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6.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19" r:id="rId2"/>
    <p:sldId id="426" r:id="rId3"/>
    <p:sldId id="320" r:id="rId4"/>
    <p:sldId id="321" r:id="rId5"/>
    <p:sldId id="306" r:id="rId6"/>
    <p:sldId id="307" r:id="rId7"/>
    <p:sldId id="322" r:id="rId8"/>
    <p:sldId id="323" r:id="rId9"/>
    <p:sldId id="324" r:id="rId10"/>
    <p:sldId id="265" r:id="rId11"/>
    <p:sldId id="312" r:id="rId12"/>
    <p:sldId id="313" r:id="rId13"/>
    <p:sldId id="380" r:id="rId14"/>
    <p:sldId id="381" r:id="rId15"/>
    <p:sldId id="392" r:id="rId16"/>
    <p:sldId id="393" r:id="rId17"/>
    <p:sldId id="394" r:id="rId18"/>
    <p:sldId id="395" r:id="rId19"/>
    <p:sldId id="396" r:id="rId20"/>
    <p:sldId id="397" r:id="rId21"/>
    <p:sldId id="398" r:id="rId22"/>
    <p:sldId id="399" r:id="rId23"/>
    <p:sldId id="400" r:id="rId24"/>
    <p:sldId id="401" r:id="rId25"/>
    <p:sldId id="402" r:id="rId26"/>
    <p:sldId id="403" r:id="rId27"/>
    <p:sldId id="404" r:id="rId28"/>
    <p:sldId id="259" r:id="rId29"/>
    <p:sldId id="258" r:id="rId30"/>
    <p:sldId id="405" r:id="rId31"/>
    <p:sldId id="261" r:id="rId32"/>
    <p:sldId id="406" r:id="rId33"/>
    <p:sldId id="407" r:id="rId34"/>
    <p:sldId id="408"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0188B5-F768-4200-AC06-D40346F66E0D}" v="35" dt="2022-11-28T18:40:26.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autoAdjust="0"/>
    <p:restoredTop sz="94660"/>
  </p:normalViewPr>
  <p:slideViewPr>
    <p:cSldViewPr snapToGrid="0">
      <p:cViewPr varScale="1">
        <p:scale>
          <a:sx n="63" d="100"/>
          <a:sy n="63" d="100"/>
        </p:scale>
        <p:origin x="8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useppe Gioioso" userId="65abc2ab-52a2-4a1c-82b3-c80577e3b8cd" providerId="ADAL" clId="{F40188B5-F768-4200-AC06-D40346F66E0D}"/>
    <pc:docChg chg="custSel delSld modSld">
      <pc:chgData name="Giuseppe Gioioso" userId="65abc2ab-52a2-4a1c-82b3-c80577e3b8cd" providerId="ADAL" clId="{F40188B5-F768-4200-AC06-D40346F66E0D}" dt="2022-11-29T15:36:23.180" v="85" actId="47"/>
      <pc:docMkLst>
        <pc:docMk/>
      </pc:docMkLst>
      <pc:sldChg chg="addSp modSp">
        <pc:chgData name="Giuseppe Gioioso" userId="65abc2ab-52a2-4a1c-82b3-c80577e3b8cd" providerId="ADAL" clId="{F40188B5-F768-4200-AC06-D40346F66E0D}" dt="2022-11-28T18:39:18.147" v="70"/>
        <pc:sldMkLst>
          <pc:docMk/>
          <pc:sldMk cId="2777350979" sldId="258"/>
        </pc:sldMkLst>
        <pc:spChg chg="add mod">
          <ac:chgData name="Giuseppe Gioioso" userId="65abc2ab-52a2-4a1c-82b3-c80577e3b8cd" providerId="ADAL" clId="{F40188B5-F768-4200-AC06-D40346F66E0D}" dt="2022-11-28T18:39:18.147" v="70"/>
          <ac:spMkLst>
            <pc:docMk/>
            <pc:sldMk cId="2777350979" sldId="258"/>
            <ac:spMk id="9" creationId="{E9F08478-E53A-0C7D-53CA-6F97934C7276}"/>
          </ac:spMkLst>
        </pc:spChg>
      </pc:sldChg>
      <pc:sldChg chg="addSp modSp mod">
        <pc:chgData name="Giuseppe Gioioso" userId="65abc2ab-52a2-4a1c-82b3-c80577e3b8cd" providerId="ADAL" clId="{F40188B5-F768-4200-AC06-D40346F66E0D}" dt="2022-11-28T18:39:08.999" v="69" actId="14100"/>
        <pc:sldMkLst>
          <pc:docMk/>
          <pc:sldMk cId="1990855220" sldId="259"/>
        </pc:sldMkLst>
        <pc:spChg chg="add mod">
          <ac:chgData name="Giuseppe Gioioso" userId="65abc2ab-52a2-4a1c-82b3-c80577e3b8cd" providerId="ADAL" clId="{F40188B5-F768-4200-AC06-D40346F66E0D}" dt="2022-11-28T18:39:08.999" v="69" actId="14100"/>
          <ac:spMkLst>
            <pc:docMk/>
            <pc:sldMk cId="1990855220" sldId="259"/>
            <ac:spMk id="9" creationId="{BB6F93DC-D9EC-C79F-0DDA-0F0D3E391D19}"/>
          </ac:spMkLst>
        </pc:spChg>
      </pc:sldChg>
      <pc:sldChg chg="addSp modSp">
        <pc:chgData name="Giuseppe Gioioso" userId="65abc2ab-52a2-4a1c-82b3-c80577e3b8cd" providerId="ADAL" clId="{F40188B5-F768-4200-AC06-D40346F66E0D}" dt="2022-11-28T18:39:28.385" v="72"/>
        <pc:sldMkLst>
          <pc:docMk/>
          <pc:sldMk cId="739391590" sldId="261"/>
        </pc:sldMkLst>
        <pc:spChg chg="add mod">
          <ac:chgData name="Giuseppe Gioioso" userId="65abc2ab-52a2-4a1c-82b3-c80577e3b8cd" providerId="ADAL" clId="{F40188B5-F768-4200-AC06-D40346F66E0D}" dt="2022-11-28T18:39:28.385" v="72"/>
          <ac:spMkLst>
            <pc:docMk/>
            <pc:sldMk cId="739391590" sldId="261"/>
            <ac:spMk id="17" creationId="{313A1FAA-41FD-EAE3-8C1D-A00EEDF52BB3}"/>
          </ac:spMkLst>
        </pc:spChg>
      </pc:sldChg>
      <pc:sldChg chg="addSp modSp">
        <pc:chgData name="Giuseppe Gioioso" userId="65abc2ab-52a2-4a1c-82b3-c80577e3b8cd" providerId="ADAL" clId="{F40188B5-F768-4200-AC06-D40346F66E0D}" dt="2022-11-28T18:28:19.358" v="15"/>
        <pc:sldMkLst>
          <pc:docMk/>
          <pc:sldMk cId="147377696" sldId="265"/>
        </pc:sldMkLst>
        <pc:spChg chg="add mod">
          <ac:chgData name="Giuseppe Gioioso" userId="65abc2ab-52a2-4a1c-82b3-c80577e3b8cd" providerId="ADAL" clId="{F40188B5-F768-4200-AC06-D40346F66E0D}" dt="2022-11-28T18:28:19.358" v="15"/>
          <ac:spMkLst>
            <pc:docMk/>
            <pc:sldMk cId="147377696" sldId="265"/>
            <ac:spMk id="9" creationId="{18DD03E2-FDBB-AFB2-D22A-7C2C8C1D7A63}"/>
          </ac:spMkLst>
        </pc:spChg>
      </pc:sldChg>
      <pc:sldChg chg="addSp modSp">
        <pc:chgData name="Giuseppe Gioioso" userId="65abc2ab-52a2-4a1c-82b3-c80577e3b8cd" providerId="ADAL" clId="{F40188B5-F768-4200-AC06-D40346F66E0D}" dt="2022-11-28T18:27:35.699" v="7"/>
        <pc:sldMkLst>
          <pc:docMk/>
          <pc:sldMk cId="1494465523" sldId="306"/>
        </pc:sldMkLst>
        <pc:spChg chg="add mod">
          <ac:chgData name="Giuseppe Gioioso" userId="65abc2ab-52a2-4a1c-82b3-c80577e3b8cd" providerId="ADAL" clId="{F40188B5-F768-4200-AC06-D40346F66E0D}" dt="2022-11-28T18:27:35.699" v="7"/>
          <ac:spMkLst>
            <pc:docMk/>
            <pc:sldMk cId="1494465523" sldId="306"/>
            <ac:spMk id="9" creationId="{3ECD9A9B-0845-4C17-3250-FADFFC4A01EE}"/>
          </ac:spMkLst>
        </pc:spChg>
        <pc:picChg chg="mod">
          <ac:chgData name="Giuseppe Gioioso" userId="65abc2ab-52a2-4a1c-82b3-c80577e3b8cd" providerId="ADAL" clId="{F40188B5-F768-4200-AC06-D40346F66E0D}" dt="2022-11-28T18:26:28.081" v="1" actId="1076"/>
          <ac:picMkLst>
            <pc:docMk/>
            <pc:sldMk cId="1494465523" sldId="306"/>
            <ac:picMk id="7" creationId="{4DC15633-C587-F4CD-100B-E4C1533E251F}"/>
          </ac:picMkLst>
        </pc:picChg>
      </pc:sldChg>
      <pc:sldChg chg="addSp modSp">
        <pc:chgData name="Giuseppe Gioioso" userId="65abc2ab-52a2-4a1c-82b3-c80577e3b8cd" providerId="ADAL" clId="{F40188B5-F768-4200-AC06-D40346F66E0D}" dt="2022-11-28T18:27:42.939" v="8"/>
        <pc:sldMkLst>
          <pc:docMk/>
          <pc:sldMk cId="256131613" sldId="307"/>
        </pc:sldMkLst>
        <pc:spChg chg="add mod">
          <ac:chgData name="Giuseppe Gioioso" userId="65abc2ab-52a2-4a1c-82b3-c80577e3b8cd" providerId="ADAL" clId="{F40188B5-F768-4200-AC06-D40346F66E0D}" dt="2022-11-28T18:27:42.939" v="8"/>
          <ac:spMkLst>
            <pc:docMk/>
            <pc:sldMk cId="256131613" sldId="307"/>
            <ac:spMk id="10" creationId="{CF213D61-4898-656C-4B8B-DE4C18AD7546}"/>
          </ac:spMkLst>
        </pc:spChg>
      </pc:sldChg>
      <pc:sldChg chg="addSp modSp mod">
        <pc:chgData name="Giuseppe Gioioso" userId="65abc2ab-52a2-4a1c-82b3-c80577e3b8cd" providerId="ADAL" clId="{F40188B5-F768-4200-AC06-D40346F66E0D}" dt="2022-11-28T18:30:47.212" v="34" actId="14100"/>
        <pc:sldMkLst>
          <pc:docMk/>
          <pc:sldMk cId="4284099214" sldId="312"/>
        </pc:sldMkLst>
        <pc:spChg chg="mod">
          <ac:chgData name="Giuseppe Gioioso" userId="65abc2ab-52a2-4a1c-82b3-c80577e3b8cd" providerId="ADAL" clId="{F40188B5-F768-4200-AC06-D40346F66E0D}" dt="2022-11-28T18:30:47.212" v="34" actId="14100"/>
          <ac:spMkLst>
            <pc:docMk/>
            <pc:sldMk cId="4284099214" sldId="312"/>
            <ac:spMk id="3" creationId="{33E5327E-F104-408F-83F9-A8774A0393FC}"/>
          </ac:spMkLst>
        </pc:spChg>
        <pc:spChg chg="add mod">
          <ac:chgData name="Giuseppe Gioioso" userId="65abc2ab-52a2-4a1c-82b3-c80577e3b8cd" providerId="ADAL" clId="{F40188B5-F768-4200-AC06-D40346F66E0D}" dt="2022-11-28T18:28:25.287" v="16"/>
          <ac:spMkLst>
            <pc:docMk/>
            <pc:sldMk cId="4284099214" sldId="312"/>
            <ac:spMk id="9" creationId="{3F3D86E4-ACE9-2FDD-21A3-4E645AFF88B5}"/>
          </ac:spMkLst>
        </pc:spChg>
      </pc:sldChg>
      <pc:sldChg chg="addSp modSp mod">
        <pc:chgData name="Giuseppe Gioioso" userId="65abc2ab-52a2-4a1c-82b3-c80577e3b8cd" providerId="ADAL" clId="{F40188B5-F768-4200-AC06-D40346F66E0D}" dt="2022-11-28T18:31:02.769" v="36" actId="1076"/>
        <pc:sldMkLst>
          <pc:docMk/>
          <pc:sldMk cId="1041875114" sldId="313"/>
        </pc:sldMkLst>
        <pc:spChg chg="add mod">
          <ac:chgData name="Giuseppe Gioioso" userId="65abc2ab-52a2-4a1c-82b3-c80577e3b8cd" providerId="ADAL" clId="{F40188B5-F768-4200-AC06-D40346F66E0D}" dt="2022-11-28T18:31:02.769" v="36" actId="1076"/>
          <ac:spMkLst>
            <pc:docMk/>
            <pc:sldMk cId="1041875114" sldId="313"/>
            <ac:spMk id="9" creationId="{82FBF46C-8897-F988-83C2-41F4DFCC8EB9}"/>
          </ac:spMkLst>
        </pc:spChg>
      </pc:sldChg>
      <pc:sldChg chg="addSp modSp">
        <pc:chgData name="Giuseppe Gioioso" userId="65abc2ab-52a2-4a1c-82b3-c80577e3b8cd" providerId="ADAL" clId="{F40188B5-F768-4200-AC06-D40346F66E0D}" dt="2022-11-28T18:27:23.511" v="5"/>
        <pc:sldMkLst>
          <pc:docMk/>
          <pc:sldMk cId="3033532499" sldId="320"/>
        </pc:sldMkLst>
        <pc:spChg chg="add mod">
          <ac:chgData name="Giuseppe Gioioso" userId="65abc2ab-52a2-4a1c-82b3-c80577e3b8cd" providerId="ADAL" clId="{F40188B5-F768-4200-AC06-D40346F66E0D}" dt="2022-11-28T18:27:23.511" v="5"/>
          <ac:spMkLst>
            <pc:docMk/>
            <pc:sldMk cId="3033532499" sldId="320"/>
            <ac:spMk id="8" creationId="{19C9B7EE-600B-BB8F-03D9-91A2337C0269}"/>
          </ac:spMkLst>
        </pc:spChg>
      </pc:sldChg>
      <pc:sldChg chg="addSp modSp mod">
        <pc:chgData name="Giuseppe Gioioso" userId="65abc2ab-52a2-4a1c-82b3-c80577e3b8cd" providerId="ADAL" clId="{F40188B5-F768-4200-AC06-D40346F66E0D}" dt="2022-11-28T18:27:28.025" v="6"/>
        <pc:sldMkLst>
          <pc:docMk/>
          <pc:sldMk cId="244942767" sldId="321"/>
        </pc:sldMkLst>
        <pc:spChg chg="mod">
          <ac:chgData name="Giuseppe Gioioso" userId="65abc2ab-52a2-4a1c-82b3-c80577e3b8cd" providerId="ADAL" clId="{F40188B5-F768-4200-AC06-D40346F66E0D}" dt="2022-11-28T18:23:36.621" v="0" actId="1076"/>
          <ac:spMkLst>
            <pc:docMk/>
            <pc:sldMk cId="244942767" sldId="321"/>
            <ac:spMk id="2" creationId="{4A8CA36D-ECAE-49F2-A484-86B94FD1D969}"/>
          </ac:spMkLst>
        </pc:spChg>
        <pc:spChg chg="add mod">
          <ac:chgData name="Giuseppe Gioioso" userId="65abc2ab-52a2-4a1c-82b3-c80577e3b8cd" providerId="ADAL" clId="{F40188B5-F768-4200-AC06-D40346F66E0D}" dt="2022-11-28T18:27:28.025" v="6"/>
          <ac:spMkLst>
            <pc:docMk/>
            <pc:sldMk cId="244942767" sldId="321"/>
            <ac:spMk id="46" creationId="{A4D362B5-E67F-3B45-8E3C-1105356F46AC}"/>
          </ac:spMkLst>
        </pc:spChg>
      </pc:sldChg>
      <pc:sldChg chg="addSp delSp modSp mod">
        <pc:chgData name="Giuseppe Gioioso" userId="65abc2ab-52a2-4a1c-82b3-c80577e3b8cd" providerId="ADAL" clId="{F40188B5-F768-4200-AC06-D40346F66E0D}" dt="2022-11-28T18:27:54.205" v="12" actId="478"/>
        <pc:sldMkLst>
          <pc:docMk/>
          <pc:sldMk cId="3016468963" sldId="322"/>
        </pc:sldMkLst>
        <pc:spChg chg="add mod">
          <ac:chgData name="Giuseppe Gioioso" userId="65abc2ab-52a2-4a1c-82b3-c80577e3b8cd" providerId="ADAL" clId="{F40188B5-F768-4200-AC06-D40346F66E0D}" dt="2022-11-28T18:27:49.992" v="9"/>
          <ac:spMkLst>
            <pc:docMk/>
            <pc:sldMk cId="3016468963" sldId="322"/>
            <ac:spMk id="9" creationId="{19E18C31-B50D-AC93-2DFC-23F4CA327EDB}"/>
          </ac:spMkLst>
        </pc:spChg>
        <pc:spChg chg="add del mod">
          <ac:chgData name="Giuseppe Gioioso" userId="65abc2ab-52a2-4a1c-82b3-c80577e3b8cd" providerId="ADAL" clId="{F40188B5-F768-4200-AC06-D40346F66E0D}" dt="2022-11-28T18:27:54.205" v="12" actId="478"/>
          <ac:spMkLst>
            <pc:docMk/>
            <pc:sldMk cId="3016468963" sldId="322"/>
            <ac:spMk id="10" creationId="{3703CAAB-FA54-2325-669A-99F9991DCEB1}"/>
          </ac:spMkLst>
        </pc:spChg>
      </pc:sldChg>
      <pc:sldChg chg="addSp modSp">
        <pc:chgData name="Giuseppe Gioioso" userId="65abc2ab-52a2-4a1c-82b3-c80577e3b8cd" providerId="ADAL" clId="{F40188B5-F768-4200-AC06-D40346F66E0D}" dt="2022-11-28T18:28:02.503" v="13"/>
        <pc:sldMkLst>
          <pc:docMk/>
          <pc:sldMk cId="2736851165" sldId="323"/>
        </pc:sldMkLst>
        <pc:spChg chg="add mod">
          <ac:chgData name="Giuseppe Gioioso" userId="65abc2ab-52a2-4a1c-82b3-c80577e3b8cd" providerId="ADAL" clId="{F40188B5-F768-4200-AC06-D40346F66E0D}" dt="2022-11-28T18:28:02.503" v="13"/>
          <ac:spMkLst>
            <pc:docMk/>
            <pc:sldMk cId="2736851165" sldId="323"/>
            <ac:spMk id="9" creationId="{5112C8E2-4CF2-A48C-3E28-6E7602650FFF}"/>
          </ac:spMkLst>
        </pc:spChg>
      </pc:sldChg>
      <pc:sldChg chg="addSp modSp">
        <pc:chgData name="Giuseppe Gioioso" userId="65abc2ab-52a2-4a1c-82b3-c80577e3b8cd" providerId="ADAL" clId="{F40188B5-F768-4200-AC06-D40346F66E0D}" dt="2022-11-28T18:28:11.275" v="14"/>
        <pc:sldMkLst>
          <pc:docMk/>
          <pc:sldMk cId="4006043859" sldId="324"/>
        </pc:sldMkLst>
        <pc:spChg chg="add mod">
          <ac:chgData name="Giuseppe Gioioso" userId="65abc2ab-52a2-4a1c-82b3-c80577e3b8cd" providerId="ADAL" clId="{F40188B5-F768-4200-AC06-D40346F66E0D}" dt="2022-11-28T18:28:11.275" v="14"/>
          <ac:spMkLst>
            <pc:docMk/>
            <pc:sldMk cId="4006043859" sldId="324"/>
            <ac:spMk id="9" creationId="{A1CB75E2-701D-5831-34E5-57E73BB03442}"/>
          </ac:spMkLst>
        </pc:spChg>
      </pc:sldChg>
      <pc:sldChg chg="addSp modSp">
        <pc:chgData name="Giuseppe Gioioso" userId="65abc2ab-52a2-4a1c-82b3-c80577e3b8cd" providerId="ADAL" clId="{F40188B5-F768-4200-AC06-D40346F66E0D}" dt="2022-11-28T18:31:07.200" v="37"/>
        <pc:sldMkLst>
          <pc:docMk/>
          <pc:sldMk cId="3396723039" sldId="380"/>
        </pc:sldMkLst>
        <pc:spChg chg="add mod">
          <ac:chgData name="Giuseppe Gioioso" userId="65abc2ab-52a2-4a1c-82b3-c80577e3b8cd" providerId="ADAL" clId="{F40188B5-F768-4200-AC06-D40346F66E0D}" dt="2022-11-28T18:31:07.200" v="37"/>
          <ac:spMkLst>
            <pc:docMk/>
            <pc:sldMk cId="3396723039" sldId="380"/>
            <ac:spMk id="2" creationId="{BD7DFF6B-5BFF-49BA-B9A0-3BD30F066CAC}"/>
          </ac:spMkLst>
        </pc:spChg>
      </pc:sldChg>
      <pc:sldChg chg="addSp modSp">
        <pc:chgData name="Giuseppe Gioioso" userId="65abc2ab-52a2-4a1c-82b3-c80577e3b8cd" providerId="ADAL" clId="{F40188B5-F768-4200-AC06-D40346F66E0D}" dt="2022-11-28T18:31:10.619" v="38"/>
        <pc:sldMkLst>
          <pc:docMk/>
          <pc:sldMk cId="0" sldId="381"/>
        </pc:sldMkLst>
        <pc:spChg chg="add mod">
          <ac:chgData name="Giuseppe Gioioso" userId="65abc2ab-52a2-4a1c-82b3-c80577e3b8cd" providerId="ADAL" clId="{F40188B5-F768-4200-AC06-D40346F66E0D}" dt="2022-11-28T18:31:10.619" v="38"/>
          <ac:spMkLst>
            <pc:docMk/>
            <pc:sldMk cId="0" sldId="381"/>
            <ac:spMk id="7" creationId="{71347480-8EC3-8749-B75E-ED4785F5ECC3}"/>
          </ac:spMkLst>
        </pc:spChg>
      </pc:sldChg>
      <pc:sldChg chg="addSp modSp">
        <pc:chgData name="Giuseppe Gioioso" userId="65abc2ab-52a2-4a1c-82b3-c80577e3b8cd" providerId="ADAL" clId="{F40188B5-F768-4200-AC06-D40346F66E0D}" dt="2022-11-28T18:31:15.890" v="39"/>
        <pc:sldMkLst>
          <pc:docMk/>
          <pc:sldMk cId="0" sldId="392"/>
        </pc:sldMkLst>
        <pc:spChg chg="add mod">
          <ac:chgData name="Giuseppe Gioioso" userId="65abc2ab-52a2-4a1c-82b3-c80577e3b8cd" providerId="ADAL" clId="{F40188B5-F768-4200-AC06-D40346F66E0D}" dt="2022-11-28T18:31:15.890" v="39"/>
          <ac:spMkLst>
            <pc:docMk/>
            <pc:sldMk cId="0" sldId="392"/>
            <ac:spMk id="12" creationId="{2C7CAE54-CDB9-EB9B-1E0A-11E54487360B}"/>
          </ac:spMkLst>
        </pc:spChg>
      </pc:sldChg>
      <pc:sldChg chg="addSp modSp">
        <pc:chgData name="Giuseppe Gioioso" userId="65abc2ab-52a2-4a1c-82b3-c80577e3b8cd" providerId="ADAL" clId="{F40188B5-F768-4200-AC06-D40346F66E0D}" dt="2022-11-28T18:31:20.686" v="40"/>
        <pc:sldMkLst>
          <pc:docMk/>
          <pc:sldMk cId="0" sldId="393"/>
        </pc:sldMkLst>
        <pc:spChg chg="add mod">
          <ac:chgData name="Giuseppe Gioioso" userId="65abc2ab-52a2-4a1c-82b3-c80577e3b8cd" providerId="ADAL" clId="{F40188B5-F768-4200-AC06-D40346F66E0D}" dt="2022-11-28T18:31:20.686" v="40"/>
          <ac:spMkLst>
            <pc:docMk/>
            <pc:sldMk cId="0" sldId="393"/>
            <ac:spMk id="50" creationId="{C89404EF-72FB-95B4-4217-F9A8C539FB56}"/>
          </ac:spMkLst>
        </pc:spChg>
      </pc:sldChg>
      <pc:sldChg chg="addSp modSp">
        <pc:chgData name="Giuseppe Gioioso" userId="65abc2ab-52a2-4a1c-82b3-c80577e3b8cd" providerId="ADAL" clId="{F40188B5-F768-4200-AC06-D40346F66E0D}" dt="2022-11-28T18:31:24.240" v="41"/>
        <pc:sldMkLst>
          <pc:docMk/>
          <pc:sldMk cId="0" sldId="394"/>
        </pc:sldMkLst>
        <pc:spChg chg="add mod">
          <ac:chgData name="Giuseppe Gioioso" userId="65abc2ab-52a2-4a1c-82b3-c80577e3b8cd" providerId="ADAL" clId="{F40188B5-F768-4200-AC06-D40346F66E0D}" dt="2022-11-28T18:31:24.240" v="41"/>
          <ac:spMkLst>
            <pc:docMk/>
            <pc:sldMk cId="0" sldId="394"/>
            <ac:spMk id="10" creationId="{66AAD1CD-BAB0-6937-E69E-EDA9C30B43D6}"/>
          </ac:spMkLst>
        </pc:spChg>
      </pc:sldChg>
      <pc:sldChg chg="addSp modSp">
        <pc:chgData name="Giuseppe Gioioso" userId="65abc2ab-52a2-4a1c-82b3-c80577e3b8cd" providerId="ADAL" clId="{F40188B5-F768-4200-AC06-D40346F66E0D}" dt="2022-11-28T18:31:54.348" v="42"/>
        <pc:sldMkLst>
          <pc:docMk/>
          <pc:sldMk cId="0" sldId="397"/>
        </pc:sldMkLst>
        <pc:spChg chg="add mod">
          <ac:chgData name="Giuseppe Gioioso" userId="65abc2ab-52a2-4a1c-82b3-c80577e3b8cd" providerId="ADAL" clId="{F40188B5-F768-4200-AC06-D40346F66E0D}" dt="2022-11-28T18:31:54.348" v="42"/>
          <ac:spMkLst>
            <pc:docMk/>
            <pc:sldMk cId="0" sldId="397"/>
            <ac:spMk id="10" creationId="{96AF58F2-E817-E1C3-FFCE-BCEB3E86D452}"/>
          </ac:spMkLst>
        </pc:spChg>
      </pc:sldChg>
      <pc:sldChg chg="addSp modSp">
        <pc:chgData name="Giuseppe Gioioso" userId="65abc2ab-52a2-4a1c-82b3-c80577e3b8cd" providerId="ADAL" clId="{F40188B5-F768-4200-AC06-D40346F66E0D}" dt="2022-11-28T18:32:18.212" v="43"/>
        <pc:sldMkLst>
          <pc:docMk/>
          <pc:sldMk cId="0" sldId="398"/>
        </pc:sldMkLst>
        <pc:spChg chg="add mod">
          <ac:chgData name="Giuseppe Gioioso" userId="65abc2ab-52a2-4a1c-82b3-c80577e3b8cd" providerId="ADAL" clId="{F40188B5-F768-4200-AC06-D40346F66E0D}" dt="2022-11-28T18:32:18.212" v="43"/>
          <ac:spMkLst>
            <pc:docMk/>
            <pc:sldMk cId="0" sldId="398"/>
            <ac:spMk id="10" creationId="{AC258A5E-7E19-42D9-70A2-8D0FC654AA0A}"/>
          </ac:spMkLst>
        </pc:spChg>
      </pc:sldChg>
      <pc:sldChg chg="addSp modSp">
        <pc:chgData name="Giuseppe Gioioso" userId="65abc2ab-52a2-4a1c-82b3-c80577e3b8cd" providerId="ADAL" clId="{F40188B5-F768-4200-AC06-D40346F66E0D}" dt="2022-11-28T18:34:43.180" v="44"/>
        <pc:sldMkLst>
          <pc:docMk/>
          <pc:sldMk cId="0" sldId="399"/>
        </pc:sldMkLst>
        <pc:spChg chg="add mod">
          <ac:chgData name="Giuseppe Gioioso" userId="65abc2ab-52a2-4a1c-82b3-c80577e3b8cd" providerId="ADAL" clId="{F40188B5-F768-4200-AC06-D40346F66E0D}" dt="2022-11-28T18:34:43.180" v="44"/>
          <ac:spMkLst>
            <pc:docMk/>
            <pc:sldMk cId="0" sldId="399"/>
            <ac:spMk id="9" creationId="{86A92987-3802-E312-DCE0-C8908923C057}"/>
          </ac:spMkLst>
        </pc:spChg>
      </pc:sldChg>
      <pc:sldChg chg="addSp modSp mod">
        <pc:chgData name="Giuseppe Gioioso" userId="65abc2ab-52a2-4a1c-82b3-c80577e3b8cd" providerId="ADAL" clId="{F40188B5-F768-4200-AC06-D40346F66E0D}" dt="2022-11-28T18:36:32.172" v="51" actId="2085"/>
        <pc:sldMkLst>
          <pc:docMk/>
          <pc:sldMk cId="0" sldId="400"/>
        </pc:sldMkLst>
        <pc:spChg chg="mod">
          <ac:chgData name="Giuseppe Gioioso" userId="65abc2ab-52a2-4a1c-82b3-c80577e3b8cd" providerId="ADAL" clId="{F40188B5-F768-4200-AC06-D40346F66E0D}" dt="2022-11-28T18:35:33.215" v="46" actId="1076"/>
          <ac:spMkLst>
            <pc:docMk/>
            <pc:sldMk cId="0" sldId="400"/>
            <ac:spMk id="2" creationId="{00000000-0000-0000-0000-000000000000}"/>
          </ac:spMkLst>
        </pc:spChg>
        <pc:spChg chg="add mod">
          <ac:chgData name="Giuseppe Gioioso" userId="65abc2ab-52a2-4a1c-82b3-c80577e3b8cd" providerId="ADAL" clId="{F40188B5-F768-4200-AC06-D40346F66E0D}" dt="2022-11-28T18:36:32.172" v="51" actId="2085"/>
          <ac:spMkLst>
            <pc:docMk/>
            <pc:sldMk cId="0" sldId="400"/>
            <ac:spMk id="13" creationId="{21687AC9-ACB3-D932-CB57-597563B8F487}"/>
          </ac:spMkLst>
        </pc:spChg>
        <pc:picChg chg="mod">
          <ac:chgData name="Giuseppe Gioioso" userId="65abc2ab-52a2-4a1c-82b3-c80577e3b8cd" providerId="ADAL" clId="{F40188B5-F768-4200-AC06-D40346F66E0D}" dt="2022-11-28T18:35:49.017" v="47" actId="14100"/>
          <ac:picMkLst>
            <pc:docMk/>
            <pc:sldMk cId="0" sldId="400"/>
            <ac:picMk id="11" creationId="{3C435B0E-0618-44CE-F4AB-CC9205EFF827}"/>
          </ac:picMkLst>
        </pc:picChg>
      </pc:sldChg>
      <pc:sldChg chg="addSp modSp mod">
        <pc:chgData name="Giuseppe Gioioso" userId="65abc2ab-52a2-4a1c-82b3-c80577e3b8cd" providerId="ADAL" clId="{F40188B5-F768-4200-AC06-D40346F66E0D}" dt="2022-11-28T18:36:54.392" v="53" actId="1076"/>
        <pc:sldMkLst>
          <pc:docMk/>
          <pc:sldMk cId="0" sldId="401"/>
        </pc:sldMkLst>
        <pc:spChg chg="add mod">
          <ac:chgData name="Giuseppe Gioioso" userId="65abc2ab-52a2-4a1c-82b3-c80577e3b8cd" providerId="ADAL" clId="{F40188B5-F768-4200-AC06-D40346F66E0D}" dt="2022-11-28T18:36:54.392" v="53" actId="1076"/>
          <ac:spMkLst>
            <pc:docMk/>
            <pc:sldMk cId="0" sldId="401"/>
            <ac:spMk id="23" creationId="{198578A3-CF7E-F078-06BA-6B8B8777C656}"/>
          </ac:spMkLst>
        </pc:spChg>
      </pc:sldChg>
      <pc:sldChg chg="addSp modSp mod">
        <pc:chgData name="Giuseppe Gioioso" userId="65abc2ab-52a2-4a1c-82b3-c80577e3b8cd" providerId="ADAL" clId="{F40188B5-F768-4200-AC06-D40346F66E0D}" dt="2022-11-28T18:38:23.950" v="64"/>
        <pc:sldMkLst>
          <pc:docMk/>
          <pc:sldMk cId="0" sldId="402"/>
        </pc:sldMkLst>
        <pc:spChg chg="mod">
          <ac:chgData name="Giuseppe Gioioso" userId="65abc2ab-52a2-4a1c-82b3-c80577e3b8cd" providerId="ADAL" clId="{F40188B5-F768-4200-AC06-D40346F66E0D}" dt="2022-11-28T18:37:30.619" v="56" actId="1076"/>
          <ac:spMkLst>
            <pc:docMk/>
            <pc:sldMk cId="0" sldId="402"/>
            <ac:spMk id="10" creationId="{00000000-0000-0000-0000-000000000000}"/>
          </ac:spMkLst>
        </pc:spChg>
        <pc:spChg chg="mod">
          <ac:chgData name="Giuseppe Gioioso" userId="65abc2ab-52a2-4a1c-82b3-c80577e3b8cd" providerId="ADAL" clId="{F40188B5-F768-4200-AC06-D40346F66E0D}" dt="2022-11-28T18:37:36.396" v="57" actId="1076"/>
          <ac:spMkLst>
            <pc:docMk/>
            <pc:sldMk cId="0" sldId="402"/>
            <ac:spMk id="14" creationId="{00000000-0000-0000-0000-000000000000}"/>
          </ac:spMkLst>
        </pc:spChg>
        <pc:spChg chg="mod">
          <ac:chgData name="Giuseppe Gioioso" userId="65abc2ab-52a2-4a1c-82b3-c80577e3b8cd" providerId="ADAL" clId="{F40188B5-F768-4200-AC06-D40346F66E0D}" dt="2022-11-28T18:38:15.215" v="63" actId="1076"/>
          <ac:spMkLst>
            <pc:docMk/>
            <pc:sldMk cId="0" sldId="402"/>
            <ac:spMk id="16" creationId="{00000000-0000-0000-0000-000000000000}"/>
          </ac:spMkLst>
        </pc:spChg>
        <pc:spChg chg="add mod">
          <ac:chgData name="Giuseppe Gioioso" userId="65abc2ab-52a2-4a1c-82b3-c80577e3b8cd" providerId="ADAL" clId="{F40188B5-F768-4200-AC06-D40346F66E0D}" dt="2022-11-28T18:38:23.950" v="64"/>
          <ac:spMkLst>
            <pc:docMk/>
            <pc:sldMk cId="0" sldId="402"/>
            <ac:spMk id="18" creationId="{9BB15609-E61A-CF6B-1DCE-B3EABB59CDB2}"/>
          </ac:spMkLst>
        </pc:spChg>
        <pc:grpChg chg="mod">
          <ac:chgData name="Giuseppe Gioioso" userId="65abc2ab-52a2-4a1c-82b3-c80577e3b8cd" providerId="ADAL" clId="{F40188B5-F768-4200-AC06-D40346F66E0D}" dt="2022-11-28T18:38:07.510" v="62" actId="14100"/>
          <ac:grpSpMkLst>
            <pc:docMk/>
            <pc:sldMk cId="0" sldId="402"/>
            <ac:grpSpMk id="2" creationId="{00000000-0000-0000-0000-000000000000}"/>
          </ac:grpSpMkLst>
        </pc:grpChg>
        <pc:grpChg chg="mod">
          <ac:chgData name="Giuseppe Gioioso" userId="65abc2ab-52a2-4a1c-82b3-c80577e3b8cd" providerId="ADAL" clId="{F40188B5-F768-4200-AC06-D40346F66E0D}" dt="2022-11-28T18:37:23.980" v="55" actId="1076"/>
          <ac:grpSpMkLst>
            <pc:docMk/>
            <pc:sldMk cId="0" sldId="402"/>
            <ac:grpSpMk id="11" creationId="{00000000-0000-0000-0000-000000000000}"/>
          </ac:grpSpMkLst>
        </pc:grpChg>
        <pc:picChg chg="mod">
          <ac:chgData name="Giuseppe Gioioso" userId="65abc2ab-52a2-4a1c-82b3-c80577e3b8cd" providerId="ADAL" clId="{F40188B5-F768-4200-AC06-D40346F66E0D}" dt="2022-11-28T18:37:43.711" v="59" actId="1076"/>
          <ac:picMkLst>
            <pc:docMk/>
            <pc:sldMk cId="0" sldId="402"/>
            <ac:picMk id="15" creationId="{3A2C716E-E3F2-F662-7ACD-1DE1A8A95A1A}"/>
          </ac:picMkLst>
        </pc:picChg>
      </pc:sldChg>
      <pc:sldChg chg="addSp modSp">
        <pc:chgData name="Giuseppe Gioioso" userId="65abc2ab-52a2-4a1c-82b3-c80577e3b8cd" providerId="ADAL" clId="{F40188B5-F768-4200-AC06-D40346F66E0D}" dt="2022-11-28T18:38:31.590" v="65"/>
        <pc:sldMkLst>
          <pc:docMk/>
          <pc:sldMk cId="0" sldId="403"/>
        </pc:sldMkLst>
        <pc:spChg chg="add mod">
          <ac:chgData name="Giuseppe Gioioso" userId="65abc2ab-52a2-4a1c-82b3-c80577e3b8cd" providerId="ADAL" clId="{F40188B5-F768-4200-AC06-D40346F66E0D}" dt="2022-11-28T18:38:31.590" v="65"/>
          <ac:spMkLst>
            <pc:docMk/>
            <pc:sldMk cId="0" sldId="403"/>
            <ac:spMk id="9" creationId="{FA558970-2B25-DF7E-5676-1E6BE334E431}"/>
          </ac:spMkLst>
        </pc:spChg>
      </pc:sldChg>
      <pc:sldChg chg="addSp modSp">
        <pc:chgData name="Giuseppe Gioioso" userId="65abc2ab-52a2-4a1c-82b3-c80577e3b8cd" providerId="ADAL" clId="{F40188B5-F768-4200-AC06-D40346F66E0D}" dt="2022-11-28T18:38:38.658" v="66"/>
        <pc:sldMkLst>
          <pc:docMk/>
          <pc:sldMk cId="3961974890" sldId="404"/>
        </pc:sldMkLst>
        <pc:spChg chg="add mod">
          <ac:chgData name="Giuseppe Gioioso" userId="65abc2ab-52a2-4a1c-82b3-c80577e3b8cd" providerId="ADAL" clId="{F40188B5-F768-4200-AC06-D40346F66E0D}" dt="2022-11-28T18:38:38.658" v="66"/>
          <ac:spMkLst>
            <pc:docMk/>
            <pc:sldMk cId="3961974890" sldId="404"/>
            <ac:spMk id="9" creationId="{0D21E220-1324-46E9-D5F2-DCDE1F948B3D}"/>
          </ac:spMkLst>
        </pc:spChg>
      </pc:sldChg>
      <pc:sldChg chg="addSp modSp">
        <pc:chgData name="Giuseppe Gioioso" userId="65abc2ab-52a2-4a1c-82b3-c80577e3b8cd" providerId="ADAL" clId="{F40188B5-F768-4200-AC06-D40346F66E0D}" dt="2022-11-28T18:39:25.508" v="71"/>
        <pc:sldMkLst>
          <pc:docMk/>
          <pc:sldMk cId="67216634" sldId="405"/>
        </pc:sldMkLst>
        <pc:spChg chg="add mod">
          <ac:chgData name="Giuseppe Gioioso" userId="65abc2ab-52a2-4a1c-82b3-c80577e3b8cd" providerId="ADAL" clId="{F40188B5-F768-4200-AC06-D40346F66E0D}" dt="2022-11-28T18:39:25.508" v="71"/>
          <ac:spMkLst>
            <pc:docMk/>
            <pc:sldMk cId="67216634" sldId="405"/>
            <ac:spMk id="16" creationId="{606FAB0A-F6E2-EC49-0EE8-7792C46AFB80}"/>
          </ac:spMkLst>
        </pc:spChg>
      </pc:sldChg>
      <pc:sldChg chg="addSp modSp mod">
        <pc:chgData name="Giuseppe Gioioso" userId="65abc2ab-52a2-4a1c-82b3-c80577e3b8cd" providerId="ADAL" clId="{F40188B5-F768-4200-AC06-D40346F66E0D}" dt="2022-11-28T18:39:48.503" v="76" actId="14100"/>
        <pc:sldMkLst>
          <pc:docMk/>
          <pc:sldMk cId="4249725233" sldId="406"/>
        </pc:sldMkLst>
        <pc:spChg chg="add mod">
          <ac:chgData name="Giuseppe Gioioso" userId="65abc2ab-52a2-4a1c-82b3-c80577e3b8cd" providerId="ADAL" clId="{F40188B5-F768-4200-AC06-D40346F66E0D}" dt="2022-11-28T18:39:31.341" v="73"/>
          <ac:spMkLst>
            <pc:docMk/>
            <pc:sldMk cId="4249725233" sldId="406"/>
            <ac:spMk id="17" creationId="{4DD55719-EC05-D39D-ED44-0B29146C966C}"/>
          </ac:spMkLst>
        </pc:spChg>
        <pc:grpChg chg="mod">
          <ac:chgData name="Giuseppe Gioioso" userId="65abc2ab-52a2-4a1c-82b3-c80577e3b8cd" providerId="ADAL" clId="{F40188B5-F768-4200-AC06-D40346F66E0D}" dt="2022-11-28T18:39:48.503" v="76" actId="14100"/>
          <ac:grpSpMkLst>
            <pc:docMk/>
            <pc:sldMk cId="4249725233" sldId="406"/>
            <ac:grpSpMk id="10" creationId="{ECFA8B9B-13D8-4301-A1E0-70BBA04BEAB6}"/>
          </ac:grpSpMkLst>
        </pc:grpChg>
      </pc:sldChg>
      <pc:sldChg chg="addSp modSp">
        <pc:chgData name="Giuseppe Gioioso" userId="65abc2ab-52a2-4a1c-82b3-c80577e3b8cd" providerId="ADAL" clId="{F40188B5-F768-4200-AC06-D40346F66E0D}" dt="2022-11-28T18:39:59.068" v="77"/>
        <pc:sldMkLst>
          <pc:docMk/>
          <pc:sldMk cId="2558557055" sldId="407"/>
        </pc:sldMkLst>
        <pc:spChg chg="add mod">
          <ac:chgData name="Giuseppe Gioioso" userId="65abc2ab-52a2-4a1c-82b3-c80577e3b8cd" providerId="ADAL" clId="{F40188B5-F768-4200-AC06-D40346F66E0D}" dt="2022-11-28T18:39:59.068" v="77"/>
          <ac:spMkLst>
            <pc:docMk/>
            <pc:sldMk cId="2558557055" sldId="407"/>
            <ac:spMk id="17" creationId="{7E44D0E1-9FB2-CDF8-AF83-A875334F7D34}"/>
          </ac:spMkLst>
        </pc:spChg>
      </pc:sldChg>
      <pc:sldChg chg="addSp modSp mod">
        <pc:chgData name="Giuseppe Gioioso" userId="65abc2ab-52a2-4a1c-82b3-c80577e3b8cd" providerId="ADAL" clId="{F40188B5-F768-4200-AC06-D40346F66E0D}" dt="2022-11-28T18:40:19.683" v="83" actId="14100"/>
        <pc:sldMkLst>
          <pc:docMk/>
          <pc:sldMk cId="3519837706" sldId="408"/>
        </pc:sldMkLst>
        <pc:spChg chg="add mod">
          <ac:chgData name="Giuseppe Gioioso" userId="65abc2ab-52a2-4a1c-82b3-c80577e3b8cd" providerId="ADAL" clId="{F40188B5-F768-4200-AC06-D40346F66E0D}" dt="2022-11-28T18:40:05.105" v="78"/>
          <ac:spMkLst>
            <pc:docMk/>
            <pc:sldMk cId="3519837706" sldId="408"/>
            <ac:spMk id="18" creationId="{8AD925F8-C8EB-45B3-6AE2-9E39E94F69FB}"/>
          </ac:spMkLst>
        </pc:spChg>
        <pc:grpChg chg="mod">
          <ac:chgData name="Giuseppe Gioioso" userId="65abc2ab-52a2-4a1c-82b3-c80577e3b8cd" providerId="ADAL" clId="{F40188B5-F768-4200-AC06-D40346F66E0D}" dt="2022-11-28T18:40:19.683" v="83" actId="14100"/>
          <ac:grpSpMkLst>
            <pc:docMk/>
            <pc:sldMk cId="3519837706" sldId="408"/>
            <ac:grpSpMk id="10" creationId="{ECFA8B9B-13D8-4301-A1E0-70BBA04BEAB6}"/>
          </ac:grpSpMkLst>
        </pc:grpChg>
      </pc:sldChg>
      <pc:sldChg chg="addSp modSp del">
        <pc:chgData name="Giuseppe Gioioso" userId="65abc2ab-52a2-4a1c-82b3-c80577e3b8cd" providerId="ADAL" clId="{F40188B5-F768-4200-AC06-D40346F66E0D}" dt="2022-11-29T15:36:23.180" v="85" actId="47"/>
        <pc:sldMkLst>
          <pc:docMk/>
          <pc:sldMk cId="2527407031" sldId="409"/>
        </pc:sldMkLst>
        <pc:spChg chg="add mod">
          <ac:chgData name="Giuseppe Gioioso" userId="65abc2ab-52a2-4a1c-82b3-c80577e3b8cd" providerId="ADAL" clId="{F40188B5-F768-4200-AC06-D40346F66E0D}" dt="2022-11-28T18:40:26.395" v="84"/>
          <ac:spMkLst>
            <pc:docMk/>
            <pc:sldMk cId="2527407031" sldId="409"/>
            <ac:spMk id="9" creationId="{5182A8DE-68C9-4915-4B1F-3253776CA9DC}"/>
          </ac:spMkLst>
        </pc:spChg>
      </pc:sldChg>
      <pc:sldChg chg="del">
        <pc:chgData name="Giuseppe Gioioso" userId="65abc2ab-52a2-4a1c-82b3-c80577e3b8cd" providerId="ADAL" clId="{F40188B5-F768-4200-AC06-D40346F66E0D}" dt="2022-11-29T15:36:23.180" v="85" actId="47"/>
        <pc:sldMkLst>
          <pc:docMk/>
          <pc:sldMk cId="1641645347" sldId="411"/>
        </pc:sldMkLst>
      </pc:sldChg>
      <pc:sldChg chg="addSp delSp modSp mod">
        <pc:chgData name="Giuseppe Gioioso" userId="65abc2ab-52a2-4a1c-82b3-c80577e3b8cd" providerId="ADAL" clId="{F40188B5-F768-4200-AC06-D40346F66E0D}" dt="2022-11-28T18:27:18.855" v="4" actId="478"/>
        <pc:sldMkLst>
          <pc:docMk/>
          <pc:sldMk cId="1669605004" sldId="426"/>
        </pc:sldMkLst>
        <pc:spChg chg="add mod">
          <ac:chgData name="Giuseppe Gioioso" userId="65abc2ab-52a2-4a1c-82b3-c80577e3b8cd" providerId="ADAL" clId="{F40188B5-F768-4200-AC06-D40346F66E0D}" dt="2022-11-28T18:27:10.624" v="2"/>
          <ac:spMkLst>
            <pc:docMk/>
            <pc:sldMk cId="1669605004" sldId="426"/>
            <ac:spMk id="2" creationId="{92F14759-8B30-56AA-D15C-34422D098FAF}"/>
          </ac:spMkLst>
        </pc:spChg>
        <pc:spChg chg="del mod">
          <ac:chgData name="Giuseppe Gioioso" userId="65abc2ab-52a2-4a1c-82b3-c80577e3b8cd" providerId="ADAL" clId="{F40188B5-F768-4200-AC06-D40346F66E0D}" dt="2022-11-28T18:27:18.855" v="4" actId="478"/>
          <ac:spMkLst>
            <pc:docMk/>
            <pc:sldMk cId="1669605004" sldId="426"/>
            <ac:spMk id="12" creationId="{9CDF1B6C-CDF7-7B01-7CE4-E489E3A351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3F17A-8240-4560-BBE9-23A2CA54FDF7}" type="datetimeFigureOut">
              <a:rPr lang="it-IT" smtClean="0"/>
              <a:t>29/11/2022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12398-0421-4CD7-94C7-BB43EFF8350D}" type="slidenum">
              <a:rPr lang="it-IT" smtClean="0"/>
              <a:t>‹N›</a:t>
            </a:fld>
            <a:endParaRPr lang="it-IT"/>
          </a:p>
        </p:txBody>
      </p:sp>
    </p:spTree>
    <p:extLst>
      <p:ext uri="{BB962C8B-B14F-4D97-AF65-F5344CB8AC3E}">
        <p14:creationId xmlns:p14="http://schemas.microsoft.com/office/powerpoint/2010/main" val="1450401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E22D6B05-C8EE-47CF-A453-4E46BE3DF453}" type="slidenum">
              <a:rPr lang="it-IT" smtClean="0"/>
              <a:t>1</a:t>
            </a:fld>
            <a:endParaRPr lang="it-IT"/>
          </a:p>
        </p:txBody>
      </p:sp>
    </p:spTree>
    <p:extLst>
      <p:ext uri="{BB962C8B-B14F-4D97-AF65-F5344CB8AC3E}">
        <p14:creationId xmlns:p14="http://schemas.microsoft.com/office/powerpoint/2010/main" val="223670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E22D6B05-C8EE-47CF-A453-4E46BE3DF453}" type="slidenum">
              <a:rPr lang="it-IT" smtClean="0"/>
              <a:t>2</a:t>
            </a:fld>
            <a:endParaRPr lang="it-IT"/>
          </a:p>
        </p:txBody>
      </p:sp>
    </p:spTree>
    <p:extLst>
      <p:ext uri="{BB962C8B-B14F-4D97-AF65-F5344CB8AC3E}">
        <p14:creationId xmlns:p14="http://schemas.microsoft.com/office/powerpoint/2010/main" val="1930449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eaLnBrk="1" hangingPunct="1">
              <a:spcBef>
                <a:spcPct val="0"/>
              </a:spcBef>
            </a:pPr>
            <a:r>
              <a:rPr lang="it-IT" altLang="it-IT" dirty="0"/>
              <a:t>Il punto di partenza del ciclo delle politiche pubbliche è l’analisi dei problemi socio-economici della realtà di riferimento e l’individuazione di alcuni </a:t>
            </a:r>
            <a:r>
              <a:rPr lang="it-IT" altLang="it-IT" i="1" dirty="0"/>
              <a:t>bisogni prioritari della collettività </a:t>
            </a:r>
            <a:r>
              <a:rPr lang="it-IT" altLang="it-IT" dirty="0"/>
              <a:t>da parte delle amministrazioni pubbliche che hanno la responsabilità (</a:t>
            </a:r>
            <a:r>
              <a:rPr lang="it-IT" altLang="it-IT" i="1" dirty="0"/>
              <a:t>mission</a:t>
            </a:r>
            <a:r>
              <a:rPr lang="it-IT" altLang="it-IT" dirty="0"/>
              <a:t>) di dare una risposta mediante la definizione di </a:t>
            </a:r>
            <a:r>
              <a:rPr lang="it-IT" altLang="it-IT" i="1" dirty="0"/>
              <a:t>public policy</a:t>
            </a:r>
            <a:r>
              <a:rPr lang="it-IT" altLang="it-IT" dirty="0"/>
              <a:t> per cui sono definiti degli obiettivi strategici</a:t>
            </a:r>
            <a:r>
              <a:rPr lang="it-IT" altLang="it-IT" i="1" dirty="0"/>
              <a:t>.</a:t>
            </a:r>
          </a:p>
          <a:p>
            <a:pPr eaLnBrk="1" hangingPunct="1">
              <a:spcBef>
                <a:spcPct val="0"/>
              </a:spcBef>
            </a:pPr>
            <a:r>
              <a:rPr lang="it-IT" altLang="it-IT" dirty="0"/>
              <a:t>A loro volta gli obiettivi strategici sono dettagliati, attraverso la programmazione e il </a:t>
            </a:r>
            <a:r>
              <a:rPr lang="it-IT" altLang="it-IT" i="1" dirty="0"/>
              <a:t>budgeting</a:t>
            </a:r>
            <a:r>
              <a:rPr lang="it-IT" altLang="it-IT" dirty="0"/>
              <a:t>, in </a:t>
            </a:r>
            <a:r>
              <a:rPr lang="it-IT" altLang="it-IT" i="1" dirty="0"/>
              <a:t>obiettivi operativi</a:t>
            </a:r>
            <a:r>
              <a:rPr lang="it-IT" altLang="it-IT" dirty="0"/>
              <a:t>.</a:t>
            </a:r>
          </a:p>
          <a:p>
            <a:pPr eaLnBrk="1" hangingPunct="1">
              <a:spcBef>
                <a:spcPct val="0"/>
              </a:spcBef>
            </a:pPr>
            <a:r>
              <a:rPr lang="it-IT" altLang="it-IT" dirty="0"/>
              <a:t>A questo punto si acquisiscono gli </a:t>
            </a:r>
            <a:r>
              <a:rPr lang="it-IT" altLang="it-IT" i="1" dirty="0"/>
              <a:t>input </a:t>
            </a:r>
            <a:r>
              <a:rPr lang="it-IT" altLang="it-IT" dirty="0"/>
              <a:t>(cioè le risorse: umane, strumentali, finanziarie, ecc.) con i quali si svolgono le attività volte al raggiungimento degli obiettivi. </a:t>
            </a:r>
          </a:p>
          <a:p>
            <a:pPr eaLnBrk="1" hangingPunct="1">
              <a:spcBef>
                <a:spcPct val="0"/>
              </a:spcBef>
            </a:pPr>
            <a:r>
              <a:rPr lang="it-IT" altLang="it-IT" dirty="0"/>
              <a:t>Attraverso i </a:t>
            </a:r>
            <a:r>
              <a:rPr lang="it-IT" altLang="it-IT" i="1" dirty="0"/>
              <a:t>processi </a:t>
            </a:r>
            <a:r>
              <a:rPr lang="it-IT" altLang="it-IT" dirty="0"/>
              <a:t>si mettono in relazione tra loro i diversi attori e si svolgono le attività necessarie per generare gli </a:t>
            </a:r>
            <a:r>
              <a:rPr lang="it-IT" altLang="it-IT" i="1" dirty="0"/>
              <a:t>output </a:t>
            </a:r>
            <a:r>
              <a:rPr lang="it-IT" altLang="it-IT" dirty="0"/>
              <a:t>(beni e servizi prodotti). Gli </a:t>
            </a:r>
            <a:r>
              <a:rPr lang="it-IT" altLang="it-IT" i="1" dirty="0"/>
              <a:t>output </a:t>
            </a:r>
            <a:r>
              <a:rPr lang="it-IT" altLang="it-IT" dirty="0"/>
              <a:t>sono i prodotti di questi processi, ciò che le amministrazioni pubbliche forniscono all’esterno: certificati di residenza, interventi chirurgici, titoli universitari, ecc. Questi </a:t>
            </a:r>
            <a:r>
              <a:rPr lang="it-IT" altLang="it-IT" i="1" dirty="0"/>
              <a:t>output </a:t>
            </a:r>
            <a:r>
              <a:rPr lang="it-IT" altLang="it-IT" dirty="0"/>
              <a:t>contribuiscono, insieme ad altri fattori ambientali e soggettivi, per produrre un </a:t>
            </a:r>
            <a:r>
              <a:rPr lang="it-IT" altLang="it-IT" i="1" dirty="0" err="1"/>
              <a:t>outcome</a:t>
            </a:r>
            <a:r>
              <a:rPr lang="it-IT" altLang="it-IT" i="1" dirty="0"/>
              <a:t> </a:t>
            </a:r>
            <a:r>
              <a:rPr lang="it-IT" altLang="it-IT" dirty="0"/>
              <a:t>inteso come un cambiamento nello stato del benessere collettivo. Gli </a:t>
            </a:r>
            <a:r>
              <a:rPr lang="it-IT" altLang="it-IT" i="1" dirty="0" err="1"/>
              <a:t>outcome</a:t>
            </a:r>
            <a:r>
              <a:rPr lang="it-IT" altLang="it-IT" i="1" dirty="0"/>
              <a:t> </a:t>
            </a:r>
            <a:r>
              <a:rPr lang="it-IT" altLang="it-IT" dirty="0"/>
              <a:t>possono essere </a:t>
            </a:r>
            <a:r>
              <a:rPr lang="it-IT" altLang="it-IT" i="1" dirty="0"/>
              <a:t>intermedi </a:t>
            </a:r>
            <a:r>
              <a:rPr lang="it-IT" altLang="it-IT" dirty="0"/>
              <a:t>– cioè il </a:t>
            </a:r>
            <a:r>
              <a:rPr lang="it-IT" altLang="it-IT" i="1" dirty="0"/>
              <a:t>risultato </a:t>
            </a:r>
            <a:r>
              <a:rPr lang="it-IT" altLang="it-IT" dirty="0"/>
              <a:t>diretto dell’</a:t>
            </a:r>
            <a:r>
              <a:rPr lang="it-IT" altLang="it-IT" i="1" dirty="0"/>
              <a:t>output </a:t>
            </a:r>
            <a:r>
              <a:rPr lang="it-IT" altLang="it-IT" dirty="0"/>
              <a:t>in generale dimostrabile da un cambiamento di comportamento degli attori rilevanti – o </a:t>
            </a:r>
            <a:r>
              <a:rPr lang="it-IT" altLang="it-IT" i="1" dirty="0"/>
              <a:t>finali </a:t>
            </a:r>
            <a:r>
              <a:rPr lang="it-IT" altLang="it-IT" dirty="0"/>
              <a:t>– cioè l’</a:t>
            </a:r>
            <a:r>
              <a:rPr lang="it-IT" altLang="it-IT" i="1" dirty="0"/>
              <a:t>impatto </a:t>
            </a:r>
            <a:r>
              <a:rPr lang="it-IT" altLang="it-IT" dirty="0"/>
              <a:t>sulla società di questi cambiamenti di comportamento.</a:t>
            </a:r>
          </a:p>
          <a:p>
            <a:endParaRPr lang="it-IT" dirty="0"/>
          </a:p>
        </p:txBody>
      </p:sp>
      <p:sp>
        <p:nvSpPr>
          <p:cNvPr id="4" name="Segnaposto numero diapositiva 3"/>
          <p:cNvSpPr>
            <a:spLocks noGrp="1"/>
          </p:cNvSpPr>
          <p:nvPr>
            <p:ph type="sldNum" sz="quarter" idx="5"/>
          </p:nvPr>
        </p:nvSpPr>
        <p:spPr/>
        <p:txBody>
          <a:bodyPr/>
          <a:lstStyle/>
          <a:p>
            <a:fld id="{B0B90F6D-F011-407F-9285-137930D8F814}" type="slidenum">
              <a:rPr lang="it-IT" smtClean="0"/>
              <a:t>4</a:t>
            </a:fld>
            <a:endParaRPr lang="it-IT"/>
          </a:p>
        </p:txBody>
      </p:sp>
    </p:spTree>
    <p:extLst>
      <p:ext uri="{BB962C8B-B14F-4D97-AF65-F5344CB8AC3E}">
        <p14:creationId xmlns:p14="http://schemas.microsoft.com/office/powerpoint/2010/main" val="340960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xfrm>
            <a:off x="446088" y="1243013"/>
            <a:ext cx="5965825" cy="3355975"/>
          </a:xfrm>
          <a:noFill/>
          <a:ln>
            <a:solidFill>
              <a:srgbClr val="000000"/>
            </a:solidFill>
            <a:miter lim="800000"/>
            <a:headEnd/>
            <a:tailEnd/>
          </a:ln>
        </p:spPr>
      </p:sp>
      <p:sp>
        <p:nvSpPr>
          <p:cNvPr id="26626" name="Rectangle 3"/>
          <p:cNvSpPr>
            <a:spLocks noGrp="1"/>
          </p:cNvSpPr>
          <p:nvPr>
            <p:ph type="body" idx="1"/>
          </p:nvPr>
        </p:nvSpPr>
        <p:spPr bwMode="auto">
          <a:noFill/>
        </p:spPr>
        <p:txBody>
          <a:bodyPr/>
          <a:lstStyle/>
          <a:p>
            <a:endParaRPr lang="it-IT" dirty="0"/>
          </a:p>
        </p:txBody>
      </p:sp>
    </p:spTree>
    <p:extLst>
      <p:ext uri="{BB962C8B-B14F-4D97-AF65-F5344CB8AC3E}">
        <p14:creationId xmlns:p14="http://schemas.microsoft.com/office/powerpoint/2010/main" val="2096076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D4F235-F10D-F750-CAFA-F0C08267867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0F9162E-D8DF-CFC8-A4BC-F14F9F88F8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D136088-3369-4F9C-77C1-9B0BF902CEB1}"/>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AEB4F470-5A49-5398-E749-F931159D25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78710E-A2C5-978E-3515-A0709D4AD582}"/>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544720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9D107-4E33-EDD1-62B7-AE11E8DBA06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2EE31C8-39FF-D873-9A6C-EC628BEA909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DE914BE-CCF2-2FD7-5644-13557983F6B6}"/>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0D9061CF-4250-AA67-3EA7-4A086676F88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BA1B82-E9C1-0D75-90A9-B90CBCD676E7}"/>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897562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2AAD9BF-619A-0E77-9C0B-C975CD1B839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2E55C9A-11F6-A043-2B72-184643ABC5F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2BDB6FE-B101-EA08-94B4-3D781C282966}"/>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4223C1AA-FF63-FCF5-C4A6-074E0D22A0B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4398D8-C54C-4642-4F51-DD681DB62B7B}"/>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432944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895129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5697" y="5944935"/>
            <a:ext cx="6530340" cy="913130"/>
          </a:xfrm>
          <a:custGeom>
            <a:avLst/>
            <a:gdLst/>
            <a:ahLst/>
            <a:cxnLst/>
            <a:rect l="l" t="t" r="r" b="b"/>
            <a:pathLst>
              <a:path w="6530340" h="913129">
                <a:moveTo>
                  <a:pt x="114145" y="21331"/>
                </a:moveTo>
                <a:lnTo>
                  <a:pt x="4849017" y="913064"/>
                </a:lnTo>
                <a:lnTo>
                  <a:pt x="6529855" y="913064"/>
                </a:lnTo>
                <a:lnTo>
                  <a:pt x="114145" y="21331"/>
                </a:lnTo>
                <a:close/>
              </a:path>
              <a:path w="6530340" h="913129">
                <a:moveTo>
                  <a:pt x="879" y="0"/>
                </a:moveTo>
                <a:lnTo>
                  <a:pt x="0" y="5466"/>
                </a:lnTo>
                <a:lnTo>
                  <a:pt x="114145" y="21331"/>
                </a:lnTo>
                <a:lnTo>
                  <a:pt x="879" y="0"/>
                </a:lnTo>
                <a:close/>
              </a:path>
            </a:pathLst>
          </a:custGeom>
          <a:solidFill>
            <a:srgbClr val="9FCBDC">
              <a:alpha val="39999"/>
            </a:srgbClr>
          </a:solidFill>
        </p:spPr>
        <p:txBody>
          <a:bodyPr wrap="square" lIns="0" tIns="0" rIns="0" bIns="0" rtlCol="0"/>
          <a:lstStyle/>
          <a:p>
            <a:endParaRPr/>
          </a:p>
        </p:txBody>
      </p:sp>
      <p:sp>
        <p:nvSpPr>
          <p:cNvPr id="17" name="bg object 17"/>
          <p:cNvSpPr/>
          <p:nvPr/>
        </p:nvSpPr>
        <p:spPr>
          <a:xfrm>
            <a:off x="647622" y="5939010"/>
            <a:ext cx="4869815" cy="919480"/>
          </a:xfrm>
          <a:custGeom>
            <a:avLst/>
            <a:gdLst/>
            <a:ahLst/>
            <a:cxnLst/>
            <a:rect l="l" t="t" r="r" b="b"/>
            <a:pathLst>
              <a:path w="4869815" h="919479">
                <a:moveTo>
                  <a:pt x="0" y="0"/>
                </a:moveTo>
                <a:lnTo>
                  <a:pt x="10561" y="6349"/>
                </a:lnTo>
                <a:lnTo>
                  <a:pt x="3825169" y="918989"/>
                </a:lnTo>
                <a:lnTo>
                  <a:pt x="4869215" y="918989"/>
                </a:lnTo>
                <a:lnTo>
                  <a:pt x="0" y="0"/>
                </a:lnTo>
                <a:close/>
              </a:path>
            </a:pathLst>
          </a:custGeom>
          <a:solidFill>
            <a:srgbClr val="000000"/>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0" y="5788151"/>
            <a:ext cx="4532376" cy="1069848"/>
          </a:xfrm>
          <a:prstGeom prst="rect">
            <a:avLst/>
          </a:prstGeom>
        </p:spPr>
      </p:pic>
      <p:pic>
        <p:nvPicPr>
          <p:cNvPr id="19" name="bg object 19"/>
          <p:cNvPicPr/>
          <p:nvPr/>
        </p:nvPicPr>
        <p:blipFill>
          <a:blip r:embed="rId3" cstate="print"/>
          <a:stretch>
            <a:fillRect/>
          </a:stretch>
        </p:blipFill>
        <p:spPr>
          <a:xfrm>
            <a:off x="0" y="5784477"/>
            <a:ext cx="4495199" cy="1073522"/>
          </a:xfrm>
          <a:prstGeom prst="rect">
            <a:avLst/>
          </a:prstGeom>
        </p:spPr>
      </p:pic>
      <p:pic>
        <p:nvPicPr>
          <p:cNvPr id="20" name="bg object 20"/>
          <p:cNvPicPr/>
          <p:nvPr/>
        </p:nvPicPr>
        <p:blipFill>
          <a:blip r:embed="rId4" cstate="print"/>
          <a:stretch>
            <a:fillRect/>
          </a:stretch>
        </p:blipFill>
        <p:spPr>
          <a:xfrm>
            <a:off x="540638" y="768419"/>
            <a:ext cx="10762488" cy="5603805"/>
          </a:xfrm>
          <a:prstGeom prst="rect">
            <a:avLst/>
          </a:prstGeom>
        </p:spPr>
      </p:pic>
      <p:sp>
        <p:nvSpPr>
          <p:cNvPr id="2" name="Holder 2"/>
          <p:cNvSpPr>
            <a:spLocks noGrp="1"/>
          </p:cNvSpPr>
          <p:nvPr>
            <p:ph type="ctrTitle"/>
          </p:nvPr>
        </p:nvSpPr>
        <p:spPr>
          <a:xfrm>
            <a:off x="402972" y="178307"/>
            <a:ext cx="11386055"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429626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4D6E41-80A3-F9E3-4AF0-DC6E3D310C1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3712020-1CC2-A694-E1FD-282192D7DA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7F903A-E206-3C8F-D513-379857AFB441}"/>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03261EDA-FF85-DB8B-6D88-FD9D22373A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3970182-DA55-D41A-B3F2-ACEA9588C8D3}"/>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1165132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A1C173-FCB1-547C-112B-D46C7721504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9572D42-5436-01E3-952F-024AF1B8F5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BF965B6-6533-9451-7429-B9E4518DED12}"/>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842B5D2F-E182-7946-C5D9-CAEE4F440C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E487D57-9437-87F7-A316-B1468CFB97AA}"/>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229640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94B27-F9DA-0F7E-9BAE-6F3E3939A8B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9DCAB87-C821-00DF-7D47-DB56980173A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DAFDBD1-3C01-22C8-9693-E099202A38E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79B3440-6863-3966-BECC-1D54A9241360}"/>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6" name="Segnaposto piè di pagina 5">
            <a:extLst>
              <a:ext uri="{FF2B5EF4-FFF2-40B4-BE49-F238E27FC236}">
                <a16:creationId xmlns:a16="http://schemas.microsoft.com/office/drawing/2014/main" id="{618D48CD-806F-CAB5-9BDF-B8E60BFB853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98EC15D-EFCF-D29E-8FA6-C624992F381C}"/>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358657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7F9FBB-1066-4D61-3A13-293B2F1BBF1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47B02A-A883-CE7C-E3C6-0AFD265DB3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67BB4A9-8F1A-107A-BBE3-DFEE0071A18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7CB7D94-8352-1854-6C41-AC237BAC0C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F13781A-8AAB-08EF-233E-56531660EFE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9C61061-7B12-51D1-140C-5B045A373D05}"/>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8" name="Segnaposto piè di pagina 7">
            <a:extLst>
              <a:ext uri="{FF2B5EF4-FFF2-40B4-BE49-F238E27FC236}">
                <a16:creationId xmlns:a16="http://schemas.microsoft.com/office/drawing/2014/main" id="{141A96EA-61DA-76E4-0E5F-B02017C7AA1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C29B6F1-C0EB-8F45-D64A-D17F359E0BA1}"/>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317517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29DCAA-D814-2496-EB31-30D6AD168B5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316CDEE-DA22-2D0C-A618-7892DB098343}"/>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4" name="Segnaposto piè di pagina 3">
            <a:extLst>
              <a:ext uri="{FF2B5EF4-FFF2-40B4-BE49-F238E27FC236}">
                <a16:creationId xmlns:a16="http://schemas.microsoft.com/office/drawing/2014/main" id="{4824DCBA-3D95-0322-79EA-F856675E38A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648B180-E23A-43B9-3A2B-C98DA0A11F1B}"/>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3097236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0A25AD8-B972-C213-6F11-9EE64C10FF9E}"/>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3" name="Segnaposto piè di pagina 2">
            <a:extLst>
              <a:ext uri="{FF2B5EF4-FFF2-40B4-BE49-F238E27FC236}">
                <a16:creationId xmlns:a16="http://schemas.microsoft.com/office/drawing/2014/main" id="{80F315F0-8B3F-438B-0540-5549CECC253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6E6FE60-6C3E-2665-C95C-6825EDAF72A4}"/>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291634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D31EF1-AF60-2A7F-E458-E4931A24772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780098-8F53-DBED-366D-22DEF97CB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3681B78-453E-25CE-A405-B2A4F2B3C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838E634-8CF2-2371-6E5F-37206918CE18}"/>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6" name="Segnaposto piè di pagina 5">
            <a:extLst>
              <a:ext uri="{FF2B5EF4-FFF2-40B4-BE49-F238E27FC236}">
                <a16:creationId xmlns:a16="http://schemas.microsoft.com/office/drawing/2014/main" id="{CC040549-8026-A8D3-9EF9-6BA1FF8093F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30BB26D-92D0-CC91-D1B0-5D84FB936E45}"/>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74813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990902-CACA-A325-C232-80451AC22F0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A4C649F-0825-91D0-879B-8F77B26672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22B0B96-D6BD-64C1-3FA0-E0CB10015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BAB55EC-553F-731F-FB71-EA5E54E43FAE}"/>
              </a:ext>
            </a:extLst>
          </p:cNvPr>
          <p:cNvSpPr>
            <a:spLocks noGrp="1"/>
          </p:cNvSpPr>
          <p:nvPr>
            <p:ph type="dt" sz="half" idx="10"/>
          </p:nvPr>
        </p:nvSpPr>
        <p:spPr/>
        <p:txBody>
          <a:bodyPr/>
          <a:lstStyle/>
          <a:p>
            <a:fld id="{A1253221-C918-4C2D-8AE6-DE7BCA06DD93}" type="datetimeFigureOut">
              <a:rPr lang="it-IT" smtClean="0"/>
              <a:t>29/11/2022</a:t>
            </a:fld>
            <a:endParaRPr lang="it-IT"/>
          </a:p>
        </p:txBody>
      </p:sp>
      <p:sp>
        <p:nvSpPr>
          <p:cNvPr id="6" name="Segnaposto piè di pagina 5">
            <a:extLst>
              <a:ext uri="{FF2B5EF4-FFF2-40B4-BE49-F238E27FC236}">
                <a16:creationId xmlns:a16="http://schemas.microsoft.com/office/drawing/2014/main" id="{FAA41B49-6563-5EEE-94EB-4BD2931862B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5DBB1D6-9CE7-998F-595A-1EB194BCE9AF}"/>
              </a:ext>
            </a:extLst>
          </p:cNvPr>
          <p:cNvSpPr>
            <a:spLocks noGrp="1"/>
          </p:cNvSpPr>
          <p:nvPr>
            <p:ph type="sldNum" sz="quarter" idx="12"/>
          </p:nvPr>
        </p:nvSpPr>
        <p:spPr/>
        <p:txBody>
          <a:bodyPr/>
          <a:lstStyle/>
          <a:p>
            <a:fld id="{A5D829E2-9197-49FC-8B8D-22A4B0D6F116}" type="slidenum">
              <a:rPr lang="it-IT" smtClean="0"/>
              <a:t>‹N›</a:t>
            </a:fld>
            <a:endParaRPr lang="it-IT"/>
          </a:p>
        </p:txBody>
      </p:sp>
    </p:spTree>
    <p:extLst>
      <p:ext uri="{BB962C8B-B14F-4D97-AF65-F5344CB8AC3E}">
        <p14:creationId xmlns:p14="http://schemas.microsoft.com/office/powerpoint/2010/main" val="1462312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FC86B9B-104A-5EBF-508F-7CA7BDBC94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75192BF-7755-48B7-0FD5-16ED5951CF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F28864B-AEC5-D2DB-6E7F-6E15343DFF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53221-C918-4C2D-8AE6-DE7BCA06DD93}" type="datetimeFigureOut">
              <a:rPr lang="it-IT" smtClean="0"/>
              <a:t>29/11/2022</a:t>
            </a:fld>
            <a:endParaRPr lang="it-IT"/>
          </a:p>
        </p:txBody>
      </p:sp>
      <p:sp>
        <p:nvSpPr>
          <p:cNvPr id="5" name="Segnaposto piè di pagina 4">
            <a:extLst>
              <a:ext uri="{FF2B5EF4-FFF2-40B4-BE49-F238E27FC236}">
                <a16:creationId xmlns:a16="http://schemas.microsoft.com/office/drawing/2014/main" id="{71BE30BE-3E5C-FC87-E675-84C814620E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D86072E-95BF-BBCD-888A-1235B14AA4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829E2-9197-49FC-8B8D-22A4B0D6F116}" type="slidenum">
              <a:rPr lang="it-IT" smtClean="0"/>
              <a:t>‹N›</a:t>
            </a:fld>
            <a:endParaRPr lang="it-IT"/>
          </a:p>
        </p:txBody>
      </p:sp>
    </p:spTree>
    <p:extLst>
      <p:ext uri="{BB962C8B-B14F-4D97-AF65-F5344CB8AC3E}">
        <p14:creationId xmlns:p14="http://schemas.microsoft.com/office/powerpoint/2010/main" val="3328089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em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D63B97B0-8645-F5BD-B9FC-2EE6326EEB9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289388" y="0"/>
            <a:ext cx="6894236" cy="1372464"/>
          </a:xfrm>
          <a:prstGeom prst="rect">
            <a:avLst/>
          </a:prstGeom>
          <a:noFill/>
        </p:spPr>
      </p:pic>
      <p:pic>
        <p:nvPicPr>
          <p:cNvPr id="3" name="Immagine 2">
            <a:extLst>
              <a:ext uri="{FF2B5EF4-FFF2-40B4-BE49-F238E27FC236}">
                <a16:creationId xmlns:a16="http://schemas.microsoft.com/office/drawing/2014/main" id="{18D81683-D2F1-3EF6-7479-8C495884836E}"/>
              </a:ext>
            </a:extLst>
          </p:cNvPr>
          <p:cNvPicPr>
            <a:picLocks noChangeAspect="1"/>
          </p:cNvPicPr>
          <p:nvPr/>
        </p:nvPicPr>
        <p:blipFill>
          <a:blip r:embed="rId4"/>
          <a:stretch>
            <a:fillRect/>
          </a:stretch>
        </p:blipFill>
        <p:spPr>
          <a:xfrm>
            <a:off x="2016855" y="1639741"/>
            <a:ext cx="5370520" cy="3054350"/>
          </a:xfrm>
          <a:prstGeom prst="rect">
            <a:avLst/>
          </a:prstGeom>
        </p:spPr>
      </p:pic>
      <p:pic>
        <p:nvPicPr>
          <p:cNvPr id="4" name="Immagine 3">
            <a:extLst>
              <a:ext uri="{FF2B5EF4-FFF2-40B4-BE49-F238E27FC236}">
                <a16:creationId xmlns:a16="http://schemas.microsoft.com/office/drawing/2014/main" id="{4981F370-7FF9-42F9-4A91-CE1608BAEDBF}"/>
              </a:ext>
            </a:extLst>
          </p:cNvPr>
          <p:cNvPicPr>
            <a:picLocks noChangeAspect="1"/>
          </p:cNvPicPr>
          <p:nvPr/>
        </p:nvPicPr>
        <p:blipFill rotWithShape="1">
          <a:blip r:embed="rId5">
            <a:alphaModFix amt="35000"/>
            <a:extLst>
              <a:ext uri="{28A0092B-C50C-407E-A947-70E740481C1C}">
                <a14:useLocalDpi xmlns:a14="http://schemas.microsoft.com/office/drawing/2010/main" val="0"/>
              </a:ext>
            </a:extLst>
          </a:blip>
          <a:srcRect t="7848" b="7941"/>
          <a:stretch/>
        </p:blipFill>
        <p:spPr>
          <a:xfrm>
            <a:off x="2289388" y="1082842"/>
            <a:ext cx="5637096" cy="5775158"/>
          </a:xfrm>
          <a:prstGeom prst="rect">
            <a:avLst/>
          </a:prstGeom>
        </p:spPr>
      </p:pic>
      <p:sp>
        <p:nvSpPr>
          <p:cNvPr id="8" name="Casella di testo 7">
            <a:extLst>
              <a:ext uri="{FF2B5EF4-FFF2-40B4-BE49-F238E27FC236}">
                <a16:creationId xmlns:a16="http://schemas.microsoft.com/office/drawing/2014/main" id="{7CBFF064-2FDD-E763-FF0C-8DC9B4A801E6}"/>
              </a:ext>
            </a:extLst>
          </p:cNvPr>
          <p:cNvSpPr txBox="1"/>
          <p:nvPr/>
        </p:nvSpPr>
        <p:spPr>
          <a:xfrm>
            <a:off x="7403389" y="1948433"/>
            <a:ext cx="4475748" cy="191597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it-IT" sz="2800" b="1" dirty="0">
                <a:ln w="6731" cap="flat" cmpd="sng" algn="ctr">
                  <a:solidFill>
                    <a:srgbClr val="FFFFFF"/>
                  </a:solidFill>
                  <a:prstDash val="solid"/>
                  <a:round/>
                </a:ln>
                <a:solidFill>
                  <a:srgbClr val="262626"/>
                </a:solidFill>
                <a:effectLst>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Laboratori sui nuovi strumenti per la gestione delle performance della Regione Calabria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magine 8">
            <a:extLst>
              <a:ext uri="{FF2B5EF4-FFF2-40B4-BE49-F238E27FC236}">
                <a16:creationId xmlns:a16="http://schemas.microsoft.com/office/drawing/2014/main" id="{C05E3E00-AC0A-0449-E354-1B6EE4CA9E9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641263" y="6010292"/>
            <a:ext cx="1311910" cy="387985"/>
          </a:xfrm>
          <a:prstGeom prst="rect">
            <a:avLst/>
          </a:prstGeom>
          <a:noFill/>
        </p:spPr>
      </p:pic>
      <p:sp>
        <p:nvSpPr>
          <p:cNvPr id="2" name="Segnaposto numero diapositiva 1">
            <a:extLst>
              <a:ext uri="{FF2B5EF4-FFF2-40B4-BE49-F238E27FC236}">
                <a16:creationId xmlns:a16="http://schemas.microsoft.com/office/drawing/2014/main" id="{9E21BD04-0346-D9D6-1D5D-1FA82BD110EC}"/>
              </a:ext>
            </a:extLst>
          </p:cNvPr>
          <p:cNvSpPr>
            <a:spLocks noGrp="1"/>
          </p:cNvSpPr>
          <p:nvPr>
            <p:ph type="sldNum" sz="quarter" idx="12"/>
          </p:nvPr>
        </p:nvSpPr>
        <p:spPr/>
        <p:txBody>
          <a:bodyPr/>
          <a:lstStyle/>
          <a:p>
            <a:fld id="{44F48259-64F5-4387-8A6F-81CB29EAFE34}" type="slidenum">
              <a:rPr lang="it-IT" smtClean="0"/>
              <a:t>1</a:t>
            </a:fld>
            <a:endParaRPr lang="it-IT"/>
          </a:p>
        </p:txBody>
      </p:sp>
      <p:grpSp>
        <p:nvGrpSpPr>
          <p:cNvPr id="5" name="Gruppo 4">
            <a:extLst>
              <a:ext uri="{FF2B5EF4-FFF2-40B4-BE49-F238E27FC236}">
                <a16:creationId xmlns:a16="http://schemas.microsoft.com/office/drawing/2014/main" id="{4C206785-7D68-BD2B-8027-285FD9643C21}"/>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B7422545-E726-F671-0230-1252C87D9D84}"/>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3" name="CasellaDiTesto 12">
              <a:extLst>
                <a:ext uri="{FF2B5EF4-FFF2-40B4-BE49-F238E27FC236}">
                  <a16:creationId xmlns:a16="http://schemas.microsoft.com/office/drawing/2014/main" id="{3F9292E3-68DB-A15A-C4EF-105E3D69F6EB}"/>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sp>
        <p:nvSpPr>
          <p:cNvPr id="15" name="Segnaposto piè di pagina 3">
            <a:extLst>
              <a:ext uri="{FF2B5EF4-FFF2-40B4-BE49-F238E27FC236}">
                <a16:creationId xmlns:a16="http://schemas.microsoft.com/office/drawing/2014/main" id="{0D71E896-F1CD-58B8-C633-6CE0B6D5BEA5}"/>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678528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1147442" y="956917"/>
            <a:ext cx="10515600" cy="684212"/>
          </a:xfrm>
        </p:spPr>
        <p:txBody>
          <a:bodyPr>
            <a:normAutofit fontScale="90000"/>
          </a:bodyPr>
          <a:lstStyle/>
          <a:p>
            <a:pPr>
              <a:lnSpc>
                <a:spcPct val="100000"/>
              </a:lnSpc>
              <a:spcBef>
                <a:spcPts val="0"/>
              </a:spcBef>
              <a:spcAft>
                <a:spcPts val="600"/>
              </a:spcAft>
            </a:pPr>
            <a:r>
              <a:rPr lang="it-IT" sz="2800" dirty="0">
                <a:solidFill>
                  <a:srgbClr val="1B877D"/>
                </a:solidFill>
              </a:rPr>
              <a:t>L’analisi dei processi gestionali come leva per il miglioramento delle performance</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1147442" y="1573160"/>
            <a:ext cx="10308119" cy="5363806"/>
          </a:xfrm>
        </p:spPr>
        <p:txBody>
          <a:bodyPr vert="horz" lIns="91440" tIns="45720" rIns="91440" bIns="45720" anchor="t">
            <a:noAutofit/>
          </a:bodyPr>
          <a:lstStyle/>
          <a:p>
            <a:pPr marL="93663" indent="0">
              <a:lnSpc>
                <a:spcPct val="100000"/>
              </a:lnSpc>
              <a:spcBef>
                <a:spcPts val="0"/>
              </a:spcBef>
              <a:buNone/>
            </a:pPr>
            <a:r>
              <a:rPr lang="it-IT" sz="2400" dirty="0">
                <a:solidFill>
                  <a:schemeClr val="accent1">
                    <a:lumMod val="75000"/>
                  </a:schemeClr>
                </a:solidFill>
                <a:latin typeface="Calibri" panose="020F0502020204030204" pitchFamily="34" charset="0"/>
                <a:cs typeface="Calibri" panose="020F0502020204030204" pitchFamily="34" charset="0"/>
              </a:rPr>
              <a:t>Come accennato in precedenza l’approccio dell’analisi dei processi gestionali come leva per il miglioramento delle performance nell’ambito del Progetto Formez nasce come ipotesi alternativa rispetto a quella abbozzata in fase di prima progettazione di modellizzazione di un sistema di contabilità analitica, su cui sono già state riferite le criticità soprattutto in un contesto quale quello regionale.</a:t>
            </a:r>
          </a:p>
          <a:p>
            <a:pPr marL="93345" indent="0">
              <a:spcBef>
                <a:spcPts val="0"/>
              </a:spcBef>
              <a:buNone/>
            </a:pPr>
            <a:r>
              <a:rPr lang="it-IT" sz="2400" dirty="0">
                <a:solidFill>
                  <a:schemeClr val="accent1">
                    <a:lumMod val="75000"/>
                  </a:schemeClr>
                </a:solidFill>
                <a:latin typeface="Calibri"/>
                <a:cs typeface="Calibri"/>
              </a:rPr>
              <a:t>In secondo luogo il focus sui processi gestionali rappresenta l’approccio per un concreto </a:t>
            </a:r>
            <a:r>
              <a:rPr lang="it-IT" sz="2400" dirty="0">
                <a:solidFill>
                  <a:srgbClr val="1B877D"/>
                </a:solidFill>
                <a:latin typeface="Calibri"/>
                <a:cs typeface="Calibri"/>
              </a:rPr>
              <a:t>«</a:t>
            </a:r>
            <a:r>
              <a:rPr lang="it-IT" sz="2400" dirty="0" err="1">
                <a:solidFill>
                  <a:srgbClr val="1B877D"/>
                </a:solidFill>
                <a:latin typeface="Calibri"/>
                <a:cs typeface="Calibri"/>
              </a:rPr>
              <a:t>improvement</a:t>
            </a:r>
            <a:r>
              <a:rPr lang="it-IT" sz="2400" dirty="0">
                <a:solidFill>
                  <a:srgbClr val="1B877D"/>
                </a:solidFill>
                <a:latin typeface="Calibri"/>
                <a:cs typeface="Calibri"/>
              </a:rPr>
              <a:t>» del Controllo di Gestione </a:t>
            </a:r>
            <a:r>
              <a:rPr lang="it-IT" sz="2400" dirty="0">
                <a:solidFill>
                  <a:schemeClr val="accent1">
                    <a:lumMod val="75000"/>
                  </a:schemeClr>
                </a:solidFill>
                <a:latin typeface="Calibri"/>
                <a:cs typeface="Calibri"/>
              </a:rPr>
              <a:t>in Regione Calabria, già evidenziato come «processo da migliorare» nella fase iniziale di </a:t>
            </a:r>
            <a:r>
              <a:rPr lang="it-IT" sz="2400" dirty="0" err="1">
                <a:solidFill>
                  <a:schemeClr val="accent1">
                    <a:lumMod val="75000"/>
                  </a:schemeClr>
                </a:solidFill>
                <a:latin typeface="Calibri"/>
                <a:cs typeface="Calibri"/>
              </a:rPr>
              <a:t>assessment</a:t>
            </a:r>
            <a:r>
              <a:rPr lang="it-IT" sz="2400" dirty="0">
                <a:solidFill>
                  <a:schemeClr val="accent1">
                    <a:lumMod val="75000"/>
                  </a:schemeClr>
                </a:solidFill>
                <a:latin typeface="Calibri"/>
                <a:cs typeface="Calibri"/>
              </a:rPr>
              <a:t>, attraverso la messa a disposizione di un insieme di misure segnaletiche, indicatori, su cui costruire, modellizzare e </a:t>
            </a:r>
            <a:r>
              <a:rPr lang="it-IT" sz="2400" dirty="0">
                <a:solidFill>
                  <a:srgbClr val="1B877D"/>
                </a:solidFill>
                <a:latin typeface="Calibri"/>
                <a:cs typeface="Calibri"/>
              </a:rPr>
              <a:t>«riempire» di senso il concetto di «performance organizzativa» di Dipartimento </a:t>
            </a:r>
            <a:r>
              <a:rPr lang="it-IT" sz="2400" dirty="0">
                <a:solidFill>
                  <a:schemeClr val="accent1">
                    <a:lumMod val="75000"/>
                  </a:schemeClr>
                </a:solidFill>
                <a:latin typeface="Calibri"/>
                <a:cs typeface="Calibri"/>
              </a:rPr>
              <a:t>che allo stato è ottenuta come sommatoria pesata del grado di raggiungimento degli obiettivi di Piano assegnati e riguarda unicamente gli obiettivi inseriti nel </a:t>
            </a:r>
            <a:r>
              <a:rPr lang="it-IT" sz="2400" dirty="0" err="1">
                <a:solidFill>
                  <a:schemeClr val="accent1">
                    <a:lumMod val="75000"/>
                  </a:schemeClr>
                </a:solidFill>
                <a:latin typeface="Calibri"/>
                <a:cs typeface="Calibri"/>
              </a:rPr>
              <a:t>PdP</a:t>
            </a:r>
            <a:r>
              <a:rPr lang="it-IT" sz="2400" dirty="0">
                <a:solidFill>
                  <a:schemeClr val="accent1">
                    <a:lumMod val="75000"/>
                  </a:schemeClr>
                </a:solidFill>
                <a:latin typeface="Calibri"/>
                <a:cs typeface="Calibri"/>
              </a:rPr>
              <a:t>.</a:t>
            </a:r>
          </a:p>
        </p:txBody>
      </p:sp>
      <p:grpSp>
        <p:nvGrpSpPr>
          <p:cNvPr id="4" name="Gruppo 3">
            <a:extLst>
              <a:ext uri="{FF2B5EF4-FFF2-40B4-BE49-F238E27FC236}">
                <a16:creationId xmlns:a16="http://schemas.microsoft.com/office/drawing/2014/main" id="{E4D2AE81-40CD-B2E7-73B2-7D2924F7EB40}"/>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80AB660D-C5E7-75D8-D112-BF1855EC748A}"/>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431AF78C-5E8D-0250-2DC2-032232974D02}"/>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A3BB15F8-809F-9CDD-4136-F5449C28CF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316AB6AA-170A-6CD5-D88D-6E76ED188DB2}"/>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18DD03E2-FDBB-AFB2-D22A-7C2C8C1D7A63}"/>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14737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1439360" y="882436"/>
            <a:ext cx="10515600" cy="489164"/>
          </a:xfrm>
        </p:spPr>
        <p:txBody>
          <a:bodyPr>
            <a:normAutofit fontScale="90000"/>
          </a:bodyPr>
          <a:lstStyle/>
          <a:p>
            <a:pPr>
              <a:lnSpc>
                <a:spcPct val="100000"/>
              </a:lnSpc>
              <a:spcBef>
                <a:spcPts val="0"/>
              </a:spcBef>
              <a:spcAft>
                <a:spcPts val="600"/>
              </a:spcAft>
            </a:pPr>
            <a:r>
              <a:rPr lang="it-IT" sz="2800" dirty="0">
                <a:solidFill>
                  <a:srgbClr val="1B877D"/>
                </a:solidFill>
              </a:rPr>
              <a:t>L’analisi dei processi gestionali come leva per il miglioramento delle performance</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1107440" y="1219200"/>
            <a:ext cx="10847520" cy="5265066"/>
          </a:xfrm>
        </p:spPr>
        <p:txBody>
          <a:bodyPr>
            <a:noAutofit/>
          </a:bodyPr>
          <a:lstStyle/>
          <a:p>
            <a:pPr marL="109728" indent="0">
              <a:lnSpc>
                <a:spcPct val="150000"/>
              </a:lnSpc>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Partendo dalla definizione del concetto di </a:t>
            </a:r>
            <a:r>
              <a:rPr lang="it-IT" sz="2300" dirty="0">
                <a:solidFill>
                  <a:srgbClr val="1B877D"/>
                </a:solidFill>
                <a:latin typeface="Calibri" panose="020F0502020204030204" pitchFamily="34" charset="0"/>
                <a:cs typeface="Calibri" panose="020F0502020204030204" pitchFamily="34" charset="0"/>
              </a:rPr>
              <a:t>processo gestionale </a:t>
            </a:r>
            <a:r>
              <a:rPr lang="it-IT" sz="2300" dirty="0">
                <a:solidFill>
                  <a:schemeClr val="accent1">
                    <a:lumMod val="75000"/>
                  </a:schemeClr>
                </a:solidFill>
                <a:latin typeface="Calibri" panose="020F0502020204030204" pitchFamily="34" charset="0"/>
                <a:cs typeface="Calibri" panose="020F0502020204030204" pitchFamily="34" charset="0"/>
              </a:rPr>
              <a:t>che ritornerà utile nella prima fase del ciclo di vita del BPM, quella dell’Analisi, in cui avviene anche la «delicata» fase di </a:t>
            </a:r>
            <a:r>
              <a:rPr lang="it-IT" sz="2300" dirty="0">
                <a:solidFill>
                  <a:srgbClr val="1B877D"/>
                </a:solidFill>
                <a:latin typeface="Calibri" panose="020F0502020204030204" pitchFamily="34" charset="0"/>
                <a:cs typeface="Calibri" panose="020F0502020204030204" pitchFamily="34" charset="0"/>
              </a:rPr>
              <a:t>identificazione </a:t>
            </a:r>
            <a:r>
              <a:rPr lang="it-IT" sz="2300" dirty="0">
                <a:solidFill>
                  <a:schemeClr val="accent4">
                    <a:lumMod val="75000"/>
                  </a:schemeClr>
                </a:solidFill>
                <a:latin typeface="Calibri" panose="020F0502020204030204" pitchFamily="34" charset="0"/>
                <a:cs typeface="Calibri" panose="020F0502020204030204" pitchFamily="34" charset="0"/>
              </a:rPr>
              <a:t> </a:t>
            </a:r>
            <a:r>
              <a:rPr lang="it-IT" sz="2300" dirty="0">
                <a:solidFill>
                  <a:schemeClr val="accent1">
                    <a:lumMod val="75000"/>
                  </a:schemeClr>
                </a:solidFill>
                <a:latin typeface="Calibri" panose="020F0502020204030204" pitchFamily="34" charset="0"/>
                <a:cs typeface="Calibri" panose="020F0502020204030204" pitchFamily="34" charset="0"/>
              </a:rPr>
              <a:t>condivisa con gli attori dei singoli Dipartimenti, laddove sarà anche utile chiarire le differenze con altri possibili oggetti di analisi relativi ad esempio a procedimenti, attività, procedure, ecc., esso può considerato come </a:t>
            </a:r>
            <a:r>
              <a:rPr lang="it-IT" sz="2300" dirty="0">
                <a:solidFill>
                  <a:srgbClr val="1B877D"/>
                </a:solidFill>
                <a:latin typeface="Calibri" panose="020F0502020204030204" pitchFamily="34" charset="0"/>
                <a:cs typeface="Calibri" panose="020F0502020204030204" pitchFamily="34" charset="0"/>
              </a:rPr>
              <a:t>una successione interdipendente di attività </a:t>
            </a:r>
            <a:r>
              <a:rPr lang="it-IT" sz="2300" dirty="0">
                <a:solidFill>
                  <a:schemeClr val="accent1">
                    <a:lumMod val="75000"/>
                  </a:schemeClr>
                </a:solidFill>
                <a:latin typeface="Calibri" panose="020F0502020204030204" pitchFamily="34" charset="0"/>
                <a:cs typeface="Calibri" panose="020F0502020204030204" pitchFamily="34" charset="0"/>
              </a:rPr>
              <a:t>caratterizzate dalla </a:t>
            </a:r>
            <a:r>
              <a:rPr lang="it-IT" sz="2300" dirty="0">
                <a:solidFill>
                  <a:srgbClr val="1B877D"/>
                </a:solidFill>
                <a:latin typeface="Calibri" panose="020F0502020204030204" pitchFamily="34" charset="0"/>
                <a:cs typeface="Calibri" panose="020F0502020204030204" pitchFamily="34" charset="0"/>
              </a:rPr>
              <a:t>combinazione di risorse </a:t>
            </a:r>
            <a:r>
              <a:rPr lang="it-IT" sz="2300" dirty="0">
                <a:solidFill>
                  <a:schemeClr val="accent1">
                    <a:lumMod val="75000"/>
                  </a:schemeClr>
                </a:solidFill>
                <a:latin typeface="Calibri" panose="020F0502020204030204" pitchFamily="34" charset="0"/>
                <a:cs typeface="Calibri" panose="020F0502020204030204" pitchFamily="34" charset="0"/>
              </a:rPr>
              <a:t>umane, strumentali e finanziarie caratterizzate da flussi documentali e informativi, volte al </a:t>
            </a:r>
            <a:r>
              <a:rPr lang="it-IT" sz="2300" dirty="0">
                <a:solidFill>
                  <a:srgbClr val="1B877D"/>
                </a:solidFill>
                <a:latin typeface="Calibri" panose="020F0502020204030204" pitchFamily="34" charset="0"/>
                <a:cs typeface="Calibri" panose="020F0502020204030204" pitchFamily="34" charset="0"/>
              </a:rPr>
              <a:t>conseguimento di un output. </a:t>
            </a:r>
          </a:p>
          <a:p>
            <a:pPr marL="109728" indent="0">
              <a:lnSpc>
                <a:spcPct val="150000"/>
              </a:lnSpc>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Il focus riguarda quindi la trasformazione degli input in output, quella che secondo l’analisi economica viene intesa come</a:t>
            </a:r>
            <a:r>
              <a:rPr lang="it-IT" sz="2300" dirty="0">
                <a:solidFill>
                  <a:schemeClr val="accent4">
                    <a:lumMod val="75000"/>
                  </a:schemeClr>
                </a:solidFill>
                <a:latin typeface="Calibri" panose="020F0502020204030204" pitchFamily="34" charset="0"/>
                <a:cs typeface="Calibri" panose="020F0502020204030204" pitchFamily="34" charset="0"/>
              </a:rPr>
              <a:t> </a:t>
            </a:r>
            <a:r>
              <a:rPr lang="it-IT" sz="2300" dirty="0">
                <a:solidFill>
                  <a:srgbClr val="1B877D"/>
                </a:solidFill>
                <a:latin typeface="Calibri" panose="020F0502020204030204" pitchFamily="34" charset="0"/>
                <a:cs typeface="Calibri" panose="020F0502020204030204" pitchFamily="34" charset="0"/>
              </a:rPr>
              <a:t>«funzione di produzione».</a:t>
            </a:r>
          </a:p>
          <a:p>
            <a:pPr marL="109728" indent="0">
              <a:lnSpc>
                <a:spcPct val="150000"/>
              </a:lnSpc>
              <a:spcBef>
                <a:spcPts val="0"/>
              </a:spcBef>
              <a:buNone/>
            </a:pPr>
            <a:endParaRPr lang="it-IT" sz="2300" dirty="0">
              <a:solidFill>
                <a:schemeClr val="accent4">
                  <a:lumMod val="75000"/>
                </a:schemeClr>
              </a:solidFill>
              <a:latin typeface="Calibri" panose="020F0502020204030204" pitchFamily="34" charset="0"/>
              <a:cs typeface="Calibri" panose="020F0502020204030204" pitchFamily="34" charset="0"/>
            </a:endParaRPr>
          </a:p>
        </p:txBody>
      </p:sp>
      <p:grpSp>
        <p:nvGrpSpPr>
          <p:cNvPr id="4" name="Gruppo 3">
            <a:extLst>
              <a:ext uri="{FF2B5EF4-FFF2-40B4-BE49-F238E27FC236}">
                <a16:creationId xmlns:a16="http://schemas.microsoft.com/office/drawing/2014/main" id="{BD5B7EDB-F0A3-832A-23D5-FBC13AD9C4DC}"/>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7D81FD1B-A358-749B-2A8D-601C6F17886D}"/>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739248F1-C8F5-6F7A-4754-5D0E47692179}"/>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E164C371-3DB5-7A2A-3A2B-96014E2AC7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2571" y="6391792"/>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D6EC1F21-A088-4B8B-B97B-EF64B1F88932}"/>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3F3D86E4-ACE9-2FDD-21A3-4E645AFF88B5}"/>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4284099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812695" y="938169"/>
            <a:ext cx="11077170" cy="470853"/>
          </a:xfrm>
        </p:spPr>
        <p:txBody>
          <a:bodyPr>
            <a:normAutofit fontScale="90000"/>
          </a:bodyPr>
          <a:lstStyle/>
          <a:p>
            <a:pPr algn="ctr">
              <a:lnSpc>
                <a:spcPct val="100000"/>
              </a:lnSpc>
              <a:spcBef>
                <a:spcPts val="0"/>
              </a:spcBef>
              <a:spcAft>
                <a:spcPts val="600"/>
              </a:spcAft>
            </a:pPr>
            <a:r>
              <a:rPr lang="it-IT" sz="2800" dirty="0">
                <a:solidFill>
                  <a:srgbClr val="1B877D"/>
                </a:solidFill>
                <a:latin typeface="Calibri" panose="020F0502020204030204" pitchFamily="34" charset="0"/>
                <a:cs typeface="Calibri" panose="020F0502020204030204" pitchFamily="34" charset="0"/>
              </a:rPr>
              <a:t>L’analisi dei processi gestionali come leva per il miglioramento delle performance</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982078" y="1446385"/>
            <a:ext cx="10802769" cy="5294657"/>
          </a:xfrm>
        </p:spPr>
        <p:txBody>
          <a:bodyPr vert="horz" lIns="91440" tIns="45720" rIns="91440" bIns="45720" anchor="t">
            <a:noAutofit/>
          </a:bodyPr>
          <a:lstStyle/>
          <a:p>
            <a:pPr marL="109220" indent="0">
              <a:buNone/>
            </a:pPr>
            <a:r>
              <a:rPr lang="it-IT" sz="2200" dirty="0">
                <a:solidFill>
                  <a:schemeClr val="accent1">
                    <a:lumMod val="75000"/>
                  </a:schemeClr>
                </a:solidFill>
                <a:latin typeface="Calibri" panose="020F0502020204030204" pitchFamily="34" charset="0"/>
                <a:cs typeface="Calibri" panose="020F0502020204030204" pitchFamily="34" charset="0"/>
              </a:rPr>
              <a:t>L’analisi dei processi si propone diverse finalità:</a:t>
            </a:r>
            <a:endParaRPr lang="it-IT" sz="2200" dirty="0">
              <a:solidFill>
                <a:schemeClr val="accent1">
                  <a:lumMod val="75000"/>
                </a:schemeClr>
              </a:solidFill>
            </a:endParaRPr>
          </a:p>
          <a:p>
            <a:pPr indent="-255905"/>
            <a:r>
              <a:rPr lang="it-IT" sz="2200" dirty="0">
                <a:solidFill>
                  <a:schemeClr val="accent1">
                    <a:lumMod val="75000"/>
                  </a:schemeClr>
                </a:solidFill>
                <a:latin typeface="Calibri"/>
                <a:cs typeface="Calibri"/>
              </a:rPr>
              <a:t>un’organizzazione per processi mira a superare la logica per procedimenti che appare fortemente connotata da un esclusivo punto di vista interno, oltre che avere un significato esclusivamente “</a:t>
            </a:r>
            <a:r>
              <a:rPr lang="it-IT" sz="2200" dirty="0" err="1">
                <a:solidFill>
                  <a:schemeClr val="accent1">
                    <a:lumMod val="75000"/>
                  </a:schemeClr>
                </a:solidFill>
                <a:latin typeface="Calibri"/>
                <a:cs typeface="Calibri"/>
              </a:rPr>
              <a:t>adempimentale</a:t>
            </a:r>
            <a:r>
              <a:rPr lang="it-IT" sz="2200" dirty="0">
                <a:solidFill>
                  <a:schemeClr val="accent1">
                    <a:lumMod val="75000"/>
                  </a:schemeClr>
                </a:solidFill>
                <a:latin typeface="Calibri"/>
                <a:cs typeface="Calibri"/>
              </a:rPr>
              <a:t>”. La visione per processi, in altri termini, deve presentare risultati (output) di natura esterna (all’amministrazione regionale o al Dipartimento che ne ha la responsabilità) misurabili attraverso indicatori che siano in grado di intercettare l’efficacia (esterna e interna) l’efficienza, il grado di soddisfazione dei destinatari, il rispetto dei tempi, il grado di «difettosità», tutte dimensioni non sempre correlabili alla visione per procedure o procedimenti. </a:t>
            </a:r>
            <a:endParaRPr lang="it-IT" sz="2200" dirty="0">
              <a:solidFill>
                <a:schemeClr val="accent1">
                  <a:lumMod val="75000"/>
                </a:schemeClr>
              </a:solidFill>
              <a:latin typeface="Calibri" panose="020F0502020204030204" pitchFamily="34" charset="0"/>
              <a:cs typeface="Calibri" panose="020F0502020204030204" pitchFamily="34" charset="0"/>
            </a:endParaRPr>
          </a:p>
          <a:p>
            <a:pPr lvl="0" indent="-255905"/>
            <a:r>
              <a:rPr lang="it-IT" sz="2200" dirty="0">
                <a:solidFill>
                  <a:schemeClr val="accent1">
                    <a:lumMod val="75000"/>
                  </a:schemeClr>
                </a:solidFill>
                <a:latin typeface="Calibri"/>
                <a:cs typeface="Calibri"/>
              </a:rPr>
              <a:t>l’assenza di una visione per processi rischia di privare l’organizzazione della percezione dell’adeguatezza gestionale rispetto agli obiettivi delle proprie strategie, non essendo in grado di evidenziare le criticità, i rischi le ridondanze ed i “colli di bottiglia”; .con il rischio di rendere non compatibili gli obiettivi sul </a:t>
            </a:r>
            <a:r>
              <a:rPr lang="it-IT" sz="2200" dirty="0">
                <a:solidFill>
                  <a:srgbClr val="009999"/>
                </a:solidFill>
                <a:latin typeface="Calibri"/>
                <a:cs typeface="Calibri"/>
              </a:rPr>
              <a:t>«COSA» </a:t>
            </a:r>
            <a:r>
              <a:rPr lang="it-IT" sz="2200" dirty="0">
                <a:solidFill>
                  <a:schemeClr val="accent1">
                    <a:lumMod val="75000"/>
                  </a:schemeClr>
                </a:solidFill>
                <a:latin typeface="Calibri"/>
                <a:cs typeface="Calibri"/>
              </a:rPr>
              <a:t>con le modalità di operatività del </a:t>
            </a:r>
            <a:r>
              <a:rPr lang="it-IT" sz="2200" dirty="0">
                <a:solidFill>
                  <a:srgbClr val="009999"/>
                </a:solidFill>
                <a:latin typeface="Calibri"/>
                <a:cs typeface="Calibri"/>
              </a:rPr>
              <a:t>«COME»;</a:t>
            </a:r>
          </a:p>
          <a:p>
            <a:pPr lvl="0" indent="-255905"/>
            <a:r>
              <a:rPr lang="it-IT" sz="2200" dirty="0">
                <a:solidFill>
                  <a:schemeClr val="accent1">
                    <a:lumMod val="75000"/>
                  </a:schemeClr>
                </a:solidFill>
                <a:latin typeface="Calibri" panose="020F0502020204030204" pitchFamily="34" charset="0"/>
                <a:cs typeface="Calibri" panose="020F0502020204030204" pitchFamily="34" charset="0"/>
              </a:rPr>
              <a:t>la logica per processi sui quali sviluppare, misurare e valutare le performance organizzative e individuale rappresenta, in una moderna gestione delle organizzazioni, una importante leva per il miglioramento continuo.</a:t>
            </a:r>
          </a:p>
        </p:txBody>
      </p:sp>
      <p:grpSp>
        <p:nvGrpSpPr>
          <p:cNvPr id="4" name="Gruppo 3">
            <a:extLst>
              <a:ext uri="{FF2B5EF4-FFF2-40B4-BE49-F238E27FC236}">
                <a16:creationId xmlns:a16="http://schemas.microsoft.com/office/drawing/2014/main" id="{44AD4758-09E1-C05C-254F-B6CC511F0518}"/>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0FDD621D-E74F-CB63-21CC-4D6F49095833}"/>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5196A6E3-CBAD-2A1B-71F1-5D1711868637}"/>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799A2F71-8BF1-834A-DA79-DB24AFD565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36860" y="644259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271D1D01-03C9-7047-D949-F68EBE19809E}"/>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82FBF46C-8897-F988-83C2-41F4DFCC8EB9}"/>
              </a:ext>
            </a:extLst>
          </p:cNvPr>
          <p:cNvSpPr txBox="1">
            <a:spLocks/>
          </p:cNvSpPr>
          <p:nvPr/>
        </p:nvSpPr>
        <p:spPr>
          <a:xfrm>
            <a:off x="4705720" y="6492875"/>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1041875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283873" y="321188"/>
            <a:ext cx="11036300" cy="511175"/>
          </a:xfrm>
        </p:spPr>
        <p:txBody>
          <a:bodyPr>
            <a:noAutofit/>
          </a:bodyPr>
          <a:lstStyle/>
          <a:p>
            <a:pPr algn="ctr"/>
            <a:br>
              <a:rPr lang="it-IT" sz="2400" dirty="0">
                <a:ln>
                  <a:noFill/>
                </a:ln>
                <a:latin typeface="Calibri" panose="020F0502020204030204" pitchFamily="34" charset="0"/>
                <a:cs typeface="Calibri" panose="020F0502020204030204" pitchFamily="34" charset="0"/>
              </a:rPr>
            </a:br>
            <a:r>
              <a:rPr lang="it-IT" sz="2400" dirty="0">
                <a:ln>
                  <a:noFill/>
                </a:ln>
                <a:latin typeface="Calibri" panose="020F0502020204030204" pitchFamily="34" charset="0"/>
                <a:cs typeface="Calibri" panose="020F0502020204030204" pitchFamily="34" charset="0"/>
              </a:rPr>
              <a:t>Obiettivi- Processi - indicatori</a:t>
            </a:r>
            <a:br>
              <a:rPr lang="en-US" sz="2400" b="1" dirty="0">
                <a:solidFill>
                  <a:schemeClr val="hlink"/>
                </a:solidFill>
                <a:latin typeface="Calibri" panose="020F0502020204030204" pitchFamily="34" charset="0"/>
                <a:cs typeface="Calibri" panose="020F0502020204030204" pitchFamily="34" charset="0"/>
              </a:rPr>
            </a:br>
            <a:endParaRPr lang="it-IT" sz="2400" dirty="0">
              <a:ln>
                <a:noFill/>
              </a:ln>
              <a:latin typeface="Calibri" panose="020F0502020204030204" pitchFamily="34" charset="0"/>
              <a:cs typeface="Calibri" panose="020F0502020204030204" pitchFamily="34" charset="0"/>
            </a:endParaRPr>
          </a:p>
        </p:txBody>
      </p:sp>
      <p:sp>
        <p:nvSpPr>
          <p:cNvPr id="4" name="AutoShape 7"/>
          <p:cNvSpPr>
            <a:spLocks noChangeArrowheads="1"/>
          </p:cNvSpPr>
          <p:nvPr/>
        </p:nvSpPr>
        <p:spPr bwMode="auto">
          <a:xfrm>
            <a:off x="424951" y="5716508"/>
            <a:ext cx="11342099" cy="533578"/>
          </a:xfrm>
          <a:prstGeom prst="flowChartAlternateProcess">
            <a:avLst/>
          </a:prstGeom>
          <a:solidFill>
            <a:schemeClr val="bg1"/>
          </a:solidFill>
          <a:ln w="6350" algn="ctr">
            <a:noFill/>
            <a:miter lim="800000"/>
            <a:headEnd/>
            <a:tailEnd/>
          </a:ln>
        </p:spPr>
        <p:txBody>
          <a:bodyPr lIns="18000" tIns="46800" rIns="18000" bIns="46800"/>
          <a:lstStyle/>
          <a:p>
            <a:pPr marL="0" marR="0" lvl="0" indent="0" algn="just" defTabSz="457200" rtl="0" eaLnBrk="1" fontAlgn="base" latinLnBrk="0" hangingPunct="1">
              <a:lnSpc>
                <a:spcPct val="100000"/>
              </a:lnSpc>
              <a:spcBef>
                <a:spcPct val="0"/>
              </a:spcBef>
              <a:spcAft>
                <a:spcPct val="0"/>
              </a:spcAft>
              <a:buClr>
                <a:srgbClr val="FFCC00"/>
              </a:buClr>
              <a:buSzTx/>
              <a:buFontTx/>
              <a:buNone/>
              <a:tabLst/>
              <a:defRPr/>
            </a:pPr>
            <a:r>
              <a:rPr kumimoji="0" lang="it-IT" sz="1600" b="0"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Gli indicatori di </a:t>
            </a:r>
            <a:r>
              <a:rPr lang="it-IT" sz="1600" dirty="0">
                <a:solidFill>
                  <a:srgbClr val="0070C0"/>
                </a:solidFill>
                <a:latin typeface="Calibri" panose="020F0502020204030204" pitchFamily="34" charset="0"/>
                <a:cs typeface="Calibri" panose="020F0502020204030204" pitchFamily="34" charset="0"/>
              </a:rPr>
              <a:t>efficacia </a:t>
            </a:r>
            <a:r>
              <a:rPr kumimoji="0" lang="it-IT" sz="1600" b="0"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attengono principalmente al livello strategico/di policy (quindi influenzati anche da altri fattori/condizioni/eventi/ mentre le altre tipologie di indicatori attengono alla dimensione operativo-gestionale</a:t>
            </a:r>
            <a:endParaRPr kumimoji="0" lang="it-IT" sz="16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grpSp>
        <p:nvGrpSpPr>
          <p:cNvPr id="25620" name="Gruppo 25619">
            <a:extLst>
              <a:ext uri="{FF2B5EF4-FFF2-40B4-BE49-F238E27FC236}">
                <a16:creationId xmlns:a16="http://schemas.microsoft.com/office/drawing/2014/main" id="{EDF4F335-4017-4E3F-88DE-3C54C6EB7DDA}"/>
              </a:ext>
            </a:extLst>
          </p:cNvPr>
          <p:cNvGrpSpPr/>
          <p:nvPr/>
        </p:nvGrpSpPr>
        <p:grpSpPr>
          <a:xfrm>
            <a:off x="361501" y="1222731"/>
            <a:ext cx="11405549" cy="4650899"/>
            <a:chOff x="361821" y="1307803"/>
            <a:chExt cx="11532826" cy="4884817"/>
          </a:xfrm>
        </p:grpSpPr>
        <p:sp>
          <p:nvSpPr>
            <p:cNvPr id="25618" name="Rettangolo 25617">
              <a:extLst>
                <a:ext uri="{FF2B5EF4-FFF2-40B4-BE49-F238E27FC236}">
                  <a16:creationId xmlns:a16="http://schemas.microsoft.com/office/drawing/2014/main" id="{19CFE327-950F-4E72-A575-15937129D262}"/>
                </a:ext>
              </a:extLst>
            </p:cNvPr>
            <p:cNvSpPr/>
            <p:nvPr/>
          </p:nvSpPr>
          <p:spPr>
            <a:xfrm>
              <a:off x="361822" y="1459363"/>
              <a:ext cx="10844986" cy="1170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5606" name="Rettangolo 25605">
              <a:extLst>
                <a:ext uri="{FF2B5EF4-FFF2-40B4-BE49-F238E27FC236}">
                  <a16:creationId xmlns:a16="http://schemas.microsoft.com/office/drawing/2014/main" id="{66D1A127-B0BE-4755-8888-9588EEB2C23F}"/>
                </a:ext>
              </a:extLst>
            </p:cNvPr>
            <p:cNvSpPr/>
            <p:nvPr/>
          </p:nvSpPr>
          <p:spPr>
            <a:xfrm>
              <a:off x="361821" y="1459363"/>
              <a:ext cx="10844986" cy="463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p:nvPr/>
          </p:nvSpPr>
          <p:spPr>
            <a:xfrm>
              <a:off x="2796598" y="1982290"/>
              <a:ext cx="3983619" cy="3849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Century Gothic" pitchFamily="34" charset="0"/>
                  <a:ea typeface="+mn-ea"/>
                  <a:cs typeface="+mn-cs"/>
                </a:rPr>
                <a:t>Obiettivi</a:t>
              </a:r>
              <a:r>
                <a:rPr kumimoji="0" lang="it-IT" sz="1400" b="1" i="0" u="none" strike="noStrike" kern="1200" cap="none" spc="0" normalizeH="0" baseline="0" noProof="0" dirty="0">
                  <a:ln>
                    <a:noFill/>
                  </a:ln>
                  <a:solidFill>
                    <a:prstClr val="black"/>
                  </a:solidFill>
                  <a:effectLst/>
                  <a:uLnTx/>
                  <a:uFillTx/>
                  <a:latin typeface="Century Gothic" pitchFamily="34" charset="0"/>
                  <a:ea typeface="+mn-ea"/>
                  <a:cs typeface="+mn-cs"/>
                </a:rPr>
                <a:t> strategici</a:t>
              </a:r>
            </a:p>
          </p:txBody>
        </p:sp>
        <p:sp>
          <p:nvSpPr>
            <p:cNvPr id="24" name="Rettangolo 23"/>
            <p:cNvSpPr/>
            <p:nvPr/>
          </p:nvSpPr>
          <p:spPr>
            <a:xfrm>
              <a:off x="8235787" y="1668710"/>
              <a:ext cx="2794656" cy="4368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di  efficacia esterna</a:t>
              </a:r>
            </a:p>
          </p:txBody>
        </p:sp>
        <p:sp>
          <p:nvSpPr>
            <p:cNvPr id="26" name="Rettangolo 25"/>
            <p:cNvSpPr/>
            <p:nvPr/>
          </p:nvSpPr>
          <p:spPr>
            <a:xfrm>
              <a:off x="8235788" y="2454749"/>
              <a:ext cx="2784218" cy="420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di efficacia interna</a:t>
              </a:r>
            </a:p>
          </p:txBody>
        </p:sp>
        <p:sp>
          <p:nvSpPr>
            <p:cNvPr id="28" name="Rettangolo 27"/>
            <p:cNvSpPr/>
            <p:nvPr/>
          </p:nvSpPr>
          <p:spPr>
            <a:xfrm>
              <a:off x="8235787" y="3072994"/>
              <a:ext cx="2784219" cy="489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di realizzazione finanziaria/fisica</a:t>
              </a:r>
            </a:p>
          </p:txBody>
        </p:sp>
        <p:sp>
          <p:nvSpPr>
            <p:cNvPr id="29" name="Rettangolo 28"/>
            <p:cNvSpPr/>
            <p:nvPr/>
          </p:nvSpPr>
          <p:spPr>
            <a:xfrm>
              <a:off x="8235787" y="5515562"/>
              <a:ext cx="2787182" cy="327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temporali</a:t>
              </a:r>
            </a:p>
          </p:txBody>
        </p:sp>
        <p:sp>
          <p:nvSpPr>
            <p:cNvPr id="25" name="CasellaDiTesto 24"/>
            <p:cNvSpPr txBox="1"/>
            <p:nvPr/>
          </p:nvSpPr>
          <p:spPr>
            <a:xfrm rot="16200000">
              <a:off x="-751212" y="4571585"/>
              <a:ext cx="2872738"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rPr>
                <a:t>Dimensione gestionale</a:t>
              </a:r>
            </a:p>
          </p:txBody>
        </p:sp>
        <p:cxnSp>
          <p:nvCxnSpPr>
            <p:cNvPr id="5" name="Connettore 2 4"/>
            <p:cNvCxnSpPr>
              <a:cxnSpLocks/>
            </p:cNvCxnSpPr>
            <p:nvPr/>
          </p:nvCxnSpPr>
          <p:spPr>
            <a:xfrm>
              <a:off x="5853911" y="3854351"/>
              <a:ext cx="548640" cy="0"/>
            </a:xfrm>
            <a:prstGeom prst="straightConnector1">
              <a:avLst/>
            </a:prstGeom>
            <a:ln w="254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20" name="Gruppo 19">
              <a:extLst>
                <a:ext uri="{FF2B5EF4-FFF2-40B4-BE49-F238E27FC236}">
                  <a16:creationId xmlns:a16="http://schemas.microsoft.com/office/drawing/2014/main" id="{5EA9137F-73A5-4545-A891-5CBDAAAE4FDE}"/>
                </a:ext>
              </a:extLst>
            </p:cNvPr>
            <p:cNvGrpSpPr/>
            <p:nvPr/>
          </p:nvGrpSpPr>
          <p:grpSpPr>
            <a:xfrm>
              <a:off x="1808690" y="3608942"/>
              <a:ext cx="816245" cy="2272488"/>
              <a:chOff x="0" y="464728"/>
              <a:chExt cx="816245" cy="2166787"/>
            </a:xfrm>
          </p:grpSpPr>
          <p:sp>
            <p:nvSpPr>
              <p:cNvPr id="21" name="Rettangolo 20">
                <a:extLst>
                  <a:ext uri="{FF2B5EF4-FFF2-40B4-BE49-F238E27FC236}">
                    <a16:creationId xmlns:a16="http://schemas.microsoft.com/office/drawing/2014/main" id="{F0F93D73-A316-4CB1-AA41-E7482EDB0049}"/>
                  </a:ext>
                </a:extLst>
              </p:cNvPr>
              <p:cNvSpPr/>
              <p:nvPr/>
            </p:nvSpPr>
            <p:spPr>
              <a:xfrm rot="16200000">
                <a:off x="-675271" y="1139999"/>
                <a:ext cx="2166787" cy="816245"/>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2" name="CasellaDiTesto 21">
                <a:extLst>
                  <a:ext uri="{FF2B5EF4-FFF2-40B4-BE49-F238E27FC236}">
                    <a16:creationId xmlns:a16="http://schemas.microsoft.com/office/drawing/2014/main" id="{CA4F3C94-E08A-4617-A542-B032EA676357}"/>
                  </a:ext>
                </a:extLst>
              </p:cNvPr>
              <p:cNvSpPr txBox="1"/>
              <p:nvPr/>
            </p:nvSpPr>
            <p:spPr>
              <a:xfrm rot="16200000">
                <a:off x="-675271" y="1139999"/>
                <a:ext cx="2166787" cy="8162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2400" b="1" kern="1200" dirty="0">
                    <a:solidFill>
                      <a:schemeClr val="bg1"/>
                    </a:solidFill>
                    <a:latin typeface="Calibri" panose="020F0502020204030204" pitchFamily="34" charset="0"/>
                    <a:cs typeface="Calibri" panose="020F0502020204030204" pitchFamily="34" charset="0"/>
                  </a:rPr>
                  <a:t>Processi gestionali</a:t>
                </a:r>
              </a:p>
            </p:txBody>
          </p:sp>
        </p:grpSp>
        <p:sp>
          <p:nvSpPr>
            <p:cNvPr id="7" name="Rettangolo 6">
              <a:extLst>
                <a:ext uri="{FF2B5EF4-FFF2-40B4-BE49-F238E27FC236}">
                  <a16:creationId xmlns:a16="http://schemas.microsoft.com/office/drawing/2014/main" id="{81C6FD9E-9CBF-4CDD-A18E-1E3FB8ABCE53}"/>
                </a:ext>
              </a:extLst>
            </p:cNvPr>
            <p:cNvSpPr/>
            <p:nvPr/>
          </p:nvSpPr>
          <p:spPr>
            <a:xfrm>
              <a:off x="985193" y="1471294"/>
              <a:ext cx="576072" cy="435495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it-IT" dirty="0"/>
                <a:t>Dipartimento</a:t>
              </a:r>
            </a:p>
          </p:txBody>
        </p:sp>
        <p:sp>
          <p:nvSpPr>
            <p:cNvPr id="8" name="Rettangolo 7">
              <a:extLst>
                <a:ext uri="{FF2B5EF4-FFF2-40B4-BE49-F238E27FC236}">
                  <a16:creationId xmlns:a16="http://schemas.microsoft.com/office/drawing/2014/main" id="{2596DF40-D1C1-4F33-92CA-DB3770B031FD}"/>
                </a:ext>
              </a:extLst>
            </p:cNvPr>
            <p:cNvSpPr/>
            <p:nvPr/>
          </p:nvSpPr>
          <p:spPr>
            <a:xfrm>
              <a:off x="3035808" y="3644226"/>
              <a:ext cx="694944" cy="21667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it-IT" dirty="0"/>
                <a:t>Settore 1</a:t>
              </a:r>
            </a:p>
          </p:txBody>
        </p:sp>
        <p:cxnSp>
          <p:nvCxnSpPr>
            <p:cNvPr id="14" name="Connettore 2 13">
              <a:extLst>
                <a:ext uri="{FF2B5EF4-FFF2-40B4-BE49-F238E27FC236}">
                  <a16:creationId xmlns:a16="http://schemas.microsoft.com/office/drawing/2014/main" id="{EE1206FD-F65C-4086-ABF3-012582037366}"/>
                </a:ext>
              </a:extLst>
            </p:cNvPr>
            <p:cNvCxnSpPr>
              <a:cxnSpLocks/>
            </p:cNvCxnSpPr>
            <p:nvPr/>
          </p:nvCxnSpPr>
          <p:spPr>
            <a:xfrm>
              <a:off x="4544568" y="2321138"/>
              <a:ext cx="0" cy="480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a:extLst>
                <a:ext uri="{FF2B5EF4-FFF2-40B4-BE49-F238E27FC236}">
                  <a16:creationId xmlns:a16="http://schemas.microsoft.com/office/drawing/2014/main" id="{E0DECB5B-77AD-4B2D-85F3-7706B2FAF442}"/>
                </a:ext>
              </a:extLst>
            </p:cNvPr>
            <p:cNvCxnSpPr>
              <a:cxnSpLocks/>
            </p:cNvCxnSpPr>
            <p:nvPr/>
          </p:nvCxnSpPr>
          <p:spPr>
            <a:xfrm>
              <a:off x="1561265" y="2956141"/>
              <a:ext cx="16482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7" name="Gruppo 36">
              <a:extLst>
                <a:ext uri="{FF2B5EF4-FFF2-40B4-BE49-F238E27FC236}">
                  <a16:creationId xmlns:a16="http://schemas.microsoft.com/office/drawing/2014/main" id="{3565A70A-42D7-4485-8B48-D28E586A402C}"/>
                </a:ext>
              </a:extLst>
            </p:cNvPr>
            <p:cNvGrpSpPr/>
            <p:nvPr/>
          </p:nvGrpSpPr>
          <p:grpSpPr>
            <a:xfrm rot="5400000">
              <a:off x="5030822" y="3025812"/>
              <a:ext cx="442413" cy="922830"/>
              <a:chOff x="1844020" y="1680684"/>
              <a:chExt cx="420945" cy="1091351"/>
            </a:xfrm>
          </p:grpSpPr>
          <p:sp>
            <p:nvSpPr>
              <p:cNvPr id="38" name="Connettore diritto 3">
                <a:extLst>
                  <a:ext uri="{FF2B5EF4-FFF2-40B4-BE49-F238E27FC236}">
                    <a16:creationId xmlns:a16="http://schemas.microsoft.com/office/drawing/2014/main" id="{8846BA4E-F4C8-4D5C-A677-5B0A1B54A556}"/>
                  </a:ext>
                </a:extLst>
              </p:cNvPr>
              <p:cNvSpPr/>
              <p:nvPr/>
            </p:nvSpPr>
            <p:spPr>
              <a:xfrm>
                <a:off x="1844020" y="1680684"/>
                <a:ext cx="356065" cy="1091351"/>
              </a:xfrm>
              <a:custGeom>
                <a:avLst/>
                <a:gdLst/>
                <a:ahLst/>
                <a:cxnLst/>
                <a:rect l="0" t="0" r="0" b="0"/>
                <a:pathLst>
                  <a:path>
                    <a:moveTo>
                      <a:pt x="0" y="1091351"/>
                    </a:moveTo>
                    <a:lnTo>
                      <a:pt x="178032" y="1091351"/>
                    </a:lnTo>
                    <a:lnTo>
                      <a:pt x="178032" y="0"/>
                    </a:lnTo>
                    <a:lnTo>
                      <a:pt x="356065" y="0"/>
                    </a:lnTo>
                  </a:path>
                </a:pathLst>
              </a:custGeom>
              <a:noFill/>
              <a:ln w="22225">
                <a:solidFill>
                  <a:schemeClr val="accent2"/>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it-IT" dirty="0"/>
              </a:p>
            </p:txBody>
          </p:sp>
          <p:sp>
            <p:nvSpPr>
              <p:cNvPr id="39" name="Connettore diritto 4">
                <a:extLst>
                  <a:ext uri="{FF2B5EF4-FFF2-40B4-BE49-F238E27FC236}">
                    <a16:creationId xmlns:a16="http://schemas.microsoft.com/office/drawing/2014/main" id="{5C90E5FB-14B5-48E1-B67D-986B50EE09CB}"/>
                  </a:ext>
                </a:extLst>
              </p:cNvPr>
              <p:cNvSpPr txBox="1"/>
              <p:nvPr/>
            </p:nvSpPr>
            <p:spPr>
              <a:xfrm>
                <a:off x="2207567" y="2142821"/>
                <a:ext cx="57398" cy="573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solidFill>
                    <a:schemeClr val="tx1"/>
                  </a:solidFill>
                </a:endParaRPr>
              </a:p>
            </p:txBody>
          </p:sp>
        </p:grpSp>
        <p:grpSp>
          <p:nvGrpSpPr>
            <p:cNvPr id="56" name="Gruppo 55">
              <a:extLst>
                <a:ext uri="{FF2B5EF4-FFF2-40B4-BE49-F238E27FC236}">
                  <a16:creationId xmlns:a16="http://schemas.microsoft.com/office/drawing/2014/main" id="{1FF2A56A-259C-401A-B4A1-7AC0D10F4F03}"/>
                </a:ext>
              </a:extLst>
            </p:cNvPr>
            <p:cNvGrpSpPr/>
            <p:nvPr/>
          </p:nvGrpSpPr>
          <p:grpSpPr>
            <a:xfrm rot="5400000">
              <a:off x="3666318" y="2645290"/>
              <a:ext cx="347462" cy="1588923"/>
              <a:chOff x="1814334" y="2717196"/>
              <a:chExt cx="362610" cy="1021550"/>
            </a:xfrm>
          </p:grpSpPr>
          <p:sp>
            <p:nvSpPr>
              <p:cNvPr id="57" name="Connettore diritto 3">
                <a:extLst>
                  <a:ext uri="{FF2B5EF4-FFF2-40B4-BE49-F238E27FC236}">
                    <a16:creationId xmlns:a16="http://schemas.microsoft.com/office/drawing/2014/main" id="{31186202-651D-40A0-881F-B81F89ADEB9C}"/>
                  </a:ext>
                </a:extLst>
              </p:cNvPr>
              <p:cNvSpPr/>
              <p:nvPr/>
            </p:nvSpPr>
            <p:spPr>
              <a:xfrm>
                <a:off x="1814334" y="2717196"/>
                <a:ext cx="362610" cy="1021550"/>
              </a:xfrm>
              <a:custGeom>
                <a:avLst/>
                <a:gdLst/>
                <a:ahLst/>
                <a:cxnLst/>
                <a:rect l="0" t="0" r="0" b="0"/>
                <a:pathLst>
                  <a:path>
                    <a:moveTo>
                      <a:pt x="0" y="0"/>
                    </a:moveTo>
                    <a:lnTo>
                      <a:pt x="181305" y="0"/>
                    </a:lnTo>
                    <a:lnTo>
                      <a:pt x="181305" y="1021550"/>
                    </a:lnTo>
                    <a:lnTo>
                      <a:pt x="362610" y="1021550"/>
                    </a:lnTo>
                  </a:path>
                </a:pathLst>
              </a:custGeom>
              <a:noFill/>
              <a:ln w="15875">
                <a:solidFill>
                  <a:schemeClr val="accent2"/>
                </a:solidFill>
                <a:extLst>
                  <a:ext uri="{C807C97D-BFC1-408E-A445-0C87EB9F89A2}">
                    <ask:lineSketchStyleProps xmlns:ask="http://schemas.microsoft.com/office/drawing/2018/sketchyshapes">
                      <ask:type>
                        <ask:lineSketchNone/>
                      </ask:type>
                    </ask:lineSketchStyleProps>
                  </a:ext>
                </a:extLst>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it-IT" dirty="0"/>
              </a:p>
            </p:txBody>
          </p:sp>
          <p:sp>
            <p:nvSpPr>
              <p:cNvPr id="58" name="Connettore diritto 4">
                <a:extLst>
                  <a:ext uri="{FF2B5EF4-FFF2-40B4-BE49-F238E27FC236}">
                    <a16:creationId xmlns:a16="http://schemas.microsoft.com/office/drawing/2014/main" id="{7D4013AD-FC43-43E1-9614-6A5944949A2B}"/>
                  </a:ext>
                </a:extLst>
              </p:cNvPr>
              <p:cNvSpPr txBox="1"/>
              <p:nvPr/>
            </p:nvSpPr>
            <p:spPr>
              <a:xfrm>
                <a:off x="1968539" y="3200871"/>
                <a:ext cx="54199" cy="541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solidFill>
                    <a:schemeClr val="tx1"/>
                  </a:solidFill>
                </a:endParaRPr>
              </a:p>
            </p:txBody>
          </p:sp>
        </p:grpSp>
        <p:cxnSp>
          <p:nvCxnSpPr>
            <p:cNvPr id="59" name="Connettore diritto 58">
              <a:extLst>
                <a:ext uri="{FF2B5EF4-FFF2-40B4-BE49-F238E27FC236}">
                  <a16:creationId xmlns:a16="http://schemas.microsoft.com/office/drawing/2014/main" id="{F00B6B0C-18A8-4235-9C3F-C8F13C88F992}"/>
                </a:ext>
              </a:extLst>
            </p:cNvPr>
            <p:cNvCxnSpPr/>
            <p:nvPr/>
          </p:nvCxnSpPr>
          <p:spPr>
            <a:xfrm>
              <a:off x="4625367" y="3422928"/>
              <a:ext cx="0" cy="294649"/>
            </a:xfrm>
            <a:prstGeom prst="line">
              <a:avLst/>
            </a:prstGeom>
            <a:ln w="22225" cmpd="thickThin">
              <a:solidFill>
                <a:schemeClr val="accent2"/>
              </a:solidFill>
            </a:ln>
          </p:spPr>
          <p:style>
            <a:lnRef idx="1">
              <a:schemeClr val="accent1"/>
            </a:lnRef>
            <a:fillRef idx="0">
              <a:schemeClr val="accent1"/>
            </a:fillRef>
            <a:effectRef idx="0">
              <a:schemeClr val="accent1"/>
            </a:effectRef>
            <a:fontRef idx="minor">
              <a:schemeClr val="tx1"/>
            </a:fontRef>
          </p:style>
        </p:cxnSp>
        <p:sp>
          <p:nvSpPr>
            <p:cNvPr id="61" name="Rettangolo 60">
              <a:extLst>
                <a:ext uri="{FF2B5EF4-FFF2-40B4-BE49-F238E27FC236}">
                  <a16:creationId xmlns:a16="http://schemas.microsoft.com/office/drawing/2014/main" id="{E7CEA331-850C-4387-9E16-BC8526BE2BFE}"/>
                </a:ext>
              </a:extLst>
            </p:cNvPr>
            <p:cNvSpPr/>
            <p:nvPr/>
          </p:nvSpPr>
          <p:spPr>
            <a:xfrm>
              <a:off x="4093464" y="3668610"/>
              <a:ext cx="694944" cy="21667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it-IT" dirty="0"/>
                <a:t>Settore 2</a:t>
              </a:r>
            </a:p>
          </p:txBody>
        </p:sp>
        <p:sp>
          <p:nvSpPr>
            <p:cNvPr id="62" name="Rettangolo 61">
              <a:extLst>
                <a:ext uri="{FF2B5EF4-FFF2-40B4-BE49-F238E27FC236}">
                  <a16:creationId xmlns:a16="http://schemas.microsoft.com/office/drawing/2014/main" id="{9E656173-DD2F-4FF9-A24B-E74A1A767EEB}"/>
                </a:ext>
              </a:extLst>
            </p:cNvPr>
            <p:cNvSpPr/>
            <p:nvPr/>
          </p:nvSpPr>
          <p:spPr>
            <a:xfrm>
              <a:off x="5117592" y="3659466"/>
              <a:ext cx="694944" cy="21667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it-IT" dirty="0"/>
                <a:t>Settore 3</a:t>
              </a:r>
            </a:p>
          </p:txBody>
        </p:sp>
        <p:sp>
          <p:nvSpPr>
            <p:cNvPr id="63" name="Rettangolo 62">
              <a:extLst>
                <a:ext uri="{FF2B5EF4-FFF2-40B4-BE49-F238E27FC236}">
                  <a16:creationId xmlns:a16="http://schemas.microsoft.com/office/drawing/2014/main" id="{A4245C01-7500-403B-A217-7CBA75E04A0A}"/>
                </a:ext>
              </a:extLst>
            </p:cNvPr>
            <p:cNvSpPr/>
            <p:nvPr/>
          </p:nvSpPr>
          <p:spPr>
            <a:xfrm>
              <a:off x="2772903" y="2801697"/>
              <a:ext cx="3983619" cy="436880"/>
            </a:xfrm>
            <a:prstGeom prst="rect">
              <a:avLst/>
            </a:prstGeom>
            <a:gradFill flip="none" rotWithShape="1">
              <a:gsLst>
                <a:gs pos="0">
                  <a:schemeClr val="accent1">
                    <a:lumMod val="67000"/>
                  </a:schemeClr>
                </a:gs>
                <a:gs pos="20000">
                  <a:srgbClr val="00B050"/>
                </a:gs>
                <a:gs pos="100000">
                  <a:schemeClr val="accent1">
                    <a:lumMod val="60000"/>
                    <a:lumOff val="40000"/>
                  </a:schemeClr>
                </a:gs>
              </a:gsLst>
              <a:lin ang="16200000" scaled="1"/>
              <a:tileRect/>
            </a:gra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Century Gothic" pitchFamily="34" charset="0"/>
                  <a:ea typeface="+mn-ea"/>
                  <a:cs typeface="+mn-cs"/>
                </a:rPr>
                <a:t>Obiettivi</a:t>
              </a:r>
              <a:r>
                <a:rPr kumimoji="0" lang="it-IT" sz="1400" b="1" i="0" u="none" strike="noStrike" kern="1200" cap="none" spc="0" normalizeH="0" baseline="0" noProof="0" dirty="0">
                  <a:ln>
                    <a:noFill/>
                  </a:ln>
                  <a:solidFill>
                    <a:prstClr val="black"/>
                  </a:solidFill>
                  <a:effectLst/>
                  <a:uLnTx/>
                  <a:uFillTx/>
                  <a:latin typeface="Century Gothic" pitchFamily="34" charset="0"/>
                  <a:ea typeface="+mn-ea"/>
                  <a:cs typeface="+mn-cs"/>
                </a:rPr>
                <a:t> operativi</a:t>
              </a:r>
            </a:p>
          </p:txBody>
        </p:sp>
        <p:sp>
          <p:nvSpPr>
            <p:cNvPr id="25601" name="Rettangolo 25600">
              <a:extLst>
                <a:ext uri="{FF2B5EF4-FFF2-40B4-BE49-F238E27FC236}">
                  <a16:creationId xmlns:a16="http://schemas.microsoft.com/office/drawing/2014/main" id="{857C78F2-E0D4-44E2-BD3C-D5599177E992}"/>
                </a:ext>
              </a:extLst>
            </p:cNvPr>
            <p:cNvSpPr/>
            <p:nvPr/>
          </p:nvSpPr>
          <p:spPr>
            <a:xfrm>
              <a:off x="6420688" y="3648108"/>
              <a:ext cx="1132255" cy="3570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rgbClr val="0070C0"/>
                  </a:solidFill>
                  <a:latin typeface="Calibri" panose="020F0502020204030204" pitchFamily="34" charset="0"/>
                  <a:cs typeface="Calibri" panose="020F0502020204030204" pitchFamily="34" charset="0"/>
                </a:rPr>
                <a:t>Output 1</a:t>
              </a:r>
            </a:p>
          </p:txBody>
        </p:sp>
        <p:cxnSp>
          <p:nvCxnSpPr>
            <p:cNvPr id="68" name="Connettore 2 67">
              <a:extLst>
                <a:ext uri="{FF2B5EF4-FFF2-40B4-BE49-F238E27FC236}">
                  <a16:creationId xmlns:a16="http://schemas.microsoft.com/office/drawing/2014/main" id="{66D341E7-BEAF-4992-898A-7F0B2F04B589}"/>
                </a:ext>
              </a:extLst>
            </p:cNvPr>
            <p:cNvCxnSpPr>
              <a:cxnSpLocks/>
            </p:cNvCxnSpPr>
            <p:nvPr/>
          </p:nvCxnSpPr>
          <p:spPr>
            <a:xfrm>
              <a:off x="5850863" y="4418231"/>
              <a:ext cx="548640" cy="0"/>
            </a:xfrm>
            <a:prstGeom prst="straightConnector1">
              <a:avLst/>
            </a:prstGeom>
            <a:ln w="254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9" name="Rettangolo 68">
              <a:extLst>
                <a:ext uri="{FF2B5EF4-FFF2-40B4-BE49-F238E27FC236}">
                  <a16:creationId xmlns:a16="http://schemas.microsoft.com/office/drawing/2014/main" id="{52A021B3-D325-4313-B0AA-8A65C8FA6E7E}"/>
                </a:ext>
              </a:extLst>
            </p:cNvPr>
            <p:cNvSpPr/>
            <p:nvPr/>
          </p:nvSpPr>
          <p:spPr>
            <a:xfrm>
              <a:off x="6417640" y="4248564"/>
              <a:ext cx="1132255" cy="3570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rgbClr val="FFC000"/>
                  </a:solidFill>
                  <a:latin typeface="Calibri" panose="020F0502020204030204" pitchFamily="34" charset="0"/>
                  <a:cs typeface="Calibri" panose="020F0502020204030204" pitchFamily="34" charset="0"/>
                </a:rPr>
                <a:t>Output 2</a:t>
              </a:r>
            </a:p>
          </p:txBody>
        </p:sp>
        <p:cxnSp>
          <p:nvCxnSpPr>
            <p:cNvPr id="71" name="Connettore 2 70">
              <a:extLst>
                <a:ext uri="{FF2B5EF4-FFF2-40B4-BE49-F238E27FC236}">
                  <a16:creationId xmlns:a16="http://schemas.microsoft.com/office/drawing/2014/main" id="{43EAE2C7-02C0-4E36-BAD6-6731DF631CC1}"/>
                </a:ext>
              </a:extLst>
            </p:cNvPr>
            <p:cNvCxnSpPr>
              <a:cxnSpLocks/>
            </p:cNvCxnSpPr>
            <p:nvPr/>
          </p:nvCxnSpPr>
          <p:spPr>
            <a:xfrm>
              <a:off x="2496947" y="4589942"/>
              <a:ext cx="548640" cy="0"/>
            </a:xfrm>
            <a:prstGeom prst="straightConnector1">
              <a:avLst/>
            </a:prstGeom>
            <a:ln w="254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2" name="Connettore 2 71">
              <a:extLst>
                <a:ext uri="{FF2B5EF4-FFF2-40B4-BE49-F238E27FC236}">
                  <a16:creationId xmlns:a16="http://schemas.microsoft.com/office/drawing/2014/main" id="{431C37D1-5D5A-47FD-80AC-AB654FEC39D0}"/>
                </a:ext>
              </a:extLst>
            </p:cNvPr>
            <p:cNvCxnSpPr>
              <a:cxnSpLocks/>
            </p:cNvCxnSpPr>
            <p:nvPr/>
          </p:nvCxnSpPr>
          <p:spPr>
            <a:xfrm>
              <a:off x="5847815" y="5027831"/>
              <a:ext cx="548640" cy="0"/>
            </a:xfrm>
            <a:prstGeom prst="straightConnector1">
              <a:avLst/>
            </a:prstGeom>
            <a:ln w="254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3" name="Rettangolo 72">
              <a:extLst>
                <a:ext uri="{FF2B5EF4-FFF2-40B4-BE49-F238E27FC236}">
                  <a16:creationId xmlns:a16="http://schemas.microsoft.com/office/drawing/2014/main" id="{10C3A118-8F43-43DA-A645-FC6333A311CD}"/>
                </a:ext>
              </a:extLst>
            </p:cNvPr>
            <p:cNvSpPr/>
            <p:nvPr/>
          </p:nvSpPr>
          <p:spPr>
            <a:xfrm>
              <a:off x="6414592" y="4858164"/>
              <a:ext cx="1132255" cy="3570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rgbClr val="00B050"/>
                  </a:solidFill>
                  <a:latin typeface="Calibri" panose="020F0502020204030204" pitchFamily="34" charset="0"/>
                  <a:cs typeface="Calibri" panose="020F0502020204030204" pitchFamily="34" charset="0"/>
                </a:rPr>
                <a:t>Output 3</a:t>
              </a:r>
            </a:p>
          </p:txBody>
        </p:sp>
        <p:cxnSp>
          <p:nvCxnSpPr>
            <p:cNvPr id="74" name="Connettore 2 73">
              <a:extLst>
                <a:ext uri="{FF2B5EF4-FFF2-40B4-BE49-F238E27FC236}">
                  <a16:creationId xmlns:a16="http://schemas.microsoft.com/office/drawing/2014/main" id="{11C33536-7B18-41BB-935B-54CF52353A13}"/>
                </a:ext>
              </a:extLst>
            </p:cNvPr>
            <p:cNvCxnSpPr>
              <a:cxnSpLocks/>
            </p:cNvCxnSpPr>
            <p:nvPr/>
          </p:nvCxnSpPr>
          <p:spPr>
            <a:xfrm>
              <a:off x="5863055" y="5628287"/>
              <a:ext cx="548640" cy="0"/>
            </a:xfrm>
            <a:prstGeom prst="straightConnector1">
              <a:avLst/>
            </a:prstGeom>
            <a:ln w="254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5" name="Rettangolo 74">
              <a:extLst>
                <a:ext uri="{FF2B5EF4-FFF2-40B4-BE49-F238E27FC236}">
                  <a16:creationId xmlns:a16="http://schemas.microsoft.com/office/drawing/2014/main" id="{F2E146BF-F8E5-4DE5-A812-C572900904D0}"/>
                </a:ext>
              </a:extLst>
            </p:cNvPr>
            <p:cNvSpPr/>
            <p:nvPr/>
          </p:nvSpPr>
          <p:spPr>
            <a:xfrm>
              <a:off x="6429832" y="5458620"/>
              <a:ext cx="1132255" cy="3570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rgbClr val="7030A0"/>
                  </a:solidFill>
                  <a:latin typeface="Calibri" panose="020F0502020204030204" pitchFamily="34" charset="0"/>
                  <a:cs typeface="Calibri" panose="020F0502020204030204" pitchFamily="34" charset="0"/>
                </a:rPr>
                <a:t>Output 4</a:t>
              </a:r>
            </a:p>
          </p:txBody>
        </p:sp>
        <p:sp>
          <p:nvSpPr>
            <p:cNvPr id="78" name="Rettangolo 77">
              <a:extLst>
                <a:ext uri="{FF2B5EF4-FFF2-40B4-BE49-F238E27FC236}">
                  <a16:creationId xmlns:a16="http://schemas.microsoft.com/office/drawing/2014/main" id="{EAA91C67-5121-4E32-B426-56528210D679}"/>
                </a:ext>
              </a:extLst>
            </p:cNvPr>
            <p:cNvSpPr/>
            <p:nvPr/>
          </p:nvSpPr>
          <p:spPr>
            <a:xfrm>
              <a:off x="8238744" y="3716578"/>
              <a:ext cx="2791699" cy="480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a:t>
              </a:r>
              <a:r>
                <a:rPr lang="it-IT" sz="1400" dirty="0">
                  <a:solidFill>
                    <a:prstClr val="white"/>
                  </a:solidFill>
                  <a:latin typeface="Calibri" panose="020F0502020204030204" pitchFamily="34" charset="0"/>
                  <a:cs typeface="Calibri" panose="020F0502020204030204" pitchFamily="34" charset="0"/>
                </a:rPr>
                <a:t>di efficienza tecnica</a:t>
              </a:r>
              <a:endPar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79" name="Rettangolo 78">
              <a:extLst>
                <a:ext uri="{FF2B5EF4-FFF2-40B4-BE49-F238E27FC236}">
                  <a16:creationId xmlns:a16="http://schemas.microsoft.com/office/drawing/2014/main" id="{37715775-C83B-480C-93DB-46600236ADB9}"/>
                </a:ext>
              </a:extLst>
            </p:cNvPr>
            <p:cNvSpPr/>
            <p:nvPr/>
          </p:nvSpPr>
          <p:spPr>
            <a:xfrm>
              <a:off x="8238744" y="4341341"/>
              <a:ext cx="2784225" cy="480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a:t>
              </a:r>
              <a:r>
                <a:rPr lang="it-IT" sz="1400" dirty="0">
                  <a:solidFill>
                    <a:prstClr val="white"/>
                  </a:solidFill>
                  <a:latin typeface="Calibri" panose="020F0502020204030204" pitchFamily="34" charset="0"/>
                  <a:cs typeface="Calibri" panose="020F0502020204030204" pitchFamily="34" charset="0"/>
                </a:rPr>
                <a:t>di efficienza economica</a:t>
              </a:r>
              <a:endPar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81" name="Rettangolo 80">
              <a:extLst>
                <a:ext uri="{FF2B5EF4-FFF2-40B4-BE49-F238E27FC236}">
                  <a16:creationId xmlns:a16="http://schemas.microsoft.com/office/drawing/2014/main" id="{21A8C51B-3836-4894-ACBF-EBAABB80F0EC}"/>
                </a:ext>
              </a:extLst>
            </p:cNvPr>
            <p:cNvSpPr/>
            <p:nvPr/>
          </p:nvSpPr>
          <p:spPr>
            <a:xfrm>
              <a:off x="8235787" y="5003951"/>
              <a:ext cx="2784225" cy="3116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Indicatori di qualità</a:t>
              </a:r>
            </a:p>
          </p:txBody>
        </p:sp>
        <p:sp>
          <p:nvSpPr>
            <p:cNvPr id="25607" name="Rettangolo 25606">
              <a:extLst>
                <a:ext uri="{FF2B5EF4-FFF2-40B4-BE49-F238E27FC236}">
                  <a16:creationId xmlns:a16="http://schemas.microsoft.com/office/drawing/2014/main" id="{EA723609-877C-4C70-B6C4-1EEE94DDCE93}"/>
                </a:ext>
              </a:extLst>
            </p:cNvPr>
            <p:cNvSpPr/>
            <p:nvPr/>
          </p:nvSpPr>
          <p:spPr>
            <a:xfrm>
              <a:off x="7991856" y="1459364"/>
              <a:ext cx="3902791" cy="46366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25611" name="Connettore 2 25610">
              <a:extLst>
                <a:ext uri="{FF2B5EF4-FFF2-40B4-BE49-F238E27FC236}">
                  <a16:creationId xmlns:a16="http://schemas.microsoft.com/office/drawing/2014/main" id="{21349360-D205-4BDD-A09F-999B5523FAE0}"/>
                </a:ext>
              </a:extLst>
            </p:cNvPr>
            <p:cNvCxnSpPr>
              <a:cxnSpLocks/>
              <a:stCxn id="23" idx="1"/>
            </p:cNvCxnSpPr>
            <p:nvPr/>
          </p:nvCxnSpPr>
          <p:spPr>
            <a:xfrm flipH="1">
              <a:off x="1561265" y="2174751"/>
              <a:ext cx="12353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94" name="Gruppo 93">
              <a:extLst>
                <a:ext uri="{FF2B5EF4-FFF2-40B4-BE49-F238E27FC236}">
                  <a16:creationId xmlns:a16="http://schemas.microsoft.com/office/drawing/2014/main" id="{8CCE2FB6-7643-4D02-B4AD-400EF3666F3C}"/>
                </a:ext>
              </a:extLst>
            </p:cNvPr>
            <p:cNvGrpSpPr/>
            <p:nvPr/>
          </p:nvGrpSpPr>
          <p:grpSpPr>
            <a:xfrm rot="5400000">
              <a:off x="2109536" y="2659786"/>
              <a:ext cx="327681" cy="1588923"/>
              <a:chOff x="1814334" y="2717196"/>
              <a:chExt cx="362610" cy="1021550"/>
            </a:xfrm>
          </p:grpSpPr>
          <p:sp>
            <p:nvSpPr>
              <p:cNvPr id="95" name="Connettore diritto 3">
                <a:extLst>
                  <a:ext uri="{FF2B5EF4-FFF2-40B4-BE49-F238E27FC236}">
                    <a16:creationId xmlns:a16="http://schemas.microsoft.com/office/drawing/2014/main" id="{154B18BF-34E0-4387-AE75-96462016C45A}"/>
                  </a:ext>
                </a:extLst>
              </p:cNvPr>
              <p:cNvSpPr/>
              <p:nvPr/>
            </p:nvSpPr>
            <p:spPr>
              <a:xfrm>
                <a:off x="1814334" y="2717196"/>
                <a:ext cx="362610" cy="1021550"/>
              </a:xfrm>
              <a:custGeom>
                <a:avLst/>
                <a:gdLst/>
                <a:ahLst/>
                <a:cxnLst/>
                <a:rect l="0" t="0" r="0" b="0"/>
                <a:pathLst>
                  <a:path>
                    <a:moveTo>
                      <a:pt x="0" y="0"/>
                    </a:moveTo>
                    <a:lnTo>
                      <a:pt x="181305" y="0"/>
                    </a:lnTo>
                    <a:lnTo>
                      <a:pt x="181305" y="1021550"/>
                    </a:lnTo>
                    <a:lnTo>
                      <a:pt x="362610" y="1021550"/>
                    </a:lnTo>
                  </a:path>
                </a:pathLst>
              </a:custGeom>
              <a:noFill/>
              <a:ln w="15875">
                <a:solidFill>
                  <a:schemeClr val="accent2"/>
                </a:solidFill>
                <a:extLst>
                  <a:ext uri="{C807C97D-BFC1-408E-A445-0C87EB9F89A2}">
                    <ask:lineSketchStyleProps xmlns:ask="http://schemas.microsoft.com/office/drawing/2018/sketchyshapes">
                      <ask:type>
                        <ask:lineSketchNone/>
                      </ask:type>
                    </ask:lineSketchStyleProps>
                  </a:ext>
                </a:extLst>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it-IT" dirty="0"/>
              </a:p>
            </p:txBody>
          </p:sp>
          <p:sp>
            <p:nvSpPr>
              <p:cNvPr id="96" name="Connettore diritto 4">
                <a:extLst>
                  <a:ext uri="{FF2B5EF4-FFF2-40B4-BE49-F238E27FC236}">
                    <a16:creationId xmlns:a16="http://schemas.microsoft.com/office/drawing/2014/main" id="{C0305A2B-8744-46DA-83D9-C12123F99387}"/>
                  </a:ext>
                </a:extLst>
              </p:cNvPr>
              <p:cNvSpPr txBox="1"/>
              <p:nvPr/>
            </p:nvSpPr>
            <p:spPr>
              <a:xfrm>
                <a:off x="1968539" y="3200871"/>
                <a:ext cx="54199" cy="541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solidFill>
                    <a:schemeClr val="tx1"/>
                  </a:solidFill>
                </a:endParaRPr>
              </a:p>
            </p:txBody>
          </p:sp>
        </p:grpSp>
        <p:sp>
          <p:nvSpPr>
            <p:cNvPr id="97" name="Rettangolo 96">
              <a:extLst>
                <a:ext uri="{FF2B5EF4-FFF2-40B4-BE49-F238E27FC236}">
                  <a16:creationId xmlns:a16="http://schemas.microsoft.com/office/drawing/2014/main" id="{CFB05D1E-E9FF-4415-AF3B-751DC7805260}"/>
                </a:ext>
              </a:extLst>
            </p:cNvPr>
            <p:cNvSpPr/>
            <p:nvPr/>
          </p:nvSpPr>
          <p:spPr>
            <a:xfrm>
              <a:off x="2784751" y="1466871"/>
              <a:ext cx="3983619" cy="3849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Century Gothic" pitchFamily="34" charset="0"/>
                  <a:ea typeface="+mn-ea"/>
                  <a:cs typeface="+mn-cs"/>
                </a:rPr>
                <a:t>Policy – Performance organizzativa di Ente</a:t>
              </a:r>
              <a:endParaRPr kumimoji="0" lang="it-IT" sz="1400" b="1" i="0" u="none" strike="noStrike" kern="1200" cap="none" spc="0" normalizeH="0" baseline="0" noProof="0" dirty="0">
                <a:ln>
                  <a:noFill/>
                </a:ln>
                <a:solidFill>
                  <a:prstClr val="black"/>
                </a:solidFill>
                <a:effectLst/>
                <a:uLnTx/>
                <a:uFillTx/>
                <a:latin typeface="Century Gothic" pitchFamily="34" charset="0"/>
                <a:ea typeface="+mn-ea"/>
                <a:cs typeface="+mn-cs"/>
              </a:endParaRPr>
            </a:p>
          </p:txBody>
        </p:sp>
        <p:sp>
          <p:nvSpPr>
            <p:cNvPr id="99" name="CasellaDiTesto 98">
              <a:extLst>
                <a:ext uri="{FF2B5EF4-FFF2-40B4-BE49-F238E27FC236}">
                  <a16:creationId xmlns:a16="http://schemas.microsoft.com/office/drawing/2014/main" id="{8E8496F7-F0D3-4832-979F-1BC8A2346360}"/>
                </a:ext>
              </a:extLst>
            </p:cNvPr>
            <p:cNvSpPr txBox="1"/>
            <p:nvPr/>
          </p:nvSpPr>
          <p:spPr>
            <a:xfrm rot="16200000">
              <a:off x="-123894" y="1807980"/>
              <a:ext cx="1493893" cy="493539"/>
            </a:xfrm>
            <a:prstGeom prst="rect">
              <a:avLst/>
            </a:prstGeom>
            <a:noFill/>
          </p:spPr>
          <p:txBody>
            <a:bodyPr wrap="square" rtlCol="0">
              <a:normAutofit fontScale="85000" lnSpcReduction="20000"/>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rPr>
                <a:t>Dimensione </a:t>
              </a:r>
              <a:r>
                <a:rPr lang="it-IT" b="1" dirty="0">
                  <a:solidFill>
                    <a:srgbClr val="00B050"/>
                  </a:solidFill>
                  <a:latin typeface="Calibri" panose="020F0502020204030204" pitchFamily="34" charset="0"/>
                  <a:cs typeface="Calibri" panose="020F0502020204030204" pitchFamily="34" charset="0"/>
                </a:rPr>
                <a:t>strategica</a:t>
              </a:r>
              <a:endParaRPr kumimoji="0" lang="it-IT"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sp>
          <p:nvSpPr>
            <p:cNvPr id="31" name="CasellaDiTesto 30"/>
            <p:cNvSpPr txBox="1"/>
            <p:nvPr/>
          </p:nvSpPr>
          <p:spPr>
            <a:xfrm rot="16200000">
              <a:off x="9634390" y="3567281"/>
              <a:ext cx="3835187" cy="373453"/>
            </a:xfrm>
            <a:prstGeom prst="rect">
              <a:avLst/>
            </a:prstGeom>
            <a:solidFill>
              <a:schemeClr val="bg1"/>
            </a:solidFill>
            <a:ln w="19050">
              <a:noFill/>
            </a:ln>
          </p:spPr>
          <p:txBody>
            <a:bodyPr wrap="square" rtlCol="0" anchor="ct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it-IT"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Dimensione Performance</a:t>
              </a:r>
              <a:endParaRPr lang="it-IT" b="1" dirty="0">
                <a:solidFill>
                  <a:srgbClr val="C00000"/>
                </a:solidFill>
                <a:latin typeface="Calibri" panose="020F0502020204030204" pitchFamily="34" charset="0"/>
                <a:cs typeface="Calibri" panose="020F0502020204030204" pitchFamily="34" charset="0"/>
              </a:endParaRPr>
            </a:p>
          </p:txBody>
        </p:sp>
        <p:cxnSp>
          <p:nvCxnSpPr>
            <p:cNvPr id="100" name="Connettore 2 99">
              <a:extLst>
                <a:ext uri="{FF2B5EF4-FFF2-40B4-BE49-F238E27FC236}">
                  <a16:creationId xmlns:a16="http://schemas.microsoft.com/office/drawing/2014/main" id="{9D41AE55-FC64-4044-BDA4-11091A93173E}"/>
                </a:ext>
              </a:extLst>
            </p:cNvPr>
            <p:cNvCxnSpPr>
              <a:cxnSpLocks/>
            </p:cNvCxnSpPr>
            <p:nvPr/>
          </p:nvCxnSpPr>
          <p:spPr>
            <a:xfrm>
              <a:off x="4534857" y="1769335"/>
              <a:ext cx="0" cy="212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 name="Segnaposto piè di pagina 3">
            <a:extLst>
              <a:ext uri="{FF2B5EF4-FFF2-40B4-BE49-F238E27FC236}">
                <a16:creationId xmlns:a16="http://schemas.microsoft.com/office/drawing/2014/main" id="{BD7DFF6B-5BFF-49BA-B9A0-3BD30F066CAC}"/>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396723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58628" y="492352"/>
            <a:ext cx="10972800" cy="696125"/>
          </a:xfrm>
          <a:prstGeom prst="rect">
            <a:avLst/>
          </a:prstGeom>
        </p:spPr>
        <p:txBody>
          <a:bodyPr vert="horz" anchor="ctr">
            <a:normAutofit/>
            <a:scene3d>
              <a:camera prst="orthographicFront"/>
              <a:lightRig rig="soft" dir="t"/>
            </a:scene3d>
            <a:sp3d prstMaterial="softEdge">
              <a:bevelT w="25400" h="25400"/>
            </a:sp3d>
          </a:bodyPr>
          <a:lstStyle/>
          <a:p>
            <a:pPr algn="ctr"/>
            <a:r>
              <a:rPr sz="2800" dirty="0">
                <a:solidFill>
                  <a:srgbClr val="1B877D"/>
                </a:solidFill>
                <a:latin typeface="Calibri" panose="020F0502020204030204" pitchFamily="34" charset="0"/>
                <a:cs typeface="Calibri" panose="020F0502020204030204" pitchFamily="34" charset="0"/>
              </a:rPr>
              <a:t>Strutture organizzative e processi: quali  legami?</a:t>
            </a:r>
          </a:p>
        </p:txBody>
      </p:sp>
      <p:grpSp>
        <p:nvGrpSpPr>
          <p:cNvPr id="9" name="object 9"/>
          <p:cNvGrpSpPr/>
          <p:nvPr/>
        </p:nvGrpSpPr>
        <p:grpSpPr>
          <a:xfrm>
            <a:off x="1743870" y="3256033"/>
            <a:ext cx="2066289" cy="812165"/>
            <a:chOff x="1818298" y="3747825"/>
            <a:chExt cx="2066289" cy="812165"/>
          </a:xfrm>
        </p:grpSpPr>
        <p:sp>
          <p:nvSpPr>
            <p:cNvPr id="10" name="object 10"/>
            <p:cNvSpPr/>
            <p:nvPr/>
          </p:nvSpPr>
          <p:spPr>
            <a:xfrm>
              <a:off x="2526323" y="3775326"/>
              <a:ext cx="633095" cy="290195"/>
            </a:xfrm>
            <a:custGeom>
              <a:avLst/>
              <a:gdLst/>
              <a:ahLst/>
              <a:cxnLst/>
              <a:rect l="l" t="t" r="r" b="b"/>
              <a:pathLst>
                <a:path w="633094" h="290195">
                  <a:moveTo>
                    <a:pt x="633046" y="0"/>
                  </a:moveTo>
                  <a:lnTo>
                    <a:pt x="0" y="0"/>
                  </a:lnTo>
                  <a:lnTo>
                    <a:pt x="0" y="290145"/>
                  </a:lnTo>
                  <a:lnTo>
                    <a:pt x="633046" y="290145"/>
                  </a:lnTo>
                  <a:lnTo>
                    <a:pt x="633046" y="0"/>
                  </a:lnTo>
                  <a:close/>
                </a:path>
              </a:pathLst>
            </a:custGeom>
            <a:solidFill>
              <a:srgbClr val="2DA2BF"/>
            </a:solidFill>
          </p:spPr>
          <p:txBody>
            <a:bodyPr wrap="square" lIns="0" tIns="0" rIns="0" bIns="0" rtlCol="0"/>
            <a:lstStyle/>
            <a:p>
              <a:endParaRPr/>
            </a:p>
          </p:txBody>
        </p:sp>
        <p:sp>
          <p:nvSpPr>
            <p:cNvPr id="11" name="object 11"/>
            <p:cNvSpPr/>
            <p:nvPr/>
          </p:nvSpPr>
          <p:spPr>
            <a:xfrm>
              <a:off x="2498824" y="3747825"/>
              <a:ext cx="688340" cy="345440"/>
            </a:xfrm>
            <a:custGeom>
              <a:avLst/>
              <a:gdLst/>
              <a:ahLst/>
              <a:cxnLst/>
              <a:rect l="l" t="t" r="r" b="b"/>
              <a:pathLst>
                <a:path w="688339" h="345439">
                  <a:moveTo>
                    <a:pt x="660546" y="0"/>
                  </a:moveTo>
                  <a:lnTo>
                    <a:pt x="27499" y="0"/>
                  </a:lnTo>
                  <a:lnTo>
                    <a:pt x="16795" y="2161"/>
                  </a:lnTo>
                  <a:lnTo>
                    <a:pt x="8054" y="8054"/>
                  </a:lnTo>
                  <a:lnTo>
                    <a:pt x="2160" y="16796"/>
                  </a:lnTo>
                  <a:lnTo>
                    <a:pt x="0" y="27500"/>
                  </a:lnTo>
                  <a:lnTo>
                    <a:pt x="0" y="317646"/>
                  </a:lnTo>
                  <a:lnTo>
                    <a:pt x="2160" y="328350"/>
                  </a:lnTo>
                  <a:lnTo>
                    <a:pt x="8054" y="337091"/>
                  </a:lnTo>
                  <a:lnTo>
                    <a:pt x="16795" y="342985"/>
                  </a:lnTo>
                  <a:lnTo>
                    <a:pt x="27499" y="345146"/>
                  </a:lnTo>
                  <a:lnTo>
                    <a:pt x="660546" y="345146"/>
                  </a:lnTo>
                  <a:lnTo>
                    <a:pt x="671250" y="342985"/>
                  </a:lnTo>
                  <a:lnTo>
                    <a:pt x="679991" y="337091"/>
                  </a:lnTo>
                  <a:lnTo>
                    <a:pt x="685884" y="328350"/>
                  </a:lnTo>
                  <a:lnTo>
                    <a:pt x="688045" y="317646"/>
                  </a:lnTo>
                  <a:lnTo>
                    <a:pt x="688045" y="312145"/>
                  </a:lnTo>
                  <a:lnTo>
                    <a:pt x="32999" y="312145"/>
                  </a:lnTo>
                  <a:lnTo>
                    <a:pt x="32999" y="32999"/>
                  </a:lnTo>
                  <a:lnTo>
                    <a:pt x="688045" y="32999"/>
                  </a:lnTo>
                  <a:lnTo>
                    <a:pt x="688045" y="27500"/>
                  </a:lnTo>
                  <a:lnTo>
                    <a:pt x="685884" y="16796"/>
                  </a:lnTo>
                  <a:lnTo>
                    <a:pt x="679991" y="8054"/>
                  </a:lnTo>
                  <a:lnTo>
                    <a:pt x="671250" y="2161"/>
                  </a:lnTo>
                  <a:lnTo>
                    <a:pt x="660546" y="0"/>
                  </a:lnTo>
                  <a:close/>
                </a:path>
                <a:path w="688339" h="345439">
                  <a:moveTo>
                    <a:pt x="688045" y="32999"/>
                  </a:moveTo>
                  <a:lnTo>
                    <a:pt x="655045" y="32999"/>
                  </a:lnTo>
                  <a:lnTo>
                    <a:pt x="655045" y="312145"/>
                  </a:lnTo>
                  <a:lnTo>
                    <a:pt x="688045" y="312145"/>
                  </a:lnTo>
                  <a:lnTo>
                    <a:pt x="688045" y="32999"/>
                  </a:lnTo>
                  <a:close/>
                </a:path>
                <a:path w="688339" h="345439">
                  <a:moveTo>
                    <a:pt x="644046" y="44000"/>
                  </a:moveTo>
                  <a:lnTo>
                    <a:pt x="44000" y="44000"/>
                  </a:lnTo>
                  <a:lnTo>
                    <a:pt x="44000" y="301146"/>
                  </a:lnTo>
                  <a:lnTo>
                    <a:pt x="644046" y="301146"/>
                  </a:lnTo>
                  <a:lnTo>
                    <a:pt x="644046" y="290145"/>
                  </a:lnTo>
                  <a:lnTo>
                    <a:pt x="54999" y="290145"/>
                  </a:lnTo>
                  <a:lnTo>
                    <a:pt x="54999" y="54999"/>
                  </a:lnTo>
                  <a:lnTo>
                    <a:pt x="644046" y="54999"/>
                  </a:lnTo>
                  <a:lnTo>
                    <a:pt x="644046" y="44000"/>
                  </a:lnTo>
                  <a:close/>
                </a:path>
                <a:path w="688339" h="345439">
                  <a:moveTo>
                    <a:pt x="644046" y="54999"/>
                  </a:moveTo>
                  <a:lnTo>
                    <a:pt x="633045" y="54999"/>
                  </a:lnTo>
                  <a:lnTo>
                    <a:pt x="633045" y="290145"/>
                  </a:lnTo>
                  <a:lnTo>
                    <a:pt x="644046" y="290145"/>
                  </a:lnTo>
                  <a:lnTo>
                    <a:pt x="644046" y="54999"/>
                  </a:lnTo>
                  <a:close/>
                </a:path>
              </a:pathLst>
            </a:custGeom>
            <a:solidFill>
              <a:srgbClr val="1E768C"/>
            </a:solidFill>
          </p:spPr>
          <p:txBody>
            <a:bodyPr wrap="square" lIns="0" tIns="0" rIns="0" bIns="0" rtlCol="0"/>
            <a:lstStyle/>
            <a:p>
              <a:endParaRPr/>
            </a:p>
          </p:txBody>
        </p:sp>
        <p:sp>
          <p:nvSpPr>
            <p:cNvPr id="12" name="object 12"/>
            <p:cNvSpPr/>
            <p:nvPr/>
          </p:nvSpPr>
          <p:spPr>
            <a:xfrm>
              <a:off x="2633159" y="4242240"/>
              <a:ext cx="390525" cy="290195"/>
            </a:xfrm>
            <a:custGeom>
              <a:avLst/>
              <a:gdLst/>
              <a:ahLst/>
              <a:cxnLst/>
              <a:rect l="l" t="t" r="r" b="b"/>
              <a:pathLst>
                <a:path w="390525" h="290195">
                  <a:moveTo>
                    <a:pt x="390378" y="0"/>
                  </a:moveTo>
                  <a:lnTo>
                    <a:pt x="0" y="0"/>
                  </a:lnTo>
                  <a:lnTo>
                    <a:pt x="0" y="290146"/>
                  </a:lnTo>
                  <a:lnTo>
                    <a:pt x="390378" y="290146"/>
                  </a:lnTo>
                  <a:lnTo>
                    <a:pt x="390378" y="0"/>
                  </a:lnTo>
                  <a:close/>
                </a:path>
              </a:pathLst>
            </a:custGeom>
            <a:solidFill>
              <a:srgbClr val="2DA2BF"/>
            </a:solidFill>
          </p:spPr>
          <p:txBody>
            <a:bodyPr wrap="square" lIns="0" tIns="0" rIns="0" bIns="0" rtlCol="0"/>
            <a:lstStyle/>
            <a:p>
              <a:endParaRPr/>
            </a:p>
          </p:txBody>
        </p:sp>
        <p:sp>
          <p:nvSpPr>
            <p:cNvPr id="13" name="object 13"/>
            <p:cNvSpPr/>
            <p:nvPr/>
          </p:nvSpPr>
          <p:spPr>
            <a:xfrm>
              <a:off x="2605658" y="4214741"/>
              <a:ext cx="445770" cy="345440"/>
            </a:xfrm>
            <a:custGeom>
              <a:avLst/>
              <a:gdLst/>
              <a:ahLst/>
              <a:cxnLst/>
              <a:rect l="l" t="t" r="r" b="b"/>
              <a:pathLst>
                <a:path w="445769" h="345439">
                  <a:moveTo>
                    <a:pt x="417879" y="0"/>
                  </a:moveTo>
                  <a:lnTo>
                    <a:pt x="27500" y="0"/>
                  </a:lnTo>
                  <a:lnTo>
                    <a:pt x="16796" y="2160"/>
                  </a:lnTo>
                  <a:lnTo>
                    <a:pt x="8054" y="8054"/>
                  </a:lnTo>
                  <a:lnTo>
                    <a:pt x="2161" y="16795"/>
                  </a:lnTo>
                  <a:lnTo>
                    <a:pt x="0" y="27499"/>
                  </a:lnTo>
                  <a:lnTo>
                    <a:pt x="0" y="317646"/>
                  </a:lnTo>
                  <a:lnTo>
                    <a:pt x="2161" y="328350"/>
                  </a:lnTo>
                  <a:lnTo>
                    <a:pt x="8054" y="337091"/>
                  </a:lnTo>
                  <a:lnTo>
                    <a:pt x="16796" y="342984"/>
                  </a:lnTo>
                  <a:lnTo>
                    <a:pt x="27500" y="345145"/>
                  </a:lnTo>
                  <a:lnTo>
                    <a:pt x="417879" y="345145"/>
                  </a:lnTo>
                  <a:lnTo>
                    <a:pt x="428583" y="342984"/>
                  </a:lnTo>
                  <a:lnTo>
                    <a:pt x="437324" y="337091"/>
                  </a:lnTo>
                  <a:lnTo>
                    <a:pt x="443217" y="328350"/>
                  </a:lnTo>
                  <a:lnTo>
                    <a:pt x="445378" y="317646"/>
                  </a:lnTo>
                  <a:lnTo>
                    <a:pt x="445378" y="312145"/>
                  </a:lnTo>
                  <a:lnTo>
                    <a:pt x="32999" y="312145"/>
                  </a:lnTo>
                  <a:lnTo>
                    <a:pt x="32999" y="32999"/>
                  </a:lnTo>
                  <a:lnTo>
                    <a:pt x="445378" y="32999"/>
                  </a:lnTo>
                  <a:lnTo>
                    <a:pt x="445378" y="27499"/>
                  </a:lnTo>
                  <a:lnTo>
                    <a:pt x="443217" y="16795"/>
                  </a:lnTo>
                  <a:lnTo>
                    <a:pt x="437324" y="8054"/>
                  </a:lnTo>
                  <a:lnTo>
                    <a:pt x="428583" y="2160"/>
                  </a:lnTo>
                  <a:lnTo>
                    <a:pt x="417879" y="0"/>
                  </a:lnTo>
                  <a:close/>
                </a:path>
                <a:path w="445769" h="345439">
                  <a:moveTo>
                    <a:pt x="445378" y="32999"/>
                  </a:moveTo>
                  <a:lnTo>
                    <a:pt x="412379" y="32999"/>
                  </a:lnTo>
                  <a:lnTo>
                    <a:pt x="412379" y="312145"/>
                  </a:lnTo>
                  <a:lnTo>
                    <a:pt x="445378" y="312145"/>
                  </a:lnTo>
                  <a:lnTo>
                    <a:pt x="445378" y="32999"/>
                  </a:lnTo>
                  <a:close/>
                </a:path>
                <a:path w="445769" h="345439">
                  <a:moveTo>
                    <a:pt x="401378" y="43999"/>
                  </a:moveTo>
                  <a:lnTo>
                    <a:pt x="44000" y="43999"/>
                  </a:lnTo>
                  <a:lnTo>
                    <a:pt x="44000" y="301146"/>
                  </a:lnTo>
                  <a:lnTo>
                    <a:pt x="401378" y="301146"/>
                  </a:lnTo>
                  <a:lnTo>
                    <a:pt x="401378" y="290145"/>
                  </a:lnTo>
                  <a:lnTo>
                    <a:pt x="54999" y="290145"/>
                  </a:lnTo>
                  <a:lnTo>
                    <a:pt x="54999" y="54999"/>
                  </a:lnTo>
                  <a:lnTo>
                    <a:pt x="401378" y="54999"/>
                  </a:lnTo>
                  <a:lnTo>
                    <a:pt x="401378" y="43999"/>
                  </a:lnTo>
                  <a:close/>
                </a:path>
                <a:path w="445769" h="345439">
                  <a:moveTo>
                    <a:pt x="401378" y="54999"/>
                  </a:moveTo>
                  <a:lnTo>
                    <a:pt x="390378" y="54999"/>
                  </a:lnTo>
                  <a:lnTo>
                    <a:pt x="390378" y="290145"/>
                  </a:lnTo>
                  <a:lnTo>
                    <a:pt x="401378" y="290145"/>
                  </a:lnTo>
                  <a:lnTo>
                    <a:pt x="401378" y="54999"/>
                  </a:lnTo>
                  <a:close/>
                </a:path>
              </a:pathLst>
            </a:custGeom>
            <a:solidFill>
              <a:srgbClr val="1E768C"/>
            </a:solidFill>
          </p:spPr>
          <p:txBody>
            <a:bodyPr wrap="square" lIns="0" tIns="0" rIns="0" bIns="0" rtlCol="0"/>
            <a:lstStyle/>
            <a:p>
              <a:endParaRPr/>
            </a:p>
          </p:txBody>
        </p:sp>
        <p:sp>
          <p:nvSpPr>
            <p:cNvPr id="14" name="object 14"/>
            <p:cNvSpPr/>
            <p:nvPr/>
          </p:nvSpPr>
          <p:spPr>
            <a:xfrm>
              <a:off x="2848118" y="4062440"/>
              <a:ext cx="0" cy="167005"/>
            </a:xfrm>
            <a:custGeom>
              <a:avLst/>
              <a:gdLst/>
              <a:ahLst/>
              <a:cxnLst/>
              <a:rect l="l" t="t" r="r" b="b"/>
              <a:pathLst>
                <a:path h="167004">
                  <a:moveTo>
                    <a:pt x="0" y="0"/>
                  </a:moveTo>
                  <a:lnTo>
                    <a:pt x="1" y="166660"/>
                  </a:lnTo>
                </a:path>
              </a:pathLst>
            </a:custGeom>
            <a:ln w="9525">
              <a:solidFill>
                <a:srgbClr val="2DA2BF"/>
              </a:solidFill>
            </a:ln>
          </p:spPr>
          <p:txBody>
            <a:bodyPr wrap="square" lIns="0" tIns="0" rIns="0" bIns="0" rtlCol="0"/>
            <a:lstStyle/>
            <a:p>
              <a:endParaRPr/>
            </a:p>
          </p:txBody>
        </p:sp>
        <p:sp>
          <p:nvSpPr>
            <p:cNvPr id="15" name="object 15"/>
            <p:cNvSpPr/>
            <p:nvPr/>
          </p:nvSpPr>
          <p:spPr>
            <a:xfrm>
              <a:off x="3466221" y="4221185"/>
              <a:ext cx="390525" cy="290195"/>
            </a:xfrm>
            <a:custGeom>
              <a:avLst/>
              <a:gdLst/>
              <a:ahLst/>
              <a:cxnLst/>
              <a:rect l="l" t="t" r="r" b="b"/>
              <a:pathLst>
                <a:path w="390525" h="290195">
                  <a:moveTo>
                    <a:pt x="390378" y="0"/>
                  </a:moveTo>
                  <a:lnTo>
                    <a:pt x="0" y="0"/>
                  </a:lnTo>
                  <a:lnTo>
                    <a:pt x="0" y="290145"/>
                  </a:lnTo>
                  <a:lnTo>
                    <a:pt x="390378" y="290145"/>
                  </a:lnTo>
                  <a:lnTo>
                    <a:pt x="390378" y="0"/>
                  </a:lnTo>
                  <a:close/>
                </a:path>
              </a:pathLst>
            </a:custGeom>
            <a:solidFill>
              <a:srgbClr val="2DA2BF"/>
            </a:solidFill>
          </p:spPr>
          <p:txBody>
            <a:bodyPr wrap="square" lIns="0" tIns="0" rIns="0" bIns="0" rtlCol="0"/>
            <a:lstStyle/>
            <a:p>
              <a:endParaRPr/>
            </a:p>
          </p:txBody>
        </p:sp>
        <p:sp>
          <p:nvSpPr>
            <p:cNvPr id="16" name="object 16"/>
            <p:cNvSpPr/>
            <p:nvPr/>
          </p:nvSpPr>
          <p:spPr>
            <a:xfrm>
              <a:off x="3438720" y="4193684"/>
              <a:ext cx="445770" cy="345440"/>
            </a:xfrm>
            <a:custGeom>
              <a:avLst/>
              <a:gdLst/>
              <a:ahLst/>
              <a:cxnLst/>
              <a:rect l="l" t="t" r="r" b="b"/>
              <a:pathLst>
                <a:path w="445770" h="345439">
                  <a:moveTo>
                    <a:pt x="417879" y="0"/>
                  </a:moveTo>
                  <a:lnTo>
                    <a:pt x="27500" y="0"/>
                  </a:lnTo>
                  <a:lnTo>
                    <a:pt x="16796" y="2161"/>
                  </a:lnTo>
                  <a:lnTo>
                    <a:pt x="8054" y="8054"/>
                  </a:lnTo>
                  <a:lnTo>
                    <a:pt x="2161" y="16796"/>
                  </a:lnTo>
                  <a:lnTo>
                    <a:pt x="0" y="27500"/>
                  </a:lnTo>
                  <a:lnTo>
                    <a:pt x="0" y="317646"/>
                  </a:lnTo>
                  <a:lnTo>
                    <a:pt x="2161" y="328350"/>
                  </a:lnTo>
                  <a:lnTo>
                    <a:pt x="8054" y="337091"/>
                  </a:lnTo>
                  <a:lnTo>
                    <a:pt x="16796" y="342985"/>
                  </a:lnTo>
                  <a:lnTo>
                    <a:pt x="27500" y="345146"/>
                  </a:lnTo>
                  <a:lnTo>
                    <a:pt x="417879" y="345146"/>
                  </a:lnTo>
                  <a:lnTo>
                    <a:pt x="428583" y="342985"/>
                  </a:lnTo>
                  <a:lnTo>
                    <a:pt x="437325" y="337091"/>
                  </a:lnTo>
                  <a:lnTo>
                    <a:pt x="443218" y="328350"/>
                  </a:lnTo>
                  <a:lnTo>
                    <a:pt x="445380" y="317646"/>
                  </a:lnTo>
                  <a:lnTo>
                    <a:pt x="445380" y="312145"/>
                  </a:lnTo>
                  <a:lnTo>
                    <a:pt x="33000" y="312145"/>
                  </a:lnTo>
                  <a:lnTo>
                    <a:pt x="33000" y="32999"/>
                  </a:lnTo>
                  <a:lnTo>
                    <a:pt x="445380" y="32999"/>
                  </a:lnTo>
                  <a:lnTo>
                    <a:pt x="445380" y="27500"/>
                  </a:lnTo>
                  <a:lnTo>
                    <a:pt x="443218" y="16796"/>
                  </a:lnTo>
                  <a:lnTo>
                    <a:pt x="437325" y="8054"/>
                  </a:lnTo>
                  <a:lnTo>
                    <a:pt x="428583" y="2161"/>
                  </a:lnTo>
                  <a:lnTo>
                    <a:pt x="417879" y="0"/>
                  </a:lnTo>
                  <a:close/>
                </a:path>
                <a:path w="445770" h="345439">
                  <a:moveTo>
                    <a:pt x="445380" y="32999"/>
                  </a:moveTo>
                  <a:lnTo>
                    <a:pt x="412379" y="32999"/>
                  </a:lnTo>
                  <a:lnTo>
                    <a:pt x="412379" y="312145"/>
                  </a:lnTo>
                  <a:lnTo>
                    <a:pt x="445380" y="312145"/>
                  </a:lnTo>
                  <a:lnTo>
                    <a:pt x="445380" y="32999"/>
                  </a:lnTo>
                  <a:close/>
                </a:path>
                <a:path w="445770" h="345439">
                  <a:moveTo>
                    <a:pt x="401379" y="44000"/>
                  </a:moveTo>
                  <a:lnTo>
                    <a:pt x="44000" y="44000"/>
                  </a:lnTo>
                  <a:lnTo>
                    <a:pt x="44000" y="301146"/>
                  </a:lnTo>
                  <a:lnTo>
                    <a:pt x="401379" y="301146"/>
                  </a:lnTo>
                  <a:lnTo>
                    <a:pt x="401379" y="290145"/>
                  </a:lnTo>
                  <a:lnTo>
                    <a:pt x="54999" y="290145"/>
                  </a:lnTo>
                  <a:lnTo>
                    <a:pt x="54999" y="54999"/>
                  </a:lnTo>
                  <a:lnTo>
                    <a:pt x="401379" y="54999"/>
                  </a:lnTo>
                  <a:lnTo>
                    <a:pt x="401379" y="44000"/>
                  </a:lnTo>
                  <a:close/>
                </a:path>
                <a:path w="445770" h="345439">
                  <a:moveTo>
                    <a:pt x="401379" y="54999"/>
                  </a:moveTo>
                  <a:lnTo>
                    <a:pt x="390378" y="54999"/>
                  </a:lnTo>
                  <a:lnTo>
                    <a:pt x="390378" y="290145"/>
                  </a:lnTo>
                  <a:lnTo>
                    <a:pt x="401379" y="290145"/>
                  </a:lnTo>
                  <a:lnTo>
                    <a:pt x="401379" y="54999"/>
                  </a:lnTo>
                  <a:close/>
                </a:path>
              </a:pathLst>
            </a:custGeom>
            <a:solidFill>
              <a:srgbClr val="1E768C"/>
            </a:solidFill>
          </p:spPr>
          <p:txBody>
            <a:bodyPr wrap="square" lIns="0" tIns="0" rIns="0" bIns="0" rtlCol="0"/>
            <a:lstStyle/>
            <a:p>
              <a:endParaRPr/>
            </a:p>
          </p:txBody>
        </p:sp>
        <p:sp>
          <p:nvSpPr>
            <p:cNvPr id="17" name="object 17"/>
            <p:cNvSpPr/>
            <p:nvPr/>
          </p:nvSpPr>
          <p:spPr>
            <a:xfrm>
              <a:off x="2040987" y="4145768"/>
              <a:ext cx="1620520" cy="0"/>
            </a:xfrm>
            <a:custGeom>
              <a:avLst/>
              <a:gdLst/>
              <a:ahLst/>
              <a:cxnLst/>
              <a:rect l="l" t="t" r="r" b="b"/>
              <a:pathLst>
                <a:path w="1620520">
                  <a:moveTo>
                    <a:pt x="0" y="0"/>
                  </a:moveTo>
                  <a:lnTo>
                    <a:pt x="1620422" y="1"/>
                  </a:lnTo>
                </a:path>
              </a:pathLst>
            </a:custGeom>
            <a:ln w="9525">
              <a:solidFill>
                <a:srgbClr val="2DA2BF"/>
              </a:solidFill>
            </a:ln>
          </p:spPr>
          <p:txBody>
            <a:bodyPr wrap="square" lIns="0" tIns="0" rIns="0" bIns="0" rtlCol="0"/>
            <a:lstStyle/>
            <a:p>
              <a:endParaRPr/>
            </a:p>
          </p:txBody>
        </p:sp>
        <p:sp>
          <p:nvSpPr>
            <p:cNvPr id="18" name="object 18"/>
            <p:cNvSpPr/>
            <p:nvPr/>
          </p:nvSpPr>
          <p:spPr>
            <a:xfrm>
              <a:off x="1845798" y="4235253"/>
              <a:ext cx="390525" cy="290195"/>
            </a:xfrm>
            <a:custGeom>
              <a:avLst/>
              <a:gdLst/>
              <a:ahLst/>
              <a:cxnLst/>
              <a:rect l="l" t="t" r="r" b="b"/>
              <a:pathLst>
                <a:path w="390525" h="290195">
                  <a:moveTo>
                    <a:pt x="390378" y="0"/>
                  </a:moveTo>
                  <a:lnTo>
                    <a:pt x="0" y="0"/>
                  </a:lnTo>
                  <a:lnTo>
                    <a:pt x="0" y="290145"/>
                  </a:lnTo>
                  <a:lnTo>
                    <a:pt x="390378" y="290145"/>
                  </a:lnTo>
                  <a:lnTo>
                    <a:pt x="390378" y="0"/>
                  </a:lnTo>
                  <a:close/>
                </a:path>
              </a:pathLst>
            </a:custGeom>
            <a:solidFill>
              <a:srgbClr val="2DA2BF"/>
            </a:solidFill>
          </p:spPr>
          <p:txBody>
            <a:bodyPr wrap="square" lIns="0" tIns="0" rIns="0" bIns="0" rtlCol="0"/>
            <a:lstStyle/>
            <a:p>
              <a:endParaRPr/>
            </a:p>
          </p:txBody>
        </p:sp>
        <p:sp>
          <p:nvSpPr>
            <p:cNvPr id="19" name="object 19"/>
            <p:cNvSpPr/>
            <p:nvPr/>
          </p:nvSpPr>
          <p:spPr>
            <a:xfrm>
              <a:off x="1818298" y="4207752"/>
              <a:ext cx="445770" cy="345440"/>
            </a:xfrm>
            <a:custGeom>
              <a:avLst/>
              <a:gdLst/>
              <a:ahLst/>
              <a:cxnLst/>
              <a:rect l="l" t="t" r="r" b="b"/>
              <a:pathLst>
                <a:path w="445769" h="345439">
                  <a:moveTo>
                    <a:pt x="417879" y="0"/>
                  </a:moveTo>
                  <a:lnTo>
                    <a:pt x="27500" y="0"/>
                  </a:lnTo>
                  <a:lnTo>
                    <a:pt x="16796" y="2161"/>
                  </a:lnTo>
                  <a:lnTo>
                    <a:pt x="8054" y="8054"/>
                  </a:lnTo>
                  <a:lnTo>
                    <a:pt x="2161" y="16796"/>
                  </a:lnTo>
                  <a:lnTo>
                    <a:pt x="0" y="27500"/>
                  </a:lnTo>
                  <a:lnTo>
                    <a:pt x="0" y="317646"/>
                  </a:lnTo>
                  <a:lnTo>
                    <a:pt x="2161" y="328350"/>
                  </a:lnTo>
                  <a:lnTo>
                    <a:pt x="8054" y="337091"/>
                  </a:lnTo>
                  <a:lnTo>
                    <a:pt x="16796" y="342985"/>
                  </a:lnTo>
                  <a:lnTo>
                    <a:pt x="27500" y="345146"/>
                  </a:lnTo>
                  <a:lnTo>
                    <a:pt x="417879" y="345146"/>
                  </a:lnTo>
                  <a:lnTo>
                    <a:pt x="428583" y="342985"/>
                  </a:lnTo>
                  <a:lnTo>
                    <a:pt x="437325" y="337091"/>
                  </a:lnTo>
                  <a:lnTo>
                    <a:pt x="443218" y="328350"/>
                  </a:lnTo>
                  <a:lnTo>
                    <a:pt x="445380" y="317646"/>
                  </a:lnTo>
                  <a:lnTo>
                    <a:pt x="445380" y="312145"/>
                  </a:lnTo>
                  <a:lnTo>
                    <a:pt x="33000" y="312145"/>
                  </a:lnTo>
                  <a:lnTo>
                    <a:pt x="33000" y="32999"/>
                  </a:lnTo>
                  <a:lnTo>
                    <a:pt x="445380" y="32999"/>
                  </a:lnTo>
                  <a:lnTo>
                    <a:pt x="445380" y="27500"/>
                  </a:lnTo>
                  <a:lnTo>
                    <a:pt x="443218" y="16796"/>
                  </a:lnTo>
                  <a:lnTo>
                    <a:pt x="437325" y="8054"/>
                  </a:lnTo>
                  <a:lnTo>
                    <a:pt x="428583" y="2161"/>
                  </a:lnTo>
                  <a:lnTo>
                    <a:pt x="417879" y="0"/>
                  </a:lnTo>
                  <a:close/>
                </a:path>
                <a:path w="445769" h="345439">
                  <a:moveTo>
                    <a:pt x="445380" y="32999"/>
                  </a:moveTo>
                  <a:lnTo>
                    <a:pt x="412379" y="32999"/>
                  </a:lnTo>
                  <a:lnTo>
                    <a:pt x="412379" y="312145"/>
                  </a:lnTo>
                  <a:lnTo>
                    <a:pt x="445380" y="312145"/>
                  </a:lnTo>
                  <a:lnTo>
                    <a:pt x="445380" y="32999"/>
                  </a:lnTo>
                  <a:close/>
                </a:path>
                <a:path w="445769" h="345439">
                  <a:moveTo>
                    <a:pt x="401379" y="44000"/>
                  </a:moveTo>
                  <a:lnTo>
                    <a:pt x="44000" y="44000"/>
                  </a:lnTo>
                  <a:lnTo>
                    <a:pt x="44000" y="301146"/>
                  </a:lnTo>
                  <a:lnTo>
                    <a:pt x="401379" y="301146"/>
                  </a:lnTo>
                  <a:lnTo>
                    <a:pt x="401379" y="290146"/>
                  </a:lnTo>
                  <a:lnTo>
                    <a:pt x="55001" y="290146"/>
                  </a:lnTo>
                  <a:lnTo>
                    <a:pt x="55001" y="54999"/>
                  </a:lnTo>
                  <a:lnTo>
                    <a:pt x="401379" y="54999"/>
                  </a:lnTo>
                  <a:lnTo>
                    <a:pt x="401379" y="44000"/>
                  </a:lnTo>
                  <a:close/>
                </a:path>
                <a:path w="445769" h="345439">
                  <a:moveTo>
                    <a:pt x="401379" y="54999"/>
                  </a:moveTo>
                  <a:lnTo>
                    <a:pt x="390378" y="54999"/>
                  </a:lnTo>
                  <a:lnTo>
                    <a:pt x="390378" y="290146"/>
                  </a:lnTo>
                  <a:lnTo>
                    <a:pt x="401379" y="290146"/>
                  </a:lnTo>
                  <a:lnTo>
                    <a:pt x="401379" y="54999"/>
                  </a:lnTo>
                  <a:close/>
                </a:path>
              </a:pathLst>
            </a:custGeom>
            <a:solidFill>
              <a:srgbClr val="1E768C"/>
            </a:solidFill>
          </p:spPr>
          <p:txBody>
            <a:bodyPr wrap="square" lIns="0" tIns="0" rIns="0" bIns="0" rtlCol="0"/>
            <a:lstStyle/>
            <a:p>
              <a:endParaRPr/>
            </a:p>
          </p:txBody>
        </p:sp>
        <p:sp>
          <p:nvSpPr>
            <p:cNvPr id="20" name="object 20"/>
            <p:cNvSpPr/>
            <p:nvPr/>
          </p:nvSpPr>
          <p:spPr>
            <a:xfrm>
              <a:off x="2040987" y="4155879"/>
              <a:ext cx="0" cy="158750"/>
            </a:xfrm>
            <a:custGeom>
              <a:avLst/>
              <a:gdLst/>
              <a:ahLst/>
              <a:cxnLst/>
              <a:rect l="l" t="t" r="r" b="b"/>
              <a:pathLst>
                <a:path h="158750">
                  <a:moveTo>
                    <a:pt x="0" y="0"/>
                  </a:moveTo>
                  <a:lnTo>
                    <a:pt x="1" y="158749"/>
                  </a:lnTo>
                </a:path>
              </a:pathLst>
            </a:custGeom>
            <a:ln w="9525">
              <a:solidFill>
                <a:srgbClr val="2DA2BF"/>
              </a:solidFill>
            </a:ln>
          </p:spPr>
          <p:txBody>
            <a:bodyPr wrap="square" lIns="0" tIns="0" rIns="0" bIns="0" rtlCol="0"/>
            <a:lstStyle/>
            <a:p>
              <a:endParaRPr/>
            </a:p>
          </p:txBody>
        </p:sp>
        <p:sp>
          <p:nvSpPr>
            <p:cNvPr id="21" name="object 21"/>
            <p:cNvSpPr/>
            <p:nvPr/>
          </p:nvSpPr>
          <p:spPr>
            <a:xfrm>
              <a:off x="3661408" y="4145768"/>
              <a:ext cx="0" cy="97790"/>
            </a:xfrm>
            <a:custGeom>
              <a:avLst/>
              <a:gdLst/>
              <a:ahLst/>
              <a:cxnLst/>
              <a:rect l="l" t="t" r="r" b="b"/>
              <a:pathLst>
                <a:path h="97789">
                  <a:moveTo>
                    <a:pt x="0" y="0"/>
                  </a:moveTo>
                  <a:lnTo>
                    <a:pt x="1" y="97398"/>
                  </a:lnTo>
                </a:path>
              </a:pathLst>
            </a:custGeom>
            <a:ln w="9525">
              <a:solidFill>
                <a:srgbClr val="2DA2BF"/>
              </a:solidFill>
            </a:ln>
          </p:spPr>
          <p:txBody>
            <a:bodyPr wrap="square" lIns="0" tIns="0" rIns="0" bIns="0" rtlCol="0"/>
            <a:lstStyle/>
            <a:p>
              <a:endParaRPr/>
            </a:p>
          </p:txBody>
        </p:sp>
      </p:grpSp>
      <p:sp>
        <p:nvSpPr>
          <p:cNvPr id="22" name="object 22"/>
          <p:cNvSpPr txBox="1"/>
          <p:nvPr/>
        </p:nvSpPr>
        <p:spPr>
          <a:xfrm>
            <a:off x="2317618" y="4279852"/>
            <a:ext cx="758825" cy="238760"/>
          </a:xfrm>
          <a:prstGeom prst="rect">
            <a:avLst/>
          </a:prstGeom>
        </p:spPr>
        <p:txBody>
          <a:bodyPr vert="horz" wrap="square" lIns="0" tIns="12700" rIns="0" bIns="0" rtlCol="0">
            <a:spAutoFit/>
          </a:bodyPr>
          <a:lstStyle/>
          <a:p>
            <a:pPr marL="12700">
              <a:lnSpc>
                <a:spcPct val="100000"/>
              </a:lnSpc>
              <a:spcBef>
                <a:spcPts val="100"/>
              </a:spcBef>
            </a:pPr>
            <a:r>
              <a:rPr sz="1400" spc="-30" dirty="0">
                <a:latin typeface="Lucida Sans Unicode"/>
                <a:cs typeface="Lucida Sans Unicode"/>
              </a:rPr>
              <a:t>S</a:t>
            </a:r>
            <a:r>
              <a:rPr sz="1400" spc="-25" dirty="0">
                <a:latin typeface="Lucida Sans Unicode"/>
                <a:cs typeface="Lucida Sans Unicode"/>
              </a:rPr>
              <a:t>tr</a:t>
            </a:r>
            <a:r>
              <a:rPr sz="1400" spc="-35" dirty="0">
                <a:latin typeface="Lucida Sans Unicode"/>
                <a:cs typeface="Lucida Sans Unicode"/>
              </a:rPr>
              <a:t>u</a:t>
            </a:r>
            <a:r>
              <a:rPr sz="1400" spc="-25" dirty="0">
                <a:latin typeface="Lucida Sans Unicode"/>
                <a:cs typeface="Lucida Sans Unicode"/>
              </a:rPr>
              <a:t>tt</a:t>
            </a:r>
            <a:r>
              <a:rPr sz="1400" spc="-35" dirty="0">
                <a:latin typeface="Lucida Sans Unicode"/>
                <a:cs typeface="Lucida Sans Unicode"/>
              </a:rPr>
              <a:t>u</a:t>
            </a:r>
            <a:r>
              <a:rPr sz="1400" spc="-25" dirty="0">
                <a:latin typeface="Lucida Sans Unicode"/>
                <a:cs typeface="Lucida Sans Unicode"/>
              </a:rPr>
              <a:t>r</a:t>
            </a:r>
            <a:r>
              <a:rPr sz="1400" dirty="0">
                <a:latin typeface="Lucida Sans Unicode"/>
                <a:cs typeface="Lucida Sans Unicode"/>
              </a:rPr>
              <a:t>a</a:t>
            </a:r>
          </a:p>
        </p:txBody>
      </p:sp>
      <p:sp>
        <p:nvSpPr>
          <p:cNvPr id="23" name="object 23"/>
          <p:cNvSpPr txBox="1"/>
          <p:nvPr/>
        </p:nvSpPr>
        <p:spPr>
          <a:xfrm>
            <a:off x="3778345" y="4310331"/>
            <a:ext cx="1670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Lucida Sans Unicode"/>
                <a:cs typeface="Lucida Sans Unicode"/>
              </a:rPr>
              <a:t>+</a:t>
            </a:r>
            <a:endParaRPr sz="1400">
              <a:latin typeface="Lucida Sans Unicode"/>
              <a:cs typeface="Lucida Sans Unicode"/>
            </a:endParaRPr>
          </a:p>
        </p:txBody>
      </p:sp>
      <p:sp>
        <p:nvSpPr>
          <p:cNvPr id="24" name="object 24"/>
          <p:cNvSpPr txBox="1"/>
          <p:nvPr/>
        </p:nvSpPr>
        <p:spPr>
          <a:xfrm>
            <a:off x="4509259" y="4310331"/>
            <a:ext cx="683260" cy="238760"/>
          </a:xfrm>
          <a:prstGeom prst="rect">
            <a:avLst/>
          </a:prstGeom>
        </p:spPr>
        <p:txBody>
          <a:bodyPr vert="horz" wrap="square" lIns="0" tIns="12700" rIns="0" bIns="0" rtlCol="0">
            <a:spAutoFit/>
          </a:bodyPr>
          <a:lstStyle/>
          <a:p>
            <a:pPr marL="12700">
              <a:lnSpc>
                <a:spcPct val="100000"/>
              </a:lnSpc>
              <a:spcBef>
                <a:spcPts val="100"/>
              </a:spcBef>
            </a:pPr>
            <a:r>
              <a:rPr sz="1400" spc="-30" dirty="0">
                <a:latin typeface="Lucida Sans Unicode"/>
                <a:cs typeface="Lucida Sans Unicode"/>
              </a:rPr>
              <a:t>Persone</a:t>
            </a:r>
            <a:endParaRPr sz="1400">
              <a:latin typeface="Lucida Sans Unicode"/>
              <a:cs typeface="Lucida Sans Unicode"/>
            </a:endParaRPr>
          </a:p>
        </p:txBody>
      </p:sp>
      <p:sp>
        <p:nvSpPr>
          <p:cNvPr id="25" name="object 25"/>
          <p:cNvSpPr txBox="1"/>
          <p:nvPr/>
        </p:nvSpPr>
        <p:spPr>
          <a:xfrm>
            <a:off x="5703595" y="4310331"/>
            <a:ext cx="1670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Lucida Sans Unicode"/>
                <a:cs typeface="Lucida Sans Unicode"/>
              </a:rPr>
              <a:t>+</a:t>
            </a:r>
            <a:endParaRPr sz="1400">
              <a:latin typeface="Lucida Sans Unicode"/>
              <a:cs typeface="Lucida Sans Unicode"/>
            </a:endParaRPr>
          </a:p>
        </p:txBody>
      </p:sp>
      <p:sp>
        <p:nvSpPr>
          <p:cNvPr id="26" name="object 26"/>
          <p:cNvSpPr txBox="1"/>
          <p:nvPr/>
        </p:nvSpPr>
        <p:spPr>
          <a:xfrm>
            <a:off x="6270720" y="4310331"/>
            <a:ext cx="897255" cy="238760"/>
          </a:xfrm>
          <a:prstGeom prst="rect">
            <a:avLst/>
          </a:prstGeom>
        </p:spPr>
        <p:txBody>
          <a:bodyPr vert="horz" wrap="square" lIns="0" tIns="12700" rIns="0" bIns="0" rtlCol="0">
            <a:spAutoFit/>
          </a:bodyPr>
          <a:lstStyle/>
          <a:p>
            <a:pPr marL="12700">
              <a:lnSpc>
                <a:spcPct val="100000"/>
              </a:lnSpc>
              <a:spcBef>
                <a:spcPts val="100"/>
              </a:spcBef>
            </a:pPr>
            <a:r>
              <a:rPr sz="1350" spc="-5" dirty="0">
                <a:latin typeface="Lucida Sans Unicode"/>
                <a:cs typeface="Lucida Sans Unicode"/>
              </a:rPr>
              <a:t>Processi</a:t>
            </a:r>
            <a:r>
              <a:rPr sz="1350" spc="-80" dirty="0">
                <a:latin typeface="Lucida Sans Unicode"/>
                <a:cs typeface="Lucida Sans Unicode"/>
              </a:rPr>
              <a:t> </a:t>
            </a:r>
            <a:r>
              <a:rPr sz="1400" dirty="0">
                <a:latin typeface="Lucida Sans Unicode"/>
                <a:cs typeface="Lucida Sans Unicode"/>
              </a:rPr>
              <a:t>=</a:t>
            </a:r>
            <a:endParaRPr sz="1400">
              <a:latin typeface="Lucida Sans Unicode"/>
              <a:cs typeface="Lucida Sans Unicode"/>
            </a:endParaRPr>
          </a:p>
        </p:txBody>
      </p:sp>
      <p:sp>
        <p:nvSpPr>
          <p:cNvPr id="27" name="object 27"/>
          <p:cNvSpPr txBox="1"/>
          <p:nvPr/>
        </p:nvSpPr>
        <p:spPr>
          <a:xfrm>
            <a:off x="8164150" y="4310331"/>
            <a:ext cx="1336040" cy="238760"/>
          </a:xfrm>
          <a:prstGeom prst="rect">
            <a:avLst/>
          </a:prstGeom>
        </p:spPr>
        <p:txBody>
          <a:bodyPr vert="horz" wrap="square" lIns="0" tIns="12700" rIns="0" bIns="0" rtlCol="0">
            <a:spAutoFit/>
          </a:bodyPr>
          <a:lstStyle/>
          <a:p>
            <a:pPr marL="12700">
              <a:lnSpc>
                <a:spcPct val="100000"/>
              </a:lnSpc>
              <a:spcBef>
                <a:spcPts val="100"/>
              </a:spcBef>
            </a:pPr>
            <a:r>
              <a:rPr sz="1400" spc="-30" dirty="0">
                <a:latin typeface="Lucida Sans Unicode"/>
                <a:cs typeface="Lucida Sans Unicode"/>
              </a:rPr>
              <a:t>Organizzazione</a:t>
            </a:r>
            <a:endParaRPr sz="1400">
              <a:latin typeface="Lucida Sans Unicode"/>
              <a:cs typeface="Lucida Sans Unicode"/>
            </a:endParaRPr>
          </a:p>
        </p:txBody>
      </p:sp>
      <p:pic>
        <p:nvPicPr>
          <p:cNvPr id="28" name="object 28"/>
          <p:cNvPicPr/>
          <p:nvPr/>
        </p:nvPicPr>
        <p:blipFill>
          <a:blip r:embed="rId2" cstate="print"/>
          <a:stretch>
            <a:fillRect/>
          </a:stretch>
        </p:blipFill>
        <p:spPr>
          <a:xfrm>
            <a:off x="4205083" y="3431507"/>
            <a:ext cx="1219200" cy="639734"/>
          </a:xfrm>
          <a:prstGeom prst="rect">
            <a:avLst/>
          </a:prstGeom>
        </p:spPr>
      </p:pic>
      <p:grpSp>
        <p:nvGrpSpPr>
          <p:cNvPr id="29" name="object 29"/>
          <p:cNvGrpSpPr/>
          <p:nvPr/>
        </p:nvGrpSpPr>
        <p:grpSpPr>
          <a:xfrm>
            <a:off x="5805797" y="3149907"/>
            <a:ext cx="1951355" cy="2058670"/>
            <a:chOff x="5880225" y="3641699"/>
            <a:chExt cx="1951355" cy="2058670"/>
          </a:xfrm>
        </p:grpSpPr>
        <p:pic>
          <p:nvPicPr>
            <p:cNvPr id="30" name="object 30"/>
            <p:cNvPicPr/>
            <p:nvPr/>
          </p:nvPicPr>
          <p:blipFill>
            <a:blip r:embed="rId3" cstate="print"/>
            <a:stretch>
              <a:fillRect/>
            </a:stretch>
          </p:blipFill>
          <p:spPr>
            <a:xfrm>
              <a:off x="6037384" y="3641699"/>
              <a:ext cx="1104900" cy="933450"/>
            </a:xfrm>
            <a:prstGeom prst="rect">
              <a:avLst/>
            </a:prstGeom>
          </p:spPr>
        </p:pic>
        <p:sp>
          <p:nvSpPr>
            <p:cNvPr id="31" name="object 31"/>
            <p:cNvSpPr/>
            <p:nvPr/>
          </p:nvSpPr>
          <p:spPr>
            <a:xfrm>
              <a:off x="5884984" y="4242241"/>
              <a:ext cx="1941830" cy="1452880"/>
            </a:xfrm>
            <a:custGeom>
              <a:avLst/>
              <a:gdLst/>
              <a:ahLst/>
              <a:cxnLst/>
              <a:rect l="l" t="t" r="r" b="b"/>
              <a:pathLst>
                <a:path w="1941829" h="1452879">
                  <a:moveTo>
                    <a:pt x="970746" y="0"/>
                  </a:moveTo>
                  <a:lnTo>
                    <a:pt x="915660" y="1149"/>
                  </a:lnTo>
                  <a:lnTo>
                    <a:pt x="861380" y="4558"/>
                  </a:lnTo>
                  <a:lnTo>
                    <a:pt x="807989" y="10164"/>
                  </a:lnTo>
                  <a:lnTo>
                    <a:pt x="755567" y="17907"/>
                  </a:lnTo>
                  <a:lnTo>
                    <a:pt x="704198" y="27725"/>
                  </a:lnTo>
                  <a:lnTo>
                    <a:pt x="653962" y="39556"/>
                  </a:lnTo>
                  <a:lnTo>
                    <a:pt x="604943" y="53339"/>
                  </a:lnTo>
                  <a:lnTo>
                    <a:pt x="557221" y="69013"/>
                  </a:lnTo>
                  <a:lnTo>
                    <a:pt x="510879" y="86517"/>
                  </a:lnTo>
                  <a:lnTo>
                    <a:pt x="465999" y="105790"/>
                  </a:lnTo>
                  <a:lnTo>
                    <a:pt x="422663" y="126769"/>
                  </a:lnTo>
                  <a:lnTo>
                    <a:pt x="380952" y="149394"/>
                  </a:lnTo>
                  <a:lnTo>
                    <a:pt x="340948" y="173603"/>
                  </a:lnTo>
                  <a:lnTo>
                    <a:pt x="302735" y="199336"/>
                  </a:lnTo>
                  <a:lnTo>
                    <a:pt x="266393" y="226530"/>
                  </a:lnTo>
                  <a:lnTo>
                    <a:pt x="232004" y="255124"/>
                  </a:lnTo>
                  <a:lnTo>
                    <a:pt x="199650" y="285058"/>
                  </a:lnTo>
                  <a:lnTo>
                    <a:pt x="169414" y="316269"/>
                  </a:lnTo>
                  <a:lnTo>
                    <a:pt x="141378" y="348697"/>
                  </a:lnTo>
                  <a:lnTo>
                    <a:pt x="115622" y="382280"/>
                  </a:lnTo>
                  <a:lnTo>
                    <a:pt x="92230" y="416957"/>
                  </a:lnTo>
                  <a:lnTo>
                    <a:pt x="71282" y="452666"/>
                  </a:lnTo>
                  <a:lnTo>
                    <a:pt x="52862" y="489346"/>
                  </a:lnTo>
                  <a:lnTo>
                    <a:pt x="37051" y="526936"/>
                  </a:lnTo>
                  <a:lnTo>
                    <a:pt x="23931" y="565375"/>
                  </a:lnTo>
                  <a:lnTo>
                    <a:pt x="13584" y="604601"/>
                  </a:lnTo>
                  <a:lnTo>
                    <a:pt x="6092" y="644553"/>
                  </a:lnTo>
                  <a:lnTo>
                    <a:pt x="1536" y="685169"/>
                  </a:lnTo>
                  <a:lnTo>
                    <a:pt x="0" y="726389"/>
                  </a:lnTo>
                  <a:lnTo>
                    <a:pt x="1536" y="767608"/>
                  </a:lnTo>
                  <a:lnTo>
                    <a:pt x="6092" y="808224"/>
                  </a:lnTo>
                  <a:lnTo>
                    <a:pt x="13584" y="848176"/>
                  </a:lnTo>
                  <a:lnTo>
                    <a:pt x="23931" y="887402"/>
                  </a:lnTo>
                  <a:lnTo>
                    <a:pt x="37051" y="925840"/>
                  </a:lnTo>
                  <a:lnTo>
                    <a:pt x="52862" y="963431"/>
                  </a:lnTo>
                  <a:lnTo>
                    <a:pt x="71282" y="1000111"/>
                  </a:lnTo>
                  <a:lnTo>
                    <a:pt x="92230" y="1035820"/>
                  </a:lnTo>
                  <a:lnTo>
                    <a:pt x="115622" y="1070497"/>
                  </a:lnTo>
                  <a:lnTo>
                    <a:pt x="141378" y="1104080"/>
                  </a:lnTo>
                  <a:lnTo>
                    <a:pt x="169414" y="1136507"/>
                  </a:lnTo>
                  <a:lnTo>
                    <a:pt x="199650" y="1167719"/>
                  </a:lnTo>
                  <a:lnTo>
                    <a:pt x="232004" y="1197652"/>
                  </a:lnTo>
                  <a:lnTo>
                    <a:pt x="266393" y="1226247"/>
                  </a:lnTo>
                  <a:lnTo>
                    <a:pt x="302735" y="1253441"/>
                  </a:lnTo>
                  <a:lnTo>
                    <a:pt x="340948" y="1279173"/>
                  </a:lnTo>
                  <a:lnTo>
                    <a:pt x="380952" y="1303383"/>
                  </a:lnTo>
                  <a:lnTo>
                    <a:pt x="422663" y="1326008"/>
                  </a:lnTo>
                  <a:lnTo>
                    <a:pt x="465999" y="1346987"/>
                  </a:lnTo>
                  <a:lnTo>
                    <a:pt x="510879" y="1366259"/>
                  </a:lnTo>
                  <a:lnTo>
                    <a:pt x="557221" y="1383763"/>
                  </a:lnTo>
                  <a:lnTo>
                    <a:pt x="604943" y="1399438"/>
                  </a:lnTo>
                  <a:lnTo>
                    <a:pt x="653962" y="1413221"/>
                  </a:lnTo>
                  <a:lnTo>
                    <a:pt x="704198" y="1425052"/>
                  </a:lnTo>
                  <a:lnTo>
                    <a:pt x="755567" y="1434870"/>
                  </a:lnTo>
                  <a:lnTo>
                    <a:pt x="807989" y="1442612"/>
                  </a:lnTo>
                  <a:lnTo>
                    <a:pt x="861380" y="1448219"/>
                  </a:lnTo>
                  <a:lnTo>
                    <a:pt x="915660" y="1451627"/>
                  </a:lnTo>
                  <a:lnTo>
                    <a:pt x="970746" y="1452777"/>
                  </a:lnTo>
                  <a:lnTo>
                    <a:pt x="1025831" y="1451627"/>
                  </a:lnTo>
                  <a:lnTo>
                    <a:pt x="1080111" y="1448219"/>
                  </a:lnTo>
                  <a:lnTo>
                    <a:pt x="1133503" y="1442612"/>
                  </a:lnTo>
                  <a:lnTo>
                    <a:pt x="1185924" y="1434870"/>
                  </a:lnTo>
                  <a:lnTo>
                    <a:pt x="1237294" y="1425052"/>
                  </a:lnTo>
                  <a:lnTo>
                    <a:pt x="1287529" y="1413221"/>
                  </a:lnTo>
                  <a:lnTo>
                    <a:pt x="1336549" y="1399438"/>
                  </a:lnTo>
                  <a:lnTo>
                    <a:pt x="1384271" y="1383763"/>
                  </a:lnTo>
                  <a:lnTo>
                    <a:pt x="1430613" y="1366259"/>
                  </a:lnTo>
                  <a:lnTo>
                    <a:pt x="1475493" y="1346987"/>
                  </a:lnTo>
                  <a:lnTo>
                    <a:pt x="1518829" y="1326008"/>
                  </a:lnTo>
                  <a:lnTo>
                    <a:pt x="1560540" y="1303383"/>
                  </a:lnTo>
                  <a:lnTo>
                    <a:pt x="1600543" y="1279173"/>
                  </a:lnTo>
                  <a:lnTo>
                    <a:pt x="1638757" y="1253441"/>
                  </a:lnTo>
                  <a:lnTo>
                    <a:pt x="1675099" y="1226247"/>
                  </a:lnTo>
                  <a:lnTo>
                    <a:pt x="1709488" y="1197652"/>
                  </a:lnTo>
                  <a:lnTo>
                    <a:pt x="1741841" y="1167719"/>
                  </a:lnTo>
                  <a:lnTo>
                    <a:pt x="1772077" y="1136507"/>
                  </a:lnTo>
                  <a:lnTo>
                    <a:pt x="1800114" y="1104080"/>
                  </a:lnTo>
                  <a:lnTo>
                    <a:pt x="1825869" y="1070497"/>
                  </a:lnTo>
                  <a:lnTo>
                    <a:pt x="1849262" y="1035820"/>
                  </a:lnTo>
                  <a:lnTo>
                    <a:pt x="1870209" y="1000111"/>
                  </a:lnTo>
                  <a:lnTo>
                    <a:pt x="1888629" y="963431"/>
                  </a:lnTo>
                  <a:lnTo>
                    <a:pt x="1904440" y="925840"/>
                  </a:lnTo>
                  <a:lnTo>
                    <a:pt x="1917560" y="887402"/>
                  </a:lnTo>
                  <a:lnTo>
                    <a:pt x="1927907" y="848176"/>
                  </a:lnTo>
                  <a:lnTo>
                    <a:pt x="1935400" y="808224"/>
                  </a:lnTo>
                  <a:lnTo>
                    <a:pt x="1939955" y="767608"/>
                  </a:lnTo>
                  <a:lnTo>
                    <a:pt x="1941492" y="726389"/>
                  </a:lnTo>
                  <a:lnTo>
                    <a:pt x="1939955" y="685169"/>
                  </a:lnTo>
                  <a:lnTo>
                    <a:pt x="1935400" y="644553"/>
                  </a:lnTo>
                  <a:lnTo>
                    <a:pt x="1927907" y="604601"/>
                  </a:lnTo>
                  <a:lnTo>
                    <a:pt x="1917560" y="565375"/>
                  </a:lnTo>
                  <a:lnTo>
                    <a:pt x="1904440" y="526936"/>
                  </a:lnTo>
                  <a:lnTo>
                    <a:pt x="1888629" y="489346"/>
                  </a:lnTo>
                  <a:lnTo>
                    <a:pt x="1870209" y="452666"/>
                  </a:lnTo>
                  <a:lnTo>
                    <a:pt x="1849262" y="416957"/>
                  </a:lnTo>
                  <a:lnTo>
                    <a:pt x="1825869" y="382280"/>
                  </a:lnTo>
                  <a:lnTo>
                    <a:pt x="1800114" y="348697"/>
                  </a:lnTo>
                  <a:lnTo>
                    <a:pt x="1772077" y="316269"/>
                  </a:lnTo>
                  <a:lnTo>
                    <a:pt x="1741841" y="285058"/>
                  </a:lnTo>
                  <a:lnTo>
                    <a:pt x="1709488" y="255124"/>
                  </a:lnTo>
                  <a:lnTo>
                    <a:pt x="1675099" y="226530"/>
                  </a:lnTo>
                  <a:lnTo>
                    <a:pt x="1638757" y="199336"/>
                  </a:lnTo>
                  <a:lnTo>
                    <a:pt x="1600543" y="173603"/>
                  </a:lnTo>
                  <a:lnTo>
                    <a:pt x="1560540" y="149394"/>
                  </a:lnTo>
                  <a:lnTo>
                    <a:pt x="1518829" y="126769"/>
                  </a:lnTo>
                  <a:lnTo>
                    <a:pt x="1475493" y="105790"/>
                  </a:lnTo>
                  <a:lnTo>
                    <a:pt x="1430613" y="86517"/>
                  </a:lnTo>
                  <a:lnTo>
                    <a:pt x="1384271" y="69013"/>
                  </a:lnTo>
                  <a:lnTo>
                    <a:pt x="1336549" y="53339"/>
                  </a:lnTo>
                  <a:lnTo>
                    <a:pt x="1287529" y="39556"/>
                  </a:lnTo>
                  <a:lnTo>
                    <a:pt x="1237294" y="27725"/>
                  </a:lnTo>
                  <a:lnTo>
                    <a:pt x="1185924" y="17907"/>
                  </a:lnTo>
                  <a:lnTo>
                    <a:pt x="1133503" y="10164"/>
                  </a:lnTo>
                  <a:lnTo>
                    <a:pt x="1080111" y="4558"/>
                  </a:lnTo>
                  <a:lnTo>
                    <a:pt x="1025831" y="1149"/>
                  </a:lnTo>
                  <a:lnTo>
                    <a:pt x="970746" y="0"/>
                  </a:lnTo>
                  <a:close/>
                </a:path>
              </a:pathLst>
            </a:custGeom>
            <a:solidFill>
              <a:srgbClr val="1FAECD">
                <a:alpha val="10978"/>
              </a:srgbClr>
            </a:solidFill>
          </p:spPr>
          <p:txBody>
            <a:bodyPr wrap="square" lIns="0" tIns="0" rIns="0" bIns="0" rtlCol="0"/>
            <a:lstStyle/>
            <a:p>
              <a:endParaRPr/>
            </a:p>
          </p:txBody>
        </p:sp>
        <p:sp>
          <p:nvSpPr>
            <p:cNvPr id="32" name="object 32"/>
            <p:cNvSpPr/>
            <p:nvPr/>
          </p:nvSpPr>
          <p:spPr>
            <a:xfrm>
              <a:off x="5880225" y="4239281"/>
              <a:ext cx="1951355" cy="1460500"/>
            </a:xfrm>
            <a:custGeom>
              <a:avLst/>
              <a:gdLst/>
              <a:ahLst/>
              <a:cxnLst/>
              <a:rect l="l" t="t" r="r" b="b"/>
              <a:pathLst>
                <a:path w="1951354" h="1460500">
                  <a:moveTo>
                    <a:pt x="827760" y="1447799"/>
                  </a:moveTo>
                  <a:lnTo>
                    <a:pt x="779235" y="1447799"/>
                  </a:lnTo>
                  <a:lnTo>
                    <a:pt x="827219" y="1460499"/>
                  </a:lnTo>
                  <a:lnTo>
                    <a:pt x="876306" y="1460499"/>
                  </a:lnTo>
                  <a:lnTo>
                    <a:pt x="827760" y="1447799"/>
                  </a:lnTo>
                  <a:close/>
                </a:path>
                <a:path w="1951354" h="1460500">
                  <a:moveTo>
                    <a:pt x="876522" y="1447799"/>
                  </a:moveTo>
                  <a:lnTo>
                    <a:pt x="827940" y="1447799"/>
                  </a:lnTo>
                  <a:lnTo>
                    <a:pt x="876414" y="1460499"/>
                  </a:lnTo>
                  <a:lnTo>
                    <a:pt x="925640" y="1460499"/>
                  </a:lnTo>
                  <a:lnTo>
                    <a:pt x="876522" y="1447799"/>
                  </a:lnTo>
                  <a:close/>
                </a:path>
                <a:path w="1951354" h="1460500">
                  <a:moveTo>
                    <a:pt x="1122961" y="1447799"/>
                  </a:moveTo>
                  <a:lnTo>
                    <a:pt x="1074308" y="1447799"/>
                  </a:lnTo>
                  <a:lnTo>
                    <a:pt x="1025189" y="1460499"/>
                  </a:lnTo>
                  <a:lnTo>
                    <a:pt x="1074487" y="1460499"/>
                  </a:lnTo>
                  <a:lnTo>
                    <a:pt x="1122961" y="1447799"/>
                  </a:lnTo>
                  <a:close/>
                </a:path>
                <a:path w="1951354" h="1460500">
                  <a:moveTo>
                    <a:pt x="1171954" y="1447799"/>
                  </a:moveTo>
                  <a:lnTo>
                    <a:pt x="1123214" y="1447799"/>
                  </a:lnTo>
                  <a:lnTo>
                    <a:pt x="1074667" y="1460499"/>
                  </a:lnTo>
                  <a:lnTo>
                    <a:pt x="1123971" y="1460499"/>
                  </a:lnTo>
                  <a:lnTo>
                    <a:pt x="1171954" y="1447799"/>
                  </a:lnTo>
                  <a:close/>
                </a:path>
                <a:path w="1951354" h="1460500">
                  <a:moveTo>
                    <a:pt x="827796" y="12699"/>
                  </a:moveTo>
                  <a:lnTo>
                    <a:pt x="827039" y="12699"/>
                  </a:lnTo>
                  <a:lnTo>
                    <a:pt x="779056" y="25399"/>
                  </a:lnTo>
                  <a:lnTo>
                    <a:pt x="731911" y="25399"/>
                  </a:lnTo>
                  <a:lnTo>
                    <a:pt x="596121" y="63499"/>
                  </a:lnTo>
                  <a:lnTo>
                    <a:pt x="510908" y="88899"/>
                  </a:lnTo>
                  <a:lnTo>
                    <a:pt x="470077" y="114299"/>
                  </a:lnTo>
                  <a:lnTo>
                    <a:pt x="430514" y="126999"/>
                  </a:lnTo>
                  <a:lnTo>
                    <a:pt x="392278" y="152399"/>
                  </a:lnTo>
                  <a:lnTo>
                    <a:pt x="355429" y="165099"/>
                  </a:lnTo>
                  <a:lnTo>
                    <a:pt x="320031" y="190499"/>
                  </a:lnTo>
                  <a:lnTo>
                    <a:pt x="286143" y="215899"/>
                  </a:lnTo>
                  <a:lnTo>
                    <a:pt x="253828" y="241299"/>
                  </a:lnTo>
                  <a:lnTo>
                    <a:pt x="223146" y="266699"/>
                  </a:lnTo>
                  <a:lnTo>
                    <a:pt x="194160" y="292099"/>
                  </a:lnTo>
                  <a:lnTo>
                    <a:pt x="166931" y="330199"/>
                  </a:lnTo>
                  <a:lnTo>
                    <a:pt x="141521" y="355599"/>
                  </a:lnTo>
                  <a:lnTo>
                    <a:pt x="117993" y="380999"/>
                  </a:lnTo>
                  <a:lnTo>
                    <a:pt x="96409" y="419099"/>
                  </a:lnTo>
                  <a:lnTo>
                    <a:pt x="76832" y="444499"/>
                  </a:lnTo>
                  <a:lnTo>
                    <a:pt x="59324" y="482599"/>
                  </a:lnTo>
                  <a:lnTo>
                    <a:pt x="43949" y="520699"/>
                  </a:lnTo>
                  <a:lnTo>
                    <a:pt x="30769" y="558799"/>
                  </a:lnTo>
                  <a:lnTo>
                    <a:pt x="19848" y="584199"/>
                  </a:lnTo>
                  <a:lnTo>
                    <a:pt x="11249" y="622299"/>
                  </a:lnTo>
                  <a:lnTo>
                    <a:pt x="5033" y="660399"/>
                  </a:lnTo>
                  <a:lnTo>
                    <a:pt x="1262" y="698499"/>
                  </a:lnTo>
                  <a:lnTo>
                    <a:pt x="0" y="736599"/>
                  </a:lnTo>
                  <a:lnTo>
                    <a:pt x="1283" y="774699"/>
                  </a:lnTo>
                  <a:lnTo>
                    <a:pt x="5076" y="812799"/>
                  </a:lnTo>
                  <a:lnTo>
                    <a:pt x="11311" y="850899"/>
                  </a:lnTo>
                  <a:lnTo>
                    <a:pt x="19930" y="888999"/>
                  </a:lnTo>
                  <a:lnTo>
                    <a:pt x="30868" y="914399"/>
                  </a:lnTo>
                  <a:lnTo>
                    <a:pt x="44062" y="952499"/>
                  </a:lnTo>
                  <a:lnTo>
                    <a:pt x="59449" y="990599"/>
                  </a:lnTo>
                  <a:lnTo>
                    <a:pt x="76969" y="1015999"/>
                  </a:lnTo>
                  <a:lnTo>
                    <a:pt x="96555" y="1054099"/>
                  </a:lnTo>
                  <a:lnTo>
                    <a:pt x="118146" y="1079499"/>
                  </a:lnTo>
                  <a:lnTo>
                    <a:pt x="141681" y="1117599"/>
                  </a:lnTo>
                  <a:lnTo>
                    <a:pt x="167095" y="1142999"/>
                  </a:lnTo>
                  <a:lnTo>
                    <a:pt x="194327" y="1168399"/>
                  </a:lnTo>
                  <a:lnTo>
                    <a:pt x="223316" y="1206499"/>
                  </a:lnTo>
                  <a:lnTo>
                    <a:pt x="254001" y="1231899"/>
                  </a:lnTo>
                  <a:lnTo>
                    <a:pt x="286317" y="1257299"/>
                  </a:lnTo>
                  <a:lnTo>
                    <a:pt x="320207" y="1282699"/>
                  </a:lnTo>
                  <a:lnTo>
                    <a:pt x="355606" y="1295399"/>
                  </a:lnTo>
                  <a:lnTo>
                    <a:pt x="392455" y="1320799"/>
                  </a:lnTo>
                  <a:lnTo>
                    <a:pt x="430692" y="1346199"/>
                  </a:lnTo>
                  <a:lnTo>
                    <a:pt x="470255" y="1358899"/>
                  </a:lnTo>
                  <a:lnTo>
                    <a:pt x="511086" y="1384299"/>
                  </a:lnTo>
                  <a:lnTo>
                    <a:pt x="596299" y="1409699"/>
                  </a:lnTo>
                  <a:lnTo>
                    <a:pt x="732090" y="1447799"/>
                  </a:lnTo>
                  <a:lnTo>
                    <a:pt x="779992" y="1447799"/>
                  </a:lnTo>
                  <a:lnTo>
                    <a:pt x="687033" y="1422399"/>
                  </a:lnTo>
                  <a:lnTo>
                    <a:pt x="641963" y="1422399"/>
                  </a:lnTo>
                  <a:lnTo>
                    <a:pt x="597917" y="1409699"/>
                  </a:lnTo>
                  <a:lnTo>
                    <a:pt x="554951" y="1384299"/>
                  </a:lnTo>
                  <a:lnTo>
                    <a:pt x="472514" y="1358899"/>
                  </a:lnTo>
                  <a:lnTo>
                    <a:pt x="433163" y="1333499"/>
                  </a:lnTo>
                  <a:lnTo>
                    <a:pt x="395140" y="1320799"/>
                  </a:lnTo>
                  <a:lnTo>
                    <a:pt x="358503" y="1295399"/>
                  </a:lnTo>
                  <a:lnTo>
                    <a:pt x="323315" y="1269999"/>
                  </a:lnTo>
                  <a:lnTo>
                    <a:pt x="289637" y="1244599"/>
                  </a:lnTo>
                  <a:lnTo>
                    <a:pt x="257529" y="1219199"/>
                  </a:lnTo>
                  <a:lnTo>
                    <a:pt x="227053" y="1193799"/>
                  </a:lnTo>
                  <a:lnTo>
                    <a:pt x="198268" y="1168399"/>
                  </a:lnTo>
                  <a:lnTo>
                    <a:pt x="146020" y="1117599"/>
                  </a:lnTo>
                  <a:lnTo>
                    <a:pt x="122678" y="1079499"/>
                  </a:lnTo>
                  <a:lnTo>
                    <a:pt x="101271" y="1054099"/>
                  </a:lnTo>
                  <a:lnTo>
                    <a:pt x="81860" y="1015999"/>
                  </a:lnTo>
                  <a:lnTo>
                    <a:pt x="64507" y="990599"/>
                  </a:lnTo>
                  <a:lnTo>
                    <a:pt x="49269" y="952499"/>
                  </a:lnTo>
                  <a:lnTo>
                    <a:pt x="36211" y="914399"/>
                  </a:lnTo>
                  <a:lnTo>
                    <a:pt x="25391" y="876299"/>
                  </a:lnTo>
                  <a:lnTo>
                    <a:pt x="16870" y="850899"/>
                  </a:lnTo>
                  <a:lnTo>
                    <a:pt x="10709" y="812799"/>
                  </a:lnTo>
                  <a:lnTo>
                    <a:pt x="6969" y="774699"/>
                  </a:lnTo>
                  <a:lnTo>
                    <a:pt x="5711" y="736599"/>
                  </a:lnTo>
                  <a:lnTo>
                    <a:pt x="6974" y="698499"/>
                  </a:lnTo>
                  <a:lnTo>
                    <a:pt x="10718" y="660399"/>
                  </a:lnTo>
                  <a:lnTo>
                    <a:pt x="16883" y="622299"/>
                  </a:lnTo>
                  <a:lnTo>
                    <a:pt x="25407" y="584199"/>
                  </a:lnTo>
                  <a:lnTo>
                    <a:pt x="36230" y="558799"/>
                  </a:lnTo>
                  <a:lnTo>
                    <a:pt x="49292" y="520699"/>
                  </a:lnTo>
                  <a:lnTo>
                    <a:pt x="64531" y="482599"/>
                  </a:lnTo>
                  <a:lnTo>
                    <a:pt x="81888" y="457199"/>
                  </a:lnTo>
                  <a:lnTo>
                    <a:pt x="101300" y="419099"/>
                  </a:lnTo>
                  <a:lnTo>
                    <a:pt x="122708" y="393699"/>
                  </a:lnTo>
                  <a:lnTo>
                    <a:pt x="146052" y="355599"/>
                  </a:lnTo>
                  <a:lnTo>
                    <a:pt x="171270" y="330199"/>
                  </a:lnTo>
                  <a:lnTo>
                    <a:pt x="227087" y="279399"/>
                  </a:lnTo>
                  <a:lnTo>
                    <a:pt x="257563" y="253999"/>
                  </a:lnTo>
                  <a:lnTo>
                    <a:pt x="289671" y="228599"/>
                  </a:lnTo>
                  <a:lnTo>
                    <a:pt x="323350" y="203199"/>
                  </a:lnTo>
                  <a:lnTo>
                    <a:pt x="358538" y="177799"/>
                  </a:lnTo>
                  <a:lnTo>
                    <a:pt x="395175" y="152399"/>
                  </a:lnTo>
                  <a:lnTo>
                    <a:pt x="433199" y="139699"/>
                  </a:lnTo>
                  <a:lnTo>
                    <a:pt x="472550" y="114299"/>
                  </a:lnTo>
                  <a:lnTo>
                    <a:pt x="513166" y="101599"/>
                  </a:lnTo>
                  <a:lnTo>
                    <a:pt x="554987" y="76199"/>
                  </a:lnTo>
                  <a:lnTo>
                    <a:pt x="642000" y="50799"/>
                  </a:lnTo>
                  <a:lnTo>
                    <a:pt x="687068" y="38099"/>
                  </a:lnTo>
                  <a:lnTo>
                    <a:pt x="733098" y="38099"/>
                  </a:lnTo>
                  <a:lnTo>
                    <a:pt x="827796" y="12699"/>
                  </a:lnTo>
                  <a:close/>
                </a:path>
                <a:path w="1951354" h="1460500">
                  <a:moveTo>
                    <a:pt x="780676" y="25399"/>
                  </a:moveTo>
                  <a:lnTo>
                    <a:pt x="780352" y="25399"/>
                  </a:lnTo>
                  <a:lnTo>
                    <a:pt x="687536" y="50799"/>
                  </a:lnTo>
                  <a:lnTo>
                    <a:pt x="642538" y="50799"/>
                  </a:lnTo>
                  <a:lnTo>
                    <a:pt x="598562" y="63499"/>
                  </a:lnTo>
                  <a:lnTo>
                    <a:pt x="555669" y="88899"/>
                  </a:lnTo>
                  <a:lnTo>
                    <a:pt x="473374" y="114299"/>
                  </a:lnTo>
                  <a:lnTo>
                    <a:pt x="434094" y="139699"/>
                  </a:lnTo>
                  <a:lnTo>
                    <a:pt x="396140" y="152399"/>
                  </a:lnTo>
                  <a:lnTo>
                    <a:pt x="359575" y="177799"/>
                  </a:lnTo>
                  <a:lnTo>
                    <a:pt x="324457" y="203199"/>
                  </a:lnTo>
                  <a:lnTo>
                    <a:pt x="290849" y="228599"/>
                  </a:lnTo>
                  <a:lnTo>
                    <a:pt x="258809" y="253999"/>
                  </a:lnTo>
                  <a:lnTo>
                    <a:pt x="228400" y="279399"/>
                  </a:lnTo>
                  <a:lnTo>
                    <a:pt x="199683" y="304799"/>
                  </a:lnTo>
                  <a:lnTo>
                    <a:pt x="147563" y="355599"/>
                  </a:lnTo>
                  <a:lnTo>
                    <a:pt x="124280" y="393699"/>
                  </a:lnTo>
                  <a:lnTo>
                    <a:pt x="102930" y="419099"/>
                  </a:lnTo>
                  <a:lnTo>
                    <a:pt x="83573" y="457199"/>
                  </a:lnTo>
                  <a:lnTo>
                    <a:pt x="66267" y="482599"/>
                  </a:lnTo>
                  <a:lnTo>
                    <a:pt x="51074" y="520699"/>
                  </a:lnTo>
                  <a:lnTo>
                    <a:pt x="38051" y="558799"/>
                  </a:lnTo>
                  <a:lnTo>
                    <a:pt x="27260" y="584199"/>
                  </a:lnTo>
                  <a:lnTo>
                    <a:pt x="18761" y="622299"/>
                  </a:lnTo>
                  <a:lnTo>
                    <a:pt x="12613" y="660399"/>
                  </a:lnTo>
                  <a:lnTo>
                    <a:pt x="8878" y="698499"/>
                  </a:lnTo>
                  <a:lnTo>
                    <a:pt x="7614" y="736599"/>
                  </a:lnTo>
                  <a:lnTo>
                    <a:pt x="8865" y="774699"/>
                  </a:lnTo>
                  <a:lnTo>
                    <a:pt x="12588" y="812799"/>
                  </a:lnTo>
                  <a:lnTo>
                    <a:pt x="18723" y="850899"/>
                  </a:lnTo>
                  <a:lnTo>
                    <a:pt x="27212" y="876299"/>
                  </a:lnTo>
                  <a:lnTo>
                    <a:pt x="37992" y="914399"/>
                  </a:lnTo>
                  <a:lnTo>
                    <a:pt x="51005" y="952499"/>
                  </a:lnTo>
                  <a:lnTo>
                    <a:pt x="66192" y="977899"/>
                  </a:lnTo>
                  <a:lnTo>
                    <a:pt x="83491" y="1015999"/>
                  </a:lnTo>
                  <a:lnTo>
                    <a:pt x="102843" y="1054099"/>
                  </a:lnTo>
                  <a:lnTo>
                    <a:pt x="124189" y="1079499"/>
                  </a:lnTo>
                  <a:lnTo>
                    <a:pt x="147467" y="1104899"/>
                  </a:lnTo>
                  <a:lnTo>
                    <a:pt x="172618" y="1142999"/>
                  </a:lnTo>
                  <a:lnTo>
                    <a:pt x="228299" y="1193799"/>
                  </a:lnTo>
                  <a:lnTo>
                    <a:pt x="258705" y="1219199"/>
                  </a:lnTo>
                  <a:lnTo>
                    <a:pt x="290743" y="1244599"/>
                  </a:lnTo>
                  <a:lnTo>
                    <a:pt x="324351" y="1269999"/>
                  </a:lnTo>
                  <a:lnTo>
                    <a:pt x="359469" y="1295399"/>
                  </a:lnTo>
                  <a:lnTo>
                    <a:pt x="396034" y="1320799"/>
                  </a:lnTo>
                  <a:lnTo>
                    <a:pt x="433988" y="1333499"/>
                  </a:lnTo>
                  <a:lnTo>
                    <a:pt x="473268" y="1358899"/>
                  </a:lnTo>
                  <a:lnTo>
                    <a:pt x="555562" y="1384299"/>
                  </a:lnTo>
                  <a:lnTo>
                    <a:pt x="642432" y="1409699"/>
                  </a:lnTo>
                  <a:lnTo>
                    <a:pt x="780244" y="1447799"/>
                  </a:lnTo>
                  <a:lnTo>
                    <a:pt x="780496" y="1447799"/>
                  </a:lnTo>
                  <a:lnTo>
                    <a:pt x="642899" y="1409699"/>
                  </a:lnTo>
                  <a:lnTo>
                    <a:pt x="556172" y="1384299"/>
                  </a:lnTo>
                  <a:lnTo>
                    <a:pt x="474019" y="1358899"/>
                  </a:lnTo>
                  <a:lnTo>
                    <a:pt x="434812" y="1333499"/>
                  </a:lnTo>
                  <a:lnTo>
                    <a:pt x="396929" y="1308099"/>
                  </a:lnTo>
                  <a:lnTo>
                    <a:pt x="360434" y="1295399"/>
                  </a:lnTo>
                  <a:lnTo>
                    <a:pt x="325387" y="1269999"/>
                  </a:lnTo>
                  <a:lnTo>
                    <a:pt x="291849" y="1244599"/>
                  </a:lnTo>
                  <a:lnTo>
                    <a:pt x="259881" y="1219199"/>
                  </a:lnTo>
                  <a:lnTo>
                    <a:pt x="229543" y="1193799"/>
                  </a:lnTo>
                  <a:lnTo>
                    <a:pt x="200896" y="1168399"/>
                  </a:lnTo>
                  <a:lnTo>
                    <a:pt x="148913" y="1104899"/>
                  </a:lnTo>
                  <a:lnTo>
                    <a:pt x="125699" y="1079499"/>
                  </a:lnTo>
                  <a:lnTo>
                    <a:pt x="104415" y="1054099"/>
                  </a:lnTo>
                  <a:lnTo>
                    <a:pt x="85121" y="1015999"/>
                  </a:lnTo>
                  <a:lnTo>
                    <a:pt x="67877" y="977899"/>
                  </a:lnTo>
                  <a:lnTo>
                    <a:pt x="52741" y="952499"/>
                  </a:lnTo>
                  <a:lnTo>
                    <a:pt x="39773" y="914399"/>
                  </a:lnTo>
                  <a:lnTo>
                    <a:pt x="29032" y="876299"/>
                  </a:lnTo>
                  <a:lnTo>
                    <a:pt x="20576" y="850899"/>
                  </a:lnTo>
                  <a:lnTo>
                    <a:pt x="14466" y="812799"/>
                  </a:lnTo>
                  <a:lnTo>
                    <a:pt x="10760" y="774699"/>
                  </a:lnTo>
                  <a:lnTo>
                    <a:pt x="9518" y="736599"/>
                  </a:lnTo>
                  <a:lnTo>
                    <a:pt x="10782" y="698499"/>
                  </a:lnTo>
                  <a:lnTo>
                    <a:pt x="14509" y="660399"/>
                  </a:lnTo>
                  <a:lnTo>
                    <a:pt x="20640" y="622299"/>
                  </a:lnTo>
                  <a:lnTo>
                    <a:pt x="29113" y="584199"/>
                  </a:lnTo>
                  <a:lnTo>
                    <a:pt x="39871" y="558799"/>
                  </a:lnTo>
                  <a:lnTo>
                    <a:pt x="52854" y="520699"/>
                  </a:lnTo>
                  <a:lnTo>
                    <a:pt x="68003" y="482599"/>
                  </a:lnTo>
                  <a:lnTo>
                    <a:pt x="85258" y="457199"/>
                  </a:lnTo>
                  <a:lnTo>
                    <a:pt x="104561" y="419099"/>
                  </a:lnTo>
                  <a:lnTo>
                    <a:pt x="125853" y="393699"/>
                  </a:lnTo>
                  <a:lnTo>
                    <a:pt x="149073" y="355599"/>
                  </a:lnTo>
                  <a:lnTo>
                    <a:pt x="174163" y="330199"/>
                  </a:lnTo>
                  <a:lnTo>
                    <a:pt x="229715" y="279399"/>
                  </a:lnTo>
                  <a:lnTo>
                    <a:pt x="260055" y="253999"/>
                  </a:lnTo>
                  <a:lnTo>
                    <a:pt x="292025" y="228599"/>
                  </a:lnTo>
                  <a:lnTo>
                    <a:pt x="325563" y="203199"/>
                  </a:lnTo>
                  <a:lnTo>
                    <a:pt x="360611" y="177799"/>
                  </a:lnTo>
                  <a:lnTo>
                    <a:pt x="397106" y="152399"/>
                  </a:lnTo>
                  <a:lnTo>
                    <a:pt x="434988" y="139699"/>
                  </a:lnTo>
                  <a:lnTo>
                    <a:pt x="474197" y="114299"/>
                  </a:lnTo>
                  <a:lnTo>
                    <a:pt x="556351" y="88899"/>
                  </a:lnTo>
                  <a:lnTo>
                    <a:pt x="643078" y="63499"/>
                  </a:lnTo>
                  <a:lnTo>
                    <a:pt x="780676" y="25399"/>
                  </a:lnTo>
                  <a:close/>
                </a:path>
                <a:path w="1951354" h="1460500">
                  <a:moveTo>
                    <a:pt x="1170766" y="25399"/>
                  </a:moveTo>
                  <a:lnTo>
                    <a:pt x="1170513" y="25399"/>
                  </a:lnTo>
                  <a:lnTo>
                    <a:pt x="1308111" y="63499"/>
                  </a:lnTo>
                  <a:lnTo>
                    <a:pt x="1394837" y="88899"/>
                  </a:lnTo>
                  <a:lnTo>
                    <a:pt x="1476989" y="114299"/>
                  </a:lnTo>
                  <a:lnTo>
                    <a:pt x="1516198" y="139699"/>
                  </a:lnTo>
                  <a:lnTo>
                    <a:pt x="1554081" y="152399"/>
                  </a:lnTo>
                  <a:lnTo>
                    <a:pt x="1590575" y="177799"/>
                  </a:lnTo>
                  <a:lnTo>
                    <a:pt x="1625622" y="203199"/>
                  </a:lnTo>
                  <a:lnTo>
                    <a:pt x="1659159" y="228599"/>
                  </a:lnTo>
                  <a:lnTo>
                    <a:pt x="1691128" y="253999"/>
                  </a:lnTo>
                  <a:lnTo>
                    <a:pt x="1721467" y="279399"/>
                  </a:lnTo>
                  <a:lnTo>
                    <a:pt x="1750114" y="304799"/>
                  </a:lnTo>
                  <a:lnTo>
                    <a:pt x="1802096" y="368299"/>
                  </a:lnTo>
                  <a:lnTo>
                    <a:pt x="1825311" y="393699"/>
                  </a:lnTo>
                  <a:lnTo>
                    <a:pt x="1846595" y="419099"/>
                  </a:lnTo>
                  <a:lnTo>
                    <a:pt x="1865889" y="457199"/>
                  </a:lnTo>
                  <a:lnTo>
                    <a:pt x="1883133" y="482599"/>
                  </a:lnTo>
                  <a:lnTo>
                    <a:pt x="1898269" y="520699"/>
                  </a:lnTo>
                  <a:lnTo>
                    <a:pt x="1911236" y="558799"/>
                  </a:lnTo>
                  <a:lnTo>
                    <a:pt x="1921978" y="596899"/>
                  </a:lnTo>
                  <a:lnTo>
                    <a:pt x="1930434" y="622299"/>
                  </a:lnTo>
                  <a:lnTo>
                    <a:pt x="1936544" y="660399"/>
                  </a:lnTo>
                  <a:lnTo>
                    <a:pt x="1940250" y="698499"/>
                  </a:lnTo>
                  <a:lnTo>
                    <a:pt x="1941490" y="736599"/>
                  </a:lnTo>
                  <a:lnTo>
                    <a:pt x="1940228" y="774699"/>
                  </a:lnTo>
                  <a:lnTo>
                    <a:pt x="1936501" y="812799"/>
                  </a:lnTo>
                  <a:lnTo>
                    <a:pt x="1930370" y="850899"/>
                  </a:lnTo>
                  <a:lnTo>
                    <a:pt x="1921897" y="876299"/>
                  </a:lnTo>
                  <a:lnTo>
                    <a:pt x="1911139" y="914399"/>
                  </a:lnTo>
                  <a:lnTo>
                    <a:pt x="1898155" y="952499"/>
                  </a:lnTo>
                  <a:lnTo>
                    <a:pt x="1883007" y="977899"/>
                  </a:lnTo>
                  <a:lnTo>
                    <a:pt x="1865751" y="1015999"/>
                  </a:lnTo>
                  <a:lnTo>
                    <a:pt x="1846449" y="1054099"/>
                  </a:lnTo>
                  <a:lnTo>
                    <a:pt x="1825157" y="1079499"/>
                  </a:lnTo>
                  <a:lnTo>
                    <a:pt x="1801936" y="1104899"/>
                  </a:lnTo>
                  <a:lnTo>
                    <a:pt x="1776846" y="1142999"/>
                  </a:lnTo>
                  <a:lnTo>
                    <a:pt x="1721295" y="1193799"/>
                  </a:lnTo>
                  <a:lnTo>
                    <a:pt x="1690955" y="1219199"/>
                  </a:lnTo>
                  <a:lnTo>
                    <a:pt x="1658985" y="1244599"/>
                  </a:lnTo>
                  <a:lnTo>
                    <a:pt x="1625447" y="1269999"/>
                  </a:lnTo>
                  <a:lnTo>
                    <a:pt x="1590399" y="1295399"/>
                  </a:lnTo>
                  <a:lnTo>
                    <a:pt x="1553903" y="1308099"/>
                  </a:lnTo>
                  <a:lnTo>
                    <a:pt x="1516021" y="1333499"/>
                  </a:lnTo>
                  <a:lnTo>
                    <a:pt x="1476811" y="1358899"/>
                  </a:lnTo>
                  <a:lnTo>
                    <a:pt x="1394659" y="1384299"/>
                  </a:lnTo>
                  <a:lnTo>
                    <a:pt x="1307932" y="1409699"/>
                  </a:lnTo>
                  <a:lnTo>
                    <a:pt x="1170334" y="1447799"/>
                  </a:lnTo>
                  <a:lnTo>
                    <a:pt x="1170658" y="1447799"/>
                  </a:lnTo>
                  <a:lnTo>
                    <a:pt x="1308472" y="1409699"/>
                  </a:lnTo>
                  <a:lnTo>
                    <a:pt x="1395341" y="1384299"/>
                  </a:lnTo>
                  <a:lnTo>
                    <a:pt x="1477636" y="1358899"/>
                  </a:lnTo>
                  <a:lnTo>
                    <a:pt x="1516915" y="1333499"/>
                  </a:lnTo>
                  <a:lnTo>
                    <a:pt x="1554869" y="1320799"/>
                  </a:lnTo>
                  <a:lnTo>
                    <a:pt x="1591435" y="1295399"/>
                  </a:lnTo>
                  <a:lnTo>
                    <a:pt x="1626553" y="1269999"/>
                  </a:lnTo>
                  <a:lnTo>
                    <a:pt x="1660161" y="1244599"/>
                  </a:lnTo>
                  <a:lnTo>
                    <a:pt x="1692201" y="1219199"/>
                  </a:lnTo>
                  <a:lnTo>
                    <a:pt x="1722608" y="1193799"/>
                  </a:lnTo>
                  <a:lnTo>
                    <a:pt x="1751327" y="1168399"/>
                  </a:lnTo>
                  <a:lnTo>
                    <a:pt x="1803446" y="1104899"/>
                  </a:lnTo>
                  <a:lnTo>
                    <a:pt x="1826729" y="1079499"/>
                  </a:lnTo>
                  <a:lnTo>
                    <a:pt x="1848079" y="1054099"/>
                  </a:lnTo>
                  <a:lnTo>
                    <a:pt x="1867437" y="1015999"/>
                  </a:lnTo>
                  <a:lnTo>
                    <a:pt x="1884743" y="990599"/>
                  </a:lnTo>
                  <a:lnTo>
                    <a:pt x="1899936" y="952499"/>
                  </a:lnTo>
                  <a:lnTo>
                    <a:pt x="1912959" y="914399"/>
                  </a:lnTo>
                  <a:lnTo>
                    <a:pt x="1923749" y="876299"/>
                  </a:lnTo>
                  <a:lnTo>
                    <a:pt x="1932249" y="850899"/>
                  </a:lnTo>
                  <a:lnTo>
                    <a:pt x="1938395" y="812799"/>
                  </a:lnTo>
                  <a:lnTo>
                    <a:pt x="1942132" y="774699"/>
                  </a:lnTo>
                  <a:lnTo>
                    <a:pt x="1943395" y="736599"/>
                  </a:lnTo>
                  <a:lnTo>
                    <a:pt x="1942144" y="698499"/>
                  </a:lnTo>
                  <a:lnTo>
                    <a:pt x="1938422" y="660399"/>
                  </a:lnTo>
                  <a:lnTo>
                    <a:pt x="1932287" y="622299"/>
                  </a:lnTo>
                  <a:lnTo>
                    <a:pt x="1923798" y="584199"/>
                  </a:lnTo>
                  <a:lnTo>
                    <a:pt x="1913017" y="558799"/>
                  </a:lnTo>
                  <a:lnTo>
                    <a:pt x="1900005" y="520699"/>
                  </a:lnTo>
                  <a:lnTo>
                    <a:pt x="1884818" y="482599"/>
                  </a:lnTo>
                  <a:lnTo>
                    <a:pt x="1867519" y="457199"/>
                  </a:lnTo>
                  <a:lnTo>
                    <a:pt x="1848167" y="419099"/>
                  </a:lnTo>
                  <a:lnTo>
                    <a:pt x="1826821" y="393699"/>
                  </a:lnTo>
                  <a:lnTo>
                    <a:pt x="1803543" y="355599"/>
                  </a:lnTo>
                  <a:lnTo>
                    <a:pt x="1778391" y="330199"/>
                  </a:lnTo>
                  <a:lnTo>
                    <a:pt x="1722711" y="279399"/>
                  </a:lnTo>
                  <a:lnTo>
                    <a:pt x="1692304" y="253999"/>
                  </a:lnTo>
                  <a:lnTo>
                    <a:pt x="1660267" y="228599"/>
                  </a:lnTo>
                  <a:lnTo>
                    <a:pt x="1626659" y="203199"/>
                  </a:lnTo>
                  <a:lnTo>
                    <a:pt x="1591541" y="177799"/>
                  </a:lnTo>
                  <a:lnTo>
                    <a:pt x="1554975" y="152399"/>
                  </a:lnTo>
                  <a:lnTo>
                    <a:pt x="1517022" y="139699"/>
                  </a:lnTo>
                  <a:lnTo>
                    <a:pt x="1477742" y="114299"/>
                  </a:lnTo>
                  <a:lnTo>
                    <a:pt x="1395448" y="88899"/>
                  </a:lnTo>
                  <a:lnTo>
                    <a:pt x="1352555" y="63499"/>
                  </a:lnTo>
                  <a:lnTo>
                    <a:pt x="1308578" y="50799"/>
                  </a:lnTo>
                  <a:lnTo>
                    <a:pt x="1263581" y="50799"/>
                  </a:lnTo>
                  <a:lnTo>
                    <a:pt x="1170766" y="25399"/>
                  </a:lnTo>
                  <a:close/>
                </a:path>
                <a:path w="1951354" h="1460500">
                  <a:moveTo>
                    <a:pt x="1123791" y="12699"/>
                  </a:moveTo>
                  <a:lnTo>
                    <a:pt x="1123250" y="12699"/>
                  </a:lnTo>
                  <a:lnTo>
                    <a:pt x="1217947" y="38099"/>
                  </a:lnTo>
                  <a:lnTo>
                    <a:pt x="1263977" y="38099"/>
                  </a:lnTo>
                  <a:lnTo>
                    <a:pt x="1309046" y="50799"/>
                  </a:lnTo>
                  <a:lnTo>
                    <a:pt x="1396058" y="76199"/>
                  </a:lnTo>
                  <a:lnTo>
                    <a:pt x="1437880" y="101599"/>
                  </a:lnTo>
                  <a:lnTo>
                    <a:pt x="1478495" y="114299"/>
                  </a:lnTo>
                  <a:lnTo>
                    <a:pt x="1517846" y="139699"/>
                  </a:lnTo>
                  <a:lnTo>
                    <a:pt x="1555870" y="152399"/>
                  </a:lnTo>
                  <a:lnTo>
                    <a:pt x="1592507" y="177799"/>
                  </a:lnTo>
                  <a:lnTo>
                    <a:pt x="1627694" y="203199"/>
                  </a:lnTo>
                  <a:lnTo>
                    <a:pt x="1661373" y="228599"/>
                  </a:lnTo>
                  <a:lnTo>
                    <a:pt x="1693481" y="253999"/>
                  </a:lnTo>
                  <a:lnTo>
                    <a:pt x="1723957" y="279399"/>
                  </a:lnTo>
                  <a:lnTo>
                    <a:pt x="1752740" y="304799"/>
                  </a:lnTo>
                  <a:lnTo>
                    <a:pt x="1804990" y="355599"/>
                  </a:lnTo>
                  <a:lnTo>
                    <a:pt x="1828332" y="393699"/>
                  </a:lnTo>
                  <a:lnTo>
                    <a:pt x="1849738" y="419099"/>
                  </a:lnTo>
                  <a:lnTo>
                    <a:pt x="1869150" y="457199"/>
                  </a:lnTo>
                  <a:lnTo>
                    <a:pt x="1886503" y="482599"/>
                  </a:lnTo>
                  <a:lnTo>
                    <a:pt x="1901739" y="520699"/>
                  </a:lnTo>
                  <a:lnTo>
                    <a:pt x="1914799" y="558799"/>
                  </a:lnTo>
                  <a:lnTo>
                    <a:pt x="1925618" y="584199"/>
                  </a:lnTo>
                  <a:lnTo>
                    <a:pt x="1934140" y="622299"/>
                  </a:lnTo>
                  <a:lnTo>
                    <a:pt x="1940300" y="660399"/>
                  </a:lnTo>
                  <a:lnTo>
                    <a:pt x="1944041" y="698499"/>
                  </a:lnTo>
                  <a:lnTo>
                    <a:pt x="1945299" y="736599"/>
                  </a:lnTo>
                  <a:lnTo>
                    <a:pt x="1944035" y="774699"/>
                  </a:lnTo>
                  <a:lnTo>
                    <a:pt x="1940292" y="812799"/>
                  </a:lnTo>
                  <a:lnTo>
                    <a:pt x="1934127" y="850899"/>
                  </a:lnTo>
                  <a:lnTo>
                    <a:pt x="1925603" y="876299"/>
                  </a:lnTo>
                  <a:lnTo>
                    <a:pt x="1914778" y="914399"/>
                  </a:lnTo>
                  <a:lnTo>
                    <a:pt x="1901718" y="952499"/>
                  </a:lnTo>
                  <a:lnTo>
                    <a:pt x="1886478" y="990599"/>
                  </a:lnTo>
                  <a:lnTo>
                    <a:pt x="1869122" y="1015999"/>
                  </a:lnTo>
                  <a:lnTo>
                    <a:pt x="1849709" y="1054099"/>
                  </a:lnTo>
                  <a:lnTo>
                    <a:pt x="1828300" y="1079499"/>
                  </a:lnTo>
                  <a:lnTo>
                    <a:pt x="1804958" y="1117599"/>
                  </a:lnTo>
                  <a:lnTo>
                    <a:pt x="1779739" y="1142999"/>
                  </a:lnTo>
                  <a:lnTo>
                    <a:pt x="1723923" y="1193799"/>
                  </a:lnTo>
                  <a:lnTo>
                    <a:pt x="1693445" y="1219199"/>
                  </a:lnTo>
                  <a:lnTo>
                    <a:pt x="1661337" y="1244599"/>
                  </a:lnTo>
                  <a:lnTo>
                    <a:pt x="1627659" y="1269999"/>
                  </a:lnTo>
                  <a:lnTo>
                    <a:pt x="1592472" y="1295399"/>
                  </a:lnTo>
                  <a:lnTo>
                    <a:pt x="1555835" y="1320799"/>
                  </a:lnTo>
                  <a:lnTo>
                    <a:pt x="1517811" y="1333499"/>
                  </a:lnTo>
                  <a:lnTo>
                    <a:pt x="1478460" y="1358899"/>
                  </a:lnTo>
                  <a:lnTo>
                    <a:pt x="1396023" y="1384299"/>
                  </a:lnTo>
                  <a:lnTo>
                    <a:pt x="1353057" y="1409699"/>
                  </a:lnTo>
                  <a:lnTo>
                    <a:pt x="1309010" y="1422399"/>
                  </a:lnTo>
                  <a:lnTo>
                    <a:pt x="1263942" y="1422399"/>
                  </a:lnTo>
                  <a:lnTo>
                    <a:pt x="1170981" y="1447799"/>
                  </a:lnTo>
                  <a:lnTo>
                    <a:pt x="1219099" y="1447799"/>
                  </a:lnTo>
                  <a:lnTo>
                    <a:pt x="1354889" y="1409699"/>
                  </a:lnTo>
                  <a:lnTo>
                    <a:pt x="1440102" y="1384299"/>
                  </a:lnTo>
                  <a:lnTo>
                    <a:pt x="1480931" y="1358899"/>
                  </a:lnTo>
                  <a:lnTo>
                    <a:pt x="1520496" y="1346199"/>
                  </a:lnTo>
                  <a:lnTo>
                    <a:pt x="1558731" y="1320799"/>
                  </a:lnTo>
                  <a:lnTo>
                    <a:pt x="1595579" y="1295399"/>
                  </a:lnTo>
                  <a:lnTo>
                    <a:pt x="1630978" y="1282699"/>
                  </a:lnTo>
                  <a:lnTo>
                    <a:pt x="1664867" y="1257299"/>
                  </a:lnTo>
                  <a:lnTo>
                    <a:pt x="1697182" y="1231899"/>
                  </a:lnTo>
                  <a:lnTo>
                    <a:pt x="1727864" y="1206499"/>
                  </a:lnTo>
                  <a:lnTo>
                    <a:pt x="1756850" y="1168399"/>
                  </a:lnTo>
                  <a:lnTo>
                    <a:pt x="1784079" y="1142999"/>
                  </a:lnTo>
                  <a:lnTo>
                    <a:pt x="1809489" y="1117599"/>
                  </a:lnTo>
                  <a:lnTo>
                    <a:pt x="1833017" y="1079499"/>
                  </a:lnTo>
                  <a:lnTo>
                    <a:pt x="1854601" y="1054099"/>
                  </a:lnTo>
                  <a:lnTo>
                    <a:pt x="1874178" y="1015999"/>
                  </a:lnTo>
                  <a:lnTo>
                    <a:pt x="1891686" y="990599"/>
                  </a:lnTo>
                  <a:lnTo>
                    <a:pt x="1907061" y="952499"/>
                  </a:lnTo>
                  <a:lnTo>
                    <a:pt x="1920239" y="914399"/>
                  </a:lnTo>
                  <a:lnTo>
                    <a:pt x="1931161" y="888999"/>
                  </a:lnTo>
                  <a:lnTo>
                    <a:pt x="1939761" y="850899"/>
                  </a:lnTo>
                  <a:lnTo>
                    <a:pt x="1945977" y="812799"/>
                  </a:lnTo>
                  <a:lnTo>
                    <a:pt x="1949748" y="774699"/>
                  </a:lnTo>
                  <a:lnTo>
                    <a:pt x="1951010" y="736599"/>
                  </a:lnTo>
                  <a:lnTo>
                    <a:pt x="1949726" y="698499"/>
                  </a:lnTo>
                  <a:lnTo>
                    <a:pt x="1945934" y="660399"/>
                  </a:lnTo>
                  <a:lnTo>
                    <a:pt x="1939698" y="622299"/>
                  </a:lnTo>
                  <a:lnTo>
                    <a:pt x="1931080" y="584199"/>
                  </a:lnTo>
                  <a:lnTo>
                    <a:pt x="1920142" y="558799"/>
                  </a:lnTo>
                  <a:lnTo>
                    <a:pt x="1906948" y="520699"/>
                  </a:lnTo>
                  <a:lnTo>
                    <a:pt x="1891559" y="482599"/>
                  </a:lnTo>
                  <a:lnTo>
                    <a:pt x="1874041" y="444499"/>
                  </a:lnTo>
                  <a:lnTo>
                    <a:pt x="1854455" y="419099"/>
                  </a:lnTo>
                  <a:lnTo>
                    <a:pt x="1832863" y="380999"/>
                  </a:lnTo>
                  <a:lnTo>
                    <a:pt x="1809329" y="355599"/>
                  </a:lnTo>
                  <a:lnTo>
                    <a:pt x="1783915" y="330199"/>
                  </a:lnTo>
                  <a:lnTo>
                    <a:pt x="1756683" y="292099"/>
                  </a:lnTo>
                  <a:lnTo>
                    <a:pt x="1727692" y="266699"/>
                  </a:lnTo>
                  <a:lnTo>
                    <a:pt x="1697009" y="241299"/>
                  </a:lnTo>
                  <a:lnTo>
                    <a:pt x="1664691" y="215899"/>
                  </a:lnTo>
                  <a:lnTo>
                    <a:pt x="1630803" y="190499"/>
                  </a:lnTo>
                  <a:lnTo>
                    <a:pt x="1595404" y="165099"/>
                  </a:lnTo>
                  <a:lnTo>
                    <a:pt x="1558555" y="152399"/>
                  </a:lnTo>
                  <a:lnTo>
                    <a:pt x="1520318" y="126999"/>
                  </a:lnTo>
                  <a:lnTo>
                    <a:pt x="1480755" y="114299"/>
                  </a:lnTo>
                  <a:lnTo>
                    <a:pt x="1439924" y="88899"/>
                  </a:lnTo>
                  <a:lnTo>
                    <a:pt x="1354711" y="63499"/>
                  </a:lnTo>
                  <a:lnTo>
                    <a:pt x="1218920" y="25399"/>
                  </a:lnTo>
                  <a:lnTo>
                    <a:pt x="1171775" y="25399"/>
                  </a:lnTo>
                  <a:lnTo>
                    <a:pt x="1123791" y="12699"/>
                  </a:lnTo>
                  <a:close/>
                </a:path>
                <a:path w="1951354" h="1460500">
                  <a:moveTo>
                    <a:pt x="876702" y="12699"/>
                  </a:moveTo>
                  <a:lnTo>
                    <a:pt x="876522" y="12699"/>
                  </a:lnTo>
                  <a:lnTo>
                    <a:pt x="828048" y="25399"/>
                  </a:lnTo>
                  <a:lnTo>
                    <a:pt x="828301" y="25399"/>
                  </a:lnTo>
                  <a:lnTo>
                    <a:pt x="876702" y="12699"/>
                  </a:lnTo>
                  <a:close/>
                </a:path>
                <a:path w="1951354" h="1460500">
                  <a:moveTo>
                    <a:pt x="1074596" y="12699"/>
                  </a:moveTo>
                  <a:lnTo>
                    <a:pt x="1122889" y="25399"/>
                  </a:lnTo>
                  <a:lnTo>
                    <a:pt x="1123069" y="25399"/>
                  </a:lnTo>
                  <a:lnTo>
                    <a:pt x="1074596" y="12699"/>
                  </a:lnTo>
                  <a:close/>
                </a:path>
                <a:path w="1951354" h="1460500">
                  <a:moveTo>
                    <a:pt x="1025550" y="0"/>
                  </a:moveTo>
                  <a:lnTo>
                    <a:pt x="925280" y="0"/>
                  </a:lnTo>
                  <a:lnTo>
                    <a:pt x="875800" y="12699"/>
                  </a:lnTo>
                  <a:lnTo>
                    <a:pt x="1075028" y="12699"/>
                  </a:lnTo>
                  <a:lnTo>
                    <a:pt x="1025550" y="0"/>
                  </a:lnTo>
                  <a:close/>
                </a:path>
              </a:pathLst>
            </a:custGeom>
            <a:solidFill>
              <a:srgbClr val="1E768C"/>
            </a:solidFill>
          </p:spPr>
          <p:txBody>
            <a:bodyPr wrap="square" lIns="0" tIns="0" rIns="0" bIns="0" rtlCol="0"/>
            <a:lstStyle/>
            <a:p>
              <a:endParaRPr/>
            </a:p>
          </p:txBody>
        </p:sp>
      </p:grpSp>
      <p:sp>
        <p:nvSpPr>
          <p:cNvPr id="33" name="object 33"/>
          <p:cNvSpPr txBox="1"/>
          <p:nvPr/>
        </p:nvSpPr>
        <p:spPr>
          <a:xfrm>
            <a:off x="1233803" y="1553836"/>
            <a:ext cx="10511969" cy="1218026"/>
          </a:xfrm>
          <a:prstGeom prst="rect">
            <a:avLst/>
          </a:prstGeom>
        </p:spPr>
        <p:txBody>
          <a:bodyPr vert="horz" wrap="square" lIns="0" tIns="7620" rIns="0" bIns="0" rtlCol="0">
            <a:spAutoFit/>
          </a:bodyPr>
          <a:lstStyle/>
          <a:p>
            <a:pPr marR="5080">
              <a:lnSpc>
                <a:spcPct val="101699"/>
              </a:lnSpc>
              <a:spcBef>
                <a:spcPts val="60"/>
              </a:spcBef>
              <a:spcAft>
                <a:spcPts val="600"/>
              </a:spcAft>
            </a:pPr>
            <a:r>
              <a:rPr sz="2600" dirty="0">
                <a:solidFill>
                  <a:schemeClr val="accent1">
                    <a:lumMod val="75000"/>
                  </a:schemeClr>
                </a:solidFill>
                <a:latin typeface="Calibri" panose="020F0502020204030204" pitchFamily="34" charset="0"/>
                <a:cs typeface="Calibri" panose="020F0502020204030204" pitchFamily="34" charset="0"/>
              </a:rPr>
              <a:t>L’organizzazione è un insieme coordinato di mezzi e di persone orientate al raggiungimento di  un obiettivo comune (scopo preordinato) secondo il principio della divisione del lavoro e una  gerarchia di responsabilità.</a:t>
            </a:r>
          </a:p>
        </p:txBody>
      </p:sp>
      <p:grpSp>
        <p:nvGrpSpPr>
          <p:cNvPr id="2" name="Gruppo 1">
            <a:extLst>
              <a:ext uri="{FF2B5EF4-FFF2-40B4-BE49-F238E27FC236}">
                <a16:creationId xmlns:a16="http://schemas.microsoft.com/office/drawing/2014/main" id="{7459AAE9-DD11-B027-D160-EED9F967697C}"/>
              </a:ext>
            </a:extLst>
          </p:cNvPr>
          <p:cNvGrpSpPr/>
          <p:nvPr/>
        </p:nvGrpSpPr>
        <p:grpSpPr>
          <a:xfrm>
            <a:off x="1" y="0"/>
            <a:ext cx="908049" cy="6858000"/>
            <a:chOff x="1" y="0"/>
            <a:chExt cx="962526" cy="6858000"/>
          </a:xfrm>
        </p:grpSpPr>
        <p:sp>
          <p:nvSpPr>
            <p:cNvPr id="3" name="Rettangolo 2">
              <a:extLst>
                <a:ext uri="{FF2B5EF4-FFF2-40B4-BE49-F238E27FC236}">
                  <a16:creationId xmlns:a16="http://schemas.microsoft.com/office/drawing/2014/main" id="{B70095F7-1A62-348E-2315-11C8B37ED942}"/>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4" name="CasellaDiTesto 3">
              <a:extLst>
                <a:ext uri="{FF2B5EF4-FFF2-40B4-BE49-F238E27FC236}">
                  <a16:creationId xmlns:a16="http://schemas.microsoft.com/office/drawing/2014/main" id="{A17A02A8-AA0F-FA80-0275-9AE5AC7689D5}"/>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5" name="Picture 7">
            <a:extLst>
              <a:ext uri="{FF2B5EF4-FFF2-40B4-BE49-F238E27FC236}">
                <a16:creationId xmlns:a16="http://schemas.microsoft.com/office/drawing/2014/main" id="{A0B7232B-77D9-B136-ABB8-AE1D125BA4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5F08F476-CEB8-691D-8466-1793EFB87B4A}"/>
              </a:ext>
            </a:extLst>
          </p:cNvPr>
          <p:cNvPicPr>
            <a:picLocks noChangeAspect="1"/>
          </p:cNvPicPr>
          <p:nvPr/>
        </p:nvPicPr>
        <p:blipFill rotWithShape="1">
          <a:blip r:embed="rId5"/>
          <a:srcRect t="15078" b="12705"/>
          <a:stretch/>
        </p:blipFill>
        <p:spPr>
          <a:xfrm>
            <a:off x="2648413" y="34286"/>
            <a:ext cx="6895174" cy="990600"/>
          </a:xfrm>
          <a:prstGeom prst="rect">
            <a:avLst/>
          </a:prstGeom>
        </p:spPr>
      </p:pic>
      <p:sp>
        <p:nvSpPr>
          <p:cNvPr id="7" name="Segnaposto piè di pagina 3">
            <a:extLst>
              <a:ext uri="{FF2B5EF4-FFF2-40B4-BE49-F238E27FC236}">
                <a16:creationId xmlns:a16="http://schemas.microsoft.com/office/drawing/2014/main" id="{71347480-8EC3-8749-B75E-ED4785F5ECC3}"/>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70030" y="1015865"/>
            <a:ext cx="1008887" cy="445008"/>
          </a:xfrm>
          <a:prstGeom prst="rect">
            <a:avLst/>
          </a:prstGeom>
        </p:spPr>
      </p:pic>
      <p:grpSp>
        <p:nvGrpSpPr>
          <p:cNvPr id="3" name="object 3"/>
          <p:cNvGrpSpPr/>
          <p:nvPr/>
        </p:nvGrpSpPr>
        <p:grpSpPr>
          <a:xfrm>
            <a:off x="1022718" y="1298448"/>
            <a:ext cx="10400665" cy="4916805"/>
            <a:chOff x="521492" y="1095373"/>
            <a:chExt cx="10400665" cy="4916805"/>
          </a:xfrm>
        </p:grpSpPr>
        <p:pic>
          <p:nvPicPr>
            <p:cNvPr id="4" name="object 4"/>
            <p:cNvPicPr/>
            <p:nvPr/>
          </p:nvPicPr>
          <p:blipFill>
            <a:blip r:embed="rId3" cstate="print"/>
            <a:stretch>
              <a:fillRect/>
            </a:stretch>
          </p:blipFill>
          <p:spPr>
            <a:xfrm>
              <a:off x="521492" y="1325619"/>
              <a:ext cx="9472347" cy="4686242"/>
            </a:xfrm>
            <a:prstGeom prst="rect">
              <a:avLst/>
            </a:prstGeom>
          </p:spPr>
        </p:pic>
        <p:sp>
          <p:nvSpPr>
            <p:cNvPr id="5" name="object 5"/>
            <p:cNvSpPr/>
            <p:nvPr/>
          </p:nvSpPr>
          <p:spPr>
            <a:xfrm>
              <a:off x="838187" y="1095374"/>
              <a:ext cx="10083800" cy="4831080"/>
            </a:xfrm>
            <a:custGeom>
              <a:avLst/>
              <a:gdLst/>
              <a:ahLst/>
              <a:cxnLst/>
              <a:rect l="l" t="t" r="r" b="b"/>
              <a:pathLst>
                <a:path w="10083800" h="4831080">
                  <a:moveTo>
                    <a:pt x="9691700" y="3907434"/>
                  </a:moveTo>
                  <a:lnTo>
                    <a:pt x="0" y="3907434"/>
                  </a:lnTo>
                  <a:lnTo>
                    <a:pt x="0" y="4830762"/>
                  </a:lnTo>
                  <a:lnTo>
                    <a:pt x="9691700" y="4830762"/>
                  </a:lnTo>
                  <a:lnTo>
                    <a:pt x="9691700" y="3907434"/>
                  </a:lnTo>
                  <a:close/>
                </a:path>
                <a:path w="10083800" h="4831080">
                  <a:moveTo>
                    <a:pt x="10083406" y="0"/>
                  </a:moveTo>
                  <a:lnTo>
                    <a:pt x="4430319" y="0"/>
                  </a:lnTo>
                  <a:lnTo>
                    <a:pt x="4430319" y="460375"/>
                  </a:lnTo>
                  <a:lnTo>
                    <a:pt x="10083406" y="460375"/>
                  </a:lnTo>
                  <a:lnTo>
                    <a:pt x="10083406"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455418" y="5686551"/>
            <a:ext cx="758190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chemeClr val="accent1">
                    <a:lumMod val="75000"/>
                  </a:schemeClr>
                </a:solidFill>
                <a:latin typeface="Lucida Sans Unicode"/>
                <a:cs typeface="Lucida Sans Unicode"/>
              </a:rPr>
              <a:t>Esempio</a:t>
            </a:r>
            <a:r>
              <a:rPr sz="1800" spc="-1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di</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come un</a:t>
            </a:r>
            <a:r>
              <a:rPr sz="1800" spc="-10"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processo</a:t>
            </a:r>
            <a:r>
              <a:rPr sz="1800" spc="-10"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attraversa</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diverse</a:t>
            </a:r>
            <a:r>
              <a:rPr sz="1800" spc="-10"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unità</a:t>
            </a:r>
            <a:r>
              <a:rPr sz="1800" spc="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organizzative</a:t>
            </a:r>
          </a:p>
        </p:txBody>
      </p:sp>
      <p:grpSp>
        <p:nvGrpSpPr>
          <p:cNvPr id="7" name="Gruppo 6">
            <a:extLst>
              <a:ext uri="{FF2B5EF4-FFF2-40B4-BE49-F238E27FC236}">
                <a16:creationId xmlns:a16="http://schemas.microsoft.com/office/drawing/2014/main" id="{8B56E320-68B5-3076-AD46-A6803DF05894}"/>
              </a:ext>
            </a:extLst>
          </p:cNvPr>
          <p:cNvGrpSpPr/>
          <p:nvPr/>
        </p:nvGrpSpPr>
        <p:grpSpPr>
          <a:xfrm>
            <a:off x="1" y="0"/>
            <a:ext cx="908049" cy="6858000"/>
            <a:chOff x="1" y="0"/>
            <a:chExt cx="962526" cy="6858000"/>
          </a:xfrm>
        </p:grpSpPr>
        <p:sp>
          <p:nvSpPr>
            <p:cNvPr id="8" name="Rettangolo 7">
              <a:extLst>
                <a:ext uri="{FF2B5EF4-FFF2-40B4-BE49-F238E27FC236}">
                  <a16:creationId xmlns:a16="http://schemas.microsoft.com/office/drawing/2014/main" id="{578A9AA4-38CD-6E61-50C2-59FC2588E12C}"/>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9" name="CasellaDiTesto 8">
              <a:extLst>
                <a:ext uri="{FF2B5EF4-FFF2-40B4-BE49-F238E27FC236}">
                  <a16:creationId xmlns:a16="http://schemas.microsoft.com/office/drawing/2014/main" id="{86AFB971-7407-7DBA-7C93-7D819178AC91}"/>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0" name="Picture 7">
            <a:extLst>
              <a:ext uri="{FF2B5EF4-FFF2-40B4-BE49-F238E27FC236}">
                <a16:creationId xmlns:a16="http://schemas.microsoft.com/office/drawing/2014/main" id="{9DBAC5D8-6C6B-A0E8-A2C3-F7DED08A61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a:extLst>
              <a:ext uri="{FF2B5EF4-FFF2-40B4-BE49-F238E27FC236}">
                <a16:creationId xmlns:a16="http://schemas.microsoft.com/office/drawing/2014/main" id="{0DF58858-60CB-F8A1-25E4-B7DBF72AEDC6}"/>
              </a:ext>
            </a:extLst>
          </p:cNvPr>
          <p:cNvPicPr>
            <a:picLocks noChangeAspect="1"/>
          </p:cNvPicPr>
          <p:nvPr/>
        </p:nvPicPr>
        <p:blipFill rotWithShape="1">
          <a:blip r:embed="rId5"/>
          <a:srcRect t="15078" b="12705"/>
          <a:stretch/>
        </p:blipFill>
        <p:spPr>
          <a:xfrm>
            <a:off x="2648413" y="18224"/>
            <a:ext cx="6895174" cy="990600"/>
          </a:xfrm>
          <a:prstGeom prst="rect">
            <a:avLst/>
          </a:prstGeom>
        </p:spPr>
      </p:pic>
      <p:sp>
        <p:nvSpPr>
          <p:cNvPr id="12" name="Segnaposto piè di pagina 3">
            <a:extLst>
              <a:ext uri="{FF2B5EF4-FFF2-40B4-BE49-F238E27FC236}">
                <a16:creationId xmlns:a16="http://schemas.microsoft.com/office/drawing/2014/main" id="{2C7CAE54-CDB9-EB9B-1E0A-11E54487360B}"/>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69740" y="5216176"/>
            <a:ext cx="10276554" cy="796309"/>
          </a:xfrm>
          <a:prstGeom prst="rect">
            <a:avLst/>
          </a:prstGeom>
        </p:spPr>
        <p:txBody>
          <a:bodyPr vert="horz">
            <a:noAutofit/>
          </a:bodyPr>
          <a:lstStyle>
            <a:lvl1pPr marL="109728" indent="0">
              <a:spcBef>
                <a:spcPts val="400"/>
              </a:spcBef>
              <a:spcAft>
                <a:spcPts val="0"/>
              </a:spcAft>
              <a:buClr>
                <a:schemeClr val="accent1"/>
              </a:buClr>
              <a:buSzPct val="68000"/>
              <a:buFont typeface="Wingdings 3"/>
              <a:buNone/>
              <a:defRPr kumimoji="0" sz="1400" b="0">
                <a:solidFill>
                  <a:schemeClr val="accent4">
                    <a:lumMod val="75000"/>
                  </a:schemeClr>
                </a:solidFill>
                <a:latin typeface="Calibri" panose="020F0502020204030204" pitchFamily="34" charset="0"/>
                <a:cs typeface="Calibri" panose="020F0502020204030204" pitchFamily="34" charset="0"/>
              </a:defRPr>
            </a:lvl1pPr>
            <a:lvl2pPr marL="621792" indent="-228600">
              <a:spcBef>
                <a:spcPts val="324"/>
              </a:spcBef>
              <a:buClr>
                <a:schemeClr val="accent1"/>
              </a:buClr>
              <a:buFont typeface="Verdana"/>
              <a:buChar char="◦"/>
              <a:defRPr kumimoji="0" sz="2300"/>
            </a:lvl2pPr>
            <a:lvl3pPr marL="859536" indent="-228600">
              <a:spcBef>
                <a:spcPts val="350"/>
              </a:spcBef>
              <a:buClr>
                <a:schemeClr val="accent2"/>
              </a:buClr>
              <a:buSzPct val="100000"/>
              <a:buFont typeface="Wingdings 2"/>
              <a:buChar char=""/>
              <a:defRPr kumimoji="0" sz="2100"/>
            </a:lvl3pPr>
            <a:lvl4pPr marL="1143000" indent="-228600">
              <a:spcBef>
                <a:spcPts val="350"/>
              </a:spcBef>
              <a:buClr>
                <a:schemeClr val="accent2"/>
              </a:buClr>
              <a:buFont typeface="Wingdings 2"/>
              <a:buChar char=""/>
              <a:defRPr kumimoji="0" sz="1900"/>
            </a:lvl4pPr>
            <a:lvl5pPr marL="1371600" indent="-228600">
              <a:spcBef>
                <a:spcPts val="350"/>
              </a:spcBef>
              <a:buClr>
                <a:schemeClr val="accent2"/>
              </a:buClr>
              <a:buFont typeface="Wingdings 2"/>
              <a:buChar char=""/>
              <a:defRPr kumimoji="0"/>
            </a:lvl5pPr>
            <a:lvl6pPr marL="1600200" indent="-228600">
              <a:spcBef>
                <a:spcPts val="350"/>
              </a:spcBef>
              <a:buClr>
                <a:schemeClr val="accent3"/>
              </a:buClr>
              <a:buFont typeface="Wingdings 2"/>
              <a:buChar char=""/>
              <a:defRPr kumimoji="0"/>
            </a:lvl6pPr>
            <a:lvl7pPr marL="1828800" indent="-228600">
              <a:spcBef>
                <a:spcPts val="350"/>
              </a:spcBef>
              <a:buClr>
                <a:schemeClr val="accent3"/>
              </a:buClr>
              <a:buFont typeface="Wingdings 2"/>
              <a:buChar char=""/>
              <a:defRPr kumimoji="0" sz="1600"/>
            </a:lvl7pPr>
            <a:lvl8pPr marL="2057400" indent="-228600">
              <a:spcBef>
                <a:spcPts val="350"/>
              </a:spcBef>
              <a:buClr>
                <a:schemeClr val="accent3"/>
              </a:buClr>
              <a:buFont typeface="Wingdings 2"/>
              <a:buChar char=""/>
              <a:defRPr kumimoji="0" sz="1600"/>
            </a:lvl8pPr>
            <a:lvl9pPr marL="2286000" indent="-228600">
              <a:spcBef>
                <a:spcPts val="350"/>
              </a:spcBef>
              <a:buClr>
                <a:schemeClr val="accent3"/>
              </a:buClr>
              <a:buFont typeface="Wingdings 2"/>
              <a:buChar char=""/>
              <a:defRPr kumimoji="0" sz="1600" baseline="0"/>
            </a:lvl9pPr>
          </a:lstStyle>
          <a:p>
            <a:r>
              <a:rPr sz="1800" dirty="0">
                <a:solidFill>
                  <a:schemeClr val="accent1">
                    <a:lumMod val="75000"/>
                  </a:schemeClr>
                </a:solidFill>
              </a:rPr>
              <a:t>Il BPM mette sotto “la lente di ingrandimento” le azioni svolte nell’organizzazione; permette di monitorare  l’efficienza della macchina organizzativa, ad esempio, osservando lo spreco di tempo e di risorse generato da  processi lavorativi frutto dell’abitudine e non dettati da una strategia o dal perseguimento di un obiettivo.</a:t>
            </a:r>
          </a:p>
        </p:txBody>
      </p:sp>
      <p:sp>
        <p:nvSpPr>
          <p:cNvPr id="5" name="object 5"/>
          <p:cNvSpPr/>
          <p:nvPr/>
        </p:nvSpPr>
        <p:spPr>
          <a:xfrm>
            <a:off x="6734404" y="3303484"/>
            <a:ext cx="3415029" cy="320675"/>
          </a:xfrm>
          <a:custGeom>
            <a:avLst/>
            <a:gdLst/>
            <a:ahLst/>
            <a:cxnLst/>
            <a:rect l="l" t="t" r="r" b="b"/>
            <a:pathLst>
              <a:path w="3415029" h="320675">
                <a:moveTo>
                  <a:pt x="0" y="0"/>
                </a:moveTo>
                <a:lnTo>
                  <a:pt x="3414471" y="0"/>
                </a:lnTo>
                <a:lnTo>
                  <a:pt x="3414471" y="320139"/>
                </a:lnTo>
                <a:lnTo>
                  <a:pt x="0" y="320139"/>
                </a:lnTo>
                <a:lnTo>
                  <a:pt x="0" y="0"/>
                </a:lnTo>
                <a:close/>
              </a:path>
            </a:pathLst>
          </a:custGeom>
          <a:ln w="8296">
            <a:solidFill>
              <a:srgbClr val="2FA3EE"/>
            </a:solidFill>
          </a:ln>
        </p:spPr>
        <p:txBody>
          <a:bodyPr wrap="square" lIns="0" tIns="0" rIns="0" bIns="0" rtlCol="0"/>
          <a:lstStyle/>
          <a:p>
            <a:endParaRPr/>
          </a:p>
        </p:txBody>
      </p:sp>
      <p:sp>
        <p:nvSpPr>
          <p:cNvPr id="6" name="object 6"/>
          <p:cNvSpPr txBox="1"/>
          <p:nvPr/>
        </p:nvSpPr>
        <p:spPr>
          <a:xfrm>
            <a:off x="6734404" y="3303484"/>
            <a:ext cx="3415029" cy="320675"/>
          </a:xfrm>
          <a:prstGeom prst="rect">
            <a:avLst/>
          </a:prstGeom>
          <a:ln w="8304">
            <a:solidFill>
              <a:srgbClr val="2FA3EE"/>
            </a:solidFill>
          </a:ln>
        </p:spPr>
        <p:txBody>
          <a:bodyPr vert="horz" wrap="square" lIns="0" tIns="32384" rIns="0" bIns="0" rtlCol="0">
            <a:spAutoFit/>
          </a:bodyPr>
          <a:lstStyle/>
          <a:p>
            <a:pPr marL="655955">
              <a:lnSpc>
                <a:spcPct val="100000"/>
              </a:lnSpc>
              <a:spcBef>
                <a:spcPts val="254"/>
              </a:spcBef>
            </a:pPr>
            <a:r>
              <a:rPr sz="1550" spc="70" dirty="0">
                <a:latin typeface="Microsoft Sans Serif"/>
                <a:cs typeface="Microsoft Sans Serif"/>
              </a:rPr>
              <a:t>Direzione</a:t>
            </a:r>
            <a:r>
              <a:rPr sz="1550" spc="90" dirty="0">
                <a:latin typeface="Microsoft Sans Serif"/>
                <a:cs typeface="Microsoft Sans Serif"/>
              </a:rPr>
              <a:t> </a:t>
            </a:r>
            <a:r>
              <a:rPr sz="1550" spc="114" dirty="0">
                <a:latin typeface="Microsoft Sans Serif"/>
                <a:cs typeface="Microsoft Sans Serif"/>
              </a:rPr>
              <a:t>Generale</a:t>
            </a:r>
            <a:r>
              <a:rPr sz="1550" spc="90" dirty="0">
                <a:latin typeface="Microsoft Sans Serif"/>
                <a:cs typeface="Microsoft Sans Serif"/>
              </a:rPr>
              <a:t> </a:t>
            </a:r>
            <a:r>
              <a:rPr sz="1550" spc="-75" dirty="0">
                <a:latin typeface="Microsoft Sans Serif"/>
                <a:cs typeface="Microsoft Sans Serif"/>
              </a:rPr>
              <a:t>B</a:t>
            </a:r>
            <a:endParaRPr sz="1550" dirty="0">
              <a:latin typeface="Microsoft Sans Serif"/>
              <a:cs typeface="Microsoft Sans Serif"/>
            </a:endParaRPr>
          </a:p>
        </p:txBody>
      </p:sp>
      <p:sp>
        <p:nvSpPr>
          <p:cNvPr id="7" name="object 7"/>
          <p:cNvSpPr/>
          <p:nvPr/>
        </p:nvSpPr>
        <p:spPr>
          <a:xfrm>
            <a:off x="8445030" y="3623625"/>
            <a:ext cx="0" cy="376555"/>
          </a:xfrm>
          <a:custGeom>
            <a:avLst/>
            <a:gdLst/>
            <a:ahLst/>
            <a:cxnLst/>
            <a:rect l="l" t="t" r="r" b="b"/>
            <a:pathLst>
              <a:path h="376554">
                <a:moveTo>
                  <a:pt x="1" y="0"/>
                </a:moveTo>
                <a:lnTo>
                  <a:pt x="0" y="375967"/>
                </a:lnTo>
              </a:path>
            </a:pathLst>
          </a:custGeom>
          <a:ln w="10182">
            <a:solidFill>
              <a:srgbClr val="2381BE"/>
            </a:solidFill>
          </a:ln>
        </p:spPr>
        <p:txBody>
          <a:bodyPr wrap="square" lIns="0" tIns="0" rIns="0" bIns="0" rtlCol="0"/>
          <a:lstStyle/>
          <a:p>
            <a:endParaRPr/>
          </a:p>
        </p:txBody>
      </p:sp>
      <p:sp>
        <p:nvSpPr>
          <p:cNvPr id="8" name="object 8"/>
          <p:cNvSpPr txBox="1"/>
          <p:nvPr/>
        </p:nvSpPr>
        <p:spPr>
          <a:xfrm>
            <a:off x="5784054" y="4169378"/>
            <a:ext cx="1235710" cy="304800"/>
          </a:xfrm>
          <a:prstGeom prst="rect">
            <a:avLst/>
          </a:prstGeom>
          <a:ln w="8428">
            <a:solidFill>
              <a:srgbClr val="2FA3EE"/>
            </a:solidFill>
          </a:ln>
        </p:spPr>
        <p:txBody>
          <a:bodyPr vert="horz" wrap="square" lIns="0" tIns="40005" rIns="0" bIns="0" rtlCol="0">
            <a:spAutoFit/>
          </a:bodyPr>
          <a:lstStyle/>
          <a:p>
            <a:pPr marL="161290">
              <a:lnSpc>
                <a:spcPct val="100000"/>
              </a:lnSpc>
              <a:spcBef>
                <a:spcPts val="315"/>
              </a:spcBef>
            </a:pPr>
            <a:r>
              <a:rPr sz="1400" spc="55" dirty="0">
                <a:latin typeface="Microsoft Sans Serif"/>
                <a:cs typeface="Microsoft Sans Serif"/>
              </a:rPr>
              <a:t>Settore</a:t>
            </a:r>
            <a:r>
              <a:rPr sz="1400" spc="60" dirty="0">
                <a:latin typeface="Microsoft Sans Serif"/>
                <a:cs typeface="Microsoft Sans Serif"/>
              </a:rPr>
              <a:t> </a:t>
            </a:r>
            <a:r>
              <a:rPr sz="1400" spc="40" dirty="0">
                <a:latin typeface="Microsoft Sans Serif"/>
                <a:cs typeface="Microsoft Sans Serif"/>
              </a:rPr>
              <a:t>B1</a:t>
            </a:r>
            <a:endParaRPr sz="1400">
              <a:latin typeface="Microsoft Sans Serif"/>
              <a:cs typeface="Microsoft Sans Serif"/>
            </a:endParaRPr>
          </a:p>
        </p:txBody>
      </p:sp>
      <p:sp>
        <p:nvSpPr>
          <p:cNvPr id="9" name="object 9"/>
          <p:cNvSpPr/>
          <p:nvPr/>
        </p:nvSpPr>
        <p:spPr>
          <a:xfrm>
            <a:off x="7229944" y="4159029"/>
            <a:ext cx="1228725" cy="320675"/>
          </a:xfrm>
          <a:custGeom>
            <a:avLst/>
            <a:gdLst/>
            <a:ahLst/>
            <a:cxnLst/>
            <a:rect l="l" t="t" r="r" b="b"/>
            <a:pathLst>
              <a:path w="1228725" h="320675">
                <a:moveTo>
                  <a:pt x="0" y="0"/>
                </a:moveTo>
                <a:lnTo>
                  <a:pt x="1228666" y="0"/>
                </a:lnTo>
                <a:lnTo>
                  <a:pt x="1228666" y="320139"/>
                </a:lnTo>
                <a:lnTo>
                  <a:pt x="0" y="320139"/>
                </a:lnTo>
                <a:lnTo>
                  <a:pt x="0" y="0"/>
                </a:lnTo>
                <a:close/>
              </a:path>
            </a:pathLst>
          </a:custGeom>
          <a:ln w="8400">
            <a:solidFill>
              <a:srgbClr val="2FA3EE"/>
            </a:solidFill>
          </a:ln>
        </p:spPr>
        <p:txBody>
          <a:bodyPr wrap="square" lIns="0" tIns="0" rIns="0" bIns="0" rtlCol="0"/>
          <a:lstStyle/>
          <a:p>
            <a:endParaRPr/>
          </a:p>
        </p:txBody>
      </p:sp>
      <p:sp>
        <p:nvSpPr>
          <p:cNvPr id="10" name="object 10"/>
          <p:cNvSpPr txBox="1"/>
          <p:nvPr/>
        </p:nvSpPr>
        <p:spPr>
          <a:xfrm>
            <a:off x="7229944" y="4169378"/>
            <a:ext cx="1222375" cy="301625"/>
          </a:xfrm>
          <a:prstGeom prst="rect">
            <a:avLst/>
          </a:prstGeom>
          <a:ln w="8456">
            <a:solidFill>
              <a:srgbClr val="2FA3EE"/>
            </a:solidFill>
          </a:ln>
        </p:spPr>
        <p:txBody>
          <a:bodyPr vert="horz" wrap="square" lIns="0" tIns="40005" rIns="0" bIns="0" rtlCol="0">
            <a:spAutoFit/>
          </a:bodyPr>
          <a:lstStyle/>
          <a:p>
            <a:pPr marL="155575">
              <a:lnSpc>
                <a:spcPct val="100000"/>
              </a:lnSpc>
              <a:spcBef>
                <a:spcPts val="315"/>
              </a:spcBef>
            </a:pPr>
            <a:r>
              <a:rPr sz="1400" spc="55" dirty="0">
                <a:latin typeface="Microsoft Sans Serif"/>
                <a:cs typeface="Microsoft Sans Serif"/>
              </a:rPr>
              <a:t>Settore</a:t>
            </a:r>
            <a:r>
              <a:rPr sz="1400" spc="60" dirty="0">
                <a:latin typeface="Microsoft Sans Serif"/>
                <a:cs typeface="Microsoft Sans Serif"/>
              </a:rPr>
              <a:t> </a:t>
            </a:r>
            <a:r>
              <a:rPr sz="1400" spc="40" dirty="0">
                <a:latin typeface="Microsoft Sans Serif"/>
                <a:cs typeface="Microsoft Sans Serif"/>
              </a:rPr>
              <a:t>B2</a:t>
            </a:r>
            <a:endParaRPr sz="1400">
              <a:latin typeface="Microsoft Sans Serif"/>
              <a:cs typeface="Microsoft Sans Serif"/>
            </a:endParaRPr>
          </a:p>
        </p:txBody>
      </p:sp>
      <p:sp>
        <p:nvSpPr>
          <p:cNvPr id="11" name="object 11"/>
          <p:cNvSpPr/>
          <p:nvPr/>
        </p:nvSpPr>
        <p:spPr>
          <a:xfrm>
            <a:off x="8594375" y="4175587"/>
            <a:ext cx="1235710" cy="292735"/>
          </a:xfrm>
          <a:custGeom>
            <a:avLst/>
            <a:gdLst/>
            <a:ahLst/>
            <a:cxnLst/>
            <a:rect l="l" t="t" r="r" b="b"/>
            <a:pathLst>
              <a:path w="1235709" h="292735">
                <a:moveTo>
                  <a:pt x="0" y="0"/>
                </a:moveTo>
                <a:lnTo>
                  <a:pt x="1235454" y="0"/>
                </a:lnTo>
                <a:lnTo>
                  <a:pt x="1235454" y="292541"/>
                </a:lnTo>
                <a:lnTo>
                  <a:pt x="0" y="292541"/>
                </a:lnTo>
                <a:lnTo>
                  <a:pt x="0" y="0"/>
                </a:lnTo>
                <a:close/>
              </a:path>
            </a:pathLst>
          </a:custGeom>
          <a:ln w="8380">
            <a:solidFill>
              <a:srgbClr val="2FA3EE"/>
            </a:solidFill>
          </a:ln>
        </p:spPr>
        <p:txBody>
          <a:bodyPr wrap="square" lIns="0" tIns="0" rIns="0" bIns="0" rtlCol="0"/>
          <a:lstStyle/>
          <a:p>
            <a:endParaRPr/>
          </a:p>
        </p:txBody>
      </p:sp>
      <p:sp>
        <p:nvSpPr>
          <p:cNvPr id="12" name="object 12"/>
          <p:cNvSpPr txBox="1"/>
          <p:nvPr/>
        </p:nvSpPr>
        <p:spPr>
          <a:xfrm>
            <a:off x="8594375" y="4169378"/>
            <a:ext cx="1235710" cy="300355"/>
          </a:xfrm>
          <a:prstGeom prst="rect">
            <a:avLst/>
          </a:prstGeom>
          <a:ln w="8428">
            <a:solidFill>
              <a:srgbClr val="2FA3EE"/>
            </a:solidFill>
          </a:ln>
        </p:spPr>
        <p:txBody>
          <a:bodyPr vert="horz" wrap="square" lIns="0" tIns="40005" rIns="0" bIns="0" rtlCol="0">
            <a:spAutoFit/>
          </a:bodyPr>
          <a:lstStyle/>
          <a:p>
            <a:pPr marL="159385">
              <a:lnSpc>
                <a:spcPct val="100000"/>
              </a:lnSpc>
              <a:spcBef>
                <a:spcPts val="315"/>
              </a:spcBef>
            </a:pPr>
            <a:r>
              <a:rPr sz="1400" spc="55" dirty="0">
                <a:latin typeface="Microsoft Sans Serif"/>
                <a:cs typeface="Microsoft Sans Serif"/>
              </a:rPr>
              <a:t>Settore</a:t>
            </a:r>
            <a:r>
              <a:rPr sz="1400" spc="60" dirty="0">
                <a:latin typeface="Microsoft Sans Serif"/>
                <a:cs typeface="Microsoft Sans Serif"/>
              </a:rPr>
              <a:t> </a:t>
            </a:r>
            <a:r>
              <a:rPr sz="1400" spc="40" dirty="0">
                <a:latin typeface="Microsoft Sans Serif"/>
                <a:cs typeface="Microsoft Sans Serif"/>
              </a:rPr>
              <a:t>B3</a:t>
            </a:r>
            <a:endParaRPr sz="1400">
              <a:latin typeface="Microsoft Sans Serif"/>
              <a:cs typeface="Microsoft Sans Serif"/>
            </a:endParaRPr>
          </a:p>
        </p:txBody>
      </p:sp>
      <p:sp>
        <p:nvSpPr>
          <p:cNvPr id="13" name="object 13"/>
          <p:cNvSpPr txBox="1"/>
          <p:nvPr/>
        </p:nvSpPr>
        <p:spPr>
          <a:xfrm>
            <a:off x="9979171" y="4169378"/>
            <a:ext cx="1235710" cy="300355"/>
          </a:xfrm>
          <a:prstGeom prst="rect">
            <a:avLst/>
          </a:prstGeom>
          <a:ln w="8433">
            <a:solidFill>
              <a:srgbClr val="2FA3EE"/>
            </a:solidFill>
          </a:ln>
        </p:spPr>
        <p:txBody>
          <a:bodyPr vert="horz" wrap="square" lIns="0" tIns="23495" rIns="0" bIns="0" rtlCol="0">
            <a:spAutoFit/>
          </a:bodyPr>
          <a:lstStyle/>
          <a:p>
            <a:pPr marL="159385">
              <a:lnSpc>
                <a:spcPct val="100000"/>
              </a:lnSpc>
              <a:spcBef>
                <a:spcPts val="185"/>
              </a:spcBef>
            </a:pPr>
            <a:r>
              <a:rPr sz="1400" spc="55" dirty="0">
                <a:latin typeface="Microsoft Sans Serif"/>
                <a:cs typeface="Microsoft Sans Serif"/>
              </a:rPr>
              <a:t>Settore</a:t>
            </a:r>
            <a:r>
              <a:rPr sz="1400" spc="60" dirty="0">
                <a:latin typeface="Microsoft Sans Serif"/>
                <a:cs typeface="Microsoft Sans Serif"/>
              </a:rPr>
              <a:t> </a:t>
            </a:r>
            <a:r>
              <a:rPr sz="1400" spc="40" dirty="0">
                <a:latin typeface="Microsoft Sans Serif"/>
                <a:cs typeface="Microsoft Sans Serif"/>
              </a:rPr>
              <a:t>B4</a:t>
            </a:r>
            <a:endParaRPr sz="1400">
              <a:latin typeface="Microsoft Sans Serif"/>
              <a:cs typeface="Microsoft Sans Serif"/>
            </a:endParaRPr>
          </a:p>
        </p:txBody>
      </p:sp>
      <p:grpSp>
        <p:nvGrpSpPr>
          <p:cNvPr id="14" name="object 14"/>
          <p:cNvGrpSpPr/>
          <p:nvPr/>
        </p:nvGrpSpPr>
        <p:grpSpPr>
          <a:xfrm>
            <a:off x="1679528" y="3299039"/>
            <a:ext cx="8919845" cy="896619"/>
            <a:chOff x="1350801" y="3317898"/>
            <a:chExt cx="8919845" cy="896619"/>
          </a:xfrm>
        </p:grpSpPr>
        <p:sp>
          <p:nvSpPr>
            <p:cNvPr id="15" name="object 15"/>
            <p:cNvSpPr/>
            <p:nvPr/>
          </p:nvSpPr>
          <p:spPr>
            <a:xfrm>
              <a:off x="6066267" y="4012298"/>
              <a:ext cx="4199890" cy="196850"/>
            </a:xfrm>
            <a:custGeom>
              <a:avLst/>
              <a:gdLst/>
              <a:ahLst/>
              <a:cxnLst/>
              <a:rect l="l" t="t" r="r" b="b"/>
              <a:pathLst>
                <a:path w="4199890" h="196850">
                  <a:moveTo>
                    <a:pt x="0" y="5519"/>
                  </a:moveTo>
                  <a:lnTo>
                    <a:pt x="4199528" y="20803"/>
                  </a:lnTo>
                </a:path>
                <a:path w="4199890" h="196850">
                  <a:moveTo>
                    <a:pt x="0" y="5519"/>
                  </a:moveTo>
                  <a:lnTo>
                    <a:pt x="6245" y="179769"/>
                  </a:lnTo>
                </a:path>
                <a:path w="4199890" h="196850">
                  <a:moveTo>
                    <a:pt x="1445889" y="16558"/>
                  </a:moveTo>
                  <a:lnTo>
                    <a:pt x="1452134" y="190808"/>
                  </a:lnTo>
                </a:path>
                <a:path w="4199890" h="196850">
                  <a:moveTo>
                    <a:pt x="2837473" y="0"/>
                  </a:moveTo>
                  <a:lnTo>
                    <a:pt x="2843718" y="174249"/>
                  </a:lnTo>
                </a:path>
                <a:path w="4199890" h="196850">
                  <a:moveTo>
                    <a:pt x="4188327" y="22078"/>
                  </a:moveTo>
                  <a:lnTo>
                    <a:pt x="4194572" y="196328"/>
                  </a:lnTo>
                </a:path>
              </a:pathLst>
            </a:custGeom>
            <a:ln w="9230">
              <a:solidFill>
                <a:srgbClr val="2381BE"/>
              </a:solidFill>
            </a:ln>
          </p:spPr>
          <p:txBody>
            <a:bodyPr wrap="square" lIns="0" tIns="0" rIns="0" bIns="0" rtlCol="0"/>
            <a:lstStyle/>
            <a:p>
              <a:endParaRPr/>
            </a:p>
          </p:txBody>
        </p:sp>
        <p:sp>
          <p:nvSpPr>
            <p:cNvPr id="16" name="object 16"/>
            <p:cNvSpPr/>
            <p:nvPr/>
          </p:nvSpPr>
          <p:spPr>
            <a:xfrm>
              <a:off x="1355246" y="3322343"/>
              <a:ext cx="3415029" cy="320675"/>
            </a:xfrm>
            <a:custGeom>
              <a:avLst/>
              <a:gdLst/>
              <a:ahLst/>
              <a:cxnLst/>
              <a:rect l="l" t="t" r="r" b="b"/>
              <a:pathLst>
                <a:path w="3415029" h="320675">
                  <a:moveTo>
                    <a:pt x="0" y="0"/>
                  </a:moveTo>
                  <a:lnTo>
                    <a:pt x="3414471" y="0"/>
                  </a:lnTo>
                  <a:lnTo>
                    <a:pt x="3414471" y="320139"/>
                  </a:lnTo>
                  <a:lnTo>
                    <a:pt x="0" y="320139"/>
                  </a:lnTo>
                  <a:lnTo>
                    <a:pt x="0" y="0"/>
                  </a:lnTo>
                  <a:close/>
                </a:path>
              </a:pathLst>
            </a:custGeom>
            <a:ln w="8296">
              <a:solidFill>
                <a:srgbClr val="2FA3EE"/>
              </a:solidFill>
            </a:ln>
          </p:spPr>
          <p:txBody>
            <a:bodyPr wrap="square" lIns="0" tIns="0" rIns="0" bIns="0" rtlCol="0"/>
            <a:lstStyle/>
            <a:p>
              <a:endParaRPr/>
            </a:p>
          </p:txBody>
        </p:sp>
      </p:grpSp>
      <p:sp>
        <p:nvSpPr>
          <p:cNvPr id="17" name="object 17"/>
          <p:cNvSpPr txBox="1"/>
          <p:nvPr/>
        </p:nvSpPr>
        <p:spPr>
          <a:xfrm>
            <a:off x="1683973" y="3303484"/>
            <a:ext cx="3415029" cy="320675"/>
          </a:xfrm>
          <a:prstGeom prst="rect">
            <a:avLst/>
          </a:prstGeom>
          <a:ln w="8304">
            <a:solidFill>
              <a:srgbClr val="2FA3EE"/>
            </a:solidFill>
          </a:ln>
        </p:spPr>
        <p:txBody>
          <a:bodyPr vert="horz" wrap="square" lIns="0" tIns="32384" rIns="0" bIns="0" rtlCol="0">
            <a:spAutoFit/>
          </a:bodyPr>
          <a:lstStyle/>
          <a:p>
            <a:pPr marL="641350">
              <a:lnSpc>
                <a:spcPct val="100000"/>
              </a:lnSpc>
              <a:spcBef>
                <a:spcPts val="254"/>
              </a:spcBef>
            </a:pPr>
            <a:r>
              <a:rPr sz="1550" spc="70" dirty="0">
                <a:latin typeface="Microsoft Sans Serif"/>
                <a:cs typeface="Microsoft Sans Serif"/>
              </a:rPr>
              <a:t>Direzione</a:t>
            </a:r>
            <a:r>
              <a:rPr sz="1550" spc="90" dirty="0">
                <a:latin typeface="Microsoft Sans Serif"/>
                <a:cs typeface="Microsoft Sans Serif"/>
              </a:rPr>
              <a:t> </a:t>
            </a:r>
            <a:r>
              <a:rPr sz="1550" spc="114" dirty="0">
                <a:latin typeface="Microsoft Sans Serif"/>
                <a:cs typeface="Microsoft Sans Serif"/>
              </a:rPr>
              <a:t>Generale</a:t>
            </a:r>
            <a:r>
              <a:rPr sz="1550" spc="90" dirty="0">
                <a:latin typeface="Microsoft Sans Serif"/>
                <a:cs typeface="Microsoft Sans Serif"/>
              </a:rPr>
              <a:t> </a:t>
            </a:r>
            <a:r>
              <a:rPr sz="1550" spc="125" dirty="0">
                <a:latin typeface="Microsoft Sans Serif"/>
                <a:cs typeface="Microsoft Sans Serif"/>
              </a:rPr>
              <a:t>A</a:t>
            </a:r>
            <a:endParaRPr sz="1550" dirty="0">
              <a:latin typeface="Microsoft Sans Serif"/>
              <a:cs typeface="Microsoft Sans Serif"/>
            </a:endParaRPr>
          </a:p>
        </p:txBody>
      </p:sp>
      <p:grpSp>
        <p:nvGrpSpPr>
          <p:cNvPr id="18" name="object 18"/>
          <p:cNvGrpSpPr/>
          <p:nvPr/>
        </p:nvGrpSpPr>
        <p:grpSpPr>
          <a:xfrm>
            <a:off x="1374059" y="3618225"/>
            <a:ext cx="2026285" cy="854710"/>
            <a:chOff x="1045332" y="3637084"/>
            <a:chExt cx="2026285" cy="854710"/>
          </a:xfrm>
        </p:grpSpPr>
        <p:sp>
          <p:nvSpPr>
            <p:cNvPr id="19" name="object 19"/>
            <p:cNvSpPr/>
            <p:nvPr/>
          </p:nvSpPr>
          <p:spPr>
            <a:xfrm>
              <a:off x="3065876" y="3642482"/>
              <a:ext cx="0" cy="545465"/>
            </a:xfrm>
            <a:custGeom>
              <a:avLst/>
              <a:gdLst/>
              <a:ahLst/>
              <a:cxnLst/>
              <a:rect l="l" t="t" r="r" b="b"/>
              <a:pathLst>
                <a:path h="545464">
                  <a:moveTo>
                    <a:pt x="0" y="0"/>
                  </a:moveTo>
                  <a:lnTo>
                    <a:pt x="0" y="545120"/>
                  </a:lnTo>
                </a:path>
              </a:pathLst>
            </a:custGeom>
            <a:ln w="10182">
              <a:solidFill>
                <a:srgbClr val="2381BE"/>
              </a:solidFill>
            </a:ln>
          </p:spPr>
          <p:txBody>
            <a:bodyPr wrap="square" lIns="0" tIns="0" rIns="0" bIns="0" rtlCol="0"/>
            <a:lstStyle/>
            <a:p>
              <a:endParaRPr/>
            </a:p>
          </p:txBody>
        </p:sp>
        <p:sp>
          <p:nvSpPr>
            <p:cNvPr id="20" name="object 20"/>
            <p:cNvSpPr/>
            <p:nvPr/>
          </p:nvSpPr>
          <p:spPr>
            <a:xfrm>
              <a:off x="1049777" y="4188927"/>
              <a:ext cx="1235710" cy="298450"/>
            </a:xfrm>
            <a:custGeom>
              <a:avLst/>
              <a:gdLst/>
              <a:ahLst/>
              <a:cxnLst/>
              <a:rect l="l" t="t" r="r" b="b"/>
              <a:pathLst>
                <a:path w="1235710" h="298450">
                  <a:moveTo>
                    <a:pt x="0" y="0"/>
                  </a:moveTo>
                  <a:lnTo>
                    <a:pt x="1235454" y="0"/>
                  </a:lnTo>
                  <a:lnTo>
                    <a:pt x="1235454" y="298060"/>
                  </a:lnTo>
                  <a:lnTo>
                    <a:pt x="0" y="298060"/>
                  </a:lnTo>
                  <a:lnTo>
                    <a:pt x="0" y="0"/>
                  </a:lnTo>
                  <a:close/>
                </a:path>
              </a:pathLst>
            </a:custGeom>
            <a:ln w="8384">
              <a:solidFill>
                <a:srgbClr val="2FA3EE"/>
              </a:solidFill>
            </a:ln>
          </p:spPr>
          <p:txBody>
            <a:bodyPr wrap="square" lIns="0" tIns="0" rIns="0" bIns="0" rtlCol="0"/>
            <a:lstStyle/>
            <a:p>
              <a:endParaRPr/>
            </a:p>
          </p:txBody>
        </p:sp>
      </p:grpSp>
      <p:sp>
        <p:nvSpPr>
          <p:cNvPr id="21" name="object 21"/>
          <p:cNvSpPr txBox="1"/>
          <p:nvPr/>
        </p:nvSpPr>
        <p:spPr>
          <a:xfrm>
            <a:off x="1378504" y="4170068"/>
            <a:ext cx="1235710" cy="298450"/>
          </a:xfrm>
          <a:prstGeom prst="rect">
            <a:avLst/>
          </a:prstGeom>
          <a:ln w="8433">
            <a:solidFill>
              <a:srgbClr val="2FA3EE"/>
            </a:solidFill>
          </a:ln>
        </p:spPr>
        <p:txBody>
          <a:bodyPr vert="horz" wrap="square" lIns="0" tIns="22860" rIns="0" bIns="0" rtlCol="0">
            <a:spAutoFit/>
          </a:bodyPr>
          <a:lstStyle/>
          <a:p>
            <a:pPr marL="146685">
              <a:lnSpc>
                <a:spcPct val="100000"/>
              </a:lnSpc>
              <a:spcBef>
                <a:spcPts val="180"/>
              </a:spcBef>
            </a:pPr>
            <a:r>
              <a:rPr sz="1400" spc="55" dirty="0">
                <a:latin typeface="Microsoft Sans Serif"/>
                <a:cs typeface="Microsoft Sans Serif"/>
              </a:rPr>
              <a:t>Settore</a:t>
            </a:r>
            <a:r>
              <a:rPr sz="1400" spc="60" dirty="0">
                <a:latin typeface="Microsoft Sans Serif"/>
                <a:cs typeface="Microsoft Sans Serif"/>
              </a:rPr>
              <a:t> </a:t>
            </a:r>
            <a:r>
              <a:rPr sz="1400" spc="120" dirty="0">
                <a:latin typeface="Microsoft Sans Serif"/>
                <a:cs typeface="Microsoft Sans Serif"/>
              </a:rPr>
              <a:t>A1</a:t>
            </a:r>
            <a:endParaRPr sz="1400">
              <a:latin typeface="Microsoft Sans Serif"/>
              <a:cs typeface="Microsoft Sans Serif"/>
            </a:endParaRPr>
          </a:p>
        </p:txBody>
      </p:sp>
      <p:sp>
        <p:nvSpPr>
          <p:cNvPr id="22" name="object 22"/>
          <p:cNvSpPr/>
          <p:nvPr/>
        </p:nvSpPr>
        <p:spPr>
          <a:xfrm>
            <a:off x="2776876" y="4170068"/>
            <a:ext cx="1235710" cy="292735"/>
          </a:xfrm>
          <a:custGeom>
            <a:avLst/>
            <a:gdLst/>
            <a:ahLst/>
            <a:cxnLst/>
            <a:rect l="l" t="t" r="r" b="b"/>
            <a:pathLst>
              <a:path w="1235710" h="292735">
                <a:moveTo>
                  <a:pt x="0" y="0"/>
                </a:moveTo>
                <a:lnTo>
                  <a:pt x="1235454" y="0"/>
                </a:lnTo>
                <a:lnTo>
                  <a:pt x="1235454" y="292541"/>
                </a:lnTo>
                <a:lnTo>
                  <a:pt x="0" y="292541"/>
                </a:lnTo>
                <a:lnTo>
                  <a:pt x="0" y="0"/>
                </a:lnTo>
                <a:close/>
              </a:path>
            </a:pathLst>
          </a:custGeom>
          <a:ln w="8380">
            <a:solidFill>
              <a:srgbClr val="2FA3EE"/>
            </a:solidFill>
          </a:ln>
        </p:spPr>
        <p:txBody>
          <a:bodyPr wrap="square" lIns="0" tIns="0" rIns="0" bIns="0" rtlCol="0"/>
          <a:lstStyle/>
          <a:p>
            <a:endParaRPr/>
          </a:p>
        </p:txBody>
      </p:sp>
      <p:sp>
        <p:nvSpPr>
          <p:cNvPr id="23" name="object 23"/>
          <p:cNvSpPr txBox="1"/>
          <p:nvPr/>
        </p:nvSpPr>
        <p:spPr>
          <a:xfrm>
            <a:off x="2911635" y="4181455"/>
            <a:ext cx="960119" cy="237490"/>
          </a:xfrm>
          <a:prstGeom prst="rect">
            <a:avLst/>
          </a:prstGeom>
        </p:spPr>
        <p:txBody>
          <a:bodyPr vert="horz" wrap="square" lIns="0" tIns="11430" rIns="0" bIns="0" rtlCol="0">
            <a:spAutoFit/>
          </a:bodyPr>
          <a:lstStyle/>
          <a:p>
            <a:pPr marL="12700">
              <a:lnSpc>
                <a:spcPct val="100000"/>
              </a:lnSpc>
              <a:spcBef>
                <a:spcPts val="90"/>
              </a:spcBef>
            </a:pPr>
            <a:r>
              <a:rPr sz="1400" spc="55" dirty="0">
                <a:latin typeface="Microsoft Sans Serif"/>
                <a:cs typeface="Microsoft Sans Serif"/>
              </a:rPr>
              <a:t>Settore</a:t>
            </a:r>
            <a:r>
              <a:rPr sz="1400" spc="35" dirty="0">
                <a:latin typeface="Microsoft Sans Serif"/>
                <a:cs typeface="Microsoft Sans Serif"/>
              </a:rPr>
              <a:t> </a:t>
            </a:r>
            <a:r>
              <a:rPr sz="1400" spc="120" dirty="0">
                <a:latin typeface="Microsoft Sans Serif"/>
                <a:cs typeface="Microsoft Sans Serif"/>
              </a:rPr>
              <a:t>A2</a:t>
            </a:r>
            <a:endParaRPr sz="1400">
              <a:latin typeface="Microsoft Sans Serif"/>
              <a:cs typeface="Microsoft Sans Serif"/>
            </a:endParaRPr>
          </a:p>
        </p:txBody>
      </p:sp>
      <p:sp>
        <p:nvSpPr>
          <p:cNvPr id="24" name="object 24"/>
          <p:cNvSpPr/>
          <p:nvPr/>
        </p:nvSpPr>
        <p:spPr>
          <a:xfrm>
            <a:off x="4188824" y="4170068"/>
            <a:ext cx="1228725" cy="298450"/>
          </a:xfrm>
          <a:custGeom>
            <a:avLst/>
            <a:gdLst/>
            <a:ahLst/>
            <a:cxnLst/>
            <a:rect l="l" t="t" r="r" b="b"/>
            <a:pathLst>
              <a:path w="1228725" h="298450">
                <a:moveTo>
                  <a:pt x="0" y="0"/>
                </a:moveTo>
                <a:lnTo>
                  <a:pt x="1228666" y="0"/>
                </a:lnTo>
                <a:lnTo>
                  <a:pt x="1228666" y="298060"/>
                </a:lnTo>
                <a:lnTo>
                  <a:pt x="0" y="298060"/>
                </a:lnTo>
                <a:lnTo>
                  <a:pt x="0" y="0"/>
                </a:lnTo>
                <a:close/>
              </a:path>
            </a:pathLst>
          </a:custGeom>
          <a:ln w="8385">
            <a:solidFill>
              <a:srgbClr val="2FA3EE"/>
            </a:solidFill>
          </a:ln>
        </p:spPr>
        <p:txBody>
          <a:bodyPr wrap="square" lIns="0" tIns="0" rIns="0" bIns="0" rtlCol="0"/>
          <a:lstStyle/>
          <a:p>
            <a:endParaRPr/>
          </a:p>
        </p:txBody>
      </p:sp>
      <p:sp>
        <p:nvSpPr>
          <p:cNvPr id="25" name="object 25"/>
          <p:cNvSpPr txBox="1"/>
          <p:nvPr/>
        </p:nvSpPr>
        <p:spPr>
          <a:xfrm>
            <a:off x="4188824" y="4170068"/>
            <a:ext cx="1228725" cy="298450"/>
          </a:xfrm>
          <a:prstGeom prst="rect">
            <a:avLst/>
          </a:prstGeom>
          <a:ln w="8434">
            <a:solidFill>
              <a:srgbClr val="2FA3EE"/>
            </a:solidFill>
          </a:ln>
        </p:spPr>
        <p:txBody>
          <a:bodyPr vert="horz" wrap="square" lIns="0" tIns="22860" rIns="0" bIns="0" rtlCol="0">
            <a:spAutoFit/>
          </a:bodyPr>
          <a:lstStyle/>
          <a:p>
            <a:pPr marL="144780">
              <a:lnSpc>
                <a:spcPct val="100000"/>
              </a:lnSpc>
              <a:spcBef>
                <a:spcPts val="180"/>
              </a:spcBef>
            </a:pPr>
            <a:r>
              <a:rPr sz="1400" spc="55" dirty="0">
                <a:latin typeface="Microsoft Sans Serif"/>
                <a:cs typeface="Microsoft Sans Serif"/>
              </a:rPr>
              <a:t>Settore</a:t>
            </a:r>
            <a:r>
              <a:rPr sz="1400" spc="60" dirty="0">
                <a:latin typeface="Microsoft Sans Serif"/>
                <a:cs typeface="Microsoft Sans Serif"/>
              </a:rPr>
              <a:t> </a:t>
            </a:r>
            <a:r>
              <a:rPr sz="1400" spc="120" dirty="0">
                <a:latin typeface="Microsoft Sans Serif"/>
                <a:cs typeface="Microsoft Sans Serif"/>
              </a:rPr>
              <a:t>A3</a:t>
            </a:r>
            <a:endParaRPr sz="1400">
              <a:latin typeface="Microsoft Sans Serif"/>
              <a:cs typeface="Microsoft Sans Serif"/>
            </a:endParaRPr>
          </a:p>
        </p:txBody>
      </p:sp>
      <p:grpSp>
        <p:nvGrpSpPr>
          <p:cNvPr id="26" name="object 26"/>
          <p:cNvGrpSpPr/>
          <p:nvPr/>
        </p:nvGrpSpPr>
        <p:grpSpPr>
          <a:xfrm>
            <a:off x="1984045" y="3988042"/>
            <a:ext cx="8311515" cy="1113790"/>
            <a:chOff x="1655318" y="4006901"/>
            <a:chExt cx="8311515" cy="1113790"/>
          </a:xfrm>
        </p:grpSpPr>
        <p:sp>
          <p:nvSpPr>
            <p:cNvPr id="27" name="object 27"/>
            <p:cNvSpPr/>
            <p:nvPr/>
          </p:nvSpPr>
          <p:spPr>
            <a:xfrm>
              <a:off x="1660716" y="4012298"/>
              <a:ext cx="2783205" cy="180340"/>
            </a:xfrm>
            <a:custGeom>
              <a:avLst/>
              <a:gdLst/>
              <a:ahLst/>
              <a:cxnLst/>
              <a:rect l="l" t="t" r="r" b="b"/>
              <a:pathLst>
                <a:path w="2783204" h="180339">
                  <a:moveTo>
                    <a:pt x="0" y="5519"/>
                  </a:moveTo>
                  <a:lnTo>
                    <a:pt x="2747346" y="5519"/>
                  </a:lnTo>
                </a:path>
                <a:path w="2783204" h="180339">
                  <a:moveTo>
                    <a:pt x="0" y="5519"/>
                  </a:moveTo>
                  <a:lnTo>
                    <a:pt x="6265" y="179769"/>
                  </a:lnTo>
                </a:path>
                <a:path w="2783204" h="180339">
                  <a:moveTo>
                    <a:pt x="2776379" y="0"/>
                  </a:moveTo>
                  <a:lnTo>
                    <a:pt x="2782644" y="174249"/>
                  </a:lnTo>
                </a:path>
              </a:pathLst>
            </a:custGeom>
            <a:ln w="9230">
              <a:solidFill>
                <a:srgbClr val="2381BE"/>
              </a:solidFill>
            </a:ln>
          </p:spPr>
          <p:txBody>
            <a:bodyPr wrap="square" lIns="0" tIns="0" rIns="0" bIns="0" rtlCol="0"/>
            <a:lstStyle/>
            <a:p>
              <a:endParaRPr/>
            </a:p>
          </p:txBody>
        </p:sp>
        <p:sp>
          <p:nvSpPr>
            <p:cNvPr id="28" name="object 28"/>
            <p:cNvSpPr/>
            <p:nvPr/>
          </p:nvSpPr>
          <p:spPr>
            <a:xfrm>
              <a:off x="1664108" y="4511827"/>
              <a:ext cx="8295640" cy="601980"/>
            </a:xfrm>
            <a:custGeom>
              <a:avLst/>
              <a:gdLst/>
              <a:ahLst/>
              <a:cxnLst/>
              <a:rect l="l" t="t" r="r" b="b"/>
              <a:pathLst>
                <a:path w="8295640" h="601979">
                  <a:moveTo>
                    <a:pt x="7925236" y="0"/>
                  </a:moveTo>
                  <a:lnTo>
                    <a:pt x="7925236" y="150416"/>
                  </a:lnTo>
                  <a:lnTo>
                    <a:pt x="0" y="150416"/>
                  </a:lnTo>
                  <a:lnTo>
                    <a:pt x="0" y="451236"/>
                  </a:lnTo>
                  <a:lnTo>
                    <a:pt x="7925236" y="451236"/>
                  </a:lnTo>
                  <a:lnTo>
                    <a:pt x="7925236" y="601640"/>
                  </a:lnTo>
                  <a:lnTo>
                    <a:pt x="8295194" y="300821"/>
                  </a:lnTo>
                  <a:lnTo>
                    <a:pt x="7925236" y="0"/>
                  </a:lnTo>
                  <a:close/>
                </a:path>
              </a:pathLst>
            </a:custGeom>
            <a:solidFill>
              <a:srgbClr val="CCD8E7"/>
            </a:solidFill>
          </p:spPr>
          <p:txBody>
            <a:bodyPr wrap="square" lIns="0" tIns="0" rIns="0" bIns="0" rtlCol="0"/>
            <a:lstStyle/>
            <a:p>
              <a:endParaRPr/>
            </a:p>
          </p:txBody>
        </p:sp>
        <p:sp>
          <p:nvSpPr>
            <p:cNvPr id="29" name="object 29"/>
            <p:cNvSpPr/>
            <p:nvPr/>
          </p:nvSpPr>
          <p:spPr>
            <a:xfrm>
              <a:off x="1664110" y="4511826"/>
              <a:ext cx="8295640" cy="601980"/>
            </a:xfrm>
            <a:custGeom>
              <a:avLst/>
              <a:gdLst/>
              <a:ahLst/>
              <a:cxnLst/>
              <a:rect l="l" t="t" r="r" b="b"/>
              <a:pathLst>
                <a:path w="8295640" h="601979">
                  <a:moveTo>
                    <a:pt x="0" y="150415"/>
                  </a:moveTo>
                  <a:lnTo>
                    <a:pt x="7925239" y="150415"/>
                  </a:lnTo>
                  <a:lnTo>
                    <a:pt x="7925239" y="0"/>
                  </a:lnTo>
                  <a:lnTo>
                    <a:pt x="8295197" y="300820"/>
                  </a:lnTo>
                  <a:lnTo>
                    <a:pt x="7925239" y="601641"/>
                  </a:lnTo>
                  <a:lnTo>
                    <a:pt x="7925239" y="451236"/>
                  </a:lnTo>
                  <a:lnTo>
                    <a:pt x="0" y="451236"/>
                  </a:lnTo>
                  <a:lnTo>
                    <a:pt x="0" y="150415"/>
                  </a:lnTo>
                  <a:close/>
                </a:path>
              </a:pathLst>
            </a:custGeom>
            <a:ln w="13815">
              <a:solidFill>
                <a:srgbClr val="AABED7"/>
              </a:solidFill>
            </a:ln>
          </p:spPr>
          <p:txBody>
            <a:bodyPr wrap="square" lIns="0" tIns="0" rIns="0" bIns="0" rtlCol="0"/>
            <a:lstStyle/>
            <a:p>
              <a:endParaRPr/>
            </a:p>
          </p:txBody>
        </p:sp>
      </p:grpSp>
      <p:sp>
        <p:nvSpPr>
          <p:cNvPr id="30" name="object 30"/>
          <p:cNvSpPr txBox="1"/>
          <p:nvPr/>
        </p:nvSpPr>
        <p:spPr>
          <a:xfrm>
            <a:off x="5619290" y="4645406"/>
            <a:ext cx="854075" cy="264160"/>
          </a:xfrm>
          <a:prstGeom prst="rect">
            <a:avLst/>
          </a:prstGeom>
        </p:spPr>
        <p:txBody>
          <a:bodyPr vert="horz" wrap="square" lIns="0" tIns="14605" rIns="0" bIns="0" rtlCol="0">
            <a:spAutoFit/>
          </a:bodyPr>
          <a:lstStyle/>
          <a:p>
            <a:pPr marL="12700">
              <a:lnSpc>
                <a:spcPct val="100000"/>
              </a:lnSpc>
              <a:spcBef>
                <a:spcPts val="115"/>
              </a:spcBef>
            </a:pPr>
            <a:r>
              <a:rPr sz="1550" spc="25" dirty="0">
                <a:latin typeface="Microsoft Sans Serif"/>
                <a:cs typeface="Microsoft Sans Serif"/>
              </a:rPr>
              <a:t>Pr</a:t>
            </a:r>
            <a:r>
              <a:rPr sz="1550" spc="30" dirty="0">
                <a:latin typeface="Microsoft Sans Serif"/>
                <a:cs typeface="Microsoft Sans Serif"/>
              </a:rPr>
              <a:t>o</a:t>
            </a:r>
            <a:r>
              <a:rPr sz="1550" spc="35" dirty="0">
                <a:latin typeface="Microsoft Sans Serif"/>
                <a:cs typeface="Microsoft Sans Serif"/>
              </a:rPr>
              <a:t>c</a:t>
            </a:r>
            <a:r>
              <a:rPr sz="1550" spc="-20" dirty="0">
                <a:latin typeface="Microsoft Sans Serif"/>
                <a:cs typeface="Microsoft Sans Serif"/>
              </a:rPr>
              <a:t>es</a:t>
            </a:r>
            <a:r>
              <a:rPr sz="1550" spc="-135" dirty="0">
                <a:latin typeface="Microsoft Sans Serif"/>
                <a:cs typeface="Microsoft Sans Serif"/>
              </a:rPr>
              <a:t>s</a:t>
            </a:r>
            <a:r>
              <a:rPr sz="1550" spc="100" dirty="0">
                <a:latin typeface="Microsoft Sans Serif"/>
                <a:cs typeface="Microsoft Sans Serif"/>
              </a:rPr>
              <a:t>o</a:t>
            </a:r>
            <a:endParaRPr sz="1550">
              <a:latin typeface="Microsoft Sans Serif"/>
              <a:cs typeface="Microsoft Sans Serif"/>
            </a:endParaRPr>
          </a:p>
        </p:txBody>
      </p:sp>
      <p:grpSp>
        <p:nvGrpSpPr>
          <p:cNvPr id="31" name="object 31"/>
          <p:cNvGrpSpPr/>
          <p:nvPr/>
        </p:nvGrpSpPr>
        <p:grpSpPr>
          <a:xfrm>
            <a:off x="4327468" y="3403814"/>
            <a:ext cx="2927350" cy="787400"/>
            <a:chOff x="3998741" y="3422673"/>
            <a:chExt cx="2927350" cy="787400"/>
          </a:xfrm>
        </p:grpSpPr>
        <p:sp>
          <p:nvSpPr>
            <p:cNvPr id="32" name="object 32"/>
            <p:cNvSpPr/>
            <p:nvPr/>
          </p:nvSpPr>
          <p:spPr>
            <a:xfrm>
              <a:off x="4006042" y="3429976"/>
              <a:ext cx="2912745" cy="772795"/>
            </a:xfrm>
            <a:custGeom>
              <a:avLst/>
              <a:gdLst/>
              <a:ahLst/>
              <a:cxnLst/>
              <a:rect l="l" t="t" r="r" b="b"/>
              <a:pathLst>
                <a:path w="2912745" h="772795">
                  <a:moveTo>
                    <a:pt x="1456071" y="0"/>
                  </a:moveTo>
                  <a:lnTo>
                    <a:pt x="1383398" y="472"/>
                  </a:lnTo>
                  <a:lnTo>
                    <a:pt x="1311648" y="1876"/>
                  </a:lnTo>
                  <a:lnTo>
                    <a:pt x="1240904" y="4189"/>
                  </a:lnTo>
                  <a:lnTo>
                    <a:pt x="1171248" y="7388"/>
                  </a:lnTo>
                  <a:lnTo>
                    <a:pt x="1102765" y="11452"/>
                  </a:lnTo>
                  <a:lnTo>
                    <a:pt x="1035539" y="16358"/>
                  </a:lnTo>
                  <a:lnTo>
                    <a:pt x="969651" y="22085"/>
                  </a:lnTo>
                  <a:lnTo>
                    <a:pt x="905187" y="28610"/>
                  </a:lnTo>
                  <a:lnTo>
                    <a:pt x="842228" y="35910"/>
                  </a:lnTo>
                  <a:lnTo>
                    <a:pt x="780860" y="43965"/>
                  </a:lnTo>
                  <a:lnTo>
                    <a:pt x="721164" y="52751"/>
                  </a:lnTo>
                  <a:lnTo>
                    <a:pt x="663225" y="62247"/>
                  </a:lnTo>
                  <a:lnTo>
                    <a:pt x="607126" y="72431"/>
                  </a:lnTo>
                  <a:lnTo>
                    <a:pt x="552950" y="83279"/>
                  </a:lnTo>
                  <a:lnTo>
                    <a:pt x="500781" y="94771"/>
                  </a:lnTo>
                  <a:lnTo>
                    <a:pt x="450703" y="106884"/>
                  </a:lnTo>
                  <a:lnTo>
                    <a:pt x="402798" y="119596"/>
                  </a:lnTo>
                  <a:lnTo>
                    <a:pt x="357150" y="132885"/>
                  </a:lnTo>
                  <a:lnTo>
                    <a:pt x="313842" y="146728"/>
                  </a:lnTo>
                  <a:lnTo>
                    <a:pt x="272958" y="161104"/>
                  </a:lnTo>
                  <a:lnTo>
                    <a:pt x="234582" y="175990"/>
                  </a:lnTo>
                  <a:lnTo>
                    <a:pt x="198796" y="191364"/>
                  </a:lnTo>
                  <a:lnTo>
                    <a:pt x="135331" y="223489"/>
                  </a:lnTo>
                  <a:lnTo>
                    <a:pt x="83229" y="257302"/>
                  </a:lnTo>
                  <a:lnTo>
                    <a:pt x="43159" y="292624"/>
                  </a:lnTo>
                  <a:lnTo>
                    <a:pt x="15787" y="329280"/>
                  </a:lnTo>
                  <a:lnTo>
                    <a:pt x="1781" y="367091"/>
                  </a:lnTo>
                  <a:lnTo>
                    <a:pt x="0" y="386375"/>
                  </a:lnTo>
                  <a:lnTo>
                    <a:pt x="1781" y="405660"/>
                  </a:lnTo>
                  <a:lnTo>
                    <a:pt x="15787" y="443471"/>
                  </a:lnTo>
                  <a:lnTo>
                    <a:pt x="43159" y="480127"/>
                  </a:lnTo>
                  <a:lnTo>
                    <a:pt x="83229" y="515450"/>
                  </a:lnTo>
                  <a:lnTo>
                    <a:pt x="135331" y="549262"/>
                  </a:lnTo>
                  <a:lnTo>
                    <a:pt x="198796" y="581387"/>
                  </a:lnTo>
                  <a:lnTo>
                    <a:pt x="234582" y="596761"/>
                  </a:lnTo>
                  <a:lnTo>
                    <a:pt x="272958" y="611647"/>
                  </a:lnTo>
                  <a:lnTo>
                    <a:pt x="313842" y="626023"/>
                  </a:lnTo>
                  <a:lnTo>
                    <a:pt x="357150" y="639866"/>
                  </a:lnTo>
                  <a:lnTo>
                    <a:pt x="402798" y="653155"/>
                  </a:lnTo>
                  <a:lnTo>
                    <a:pt x="450703" y="665867"/>
                  </a:lnTo>
                  <a:lnTo>
                    <a:pt x="500781" y="677979"/>
                  </a:lnTo>
                  <a:lnTo>
                    <a:pt x="552950" y="689471"/>
                  </a:lnTo>
                  <a:lnTo>
                    <a:pt x="607126" y="700320"/>
                  </a:lnTo>
                  <a:lnTo>
                    <a:pt x="663225" y="710503"/>
                  </a:lnTo>
                  <a:lnTo>
                    <a:pt x="721164" y="719999"/>
                  </a:lnTo>
                  <a:lnTo>
                    <a:pt x="780860" y="728785"/>
                  </a:lnTo>
                  <a:lnTo>
                    <a:pt x="842228" y="736840"/>
                  </a:lnTo>
                  <a:lnTo>
                    <a:pt x="905187" y="744140"/>
                  </a:lnTo>
                  <a:lnTo>
                    <a:pt x="969651" y="750665"/>
                  </a:lnTo>
                  <a:lnTo>
                    <a:pt x="1035539" y="756391"/>
                  </a:lnTo>
                  <a:lnTo>
                    <a:pt x="1102765" y="761298"/>
                  </a:lnTo>
                  <a:lnTo>
                    <a:pt x="1171248" y="765362"/>
                  </a:lnTo>
                  <a:lnTo>
                    <a:pt x="1240904" y="768561"/>
                  </a:lnTo>
                  <a:lnTo>
                    <a:pt x="1311648" y="770873"/>
                  </a:lnTo>
                  <a:lnTo>
                    <a:pt x="1383398" y="772277"/>
                  </a:lnTo>
                  <a:lnTo>
                    <a:pt x="1456071" y="772750"/>
                  </a:lnTo>
                  <a:lnTo>
                    <a:pt x="1528747" y="772277"/>
                  </a:lnTo>
                  <a:lnTo>
                    <a:pt x="1600499" y="770873"/>
                  </a:lnTo>
                  <a:lnTo>
                    <a:pt x="1671246" y="768561"/>
                  </a:lnTo>
                  <a:lnTo>
                    <a:pt x="1740903" y="765362"/>
                  </a:lnTo>
                  <a:lnTo>
                    <a:pt x="1809388" y="761298"/>
                  </a:lnTo>
                  <a:lnTo>
                    <a:pt x="1876616" y="756391"/>
                  </a:lnTo>
                  <a:lnTo>
                    <a:pt x="1942504" y="750665"/>
                  </a:lnTo>
                  <a:lnTo>
                    <a:pt x="2006969" y="744140"/>
                  </a:lnTo>
                  <a:lnTo>
                    <a:pt x="2069928" y="736840"/>
                  </a:lnTo>
                  <a:lnTo>
                    <a:pt x="2131297" y="728785"/>
                  </a:lnTo>
                  <a:lnTo>
                    <a:pt x="2190993" y="719999"/>
                  </a:lnTo>
                  <a:lnTo>
                    <a:pt x="2248932" y="710503"/>
                  </a:lnTo>
                  <a:lnTo>
                    <a:pt x="2305030" y="700320"/>
                  </a:lnTo>
                  <a:lnTo>
                    <a:pt x="2359206" y="689471"/>
                  </a:lnTo>
                  <a:lnTo>
                    <a:pt x="2411374" y="677979"/>
                  </a:lnTo>
                  <a:lnTo>
                    <a:pt x="2461452" y="665867"/>
                  </a:lnTo>
                  <a:lnTo>
                    <a:pt x="2509356" y="653155"/>
                  </a:lnTo>
                  <a:lnTo>
                    <a:pt x="2555003" y="639866"/>
                  </a:lnTo>
                  <a:lnTo>
                    <a:pt x="2598310" y="626023"/>
                  </a:lnTo>
                  <a:lnTo>
                    <a:pt x="2639193" y="611647"/>
                  </a:lnTo>
                  <a:lnTo>
                    <a:pt x="2677568" y="596761"/>
                  </a:lnTo>
                  <a:lnTo>
                    <a:pt x="2713353" y="581387"/>
                  </a:lnTo>
                  <a:lnTo>
                    <a:pt x="2776816" y="549262"/>
                  </a:lnTo>
                  <a:lnTo>
                    <a:pt x="2828916" y="515450"/>
                  </a:lnTo>
                  <a:lnTo>
                    <a:pt x="2868984" y="480127"/>
                  </a:lnTo>
                  <a:lnTo>
                    <a:pt x="2896354" y="443471"/>
                  </a:lnTo>
                  <a:lnTo>
                    <a:pt x="2910359" y="405660"/>
                  </a:lnTo>
                  <a:lnTo>
                    <a:pt x="2912141" y="386375"/>
                  </a:lnTo>
                  <a:lnTo>
                    <a:pt x="2910359" y="367091"/>
                  </a:lnTo>
                  <a:lnTo>
                    <a:pt x="2896354" y="329280"/>
                  </a:lnTo>
                  <a:lnTo>
                    <a:pt x="2868984" y="292624"/>
                  </a:lnTo>
                  <a:lnTo>
                    <a:pt x="2828916" y="257302"/>
                  </a:lnTo>
                  <a:lnTo>
                    <a:pt x="2776816" y="223489"/>
                  </a:lnTo>
                  <a:lnTo>
                    <a:pt x="2713353" y="191364"/>
                  </a:lnTo>
                  <a:lnTo>
                    <a:pt x="2677568" y="175990"/>
                  </a:lnTo>
                  <a:lnTo>
                    <a:pt x="2639193" y="161104"/>
                  </a:lnTo>
                  <a:lnTo>
                    <a:pt x="2598310" y="146728"/>
                  </a:lnTo>
                  <a:lnTo>
                    <a:pt x="2555003" y="132885"/>
                  </a:lnTo>
                  <a:lnTo>
                    <a:pt x="2509356" y="119596"/>
                  </a:lnTo>
                  <a:lnTo>
                    <a:pt x="2461452" y="106884"/>
                  </a:lnTo>
                  <a:lnTo>
                    <a:pt x="2411374" y="94771"/>
                  </a:lnTo>
                  <a:lnTo>
                    <a:pt x="2359206" y="83279"/>
                  </a:lnTo>
                  <a:lnTo>
                    <a:pt x="2305030" y="72431"/>
                  </a:lnTo>
                  <a:lnTo>
                    <a:pt x="2248932" y="62247"/>
                  </a:lnTo>
                  <a:lnTo>
                    <a:pt x="2190993" y="52751"/>
                  </a:lnTo>
                  <a:lnTo>
                    <a:pt x="2131297" y="43965"/>
                  </a:lnTo>
                  <a:lnTo>
                    <a:pt x="2069928" y="35910"/>
                  </a:lnTo>
                  <a:lnTo>
                    <a:pt x="2006969" y="28610"/>
                  </a:lnTo>
                  <a:lnTo>
                    <a:pt x="1942504" y="22085"/>
                  </a:lnTo>
                  <a:lnTo>
                    <a:pt x="1876616" y="16358"/>
                  </a:lnTo>
                  <a:lnTo>
                    <a:pt x="1809388" y="11452"/>
                  </a:lnTo>
                  <a:lnTo>
                    <a:pt x="1740903" y="7388"/>
                  </a:lnTo>
                  <a:lnTo>
                    <a:pt x="1671246" y="4189"/>
                  </a:lnTo>
                  <a:lnTo>
                    <a:pt x="1600499" y="1876"/>
                  </a:lnTo>
                  <a:lnTo>
                    <a:pt x="1528747" y="472"/>
                  </a:lnTo>
                  <a:lnTo>
                    <a:pt x="1456071" y="0"/>
                  </a:lnTo>
                  <a:close/>
                </a:path>
              </a:pathLst>
            </a:custGeom>
            <a:solidFill>
              <a:srgbClr val="2FA3EE">
                <a:alpha val="8628"/>
              </a:srgbClr>
            </a:solidFill>
          </p:spPr>
          <p:txBody>
            <a:bodyPr wrap="square" lIns="0" tIns="0" rIns="0" bIns="0" rtlCol="0"/>
            <a:lstStyle/>
            <a:p>
              <a:endParaRPr/>
            </a:p>
          </p:txBody>
        </p:sp>
        <p:sp>
          <p:nvSpPr>
            <p:cNvPr id="33" name="object 33"/>
            <p:cNvSpPr/>
            <p:nvPr/>
          </p:nvSpPr>
          <p:spPr>
            <a:xfrm>
              <a:off x="4006044" y="3429976"/>
              <a:ext cx="2912745" cy="772795"/>
            </a:xfrm>
            <a:custGeom>
              <a:avLst/>
              <a:gdLst/>
              <a:ahLst/>
              <a:cxnLst/>
              <a:rect l="l" t="t" r="r" b="b"/>
              <a:pathLst>
                <a:path w="2912745" h="772795">
                  <a:moveTo>
                    <a:pt x="0" y="386375"/>
                  </a:moveTo>
                  <a:lnTo>
                    <a:pt x="7072" y="348051"/>
                  </a:lnTo>
                  <a:lnTo>
                    <a:pt x="27844" y="310795"/>
                  </a:lnTo>
                  <a:lnTo>
                    <a:pt x="61648" y="274784"/>
                  </a:lnTo>
                  <a:lnTo>
                    <a:pt x="107818" y="240195"/>
                  </a:lnTo>
                  <a:lnTo>
                    <a:pt x="165685" y="207204"/>
                  </a:lnTo>
                  <a:lnTo>
                    <a:pt x="234582" y="175989"/>
                  </a:lnTo>
                  <a:lnTo>
                    <a:pt x="272958" y="161103"/>
                  </a:lnTo>
                  <a:lnTo>
                    <a:pt x="313842" y="146727"/>
                  </a:lnTo>
                  <a:lnTo>
                    <a:pt x="357150" y="132884"/>
                  </a:lnTo>
                  <a:lnTo>
                    <a:pt x="402798" y="119595"/>
                  </a:lnTo>
                  <a:lnTo>
                    <a:pt x="450703" y="106884"/>
                  </a:lnTo>
                  <a:lnTo>
                    <a:pt x="500781" y="94771"/>
                  </a:lnTo>
                  <a:lnTo>
                    <a:pt x="552950" y="83279"/>
                  </a:lnTo>
                  <a:lnTo>
                    <a:pt x="607126" y="72430"/>
                  </a:lnTo>
                  <a:lnTo>
                    <a:pt x="663225" y="62247"/>
                  </a:lnTo>
                  <a:lnTo>
                    <a:pt x="721164" y="52751"/>
                  </a:lnTo>
                  <a:lnTo>
                    <a:pt x="780860" y="43965"/>
                  </a:lnTo>
                  <a:lnTo>
                    <a:pt x="842228" y="35910"/>
                  </a:lnTo>
                  <a:lnTo>
                    <a:pt x="905187" y="28609"/>
                  </a:lnTo>
                  <a:lnTo>
                    <a:pt x="969651" y="22085"/>
                  </a:lnTo>
                  <a:lnTo>
                    <a:pt x="1035539" y="16358"/>
                  </a:lnTo>
                  <a:lnTo>
                    <a:pt x="1102766" y="11452"/>
                  </a:lnTo>
                  <a:lnTo>
                    <a:pt x="1171248" y="7388"/>
                  </a:lnTo>
                  <a:lnTo>
                    <a:pt x="1240904" y="4189"/>
                  </a:lnTo>
                  <a:lnTo>
                    <a:pt x="1311648" y="1876"/>
                  </a:lnTo>
                  <a:lnTo>
                    <a:pt x="1383399" y="472"/>
                  </a:lnTo>
                  <a:lnTo>
                    <a:pt x="1456071" y="0"/>
                  </a:lnTo>
                  <a:lnTo>
                    <a:pt x="1528747" y="472"/>
                  </a:lnTo>
                  <a:lnTo>
                    <a:pt x="1600500" y="1876"/>
                  </a:lnTo>
                  <a:lnTo>
                    <a:pt x="1671246" y="4189"/>
                  </a:lnTo>
                  <a:lnTo>
                    <a:pt x="1740904" y="7388"/>
                  </a:lnTo>
                  <a:lnTo>
                    <a:pt x="1809388" y="11452"/>
                  </a:lnTo>
                  <a:lnTo>
                    <a:pt x="1876616" y="16358"/>
                  </a:lnTo>
                  <a:lnTo>
                    <a:pt x="1942505" y="22085"/>
                  </a:lnTo>
                  <a:lnTo>
                    <a:pt x="2006970" y="28609"/>
                  </a:lnTo>
                  <a:lnTo>
                    <a:pt x="2069929" y="35910"/>
                  </a:lnTo>
                  <a:lnTo>
                    <a:pt x="2131298" y="43965"/>
                  </a:lnTo>
                  <a:lnTo>
                    <a:pt x="2190993" y="52751"/>
                  </a:lnTo>
                  <a:lnTo>
                    <a:pt x="2248932" y="62247"/>
                  </a:lnTo>
                  <a:lnTo>
                    <a:pt x="2305031" y="72430"/>
                  </a:lnTo>
                  <a:lnTo>
                    <a:pt x="2359207" y="83279"/>
                  </a:lnTo>
                  <a:lnTo>
                    <a:pt x="2411375" y="94771"/>
                  </a:lnTo>
                  <a:lnTo>
                    <a:pt x="2461453" y="106884"/>
                  </a:lnTo>
                  <a:lnTo>
                    <a:pt x="2509357" y="119595"/>
                  </a:lnTo>
                  <a:lnTo>
                    <a:pt x="2555005" y="132884"/>
                  </a:lnTo>
                  <a:lnTo>
                    <a:pt x="2598311" y="146727"/>
                  </a:lnTo>
                  <a:lnTo>
                    <a:pt x="2639194" y="161103"/>
                  </a:lnTo>
                  <a:lnTo>
                    <a:pt x="2677569" y="175989"/>
                  </a:lnTo>
                  <a:lnTo>
                    <a:pt x="2713354" y="191364"/>
                  </a:lnTo>
                  <a:lnTo>
                    <a:pt x="2776818" y="223488"/>
                  </a:lnTo>
                  <a:lnTo>
                    <a:pt x="2828917" y="257301"/>
                  </a:lnTo>
                  <a:lnTo>
                    <a:pt x="2868986" y="292623"/>
                  </a:lnTo>
                  <a:lnTo>
                    <a:pt x="2896356" y="329279"/>
                  </a:lnTo>
                  <a:lnTo>
                    <a:pt x="2910361" y="367091"/>
                  </a:lnTo>
                  <a:lnTo>
                    <a:pt x="2912143" y="386375"/>
                  </a:lnTo>
                  <a:lnTo>
                    <a:pt x="2910361" y="405659"/>
                  </a:lnTo>
                  <a:lnTo>
                    <a:pt x="2896356" y="443470"/>
                  </a:lnTo>
                  <a:lnTo>
                    <a:pt x="2868986" y="480126"/>
                  </a:lnTo>
                  <a:lnTo>
                    <a:pt x="2828917" y="515448"/>
                  </a:lnTo>
                  <a:lnTo>
                    <a:pt x="2776818" y="549261"/>
                  </a:lnTo>
                  <a:lnTo>
                    <a:pt x="2713354" y="581386"/>
                  </a:lnTo>
                  <a:lnTo>
                    <a:pt x="2677569" y="596760"/>
                  </a:lnTo>
                  <a:lnTo>
                    <a:pt x="2639194" y="611646"/>
                  </a:lnTo>
                  <a:lnTo>
                    <a:pt x="2598311" y="626022"/>
                  </a:lnTo>
                  <a:lnTo>
                    <a:pt x="2555005" y="639865"/>
                  </a:lnTo>
                  <a:lnTo>
                    <a:pt x="2509357" y="653154"/>
                  </a:lnTo>
                  <a:lnTo>
                    <a:pt x="2461453" y="665866"/>
                  </a:lnTo>
                  <a:lnTo>
                    <a:pt x="2411375" y="677978"/>
                  </a:lnTo>
                  <a:lnTo>
                    <a:pt x="2359207" y="689470"/>
                  </a:lnTo>
                  <a:lnTo>
                    <a:pt x="2305031" y="700319"/>
                  </a:lnTo>
                  <a:lnTo>
                    <a:pt x="2248932" y="710502"/>
                  </a:lnTo>
                  <a:lnTo>
                    <a:pt x="2190993" y="719998"/>
                  </a:lnTo>
                  <a:lnTo>
                    <a:pt x="2131298" y="728784"/>
                  </a:lnTo>
                  <a:lnTo>
                    <a:pt x="2069929" y="736839"/>
                  </a:lnTo>
                  <a:lnTo>
                    <a:pt x="2006970" y="744140"/>
                  </a:lnTo>
                  <a:lnTo>
                    <a:pt x="1942505" y="750664"/>
                  </a:lnTo>
                  <a:lnTo>
                    <a:pt x="1876616" y="756391"/>
                  </a:lnTo>
                  <a:lnTo>
                    <a:pt x="1809388" y="761297"/>
                  </a:lnTo>
                  <a:lnTo>
                    <a:pt x="1740904" y="765361"/>
                  </a:lnTo>
                  <a:lnTo>
                    <a:pt x="1671246" y="768560"/>
                  </a:lnTo>
                  <a:lnTo>
                    <a:pt x="1600500" y="770873"/>
                  </a:lnTo>
                  <a:lnTo>
                    <a:pt x="1528747" y="772277"/>
                  </a:lnTo>
                  <a:lnTo>
                    <a:pt x="1456071" y="772750"/>
                  </a:lnTo>
                  <a:lnTo>
                    <a:pt x="1383399" y="772277"/>
                  </a:lnTo>
                  <a:lnTo>
                    <a:pt x="1311648" y="770873"/>
                  </a:lnTo>
                  <a:lnTo>
                    <a:pt x="1240904" y="768560"/>
                  </a:lnTo>
                  <a:lnTo>
                    <a:pt x="1171248" y="765361"/>
                  </a:lnTo>
                  <a:lnTo>
                    <a:pt x="1102766" y="761297"/>
                  </a:lnTo>
                  <a:lnTo>
                    <a:pt x="1035539" y="756391"/>
                  </a:lnTo>
                  <a:lnTo>
                    <a:pt x="969651" y="750664"/>
                  </a:lnTo>
                  <a:lnTo>
                    <a:pt x="905187" y="744140"/>
                  </a:lnTo>
                  <a:lnTo>
                    <a:pt x="842228" y="736839"/>
                  </a:lnTo>
                  <a:lnTo>
                    <a:pt x="780860" y="728784"/>
                  </a:lnTo>
                  <a:lnTo>
                    <a:pt x="721164" y="719998"/>
                  </a:lnTo>
                  <a:lnTo>
                    <a:pt x="663225" y="710502"/>
                  </a:lnTo>
                  <a:lnTo>
                    <a:pt x="607126" y="700319"/>
                  </a:lnTo>
                  <a:lnTo>
                    <a:pt x="552950" y="689470"/>
                  </a:lnTo>
                  <a:lnTo>
                    <a:pt x="500781" y="677978"/>
                  </a:lnTo>
                  <a:lnTo>
                    <a:pt x="450703" y="665866"/>
                  </a:lnTo>
                  <a:lnTo>
                    <a:pt x="402798" y="653154"/>
                  </a:lnTo>
                  <a:lnTo>
                    <a:pt x="357150" y="639865"/>
                  </a:lnTo>
                  <a:lnTo>
                    <a:pt x="313842" y="626022"/>
                  </a:lnTo>
                  <a:lnTo>
                    <a:pt x="272958" y="611646"/>
                  </a:lnTo>
                  <a:lnTo>
                    <a:pt x="234582" y="596760"/>
                  </a:lnTo>
                  <a:lnTo>
                    <a:pt x="198796" y="581386"/>
                  </a:lnTo>
                  <a:lnTo>
                    <a:pt x="135331" y="549261"/>
                  </a:lnTo>
                  <a:lnTo>
                    <a:pt x="83229" y="515448"/>
                  </a:lnTo>
                  <a:lnTo>
                    <a:pt x="43159" y="480126"/>
                  </a:lnTo>
                  <a:lnTo>
                    <a:pt x="15787" y="443470"/>
                  </a:lnTo>
                  <a:lnTo>
                    <a:pt x="1781" y="405659"/>
                  </a:lnTo>
                  <a:lnTo>
                    <a:pt x="0" y="386375"/>
                  </a:lnTo>
                  <a:close/>
                </a:path>
              </a:pathLst>
            </a:custGeom>
            <a:ln w="14007">
              <a:solidFill>
                <a:srgbClr val="2077AF"/>
              </a:solidFill>
            </a:ln>
          </p:spPr>
          <p:txBody>
            <a:bodyPr wrap="square" lIns="0" tIns="0" rIns="0" bIns="0" rtlCol="0"/>
            <a:lstStyle/>
            <a:p>
              <a:endParaRPr/>
            </a:p>
          </p:txBody>
        </p:sp>
      </p:grpSp>
      <p:sp>
        <p:nvSpPr>
          <p:cNvPr id="34" name="object 34"/>
          <p:cNvSpPr txBox="1"/>
          <p:nvPr/>
        </p:nvSpPr>
        <p:spPr>
          <a:xfrm>
            <a:off x="5404096" y="3539269"/>
            <a:ext cx="764540" cy="264160"/>
          </a:xfrm>
          <a:prstGeom prst="rect">
            <a:avLst/>
          </a:prstGeom>
        </p:spPr>
        <p:txBody>
          <a:bodyPr vert="horz" wrap="square" lIns="0" tIns="14605" rIns="0" bIns="0" rtlCol="0">
            <a:spAutoFit/>
          </a:bodyPr>
          <a:lstStyle/>
          <a:p>
            <a:pPr marL="12700">
              <a:lnSpc>
                <a:spcPct val="100000"/>
              </a:lnSpc>
              <a:spcBef>
                <a:spcPts val="115"/>
              </a:spcBef>
            </a:pPr>
            <a:r>
              <a:rPr sz="1550" spc="140" dirty="0">
                <a:solidFill>
                  <a:srgbClr val="3E5C83"/>
                </a:solidFill>
                <a:latin typeface="Microsoft Sans Serif"/>
                <a:cs typeface="Microsoft Sans Serif"/>
              </a:rPr>
              <a:t>Area</a:t>
            </a:r>
            <a:r>
              <a:rPr sz="1550" spc="50" dirty="0">
                <a:solidFill>
                  <a:srgbClr val="3E5C83"/>
                </a:solidFill>
                <a:latin typeface="Microsoft Sans Serif"/>
                <a:cs typeface="Microsoft Sans Serif"/>
              </a:rPr>
              <a:t> </a:t>
            </a:r>
            <a:r>
              <a:rPr sz="1550" spc="105" dirty="0">
                <a:solidFill>
                  <a:srgbClr val="3E5C83"/>
                </a:solidFill>
                <a:latin typeface="Microsoft Sans Serif"/>
                <a:cs typeface="Microsoft Sans Serif"/>
              </a:rPr>
              <a:t>di</a:t>
            </a:r>
            <a:endParaRPr sz="1550">
              <a:latin typeface="Microsoft Sans Serif"/>
              <a:cs typeface="Microsoft Sans Serif"/>
            </a:endParaRPr>
          </a:p>
        </p:txBody>
      </p:sp>
      <p:sp>
        <p:nvSpPr>
          <p:cNvPr id="35" name="object 35"/>
          <p:cNvSpPr txBox="1"/>
          <p:nvPr/>
        </p:nvSpPr>
        <p:spPr>
          <a:xfrm>
            <a:off x="5087088" y="3773905"/>
            <a:ext cx="1403985" cy="264160"/>
          </a:xfrm>
          <a:prstGeom prst="rect">
            <a:avLst/>
          </a:prstGeom>
        </p:spPr>
        <p:txBody>
          <a:bodyPr vert="horz" wrap="square" lIns="0" tIns="14605" rIns="0" bIns="0" rtlCol="0">
            <a:spAutoFit/>
          </a:bodyPr>
          <a:lstStyle/>
          <a:p>
            <a:pPr marL="12700">
              <a:lnSpc>
                <a:spcPct val="100000"/>
              </a:lnSpc>
              <a:spcBef>
                <a:spcPts val="115"/>
              </a:spcBef>
            </a:pPr>
            <a:r>
              <a:rPr sz="1550" spc="80" dirty="0">
                <a:solidFill>
                  <a:srgbClr val="3E5C83"/>
                </a:solidFill>
                <a:latin typeface="Microsoft Sans Serif"/>
                <a:cs typeface="Microsoft Sans Serif"/>
              </a:rPr>
              <a:t>miglioramento</a:t>
            </a:r>
            <a:endParaRPr sz="1550">
              <a:latin typeface="Microsoft Sans Serif"/>
              <a:cs typeface="Microsoft Sans Serif"/>
            </a:endParaRPr>
          </a:p>
        </p:txBody>
      </p:sp>
      <p:grpSp>
        <p:nvGrpSpPr>
          <p:cNvPr id="36" name="object 36"/>
          <p:cNvGrpSpPr/>
          <p:nvPr/>
        </p:nvGrpSpPr>
        <p:grpSpPr>
          <a:xfrm>
            <a:off x="7422893" y="4391831"/>
            <a:ext cx="2295525" cy="495300"/>
            <a:chOff x="7094166" y="4410690"/>
            <a:chExt cx="2295525" cy="495300"/>
          </a:xfrm>
        </p:grpSpPr>
        <p:sp>
          <p:nvSpPr>
            <p:cNvPr id="37" name="object 37"/>
            <p:cNvSpPr/>
            <p:nvPr/>
          </p:nvSpPr>
          <p:spPr>
            <a:xfrm>
              <a:off x="7101466" y="4417993"/>
              <a:ext cx="2280920" cy="480695"/>
            </a:xfrm>
            <a:custGeom>
              <a:avLst/>
              <a:gdLst/>
              <a:ahLst/>
              <a:cxnLst/>
              <a:rect l="l" t="t" r="r" b="b"/>
              <a:pathLst>
                <a:path w="2280920" h="480695">
                  <a:moveTo>
                    <a:pt x="1140419" y="0"/>
                  </a:moveTo>
                  <a:lnTo>
                    <a:pt x="1065439" y="510"/>
                  </a:lnTo>
                  <a:lnTo>
                    <a:pt x="991754" y="2021"/>
                  </a:lnTo>
                  <a:lnTo>
                    <a:pt x="919514" y="4501"/>
                  </a:lnTo>
                  <a:lnTo>
                    <a:pt x="848868" y="7918"/>
                  </a:lnTo>
                  <a:lnTo>
                    <a:pt x="779969" y="12241"/>
                  </a:lnTo>
                  <a:lnTo>
                    <a:pt x="712965" y="17437"/>
                  </a:lnTo>
                  <a:lnTo>
                    <a:pt x="648007" y="23475"/>
                  </a:lnTo>
                  <a:lnTo>
                    <a:pt x="585246" y="30324"/>
                  </a:lnTo>
                  <a:lnTo>
                    <a:pt x="524832" y="37952"/>
                  </a:lnTo>
                  <a:lnTo>
                    <a:pt x="466914" y="46327"/>
                  </a:lnTo>
                  <a:lnTo>
                    <a:pt x="411644" y="55417"/>
                  </a:lnTo>
                  <a:lnTo>
                    <a:pt x="359171" y="65192"/>
                  </a:lnTo>
                  <a:lnTo>
                    <a:pt x="309647" y="75619"/>
                  </a:lnTo>
                  <a:lnTo>
                    <a:pt x="263220" y="86666"/>
                  </a:lnTo>
                  <a:lnTo>
                    <a:pt x="220042" y="98303"/>
                  </a:lnTo>
                  <a:lnTo>
                    <a:pt x="180263" y="110497"/>
                  </a:lnTo>
                  <a:lnTo>
                    <a:pt x="144033" y="123217"/>
                  </a:lnTo>
                  <a:lnTo>
                    <a:pt x="82822" y="150107"/>
                  </a:lnTo>
                  <a:lnTo>
                    <a:pt x="37611" y="178720"/>
                  </a:lnTo>
                  <a:lnTo>
                    <a:pt x="9603" y="208804"/>
                  </a:lnTo>
                  <a:lnTo>
                    <a:pt x="0" y="240104"/>
                  </a:lnTo>
                  <a:lnTo>
                    <a:pt x="2425" y="255891"/>
                  </a:lnTo>
                  <a:lnTo>
                    <a:pt x="37611" y="301489"/>
                  </a:lnTo>
                  <a:lnTo>
                    <a:pt x="82822" y="330102"/>
                  </a:lnTo>
                  <a:lnTo>
                    <a:pt x="144033" y="356992"/>
                  </a:lnTo>
                  <a:lnTo>
                    <a:pt x="180263" y="369712"/>
                  </a:lnTo>
                  <a:lnTo>
                    <a:pt x="220042" y="381906"/>
                  </a:lnTo>
                  <a:lnTo>
                    <a:pt x="263220" y="393542"/>
                  </a:lnTo>
                  <a:lnTo>
                    <a:pt x="309647" y="404590"/>
                  </a:lnTo>
                  <a:lnTo>
                    <a:pt x="359171" y="415016"/>
                  </a:lnTo>
                  <a:lnTo>
                    <a:pt x="411644" y="424791"/>
                  </a:lnTo>
                  <a:lnTo>
                    <a:pt x="466914" y="433881"/>
                  </a:lnTo>
                  <a:lnTo>
                    <a:pt x="524832" y="442256"/>
                  </a:lnTo>
                  <a:lnTo>
                    <a:pt x="585246" y="449884"/>
                  </a:lnTo>
                  <a:lnTo>
                    <a:pt x="648007" y="456733"/>
                  </a:lnTo>
                  <a:lnTo>
                    <a:pt x="712965" y="462771"/>
                  </a:lnTo>
                  <a:lnTo>
                    <a:pt x="779969" y="467967"/>
                  </a:lnTo>
                  <a:lnTo>
                    <a:pt x="848868" y="472290"/>
                  </a:lnTo>
                  <a:lnTo>
                    <a:pt x="919514" y="475706"/>
                  </a:lnTo>
                  <a:lnTo>
                    <a:pt x="991754" y="478186"/>
                  </a:lnTo>
                  <a:lnTo>
                    <a:pt x="1065439" y="479697"/>
                  </a:lnTo>
                  <a:lnTo>
                    <a:pt x="1140419" y="480208"/>
                  </a:lnTo>
                  <a:lnTo>
                    <a:pt x="1215399" y="479697"/>
                  </a:lnTo>
                  <a:lnTo>
                    <a:pt x="1289085" y="478186"/>
                  </a:lnTo>
                  <a:lnTo>
                    <a:pt x="1361325" y="475706"/>
                  </a:lnTo>
                  <a:lnTo>
                    <a:pt x="1431971" y="472290"/>
                  </a:lnTo>
                  <a:lnTo>
                    <a:pt x="1500870" y="467967"/>
                  </a:lnTo>
                  <a:lnTo>
                    <a:pt x="1567874" y="462771"/>
                  </a:lnTo>
                  <a:lnTo>
                    <a:pt x="1632832" y="456733"/>
                  </a:lnTo>
                  <a:lnTo>
                    <a:pt x="1695594" y="449884"/>
                  </a:lnTo>
                  <a:lnTo>
                    <a:pt x="1756008" y="442256"/>
                  </a:lnTo>
                  <a:lnTo>
                    <a:pt x="1813926" y="433881"/>
                  </a:lnTo>
                  <a:lnTo>
                    <a:pt x="1869196" y="424791"/>
                  </a:lnTo>
                  <a:lnTo>
                    <a:pt x="1921668" y="415016"/>
                  </a:lnTo>
                  <a:lnTo>
                    <a:pt x="1971193" y="404590"/>
                  </a:lnTo>
                  <a:lnTo>
                    <a:pt x="2017619" y="393542"/>
                  </a:lnTo>
                  <a:lnTo>
                    <a:pt x="2060797" y="381906"/>
                  </a:lnTo>
                  <a:lnTo>
                    <a:pt x="2100576" y="369712"/>
                  </a:lnTo>
                  <a:lnTo>
                    <a:pt x="2136806" y="356992"/>
                  </a:lnTo>
                  <a:lnTo>
                    <a:pt x="2198017" y="330102"/>
                  </a:lnTo>
                  <a:lnTo>
                    <a:pt x="2243228" y="301489"/>
                  </a:lnTo>
                  <a:lnTo>
                    <a:pt x="2271236" y="271405"/>
                  </a:lnTo>
                  <a:lnTo>
                    <a:pt x="2280839" y="240104"/>
                  </a:lnTo>
                  <a:lnTo>
                    <a:pt x="2278414" y="224318"/>
                  </a:lnTo>
                  <a:lnTo>
                    <a:pt x="2243228" y="178720"/>
                  </a:lnTo>
                  <a:lnTo>
                    <a:pt x="2198017" y="150107"/>
                  </a:lnTo>
                  <a:lnTo>
                    <a:pt x="2136806" y="123217"/>
                  </a:lnTo>
                  <a:lnTo>
                    <a:pt x="2100576" y="110497"/>
                  </a:lnTo>
                  <a:lnTo>
                    <a:pt x="2060797" y="98303"/>
                  </a:lnTo>
                  <a:lnTo>
                    <a:pt x="2017619" y="86666"/>
                  </a:lnTo>
                  <a:lnTo>
                    <a:pt x="1971193" y="75619"/>
                  </a:lnTo>
                  <a:lnTo>
                    <a:pt x="1921668" y="65192"/>
                  </a:lnTo>
                  <a:lnTo>
                    <a:pt x="1869196" y="55417"/>
                  </a:lnTo>
                  <a:lnTo>
                    <a:pt x="1813926" y="46327"/>
                  </a:lnTo>
                  <a:lnTo>
                    <a:pt x="1756008" y="37952"/>
                  </a:lnTo>
                  <a:lnTo>
                    <a:pt x="1695594" y="30324"/>
                  </a:lnTo>
                  <a:lnTo>
                    <a:pt x="1632832" y="23475"/>
                  </a:lnTo>
                  <a:lnTo>
                    <a:pt x="1567874" y="17437"/>
                  </a:lnTo>
                  <a:lnTo>
                    <a:pt x="1500870" y="12241"/>
                  </a:lnTo>
                  <a:lnTo>
                    <a:pt x="1431971" y="7918"/>
                  </a:lnTo>
                  <a:lnTo>
                    <a:pt x="1361325" y="4501"/>
                  </a:lnTo>
                  <a:lnTo>
                    <a:pt x="1289085" y="2021"/>
                  </a:lnTo>
                  <a:lnTo>
                    <a:pt x="1215399" y="510"/>
                  </a:lnTo>
                  <a:lnTo>
                    <a:pt x="1140419" y="0"/>
                  </a:lnTo>
                  <a:close/>
                </a:path>
              </a:pathLst>
            </a:custGeom>
            <a:solidFill>
              <a:srgbClr val="2FA3EE">
                <a:alpha val="8628"/>
              </a:srgbClr>
            </a:solidFill>
          </p:spPr>
          <p:txBody>
            <a:bodyPr wrap="square" lIns="0" tIns="0" rIns="0" bIns="0" rtlCol="0"/>
            <a:lstStyle/>
            <a:p>
              <a:endParaRPr/>
            </a:p>
          </p:txBody>
        </p:sp>
        <p:sp>
          <p:nvSpPr>
            <p:cNvPr id="38" name="object 38"/>
            <p:cNvSpPr/>
            <p:nvPr/>
          </p:nvSpPr>
          <p:spPr>
            <a:xfrm>
              <a:off x="7101469" y="4417992"/>
              <a:ext cx="2280920" cy="480695"/>
            </a:xfrm>
            <a:custGeom>
              <a:avLst/>
              <a:gdLst/>
              <a:ahLst/>
              <a:cxnLst/>
              <a:rect l="l" t="t" r="r" b="b"/>
              <a:pathLst>
                <a:path w="2280920" h="480695">
                  <a:moveTo>
                    <a:pt x="0" y="240104"/>
                  </a:moveTo>
                  <a:lnTo>
                    <a:pt x="21381" y="193593"/>
                  </a:lnTo>
                  <a:lnTo>
                    <a:pt x="58141" y="164213"/>
                  </a:lnTo>
                  <a:lnTo>
                    <a:pt x="111503" y="136430"/>
                  </a:lnTo>
                  <a:lnTo>
                    <a:pt x="180263" y="110496"/>
                  </a:lnTo>
                  <a:lnTo>
                    <a:pt x="220042" y="98302"/>
                  </a:lnTo>
                  <a:lnTo>
                    <a:pt x="263220" y="86666"/>
                  </a:lnTo>
                  <a:lnTo>
                    <a:pt x="309646" y="75618"/>
                  </a:lnTo>
                  <a:lnTo>
                    <a:pt x="359171" y="65191"/>
                  </a:lnTo>
                  <a:lnTo>
                    <a:pt x="411643" y="55417"/>
                  </a:lnTo>
                  <a:lnTo>
                    <a:pt x="466913" y="46326"/>
                  </a:lnTo>
                  <a:lnTo>
                    <a:pt x="524831" y="37951"/>
                  </a:lnTo>
                  <a:lnTo>
                    <a:pt x="585246" y="30324"/>
                  </a:lnTo>
                  <a:lnTo>
                    <a:pt x="648007" y="23475"/>
                  </a:lnTo>
                  <a:lnTo>
                    <a:pt x="712965" y="17437"/>
                  </a:lnTo>
                  <a:lnTo>
                    <a:pt x="779969" y="12240"/>
                  </a:lnTo>
                  <a:lnTo>
                    <a:pt x="848868" y="7918"/>
                  </a:lnTo>
                  <a:lnTo>
                    <a:pt x="919513" y="4501"/>
                  </a:lnTo>
                  <a:lnTo>
                    <a:pt x="991754" y="2021"/>
                  </a:lnTo>
                  <a:lnTo>
                    <a:pt x="1065439" y="510"/>
                  </a:lnTo>
                  <a:lnTo>
                    <a:pt x="1140419" y="0"/>
                  </a:lnTo>
                  <a:lnTo>
                    <a:pt x="1215399" y="510"/>
                  </a:lnTo>
                  <a:lnTo>
                    <a:pt x="1289085" y="2021"/>
                  </a:lnTo>
                  <a:lnTo>
                    <a:pt x="1361325" y="4501"/>
                  </a:lnTo>
                  <a:lnTo>
                    <a:pt x="1431971" y="7918"/>
                  </a:lnTo>
                  <a:lnTo>
                    <a:pt x="1500870" y="12240"/>
                  </a:lnTo>
                  <a:lnTo>
                    <a:pt x="1567874" y="17437"/>
                  </a:lnTo>
                  <a:lnTo>
                    <a:pt x="1632832" y="23475"/>
                  </a:lnTo>
                  <a:lnTo>
                    <a:pt x="1695593" y="30324"/>
                  </a:lnTo>
                  <a:lnTo>
                    <a:pt x="1756008" y="37951"/>
                  </a:lnTo>
                  <a:lnTo>
                    <a:pt x="1813925" y="46326"/>
                  </a:lnTo>
                  <a:lnTo>
                    <a:pt x="1869196" y="55417"/>
                  </a:lnTo>
                  <a:lnTo>
                    <a:pt x="1921668" y="65191"/>
                  </a:lnTo>
                  <a:lnTo>
                    <a:pt x="1971193" y="75618"/>
                  </a:lnTo>
                  <a:lnTo>
                    <a:pt x="2017619" y="86666"/>
                  </a:lnTo>
                  <a:lnTo>
                    <a:pt x="2060797" y="98302"/>
                  </a:lnTo>
                  <a:lnTo>
                    <a:pt x="2100576" y="110496"/>
                  </a:lnTo>
                  <a:lnTo>
                    <a:pt x="2136806" y="123216"/>
                  </a:lnTo>
                  <a:lnTo>
                    <a:pt x="2198017" y="150106"/>
                  </a:lnTo>
                  <a:lnTo>
                    <a:pt x="2243228" y="178720"/>
                  </a:lnTo>
                  <a:lnTo>
                    <a:pt x="2271236" y="208803"/>
                  </a:lnTo>
                  <a:lnTo>
                    <a:pt x="2280839" y="240104"/>
                  </a:lnTo>
                  <a:lnTo>
                    <a:pt x="2278413" y="255891"/>
                  </a:lnTo>
                  <a:lnTo>
                    <a:pt x="2243228" y="301488"/>
                  </a:lnTo>
                  <a:lnTo>
                    <a:pt x="2198017" y="330102"/>
                  </a:lnTo>
                  <a:lnTo>
                    <a:pt x="2136806" y="356992"/>
                  </a:lnTo>
                  <a:lnTo>
                    <a:pt x="2100576" y="369712"/>
                  </a:lnTo>
                  <a:lnTo>
                    <a:pt x="2060797" y="381906"/>
                  </a:lnTo>
                  <a:lnTo>
                    <a:pt x="2017619" y="393542"/>
                  </a:lnTo>
                  <a:lnTo>
                    <a:pt x="1971193" y="404590"/>
                  </a:lnTo>
                  <a:lnTo>
                    <a:pt x="1921668" y="415017"/>
                  </a:lnTo>
                  <a:lnTo>
                    <a:pt x="1869196" y="424791"/>
                  </a:lnTo>
                  <a:lnTo>
                    <a:pt x="1813925" y="433882"/>
                  </a:lnTo>
                  <a:lnTo>
                    <a:pt x="1756008" y="442257"/>
                  </a:lnTo>
                  <a:lnTo>
                    <a:pt x="1695593" y="449884"/>
                  </a:lnTo>
                  <a:lnTo>
                    <a:pt x="1632832" y="456733"/>
                  </a:lnTo>
                  <a:lnTo>
                    <a:pt x="1567874" y="462771"/>
                  </a:lnTo>
                  <a:lnTo>
                    <a:pt x="1500870" y="467968"/>
                  </a:lnTo>
                  <a:lnTo>
                    <a:pt x="1431971" y="472290"/>
                  </a:lnTo>
                  <a:lnTo>
                    <a:pt x="1361325" y="475707"/>
                  </a:lnTo>
                  <a:lnTo>
                    <a:pt x="1289085" y="478187"/>
                  </a:lnTo>
                  <a:lnTo>
                    <a:pt x="1215399" y="479698"/>
                  </a:lnTo>
                  <a:lnTo>
                    <a:pt x="1140419" y="480208"/>
                  </a:lnTo>
                  <a:lnTo>
                    <a:pt x="1065439" y="479698"/>
                  </a:lnTo>
                  <a:lnTo>
                    <a:pt x="991754" y="478187"/>
                  </a:lnTo>
                  <a:lnTo>
                    <a:pt x="919513" y="475707"/>
                  </a:lnTo>
                  <a:lnTo>
                    <a:pt x="848868" y="472290"/>
                  </a:lnTo>
                  <a:lnTo>
                    <a:pt x="779969" y="467968"/>
                  </a:lnTo>
                  <a:lnTo>
                    <a:pt x="712965" y="462771"/>
                  </a:lnTo>
                  <a:lnTo>
                    <a:pt x="648007" y="456733"/>
                  </a:lnTo>
                  <a:lnTo>
                    <a:pt x="585246" y="449884"/>
                  </a:lnTo>
                  <a:lnTo>
                    <a:pt x="524831" y="442257"/>
                  </a:lnTo>
                  <a:lnTo>
                    <a:pt x="466913" y="433882"/>
                  </a:lnTo>
                  <a:lnTo>
                    <a:pt x="411643" y="424791"/>
                  </a:lnTo>
                  <a:lnTo>
                    <a:pt x="359171" y="415017"/>
                  </a:lnTo>
                  <a:lnTo>
                    <a:pt x="309646" y="404590"/>
                  </a:lnTo>
                  <a:lnTo>
                    <a:pt x="263220" y="393542"/>
                  </a:lnTo>
                  <a:lnTo>
                    <a:pt x="220042" y="381906"/>
                  </a:lnTo>
                  <a:lnTo>
                    <a:pt x="180263" y="369712"/>
                  </a:lnTo>
                  <a:lnTo>
                    <a:pt x="144033" y="356992"/>
                  </a:lnTo>
                  <a:lnTo>
                    <a:pt x="82822" y="330102"/>
                  </a:lnTo>
                  <a:lnTo>
                    <a:pt x="37611" y="301488"/>
                  </a:lnTo>
                  <a:lnTo>
                    <a:pt x="9603" y="271405"/>
                  </a:lnTo>
                  <a:lnTo>
                    <a:pt x="0" y="240104"/>
                  </a:lnTo>
                  <a:close/>
                </a:path>
              </a:pathLst>
            </a:custGeom>
            <a:ln w="13933">
              <a:solidFill>
                <a:srgbClr val="2077AF"/>
              </a:solidFill>
            </a:ln>
          </p:spPr>
          <p:txBody>
            <a:bodyPr wrap="square" lIns="0" tIns="0" rIns="0" bIns="0" rtlCol="0"/>
            <a:lstStyle/>
            <a:p>
              <a:endParaRPr/>
            </a:p>
          </p:txBody>
        </p:sp>
      </p:grpSp>
      <p:sp>
        <p:nvSpPr>
          <p:cNvPr id="39" name="object 39"/>
          <p:cNvSpPr txBox="1"/>
          <p:nvPr/>
        </p:nvSpPr>
        <p:spPr>
          <a:xfrm>
            <a:off x="7942971" y="4399330"/>
            <a:ext cx="1247775" cy="455295"/>
          </a:xfrm>
          <a:prstGeom prst="rect">
            <a:avLst/>
          </a:prstGeom>
        </p:spPr>
        <p:txBody>
          <a:bodyPr vert="horz" wrap="square" lIns="0" tIns="6985" rIns="0" bIns="0" rtlCol="0">
            <a:spAutoFit/>
          </a:bodyPr>
          <a:lstStyle/>
          <a:p>
            <a:pPr marL="12700" marR="5080" indent="281305">
              <a:lnSpc>
                <a:spcPct val="102099"/>
              </a:lnSpc>
              <a:spcBef>
                <a:spcPts val="55"/>
              </a:spcBef>
            </a:pPr>
            <a:r>
              <a:rPr sz="1400" spc="105" dirty="0">
                <a:solidFill>
                  <a:srgbClr val="3E5C83"/>
                </a:solidFill>
                <a:latin typeface="Microsoft Sans Serif"/>
                <a:cs typeface="Microsoft Sans Serif"/>
              </a:rPr>
              <a:t>Area </a:t>
            </a:r>
            <a:r>
              <a:rPr sz="1400" spc="114" dirty="0">
                <a:solidFill>
                  <a:srgbClr val="3E5C83"/>
                </a:solidFill>
                <a:latin typeface="Microsoft Sans Serif"/>
                <a:cs typeface="Microsoft Sans Serif"/>
              </a:rPr>
              <a:t>di </a:t>
            </a:r>
            <a:r>
              <a:rPr sz="1400" spc="120" dirty="0">
                <a:solidFill>
                  <a:srgbClr val="3E5C83"/>
                </a:solidFill>
                <a:latin typeface="Microsoft Sans Serif"/>
                <a:cs typeface="Microsoft Sans Serif"/>
              </a:rPr>
              <a:t> </a:t>
            </a:r>
            <a:r>
              <a:rPr sz="1400" spc="-50" dirty="0">
                <a:solidFill>
                  <a:srgbClr val="3E5C83"/>
                </a:solidFill>
                <a:latin typeface="Microsoft Sans Serif"/>
                <a:cs typeface="Microsoft Sans Serif"/>
              </a:rPr>
              <a:t>m</a:t>
            </a:r>
            <a:r>
              <a:rPr sz="1400" spc="50" dirty="0">
                <a:solidFill>
                  <a:srgbClr val="3E5C83"/>
                </a:solidFill>
                <a:latin typeface="Microsoft Sans Serif"/>
                <a:cs typeface="Microsoft Sans Serif"/>
              </a:rPr>
              <a:t>i</a:t>
            </a:r>
            <a:r>
              <a:rPr sz="1400" spc="180" dirty="0">
                <a:solidFill>
                  <a:srgbClr val="3E5C83"/>
                </a:solidFill>
                <a:latin typeface="Microsoft Sans Serif"/>
                <a:cs typeface="Microsoft Sans Serif"/>
              </a:rPr>
              <a:t>g</a:t>
            </a:r>
            <a:r>
              <a:rPr sz="1400" spc="50" dirty="0">
                <a:solidFill>
                  <a:srgbClr val="3E5C83"/>
                </a:solidFill>
                <a:latin typeface="Microsoft Sans Serif"/>
                <a:cs typeface="Microsoft Sans Serif"/>
              </a:rPr>
              <a:t>li</a:t>
            </a:r>
            <a:r>
              <a:rPr sz="1400" spc="110" dirty="0">
                <a:solidFill>
                  <a:srgbClr val="3E5C83"/>
                </a:solidFill>
                <a:latin typeface="Microsoft Sans Serif"/>
                <a:cs typeface="Microsoft Sans Serif"/>
              </a:rPr>
              <a:t>o</a:t>
            </a:r>
            <a:r>
              <a:rPr sz="1400" spc="80" dirty="0">
                <a:solidFill>
                  <a:srgbClr val="3E5C83"/>
                </a:solidFill>
                <a:latin typeface="Microsoft Sans Serif"/>
                <a:cs typeface="Microsoft Sans Serif"/>
              </a:rPr>
              <a:t>r</a:t>
            </a:r>
            <a:r>
              <a:rPr sz="1400" spc="125" dirty="0">
                <a:solidFill>
                  <a:srgbClr val="3E5C83"/>
                </a:solidFill>
                <a:latin typeface="Microsoft Sans Serif"/>
                <a:cs typeface="Microsoft Sans Serif"/>
              </a:rPr>
              <a:t>a</a:t>
            </a:r>
            <a:r>
              <a:rPr sz="1400" spc="5" dirty="0">
                <a:solidFill>
                  <a:srgbClr val="3E5C83"/>
                </a:solidFill>
                <a:latin typeface="Microsoft Sans Serif"/>
                <a:cs typeface="Microsoft Sans Serif"/>
              </a:rPr>
              <a:t>m</a:t>
            </a:r>
            <a:r>
              <a:rPr sz="1400" spc="20" dirty="0">
                <a:solidFill>
                  <a:srgbClr val="3E5C83"/>
                </a:solidFill>
                <a:latin typeface="Microsoft Sans Serif"/>
                <a:cs typeface="Microsoft Sans Serif"/>
              </a:rPr>
              <a:t>e</a:t>
            </a:r>
            <a:r>
              <a:rPr sz="1400" spc="15" dirty="0">
                <a:solidFill>
                  <a:srgbClr val="3E5C83"/>
                </a:solidFill>
                <a:latin typeface="Microsoft Sans Serif"/>
                <a:cs typeface="Microsoft Sans Serif"/>
              </a:rPr>
              <a:t>n</a:t>
            </a:r>
            <a:r>
              <a:rPr sz="1400" spc="30" dirty="0">
                <a:solidFill>
                  <a:srgbClr val="3E5C83"/>
                </a:solidFill>
                <a:latin typeface="Microsoft Sans Serif"/>
                <a:cs typeface="Microsoft Sans Serif"/>
              </a:rPr>
              <a:t>t</a:t>
            </a:r>
            <a:r>
              <a:rPr sz="1400" spc="75" dirty="0">
                <a:solidFill>
                  <a:srgbClr val="3E5C83"/>
                </a:solidFill>
                <a:latin typeface="Microsoft Sans Serif"/>
                <a:cs typeface="Microsoft Sans Serif"/>
              </a:rPr>
              <a:t>o</a:t>
            </a:r>
            <a:endParaRPr sz="1400">
              <a:latin typeface="Microsoft Sans Serif"/>
              <a:cs typeface="Microsoft Sans Serif"/>
            </a:endParaRPr>
          </a:p>
        </p:txBody>
      </p:sp>
      <p:grpSp>
        <p:nvGrpSpPr>
          <p:cNvPr id="40" name="object 40"/>
          <p:cNvGrpSpPr/>
          <p:nvPr/>
        </p:nvGrpSpPr>
        <p:grpSpPr>
          <a:xfrm>
            <a:off x="1958682" y="4381092"/>
            <a:ext cx="2288540" cy="499745"/>
            <a:chOff x="1629955" y="4399951"/>
            <a:chExt cx="2288540" cy="499745"/>
          </a:xfrm>
        </p:grpSpPr>
        <p:sp>
          <p:nvSpPr>
            <p:cNvPr id="41" name="object 41"/>
            <p:cNvSpPr/>
            <p:nvPr/>
          </p:nvSpPr>
          <p:spPr>
            <a:xfrm>
              <a:off x="1636956" y="4406953"/>
              <a:ext cx="2274570" cy="485775"/>
            </a:xfrm>
            <a:custGeom>
              <a:avLst/>
              <a:gdLst/>
              <a:ahLst/>
              <a:cxnLst/>
              <a:rect l="l" t="t" r="r" b="b"/>
              <a:pathLst>
                <a:path w="2274570" h="485775">
                  <a:moveTo>
                    <a:pt x="1137025" y="0"/>
                  </a:moveTo>
                  <a:lnTo>
                    <a:pt x="1062265" y="516"/>
                  </a:lnTo>
                  <a:lnTo>
                    <a:pt x="988797" y="2044"/>
                  </a:lnTo>
                  <a:lnTo>
                    <a:pt x="916769" y="4553"/>
                  </a:lnTo>
                  <a:lnTo>
                    <a:pt x="846332" y="8009"/>
                  </a:lnTo>
                  <a:lnTo>
                    <a:pt x="777636" y="12381"/>
                  </a:lnTo>
                  <a:lnTo>
                    <a:pt x="710831" y="17636"/>
                  </a:lnTo>
                  <a:lnTo>
                    <a:pt x="646066" y="23744"/>
                  </a:lnTo>
                  <a:lnTo>
                    <a:pt x="583491" y="30671"/>
                  </a:lnTo>
                  <a:lnTo>
                    <a:pt x="523257" y="38387"/>
                  </a:lnTo>
                  <a:lnTo>
                    <a:pt x="465512" y="46858"/>
                  </a:lnTo>
                  <a:lnTo>
                    <a:pt x="410407" y="56053"/>
                  </a:lnTo>
                  <a:lnTo>
                    <a:pt x="358091" y="65940"/>
                  </a:lnTo>
                  <a:lnTo>
                    <a:pt x="308714" y="76486"/>
                  </a:lnTo>
                  <a:lnTo>
                    <a:pt x="262427" y="87661"/>
                  </a:lnTo>
                  <a:lnTo>
                    <a:pt x="219379" y="99431"/>
                  </a:lnTo>
                  <a:lnTo>
                    <a:pt x="179719" y="111765"/>
                  </a:lnTo>
                  <a:lnTo>
                    <a:pt x="143599" y="124631"/>
                  </a:lnTo>
                  <a:lnTo>
                    <a:pt x="82572" y="151831"/>
                  </a:lnTo>
                  <a:lnTo>
                    <a:pt x="37497" y="180773"/>
                  </a:lnTo>
                  <a:lnTo>
                    <a:pt x="9574" y="211204"/>
                  </a:lnTo>
                  <a:lnTo>
                    <a:pt x="0" y="242865"/>
                  </a:lnTo>
                  <a:lnTo>
                    <a:pt x="2418" y="258834"/>
                  </a:lnTo>
                  <a:lnTo>
                    <a:pt x="37497" y="304957"/>
                  </a:lnTo>
                  <a:lnTo>
                    <a:pt x="82572" y="333899"/>
                  </a:lnTo>
                  <a:lnTo>
                    <a:pt x="143599" y="361099"/>
                  </a:lnTo>
                  <a:lnTo>
                    <a:pt x="179719" y="373964"/>
                  </a:lnTo>
                  <a:lnTo>
                    <a:pt x="219379" y="386298"/>
                  </a:lnTo>
                  <a:lnTo>
                    <a:pt x="262427" y="398069"/>
                  </a:lnTo>
                  <a:lnTo>
                    <a:pt x="308714" y="409243"/>
                  </a:lnTo>
                  <a:lnTo>
                    <a:pt x="358091" y="419789"/>
                  </a:lnTo>
                  <a:lnTo>
                    <a:pt x="410407" y="429676"/>
                  </a:lnTo>
                  <a:lnTo>
                    <a:pt x="465512" y="438871"/>
                  </a:lnTo>
                  <a:lnTo>
                    <a:pt x="523257" y="447342"/>
                  </a:lnTo>
                  <a:lnTo>
                    <a:pt x="583491" y="455057"/>
                  </a:lnTo>
                  <a:lnTo>
                    <a:pt x="646066" y="461984"/>
                  </a:lnTo>
                  <a:lnTo>
                    <a:pt x="710831" y="468092"/>
                  </a:lnTo>
                  <a:lnTo>
                    <a:pt x="777636" y="473348"/>
                  </a:lnTo>
                  <a:lnTo>
                    <a:pt x="846332" y="477720"/>
                  </a:lnTo>
                  <a:lnTo>
                    <a:pt x="916769" y="481176"/>
                  </a:lnTo>
                  <a:lnTo>
                    <a:pt x="988797" y="483684"/>
                  </a:lnTo>
                  <a:lnTo>
                    <a:pt x="1062265" y="485212"/>
                  </a:lnTo>
                  <a:lnTo>
                    <a:pt x="1137025" y="485729"/>
                  </a:lnTo>
                  <a:lnTo>
                    <a:pt x="1211785" y="485212"/>
                  </a:lnTo>
                  <a:lnTo>
                    <a:pt x="1285254" y="483684"/>
                  </a:lnTo>
                  <a:lnTo>
                    <a:pt x="1357281" y="481176"/>
                  </a:lnTo>
                  <a:lnTo>
                    <a:pt x="1427718" y="477720"/>
                  </a:lnTo>
                  <a:lnTo>
                    <a:pt x="1496414" y="473348"/>
                  </a:lnTo>
                  <a:lnTo>
                    <a:pt x="1563219" y="468092"/>
                  </a:lnTo>
                  <a:lnTo>
                    <a:pt x="1627984" y="461984"/>
                  </a:lnTo>
                  <a:lnTo>
                    <a:pt x="1690559" y="455057"/>
                  </a:lnTo>
                  <a:lnTo>
                    <a:pt x="1750794" y="447342"/>
                  </a:lnTo>
                  <a:lnTo>
                    <a:pt x="1808539" y="438871"/>
                  </a:lnTo>
                  <a:lnTo>
                    <a:pt x="1863644" y="429676"/>
                  </a:lnTo>
                  <a:lnTo>
                    <a:pt x="1915959" y="419789"/>
                  </a:lnTo>
                  <a:lnTo>
                    <a:pt x="1965336" y="409243"/>
                  </a:lnTo>
                  <a:lnTo>
                    <a:pt x="2011623" y="398069"/>
                  </a:lnTo>
                  <a:lnTo>
                    <a:pt x="2054672" y="386298"/>
                  </a:lnTo>
                  <a:lnTo>
                    <a:pt x="2094331" y="373964"/>
                  </a:lnTo>
                  <a:lnTo>
                    <a:pt x="2130452" y="361099"/>
                  </a:lnTo>
                  <a:lnTo>
                    <a:pt x="2191479" y="333899"/>
                  </a:lnTo>
                  <a:lnTo>
                    <a:pt x="2236553" y="304957"/>
                  </a:lnTo>
                  <a:lnTo>
                    <a:pt x="2264477" y="274527"/>
                  </a:lnTo>
                  <a:lnTo>
                    <a:pt x="2274051" y="242865"/>
                  </a:lnTo>
                  <a:lnTo>
                    <a:pt x="2271633" y="226897"/>
                  </a:lnTo>
                  <a:lnTo>
                    <a:pt x="2236553" y="180773"/>
                  </a:lnTo>
                  <a:lnTo>
                    <a:pt x="2191479" y="151831"/>
                  </a:lnTo>
                  <a:lnTo>
                    <a:pt x="2130452" y="124631"/>
                  </a:lnTo>
                  <a:lnTo>
                    <a:pt x="2094331" y="111765"/>
                  </a:lnTo>
                  <a:lnTo>
                    <a:pt x="2054672" y="99431"/>
                  </a:lnTo>
                  <a:lnTo>
                    <a:pt x="2011623" y="87661"/>
                  </a:lnTo>
                  <a:lnTo>
                    <a:pt x="1965336" y="76486"/>
                  </a:lnTo>
                  <a:lnTo>
                    <a:pt x="1915959" y="65940"/>
                  </a:lnTo>
                  <a:lnTo>
                    <a:pt x="1863644" y="56053"/>
                  </a:lnTo>
                  <a:lnTo>
                    <a:pt x="1808539" y="46858"/>
                  </a:lnTo>
                  <a:lnTo>
                    <a:pt x="1750794" y="38387"/>
                  </a:lnTo>
                  <a:lnTo>
                    <a:pt x="1690559" y="30671"/>
                  </a:lnTo>
                  <a:lnTo>
                    <a:pt x="1627984" y="23744"/>
                  </a:lnTo>
                  <a:lnTo>
                    <a:pt x="1563219" y="17636"/>
                  </a:lnTo>
                  <a:lnTo>
                    <a:pt x="1496414" y="12381"/>
                  </a:lnTo>
                  <a:lnTo>
                    <a:pt x="1427718" y="8009"/>
                  </a:lnTo>
                  <a:lnTo>
                    <a:pt x="1357281" y="4553"/>
                  </a:lnTo>
                  <a:lnTo>
                    <a:pt x="1285254" y="2044"/>
                  </a:lnTo>
                  <a:lnTo>
                    <a:pt x="1211785" y="516"/>
                  </a:lnTo>
                  <a:lnTo>
                    <a:pt x="1137025" y="0"/>
                  </a:lnTo>
                  <a:close/>
                </a:path>
              </a:pathLst>
            </a:custGeom>
            <a:solidFill>
              <a:srgbClr val="2FA3EE">
                <a:alpha val="8628"/>
              </a:srgbClr>
            </a:solidFill>
          </p:spPr>
          <p:txBody>
            <a:bodyPr wrap="square" lIns="0" tIns="0" rIns="0" bIns="0" rtlCol="0"/>
            <a:lstStyle/>
            <a:p>
              <a:endParaRPr/>
            </a:p>
          </p:txBody>
        </p:sp>
        <p:sp>
          <p:nvSpPr>
            <p:cNvPr id="42" name="object 42"/>
            <p:cNvSpPr/>
            <p:nvPr/>
          </p:nvSpPr>
          <p:spPr>
            <a:xfrm>
              <a:off x="1636957" y="4406953"/>
              <a:ext cx="2274570" cy="485775"/>
            </a:xfrm>
            <a:custGeom>
              <a:avLst/>
              <a:gdLst/>
              <a:ahLst/>
              <a:cxnLst/>
              <a:rect l="l" t="t" r="r" b="b"/>
              <a:pathLst>
                <a:path w="2274570" h="485775">
                  <a:moveTo>
                    <a:pt x="0" y="242864"/>
                  </a:moveTo>
                  <a:lnTo>
                    <a:pt x="21317" y="195817"/>
                  </a:lnTo>
                  <a:lnTo>
                    <a:pt x="57966" y="166099"/>
                  </a:lnTo>
                  <a:lnTo>
                    <a:pt x="111166" y="137996"/>
                  </a:lnTo>
                  <a:lnTo>
                    <a:pt x="179719" y="111764"/>
                  </a:lnTo>
                  <a:lnTo>
                    <a:pt x="219379" y="99430"/>
                  </a:lnTo>
                  <a:lnTo>
                    <a:pt x="262427" y="87660"/>
                  </a:lnTo>
                  <a:lnTo>
                    <a:pt x="308714" y="76486"/>
                  </a:lnTo>
                  <a:lnTo>
                    <a:pt x="358091" y="65939"/>
                  </a:lnTo>
                  <a:lnTo>
                    <a:pt x="410407" y="56052"/>
                  </a:lnTo>
                  <a:lnTo>
                    <a:pt x="465512" y="46857"/>
                  </a:lnTo>
                  <a:lnTo>
                    <a:pt x="523257" y="38386"/>
                  </a:lnTo>
                  <a:lnTo>
                    <a:pt x="583491" y="30671"/>
                  </a:lnTo>
                  <a:lnTo>
                    <a:pt x="646066" y="23744"/>
                  </a:lnTo>
                  <a:lnTo>
                    <a:pt x="710831" y="17636"/>
                  </a:lnTo>
                  <a:lnTo>
                    <a:pt x="777636" y="12381"/>
                  </a:lnTo>
                  <a:lnTo>
                    <a:pt x="846332" y="8009"/>
                  </a:lnTo>
                  <a:lnTo>
                    <a:pt x="916769" y="4553"/>
                  </a:lnTo>
                  <a:lnTo>
                    <a:pt x="988797" y="2044"/>
                  </a:lnTo>
                  <a:lnTo>
                    <a:pt x="1062265" y="516"/>
                  </a:lnTo>
                  <a:lnTo>
                    <a:pt x="1137025" y="0"/>
                  </a:lnTo>
                  <a:lnTo>
                    <a:pt x="1211785" y="516"/>
                  </a:lnTo>
                  <a:lnTo>
                    <a:pt x="1285254" y="2044"/>
                  </a:lnTo>
                  <a:lnTo>
                    <a:pt x="1357282" y="4553"/>
                  </a:lnTo>
                  <a:lnTo>
                    <a:pt x="1427718" y="8009"/>
                  </a:lnTo>
                  <a:lnTo>
                    <a:pt x="1496414" y="12381"/>
                  </a:lnTo>
                  <a:lnTo>
                    <a:pt x="1563220" y="17636"/>
                  </a:lnTo>
                  <a:lnTo>
                    <a:pt x="1627984" y="23744"/>
                  </a:lnTo>
                  <a:lnTo>
                    <a:pt x="1690559" y="30671"/>
                  </a:lnTo>
                  <a:lnTo>
                    <a:pt x="1750794" y="38386"/>
                  </a:lnTo>
                  <a:lnTo>
                    <a:pt x="1808539" y="46857"/>
                  </a:lnTo>
                  <a:lnTo>
                    <a:pt x="1863644" y="56052"/>
                  </a:lnTo>
                  <a:lnTo>
                    <a:pt x="1915960" y="65939"/>
                  </a:lnTo>
                  <a:lnTo>
                    <a:pt x="1965336" y="76486"/>
                  </a:lnTo>
                  <a:lnTo>
                    <a:pt x="2011623" y="87660"/>
                  </a:lnTo>
                  <a:lnTo>
                    <a:pt x="2054672" y="99430"/>
                  </a:lnTo>
                  <a:lnTo>
                    <a:pt x="2094331" y="111764"/>
                  </a:lnTo>
                  <a:lnTo>
                    <a:pt x="2130452" y="124630"/>
                  </a:lnTo>
                  <a:lnTo>
                    <a:pt x="2191479" y="151829"/>
                  </a:lnTo>
                  <a:lnTo>
                    <a:pt x="2236553" y="180772"/>
                  </a:lnTo>
                  <a:lnTo>
                    <a:pt x="2264477" y="211202"/>
                  </a:lnTo>
                  <a:lnTo>
                    <a:pt x="2274051" y="242864"/>
                  </a:lnTo>
                  <a:lnTo>
                    <a:pt x="2271633" y="258833"/>
                  </a:lnTo>
                  <a:lnTo>
                    <a:pt x="2236553" y="304955"/>
                  </a:lnTo>
                  <a:lnTo>
                    <a:pt x="2191479" y="333898"/>
                  </a:lnTo>
                  <a:lnTo>
                    <a:pt x="2130452" y="361097"/>
                  </a:lnTo>
                  <a:lnTo>
                    <a:pt x="2094331" y="373963"/>
                  </a:lnTo>
                  <a:lnTo>
                    <a:pt x="2054672" y="386297"/>
                  </a:lnTo>
                  <a:lnTo>
                    <a:pt x="2011623" y="398068"/>
                  </a:lnTo>
                  <a:lnTo>
                    <a:pt x="1965336" y="409242"/>
                  </a:lnTo>
                  <a:lnTo>
                    <a:pt x="1915960" y="419789"/>
                  </a:lnTo>
                  <a:lnTo>
                    <a:pt x="1863644" y="429675"/>
                  </a:lnTo>
                  <a:lnTo>
                    <a:pt x="1808539" y="438870"/>
                  </a:lnTo>
                  <a:lnTo>
                    <a:pt x="1750794" y="447341"/>
                  </a:lnTo>
                  <a:lnTo>
                    <a:pt x="1690559" y="455056"/>
                  </a:lnTo>
                  <a:lnTo>
                    <a:pt x="1627984" y="461984"/>
                  </a:lnTo>
                  <a:lnTo>
                    <a:pt x="1563220" y="468091"/>
                  </a:lnTo>
                  <a:lnTo>
                    <a:pt x="1496414" y="473347"/>
                  </a:lnTo>
                  <a:lnTo>
                    <a:pt x="1427718" y="477719"/>
                  </a:lnTo>
                  <a:lnTo>
                    <a:pt x="1357282" y="481175"/>
                  </a:lnTo>
                  <a:lnTo>
                    <a:pt x="1285254" y="483683"/>
                  </a:lnTo>
                  <a:lnTo>
                    <a:pt x="1211785" y="485212"/>
                  </a:lnTo>
                  <a:lnTo>
                    <a:pt x="1137025" y="485728"/>
                  </a:lnTo>
                  <a:lnTo>
                    <a:pt x="1062265" y="485212"/>
                  </a:lnTo>
                  <a:lnTo>
                    <a:pt x="988797" y="483683"/>
                  </a:lnTo>
                  <a:lnTo>
                    <a:pt x="916769" y="481175"/>
                  </a:lnTo>
                  <a:lnTo>
                    <a:pt x="846332" y="477719"/>
                  </a:lnTo>
                  <a:lnTo>
                    <a:pt x="777636" y="473347"/>
                  </a:lnTo>
                  <a:lnTo>
                    <a:pt x="710831" y="468091"/>
                  </a:lnTo>
                  <a:lnTo>
                    <a:pt x="646066" y="461984"/>
                  </a:lnTo>
                  <a:lnTo>
                    <a:pt x="583491" y="455056"/>
                  </a:lnTo>
                  <a:lnTo>
                    <a:pt x="523257" y="447341"/>
                  </a:lnTo>
                  <a:lnTo>
                    <a:pt x="465512" y="438870"/>
                  </a:lnTo>
                  <a:lnTo>
                    <a:pt x="410407" y="429675"/>
                  </a:lnTo>
                  <a:lnTo>
                    <a:pt x="358091" y="419789"/>
                  </a:lnTo>
                  <a:lnTo>
                    <a:pt x="308714" y="409242"/>
                  </a:lnTo>
                  <a:lnTo>
                    <a:pt x="262427" y="398068"/>
                  </a:lnTo>
                  <a:lnTo>
                    <a:pt x="219379" y="386297"/>
                  </a:lnTo>
                  <a:lnTo>
                    <a:pt x="179719" y="373963"/>
                  </a:lnTo>
                  <a:lnTo>
                    <a:pt x="143599" y="361097"/>
                  </a:lnTo>
                  <a:lnTo>
                    <a:pt x="82572" y="333898"/>
                  </a:lnTo>
                  <a:lnTo>
                    <a:pt x="37497" y="304955"/>
                  </a:lnTo>
                  <a:lnTo>
                    <a:pt x="9574" y="274525"/>
                  </a:lnTo>
                  <a:lnTo>
                    <a:pt x="0" y="242864"/>
                  </a:lnTo>
                  <a:close/>
                </a:path>
              </a:pathLst>
            </a:custGeom>
            <a:ln w="13937">
              <a:solidFill>
                <a:srgbClr val="2077AF"/>
              </a:solidFill>
            </a:ln>
          </p:spPr>
          <p:txBody>
            <a:bodyPr wrap="square" lIns="0" tIns="0" rIns="0" bIns="0" rtlCol="0"/>
            <a:lstStyle/>
            <a:p>
              <a:endParaRPr/>
            </a:p>
          </p:txBody>
        </p:sp>
      </p:grpSp>
      <p:sp>
        <p:nvSpPr>
          <p:cNvPr id="43" name="object 43"/>
          <p:cNvSpPr txBox="1"/>
          <p:nvPr/>
        </p:nvSpPr>
        <p:spPr>
          <a:xfrm>
            <a:off x="2756693" y="4399330"/>
            <a:ext cx="684530" cy="237490"/>
          </a:xfrm>
          <a:prstGeom prst="rect">
            <a:avLst/>
          </a:prstGeom>
        </p:spPr>
        <p:txBody>
          <a:bodyPr vert="horz" wrap="square" lIns="0" tIns="11430" rIns="0" bIns="0" rtlCol="0">
            <a:spAutoFit/>
          </a:bodyPr>
          <a:lstStyle/>
          <a:p>
            <a:pPr marL="12700">
              <a:lnSpc>
                <a:spcPct val="100000"/>
              </a:lnSpc>
              <a:spcBef>
                <a:spcPts val="90"/>
              </a:spcBef>
            </a:pPr>
            <a:r>
              <a:rPr sz="1400" spc="105" dirty="0">
                <a:solidFill>
                  <a:srgbClr val="3E5C83"/>
                </a:solidFill>
                <a:latin typeface="Microsoft Sans Serif"/>
                <a:cs typeface="Microsoft Sans Serif"/>
              </a:rPr>
              <a:t>Area</a:t>
            </a:r>
            <a:r>
              <a:rPr sz="1400" spc="10" dirty="0">
                <a:solidFill>
                  <a:srgbClr val="3E5C83"/>
                </a:solidFill>
                <a:latin typeface="Microsoft Sans Serif"/>
                <a:cs typeface="Microsoft Sans Serif"/>
              </a:rPr>
              <a:t> </a:t>
            </a:r>
            <a:r>
              <a:rPr sz="1400" spc="114" dirty="0">
                <a:solidFill>
                  <a:srgbClr val="3E5C83"/>
                </a:solidFill>
                <a:latin typeface="Microsoft Sans Serif"/>
                <a:cs typeface="Microsoft Sans Serif"/>
              </a:rPr>
              <a:t>di</a:t>
            </a:r>
            <a:endParaRPr sz="1400">
              <a:latin typeface="Microsoft Sans Serif"/>
              <a:cs typeface="Microsoft Sans Serif"/>
            </a:endParaRPr>
          </a:p>
        </p:txBody>
      </p:sp>
      <p:sp>
        <p:nvSpPr>
          <p:cNvPr id="44" name="object 44"/>
          <p:cNvSpPr txBox="1"/>
          <p:nvPr/>
        </p:nvSpPr>
        <p:spPr>
          <a:xfrm>
            <a:off x="2475187" y="4600446"/>
            <a:ext cx="1247775" cy="237490"/>
          </a:xfrm>
          <a:prstGeom prst="rect">
            <a:avLst/>
          </a:prstGeom>
        </p:spPr>
        <p:txBody>
          <a:bodyPr vert="horz" wrap="square" lIns="0" tIns="11430" rIns="0" bIns="0" rtlCol="0">
            <a:spAutoFit/>
          </a:bodyPr>
          <a:lstStyle/>
          <a:p>
            <a:pPr marL="12700">
              <a:lnSpc>
                <a:spcPct val="100000"/>
              </a:lnSpc>
              <a:spcBef>
                <a:spcPts val="90"/>
              </a:spcBef>
            </a:pPr>
            <a:r>
              <a:rPr sz="1400" spc="55" dirty="0">
                <a:solidFill>
                  <a:srgbClr val="3E5C83"/>
                </a:solidFill>
                <a:latin typeface="Microsoft Sans Serif"/>
                <a:cs typeface="Microsoft Sans Serif"/>
              </a:rPr>
              <a:t>miglioramento</a:t>
            </a:r>
            <a:endParaRPr sz="1400">
              <a:latin typeface="Microsoft Sans Serif"/>
              <a:cs typeface="Microsoft Sans Serif"/>
            </a:endParaRPr>
          </a:p>
        </p:txBody>
      </p:sp>
      <p:sp>
        <p:nvSpPr>
          <p:cNvPr id="49" name="Segnaposto contenuto 48">
            <a:extLst>
              <a:ext uri="{FF2B5EF4-FFF2-40B4-BE49-F238E27FC236}">
                <a16:creationId xmlns:a16="http://schemas.microsoft.com/office/drawing/2014/main" id="{19480A18-0A5B-4803-A86C-EDD01A90C21A}"/>
              </a:ext>
            </a:extLst>
          </p:cNvPr>
          <p:cNvSpPr>
            <a:spLocks noGrp="1"/>
          </p:cNvSpPr>
          <p:nvPr>
            <p:ph idx="1"/>
          </p:nvPr>
        </p:nvSpPr>
        <p:spPr>
          <a:xfrm>
            <a:off x="908050" y="1283022"/>
            <a:ext cx="10276554" cy="1549772"/>
          </a:xfrm>
        </p:spPr>
        <p:txBody>
          <a:bodyPr>
            <a:noAutofit/>
          </a:bodyPr>
          <a:lstStyle/>
          <a:p>
            <a:pPr marL="109728" indent="0">
              <a:buNone/>
            </a:pPr>
            <a:r>
              <a:rPr lang="it-IT" sz="1800" b="0" dirty="0">
                <a:solidFill>
                  <a:schemeClr val="accent1">
                    <a:lumMod val="75000"/>
                  </a:schemeClr>
                </a:solidFill>
                <a:latin typeface="Calibri" panose="020F0502020204030204" pitchFamily="34" charset="0"/>
                <a:cs typeface="Calibri" panose="020F0502020204030204" pitchFamily="34" charset="0"/>
              </a:rPr>
              <a:t>La sempre maggiore attenzione alla mappatura dei processi avviene a seguito della crescente consapevolezza  che il maggior potenziale di miglioramento (e quindi le inefficienze) è nascosto nei “confini” funzionali e  divisionali che tracciamo nella gestione delle organizzazioni. Le inefficienze si individuano se si ragiona per  processo e non per divisioni, funzioni o addirittura per mansione. Il processo, infatti, aggrega e crea legami  funzionali tra le diverse unità organizzative, poiché è un insieme di attività eseguite in ambiti organizzativi diversi  e collegate tra loro finalizzate al raggiungimento di un obiettivo o realizzazione di un prodotto-servizio.</a:t>
            </a:r>
            <a:endParaRPr lang="it-IT" sz="1800" dirty="0">
              <a:solidFill>
                <a:schemeClr val="accent1">
                  <a:lumMod val="75000"/>
                </a:schemeClr>
              </a:solidFill>
            </a:endParaRPr>
          </a:p>
        </p:txBody>
      </p:sp>
      <p:sp>
        <p:nvSpPr>
          <p:cNvPr id="47" name="Titolo 46">
            <a:extLst>
              <a:ext uri="{FF2B5EF4-FFF2-40B4-BE49-F238E27FC236}">
                <a16:creationId xmlns:a16="http://schemas.microsoft.com/office/drawing/2014/main" id="{E2C9C167-AB60-4C06-BB67-307E45362376}"/>
              </a:ext>
            </a:extLst>
          </p:cNvPr>
          <p:cNvSpPr>
            <a:spLocks noGrp="1"/>
          </p:cNvSpPr>
          <p:nvPr>
            <p:ph type="title"/>
          </p:nvPr>
        </p:nvSpPr>
        <p:spPr>
          <a:xfrm>
            <a:off x="44767" y="292422"/>
            <a:ext cx="10972800" cy="386582"/>
          </a:xfrm>
        </p:spPr>
        <p:txBody>
          <a:bodyPr vert="horz" rtlCol="0" anchor="ctr">
            <a:normAutofit fontScale="90000"/>
            <a:scene3d>
              <a:camera prst="orthographicFront"/>
              <a:lightRig rig="soft" dir="t"/>
            </a:scene3d>
            <a:sp3d prstMaterial="softEdge">
              <a:bevelT w="25400" h="25400"/>
            </a:sp3d>
          </a:bodyPr>
          <a:lstStyle/>
          <a:p>
            <a:pPr algn="ctr"/>
            <a:r>
              <a:rPr lang="it-IT" sz="2800" dirty="0">
                <a:solidFill>
                  <a:srgbClr val="1B877D"/>
                </a:solidFill>
                <a:latin typeface="Calibri" panose="020F0502020204030204" pitchFamily="34" charset="0"/>
                <a:cs typeface="Calibri" panose="020F0502020204030204" pitchFamily="34" charset="0"/>
              </a:rPr>
              <a:t>Il modello per processi</a:t>
            </a:r>
          </a:p>
        </p:txBody>
      </p:sp>
      <p:grpSp>
        <p:nvGrpSpPr>
          <p:cNvPr id="2" name="Gruppo 1">
            <a:extLst>
              <a:ext uri="{FF2B5EF4-FFF2-40B4-BE49-F238E27FC236}">
                <a16:creationId xmlns:a16="http://schemas.microsoft.com/office/drawing/2014/main" id="{3D05B2C0-A318-2C55-BC6E-652EEBFF2970}"/>
              </a:ext>
            </a:extLst>
          </p:cNvPr>
          <p:cNvGrpSpPr/>
          <p:nvPr/>
        </p:nvGrpSpPr>
        <p:grpSpPr>
          <a:xfrm>
            <a:off x="1" y="0"/>
            <a:ext cx="908049" cy="6858000"/>
            <a:chOff x="1" y="0"/>
            <a:chExt cx="962526" cy="6858000"/>
          </a:xfrm>
        </p:grpSpPr>
        <p:sp>
          <p:nvSpPr>
            <p:cNvPr id="3" name="Rettangolo 2">
              <a:extLst>
                <a:ext uri="{FF2B5EF4-FFF2-40B4-BE49-F238E27FC236}">
                  <a16:creationId xmlns:a16="http://schemas.microsoft.com/office/drawing/2014/main" id="{DE4AB740-8C4E-E40D-9F18-E41B5DDBEF86}"/>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45" name="CasellaDiTesto 44">
              <a:extLst>
                <a:ext uri="{FF2B5EF4-FFF2-40B4-BE49-F238E27FC236}">
                  <a16:creationId xmlns:a16="http://schemas.microsoft.com/office/drawing/2014/main" id="{F3CA822F-7759-1A1A-A8C8-93CD1F1574E0}"/>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46" name="Picture 7">
            <a:extLst>
              <a:ext uri="{FF2B5EF4-FFF2-40B4-BE49-F238E27FC236}">
                <a16:creationId xmlns:a16="http://schemas.microsoft.com/office/drawing/2014/main" id="{D329917D-9168-07E8-EA8D-5B6C5439B6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magine 47">
            <a:extLst>
              <a:ext uri="{FF2B5EF4-FFF2-40B4-BE49-F238E27FC236}">
                <a16:creationId xmlns:a16="http://schemas.microsoft.com/office/drawing/2014/main" id="{7A5C04A7-0621-2437-D4CF-8FA0158C76CF}"/>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50" name="Segnaposto piè di pagina 3">
            <a:extLst>
              <a:ext uri="{FF2B5EF4-FFF2-40B4-BE49-F238E27FC236}">
                <a16:creationId xmlns:a16="http://schemas.microsoft.com/office/drawing/2014/main" id="{C89404EF-72FB-95B4-4217-F9A8C539FB56}"/>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59055" y="1179874"/>
            <a:ext cx="10387584" cy="582167"/>
          </a:xfrm>
          <a:prstGeom prst="rect">
            <a:avLst/>
          </a:prstGeom>
        </p:spPr>
      </p:pic>
      <p:pic>
        <p:nvPicPr>
          <p:cNvPr id="3" name="object 3"/>
          <p:cNvPicPr/>
          <p:nvPr/>
        </p:nvPicPr>
        <p:blipFill>
          <a:blip r:embed="rId3" cstate="print"/>
          <a:stretch>
            <a:fillRect/>
          </a:stretch>
        </p:blipFill>
        <p:spPr>
          <a:xfrm>
            <a:off x="1059055" y="2044544"/>
            <a:ext cx="6005456" cy="2827903"/>
          </a:xfrm>
          <a:prstGeom prst="rect">
            <a:avLst/>
          </a:prstGeom>
        </p:spPr>
      </p:pic>
      <p:sp>
        <p:nvSpPr>
          <p:cNvPr id="4" name="object 4"/>
          <p:cNvSpPr txBox="1"/>
          <p:nvPr/>
        </p:nvSpPr>
        <p:spPr>
          <a:xfrm>
            <a:off x="7374521" y="2363196"/>
            <a:ext cx="4743450" cy="2781531"/>
          </a:xfrm>
          <a:prstGeom prst="rect">
            <a:avLst/>
          </a:prstGeom>
          <a:ln w="9525">
            <a:solidFill>
              <a:srgbClr val="1B877D"/>
            </a:solidFill>
          </a:ln>
        </p:spPr>
        <p:txBody>
          <a:bodyPr vert="horz" wrap="square" lIns="0" tIns="8890" rIns="0" bIns="0" rtlCol="0">
            <a:spAutoFit/>
          </a:bodyPr>
          <a:lstStyle/>
          <a:p>
            <a:pPr marL="91440" marR="119380">
              <a:lnSpc>
                <a:spcPct val="100000"/>
              </a:lnSpc>
              <a:spcBef>
                <a:spcPts val="70"/>
              </a:spcBef>
            </a:pPr>
            <a:r>
              <a:rPr sz="1800" dirty="0">
                <a:solidFill>
                  <a:schemeClr val="accent1">
                    <a:lumMod val="75000"/>
                  </a:schemeClr>
                </a:solidFill>
                <a:latin typeface="Lucida Sans Unicode"/>
                <a:cs typeface="Lucida Sans Unicode"/>
              </a:rPr>
              <a:t>È </a:t>
            </a:r>
            <a:r>
              <a:rPr sz="1800" spc="-5" dirty="0">
                <a:solidFill>
                  <a:schemeClr val="accent1">
                    <a:lumMod val="75000"/>
                  </a:schemeClr>
                </a:solidFill>
                <a:latin typeface="Lucida Sans Unicode"/>
                <a:cs typeface="Lucida Sans Unicode"/>
              </a:rPr>
              <a:t>importante </a:t>
            </a:r>
            <a:r>
              <a:rPr sz="1800" dirty="0">
                <a:solidFill>
                  <a:schemeClr val="accent1">
                    <a:lumMod val="75000"/>
                  </a:schemeClr>
                </a:solidFill>
                <a:latin typeface="Lucida Sans Unicode"/>
                <a:cs typeface="Lucida Sans Unicode"/>
              </a:rPr>
              <a:t>la</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rappresentazione </a:t>
            </a:r>
            <a:r>
              <a:rPr sz="1800" dirty="0">
                <a:solidFill>
                  <a:schemeClr val="accent1">
                    <a:lumMod val="75000"/>
                  </a:schemeClr>
                </a:solidFill>
                <a:latin typeface="Lucida Sans Unicode"/>
                <a:cs typeface="Lucida Sans Unicode"/>
              </a:rPr>
              <a:t>grafica </a:t>
            </a:r>
            <a:r>
              <a:rPr sz="1800" spc="-55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del</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processo.</a:t>
            </a:r>
            <a:r>
              <a:rPr sz="1800" spc="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La</a:t>
            </a:r>
            <a:r>
              <a:rPr sz="1800" spc="5" dirty="0">
                <a:solidFill>
                  <a:schemeClr val="accent1">
                    <a:lumMod val="75000"/>
                  </a:schemeClr>
                </a:solidFill>
                <a:latin typeface="Lucida Sans Unicode"/>
                <a:cs typeface="Lucida Sans Unicode"/>
              </a:rPr>
              <a:t> </a:t>
            </a:r>
            <a:r>
              <a:rPr sz="1800" spc="-10" dirty="0">
                <a:solidFill>
                  <a:schemeClr val="accent1">
                    <a:lumMod val="75000"/>
                  </a:schemeClr>
                </a:solidFill>
                <a:latin typeface="Lucida Sans Unicode"/>
                <a:cs typeface="Lucida Sans Unicode"/>
              </a:rPr>
              <a:t>stessa</a:t>
            </a:r>
            <a:r>
              <a:rPr sz="1800" spc="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deve </a:t>
            </a:r>
            <a:r>
              <a:rPr sz="1800" spc="-5" dirty="0">
                <a:solidFill>
                  <a:schemeClr val="accent1">
                    <a:lumMod val="75000"/>
                  </a:schemeClr>
                </a:solidFill>
                <a:latin typeface="Lucida Sans Unicode"/>
                <a:cs typeface="Lucida Sans Unicode"/>
              </a:rPr>
              <a:t>essere </a:t>
            </a:r>
            <a:r>
              <a:rPr sz="1800"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scelta</a:t>
            </a:r>
            <a:r>
              <a:rPr sz="1800"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sulla</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base </a:t>
            </a:r>
            <a:r>
              <a:rPr sz="1800" dirty="0">
                <a:solidFill>
                  <a:schemeClr val="accent1">
                    <a:lumMod val="75000"/>
                  </a:schemeClr>
                </a:solidFill>
                <a:latin typeface="Lucida Sans Unicode"/>
                <a:cs typeface="Lucida Sans Unicode"/>
              </a:rPr>
              <a:t>di</a:t>
            </a:r>
            <a:r>
              <a:rPr sz="1800" spc="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specifici</a:t>
            </a:r>
            <a:r>
              <a:rPr sz="1800" spc="5"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criteri</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che</a:t>
            </a:r>
            <a:r>
              <a:rPr sz="1800" dirty="0">
                <a:solidFill>
                  <a:schemeClr val="accent1">
                    <a:lumMod val="75000"/>
                  </a:schemeClr>
                </a:solidFill>
                <a:latin typeface="Lucida Sans Unicode"/>
                <a:cs typeface="Lucida Sans Unicode"/>
              </a:rPr>
              <a:t> </a:t>
            </a:r>
            <a:r>
              <a:rPr sz="1800" spc="-10" dirty="0">
                <a:solidFill>
                  <a:schemeClr val="accent1">
                    <a:lumMod val="75000"/>
                  </a:schemeClr>
                </a:solidFill>
                <a:latin typeface="Lucida Sans Unicode"/>
                <a:cs typeface="Lucida Sans Unicode"/>
              </a:rPr>
              <a:t>si </a:t>
            </a:r>
            <a:r>
              <a:rPr sz="1800" spc="-55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vogliono</a:t>
            </a:r>
            <a:r>
              <a:rPr sz="1800" spc="-10"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privilegiare</a:t>
            </a:r>
            <a:r>
              <a:rPr sz="1800" spc="-5" dirty="0">
                <a:solidFill>
                  <a:schemeClr val="accent1">
                    <a:lumMod val="75000"/>
                  </a:schemeClr>
                </a:solidFill>
                <a:latin typeface="Lucida Sans Unicode"/>
                <a:cs typeface="Lucida Sans Unicode"/>
              </a:rPr>
              <a:t> rispetto</a:t>
            </a:r>
            <a:r>
              <a:rPr sz="1800" spc="-10" dirty="0">
                <a:solidFill>
                  <a:schemeClr val="accent1">
                    <a:lumMod val="75000"/>
                  </a:schemeClr>
                </a:solidFill>
                <a:latin typeface="Lucida Sans Unicode"/>
                <a:cs typeface="Lucida Sans Unicode"/>
              </a:rPr>
              <a:t> </a:t>
            </a:r>
            <a:r>
              <a:rPr sz="1800" dirty="0">
                <a:solidFill>
                  <a:schemeClr val="accent1">
                    <a:lumMod val="75000"/>
                  </a:schemeClr>
                </a:solidFill>
                <a:latin typeface="Lucida Sans Unicode"/>
                <a:cs typeface="Lucida Sans Unicode"/>
              </a:rPr>
              <a:t>ad altri:</a:t>
            </a:r>
          </a:p>
          <a:p>
            <a:pPr marL="434340" indent="-342900">
              <a:lnSpc>
                <a:spcPct val="100000"/>
              </a:lnSpc>
              <a:spcBef>
                <a:spcPts val="2160"/>
              </a:spcBef>
              <a:buAutoNum type="arabicParenR"/>
              <a:tabLst>
                <a:tab pos="434340" algn="l"/>
              </a:tabLst>
            </a:pPr>
            <a:r>
              <a:rPr sz="1800" spc="-5" dirty="0">
                <a:solidFill>
                  <a:schemeClr val="accent1">
                    <a:lumMod val="75000"/>
                  </a:schemeClr>
                </a:solidFill>
                <a:latin typeface="Lucida Sans Unicode"/>
                <a:cs typeface="Lucida Sans Unicode"/>
              </a:rPr>
              <a:t>Comprensione</a:t>
            </a:r>
            <a:endParaRPr sz="1800" dirty="0">
              <a:solidFill>
                <a:schemeClr val="accent1">
                  <a:lumMod val="75000"/>
                </a:schemeClr>
              </a:solidFill>
              <a:latin typeface="Lucida Sans Unicode"/>
              <a:cs typeface="Lucida Sans Unicode"/>
            </a:endParaRPr>
          </a:p>
          <a:p>
            <a:pPr marL="434340" indent="-342900">
              <a:lnSpc>
                <a:spcPct val="100000"/>
              </a:lnSpc>
              <a:spcBef>
                <a:spcPts val="2230"/>
              </a:spcBef>
              <a:buAutoNum type="arabicParenR"/>
              <a:tabLst>
                <a:tab pos="434340" algn="l"/>
              </a:tabLst>
            </a:pPr>
            <a:r>
              <a:rPr sz="1800" spc="-5" dirty="0">
                <a:solidFill>
                  <a:schemeClr val="accent1">
                    <a:lumMod val="75000"/>
                  </a:schemeClr>
                </a:solidFill>
                <a:latin typeface="Lucida Sans Unicode"/>
                <a:cs typeface="Lucida Sans Unicode"/>
              </a:rPr>
              <a:t>Identificazione della</a:t>
            </a:r>
            <a:r>
              <a:rPr sz="1800" spc="10"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responsabilità</a:t>
            </a:r>
            <a:endParaRPr sz="1800" dirty="0">
              <a:solidFill>
                <a:schemeClr val="accent1">
                  <a:lumMod val="75000"/>
                </a:schemeClr>
              </a:solidFill>
              <a:latin typeface="Lucida Sans Unicode"/>
              <a:cs typeface="Lucida Sans Unicode"/>
            </a:endParaRPr>
          </a:p>
          <a:p>
            <a:pPr marL="434340" indent="-342900">
              <a:lnSpc>
                <a:spcPct val="100000"/>
              </a:lnSpc>
              <a:spcBef>
                <a:spcPts val="2135"/>
              </a:spcBef>
              <a:buAutoNum type="arabicParenR"/>
              <a:tabLst>
                <a:tab pos="434340" algn="l"/>
              </a:tabLst>
            </a:pPr>
            <a:r>
              <a:rPr sz="1800" spc="-5" dirty="0">
                <a:solidFill>
                  <a:schemeClr val="accent1">
                    <a:lumMod val="75000"/>
                  </a:schemeClr>
                </a:solidFill>
                <a:latin typeface="Lucida Sans Unicode"/>
                <a:cs typeface="Lucida Sans Unicode"/>
              </a:rPr>
              <a:t>Ricerca</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dei</a:t>
            </a:r>
            <a:r>
              <a:rPr sz="1800" spc="5" dirty="0">
                <a:solidFill>
                  <a:schemeClr val="accent1">
                    <a:lumMod val="75000"/>
                  </a:schemeClr>
                </a:solidFill>
                <a:latin typeface="Lucida Sans Unicode"/>
                <a:cs typeface="Lucida Sans Unicode"/>
              </a:rPr>
              <a:t> </a:t>
            </a:r>
            <a:r>
              <a:rPr sz="1800" spc="-5" dirty="0">
                <a:solidFill>
                  <a:schemeClr val="accent1">
                    <a:lumMod val="75000"/>
                  </a:schemeClr>
                </a:solidFill>
                <a:latin typeface="Lucida Sans Unicode"/>
                <a:cs typeface="Lucida Sans Unicode"/>
              </a:rPr>
              <a:t>miglioramenti</a:t>
            </a:r>
            <a:endParaRPr sz="1800" dirty="0">
              <a:solidFill>
                <a:schemeClr val="accent1">
                  <a:lumMod val="75000"/>
                </a:schemeClr>
              </a:solidFill>
              <a:latin typeface="Lucida Sans Unicode"/>
              <a:cs typeface="Lucida Sans Unicode"/>
            </a:endParaRPr>
          </a:p>
        </p:txBody>
      </p:sp>
      <p:grpSp>
        <p:nvGrpSpPr>
          <p:cNvPr id="5" name="Gruppo 4">
            <a:extLst>
              <a:ext uri="{FF2B5EF4-FFF2-40B4-BE49-F238E27FC236}">
                <a16:creationId xmlns:a16="http://schemas.microsoft.com/office/drawing/2014/main" id="{5249D25B-706C-6343-3B61-E01F3BB22F14}"/>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0510D54C-2D63-D1D0-C172-051D0A3CAB8C}"/>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6666483C-A1E0-7241-6273-909EFF333BFC}"/>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1A38B882-E520-DC43-F05E-9AD03572C5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75F5163C-F2F4-E8E9-AD34-C4CD9FDB45C5}"/>
              </a:ext>
            </a:extLst>
          </p:cNvPr>
          <p:cNvPicPr>
            <a:picLocks noChangeAspect="1"/>
          </p:cNvPicPr>
          <p:nvPr/>
        </p:nvPicPr>
        <p:blipFill rotWithShape="1">
          <a:blip r:embed="rId5"/>
          <a:srcRect t="15078" b="12705"/>
          <a:stretch/>
        </p:blipFill>
        <p:spPr>
          <a:xfrm>
            <a:off x="2648413" y="34286"/>
            <a:ext cx="6895174" cy="990600"/>
          </a:xfrm>
          <a:prstGeom prst="rect">
            <a:avLst/>
          </a:prstGeom>
        </p:spPr>
      </p:pic>
      <p:sp>
        <p:nvSpPr>
          <p:cNvPr id="10" name="Segnaposto piè di pagina 3">
            <a:extLst>
              <a:ext uri="{FF2B5EF4-FFF2-40B4-BE49-F238E27FC236}">
                <a16:creationId xmlns:a16="http://schemas.microsoft.com/office/drawing/2014/main" id="{66AAD1CD-BAB0-6937-E69E-EDA9C30B43D6}"/>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85824" y="1137602"/>
            <a:ext cx="10024872" cy="518160"/>
          </a:xfrm>
          <a:prstGeom prst="rect">
            <a:avLst/>
          </a:prstGeom>
        </p:spPr>
      </p:pic>
      <p:grpSp>
        <p:nvGrpSpPr>
          <p:cNvPr id="3" name="object 3"/>
          <p:cNvGrpSpPr/>
          <p:nvPr/>
        </p:nvGrpSpPr>
        <p:grpSpPr>
          <a:xfrm>
            <a:off x="982078" y="1609799"/>
            <a:ext cx="10432415" cy="5511800"/>
            <a:chOff x="985837" y="1071562"/>
            <a:chExt cx="10432415" cy="5511800"/>
          </a:xfrm>
        </p:grpSpPr>
        <p:pic>
          <p:nvPicPr>
            <p:cNvPr id="4" name="object 4"/>
            <p:cNvPicPr/>
            <p:nvPr/>
          </p:nvPicPr>
          <p:blipFill>
            <a:blip r:embed="rId3" cstate="print"/>
            <a:stretch>
              <a:fillRect/>
            </a:stretch>
          </p:blipFill>
          <p:spPr>
            <a:xfrm>
              <a:off x="985837" y="1163488"/>
              <a:ext cx="10432364" cy="5419873"/>
            </a:xfrm>
            <a:prstGeom prst="rect">
              <a:avLst/>
            </a:prstGeom>
          </p:spPr>
        </p:pic>
        <p:sp>
          <p:nvSpPr>
            <p:cNvPr id="5" name="object 5"/>
            <p:cNvSpPr/>
            <p:nvPr/>
          </p:nvSpPr>
          <p:spPr>
            <a:xfrm>
              <a:off x="5872162" y="1071562"/>
              <a:ext cx="5343525" cy="457200"/>
            </a:xfrm>
            <a:custGeom>
              <a:avLst/>
              <a:gdLst/>
              <a:ahLst/>
              <a:cxnLst/>
              <a:rect l="l" t="t" r="r" b="b"/>
              <a:pathLst>
                <a:path w="5343525" h="457200">
                  <a:moveTo>
                    <a:pt x="5343525" y="0"/>
                  </a:moveTo>
                  <a:lnTo>
                    <a:pt x="0" y="0"/>
                  </a:lnTo>
                  <a:lnTo>
                    <a:pt x="0" y="457200"/>
                  </a:lnTo>
                  <a:lnTo>
                    <a:pt x="5343525" y="457200"/>
                  </a:lnTo>
                  <a:lnTo>
                    <a:pt x="5343525" y="0"/>
                  </a:lnTo>
                  <a:close/>
                </a:path>
              </a:pathLst>
            </a:custGeom>
            <a:solidFill>
              <a:srgbClr val="FFFFFF"/>
            </a:solidFill>
          </p:spPr>
          <p:txBody>
            <a:bodyPr wrap="square" lIns="0" tIns="0" rIns="0" bIns="0" rtlCol="0"/>
            <a:lstStyle/>
            <a:p>
              <a:endParaRPr/>
            </a:p>
          </p:txBody>
        </p:sp>
      </p:grpSp>
      <p:grpSp>
        <p:nvGrpSpPr>
          <p:cNvPr id="6" name="Gruppo 5">
            <a:extLst>
              <a:ext uri="{FF2B5EF4-FFF2-40B4-BE49-F238E27FC236}">
                <a16:creationId xmlns:a16="http://schemas.microsoft.com/office/drawing/2014/main" id="{36CA7665-D1D1-974E-5B41-85F65B6AFD23}"/>
              </a:ext>
            </a:extLst>
          </p:cNvPr>
          <p:cNvGrpSpPr/>
          <p:nvPr/>
        </p:nvGrpSpPr>
        <p:grpSpPr>
          <a:xfrm>
            <a:off x="1" y="0"/>
            <a:ext cx="908049" cy="6858000"/>
            <a:chOff x="1" y="0"/>
            <a:chExt cx="962526" cy="6858000"/>
          </a:xfrm>
        </p:grpSpPr>
        <p:sp>
          <p:nvSpPr>
            <p:cNvPr id="7" name="Rettangolo 6">
              <a:extLst>
                <a:ext uri="{FF2B5EF4-FFF2-40B4-BE49-F238E27FC236}">
                  <a16:creationId xmlns:a16="http://schemas.microsoft.com/office/drawing/2014/main" id="{7442AD21-4DD4-E83B-A6D9-EF4F26D0263D}"/>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8" name="CasellaDiTesto 7">
              <a:extLst>
                <a:ext uri="{FF2B5EF4-FFF2-40B4-BE49-F238E27FC236}">
                  <a16:creationId xmlns:a16="http://schemas.microsoft.com/office/drawing/2014/main" id="{016F7A7E-F876-92F9-0F0E-9EDE5B18AA53}"/>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9" name="Picture 7">
            <a:extLst>
              <a:ext uri="{FF2B5EF4-FFF2-40B4-BE49-F238E27FC236}">
                <a16:creationId xmlns:a16="http://schemas.microsoft.com/office/drawing/2014/main" id="{96619AA3-B044-C7F6-2CDB-D7F8CB81AF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044" y="6396558"/>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magine 9">
            <a:extLst>
              <a:ext uri="{FF2B5EF4-FFF2-40B4-BE49-F238E27FC236}">
                <a16:creationId xmlns:a16="http://schemas.microsoft.com/office/drawing/2014/main" id="{A910F90D-683A-46DC-E253-6C0189BAA0F8}"/>
              </a:ext>
            </a:extLst>
          </p:cNvPr>
          <p:cNvPicPr>
            <a:picLocks noChangeAspect="1"/>
          </p:cNvPicPr>
          <p:nvPr/>
        </p:nvPicPr>
        <p:blipFill rotWithShape="1">
          <a:blip r:embed="rId5"/>
          <a:srcRect t="15078" b="12705"/>
          <a:stretch/>
        </p:blipFill>
        <p:spPr>
          <a:xfrm>
            <a:off x="2648413" y="34286"/>
            <a:ext cx="6895174" cy="990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600" y="1099612"/>
            <a:ext cx="11031220" cy="5758409"/>
            <a:chOff x="0" y="344826"/>
            <a:chExt cx="11640820" cy="6513195"/>
          </a:xfrm>
        </p:grpSpPr>
        <p:pic>
          <p:nvPicPr>
            <p:cNvPr id="3" name="object 3"/>
            <p:cNvPicPr/>
            <p:nvPr/>
          </p:nvPicPr>
          <p:blipFill>
            <a:blip r:embed="rId2" cstate="print"/>
            <a:stretch>
              <a:fillRect/>
            </a:stretch>
          </p:blipFill>
          <p:spPr>
            <a:xfrm>
              <a:off x="685800" y="344826"/>
              <a:ext cx="10954512" cy="6257448"/>
            </a:xfrm>
            <a:prstGeom prst="rect">
              <a:avLst/>
            </a:prstGeom>
          </p:spPr>
        </p:pic>
        <p:sp>
          <p:nvSpPr>
            <p:cNvPr id="4" name="object 4"/>
            <p:cNvSpPr/>
            <p:nvPr/>
          </p:nvSpPr>
          <p:spPr>
            <a:xfrm>
              <a:off x="6096000" y="344826"/>
              <a:ext cx="5544820" cy="555625"/>
            </a:xfrm>
            <a:custGeom>
              <a:avLst/>
              <a:gdLst/>
              <a:ahLst/>
              <a:cxnLst/>
              <a:rect l="l" t="t" r="r" b="b"/>
              <a:pathLst>
                <a:path w="5544820" h="555625">
                  <a:moveTo>
                    <a:pt x="5544311" y="0"/>
                  </a:moveTo>
                  <a:lnTo>
                    <a:pt x="0" y="0"/>
                  </a:lnTo>
                  <a:lnTo>
                    <a:pt x="0" y="555285"/>
                  </a:lnTo>
                  <a:lnTo>
                    <a:pt x="5544311" y="555285"/>
                  </a:lnTo>
                  <a:lnTo>
                    <a:pt x="5544311" y="0"/>
                  </a:lnTo>
                  <a:close/>
                </a:path>
              </a:pathLst>
            </a:custGeom>
            <a:solidFill>
              <a:srgbClr val="FFFFFF"/>
            </a:solidFill>
          </p:spPr>
          <p:txBody>
            <a:bodyPr wrap="square" lIns="0" tIns="0" rIns="0" bIns="0" rtlCol="0"/>
            <a:lstStyle/>
            <a:p>
              <a:endParaRPr/>
            </a:p>
          </p:txBody>
        </p:sp>
      </p:grpSp>
      <p:grpSp>
        <p:nvGrpSpPr>
          <p:cNvPr id="5" name="Gruppo 4">
            <a:extLst>
              <a:ext uri="{FF2B5EF4-FFF2-40B4-BE49-F238E27FC236}">
                <a16:creationId xmlns:a16="http://schemas.microsoft.com/office/drawing/2014/main" id="{3386BADE-4E17-6FEB-6BBB-6BA2F2FA1CDC}"/>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E0D481F5-53E7-ED06-ED3B-EEACCD96C91C}"/>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58BA006C-6F75-F65D-0048-AD17AABCB667}"/>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941A1A15-4401-46AC-F468-C830EAB630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5583" y="6523124"/>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5F1BC0D3-9742-87DA-8A5D-664F4068DBE1}"/>
              </a:ext>
            </a:extLst>
          </p:cNvPr>
          <p:cNvPicPr>
            <a:picLocks noChangeAspect="1"/>
          </p:cNvPicPr>
          <p:nvPr/>
        </p:nvPicPr>
        <p:blipFill rotWithShape="1">
          <a:blip r:embed="rId4"/>
          <a:srcRect t="15078" b="12705"/>
          <a:stretch/>
        </p:blipFill>
        <p:spPr>
          <a:xfrm>
            <a:off x="2648413" y="34286"/>
            <a:ext cx="6895174" cy="990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D63B97B0-8645-F5BD-B9FC-2EE6326EEB9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289388" y="0"/>
            <a:ext cx="6894236" cy="1372464"/>
          </a:xfrm>
          <a:prstGeom prst="rect">
            <a:avLst/>
          </a:prstGeom>
          <a:noFill/>
        </p:spPr>
      </p:pic>
      <p:pic>
        <p:nvPicPr>
          <p:cNvPr id="9" name="Immagine 8">
            <a:extLst>
              <a:ext uri="{FF2B5EF4-FFF2-40B4-BE49-F238E27FC236}">
                <a16:creationId xmlns:a16="http://schemas.microsoft.com/office/drawing/2014/main" id="{C05E3E00-AC0A-0449-E354-1B6EE4CA9E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62560" y="6254169"/>
            <a:ext cx="1311910" cy="387985"/>
          </a:xfrm>
          <a:prstGeom prst="rect">
            <a:avLst/>
          </a:prstGeom>
          <a:noFill/>
        </p:spPr>
      </p:pic>
      <p:sp>
        <p:nvSpPr>
          <p:cNvPr id="4" name="Segnaposto numero diapositiva 3">
            <a:extLst>
              <a:ext uri="{FF2B5EF4-FFF2-40B4-BE49-F238E27FC236}">
                <a16:creationId xmlns:a16="http://schemas.microsoft.com/office/drawing/2014/main" id="{3B942477-F774-438A-228B-F3AB2DED979F}"/>
              </a:ext>
            </a:extLst>
          </p:cNvPr>
          <p:cNvSpPr>
            <a:spLocks noGrp="1"/>
          </p:cNvSpPr>
          <p:nvPr>
            <p:ph type="sldNum" sz="quarter" idx="12"/>
          </p:nvPr>
        </p:nvSpPr>
        <p:spPr>
          <a:xfrm>
            <a:off x="9322487" y="74726"/>
            <a:ext cx="2743200" cy="365125"/>
          </a:xfrm>
        </p:spPr>
        <p:txBody>
          <a:bodyPr/>
          <a:lstStyle/>
          <a:p>
            <a:fld id="{44F48259-64F5-4387-8A6F-81CB29EAFE34}" type="slidenum">
              <a:rPr lang="it-IT" smtClean="0"/>
              <a:t>2</a:t>
            </a:fld>
            <a:endParaRPr lang="it-IT" dirty="0"/>
          </a:p>
        </p:txBody>
      </p:sp>
      <p:grpSp>
        <p:nvGrpSpPr>
          <p:cNvPr id="8" name="Gruppo 7">
            <a:extLst>
              <a:ext uri="{FF2B5EF4-FFF2-40B4-BE49-F238E27FC236}">
                <a16:creationId xmlns:a16="http://schemas.microsoft.com/office/drawing/2014/main" id="{ACA93582-2BAA-74CF-D007-D82ECF1C30D3}"/>
              </a:ext>
            </a:extLst>
          </p:cNvPr>
          <p:cNvGrpSpPr/>
          <p:nvPr/>
        </p:nvGrpSpPr>
        <p:grpSpPr>
          <a:xfrm>
            <a:off x="1" y="0"/>
            <a:ext cx="908049" cy="6858000"/>
            <a:chOff x="1" y="0"/>
            <a:chExt cx="962526" cy="6858000"/>
          </a:xfrm>
        </p:grpSpPr>
        <p:sp>
          <p:nvSpPr>
            <p:cNvPr id="10" name="Rettangolo 9">
              <a:extLst>
                <a:ext uri="{FF2B5EF4-FFF2-40B4-BE49-F238E27FC236}">
                  <a16:creationId xmlns:a16="http://schemas.microsoft.com/office/drawing/2014/main" id="{ECABC165-E8CD-1A9D-03F7-90E7478F9A60}"/>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1" name="CasellaDiTesto 10">
              <a:extLst>
                <a:ext uri="{FF2B5EF4-FFF2-40B4-BE49-F238E27FC236}">
                  <a16:creationId xmlns:a16="http://schemas.microsoft.com/office/drawing/2014/main" id="{968AC407-611A-08D9-A9FB-9D4B90F9C5CC}"/>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5" name="Immagine 4" descr="Immagine che contiene testo, accessorio, screenshot&#10;&#10;Descrizione generata automaticamente">
            <a:extLst>
              <a:ext uri="{FF2B5EF4-FFF2-40B4-BE49-F238E27FC236}">
                <a16:creationId xmlns:a16="http://schemas.microsoft.com/office/drawing/2014/main" id="{6C624956-1FE1-C104-8A46-6D8D419CF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5719" y="1620120"/>
            <a:ext cx="9496425" cy="4772025"/>
          </a:xfrm>
          <a:prstGeom prst="rect">
            <a:avLst/>
          </a:prstGeom>
        </p:spPr>
      </p:pic>
      <p:sp>
        <p:nvSpPr>
          <p:cNvPr id="6" name="Rectangle 4">
            <a:extLst>
              <a:ext uri="{FF2B5EF4-FFF2-40B4-BE49-F238E27FC236}">
                <a16:creationId xmlns:a16="http://schemas.microsoft.com/office/drawing/2014/main" id="{12AB53B6-958F-F835-7EBF-089EA9AA9B5D}"/>
              </a:ext>
            </a:extLst>
          </p:cNvPr>
          <p:cNvSpPr>
            <a:spLocks noChangeArrowheads="1"/>
          </p:cNvSpPr>
          <p:nvPr/>
        </p:nvSpPr>
        <p:spPr bwMode="auto">
          <a:xfrm>
            <a:off x="1767219" y="1181403"/>
            <a:ext cx="10298468" cy="5207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28080" rIns="0" bIns="0">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449263" indent="79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1" algn="r" eaLnBrk="1" hangingPunct="1">
              <a:lnSpc>
                <a:spcPct val="100000"/>
              </a:lnSpc>
              <a:spcBef>
                <a:spcPts val="400"/>
              </a:spcBef>
              <a:spcAft>
                <a:spcPts val="400"/>
              </a:spcAft>
              <a:buClr>
                <a:srgbClr val="006666"/>
              </a:buClr>
              <a:buFont typeface="Times New Roman" panose="02020603050405020304" pitchFamily="18" charset="0"/>
              <a:buNone/>
            </a:pPr>
            <a:r>
              <a:rPr lang="it-IT" altLang="it-IT" sz="3200" b="1" dirty="0">
                <a:solidFill>
                  <a:schemeClr val="accent5">
                    <a:lumMod val="75000"/>
                  </a:schemeClr>
                </a:solidFill>
                <a:latin typeface="Arial" panose="020B0604020202020204" pitchFamily="34" charset="0"/>
                <a:ea typeface="Arial Unicode MS" panose="020B0604020202020204" pitchFamily="34" charset="-128"/>
              </a:rPr>
              <a:t>Word cloud del Laboratorio</a:t>
            </a:r>
          </a:p>
        </p:txBody>
      </p:sp>
      <p:sp>
        <p:nvSpPr>
          <p:cNvPr id="2" name="Segnaposto piè di pagina 3">
            <a:extLst>
              <a:ext uri="{FF2B5EF4-FFF2-40B4-BE49-F238E27FC236}">
                <a16:creationId xmlns:a16="http://schemas.microsoft.com/office/drawing/2014/main" id="{92F14759-8B30-56AA-D15C-34422D098FAF}"/>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1669605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40080" y="1024885"/>
            <a:ext cx="10769600" cy="5833431"/>
            <a:chOff x="0" y="185737"/>
            <a:chExt cx="11409680" cy="6672580"/>
          </a:xfrm>
        </p:grpSpPr>
        <p:pic>
          <p:nvPicPr>
            <p:cNvPr id="3" name="object 3"/>
            <p:cNvPicPr/>
            <p:nvPr/>
          </p:nvPicPr>
          <p:blipFill>
            <a:blip r:embed="rId2" cstate="print"/>
            <a:stretch>
              <a:fillRect/>
            </a:stretch>
          </p:blipFill>
          <p:spPr>
            <a:xfrm>
              <a:off x="573786" y="333054"/>
              <a:ext cx="10835640" cy="6191890"/>
            </a:xfrm>
            <a:prstGeom prst="rect">
              <a:avLst/>
            </a:prstGeom>
          </p:spPr>
        </p:pic>
        <p:sp>
          <p:nvSpPr>
            <p:cNvPr id="4" name="object 4"/>
            <p:cNvSpPr/>
            <p:nvPr/>
          </p:nvSpPr>
          <p:spPr>
            <a:xfrm>
              <a:off x="5886450" y="185737"/>
              <a:ext cx="5523230" cy="685800"/>
            </a:xfrm>
            <a:custGeom>
              <a:avLst/>
              <a:gdLst/>
              <a:ahLst/>
              <a:cxnLst/>
              <a:rect l="l" t="t" r="r" b="b"/>
              <a:pathLst>
                <a:path w="5523230" h="685800">
                  <a:moveTo>
                    <a:pt x="5522976" y="0"/>
                  </a:moveTo>
                  <a:lnTo>
                    <a:pt x="0" y="0"/>
                  </a:lnTo>
                  <a:lnTo>
                    <a:pt x="0" y="685800"/>
                  </a:lnTo>
                  <a:lnTo>
                    <a:pt x="5522976" y="685800"/>
                  </a:lnTo>
                  <a:lnTo>
                    <a:pt x="5522976" y="0"/>
                  </a:lnTo>
                  <a:close/>
                </a:path>
              </a:pathLst>
            </a:custGeom>
            <a:solidFill>
              <a:srgbClr val="FFFFFF"/>
            </a:solidFill>
          </p:spPr>
          <p:txBody>
            <a:bodyPr wrap="square" lIns="0" tIns="0" rIns="0" bIns="0" rtlCol="0"/>
            <a:lstStyle/>
            <a:p>
              <a:endParaRPr/>
            </a:p>
          </p:txBody>
        </p:sp>
      </p:grpSp>
      <p:grpSp>
        <p:nvGrpSpPr>
          <p:cNvPr id="5" name="Gruppo 4">
            <a:extLst>
              <a:ext uri="{FF2B5EF4-FFF2-40B4-BE49-F238E27FC236}">
                <a16:creationId xmlns:a16="http://schemas.microsoft.com/office/drawing/2014/main" id="{E9C01ADE-3F39-809E-1841-52260A20CFAD}"/>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A610DF06-91B2-1A5E-E3B6-03AB835640DB}"/>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10BDC369-17B1-B726-F443-FDEAD8679BBE}"/>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E72B70C8-5FDC-A00B-54AD-8715141EAA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8246" y="6508750"/>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D2611EBE-1C2E-BDAD-F4DD-6393A631CE0F}"/>
              </a:ext>
            </a:extLst>
          </p:cNvPr>
          <p:cNvPicPr>
            <a:picLocks noChangeAspect="1"/>
          </p:cNvPicPr>
          <p:nvPr/>
        </p:nvPicPr>
        <p:blipFill rotWithShape="1">
          <a:blip r:embed="rId4"/>
          <a:srcRect t="15078" b="12705"/>
          <a:stretch/>
        </p:blipFill>
        <p:spPr>
          <a:xfrm>
            <a:off x="2648413" y="34286"/>
            <a:ext cx="6895174" cy="990600"/>
          </a:xfrm>
          <a:prstGeom prst="rect">
            <a:avLst/>
          </a:prstGeom>
        </p:spPr>
      </p:pic>
      <p:sp>
        <p:nvSpPr>
          <p:cNvPr id="10" name="Segnaposto piè di pagina 3">
            <a:extLst>
              <a:ext uri="{FF2B5EF4-FFF2-40B4-BE49-F238E27FC236}">
                <a16:creationId xmlns:a16="http://schemas.microsoft.com/office/drawing/2014/main" id="{96AF58F2-E817-E1C3-FFCE-BCEB3E86D452}"/>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08050" y="1024885"/>
            <a:ext cx="10641330" cy="5833431"/>
            <a:chOff x="0" y="128587"/>
            <a:chExt cx="11549380" cy="6729730"/>
          </a:xfrm>
        </p:grpSpPr>
        <p:pic>
          <p:nvPicPr>
            <p:cNvPr id="3" name="object 3"/>
            <p:cNvPicPr/>
            <p:nvPr/>
          </p:nvPicPr>
          <p:blipFill>
            <a:blip r:embed="rId2" cstate="print"/>
            <a:stretch>
              <a:fillRect/>
            </a:stretch>
          </p:blipFill>
          <p:spPr>
            <a:xfrm>
              <a:off x="658368" y="337302"/>
              <a:ext cx="10865614" cy="6248051"/>
            </a:xfrm>
            <a:prstGeom prst="rect">
              <a:avLst/>
            </a:prstGeom>
          </p:spPr>
        </p:pic>
        <p:sp>
          <p:nvSpPr>
            <p:cNvPr id="4" name="object 4"/>
            <p:cNvSpPr/>
            <p:nvPr/>
          </p:nvSpPr>
          <p:spPr>
            <a:xfrm>
              <a:off x="6096000" y="128587"/>
              <a:ext cx="5453380" cy="714375"/>
            </a:xfrm>
            <a:custGeom>
              <a:avLst/>
              <a:gdLst/>
              <a:ahLst/>
              <a:cxnLst/>
              <a:rect l="l" t="t" r="r" b="b"/>
              <a:pathLst>
                <a:path w="5453380" h="714375">
                  <a:moveTo>
                    <a:pt x="5452872" y="0"/>
                  </a:moveTo>
                  <a:lnTo>
                    <a:pt x="0" y="0"/>
                  </a:lnTo>
                  <a:lnTo>
                    <a:pt x="0" y="714375"/>
                  </a:lnTo>
                  <a:lnTo>
                    <a:pt x="5452872" y="714375"/>
                  </a:lnTo>
                  <a:lnTo>
                    <a:pt x="5452872" y="0"/>
                  </a:lnTo>
                  <a:close/>
                </a:path>
              </a:pathLst>
            </a:custGeom>
            <a:solidFill>
              <a:srgbClr val="FFFFFF"/>
            </a:solidFill>
          </p:spPr>
          <p:txBody>
            <a:bodyPr wrap="square" lIns="0" tIns="0" rIns="0" bIns="0" rtlCol="0"/>
            <a:lstStyle/>
            <a:p>
              <a:endParaRPr/>
            </a:p>
          </p:txBody>
        </p:sp>
      </p:grpSp>
      <p:grpSp>
        <p:nvGrpSpPr>
          <p:cNvPr id="5" name="Gruppo 4">
            <a:extLst>
              <a:ext uri="{FF2B5EF4-FFF2-40B4-BE49-F238E27FC236}">
                <a16:creationId xmlns:a16="http://schemas.microsoft.com/office/drawing/2014/main" id="{B24C3640-BD09-9FB6-05D3-E6EF8DA4802B}"/>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F7AE4BA3-CC4F-F553-7CF3-AE701338F001}"/>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248E6528-A56F-03DC-82C6-0EBB655F0385}"/>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70DC438A-B553-45C7-52A9-93118AE23D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8594" y="6508750"/>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3EC80977-67D5-49E8-3162-5EE81C3EDDED}"/>
              </a:ext>
            </a:extLst>
          </p:cNvPr>
          <p:cNvPicPr>
            <a:picLocks noChangeAspect="1"/>
          </p:cNvPicPr>
          <p:nvPr/>
        </p:nvPicPr>
        <p:blipFill rotWithShape="1">
          <a:blip r:embed="rId4"/>
          <a:srcRect t="15078" b="12705"/>
          <a:stretch/>
        </p:blipFill>
        <p:spPr>
          <a:xfrm>
            <a:off x="2648413" y="34286"/>
            <a:ext cx="6895174" cy="990600"/>
          </a:xfrm>
          <a:prstGeom prst="rect">
            <a:avLst/>
          </a:prstGeom>
        </p:spPr>
      </p:pic>
      <p:sp>
        <p:nvSpPr>
          <p:cNvPr id="10" name="Segnaposto piè di pagina 3">
            <a:extLst>
              <a:ext uri="{FF2B5EF4-FFF2-40B4-BE49-F238E27FC236}">
                <a16:creationId xmlns:a16="http://schemas.microsoft.com/office/drawing/2014/main" id="{AC258A5E-7E19-42D9-70A2-8D0FC654AA0A}"/>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38836" y="1309726"/>
            <a:ext cx="9598152" cy="582167"/>
          </a:xfrm>
          <a:prstGeom prst="rect">
            <a:avLst/>
          </a:prstGeom>
        </p:spPr>
      </p:pic>
      <p:sp>
        <p:nvSpPr>
          <p:cNvPr id="3" name="object 3"/>
          <p:cNvSpPr txBox="1"/>
          <p:nvPr/>
        </p:nvSpPr>
        <p:spPr>
          <a:xfrm>
            <a:off x="1038836" y="2176734"/>
            <a:ext cx="9944735" cy="2504532"/>
          </a:xfrm>
          <a:prstGeom prst="rect">
            <a:avLst/>
          </a:prstGeom>
        </p:spPr>
        <p:txBody>
          <a:bodyPr vert="horz" wrap="square" lIns="0" tIns="11430" rIns="0" bIns="0" rtlCol="0" anchor="t">
            <a:spAutoFit/>
          </a:bodyPr>
          <a:lstStyle/>
          <a:p>
            <a:pPr marL="12700" marR="5080">
              <a:lnSpc>
                <a:spcPct val="100200"/>
              </a:lnSpc>
              <a:spcBef>
                <a:spcPts val="90"/>
              </a:spcBef>
            </a:pPr>
            <a:r>
              <a:rPr lang="it-IT" sz="2700" spc="-5" dirty="0">
                <a:solidFill>
                  <a:schemeClr val="accent1">
                    <a:lumMod val="75000"/>
                  </a:schemeClr>
                </a:solidFill>
                <a:latin typeface="Calibri"/>
                <a:cs typeface="Calibri"/>
              </a:rPr>
              <a:t>Va tenuto presente </a:t>
            </a:r>
            <a:r>
              <a:rPr lang="it-IT" sz="2700" dirty="0">
                <a:solidFill>
                  <a:schemeClr val="accent1">
                    <a:lumMod val="75000"/>
                  </a:schemeClr>
                </a:solidFill>
                <a:latin typeface="Calibri"/>
                <a:cs typeface="Calibri"/>
              </a:rPr>
              <a:t>che </a:t>
            </a:r>
            <a:r>
              <a:rPr lang="it-IT" sz="2700" spc="-5" dirty="0">
                <a:solidFill>
                  <a:schemeClr val="accent1">
                    <a:lumMod val="75000"/>
                  </a:schemeClr>
                </a:solidFill>
                <a:latin typeface="Calibri"/>
                <a:cs typeface="Calibri"/>
              </a:rPr>
              <a:t>la differenza sostanziale tra </a:t>
            </a:r>
            <a:r>
              <a:rPr lang="it-IT" sz="2700" dirty="0">
                <a:solidFill>
                  <a:schemeClr val="accent1">
                    <a:lumMod val="75000"/>
                  </a:schemeClr>
                </a:solidFill>
                <a:latin typeface="Calibri"/>
                <a:cs typeface="Calibri"/>
              </a:rPr>
              <a:t>un </a:t>
            </a:r>
            <a:r>
              <a:rPr lang="it-IT" sz="2700" spc="5"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indicatore </a:t>
            </a:r>
            <a:r>
              <a:rPr lang="it-IT" sz="2700" dirty="0">
                <a:solidFill>
                  <a:schemeClr val="accent1">
                    <a:lumMod val="75000"/>
                  </a:schemeClr>
                </a:solidFill>
                <a:latin typeface="Calibri"/>
                <a:cs typeface="Calibri"/>
              </a:rPr>
              <a:t>di </a:t>
            </a:r>
            <a:r>
              <a:rPr lang="it-IT" sz="2700" spc="-5" dirty="0">
                <a:solidFill>
                  <a:schemeClr val="accent1">
                    <a:lumMod val="75000"/>
                  </a:schemeClr>
                </a:solidFill>
                <a:latin typeface="Calibri"/>
                <a:cs typeface="Calibri"/>
              </a:rPr>
              <a:t>output </a:t>
            </a:r>
            <a:r>
              <a:rPr lang="it-IT" sz="2700" dirty="0">
                <a:solidFill>
                  <a:schemeClr val="accent1">
                    <a:lumMod val="75000"/>
                  </a:schemeClr>
                </a:solidFill>
                <a:latin typeface="Calibri"/>
                <a:cs typeface="Calibri"/>
              </a:rPr>
              <a:t>e </a:t>
            </a:r>
            <a:r>
              <a:rPr lang="it-IT" sz="2700" spc="-5" dirty="0">
                <a:solidFill>
                  <a:schemeClr val="accent1">
                    <a:lumMod val="75000"/>
                  </a:schemeClr>
                </a:solidFill>
                <a:latin typeface="Calibri"/>
                <a:cs typeface="Calibri"/>
              </a:rPr>
              <a:t>un indicatore </a:t>
            </a:r>
            <a:r>
              <a:rPr lang="it-IT" sz="2700" dirty="0">
                <a:solidFill>
                  <a:schemeClr val="accent1">
                    <a:lumMod val="75000"/>
                  </a:schemeClr>
                </a:solidFill>
                <a:latin typeface="Calibri"/>
                <a:cs typeface="Calibri"/>
              </a:rPr>
              <a:t>di </a:t>
            </a:r>
            <a:r>
              <a:rPr lang="it-IT" sz="2700" spc="-5" dirty="0">
                <a:solidFill>
                  <a:schemeClr val="accent1">
                    <a:lumMod val="75000"/>
                  </a:schemeClr>
                </a:solidFill>
                <a:latin typeface="Calibri"/>
                <a:cs typeface="Calibri"/>
              </a:rPr>
              <a:t>processo </a:t>
            </a:r>
            <a:r>
              <a:rPr lang="it-IT" sz="2700" dirty="0">
                <a:solidFill>
                  <a:schemeClr val="accent1">
                    <a:lumMod val="75000"/>
                  </a:schemeClr>
                </a:solidFill>
                <a:latin typeface="Calibri"/>
                <a:cs typeface="Calibri"/>
              </a:rPr>
              <a:t>è </a:t>
            </a:r>
            <a:r>
              <a:rPr lang="it-IT" sz="2700" spc="-5" dirty="0">
                <a:solidFill>
                  <a:schemeClr val="accent1">
                    <a:lumMod val="75000"/>
                  </a:schemeClr>
                </a:solidFill>
                <a:latin typeface="Calibri"/>
                <a:cs typeface="Calibri"/>
              </a:rPr>
              <a:t>che </a:t>
            </a:r>
            <a:r>
              <a:rPr lang="it-IT" sz="2700" spc="-10" dirty="0">
                <a:solidFill>
                  <a:schemeClr val="accent1">
                    <a:lumMod val="75000"/>
                  </a:schemeClr>
                </a:solidFill>
                <a:latin typeface="Calibri"/>
                <a:cs typeface="Calibri"/>
              </a:rPr>
              <a:t>il </a:t>
            </a:r>
            <a:r>
              <a:rPr lang="it-IT" sz="2700" spc="-5" dirty="0">
                <a:solidFill>
                  <a:schemeClr val="accent1">
                    <a:lumMod val="75000"/>
                  </a:schemeClr>
                </a:solidFill>
                <a:latin typeface="Calibri"/>
                <a:cs typeface="Calibri"/>
              </a:rPr>
              <a:t> primo </a:t>
            </a:r>
            <a:r>
              <a:rPr lang="it-IT" sz="2700" dirty="0">
                <a:solidFill>
                  <a:schemeClr val="accent1">
                    <a:lumMod val="75000"/>
                  </a:schemeClr>
                </a:solidFill>
                <a:latin typeface="Calibri"/>
                <a:cs typeface="Calibri"/>
              </a:rPr>
              <a:t>è </a:t>
            </a:r>
            <a:r>
              <a:rPr lang="it-IT" sz="2700" spc="-5" dirty="0">
                <a:solidFill>
                  <a:schemeClr val="accent1">
                    <a:lumMod val="75000"/>
                  </a:schemeClr>
                </a:solidFill>
                <a:latin typeface="Calibri"/>
                <a:cs typeface="Calibri"/>
              </a:rPr>
              <a:t>orientato ai </a:t>
            </a:r>
            <a:r>
              <a:rPr lang="it-IT" sz="2700" spc="-10" dirty="0">
                <a:solidFill>
                  <a:schemeClr val="accent1">
                    <a:lumMod val="75000"/>
                  </a:schemeClr>
                </a:solidFill>
                <a:latin typeface="Calibri"/>
                <a:cs typeface="Calibri"/>
              </a:rPr>
              <a:t>fini, </a:t>
            </a:r>
            <a:r>
              <a:rPr lang="it-IT" sz="2700" spc="-5" dirty="0">
                <a:solidFill>
                  <a:schemeClr val="accent1">
                    <a:lumMod val="75000"/>
                  </a:schemeClr>
                </a:solidFill>
                <a:latin typeface="Calibri"/>
                <a:cs typeface="Calibri"/>
              </a:rPr>
              <a:t>mentre il secondo </a:t>
            </a:r>
            <a:r>
              <a:rPr lang="it-IT" sz="2700" dirty="0">
                <a:solidFill>
                  <a:schemeClr val="accent1">
                    <a:lumMod val="75000"/>
                  </a:schemeClr>
                </a:solidFill>
                <a:latin typeface="Calibri"/>
                <a:cs typeface="Calibri"/>
              </a:rPr>
              <a:t>è </a:t>
            </a:r>
            <a:r>
              <a:rPr lang="it-IT" sz="2700" spc="-5" dirty="0">
                <a:solidFill>
                  <a:schemeClr val="accent1">
                    <a:lumMod val="75000"/>
                  </a:schemeClr>
                </a:solidFill>
                <a:latin typeface="Calibri"/>
                <a:cs typeface="Calibri"/>
              </a:rPr>
              <a:t>orientato ai </a:t>
            </a:r>
            <a:r>
              <a:rPr lang="it-IT" sz="2700"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mezzi. Dunque, in caso di utilizzo di indicatori di processo </a:t>
            </a:r>
            <a:r>
              <a:rPr lang="it-IT" sz="2700" dirty="0">
                <a:solidFill>
                  <a:schemeClr val="accent1">
                    <a:lumMod val="75000"/>
                  </a:schemeClr>
                </a:solidFill>
                <a:latin typeface="Calibri"/>
                <a:cs typeface="Calibri"/>
              </a:rPr>
              <a:t> come </a:t>
            </a:r>
            <a:r>
              <a:rPr lang="it-IT" sz="2700" spc="-5" dirty="0">
                <a:solidFill>
                  <a:schemeClr val="accent1">
                    <a:lumMod val="75000"/>
                  </a:schemeClr>
                </a:solidFill>
                <a:latin typeface="Calibri"/>
                <a:cs typeface="Calibri"/>
              </a:rPr>
              <a:t>proxy degli indicatori </a:t>
            </a:r>
            <a:r>
              <a:rPr lang="it-IT" sz="2700" dirty="0">
                <a:solidFill>
                  <a:schemeClr val="accent1">
                    <a:lumMod val="75000"/>
                  </a:schemeClr>
                </a:solidFill>
                <a:latin typeface="Calibri"/>
                <a:cs typeface="Calibri"/>
              </a:rPr>
              <a:t>di </a:t>
            </a:r>
            <a:r>
              <a:rPr lang="it-IT" sz="2700" spc="-5" dirty="0">
                <a:solidFill>
                  <a:schemeClr val="accent1">
                    <a:lumMod val="75000"/>
                  </a:schemeClr>
                </a:solidFill>
                <a:latin typeface="Calibri"/>
                <a:cs typeface="Calibri"/>
              </a:rPr>
              <a:t>risultato il riferimento </a:t>
            </a:r>
            <a:r>
              <a:rPr lang="it-IT" sz="2700"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all’output finale </a:t>
            </a:r>
            <a:r>
              <a:rPr lang="it-IT" sz="2700" dirty="0">
                <a:solidFill>
                  <a:schemeClr val="accent1">
                    <a:lumMod val="75000"/>
                  </a:schemeClr>
                </a:solidFill>
                <a:latin typeface="Calibri"/>
                <a:cs typeface="Calibri"/>
              </a:rPr>
              <a:t>non è </a:t>
            </a:r>
            <a:r>
              <a:rPr lang="it-IT" sz="2700" spc="-5" dirty="0">
                <a:solidFill>
                  <a:schemeClr val="accent1">
                    <a:lumMod val="75000"/>
                  </a:schemeClr>
                </a:solidFill>
                <a:latin typeface="Calibri"/>
                <a:cs typeface="Calibri"/>
              </a:rPr>
              <a:t>immediato </a:t>
            </a:r>
            <a:r>
              <a:rPr lang="it-IT" sz="2700" dirty="0">
                <a:solidFill>
                  <a:schemeClr val="accent1">
                    <a:lumMod val="75000"/>
                  </a:schemeClr>
                </a:solidFill>
                <a:latin typeface="Calibri"/>
                <a:cs typeface="Calibri"/>
              </a:rPr>
              <a:t>e </a:t>
            </a:r>
            <a:r>
              <a:rPr lang="it-IT" sz="2700" spc="-5" dirty="0">
                <a:solidFill>
                  <a:schemeClr val="accent1">
                    <a:lumMod val="75000"/>
                  </a:schemeClr>
                </a:solidFill>
                <a:latin typeface="Calibri"/>
                <a:cs typeface="Calibri"/>
              </a:rPr>
              <a:t>quindi variazioni </a:t>
            </a:r>
            <a:r>
              <a:rPr lang="it-IT" sz="2700"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dell’indicatore</a:t>
            </a:r>
            <a:r>
              <a:rPr lang="it-IT" sz="2700" spc="-15" dirty="0">
                <a:solidFill>
                  <a:schemeClr val="accent1">
                    <a:lumMod val="75000"/>
                  </a:schemeClr>
                </a:solidFill>
                <a:latin typeface="Calibri"/>
                <a:cs typeface="Calibri"/>
              </a:rPr>
              <a:t> </a:t>
            </a:r>
            <a:r>
              <a:rPr lang="it-IT" sz="2700" dirty="0">
                <a:solidFill>
                  <a:schemeClr val="accent1">
                    <a:lumMod val="75000"/>
                  </a:schemeClr>
                </a:solidFill>
                <a:latin typeface="Calibri"/>
                <a:cs typeface="Calibri"/>
              </a:rPr>
              <a:t>non</a:t>
            </a:r>
            <a:r>
              <a:rPr lang="it-IT" sz="2700" spc="-10"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necessariamente</a:t>
            </a:r>
            <a:r>
              <a:rPr lang="it-IT" sz="2700" spc="-15"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si</a:t>
            </a:r>
            <a:r>
              <a:rPr lang="it-IT" sz="2700" spc="-15"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riflettono</a:t>
            </a:r>
            <a:r>
              <a:rPr lang="it-IT" sz="2700" spc="-10"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su</a:t>
            </a:r>
            <a:r>
              <a:rPr lang="it-IT" sz="2700" spc="-10" dirty="0">
                <a:solidFill>
                  <a:schemeClr val="accent1">
                    <a:lumMod val="75000"/>
                  </a:schemeClr>
                </a:solidFill>
                <a:latin typeface="Calibri"/>
                <a:cs typeface="Calibri"/>
              </a:rPr>
              <a:t> </a:t>
            </a:r>
            <a:r>
              <a:rPr lang="it-IT" sz="2700" dirty="0">
                <a:solidFill>
                  <a:schemeClr val="accent1">
                    <a:lumMod val="75000"/>
                  </a:schemeClr>
                </a:solidFill>
                <a:latin typeface="Calibri"/>
                <a:cs typeface="Calibri"/>
              </a:rPr>
              <a:t>di</a:t>
            </a:r>
            <a:r>
              <a:rPr lang="it-IT" sz="2700" spc="-15" dirty="0">
                <a:solidFill>
                  <a:schemeClr val="accent1">
                    <a:lumMod val="75000"/>
                  </a:schemeClr>
                </a:solidFill>
                <a:latin typeface="Calibri"/>
                <a:cs typeface="Calibri"/>
              </a:rPr>
              <a:t> </a:t>
            </a:r>
            <a:r>
              <a:rPr lang="it-IT" sz="2700" spc="-5" dirty="0">
                <a:solidFill>
                  <a:schemeClr val="accent1">
                    <a:lumMod val="75000"/>
                  </a:schemeClr>
                </a:solidFill>
                <a:latin typeface="Calibri"/>
                <a:cs typeface="Calibri"/>
              </a:rPr>
              <a:t>esso.</a:t>
            </a:r>
            <a:endParaRPr lang="it-IT" sz="2700" dirty="0">
              <a:solidFill>
                <a:schemeClr val="accent1">
                  <a:lumMod val="75000"/>
                </a:schemeClr>
              </a:solidFill>
              <a:latin typeface="Calibri"/>
              <a:cs typeface="Calibri"/>
            </a:endParaRPr>
          </a:p>
        </p:txBody>
      </p:sp>
      <p:grpSp>
        <p:nvGrpSpPr>
          <p:cNvPr id="4" name="Gruppo 3">
            <a:extLst>
              <a:ext uri="{FF2B5EF4-FFF2-40B4-BE49-F238E27FC236}">
                <a16:creationId xmlns:a16="http://schemas.microsoft.com/office/drawing/2014/main" id="{FCC13E3B-383C-BC39-7F7B-05EE4890E23B}"/>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82E86B0E-A2F0-246A-5BD5-6758B90B8707}"/>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1F88116C-E86C-E090-7962-051B65CFEF72}"/>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CB39C1D4-6FBE-8738-F290-4A5FAA953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01272522-4E78-C5DE-AEF7-A43E048F097B}"/>
              </a:ext>
            </a:extLst>
          </p:cNvPr>
          <p:cNvPicPr>
            <a:picLocks noChangeAspect="1"/>
          </p:cNvPicPr>
          <p:nvPr/>
        </p:nvPicPr>
        <p:blipFill rotWithShape="1">
          <a:blip r:embed="rId4"/>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86A92987-3802-E312-DCE0-C8908923C057}"/>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3561288" y="784740"/>
            <a:ext cx="7716520" cy="3965575"/>
            <a:chOff x="3761313" y="670440"/>
            <a:chExt cx="7716520" cy="3965575"/>
          </a:xfrm>
        </p:grpSpPr>
        <p:sp>
          <p:nvSpPr>
            <p:cNvPr id="4" name="object 4"/>
            <p:cNvSpPr/>
            <p:nvPr/>
          </p:nvSpPr>
          <p:spPr>
            <a:xfrm>
              <a:off x="6486525" y="670440"/>
              <a:ext cx="4991100" cy="544195"/>
            </a:xfrm>
            <a:custGeom>
              <a:avLst/>
              <a:gdLst/>
              <a:ahLst/>
              <a:cxnLst/>
              <a:rect l="l" t="t" r="r" b="b"/>
              <a:pathLst>
                <a:path w="4991100" h="544194">
                  <a:moveTo>
                    <a:pt x="4990719" y="0"/>
                  </a:moveTo>
                  <a:lnTo>
                    <a:pt x="0" y="0"/>
                  </a:lnTo>
                  <a:lnTo>
                    <a:pt x="0" y="543996"/>
                  </a:lnTo>
                  <a:lnTo>
                    <a:pt x="4990719" y="543996"/>
                  </a:lnTo>
                  <a:lnTo>
                    <a:pt x="4990719" y="0"/>
                  </a:lnTo>
                  <a:close/>
                </a:path>
              </a:pathLst>
            </a:custGeom>
            <a:solidFill>
              <a:srgbClr val="FFFFFF"/>
            </a:solidFill>
          </p:spPr>
          <p:txBody>
            <a:bodyPr wrap="square" lIns="0" tIns="0" rIns="0" bIns="0" rtlCol="0"/>
            <a:lstStyle/>
            <a:p>
              <a:endParaRPr/>
            </a:p>
          </p:txBody>
        </p:sp>
        <p:sp>
          <p:nvSpPr>
            <p:cNvPr id="5" name="object 5"/>
            <p:cNvSpPr/>
            <p:nvPr/>
          </p:nvSpPr>
          <p:spPr>
            <a:xfrm>
              <a:off x="3796072" y="3553717"/>
              <a:ext cx="959485" cy="1052195"/>
            </a:xfrm>
            <a:custGeom>
              <a:avLst/>
              <a:gdLst/>
              <a:ahLst/>
              <a:cxnLst/>
              <a:rect l="l" t="t" r="r" b="b"/>
              <a:pathLst>
                <a:path w="959485" h="1052195">
                  <a:moveTo>
                    <a:pt x="646346" y="0"/>
                  </a:moveTo>
                  <a:lnTo>
                    <a:pt x="156381" y="614359"/>
                  </a:lnTo>
                  <a:lnTo>
                    <a:pt x="0" y="489640"/>
                  </a:lnTo>
                  <a:lnTo>
                    <a:pt x="63328" y="1051841"/>
                  </a:lnTo>
                  <a:lnTo>
                    <a:pt x="625528" y="988513"/>
                  </a:lnTo>
                  <a:lnTo>
                    <a:pt x="469146" y="863795"/>
                  </a:lnTo>
                  <a:lnTo>
                    <a:pt x="959110" y="249436"/>
                  </a:lnTo>
                  <a:lnTo>
                    <a:pt x="646346" y="0"/>
                  </a:lnTo>
                  <a:close/>
                </a:path>
              </a:pathLst>
            </a:custGeom>
            <a:solidFill>
              <a:srgbClr val="2DA2BF"/>
            </a:solidFill>
          </p:spPr>
          <p:txBody>
            <a:bodyPr wrap="square" lIns="0" tIns="0" rIns="0" bIns="0" rtlCol="0"/>
            <a:lstStyle/>
            <a:p>
              <a:endParaRPr/>
            </a:p>
          </p:txBody>
        </p:sp>
        <p:sp>
          <p:nvSpPr>
            <p:cNvPr id="6" name="object 6"/>
            <p:cNvSpPr/>
            <p:nvPr/>
          </p:nvSpPr>
          <p:spPr>
            <a:xfrm>
              <a:off x="3761313" y="3515071"/>
              <a:ext cx="1032510" cy="1121410"/>
            </a:xfrm>
            <a:custGeom>
              <a:avLst/>
              <a:gdLst/>
              <a:ahLst/>
              <a:cxnLst/>
              <a:rect l="l" t="t" r="r" b="b"/>
              <a:pathLst>
                <a:path w="1032510" h="1121410">
                  <a:moveTo>
                    <a:pt x="0" y="465392"/>
                  </a:moveTo>
                  <a:lnTo>
                    <a:pt x="73837" y="1120893"/>
                  </a:lnTo>
                  <a:lnTo>
                    <a:pt x="397743" y="1084407"/>
                  </a:lnTo>
                  <a:lnTo>
                    <a:pt x="102937" y="1084407"/>
                  </a:lnTo>
                  <a:lnTo>
                    <a:pt x="41710" y="540866"/>
                  </a:lnTo>
                  <a:lnTo>
                    <a:pt x="94636" y="540866"/>
                  </a:lnTo>
                  <a:lnTo>
                    <a:pt x="0" y="465392"/>
                  </a:lnTo>
                  <a:close/>
                </a:path>
                <a:path w="1032510" h="1121410">
                  <a:moveTo>
                    <a:pt x="734900" y="46375"/>
                  </a:moveTo>
                  <a:lnTo>
                    <a:pt x="681974" y="46375"/>
                  </a:lnTo>
                  <a:lnTo>
                    <a:pt x="986139" y="288952"/>
                  </a:lnTo>
                  <a:lnTo>
                    <a:pt x="496176" y="903312"/>
                  </a:lnTo>
                  <a:lnTo>
                    <a:pt x="646476" y="1023180"/>
                  </a:lnTo>
                  <a:lnTo>
                    <a:pt x="102937" y="1084407"/>
                  </a:lnTo>
                  <a:lnTo>
                    <a:pt x="397743" y="1084407"/>
                  </a:lnTo>
                  <a:lnTo>
                    <a:pt x="729339" y="1047055"/>
                  </a:lnTo>
                  <a:lnTo>
                    <a:pt x="542551" y="898088"/>
                  </a:lnTo>
                  <a:lnTo>
                    <a:pt x="1032515" y="283729"/>
                  </a:lnTo>
                  <a:lnTo>
                    <a:pt x="734900" y="46375"/>
                  </a:lnTo>
                  <a:close/>
                </a:path>
                <a:path w="1032510" h="1121410">
                  <a:moveTo>
                    <a:pt x="55613" y="566025"/>
                  </a:moveTo>
                  <a:lnTo>
                    <a:pt x="112636" y="1072244"/>
                  </a:lnTo>
                  <a:lnTo>
                    <a:pt x="220613" y="1060081"/>
                  </a:lnTo>
                  <a:lnTo>
                    <a:pt x="122336" y="1060081"/>
                  </a:lnTo>
                  <a:lnTo>
                    <a:pt x="69517" y="591182"/>
                  </a:lnTo>
                  <a:lnTo>
                    <a:pt x="87157" y="591182"/>
                  </a:lnTo>
                  <a:lnTo>
                    <a:pt x="55613" y="566025"/>
                  </a:lnTo>
                  <a:close/>
                </a:path>
                <a:path w="1032510" h="1121410">
                  <a:moveTo>
                    <a:pt x="703099" y="77293"/>
                  </a:moveTo>
                  <a:lnTo>
                    <a:pt x="685457" y="77293"/>
                  </a:lnTo>
                  <a:lnTo>
                    <a:pt x="955222" y="292435"/>
                  </a:lnTo>
                  <a:lnTo>
                    <a:pt x="465258" y="906795"/>
                  </a:lnTo>
                  <a:lnTo>
                    <a:pt x="591235" y="1007263"/>
                  </a:lnTo>
                  <a:lnTo>
                    <a:pt x="122336" y="1060081"/>
                  </a:lnTo>
                  <a:lnTo>
                    <a:pt x="220613" y="1060081"/>
                  </a:lnTo>
                  <a:lnTo>
                    <a:pt x="618855" y="1015222"/>
                  </a:lnTo>
                  <a:lnTo>
                    <a:pt x="480717" y="905054"/>
                  </a:lnTo>
                  <a:lnTo>
                    <a:pt x="970681" y="290694"/>
                  </a:lnTo>
                  <a:lnTo>
                    <a:pt x="703099" y="77293"/>
                  </a:lnTo>
                  <a:close/>
                </a:path>
                <a:path w="1032510" h="1121410">
                  <a:moveTo>
                    <a:pt x="87157" y="591182"/>
                  </a:moveTo>
                  <a:lnTo>
                    <a:pt x="69517" y="591182"/>
                  </a:lnTo>
                  <a:lnTo>
                    <a:pt x="195493" y="691652"/>
                  </a:lnTo>
                  <a:lnTo>
                    <a:pt x="207822" y="676193"/>
                  </a:lnTo>
                  <a:lnTo>
                    <a:pt x="193752" y="676193"/>
                  </a:lnTo>
                  <a:lnTo>
                    <a:pt x="87157" y="591182"/>
                  </a:lnTo>
                  <a:close/>
                </a:path>
                <a:path w="1032510" h="1121410">
                  <a:moveTo>
                    <a:pt x="683715" y="61835"/>
                  </a:moveTo>
                  <a:lnTo>
                    <a:pt x="193752" y="676193"/>
                  </a:lnTo>
                  <a:lnTo>
                    <a:pt x="207822" y="676193"/>
                  </a:lnTo>
                  <a:lnTo>
                    <a:pt x="685457" y="77293"/>
                  </a:lnTo>
                  <a:lnTo>
                    <a:pt x="703099" y="77293"/>
                  </a:lnTo>
                  <a:lnTo>
                    <a:pt x="683715" y="61835"/>
                  </a:lnTo>
                  <a:close/>
                </a:path>
                <a:path w="1032510" h="1121410">
                  <a:moveTo>
                    <a:pt x="94636" y="540866"/>
                  </a:moveTo>
                  <a:lnTo>
                    <a:pt x="41710" y="540866"/>
                  </a:lnTo>
                  <a:lnTo>
                    <a:pt x="192011" y="660735"/>
                  </a:lnTo>
                  <a:lnTo>
                    <a:pt x="228997" y="614358"/>
                  </a:lnTo>
                  <a:lnTo>
                    <a:pt x="186787" y="614358"/>
                  </a:lnTo>
                  <a:lnTo>
                    <a:pt x="94636" y="540866"/>
                  </a:lnTo>
                  <a:close/>
                </a:path>
                <a:path w="1032510" h="1121410">
                  <a:moveTo>
                    <a:pt x="676751" y="0"/>
                  </a:moveTo>
                  <a:lnTo>
                    <a:pt x="186787" y="614358"/>
                  </a:lnTo>
                  <a:lnTo>
                    <a:pt x="228997" y="614358"/>
                  </a:lnTo>
                  <a:lnTo>
                    <a:pt x="681974" y="46375"/>
                  </a:lnTo>
                  <a:lnTo>
                    <a:pt x="734900" y="46375"/>
                  </a:lnTo>
                  <a:lnTo>
                    <a:pt x="676751" y="0"/>
                  </a:lnTo>
                  <a:close/>
                </a:path>
              </a:pathLst>
            </a:custGeom>
            <a:solidFill>
              <a:srgbClr val="1E768C"/>
            </a:solidFill>
          </p:spPr>
          <p:txBody>
            <a:bodyPr wrap="square" lIns="0" tIns="0" rIns="0" bIns="0" rtlCol="0"/>
            <a:lstStyle/>
            <a:p>
              <a:endParaRPr/>
            </a:p>
          </p:txBody>
        </p:sp>
      </p:grpSp>
      <p:sp>
        <p:nvSpPr>
          <p:cNvPr id="7" name="object 7"/>
          <p:cNvSpPr txBox="1"/>
          <p:nvPr/>
        </p:nvSpPr>
        <p:spPr>
          <a:xfrm>
            <a:off x="3886072" y="1281147"/>
            <a:ext cx="2567305" cy="294640"/>
          </a:xfrm>
          <a:prstGeom prst="rect">
            <a:avLst/>
          </a:prstGeom>
        </p:spPr>
        <p:txBody>
          <a:bodyPr vert="horz" wrap="square" lIns="0" tIns="14605" rIns="0" bIns="0" rtlCol="0">
            <a:spAutoFit/>
          </a:bodyPr>
          <a:lstStyle/>
          <a:p>
            <a:pPr marL="12700">
              <a:lnSpc>
                <a:spcPct val="100000"/>
              </a:lnSpc>
              <a:spcBef>
                <a:spcPts val="115"/>
              </a:spcBef>
            </a:pPr>
            <a:r>
              <a:rPr sz="1750" spc="20" dirty="0">
                <a:latin typeface="Lucida Sans Unicode"/>
                <a:cs typeface="Lucida Sans Unicode"/>
              </a:rPr>
              <a:t>(indicatore</a:t>
            </a:r>
            <a:r>
              <a:rPr sz="1750" spc="-5" dirty="0">
                <a:latin typeface="Lucida Sans Unicode"/>
                <a:cs typeface="Lucida Sans Unicode"/>
              </a:rPr>
              <a:t> </a:t>
            </a:r>
            <a:r>
              <a:rPr sz="1750" spc="25" dirty="0">
                <a:latin typeface="Lucida Sans Unicode"/>
                <a:cs typeface="Lucida Sans Unicode"/>
              </a:rPr>
              <a:t>di</a:t>
            </a:r>
            <a:r>
              <a:rPr sz="1750" spc="10" dirty="0">
                <a:latin typeface="Lucida Sans Unicode"/>
                <a:cs typeface="Lucida Sans Unicode"/>
              </a:rPr>
              <a:t> </a:t>
            </a:r>
            <a:r>
              <a:rPr sz="1750" spc="20" dirty="0">
                <a:latin typeface="Lucida Sans Unicode"/>
                <a:cs typeface="Lucida Sans Unicode"/>
              </a:rPr>
              <a:t>risultato)</a:t>
            </a:r>
            <a:endParaRPr sz="1750" dirty="0">
              <a:latin typeface="Lucida Sans Unicode"/>
              <a:cs typeface="Lucida Sans Unicode"/>
            </a:endParaRPr>
          </a:p>
        </p:txBody>
      </p:sp>
      <p:grpSp>
        <p:nvGrpSpPr>
          <p:cNvPr id="8" name="Gruppo 7">
            <a:extLst>
              <a:ext uri="{FF2B5EF4-FFF2-40B4-BE49-F238E27FC236}">
                <a16:creationId xmlns:a16="http://schemas.microsoft.com/office/drawing/2014/main" id="{B3118961-0DA3-2899-5A77-C5866A53689E}"/>
              </a:ext>
            </a:extLst>
          </p:cNvPr>
          <p:cNvGrpSpPr/>
          <p:nvPr/>
        </p:nvGrpSpPr>
        <p:grpSpPr>
          <a:xfrm>
            <a:off x="1" y="0"/>
            <a:ext cx="908049" cy="6858000"/>
            <a:chOff x="1" y="0"/>
            <a:chExt cx="962526" cy="6858000"/>
          </a:xfrm>
        </p:grpSpPr>
        <p:sp>
          <p:nvSpPr>
            <p:cNvPr id="9" name="Rettangolo 8">
              <a:extLst>
                <a:ext uri="{FF2B5EF4-FFF2-40B4-BE49-F238E27FC236}">
                  <a16:creationId xmlns:a16="http://schemas.microsoft.com/office/drawing/2014/main" id="{B3862A85-6B5B-3A89-9DB9-007035D28E06}"/>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0" name="CasellaDiTesto 9">
              <a:extLst>
                <a:ext uri="{FF2B5EF4-FFF2-40B4-BE49-F238E27FC236}">
                  <a16:creationId xmlns:a16="http://schemas.microsoft.com/office/drawing/2014/main" id="{7E178C3A-09CD-5326-B8F5-3B88292F4CFE}"/>
                </a:ext>
              </a:extLst>
            </p:cNvPr>
            <p:cNvSpPr txBox="1"/>
            <p:nvPr/>
          </p:nvSpPr>
          <p:spPr>
            <a:xfrm rot="16200000">
              <a:off x="-2863197" y="3016395"/>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1" name="Picture 7">
            <a:extLst>
              <a:ext uri="{FF2B5EF4-FFF2-40B4-BE49-F238E27FC236}">
                <a16:creationId xmlns:a16="http://schemas.microsoft.com/office/drawing/2014/main" id="{3C435B0E-0618-44CE-F4AB-CC9205EFF8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85680" y="6343135"/>
            <a:ext cx="1128398" cy="29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magine 11">
            <a:extLst>
              <a:ext uri="{FF2B5EF4-FFF2-40B4-BE49-F238E27FC236}">
                <a16:creationId xmlns:a16="http://schemas.microsoft.com/office/drawing/2014/main" id="{FE81A888-5B33-AC96-7FE3-9108BCB53E15}"/>
              </a:ext>
            </a:extLst>
          </p:cNvPr>
          <p:cNvPicPr>
            <a:picLocks noChangeAspect="1"/>
          </p:cNvPicPr>
          <p:nvPr/>
        </p:nvPicPr>
        <p:blipFill rotWithShape="1">
          <a:blip r:embed="rId3"/>
          <a:srcRect t="15078" b="12705"/>
          <a:stretch/>
        </p:blipFill>
        <p:spPr>
          <a:xfrm>
            <a:off x="3833522" y="-9752"/>
            <a:ext cx="6895174" cy="990600"/>
          </a:xfrm>
          <a:prstGeom prst="rect">
            <a:avLst/>
          </a:prstGeom>
        </p:spPr>
      </p:pic>
      <p:sp>
        <p:nvSpPr>
          <p:cNvPr id="2" name="object 2"/>
          <p:cNvSpPr txBox="1"/>
          <p:nvPr/>
        </p:nvSpPr>
        <p:spPr>
          <a:xfrm>
            <a:off x="918483" y="797638"/>
            <a:ext cx="10359117" cy="443711"/>
          </a:xfrm>
          <a:prstGeom prst="rect">
            <a:avLst/>
          </a:prstGeom>
          <a:solidFill>
            <a:schemeClr val="bg1"/>
          </a:solidFill>
        </p:spPr>
        <p:txBody>
          <a:bodyPr vert="horz" wrap="square" lIns="0" tIns="12700" rIns="0" bIns="0" rtlCol="0">
            <a:spAutoFit/>
          </a:bodyPr>
          <a:lstStyle/>
          <a:p>
            <a:pPr marL="12700">
              <a:lnSpc>
                <a:spcPct val="100000"/>
              </a:lnSpc>
              <a:spcBef>
                <a:spcPts val="100"/>
              </a:spcBef>
            </a:pP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KPI</a:t>
            </a:r>
            <a:r>
              <a:rPr sz="2800" b="1" spc="10"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Indicatori</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risultato</a:t>
            </a:r>
            <a:r>
              <a:rPr sz="2800" b="1"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riferimento</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all’output</a:t>
            </a:r>
            <a:r>
              <a:rPr sz="2800" b="1" spc="10"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sz="2800" b="1" spc="-5"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finale</a:t>
            </a:r>
            <a:endParaRPr sz="2800" b="1" dirty="0">
              <a:solidFill>
                <a:srgbClr val="009999"/>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Rettangolo 12">
            <a:extLst>
              <a:ext uri="{FF2B5EF4-FFF2-40B4-BE49-F238E27FC236}">
                <a16:creationId xmlns:a16="http://schemas.microsoft.com/office/drawing/2014/main" id="{21687AC9-ACB3-D932-CB57-597563B8F487}"/>
              </a:ext>
            </a:extLst>
          </p:cNvPr>
          <p:cNvSpPr/>
          <p:nvPr/>
        </p:nvSpPr>
        <p:spPr>
          <a:xfrm>
            <a:off x="918483" y="6343135"/>
            <a:ext cx="6589757" cy="5148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81310" y="1387392"/>
            <a:ext cx="10080877" cy="4952307"/>
            <a:chOff x="666342" y="1073126"/>
            <a:chExt cx="10627614" cy="5217180"/>
          </a:xfrm>
        </p:grpSpPr>
        <p:pic>
          <p:nvPicPr>
            <p:cNvPr id="3" name="object 3"/>
            <p:cNvPicPr/>
            <p:nvPr/>
          </p:nvPicPr>
          <p:blipFill>
            <a:blip r:embed="rId2" cstate="print"/>
            <a:stretch>
              <a:fillRect/>
            </a:stretch>
          </p:blipFill>
          <p:spPr>
            <a:xfrm>
              <a:off x="666342" y="1073126"/>
              <a:ext cx="10627614" cy="5217180"/>
            </a:xfrm>
            <a:prstGeom prst="rect">
              <a:avLst/>
            </a:prstGeom>
          </p:spPr>
        </p:pic>
        <p:sp>
          <p:nvSpPr>
            <p:cNvPr id="4" name="object 4"/>
            <p:cNvSpPr/>
            <p:nvPr/>
          </p:nvSpPr>
          <p:spPr>
            <a:xfrm>
              <a:off x="5286376" y="1081364"/>
              <a:ext cx="5901055" cy="431165"/>
            </a:xfrm>
            <a:custGeom>
              <a:avLst/>
              <a:gdLst/>
              <a:ahLst/>
              <a:cxnLst/>
              <a:rect l="l" t="t" r="r" b="b"/>
              <a:pathLst>
                <a:path w="5901055" h="431165">
                  <a:moveTo>
                    <a:pt x="5900736" y="0"/>
                  </a:moveTo>
                  <a:lnTo>
                    <a:pt x="0" y="0"/>
                  </a:lnTo>
                  <a:lnTo>
                    <a:pt x="0" y="430867"/>
                  </a:lnTo>
                  <a:lnTo>
                    <a:pt x="5900736" y="430867"/>
                  </a:lnTo>
                  <a:lnTo>
                    <a:pt x="5900736"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1013738" y="874312"/>
            <a:ext cx="7872730" cy="513080"/>
          </a:xfrm>
          <a:prstGeom prst="rect">
            <a:avLst/>
          </a:prstGeom>
        </p:spPr>
        <p:txBody>
          <a:bodyPr vert="horz" wrap="square" lIns="0" tIns="12700" rIns="0" bIns="0" rtlCol="0">
            <a:spAutoFit/>
          </a:bodyPr>
          <a:lstStyle/>
          <a:p>
            <a:pPr marL="38100">
              <a:lnSpc>
                <a:spcPct val="100000"/>
              </a:lnSpc>
              <a:spcBef>
                <a:spcPts val="100"/>
              </a:spcBef>
            </a:pPr>
            <a:r>
              <a:rPr sz="3200" spc="-5" dirty="0">
                <a:solidFill>
                  <a:srgbClr val="165160"/>
                </a:solidFill>
              </a:rPr>
              <a:t>KPI</a:t>
            </a:r>
            <a:r>
              <a:rPr sz="3200" dirty="0">
                <a:solidFill>
                  <a:srgbClr val="165160"/>
                </a:solidFill>
              </a:rPr>
              <a:t> - </a:t>
            </a:r>
            <a:r>
              <a:rPr sz="3200" spc="-5" dirty="0">
                <a:solidFill>
                  <a:srgbClr val="165160"/>
                </a:solidFill>
              </a:rPr>
              <a:t>Indicatori</a:t>
            </a:r>
            <a:r>
              <a:rPr sz="3200" dirty="0">
                <a:solidFill>
                  <a:srgbClr val="165160"/>
                </a:solidFill>
              </a:rPr>
              <a:t> </a:t>
            </a:r>
            <a:r>
              <a:rPr sz="3200" spc="-5" dirty="0">
                <a:solidFill>
                  <a:srgbClr val="165160"/>
                </a:solidFill>
              </a:rPr>
              <a:t>di</a:t>
            </a:r>
            <a:r>
              <a:rPr sz="3200" dirty="0">
                <a:solidFill>
                  <a:srgbClr val="165160"/>
                </a:solidFill>
              </a:rPr>
              <a:t> </a:t>
            </a:r>
            <a:r>
              <a:rPr sz="3200" spc="-5" dirty="0">
                <a:solidFill>
                  <a:srgbClr val="165160"/>
                </a:solidFill>
              </a:rPr>
              <a:t>efficienza</a:t>
            </a:r>
            <a:r>
              <a:rPr sz="3200" spc="135" dirty="0">
                <a:solidFill>
                  <a:srgbClr val="165160"/>
                </a:solidFill>
              </a:rPr>
              <a:t> </a:t>
            </a:r>
            <a:r>
              <a:rPr sz="4800" spc="-7" baseline="-14756" dirty="0">
                <a:solidFill>
                  <a:srgbClr val="000000"/>
                </a:solidFill>
              </a:rPr>
              <a:t>Costo</a:t>
            </a:r>
            <a:r>
              <a:rPr sz="4800" baseline="-14756" dirty="0">
                <a:solidFill>
                  <a:srgbClr val="000000"/>
                </a:solidFill>
              </a:rPr>
              <a:t> </a:t>
            </a:r>
            <a:r>
              <a:rPr sz="2400" spc="-7" baseline="-29513" dirty="0">
                <a:solidFill>
                  <a:srgbClr val="C00000"/>
                </a:solidFill>
              </a:rPr>
              <a:t>processo</a:t>
            </a:r>
            <a:endParaRPr sz="2400" baseline="-29513" dirty="0"/>
          </a:p>
        </p:txBody>
      </p:sp>
      <p:pic>
        <p:nvPicPr>
          <p:cNvPr id="6" name="object 6"/>
          <p:cNvPicPr/>
          <p:nvPr/>
        </p:nvPicPr>
        <p:blipFill>
          <a:blip r:embed="rId3" cstate="print"/>
          <a:stretch>
            <a:fillRect/>
          </a:stretch>
        </p:blipFill>
        <p:spPr>
          <a:xfrm>
            <a:off x="7082179" y="631414"/>
            <a:ext cx="1280226" cy="1239538"/>
          </a:xfrm>
          <a:prstGeom prst="rect">
            <a:avLst/>
          </a:prstGeom>
        </p:spPr>
      </p:pic>
      <p:sp>
        <p:nvSpPr>
          <p:cNvPr id="7" name="object 7"/>
          <p:cNvSpPr txBox="1"/>
          <p:nvPr/>
        </p:nvSpPr>
        <p:spPr>
          <a:xfrm>
            <a:off x="8031307" y="933683"/>
            <a:ext cx="3230880" cy="635000"/>
          </a:xfrm>
          <a:prstGeom prst="rect">
            <a:avLst/>
          </a:prstGeom>
        </p:spPr>
        <p:txBody>
          <a:bodyPr vert="horz" wrap="square" lIns="0" tIns="12700" rIns="0" bIns="0" rtlCol="0">
            <a:spAutoFit/>
          </a:bodyPr>
          <a:lstStyle/>
          <a:p>
            <a:pPr marL="12700">
              <a:lnSpc>
                <a:spcPct val="100000"/>
              </a:lnSpc>
              <a:spcBef>
                <a:spcPts val="100"/>
              </a:spcBef>
            </a:pPr>
            <a:r>
              <a:rPr sz="4000" dirty="0">
                <a:latin typeface="Lucida Sans Unicode"/>
                <a:cs typeface="Lucida Sans Unicode"/>
              </a:rPr>
              <a:t>C</a:t>
            </a:r>
            <a:r>
              <a:rPr sz="4000" spc="-700" dirty="0">
                <a:latin typeface="Lucida Sans Unicode"/>
                <a:cs typeface="Lucida Sans Unicode"/>
              </a:rPr>
              <a:t> </a:t>
            </a:r>
            <a:r>
              <a:rPr sz="1600" spc="5" dirty="0">
                <a:solidFill>
                  <a:srgbClr val="C00000"/>
                </a:solidFill>
                <a:latin typeface="Lucida Sans Unicode"/>
                <a:cs typeface="Lucida Sans Unicode"/>
              </a:rPr>
              <a:t>p</a:t>
            </a:r>
            <a:r>
              <a:rPr sz="1600" spc="-5" dirty="0">
                <a:solidFill>
                  <a:srgbClr val="C00000"/>
                </a:solidFill>
                <a:latin typeface="Lucida Sans Unicode"/>
                <a:cs typeface="Lucida Sans Unicode"/>
              </a:rPr>
              <a:t>e</a:t>
            </a:r>
            <a:r>
              <a:rPr sz="1600" spc="-10" dirty="0">
                <a:solidFill>
                  <a:srgbClr val="C00000"/>
                </a:solidFill>
                <a:latin typeface="Lucida Sans Unicode"/>
                <a:cs typeface="Lucida Sans Unicode"/>
              </a:rPr>
              <a:t>r</a:t>
            </a:r>
            <a:r>
              <a:rPr sz="1600" spc="-5" dirty="0">
                <a:solidFill>
                  <a:srgbClr val="C00000"/>
                </a:solidFill>
                <a:latin typeface="Lucida Sans Unicode"/>
                <a:cs typeface="Lucida Sans Unicode"/>
              </a:rPr>
              <a:t>s</a:t>
            </a:r>
            <a:r>
              <a:rPr sz="1600" dirty="0">
                <a:solidFill>
                  <a:srgbClr val="C00000"/>
                </a:solidFill>
                <a:latin typeface="Lucida Sans Unicode"/>
                <a:cs typeface="Lucida Sans Unicode"/>
              </a:rPr>
              <a:t>o</a:t>
            </a:r>
            <a:r>
              <a:rPr sz="1600" spc="-10" dirty="0">
                <a:solidFill>
                  <a:srgbClr val="C00000"/>
                </a:solidFill>
                <a:latin typeface="Lucida Sans Unicode"/>
                <a:cs typeface="Lucida Sans Unicode"/>
              </a:rPr>
              <a:t>n</a:t>
            </a:r>
            <a:r>
              <a:rPr sz="1600" dirty="0">
                <a:solidFill>
                  <a:srgbClr val="C00000"/>
                </a:solidFill>
                <a:latin typeface="Lucida Sans Unicode"/>
                <a:cs typeface="Lucida Sans Unicode"/>
              </a:rPr>
              <a:t>a</a:t>
            </a:r>
            <a:r>
              <a:rPr sz="1600" spc="-5" dirty="0">
                <a:solidFill>
                  <a:srgbClr val="C00000"/>
                </a:solidFill>
                <a:latin typeface="Lucida Sans Unicode"/>
                <a:cs typeface="Lucida Sans Unicode"/>
              </a:rPr>
              <a:t>le</a:t>
            </a:r>
            <a:r>
              <a:rPr sz="1600" dirty="0">
                <a:solidFill>
                  <a:srgbClr val="C00000"/>
                </a:solidFill>
                <a:latin typeface="Lucida Sans Unicode"/>
                <a:cs typeface="Lucida Sans Unicode"/>
              </a:rPr>
              <a:t>+</a:t>
            </a:r>
            <a:r>
              <a:rPr sz="1600" spc="-5" dirty="0">
                <a:solidFill>
                  <a:srgbClr val="C00000"/>
                </a:solidFill>
                <a:latin typeface="Lucida Sans Unicode"/>
                <a:cs typeface="Lucida Sans Unicode"/>
              </a:rPr>
              <a:t>se</a:t>
            </a:r>
            <a:r>
              <a:rPr sz="1600" spc="-10" dirty="0">
                <a:solidFill>
                  <a:srgbClr val="C00000"/>
                </a:solidFill>
                <a:latin typeface="Lucida Sans Unicode"/>
                <a:cs typeface="Lucida Sans Unicode"/>
              </a:rPr>
              <a:t>r</a:t>
            </a:r>
            <a:r>
              <a:rPr sz="1600" spc="-5" dirty="0">
                <a:solidFill>
                  <a:srgbClr val="C00000"/>
                </a:solidFill>
                <a:latin typeface="Lucida Sans Unicode"/>
                <a:cs typeface="Lucida Sans Unicode"/>
              </a:rPr>
              <a:t>vi</a:t>
            </a:r>
            <a:r>
              <a:rPr sz="1600" spc="-10" dirty="0">
                <a:solidFill>
                  <a:srgbClr val="C00000"/>
                </a:solidFill>
                <a:latin typeface="Lucida Sans Unicode"/>
                <a:cs typeface="Lucida Sans Unicode"/>
              </a:rPr>
              <a:t>z</a:t>
            </a:r>
            <a:r>
              <a:rPr sz="1600" spc="-5" dirty="0">
                <a:solidFill>
                  <a:srgbClr val="C00000"/>
                </a:solidFill>
                <a:latin typeface="Lucida Sans Unicode"/>
                <a:cs typeface="Lucida Sans Unicode"/>
              </a:rPr>
              <a:t>i</a:t>
            </a:r>
            <a:r>
              <a:rPr sz="1600" dirty="0">
                <a:solidFill>
                  <a:srgbClr val="C00000"/>
                </a:solidFill>
                <a:latin typeface="Lucida Sans Unicode"/>
                <a:cs typeface="Lucida Sans Unicode"/>
              </a:rPr>
              <a:t>+</a:t>
            </a:r>
            <a:r>
              <a:rPr sz="1600" spc="-5" dirty="0">
                <a:solidFill>
                  <a:srgbClr val="C00000"/>
                </a:solidFill>
                <a:latin typeface="Lucida Sans Unicode"/>
                <a:cs typeface="Lucida Sans Unicode"/>
              </a:rPr>
              <a:t>s</a:t>
            </a:r>
            <a:r>
              <a:rPr sz="1600" dirty="0">
                <a:solidFill>
                  <a:srgbClr val="C00000"/>
                </a:solidFill>
                <a:latin typeface="Lucida Sans Unicode"/>
                <a:cs typeface="Lucida Sans Unicode"/>
              </a:rPr>
              <a:t>t</a:t>
            </a:r>
            <a:r>
              <a:rPr sz="1600" spc="-10" dirty="0">
                <a:solidFill>
                  <a:srgbClr val="C00000"/>
                </a:solidFill>
                <a:latin typeface="Lucida Sans Unicode"/>
                <a:cs typeface="Lucida Sans Unicode"/>
              </a:rPr>
              <a:t>ru</a:t>
            </a:r>
            <a:r>
              <a:rPr sz="1600" dirty="0">
                <a:solidFill>
                  <a:srgbClr val="C00000"/>
                </a:solidFill>
                <a:latin typeface="Lucida Sans Unicode"/>
                <a:cs typeface="Lucida Sans Unicode"/>
              </a:rPr>
              <a:t>tt</a:t>
            </a:r>
            <a:r>
              <a:rPr sz="1600" spc="-10" dirty="0">
                <a:solidFill>
                  <a:srgbClr val="C00000"/>
                </a:solidFill>
                <a:latin typeface="Lucida Sans Unicode"/>
                <a:cs typeface="Lucida Sans Unicode"/>
              </a:rPr>
              <a:t>ur</a:t>
            </a:r>
            <a:r>
              <a:rPr sz="1600" dirty="0">
                <a:solidFill>
                  <a:srgbClr val="C00000"/>
                </a:solidFill>
                <a:latin typeface="Lucida Sans Unicode"/>
                <a:cs typeface="Lucida Sans Unicode"/>
              </a:rPr>
              <a:t>a</a:t>
            </a:r>
            <a:endParaRPr sz="1600" dirty="0">
              <a:latin typeface="Lucida Sans Unicode"/>
              <a:cs typeface="Lucida Sans Unicode"/>
            </a:endParaRPr>
          </a:p>
        </p:txBody>
      </p:sp>
      <p:grpSp>
        <p:nvGrpSpPr>
          <p:cNvPr id="8" name="object 8"/>
          <p:cNvGrpSpPr/>
          <p:nvPr/>
        </p:nvGrpSpPr>
        <p:grpSpPr>
          <a:xfrm>
            <a:off x="347289" y="3511378"/>
            <a:ext cx="4003675" cy="2710815"/>
            <a:chOff x="347289" y="3511378"/>
            <a:chExt cx="4003675" cy="2710815"/>
          </a:xfrm>
        </p:grpSpPr>
        <p:sp>
          <p:nvSpPr>
            <p:cNvPr id="9" name="object 9"/>
            <p:cNvSpPr/>
            <p:nvPr/>
          </p:nvSpPr>
          <p:spPr>
            <a:xfrm>
              <a:off x="2568874" y="3555692"/>
              <a:ext cx="1748155" cy="1120140"/>
            </a:xfrm>
            <a:custGeom>
              <a:avLst/>
              <a:gdLst/>
              <a:ahLst/>
              <a:cxnLst/>
              <a:rect l="l" t="t" r="r" b="b"/>
              <a:pathLst>
                <a:path w="1748154" h="1120139">
                  <a:moveTo>
                    <a:pt x="1396655" y="0"/>
                  </a:moveTo>
                  <a:lnTo>
                    <a:pt x="1493864" y="172325"/>
                  </a:lnTo>
                  <a:lnTo>
                    <a:pt x="0" y="1015009"/>
                  </a:lnTo>
                  <a:lnTo>
                    <a:pt x="58973" y="1119554"/>
                  </a:lnTo>
                  <a:lnTo>
                    <a:pt x="1552837" y="276870"/>
                  </a:lnTo>
                  <a:lnTo>
                    <a:pt x="1650046" y="449195"/>
                  </a:lnTo>
                  <a:lnTo>
                    <a:pt x="1747946" y="97901"/>
                  </a:lnTo>
                  <a:lnTo>
                    <a:pt x="1396655" y="0"/>
                  </a:lnTo>
                  <a:close/>
                </a:path>
              </a:pathLst>
            </a:custGeom>
            <a:solidFill>
              <a:srgbClr val="2DA2BF"/>
            </a:solidFill>
          </p:spPr>
          <p:txBody>
            <a:bodyPr wrap="square" lIns="0" tIns="0" rIns="0" bIns="0" rtlCol="0"/>
            <a:lstStyle/>
            <a:p>
              <a:endParaRPr/>
            </a:p>
          </p:txBody>
        </p:sp>
        <p:sp>
          <p:nvSpPr>
            <p:cNvPr id="10" name="object 10"/>
            <p:cNvSpPr/>
            <p:nvPr/>
          </p:nvSpPr>
          <p:spPr>
            <a:xfrm>
              <a:off x="2531410" y="3511378"/>
              <a:ext cx="1819910" cy="1201420"/>
            </a:xfrm>
            <a:custGeom>
              <a:avLst/>
              <a:gdLst/>
              <a:ahLst/>
              <a:cxnLst/>
              <a:rect l="l" t="t" r="r" b="b"/>
              <a:pathLst>
                <a:path w="1819910" h="1201420">
                  <a:moveTo>
                    <a:pt x="1377548" y="0"/>
                  </a:moveTo>
                  <a:lnTo>
                    <a:pt x="1493864" y="206198"/>
                  </a:lnTo>
                  <a:lnTo>
                    <a:pt x="0" y="1048882"/>
                  </a:lnTo>
                  <a:lnTo>
                    <a:pt x="85996" y="1201332"/>
                  </a:lnTo>
                  <a:lnTo>
                    <a:pt x="165693" y="1156375"/>
                  </a:lnTo>
                  <a:lnTo>
                    <a:pt x="98525" y="1156375"/>
                  </a:lnTo>
                  <a:lnTo>
                    <a:pt x="44956" y="1061411"/>
                  </a:lnTo>
                  <a:lnTo>
                    <a:pt x="1538819" y="218727"/>
                  </a:lnTo>
                  <a:lnTo>
                    <a:pt x="1445433" y="53176"/>
                  </a:lnTo>
                  <a:lnTo>
                    <a:pt x="1568353" y="53176"/>
                  </a:lnTo>
                  <a:lnTo>
                    <a:pt x="1377548" y="0"/>
                  </a:lnTo>
                  <a:close/>
                </a:path>
                <a:path w="1819910" h="1201420">
                  <a:moveTo>
                    <a:pt x="1592389" y="313692"/>
                  </a:moveTo>
                  <a:lnTo>
                    <a:pt x="98525" y="1156375"/>
                  </a:lnTo>
                  <a:lnTo>
                    <a:pt x="165693" y="1156375"/>
                  </a:lnTo>
                  <a:lnTo>
                    <a:pt x="1579860" y="358648"/>
                  </a:lnTo>
                  <a:lnTo>
                    <a:pt x="1617748" y="358648"/>
                  </a:lnTo>
                  <a:lnTo>
                    <a:pt x="1592389" y="313692"/>
                  </a:lnTo>
                  <a:close/>
                </a:path>
                <a:path w="1819910" h="1201420">
                  <a:moveTo>
                    <a:pt x="1468061" y="70902"/>
                  </a:moveTo>
                  <a:lnTo>
                    <a:pt x="1553805" y="222904"/>
                  </a:lnTo>
                  <a:lnTo>
                    <a:pt x="59941" y="1065588"/>
                  </a:lnTo>
                  <a:lnTo>
                    <a:pt x="102702" y="1141390"/>
                  </a:lnTo>
                  <a:lnTo>
                    <a:pt x="129266" y="1126406"/>
                  </a:lnTo>
                  <a:lnTo>
                    <a:pt x="106878" y="1126406"/>
                  </a:lnTo>
                  <a:lnTo>
                    <a:pt x="74926" y="1069764"/>
                  </a:lnTo>
                  <a:lnTo>
                    <a:pt x="1568790" y="227079"/>
                  </a:lnTo>
                  <a:lnTo>
                    <a:pt x="1490690" y="88628"/>
                  </a:lnTo>
                  <a:lnTo>
                    <a:pt x="1531663" y="88628"/>
                  </a:lnTo>
                  <a:lnTo>
                    <a:pt x="1468061" y="70902"/>
                  </a:lnTo>
                  <a:close/>
                </a:path>
                <a:path w="1819910" h="1201420">
                  <a:moveTo>
                    <a:pt x="1600742" y="283721"/>
                  </a:moveTo>
                  <a:lnTo>
                    <a:pt x="106878" y="1126406"/>
                  </a:lnTo>
                  <a:lnTo>
                    <a:pt x="129266" y="1126406"/>
                  </a:lnTo>
                  <a:lnTo>
                    <a:pt x="1596565" y="298706"/>
                  </a:lnTo>
                  <a:lnTo>
                    <a:pt x="1609195" y="298706"/>
                  </a:lnTo>
                  <a:lnTo>
                    <a:pt x="1600742" y="283721"/>
                  </a:lnTo>
                  <a:close/>
                </a:path>
                <a:path w="1819910" h="1201420">
                  <a:moveTo>
                    <a:pt x="1617748" y="358648"/>
                  </a:moveTo>
                  <a:lnTo>
                    <a:pt x="1579860" y="358648"/>
                  </a:lnTo>
                  <a:lnTo>
                    <a:pt x="1696176" y="564846"/>
                  </a:lnTo>
                  <a:lnTo>
                    <a:pt x="1720033" y="479242"/>
                  </a:lnTo>
                  <a:lnTo>
                    <a:pt x="1685776" y="479242"/>
                  </a:lnTo>
                  <a:lnTo>
                    <a:pt x="1617748" y="358648"/>
                  </a:lnTo>
                  <a:close/>
                </a:path>
                <a:path w="1819910" h="1201420">
                  <a:moveTo>
                    <a:pt x="1568353" y="53176"/>
                  </a:moveTo>
                  <a:lnTo>
                    <a:pt x="1445433" y="53176"/>
                  </a:lnTo>
                  <a:lnTo>
                    <a:pt x="1778636" y="146037"/>
                  </a:lnTo>
                  <a:lnTo>
                    <a:pt x="1685776" y="479242"/>
                  </a:lnTo>
                  <a:lnTo>
                    <a:pt x="1720033" y="479242"/>
                  </a:lnTo>
                  <a:lnTo>
                    <a:pt x="1819283" y="123108"/>
                  </a:lnTo>
                  <a:lnTo>
                    <a:pt x="1568353" y="53176"/>
                  </a:lnTo>
                  <a:close/>
                </a:path>
                <a:path w="1819910" h="1201420">
                  <a:moveTo>
                    <a:pt x="1609195" y="298706"/>
                  </a:moveTo>
                  <a:lnTo>
                    <a:pt x="1596565" y="298706"/>
                  </a:lnTo>
                  <a:lnTo>
                    <a:pt x="1682309" y="450707"/>
                  </a:lnTo>
                  <a:lnTo>
                    <a:pt x="1690261" y="422173"/>
                  </a:lnTo>
                  <a:lnTo>
                    <a:pt x="1678842" y="422173"/>
                  </a:lnTo>
                  <a:lnTo>
                    <a:pt x="1609195" y="298706"/>
                  </a:lnTo>
                  <a:close/>
                </a:path>
                <a:path w="1819910" h="1201420">
                  <a:moveTo>
                    <a:pt x="1531663" y="88628"/>
                  </a:moveTo>
                  <a:lnTo>
                    <a:pt x="1490690" y="88628"/>
                  </a:lnTo>
                  <a:lnTo>
                    <a:pt x="1751538" y="161324"/>
                  </a:lnTo>
                  <a:lnTo>
                    <a:pt x="1678842" y="422173"/>
                  </a:lnTo>
                  <a:lnTo>
                    <a:pt x="1690261" y="422173"/>
                  </a:lnTo>
                  <a:lnTo>
                    <a:pt x="1765086" y="153681"/>
                  </a:lnTo>
                  <a:lnTo>
                    <a:pt x="1531663" y="88628"/>
                  </a:lnTo>
                  <a:close/>
                </a:path>
              </a:pathLst>
            </a:custGeom>
            <a:solidFill>
              <a:srgbClr val="1E768C"/>
            </a:solidFill>
          </p:spPr>
          <p:txBody>
            <a:bodyPr wrap="square" lIns="0" tIns="0" rIns="0" bIns="0" rtlCol="0"/>
            <a:lstStyle/>
            <a:p>
              <a:endParaRPr/>
            </a:p>
          </p:txBody>
        </p:sp>
        <p:sp>
          <p:nvSpPr>
            <p:cNvPr id="11" name="object 11"/>
            <p:cNvSpPr/>
            <p:nvPr/>
          </p:nvSpPr>
          <p:spPr>
            <a:xfrm>
              <a:off x="347289" y="4898174"/>
              <a:ext cx="2378075" cy="1323975"/>
            </a:xfrm>
            <a:custGeom>
              <a:avLst/>
              <a:gdLst/>
              <a:ahLst/>
              <a:cxnLst/>
              <a:rect l="l" t="t" r="r" b="b"/>
              <a:pathLst>
                <a:path w="2378075" h="1323975">
                  <a:moveTo>
                    <a:pt x="2377766" y="0"/>
                  </a:moveTo>
                  <a:lnTo>
                    <a:pt x="0" y="0"/>
                  </a:lnTo>
                  <a:lnTo>
                    <a:pt x="0" y="1323438"/>
                  </a:lnTo>
                  <a:lnTo>
                    <a:pt x="2377766" y="1323438"/>
                  </a:lnTo>
                  <a:lnTo>
                    <a:pt x="2377766" y="0"/>
                  </a:lnTo>
                  <a:close/>
                </a:path>
              </a:pathLst>
            </a:custGeom>
            <a:solidFill>
              <a:srgbClr val="FFFFFF"/>
            </a:solidFill>
          </p:spPr>
          <p:txBody>
            <a:bodyPr wrap="square" lIns="0" tIns="0" rIns="0" bIns="0" rtlCol="0"/>
            <a:lstStyle/>
            <a:p>
              <a:endParaRPr/>
            </a:p>
          </p:txBody>
        </p:sp>
      </p:grpSp>
      <p:sp>
        <p:nvSpPr>
          <p:cNvPr id="12" name="object 12"/>
          <p:cNvSpPr txBox="1"/>
          <p:nvPr/>
        </p:nvSpPr>
        <p:spPr>
          <a:xfrm>
            <a:off x="866663" y="4861208"/>
            <a:ext cx="2378075" cy="1323975"/>
          </a:xfrm>
          <a:prstGeom prst="rect">
            <a:avLst/>
          </a:prstGeom>
          <a:ln w="9525">
            <a:solidFill>
              <a:srgbClr val="DA1F28"/>
            </a:solidFill>
          </a:ln>
        </p:spPr>
        <p:txBody>
          <a:bodyPr vert="horz" wrap="square" lIns="0" tIns="7620" rIns="0" bIns="0" rtlCol="0">
            <a:spAutoFit/>
          </a:bodyPr>
          <a:lstStyle/>
          <a:p>
            <a:pPr marL="284480" marR="276860" indent="-1270" algn="ctr">
              <a:lnSpc>
                <a:spcPct val="100000"/>
              </a:lnSpc>
              <a:spcBef>
                <a:spcPts val="60"/>
              </a:spcBef>
            </a:pPr>
            <a:r>
              <a:rPr sz="2000" spc="-5" dirty="0">
                <a:solidFill>
                  <a:srgbClr val="165160"/>
                </a:solidFill>
                <a:latin typeface="Lucida Sans Unicode"/>
                <a:cs typeface="Lucida Sans Unicode"/>
              </a:rPr>
              <a:t>Centrale</a:t>
            </a:r>
            <a:r>
              <a:rPr sz="2000" spc="-40" dirty="0">
                <a:solidFill>
                  <a:srgbClr val="165160"/>
                </a:solidFill>
                <a:latin typeface="Lucida Sans Unicode"/>
                <a:cs typeface="Lucida Sans Unicode"/>
              </a:rPr>
              <a:t> </a:t>
            </a:r>
            <a:r>
              <a:rPr sz="2000" spc="-5" dirty="0">
                <a:solidFill>
                  <a:srgbClr val="165160"/>
                </a:solidFill>
                <a:latin typeface="Lucida Sans Unicode"/>
                <a:cs typeface="Lucida Sans Unicode"/>
              </a:rPr>
              <a:t>per</a:t>
            </a:r>
            <a:r>
              <a:rPr sz="2000" spc="-45" dirty="0">
                <a:solidFill>
                  <a:srgbClr val="165160"/>
                </a:solidFill>
                <a:latin typeface="Lucida Sans Unicode"/>
                <a:cs typeface="Lucida Sans Unicode"/>
              </a:rPr>
              <a:t> </a:t>
            </a:r>
            <a:r>
              <a:rPr sz="2000" spc="-5" dirty="0">
                <a:solidFill>
                  <a:srgbClr val="165160"/>
                </a:solidFill>
                <a:latin typeface="Lucida Sans Unicode"/>
                <a:cs typeface="Lucida Sans Unicode"/>
              </a:rPr>
              <a:t>le </a:t>
            </a:r>
            <a:r>
              <a:rPr sz="2000" spc="-615" dirty="0">
                <a:solidFill>
                  <a:srgbClr val="165160"/>
                </a:solidFill>
                <a:latin typeface="Lucida Sans Unicode"/>
                <a:cs typeface="Lucida Sans Unicode"/>
              </a:rPr>
              <a:t> </a:t>
            </a:r>
            <a:r>
              <a:rPr sz="2000" spc="-5" dirty="0">
                <a:solidFill>
                  <a:srgbClr val="165160"/>
                </a:solidFill>
                <a:latin typeface="Lucida Sans Unicode"/>
                <a:cs typeface="Lucida Sans Unicode"/>
              </a:rPr>
              <a:t>PA</a:t>
            </a:r>
            <a:r>
              <a:rPr sz="2000" spc="-40" dirty="0">
                <a:solidFill>
                  <a:srgbClr val="165160"/>
                </a:solidFill>
                <a:latin typeface="Lucida Sans Unicode"/>
                <a:cs typeface="Lucida Sans Unicode"/>
              </a:rPr>
              <a:t> </a:t>
            </a:r>
            <a:r>
              <a:rPr sz="2000" spc="-5" dirty="0">
                <a:solidFill>
                  <a:srgbClr val="165160"/>
                </a:solidFill>
                <a:latin typeface="Lucida Sans Unicode"/>
                <a:cs typeface="Lucida Sans Unicode"/>
              </a:rPr>
              <a:t>che</a:t>
            </a:r>
            <a:r>
              <a:rPr sz="2000" spc="-35" dirty="0">
                <a:solidFill>
                  <a:srgbClr val="165160"/>
                </a:solidFill>
                <a:latin typeface="Lucida Sans Unicode"/>
                <a:cs typeface="Lucida Sans Unicode"/>
              </a:rPr>
              <a:t> </a:t>
            </a:r>
            <a:r>
              <a:rPr sz="2000" spc="-5" dirty="0">
                <a:solidFill>
                  <a:srgbClr val="165160"/>
                </a:solidFill>
                <a:latin typeface="Lucida Sans Unicode"/>
                <a:cs typeface="Lucida Sans Unicode"/>
              </a:rPr>
              <a:t>devono </a:t>
            </a:r>
            <a:r>
              <a:rPr sz="2000" spc="-620" dirty="0">
                <a:solidFill>
                  <a:srgbClr val="165160"/>
                </a:solidFill>
                <a:latin typeface="Lucida Sans Unicode"/>
                <a:cs typeface="Lucida Sans Unicode"/>
              </a:rPr>
              <a:t> </a:t>
            </a:r>
            <a:r>
              <a:rPr sz="2000" spc="-5" dirty="0">
                <a:solidFill>
                  <a:srgbClr val="165160"/>
                </a:solidFill>
                <a:latin typeface="Lucida Sans Unicode"/>
                <a:cs typeface="Lucida Sans Unicode"/>
              </a:rPr>
              <a:t>ottimizzare le </a:t>
            </a:r>
            <a:r>
              <a:rPr sz="2000" dirty="0">
                <a:solidFill>
                  <a:srgbClr val="165160"/>
                </a:solidFill>
                <a:latin typeface="Lucida Sans Unicode"/>
                <a:cs typeface="Lucida Sans Unicode"/>
              </a:rPr>
              <a:t> </a:t>
            </a:r>
            <a:r>
              <a:rPr sz="2000" spc="-5" dirty="0">
                <a:solidFill>
                  <a:srgbClr val="165160"/>
                </a:solidFill>
                <a:latin typeface="Lucida Sans Unicode"/>
                <a:cs typeface="Lucida Sans Unicode"/>
              </a:rPr>
              <a:t>gg/uomo</a:t>
            </a:r>
            <a:endParaRPr sz="2000" dirty="0">
              <a:latin typeface="Lucida Sans Unicode"/>
              <a:cs typeface="Lucida Sans Unicode"/>
            </a:endParaRPr>
          </a:p>
        </p:txBody>
      </p:sp>
      <p:sp>
        <p:nvSpPr>
          <p:cNvPr id="13" name="object 13"/>
          <p:cNvSpPr/>
          <p:nvPr/>
        </p:nvSpPr>
        <p:spPr>
          <a:xfrm>
            <a:off x="2917100" y="6065604"/>
            <a:ext cx="7910195" cy="646430"/>
          </a:xfrm>
          <a:custGeom>
            <a:avLst/>
            <a:gdLst/>
            <a:ahLst/>
            <a:cxnLst/>
            <a:rect l="l" t="t" r="r" b="b"/>
            <a:pathLst>
              <a:path w="7910195" h="646429">
                <a:moveTo>
                  <a:pt x="7909623" y="0"/>
                </a:moveTo>
                <a:lnTo>
                  <a:pt x="0" y="0"/>
                </a:lnTo>
                <a:lnTo>
                  <a:pt x="0" y="646330"/>
                </a:lnTo>
                <a:lnTo>
                  <a:pt x="7909623" y="646330"/>
                </a:lnTo>
                <a:lnTo>
                  <a:pt x="7909623" y="0"/>
                </a:lnTo>
                <a:close/>
              </a:path>
            </a:pathLst>
          </a:custGeom>
          <a:solidFill>
            <a:srgbClr val="FFFFFF"/>
          </a:solidFill>
        </p:spPr>
        <p:txBody>
          <a:bodyPr wrap="square" lIns="0" tIns="0" rIns="0" bIns="0" rtlCol="0"/>
          <a:lstStyle/>
          <a:p>
            <a:endParaRPr/>
          </a:p>
        </p:txBody>
      </p:sp>
      <p:sp>
        <p:nvSpPr>
          <p:cNvPr id="14" name="object 14"/>
          <p:cNvSpPr txBox="1"/>
          <p:nvPr/>
        </p:nvSpPr>
        <p:spPr>
          <a:xfrm>
            <a:off x="2917100" y="6065604"/>
            <a:ext cx="7910195" cy="565026"/>
          </a:xfrm>
          <a:prstGeom prst="rect">
            <a:avLst/>
          </a:prstGeom>
          <a:ln w="9525">
            <a:solidFill>
              <a:srgbClr val="DA1F28"/>
            </a:solidFill>
          </a:ln>
        </p:spPr>
        <p:txBody>
          <a:bodyPr vert="horz" wrap="square" lIns="0" tIns="0" rIns="0" bIns="0" rtlCol="0">
            <a:spAutoFit/>
          </a:bodyPr>
          <a:lstStyle/>
          <a:p>
            <a:pPr marL="1990725" marR="440690" indent="-1544320">
              <a:lnSpc>
                <a:spcPct val="102200"/>
              </a:lnSpc>
            </a:pPr>
            <a:r>
              <a:rPr sz="1800" dirty="0">
                <a:solidFill>
                  <a:schemeClr val="accent4">
                    <a:lumMod val="75000"/>
                  </a:schemeClr>
                </a:solidFill>
                <a:latin typeface="Lucida Sans Unicode"/>
                <a:cs typeface="Lucida Sans Unicode"/>
              </a:rPr>
              <a:t>Si</a:t>
            </a:r>
            <a:r>
              <a:rPr sz="1800" spc="10"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può osservare</a:t>
            </a:r>
            <a:r>
              <a:rPr sz="1800" dirty="0">
                <a:solidFill>
                  <a:schemeClr val="accent4">
                    <a:lumMod val="75000"/>
                  </a:schemeClr>
                </a:solidFill>
                <a:latin typeface="Lucida Sans Unicode"/>
                <a:cs typeface="Lucida Sans Unicode"/>
              </a:rPr>
              <a:t> il</a:t>
            </a:r>
            <a:r>
              <a:rPr sz="1800" spc="10" dirty="0">
                <a:solidFill>
                  <a:schemeClr val="accent4">
                    <a:lumMod val="75000"/>
                  </a:schemeClr>
                </a:solidFill>
                <a:latin typeface="Lucida Sans Unicode"/>
                <a:cs typeface="Lucida Sans Unicode"/>
              </a:rPr>
              <a:t> </a:t>
            </a:r>
            <a:r>
              <a:rPr sz="1800" spc="-10" dirty="0">
                <a:solidFill>
                  <a:schemeClr val="accent4">
                    <a:lumMod val="75000"/>
                  </a:schemeClr>
                </a:solidFill>
                <a:latin typeface="Lucida Sans Unicode"/>
                <a:cs typeface="Lucida Sans Unicode"/>
              </a:rPr>
              <a:t>consumo</a:t>
            </a:r>
            <a:r>
              <a:rPr sz="1800" spc="-5" dirty="0">
                <a:solidFill>
                  <a:schemeClr val="accent4">
                    <a:lumMod val="75000"/>
                  </a:schemeClr>
                </a:solidFill>
                <a:latin typeface="Lucida Sans Unicode"/>
                <a:cs typeface="Lucida Sans Unicode"/>
              </a:rPr>
              <a:t> anche</a:t>
            </a:r>
            <a:r>
              <a:rPr sz="1800" dirty="0">
                <a:solidFill>
                  <a:schemeClr val="accent4">
                    <a:lumMod val="75000"/>
                  </a:schemeClr>
                </a:solidFill>
                <a:latin typeface="Lucida Sans Unicode"/>
                <a:cs typeface="Lucida Sans Unicode"/>
              </a:rPr>
              <a:t> di</a:t>
            </a:r>
            <a:r>
              <a:rPr sz="1800" spc="5"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un</a:t>
            </a:r>
            <a:r>
              <a:rPr sz="1800"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solo fattore</a:t>
            </a:r>
            <a:r>
              <a:rPr sz="1800"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(spese</a:t>
            </a:r>
            <a:r>
              <a:rPr sz="1800"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del </a:t>
            </a:r>
            <a:r>
              <a:rPr sz="1800" spc="-550"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personale per</a:t>
            </a:r>
            <a:r>
              <a:rPr sz="1800" spc="5" dirty="0">
                <a:solidFill>
                  <a:schemeClr val="accent4">
                    <a:lumMod val="75000"/>
                  </a:schemeClr>
                </a:solidFill>
                <a:latin typeface="Lucida Sans Unicode"/>
                <a:cs typeface="Lucida Sans Unicode"/>
              </a:rPr>
              <a:t> </a:t>
            </a:r>
            <a:r>
              <a:rPr sz="1800" spc="-5" dirty="0">
                <a:solidFill>
                  <a:schemeClr val="accent4">
                    <a:lumMod val="75000"/>
                  </a:schemeClr>
                </a:solidFill>
                <a:latin typeface="Lucida Sans Unicode"/>
                <a:cs typeface="Lucida Sans Unicode"/>
              </a:rPr>
              <a:t>esempio</a:t>
            </a:r>
            <a:r>
              <a:rPr sz="1800" dirty="0">
                <a:solidFill>
                  <a:schemeClr val="accent4">
                    <a:lumMod val="75000"/>
                  </a:schemeClr>
                </a:solidFill>
                <a:latin typeface="Lucida Sans Unicode"/>
                <a:cs typeface="Lucida Sans Unicode"/>
              </a:rPr>
              <a:t> o</a:t>
            </a:r>
            <a:r>
              <a:rPr sz="1800" spc="-5" dirty="0">
                <a:solidFill>
                  <a:schemeClr val="accent4">
                    <a:lumMod val="75000"/>
                  </a:schemeClr>
                </a:solidFill>
                <a:latin typeface="Lucida Sans Unicode"/>
                <a:cs typeface="Lucida Sans Unicode"/>
              </a:rPr>
              <a:t> gg/uomo)</a:t>
            </a:r>
            <a:endParaRPr sz="1800" dirty="0">
              <a:solidFill>
                <a:schemeClr val="accent4">
                  <a:lumMod val="75000"/>
                </a:schemeClr>
              </a:solidFill>
              <a:latin typeface="Lucida Sans Unicode"/>
              <a:cs typeface="Lucida Sans Unicode"/>
            </a:endParaRPr>
          </a:p>
        </p:txBody>
      </p:sp>
      <p:grpSp>
        <p:nvGrpSpPr>
          <p:cNvPr id="15" name="object 15"/>
          <p:cNvGrpSpPr/>
          <p:nvPr/>
        </p:nvGrpSpPr>
        <p:grpSpPr>
          <a:xfrm>
            <a:off x="5821627" y="5636576"/>
            <a:ext cx="917575" cy="360045"/>
            <a:chOff x="5853403" y="5322310"/>
            <a:chExt cx="917575" cy="360045"/>
          </a:xfrm>
        </p:grpSpPr>
        <p:sp>
          <p:nvSpPr>
            <p:cNvPr id="16" name="object 16"/>
            <p:cNvSpPr/>
            <p:nvPr/>
          </p:nvSpPr>
          <p:spPr>
            <a:xfrm>
              <a:off x="5980149" y="5349811"/>
              <a:ext cx="663575" cy="302260"/>
            </a:xfrm>
            <a:custGeom>
              <a:avLst/>
              <a:gdLst/>
              <a:ahLst/>
              <a:cxnLst/>
              <a:rect l="l" t="t" r="r" b="b"/>
              <a:pathLst>
                <a:path w="663575" h="302260">
                  <a:moveTo>
                    <a:pt x="497654" y="0"/>
                  </a:moveTo>
                  <a:lnTo>
                    <a:pt x="165884" y="0"/>
                  </a:lnTo>
                  <a:lnTo>
                    <a:pt x="165884" y="151077"/>
                  </a:lnTo>
                  <a:lnTo>
                    <a:pt x="0" y="151077"/>
                  </a:lnTo>
                  <a:lnTo>
                    <a:pt x="331769" y="302157"/>
                  </a:lnTo>
                  <a:lnTo>
                    <a:pt x="663538" y="151077"/>
                  </a:lnTo>
                  <a:lnTo>
                    <a:pt x="497654" y="151077"/>
                  </a:lnTo>
                  <a:lnTo>
                    <a:pt x="497654" y="0"/>
                  </a:lnTo>
                  <a:close/>
                </a:path>
              </a:pathLst>
            </a:custGeom>
            <a:solidFill>
              <a:srgbClr val="2DA2BF"/>
            </a:solidFill>
          </p:spPr>
          <p:txBody>
            <a:bodyPr wrap="square" lIns="0" tIns="0" rIns="0" bIns="0" rtlCol="0"/>
            <a:lstStyle/>
            <a:p>
              <a:endParaRPr/>
            </a:p>
          </p:txBody>
        </p:sp>
        <p:sp>
          <p:nvSpPr>
            <p:cNvPr id="17" name="object 17"/>
            <p:cNvSpPr/>
            <p:nvPr/>
          </p:nvSpPr>
          <p:spPr>
            <a:xfrm>
              <a:off x="5853403" y="5322310"/>
              <a:ext cx="917575" cy="360045"/>
            </a:xfrm>
            <a:custGeom>
              <a:avLst/>
              <a:gdLst/>
              <a:ahLst/>
              <a:cxnLst/>
              <a:rect l="l" t="t" r="r" b="b"/>
              <a:pathLst>
                <a:path w="917575" h="360045">
                  <a:moveTo>
                    <a:pt x="651899" y="0"/>
                  </a:moveTo>
                  <a:lnTo>
                    <a:pt x="265131" y="0"/>
                  </a:lnTo>
                  <a:lnTo>
                    <a:pt x="265131" y="151079"/>
                  </a:lnTo>
                  <a:lnTo>
                    <a:pt x="0" y="151079"/>
                  </a:lnTo>
                  <a:lnTo>
                    <a:pt x="458515" y="359875"/>
                  </a:lnTo>
                  <a:lnTo>
                    <a:pt x="538143" y="323614"/>
                  </a:lnTo>
                  <a:lnTo>
                    <a:pt x="458515" y="323614"/>
                  </a:lnTo>
                  <a:lnTo>
                    <a:pt x="152095" y="184078"/>
                  </a:lnTo>
                  <a:lnTo>
                    <a:pt x="298131" y="184078"/>
                  </a:lnTo>
                  <a:lnTo>
                    <a:pt x="298131" y="32999"/>
                  </a:lnTo>
                  <a:lnTo>
                    <a:pt x="651899" y="32999"/>
                  </a:lnTo>
                  <a:lnTo>
                    <a:pt x="651899" y="0"/>
                  </a:lnTo>
                  <a:close/>
                </a:path>
                <a:path w="917575" h="360045">
                  <a:moveTo>
                    <a:pt x="651899" y="32999"/>
                  </a:moveTo>
                  <a:lnTo>
                    <a:pt x="618900" y="32999"/>
                  </a:lnTo>
                  <a:lnTo>
                    <a:pt x="618900" y="184078"/>
                  </a:lnTo>
                  <a:lnTo>
                    <a:pt x="764934" y="184078"/>
                  </a:lnTo>
                  <a:lnTo>
                    <a:pt x="458515" y="323614"/>
                  </a:lnTo>
                  <a:lnTo>
                    <a:pt x="538143" y="323614"/>
                  </a:lnTo>
                  <a:lnTo>
                    <a:pt x="917031" y="151079"/>
                  </a:lnTo>
                  <a:lnTo>
                    <a:pt x="651899" y="151079"/>
                  </a:lnTo>
                  <a:lnTo>
                    <a:pt x="651899" y="32999"/>
                  </a:lnTo>
                  <a:close/>
                </a:path>
                <a:path w="917575" h="360045">
                  <a:moveTo>
                    <a:pt x="607899" y="44000"/>
                  </a:moveTo>
                  <a:lnTo>
                    <a:pt x="309130" y="44000"/>
                  </a:lnTo>
                  <a:lnTo>
                    <a:pt x="309130" y="195079"/>
                  </a:lnTo>
                  <a:lnTo>
                    <a:pt x="202794" y="195079"/>
                  </a:lnTo>
                  <a:lnTo>
                    <a:pt x="458515" y="311527"/>
                  </a:lnTo>
                  <a:lnTo>
                    <a:pt x="485058" y="299440"/>
                  </a:lnTo>
                  <a:lnTo>
                    <a:pt x="458515" y="299440"/>
                  </a:lnTo>
                  <a:lnTo>
                    <a:pt x="253493" y="206079"/>
                  </a:lnTo>
                  <a:lnTo>
                    <a:pt x="320131" y="206079"/>
                  </a:lnTo>
                  <a:lnTo>
                    <a:pt x="320131" y="54999"/>
                  </a:lnTo>
                  <a:lnTo>
                    <a:pt x="607899" y="54999"/>
                  </a:lnTo>
                  <a:lnTo>
                    <a:pt x="607899" y="44000"/>
                  </a:lnTo>
                  <a:close/>
                </a:path>
                <a:path w="917575" h="360045">
                  <a:moveTo>
                    <a:pt x="607899" y="54999"/>
                  </a:moveTo>
                  <a:lnTo>
                    <a:pt x="596900" y="54999"/>
                  </a:lnTo>
                  <a:lnTo>
                    <a:pt x="596900" y="206079"/>
                  </a:lnTo>
                  <a:lnTo>
                    <a:pt x="663538" y="206079"/>
                  </a:lnTo>
                  <a:lnTo>
                    <a:pt x="458515" y="299440"/>
                  </a:lnTo>
                  <a:lnTo>
                    <a:pt x="485058" y="299440"/>
                  </a:lnTo>
                  <a:lnTo>
                    <a:pt x="714236" y="195079"/>
                  </a:lnTo>
                  <a:lnTo>
                    <a:pt x="607899" y="195079"/>
                  </a:lnTo>
                  <a:lnTo>
                    <a:pt x="607899" y="54999"/>
                  </a:lnTo>
                  <a:close/>
                </a:path>
              </a:pathLst>
            </a:custGeom>
            <a:solidFill>
              <a:srgbClr val="1E768C"/>
            </a:solidFill>
          </p:spPr>
          <p:txBody>
            <a:bodyPr wrap="square" lIns="0" tIns="0" rIns="0" bIns="0" rtlCol="0"/>
            <a:lstStyle/>
            <a:p>
              <a:endParaRPr/>
            </a:p>
          </p:txBody>
        </p:sp>
      </p:grpSp>
      <p:grpSp>
        <p:nvGrpSpPr>
          <p:cNvPr id="18" name="Gruppo 17">
            <a:extLst>
              <a:ext uri="{FF2B5EF4-FFF2-40B4-BE49-F238E27FC236}">
                <a16:creationId xmlns:a16="http://schemas.microsoft.com/office/drawing/2014/main" id="{0CD70FE4-479B-A455-8AD2-B9E9736A1E4F}"/>
              </a:ext>
            </a:extLst>
          </p:cNvPr>
          <p:cNvGrpSpPr/>
          <p:nvPr/>
        </p:nvGrpSpPr>
        <p:grpSpPr>
          <a:xfrm>
            <a:off x="1" y="0"/>
            <a:ext cx="908049" cy="6858000"/>
            <a:chOff x="1" y="0"/>
            <a:chExt cx="962526" cy="6858000"/>
          </a:xfrm>
        </p:grpSpPr>
        <p:sp>
          <p:nvSpPr>
            <p:cNvPr id="19" name="Rettangolo 18">
              <a:extLst>
                <a:ext uri="{FF2B5EF4-FFF2-40B4-BE49-F238E27FC236}">
                  <a16:creationId xmlns:a16="http://schemas.microsoft.com/office/drawing/2014/main" id="{9338F6A5-826A-BD0E-BDA7-CF8C7A60172A}"/>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20" name="CasellaDiTesto 19">
              <a:extLst>
                <a:ext uri="{FF2B5EF4-FFF2-40B4-BE49-F238E27FC236}">
                  <a16:creationId xmlns:a16="http://schemas.microsoft.com/office/drawing/2014/main" id="{FA54BE8D-E1B4-C964-B17E-BBC817496A6D}"/>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21" name="Picture 7">
            <a:extLst>
              <a:ext uri="{FF2B5EF4-FFF2-40B4-BE49-F238E27FC236}">
                <a16:creationId xmlns:a16="http://schemas.microsoft.com/office/drawing/2014/main" id="{95776E9E-80FB-6166-081A-E2597C571A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95583" y="6444158"/>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21">
            <a:extLst>
              <a:ext uri="{FF2B5EF4-FFF2-40B4-BE49-F238E27FC236}">
                <a16:creationId xmlns:a16="http://schemas.microsoft.com/office/drawing/2014/main" id="{4A20FB0A-6285-4854-4169-AF54CF2F48EF}"/>
              </a:ext>
            </a:extLst>
          </p:cNvPr>
          <p:cNvPicPr>
            <a:picLocks noChangeAspect="1"/>
          </p:cNvPicPr>
          <p:nvPr/>
        </p:nvPicPr>
        <p:blipFill rotWithShape="1">
          <a:blip r:embed="rId5"/>
          <a:srcRect t="15078" b="12705"/>
          <a:stretch/>
        </p:blipFill>
        <p:spPr>
          <a:xfrm>
            <a:off x="2568874" y="-6170"/>
            <a:ext cx="6895174" cy="990600"/>
          </a:xfrm>
          <a:prstGeom prst="rect">
            <a:avLst/>
          </a:prstGeom>
        </p:spPr>
      </p:pic>
      <p:sp>
        <p:nvSpPr>
          <p:cNvPr id="23" name="Segnaposto piè di pagina 3">
            <a:extLst>
              <a:ext uri="{FF2B5EF4-FFF2-40B4-BE49-F238E27FC236}">
                <a16:creationId xmlns:a16="http://schemas.microsoft.com/office/drawing/2014/main" id="{198578A3-CF7E-F078-06BA-6B8B8777C656}"/>
              </a:ext>
            </a:extLst>
          </p:cNvPr>
          <p:cNvSpPr txBox="1">
            <a:spLocks/>
          </p:cNvSpPr>
          <p:nvPr/>
        </p:nvSpPr>
        <p:spPr>
          <a:xfrm>
            <a:off x="249520" y="652432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31144" y="1712979"/>
            <a:ext cx="11115675" cy="5053122"/>
            <a:chOff x="0" y="1028597"/>
            <a:chExt cx="11115675" cy="5829935"/>
          </a:xfrm>
        </p:grpSpPr>
        <p:pic>
          <p:nvPicPr>
            <p:cNvPr id="3" name="object 3"/>
            <p:cNvPicPr/>
            <p:nvPr/>
          </p:nvPicPr>
          <p:blipFill>
            <a:blip r:embed="rId2" cstate="print"/>
            <a:stretch>
              <a:fillRect/>
            </a:stretch>
          </p:blipFill>
          <p:spPr>
            <a:xfrm>
              <a:off x="781430" y="1028597"/>
              <a:ext cx="10301287" cy="5114975"/>
            </a:xfrm>
            <a:prstGeom prst="rect">
              <a:avLst/>
            </a:prstGeom>
          </p:spPr>
        </p:pic>
        <p:sp>
          <p:nvSpPr>
            <p:cNvPr id="4" name="object 4"/>
            <p:cNvSpPr/>
            <p:nvPr/>
          </p:nvSpPr>
          <p:spPr>
            <a:xfrm>
              <a:off x="6600819" y="1071566"/>
              <a:ext cx="4514850" cy="369570"/>
            </a:xfrm>
            <a:custGeom>
              <a:avLst/>
              <a:gdLst/>
              <a:ahLst/>
              <a:cxnLst/>
              <a:rect l="l" t="t" r="r" b="b"/>
              <a:pathLst>
                <a:path w="4514850" h="369569">
                  <a:moveTo>
                    <a:pt x="4514850" y="0"/>
                  </a:moveTo>
                  <a:lnTo>
                    <a:pt x="0" y="0"/>
                  </a:lnTo>
                  <a:lnTo>
                    <a:pt x="0" y="369332"/>
                  </a:lnTo>
                  <a:lnTo>
                    <a:pt x="4514850" y="369332"/>
                  </a:lnTo>
                  <a:lnTo>
                    <a:pt x="4514850"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1152345" y="1161721"/>
            <a:ext cx="4431618" cy="513080"/>
          </a:xfrm>
          <a:prstGeom prst="rect">
            <a:avLst/>
          </a:prstGeom>
        </p:spPr>
        <p:txBody>
          <a:bodyPr vert="horz" wrap="square" lIns="0" tIns="12700" rIns="0" bIns="0" rtlCol="0">
            <a:spAutoFit/>
          </a:bodyPr>
          <a:lstStyle/>
          <a:p>
            <a:pPr marL="12700">
              <a:lnSpc>
                <a:spcPct val="100000"/>
              </a:lnSpc>
              <a:spcBef>
                <a:spcPts val="100"/>
              </a:spcBef>
            </a:pPr>
            <a:r>
              <a:rPr sz="3200" spc="-5" dirty="0">
                <a:solidFill>
                  <a:srgbClr val="165160"/>
                </a:solidFill>
              </a:rPr>
              <a:t>KPI</a:t>
            </a:r>
            <a:r>
              <a:rPr sz="3200" spc="-10" dirty="0">
                <a:solidFill>
                  <a:srgbClr val="165160"/>
                </a:solidFill>
              </a:rPr>
              <a:t> </a:t>
            </a:r>
            <a:r>
              <a:rPr sz="3200" dirty="0">
                <a:solidFill>
                  <a:srgbClr val="165160"/>
                </a:solidFill>
              </a:rPr>
              <a:t>-</a:t>
            </a:r>
            <a:r>
              <a:rPr sz="3200" spc="-15" dirty="0">
                <a:solidFill>
                  <a:srgbClr val="165160"/>
                </a:solidFill>
              </a:rPr>
              <a:t> </a:t>
            </a:r>
            <a:r>
              <a:rPr sz="3200" spc="-5" dirty="0">
                <a:solidFill>
                  <a:srgbClr val="165160"/>
                </a:solidFill>
              </a:rPr>
              <a:t>Indicatori</a:t>
            </a:r>
            <a:r>
              <a:rPr sz="3200" spc="-15" dirty="0">
                <a:solidFill>
                  <a:srgbClr val="165160"/>
                </a:solidFill>
              </a:rPr>
              <a:t> </a:t>
            </a:r>
            <a:r>
              <a:rPr sz="3200" spc="-5" dirty="0">
                <a:solidFill>
                  <a:srgbClr val="165160"/>
                </a:solidFill>
              </a:rPr>
              <a:t>di</a:t>
            </a:r>
            <a:r>
              <a:rPr sz="3200" spc="-10" dirty="0">
                <a:solidFill>
                  <a:srgbClr val="165160"/>
                </a:solidFill>
              </a:rPr>
              <a:t> </a:t>
            </a:r>
            <a:r>
              <a:rPr sz="3200" spc="-5" dirty="0">
                <a:solidFill>
                  <a:srgbClr val="165160"/>
                </a:solidFill>
              </a:rPr>
              <a:t>tempo</a:t>
            </a:r>
            <a:endParaRPr sz="3200" dirty="0"/>
          </a:p>
        </p:txBody>
      </p:sp>
      <p:sp>
        <p:nvSpPr>
          <p:cNvPr id="10" name="object 10"/>
          <p:cNvSpPr txBox="1"/>
          <p:nvPr/>
        </p:nvSpPr>
        <p:spPr>
          <a:xfrm>
            <a:off x="6992874" y="1526784"/>
            <a:ext cx="788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C00000"/>
                </a:solidFill>
                <a:latin typeface="Lucida Sans Unicode"/>
                <a:cs typeface="Lucida Sans Unicode"/>
              </a:rPr>
              <a:t>a</a:t>
            </a:r>
            <a:r>
              <a:rPr sz="1800" dirty="0">
                <a:solidFill>
                  <a:srgbClr val="C00000"/>
                </a:solidFill>
                <a:latin typeface="Lucida Sans Unicode"/>
                <a:cs typeface="Lucida Sans Unicode"/>
              </a:rPr>
              <a:t>tti</a:t>
            </a:r>
            <a:r>
              <a:rPr sz="1800" spc="5" dirty="0">
                <a:solidFill>
                  <a:srgbClr val="C00000"/>
                </a:solidFill>
                <a:latin typeface="Lucida Sans Unicode"/>
                <a:cs typeface="Lucida Sans Unicode"/>
              </a:rPr>
              <a:t>v</a:t>
            </a:r>
            <a:r>
              <a:rPr sz="1800" dirty="0">
                <a:solidFill>
                  <a:srgbClr val="C00000"/>
                </a:solidFill>
                <a:latin typeface="Lucida Sans Unicode"/>
                <a:cs typeface="Lucida Sans Unicode"/>
              </a:rPr>
              <a:t>ità</a:t>
            </a:r>
            <a:endParaRPr sz="1800" dirty="0">
              <a:latin typeface="Lucida Sans Unicode"/>
              <a:cs typeface="Lucida Sans Unicode"/>
            </a:endParaRPr>
          </a:p>
        </p:txBody>
      </p:sp>
      <p:grpSp>
        <p:nvGrpSpPr>
          <p:cNvPr id="11" name="object 11"/>
          <p:cNvGrpSpPr/>
          <p:nvPr/>
        </p:nvGrpSpPr>
        <p:grpSpPr>
          <a:xfrm>
            <a:off x="5761041" y="1015658"/>
            <a:ext cx="3961129" cy="1236980"/>
            <a:chOff x="5932074" y="248405"/>
            <a:chExt cx="3961129" cy="1236980"/>
          </a:xfrm>
        </p:grpSpPr>
        <p:pic>
          <p:nvPicPr>
            <p:cNvPr id="12" name="object 12"/>
            <p:cNvPicPr/>
            <p:nvPr/>
          </p:nvPicPr>
          <p:blipFill>
            <a:blip r:embed="rId3" cstate="print"/>
            <a:stretch>
              <a:fillRect/>
            </a:stretch>
          </p:blipFill>
          <p:spPr>
            <a:xfrm>
              <a:off x="5932074" y="248405"/>
              <a:ext cx="1047367" cy="800099"/>
            </a:xfrm>
            <a:prstGeom prst="rect">
              <a:avLst/>
            </a:prstGeom>
          </p:spPr>
        </p:pic>
        <p:pic>
          <p:nvPicPr>
            <p:cNvPr id="13" name="object 13"/>
            <p:cNvPicPr/>
            <p:nvPr/>
          </p:nvPicPr>
          <p:blipFill>
            <a:blip r:embed="rId4" cstate="print"/>
            <a:stretch>
              <a:fillRect/>
            </a:stretch>
          </p:blipFill>
          <p:spPr>
            <a:xfrm>
              <a:off x="7352711" y="356671"/>
              <a:ext cx="2540000" cy="1128713"/>
            </a:xfrm>
            <a:prstGeom prst="rect">
              <a:avLst/>
            </a:prstGeom>
          </p:spPr>
        </p:pic>
      </p:grpSp>
      <p:sp>
        <p:nvSpPr>
          <p:cNvPr id="14" name="object 14"/>
          <p:cNvSpPr txBox="1"/>
          <p:nvPr/>
        </p:nvSpPr>
        <p:spPr>
          <a:xfrm>
            <a:off x="9189388" y="1221156"/>
            <a:ext cx="2068195" cy="756920"/>
          </a:xfrm>
          <a:prstGeom prst="rect">
            <a:avLst/>
          </a:prstGeom>
        </p:spPr>
        <p:txBody>
          <a:bodyPr vert="horz" wrap="square" lIns="0" tIns="12700" rIns="0" bIns="0" rtlCol="0">
            <a:spAutoFit/>
          </a:bodyPr>
          <a:lstStyle/>
          <a:p>
            <a:pPr marL="12700">
              <a:lnSpc>
                <a:spcPct val="100000"/>
              </a:lnSpc>
              <a:spcBef>
                <a:spcPts val="100"/>
              </a:spcBef>
            </a:pPr>
            <a:r>
              <a:rPr sz="4800" spc="-5" dirty="0">
                <a:solidFill>
                  <a:srgbClr val="C00000"/>
                </a:solidFill>
                <a:latin typeface="Lucida Sans Unicode"/>
                <a:cs typeface="Lucida Sans Unicode"/>
              </a:rPr>
              <a:t>P</a:t>
            </a:r>
            <a:r>
              <a:rPr sz="3600" spc="-5" dirty="0">
                <a:solidFill>
                  <a:srgbClr val="C00000"/>
                </a:solidFill>
                <a:latin typeface="Lucida Sans Unicode"/>
                <a:cs typeface="Lucida Sans Unicode"/>
              </a:rPr>
              <a:t>rocesso</a:t>
            </a:r>
            <a:endParaRPr sz="3600" dirty="0">
              <a:latin typeface="Lucida Sans Unicode"/>
              <a:cs typeface="Lucida Sans Unicode"/>
            </a:endParaRPr>
          </a:p>
        </p:txBody>
      </p:sp>
      <p:sp>
        <p:nvSpPr>
          <p:cNvPr id="16" name="object 16"/>
          <p:cNvSpPr txBox="1"/>
          <p:nvPr/>
        </p:nvSpPr>
        <p:spPr>
          <a:xfrm>
            <a:off x="8757500" y="3904881"/>
            <a:ext cx="2206625" cy="294640"/>
          </a:xfrm>
          <a:prstGeom prst="rect">
            <a:avLst/>
          </a:prstGeom>
        </p:spPr>
        <p:txBody>
          <a:bodyPr vert="horz" wrap="square" lIns="0" tIns="14605" rIns="0" bIns="0" rtlCol="0">
            <a:spAutoFit/>
          </a:bodyPr>
          <a:lstStyle/>
          <a:p>
            <a:pPr marL="12700">
              <a:lnSpc>
                <a:spcPct val="100000"/>
              </a:lnSpc>
              <a:spcBef>
                <a:spcPts val="115"/>
              </a:spcBef>
            </a:pPr>
            <a:r>
              <a:rPr sz="1550" spc="25" dirty="0">
                <a:solidFill>
                  <a:srgbClr val="C00000"/>
                </a:solidFill>
                <a:latin typeface="Lucida Sans Unicode"/>
                <a:cs typeface="Lucida Sans Unicode"/>
              </a:rPr>
              <a:t>Cittadino/stakeholde</a:t>
            </a:r>
            <a:r>
              <a:rPr sz="1750" spc="25" dirty="0">
                <a:solidFill>
                  <a:srgbClr val="C00000"/>
                </a:solidFill>
                <a:latin typeface="Lucida Sans Unicode"/>
                <a:cs typeface="Lucida Sans Unicode"/>
              </a:rPr>
              <a:t>r</a:t>
            </a:r>
            <a:endParaRPr sz="1750" dirty="0">
              <a:latin typeface="Lucida Sans Unicode"/>
              <a:cs typeface="Lucida Sans Unicode"/>
            </a:endParaRPr>
          </a:p>
        </p:txBody>
      </p:sp>
      <p:grpSp>
        <p:nvGrpSpPr>
          <p:cNvPr id="6" name="Gruppo 5">
            <a:extLst>
              <a:ext uri="{FF2B5EF4-FFF2-40B4-BE49-F238E27FC236}">
                <a16:creationId xmlns:a16="http://schemas.microsoft.com/office/drawing/2014/main" id="{FC036FB7-F24E-52C6-D7DA-11DBE02B9CB0}"/>
              </a:ext>
            </a:extLst>
          </p:cNvPr>
          <p:cNvGrpSpPr/>
          <p:nvPr/>
        </p:nvGrpSpPr>
        <p:grpSpPr>
          <a:xfrm>
            <a:off x="1" y="0"/>
            <a:ext cx="908049" cy="6858000"/>
            <a:chOff x="1" y="0"/>
            <a:chExt cx="962526" cy="6858000"/>
          </a:xfrm>
        </p:grpSpPr>
        <p:sp>
          <p:nvSpPr>
            <p:cNvPr id="7" name="Rettangolo 6">
              <a:extLst>
                <a:ext uri="{FF2B5EF4-FFF2-40B4-BE49-F238E27FC236}">
                  <a16:creationId xmlns:a16="http://schemas.microsoft.com/office/drawing/2014/main" id="{4AA6A524-149F-C807-3D0C-7D820CF0AF9E}"/>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8" name="CasellaDiTesto 7">
              <a:extLst>
                <a:ext uri="{FF2B5EF4-FFF2-40B4-BE49-F238E27FC236}">
                  <a16:creationId xmlns:a16="http://schemas.microsoft.com/office/drawing/2014/main" id="{0F211351-D717-748A-AE14-4D9450ACE67C}"/>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9" name="Picture 7">
            <a:extLst>
              <a:ext uri="{FF2B5EF4-FFF2-40B4-BE49-F238E27FC236}">
                <a16:creationId xmlns:a16="http://schemas.microsoft.com/office/drawing/2014/main" id="{C82171E1-C60E-CA8F-1D62-9436A29F25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magine 14">
            <a:extLst>
              <a:ext uri="{FF2B5EF4-FFF2-40B4-BE49-F238E27FC236}">
                <a16:creationId xmlns:a16="http://schemas.microsoft.com/office/drawing/2014/main" id="{3A2C716E-E3F2-F662-7ACD-1DE1A8A95A1A}"/>
              </a:ext>
            </a:extLst>
          </p:cNvPr>
          <p:cNvPicPr>
            <a:picLocks noChangeAspect="1"/>
          </p:cNvPicPr>
          <p:nvPr/>
        </p:nvPicPr>
        <p:blipFill rotWithShape="1">
          <a:blip r:embed="rId6"/>
          <a:srcRect t="15078" b="12705"/>
          <a:stretch/>
        </p:blipFill>
        <p:spPr>
          <a:xfrm>
            <a:off x="2136376" y="0"/>
            <a:ext cx="6895174" cy="990600"/>
          </a:xfrm>
          <a:prstGeom prst="rect">
            <a:avLst/>
          </a:prstGeom>
        </p:spPr>
      </p:pic>
      <p:sp>
        <p:nvSpPr>
          <p:cNvPr id="18" name="Segnaposto piè di pagina 3">
            <a:extLst>
              <a:ext uri="{FF2B5EF4-FFF2-40B4-BE49-F238E27FC236}">
                <a16:creationId xmlns:a16="http://schemas.microsoft.com/office/drawing/2014/main" id="{9BB15609-E61A-CF6B-1DCE-B3EABB59CDB2}"/>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47442" y="2293947"/>
            <a:ext cx="10695305" cy="3997954"/>
          </a:xfrm>
          <a:prstGeom prst="rect">
            <a:avLst/>
          </a:prstGeom>
        </p:spPr>
        <p:txBody>
          <a:bodyPr vert="horz" wrap="square" lIns="0" tIns="85725" rIns="0" bIns="0" rtlCol="0" anchor="t">
            <a:spAutoFit/>
          </a:bodyPr>
          <a:lstStyle/>
          <a:p>
            <a:pPr marL="12700" marR="1334770">
              <a:lnSpc>
                <a:spcPct val="79100"/>
              </a:lnSpc>
              <a:spcBef>
                <a:spcPts val="675"/>
              </a:spcBef>
            </a:pPr>
            <a:r>
              <a:rPr lang="it-IT" sz="2100" spc="-5" dirty="0">
                <a:solidFill>
                  <a:schemeClr val="accent1">
                    <a:lumMod val="75000"/>
                  </a:schemeClr>
                </a:solidFill>
                <a:latin typeface="Calibri"/>
                <a:cs typeface="Calibri"/>
              </a:rPr>
              <a:t>Il modello</a:t>
            </a:r>
            <a:r>
              <a:rPr lang="it-IT" sz="2100" dirty="0">
                <a:solidFill>
                  <a:schemeClr val="accent1">
                    <a:lumMod val="75000"/>
                  </a:schemeClr>
                </a:solidFill>
                <a:latin typeface="Calibri"/>
                <a:cs typeface="Calibri"/>
              </a:rPr>
              <a:t> per</a:t>
            </a:r>
            <a:r>
              <a:rPr lang="it-IT" sz="2100" spc="-5" dirty="0">
                <a:solidFill>
                  <a:schemeClr val="accent1">
                    <a:lumMod val="75000"/>
                  </a:schemeClr>
                </a:solidFill>
                <a:latin typeface="Calibri"/>
                <a:cs typeface="Calibri"/>
              </a:rPr>
              <a:t> processi </a:t>
            </a:r>
            <a:r>
              <a:rPr lang="it-IT" sz="2100" dirty="0">
                <a:solidFill>
                  <a:schemeClr val="accent1">
                    <a:lumMod val="75000"/>
                  </a:schemeClr>
                </a:solidFill>
                <a:latin typeface="Calibri"/>
                <a:cs typeface="Calibri"/>
              </a:rPr>
              <a:t>se</a:t>
            </a:r>
            <a:r>
              <a:rPr lang="it-IT" sz="2100" spc="-5" dirty="0">
                <a:solidFill>
                  <a:schemeClr val="accent1">
                    <a:lumMod val="75000"/>
                  </a:schemeClr>
                </a:solidFill>
                <a:latin typeface="Calibri"/>
                <a:cs typeface="Calibri"/>
              </a:rPr>
              <a:t> efficacemente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utilizzato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nell’ambito</a:t>
            </a:r>
            <a:r>
              <a:rPr lang="it-IT" sz="2100" dirty="0">
                <a:solidFill>
                  <a:schemeClr val="accent1">
                    <a:lumMod val="75000"/>
                  </a:schemeClr>
                </a:solidFill>
                <a:latin typeface="Calibri"/>
                <a:cs typeface="Calibri"/>
              </a:rPr>
              <a:t> del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controllo</a:t>
            </a:r>
            <a:r>
              <a:rPr lang="it-IT" sz="2100" spc="-10"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di</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gestione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fornisce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informazioni su:</a:t>
            </a:r>
            <a:endParaRPr lang="it-IT" sz="2100" dirty="0">
              <a:solidFill>
                <a:schemeClr val="accent1">
                  <a:lumMod val="75000"/>
                </a:schemeClr>
              </a:solidFill>
              <a:latin typeface="Calibri"/>
              <a:cs typeface="Calibri"/>
            </a:endParaRPr>
          </a:p>
          <a:p>
            <a:pPr marL="355600" marR="5080" indent="-342900">
              <a:lnSpc>
                <a:spcPct val="79100"/>
              </a:lnSpc>
              <a:spcBef>
                <a:spcPts val="434"/>
              </a:spcBef>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il costo</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dei</a:t>
            </a:r>
            <a:r>
              <a:rPr lang="it-IT" sz="2100" spc="-5" dirty="0">
                <a:solidFill>
                  <a:schemeClr val="accent1">
                    <a:lumMod val="75000"/>
                  </a:schemeClr>
                </a:solidFill>
                <a:latin typeface="Calibri"/>
                <a:cs typeface="Calibri"/>
              </a:rPr>
              <a:t> fattori</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(risorse)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utilizzati</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nello</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svolgimento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del</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processo</a:t>
            </a:r>
            <a:r>
              <a:rPr lang="it-IT" sz="2100" dirty="0">
                <a:solidFill>
                  <a:schemeClr val="accent1">
                    <a:lumMod val="75000"/>
                  </a:schemeClr>
                </a:solidFill>
                <a:latin typeface="Calibri"/>
                <a:cs typeface="Calibri"/>
              </a:rPr>
              <a:t> o</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per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lo</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svolgimento delle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singole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attività;</a:t>
            </a:r>
            <a:endParaRPr lang="it-IT" sz="2100" dirty="0">
              <a:solidFill>
                <a:schemeClr val="accent1">
                  <a:lumMod val="75000"/>
                </a:schemeClr>
              </a:solidFill>
              <a:latin typeface="Calibri"/>
              <a:cs typeface="Calibri"/>
            </a:endParaRPr>
          </a:p>
          <a:p>
            <a:pPr marL="355600" indent="-342900">
              <a:lnSpc>
                <a:spcPts val="2530"/>
              </a:lnSpc>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il</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ciclo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temporale</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del</a:t>
            </a:r>
            <a:r>
              <a:rPr lang="it-IT" sz="2100" spc="-5" dirty="0">
                <a:solidFill>
                  <a:schemeClr val="accent1">
                    <a:lumMod val="75000"/>
                  </a:schemeClr>
                </a:solidFill>
                <a:latin typeface="Calibri"/>
                <a:cs typeface="Calibri"/>
              </a:rPr>
              <a:t> processo</a:t>
            </a:r>
            <a:r>
              <a:rPr lang="it-IT" sz="2100" dirty="0">
                <a:solidFill>
                  <a:schemeClr val="accent1">
                    <a:lumMod val="75000"/>
                  </a:schemeClr>
                </a:solidFill>
                <a:latin typeface="Calibri"/>
                <a:cs typeface="Calibri"/>
              </a:rPr>
              <a:t> o </a:t>
            </a:r>
            <a:r>
              <a:rPr lang="it-IT" sz="2100" spc="-5" dirty="0">
                <a:solidFill>
                  <a:schemeClr val="accent1">
                    <a:lumMod val="75000"/>
                  </a:schemeClr>
                </a:solidFill>
                <a:latin typeface="Calibri"/>
                <a:cs typeface="Calibri"/>
              </a:rPr>
              <a:t>delle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singole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attività;</a:t>
            </a:r>
            <a:endParaRPr lang="it-IT" sz="2100" dirty="0">
              <a:solidFill>
                <a:schemeClr val="accent1">
                  <a:lumMod val="75000"/>
                </a:schemeClr>
              </a:solidFill>
              <a:latin typeface="Calibri"/>
              <a:cs typeface="Calibri"/>
            </a:endParaRPr>
          </a:p>
          <a:p>
            <a:pPr marL="355600" marR="316865" indent="-342900">
              <a:lnSpc>
                <a:spcPts val="2210"/>
              </a:lnSpc>
              <a:spcBef>
                <a:spcPts val="445"/>
              </a:spcBef>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il </a:t>
            </a:r>
            <a:r>
              <a:rPr lang="it-IT" sz="2100" dirty="0">
                <a:solidFill>
                  <a:schemeClr val="accent1">
                    <a:lumMod val="75000"/>
                  </a:schemeClr>
                </a:solidFill>
                <a:latin typeface="Calibri"/>
                <a:cs typeface="Calibri"/>
              </a:rPr>
              <a:t>tempo di </a:t>
            </a:r>
            <a:r>
              <a:rPr lang="it-IT" sz="2100" spc="-5" dirty="0">
                <a:solidFill>
                  <a:schemeClr val="accent1">
                    <a:lumMod val="75000"/>
                  </a:schemeClr>
                </a:solidFill>
                <a:latin typeface="Calibri"/>
                <a:cs typeface="Calibri"/>
              </a:rPr>
              <a:t>risposta</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al </a:t>
            </a:r>
            <a:r>
              <a:rPr lang="it-IT" sz="2100" spc="-5" dirty="0">
                <a:solidFill>
                  <a:schemeClr val="accent1">
                    <a:lumMod val="75000"/>
                  </a:schemeClr>
                </a:solidFill>
                <a:latin typeface="Calibri"/>
                <a:cs typeface="Calibri"/>
              </a:rPr>
              <a:t>beneficiario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dell’output</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(utente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finale</a:t>
            </a:r>
            <a:r>
              <a:rPr lang="it-IT" sz="2100" spc="10"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o </a:t>
            </a:r>
            <a:r>
              <a:rPr lang="it-IT" sz="2100" spc="-5" dirty="0">
                <a:solidFill>
                  <a:schemeClr val="accent1">
                    <a:lumMod val="75000"/>
                  </a:schemeClr>
                </a:solidFill>
                <a:latin typeface="Calibri"/>
                <a:cs typeface="Calibri"/>
              </a:rPr>
              <a:t>processo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successivo);</a:t>
            </a:r>
            <a:endParaRPr lang="it-IT" sz="2100" dirty="0">
              <a:solidFill>
                <a:schemeClr val="accent1">
                  <a:lumMod val="75000"/>
                </a:schemeClr>
              </a:solidFill>
              <a:latin typeface="Calibri"/>
              <a:cs typeface="Calibri"/>
            </a:endParaRPr>
          </a:p>
          <a:p>
            <a:pPr marL="355600" indent="-342900">
              <a:lnSpc>
                <a:spcPts val="2525"/>
              </a:lnSpc>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la</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soddisfazione</a:t>
            </a:r>
            <a:r>
              <a:rPr lang="it-IT" sz="2100" spc="-10"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del</a:t>
            </a:r>
            <a:r>
              <a:rPr lang="it-IT" sz="2100" spc="-5" dirty="0">
                <a:solidFill>
                  <a:schemeClr val="accent1">
                    <a:lumMod val="75000"/>
                  </a:schemeClr>
                </a:solidFill>
                <a:latin typeface="Calibri"/>
                <a:cs typeface="Calibri"/>
              </a:rPr>
              <a:t> beneficiario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dell’output;</a:t>
            </a:r>
            <a:endParaRPr lang="it-IT" sz="2100" dirty="0">
              <a:solidFill>
                <a:schemeClr val="accent1">
                  <a:lumMod val="75000"/>
                </a:schemeClr>
              </a:solidFill>
              <a:latin typeface="Calibri"/>
              <a:cs typeface="Calibri"/>
            </a:endParaRPr>
          </a:p>
          <a:p>
            <a:pPr marL="355600" marR="747395" indent="-342900">
              <a:lnSpc>
                <a:spcPts val="2210"/>
              </a:lnSpc>
              <a:spcBef>
                <a:spcPts val="450"/>
              </a:spcBef>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il numero</a:t>
            </a:r>
            <a:r>
              <a:rPr lang="it-IT" sz="2100" dirty="0">
                <a:solidFill>
                  <a:schemeClr val="accent1">
                    <a:lumMod val="75000"/>
                  </a:schemeClr>
                </a:solidFill>
                <a:latin typeface="Calibri"/>
                <a:cs typeface="Calibri"/>
              </a:rPr>
              <a:t> di</a:t>
            </a:r>
            <a:r>
              <a:rPr lang="it-IT" sz="2100" spc="-5" dirty="0">
                <a:solidFill>
                  <a:schemeClr val="accent1">
                    <a:lumMod val="75000"/>
                  </a:schemeClr>
                </a:solidFill>
                <a:latin typeface="Calibri"/>
                <a:cs typeface="Calibri"/>
              </a:rPr>
              <a:t> errori e/o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omissioni</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nello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svolgimento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delle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attività</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e/o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nella compilazione</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dei</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documenti;</a:t>
            </a:r>
            <a:endParaRPr lang="it-IT" sz="2100" dirty="0">
              <a:solidFill>
                <a:schemeClr val="accent1">
                  <a:lumMod val="75000"/>
                </a:schemeClr>
              </a:solidFill>
              <a:latin typeface="Calibri"/>
              <a:cs typeface="Calibri"/>
            </a:endParaRPr>
          </a:p>
          <a:p>
            <a:pPr marL="355600" marR="636905" indent="-342900">
              <a:lnSpc>
                <a:spcPts val="2210"/>
              </a:lnSpc>
              <a:spcBef>
                <a:spcPts val="380"/>
              </a:spcBef>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il</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numero</a:t>
            </a:r>
            <a:r>
              <a:rPr lang="it-IT" sz="2100" dirty="0">
                <a:solidFill>
                  <a:schemeClr val="accent1">
                    <a:lumMod val="75000"/>
                  </a:schemeClr>
                </a:solidFill>
                <a:latin typeface="Calibri"/>
                <a:cs typeface="Calibri"/>
              </a:rPr>
              <a:t> dei</a:t>
            </a:r>
            <a:r>
              <a:rPr lang="it-IT" sz="2100" spc="-5" dirty="0">
                <a:solidFill>
                  <a:schemeClr val="accent1">
                    <a:lumMod val="75000"/>
                  </a:schemeClr>
                </a:solidFill>
                <a:latin typeface="Calibri"/>
                <a:cs typeface="Calibri"/>
              </a:rPr>
              <a:t> punti</a:t>
            </a:r>
            <a:r>
              <a:rPr lang="it-IT" sz="2100" spc="-10"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di</a:t>
            </a:r>
            <a:r>
              <a:rPr lang="it-IT" sz="2100" spc="-5" dirty="0">
                <a:solidFill>
                  <a:schemeClr val="accent1">
                    <a:lumMod val="75000"/>
                  </a:schemeClr>
                </a:solidFill>
                <a:latin typeface="Calibri"/>
                <a:cs typeface="Calibri"/>
              </a:rPr>
              <a:t> decisione</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e </a:t>
            </a:r>
            <a:r>
              <a:rPr lang="it-IT" sz="2100" spc="-5" dirty="0">
                <a:solidFill>
                  <a:schemeClr val="accent1">
                    <a:lumMod val="75000"/>
                  </a:schemeClr>
                </a:solidFill>
                <a:latin typeface="Calibri"/>
                <a:cs typeface="Calibri"/>
              </a:rPr>
              <a:t>il conseguente</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ritardo</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che</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dipende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dalle approvazioni;</a:t>
            </a:r>
            <a:endParaRPr lang="it-IT" sz="2100" dirty="0">
              <a:solidFill>
                <a:schemeClr val="accent1">
                  <a:lumMod val="75000"/>
                </a:schemeClr>
              </a:solidFill>
              <a:latin typeface="Calibri"/>
              <a:cs typeface="Calibri"/>
            </a:endParaRPr>
          </a:p>
          <a:p>
            <a:pPr marL="355600" marR="448945" indent="-342900">
              <a:lnSpc>
                <a:spcPct val="79600"/>
              </a:lnSpc>
              <a:spcBef>
                <a:spcPts val="530"/>
              </a:spcBef>
              <a:buClr>
                <a:schemeClr val="accent4">
                  <a:lumMod val="75000"/>
                </a:schemeClr>
              </a:buClr>
              <a:buSzPct val="69565"/>
              <a:buFont typeface="Wingdings" panose="05000000000000000000" pitchFamily="2" charset="2"/>
              <a:buChar char="Ø"/>
              <a:tabLst>
                <a:tab pos="267970" algn="l"/>
                <a:tab pos="268605" algn="l"/>
              </a:tabLst>
            </a:pPr>
            <a:r>
              <a:rPr lang="it-IT" sz="2100" spc="-5" dirty="0">
                <a:solidFill>
                  <a:schemeClr val="accent1">
                    <a:lumMod val="75000"/>
                  </a:schemeClr>
                </a:solidFill>
                <a:latin typeface="Calibri"/>
                <a:cs typeface="Calibri"/>
              </a:rPr>
              <a:t>la</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frequenza</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e</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l’entità</a:t>
            </a:r>
            <a:r>
              <a:rPr lang="it-IT" sz="2100" dirty="0">
                <a:solidFill>
                  <a:schemeClr val="accent1">
                    <a:lumMod val="75000"/>
                  </a:schemeClr>
                </a:solidFill>
                <a:latin typeface="Calibri"/>
                <a:cs typeface="Calibri"/>
              </a:rPr>
              <a:t> dei</a:t>
            </a:r>
            <a:r>
              <a:rPr lang="it-IT" sz="2100" spc="-5" dirty="0">
                <a:solidFill>
                  <a:schemeClr val="accent1">
                    <a:lumMod val="75000"/>
                  </a:schemeClr>
                </a:solidFill>
                <a:latin typeface="Calibri"/>
                <a:cs typeface="Calibri"/>
              </a:rPr>
              <a:t> ritardi </a:t>
            </a:r>
            <a:r>
              <a:rPr lang="it-IT" sz="2100" dirty="0">
                <a:solidFill>
                  <a:schemeClr val="accent1">
                    <a:lumMod val="75000"/>
                  </a:schemeClr>
                </a:solidFill>
                <a:latin typeface="Calibri"/>
                <a:cs typeface="Calibri"/>
              </a:rPr>
              <a:t>dei</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passaggi</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tra</a:t>
            </a:r>
            <a:r>
              <a:rPr lang="it-IT" sz="2100" spc="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le</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fasi</a:t>
            </a:r>
            <a:r>
              <a:rPr lang="it-IT" sz="2100" spc="-5" dirty="0">
                <a:solidFill>
                  <a:schemeClr val="accent1">
                    <a:lumMod val="75000"/>
                  </a:schemeClr>
                </a:solidFill>
                <a:latin typeface="Calibri"/>
                <a:cs typeface="Calibri"/>
              </a:rPr>
              <a:t> riguardanti</a:t>
            </a:r>
            <a:r>
              <a:rPr lang="it-IT" sz="2100" spc="-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gli </a:t>
            </a:r>
            <a:r>
              <a:rPr lang="it-IT" sz="2100" spc="-71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output </a:t>
            </a:r>
            <a:r>
              <a:rPr lang="it-IT" sz="2100" dirty="0">
                <a:solidFill>
                  <a:schemeClr val="accent1">
                    <a:lumMod val="75000"/>
                  </a:schemeClr>
                </a:solidFill>
                <a:latin typeface="Calibri"/>
                <a:cs typeface="Calibri"/>
              </a:rPr>
              <a:t>di fase o dei passaggi </a:t>
            </a:r>
            <a:r>
              <a:rPr lang="it-IT" sz="2100" spc="-5" dirty="0">
                <a:solidFill>
                  <a:schemeClr val="accent1">
                    <a:lumMod val="75000"/>
                  </a:schemeClr>
                </a:solidFill>
                <a:latin typeface="Calibri"/>
                <a:cs typeface="Calibri"/>
              </a:rPr>
              <a:t>tra le </a:t>
            </a:r>
            <a:r>
              <a:rPr lang="it-IT" sz="2100" dirty="0">
                <a:solidFill>
                  <a:schemeClr val="accent1">
                    <a:lumMod val="75000"/>
                  </a:schemeClr>
                </a:solidFill>
                <a:latin typeface="Calibri"/>
                <a:cs typeface="Calibri"/>
              </a:rPr>
              <a:t>fasi </a:t>
            </a:r>
            <a:r>
              <a:rPr lang="it-IT" sz="2100" spc="-5" dirty="0">
                <a:solidFill>
                  <a:schemeClr val="accent1">
                    <a:lumMod val="75000"/>
                  </a:schemeClr>
                </a:solidFill>
                <a:latin typeface="Calibri"/>
                <a:cs typeface="Calibri"/>
              </a:rPr>
              <a:t>incardinate </a:t>
            </a:r>
            <a:r>
              <a:rPr lang="it-IT" sz="2100" dirty="0">
                <a:solidFill>
                  <a:schemeClr val="accent1">
                    <a:lumMod val="75000"/>
                  </a:schemeClr>
                </a:solidFill>
                <a:latin typeface="Calibri"/>
                <a:cs typeface="Calibri"/>
              </a:rPr>
              <a:t>su </a:t>
            </a:r>
            <a:r>
              <a:rPr lang="it-IT" sz="2100" spc="-5" dirty="0">
                <a:solidFill>
                  <a:schemeClr val="accent1">
                    <a:lumMod val="75000"/>
                  </a:schemeClr>
                </a:solidFill>
                <a:latin typeface="Calibri"/>
                <a:cs typeface="Calibri"/>
              </a:rPr>
              <a:t>diverse unità </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organizzative.</a:t>
            </a:r>
            <a:endParaRPr lang="it-IT" sz="2100" dirty="0">
              <a:solidFill>
                <a:schemeClr val="accent1">
                  <a:lumMod val="75000"/>
                </a:schemeClr>
              </a:solidFill>
              <a:latin typeface="Calibri"/>
              <a:cs typeface="Calibri"/>
            </a:endParaRPr>
          </a:p>
          <a:p>
            <a:pPr marL="355600" indent="-342900">
              <a:lnSpc>
                <a:spcPts val="2590"/>
              </a:lnSpc>
              <a:buClr>
                <a:schemeClr val="accent4">
                  <a:lumMod val="75000"/>
                </a:schemeClr>
              </a:buClr>
              <a:buSzPct val="69565"/>
              <a:buFont typeface="Wingdings" panose="05000000000000000000" pitchFamily="2" charset="2"/>
              <a:buChar char="Ø"/>
              <a:tabLst>
                <a:tab pos="267970" algn="l"/>
                <a:tab pos="268605" algn="l"/>
                <a:tab pos="5735320" algn="l"/>
              </a:tabLst>
            </a:pPr>
            <a:r>
              <a:rPr lang="it-IT" sz="2100" spc="-5" dirty="0">
                <a:solidFill>
                  <a:schemeClr val="accent1">
                    <a:lumMod val="75000"/>
                  </a:schemeClr>
                </a:solidFill>
                <a:latin typeface="Calibri"/>
                <a:cs typeface="Calibri"/>
              </a:rPr>
              <a:t>Il</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modello</a:t>
            </a:r>
            <a:r>
              <a:rPr lang="it-IT" sz="2100" spc="5"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per </a:t>
            </a:r>
            <a:r>
              <a:rPr lang="it-IT" sz="2100" spc="-5" dirty="0">
                <a:solidFill>
                  <a:schemeClr val="accent1">
                    <a:lumMod val="75000"/>
                  </a:schemeClr>
                </a:solidFill>
                <a:latin typeface="Calibri"/>
                <a:cs typeface="Calibri"/>
              </a:rPr>
              <a:t>processi</a:t>
            </a:r>
            <a:r>
              <a:rPr lang="it-IT" sz="210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inoltre</a:t>
            </a:r>
            <a:r>
              <a:rPr lang="it-IT" sz="2100" spc="15"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facilita l’attuazione</a:t>
            </a:r>
            <a:r>
              <a:rPr lang="it-IT" sz="2100" spc="-30" dirty="0">
                <a:solidFill>
                  <a:schemeClr val="accent1">
                    <a:lumMod val="75000"/>
                  </a:schemeClr>
                </a:solidFill>
                <a:latin typeface="Calibri"/>
                <a:cs typeface="Calibri"/>
              </a:rPr>
              <a:t> </a:t>
            </a:r>
            <a:r>
              <a:rPr lang="it-IT" sz="2100" dirty="0">
                <a:solidFill>
                  <a:schemeClr val="accent1">
                    <a:lumMod val="75000"/>
                  </a:schemeClr>
                </a:solidFill>
                <a:latin typeface="Calibri"/>
                <a:cs typeface="Calibri"/>
              </a:rPr>
              <a:t>del</a:t>
            </a:r>
            <a:r>
              <a:rPr lang="it-IT" sz="2100" spc="-30" dirty="0">
                <a:solidFill>
                  <a:schemeClr val="accent1">
                    <a:lumMod val="75000"/>
                  </a:schemeClr>
                </a:solidFill>
                <a:latin typeface="Calibri"/>
                <a:cs typeface="Calibri"/>
              </a:rPr>
              <a:t> </a:t>
            </a:r>
            <a:r>
              <a:rPr lang="it-IT" sz="2100" spc="-5" dirty="0">
                <a:solidFill>
                  <a:schemeClr val="accent1">
                    <a:lumMod val="75000"/>
                  </a:schemeClr>
                </a:solidFill>
                <a:latin typeface="Calibri"/>
                <a:cs typeface="Calibri"/>
              </a:rPr>
              <a:t>PNRR.</a:t>
            </a:r>
            <a:endParaRPr lang="it-IT" sz="2100" dirty="0">
              <a:solidFill>
                <a:schemeClr val="accent1">
                  <a:lumMod val="75000"/>
                </a:schemeClr>
              </a:solidFill>
              <a:latin typeface="Calibri"/>
              <a:cs typeface="Calibri"/>
            </a:endParaRPr>
          </a:p>
        </p:txBody>
      </p:sp>
      <p:sp>
        <p:nvSpPr>
          <p:cNvPr id="4" name="Titolo 3">
            <a:extLst>
              <a:ext uri="{FF2B5EF4-FFF2-40B4-BE49-F238E27FC236}">
                <a16:creationId xmlns:a16="http://schemas.microsoft.com/office/drawing/2014/main" id="{2B09CC74-507D-4966-B2FC-002835B3270C}"/>
              </a:ext>
            </a:extLst>
          </p:cNvPr>
          <p:cNvSpPr>
            <a:spLocks noGrp="1"/>
          </p:cNvSpPr>
          <p:nvPr>
            <p:ph type="title"/>
          </p:nvPr>
        </p:nvSpPr>
        <p:spPr>
          <a:xfrm>
            <a:off x="1145171" y="1400185"/>
            <a:ext cx="10972800" cy="597195"/>
          </a:xfrm>
        </p:spPr>
        <p:txBody>
          <a:bodyPr>
            <a:normAutofit/>
          </a:bodyPr>
          <a:lstStyle/>
          <a:p>
            <a:r>
              <a:rPr lang="it-IT" sz="3200" dirty="0">
                <a:solidFill>
                  <a:srgbClr val="1B877D"/>
                </a:solidFill>
              </a:rPr>
              <a:t>Possibili utilizzi del modello per processi</a:t>
            </a:r>
          </a:p>
        </p:txBody>
      </p:sp>
      <p:grpSp>
        <p:nvGrpSpPr>
          <p:cNvPr id="3" name="Gruppo 2">
            <a:extLst>
              <a:ext uri="{FF2B5EF4-FFF2-40B4-BE49-F238E27FC236}">
                <a16:creationId xmlns:a16="http://schemas.microsoft.com/office/drawing/2014/main" id="{F9DE2D85-1C8B-A233-F95D-61DA7D80645A}"/>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750BCBD6-E4E4-EA39-BD5A-4763D32FB9C0}"/>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6AF3998B-1783-1232-49C0-9EDEC6A74213}"/>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827804BA-C037-9BD5-649C-3D5EB247B6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6CA8DDFC-22D3-D22D-DD93-6F83EA5A8BD0}"/>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FA558970-2B25-DF7E-5676-1E6BE334E431}"/>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505F468-D2F5-4315-B888-95132E665386}"/>
              </a:ext>
            </a:extLst>
          </p:cNvPr>
          <p:cNvSpPr>
            <a:spLocks noGrp="1"/>
          </p:cNvSpPr>
          <p:nvPr>
            <p:ph type="title" idx="4294967295"/>
          </p:nvPr>
        </p:nvSpPr>
        <p:spPr>
          <a:xfrm>
            <a:off x="0" y="1057275"/>
            <a:ext cx="10972800" cy="835025"/>
          </a:xfrm>
        </p:spPr>
        <p:txBody>
          <a:bodyPr>
            <a:normAutofit/>
          </a:bodyPr>
          <a:lstStyle/>
          <a:p>
            <a:pPr algn="ctr"/>
            <a:r>
              <a:rPr lang="it-IT" sz="2800" dirty="0">
                <a:solidFill>
                  <a:srgbClr val="1B877D"/>
                </a:solidFill>
                <a:latin typeface="Calibri" panose="020F0502020204030204" pitchFamily="34" charset="0"/>
                <a:cs typeface="Calibri" panose="020F0502020204030204" pitchFamily="34" charset="0"/>
              </a:rPr>
              <a:t>Il Business Process Management – BPM</a:t>
            </a:r>
          </a:p>
        </p:txBody>
      </p:sp>
      <p:sp>
        <p:nvSpPr>
          <p:cNvPr id="4" name="Rettangolo 3">
            <a:extLst>
              <a:ext uri="{FF2B5EF4-FFF2-40B4-BE49-F238E27FC236}">
                <a16:creationId xmlns:a16="http://schemas.microsoft.com/office/drawing/2014/main" id="{89F16C37-443D-44D6-849D-5D3784720B76}"/>
              </a:ext>
            </a:extLst>
          </p:cNvPr>
          <p:cNvSpPr/>
          <p:nvPr/>
        </p:nvSpPr>
        <p:spPr>
          <a:xfrm>
            <a:off x="982078" y="2300555"/>
            <a:ext cx="10972800" cy="3123932"/>
          </a:xfrm>
          <a:prstGeom prst="rect">
            <a:avLst/>
          </a:prstGeom>
        </p:spPr>
        <p:txBody>
          <a:bodyPr wrap="square">
            <a:spAutoFit/>
          </a:bodyPr>
          <a:lstStyle/>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Il Business Process Management – BPM è una disciplina manageriale focalizzata sull’esecuzione e sulla valutazione delle performance e dei risultati dei processi </a:t>
            </a:r>
            <a:r>
              <a:rPr lang="it-IT" sz="2400" dirty="0">
                <a:solidFill>
                  <a:schemeClr val="accent1">
                    <a:lumMod val="75000"/>
                  </a:schemeClr>
                </a:solidFill>
                <a:latin typeface="Calibri" panose="020F0502020204030204" pitchFamily="34" charset="0"/>
                <a:ea typeface="Verdana" panose="020B0604030504040204" pitchFamily="34" charset="0"/>
                <a:cs typeface="Calibri" panose="020F0502020204030204" pitchFamily="34" charset="0"/>
              </a:rPr>
              <a:t>gestionali</a:t>
            </a:r>
            <a:r>
              <a:rPr lang="it-IT" sz="2400" dirty="0">
                <a:solidFill>
                  <a:schemeClr val="accent1">
                    <a:lumMod val="75000"/>
                  </a:schemeClr>
                </a:solidFill>
                <a:latin typeface="Calibri" panose="020F0502020204030204" pitchFamily="34" charset="0"/>
                <a:cs typeface="Calibri" panose="020F0502020204030204" pitchFamily="34" charset="0"/>
              </a:rPr>
              <a:t>.</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Fornisce la struttura, i metodi e gli strumenti per allineare l’allocazione delle risorse umane e degli strumenti IT con la strategia delle organizzazioni, supportandole nell’ efficace svolgimento dei propri processi, ad adattarli ai cambiamenti continui, ottenendo costantemente le misure delle performance e del raggiungimento dei propri obiettivi.</a:t>
            </a:r>
          </a:p>
        </p:txBody>
      </p:sp>
      <p:grpSp>
        <p:nvGrpSpPr>
          <p:cNvPr id="2" name="Gruppo 1">
            <a:extLst>
              <a:ext uri="{FF2B5EF4-FFF2-40B4-BE49-F238E27FC236}">
                <a16:creationId xmlns:a16="http://schemas.microsoft.com/office/drawing/2014/main" id="{66FBD01A-A52D-2E53-5678-1596204FE290}"/>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B707CFA3-C694-937F-AD36-5076A0510F08}"/>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BA31AD3D-053C-7D80-8F0E-ACB8060BB1D5}"/>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97DB4C13-2372-29A7-AE49-CE0699373E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0CDCF73C-8B1F-5126-24AB-CAC43E4684D7}"/>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0D21E220-1324-46E9-D5F2-DCDE1F948B3D}"/>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961974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E2745B2-063E-49E0-B388-7DA037EB4E88}"/>
              </a:ext>
            </a:extLst>
          </p:cNvPr>
          <p:cNvSpPr>
            <a:spLocks noGrp="1"/>
          </p:cNvSpPr>
          <p:nvPr>
            <p:ph idx="4294967295"/>
          </p:nvPr>
        </p:nvSpPr>
        <p:spPr>
          <a:xfrm>
            <a:off x="1147442" y="1458594"/>
            <a:ext cx="10841358" cy="5240338"/>
          </a:xfrm>
        </p:spPr>
        <p:txBody>
          <a:bodyPr>
            <a:normAutofit fontScale="85000" lnSpcReduction="20000"/>
          </a:bodyPr>
          <a:lstStyle/>
          <a:p>
            <a:pPr marL="0" indent="0">
              <a:lnSpc>
                <a:spcPct val="120000"/>
              </a:lnSpc>
              <a:spcBef>
                <a:spcPts val="0"/>
              </a:spcBef>
              <a:spcAft>
                <a:spcPts val="600"/>
              </a:spcAft>
              <a:buNone/>
            </a:pPr>
            <a:r>
              <a:rPr lang="it-IT" dirty="0">
                <a:solidFill>
                  <a:schemeClr val="accent1">
                    <a:lumMod val="75000"/>
                  </a:schemeClr>
                </a:solidFill>
                <a:latin typeface="Calibri" panose="020F0502020204030204" pitchFamily="34" charset="0"/>
                <a:cs typeface="Calibri" panose="020F0502020204030204" pitchFamily="34" charset="0"/>
              </a:rPr>
              <a:t>L’approccio del BPM ha l’obiettivo di valorizzare i processi come componente strategica, come elemento «competitivo» da gestire per migliorare le performance dell’organizzazione.</a:t>
            </a:r>
          </a:p>
          <a:p>
            <a:pPr marL="0" indent="0">
              <a:lnSpc>
                <a:spcPct val="120000"/>
              </a:lnSpc>
              <a:spcBef>
                <a:spcPts val="0"/>
              </a:spcBef>
              <a:spcAft>
                <a:spcPts val="600"/>
              </a:spcAft>
              <a:buNone/>
            </a:pPr>
            <a:r>
              <a:rPr lang="it-IT" dirty="0">
                <a:solidFill>
                  <a:schemeClr val="accent1">
                    <a:lumMod val="75000"/>
                  </a:schemeClr>
                </a:solidFill>
                <a:latin typeface="Calibri" panose="020F0502020204030204" pitchFamily="34" charset="0"/>
                <a:cs typeface="Calibri" panose="020F0502020204030204" pitchFamily="34" charset="0"/>
              </a:rPr>
              <a:t>L’approccio BPM comporta un cambiamento di visione dell’organizzazione strutturata per processi e non più solo come Funzioni o Unità di produzione.</a:t>
            </a:r>
          </a:p>
          <a:p>
            <a:pPr marL="0" indent="0">
              <a:lnSpc>
                <a:spcPct val="120000"/>
              </a:lnSpc>
              <a:spcBef>
                <a:spcPts val="0"/>
              </a:spcBef>
              <a:spcAft>
                <a:spcPts val="600"/>
              </a:spcAft>
              <a:buNone/>
            </a:pPr>
            <a:r>
              <a:rPr lang="it-IT" dirty="0">
                <a:solidFill>
                  <a:schemeClr val="accent1">
                    <a:lumMod val="75000"/>
                  </a:schemeClr>
                </a:solidFill>
                <a:latin typeface="Calibri" panose="020F0502020204030204" pitchFamily="34" charset="0"/>
                <a:cs typeface="Calibri" panose="020F0502020204030204" pitchFamily="34" charset="0"/>
              </a:rPr>
              <a:t>Questo consente di:</a:t>
            </a:r>
          </a:p>
          <a:p>
            <a:pPr marL="457200" indent="-457200">
              <a:lnSpc>
                <a:spcPct val="120000"/>
              </a:lnSpc>
              <a:spcBef>
                <a:spcPts val="0"/>
              </a:spcBef>
              <a:spcAft>
                <a:spcPts val="600"/>
              </a:spcAft>
            </a:pPr>
            <a:r>
              <a:rPr lang="it-IT" dirty="0">
                <a:solidFill>
                  <a:schemeClr val="accent1">
                    <a:lumMod val="75000"/>
                  </a:schemeClr>
                </a:solidFill>
                <a:latin typeface="Calibri" panose="020F0502020204030204" pitchFamily="34" charset="0"/>
                <a:cs typeface="Calibri" panose="020F0502020204030204" pitchFamily="34" charset="0"/>
              </a:rPr>
              <a:t>Focalizzare l’attenzione anche sul Come un organizzazione crea «valore» per il «cliente» – i processi – e collegarlo al Cosa, ovvero il prodotto o il servizio offerto al cliente</a:t>
            </a:r>
          </a:p>
          <a:p>
            <a:pPr marL="457200" indent="-457200">
              <a:lnSpc>
                <a:spcPct val="120000"/>
              </a:lnSpc>
              <a:spcBef>
                <a:spcPts val="0"/>
              </a:spcBef>
              <a:spcAft>
                <a:spcPts val="600"/>
              </a:spcAft>
            </a:pPr>
            <a:r>
              <a:rPr lang="it-IT" dirty="0">
                <a:solidFill>
                  <a:schemeClr val="accent1">
                    <a:lumMod val="75000"/>
                  </a:schemeClr>
                </a:solidFill>
                <a:latin typeface="Calibri" panose="020F0502020204030204" pitchFamily="34" charset="0"/>
                <a:cs typeface="Calibri" panose="020F0502020204030204" pitchFamily="34" charset="0"/>
              </a:rPr>
              <a:t>Superare i silos informativi rappresentati dalle Funzioni o dai Dipartimenti, che concorrono nel processo di sviluppo del prodotto o del servizio</a:t>
            </a:r>
          </a:p>
          <a:p>
            <a:pPr marL="457200" indent="-457200">
              <a:lnSpc>
                <a:spcPct val="120000"/>
              </a:lnSpc>
              <a:spcBef>
                <a:spcPts val="0"/>
              </a:spcBef>
              <a:spcAft>
                <a:spcPts val="600"/>
              </a:spcAft>
            </a:pPr>
            <a:r>
              <a:rPr lang="it-IT" dirty="0">
                <a:solidFill>
                  <a:schemeClr val="accent1">
                    <a:lumMod val="75000"/>
                  </a:schemeClr>
                </a:solidFill>
                <a:latin typeface="Calibri" panose="020F0502020204030204" pitchFamily="34" charset="0"/>
                <a:cs typeface="Calibri" panose="020F0502020204030204" pitchFamily="34" charset="0"/>
              </a:rPr>
              <a:t>Migliorare l’efficacia e l’efficienza dell’organizzazione intesa in ottica sistemica andando ad incidere sui processi e quindi sui «modi» di produzione.</a:t>
            </a:r>
          </a:p>
        </p:txBody>
      </p:sp>
      <p:sp>
        <p:nvSpPr>
          <p:cNvPr id="2" name="Titolo 1">
            <a:extLst>
              <a:ext uri="{FF2B5EF4-FFF2-40B4-BE49-F238E27FC236}">
                <a16:creationId xmlns:a16="http://schemas.microsoft.com/office/drawing/2014/main" id="{8D30E4D5-EED3-4F73-8966-B57840FB7523}"/>
              </a:ext>
            </a:extLst>
          </p:cNvPr>
          <p:cNvSpPr>
            <a:spLocks noGrp="1"/>
          </p:cNvSpPr>
          <p:nvPr>
            <p:ph type="title" idx="4294967295"/>
          </p:nvPr>
        </p:nvSpPr>
        <p:spPr>
          <a:xfrm>
            <a:off x="1147441" y="996054"/>
            <a:ext cx="7458079" cy="531812"/>
          </a:xfrm>
        </p:spPr>
        <p:txBody>
          <a:bodyPr>
            <a:normAutofit/>
          </a:bodyPr>
          <a:lstStyle/>
          <a:p>
            <a:r>
              <a:rPr lang="it-IT" sz="2800" dirty="0">
                <a:solidFill>
                  <a:srgbClr val="1B877D"/>
                </a:solidFill>
                <a:latin typeface="Calibri" panose="020F0502020204030204" pitchFamily="34" charset="0"/>
                <a:cs typeface="Calibri" panose="020F0502020204030204" pitchFamily="34" charset="0"/>
              </a:rPr>
              <a:t>Carattere Innovativo del BPM</a:t>
            </a:r>
          </a:p>
        </p:txBody>
      </p:sp>
      <p:grpSp>
        <p:nvGrpSpPr>
          <p:cNvPr id="4" name="Gruppo 3">
            <a:extLst>
              <a:ext uri="{FF2B5EF4-FFF2-40B4-BE49-F238E27FC236}">
                <a16:creationId xmlns:a16="http://schemas.microsoft.com/office/drawing/2014/main" id="{A600664E-95ED-35DC-253D-332A22733D94}"/>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C7062DC1-9381-59DD-6F65-20E675DB3987}"/>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879F03ED-3A0C-8B27-F5CF-4E163099C4DF}"/>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AB220CA5-C548-E89D-860E-D7CFF5D157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4810" y="6391792"/>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280ACA04-81FB-EA94-FD06-F36FB62ADDBD}"/>
              </a:ext>
            </a:extLst>
          </p:cNvPr>
          <p:cNvPicPr>
            <a:picLocks noChangeAspect="1"/>
          </p:cNvPicPr>
          <p:nvPr/>
        </p:nvPicPr>
        <p:blipFill rotWithShape="1">
          <a:blip r:embed="rId3"/>
          <a:srcRect t="15078" b="12705"/>
          <a:stretch/>
        </p:blipFill>
        <p:spPr>
          <a:xfrm>
            <a:off x="3488190" y="5454"/>
            <a:ext cx="6895174" cy="990600"/>
          </a:xfrm>
          <a:prstGeom prst="rect">
            <a:avLst/>
          </a:prstGeom>
        </p:spPr>
      </p:pic>
      <p:sp>
        <p:nvSpPr>
          <p:cNvPr id="9" name="Segnaposto piè di pagina 3">
            <a:extLst>
              <a:ext uri="{FF2B5EF4-FFF2-40B4-BE49-F238E27FC236}">
                <a16:creationId xmlns:a16="http://schemas.microsoft.com/office/drawing/2014/main" id="{BB6F93DC-D9EC-C79F-0DDA-0F0D3E391D19}"/>
              </a:ext>
            </a:extLst>
          </p:cNvPr>
          <p:cNvSpPr txBox="1">
            <a:spLocks/>
          </p:cNvSpPr>
          <p:nvPr/>
        </p:nvSpPr>
        <p:spPr>
          <a:xfrm>
            <a:off x="3913240" y="6592186"/>
            <a:ext cx="4114800" cy="257206"/>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1990855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943670-1F85-4670-8C45-03F4F501FE43}"/>
              </a:ext>
            </a:extLst>
          </p:cNvPr>
          <p:cNvSpPr>
            <a:spLocks noGrp="1"/>
          </p:cNvSpPr>
          <p:nvPr>
            <p:ph type="title" idx="4294967295"/>
          </p:nvPr>
        </p:nvSpPr>
        <p:spPr>
          <a:xfrm>
            <a:off x="342093" y="973889"/>
            <a:ext cx="10515600" cy="488950"/>
          </a:xfrm>
        </p:spPr>
        <p:txBody>
          <a:bodyPr>
            <a:normAutofit/>
          </a:bodyPr>
          <a:lstStyle/>
          <a:p>
            <a:pPr algn="ctr"/>
            <a:r>
              <a:rPr lang="it-IT" sz="2800" dirty="0">
                <a:solidFill>
                  <a:srgbClr val="1B877D"/>
                </a:solidFill>
                <a:latin typeface="Calibri" panose="020F0502020204030204" pitchFamily="34" charset="0"/>
                <a:cs typeface="Calibri" panose="020F0502020204030204" pitchFamily="34" charset="0"/>
              </a:rPr>
              <a:t>I Benefici del BPM</a:t>
            </a:r>
          </a:p>
        </p:txBody>
      </p:sp>
      <p:sp>
        <p:nvSpPr>
          <p:cNvPr id="3" name="Segnaposto contenuto 2">
            <a:extLst>
              <a:ext uri="{FF2B5EF4-FFF2-40B4-BE49-F238E27FC236}">
                <a16:creationId xmlns:a16="http://schemas.microsoft.com/office/drawing/2014/main" id="{6C7CD64B-1A97-4024-B0EC-549D9FA0823C}"/>
              </a:ext>
            </a:extLst>
          </p:cNvPr>
          <p:cNvSpPr>
            <a:spLocks noGrp="1"/>
          </p:cNvSpPr>
          <p:nvPr>
            <p:ph idx="4294967295"/>
          </p:nvPr>
        </p:nvSpPr>
        <p:spPr>
          <a:xfrm>
            <a:off x="1056640" y="1592262"/>
            <a:ext cx="10593100" cy="5006975"/>
          </a:xfrm>
        </p:spPr>
        <p:txBody>
          <a:bodyPr>
            <a:noAutofit/>
          </a:bodyPr>
          <a:lstStyle/>
          <a:p>
            <a:pPr marL="0" indent="0">
              <a:buNone/>
            </a:pPr>
            <a:r>
              <a:rPr lang="it-IT" sz="2200" dirty="0">
                <a:solidFill>
                  <a:schemeClr val="accent1">
                    <a:lumMod val="75000"/>
                  </a:schemeClr>
                </a:solidFill>
                <a:latin typeface="Calibri" panose="020F0502020204030204" pitchFamily="34" charset="0"/>
                <a:cs typeface="Calibri" panose="020F0502020204030204" pitchFamily="34" charset="0"/>
              </a:rPr>
              <a:t>Il BPM consente di migliorare le attività di un’organizzazione incrementando l’efficienza, ottimizzando costi e tempi, in quanto:</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Permette di modellare i processi, evidenziando così le differenze tra come il processo è    immaginato dal management, come è rappresentato nei documenti ufficiali e come è in realtà eseguito</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Aiuta i diversi attori coinvolti nei processi a confrontarsi, facilitando l’identificazione di problemi</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Consente di collegare i processi con gli obiettivi strategici</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Consente di monitorare costantemente le performance dei processi in modo automatico</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Abilita un </a:t>
            </a:r>
            <a:r>
              <a:rPr lang="it-IT" sz="2200" dirty="0" err="1">
                <a:solidFill>
                  <a:schemeClr val="accent1">
                    <a:lumMod val="75000"/>
                  </a:schemeClr>
                </a:solidFill>
                <a:latin typeface="Calibri" panose="020F0502020204030204" pitchFamily="34" charset="0"/>
                <a:cs typeface="Calibri" panose="020F0502020204030204" pitchFamily="34" charset="0"/>
              </a:rPr>
              <a:t>Continuos</a:t>
            </a:r>
            <a:r>
              <a:rPr lang="it-IT" sz="2200" dirty="0">
                <a:solidFill>
                  <a:schemeClr val="accent1">
                    <a:lumMod val="75000"/>
                  </a:schemeClr>
                </a:solidFill>
                <a:latin typeface="Calibri" panose="020F0502020204030204" pitchFamily="34" charset="0"/>
                <a:cs typeface="Calibri" panose="020F0502020204030204" pitchFamily="34" charset="0"/>
              </a:rPr>
              <a:t> </a:t>
            </a:r>
            <a:r>
              <a:rPr lang="it-IT" sz="2200" dirty="0" err="1">
                <a:solidFill>
                  <a:schemeClr val="accent1">
                    <a:lumMod val="75000"/>
                  </a:schemeClr>
                </a:solidFill>
                <a:latin typeface="Calibri" panose="020F0502020204030204" pitchFamily="34" charset="0"/>
                <a:cs typeface="Calibri" panose="020F0502020204030204" pitchFamily="34" charset="0"/>
              </a:rPr>
              <a:t>Improvement</a:t>
            </a:r>
            <a:r>
              <a:rPr lang="it-IT" sz="2200" dirty="0">
                <a:solidFill>
                  <a:schemeClr val="accent1">
                    <a:lumMod val="75000"/>
                  </a:schemeClr>
                </a:solidFill>
                <a:latin typeface="Calibri" panose="020F0502020204030204" pitchFamily="34" charset="0"/>
                <a:cs typeface="Calibri" panose="020F0502020204030204" pitchFamily="34" charset="0"/>
              </a:rPr>
              <a:t> (miglioramento continuo) grazie al monitoraggio dei processi e che facilita l’identificazione di inefficienze nello svolgimento delle attività</a:t>
            </a:r>
          </a:p>
          <a:p>
            <a:pPr marL="342900" indent="-342900"/>
            <a:r>
              <a:rPr lang="it-IT" sz="2200" dirty="0">
                <a:solidFill>
                  <a:schemeClr val="accent1">
                    <a:lumMod val="75000"/>
                  </a:schemeClr>
                </a:solidFill>
                <a:latin typeface="Calibri" panose="020F0502020204030204" pitchFamily="34" charset="0"/>
                <a:cs typeface="Calibri" panose="020F0502020204030204" pitchFamily="34" charset="0"/>
              </a:rPr>
              <a:t>Favorisce una maggiore agilità della gestione, permettendo di adattare un processo alle mutate condizioni esterne e di  implementare rapidamente le modifiche al processo nei sistemi IT affinché l’esecuzione sia coerente.</a:t>
            </a:r>
          </a:p>
        </p:txBody>
      </p:sp>
      <p:grpSp>
        <p:nvGrpSpPr>
          <p:cNvPr id="4" name="Gruppo 3">
            <a:extLst>
              <a:ext uri="{FF2B5EF4-FFF2-40B4-BE49-F238E27FC236}">
                <a16:creationId xmlns:a16="http://schemas.microsoft.com/office/drawing/2014/main" id="{836BD60C-CE4A-30DE-A48E-C90B23D087AA}"/>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0FC5A43E-87CF-DFE9-69DE-4B62A0373255}"/>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0A663A74-9FF0-82F4-4BA6-BAF385386EF5}"/>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DB893F1B-AE1F-6BD8-BFE2-827B256C07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ECE65E53-AF9D-4BF0-6F2A-D1C788BBF0B2}"/>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E9F08478-E53A-0C7D-53CA-6F97934C7276}"/>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277735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A90224AC-EF4C-46AD-930D-B5337B3FBDA3}"/>
              </a:ext>
            </a:extLst>
          </p:cNvPr>
          <p:cNvSpPr txBox="1">
            <a:spLocks/>
          </p:cNvSpPr>
          <p:nvPr/>
        </p:nvSpPr>
        <p:spPr>
          <a:xfrm>
            <a:off x="1491670" y="1422400"/>
            <a:ext cx="9328729" cy="3444240"/>
          </a:xfrm>
          <a:prstGeom prst="rect">
            <a:avLst/>
          </a:prstGeom>
        </p:spPr>
        <p:txBody>
          <a:bodyPr vert="horz" anchor="b">
            <a:norm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br>
              <a:rPr lang="it-IT" sz="2700" i="1" dirty="0">
                <a:latin typeface="Century Gothic" pitchFamily="34" charset="0"/>
              </a:rPr>
            </a:br>
            <a:r>
              <a:rPr lang="it-IT" sz="2700" i="1" dirty="0">
                <a:latin typeface="Century Gothic" pitchFamily="34" charset="0"/>
              </a:rPr>
              <a:t>				</a:t>
            </a:r>
          </a:p>
          <a:p>
            <a:pPr algn="ctr"/>
            <a:r>
              <a:rPr lang="it-IT" sz="1900" i="1" dirty="0">
                <a:solidFill>
                  <a:schemeClr val="accent4">
                    <a:lumMod val="75000"/>
                  </a:schemeClr>
                </a:solidFill>
                <a:latin typeface="Century Gothic" pitchFamily="34" charset="0"/>
              </a:rPr>
              <a:t>Giuseppe Gioioso                             </a:t>
            </a:r>
            <a:r>
              <a:rPr lang="it-IT" sz="2700" i="1" dirty="0">
                <a:solidFill>
                  <a:srgbClr val="1B877D"/>
                </a:solidFill>
                <a:latin typeface="Century Gothic" pitchFamily="34" charset="0"/>
              </a:rPr>
              <a:t>Gestione delle performance e    				   Business Process Management</a:t>
            </a:r>
            <a:endParaRPr lang="it-IT" sz="2700" dirty="0">
              <a:solidFill>
                <a:srgbClr val="1B877D"/>
              </a:solidFill>
              <a:latin typeface="Century Gothic" pitchFamily="34" charset="0"/>
            </a:endParaRPr>
          </a:p>
        </p:txBody>
      </p:sp>
      <p:grpSp>
        <p:nvGrpSpPr>
          <p:cNvPr id="2" name="Gruppo 1">
            <a:extLst>
              <a:ext uri="{FF2B5EF4-FFF2-40B4-BE49-F238E27FC236}">
                <a16:creationId xmlns:a16="http://schemas.microsoft.com/office/drawing/2014/main" id="{6C01CD58-721A-7080-EEA3-7EAE662D90AC}"/>
              </a:ext>
            </a:extLst>
          </p:cNvPr>
          <p:cNvGrpSpPr/>
          <p:nvPr/>
        </p:nvGrpSpPr>
        <p:grpSpPr>
          <a:xfrm>
            <a:off x="1" y="0"/>
            <a:ext cx="908049" cy="6858000"/>
            <a:chOff x="1" y="0"/>
            <a:chExt cx="962526" cy="6858000"/>
          </a:xfrm>
        </p:grpSpPr>
        <p:sp>
          <p:nvSpPr>
            <p:cNvPr id="3" name="Rettangolo 2">
              <a:extLst>
                <a:ext uri="{FF2B5EF4-FFF2-40B4-BE49-F238E27FC236}">
                  <a16:creationId xmlns:a16="http://schemas.microsoft.com/office/drawing/2014/main" id="{88FDA81E-390C-50C6-B2FA-85AA59DCE893}"/>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4" name="CasellaDiTesto 3">
              <a:extLst>
                <a:ext uri="{FF2B5EF4-FFF2-40B4-BE49-F238E27FC236}">
                  <a16:creationId xmlns:a16="http://schemas.microsoft.com/office/drawing/2014/main" id="{0FC53C45-0F45-5330-CF67-C5D1FF34633E}"/>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5" name="Picture 7">
            <a:extLst>
              <a:ext uri="{FF2B5EF4-FFF2-40B4-BE49-F238E27FC236}">
                <a16:creationId xmlns:a16="http://schemas.microsoft.com/office/drawing/2014/main" id="{FB2AC726-93DD-E34F-8A1B-78A9E689A1B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FDC1F3FE-C118-CA08-B98D-BDAF1F16BF04}"/>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8" name="Segnaposto piè di pagina 3">
            <a:extLst>
              <a:ext uri="{FF2B5EF4-FFF2-40B4-BE49-F238E27FC236}">
                <a16:creationId xmlns:a16="http://schemas.microsoft.com/office/drawing/2014/main" id="{19C9B7EE-600B-BB8F-03D9-91A2337C0269}"/>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033532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982078" y="1031980"/>
            <a:ext cx="10062480" cy="510234"/>
          </a:xfrm>
        </p:spPr>
        <p:txBody>
          <a:bodyPr>
            <a:normAutofit/>
          </a:bodyPr>
          <a:lstStyle/>
          <a:p>
            <a:r>
              <a:rPr lang="it-IT" sz="2800" dirty="0">
                <a:solidFill>
                  <a:srgbClr val="1B877D"/>
                </a:solidFill>
              </a:rPr>
              <a:t>Il ciclo di vita del BPM </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982078" y="1689649"/>
            <a:ext cx="10515600" cy="5392738"/>
          </a:xfrm>
        </p:spPr>
        <p:txBody>
          <a:bodyPr>
            <a:normAutofit/>
          </a:bodyPr>
          <a:lstStyle/>
          <a:p>
            <a:pPr marL="0" indent="0">
              <a:buNone/>
            </a:pPr>
            <a:r>
              <a:rPr lang="it-IT" sz="2200" dirty="0">
                <a:solidFill>
                  <a:schemeClr val="accent1">
                    <a:lumMod val="75000"/>
                  </a:schemeClr>
                </a:solidFill>
                <a:latin typeface="Calibri" panose="020F0502020204030204" pitchFamily="34" charset="0"/>
                <a:cs typeface="Calibri" panose="020F0502020204030204" pitchFamily="34" charset="0"/>
              </a:rPr>
              <a:t>Il ciclo di vita del BPM è l'insieme delle attività che costituiscono il fondamento della</a:t>
            </a:r>
          </a:p>
          <a:p>
            <a:pPr marL="0" indent="0">
              <a:buNone/>
            </a:pPr>
            <a:r>
              <a:rPr lang="it-IT" sz="2200" dirty="0">
                <a:solidFill>
                  <a:schemeClr val="accent1">
                    <a:lumMod val="75000"/>
                  </a:schemeClr>
                </a:solidFill>
                <a:latin typeface="Calibri" panose="020F0502020204030204" pitchFamily="34" charset="0"/>
                <a:cs typeface="Calibri" panose="020F0502020204030204" pitchFamily="34" charset="0"/>
              </a:rPr>
              <a:t>metodologia di Business Process Management.</a:t>
            </a:r>
          </a:p>
          <a:p>
            <a:pPr marL="0" indent="0">
              <a:buNone/>
            </a:pPr>
            <a:r>
              <a:rPr lang="it-IT" sz="2200" dirty="0">
                <a:solidFill>
                  <a:schemeClr val="accent1">
                    <a:lumMod val="75000"/>
                  </a:schemeClr>
                </a:solidFill>
                <a:latin typeface="Calibri" panose="020F0502020204030204" pitchFamily="34" charset="0"/>
                <a:cs typeface="Calibri" panose="020F0502020204030204" pitchFamily="34" charset="0"/>
              </a:rPr>
              <a:t>È composto da cinque fasi:</a:t>
            </a:r>
          </a:p>
        </p:txBody>
      </p:sp>
      <p:grpSp>
        <p:nvGrpSpPr>
          <p:cNvPr id="15" name="Gruppo 14">
            <a:extLst>
              <a:ext uri="{FF2B5EF4-FFF2-40B4-BE49-F238E27FC236}">
                <a16:creationId xmlns:a16="http://schemas.microsoft.com/office/drawing/2014/main" id="{B8569E9E-E12A-490A-8989-B938BF97F014}"/>
              </a:ext>
            </a:extLst>
          </p:cNvPr>
          <p:cNvGrpSpPr/>
          <p:nvPr/>
        </p:nvGrpSpPr>
        <p:grpSpPr>
          <a:xfrm>
            <a:off x="3265458" y="2864963"/>
            <a:ext cx="5419778" cy="3516787"/>
            <a:chOff x="3685721" y="2065866"/>
            <a:chExt cx="4479173" cy="2556398"/>
          </a:xfrm>
        </p:grpSpPr>
        <p:sp>
          <p:nvSpPr>
            <p:cNvPr id="14" name="Ovale 13">
              <a:extLst>
                <a:ext uri="{FF2B5EF4-FFF2-40B4-BE49-F238E27FC236}">
                  <a16:creationId xmlns:a16="http://schemas.microsoft.com/office/drawing/2014/main" id="{D532DB9E-6E00-4C87-A8AC-2A4DF0DD3C2E}"/>
                </a:ext>
              </a:extLst>
            </p:cNvPr>
            <p:cNvSpPr/>
            <p:nvPr/>
          </p:nvSpPr>
          <p:spPr>
            <a:xfrm>
              <a:off x="4529668" y="2288966"/>
              <a:ext cx="2670027" cy="233329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a:solidFill>
                  <a:schemeClr val="accent4">
                    <a:lumMod val="75000"/>
                  </a:schemeClr>
                </a:solidFill>
              </a:endParaRPr>
            </a:p>
          </p:txBody>
        </p:sp>
        <p:sp>
          <p:nvSpPr>
            <p:cNvPr id="4" name="Rettangolo con angoli arrotondati 3">
              <a:extLst>
                <a:ext uri="{FF2B5EF4-FFF2-40B4-BE49-F238E27FC236}">
                  <a16:creationId xmlns:a16="http://schemas.microsoft.com/office/drawing/2014/main" id="{11D5DC45-0BD1-4B1E-9424-C58DF34F998D}"/>
                </a:ext>
              </a:extLst>
            </p:cNvPr>
            <p:cNvSpPr/>
            <p:nvPr/>
          </p:nvSpPr>
          <p:spPr>
            <a:xfrm>
              <a:off x="5130801" y="2065866"/>
              <a:ext cx="14139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solidFill>
                    <a:schemeClr val="accent4">
                      <a:lumMod val="75000"/>
                    </a:schemeClr>
                  </a:solidFill>
                </a:rPr>
                <a:t>Analisi</a:t>
              </a:r>
            </a:p>
          </p:txBody>
        </p:sp>
        <p:sp>
          <p:nvSpPr>
            <p:cNvPr id="5" name="Rettangolo con angoli arrotondati 4">
              <a:extLst>
                <a:ext uri="{FF2B5EF4-FFF2-40B4-BE49-F238E27FC236}">
                  <a16:creationId xmlns:a16="http://schemas.microsoft.com/office/drawing/2014/main" id="{1E2EEFA3-BB88-4615-87C4-56F0ED257753}"/>
                </a:ext>
              </a:extLst>
            </p:cNvPr>
            <p:cNvSpPr/>
            <p:nvPr/>
          </p:nvSpPr>
          <p:spPr>
            <a:xfrm>
              <a:off x="6451909" y="2789714"/>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solidFill>
                    <a:schemeClr val="accent4">
                      <a:lumMod val="75000"/>
                    </a:schemeClr>
                  </a:solidFill>
                </a:rPr>
                <a:t>Progettazione</a:t>
              </a:r>
            </a:p>
          </p:txBody>
        </p:sp>
        <p:sp>
          <p:nvSpPr>
            <p:cNvPr id="6" name="Rettangolo con angoli arrotondati 5">
              <a:extLst>
                <a:ext uri="{FF2B5EF4-FFF2-40B4-BE49-F238E27FC236}">
                  <a16:creationId xmlns:a16="http://schemas.microsoft.com/office/drawing/2014/main" id="{04DE1572-2660-41BB-ABA7-B408174C1D69}"/>
                </a:ext>
              </a:extLst>
            </p:cNvPr>
            <p:cNvSpPr/>
            <p:nvPr/>
          </p:nvSpPr>
          <p:spPr>
            <a:xfrm>
              <a:off x="6234495" y="3755204"/>
              <a:ext cx="1930399"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solidFill>
                    <a:schemeClr val="accent4">
                      <a:lumMod val="75000"/>
                    </a:schemeClr>
                  </a:solidFill>
                </a:rPr>
                <a:t>Implementazione</a:t>
              </a:r>
            </a:p>
          </p:txBody>
        </p:sp>
        <p:sp>
          <p:nvSpPr>
            <p:cNvPr id="7" name="Rettangolo con angoli arrotondati 6">
              <a:extLst>
                <a:ext uri="{FF2B5EF4-FFF2-40B4-BE49-F238E27FC236}">
                  <a16:creationId xmlns:a16="http://schemas.microsoft.com/office/drawing/2014/main" id="{16CD2B2E-05FB-4755-973D-813B30845655}"/>
                </a:ext>
              </a:extLst>
            </p:cNvPr>
            <p:cNvSpPr/>
            <p:nvPr/>
          </p:nvSpPr>
          <p:spPr>
            <a:xfrm>
              <a:off x="4033010" y="3762636"/>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solidFill>
                    <a:schemeClr val="accent4">
                      <a:lumMod val="75000"/>
                    </a:schemeClr>
                  </a:solidFill>
                </a:rPr>
                <a:t>Monitoraggio</a:t>
              </a:r>
            </a:p>
          </p:txBody>
        </p:sp>
        <p:sp>
          <p:nvSpPr>
            <p:cNvPr id="8" name="Rettangolo con angoli arrotondati 7">
              <a:extLst>
                <a:ext uri="{FF2B5EF4-FFF2-40B4-BE49-F238E27FC236}">
                  <a16:creationId xmlns:a16="http://schemas.microsoft.com/office/drawing/2014/main" id="{98D99660-16AE-416C-A1C3-E10B832D3180}"/>
                </a:ext>
              </a:extLst>
            </p:cNvPr>
            <p:cNvSpPr/>
            <p:nvPr/>
          </p:nvSpPr>
          <p:spPr>
            <a:xfrm>
              <a:off x="3685721" y="2804577"/>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a:solidFill>
                    <a:schemeClr val="accent4">
                      <a:lumMod val="75000"/>
                    </a:schemeClr>
                  </a:solidFill>
                </a:rPr>
                <a:t>Valutazione</a:t>
              </a:r>
            </a:p>
          </p:txBody>
        </p:sp>
      </p:grpSp>
      <p:grpSp>
        <p:nvGrpSpPr>
          <p:cNvPr id="9" name="Gruppo 8">
            <a:extLst>
              <a:ext uri="{FF2B5EF4-FFF2-40B4-BE49-F238E27FC236}">
                <a16:creationId xmlns:a16="http://schemas.microsoft.com/office/drawing/2014/main" id="{A778CD65-23A5-6971-FECC-AEAEC0BEB154}"/>
              </a:ext>
            </a:extLst>
          </p:cNvPr>
          <p:cNvGrpSpPr/>
          <p:nvPr/>
        </p:nvGrpSpPr>
        <p:grpSpPr>
          <a:xfrm>
            <a:off x="1" y="0"/>
            <a:ext cx="908049" cy="6858000"/>
            <a:chOff x="1" y="0"/>
            <a:chExt cx="962526" cy="6858000"/>
          </a:xfrm>
        </p:grpSpPr>
        <p:sp>
          <p:nvSpPr>
            <p:cNvPr id="10" name="Rettangolo 9">
              <a:extLst>
                <a:ext uri="{FF2B5EF4-FFF2-40B4-BE49-F238E27FC236}">
                  <a16:creationId xmlns:a16="http://schemas.microsoft.com/office/drawing/2014/main" id="{08358903-2612-EBC4-8839-53F6E76CFC74}"/>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1" name="CasellaDiTesto 10">
              <a:extLst>
                <a:ext uri="{FF2B5EF4-FFF2-40B4-BE49-F238E27FC236}">
                  <a16:creationId xmlns:a16="http://schemas.microsoft.com/office/drawing/2014/main" id="{463CDD85-19D2-124A-3AB3-E2B17D65EBB7}"/>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2" name="Picture 7">
            <a:extLst>
              <a:ext uri="{FF2B5EF4-FFF2-40B4-BE49-F238E27FC236}">
                <a16:creationId xmlns:a16="http://schemas.microsoft.com/office/drawing/2014/main" id="{47A59B0E-6118-C444-5A82-7C6647BB78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12">
            <a:extLst>
              <a:ext uri="{FF2B5EF4-FFF2-40B4-BE49-F238E27FC236}">
                <a16:creationId xmlns:a16="http://schemas.microsoft.com/office/drawing/2014/main" id="{A45DC477-CF1F-037E-174C-470918074F01}"/>
              </a:ext>
            </a:extLst>
          </p:cNvPr>
          <p:cNvPicPr>
            <a:picLocks noChangeAspect="1"/>
          </p:cNvPicPr>
          <p:nvPr/>
        </p:nvPicPr>
        <p:blipFill rotWithShape="1">
          <a:blip r:embed="rId3"/>
          <a:srcRect t="15078" b="12705"/>
          <a:stretch/>
        </p:blipFill>
        <p:spPr>
          <a:xfrm>
            <a:off x="2826996" y="-11192"/>
            <a:ext cx="6895174" cy="990600"/>
          </a:xfrm>
          <a:prstGeom prst="rect">
            <a:avLst/>
          </a:prstGeom>
        </p:spPr>
      </p:pic>
      <p:sp>
        <p:nvSpPr>
          <p:cNvPr id="16" name="Segnaposto piè di pagina 3">
            <a:extLst>
              <a:ext uri="{FF2B5EF4-FFF2-40B4-BE49-F238E27FC236}">
                <a16:creationId xmlns:a16="http://schemas.microsoft.com/office/drawing/2014/main" id="{606FAB0A-F6E2-EC49-0EE8-7792C46AFB80}"/>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67216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1127760" y="950228"/>
            <a:ext cx="9831202" cy="684213"/>
          </a:xfrm>
        </p:spPr>
        <p:txBody>
          <a:bodyPr>
            <a:normAutofit/>
          </a:bodyPr>
          <a:lstStyle/>
          <a:p>
            <a:r>
              <a:rPr lang="it-IT" sz="2800" dirty="0">
                <a:solidFill>
                  <a:srgbClr val="1B877D"/>
                </a:solidFill>
              </a:rPr>
              <a:t>1. Analisi</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2297400" y="1625785"/>
            <a:ext cx="9728964" cy="4922838"/>
          </a:xfrm>
        </p:spPr>
        <p:txBody>
          <a:bodyPr>
            <a:normAutofit/>
          </a:bodyPr>
          <a:lstStyle/>
          <a:p>
            <a:pPr marL="3859213" indent="0">
              <a:buNone/>
            </a:pPr>
            <a:r>
              <a:rPr lang="it-IT" sz="2400" dirty="0">
                <a:solidFill>
                  <a:schemeClr val="accent1">
                    <a:lumMod val="75000"/>
                  </a:schemeClr>
                </a:solidFill>
                <a:latin typeface="Calibri" panose="020F0502020204030204" pitchFamily="34" charset="0"/>
                <a:cs typeface="Calibri" panose="020F0502020204030204" pitchFamily="34" charset="0"/>
              </a:rPr>
              <a:t>Identificazione ed  analisi dei processi organizzativi con i soggetti responsabili (</a:t>
            </a:r>
            <a:r>
              <a:rPr lang="it-IT" sz="2400" dirty="0" err="1">
                <a:solidFill>
                  <a:schemeClr val="accent1">
                    <a:lumMod val="75000"/>
                  </a:schemeClr>
                </a:solidFill>
                <a:latin typeface="Calibri" panose="020F0502020204030204" pitchFamily="34" charset="0"/>
                <a:cs typeface="Calibri" panose="020F0502020204030204" pitchFamily="34" charset="0"/>
              </a:rPr>
              <a:t>owner</a:t>
            </a:r>
            <a:r>
              <a:rPr lang="it-IT" sz="2400" dirty="0">
                <a:solidFill>
                  <a:schemeClr val="accent1">
                    <a:lumMod val="75000"/>
                  </a:schemeClr>
                </a:solidFill>
                <a:latin typeface="Calibri" panose="020F0502020204030204" pitchFamily="34" charset="0"/>
                <a:cs typeface="Calibri" panose="020F0502020204030204" pitchFamily="34" charset="0"/>
              </a:rPr>
              <a:t>) e valutazione delle loro opportunità di miglioramento e delle loro criticità.</a:t>
            </a:r>
          </a:p>
          <a:p>
            <a:pPr marL="3859213" indent="0">
              <a:buNone/>
            </a:pPr>
            <a:r>
              <a:rPr lang="it-IT" sz="2400" dirty="0">
                <a:solidFill>
                  <a:schemeClr val="accent1">
                    <a:lumMod val="75000"/>
                  </a:schemeClr>
                </a:solidFill>
                <a:latin typeface="Calibri" panose="020F0502020204030204" pitchFamily="34" charset="0"/>
                <a:cs typeface="Calibri" panose="020F0502020204030204" pitchFamily="34" charset="0"/>
              </a:rPr>
              <a:t>Porta alla definizione dell'architettura di processo e di uno o più processi AS-IS.</a:t>
            </a:r>
          </a:p>
          <a:p>
            <a:pPr marL="3859213" indent="0">
              <a:buNone/>
            </a:pPr>
            <a:endParaRPr lang="it-IT" sz="2400" dirty="0">
              <a:solidFill>
                <a:schemeClr val="accent1">
                  <a:lumMod val="75000"/>
                </a:schemeClr>
              </a:solidFill>
              <a:latin typeface="Calibri" panose="020F0502020204030204" pitchFamily="34" charset="0"/>
              <a:cs typeface="Calibri" panose="020F0502020204030204" pitchFamily="34" charset="0"/>
            </a:endParaRPr>
          </a:p>
          <a:p>
            <a:pPr marL="3859213" indent="0">
              <a:buNone/>
            </a:pPr>
            <a:r>
              <a:rPr lang="it-IT" sz="2400" dirty="0">
                <a:solidFill>
                  <a:schemeClr val="accent1">
                    <a:lumMod val="75000"/>
                  </a:schemeClr>
                </a:solidFill>
                <a:latin typeface="Calibri" panose="020F0502020204030204" pitchFamily="34" charset="0"/>
                <a:cs typeface="Calibri" panose="020F0502020204030204" pitchFamily="34" charset="0"/>
              </a:rPr>
              <a:t>STEP</a:t>
            </a:r>
          </a:p>
          <a:p>
            <a:pPr marL="4202113" indent="-342900"/>
            <a:r>
              <a:rPr lang="it-IT" sz="2400" dirty="0">
                <a:solidFill>
                  <a:schemeClr val="accent1">
                    <a:lumMod val="75000"/>
                  </a:schemeClr>
                </a:solidFill>
                <a:latin typeface="Calibri" panose="020F0502020204030204" pitchFamily="34" charset="0"/>
                <a:cs typeface="Calibri" panose="020F0502020204030204" pitchFamily="34" charset="0"/>
              </a:rPr>
              <a:t>Identificare gli attori</a:t>
            </a:r>
          </a:p>
          <a:p>
            <a:pPr marL="4202113" indent="-342900"/>
            <a:r>
              <a:rPr lang="it-IT" sz="2400" dirty="0">
                <a:solidFill>
                  <a:schemeClr val="accent1">
                    <a:lumMod val="75000"/>
                  </a:schemeClr>
                </a:solidFill>
                <a:latin typeface="Calibri" panose="020F0502020204030204" pitchFamily="34" charset="0"/>
                <a:cs typeface="Calibri" panose="020F0502020204030204" pitchFamily="34" charset="0"/>
              </a:rPr>
              <a:t>Porre le giuste domande</a:t>
            </a:r>
          </a:p>
          <a:p>
            <a:pPr marL="4202113" indent="-342900"/>
            <a:r>
              <a:rPr lang="it-IT" sz="2400" dirty="0">
                <a:solidFill>
                  <a:schemeClr val="accent1">
                    <a:lumMod val="75000"/>
                  </a:schemeClr>
                </a:solidFill>
                <a:latin typeface="Calibri" panose="020F0502020204030204" pitchFamily="34" charset="0"/>
                <a:cs typeface="Calibri" panose="020F0502020204030204" pitchFamily="34" charset="0"/>
              </a:rPr>
              <a:t>Rappresentare il processo AS-IS</a:t>
            </a:r>
          </a:p>
          <a:p>
            <a:pPr marL="0" indent="0">
              <a:buNone/>
            </a:pPr>
            <a:endParaRPr lang="it-IT" sz="2400" dirty="0">
              <a:solidFill>
                <a:schemeClr val="accent1">
                  <a:lumMod val="75000"/>
                </a:schemeClr>
              </a:solidFill>
              <a:latin typeface="Calibri" panose="020F0502020204030204" pitchFamily="34" charset="0"/>
              <a:cs typeface="Calibri" panose="020F0502020204030204" pitchFamily="34" charset="0"/>
            </a:endParaRPr>
          </a:p>
        </p:txBody>
      </p:sp>
      <p:grpSp>
        <p:nvGrpSpPr>
          <p:cNvPr id="10" name="Gruppo 9">
            <a:extLst>
              <a:ext uri="{FF2B5EF4-FFF2-40B4-BE49-F238E27FC236}">
                <a16:creationId xmlns:a16="http://schemas.microsoft.com/office/drawing/2014/main" id="{ECFA8B9B-13D8-4301-A1E0-70BBA04BEAB6}"/>
              </a:ext>
            </a:extLst>
          </p:cNvPr>
          <p:cNvGrpSpPr/>
          <p:nvPr/>
        </p:nvGrpSpPr>
        <p:grpSpPr>
          <a:xfrm>
            <a:off x="982078" y="1901875"/>
            <a:ext cx="4482830" cy="3330340"/>
            <a:chOff x="3685721" y="2142067"/>
            <a:chExt cx="4594679" cy="2480197"/>
          </a:xfrm>
        </p:grpSpPr>
        <p:grpSp>
          <p:nvGrpSpPr>
            <p:cNvPr id="9" name="Gruppo 8">
              <a:extLst>
                <a:ext uri="{FF2B5EF4-FFF2-40B4-BE49-F238E27FC236}">
                  <a16:creationId xmlns:a16="http://schemas.microsoft.com/office/drawing/2014/main" id="{0BF613D5-EB87-48DC-A6CE-AD784D39C14F}"/>
                </a:ext>
              </a:extLst>
            </p:cNvPr>
            <p:cNvGrpSpPr/>
            <p:nvPr/>
          </p:nvGrpSpPr>
          <p:grpSpPr>
            <a:xfrm>
              <a:off x="3685721" y="2142067"/>
              <a:ext cx="4594679" cy="2480197"/>
              <a:chOff x="3685721" y="2065866"/>
              <a:chExt cx="4479173" cy="2556398"/>
            </a:xfrm>
          </p:grpSpPr>
          <p:sp>
            <p:nvSpPr>
              <p:cNvPr id="14" name="Ovale 13">
                <a:extLst>
                  <a:ext uri="{FF2B5EF4-FFF2-40B4-BE49-F238E27FC236}">
                    <a16:creationId xmlns:a16="http://schemas.microsoft.com/office/drawing/2014/main" id="{D532DB9E-6E00-4C87-A8AC-2A4DF0DD3C2E}"/>
                  </a:ext>
                </a:extLst>
              </p:cNvPr>
              <p:cNvSpPr/>
              <p:nvPr/>
            </p:nvSpPr>
            <p:spPr>
              <a:xfrm>
                <a:off x="4529668" y="2288966"/>
                <a:ext cx="2670027" cy="233329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a:solidFill>
                    <a:schemeClr val="accent1">
                      <a:lumMod val="75000"/>
                    </a:schemeClr>
                  </a:solidFill>
                </a:endParaRPr>
              </a:p>
            </p:txBody>
          </p:sp>
          <p:sp>
            <p:nvSpPr>
              <p:cNvPr id="4" name="Rettangolo con angoli arrotondati 3">
                <a:extLst>
                  <a:ext uri="{FF2B5EF4-FFF2-40B4-BE49-F238E27FC236}">
                    <a16:creationId xmlns:a16="http://schemas.microsoft.com/office/drawing/2014/main" id="{11D5DC45-0BD1-4B1E-9424-C58DF34F998D}"/>
                  </a:ext>
                </a:extLst>
              </p:cNvPr>
              <p:cNvSpPr/>
              <p:nvPr/>
            </p:nvSpPr>
            <p:spPr>
              <a:xfrm>
                <a:off x="5130801" y="2065866"/>
                <a:ext cx="1413933" cy="618067"/>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t-IT" sz="1400" dirty="0">
                    <a:solidFill>
                      <a:schemeClr val="bg1"/>
                    </a:solidFill>
                  </a:rPr>
                  <a:t>Analisi</a:t>
                </a:r>
              </a:p>
            </p:txBody>
          </p:sp>
          <p:sp>
            <p:nvSpPr>
              <p:cNvPr id="5" name="Rettangolo con angoli arrotondati 4">
                <a:extLst>
                  <a:ext uri="{FF2B5EF4-FFF2-40B4-BE49-F238E27FC236}">
                    <a16:creationId xmlns:a16="http://schemas.microsoft.com/office/drawing/2014/main" id="{1E2EEFA3-BB88-4615-87C4-56F0ED257753}"/>
                  </a:ext>
                </a:extLst>
              </p:cNvPr>
              <p:cNvSpPr/>
              <p:nvPr/>
            </p:nvSpPr>
            <p:spPr>
              <a:xfrm>
                <a:off x="6451909" y="2789714"/>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Progettazione</a:t>
                </a:r>
              </a:p>
            </p:txBody>
          </p:sp>
          <p:sp>
            <p:nvSpPr>
              <p:cNvPr id="6" name="Rettangolo con angoli arrotondati 5">
                <a:extLst>
                  <a:ext uri="{FF2B5EF4-FFF2-40B4-BE49-F238E27FC236}">
                    <a16:creationId xmlns:a16="http://schemas.microsoft.com/office/drawing/2014/main" id="{04DE1572-2660-41BB-ABA7-B408174C1D69}"/>
                  </a:ext>
                </a:extLst>
              </p:cNvPr>
              <p:cNvSpPr/>
              <p:nvPr/>
            </p:nvSpPr>
            <p:spPr>
              <a:xfrm>
                <a:off x="6234495" y="3755204"/>
                <a:ext cx="1930399"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Implementazione</a:t>
                </a:r>
              </a:p>
            </p:txBody>
          </p:sp>
          <p:sp>
            <p:nvSpPr>
              <p:cNvPr id="8" name="Rettangolo con angoli arrotondati 7">
                <a:extLst>
                  <a:ext uri="{FF2B5EF4-FFF2-40B4-BE49-F238E27FC236}">
                    <a16:creationId xmlns:a16="http://schemas.microsoft.com/office/drawing/2014/main" id="{98D99660-16AE-416C-A1C3-E10B832D3180}"/>
                  </a:ext>
                </a:extLst>
              </p:cNvPr>
              <p:cNvSpPr/>
              <p:nvPr/>
            </p:nvSpPr>
            <p:spPr>
              <a:xfrm>
                <a:off x="3685721" y="2804577"/>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Valutazione</a:t>
                </a:r>
              </a:p>
            </p:txBody>
          </p:sp>
        </p:grpSp>
        <p:sp>
          <p:nvSpPr>
            <p:cNvPr id="7" name="Rettangolo con angoli arrotondati 6">
              <a:extLst>
                <a:ext uri="{FF2B5EF4-FFF2-40B4-BE49-F238E27FC236}">
                  <a16:creationId xmlns:a16="http://schemas.microsoft.com/office/drawing/2014/main" id="{16CD2B2E-05FB-4755-973D-813B30845655}"/>
                </a:ext>
              </a:extLst>
            </p:cNvPr>
            <p:cNvSpPr/>
            <p:nvPr/>
          </p:nvSpPr>
          <p:spPr>
            <a:xfrm>
              <a:off x="4033010" y="3762636"/>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Monitoraggio</a:t>
              </a:r>
            </a:p>
          </p:txBody>
        </p:sp>
      </p:grpSp>
      <p:grpSp>
        <p:nvGrpSpPr>
          <p:cNvPr id="11" name="Gruppo 10">
            <a:extLst>
              <a:ext uri="{FF2B5EF4-FFF2-40B4-BE49-F238E27FC236}">
                <a16:creationId xmlns:a16="http://schemas.microsoft.com/office/drawing/2014/main" id="{82C706D9-786F-7F6F-8C2F-E2D5F66CDD86}"/>
              </a:ext>
            </a:extLst>
          </p:cNvPr>
          <p:cNvGrpSpPr/>
          <p:nvPr/>
        </p:nvGrpSpPr>
        <p:grpSpPr>
          <a:xfrm>
            <a:off x="1" y="0"/>
            <a:ext cx="908049" cy="6858000"/>
            <a:chOff x="1" y="0"/>
            <a:chExt cx="962526" cy="6858000"/>
          </a:xfrm>
        </p:grpSpPr>
        <p:sp>
          <p:nvSpPr>
            <p:cNvPr id="12" name="Rettangolo 11">
              <a:extLst>
                <a:ext uri="{FF2B5EF4-FFF2-40B4-BE49-F238E27FC236}">
                  <a16:creationId xmlns:a16="http://schemas.microsoft.com/office/drawing/2014/main" id="{D28E6733-44CA-24FE-E18F-958AE92A49D9}"/>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3" name="CasellaDiTesto 12">
              <a:extLst>
                <a:ext uri="{FF2B5EF4-FFF2-40B4-BE49-F238E27FC236}">
                  <a16:creationId xmlns:a16="http://schemas.microsoft.com/office/drawing/2014/main" id="{ABB8B1F7-796B-6218-C8A3-04AA47B14FC8}"/>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5" name="Picture 7">
            <a:extLst>
              <a:ext uri="{FF2B5EF4-FFF2-40B4-BE49-F238E27FC236}">
                <a16:creationId xmlns:a16="http://schemas.microsoft.com/office/drawing/2014/main" id="{EFA5A092-610A-10DE-EB96-18F9329691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a:extLst>
              <a:ext uri="{FF2B5EF4-FFF2-40B4-BE49-F238E27FC236}">
                <a16:creationId xmlns:a16="http://schemas.microsoft.com/office/drawing/2014/main" id="{D1272520-53E9-FFC5-009A-4C69D895C7D6}"/>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17" name="Segnaposto piè di pagina 3">
            <a:extLst>
              <a:ext uri="{FF2B5EF4-FFF2-40B4-BE49-F238E27FC236}">
                <a16:creationId xmlns:a16="http://schemas.microsoft.com/office/drawing/2014/main" id="{313A1FAA-41FD-EAE3-8C1D-A00EEDF52BB3}"/>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739391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982078" y="1112226"/>
            <a:ext cx="8007330" cy="449167"/>
          </a:xfrm>
        </p:spPr>
        <p:txBody>
          <a:bodyPr>
            <a:normAutofit fontScale="90000"/>
          </a:bodyPr>
          <a:lstStyle/>
          <a:p>
            <a:r>
              <a:rPr lang="it-IT" sz="2800" dirty="0">
                <a:solidFill>
                  <a:srgbClr val="1B877D"/>
                </a:solidFill>
              </a:rPr>
              <a:t>2. Progettazione</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886723" y="1825442"/>
            <a:ext cx="11476533" cy="5507660"/>
          </a:xfrm>
        </p:spPr>
        <p:txBody>
          <a:bodyPr>
            <a:noAutofit/>
          </a:bodyPr>
          <a:lstStyle/>
          <a:p>
            <a:pPr marL="0" indent="0">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					L'attività di Process Design comprende la progettazione 					del processo TO-BE. Le aree di intervento comprendono:</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Rappresentazione dei flussi di processo e degli attori coinvolti</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Avvisi e notifiche</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Procedure operative standard</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Definizione Task</a:t>
            </a:r>
          </a:p>
          <a:p>
            <a:pPr marL="4848225" indent="-276225">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STEP</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 Modellare</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 Simulare</a:t>
            </a:r>
          </a:p>
          <a:p>
            <a:pPr marL="4848225" indent="-276225">
              <a:spcBef>
                <a:spcPts val="0"/>
              </a:spcBef>
            </a:pPr>
            <a:r>
              <a:rPr lang="it-IT" sz="2300" dirty="0">
                <a:solidFill>
                  <a:schemeClr val="accent1">
                    <a:lumMod val="75000"/>
                  </a:schemeClr>
                </a:solidFill>
                <a:latin typeface="Calibri" panose="020F0502020204030204" pitchFamily="34" charset="0"/>
                <a:cs typeface="Calibri" panose="020F0502020204030204" pitchFamily="34" charset="0"/>
              </a:rPr>
              <a:t> Implementare</a:t>
            </a:r>
          </a:p>
          <a:p>
            <a:pPr marL="4848225" indent="-276225">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Ci possono essere diverse opzioni di modello TO-BE e</a:t>
            </a:r>
          </a:p>
          <a:p>
            <a:pPr marL="4848225" indent="-276225">
              <a:spcBef>
                <a:spcPts val="0"/>
              </a:spcBef>
              <a:buNone/>
            </a:pPr>
            <a:r>
              <a:rPr lang="it-IT" sz="2300" dirty="0">
                <a:solidFill>
                  <a:schemeClr val="accent1">
                    <a:lumMod val="75000"/>
                  </a:schemeClr>
                </a:solidFill>
                <a:latin typeface="Calibri" panose="020F0502020204030204" pitchFamily="34" charset="0"/>
                <a:cs typeface="Calibri" panose="020F0502020204030204" pitchFamily="34" charset="0"/>
              </a:rPr>
              <a:t>ciascuna di esse deve essere analizzata e simulata</a:t>
            </a:r>
          </a:p>
        </p:txBody>
      </p:sp>
      <p:grpSp>
        <p:nvGrpSpPr>
          <p:cNvPr id="10" name="Gruppo 9">
            <a:extLst>
              <a:ext uri="{FF2B5EF4-FFF2-40B4-BE49-F238E27FC236}">
                <a16:creationId xmlns:a16="http://schemas.microsoft.com/office/drawing/2014/main" id="{ECFA8B9B-13D8-4301-A1E0-70BBA04BEAB6}"/>
              </a:ext>
            </a:extLst>
          </p:cNvPr>
          <p:cNvGrpSpPr/>
          <p:nvPr/>
        </p:nvGrpSpPr>
        <p:grpSpPr>
          <a:xfrm>
            <a:off x="982078" y="1825441"/>
            <a:ext cx="4394833" cy="3748587"/>
            <a:chOff x="3685721" y="2142067"/>
            <a:chExt cx="4594679" cy="2480197"/>
          </a:xfrm>
        </p:grpSpPr>
        <p:grpSp>
          <p:nvGrpSpPr>
            <p:cNvPr id="9" name="Gruppo 8">
              <a:extLst>
                <a:ext uri="{FF2B5EF4-FFF2-40B4-BE49-F238E27FC236}">
                  <a16:creationId xmlns:a16="http://schemas.microsoft.com/office/drawing/2014/main" id="{0BF613D5-EB87-48DC-A6CE-AD784D39C14F}"/>
                </a:ext>
              </a:extLst>
            </p:cNvPr>
            <p:cNvGrpSpPr/>
            <p:nvPr/>
          </p:nvGrpSpPr>
          <p:grpSpPr>
            <a:xfrm>
              <a:off x="3685721" y="2142067"/>
              <a:ext cx="4594679" cy="2480197"/>
              <a:chOff x="3685721" y="2065866"/>
              <a:chExt cx="4479173" cy="2556398"/>
            </a:xfrm>
          </p:grpSpPr>
          <p:sp>
            <p:nvSpPr>
              <p:cNvPr id="14" name="Ovale 13">
                <a:extLst>
                  <a:ext uri="{FF2B5EF4-FFF2-40B4-BE49-F238E27FC236}">
                    <a16:creationId xmlns:a16="http://schemas.microsoft.com/office/drawing/2014/main" id="{D532DB9E-6E00-4C87-A8AC-2A4DF0DD3C2E}"/>
                  </a:ext>
                </a:extLst>
              </p:cNvPr>
              <p:cNvSpPr/>
              <p:nvPr/>
            </p:nvSpPr>
            <p:spPr>
              <a:xfrm>
                <a:off x="4529668" y="2288966"/>
                <a:ext cx="2670027" cy="233329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a:solidFill>
                    <a:schemeClr val="accent1">
                      <a:lumMod val="75000"/>
                    </a:schemeClr>
                  </a:solidFill>
                </a:endParaRPr>
              </a:p>
            </p:txBody>
          </p:sp>
          <p:sp>
            <p:nvSpPr>
              <p:cNvPr id="5" name="Rettangolo con angoli arrotondati 4">
                <a:extLst>
                  <a:ext uri="{FF2B5EF4-FFF2-40B4-BE49-F238E27FC236}">
                    <a16:creationId xmlns:a16="http://schemas.microsoft.com/office/drawing/2014/main" id="{1E2EEFA3-BB88-4615-87C4-56F0ED257753}"/>
                  </a:ext>
                </a:extLst>
              </p:cNvPr>
              <p:cNvSpPr/>
              <p:nvPr/>
            </p:nvSpPr>
            <p:spPr>
              <a:xfrm>
                <a:off x="6451909" y="2789714"/>
                <a:ext cx="1591733" cy="618067"/>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t-IT" sz="1400" dirty="0">
                    <a:solidFill>
                      <a:schemeClr val="bg1"/>
                    </a:solidFill>
                  </a:rPr>
                  <a:t>Progettazione</a:t>
                </a:r>
              </a:p>
            </p:txBody>
          </p:sp>
          <p:sp>
            <p:nvSpPr>
              <p:cNvPr id="6" name="Rettangolo con angoli arrotondati 5">
                <a:extLst>
                  <a:ext uri="{FF2B5EF4-FFF2-40B4-BE49-F238E27FC236}">
                    <a16:creationId xmlns:a16="http://schemas.microsoft.com/office/drawing/2014/main" id="{04DE1572-2660-41BB-ABA7-B408174C1D69}"/>
                  </a:ext>
                </a:extLst>
              </p:cNvPr>
              <p:cNvSpPr/>
              <p:nvPr/>
            </p:nvSpPr>
            <p:spPr>
              <a:xfrm>
                <a:off x="6234495" y="3755204"/>
                <a:ext cx="1930399"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Implementazione</a:t>
                </a:r>
              </a:p>
            </p:txBody>
          </p:sp>
          <p:sp>
            <p:nvSpPr>
              <p:cNvPr id="8" name="Rettangolo con angoli arrotondati 7">
                <a:extLst>
                  <a:ext uri="{FF2B5EF4-FFF2-40B4-BE49-F238E27FC236}">
                    <a16:creationId xmlns:a16="http://schemas.microsoft.com/office/drawing/2014/main" id="{98D99660-16AE-416C-A1C3-E10B832D3180}"/>
                  </a:ext>
                </a:extLst>
              </p:cNvPr>
              <p:cNvSpPr/>
              <p:nvPr/>
            </p:nvSpPr>
            <p:spPr>
              <a:xfrm>
                <a:off x="3685721" y="2804577"/>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Valutazione</a:t>
                </a:r>
              </a:p>
            </p:txBody>
          </p:sp>
          <p:sp>
            <p:nvSpPr>
              <p:cNvPr id="4" name="Rettangolo con angoli arrotondati 3">
                <a:extLst>
                  <a:ext uri="{FF2B5EF4-FFF2-40B4-BE49-F238E27FC236}">
                    <a16:creationId xmlns:a16="http://schemas.microsoft.com/office/drawing/2014/main" id="{11D5DC45-0BD1-4B1E-9424-C58DF34F998D}"/>
                  </a:ext>
                </a:extLst>
              </p:cNvPr>
              <p:cNvSpPr/>
              <p:nvPr/>
            </p:nvSpPr>
            <p:spPr>
              <a:xfrm>
                <a:off x="5130801" y="2065866"/>
                <a:ext cx="14139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Analisi</a:t>
                </a:r>
              </a:p>
            </p:txBody>
          </p:sp>
        </p:grpSp>
        <p:sp>
          <p:nvSpPr>
            <p:cNvPr id="7" name="Rettangolo con angoli arrotondati 6">
              <a:extLst>
                <a:ext uri="{FF2B5EF4-FFF2-40B4-BE49-F238E27FC236}">
                  <a16:creationId xmlns:a16="http://schemas.microsoft.com/office/drawing/2014/main" id="{16CD2B2E-05FB-4755-973D-813B30845655}"/>
                </a:ext>
              </a:extLst>
            </p:cNvPr>
            <p:cNvSpPr/>
            <p:nvPr/>
          </p:nvSpPr>
          <p:spPr>
            <a:xfrm>
              <a:off x="4033010" y="3762636"/>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Monitoraggio</a:t>
              </a:r>
            </a:p>
          </p:txBody>
        </p:sp>
      </p:grpSp>
      <p:grpSp>
        <p:nvGrpSpPr>
          <p:cNvPr id="11" name="Gruppo 10">
            <a:extLst>
              <a:ext uri="{FF2B5EF4-FFF2-40B4-BE49-F238E27FC236}">
                <a16:creationId xmlns:a16="http://schemas.microsoft.com/office/drawing/2014/main" id="{3E4D80EB-699A-2B04-3157-E6684367BF62}"/>
              </a:ext>
            </a:extLst>
          </p:cNvPr>
          <p:cNvGrpSpPr/>
          <p:nvPr/>
        </p:nvGrpSpPr>
        <p:grpSpPr>
          <a:xfrm>
            <a:off x="1" y="0"/>
            <a:ext cx="908049" cy="6858000"/>
            <a:chOff x="1" y="0"/>
            <a:chExt cx="962526" cy="6858000"/>
          </a:xfrm>
        </p:grpSpPr>
        <p:sp>
          <p:nvSpPr>
            <p:cNvPr id="12" name="Rettangolo 11">
              <a:extLst>
                <a:ext uri="{FF2B5EF4-FFF2-40B4-BE49-F238E27FC236}">
                  <a16:creationId xmlns:a16="http://schemas.microsoft.com/office/drawing/2014/main" id="{C4355BED-3358-D0F3-4B58-6084C9E13968}"/>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3" name="CasellaDiTesto 12">
              <a:extLst>
                <a:ext uri="{FF2B5EF4-FFF2-40B4-BE49-F238E27FC236}">
                  <a16:creationId xmlns:a16="http://schemas.microsoft.com/office/drawing/2014/main" id="{712A9E93-1381-662D-FCA7-19849C1096B2}"/>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5" name="Picture 7">
            <a:extLst>
              <a:ext uri="{FF2B5EF4-FFF2-40B4-BE49-F238E27FC236}">
                <a16:creationId xmlns:a16="http://schemas.microsoft.com/office/drawing/2014/main" id="{D02C9D31-3A97-58A6-0C1D-1CFB9ED7D5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a:extLst>
              <a:ext uri="{FF2B5EF4-FFF2-40B4-BE49-F238E27FC236}">
                <a16:creationId xmlns:a16="http://schemas.microsoft.com/office/drawing/2014/main" id="{9F98A0AC-785F-E85B-911F-9BEE5A60C353}"/>
              </a:ext>
            </a:extLst>
          </p:cNvPr>
          <p:cNvPicPr>
            <a:picLocks noChangeAspect="1"/>
          </p:cNvPicPr>
          <p:nvPr/>
        </p:nvPicPr>
        <p:blipFill rotWithShape="1">
          <a:blip r:embed="rId3"/>
          <a:srcRect t="15078" b="12705"/>
          <a:stretch/>
        </p:blipFill>
        <p:spPr>
          <a:xfrm>
            <a:off x="3346728" y="23142"/>
            <a:ext cx="6895174" cy="990600"/>
          </a:xfrm>
          <a:prstGeom prst="rect">
            <a:avLst/>
          </a:prstGeom>
        </p:spPr>
      </p:pic>
      <p:sp>
        <p:nvSpPr>
          <p:cNvPr id="17" name="Segnaposto piè di pagina 3">
            <a:extLst>
              <a:ext uri="{FF2B5EF4-FFF2-40B4-BE49-F238E27FC236}">
                <a16:creationId xmlns:a16="http://schemas.microsoft.com/office/drawing/2014/main" id="{4DD55719-EC05-D39D-ED44-0B29146C966C}"/>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4249725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982078" y="902366"/>
            <a:ext cx="10515600" cy="466929"/>
          </a:xfrm>
        </p:spPr>
        <p:txBody>
          <a:bodyPr>
            <a:normAutofit fontScale="90000"/>
          </a:bodyPr>
          <a:lstStyle/>
          <a:p>
            <a:r>
              <a:rPr lang="it-IT" sz="2800" dirty="0">
                <a:solidFill>
                  <a:srgbClr val="1B877D"/>
                </a:solidFill>
              </a:rPr>
              <a:t>3.</a:t>
            </a:r>
            <a:r>
              <a:rPr lang="it-IT" sz="2800" dirty="0"/>
              <a:t> </a:t>
            </a:r>
            <a:r>
              <a:rPr lang="it-IT" sz="2800" dirty="0">
                <a:solidFill>
                  <a:srgbClr val="1B877D"/>
                </a:solidFill>
              </a:rPr>
              <a:t>Implementazione</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1200705" y="785020"/>
            <a:ext cx="10991295" cy="5665788"/>
          </a:xfrm>
        </p:spPr>
        <p:txBody>
          <a:bodyPr>
            <a:noAutofit/>
          </a:bodyPr>
          <a:lstStyle/>
          <a:p>
            <a:pPr marL="4038600" indent="0">
              <a:lnSpc>
                <a:spcPct val="100000"/>
              </a:lnSpc>
              <a:spcBef>
                <a:spcPts val="0"/>
              </a:spcBef>
              <a:spcAft>
                <a:spcPts val="600"/>
              </a:spcAft>
              <a:buNone/>
            </a:pPr>
            <a:endParaRPr lang="it-IT" sz="2200" dirty="0">
              <a:solidFill>
                <a:schemeClr val="accent4">
                  <a:lumMod val="75000"/>
                </a:schemeClr>
              </a:solidFill>
              <a:latin typeface="Calibri" panose="020F0502020204030204" pitchFamily="34" charset="0"/>
              <a:cs typeface="Calibri" panose="020F0502020204030204" pitchFamily="34" charset="0"/>
            </a:endParaRPr>
          </a:p>
          <a:p>
            <a:pPr marL="4038600" indent="0">
              <a:lnSpc>
                <a:spcPct val="100000"/>
              </a:lnSpc>
              <a:spcBef>
                <a:spcPts val="0"/>
              </a:spcBef>
              <a:spcAft>
                <a:spcPts val="600"/>
              </a:spcAft>
              <a:buNone/>
            </a:pPr>
            <a:r>
              <a:rPr lang="it-IT" sz="2200" dirty="0">
                <a:solidFill>
                  <a:schemeClr val="accent1">
                    <a:lumMod val="75000"/>
                  </a:schemeClr>
                </a:solidFill>
                <a:latin typeface="Calibri" panose="020F0502020204030204" pitchFamily="34" charset="0"/>
                <a:cs typeface="Calibri" panose="020F0502020204030204" pitchFamily="34" charset="0"/>
              </a:rPr>
              <a:t>Il processo, modellato nella fase di progettazione, viene messo in esecuzione.</a:t>
            </a:r>
          </a:p>
          <a:p>
            <a:pPr marL="4038600" indent="0">
              <a:lnSpc>
                <a:spcPct val="100000"/>
              </a:lnSpc>
              <a:spcBef>
                <a:spcPts val="0"/>
              </a:spcBef>
              <a:spcAft>
                <a:spcPts val="600"/>
              </a:spcAft>
              <a:buNone/>
            </a:pPr>
            <a:r>
              <a:rPr lang="it-IT" sz="2200" dirty="0">
                <a:solidFill>
                  <a:schemeClr val="accent1">
                    <a:lumMod val="75000"/>
                  </a:schemeClr>
                </a:solidFill>
                <a:latin typeface="Calibri" panose="020F0502020204030204" pitchFamily="34" charset="0"/>
                <a:cs typeface="Calibri" panose="020F0502020204030204" pitchFamily="34" charset="0"/>
              </a:rPr>
              <a:t>L’implementazione del processo può comportare due sfaccettature complementari:</a:t>
            </a:r>
          </a:p>
          <a:p>
            <a:pPr marL="4038600" indent="0">
              <a:lnSpc>
                <a:spcPct val="100000"/>
              </a:lnSpc>
              <a:spcBef>
                <a:spcPts val="0"/>
              </a:spcBef>
              <a:spcAft>
                <a:spcPts val="600"/>
              </a:spcAft>
              <a:buNone/>
            </a:pPr>
            <a:r>
              <a:rPr lang="it-IT" sz="2200" dirty="0">
                <a:solidFill>
                  <a:schemeClr val="accent1">
                    <a:lumMod val="75000"/>
                  </a:schemeClr>
                </a:solidFill>
                <a:latin typeface="Calibri" panose="020F0502020204030204" pitchFamily="34" charset="0"/>
                <a:cs typeface="Calibri" panose="020F0502020204030204" pitchFamily="34" charset="0"/>
              </a:rPr>
              <a:t>• </a:t>
            </a:r>
            <a:r>
              <a:rPr lang="it-IT" sz="2200" dirty="0" err="1">
                <a:solidFill>
                  <a:schemeClr val="accent1">
                    <a:lumMod val="75000"/>
                  </a:schemeClr>
                </a:solidFill>
                <a:latin typeface="Calibri" panose="020F0502020204030204" pitchFamily="34" charset="0"/>
                <a:cs typeface="Calibri" panose="020F0502020204030204" pitchFamily="34" charset="0"/>
              </a:rPr>
              <a:t>Organizational</a:t>
            </a:r>
            <a:r>
              <a:rPr lang="it-IT" sz="2200" dirty="0">
                <a:solidFill>
                  <a:schemeClr val="accent1">
                    <a:lumMod val="75000"/>
                  </a:schemeClr>
                </a:solidFill>
                <a:latin typeface="Calibri" panose="020F0502020204030204" pitchFamily="34" charset="0"/>
                <a:cs typeface="Calibri" panose="020F0502020204030204" pitchFamily="34" charset="0"/>
              </a:rPr>
              <a:t> Change Management: Si riferisce all'insieme delle attività necessarie per cambiare il modo di lavorare di tutti i partecipanti coinvolti nel processo.</a:t>
            </a:r>
          </a:p>
          <a:p>
            <a:pPr marL="4038600" indent="0">
              <a:lnSpc>
                <a:spcPct val="100000"/>
              </a:lnSpc>
              <a:spcBef>
                <a:spcPts val="0"/>
              </a:spcBef>
              <a:spcAft>
                <a:spcPts val="600"/>
              </a:spcAft>
              <a:buNone/>
            </a:pPr>
            <a:r>
              <a:rPr lang="it-IT" sz="2200" dirty="0">
                <a:solidFill>
                  <a:schemeClr val="accent1">
                    <a:lumMod val="75000"/>
                  </a:schemeClr>
                </a:solidFill>
                <a:latin typeface="Calibri" panose="020F0502020204030204" pitchFamily="34" charset="0"/>
                <a:cs typeface="Calibri" panose="020F0502020204030204" pitchFamily="34" charset="0"/>
              </a:rPr>
              <a:t>• Process Automation: Comporta la configurazione e l'implementazione di un sistema informatico. Il processo è definito in un linguaggio macchina che può essere eseguito direttamente dal software (solitamente XML). Il sistema utilizzerà servizi (o dati gestiti in altri sistemi) per eseguire operazioni di business e moduli per richiedere un input umano.</a:t>
            </a:r>
          </a:p>
        </p:txBody>
      </p:sp>
      <p:grpSp>
        <p:nvGrpSpPr>
          <p:cNvPr id="10" name="Gruppo 9">
            <a:extLst>
              <a:ext uri="{FF2B5EF4-FFF2-40B4-BE49-F238E27FC236}">
                <a16:creationId xmlns:a16="http://schemas.microsoft.com/office/drawing/2014/main" id="{ECFA8B9B-13D8-4301-A1E0-70BBA04BEAB6}"/>
              </a:ext>
            </a:extLst>
          </p:cNvPr>
          <p:cNvGrpSpPr/>
          <p:nvPr/>
        </p:nvGrpSpPr>
        <p:grpSpPr>
          <a:xfrm>
            <a:off x="908050" y="1631171"/>
            <a:ext cx="4140200" cy="3509789"/>
            <a:chOff x="3685721" y="2142067"/>
            <a:chExt cx="4594679" cy="2480197"/>
          </a:xfrm>
        </p:grpSpPr>
        <p:grpSp>
          <p:nvGrpSpPr>
            <p:cNvPr id="9" name="Gruppo 8">
              <a:extLst>
                <a:ext uri="{FF2B5EF4-FFF2-40B4-BE49-F238E27FC236}">
                  <a16:creationId xmlns:a16="http://schemas.microsoft.com/office/drawing/2014/main" id="{0BF613D5-EB87-48DC-A6CE-AD784D39C14F}"/>
                </a:ext>
              </a:extLst>
            </p:cNvPr>
            <p:cNvGrpSpPr/>
            <p:nvPr/>
          </p:nvGrpSpPr>
          <p:grpSpPr>
            <a:xfrm>
              <a:off x="3685721" y="2142067"/>
              <a:ext cx="4594679" cy="2480197"/>
              <a:chOff x="3685721" y="2065866"/>
              <a:chExt cx="4479173" cy="2556398"/>
            </a:xfrm>
          </p:grpSpPr>
          <p:sp>
            <p:nvSpPr>
              <p:cNvPr id="14" name="Ovale 13">
                <a:extLst>
                  <a:ext uri="{FF2B5EF4-FFF2-40B4-BE49-F238E27FC236}">
                    <a16:creationId xmlns:a16="http://schemas.microsoft.com/office/drawing/2014/main" id="{D532DB9E-6E00-4C87-A8AC-2A4DF0DD3C2E}"/>
                  </a:ext>
                </a:extLst>
              </p:cNvPr>
              <p:cNvSpPr/>
              <p:nvPr/>
            </p:nvSpPr>
            <p:spPr>
              <a:xfrm>
                <a:off x="4529668" y="2288966"/>
                <a:ext cx="2670027" cy="233329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a:solidFill>
                    <a:schemeClr val="accent4">
                      <a:lumMod val="75000"/>
                    </a:schemeClr>
                  </a:solidFill>
                </a:endParaRPr>
              </a:p>
            </p:txBody>
          </p:sp>
          <p:sp>
            <p:nvSpPr>
              <p:cNvPr id="5" name="Rettangolo con angoli arrotondati 4">
                <a:extLst>
                  <a:ext uri="{FF2B5EF4-FFF2-40B4-BE49-F238E27FC236}">
                    <a16:creationId xmlns:a16="http://schemas.microsoft.com/office/drawing/2014/main" id="{1E2EEFA3-BB88-4615-87C4-56F0ED257753}"/>
                  </a:ext>
                </a:extLst>
              </p:cNvPr>
              <p:cNvSpPr/>
              <p:nvPr/>
            </p:nvSpPr>
            <p:spPr>
              <a:xfrm>
                <a:off x="6451909" y="2789714"/>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4">
                        <a:lumMod val="75000"/>
                      </a:schemeClr>
                    </a:solidFill>
                  </a:rPr>
                  <a:t>Progettazione</a:t>
                </a:r>
              </a:p>
            </p:txBody>
          </p:sp>
          <p:sp>
            <p:nvSpPr>
              <p:cNvPr id="6" name="Rettangolo con angoli arrotondati 5">
                <a:extLst>
                  <a:ext uri="{FF2B5EF4-FFF2-40B4-BE49-F238E27FC236}">
                    <a16:creationId xmlns:a16="http://schemas.microsoft.com/office/drawing/2014/main" id="{04DE1572-2660-41BB-ABA7-B408174C1D69}"/>
                  </a:ext>
                </a:extLst>
              </p:cNvPr>
              <p:cNvSpPr/>
              <p:nvPr/>
            </p:nvSpPr>
            <p:spPr>
              <a:xfrm>
                <a:off x="6234495" y="3755204"/>
                <a:ext cx="1930399" cy="618067"/>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t-IT" sz="1400" dirty="0">
                    <a:solidFill>
                      <a:schemeClr val="bg1"/>
                    </a:solidFill>
                  </a:rPr>
                  <a:t>Implementazione</a:t>
                </a:r>
              </a:p>
            </p:txBody>
          </p:sp>
          <p:sp>
            <p:nvSpPr>
              <p:cNvPr id="8" name="Rettangolo con angoli arrotondati 7">
                <a:extLst>
                  <a:ext uri="{FF2B5EF4-FFF2-40B4-BE49-F238E27FC236}">
                    <a16:creationId xmlns:a16="http://schemas.microsoft.com/office/drawing/2014/main" id="{98D99660-16AE-416C-A1C3-E10B832D3180}"/>
                  </a:ext>
                </a:extLst>
              </p:cNvPr>
              <p:cNvSpPr/>
              <p:nvPr/>
            </p:nvSpPr>
            <p:spPr>
              <a:xfrm>
                <a:off x="3685721" y="2804577"/>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4">
                        <a:lumMod val="75000"/>
                      </a:schemeClr>
                    </a:solidFill>
                  </a:rPr>
                  <a:t>Valutazione</a:t>
                </a:r>
              </a:p>
            </p:txBody>
          </p:sp>
          <p:sp>
            <p:nvSpPr>
              <p:cNvPr id="4" name="Rettangolo con angoli arrotondati 3">
                <a:extLst>
                  <a:ext uri="{FF2B5EF4-FFF2-40B4-BE49-F238E27FC236}">
                    <a16:creationId xmlns:a16="http://schemas.microsoft.com/office/drawing/2014/main" id="{11D5DC45-0BD1-4B1E-9424-C58DF34F998D}"/>
                  </a:ext>
                </a:extLst>
              </p:cNvPr>
              <p:cNvSpPr/>
              <p:nvPr/>
            </p:nvSpPr>
            <p:spPr>
              <a:xfrm>
                <a:off x="5130801" y="2065866"/>
                <a:ext cx="14139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4">
                        <a:lumMod val="75000"/>
                      </a:schemeClr>
                    </a:solidFill>
                  </a:rPr>
                  <a:t>Analisi</a:t>
                </a:r>
              </a:p>
            </p:txBody>
          </p:sp>
        </p:grpSp>
        <p:sp>
          <p:nvSpPr>
            <p:cNvPr id="7" name="Rettangolo con angoli arrotondati 6">
              <a:extLst>
                <a:ext uri="{FF2B5EF4-FFF2-40B4-BE49-F238E27FC236}">
                  <a16:creationId xmlns:a16="http://schemas.microsoft.com/office/drawing/2014/main" id="{16CD2B2E-05FB-4755-973D-813B30845655}"/>
                </a:ext>
              </a:extLst>
            </p:cNvPr>
            <p:cNvSpPr/>
            <p:nvPr/>
          </p:nvSpPr>
          <p:spPr>
            <a:xfrm>
              <a:off x="4033010" y="3762636"/>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4">
                      <a:lumMod val="75000"/>
                    </a:schemeClr>
                  </a:solidFill>
                </a:rPr>
                <a:t>Monitoraggio</a:t>
              </a:r>
            </a:p>
          </p:txBody>
        </p:sp>
      </p:grpSp>
      <p:grpSp>
        <p:nvGrpSpPr>
          <p:cNvPr id="11" name="Gruppo 10">
            <a:extLst>
              <a:ext uri="{FF2B5EF4-FFF2-40B4-BE49-F238E27FC236}">
                <a16:creationId xmlns:a16="http://schemas.microsoft.com/office/drawing/2014/main" id="{AC022ADC-6F83-D3D5-EAF5-AC26FE900201}"/>
              </a:ext>
            </a:extLst>
          </p:cNvPr>
          <p:cNvGrpSpPr/>
          <p:nvPr/>
        </p:nvGrpSpPr>
        <p:grpSpPr>
          <a:xfrm>
            <a:off x="1" y="0"/>
            <a:ext cx="908049" cy="6858000"/>
            <a:chOff x="1" y="0"/>
            <a:chExt cx="962526" cy="6858000"/>
          </a:xfrm>
        </p:grpSpPr>
        <p:sp>
          <p:nvSpPr>
            <p:cNvPr id="12" name="Rettangolo 11">
              <a:extLst>
                <a:ext uri="{FF2B5EF4-FFF2-40B4-BE49-F238E27FC236}">
                  <a16:creationId xmlns:a16="http://schemas.microsoft.com/office/drawing/2014/main" id="{006938E0-60A0-647E-86E6-1618D0E683EF}"/>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3" name="CasellaDiTesto 12">
              <a:extLst>
                <a:ext uri="{FF2B5EF4-FFF2-40B4-BE49-F238E27FC236}">
                  <a16:creationId xmlns:a16="http://schemas.microsoft.com/office/drawing/2014/main" id="{966F7680-2188-F4DD-A723-D58C146CC4BC}"/>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5" name="Picture 7">
            <a:extLst>
              <a:ext uri="{FF2B5EF4-FFF2-40B4-BE49-F238E27FC236}">
                <a16:creationId xmlns:a16="http://schemas.microsoft.com/office/drawing/2014/main" id="{789E6A40-60E5-A0A3-C029-526253EE2CC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a:extLst>
              <a:ext uri="{FF2B5EF4-FFF2-40B4-BE49-F238E27FC236}">
                <a16:creationId xmlns:a16="http://schemas.microsoft.com/office/drawing/2014/main" id="{0E6B71B4-F412-5A94-9AEF-162C0BCE755B}"/>
              </a:ext>
            </a:extLst>
          </p:cNvPr>
          <p:cNvPicPr>
            <a:picLocks noChangeAspect="1"/>
          </p:cNvPicPr>
          <p:nvPr/>
        </p:nvPicPr>
        <p:blipFill rotWithShape="1">
          <a:blip r:embed="rId3"/>
          <a:srcRect t="15078" b="12705"/>
          <a:stretch/>
        </p:blipFill>
        <p:spPr>
          <a:xfrm>
            <a:off x="3152116" y="0"/>
            <a:ext cx="6895174" cy="990600"/>
          </a:xfrm>
          <a:prstGeom prst="rect">
            <a:avLst/>
          </a:prstGeom>
        </p:spPr>
      </p:pic>
      <p:sp>
        <p:nvSpPr>
          <p:cNvPr id="17" name="Segnaposto piè di pagina 3">
            <a:extLst>
              <a:ext uri="{FF2B5EF4-FFF2-40B4-BE49-F238E27FC236}">
                <a16:creationId xmlns:a16="http://schemas.microsoft.com/office/drawing/2014/main" id="{7E44D0E1-9FB2-CDF8-AF83-A875334F7D34}"/>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2558557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1A4E-F03D-492D-A3E0-B3A2B5D188B7}"/>
              </a:ext>
            </a:extLst>
          </p:cNvPr>
          <p:cNvSpPr>
            <a:spLocks noGrp="1"/>
          </p:cNvSpPr>
          <p:nvPr>
            <p:ph type="title" idx="4294967295"/>
          </p:nvPr>
        </p:nvSpPr>
        <p:spPr>
          <a:xfrm>
            <a:off x="2316480" y="798901"/>
            <a:ext cx="6746240" cy="511734"/>
          </a:xfrm>
        </p:spPr>
        <p:txBody>
          <a:bodyPr>
            <a:normAutofit fontScale="90000"/>
          </a:bodyPr>
          <a:lstStyle/>
          <a:p>
            <a:pPr marL="4038600">
              <a:lnSpc>
                <a:spcPct val="100000"/>
              </a:lnSpc>
              <a:spcBef>
                <a:spcPts val="0"/>
              </a:spcBef>
              <a:spcAft>
                <a:spcPts val="600"/>
              </a:spcAft>
            </a:pPr>
            <a:r>
              <a:rPr lang="it-IT" sz="2800" dirty="0">
                <a:solidFill>
                  <a:srgbClr val="1B877D"/>
                </a:solidFill>
              </a:rPr>
              <a:t>4. Monitoraggio</a:t>
            </a:r>
          </a:p>
        </p:txBody>
      </p:sp>
      <p:sp>
        <p:nvSpPr>
          <p:cNvPr id="3" name="Segnaposto contenuto 2">
            <a:extLst>
              <a:ext uri="{FF2B5EF4-FFF2-40B4-BE49-F238E27FC236}">
                <a16:creationId xmlns:a16="http://schemas.microsoft.com/office/drawing/2014/main" id="{33E5327E-F104-408F-83F9-A8774A0393FC}"/>
              </a:ext>
            </a:extLst>
          </p:cNvPr>
          <p:cNvSpPr>
            <a:spLocks noGrp="1"/>
          </p:cNvSpPr>
          <p:nvPr>
            <p:ph idx="4294967295"/>
          </p:nvPr>
        </p:nvSpPr>
        <p:spPr>
          <a:xfrm>
            <a:off x="253578" y="1265123"/>
            <a:ext cx="11398250" cy="5908675"/>
          </a:xfrm>
        </p:spPr>
        <p:txBody>
          <a:bodyPr>
            <a:noAutofit/>
          </a:bodyPr>
          <a:lstStyle/>
          <a:p>
            <a:pPr marL="4572000" indent="0">
              <a:buNone/>
            </a:pPr>
            <a:r>
              <a:rPr lang="it-IT" sz="2200" dirty="0">
                <a:solidFill>
                  <a:schemeClr val="accent1">
                    <a:lumMod val="75000"/>
                  </a:schemeClr>
                </a:solidFill>
                <a:latin typeface="Calibri" panose="020F0502020204030204" pitchFamily="34" charset="0"/>
                <a:cs typeface="Calibri" panose="020F0502020204030204" pitchFamily="34" charset="0"/>
              </a:rPr>
              <a:t>Una volta che il processo riprogettato viene eseguito, i dati</a:t>
            </a:r>
          </a:p>
          <a:p>
            <a:pPr marL="4572000" indent="0">
              <a:buNone/>
            </a:pPr>
            <a:r>
              <a:rPr lang="it-IT" sz="2200" dirty="0">
                <a:solidFill>
                  <a:schemeClr val="accent1">
                    <a:lumMod val="75000"/>
                  </a:schemeClr>
                </a:solidFill>
                <a:latin typeface="Calibri" panose="020F0502020204030204" pitchFamily="34" charset="0"/>
                <a:cs typeface="Calibri" panose="020F0502020204030204" pitchFamily="34" charset="0"/>
              </a:rPr>
              <a:t>rilevanti vengono raccolti e analizzati per misurare le</a:t>
            </a:r>
          </a:p>
          <a:p>
            <a:pPr marL="4572000" indent="0">
              <a:buNone/>
            </a:pPr>
            <a:r>
              <a:rPr lang="it-IT" sz="2200" dirty="0">
                <a:solidFill>
                  <a:schemeClr val="accent1">
                    <a:lumMod val="75000"/>
                  </a:schemeClr>
                </a:solidFill>
                <a:latin typeface="Calibri" panose="020F0502020204030204" pitchFamily="34" charset="0"/>
                <a:cs typeface="Calibri" panose="020F0502020204030204" pitchFamily="34" charset="0"/>
              </a:rPr>
              <a:t>performance del processo in relazione agli obiettivi dell’organizzazione.</a:t>
            </a:r>
          </a:p>
          <a:p>
            <a:pPr marL="4572000" indent="0">
              <a:buNone/>
            </a:pPr>
            <a:r>
              <a:rPr lang="it-IT" sz="2200" dirty="0">
                <a:solidFill>
                  <a:schemeClr val="accent1">
                    <a:lumMod val="75000"/>
                  </a:schemeClr>
                </a:solidFill>
                <a:latin typeface="Calibri" panose="020F0502020204030204" pitchFamily="34" charset="0"/>
                <a:cs typeface="Calibri" panose="020F0502020204030204" pitchFamily="34" charset="0"/>
              </a:rPr>
              <a:t>Il monitoraggio comprende l’analisi in tempo reale dei singoli processi in modo che le tutte le informazioni sul loro stato possano essere facilmente visibili e fornite per produrre analitiche e statistiche sulle loro prestazioni.</a:t>
            </a:r>
          </a:p>
          <a:p>
            <a:pPr marL="4572000" indent="0">
              <a:buNone/>
            </a:pPr>
            <a:r>
              <a:rPr lang="it-IT" sz="2200" dirty="0">
                <a:solidFill>
                  <a:schemeClr val="accent1">
                    <a:lumMod val="75000"/>
                  </a:schemeClr>
                </a:solidFill>
                <a:latin typeface="Calibri" panose="020F0502020204030204" pitchFamily="34" charset="0"/>
                <a:cs typeface="Calibri" panose="020F0502020204030204" pitchFamily="34" charset="0"/>
              </a:rPr>
              <a:t>Esempi di Misure</a:t>
            </a:r>
          </a:p>
          <a:p>
            <a:pPr marL="4398963" indent="173038">
              <a:buNone/>
            </a:pPr>
            <a:r>
              <a:rPr lang="it-IT" sz="2200" dirty="0">
                <a:solidFill>
                  <a:schemeClr val="accent1">
                    <a:lumMod val="75000"/>
                  </a:schemeClr>
                </a:solidFill>
                <a:latin typeface="Calibri" panose="020F0502020204030204" pitchFamily="34" charset="0"/>
                <a:cs typeface="Calibri" panose="020F0502020204030204" pitchFamily="34" charset="0"/>
              </a:rPr>
              <a:t>• Stato del processo</a:t>
            </a:r>
          </a:p>
          <a:p>
            <a:pPr marL="4398963" indent="173038">
              <a:buNone/>
            </a:pPr>
            <a:r>
              <a:rPr lang="it-IT" sz="2200" dirty="0">
                <a:solidFill>
                  <a:schemeClr val="accent1">
                    <a:lumMod val="75000"/>
                  </a:schemeClr>
                </a:solidFill>
                <a:latin typeface="Calibri" panose="020F0502020204030204" pitchFamily="34" charset="0"/>
                <a:cs typeface="Calibri" panose="020F0502020204030204" pitchFamily="34" charset="0"/>
              </a:rPr>
              <a:t>• </a:t>
            </a:r>
            <a:r>
              <a:rPr lang="it-IT" sz="2200" dirty="0" err="1">
                <a:solidFill>
                  <a:schemeClr val="accent1">
                    <a:lumMod val="75000"/>
                  </a:schemeClr>
                </a:solidFill>
                <a:latin typeface="Calibri" panose="020F0502020204030204" pitchFamily="34" charset="0"/>
                <a:cs typeface="Calibri" panose="020F0502020204030204" pitchFamily="34" charset="0"/>
              </a:rPr>
              <a:t>Cycle</a:t>
            </a:r>
            <a:r>
              <a:rPr lang="it-IT" sz="2200" dirty="0">
                <a:solidFill>
                  <a:schemeClr val="accent1">
                    <a:lumMod val="75000"/>
                  </a:schemeClr>
                </a:solidFill>
                <a:latin typeface="Calibri" panose="020F0502020204030204" pitchFamily="34" charset="0"/>
                <a:cs typeface="Calibri" panose="020F0502020204030204" pitchFamily="34" charset="0"/>
              </a:rPr>
              <a:t> Time</a:t>
            </a:r>
          </a:p>
          <a:p>
            <a:pPr marL="4398963" indent="173038">
              <a:buNone/>
            </a:pPr>
            <a:r>
              <a:rPr lang="it-IT" sz="2200" dirty="0">
                <a:solidFill>
                  <a:schemeClr val="accent1">
                    <a:lumMod val="75000"/>
                  </a:schemeClr>
                </a:solidFill>
                <a:latin typeface="Calibri" panose="020F0502020204030204" pitchFamily="34" charset="0"/>
                <a:cs typeface="Calibri" panose="020F0502020204030204" pitchFamily="34" charset="0"/>
              </a:rPr>
              <a:t>• Produttività</a:t>
            </a:r>
          </a:p>
          <a:p>
            <a:pPr marL="4398963" indent="173038">
              <a:buNone/>
            </a:pPr>
            <a:r>
              <a:rPr lang="it-IT" sz="2200" dirty="0">
                <a:solidFill>
                  <a:schemeClr val="accent1">
                    <a:lumMod val="75000"/>
                  </a:schemeClr>
                </a:solidFill>
                <a:latin typeface="Calibri" panose="020F0502020204030204" pitchFamily="34" charset="0"/>
                <a:cs typeface="Calibri" panose="020F0502020204030204" pitchFamily="34" charset="0"/>
              </a:rPr>
              <a:t>• Tasso di difettosità</a:t>
            </a:r>
          </a:p>
        </p:txBody>
      </p:sp>
      <p:grpSp>
        <p:nvGrpSpPr>
          <p:cNvPr id="10" name="Gruppo 9">
            <a:extLst>
              <a:ext uri="{FF2B5EF4-FFF2-40B4-BE49-F238E27FC236}">
                <a16:creationId xmlns:a16="http://schemas.microsoft.com/office/drawing/2014/main" id="{ECFA8B9B-13D8-4301-A1E0-70BBA04BEAB6}"/>
              </a:ext>
            </a:extLst>
          </p:cNvPr>
          <p:cNvGrpSpPr/>
          <p:nvPr/>
        </p:nvGrpSpPr>
        <p:grpSpPr>
          <a:xfrm>
            <a:off x="982078" y="1602407"/>
            <a:ext cx="3886202" cy="3118450"/>
            <a:chOff x="3685721" y="2142067"/>
            <a:chExt cx="4594679" cy="2480197"/>
          </a:xfrm>
        </p:grpSpPr>
        <p:grpSp>
          <p:nvGrpSpPr>
            <p:cNvPr id="9" name="Gruppo 8">
              <a:extLst>
                <a:ext uri="{FF2B5EF4-FFF2-40B4-BE49-F238E27FC236}">
                  <a16:creationId xmlns:a16="http://schemas.microsoft.com/office/drawing/2014/main" id="{0BF613D5-EB87-48DC-A6CE-AD784D39C14F}"/>
                </a:ext>
              </a:extLst>
            </p:cNvPr>
            <p:cNvGrpSpPr/>
            <p:nvPr/>
          </p:nvGrpSpPr>
          <p:grpSpPr>
            <a:xfrm>
              <a:off x="3685721" y="2142067"/>
              <a:ext cx="4594679" cy="2480197"/>
              <a:chOff x="3685721" y="2065866"/>
              <a:chExt cx="4479173" cy="2556398"/>
            </a:xfrm>
          </p:grpSpPr>
          <p:sp>
            <p:nvSpPr>
              <p:cNvPr id="14" name="Ovale 13">
                <a:extLst>
                  <a:ext uri="{FF2B5EF4-FFF2-40B4-BE49-F238E27FC236}">
                    <a16:creationId xmlns:a16="http://schemas.microsoft.com/office/drawing/2014/main" id="{D532DB9E-6E00-4C87-A8AC-2A4DF0DD3C2E}"/>
                  </a:ext>
                </a:extLst>
              </p:cNvPr>
              <p:cNvSpPr/>
              <p:nvPr/>
            </p:nvSpPr>
            <p:spPr>
              <a:xfrm>
                <a:off x="4529668" y="2288966"/>
                <a:ext cx="2670027" cy="233329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it-IT">
                  <a:solidFill>
                    <a:schemeClr val="accent4">
                      <a:lumMod val="75000"/>
                    </a:schemeClr>
                  </a:solidFill>
                </a:endParaRPr>
              </a:p>
            </p:txBody>
          </p:sp>
          <p:sp>
            <p:nvSpPr>
              <p:cNvPr id="5" name="Rettangolo con angoli arrotondati 4">
                <a:extLst>
                  <a:ext uri="{FF2B5EF4-FFF2-40B4-BE49-F238E27FC236}">
                    <a16:creationId xmlns:a16="http://schemas.microsoft.com/office/drawing/2014/main" id="{1E2EEFA3-BB88-4615-87C4-56F0ED257753}"/>
                  </a:ext>
                </a:extLst>
              </p:cNvPr>
              <p:cNvSpPr/>
              <p:nvPr/>
            </p:nvSpPr>
            <p:spPr>
              <a:xfrm>
                <a:off x="6451909" y="2789714"/>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Progettazione</a:t>
                </a:r>
              </a:p>
            </p:txBody>
          </p:sp>
          <p:sp>
            <p:nvSpPr>
              <p:cNvPr id="6" name="Rettangolo con angoli arrotondati 5">
                <a:extLst>
                  <a:ext uri="{FF2B5EF4-FFF2-40B4-BE49-F238E27FC236}">
                    <a16:creationId xmlns:a16="http://schemas.microsoft.com/office/drawing/2014/main" id="{04DE1572-2660-41BB-ABA7-B408174C1D69}"/>
                  </a:ext>
                </a:extLst>
              </p:cNvPr>
              <p:cNvSpPr/>
              <p:nvPr/>
            </p:nvSpPr>
            <p:spPr>
              <a:xfrm>
                <a:off x="6234495" y="3755204"/>
                <a:ext cx="1930399"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Implementazione</a:t>
                </a:r>
              </a:p>
            </p:txBody>
          </p:sp>
          <p:sp>
            <p:nvSpPr>
              <p:cNvPr id="8" name="Rettangolo con angoli arrotondati 7">
                <a:extLst>
                  <a:ext uri="{FF2B5EF4-FFF2-40B4-BE49-F238E27FC236}">
                    <a16:creationId xmlns:a16="http://schemas.microsoft.com/office/drawing/2014/main" id="{98D99660-16AE-416C-A1C3-E10B832D3180}"/>
                  </a:ext>
                </a:extLst>
              </p:cNvPr>
              <p:cNvSpPr/>
              <p:nvPr/>
            </p:nvSpPr>
            <p:spPr>
              <a:xfrm>
                <a:off x="3685721" y="2804577"/>
                <a:ext cx="15917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Valutazione</a:t>
                </a:r>
              </a:p>
            </p:txBody>
          </p:sp>
          <p:sp>
            <p:nvSpPr>
              <p:cNvPr id="4" name="Rettangolo con angoli arrotondati 3">
                <a:extLst>
                  <a:ext uri="{FF2B5EF4-FFF2-40B4-BE49-F238E27FC236}">
                    <a16:creationId xmlns:a16="http://schemas.microsoft.com/office/drawing/2014/main" id="{11D5DC45-0BD1-4B1E-9424-C58DF34F998D}"/>
                  </a:ext>
                </a:extLst>
              </p:cNvPr>
              <p:cNvSpPr/>
              <p:nvPr/>
            </p:nvSpPr>
            <p:spPr>
              <a:xfrm>
                <a:off x="5130801" y="2065866"/>
                <a:ext cx="1413933" cy="618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sz="1400" dirty="0">
                    <a:solidFill>
                      <a:schemeClr val="accent1">
                        <a:lumMod val="75000"/>
                      </a:schemeClr>
                    </a:solidFill>
                  </a:rPr>
                  <a:t>Analisi</a:t>
                </a:r>
              </a:p>
            </p:txBody>
          </p:sp>
        </p:grpSp>
        <p:sp>
          <p:nvSpPr>
            <p:cNvPr id="7" name="Rettangolo con angoli arrotondati 6">
              <a:extLst>
                <a:ext uri="{FF2B5EF4-FFF2-40B4-BE49-F238E27FC236}">
                  <a16:creationId xmlns:a16="http://schemas.microsoft.com/office/drawing/2014/main" id="{16CD2B2E-05FB-4755-973D-813B30845655}"/>
                </a:ext>
              </a:extLst>
            </p:cNvPr>
            <p:cNvSpPr/>
            <p:nvPr/>
          </p:nvSpPr>
          <p:spPr>
            <a:xfrm>
              <a:off x="4033010" y="3762636"/>
              <a:ext cx="1591733" cy="618067"/>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t-IT" sz="1400" dirty="0">
                  <a:solidFill>
                    <a:schemeClr val="bg1"/>
                  </a:solidFill>
                </a:rPr>
                <a:t>Monitoraggio</a:t>
              </a:r>
            </a:p>
          </p:txBody>
        </p:sp>
      </p:grpSp>
      <p:pic>
        <p:nvPicPr>
          <p:cNvPr id="12" name="Immagine 11">
            <a:extLst>
              <a:ext uri="{FF2B5EF4-FFF2-40B4-BE49-F238E27FC236}">
                <a16:creationId xmlns:a16="http://schemas.microsoft.com/office/drawing/2014/main" id="{B90B2C3A-B47D-4626-961F-CA5A4FD8AA08}"/>
              </a:ext>
            </a:extLst>
          </p:cNvPr>
          <p:cNvPicPr>
            <a:picLocks noChangeAspect="1"/>
          </p:cNvPicPr>
          <p:nvPr/>
        </p:nvPicPr>
        <p:blipFill>
          <a:blip r:embed="rId2"/>
          <a:stretch>
            <a:fillRect/>
          </a:stretch>
        </p:blipFill>
        <p:spPr>
          <a:xfrm>
            <a:off x="7760613" y="4092064"/>
            <a:ext cx="3966995" cy="2572167"/>
          </a:xfrm>
          <a:prstGeom prst="rect">
            <a:avLst/>
          </a:prstGeom>
        </p:spPr>
        <p:style>
          <a:lnRef idx="2">
            <a:schemeClr val="accent1"/>
          </a:lnRef>
          <a:fillRef idx="1">
            <a:schemeClr val="lt1"/>
          </a:fillRef>
          <a:effectRef idx="0">
            <a:schemeClr val="accent1"/>
          </a:effectRef>
          <a:fontRef idx="minor">
            <a:schemeClr val="dk1"/>
          </a:fontRef>
        </p:style>
      </p:pic>
      <p:grpSp>
        <p:nvGrpSpPr>
          <p:cNvPr id="11" name="Gruppo 10">
            <a:extLst>
              <a:ext uri="{FF2B5EF4-FFF2-40B4-BE49-F238E27FC236}">
                <a16:creationId xmlns:a16="http://schemas.microsoft.com/office/drawing/2014/main" id="{F671C1D0-B4F5-E3D8-3512-43B6EB7766F3}"/>
              </a:ext>
            </a:extLst>
          </p:cNvPr>
          <p:cNvGrpSpPr/>
          <p:nvPr/>
        </p:nvGrpSpPr>
        <p:grpSpPr>
          <a:xfrm>
            <a:off x="1" y="0"/>
            <a:ext cx="908049" cy="6858000"/>
            <a:chOff x="1" y="0"/>
            <a:chExt cx="962526" cy="6858000"/>
          </a:xfrm>
        </p:grpSpPr>
        <p:sp>
          <p:nvSpPr>
            <p:cNvPr id="13" name="Rettangolo 12">
              <a:extLst>
                <a:ext uri="{FF2B5EF4-FFF2-40B4-BE49-F238E27FC236}">
                  <a16:creationId xmlns:a16="http://schemas.microsoft.com/office/drawing/2014/main" id="{208A664A-BED4-66ED-DB03-A501976412FD}"/>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15" name="CasellaDiTesto 14">
              <a:extLst>
                <a:ext uri="{FF2B5EF4-FFF2-40B4-BE49-F238E27FC236}">
                  <a16:creationId xmlns:a16="http://schemas.microsoft.com/office/drawing/2014/main" id="{286FA6E0-8FA6-7AC6-7C29-D3365177B304}"/>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16" name="Picture 7">
            <a:extLst>
              <a:ext uri="{FF2B5EF4-FFF2-40B4-BE49-F238E27FC236}">
                <a16:creationId xmlns:a16="http://schemas.microsoft.com/office/drawing/2014/main" id="{3062497D-9DD1-0388-7662-65B1EA5CE7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037" y="6271233"/>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magine 16">
            <a:extLst>
              <a:ext uri="{FF2B5EF4-FFF2-40B4-BE49-F238E27FC236}">
                <a16:creationId xmlns:a16="http://schemas.microsoft.com/office/drawing/2014/main" id="{D7879220-2C77-0E53-80D6-29951B5105C3}"/>
              </a:ext>
            </a:extLst>
          </p:cNvPr>
          <p:cNvPicPr>
            <a:picLocks noChangeAspect="1"/>
          </p:cNvPicPr>
          <p:nvPr/>
        </p:nvPicPr>
        <p:blipFill rotWithShape="1">
          <a:blip r:embed="rId4"/>
          <a:srcRect t="15078" b="12705"/>
          <a:stretch/>
        </p:blipFill>
        <p:spPr>
          <a:xfrm>
            <a:off x="2167546" y="-17248"/>
            <a:ext cx="6895174" cy="990600"/>
          </a:xfrm>
          <a:prstGeom prst="rect">
            <a:avLst/>
          </a:prstGeom>
        </p:spPr>
      </p:pic>
      <p:sp>
        <p:nvSpPr>
          <p:cNvPr id="18" name="Segnaposto piè di pagina 3">
            <a:extLst>
              <a:ext uri="{FF2B5EF4-FFF2-40B4-BE49-F238E27FC236}">
                <a16:creationId xmlns:a16="http://schemas.microsoft.com/office/drawing/2014/main" id="{8AD925F8-C8EB-45B3-6AE2-9E39E94F69FB}"/>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519837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olo 2">
            <a:extLst>
              <a:ext uri="{FF2B5EF4-FFF2-40B4-BE49-F238E27FC236}">
                <a16:creationId xmlns:a16="http://schemas.microsoft.com/office/drawing/2014/main" id="{A05459FF-EEB0-47AF-971A-648F128CAD55}"/>
              </a:ext>
            </a:extLst>
          </p:cNvPr>
          <p:cNvSpPr txBox="1">
            <a:spLocks/>
          </p:cNvSpPr>
          <p:nvPr/>
        </p:nvSpPr>
        <p:spPr>
          <a:xfrm>
            <a:off x="-212881" y="1119597"/>
            <a:ext cx="10972800"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1B877D"/>
                </a:solidFill>
                <a:latin typeface="Calibri" panose="020F0502020204030204" pitchFamily="34" charset="0"/>
                <a:cs typeface="Calibri" panose="020F0502020204030204" pitchFamily="34" charset="0"/>
              </a:rPr>
              <a:t>Ciclo di vita delle policy e dimensioni di performance</a:t>
            </a:r>
          </a:p>
        </p:txBody>
      </p:sp>
      <p:sp>
        <p:nvSpPr>
          <p:cNvPr id="2" name="Segnaposto contenuto 1">
            <a:extLst>
              <a:ext uri="{FF2B5EF4-FFF2-40B4-BE49-F238E27FC236}">
                <a16:creationId xmlns:a16="http://schemas.microsoft.com/office/drawing/2014/main" id="{4A8CA36D-ECAE-49F2-A484-86B94FD1D969}"/>
              </a:ext>
            </a:extLst>
          </p:cNvPr>
          <p:cNvSpPr>
            <a:spLocks noGrp="1"/>
          </p:cNvSpPr>
          <p:nvPr>
            <p:ph idx="4294967295"/>
          </p:nvPr>
        </p:nvSpPr>
        <p:spPr>
          <a:xfrm>
            <a:off x="1164919" y="1718624"/>
            <a:ext cx="10515600" cy="4351338"/>
          </a:xfrm>
        </p:spPr>
        <p:txBody>
          <a:bodyPr>
            <a:normAutofit/>
          </a:bodyPr>
          <a:lstStyle/>
          <a:p>
            <a:pPr marL="109728" indent="0">
              <a:buNone/>
            </a:pPr>
            <a:r>
              <a:rPr lang="it-IT" sz="2000" dirty="0">
                <a:solidFill>
                  <a:schemeClr val="accent1">
                    <a:lumMod val="75000"/>
                  </a:schemeClr>
                </a:solidFill>
                <a:latin typeface="Calibri" panose="020F0502020204030204" pitchFamily="34" charset="0"/>
                <a:cs typeface="Calibri" panose="020F0502020204030204" pitchFamily="34" charset="0"/>
              </a:rPr>
              <a:t>Il concetto di performance organizzativa introdotto dal D.lgs. 150/09 nella sua declinazione multidimensionale definita dall’art. 8 risponde alla necessità di valutare l’intero ciclo di vita delle policy pubbliche di cui alla figura seguente</a:t>
            </a:r>
          </a:p>
        </p:txBody>
      </p:sp>
      <p:grpSp>
        <p:nvGrpSpPr>
          <p:cNvPr id="41" name="Gruppo 40">
            <a:extLst>
              <a:ext uri="{FF2B5EF4-FFF2-40B4-BE49-F238E27FC236}">
                <a16:creationId xmlns:a16="http://schemas.microsoft.com/office/drawing/2014/main" id="{ED0340F4-6C55-4D15-9C21-2B27E27B637F}"/>
              </a:ext>
            </a:extLst>
          </p:cNvPr>
          <p:cNvGrpSpPr/>
          <p:nvPr/>
        </p:nvGrpSpPr>
        <p:grpSpPr>
          <a:xfrm>
            <a:off x="1961152" y="2588142"/>
            <a:ext cx="7774035" cy="3978275"/>
            <a:chOff x="3808365" y="2445799"/>
            <a:chExt cx="7774035" cy="3978275"/>
          </a:xfrm>
        </p:grpSpPr>
        <p:sp>
          <p:nvSpPr>
            <p:cNvPr id="3" name="Line 2">
              <a:extLst>
                <a:ext uri="{FF2B5EF4-FFF2-40B4-BE49-F238E27FC236}">
                  <a16:creationId xmlns:a16="http://schemas.microsoft.com/office/drawing/2014/main" id="{2AF846B7-91FA-4AD9-AF2B-C0552DAEDB84}"/>
                </a:ext>
              </a:extLst>
            </p:cNvPr>
            <p:cNvSpPr>
              <a:spLocks noChangeShapeType="1"/>
            </p:cNvSpPr>
            <p:nvPr/>
          </p:nvSpPr>
          <p:spPr bwMode="auto">
            <a:xfrm>
              <a:off x="4875980" y="3429596"/>
              <a:ext cx="8906" cy="1056904"/>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grpSp>
          <p:nvGrpSpPr>
            <p:cNvPr id="4" name="Group 3">
              <a:extLst>
                <a:ext uri="{FF2B5EF4-FFF2-40B4-BE49-F238E27FC236}">
                  <a16:creationId xmlns:a16="http://schemas.microsoft.com/office/drawing/2014/main" id="{22CBA9B9-5F57-4588-B6C8-5A770BBC4B72}"/>
                </a:ext>
              </a:extLst>
            </p:cNvPr>
            <p:cNvGrpSpPr>
              <a:grpSpLocks/>
            </p:cNvGrpSpPr>
            <p:nvPr/>
          </p:nvGrpSpPr>
          <p:grpSpPr bwMode="auto">
            <a:xfrm>
              <a:off x="6255602" y="5004849"/>
              <a:ext cx="2051447" cy="376238"/>
              <a:chOff x="1609" y="2638"/>
              <a:chExt cx="1723" cy="237"/>
            </a:xfrm>
          </p:grpSpPr>
          <p:sp>
            <p:nvSpPr>
              <p:cNvPr id="5" name="Line 4">
                <a:extLst>
                  <a:ext uri="{FF2B5EF4-FFF2-40B4-BE49-F238E27FC236}">
                    <a16:creationId xmlns:a16="http://schemas.microsoft.com/office/drawing/2014/main" id="{00F7AE5B-9C52-47FD-B850-A0CCD03182F7}"/>
                  </a:ext>
                </a:extLst>
              </p:cNvPr>
              <p:cNvSpPr>
                <a:spLocks noChangeShapeType="1"/>
              </p:cNvSpPr>
              <p:nvPr/>
            </p:nvSpPr>
            <p:spPr bwMode="auto">
              <a:xfrm>
                <a:off x="1609" y="2638"/>
                <a:ext cx="0" cy="236"/>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6" name="Line 5">
                <a:extLst>
                  <a:ext uri="{FF2B5EF4-FFF2-40B4-BE49-F238E27FC236}">
                    <a16:creationId xmlns:a16="http://schemas.microsoft.com/office/drawing/2014/main" id="{001D93A5-CD87-42D7-A07F-9E3B8C97AFE6}"/>
                  </a:ext>
                </a:extLst>
              </p:cNvPr>
              <p:cNvSpPr>
                <a:spLocks noChangeShapeType="1"/>
              </p:cNvSpPr>
              <p:nvPr/>
            </p:nvSpPr>
            <p:spPr bwMode="auto">
              <a:xfrm>
                <a:off x="3332" y="2638"/>
                <a:ext cx="0" cy="236"/>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7" name="Line 6">
                <a:extLst>
                  <a:ext uri="{FF2B5EF4-FFF2-40B4-BE49-F238E27FC236}">
                    <a16:creationId xmlns:a16="http://schemas.microsoft.com/office/drawing/2014/main" id="{EB0EC4F1-B841-473B-8DFB-AEF350B9CA94}"/>
                  </a:ext>
                </a:extLst>
              </p:cNvPr>
              <p:cNvSpPr>
                <a:spLocks noChangeShapeType="1"/>
              </p:cNvSpPr>
              <p:nvPr/>
            </p:nvSpPr>
            <p:spPr bwMode="auto">
              <a:xfrm>
                <a:off x="1609" y="2875"/>
                <a:ext cx="1722" cy="0"/>
              </a:xfrm>
              <a:prstGeom prst="line">
                <a:avLst/>
              </a:prstGeom>
              <a:noFill/>
              <a:ln w="9360">
                <a:solidFill>
                  <a:srgbClr val="000080"/>
                </a:solidFill>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grpSp>
        <p:sp>
          <p:nvSpPr>
            <p:cNvPr id="8" name="Text Box 10">
              <a:extLst>
                <a:ext uri="{FF2B5EF4-FFF2-40B4-BE49-F238E27FC236}">
                  <a16:creationId xmlns:a16="http://schemas.microsoft.com/office/drawing/2014/main" id="{AE588602-93D2-41B7-83A2-97F5AD6A39FB}"/>
                </a:ext>
              </a:extLst>
            </p:cNvPr>
            <p:cNvSpPr txBox="1">
              <a:spLocks noChangeArrowheads="1"/>
            </p:cNvSpPr>
            <p:nvPr/>
          </p:nvSpPr>
          <p:spPr bwMode="auto">
            <a:xfrm>
              <a:off x="5752661" y="4534061"/>
              <a:ext cx="720329" cy="377825"/>
            </a:xfrm>
            <a:prstGeom prst="rect">
              <a:avLst/>
            </a:prstGeom>
            <a:solidFill>
              <a:srgbClr val="DDDDDD"/>
            </a:solidFill>
            <a:ln w="9360">
              <a:solidFill>
                <a:srgbClr val="000000"/>
              </a:solidFill>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input</a:t>
              </a:r>
            </a:p>
          </p:txBody>
        </p:sp>
        <p:sp>
          <p:nvSpPr>
            <p:cNvPr id="9" name="Text Box 11">
              <a:extLst>
                <a:ext uri="{FF2B5EF4-FFF2-40B4-BE49-F238E27FC236}">
                  <a16:creationId xmlns:a16="http://schemas.microsoft.com/office/drawing/2014/main" id="{DA08C865-87BB-4320-A273-D6CDCCAFCAD5}"/>
                </a:ext>
              </a:extLst>
            </p:cNvPr>
            <p:cNvSpPr txBox="1">
              <a:spLocks noChangeArrowheads="1"/>
            </p:cNvSpPr>
            <p:nvPr/>
          </p:nvSpPr>
          <p:spPr bwMode="auto">
            <a:xfrm>
              <a:off x="9059524" y="2445799"/>
              <a:ext cx="1805705" cy="757238"/>
            </a:xfrm>
            <a:prstGeom prst="rect">
              <a:avLst/>
            </a:prstGeom>
            <a:solidFill>
              <a:srgbClr val="DDDDDD"/>
            </a:solidFill>
            <a:ln w="9360">
              <a:solidFill>
                <a:srgbClr val="000000"/>
              </a:solidFill>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Outcomes finali</a:t>
              </a:r>
            </a:p>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(impatti/ effetti?)</a:t>
              </a:r>
            </a:p>
          </p:txBody>
        </p:sp>
        <p:sp>
          <p:nvSpPr>
            <p:cNvPr id="10" name="Text Box 12">
              <a:extLst>
                <a:ext uri="{FF2B5EF4-FFF2-40B4-BE49-F238E27FC236}">
                  <a16:creationId xmlns:a16="http://schemas.microsoft.com/office/drawing/2014/main" id="{F9A0CA2E-4D3F-4733-A7DE-61F8B9EB344B}"/>
                </a:ext>
              </a:extLst>
            </p:cNvPr>
            <p:cNvSpPr txBox="1">
              <a:spLocks noChangeArrowheads="1"/>
            </p:cNvSpPr>
            <p:nvPr/>
          </p:nvSpPr>
          <p:spPr bwMode="auto">
            <a:xfrm>
              <a:off x="8097498" y="4462264"/>
              <a:ext cx="967451" cy="648072"/>
            </a:xfrm>
            <a:prstGeom prst="rect">
              <a:avLst/>
            </a:prstGeom>
            <a:solidFill>
              <a:srgbClr val="DDDDDD"/>
            </a:solidFill>
            <a:ln w="9360">
              <a:solidFill>
                <a:srgbClr val="000000"/>
              </a:solidFill>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eaLnBrk="1" hangingPunct="1">
                <a:lnSpc>
                  <a:spcPct val="100000"/>
                </a:lnSpc>
                <a:spcBef>
                  <a:spcPct val="0"/>
                </a:spcBef>
                <a:buFont typeface="Times New Roman" panose="02020603050405020304" pitchFamily="18" charset="0"/>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Output</a:t>
              </a:r>
            </a:p>
            <a:p>
              <a:pPr algn="ctr">
                <a:lnSpc>
                  <a:spcPct val="100000"/>
                </a:lnSpc>
                <a:spcBef>
                  <a:spcPct val="0"/>
                </a:spcBef>
                <a:spcAft>
                  <a:spcPts val="500"/>
                </a:spcAft>
                <a:buNone/>
              </a:pPr>
              <a:r>
                <a:rPr lang="it-IT" altLang="it-IT" sz="1000" b="1" dirty="0">
                  <a:solidFill>
                    <a:srgbClr val="004586"/>
                  </a:solidFill>
                  <a:latin typeface="Century Gothic" pitchFamily="34" charset="0"/>
                  <a:ea typeface="Arial Unicode MS" panose="020B0604020202020204" pitchFamily="34" charset="-128"/>
                  <a:cs typeface="Arial Unicode MS" panose="020B0604020202020204" pitchFamily="34" charset="-128"/>
                </a:rPr>
                <a:t>Quantità e qualità</a:t>
              </a:r>
            </a:p>
          </p:txBody>
        </p:sp>
        <p:sp>
          <p:nvSpPr>
            <p:cNvPr id="11" name="Text Box 13">
              <a:extLst>
                <a:ext uri="{FF2B5EF4-FFF2-40B4-BE49-F238E27FC236}">
                  <a16:creationId xmlns:a16="http://schemas.microsoft.com/office/drawing/2014/main" id="{250CF3B9-934F-4D78-A069-65EE2D7EE6EB}"/>
                </a:ext>
              </a:extLst>
            </p:cNvPr>
            <p:cNvSpPr txBox="1">
              <a:spLocks noChangeArrowheads="1"/>
            </p:cNvSpPr>
            <p:nvPr/>
          </p:nvSpPr>
          <p:spPr bwMode="auto">
            <a:xfrm>
              <a:off x="6496104" y="3115155"/>
              <a:ext cx="1600200" cy="574675"/>
            </a:xfrm>
            <a:prstGeom prst="rect">
              <a:avLst/>
            </a:prstGeom>
            <a:solidFill>
              <a:srgbClr val="FFFFFF"/>
            </a:solidFill>
            <a:ln w="9360">
              <a:solidFill>
                <a:srgbClr val="000000"/>
              </a:solidFill>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700"/>
                </a:spcBef>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Problemi socio-economici</a:t>
              </a:r>
            </a:p>
          </p:txBody>
        </p:sp>
        <p:sp>
          <p:nvSpPr>
            <p:cNvPr id="12" name="Text Box 14">
              <a:extLst>
                <a:ext uri="{FF2B5EF4-FFF2-40B4-BE49-F238E27FC236}">
                  <a16:creationId xmlns:a16="http://schemas.microsoft.com/office/drawing/2014/main" id="{7FC88E03-4AF1-4F83-B280-F69F3A142556}"/>
                </a:ext>
              </a:extLst>
            </p:cNvPr>
            <p:cNvSpPr txBox="1">
              <a:spLocks noChangeArrowheads="1"/>
            </p:cNvSpPr>
            <p:nvPr/>
          </p:nvSpPr>
          <p:spPr bwMode="auto">
            <a:xfrm>
              <a:off x="4347677" y="3074003"/>
              <a:ext cx="1025137" cy="377825"/>
            </a:xfrm>
            <a:prstGeom prst="rect">
              <a:avLst/>
            </a:prstGeom>
            <a:solidFill>
              <a:srgbClr val="FFFFFF"/>
            </a:solidFill>
            <a:ln w="9360" cap="rnd">
              <a:solidFill>
                <a:srgbClr val="000000"/>
              </a:solidFill>
              <a:prstDash val="sysDot"/>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Bisogni</a:t>
              </a:r>
            </a:p>
          </p:txBody>
        </p:sp>
        <p:sp>
          <p:nvSpPr>
            <p:cNvPr id="13" name="Line 15">
              <a:extLst>
                <a:ext uri="{FF2B5EF4-FFF2-40B4-BE49-F238E27FC236}">
                  <a16:creationId xmlns:a16="http://schemas.microsoft.com/office/drawing/2014/main" id="{FB77576C-2D30-4C38-8946-C653285CC67D}"/>
                </a:ext>
              </a:extLst>
            </p:cNvPr>
            <p:cNvSpPr>
              <a:spLocks noChangeShapeType="1"/>
            </p:cNvSpPr>
            <p:nvPr/>
          </p:nvSpPr>
          <p:spPr bwMode="auto">
            <a:xfrm flipH="1" flipV="1">
              <a:off x="5464627" y="3309920"/>
              <a:ext cx="1008112" cy="0"/>
            </a:xfrm>
            <a:prstGeom prst="line">
              <a:avLst/>
            </a:prstGeom>
            <a:noFill/>
            <a:ln w="93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14" name="Line 16">
              <a:extLst>
                <a:ext uri="{FF2B5EF4-FFF2-40B4-BE49-F238E27FC236}">
                  <a16:creationId xmlns:a16="http://schemas.microsoft.com/office/drawing/2014/main" id="{E9195267-6BE8-4286-B5B8-5FF8FF713C07}"/>
                </a:ext>
              </a:extLst>
            </p:cNvPr>
            <p:cNvSpPr>
              <a:spLocks noChangeShapeType="1"/>
            </p:cNvSpPr>
            <p:nvPr/>
          </p:nvSpPr>
          <p:spPr bwMode="auto">
            <a:xfrm>
              <a:off x="5249701" y="4723862"/>
              <a:ext cx="478631" cy="0"/>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15" name="Text Box 17">
              <a:extLst>
                <a:ext uri="{FF2B5EF4-FFF2-40B4-BE49-F238E27FC236}">
                  <a16:creationId xmlns:a16="http://schemas.microsoft.com/office/drawing/2014/main" id="{3C126C78-7BDC-4769-9796-7B897060C4BB}"/>
                </a:ext>
              </a:extLst>
            </p:cNvPr>
            <p:cNvSpPr txBox="1">
              <a:spLocks noChangeArrowheads="1"/>
            </p:cNvSpPr>
            <p:nvPr/>
          </p:nvSpPr>
          <p:spPr bwMode="auto">
            <a:xfrm>
              <a:off x="4366257" y="4461926"/>
              <a:ext cx="1079897" cy="630217"/>
            </a:xfrm>
            <a:prstGeom prst="rect">
              <a:avLst/>
            </a:prstGeom>
            <a:solidFill>
              <a:srgbClr val="FFFFFF"/>
            </a:solidFill>
            <a:ln w="9360" cap="rnd">
              <a:solidFill>
                <a:srgbClr val="000000"/>
              </a:solidFill>
              <a:prstDash val="sysDot"/>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Obiettivi operativi</a:t>
              </a:r>
            </a:p>
          </p:txBody>
        </p:sp>
        <p:sp>
          <p:nvSpPr>
            <p:cNvPr id="16" name="Line 18">
              <a:extLst>
                <a:ext uri="{FF2B5EF4-FFF2-40B4-BE49-F238E27FC236}">
                  <a16:creationId xmlns:a16="http://schemas.microsoft.com/office/drawing/2014/main" id="{129460B6-B1C3-498D-9133-39A8D4E87461}"/>
                </a:ext>
              </a:extLst>
            </p:cNvPr>
            <p:cNvSpPr>
              <a:spLocks noChangeShapeType="1"/>
            </p:cNvSpPr>
            <p:nvPr/>
          </p:nvSpPr>
          <p:spPr bwMode="auto">
            <a:xfrm flipV="1">
              <a:off x="6544748" y="4723862"/>
              <a:ext cx="1551560" cy="26218"/>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17" name="Text Box 19">
              <a:extLst>
                <a:ext uri="{FF2B5EF4-FFF2-40B4-BE49-F238E27FC236}">
                  <a16:creationId xmlns:a16="http://schemas.microsoft.com/office/drawing/2014/main" id="{41047192-B996-4900-A021-CF3DE3BED759}"/>
                </a:ext>
              </a:extLst>
            </p:cNvPr>
            <p:cNvSpPr txBox="1">
              <a:spLocks noChangeArrowheads="1"/>
            </p:cNvSpPr>
            <p:nvPr/>
          </p:nvSpPr>
          <p:spPr bwMode="auto">
            <a:xfrm>
              <a:off x="6688764" y="4534957"/>
              <a:ext cx="1127745" cy="377825"/>
            </a:xfrm>
            <a:prstGeom prst="rect">
              <a:avLst/>
            </a:prstGeom>
            <a:solidFill>
              <a:srgbClr val="FFFFFF"/>
            </a:solidFill>
            <a:ln w="9360">
              <a:solidFill>
                <a:srgbClr val="000000"/>
              </a:solidFill>
              <a:prstDash val="sysDot"/>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processo</a:t>
              </a:r>
            </a:p>
          </p:txBody>
        </p:sp>
        <p:sp>
          <p:nvSpPr>
            <p:cNvPr id="18" name="Text Box 20">
              <a:extLst>
                <a:ext uri="{FF2B5EF4-FFF2-40B4-BE49-F238E27FC236}">
                  <a16:creationId xmlns:a16="http://schemas.microsoft.com/office/drawing/2014/main" id="{9DECBEE0-CCFA-426A-8C2F-40FEF6CFF0FC}"/>
                </a:ext>
              </a:extLst>
            </p:cNvPr>
            <p:cNvSpPr txBox="1">
              <a:spLocks noChangeArrowheads="1"/>
            </p:cNvSpPr>
            <p:nvPr/>
          </p:nvSpPr>
          <p:spPr bwMode="auto">
            <a:xfrm>
              <a:off x="9059524" y="3584045"/>
              <a:ext cx="1949721" cy="758825"/>
            </a:xfrm>
            <a:prstGeom prst="rect">
              <a:avLst/>
            </a:prstGeom>
            <a:solidFill>
              <a:srgbClr val="DDDDDD"/>
            </a:solidFill>
            <a:ln w="9360">
              <a:solidFill>
                <a:srgbClr val="000000"/>
              </a:solidFill>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Outcomes intermedi</a:t>
              </a:r>
            </a:p>
            <a:p>
              <a:pPr algn="ctr">
                <a:lnSpc>
                  <a:spcPct val="12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(risultati)</a:t>
              </a:r>
            </a:p>
          </p:txBody>
        </p:sp>
        <p:sp>
          <p:nvSpPr>
            <p:cNvPr id="19" name="Line 21">
              <a:extLst>
                <a:ext uri="{FF2B5EF4-FFF2-40B4-BE49-F238E27FC236}">
                  <a16:creationId xmlns:a16="http://schemas.microsoft.com/office/drawing/2014/main" id="{A431D726-42CE-4EBC-B31E-75512B45E7C4}"/>
                </a:ext>
              </a:extLst>
            </p:cNvPr>
            <p:cNvSpPr>
              <a:spLocks noChangeShapeType="1"/>
            </p:cNvSpPr>
            <p:nvPr/>
          </p:nvSpPr>
          <p:spPr bwMode="auto">
            <a:xfrm flipH="1">
              <a:off x="8093923" y="2636299"/>
              <a:ext cx="967978" cy="566738"/>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0" name="Line 22">
              <a:extLst>
                <a:ext uri="{FF2B5EF4-FFF2-40B4-BE49-F238E27FC236}">
                  <a16:creationId xmlns:a16="http://schemas.microsoft.com/office/drawing/2014/main" id="{9AC4178E-165A-43CE-9A56-EE36C7F713CF}"/>
                </a:ext>
              </a:extLst>
            </p:cNvPr>
            <p:cNvSpPr>
              <a:spLocks noChangeShapeType="1"/>
            </p:cNvSpPr>
            <p:nvPr/>
          </p:nvSpPr>
          <p:spPr bwMode="auto">
            <a:xfrm flipH="1" flipV="1">
              <a:off x="8093923" y="3577695"/>
              <a:ext cx="967978" cy="388937"/>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1" name="Text Box 23">
              <a:extLst>
                <a:ext uri="{FF2B5EF4-FFF2-40B4-BE49-F238E27FC236}">
                  <a16:creationId xmlns:a16="http://schemas.microsoft.com/office/drawing/2014/main" id="{BA141CDA-295D-4DF3-ABBE-CDE2DA2F63EA}"/>
                </a:ext>
              </a:extLst>
            </p:cNvPr>
            <p:cNvSpPr txBox="1">
              <a:spLocks noChangeArrowheads="1"/>
            </p:cNvSpPr>
            <p:nvPr/>
          </p:nvSpPr>
          <p:spPr bwMode="auto">
            <a:xfrm>
              <a:off x="6527062" y="5038195"/>
              <a:ext cx="1321594"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700"/>
                </a:spcBef>
                <a:buNone/>
              </a:pPr>
              <a:r>
                <a:rPr lang="it-IT" altLang="it-IT" sz="1600" b="1" dirty="0">
                  <a:solidFill>
                    <a:srgbClr val="00B0F0"/>
                  </a:solidFill>
                  <a:latin typeface="Century Gothic" pitchFamily="34" charset="0"/>
                  <a:ea typeface="Arial Unicode MS" panose="020B0604020202020204" pitchFamily="34" charset="-128"/>
                  <a:cs typeface="Arial Unicode MS" panose="020B0604020202020204" pitchFamily="34" charset="-128"/>
                </a:rPr>
                <a:t>Efficienza </a:t>
              </a:r>
            </a:p>
          </p:txBody>
        </p:sp>
        <p:sp>
          <p:nvSpPr>
            <p:cNvPr id="22" name="Text Box 24">
              <a:extLst>
                <a:ext uri="{FF2B5EF4-FFF2-40B4-BE49-F238E27FC236}">
                  <a16:creationId xmlns:a16="http://schemas.microsoft.com/office/drawing/2014/main" id="{D923A81A-C835-451D-BC05-BD7259790D92}"/>
                </a:ext>
              </a:extLst>
            </p:cNvPr>
            <p:cNvSpPr txBox="1">
              <a:spLocks noChangeArrowheads="1"/>
            </p:cNvSpPr>
            <p:nvPr/>
          </p:nvSpPr>
          <p:spPr bwMode="auto">
            <a:xfrm>
              <a:off x="6688765" y="5974221"/>
              <a:ext cx="2683395"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700"/>
                </a:spcBef>
                <a:buNone/>
              </a:pPr>
              <a:r>
                <a:rPr lang="it-IT" altLang="it-IT" sz="1600" b="1" dirty="0">
                  <a:solidFill>
                    <a:srgbClr val="FF3300"/>
                  </a:solidFill>
                  <a:latin typeface="Century Gothic" pitchFamily="34" charset="0"/>
                  <a:ea typeface="Arial Unicode MS" panose="020B0604020202020204" pitchFamily="34" charset="-128"/>
                  <a:cs typeface="Arial Unicode MS" panose="020B0604020202020204" pitchFamily="34" charset="-128"/>
                </a:rPr>
                <a:t>Efficacia sociale - Utilità</a:t>
              </a:r>
            </a:p>
          </p:txBody>
        </p:sp>
        <p:sp>
          <p:nvSpPr>
            <p:cNvPr id="23" name="Line 26">
              <a:extLst>
                <a:ext uri="{FF2B5EF4-FFF2-40B4-BE49-F238E27FC236}">
                  <a16:creationId xmlns:a16="http://schemas.microsoft.com/office/drawing/2014/main" id="{CF453170-ED66-4809-896A-50285C218F19}"/>
                </a:ext>
              </a:extLst>
            </p:cNvPr>
            <p:cNvSpPr>
              <a:spLocks noChangeShapeType="1"/>
            </p:cNvSpPr>
            <p:nvPr/>
          </p:nvSpPr>
          <p:spPr bwMode="auto">
            <a:xfrm flipV="1">
              <a:off x="9779848" y="4338099"/>
              <a:ext cx="0" cy="388938"/>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4" name="Line 27">
              <a:extLst>
                <a:ext uri="{FF2B5EF4-FFF2-40B4-BE49-F238E27FC236}">
                  <a16:creationId xmlns:a16="http://schemas.microsoft.com/office/drawing/2014/main" id="{2A5A5234-9479-443D-A538-1C12F03B5118}"/>
                </a:ext>
              </a:extLst>
            </p:cNvPr>
            <p:cNvSpPr>
              <a:spLocks noChangeShapeType="1"/>
            </p:cNvSpPr>
            <p:nvPr/>
          </p:nvSpPr>
          <p:spPr bwMode="auto">
            <a:xfrm flipV="1">
              <a:off x="9779848" y="3199862"/>
              <a:ext cx="0" cy="387350"/>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5" name="Line 28">
              <a:extLst>
                <a:ext uri="{FF2B5EF4-FFF2-40B4-BE49-F238E27FC236}">
                  <a16:creationId xmlns:a16="http://schemas.microsoft.com/office/drawing/2014/main" id="{A92AD4AE-6763-4B67-9F5B-A949046DCB18}"/>
                </a:ext>
              </a:extLst>
            </p:cNvPr>
            <p:cNvSpPr>
              <a:spLocks noChangeShapeType="1"/>
            </p:cNvSpPr>
            <p:nvPr/>
          </p:nvSpPr>
          <p:spPr bwMode="auto">
            <a:xfrm flipH="1">
              <a:off x="4905609" y="5080273"/>
              <a:ext cx="5999" cy="675471"/>
            </a:xfrm>
            <a:prstGeom prst="line">
              <a:avLst/>
            </a:prstGeom>
            <a:noFill/>
            <a:ln w="9360">
              <a:solidFill>
                <a:srgbClr val="0066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6" name="Line 29">
              <a:extLst>
                <a:ext uri="{FF2B5EF4-FFF2-40B4-BE49-F238E27FC236}">
                  <a16:creationId xmlns:a16="http://schemas.microsoft.com/office/drawing/2014/main" id="{19EC48DA-FD7A-4574-BB23-346425E5CED5}"/>
                </a:ext>
              </a:extLst>
            </p:cNvPr>
            <p:cNvSpPr>
              <a:spLocks noChangeShapeType="1"/>
            </p:cNvSpPr>
            <p:nvPr/>
          </p:nvSpPr>
          <p:spPr bwMode="auto">
            <a:xfrm>
              <a:off x="4888562" y="5762388"/>
              <a:ext cx="5616624" cy="0"/>
            </a:xfrm>
            <a:prstGeom prst="line">
              <a:avLst/>
            </a:prstGeom>
            <a:noFill/>
            <a:ln w="9360">
              <a:solidFill>
                <a:srgbClr val="006600"/>
              </a:solidFill>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7" name="Line 30">
              <a:extLst>
                <a:ext uri="{FF2B5EF4-FFF2-40B4-BE49-F238E27FC236}">
                  <a16:creationId xmlns:a16="http://schemas.microsoft.com/office/drawing/2014/main" id="{F66B202A-8645-41C5-B79F-B6703DB918B3}"/>
                </a:ext>
              </a:extLst>
            </p:cNvPr>
            <p:cNvSpPr>
              <a:spLocks noChangeShapeType="1"/>
            </p:cNvSpPr>
            <p:nvPr/>
          </p:nvSpPr>
          <p:spPr bwMode="auto">
            <a:xfrm flipV="1">
              <a:off x="10450488" y="4344980"/>
              <a:ext cx="0" cy="1376362"/>
            </a:xfrm>
            <a:prstGeom prst="line">
              <a:avLst/>
            </a:prstGeom>
            <a:noFill/>
            <a:ln w="9360">
              <a:solidFill>
                <a:srgbClr val="0066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28" name="Text Box 31">
              <a:extLst>
                <a:ext uri="{FF2B5EF4-FFF2-40B4-BE49-F238E27FC236}">
                  <a16:creationId xmlns:a16="http://schemas.microsoft.com/office/drawing/2014/main" id="{B44E9B86-AEAE-4436-AF42-5002070CA1AC}"/>
                </a:ext>
              </a:extLst>
            </p:cNvPr>
            <p:cNvSpPr txBox="1">
              <a:spLocks noChangeArrowheads="1"/>
            </p:cNvSpPr>
            <p:nvPr/>
          </p:nvSpPr>
          <p:spPr bwMode="auto">
            <a:xfrm>
              <a:off x="7120732" y="5470377"/>
              <a:ext cx="3672408" cy="64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100000"/>
                </a:lnSpc>
                <a:spcBef>
                  <a:spcPts val="700"/>
                </a:spcBef>
                <a:buNone/>
              </a:pPr>
              <a:r>
                <a:rPr lang="it-IT" altLang="it-IT" sz="1600" b="1" dirty="0">
                  <a:solidFill>
                    <a:srgbClr val="006600"/>
                  </a:solidFill>
                  <a:latin typeface="Century Gothic" pitchFamily="34" charset="0"/>
                  <a:ea typeface="Arial Unicode MS" panose="020B0604020202020204" pitchFamily="34" charset="-128"/>
                  <a:cs typeface="Arial Unicode MS" panose="020B0604020202020204" pitchFamily="34" charset="-128"/>
                </a:rPr>
                <a:t>Efficacia interna/gestionale</a:t>
              </a:r>
            </a:p>
          </p:txBody>
        </p:sp>
        <p:sp>
          <p:nvSpPr>
            <p:cNvPr id="29" name="Text Box 17">
              <a:extLst>
                <a:ext uri="{FF2B5EF4-FFF2-40B4-BE49-F238E27FC236}">
                  <a16:creationId xmlns:a16="http://schemas.microsoft.com/office/drawing/2014/main" id="{A9E0A862-B8F6-4A88-AC9A-21923059278D}"/>
                </a:ext>
              </a:extLst>
            </p:cNvPr>
            <p:cNvSpPr txBox="1">
              <a:spLocks noChangeArrowheads="1"/>
            </p:cNvSpPr>
            <p:nvPr/>
          </p:nvSpPr>
          <p:spPr bwMode="auto">
            <a:xfrm>
              <a:off x="4095556" y="3643352"/>
              <a:ext cx="1942228" cy="581890"/>
            </a:xfrm>
            <a:prstGeom prst="rect">
              <a:avLst/>
            </a:prstGeom>
            <a:solidFill>
              <a:srgbClr val="FFFFFF"/>
            </a:solidFill>
            <a:ln w="9360" cap="rnd">
              <a:solidFill>
                <a:srgbClr val="000000"/>
              </a:solidFill>
              <a:prstDash val="sysDot"/>
              <a:miter lim="800000"/>
              <a:headEnd/>
              <a:tailEnd/>
            </a:ln>
          </p:spPr>
          <p:txBody>
            <a:bodyPr lIns="90000" tIns="46800" rIns="90000" bIns="46800"/>
            <a:lstStyle>
              <a:lvl1pPr>
                <a:lnSpc>
                  <a:spcPct val="90000"/>
                </a:lnSpc>
                <a:spcBef>
                  <a:spcPts val="1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anose="020F0502020204030204" pitchFamily="34" charset="0"/>
                </a:defRPr>
              </a:lvl9pPr>
            </a:lstStyle>
            <a:p>
              <a:pPr algn="ctr">
                <a:lnSpc>
                  <a:spcPct val="98000"/>
                </a:lnSpc>
                <a:spcBef>
                  <a:spcPct val="0"/>
                </a:spcBef>
                <a:spcAft>
                  <a:spcPts val="500"/>
                </a:spcAft>
                <a:buNone/>
              </a:pPr>
              <a:r>
                <a:rPr lang="it-IT" altLang="it-IT" sz="1400" b="1" dirty="0">
                  <a:solidFill>
                    <a:srgbClr val="004586"/>
                  </a:solidFill>
                  <a:latin typeface="Century Gothic" pitchFamily="34" charset="0"/>
                  <a:ea typeface="Arial Unicode MS" panose="020B0604020202020204" pitchFamily="34" charset="-128"/>
                  <a:cs typeface="Arial Unicode MS" panose="020B0604020202020204" pitchFamily="34" charset="-128"/>
                </a:rPr>
                <a:t>Policy –                     Obiettivi strategici</a:t>
              </a:r>
            </a:p>
          </p:txBody>
        </p:sp>
        <p:grpSp>
          <p:nvGrpSpPr>
            <p:cNvPr id="30" name="Group 41">
              <a:extLst>
                <a:ext uri="{FF2B5EF4-FFF2-40B4-BE49-F238E27FC236}">
                  <a16:creationId xmlns:a16="http://schemas.microsoft.com/office/drawing/2014/main" id="{57D1DAB1-BB3F-436E-8F38-C93EB406C6AA}"/>
                </a:ext>
              </a:extLst>
            </p:cNvPr>
            <p:cNvGrpSpPr>
              <a:grpSpLocks/>
            </p:cNvGrpSpPr>
            <p:nvPr/>
          </p:nvGrpSpPr>
          <p:grpSpPr bwMode="auto">
            <a:xfrm>
              <a:off x="3808365" y="2734072"/>
              <a:ext cx="7774035" cy="3690002"/>
              <a:chOff x="257" y="1413"/>
              <a:chExt cx="5347" cy="2110"/>
            </a:xfrm>
          </p:grpSpPr>
          <p:grpSp>
            <p:nvGrpSpPr>
              <p:cNvPr id="31" name="Group 38">
                <a:extLst>
                  <a:ext uri="{FF2B5EF4-FFF2-40B4-BE49-F238E27FC236}">
                    <a16:creationId xmlns:a16="http://schemas.microsoft.com/office/drawing/2014/main" id="{0E78A10C-2D39-4601-97A0-257EC0ED6BB8}"/>
                  </a:ext>
                </a:extLst>
              </p:cNvPr>
              <p:cNvGrpSpPr>
                <a:grpSpLocks/>
              </p:cNvGrpSpPr>
              <p:nvPr/>
            </p:nvGrpSpPr>
            <p:grpSpPr bwMode="auto">
              <a:xfrm>
                <a:off x="257" y="1413"/>
                <a:ext cx="5347" cy="2110"/>
                <a:chOff x="255" y="1411"/>
                <a:chExt cx="5347" cy="2110"/>
              </a:xfrm>
            </p:grpSpPr>
            <p:sp>
              <p:nvSpPr>
                <p:cNvPr id="33" name="Line 32">
                  <a:extLst>
                    <a:ext uri="{FF2B5EF4-FFF2-40B4-BE49-F238E27FC236}">
                      <a16:creationId xmlns:a16="http://schemas.microsoft.com/office/drawing/2014/main" id="{29415307-A8DA-4112-B3F1-156F0F4EC453}"/>
                    </a:ext>
                  </a:extLst>
                </p:cNvPr>
                <p:cNvSpPr>
                  <a:spLocks noChangeShapeType="1"/>
                </p:cNvSpPr>
                <p:nvPr/>
              </p:nvSpPr>
              <p:spPr bwMode="auto">
                <a:xfrm flipH="1">
                  <a:off x="325" y="1739"/>
                  <a:ext cx="277" cy="1"/>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34" name="Line 33">
                  <a:extLst>
                    <a:ext uri="{FF2B5EF4-FFF2-40B4-BE49-F238E27FC236}">
                      <a16:creationId xmlns:a16="http://schemas.microsoft.com/office/drawing/2014/main" id="{350383FF-731B-4D1B-B66F-38F6F68D32AA}"/>
                    </a:ext>
                  </a:extLst>
                </p:cNvPr>
                <p:cNvSpPr>
                  <a:spLocks noChangeShapeType="1"/>
                </p:cNvSpPr>
                <p:nvPr/>
              </p:nvSpPr>
              <p:spPr bwMode="auto">
                <a:xfrm>
                  <a:off x="255" y="1740"/>
                  <a:ext cx="29" cy="1781"/>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35" name="Line 34">
                  <a:extLst>
                    <a:ext uri="{FF2B5EF4-FFF2-40B4-BE49-F238E27FC236}">
                      <a16:creationId xmlns:a16="http://schemas.microsoft.com/office/drawing/2014/main" id="{02708714-4770-46E7-B9DD-BCABDFC7E9F0}"/>
                    </a:ext>
                  </a:extLst>
                </p:cNvPr>
                <p:cNvSpPr>
                  <a:spLocks noChangeShapeType="1"/>
                </p:cNvSpPr>
                <p:nvPr/>
              </p:nvSpPr>
              <p:spPr bwMode="auto">
                <a:xfrm>
                  <a:off x="305" y="3511"/>
                  <a:ext cx="5297" cy="10"/>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36" name="Line 35">
                  <a:extLst>
                    <a:ext uri="{FF2B5EF4-FFF2-40B4-BE49-F238E27FC236}">
                      <a16:creationId xmlns:a16="http://schemas.microsoft.com/office/drawing/2014/main" id="{EF8D34A6-A57D-43B3-8723-3EFDAB2682C3}"/>
                    </a:ext>
                  </a:extLst>
                </p:cNvPr>
                <p:cNvSpPr>
                  <a:spLocks noChangeShapeType="1"/>
                </p:cNvSpPr>
                <p:nvPr/>
              </p:nvSpPr>
              <p:spPr bwMode="auto">
                <a:xfrm flipV="1">
                  <a:off x="5554" y="1411"/>
                  <a:ext cx="0" cy="2066"/>
                </a:xfrm>
                <a:prstGeom prst="line">
                  <a:avLst/>
                </a:prstGeom>
                <a:noFill/>
                <a:ln w="9360">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sp>
              <p:nvSpPr>
                <p:cNvPr id="37" name="Line 36">
                  <a:extLst>
                    <a:ext uri="{FF2B5EF4-FFF2-40B4-BE49-F238E27FC236}">
                      <a16:creationId xmlns:a16="http://schemas.microsoft.com/office/drawing/2014/main" id="{5B2947F7-DFFF-4796-BF07-410902B55EBB}"/>
                    </a:ext>
                  </a:extLst>
                </p:cNvPr>
                <p:cNvSpPr>
                  <a:spLocks noChangeShapeType="1"/>
                </p:cNvSpPr>
                <p:nvPr/>
              </p:nvSpPr>
              <p:spPr bwMode="auto">
                <a:xfrm flipH="1">
                  <a:off x="5158" y="1411"/>
                  <a:ext cx="322" cy="1"/>
                </a:xfrm>
                <a:prstGeom prst="line">
                  <a:avLst/>
                </a:prstGeom>
                <a:noFill/>
                <a:ln w="9398">
                  <a:solidFill>
                    <a:srgbClr val="FF0000"/>
                  </a:solidFill>
                  <a:prstDash val="dashDot"/>
                  <a:miter lim="800000"/>
                  <a:headEnd/>
                  <a:tailEnd/>
                </a:ln>
                <a:extLst>
                  <a:ext uri="{909E8E84-426E-40DD-AFC4-6F175D3DCCD1}">
                    <a14:hiddenFill xmlns:a14="http://schemas.microsoft.com/office/drawing/2010/main">
                      <a:noFill/>
                    </a14:hiddenFill>
                  </a:ext>
                </a:extLst>
              </p:spPr>
              <p:txBody>
                <a:bodyPr/>
                <a:lstStyle/>
                <a:p>
                  <a:endParaRPr lang="it-IT" dirty="0">
                    <a:latin typeface="Century Gothic" pitchFamily="34" charset="0"/>
                  </a:endParaRPr>
                </a:p>
              </p:txBody>
            </p:sp>
          </p:grpSp>
          <p:sp>
            <p:nvSpPr>
              <p:cNvPr id="32" name="Line 40">
                <a:extLst>
                  <a:ext uri="{FF2B5EF4-FFF2-40B4-BE49-F238E27FC236}">
                    <a16:creationId xmlns:a16="http://schemas.microsoft.com/office/drawing/2014/main" id="{E4B74B30-4449-434E-8408-1BC1A1F79633}"/>
                  </a:ext>
                </a:extLst>
              </p:cNvPr>
              <p:cNvSpPr>
                <a:spLocks noChangeShapeType="1"/>
              </p:cNvSpPr>
              <p:nvPr/>
            </p:nvSpPr>
            <p:spPr bwMode="auto">
              <a:xfrm flipH="1">
                <a:off x="257" y="2072"/>
                <a:ext cx="190" cy="0"/>
              </a:xfrm>
              <a:prstGeom prst="line">
                <a:avLst/>
              </a:prstGeom>
              <a:noFill/>
              <a:ln w="9525"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28080" rIns="0" bIns="0"/>
              <a:lstStyle/>
              <a:p>
                <a:endParaRPr lang="it-IT" dirty="0">
                  <a:latin typeface="Century Gothic" pitchFamily="34" charset="0"/>
                </a:endParaRPr>
              </a:p>
            </p:txBody>
          </p:sp>
        </p:grpSp>
        <p:cxnSp>
          <p:nvCxnSpPr>
            <p:cNvPr id="38" name="Connettore 2 37">
              <a:extLst>
                <a:ext uri="{FF2B5EF4-FFF2-40B4-BE49-F238E27FC236}">
                  <a16:creationId xmlns:a16="http://schemas.microsoft.com/office/drawing/2014/main" id="{A5591B00-B646-4A40-9CC9-744566490709}"/>
                </a:ext>
              </a:extLst>
            </p:cNvPr>
            <p:cNvCxnSpPr/>
            <p:nvPr/>
          </p:nvCxnSpPr>
          <p:spPr>
            <a:xfrm>
              <a:off x="9064948" y="4750296"/>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uppo 38">
            <a:extLst>
              <a:ext uri="{FF2B5EF4-FFF2-40B4-BE49-F238E27FC236}">
                <a16:creationId xmlns:a16="http://schemas.microsoft.com/office/drawing/2014/main" id="{A75C5718-680B-98FB-B1D6-3886830BD89E}"/>
              </a:ext>
            </a:extLst>
          </p:cNvPr>
          <p:cNvGrpSpPr/>
          <p:nvPr/>
        </p:nvGrpSpPr>
        <p:grpSpPr>
          <a:xfrm>
            <a:off x="1" y="0"/>
            <a:ext cx="908049" cy="6858000"/>
            <a:chOff x="1" y="0"/>
            <a:chExt cx="962526" cy="6858000"/>
          </a:xfrm>
        </p:grpSpPr>
        <p:sp>
          <p:nvSpPr>
            <p:cNvPr id="42" name="Rettangolo 41">
              <a:extLst>
                <a:ext uri="{FF2B5EF4-FFF2-40B4-BE49-F238E27FC236}">
                  <a16:creationId xmlns:a16="http://schemas.microsoft.com/office/drawing/2014/main" id="{2FCB1D83-427C-FEBB-0938-D750136264C7}"/>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43" name="CasellaDiTesto 42">
              <a:extLst>
                <a:ext uri="{FF2B5EF4-FFF2-40B4-BE49-F238E27FC236}">
                  <a16:creationId xmlns:a16="http://schemas.microsoft.com/office/drawing/2014/main" id="{1EE61C72-7073-EE68-5E25-EA8F74EA2A7C}"/>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44" name="Picture 7">
            <a:extLst>
              <a:ext uri="{FF2B5EF4-FFF2-40B4-BE49-F238E27FC236}">
                <a16:creationId xmlns:a16="http://schemas.microsoft.com/office/drawing/2014/main" id="{E4ACDDCE-65C2-C3AE-7B88-3AF668DD19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9865" y="6391792"/>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Immagine 44">
            <a:extLst>
              <a:ext uri="{FF2B5EF4-FFF2-40B4-BE49-F238E27FC236}">
                <a16:creationId xmlns:a16="http://schemas.microsoft.com/office/drawing/2014/main" id="{0E370327-3FAB-810E-0E79-D97340706B15}"/>
              </a:ext>
            </a:extLst>
          </p:cNvPr>
          <p:cNvPicPr>
            <a:picLocks noChangeAspect="1"/>
          </p:cNvPicPr>
          <p:nvPr/>
        </p:nvPicPr>
        <p:blipFill rotWithShape="1">
          <a:blip r:embed="rId4"/>
          <a:srcRect t="15078" b="12705"/>
          <a:stretch/>
        </p:blipFill>
        <p:spPr>
          <a:xfrm>
            <a:off x="2648413" y="34286"/>
            <a:ext cx="6895174" cy="990600"/>
          </a:xfrm>
          <a:prstGeom prst="rect">
            <a:avLst/>
          </a:prstGeom>
        </p:spPr>
      </p:pic>
      <p:sp>
        <p:nvSpPr>
          <p:cNvPr id="46" name="Segnaposto piè di pagina 3">
            <a:extLst>
              <a:ext uri="{FF2B5EF4-FFF2-40B4-BE49-F238E27FC236}">
                <a16:creationId xmlns:a16="http://schemas.microsoft.com/office/drawing/2014/main" id="{A4D362B5-E67F-3B45-8E3C-1105356F46AC}"/>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24494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78039C9-65C7-4787-97C4-A7BBC441E33D}"/>
              </a:ext>
            </a:extLst>
          </p:cNvPr>
          <p:cNvSpPr/>
          <p:nvPr/>
        </p:nvSpPr>
        <p:spPr>
          <a:xfrm>
            <a:off x="982078" y="1523048"/>
            <a:ext cx="10647853" cy="5201424"/>
          </a:xfrm>
          <a:prstGeom prst="rect">
            <a:avLst/>
          </a:prstGeom>
        </p:spPr>
        <p:txBody>
          <a:bodyPr wrap="square">
            <a:spAutoFit/>
          </a:bodyPr>
          <a:lstStyle/>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Come si evince dal precedente grafico, è possibile individuare due macro-dimensioni: quella strategica, e quella gestionale.</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La prima risponde alla domanda: </a:t>
            </a:r>
            <a:r>
              <a:rPr lang="it-IT" sz="2400" dirty="0">
                <a:solidFill>
                  <a:srgbClr val="1B877D"/>
                </a:solidFill>
                <a:latin typeface="Calibri" panose="020F0502020204030204" pitchFamily="34" charset="0"/>
                <a:cs typeface="Calibri" panose="020F0502020204030204" pitchFamily="34" charset="0"/>
              </a:rPr>
              <a:t>COSA FARE </a:t>
            </a:r>
            <a:r>
              <a:rPr lang="it-IT" sz="2400" dirty="0">
                <a:solidFill>
                  <a:schemeClr val="accent1">
                    <a:lumMod val="75000"/>
                  </a:schemeClr>
                </a:solidFill>
                <a:latin typeface="Calibri" panose="020F0502020204030204" pitchFamily="34" charset="0"/>
                <a:cs typeface="Calibri" panose="020F0502020204030204" pitchFamily="34" charset="0"/>
              </a:rPr>
              <a:t>ed attiene alla «bontà» delle scelte pubbliche (public choice) tipiche dell’indirizzo politico-strategico;</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la seconda riguarda invece il: </a:t>
            </a:r>
            <a:r>
              <a:rPr lang="it-IT" sz="2400" dirty="0">
                <a:solidFill>
                  <a:srgbClr val="1B877D"/>
                </a:solidFill>
                <a:latin typeface="Calibri" panose="020F0502020204030204" pitchFamily="34" charset="0"/>
                <a:cs typeface="Calibri" panose="020F0502020204030204" pitchFamily="34" charset="0"/>
              </a:rPr>
              <a:t>COME FARE </a:t>
            </a:r>
            <a:r>
              <a:rPr lang="it-IT" sz="2400" dirty="0">
                <a:solidFill>
                  <a:schemeClr val="accent1">
                    <a:lumMod val="75000"/>
                  </a:schemeClr>
                </a:solidFill>
                <a:latin typeface="Calibri" panose="020F0502020204030204" pitchFamily="34" charset="0"/>
                <a:cs typeface="Calibri" panose="020F0502020204030204" pitchFamily="34" charset="0"/>
              </a:rPr>
              <a:t>ed attiene alla «qualità» della dirigenza a cui compete la responsabilità dei processi «produttivi» o gestionali.</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La coerenza delle strategie per soddisfare i bisogni sociali dei destinatari delle policy pubbliche in termini di efficacia e di utilità delle azioni trova la sua naturale esplicitazione nel </a:t>
            </a:r>
            <a:r>
              <a:rPr lang="it-IT" sz="2400" dirty="0" err="1">
                <a:solidFill>
                  <a:srgbClr val="1B877D"/>
                </a:solidFill>
                <a:latin typeface="Calibri" panose="020F0502020204030204" pitchFamily="34" charset="0"/>
                <a:cs typeface="Calibri" panose="020F0502020204030204" pitchFamily="34" charset="0"/>
              </a:rPr>
              <a:t>PdP</a:t>
            </a:r>
            <a:r>
              <a:rPr lang="it-IT" sz="2400" dirty="0">
                <a:solidFill>
                  <a:schemeClr val="accent4">
                    <a:lumMod val="75000"/>
                  </a:schemeClr>
                </a:solidFill>
                <a:latin typeface="Calibri" panose="020F0502020204030204" pitchFamily="34" charset="0"/>
                <a:cs typeface="Calibri" panose="020F0502020204030204" pitchFamily="34" charset="0"/>
              </a:rPr>
              <a:t> </a:t>
            </a:r>
            <a:r>
              <a:rPr lang="it-IT" sz="2400" dirty="0">
                <a:solidFill>
                  <a:schemeClr val="accent1">
                    <a:lumMod val="75000"/>
                  </a:schemeClr>
                </a:solidFill>
                <a:latin typeface="Calibri" panose="020F0502020204030204" pitchFamily="34" charset="0"/>
                <a:cs typeface="Calibri" panose="020F0502020204030204" pitchFamily="34" charset="0"/>
              </a:rPr>
              <a:t>in fase di programmazione e nella </a:t>
            </a:r>
            <a:r>
              <a:rPr lang="it-IT" sz="2400" dirty="0" err="1">
                <a:solidFill>
                  <a:srgbClr val="1B877D"/>
                </a:solidFill>
                <a:latin typeface="Calibri" panose="020F0502020204030204" pitchFamily="34" charset="0"/>
                <a:cs typeface="Calibri" panose="020F0502020204030204" pitchFamily="34" charset="0"/>
              </a:rPr>
              <a:t>RdP</a:t>
            </a:r>
            <a:r>
              <a:rPr lang="it-IT" sz="2400" dirty="0">
                <a:solidFill>
                  <a:schemeClr val="accent4">
                    <a:lumMod val="75000"/>
                  </a:schemeClr>
                </a:solidFill>
                <a:latin typeface="Calibri" panose="020F0502020204030204" pitchFamily="34" charset="0"/>
                <a:cs typeface="Calibri" panose="020F0502020204030204" pitchFamily="34" charset="0"/>
              </a:rPr>
              <a:t> </a:t>
            </a:r>
            <a:r>
              <a:rPr lang="it-IT" sz="2400" dirty="0">
                <a:solidFill>
                  <a:schemeClr val="accent1">
                    <a:lumMod val="75000"/>
                  </a:schemeClr>
                </a:solidFill>
                <a:latin typeface="Calibri" panose="020F0502020204030204" pitchFamily="34" charset="0"/>
                <a:cs typeface="Calibri" panose="020F0502020204030204" pitchFamily="34" charset="0"/>
              </a:rPr>
              <a:t>in fase di accountability.</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La dimensione dell’efficienza, che attiene al processo di allocazione delle risorse e di trasformazione degli input in output (funzione di produzione) riguarda propriamente le funzioni tipiche del </a:t>
            </a:r>
            <a:r>
              <a:rPr lang="it-IT" sz="2400" dirty="0">
                <a:solidFill>
                  <a:srgbClr val="1B877D"/>
                </a:solidFill>
                <a:latin typeface="Calibri" panose="020F0502020204030204" pitchFamily="34" charset="0"/>
                <a:cs typeface="Calibri" panose="020F0502020204030204" pitchFamily="34" charset="0"/>
              </a:rPr>
              <a:t>Controllo di Gestione.</a:t>
            </a:r>
            <a:r>
              <a:rPr lang="it-IT" sz="2400" dirty="0">
                <a:solidFill>
                  <a:schemeClr val="accent4">
                    <a:lumMod val="75000"/>
                  </a:schemeClr>
                </a:solidFill>
                <a:latin typeface="Calibri" panose="020F0502020204030204" pitchFamily="34" charset="0"/>
                <a:cs typeface="Calibri" panose="020F0502020204030204" pitchFamily="34" charset="0"/>
              </a:rPr>
              <a:t> </a:t>
            </a:r>
          </a:p>
        </p:txBody>
      </p:sp>
      <p:sp>
        <p:nvSpPr>
          <p:cNvPr id="3" name="Titolo 2">
            <a:extLst>
              <a:ext uri="{FF2B5EF4-FFF2-40B4-BE49-F238E27FC236}">
                <a16:creationId xmlns:a16="http://schemas.microsoft.com/office/drawing/2014/main" id="{146BAA28-D3EB-487D-9EDD-5A745D722459}"/>
              </a:ext>
            </a:extLst>
          </p:cNvPr>
          <p:cNvSpPr txBox="1">
            <a:spLocks/>
          </p:cNvSpPr>
          <p:nvPr/>
        </p:nvSpPr>
        <p:spPr>
          <a:xfrm>
            <a:off x="982078" y="956311"/>
            <a:ext cx="10310100"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it-IT" sz="2800" dirty="0">
                <a:solidFill>
                  <a:srgbClr val="1B877D"/>
                </a:solidFill>
                <a:latin typeface="Calibri" panose="020F0502020204030204" pitchFamily="34" charset="0"/>
                <a:cs typeface="Calibri" panose="020F0502020204030204" pitchFamily="34" charset="0"/>
              </a:rPr>
              <a:t>Dimensioni strategica e dimensione gestionale</a:t>
            </a:r>
          </a:p>
        </p:txBody>
      </p:sp>
      <p:grpSp>
        <p:nvGrpSpPr>
          <p:cNvPr id="4" name="Gruppo 3">
            <a:extLst>
              <a:ext uri="{FF2B5EF4-FFF2-40B4-BE49-F238E27FC236}">
                <a16:creationId xmlns:a16="http://schemas.microsoft.com/office/drawing/2014/main" id="{B8053483-F1EC-6CD9-ECD3-7442C35EABF2}"/>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A9A25411-4172-9E90-E407-77A66F7C4DCD}"/>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36F2E0FB-253D-0FF8-1FB3-9BFF87080F59}"/>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4DC15633-C587-F4CD-100B-E4C1533E25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7543" y="6391792"/>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EBE29B1C-AD4B-8170-7D56-CDD8088E553E}"/>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3ECD9A9B-0845-4C17-3250-FADFFC4A01EE}"/>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149446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78039C9-65C7-4787-97C4-A7BBC441E33D}"/>
              </a:ext>
            </a:extLst>
          </p:cNvPr>
          <p:cNvSpPr/>
          <p:nvPr/>
        </p:nvSpPr>
        <p:spPr>
          <a:xfrm>
            <a:off x="1058333" y="2083508"/>
            <a:ext cx="10270067" cy="907941"/>
          </a:xfrm>
          <a:prstGeom prst="rect">
            <a:avLst/>
          </a:prstGeom>
        </p:spPr>
        <p:txBody>
          <a:bodyPr wrap="square">
            <a:spAutoFit/>
          </a:bodyPr>
          <a:lstStyle/>
          <a:p>
            <a:pPr>
              <a:spcAft>
                <a:spcPts val="600"/>
              </a:spcAft>
            </a:pPr>
            <a:endParaRPr lang="it-IT" sz="2400" dirty="0">
              <a:solidFill>
                <a:schemeClr val="accent4">
                  <a:lumMod val="75000"/>
                </a:schemeClr>
              </a:solidFill>
              <a:latin typeface="Calibri" panose="020F0502020204030204" pitchFamily="34" charset="0"/>
              <a:cs typeface="Calibri" panose="020F0502020204030204" pitchFamily="34" charset="0"/>
            </a:endParaRPr>
          </a:p>
          <a:p>
            <a:pPr>
              <a:spcAft>
                <a:spcPts val="600"/>
              </a:spcAft>
            </a:pPr>
            <a:r>
              <a:rPr lang="it-IT" sz="2400" dirty="0">
                <a:solidFill>
                  <a:schemeClr val="accent4">
                    <a:lumMod val="75000"/>
                  </a:schemeClr>
                </a:solidFill>
                <a:latin typeface="Calibri" panose="020F0502020204030204" pitchFamily="34" charset="0"/>
                <a:cs typeface="Calibri" panose="020F0502020204030204" pitchFamily="34" charset="0"/>
              </a:rPr>
              <a:t> </a:t>
            </a:r>
          </a:p>
        </p:txBody>
      </p:sp>
      <p:sp>
        <p:nvSpPr>
          <p:cNvPr id="3" name="Titolo 2">
            <a:extLst>
              <a:ext uri="{FF2B5EF4-FFF2-40B4-BE49-F238E27FC236}">
                <a16:creationId xmlns:a16="http://schemas.microsoft.com/office/drawing/2014/main" id="{146BAA28-D3EB-487D-9EDD-5A745D722459}"/>
              </a:ext>
            </a:extLst>
          </p:cNvPr>
          <p:cNvSpPr txBox="1">
            <a:spLocks/>
          </p:cNvSpPr>
          <p:nvPr/>
        </p:nvSpPr>
        <p:spPr>
          <a:xfrm>
            <a:off x="1300479" y="1352812"/>
            <a:ext cx="9866685"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it-IT" sz="2800" dirty="0">
                <a:solidFill>
                  <a:srgbClr val="1B877D"/>
                </a:solidFill>
                <a:latin typeface="Calibri" panose="020F0502020204030204" pitchFamily="34" charset="0"/>
                <a:cs typeface="Calibri" panose="020F0502020204030204" pitchFamily="34" charset="0"/>
              </a:rPr>
              <a:t>La valutazione della dimensione gestionale</a:t>
            </a:r>
          </a:p>
        </p:txBody>
      </p:sp>
      <p:sp>
        <p:nvSpPr>
          <p:cNvPr id="5" name="Segnaposto contenuto 4">
            <a:extLst>
              <a:ext uri="{FF2B5EF4-FFF2-40B4-BE49-F238E27FC236}">
                <a16:creationId xmlns:a16="http://schemas.microsoft.com/office/drawing/2014/main" id="{5C4FB027-407B-4856-B6E7-30A057AC1A5B}"/>
              </a:ext>
            </a:extLst>
          </p:cNvPr>
          <p:cNvSpPr>
            <a:spLocks noGrp="1"/>
          </p:cNvSpPr>
          <p:nvPr>
            <p:ph idx="4294967295"/>
          </p:nvPr>
        </p:nvSpPr>
        <p:spPr>
          <a:xfrm>
            <a:off x="1079077" y="2297751"/>
            <a:ext cx="10399606" cy="4525963"/>
          </a:xfrm>
        </p:spPr>
        <p:txBody>
          <a:bodyPr>
            <a:normAutofit/>
          </a:bodyPr>
          <a:lstStyle/>
          <a:p>
            <a:pPr marL="109728" indent="0">
              <a:spcAft>
                <a:spcPts val="600"/>
              </a:spcAft>
              <a:buNone/>
            </a:pPr>
            <a:r>
              <a:rPr lang="it-IT" dirty="0">
                <a:solidFill>
                  <a:schemeClr val="accent5">
                    <a:lumMod val="50000"/>
                  </a:schemeClr>
                </a:solidFill>
                <a:latin typeface="Calibri" panose="020F0502020204030204" pitchFamily="34" charset="0"/>
                <a:cs typeface="Calibri" panose="020F0502020204030204" pitchFamily="34" charset="0"/>
              </a:rPr>
              <a:t>La necessità di efficientare i processi gestionali «di produzione» utilizzando opportuni strumenti di misurazione e valutazione ha trovato generalmente risposta nelle PA attraverso due principali modalità:</a:t>
            </a:r>
          </a:p>
          <a:p>
            <a:pPr marL="457200" indent="-457200">
              <a:spcAft>
                <a:spcPts val="600"/>
              </a:spcAft>
            </a:pPr>
            <a:r>
              <a:rPr lang="it-IT" dirty="0">
                <a:solidFill>
                  <a:schemeClr val="accent5">
                    <a:lumMod val="50000"/>
                  </a:schemeClr>
                </a:solidFill>
                <a:latin typeface="Calibri" panose="020F0502020204030204" pitchFamily="34" charset="0"/>
                <a:cs typeface="Calibri" panose="020F0502020204030204" pitchFamily="34" charset="0"/>
              </a:rPr>
              <a:t>Le tipiche batterie del </a:t>
            </a:r>
            <a:r>
              <a:rPr lang="it-IT" dirty="0">
                <a:solidFill>
                  <a:srgbClr val="1B877D"/>
                </a:solidFill>
                <a:latin typeface="Calibri" panose="020F0502020204030204" pitchFamily="34" charset="0"/>
                <a:cs typeface="Calibri" panose="020F0502020204030204" pitchFamily="34" charset="0"/>
              </a:rPr>
              <a:t>Controllo di Gestione</a:t>
            </a:r>
            <a:r>
              <a:rPr lang="it-IT" dirty="0">
                <a:solidFill>
                  <a:schemeClr val="accent4">
                    <a:lumMod val="75000"/>
                  </a:schemeClr>
                </a:solidFill>
                <a:latin typeface="Calibri" panose="020F0502020204030204" pitchFamily="34" charset="0"/>
                <a:cs typeface="Calibri" panose="020F0502020204030204" pitchFamily="34" charset="0"/>
              </a:rPr>
              <a:t>, </a:t>
            </a:r>
            <a:r>
              <a:rPr lang="it-IT" dirty="0">
                <a:solidFill>
                  <a:schemeClr val="accent5">
                    <a:lumMod val="50000"/>
                  </a:schemeClr>
                </a:solidFill>
                <a:latin typeface="Calibri" panose="020F0502020204030204" pitchFamily="34" charset="0"/>
                <a:cs typeface="Calibri" panose="020F0502020204030204" pitchFamily="34" charset="0"/>
              </a:rPr>
              <a:t>con i panel di indicatori di input, di output, di costo, di qualità, di tempo, ecc.;</a:t>
            </a:r>
          </a:p>
          <a:p>
            <a:pPr marL="457200" indent="-457200">
              <a:spcAft>
                <a:spcPts val="600"/>
              </a:spcAft>
            </a:pPr>
            <a:r>
              <a:rPr lang="it-IT" dirty="0">
                <a:solidFill>
                  <a:schemeClr val="accent5">
                    <a:lumMod val="50000"/>
                  </a:schemeClr>
                </a:solidFill>
                <a:latin typeface="Calibri" panose="020F0502020204030204" pitchFamily="34" charset="0"/>
                <a:cs typeface="Calibri" panose="020F0502020204030204" pitchFamily="34" charset="0"/>
              </a:rPr>
              <a:t>La</a:t>
            </a:r>
            <a:r>
              <a:rPr lang="it-IT" dirty="0">
                <a:solidFill>
                  <a:schemeClr val="accent4">
                    <a:lumMod val="75000"/>
                  </a:schemeClr>
                </a:solidFill>
                <a:latin typeface="Calibri" panose="020F0502020204030204" pitchFamily="34" charset="0"/>
                <a:cs typeface="Calibri" panose="020F0502020204030204" pitchFamily="34" charset="0"/>
              </a:rPr>
              <a:t> </a:t>
            </a:r>
            <a:r>
              <a:rPr lang="it-IT" dirty="0">
                <a:solidFill>
                  <a:srgbClr val="1B877D"/>
                </a:solidFill>
                <a:latin typeface="Calibri" panose="020F0502020204030204" pitchFamily="34" charset="0"/>
                <a:cs typeface="Calibri" panose="020F0502020204030204" pitchFamily="34" charset="0"/>
              </a:rPr>
              <a:t>contabilità analitica </a:t>
            </a:r>
            <a:r>
              <a:rPr lang="it-IT" dirty="0">
                <a:solidFill>
                  <a:schemeClr val="accent5">
                    <a:lumMod val="50000"/>
                  </a:schemeClr>
                </a:solidFill>
                <a:latin typeface="Calibri" panose="020F0502020204030204" pitchFamily="34" charset="0"/>
                <a:cs typeface="Calibri" panose="020F0502020204030204" pitchFamily="34" charset="0"/>
              </a:rPr>
              <a:t>variamente organizzata </a:t>
            </a:r>
            <a:r>
              <a:rPr lang="it-IT" dirty="0">
                <a:solidFill>
                  <a:srgbClr val="1B877D"/>
                </a:solidFill>
                <a:latin typeface="Calibri" panose="020F0502020204030204" pitchFamily="34" charset="0"/>
                <a:cs typeface="Calibri" panose="020F0502020204030204" pitchFamily="34" charset="0"/>
              </a:rPr>
              <a:t>per «prodotto», </a:t>
            </a:r>
            <a:r>
              <a:rPr lang="it-IT" dirty="0">
                <a:solidFill>
                  <a:schemeClr val="accent5">
                    <a:lumMod val="50000"/>
                  </a:schemeClr>
                </a:solidFill>
                <a:latin typeface="Calibri" panose="020F0502020204030204" pitchFamily="34" charset="0"/>
                <a:cs typeface="Calibri" panose="020F0502020204030204" pitchFamily="34" charset="0"/>
              </a:rPr>
              <a:t>per</a:t>
            </a:r>
            <a:r>
              <a:rPr lang="it-IT" dirty="0">
                <a:solidFill>
                  <a:srgbClr val="1B877D"/>
                </a:solidFill>
                <a:latin typeface="Calibri" panose="020F0502020204030204" pitchFamily="34" charset="0"/>
                <a:cs typeface="Calibri" panose="020F0502020204030204" pitchFamily="34" charset="0"/>
              </a:rPr>
              <a:t> «centro di costo o di spesa», </a:t>
            </a:r>
            <a:r>
              <a:rPr lang="it-IT" dirty="0">
                <a:solidFill>
                  <a:schemeClr val="accent5">
                    <a:lumMod val="50000"/>
                  </a:schemeClr>
                </a:solidFill>
                <a:latin typeface="Calibri" panose="020F0502020204030204" pitchFamily="34" charset="0"/>
                <a:cs typeface="Calibri" panose="020F0502020204030204" pitchFamily="34" charset="0"/>
              </a:rPr>
              <a:t>per </a:t>
            </a:r>
            <a:r>
              <a:rPr lang="it-IT" dirty="0">
                <a:solidFill>
                  <a:srgbClr val="1B877D"/>
                </a:solidFill>
                <a:latin typeface="Calibri" panose="020F0502020204030204" pitchFamily="34" charset="0"/>
                <a:cs typeface="Calibri" panose="020F0502020204030204" pitchFamily="34" charset="0"/>
              </a:rPr>
              <a:t>«Centro di responsabilità»</a:t>
            </a:r>
            <a:r>
              <a:rPr lang="it-IT" dirty="0">
                <a:solidFill>
                  <a:schemeClr val="accent5">
                    <a:lumMod val="50000"/>
                  </a:schemeClr>
                </a:solidFill>
                <a:latin typeface="Calibri" panose="020F0502020204030204" pitchFamily="34" charset="0"/>
                <a:cs typeface="Calibri" panose="020F0502020204030204" pitchFamily="34" charset="0"/>
              </a:rPr>
              <a:t>, ecc.</a:t>
            </a:r>
            <a:endParaRPr lang="it-IT" dirty="0"/>
          </a:p>
        </p:txBody>
      </p:sp>
      <p:grpSp>
        <p:nvGrpSpPr>
          <p:cNvPr id="4" name="Gruppo 3">
            <a:extLst>
              <a:ext uri="{FF2B5EF4-FFF2-40B4-BE49-F238E27FC236}">
                <a16:creationId xmlns:a16="http://schemas.microsoft.com/office/drawing/2014/main" id="{CE82B501-EAC6-1513-0B91-14B91EC2C624}"/>
              </a:ext>
            </a:extLst>
          </p:cNvPr>
          <p:cNvGrpSpPr/>
          <p:nvPr/>
        </p:nvGrpSpPr>
        <p:grpSpPr>
          <a:xfrm>
            <a:off x="1" y="0"/>
            <a:ext cx="908049" cy="6858000"/>
            <a:chOff x="1" y="0"/>
            <a:chExt cx="962526" cy="6858000"/>
          </a:xfrm>
        </p:grpSpPr>
        <p:sp>
          <p:nvSpPr>
            <p:cNvPr id="6" name="Rettangolo 5">
              <a:extLst>
                <a:ext uri="{FF2B5EF4-FFF2-40B4-BE49-F238E27FC236}">
                  <a16:creationId xmlns:a16="http://schemas.microsoft.com/office/drawing/2014/main" id="{52082A5D-34D9-6A34-487C-BDA18BBD434F}"/>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7" name="CasellaDiTesto 6">
              <a:extLst>
                <a:ext uri="{FF2B5EF4-FFF2-40B4-BE49-F238E27FC236}">
                  <a16:creationId xmlns:a16="http://schemas.microsoft.com/office/drawing/2014/main" id="{A97CA117-3A5A-173F-1F1D-E3396261DDE0}"/>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8" name="Picture 7">
            <a:extLst>
              <a:ext uri="{FF2B5EF4-FFF2-40B4-BE49-F238E27FC236}">
                <a16:creationId xmlns:a16="http://schemas.microsoft.com/office/drawing/2014/main" id="{584CFC06-01E9-4382-2846-FE28F9C4B9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6E7B46F2-9E52-165A-1FCB-7330F165816A}"/>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10" name="Segnaposto piè di pagina 3">
            <a:extLst>
              <a:ext uri="{FF2B5EF4-FFF2-40B4-BE49-F238E27FC236}">
                <a16:creationId xmlns:a16="http://schemas.microsoft.com/office/drawing/2014/main" id="{CF213D61-4898-656C-4B8B-DE4C18AD7546}"/>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25613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78039C9-65C7-4787-97C4-A7BBC441E33D}"/>
              </a:ext>
            </a:extLst>
          </p:cNvPr>
          <p:cNvSpPr/>
          <p:nvPr/>
        </p:nvSpPr>
        <p:spPr>
          <a:xfrm>
            <a:off x="981830" y="1834583"/>
            <a:ext cx="10665883" cy="4632037"/>
          </a:xfrm>
          <a:prstGeom prst="rect">
            <a:avLst/>
          </a:prstGeom>
        </p:spPr>
        <p:txBody>
          <a:bodyPr wrap="square">
            <a:spAutoFit/>
          </a:bodyPr>
          <a:lstStyle/>
          <a:p>
            <a:pPr>
              <a:spcAft>
                <a:spcPts val="600"/>
              </a:spcAft>
            </a:pPr>
            <a:r>
              <a:rPr lang="it-IT" sz="2800" dirty="0">
                <a:solidFill>
                  <a:schemeClr val="accent5">
                    <a:lumMod val="50000"/>
                  </a:schemeClr>
                </a:solidFill>
                <a:latin typeface="Calibri" panose="020F0502020204030204" pitchFamily="34" charset="0"/>
                <a:cs typeface="Calibri" panose="020F0502020204030204" pitchFamily="34" charset="0"/>
              </a:rPr>
              <a:t>Entrambi le modalità, come è noto, hanno avuto più o meno ampia applicazione nelle PA  a partire dal D.lgs. 29/93, con una netta prevalenza della prima.</a:t>
            </a:r>
          </a:p>
          <a:p>
            <a:pPr>
              <a:spcAft>
                <a:spcPts val="600"/>
              </a:spcAft>
            </a:pPr>
            <a:r>
              <a:rPr lang="it-IT" sz="2800" dirty="0">
                <a:solidFill>
                  <a:schemeClr val="accent5">
                    <a:lumMod val="50000"/>
                  </a:schemeClr>
                </a:solidFill>
                <a:latin typeface="Calibri" panose="020F0502020204030204" pitchFamily="34" charset="0"/>
                <a:cs typeface="Calibri" panose="020F0502020204030204" pitchFamily="34" charset="0"/>
              </a:rPr>
              <a:t>Non rappresentano quindi una novità per gli addetti ai lavori ed anzi costituiscono dei tools consolidati della «cassetta degli attrezzi» dei manager e dei controller.</a:t>
            </a:r>
          </a:p>
          <a:p>
            <a:pPr>
              <a:spcAft>
                <a:spcPts val="600"/>
              </a:spcAft>
            </a:pPr>
            <a:r>
              <a:rPr lang="it-IT" sz="2800" dirty="0">
                <a:solidFill>
                  <a:schemeClr val="accent5">
                    <a:lumMod val="50000"/>
                  </a:schemeClr>
                </a:solidFill>
                <a:latin typeface="Calibri" panose="020F0502020204030204" pitchFamily="34" charset="0"/>
                <a:cs typeface="Calibri" panose="020F0502020204030204" pitchFamily="34" charset="0"/>
              </a:rPr>
              <a:t>Tuttavia, nonostante la «familiarità» con questi strumenti occorre interrogarsi anche sui limiti e le indicazioni d’uso, anche tenendo conto del contesto di riferimento.</a:t>
            </a:r>
          </a:p>
          <a:p>
            <a:pPr>
              <a:spcAft>
                <a:spcPts val="600"/>
              </a:spcAft>
            </a:pPr>
            <a:r>
              <a:rPr lang="it-IT" sz="2800" dirty="0">
                <a:solidFill>
                  <a:schemeClr val="accent5">
                    <a:lumMod val="50000"/>
                  </a:schemeClr>
                </a:solidFill>
                <a:latin typeface="Calibri" panose="020F0502020204030204" pitchFamily="34" charset="0"/>
                <a:cs typeface="Calibri" panose="020F0502020204030204" pitchFamily="34" charset="0"/>
              </a:rPr>
              <a:t> </a:t>
            </a:r>
          </a:p>
        </p:txBody>
      </p:sp>
      <p:sp>
        <p:nvSpPr>
          <p:cNvPr id="3" name="Titolo 2">
            <a:extLst>
              <a:ext uri="{FF2B5EF4-FFF2-40B4-BE49-F238E27FC236}">
                <a16:creationId xmlns:a16="http://schemas.microsoft.com/office/drawing/2014/main" id="{65361EC8-5B67-42C9-9D78-E64AB8B171C5}"/>
              </a:ext>
            </a:extLst>
          </p:cNvPr>
          <p:cNvSpPr txBox="1">
            <a:spLocks/>
          </p:cNvSpPr>
          <p:nvPr/>
        </p:nvSpPr>
        <p:spPr>
          <a:xfrm>
            <a:off x="981830" y="1056958"/>
            <a:ext cx="10194170"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it-IT" sz="2800" dirty="0">
                <a:solidFill>
                  <a:srgbClr val="1B877D"/>
                </a:solidFill>
                <a:latin typeface="Calibri" panose="020F0502020204030204" pitchFamily="34" charset="0"/>
                <a:cs typeface="Calibri" panose="020F0502020204030204" pitchFamily="34" charset="0"/>
              </a:rPr>
              <a:t>Gli approcci tradizionali</a:t>
            </a:r>
          </a:p>
        </p:txBody>
      </p:sp>
      <p:grpSp>
        <p:nvGrpSpPr>
          <p:cNvPr id="4" name="Gruppo 3">
            <a:extLst>
              <a:ext uri="{FF2B5EF4-FFF2-40B4-BE49-F238E27FC236}">
                <a16:creationId xmlns:a16="http://schemas.microsoft.com/office/drawing/2014/main" id="{06F1EFD7-11B5-9558-CE36-E2407561DBFB}"/>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9CD59136-F2E3-5983-EBF2-1158C1A1BD2E}"/>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F45BFD99-3A2B-0601-B4FC-8BED2258D7CE}"/>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9CC707DE-33E8-3209-858F-4178D4CC4D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02F2BD15-32EC-BF5B-1C79-5EFAA7A4F41C}"/>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19E18C31-B50D-AC93-2DFC-23F4CA327EDB}"/>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301646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78039C9-65C7-4787-97C4-A7BBC441E33D}"/>
              </a:ext>
            </a:extLst>
          </p:cNvPr>
          <p:cNvSpPr/>
          <p:nvPr/>
        </p:nvSpPr>
        <p:spPr>
          <a:xfrm>
            <a:off x="1352120" y="1637356"/>
            <a:ext cx="10304235" cy="4601260"/>
          </a:xfrm>
          <a:prstGeom prst="rect">
            <a:avLst/>
          </a:prstGeom>
        </p:spPr>
        <p:txBody>
          <a:bodyPr wrap="square">
            <a:spAutoFit/>
          </a:bodyPr>
          <a:lstStyle/>
          <a:p>
            <a:pPr>
              <a:spcAft>
                <a:spcPts val="600"/>
              </a:spcAft>
            </a:pPr>
            <a:r>
              <a:rPr lang="it-IT" sz="2400" dirty="0">
                <a:solidFill>
                  <a:schemeClr val="accent5">
                    <a:lumMod val="50000"/>
                  </a:schemeClr>
                </a:solidFill>
                <a:latin typeface="Calibri" panose="020F0502020204030204" pitchFamily="34" charset="0"/>
                <a:cs typeface="Calibri" panose="020F0502020204030204" pitchFamily="34" charset="0"/>
              </a:rPr>
              <a:t>In particolare, per quanto riguarda l’impiego della </a:t>
            </a:r>
            <a:r>
              <a:rPr lang="it-IT" sz="2400" dirty="0">
                <a:solidFill>
                  <a:srgbClr val="009999"/>
                </a:solidFill>
                <a:latin typeface="Calibri" panose="020F0502020204030204" pitchFamily="34" charset="0"/>
                <a:cs typeface="Calibri" panose="020F0502020204030204" pitchFamily="34" charset="0"/>
              </a:rPr>
              <a:t>contabilità analitica in Enti con finalità prevalentemente programmatorie</a:t>
            </a:r>
            <a:r>
              <a:rPr lang="it-IT" sz="2400" dirty="0">
                <a:solidFill>
                  <a:schemeClr val="accent5">
                    <a:lumMod val="50000"/>
                  </a:schemeClr>
                </a:solidFill>
                <a:latin typeface="Calibri" panose="020F0502020204030204" pitchFamily="34" charset="0"/>
                <a:cs typeface="Calibri" panose="020F0502020204030204" pitchFamily="34" charset="0"/>
              </a:rPr>
              <a:t>, come le Amministrazioni Regionali, occorre chiedersi se i possibili eventuali </a:t>
            </a:r>
            <a:r>
              <a:rPr lang="it-IT" sz="2400" dirty="0">
                <a:solidFill>
                  <a:srgbClr val="009999"/>
                </a:solidFill>
                <a:latin typeface="Calibri" panose="020F0502020204030204" pitchFamily="34" charset="0"/>
                <a:cs typeface="Calibri" panose="020F0502020204030204" pitchFamily="34" charset="0"/>
              </a:rPr>
              <a:t>benefic</a:t>
            </a:r>
            <a:r>
              <a:rPr lang="it-IT" sz="2400" dirty="0">
                <a:solidFill>
                  <a:schemeClr val="accent5">
                    <a:lumMod val="50000"/>
                  </a:schemeClr>
                </a:solidFill>
                <a:latin typeface="Calibri" panose="020F0502020204030204" pitchFamily="34" charset="0"/>
                <a:cs typeface="Calibri" panose="020F0502020204030204" pitchFamily="34" charset="0"/>
              </a:rPr>
              <a:t>i informativi derivanti dalla nuova architettura contabile </a:t>
            </a:r>
            <a:r>
              <a:rPr lang="it-IT" sz="2400" dirty="0">
                <a:solidFill>
                  <a:srgbClr val="009999"/>
                </a:solidFill>
                <a:latin typeface="Calibri" panose="020F0502020204030204" pitchFamily="34" charset="0"/>
                <a:cs typeface="Calibri" panose="020F0502020204030204" pitchFamily="34" charset="0"/>
              </a:rPr>
              <a:t>giustificano</a:t>
            </a:r>
            <a:r>
              <a:rPr lang="it-IT" sz="2400" dirty="0">
                <a:solidFill>
                  <a:schemeClr val="accent5">
                    <a:lumMod val="50000"/>
                  </a:schemeClr>
                </a:solidFill>
                <a:latin typeface="Calibri" panose="020F0502020204030204" pitchFamily="34" charset="0"/>
                <a:cs typeface="Calibri" panose="020F0502020204030204" pitchFamily="34" charset="0"/>
              </a:rPr>
              <a:t> i </a:t>
            </a:r>
            <a:r>
              <a:rPr lang="it-IT" sz="2400" dirty="0">
                <a:solidFill>
                  <a:srgbClr val="009999"/>
                </a:solidFill>
                <a:latin typeface="Calibri" panose="020F0502020204030204" pitchFamily="34" charset="0"/>
                <a:cs typeface="Calibri" panose="020F0502020204030204" pitchFamily="34" charset="0"/>
              </a:rPr>
              <a:t>costi necessari </a:t>
            </a:r>
            <a:r>
              <a:rPr lang="it-IT" sz="2400" dirty="0">
                <a:solidFill>
                  <a:schemeClr val="accent5">
                    <a:lumMod val="50000"/>
                  </a:schemeClr>
                </a:solidFill>
                <a:latin typeface="Calibri" panose="020F0502020204030204" pitchFamily="34" charset="0"/>
                <a:cs typeface="Calibri" panose="020F0502020204030204" pitchFamily="34" charset="0"/>
              </a:rPr>
              <a:t>alla progettazione, implementazione, gestione, formazione delle risorse umane, ecc. (sostenibilità).</a:t>
            </a:r>
          </a:p>
          <a:p>
            <a:pPr>
              <a:spcAft>
                <a:spcPts val="600"/>
              </a:spcAft>
            </a:pPr>
            <a:r>
              <a:rPr lang="it-IT" sz="2400" dirty="0">
                <a:solidFill>
                  <a:schemeClr val="accent5">
                    <a:lumMod val="50000"/>
                  </a:schemeClr>
                </a:solidFill>
                <a:latin typeface="Calibri" panose="020F0502020204030204" pitchFamily="34" charset="0"/>
                <a:cs typeface="Calibri" panose="020F0502020204030204" pitchFamily="34" charset="0"/>
              </a:rPr>
              <a:t>Ancora, per le </a:t>
            </a:r>
            <a:r>
              <a:rPr lang="it-IT" sz="2400" dirty="0">
                <a:solidFill>
                  <a:srgbClr val="009999"/>
                </a:solidFill>
                <a:latin typeface="Calibri" panose="020F0502020204030204" pitchFamily="34" charset="0"/>
                <a:cs typeface="Calibri" panose="020F0502020204030204" pitchFamily="34" charset="0"/>
              </a:rPr>
              <a:t>batterie di indicatori</a:t>
            </a:r>
            <a:r>
              <a:rPr lang="it-IT" sz="2400" dirty="0">
                <a:solidFill>
                  <a:schemeClr val="accent5">
                    <a:lumMod val="50000"/>
                  </a:schemeClr>
                </a:solidFill>
                <a:latin typeface="Calibri" panose="020F0502020204030204" pitchFamily="34" charset="0"/>
                <a:cs typeface="Calibri" panose="020F0502020204030204" pitchFamily="34" charset="0"/>
              </a:rPr>
              <a:t>, stante la maggiore semplicità di utilizzo, bisogna valutare se esse non rappresentino una </a:t>
            </a:r>
            <a:r>
              <a:rPr lang="it-IT" sz="2400" dirty="0">
                <a:solidFill>
                  <a:srgbClr val="009999"/>
                </a:solidFill>
                <a:latin typeface="Calibri" panose="020F0502020204030204" pitchFamily="34" charset="0"/>
                <a:cs typeface="Calibri" panose="020F0502020204030204" pitchFamily="34" charset="0"/>
              </a:rPr>
              <a:t>eccessiva «parcellizzazione</a:t>
            </a:r>
            <a:r>
              <a:rPr lang="it-IT" sz="2400" dirty="0">
                <a:solidFill>
                  <a:schemeClr val="accent5">
                    <a:lumMod val="50000"/>
                  </a:schemeClr>
                </a:solidFill>
                <a:latin typeface="Calibri" panose="020F0502020204030204" pitchFamily="34" charset="0"/>
                <a:cs typeface="Calibri" panose="020F0502020204030204" pitchFamily="34" charset="0"/>
              </a:rPr>
              <a:t>» delle informazioni e delle misure. Il rischio è quello dell’ </a:t>
            </a:r>
            <a:r>
              <a:rPr lang="it-IT" sz="2400" dirty="0">
                <a:solidFill>
                  <a:srgbClr val="009999"/>
                </a:solidFill>
                <a:latin typeface="Calibri" panose="020F0502020204030204" pitchFamily="34" charset="0"/>
                <a:cs typeface="Calibri" panose="020F0502020204030204" pitchFamily="34" charset="0"/>
              </a:rPr>
              <a:t>«inflazione» di dati </a:t>
            </a:r>
            <a:r>
              <a:rPr lang="it-IT" sz="2400" dirty="0">
                <a:solidFill>
                  <a:schemeClr val="accent5">
                    <a:lumMod val="50000"/>
                  </a:schemeClr>
                </a:solidFill>
                <a:latin typeface="Calibri" panose="020F0502020204030204" pitchFamily="34" charset="0"/>
                <a:cs typeface="Calibri" panose="020F0502020204030204" pitchFamily="34" charset="0"/>
              </a:rPr>
              <a:t>che difficilmente rappresentano in ottica sistemica la complessità dei processi gestionali a cui si riferiscono, con l’evidente rischio di avere un </a:t>
            </a:r>
            <a:r>
              <a:rPr lang="it-IT" sz="2400" dirty="0">
                <a:solidFill>
                  <a:srgbClr val="009999"/>
                </a:solidFill>
                <a:latin typeface="Calibri" panose="020F0502020204030204" pitchFamily="34" charset="0"/>
                <a:cs typeface="Calibri" panose="020F0502020204030204" pitchFamily="34" charset="0"/>
              </a:rPr>
              <a:t>mosaico composto da centinaia di tessere (indicatori) che difficilmente riescono a restituire una fotografia adeguata.</a:t>
            </a:r>
          </a:p>
        </p:txBody>
      </p:sp>
      <p:sp>
        <p:nvSpPr>
          <p:cNvPr id="3" name="Titolo 2">
            <a:extLst>
              <a:ext uri="{FF2B5EF4-FFF2-40B4-BE49-F238E27FC236}">
                <a16:creationId xmlns:a16="http://schemas.microsoft.com/office/drawing/2014/main" id="{146BAA28-D3EB-487D-9EDD-5A745D722459}"/>
              </a:ext>
            </a:extLst>
          </p:cNvPr>
          <p:cNvSpPr txBox="1">
            <a:spLocks/>
          </p:cNvSpPr>
          <p:nvPr/>
        </p:nvSpPr>
        <p:spPr>
          <a:xfrm>
            <a:off x="266995" y="348105"/>
            <a:ext cx="10972800"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1B877D"/>
                </a:solidFill>
                <a:latin typeface="Calibri" panose="020F0502020204030204" pitchFamily="34" charset="0"/>
                <a:cs typeface="Calibri" panose="020F0502020204030204" pitchFamily="34" charset="0"/>
              </a:rPr>
              <a:t>I limiti dei due precedenti approcci</a:t>
            </a:r>
          </a:p>
        </p:txBody>
      </p:sp>
      <p:grpSp>
        <p:nvGrpSpPr>
          <p:cNvPr id="4" name="Gruppo 3">
            <a:extLst>
              <a:ext uri="{FF2B5EF4-FFF2-40B4-BE49-F238E27FC236}">
                <a16:creationId xmlns:a16="http://schemas.microsoft.com/office/drawing/2014/main" id="{E6509A72-F375-3427-6950-23F5700B984C}"/>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7449E837-C366-1CA3-A42D-E181794F2208}"/>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B5534DA4-9872-B753-AF51-AC96F860F731}"/>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1A2D23D1-E42F-6108-4401-A3CF316B7F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4CBDF200-92C1-25E7-A2FE-1560CDFB085F}"/>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5112C8E2-4CF2-A48C-3E28-6E7602650FFF}"/>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273685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78039C9-65C7-4787-97C4-A7BBC441E33D}"/>
              </a:ext>
            </a:extLst>
          </p:cNvPr>
          <p:cNvSpPr/>
          <p:nvPr/>
        </p:nvSpPr>
        <p:spPr>
          <a:xfrm>
            <a:off x="1269999" y="1690641"/>
            <a:ext cx="10353041" cy="4601260"/>
          </a:xfrm>
          <a:prstGeom prst="rect">
            <a:avLst/>
          </a:prstGeom>
        </p:spPr>
        <p:txBody>
          <a:bodyPr wrap="square">
            <a:spAutoFit/>
          </a:bodyPr>
          <a:lstStyle/>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Alla luce delle precedenti considerazioni nell’ambito del Progetto Performance per la Regione Calabria per cui era stata presa in considerazione in principio la progettazione e l’implementazione di un modello di contabilità analitica, si è preferito utilizzare un ulteriore approccio:  </a:t>
            </a:r>
            <a:r>
              <a:rPr lang="it-IT" sz="2400" dirty="0">
                <a:solidFill>
                  <a:srgbClr val="009999"/>
                </a:solidFill>
                <a:latin typeface="Calibri" panose="020F0502020204030204" pitchFamily="34" charset="0"/>
                <a:cs typeface="Calibri" panose="020F0502020204030204" pitchFamily="34" charset="0"/>
              </a:rPr>
              <a:t>il Business Process Management (BPM), </a:t>
            </a:r>
            <a:r>
              <a:rPr lang="it-IT" sz="2400" dirty="0">
                <a:solidFill>
                  <a:schemeClr val="accent1">
                    <a:lumMod val="75000"/>
                  </a:schemeClr>
                </a:solidFill>
                <a:latin typeface="Calibri" panose="020F0502020204030204" pitchFamily="34" charset="0"/>
                <a:cs typeface="Calibri" panose="020F0502020204030204" pitchFamily="34" charset="0"/>
              </a:rPr>
              <a:t>che analogamente al Performance Management, connesso al ciclo di gestione delle performance,  ha anch’esso un’origine di natura aziendale:</a:t>
            </a:r>
          </a:p>
          <a:p>
            <a:pPr>
              <a:spcAft>
                <a:spcPts val="600"/>
              </a:spcAft>
            </a:pPr>
            <a:r>
              <a:rPr lang="it-IT" sz="2400" dirty="0">
                <a:solidFill>
                  <a:schemeClr val="accent1">
                    <a:lumMod val="75000"/>
                  </a:schemeClr>
                </a:solidFill>
                <a:latin typeface="Calibri" panose="020F0502020204030204" pitchFamily="34" charset="0"/>
                <a:cs typeface="Calibri" panose="020F0502020204030204" pitchFamily="34" charset="0"/>
              </a:rPr>
              <a:t>Come sarà illustrato nelle successive slide data l’importanza dell’investimento ed anche i radicali cambiamenti nelle modalità di produzione richiesto da un approccio basato sul BPM, nell’ambito del Progetto si percorreranno tutte le possibili fasi, al netto della cosiddetta Process Automation, che si auspica possa essere intrapresa anche alla luce degli ambiziosi obiettivi di transizione digitale di cui al PNRR in un immediato prossimo step di innovazione.</a:t>
            </a:r>
          </a:p>
        </p:txBody>
      </p:sp>
      <p:sp>
        <p:nvSpPr>
          <p:cNvPr id="3" name="Titolo 2">
            <a:extLst>
              <a:ext uri="{FF2B5EF4-FFF2-40B4-BE49-F238E27FC236}">
                <a16:creationId xmlns:a16="http://schemas.microsoft.com/office/drawing/2014/main" id="{146BAA28-D3EB-487D-9EDD-5A745D722459}"/>
              </a:ext>
            </a:extLst>
          </p:cNvPr>
          <p:cNvSpPr txBox="1">
            <a:spLocks/>
          </p:cNvSpPr>
          <p:nvPr/>
        </p:nvSpPr>
        <p:spPr>
          <a:xfrm>
            <a:off x="1269999" y="855714"/>
            <a:ext cx="9448802" cy="566737"/>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it-IT" sz="2800" dirty="0">
                <a:solidFill>
                  <a:srgbClr val="1B877D"/>
                </a:solidFill>
                <a:latin typeface="Calibri" panose="020F0502020204030204" pitchFamily="34" charset="0"/>
                <a:cs typeface="Calibri" panose="020F0502020204030204" pitchFamily="34" charset="0"/>
              </a:rPr>
              <a:t>Un approccio alternativo</a:t>
            </a:r>
          </a:p>
        </p:txBody>
      </p:sp>
      <p:grpSp>
        <p:nvGrpSpPr>
          <p:cNvPr id="4" name="Gruppo 3">
            <a:extLst>
              <a:ext uri="{FF2B5EF4-FFF2-40B4-BE49-F238E27FC236}">
                <a16:creationId xmlns:a16="http://schemas.microsoft.com/office/drawing/2014/main" id="{D5E87DFD-2D8C-1097-C601-0E0436BCA13C}"/>
              </a:ext>
            </a:extLst>
          </p:cNvPr>
          <p:cNvGrpSpPr/>
          <p:nvPr/>
        </p:nvGrpSpPr>
        <p:grpSpPr>
          <a:xfrm>
            <a:off x="1" y="0"/>
            <a:ext cx="908049" cy="6858000"/>
            <a:chOff x="1" y="0"/>
            <a:chExt cx="962526" cy="6858000"/>
          </a:xfrm>
        </p:grpSpPr>
        <p:sp>
          <p:nvSpPr>
            <p:cNvPr id="5" name="Rettangolo 4">
              <a:extLst>
                <a:ext uri="{FF2B5EF4-FFF2-40B4-BE49-F238E27FC236}">
                  <a16:creationId xmlns:a16="http://schemas.microsoft.com/office/drawing/2014/main" id="{F217BB09-EB00-E928-7E45-45C2F92952B9}"/>
                </a:ext>
              </a:extLst>
            </p:cNvPr>
            <p:cNvSpPr/>
            <p:nvPr/>
          </p:nvSpPr>
          <p:spPr>
            <a:xfrm>
              <a:off x="1" y="0"/>
              <a:ext cx="962526"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mj-lt"/>
              </a:endParaRPr>
            </a:p>
          </p:txBody>
        </p:sp>
        <p:sp>
          <p:nvSpPr>
            <p:cNvPr id="6" name="CasellaDiTesto 5">
              <a:extLst>
                <a:ext uri="{FF2B5EF4-FFF2-40B4-BE49-F238E27FC236}">
                  <a16:creationId xmlns:a16="http://schemas.microsoft.com/office/drawing/2014/main" id="{3C45259E-8571-1722-A1CF-D7870928B5B2}"/>
                </a:ext>
              </a:extLst>
            </p:cNvPr>
            <p:cNvSpPr txBox="1"/>
            <p:nvPr/>
          </p:nvSpPr>
          <p:spPr>
            <a:xfrm rot="16200000">
              <a:off x="-2863197" y="3016394"/>
              <a:ext cx="6666316" cy="782979"/>
            </a:xfrm>
            <a:prstGeom prst="rect">
              <a:avLst/>
            </a:prstGeom>
            <a:noFill/>
          </p:spPr>
          <p:txBody>
            <a:bodyPr wrap="square" rtlCol="0">
              <a:spAutoFit/>
            </a:bodyPr>
            <a:lstStyle/>
            <a:p>
              <a:r>
                <a:rPr lang="it-IT" sz="2100" b="1" dirty="0">
                  <a:solidFill>
                    <a:schemeClr val="bg1"/>
                  </a:solidFill>
                  <a:latin typeface="+mj-lt"/>
                  <a:ea typeface="Tahoma" panose="020B0604030504040204" pitchFamily="34" charset="0"/>
                  <a:cs typeface="Tahoma" panose="020B0604030504040204" pitchFamily="34" charset="0"/>
                </a:rPr>
                <a:t>FormezPA -      Progetto per il miglioramento dei sistemi di                               </a:t>
              </a:r>
            </a:p>
            <a:p>
              <a:r>
                <a:rPr lang="it-IT" sz="2100" b="1" dirty="0">
                  <a:solidFill>
                    <a:schemeClr val="bg1"/>
                  </a:solidFill>
                  <a:latin typeface="+mj-lt"/>
                  <a:ea typeface="Tahoma" panose="020B0604030504040204" pitchFamily="34" charset="0"/>
                  <a:cs typeface="Tahoma" panose="020B0604030504040204" pitchFamily="34" charset="0"/>
                </a:rPr>
                <a:t>                          gestione e valutazione delle performance</a:t>
              </a:r>
            </a:p>
          </p:txBody>
        </p:sp>
      </p:grpSp>
      <p:pic>
        <p:nvPicPr>
          <p:cNvPr id="7" name="Picture 7">
            <a:extLst>
              <a:ext uri="{FF2B5EF4-FFF2-40B4-BE49-F238E27FC236}">
                <a16:creationId xmlns:a16="http://schemas.microsoft.com/office/drawing/2014/main" id="{9108389E-3085-2E27-637D-F2170C43F15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170" y="6291901"/>
            <a:ext cx="13223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F60162E1-0319-17D7-03A5-AF26ABF9153D}"/>
              </a:ext>
            </a:extLst>
          </p:cNvPr>
          <p:cNvPicPr>
            <a:picLocks noChangeAspect="1"/>
          </p:cNvPicPr>
          <p:nvPr/>
        </p:nvPicPr>
        <p:blipFill rotWithShape="1">
          <a:blip r:embed="rId3"/>
          <a:srcRect t="15078" b="12705"/>
          <a:stretch/>
        </p:blipFill>
        <p:spPr>
          <a:xfrm>
            <a:off x="2648413" y="34286"/>
            <a:ext cx="6895174" cy="990600"/>
          </a:xfrm>
          <a:prstGeom prst="rect">
            <a:avLst/>
          </a:prstGeom>
        </p:spPr>
      </p:pic>
      <p:sp>
        <p:nvSpPr>
          <p:cNvPr id="9" name="Segnaposto piè di pagina 3">
            <a:extLst>
              <a:ext uri="{FF2B5EF4-FFF2-40B4-BE49-F238E27FC236}">
                <a16:creationId xmlns:a16="http://schemas.microsoft.com/office/drawing/2014/main" id="{A1CB75E2-701D-5831-34E5-57E73BB03442}"/>
              </a:ext>
            </a:extLst>
          </p:cNvPr>
          <p:cNvSpPr txBox="1">
            <a:spLocks/>
          </p:cNvSpPr>
          <p:nvPr/>
        </p:nvSpPr>
        <p:spPr>
          <a:xfrm>
            <a:off x="3913240" y="648426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Dott. Giuseppe Gioioso - FormezPA</a:t>
            </a:r>
          </a:p>
        </p:txBody>
      </p:sp>
    </p:spTree>
    <p:extLst>
      <p:ext uri="{BB962C8B-B14F-4D97-AF65-F5344CB8AC3E}">
        <p14:creationId xmlns:p14="http://schemas.microsoft.com/office/powerpoint/2010/main" val="40060438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3586</Words>
  <Application>Microsoft Office PowerPoint</Application>
  <PresentationFormat>Widescreen</PresentationFormat>
  <Paragraphs>320</Paragraphs>
  <Slides>34</Slides>
  <Notes>4</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34</vt:i4>
      </vt:variant>
    </vt:vector>
  </HeadingPairs>
  <TitlesOfParts>
    <vt:vector size="44" baseType="lpstr">
      <vt:lpstr>Arial</vt:lpstr>
      <vt:lpstr>Calibri</vt:lpstr>
      <vt:lpstr>Calibri Light</vt:lpstr>
      <vt:lpstr>Century Gothic</vt:lpstr>
      <vt:lpstr>Lucida Sans Unicode</vt:lpstr>
      <vt:lpstr>Microsoft Sans Serif</vt:lpstr>
      <vt:lpstr>Times New Roman</vt:lpstr>
      <vt:lpstr>Wingdings</vt:lpstr>
      <vt:lpstr>Wingdings 3</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L’analisi dei processi gestionali come leva per il miglioramento delle performance</vt:lpstr>
      <vt:lpstr>L’analisi dei processi gestionali come leva per il miglioramento delle performance</vt:lpstr>
      <vt:lpstr>L’analisi dei processi gestionali come leva per il miglioramento delle performance</vt:lpstr>
      <vt:lpstr> Obiettivi- Processi - indicatori </vt:lpstr>
      <vt:lpstr>Strutture organizzative e processi: quali  legami?</vt:lpstr>
      <vt:lpstr>Presentazione standard di PowerPoint</vt:lpstr>
      <vt:lpstr>Il modello per processi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KPI - Indicatori di efficienza Costo processo</vt:lpstr>
      <vt:lpstr>KPI - Indicatori di tempo</vt:lpstr>
      <vt:lpstr>Possibili utilizzi del modello per processi</vt:lpstr>
      <vt:lpstr>Il Business Process Management – BPM</vt:lpstr>
      <vt:lpstr>Carattere Innovativo del BPM</vt:lpstr>
      <vt:lpstr>I Benefici del BPM</vt:lpstr>
      <vt:lpstr>Il ciclo di vita del BPM </vt:lpstr>
      <vt:lpstr>1. Analisi</vt:lpstr>
      <vt:lpstr>2. Progettazione</vt:lpstr>
      <vt:lpstr>3. Implementazione</vt:lpstr>
      <vt:lpstr>4. Monitoraggio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Gioioso</dc:creator>
  <cp:lastModifiedBy>Giuseppe Gioioso</cp:lastModifiedBy>
  <cp:revision>1</cp:revision>
  <dcterms:created xsi:type="dcterms:W3CDTF">2022-11-28T17:46:37Z</dcterms:created>
  <dcterms:modified xsi:type="dcterms:W3CDTF">2022-11-29T15:36:28Z</dcterms:modified>
</cp:coreProperties>
</file>