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6.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19" r:id="rId2"/>
    <p:sldId id="426" r:id="rId3"/>
    <p:sldId id="320" r:id="rId4"/>
    <p:sldId id="321" r:id="rId5"/>
    <p:sldId id="306" r:id="rId6"/>
    <p:sldId id="307" r:id="rId7"/>
    <p:sldId id="322" r:id="rId8"/>
    <p:sldId id="323" r:id="rId9"/>
    <p:sldId id="324" r:id="rId10"/>
    <p:sldId id="265" r:id="rId11"/>
    <p:sldId id="312" r:id="rId12"/>
    <p:sldId id="313" r:id="rId13"/>
    <p:sldId id="380" r:id="rId14"/>
    <p:sldId id="381" r:id="rId15"/>
    <p:sldId id="392" r:id="rId16"/>
    <p:sldId id="393" r:id="rId17"/>
    <p:sldId id="394" r:id="rId18"/>
    <p:sldId id="395" r:id="rId19"/>
    <p:sldId id="396" r:id="rId20"/>
    <p:sldId id="397" r:id="rId21"/>
    <p:sldId id="398" r:id="rId22"/>
    <p:sldId id="399" r:id="rId23"/>
    <p:sldId id="400" r:id="rId24"/>
    <p:sldId id="401" r:id="rId25"/>
    <p:sldId id="402" r:id="rId26"/>
    <p:sldId id="403" r:id="rId27"/>
    <p:sldId id="404" r:id="rId28"/>
    <p:sldId id="259" r:id="rId29"/>
    <p:sldId id="258" r:id="rId30"/>
    <p:sldId id="405" r:id="rId31"/>
    <p:sldId id="261" r:id="rId32"/>
    <p:sldId id="406" r:id="rId33"/>
    <p:sldId id="407" r:id="rId34"/>
    <p:sldId id="408" r:id="rId3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0188B5-F768-4200-AC06-D40346F66E0D}" v="35" dt="2022-11-28T18:40:26.3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17" autoAdjust="0"/>
    <p:restoredTop sz="94660"/>
  </p:normalViewPr>
  <p:slideViewPr>
    <p:cSldViewPr snapToGrid="0">
      <p:cViewPr varScale="1">
        <p:scale>
          <a:sx n="63" d="100"/>
          <a:sy n="63" d="100"/>
        </p:scale>
        <p:origin x="84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useppe Gioioso" userId="65abc2ab-52a2-4a1c-82b3-c80577e3b8cd" providerId="ADAL" clId="{F40188B5-F768-4200-AC06-D40346F66E0D}"/>
    <pc:docChg chg="custSel delSld modSld">
      <pc:chgData name="Giuseppe Gioioso" userId="65abc2ab-52a2-4a1c-82b3-c80577e3b8cd" providerId="ADAL" clId="{F40188B5-F768-4200-AC06-D40346F66E0D}" dt="2022-11-29T15:36:23.180" v="85" actId="47"/>
      <pc:docMkLst>
        <pc:docMk/>
      </pc:docMkLst>
      <pc:sldChg chg="addSp modSp">
        <pc:chgData name="Giuseppe Gioioso" userId="65abc2ab-52a2-4a1c-82b3-c80577e3b8cd" providerId="ADAL" clId="{F40188B5-F768-4200-AC06-D40346F66E0D}" dt="2022-11-28T18:39:18.147" v="70"/>
        <pc:sldMkLst>
          <pc:docMk/>
          <pc:sldMk cId="2777350979" sldId="258"/>
        </pc:sldMkLst>
        <pc:spChg chg="add mod">
          <ac:chgData name="Giuseppe Gioioso" userId="65abc2ab-52a2-4a1c-82b3-c80577e3b8cd" providerId="ADAL" clId="{F40188B5-F768-4200-AC06-D40346F66E0D}" dt="2022-11-28T18:39:18.147" v="70"/>
          <ac:spMkLst>
            <pc:docMk/>
            <pc:sldMk cId="2777350979" sldId="258"/>
            <ac:spMk id="9" creationId="{E9F08478-E53A-0C7D-53CA-6F97934C7276}"/>
          </ac:spMkLst>
        </pc:spChg>
      </pc:sldChg>
      <pc:sldChg chg="addSp modSp mod">
        <pc:chgData name="Giuseppe Gioioso" userId="65abc2ab-52a2-4a1c-82b3-c80577e3b8cd" providerId="ADAL" clId="{F40188B5-F768-4200-AC06-D40346F66E0D}" dt="2022-11-28T18:39:08.999" v="69" actId="14100"/>
        <pc:sldMkLst>
          <pc:docMk/>
          <pc:sldMk cId="1990855220" sldId="259"/>
        </pc:sldMkLst>
        <pc:spChg chg="add mod">
          <ac:chgData name="Giuseppe Gioioso" userId="65abc2ab-52a2-4a1c-82b3-c80577e3b8cd" providerId="ADAL" clId="{F40188B5-F768-4200-AC06-D40346F66E0D}" dt="2022-11-28T18:39:08.999" v="69" actId="14100"/>
          <ac:spMkLst>
            <pc:docMk/>
            <pc:sldMk cId="1990855220" sldId="259"/>
            <ac:spMk id="9" creationId="{BB6F93DC-D9EC-C79F-0DDA-0F0D3E391D19}"/>
          </ac:spMkLst>
        </pc:spChg>
      </pc:sldChg>
      <pc:sldChg chg="addSp modSp">
        <pc:chgData name="Giuseppe Gioioso" userId="65abc2ab-52a2-4a1c-82b3-c80577e3b8cd" providerId="ADAL" clId="{F40188B5-F768-4200-AC06-D40346F66E0D}" dt="2022-11-28T18:39:28.385" v="72"/>
        <pc:sldMkLst>
          <pc:docMk/>
          <pc:sldMk cId="739391590" sldId="261"/>
        </pc:sldMkLst>
        <pc:spChg chg="add mod">
          <ac:chgData name="Giuseppe Gioioso" userId="65abc2ab-52a2-4a1c-82b3-c80577e3b8cd" providerId="ADAL" clId="{F40188B5-F768-4200-AC06-D40346F66E0D}" dt="2022-11-28T18:39:28.385" v="72"/>
          <ac:spMkLst>
            <pc:docMk/>
            <pc:sldMk cId="739391590" sldId="261"/>
            <ac:spMk id="17" creationId="{313A1FAA-41FD-EAE3-8C1D-A00EEDF52BB3}"/>
          </ac:spMkLst>
        </pc:spChg>
      </pc:sldChg>
      <pc:sldChg chg="addSp modSp">
        <pc:chgData name="Giuseppe Gioioso" userId="65abc2ab-52a2-4a1c-82b3-c80577e3b8cd" providerId="ADAL" clId="{F40188B5-F768-4200-AC06-D40346F66E0D}" dt="2022-11-28T18:28:19.358" v="15"/>
        <pc:sldMkLst>
          <pc:docMk/>
          <pc:sldMk cId="147377696" sldId="265"/>
        </pc:sldMkLst>
        <pc:spChg chg="add mod">
          <ac:chgData name="Giuseppe Gioioso" userId="65abc2ab-52a2-4a1c-82b3-c80577e3b8cd" providerId="ADAL" clId="{F40188B5-F768-4200-AC06-D40346F66E0D}" dt="2022-11-28T18:28:19.358" v="15"/>
          <ac:spMkLst>
            <pc:docMk/>
            <pc:sldMk cId="147377696" sldId="265"/>
            <ac:spMk id="9" creationId="{18DD03E2-FDBB-AFB2-D22A-7C2C8C1D7A63}"/>
          </ac:spMkLst>
        </pc:spChg>
      </pc:sldChg>
      <pc:sldChg chg="addSp modSp">
        <pc:chgData name="Giuseppe Gioioso" userId="65abc2ab-52a2-4a1c-82b3-c80577e3b8cd" providerId="ADAL" clId="{F40188B5-F768-4200-AC06-D40346F66E0D}" dt="2022-11-28T18:27:35.699" v="7"/>
        <pc:sldMkLst>
          <pc:docMk/>
          <pc:sldMk cId="1494465523" sldId="306"/>
        </pc:sldMkLst>
        <pc:spChg chg="add mod">
          <ac:chgData name="Giuseppe Gioioso" userId="65abc2ab-52a2-4a1c-82b3-c80577e3b8cd" providerId="ADAL" clId="{F40188B5-F768-4200-AC06-D40346F66E0D}" dt="2022-11-28T18:27:35.699" v="7"/>
          <ac:spMkLst>
            <pc:docMk/>
            <pc:sldMk cId="1494465523" sldId="306"/>
            <ac:spMk id="9" creationId="{3ECD9A9B-0845-4C17-3250-FADFFC4A01EE}"/>
          </ac:spMkLst>
        </pc:spChg>
        <pc:picChg chg="mod">
          <ac:chgData name="Giuseppe Gioioso" userId="65abc2ab-52a2-4a1c-82b3-c80577e3b8cd" providerId="ADAL" clId="{F40188B5-F768-4200-AC06-D40346F66E0D}" dt="2022-11-28T18:26:28.081" v="1" actId="1076"/>
          <ac:picMkLst>
            <pc:docMk/>
            <pc:sldMk cId="1494465523" sldId="306"/>
            <ac:picMk id="7" creationId="{4DC15633-C587-F4CD-100B-E4C1533E251F}"/>
          </ac:picMkLst>
        </pc:picChg>
      </pc:sldChg>
      <pc:sldChg chg="addSp modSp">
        <pc:chgData name="Giuseppe Gioioso" userId="65abc2ab-52a2-4a1c-82b3-c80577e3b8cd" providerId="ADAL" clId="{F40188B5-F768-4200-AC06-D40346F66E0D}" dt="2022-11-28T18:27:42.939" v="8"/>
        <pc:sldMkLst>
          <pc:docMk/>
          <pc:sldMk cId="256131613" sldId="307"/>
        </pc:sldMkLst>
        <pc:spChg chg="add mod">
          <ac:chgData name="Giuseppe Gioioso" userId="65abc2ab-52a2-4a1c-82b3-c80577e3b8cd" providerId="ADAL" clId="{F40188B5-F768-4200-AC06-D40346F66E0D}" dt="2022-11-28T18:27:42.939" v="8"/>
          <ac:spMkLst>
            <pc:docMk/>
            <pc:sldMk cId="256131613" sldId="307"/>
            <ac:spMk id="10" creationId="{CF213D61-4898-656C-4B8B-DE4C18AD7546}"/>
          </ac:spMkLst>
        </pc:spChg>
      </pc:sldChg>
      <pc:sldChg chg="addSp modSp mod">
        <pc:chgData name="Giuseppe Gioioso" userId="65abc2ab-52a2-4a1c-82b3-c80577e3b8cd" providerId="ADAL" clId="{F40188B5-F768-4200-AC06-D40346F66E0D}" dt="2022-11-28T18:30:47.212" v="34" actId="14100"/>
        <pc:sldMkLst>
          <pc:docMk/>
          <pc:sldMk cId="4284099214" sldId="312"/>
        </pc:sldMkLst>
        <pc:spChg chg="mod">
          <ac:chgData name="Giuseppe Gioioso" userId="65abc2ab-52a2-4a1c-82b3-c80577e3b8cd" providerId="ADAL" clId="{F40188B5-F768-4200-AC06-D40346F66E0D}" dt="2022-11-28T18:30:47.212" v="34" actId="14100"/>
          <ac:spMkLst>
            <pc:docMk/>
            <pc:sldMk cId="4284099214" sldId="312"/>
            <ac:spMk id="3" creationId="{33E5327E-F104-408F-83F9-A8774A0393FC}"/>
          </ac:spMkLst>
        </pc:spChg>
        <pc:spChg chg="add mod">
          <ac:chgData name="Giuseppe Gioioso" userId="65abc2ab-52a2-4a1c-82b3-c80577e3b8cd" providerId="ADAL" clId="{F40188B5-F768-4200-AC06-D40346F66E0D}" dt="2022-11-28T18:28:25.287" v="16"/>
          <ac:spMkLst>
            <pc:docMk/>
            <pc:sldMk cId="4284099214" sldId="312"/>
            <ac:spMk id="9" creationId="{3F3D86E4-ACE9-2FDD-21A3-4E645AFF88B5}"/>
          </ac:spMkLst>
        </pc:spChg>
      </pc:sldChg>
      <pc:sldChg chg="addSp modSp mod">
        <pc:chgData name="Giuseppe Gioioso" userId="65abc2ab-52a2-4a1c-82b3-c80577e3b8cd" providerId="ADAL" clId="{F40188B5-F768-4200-AC06-D40346F66E0D}" dt="2022-11-28T18:31:02.769" v="36" actId="1076"/>
        <pc:sldMkLst>
          <pc:docMk/>
          <pc:sldMk cId="1041875114" sldId="313"/>
        </pc:sldMkLst>
        <pc:spChg chg="add mod">
          <ac:chgData name="Giuseppe Gioioso" userId="65abc2ab-52a2-4a1c-82b3-c80577e3b8cd" providerId="ADAL" clId="{F40188B5-F768-4200-AC06-D40346F66E0D}" dt="2022-11-28T18:31:02.769" v="36" actId="1076"/>
          <ac:spMkLst>
            <pc:docMk/>
            <pc:sldMk cId="1041875114" sldId="313"/>
            <ac:spMk id="9" creationId="{82FBF46C-8897-F988-83C2-41F4DFCC8EB9}"/>
          </ac:spMkLst>
        </pc:spChg>
      </pc:sldChg>
      <pc:sldChg chg="addSp modSp">
        <pc:chgData name="Giuseppe Gioioso" userId="65abc2ab-52a2-4a1c-82b3-c80577e3b8cd" providerId="ADAL" clId="{F40188B5-F768-4200-AC06-D40346F66E0D}" dt="2022-11-28T18:27:23.511" v="5"/>
        <pc:sldMkLst>
          <pc:docMk/>
          <pc:sldMk cId="3033532499" sldId="320"/>
        </pc:sldMkLst>
        <pc:spChg chg="add mod">
          <ac:chgData name="Giuseppe Gioioso" userId="65abc2ab-52a2-4a1c-82b3-c80577e3b8cd" providerId="ADAL" clId="{F40188B5-F768-4200-AC06-D40346F66E0D}" dt="2022-11-28T18:27:23.511" v="5"/>
          <ac:spMkLst>
            <pc:docMk/>
            <pc:sldMk cId="3033532499" sldId="320"/>
            <ac:spMk id="8" creationId="{19C9B7EE-600B-BB8F-03D9-91A2337C0269}"/>
          </ac:spMkLst>
        </pc:spChg>
      </pc:sldChg>
      <pc:sldChg chg="addSp modSp mod">
        <pc:chgData name="Giuseppe Gioioso" userId="65abc2ab-52a2-4a1c-82b3-c80577e3b8cd" providerId="ADAL" clId="{F40188B5-F768-4200-AC06-D40346F66E0D}" dt="2022-11-28T18:27:28.025" v="6"/>
        <pc:sldMkLst>
          <pc:docMk/>
          <pc:sldMk cId="244942767" sldId="321"/>
        </pc:sldMkLst>
        <pc:spChg chg="mod">
          <ac:chgData name="Giuseppe Gioioso" userId="65abc2ab-52a2-4a1c-82b3-c80577e3b8cd" providerId="ADAL" clId="{F40188B5-F768-4200-AC06-D40346F66E0D}" dt="2022-11-28T18:23:36.621" v="0" actId="1076"/>
          <ac:spMkLst>
            <pc:docMk/>
            <pc:sldMk cId="244942767" sldId="321"/>
            <ac:spMk id="2" creationId="{4A8CA36D-ECAE-49F2-A484-86B94FD1D969}"/>
          </ac:spMkLst>
        </pc:spChg>
        <pc:spChg chg="add mod">
          <ac:chgData name="Giuseppe Gioioso" userId="65abc2ab-52a2-4a1c-82b3-c80577e3b8cd" providerId="ADAL" clId="{F40188B5-F768-4200-AC06-D40346F66E0D}" dt="2022-11-28T18:27:28.025" v="6"/>
          <ac:spMkLst>
            <pc:docMk/>
            <pc:sldMk cId="244942767" sldId="321"/>
            <ac:spMk id="46" creationId="{A4D362B5-E67F-3B45-8E3C-1105356F46AC}"/>
          </ac:spMkLst>
        </pc:spChg>
      </pc:sldChg>
      <pc:sldChg chg="addSp delSp modSp mod">
        <pc:chgData name="Giuseppe Gioioso" userId="65abc2ab-52a2-4a1c-82b3-c80577e3b8cd" providerId="ADAL" clId="{F40188B5-F768-4200-AC06-D40346F66E0D}" dt="2022-11-28T18:27:54.205" v="12" actId="478"/>
        <pc:sldMkLst>
          <pc:docMk/>
          <pc:sldMk cId="3016468963" sldId="322"/>
        </pc:sldMkLst>
        <pc:spChg chg="add mod">
          <ac:chgData name="Giuseppe Gioioso" userId="65abc2ab-52a2-4a1c-82b3-c80577e3b8cd" providerId="ADAL" clId="{F40188B5-F768-4200-AC06-D40346F66E0D}" dt="2022-11-28T18:27:49.992" v="9"/>
          <ac:spMkLst>
            <pc:docMk/>
            <pc:sldMk cId="3016468963" sldId="322"/>
            <ac:spMk id="9" creationId="{19E18C31-B50D-AC93-2DFC-23F4CA327EDB}"/>
          </ac:spMkLst>
        </pc:spChg>
        <pc:spChg chg="add del mod">
          <ac:chgData name="Giuseppe Gioioso" userId="65abc2ab-52a2-4a1c-82b3-c80577e3b8cd" providerId="ADAL" clId="{F40188B5-F768-4200-AC06-D40346F66E0D}" dt="2022-11-28T18:27:54.205" v="12" actId="478"/>
          <ac:spMkLst>
            <pc:docMk/>
            <pc:sldMk cId="3016468963" sldId="322"/>
            <ac:spMk id="10" creationId="{3703CAAB-FA54-2325-669A-99F9991DCEB1}"/>
          </ac:spMkLst>
        </pc:spChg>
      </pc:sldChg>
      <pc:sldChg chg="addSp modSp">
        <pc:chgData name="Giuseppe Gioioso" userId="65abc2ab-52a2-4a1c-82b3-c80577e3b8cd" providerId="ADAL" clId="{F40188B5-F768-4200-AC06-D40346F66E0D}" dt="2022-11-28T18:28:02.503" v="13"/>
        <pc:sldMkLst>
          <pc:docMk/>
          <pc:sldMk cId="2736851165" sldId="323"/>
        </pc:sldMkLst>
        <pc:spChg chg="add mod">
          <ac:chgData name="Giuseppe Gioioso" userId="65abc2ab-52a2-4a1c-82b3-c80577e3b8cd" providerId="ADAL" clId="{F40188B5-F768-4200-AC06-D40346F66E0D}" dt="2022-11-28T18:28:02.503" v="13"/>
          <ac:spMkLst>
            <pc:docMk/>
            <pc:sldMk cId="2736851165" sldId="323"/>
            <ac:spMk id="9" creationId="{5112C8E2-4CF2-A48C-3E28-6E7602650FFF}"/>
          </ac:spMkLst>
        </pc:spChg>
      </pc:sldChg>
      <pc:sldChg chg="addSp modSp">
        <pc:chgData name="Giuseppe Gioioso" userId="65abc2ab-52a2-4a1c-82b3-c80577e3b8cd" providerId="ADAL" clId="{F40188B5-F768-4200-AC06-D40346F66E0D}" dt="2022-11-28T18:28:11.275" v="14"/>
        <pc:sldMkLst>
          <pc:docMk/>
          <pc:sldMk cId="4006043859" sldId="324"/>
        </pc:sldMkLst>
        <pc:spChg chg="add mod">
          <ac:chgData name="Giuseppe Gioioso" userId="65abc2ab-52a2-4a1c-82b3-c80577e3b8cd" providerId="ADAL" clId="{F40188B5-F768-4200-AC06-D40346F66E0D}" dt="2022-11-28T18:28:11.275" v="14"/>
          <ac:spMkLst>
            <pc:docMk/>
            <pc:sldMk cId="4006043859" sldId="324"/>
            <ac:spMk id="9" creationId="{A1CB75E2-701D-5831-34E5-57E73BB03442}"/>
          </ac:spMkLst>
        </pc:spChg>
      </pc:sldChg>
      <pc:sldChg chg="addSp modSp">
        <pc:chgData name="Giuseppe Gioioso" userId="65abc2ab-52a2-4a1c-82b3-c80577e3b8cd" providerId="ADAL" clId="{F40188B5-F768-4200-AC06-D40346F66E0D}" dt="2022-11-28T18:31:07.200" v="37"/>
        <pc:sldMkLst>
          <pc:docMk/>
          <pc:sldMk cId="3396723039" sldId="380"/>
        </pc:sldMkLst>
        <pc:spChg chg="add mod">
          <ac:chgData name="Giuseppe Gioioso" userId="65abc2ab-52a2-4a1c-82b3-c80577e3b8cd" providerId="ADAL" clId="{F40188B5-F768-4200-AC06-D40346F66E0D}" dt="2022-11-28T18:31:07.200" v="37"/>
          <ac:spMkLst>
            <pc:docMk/>
            <pc:sldMk cId="3396723039" sldId="380"/>
            <ac:spMk id="2" creationId="{BD7DFF6B-5BFF-49BA-B9A0-3BD30F066CAC}"/>
          </ac:spMkLst>
        </pc:spChg>
      </pc:sldChg>
      <pc:sldChg chg="addSp modSp">
        <pc:chgData name="Giuseppe Gioioso" userId="65abc2ab-52a2-4a1c-82b3-c80577e3b8cd" providerId="ADAL" clId="{F40188B5-F768-4200-AC06-D40346F66E0D}" dt="2022-11-28T18:31:10.619" v="38"/>
        <pc:sldMkLst>
          <pc:docMk/>
          <pc:sldMk cId="0" sldId="381"/>
        </pc:sldMkLst>
        <pc:spChg chg="add mod">
          <ac:chgData name="Giuseppe Gioioso" userId="65abc2ab-52a2-4a1c-82b3-c80577e3b8cd" providerId="ADAL" clId="{F40188B5-F768-4200-AC06-D40346F66E0D}" dt="2022-11-28T18:31:10.619" v="38"/>
          <ac:spMkLst>
            <pc:docMk/>
            <pc:sldMk cId="0" sldId="381"/>
            <ac:spMk id="7" creationId="{71347480-8EC3-8749-B75E-ED4785F5ECC3}"/>
          </ac:spMkLst>
        </pc:spChg>
      </pc:sldChg>
      <pc:sldChg chg="addSp modSp">
        <pc:chgData name="Giuseppe Gioioso" userId="65abc2ab-52a2-4a1c-82b3-c80577e3b8cd" providerId="ADAL" clId="{F40188B5-F768-4200-AC06-D40346F66E0D}" dt="2022-11-28T18:31:15.890" v="39"/>
        <pc:sldMkLst>
          <pc:docMk/>
          <pc:sldMk cId="0" sldId="392"/>
        </pc:sldMkLst>
        <pc:spChg chg="add mod">
          <ac:chgData name="Giuseppe Gioioso" userId="65abc2ab-52a2-4a1c-82b3-c80577e3b8cd" providerId="ADAL" clId="{F40188B5-F768-4200-AC06-D40346F66E0D}" dt="2022-11-28T18:31:15.890" v="39"/>
          <ac:spMkLst>
            <pc:docMk/>
            <pc:sldMk cId="0" sldId="392"/>
            <ac:spMk id="12" creationId="{2C7CAE54-CDB9-EB9B-1E0A-11E54487360B}"/>
          </ac:spMkLst>
        </pc:spChg>
      </pc:sldChg>
      <pc:sldChg chg="addSp modSp">
        <pc:chgData name="Giuseppe Gioioso" userId="65abc2ab-52a2-4a1c-82b3-c80577e3b8cd" providerId="ADAL" clId="{F40188B5-F768-4200-AC06-D40346F66E0D}" dt="2022-11-28T18:31:20.686" v="40"/>
        <pc:sldMkLst>
          <pc:docMk/>
          <pc:sldMk cId="0" sldId="393"/>
        </pc:sldMkLst>
        <pc:spChg chg="add mod">
          <ac:chgData name="Giuseppe Gioioso" userId="65abc2ab-52a2-4a1c-82b3-c80577e3b8cd" providerId="ADAL" clId="{F40188B5-F768-4200-AC06-D40346F66E0D}" dt="2022-11-28T18:31:20.686" v="40"/>
          <ac:spMkLst>
            <pc:docMk/>
            <pc:sldMk cId="0" sldId="393"/>
            <ac:spMk id="50" creationId="{C89404EF-72FB-95B4-4217-F9A8C539FB56}"/>
          </ac:spMkLst>
        </pc:spChg>
      </pc:sldChg>
      <pc:sldChg chg="addSp modSp">
        <pc:chgData name="Giuseppe Gioioso" userId="65abc2ab-52a2-4a1c-82b3-c80577e3b8cd" providerId="ADAL" clId="{F40188B5-F768-4200-AC06-D40346F66E0D}" dt="2022-11-28T18:31:24.240" v="41"/>
        <pc:sldMkLst>
          <pc:docMk/>
          <pc:sldMk cId="0" sldId="394"/>
        </pc:sldMkLst>
        <pc:spChg chg="add mod">
          <ac:chgData name="Giuseppe Gioioso" userId="65abc2ab-52a2-4a1c-82b3-c80577e3b8cd" providerId="ADAL" clId="{F40188B5-F768-4200-AC06-D40346F66E0D}" dt="2022-11-28T18:31:24.240" v="41"/>
          <ac:spMkLst>
            <pc:docMk/>
            <pc:sldMk cId="0" sldId="394"/>
            <ac:spMk id="10" creationId="{66AAD1CD-BAB0-6937-E69E-EDA9C30B43D6}"/>
          </ac:spMkLst>
        </pc:spChg>
      </pc:sldChg>
      <pc:sldChg chg="addSp modSp">
        <pc:chgData name="Giuseppe Gioioso" userId="65abc2ab-52a2-4a1c-82b3-c80577e3b8cd" providerId="ADAL" clId="{F40188B5-F768-4200-AC06-D40346F66E0D}" dt="2022-11-28T18:31:54.348" v="42"/>
        <pc:sldMkLst>
          <pc:docMk/>
          <pc:sldMk cId="0" sldId="397"/>
        </pc:sldMkLst>
        <pc:spChg chg="add mod">
          <ac:chgData name="Giuseppe Gioioso" userId="65abc2ab-52a2-4a1c-82b3-c80577e3b8cd" providerId="ADAL" clId="{F40188B5-F768-4200-AC06-D40346F66E0D}" dt="2022-11-28T18:31:54.348" v="42"/>
          <ac:spMkLst>
            <pc:docMk/>
            <pc:sldMk cId="0" sldId="397"/>
            <ac:spMk id="10" creationId="{96AF58F2-E817-E1C3-FFCE-BCEB3E86D452}"/>
          </ac:spMkLst>
        </pc:spChg>
      </pc:sldChg>
      <pc:sldChg chg="addSp modSp">
        <pc:chgData name="Giuseppe Gioioso" userId="65abc2ab-52a2-4a1c-82b3-c80577e3b8cd" providerId="ADAL" clId="{F40188B5-F768-4200-AC06-D40346F66E0D}" dt="2022-11-28T18:32:18.212" v="43"/>
        <pc:sldMkLst>
          <pc:docMk/>
          <pc:sldMk cId="0" sldId="398"/>
        </pc:sldMkLst>
        <pc:spChg chg="add mod">
          <ac:chgData name="Giuseppe Gioioso" userId="65abc2ab-52a2-4a1c-82b3-c80577e3b8cd" providerId="ADAL" clId="{F40188B5-F768-4200-AC06-D40346F66E0D}" dt="2022-11-28T18:32:18.212" v="43"/>
          <ac:spMkLst>
            <pc:docMk/>
            <pc:sldMk cId="0" sldId="398"/>
            <ac:spMk id="10" creationId="{AC258A5E-7E19-42D9-70A2-8D0FC654AA0A}"/>
          </ac:spMkLst>
        </pc:spChg>
      </pc:sldChg>
      <pc:sldChg chg="addSp modSp">
        <pc:chgData name="Giuseppe Gioioso" userId="65abc2ab-52a2-4a1c-82b3-c80577e3b8cd" providerId="ADAL" clId="{F40188B5-F768-4200-AC06-D40346F66E0D}" dt="2022-11-28T18:34:43.180" v="44"/>
        <pc:sldMkLst>
          <pc:docMk/>
          <pc:sldMk cId="0" sldId="399"/>
        </pc:sldMkLst>
        <pc:spChg chg="add mod">
          <ac:chgData name="Giuseppe Gioioso" userId="65abc2ab-52a2-4a1c-82b3-c80577e3b8cd" providerId="ADAL" clId="{F40188B5-F768-4200-AC06-D40346F66E0D}" dt="2022-11-28T18:34:43.180" v="44"/>
          <ac:spMkLst>
            <pc:docMk/>
            <pc:sldMk cId="0" sldId="399"/>
            <ac:spMk id="9" creationId="{86A92987-3802-E312-DCE0-C8908923C057}"/>
          </ac:spMkLst>
        </pc:spChg>
      </pc:sldChg>
      <pc:sldChg chg="addSp modSp mod">
        <pc:chgData name="Giuseppe Gioioso" userId="65abc2ab-52a2-4a1c-82b3-c80577e3b8cd" providerId="ADAL" clId="{F40188B5-F768-4200-AC06-D40346F66E0D}" dt="2022-11-28T18:36:32.172" v="51" actId="2085"/>
        <pc:sldMkLst>
          <pc:docMk/>
          <pc:sldMk cId="0" sldId="400"/>
        </pc:sldMkLst>
        <pc:spChg chg="mod">
          <ac:chgData name="Giuseppe Gioioso" userId="65abc2ab-52a2-4a1c-82b3-c80577e3b8cd" providerId="ADAL" clId="{F40188B5-F768-4200-AC06-D40346F66E0D}" dt="2022-11-28T18:35:33.215" v="46" actId="1076"/>
          <ac:spMkLst>
            <pc:docMk/>
            <pc:sldMk cId="0" sldId="400"/>
            <ac:spMk id="2" creationId="{00000000-0000-0000-0000-000000000000}"/>
          </ac:spMkLst>
        </pc:spChg>
        <pc:spChg chg="add mod">
          <ac:chgData name="Giuseppe Gioioso" userId="65abc2ab-52a2-4a1c-82b3-c80577e3b8cd" providerId="ADAL" clId="{F40188B5-F768-4200-AC06-D40346F66E0D}" dt="2022-11-28T18:36:32.172" v="51" actId="2085"/>
          <ac:spMkLst>
            <pc:docMk/>
            <pc:sldMk cId="0" sldId="400"/>
            <ac:spMk id="13" creationId="{21687AC9-ACB3-D932-CB57-597563B8F487}"/>
          </ac:spMkLst>
        </pc:spChg>
        <pc:picChg chg="mod">
          <ac:chgData name="Giuseppe Gioioso" userId="65abc2ab-52a2-4a1c-82b3-c80577e3b8cd" providerId="ADAL" clId="{F40188B5-F768-4200-AC06-D40346F66E0D}" dt="2022-11-28T18:35:49.017" v="47" actId="14100"/>
          <ac:picMkLst>
            <pc:docMk/>
            <pc:sldMk cId="0" sldId="400"/>
            <ac:picMk id="11" creationId="{3C435B0E-0618-44CE-F4AB-CC9205EFF827}"/>
          </ac:picMkLst>
        </pc:picChg>
      </pc:sldChg>
      <pc:sldChg chg="addSp modSp mod">
        <pc:chgData name="Giuseppe Gioioso" userId="65abc2ab-52a2-4a1c-82b3-c80577e3b8cd" providerId="ADAL" clId="{F40188B5-F768-4200-AC06-D40346F66E0D}" dt="2022-11-28T18:36:54.392" v="53" actId="1076"/>
        <pc:sldMkLst>
          <pc:docMk/>
          <pc:sldMk cId="0" sldId="401"/>
        </pc:sldMkLst>
        <pc:spChg chg="add mod">
          <ac:chgData name="Giuseppe Gioioso" userId="65abc2ab-52a2-4a1c-82b3-c80577e3b8cd" providerId="ADAL" clId="{F40188B5-F768-4200-AC06-D40346F66E0D}" dt="2022-11-28T18:36:54.392" v="53" actId="1076"/>
          <ac:spMkLst>
            <pc:docMk/>
            <pc:sldMk cId="0" sldId="401"/>
            <ac:spMk id="23" creationId="{198578A3-CF7E-F078-06BA-6B8B8777C656}"/>
          </ac:spMkLst>
        </pc:spChg>
      </pc:sldChg>
      <pc:sldChg chg="addSp modSp mod">
        <pc:chgData name="Giuseppe Gioioso" userId="65abc2ab-52a2-4a1c-82b3-c80577e3b8cd" providerId="ADAL" clId="{F40188B5-F768-4200-AC06-D40346F66E0D}" dt="2022-11-28T18:38:23.950" v="64"/>
        <pc:sldMkLst>
          <pc:docMk/>
          <pc:sldMk cId="0" sldId="402"/>
        </pc:sldMkLst>
        <pc:spChg chg="mod">
          <ac:chgData name="Giuseppe Gioioso" userId="65abc2ab-52a2-4a1c-82b3-c80577e3b8cd" providerId="ADAL" clId="{F40188B5-F768-4200-AC06-D40346F66E0D}" dt="2022-11-28T18:37:30.619" v="56" actId="1076"/>
          <ac:spMkLst>
            <pc:docMk/>
            <pc:sldMk cId="0" sldId="402"/>
            <ac:spMk id="10" creationId="{00000000-0000-0000-0000-000000000000}"/>
          </ac:spMkLst>
        </pc:spChg>
        <pc:spChg chg="mod">
          <ac:chgData name="Giuseppe Gioioso" userId="65abc2ab-52a2-4a1c-82b3-c80577e3b8cd" providerId="ADAL" clId="{F40188B5-F768-4200-AC06-D40346F66E0D}" dt="2022-11-28T18:37:36.396" v="57" actId="1076"/>
          <ac:spMkLst>
            <pc:docMk/>
            <pc:sldMk cId="0" sldId="402"/>
            <ac:spMk id="14" creationId="{00000000-0000-0000-0000-000000000000}"/>
          </ac:spMkLst>
        </pc:spChg>
        <pc:spChg chg="mod">
          <ac:chgData name="Giuseppe Gioioso" userId="65abc2ab-52a2-4a1c-82b3-c80577e3b8cd" providerId="ADAL" clId="{F40188B5-F768-4200-AC06-D40346F66E0D}" dt="2022-11-28T18:38:15.215" v="63" actId="1076"/>
          <ac:spMkLst>
            <pc:docMk/>
            <pc:sldMk cId="0" sldId="402"/>
            <ac:spMk id="16" creationId="{00000000-0000-0000-0000-000000000000}"/>
          </ac:spMkLst>
        </pc:spChg>
        <pc:spChg chg="add mod">
          <ac:chgData name="Giuseppe Gioioso" userId="65abc2ab-52a2-4a1c-82b3-c80577e3b8cd" providerId="ADAL" clId="{F40188B5-F768-4200-AC06-D40346F66E0D}" dt="2022-11-28T18:38:23.950" v="64"/>
          <ac:spMkLst>
            <pc:docMk/>
            <pc:sldMk cId="0" sldId="402"/>
            <ac:spMk id="18" creationId="{9BB15609-E61A-CF6B-1DCE-B3EABB59CDB2}"/>
          </ac:spMkLst>
        </pc:spChg>
        <pc:grpChg chg="mod">
          <ac:chgData name="Giuseppe Gioioso" userId="65abc2ab-52a2-4a1c-82b3-c80577e3b8cd" providerId="ADAL" clId="{F40188B5-F768-4200-AC06-D40346F66E0D}" dt="2022-11-28T18:38:07.510" v="62" actId="14100"/>
          <ac:grpSpMkLst>
            <pc:docMk/>
            <pc:sldMk cId="0" sldId="402"/>
            <ac:grpSpMk id="2" creationId="{00000000-0000-0000-0000-000000000000}"/>
          </ac:grpSpMkLst>
        </pc:grpChg>
        <pc:grpChg chg="mod">
          <ac:chgData name="Giuseppe Gioioso" userId="65abc2ab-52a2-4a1c-82b3-c80577e3b8cd" providerId="ADAL" clId="{F40188B5-F768-4200-AC06-D40346F66E0D}" dt="2022-11-28T18:37:23.980" v="55" actId="1076"/>
          <ac:grpSpMkLst>
            <pc:docMk/>
            <pc:sldMk cId="0" sldId="402"/>
            <ac:grpSpMk id="11" creationId="{00000000-0000-0000-0000-000000000000}"/>
          </ac:grpSpMkLst>
        </pc:grpChg>
        <pc:picChg chg="mod">
          <ac:chgData name="Giuseppe Gioioso" userId="65abc2ab-52a2-4a1c-82b3-c80577e3b8cd" providerId="ADAL" clId="{F40188B5-F768-4200-AC06-D40346F66E0D}" dt="2022-11-28T18:37:43.711" v="59" actId="1076"/>
          <ac:picMkLst>
            <pc:docMk/>
            <pc:sldMk cId="0" sldId="402"/>
            <ac:picMk id="15" creationId="{3A2C716E-E3F2-F662-7ACD-1DE1A8A95A1A}"/>
          </ac:picMkLst>
        </pc:picChg>
      </pc:sldChg>
      <pc:sldChg chg="addSp modSp">
        <pc:chgData name="Giuseppe Gioioso" userId="65abc2ab-52a2-4a1c-82b3-c80577e3b8cd" providerId="ADAL" clId="{F40188B5-F768-4200-AC06-D40346F66E0D}" dt="2022-11-28T18:38:31.590" v="65"/>
        <pc:sldMkLst>
          <pc:docMk/>
          <pc:sldMk cId="0" sldId="403"/>
        </pc:sldMkLst>
        <pc:spChg chg="add mod">
          <ac:chgData name="Giuseppe Gioioso" userId="65abc2ab-52a2-4a1c-82b3-c80577e3b8cd" providerId="ADAL" clId="{F40188B5-F768-4200-AC06-D40346F66E0D}" dt="2022-11-28T18:38:31.590" v="65"/>
          <ac:spMkLst>
            <pc:docMk/>
            <pc:sldMk cId="0" sldId="403"/>
            <ac:spMk id="9" creationId="{FA558970-2B25-DF7E-5676-1E6BE334E431}"/>
          </ac:spMkLst>
        </pc:spChg>
      </pc:sldChg>
      <pc:sldChg chg="addSp modSp">
        <pc:chgData name="Giuseppe Gioioso" userId="65abc2ab-52a2-4a1c-82b3-c80577e3b8cd" providerId="ADAL" clId="{F40188B5-F768-4200-AC06-D40346F66E0D}" dt="2022-11-28T18:38:38.658" v="66"/>
        <pc:sldMkLst>
          <pc:docMk/>
          <pc:sldMk cId="3961974890" sldId="404"/>
        </pc:sldMkLst>
        <pc:spChg chg="add mod">
          <ac:chgData name="Giuseppe Gioioso" userId="65abc2ab-52a2-4a1c-82b3-c80577e3b8cd" providerId="ADAL" clId="{F40188B5-F768-4200-AC06-D40346F66E0D}" dt="2022-11-28T18:38:38.658" v="66"/>
          <ac:spMkLst>
            <pc:docMk/>
            <pc:sldMk cId="3961974890" sldId="404"/>
            <ac:spMk id="9" creationId="{0D21E220-1324-46E9-D5F2-DCDE1F948B3D}"/>
          </ac:spMkLst>
        </pc:spChg>
      </pc:sldChg>
      <pc:sldChg chg="addSp modSp">
        <pc:chgData name="Giuseppe Gioioso" userId="65abc2ab-52a2-4a1c-82b3-c80577e3b8cd" providerId="ADAL" clId="{F40188B5-F768-4200-AC06-D40346F66E0D}" dt="2022-11-28T18:39:25.508" v="71"/>
        <pc:sldMkLst>
          <pc:docMk/>
          <pc:sldMk cId="67216634" sldId="405"/>
        </pc:sldMkLst>
        <pc:spChg chg="add mod">
          <ac:chgData name="Giuseppe Gioioso" userId="65abc2ab-52a2-4a1c-82b3-c80577e3b8cd" providerId="ADAL" clId="{F40188B5-F768-4200-AC06-D40346F66E0D}" dt="2022-11-28T18:39:25.508" v="71"/>
          <ac:spMkLst>
            <pc:docMk/>
            <pc:sldMk cId="67216634" sldId="405"/>
            <ac:spMk id="16" creationId="{606FAB0A-F6E2-EC49-0EE8-7792C46AFB80}"/>
          </ac:spMkLst>
        </pc:spChg>
      </pc:sldChg>
      <pc:sldChg chg="addSp modSp mod">
        <pc:chgData name="Giuseppe Gioioso" userId="65abc2ab-52a2-4a1c-82b3-c80577e3b8cd" providerId="ADAL" clId="{F40188B5-F768-4200-AC06-D40346F66E0D}" dt="2022-11-28T18:39:48.503" v="76" actId="14100"/>
        <pc:sldMkLst>
          <pc:docMk/>
          <pc:sldMk cId="4249725233" sldId="406"/>
        </pc:sldMkLst>
        <pc:spChg chg="add mod">
          <ac:chgData name="Giuseppe Gioioso" userId="65abc2ab-52a2-4a1c-82b3-c80577e3b8cd" providerId="ADAL" clId="{F40188B5-F768-4200-AC06-D40346F66E0D}" dt="2022-11-28T18:39:31.341" v="73"/>
          <ac:spMkLst>
            <pc:docMk/>
            <pc:sldMk cId="4249725233" sldId="406"/>
            <ac:spMk id="17" creationId="{4DD55719-EC05-D39D-ED44-0B29146C966C}"/>
          </ac:spMkLst>
        </pc:spChg>
        <pc:grpChg chg="mod">
          <ac:chgData name="Giuseppe Gioioso" userId="65abc2ab-52a2-4a1c-82b3-c80577e3b8cd" providerId="ADAL" clId="{F40188B5-F768-4200-AC06-D40346F66E0D}" dt="2022-11-28T18:39:48.503" v="76" actId="14100"/>
          <ac:grpSpMkLst>
            <pc:docMk/>
            <pc:sldMk cId="4249725233" sldId="406"/>
            <ac:grpSpMk id="10" creationId="{ECFA8B9B-13D8-4301-A1E0-70BBA04BEAB6}"/>
          </ac:grpSpMkLst>
        </pc:grpChg>
      </pc:sldChg>
      <pc:sldChg chg="addSp modSp">
        <pc:chgData name="Giuseppe Gioioso" userId="65abc2ab-52a2-4a1c-82b3-c80577e3b8cd" providerId="ADAL" clId="{F40188B5-F768-4200-AC06-D40346F66E0D}" dt="2022-11-28T18:39:59.068" v="77"/>
        <pc:sldMkLst>
          <pc:docMk/>
          <pc:sldMk cId="2558557055" sldId="407"/>
        </pc:sldMkLst>
        <pc:spChg chg="add mod">
          <ac:chgData name="Giuseppe Gioioso" userId="65abc2ab-52a2-4a1c-82b3-c80577e3b8cd" providerId="ADAL" clId="{F40188B5-F768-4200-AC06-D40346F66E0D}" dt="2022-11-28T18:39:59.068" v="77"/>
          <ac:spMkLst>
            <pc:docMk/>
            <pc:sldMk cId="2558557055" sldId="407"/>
            <ac:spMk id="17" creationId="{7E44D0E1-9FB2-CDF8-AF83-A875334F7D34}"/>
          </ac:spMkLst>
        </pc:spChg>
      </pc:sldChg>
      <pc:sldChg chg="addSp modSp mod">
        <pc:chgData name="Giuseppe Gioioso" userId="65abc2ab-52a2-4a1c-82b3-c80577e3b8cd" providerId="ADAL" clId="{F40188B5-F768-4200-AC06-D40346F66E0D}" dt="2022-11-28T18:40:19.683" v="83" actId="14100"/>
        <pc:sldMkLst>
          <pc:docMk/>
          <pc:sldMk cId="3519837706" sldId="408"/>
        </pc:sldMkLst>
        <pc:spChg chg="add mod">
          <ac:chgData name="Giuseppe Gioioso" userId="65abc2ab-52a2-4a1c-82b3-c80577e3b8cd" providerId="ADAL" clId="{F40188B5-F768-4200-AC06-D40346F66E0D}" dt="2022-11-28T18:40:05.105" v="78"/>
          <ac:spMkLst>
            <pc:docMk/>
            <pc:sldMk cId="3519837706" sldId="408"/>
            <ac:spMk id="18" creationId="{8AD925F8-C8EB-45B3-6AE2-9E39E94F69FB}"/>
          </ac:spMkLst>
        </pc:spChg>
        <pc:grpChg chg="mod">
          <ac:chgData name="Giuseppe Gioioso" userId="65abc2ab-52a2-4a1c-82b3-c80577e3b8cd" providerId="ADAL" clId="{F40188B5-F768-4200-AC06-D40346F66E0D}" dt="2022-11-28T18:40:19.683" v="83" actId="14100"/>
          <ac:grpSpMkLst>
            <pc:docMk/>
            <pc:sldMk cId="3519837706" sldId="408"/>
            <ac:grpSpMk id="10" creationId="{ECFA8B9B-13D8-4301-A1E0-70BBA04BEAB6}"/>
          </ac:grpSpMkLst>
        </pc:grpChg>
      </pc:sldChg>
      <pc:sldChg chg="addSp modSp del">
        <pc:chgData name="Giuseppe Gioioso" userId="65abc2ab-52a2-4a1c-82b3-c80577e3b8cd" providerId="ADAL" clId="{F40188B5-F768-4200-AC06-D40346F66E0D}" dt="2022-11-29T15:36:23.180" v="85" actId="47"/>
        <pc:sldMkLst>
          <pc:docMk/>
          <pc:sldMk cId="2527407031" sldId="409"/>
        </pc:sldMkLst>
        <pc:spChg chg="add mod">
          <ac:chgData name="Giuseppe Gioioso" userId="65abc2ab-52a2-4a1c-82b3-c80577e3b8cd" providerId="ADAL" clId="{F40188B5-F768-4200-AC06-D40346F66E0D}" dt="2022-11-28T18:40:26.395" v="84"/>
          <ac:spMkLst>
            <pc:docMk/>
            <pc:sldMk cId="2527407031" sldId="409"/>
            <ac:spMk id="9" creationId="{5182A8DE-68C9-4915-4B1F-3253776CA9DC}"/>
          </ac:spMkLst>
        </pc:spChg>
      </pc:sldChg>
      <pc:sldChg chg="del">
        <pc:chgData name="Giuseppe Gioioso" userId="65abc2ab-52a2-4a1c-82b3-c80577e3b8cd" providerId="ADAL" clId="{F40188B5-F768-4200-AC06-D40346F66E0D}" dt="2022-11-29T15:36:23.180" v="85" actId="47"/>
        <pc:sldMkLst>
          <pc:docMk/>
          <pc:sldMk cId="1641645347" sldId="411"/>
        </pc:sldMkLst>
      </pc:sldChg>
      <pc:sldChg chg="addSp delSp modSp mod">
        <pc:chgData name="Giuseppe Gioioso" userId="65abc2ab-52a2-4a1c-82b3-c80577e3b8cd" providerId="ADAL" clId="{F40188B5-F768-4200-AC06-D40346F66E0D}" dt="2022-11-28T18:27:18.855" v="4" actId="478"/>
        <pc:sldMkLst>
          <pc:docMk/>
          <pc:sldMk cId="1669605004" sldId="426"/>
        </pc:sldMkLst>
        <pc:spChg chg="add mod">
          <ac:chgData name="Giuseppe Gioioso" userId="65abc2ab-52a2-4a1c-82b3-c80577e3b8cd" providerId="ADAL" clId="{F40188B5-F768-4200-AC06-D40346F66E0D}" dt="2022-11-28T18:27:10.624" v="2"/>
          <ac:spMkLst>
            <pc:docMk/>
            <pc:sldMk cId="1669605004" sldId="426"/>
            <ac:spMk id="2" creationId="{92F14759-8B30-56AA-D15C-34422D098FAF}"/>
          </ac:spMkLst>
        </pc:spChg>
        <pc:spChg chg="del mod">
          <ac:chgData name="Giuseppe Gioioso" userId="65abc2ab-52a2-4a1c-82b3-c80577e3b8cd" providerId="ADAL" clId="{F40188B5-F768-4200-AC06-D40346F66E0D}" dt="2022-11-28T18:27:18.855" v="4" actId="478"/>
          <ac:spMkLst>
            <pc:docMk/>
            <pc:sldMk cId="1669605004" sldId="426"/>
            <ac:spMk id="12" creationId="{9CDF1B6C-CDF7-7B01-7CE4-E489E3A351E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53F17A-8240-4560-BBE9-23A2CA54FDF7}" type="datetimeFigureOut">
              <a:rPr lang="it-IT" smtClean="0"/>
              <a:t>29/11/2022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12398-0421-4CD7-94C7-BB43EFF8350D}" type="slidenum">
              <a:rPr lang="it-IT" smtClean="0"/>
              <a:t>‹N›</a:t>
            </a:fld>
            <a:endParaRPr lang="it-IT"/>
          </a:p>
        </p:txBody>
      </p:sp>
    </p:spTree>
    <p:extLst>
      <p:ext uri="{BB962C8B-B14F-4D97-AF65-F5344CB8AC3E}">
        <p14:creationId xmlns:p14="http://schemas.microsoft.com/office/powerpoint/2010/main" val="1450401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E22D6B05-C8EE-47CF-A453-4E46BE3DF453}" type="slidenum">
              <a:rPr lang="it-IT" smtClean="0"/>
              <a:t>1</a:t>
            </a:fld>
            <a:endParaRPr lang="it-IT"/>
          </a:p>
        </p:txBody>
      </p:sp>
    </p:spTree>
    <p:extLst>
      <p:ext uri="{BB962C8B-B14F-4D97-AF65-F5344CB8AC3E}">
        <p14:creationId xmlns:p14="http://schemas.microsoft.com/office/powerpoint/2010/main" val="2236701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E22D6B05-C8EE-47CF-A453-4E46BE3DF453}" type="slidenum">
              <a:rPr lang="it-IT" smtClean="0"/>
              <a:t>2</a:t>
            </a:fld>
            <a:endParaRPr lang="it-IT"/>
          </a:p>
        </p:txBody>
      </p:sp>
    </p:spTree>
    <p:extLst>
      <p:ext uri="{BB962C8B-B14F-4D97-AF65-F5344CB8AC3E}">
        <p14:creationId xmlns:p14="http://schemas.microsoft.com/office/powerpoint/2010/main" val="1930449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eaLnBrk="1" hangingPunct="1">
              <a:spcBef>
                <a:spcPct val="0"/>
              </a:spcBef>
            </a:pPr>
            <a:r>
              <a:rPr lang="it-IT" altLang="it-IT" dirty="0"/>
              <a:t>Il punto di partenza del ciclo delle politiche pubbliche è l’analisi dei problemi socio-economici della realtà di riferimento e l’individuazione di alcuni </a:t>
            </a:r>
            <a:r>
              <a:rPr lang="it-IT" altLang="it-IT" i="1" dirty="0"/>
              <a:t>bisogni prioritari della collettività </a:t>
            </a:r>
            <a:r>
              <a:rPr lang="it-IT" altLang="it-IT" dirty="0"/>
              <a:t>da parte delle amministrazioni pubbliche che hanno la responsabilità (</a:t>
            </a:r>
            <a:r>
              <a:rPr lang="it-IT" altLang="it-IT" i="1" dirty="0"/>
              <a:t>mission</a:t>
            </a:r>
            <a:r>
              <a:rPr lang="it-IT" altLang="it-IT" dirty="0"/>
              <a:t>) di dare una risposta mediante la definizione di </a:t>
            </a:r>
            <a:r>
              <a:rPr lang="it-IT" altLang="it-IT" i="1" dirty="0"/>
              <a:t>public policy</a:t>
            </a:r>
            <a:r>
              <a:rPr lang="it-IT" altLang="it-IT" dirty="0"/>
              <a:t> per cui sono definiti degli obiettivi strategici</a:t>
            </a:r>
            <a:r>
              <a:rPr lang="it-IT" altLang="it-IT" i="1" dirty="0"/>
              <a:t>.</a:t>
            </a:r>
          </a:p>
          <a:p>
            <a:pPr eaLnBrk="1" hangingPunct="1">
              <a:spcBef>
                <a:spcPct val="0"/>
              </a:spcBef>
            </a:pPr>
            <a:r>
              <a:rPr lang="it-IT" altLang="it-IT" dirty="0"/>
              <a:t>A loro volta gli obiettivi strategici sono dettagliati, attraverso la programmazione e il </a:t>
            </a:r>
            <a:r>
              <a:rPr lang="it-IT" altLang="it-IT" i="1" dirty="0"/>
              <a:t>budgeting</a:t>
            </a:r>
            <a:r>
              <a:rPr lang="it-IT" altLang="it-IT" dirty="0"/>
              <a:t>, in </a:t>
            </a:r>
            <a:r>
              <a:rPr lang="it-IT" altLang="it-IT" i="1" dirty="0"/>
              <a:t>obiettivi operativi</a:t>
            </a:r>
            <a:r>
              <a:rPr lang="it-IT" altLang="it-IT" dirty="0"/>
              <a:t>.</a:t>
            </a:r>
          </a:p>
          <a:p>
            <a:pPr eaLnBrk="1" hangingPunct="1">
              <a:spcBef>
                <a:spcPct val="0"/>
              </a:spcBef>
            </a:pPr>
            <a:r>
              <a:rPr lang="it-IT" altLang="it-IT" dirty="0"/>
              <a:t>A questo punto si acquisiscono gli </a:t>
            </a:r>
            <a:r>
              <a:rPr lang="it-IT" altLang="it-IT" i="1" dirty="0"/>
              <a:t>input </a:t>
            </a:r>
            <a:r>
              <a:rPr lang="it-IT" altLang="it-IT" dirty="0"/>
              <a:t>(cioè le risorse: umane, strumentali, finanziarie, ecc.) con i quali si svolgono le attività volte al raggiungimento degli obiettivi. </a:t>
            </a:r>
          </a:p>
          <a:p>
            <a:pPr eaLnBrk="1" hangingPunct="1">
              <a:spcBef>
                <a:spcPct val="0"/>
              </a:spcBef>
            </a:pPr>
            <a:r>
              <a:rPr lang="it-IT" altLang="it-IT" dirty="0"/>
              <a:t>Attraverso i </a:t>
            </a:r>
            <a:r>
              <a:rPr lang="it-IT" altLang="it-IT" i="1" dirty="0"/>
              <a:t>processi </a:t>
            </a:r>
            <a:r>
              <a:rPr lang="it-IT" altLang="it-IT" dirty="0"/>
              <a:t>si mettono in relazione tra loro i diversi attori e si svolgono le attività necessarie per generare gli </a:t>
            </a:r>
            <a:r>
              <a:rPr lang="it-IT" altLang="it-IT" i="1" dirty="0"/>
              <a:t>output </a:t>
            </a:r>
            <a:r>
              <a:rPr lang="it-IT" altLang="it-IT" dirty="0"/>
              <a:t>(beni e servizi prodotti). Gli </a:t>
            </a:r>
            <a:r>
              <a:rPr lang="it-IT" altLang="it-IT" i="1" dirty="0"/>
              <a:t>output </a:t>
            </a:r>
            <a:r>
              <a:rPr lang="it-IT" altLang="it-IT" dirty="0"/>
              <a:t>sono i prodotti di questi processi, ciò che le amministrazioni pubbliche forniscono all’esterno: certificati di residenza, interventi chirurgici, titoli universitari, ecc. Questi </a:t>
            </a:r>
            <a:r>
              <a:rPr lang="it-IT" altLang="it-IT" i="1" dirty="0"/>
              <a:t>output </a:t>
            </a:r>
            <a:r>
              <a:rPr lang="it-IT" altLang="it-IT" dirty="0"/>
              <a:t>contribuiscono, insieme ad altri fattori ambientali e soggettivi, per produrre un </a:t>
            </a:r>
            <a:r>
              <a:rPr lang="it-IT" altLang="it-IT" i="1" dirty="0" err="1"/>
              <a:t>outcome</a:t>
            </a:r>
            <a:r>
              <a:rPr lang="it-IT" altLang="it-IT" i="1" dirty="0"/>
              <a:t> </a:t>
            </a:r>
            <a:r>
              <a:rPr lang="it-IT" altLang="it-IT" dirty="0"/>
              <a:t>inteso come un cambiamento nello stato del benessere collettivo. Gli </a:t>
            </a:r>
            <a:r>
              <a:rPr lang="it-IT" altLang="it-IT" i="1" dirty="0" err="1"/>
              <a:t>outcome</a:t>
            </a:r>
            <a:r>
              <a:rPr lang="it-IT" altLang="it-IT" i="1" dirty="0"/>
              <a:t> </a:t>
            </a:r>
            <a:r>
              <a:rPr lang="it-IT" altLang="it-IT" dirty="0"/>
              <a:t>possono essere </a:t>
            </a:r>
            <a:r>
              <a:rPr lang="it-IT" altLang="it-IT" i="1" dirty="0"/>
              <a:t>intermedi </a:t>
            </a:r>
            <a:r>
              <a:rPr lang="it-IT" altLang="it-IT" dirty="0"/>
              <a:t>– cioè il </a:t>
            </a:r>
            <a:r>
              <a:rPr lang="it-IT" altLang="it-IT" i="1" dirty="0"/>
              <a:t>risultato </a:t>
            </a:r>
            <a:r>
              <a:rPr lang="it-IT" altLang="it-IT" dirty="0"/>
              <a:t>diretto dell’</a:t>
            </a:r>
            <a:r>
              <a:rPr lang="it-IT" altLang="it-IT" i="1" dirty="0"/>
              <a:t>output </a:t>
            </a:r>
            <a:r>
              <a:rPr lang="it-IT" altLang="it-IT" dirty="0"/>
              <a:t>in generale dimostrabile da un cambiamento di comportamento degli attori rilevanti – o </a:t>
            </a:r>
            <a:r>
              <a:rPr lang="it-IT" altLang="it-IT" i="1" dirty="0"/>
              <a:t>finali </a:t>
            </a:r>
            <a:r>
              <a:rPr lang="it-IT" altLang="it-IT" dirty="0"/>
              <a:t>– cioè l’</a:t>
            </a:r>
            <a:r>
              <a:rPr lang="it-IT" altLang="it-IT" i="1" dirty="0"/>
              <a:t>impatto </a:t>
            </a:r>
            <a:r>
              <a:rPr lang="it-IT" altLang="it-IT" dirty="0"/>
              <a:t>sulla società di questi cambiamenti di comportamento.</a:t>
            </a:r>
          </a:p>
          <a:p>
            <a:endParaRPr lang="it-IT" dirty="0"/>
          </a:p>
        </p:txBody>
      </p:sp>
      <p:sp>
        <p:nvSpPr>
          <p:cNvPr id="4" name="Segnaposto numero diapositiva 3"/>
          <p:cNvSpPr>
            <a:spLocks noGrp="1"/>
          </p:cNvSpPr>
          <p:nvPr>
            <p:ph type="sldNum" sz="quarter" idx="5"/>
          </p:nvPr>
        </p:nvSpPr>
        <p:spPr/>
        <p:txBody>
          <a:bodyPr/>
          <a:lstStyle/>
          <a:p>
            <a:fld id="{B0B90F6D-F011-407F-9285-137930D8F814}" type="slidenum">
              <a:rPr lang="it-IT" smtClean="0"/>
              <a:t>4</a:t>
            </a:fld>
            <a:endParaRPr lang="it-IT"/>
          </a:p>
        </p:txBody>
      </p:sp>
    </p:spTree>
    <p:extLst>
      <p:ext uri="{BB962C8B-B14F-4D97-AF65-F5344CB8AC3E}">
        <p14:creationId xmlns:p14="http://schemas.microsoft.com/office/powerpoint/2010/main" val="3409603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xfrm>
            <a:off x="446088" y="1243013"/>
            <a:ext cx="5965825" cy="3355975"/>
          </a:xfrm>
          <a:noFill/>
          <a:ln>
            <a:solidFill>
              <a:srgbClr val="000000"/>
            </a:solidFill>
            <a:miter lim="800000"/>
            <a:headEnd/>
            <a:tailEnd/>
          </a:ln>
        </p:spPr>
      </p:sp>
      <p:sp>
        <p:nvSpPr>
          <p:cNvPr id="26626" name="Rectangle 3"/>
          <p:cNvSpPr>
            <a:spLocks noGrp="1"/>
          </p:cNvSpPr>
          <p:nvPr>
            <p:ph type="body" idx="1"/>
          </p:nvPr>
        </p:nvSpPr>
        <p:spPr bwMode="auto">
          <a:noFill/>
        </p:spPr>
        <p:txBody>
          <a:bodyPr/>
          <a:lstStyle/>
          <a:p>
            <a:endParaRPr lang="it-IT" dirty="0"/>
          </a:p>
        </p:txBody>
      </p:sp>
    </p:spTree>
    <p:extLst>
      <p:ext uri="{BB962C8B-B14F-4D97-AF65-F5344CB8AC3E}">
        <p14:creationId xmlns:p14="http://schemas.microsoft.com/office/powerpoint/2010/main" val="2096076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D4F235-F10D-F750-CAFA-F0C08267867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0F9162E-D8DF-CFC8-A4BC-F14F9F88F8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D136088-3369-4F9C-77C1-9B0BF902CEB1}"/>
              </a:ext>
            </a:extLst>
          </p:cNvPr>
          <p:cNvSpPr>
            <a:spLocks noGrp="1"/>
          </p:cNvSpPr>
          <p:nvPr>
            <p:ph type="dt" sz="half" idx="10"/>
          </p:nvPr>
        </p:nvSpPr>
        <p:spPr/>
        <p:txBody>
          <a:bodyPr/>
          <a:lstStyle/>
          <a:p>
            <a:fld id="{A1253221-C918-4C2D-8AE6-DE7BCA06DD93}" type="datetimeFigureOut">
              <a:rPr lang="it-IT" smtClean="0"/>
              <a:t>29/11/2022</a:t>
            </a:fld>
            <a:endParaRPr lang="it-IT"/>
          </a:p>
        </p:txBody>
      </p:sp>
      <p:sp>
        <p:nvSpPr>
          <p:cNvPr id="5" name="Segnaposto piè di pagina 4">
            <a:extLst>
              <a:ext uri="{FF2B5EF4-FFF2-40B4-BE49-F238E27FC236}">
                <a16:creationId xmlns:a16="http://schemas.microsoft.com/office/drawing/2014/main" id="{AEB4F470-5A49-5398-E749-F931159D25C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278710E-A2C5-978E-3515-A0709D4AD582}"/>
              </a:ext>
            </a:extLst>
          </p:cNvPr>
          <p:cNvSpPr>
            <a:spLocks noGrp="1"/>
          </p:cNvSpPr>
          <p:nvPr>
            <p:ph type="sldNum" sz="quarter" idx="12"/>
          </p:nvPr>
        </p:nvSpPr>
        <p:spPr/>
        <p:txBody>
          <a:bodyPr/>
          <a:lstStyle/>
          <a:p>
            <a:fld id="{A5D829E2-9197-49FC-8B8D-22A4B0D6F116}" type="slidenum">
              <a:rPr lang="it-IT" smtClean="0"/>
              <a:t>‹N›</a:t>
            </a:fld>
            <a:endParaRPr lang="it-IT"/>
          </a:p>
        </p:txBody>
      </p:sp>
    </p:spTree>
    <p:extLst>
      <p:ext uri="{BB962C8B-B14F-4D97-AF65-F5344CB8AC3E}">
        <p14:creationId xmlns:p14="http://schemas.microsoft.com/office/powerpoint/2010/main" val="544720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A9D107-4E33-EDD1-62B7-AE11E8DBA06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2EE31C8-39FF-D873-9A6C-EC628BEA9097}"/>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DE914BE-CCF2-2FD7-5644-13557983F6B6}"/>
              </a:ext>
            </a:extLst>
          </p:cNvPr>
          <p:cNvSpPr>
            <a:spLocks noGrp="1"/>
          </p:cNvSpPr>
          <p:nvPr>
            <p:ph type="dt" sz="half" idx="10"/>
          </p:nvPr>
        </p:nvSpPr>
        <p:spPr/>
        <p:txBody>
          <a:bodyPr/>
          <a:lstStyle/>
          <a:p>
            <a:fld id="{A1253221-C918-4C2D-8AE6-DE7BCA06DD93}" type="datetimeFigureOut">
              <a:rPr lang="it-IT" smtClean="0"/>
              <a:t>29/11/2022</a:t>
            </a:fld>
            <a:endParaRPr lang="it-IT"/>
          </a:p>
        </p:txBody>
      </p:sp>
      <p:sp>
        <p:nvSpPr>
          <p:cNvPr id="5" name="Segnaposto piè di pagina 4">
            <a:extLst>
              <a:ext uri="{FF2B5EF4-FFF2-40B4-BE49-F238E27FC236}">
                <a16:creationId xmlns:a16="http://schemas.microsoft.com/office/drawing/2014/main" id="{0D9061CF-4250-AA67-3EA7-4A086676F88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FBA1B82-E9C1-0D75-90A9-B90CBCD676E7}"/>
              </a:ext>
            </a:extLst>
          </p:cNvPr>
          <p:cNvSpPr>
            <a:spLocks noGrp="1"/>
          </p:cNvSpPr>
          <p:nvPr>
            <p:ph type="sldNum" sz="quarter" idx="12"/>
          </p:nvPr>
        </p:nvSpPr>
        <p:spPr/>
        <p:txBody>
          <a:bodyPr/>
          <a:lstStyle/>
          <a:p>
            <a:fld id="{A5D829E2-9197-49FC-8B8D-22A4B0D6F116}" type="slidenum">
              <a:rPr lang="it-IT" smtClean="0"/>
              <a:t>‹N›</a:t>
            </a:fld>
            <a:endParaRPr lang="it-IT"/>
          </a:p>
        </p:txBody>
      </p:sp>
    </p:spTree>
    <p:extLst>
      <p:ext uri="{BB962C8B-B14F-4D97-AF65-F5344CB8AC3E}">
        <p14:creationId xmlns:p14="http://schemas.microsoft.com/office/powerpoint/2010/main" val="897562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52AAD9BF-619A-0E77-9C0B-C975CD1B839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2E55C9A-11F6-A043-2B72-184643ABC5FA}"/>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2BDB6FE-B101-EA08-94B4-3D781C282966}"/>
              </a:ext>
            </a:extLst>
          </p:cNvPr>
          <p:cNvSpPr>
            <a:spLocks noGrp="1"/>
          </p:cNvSpPr>
          <p:nvPr>
            <p:ph type="dt" sz="half" idx="10"/>
          </p:nvPr>
        </p:nvSpPr>
        <p:spPr/>
        <p:txBody>
          <a:bodyPr/>
          <a:lstStyle/>
          <a:p>
            <a:fld id="{A1253221-C918-4C2D-8AE6-DE7BCA06DD93}" type="datetimeFigureOut">
              <a:rPr lang="it-IT" smtClean="0"/>
              <a:t>29/11/2022</a:t>
            </a:fld>
            <a:endParaRPr lang="it-IT"/>
          </a:p>
        </p:txBody>
      </p:sp>
      <p:sp>
        <p:nvSpPr>
          <p:cNvPr id="5" name="Segnaposto piè di pagina 4">
            <a:extLst>
              <a:ext uri="{FF2B5EF4-FFF2-40B4-BE49-F238E27FC236}">
                <a16:creationId xmlns:a16="http://schemas.microsoft.com/office/drawing/2014/main" id="{4223C1AA-FF63-FCF5-C4A6-074E0D22A0B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14398D8-C54C-4642-4F51-DD681DB62B7B}"/>
              </a:ext>
            </a:extLst>
          </p:cNvPr>
          <p:cNvSpPr>
            <a:spLocks noGrp="1"/>
          </p:cNvSpPr>
          <p:nvPr>
            <p:ph type="sldNum" sz="quarter" idx="12"/>
          </p:nvPr>
        </p:nvSpPr>
        <p:spPr/>
        <p:txBody>
          <a:bodyPr/>
          <a:lstStyle/>
          <a:p>
            <a:fld id="{A5D829E2-9197-49FC-8B8D-22A4B0D6F116}" type="slidenum">
              <a:rPr lang="it-IT" smtClean="0"/>
              <a:t>‹N›</a:t>
            </a:fld>
            <a:endParaRPr lang="it-IT"/>
          </a:p>
        </p:txBody>
      </p:sp>
    </p:spTree>
    <p:extLst>
      <p:ext uri="{BB962C8B-B14F-4D97-AF65-F5344CB8AC3E}">
        <p14:creationId xmlns:p14="http://schemas.microsoft.com/office/powerpoint/2010/main" val="432944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895129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5697" y="5944935"/>
            <a:ext cx="6530340" cy="913130"/>
          </a:xfrm>
          <a:custGeom>
            <a:avLst/>
            <a:gdLst/>
            <a:ahLst/>
            <a:cxnLst/>
            <a:rect l="l" t="t" r="r" b="b"/>
            <a:pathLst>
              <a:path w="6530340" h="913129">
                <a:moveTo>
                  <a:pt x="114145" y="21331"/>
                </a:moveTo>
                <a:lnTo>
                  <a:pt x="4849017" y="913064"/>
                </a:lnTo>
                <a:lnTo>
                  <a:pt x="6529855" y="913064"/>
                </a:lnTo>
                <a:lnTo>
                  <a:pt x="114145" y="21331"/>
                </a:lnTo>
                <a:close/>
              </a:path>
              <a:path w="6530340" h="913129">
                <a:moveTo>
                  <a:pt x="879" y="0"/>
                </a:moveTo>
                <a:lnTo>
                  <a:pt x="0" y="5466"/>
                </a:lnTo>
                <a:lnTo>
                  <a:pt x="114145" y="21331"/>
                </a:lnTo>
                <a:lnTo>
                  <a:pt x="879" y="0"/>
                </a:lnTo>
                <a:close/>
              </a:path>
            </a:pathLst>
          </a:custGeom>
          <a:solidFill>
            <a:srgbClr val="9FCBDC">
              <a:alpha val="39999"/>
            </a:srgbClr>
          </a:solidFill>
        </p:spPr>
        <p:txBody>
          <a:bodyPr wrap="square" lIns="0" tIns="0" rIns="0" bIns="0" rtlCol="0"/>
          <a:lstStyle/>
          <a:p>
            <a:endParaRPr/>
          </a:p>
        </p:txBody>
      </p:sp>
      <p:sp>
        <p:nvSpPr>
          <p:cNvPr id="17" name="bg object 17"/>
          <p:cNvSpPr/>
          <p:nvPr/>
        </p:nvSpPr>
        <p:spPr>
          <a:xfrm>
            <a:off x="647622" y="5939010"/>
            <a:ext cx="4869815" cy="919480"/>
          </a:xfrm>
          <a:custGeom>
            <a:avLst/>
            <a:gdLst/>
            <a:ahLst/>
            <a:cxnLst/>
            <a:rect l="l" t="t" r="r" b="b"/>
            <a:pathLst>
              <a:path w="4869815" h="919479">
                <a:moveTo>
                  <a:pt x="0" y="0"/>
                </a:moveTo>
                <a:lnTo>
                  <a:pt x="10561" y="6349"/>
                </a:lnTo>
                <a:lnTo>
                  <a:pt x="3825169" y="918989"/>
                </a:lnTo>
                <a:lnTo>
                  <a:pt x="4869215" y="918989"/>
                </a:lnTo>
                <a:lnTo>
                  <a:pt x="0" y="0"/>
                </a:lnTo>
                <a:close/>
              </a:path>
            </a:pathLst>
          </a:custGeom>
          <a:solidFill>
            <a:srgbClr val="000000"/>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0" y="5788151"/>
            <a:ext cx="4532376" cy="1069848"/>
          </a:xfrm>
          <a:prstGeom prst="rect">
            <a:avLst/>
          </a:prstGeom>
        </p:spPr>
      </p:pic>
      <p:pic>
        <p:nvPicPr>
          <p:cNvPr id="19" name="bg object 19"/>
          <p:cNvPicPr/>
          <p:nvPr/>
        </p:nvPicPr>
        <p:blipFill>
          <a:blip r:embed="rId3" cstate="print"/>
          <a:stretch>
            <a:fillRect/>
          </a:stretch>
        </p:blipFill>
        <p:spPr>
          <a:xfrm>
            <a:off x="0" y="5784477"/>
            <a:ext cx="4495199" cy="1073522"/>
          </a:xfrm>
          <a:prstGeom prst="rect">
            <a:avLst/>
          </a:prstGeom>
        </p:spPr>
      </p:pic>
      <p:pic>
        <p:nvPicPr>
          <p:cNvPr id="20" name="bg object 20"/>
          <p:cNvPicPr/>
          <p:nvPr/>
        </p:nvPicPr>
        <p:blipFill>
          <a:blip r:embed="rId4" cstate="print"/>
          <a:stretch>
            <a:fillRect/>
          </a:stretch>
        </p:blipFill>
        <p:spPr>
          <a:xfrm>
            <a:off x="540638" y="768419"/>
            <a:ext cx="10762488" cy="5603805"/>
          </a:xfrm>
          <a:prstGeom prst="rect">
            <a:avLst/>
          </a:prstGeom>
        </p:spPr>
      </p:pic>
      <p:sp>
        <p:nvSpPr>
          <p:cNvPr id="2" name="Holder 2"/>
          <p:cNvSpPr>
            <a:spLocks noGrp="1"/>
          </p:cNvSpPr>
          <p:nvPr>
            <p:ph type="ctrTitle"/>
          </p:nvPr>
        </p:nvSpPr>
        <p:spPr>
          <a:xfrm>
            <a:off x="402972" y="178307"/>
            <a:ext cx="11386055" cy="51308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429626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4D6E41-80A3-F9E3-4AF0-DC6E3D310C1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3712020-1CC2-A694-E1FD-282192D7DA2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47F903A-E206-3C8F-D513-379857AFB441}"/>
              </a:ext>
            </a:extLst>
          </p:cNvPr>
          <p:cNvSpPr>
            <a:spLocks noGrp="1"/>
          </p:cNvSpPr>
          <p:nvPr>
            <p:ph type="dt" sz="half" idx="10"/>
          </p:nvPr>
        </p:nvSpPr>
        <p:spPr/>
        <p:txBody>
          <a:bodyPr/>
          <a:lstStyle/>
          <a:p>
            <a:fld id="{A1253221-C918-4C2D-8AE6-DE7BCA06DD93}" type="datetimeFigureOut">
              <a:rPr lang="it-IT" smtClean="0"/>
              <a:t>29/11/2022</a:t>
            </a:fld>
            <a:endParaRPr lang="it-IT"/>
          </a:p>
        </p:txBody>
      </p:sp>
      <p:sp>
        <p:nvSpPr>
          <p:cNvPr id="5" name="Segnaposto piè di pagina 4">
            <a:extLst>
              <a:ext uri="{FF2B5EF4-FFF2-40B4-BE49-F238E27FC236}">
                <a16:creationId xmlns:a16="http://schemas.microsoft.com/office/drawing/2014/main" id="{03261EDA-FF85-DB8B-6D88-FD9D22373A5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3970182-DA55-D41A-B3F2-ACEA9588C8D3}"/>
              </a:ext>
            </a:extLst>
          </p:cNvPr>
          <p:cNvSpPr>
            <a:spLocks noGrp="1"/>
          </p:cNvSpPr>
          <p:nvPr>
            <p:ph type="sldNum" sz="quarter" idx="12"/>
          </p:nvPr>
        </p:nvSpPr>
        <p:spPr/>
        <p:txBody>
          <a:bodyPr/>
          <a:lstStyle/>
          <a:p>
            <a:fld id="{A5D829E2-9197-49FC-8B8D-22A4B0D6F116}" type="slidenum">
              <a:rPr lang="it-IT" smtClean="0"/>
              <a:t>‹N›</a:t>
            </a:fld>
            <a:endParaRPr lang="it-IT"/>
          </a:p>
        </p:txBody>
      </p:sp>
    </p:spTree>
    <p:extLst>
      <p:ext uri="{BB962C8B-B14F-4D97-AF65-F5344CB8AC3E}">
        <p14:creationId xmlns:p14="http://schemas.microsoft.com/office/powerpoint/2010/main" val="1165132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A1C173-FCB1-547C-112B-D46C7721504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39572D42-5436-01E3-952F-024AF1B8F5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BF965B6-6533-9451-7429-B9E4518DED12}"/>
              </a:ext>
            </a:extLst>
          </p:cNvPr>
          <p:cNvSpPr>
            <a:spLocks noGrp="1"/>
          </p:cNvSpPr>
          <p:nvPr>
            <p:ph type="dt" sz="half" idx="10"/>
          </p:nvPr>
        </p:nvSpPr>
        <p:spPr/>
        <p:txBody>
          <a:bodyPr/>
          <a:lstStyle/>
          <a:p>
            <a:fld id="{A1253221-C918-4C2D-8AE6-DE7BCA06DD93}" type="datetimeFigureOut">
              <a:rPr lang="it-IT" smtClean="0"/>
              <a:t>29/11/2022</a:t>
            </a:fld>
            <a:endParaRPr lang="it-IT"/>
          </a:p>
        </p:txBody>
      </p:sp>
      <p:sp>
        <p:nvSpPr>
          <p:cNvPr id="5" name="Segnaposto piè di pagina 4">
            <a:extLst>
              <a:ext uri="{FF2B5EF4-FFF2-40B4-BE49-F238E27FC236}">
                <a16:creationId xmlns:a16="http://schemas.microsoft.com/office/drawing/2014/main" id="{842B5D2F-E182-7946-C5D9-CAEE4F440C3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E487D57-9437-87F7-A316-B1468CFB97AA}"/>
              </a:ext>
            </a:extLst>
          </p:cNvPr>
          <p:cNvSpPr>
            <a:spLocks noGrp="1"/>
          </p:cNvSpPr>
          <p:nvPr>
            <p:ph type="sldNum" sz="quarter" idx="12"/>
          </p:nvPr>
        </p:nvSpPr>
        <p:spPr/>
        <p:txBody>
          <a:bodyPr/>
          <a:lstStyle/>
          <a:p>
            <a:fld id="{A5D829E2-9197-49FC-8B8D-22A4B0D6F116}" type="slidenum">
              <a:rPr lang="it-IT" smtClean="0"/>
              <a:t>‹N›</a:t>
            </a:fld>
            <a:endParaRPr lang="it-IT"/>
          </a:p>
        </p:txBody>
      </p:sp>
    </p:spTree>
    <p:extLst>
      <p:ext uri="{BB962C8B-B14F-4D97-AF65-F5344CB8AC3E}">
        <p14:creationId xmlns:p14="http://schemas.microsoft.com/office/powerpoint/2010/main" val="2296407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C94B27-F9DA-0F7E-9BAE-6F3E3939A8B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9DCAB87-C821-00DF-7D47-DB56980173AB}"/>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DAFDBD1-3C01-22C8-9693-E099202A38E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379B3440-6863-3966-BECC-1D54A9241360}"/>
              </a:ext>
            </a:extLst>
          </p:cNvPr>
          <p:cNvSpPr>
            <a:spLocks noGrp="1"/>
          </p:cNvSpPr>
          <p:nvPr>
            <p:ph type="dt" sz="half" idx="10"/>
          </p:nvPr>
        </p:nvSpPr>
        <p:spPr/>
        <p:txBody>
          <a:bodyPr/>
          <a:lstStyle/>
          <a:p>
            <a:fld id="{A1253221-C918-4C2D-8AE6-DE7BCA06DD93}" type="datetimeFigureOut">
              <a:rPr lang="it-IT" smtClean="0"/>
              <a:t>29/11/2022</a:t>
            </a:fld>
            <a:endParaRPr lang="it-IT"/>
          </a:p>
        </p:txBody>
      </p:sp>
      <p:sp>
        <p:nvSpPr>
          <p:cNvPr id="6" name="Segnaposto piè di pagina 5">
            <a:extLst>
              <a:ext uri="{FF2B5EF4-FFF2-40B4-BE49-F238E27FC236}">
                <a16:creationId xmlns:a16="http://schemas.microsoft.com/office/drawing/2014/main" id="{618D48CD-806F-CAB5-9BDF-B8E60BFB853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98EC15D-EFCF-D29E-8FA6-C624992F381C}"/>
              </a:ext>
            </a:extLst>
          </p:cNvPr>
          <p:cNvSpPr>
            <a:spLocks noGrp="1"/>
          </p:cNvSpPr>
          <p:nvPr>
            <p:ph type="sldNum" sz="quarter" idx="12"/>
          </p:nvPr>
        </p:nvSpPr>
        <p:spPr/>
        <p:txBody>
          <a:bodyPr/>
          <a:lstStyle/>
          <a:p>
            <a:fld id="{A5D829E2-9197-49FC-8B8D-22A4B0D6F116}" type="slidenum">
              <a:rPr lang="it-IT" smtClean="0"/>
              <a:t>‹N›</a:t>
            </a:fld>
            <a:endParaRPr lang="it-IT"/>
          </a:p>
        </p:txBody>
      </p:sp>
    </p:spTree>
    <p:extLst>
      <p:ext uri="{BB962C8B-B14F-4D97-AF65-F5344CB8AC3E}">
        <p14:creationId xmlns:p14="http://schemas.microsoft.com/office/powerpoint/2010/main" val="3586572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7F9FBB-1066-4D61-3A13-293B2F1BBF1F}"/>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647B02A-A883-CE7C-E3C6-0AFD265DB3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67BB4A9-8F1A-107A-BBE3-DFEE0071A18E}"/>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7CB7D94-8352-1854-6C41-AC237BAC0C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AF13781A-8AAB-08EF-233E-56531660EFEC}"/>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79C61061-7B12-51D1-140C-5B045A373D05}"/>
              </a:ext>
            </a:extLst>
          </p:cNvPr>
          <p:cNvSpPr>
            <a:spLocks noGrp="1"/>
          </p:cNvSpPr>
          <p:nvPr>
            <p:ph type="dt" sz="half" idx="10"/>
          </p:nvPr>
        </p:nvSpPr>
        <p:spPr/>
        <p:txBody>
          <a:bodyPr/>
          <a:lstStyle/>
          <a:p>
            <a:fld id="{A1253221-C918-4C2D-8AE6-DE7BCA06DD93}" type="datetimeFigureOut">
              <a:rPr lang="it-IT" smtClean="0"/>
              <a:t>29/11/2022</a:t>
            </a:fld>
            <a:endParaRPr lang="it-IT"/>
          </a:p>
        </p:txBody>
      </p:sp>
      <p:sp>
        <p:nvSpPr>
          <p:cNvPr id="8" name="Segnaposto piè di pagina 7">
            <a:extLst>
              <a:ext uri="{FF2B5EF4-FFF2-40B4-BE49-F238E27FC236}">
                <a16:creationId xmlns:a16="http://schemas.microsoft.com/office/drawing/2014/main" id="{141A96EA-61DA-76E4-0E5F-B02017C7AA19}"/>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DC29B6F1-C0EB-8F45-D64A-D17F359E0BA1}"/>
              </a:ext>
            </a:extLst>
          </p:cNvPr>
          <p:cNvSpPr>
            <a:spLocks noGrp="1"/>
          </p:cNvSpPr>
          <p:nvPr>
            <p:ph type="sldNum" sz="quarter" idx="12"/>
          </p:nvPr>
        </p:nvSpPr>
        <p:spPr/>
        <p:txBody>
          <a:bodyPr/>
          <a:lstStyle/>
          <a:p>
            <a:fld id="{A5D829E2-9197-49FC-8B8D-22A4B0D6F116}" type="slidenum">
              <a:rPr lang="it-IT" smtClean="0"/>
              <a:t>‹N›</a:t>
            </a:fld>
            <a:endParaRPr lang="it-IT"/>
          </a:p>
        </p:txBody>
      </p:sp>
    </p:spTree>
    <p:extLst>
      <p:ext uri="{BB962C8B-B14F-4D97-AF65-F5344CB8AC3E}">
        <p14:creationId xmlns:p14="http://schemas.microsoft.com/office/powerpoint/2010/main" val="317517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29DCAA-D814-2496-EB31-30D6AD168B5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316CDEE-DA22-2D0C-A618-7892DB098343}"/>
              </a:ext>
            </a:extLst>
          </p:cNvPr>
          <p:cNvSpPr>
            <a:spLocks noGrp="1"/>
          </p:cNvSpPr>
          <p:nvPr>
            <p:ph type="dt" sz="half" idx="10"/>
          </p:nvPr>
        </p:nvSpPr>
        <p:spPr/>
        <p:txBody>
          <a:bodyPr/>
          <a:lstStyle/>
          <a:p>
            <a:fld id="{A1253221-C918-4C2D-8AE6-DE7BCA06DD93}" type="datetimeFigureOut">
              <a:rPr lang="it-IT" smtClean="0"/>
              <a:t>29/11/2022</a:t>
            </a:fld>
            <a:endParaRPr lang="it-IT"/>
          </a:p>
        </p:txBody>
      </p:sp>
      <p:sp>
        <p:nvSpPr>
          <p:cNvPr id="4" name="Segnaposto piè di pagina 3">
            <a:extLst>
              <a:ext uri="{FF2B5EF4-FFF2-40B4-BE49-F238E27FC236}">
                <a16:creationId xmlns:a16="http://schemas.microsoft.com/office/drawing/2014/main" id="{4824DCBA-3D95-0322-79EA-F856675E38A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648B180-E23A-43B9-3A2B-C98DA0A11F1B}"/>
              </a:ext>
            </a:extLst>
          </p:cNvPr>
          <p:cNvSpPr>
            <a:spLocks noGrp="1"/>
          </p:cNvSpPr>
          <p:nvPr>
            <p:ph type="sldNum" sz="quarter" idx="12"/>
          </p:nvPr>
        </p:nvSpPr>
        <p:spPr/>
        <p:txBody>
          <a:bodyPr/>
          <a:lstStyle/>
          <a:p>
            <a:fld id="{A5D829E2-9197-49FC-8B8D-22A4B0D6F116}" type="slidenum">
              <a:rPr lang="it-IT" smtClean="0"/>
              <a:t>‹N›</a:t>
            </a:fld>
            <a:endParaRPr lang="it-IT"/>
          </a:p>
        </p:txBody>
      </p:sp>
    </p:spTree>
    <p:extLst>
      <p:ext uri="{BB962C8B-B14F-4D97-AF65-F5344CB8AC3E}">
        <p14:creationId xmlns:p14="http://schemas.microsoft.com/office/powerpoint/2010/main" val="3097236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0A25AD8-B972-C213-6F11-9EE64C10FF9E}"/>
              </a:ext>
            </a:extLst>
          </p:cNvPr>
          <p:cNvSpPr>
            <a:spLocks noGrp="1"/>
          </p:cNvSpPr>
          <p:nvPr>
            <p:ph type="dt" sz="half" idx="10"/>
          </p:nvPr>
        </p:nvSpPr>
        <p:spPr/>
        <p:txBody>
          <a:bodyPr/>
          <a:lstStyle/>
          <a:p>
            <a:fld id="{A1253221-C918-4C2D-8AE6-DE7BCA06DD93}" type="datetimeFigureOut">
              <a:rPr lang="it-IT" smtClean="0"/>
              <a:t>29/11/2022</a:t>
            </a:fld>
            <a:endParaRPr lang="it-IT"/>
          </a:p>
        </p:txBody>
      </p:sp>
      <p:sp>
        <p:nvSpPr>
          <p:cNvPr id="3" name="Segnaposto piè di pagina 2">
            <a:extLst>
              <a:ext uri="{FF2B5EF4-FFF2-40B4-BE49-F238E27FC236}">
                <a16:creationId xmlns:a16="http://schemas.microsoft.com/office/drawing/2014/main" id="{80F315F0-8B3F-438B-0540-5549CECC253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6E6FE60-6C3E-2665-C95C-6825EDAF72A4}"/>
              </a:ext>
            </a:extLst>
          </p:cNvPr>
          <p:cNvSpPr>
            <a:spLocks noGrp="1"/>
          </p:cNvSpPr>
          <p:nvPr>
            <p:ph type="sldNum" sz="quarter" idx="12"/>
          </p:nvPr>
        </p:nvSpPr>
        <p:spPr/>
        <p:txBody>
          <a:bodyPr/>
          <a:lstStyle/>
          <a:p>
            <a:fld id="{A5D829E2-9197-49FC-8B8D-22A4B0D6F116}" type="slidenum">
              <a:rPr lang="it-IT" smtClean="0"/>
              <a:t>‹N›</a:t>
            </a:fld>
            <a:endParaRPr lang="it-IT"/>
          </a:p>
        </p:txBody>
      </p:sp>
    </p:spTree>
    <p:extLst>
      <p:ext uri="{BB962C8B-B14F-4D97-AF65-F5344CB8AC3E}">
        <p14:creationId xmlns:p14="http://schemas.microsoft.com/office/powerpoint/2010/main" val="2916346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D31EF1-AF60-2A7F-E458-E4931A24772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3780098-8F53-DBED-366D-22DEF97CB2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3681B78-453E-25CE-A405-B2A4F2B3C1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838E634-8CF2-2371-6E5F-37206918CE18}"/>
              </a:ext>
            </a:extLst>
          </p:cNvPr>
          <p:cNvSpPr>
            <a:spLocks noGrp="1"/>
          </p:cNvSpPr>
          <p:nvPr>
            <p:ph type="dt" sz="half" idx="10"/>
          </p:nvPr>
        </p:nvSpPr>
        <p:spPr/>
        <p:txBody>
          <a:bodyPr/>
          <a:lstStyle/>
          <a:p>
            <a:fld id="{A1253221-C918-4C2D-8AE6-DE7BCA06DD93}" type="datetimeFigureOut">
              <a:rPr lang="it-IT" smtClean="0"/>
              <a:t>29/11/2022</a:t>
            </a:fld>
            <a:endParaRPr lang="it-IT"/>
          </a:p>
        </p:txBody>
      </p:sp>
      <p:sp>
        <p:nvSpPr>
          <p:cNvPr id="6" name="Segnaposto piè di pagina 5">
            <a:extLst>
              <a:ext uri="{FF2B5EF4-FFF2-40B4-BE49-F238E27FC236}">
                <a16:creationId xmlns:a16="http://schemas.microsoft.com/office/drawing/2014/main" id="{CC040549-8026-A8D3-9EF9-6BA1FF8093F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30BB26D-92D0-CC91-D1B0-5D84FB936E45}"/>
              </a:ext>
            </a:extLst>
          </p:cNvPr>
          <p:cNvSpPr>
            <a:spLocks noGrp="1"/>
          </p:cNvSpPr>
          <p:nvPr>
            <p:ph type="sldNum" sz="quarter" idx="12"/>
          </p:nvPr>
        </p:nvSpPr>
        <p:spPr/>
        <p:txBody>
          <a:bodyPr/>
          <a:lstStyle/>
          <a:p>
            <a:fld id="{A5D829E2-9197-49FC-8B8D-22A4B0D6F116}" type="slidenum">
              <a:rPr lang="it-IT" smtClean="0"/>
              <a:t>‹N›</a:t>
            </a:fld>
            <a:endParaRPr lang="it-IT"/>
          </a:p>
        </p:txBody>
      </p:sp>
    </p:spTree>
    <p:extLst>
      <p:ext uri="{BB962C8B-B14F-4D97-AF65-F5344CB8AC3E}">
        <p14:creationId xmlns:p14="http://schemas.microsoft.com/office/powerpoint/2010/main" val="748131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990902-CACA-A325-C232-80451AC22F0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A4C649F-0825-91D0-879B-8F77B26672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22B0B96-D6BD-64C1-3FA0-E0CB100158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BAB55EC-553F-731F-FB71-EA5E54E43FAE}"/>
              </a:ext>
            </a:extLst>
          </p:cNvPr>
          <p:cNvSpPr>
            <a:spLocks noGrp="1"/>
          </p:cNvSpPr>
          <p:nvPr>
            <p:ph type="dt" sz="half" idx="10"/>
          </p:nvPr>
        </p:nvSpPr>
        <p:spPr/>
        <p:txBody>
          <a:bodyPr/>
          <a:lstStyle/>
          <a:p>
            <a:fld id="{A1253221-C918-4C2D-8AE6-DE7BCA06DD93}" type="datetimeFigureOut">
              <a:rPr lang="it-IT" smtClean="0"/>
              <a:t>29/11/2022</a:t>
            </a:fld>
            <a:endParaRPr lang="it-IT"/>
          </a:p>
        </p:txBody>
      </p:sp>
      <p:sp>
        <p:nvSpPr>
          <p:cNvPr id="6" name="Segnaposto piè di pagina 5">
            <a:extLst>
              <a:ext uri="{FF2B5EF4-FFF2-40B4-BE49-F238E27FC236}">
                <a16:creationId xmlns:a16="http://schemas.microsoft.com/office/drawing/2014/main" id="{FAA41B49-6563-5EEE-94EB-4BD2931862B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5DBB1D6-9CE7-998F-595A-1EB194BCE9AF}"/>
              </a:ext>
            </a:extLst>
          </p:cNvPr>
          <p:cNvSpPr>
            <a:spLocks noGrp="1"/>
          </p:cNvSpPr>
          <p:nvPr>
            <p:ph type="sldNum" sz="quarter" idx="12"/>
          </p:nvPr>
        </p:nvSpPr>
        <p:spPr/>
        <p:txBody>
          <a:bodyPr/>
          <a:lstStyle/>
          <a:p>
            <a:fld id="{A5D829E2-9197-49FC-8B8D-22A4B0D6F116}" type="slidenum">
              <a:rPr lang="it-IT" smtClean="0"/>
              <a:t>‹N›</a:t>
            </a:fld>
            <a:endParaRPr lang="it-IT"/>
          </a:p>
        </p:txBody>
      </p:sp>
    </p:spTree>
    <p:extLst>
      <p:ext uri="{BB962C8B-B14F-4D97-AF65-F5344CB8AC3E}">
        <p14:creationId xmlns:p14="http://schemas.microsoft.com/office/powerpoint/2010/main" val="146231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FC86B9B-104A-5EBF-508F-7CA7BDBC94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75192BF-7755-48B7-0FD5-16ED5951CF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F28864B-AEC5-D2DB-6E7F-6E15343DFF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53221-C918-4C2D-8AE6-DE7BCA06DD93}" type="datetimeFigureOut">
              <a:rPr lang="it-IT" smtClean="0"/>
              <a:t>29/11/2022</a:t>
            </a:fld>
            <a:endParaRPr lang="it-IT"/>
          </a:p>
        </p:txBody>
      </p:sp>
      <p:sp>
        <p:nvSpPr>
          <p:cNvPr id="5" name="Segnaposto piè di pagina 4">
            <a:extLst>
              <a:ext uri="{FF2B5EF4-FFF2-40B4-BE49-F238E27FC236}">
                <a16:creationId xmlns:a16="http://schemas.microsoft.com/office/drawing/2014/main" id="{71BE30BE-3E5C-FC87-E675-84C814620E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ED86072E-95BF-BBCD-888A-1235B14AA4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829E2-9197-49FC-8B8D-22A4B0D6F116}" type="slidenum">
              <a:rPr lang="it-IT" smtClean="0"/>
              <a:t>‹N›</a:t>
            </a:fld>
            <a:endParaRPr lang="it-IT"/>
          </a:p>
        </p:txBody>
      </p:sp>
    </p:spTree>
    <p:extLst>
      <p:ext uri="{BB962C8B-B14F-4D97-AF65-F5344CB8AC3E}">
        <p14:creationId xmlns:p14="http://schemas.microsoft.com/office/powerpoint/2010/main" val="3328089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jp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6.emf"/><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D63B97B0-8645-F5BD-B9FC-2EE6326EEB99}"/>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2289388" y="0"/>
            <a:ext cx="6894236" cy="1372464"/>
          </a:xfrm>
          <a:prstGeom prst="rect">
            <a:avLst/>
          </a:prstGeom>
          <a:noFill/>
        </p:spPr>
      </p:pic>
      <p:pic>
        <p:nvPicPr>
          <p:cNvPr id="3" name="Immagine 2">
            <a:extLst>
              <a:ext uri="{FF2B5EF4-FFF2-40B4-BE49-F238E27FC236}">
                <a16:creationId xmlns:a16="http://schemas.microsoft.com/office/drawing/2014/main" id="{18D81683-D2F1-3EF6-7479-8C495884836E}"/>
              </a:ext>
            </a:extLst>
          </p:cNvPr>
          <p:cNvPicPr>
            <a:picLocks noChangeAspect="1"/>
          </p:cNvPicPr>
          <p:nvPr/>
        </p:nvPicPr>
        <p:blipFill>
          <a:blip r:embed="rId4"/>
          <a:stretch>
            <a:fillRect/>
          </a:stretch>
        </p:blipFill>
        <p:spPr>
          <a:xfrm>
            <a:off x="2016855" y="1639741"/>
            <a:ext cx="5370520" cy="3054350"/>
          </a:xfrm>
          <a:prstGeom prst="rect">
            <a:avLst/>
          </a:prstGeom>
        </p:spPr>
      </p:pic>
      <p:pic>
        <p:nvPicPr>
          <p:cNvPr id="4" name="Immagine 3">
            <a:extLst>
              <a:ext uri="{FF2B5EF4-FFF2-40B4-BE49-F238E27FC236}">
                <a16:creationId xmlns:a16="http://schemas.microsoft.com/office/drawing/2014/main" id="{4981F370-7FF9-42F9-4A91-CE1608BAEDBF}"/>
              </a:ext>
            </a:extLst>
          </p:cNvPr>
          <p:cNvPicPr>
            <a:picLocks noChangeAspect="1"/>
          </p:cNvPicPr>
          <p:nvPr/>
        </p:nvPicPr>
        <p:blipFill rotWithShape="1">
          <a:blip r:embed="rId5">
            <a:alphaModFix amt="35000"/>
            <a:extLst>
              <a:ext uri="{28A0092B-C50C-407E-A947-70E740481C1C}">
                <a14:useLocalDpi xmlns:a14="http://schemas.microsoft.com/office/drawing/2010/main" val="0"/>
              </a:ext>
            </a:extLst>
          </a:blip>
          <a:srcRect t="7848" b="7941"/>
          <a:stretch/>
        </p:blipFill>
        <p:spPr>
          <a:xfrm>
            <a:off x="2289388" y="1082842"/>
            <a:ext cx="5637096" cy="5775158"/>
          </a:xfrm>
          <a:prstGeom prst="rect">
            <a:avLst/>
          </a:prstGeom>
        </p:spPr>
      </p:pic>
      <p:sp>
        <p:nvSpPr>
          <p:cNvPr id="8" name="Casella di testo 7">
            <a:extLst>
              <a:ext uri="{FF2B5EF4-FFF2-40B4-BE49-F238E27FC236}">
                <a16:creationId xmlns:a16="http://schemas.microsoft.com/office/drawing/2014/main" id="{7CBFF064-2FDD-E763-FF0C-8DC9B4A801E6}"/>
              </a:ext>
            </a:extLst>
          </p:cNvPr>
          <p:cNvSpPr txBox="1"/>
          <p:nvPr/>
        </p:nvSpPr>
        <p:spPr>
          <a:xfrm>
            <a:off x="7403389" y="1948433"/>
            <a:ext cx="4475748" cy="1915974"/>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gn="ctr">
              <a:lnSpc>
                <a:spcPct val="107000"/>
              </a:lnSpc>
              <a:spcAft>
                <a:spcPts val="800"/>
              </a:spcAft>
            </a:pPr>
            <a:r>
              <a:rPr lang="it-IT" sz="28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rPr>
              <a:t>Laboratori sui nuovi strumenti per la gestione delle performance della Regione Calabria</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magine 8">
            <a:extLst>
              <a:ext uri="{FF2B5EF4-FFF2-40B4-BE49-F238E27FC236}">
                <a16:creationId xmlns:a16="http://schemas.microsoft.com/office/drawing/2014/main" id="{C05E3E00-AC0A-0449-E354-1B6EE4CA9E9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641263" y="6010292"/>
            <a:ext cx="1311910" cy="387985"/>
          </a:xfrm>
          <a:prstGeom prst="rect">
            <a:avLst/>
          </a:prstGeom>
          <a:noFill/>
        </p:spPr>
      </p:pic>
      <p:sp>
        <p:nvSpPr>
          <p:cNvPr id="2" name="Segnaposto numero diapositiva 1">
            <a:extLst>
              <a:ext uri="{FF2B5EF4-FFF2-40B4-BE49-F238E27FC236}">
                <a16:creationId xmlns:a16="http://schemas.microsoft.com/office/drawing/2014/main" id="{9E21BD04-0346-D9D6-1D5D-1FA82BD110EC}"/>
              </a:ext>
            </a:extLst>
          </p:cNvPr>
          <p:cNvSpPr>
            <a:spLocks noGrp="1"/>
          </p:cNvSpPr>
          <p:nvPr>
            <p:ph type="sldNum" sz="quarter" idx="12"/>
          </p:nvPr>
        </p:nvSpPr>
        <p:spPr/>
        <p:txBody>
          <a:bodyPr/>
          <a:lstStyle/>
          <a:p>
            <a:fld id="{44F48259-64F5-4387-8A6F-81CB29EAFE34}" type="slidenum">
              <a:rPr lang="it-IT" smtClean="0"/>
              <a:t>1</a:t>
            </a:fld>
            <a:endParaRPr lang="it-IT"/>
          </a:p>
        </p:txBody>
      </p:sp>
      <p:grpSp>
        <p:nvGrpSpPr>
          <p:cNvPr id="5" name="Gruppo 4">
            <a:extLst>
              <a:ext uri="{FF2B5EF4-FFF2-40B4-BE49-F238E27FC236}">
                <a16:creationId xmlns:a16="http://schemas.microsoft.com/office/drawing/2014/main" id="{4C206785-7D68-BD2B-8027-285FD9643C21}"/>
              </a:ext>
            </a:extLst>
          </p:cNvPr>
          <p:cNvGrpSpPr/>
          <p:nvPr/>
        </p:nvGrpSpPr>
        <p:grpSpPr>
          <a:xfrm>
            <a:off x="1" y="0"/>
            <a:ext cx="908049" cy="6858000"/>
            <a:chOff x="1" y="0"/>
            <a:chExt cx="962526" cy="6858000"/>
          </a:xfrm>
        </p:grpSpPr>
        <p:sp>
          <p:nvSpPr>
            <p:cNvPr id="6" name="Rettangolo 5">
              <a:extLst>
                <a:ext uri="{FF2B5EF4-FFF2-40B4-BE49-F238E27FC236}">
                  <a16:creationId xmlns:a16="http://schemas.microsoft.com/office/drawing/2014/main" id="{B7422545-E726-F671-0230-1252C87D9D84}"/>
                </a:ext>
              </a:extLst>
            </p:cNvPr>
            <p:cNvSpPr/>
            <p:nvPr/>
          </p:nvSpPr>
          <p:spPr>
            <a:xfrm>
              <a:off x="1" y="0"/>
              <a:ext cx="962526"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mj-lt"/>
              </a:endParaRPr>
            </a:p>
          </p:txBody>
        </p:sp>
        <p:sp>
          <p:nvSpPr>
            <p:cNvPr id="13" name="CasellaDiTesto 12">
              <a:extLst>
                <a:ext uri="{FF2B5EF4-FFF2-40B4-BE49-F238E27FC236}">
                  <a16:creationId xmlns:a16="http://schemas.microsoft.com/office/drawing/2014/main" id="{3F9292E3-68DB-A15A-C4EF-105E3D69F6EB}"/>
                </a:ext>
              </a:extLst>
            </p:cNvPr>
            <p:cNvSpPr txBox="1"/>
            <p:nvPr/>
          </p:nvSpPr>
          <p:spPr>
            <a:xfrm rot="16200000">
              <a:off x="-2863197" y="3016394"/>
              <a:ext cx="6666316" cy="782979"/>
            </a:xfrm>
            <a:prstGeom prst="rect">
              <a:avLst/>
            </a:prstGeom>
            <a:noFill/>
          </p:spPr>
          <p:txBody>
            <a:bodyPr wrap="square" rtlCol="0">
              <a:spAutoFit/>
            </a:bodyPr>
            <a:lstStyle/>
            <a:p>
              <a:r>
                <a:rPr lang="it-IT" sz="2100" b="1" dirty="0">
                  <a:solidFill>
                    <a:schemeClr val="bg1"/>
                  </a:solidFill>
                  <a:latin typeface="+mj-lt"/>
                  <a:ea typeface="Tahoma" panose="020B0604030504040204" pitchFamily="34" charset="0"/>
                  <a:cs typeface="Tahoma" panose="020B0604030504040204" pitchFamily="34" charset="0"/>
                </a:rPr>
                <a:t>FormezPA -      Progetto per il miglioramento dei sistemi di                               </a:t>
              </a:r>
            </a:p>
            <a:p>
              <a:r>
                <a:rPr lang="it-IT" sz="2100" b="1" dirty="0">
                  <a:solidFill>
                    <a:schemeClr val="bg1"/>
                  </a:solidFill>
                  <a:latin typeface="+mj-lt"/>
                  <a:ea typeface="Tahoma" panose="020B0604030504040204" pitchFamily="34" charset="0"/>
                  <a:cs typeface="Tahoma" panose="020B0604030504040204" pitchFamily="34" charset="0"/>
                </a:rPr>
                <a:t>                          gestione e valutazione delle performance</a:t>
              </a:r>
            </a:p>
          </p:txBody>
        </p:sp>
      </p:grpSp>
      <p:sp>
        <p:nvSpPr>
          <p:cNvPr id="15" name="Segnaposto piè di pagina 3">
            <a:extLst>
              <a:ext uri="{FF2B5EF4-FFF2-40B4-BE49-F238E27FC236}">
                <a16:creationId xmlns:a16="http://schemas.microsoft.com/office/drawing/2014/main" id="{0D71E896-F1CD-58B8-C633-6CE0B6D5BEA5}"/>
              </a:ext>
            </a:extLst>
          </p:cNvPr>
          <p:cNvSpPr txBox="1">
            <a:spLocks/>
          </p:cNvSpPr>
          <p:nvPr/>
        </p:nvSpPr>
        <p:spPr>
          <a:xfrm>
            <a:off x="3913240" y="6484267"/>
            <a:ext cx="41148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Dott. Giuseppe Gioioso - FormezPA</a:t>
            </a:r>
          </a:p>
        </p:txBody>
      </p:sp>
    </p:spTree>
    <p:extLst>
      <p:ext uri="{BB962C8B-B14F-4D97-AF65-F5344CB8AC3E}">
        <p14:creationId xmlns:p14="http://schemas.microsoft.com/office/powerpoint/2010/main" val="3678528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121A4E-F03D-492D-A3E0-B3A2B5D188B7}"/>
              </a:ext>
            </a:extLst>
          </p:cNvPr>
          <p:cNvSpPr>
            <a:spLocks noGrp="1"/>
          </p:cNvSpPr>
          <p:nvPr>
            <p:ph type="title" idx="4294967295"/>
          </p:nvPr>
        </p:nvSpPr>
        <p:spPr>
          <a:xfrm>
            <a:off x="1147442" y="956917"/>
            <a:ext cx="10515600" cy="684212"/>
          </a:xfrm>
        </p:spPr>
        <p:txBody>
          <a:bodyPr>
            <a:normAutofit fontScale="90000"/>
          </a:bodyPr>
          <a:lstStyle/>
          <a:p>
            <a:pPr>
              <a:lnSpc>
                <a:spcPct val="100000"/>
              </a:lnSpc>
              <a:spcBef>
                <a:spcPts val="0"/>
              </a:spcBef>
              <a:spcAft>
                <a:spcPts val="600"/>
              </a:spcAft>
            </a:pPr>
            <a:r>
              <a:rPr lang="it-IT" sz="2800" dirty="0">
                <a:solidFill>
                  <a:srgbClr val="1B877D"/>
                </a:solidFill>
              </a:rPr>
              <a:t>L’analisi dei processi gestionali come leva per il miglioramento delle performance</a:t>
            </a:r>
          </a:p>
        </p:txBody>
      </p:sp>
      <p:sp>
        <p:nvSpPr>
          <p:cNvPr id="3" name="Segnaposto contenuto 2">
            <a:extLst>
              <a:ext uri="{FF2B5EF4-FFF2-40B4-BE49-F238E27FC236}">
                <a16:creationId xmlns:a16="http://schemas.microsoft.com/office/drawing/2014/main" id="{33E5327E-F104-408F-83F9-A8774A0393FC}"/>
              </a:ext>
            </a:extLst>
          </p:cNvPr>
          <p:cNvSpPr>
            <a:spLocks noGrp="1"/>
          </p:cNvSpPr>
          <p:nvPr>
            <p:ph idx="4294967295"/>
          </p:nvPr>
        </p:nvSpPr>
        <p:spPr>
          <a:xfrm>
            <a:off x="1147442" y="1573160"/>
            <a:ext cx="10308119" cy="5363806"/>
          </a:xfrm>
        </p:spPr>
        <p:txBody>
          <a:bodyPr vert="horz" lIns="91440" tIns="45720" rIns="91440" bIns="45720" anchor="t">
            <a:noAutofit/>
          </a:bodyPr>
          <a:lstStyle/>
          <a:p>
            <a:pPr marL="93663" indent="0">
              <a:lnSpc>
                <a:spcPct val="100000"/>
              </a:lnSpc>
              <a:spcBef>
                <a:spcPts val="0"/>
              </a:spcBef>
              <a:buNone/>
            </a:pPr>
            <a:r>
              <a:rPr lang="it-IT" sz="2400" dirty="0">
                <a:solidFill>
                  <a:schemeClr val="accent1">
                    <a:lumMod val="75000"/>
                  </a:schemeClr>
                </a:solidFill>
                <a:latin typeface="Calibri" panose="020F0502020204030204" pitchFamily="34" charset="0"/>
                <a:cs typeface="Calibri" panose="020F0502020204030204" pitchFamily="34" charset="0"/>
              </a:rPr>
              <a:t>Come accennato in precedenza l’approccio dell’analisi dei processi gestionali come leva per il miglioramento delle performance nell’ambito del Progetto Formez nasce come ipotesi alternativa rispetto a quella abbozzata in fase di prima progettazione di modellizzazione di un sistema di contabilità analitica, su cui sono già state riferite le criticità soprattutto in un contesto quale quello regionale.</a:t>
            </a:r>
          </a:p>
          <a:p>
            <a:pPr marL="93345" indent="0">
              <a:spcBef>
                <a:spcPts val="0"/>
              </a:spcBef>
              <a:buNone/>
            </a:pPr>
            <a:r>
              <a:rPr lang="it-IT" sz="2400" dirty="0">
                <a:solidFill>
                  <a:schemeClr val="accent1">
                    <a:lumMod val="75000"/>
                  </a:schemeClr>
                </a:solidFill>
                <a:latin typeface="Calibri"/>
                <a:cs typeface="Calibri"/>
              </a:rPr>
              <a:t>In secondo luogo il focus sui processi gestionali rappresenta l’approccio per un concreto </a:t>
            </a:r>
            <a:r>
              <a:rPr lang="it-IT" sz="2400" dirty="0">
                <a:solidFill>
                  <a:srgbClr val="1B877D"/>
                </a:solidFill>
                <a:latin typeface="Calibri"/>
                <a:cs typeface="Calibri"/>
              </a:rPr>
              <a:t>«</a:t>
            </a:r>
            <a:r>
              <a:rPr lang="it-IT" sz="2400" dirty="0" err="1">
                <a:solidFill>
                  <a:srgbClr val="1B877D"/>
                </a:solidFill>
                <a:latin typeface="Calibri"/>
                <a:cs typeface="Calibri"/>
              </a:rPr>
              <a:t>improvement</a:t>
            </a:r>
            <a:r>
              <a:rPr lang="it-IT" sz="2400" dirty="0">
                <a:solidFill>
                  <a:srgbClr val="1B877D"/>
                </a:solidFill>
                <a:latin typeface="Calibri"/>
                <a:cs typeface="Calibri"/>
              </a:rPr>
              <a:t>» del Controllo di Gestione </a:t>
            </a:r>
            <a:r>
              <a:rPr lang="it-IT" sz="2400" dirty="0">
                <a:solidFill>
                  <a:schemeClr val="accent1">
                    <a:lumMod val="75000"/>
                  </a:schemeClr>
                </a:solidFill>
                <a:latin typeface="Calibri"/>
                <a:cs typeface="Calibri"/>
              </a:rPr>
              <a:t>in Regione Calabria, già evidenziato come «processo da migliorare» nella fase iniziale di </a:t>
            </a:r>
            <a:r>
              <a:rPr lang="it-IT" sz="2400" dirty="0" err="1">
                <a:solidFill>
                  <a:schemeClr val="accent1">
                    <a:lumMod val="75000"/>
                  </a:schemeClr>
                </a:solidFill>
                <a:latin typeface="Calibri"/>
                <a:cs typeface="Calibri"/>
              </a:rPr>
              <a:t>assessment</a:t>
            </a:r>
            <a:r>
              <a:rPr lang="it-IT" sz="2400" dirty="0">
                <a:solidFill>
                  <a:schemeClr val="accent1">
                    <a:lumMod val="75000"/>
                  </a:schemeClr>
                </a:solidFill>
                <a:latin typeface="Calibri"/>
                <a:cs typeface="Calibri"/>
              </a:rPr>
              <a:t>, attraverso la messa a disposizione di un insieme di misure segnaletiche, indicatori, su cui costruire, modellizzare e </a:t>
            </a:r>
            <a:r>
              <a:rPr lang="it-IT" sz="2400" dirty="0">
                <a:solidFill>
                  <a:srgbClr val="1B877D"/>
                </a:solidFill>
                <a:latin typeface="Calibri"/>
                <a:cs typeface="Calibri"/>
              </a:rPr>
              <a:t>«riempire» di senso il concetto di «performance organizzativa» di Dipartimento </a:t>
            </a:r>
            <a:r>
              <a:rPr lang="it-IT" sz="2400" dirty="0">
                <a:solidFill>
                  <a:schemeClr val="accent1">
                    <a:lumMod val="75000"/>
                  </a:schemeClr>
                </a:solidFill>
                <a:latin typeface="Calibri"/>
                <a:cs typeface="Calibri"/>
              </a:rPr>
              <a:t>che allo stato è ottenuta come sommatoria pesata del grado di raggiungimento degli obiettivi di Piano assegnati e riguarda unicamente gli obiettivi inseriti nel </a:t>
            </a:r>
            <a:r>
              <a:rPr lang="it-IT" sz="2400" dirty="0" err="1">
                <a:solidFill>
                  <a:schemeClr val="accent1">
                    <a:lumMod val="75000"/>
                  </a:schemeClr>
                </a:solidFill>
                <a:latin typeface="Calibri"/>
                <a:cs typeface="Calibri"/>
              </a:rPr>
              <a:t>PdP</a:t>
            </a:r>
            <a:r>
              <a:rPr lang="it-IT" sz="2400" dirty="0">
                <a:solidFill>
                  <a:schemeClr val="accent1">
                    <a:lumMod val="75000"/>
                  </a:schemeClr>
                </a:solidFill>
                <a:latin typeface="Calibri"/>
                <a:cs typeface="Calibri"/>
              </a:rPr>
              <a:t>.</a:t>
            </a:r>
          </a:p>
        </p:txBody>
      </p:sp>
      <p:grpSp>
        <p:nvGrpSpPr>
          <p:cNvPr id="4" name="Gruppo 3">
            <a:extLst>
              <a:ext uri="{FF2B5EF4-FFF2-40B4-BE49-F238E27FC236}">
                <a16:creationId xmlns:a16="http://schemas.microsoft.com/office/drawing/2014/main" id="{E4D2AE81-40CD-B2E7-73B2-7D2924F7EB40}"/>
              </a:ext>
            </a:extLst>
          </p:cNvPr>
          <p:cNvGrpSpPr/>
          <p:nvPr/>
        </p:nvGrpSpPr>
        <p:grpSpPr>
          <a:xfrm>
            <a:off x="1" y="0"/>
            <a:ext cx="908049" cy="6858000"/>
            <a:chOff x="1" y="0"/>
            <a:chExt cx="962526" cy="6858000"/>
          </a:xfrm>
        </p:grpSpPr>
        <p:sp>
          <p:nvSpPr>
            <p:cNvPr id="5" name="Rettangolo 4">
              <a:extLst>
                <a:ext uri="{FF2B5EF4-FFF2-40B4-BE49-F238E27FC236}">
                  <a16:creationId xmlns:a16="http://schemas.microsoft.com/office/drawing/2014/main" id="{80AB660D-C5E7-75D8-D112-BF1855EC748A}"/>
                </a:ext>
              </a:extLst>
            </p:cNvPr>
            <p:cNvSpPr/>
            <p:nvPr/>
          </p:nvSpPr>
          <p:spPr>
            <a:xfrm>
              <a:off x="1" y="0"/>
              <a:ext cx="962526"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mj-lt"/>
              </a:endParaRPr>
            </a:p>
          </p:txBody>
        </p:sp>
        <p:sp>
          <p:nvSpPr>
            <p:cNvPr id="6" name="CasellaDiTesto 5">
              <a:extLst>
                <a:ext uri="{FF2B5EF4-FFF2-40B4-BE49-F238E27FC236}">
                  <a16:creationId xmlns:a16="http://schemas.microsoft.com/office/drawing/2014/main" id="{431AF78C-5E8D-0250-2DC2-032232974D02}"/>
                </a:ext>
              </a:extLst>
            </p:cNvPr>
            <p:cNvSpPr txBox="1"/>
            <p:nvPr/>
          </p:nvSpPr>
          <p:spPr>
            <a:xfrm rot="16200000">
              <a:off x="-2863197" y="3016394"/>
              <a:ext cx="6666316" cy="782979"/>
            </a:xfrm>
            <a:prstGeom prst="rect">
              <a:avLst/>
            </a:prstGeom>
            <a:noFill/>
          </p:spPr>
          <p:txBody>
            <a:bodyPr wrap="square" rtlCol="0">
              <a:spAutoFit/>
            </a:bodyPr>
            <a:lstStyle/>
            <a:p>
              <a:r>
                <a:rPr lang="it-IT" sz="2100" b="1" dirty="0">
                  <a:solidFill>
                    <a:schemeClr val="bg1"/>
                  </a:solidFill>
                  <a:latin typeface="+mj-lt"/>
                  <a:ea typeface="Tahoma" panose="020B0604030504040204" pitchFamily="34" charset="0"/>
                  <a:cs typeface="Tahoma" panose="020B0604030504040204" pitchFamily="34" charset="0"/>
                </a:rPr>
                <a:t>FormezPA -      Progetto per il miglioramento dei sistemi di                               </a:t>
              </a:r>
            </a:p>
            <a:p>
              <a:r>
                <a:rPr lang="it-IT" sz="2100" b="1" dirty="0">
                  <a:solidFill>
                    <a:schemeClr val="bg1"/>
                  </a:solidFill>
                  <a:latin typeface="+mj-lt"/>
                  <a:ea typeface="Tahoma" panose="020B0604030504040204" pitchFamily="34" charset="0"/>
                  <a:cs typeface="Tahoma" panose="020B0604030504040204" pitchFamily="34" charset="0"/>
                </a:rPr>
                <a:t>                          gestione e valutazione delle performance</a:t>
              </a:r>
            </a:p>
          </p:txBody>
        </p:sp>
      </p:grpSp>
      <p:pic>
        <p:nvPicPr>
          <p:cNvPr id="7" name="Picture 7">
            <a:extLst>
              <a:ext uri="{FF2B5EF4-FFF2-40B4-BE49-F238E27FC236}">
                <a16:creationId xmlns:a16="http://schemas.microsoft.com/office/drawing/2014/main" id="{A3BB15F8-809F-9CDD-4136-F5449C28CF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2170" y="6291901"/>
            <a:ext cx="13223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a:extLst>
              <a:ext uri="{FF2B5EF4-FFF2-40B4-BE49-F238E27FC236}">
                <a16:creationId xmlns:a16="http://schemas.microsoft.com/office/drawing/2014/main" id="{316AB6AA-170A-6CD5-D88D-6E76ED188DB2}"/>
              </a:ext>
            </a:extLst>
          </p:cNvPr>
          <p:cNvPicPr>
            <a:picLocks noChangeAspect="1"/>
          </p:cNvPicPr>
          <p:nvPr/>
        </p:nvPicPr>
        <p:blipFill rotWithShape="1">
          <a:blip r:embed="rId3"/>
          <a:srcRect t="15078" b="12705"/>
          <a:stretch/>
        </p:blipFill>
        <p:spPr>
          <a:xfrm>
            <a:off x="2648413" y="34286"/>
            <a:ext cx="6895174" cy="990600"/>
          </a:xfrm>
          <a:prstGeom prst="rect">
            <a:avLst/>
          </a:prstGeom>
        </p:spPr>
      </p:pic>
      <p:sp>
        <p:nvSpPr>
          <p:cNvPr id="9" name="Segnaposto piè di pagina 3">
            <a:extLst>
              <a:ext uri="{FF2B5EF4-FFF2-40B4-BE49-F238E27FC236}">
                <a16:creationId xmlns:a16="http://schemas.microsoft.com/office/drawing/2014/main" id="{18DD03E2-FDBB-AFB2-D22A-7C2C8C1D7A63}"/>
              </a:ext>
            </a:extLst>
          </p:cNvPr>
          <p:cNvSpPr txBox="1">
            <a:spLocks/>
          </p:cNvSpPr>
          <p:nvPr/>
        </p:nvSpPr>
        <p:spPr>
          <a:xfrm>
            <a:off x="3913240" y="6484267"/>
            <a:ext cx="41148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Dott. Giuseppe Gioioso - FormezPA</a:t>
            </a:r>
          </a:p>
        </p:txBody>
      </p:sp>
    </p:spTree>
    <p:extLst>
      <p:ext uri="{BB962C8B-B14F-4D97-AF65-F5344CB8AC3E}">
        <p14:creationId xmlns:p14="http://schemas.microsoft.com/office/powerpoint/2010/main" val="147377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121A4E-F03D-492D-A3E0-B3A2B5D188B7}"/>
              </a:ext>
            </a:extLst>
          </p:cNvPr>
          <p:cNvSpPr>
            <a:spLocks noGrp="1"/>
          </p:cNvSpPr>
          <p:nvPr>
            <p:ph type="title" idx="4294967295"/>
          </p:nvPr>
        </p:nvSpPr>
        <p:spPr>
          <a:xfrm>
            <a:off x="1439360" y="882436"/>
            <a:ext cx="10515600" cy="489164"/>
          </a:xfrm>
        </p:spPr>
        <p:txBody>
          <a:bodyPr>
            <a:normAutofit fontScale="90000"/>
          </a:bodyPr>
          <a:lstStyle/>
          <a:p>
            <a:pPr>
              <a:lnSpc>
                <a:spcPct val="100000"/>
              </a:lnSpc>
              <a:spcBef>
                <a:spcPts val="0"/>
              </a:spcBef>
              <a:spcAft>
                <a:spcPts val="600"/>
              </a:spcAft>
            </a:pPr>
            <a:r>
              <a:rPr lang="it-IT" sz="2800" dirty="0">
                <a:solidFill>
                  <a:srgbClr val="1B877D"/>
                </a:solidFill>
              </a:rPr>
              <a:t>L’analisi dei processi gestionali come leva per il miglioramento delle performance</a:t>
            </a:r>
          </a:p>
        </p:txBody>
      </p:sp>
      <p:sp>
        <p:nvSpPr>
          <p:cNvPr id="3" name="Segnaposto contenuto 2">
            <a:extLst>
              <a:ext uri="{FF2B5EF4-FFF2-40B4-BE49-F238E27FC236}">
                <a16:creationId xmlns:a16="http://schemas.microsoft.com/office/drawing/2014/main" id="{33E5327E-F104-408F-83F9-A8774A0393FC}"/>
              </a:ext>
            </a:extLst>
          </p:cNvPr>
          <p:cNvSpPr>
            <a:spLocks noGrp="1"/>
          </p:cNvSpPr>
          <p:nvPr>
            <p:ph idx="4294967295"/>
          </p:nvPr>
        </p:nvSpPr>
        <p:spPr>
          <a:xfrm>
            <a:off x="1107440" y="1219200"/>
            <a:ext cx="10847520" cy="5265066"/>
          </a:xfrm>
        </p:spPr>
        <p:txBody>
          <a:bodyPr>
            <a:noAutofit/>
          </a:bodyPr>
          <a:lstStyle/>
          <a:p>
            <a:pPr marL="109728" indent="0">
              <a:lnSpc>
                <a:spcPct val="150000"/>
              </a:lnSpc>
              <a:spcBef>
                <a:spcPts val="0"/>
              </a:spcBef>
              <a:buNone/>
            </a:pPr>
            <a:r>
              <a:rPr lang="it-IT" sz="2300" dirty="0">
                <a:solidFill>
                  <a:schemeClr val="accent1">
                    <a:lumMod val="75000"/>
                  </a:schemeClr>
                </a:solidFill>
                <a:latin typeface="Calibri" panose="020F0502020204030204" pitchFamily="34" charset="0"/>
                <a:cs typeface="Calibri" panose="020F0502020204030204" pitchFamily="34" charset="0"/>
              </a:rPr>
              <a:t>Partendo dalla definizione del concetto di </a:t>
            </a:r>
            <a:r>
              <a:rPr lang="it-IT" sz="2300" dirty="0">
                <a:solidFill>
                  <a:srgbClr val="1B877D"/>
                </a:solidFill>
                <a:latin typeface="Calibri" panose="020F0502020204030204" pitchFamily="34" charset="0"/>
                <a:cs typeface="Calibri" panose="020F0502020204030204" pitchFamily="34" charset="0"/>
              </a:rPr>
              <a:t>processo gestionale </a:t>
            </a:r>
            <a:r>
              <a:rPr lang="it-IT" sz="2300" dirty="0">
                <a:solidFill>
                  <a:schemeClr val="accent1">
                    <a:lumMod val="75000"/>
                  </a:schemeClr>
                </a:solidFill>
                <a:latin typeface="Calibri" panose="020F0502020204030204" pitchFamily="34" charset="0"/>
                <a:cs typeface="Calibri" panose="020F0502020204030204" pitchFamily="34" charset="0"/>
              </a:rPr>
              <a:t>che ritornerà utile nella prima fase del ciclo di vita del BPM, quella dell’Analisi, in cui avviene anche la «delicata» fase di </a:t>
            </a:r>
            <a:r>
              <a:rPr lang="it-IT" sz="2300" dirty="0">
                <a:solidFill>
                  <a:srgbClr val="1B877D"/>
                </a:solidFill>
                <a:latin typeface="Calibri" panose="020F0502020204030204" pitchFamily="34" charset="0"/>
                <a:cs typeface="Calibri" panose="020F0502020204030204" pitchFamily="34" charset="0"/>
              </a:rPr>
              <a:t>identificazione </a:t>
            </a:r>
            <a:r>
              <a:rPr lang="it-IT" sz="2300" dirty="0">
                <a:solidFill>
                  <a:schemeClr val="accent4">
                    <a:lumMod val="75000"/>
                  </a:schemeClr>
                </a:solidFill>
                <a:latin typeface="Calibri" panose="020F0502020204030204" pitchFamily="34" charset="0"/>
                <a:cs typeface="Calibri" panose="020F0502020204030204" pitchFamily="34" charset="0"/>
              </a:rPr>
              <a:t> </a:t>
            </a:r>
            <a:r>
              <a:rPr lang="it-IT" sz="2300" dirty="0">
                <a:solidFill>
                  <a:schemeClr val="accent1">
                    <a:lumMod val="75000"/>
                  </a:schemeClr>
                </a:solidFill>
                <a:latin typeface="Calibri" panose="020F0502020204030204" pitchFamily="34" charset="0"/>
                <a:cs typeface="Calibri" panose="020F0502020204030204" pitchFamily="34" charset="0"/>
              </a:rPr>
              <a:t>condivisa con gli attori dei singoli Dipartimenti, laddove sarà anche utile chiarire le differenze con altri possibili oggetti di analisi relativi ad esempio a procedimenti, attività, procedure, ecc., esso può considerato come </a:t>
            </a:r>
            <a:r>
              <a:rPr lang="it-IT" sz="2300" dirty="0">
                <a:solidFill>
                  <a:srgbClr val="1B877D"/>
                </a:solidFill>
                <a:latin typeface="Calibri" panose="020F0502020204030204" pitchFamily="34" charset="0"/>
                <a:cs typeface="Calibri" panose="020F0502020204030204" pitchFamily="34" charset="0"/>
              </a:rPr>
              <a:t>una successione interdipendente di attività </a:t>
            </a:r>
            <a:r>
              <a:rPr lang="it-IT" sz="2300" dirty="0">
                <a:solidFill>
                  <a:schemeClr val="accent1">
                    <a:lumMod val="75000"/>
                  </a:schemeClr>
                </a:solidFill>
                <a:latin typeface="Calibri" panose="020F0502020204030204" pitchFamily="34" charset="0"/>
                <a:cs typeface="Calibri" panose="020F0502020204030204" pitchFamily="34" charset="0"/>
              </a:rPr>
              <a:t>caratterizzate dalla </a:t>
            </a:r>
            <a:r>
              <a:rPr lang="it-IT" sz="2300" dirty="0">
                <a:solidFill>
                  <a:srgbClr val="1B877D"/>
                </a:solidFill>
                <a:latin typeface="Calibri" panose="020F0502020204030204" pitchFamily="34" charset="0"/>
                <a:cs typeface="Calibri" panose="020F0502020204030204" pitchFamily="34" charset="0"/>
              </a:rPr>
              <a:t>combinazione di risorse </a:t>
            </a:r>
            <a:r>
              <a:rPr lang="it-IT" sz="2300" dirty="0">
                <a:solidFill>
                  <a:schemeClr val="accent1">
                    <a:lumMod val="75000"/>
                  </a:schemeClr>
                </a:solidFill>
                <a:latin typeface="Calibri" panose="020F0502020204030204" pitchFamily="34" charset="0"/>
                <a:cs typeface="Calibri" panose="020F0502020204030204" pitchFamily="34" charset="0"/>
              </a:rPr>
              <a:t>umane, strumentali e finanziarie caratterizzate da flussi documentali e informativi, volte al </a:t>
            </a:r>
            <a:r>
              <a:rPr lang="it-IT" sz="2300" dirty="0">
                <a:solidFill>
                  <a:srgbClr val="1B877D"/>
                </a:solidFill>
                <a:latin typeface="Calibri" panose="020F0502020204030204" pitchFamily="34" charset="0"/>
                <a:cs typeface="Calibri" panose="020F0502020204030204" pitchFamily="34" charset="0"/>
              </a:rPr>
              <a:t>conseguimento di un output. </a:t>
            </a:r>
          </a:p>
          <a:p>
            <a:pPr marL="109728" indent="0">
              <a:lnSpc>
                <a:spcPct val="150000"/>
              </a:lnSpc>
              <a:spcBef>
                <a:spcPts val="0"/>
              </a:spcBef>
              <a:buNone/>
            </a:pPr>
            <a:r>
              <a:rPr lang="it-IT" sz="2300" dirty="0">
                <a:solidFill>
                  <a:schemeClr val="accent1">
                    <a:lumMod val="75000"/>
                  </a:schemeClr>
                </a:solidFill>
                <a:latin typeface="Calibri" panose="020F0502020204030204" pitchFamily="34" charset="0"/>
                <a:cs typeface="Calibri" panose="020F0502020204030204" pitchFamily="34" charset="0"/>
              </a:rPr>
              <a:t>Il focus riguarda quindi la trasformazione degli input in output, quella che secondo l’analisi economica viene intesa come</a:t>
            </a:r>
            <a:r>
              <a:rPr lang="it-IT" sz="2300" dirty="0">
                <a:solidFill>
                  <a:schemeClr val="accent4">
                    <a:lumMod val="75000"/>
                  </a:schemeClr>
                </a:solidFill>
                <a:latin typeface="Calibri" panose="020F0502020204030204" pitchFamily="34" charset="0"/>
                <a:cs typeface="Calibri" panose="020F0502020204030204" pitchFamily="34" charset="0"/>
              </a:rPr>
              <a:t> </a:t>
            </a:r>
            <a:r>
              <a:rPr lang="it-IT" sz="2300" dirty="0">
                <a:solidFill>
                  <a:srgbClr val="1B877D"/>
                </a:solidFill>
                <a:latin typeface="Calibri" panose="020F0502020204030204" pitchFamily="34" charset="0"/>
                <a:cs typeface="Calibri" panose="020F0502020204030204" pitchFamily="34" charset="0"/>
              </a:rPr>
              <a:t>«funzione di produzione».</a:t>
            </a:r>
          </a:p>
          <a:p>
            <a:pPr marL="109728" indent="0">
              <a:lnSpc>
                <a:spcPct val="150000"/>
              </a:lnSpc>
              <a:spcBef>
                <a:spcPts val="0"/>
              </a:spcBef>
              <a:buNone/>
            </a:pPr>
            <a:endParaRPr lang="it-IT" sz="2300" dirty="0">
              <a:solidFill>
                <a:schemeClr val="accent4">
                  <a:lumMod val="75000"/>
                </a:schemeClr>
              </a:solidFill>
              <a:latin typeface="Calibri" panose="020F0502020204030204" pitchFamily="34" charset="0"/>
              <a:cs typeface="Calibri" panose="020F0502020204030204" pitchFamily="34" charset="0"/>
            </a:endParaRPr>
          </a:p>
        </p:txBody>
      </p:sp>
      <p:grpSp>
        <p:nvGrpSpPr>
          <p:cNvPr id="4" name="Gruppo 3">
            <a:extLst>
              <a:ext uri="{FF2B5EF4-FFF2-40B4-BE49-F238E27FC236}">
                <a16:creationId xmlns:a16="http://schemas.microsoft.com/office/drawing/2014/main" id="{BD5B7EDB-F0A3-832A-23D5-FBC13AD9C4DC}"/>
              </a:ext>
            </a:extLst>
          </p:cNvPr>
          <p:cNvGrpSpPr/>
          <p:nvPr/>
        </p:nvGrpSpPr>
        <p:grpSpPr>
          <a:xfrm>
            <a:off x="1" y="0"/>
            <a:ext cx="908049" cy="6858000"/>
            <a:chOff x="1" y="0"/>
            <a:chExt cx="962526" cy="6858000"/>
          </a:xfrm>
        </p:grpSpPr>
        <p:sp>
          <p:nvSpPr>
            <p:cNvPr id="5" name="Rettangolo 4">
              <a:extLst>
                <a:ext uri="{FF2B5EF4-FFF2-40B4-BE49-F238E27FC236}">
                  <a16:creationId xmlns:a16="http://schemas.microsoft.com/office/drawing/2014/main" id="{7D81FD1B-A358-749B-2A8D-601C6F17886D}"/>
                </a:ext>
              </a:extLst>
            </p:cNvPr>
            <p:cNvSpPr/>
            <p:nvPr/>
          </p:nvSpPr>
          <p:spPr>
            <a:xfrm>
              <a:off x="1" y="0"/>
              <a:ext cx="962526"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mj-lt"/>
              </a:endParaRPr>
            </a:p>
          </p:txBody>
        </p:sp>
        <p:sp>
          <p:nvSpPr>
            <p:cNvPr id="6" name="CasellaDiTesto 5">
              <a:extLst>
                <a:ext uri="{FF2B5EF4-FFF2-40B4-BE49-F238E27FC236}">
                  <a16:creationId xmlns:a16="http://schemas.microsoft.com/office/drawing/2014/main" id="{739248F1-C8F5-6F7A-4754-5D0E47692179}"/>
                </a:ext>
              </a:extLst>
            </p:cNvPr>
            <p:cNvSpPr txBox="1"/>
            <p:nvPr/>
          </p:nvSpPr>
          <p:spPr>
            <a:xfrm rot="16200000">
              <a:off x="-2863197" y="3016394"/>
              <a:ext cx="6666316" cy="782979"/>
            </a:xfrm>
            <a:prstGeom prst="rect">
              <a:avLst/>
            </a:prstGeom>
            <a:noFill/>
          </p:spPr>
          <p:txBody>
            <a:bodyPr wrap="square" rtlCol="0">
              <a:spAutoFit/>
            </a:bodyPr>
            <a:lstStyle/>
            <a:p>
              <a:r>
                <a:rPr lang="it-IT" sz="2100" b="1" dirty="0">
                  <a:solidFill>
                    <a:schemeClr val="bg1"/>
                  </a:solidFill>
                  <a:latin typeface="+mj-lt"/>
                  <a:ea typeface="Tahoma" panose="020B0604030504040204" pitchFamily="34" charset="0"/>
                  <a:cs typeface="Tahoma" panose="020B0604030504040204" pitchFamily="34" charset="0"/>
                </a:rPr>
                <a:t>FormezPA -      Progetto per il miglioramento dei sistemi di                               </a:t>
              </a:r>
            </a:p>
            <a:p>
              <a:r>
                <a:rPr lang="it-IT" sz="2100" b="1" dirty="0">
                  <a:solidFill>
                    <a:schemeClr val="bg1"/>
                  </a:solidFill>
                  <a:latin typeface="+mj-lt"/>
                  <a:ea typeface="Tahoma" panose="020B0604030504040204" pitchFamily="34" charset="0"/>
                  <a:cs typeface="Tahoma" panose="020B0604030504040204" pitchFamily="34" charset="0"/>
                </a:rPr>
                <a:t>                          gestione e valutazione delle performance</a:t>
              </a:r>
            </a:p>
          </p:txBody>
        </p:sp>
      </p:grpSp>
      <p:pic>
        <p:nvPicPr>
          <p:cNvPr id="7" name="Picture 7">
            <a:extLst>
              <a:ext uri="{FF2B5EF4-FFF2-40B4-BE49-F238E27FC236}">
                <a16:creationId xmlns:a16="http://schemas.microsoft.com/office/drawing/2014/main" id="{E164C371-3DB5-7A2A-3A2B-96014E2AC7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2571" y="6391792"/>
            <a:ext cx="13223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a:extLst>
              <a:ext uri="{FF2B5EF4-FFF2-40B4-BE49-F238E27FC236}">
                <a16:creationId xmlns:a16="http://schemas.microsoft.com/office/drawing/2014/main" id="{D6EC1F21-A088-4B8B-B97B-EF64B1F88932}"/>
              </a:ext>
            </a:extLst>
          </p:cNvPr>
          <p:cNvPicPr>
            <a:picLocks noChangeAspect="1"/>
          </p:cNvPicPr>
          <p:nvPr/>
        </p:nvPicPr>
        <p:blipFill rotWithShape="1">
          <a:blip r:embed="rId3"/>
          <a:srcRect t="15078" b="12705"/>
          <a:stretch/>
        </p:blipFill>
        <p:spPr>
          <a:xfrm>
            <a:off x="2648413" y="34286"/>
            <a:ext cx="6895174" cy="990600"/>
          </a:xfrm>
          <a:prstGeom prst="rect">
            <a:avLst/>
          </a:prstGeom>
        </p:spPr>
      </p:pic>
      <p:sp>
        <p:nvSpPr>
          <p:cNvPr id="9" name="Segnaposto piè di pagina 3">
            <a:extLst>
              <a:ext uri="{FF2B5EF4-FFF2-40B4-BE49-F238E27FC236}">
                <a16:creationId xmlns:a16="http://schemas.microsoft.com/office/drawing/2014/main" id="{3F3D86E4-ACE9-2FDD-21A3-4E645AFF88B5}"/>
              </a:ext>
            </a:extLst>
          </p:cNvPr>
          <p:cNvSpPr txBox="1">
            <a:spLocks/>
          </p:cNvSpPr>
          <p:nvPr/>
        </p:nvSpPr>
        <p:spPr>
          <a:xfrm>
            <a:off x="3913240" y="6484267"/>
            <a:ext cx="41148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Dott. Giuseppe Gioioso - FormezPA</a:t>
            </a:r>
          </a:p>
        </p:txBody>
      </p:sp>
    </p:spTree>
    <p:extLst>
      <p:ext uri="{BB962C8B-B14F-4D97-AF65-F5344CB8AC3E}">
        <p14:creationId xmlns:p14="http://schemas.microsoft.com/office/powerpoint/2010/main" val="4284099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121A4E-F03D-492D-A3E0-B3A2B5D188B7}"/>
              </a:ext>
            </a:extLst>
          </p:cNvPr>
          <p:cNvSpPr>
            <a:spLocks noGrp="1"/>
          </p:cNvSpPr>
          <p:nvPr>
            <p:ph type="title" idx="4294967295"/>
          </p:nvPr>
        </p:nvSpPr>
        <p:spPr>
          <a:xfrm>
            <a:off x="812695" y="938169"/>
            <a:ext cx="11077170" cy="470853"/>
          </a:xfrm>
        </p:spPr>
        <p:txBody>
          <a:bodyPr>
            <a:normAutofit fontScale="90000"/>
          </a:bodyPr>
          <a:lstStyle/>
          <a:p>
            <a:pPr algn="ctr">
              <a:lnSpc>
                <a:spcPct val="100000"/>
              </a:lnSpc>
              <a:spcBef>
                <a:spcPts val="0"/>
              </a:spcBef>
              <a:spcAft>
                <a:spcPts val="600"/>
              </a:spcAft>
            </a:pPr>
            <a:r>
              <a:rPr lang="it-IT" sz="2800" dirty="0">
                <a:solidFill>
                  <a:srgbClr val="1B877D"/>
                </a:solidFill>
                <a:latin typeface="Calibri" panose="020F0502020204030204" pitchFamily="34" charset="0"/>
                <a:cs typeface="Calibri" panose="020F0502020204030204" pitchFamily="34" charset="0"/>
              </a:rPr>
              <a:t>L’analisi dei processi gestionali come leva per il miglioramento delle performance</a:t>
            </a:r>
          </a:p>
        </p:txBody>
      </p:sp>
      <p:sp>
        <p:nvSpPr>
          <p:cNvPr id="3" name="Segnaposto contenuto 2">
            <a:extLst>
              <a:ext uri="{FF2B5EF4-FFF2-40B4-BE49-F238E27FC236}">
                <a16:creationId xmlns:a16="http://schemas.microsoft.com/office/drawing/2014/main" id="{33E5327E-F104-408F-83F9-A8774A0393FC}"/>
              </a:ext>
            </a:extLst>
          </p:cNvPr>
          <p:cNvSpPr>
            <a:spLocks noGrp="1"/>
          </p:cNvSpPr>
          <p:nvPr>
            <p:ph idx="4294967295"/>
          </p:nvPr>
        </p:nvSpPr>
        <p:spPr>
          <a:xfrm>
            <a:off x="982078" y="1446385"/>
            <a:ext cx="10802769" cy="5294657"/>
          </a:xfrm>
        </p:spPr>
        <p:txBody>
          <a:bodyPr vert="horz" lIns="91440" tIns="45720" rIns="91440" bIns="45720" anchor="t">
            <a:noAutofit/>
          </a:bodyPr>
          <a:lstStyle/>
          <a:p>
            <a:pPr marL="109220" indent="0">
              <a:buNone/>
            </a:pPr>
            <a:r>
              <a:rPr lang="it-IT" sz="2200" dirty="0">
                <a:solidFill>
                  <a:schemeClr val="accent1">
                    <a:lumMod val="75000"/>
                  </a:schemeClr>
                </a:solidFill>
                <a:latin typeface="Calibri" panose="020F0502020204030204" pitchFamily="34" charset="0"/>
                <a:cs typeface="Calibri" panose="020F0502020204030204" pitchFamily="34" charset="0"/>
              </a:rPr>
              <a:t>L’analisi dei processi si propone diverse finalità:</a:t>
            </a:r>
            <a:endParaRPr lang="it-IT" sz="2200" dirty="0">
              <a:solidFill>
                <a:schemeClr val="accent1">
                  <a:lumMod val="75000"/>
                </a:schemeClr>
              </a:solidFill>
            </a:endParaRPr>
          </a:p>
          <a:p>
            <a:pPr indent="-255905"/>
            <a:r>
              <a:rPr lang="it-IT" sz="2200" dirty="0">
                <a:solidFill>
                  <a:schemeClr val="accent1">
                    <a:lumMod val="75000"/>
                  </a:schemeClr>
                </a:solidFill>
                <a:latin typeface="Calibri"/>
                <a:cs typeface="Calibri"/>
              </a:rPr>
              <a:t>un’organizzazione per processi mira a superare la logica per procedimenti che appare fortemente connotata da un esclusivo punto di vista interno, oltre che avere un significato esclusivamente “</a:t>
            </a:r>
            <a:r>
              <a:rPr lang="it-IT" sz="2200" dirty="0" err="1">
                <a:solidFill>
                  <a:schemeClr val="accent1">
                    <a:lumMod val="75000"/>
                  </a:schemeClr>
                </a:solidFill>
                <a:latin typeface="Calibri"/>
                <a:cs typeface="Calibri"/>
              </a:rPr>
              <a:t>adempimentale</a:t>
            </a:r>
            <a:r>
              <a:rPr lang="it-IT" sz="2200" dirty="0">
                <a:solidFill>
                  <a:schemeClr val="accent1">
                    <a:lumMod val="75000"/>
                  </a:schemeClr>
                </a:solidFill>
                <a:latin typeface="Calibri"/>
                <a:cs typeface="Calibri"/>
              </a:rPr>
              <a:t>”. La visione per processi, in altri termini, deve presentare risultati (output) di natura esterna (all’amministrazione regionale o al Dipartimento che ne ha la responsabilità) misurabili attraverso indicatori che siano in grado di intercettare l’efficacia (esterna e interna) l’efficienza, il grado di soddisfazione dei destinatari, il rispetto dei tempi, il grado di «difettosità», tutte dimensioni non sempre correlabili alla visione per procedure o procedimenti. </a:t>
            </a:r>
            <a:endParaRPr lang="it-IT" sz="2200" dirty="0">
              <a:solidFill>
                <a:schemeClr val="accent1">
                  <a:lumMod val="75000"/>
                </a:schemeClr>
              </a:solidFill>
              <a:latin typeface="Calibri" panose="020F0502020204030204" pitchFamily="34" charset="0"/>
              <a:cs typeface="Calibri" panose="020F0502020204030204" pitchFamily="34" charset="0"/>
            </a:endParaRPr>
          </a:p>
          <a:p>
            <a:pPr lvl="0" indent="-255905"/>
            <a:r>
              <a:rPr lang="it-IT" sz="2200" dirty="0">
                <a:solidFill>
                  <a:schemeClr val="accent1">
                    <a:lumMod val="75000"/>
                  </a:schemeClr>
                </a:solidFill>
                <a:latin typeface="Calibri"/>
                <a:cs typeface="Calibri"/>
              </a:rPr>
              <a:t>l’assenza di una visione per processi rischia di privare l’organizzazione della percezione dell’adeguatezza gestionale rispetto agli obiettivi delle proprie strategie, non essendo in grado di evidenziare le criticità, i rischi le ridondanze ed i “colli di bottiglia”; .con il rischio di rendere non compatibili gli obiettivi sul </a:t>
            </a:r>
            <a:r>
              <a:rPr lang="it-IT" sz="2200" dirty="0">
                <a:solidFill>
                  <a:srgbClr val="009999"/>
                </a:solidFill>
                <a:latin typeface="Calibri"/>
                <a:cs typeface="Calibri"/>
              </a:rPr>
              <a:t>«COSA» </a:t>
            </a:r>
            <a:r>
              <a:rPr lang="it-IT" sz="2200" dirty="0">
                <a:solidFill>
                  <a:schemeClr val="accent1">
                    <a:lumMod val="75000"/>
                  </a:schemeClr>
                </a:solidFill>
                <a:latin typeface="Calibri"/>
                <a:cs typeface="Calibri"/>
              </a:rPr>
              <a:t>con le modalità di operatività del </a:t>
            </a:r>
            <a:r>
              <a:rPr lang="it-IT" sz="2200" dirty="0">
                <a:solidFill>
                  <a:srgbClr val="009999"/>
                </a:solidFill>
                <a:latin typeface="Calibri"/>
                <a:cs typeface="Calibri"/>
              </a:rPr>
              <a:t>«COME»;</a:t>
            </a:r>
          </a:p>
          <a:p>
            <a:pPr lvl="0" indent="-255905"/>
            <a:r>
              <a:rPr lang="it-IT" sz="2200" dirty="0">
                <a:solidFill>
                  <a:schemeClr val="accent1">
                    <a:lumMod val="75000"/>
                  </a:schemeClr>
                </a:solidFill>
                <a:latin typeface="Calibri" panose="020F0502020204030204" pitchFamily="34" charset="0"/>
                <a:cs typeface="Calibri" panose="020F0502020204030204" pitchFamily="34" charset="0"/>
              </a:rPr>
              <a:t>la logica per processi sui quali sviluppare, misurare e valutare le performance organizzative e individuale rappresenta, in una moderna gestione delle organizzazioni, una importante leva per il miglioramento continuo.</a:t>
            </a:r>
          </a:p>
        </p:txBody>
      </p:sp>
      <p:grpSp>
        <p:nvGrpSpPr>
          <p:cNvPr id="4" name="Gruppo 3">
            <a:extLst>
              <a:ext uri="{FF2B5EF4-FFF2-40B4-BE49-F238E27FC236}">
                <a16:creationId xmlns:a16="http://schemas.microsoft.com/office/drawing/2014/main" id="{44AD4758-09E1-C05C-254F-B6CC511F0518}"/>
              </a:ext>
            </a:extLst>
          </p:cNvPr>
          <p:cNvGrpSpPr/>
          <p:nvPr/>
        </p:nvGrpSpPr>
        <p:grpSpPr>
          <a:xfrm>
            <a:off x="1" y="0"/>
            <a:ext cx="908049" cy="6858000"/>
            <a:chOff x="1" y="0"/>
            <a:chExt cx="962526" cy="6858000"/>
          </a:xfrm>
        </p:grpSpPr>
        <p:sp>
          <p:nvSpPr>
            <p:cNvPr id="5" name="Rettangolo 4">
              <a:extLst>
                <a:ext uri="{FF2B5EF4-FFF2-40B4-BE49-F238E27FC236}">
                  <a16:creationId xmlns:a16="http://schemas.microsoft.com/office/drawing/2014/main" id="{0FDD621D-E74F-CB63-21CC-4D6F49095833}"/>
                </a:ext>
              </a:extLst>
            </p:cNvPr>
            <p:cNvSpPr/>
            <p:nvPr/>
          </p:nvSpPr>
          <p:spPr>
            <a:xfrm>
              <a:off x="1" y="0"/>
              <a:ext cx="962526"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mj-lt"/>
              </a:endParaRPr>
            </a:p>
          </p:txBody>
        </p:sp>
        <p:sp>
          <p:nvSpPr>
            <p:cNvPr id="6" name="CasellaDiTesto 5">
              <a:extLst>
                <a:ext uri="{FF2B5EF4-FFF2-40B4-BE49-F238E27FC236}">
                  <a16:creationId xmlns:a16="http://schemas.microsoft.com/office/drawing/2014/main" id="{5196A6E3-CBAD-2A1B-71F1-5D1711868637}"/>
                </a:ext>
              </a:extLst>
            </p:cNvPr>
            <p:cNvSpPr txBox="1"/>
            <p:nvPr/>
          </p:nvSpPr>
          <p:spPr>
            <a:xfrm rot="16200000">
              <a:off x="-2863197" y="3016394"/>
              <a:ext cx="6666316" cy="782979"/>
            </a:xfrm>
            <a:prstGeom prst="rect">
              <a:avLst/>
            </a:prstGeom>
            <a:noFill/>
          </p:spPr>
          <p:txBody>
            <a:bodyPr wrap="square" rtlCol="0">
              <a:spAutoFit/>
            </a:bodyPr>
            <a:lstStyle/>
            <a:p>
              <a:r>
                <a:rPr lang="it-IT" sz="2100" b="1" dirty="0">
                  <a:solidFill>
                    <a:schemeClr val="bg1"/>
                  </a:solidFill>
                  <a:latin typeface="+mj-lt"/>
                  <a:ea typeface="Tahoma" panose="020B0604030504040204" pitchFamily="34" charset="0"/>
                  <a:cs typeface="Tahoma" panose="020B0604030504040204" pitchFamily="34" charset="0"/>
                </a:rPr>
                <a:t>FormezPA -      Progetto per il miglioramento dei sistemi di                               </a:t>
              </a:r>
            </a:p>
            <a:p>
              <a:r>
                <a:rPr lang="it-IT" sz="2100" b="1" dirty="0">
                  <a:solidFill>
                    <a:schemeClr val="bg1"/>
                  </a:solidFill>
                  <a:latin typeface="+mj-lt"/>
                  <a:ea typeface="Tahoma" panose="020B0604030504040204" pitchFamily="34" charset="0"/>
                  <a:cs typeface="Tahoma" panose="020B0604030504040204" pitchFamily="34" charset="0"/>
                </a:rPr>
                <a:t>                          gestione e valutazione delle performance</a:t>
              </a:r>
            </a:p>
          </p:txBody>
        </p:sp>
      </p:grpSp>
      <p:pic>
        <p:nvPicPr>
          <p:cNvPr id="7" name="Picture 7">
            <a:extLst>
              <a:ext uri="{FF2B5EF4-FFF2-40B4-BE49-F238E27FC236}">
                <a16:creationId xmlns:a16="http://schemas.microsoft.com/office/drawing/2014/main" id="{799A2F71-8BF1-834A-DA79-DB24AFD565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6860" y="6442591"/>
            <a:ext cx="13223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a:extLst>
              <a:ext uri="{FF2B5EF4-FFF2-40B4-BE49-F238E27FC236}">
                <a16:creationId xmlns:a16="http://schemas.microsoft.com/office/drawing/2014/main" id="{271D1D01-03C9-7047-D949-F68EBE19809E}"/>
              </a:ext>
            </a:extLst>
          </p:cNvPr>
          <p:cNvPicPr>
            <a:picLocks noChangeAspect="1"/>
          </p:cNvPicPr>
          <p:nvPr/>
        </p:nvPicPr>
        <p:blipFill rotWithShape="1">
          <a:blip r:embed="rId3"/>
          <a:srcRect t="15078" b="12705"/>
          <a:stretch/>
        </p:blipFill>
        <p:spPr>
          <a:xfrm>
            <a:off x="2648413" y="34286"/>
            <a:ext cx="6895174" cy="990600"/>
          </a:xfrm>
          <a:prstGeom prst="rect">
            <a:avLst/>
          </a:prstGeom>
        </p:spPr>
      </p:pic>
      <p:sp>
        <p:nvSpPr>
          <p:cNvPr id="9" name="Segnaposto piè di pagina 3">
            <a:extLst>
              <a:ext uri="{FF2B5EF4-FFF2-40B4-BE49-F238E27FC236}">
                <a16:creationId xmlns:a16="http://schemas.microsoft.com/office/drawing/2014/main" id="{82FBF46C-8897-F988-83C2-41F4DFCC8EB9}"/>
              </a:ext>
            </a:extLst>
          </p:cNvPr>
          <p:cNvSpPr txBox="1">
            <a:spLocks/>
          </p:cNvSpPr>
          <p:nvPr/>
        </p:nvSpPr>
        <p:spPr>
          <a:xfrm>
            <a:off x="4705720" y="6492875"/>
            <a:ext cx="41148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Dott. Giuseppe Gioioso - FormezPA</a:t>
            </a:r>
          </a:p>
        </p:txBody>
      </p:sp>
    </p:spTree>
    <p:extLst>
      <p:ext uri="{BB962C8B-B14F-4D97-AF65-F5344CB8AC3E}">
        <p14:creationId xmlns:p14="http://schemas.microsoft.com/office/powerpoint/2010/main" val="1041875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idx="4294967295"/>
          </p:nvPr>
        </p:nvSpPr>
        <p:spPr>
          <a:xfrm>
            <a:off x="283873" y="321188"/>
            <a:ext cx="11036300" cy="511175"/>
          </a:xfrm>
        </p:spPr>
        <p:txBody>
          <a:bodyPr>
            <a:noAutofit/>
          </a:bodyPr>
          <a:lstStyle/>
          <a:p>
            <a:pPr algn="ctr"/>
            <a:br>
              <a:rPr lang="it-IT" sz="2400" dirty="0">
                <a:ln>
                  <a:noFill/>
                </a:ln>
                <a:latin typeface="Calibri" panose="020F0502020204030204" pitchFamily="34" charset="0"/>
                <a:cs typeface="Calibri" panose="020F0502020204030204" pitchFamily="34" charset="0"/>
              </a:rPr>
            </a:br>
            <a:r>
              <a:rPr lang="it-IT" sz="2400" dirty="0">
                <a:ln>
                  <a:noFill/>
                </a:ln>
                <a:latin typeface="Calibri" panose="020F0502020204030204" pitchFamily="34" charset="0"/>
                <a:cs typeface="Calibri" panose="020F0502020204030204" pitchFamily="34" charset="0"/>
              </a:rPr>
              <a:t>Obiettivi- Processi - indicatori</a:t>
            </a:r>
            <a:br>
              <a:rPr lang="en-US" sz="2400" b="1" dirty="0">
                <a:solidFill>
                  <a:schemeClr val="hlink"/>
                </a:solidFill>
                <a:latin typeface="Calibri" panose="020F0502020204030204" pitchFamily="34" charset="0"/>
                <a:cs typeface="Calibri" panose="020F0502020204030204" pitchFamily="34" charset="0"/>
              </a:rPr>
            </a:br>
            <a:endParaRPr lang="it-IT" sz="2400" dirty="0">
              <a:ln>
                <a:noFill/>
              </a:ln>
              <a:latin typeface="Calibri" panose="020F0502020204030204" pitchFamily="34" charset="0"/>
              <a:cs typeface="Calibri" panose="020F0502020204030204" pitchFamily="34" charset="0"/>
            </a:endParaRPr>
          </a:p>
        </p:txBody>
      </p:sp>
      <p:sp>
        <p:nvSpPr>
          <p:cNvPr id="4" name="AutoShape 7"/>
          <p:cNvSpPr>
            <a:spLocks noChangeArrowheads="1"/>
          </p:cNvSpPr>
          <p:nvPr/>
        </p:nvSpPr>
        <p:spPr bwMode="auto">
          <a:xfrm>
            <a:off x="424951" y="5716508"/>
            <a:ext cx="11342099" cy="533578"/>
          </a:xfrm>
          <a:prstGeom prst="flowChartAlternateProcess">
            <a:avLst/>
          </a:prstGeom>
          <a:solidFill>
            <a:schemeClr val="bg1"/>
          </a:solidFill>
          <a:ln w="6350" algn="ctr">
            <a:noFill/>
            <a:miter lim="800000"/>
            <a:headEnd/>
            <a:tailEnd/>
          </a:ln>
        </p:spPr>
        <p:txBody>
          <a:bodyPr lIns="18000" tIns="46800" rIns="18000" bIns="46800"/>
          <a:lstStyle/>
          <a:p>
            <a:pPr marL="0" marR="0" lvl="0" indent="0" algn="just" defTabSz="457200" rtl="0" eaLnBrk="1" fontAlgn="base" latinLnBrk="0" hangingPunct="1">
              <a:lnSpc>
                <a:spcPct val="100000"/>
              </a:lnSpc>
              <a:spcBef>
                <a:spcPct val="0"/>
              </a:spcBef>
              <a:spcAft>
                <a:spcPct val="0"/>
              </a:spcAft>
              <a:buClr>
                <a:srgbClr val="FFCC00"/>
              </a:buClr>
              <a:buSzTx/>
              <a:buFontTx/>
              <a:buNone/>
              <a:tabLst/>
              <a:defRPr/>
            </a:pPr>
            <a:r>
              <a:rPr kumimoji="0" lang="it-IT" sz="1600" b="0"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Gli indicatori di </a:t>
            </a:r>
            <a:r>
              <a:rPr lang="it-IT" sz="1600" dirty="0">
                <a:solidFill>
                  <a:srgbClr val="0070C0"/>
                </a:solidFill>
                <a:latin typeface="Calibri" panose="020F0502020204030204" pitchFamily="34" charset="0"/>
                <a:cs typeface="Calibri" panose="020F0502020204030204" pitchFamily="34" charset="0"/>
              </a:rPr>
              <a:t>efficacia </a:t>
            </a:r>
            <a:r>
              <a:rPr kumimoji="0" lang="it-IT" sz="1600" b="0"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attengono principalmente al livello strategico/di policy (quindi influenzati anche da altri fattori/condizioni/eventi/ mentre le altre tipologie di indicatori attengono alla dimensione operativo-gestionale</a:t>
            </a:r>
            <a:endParaRPr kumimoji="0" lang="it-IT" sz="1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grpSp>
        <p:nvGrpSpPr>
          <p:cNvPr id="25620" name="Gruppo 25619">
            <a:extLst>
              <a:ext uri="{FF2B5EF4-FFF2-40B4-BE49-F238E27FC236}">
                <a16:creationId xmlns:a16="http://schemas.microsoft.com/office/drawing/2014/main" id="{EDF4F335-4017-4E3F-88DE-3C54C6EB7DDA}"/>
              </a:ext>
            </a:extLst>
          </p:cNvPr>
          <p:cNvGrpSpPr/>
          <p:nvPr/>
        </p:nvGrpSpPr>
        <p:grpSpPr>
          <a:xfrm>
            <a:off x="361501" y="1222731"/>
            <a:ext cx="11405549" cy="4650899"/>
            <a:chOff x="361821" y="1307803"/>
            <a:chExt cx="11532826" cy="4884817"/>
          </a:xfrm>
        </p:grpSpPr>
        <p:sp>
          <p:nvSpPr>
            <p:cNvPr id="25618" name="Rettangolo 25617">
              <a:extLst>
                <a:ext uri="{FF2B5EF4-FFF2-40B4-BE49-F238E27FC236}">
                  <a16:creationId xmlns:a16="http://schemas.microsoft.com/office/drawing/2014/main" id="{19CFE327-950F-4E72-A575-15937129D262}"/>
                </a:ext>
              </a:extLst>
            </p:cNvPr>
            <p:cNvSpPr/>
            <p:nvPr/>
          </p:nvSpPr>
          <p:spPr>
            <a:xfrm>
              <a:off x="361822" y="1459363"/>
              <a:ext cx="10844986" cy="1170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5606" name="Rettangolo 25605">
              <a:extLst>
                <a:ext uri="{FF2B5EF4-FFF2-40B4-BE49-F238E27FC236}">
                  <a16:creationId xmlns:a16="http://schemas.microsoft.com/office/drawing/2014/main" id="{66D1A127-B0BE-4755-8888-9588EEB2C23F}"/>
                </a:ext>
              </a:extLst>
            </p:cNvPr>
            <p:cNvSpPr/>
            <p:nvPr/>
          </p:nvSpPr>
          <p:spPr>
            <a:xfrm>
              <a:off x="361821" y="1459363"/>
              <a:ext cx="10844986" cy="46390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2796598" y="1982290"/>
              <a:ext cx="3983619" cy="38492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a:ln>
                    <a:noFill/>
                  </a:ln>
                  <a:solidFill>
                    <a:prstClr val="black"/>
                  </a:solidFill>
                  <a:effectLst/>
                  <a:uLnTx/>
                  <a:uFillTx/>
                  <a:latin typeface="Century Gothic" pitchFamily="34" charset="0"/>
                  <a:ea typeface="+mn-ea"/>
                  <a:cs typeface="+mn-cs"/>
                </a:rPr>
                <a:t>Obiettivi</a:t>
              </a:r>
              <a:r>
                <a:rPr kumimoji="0" lang="it-IT" sz="1400" b="1" i="0" u="none" strike="noStrike" kern="1200" cap="none" spc="0" normalizeH="0" baseline="0" noProof="0" dirty="0">
                  <a:ln>
                    <a:noFill/>
                  </a:ln>
                  <a:solidFill>
                    <a:prstClr val="black"/>
                  </a:solidFill>
                  <a:effectLst/>
                  <a:uLnTx/>
                  <a:uFillTx/>
                  <a:latin typeface="Century Gothic" pitchFamily="34" charset="0"/>
                  <a:ea typeface="+mn-ea"/>
                  <a:cs typeface="+mn-cs"/>
                </a:rPr>
                <a:t> strategici</a:t>
              </a:r>
            </a:p>
          </p:txBody>
        </p:sp>
        <p:sp>
          <p:nvSpPr>
            <p:cNvPr id="24" name="Rettangolo 23"/>
            <p:cNvSpPr/>
            <p:nvPr/>
          </p:nvSpPr>
          <p:spPr>
            <a:xfrm>
              <a:off x="8235787" y="1668710"/>
              <a:ext cx="2794656" cy="436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sz="1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Indicatori di  efficacia esterna</a:t>
              </a:r>
            </a:p>
          </p:txBody>
        </p:sp>
        <p:sp>
          <p:nvSpPr>
            <p:cNvPr id="26" name="Rettangolo 25"/>
            <p:cNvSpPr/>
            <p:nvPr/>
          </p:nvSpPr>
          <p:spPr>
            <a:xfrm>
              <a:off x="8235788" y="2454749"/>
              <a:ext cx="2784218" cy="420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sz="1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Indicatori di efficacia interna</a:t>
              </a:r>
            </a:p>
          </p:txBody>
        </p:sp>
        <p:sp>
          <p:nvSpPr>
            <p:cNvPr id="28" name="Rettangolo 27"/>
            <p:cNvSpPr/>
            <p:nvPr/>
          </p:nvSpPr>
          <p:spPr>
            <a:xfrm>
              <a:off x="8235787" y="3072994"/>
              <a:ext cx="2784219" cy="4896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sz="1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Indicatori di realizzazione finanziaria/fisica</a:t>
              </a:r>
            </a:p>
          </p:txBody>
        </p:sp>
        <p:sp>
          <p:nvSpPr>
            <p:cNvPr id="29" name="Rettangolo 28"/>
            <p:cNvSpPr/>
            <p:nvPr/>
          </p:nvSpPr>
          <p:spPr>
            <a:xfrm>
              <a:off x="8235787" y="5515562"/>
              <a:ext cx="2787182" cy="327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sz="1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Indicatori temporali</a:t>
              </a:r>
            </a:p>
          </p:txBody>
        </p:sp>
        <p:sp>
          <p:nvSpPr>
            <p:cNvPr id="25" name="CasellaDiTesto 24"/>
            <p:cNvSpPr txBox="1"/>
            <p:nvPr/>
          </p:nvSpPr>
          <p:spPr>
            <a:xfrm rot="16200000">
              <a:off x="-751212" y="4571585"/>
              <a:ext cx="2872738" cy="369332"/>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rPr>
                <a:t>Dimensione gestionale</a:t>
              </a:r>
            </a:p>
          </p:txBody>
        </p:sp>
        <p:cxnSp>
          <p:nvCxnSpPr>
            <p:cNvPr id="5" name="Connettore 2 4"/>
            <p:cNvCxnSpPr>
              <a:cxnSpLocks/>
            </p:cNvCxnSpPr>
            <p:nvPr/>
          </p:nvCxnSpPr>
          <p:spPr>
            <a:xfrm>
              <a:off x="5853911" y="3854351"/>
              <a:ext cx="548640" cy="0"/>
            </a:xfrm>
            <a:prstGeom prst="straightConnector1">
              <a:avLst/>
            </a:prstGeom>
            <a:ln w="2540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20" name="Gruppo 19">
              <a:extLst>
                <a:ext uri="{FF2B5EF4-FFF2-40B4-BE49-F238E27FC236}">
                  <a16:creationId xmlns:a16="http://schemas.microsoft.com/office/drawing/2014/main" id="{5EA9137F-73A5-4545-A891-5CBDAAAE4FDE}"/>
                </a:ext>
              </a:extLst>
            </p:cNvPr>
            <p:cNvGrpSpPr/>
            <p:nvPr/>
          </p:nvGrpSpPr>
          <p:grpSpPr>
            <a:xfrm>
              <a:off x="1808690" y="3608942"/>
              <a:ext cx="816245" cy="2272488"/>
              <a:chOff x="0" y="464728"/>
              <a:chExt cx="816245" cy="2166787"/>
            </a:xfrm>
          </p:grpSpPr>
          <p:sp>
            <p:nvSpPr>
              <p:cNvPr id="21" name="Rettangolo 20">
                <a:extLst>
                  <a:ext uri="{FF2B5EF4-FFF2-40B4-BE49-F238E27FC236}">
                    <a16:creationId xmlns:a16="http://schemas.microsoft.com/office/drawing/2014/main" id="{F0F93D73-A316-4CB1-AA41-E7482EDB0049}"/>
                  </a:ext>
                </a:extLst>
              </p:cNvPr>
              <p:cNvSpPr/>
              <p:nvPr/>
            </p:nvSpPr>
            <p:spPr>
              <a:xfrm rot="16200000">
                <a:off x="-675271" y="1139999"/>
                <a:ext cx="2166787" cy="816245"/>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2" name="CasellaDiTesto 21">
                <a:extLst>
                  <a:ext uri="{FF2B5EF4-FFF2-40B4-BE49-F238E27FC236}">
                    <a16:creationId xmlns:a16="http://schemas.microsoft.com/office/drawing/2014/main" id="{CA4F3C94-E08A-4617-A542-B032EA676357}"/>
                  </a:ext>
                </a:extLst>
              </p:cNvPr>
              <p:cNvSpPr txBox="1"/>
              <p:nvPr/>
            </p:nvSpPr>
            <p:spPr>
              <a:xfrm rot="16200000">
                <a:off x="-675271" y="1139999"/>
                <a:ext cx="2166787" cy="8162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it-IT" sz="2400" b="1" kern="1200" dirty="0">
                    <a:solidFill>
                      <a:schemeClr val="bg1"/>
                    </a:solidFill>
                    <a:latin typeface="Calibri" panose="020F0502020204030204" pitchFamily="34" charset="0"/>
                    <a:cs typeface="Calibri" panose="020F0502020204030204" pitchFamily="34" charset="0"/>
                  </a:rPr>
                  <a:t>Processi gestionali</a:t>
                </a:r>
              </a:p>
            </p:txBody>
          </p:sp>
        </p:grpSp>
        <p:sp>
          <p:nvSpPr>
            <p:cNvPr id="7" name="Rettangolo 6">
              <a:extLst>
                <a:ext uri="{FF2B5EF4-FFF2-40B4-BE49-F238E27FC236}">
                  <a16:creationId xmlns:a16="http://schemas.microsoft.com/office/drawing/2014/main" id="{81C6FD9E-9CBF-4CDD-A18E-1E3FB8ABCE53}"/>
                </a:ext>
              </a:extLst>
            </p:cNvPr>
            <p:cNvSpPr/>
            <p:nvPr/>
          </p:nvSpPr>
          <p:spPr>
            <a:xfrm>
              <a:off x="985193" y="1471294"/>
              <a:ext cx="576072" cy="43549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it-IT" dirty="0"/>
                <a:t>Dipartimento</a:t>
              </a:r>
            </a:p>
          </p:txBody>
        </p:sp>
        <p:sp>
          <p:nvSpPr>
            <p:cNvPr id="8" name="Rettangolo 7">
              <a:extLst>
                <a:ext uri="{FF2B5EF4-FFF2-40B4-BE49-F238E27FC236}">
                  <a16:creationId xmlns:a16="http://schemas.microsoft.com/office/drawing/2014/main" id="{2596DF40-D1C1-4F33-92CA-DB3770B031FD}"/>
                </a:ext>
              </a:extLst>
            </p:cNvPr>
            <p:cNvSpPr/>
            <p:nvPr/>
          </p:nvSpPr>
          <p:spPr>
            <a:xfrm>
              <a:off x="3035808" y="3644226"/>
              <a:ext cx="694944" cy="21667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dirty="0"/>
                <a:t>Settore 1</a:t>
              </a:r>
            </a:p>
          </p:txBody>
        </p:sp>
        <p:cxnSp>
          <p:nvCxnSpPr>
            <p:cNvPr id="14" name="Connettore 2 13">
              <a:extLst>
                <a:ext uri="{FF2B5EF4-FFF2-40B4-BE49-F238E27FC236}">
                  <a16:creationId xmlns:a16="http://schemas.microsoft.com/office/drawing/2014/main" id="{EE1206FD-F65C-4086-ABF3-012582037366}"/>
                </a:ext>
              </a:extLst>
            </p:cNvPr>
            <p:cNvCxnSpPr>
              <a:cxnSpLocks/>
            </p:cNvCxnSpPr>
            <p:nvPr/>
          </p:nvCxnSpPr>
          <p:spPr>
            <a:xfrm>
              <a:off x="4544568" y="2321138"/>
              <a:ext cx="0" cy="4805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E0DECB5B-77AD-4B2D-85F3-7706B2FAF442}"/>
                </a:ext>
              </a:extLst>
            </p:cNvPr>
            <p:cNvCxnSpPr>
              <a:cxnSpLocks/>
            </p:cNvCxnSpPr>
            <p:nvPr/>
          </p:nvCxnSpPr>
          <p:spPr>
            <a:xfrm>
              <a:off x="1561265" y="2956141"/>
              <a:ext cx="16482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7" name="Gruppo 36">
              <a:extLst>
                <a:ext uri="{FF2B5EF4-FFF2-40B4-BE49-F238E27FC236}">
                  <a16:creationId xmlns:a16="http://schemas.microsoft.com/office/drawing/2014/main" id="{3565A70A-42D7-4485-8B48-D28E586A402C}"/>
                </a:ext>
              </a:extLst>
            </p:cNvPr>
            <p:cNvGrpSpPr/>
            <p:nvPr/>
          </p:nvGrpSpPr>
          <p:grpSpPr>
            <a:xfrm rot="5400000">
              <a:off x="5030822" y="3025812"/>
              <a:ext cx="442413" cy="922830"/>
              <a:chOff x="1844020" y="1680684"/>
              <a:chExt cx="420945" cy="1091351"/>
            </a:xfrm>
          </p:grpSpPr>
          <p:sp>
            <p:nvSpPr>
              <p:cNvPr id="38" name="Connettore diritto 3">
                <a:extLst>
                  <a:ext uri="{FF2B5EF4-FFF2-40B4-BE49-F238E27FC236}">
                    <a16:creationId xmlns:a16="http://schemas.microsoft.com/office/drawing/2014/main" id="{8846BA4E-F4C8-4D5C-A677-5B0A1B54A556}"/>
                  </a:ext>
                </a:extLst>
              </p:cNvPr>
              <p:cNvSpPr/>
              <p:nvPr/>
            </p:nvSpPr>
            <p:spPr>
              <a:xfrm>
                <a:off x="1844020" y="1680684"/>
                <a:ext cx="356065" cy="1091351"/>
              </a:xfrm>
              <a:custGeom>
                <a:avLst/>
                <a:gdLst/>
                <a:ahLst/>
                <a:cxnLst/>
                <a:rect l="0" t="0" r="0" b="0"/>
                <a:pathLst>
                  <a:path>
                    <a:moveTo>
                      <a:pt x="0" y="1091351"/>
                    </a:moveTo>
                    <a:lnTo>
                      <a:pt x="178032" y="1091351"/>
                    </a:lnTo>
                    <a:lnTo>
                      <a:pt x="178032" y="0"/>
                    </a:lnTo>
                    <a:lnTo>
                      <a:pt x="356065" y="0"/>
                    </a:lnTo>
                  </a:path>
                </a:pathLst>
              </a:custGeom>
              <a:noFill/>
              <a:ln w="22225">
                <a:solidFill>
                  <a:schemeClr val="accent2"/>
                </a:solidFill>
              </a:ln>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a:lstStyle/>
              <a:p>
                <a:endParaRPr lang="it-IT" dirty="0"/>
              </a:p>
            </p:txBody>
          </p:sp>
          <p:sp>
            <p:nvSpPr>
              <p:cNvPr id="39" name="Connettore diritto 4">
                <a:extLst>
                  <a:ext uri="{FF2B5EF4-FFF2-40B4-BE49-F238E27FC236}">
                    <a16:creationId xmlns:a16="http://schemas.microsoft.com/office/drawing/2014/main" id="{5C90E5FB-14B5-48E1-B67D-986B50EE09CB}"/>
                  </a:ext>
                </a:extLst>
              </p:cNvPr>
              <p:cNvSpPr txBox="1"/>
              <p:nvPr/>
            </p:nvSpPr>
            <p:spPr>
              <a:xfrm>
                <a:off x="2207567" y="2142821"/>
                <a:ext cx="57398" cy="5739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solidFill>
                    <a:schemeClr val="tx1"/>
                  </a:solidFill>
                </a:endParaRPr>
              </a:p>
            </p:txBody>
          </p:sp>
        </p:grpSp>
        <p:grpSp>
          <p:nvGrpSpPr>
            <p:cNvPr id="56" name="Gruppo 55">
              <a:extLst>
                <a:ext uri="{FF2B5EF4-FFF2-40B4-BE49-F238E27FC236}">
                  <a16:creationId xmlns:a16="http://schemas.microsoft.com/office/drawing/2014/main" id="{1FF2A56A-259C-401A-B4A1-7AC0D10F4F03}"/>
                </a:ext>
              </a:extLst>
            </p:cNvPr>
            <p:cNvGrpSpPr/>
            <p:nvPr/>
          </p:nvGrpSpPr>
          <p:grpSpPr>
            <a:xfrm rot="5400000">
              <a:off x="3666318" y="2645290"/>
              <a:ext cx="347462" cy="1588923"/>
              <a:chOff x="1814334" y="2717196"/>
              <a:chExt cx="362610" cy="1021550"/>
            </a:xfrm>
          </p:grpSpPr>
          <p:sp>
            <p:nvSpPr>
              <p:cNvPr id="57" name="Connettore diritto 3">
                <a:extLst>
                  <a:ext uri="{FF2B5EF4-FFF2-40B4-BE49-F238E27FC236}">
                    <a16:creationId xmlns:a16="http://schemas.microsoft.com/office/drawing/2014/main" id="{31186202-651D-40A0-881F-B81F89ADEB9C}"/>
                  </a:ext>
                </a:extLst>
              </p:cNvPr>
              <p:cNvSpPr/>
              <p:nvPr/>
            </p:nvSpPr>
            <p:spPr>
              <a:xfrm>
                <a:off x="1814334" y="2717196"/>
                <a:ext cx="362610" cy="1021550"/>
              </a:xfrm>
              <a:custGeom>
                <a:avLst/>
                <a:gdLst/>
                <a:ahLst/>
                <a:cxnLst/>
                <a:rect l="0" t="0" r="0" b="0"/>
                <a:pathLst>
                  <a:path>
                    <a:moveTo>
                      <a:pt x="0" y="0"/>
                    </a:moveTo>
                    <a:lnTo>
                      <a:pt x="181305" y="0"/>
                    </a:lnTo>
                    <a:lnTo>
                      <a:pt x="181305" y="1021550"/>
                    </a:lnTo>
                    <a:lnTo>
                      <a:pt x="362610" y="1021550"/>
                    </a:lnTo>
                  </a:path>
                </a:pathLst>
              </a:custGeom>
              <a:noFill/>
              <a:ln w="15875">
                <a:solidFill>
                  <a:schemeClr val="accent2"/>
                </a:solidFill>
                <a:extLst>
                  <a:ext uri="{C807C97D-BFC1-408E-A445-0C87EB9F89A2}">
                    <ask:lineSketchStyleProps xmlns:ask="http://schemas.microsoft.com/office/drawing/2018/sketchyshapes">
                      <ask:type>
                        <ask:lineSketchNone/>
                      </ask:type>
                    </ask:lineSketchStyleProps>
                  </a:ext>
                </a:extLst>
              </a:ln>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a:lstStyle/>
              <a:p>
                <a:endParaRPr lang="it-IT" dirty="0"/>
              </a:p>
            </p:txBody>
          </p:sp>
          <p:sp>
            <p:nvSpPr>
              <p:cNvPr id="58" name="Connettore diritto 4">
                <a:extLst>
                  <a:ext uri="{FF2B5EF4-FFF2-40B4-BE49-F238E27FC236}">
                    <a16:creationId xmlns:a16="http://schemas.microsoft.com/office/drawing/2014/main" id="{7D4013AD-FC43-43E1-9614-6A5944949A2B}"/>
                  </a:ext>
                </a:extLst>
              </p:cNvPr>
              <p:cNvSpPr txBox="1"/>
              <p:nvPr/>
            </p:nvSpPr>
            <p:spPr>
              <a:xfrm>
                <a:off x="1968539" y="3200871"/>
                <a:ext cx="54199" cy="541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solidFill>
                    <a:schemeClr val="tx1"/>
                  </a:solidFill>
                </a:endParaRPr>
              </a:p>
            </p:txBody>
          </p:sp>
        </p:grpSp>
        <p:cxnSp>
          <p:nvCxnSpPr>
            <p:cNvPr id="59" name="Connettore diritto 58">
              <a:extLst>
                <a:ext uri="{FF2B5EF4-FFF2-40B4-BE49-F238E27FC236}">
                  <a16:creationId xmlns:a16="http://schemas.microsoft.com/office/drawing/2014/main" id="{F00B6B0C-18A8-4235-9C3F-C8F13C88F992}"/>
                </a:ext>
              </a:extLst>
            </p:cNvPr>
            <p:cNvCxnSpPr/>
            <p:nvPr/>
          </p:nvCxnSpPr>
          <p:spPr>
            <a:xfrm>
              <a:off x="4625367" y="3422928"/>
              <a:ext cx="0" cy="294649"/>
            </a:xfrm>
            <a:prstGeom prst="line">
              <a:avLst/>
            </a:prstGeom>
            <a:ln w="22225" cmpd="thickThin">
              <a:solidFill>
                <a:schemeClr val="accent2"/>
              </a:solidFill>
            </a:ln>
          </p:spPr>
          <p:style>
            <a:lnRef idx="1">
              <a:schemeClr val="accent1"/>
            </a:lnRef>
            <a:fillRef idx="0">
              <a:schemeClr val="accent1"/>
            </a:fillRef>
            <a:effectRef idx="0">
              <a:schemeClr val="accent1"/>
            </a:effectRef>
            <a:fontRef idx="minor">
              <a:schemeClr val="tx1"/>
            </a:fontRef>
          </p:style>
        </p:cxnSp>
        <p:sp>
          <p:nvSpPr>
            <p:cNvPr id="61" name="Rettangolo 60">
              <a:extLst>
                <a:ext uri="{FF2B5EF4-FFF2-40B4-BE49-F238E27FC236}">
                  <a16:creationId xmlns:a16="http://schemas.microsoft.com/office/drawing/2014/main" id="{E7CEA331-850C-4387-9E16-BC8526BE2BFE}"/>
                </a:ext>
              </a:extLst>
            </p:cNvPr>
            <p:cNvSpPr/>
            <p:nvPr/>
          </p:nvSpPr>
          <p:spPr>
            <a:xfrm>
              <a:off x="4093464" y="3668610"/>
              <a:ext cx="694944" cy="21667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dirty="0"/>
                <a:t>Settore 2</a:t>
              </a:r>
            </a:p>
          </p:txBody>
        </p:sp>
        <p:sp>
          <p:nvSpPr>
            <p:cNvPr id="62" name="Rettangolo 61">
              <a:extLst>
                <a:ext uri="{FF2B5EF4-FFF2-40B4-BE49-F238E27FC236}">
                  <a16:creationId xmlns:a16="http://schemas.microsoft.com/office/drawing/2014/main" id="{9E656173-DD2F-4FF9-A24B-E74A1A767EEB}"/>
                </a:ext>
              </a:extLst>
            </p:cNvPr>
            <p:cNvSpPr/>
            <p:nvPr/>
          </p:nvSpPr>
          <p:spPr>
            <a:xfrm>
              <a:off x="5117592" y="3659466"/>
              <a:ext cx="694944" cy="21667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dirty="0"/>
                <a:t>Settore 3</a:t>
              </a:r>
            </a:p>
          </p:txBody>
        </p:sp>
        <p:sp>
          <p:nvSpPr>
            <p:cNvPr id="63" name="Rettangolo 62">
              <a:extLst>
                <a:ext uri="{FF2B5EF4-FFF2-40B4-BE49-F238E27FC236}">
                  <a16:creationId xmlns:a16="http://schemas.microsoft.com/office/drawing/2014/main" id="{A4245C01-7500-403B-A217-7CBA75E04A0A}"/>
                </a:ext>
              </a:extLst>
            </p:cNvPr>
            <p:cNvSpPr/>
            <p:nvPr/>
          </p:nvSpPr>
          <p:spPr>
            <a:xfrm>
              <a:off x="2772903" y="2801697"/>
              <a:ext cx="3983619" cy="436880"/>
            </a:xfrm>
            <a:prstGeom prst="rect">
              <a:avLst/>
            </a:prstGeom>
            <a:gradFill flip="none" rotWithShape="1">
              <a:gsLst>
                <a:gs pos="0">
                  <a:schemeClr val="accent1">
                    <a:lumMod val="67000"/>
                  </a:schemeClr>
                </a:gs>
                <a:gs pos="20000">
                  <a:srgbClr val="00B050"/>
                </a:gs>
                <a:gs pos="100000">
                  <a:schemeClr val="accent1">
                    <a:lumMod val="60000"/>
                    <a:lumOff val="40000"/>
                  </a:schemeClr>
                </a:gs>
              </a:gsLst>
              <a:lin ang="16200000" scaled="1"/>
              <a:tileRect/>
            </a:gradFill>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a:ln>
                    <a:noFill/>
                  </a:ln>
                  <a:solidFill>
                    <a:prstClr val="black"/>
                  </a:solidFill>
                  <a:effectLst/>
                  <a:uLnTx/>
                  <a:uFillTx/>
                  <a:latin typeface="Century Gothic" pitchFamily="34" charset="0"/>
                  <a:ea typeface="+mn-ea"/>
                  <a:cs typeface="+mn-cs"/>
                </a:rPr>
                <a:t>Obiettivi</a:t>
              </a:r>
              <a:r>
                <a:rPr kumimoji="0" lang="it-IT" sz="1400" b="1" i="0" u="none" strike="noStrike" kern="1200" cap="none" spc="0" normalizeH="0" baseline="0" noProof="0" dirty="0">
                  <a:ln>
                    <a:noFill/>
                  </a:ln>
                  <a:solidFill>
                    <a:prstClr val="black"/>
                  </a:solidFill>
                  <a:effectLst/>
                  <a:uLnTx/>
                  <a:uFillTx/>
                  <a:latin typeface="Century Gothic" pitchFamily="34" charset="0"/>
                  <a:ea typeface="+mn-ea"/>
                  <a:cs typeface="+mn-cs"/>
                </a:rPr>
                <a:t> operativi</a:t>
              </a:r>
            </a:p>
          </p:txBody>
        </p:sp>
        <p:sp>
          <p:nvSpPr>
            <p:cNvPr id="25601" name="Rettangolo 25600">
              <a:extLst>
                <a:ext uri="{FF2B5EF4-FFF2-40B4-BE49-F238E27FC236}">
                  <a16:creationId xmlns:a16="http://schemas.microsoft.com/office/drawing/2014/main" id="{857C78F2-E0D4-44E2-BD3C-D5599177E992}"/>
                </a:ext>
              </a:extLst>
            </p:cNvPr>
            <p:cNvSpPr/>
            <p:nvPr/>
          </p:nvSpPr>
          <p:spPr>
            <a:xfrm>
              <a:off x="6420688" y="3648108"/>
              <a:ext cx="1132255" cy="35700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400" dirty="0">
                  <a:solidFill>
                    <a:srgbClr val="0070C0"/>
                  </a:solidFill>
                  <a:latin typeface="Calibri" panose="020F0502020204030204" pitchFamily="34" charset="0"/>
                  <a:cs typeface="Calibri" panose="020F0502020204030204" pitchFamily="34" charset="0"/>
                </a:rPr>
                <a:t>Output 1</a:t>
              </a:r>
            </a:p>
          </p:txBody>
        </p:sp>
        <p:cxnSp>
          <p:nvCxnSpPr>
            <p:cNvPr id="68" name="Connettore 2 67">
              <a:extLst>
                <a:ext uri="{FF2B5EF4-FFF2-40B4-BE49-F238E27FC236}">
                  <a16:creationId xmlns:a16="http://schemas.microsoft.com/office/drawing/2014/main" id="{66D341E7-BEAF-4992-898A-7F0B2F04B589}"/>
                </a:ext>
              </a:extLst>
            </p:cNvPr>
            <p:cNvCxnSpPr>
              <a:cxnSpLocks/>
            </p:cNvCxnSpPr>
            <p:nvPr/>
          </p:nvCxnSpPr>
          <p:spPr>
            <a:xfrm>
              <a:off x="5850863" y="4418231"/>
              <a:ext cx="548640" cy="0"/>
            </a:xfrm>
            <a:prstGeom prst="straightConnector1">
              <a:avLst/>
            </a:prstGeom>
            <a:ln w="2540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9" name="Rettangolo 68">
              <a:extLst>
                <a:ext uri="{FF2B5EF4-FFF2-40B4-BE49-F238E27FC236}">
                  <a16:creationId xmlns:a16="http://schemas.microsoft.com/office/drawing/2014/main" id="{52A021B3-D325-4313-B0AA-8A65C8FA6E7E}"/>
                </a:ext>
              </a:extLst>
            </p:cNvPr>
            <p:cNvSpPr/>
            <p:nvPr/>
          </p:nvSpPr>
          <p:spPr>
            <a:xfrm>
              <a:off x="6417640" y="4248564"/>
              <a:ext cx="1132255" cy="35700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400" dirty="0">
                  <a:solidFill>
                    <a:srgbClr val="FFC000"/>
                  </a:solidFill>
                  <a:latin typeface="Calibri" panose="020F0502020204030204" pitchFamily="34" charset="0"/>
                  <a:cs typeface="Calibri" panose="020F0502020204030204" pitchFamily="34" charset="0"/>
                </a:rPr>
                <a:t>Output 2</a:t>
              </a:r>
            </a:p>
          </p:txBody>
        </p:sp>
        <p:cxnSp>
          <p:nvCxnSpPr>
            <p:cNvPr id="71" name="Connettore 2 70">
              <a:extLst>
                <a:ext uri="{FF2B5EF4-FFF2-40B4-BE49-F238E27FC236}">
                  <a16:creationId xmlns:a16="http://schemas.microsoft.com/office/drawing/2014/main" id="{43EAE2C7-02C0-4E36-BAD6-6731DF631CC1}"/>
                </a:ext>
              </a:extLst>
            </p:cNvPr>
            <p:cNvCxnSpPr>
              <a:cxnSpLocks/>
            </p:cNvCxnSpPr>
            <p:nvPr/>
          </p:nvCxnSpPr>
          <p:spPr>
            <a:xfrm>
              <a:off x="2496947" y="4589942"/>
              <a:ext cx="548640" cy="0"/>
            </a:xfrm>
            <a:prstGeom prst="straightConnector1">
              <a:avLst/>
            </a:prstGeom>
            <a:ln w="2540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2" name="Connettore 2 71">
              <a:extLst>
                <a:ext uri="{FF2B5EF4-FFF2-40B4-BE49-F238E27FC236}">
                  <a16:creationId xmlns:a16="http://schemas.microsoft.com/office/drawing/2014/main" id="{431C37D1-5D5A-47FD-80AC-AB654FEC39D0}"/>
                </a:ext>
              </a:extLst>
            </p:cNvPr>
            <p:cNvCxnSpPr>
              <a:cxnSpLocks/>
            </p:cNvCxnSpPr>
            <p:nvPr/>
          </p:nvCxnSpPr>
          <p:spPr>
            <a:xfrm>
              <a:off x="5847815" y="5027831"/>
              <a:ext cx="548640" cy="0"/>
            </a:xfrm>
            <a:prstGeom prst="straightConnector1">
              <a:avLst/>
            </a:prstGeom>
            <a:ln w="2540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3" name="Rettangolo 72">
              <a:extLst>
                <a:ext uri="{FF2B5EF4-FFF2-40B4-BE49-F238E27FC236}">
                  <a16:creationId xmlns:a16="http://schemas.microsoft.com/office/drawing/2014/main" id="{10C3A118-8F43-43DA-A645-FC6333A311CD}"/>
                </a:ext>
              </a:extLst>
            </p:cNvPr>
            <p:cNvSpPr/>
            <p:nvPr/>
          </p:nvSpPr>
          <p:spPr>
            <a:xfrm>
              <a:off x="6414592" y="4858164"/>
              <a:ext cx="1132255" cy="35700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400" dirty="0">
                  <a:solidFill>
                    <a:srgbClr val="00B050"/>
                  </a:solidFill>
                  <a:latin typeface="Calibri" panose="020F0502020204030204" pitchFamily="34" charset="0"/>
                  <a:cs typeface="Calibri" panose="020F0502020204030204" pitchFamily="34" charset="0"/>
                </a:rPr>
                <a:t>Output 3</a:t>
              </a:r>
            </a:p>
          </p:txBody>
        </p:sp>
        <p:cxnSp>
          <p:nvCxnSpPr>
            <p:cNvPr id="74" name="Connettore 2 73">
              <a:extLst>
                <a:ext uri="{FF2B5EF4-FFF2-40B4-BE49-F238E27FC236}">
                  <a16:creationId xmlns:a16="http://schemas.microsoft.com/office/drawing/2014/main" id="{11C33536-7B18-41BB-935B-54CF52353A13}"/>
                </a:ext>
              </a:extLst>
            </p:cNvPr>
            <p:cNvCxnSpPr>
              <a:cxnSpLocks/>
            </p:cNvCxnSpPr>
            <p:nvPr/>
          </p:nvCxnSpPr>
          <p:spPr>
            <a:xfrm>
              <a:off x="5863055" y="5628287"/>
              <a:ext cx="548640" cy="0"/>
            </a:xfrm>
            <a:prstGeom prst="straightConnector1">
              <a:avLst/>
            </a:prstGeom>
            <a:ln w="2540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5" name="Rettangolo 74">
              <a:extLst>
                <a:ext uri="{FF2B5EF4-FFF2-40B4-BE49-F238E27FC236}">
                  <a16:creationId xmlns:a16="http://schemas.microsoft.com/office/drawing/2014/main" id="{F2E146BF-F8E5-4DE5-A812-C572900904D0}"/>
                </a:ext>
              </a:extLst>
            </p:cNvPr>
            <p:cNvSpPr/>
            <p:nvPr/>
          </p:nvSpPr>
          <p:spPr>
            <a:xfrm>
              <a:off x="6429832" y="5458620"/>
              <a:ext cx="1132255" cy="35700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400" dirty="0">
                  <a:solidFill>
                    <a:srgbClr val="7030A0"/>
                  </a:solidFill>
                  <a:latin typeface="Calibri" panose="020F0502020204030204" pitchFamily="34" charset="0"/>
                  <a:cs typeface="Calibri" panose="020F0502020204030204" pitchFamily="34" charset="0"/>
                </a:rPr>
                <a:t>Output 4</a:t>
              </a:r>
            </a:p>
          </p:txBody>
        </p:sp>
        <p:sp>
          <p:nvSpPr>
            <p:cNvPr id="78" name="Rettangolo 77">
              <a:extLst>
                <a:ext uri="{FF2B5EF4-FFF2-40B4-BE49-F238E27FC236}">
                  <a16:creationId xmlns:a16="http://schemas.microsoft.com/office/drawing/2014/main" id="{EAA91C67-5121-4E32-B426-56528210D679}"/>
                </a:ext>
              </a:extLst>
            </p:cNvPr>
            <p:cNvSpPr/>
            <p:nvPr/>
          </p:nvSpPr>
          <p:spPr>
            <a:xfrm>
              <a:off x="8238744" y="3716578"/>
              <a:ext cx="2791699" cy="480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sz="1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Indicatori </a:t>
              </a:r>
              <a:r>
                <a:rPr lang="it-IT" sz="1400" dirty="0">
                  <a:solidFill>
                    <a:prstClr val="white"/>
                  </a:solidFill>
                  <a:latin typeface="Calibri" panose="020F0502020204030204" pitchFamily="34" charset="0"/>
                  <a:cs typeface="Calibri" panose="020F0502020204030204" pitchFamily="34" charset="0"/>
                </a:rPr>
                <a:t>di efficienza tecnica</a:t>
              </a:r>
              <a:endParaRPr kumimoji="0" lang="it-IT" sz="1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79" name="Rettangolo 78">
              <a:extLst>
                <a:ext uri="{FF2B5EF4-FFF2-40B4-BE49-F238E27FC236}">
                  <a16:creationId xmlns:a16="http://schemas.microsoft.com/office/drawing/2014/main" id="{37715775-C83B-480C-93DB-46600236ADB9}"/>
                </a:ext>
              </a:extLst>
            </p:cNvPr>
            <p:cNvSpPr/>
            <p:nvPr/>
          </p:nvSpPr>
          <p:spPr>
            <a:xfrm>
              <a:off x="8238744" y="4341341"/>
              <a:ext cx="2784225" cy="480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sz="1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Indicatori </a:t>
              </a:r>
              <a:r>
                <a:rPr lang="it-IT" sz="1400" dirty="0">
                  <a:solidFill>
                    <a:prstClr val="white"/>
                  </a:solidFill>
                  <a:latin typeface="Calibri" panose="020F0502020204030204" pitchFamily="34" charset="0"/>
                  <a:cs typeface="Calibri" panose="020F0502020204030204" pitchFamily="34" charset="0"/>
                </a:rPr>
                <a:t>di efficienza economica</a:t>
              </a:r>
              <a:endParaRPr kumimoji="0" lang="it-IT" sz="1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81" name="Rettangolo 80">
              <a:extLst>
                <a:ext uri="{FF2B5EF4-FFF2-40B4-BE49-F238E27FC236}">
                  <a16:creationId xmlns:a16="http://schemas.microsoft.com/office/drawing/2014/main" id="{21A8C51B-3836-4894-ACBF-EBAABB80F0EC}"/>
                </a:ext>
              </a:extLst>
            </p:cNvPr>
            <p:cNvSpPr/>
            <p:nvPr/>
          </p:nvSpPr>
          <p:spPr>
            <a:xfrm>
              <a:off x="8235787" y="5003951"/>
              <a:ext cx="2784225" cy="3116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sz="1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Indicatori di qualità</a:t>
              </a:r>
            </a:p>
          </p:txBody>
        </p:sp>
        <p:sp>
          <p:nvSpPr>
            <p:cNvPr id="25607" name="Rettangolo 25606">
              <a:extLst>
                <a:ext uri="{FF2B5EF4-FFF2-40B4-BE49-F238E27FC236}">
                  <a16:creationId xmlns:a16="http://schemas.microsoft.com/office/drawing/2014/main" id="{EA723609-877C-4C70-B6C4-1EEE94DDCE93}"/>
                </a:ext>
              </a:extLst>
            </p:cNvPr>
            <p:cNvSpPr/>
            <p:nvPr/>
          </p:nvSpPr>
          <p:spPr>
            <a:xfrm>
              <a:off x="7991856" y="1459364"/>
              <a:ext cx="3902791" cy="46366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25611" name="Connettore 2 25610">
              <a:extLst>
                <a:ext uri="{FF2B5EF4-FFF2-40B4-BE49-F238E27FC236}">
                  <a16:creationId xmlns:a16="http://schemas.microsoft.com/office/drawing/2014/main" id="{21349360-D205-4BDD-A09F-999B5523FAE0}"/>
                </a:ext>
              </a:extLst>
            </p:cNvPr>
            <p:cNvCxnSpPr>
              <a:cxnSpLocks/>
              <a:stCxn id="23" idx="1"/>
            </p:cNvCxnSpPr>
            <p:nvPr/>
          </p:nvCxnSpPr>
          <p:spPr>
            <a:xfrm flipH="1">
              <a:off x="1561265" y="2174751"/>
              <a:ext cx="12353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94" name="Gruppo 93">
              <a:extLst>
                <a:ext uri="{FF2B5EF4-FFF2-40B4-BE49-F238E27FC236}">
                  <a16:creationId xmlns:a16="http://schemas.microsoft.com/office/drawing/2014/main" id="{8CCE2FB6-7643-4D02-B4AD-400EF3666F3C}"/>
                </a:ext>
              </a:extLst>
            </p:cNvPr>
            <p:cNvGrpSpPr/>
            <p:nvPr/>
          </p:nvGrpSpPr>
          <p:grpSpPr>
            <a:xfrm rot="5400000">
              <a:off x="2109536" y="2659786"/>
              <a:ext cx="327681" cy="1588923"/>
              <a:chOff x="1814334" y="2717196"/>
              <a:chExt cx="362610" cy="1021550"/>
            </a:xfrm>
          </p:grpSpPr>
          <p:sp>
            <p:nvSpPr>
              <p:cNvPr id="95" name="Connettore diritto 3">
                <a:extLst>
                  <a:ext uri="{FF2B5EF4-FFF2-40B4-BE49-F238E27FC236}">
                    <a16:creationId xmlns:a16="http://schemas.microsoft.com/office/drawing/2014/main" id="{154B18BF-34E0-4387-AE75-96462016C45A}"/>
                  </a:ext>
                </a:extLst>
              </p:cNvPr>
              <p:cNvSpPr/>
              <p:nvPr/>
            </p:nvSpPr>
            <p:spPr>
              <a:xfrm>
                <a:off x="1814334" y="2717196"/>
                <a:ext cx="362610" cy="1021550"/>
              </a:xfrm>
              <a:custGeom>
                <a:avLst/>
                <a:gdLst/>
                <a:ahLst/>
                <a:cxnLst/>
                <a:rect l="0" t="0" r="0" b="0"/>
                <a:pathLst>
                  <a:path>
                    <a:moveTo>
                      <a:pt x="0" y="0"/>
                    </a:moveTo>
                    <a:lnTo>
                      <a:pt x="181305" y="0"/>
                    </a:lnTo>
                    <a:lnTo>
                      <a:pt x="181305" y="1021550"/>
                    </a:lnTo>
                    <a:lnTo>
                      <a:pt x="362610" y="1021550"/>
                    </a:lnTo>
                  </a:path>
                </a:pathLst>
              </a:custGeom>
              <a:noFill/>
              <a:ln w="15875">
                <a:solidFill>
                  <a:schemeClr val="accent2"/>
                </a:solidFill>
                <a:extLst>
                  <a:ext uri="{C807C97D-BFC1-408E-A445-0C87EB9F89A2}">
                    <ask:lineSketchStyleProps xmlns:ask="http://schemas.microsoft.com/office/drawing/2018/sketchyshapes">
                      <ask:type>
                        <ask:lineSketchNone/>
                      </ask:type>
                    </ask:lineSketchStyleProps>
                  </a:ext>
                </a:extLst>
              </a:ln>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a:lstStyle/>
              <a:p>
                <a:endParaRPr lang="it-IT" dirty="0"/>
              </a:p>
            </p:txBody>
          </p:sp>
          <p:sp>
            <p:nvSpPr>
              <p:cNvPr id="96" name="Connettore diritto 4">
                <a:extLst>
                  <a:ext uri="{FF2B5EF4-FFF2-40B4-BE49-F238E27FC236}">
                    <a16:creationId xmlns:a16="http://schemas.microsoft.com/office/drawing/2014/main" id="{C0305A2B-8744-46DA-83D9-C12123F99387}"/>
                  </a:ext>
                </a:extLst>
              </p:cNvPr>
              <p:cNvSpPr txBox="1"/>
              <p:nvPr/>
            </p:nvSpPr>
            <p:spPr>
              <a:xfrm>
                <a:off x="1968539" y="3200871"/>
                <a:ext cx="54199" cy="541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solidFill>
                    <a:schemeClr val="tx1"/>
                  </a:solidFill>
                </a:endParaRPr>
              </a:p>
            </p:txBody>
          </p:sp>
        </p:grpSp>
        <p:sp>
          <p:nvSpPr>
            <p:cNvPr id="97" name="Rettangolo 96">
              <a:extLst>
                <a:ext uri="{FF2B5EF4-FFF2-40B4-BE49-F238E27FC236}">
                  <a16:creationId xmlns:a16="http://schemas.microsoft.com/office/drawing/2014/main" id="{CFB05D1E-E9FF-4415-AF3B-751DC7805260}"/>
                </a:ext>
              </a:extLst>
            </p:cNvPr>
            <p:cNvSpPr/>
            <p:nvPr/>
          </p:nvSpPr>
          <p:spPr>
            <a:xfrm>
              <a:off x="2784751" y="1466871"/>
              <a:ext cx="3983619" cy="38492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a:ln>
                    <a:noFill/>
                  </a:ln>
                  <a:solidFill>
                    <a:prstClr val="black"/>
                  </a:solidFill>
                  <a:effectLst/>
                  <a:uLnTx/>
                  <a:uFillTx/>
                  <a:latin typeface="Century Gothic" pitchFamily="34" charset="0"/>
                  <a:ea typeface="+mn-ea"/>
                  <a:cs typeface="+mn-cs"/>
                </a:rPr>
                <a:t>Policy – Performance organizzativa di Ente</a:t>
              </a:r>
              <a:endParaRPr kumimoji="0" lang="it-IT" sz="1400" b="1"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
          <p:nvSpPr>
            <p:cNvPr id="99" name="CasellaDiTesto 98">
              <a:extLst>
                <a:ext uri="{FF2B5EF4-FFF2-40B4-BE49-F238E27FC236}">
                  <a16:creationId xmlns:a16="http://schemas.microsoft.com/office/drawing/2014/main" id="{8E8496F7-F0D3-4832-979F-1BC8A2346360}"/>
                </a:ext>
              </a:extLst>
            </p:cNvPr>
            <p:cNvSpPr txBox="1"/>
            <p:nvPr/>
          </p:nvSpPr>
          <p:spPr>
            <a:xfrm rot="16200000">
              <a:off x="-123894" y="1807980"/>
              <a:ext cx="1493893" cy="493539"/>
            </a:xfrm>
            <a:prstGeom prst="rect">
              <a:avLst/>
            </a:prstGeom>
            <a:noFill/>
          </p:spPr>
          <p:txBody>
            <a:bodyPr wrap="square" rtlCol="0">
              <a:normAutofit fontScale="85000" lnSpcReduction="20000"/>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rPr>
                <a:t>Dimensione </a:t>
              </a:r>
              <a:r>
                <a:rPr lang="it-IT" b="1" dirty="0">
                  <a:solidFill>
                    <a:srgbClr val="00B050"/>
                  </a:solidFill>
                  <a:latin typeface="Calibri" panose="020F0502020204030204" pitchFamily="34" charset="0"/>
                  <a:cs typeface="Calibri" panose="020F0502020204030204" pitchFamily="34" charset="0"/>
                </a:rPr>
                <a:t>strategica</a:t>
              </a:r>
              <a:endParaRPr kumimoji="0" lang="it-IT"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sp>
          <p:nvSpPr>
            <p:cNvPr id="31" name="CasellaDiTesto 30"/>
            <p:cNvSpPr txBox="1"/>
            <p:nvPr/>
          </p:nvSpPr>
          <p:spPr>
            <a:xfrm rot="16200000">
              <a:off x="9634390" y="3567281"/>
              <a:ext cx="3835187" cy="373453"/>
            </a:xfrm>
            <a:prstGeom prst="rect">
              <a:avLst/>
            </a:prstGeom>
            <a:solidFill>
              <a:schemeClr val="bg1"/>
            </a:solidFill>
            <a:ln w="19050">
              <a:noFill/>
            </a:ln>
          </p:spPr>
          <p:txBody>
            <a:bodyPr wrap="square"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Dimensione Performance</a:t>
              </a:r>
              <a:endParaRPr lang="it-IT" b="1" dirty="0">
                <a:solidFill>
                  <a:srgbClr val="C00000"/>
                </a:solidFill>
                <a:latin typeface="Calibri" panose="020F0502020204030204" pitchFamily="34" charset="0"/>
                <a:cs typeface="Calibri" panose="020F0502020204030204" pitchFamily="34" charset="0"/>
              </a:endParaRPr>
            </a:p>
          </p:txBody>
        </p:sp>
        <p:cxnSp>
          <p:nvCxnSpPr>
            <p:cNvPr id="100" name="Connettore 2 99">
              <a:extLst>
                <a:ext uri="{FF2B5EF4-FFF2-40B4-BE49-F238E27FC236}">
                  <a16:creationId xmlns:a16="http://schemas.microsoft.com/office/drawing/2014/main" id="{9D41AE55-FC64-4044-BDA4-11091A93173E}"/>
                </a:ext>
              </a:extLst>
            </p:cNvPr>
            <p:cNvCxnSpPr>
              <a:cxnSpLocks/>
            </p:cNvCxnSpPr>
            <p:nvPr/>
          </p:nvCxnSpPr>
          <p:spPr>
            <a:xfrm>
              <a:off x="4534857" y="1769335"/>
              <a:ext cx="0" cy="2129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 name="Segnaposto piè di pagina 3">
            <a:extLst>
              <a:ext uri="{FF2B5EF4-FFF2-40B4-BE49-F238E27FC236}">
                <a16:creationId xmlns:a16="http://schemas.microsoft.com/office/drawing/2014/main" id="{BD7DFF6B-5BFF-49BA-B9A0-3BD30F066CAC}"/>
              </a:ext>
            </a:extLst>
          </p:cNvPr>
          <p:cNvSpPr txBox="1">
            <a:spLocks/>
          </p:cNvSpPr>
          <p:nvPr/>
        </p:nvSpPr>
        <p:spPr>
          <a:xfrm>
            <a:off x="3913240" y="6484267"/>
            <a:ext cx="41148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Dott. Giuseppe Gioioso - FormezPA</a:t>
            </a:r>
          </a:p>
        </p:txBody>
      </p:sp>
    </p:spTree>
    <p:extLst>
      <p:ext uri="{BB962C8B-B14F-4D97-AF65-F5344CB8AC3E}">
        <p14:creationId xmlns:p14="http://schemas.microsoft.com/office/powerpoint/2010/main" val="3396723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458628" y="492352"/>
            <a:ext cx="10972800" cy="696125"/>
          </a:xfrm>
          <a:prstGeom prst="rect">
            <a:avLst/>
          </a:prstGeom>
        </p:spPr>
        <p:txBody>
          <a:bodyPr vert="horz" anchor="ctr">
            <a:normAutofit/>
            <a:scene3d>
              <a:camera prst="orthographicFront"/>
              <a:lightRig rig="soft" dir="t"/>
            </a:scene3d>
            <a:sp3d prstMaterial="softEdge">
              <a:bevelT w="25400" h="25400"/>
            </a:sp3d>
          </a:bodyPr>
          <a:lstStyle/>
          <a:p>
            <a:pPr algn="ctr"/>
            <a:r>
              <a:rPr sz="2800" dirty="0">
                <a:solidFill>
                  <a:srgbClr val="1B877D"/>
                </a:solidFill>
                <a:latin typeface="Calibri" panose="020F0502020204030204" pitchFamily="34" charset="0"/>
                <a:cs typeface="Calibri" panose="020F0502020204030204" pitchFamily="34" charset="0"/>
              </a:rPr>
              <a:t>Strutture organizzative e processi: quali  legami?</a:t>
            </a:r>
          </a:p>
        </p:txBody>
      </p:sp>
      <p:grpSp>
        <p:nvGrpSpPr>
          <p:cNvPr id="9" name="object 9"/>
          <p:cNvGrpSpPr/>
          <p:nvPr/>
        </p:nvGrpSpPr>
        <p:grpSpPr>
          <a:xfrm>
            <a:off x="1743870" y="3256033"/>
            <a:ext cx="2066289" cy="812165"/>
            <a:chOff x="1818298" y="3747825"/>
            <a:chExt cx="2066289" cy="812165"/>
          </a:xfrm>
        </p:grpSpPr>
        <p:sp>
          <p:nvSpPr>
            <p:cNvPr id="10" name="object 10"/>
            <p:cNvSpPr/>
            <p:nvPr/>
          </p:nvSpPr>
          <p:spPr>
            <a:xfrm>
              <a:off x="2526323" y="3775326"/>
              <a:ext cx="633095" cy="290195"/>
            </a:xfrm>
            <a:custGeom>
              <a:avLst/>
              <a:gdLst/>
              <a:ahLst/>
              <a:cxnLst/>
              <a:rect l="l" t="t" r="r" b="b"/>
              <a:pathLst>
                <a:path w="633094" h="290195">
                  <a:moveTo>
                    <a:pt x="633046" y="0"/>
                  </a:moveTo>
                  <a:lnTo>
                    <a:pt x="0" y="0"/>
                  </a:lnTo>
                  <a:lnTo>
                    <a:pt x="0" y="290145"/>
                  </a:lnTo>
                  <a:lnTo>
                    <a:pt x="633046" y="290145"/>
                  </a:lnTo>
                  <a:lnTo>
                    <a:pt x="633046" y="0"/>
                  </a:lnTo>
                  <a:close/>
                </a:path>
              </a:pathLst>
            </a:custGeom>
            <a:solidFill>
              <a:srgbClr val="2DA2BF"/>
            </a:solidFill>
          </p:spPr>
          <p:txBody>
            <a:bodyPr wrap="square" lIns="0" tIns="0" rIns="0" bIns="0" rtlCol="0"/>
            <a:lstStyle/>
            <a:p>
              <a:endParaRPr/>
            </a:p>
          </p:txBody>
        </p:sp>
        <p:sp>
          <p:nvSpPr>
            <p:cNvPr id="11" name="object 11"/>
            <p:cNvSpPr/>
            <p:nvPr/>
          </p:nvSpPr>
          <p:spPr>
            <a:xfrm>
              <a:off x="2498824" y="3747825"/>
              <a:ext cx="688340" cy="345440"/>
            </a:xfrm>
            <a:custGeom>
              <a:avLst/>
              <a:gdLst/>
              <a:ahLst/>
              <a:cxnLst/>
              <a:rect l="l" t="t" r="r" b="b"/>
              <a:pathLst>
                <a:path w="688339" h="345439">
                  <a:moveTo>
                    <a:pt x="660546" y="0"/>
                  </a:moveTo>
                  <a:lnTo>
                    <a:pt x="27499" y="0"/>
                  </a:lnTo>
                  <a:lnTo>
                    <a:pt x="16795" y="2161"/>
                  </a:lnTo>
                  <a:lnTo>
                    <a:pt x="8054" y="8054"/>
                  </a:lnTo>
                  <a:lnTo>
                    <a:pt x="2160" y="16796"/>
                  </a:lnTo>
                  <a:lnTo>
                    <a:pt x="0" y="27500"/>
                  </a:lnTo>
                  <a:lnTo>
                    <a:pt x="0" y="317646"/>
                  </a:lnTo>
                  <a:lnTo>
                    <a:pt x="2160" y="328350"/>
                  </a:lnTo>
                  <a:lnTo>
                    <a:pt x="8054" y="337091"/>
                  </a:lnTo>
                  <a:lnTo>
                    <a:pt x="16795" y="342985"/>
                  </a:lnTo>
                  <a:lnTo>
                    <a:pt x="27499" y="345146"/>
                  </a:lnTo>
                  <a:lnTo>
                    <a:pt x="660546" y="345146"/>
                  </a:lnTo>
                  <a:lnTo>
                    <a:pt x="671250" y="342985"/>
                  </a:lnTo>
                  <a:lnTo>
                    <a:pt x="679991" y="337091"/>
                  </a:lnTo>
                  <a:lnTo>
                    <a:pt x="685884" y="328350"/>
                  </a:lnTo>
                  <a:lnTo>
                    <a:pt x="688045" y="317646"/>
                  </a:lnTo>
                  <a:lnTo>
                    <a:pt x="688045" y="312145"/>
                  </a:lnTo>
                  <a:lnTo>
                    <a:pt x="32999" y="312145"/>
                  </a:lnTo>
                  <a:lnTo>
                    <a:pt x="32999" y="32999"/>
                  </a:lnTo>
                  <a:lnTo>
                    <a:pt x="688045" y="32999"/>
                  </a:lnTo>
                  <a:lnTo>
                    <a:pt x="688045" y="27500"/>
                  </a:lnTo>
                  <a:lnTo>
                    <a:pt x="685884" y="16796"/>
                  </a:lnTo>
                  <a:lnTo>
                    <a:pt x="679991" y="8054"/>
                  </a:lnTo>
                  <a:lnTo>
                    <a:pt x="671250" y="2161"/>
                  </a:lnTo>
                  <a:lnTo>
                    <a:pt x="660546" y="0"/>
                  </a:lnTo>
                  <a:close/>
                </a:path>
                <a:path w="688339" h="345439">
                  <a:moveTo>
                    <a:pt x="688045" y="32999"/>
                  </a:moveTo>
                  <a:lnTo>
                    <a:pt x="655045" y="32999"/>
                  </a:lnTo>
                  <a:lnTo>
                    <a:pt x="655045" y="312145"/>
                  </a:lnTo>
                  <a:lnTo>
                    <a:pt x="688045" y="312145"/>
                  </a:lnTo>
                  <a:lnTo>
                    <a:pt x="688045" y="32999"/>
                  </a:lnTo>
                  <a:close/>
                </a:path>
                <a:path w="688339" h="345439">
                  <a:moveTo>
                    <a:pt x="644046" y="44000"/>
                  </a:moveTo>
                  <a:lnTo>
                    <a:pt x="44000" y="44000"/>
                  </a:lnTo>
                  <a:lnTo>
                    <a:pt x="44000" y="301146"/>
                  </a:lnTo>
                  <a:lnTo>
                    <a:pt x="644046" y="301146"/>
                  </a:lnTo>
                  <a:lnTo>
                    <a:pt x="644046" y="290145"/>
                  </a:lnTo>
                  <a:lnTo>
                    <a:pt x="54999" y="290145"/>
                  </a:lnTo>
                  <a:lnTo>
                    <a:pt x="54999" y="54999"/>
                  </a:lnTo>
                  <a:lnTo>
                    <a:pt x="644046" y="54999"/>
                  </a:lnTo>
                  <a:lnTo>
                    <a:pt x="644046" y="44000"/>
                  </a:lnTo>
                  <a:close/>
                </a:path>
                <a:path w="688339" h="345439">
                  <a:moveTo>
                    <a:pt x="644046" y="54999"/>
                  </a:moveTo>
                  <a:lnTo>
                    <a:pt x="633045" y="54999"/>
                  </a:lnTo>
                  <a:lnTo>
                    <a:pt x="633045" y="290145"/>
                  </a:lnTo>
                  <a:lnTo>
                    <a:pt x="644046" y="290145"/>
                  </a:lnTo>
                  <a:lnTo>
                    <a:pt x="644046" y="54999"/>
                  </a:lnTo>
                  <a:close/>
                </a:path>
              </a:pathLst>
            </a:custGeom>
            <a:solidFill>
              <a:srgbClr val="1E768C"/>
            </a:solidFill>
          </p:spPr>
          <p:txBody>
            <a:bodyPr wrap="square" lIns="0" tIns="0" rIns="0" bIns="0" rtlCol="0"/>
            <a:lstStyle/>
            <a:p>
              <a:endParaRPr/>
            </a:p>
          </p:txBody>
        </p:sp>
        <p:sp>
          <p:nvSpPr>
            <p:cNvPr id="12" name="object 12"/>
            <p:cNvSpPr/>
            <p:nvPr/>
          </p:nvSpPr>
          <p:spPr>
            <a:xfrm>
              <a:off x="2633159" y="4242240"/>
              <a:ext cx="390525" cy="290195"/>
            </a:xfrm>
            <a:custGeom>
              <a:avLst/>
              <a:gdLst/>
              <a:ahLst/>
              <a:cxnLst/>
              <a:rect l="l" t="t" r="r" b="b"/>
              <a:pathLst>
                <a:path w="390525" h="290195">
                  <a:moveTo>
                    <a:pt x="390378" y="0"/>
                  </a:moveTo>
                  <a:lnTo>
                    <a:pt x="0" y="0"/>
                  </a:lnTo>
                  <a:lnTo>
                    <a:pt x="0" y="290146"/>
                  </a:lnTo>
                  <a:lnTo>
                    <a:pt x="390378" y="290146"/>
                  </a:lnTo>
                  <a:lnTo>
                    <a:pt x="390378" y="0"/>
                  </a:lnTo>
                  <a:close/>
                </a:path>
              </a:pathLst>
            </a:custGeom>
            <a:solidFill>
              <a:srgbClr val="2DA2BF"/>
            </a:solidFill>
          </p:spPr>
          <p:txBody>
            <a:bodyPr wrap="square" lIns="0" tIns="0" rIns="0" bIns="0" rtlCol="0"/>
            <a:lstStyle/>
            <a:p>
              <a:endParaRPr/>
            </a:p>
          </p:txBody>
        </p:sp>
        <p:sp>
          <p:nvSpPr>
            <p:cNvPr id="13" name="object 13"/>
            <p:cNvSpPr/>
            <p:nvPr/>
          </p:nvSpPr>
          <p:spPr>
            <a:xfrm>
              <a:off x="2605658" y="4214741"/>
              <a:ext cx="445770" cy="345440"/>
            </a:xfrm>
            <a:custGeom>
              <a:avLst/>
              <a:gdLst/>
              <a:ahLst/>
              <a:cxnLst/>
              <a:rect l="l" t="t" r="r" b="b"/>
              <a:pathLst>
                <a:path w="445769" h="345439">
                  <a:moveTo>
                    <a:pt x="417879" y="0"/>
                  </a:moveTo>
                  <a:lnTo>
                    <a:pt x="27500" y="0"/>
                  </a:lnTo>
                  <a:lnTo>
                    <a:pt x="16796" y="2160"/>
                  </a:lnTo>
                  <a:lnTo>
                    <a:pt x="8054" y="8054"/>
                  </a:lnTo>
                  <a:lnTo>
                    <a:pt x="2161" y="16795"/>
                  </a:lnTo>
                  <a:lnTo>
                    <a:pt x="0" y="27499"/>
                  </a:lnTo>
                  <a:lnTo>
                    <a:pt x="0" y="317646"/>
                  </a:lnTo>
                  <a:lnTo>
                    <a:pt x="2161" y="328350"/>
                  </a:lnTo>
                  <a:lnTo>
                    <a:pt x="8054" y="337091"/>
                  </a:lnTo>
                  <a:lnTo>
                    <a:pt x="16796" y="342984"/>
                  </a:lnTo>
                  <a:lnTo>
                    <a:pt x="27500" y="345145"/>
                  </a:lnTo>
                  <a:lnTo>
                    <a:pt x="417879" y="345145"/>
                  </a:lnTo>
                  <a:lnTo>
                    <a:pt x="428583" y="342984"/>
                  </a:lnTo>
                  <a:lnTo>
                    <a:pt x="437324" y="337091"/>
                  </a:lnTo>
                  <a:lnTo>
                    <a:pt x="443217" y="328350"/>
                  </a:lnTo>
                  <a:lnTo>
                    <a:pt x="445378" y="317646"/>
                  </a:lnTo>
                  <a:lnTo>
                    <a:pt x="445378" y="312145"/>
                  </a:lnTo>
                  <a:lnTo>
                    <a:pt x="32999" y="312145"/>
                  </a:lnTo>
                  <a:lnTo>
                    <a:pt x="32999" y="32999"/>
                  </a:lnTo>
                  <a:lnTo>
                    <a:pt x="445378" y="32999"/>
                  </a:lnTo>
                  <a:lnTo>
                    <a:pt x="445378" y="27499"/>
                  </a:lnTo>
                  <a:lnTo>
                    <a:pt x="443217" y="16795"/>
                  </a:lnTo>
                  <a:lnTo>
                    <a:pt x="437324" y="8054"/>
                  </a:lnTo>
                  <a:lnTo>
                    <a:pt x="428583" y="2160"/>
                  </a:lnTo>
                  <a:lnTo>
                    <a:pt x="417879" y="0"/>
                  </a:lnTo>
                  <a:close/>
                </a:path>
                <a:path w="445769" h="345439">
                  <a:moveTo>
                    <a:pt x="445378" y="32999"/>
                  </a:moveTo>
                  <a:lnTo>
                    <a:pt x="412379" y="32999"/>
                  </a:lnTo>
                  <a:lnTo>
                    <a:pt x="412379" y="312145"/>
                  </a:lnTo>
                  <a:lnTo>
                    <a:pt x="445378" y="312145"/>
                  </a:lnTo>
                  <a:lnTo>
                    <a:pt x="445378" y="32999"/>
                  </a:lnTo>
                  <a:close/>
                </a:path>
                <a:path w="445769" h="345439">
                  <a:moveTo>
                    <a:pt x="401378" y="43999"/>
                  </a:moveTo>
                  <a:lnTo>
                    <a:pt x="44000" y="43999"/>
                  </a:lnTo>
                  <a:lnTo>
                    <a:pt x="44000" y="301146"/>
                  </a:lnTo>
                  <a:lnTo>
                    <a:pt x="401378" y="301146"/>
                  </a:lnTo>
                  <a:lnTo>
                    <a:pt x="401378" y="290145"/>
                  </a:lnTo>
                  <a:lnTo>
                    <a:pt x="54999" y="290145"/>
                  </a:lnTo>
                  <a:lnTo>
                    <a:pt x="54999" y="54999"/>
                  </a:lnTo>
                  <a:lnTo>
                    <a:pt x="401378" y="54999"/>
                  </a:lnTo>
                  <a:lnTo>
                    <a:pt x="401378" y="43999"/>
                  </a:lnTo>
                  <a:close/>
                </a:path>
                <a:path w="445769" h="345439">
                  <a:moveTo>
                    <a:pt x="401378" y="54999"/>
                  </a:moveTo>
                  <a:lnTo>
                    <a:pt x="390378" y="54999"/>
                  </a:lnTo>
                  <a:lnTo>
                    <a:pt x="390378" y="290145"/>
                  </a:lnTo>
                  <a:lnTo>
                    <a:pt x="401378" y="290145"/>
                  </a:lnTo>
                  <a:lnTo>
                    <a:pt x="401378" y="54999"/>
                  </a:lnTo>
                  <a:close/>
                </a:path>
              </a:pathLst>
            </a:custGeom>
            <a:solidFill>
              <a:srgbClr val="1E768C"/>
            </a:solidFill>
          </p:spPr>
          <p:txBody>
            <a:bodyPr wrap="square" lIns="0" tIns="0" rIns="0" bIns="0" rtlCol="0"/>
            <a:lstStyle/>
            <a:p>
              <a:endParaRPr/>
            </a:p>
          </p:txBody>
        </p:sp>
        <p:sp>
          <p:nvSpPr>
            <p:cNvPr id="14" name="object 14"/>
            <p:cNvSpPr/>
            <p:nvPr/>
          </p:nvSpPr>
          <p:spPr>
            <a:xfrm>
              <a:off x="2848118" y="4062440"/>
              <a:ext cx="0" cy="167005"/>
            </a:xfrm>
            <a:custGeom>
              <a:avLst/>
              <a:gdLst/>
              <a:ahLst/>
              <a:cxnLst/>
              <a:rect l="l" t="t" r="r" b="b"/>
              <a:pathLst>
                <a:path h="167004">
                  <a:moveTo>
                    <a:pt x="0" y="0"/>
                  </a:moveTo>
                  <a:lnTo>
                    <a:pt x="1" y="166660"/>
                  </a:lnTo>
                </a:path>
              </a:pathLst>
            </a:custGeom>
            <a:ln w="9525">
              <a:solidFill>
                <a:srgbClr val="2DA2BF"/>
              </a:solidFill>
            </a:ln>
          </p:spPr>
          <p:txBody>
            <a:bodyPr wrap="square" lIns="0" tIns="0" rIns="0" bIns="0" rtlCol="0"/>
            <a:lstStyle/>
            <a:p>
              <a:endParaRPr/>
            </a:p>
          </p:txBody>
        </p:sp>
        <p:sp>
          <p:nvSpPr>
            <p:cNvPr id="15" name="object 15"/>
            <p:cNvSpPr/>
            <p:nvPr/>
          </p:nvSpPr>
          <p:spPr>
            <a:xfrm>
              <a:off x="3466221" y="4221185"/>
              <a:ext cx="390525" cy="290195"/>
            </a:xfrm>
            <a:custGeom>
              <a:avLst/>
              <a:gdLst/>
              <a:ahLst/>
              <a:cxnLst/>
              <a:rect l="l" t="t" r="r" b="b"/>
              <a:pathLst>
                <a:path w="390525" h="290195">
                  <a:moveTo>
                    <a:pt x="390378" y="0"/>
                  </a:moveTo>
                  <a:lnTo>
                    <a:pt x="0" y="0"/>
                  </a:lnTo>
                  <a:lnTo>
                    <a:pt x="0" y="290145"/>
                  </a:lnTo>
                  <a:lnTo>
                    <a:pt x="390378" y="290145"/>
                  </a:lnTo>
                  <a:lnTo>
                    <a:pt x="390378" y="0"/>
                  </a:lnTo>
                  <a:close/>
                </a:path>
              </a:pathLst>
            </a:custGeom>
            <a:solidFill>
              <a:srgbClr val="2DA2BF"/>
            </a:solidFill>
          </p:spPr>
          <p:txBody>
            <a:bodyPr wrap="square" lIns="0" tIns="0" rIns="0" bIns="0" rtlCol="0"/>
            <a:lstStyle/>
            <a:p>
              <a:endParaRPr/>
            </a:p>
          </p:txBody>
        </p:sp>
        <p:sp>
          <p:nvSpPr>
            <p:cNvPr id="16" name="object 16"/>
            <p:cNvSpPr/>
            <p:nvPr/>
          </p:nvSpPr>
          <p:spPr>
            <a:xfrm>
              <a:off x="3438720" y="4193684"/>
              <a:ext cx="445770" cy="345440"/>
            </a:xfrm>
            <a:custGeom>
              <a:avLst/>
              <a:gdLst/>
              <a:ahLst/>
              <a:cxnLst/>
              <a:rect l="l" t="t" r="r" b="b"/>
              <a:pathLst>
                <a:path w="445770" h="345439">
                  <a:moveTo>
                    <a:pt x="417879" y="0"/>
                  </a:moveTo>
                  <a:lnTo>
                    <a:pt x="27500" y="0"/>
                  </a:lnTo>
                  <a:lnTo>
                    <a:pt x="16796" y="2161"/>
                  </a:lnTo>
                  <a:lnTo>
                    <a:pt x="8054" y="8054"/>
                  </a:lnTo>
                  <a:lnTo>
                    <a:pt x="2161" y="16796"/>
                  </a:lnTo>
                  <a:lnTo>
                    <a:pt x="0" y="27500"/>
                  </a:lnTo>
                  <a:lnTo>
                    <a:pt x="0" y="317646"/>
                  </a:lnTo>
                  <a:lnTo>
                    <a:pt x="2161" y="328350"/>
                  </a:lnTo>
                  <a:lnTo>
                    <a:pt x="8054" y="337091"/>
                  </a:lnTo>
                  <a:lnTo>
                    <a:pt x="16796" y="342985"/>
                  </a:lnTo>
                  <a:lnTo>
                    <a:pt x="27500" y="345146"/>
                  </a:lnTo>
                  <a:lnTo>
                    <a:pt x="417879" y="345146"/>
                  </a:lnTo>
                  <a:lnTo>
                    <a:pt x="428583" y="342985"/>
                  </a:lnTo>
                  <a:lnTo>
                    <a:pt x="437325" y="337091"/>
                  </a:lnTo>
                  <a:lnTo>
                    <a:pt x="443218" y="328350"/>
                  </a:lnTo>
                  <a:lnTo>
                    <a:pt x="445380" y="317646"/>
                  </a:lnTo>
                  <a:lnTo>
                    <a:pt x="445380" y="312145"/>
                  </a:lnTo>
                  <a:lnTo>
                    <a:pt x="33000" y="312145"/>
                  </a:lnTo>
                  <a:lnTo>
                    <a:pt x="33000" y="32999"/>
                  </a:lnTo>
                  <a:lnTo>
                    <a:pt x="445380" y="32999"/>
                  </a:lnTo>
                  <a:lnTo>
                    <a:pt x="445380" y="27500"/>
                  </a:lnTo>
                  <a:lnTo>
                    <a:pt x="443218" y="16796"/>
                  </a:lnTo>
                  <a:lnTo>
                    <a:pt x="437325" y="8054"/>
                  </a:lnTo>
                  <a:lnTo>
                    <a:pt x="428583" y="2161"/>
                  </a:lnTo>
                  <a:lnTo>
                    <a:pt x="417879" y="0"/>
                  </a:lnTo>
                  <a:close/>
                </a:path>
                <a:path w="445770" h="345439">
                  <a:moveTo>
                    <a:pt x="445380" y="32999"/>
                  </a:moveTo>
                  <a:lnTo>
                    <a:pt x="412379" y="32999"/>
                  </a:lnTo>
                  <a:lnTo>
                    <a:pt x="412379" y="312145"/>
                  </a:lnTo>
                  <a:lnTo>
                    <a:pt x="445380" y="312145"/>
                  </a:lnTo>
                  <a:lnTo>
                    <a:pt x="445380" y="32999"/>
                  </a:lnTo>
                  <a:close/>
                </a:path>
                <a:path w="445770" h="345439">
                  <a:moveTo>
                    <a:pt x="401379" y="44000"/>
                  </a:moveTo>
                  <a:lnTo>
                    <a:pt x="44000" y="44000"/>
                  </a:lnTo>
                  <a:lnTo>
                    <a:pt x="44000" y="301146"/>
                  </a:lnTo>
                  <a:lnTo>
                    <a:pt x="401379" y="301146"/>
                  </a:lnTo>
                  <a:lnTo>
                    <a:pt x="401379" y="290145"/>
                  </a:lnTo>
                  <a:lnTo>
                    <a:pt x="54999" y="290145"/>
                  </a:lnTo>
                  <a:lnTo>
                    <a:pt x="54999" y="54999"/>
                  </a:lnTo>
                  <a:lnTo>
                    <a:pt x="401379" y="54999"/>
                  </a:lnTo>
                  <a:lnTo>
                    <a:pt x="401379" y="44000"/>
                  </a:lnTo>
                  <a:close/>
                </a:path>
                <a:path w="445770" h="345439">
                  <a:moveTo>
                    <a:pt x="401379" y="54999"/>
                  </a:moveTo>
                  <a:lnTo>
                    <a:pt x="390378" y="54999"/>
                  </a:lnTo>
                  <a:lnTo>
                    <a:pt x="390378" y="290145"/>
                  </a:lnTo>
                  <a:lnTo>
                    <a:pt x="401379" y="290145"/>
                  </a:lnTo>
                  <a:lnTo>
                    <a:pt x="401379" y="54999"/>
                  </a:lnTo>
                  <a:close/>
                </a:path>
              </a:pathLst>
            </a:custGeom>
            <a:solidFill>
              <a:srgbClr val="1E768C"/>
            </a:solidFill>
          </p:spPr>
          <p:txBody>
            <a:bodyPr wrap="square" lIns="0" tIns="0" rIns="0" bIns="0" rtlCol="0"/>
            <a:lstStyle/>
            <a:p>
              <a:endParaRPr/>
            </a:p>
          </p:txBody>
        </p:sp>
        <p:sp>
          <p:nvSpPr>
            <p:cNvPr id="17" name="object 17"/>
            <p:cNvSpPr/>
            <p:nvPr/>
          </p:nvSpPr>
          <p:spPr>
            <a:xfrm>
              <a:off x="2040987" y="4145768"/>
              <a:ext cx="1620520" cy="0"/>
            </a:xfrm>
            <a:custGeom>
              <a:avLst/>
              <a:gdLst/>
              <a:ahLst/>
              <a:cxnLst/>
              <a:rect l="l" t="t" r="r" b="b"/>
              <a:pathLst>
                <a:path w="1620520">
                  <a:moveTo>
                    <a:pt x="0" y="0"/>
                  </a:moveTo>
                  <a:lnTo>
                    <a:pt x="1620422" y="1"/>
                  </a:lnTo>
                </a:path>
              </a:pathLst>
            </a:custGeom>
            <a:ln w="9525">
              <a:solidFill>
                <a:srgbClr val="2DA2BF"/>
              </a:solidFill>
            </a:ln>
          </p:spPr>
          <p:txBody>
            <a:bodyPr wrap="square" lIns="0" tIns="0" rIns="0" bIns="0" rtlCol="0"/>
            <a:lstStyle/>
            <a:p>
              <a:endParaRPr/>
            </a:p>
          </p:txBody>
        </p:sp>
        <p:sp>
          <p:nvSpPr>
            <p:cNvPr id="18" name="object 18"/>
            <p:cNvSpPr/>
            <p:nvPr/>
          </p:nvSpPr>
          <p:spPr>
            <a:xfrm>
              <a:off x="1845798" y="4235253"/>
              <a:ext cx="390525" cy="290195"/>
            </a:xfrm>
            <a:custGeom>
              <a:avLst/>
              <a:gdLst/>
              <a:ahLst/>
              <a:cxnLst/>
              <a:rect l="l" t="t" r="r" b="b"/>
              <a:pathLst>
                <a:path w="390525" h="290195">
                  <a:moveTo>
                    <a:pt x="390378" y="0"/>
                  </a:moveTo>
                  <a:lnTo>
                    <a:pt x="0" y="0"/>
                  </a:lnTo>
                  <a:lnTo>
                    <a:pt x="0" y="290145"/>
                  </a:lnTo>
                  <a:lnTo>
                    <a:pt x="390378" y="290145"/>
                  </a:lnTo>
                  <a:lnTo>
                    <a:pt x="390378" y="0"/>
                  </a:lnTo>
                  <a:close/>
                </a:path>
              </a:pathLst>
            </a:custGeom>
            <a:solidFill>
              <a:srgbClr val="2DA2BF"/>
            </a:solidFill>
          </p:spPr>
          <p:txBody>
            <a:bodyPr wrap="square" lIns="0" tIns="0" rIns="0" bIns="0" rtlCol="0"/>
            <a:lstStyle/>
            <a:p>
              <a:endParaRPr/>
            </a:p>
          </p:txBody>
        </p:sp>
        <p:sp>
          <p:nvSpPr>
            <p:cNvPr id="19" name="object 19"/>
            <p:cNvSpPr/>
            <p:nvPr/>
          </p:nvSpPr>
          <p:spPr>
            <a:xfrm>
              <a:off x="1818298" y="4207752"/>
              <a:ext cx="445770" cy="345440"/>
            </a:xfrm>
            <a:custGeom>
              <a:avLst/>
              <a:gdLst/>
              <a:ahLst/>
              <a:cxnLst/>
              <a:rect l="l" t="t" r="r" b="b"/>
              <a:pathLst>
                <a:path w="445769" h="345439">
                  <a:moveTo>
                    <a:pt x="417879" y="0"/>
                  </a:moveTo>
                  <a:lnTo>
                    <a:pt x="27500" y="0"/>
                  </a:lnTo>
                  <a:lnTo>
                    <a:pt x="16796" y="2161"/>
                  </a:lnTo>
                  <a:lnTo>
                    <a:pt x="8054" y="8054"/>
                  </a:lnTo>
                  <a:lnTo>
                    <a:pt x="2161" y="16796"/>
                  </a:lnTo>
                  <a:lnTo>
                    <a:pt x="0" y="27500"/>
                  </a:lnTo>
                  <a:lnTo>
                    <a:pt x="0" y="317646"/>
                  </a:lnTo>
                  <a:lnTo>
                    <a:pt x="2161" y="328350"/>
                  </a:lnTo>
                  <a:lnTo>
                    <a:pt x="8054" y="337091"/>
                  </a:lnTo>
                  <a:lnTo>
                    <a:pt x="16796" y="342985"/>
                  </a:lnTo>
                  <a:lnTo>
                    <a:pt x="27500" y="345146"/>
                  </a:lnTo>
                  <a:lnTo>
                    <a:pt x="417879" y="345146"/>
                  </a:lnTo>
                  <a:lnTo>
                    <a:pt x="428583" y="342985"/>
                  </a:lnTo>
                  <a:lnTo>
                    <a:pt x="437325" y="337091"/>
                  </a:lnTo>
                  <a:lnTo>
                    <a:pt x="443218" y="328350"/>
                  </a:lnTo>
                  <a:lnTo>
                    <a:pt x="445380" y="317646"/>
                  </a:lnTo>
                  <a:lnTo>
                    <a:pt x="445380" y="312145"/>
                  </a:lnTo>
                  <a:lnTo>
                    <a:pt x="33000" y="312145"/>
                  </a:lnTo>
                  <a:lnTo>
                    <a:pt x="33000" y="32999"/>
                  </a:lnTo>
                  <a:lnTo>
                    <a:pt x="445380" y="32999"/>
                  </a:lnTo>
                  <a:lnTo>
                    <a:pt x="445380" y="27500"/>
                  </a:lnTo>
                  <a:lnTo>
                    <a:pt x="443218" y="16796"/>
                  </a:lnTo>
                  <a:lnTo>
                    <a:pt x="437325" y="8054"/>
                  </a:lnTo>
                  <a:lnTo>
                    <a:pt x="428583" y="2161"/>
                  </a:lnTo>
                  <a:lnTo>
                    <a:pt x="417879" y="0"/>
                  </a:lnTo>
                  <a:close/>
                </a:path>
                <a:path w="445769" h="345439">
                  <a:moveTo>
                    <a:pt x="445380" y="32999"/>
                  </a:moveTo>
                  <a:lnTo>
                    <a:pt x="412379" y="32999"/>
                  </a:lnTo>
                  <a:lnTo>
                    <a:pt x="412379" y="312145"/>
                  </a:lnTo>
                  <a:lnTo>
                    <a:pt x="445380" y="312145"/>
                  </a:lnTo>
                  <a:lnTo>
                    <a:pt x="445380" y="32999"/>
                  </a:lnTo>
                  <a:close/>
                </a:path>
                <a:path w="445769" h="345439">
                  <a:moveTo>
                    <a:pt x="401379" y="44000"/>
                  </a:moveTo>
                  <a:lnTo>
                    <a:pt x="44000" y="44000"/>
                  </a:lnTo>
                  <a:lnTo>
                    <a:pt x="44000" y="301146"/>
                  </a:lnTo>
                  <a:lnTo>
                    <a:pt x="401379" y="301146"/>
                  </a:lnTo>
                  <a:lnTo>
                    <a:pt x="401379" y="290146"/>
                  </a:lnTo>
                  <a:lnTo>
                    <a:pt x="55001" y="290146"/>
                  </a:lnTo>
                  <a:lnTo>
                    <a:pt x="55001" y="54999"/>
                  </a:lnTo>
                  <a:lnTo>
                    <a:pt x="401379" y="54999"/>
                  </a:lnTo>
                  <a:lnTo>
                    <a:pt x="401379" y="44000"/>
                  </a:lnTo>
                  <a:close/>
                </a:path>
                <a:path w="445769" h="345439">
                  <a:moveTo>
                    <a:pt x="401379" y="54999"/>
                  </a:moveTo>
                  <a:lnTo>
                    <a:pt x="390378" y="54999"/>
                  </a:lnTo>
                  <a:lnTo>
                    <a:pt x="390378" y="290146"/>
                  </a:lnTo>
                  <a:lnTo>
                    <a:pt x="401379" y="290146"/>
                  </a:lnTo>
                  <a:lnTo>
                    <a:pt x="401379" y="54999"/>
                  </a:lnTo>
                  <a:close/>
                </a:path>
              </a:pathLst>
            </a:custGeom>
            <a:solidFill>
              <a:srgbClr val="1E768C"/>
            </a:solidFill>
          </p:spPr>
          <p:txBody>
            <a:bodyPr wrap="square" lIns="0" tIns="0" rIns="0" bIns="0" rtlCol="0"/>
            <a:lstStyle/>
            <a:p>
              <a:endParaRPr/>
            </a:p>
          </p:txBody>
        </p:sp>
        <p:sp>
          <p:nvSpPr>
            <p:cNvPr id="20" name="object 20"/>
            <p:cNvSpPr/>
            <p:nvPr/>
          </p:nvSpPr>
          <p:spPr>
            <a:xfrm>
              <a:off x="2040987" y="4155879"/>
              <a:ext cx="0" cy="158750"/>
            </a:xfrm>
            <a:custGeom>
              <a:avLst/>
              <a:gdLst/>
              <a:ahLst/>
              <a:cxnLst/>
              <a:rect l="l" t="t" r="r" b="b"/>
              <a:pathLst>
                <a:path h="158750">
                  <a:moveTo>
                    <a:pt x="0" y="0"/>
                  </a:moveTo>
                  <a:lnTo>
                    <a:pt x="1" y="158749"/>
                  </a:lnTo>
                </a:path>
              </a:pathLst>
            </a:custGeom>
            <a:ln w="9525">
              <a:solidFill>
                <a:srgbClr val="2DA2BF"/>
              </a:solidFill>
            </a:ln>
          </p:spPr>
          <p:txBody>
            <a:bodyPr wrap="square" lIns="0" tIns="0" rIns="0" bIns="0" rtlCol="0"/>
            <a:lstStyle/>
            <a:p>
              <a:endParaRPr/>
            </a:p>
          </p:txBody>
        </p:sp>
        <p:sp>
          <p:nvSpPr>
            <p:cNvPr id="21" name="object 21"/>
            <p:cNvSpPr/>
            <p:nvPr/>
          </p:nvSpPr>
          <p:spPr>
            <a:xfrm>
              <a:off x="3661408" y="4145768"/>
              <a:ext cx="0" cy="97790"/>
            </a:xfrm>
            <a:custGeom>
              <a:avLst/>
              <a:gdLst/>
              <a:ahLst/>
              <a:cxnLst/>
              <a:rect l="l" t="t" r="r" b="b"/>
              <a:pathLst>
                <a:path h="97789">
                  <a:moveTo>
                    <a:pt x="0" y="0"/>
                  </a:moveTo>
                  <a:lnTo>
                    <a:pt x="1" y="97398"/>
                  </a:lnTo>
                </a:path>
              </a:pathLst>
            </a:custGeom>
            <a:ln w="9525">
              <a:solidFill>
                <a:srgbClr val="2DA2BF"/>
              </a:solidFill>
            </a:ln>
          </p:spPr>
          <p:txBody>
            <a:bodyPr wrap="square" lIns="0" tIns="0" rIns="0" bIns="0" rtlCol="0"/>
            <a:lstStyle/>
            <a:p>
              <a:endParaRPr/>
            </a:p>
          </p:txBody>
        </p:sp>
      </p:grpSp>
      <p:sp>
        <p:nvSpPr>
          <p:cNvPr id="22" name="object 22"/>
          <p:cNvSpPr txBox="1"/>
          <p:nvPr/>
        </p:nvSpPr>
        <p:spPr>
          <a:xfrm>
            <a:off x="2317618" y="4279852"/>
            <a:ext cx="758825" cy="238760"/>
          </a:xfrm>
          <a:prstGeom prst="rect">
            <a:avLst/>
          </a:prstGeom>
        </p:spPr>
        <p:txBody>
          <a:bodyPr vert="horz" wrap="square" lIns="0" tIns="12700" rIns="0" bIns="0" rtlCol="0">
            <a:spAutoFit/>
          </a:bodyPr>
          <a:lstStyle/>
          <a:p>
            <a:pPr marL="12700">
              <a:lnSpc>
                <a:spcPct val="100000"/>
              </a:lnSpc>
              <a:spcBef>
                <a:spcPts val="100"/>
              </a:spcBef>
            </a:pPr>
            <a:r>
              <a:rPr sz="1400" spc="-30" dirty="0">
                <a:latin typeface="Lucida Sans Unicode"/>
                <a:cs typeface="Lucida Sans Unicode"/>
              </a:rPr>
              <a:t>S</a:t>
            </a:r>
            <a:r>
              <a:rPr sz="1400" spc="-25" dirty="0">
                <a:latin typeface="Lucida Sans Unicode"/>
                <a:cs typeface="Lucida Sans Unicode"/>
              </a:rPr>
              <a:t>tr</a:t>
            </a:r>
            <a:r>
              <a:rPr sz="1400" spc="-35" dirty="0">
                <a:latin typeface="Lucida Sans Unicode"/>
                <a:cs typeface="Lucida Sans Unicode"/>
              </a:rPr>
              <a:t>u</a:t>
            </a:r>
            <a:r>
              <a:rPr sz="1400" spc="-25" dirty="0">
                <a:latin typeface="Lucida Sans Unicode"/>
                <a:cs typeface="Lucida Sans Unicode"/>
              </a:rPr>
              <a:t>tt</a:t>
            </a:r>
            <a:r>
              <a:rPr sz="1400" spc="-35" dirty="0">
                <a:latin typeface="Lucida Sans Unicode"/>
                <a:cs typeface="Lucida Sans Unicode"/>
              </a:rPr>
              <a:t>u</a:t>
            </a:r>
            <a:r>
              <a:rPr sz="1400" spc="-25" dirty="0">
                <a:latin typeface="Lucida Sans Unicode"/>
                <a:cs typeface="Lucida Sans Unicode"/>
              </a:rPr>
              <a:t>r</a:t>
            </a:r>
            <a:r>
              <a:rPr sz="1400" dirty="0">
                <a:latin typeface="Lucida Sans Unicode"/>
                <a:cs typeface="Lucida Sans Unicode"/>
              </a:rPr>
              <a:t>a</a:t>
            </a:r>
          </a:p>
        </p:txBody>
      </p:sp>
      <p:sp>
        <p:nvSpPr>
          <p:cNvPr id="23" name="object 23"/>
          <p:cNvSpPr txBox="1"/>
          <p:nvPr/>
        </p:nvSpPr>
        <p:spPr>
          <a:xfrm>
            <a:off x="3778345" y="4310331"/>
            <a:ext cx="167005"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Lucida Sans Unicode"/>
                <a:cs typeface="Lucida Sans Unicode"/>
              </a:rPr>
              <a:t>+</a:t>
            </a:r>
            <a:endParaRPr sz="1400">
              <a:latin typeface="Lucida Sans Unicode"/>
              <a:cs typeface="Lucida Sans Unicode"/>
            </a:endParaRPr>
          </a:p>
        </p:txBody>
      </p:sp>
      <p:sp>
        <p:nvSpPr>
          <p:cNvPr id="24" name="object 24"/>
          <p:cNvSpPr txBox="1"/>
          <p:nvPr/>
        </p:nvSpPr>
        <p:spPr>
          <a:xfrm>
            <a:off x="4509259" y="4310331"/>
            <a:ext cx="683260" cy="238760"/>
          </a:xfrm>
          <a:prstGeom prst="rect">
            <a:avLst/>
          </a:prstGeom>
        </p:spPr>
        <p:txBody>
          <a:bodyPr vert="horz" wrap="square" lIns="0" tIns="12700" rIns="0" bIns="0" rtlCol="0">
            <a:spAutoFit/>
          </a:bodyPr>
          <a:lstStyle/>
          <a:p>
            <a:pPr marL="12700">
              <a:lnSpc>
                <a:spcPct val="100000"/>
              </a:lnSpc>
              <a:spcBef>
                <a:spcPts val="100"/>
              </a:spcBef>
            </a:pPr>
            <a:r>
              <a:rPr sz="1400" spc="-30" dirty="0">
                <a:latin typeface="Lucida Sans Unicode"/>
                <a:cs typeface="Lucida Sans Unicode"/>
              </a:rPr>
              <a:t>Persone</a:t>
            </a:r>
            <a:endParaRPr sz="1400">
              <a:latin typeface="Lucida Sans Unicode"/>
              <a:cs typeface="Lucida Sans Unicode"/>
            </a:endParaRPr>
          </a:p>
        </p:txBody>
      </p:sp>
      <p:sp>
        <p:nvSpPr>
          <p:cNvPr id="25" name="object 25"/>
          <p:cNvSpPr txBox="1"/>
          <p:nvPr/>
        </p:nvSpPr>
        <p:spPr>
          <a:xfrm>
            <a:off x="5703595" y="4310331"/>
            <a:ext cx="167005"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Lucida Sans Unicode"/>
                <a:cs typeface="Lucida Sans Unicode"/>
              </a:rPr>
              <a:t>+</a:t>
            </a:r>
            <a:endParaRPr sz="1400">
              <a:latin typeface="Lucida Sans Unicode"/>
              <a:cs typeface="Lucida Sans Unicode"/>
            </a:endParaRPr>
          </a:p>
        </p:txBody>
      </p:sp>
      <p:sp>
        <p:nvSpPr>
          <p:cNvPr id="26" name="object 26"/>
          <p:cNvSpPr txBox="1"/>
          <p:nvPr/>
        </p:nvSpPr>
        <p:spPr>
          <a:xfrm>
            <a:off x="6270720" y="4310331"/>
            <a:ext cx="897255" cy="238760"/>
          </a:xfrm>
          <a:prstGeom prst="rect">
            <a:avLst/>
          </a:prstGeom>
        </p:spPr>
        <p:txBody>
          <a:bodyPr vert="horz" wrap="square" lIns="0" tIns="12700" rIns="0" bIns="0" rtlCol="0">
            <a:spAutoFit/>
          </a:bodyPr>
          <a:lstStyle/>
          <a:p>
            <a:pPr marL="12700">
              <a:lnSpc>
                <a:spcPct val="100000"/>
              </a:lnSpc>
              <a:spcBef>
                <a:spcPts val="100"/>
              </a:spcBef>
            </a:pPr>
            <a:r>
              <a:rPr sz="1350" spc="-5" dirty="0">
                <a:latin typeface="Lucida Sans Unicode"/>
                <a:cs typeface="Lucida Sans Unicode"/>
              </a:rPr>
              <a:t>Processi</a:t>
            </a:r>
            <a:r>
              <a:rPr sz="1350" spc="-80" dirty="0">
                <a:latin typeface="Lucida Sans Unicode"/>
                <a:cs typeface="Lucida Sans Unicode"/>
              </a:rPr>
              <a:t> </a:t>
            </a:r>
            <a:r>
              <a:rPr sz="1400" dirty="0">
                <a:latin typeface="Lucida Sans Unicode"/>
                <a:cs typeface="Lucida Sans Unicode"/>
              </a:rPr>
              <a:t>=</a:t>
            </a:r>
            <a:endParaRPr sz="1400">
              <a:latin typeface="Lucida Sans Unicode"/>
              <a:cs typeface="Lucida Sans Unicode"/>
            </a:endParaRPr>
          </a:p>
        </p:txBody>
      </p:sp>
      <p:sp>
        <p:nvSpPr>
          <p:cNvPr id="27" name="object 27"/>
          <p:cNvSpPr txBox="1"/>
          <p:nvPr/>
        </p:nvSpPr>
        <p:spPr>
          <a:xfrm>
            <a:off x="8164150" y="4310331"/>
            <a:ext cx="1336040" cy="238760"/>
          </a:xfrm>
          <a:prstGeom prst="rect">
            <a:avLst/>
          </a:prstGeom>
        </p:spPr>
        <p:txBody>
          <a:bodyPr vert="horz" wrap="square" lIns="0" tIns="12700" rIns="0" bIns="0" rtlCol="0">
            <a:spAutoFit/>
          </a:bodyPr>
          <a:lstStyle/>
          <a:p>
            <a:pPr marL="12700">
              <a:lnSpc>
                <a:spcPct val="100000"/>
              </a:lnSpc>
              <a:spcBef>
                <a:spcPts val="100"/>
              </a:spcBef>
            </a:pPr>
            <a:r>
              <a:rPr sz="1400" spc="-30" dirty="0">
                <a:latin typeface="Lucida Sans Unicode"/>
                <a:cs typeface="Lucida Sans Unicode"/>
              </a:rPr>
              <a:t>Organizzazione</a:t>
            </a:r>
            <a:endParaRPr sz="1400">
              <a:latin typeface="Lucida Sans Unicode"/>
              <a:cs typeface="Lucida Sans Unicode"/>
            </a:endParaRPr>
          </a:p>
        </p:txBody>
      </p:sp>
      <p:pic>
        <p:nvPicPr>
          <p:cNvPr id="28" name="object 28"/>
          <p:cNvPicPr/>
          <p:nvPr/>
        </p:nvPicPr>
        <p:blipFill>
          <a:blip r:embed="rId2" cstate="print"/>
          <a:stretch>
            <a:fillRect/>
          </a:stretch>
        </p:blipFill>
        <p:spPr>
          <a:xfrm>
            <a:off x="4205083" y="3431507"/>
            <a:ext cx="1219200" cy="639734"/>
          </a:xfrm>
          <a:prstGeom prst="rect">
            <a:avLst/>
          </a:prstGeom>
        </p:spPr>
      </p:pic>
      <p:grpSp>
        <p:nvGrpSpPr>
          <p:cNvPr id="29" name="object 29"/>
          <p:cNvGrpSpPr/>
          <p:nvPr/>
        </p:nvGrpSpPr>
        <p:grpSpPr>
          <a:xfrm>
            <a:off x="5805797" y="3149907"/>
            <a:ext cx="1951355" cy="2058670"/>
            <a:chOff x="5880225" y="3641699"/>
            <a:chExt cx="1951355" cy="2058670"/>
          </a:xfrm>
        </p:grpSpPr>
        <p:pic>
          <p:nvPicPr>
            <p:cNvPr id="30" name="object 30"/>
            <p:cNvPicPr/>
            <p:nvPr/>
          </p:nvPicPr>
          <p:blipFill>
            <a:blip r:embed="rId3" cstate="print"/>
            <a:stretch>
              <a:fillRect/>
            </a:stretch>
          </p:blipFill>
          <p:spPr>
            <a:xfrm>
              <a:off x="6037384" y="3641699"/>
              <a:ext cx="1104900" cy="933450"/>
            </a:xfrm>
            <a:prstGeom prst="rect">
              <a:avLst/>
            </a:prstGeom>
          </p:spPr>
        </p:pic>
        <p:sp>
          <p:nvSpPr>
            <p:cNvPr id="31" name="object 31"/>
            <p:cNvSpPr/>
            <p:nvPr/>
          </p:nvSpPr>
          <p:spPr>
            <a:xfrm>
              <a:off x="5884984" y="4242241"/>
              <a:ext cx="1941830" cy="1452880"/>
            </a:xfrm>
            <a:custGeom>
              <a:avLst/>
              <a:gdLst/>
              <a:ahLst/>
              <a:cxnLst/>
              <a:rect l="l" t="t" r="r" b="b"/>
              <a:pathLst>
                <a:path w="1941829" h="1452879">
                  <a:moveTo>
                    <a:pt x="970746" y="0"/>
                  </a:moveTo>
                  <a:lnTo>
                    <a:pt x="915660" y="1149"/>
                  </a:lnTo>
                  <a:lnTo>
                    <a:pt x="861380" y="4558"/>
                  </a:lnTo>
                  <a:lnTo>
                    <a:pt x="807989" y="10164"/>
                  </a:lnTo>
                  <a:lnTo>
                    <a:pt x="755567" y="17907"/>
                  </a:lnTo>
                  <a:lnTo>
                    <a:pt x="704198" y="27725"/>
                  </a:lnTo>
                  <a:lnTo>
                    <a:pt x="653962" y="39556"/>
                  </a:lnTo>
                  <a:lnTo>
                    <a:pt x="604943" y="53339"/>
                  </a:lnTo>
                  <a:lnTo>
                    <a:pt x="557221" y="69013"/>
                  </a:lnTo>
                  <a:lnTo>
                    <a:pt x="510879" y="86517"/>
                  </a:lnTo>
                  <a:lnTo>
                    <a:pt x="465999" y="105790"/>
                  </a:lnTo>
                  <a:lnTo>
                    <a:pt x="422663" y="126769"/>
                  </a:lnTo>
                  <a:lnTo>
                    <a:pt x="380952" y="149394"/>
                  </a:lnTo>
                  <a:lnTo>
                    <a:pt x="340948" y="173603"/>
                  </a:lnTo>
                  <a:lnTo>
                    <a:pt x="302735" y="199336"/>
                  </a:lnTo>
                  <a:lnTo>
                    <a:pt x="266393" y="226530"/>
                  </a:lnTo>
                  <a:lnTo>
                    <a:pt x="232004" y="255124"/>
                  </a:lnTo>
                  <a:lnTo>
                    <a:pt x="199650" y="285058"/>
                  </a:lnTo>
                  <a:lnTo>
                    <a:pt x="169414" y="316269"/>
                  </a:lnTo>
                  <a:lnTo>
                    <a:pt x="141378" y="348697"/>
                  </a:lnTo>
                  <a:lnTo>
                    <a:pt x="115622" y="382280"/>
                  </a:lnTo>
                  <a:lnTo>
                    <a:pt x="92230" y="416957"/>
                  </a:lnTo>
                  <a:lnTo>
                    <a:pt x="71282" y="452666"/>
                  </a:lnTo>
                  <a:lnTo>
                    <a:pt x="52862" y="489346"/>
                  </a:lnTo>
                  <a:lnTo>
                    <a:pt x="37051" y="526936"/>
                  </a:lnTo>
                  <a:lnTo>
                    <a:pt x="23931" y="565375"/>
                  </a:lnTo>
                  <a:lnTo>
                    <a:pt x="13584" y="604601"/>
                  </a:lnTo>
                  <a:lnTo>
                    <a:pt x="6092" y="644553"/>
                  </a:lnTo>
                  <a:lnTo>
                    <a:pt x="1536" y="685169"/>
                  </a:lnTo>
                  <a:lnTo>
                    <a:pt x="0" y="726389"/>
                  </a:lnTo>
                  <a:lnTo>
                    <a:pt x="1536" y="767608"/>
                  </a:lnTo>
                  <a:lnTo>
                    <a:pt x="6092" y="808224"/>
                  </a:lnTo>
                  <a:lnTo>
                    <a:pt x="13584" y="848176"/>
                  </a:lnTo>
                  <a:lnTo>
                    <a:pt x="23931" y="887402"/>
                  </a:lnTo>
                  <a:lnTo>
                    <a:pt x="37051" y="925840"/>
                  </a:lnTo>
                  <a:lnTo>
                    <a:pt x="52862" y="963431"/>
                  </a:lnTo>
                  <a:lnTo>
                    <a:pt x="71282" y="1000111"/>
                  </a:lnTo>
                  <a:lnTo>
                    <a:pt x="92230" y="1035820"/>
                  </a:lnTo>
                  <a:lnTo>
                    <a:pt x="115622" y="1070497"/>
                  </a:lnTo>
                  <a:lnTo>
                    <a:pt x="141378" y="1104080"/>
                  </a:lnTo>
                  <a:lnTo>
                    <a:pt x="169414" y="1136507"/>
                  </a:lnTo>
                  <a:lnTo>
                    <a:pt x="199650" y="1167719"/>
                  </a:lnTo>
                  <a:lnTo>
                    <a:pt x="232004" y="1197652"/>
                  </a:lnTo>
                  <a:lnTo>
                    <a:pt x="266393" y="1226247"/>
                  </a:lnTo>
                  <a:lnTo>
                    <a:pt x="302735" y="1253441"/>
                  </a:lnTo>
                  <a:lnTo>
                    <a:pt x="340948" y="1279173"/>
                  </a:lnTo>
                  <a:lnTo>
                    <a:pt x="380952" y="1303383"/>
                  </a:lnTo>
                  <a:lnTo>
                    <a:pt x="422663" y="1326008"/>
                  </a:lnTo>
                  <a:lnTo>
                    <a:pt x="465999" y="1346987"/>
                  </a:lnTo>
                  <a:lnTo>
                    <a:pt x="510879" y="1366259"/>
                  </a:lnTo>
                  <a:lnTo>
                    <a:pt x="557221" y="1383763"/>
                  </a:lnTo>
                  <a:lnTo>
                    <a:pt x="604943" y="1399438"/>
                  </a:lnTo>
                  <a:lnTo>
                    <a:pt x="653962" y="1413221"/>
                  </a:lnTo>
                  <a:lnTo>
                    <a:pt x="704198" y="1425052"/>
                  </a:lnTo>
                  <a:lnTo>
                    <a:pt x="755567" y="1434870"/>
                  </a:lnTo>
                  <a:lnTo>
                    <a:pt x="807989" y="1442612"/>
                  </a:lnTo>
                  <a:lnTo>
                    <a:pt x="861380" y="1448219"/>
                  </a:lnTo>
                  <a:lnTo>
                    <a:pt x="915660" y="1451627"/>
                  </a:lnTo>
                  <a:lnTo>
                    <a:pt x="970746" y="1452777"/>
                  </a:lnTo>
                  <a:lnTo>
                    <a:pt x="1025831" y="1451627"/>
                  </a:lnTo>
                  <a:lnTo>
                    <a:pt x="1080111" y="1448219"/>
                  </a:lnTo>
                  <a:lnTo>
                    <a:pt x="1133503" y="1442612"/>
                  </a:lnTo>
                  <a:lnTo>
                    <a:pt x="1185924" y="1434870"/>
                  </a:lnTo>
                  <a:lnTo>
                    <a:pt x="1237294" y="1425052"/>
                  </a:lnTo>
                  <a:lnTo>
                    <a:pt x="1287529" y="1413221"/>
                  </a:lnTo>
                  <a:lnTo>
                    <a:pt x="1336549" y="1399438"/>
                  </a:lnTo>
                  <a:lnTo>
                    <a:pt x="1384271" y="1383763"/>
                  </a:lnTo>
                  <a:lnTo>
                    <a:pt x="1430613" y="1366259"/>
                  </a:lnTo>
                  <a:lnTo>
                    <a:pt x="1475493" y="1346987"/>
                  </a:lnTo>
                  <a:lnTo>
                    <a:pt x="1518829" y="1326008"/>
                  </a:lnTo>
                  <a:lnTo>
                    <a:pt x="1560540" y="1303383"/>
                  </a:lnTo>
                  <a:lnTo>
                    <a:pt x="1600543" y="1279173"/>
                  </a:lnTo>
                  <a:lnTo>
                    <a:pt x="1638757" y="1253441"/>
                  </a:lnTo>
                  <a:lnTo>
                    <a:pt x="1675099" y="1226247"/>
                  </a:lnTo>
                  <a:lnTo>
                    <a:pt x="1709488" y="1197652"/>
                  </a:lnTo>
                  <a:lnTo>
                    <a:pt x="1741841" y="1167719"/>
                  </a:lnTo>
                  <a:lnTo>
                    <a:pt x="1772077" y="1136507"/>
                  </a:lnTo>
                  <a:lnTo>
                    <a:pt x="1800114" y="1104080"/>
                  </a:lnTo>
                  <a:lnTo>
                    <a:pt x="1825869" y="1070497"/>
                  </a:lnTo>
                  <a:lnTo>
                    <a:pt x="1849262" y="1035820"/>
                  </a:lnTo>
                  <a:lnTo>
                    <a:pt x="1870209" y="1000111"/>
                  </a:lnTo>
                  <a:lnTo>
                    <a:pt x="1888629" y="963431"/>
                  </a:lnTo>
                  <a:lnTo>
                    <a:pt x="1904440" y="925840"/>
                  </a:lnTo>
                  <a:lnTo>
                    <a:pt x="1917560" y="887402"/>
                  </a:lnTo>
                  <a:lnTo>
                    <a:pt x="1927907" y="848176"/>
                  </a:lnTo>
                  <a:lnTo>
                    <a:pt x="1935400" y="808224"/>
                  </a:lnTo>
                  <a:lnTo>
                    <a:pt x="1939955" y="767608"/>
                  </a:lnTo>
                  <a:lnTo>
                    <a:pt x="1941492" y="726389"/>
                  </a:lnTo>
                  <a:lnTo>
                    <a:pt x="1939955" y="685169"/>
                  </a:lnTo>
                  <a:lnTo>
                    <a:pt x="1935400" y="644553"/>
                  </a:lnTo>
                  <a:lnTo>
                    <a:pt x="1927907" y="604601"/>
                  </a:lnTo>
                  <a:lnTo>
                    <a:pt x="1917560" y="565375"/>
                  </a:lnTo>
                  <a:lnTo>
                    <a:pt x="1904440" y="526936"/>
                  </a:lnTo>
                  <a:lnTo>
                    <a:pt x="1888629" y="489346"/>
                  </a:lnTo>
                  <a:lnTo>
                    <a:pt x="1870209" y="452666"/>
                  </a:lnTo>
                  <a:lnTo>
                    <a:pt x="1849262" y="416957"/>
                  </a:lnTo>
                  <a:lnTo>
                    <a:pt x="1825869" y="382280"/>
                  </a:lnTo>
                  <a:lnTo>
                    <a:pt x="1800114" y="348697"/>
                  </a:lnTo>
                  <a:lnTo>
                    <a:pt x="1772077" y="316269"/>
                  </a:lnTo>
                  <a:lnTo>
                    <a:pt x="1741841" y="285058"/>
                  </a:lnTo>
                  <a:lnTo>
                    <a:pt x="1709488" y="255124"/>
                  </a:lnTo>
                  <a:lnTo>
                    <a:pt x="1675099" y="226530"/>
                  </a:lnTo>
                  <a:lnTo>
                    <a:pt x="1638757" y="199336"/>
                  </a:lnTo>
                  <a:lnTo>
                    <a:pt x="1600543" y="173603"/>
                  </a:lnTo>
                  <a:lnTo>
                    <a:pt x="1560540" y="149394"/>
                  </a:lnTo>
                  <a:lnTo>
                    <a:pt x="1518829" y="126769"/>
                  </a:lnTo>
                  <a:lnTo>
                    <a:pt x="1475493" y="105790"/>
                  </a:lnTo>
                  <a:lnTo>
                    <a:pt x="1430613" y="86517"/>
                  </a:lnTo>
                  <a:lnTo>
                    <a:pt x="1384271" y="69013"/>
                  </a:lnTo>
                  <a:lnTo>
                    <a:pt x="1336549" y="53339"/>
                  </a:lnTo>
                  <a:lnTo>
                    <a:pt x="1287529" y="39556"/>
                  </a:lnTo>
                  <a:lnTo>
                    <a:pt x="1237294" y="27725"/>
                  </a:lnTo>
                  <a:lnTo>
                    <a:pt x="1185924" y="17907"/>
                  </a:lnTo>
                  <a:lnTo>
                    <a:pt x="1133503" y="10164"/>
                  </a:lnTo>
                  <a:lnTo>
                    <a:pt x="1080111" y="4558"/>
                  </a:lnTo>
                  <a:lnTo>
                    <a:pt x="1025831" y="1149"/>
                  </a:lnTo>
                  <a:lnTo>
                    <a:pt x="970746" y="0"/>
                  </a:lnTo>
                  <a:close/>
                </a:path>
              </a:pathLst>
            </a:custGeom>
            <a:solidFill>
              <a:srgbClr val="1FAECD">
                <a:alpha val="10978"/>
              </a:srgbClr>
            </a:solidFill>
          </p:spPr>
          <p:txBody>
            <a:bodyPr wrap="square" lIns="0" tIns="0" rIns="0" bIns="0" rtlCol="0"/>
            <a:lstStyle/>
            <a:p>
              <a:endParaRPr/>
            </a:p>
          </p:txBody>
        </p:sp>
        <p:sp>
          <p:nvSpPr>
            <p:cNvPr id="32" name="object 32"/>
            <p:cNvSpPr/>
            <p:nvPr/>
          </p:nvSpPr>
          <p:spPr>
            <a:xfrm>
              <a:off x="5880225" y="4239281"/>
              <a:ext cx="1951355" cy="1460500"/>
            </a:xfrm>
            <a:custGeom>
              <a:avLst/>
              <a:gdLst/>
              <a:ahLst/>
              <a:cxnLst/>
              <a:rect l="l" t="t" r="r" b="b"/>
              <a:pathLst>
                <a:path w="1951354" h="1460500">
                  <a:moveTo>
                    <a:pt x="827760" y="1447799"/>
                  </a:moveTo>
                  <a:lnTo>
                    <a:pt x="779235" y="1447799"/>
                  </a:lnTo>
                  <a:lnTo>
                    <a:pt x="827219" y="1460499"/>
                  </a:lnTo>
                  <a:lnTo>
                    <a:pt x="876306" y="1460499"/>
                  </a:lnTo>
                  <a:lnTo>
                    <a:pt x="827760" y="1447799"/>
                  </a:lnTo>
                  <a:close/>
                </a:path>
                <a:path w="1951354" h="1460500">
                  <a:moveTo>
                    <a:pt x="876522" y="1447799"/>
                  </a:moveTo>
                  <a:lnTo>
                    <a:pt x="827940" y="1447799"/>
                  </a:lnTo>
                  <a:lnTo>
                    <a:pt x="876414" y="1460499"/>
                  </a:lnTo>
                  <a:lnTo>
                    <a:pt x="925640" y="1460499"/>
                  </a:lnTo>
                  <a:lnTo>
                    <a:pt x="876522" y="1447799"/>
                  </a:lnTo>
                  <a:close/>
                </a:path>
                <a:path w="1951354" h="1460500">
                  <a:moveTo>
                    <a:pt x="1122961" y="1447799"/>
                  </a:moveTo>
                  <a:lnTo>
                    <a:pt x="1074308" y="1447799"/>
                  </a:lnTo>
                  <a:lnTo>
                    <a:pt x="1025189" y="1460499"/>
                  </a:lnTo>
                  <a:lnTo>
                    <a:pt x="1074487" y="1460499"/>
                  </a:lnTo>
                  <a:lnTo>
                    <a:pt x="1122961" y="1447799"/>
                  </a:lnTo>
                  <a:close/>
                </a:path>
                <a:path w="1951354" h="1460500">
                  <a:moveTo>
                    <a:pt x="1171954" y="1447799"/>
                  </a:moveTo>
                  <a:lnTo>
                    <a:pt x="1123214" y="1447799"/>
                  </a:lnTo>
                  <a:lnTo>
                    <a:pt x="1074667" y="1460499"/>
                  </a:lnTo>
                  <a:lnTo>
                    <a:pt x="1123971" y="1460499"/>
                  </a:lnTo>
                  <a:lnTo>
                    <a:pt x="1171954" y="1447799"/>
                  </a:lnTo>
                  <a:close/>
                </a:path>
                <a:path w="1951354" h="1460500">
                  <a:moveTo>
                    <a:pt x="827796" y="12699"/>
                  </a:moveTo>
                  <a:lnTo>
                    <a:pt x="827039" y="12699"/>
                  </a:lnTo>
                  <a:lnTo>
                    <a:pt x="779056" y="25399"/>
                  </a:lnTo>
                  <a:lnTo>
                    <a:pt x="731911" y="25399"/>
                  </a:lnTo>
                  <a:lnTo>
                    <a:pt x="596121" y="63499"/>
                  </a:lnTo>
                  <a:lnTo>
                    <a:pt x="510908" y="88899"/>
                  </a:lnTo>
                  <a:lnTo>
                    <a:pt x="470077" y="114299"/>
                  </a:lnTo>
                  <a:lnTo>
                    <a:pt x="430514" y="126999"/>
                  </a:lnTo>
                  <a:lnTo>
                    <a:pt x="392278" y="152399"/>
                  </a:lnTo>
                  <a:lnTo>
                    <a:pt x="355429" y="165099"/>
                  </a:lnTo>
                  <a:lnTo>
                    <a:pt x="320031" y="190499"/>
                  </a:lnTo>
                  <a:lnTo>
                    <a:pt x="286143" y="215899"/>
                  </a:lnTo>
                  <a:lnTo>
                    <a:pt x="253828" y="241299"/>
                  </a:lnTo>
                  <a:lnTo>
                    <a:pt x="223146" y="266699"/>
                  </a:lnTo>
                  <a:lnTo>
                    <a:pt x="194160" y="292099"/>
                  </a:lnTo>
                  <a:lnTo>
                    <a:pt x="166931" y="330199"/>
                  </a:lnTo>
                  <a:lnTo>
                    <a:pt x="141521" y="355599"/>
                  </a:lnTo>
                  <a:lnTo>
                    <a:pt x="117993" y="380999"/>
                  </a:lnTo>
                  <a:lnTo>
                    <a:pt x="96409" y="419099"/>
                  </a:lnTo>
                  <a:lnTo>
                    <a:pt x="76832" y="444499"/>
                  </a:lnTo>
                  <a:lnTo>
                    <a:pt x="59324" y="482599"/>
                  </a:lnTo>
                  <a:lnTo>
                    <a:pt x="43949" y="520699"/>
                  </a:lnTo>
                  <a:lnTo>
                    <a:pt x="30769" y="558799"/>
                  </a:lnTo>
                  <a:lnTo>
                    <a:pt x="19848" y="584199"/>
                  </a:lnTo>
                  <a:lnTo>
                    <a:pt x="11249" y="622299"/>
                  </a:lnTo>
                  <a:lnTo>
                    <a:pt x="5033" y="660399"/>
                  </a:lnTo>
                  <a:lnTo>
                    <a:pt x="1262" y="698499"/>
                  </a:lnTo>
                  <a:lnTo>
                    <a:pt x="0" y="736599"/>
                  </a:lnTo>
                  <a:lnTo>
                    <a:pt x="1283" y="774699"/>
                  </a:lnTo>
                  <a:lnTo>
                    <a:pt x="5076" y="812799"/>
                  </a:lnTo>
                  <a:lnTo>
                    <a:pt x="11311" y="850899"/>
                  </a:lnTo>
                  <a:lnTo>
                    <a:pt x="19930" y="888999"/>
                  </a:lnTo>
                  <a:lnTo>
                    <a:pt x="30868" y="914399"/>
                  </a:lnTo>
                  <a:lnTo>
                    <a:pt x="44062" y="952499"/>
                  </a:lnTo>
                  <a:lnTo>
                    <a:pt x="59449" y="990599"/>
                  </a:lnTo>
                  <a:lnTo>
                    <a:pt x="76969" y="1015999"/>
                  </a:lnTo>
                  <a:lnTo>
                    <a:pt x="96555" y="1054099"/>
                  </a:lnTo>
                  <a:lnTo>
                    <a:pt x="118146" y="1079499"/>
                  </a:lnTo>
                  <a:lnTo>
                    <a:pt x="141681" y="1117599"/>
                  </a:lnTo>
                  <a:lnTo>
                    <a:pt x="167095" y="1142999"/>
                  </a:lnTo>
                  <a:lnTo>
                    <a:pt x="194327" y="1168399"/>
                  </a:lnTo>
                  <a:lnTo>
                    <a:pt x="223316" y="1206499"/>
                  </a:lnTo>
                  <a:lnTo>
                    <a:pt x="254001" y="1231899"/>
                  </a:lnTo>
                  <a:lnTo>
                    <a:pt x="286317" y="1257299"/>
                  </a:lnTo>
                  <a:lnTo>
                    <a:pt x="320207" y="1282699"/>
                  </a:lnTo>
                  <a:lnTo>
                    <a:pt x="355606" y="1295399"/>
                  </a:lnTo>
                  <a:lnTo>
                    <a:pt x="392455" y="1320799"/>
                  </a:lnTo>
                  <a:lnTo>
                    <a:pt x="430692" y="1346199"/>
                  </a:lnTo>
                  <a:lnTo>
                    <a:pt x="470255" y="1358899"/>
                  </a:lnTo>
                  <a:lnTo>
                    <a:pt x="511086" y="1384299"/>
                  </a:lnTo>
                  <a:lnTo>
                    <a:pt x="596299" y="1409699"/>
                  </a:lnTo>
                  <a:lnTo>
                    <a:pt x="732090" y="1447799"/>
                  </a:lnTo>
                  <a:lnTo>
                    <a:pt x="779992" y="1447799"/>
                  </a:lnTo>
                  <a:lnTo>
                    <a:pt x="687033" y="1422399"/>
                  </a:lnTo>
                  <a:lnTo>
                    <a:pt x="641963" y="1422399"/>
                  </a:lnTo>
                  <a:lnTo>
                    <a:pt x="597917" y="1409699"/>
                  </a:lnTo>
                  <a:lnTo>
                    <a:pt x="554951" y="1384299"/>
                  </a:lnTo>
                  <a:lnTo>
                    <a:pt x="472514" y="1358899"/>
                  </a:lnTo>
                  <a:lnTo>
                    <a:pt x="433163" y="1333499"/>
                  </a:lnTo>
                  <a:lnTo>
                    <a:pt x="395140" y="1320799"/>
                  </a:lnTo>
                  <a:lnTo>
                    <a:pt x="358503" y="1295399"/>
                  </a:lnTo>
                  <a:lnTo>
                    <a:pt x="323315" y="1269999"/>
                  </a:lnTo>
                  <a:lnTo>
                    <a:pt x="289637" y="1244599"/>
                  </a:lnTo>
                  <a:lnTo>
                    <a:pt x="257529" y="1219199"/>
                  </a:lnTo>
                  <a:lnTo>
                    <a:pt x="227053" y="1193799"/>
                  </a:lnTo>
                  <a:lnTo>
                    <a:pt x="198268" y="1168399"/>
                  </a:lnTo>
                  <a:lnTo>
                    <a:pt x="146020" y="1117599"/>
                  </a:lnTo>
                  <a:lnTo>
                    <a:pt x="122678" y="1079499"/>
                  </a:lnTo>
                  <a:lnTo>
                    <a:pt x="101271" y="1054099"/>
                  </a:lnTo>
                  <a:lnTo>
                    <a:pt x="81860" y="1015999"/>
                  </a:lnTo>
                  <a:lnTo>
                    <a:pt x="64507" y="990599"/>
                  </a:lnTo>
                  <a:lnTo>
                    <a:pt x="49269" y="952499"/>
                  </a:lnTo>
                  <a:lnTo>
                    <a:pt x="36211" y="914399"/>
                  </a:lnTo>
                  <a:lnTo>
                    <a:pt x="25391" y="876299"/>
                  </a:lnTo>
                  <a:lnTo>
                    <a:pt x="16870" y="850899"/>
                  </a:lnTo>
                  <a:lnTo>
                    <a:pt x="10709" y="812799"/>
                  </a:lnTo>
                  <a:lnTo>
                    <a:pt x="6969" y="774699"/>
                  </a:lnTo>
                  <a:lnTo>
                    <a:pt x="5711" y="736599"/>
                  </a:lnTo>
                  <a:lnTo>
                    <a:pt x="6974" y="698499"/>
                  </a:lnTo>
                  <a:lnTo>
                    <a:pt x="10718" y="660399"/>
                  </a:lnTo>
                  <a:lnTo>
                    <a:pt x="16883" y="622299"/>
                  </a:lnTo>
                  <a:lnTo>
                    <a:pt x="25407" y="584199"/>
                  </a:lnTo>
                  <a:lnTo>
                    <a:pt x="36230" y="558799"/>
                  </a:lnTo>
                  <a:lnTo>
                    <a:pt x="49292" y="520699"/>
                  </a:lnTo>
                  <a:lnTo>
                    <a:pt x="64531" y="482599"/>
                  </a:lnTo>
                  <a:lnTo>
                    <a:pt x="81888" y="457199"/>
                  </a:lnTo>
                  <a:lnTo>
                    <a:pt x="101300" y="419099"/>
                  </a:lnTo>
                  <a:lnTo>
                    <a:pt x="122708" y="393699"/>
                  </a:lnTo>
                  <a:lnTo>
                    <a:pt x="146052" y="355599"/>
                  </a:lnTo>
                  <a:lnTo>
                    <a:pt x="171270" y="330199"/>
                  </a:lnTo>
                  <a:lnTo>
                    <a:pt x="227087" y="279399"/>
                  </a:lnTo>
                  <a:lnTo>
                    <a:pt x="257563" y="253999"/>
                  </a:lnTo>
                  <a:lnTo>
                    <a:pt x="289671" y="228599"/>
                  </a:lnTo>
                  <a:lnTo>
                    <a:pt x="323350" y="203199"/>
                  </a:lnTo>
                  <a:lnTo>
                    <a:pt x="358538" y="177799"/>
                  </a:lnTo>
                  <a:lnTo>
                    <a:pt x="395175" y="152399"/>
                  </a:lnTo>
                  <a:lnTo>
                    <a:pt x="433199" y="139699"/>
                  </a:lnTo>
                  <a:lnTo>
                    <a:pt x="472550" y="114299"/>
                  </a:lnTo>
                  <a:lnTo>
                    <a:pt x="513166" y="101599"/>
                  </a:lnTo>
                  <a:lnTo>
                    <a:pt x="554987" y="76199"/>
                  </a:lnTo>
                  <a:lnTo>
                    <a:pt x="642000" y="50799"/>
                  </a:lnTo>
                  <a:lnTo>
                    <a:pt x="687068" y="38099"/>
                  </a:lnTo>
                  <a:lnTo>
                    <a:pt x="733098" y="38099"/>
                  </a:lnTo>
                  <a:lnTo>
                    <a:pt x="827796" y="12699"/>
                  </a:lnTo>
                  <a:close/>
                </a:path>
                <a:path w="1951354" h="1460500">
                  <a:moveTo>
                    <a:pt x="780676" y="25399"/>
                  </a:moveTo>
                  <a:lnTo>
                    <a:pt x="780352" y="25399"/>
                  </a:lnTo>
                  <a:lnTo>
                    <a:pt x="687536" y="50799"/>
                  </a:lnTo>
                  <a:lnTo>
                    <a:pt x="642538" y="50799"/>
                  </a:lnTo>
                  <a:lnTo>
                    <a:pt x="598562" y="63499"/>
                  </a:lnTo>
                  <a:lnTo>
                    <a:pt x="555669" y="88899"/>
                  </a:lnTo>
                  <a:lnTo>
                    <a:pt x="473374" y="114299"/>
                  </a:lnTo>
                  <a:lnTo>
                    <a:pt x="434094" y="139699"/>
                  </a:lnTo>
                  <a:lnTo>
                    <a:pt x="396140" y="152399"/>
                  </a:lnTo>
                  <a:lnTo>
                    <a:pt x="359575" y="177799"/>
                  </a:lnTo>
                  <a:lnTo>
                    <a:pt x="324457" y="203199"/>
                  </a:lnTo>
                  <a:lnTo>
                    <a:pt x="290849" y="228599"/>
                  </a:lnTo>
                  <a:lnTo>
                    <a:pt x="258809" y="253999"/>
                  </a:lnTo>
                  <a:lnTo>
                    <a:pt x="228400" y="279399"/>
                  </a:lnTo>
                  <a:lnTo>
                    <a:pt x="199683" y="304799"/>
                  </a:lnTo>
                  <a:lnTo>
                    <a:pt x="147563" y="355599"/>
                  </a:lnTo>
                  <a:lnTo>
                    <a:pt x="124280" y="393699"/>
                  </a:lnTo>
                  <a:lnTo>
                    <a:pt x="102930" y="419099"/>
                  </a:lnTo>
                  <a:lnTo>
                    <a:pt x="83573" y="457199"/>
                  </a:lnTo>
                  <a:lnTo>
                    <a:pt x="66267" y="482599"/>
                  </a:lnTo>
                  <a:lnTo>
                    <a:pt x="51074" y="520699"/>
                  </a:lnTo>
                  <a:lnTo>
                    <a:pt x="38051" y="558799"/>
                  </a:lnTo>
                  <a:lnTo>
                    <a:pt x="27260" y="584199"/>
                  </a:lnTo>
                  <a:lnTo>
                    <a:pt x="18761" y="622299"/>
                  </a:lnTo>
                  <a:lnTo>
                    <a:pt x="12613" y="660399"/>
                  </a:lnTo>
                  <a:lnTo>
                    <a:pt x="8878" y="698499"/>
                  </a:lnTo>
                  <a:lnTo>
                    <a:pt x="7614" y="736599"/>
                  </a:lnTo>
                  <a:lnTo>
                    <a:pt x="8865" y="774699"/>
                  </a:lnTo>
                  <a:lnTo>
                    <a:pt x="12588" y="812799"/>
                  </a:lnTo>
                  <a:lnTo>
                    <a:pt x="18723" y="850899"/>
                  </a:lnTo>
                  <a:lnTo>
                    <a:pt x="27212" y="876299"/>
                  </a:lnTo>
                  <a:lnTo>
                    <a:pt x="37992" y="914399"/>
                  </a:lnTo>
                  <a:lnTo>
                    <a:pt x="51005" y="952499"/>
                  </a:lnTo>
                  <a:lnTo>
                    <a:pt x="66192" y="977899"/>
                  </a:lnTo>
                  <a:lnTo>
                    <a:pt x="83491" y="1015999"/>
                  </a:lnTo>
                  <a:lnTo>
                    <a:pt x="102843" y="1054099"/>
                  </a:lnTo>
                  <a:lnTo>
                    <a:pt x="124189" y="1079499"/>
                  </a:lnTo>
                  <a:lnTo>
                    <a:pt x="147467" y="1104899"/>
                  </a:lnTo>
                  <a:lnTo>
                    <a:pt x="172618" y="1142999"/>
                  </a:lnTo>
                  <a:lnTo>
                    <a:pt x="228299" y="1193799"/>
                  </a:lnTo>
                  <a:lnTo>
                    <a:pt x="258705" y="1219199"/>
                  </a:lnTo>
                  <a:lnTo>
                    <a:pt x="290743" y="1244599"/>
                  </a:lnTo>
                  <a:lnTo>
                    <a:pt x="324351" y="1269999"/>
                  </a:lnTo>
                  <a:lnTo>
                    <a:pt x="359469" y="1295399"/>
                  </a:lnTo>
                  <a:lnTo>
                    <a:pt x="396034" y="1320799"/>
                  </a:lnTo>
                  <a:lnTo>
                    <a:pt x="433988" y="1333499"/>
                  </a:lnTo>
                  <a:lnTo>
                    <a:pt x="473268" y="1358899"/>
                  </a:lnTo>
                  <a:lnTo>
                    <a:pt x="555562" y="1384299"/>
                  </a:lnTo>
                  <a:lnTo>
                    <a:pt x="642432" y="1409699"/>
                  </a:lnTo>
                  <a:lnTo>
                    <a:pt x="780244" y="1447799"/>
                  </a:lnTo>
                  <a:lnTo>
                    <a:pt x="780496" y="1447799"/>
                  </a:lnTo>
                  <a:lnTo>
                    <a:pt x="642899" y="1409699"/>
                  </a:lnTo>
                  <a:lnTo>
                    <a:pt x="556172" y="1384299"/>
                  </a:lnTo>
                  <a:lnTo>
                    <a:pt x="474019" y="1358899"/>
                  </a:lnTo>
                  <a:lnTo>
                    <a:pt x="434812" y="1333499"/>
                  </a:lnTo>
                  <a:lnTo>
                    <a:pt x="396929" y="1308099"/>
                  </a:lnTo>
                  <a:lnTo>
                    <a:pt x="360434" y="1295399"/>
                  </a:lnTo>
                  <a:lnTo>
                    <a:pt x="325387" y="1269999"/>
                  </a:lnTo>
                  <a:lnTo>
                    <a:pt x="291849" y="1244599"/>
                  </a:lnTo>
                  <a:lnTo>
                    <a:pt x="259881" y="1219199"/>
                  </a:lnTo>
                  <a:lnTo>
                    <a:pt x="229543" y="1193799"/>
                  </a:lnTo>
                  <a:lnTo>
                    <a:pt x="200896" y="1168399"/>
                  </a:lnTo>
                  <a:lnTo>
                    <a:pt x="148913" y="1104899"/>
                  </a:lnTo>
                  <a:lnTo>
                    <a:pt x="125699" y="1079499"/>
                  </a:lnTo>
                  <a:lnTo>
                    <a:pt x="104415" y="1054099"/>
                  </a:lnTo>
                  <a:lnTo>
                    <a:pt x="85121" y="1015999"/>
                  </a:lnTo>
                  <a:lnTo>
                    <a:pt x="67877" y="977899"/>
                  </a:lnTo>
                  <a:lnTo>
                    <a:pt x="52741" y="952499"/>
                  </a:lnTo>
                  <a:lnTo>
                    <a:pt x="39773" y="914399"/>
                  </a:lnTo>
                  <a:lnTo>
                    <a:pt x="29032" y="876299"/>
                  </a:lnTo>
                  <a:lnTo>
                    <a:pt x="20576" y="850899"/>
                  </a:lnTo>
                  <a:lnTo>
                    <a:pt x="14466" y="812799"/>
                  </a:lnTo>
                  <a:lnTo>
                    <a:pt x="10760" y="774699"/>
                  </a:lnTo>
                  <a:lnTo>
                    <a:pt x="9518" y="736599"/>
                  </a:lnTo>
                  <a:lnTo>
                    <a:pt x="10782" y="698499"/>
                  </a:lnTo>
                  <a:lnTo>
                    <a:pt x="14509" y="660399"/>
                  </a:lnTo>
                  <a:lnTo>
                    <a:pt x="20640" y="622299"/>
                  </a:lnTo>
                  <a:lnTo>
                    <a:pt x="29113" y="584199"/>
                  </a:lnTo>
                  <a:lnTo>
                    <a:pt x="39871" y="558799"/>
                  </a:lnTo>
                  <a:lnTo>
                    <a:pt x="52854" y="520699"/>
                  </a:lnTo>
                  <a:lnTo>
                    <a:pt x="68003" y="482599"/>
                  </a:lnTo>
                  <a:lnTo>
                    <a:pt x="85258" y="457199"/>
                  </a:lnTo>
                  <a:lnTo>
                    <a:pt x="104561" y="419099"/>
                  </a:lnTo>
                  <a:lnTo>
                    <a:pt x="125853" y="393699"/>
                  </a:lnTo>
                  <a:lnTo>
                    <a:pt x="149073" y="355599"/>
                  </a:lnTo>
                  <a:lnTo>
                    <a:pt x="174163" y="330199"/>
                  </a:lnTo>
                  <a:lnTo>
                    <a:pt x="229715" y="279399"/>
                  </a:lnTo>
                  <a:lnTo>
                    <a:pt x="260055" y="253999"/>
                  </a:lnTo>
                  <a:lnTo>
                    <a:pt x="292025" y="228599"/>
                  </a:lnTo>
                  <a:lnTo>
                    <a:pt x="325563" y="203199"/>
                  </a:lnTo>
                  <a:lnTo>
                    <a:pt x="360611" y="177799"/>
                  </a:lnTo>
                  <a:lnTo>
                    <a:pt x="397106" y="152399"/>
                  </a:lnTo>
                  <a:lnTo>
                    <a:pt x="434988" y="139699"/>
                  </a:lnTo>
                  <a:lnTo>
                    <a:pt x="474197" y="114299"/>
                  </a:lnTo>
                  <a:lnTo>
                    <a:pt x="556351" y="88899"/>
                  </a:lnTo>
                  <a:lnTo>
                    <a:pt x="643078" y="63499"/>
                  </a:lnTo>
                  <a:lnTo>
                    <a:pt x="780676" y="25399"/>
                  </a:lnTo>
                  <a:close/>
                </a:path>
                <a:path w="1951354" h="1460500">
                  <a:moveTo>
                    <a:pt x="1170766" y="25399"/>
                  </a:moveTo>
                  <a:lnTo>
                    <a:pt x="1170513" y="25399"/>
                  </a:lnTo>
                  <a:lnTo>
                    <a:pt x="1308111" y="63499"/>
                  </a:lnTo>
                  <a:lnTo>
                    <a:pt x="1394837" y="88899"/>
                  </a:lnTo>
                  <a:lnTo>
                    <a:pt x="1476989" y="114299"/>
                  </a:lnTo>
                  <a:lnTo>
                    <a:pt x="1516198" y="139699"/>
                  </a:lnTo>
                  <a:lnTo>
                    <a:pt x="1554081" y="152399"/>
                  </a:lnTo>
                  <a:lnTo>
                    <a:pt x="1590575" y="177799"/>
                  </a:lnTo>
                  <a:lnTo>
                    <a:pt x="1625622" y="203199"/>
                  </a:lnTo>
                  <a:lnTo>
                    <a:pt x="1659159" y="228599"/>
                  </a:lnTo>
                  <a:lnTo>
                    <a:pt x="1691128" y="253999"/>
                  </a:lnTo>
                  <a:lnTo>
                    <a:pt x="1721467" y="279399"/>
                  </a:lnTo>
                  <a:lnTo>
                    <a:pt x="1750114" y="304799"/>
                  </a:lnTo>
                  <a:lnTo>
                    <a:pt x="1802096" y="368299"/>
                  </a:lnTo>
                  <a:lnTo>
                    <a:pt x="1825311" y="393699"/>
                  </a:lnTo>
                  <a:lnTo>
                    <a:pt x="1846595" y="419099"/>
                  </a:lnTo>
                  <a:lnTo>
                    <a:pt x="1865889" y="457199"/>
                  </a:lnTo>
                  <a:lnTo>
                    <a:pt x="1883133" y="482599"/>
                  </a:lnTo>
                  <a:lnTo>
                    <a:pt x="1898269" y="520699"/>
                  </a:lnTo>
                  <a:lnTo>
                    <a:pt x="1911236" y="558799"/>
                  </a:lnTo>
                  <a:lnTo>
                    <a:pt x="1921978" y="596899"/>
                  </a:lnTo>
                  <a:lnTo>
                    <a:pt x="1930434" y="622299"/>
                  </a:lnTo>
                  <a:lnTo>
                    <a:pt x="1936544" y="660399"/>
                  </a:lnTo>
                  <a:lnTo>
                    <a:pt x="1940250" y="698499"/>
                  </a:lnTo>
                  <a:lnTo>
                    <a:pt x="1941490" y="736599"/>
                  </a:lnTo>
                  <a:lnTo>
                    <a:pt x="1940228" y="774699"/>
                  </a:lnTo>
                  <a:lnTo>
                    <a:pt x="1936501" y="812799"/>
                  </a:lnTo>
                  <a:lnTo>
                    <a:pt x="1930370" y="850899"/>
                  </a:lnTo>
                  <a:lnTo>
                    <a:pt x="1921897" y="876299"/>
                  </a:lnTo>
                  <a:lnTo>
                    <a:pt x="1911139" y="914399"/>
                  </a:lnTo>
                  <a:lnTo>
                    <a:pt x="1898155" y="952499"/>
                  </a:lnTo>
                  <a:lnTo>
                    <a:pt x="1883007" y="977899"/>
                  </a:lnTo>
                  <a:lnTo>
                    <a:pt x="1865751" y="1015999"/>
                  </a:lnTo>
                  <a:lnTo>
                    <a:pt x="1846449" y="1054099"/>
                  </a:lnTo>
                  <a:lnTo>
                    <a:pt x="1825157" y="1079499"/>
                  </a:lnTo>
                  <a:lnTo>
                    <a:pt x="1801936" y="1104899"/>
                  </a:lnTo>
                  <a:lnTo>
                    <a:pt x="1776846" y="1142999"/>
                  </a:lnTo>
                  <a:lnTo>
                    <a:pt x="1721295" y="1193799"/>
                  </a:lnTo>
                  <a:lnTo>
                    <a:pt x="1690955" y="1219199"/>
                  </a:lnTo>
                  <a:lnTo>
                    <a:pt x="1658985" y="1244599"/>
                  </a:lnTo>
                  <a:lnTo>
                    <a:pt x="1625447" y="1269999"/>
                  </a:lnTo>
                  <a:lnTo>
                    <a:pt x="1590399" y="1295399"/>
                  </a:lnTo>
                  <a:lnTo>
                    <a:pt x="1553903" y="1308099"/>
                  </a:lnTo>
                  <a:lnTo>
                    <a:pt x="1516021" y="1333499"/>
                  </a:lnTo>
                  <a:lnTo>
                    <a:pt x="1476811" y="1358899"/>
                  </a:lnTo>
                  <a:lnTo>
                    <a:pt x="1394659" y="1384299"/>
                  </a:lnTo>
                  <a:lnTo>
                    <a:pt x="1307932" y="1409699"/>
                  </a:lnTo>
                  <a:lnTo>
                    <a:pt x="1170334" y="1447799"/>
                  </a:lnTo>
                  <a:lnTo>
                    <a:pt x="1170658" y="1447799"/>
                  </a:lnTo>
                  <a:lnTo>
                    <a:pt x="1308472" y="1409699"/>
                  </a:lnTo>
                  <a:lnTo>
                    <a:pt x="1395341" y="1384299"/>
                  </a:lnTo>
                  <a:lnTo>
                    <a:pt x="1477636" y="1358899"/>
                  </a:lnTo>
                  <a:lnTo>
                    <a:pt x="1516915" y="1333499"/>
                  </a:lnTo>
                  <a:lnTo>
                    <a:pt x="1554869" y="1320799"/>
                  </a:lnTo>
                  <a:lnTo>
                    <a:pt x="1591435" y="1295399"/>
                  </a:lnTo>
                  <a:lnTo>
                    <a:pt x="1626553" y="1269999"/>
                  </a:lnTo>
                  <a:lnTo>
                    <a:pt x="1660161" y="1244599"/>
                  </a:lnTo>
                  <a:lnTo>
                    <a:pt x="1692201" y="1219199"/>
                  </a:lnTo>
                  <a:lnTo>
                    <a:pt x="1722608" y="1193799"/>
                  </a:lnTo>
                  <a:lnTo>
                    <a:pt x="1751327" y="1168399"/>
                  </a:lnTo>
                  <a:lnTo>
                    <a:pt x="1803446" y="1104899"/>
                  </a:lnTo>
                  <a:lnTo>
                    <a:pt x="1826729" y="1079499"/>
                  </a:lnTo>
                  <a:lnTo>
                    <a:pt x="1848079" y="1054099"/>
                  </a:lnTo>
                  <a:lnTo>
                    <a:pt x="1867437" y="1015999"/>
                  </a:lnTo>
                  <a:lnTo>
                    <a:pt x="1884743" y="990599"/>
                  </a:lnTo>
                  <a:lnTo>
                    <a:pt x="1899936" y="952499"/>
                  </a:lnTo>
                  <a:lnTo>
                    <a:pt x="1912959" y="914399"/>
                  </a:lnTo>
                  <a:lnTo>
                    <a:pt x="1923749" y="876299"/>
                  </a:lnTo>
                  <a:lnTo>
                    <a:pt x="1932249" y="850899"/>
                  </a:lnTo>
                  <a:lnTo>
                    <a:pt x="1938395" y="812799"/>
                  </a:lnTo>
                  <a:lnTo>
                    <a:pt x="1942132" y="774699"/>
                  </a:lnTo>
                  <a:lnTo>
                    <a:pt x="1943395" y="736599"/>
                  </a:lnTo>
                  <a:lnTo>
                    <a:pt x="1942144" y="698499"/>
                  </a:lnTo>
                  <a:lnTo>
                    <a:pt x="1938422" y="660399"/>
                  </a:lnTo>
                  <a:lnTo>
                    <a:pt x="1932287" y="622299"/>
                  </a:lnTo>
                  <a:lnTo>
                    <a:pt x="1923798" y="584199"/>
                  </a:lnTo>
                  <a:lnTo>
                    <a:pt x="1913017" y="558799"/>
                  </a:lnTo>
                  <a:lnTo>
                    <a:pt x="1900005" y="520699"/>
                  </a:lnTo>
                  <a:lnTo>
                    <a:pt x="1884818" y="482599"/>
                  </a:lnTo>
                  <a:lnTo>
                    <a:pt x="1867519" y="457199"/>
                  </a:lnTo>
                  <a:lnTo>
                    <a:pt x="1848167" y="419099"/>
                  </a:lnTo>
                  <a:lnTo>
                    <a:pt x="1826821" y="393699"/>
                  </a:lnTo>
                  <a:lnTo>
                    <a:pt x="1803543" y="355599"/>
                  </a:lnTo>
                  <a:lnTo>
                    <a:pt x="1778391" y="330199"/>
                  </a:lnTo>
                  <a:lnTo>
                    <a:pt x="1722711" y="279399"/>
                  </a:lnTo>
                  <a:lnTo>
                    <a:pt x="1692304" y="253999"/>
                  </a:lnTo>
                  <a:lnTo>
                    <a:pt x="1660267" y="228599"/>
                  </a:lnTo>
                  <a:lnTo>
                    <a:pt x="1626659" y="203199"/>
                  </a:lnTo>
                  <a:lnTo>
                    <a:pt x="1591541" y="177799"/>
                  </a:lnTo>
                  <a:lnTo>
                    <a:pt x="1554975" y="152399"/>
                  </a:lnTo>
                  <a:lnTo>
                    <a:pt x="1517022" y="139699"/>
                  </a:lnTo>
                  <a:lnTo>
                    <a:pt x="1477742" y="114299"/>
                  </a:lnTo>
                  <a:lnTo>
                    <a:pt x="1395448" y="88899"/>
                  </a:lnTo>
                  <a:lnTo>
                    <a:pt x="1352555" y="63499"/>
                  </a:lnTo>
                  <a:lnTo>
                    <a:pt x="1308578" y="50799"/>
                  </a:lnTo>
                  <a:lnTo>
                    <a:pt x="1263581" y="50799"/>
                  </a:lnTo>
                  <a:lnTo>
                    <a:pt x="1170766" y="25399"/>
                  </a:lnTo>
                  <a:close/>
                </a:path>
                <a:path w="1951354" h="1460500">
                  <a:moveTo>
                    <a:pt x="1123791" y="12699"/>
                  </a:moveTo>
                  <a:lnTo>
                    <a:pt x="1123250" y="12699"/>
                  </a:lnTo>
                  <a:lnTo>
                    <a:pt x="1217947" y="38099"/>
                  </a:lnTo>
                  <a:lnTo>
                    <a:pt x="1263977" y="38099"/>
                  </a:lnTo>
                  <a:lnTo>
                    <a:pt x="1309046" y="50799"/>
                  </a:lnTo>
                  <a:lnTo>
                    <a:pt x="1396058" y="76199"/>
                  </a:lnTo>
                  <a:lnTo>
                    <a:pt x="1437880" y="101599"/>
                  </a:lnTo>
                  <a:lnTo>
                    <a:pt x="1478495" y="114299"/>
                  </a:lnTo>
                  <a:lnTo>
                    <a:pt x="1517846" y="139699"/>
                  </a:lnTo>
                  <a:lnTo>
                    <a:pt x="1555870" y="152399"/>
                  </a:lnTo>
                  <a:lnTo>
                    <a:pt x="1592507" y="177799"/>
                  </a:lnTo>
                  <a:lnTo>
                    <a:pt x="1627694" y="203199"/>
                  </a:lnTo>
                  <a:lnTo>
                    <a:pt x="1661373" y="228599"/>
                  </a:lnTo>
                  <a:lnTo>
                    <a:pt x="1693481" y="253999"/>
                  </a:lnTo>
                  <a:lnTo>
                    <a:pt x="1723957" y="279399"/>
                  </a:lnTo>
                  <a:lnTo>
                    <a:pt x="1752740" y="304799"/>
                  </a:lnTo>
                  <a:lnTo>
                    <a:pt x="1804990" y="355599"/>
                  </a:lnTo>
                  <a:lnTo>
                    <a:pt x="1828332" y="393699"/>
                  </a:lnTo>
                  <a:lnTo>
                    <a:pt x="1849738" y="419099"/>
                  </a:lnTo>
                  <a:lnTo>
                    <a:pt x="1869150" y="457199"/>
                  </a:lnTo>
                  <a:lnTo>
                    <a:pt x="1886503" y="482599"/>
                  </a:lnTo>
                  <a:lnTo>
                    <a:pt x="1901739" y="520699"/>
                  </a:lnTo>
                  <a:lnTo>
                    <a:pt x="1914799" y="558799"/>
                  </a:lnTo>
                  <a:lnTo>
                    <a:pt x="1925618" y="584199"/>
                  </a:lnTo>
                  <a:lnTo>
                    <a:pt x="1934140" y="622299"/>
                  </a:lnTo>
                  <a:lnTo>
                    <a:pt x="1940300" y="660399"/>
                  </a:lnTo>
                  <a:lnTo>
                    <a:pt x="1944041" y="698499"/>
                  </a:lnTo>
                  <a:lnTo>
                    <a:pt x="1945299" y="736599"/>
                  </a:lnTo>
                  <a:lnTo>
                    <a:pt x="1944035" y="774699"/>
                  </a:lnTo>
                  <a:lnTo>
                    <a:pt x="1940292" y="812799"/>
                  </a:lnTo>
                  <a:lnTo>
                    <a:pt x="1934127" y="850899"/>
                  </a:lnTo>
                  <a:lnTo>
                    <a:pt x="1925603" y="876299"/>
                  </a:lnTo>
                  <a:lnTo>
                    <a:pt x="1914778" y="914399"/>
                  </a:lnTo>
                  <a:lnTo>
                    <a:pt x="1901718" y="952499"/>
                  </a:lnTo>
                  <a:lnTo>
                    <a:pt x="1886478" y="990599"/>
                  </a:lnTo>
                  <a:lnTo>
                    <a:pt x="1869122" y="1015999"/>
                  </a:lnTo>
                  <a:lnTo>
                    <a:pt x="1849709" y="1054099"/>
                  </a:lnTo>
                  <a:lnTo>
                    <a:pt x="1828300" y="1079499"/>
                  </a:lnTo>
                  <a:lnTo>
                    <a:pt x="1804958" y="1117599"/>
                  </a:lnTo>
                  <a:lnTo>
                    <a:pt x="1779739" y="1142999"/>
                  </a:lnTo>
                  <a:lnTo>
                    <a:pt x="1723923" y="1193799"/>
                  </a:lnTo>
                  <a:lnTo>
                    <a:pt x="1693445" y="1219199"/>
                  </a:lnTo>
                  <a:lnTo>
                    <a:pt x="1661337" y="1244599"/>
                  </a:lnTo>
                  <a:lnTo>
                    <a:pt x="1627659" y="1269999"/>
                  </a:lnTo>
                  <a:lnTo>
                    <a:pt x="1592472" y="1295399"/>
                  </a:lnTo>
                  <a:lnTo>
                    <a:pt x="1555835" y="1320799"/>
                  </a:lnTo>
                  <a:lnTo>
                    <a:pt x="1517811" y="1333499"/>
                  </a:lnTo>
                  <a:lnTo>
                    <a:pt x="1478460" y="1358899"/>
                  </a:lnTo>
                  <a:lnTo>
                    <a:pt x="1396023" y="1384299"/>
                  </a:lnTo>
                  <a:lnTo>
                    <a:pt x="1353057" y="1409699"/>
                  </a:lnTo>
                  <a:lnTo>
                    <a:pt x="1309010" y="1422399"/>
                  </a:lnTo>
                  <a:lnTo>
                    <a:pt x="1263942" y="1422399"/>
                  </a:lnTo>
                  <a:lnTo>
                    <a:pt x="1170981" y="1447799"/>
                  </a:lnTo>
                  <a:lnTo>
                    <a:pt x="1219099" y="1447799"/>
                  </a:lnTo>
                  <a:lnTo>
                    <a:pt x="1354889" y="1409699"/>
                  </a:lnTo>
                  <a:lnTo>
                    <a:pt x="1440102" y="1384299"/>
                  </a:lnTo>
                  <a:lnTo>
                    <a:pt x="1480931" y="1358899"/>
                  </a:lnTo>
                  <a:lnTo>
                    <a:pt x="1520496" y="1346199"/>
                  </a:lnTo>
                  <a:lnTo>
                    <a:pt x="1558731" y="1320799"/>
                  </a:lnTo>
                  <a:lnTo>
                    <a:pt x="1595579" y="1295399"/>
                  </a:lnTo>
                  <a:lnTo>
                    <a:pt x="1630978" y="1282699"/>
                  </a:lnTo>
                  <a:lnTo>
                    <a:pt x="1664867" y="1257299"/>
                  </a:lnTo>
                  <a:lnTo>
                    <a:pt x="1697182" y="1231899"/>
                  </a:lnTo>
                  <a:lnTo>
                    <a:pt x="1727864" y="1206499"/>
                  </a:lnTo>
                  <a:lnTo>
                    <a:pt x="1756850" y="1168399"/>
                  </a:lnTo>
                  <a:lnTo>
                    <a:pt x="1784079" y="1142999"/>
                  </a:lnTo>
                  <a:lnTo>
                    <a:pt x="1809489" y="1117599"/>
                  </a:lnTo>
                  <a:lnTo>
                    <a:pt x="1833017" y="1079499"/>
                  </a:lnTo>
                  <a:lnTo>
                    <a:pt x="1854601" y="1054099"/>
                  </a:lnTo>
                  <a:lnTo>
                    <a:pt x="1874178" y="1015999"/>
                  </a:lnTo>
                  <a:lnTo>
                    <a:pt x="1891686" y="990599"/>
                  </a:lnTo>
                  <a:lnTo>
                    <a:pt x="1907061" y="952499"/>
                  </a:lnTo>
                  <a:lnTo>
                    <a:pt x="1920239" y="914399"/>
                  </a:lnTo>
                  <a:lnTo>
                    <a:pt x="1931161" y="888999"/>
                  </a:lnTo>
                  <a:lnTo>
                    <a:pt x="1939761" y="850899"/>
                  </a:lnTo>
                  <a:lnTo>
                    <a:pt x="1945977" y="812799"/>
                  </a:lnTo>
                  <a:lnTo>
                    <a:pt x="1949748" y="774699"/>
                  </a:lnTo>
                  <a:lnTo>
                    <a:pt x="1951010" y="736599"/>
                  </a:lnTo>
                  <a:lnTo>
                    <a:pt x="1949726" y="698499"/>
                  </a:lnTo>
                  <a:lnTo>
                    <a:pt x="1945934" y="660399"/>
                  </a:lnTo>
                  <a:lnTo>
                    <a:pt x="1939698" y="622299"/>
                  </a:lnTo>
                  <a:lnTo>
                    <a:pt x="1931080" y="584199"/>
                  </a:lnTo>
                  <a:lnTo>
                    <a:pt x="1920142" y="558799"/>
                  </a:lnTo>
                  <a:lnTo>
                    <a:pt x="1906948" y="520699"/>
                  </a:lnTo>
                  <a:lnTo>
                    <a:pt x="1891559" y="482599"/>
                  </a:lnTo>
                  <a:lnTo>
                    <a:pt x="1874041" y="444499"/>
                  </a:lnTo>
                  <a:lnTo>
                    <a:pt x="1854455" y="419099"/>
                  </a:lnTo>
                  <a:lnTo>
                    <a:pt x="1832863" y="380999"/>
                  </a:lnTo>
                  <a:lnTo>
                    <a:pt x="1809329" y="355599"/>
                  </a:lnTo>
                  <a:lnTo>
                    <a:pt x="1783915" y="330199"/>
                  </a:lnTo>
                  <a:lnTo>
                    <a:pt x="1756683" y="292099"/>
                  </a:lnTo>
                  <a:lnTo>
                    <a:pt x="1727692" y="266699"/>
                  </a:lnTo>
                  <a:lnTo>
                    <a:pt x="1697009" y="241299"/>
                  </a:lnTo>
                  <a:lnTo>
                    <a:pt x="1664691" y="215899"/>
                  </a:lnTo>
                  <a:lnTo>
                    <a:pt x="1630803" y="190499"/>
                  </a:lnTo>
                  <a:lnTo>
                    <a:pt x="1595404" y="165099"/>
                  </a:lnTo>
                  <a:lnTo>
                    <a:pt x="1558555" y="152399"/>
                  </a:lnTo>
                  <a:lnTo>
                    <a:pt x="1520318" y="126999"/>
                  </a:lnTo>
                  <a:lnTo>
                    <a:pt x="1480755" y="114299"/>
                  </a:lnTo>
                  <a:lnTo>
                    <a:pt x="1439924" y="88899"/>
                  </a:lnTo>
                  <a:lnTo>
                    <a:pt x="1354711" y="63499"/>
                  </a:lnTo>
                  <a:lnTo>
                    <a:pt x="1218920" y="25399"/>
                  </a:lnTo>
                  <a:lnTo>
                    <a:pt x="1171775" y="25399"/>
                  </a:lnTo>
                  <a:lnTo>
                    <a:pt x="1123791" y="12699"/>
                  </a:lnTo>
                  <a:close/>
                </a:path>
                <a:path w="1951354" h="1460500">
                  <a:moveTo>
                    <a:pt x="876702" y="12699"/>
                  </a:moveTo>
                  <a:lnTo>
                    <a:pt x="876522" y="12699"/>
                  </a:lnTo>
                  <a:lnTo>
                    <a:pt x="828048" y="25399"/>
                  </a:lnTo>
                  <a:lnTo>
                    <a:pt x="828301" y="25399"/>
                  </a:lnTo>
                  <a:lnTo>
                    <a:pt x="876702" y="12699"/>
                  </a:lnTo>
                  <a:close/>
                </a:path>
                <a:path w="1951354" h="1460500">
                  <a:moveTo>
                    <a:pt x="1074596" y="12699"/>
                  </a:moveTo>
                  <a:lnTo>
                    <a:pt x="1122889" y="25399"/>
                  </a:lnTo>
                  <a:lnTo>
                    <a:pt x="1123069" y="25399"/>
                  </a:lnTo>
                  <a:lnTo>
                    <a:pt x="1074596" y="12699"/>
                  </a:lnTo>
                  <a:close/>
                </a:path>
                <a:path w="1951354" h="1460500">
                  <a:moveTo>
                    <a:pt x="1025550" y="0"/>
                  </a:moveTo>
                  <a:lnTo>
                    <a:pt x="925280" y="0"/>
                  </a:lnTo>
                  <a:lnTo>
                    <a:pt x="875800" y="12699"/>
                  </a:lnTo>
                  <a:lnTo>
                    <a:pt x="1075028" y="12699"/>
                  </a:lnTo>
                  <a:lnTo>
                    <a:pt x="1025550" y="0"/>
                  </a:lnTo>
                  <a:close/>
                </a:path>
              </a:pathLst>
            </a:custGeom>
            <a:solidFill>
              <a:srgbClr val="1E768C"/>
            </a:solidFill>
          </p:spPr>
          <p:txBody>
            <a:bodyPr wrap="square" lIns="0" tIns="0" rIns="0" bIns="0" rtlCol="0"/>
            <a:lstStyle/>
            <a:p>
              <a:endParaRPr/>
            </a:p>
          </p:txBody>
        </p:sp>
      </p:grpSp>
      <p:sp>
        <p:nvSpPr>
          <p:cNvPr id="33" name="object 33"/>
          <p:cNvSpPr txBox="1"/>
          <p:nvPr/>
        </p:nvSpPr>
        <p:spPr>
          <a:xfrm>
            <a:off x="1233803" y="1553836"/>
            <a:ext cx="10511969" cy="1218026"/>
          </a:xfrm>
          <a:prstGeom prst="rect">
            <a:avLst/>
          </a:prstGeom>
        </p:spPr>
        <p:txBody>
          <a:bodyPr vert="horz" wrap="square" lIns="0" tIns="7620" rIns="0" bIns="0" rtlCol="0">
            <a:spAutoFit/>
          </a:bodyPr>
          <a:lstStyle/>
          <a:p>
            <a:pPr marR="5080">
              <a:lnSpc>
                <a:spcPct val="101699"/>
              </a:lnSpc>
              <a:spcBef>
                <a:spcPts val="60"/>
              </a:spcBef>
              <a:spcAft>
                <a:spcPts val="600"/>
              </a:spcAft>
            </a:pPr>
            <a:r>
              <a:rPr sz="2600" dirty="0">
                <a:solidFill>
                  <a:schemeClr val="accent1">
                    <a:lumMod val="75000"/>
                  </a:schemeClr>
                </a:solidFill>
                <a:latin typeface="Calibri" panose="020F0502020204030204" pitchFamily="34" charset="0"/>
                <a:cs typeface="Calibri" panose="020F0502020204030204" pitchFamily="34" charset="0"/>
              </a:rPr>
              <a:t>L’organizzazione è un insieme coordinato di mezzi e di persone orientate al raggiungimento di  un obiettivo comune (scopo preordinato) secondo il principio della divisione del lavoro e una  gerarchia di responsabilità.</a:t>
            </a:r>
          </a:p>
        </p:txBody>
      </p:sp>
      <p:grpSp>
        <p:nvGrpSpPr>
          <p:cNvPr id="2" name="Gruppo 1">
            <a:extLst>
              <a:ext uri="{FF2B5EF4-FFF2-40B4-BE49-F238E27FC236}">
                <a16:creationId xmlns:a16="http://schemas.microsoft.com/office/drawing/2014/main" id="{7459AAE9-DD11-B027-D160-EED9F967697C}"/>
              </a:ext>
            </a:extLst>
          </p:cNvPr>
          <p:cNvGrpSpPr/>
          <p:nvPr/>
        </p:nvGrpSpPr>
        <p:grpSpPr>
          <a:xfrm>
            <a:off x="1" y="0"/>
            <a:ext cx="908049" cy="6858000"/>
            <a:chOff x="1" y="0"/>
            <a:chExt cx="962526" cy="6858000"/>
          </a:xfrm>
        </p:grpSpPr>
        <p:sp>
          <p:nvSpPr>
            <p:cNvPr id="3" name="Rettangolo 2">
              <a:extLst>
                <a:ext uri="{FF2B5EF4-FFF2-40B4-BE49-F238E27FC236}">
                  <a16:creationId xmlns:a16="http://schemas.microsoft.com/office/drawing/2014/main" id="{B70095F7-1A62-348E-2315-11C8B37ED942}"/>
                </a:ext>
              </a:extLst>
            </p:cNvPr>
            <p:cNvSpPr/>
            <p:nvPr/>
          </p:nvSpPr>
          <p:spPr>
            <a:xfrm>
              <a:off x="1" y="0"/>
              <a:ext cx="962526"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mj-lt"/>
              </a:endParaRPr>
            </a:p>
          </p:txBody>
        </p:sp>
        <p:sp>
          <p:nvSpPr>
            <p:cNvPr id="4" name="CasellaDiTesto 3">
              <a:extLst>
                <a:ext uri="{FF2B5EF4-FFF2-40B4-BE49-F238E27FC236}">
                  <a16:creationId xmlns:a16="http://schemas.microsoft.com/office/drawing/2014/main" id="{A17A02A8-AA0F-FA80-0275-9AE5AC7689D5}"/>
                </a:ext>
              </a:extLst>
            </p:cNvPr>
            <p:cNvSpPr txBox="1"/>
            <p:nvPr/>
          </p:nvSpPr>
          <p:spPr>
            <a:xfrm rot="16200000">
              <a:off x="-2863197" y="3016394"/>
              <a:ext cx="6666316" cy="782979"/>
            </a:xfrm>
            <a:prstGeom prst="rect">
              <a:avLst/>
            </a:prstGeom>
            <a:noFill/>
          </p:spPr>
          <p:txBody>
            <a:bodyPr wrap="square" rtlCol="0">
              <a:spAutoFit/>
            </a:bodyPr>
            <a:lstStyle/>
            <a:p>
              <a:r>
                <a:rPr lang="it-IT" sz="2100" b="1" dirty="0">
                  <a:solidFill>
                    <a:schemeClr val="bg1"/>
                  </a:solidFill>
                  <a:latin typeface="+mj-lt"/>
                  <a:ea typeface="Tahoma" panose="020B0604030504040204" pitchFamily="34" charset="0"/>
                  <a:cs typeface="Tahoma" panose="020B0604030504040204" pitchFamily="34" charset="0"/>
                </a:rPr>
                <a:t>FormezPA -      Progetto per il miglioramento dei sistemi di                               </a:t>
              </a:r>
            </a:p>
            <a:p>
              <a:r>
                <a:rPr lang="it-IT" sz="2100" b="1" dirty="0">
                  <a:solidFill>
                    <a:schemeClr val="bg1"/>
                  </a:solidFill>
                  <a:latin typeface="+mj-lt"/>
                  <a:ea typeface="Tahoma" panose="020B0604030504040204" pitchFamily="34" charset="0"/>
                  <a:cs typeface="Tahoma" panose="020B0604030504040204" pitchFamily="34" charset="0"/>
                </a:rPr>
                <a:t>                          gestione e valutazione delle performance</a:t>
              </a:r>
            </a:p>
          </p:txBody>
        </p:sp>
      </p:grpSp>
      <p:pic>
        <p:nvPicPr>
          <p:cNvPr id="5" name="Picture 7">
            <a:extLst>
              <a:ext uri="{FF2B5EF4-FFF2-40B4-BE49-F238E27FC236}">
                <a16:creationId xmlns:a16="http://schemas.microsoft.com/office/drawing/2014/main" id="{A0B7232B-77D9-B136-ABB8-AE1D125BA43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22170" y="6291901"/>
            <a:ext cx="13223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a:extLst>
              <a:ext uri="{FF2B5EF4-FFF2-40B4-BE49-F238E27FC236}">
                <a16:creationId xmlns:a16="http://schemas.microsoft.com/office/drawing/2014/main" id="{5F08F476-CEB8-691D-8466-1793EFB87B4A}"/>
              </a:ext>
            </a:extLst>
          </p:cNvPr>
          <p:cNvPicPr>
            <a:picLocks noChangeAspect="1"/>
          </p:cNvPicPr>
          <p:nvPr/>
        </p:nvPicPr>
        <p:blipFill rotWithShape="1">
          <a:blip r:embed="rId5"/>
          <a:srcRect t="15078" b="12705"/>
          <a:stretch/>
        </p:blipFill>
        <p:spPr>
          <a:xfrm>
            <a:off x="2648413" y="34286"/>
            <a:ext cx="6895174" cy="990600"/>
          </a:xfrm>
          <a:prstGeom prst="rect">
            <a:avLst/>
          </a:prstGeom>
        </p:spPr>
      </p:pic>
      <p:sp>
        <p:nvSpPr>
          <p:cNvPr id="7" name="Segnaposto piè di pagina 3">
            <a:extLst>
              <a:ext uri="{FF2B5EF4-FFF2-40B4-BE49-F238E27FC236}">
                <a16:creationId xmlns:a16="http://schemas.microsoft.com/office/drawing/2014/main" id="{71347480-8EC3-8749-B75E-ED4785F5ECC3}"/>
              </a:ext>
            </a:extLst>
          </p:cNvPr>
          <p:cNvSpPr txBox="1">
            <a:spLocks/>
          </p:cNvSpPr>
          <p:nvPr/>
        </p:nvSpPr>
        <p:spPr>
          <a:xfrm>
            <a:off x="3913240" y="6484267"/>
            <a:ext cx="41148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Dott. Giuseppe Gioioso - FormezPA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70030" y="1015865"/>
            <a:ext cx="1008887" cy="445008"/>
          </a:xfrm>
          <a:prstGeom prst="rect">
            <a:avLst/>
          </a:prstGeom>
        </p:spPr>
      </p:pic>
      <p:grpSp>
        <p:nvGrpSpPr>
          <p:cNvPr id="3" name="object 3"/>
          <p:cNvGrpSpPr/>
          <p:nvPr/>
        </p:nvGrpSpPr>
        <p:grpSpPr>
          <a:xfrm>
            <a:off x="1022718" y="1298448"/>
            <a:ext cx="10400665" cy="4916805"/>
            <a:chOff x="521492" y="1095373"/>
            <a:chExt cx="10400665" cy="4916805"/>
          </a:xfrm>
        </p:grpSpPr>
        <p:pic>
          <p:nvPicPr>
            <p:cNvPr id="4" name="object 4"/>
            <p:cNvPicPr/>
            <p:nvPr/>
          </p:nvPicPr>
          <p:blipFill>
            <a:blip r:embed="rId3" cstate="print"/>
            <a:stretch>
              <a:fillRect/>
            </a:stretch>
          </p:blipFill>
          <p:spPr>
            <a:xfrm>
              <a:off x="521492" y="1325619"/>
              <a:ext cx="9472347" cy="4686242"/>
            </a:xfrm>
            <a:prstGeom prst="rect">
              <a:avLst/>
            </a:prstGeom>
          </p:spPr>
        </p:pic>
        <p:sp>
          <p:nvSpPr>
            <p:cNvPr id="5" name="object 5"/>
            <p:cNvSpPr/>
            <p:nvPr/>
          </p:nvSpPr>
          <p:spPr>
            <a:xfrm>
              <a:off x="838187" y="1095374"/>
              <a:ext cx="10083800" cy="4831080"/>
            </a:xfrm>
            <a:custGeom>
              <a:avLst/>
              <a:gdLst/>
              <a:ahLst/>
              <a:cxnLst/>
              <a:rect l="l" t="t" r="r" b="b"/>
              <a:pathLst>
                <a:path w="10083800" h="4831080">
                  <a:moveTo>
                    <a:pt x="9691700" y="3907434"/>
                  </a:moveTo>
                  <a:lnTo>
                    <a:pt x="0" y="3907434"/>
                  </a:lnTo>
                  <a:lnTo>
                    <a:pt x="0" y="4830762"/>
                  </a:lnTo>
                  <a:lnTo>
                    <a:pt x="9691700" y="4830762"/>
                  </a:lnTo>
                  <a:lnTo>
                    <a:pt x="9691700" y="3907434"/>
                  </a:lnTo>
                  <a:close/>
                </a:path>
                <a:path w="10083800" h="4831080">
                  <a:moveTo>
                    <a:pt x="10083406" y="0"/>
                  </a:moveTo>
                  <a:lnTo>
                    <a:pt x="4430319" y="0"/>
                  </a:lnTo>
                  <a:lnTo>
                    <a:pt x="4430319" y="460375"/>
                  </a:lnTo>
                  <a:lnTo>
                    <a:pt x="10083406" y="460375"/>
                  </a:lnTo>
                  <a:lnTo>
                    <a:pt x="10083406" y="0"/>
                  </a:lnTo>
                  <a:close/>
                </a:path>
              </a:pathLst>
            </a:custGeom>
            <a:solidFill>
              <a:srgbClr val="FFFFFF"/>
            </a:solidFill>
          </p:spPr>
          <p:txBody>
            <a:bodyPr wrap="square" lIns="0" tIns="0" rIns="0" bIns="0" rtlCol="0"/>
            <a:lstStyle/>
            <a:p>
              <a:endParaRPr/>
            </a:p>
          </p:txBody>
        </p:sp>
      </p:grpSp>
      <p:sp>
        <p:nvSpPr>
          <p:cNvPr id="6" name="object 6"/>
          <p:cNvSpPr txBox="1"/>
          <p:nvPr/>
        </p:nvSpPr>
        <p:spPr>
          <a:xfrm>
            <a:off x="1455418" y="5686551"/>
            <a:ext cx="758190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chemeClr val="accent1">
                    <a:lumMod val="75000"/>
                  </a:schemeClr>
                </a:solidFill>
                <a:latin typeface="Lucida Sans Unicode"/>
                <a:cs typeface="Lucida Sans Unicode"/>
              </a:rPr>
              <a:t>Esempio</a:t>
            </a:r>
            <a:r>
              <a:rPr sz="1800" spc="-15" dirty="0">
                <a:solidFill>
                  <a:schemeClr val="accent1">
                    <a:lumMod val="75000"/>
                  </a:schemeClr>
                </a:solidFill>
                <a:latin typeface="Lucida Sans Unicode"/>
                <a:cs typeface="Lucida Sans Unicode"/>
              </a:rPr>
              <a:t> </a:t>
            </a:r>
            <a:r>
              <a:rPr sz="1800" dirty="0">
                <a:solidFill>
                  <a:schemeClr val="accent1">
                    <a:lumMod val="75000"/>
                  </a:schemeClr>
                </a:solidFill>
                <a:latin typeface="Lucida Sans Unicode"/>
                <a:cs typeface="Lucida Sans Unicode"/>
              </a:rPr>
              <a:t>di</a:t>
            </a:r>
            <a:r>
              <a:rPr sz="1800" spc="5" dirty="0">
                <a:solidFill>
                  <a:schemeClr val="accent1">
                    <a:lumMod val="75000"/>
                  </a:schemeClr>
                </a:solidFill>
                <a:latin typeface="Lucida Sans Unicode"/>
                <a:cs typeface="Lucida Sans Unicode"/>
              </a:rPr>
              <a:t> </a:t>
            </a:r>
            <a:r>
              <a:rPr sz="1800" spc="-5" dirty="0">
                <a:solidFill>
                  <a:schemeClr val="accent1">
                    <a:lumMod val="75000"/>
                  </a:schemeClr>
                </a:solidFill>
                <a:latin typeface="Lucida Sans Unicode"/>
                <a:cs typeface="Lucida Sans Unicode"/>
              </a:rPr>
              <a:t>come un</a:t>
            </a:r>
            <a:r>
              <a:rPr sz="1800" spc="-10" dirty="0">
                <a:solidFill>
                  <a:schemeClr val="accent1">
                    <a:lumMod val="75000"/>
                  </a:schemeClr>
                </a:solidFill>
                <a:latin typeface="Lucida Sans Unicode"/>
                <a:cs typeface="Lucida Sans Unicode"/>
              </a:rPr>
              <a:t> </a:t>
            </a:r>
            <a:r>
              <a:rPr sz="1800" spc="-5" dirty="0">
                <a:solidFill>
                  <a:schemeClr val="accent1">
                    <a:lumMod val="75000"/>
                  </a:schemeClr>
                </a:solidFill>
                <a:latin typeface="Lucida Sans Unicode"/>
                <a:cs typeface="Lucida Sans Unicode"/>
              </a:rPr>
              <a:t>processo</a:t>
            </a:r>
            <a:r>
              <a:rPr sz="1800" spc="-10" dirty="0">
                <a:solidFill>
                  <a:schemeClr val="accent1">
                    <a:lumMod val="75000"/>
                  </a:schemeClr>
                </a:solidFill>
                <a:latin typeface="Lucida Sans Unicode"/>
                <a:cs typeface="Lucida Sans Unicode"/>
              </a:rPr>
              <a:t> </a:t>
            </a:r>
            <a:r>
              <a:rPr sz="1800" dirty="0">
                <a:solidFill>
                  <a:schemeClr val="accent1">
                    <a:lumMod val="75000"/>
                  </a:schemeClr>
                </a:solidFill>
                <a:latin typeface="Lucida Sans Unicode"/>
                <a:cs typeface="Lucida Sans Unicode"/>
              </a:rPr>
              <a:t>attraversa</a:t>
            </a:r>
            <a:r>
              <a:rPr sz="1800" spc="5" dirty="0">
                <a:solidFill>
                  <a:schemeClr val="accent1">
                    <a:lumMod val="75000"/>
                  </a:schemeClr>
                </a:solidFill>
                <a:latin typeface="Lucida Sans Unicode"/>
                <a:cs typeface="Lucida Sans Unicode"/>
              </a:rPr>
              <a:t> </a:t>
            </a:r>
            <a:r>
              <a:rPr sz="1800" spc="-5" dirty="0">
                <a:solidFill>
                  <a:schemeClr val="accent1">
                    <a:lumMod val="75000"/>
                  </a:schemeClr>
                </a:solidFill>
                <a:latin typeface="Lucida Sans Unicode"/>
                <a:cs typeface="Lucida Sans Unicode"/>
              </a:rPr>
              <a:t>diverse</a:t>
            </a:r>
            <a:r>
              <a:rPr sz="1800" spc="-10" dirty="0">
                <a:solidFill>
                  <a:schemeClr val="accent1">
                    <a:lumMod val="75000"/>
                  </a:schemeClr>
                </a:solidFill>
                <a:latin typeface="Lucida Sans Unicode"/>
                <a:cs typeface="Lucida Sans Unicode"/>
              </a:rPr>
              <a:t> </a:t>
            </a:r>
            <a:r>
              <a:rPr sz="1800" spc="-5" dirty="0">
                <a:solidFill>
                  <a:schemeClr val="accent1">
                    <a:lumMod val="75000"/>
                  </a:schemeClr>
                </a:solidFill>
                <a:latin typeface="Lucida Sans Unicode"/>
                <a:cs typeface="Lucida Sans Unicode"/>
              </a:rPr>
              <a:t>unità</a:t>
            </a:r>
            <a:r>
              <a:rPr sz="1800" spc="5" dirty="0">
                <a:solidFill>
                  <a:schemeClr val="accent1">
                    <a:lumMod val="75000"/>
                  </a:schemeClr>
                </a:solidFill>
                <a:latin typeface="Lucida Sans Unicode"/>
                <a:cs typeface="Lucida Sans Unicode"/>
              </a:rPr>
              <a:t> </a:t>
            </a:r>
            <a:r>
              <a:rPr sz="1800" dirty="0">
                <a:solidFill>
                  <a:schemeClr val="accent1">
                    <a:lumMod val="75000"/>
                  </a:schemeClr>
                </a:solidFill>
                <a:latin typeface="Lucida Sans Unicode"/>
                <a:cs typeface="Lucida Sans Unicode"/>
              </a:rPr>
              <a:t>organizzative</a:t>
            </a:r>
          </a:p>
        </p:txBody>
      </p:sp>
      <p:grpSp>
        <p:nvGrpSpPr>
          <p:cNvPr id="7" name="Gruppo 6">
            <a:extLst>
              <a:ext uri="{FF2B5EF4-FFF2-40B4-BE49-F238E27FC236}">
                <a16:creationId xmlns:a16="http://schemas.microsoft.com/office/drawing/2014/main" id="{8B56E320-68B5-3076-AD46-A6803DF05894}"/>
              </a:ext>
            </a:extLst>
          </p:cNvPr>
          <p:cNvGrpSpPr/>
          <p:nvPr/>
        </p:nvGrpSpPr>
        <p:grpSpPr>
          <a:xfrm>
            <a:off x="1" y="0"/>
            <a:ext cx="908049" cy="6858000"/>
            <a:chOff x="1" y="0"/>
            <a:chExt cx="962526" cy="6858000"/>
          </a:xfrm>
        </p:grpSpPr>
        <p:sp>
          <p:nvSpPr>
            <p:cNvPr id="8" name="Rettangolo 7">
              <a:extLst>
                <a:ext uri="{FF2B5EF4-FFF2-40B4-BE49-F238E27FC236}">
                  <a16:creationId xmlns:a16="http://schemas.microsoft.com/office/drawing/2014/main" id="{578A9AA4-38CD-6E61-50C2-59FC2588E12C}"/>
                </a:ext>
              </a:extLst>
            </p:cNvPr>
            <p:cNvSpPr/>
            <p:nvPr/>
          </p:nvSpPr>
          <p:spPr>
            <a:xfrm>
              <a:off x="1" y="0"/>
              <a:ext cx="962526"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mj-lt"/>
              </a:endParaRPr>
            </a:p>
          </p:txBody>
        </p:sp>
        <p:sp>
          <p:nvSpPr>
            <p:cNvPr id="9" name="CasellaDiTesto 8">
              <a:extLst>
                <a:ext uri="{FF2B5EF4-FFF2-40B4-BE49-F238E27FC236}">
                  <a16:creationId xmlns:a16="http://schemas.microsoft.com/office/drawing/2014/main" id="{86AFB971-7407-7DBA-7C93-7D819178AC91}"/>
                </a:ext>
              </a:extLst>
            </p:cNvPr>
            <p:cNvSpPr txBox="1"/>
            <p:nvPr/>
          </p:nvSpPr>
          <p:spPr>
            <a:xfrm rot="16200000">
              <a:off x="-2863197" y="3016394"/>
              <a:ext cx="6666316" cy="782979"/>
            </a:xfrm>
            <a:prstGeom prst="rect">
              <a:avLst/>
            </a:prstGeom>
            <a:noFill/>
          </p:spPr>
          <p:txBody>
            <a:bodyPr wrap="square" rtlCol="0">
              <a:spAutoFit/>
            </a:bodyPr>
            <a:lstStyle/>
            <a:p>
              <a:r>
                <a:rPr lang="it-IT" sz="2100" b="1" dirty="0">
                  <a:solidFill>
                    <a:schemeClr val="bg1"/>
                  </a:solidFill>
                  <a:latin typeface="+mj-lt"/>
                  <a:ea typeface="Tahoma" panose="020B0604030504040204" pitchFamily="34" charset="0"/>
                  <a:cs typeface="Tahoma" panose="020B0604030504040204" pitchFamily="34" charset="0"/>
                </a:rPr>
                <a:t>FormezPA -      Progetto per il miglioramento dei sistemi di                               </a:t>
              </a:r>
            </a:p>
            <a:p>
              <a:r>
                <a:rPr lang="it-IT" sz="2100" b="1" dirty="0">
                  <a:solidFill>
                    <a:schemeClr val="bg1"/>
                  </a:solidFill>
                  <a:latin typeface="+mj-lt"/>
                  <a:ea typeface="Tahoma" panose="020B0604030504040204" pitchFamily="34" charset="0"/>
                  <a:cs typeface="Tahoma" panose="020B0604030504040204" pitchFamily="34" charset="0"/>
                </a:rPr>
                <a:t>                          gestione e valutazione delle performance</a:t>
              </a:r>
            </a:p>
          </p:txBody>
        </p:sp>
      </p:grpSp>
      <p:pic>
        <p:nvPicPr>
          <p:cNvPr id="10" name="Picture 7">
            <a:extLst>
              <a:ext uri="{FF2B5EF4-FFF2-40B4-BE49-F238E27FC236}">
                <a16:creationId xmlns:a16="http://schemas.microsoft.com/office/drawing/2014/main" id="{9DBAC5D8-6C6B-A0E8-A2C3-F7DED08A61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22170" y="6291901"/>
            <a:ext cx="13223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10">
            <a:extLst>
              <a:ext uri="{FF2B5EF4-FFF2-40B4-BE49-F238E27FC236}">
                <a16:creationId xmlns:a16="http://schemas.microsoft.com/office/drawing/2014/main" id="{0DF58858-60CB-F8A1-25E4-B7DBF72AEDC6}"/>
              </a:ext>
            </a:extLst>
          </p:cNvPr>
          <p:cNvPicPr>
            <a:picLocks noChangeAspect="1"/>
          </p:cNvPicPr>
          <p:nvPr/>
        </p:nvPicPr>
        <p:blipFill rotWithShape="1">
          <a:blip r:embed="rId5"/>
          <a:srcRect t="15078" b="12705"/>
          <a:stretch/>
        </p:blipFill>
        <p:spPr>
          <a:xfrm>
            <a:off x="2648413" y="18224"/>
            <a:ext cx="6895174" cy="990600"/>
          </a:xfrm>
          <a:prstGeom prst="rect">
            <a:avLst/>
          </a:prstGeom>
        </p:spPr>
      </p:pic>
      <p:sp>
        <p:nvSpPr>
          <p:cNvPr id="12" name="Segnaposto piè di pagina 3">
            <a:extLst>
              <a:ext uri="{FF2B5EF4-FFF2-40B4-BE49-F238E27FC236}">
                <a16:creationId xmlns:a16="http://schemas.microsoft.com/office/drawing/2014/main" id="{2C7CAE54-CDB9-EB9B-1E0A-11E54487360B}"/>
              </a:ext>
            </a:extLst>
          </p:cNvPr>
          <p:cNvSpPr txBox="1">
            <a:spLocks/>
          </p:cNvSpPr>
          <p:nvPr/>
        </p:nvSpPr>
        <p:spPr>
          <a:xfrm>
            <a:off x="3913240" y="6484267"/>
            <a:ext cx="41148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Dott. Giuseppe Gioioso - FormezPA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069740" y="5216176"/>
            <a:ext cx="10276554" cy="796309"/>
          </a:xfrm>
          <a:prstGeom prst="rect">
            <a:avLst/>
          </a:prstGeom>
        </p:spPr>
        <p:txBody>
          <a:bodyPr vert="horz">
            <a:noAutofit/>
          </a:bodyPr>
          <a:lstStyle>
            <a:lvl1pPr marL="109728" indent="0">
              <a:spcBef>
                <a:spcPts val="400"/>
              </a:spcBef>
              <a:spcAft>
                <a:spcPts val="0"/>
              </a:spcAft>
              <a:buClr>
                <a:schemeClr val="accent1"/>
              </a:buClr>
              <a:buSzPct val="68000"/>
              <a:buFont typeface="Wingdings 3"/>
              <a:buNone/>
              <a:defRPr kumimoji="0" sz="1400" b="0">
                <a:solidFill>
                  <a:schemeClr val="accent4">
                    <a:lumMod val="75000"/>
                  </a:schemeClr>
                </a:solidFill>
                <a:latin typeface="Calibri" panose="020F0502020204030204" pitchFamily="34" charset="0"/>
                <a:cs typeface="Calibri" panose="020F0502020204030204" pitchFamily="34" charset="0"/>
              </a:defRPr>
            </a:lvl1pPr>
            <a:lvl2pPr marL="621792" indent="-228600">
              <a:spcBef>
                <a:spcPts val="324"/>
              </a:spcBef>
              <a:buClr>
                <a:schemeClr val="accent1"/>
              </a:buClr>
              <a:buFont typeface="Verdana"/>
              <a:buChar char="◦"/>
              <a:defRPr kumimoji="0" sz="2300"/>
            </a:lvl2pPr>
            <a:lvl3pPr marL="859536" indent="-228600">
              <a:spcBef>
                <a:spcPts val="350"/>
              </a:spcBef>
              <a:buClr>
                <a:schemeClr val="accent2"/>
              </a:buClr>
              <a:buSzPct val="100000"/>
              <a:buFont typeface="Wingdings 2"/>
              <a:buChar char=""/>
              <a:defRPr kumimoji="0" sz="2100"/>
            </a:lvl3pPr>
            <a:lvl4pPr marL="1143000" indent="-228600">
              <a:spcBef>
                <a:spcPts val="350"/>
              </a:spcBef>
              <a:buClr>
                <a:schemeClr val="accent2"/>
              </a:buClr>
              <a:buFont typeface="Wingdings 2"/>
              <a:buChar char=""/>
              <a:defRPr kumimoji="0" sz="1900"/>
            </a:lvl4pPr>
            <a:lvl5pPr marL="1371600" indent="-228600">
              <a:spcBef>
                <a:spcPts val="350"/>
              </a:spcBef>
              <a:buClr>
                <a:schemeClr val="accent2"/>
              </a:buClr>
              <a:buFont typeface="Wingdings 2"/>
              <a:buChar char=""/>
              <a:defRPr kumimoji="0"/>
            </a:lvl5pPr>
            <a:lvl6pPr marL="1600200" indent="-228600">
              <a:spcBef>
                <a:spcPts val="350"/>
              </a:spcBef>
              <a:buClr>
                <a:schemeClr val="accent3"/>
              </a:buClr>
              <a:buFont typeface="Wingdings 2"/>
              <a:buChar char=""/>
              <a:defRPr kumimoji="0"/>
            </a:lvl6pPr>
            <a:lvl7pPr marL="1828800" indent="-228600">
              <a:spcBef>
                <a:spcPts val="350"/>
              </a:spcBef>
              <a:buClr>
                <a:schemeClr val="accent3"/>
              </a:buClr>
              <a:buFont typeface="Wingdings 2"/>
              <a:buChar char=""/>
              <a:defRPr kumimoji="0" sz="1600"/>
            </a:lvl7pPr>
            <a:lvl8pPr marL="2057400" indent="-228600">
              <a:spcBef>
                <a:spcPts val="350"/>
              </a:spcBef>
              <a:buClr>
                <a:schemeClr val="accent3"/>
              </a:buClr>
              <a:buFont typeface="Wingdings 2"/>
              <a:buChar char=""/>
              <a:defRPr kumimoji="0" sz="1600"/>
            </a:lvl8pPr>
            <a:lvl9pPr marL="2286000" indent="-228600">
              <a:spcBef>
                <a:spcPts val="350"/>
              </a:spcBef>
              <a:buClr>
                <a:schemeClr val="accent3"/>
              </a:buClr>
              <a:buFont typeface="Wingdings 2"/>
              <a:buChar char=""/>
              <a:defRPr kumimoji="0" sz="1600" baseline="0"/>
            </a:lvl9pPr>
          </a:lstStyle>
          <a:p>
            <a:r>
              <a:rPr sz="1800" dirty="0">
                <a:solidFill>
                  <a:schemeClr val="accent1">
                    <a:lumMod val="75000"/>
                  </a:schemeClr>
                </a:solidFill>
              </a:rPr>
              <a:t>Il BPM mette sotto “la lente di ingrandimento” le azioni svolte nell’organizzazione; permette di monitorare  l’efficienza della macchina organizzativa, ad esempio, osservando lo spreco di tempo e di risorse generato da  processi lavorativi frutto dell’abitudine e non dettati da una strategia o dal perseguimento di un obiettivo.</a:t>
            </a:r>
          </a:p>
        </p:txBody>
      </p:sp>
      <p:sp>
        <p:nvSpPr>
          <p:cNvPr id="5" name="object 5"/>
          <p:cNvSpPr/>
          <p:nvPr/>
        </p:nvSpPr>
        <p:spPr>
          <a:xfrm>
            <a:off x="6734404" y="3303484"/>
            <a:ext cx="3415029" cy="320675"/>
          </a:xfrm>
          <a:custGeom>
            <a:avLst/>
            <a:gdLst/>
            <a:ahLst/>
            <a:cxnLst/>
            <a:rect l="l" t="t" r="r" b="b"/>
            <a:pathLst>
              <a:path w="3415029" h="320675">
                <a:moveTo>
                  <a:pt x="0" y="0"/>
                </a:moveTo>
                <a:lnTo>
                  <a:pt x="3414471" y="0"/>
                </a:lnTo>
                <a:lnTo>
                  <a:pt x="3414471" y="320139"/>
                </a:lnTo>
                <a:lnTo>
                  <a:pt x="0" y="320139"/>
                </a:lnTo>
                <a:lnTo>
                  <a:pt x="0" y="0"/>
                </a:lnTo>
                <a:close/>
              </a:path>
            </a:pathLst>
          </a:custGeom>
          <a:ln w="8296">
            <a:solidFill>
              <a:srgbClr val="2FA3EE"/>
            </a:solidFill>
          </a:ln>
        </p:spPr>
        <p:txBody>
          <a:bodyPr wrap="square" lIns="0" tIns="0" rIns="0" bIns="0" rtlCol="0"/>
          <a:lstStyle/>
          <a:p>
            <a:endParaRPr/>
          </a:p>
        </p:txBody>
      </p:sp>
      <p:sp>
        <p:nvSpPr>
          <p:cNvPr id="6" name="object 6"/>
          <p:cNvSpPr txBox="1"/>
          <p:nvPr/>
        </p:nvSpPr>
        <p:spPr>
          <a:xfrm>
            <a:off x="6734404" y="3303484"/>
            <a:ext cx="3415029" cy="320675"/>
          </a:xfrm>
          <a:prstGeom prst="rect">
            <a:avLst/>
          </a:prstGeom>
          <a:ln w="8304">
            <a:solidFill>
              <a:srgbClr val="2FA3EE"/>
            </a:solidFill>
          </a:ln>
        </p:spPr>
        <p:txBody>
          <a:bodyPr vert="horz" wrap="square" lIns="0" tIns="32384" rIns="0" bIns="0" rtlCol="0">
            <a:spAutoFit/>
          </a:bodyPr>
          <a:lstStyle/>
          <a:p>
            <a:pPr marL="655955">
              <a:lnSpc>
                <a:spcPct val="100000"/>
              </a:lnSpc>
              <a:spcBef>
                <a:spcPts val="254"/>
              </a:spcBef>
            </a:pPr>
            <a:r>
              <a:rPr sz="1550" spc="70" dirty="0">
                <a:latin typeface="Microsoft Sans Serif"/>
                <a:cs typeface="Microsoft Sans Serif"/>
              </a:rPr>
              <a:t>Direzione</a:t>
            </a:r>
            <a:r>
              <a:rPr sz="1550" spc="90" dirty="0">
                <a:latin typeface="Microsoft Sans Serif"/>
                <a:cs typeface="Microsoft Sans Serif"/>
              </a:rPr>
              <a:t> </a:t>
            </a:r>
            <a:r>
              <a:rPr sz="1550" spc="114" dirty="0">
                <a:latin typeface="Microsoft Sans Serif"/>
                <a:cs typeface="Microsoft Sans Serif"/>
              </a:rPr>
              <a:t>Generale</a:t>
            </a:r>
            <a:r>
              <a:rPr sz="1550" spc="90" dirty="0">
                <a:latin typeface="Microsoft Sans Serif"/>
                <a:cs typeface="Microsoft Sans Serif"/>
              </a:rPr>
              <a:t> </a:t>
            </a:r>
            <a:r>
              <a:rPr sz="1550" spc="-75" dirty="0">
                <a:latin typeface="Microsoft Sans Serif"/>
                <a:cs typeface="Microsoft Sans Serif"/>
              </a:rPr>
              <a:t>B</a:t>
            </a:r>
            <a:endParaRPr sz="1550" dirty="0">
              <a:latin typeface="Microsoft Sans Serif"/>
              <a:cs typeface="Microsoft Sans Serif"/>
            </a:endParaRPr>
          </a:p>
        </p:txBody>
      </p:sp>
      <p:sp>
        <p:nvSpPr>
          <p:cNvPr id="7" name="object 7"/>
          <p:cNvSpPr/>
          <p:nvPr/>
        </p:nvSpPr>
        <p:spPr>
          <a:xfrm>
            <a:off x="8445030" y="3623625"/>
            <a:ext cx="0" cy="376555"/>
          </a:xfrm>
          <a:custGeom>
            <a:avLst/>
            <a:gdLst/>
            <a:ahLst/>
            <a:cxnLst/>
            <a:rect l="l" t="t" r="r" b="b"/>
            <a:pathLst>
              <a:path h="376554">
                <a:moveTo>
                  <a:pt x="1" y="0"/>
                </a:moveTo>
                <a:lnTo>
                  <a:pt x="0" y="375967"/>
                </a:lnTo>
              </a:path>
            </a:pathLst>
          </a:custGeom>
          <a:ln w="10182">
            <a:solidFill>
              <a:srgbClr val="2381BE"/>
            </a:solidFill>
          </a:ln>
        </p:spPr>
        <p:txBody>
          <a:bodyPr wrap="square" lIns="0" tIns="0" rIns="0" bIns="0" rtlCol="0"/>
          <a:lstStyle/>
          <a:p>
            <a:endParaRPr/>
          </a:p>
        </p:txBody>
      </p:sp>
      <p:sp>
        <p:nvSpPr>
          <p:cNvPr id="8" name="object 8"/>
          <p:cNvSpPr txBox="1"/>
          <p:nvPr/>
        </p:nvSpPr>
        <p:spPr>
          <a:xfrm>
            <a:off x="5784054" y="4169378"/>
            <a:ext cx="1235710" cy="304800"/>
          </a:xfrm>
          <a:prstGeom prst="rect">
            <a:avLst/>
          </a:prstGeom>
          <a:ln w="8428">
            <a:solidFill>
              <a:srgbClr val="2FA3EE"/>
            </a:solidFill>
          </a:ln>
        </p:spPr>
        <p:txBody>
          <a:bodyPr vert="horz" wrap="square" lIns="0" tIns="40005" rIns="0" bIns="0" rtlCol="0">
            <a:spAutoFit/>
          </a:bodyPr>
          <a:lstStyle/>
          <a:p>
            <a:pPr marL="161290">
              <a:lnSpc>
                <a:spcPct val="100000"/>
              </a:lnSpc>
              <a:spcBef>
                <a:spcPts val="315"/>
              </a:spcBef>
            </a:pPr>
            <a:r>
              <a:rPr sz="1400" spc="55" dirty="0">
                <a:latin typeface="Microsoft Sans Serif"/>
                <a:cs typeface="Microsoft Sans Serif"/>
              </a:rPr>
              <a:t>Settore</a:t>
            </a:r>
            <a:r>
              <a:rPr sz="1400" spc="60" dirty="0">
                <a:latin typeface="Microsoft Sans Serif"/>
                <a:cs typeface="Microsoft Sans Serif"/>
              </a:rPr>
              <a:t> </a:t>
            </a:r>
            <a:r>
              <a:rPr sz="1400" spc="40" dirty="0">
                <a:latin typeface="Microsoft Sans Serif"/>
                <a:cs typeface="Microsoft Sans Serif"/>
              </a:rPr>
              <a:t>B1</a:t>
            </a:r>
            <a:endParaRPr sz="1400">
              <a:latin typeface="Microsoft Sans Serif"/>
              <a:cs typeface="Microsoft Sans Serif"/>
            </a:endParaRPr>
          </a:p>
        </p:txBody>
      </p:sp>
      <p:sp>
        <p:nvSpPr>
          <p:cNvPr id="9" name="object 9"/>
          <p:cNvSpPr/>
          <p:nvPr/>
        </p:nvSpPr>
        <p:spPr>
          <a:xfrm>
            <a:off x="7229944" y="4159029"/>
            <a:ext cx="1228725" cy="320675"/>
          </a:xfrm>
          <a:custGeom>
            <a:avLst/>
            <a:gdLst/>
            <a:ahLst/>
            <a:cxnLst/>
            <a:rect l="l" t="t" r="r" b="b"/>
            <a:pathLst>
              <a:path w="1228725" h="320675">
                <a:moveTo>
                  <a:pt x="0" y="0"/>
                </a:moveTo>
                <a:lnTo>
                  <a:pt x="1228666" y="0"/>
                </a:lnTo>
                <a:lnTo>
                  <a:pt x="1228666" y="320139"/>
                </a:lnTo>
                <a:lnTo>
                  <a:pt x="0" y="320139"/>
                </a:lnTo>
                <a:lnTo>
                  <a:pt x="0" y="0"/>
                </a:lnTo>
                <a:close/>
              </a:path>
            </a:pathLst>
          </a:custGeom>
          <a:ln w="8400">
            <a:solidFill>
              <a:srgbClr val="2FA3EE"/>
            </a:solidFill>
          </a:ln>
        </p:spPr>
        <p:txBody>
          <a:bodyPr wrap="square" lIns="0" tIns="0" rIns="0" bIns="0" rtlCol="0"/>
          <a:lstStyle/>
          <a:p>
            <a:endParaRPr/>
          </a:p>
        </p:txBody>
      </p:sp>
      <p:sp>
        <p:nvSpPr>
          <p:cNvPr id="10" name="object 10"/>
          <p:cNvSpPr txBox="1"/>
          <p:nvPr/>
        </p:nvSpPr>
        <p:spPr>
          <a:xfrm>
            <a:off x="7229944" y="4169378"/>
            <a:ext cx="1222375" cy="301625"/>
          </a:xfrm>
          <a:prstGeom prst="rect">
            <a:avLst/>
          </a:prstGeom>
          <a:ln w="8456">
            <a:solidFill>
              <a:srgbClr val="2FA3EE"/>
            </a:solidFill>
          </a:ln>
        </p:spPr>
        <p:txBody>
          <a:bodyPr vert="horz" wrap="square" lIns="0" tIns="40005" rIns="0" bIns="0" rtlCol="0">
            <a:spAutoFit/>
          </a:bodyPr>
          <a:lstStyle/>
          <a:p>
            <a:pPr marL="155575">
              <a:lnSpc>
                <a:spcPct val="100000"/>
              </a:lnSpc>
              <a:spcBef>
                <a:spcPts val="315"/>
              </a:spcBef>
            </a:pPr>
            <a:r>
              <a:rPr sz="1400" spc="55" dirty="0">
                <a:latin typeface="Microsoft Sans Serif"/>
                <a:cs typeface="Microsoft Sans Serif"/>
              </a:rPr>
              <a:t>Settore</a:t>
            </a:r>
            <a:r>
              <a:rPr sz="1400" spc="60" dirty="0">
                <a:latin typeface="Microsoft Sans Serif"/>
                <a:cs typeface="Microsoft Sans Serif"/>
              </a:rPr>
              <a:t> </a:t>
            </a:r>
            <a:r>
              <a:rPr sz="1400" spc="40" dirty="0">
                <a:latin typeface="Microsoft Sans Serif"/>
                <a:cs typeface="Microsoft Sans Serif"/>
              </a:rPr>
              <a:t>B2</a:t>
            </a:r>
            <a:endParaRPr sz="1400">
              <a:latin typeface="Microsoft Sans Serif"/>
              <a:cs typeface="Microsoft Sans Serif"/>
            </a:endParaRPr>
          </a:p>
        </p:txBody>
      </p:sp>
      <p:sp>
        <p:nvSpPr>
          <p:cNvPr id="11" name="object 11"/>
          <p:cNvSpPr/>
          <p:nvPr/>
        </p:nvSpPr>
        <p:spPr>
          <a:xfrm>
            <a:off x="8594375" y="4175587"/>
            <a:ext cx="1235710" cy="292735"/>
          </a:xfrm>
          <a:custGeom>
            <a:avLst/>
            <a:gdLst/>
            <a:ahLst/>
            <a:cxnLst/>
            <a:rect l="l" t="t" r="r" b="b"/>
            <a:pathLst>
              <a:path w="1235709" h="292735">
                <a:moveTo>
                  <a:pt x="0" y="0"/>
                </a:moveTo>
                <a:lnTo>
                  <a:pt x="1235454" y="0"/>
                </a:lnTo>
                <a:lnTo>
                  <a:pt x="1235454" y="292541"/>
                </a:lnTo>
                <a:lnTo>
                  <a:pt x="0" y="292541"/>
                </a:lnTo>
                <a:lnTo>
                  <a:pt x="0" y="0"/>
                </a:lnTo>
                <a:close/>
              </a:path>
            </a:pathLst>
          </a:custGeom>
          <a:ln w="8380">
            <a:solidFill>
              <a:srgbClr val="2FA3EE"/>
            </a:solidFill>
          </a:ln>
        </p:spPr>
        <p:txBody>
          <a:bodyPr wrap="square" lIns="0" tIns="0" rIns="0" bIns="0" rtlCol="0"/>
          <a:lstStyle/>
          <a:p>
            <a:endParaRPr/>
          </a:p>
        </p:txBody>
      </p:sp>
      <p:sp>
        <p:nvSpPr>
          <p:cNvPr id="12" name="object 12"/>
          <p:cNvSpPr txBox="1"/>
          <p:nvPr/>
        </p:nvSpPr>
        <p:spPr>
          <a:xfrm>
            <a:off x="8594375" y="4169378"/>
            <a:ext cx="1235710" cy="300355"/>
          </a:xfrm>
          <a:prstGeom prst="rect">
            <a:avLst/>
          </a:prstGeom>
          <a:ln w="8428">
            <a:solidFill>
              <a:srgbClr val="2FA3EE"/>
            </a:solidFill>
          </a:ln>
        </p:spPr>
        <p:txBody>
          <a:bodyPr vert="horz" wrap="square" lIns="0" tIns="40005" rIns="0" bIns="0" rtlCol="0">
            <a:spAutoFit/>
          </a:bodyPr>
          <a:lstStyle/>
          <a:p>
            <a:pPr marL="159385">
              <a:lnSpc>
                <a:spcPct val="100000"/>
              </a:lnSpc>
              <a:spcBef>
                <a:spcPts val="315"/>
              </a:spcBef>
            </a:pPr>
            <a:r>
              <a:rPr sz="1400" spc="55" dirty="0">
                <a:latin typeface="Microsoft Sans Serif"/>
                <a:cs typeface="Microsoft Sans Serif"/>
              </a:rPr>
              <a:t>Settore</a:t>
            </a:r>
            <a:r>
              <a:rPr sz="1400" spc="60" dirty="0">
                <a:latin typeface="Microsoft Sans Serif"/>
                <a:cs typeface="Microsoft Sans Serif"/>
              </a:rPr>
              <a:t> </a:t>
            </a:r>
            <a:r>
              <a:rPr sz="1400" spc="40" dirty="0">
                <a:latin typeface="Microsoft Sans Serif"/>
                <a:cs typeface="Microsoft Sans Serif"/>
              </a:rPr>
              <a:t>B3</a:t>
            </a:r>
            <a:endParaRPr sz="1400">
              <a:latin typeface="Microsoft Sans Serif"/>
              <a:cs typeface="Microsoft Sans Serif"/>
            </a:endParaRPr>
          </a:p>
        </p:txBody>
      </p:sp>
      <p:sp>
        <p:nvSpPr>
          <p:cNvPr id="13" name="object 13"/>
          <p:cNvSpPr txBox="1"/>
          <p:nvPr/>
        </p:nvSpPr>
        <p:spPr>
          <a:xfrm>
            <a:off x="9979171" y="4169378"/>
            <a:ext cx="1235710" cy="300355"/>
          </a:xfrm>
          <a:prstGeom prst="rect">
            <a:avLst/>
          </a:prstGeom>
          <a:ln w="8433">
            <a:solidFill>
              <a:srgbClr val="2FA3EE"/>
            </a:solidFill>
          </a:ln>
        </p:spPr>
        <p:txBody>
          <a:bodyPr vert="horz" wrap="square" lIns="0" tIns="23495" rIns="0" bIns="0" rtlCol="0">
            <a:spAutoFit/>
          </a:bodyPr>
          <a:lstStyle/>
          <a:p>
            <a:pPr marL="159385">
              <a:lnSpc>
                <a:spcPct val="100000"/>
              </a:lnSpc>
              <a:spcBef>
                <a:spcPts val="185"/>
              </a:spcBef>
            </a:pPr>
            <a:r>
              <a:rPr sz="1400" spc="55" dirty="0">
                <a:latin typeface="Microsoft Sans Serif"/>
                <a:cs typeface="Microsoft Sans Serif"/>
              </a:rPr>
              <a:t>Settore</a:t>
            </a:r>
            <a:r>
              <a:rPr sz="1400" spc="60" dirty="0">
                <a:latin typeface="Microsoft Sans Serif"/>
                <a:cs typeface="Microsoft Sans Serif"/>
              </a:rPr>
              <a:t> </a:t>
            </a:r>
            <a:r>
              <a:rPr sz="1400" spc="40" dirty="0">
                <a:latin typeface="Microsoft Sans Serif"/>
                <a:cs typeface="Microsoft Sans Serif"/>
              </a:rPr>
              <a:t>B4</a:t>
            </a:r>
            <a:endParaRPr sz="1400">
              <a:latin typeface="Microsoft Sans Serif"/>
              <a:cs typeface="Microsoft Sans Serif"/>
            </a:endParaRPr>
          </a:p>
        </p:txBody>
      </p:sp>
      <p:grpSp>
        <p:nvGrpSpPr>
          <p:cNvPr id="14" name="object 14"/>
          <p:cNvGrpSpPr/>
          <p:nvPr/>
        </p:nvGrpSpPr>
        <p:grpSpPr>
          <a:xfrm>
            <a:off x="1679528" y="3299039"/>
            <a:ext cx="8919845" cy="896619"/>
            <a:chOff x="1350801" y="3317898"/>
            <a:chExt cx="8919845" cy="896619"/>
          </a:xfrm>
        </p:grpSpPr>
        <p:sp>
          <p:nvSpPr>
            <p:cNvPr id="15" name="object 15"/>
            <p:cNvSpPr/>
            <p:nvPr/>
          </p:nvSpPr>
          <p:spPr>
            <a:xfrm>
              <a:off x="6066267" y="4012298"/>
              <a:ext cx="4199890" cy="196850"/>
            </a:xfrm>
            <a:custGeom>
              <a:avLst/>
              <a:gdLst/>
              <a:ahLst/>
              <a:cxnLst/>
              <a:rect l="l" t="t" r="r" b="b"/>
              <a:pathLst>
                <a:path w="4199890" h="196850">
                  <a:moveTo>
                    <a:pt x="0" y="5519"/>
                  </a:moveTo>
                  <a:lnTo>
                    <a:pt x="4199528" y="20803"/>
                  </a:lnTo>
                </a:path>
                <a:path w="4199890" h="196850">
                  <a:moveTo>
                    <a:pt x="0" y="5519"/>
                  </a:moveTo>
                  <a:lnTo>
                    <a:pt x="6245" y="179769"/>
                  </a:lnTo>
                </a:path>
                <a:path w="4199890" h="196850">
                  <a:moveTo>
                    <a:pt x="1445889" y="16558"/>
                  </a:moveTo>
                  <a:lnTo>
                    <a:pt x="1452134" y="190808"/>
                  </a:lnTo>
                </a:path>
                <a:path w="4199890" h="196850">
                  <a:moveTo>
                    <a:pt x="2837473" y="0"/>
                  </a:moveTo>
                  <a:lnTo>
                    <a:pt x="2843718" y="174249"/>
                  </a:lnTo>
                </a:path>
                <a:path w="4199890" h="196850">
                  <a:moveTo>
                    <a:pt x="4188327" y="22078"/>
                  </a:moveTo>
                  <a:lnTo>
                    <a:pt x="4194572" y="196328"/>
                  </a:lnTo>
                </a:path>
              </a:pathLst>
            </a:custGeom>
            <a:ln w="9230">
              <a:solidFill>
                <a:srgbClr val="2381BE"/>
              </a:solidFill>
            </a:ln>
          </p:spPr>
          <p:txBody>
            <a:bodyPr wrap="square" lIns="0" tIns="0" rIns="0" bIns="0" rtlCol="0"/>
            <a:lstStyle/>
            <a:p>
              <a:endParaRPr/>
            </a:p>
          </p:txBody>
        </p:sp>
        <p:sp>
          <p:nvSpPr>
            <p:cNvPr id="16" name="object 16"/>
            <p:cNvSpPr/>
            <p:nvPr/>
          </p:nvSpPr>
          <p:spPr>
            <a:xfrm>
              <a:off x="1355246" y="3322343"/>
              <a:ext cx="3415029" cy="320675"/>
            </a:xfrm>
            <a:custGeom>
              <a:avLst/>
              <a:gdLst/>
              <a:ahLst/>
              <a:cxnLst/>
              <a:rect l="l" t="t" r="r" b="b"/>
              <a:pathLst>
                <a:path w="3415029" h="320675">
                  <a:moveTo>
                    <a:pt x="0" y="0"/>
                  </a:moveTo>
                  <a:lnTo>
                    <a:pt x="3414471" y="0"/>
                  </a:lnTo>
                  <a:lnTo>
                    <a:pt x="3414471" y="320139"/>
                  </a:lnTo>
                  <a:lnTo>
                    <a:pt x="0" y="320139"/>
                  </a:lnTo>
                  <a:lnTo>
                    <a:pt x="0" y="0"/>
                  </a:lnTo>
                  <a:close/>
                </a:path>
              </a:pathLst>
            </a:custGeom>
            <a:ln w="8296">
              <a:solidFill>
                <a:srgbClr val="2FA3EE"/>
              </a:solidFill>
            </a:ln>
          </p:spPr>
          <p:txBody>
            <a:bodyPr wrap="square" lIns="0" tIns="0" rIns="0" bIns="0" rtlCol="0"/>
            <a:lstStyle/>
            <a:p>
              <a:endParaRPr/>
            </a:p>
          </p:txBody>
        </p:sp>
      </p:grpSp>
      <p:sp>
        <p:nvSpPr>
          <p:cNvPr id="17" name="object 17"/>
          <p:cNvSpPr txBox="1"/>
          <p:nvPr/>
        </p:nvSpPr>
        <p:spPr>
          <a:xfrm>
            <a:off x="1683973" y="3303484"/>
            <a:ext cx="3415029" cy="320675"/>
          </a:xfrm>
          <a:prstGeom prst="rect">
            <a:avLst/>
          </a:prstGeom>
          <a:ln w="8304">
            <a:solidFill>
              <a:srgbClr val="2FA3EE"/>
            </a:solidFill>
          </a:ln>
        </p:spPr>
        <p:txBody>
          <a:bodyPr vert="horz" wrap="square" lIns="0" tIns="32384" rIns="0" bIns="0" rtlCol="0">
            <a:spAutoFit/>
          </a:bodyPr>
          <a:lstStyle/>
          <a:p>
            <a:pPr marL="641350">
              <a:lnSpc>
                <a:spcPct val="100000"/>
              </a:lnSpc>
              <a:spcBef>
                <a:spcPts val="254"/>
              </a:spcBef>
            </a:pPr>
            <a:r>
              <a:rPr sz="1550" spc="70" dirty="0">
                <a:latin typeface="Microsoft Sans Serif"/>
                <a:cs typeface="Microsoft Sans Serif"/>
              </a:rPr>
              <a:t>Direzione</a:t>
            </a:r>
            <a:r>
              <a:rPr sz="1550" spc="90" dirty="0">
                <a:latin typeface="Microsoft Sans Serif"/>
                <a:cs typeface="Microsoft Sans Serif"/>
              </a:rPr>
              <a:t> </a:t>
            </a:r>
            <a:r>
              <a:rPr sz="1550" spc="114" dirty="0">
                <a:latin typeface="Microsoft Sans Serif"/>
                <a:cs typeface="Microsoft Sans Serif"/>
              </a:rPr>
              <a:t>Generale</a:t>
            </a:r>
            <a:r>
              <a:rPr sz="1550" spc="90" dirty="0">
                <a:latin typeface="Microsoft Sans Serif"/>
                <a:cs typeface="Microsoft Sans Serif"/>
              </a:rPr>
              <a:t> </a:t>
            </a:r>
            <a:r>
              <a:rPr sz="1550" spc="125" dirty="0">
                <a:latin typeface="Microsoft Sans Serif"/>
                <a:cs typeface="Microsoft Sans Serif"/>
              </a:rPr>
              <a:t>A</a:t>
            </a:r>
            <a:endParaRPr sz="1550" dirty="0">
              <a:latin typeface="Microsoft Sans Serif"/>
              <a:cs typeface="Microsoft Sans Serif"/>
            </a:endParaRPr>
          </a:p>
        </p:txBody>
      </p:sp>
      <p:grpSp>
        <p:nvGrpSpPr>
          <p:cNvPr id="18" name="object 18"/>
          <p:cNvGrpSpPr/>
          <p:nvPr/>
        </p:nvGrpSpPr>
        <p:grpSpPr>
          <a:xfrm>
            <a:off x="1374059" y="3618225"/>
            <a:ext cx="2026285" cy="854710"/>
            <a:chOff x="1045332" y="3637084"/>
            <a:chExt cx="2026285" cy="854710"/>
          </a:xfrm>
        </p:grpSpPr>
        <p:sp>
          <p:nvSpPr>
            <p:cNvPr id="19" name="object 19"/>
            <p:cNvSpPr/>
            <p:nvPr/>
          </p:nvSpPr>
          <p:spPr>
            <a:xfrm>
              <a:off x="3065876" y="3642482"/>
              <a:ext cx="0" cy="545465"/>
            </a:xfrm>
            <a:custGeom>
              <a:avLst/>
              <a:gdLst/>
              <a:ahLst/>
              <a:cxnLst/>
              <a:rect l="l" t="t" r="r" b="b"/>
              <a:pathLst>
                <a:path h="545464">
                  <a:moveTo>
                    <a:pt x="0" y="0"/>
                  </a:moveTo>
                  <a:lnTo>
                    <a:pt x="0" y="545120"/>
                  </a:lnTo>
                </a:path>
              </a:pathLst>
            </a:custGeom>
            <a:ln w="10182">
              <a:solidFill>
                <a:srgbClr val="2381BE"/>
              </a:solidFill>
            </a:ln>
          </p:spPr>
          <p:txBody>
            <a:bodyPr wrap="square" lIns="0" tIns="0" rIns="0" bIns="0" rtlCol="0"/>
            <a:lstStyle/>
            <a:p>
              <a:endParaRPr/>
            </a:p>
          </p:txBody>
        </p:sp>
        <p:sp>
          <p:nvSpPr>
            <p:cNvPr id="20" name="object 20"/>
            <p:cNvSpPr/>
            <p:nvPr/>
          </p:nvSpPr>
          <p:spPr>
            <a:xfrm>
              <a:off x="1049777" y="4188927"/>
              <a:ext cx="1235710" cy="298450"/>
            </a:xfrm>
            <a:custGeom>
              <a:avLst/>
              <a:gdLst/>
              <a:ahLst/>
              <a:cxnLst/>
              <a:rect l="l" t="t" r="r" b="b"/>
              <a:pathLst>
                <a:path w="1235710" h="298450">
                  <a:moveTo>
                    <a:pt x="0" y="0"/>
                  </a:moveTo>
                  <a:lnTo>
                    <a:pt x="1235454" y="0"/>
                  </a:lnTo>
                  <a:lnTo>
                    <a:pt x="1235454" y="298060"/>
                  </a:lnTo>
                  <a:lnTo>
                    <a:pt x="0" y="298060"/>
                  </a:lnTo>
                  <a:lnTo>
                    <a:pt x="0" y="0"/>
                  </a:lnTo>
                  <a:close/>
                </a:path>
              </a:pathLst>
            </a:custGeom>
            <a:ln w="8384">
              <a:solidFill>
                <a:srgbClr val="2FA3EE"/>
              </a:solidFill>
            </a:ln>
          </p:spPr>
          <p:txBody>
            <a:bodyPr wrap="square" lIns="0" tIns="0" rIns="0" bIns="0" rtlCol="0"/>
            <a:lstStyle/>
            <a:p>
              <a:endParaRPr/>
            </a:p>
          </p:txBody>
        </p:sp>
      </p:grpSp>
      <p:sp>
        <p:nvSpPr>
          <p:cNvPr id="21" name="object 21"/>
          <p:cNvSpPr txBox="1"/>
          <p:nvPr/>
        </p:nvSpPr>
        <p:spPr>
          <a:xfrm>
            <a:off x="1378504" y="4170068"/>
            <a:ext cx="1235710" cy="298450"/>
          </a:xfrm>
          <a:prstGeom prst="rect">
            <a:avLst/>
          </a:prstGeom>
          <a:ln w="8433">
            <a:solidFill>
              <a:srgbClr val="2FA3EE"/>
            </a:solidFill>
          </a:ln>
        </p:spPr>
        <p:txBody>
          <a:bodyPr vert="horz" wrap="square" lIns="0" tIns="22860" rIns="0" bIns="0" rtlCol="0">
            <a:spAutoFit/>
          </a:bodyPr>
          <a:lstStyle/>
          <a:p>
            <a:pPr marL="146685">
              <a:lnSpc>
                <a:spcPct val="100000"/>
              </a:lnSpc>
              <a:spcBef>
                <a:spcPts val="180"/>
              </a:spcBef>
            </a:pPr>
            <a:r>
              <a:rPr sz="1400" spc="55" dirty="0">
                <a:latin typeface="Microsoft Sans Serif"/>
                <a:cs typeface="Microsoft Sans Serif"/>
              </a:rPr>
              <a:t>Settore</a:t>
            </a:r>
            <a:r>
              <a:rPr sz="1400" spc="60" dirty="0">
                <a:latin typeface="Microsoft Sans Serif"/>
                <a:cs typeface="Microsoft Sans Serif"/>
              </a:rPr>
              <a:t> </a:t>
            </a:r>
            <a:r>
              <a:rPr sz="1400" spc="120" dirty="0">
                <a:latin typeface="Microsoft Sans Serif"/>
                <a:cs typeface="Microsoft Sans Serif"/>
              </a:rPr>
              <a:t>A1</a:t>
            </a:r>
            <a:endParaRPr sz="1400">
              <a:latin typeface="Microsoft Sans Serif"/>
              <a:cs typeface="Microsoft Sans Serif"/>
            </a:endParaRPr>
          </a:p>
        </p:txBody>
      </p:sp>
      <p:sp>
        <p:nvSpPr>
          <p:cNvPr id="22" name="object 22"/>
          <p:cNvSpPr/>
          <p:nvPr/>
        </p:nvSpPr>
        <p:spPr>
          <a:xfrm>
            <a:off x="2776876" y="4170068"/>
            <a:ext cx="1235710" cy="292735"/>
          </a:xfrm>
          <a:custGeom>
            <a:avLst/>
            <a:gdLst/>
            <a:ahLst/>
            <a:cxnLst/>
            <a:rect l="l" t="t" r="r" b="b"/>
            <a:pathLst>
              <a:path w="1235710" h="292735">
                <a:moveTo>
                  <a:pt x="0" y="0"/>
                </a:moveTo>
                <a:lnTo>
                  <a:pt x="1235454" y="0"/>
                </a:lnTo>
                <a:lnTo>
                  <a:pt x="1235454" y="292541"/>
                </a:lnTo>
                <a:lnTo>
                  <a:pt x="0" y="292541"/>
                </a:lnTo>
                <a:lnTo>
                  <a:pt x="0" y="0"/>
                </a:lnTo>
                <a:close/>
              </a:path>
            </a:pathLst>
          </a:custGeom>
          <a:ln w="8380">
            <a:solidFill>
              <a:srgbClr val="2FA3EE"/>
            </a:solidFill>
          </a:ln>
        </p:spPr>
        <p:txBody>
          <a:bodyPr wrap="square" lIns="0" tIns="0" rIns="0" bIns="0" rtlCol="0"/>
          <a:lstStyle/>
          <a:p>
            <a:endParaRPr/>
          </a:p>
        </p:txBody>
      </p:sp>
      <p:sp>
        <p:nvSpPr>
          <p:cNvPr id="23" name="object 23"/>
          <p:cNvSpPr txBox="1"/>
          <p:nvPr/>
        </p:nvSpPr>
        <p:spPr>
          <a:xfrm>
            <a:off x="2911635" y="4181455"/>
            <a:ext cx="960119" cy="237490"/>
          </a:xfrm>
          <a:prstGeom prst="rect">
            <a:avLst/>
          </a:prstGeom>
        </p:spPr>
        <p:txBody>
          <a:bodyPr vert="horz" wrap="square" lIns="0" tIns="11430" rIns="0" bIns="0" rtlCol="0">
            <a:spAutoFit/>
          </a:bodyPr>
          <a:lstStyle/>
          <a:p>
            <a:pPr marL="12700">
              <a:lnSpc>
                <a:spcPct val="100000"/>
              </a:lnSpc>
              <a:spcBef>
                <a:spcPts val="90"/>
              </a:spcBef>
            </a:pPr>
            <a:r>
              <a:rPr sz="1400" spc="55" dirty="0">
                <a:latin typeface="Microsoft Sans Serif"/>
                <a:cs typeface="Microsoft Sans Serif"/>
              </a:rPr>
              <a:t>Settore</a:t>
            </a:r>
            <a:r>
              <a:rPr sz="1400" spc="35" dirty="0">
                <a:latin typeface="Microsoft Sans Serif"/>
                <a:cs typeface="Microsoft Sans Serif"/>
              </a:rPr>
              <a:t> </a:t>
            </a:r>
            <a:r>
              <a:rPr sz="1400" spc="120" dirty="0">
                <a:latin typeface="Microsoft Sans Serif"/>
                <a:cs typeface="Microsoft Sans Serif"/>
              </a:rPr>
              <a:t>A2</a:t>
            </a:r>
            <a:endParaRPr sz="1400">
              <a:latin typeface="Microsoft Sans Serif"/>
              <a:cs typeface="Microsoft Sans Serif"/>
            </a:endParaRPr>
          </a:p>
        </p:txBody>
      </p:sp>
      <p:sp>
        <p:nvSpPr>
          <p:cNvPr id="24" name="object 24"/>
          <p:cNvSpPr/>
          <p:nvPr/>
        </p:nvSpPr>
        <p:spPr>
          <a:xfrm>
            <a:off x="4188824" y="4170068"/>
            <a:ext cx="1228725" cy="298450"/>
          </a:xfrm>
          <a:custGeom>
            <a:avLst/>
            <a:gdLst/>
            <a:ahLst/>
            <a:cxnLst/>
            <a:rect l="l" t="t" r="r" b="b"/>
            <a:pathLst>
              <a:path w="1228725" h="298450">
                <a:moveTo>
                  <a:pt x="0" y="0"/>
                </a:moveTo>
                <a:lnTo>
                  <a:pt x="1228666" y="0"/>
                </a:lnTo>
                <a:lnTo>
                  <a:pt x="1228666" y="298060"/>
                </a:lnTo>
                <a:lnTo>
                  <a:pt x="0" y="298060"/>
                </a:lnTo>
                <a:lnTo>
                  <a:pt x="0" y="0"/>
                </a:lnTo>
                <a:close/>
              </a:path>
            </a:pathLst>
          </a:custGeom>
          <a:ln w="8385">
            <a:solidFill>
              <a:srgbClr val="2FA3EE"/>
            </a:solidFill>
          </a:ln>
        </p:spPr>
        <p:txBody>
          <a:bodyPr wrap="square" lIns="0" tIns="0" rIns="0" bIns="0" rtlCol="0"/>
          <a:lstStyle/>
          <a:p>
            <a:endParaRPr/>
          </a:p>
        </p:txBody>
      </p:sp>
      <p:sp>
        <p:nvSpPr>
          <p:cNvPr id="25" name="object 25"/>
          <p:cNvSpPr txBox="1"/>
          <p:nvPr/>
        </p:nvSpPr>
        <p:spPr>
          <a:xfrm>
            <a:off x="4188824" y="4170068"/>
            <a:ext cx="1228725" cy="298450"/>
          </a:xfrm>
          <a:prstGeom prst="rect">
            <a:avLst/>
          </a:prstGeom>
          <a:ln w="8434">
            <a:solidFill>
              <a:srgbClr val="2FA3EE"/>
            </a:solidFill>
          </a:ln>
        </p:spPr>
        <p:txBody>
          <a:bodyPr vert="horz" wrap="square" lIns="0" tIns="22860" rIns="0" bIns="0" rtlCol="0">
            <a:spAutoFit/>
          </a:bodyPr>
          <a:lstStyle/>
          <a:p>
            <a:pPr marL="144780">
              <a:lnSpc>
                <a:spcPct val="100000"/>
              </a:lnSpc>
              <a:spcBef>
                <a:spcPts val="180"/>
              </a:spcBef>
            </a:pPr>
            <a:r>
              <a:rPr sz="1400" spc="55" dirty="0">
                <a:latin typeface="Microsoft Sans Serif"/>
                <a:cs typeface="Microsoft Sans Serif"/>
              </a:rPr>
              <a:t>Settore</a:t>
            </a:r>
            <a:r>
              <a:rPr sz="1400" spc="60" dirty="0">
                <a:latin typeface="Microsoft Sans Serif"/>
                <a:cs typeface="Microsoft Sans Serif"/>
              </a:rPr>
              <a:t> </a:t>
            </a:r>
            <a:r>
              <a:rPr sz="1400" spc="120" dirty="0">
                <a:latin typeface="Microsoft Sans Serif"/>
                <a:cs typeface="Microsoft Sans Serif"/>
              </a:rPr>
              <a:t>A3</a:t>
            </a:r>
            <a:endParaRPr sz="1400">
              <a:latin typeface="Microsoft Sans Serif"/>
              <a:cs typeface="Microsoft Sans Serif"/>
            </a:endParaRPr>
          </a:p>
        </p:txBody>
      </p:sp>
      <p:grpSp>
        <p:nvGrpSpPr>
          <p:cNvPr id="26" name="object 26"/>
          <p:cNvGrpSpPr/>
          <p:nvPr/>
        </p:nvGrpSpPr>
        <p:grpSpPr>
          <a:xfrm>
            <a:off x="1984045" y="3988042"/>
            <a:ext cx="8311515" cy="1113790"/>
            <a:chOff x="1655318" y="4006901"/>
            <a:chExt cx="8311515" cy="1113790"/>
          </a:xfrm>
        </p:grpSpPr>
        <p:sp>
          <p:nvSpPr>
            <p:cNvPr id="27" name="object 27"/>
            <p:cNvSpPr/>
            <p:nvPr/>
          </p:nvSpPr>
          <p:spPr>
            <a:xfrm>
              <a:off x="1660716" y="4012298"/>
              <a:ext cx="2783205" cy="180340"/>
            </a:xfrm>
            <a:custGeom>
              <a:avLst/>
              <a:gdLst/>
              <a:ahLst/>
              <a:cxnLst/>
              <a:rect l="l" t="t" r="r" b="b"/>
              <a:pathLst>
                <a:path w="2783204" h="180339">
                  <a:moveTo>
                    <a:pt x="0" y="5519"/>
                  </a:moveTo>
                  <a:lnTo>
                    <a:pt x="2747346" y="5519"/>
                  </a:lnTo>
                </a:path>
                <a:path w="2783204" h="180339">
                  <a:moveTo>
                    <a:pt x="0" y="5519"/>
                  </a:moveTo>
                  <a:lnTo>
                    <a:pt x="6265" y="179769"/>
                  </a:lnTo>
                </a:path>
                <a:path w="2783204" h="180339">
                  <a:moveTo>
                    <a:pt x="2776379" y="0"/>
                  </a:moveTo>
                  <a:lnTo>
                    <a:pt x="2782644" y="174249"/>
                  </a:lnTo>
                </a:path>
              </a:pathLst>
            </a:custGeom>
            <a:ln w="9230">
              <a:solidFill>
                <a:srgbClr val="2381BE"/>
              </a:solidFill>
            </a:ln>
          </p:spPr>
          <p:txBody>
            <a:bodyPr wrap="square" lIns="0" tIns="0" rIns="0" bIns="0" rtlCol="0"/>
            <a:lstStyle/>
            <a:p>
              <a:endParaRPr/>
            </a:p>
          </p:txBody>
        </p:sp>
        <p:sp>
          <p:nvSpPr>
            <p:cNvPr id="28" name="object 28"/>
            <p:cNvSpPr/>
            <p:nvPr/>
          </p:nvSpPr>
          <p:spPr>
            <a:xfrm>
              <a:off x="1664108" y="4511827"/>
              <a:ext cx="8295640" cy="601980"/>
            </a:xfrm>
            <a:custGeom>
              <a:avLst/>
              <a:gdLst/>
              <a:ahLst/>
              <a:cxnLst/>
              <a:rect l="l" t="t" r="r" b="b"/>
              <a:pathLst>
                <a:path w="8295640" h="601979">
                  <a:moveTo>
                    <a:pt x="7925236" y="0"/>
                  </a:moveTo>
                  <a:lnTo>
                    <a:pt x="7925236" y="150416"/>
                  </a:lnTo>
                  <a:lnTo>
                    <a:pt x="0" y="150416"/>
                  </a:lnTo>
                  <a:lnTo>
                    <a:pt x="0" y="451236"/>
                  </a:lnTo>
                  <a:lnTo>
                    <a:pt x="7925236" y="451236"/>
                  </a:lnTo>
                  <a:lnTo>
                    <a:pt x="7925236" y="601640"/>
                  </a:lnTo>
                  <a:lnTo>
                    <a:pt x="8295194" y="300821"/>
                  </a:lnTo>
                  <a:lnTo>
                    <a:pt x="7925236" y="0"/>
                  </a:lnTo>
                  <a:close/>
                </a:path>
              </a:pathLst>
            </a:custGeom>
            <a:solidFill>
              <a:srgbClr val="CCD8E7"/>
            </a:solidFill>
          </p:spPr>
          <p:txBody>
            <a:bodyPr wrap="square" lIns="0" tIns="0" rIns="0" bIns="0" rtlCol="0"/>
            <a:lstStyle/>
            <a:p>
              <a:endParaRPr/>
            </a:p>
          </p:txBody>
        </p:sp>
        <p:sp>
          <p:nvSpPr>
            <p:cNvPr id="29" name="object 29"/>
            <p:cNvSpPr/>
            <p:nvPr/>
          </p:nvSpPr>
          <p:spPr>
            <a:xfrm>
              <a:off x="1664110" y="4511826"/>
              <a:ext cx="8295640" cy="601980"/>
            </a:xfrm>
            <a:custGeom>
              <a:avLst/>
              <a:gdLst/>
              <a:ahLst/>
              <a:cxnLst/>
              <a:rect l="l" t="t" r="r" b="b"/>
              <a:pathLst>
                <a:path w="8295640" h="601979">
                  <a:moveTo>
                    <a:pt x="0" y="150415"/>
                  </a:moveTo>
                  <a:lnTo>
                    <a:pt x="7925239" y="150415"/>
                  </a:lnTo>
                  <a:lnTo>
                    <a:pt x="7925239" y="0"/>
                  </a:lnTo>
                  <a:lnTo>
                    <a:pt x="8295197" y="300820"/>
                  </a:lnTo>
                  <a:lnTo>
                    <a:pt x="7925239" y="601641"/>
                  </a:lnTo>
                  <a:lnTo>
                    <a:pt x="7925239" y="451236"/>
                  </a:lnTo>
                  <a:lnTo>
                    <a:pt x="0" y="451236"/>
                  </a:lnTo>
                  <a:lnTo>
                    <a:pt x="0" y="150415"/>
                  </a:lnTo>
                  <a:close/>
                </a:path>
              </a:pathLst>
            </a:custGeom>
            <a:ln w="13815">
              <a:solidFill>
                <a:srgbClr val="AABED7"/>
              </a:solidFill>
            </a:ln>
          </p:spPr>
          <p:txBody>
            <a:bodyPr wrap="square" lIns="0" tIns="0" rIns="0" bIns="0" rtlCol="0"/>
            <a:lstStyle/>
            <a:p>
              <a:endParaRPr/>
            </a:p>
          </p:txBody>
        </p:sp>
      </p:grpSp>
      <p:sp>
        <p:nvSpPr>
          <p:cNvPr id="30" name="object 30"/>
          <p:cNvSpPr txBox="1"/>
          <p:nvPr/>
        </p:nvSpPr>
        <p:spPr>
          <a:xfrm>
            <a:off x="5619290" y="4645406"/>
            <a:ext cx="854075" cy="264160"/>
          </a:xfrm>
          <a:prstGeom prst="rect">
            <a:avLst/>
          </a:prstGeom>
        </p:spPr>
        <p:txBody>
          <a:bodyPr vert="horz" wrap="square" lIns="0" tIns="14605" rIns="0" bIns="0" rtlCol="0">
            <a:spAutoFit/>
          </a:bodyPr>
          <a:lstStyle/>
          <a:p>
            <a:pPr marL="12700">
              <a:lnSpc>
                <a:spcPct val="100000"/>
              </a:lnSpc>
              <a:spcBef>
                <a:spcPts val="115"/>
              </a:spcBef>
            </a:pPr>
            <a:r>
              <a:rPr sz="1550" spc="25" dirty="0">
                <a:latin typeface="Microsoft Sans Serif"/>
                <a:cs typeface="Microsoft Sans Serif"/>
              </a:rPr>
              <a:t>Pr</a:t>
            </a:r>
            <a:r>
              <a:rPr sz="1550" spc="30" dirty="0">
                <a:latin typeface="Microsoft Sans Serif"/>
                <a:cs typeface="Microsoft Sans Serif"/>
              </a:rPr>
              <a:t>o</a:t>
            </a:r>
            <a:r>
              <a:rPr sz="1550" spc="35" dirty="0">
                <a:latin typeface="Microsoft Sans Serif"/>
                <a:cs typeface="Microsoft Sans Serif"/>
              </a:rPr>
              <a:t>c</a:t>
            </a:r>
            <a:r>
              <a:rPr sz="1550" spc="-20" dirty="0">
                <a:latin typeface="Microsoft Sans Serif"/>
                <a:cs typeface="Microsoft Sans Serif"/>
              </a:rPr>
              <a:t>es</a:t>
            </a:r>
            <a:r>
              <a:rPr sz="1550" spc="-135" dirty="0">
                <a:latin typeface="Microsoft Sans Serif"/>
                <a:cs typeface="Microsoft Sans Serif"/>
              </a:rPr>
              <a:t>s</a:t>
            </a:r>
            <a:r>
              <a:rPr sz="1550" spc="100" dirty="0">
                <a:latin typeface="Microsoft Sans Serif"/>
                <a:cs typeface="Microsoft Sans Serif"/>
              </a:rPr>
              <a:t>o</a:t>
            </a:r>
            <a:endParaRPr sz="1550">
              <a:latin typeface="Microsoft Sans Serif"/>
              <a:cs typeface="Microsoft Sans Serif"/>
            </a:endParaRPr>
          </a:p>
        </p:txBody>
      </p:sp>
      <p:grpSp>
        <p:nvGrpSpPr>
          <p:cNvPr id="31" name="object 31"/>
          <p:cNvGrpSpPr/>
          <p:nvPr/>
        </p:nvGrpSpPr>
        <p:grpSpPr>
          <a:xfrm>
            <a:off x="4327468" y="3403814"/>
            <a:ext cx="2927350" cy="787400"/>
            <a:chOff x="3998741" y="3422673"/>
            <a:chExt cx="2927350" cy="787400"/>
          </a:xfrm>
        </p:grpSpPr>
        <p:sp>
          <p:nvSpPr>
            <p:cNvPr id="32" name="object 32"/>
            <p:cNvSpPr/>
            <p:nvPr/>
          </p:nvSpPr>
          <p:spPr>
            <a:xfrm>
              <a:off x="4006042" y="3429976"/>
              <a:ext cx="2912745" cy="772795"/>
            </a:xfrm>
            <a:custGeom>
              <a:avLst/>
              <a:gdLst/>
              <a:ahLst/>
              <a:cxnLst/>
              <a:rect l="l" t="t" r="r" b="b"/>
              <a:pathLst>
                <a:path w="2912745" h="772795">
                  <a:moveTo>
                    <a:pt x="1456071" y="0"/>
                  </a:moveTo>
                  <a:lnTo>
                    <a:pt x="1383398" y="472"/>
                  </a:lnTo>
                  <a:lnTo>
                    <a:pt x="1311648" y="1876"/>
                  </a:lnTo>
                  <a:lnTo>
                    <a:pt x="1240904" y="4189"/>
                  </a:lnTo>
                  <a:lnTo>
                    <a:pt x="1171248" y="7388"/>
                  </a:lnTo>
                  <a:lnTo>
                    <a:pt x="1102765" y="11452"/>
                  </a:lnTo>
                  <a:lnTo>
                    <a:pt x="1035539" y="16358"/>
                  </a:lnTo>
                  <a:lnTo>
                    <a:pt x="969651" y="22085"/>
                  </a:lnTo>
                  <a:lnTo>
                    <a:pt x="905187" y="28610"/>
                  </a:lnTo>
                  <a:lnTo>
                    <a:pt x="842228" y="35910"/>
                  </a:lnTo>
                  <a:lnTo>
                    <a:pt x="780860" y="43965"/>
                  </a:lnTo>
                  <a:lnTo>
                    <a:pt x="721164" y="52751"/>
                  </a:lnTo>
                  <a:lnTo>
                    <a:pt x="663225" y="62247"/>
                  </a:lnTo>
                  <a:lnTo>
                    <a:pt x="607126" y="72431"/>
                  </a:lnTo>
                  <a:lnTo>
                    <a:pt x="552950" y="83279"/>
                  </a:lnTo>
                  <a:lnTo>
                    <a:pt x="500781" y="94771"/>
                  </a:lnTo>
                  <a:lnTo>
                    <a:pt x="450703" y="106884"/>
                  </a:lnTo>
                  <a:lnTo>
                    <a:pt x="402798" y="119596"/>
                  </a:lnTo>
                  <a:lnTo>
                    <a:pt x="357150" y="132885"/>
                  </a:lnTo>
                  <a:lnTo>
                    <a:pt x="313842" y="146728"/>
                  </a:lnTo>
                  <a:lnTo>
                    <a:pt x="272958" y="161104"/>
                  </a:lnTo>
                  <a:lnTo>
                    <a:pt x="234582" y="175990"/>
                  </a:lnTo>
                  <a:lnTo>
                    <a:pt x="198796" y="191364"/>
                  </a:lnTo>
                  <a:lnTo>
                    <a:pt x="135331" y="223489"/>
                  </a:lnTo>
                  <a:lnTo>
                    <a:pt x="83229" y="257302"/>
                  </a:lnTo>
                  <a:lnTo>
                    <a:pt x="43159" y="292624"/>
                  </a:lnTo>
                  <a:lnTo>
                    <a:pt x="15787" y="329280"/>
                  </a:lnTo>
                  <a:lnTo>
                    <a:pt x="1781" y="367091"/>
                  </a:lnTo>
                  <a:lnTo>
                    <a:pt x="0" y="386375"/>
                  </a:lnTo>
                  <a:lnTo>
                    <a:pt x="1781" y="405660"/>
                  </a:lnTo>
                  <a:lnTo>
                    <a:pt x="15787" y="443471"/>
                  </a:lnTo>
                  <a:lnTo>
                    <a:pt x="43159" y="480127"/>
                  </a:lnTo>
                  <a:lnTo>
                    <a:pt x="83229" y="515450"/>
                  </a:lnTo>
                  <a:lnTo>
                    <a:pt x="135331" y="549262"/>
                  </a:lnTo>
                  <a:lnTo>
                    <a:pt x="198796" y="581387"/>
                  </a:lnTo>
                  <a:lnTo>
                    <a:pt x="234582" y="596761"/>
                  </a:lnTo>
                  <a:lnTo>
                    <a:pt x="272958" y="611647"/>
                  </a:lnTo>
                  <a:lnTo>
                    <a:pt x="313842" y="626023"/>
                  </a:lnTo>
                  <a:lnTo>
                    <a:pt x="357150" y="639866"/>
                  </a:lnTo>
                  <a:lnTo>
                    <a:pt x="402798" y="653155"/>
                  </a:lnTo>
                  <a:lnTo>
                    <a:pt x="450703" y="665867"/>
                  </a:lnTo>
                  <a:lnTo>
                    <a:pt x="500781" y="677979"/>
                  </a:lnTo>
                  <a:lnTo>
                    <a:pt x="552950" y="689471"/>
                  </a:lnTo>
                  <a:lnTo>
                    <a:pt x="607126" y="700320"/>
                  </a:lnTo>
                  <a:lnTo>
                    <a:pt x="663225" y="710503"/>
                  </a:lnTo>
                  <a:lnTo>
                    <a:pt x="721164" y="719999"/>
                  </a:lnTo>
                  <a:lnTo>
                    <a:pt x="780860" y="728785"/>
                  </a:lnTo>
                  <a:lnTo>
                    <a:pt x="842228" y="736840"/>
                  </a:lnTo>
                  <a:lnTo>
                    <a:pt x="905187" y="744140"/>
                  </a:lnTo>
                  <a:lnTo>
                    <a:pt x="969651" y="750665"/>
                  </a:lnTo>
                  <a:lnTo>
                    <a:pt x="1035539" y="756391"/>
                  </a:lnTo>
                  <a:lnTo>
                    <a:pt x="1102765" y="761298"/>
                  </a:lnTo>
                  <a:lnTo>
                    <a:pt x="1171248" y="765362"/>
                  </a:lnTo>
                  <a:lnTo>
                    <a:pt x="1240904" y="768561"/>
                  </a:lnTo>
                  <a:lnTo>
                    <a:pt x="1311648" y="770873"/>
                  </a:lnTo>
                  <a:lnTo>
                    <a:pt x="1383398" y="772277"/>
                  </a:lnTo>
                  <a:lnTo>
                    <a:pt x="1456071" y="772750"/>
                  </a:lnTo>
                  <a:lnTo>
                    <a:pt x="1528747" y="772277"/>
                  </a:lnTo>
                  <a:lnTo>
                    <a:pt x="1600499" y="770873"/>
                  </a:lnTo>
                  <a:lnTo>
                    <a:pt x="1671246" y="768561"/>
                  </a:lnTo>
                  <a:lnTo>
                    <a:pt x="1740903" y="765362"/>
                  </a:lnTo>
                  <a:lnTo>
                    <a:pt x="1809388" y="761298"/>
                  </a:lnTo>
                  <a:lnTo>
                    <a:pt x="1876616" y="756391"/>
                  </a:lnTo>
                  <a:lnTo>
                    <a:pt x="1942504" y="750665"/>
                  </a:lnTo>
                  <a:lnTo>
                    <a:pt x="2006969" y="744140"/>
                  </a:lnTo>
                  <a:lnTo>
                    <a:pt x="2069928" y="736840"/>
                  </a:lnTo>
                  <a:lnTo>
                    <a:pt x="2131297" y="728785"/>
                  </a:lnTo>
                  <a:lnTo>
                    <a:pt x="2190993" y="719999"/>
                  </a:lnTo>
                  <a:lnTo>
                    <a:pt x="2248932" y="710503"/>
                  </a:lnTo>
                  <a:lnTo>
                    <a:pt x="2305030" y="700320"/>
                  </a:lnTo>
                  <a:lnTo>
                    <a:pt x="2359206" y="689471"/>
                  </a:lnTo>
                  <a:lnTo>
                    <a:pt x="2411374" y="677979"/>
                  </a:lnTo>
                  <a:lnTo>
                    <a:pt x="2461452" y="665867"/>
                  </a:lnTo>
                  <a:lnTo>
                    <a:pt x="2509356" y="653155"/>
                  </a:lnTo>
                  <a:lnTo>
                    <a:pt x="2555003" y="639866"/>
                  </a:lnTo>
                  <a:lnTo>
                    <a:pt x="2598310" y="626023"/>
                  </a:lnTo>
                  <a:lnTo>
                    <a:pt x="2639193" y="611647"/>
                  </a:lnTo>
                  <a:lnTo>
                    <a:pt x="2677568" y="596761"/>
                  </a:lnTo>
                  <a:lnTo>
                    <a:pt x="2713353" y="581387"/>
                  </a:lnTo>
                  <a:lnTo>
                    <a:pt x="2776816" y="549262"/>
                  </a:lnTo>
                  <a:lnTo>
                    <a:pt x="2828916" y="515450"/>
                  </a:lnTo>
                  <a:lnTo>
                    <a:pt x="2868984" y="480127"/>
                  </a:lnTo>
                  <a:lnTo>
                    <a:pt x="2896354" y="443471"/>
                  </a:lnTo>
                  <a:lnTo>
                    <a:pt x="2910359" y="405660"/>
                  </a:lnTo>
                  <a:lnTo>
                    <a:pt x="2912141" y="386375"/>
                  </a:lnTo>
                  <a:lnTo>
                    <a:pt x="2910359" y="367091"/>
                  </a:lnTo>
                  <a:lnTo>
                    <a:pt x="2896354" y="329280"/>
                  </a:lnTo>
                  <a:lnTo>
                    <a:pt x="2868984" y="292624"/>
                  </a:lnTo>
                  <a:lnTo>
                    <a:pt x="2828916" y="257302"/>
                  </a:lnTo>
                  <a:lnTo>
                    <a:pt x="2776816" y="223489"/>
                  </a:lnTo>
                  <a:lnTo>
                    <a:pt x="2713353" y="191364"/>
                  </a:lnTo>
                  <a:lnTo>
                    <a:pt x="2677568" y="175990"/>
                  </a:lnTo>
                  <a:lnTo>
                    <a:pt x="2639193" y="161104"/>
                  </a:lnTo>
                  <a:lnTo>
                    <a:pt x="2598310" y="146728"/>
                  </a:lnTo>
                  <a:lnTo>
                    <a:pt x="2555003" y="132885"/>
                  </a:lnTo>
                  <a:lnTo>
                    <a:pt x="2509356" y="119596"/>
                  </a:lnTo>
                  <a:lnTo>
                    <a:pt x="2461452" y="106884"/>
                  </a:lnTo>
                  <a:lnTo>
                    <a:pt x="2411374" y="94771"/>
                  </a:lnTo>
                  <a:lnTo>
                    <a:pt x="2359206" y="83279"/>
                  </a:lnTo>
                  <a:lnTo>
                    <a:pt x="2305030" y="72431"/>
                  </a:lnTo>
                  <a:lnTo>
                    <a:pt x="2248932" y="62247"/>
                  </a:lnTo>
                  <a:lnTo>
                    <a:pt x="2190993" y="52751"/>
                  </a:lnTo>
                  <a:lnTo>
                    <a:pt x="2131297" y="43965"/>
                  </a:lnTo>
                  <a:lnTo>
                    <a:pt x="2069928" y="35910"/>
                  </a:lnTo>
                  <a:lnTo>
                    <a:pt x="2006969" y="28610"/>
                  </a:lnTo>
                  <a:lnTo>
                    <a:pt x="1942504" y="22085"/>
                  </a:lnTo>
                  <a:lnTo>
                    <a:pt x="1876616" y="16358"/>
                  </a:lnTo>
                  <a:lnTo>
                    <a:pt x="1809388" y="11452"/>
                  </a:lnTo>
                  <a:lnTo>
                    <a:pt x="1740903" y="7388"/>
                  </a:lnTo>
                  <a:lnTo>
                    <a:pt x="1671246" y="4189"/>
                  </a:lnTo>
                  <a:lnTo>
                    <a:pt x="1600499" y="1876"/>
                  </a:lnTo>
                  <a:lnTo>
                    <a:pt x="1528747" y="472"/>
                  </a:lnTo>
                  <a:lnTo>
                    <a:pt x="1456071" y="0"/>
                  </a:lnTo>
                  <a:close/>
                </a:path>
              </a:pathLst>
            </a:custGeom>
            <a:solidFill>
              <a:srgbClr val="2FA3EE">
                <a:alpha val="8628"/>
              </a:srgbClr>
            </a:solidFill>
          </p:spPr>
          <p:txBody>
            <a:bodyPr wrap="square" lIns="0" tIns="0" rIns="0" bIns="0" rtlCol="0"/>
            <a:lstStyle/>
            <a:p>
              <a:endParaRPr/>
            </a:p>
          </p:txBody>
        </p:sp>
        <p:sp>
          <p:nvSpPr>
            <p:cNvPr id="33" name="object 33"/>
            <p:cNvSpPr/>
            <p:nvPr/>
          </p:nvSpPr>
          <p:spPr>
            <a:xfrm>
              <a:off x="4006044" y="3429976"/>
              <a:ext cx="2912745" cy="772795"/>
            </a:xfrm>
            <a:custGeom>
              <a:avLst/>
              <a:gdLst/>
              <a:ahLst/>
              <a:cxnLst/>
              <a:rect l="l" t="t" r="r" b="b"/>
              <a:pathLst>
                <a:path w="2912745" h="772795">
                  <a:moveTo>
                    <a:pt x="0" y="386375"/>
                  </a:moveTo>
                  <a:lnTo>
                    <a:pt x="7072" y="348051"/>
                  </a:lnTo>
                  <a:lnTo>
                    <a:pt x="27844" y="310795"/>
                  </a:lnTo>
                  <a:lnTo>
                    <a:pt x="61648" y="274784"/>
                  </a:lnTo>
                  <a:lnTo>
                    <a:pt x="107818" y="240195"/>
                  </a:lnTo>
                  <a:lnTo>
                    <a:pt x="165685" y="207204"/>
                  </a:lnTo>
                  <a:lnTo>
                    <a:pt x="234582" y="175989"/>
                  </a:lnTo>
                  <a:lnTo>
                    <a:pt x="272958" y="161103"/>
                  </a:lnTo>
                  <a:lnTo>
                    <a:pt x="313842" y="146727"/>
                  </a:lnTo>
                  <a:lnTo>
                    <a:pt x="357150" y="132884"/>
                  </a:lnTo>
                  <a:lnTo>
                    <a:pt x="402798" y="119595"/>
                  </a:lnTo>
                  <a:lnTo>
                    <a:pt x="450703" y="106884"/>
                  </a:lnTo>
                  <a:lnTo>
                    <a:pt x="500781" y="94771"/>
                  </a:lnTo>
                  <a:lnTo>
                    <a:pt x="552950" y="83279"/>
                  </a:lnTo>
                  <a:lnTo>
                    <a:pt x="607126" y="72430"/>
                  </a:lnTo>
                  <a:lnTo>
                    <a:pt x="663225" y="62247"/>
                  </a:lnTo>
                  <a:lnTo>
                    <a:pt x="721164" y="52751"/>
                  </a:lnTo>
                  <a:lnTo>
                    <a:pt x="780860" y="43965"/>
                  </a:lnTo>
                  <a:lnTo>
                    <a:pt x="842228" y="35910"/>
                  </a:lnTo>
                  <a:lnTo>
                    <a:pt x="905187" y="28609"/>
                  </a:lnTo>
                  <a:lnTo>
                    <a:pt x="969651" y="22085"/>
                  </a:lnTo>
                  <a:lnTo>
                    <a:pt x="1035539" y="16358"/>
                  </a:lnTo>
                  <a:lnTo>
                    <a:pt x="1102766" y="11452"/>
                  </a:lnTo>
                  <a:lnTo>
                    <a:pt x="1171248" y="7388"/>
                  </a:lnTo>
                  <a:lnTo>
                    <a:pt x="1240904" y="4189"/>
                  </a:lnTo>
                  <a:lnTo>
                    <a:pt x="1311648" y="1876"/>
                  </a:lnTo>
                  <a:lnTo>
                    <a:pt x="1383399" y="472"/>
                  </a:lnTo>
                  <a:lnTo>
                    <a:pt x="1456071" y="0"/>
                  </a:lnTo>
                  <a:lnTo>
                    <a:pt x="1528747" y="472"/>
                  </a:lnTo>
                  <a:lnTo>
                    <a:pt x="1600500" y="1876"/>
                  </a:lnTo>
                  <a:lnTo>
                    <a:pt x="1671246" y="4189"/>
                  </a:lnTo>
                  <a:lnTo>
                    <a:pt x="1740904" y="7388"/>
                  </a:lnTo>
                  <a:lnTo>
                    <a:pt x="1809388" y="11452"/>
                  </a:lnTo>
                  <a:lnTo>
                    <a:pt x="1876616" y="16358"/>
                  </a:lnTo>
                  <a:lnTo>
                    <a:pt x="1942505" y="22085"/>
                  </a:lnTo>
                  <a:lnTo>
                    <a:pt x="2006970" y="28609"/>
                  </a:lnTo>
                  <a:lnTo>
                    <a:pt x="2069929" y="35910"/>
                  </a:lnTo>
                  <a:lnTo>
                    <a:pt x="2131298" y="43965"/>
                  </a:lnTo>
                  <a:lnTo>
                    <a:pt x="2190993" y="52751"/>
                  </a:lnTo>
                  <a:lnTo>
                    <a:pt x="2248932" y="62247"/>
                  </a:lnTo>
                  <a:lnTo>
                    <a:pt x="2305031" y="72430"/>
                  </a:lnTo>
                  <a:lnTo>
                    <a:pt x="2359207" y="83279"/>
                  </a:lnTo>
                  <a:lnTo>
                    <a:pt x="2411375" y="94771"/>
                  </a:lnTo>
                  <a:lnTo>
                    <a:pt x="2461453" y="106884"/>
                  </a:lnTo>
                  <a:lnTo>
                    <a:pt x="2509357" y="119595"/>
                  </a:lnTo>
                  <a:lnTo>
                    <a:pt x="2555005" y="132884"/>
                  </a:lnTo>
                  <a:lnTo>
                    <a:pt x="2598311" y="146727"/>
                  </a:lnTo>
                  <a:lnTo>
                    <a:pt x="2639194" y="161103"/>
                  </a:lnTo>
                  <a:lnTo>
                    <a:pt x="2677569" y="175989"/>
                  </a:lnTo>
                  <a:lnTo>
                    <a:pt x="2713354" y="191364"/>
                  </a:lnTo>
                  <a:lnTo>
                    <a:pt x="2776818" y="223488"/>
                  </a:lnTo>
                  <a:lnTo>
                    <a:pt x="2828917" y="257301"/>
                  </a:lnTo>
                  <a:lnTo>
                    <a:pt x="2868986" y="292623"/>
                  </a:lnTo>
                  <a:lnTo>
                    <a:pt x="2896356" y="329279"/>
                  </a:lnTo>
                  <a:lnTo>
                    <a:pt x="2910361" y="367091"/>
                  </a:lnTo>
                  <a:lnTo>
                    <a:pt x="2912143" y="386375"/>
                  </a:lnTo>
                  <a:lnTo>
                    <a:pt x="2910361" y="405659"/>
                  </a:lnTo>
                  <a:lnTo>
                    <a:pt x="2896356" y="443470"/>
                  </a:lnTo>
                  <a:lnTo>
                    <a:pt x="2868986" y="480126"/>
                  </a:lnTo>
                  <a:lnTo>
                    <a:pt x="2828917" y="515448"/>
                  </a:lnTo>
                  <a:lnTo>
                    <a:pt x="2776818" y="549261"/>
                  </a:lnTo>
                  <a:lnTo>
                    <a:pt x="2713354" y="581386"/>
                  </a:lnTo>
                  <a:lnTo>
                    <a:pt x="2677569" y="596760"/>
                  </a:lnTo>
                  <a:lnTo>
                    <a:pt x="2639194" y="611646"/>
                  </a:lnTo>
                  <a:lnTo>
                    <a:pt x="2598311" y="626022"/>
                  </a:lnTo>
                  <a:lnTo>
                    <a:pt x="2555005" y="639865"/>
                  </a:lnTo>
                  <a:lnTo>
                    <a:pt x="2509357" y="653154"/>
                  </a:lnTo>
                  <a:lnTo>
                    <a:pt x="2461453" y="665866"/>
                  </a:lnTo>
                  <a:lnTo>
                    <a:pt x="2411375" y="677978"/>
                  </a:lnTo>
                  <a:lnTo>
                    <a:pt x="2359207" y="689470"/>
                  </a:lnTo>
                  <a:lnTo>
                    <a:pt x="2305031" y="700319"/>
                  </a:lnTo>
                  <a:lnTo>
                    <a:pt x="2248932" y="710502"/>
                  </a:lnTo>
                  <a:lnTo>
                    <a:pt x="2190993" y="719998"/>
                  </a:lnTo>
                  <a:lnTo>
                    <a:pt x="2131298" y="728784"/>
                  </a:lnTo>
                  <a:lnTo>
                    <a:pt x="2069929" y="736839"/>
                  </a:lnTo>
                  <a:lnTo>
                    <a:pt x="2006970" y="744140"/>
                  </a:lnTo>
                  <a:lnTo>
                    <a:pt x="1942505" y="750664"/>
                  </a:lnTo>
                  <a:lnTo>
                    <a:pt x="1876616" y="756391"/>
                  </a:lnTo>
                  <a:lnTo>
                    <a:pt x="1809388" y="761297"/>
                  </a:lnTo>
                  <a:lnTo>
                    <a:pt x="1740904" y="765361"/>
                  </a:lnTo>
                  <a:lnTo>
                    <a:pt x="1671246" y="768560"/>
                  </a:lnTo>
                  <a:lnTo>
                    <a:pt x="1600500" y="770873"/>
                  </a:lnTo>
                  <a:lnTo>
                    <a:pt x="1528747" y="772277"/>
                  </a:lnTo>
                  <a:lnTo>
                    <a:pt x="1456071" y="772750"/>
                  </a:lnTo>
                  <a:lnTo>
                    <a:pt x="1383399" y="772277"/>
                  </a:lnTo>
                  <a:lnTo>
                    <a:pt x="1311648" y="770873"/>
                  </a:lnTo>
                  <a:lnTo>
                    <a:pt x="1240904" y="768560"/>
                  </a:lnTo>
                  <a:lnTo>
                    <a:pt x="1171248" y="765361"/>
                  </a:lnTo>
                  <a:lnTo>
                    <a:pt x="1102766" y="761297"/>
                  </a:lnTo>
                  <a:lnTo>
                    <a:pt x="1035539" y="756391"/>
                  </a:lnTo>
                  <a:lnTo>
                    <a:pt x="969651" y="750664"/>
                  </a:lnTo>
                  <a:lnTo>
                    <a:pt x="905187" y="744140"/>
                  </a:lnTo>
                  <a:lnTo>
                    <a:pt x="842228" y="736839"/>
                  </a:lnTo>
                  <a:lnTo>
                    <a:pt x="780860" y="728784"/>
                  </a:lnTo>
                  <a:lnTo>
                    <a:pt x="721164" y="719998"/>
                  </a:lnTo>
                  <a:lnTo>
                    <a:pt x="663225" y="710502"/>
                  </a:lnTo>
                  <a:lnTo>
                    <a:pt x="607126" y="700319"/>
                  </a:lnTo>
                  <a:lnTo>
                    <a:pt x="552950" y="689470"/>
                  </a:lnTo>
                  <a:lnTo>
                    <a:pt x="500781" y="677978"/>
                  </a:lnTo>
                  <a:lnTo>
                    <a:pt x="450703" y="665866"/>
                  </a:lnTo>
                  <a:lnTo>
                    <a:pt x="402798" y="653154"/>
                  </a:lnTo>
                  <a:lnTo>
                    <a:pt x="357150" y="639865"/>
                  </a:lnTo>
                  <a:lnTo>
                    <a:pt x="313842" y="626022"/>
                  </a:lnTo>
                  <a:lnTo>
                    <a:pt x="272958" y="611646"/>
                  </a:lnTo>
                  <a:lnTo>
                    <a:pt x="234582" y="596760"/>
                  </a:lnTo>
                  <a:lnTo>
                    <a:pt x="198796" y="581386"/>
                  </a:lnTo>
                  <a:lnTo>
                    <a:pt x="135331" y="549261"/>
                  </a:lnTo>
                  <a:lnTo>
                    <a:pt x="83229" y="515448"/>
                  </a:lnTo>
                  <a:lnTo>
                    <a:pt x="43159" y="480126"/>
                  </a:lnTo>
                  <a:lnTo>
                    <a:pt x="15787" y="443470"/>
                  </a:lnTo>
                  <a:lnTo>
                    <a:pt x="1781" y="405659"/>
                  </a:lnTo>
                  <a:lnTo>
                    <a:pt x="0" y="386375"/>
                  </a:lnTo>
                  <a:close/>
                </a:path>
              </a:pathLst>
            </a:custGeom>
            <a:ln w="14007">
              <a:solidFill>
                <a:srgbClr val="2077AF"/>
              </a:solidFill>
            </a:ln>
          </p:spPr>
          <p:txBody>
            <a:bodyPr wrap="square" lIns="0" tIns="0" rIns="0" bIns="0" rtlCol="0"/>
            <a:lstStyle/>
            <a:p>
              <a:endParaRPr/>
            </a:p>
          </p:txBody>
        </p:sp>
      </p:grpSp>
      <p:sp>
        <p:nvSpPr>
          <p:cNvPr id="34" name="object 34"/>
          <p:cNvSpPr txBox="1"/>
          <p:nvPr/>
        </p:nvSpPr>
        <p:spPr>
          <a:xfrm>
            <a:off x="5404096" y="3539269"/>
            <a:ext cx="764540" cy="264160"/>
          </a:xfrm>
          <a:prstGeom prst="rect">
            <a:avLst/>
          </a:prstGeom>
        </p:spPr>
        <p:txBody>
          <a:bodyPr vert="horz" wrap="square" lIns="0" tIns="14605" rIns="0" bIns="0" rtlCol="0">
            <a:spAutoFit/>
          </a:bodyPr>
          <a:lstStyle/>
          <a:p>
            <a:pPr marL="12700">
              <a:lnSpc>
                <a:spcPct val="100000"/>
              </a:lnSpc>
              <a:spcBef>
                <a:spcPts val="115"/>
              </a:spcBef>
            </a:pPr>
            <a:r>
              <a:rPr sz="1550" spc="140" dirty="0">
                <a:solidFill>
                  <a:srgbClr val="3E5C83"/>
                </a:solidFill>
                <a:latin typeface="Microsoft Sans Serif"/>
                <a:cs typeface="Microsoft Sans Serif"/>
              </a:rPr>
              <a:t>Area</a:t>
            </a:r>
            <a:r>
              <a:rPr sz="1550" spc="50" dirty="0">
                <a:solidFill>
                  <a:srgbClr val="3E5C83"/>
                </a:solidFill>
                <a:latin typeface="Microsoft Sans Serif"/>
                <a:cs typeface="Microsoft Sans Serif"/>
              </a:rPr>
              <a:t> </a:t>
            </a:r>
            <a:r>
              <a:rPr sz="1550" spc="105" dirty="0">
                <a:solidFill>
                  <a:srgbClr val="3E5C83"/>
                </a:solidFill>
                <a:latin typeface="Microsoft Sans Serif"/>
                <a:cs typeface="Microsoft Sans Serif"/>
              </a:rPr>
              <a:t>di</a:t>
            </a:r>
            <a:endParaRPr sz="1550">
              <a:latin typeface="Microsoft Sans Serif"/>
              <a:cs typeface="Microsoft Sans Serif"/>
            </a:endParaRPr>
          </a:p>
        </p:txBody>
      </p:sp>
      <p:sp>
        <p:nvSpPr>
          <p:cNvPr id="35" name="object 35"/>
          <p:cNvSpPr txBox="1"/>
          <p:nvPr/>
        </p:nvSpPr>
        <p:spPr>
          <a:xfrm>
            <a:off x="5087088" y="3773905"/>
            <a:ext cx="1403985" cy="264160"/>
          </a:xfrm>
          <a:prstGeom prst="rect">
            <a:avLst/>
          </a:prstGeom>
        </p:spPr>
        <p:txBody>
          <a:bodyPr vert="horz" wrap="square" lIns="0" tIns="14605" rIns="0" bIns="0" rtlCol="0">
            <a:spAutoFit/>
          </a:bodyPr>
          <a:lstStyle/>
          <a:p>
            <a:pPr marL="12700">
              <a:lnSpc>
                <a:spcPct val="100000"/>
              </a:lnSpc>
              <a:spcBef>
                <a:spcPts val="115"/>
              </a:spcBef>
            </a:pPr>
            <a:r>
              <a:rPr sz="1550" spc="80" dirty="0">
                <a:solidFill>
                  <a:srgbClr val="3E5C83"/>
                </a:solidFill>
                <a:latin typeface="Microsoft Sans Serif"/>
                <a:cs typeface="Microsoft Sans Serif"/>
              </a:rPr>
              <a:t>miglioramento</a:t>
            </a:r>
            <a:endParaRPr sz="1550">
              <a:latin typeface="Microsoft Sans Serif"/>
              <a:cs typeface="Microsoft Sans Serif"/>
            </a:endParaRPr>
          </a:p>
        </p:txBody>
      </p:sp>
      <p:grpSp>
        <p:nvGrpSpPr>
          <p:cNvPr id="36" name="object 36"/>
          <p:cNvGrpSpPr/>
          <p:nvPr/>
        </p:nvGrpSpPr>
        <p:grpSpPr>
          <a:xfrm>
            <a:off x="7422893" y="4391831"/>
            <a:ext cx="2295525" cy="495300"/>
            <a:chOff x="7094166" y="4410690"/>
            <a:chExt cx="2295525" cy="495300"/>
          </a:xfrm>
        </p:grpSpPr>
        <p:sp>
          <p:nvSpPr>
            <p:cNvPr id="37" name="object 37"/>
            <p:cNvSpPr/>
            <p:nvPr/>
          </p:nvSpPr>
          <p:spPr>
            <a:xfrm>
              <a:off x="7101466" y="4417993"/>
              <a:ext cx="2280920" cy="480695"/>
            </a:xfrm>
            <a:custGeom>
              <a:avLst/>
              <a:gdLst/>
              <a:ahLst/>
              <a:cxnLst/>
              <a:rect l="l" t="t" r="r" b="b"/>
              <a:pathLst>
                <a:path w="2280920" h="480695">
                  <a:moveTo>
                    <a:pt x="1140419" y="0"/>
                  </a:moveTo>
                  <a:lnTo>
                    <a:pt x="1065439" y="510"/>
                  </a:lnTo>
                  <a:lnTo>
                    <a:pt x="991754" y="2021"/>
                  </a:lnTo>
                  <a:lnTo>
                    <a:pt x="919514" y="4501"/>
                  </a:lnTo>
                  <a:lnTo>
                    <a:pt x="848868" y="7918"/>
                  </a:lnTo>
                  <a:lnTo>
                    <a:pt x="779969" y="12241"/>
                  </a:lnTo>
                  <a:lnTo>
                    <a:pt x="712965" y="17437"/>
                  </a:lnTo>
                  <a:lnTo>
                    <a:pt x="648007" y="23475"/>
                  </a:lnTo>
                  <a:lnTo>
                    <a:pt x="585246" y="30324"/>
                  </a:lnTo>
                  <a:lnTo>
                    <a:pt x="524832" y="37952"/>
                  </a:lnTo>
                  <a:lnTo>
                    <a:pt x="466914" y="46327"/>
                  </a:lnTo>
                  <a:lnTo>
                    <a:pt x="411644" y="55417"/>
                  </a:lnTo>
                  <a:lnTo>
                    <a:pt x="359171" y="65192"/>
                  </a:lnTo>
                  <a:lnTo>
                    <a:pt x="309647" y="75619"/>
                  </a:lnTo>
                  <a:lnTo>
                    <a:pt x="263220" y="86666"/>
                  </a:lnTo>
                  <a:lnTo>
                    <a:pt x="220042" y="98303"/>
                  </a:lnTo>
                  <a:lnTo>
                    <a:pt x="180263" y="110497"/>
                  </a:lnTo>
                  <a:lnTo>
                    <a:pt x="144033" y="123217"/>
                  </a:lnTo>
                  <a:lnTo>
                    <a:pt x="82822" y="150107"/>
                  </a:lnTo>
                  <a:lnTo>
                    <a:pt x="37611" y="178720"/>
                  </a:lnTo>
                  <a:lnTo>
                    <a:pt x="9603" y="208804"/>
                  </a:lnTo>
                  <a:lnTo>
                    <a:pt x="0" y="240104"/>
                  </a:lnTo>
                  <a:lnTo>
                    <a:pt x="2425" y="255891"/>
                  </a:lnTo>
                  <a:lnTo>
                    <a:pt x="37611" y="301489"/>
                  </a:lnTo>
                  <a:lnTo>
                    <a:pt x="82822" y="330102"/>
                  </a:lnTo>
                  <a:lnTo>
                    <a:pt x="144033" y="356992"/>
                  </a:lnTo>
                  <a:lnTo>
                    <a:pt x="180263" y="369712"/>
                  </a:lnTo>
                  <a:lnTo>
                    <a:pt x="220042" y="381906"/>
                  </a:lnTo>
                  <a:lnTo>
                    <a:pt x="263220" y="393542"/>
                  </a:lnTo>
                  <a:lnTo>
                    <a:pt x="309647" y="404590"/>
                  </a:lnTo>
                  <a:lnTo>
                    <a:pt x="359171" y="415016"/>
                  </a:lnTo>
                  <a:lnTo>
                    <a:pt x="411644" y="424791"/>
                  </a:lnTo>
                  <a:lnTo>
                    <a:pt x="466914" y="433881"/>
                  </a:lnTo>
                  <a:lnTo>
                    <a:pt x="524832" y="442256"/>
                  </a:lnTo>
                  <a:lnTo>
                    <a:pt x="585246" y="449884"/>
                  </a:lnTo>
                  <a:lnTo>
                    <a:pt x="648007" y="456733"/>
                  </a:lnTo>
                  <a:lnTo>
                    <a:pt x="712965" y="462771"/>
                  </a:lnTo>
                  <a:lnTo>
                    <a:pt x="779969" y="467967"/>
                  </a:lnTo>
                  <a:lnTo>
                    <a:pt x="848868" y="472290"/>
                  </a:lnTo>
                  <a:lnTo>
                    <a:pt x="919514" y="475706"/>
                  </a:lnTo>
                  <a:lnTo>
                    <a:pt x="991754" y="478186"/>
                  </a:lnTo>
                  <a:lnTo>
                    <a:pt x="1065439" y="479697"/>
                  </a:lnTo>
                  <a:lnTo>
                    <a:pt x="1140419" y="480208"/>
                  </a:lnTo>
                  <a:lnTo>
                    <a:pt x="1215399" y="479697"/>
                  </a:lnTo>
                  <a:lnTo>
                    <a:pt x="1289085" y="478186"/>
                  </a:lnTo>
                  <a:lnTo>
                    <a:pt x="1361325" y="475706"/>
                  </a:lnTo>
                  <a:lnTo>
                    <a:pt x="1431971" y="472290"/>
                  </a:lnTo>
                  <a:lnTo>
                    <a:pt x="1500870" y="467967"/>
                  </a:lnTo>
                  <a:lnTo>
                    <a:pt x="1567874" y="462771"/>
                  </a:lnTo>
                  <a:lnTo>
                    <a:pt x="1632832" y="456733"/>
                  </a:lnTo>
                  <a:lnTo>
                    <a:pt x="1695594" y="449884"/>
                  </a:lnTo>
                  <a:lnTo>
                    <a:pt x="1756008" y="442256"/>
                  </a:lnTo>
                  <a:lnTo>
                    <a:pt x="1813926" y="433881"/>
                  </a:lnTo>
                  <a:lnTo>
                    <a:pt x="1869196" y="424791"/>
                  </a:lnTo>
                  <a:lnTo>
                    <a:pt x="1921668" y="415016"/>
                  </a:lnTo>
                  <a:lnTo>
                    <a:pt x="1971193" y="404590"/>
                  </a:lnTo>
                  <a:lnTo>
                    <a:pt x="2017619" y="393542"/>
                  </a:lnTo>
                  <a:lnTo>
                    <a:pt x="2060797" y="381906"/>
                  </a:lnTo>
                  <a:lnTo>
                    <a:pt x="2100576" y="369712"/>
                  </a:lnTo>
                  <a:lnTo>
                    <a:pt x="2136806" y="356992"/>
                  </a:lnTo>
                  <a:lnTo>
                    <a:pt x="2198017" y="330102"/>
                  </a:lnTo>
                  <a:lnTo>
                    <a:pt x="2243228" y="301489"/>
                  </a:lnTo>
                  <a:lnTo>
                    <a:pt x="2271236" y="271405"/>
                  </a:lnTo>
                  <a:lnTo>
                    <a:pt x="2280839" y="240104"/>
                  </a:lnTo>
                  <a:lnTo>
                    <a:pt x="2278414" y="224318"/>
                  </a:lnTo>
                  <a:lnTo>
                    <a:pt x="2243228" y="178720"/>
                  </a:lnTo>
                  <a:lnTo>
                    <a:pt x="2198017" y="150107"/>
                  </a:lnTo>
                  <a:lnTo>
                    <a:pt x="2136806" y="123217"/>
                  </a:lnTo>
                  <a:lnTo>
                    <a:pt x="2100576" y="110497"/>
                  </a:lnTo>
                  <a:lnTo>
                    <a:pt x="2060797" y="98303"/>
                  </a:lnTo>
                  <a:lnTo>
                    <a:pt x="2017619" y="86666"/>
                  </a:lnTo>
                  <a:lnTo>
                    <a:pt x="1971193" y="75619"/>
                  </a:lnTo>
                  <a:lnTo>
                    <a:pt x="1921668" y="65192"/>
                  </a:lnTo>
                  <a:lnTo>
                    <a:pt x="1869196" y="55417"/>
                  </a:lnTo>
                  <a:lnTo>
                    <a:pt x="1813926" y="46327"/>
                  </a:lnTo>
                  <a:lnTo>
                    <a:pt x="1756008" y="37952"/>
                  </a:lnTo>
                  <a:lnTo>
                    <a:pt x="1695594" y="30324"/>
                  </a:lnTo>
                  <a:lnTo>
                    <a:pt x="1632832" y="23475"/>
                  </a:lnTo>
                  <a:lnTo>
                    <a:pt x="1567874" y="17437"/>
                  </a:lnTo>
                  <a:lnTo>
                    <a:pt x="1500870" y="12241"/>
                  </a:lnTo>
                  <a:lnTo>
                    <a:pt x="1431971" y="7918"/>
                  </a:lnTo>
                  <a:lnTo>
                    <a:pt x="1361325" y="4501"/>
                  </a:lnTo>
                  <a:lnTo>
                    <a:pt x="1289085" y="2021"/>
                  </a:lnTo>
                  <a:lnTo>
                    <a:pt x="1215399" y="510"/>
                  </a:lnTo>
                  <a:lnTo>
                    <a:pt x="1140419" y="0"/>
                  </a:lnTo>
                  <a:close/>
                </a:path>
              </a:pathLst>
            </a:custGeom>
            <a:solidFill>
              <a:srgbClr val="2FA3EE">
                <a:alpha val="8628"/>
              </a:srgbClr>
            </a:solidFill>
          </p:spPr>
          <p:txBody>
            <a:bodyPr wrap="square" lIns="0" tIns="0" rIns="0" bIns="0" rtlCol="0"/>
            <a:lstStyle/>
            <a:p>
              <a:endParaRPr/>
            </a:p>
          </p:txBody>
        </p:sp>
        <p:sp>
          <p:nvSpPr>
            <p:cNvPr id="38" name="object 38"/>
            <p:cNvSpPr/>
            <p:nvPr/>
          </p:nvSpPr>
          <p:spPr>
            <a:xfrm>
              <a:off x="7101469" y="4417992"/>
              <a:ext cx="2280920" cy="480695"/>
            </a:xfrm>
            <a:custGeom>
              <a:avLst/>
              <a:gdLst/>
              <a:ahLst/>
              <a:cxnLst/>
              <a:rect l="l" t="t" r="r" b="b"/>
              <a:pathLst>
                <a:path w="2280920" h="480695">
                  <a:moveTo>
                    <a:pt x="0" y="240104"/>
                  </a:moveTo>
                  <a:lnTo>
                    <a:pt x="21381" y="193593"/>
                  </a:lnTo>
                  <a:lnTo>
                    <a:pt x="58141" y="164213"/>
                  </a:lnTo>
                  <a:lnTo>
                    <a:pt x="111503" y="136430"/>
                  </a:lnTo>
                  <a:lnTo>
                    <a:pt x="180263" y="110496"/>
                  </a:lnTo>
                  <a:lnTo>
                    <a:pt x="220042" y="98302"/>
                  </a:lnTo>
                  <a:lnTo>
                    <a:pt x="263220" y="86666"/>
                  </a:lnTo>
                  <a:lnTo>
                    <a:pt x="309646" y="75618"/>
                  </a:lnTo>
                  <a:lnTo>
                    <a:pt x="359171" y="65191"/>
                  </a:lnTo>
                  <a:lnTo>
                    <a:pt x="411643" y="55417"/>
                  </a:lnTo>
                  <a:lnTo>
                    <a:pt x="466913" y="46326"/>
                  </a:lnTo>
                  <a:lnTo>
                    <a:pt x="524831" y="37951"/>
                  </a:lnTo>
                  <a:lnTo>
                    <a:pt x="585246" y="30324"/>
                  </a:lnTo>
                  <a:lnTo>
                    <a:pt x="648007" y="23475"/>
                  </a:lnTo>
                  <a:lnTo>
                    <a:pt x="712965" y="17437"/>
                  </a:lnTo>
                  <a:lnTo>
                    <a:pt x="779969" y="12240"/>
                  </a:lnTo>
                  <a:lnTo>
                    <a:pt x="848868" y="7918"/>
                  </a:lnTo>
                  <a:lnTo>
                    <a:pt x="919513" y="4501"/>
                  </a:lnTo>
                  <a:lnTo>
                    <a:pt x="991754" y="2021"/>
                  </a:lnTo>
                  <a:lnTo>
                    <a:pt x="1065439" y="510"/>
                  </a:lnTo>
                  <a:lnTo>
                    <a:pt x="1140419" y="0"/>
                  </a:lnTo>
                  <a:lnTo>
                    <a:pt x="1215399" y="510"/>
                  </a:lnTo>
                  <a:lnTo>
                    <a:pt x="1289085" y="2021"/>
                  </a:lnTo>
                  <a:lnTo>
                    <a:pt x="1361325" y="4501"/>
                  </a:lnTo>
                  <a:lnTo>
                    <a:pt x="1431971" y="7918"/>
                  </a:lnTo>
                  <a:lnTo>
                    <a:pt x="1500870" y="12240"/>
                  </a:lnTo>
                  <a:lnTo>
                    <a:pt x="1567874" y="17437"/>
                  </a:lnTo>
                  <a:lnTo>
                    <a:pt x="1632832" y="23475"/>
                  </a:lnTo>
                  <a:lnTo>
                    <a:pt x="1695593" y="30324"/>
                  </a:lnTo>
                  <a:lnTo>
                    <a:pt x="1756008" y="37951"/>
                  </a:lnTo>
                  <a:lnTo>
                    <a:pt x="1813925" y="46326"/>
                  </a:lnTo>
                  <a:lnTo>
                    <a:pt x="1869196" y="55417"/>
                  </a:lnTo>
                  <a:lnTo>
                    <a:pt x="1921668" y="65191"/>
                  </a:lnTo>
                  <a:lnTo>
                    <a:pt x="1971193" y="75618"/>
                  </a:lnTo>
                  <a:lnTo>
                    <a:pt x="2017619" y="86666"/>
                  </a:lnTo>
                  <a:lnTo>
                    <a:pt x="2060797" y="98302"/>
                  </a:lnTo>
                  <a:lnTo>
                    <a:pt x="2100576" y="110496"/>
                  </a:lnTo>
                  <a:lnTo>
                    <a:pt x="2136806" y="123216"/>
                  </a:lnTo>
                  <a:lnTo>
                    <a:pt x="2198017" y="150106"/>
                  </a:lnTo>
                  <a:lnTo>
                    <a:pt x="2243228" y="178720"/>
                  </a:lnTo>
                  <a:lnTo>
                    <a:pt x="2271236" y="208803"/>
                  </a:lnTo>
                  <a:lnTo>
                    <a:pt x="2280839" y="240104"/>
                  </a:lnTo>
                  <a:lnTo>
                    <a:pt x="2278413" y="255891"/>
                  </a:lnTo>
                  <a:lnTo>
                    <a:pt x="2243228" y="301488"/>
                  </a:lnTo>
                  <a:lnTo>
                    <a:pt x="2198017" y="330102"/>
                  </a:lnTo>
                  <a:lnTo>
                    <a:pt x="2136806" y="356992"/>
                  </a:lnTo>
                  <a:lnTo>
                    <a:pt x="2100576" y="369712"/>
                  </a:lnTo>
                  <a:lnTo>
                    <a:pt x="2060797" y="381906"/>
                  </a:lnTo>
                  <a:lnTo>
                    <a:pt x="2017619" y="393542"/>
                  </a:lnTo>
                  <a:lnTo>
                    <a:pt x="1971193" y="404590"/>
                  </a:lnTo>
                  <a:lnTo>
                    <a:pt x="1921668" y="415017"/>
                  </a:lnTo>
                  <a:lnTo>
                    <a:pt x="1869196" y="424791"/>
                  </a:lnTo>
                  <a:lnTo>
                    <a:pt x="1813925" y="433882"/>
                  </a:lnTo>
                  <a:lnTo>
                    <a:pt x="1756008" y="442257"/>
                  </a:lnTo>
                  <a:lnTo>
                    <a:pt x="1695593" y="449884"/>
                  </a:lnTo>
                  <a:lnTo>
                    <a:pt x="1632832" y="456733"/>
                  </a:lnTo>
                  <a:lnTo>
                    <a:pt x="1567874" y="462771"/>
                  </a:lnTo>
                  <a:lnTo>
                    <a:pt x="1500870" y="467968"/>
                  </a:lnTo>
                  <a:lnTo>
                    <a:pt x="1431971" y="472290"/>
                  </a:lnTo>
                  <a:lnTo>
                    <a:pt x="1361325" y="475707"/>
                  </a:lnTo>
                  <a:lnTo>
                    <a:pt x="1289085" y="478187"/>
                  </a:lnTo>
                  <a:lnTo>
                    <a:pt x="1215399" y="479698"/>
                  </a:lnTo>
                  <a:lnTo>
                    <a:pt x="1140419" y="480208"/>
                  </a:lnTo>
                  <a:lnTo>
                    <a:pt x="1065439" y="479698"/>
                  </a:lnTo>
                  <a:lnTo>
                    <a:pt x="991754" y="478187"/>
                  </a:lnTo>
                  <a:lnTo>
                    <a:pt x="919513" y="475707"/>
                  </a:lnTo>
                  <a:lnTo>
                    <a:pt x="848868" y="472290"/>
                  </a:lnTo>
                  <a:lnTo>
                    <a:pt x="779969" y="467968"/>
                  </a:lnTo>
                  <a:lnTo>
                    <a:pt x="712965" y="462771"/>
                  </a:lnTo>
                  <a:lnTo>
                    <a:pt x="648007" y="456733"/>
                  </a:lnTo>
                  <a:lnTo>
                    <a:pt x="585246" y="449884"/>
                  </a:lnTo>
                  <a:lnTo>
                    <a:pt x="524831" y="442257"/>
                  </a:lnTo>
                  <a:lnTo>
                    <a:pt x="466913" y="433882"/>
                  </a:lnTo>
                  <a:lnTo>
                    <a:pt x="411643" y="424791"/>
                  </a:lnTo>
                  <a:lnTo>
                    <a:pt x="359171" y="415017"/>
                  </a:lnTo>
                  <a:lnTo>
                    <a:pt x="309646" y="404590"/>
                  </a:lnTo>
                  <a:lnTo>
                    <a:pt x="263220" y="393542"/>
                  </a:lnTo>
                  <a:lnTo>
                    <a:pt x="220042" y="381906"/>
                  </a:lnTo>
                  <a:lnTo>
                    <a:pt x="180263" y="369712"/>
                  </a:lnTo>
                  <a:lnTo>
                    <a:pt x="144033" y="356992"/>
                  </a:lnTo>
                  <a:lnTo>
                    <a:pt x="82822" y="330102"/>
                  </a:lnTo>
                  <a:lnTo>
                    <a:pt x="37611" y="301488"/>
                  </a:lnTo>
                  <a:lnTo>
                    <a:pt x="9603" y="271405"/>
                  </a:lnTo>
                  <a:lnTo>
                    <a:pt x="0" y="240104"/>
                  </a:lnTo>
                  <a:close/>
                </a:path>
              </a:pathLst>
            </a:custGeom>
            <a:ln w="13933">
              <a:solidFill>
                <a:srgbClr val="2077AF"/>
              </a:solidFill>
            </a:ln>
          </p:spPr>
          <p:txBody>
            <a:bodyPr wrap="square" lIns="0" tIns="0" rIns="0" bIns="0" rtlCol="0"/>
            <a:lstStyle/>
            <a:p>
              <a:endParaRPr/>
            </a:p>
          </p:txBody>
        </p:sp>
      </p:grpSp>
      <p:sp>
        <p:nvSpPr>
          <p:cNvPr id="39" name="object 39"/>
          <p:cNvSpPr txBox="1"/>
          <p:nvPr/>
        </p:nvSpPr>
        <p:spPr>
          <a:xfrm>
            <a:off x="7942971" y="4399330"/>
            <a:ext cx="1247775" cy="455295"/>
          </a:xfrm>
          <a:prstGeom prst="rect">
            <a:avLst/>
          </a:prstGeom>
        </p:spPr>
        <p:txBody>
          <a:bodyPr vert="horz" wrap="square" lIns="0" tIns="6985" rIns="0" bIns="0" rtlCol="0">
            <a:spAutoFit/>
          </a:bodyPr>
          <a:lstStyle/>
          <a:p>
            <a:pPr marL="12700" marR="5080" indent="281305">
              <a:lnSpc>
                <a:spcPct val="102099"/>
              </a:lnSpc>
              <a:spcBef>
                <a:spcPts val="55"/>
              </a:spcBef>
            </a:pPr>
            <a:r>
              <a:rPr sz="1400" spc="105" dirty="0">
                <a:solidFill>
                  <a:srgbClr val="3E5C83"/>
                </a:solidFill>
                <a:latin typeface="Microsoft Sans Serif"/>
                <a:cs typeface="Microsoft Sans Serif"/>
              </a:rPr>
              <a:t>Area </a:t>
            </a:r>
            <a:r>
              <a:rPr sz="1400" spc="114" dirty="0">
                <a:solidFill>
                  <a:srgbClr val="3E5C83"/>
                </a:solidFill>
                <a:latin typeface="Microsoft Sans Serif"/>
                <a:cs typeface="Microsoft Sans Serif"/>
              </a:rPr>
              <a:t>di </a:t>
            </a:r>
            <a:r>
              <a:rPr sz="1400" spc="120" dirty="0">
                <a:solidFill>
                  <a:srgbClr val="3E5C83"/>
                </a:solidFill>
                <a:latin typeface="Microsoft Sans Serif"/>
                <a:cs typeface="Microsoft Sans Serif"/>
              </a:rPr>
              <a:t> </a:t>
            </a:r>
            <a:r>
              <a:rPr sz="1400" spc="-50" dirty="0">
                <a:solidFill>
                  <a:srgbClr val="3E5C83"/>
                </a:solidFill>
                <a:latin typeface="Microsoft Sans Serif"/>
                <a:cs typeface="Microsoft Sans Serif"/>
              </a:rPr>
              <a:t>m</a:t>
            </a:r>
            <a:r>
              <a:rPr sz="1400" spc="50" dirty="0">
                <a:solidFill>
                  <a:srgbClr val="3E5C83"/>
                </a:solidFill>
                <a:latin typeface="Microsoft Sans Serif"/>
                <a:cs typeface="Microsoft Sans Serif"/>
              </a:rPr>
              <a:t>i</a:t>
            </a:r>
            <a:r>
              <a:rPr sz="1400" spc="180" dirty="0">
                <a:solidFill>
                  <a:srgbClr val="3E5C83"/>
                </a:solidFill>
                <a:latin typeface="Microsoft Sans Serif"/>
                <a:cs typeface="Microsoft Sans Serif"/>
              </a:rPr>
              <a:t>g</a:t>
            </a:r>
            <a:r>
              <a:rPr sz="1400" spc="50" dirty="0">
                <a:solidFill>
                  <a:srgbClr val="3E5C83"/>
                </a:solidFill>
                <a:latin typeface="Microsoft Sans Serif"/>
                <a:cs typeface="Microsoft Sans Serif"/>
              </a:rPr>
              <a:t>li</a:t>
            </a:r>
            <a:r>
              <a:rPr sz="1400" spc="110" dirty="0">
                <a:solidFill>
                  <a:srgbClr val="3E5C83"/>
                </a:solidFill>
                <a:latin typeface="Microsoft Sans Serif"/>
                <a:cs typeface="Microsoft Sans Serif"/>
              </a:rPr>
              <a:t>o</a:t>
            </a:r>
            <a:r>
              <a:rPr sz="1400" spc="80" dirty="0">
                <a:solidFill>
                  <a:srgbClr val="3E5C83"/>
                </a:solidFill>
                <a:latin typeface="Microsoft Sans Serif"/>
                <a:cs typeface="Microsoft Sans Serif"/>
              </a:rPr>
              <a:t>r</a:t>
            </a:r>
            <a:r>
              <a:rPr sz="1400" spc="125" dirty="0">
                <a:solidFill>
                  <a:srgbClr val="3E5C83"/>
                </a:solidFill>
                <a:latin typeface="Microsoft Sans Serif"/>
                <a:cs typeface="Microsoft Sans Serif"/>
              </a:rPr>
              <a:t>a</a:t>
            </a:r>
            <a:r>
              <a:rPr sz="1400" spc="5" dirty="0">
                <a:solidFill>
                  <a:srgbClr val="3E5C83"/>
                </a:solidFill>
                <a:latin typeface="Microsoft Sans Serif"/>
                <a:cs typeface="Microsoft Sans Serif"/>
              </a:rPr>
              <a:t>m</a:t>
            </a:r>
            <a:r>
              <a:rPr sz="1400" spc="20" dirty="0">
                <a:solidFill>
                  <a:srgbClr val="3E5C83"/>
                </a:solidFill>
                <a:latin typeface="Microsoft Sans Serif"/>
                <a:cs typeface="Microsoft Sans Serif"/>
              </a:rPr>
              <a:t>e</a:t>
            </a:r>
            <a:r>
              <a:rPr sz="1400" spc="15" dirty="0">
                <a:solidFill>
                  <a:srgbClr val="3E5C83"/>
                </a:solidFill>
                <a:latin typeface="Microsoft Sans Serif"/>
                <a:cs typeface="Microsoft Sans Serif"/>
              </a:rPr>
              <a:t>n</a:t>
            </a:r>
            <a:r>
              <a:rPr sz="1400" spc="30" dirty="0">
                <a:solidFill>
                  <a:srgbClr val="3E5C83"/>
                </a:solidFill>
                <a:latin typeface="Microsoft Sans Serif"/>
                <a:cs typeface="Microsoft Sans Serif"/>
              </a:rPr>
              <a:t>t</a:t>
            </a:r>
            <a:r>
              <a:rPr sz="1400" spc="75" dirty="0">
                <a:solidFill>
                  <a:srgbClr val="3E5C83"/>
                </a:solidFill>
                <a:latin typeface="Microsoft Sans Serif"/>
                <a:cs typeface="Microsoft Sans Serif"/>
              </a:rPr>
              <a:t>o</a:t>
            </a:r>
            <a:endParaRPr sz="1400">
              <a:latin typeface="Microsoft Sans Serif"/>
              <a:cs typeface="Microsoft Sans Serif"/>
            </a:endParaRPr>
          </a:p>
        </p:txBody>
      </p:sp>
      <p:grpSp>
        <p:nvGrpSpPr>
          <p:cNvPr id="40" name="object 40"/>
          <p:cNvGrpSpPr/>
          <p:nvPr/>
        </p:nvGrpSpPr>
        <p:grpSpPr>
          <a:xfrm>
            <a:off x="1958682" y="4381092"/>
            <a:ext cx="2288540" cy="499745"/>
            <a:chOff x="1629955" y="4399951"/>
            <a:chExt cx="2288540" cy="499745"/>
          </a:xfrm>
        </p:grpSpPr>
        <p:sp>
          <p:nvSpPr>
            <p:cNvPr id="41" name="object 41"/>
            <p:cNvSpPr/>
            <p:nvPr/>
          </p:nvSpPr>
          <p:spPr>
            <a:xfrm>
              <a:off x="1636956" y="4406953"/>
              <a:ext cx="2274570" cy="485775"/>
            </a:xfrm>
            <a:custGeom>
              <a:avLst/>
              <a:gdLst/>
              <a:ahLst/>
              <a:cxnLst/>
              <a:rect l="l" t="t" r="r" b="b"/>
              <a:pathLst>
                <a:path w="2274570" h="485775">
                  <a:moveTo>
                    <a:pt x="1137025" y="0"/>
                  </a:moveTo>
                  <a:lnTo>
                    <a:pt x="1062265" y="516"/>
                  </a:lnTo>
                  <a:lnTo>
                    <a:pt x="988797" y="2044"/>
                  </a:lnTo>
                  <a:lnTo>
                    <a:pt x="916769" y="4553"/>
                  </a:lnTo>
                  <a:lnTo>
                    <a:pt x="846332" y="8009"/>
                  </a:lnTo>
                  <a:lnTo>
                    <a:pt x="777636" y="12381"/>
                  </a:lnTo>
                  <a:lnTo>
                    <a:pt x="710831" y="17636"/>
                  </a:lnTo>
                  <a:lnTo>
                    <a:pt x="646066" y="23744"/>
                  </a:lnTo>
                  <a:lnTo>
                    <a:pt x="583491" y="30671"/>
                  </a:lnTo>
                  <a:lnTo>
                    <a:pt x="523257" y="38387"/>
                  </a:lnTo>
                  <a:lnTo>
                    <a:pt x="465512" y="46858"/>
                  </a:lnTo>
                  <a:lnTo>
                    <a:pt x="410407" y="56053"/>
                  </a:lnTo>
                  <a:lnTo>
                    <a:pt x="358091" y="65940"/>
                  </a:lnTo>
                  <a:lnTo>
                    <a:pt x="308714" y="76486"/>
                  </a:lnTo>
                  <a:lnTo>
                    <a:pt x="262427" y="87661"/>
                  </a:lnTo>
                  <a:lnTo>
                    <a:pt x="219379" y="99431"/>
                  </a:lnTo>
                  <a:lnTo>
                    <a:pt x="179719" y="111765"/>
                  </a:lnTo>
                  <a:lnTo>
                    <a:pt x="143599" y="124631"/>
                  </a:lnTo>
                  <a:lnTo>
                    <a:pt x="82572" y="151831"/>
                  </a:lnTo>
                  <a:lnTo>
                    <a:pt x="37497" y="180773"/>
                  </a:lnTo>
                  <a:lnTo>
                    <a:pt x="9574" y="211204"/>
                  </a:lnTo>
                  <a:lnTo>
                    <a:pt x="0" y="242865"/>
                  </a:lnTo>
                  <a:lnTo>
                    <a:pt x="2418" y="258834"/>
                  </a:lnTo>
                  <a:lnTo>
                    <a:pt x="37497" y="304957"/>
                  </a:lnTo>
                  <a:lnTo>
                    <a:pt x="82572" y="333899"/>
                  </a:lnTo>
                  <a:lnTo>
                    <a:pt x="143599" y="361099"/>
                  </a:lnTo>
                  <a:lnTo>
                    <a:pt x="179719" y="373964"/>
                  </a:lnTo>
                  <a:lnTo>
                    <a:pt x="219379" y="386298"/>
                  </a:lnTo>
                  <a:lnTo>
                    <a:pt x="262427" y="398069"/>
                  </a:lnTo>
                  <a:lnTo>
                    <a:pt x="308714" y="409243"/>
                  </a:lnTo>
                  <a:lnTo>
                    <a:pt x="358091" y="419789"/>
                  </a:lnTo>
                  <a:lnTo>
                    <a:pt x="410407" y="429676"/>
                  </a:lnTo>
                  <a:lnTo>
                    <a:pt x="465512" y="438871"/>
                  </a:lnTo>
                  <a:lnTo>
                    <a:pt x="523257" y="447342"/>
                  </a:lnTo>
                  <a:lnTo>
                    <a:pt x="583491" y="455057"/>
                  </a:lnTo>
                  <a:lnTo>
                    <a:pt x="646066" y="461984"/>
                  </a:lnTo>
                  <a:lnTo>
                    <a:pt x="710831" y="468092"/>
                  </a:lnTo>
                  <a:lnTo>
                    <a:pt x="777636" y="473348"/>
                  </a:lnTo>
                  <a:lnTo>
                    <a:pt x="846332" y="477720"/>
                  </a:lnTo>
                  <a:lnTo>
                    <a:pt x="916769" y="481176"/>
                  </a:lnTo>
                  <a:lnTo>
                    <a:pt x="988797" y="483684"/>
                  </a:lnTo>
                  <a:lnTo>
                    <a:pt x="1062265" y="485212"/>
                  </a:lnTo>
                  <a:lnTo>
                    <a:pt x="1137025" y="485729"/>
                  </a:lnTo>
                  <a:lnTo>
                    <a:pt x="1211785" y="485212"/>
                  </a:lnTo>
                  <a:lnTo>
                    <a:pt x="1285254" y="483684"/>
                  </a:lnTo>
                  <a:lnTo>
                    <a:pt x="1357281" y="481176"/>
                  </a:lnTo>
                  <a:lnTo>
                    <a:pt x="1427718" y="477720"/>
                  </a:lnTo>
                  <a:lnTo>
                    <a:pt x="1496414" y="473348"/>
                  </a:lnTo>
                  <a:lnTo>
                    <a:pt x="1563219" y="468092"/>
                  </a:lnTo>
                  <a:lnTo>
                    <a:pt x="1627984" y="461984"/>
                  </a:lnTo>
                  <a:lnTo>
                    <a:pt x="1690559" y="455057"/>
                  </a:lnTo>
                  <a:lnTo>
                    <a:pt x="1750794" y="447342"/>
                  </a:lnTo>
                  <a:lnTo>
                    <a:pt x="1808539" y="438871"/>
                  </a:lnTo>
                  <a:lnTo>
                    <a:pt x="1863644" y="429676"/>
                  </a:lnTo>
                  <a:lnTo>
                    <a:pt x="1915959" y="419789"/>
                  </a:lnTo>
                  <a:lnTo>
                    <a:pt x="1965336" y="409243"/>
                  </a:lnTo>
                  <a:lnTo>
                    <a:pt x="2011623" y="398069"/>
                  </a:lnTo>
                  <a:lnTo>
                    <a:pt x="2054672" y="386298"/>
                  </a:lnTo>
                  <a:lnTo>
                    <a:pt x="2094331" y="373964"/>
                  </a:lnTo>
                  <a:lnTo>
                    <a:pt x="2130452" y="361099"/>
                  </a:lnTo>
                  <a:lnTo>
                    <a:pt x="2191479" y="333899"/>
                  </a:lnTo>
                  <a:lnTo>
                    <a:pt x="2236553" y="304957"/>
                  </a:lnTo>
                  <a:lnTo>
                    <a:pt x="2264477" y="274527"/>
                  </a:lnTo>
                  <a:lnTo>
                    <a:pt x="2274051" y="242865"/>
                  </a:lnTo>
                  <a:lnTo>
                    <a:pt x="2271633" y="226897"/>
                  </a:lnTo>
                  <a:lnTo>
                    <a:pt x="2236553" y="180773"/>
                  </a:lnTo>
                  <a:lnTo>
                    <a:pt x="2191479" y="151831"/>
                  </a:lnTo>
                  <a:lnTo>
                    <a:pt x="2130452" y="124631"/>
                  </a:lnTo>
                  <a:lnTo>
                    <a:pt x="2094331" y="111765"/>
                  </a:lnTo>
                  <a:lnTo>
                    <a:pt x="2054672" y="99431"/>
                  </a:lnTo>
                  <a:lnTo>
                    <a:pt x="2011623" y="87661"/>
                  </a:lnTo>
                  <a:lnTo>
                    <a:pt x="1965336" y="76486"/>
                  </a:lnTo>
                  <a:lnTo>
                    <a:pt x="1915959" y="65940"/>
                  </a:lnTo>
                  <a:lnTo>
                    <a:pt x="1863644" y="56053"/>
                  </a:lnTo>
                  <a:lnTo>
                    <a:pt x="1808539" y="46858"/>
                  </a:lnTo>
                  <a:lnTo>
                    <a:pt x="1750794" y="38387"/>
                  </a:lnTo>
                  <a:lnTo>
                    <a:pt x="1690559" y="30671"/>
                  </a:lnTo>
                  <a:lnTo>
                    <a:pt x="1627984" y="23744"/>
                  </a:lnTo>
                  <a:lnTo>
                    <a:pt x="1563219" y="17636"/>
                  </a:lnTo>
                  <a:lnTo>
                    <a:pt x="1496414" y="12381"/>
                  </a:lnTo>
                  <a:lnTo>
                    <a:pt x="1427718" y="8009"/>
                  </a:lnTo>
                  <a:lnTo>
                    <a:pt x="1357281" y="4553"/>
                  </a:lnTo>
                  <a:lnTo>
                    <a:pt x="1285254" y="2044"/>
                  </a:lnTo>
                  <a:lnTo>
                    <a:pt x="1211785" y="516"/>
                  </a:lnTo>
                  <a:lnTo>
                    <a:pt x="1137025" y="0"/>
                  </a:lnTo>
                  <a:close/>
                </a:path>
              </a:pathLst>
            </a:custGeom>
            <a:solidFill>
              <a:srgbClr val="2FA3EE">
                <a:alpha val="8628"/>
              </a:srgbClr>
            </a:solidFill>
          </p:spPr>
          <p:txBody>
            <a:bodyPr wrap="square" lIns="0" tIns="0" rIns="0" bIns="0" rtlCol="0"/>
            <a:lstStyle/>
            <a:p>
              <a:endParaRPr/>
            </a:p>
          </p:txBody>
        </p:sp>
        <p:sp>
          <p:nvSpPr>
            <p:cNvPr id="42" name="object 42"/>
            <p:cNvSpPr/>
            <p:nvPr/>
          </p:nvSpPr>
          <p:spPr>
            <a:xfrm>
              <a:off x="1636957" y="4406953"/>
              <a:ext cx="2274570" cy="485775"/>
            </a:xfrm>
            <a:custGeom>
              <a:avLst/>
              <a:gdLst/>
              <a:ahLst/>
              <a:cxnLst/>
              <a:rect l="l" t="t" r="r" b="b"/>
              <a:pathLst>
                <a:path w="2274570" h="485775">
                  <a:moveTo>
                    <a:pt x="0" y="242864"/>
                  </a:moveTo>
                  <a:lnTo>
                    <a:pt x="21317" y="195817"/>
                  </a:lnTo>
                  <a:lnTo>
                    <a:pt x="57966" y="166099"/>
                  </a:lnTo>
                  <a:lnTo>
                    <a:pt x="111166" y="137996"/>
                  </a:lnTo>
                  <a:lnTo>
                    <a:pt x="179719" y="111764"/>
                  </a:lnTo>
                  <a:lnTo>
                    <a:pt x="219379" y="99430"/>
                  </a:lnTo>
                  <a:lnTo>
                    <a:pt x="262427" y="87660"/>
                  </a:lnTo>
                  <a:lnTo>
                    <a:pt x="308714" y="76486"/>
                  </a:lnTo>
                  <a:lnTo>
                    <a:pt x="358091" y="65939"/>
                  </a:lnTo>
                  <a:lnTo>
                    <a:pt x="410407" y="56052"/>
                  </a:lnTo>
                  <a:lnTo>
                    <a:pt x="465512" y="46857"/>
                  </a:lnTo>
                  <a:lnTo>
                    <a:pt x="523257" y="38386"/>
                  </a:lnTo>
                  <a:lnTo>
                    <a:pt x="583491" y="30671"/>
                  </a:lnTo>
                  <a:lnTo>
                    <a:pt x="646066" y="23744"/>
                  </a:lnTo>
                  <a:lnTo>
                    <a:pt x="710831" y="17636"/>
                  </a:lnTo>
                  <a:lnTo>
                    <a:pt x="777636" y="12381"/>
                  </a:lnTo>
                  <a:lnTo>
                    <a:pt x="846332" y="8009"/>
                  </a:lnTo>
                  <a:lnTo>
                    <a:pt x="916769" y="4553"/>
                  </a:lnTo>
                  <a:lnTo>
                    <a:pt x="988797" y="2044"/>
                  </a:lnTo>
                  <a:lnTo>
                    <a:pt x="1062265" y="516"/>
                  </a:lnTo>
                  <a:lnTo>
                    <a:pt x="1137025" y="0"/>
                  </a:lnTo>
                  <a:lnTo>
                    <a:pt x="1211785" y="516"/>
                  </a:lnTo>
                  <a:lnTo>
                    <a:pt x="1285254" y="2044"/>
                  </a:lnTo>
                  <a:lnTo>
                    <a:pt x="1357282" y="4553"/>
                  </a:lnTo>
                  <a:lnTo>
                    <a:pt x="1427718" y="8009"/>
                  </a:lnTo>
                  <a:lnTo>
                    <a:pt x="1496414" y="12381"/>
                  </a:lnTo>
                  <a:lnTo>
                    <a:pt x="1563220" y="17636"/>
                  </a:lnTo>
                  <a:lnTo>
                    <a:pt x="1627984" y="23744"/>
                  </a:lnTo>
                  <a:lnTo>
                    <a:pt x="1690559" y="30671"/>
                  </a:lnTo>
                  <a:lnTo>
                    <a:pt x="1750794" y="38386"/>
                  </a:lnTo>
                  <a:lnTo>
                    <a:pt x="1808539" y="46857"/>
                  </a:lnTo>
                  <a:lnTo>
                    <a:pt x="1863644" y="56052"/>
                  </a:lnTo>
                  <a:lnTo>
                    <a:pt x="1915960" y="65939"/>
                  </a:lnTo>
                  <a:lnTo>
                    <a:pt x="1965336" y="76486"/>
                  </a:lnTo>
                  <a:lnTo>
                    <a:pt x="2011623" y="87660"/>
                  </a:lnTo>
                  <a:lnTo>
                    <a:pt x="2054672" y="99430"/>
                  </a:lnTo>
                  <a:lnTo>
                    <a:pt x="2094331" y="111764"/>
                  </a:lnTo>
                  <a:lnTo>
                    <a:pt x="2130452" y="124630"/>
                  </a:lnTo>
                  <a:lnTo>
                    <a:pt x="2191479" y="151829"/>
                  </a:lnTo>
                  <a:lnTo>
                    <a:pt x="2236553" y="180772"/>
                  </a:lnTo>
                  <a:lnTo>
                    <a:pt x="2264477" y="211202"/>
                  </a:lnTo>
                  <a:lnTo>
                    <a:pt x="2274051" y="242864"/>
                  </a:lnTo>
                  <a:lnTo>
                    <a:pt x="2271633" y="258833"/>
                  </a:lnTo>
                  <a:lnTo>
                    <a:pt x="2236553" y="304955"/>
                  </a:lnTo>
                  <a:lnTo>
                    <a:pt x="2191479" y="333898"/>
                  </a:lnTo>
                  <a:lnTo>
                    <a:pt x="2130452" y="361097"/>
                  </a:lnTo>
                  <a:lnTo>
                    <a:pt x="2094331" y="373963"/>
                  </a:lnTo>
                  <a:lnTo>
                    <a:pt x="2054672" y="386297"/>
                  </a:lnTo>
                  <a:lnTo>
                    <a:pt x="2011623" y="398068"/>
                  </a:lnTo>
                  <a:lnTo>
                    <a:pt x="1965336" y="409242"/>
                  </a:lnTo>
                  <a:lnTo>
                    <a:pt x="1915960" y="419789"/>
                  </a:lnTo>
                  <a:lnTo>
                    <a:pt x="1863644" y="429675"/>
                  </a:lnTo>
                  <a:lnTo>
                    <a:pt x="1808539" y="438870"/>
                  </a:lnTo>
                  <a:lnTo>
                    <a:pt x="1750794" y="447341"/>
                  </a:lnTo>
                  <a:lnTo>
                    <a:pt x="1690559" y="455056"/>
                  </a:lnTo>
                  <a:lnTo>
                    <a:pt x="1627984" y="461984"/>
                  </a:lnTo>
                  <a:lnTo>
                    <a:pt x="1563220" y="468091"/>
                  </a:lnTo>
                  <a:lnTo>
                    <a:pt x="1496414" y="473347"/>
                  </a:lnTo>
                  <a:lnTo>
                    <a:pt x="1427718" y="477719"/>
                  </a:lnTo>
                  <a:lnTo>
                    <a:pt x="1357282" y="481175"/>
                  </a:lnTo>
                  <a:lnTo>
                    <a:pt x="1285254" y="483683"/>
                  </a:lnTo>
                  <a:lnTo>
                    <a:pt x="1211785" y="485212"/>
                  </a:lnTo>
                  <a:lnTo>
                    <a:pt x="1137025" y="485728"/>
                  </a:lnTo>
                  <a:lnTo>
                    <a:pt x="1062265" y="485212"/>
                  </a:lnTo>
                  <a:lnTo>
                    <a:pt x="988797" y="483683"/>
                  </a:lnTo>
                  <a:lnTo>
                    <a:pt x="916769" y="481175"/>
                  </a:lnTo>
                  <a:lnTo>
                    <a:pt x="846332" y="477719"/>
                  </a:lnTo>
                  <a:lnTo>
                    <a:pt x="777636" y="473347"/>
                  </a:lnTo>
                  <a:lnTo>
                    <a:pt x="710831" y="468091"/>
                  </a:lnTo>
                  <a:lnTo>
                    <a:pt x="646066" y="461984"/>
                  </a:lnTo>
                  <a:lnTo>
                    <a:pt x="583491" y="455056"/>
                  </a:lnTo>
                  <a:lnTo>
                    <a:pt x="523257" y="447341"/>
                  </a:lnTo>
                  <a:lnTo>
                    <a:pt x="465512" y="438870"/>
                  </a:lnTo>
                  <a:lnTo>
                    <a:pt x="410407" y="429675"/>
                  </a:lnTo>
                  <a:lnTo>
                    <a:pt x="358091" y="419789"/>
                  </a:lnTo>
                  <a:lnTo>
                    <a:pt x="308714" y="409242"/>
                  </a:lnTo>
                  <a:lnTo>
                    <a:pt x="262427" y="398068"/>
                  </a:lnTo>
                  <a:lnTo>
                    <a:pt x="219379" y="386297"/>
                  </a:lnTo>
                  <a:lnTo>
                    <a:pt x="179719" y="373963"/>
                  </a:lnTo>
                  <a:lnTo>
                    <a:pt x="143599" y="361097"/>
                  </a:lnTo>
                  <a:lnTo>
                    <a:pt x="82572" y="333898"/>
                  </a:lnTo>
                  <a:lnTo>
                    <a:pt x="37497" y="304955"/>
                  </a:lnTo>
                  <a:lnTo>
                    <a:pt x="9574" y="274525"/>
                  </a:lnTo>
                  <a:lnTo>
                    <a:pt x="0" y="242864"/>
                  </a:lnTo>
                  <a:close/>
                </a:path>
              </a:pathLst>
            </a:custGeom>
            <a:ln w="13937">
              <a:solidFill>
                <a:srgbClr val="2077AF"/>
              </a:solidFill>
            </a:ln>
          </p:spPr>
          <p:txBody>
            <a:bodyPr wrap="square" lIns="0" tIns="0" rIns="0" bIns="0" rtlCol="0"/>
            <a:lstStyle/>
            <a:p>
              <a:endParaRPr/>
            </a:p>
          </p:txBody>
        </p:sp>
      </p:grpSp>
      <p:sp>
        <p:nvSpPr>
          <p:cNvPr id="43" name="object 43"/>
          <p:cNvSpPr txBox="1"/>
          <p:nvPr/>
        </p:nvSpPr>
        <p:spPr>
          <a:xfrm>
            <a:off x="2756693" y="4399330"/>
            <a:ext cx="684530" cy="237490"/>
          </a:xfrm>
          <a:prstGeom prst="rect">
            <a:avLst/>
          </a:prstGeom>
        </p:spPr>
        <p:txBody>
          <a:bodyPr vert="horz" wrap="square" lIns="0" tIns="11430" rIns="0" bIns="0" rtlCol="0">
            <a:spAutoFit/>
          </a:bodyPr>
          <a:lstStyle/>
          <a:p>
            <a:pPr marL="12700">
              <a:lnSpc>
                <a:spcPct val="100000"/>
              </a:lnSpc>
              <a:spcBef>
                <a:spcPts val="90"/>
              </a:spcBef>
            </a:pPr>
            <a:r>
              <a:rPr sz="1400" spc="105" dirty="0">
                <a:solidFill>
                  <a:srgbClr val="3E5C83"/>
                </a:solidFill>
                <a:latin typeface="Microsoft Sans Serif"/>
                <a:cs typeface="Microsoft Sans Serif"/>
              </a:rPr>
              <a:t>Area</a:t>
            </a:r>
            <a:r>
              <a:rPr sz="1400" spc="10" dirty="0">
                <a:solidFill>
                  <a:srgbClr val="3E5C83"/>
                </a:solidFill>
                <a:latin typeface="Microsoft Sans Serif"/>
                <a:cs typeface="Microsoft Sans Serif"/>
              </a:rPr>
              <a:t> </a:t>
            </a:r>
            <a:r>
              <a:rPr sz="1400" spc="114" dirty="0">
                <a:solidFill>
                  <a:srgbClr val="3E5C83"/>
                </a:solidFill>
                <a:latin typeface="Microsoft Sans Serif"/>
                <a:cs typeface="Microsoft Sans Serif"/>
              </a:rPr>
              <a:t>di</a:t>
            </a:r>
            <a:endParaRPr sz="1400">
              <a:latin typeface="Microsoft Sans Serif"/>
              <a:cs typeface="Microsoft Sans Serif"/>
            </a:endParaRPr>
          </a:p>
        </p:txBody>
      </p:sp>
      <p:sp>
        <p:nvSpPr>
          <p:cNvPr id="44" name="object 44"/>
          <p:cNvSpPr txBox="1"/>
          <p:nvPr/>
        </p:nvSpPr>
        <p:spPr>
          <a:xfrm>
            <a:off x="2475187" y="4600446"/>
            <a:ext cx="1247775" cy="237490"/>
          </a:xfrm>
          <a:prstGeom prst="rect">
            <a:avLst/>
          </a:prstGeom>
        </p:spPr>
        <p:txBody>
          <a:bodyPr vert="horz" wrap="square" lIns="0" tIns="11430" rIns="0" bIns="0" rtlCol="0">
            <a:spAutoFit/>
          </a:bodyPr>
          <a:lstStyle/>
          <a:p>
            <a:pPr marL="12700">
              <a:lnSpc>
                <a:spcPct val="100000"/>
              </a:lnSpc>
              <a:spcBef>
                <a:spcPts val="90"/>
              </a:spcBef>
            </a:pPr>
            <a:r>
              <a:rPr sz="1400" spc="55" dirty="0">
                <a:solidFill>
                  <a:srgbClr val="3E5C83"/>
                </a:solidFill>
                <a:latin typeface="Microsoft Sans Serif"/>
                <a:cs typeface="Microsoft Sans Serif"/>
              </a:rPr>
              <a:t>miglioramento</a:t>
            </a:r>
            <a:endParaRPr sz="1400">
              <a:latin typeface="Microsoft Sans Serif"/>
              <a:cs typeface="Microsoft Sans Serif"/>
            </a:endParaRPr>
          </a:p>
        </p:txBody>
      </p:sp>
      <p:sp>
        <p:nvSpPr>
          <p:cNvPr id="49" name="Segnaposto contenuto 48">
            <a:extLst>
              <a:ext uri="{FF2B5EF4-FFF2-40B4-BE49-F238E27FC236}">
                <a16:creationId xmlns:a16="http://schemas.microsoft.com/office/drawing/2014/main" id="{19480A18-0A5B-4803-A86C-EDD01A90C21A}"/>
              </a:ext>
            </a:extLst>
          </p:cNvPr>
          <p:cNvSpPr>
            <a:spLocks noGrp="1"/>
          </p:cNvSpPr>
          <p:nvPr>
            <p:ph idx="1"/>
          </p:nvPr>
        </p:nvSpPr>
        <p:spPr>
          <a:xfrm>
            <a:off x="908050" y="1283022"/>
            <a:ext cx="10276554" cy="1549772"/>
          </a:xfrm>
        </p:spPr>
        <p:txBody>
          <a:bodyPr>
            <a:noAutofit/>
          </a:bodyPr>
          <a:lstStyle/>
          <a:p>
            <a:pPr marL="109728" indent="0">
              <a:buNone/>
            </a:pPr>
            <a:r>
              <a:rPr lang="it-IT" sz="1800" b="0" dirty="0">
                <a:solidFill>
                  <a:schemeClr val="accent1">
                    <a:lumMod val="75000"/>
                  </a:schemeClr>
                </a:solidFill>
                <a:latin typeface="Calibri" panose="020F0502020204030204" pitchFamily="34" charset="0"/>
                <a:cs typeface="Calibri" panose="020F0502020204030204" pitchFamily="34" charset="0"/>
              </a:rPr>
              <a:t>La sempre maggiore attenzione alla mappatura dei processi avviene a seguito della crescente consapevolezza  che il maggior potenziale di miglioramento (e quindi le inefficienze) è nascosto nei “confini” funzionali e  divisionali che tracciamo nella gestione delle organizzazioni. Le inefficienze si individuano se si ragiona per  processo e non per divisioni, funzioni o addirittura per mansione. Il processo, infatti, aggrega e crea legami  funzionali tra le diverse unità organizzative, poiché è un insieme di attività eseguite in ambiti organizzativi diversi  e collegate tra loro finalizzate al raggiungimento di un obiettivo o realizzazione di un prodotto-servizio.</a:t>
            </a:r>
            <a:endParaRPr lang="it-IT" sz="1800" dirty="0">
              <a:solidFill>
                <a:schemeClr val="accent1">
                  <a:lumMod val="75000"/>
                </a:schemeClr>
              </a:solidFill>
            </a:endParaRPr>
          </a:p>
        </p:txBody>
      </p:sp>
      <p:sp>
        <p:nvSpPr>
          <p:cNvPr id="47" name="Titolo 46">
            <a:extLst>
              <a:ext uri="{FF2B5EF4-FFF2-40B4-BE49-F238E27FC236}">
                <a16:creationId xmlns:a16="http://schemas.microsoft.com/office/drawing/2014/main" id="{E2C9C167-AB60-4C06-BB67-307E45362376}"/>
              </a:ext>
            </a:extLst>
          </p:cNvPr>
          <p:cNvSpPr>
            <a:spLocks noGrp="1"/>
          </p:cNvSpPr>
          <p:nvPr>
            <p:ph type="title"/>
          </p:nvPr>
        </p:nvSpPr>
        <p:spPr>
          <a:xfrm>
            <a:off x="44767" y="292422"/>
            <a:ext cx="10972800" cy="386582"/>
          </a:xfrm>
        </p:spPr>
        <p:txBody>
          <a:bodyPr vert="horz" rtlCol="0" anchor="ctr">
            <a:normAutofit fontScale="90000"/>
            <a:scene3d>
              <a:camera prst="orthographicFront"/>
              <a:lightRig rig="soft" dir="t"/>
            </a:scene3d>
            <a:sp3d prstMaterial="softEdge">
              <a:bevelT w="25400" h="25400"/>
            </a:sp3d>
          </a:bodyPr>
          <a:lstStyle/>
          <a:p>
            <a:pPr algn="ctr"/>
            <a:r>
              <a:rPr lang="it-IT" sz="2800" dirty="0">
                <a:solidFill>
                  <a:srgbClr val="1B877D"/>
                </a:solidFill>
                <a:latin typeface="Calibri" panose="020F0502020204030204" pitchFamily="34" charset="0"/>
                <a:cs typeface="Calibri" panose="020F0502020204030204" pitchFamily="34" charset="0"/>
              </a:rPr>
              <a:t>Il modello per processi</a:t>
            </a:r>
          </a:p>
        </p:txBody>
      </p:sp>
      <p:grpSp>
        <p:nvGrpSpPr>
          <p:cNvPr id="2" name="Gruppo 1">
            <a:extLst>
              <a:ext uri="{FF2B5EF4-FFF2-40B4-BE49-F238E27FC236}">
                <a16:creationId xmlns:a16="http://schemas.microsoft.com/office/drawing/2014/main" id="{3D05B2C0-A318-2C55-BC6E-652EEBFF2970}"/>
              </a:ext>
            </a:extLst>
          </p:cNvPr>
          <p:cNvGrpSpPr/>
          <p:nvPr/>
        </p:nvGrpSpPr>
        <p:grpSpPr>
          <a:xfrm>
            <a:off x="1" y="0"/>
            <a:ext cx="908049" cy="6858000"/>
            <a:chOff x="1" y="0"/>
            <a:chExt cx="962526" cy="6858000"/>
          </a:xfrm>
        </p:grpSpPr>
        <p:sp>
          <p:nvSpPr>
            <p:cNvPr id="3" name="Rettangolo 2">
              <a:extLst>
                <a:ext uri="{FF2B5EF4-FFF2-40B4-BE49-F238E27FC236}">
                  <a16:creationId xmlns:a16="http://schemas.microsoft.com/office/drawing/2014/main" id="{DE4AB740-8C4E-E40D-9F18-E41B5DDBEF86}"/>
                </a:ext>
              </a:extLst>
            </p:cNvPr>
            <p:cNvSpPr/>
            <p:nvPr/>
          </p:nvSpPr>
          <p:spPr>
            <a:xfrm>
              <a:off x="1" y="0"/>
              <a:ext cx="962526"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mj-lt"/>
              </a:endParaRPr>
            </a:p>
          </p:txBody>
        </p:sp>
        <p:sp>
          <p:nvSpPr>
            <p:cNvPr id="45" name="CasellaDiTesto 44">
              <a:extLst>
                <a:ext uri="{FF2B5EF4-FFF2-40B4-BE49-F238E27FC236}">
                  <a16:creationId xmlns:a16="http://schemas.microsoft.com/office/drawing/2014/main" id="{F3CA822F-7759-1A1A-A8C8-93CD1F1574E0}"/>
                </a:ext>
              </a:extLst>
            </p:cNvPr>
            <p:cNvSpPr txBox="1"/>
            <p:nvPr/>
          </p:nvSpPr>
          <p:spPr>
            <a:xfrm rot="16200000">
              <a:off x="-2863197" y="3016394"/>
              <a:ext cx="6666316" cy="782979"/>
            </a:xfrm>
            <a:prstGeom prst="rect">
              <a:avLst/>
            </a:prstGeom>
            <a:noFill/>
          </p:spPr>
          <p:txBody>
            <a:bodyPr wrap="square" rtlCol="0">
              <a:spAutoFit/>
            </a:bodyPr>
            <a:lstStyle/>
            <a:p>
              <a:r>
                <a:rPr lang="it-IT" sz="2100" b="1" dirty="0">
                  <a:solidFill>
                    <a:schemeClr val="bg1"/>
                  </a:solidFill>
                  <a:latin typeface="+mj-lt"/>
                  <a:ea typeface="Tahoma" panose="020B0604030504040204" pitchFamily="34" charset="0"/>
                  <a:cs typeface="Tahoma" panose="020B0604030504040204" pitchFamily="34" charset="0"/>
                </a:rPr>
                <a:t>FormezPA -      Progetto per il miglioramento dei sistemi di                               </a:t>
              </a:r>
            </a:p>
            <a:p>
              <a:r>
                <a:rPr lang="it-IT" sz="2100" b="1" dirty="0">
                  <a:solidFill>
                    <a:schemeClr val="bg1"/>
                  </a:solidFill>
                  <a:latin typeface="+mj-lt"/>
                  <a:ea typeface="Tahoma" panose="020B0604030504040204" pitchFamily="34" charset="0"/>
                  <a:cs typeface="Tahoma" panose="020B0604030504040204" pitchFamily="34" charset="0"/>
                </a:rPr>
                <a:t>                          gestione e valutazione delle performance</a:t>
              </a:r>
            </a:p>
          </p:txBody>
        </p:sp>
      </p:grpSp>
      <p:pic>
        <p:nvPicPr>
          <p:cNvPr id="46" name="Picture 7">
            <a:extLst>
              <a:ext uri="{FF2B5EF4-FFF2-40B4-BE49-F238E27FC236}">
                <a16:creationId xmlns:a16="http://schemas.microsoft.com/office/drawing/2014/main" id="{D329917D-9168-07E8-EA8D-5B6C5439B6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2170" y="6291901"/>
            <a:ext cx="13223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Immagine 47">
            <a:extLst>
              <a:ext uri="{FF2B5EF4-FFF2-40B4-BE49-F238E27FC236}">
                <a16:creationId xmlns:a16="http://schemas.microsoft.com/office/drawing/2014/main" id="{7A5C04A7-0621-2437-D4CF-8FA0158C76CF}"/>
              </a:ext>
            </a:extLst>
          </p:cNvPr>
          <p:cNvPicPr>
            <a:picLocks noChangeAspect="1"/>
          </p:cNvPicPr>
          <p:nvPr/>
        </p:nvPicPr>
        <p:blipFill rotWithShape="1">
          <a:blip r:embed="rId3"/>
          <a:srcRect t="15078" b="12705"/>
          <a:stretch/>
        </p:blipFill>
        <p:spPr>
          <a:xfrm>
            <a:off x="2648413" y="34286"/>
            <a:ext cx="6895174" cy="990600"/>
          </a:xfrm>
          <a:prstGeom prst="rect">
            <a:avLst/>
          </a:prstGeom>
        </p:spPr>
      </p:pic>
      <p:sp>
        <p:nvSpPr>
          <p:cNvPr id="50" name="Segnaposto piè di pagina 3">
            <a:extLst>
              <a:ext uri="{FF2B5EF4-FFF2-40B4-BE49-F238E27FC236}">
                <a16:creationId xmlns:a16="http://schemas.microsoft.com/office/drawing/2014/main" id="{C89404EF-72FB-95B4-4217-F9A8C539FB56}"/>
              </a:ext>
            </a:extLst>
          </p:cNvPr>
          <p:cNvSpPr txBox="1">
            <a:spLocks/>
          </p:cNvSpPr>
          <p:nvPr/>
        </p:nvSpPr>
        <p:spPr>
          <a:xfrm>
            <a:off x="3913240" y="6484267"/>
            <a:ext cx="41148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Dott. Giuseppe Gioioso - FormezPA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59055" y="1179874"/>
            <a:ext cx="10387584" cy="582167"/>
          </a:xfrm>
          <a:prstGeom prst="rect">
            <a:avLst/>
          </a:prstGeom>
        </p:spPr>
      </p:pic>
      <p:pic>
        <p:nvPicPr>
          <p:cNvPr id="3" name="object 3"/>
          <p:cNvPicPr/>
          <p:nvPr/>
        </p:nvPicPr>
        <p:blipFill>
          <a:blip r:embed="rId3" cstate="print"/>
          <a:stretch>
            <a:fillRect/>
          </a:stretch>
        </p:blipFill>
        <p:spPr>
          <a:xfrm>
            <a:off x="1059055" y="2044544"/>
            <a:ext cx="6005456" cy="2827903"/>
          </a:xfrm>
          <a:prstGeom prst="rect">
            <a:avLst/>
          </a:prstGeom>
        </p:spPr>
      </p:pic>
      <p:sp>
        <p:nvSpPr>
          <p:cNvPr id="4" name="object 4"/>
          <p:cNvSpPr txBox="1"/>
          <p:nvPr/>
        </p:nvSpPr>
        <p:spPr>
          <a:xfrm>
            <a:off x="7374521" y="2363196"/>
            <a:ext cx="4743450" cy="2781531"/>
          </a:xfrm>
          <a:prstGeom prst="rect">
            <a:avLst/>
          </a:prstGeom>
          <a:ln w="9525">
            <a:solidFill>
              <a:srgbClr val="1B877D"/>
            </a:solidFill>
          </a:ln>
        </p:spPr>
        <p:txBody>
          <a:bodyPr vert="horz" wrap="square" lIns="0" tIns="8890" rIns="0" bIns="0" rtlCol="0">
            <a:spAutoFit/>
          </a:bodyPr>
          <a:lstStyle/>
          <a:p>
            <a:pPr marL="91440" marR="119380">
              <a:lnSpc>
                <a:spcPct val="100000"/>
              </a:lnSpc>
              <a:spcBef>
                <a:spcPts val="70"/>
              </a:spcBef>
            </a:pPr>
            <a:r>
              <a:rPr sz="1800" dirty="0">
                <a:solidFill>
                  <a:schemeClr val="accent1">
                    <a:lumMod val="75000"/>
                  </a:schemeClr>
                </a:solidFill>
                <a:latin typeface="Lucida Sans Unicode"/>
                <a:cs typeface="Lucida Sans Unicode"/>
              </a:rPr>
              <a:t>È </a:t>
            </a:r>
            <a:r>
              <a:rPr sz="1800" spc="-5" dirty="0">
                <a:solidFill>
                  <a:schemeClr val="accent1">
                    <a:lumMod val="75000"/>
                  </a:schemeClr>
                </a:solidFill>
                <a:latin typeface="Lucida Sans Unicode"/>
                <a:cs typeface="Lucida Sans Unicode"/>
              </a:rPr>
              <a:t>importante </a:t>
            </a:r>
            <a:r>
              <a:rPr sz="1800" dirty="0">
                <a:solidFill>
                  <a:schemeClr val="accent1">
                    <a:lumMod val="75000"/>
                  </a:schemeClr>
                </a:solidFill>
                <a:latin typeface="Lucida Sans Unicode"/>
                <a:cs typeface="Lucida Sans Unicode"/>
              </a:rPr>
              <a:t>la</a:t>
            </a:r>
            <a:r>
              <a:rPr sz="1800" spc="5" dirty="0">
                <a:solidFill>
                  <a:schemeClr val="accent1">
                    <a:lumMod val="75000"/>
                  </a:schemeClr>
                </a:solidFill>
                <a:latin typeface="Lucida Sans Unicode"/>
                <a:cs typeface="Lucida Sans Unicode"/>
              </a:rPr>
              <a:t> </a:t>
            </a:r>
            <a:r>
              <a:rPr sz="1800" spc="-5" dirty="0">
                <a:solidFill>
                  <a:schemeClr val="accent1">
                    <a:lumMod val="75000"/>
                  </a:schemeClr>
                </a:solidFill>
                <a:latin typeface="Lucida Sans Unicode"/>
                <a:cs typeface="Lucida Sans Unicode"/>
              </a:rPr>
              <a:t>rappresentazione </a:t>
            </a:r>
            <a:r>
              <a:rPr sz="1800" dirty="0">
                <a:solidFill>
                  <a:schemeClr val="accent1">
                    <a:lumMod val="75000"/>
                  </a:schemeClr>
                </a:solidFill>
                <a:latin typeface="Lucida Sans Unicode"/>
                <a:cs typeface="Lucida Sans Unicode"/>
              </a:rPr>
              <a:t>grafica </a:t>
            </a:r>
            <a:r>
              <a:rPr sz="1800" spc="-555" dirty="0">
                <a:solidFill>
                  <a:schemeClr val="accent1">
                    <a:lumMod val="75000"/>
                  </a:schemeClr>
                </a:solidFill>
                <a:latin typeface="Lucida Sans Unicode"/>
                <a:cs typeface="Lucida Sans Unicode"/>
              </a:rPr>
              <a:t> </a:t>
            </a:r>
            <a:r>
              <a:rPr sz="1800" spc="-5" dirty="0">
                <a:solidFill>
                  <a:schemeClr val="accent1">
                    <a:lumMod val="75000"/>
                  </a:schemeClr>
                </a:solidFill>
                <a:latin typeface="Lucida Sans Unicode"/>
                <a:cs typeface="Lucida Sans Unicode"/>
              </a:rPr>
              <a:t>del</a:t>
            </a:r>
            <a:r>
              <a:rPr sz="1800" spc="5" dirty="0">
                <a:solidFill>
                  <a:schemeClr val="accent1">
                    <a:lumMod val="75000"/>
                  </a:schemeClr>
                </a:solidFill>
                <a:latin typeface="Lucida Sans Unicode"/>
                <a:cs typeface="Lucida Sans Unicode"/>
              </a:rPr>
              <a:t> </a:t>
            </a:r>
            <a:r>
              <a:rPr sz="1800" spc="-5" dirty="0">
                <a:solidFill>
                  <a:schemeClr val="accent1">
                    <a:lumMod val="75000"/>
                  </a:schemeClr>
                </a:solidFill>
                <a:latin typeface="Lucida Sans Unicode"/>
                <a:cs typeface="Lucida Sans Unicode"/>
              </a:rPr>
              <a:t>processo.</a:t>
            </a:r>
            <a:r>
              <a:rPr sz="1800" spc="5" dirty="0">
                <a:solidFill>
                  <a:schemeClr val="accent1">
                    <a:lumMod val="75000"/>
                  </a:schemeClr>
                </a:solidFill>
                <a:latin typeface="Lucida Sans Unicode"/>
                <a:cs typeface="Lucida Sans Unicode"/>
              </a:rPr>
              <a:t> </a:t>
            </a:r>
            <a:r>
              <a:rPr sz="1800" dirty="0">
                <a:solidFill>
                  <a:schemeClr val="accent1">
                    <a:lumMod val="75000"/>
                  </a:schemeClr>
                </a:solidFill>
                <a:latin typeface="Lucida Sans Unicode"/>
                <a:cs typeface="Lucida Sans Unicode"/>
              </a:rPr>
              <a:t>La</a:t>
            </a:r>
            <a:r>
              <a:rPr sz="1800" spc="5" dirty="0">
                <a:solidFill>
                  <a:schemeClr val="accent1">
                    <a:lumMod val="75000"/>
                  </a:schemeClr>
                </a:solidFill>
                <a:latin typeface="Lucida Sans Unicode"/>
                <a:cs typeface="Lucida Sans Unicode"/>
              </a:rPr>
              <a:t> </a:t>
            </a:r>
            <a:r>
              <a:rPr sz="1800" spc="-10" dirty="0">
                <a:solidFill>
                  <a:schemeClr val="accent1">
                    <a:lumMod val="75000"/>
                  </a:schemeClr>
                </a:solidFill>
                <a:latin typeface="Lucida Sans Unicode"/>
                <a:cs typeface="Lucida Sans Unicode"/>
              </a:rPr>
              <a:t>stessa</a:t>
            </a:r>
            <a:r>
              <a:rPr sz="1800" spc="5" dirty="0">
                <a:solidFill>
                  <a:schemeClr val="accent1">
                    <a:lumMod val="75000"/>
                  </a:schemeClr>
                </a:solidFill>
                <a:latin typeface="Lucida Sans Unicode"/>
                <a:cs typeface="Lucida Sans Unicode"/>
              </a:rPr>
              <a:t> </a:t>
            </a:r>
            <a:r>
              <a:rPr sz="1800" dirty="0">
                <a:solidFill>
                  <a:schemeClr val="accent1">
                    <a:lumMod val="75000"/>
                  </a:schemeClr>
                </a:solidFill>
                <a:latin typeface="Lucida Sans Unicode"/>
                <a:cs typeface="Lucida Sans Unicode"/>
              </a:rPr>
              <a:t>deve </a:t>
            </a:r>
            <a:r>
              <a:rPr sz="1800" spc="-5" dirty="0">
                <a:solidFill>
                  <a:schemeClr val="accent1">
                    <a:lumMod val="75000"/>
                  </a:schemeClr>
                </a:solidFill>
                <a:latin typeface="Lucida Sans Unicode"/>
                <a:cs typeface="Lucida Sans Unicode"/>
              </a:rPr>
              <a:t>essere </a:t>
            </a:r>
            <a:r>
              <a:rPr sz="1800" dirty="0">
                <a:solidFill>
                  <a:schemeClr val="accent1">
                    <a:lumMod val="75000"/>
                  </a:schemeClr>
                </a:solidFill>
                <a:latin typeface="Lucida Sans Unicode"/>
                <a:cs typeface="Lucida Sans Unicode"/>
              </a:rPr>
              <a:t> </a:t>
            </a:r>
            <a:r>
              <a:rPr sz="1800" spc="-5" dirty="0">
                <a:solidFill>
                  <a:schemeClr val="accent1">
                    <a:lumMod val="75000"/>
                  </a:schemeClr>
                </a:solidFill>
                <a:latin typeface="Lucida Sans Unicode"/>
                <a:cs typeface="Lucida Sans Unicode"/>
              </a:rPr>
              <a:t>scelta</a:t>
            </a:r>
            <a:r>
              <a:rPr sz="1800" dirty="0">
                <a:solidFill>
                  <a:schemeClr val="accent1">
                    <a:lumMod val="75000"/>
                  </a:schemeClr>
                </a:solidFill>
                <a:latin typeface="Lucida Sans Unicode"/>
                <a:cs typeface="Lucida Sans Unicode"/>
              </a:rPr>
              <a:t> </a:t>
            </a:r>
            <a:r>
              <a:rPr sz="1800" spc="-5" dirty="0">
                <a:solidFill>
                  <a:schemeClr val="accent1">
                    <a:lumMod val="75000"/>
                  </a:schemeClr>
                </a:solidFill>
                <a:latin typeface="Lucida Sans Unicode"/>
                <a:cs typeface="Lucida Sans Unicode"/>
              </a:rPr>
              <a:t>sulla</a:t>
            </a:r>
            <a:r>
              <a:rPr sz="1800" spc="5" dirty="0">
                <a:solidFill>
                  <a:schemeClr val="accent1">
                    <a:lumMod val="75000"/>
                  </a:schemeClr>
                </a:solidFill>
                <a:latin typeface="Lucida Sans Unicode"/>
                <a:cs typeface="Lucida Sans Unicode"/>
              </a:rPr>
              <a:t> </a:t>
            </a:r>
            <a:r>
              <a:rPr sz="1800" spc="-5" dirty="0">
                <a:solidFill>
                  <a:schemeClr val="accent1">
                    <a:lumMod val="75000"/>
                  </a:schemeClr>
                </a:solidFill>
                <a:latin typeface="Lucida Sans Unicode"/>
                <a:cs typeface="Lucida Sans Unicode"/>
              </a:rPr>
              <a:t>base </a:t>
            </a:r>
            <a:r>
              <a:rPr sz="1800" dirty="0">
                <a:solidFill>
                  <a:schemeClr val="accent1">
                    <a:lumMod val="75000"/>
                  </a:schemeClr>
                </a:solidFill>
                <a:latin typeface="Lucida Sans Unicode"/>
                <a:cs typeface="Lucida Sans Unicode"/>
              </a:rPr>
              <a:t>di</a:t>
            </a:r>
            <a:r>
              <a:rPr sz="1800" spc="5" dirty="0">
                <a:solidFill>
                  <a:schemeClr val="accent1">
                    <a:lumMod val="75000"/>
                  </a:schemeClr>
                </a:solidFill>
                <a:latin typeface="Lucida Sans Unicode"/>
                <a:cs typeface="Lucida Sans Unicode"/>
              </a:rPr>
              <a:t> </a:t>
            </a:r>
            <a:r>
              <a:rPr sz="1800" dirty="0">
                <a:solidFill>
                  <a:schemeClr val="accent1">
                    <a:lumMod val="75000"/>
                  </a:schemeClr>
                </a:solidFill>
                <a:latin typeface="Lucida Sans Unicode"/>
                <a:cs typeface="Lucida Sans Unicode"/>
              </a:rPr>
              <a:t>specifici</a:t>
            </a:r>
            <a:r>
              <a:rPr sz="1800" spc="5" dirty="0">
                <a:solidFill>
                  <a:schemeClr val="accent1">
                    <a:lumMod val="75000"/>
                  </a:schemeClr>
                </a:solidFill>
                <a:latin typeface="Lucida Sans Unicode"/>
                <a:cs typeface="Lucida Sans Unicode"/>
              </a:rPr>
              <a:t> </a:t>
            </a:r>
            <a:r>
              <a:rPr sz="1800" dirty="0">
                <a:solidFill>
                  <a:schemeClr val="accent1">
                    <a:lumMod val="75000"/>
                  </a:schemeClr>
                </a:solidFill>
                <a:latin typeface="Lucida Sans Unicode"/>
                <a:cs typeface="Lucida Sans Unicode"/>
              </a:rPr>
              <a:t>criteri</a:t>
            </a:r>
            <a:r>
              <a:rPr sz="1800" spc="5" dirty="0">
                <a:solidFill>
                  <a:schemeClr val="accent1">
                    <a:lumMod val="75000"/>
                  </a:schemeClr>
                </a:solidFill>
                <a:latin typeface="Lucida Sans Unicode"/>
                <a:cs typeface="Lucida Sans Unicode"/>
              </a:rPr>
              <a:t> </a:t>
            </a:r>
            <a:r>
              <a:rPr sz="1800" spc="-5" dirty="0">
                <a:solidFill>
                  <a:schemeClr val="accent1">
                    <a:lumMod val="75000"/>
                  </a:schemeClr>
                </a:solidFill>
                <a:latin typeface="Lucida Sans Unicode"/>
                <a:cs typeface="Lucida Sans Unicode"/>
              </a:rPr>
              <a:t>che</a:t>
            </a:r>
            <a:r>
              <a:rPr sz="1800" dirty="0">
                <a:solidFill>
                  <a:schemeClr val="accent1">
                    <a:lumMod val="75000"/>
                  </a:schemeClr>
                </a:solidFill>
                <a:latin typeface="Lucida Sans Unicode"/>
                <a:cs typeface="Lucida Sans Unicode"/>
              </a:rPr>
              <a:t> </a:t>
            </a:r>
            <a:r>
              <a:rPr sz="1800" spc="-10" dirty="0">
                <a:solidFill>
                  <a:schemeClr val="accent1">
                    <a:lumMod val="75000"/>
                  </a:schemeClr>
                </a:solidFill>
                <a:latin typeface="Lucida Sans Unicode"/>
                <a:cs typeface="Lucida Sans Unicode"/>
              </a:rPr>
              <a:t>si </a:t>
            </a:r>
            <a:r>
              <a:rPr sz="1800" spc="-555" dirty="0">
                <a:solidFill>
                  <a:schemeClr val="accent1">
                    <a:lumMod val="75000"/>
                  </a:schemeClr>
                </a:solidFill>
                <a:latin typeface="Lucida Sans Unicode"/>
                <a:cs typeface="Lucida Sans Unicode"/>
              </a:rPr>
              <a:t> </a:t>
            </a:r>
            <a:r>
              <a:rPr sz="1800" spc="-5" dirty="0">
                <a:solidFill>
                  <a:schemeClr val="accent1">
                    <a:lumMod val="75000"/>
                  </a:schemeClr>
                </a:solidFill>
                <a:latin typeface="Lucida Sans Unicode"/>
                <a:cs typeface="Lucida Sans Unicode"/>
              </a:rPr>
              <a:t>vogliono</a:t>
            </a:r>
            <a:r>
              <a:rPr sz="1800" spc="-10" dirty="0">
                <a:solidFill>
                  <a:schemeClr val="accent1">
                    <a:lumMod val="75000"/>
                  </a:schemeClr>
                </a:solidFill>
                <a:latin typeface="Lucida Sans Unicode"/>
                <a:cs typeface="Lucida Sans Unicode"/>
              </a:rPr>
              <a:t> </a:t>
            </a:r>
            <a:r>
              <a:rPr sz="1800" dirty="0">
                <a:solidFill>
                  <a:schemeClr val="accent1">
                    <a:lumMod val="75000"/>
                  </a:schemeClr>
                </a:solidFill>
                <a:latin typeface="Lucida Sans Unicode"/>
                <a:cs typeface="Lucida Sans Unicode"/>
              </a:rPr>
              <a:t>privilegiare</a:t>
            </a:r>
            <a:r>
              <a:rPr sz="1800" spc="-5" dirty="0">
                <a:solidFill>
                  <a:schemeClr val="accent1">
                    <a:lumMod val="75000"/>
                  </a:schemeClr>
                </a:solidFill>
                <a:latin typeface="Lucida Sans Unicode"/>
                <a:cs typeface="Lucida Sans Unicode"/>
              </a:rPr>
              <a:t> rispetto</a:t>
            </a:r>
            <a:r>
              <a:rPr sz="1800" spc="-10" dirty="0">
                <a:solidFill>
                  <a:schemeClr val="accent1">
                    <a:lumMod val="75000"/>
                  </a:schemeClr>
                </a:solidFill>
                <a:latin typeface="Lucida Sans Unicode"/>
                <a:cs typeface="Lucida Sans Unicode"/>
              </a:rPr>
              <a:t> </a:t>
            </a:r>
            <a:r>
              <a:rPr sz="1800" dirty="0">
                <a:solidFill>
                  <a:schemeClr val="accent1">
                    <a:lumMod val="75000"/>
                  </a:schemeClr>
                </a:solidFill>
                <a:latin typeface="Lucida Sans Unicode"/>
                <a:cs typeface="Lucida Sans Unicode"/>
              </a:rPr>
              <a:t>ad altri:</a:t>
            </a:r>
          </a:p>
          <a:p>
            <a:pPr marL="434340" indent="-342900">
              <a:lnSpc>
                <a:spcPct val="100000"/>
              </a:lnSpc>
              <a:spcBef>
                <a:spcPts val="2160"/>
              </a:spcBef>
              <a:buAutoNum type="arabicParenR"/>
              <a:tabLst>
                <a:tab pos="434340" algn="l"/>
              </a:tabLst>
            </a:pPr>
            <a:r>
              <a:rPr sz="1800" spc="-5" dirty="0">
                <a:solidFill>
                  <a:schemeClr val="accent1">
                    <a:lumMod val="75000"/>
                  </a:schemeClr>
                </a:solidFill>
                <a:latin typeface="Lucida Sans Unicode"/>
                <a:cs typeface="Lucida Sans Unicode"/>
              </a:rPr>
              <a:t>Comprensione</a:t>
            </a:r>
            <a:endParaRPr sz="1800" dirty="0">
              <a:solidFill>
                <a:schemeClr val="accent1">
                  <a:lumMod val="75000"/>
                </a:schemeClr>
              </a:solidFill>
              <a:latin typeface="Lucida Sans Unicode"/>
              <a:cs typeface="Lucida Sans Unicode"/>
            </a:endParaRPr>
          </a:p>
          <a:p>
            <a:pPr marL="434340" indent="-342900">
              <a:lnSpc>
                <a:spcPct val="100000"/>
              </a:lnSpc>
              <a:spcBef>
                <a:spcPts val="2230"/>
              </a:spcBef>
              <a:buAutoNum type="arabicParenR"/>
              <a:tabLst>
                <a:tab pos="434340" algn="l"/>
              </a:tabLst>
            </a:pPr>
            <a:r>
              <a:rPr sz="1800" spc="-5" dirty="0">
                <a:solidFill>
                  <a:schemeClr val="accent1">
                    <a:lumMod val="75000"/>
                  </a:schemeClr>
                </a:solidFill>
                <a:latin typeface="Lucida Sans Unicode"/>
                <a:cs typeface="Lucida Sans Unicode"/>
              </a:rPr>
              <a:t>Identificazione della</a:t>
            </a:r>
            <a:r>
              <a:rPr sz="1800" spc="10" dirty="0">
                <a:solidFill>
                  <a:schemeClr val="accent1">
                    <a:lumMod val="75000"/>
                  </a:schemeClr>
                </a:solidFill>
                <a:latin typeface="Lucida Sans Unicode"/>
                <a:cs typeface="Lucida Sans Unicode"/>
              </a:rPr>
              <a:t> </a:t>
            </a:r>
            <a:r>
              <a:rPr sz="1800" spc="-5" dirty="0">
                <a:solidFill>
                  <a:schemeClr val="accent1">
                    <a:lumMod val="75000"/>
                  </a:schemeClr>
                </a:solidFill>
                <a:latin typeface="Lucida Sans Unicode"/>
                <a:cs typeface="Lucida Sans Unicode"/>
              </a:rPr>
              <a:t>responsabilità</a:t>
            </a:r>
            <a:endParaRPr sz="1800" dirty="0">
              <a:solidFill>
                <a:schemeClr val="accent1">
                  <a:lumMod val="75000"/>
                </a:schemeClr>
              </a:solidFill>
              <a:latin typeface="Lucida Sans Unicode"/>
              <a:cs typeface="Lucida Sans Unicode"/>
            </a:endParaRPr>
          </a:p>
          <a:p>
            <a:pPr marL="434340" indent="-342900">
              <a:lnSpc>
                <a:spcPct val="100000"/>
              </a:lnSpc>
              <a:spcBef>
                <a:spcPts val="2135"/>
              </a:spcBef>
              <a:buAutoNum type="arabicParenR"/>
              <a:tabLst>
                <a:tab pos="434340" algn="l"/>
              </a:tabLst>
            </a:pPr>
            <a:r>
              <a:rPr sz="1800" spc="-5" dirty="0">
                <a:solidFill>
                  <a:schemeClr val="accent1">
                    <a:lumMod val="75000"/>
                  </a:schemeClr>
                </a:solidFill>
                <a:latin typeface="Lucida Sans Unicode"/>
                <a:cs typeface="Lucida Sans Unicode"/>
              </a:rPr>
              <a:t>Ricerca</a:t>
            </a:r>
            <a:r>
              <a:rPr sz="1800" spc="5" dirty="0">
                <a:solidFill>
                  <a:schemeClr val="accent1">
                    <a:lumMod val="75000"/>
                  </a:schemeClr>
                </a:solidFill>
                <a:latin typeface="Lucida Sans Unicode"/>
                <a:cs typeface="Lucida Sans Unicode"/>
              </a:rPr>
              <a:t> </a:t>
            </a:r>
            <a:r>
              <a:rPr sz="1800" spc="-5" dirty="0">
                <a:solidFill>
                  <a:schemeClr val="accent1">
                    <a:lumMod val="75000"/>
                  </a:schemeClr>
                </a:solidFill>
                <a:latin typeface="Lucida Sans Unicode"/>
                <a:cs typeface="Lucida Sans Unicode"/>
              </a:rPr>
              <a:t>dei</a:t>
            </a:r>
            <a:r>
              <a:rPr sz="1800" spc="5" dirty="0">
                <a:solidFill>
                  <a:schemeClr val="accent1">
                    <a:lumMod val="75000"/>
                  </a:schemeClr>
                </a:solidFill>
                <a:latin typeface="Lucida Sans Unicode"/>
                <a:cs typeface="Lucida Sans Unicode"/>
              </a:rPr>
              <a:t> </a:t>
            </a:r>
            <a:r>
              <a:rPr sz="1800" spc="-5" dirty="0">
                <a:solidFill>
                  <a:schemeClr val="accent1">
                    <a:lumMod val="75000"/>
                  </a:schemeClr>
                </a:solidFill>
                <a:latin typeface="Lucida Sans Unicode"/>
                <a:cs typeface="Lucida Sans Unicode"/>
              </a:rPr>
              <a:t>miglioramenti</a:t>
            </a:r>
            <a:endParaRPr sz="1800" dirty="0">
              <a:solidFill>
                <a:schemeClr val="accent1">
                  <a:lumMod val="75000"/>
                </a:schemeClr>
              </a:solidFill>
              <a:latin typeface="Lucida Sans Unicode"/>
              <a:cs typeface="Lucida Sans Unicode"/>
            </a:endParaRPr>
          </a:p>
        </p:txBody>
      </p:sp>
      <p:grpSp>
        <p:nvGrpSpPr>
          <p:cNvPr id="5" name="Gruppo 4">
            <a:extLst>
              <a:ext uri="{FF2B5EF4-FFF2-40B4-BE49-F238E27FC236}">
                <a16:creationId xmlns:a16="http://schemas.microsoft.com/office/drawing/2014/main" id="{5249D25B-706C-6343-3B61-E01F3BB22F14}"/>
              </a:ext>
            </a:extLst>
          </p:cNvPr>
          <p:cNvGrpSpPr/>
          <p:nvPr/>
        </p:nvGrpSpPr>
        <p:grpSpPr>
          <a:xfrm>
            <a:off x="1" y="0"/>
            <a:ext cx="908049" cy="6858000"/>
            <a:chOff x="1" y="0"/>
            <a:chExt cx="962526" cy="6858000"/>
          </a:xfrm>
        </p:grpSpPr>
        <p:sp>
          <p:nvSpPr>
            <p:cNvPr id="6" name="Rettangolo 5">
              <a:extLst>
                <a:ext uri="{FF2B5EF4-FFF2-40B4-BE49-F238E27FC236}">
                  <a16:creationId xmlns:a16="http://schemas.microsoft.com/office/drawing/2014/main" id="{0510D54C-2D63-D1D0-C172-051D0A3CAB8C}"/>
                </a:ext>
              </a:extLst>
            </p:cNvPr>
            <p:cNvSpPr/>
            <p:nvPr/>
          </p:nvSpPr>
          <p:spPr>
            <a:xfrm>
              <a:off x="1" y="0"/>
              <a:ext cx="962526"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mj-lt"/>
              </a:endParaRPr>
            </a:p>
          </p:txBody>
        </p:sp>
        <p:sp>
          <p:nvSpPr>
            <p:cNvPr id="7" name="CasellaDiTesto 6">
              <a:extLst>
                <a:ext uri="{FF2B5EF4-FFF2-40B4-BE49-F238E27FC236}">
                  <a16:creationId xmlns:a16="http://schemas.microsoft.com/office/drawing/2014/main" id="{6666483C-A1E0-7241-6273-909EFF333BFC}"/>
                </a:ext>
              </a:extLst>
            </p:cNvPr>
            <p:cNvSpPr txBox="1"/>
            <p:nvPr/>
          </p:nvSpPr>
          <p:spPr>
            <a:xfrm rot="16200000">
              <a:off x="-2863197" y="3016394"/>
              <a:ext cx="6666316" cy="782979"/>
            </a:xfrm>
            <a:prstGeom prst="rect">
              <a:avLst/>
            </a:prstGeom>
            <a:noFill/>
          </p:spPr>
          <p:txBody>
            <a:bodyPr wrap="square" rtlCol="0">
              <a:spAutoFit/>
            </a:bodyPr>
            <a:lstStyle/>
            <a:p>
              <a:r>
                <a:rPr lang="it-IT" sz="2100" b="1" dirty="0">
                  <a:solidFill>
                    <a:schemeClr val="bg1"/>
                  </a:solidFill>
                  <a:latin typeface="+mj-lt"/>
                  <a:ea typeface="Tahoma" panose="020B0604030504040204" pitchFamily="34" charset="0"/>
                  <a:cs typeface="Tahoma" panose="020B0604030504040204" pitchFamily="34" charset="0"/>
                </a:rPr>
                <a:t>FormezPA -      Progetto per il miglioramento dei sistemi di                               </a:t>
              </a:r>
            </a:p>
            <a:p>
              <a:r>
                <a:rPr lang="it-IT" sz="2100" b="1" dirty="0">
                  <a:solidFill>
                    <a:schemeClr val="bg1"/>
                  </a:solidFill>
                  <a:latin typeface="+mj-lt"/>
                  <a:ea typeface="Tahoma" panose="020B0604030504040204" pitchFamily="34" charset="0"/>
                  <a:cs typeface="Tahoma" panose="020B0604030504040204" pitchFamily="34" charset="0"/>
                </a:rPr>
                <a:t>                          gestione e valutazione delle performance</a:t>
              </a:r>
            </a:p>
          </p:txBody>
        </p:sp>
      </p:grpSp>
      <p:pic>
        <p:nvPicPr>
          <p:cNvPr id="8" name="Picture 7">
            <a:extLst>
              <a:ext uri="{FF2B5EF4-FFF2-40B4-BE49-F238E27FC236}">
                <a16:creationId xmlns:a16="http://schemas.microsoft.com/office/drawing/2014/main" id="{1A38B882-E520-DC43-F05E-9AD03572C5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22170" y="6291901"/>
            <a:ext cx="13223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8">
            <a:extLst>
              <a:ext uri="{FF2B5EF4-FFF2-40B4-BE49-F238E27FC236}">
                <a16:creationId xmlns:a16="http://schemas.microsoft.com/office/drawing/2014/main" id="{75F5163C-F2F4-E8E9-AD34-C4CD9FDB45C5}"/>
              </a:ext>
            </a:extLst>
          </p:cNvPr>
          <p:cNvPicPr>
            <a:picLocks noChangeAspect="1"/>
          </p:cNvPicPr>
          <p:nvPr/>
        </p:nvPicPr>
        <p:blipFill rotWithShape="1">
          <a:blip r:embed="rId5"/>
          <a:srcRect t="15078" b="12705"/>
          <a:stretch/>
        </p:blipFill>
        <p:spPr>
          <a:xfrm>
            <a:off x="2648413" y="34286"/>
            <a:ext cx="6895174" cy="990600"/>
          </a:xfrm>
          <a:prstGeom prst="rect">
            <a:avLst/>
          </a:prstGeom>
        </p:spPr>
      </p:pic>
      <p:sp>
        <p:nvSpPr>
          <p:cNvPr id="10" name="Segnaposto piè di pagina 3">
            <a:extLst>
              <a:ext uri="{FF2B5EF4-FFF2-40B4-BE49-F238E27FC236}">
                <a16:creationId xmlns:a16="http://schemas.microsoft.com/office/drawing/2014/main" id="{66AAD1CD-BAB0-6937-E69E-EDA9C30B43D6}"/>
              </a:ext>
            </a:extLst>
          </p:cNvPr>
          <p:cNvSpPr txBox="1">
            <a:spLocks/>
          </p:cNvSpPr>
          <p:nvPr/>
        </p:nvSpPr>
        <p:spPr>
          <a:xfrm>
            <a:off x="3913240" y="6484267"/>
            <a:ext cx="41148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Dott. Giuseppe Gioioso - FormezPA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85824" y="1137602"/>
            <a:ext cx="10024872" cy="518160"/>
          </a:xfrm>
          <a:prstGeom prst="rect">
            <a:avLst/>
          </a:prstGeom>
        </p:spPr>
      </p:pic>
      <p:grpSp>
        <p:nvGrpSpPr>
          <p:cNvPr id="3" name="object 3"/>
          <p:cNvGrpSpPr/>
          <p:nvPr/>
        </p:nvGrpSpPr>
        <p:grpSpPr>
          <a:xfrm>
            <a:off x="982078" y="1609799"/>
            <a:ext cx="10432415" cy="5511800"/>
            <a:chOff x="985837" y="1071562"/>
            <a:chExt cx="10432415" cy="5511800"/>
          </a:xfrm>
        </p:grpSpPr>
        <p:pic>
          <p:nvPicPr>
            <p:cNvPr id="4" name="object 4"/>
            <p:cNvPicPr/>
            <p:nvPr/>
          </p:nvPicPr>
          <p:blipFill>
            <a:blip r:embed="rId3" cstate="print"/>
            <a:stretch>
              <a:fillRect/>
            </a:stretch>
          </p:blipFill>
          <p:spPr>
            <a:xfrm>
              <a:off x="985837" y="1163488"/>
              <a:ext cx="10432364" cy="5419873"/>
            </a:xfrm>
            <a:prstGeom prst="rect">
              <a:avLst/>
            </a:prstGeom>
          </p:spPr>
        </p:pic>
        <p:sp>
          <p:nvSpPr>
            <p:cNvPr id="5" name="object 5"/>
            <p:cNvSpPr/>
            <p:nvPr/>
          </p:nvSpPr>
          <p:spPr>
            <a:xfrm>
              <a:off x="5872162" y="1071562"/>
              <a:ext cx="5343525" cy="457200"/>
            </a:xfrm>
            <a:custGeom>
              <a:avLst/>
              <a:gdLst/>
              <a:ahLst/>
              <a:cxnLst/>
              <a:rect l="l" t="t" r="r" b="b"/>
              <a:pathLst>
                <a:path w="5343525" h="457200">
                  <a:moveTo>
                    <a:pt x="5343525" y="0"/>
                  </a:moveTo>
                  <a:lnTo>
                    <a:pt x="0" y="0"/>
                  </a:lnTo>
                  <a:lnTo>
                    <a:pt x="0" y="457200"/>
                  </a:lnTo>
                  <a:lnTo>
                    <a:pt x="5343525" y="457200"/>
                  </a:lnTo>
                  <a:lnTo>
                    <a:pt x="5343525" y="0"/>
                  </a:lnTo>
                  <a:close/>
                </a:path>
              </a:pathLst>
            </a:custGeom>
            <a:solidFill>
              <a:srgbClr val="FFFFFF"/>
            </a:solidFill>
          </p:spPr>
          <p:txBody>
            <a:bodyPr wrap="square" lIns="0" tIns="0" rIns="0" bIns="0" rtlCol="0"/>
            <a:lstStyle/>
            <a:p>
              <a:endParaRPr/>
            </a:p>
          </p:txBody>
        </p:sp>
      </p:grpSp>
      <p:grpSp>
        <p:nvGrpSpPr>
          <p:cNvPr id="6" name="Gruppo 5">
            <a:extLst>
              <a:ext uri="{FF2B5EF4-FFF2-40B4-BE49-F238E27FC236}">
                <a16:creationId xmlns:a16="http://schemas.microsoft.com/office/drawing/2014/main" id="{36CA7665-D1D1-974E-5B41-85F65B6AFD23}"/>
              </a:ext>
            </a:extLst>
          </p:cNvPr>
          <p:cNvGrpSpPr/>
          <p:nvPr/>
        </p:nvGrpSpPr>
        <p:grpSpPr>
          <a:xfrm>
            <a:off x="1" y="0"/>
            <a:ext cx="908049" cy="6858000"/>
            <a:chOff x="1" y="0"/>
            <a:chExt cx="962526" cy="6858000"/>
          </a:xfrm>
        </p:grpSpPr>
        <p:sp>
          <p:nvSpPr>
            <p:cNvPr id="7" name="Rettangolo 6">
              <a:extLst>
                <a:ext uri="{FF2B5EF4-FFF2-40B4-BE49-F238E27FC236}">
                  <a16:creationId xmlns:a16="http://schemas.microsoft.com/office/drawing/2014/main" id="{7442AD21-4DD4-E83B-A6D9-EF4F26D0263D}"/>
                </a:ext>
              </a:extLst>
            </p:cNvPr>
            <p:cNvSpPr/>
            <p:nvPr/>
          </p:nvSpPr>
          <p:spPr>
            <a:xfrm>
              <a:off x="1" y="0"/>
              <a:ext cx="962526"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mj-lt"/>
              </a:endParaRPr>
            </a:p>
          </p:txBody>
        </p:sp>
        <p:sp>
          <p:nvSpPr>
            <p:cNvPr id="8" name="CasellaDiTesto 7">
              <a:extLst>
                <a:ext uri="{FF2B5EF4-FFF2-40B4-BE49-F238E27FC236}">
                  <a16:creationId xmlns:a16="http://schemas.microsoft.com/office/drawing/2014/main" id="{016F7A7E-F876-92F9-0F0E-9EDE5B18AA53}"/>
                </a:ext>
              </a:extLst>
            </p:cNvPr>
            <p:cNvSpPr txBox="1"/>
            <p:nvPr/>
          </p:nvSpPr>
          <p:spPr>
            <a:xfrm rot="16200000">
              <a:off x="-2863197" y="3016394"/>
              <a:ext cx="6666316" cy="782979"/>
            </a:xfrm>
            <a:prstGeom prst="rect">
              <a:avLst/>
            </a:prstGeom>
            <a:noFill/>
          </p:spPr>
          <p:txBody>
            <a:bodyPr wrap="square" rtlCol="0">
              <a:spAutoFit/>
            </a:bodyPr>
            <a:lstStyle/>
            <a:p>
              <a:r>
                <a:rPr lang="it-IT" sz="2100" b="1" dirty="0">
                  <a:solidFill>
                    <a:schemeClr val="bg1"/>
                  </a:solidFill>
                  <a:latin typeface="+mj-lt"/>
                  <a:ea typeface="Tahoma" panose="020B0604030504040204" pitchFamily="34" charset="0"/>
                  <a:cs typeface="Tahoma" panose="020B0604030504040204" pitchFamily="34" charset="0"/>
                </a:rPr>
                <a:t>FormezPA -      Progetto per il miglioramento dei sistemi di                               </a:t>
              </a:r>
            </a:p>
            <a:p>
              <a:r>
                <a:rPr lang="it-IT" sz="2100" b="1" dirty="0">
                  <a:solidFill>
                    <a:schemeClr val="bg1"/>
                  </a:solidFill>
                  <a:latin typeface="+mj-lt"/>
                  <a:ea typeface="Tahoma" panose="020B0604030504040204" pitchFamily="34" charset="0"/>
                  <a:cs typeface="Tahoma" panose="020B0604030504040204" pitchFamily="34" charset="0"/>
                </a:rPr>
                <a:t>                          gestione e valutazione delle performance</a:t>
              </a:r>
            </a:p>
          </p:txBody>
        </p:sp>
      </p:grpSp>
      <p:pic>
        <p:nvPicPr>
          <p:cNvPr id="9" name="Picture 7">
            <a:extLst>
              <a:ext uri="{FF2B5EF4-FFF2-40B4-BE49-F238E27FC236}">
                <a16:creationId xmlns:a16="http://schemas.microsoft.com/office/drawing/2014/main" id="{96619AA3-B044-C7F6-2CDB-D7F8CB81AF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9044" y="6396558"/>
            <a:ext cx="13223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9">
            <a:extLst>
              <a:ext uri="{FF2B5EF4-FFF2-40B4-BE49-F238E27FC236}">
                <a16:creationId xmlns:a16="http://schemas.microsoft.com/office/drawing/2014/main" id="{A910F90D-683A-46DC-E253-6C0189BAA0F8}"/>
              </a:ext>
            </a:extLst>
          </p:cNvPr>
          <p:cNvPicPr>
            <a:picLocks noChangeAspect="1"/>
          </p:cNvPicPr>
          <p:nvPr/>
        </p:nvPicPr>
        <p:blipFill rotWithShape="1">
          <a:blip r:embed="rId5"/>
          <a:srcRect t="15078" b="12705"/>
          <a:stretch/>
        </p:blipFill>
        <p:spPr>
          <a:xfrm>
            <a:off x="2648413" y="34286"/>
            <a:ext cx="6895174" cy="9906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09600" y="1099612"/>
            <a:ext cx="11031220" cy="5758409"/>
            <a:chOff x="0" y="344826"/>
            <a:chExt cx="11640820" cy="6513195"/>
          </a:xfrm>
        </p:grpSpPr>
        <p:pic>
          <p:nvPicPr>
            <p:cNvPr id="3" name="object 3"/>
            <p:cNvPicPr/>
            <p:nvPr/>
          </p:nvPicPr>
          <p:blipFill>
            <a:blip r:embed="rId2" cstate="print"/>
            <a:stretch>
              <a:fillRect/>
            </a:stretch>
          </p:blipFill>
          <p:spPr>
            <a:xfrm>
              <a:off x="685800" y="344826"/>
              <a:ext cx="10954512" cy="6257448"/>
            </a:xfrm>
            <a:prstGeom prst="rect">
              <a:avLst/>
            </a:prstGeom>
          </p:spPr>
        </p:pic>
        <p:sp>
          <p:nvSpPr>
            <p:cNvPr id="4" name="object 4"/>
            <p:cNvSpPr/>
            <p:nvPr/>
          </p:nvSpPr>
          <p:spPr>
            <a:xfrm>
              <a:off x="6096000" y="344826"/>
              <a:ext cx="5544820" cy="555625"/>
            </a:xfrm>
            <a:custGeom>
              <a:avLst/>
              <a:gdLst/>
              <a:ahLst/>
              <a:cxnLst/>
              <a:rect l="l" t="t" r="r" b="b"/>
              <a:pathLst>
                <a:path w="5544820" h="555625">
                  <a:moveTo>
                    <a:pt x="5544311" y="0"/>
                  </a:moveTo>
                  <a:lnTo>
                    <a:pt x="0" y="0"/>
                  </a:lnTo>
                  <a:lnTo>
                    <a:pt x="0" y="555285"/>
                  </a:lnTo>
                  <a:lnTo>
                    <a:pt x="5544311" y="555285"/>
                  </a:lnTo>
                  <a:lnTo>
                    <a:pt x="5544311" y="0"/>
                  </a:lnTo>
                  <a:close/>
                </a:path>
              </a:pathLst>
            </a:custGeom>
            <a:solidFill>
              <a:srgbClr val="FFFFFF"/>
            </a:solidFill>
          </p:spPr>
          <p:txBody>
            <a:bodyPr wrap="square" lIns="0" tIns="0" rIns="0" bIns="0" rtlCol="0"/>
            <a:lstStyle/>
            <a:p>
              <a:endParaRPr/>
            </a:p>
          </p:txBody>
        </p:sp>
      </p:grpSp>
      <p:grpSp>
        <p:nvGrpSpPr>
          <p:cNvPr id="5" name="Gruppo 4">
            <a:extLst>
              <a:ext uri="{FF2B5EF4-FFF2-40B4-BE49-F238E27FC236}">
                <a16:creationId xmlns:a16="http://schemas.microsoft.com/office/drawing/2014/main" id="{3386BADE-4E17-6FEB-6BBB-6BA2F2FA1CDC}"/>
              </a:ext>
            </a:extLst>
          </p:cNvPr>
          <p:cNvGrpSpPr/>
          <p:nvPr/>
        </p:nvGrpSpPr>
        <p:grpSpPr>
          <a:xfrm>
            <a:off x="1" y="0"/>
            <a:ext cx="908049" cy="6858000"/>
            <a:chOff x="1" y="0"/>
            <a:chExt cx="962526" cy="6858000"/>
          </a:xfrm>
        </p:grpSpPr>
        <p:sp>
          <p:nvSpPr>
            <p:cNvPr id="6" name="Rettangolo 5">
              <a:extLst>
                <a:ext uri="{FF2B5EF4-FFF2-40B4-BE49-F238E27FC236}">
                  <a16:creationId xmlns:a16="http://schemas.microsoft.com/office/drawing/2014/main" id="{E0D481F5-53E7-ED06-ED3B-EEACCD96C91C}"/>
                </a:ext>
              </a:extLst>
            </p:cNvPr>
            <p:cNvSpPr/>
            <p:nvPr/>
          </p:nvSpPr>
          <p:spPr>
            <a:xfrm>
              <a:off x="1" y="0"/>
              <a:ext cx="962526"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mj-lt"/>
              </a:endParaRPr>
            </a:p>
          </p:txBody>
        </p:sp>
        <p:sp>
          <p:nvSpPr>
            <p:cNvPr id="7" name="CasellaDiTesto 6">
              <a:extLst>
                <a:ext uri="{FF2B5EF4-FFF2-40B4-BE49-F238E27FC236}">
                  <a16:creationId xmlns:a16="http://schemas.microsoft.com/office/drawing/2014/main" id="{58BA006C-6F75-F65D-0048-AD17AABCB667}"/>
                </a:ext>
              </a:extLst>
            </p:cNvPr>
            <p:cNvSpPr txBox="1"/>
            <p:nvPr/>
          </p:nvSpPr>
          <p:spPr>
            <a:xfrm rot="16200000">
              <a:off x="-2863197" y="3016394"/>
              <a:ext cx="6666316" cy="782979"/>
            </a:xfrm>
            <a:prstGeom prst="rect">
              <a:avLst/>
            </a:prstGeom>
            <a:noFill/>
          </p:spPr>
          <p:txBody>
            <a:bodyPr wrap="square" rtlCol="0">
              <a:spAutoFit/>
            </a:bodyPr>
            <a:lstStyle/>
            <a:p>
              <a:r>
                <a:rPr lang="it-IT" sz="2100" b="1" dirty="0">
                  <a:solidFill>
                    <a:schemeClr val="bg1"/>
                  </a:solidFill>
                  <a:latin typeface="+mj-lt"/>
                  <a:ea typeface="Tahoma" panose="020B0604030504040204" pitchFamily="34" charset="0"/>
                  <a:cs typeface="Tahoma" panose="020B0604030504040204" pitchFamily="34" charset="0"/>
                </a:rPr>
                <a:t>FormezPA -      Progetto per il miglioramento dei sistemi di                               </a:t>
              </a:r>
            </a:p>
            <a:p>
              <a:r>
                <a:rPr lang="it-IT" sz="2100" b="1" dirty="0">
                  <a:solidFill>
                    <a:schemeClr val="bg1"/>
                  </a:solidFill>
                  <a:latin typeface="+mj-lt"/>
                  <a:ea typeface="Tahoma" panose="020B0604030504040204" pitchFamily="34" charset="0"/>
                  <a:cs typeface="Tahoma" panose="020B0604030504040204" pitchFamily="34" charset="0"/>
                </a:rPr>
                <a:t>                          gestione e valutazione delle performance</a:t>
              </a:r>
            </a:p>
          </p:txBody>
        </p:sp>
      </p:grpSp>
      <p:pic>
        <p:nvPicPr>
          <p:cNvPr id="8" name="Picture 7">
            <a:extLst>
              <a:ext uri="{FF2B5EF4-FFF2-40B4-BE49-F238E27FC236}">
                <a16:creationId xmlns:a16="http://schemas.microsoft.com/office/drawing/2014/main" id="{941A1A15-4401-46AC-F468-C830EAB630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5583" y="6523124"/>
            <a:ext cx="13223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8">
            <a:extLst>
              <a:ext uri="{FF2B5EF4-FFF2-40B4-BE49-F238E27FC236}">
                <a16:creationId xmlns:a16="http://schemas.microsoft.com/office/drawing/2014/main" id="{5F1BC0D3-9742-87DA-8A5D-664F4068DBE1}"/>
              </a:ext>
            </a:extLst>
          </p:cNvPr>
          <p:cNvPicPr>
            <a:picLocks noChangeAspect="1"/>
          </p:cNvPicPr>
          <p:nvPr/>
        </p:nvPicPr>
        <p:blipFill rotWithShape="1">
          <a:blip r:embed="rId4"/>
          <a:srcRect t="15078" b="12705"/>
          <a:stretch/>
        </p:blipFill>
        <p:spPr>
          <a:xfrm>
            <a:off x="2648413" y="34286"/>
            <a:ext cx="6895174" cy="990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D63B97B0-8645-F5BD-B9FC-2EE6326EEB99}"/>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2289388" y="0"/>
            <a:ext cx="6894236" cy="1372464"/>
          </a:xfrm>
          <a:prstGeom prst="rect">
            <a:avLst/>
          </a:prstGeom>
          <a:noFill/>
        </p:spPr>
      </p:pic>
      <p:pic>
        <p:nvPicPr>
          <p:cNvPr id="9" name="Immagine 8">
            <a:extLst>
              <a:ext uri="{FF2B5EF4-FFF2-40B4-BE49-F238E27FC236}">
                <a16:creationId xmlns:a16="http://schemas.microsoft.com/office/drawing/2014/main" id="{C05E3E00-AC0A-0449-E354-1B6EE4CA9E9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62560" y="6254169"/>
            <a:ext cx="1311910" cy="387985"/>
          </a:xfrm>
          <a:prstGeom prst="rect">
            <a:avLst/>
          </a:prstGeom>
          <a:noFill/>
        </p:spPr>
      </p:pic>
      <p:sp>
        <p:nvSpPr>
          <p:cNvPr id="4" name="Segnaposto numero diapositiva 3">
            <a:extLst>
              <a:ext uri="{FF2B5EF4-FFF2-40B4-BE49-F238E27FC236}">
                <a16:creationId xmlns:a16="http://schemas.microsoft.com/office/drawing/2014/main" id="{3B942477-F774-438A-228B-F3AB2DED979F}"/>
              </a:ext>
            </a:extLst>
          </p:cNvPr>
          <p:cNvSpPr>
            <a:spLocks noGrp="1"/>
          </p:cNvSpPr>
          <p:nvPr>
            <p:ph type="sldNum" sz="quarter" idx="12"/>
          </p:nvPr>
        </p:nvSpPr>
        <p:spPr>
          <a:xfrm>
            <a:off x="9322487" y="74726"/>
            <a:ext cx="2743200" cy="365125"/>
          </a:xfrm>
        </p:spPr>
        <p:txBody>
          <a:bodyPr/>
          <a:lstStyle/>
          <a:p>
            <a:fld id="{44F48259-64F5-4387-8A6F-81CB29EAFE34}" type="slidenum">
              <a:rPr lang="it-IT" smtClean="0"/>
              <a:t>2</a:t>
            </a:fld>
            <a:endParaRPr lang="it-IT" dirty="0"/>
          </a:p>
        </p:txBody>
      </p:sp>
      <p:grpSp>
        <p:nvGrpSpPr>
          <p:cNvPr id="8" name="Gruppo 7">
            <a:extLst>
              <a:ext uri="{FF2B5EF4-FFF2-40B4-BE49-F238E27FC236}">
                <a16:creationId xmlns:a16="http://schemas.microsoft.com/office/drawing/2014/main" id="{ACA93582-2BAA-74CF-D007-D82ECF1C30D3}"/>
              </a:ext>
            </a:extLst>
          </p:cNvPr>
          <p:cNvGrpSpPr/>
          <p:nvPr/>
        </p:nvGrpSpPr>
        <p:grpSpPr>
          <a:xfrm>
            <a:off x="1" y="0"/>
            <a:ext cx="908049" cy="6858000"/>
            <a:chOff x="1" y="0"/>
            <a:chExt cx="962526" cy="6858000"/>
          </a:xfrm>
        </p:grpSpPr>
        <p:sp>
          <p:nvSpPr>
            <p:cNvPr id="10" name="Rettangolo 9">
              <a:extLst>
                <a:ext uri="{FF2B5EF4-FFF2-40B4-BE49-F238E27FC236}">
                  <a16:creationId xmlns:a16="http://schemas.microsoft.com/office/drawing/2014/main" id="{ECABC165-E8CD-1A9D-03F7-90E7478F9A60}"/>
                </a:ext>
              </a:extLst>
            </p:cNvPr>
            <p:cNvSpPr/>
            <p:nvPr/>
          </p:nvSpPr>
          <p:spPr>
            <a:xfrm>
              <a:off x="1" y="0"/>
              <a:ext cx="962526"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mj-lt"/>
              </a:endParaRPr>
            </a:p>
          </p:txBody>
        </p:sp>
        <p:sp>
          <p:nvSpPr>
            <p:cNvPr id="11" name="CasellaDiTesto 10">
              <a:extLst>
                <a:ext uri="{FF2B5EF4-FFF2-40B4-BE49-F238E27FC236}">
                  <a16:creationId xmlns:a16="http://schemas.microsoft.com/office/drawing/2014/main" id="{968AC407-611A-08D9-A9FB-9D4B90F9C5CC}"/>
                </a:ext>
              </a:extLst>
            </p:cNvPr>
            <p:cNvSpPr txBox="1"/>
            <p:nvPr/>
          </p:nvSpPr>
          <p:spPr>
            <a:xfrm rot="16200000">
              <a:off x="-2863197" y="3016394"/>
              <a:ext cx="6666316" cy="782979"/>
            </a:xfrm>
            <a:prstGeom prst="rect">
              <a:avLst/>
            </a:prstGeom>
            <a:noFill/>
          </p:spPr>
          <p:txBody>
            <a:bodyPr wrap="square" rtlCol="0">
              <a:spAutoFit/>
            </a:bodyPr>
            <a:lstStyle/>
            <a:p>
              <a:r>
                <a:rPr lang="it-IT" sz="2100" b="1" dirty="0">
                  <a:solidFill>
                    <a:schemeClr val="bg1"/>
                  </a:solidFill>
                  <a:latin typeface="+mj-lt"/>
                  <a:ea typeface="Tahoma" panose="020B0604030504040204" pitchFamily="34" charset="0"/>
                  <a:cs typeface="Tahoma" panose="020B0604030504040204" pitchFamily="34" charset="0"/>
                </a:rPr>
                <a:t>FormezPA -      Progetto per il miglioramento dei sistemi di                               </a:t>
              </a:r>
            </a:p>
            <a:p>
              <a:r>
                <a:rPr lang="it-IT" sz="2100" b="1" dirty="0">
                  <a:solidFill>
                    <a:schemeClr val="bg1"/>
                  </a:solidFill>
                  <a:latin typeface="+mj-lt"/>
                  <a:ea typeface="Tahoma" panose="020B0604030504040204" pitchFamily="34" charset="0"/>
                  <a:cs typeface="Tahoma" panose="020B0604030504040204" pitchFamily="34" charset="0"/>
                </a:rPr>
                <a:t>                          gestione e valutazione delle performance</a:t>
              </a:r>
            </a:p>
          </p:txBody>
        </p:sp>
      </p:grpSp>
      <p:pic>
        <p:nvPicPr>
          <p:cNvPr id="5" name="Immagine 4" descr="Immagine che contiene testo, accessorio, screenshot&#10;&#10;Descrizione generata automaticamente">
            <a:extLst>
              <a:ext uri="{FF2B5EF4-FFF2-40B4-BE49-F238E27FC236}">
                <a16:creationId xmlns:a16="http://schemas.microsoft.com/office/drawing/2014/main" id="{6C624956-1FE1-C104-8A46-6D8D419CFC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5719" y="1620120"/>
            <a:ext cx="9496425" cy="4772025"/>
          </a:xfrm>
          <a:prstGeom prst="rect">
            <a:avLst/>
          </a:prstGeom>
        </p:spPr>
      </p:pic>
      <p:sp>
        <p:nvSpPr>
          <p:cNvPr id="6" name="Rectangle 4">
            <a:extLst>
              <a:ext uri="{FF2B5EF4-FFF2-40B4-BE49-F238E27FC236}">
                <a16:creationId xmlns:a16="http://schemas.microsoft.com/office/drawing/2014/main" id="{12AB53B6-958F-F835-7EBF-089EA9AA9B5D}"/>
              </a:ext>
            </a:extLst>
          </p:cNvPr>
          <p:cNvSpPr>
            <a:spLocks noChangeArrowheads="1"/>
          </p:cNvSpPr>
          <p:nvPr/>
        </p:nvSpPr>
        <p:spPr bwMode="auto">
          <a:xfrm>
            <a:off x="1767219" y="1181403"/>
            <a:ext cx="10298468" cy="5207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28080" rIns="0" bIns="0">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449263" indent="7938">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algn="r" eaLnBrk="1" hangingPunct="1">
              <a:lnSpc>
                <a:spcPct val="100000"/>
              </a:lnSpc>
              <a:spcBef>
                <a:spcPts val="400"/>
              </a:spcBef>
              <a:spcAft>
                <a:spcPts val="400"/>
              </a:spcAft>
              <a:buClr>
                <a:srgbClr val="006666"/>
              </a:buClr>
              <a:buFont typeface="Times New Roman" panose="02020603050405020304" pitchFamily="18" charset="0"/>
              <a:buNone/>
            </a:pPr>
            <a:r>
              <a:rPr lang="it-IT" altLang="it-IT" sz="3200" b="1" dirty="0">
                <a:solidFill>
                  <a:schemeClr val="accent5">
                    <a:lumMod val="75000"/>
                  </a:schemeClr>
                </a:solidFill>
                <a:latin typeface="Arial" panose="020B0604020202020204" pitchFamily="34" charset="0"/>
                <a:ea typeface="Arial Unicode MS" panose="020B0604020202020204" pitchFamily="34" charset="-128"/>
              </a:rPr>
              <a:t>Word cloud del Laboratorio</a:t>
            </a:r>
          </a:p>
        </p:txBody>
      </p:sp>
      <p:sp>
        <p:nvSpPr>
          <p:cNvPr id="2" name="Segnaposto piè di pagina 3">
            <a:extLst>
              <a:ext uri="{FF2B5EF4-FFF2-40B4-BE49-F238E27FC236}">
                <a16:creationId xmlns:a16="http://schemas.microsoft.com/office/drawing/2014/main" id="{92F14759-8B30-56AA-D15C-34422D098FAF}"/>
              </a:ext>
            </a:extLst>
          </p:cNvPr>
          <p:cNvSpPr txBox="1">
            <a:spLocks/>
          </p:cNvSpPr>
          <p:nvPr/>
        </p:nvSpPr>
        <p:spPr>
          <a:xfrm>
            <a:off x="3913240" y="6484267"/>
            <a:ext cx="41148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Dott. Giuseppe Gioioso - FormezPA</a:t>
            </a:r>
          </a:p>
        </p:txBody>
      </p:sp>
    </p:spTree>
    <p:extLst>
      <p:ext uri="{BB962C8B-B14F-4D97-AF65-F5344CB8AC3E}">
        <p14:creationId xmlns:p14="http://schemas.microsoft.com/office/powerpoint/2010/main" val="1669605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40080" y="1024885"/>
            <a:ext cx="10769600" cy="5833431"/>
            <a:chOff x="0" y="185737"/>
            <a:chExt cx="11409680" cy="6672580"/>
          </a:xfrm>
        </p:grpSpPr>
        <p:pic>
          <p:nvPicPr>
            <p:cNvPr id="3" name="object 3"/>
            <p:cNvPicPr/>
            <p:nvPr/>
          </p:nvPicPr>
          <p:blipFill>
            <a:blip r:embed="rId2" cstate="print"/>
            <a:stretch>
              <a:fillRect/>
            </a:stretch>
          </p:blipFill>
          <p:spPr>
            <a:xfrm>
              <a:off x="573786" y="333054"/>
              <a:ext cx="10835640" cy="6191890"/>
            </a:xfrm>
            <a:prstGeom prst="rect">
              <a:avLst/>
            </a:prstGeom>
          </p:spPr>
        </p:pic>
        <p:sp>
          <p:nvSpPr>
            <p:cNvPr id="4" name="object 4"/>
            <p:cNvSpPr/>
            <p:nvPr/>
          </p:nvSpPr>
          <p:spPr>
            <a:xfrm>
              <a:off x="5886450" y="185737"/>
              <a:ext cx="5523230" cy="685800"/>
            </a:xfrm>
            <a:custGeom>
              <a:avLst/>
              <a:gdLst/>
              <a:ahLst/>
              <a:cxnLst/>
              <a:rect l="l" t="t" r="r" b="b"/>
              <a:pathLst>
                <a:path w="5523230" h="685800">
                  <a:moveTo>
                    <a:pt x="5522976" y="0"/>
                  </a:moveTo>
                  <a:lnTo>
                    <a:pt x="0" y="0"/>
                  </a:lnTo>
                  <a:lnTo>
                    <a:pt x="0" y="685800"/>
                  </a:lnTo>
                  <a:lnTo>
                    <a:pt x="5522976" y="685800"/>
                  </a:lnTo>
                  <a:lnTo>
                    <a:pt x="5522976" y="0"/>
                  </a:lnTo>
                  <a:close/>
                </a:path>
              </a:pathLst>
            </a:custGeom>
            <a:solidFill>
              <a:srgbClr val="FFFFFF"/>
            </a:solidFill>
          </p:spPr>
          <p:txBody>
            <a:bodyPr wrap="square" lIns="0" tIns="0" rIns="0" bIns="0" rtlCol="0"/>
            <a:lstStyle/>
            <a:p>
              <a:endParaRPr/>
            </a:p>
          </p:txBody>
        </p:sp>
      </p:grpSp>
      <p:grpSp>
        <p:nvGrpSpPr>
          <p:cNvPr id="5" name="Gruppo 4">
            <a:extLst>
              <a:ext uri="{FF2B5EF4-FFF2-40B4-BE49-F238E27FC236}">
                <a16:creationId xmlns:a16="http://schemas.microsoft.com/office/drawing/2014/main" id="{E9C01ADE-3F39-809E-1841-52260A20CFAD}"/>
              </a:ext>
            </a:extLst>
          </p:cNvPr>
          <p:cNvGrpSpPr/>
          <p:nvPr/>
        </p:nvGrpSpPr>
        <p:grpSpPr>
          <a:xfrm>
            <a:off x="1" y="0"/>
            <a:ext cx="908049" cy="6858000"/>
            <a:chOff x="1" y="0"/>
            <a:chExt cx="962526" cy="6858000"/>
          </a:xfrm>
        </p:grpSpPr>
        <p:sp>
          <p:nvSpPr>
            <p:cNvPr id="6" name="Rettangolo 5">
              <a:extLst>
                <a:ext uri="{FF2B5EF4-FFF2-40B4-BE49-F238E27FC236}">
                  <a16:creationId xmlns:a16="http://schemas.microsoft.com/office/drawing/2014/main" id="{A610DF06-91B2-1A5E-E3B6-03AB835640DB}"/>
                </a:ext>
              </a:extLst>
            </p:cNvPr>
            <p:cNvSpPr/>
            <p:nvPr/>
          </p:nvSpPr>
          <p:spPr>
            <a:xfrm>
              <a:off x="1" y="0"/>
              <a:ext cx="962526"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mj-lt"/>
              </a:endParaRPr>
            </a:p>
          </p:txBody>
        </p:sp>
        <p:sp>
          <p:nvSpPr>
            <p:cNvPr id="7" name="CasellaDiTesto 6">
              <a:extLst>
                <a:ext uri="{FF2B5EF4-FFF2-40B4-BE49-F238E27FC236}">
                  <a16:creationId xmlns:a16="http://schemas.microsoft.com/office/drawing/2014/main" id="{10BDC369-17B1-B726-F443-FDEAD8679BBE}"/>
                </a:ext>
              </a:extLst>
            </p:cNvPr>
            <p:cNvSpPr txBox="1"/>
            <p:nvPr/>
          </p:nvSpPr>
          <p:spPr>
            <a:xfrm rot="16200000">
              <a:off x="-2863197" y="3016394"/>
              <a:ext cx="6666316" cy="782979"/>
            </a:xfrm>
            <a:prstGeom prst="rect">
              <a:avLst/>
            </a:prstGeom>
            <a:noFill/>
          </p:spPr>
          <p:txBody>
            <a:bodyPr wrap="square" rtlCol="0">
              <a:spAutoFit/>
            </a:bodyPr>
            <a:lstStyle/>
            <a:p>
              <a:r>
                <a:rPr lang="it-IT" sz="2100" b="1" dirty="0">
                  <a:solidFill>
                    <a:schemeClr val="bg1"/>
                  </a:solidFill>
                  <a:latin typeface="+mj-lt"/>
                  <a:ea typeface="Tahoma" panose="020B0604030504040204" pitchFamily="34" charset="0"/>
                  <a:cs typeface="Tahoma" panose="020B0604030504040204" pitchFamily="34" charset="0"/>
                </a:rPr>
                <a:t>FormezPA -      Progetto per il miglioramento dei sistemi di                               </a:t>
              </a:r>
            </a:p>
            <a:p>
              <a:r>
                <a:rPr lang="it-IT" sz="2100" b="1" dirty="0">
                  <a:solidFill>
                    <a:schemeClr val="bg1"/>
                  </a:solidFill>
                  <a:latin typeface="+mj-lt"/>
                  <a:ea typeface="Tahoma" panose="020B0604030504040204" pitchFamily="34" charset="0"/>
                  <a:cs typeface="Tahoma" panose="020B0604030504040204" pitchFamily="34" charset="0"/>
                </a:rPr>
                <a:t>                          gestione e valutazione delle performance</a:t>
              </a:r>
            </a:p>
          </p:txBody>
        </p:sp>
      </p:grpSp>
      <p:pic>
        <p:nvPicPr>
          <p:cNvPr id="8" name="Picture 7">
            <a:extLst>
              <a:ext uri="{FF2B5EF4-FFF2-40B4-BE49-F238E27FC236}">
                <a16:creationId xmlns:a16="http://schemas.microsoft.com/office/drawing/2014/main" id="{E72B70C8-5FDC-A00B-54AD-8715141EAA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48246" y="6508750"/>
            <a:ext cx="13223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8">
            <a:extLst>
              <a:ext uri="{FF2B5EF4-FFF2-40B4-BE49-F238E27FC236}">
                <a16:creationId xmlns:a16="http://schemas.microsoft.com/office/drawing/2014/main" id="{D2611EBE-1C2E-BDAD-F4DD-6393A631CE0F}"/>
              </a:ext>
            </a:extLst>
          </p:cNvPr>
          <p:cNvPicPr>
            <a:picLocks noChangeAspect="1"/>
          </p:cNvPicPr>
          <p:nvPr/>
        </p:nvPicPr>
        <p:blipFill rotWithShape="1">
          <a:blip r:embed="rId4"/>
          <a:srcRect t="15078" b="12705"/>
          <a:stretch/>
        </p:blipFill>
        <p:spPr>
          <a:xfrm>
            <a:off x="2648413" y="34286"/>
            <a:ext cx="6895174" cy="990600"/>
          </a:xfrm>
          <a:prstGeom prst="rect">
            <a:avLst/>
          </a:prstGeom>
        </p:spPr>
      </p:pic>
      <p:sp>
        <p:nvSpPr>
          <p:cNvPr id="10" name="Segnaposto piè di pagina 3">
            <a:extLst>
              <a:ext uri="{FF2B5EF4-FFF2-40B4-BE49-F238E27FC236}">
                <a16:creationId xmlns:a16="http://schemas.microsoft.com/office/drawing/2014/main" id="{96AF58F2-E817-E1C3-FFCE-BCEB3E86D452}"/>
              </a:ext>
            </a:extLst>
          </p:cNvPr>
          <p:cNvSpPr txBox="1">
            <a:spLocks/>
          </p:cNvSpPr>
          <p:nvPr/>
        </p:nvSpPr>
        <p:spPr>
          <a:xfrm>
            <a:off x="3913240" y="6484267"/>
            <a:ext cx="41148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Dott. Giuseppe Gioioso - FormezPA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08050" y="1024885"/>
            <a:ext cx="10641330" cy="5833431"/>
            <a:chOff x="0" y="128587"/>
            <a:chExt cx="11549380" cy="6729730"/>
          </a:xfrm>
        </p:grpSpPr>
        <p:pic>
          <p:nvPicPr>
            <p:cNvPr id="3" name="object 3"/>
            <p:cNvPicPr/>
            <p:nvPr/>
          </p:nvPicPr>
          <p:blipFill>
            <a:blip r:embed="rId2" cstate="print"/>
            <a:stretch>
              <a:fillRect/>
            </a:stretch>
          </p:blipFill>
          <p:spPr>
            <a:xfrm>
              <a:off x="658368" y="337302"/>
              <a:ext cx="10865614" cy="6248051"/>
            </a:xfrm>
            <a:prstGeom prst="rect">
              <a:avLst/>
            </a:prstGeom>
          </p:spPr>
        </p:pic>
        <p:sp>
          <p:nvSpPr>
            <p:cNvPr id="4" name="object 4"/>
            <p:cNvSpPr/>
            <p:nvPr/>
          </p:nvSpPr>
          <p:spPr>
            <a:xfrm>
              <a:off x="6096000" y="128587"/>
              <a:ext cx="5453380" cy="714375"/>
            </a:xfrm>
            <a:custGeom>
              <a:avLst/>
              <a:gdLst/>
              <a:ahLst/>
              <a:cxnLst/>
              <a:rect l="l" t="t" r="r" b="b"/>
              <a:pathLst>
                <a:path w="5453380" h="714375">
                  <a:moveTo>
                    <a:pt x="5452872" y="0"/>
                  </a:moveTo>
                  <a:lnTo>
                    <a:pt x="0" y="0"/>
                  </a:lnTo>
                  <a:lnTo>
                    <a:pt x="0" y="714375"/>
                  </a:lnTo>
                  <a:lnTo>
                    <a:pt x="5452872" y="714375"/>
                  </a:lnTo>
                  <a:lnTo>
                    <a:pt x="5452872" y="0"/>
                  </a:lnTo>
                  <a:close/>
                </a:path>
              </a:pathLst>
            </a:custGeom>
            <a:solidFill>
              <a:srgbClr val="FFFFFF"/>
            </a:solidFill>
          </p:spPr>
          <p:txBody>
            <a:bodyPr wrap="square" lIns="0" tIns="0" rIns="0" bIns="0" rtlCol="0"/>
            <a:lstStyle/>
            <a:p>
              <a:endParaRPr/>
            </a:p>
          </p:txBody>
        </p:sp>
      </p:grpSp>
      <p:grpSp>
        <p:nvGrpSpPr>
          <p:cNvPr id="5" name="Gruppo 4">
            <a:extLst>
              <a:ext uri="{FF2B5EF4-FFF2-40B4-BE49-F238E27FC236}">
                <a16:creationId xmlns:a16="http://schemas.microsoft.com/office/drawing/2014/main" id="{B24C3640-BD09-9FB6-05D3-E6EF8DA4802B}"/>
              </a:ext>
            </a:extLst>
          </p:cNvPr>
          <p:cNvGrpSpPr/>
          <p:nvPr/>
        </p:nvGrpSpPr>
        <p:grpSpPr>
          <a:xfrm>
            <a:off x="1" y="0"/>
            <a:ext cx="908049" cy="6858000"/>
            <a:chOff x="1" y="0"/>
            <a:chExt cx="962526" cy="6858000"/>
          </a:xfrm>
        </p:grpSpPr>
        <p:sp>
          <p:nvSpPr>
            <p:cNvPr id="6" name="Rettangolo 5">
              <a:extLst>
                <a:ext uri="{FF2B5EF4-FFF2-40B4-BE49-F238E27FC236}">
                  <a16:creationId xmlns:a16="http://schemas.microsoft.com/office/drawing/2014/main" id="{F7AE4BA3-CC4F-F553-7CF3-AE701338F001}"/>
                </a:ext>
              </a:extLst>
            </p:cNvPr>
            <p:cNvSpPr/>
            <p:nvPr/>
          </p:nvSpPr>
          <p:spPr>
            <a:xfrm>
              <a:off x="1" y="0"/>
              <a:ext cx="962526"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mj-lt"/>
              </a:endParaRPr>
            </a:p>
          </p:txBody>
        </p:sp>
        <p:sp>
          <p:nvSpPr>
            <p:cNvPr id="7" name="CasellaDiTesto 6">
              <a:extLst>
                <a:ext uri="{FF2B5EF4-FFF2-40B4-BE49-F238E27FC236}">
                  <a16:creationId xmlns:a16="http://schemas.microsoft.com/office/drawing/2014/main" id="{248E6528-A56F-03DC-82C6-0EBB655F0385}"/>
                </a:ext>
              </a:extLst>
            </p:cNvPr>
            <p:cNvSpPr txBox="1"/>
            <p:nvPr/>
          </p:nvSpPr>
          <p:spPr>
            <a:xfrm rot="16200000">
              <a:off x="-2863197" y="3016394"/>
              <a:ext cx="6666316" cy="782979"/>
            </a:xfrm>
            <a:prstGeom prst="rect">
              <a:avLst/>
            </a:prstGeom>
            <a:noFill/>
          </p:spPr>
          <p:txBody>
            <a:bodyPr wrap="square" rtlCol="0">
              <a:spAutoFit/>
            </a:bodyPr>
            <a:lstStyle/>
            <a:p>
              <a:r>
                <a:rPr lang="it-IT" sz="2100" b="1" dirty="0">
                  <a:solidFill>
                    <a:schemeClr val="bg1"/>
                  </a:solidFill>
                  <a:latin typeface="+mj-lt"/>
                  <a:ea typeface="Tahoma" panose="020B0604030504040204" pitchFamily="34" charset="0"/>
                  <a:cs typeface="Tahoma" panose="020B0604030504040204" pitchFamily="34" charset="0"/>
                </a:rPr>
                <a:t>FormezPA -      Progetto per il miglioramento dei sistemi di                               </a:t>
              </a:r>
            </a:p>
            <a:p>
              <a:r>
                <a:rPr lang="it-IT" sz="2100" b="1" dirty="0">
                  <a:solidFill>
                    <a:schemeClr val="bg1"/>
                  </a:solidFill>
                  <a:latin typeface="+mj-lt"/>
                  <a:ea typeface="Tahoma" panose="020B0604030504040204" pitchFamily="34" charset="0"/>
                  <a:cs typeface="Tahoma" panose="020B0604030504040204" pitchFamily="34" charset="0"/>
                </a:rPr>
                <a:t>                          gestione e valutazione delle performance</a:t>
              </a:r>
            </a:p>
          </p:txBody>
        </p:sp>
      </p:grpSp>
      <p:pic>
        <p:nvPicPr>
          <p:cNvPr id="8" name="Picture 7">
            <a:extLst>
              <a:ext uri="{FF2B5EF4-FFF2-40B4-BE49-F238E27FC236}">
                <a16:creationId xmlns:a16="http://schemas.microsoft.com/office/drawing/2014/main" id="{70DC438A-B553-45C7-52A9-93118AE23D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48594" y="6508750"/>
            <a:ext cx="13223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8">
            <a:extLst>
              <a:ext uri="{FF2B5EF4-FFF2-40B4-BE49-F238E27FC236}">
                <a16:creationId xmlns:a16="http://schemas.microsoft.com/office/drawing/2014/main" id="{3EC80977-67D5-49E8-3162-5EE81C3EDDED}"/>
              </a:ext>
            </a:extLst>
          </p:cNvPr>
          <p:cNvPicPr>
            <a:picLocks noChangeAspect="1"/>
          </p:cNvPicPr>
          <p:nvPr/>
        </p:nvPicPr>
        <p:blipFill rotWithShape="1">
          <a:blip r:embed="rId4"/>
          <a:srcRect t="15078" b="12705"/>
          <a:stretch/>
        </p:blipFill>
        <p:spPr>
          <a:xfrm>
            <a:off x="2648413" y="34286"/>
            <a:ext cx="6895174" cy="990600"/>
          </a:xfrm>
          <a:prstGeom prst="rect">
            <a:avLst/>
          </a:prstGeom>
        </p:spPr>
      </p:pic>
      <p:sp>
        <p:nvSpPr>
          <p:cNvPr id="10" name="Segnaposto piè di pagina 3">
            <a:extLst>
              <a:ext uri="{FF2B5EF4-FFF2-40B4-BE49-F238E27FC236}">
                <a16:creationId xmlns:a16="http://schemas.microsoft.com/office/drawing/2014/main" id="{AC258A5E-7E19-42D9-70A2-8D0FC654AA0A}"/>
              </a:ext>
            </a:extLst>
          </p:cNvPr>
          <p:cNvSpPr txBox="1">
            <a:spLocks/>
          </p:cNvSpPr>
          <p:nvPr/>
        </p:nvSpPr>
        <p:spPr>
          <a:xfrm>
            <a:off x="3913240" y="6484267"/>
            <a:ext cx="41148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Dott. Giuseppe Gioioso - FormezPA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38836" y="1309726"/>
            <a:ext cx="9598152" cy="582167"/>
          </a:xfrm>
          <a:prstGeom prst="rect">
            <a:avLst/>
          </a:prstGeom>
        </p:spPr>
      </p:pic>
      <p:sp>
        <p:nvSpPr>
          <p:cNvPr id="3" name="object 3"/>
          <p:cNvSpPr txBox="1"/>
          <p:nvPr/>
        </p:nvSpPr>
        <p:spPr>
          <a:xfrm>
            <a:off x="1038836" y="2176734"/>
            <a:ext cx="9944735" cy="2504532"/>
          </a:xfrm>
          <a:prstGeom prst="rect">
            <a:avLst/>
          </a:prstGeom>
        </p:spPr>
        <p:txBody>
          <a:bodyPr vert="horz" wrap="square" lIns="0" tIns="11430" rIns="0" bIns="0" rtlCol="0" anchor="t">
            <a:spAutoFit/>
          </a:bodyPr>
          <a:lstStyle/>
          <a:p>
            <a:pPr marL="12700" marR="5080">
              <a:lnSpc>
                <a:spcPct val="100200"/>
              </a:lnSpc>
              <a:spcBef>
                <a:spcPts val="90"/>
              </a:spcBef>
            </a:pPr>
            <a:r>
              <a:rPr lang="it-IT" sz="2700" spc="-5" dirty="0">
                <a:solidFill>
                  <a:schemeClr val="accent1">
                    <a:lumMod val="75000"/>
                  </a:schemeClr>
                </a:solidFill>
                <a:latin typeface="Calibri"/>
                <a:cs typeface="Calibri"/>
              </a:rPr>
              <a:t>Va tenuto presente </a:t>
            </a:r>
            <a:r>
              <a:rPr lang="it-IT" sz="2700" dirty="0">
                <a:solidFill>
                  <a:schemeClr val="accent1">
                    <a:lumMod val="75000"/>
                  </a:schemeClr>
                </a:solidFill>
                <a:latin typeface="Calibri"/>
                <a:cs typeface="Calibri"/>
              </a:rPr>
              <a:t>che </a:t>
            </a:r>
            <a:r>
              <a:rPr lang="it-IT" sz="2700" spc="-5" dirty="0">
                <a:solidFill>
                  <a:schemeClr val="accent1">
                    <a:lumMod val="75000"/>
                  </a:schemeClr>
                </a:solidFill>
                <a:latin typeface="Calibri"/>
                <a:cs typeface="Calibri"/>
              </a:rPr>
              <a:t>la differenza sostanziale tra </a:t>
            </a:r>
            <a:r>
              <a:rPr lang="it-IT" sz="2700" dirty="0">
                <a:solidFill>
                  <a:schemeClr val="accent1">
                    <a:lumMod val="75000"/>
                  </a:schemeClr>
                </a:solidFill>
                <a:latin typeface="Calibri"/>
                <a:cs typeface="Calibri"/>
              </a:rPr>
              <a:t>un </a:t>
            </a:r>
            <a:r>
              <a:rPr lang="it-IT" sz="2700" spc="5" dirty="0">
                <a:solidFill>
                  <a:schemeClr val="accent1">
                    <a:lumMod val="75000"/>
                  </a:schemeClr>
                </a:solidFill>
                <a:latin typeface="Calibri"/>
                <a:cs typeface="Calibri"/>
              </a:rPr>
              <a:t> </a:t>
            </a:r>
            <a:r>
              <a:rPr lang="it-IT" sz="2700" spc="-5" dirty="0">
                <a:solidFill>
                  <a:schemeClr val="accent1">
                    <a:lumMod val="75000"/>
                  </a:schemeClr>
                </a:solidFill>
                <a:latin typeface="Calibri"/>
                <a:cs typeface="Calibri"/>
              </a:rPr>
              <a:t>indicatore </a:t>
            </a:r>
            <a:r>
              <a:rPr lang="it-IT" sz="2700" dirty="0">
                <a:solidFill>
                  <a:schemeClr val="accent1">
                    <a:lumMod val="75000"/>
                  </a:schemeClr>
                </a:solidFill>
                <a:latin typeface="Calibri"/>
                <a:cs typeface="Calibri"/>
              </a:rPr>
              <a:t>di </a:t>
            </a:r>
            <a:r>
              <a:rPr lang="it-IT" sz="2700" spc="-5" dirty="0">
                <a:solidFill>
                  <a:schemeClr val="accent1">
                    <a:lumMod val="75000"/>
                  </a:schemeClr>
                </a:solidFill>
                <a:latin typeface="Calibri"/>
                <a:cs typeface="Calibri"/>
              </a:rPr>
              <a:t>output </a:t>
            </a:r>
            <a:r>
              <a:rPr lang="it-IT" sz="2700" dirty="0">
                <a:solidFill>
                  <a:schemeClr val="accent1">
                    <a:lumMod val="75000"/>
                  </a:schemeClr>
                </a:solidFill>
                <a:latin typeface="Calibri"/>
                <a:cs typeface="Calibri"/>
              </a:rPr>
              <a:t>e </a:t>
            </a:r>
            <a:r>
              <a:rPr lang="it-IT" sz="2700" spc="-5" dirty="0">
                <a:solidFill>
                  <a:schemeClr val="accent1">
                    <a:lumMod val="75000"/>
                  </a:schemeClr>
                </a:solidFill>
                <a:latin typeface="Calibri"/>
                <a:cs typeface="Calibri"/>
              </a:rPr>
              <a:t>un indicatore </a:t>
            </a:r>
            <a:r>
              <a:rPr lang="it-IT" sz="2700" dirty="0">
                <a:solidFill>
                  <a:schemeClr val="accent1">
                    <a:lumMod val="75000"/>
                  </a:schemeClr>
                </a:solidFill>
                <a:latin typeface="Calibri"/>
                <a:cs typeface="Calibri"/>
              </a:rPr>
              <a:t>di </a:t>
            </a:r>
            <a:r>
              <a:rPr lang="it-IT" sz="2700" spc="-5" dirty="0">
                <a:solidFill>
                  <a:schemeClr val="accent1">
                    <a:lumMod val="75000"/>
                  </a:schemeClr>
                </a:solidFill>
                <a:latin typeface="Calibri"/>
                <a:cs typeface="Calibri"/>
              </a:rPr>
              <a:t>processo </a:t>
            </a:r>
            <a:r>
              <a:rPr lang="it-IT" sz="2700" dirty="0">
                <a:solidFill>
                  <a:schemeClr val="accent1">
                    <a:lumMod val="75000"/>
                  </a:schemeClr>
                </a:solidFill>
                <a:latin typeface="Calibri"/>
                <a:cs typeface="Calibri"/>
              </a:rPr>
              <a:t>è </a:t>
            </a:r>
            <a:r>
              <a:rPr lang="it-IT" sz="2700" spc="-5" dirty="0">
                <a:solidFill>
                  <a:schemeClr val="accent1">
                    <a:lumMod val="75000"/>
                  </a:schemeClr>
                </a:solidFill>
                <a:latin typeface="Calibri"/>
                <a:cs typeface="Calibri"/>
              </a:rPr>
              <a:t>che </a:t>
            </a:r>
            <a:r>
              <a:rPr lang="it-IT" sz="2700" spc="-10" dirty="0">
                <a:solidFill>
                  <a:schemeClr val="accent1">
                    <a:lumMod val="75000"/>
                  </a:schemeClr>
                </a:solidFill>
                <a:latin typeface="Calibri"/>
                <a:cs typeface="Calibri"/>
              </a:rPr>
              <a:t>il </a:t>
            </a:r>
            <a:r>
              <a:rPr lang="it-IT" sz="2700" spc="-5" dirty="0">
                <a:solidFill>
                  <a:schemeClr val="accent1">
                    <a:lumMod val="75000"/>
                  </a:schemeClr>
                </a:solidFill>
                <a:latin typeface="Calibri"/>
                <a:cs typeface="Calibri"/>
              </a:rPr>
              <a:t> primo </a:t>
            </a:r>
            <a:r>
              <a:rPr lang="it-IT" sz="2700" dirty="0">
                <a:solidFill>
                  <a:schemeClr val="accent1">
                    <a:lumMod val="75000"/>
                  </a:schemeClr>
                </a:solidFill>
                <a:latin typeface="Calibri"/>
                <a:cs typeface="Calibri"/>
              </a:rPr>
              <a:t>è </a:t>
            </a:r>
            <a:r>
              <a:rPr lang="it-IT" sz="2700" spc="-5" dirty="0">
                <a:solidFill>
                  <a:schemeClr val="accent1">
                    <a:lumMod val="75000"/>
                  </a:schemeClr>
                </a:solidFill>
                <a:latin typeface="Calibri"/>
                <a:cs typeface="Calibri"/>
              </a:rPr>
              <a:t>orientato ai </a:t>
            </a:r>
            <a:r>
              <a:rPr lang="it-IT" sz="2700" spc="-10" dirty="0">
                <a:solidFill>
                  <a:schemeClr val="accent1">
                    <a:lumMod val="75000"/>
                  </a:schemeClr>
                </a:solidFill>
                <a:latin typeface="Calibri"/>
                <a:cs typeface="Calibri"/>
              </a:rPr>
              <a:t>fini, </a:t>
            </a:r>
            <a:r>
              <a:rPr lang="it-IT" sz="2700" spc="-5" dirty="0">
                <a:solidFill>
                  <a:schemeClr val="accent1">
                    <a:lumMod val="75000"/>
                  </a:schemeClr>
                </a:solidFill>
                <a:latin typeface="Calibri"/>
                <a:cs typeface="Calibri"/>
              </a:rPr>
              <a:t>mentre il secondo </a:t>
            </a:r>
            <a:r>
              <a:rPr lang="it-IT" sz="2700" dirty="0">
                <a:solidFill>
                  <a:schemeClr val="accent1">
                    <a:lumMod val="75000"/>
                  </a:schemeClr>
                </a:solidFill>
                <a:latin typeface="Calibri"/>
                <a:cs typeface="Calibri"/>
              </a:rPr>
              <a:t>è </a:t>
            </a:r>
            <a:r>
              <a:rPr lang="it-IT" sz="2700" spc="-5" dirty="0">
                <a:solidFill>
                  <a:schemeClr val="accent1">
                    <a:lumMod val="75000"/>
                  </a:schemeClr>
                </a:solidFill>
                <a:latin typeface="Calibri"/>
                <a:cs typeface="Calibri"/>
              </a:rPr>
              <a:t>orientato ai </a:t>
            </a:r>
            <a:r>
              <a:rPr lang="it-IT" sz="2700" dirty="0">
                <a:solidFill>
                  <a:schemeClr val="accent1">
                    <a:lumMod val="75000"/>
                  </a:schemeClr>
                </a:solidFill>
                <a:latin typeface="Calibri"/>
                <a:cs typeface="Calibri"/>
              </a:rPr>
              <a:t> </a:t>
            </a:r>
            <a:r>
              <a:rPr lang="it-IT" sz="2700" spc="-5" dirty="0">
                <a:solidFill>
                  <a:schemeClr val="accent1">
                    <a:lumMod val="75000"/>
                  </a:schemeClr>
                </a:solidFill>
                <a:latin typeface="Calibri"/>
                <a:cs typeface="Calibri"/>
              </a:rPr>
              <a:t>mezzi. Dunque, in caso di utilizzo di indicatori di processo </a:t>
            </a:r>
            <a:r>
              <a:rPr lang="it-IT" sz="2700" dirty="0">
                <a:solidFill>
                  <a:schemeClr val="accent1">
                    <a:lumMod val="75000"/>
                  </a:schemeClr>
                </a:solidFill>
                <a:latin typeface="Calibri"/>
                <a:cs typeface="Calibri"/>
              </a:rPr>
              <a:t> come </a:t>
            </a:r>
            <a:r>
              <a:rPr lang="it-IT" sz="2700" spc="-5" dirty="0">
                <a:solidFill>
                  <a:schemeClr val="accent1">
                    <a:lumMod val="75000"/>
                  </a:schemeClr>
                </a:solidFill>
                <a:latin typeface="Calibri"/>
                <a:cs typeface="Calibri"/>
              </a:rPr>
              <a:t>proxy degli indicatori </a:t>
            </a:r>
            <a:r>
              <a:rPr lang="it-IT" sz="2700" dirty="0">
                <a:solidFill>
                  <a:schemeClr val="accent1">
                    <a:lumMod val="75000"/>
                  </a:schemeClr>
                </a:solidFill>
                <a:latin typeface="Calibri"/>
                <a:cs typeface="Calibri"/>
              </a:rPr>
              <a:t>di </a:t>
            </a:r>
            <a:r>
              <a:rPr lang="it-IT" sz="2700" spc="-5" dirty="0">
                <a:solidFill>
                  <a:schemeClr val="accent1">
                    <a:lumMod val="75000"/>
                  </a:schemeClr>
                </a:solidFill>
                <a:latin typeface="Calibri"/>
                <a:cs typeface="Calibri"/>
              </a:rPr>
              <a:t>risultato il riferimento </a:t>
            </a:r>
            <a:r>
              <a:rPr lang="it-IT" sz="2700" dirty="0">
                <a:solidFill>
                  <a:schemeClr val="accent1">
                    <a:lumMod val="75000"/>
                  </a:schemeClr>
                </a:solidFill>
                <a:latin typeface="Calibri"/>
                <a:cs typeface="Calibri"/>
              </a:rPr>
              <a:t> </a:t>
            </a:r>
            <a:r>
              <a:rPr lang="it-IT" sz="2700" spc="-5" dirty="0">
                <a:solidFill>
                  <a:schemeClr val="accent1">
                    <a:lumMod val="75000"/>
                  </a:schemeClr>
                </a:solidFill>
                <a:latin typeface="Calibri"/>
                <a:cs typeface="Calibri"/>
              </a:rPr>
              <a:t>all’output finale </a:t>
            </a:r>
            <a:r>
              <a:rPr lang="it-IT" sz="2700" dirty="0">
                <a:solidFill>
                  <a:schemeClr val="accent1">
                    <a:lumMod val="75000"/>
                  </a:schemeClr>
                </a:solidFill>
                <a:latin typeface="Calibri"/>
                <a:cs typeface="Calibri"/>
              </a:rPr>
              <a:t>non è </a:t>
            </a:r>
            <a:r>
              <a:rPr lang="it-IT" sz="2700" spc="-5" dirty="0">
                <a:solidFill>
                  <a:schemeClr val="accent1">
                    <a:lumMod val="75000"/>
                  </a:schemeClr>
                </a:solidFill>
                <a:latin typeface="Calibri"/>
                <a:cs typeface="Calibri"/>
              </a:rPr>
              <a:t>immediato </a:t>
            </a:r>
            <a:r>
              <a:rPr lang="it-IT" sz="2700" dirty="0">
                <a:solidFill>
                  <a:schemeClr val="accent1">
                    <a:lumMod val="75000"/>
                  </a:schemeClr>
                </a:solidFill>
                <a:latin typeface="Calibri"/>
                <a:cs typeface="Calibri"/>
              </a:rPr>
              <a:t>e </a:t>
            </a:r>
            <a:r>
              <a:rPr lang="it-IT" sz="2700" spc="-5" dirty="0">
                <a:solidFill>
                  <a:schemeClr val="accent1">
                    <a:lumMod val="75000"/>
                  </a:schemeClr>
                </a:solidFill>
                <a:latin typeface="Calibri"/>
                <a:cs typeface="Calibri"/>
              </a:rPr>
              <a:t>quindi variazioni </a:t>
            </a:r>
            <a:r>
              <a:rPr lang="it-IT" sz="2700" dirty="0">
                <a:solidFill>
                  <a:schemeClr val="accent1">
                    <a:lumMod val="75000"/>
                  </a:schemeClr>
                </a:solidFill>
                <a:latin typeface="Calibri"/>
                <a:cs typeface="Calibri"/>
              </a:rPr>
              <a:t> </a:t>
            </a:r>
            <a:r>
              <a:rPr lang="it-IT" sz="2700" spc="-5" dirty="0">
                <a:solidFill>
                  <a:schemeClr val="accent1">
                    <a:lumMod val="75000"/>
                  </a:schemeClr>
                </a:solidFill>
                <a:latin typeface="Calibri"/>
                <a:cs typeface="Calibri"/>
              </a:rPr>
              <a:t>dell’indicatore</a:t>
            </a:r>
            <a:r>
              <a:rPr lang="it-IT" sz="2700" spc="-15" dirty="0">
                <a:solidFill>
                  <a:schemeClr val="accent1">
                    <a:lumMod val="75000"/>
                  </a:schemeClr>
                </a:solidFill>
                <a:latin typeface="Calibri"/>
                <a:cs typeface="Calibri"/>
              </a:rPr>
              <a:t> </a:t>
            </a:r>
            <a:r>
              <a:rPr lang="it-IT" sz="2700" dirty="0">
                <a:solidFill>
                  <a:schemeClr val="accent1">
                    <a:lumMod val="75000"/>
                  </a:schemeClr>
                </a:solidFill>
                <a:latin typeface="Calibri"/>
                <a:cs typeface="Calibri"/>
              </a:rPr>
              <a:t>non</a:t>
            </a:r>
            <a:r>
              <a:rPr lang="it-IT" sz="2700" spc="-10" dirty="0">
                <a:solidFill>
                  <a:schemeClr val="accent1">
                    <a:lumMod val="75000"/>
                  </a:schemeClr>
                </a:solidFill>
                <a:latin typeface="Calibri"/>
                <a:cs typeface="Calibri"/>
              </a:rPr>
              <a:t> </a:t>
            </a:r>
            <a:r>
              <a:rPr lang="it-IT" sz="2700" spc="-5" dirty="0">
                <a:solidFill>
                  <a:schemeClr val="accent1">
                    <a:lumMod val="75000"/>
                  </a:schemeClr>
                </a:solidFill>
                <a:latin typeface="Calibri"/>
                <a:cs typeface="Calibri"/>
              </a:rPr>
              <a:t>necessariamente</a:t>
            </a:r>
            <a:r>
              <a:rPr lang="it-IT" sz="2700" spc="-15" dirty="0">
                <a:solidFill>
                  <a:schemeClr val="accent1">
                    <a:lumMod val="75000"/>
                  </a:schemeClr>
                </a:solidFill>
                <a:latin typeface="Calibri"/>
                <a:cs typeface="Calibri"/>
              </a:rPr>
              <a:t> </a:t>
            </a:r>
            <a:r>
              <a:rPr lang="it-IT" sz="2700" spc="-5" dirty="0">
                <a:solidFill>
                  <a:schemeClr val="accent1">
                    <a:lumMod val="75000"/>
                  </a:schemeClr>
                </a:solidFill>
                <a:latin typeface="Calibri"/>
                <a:cs typeface="Calibri"/>
              </a:rPr>
              <a:t>si</a:t>
            </a:r>
            <a:r>
              <a:rPr lang="it-IT" sz="2700" spc="-15" dirty="0">
                <a:solidFill>
                  <a:schemeClr val="accent1">
                    <a:lumMod val="75000"/>
                  </a:schemeClr>
                </a:solidFill>
                <a:latin typeface="Calibri"/>
                <a:cs typeface="Calibri"/>
              </a:rPr>
              <a:t> </a:t>
            </a:r>
            <a:r>
              <a:rPr lang="it-IT" sz="2700" spc="-5" dirty="0">
                <a:solidFill>
                  <a:schemeClr val="accent1">
                    <a:lumMod val="75000"/>
                  </a:schemeClr>
                </a:solidFill>
                <a:latin typeface="Calibri"/>
                <a:cs typeface="Calibri"/>
              </a:rPr>
              <a:t>riflettono</a:t>
            </a:r>
            <a:r>
              <a:rPr lang="it-IT" sz="2700" spc="-10" dirty="0">
                <a:solidFill>
                  <a:schemeClr val="accent1">
                    <a:lumMod val="75000"/>
                  </a:schemeClr>
                </a:solidFill>
                <a:latin typeface="Calibri"/>
                <a:cs typeface="Calibri"/>
              </a:rPr>
              <a:t> </a:t>
            </a:r>
            <a:r>
              <a:rPr lang="it-IT" sz="2700" spc="-5" dirty="0">
                <a:solidFill>
                  <a:schemeClr val="accent1">
                    <a:lumMod val="75000"/>
                  </a:schemeClr>
                </a:solidFill>
                <a:latin typeface="Calibri"/>
                <a:cs typeface="Calibri"/>
              </a:rPr>
              <a:t>su</a:t>
            </a:r>
            <a:r>
              <a:rPr lang="it-IT" sz="2700" spc="-10" dirty="0">
                <a:solidFill>
                  <a:schemeClr val="accent1">
                    <a:lumMod val="75000"/>
                  </a:schemeClr>
                </a:solidFill>
                <a:latin typeface="Calibri"/>
                <a:cs typeface="Calibri"/>
              </a:rPr>
              <a:t> </a:t>
            </a:r>
            <a:r>
              <a:rPr lang="it-IT" sz="2700" dirty="0">
                <a:solidFill>
                  <a:schemeClr val="accent1">
                    <a:lumMod val="75000"/>
                  </a:schemeClr>
                </a:solidFill>
                <a:latin typeface="Calibri"/>
                <a:cs typeface="Calibri"/>
              </a:rPr>
              <a:t>di</a:t>
            </a:r>
            <a:r>
              <a:rPr lang="it-IT" sz="2700" spc="-15" dirty="0">
                <a:solidFill>
                  <a:schemeClr val="accent1">
                    <a:lumMod val="75000"/>
                  </a:schemeClr>
                </a:solidFill>
                <a:latin typeface="Calibri"/>
                <a:cs typeface="Calibri"/>
              </a:rPr>
              <a:t> </a:t>
            </a:r>
            <a:r>
              <a:rPr lang="it-IT" sz="2700" spc="-5" dirty="0">
                <a:solidFill>
                  <a:schemeClr val="accent1">
                    <a:lumMod val="75000"/>
                  </a:schemeClr>
                </a:solidFill>
                <a:latin typeface="Calibri"/>
                <a:cs typeface="Calibri"/>
              </a:rPr>
              <a:t>esso.</a:t>
            </a:r>
            <a:endParaRPr lang="it-IT" sz="2700" dirty="0">
              <a:solidFill>
                <a:schemeClr val="accent1">
                  <a:lumMod val="75000"/>
                </a:schemeClr>
              </a:solidFill>
              <a:latin typeface="Calibri"/>
              <a:cs typeface="Calibri"/>
            </a:endParaRPr>
          </a:p>
        </p:txBody>
      </p:sp>
      <p:grpSp>
        <p:nvGrpSpPr>
          <p:cNvPr id="4" name="Gruppo 3">
            <a:extLst>
              <a:ext uri="{FF2B5EF4-FFF2-40B4-BE49-F238E27FC236}">
                <a16:creationId xmlns:a16="http://schemas.microsoft.com/office/drawing/2014/main" id="{FCC13E3B-383C-BC39-7F7B-05EE4890E23B}"/>
              </a:ext>
            </a:extLst>
          </p:cNvPr>
          <p:cNvGrpSpPr/>
          <p:nvPr/>
        </p:nvGrpSpPr>
        <p:grpSpPr>
          <a:xfrm>
            <a:off x="1" y="0"/>
            <a:ext cx="908049" cy="6858000"/>
            <a:chOff x="1" y="0"/>
            <a:chExt cx="962526" cy="6858000"/>
          </a:xfrm>
        </p:grpSpPr>
        <p:sp>
          <p:nvSpPr>
            <p:cNvPr id="5" name="Rettangolo 4">
              <a:extLst>
                <a:ext uri="{FF2B5EF4-FFF2-40B4-BE49-F238E27FC236}">
                  <a16:creationId xmlns:a16="http://schemas.microsoft.com/office/drawing/2014/main" id="{82E86B0E-A2F0-246A-5BD5-6758B90B8707}"/>
                </a:ext>
              </a:extLst>
            </p:cNvPr>
            <p:cNvSpPr/>
            <p:nvPr/>
          </p:nvSpPr>
          <p:spPr>
            <a:xfrm>
              <a:off x="1" y="0"/>
              <a:ext cx="962526"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mj-lt"/>
              </a:endParaRPr>
            </a:p>
          </p:txBody>
        </p:sp>
        <p:sp>
          <p:nvSpPr>
            <p:cNvPr id="6" name="CasellaDiTesto 5">
              <a:extLst>
                <a:ext uri="{FF2B5EF4-FFF2-40B4-BE49-F238E27FC236}">
                  <a16:creationId xmlns:a16="http://schemas.microsoft.com/office/drawing/2014/main" id="{1F88116C-E86C-E090-7962-051B65CFEF72}"/>
                </a:ext>
              </a:extLst>
            </p:cNvPr>
            <p:cNvSpPr txBox="1"/>
            <p:nvPr/>
          </p:nvSpPr>
          <p:spPr>
            <a:xfrm rot="16200000">
              <a:off x="-2863197" y="3016394"/>
              <a:ext cx="6666316" cy="782979"/>
            </a:xfrm>
            <a:prstGeom prst="rect">
              <a:avLst/>
            </a:prstGeom>
            <a:noFill/>
          </p:spPr>
          <p:txBody>
            <a:bodyPr wrap="square" rtlCol="0">
              <a:spAutoFit/>
            </a:bodyPr>
            <a:lstStyle/>
            <a:p>
              <a:r>
                <a:rPr lang="it-IT" sz="2100" b="1" dirty="0">
                  <a:solidFill>
                    <a:schemeClr val="bg1"/>
                  </a:solidFill>
                  <a:latin typeface="+mj-lt"/>
                  <a:ea typeface="Tahoma" panose="020B0604030504040204" pitchFamily="34" charset="0"/>
                  <a:cs typeface="Tahoma" panose="020B0604030504040204" pitchFamily="34" charset="0"/>
                </a:rPr>
                <a:t>FormezPA -      Progetto per il miglioramento dei sistemi di                               </a:t>
              </a:r>
            </a:p>
            <a:p>
              <a:r>
                <a:rPr lang="it-IT" sz="2100" b="1" dirty="0">
                  <a:solidFill>
                    <a:schemeClr val="bg1"/>
                  </a:solidFill>
                  <a:latin typeface="+mj-lt"/>
                  <a:ea typeface="Tahoma" panose="020B0604030504040204" pitchFamily="34" charset="0"/>
                  <a:cs typeface="Tahoma" panose="020B0604030504040204" pitchFamily="34" charset="0"/>
                </a:rPr>
                <a:t>                          gestione e valutazione delle performance</a:t>
              </a:r>
            </a:p>
          </p:txBody>
        </p:sp>
      </p:grpSp>
      <p:pic>
        <p:nvPicPr>
          <p:cNvPr id="7" name="Picture 7">
            <a:extLst>
              <a:ext uri="{FF2B5EF4-FFF2-40B4-BE49-F238E27FC236}">
                <a16:creationId xmlns:a16="http://schemas.microsoft.com/office/drawing/2014/main" id="{CB39C1D4-6FBE-8738-F290-4A5FAA953E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2170" y="6291901"/>
            <a:ext cx="13223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a:extLst>
              <a:ext uri="{FF2B5EF4-FFF2-40B4-BE49-F238E27FC236}">
                <a16:creationId xmlns:a16="http://schemas.microsoft.com/office/drawing/2014/main" id="{01272522-4E78-C5DE-AEF7-A43E048F097B}"/>
              </a:ext>
            </a:extLst>
          </p:cNvPr>
          <p:cNvPicPr>
            <a:picLocks noChangeAspect="1"/>
          </p:cNvPicPr>
          <p:nvPr/>
        </p:nvPicPr>
        <p:blipFill rotWithShape="1">
          <a:blip r:embed="rId4"/>
          <a:srcRect t="15078" b="12705"/>
          <a:stretch/>
        </p:blipFill>
        <p:spPr>
          <a:xfrm>
            <a:off x="2648413" y="34286"/>
            <a:ext cx="6895174" cy="990600"/>
          </a:xfrm>
          <a:prstGeom prst="rect">
            <a:avLst/>
          </a:prstGeom>
        </p:spPr>
      </p:pic>
      <p:sp>
        <p:nvSpPr>
          <p:cNvPr id="9" name="Segnaposto piè di pagina 3">
            <a:extLst>
              <a:ext uri="{FF2B5EF4-FFF2-40B4-BE49-F238E27FC236}">
                <a16:creationId xmlns:a16="http://schemas.microsoft.com/office/drawing/2014/main" id="{86A92987-3802-E312-DCE0-C8908923C057}"/>
              </a:ext>
            </a:extLst>
          </p:cNvPr>
          <p:cNvSpPr txBox="1">
            <a:spLocks/>
          </p:cNvSpPr>
          <p:nvPr/>
        </p:nvSpPr>
        <p:spPr>
          <a:xfrm>
            <a:off x="3913240" y="6484267"/>
            <a:ext cx="41148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Dott. Giuseppe Gioioso - FormezPA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3561288" y="784740"/>
            <a:ext cx="7716520" cy="3965575"/>
            <a:chOff x="3761313" y="670440"/>
            <a:chExt cx="7716520" cy="3965575"/>
          </a:xfrm>
        </p:grpSpPr>
        <p:sp>
          <p:nvSpPr>
            <p:cNvPr id="4" name="object 4"/>
            <p:cNvSpPr/>
            <p:nvPr/>
          </p:nvSpPr>
          <p:spPr>
            <a:xfrm>
              <a:off x="6486525" y="670440"/>
              <a:ext cx="4991100" cy="544195"/>
            </a:xfrm>
            <a:custGeom>
              <a:avLst/>
              <a:gdLst/>
              <a:ahLst/>
              <a:cxnLst/>
              <a:rect l="l" t="t" r="r" b="b"/>
              <a:pathLst>
                <a:path w="4991100" h="544194">
                  <a:moveTo>
                    <a:pt x="4990719" y="0"/>
                  </a:moveTo>
                  <a:lnTo>
                    <a:pt x="0" y="0"/>
                  </a:lnTo>
                  <a:lnTo>
                    <a:pt x="0" y="543996"/>
                  </a:lnTo>
                  <a:lnTo>
                    <a:pt x="4990719" y="543996"/>
                  </a:lnTo>
                  <a:lnTo>
                    <a:pt x="4990719" y="0"/>
                  </a:lnTo>
                  <a:close/>
                </a:path>
              </a:pathLst>
            </a:custGeom>
            <a:solidFill>
              <a:srgbClr val="FFFFFF"/>
            </a:solidFill>
          </p:spPr>
          <p:txBody>
            <a:bodyPr wrap="square" lIns="0" tIns="0" rIns="0" bIns="0" rtlCol="0"/>
            <a:lstStyle/>
            <a:p>
              <a:endParaRPr/>
            </a:p>
          </p:txBody>
        </p:sp>
        <p:sp>
          <p:nvSpPr>
            <p:cNvPr id="5" name="object 5"/>
            <p:cNvSpPr/>
            <p:nvPr/>
          </p:nvSpPr>
          <p:spPr>
            <a:xfrm>
              <a:off x="3796072" y="3553717"/>
              <a:ext cx="959485" cy="1052195"/>
            </a:xfrm>
            <a:custGeom>
              <a:avLst/>
              <a:gdLst/>
              <a:ahLst/>
              <a:cxnLst/>
              <a:rect l="l" t="t" r="r" b="b"/>
              <a:pathLst>
                <a:path w="959485" h="1052195">
                  <a:moveTo>
                    <a:pt x="646346" y="0"/>
                  </a:moveTo>
                  <a:lnTo>
                    <a:pt x="156381" y="614359"/>
                  </a:lnTo>
                  <a:lnTo>
                    <a:pt x="0" y="489640"/>
                  </a:lnTo>
                  <a:lnTo>
                    <a:pt x="63328" y="1051841"/>
                  </a:lnTo>
                  <a:lnTo>
                    <a:pt x="625528" y="988513"/>
                  </a:lnTo>
                  <a:lnTo>
                    <a:pt x="469146" y="863795"/>
                  </a:lnTo>
                  <a:lnTo>
                    <a:pt x="959110" y="249436"/>
                  </a:lnTo>
                  <a:lnTo>
                    <a:pt x="646346" y="0"/>
                  </a:lnTo>
                  <a:close/>
                </a:path>
              </a:pathLst>
            </a:custGeom>
            <a:solidFill>
              <a:srgbClr val="2DA2BF"/>
            </a:solidFill>
          </p:spPr>
          <p:txBody>
            <a:bodyPr wrap="square" lIns="0" tIns="0" rIns="0" bIns="0" rtlCol="0"/>
            <a:lstStyle/>
            <a:p>
              <a:endParaRPr/>
            </a:p>
          </p:txBody>
        </p:sp>
        <p:sp>
          <p:nvSpPr>
            <p:cNvPr id="6" name="object 6"/>
            <p:cNvSpPr/>
            <p:nvPr/>
          </p:nvSpPr>
          <p:spPr>
            <a:xfrm>
              <a:off x="3761313" y="3515071"/>
              <a:ext cx="1032510" cy="1121410"/>
            </a:xfrm>
            <a:custGeom>
              <a:avLst/>
              <a:gdLst/>
              <a:ahLst/>
              <a:cxnLst/>
              <a:rect l="l" t="t" r="r" b="b"/>
              <a:pathLst>
                <a:path w="1032510" h="1121410">
                  <a:moveTo>
                    <a:pt x="0" y="465392"/>
                  </a:moveTo>
                  <a:lnTo>
                    <a:pt x="73837" y="1120893"/>
                  </a:lnTo>
                  <a:lnTo>
                    <a:pt x="397743" y="1084407"/>
                  </a:lnTo>
                  <a:lnTo>
                    <a:pt x="102937" y="1084407"/>
                  </a:lnTo>
                  <a:lnTo>
                    <a:pt x="41710" y="540866"/>
                  </a:lnTo>
                  <a:lnTo>
                    <a:pt x="94636" y="540866"/>
                  </a:lnTo>
                  <a:lnTo>
                    <a:pt x="0" y="465392"/>
                  </a:lnTo>
                  <a:close/>
                </a:path>
                <a:path w="1032510" h="1121410">
                  <a:moveTo>
                    <a:pt x="734900" y="46375"/>
                  </a:moveTo>
                  <a:lnTo>
                    <a:pt x="681974" y="46375"/>
                  </a:lnTo>
                  <a:lnTo>
                    <a:pt x="986139" y="288952"/>
                  </a:lnTo>
                  <a:lnTo>
                    <a:pt x="496176" y="903312"/>
                  </a:lnTo>
                  <a:lnTo>
                    <a:pt x="646476" y="1023180"/>
                  </a:lnTo>
                  <a:lnTo>
                    <a:pt x="102937" y="1084407"/>
                  </a:lnTo>
                  <a:lnTo>
                    <a:pt x="397743" y="1084407"/>
                  </a:lnTo>
                  <a:lnTo>
                    <a:pt x="729339" y="1047055"/>
                  </a:lnTo>
                  <a:lnTo>
                    <a:pt x="542551" y="898088"/>
                  </a:lnTo>
                  <a:lnTo>
                    <a:pt x="1032515" y="283729"/>
                  </a:lnTo>
                  <a:lnTo>
                    <a:pt x="734900" y="46375"/>
                  </a:lnTo>
                  <a:close/>
                </a:path>
                <a:path w="1032510" h="1121410">
                  <a:moveTo>
                    <a:pt x="55613" y="566025"/>
                  </a:moveTo>
                  <a:lnTo>
                    <a:pt x="112636" y="1072244"/>
                  </a:lnTo>
                  <a:lnTo>
                    <a:pt x="220613" y="1060081"/>
                  </a:lnTo>
                  <a:lnTo>
                    <a:pt x="122336" y="1060081"/>
                  </a:lnTo>
                  <a:lnTo>
                    <a:pt x="69517" y="591182"/>
                  </a:lnTo>
                  <a:lnTo>
                    <a:pt x="87157" y="591182"/>
                  </a:lnTo>
                  <a:lnTo>
                    <a:pt x="55613" y="566025"/>
                  </a:lnTo>
                  <a:close/>
                </a:path>
                <a:path w="1032510" h="1121410">
                  <a:moveTo>
                    <a:pt x="703099" y="77293"/>
                  </a:moveTo>
                  <a:lnTo>
                    <a:pt x="685457" y="77293"/>
                  </a:lnTo>
                  <a:lnTo>
                    <a:pt x="955222" y="292435"/>
                  </a:lnTo>
                  <a:lnTo>
                    <a:pt x="465258" y="906795"/>
                  </a:lnTo>
                  <a:lnTo>
                    <a:pt x="591235" y="1007263"/>
                  </a:lnTo>
                  <a:lnTo>
                    <a:pt x="122336" y="1060081"/>
                  </a:lnTo>
                  <a:lnTo>
                    <a:pt x="220613" y="1060081"/>
                  </a:lnTo>
                  <a:lnTo>
                    <a:pt x="618855" y="1015222"/>
                  </a:lnTo>
                  <a:lnTo>
                    <a:pt x="480717" y="905054"/>
                  </a:lnTo>
                  <a:lnTo>
                    <a:pt x="970681" y="290694"/>
                  </a:lnTo>
                  <a:lnTo>
                    <a:pt x="703099" y="77293"/>
                  </a:lnTo>
                  <a:close/>
                </a:path>
                <a:path w="1032510" h="1121410">
                  <a:moveTo>
                    <a:pt x="87157" y="591182"/>
                  </a:moveTo>
                  <a:lnTo>
                    <a:pt x="69517" y="591182"/>
                  </a:lnTo>
                  <a:lnTo>
                    <a:pt x="195493" y="691652"/>
                  </a:lnTo>
                  <a:lnTo>
                    <a:pt x="207822" y="676193"/>
                  </a:lnTo>
                  <a:lnTo>
                    <a:pt x="193752" y="676193"/>
                  </a:lnTo>
                  <a:lnTo>
                    <a:pt x="87157" y="591182"/>
                  </a:lnTo>
                  <a:close/>
                </a:path>
                <a:path w="1032510" h="1121410">
                  <a:moveTo>
                    <a:pt x="683715" y="61835"/>
                  </a:moveTo>
                  <a:lnTo>
                    <a:pt x="193752" y="676193"/>
                  </a:lnTo>
                  <a:lnTo>
                    <a:pt x="207822" y="676193"/>
                  </a:lnTo>
                  <a:lnTo>
                    <a:pt x="685457" y="77293"/>
                  </a:lnTo>
                  <a:lnTo>
                    <a:pt x="703099" y="77293"/>
                  </a:lnTo>
                  <a:lnTo>
                    <a:pt x="683715" y="61835"/>
                  </a:lnTo>
                  <a:close/>
                </a:path>
                <a:path w="1032510" h="1121410">
                  <a:moveTo>
                    <a:pt x="94636" y="540866"/>
                  </a:moveTo>
                  <a:lnTo>
                    <a:pt x="41710" y="540866"/>
                  </a:lnTo>
                  <a:lnTo>
                    <a:pt x="192011" y="660735"/>
                  </a:lnTo>
                  <a:lnTo>
                    <a:pt x="228997" y="614358"/>
                  </a:lnTo>
                  <a:lnTo>
                    <a:pt x="186787" y="614358"/>
                  </a:lnTo>
                  <a:lnTo>
                    <a:pt x="94636" y="540866"/>
                  </a:lnTo>
                  <a:close/>
                </a:path>
                <a:path w="1032510" h="1121410">
                  <a:moveTo>
                    <a:pt x="676751" y="0"/>
                  </a:moveTo>
                  <a:lnTo>
                    <a:pt x="186787" y="614358"/>
                  </a:lnTo>
                  <a:lnTo>
                    <a:pt x="228997" y="614358"/>
                  </a:lnTo>
                  <a:lnTo>
                    <a:pt x="681974" y="46375"/>
                  </a:lnTo>
                  <a:lnTo>
                    <a:pt x="734900" y="46375"/>
                  </a:lnTo>
                  <a:lnTo>
                    <a:pt x="676751" y="0"/>
                  </a:lnTo>
                  <a:close/>
                </a:path>
              </a:pathLst>
            </a:custGeom>
            <a:solidFill>
              <a:srgbClr val="1E768C"/>
            </a:solidFill>
          </p:spPr>
          <p:txBody>
            <a:bodyPr wrap="square" lIns="0" tIns="0" rIns="0" bIns="0" rtlCol="0"/>
            <a:lstStyle/>
            <a:p>
              <a:endParaRPr/>
            </a:p>
          </p:txBody>
        </p:sp>
      </p:grpSp>
      <p:sp>
        <p:nvSpPr>
          <p:cNvPr id="7" name="object 7"/>
          <p:cNvSpPr txBox="1"/>
          <p:nvPr/>
        </p:nvSpPr>
        <p:spPr>
          <a:xfrm>
            <a:off x="3886072" y="1281147"/>
            <a:ext cx="2567305" cy="294640"/>
          </a:xfrm>
          <a:prstGeom prst="rect">
            <a:avLst/>
          </a:prstGeom>
        </p:spPr>
        <p:txBody>
          <a:bodyPr vert="horz" wrap="square" lIns="0" tIns="14605" rIns="0" bIns="0" rtlCol="0">
            <a:spAutoFit/>
          </a:bodyPr>
          <a:lstStyle/>
          <a:p>
            <a:pPr marL="12700">
              <a:lnSpc>
                <a:spcPct val="100000"/>
              </a:lnSpc>
              <a:spcBef>
                <a:spcPts val="115"/>
              </a:spcBef>
            </a:pPr>
            <a:r>
              <a:rPr sz="1750" spc="20" dirty="0">
                <a:latin typeface="Lucida Sans Unicode"/>
                <a:cs typeface="Lucida Sans Unicode"/>
              </a:rPr>
              <a:t>(indicatore</a:t>
            </a:r>
            <a:r>
              <a:rPr sz="1750" spc="-5" dirty="0">
                <a:latin typeface="Lucida Sans Unicode"/>
                <a:cs typeface="Lucida Sans Unicode"/>
              </a:rPr>
              <a:t> </a:t>
            </a:r>
            <a:r>
              <a:rPr sz="1750" spc="25" dirty="0">
                <a:latin typeface="Lucida Sans Unicode"/>
                <a:cs typeface="Lucida Sans Unicode"/>
              </a:rPr>
              <a:t>di</a:t>
            </a:r>
            <a:r>
              <a:rPr sz="1750" spc="10" dirty="0">
                <a:latin typeface="Lucida Sans Unicode"/>
                <a:cs typeface="Lucida Sans Unicode"/>
              </a:rPr>
              <a:t> </a:t>
            </a:r>
            <a:r>
              <a:rPr sz="1750" spc="20" dirty="0">
                <a:latin typeface="Lucida Sans Unicode"/>
                <a:cs typeface="Lucida Sans Unicode"/>
              </a:rPr>
              <a:t>risultato)</a:t>
            </a:r>
            <a:endParaRPr sz="1750" dirty="0">
              <a:latin typeface="Lucida Sans Unicode"/>
              <a:cs typeface="Lucida Sans Unicode"/>
            </a:endParaRPr>
          </a:p>
        </p:txBody>
      </p:sp>
      <p:grpSp>
        <p:nvGrpSpPr>
          <p:cNvPr id="8" name="Gruppo 7">
            <a:extLst>
              <a:ext uri="{FF2B5EF4-FFF2-40B4-BE49-F238E27FC236}">
                <a16:creationId xmlns:a16="http://schemas.microsoft.com/office/drawing/2014/main" id="{B3118961-0DA3-2899-5A77-C5866A53689E}"/>
              </a:ext>
            </a:extLst>
          </p:cNvPr>
          <p:cNvGrpSpPr/>
          <p:nvPr/>
        </p:nvGrpSpPr>
        <p:grpSpPr>
          <a:xfrm>
            <a:off x="1" y="0"/>
            <a:ext cx="908049" cy="6858000"/>
            <a:chOff x="1" y="0"/>
            <a:chExt cx="962526" cy="6858000"/>
          </a:xfrm>
        </p:grpSpPr>
        <p:sp>
          <p:nvSpPr>
            <p:cNvPr id="9" name="Rettangolo 8">
              <a:extLst>
                <a:ext uri="{FF2B5EF4-FFF2-40B4-BE49-F238E27FC236}">
                  <a16:creationId xmlns:a16="http://schemas.microsoft.com/office/drawing/2014/main" id="{B3862A85-6B5B-3A89-9DB9-007035D28E06}"/>
                </a:ext>
              </a:extLst>
            </p:cNvPr>
            <p:cNvSpPr/>
            <p:nvPr/>
          </p:nvSpPr>
          <p:spPr>
            <a:xfrm>
              <a:off x="1" y="0"/>
              <a:ext cx="962526"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mj-lt"/>
              </a:endParaRPr>
            </a:p>
          </p:txBody>
        </p:sp>
        <p:sp>
          <p:nvSpPr>
            <p:cNvPr id="10" name="CasellaDiTesto 9">
              <a:extLst>
                <a:ext uri="{FF2B5EF4-FFF2-40B4-BE49-F238E27FC236}">
                  <a16:creationId xmlns:a16="http://schemas.microsoft.com/office/drawing/2014/main" id="{7E178C3A-09CD-5326-B8F5-3B88292F4CFE}"/>
                </a:ext>
              </a:extLst>
            </p:cNvPr>
            <p:cNvSpPr txBox="1"/>
            <p:nvPr/>
          </p:nvSpPr>
          <p:spPr>
            <a:xfrm rot="16200000">
              <a:off x="-2863197" y="3016395"/>
              <a:ext cx="6666316" cy="782979"/>
            </a:xfrm>
            <a:prstGeom prst="rect">
              <a:avLst/>
            </a:prstGeom>
            <a:noFill/>
          </p:spPr>
          <p:txBody>
            <a:bodyPr wrap="square" rtlCol="0">
              <a:spAutoFit/>
            </a:bodyPr>
            <a:lstStyle/>
            <a:p>
              <a:r>
                <a:rPr lang="it-IT" sz="2100" b="1" dirty="0">
                  <a:solidFill>
                    <a:schemeClr val="bg1"/>
                  </a:solidFill>
                  <a:latin typeface="+mj-lt"/>
                  <a:ea typeface="Tahoma" panose="020B0604030504040204" pitchFamily="34" charset="0"/>
                  <a:cs typeface="Tahoma" panose="020B0604030504040204" pitchFamily="34" charset="0"/>
                </a:rPr>
                <a:t>FormezPA -      Progetto per il miglioramento dei sistemi di                               </a:t>
              </a:r>
            </a:p>
            <a:p>
              <a:r>
                <a:rPr lang="it-IT" sz="2100" b="1" dirty="0">
                  <a:solidFill>
                    <a:schemeClr val="bg1"/>
                  </a:solidFill>
                  <a:latin typeface="+mj-lt"/>
                  <a:ea typeface="Tahoma" panose="020B0604030504040204" pitchFamily="34" charset="0"/>
                  <a:cs typeface="Tahoma" panose="020B0604030504040204" pitchFamily="34" charset="0"/>
                </a:rPr>
                <a:t>                          gestione e valutazione delle performance</a:t>
              </a:r>
            </a:p>
          </p:txBody>
        </p:sp>
      </p:grpSp>
      <p:pic>
        <p:nvPicPr>
          <p:cNvPr id="11" name="Picture 7">
            <a:extLst>
              <a:ext uri="{FF2B5EF4-FFF2-40B4-BE49-F238E27FC236}">
                <a16:creationId xmlns:a16="http://schemas.microsoft.com/office/drawing/2014/main" id="{3C435B0E-0618-44CE-F4AB-CC9205EFF82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5680" y="6343135"/>
            <a:ext cx="1128398" cy="29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magine 11">
            <a:extLst>
              <a:ext uri="{FF2B5EF4-FFF2-40B4-BE49-F238E27FC236}">
                <a16:creationId xmlns:a16="http://schemas.microsoft.com/office/drawing/2014/main" id="{FE81A888-5B33-AC96-7FE3-9108BCB53E15}"/>
              </a:ext>
            </a:extLst>
          </p:cNvPr>
          <p:cNvPicPr>
            <a:picLocks noChangeAspect="1"/>
          </p:cNvPicPr>
          <p:nvPr/>
        </p:nvPicPr>
        <p:blipFill rotWithShape="1">
          <a:blip r:embed="rId3"/>
          <a:srcRect t="15078" b="12705"/>
          <a:stretch/>
        </p:blipFill>
        <p:spPr>
          <a:xfrm>
            <a:off x="3833522" y="-9752"/>
            <a:ext cx="6895174" cy="990600"/>
          </a:xfrm>
          <a:prstGeom prst="rect">
            <a:avLst/>
          </a:prstGeom>
        </p:spPr>
      </p:pic>
      <p:sp>
        <p:nvSpPr>
          <p:cNvPr id="2" name="object 2"/>
          <p:cNvSpPr txBox="1"/>
          <p:nvPr/>
        </p:nvSpPr>
        <p:spPr>
          <a:xfrm>
            <a:off x="918483" y="797638"/>
            <a:ext cx="10359117" cy="443711"/>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sz="2800" b="1" spc="-5" dirty="0">
                <a:solidFill>
                  <a:srgbClr val="0099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KPI</a:t>
            </a:r>
            <a:r>
              <a:rPr sz="2800" b="1" spc="10" dirty="0">
                <a:solidFill>
                  <a:srgbClr val="0099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sz="2800" b="1" dirty="0">
                <a:solidFill>
                  <a:srgbClr val="0099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sz="2800" b="1" spc="5" dirty="0">
                <a:solidFill>
                  <a:srgbClr val="0099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sz="2800" b="1" spc="-5" dirty="0">
                <a:solidFill>
                  <a:srgbClr val="0099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Indicatori</a:t>
            </a:r>
            <a:r>
              <a:rPr sz="2800" b="1" spc="5" dirty="0">
                <a:solidFill>
                  <a:srgbClr val="0099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sz="2800" b="1" spc="-5" dirty="0">
                <a:solidFill>
                  <a:srgbClr val="0099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a:t>
            </a:r>
            <a:r>
              <a:rPr sz="2800" b="1" spc="5" dirty="0">
                <a:solidFill>
                  <a:srgbClr val="0099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sz="2800" b="1" spc="-5" dirty="0">
                <a:solidFill>
                  <a:srgbClr val="0099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risultato</a:t>
            </a:r>
            <a:r>
              <a:rPr sz="2800" b="1" dirty="0">
                <a:solidFill>
                  <a:srgbClr val="0099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sz="2800" b="1" spc="5" dirty="0">
                <a:solidFill>
                  <a:srgbClr val="0099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sz="2800" b="1" spc="-5" dirty="0">
                <a:solidFill>
                  <a:srgbClr val="0099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riferimento</a:t>
            </a:r>
            <a:r>
              <a:rPr sz="2800" b="1" spc="5" dirty="0">
                <a:solidFill>
                  <a:srgbClr val="0099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sz="2800" b="1" spc="-5" dirty="0">
                <a:solidFill>
                  <a:srgbClr val="0099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all’output</a:t>
            </a:r>
            <a:r>
              <a:rPr sz="2800" b="1" spc="10" dirty="0">
                <a:solidFill>
                  <a:srgbClr val="0099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sz="2800" b="1" spc="-5" dirty="0">
                <a:solidFill>
                  <a:srgbClr val="0099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finale</a:t>
            </a:r>
            <a:endParaRPr sz="2800" b="1" dirty="0">
              <a:solidFill>
                <a:srgbClr val="0099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3" name="Rettangolo 12">
            <a:extLst>
              <a:ext uri="{FF2B5EF4-FFF2-40B4-BE49-F238E27FC236}">
                <a16:creationId xmlns:a16="http://schemas.microsoft.com/office/drawing/2014/main" id="{21687AC9-ACB3-D932-CB57-597563B8F487}"/>
              </a:ext>
            </a:extLst>
          </p:cNvPr>
          <p:cNvSpPr/>
          <p:nvPr/>
        </p:nvSpPr>
        <p:spPr>
          <a:xfrm>
            <a:off x="918483" y="6343135"/>
            <a:ext cx="6589757" cy="514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81310" y="1387392"/>
            <a:ext cx="10080877" cy="4952307"/>
            <a:chOff x="666342" y="1073126"/>
            <a:chExt cx="10627614" cy="5217180"/>
          </a:xfrm>
        </p:grpSpPr>
        <p:pic>
          <p:nvPicPr>
            <p:cNvPr id="3" name="object 3"/>
            <p:cNvPicPr/>
            <p:nvPr/>
          </p:nvPicPr>
          <p:blipFill>
            <a:blip r:embed="rId2" cstate="print"/>
            <a:stretch>
              <a:fillRect/>
            </a:stretch>
          </p:blipFill>
          <p:spPr>
            <a:xfrm>
              <a:off x="666342" y="1073126"/>
              <a:ext cx="10627614" cy="5217180"/>
            </a:xfrm>
            <a:prstGeom prst="rect">
              <a:avLst/>
            </a:prstGeom>
          </p:spPr>
        </p:pic>
        <p:sp>
          <p:nvSpPr>
            <p:cNvPr id="4" name="object 4"/>
            <p:cNvSpPr/>
            <p:nvPr/>
          </p:nvSpPr>
          <p:spPr>
            <a:xfrm>
              <a:off x="5286376" y="1081364"/>
              <a:ext cx="5901055" cy="431165"/>
            </a:xfrm>
            <a:custGeom>
              <a:avLst/>
              <a:gdLst/>
              <a:ahLst/>
              <a:cxnLst/>
              <a:rect l="l" t="t" r="r" b="b"/>
              <a:pathLst>
                <a:path w="5901055" h="431165">
                  <a:moveTo>
                    <a:pt x="5900736" y="0"/>
                  </a:moveTo>
                  <a:lnTo>
                    <a:pt x="0" y="0"/>
                  </a:lnTo>
                  <a:lnTo>
                    <a:pt x="0" y="430867"/>
                  </a:lnTo>
                  <a:lnTo>
                    <a:pt x="5900736" y="430867"/>
                  </a:lnTo>
                  <a:lnTo>
                    <a:pt x="5900736" y="0"/>
                  </a:lnTo>
                  <a:close/>
                </a:path>
              </a:pathLst>
            </a:custGeom>
            <a:solidFill>
              <a:srgbClr val="FFFFFF"/>
            </a:solidFill>
          </p:spPr>
          <p:txBody>
            <a:bodyPr wrap="square" lIns="0" tIns="0" rIns="0" bIns="0" rtlCol="0"/>
            <a:lstStyle/>
            <a:p>
              <a:endParaRPr/>
            </a:p>
          </p:txBody>
        </p:sp>
      </p:grpSp>
      <p:sp>
        <p:nvSpPr>
          <p:cNvPr id="5" name="object 5"/>
          <p:cNvSpPr txBox="1">
            <a:spLocks noGrp="1"/>
          </p:cNvSpPr>
          <p:nvPr>
            <p:ph type="title"/>
          </p:nvPr>
        </p:nvSpPr>
        <p:spPr>
          <a:xfrm>
            <a:off x="1013738" y="874312"/>
            <a:ext cx="7872730" cy="513080"/>
          </a:xfrm>
          <a:prstGeom prst="rect">
            <a:avLst/>
          </a:prstGeom>
        </p:spPr>
        <p:txBody>
          <a:bodyPr vert="horz" wrap="square" lIns="0" tIns="12700" rIns="0" bIns="0" rtlCol="0">
            <a:spAutoFit/>
          </a:bodyPr>
          <a:lstStyle/>
          <a:p>
            <a:pPr marL="38100">
              <a:lnSpc>
                <a:spcPct val="100000"/>
              </a:lnSpc>
              <a:spcBef>
                <a:spcPts val="100"/>
              </a:spcBef>
            </a:pPr>
            <a:r>
              <a:rPr sz="3200" spc="-5" dirty="0">
                <a:solidFill>
                  <a:srgbClr val="165160"/>
                </a:solidFill>
              </a:rPr>
              <a:t>KPI</a:t>
            </a:r>
            <a:r>
              <a:rPr sz="3200" dirty="0">
                <a:solidFill>
                  <a:srgbClr val="165160"/>
                </a:solidFill>
              </a:rPr>
              <a:t> - </a:t>
            </a:r>
            <a:r>
              <a:rPr sz="3200" spc="-5" dirty="0">
                <a:solidFill>
                  <a:srgbClr val="165160"/>
                </a:solidFill>
              </a:rPr>
              <a:t>Indicatori</a:t>
            </a:r>
            <a:r>
              <a:rPr sz="3200" dirty="0">
                <a:solidFill>
                  <a:srgbClr val="165160"/>
                </a:solidFill>
              </a:rPr>
              <a:t> </a:t>
            </a:r>
            <a:r>
              <a:rPr sz="3200" spc="-5" dirty="0">
                <a:solidFill>
                  <a:srgbClr val="165160"/>
                </a:solidFill>
              </a:rPr>
              <a:t>di</a:t>
            </a:r>
            <a:r>
              <a:rPr sz="3200" dirty="0">
                <a:solidFill>
                  <a:srgbClr val="165160"/>
                </a:solidFill>
              </a:rPr>
              <a:t> </a:t>
            </a:r>
            <a:r>
              <a:rPr sz="3200" spc="-5" dirty="0">
                <a:solidFill>
                  <a:srgbClr val="165160"/>
                </a:solidFill>
              </a:rPr>
              <a:t>efficienza</a:t>
            </a:r>
            <a:r>
              <a:rPr sz="3200" spc="135" dirty="0">
                <a:solidFill>
                  <a:srgbClr val="165160"/>
                </a:solidFill>
              </a:rPr>
              <a:t> </a:t>
            </a:r>
            <a:r>
              <a:rPr sz="4800" spc="-7" baseline="-14756" dirty="0">
                <a:solidFill>
                  <a:srgbClr val="000000"/>
                </a:solidFill>
              </a:rPr>
              <a:t>Costo</a:t>
            </a:r>
            <a:r>
              <a:rPr sz="4800" baseline="-14756" dirty="0">
                <a:solidFill>
                  <a:srgbClr val="000000"/>
                </a:solidFill>
              </a:rPr>
              <a:t> </a:t>
            </a:r>
            <a:r>
              <a:rPr sz="2400" spc="-7" baseline="-29513" dirty="0">
                <a:solidFill>
                  <a:srgbClr val="C00000"/>
                </a:solidFill>
              </a:rPr>
              <a:t>processo</a:t>
            </a:r>
            <a:endParaRPr sz="2400" baseline="-29513" dirty="0"/>
          </a:p>
        </p:txBody>
      </p:sp>
      <p:pic>
        <p:nvPicPr>
          <p:cNvPr id="6" name="object 6"/>
          <p:cNvPicPr/>
          <p:nvPr/>
        </p:nvPicPr>
        <p:blipFill>
          <a:blip r:embed="rId3" cstate="print"/>
          <a:stretch>
            <a:fillRect/>
          </a:stretch>
        </p:blipFill>
        <p:spPr>
          <a:xfrm>
            <a:off x="7082179" y="631414"/>
            <a:ext cx="1280226" cy="1239538"/>
          </a:xfrm>
          <a:prstGeom prst="rect">
            <a:avLst/>
          </a:prstGeom>
        </p:spPr>
      </p:pic>
      <p:sp>
        <p:nvSpPr>
          <p:cNvPr id="7" name="object 7"/>
          <p:cNvSpPr txBox="1"/>
          <p:nvPr/>
        </p:nvSpPr>
        <p:spPr>
          <a:xfrm>
            <a:off x="8031307" y="933683"/>
            <a:ext cx="3230880" cy="635000"/>
          </a:xfrm>
          <a:prstGeom prst="rect">
            <a:avLst/>
          </a:prstGeom>
        </p:spPr>
        <p:txBody>
          <a:bodyPr vert="horz" wrap="square" lIns="0" tIns="12700" rIns="0" bIns="0" rtlCol="0">
            <a:spAutoFit/>
          </a:bodyPr>
          <a:lstStyle/>
          <a:p>
            <a:pPr marL="12700">
              <a:lnSpc>
                <a:spcPct val="100000"/>
              </a:lnSpc>
              <a:spcBef>
                <a:spcPts val="100"/>
              </a:spcBef>
            </a:pPr>
            <a:r>
              <a:rPr sz="4000" dirty="0">
                <a:latin typeface="Lucida Sans Unicode"/>
                <a:cs typeface="Lucida Sans Unicode"/>
              </a:rPr>
              <a:t>C</a:t>
            </a:r>
            <a:r>
              <a:rPr sz="4000" spc="-700" dirty="0">
                <a:latin typeface="Lucida Sans Unicode"/>
                <a:cs typeface="Lucida Sans Unicode"/>
              </a:rPr>
              <a:t> </a:t>
            </a:r>
            <a:r>
              <a:rPr sz="1600" spc="5" dirty="0">
                <a:solidFill>
                  <a:srgbClr val="C00000"/>
                </a:solidFill>
                <a:latin typeface="Lucida Sans Unicode"/>
                <a:cs typeface="Lucida Sans Unicode"/>
              </a:rPr>
              <a:t>p</a:t>
            </a:r>
            <a:r>
              <a:rPr sz="1600" spc="-5" dirty="0">
                <a:solidFill>
                  <a:srgbClr val="C00000"/>
                </a:solidFill>
                <a:latin typeface="Lucida Sans Unicode"/>
                <a:cs typeface="Lucida Sans Unicode"/>
              </a:rPr>
              <a:t>e</a:t>
            </a:r>
            <a:r>
              <a:rPr sz="1600" spc="-10" dirty="0">
                <a:solidFill>
                  <a:srgbClr val="C00000"/>
                </a:solidFill>
                <a:latin typeface="Lucida Sans Unicode"/>
                <a:cs typeface="Lucida Sans Unicode"/>
              </a:rPr>
              <a:t>r</a:t>
            </a:r>
            <a:r>
              <a:rPr sz="1600" spc="-5" dirty="0">
                <a:solidFill>
                  <a:srgbClr val="C00000"/>
                </a:solidFill>
                <a:latin typeface="Lucida Sans Unicode"/>
                <a:cs typeface="Lucida Sans Unicode"/>
              </a:rPr>
              <a:t>s</a:t>
            </a:r>
            <a:r>
              <a:rPr sz="1600" dirty="0">
                <a:solidFill>
                  <a:srgbClr val="C00000"/>
                </a:solidFill>
                <a:latin typeface="Lucida Sans Unicode"/>
                <a:cs typeface="Lucida Sans Unicode"/>
              </a:rPr>
              <a:t>o</a:t>
            </a:r>
            <a:r>
              <a:rPr sz="1600" spc="-10" dirty="0">
                <a:solidFill>
                  <a:srgbClr val="C00000"/>
                </a:solidFill>
                <a:latin typeface="Lucida Sans Unicode"/>
                <a:cs typeface="Lucida Sans Unicode"/>
              </a:rPr>
              <a:t>n</a:t>
            </a:r>
            <a:r>
              <a:rPr sz="1600" dirty="0">
                <a:solidFill>
                  <a:srgbClr val="C00000"/>
                </a:solidFill>
                <a:latin typeface="Lucida Sans Unicode"/>
                <a:cs typeface="Lucida Sans Unicode"/>
              </a:rPr>
              <a:t>a</a:t>
            </a:r>
            <a:r>
              <a:rPr sz="1600" spc="-5" dirty="0">
                <a:solidFill>
                  <a:srgbClr val="C00000"/>
                </a:solidFill>
                <a:latin typeface="Lucida Sans Unicode"/>
                <a:cs typeface="Lucida Sans Unicode"/>
              </a:rPr>
              <a:t>le</a:t>
            </a:r>
            <a:r>
              <a:rPr sz="1600" dirty="0">
                <a:solidFill>
                  <a:srgbClr val="C00000"/>
                </a:solidFill>
                <a:latin typeface="Lucida Sans Unicode"/>
                <a:cs typeface="Lucida Sans Unicode"/>
              </a:rPr>
              <a:t>+</a:t>
            </a:r>
            <a:r>
              <a:rPr sz="1600" spc="-5" dirty="0">
                <a:solidFill>
                  <a:srgbClr val="C00000"/>
                </a:solidFill>
                <a:latin typeface="Lucida Sans Unicode"/>
                <a:cs typeface="Lucida Sans Unicode"/>
              </a:rPr>
              <a:t>se</a:t>
            </a:r>
            <a:r>
              <a:rPr sz="1600" spc="-10" dirty="0">
                <a:solidFill>
                  <a:srgbClr val="C00000"/>
                </a:solidFill>
                <a:latin typeface="Lucida Sans Unicode"/>
                <a:cs typeface="Lucida Sans Unicode"/>
              </a:rPr>
              <a:t>r</a:t>
            </a:r>
            <a:r>
              <a:rPr sz="1600" spc="-5" dirty="0">
                <a:solidFill>
                  <a:srgbClr val="C00000"/>
                </a:solidFill>
                <a:latin typeface="Lucida Sans Unicode"/>
                <a:cs typeface="Lucida Sans Unicode"/>
              </a:rPr>
              <a:t>vi</a:t>
            </a:r>
            <a:r>
              <a:rPr sz="1600" spc="-10" dirty="0">
                <a:solidFill>
                  <a:srgbClr val="C00000"/>
                </a:solidFill>
                <a:latin typeface="Lucida Sans Unicode"/>
                <a:cs typeface="Lucida Sans Unicode"/>
              </a:rPr>
              <a:t>z</a:t>
            </a:r>
            <a:r>
              <a:rPr sz="1600" spc="-5" dirty="0">
                <a:solidFill>
                  <a:srgbClr val="C00000"/>
                </a:solidFill>
                <a:latin typeface="Lucida Sans Unicode"/>
                <a:cs typeface="Lucida Sans Unicode"/>
              </a:rPr>
              <a:t>i</a:t>
            </a:r>
            <a:r>
              <a:rPr sz="1600" dirty="0">
                <a:solidFill>
                  <a:srgbClr val="C00000"/>
                </a:solidFill>
                <a:latin typeface="Lucida Sans Unicode"/>
                <a:cs typeface="Lucida Sans Unicode"/>
              </a:rPr>
              <a:t>+</a:t>
            </a:r>
            <a:r>
              <a:rPr sz="1600" spc="-5" dirty="0">
                <a:solidFill>
                  <a:srgbClr val="C00000"/>
                </a:solidFill>
                <a:latin typeface="Lucida Sans Unicode"/>
                <a:cs typeface="Lucida Sans Unicode"/>
              </a:rPr>
              <a:t>s</a:t>
            </a:r>
            <a:r>
              <a:rPr sz="1600" dirty="0">
                <a:solidFill>
                  <a:srgbClr val="C00000"/>
                </a:solidFill>
                <a:latin typeface="Lucida Sans Unicode"/>
                <a:cs typeface="Lucida Sans Unicode"/>
              </a:rPr>
              <a:t>t</a:t>
            </a:r>
            <a:r>
              <a:rPr sz="1600" spc="-10" dirty="0">
                <a:solidFill>
                  <a:srgbClr val="C00000"/>
                </a:solidFill>
                <a:latin typeface="Lucida Sans Unicode"/>
                <a:cs typeface="Lucida Sans Unicode"/>
              </a:rPr>
              <a:t>ru</a:t>
            </a:r>
            <a:r>
              <a:rPr sz="1600" dirty="0">
                <a:solidFill>
                  <a:srgbClr val="C00000"/>
                </a:solidFill>
                <a:latin typeface="Lucida Sans Unicode"/>
                <a:cs typeface="Lucida Sans Unicode"/>
              </a:rPr>
              <a:t>tt</a:t>
            </a:r>
            <a:r>
              <a:rPr sz="1600" spc="-10" dirty="0">
                <a:solidFill>
                  <a:srgbClr val="C00000"/>
                </a:solidFill>
                <a:latin typeface="Lucida Sans Unicode"/>
                <a:cs typeface="Lucida Sans Unicode"/>
              </a:rPr>
              <a:t>ur</a:t>
            </a:r>
            <a:r>
              <a:rPr sz="1600" dirty="0">
                <a:solidFill>
                  <a:srgbClr val="C00000"/>
                </a:solidFill>
                <a:latin typeface="Lucida Sans Unicode"/>
                <a:cs typeface="Lucida Sans Unicode"/>
              </a:rPr>
              <a:t>a</a:t>
            </a:r>
            <a:endParaRPr sz="1600" dirty="0">
              <a:latin typeface="Lucida Sans Unicode"/>
              <a:cs typeface="Lucida Sans Unicode"/>
            </a:endParaRPr>
          </a:p>
        </p:txBody>
      </p:sp>
      <p:grpSp>
        <p:nvGrpSpPr>
          <p:cNvPr id="8" name="object 8"/>
          <p:cNvGrpSpPr/>
          <p:nvPr/>
        </p:nvGrpSpPr>
        <p:grpSpPr>
          <a:xfrm>
            <a:off x="347289" y="3511378"/>
            <a:ext cx="4003675" cy="2710815"/>
            <a:chOff x="347289" y="3511378"/>
            <a:chExt cx="4003675" cy="2710815"/>
          </a:xfrm>
        </p:grpSpPr>
        <p:sp>
          <p:nvSpPr>
            <p:cNvPr id="9" name="object 9"/>
            <p:cNvSpPr/>
            <p:nvPr/>
          </p:nvSpPr>
          <p:spPr>
            <a:xfrm>
              <a:off x="2568874" y="3555692"/>
              <a:ext cx="1748155" cy="1120140"/>
            </a:xfrm>
            <a:custGeom>
              <a:avLst/>
              <a:gdLst/>
              <a:ahLst/>
              <a:cxnLst/>
              <a:rect l="l" t="t" r="r" b="b"/>
              <a:pathLst>
                <a:path w="1748154" h="1120139">
                  <a:moveTo>
                    <a:pt x="1396655" y="0"/>
                  </a:moveTo>
                  <a:lnTo>
                    <a:pt x="1493864" y="172325"/>
                  </a:lnTo>
                  <a:lnTo>
                    <a:pt x="0" y="1015009"/>
                  </a:lnTo>
                  <a:lnTo>
                    <a:pt x="58973" y="1119554"/>
                  </a:lnTo>
                  <a:lnTo>
                    <a:pt x="1552837" y="276870"/>
                  </a:lnTo>
                  <a:lnTo>
                    <a:pt x="1650046" y="449195"/>
                  </a:lnTo>
                  <a:lnTo>
                    <a:pt x="1747946" y="97901"/>
                  </a:lnTo>
                  <a:lnTo>
                    <a:pt x="1396655" y="0"/>
                  </a:lnTo>
                  <a:close/>
                </a:path>
              </a:pathLst>
            </a:custGeom>
            <a:solidFill>
              <a:srgbClr val="2DA2BF"/>
            </a:solidFill>
          </p:spPr>
          <p:txBody>
            <a:bodyPr wrap="square" lIns="0" tIns="0" rIns="0" bIns="0" rtlCol="0"/>
            <a:lstStyle/>
            <a:p>
              <a:endParaRPr/>
            </a:p>
          </p:txBody>
        </p:sp>
        <p:sp>
          <p:nvSpPr>
            <p:cNvPr id="10" name="object 10"/>
            <p:cNvSpPr/>
            <p:nvPr/>
          </p:nvSpPr>
          <p:spPr>
            <a:xfrm>
              <a:off x="2531410" y="3511378"/>
              <a:ext cx="1819910" cy="1201420"/>
            </a:xfrm>
            <a:custGeom>
              <a:avLst/>
              <a:gdLst/>
              <a:ahLst/>
              <a:cxnLst/>
              <a:rect l="l" t="t" r="r" b="b"/>
              <a:pathLst>
                <a:path w="1819910" h="1201420">
                  <a:moveTo>
                    <a:pt x="1377548" y="0"/>
                  </a:moveTo>
                  <a:lnTo>
                    <a:pt x="1493864" y="206198"/>
                  </a:lnTo>
                  <a:lnTo>
                    <a:pt x="0" y="1048882"/>
                  </a:lnTo>
                  <a:lnTo>
                    <a:pt x="85996" y="1201332"/>
                  </a:lnTo>
                  <a:lnTo>
                    <a:pt x="165693" y="1156375"/>
                  </a:lnTo>
                  <a:lnTo>
                    <a:pt x="98525" y="1156375"/>
                  </a:lnTo>
                  <a:lnTo>
                    <a:pt x="44956" y="1061411"/>
                  </a:lnTo>
                  <a:lnTo>
                    <a:pt x="1538819" y="218727"/>
                  </a:lnTo>
                  <a:lnTo>
                    <a:pt x="1445433" y="53176"/>
                  </a:lnTo>
                  <a:lnTo>
                    <a:pt x="1568353" y="53176"/>
                  </a:lnTo>
                  <a:lnTo>
                    <a:pt x="1377548" y="0"/>
                  </a:lnTo>
                  <a:close/>
                </a:path>
                <a:path w="1819910" h="1201420">
                  <a:moveTo>
                    <a:pt x="1592389" y="313692"/>
                  </a:moveTo>
                  <a:lnTo>
                    <a:pt x="98525" y="1156375"/>
                  </a:lnTo>
                  <a:lnTo>
                    <a:pt x="165693" y="1156375"/>
                  </a:lnTo>
                  <a:lnTo>
                    <a:pt x="1579860" y="358648"/>
                  </a:lnTo>
                  <a:lnTo>
                    <a:pt x="1617748" y="358648"/>
                  </a:lnTo>
                  <a:lnTo>
                    <a:pt x="1592389" y="313692"/>
                  </a:lnTo>
                  <a:close/>
                </a:path>
                <a:path w="1819910" h="1201420">
                  <a:moveTo>
                    <a:pt x="1468061" y="70902"/>
                  </a:moveTo>
                  <a:lnTo>
                    <a:pt x="1553805" y="222904"/>
                  </a:lnTo>
                  <a:lnTo>
                    <a:pt x="59941" y="1065588"/>
                  </a:lnTo>
                  <a:lnTo>
                    <a:pt x="102702" y="1141390"/>
                  </a:lnTo>
                  <a:lnTo>
                    <a:pt x="129266" y="1126406"/>
                  </a:lnTo>
                  <a:lnTo>
                    <a:pt x="106878" y="1126406"/>
                  </a:lnTo>
                  <a:lnTo>
                    <a:pt x="74926" y="1069764"/>
                  </a:lnTo>
                  <a:lnTo>
                    <a:pt x="1568790" y="227079"/>
                  </a:lnTo>
                  <a:lnTo>
                    <a:pt x="1490690" y="88628"/>
                  </a:lnTo>
                  <a:lnTo>
                    <a:pt x="1531663" y="88628"/>
                  </a:lnTo>
                  <a:lnTo>
                    <a:pt x="1468061" y="70902"/>
                  </a:lnTo>
                  <a:close/>
                </a:path>
                <a:path w="1819910" h="1201420">
                  <a:moveTo>
                    <a:pt x="1600742" y="283721"/>
                  </a:moveTo>
                  <a:lnTo>
                    <a:pt x="106878" y="1126406"/>
                  </a:lnTo>
                  <a:lnTo>
                    <a:pt x="129266" y="1126406"/>
                  </a:lnTo>
                  <a:lnTo>
                    <a:pt x="1596565" y="298706"/>
                  </a:lnTo>
                  <a:lnTo>
                    <a:pt x="1609195" y="298706"/>
                  </a:lnTo>
                  <a:lnTo>
                    <a:pt x="1600742" y="283721"/>
                  </a:lnTo>
                  <a:close/>
                </a:path>
                <a:path w="1819910" h="1201420">
                  <a:moveTo>
                    <a:pt x="1617748" y="358648"/>
                  </a:moveTo>
                  <a:lnTo>
                    <a:pt x="1579860" y="358648"/>
                  </a:lnTo>
                  <a:lnTo>
                    <a:pt x="1696176" y="564846"/>
                  </a:lnTo>
                  <a:lnTo>
                    <a:pt x="1720033" y="479242"/>
                  </a:lnTo>
                  <a:lnTo>
                    <a:pt x="1685776" y="479242"/>
                  </a:lnTo>
                  <a:lnTo>
                    <a:pt x="1617748" y="358648"/>
                  </a:lnTo>
                  <a:close/>
                </a:path>
                <a:path w="1819910" h="1201420">
                  <a:moveTo>
                    <a:pt x="1568353" y="53176"/>
                  </a:moveTo>
                  <a:lnTo>
                    <a:pt x="1445433" y="53176"/>
                  </a:lnTo>
                  <a:lnTo>
                    <a:pt x="1778636" y="146037"/>
                  </a:lnTo>
                  <a:lnTo>
                    <a:pt x="1685776" y="479242"/>
                  </a:lnTo>
                  <a:lnTo>
                    <a:pt x="1720033" y="479242"/>
                  </a:lnTo>
                  <a:lnTo>
                    <a:pt x="1819283" y="123108"/>
                  </a:lnTo>
                  <a:lnTo>
                    <a:pt x="1568353" y="53176"/>
                  </a:lnTo>
                  <a:close/>
                </a:path>
                <a:path w="1819910" h="1201420">
                  <a:moveTo>
                    <a:pt x="1609195" y="298706"/>
                  </a:moveTo>
                  <a:lnTo>
                    <a:pt x="1596565" y="298706"/>
                  </a:lnTo>
                  <a:lnTo>
                    <a:pt x="1682309" y="450707"/>
                  </a:lnTo>
                  <a:lnTo>
                    <a:pt x="1690261" y="422173"/>
                  </a:lnTo>
                  <a:lnTo>
                    <a:pt x="1678842" y="422173"/>
                  </a:lnTo>
                  <a:lnTo>
                    <a:pt x="1609195" y="298706"/>
                  </a:lnTo>
                  <a:close/>
                </a:path>
                <a:path w="1819910" h="1201420">
                  <a:moveTo>
                    <a:pt x="1531663" y="88628"/>
                  </a:moveTo>
                  <a:lnTo>
                    <a:pt x="1490690" y="88628"/>
                  </a:lnTo>
                  <a:lnTo>
                    <a:pt x="1751538" y="161324"/>
                  </a:lnTo>
                  <a:lnTo>
                    <a:pt x="1678842" y="422173"/>
                  </a:lnTo>
                  <a:lnTo>
                    <a:pt x="1690261" y="422173"/>
                  </a:lnTo>
                  <a:lnTo>
                    <a:pt x="1765086" y="153681"/>
                  </a:lnTo>
                  <a:lnTo>
                    <a:pt x="1531663" y="88628"/>
                  </a:lnTo>
                  <a:close/>
                </a:path>
              </a:pathLst>
            </a:custGeom>
            <a:solidFill>
              <a:srgbClr val="1E768C"/>
            </a:solidFill>
          </p:spPr>
          <p:txBody>
            <a:bodyPr wrap="square" lIns="0" tIns="0" rIns="0" bIns="0" rtlCol="0"/>
            <a:lstStyle/>
            <a:p>
              <a:endParaRPr/>
            </a:p>
          </p:txBody>
        </p:sp>
        <p:sp>
          <p:nvSpPr>
            <p:cNvPr id="11" name="object 11"/>
            <p:cNvSpPr/>
            <p:nvPr/>
          </p:nvSpPr>
          <p:spPr>
            <a:xfrm>
              <a:off x="347289" y="4898174"/>
              <a:ext cx="2378075" cy="1323975"/>
            </a:xfrm>
            <a:custGeom>
              <a:avLst/>
              <a:gdLst/>
              <a:ahLst/>
              <a:cxnLst/>
              <a:rect l="l" t="t" r="r" b="b"/>
              <a:pathLst>
                <a:path w="2378075" h="1323975">
                  <a:moveTo>
                    <a:pt x="2377766" y="0"/>
                  </a:moveTo>
                  <a:lnTo>
                    <a:pt x="0" y="0"/>
                  </a:lnTo>
                  <a:lnTo>
                    <a:pt x="0" y="1323438"/>
                  </a:lnTo>
                  <a:lnTo>
                    <a:pt x="2377766" y="1323438"/>
                  </a:lnTo>
                  <a:lnTo>
                    <a:pt x="2377766" y="0"/>
                  </a:lnTo>
                  <a:close/>
                </a:path>
              </a:pathLst>
            </a:custGeom>
            <a:solidFill>
              <a:srgbClr val="FFFFFF"/>
            </a:solidFill>
          </p:spPr>
          <p:txBody>
            <a:bodyPr wrap="square" lIns="0" tIns="0" rIns="0" bIns="0" rtlCol="0"/>
            <a:lstStyle/>
            <a:p>
              <a:endParaRPr/>
            </a:p>
          </p:txBody>
        </p:sp>
      </p:grpSp>
      <p:sp>
        <p:nvSpPr>
          <p:cNvPr id="12" name="object 12"/>
          <p:cNvSpPr txBox="1"/>
          <p:nvPr/>
        </p:nvSpPr>
        <p:spPr>
          <a:xfrm>
            <a:off x="866663" y="4861208"/>
            <a:ext cx="2378075" cy="1323975"/>
          </a:xfrm>
          <a:prstGeom prst="rect">
            <a:avLst/>
          </a:prstGeom>
          <a:ln w="9525">
            <a:solidFill>
              <a:srgbClr val="DA1F28"/>
            </a:solidFill>
          </a:ln>
        </p:spPr>
        <p:txBody>
          <a:bodyPr vert="horz" wrap="square" lIns="0" tIns="7620" rIns="0" bIns="0" rtlCol="0">
            <a:spAutoFit/>
          </a:bodyPr>
          <a:lstStyle/>
          <a:p>
            <a:pPr marL="284480" marR="276860" indent="-1270" algn="ctr">
              <a:lnSpc>
                <a:spcPct val="100000"/>
              </a:lnSpc>
              <a:spcBef>
                <a:spcPts val="60"/>
              </a:spcBef>
            </a:pPr>
            <a:r>
              <a:rPr sz="2000" spc="-5" dirty="0">
                <a:solidFill>
                  <a:srgbClr val="165160"/>
                </a:solidFill>
                <a:latin typeface="Lucida Sans Unicode"/>
                <a:cs typeface="Lucida Sans Unicode"/>
              </a:rPr>
              <a:t>Centrale</a:t>
            </a:r>
            <a:r>
              <a:rPr sz="2000" spc="-40" dirty="0">
                <a:solidFill>
                  <a:srgbClr val="165160"/>
                </a:solidFill>
                <a:latin typeface="Lucida Sans Unicode"/>
                <a:cs typeface="Lucida Sans Unicode"/>
              </a:rPr>
              <a:t> </a:t>
            </a:r>
            <a:r>
              <a:rPr sz="2000" spc="-5" dirty="0">
                <a:solidFill>
                  <a:srgbClr val="165160"/>
                </a:solidFill>
                <a:latin typeface="Lucida Sans Unicode"/>
                <a:cs typeface="Lucida Sans Unicode"/>
              </a:rPr>
              <a:t>per</a:t>
            </a:r>
            <a:r>
              <a:rPr sz="2000" spc="-45" dirty="0">
                <a:solidFill>
                  <a:srgbClr val="165160"/>
                </a:solidFill>
                <a:latin typeface="Lucida Sans Unicode"/>
                <a:cs typeface="Lucida Sans Unicode"/>
              </a:rPr>
              <a:t> </a:t>
            </a:r>
            <a:r>
              <a:rPr sz="2000" spc="-5" dirty="0">
                <a:solidFill>
                  <a:srgbClr val="165160"/>
                </a:solidFill>
                <a:latin typeface="Lucida Sans Unicode"/>
                <a:cs typeface="Lucida Sans Unicode"/>
              </a:rPr>
              <a:t>le </a:t>
            </a:r>
            <a:r>
              <a:rPr sz="2000" spc="-615" dirty="0">
                <a:solidFill>
                  <a:srgbClr val="165160"/>
                </a:solidFill>
                <a:latin typeface="Lucida Sans Unicode"/>
                <a:cs typeface="Lucida Sans Unicode"/>
              </a:rPr>
              <a:t> </a:t>
            </a:r>
            <a:r>
              <a:rPr sz="2000" spc="-5" dirty="0">
                <a:solidFill>
                  <a:srgbClr val="165160"/>
                </a:solidFill>
                <a:latin typeface="Lucida Sans Unicode"/>
                <a:cs typeface="Lucida Sans Unicode"/>
              </a:rPr>
              <a:t>PA</a:t>
            </a:r>
            <a:r>
              <a:rPr sz="2000" spc="-40" dirty="0">
                <a:solidFill>
                  <a:srgbClr val="165160"/>
                </a:solidFill>
                <a:latin typeface="Lucida Sans Unicode"/>
                <a:cs typeface="Lucida Sans Unicode"/>
              </a:rPr>
              <a:t> </a:t>
            </a:r>
            <a:r>
              <a:rPr sz="2000" spc="-5" dirty="0">
                <a:solidFill>
                  <a:srgbClr val="165160"/>
                </a:solidFill>
                <a:latin typeface="Lucida Sans Unicode"/>
                <a:cs typeface="Lucida Sans Unicode"/>
              </a:rPr>
              <a:t>che</a:t>
            </a:r>
            <a:r>
              <a:rPr sz="2000" spc="-35" dirty="0">
                <a:solidFill>
                  <a:srgbClr val="165160"/>
                </a:solidFill>
                <a:latin typeface="Lucida Sans Unicode"/>
                <a:cs typeface="Lucida Sans Unicode"/>
              </a:rPr>
              <a:t> </a:t>
            </a:r>
            <a:r>
              <a:rPr sz="2000" spc="-5" dirty="0">
                <a:solidFill>
                  <a:srgbClr val="165160"/>
                </a:solidFill>
                <a:latin typeface="Lucida Sans Unicode"/>
                <a:cs typeface="Lucida Sans Unicode"/>
              </a:rPr>
              <a:t>devono </a:t>
            </a:r>
            <a:r>
              <a:rPr sz="2000" spc="-620" dirty="0">
                <a:solidFill>
                  <a:srgbClr val="165160"/>
                </a:solidFill>
                <a:latin typeface="Lucida Sans Unicode"/>
                <a:cs typeface="Lucida Sans Unicode"/>
              </a:rPr>
              <a:t> </a:t>
            </a:r>
            <a:r>
              <a:rPr sz="2000" spc="-5" dirty="0">
                <a:solidFill>
                  <a:srgbClr val="165160"/>
                </a:solidFill>
                <a:latin typeface="Lucida Sans Unicode"/>
                <a:cs typeface="Lucida Sans Unicode"/>
              </a:rPr>
              <a:t>ottimizzare le </a:t>
            </a:r>
            <a:r>
              <a:rPr sz="2000" dirty="0">
                <a:solidFill>
                  <a:srgbClr val="165160"/>
                </a:solidFill>
                <a:latin typeface="Lucida Sans Unicode"/>
                <a:cs typeface="Lucida Sans Unicode"/>
              </a:rPr>
              <a:t> </a:t>
            </a:r>
            <a:r>
              <a:rPr sz="2000" spc="-5" dirty="0">
                <a:solidFill>
                  <a:srgbClr val="165160"/>
                </a:solidFill>
                <a:latin typeface="Lucida Sans Unicode"/>
                <a:cs typeface="Lucida Sans Unicode"/>
              </a:rPr>
              <a:t>gg/uomo</a:t>
            </a:r>
            <a:endParaRPr sz="2000" dirty="0">
              <a:latin typeface="Lucida Sans Unicode"/>
              <a:cs typeface="Lucida Sans Unicode"/>
            </a:endParaRPr>
          </a:p>
        </p:txBody>
      </p:sp>
      <p:sp>
        <p:nvSpPr>
          <p:cNvPr id="13" name="object 13"/>
          <p:cNvSpPr/>
          <p:nvPr/>
        </p:nvSpPr>
        <p:spPr>
          <a:xfrm>
            <a:off x="2917100" y="6065604"/>
            <a:ext cx="7910195" cy="646430"/>
          </a:xfrm>
          <a:custGeom>
            <a:avLst/>
            <a:gdLst/>
            <a:ahLst/>
            <a:cxnLst/>
            <a:rect l="l" t="t" r="r" b="b"/>
            <a:pathLst>
              <a:path w="7910195" h="646429">
                <a:moveTo>
                  <a:pt x="7909623" y="0"/>
                </a:moveTo>
                <a:lnTo>
                  <a:pt x="0" y="0"/>
                </a:lnTo>
                <a:lnTo>
                  <a:pt x="0" y="646330"/>
                </a:lnTo>
                <a:lnTo>
                  <a:pt x="7909623" y="646330"/>
                </a:lnTo>
                <a:lnTo>
                  <a:pt x="7909623" y="0"/>
                </a:lnTo>
                <a:close/>
              </a:path>
            </a:pathLst>
          </a:custGeom>
          <a:solidFill>
            <a:srgbClr val="FFFFFF"/>
          </a:solidFill>
        </p:spPr>
        <p:txBody>
          <a:bodyPr wrap="square" lIns="0" tIns="0" rIns="0" bIns="0" rtlCol="0"/>
          <a:lstStyle/>
          <a:p>
            <a:endParaRPr/>
          </a:p>
        </p:txBody>
      </p:sp>
      <p:sp>
        <p:nvSpPr>
          <p:cNvPr id="14" name="object 14"/>
          <p:cNvSpPr txBox="1"/>
          <p:nvPr/>
        </p:nvSpPr>
        <p:spPr>
          <a:xfrm>
            <a:off x="2917100" y="6065604"/>
            <a:ext cx="7910195" cy="565026"/>
          </a:xfrm>
          <a:prstGeom prst="rect">
            <a:avLst/>
          </a:prstGeom>
          <a:ln w="9525">
            <a:solidFill>
              <a:srgbClr val="DA1F28"/>
            </a:solidFill>
          </a:ln>
        </p:spPr>
        <p:txBody>
          <a:bodyPr vert="horz" wrap="square" lIns="0" tIns="0" rIns="0" bIns="0" rtlCol="0">
            <a:spAutoFit/>
          </a:bodyPr>
          <a:lstStyle/>
          <a:p>
            <a:pPr marL="1990725" marR="440690" indent="-1544320">
              <a:lnSpc>
                <a:spcPct val="102200"/>
              </a:lnSpc>
            </a:pPr>
            <a:r>
              <a:rPr sz="1800" dirty="0">
                <a:solidFill>
                  <a:schemeClr val="accent4">
                    <a:lumMod val="75000"/>
                  </a:schemeClr>
                </a:solidFill>
                <a:latin typeface="Lucida Sans Unicode"/>
                <a:cs typeface="Lucida Sans Unicode"/>
              </a:rPr>
              <a:t>Si</a:t>
            </a:r>
            <a:r>
              <a:rPr sz="1800" spc="10" dirty="0">
                <a:solidFill>
                  <a:schemeClr val="accent4">
                    <a:lumMod val="75000"/>
                  </a:schemeClr>
                </a:solidFill>
                <a:latin typeface="Lucida Sans Unicode"/>
                <a:cs typeface="Lucida Sans Unicode"/>
              </a:rPr>
              <a:t> </a:t>
            </a:r>
            <a:r>
              <a:rPr sz="1800" spc="-5" dirty="0">
                <a:solidFill>
                  <a:schemeClr val="accent4">
                    <a:lumMod val="75000"/>
                  </a:schemeClr>
                </a:solidFill>
                <a:latin typeface="Lucida Sans Unicode"/>
                <a:cs typeface="Lucida Sans Unicode"/>
              </a:rPr>
              <a:t>può osservare</a:t>
            </a:r>
            <a:r>
              <a:rPr sz="1800" dirty="0">
                <a:solidFill>
                  <a:schemeClr val="accent4">
                    <a:lumMod val="75000"/>
                  </a:schemeClr>
                </a:solidFill>
                <a:latin typeface="Lucida Sans Unicode"/>
                <a:cs typeface="Lucida Sans Unicode"/>
              </a:rPr>
              <a:t> il</a:t>
            </a:r>
            <a:r>
              <a:rPr sz="1800" spc="10" dirty="0">
                <a:solidFill>
                  <a:schemeClr val="accent4">
                    <a:lumMod val="75000"/>
                  </a:schemeClr>
                </a:solidFill>
                <a:latin typeface="Lucida Sans Unicode"/>
                <a:cs typeface="Lucida Sans Unicode"/>
              </a:rPr>
              <a:t> </a:t>
            </a:r>
            <a:r>
              <a:rPr sz="1800" spc="-10" dirty="0">
                <a:solidFill>
                  <a:schemeClr val="accent4">
                    <a:lumMod val="75000"/>
                  </a:schemeClr>
                </a:solidFill>
                <a:latin typeface="Lucida Sans Unicode"/>
                <a:cs typeface="Lucida Sans Unicode"/>
              </a:rPr>
              <a:t>consumo</a:t>
            </a:r>
            <a:r>
              <a:rPr sz="1800" spc="-5" dirty="0">
                <a:solidFill>
                  <a:schemeClr val="accent4">
                    <a:lumMod val="75000"/>
                  </a:schemeClr>
                </a:solidFill>
                <a:latin typeface="Lucida Sans Unicode"/>
                <a:cs typeface="Lucida Sans Unicode"/>
              </a:rPr>
              <a:t> anche</a:t>
            </a:r>
            <a:r>
              <a:rPr sz="1800" dirty="0">
                <a:solidFill>
                  <a:schemeClr val="accent4">
                    <a:lumMod val="75000"/>
                  </a:schemeClr>
                </a:solidFill>
                <a:latin typeface="Lucida Sans Unicode"/>
                <a:cs typeface="Lucida Sans Unicode"/>
              </a:rPr>
              <a:t> di</a:t>
            </a:r>
            <a:r>
              <a:rPr sz="1800" spc="5" dirty="0">
                <a:solidFill>
                  <a:schemeClr val="accent4">
                    <a:lumMod val="75000"/>
                  </a:schemeClr>
                </a:solidFill>
                <a:latin typeface="Lucida Sans Unicode"/>
                <a:cs typeface="Lucida Sans Unicode"/>
              </a:rPr>
              <a:t> </a:t>
            </a:r>
            <a:r>
              <a:rPr sz="1800" spc="-5" dirty="0">
                <a:solidFill>
                  <a:schemeClr val="accent4">
                    <a:lumMod val="75000"/>
                  </a:schemeClr>
                </a:solidFill>
                <a:latin typeface="Lucida Sans Unicode"/>
                <a:cs typeface="Lucida Sans Unicode"/>
              </a:rPr>
              <a:t>un</a:t>
            </a:r>
            <a:r>
              <a:rPr sz="1800" dirty="0">
                <a:solidFill>
                  <a:schemeClr val="accent4">
                    <a:lumMod val="75000"/>
                  </a:schemeClr>
                </a:solidFill>
                <a:latin typeface="Lucida Sans Unicode"/>
                <a:cs typeface="Lucida Sans Unicode"/>
              </a:rPr>
              <a:t> </a:t>
            </a:r>
            <a:r>
              <a:rPr sz="1800" spc="-5" dirty="0">
                <a:solidFill>
                  <a:schemeClr val="accent4">
                    <a:lumMod val="75000"/>
                  </a:schemeClr>
                </a:solidFill>
                <a:latin typeface="Lucida Sans Unicode"/>
                <a:cs typeface="Lucida Sans Unicode"/>
              </a:rPr>
              <a:t>solo fattore</a:t>
            </a:r>
            <a:r>
              <a:rPr sz="1800" dirty="0">
                <a:solidFill>
                  <a:schemeClr val="accent4">
                    <a:lumMod val="75000"/>
                  </a:schemeClr>
                </a:solidFill>
                <a:latin typeface="Lucida Sans Unicode"/>
                <a:cs typeface="Lucida Sans Unicode"/>
              </a:rPr>
              <a:t> </a:t>
            </a:r>
            <a:r>
              <a:rPr sz="1800" spc="-5" dirty="0">
                <a:solidFill>
                  <a:schemeClr val="accent4">
                    <a:lumMod val="75000"/>
                  </a:schemeClr>
                </a:solidFill>
                <a:latin typeface="Lucida Sans Unicode"/>
                <a:cs typeface="Lucida Sans Unicode"/>
              </a:rPr>
              <a:t>(spese</a:t>
            </a:r>
            <a:r>
              <a:rPr sz="1800" dirty="0">
                <a:solidFill>
                  <a:schemeClr val="accent4">
                    <a:lumMod val="75000"/>
                  </a:schemeClr>
                </a:solidFill>
                <a:latin typeface="Lucida Sans Unicode"/>
                <a:cs typeface="Lucida Sans Unicode"/>
              </a:rPr>
              <a:t> </a:t>
            </a:r>
            <a:r>
              <a:rPr sz="1800" spc="-5" dirty="0">
                <a:solidFill>
                  <a:schemeClr val="accent4">
                    <a:lumMod val="75000"/>
                  </a:schemeClr>
                </a:solidFill>
                <a:latin typeface="Lucida Sans Unicode"/>
                <a:cs typeface="Lucida Sans Unicode"/>
              </a:rPr>
              <a:t>del </a:t>
            </a:r>
            <a:r>
              <a:rPr sz="1800" spc="-550" dirty="0">
                <a:solidFill>
                  <a:schemeClr val="accent4">
                    <a:lumMod val="75000"/>
                  </a:schemeClr>
                </a:solidFill>
                <a:latin typeface="Lucida Sans Unicode"/>
                <a:cs typeface="Lucida Sans Unicode"/>
              </a:rPr>
              <a:t> </a:t>
            </a:r>
            <a:r>
              <a:rPr sz="1800" spc="-5" dirty="0">
                <a:solidFill>
                  <a:schemeClr val="accent4">
                    <a:lumMod val="75000"/>
                  </a:schemeClr>
                </a:solidFill>
                <a:latin typeface="Lucida Sans Unicode"/>
                <a:cs typeface="Lucida Sans Unicode"/>
              </a:rPr>
              <a:t>personale per</a:t>
            </a:r>
            <a:r>
              <a:rPr sz="1800" spc="5" dirty="0">
                <a:solidFill>
                  <a:schemeClr val="accent4">
                    <a:lumMod val="75000"/>
                  </a:schemeClr>
                </a:solidFill>
                <a:latin typeface="Lucida Sans Unicode"/>
                <a:cs typeface="Lucida Sans Unicode"/>
              </a:rPr>
              <a:t> </a:t>
            </a:r>
            <a:r>
              <a:rPr sz="1800" spc="-5" dirty="0">
                <a:solidFill>
                  <a:schemeClr val="accent4">
                    <a:lumMod val="75000"/>
                  </a:schemeClr>
                </a:solidFill>
                <a:latin typeface="Lucida Sans Unicode"/>
                <a:cs typeface="Lucida Sans Unicode"/>
              </a:rPr>
              <a:t>esempio</a:t>
            </a:r>
            <a:r>
              <a:rPr sz="1800" dirty="0">
                <a:solidFill>
                  <a:schemeClr val="accent4">
                    <a:lumMod val="75000"/>
                  </a:schemeClr>
                </a:solidFill>
                <a:latin typeface="Lucida Sans Unicode"/>
                <a:cs typeface="Lucida Sans Unicode"/>
              </a:rPr>
              <a:t> o</a:t>
            </a:r>
            <a:r>
              <a:rPr sz="1800" spc="-5" dirty="0">
                <a:solidFill>
                  <a:schemeClr val="accent4">
                    <a:lumMod val="75000"/>
                  </a:schemeClr>
                </a:solidFill>
                <a:latin typeface="Lucida Sans Unicode"/>
                <a:cs typeface="Lucida Sans Unicode"/>
              </a:rPr>
              <a:t> gg/uomo)</a:t>
            </a:r>
            <a:endParaRPr sz="1800" dirty="0">
              <a:solidFill>
                <a:schemeClr val="accent4">
                  <a:lumMod val="75000"/>
                </a:schemeClr>
              </a:solidFill>
              <a:latin typeface="Lucida Sans Unicode"/>
              <a:cs typeface="Lucida Sans Unicode"/>
            </a:endParaRPr>
          </a:p>
        </p:txBody>
      </p:sp>
      <p:grpSp>
        <p:nvGrpSpPr>
          <p:cNvPr id="15" name="object 15"/>
          <p:cNvGrpSpPr/>
          <p:nvPr/>
        </p:nvGrpSpPr>
        <p:grpSpPr>
          <a:xfrm>
            <a:off x="5821627" y="5636576"/>
            <a:ext cx="917575" cy="360045"/>
            <a:chOff x="5853403" y="5322310"/>
            <a:chExt cx="917575" cy="360045"/>
          </a:xfrm>
        </p:grpSpPr>
        <p:sp>
          <p:nvSpPr>
            <p:cNvPr id="16" name="object 16"/>
            <p:cNvSpPr/>
            <p:nvPr/>
          </p:nvSpPr>
          <p:spPr>
            <a:xfrm>
              <a:off x="5980149" y="5349811"/>
              <a:ext cx="663575" cy="302260"/>
            </a:xfrm>
            <a:custGeom>
              <a:avLst/>
              <a:gdLst/>
              <a:ahLst/>
              <a:cxnLst/>
              <a:rect l="l" t="t" r="r" b="b"/>
              <a:pathLst>
                <a:path w="663575" h="302260">
                  <a:moveTo>
                    <a:pt x="497654" y="0"/>
                  </a:moveTo>
                  <a:lnTo>
                    <a:pt x="165884" y="0"/>
                  </a:lnTo>
                  <a:lnTo>
                    <a:pt x="165884" y="151077"/>
                  </a:lnTo>
                  <a:lnTo>
                    <a:pt x="0" y="151077"/>
                  </a:lnTo>
                  <a:lnTo>
                    <a:pt x="331769" y="302157"/>
                  </a:lnTo>
                  <a:lnTo>
                    <a:pt x="663538" y="151077"/>
                  </a:lnTo>
                  <a:lnTo>
                    <a:pt x="497654" y="151077"/>
                  </a:lnTo>
                  <a:lnTo>
                    <a:pt x="497654" y="0"/>
                  </a:lnTo>
                  <a:close/>
                </a:path>
              </a:pathLst>
            </a:custGeom>
            <a:solidFill>
              <a:srgbClr val="2DA2BF"/>
            </a:solidFill>
          </p:spPr>
          <p:txBody>
            <a:bodyPr wrap="square" lIns="0" tIns="0" rIns="0" bIns="0" rtlCol="0"/>
            <a:lstStyle/>
            <a:p>
              <a:endParaRPr/>
            </a:p>
          </p:txBody>
        </p:sp>
        <p:sp>
          <p:nvSpPr>
            <p:cNvPr id="17" name="object 17"/>
            <p:cNvSpPr/>
            <p:nvPr/>
          </p:nvSpPr>
          <p:spPr>
            <a:xfrm>
              <a:off x="5853403" y="5322310"/>
              <a:ext cx="917575" cy="360045"/>
            </a:xfrm>
            <a:custGeom>
              <a:avLst/>
              <a:gdLst/>
              <a:ahLst/>
              <a:cxnLst/>
              <a:rect l="l" t="t" r="r" b="b"/>
              <a:pathLst>
                <a:path w="917575" h="360045">
                  <a:moveTo>
                    <a:pt x="651899" y="0"/>
                  </a:moveTo>
                  <a:lnTo>
                    <a:pt x="265131" y="0"/>
                  </a:lnTo>
                  <a:lnTo>
                    <a:pt x="265131" y="151079"/>
                  </a:lnTo>
                  <a:lnTo>
                    <a:pt x="0" y="151079"/>
                  </a:lnTo>
                  <a:lnTo>
                    <a:pt x="458515" y="359875"/>
                  </a:lnTo>
                  <a:lnTo>
                    <a:pt x="538143" y="323614"/>
                  </a:lnTo>
                  <a:lnTo>
                    <a:pt x="458515" y="323614"/>
                  </a:lnTo>
                  <a:lnTo>
                    <a:pt x="152095" y="184078"/>
                  </a:lnTo>
                  <a:lnTo>
                    <a:pt x="298131" y="184078"/>
                  </a:lnTo>
                  <a:lnTo>
                    <a:pt x="298131" y="32999"/>
                  </a:lnTo>
                  <a:lnTo>
                    <a:pt x="651899" y="32999"/>
                  </a:lnTo>
                  <a:lnTo>
                    <a:pt x="651899" y="0"/>
                  </a:lnTo>
                  <a:close/>
                </a:path>
                <a:path w="917575" h="360045">
                  <a:moveTo>
                    <a:pt x="651899" y="32999"/>
                  </a:moveTo>
                  <a:lnTo>
                    <a:pt x="618900" y="32999"/>
                  </a:lnTo>
                  <a:lnTo>
                    <a:pt x="618900" y="184078"/>
                  </a:lnTo>
                  <a:lnTo>
                    <a:pt x="764934" y="184078"/>
                  </a:lnTo>
                  <a:lnTo>
                    <a:pt x="458515" y="323614"/>
                  </a:lnTo>
                  <a:lnTo>
                    <a:pt x="538143" y="323614"/>
                  </a:lnTo>
                  <a:lnTo>
                    <a:pt x="917031" y="151079"/>
                  </a:lnTo>
                  <a:lnTo>
                    <a:pt x="651899" y="151079"/>
                  </a:lnTo>
                  <a:lnTo>
                    <a:pt x="651899" y="32999"/>
                  </a:lnTo>
                  <a:close/>
                </a:path>
                <a:path w="917575" h="360045">
                  <a:moveTo>
                    <a:pt x="607899" y="44000"/>
                  </a:moveTo>
                  <a:lnTo>
                    <a:pt x="309130" y="44000"/>
                  </a:lnTo>
                  <a:lnTo>
                    <a:pt x="309130" y="195079"/>
                  </a:lnTo>
                  <a:lnTo>
                    <a:pt x="202794" y="195079"/>
                  </a:lnTo>
                  <a:lnTo>
                    <a:pt x="458515" y="311527"/>
                  </a:lnTo>
                  <a:lnTo>
                    <a:pt x="485058" y="299440"/>
                  </a:lnTo>
                  <a:lnTo>
                    <a:pt x="458515" y="299440"/>
                  </a:lnTo>
                  <a:lnTo>
                    <a:pt x="253493" y="206079"/>
                  </a:lnTo>
                  <a:lnTo>
                    <a:pt x="320131" y="206079"/>
                  </a:lnTo>
                  <a:lnTo>
                    <a:pt x="320131" y="54999"/>
                  </a:lnTo>
                  <a:lnTo>
                    <a:pt x="607899" y="54999"/>
                  </a:lnTo>
                  <a:lnTo>
                    <a:pt x="607899" y="44000"/>
                  </a:lnTo>
                  <a:close/>
                </a:path>
                <a:path w="917575" h="360045">
                  <a:moveTo>
                    <a:pt x="607899" y="54999"/>
                  </a:moveTo>
                  <a:lnTo>
                    <a:pt x="596900" y="54999"/>
                  </a:lnTo>
                  <a:lnTo>
                    <a:pt x="596900" y="206079"/>
                  </a:lnTo>
                  <a:lnTo>
                    <a:pt x="663538" y="206079"/>
                  </a:lnTo>
                  <a:lnTo>
                    <a:pt x="458515" y="299440"/>
                  </a:lnTo>
                  <a:lnTo>
                    <a:pt x="485058" y="299440"/>
                  </a:lnTo>
                  <a:lnTo>
                    <a:pt x="714236" y="195079"/>
                  </a:lnTo>
                  <a:lnTo>
                    <a:pt x="607899" y="195079"/>
                  </a:lnTo>
                  <a:lnTo>
                    <a:pt x="607899" y="54999"/>
                  </a:lnTo>
                  <a:close/>
                </a:path>
              </a:pathLst>
            </a:custGeom>
            <a:solidFill>
              <a:srgbClr val="1E768C"/>
            </a:solidFill>
          </p:spPr>
          <p:txBody>
            <a:bodyPr wrap="square" lIns="0" tIns="0" rIns="0" bIns="0" rtlCol="0"/>
            <a:lstStyle/>
            <a:p>
              <a:endParaRPr/>
            </a:p>
          </p:txBody>
        </p:sp>
      </p:grpSp>
      <p:grpSp>
        <p:nvGrpSpPr>
          <p:cNvPr id="18" name="Gruppo 17">
            <a:extLst>
              <a:ext uri="{FF2B5EF4-FFF2-40B4-BE49-F238E27FC236}">
                <a16:creationId xmlns:a16="http://schemas.microsoft.com/office/drawing/2014/main" id="{0CD70FE4-479B-A455-8AD2-B9E9736A1E4F}"/>
              </a:ext>
            </a:extLst>
          </p:cNvPr>
          <p:cNvGrpSpPr/>
          <p:nvPr/>
        </p:nvGrpSpPr>
        <p:grpSpPr>
          <a:xfrm>
            <a:off x="1" y="0"/>
            <a:ext cx="908049" cy="6858000"/>
            <a:chOff x="1" y="0"/>
            <a:chExt cx="962526" cy="6858000"/>
          </a:xfrm>
        </p:grpSpPr>
        <p:sp>
          <p:nvSpPr>
            <p:cNvPr id="19" name="Rettangolo 18">
              <a:extLst>
                <a:ext uri="{FF2B5EF4-FFF2-40B4-BE49-F238E27FC236}">
                  <a16:creationId xmlns:a16="http://schemas.microsoft.com/office/drawing/2014/main" id="{9338F6A5-826A-BD0E-BDA7-CF8C7A60172A}"/>
                </a:ext>
              </a:extLst>
            </p:cNvPr>
            <p:cNvSpPr/>
            <p:nvPr/>
          </p:nvSpPr>
          <p:spPr>
            <a:xfrm>
              <a:off x="1" y="0"/>
              <a:ext cx="962526"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mj-lt"/>
              </a:endParaRPr>
            </a:p>
          </p:txBody>
        </p:sp>
        <p:sp>
          <p:nvSpPr>
            <p:cNvPr id="20" name="CasellaDiTesto 19">
              <a:extLst>
                <a:ext uri="{FF2B5EF4-FFF2-40B4-BE49-F238E27FC236}">
                  <a16:creationId xmlns:a16="http://schemas.microsoft.com/office/drawing/2014/main" id="{FA54BE8D-E1B4-C964-B17E-BBC817496A6D}"/>
                </a:ext>
              </a:extLst>
            </p:cNvPr>
            <p:cNvSpPr txBox="1"/>
            <p:nvPr/>
          </p:nvSpPr>
          <p:spPr>
            <a:xfrm rot="16200000">
              <a:off x="-2863197" y="3016394"/>
              <a:ext cx="6666316" cy="782979"/>
            </a:xfrm>
            <a:prstGeom prst="rect">
              <a:avLst/>
            </a:prstGeom>
            <a:noFill/>
          </p:spPr>
          <p:txBody>
            <a:bodyPr wrap="square" rtlCol="0">
              <a:spAutoFit/>
            </a:bodyPr>
            <a:lstStyle/>
            <a:p>
              <a:r>
                <a:rPr lang="it-IT" sz="2100" b="1" dirty="0">
                  <a:solidFill>
                    <a:schemeClr val="bg1"/>
                  </a:solidFill>
                  <a:latin typeface="+mj-lt"/>
                  <a:ea typeface="Tahoma" panose="020B0604030504040204" pitchFamily="34" charset="0"/>
                  <a:cs typeface="Tahoma" panose="020B0604030504040204" pitchFamily="34" charset="0"/>
                </a:rPr>
                <a:t>FormezPA -      Progetto per il miglioramento dei sistemi di                               </a:t>
              </a:r>
            </a:p>
            <a:p>
              <a:r>
                <a:rPr lang="it-IT" sz="2100" b="1" dirty="0">
                  <a:solidFill>
                    <a:schemeClr val="bg1"/>
                  </a:solidFill>
                  <a:latin typeface="+mj-lt"/>
                  <a:ea typeface="Tahoma" panose="020B0604030504040204" pitchFamily="34" charset="0"/>
                  <a:cs typeface="Tahoma" panose="020B0604030504040204" pitchFamily="34" charset="0"/>
                </a:rPr>
                <a:t>                          gestione e valutazione delle performance</a:t>
              </a:r>
            </a:p>
          </p:txBody>
        </p:sp>
      </p:grpSp>
      <p:pic>
        <p:nvPicPr>
          <p:cNvPr id="21" name="Picture 7">
            <a:extLst>
              <a:ext uri="{FF2B5EF4-FFF2-40B4-BE49-F238E27FC236}">
                <a16:creationId xmlns:a16="http://schemas.microsoft.com/office/drawing/2014/main" id="{95776E9E-80FB-6166-081A-E2597C571A0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5583" y="6444158"/>
            <a:ext cx="13223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magine 21">
            <a:extLst>
              <a:ext uri="{FF2B5EF4-FFF2-40B4-BE49-F238E27FC236}">
                <a16:creationId xmlns:a16="http://schemas.microsoft.com/office/drawing/2014/main" id="{4A20FB0A-6285-4854-4169-AF54CF2F48EF}"/>
              </a:ext>
            </a:extLst>
          </p:cNvPr>
          <p:cNvPicPr>
            <a:picLocks noChangeAspect="1"/>
          </p:cNvPicPr>
          <p:nvPr/>
        </p:nvPicPr>
        <p:blipFill rotWithShape="1">
          <a:blip r:embed="rId5"/>
          <a:srcRect t="15078" b="12705"/>
          <a:stretch/>
        </p:blipFill>
        <p:spPr>
          <a:xfrm>
            <a:off x="2568874" y="-6170"/>
            <a:ext cx="6895174" cy="990600"/>
          </a:xfrm>
          <a:prstGeom prst="rect">
            <a:avLst/>
          </a:prstGeom>
        </p:spPr>
      </p:pic>
      <p:sp>
        <p:nvSpPr>
          <p:cNvPr id="23" name="Segnaposto piè di pagina 3">
            <a:extLst>
              <a:ext uri="{FF2B5EF4-FFF2-40B4-BE49-F238E27FC236}">
                <a16:creationId xmlns:a16="http://schemas.microsoft.com/office/drawing/2014/main" id="{198578A3-CF7E-F078-06BA-6B8B8777C656}"/>
              </a:ext>
            </a:extLst>
          </p:cNvPr>
          <p:cNvSpPr txBox="1">
            <a:spLocks/>
          </p:cNvSpPr>
          <p:nvPr/>
        </p:nvSpPr>
        <p:spPr>
          <a:xfrm>
            <a:off x="249520" y="6524327"/>
            <a:ext cx="41148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Dott. Giuseppe Gioioso - FormezPA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31144" y="1712979"/>
            <a:ext cx="11115675" cy="5053122"/>
            <a:chOff x="0" y="1028597"/>
            <a:chExt cx="11115675" cy="5829935"/>
          </a:xfrm>
        </p:grpSpPr>
        <p:pic>
          <p:nvPicPr>
            <p:cNvPr id="3" name="object 3"/>
            <p:cNvPicPr/>
            <p:nvPr/>
          </p:nvPicPr>
          <p:blipFill>
            <a:blip r:embed="rId2" cstate="print"/>
            <a:stretch>
              <a:fillRect/>
            </a:stretch>
          </p:blipFill>
          <p:spPr>
            <a:xfrm>
              <a:off x="781430" y="1028597"/>
              <a:ext cx="10301287" cy="5114975"/>
            </a:xfrm>
            <a:prstGeom prst="rect">
              <a:avLst/>
            </a:prstGeom>
          </p:spPr>
        </p:pic>
        <p:sp>
          <p:nvSpPr>
            <p:cNvPr id="4" name="object 4"/>
            <p:cNvSpPr/>
            <p:nvPr/>
          </p:nvSpPr>
          <p:spPr>
            <a:xfrm>
              <a:off x="6600819" y="1071566"/>
              <a:ext cx="4514850" cy="369570"/>
            </a:xfrm>
            <a:custGeom>
              <a:avLst/>
              <a:gdLst/>
              <a:ahLst/>
              <a:cxnLst/>
              <a:rect l="l" t="t" r="r" b="b"/>
              <a:pathLst>
                <a:path w="4514850" h="369569">
                  <a:moveTo>
                    <a:pt x="4514850" y="0"/>
                  </a:moveTo>
                  <a:lnTo>
                    <a:pt x="0" y="0"/>
                  </a:lnTo>
                  <a:lnTo>
                    <a:pt x="0" y="369332"/>
                  </a:lnTo>
                  <a:lnTo>
                    <a:pt x="4514850" y="369332"/>
                  </a:lnTo>
                  <a:lnTo>
                    <a:pt x="4514850" y="0"/>
                  </a:lnTo>
                  <a:close/>
                </a:path>
              </a:pathLst>
            </a:custGeom>
            <a:solidFill>
              <a:srgbClr val="FFFFFF"/>
            </a:solidFill>
          </p:spPr>
          <p:txBody>
            <a:bodyPr wrap="square" lIns="0" tIns="0" rIns="0" bIns="0" rtlCol="0"/>
            <a:lstStyle/>
            <a:p>
              <a:endParaRPr/>
            </a:p>
          </p:txBody>
        </p:sp>
      </p:grpSp>
      <p:sp>
        <p:nvSpPr>
          <p:cNvPr id="5" name="object 5"/>
          <p:cNvSpPr txBox="1">
            <a:spLocks noGrp="1"/>
          </p:cNvSpPr>
          <p:nvPr>
            <p:ph type="title"/>
          </p:nvPr>
        </p:nvSpPr>
        <p:spPr>
          <a:xfrm>
            <a:off x="1152345" y="1161721"/>
            <a:ext cx="4431618" cy="513080"/>
          </a:xfrm>
          <a:prstGeom prst="rect">
            <a:avLst/>
          </a:prstGeom>
        </p:spPr>
        <p:txBody>
          <a:bodyPr vert="horz" wrap="square" lIns="0" tIns="12700" rIns="0" bIns="0" rtlCol="0">
            <a:spAutoFit/>
          </a:bodyPr>
          <a:lstStyle/>
          <a:p>
            <a:pPr marL="12700">
              <a:lnSpc>
                <a:spcPct val="100000"/>
              </a:lnSpc>
              <a:spcBef>
                <a:spcPts val="100"/>
              </a:spcBef>
            </a:pPr>
            <a:r>
              <a:rPr sz="3200" spc="-5" dirty="0">
                <a:solidFill>
                  <a:srgbClr val="165160"/>
                </a:solidFill>
              </a:rPr>
              <a:t>KPI</a:t>
            </a:r>
            <a:r>
              <a:rPr sz="3200" spc="-10" dirty="0">
                <a:solidFill>
                  <a:srgbClr val="165160"/>
                </a:solidFill>
              </a:rPr>
              <a:t> </a:t>
            </a:r>
            <a:r>
              <a:rPr sz="3200" dirty="0">
                <a:solidFill>
                  <a:srgbClr val="165160"/>
                </a:solidFill>
              </a:rPr>
              <a:t>-</a:t>
            </a:r>
            <a:r>
              <a:rPr sz="3200" spc="-15" dirty="0">
                <a:solidFill>
                  <a:srgbClr val="165160"/>
                </a:solidFill>
              </a:rPr>
              <a:t> </a:t>
            </a:r>
            <a:r>
              <a:rPr sz="3200" spc="-5" dirty="0">
                <a:solidFill>
                  <a:srgbClr val="165160"/>
                </a:solidFill>
              </a:rPr>
              <a:t>Indicatori</a:t>
            </a:r>
            <a:r>
              <a:rPr sz="3200" spc="-15" dirty="0">
                <a:solidFill>
                  <a:srgbClr val="165160"/>
                </a:solidFill>
              </a:rPr>
              <a:t> </a:t>
            </a:r>
            <a:r>
              <a:rPr sz="3200" spc="-5" dirty="0">
                <a:solidFill>
                  <a:srgbClr val="165160"/>
                </a:solidFill>
              </a:rPr>
              <a:t>di</a:t>
            </a:r>
            <a:r>
              <a:rPr sz="3200" spc="-10" dirty="0">
                <a:solidFill>
                  <a:srgbClr val="165160"/>
                </a:solidFill>
              </a:rPr>
              <a:t> </a:t>
            </a:r>
            <a:r>
              <a:rPr sz="3200" spc="-5" dirty="0">
                <a:solidFill>
                  <a:srgbClr val="165160"/>
                </a:solidFill>
              </a:rPr>
              <a:t>tempo</a:t>
            </a:r>
            <a:endParaRPr sz="3200" dirty="0"/>
          </a:p>
        </p:txBody>
      </p:sp>
      <p:sp>
        <p:nvSpPr>
          <p:cNvPr id="10" name="object 10"/>
          <p:cNvSpPr txBox="1"/>
          <p:nvPr/>
        </p:nvSpPr>
        <p:spPr>
          <a:xfrm>
            <a:off x="6992874" y="1526784"/>
            <a:ext cx="78803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C00000"/>
                </a:solidFill>
                <a:latin typeface="Lucida Sans Unicode"/>
                <a:cs typeface="Lucida Sans Unicode"/>
              </a:rPr>
              <a:t>a</a:t>
            </a:r>
            <a:r>
              <a:rPr sz="1800" dirty="0">
                <a:solidFill>
                  <a:srgbClr val="C00000"/>
                </a:solidFill>
                <a:latin typeface="Lucida Sans Unicode"/>
                <a:cs typeface="Lucida Sans Unicode"/>
              </a:rPr>
              <a:t>tti</a:t>
            </a:r>
            <a:r>
              <a:rPr sz="1800" spc="5" dirty="0">
                <a:solidFill>
                  <a:srgbClr val="C00000"/>
                </a:solidFill>
                <a:latin typeface="Lucida Sans Unicode"/>
                <a:cs typeface="Lucida Sans Unicode"/>
              </a:rPr>
              <a:t>v</a:t>
            </a:r>
            <a:r>
              <a:rPr sz="1800" dirty="0">
                <a:solidFill>
                  <a:srgbClr val="C00000"/>
                </a:solidFill>
                <a:latin typeface="Lucida Sans Unicode"/>
                <a:cs typeface="Lucida Sans Unicode"/>
              </a:rPr>
              <a:t>ità</a:t>
            </a:r>
            <a:endParaRPr sz="1800" dirty="0">
              <a:latin typeface="Lucida Sans Unicode"/>
              <a:cs typeface="Lucida Sans Unicode"/>
            </a:endParaRPr>
          </a:p>
        </p:txBody>
      </p:sp>
      <p:grpSp>
        <p:nvGrpSpPr>
          <p:cNvPr id="11" name="object 11"/>
          <p:cNvGrpSpPr/>
          <p:nvPr/>
        </p:nvGrpSpPr>
        <p:grpSpPr>
          <a:xfrm>
            <a:off x="5761041" y="1015658"/>
            <a:ext cx="3961129" cy="1236980"/>
            <a:chOff x="5932074" y="248405"/>
            <a:chExt cx="3961129" cy="1236980"/>
          </a:xfrm>
        </p:grpSpPr>
        <p:pic>
          <p:nvPicPr>
            <p:cNvPr id="12" name="object 12"/>
            <p:cNvPicPr/>
            <p:nvPr/>
          </p:nvPicPr>
          <p:blipFill>
            <a:blip r:embed="rId3" cstate="print"/>
            <a:stretch>
              <a:fillRect/>
            </a:stretch>
          </p:blipFill>
          <p:spPr>
            <a:xfrm>
              <a:off x="5932074" y="248405"/>
              <a:ext cx="1047367" cy="800099"/>
            </a:xfrm>
            <a:prstGeom prst="rect">
              <a:avLst/>
            </a:prstGeom>
          </p:spPr>
        </p:pic>
        <p:pic>
          <p:nvPicPr>
            <p:cNvPr id="13" name="object 13"/>
            <p:cNvPicPr/>
            <p:nvPr/>
          </p:nvPicPr>
          <p:blipFill>
            <a:blip r:embed="rId4" cstate="print"/>
            <a:stretch>
              <a:fillRect/>
            </a:stretch>
          </p:blipFill>
          <p:spPr>
            <a:xfrm>
              <a:off x="7352711" y="356671"/>
              <a:ext cx="2540000" cy="1128713"/>
            </a:xfrm>
            <a:prstGeom prst="rect">
              <a:avLst/>
            </a:prstGeom>
          </p:spPr>
        </p:pic>
      </p:grpSp>
      <p:sp>
        <p:nvSpPr>
          <p:cNvPr id="14" name="object 14"/>
          <p:cNvSpPr txBox="1"/>
          <p:nvPr/>
        </p:nvSpPr>
        <p:spPr>
          <a:xfrm>
            <a:off x="9189388" y="1221156"/>
            <a:ext cx="2068195" cy="756920"/>
          </a:xfrm>
          <a:prstGeom prst="rect">
            <a:avLst/>
          </a:prstGeom>
        </p:spPr>
        <p:txBody>
          <a:bodyPr vert="horz" wrap="square" lIns="0" tIns="12700" rIns="0" bIns="0" rtlCol="0">
            <a:spAutoFit/>
          </a:bodyPr>
          <a:lstStyle/>
          <a:p>
            <a:pPr marL="12700">
              <a:lnSpc>
                <a:spcPct val="100000"/>
              </a:lnSpc>
              <a:spcBef>
                <a:spcPts val="100"/>
              </a:spcBef>
            </a:pPr>
            <a:r>
              <a:rPr sz="4800" spc="-5" dirty="0">
                <a:solidFill>
                  <a:srgbClr val="C00000"/>
                </a:solidFill>
                <a:latin typeface="Lucida Sans Unicode"/>
                <a:cs typeface="Lucida Sans Unicode"/>
              </a:rPr>
              <a:t>P</a:t>
            </a:r>
            <a:r>
              <a:rPr sz="3600" spc="-5" dirty="0">
                <a:solidFill>
                  <a:srgbClr val="C00000"/>
                </a:solidFill>
                <a:latin typeface="Lucida Sans Unicode"/>
                <a:cs typeface="Lucida Sans Unicode"/>
              </a:rPr>
              <a:t>rocesso</a:t>
            </a:r>
            <a:endParaRPr sz="3600" dirty="0">
              <a:latin typeface="Lucida Sans Unicode"/>
              <a:cs typeface="Lucida Sans Unicode"/>
            </a:endParaRPr>
          </a:p>
        </p:txBody>
      </p:sp>
      <p:sp>
        <p:nvSpPr>
          <p:cNvPr id="16" name="object 16"/>
          <p:cNvSpPr txBox="1"/>
          <p:nvPr/>
        </p:nvSpPr>
        <p:spPr>
          <a:xfrm>
            <a:off x="8757500" y="3904881"/>
            <a:ext cx="2206625" cy="294640"/>
          </a:xfrm>
          <a:prstGeom prst="rect">
            <a:avLst/>
          </a:prstGeom>
        </p:spPr>
        <p:txBody>
          <a:bodyPr vert="horz" wrap="square" lIns="0" tIns="14605" rIns="0" bIns="0" rtlCol="0">
            <a:spAutoFit/>
          </a:bodyPr>
          <a:lstStyle/>
          <a:p>
            <a:pPr marL="12700">
              <a:lnSpc>
                <a:spcPct val="100000"/>
              </a:lnSpc>
              <a:spcBef>
                <a:spcPts val="115"/>
              </a:spcBef>
            </a:pPr>
            <a:r>
              <a:rPr sz="1550" spc="25" dirty="0">
                <a:solidFill>
                  <a:srgbClr val="C00000"/>
                </a:solidFill>
                <a:latin typeface="Lucida Sans Unicode"/>
                <a:cs typeface="Lucida Sans Unicode"/>
              </a:rPr>
              <a:t>Cittadino/stakeholde</a:t>
            </a:r>
            <a:r>
              <a:rPr sz="1750" spc="25" dirty="0">
                <a:solidFill>
                  <a:srgbClr val="C00000"/>
                </a:solidFill>
                <a:latin typeface="Lucida Sans Unicode"/>
                <a:cs typeface="Lucida Sans Unicode"/>
              </a:rPr>
              <a:t>r</a:t>
            </a:r>
            <a:endParaRPr sz="1750" dirty="0">
              <a:latin typeface="Lucida Sans Unicode"/>
              <a:cs typeface="Lucida Sans Unicode"/>
            </a:endParaRPr>
          </a:p>
        </p:txBody>
      </p:sp>
      <p:grpSp>
        <p:nvGrpSpPr>
          <p:cNvPr id="6" name="Gruppo 5">
            <a:extLst>
              <a:ext uri="{FF2B5EF4-FFF2-40B4-BE49-F238E27FC236}">
                <a16:creationId xmlns:a16="http://schemas.microsoft.com/office/drawing/2014/main" id="{FC036FB7-F24E-52C6-D7DA-11DBE02B9CB0}"/>
              </a:ext>
            </a:extLst>
          </p:cNvPr>
          <p:cNvGrpSpPr/>
          <p:nvPr/>
        </p:nvGrpSpPr>
        <p:grpSpPr>
          <a:xfrm>
            <a:off x="1" y="0"/>
            <a:ext cx="908049" cy="6858000"/>
            <a:chOff x="1" y="0"/>
            <a:chExt cx="962526" cy="6858000"/>
          </a:xfrm>
        </p:grpSpPr>
        <p:sp>
          <p:nvSpPr>
            <p:cNvPr id="7" name="Rettangolo 6">
              <a:extLst>
                <a:ext uri="{FF2B5EF4-FFF2-40B4-BE49-F238E27FC236}">
                  <a16:creationId xmlns:a16="http://schemas.microsoft.com/office/drawing/2014/main" id="{4AA6A524-149F-C807-3D0C-7D820CF0AF9E}"/>
                </a:ext>
              </a:extLst>
            </p:cNvPr>
            <p:cNvSpPr/>
            <p:nvPr/>
          </p:nvSpPr>
          <p:spPr>
            <a:xfrm>
              <a:off x="1" y="0"/>
              <a:ext cx="962526"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mj-lt"/>
              </a:endParaRPr>
            </a:p>
          </p:txBody>
        </p:sp>
        <p:sp>
          <p:nvSpPr>
            <p:cNvPr id="8" name="CasellaDiTesto 7">
              <a:extLst>
                <a:ext uri="{FF2B5EF4-FFF2-40B4-BE49-F238E27FC236}">
                  <a16:creationId xmlns:a16="http://schemas.microsoft.com/office/drawing/2014/main" id="{0F211351-D717-748A-AE14-4D9450ACE67C}"/>
                </a:ext>
              </a:extLst>
            </p:cNvPr>
            <p:cNvSpPr txBox="1"/>
            <p:nvPr/>
          </p:nvSpPr>
          <p:spPr>
            <a:xfrm rot="16200000">
              <a:off x="-2863197" y="3016394"/>
              <a:ext cx="6666316" cy="782979"/>
            </a:xfrm>
            <a:prstGeom prst="rect">
              <a:avLst/>
            </a:prstGeom>
            <a:noFill/>
          </p:spPr>
          <p:txBody>
            <a:bodyPr wrap="square" rtlCol="0">
              <a:spAutoFit/>
            </a:bodyPr>
            <a:lstStyle/>
            <a:p>
              <a:r>
                <a:rPr lang="it-IT" sz="2100" b="1" dirty="0">
                  <a:solidFill>
                    <a:schemeClr val="bg1"/>
                  </a:solidFill>
                  <a:latin typeface="+mj-lt"/>
                  <a:ea typeface="Tahoma" panose="020B0604030504040204" pitchFamily="34" charset="0"/>
                  <a:cs typeface="Tahoma" panose="020B0604030504040204" pitchFamily="34" charset="0"/>
                </a:rPr>
                <a:t>FormezPA -      Progetto per il miglioramento dei sistemi di                               </a:t>
              </a:r>
            </a:p>
            <a:p>
              <a:r>
                <a:rPr lang="it-IT" sz="2100" b="1" dirty="0">
                  <a:solidFill>
                    <a:schemeClr val="bg1"/>
                  </a:solidFill>
                  <a:latin typeface="+mj-lt"/>
                  <a:ea typeface="Tahoma" panose="020B0604030504040204" pitchFamily="34" charset="0"/>
                  <a:cs typeface="Tahoma" panose="020B0604030504040204" pitchFamily="34" charset="0"/>
                </a:rPr>
                <a:t>                          gestione e valutazione delle performance</a:t>
              </a:r>
            </a:p>
          </p:txBody>
        </p:sp>
      </p:grpSp>
      <p:pic>
        <p:nvPicPr>
          <p:cNvPr id="9" name="Picture 7">
            <a:extLst>
              <a:ext uri="{FF2B5EF4-FFF2-40B4-BE49-F238E27FC236}">
                <a16:creationId xmlns:a16="http://schemas.microsoft.com/office/drawing/2014/main" id="{C82171E1-C60E-CA8F-1D62-9436A29F252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22170" y="6291901"/>
            <a:ext cx="13223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14">
            <a:extLst>
              <a:ext uri="{FF2B5EF4-FFF2-40B4-BE49-F238E27FC236}">
                <a16:creationId xmlns:a16="http://schemas.microsoft.com/office/drawing/2014/main" id="{3A2C716E-E3F2-F662-7ACD-1DE1A8A95A1A}"/>
              </a:ext>
            </a:extLst>
          </p:cNvPr>
          <p:cNvPicPr>
            <a:picLocks noChangeAspect="1"/>
          </p:cNvPicPr>
          <p:nvPr/>
        </p:nvPicPr>
        <p:blipFill rotWithShape="1">
          <a:blip r:embed="rId6"/>
          <a:srcRect t="15078" b="12705"/>
          <a:stretch/>
        </p:blipFill>
        <p:spPr>
          <a:xfrm>
            <a:off x="2136376" y="0"/>
            <a:ext cx="6895174" cy="990600"/>
          </a:xfrm>
          <a:prstGeom prst="rect">
            <a:avLst/>
          </a:prstGeom>
        </p:spPr>
      </p:pic>
      <p:sp>
        <p:nvSpPr>
          <p:cNvPr id="18" name="Segnaposto piè di pagina 3">
            <a:extLst>
              <a:ext uri="{FF2B5EF4-FFF2-40B4-BE49-F238E27FC236}">
                <a16:creationId xmlns:a16="http://schemas.microsoft.com/office/drawing/2014/main" id="{9BB15609-E61A-CF6B-1DCE-B3EABB59CDB2}"/>
              </a:ext>
            </a:extLst>
          </p:cNvPr>
          <p:cNvSpPr txBox="1">
            <a:spLocks/>
          </p:cNvSpPr>
          <p:nvPr/>
        </p:nvSpPr>
        <p:spPr>
          <a:xfrm>
            <a:off x="3913240" y="6484267"/>
            <a:ext cx="41148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Dott. Giuseppe Gioioso - FormezPA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7442" y="2293947"/>
            <a:ext cx="10695305" cy="3997954"/>
          </a:xfrm>
          <a:prstGeom prst="rect">
            <a:avLst/>
          </a:prstGeom>
        </p:spPr>
        <p:txBody>
          <a:bodyPr vert="horz" wrap="square" lIns="0" tIns="85725" rIns="0" bIns="0" rtlCol="0" anchor="t">
            <a:spAutoFit/>
          </a:bodyPr>
          <a:lstStyle/>
          <a:p>
            <a:pPr marL="12700" marR="1334770">
              <a:lnSpc>
                <a:spcPct val="79100"/>
              </a:lnSpc>
              <a:spcBef>
                <a:spcPts val="675"/>
              </a:spcBef>
            </a:pPr>
            <a:r>
              <a:rPr lang="it-IT" sz="2100" spc="-5" dirty="0">
                <a:solidFill>
                  <a:schemeClr val="accent1">
                    <a:lumMod val="75000"/>
                  </a:schemeClr>
                </a:solidFill>
                <a:latin typeface="Calibri"/>
                <a:cs typeface="Calibri"/>
              </a:rPr>
              <a:t>Il modello</a:t>
            </a:r>
            <a:r>
              <a:rPr lang="it-IT" sz="2100" dirty="0">
                <a:solidFill>
                  <a:schemeClr val="accent1">
                    <a:lumMod val="75000"/>
                  </a:schemeClr>
                </a:solidFill>
                <a:latin typeface="Calibri"/>
                <a:cs typeface="Calibri"/>
              </a:rPr>
              <a:t> per</a:t>
            </a:r>
            <a:r>
              <a:rPr lang="it-IT" sz="2100" spc="-5" dirty="0">
                <a:solidFill>
                  <a:schemeClr val="accent1">
                    <a:lumMod val="75000"/>
                  </a:schemeClr>
                </a:solidFill>
                <a:latin typeface="Calibri"/>
                <a:cs typeface="Calibri"/>
              </a:rPr>
              <a:t> processi </a:t>
            </a:r>
            <a:r>
              <a:rPr lang="it-IT" sz="2100" dirty="0">
                <a:solidFill>
                  <a:schemeClr val="accent1">
                    <a:lumMod val="75000"/>
                  </a:schemeClr>
                </a:solidFill>
                <a:latin typeface="Calibri"/>
                <a:cs typeface="Calibri"/>
              </a:rPr>
              <a:t>se</a:t>
            </a:r>
            <a:r>
              <a:rPr lang="it-IT" sz="2100" spc="-5" dirty="0">
                <a:solidFill>
                  <a:schemeClr val="accent1">
                    <a:lumMod val="75000"/>
                  </a:schemeClr>
                </a:solidFill>
                <a:latin typeface="Calibri"/>
                <a:cs typeface="Calibri"/>
              </a:rPr>
              <a:t> efficacemente</a:t>
            </a:r>
            <a:r>
              <a:rPr lang="it-IT" sz="2100" spc="5"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utilizzato</a:t>
            </a:r>
            <a:r>
              <a:rPr lang="it-IT" sz="2100"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nell’ambito</a:t>
            </a:r>
            <a:r>
              <a:rPr lang="it-IT" sz="2100" dirty="0">
                <a:solidFill>
                  <a:schemeClr val="accent1">
                    <a:lumMod val="75000"/>
                  </a:schemeClr>
                </a:solidFill>
                <a:latin typeface="Calibri"/>
                <a:cs typeface="Calibri"/>
              </a:rPr>
              <a:t> del </a:t>
            </a:r>
            <a:r>
              <a:rPr lang="it-IT" sz="2100" spc="-710"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controllo</a:t>
            </a:r>
            <a:r>
              <a:rPr lang="it-IT" sz="2100" spc="-10" dirty="0">
                <a:solidFill>
                  <a:schemeClr val="accent1">
                    <a:lumMod val="75000"/>
                  </a:schemeClr>
                </a:solidFill>
                <a:latin typeface="Calibri"/>
                <a:cs typeface="Calibri"/>
              </a:rPr>
              <a:t> </a:t>
            </a:r>
            <a:r>
              <a:rPr lang="it-IT" sz="2100" dirty="0">
                <a:solidFill>
                  <a:schemeClr val="accent1">
                    <a:lumMod val="75000"/>
                  </a:schemeClr>
                </a:solidFill>
                <a:latin typeface="Calibri"/>
                <a:cs typeface="Calibri"/>
              </a:rPr>
              <a:t>di</a:t>
            </a:r>
            <a:r>
              <a:rPr lang="it-IT" sz="2100" spc="-10"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gestione</a:t>
            </a:r>
            <a:r>
              <a:rPr lang="it-IT" sz="2100"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fornisce</a:t>
            </a:r>
            <a:r>
              <a:rPr lang="it-IT" sz="2100"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informazioni su:</a:t>
            </a:r>
            <a:endParaRPr lang="it-IT" sz="2100" dirty="0">
              <a:solidFill>
                <a:schemeClr val="accent1">
                  <a:lumMod val="75000"/>
                </a:schemeClr>
              </a:solidFill>
              <a:latin typeface="Calibri"/>
              <a:cs typeface="Calibri"/>
            </a:endParaRPr>
          </a:p>
          <a:p>
            <a:pPr marL="355600" marR="5080" indent="-342900">
              <a:lnSpc>
                <a:spcPct val="79100"/>
              </a:lnSpc>
              <a:spcBef>
                <a:spcPts val="434"/>
              </a:spcBef>
              <a:buClr>
                <a:schemeClr val="accent4">
                  <a:lumMod val="75000"/>
                </a:schemeClr>
              </a:buClr>
              <a:buSzPct val="69565"/>
              <a:buFont typeface="Wingdings" panose="05000000000000000000" pitchFamily="2" charset="2"/>
              <a:buChar char="Ø"/>
              <a:tabLst>
                <a:tab pos="267970" algn="l"/>
                <a:tab pos="268605" algn="l"/>
              </a:tabLst>
            </a:pPr>
            <a:r>
              <a:rPr lang="it-IT" sz="2100" spc="-5" dirty="0">
                <a:solidFill>
                  <a:schemeClr val="accent1">
                    <a:lumMod val="75000"/>
                  </a:schemeClr>
                </a:solidFill>
                <a:latin typeface="Calibri"/>
                <a:cs typeface="Calibri"/>
              </a:rPr>
              <a:t>il costo</a:t>
            </a:r>
            <a:r>
              <a:rPr lang="it-IT" sz="2100" spc="5" dirty="0">
                <a:solidFill>
                  <a:schemeClr val="accent1">
                    <a:lumMod val="75000"/>
                  </a:schemeClr>
                </a:solidFill>
                <a:latin typeface="Calibri"/>
                <a:cs typeface="Calibri"/>
              </a:rPr>
              <a:t> </a:t>
            </a:r>
            <a:r>
              <a:rPr lang="it-IT" sz="2100" dirty="0">
                <a:solidFill>
                  <a:schemeClr val="accent1">
                    <a:lumMod val="75000"/>
                  </a:schemeClr>
                </a:solidFill>
                <a:latin typeface="Calibri"/>
                <a:cs typeface="Calibri"/>
              </a:rPr>
              <a:t>dei</a:t>
            </a:r>
            <a:r>
              <a:rPr lang="it-IT" sz="2100" spc="-5" dirty="0">
                <a:solidFill>
                  <a:schemeClr val="accent1">
                    <a:lumMod val="75000"/>
                  </a:schemeClr>
                </a:solidFill>
                <a:latin typeface="Calibri"/>
                <a:cs typeface="Calibri"/>
              </a:rPr>
              <a:t> fattori</a:t>
            </a:r>
            <a:r>
              <a:rPr lang="it-IT" sz="2100"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(risorse)</a:t>
            </a:r>
            <a:r>
              <a:rPr lang="it-IT" sz="2100"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utilizzati</a:t>
            </a:r>
            <a:r>
              <a:rPr lang="it-IT" sz="2100"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nello</a:t>
            </a:r>
            <a:r>
              <a:rPr lang="it-IT" sz="2100" spc="5"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svolgimento</a:t>
            </a:r>
            <a:r>
              <a:rPr lang="it-IT" sz="2100"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del</a:t>
            </a:r>
            <a:r>
              <a:rPr lang="it-IT" sz="2100"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processo</a:t>
            </a:r>
            <a:r>
              <a:rPr lang="it-IT" sz="2100" dirty="0">
                <a:solidFill>
                  <a:schemeClr val="accent1">
                    <a:lumMod val="75000"/>
                  </a:schemeClr>
                </a:solidFill>
                <a:latin typeface="Calibri"/>
                <a:cs typeface="Calibri"/>
              </a:rPr>
              <a:t> o</a:t>
            </a:r>
            <a:r>
              <a:rPr lang="it-IT" sz="2100" spc="5"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per </a:t>
            </a:r>
            <a:r>
              <a:rPr lang="it-IT" sz="2100" spc="-710"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lo</a:t>
            </a:r>
            <a:r>
              <a:rPr lang="it-IT" sz="2100" spc="-10"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svolgimento delle</a:t>
            </a:r>
            <a:r>
              <a:rPr lang="it-IT" sz="2100"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singole</a:t>
            </a:r>
            <a:r>
              <a:rPr lang="it-IT" sz="2100"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attività;</a:t>
            </a:r>
            <a:endParaRPr lang="it-IT" sz="2100" dirty="0">
              <a:solidFill>
                <a:schemeClr val="accent1">
                  <a:lumMod val="75000"/>
                </a:schemeClr>
              </a:solidFill>
              <a:latin typeface="Calibri"/>
              <a:cs typeface="Calibri"/>
            </a:endParaRPr>
          </a:p>
          <a:p>
            <a:pPr marL="355600" indent="-342900">
              <a:lnSpc>
                <a:spcPts val="2530"/>
              </a:lnSpc>
              <a:buClr>
                <a:schemeClr val="accent4">
                  <a:lumMod val="75000"/>
                </a:schemeClr>
              </a:buClr>
              <a:buSzPct val="69565"/>
              <a:buFont typeface="Wingdings" panose="05000000000000000000" pitchFamily="2" charset="2"/>
              <a:buChar char="Ø"/>
              <a:tabLst>
                <a:tab pos="267970" algn="l"/>
                <a:tab pos="268605" algn="l"/>
              </a:tabLst>
            </a:pPr>
            <a:r>
              <a:rPr lang="it-IT" sz="2100" spc="-5" dirty="0">
                <a:solidFill>
                  <a:schemeClr val="accent1">
                    <a:lumMod val="75000"/>
                  </a:schemeClr>
                </a:solidFill>
                <a:latin typeface="Calibri"/>
                <a:cs typeface="Calibri"/>
              </a:rPr>
              <a:t>il</a:t>
            </a:r>
            <a:r>
              <a:rPr lang="it-IT" sz="2100" spc="-10"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ciclo</a:t>
            </a:r>
            <a:r>
              <a:rPr lang="it-IT" sz="2100"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temporale</a:t>
            </a:r>
            <a:r>
              <a:rPr lang="it-IT" sz="2100" spc="5" dirty="0">
                <a:solidFill>
                  <a:schemeClr val="accent1">
                    <a:lumMod val="75000"/>
                  </a:schemeClr>
                </a:solidFill>
                <a:latin typeface="Calibri"/>
                <a:cs typeface="Calibri"/>
              </a:rPr>
              <a:t> </a:t>
            </a:r>
            <a:r>
              <a:rPr lang="it-IT" sz="2100" dirty="0">
                <a:solidFill>
                  <a:schemeClr val="accent1">
                    <a:lumMod val="75000"/>
                  </a:schemeClr>
                </a:solidFill>
                <a:latin typeface="Calibri"/>
                <a:cs typeface="Calibri"/>
              </a:rPr>
              <a:t>del</a:t>
            </a:r>
            <a:r>
              <a:rPr lang="it-IT" sz="2100" spc="-5" dirty="0">
                <a:solidFill>
                  <a:schemeClr val="accent1">
                    <a:lumMod val="75000"/>
                  </a:schemeClr>
                </a:solidFill>
                <a:latin typeface="Calibri"/>
                <a:cs typeface="Calibri"/>
              </a:rPr>
              <a:t> processo</a:t>
            </a:r>
            <a:r>
              <a:rPr lang="it-IT" sz="2100" dirty="0">
                <a:solidFill>
                  <a:schemeClr val="accent1">
                    <a:lumMod val="75000"/>
                  </a:schemeClr>
                </a:solidFill>
                <a:latin typeface="Calibri"/>
                <a:cs typeface="Calibri"/>
              </a:rPr>
              <a:t> o </a:t>
            </a:r>
            <a:r>
              <a:rPr lang="it-IT" sz="2100" spc="-5" dirty="0">
                <a:solidFill>
                  <a:schemeClr val="accent1">
                    <a:lumMod val="75000"/>
                  </a:schemeClr>
                </a:solidFill>
                <a:latin typeface="Calibri"/>
                <a:cs typeface="Calibri"/>
              </a:rPr>
              <a:t>delle</a:t>
            </a:r>
            <a:r>
              <a:rPr lang="it-IT" sz="2100" spc="5"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singole</a:t>
            </a:r>
            <a:r>
              <a:rPr lang="it-IT" sz="2100" spc="5"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attività;</a:t>
            </a:r>
            <a:endParaRPr lang="it-IT" sz="2100" dirty="0">
              <a:solidFill>
                <a:schemeClr val="accent1">
                  <a:lumMod val="75000"/>
                </a:schemeClr>
              </a:solidFill>
              <a:latin typeface="Calibri"/>
              <a:cs typeface="Calibri"/>
            </a:endParaRPr>
          </a:p>
          <a:p>
            <a:pPr marL="355600" marR="316865" indent="-342900">
              <a:lnSpc>
                <a:spcPts val="2210"/>
              </a:lnSpc>
              <a:spcBef>
                <a:spcPts val="445"/>
              </a:spcBef>
              <a:buClr>
                <a:schemeClr val="accent4">
                  <a:lumMod val="75000"/>
                </a:schemeClr>
              </a:buClr>
              <a:buSzPct val="69565"/>
              <a:buFont typeface="Wingdings" panose="05000000000000000000" pitchFamily="2" charset="2"/>
              <a:buChar char="Ø"/>
              <a:tabLst>
                <a:tab pos="267970" algn="l"/>
                <a:tab pos="268605" algn="l"/>
              </a:tabLst>
            </a:pPr>
            <a:r>
              <a:rPr lang="it-IT" sz="2100" spc="-5" dirty="0">
                <a:solidFill>
                  <a:schemeClr val="accent1">
                    <a:lumMod val="75000"/>
                  </a:schemeClr>
                </a:solidFill>
                <a:latin typeface="Calibri"/>
                <a:cs typeface="Calibri"/>
              </a:rPr>
              <a:t>il </a:t>
            </a:r>
            <a:r>
              <a:rPr lang="it-IT" sz="2100" dirty="0">
                <a:solidFill>
                  <a:schemeClr val="accent1">
                    <a:lumMod val="75000"/>
                  </a:schemeClr>
                </a:solidFill>
                <a:latin typeface="Calibri"/>
                <a:cs typeface="Calibri"/>
              </a:rPr>
              <a:t>tempo di </a:t>
            </a:r>
            <a:r>
              <a:rPr lang="it-IT" sz="2100" spc="-5" dirty="0">
                <a:solidFill>
                  <a:schemeClr val="accent1">
                    <a:lumMod val="75000"/>
                  </a:schemeClr>
                </a:solidFill>
                <a:latin typeface="Calibri"/>
                <a:cs typeface="Calibri"/>
              </a:rPr>
              <a:t>risposta</a:t>
            </a:r>
            <a:r>
              <a:rPr lang="it-IT" sz="2100" spc="5" dirty="0">
                <a:solidFill>
                  <a:schemeClr val="accent1">
                    <a:lumMod val="75000"/>
                  </a:schemeClr>
                </a:solidFill>
                <a:latin typeface="Calibri"/>
                <a:cs typeface="Calibri"/>
              </a:rPr>
              <a:t> </a:t>
            </a:r>
            <a:r>
              <a:rPr lang="it-IT" sz="2100" dirty="0">
                <a:solidFill>
                  <a:schemeClr val="accent1">
                    <a:lumMod val="75000"/>
                  </a:schemeClr>
                </a:solidFill>
                <a:latin typeface="Calibri"/>
                <a:cs typeface="Calibri"/>
              </a:rPr>
              <a:t>al </a:t>
            </a:r>
            <a:r>
              <a:rPr lang="it-IT" sz="2100" spc="-5" dirty="0">
                <a:solidFill>
                  <a:schemeClr val="accent1">
                    <a:lumMod val="75000"/>
                  </a:schemeClr>
                </a:solidFill>
                <a:latin typeface="Calibri"/>
                <a:cs typeface="Calibri"/>
              </a:rPr>
              <a:t>beneficiario</a:t>
            </a:r>
            <a:r>
              <a:rPr lang="it-IT" sz="2100"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dell’output</a:t>
            </a:r>
            <a:r>
              <a:rPr lang="it-IT" sz="2100" spc="10"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(utente</a:t>
            </a:r>
            <a:r>
              <a:rPr lang="it-IT" sz="2100" spc="5"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finale</a:t>
            </a:r>
            <a:r>
              <a:rPr lang="it-IT" sz="2100" spc="10" dirty="0">
                <a:solidFill>
                  <a:schemeClr val="accent1">
                    <a:lumMod val="75000"/>
                  </a:schemeClr>
                </a:solidFill>
                <a:latin typeface="Calibri"/>
                <a:cs typeface="Calibri"/>
              </a:rPr>
              <a:t> </a:t>
            </a:r>
            <a:r>
              <a:rPr lang="it-IT" sz="2100" dirty="0">
                <a:solidFill>
                  <a:schemeClr val="accent1">
                    <a:lumMod val="75000"/>
                  </a:schemeClr>
                </a:solidFill>
                <a:latin typeface="Calibri"/>
                <a:cs typeface="Calibri"/>
              </a:rPr>
              <a:t>o </a:t>
            </a:r>
            <a:r>
              <a:rPr lang="it-IT" sz="2100" spc="-5" dirty="0">
                <a:solidFill>
                  <a:schemeClr val="accent1">
                    <a:lumMod val="75000"/>
                  </a:schemeClr>
                </a:solidFill>
                <a:latin typeface="Calibri"/>
                <a:cs typeface="Calibri"/>
              </a:rPr>
              <a:t>processo </a:t>
            </a:r>
            <a:r>
              <a:rPr lang="it-IT" sz="2100" spc="-710"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successivo);</a:t>
            </a:r>
            <a:endParaRPr lang="it-IT" sz="2100" dirty="0">
              <a:solidFill>
                <a:schemeClr val="accent1">
                  <a:lumMod val="75000"/>
                </a:schemeClr>
              </a:solidFill>
              <a:latin typeface="Calibri"/>
              <a:cs typeface="Calibri"/>
            </a:endParaRPr>
          </a:p>
          <a:p>
            <a:pPr marL="355600" indent="-342900">
              <a:lnSpc>
                <a:spcPts val="2525"/>
              </a:lnSpc>
              <a:buClr>
                <a:schemeClr val="accent4">
                  <a:lumMod val="75000"/>
                </a:schemeClr>
              </a:buClr>
              <a:buSzPct val="69565"/>
              <a:buFont typeface="Wingdings" panose="05000000000000000000" pitchFamily="2" charset="2"/>
              <a:buChar char="Ø"/>
              <a:tabLst>
                <a:tab pos="267970" algn="l"/>
                <a:tab pos="268605" algn="l"/>
              </a:tabLst>
            </a:pPr>
            <a:r>
              <a:rPr lang="it-IT" sz="2100" spc="-5" dirty="0">
                <a:solidFill>
                  <a:schemeClr val="accent1">
                    <a:lumMod val="75000"/>
                  </a:schemeClr>
                </a:solidFill>
                <a:latin typeface="Calibri"/>
                <a:cs typeface="Calibri"/>
              </a:rPr>
              <a:t>la</a:t>
            </a:r>
            <a:r>
              <a:rPr lang="it-IT" sz="2100" spc="5"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soddisfazione</a:t>
            </a:r>
            <a:r>
              <a:rPr lang="it-IT" sz="2100" spc="-10" dirty="0">
                <a:solidFill>
                  <a:schemeClr val="accent1">
                    <a:lumMod val="75000"/>
                  </a:schemeClr>
                </a:solidFill>
                <a:latin typeface="Calibri"/>
                <a:cs typeface="Calibri"/>
              </a:rPr>
              <a:t> </a:t>
            </a:r>
            <a:r>
              <a:rPr lang="it-IT" sz="2100" dirty="0">
                <a:solidFill>
                  <a:schemeClr val="accent1">
                    <a:lumMod val="75000"/>
                  </a:schemeClr>
                </a:solidFill>
                <a:latin typeface="Calibri"/>
                <a:cs typeface="Calibri"/>
              </a:rPr>
              <a:t>del</a:t>
            </a:r>
            <a:r>
              <a:rPr lang="it-IT" sz="2100" spc="-5" dirty="0">
                <a:solidFill>
                  <a:schemeClr val="accent1">
                    <a:lumMod val="75000"/>
                  </a:schemeClr>
                </a:solidFill>
                <a:latin typeface="Calibri"/>
                <a:cs typeface="Calibri"/>
              </a:rPr>
              <a:t> beneficiario</a:t>
            </a:r>
            <a:r>
              <a:rPr lang="it-IT" sz="2100"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dell’output;</a:t>
            </a:r>
            <a:endParaRPr lang="it-IT" sz="2100" dirty="0">
              <a:solidFill>
                <a:schemeClr val="accent1">
                  <a:lumMod val="75000"/>
                </a:schemeClr>
              </a:solidFill>
              <a:latin typeface="Calibri"/>
              <a:cs typeface="Calibri"/>
            </a:endParaRPr>
          </a:p>
          <a:p>
            <a:pPr marL="355600" marR="747395" indent="-342900">
              <a:lnSpc>
                <a:spcPts val="2210"/>
              </a:lnSpc>
              <a:spcBef>
                <a:spcPts val="450"/>
              </a:spcBef>
              <a:buClr>
                <a:schemeClr val="accent4">
                  <a:lumMod val="75000"/>
                </a:schemeClr>
              </a:buClr>
              <a:buSzPct val="69565"/>
              <a:buFont typeface="Wingdings" panose="05000000000000000000" pitchFamily="2" charset="2"/>
              <a:buChar char="Ø"/>
              <a:tabLst>
                <a:tab pos="267970" algn="l"/>
                <a:tab pos="268605" algn="l"/>
              </a:tabLst>
            </a:pPr>
            <a:r>
              <a:rPr lang="it-IT" sz="2100" spc="-5" dirty="0">
                <a:solidFill>
                  <a:schemeClr val="accent1">
                    <a:lumMod val="75000"/>
                  </a:schemeClr>
                </a:solidFill>
                <a:latin typeface="Calibri"/>
                <a:cs typeface="Calibri"/>
              </a:rPr>
              <a:t>il numero</a:t>
            </a:r>
            <a:r>
              <a:rPr lang="it-IT" sz="2100" dirty="0">
                <a:solidFill>
                  <a:schemeClr val="accent1">
                    <a:lumMod val="75000"/>
                  </a:schemeClr>
                </a:solidFill>
                <a:latin typeface="Calibri"/>
                <a:cs typeface="Calibri"/>
              </a:rPr>
              <a:t> di</a:t>
            </a:r>
            <a:r>
              <a:rPr lang="it-IT" sz="2100" spc="-5" dirty="0">
                <a:solidFill>
                  <a:schemeClr val="accent1">
                    <a:lumMod val="75000"/>
                  </a:schemeClr>
                </a:solidFill>
                <a:latin typeface="Calibri"/>
                <a:cs typeface="Calibri"/>
              </a:rPr>
              <a:t> errori e/o</a:t>
            </a:r>
            <a:r>
              <a:rPr lang="it-IT" sz="2100"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omissioni</a:t>
            </a:r>
            <a:r>
              <a:rPr lang="it-IT" sz="2100" spc="5"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nello</a:t>
            </a:r>
            <a:r>
              <a:rPr lang="it-IT" sz="2100"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svolgimento</a:t>
            </a:r>
            <a:r>
              <a:rPr lang="it-IT" sz="2100"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delle</a:t>
            </a:r>
            <a:r>
              <a:rPr lang="it-IT" sz="2100" spc="5"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attività</a:t>
            </a:r>
            <a:r>
              <a:rPr lang="it-IT" sz="2100" spc="5"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e/o </a:t>
            </a:r>
            <a:r>
              <a:rPr lang="it-IT" sz="2100" spc="-710"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nella compilazione</a:t>
            </a:r>
            <a:r>
              <a:rPr lang="it-IT" sz="2100" spc="5" dirty="0">
                <a:solidFill>
                  <a:schemeClr val="accent1">
                    <a:lumMod val="75000"/>
                  </a:schemeClr>
                </a:solidFill>
                <a:latin typeface="Calibri"/>
                <a:cs typeface="Calibri"/>
              </a:rPr>
              <a:t> </a:t>
            </a:r>
            <a:r>
              <a:rPr lang="it-IT" sz="2100" dirty="0">
                <a:solidFill>
                  <a:schemeClr val="accent1">
                    <a:lumMod val="75000"/>
                  </a:schemeClr>
                </a:solidFill>
                <a:latin typeface="Calibri"/>
                <a:cs typeface="Calibri"/>
              </a:rPr>
              <a:t>dei</a:t>
            </a:r>
            <a:r>
              <a:rPr lang="it-IT" sz="2100" spc="-10"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documenti;</a:t>
            </a:r>
            <a:endParaRPr lang="it-IT" sz="2100" dirty="0">
              <a:solidFill>
                <a:schemeClr val="accent1">
                  <a:lumMod val="75000"/>
                </a:schemeClr>
              </a:solidFill>
              <a:latin typeface="Calibri"/>
              <a:cs typeface="Calibri"/>
            </a:endParaRPr>
          </a:p>
          <a:p>
            <a:pPr marL="355600" marR="636905" indent="-342900">
              <a:lnSpc>
                <a:spcPts val="2210"/>
              </a:lnSpc>
              <a:spcBef>
                <a:spcPts val="380"/>
              </a:spcBef>
              <a:buClr>
                <a:schemeClr val="accent4">
                  <a:lumMod val="75000"/>
                </a:schemeClr>
              </a:buClr>
              <a:buSzPct val="69565"/>
              <a:buFont typeface="Wingdings" panose="05000000000000000000" pitchFamily="2" charset="2"/>
              <a:buChar char="Ø"/>
              <a:tabLst>
                <a:tab pos="267970" algn="l"/>
                <a:tab pos="268605" algn="l"/>
              </a:tabLst>
            </a:pPr>
            <a:r>
              <a:rPr lang="it-IT" sz="2100" spc="-5" dirty="0">
                <a:solidFill>
                  <a:schemeClr val="accent1">
                    <a:lumMod val="75000"/>
                  </a:schemeClr>
                </a:solidFill>
                <a:latin typeface="Calibri"/>
                <a:cs typeface="Calibri"/>
              </a:rPr>
              <a:t>il</a:t>
            </a:r>
            <a:r>
              <a:rPr lang="it-IT" sz="2100" spc="-10"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numero</a:t>
            </a:r>
            <a:r>
              <a:rPr lang="it-IT" sz="2100" dirty="0">
                <a:solidFill>
                  <a:schemeClr val="accent1">
                    <a:lumMod val="75000"/>
                  </a:schemeClr>
                </a:solidFill>
                <a:latin typeface="Calibri"/>
                <a:cs typeface="Calibri"/>
              </a:rPr>
              <a:t> dei</a:t>
            </a:r>
            <a:r>
              <a:rPr lang="it-IT" sz="2100" spc="-5" dirty="0">
                <a:solidFill>
                  <a:schemeClr val="accent1">
                    <a:lumMod val="75000"/>
                  </a:schemeClr>
                </a:solidFill>
                <a:latin typeface="Calibri"/>
                <a:cs typeface="Calibri"/>
              </a:rPr>
              <a:t> punti</a:t>
            </a:r>
            <a:r>
              <a:rPr lang="it-IT" sz="2100" spc="-10" dirty="0">
                <a:solidFill>
                  <a:schemeClr val="accent1">
                    <a:lumMod val="75000"/>
                  </a:schemeClr>
                </a:solidFill>
                <a:latin typeface="Calibri"/>
                <a:cs typeface="Calibri"/>
              </a:rPr>
              <a:t> </a:t>
            </a:r>
            <a:r>
              <a:rPr lang="it-IT" sz="2100" dirty="0">
                <a:solidFill>
                  <a:schemeClr val="accent1">
                    <a:lumMod val="75000"/>
                  </a:schemeClr>
                </a:solidFill>
                <a:latin typeface="Calibri"/>
                <a:cs typeface="Calibri"/>
              </a:rPr>
              <a:t>di</a:t>
            </a:r>
            <a:r>
              <a:rPr lang="it-IT" sz="2100" spc="-5" dirty="0">
                <a:solidFill>
                  <a:schemeClr val="accent1">
                    <a:lumMod val="75000"/>
                  </a:schemeClr>
                </a:solidFill>
                <a:latin typeface="Calibri"/>
                <a:cs typeface="Calibri"/>
              </a:rPr>
              <a:t> decisione</a:t>
            </a:r>
            <a:r>
              <a:rPr lang="it-IT" sz="2100" spc="5" dirty="0">
                <a:solidFill>
                  <a:schemeClr val="accent1">
                    <a:lumMod val="75000"/>
                  </a:schemeClr>
                </a:solidFill>
                <a:latin typeface="Calibri"/>
                <a:cs typeface="Calibri"/>
              </a:rPr>
              <a:t> </a:t>
            </a:r>
            <a:r>
              <a:rPr lang="it-IT" sz="2100" dirty="0">
                <a:solidFill>
                  <a:schemeClr val="accent1">
                    <a:lumMod val="75000"/>
                  </a:schemeClr>
                </a:solidFill>
                <a:latin typeface="Calibri"/>
                <a:cs typeface="Calibri"/>
              </a:rPr>
              <a:t>e </a:t>
            </a:r>
            <a:r>
              <a:rPr lang="it-IT" sz="2100" spc="-5" dirty="0">
                <a:solidFill>
                  <a:schemeClr val="accent1">
                    <a:lumMod val="75000"/>
                  </a:schemeClr>
                </a:solidFill>
                <a:latin typeface="Calibri"/>
                <a:cs typeface="Calibri"/>
              </a:rPr>
              <a:t>il conseguente</a:t>
            </a:r>
            <a:r>
              <a:rPr lang="it-IT" sz="2100" spc="-10"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ritardo</a:t>
            </a:r>
            <a:r>
              <a:rPr lang="it-IT" sz="2100"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che</a:t>
            </a:r>
            <a:r>
              <a:rPr lang="it-IT" sz="2100"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dipende </a:t>
            </a:r>
            <a:r>
              <a:rPr lang="it-IT" sz="2100" spc="-710"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dalle approvazioni;</a:t>
            </a:r>
            <a:endParaRPr lang="it-IT" sz="2100" dirty="0">
              <a:solidFill>
                <a:schemeClr val="accent1">
                  <a:lumMod val="75000"/>
                </a:schemeClr>
              </a:solidFill>
              <a:latin typeface="Calibri"/>
              <a:cs typeface="Calibri"/>
            </a:endParaRPr>
          </a:p>
          <a:p>
            <a:pPr marL="355600" marR="448945" indent="-342900">
              <a:lnSpc>
                <a:spcPct val="79600"/>
              </a:lnSpc>
              <a:spcBef>
                <a:spcPts val="530"/>
              </a:spcBef>
              <a:buClr>
                <a:schemeClr val="accent4">
                  <a:lumMod val="75000"/>
                </a:schemeClr>
              </a:buClr>
              <a:buSzPct val="69565"/>
              <a:buFont typeface="Wingdings" panose="05000000000000000000" pitchFamily="2" charset="2"/>
              <a:buChar char="Ø"/>
              <a:tabLst>
                <a:tab pos="267970" algn="l"/>
                <a:tab pos="268605" algn="l"/>
              </a:tabLst>
            </a:pPr>
            <a:r>
              <a:rPr lang="it-IT" sz="2100" spc="-5" dirty="0">
                <a:solidFill>
                  <a:schemeClr val="accent1">
                    <a:lumMod val="75000"/>
                  </a:schemeClr>
                </a:solidFill>
                <a:latin typeface="Calibri"/>
                <a:cs typeface="Calibri"/>
              </a:rPr>
              <a:t>la</a:t>
            </a:r>
            <a:r>
              <a:rPr lang="it-IT" sz="2100"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frequenza</a:t>
            </a:r>
            <a:r>
              <a:rPr lang="it-IT" sz="2100" spc="5" dirty="0">
                <a:solidFill>
                  <a:schemeClr val="accent1">
                    <a:lumMod val="75000"/>
                  </a:schemeClr>
                </a:solidFill>
                <a:latin typeface="Calibri"/>
                <a:cs typeface="Calibri"/>
              </a:rPr>
              <a:t> </a:t>
            </a:r>
            <a:r>
              <a:rPr lang="it-IT" sz="2100" dirty="0">
                <a:solidFill>
                  <a:schemeClr val="accent1">
                    <a:lumMod val="75000"/>
                  </a:schemeClr>
                </a:solidFill>
                <a:latin typeface="Calibri"/>
                <a:cs typeface="Calibri"/>
              </a:rPr>
              <a:t>e</a:t>
            </a:r>
            <a:r>
              <a:rPr lang="it-IT" sz="2100" spc="5"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l’entità</a:t>
            </a:r>
            <a:r>
              <a:rPr lang="it-IT" sz="2100" dirty="0">
                <a:solidFill>
                  <a:schemeClr val="accent1">
                    <a:lumMod val="75000"/>
                  </a:schemeClr>
                </a:solidFill>
                <a:latin typeface="Calibri"/>
                <a:cs typeface="Calibri"/>
              </a:rPr>
              <a:t> dei</a:t>
            </a:r>
            <a:r>
              <a:rPr lang="it-IT" sz="2100" spc="-5" dirty="0">
                <a:solidFill>
                  <a:schemeClr val="accent1">
                    <a:lumMod val="75000"/>
                  </a:schemeClr>
                </a:solidFill>
                <a:latin typeface="Calibri"/>
                <a:cs typeface="Calibri"/>
              </a:rPr>
              <a:t> ritardi </a:t>
            </a:r>
            <a:r>
              <a:rPr lang="it-IT" sz="2100" dirty="0">
                <a:solidFill>
                  <a:schemeClr val="accent1">
                    <a:lumMod val="75000"/>
                  </a:schemeClr>
                </a:solidFill>
                <a:latin typeface="Calibri"/>
                <a:cs typeface="Calibri"/>
              </a:rPr>
              <a:t>dei</a:t>
            </a:r>
            <a:r>
              <a:rPr lang="it-IT" sz="2100" spc="-5" dirty="0">
                <a:solidFill>
                  <a:schemeClr val="accent1">
                    <a:lumMod val="75000"/>
                  </a:schemeClr>
                </a:solidFill>
                <a:latin typeface="Calibri"/>
                <a:cs typeface="Calibri"/>
              </a:rPr>
              <a:t> </a:t>
            </a:r>
            <a:r>
              <a:rPr lang="it-IT" sz="2100" dirty="0">
                <a:solidFill>
                  <a:schemeClr val="accent1">
                    <a:lumMod val="75000"/>
                  </a:schemeClr>
                </a:solidFill>
                <a:latin typeface="Calibri"/>
                <a:cs typeface="Calibri"/>
              </a:rPr>
              <a:t>passaggi</a:t>
            </a:r>
            <a:r>
              <a:rPr lang="it-IT" sz="2100" spc="-10"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tra</a:t>
            </a:r>
            <a:r>
              <a:rPr lang="it-IT" sz="2100" spc="5"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le</a:t>
            </a:r>
            <a:r>
              <a:rPr lang="it-IT" sz="2100" spc="5" dirty="0">
                <a:solidFill>
                  <a:schemeClr val="accent1">
                    <a:lumMod val="75000"/>
                  </a:schemeClr>
                </a:solidFill>
                <a:latin typeface="Calibri"/>
                <a:cs typeface="Calibri"/>
              </a:rPr>
              <a:t> </a:t>
            </a:r>
            <a:r>
              <a:rPr lang="it-IT" sz="2100" dirty="0">
                <a:solidFill>
                  <a:schemeClr val="accent1">
                    <a:lumMod val="75000"/>
                  </a:schemeClr>
                </a:solidFill>
                <a:latin typeface="Calibri"/>
                <a:cs typeface="Calibri"/>
              </a:rPr>
              <a:t>fasi</a:t>
            </a:r>
            <a:r>
              <a:rPr lang="it-IT" sz="2100" spc="-5" dirty="0">
                <a:solidFill>
                  <a:schemeClr val="accent1">
                    <a:lumMod val="75000"/>
                  </a:schemeClr>
                </a:solidFill>
                <a:latin typeface="Calibri"/>
                <a:cs typeface="Calibri"/>
              </a:rPr>
              <a:t> riguardanti</a:t>
            </a:r>
            <a:r>
              <a:rPr lang="it-IT" sz="2100" spc="-10"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gli </a:t>
            </a:r>
            <a:r>
              <a:rPr lang="it-IT" sz="2100" spc="-710"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output </a:t>
            </a:r>
            <a:r>
              <a:rPr lang="it-IT" sz="2100" dirty="0">
                <a:solidFill>
                  <a:schemeClr val="accent1">
                    <a:lumMod val="75000"/>
                  </a:schemeClr>
                </a:solidFill>
                <a:latin typeface="Calibri"/>
                <a:cs typeface="Calibri"/>
              </a:rPr>
              <a:t>di fase o dei passaggi </a:t>
            </a:r>
            <a:r>
              <a:rPr lang="it-IT" sz="2100" spc="-5" dirty="0">
                <a:solidFill>
                  <a:schemeClr val="accent1">
                    <a:lumMod val="75000"/>
                  </a:schemeClr>
                </a:solidFill>
                <a:latin typeface="Calibri"/>
                <a:cs typeface="Calibri"/>
              </a:rPr>
              <a:t>tra le </a:t>
            </a:r>
            <a:r>
              <a:rPr lang="it-IT" sz="2100" dirty="0">
                <a:solidFill>
                  <a:schemeClr val="accent1">
                    <a:lumMod val="75000"/>
                  </a:schemeClr>
                </a:solidFill>
                <a:latin typeface="Calibri"/>
                <a:cs typeface="Calibri"/>
              </a:rPr>
              <a:t>fasi </a:t>
            </a:r>
            <a:r>
              <a:rPr lang="it-IT" sz="2100" spc="-5" dirty="0">
                <a:solidFill>
                  <a:schemeClr val="accent1">
                    <a:lumMod val="75000"/>
                  </a:schemeClr>
                </a:solidFill>
                <a:latin typeface="Calibri"/>
                <a:cs typeface="Calibri"/>
              </a:rPr>
              <a:t>incardinate </a:t>
            </a:r>
            <a:r>
              <a:rPr lang="it-IT" sz="2100" dirty="0">
                <a:solidFill>
                  <a:schemeClr val="accent1">
                    <a:lumMod val="75000"/>
                  </a:schemeClr>
                </a:solidFill>
                <a:latin typeface="Calibri"/>
                <a:cs typeface="Calibri"/>
              </a:rPr>
              <a:t>su </a:t>
            </a:r>
            <a:r>
              <a:rPr lang="it-IT" sz="2100" spc="-5" dirty="0">
                <a:solidFill>
                  <a:schemeClr val="accent1">
                    <a:lumMod val="75000"/>
                  </a:schemeClr>
                </a:solidFill>
                <a:latin typeface="Calibri"/>
                <a:cs typeface="Calibri"/>
              </a:rPr>
              <a:t>diverse unità </a:t>
            </a:r>
            <a:r>
              <a:rPr lang="it-IT" sz="2100"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organizzative.</a:t>
            </a:r>
            <a:endParaRPr lang="it-IT" sz="2100" dirty="0">
              <a:solidFill>
                <a:schemeClr val="accent1">
                  <a:lumMod val="75000"/>
                </a:schemeClr>
              </a:solidFill>
              <a:latin typeface="Calibri"/>
              <a:cs typeface="Calibri"/>
            </a:endParaRPr>
          </a:p>
          <a:p>
            <a:pPr marL="355600" indent="-342900">
              <a:lnSpc>
                <a:spcPts val="2590"/>
              </a:lnSpc>
              <a:buClr>
                <a:schemeClr val="accent4">
                  <a:lumMod val="75000"/>
                </a:schemeClr>
              </a:buClr>
              <a:buSzPct val="69565"/>
              <a:buFont typeface="Wingdings" panose="05000000000000000000" pitchFamily="2" charset="2"/>
              <a:buChar char="Ø"/>
              <a:tabLst>
                <a:tab pos="267970" algn="l"/>
                <a:tab pos="268605" algn="l"/>
                <a:tab pos="5735320" algn="l"/>
              </a:tabLst>
            </a:pPr>
            <a:r>
              <a:rPr lang="it-IT" sz="2100" spc="-5" dirty="0">
                <a:solidFill>
                  <a:schemeClr val="accent1">
                    <a:lumMod val="75000"/>
                  </a:schemeClr>
                </a:solidFill>
                <a:latin typeface="Calibri"/>
                <a:cs typeface="Calibri"/>
              </a:rPr>
              <a:t>Il</a:t>
            </a:r>
            <a:r>
              <a:rPr lang="it-IT" sz="2100"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modello</a:t>
            </a:r>
            <a:r>
              <a:rPr lang="it-IT" sz="2100" spc="5" dirty="0">
                <a:solidFill>
                  <a:schemeClr val="accent1">
                    <a:lumMod val="75000"/>
                  </a:schemeClr>
                </a:solidFill>
                <a:latin typeface="Calibri"/>
                <a:cs typeface="Calibri"/>
              </a:rPr>
              <a:t> </a:t>
            </a:r>
            <a:r>
              <a:rPr lang="it-IT" sz="2100" dirty="0">
                <a:solidFill>
                  <a:schemeClr val="accent1">
                    <a:lumMod val="75000"/>
                  </a:schemeClr>
                </a:solidFill>
                <a:latin typeface="Calibri"/>
                <a:cs typeface="Calibri"/>
              </a:rPr>
              <a:t>per </a:t>
            </a:r>
            <a:r>
              <a:rPr lang="it-IT" sz="2100" spc="-5" dirty="0">
                <a:solidFill>
                  <a:schemeClr val="accent1">
                    <a:lumMod val="75000"/>
                  </a:schemeClr>
                </a:solidFill>
                <a:latin typeface="Calibri"/>
                <a:cs typeface="Calibri"/>
              </a:rPr>
              <a:t>processi</a:t>
            </a:r>
            <a:r>
              <a:rPr lang="it-IT" sz="2100"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inoltre</a:t>
            </a:r>
            <a:r>
              <a:rPr lang="it-IT" sz="2100" spc="15"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facilita l’attuazione</a:t>
            </a:r>
            <a:r>
              <a:rPr lang="it-IT" sz="2100" spc="-30" dirty="0">
                <a:solidFill>
                  <a:schemeClr val="accent1">
                    <a:lumMod val="75000"/>
                  </a:schemeClr>
                </a:solidFill>
                <a:latin typeface="Calibri"/>
                <a:cs typeface="Calibri"/>
              </a:rPr>
              <a:t> </a:t>
            </a:r>
            <a:r>
              <a:rPr lang="it-IT" sz="2100" dirty="0">
                <a:solidFill>
                  <a:schemeClr val="accent1">
                    <a:lumMod val="75000"/>
                  </a:schemeClr>
                </a:solidFill>
                <a:latin typeface="Calibri"/>
                <a:cs typeface="Calibri"/>
              </a:rPr>
              <a:t>del</a:t>
            </a:r>
            <a:r>
              <a:rPr lang="it-IT" sz="2100" spc="-30" dirty="0">
                <a:solidFill>
                  <a:schemeClr val="accent1">
                    <a:lumMod val="75000"/>
                  </a:schemeClr>
                </a:solidFill>
                <a:latin typeface="Calibri"/>
                <a:cs typeface="Calibri"/>
              </a:rPr>
              <a:t> </a:t>
            </a:r>
            <a:r>
              <a:rPr lang="it-IT" sz="2100" spc="-5" dirty="0">
                <a:solidFill>
                  <a:schemeClr val="accent1">
                    <a:lumMod val="75000"/>
                  </a:schemeClr>
                </a:solidFill>
                <a:latin typeface="Calibri"/>
                <a:cs typeface="Calibri"/>
              </a:rPr>
              <a:t>PNRR.</a:t>
            </a:r>
            <a:endParaRPr lang="it-IT" sz="2100" dirty="0">
              <a:solidFill>
                <a:schemeClr val="accent1">
                  <a:lumMod val="75000"/>
                </a:schemeClr>
              </a:solidFill>
              <a:latin typeface="Calibri"/>
              <a:cs typeface="Calibri"/>
            </a:endParaRPr>
          </a:p>
        </p:txBody>
      </p:sp>
      <p:sp>
        <p:nvSpPr>
          <p:cNvPr id="4" name="Titolo 3">
            <a:extLst>
              <a:ext uri="{FF2B5EF4-FFF2-40B4-BE49-F238E27FC236}">
                <a16:creationId xmlns:a16="http://schemas.microsoft.com/office/drawing/2014/main" id="{2B09CC74-507D-4966-B2FC-002835B3270C}"/>
              </a:ext>
            </a:extLst>
          </p:cNvPr>
          <p:cNvSpPr>
            <a:spLocks noGrp="1"/>
          </p:cNvSpPr>
          <p:nvPr>
            <p:ph type="title"/>
          </p:nvPr>
        </p:nvSpPr>
        <p:spPr>
          <a:xfrm>
            <a:off x="1145171" y="1400185"/>
            <a:ext cx="10972800" cy="597195"/>
          </a:xfrm>
        </p:spPr>
        <p:txBody>
          <a:bodyPr>
            <a:normAutofit/>
          </a:bodyPr>
          <a:lstStyle/>
          <a:p>
            <a:r>
              <a:rPr lang="it-IT" sz="3200" dirty="0">
                <a:solidFill>
                  <a:srgbClr val="1B877D"/>
                </a:solidFill>
              </a:rPr>
              <a:t>Possibili utilizzi del modello per processi</a:t>
            </a:r>
          </a:p>
        </p:txBody>
      </p:sp>
      <p:grpSp>
        <p:nvGrpSpPr>
          <p:cNvPr id="3" name="Gruppo 2">
            <a:extLst>
              <a:ext uri="{FF2B5EF4-FFF2-40B4-BE49-F238E27FC236}">
                <a16:creationId xmlns:a16="http://schemas.microsoft.com/office/drawing/2014/main" id="{F9DE2D85-1C8B-A233-F95D-61DA7D80645A}"/>
              </a:ext>
            </a:extLst>
          </p:cNvPr>
          <p:cNvGrpSpPr/>
          <p:nvPr/>
        </p:nvGrpSpPr>
        <p:grpSpPr>
          <a:xfrm>
            <a:off x="1" y="0"/>
            <a:ext cx="908049" cy="6858000"/>
            <a:chOff x="1" y="0"/>
            <a:chExt cx="962526" cy="6858000"/>
          </a:xfrm>
        </p:grpSpPr>
        <p:sp>
          <p:nvSpPr>
            <p:cNvPr id="5" name="Rettangolo 4">
              <a:extLst>
                <a:ext uri="{FF2B5EF4-FFF2-40B4-BE49-F238E27FC236}">
                  <a16:creationId xmlns:a16="http://schemas.microsoft.com/office/drawing/2014/main" id="{750BCBD6-E4E4-EA39-BD5A-4763D32FB9C0}"/>
                </a:ext>
              </a:extLst>
            </p:cNvPr>
            <p:cNvSpPr/>
            <p:nvPr/>
          </p:nvSpPr>
          <p:spPr>
            <a:xfrm>
              <a:off x="1" y="0"/>
              <a:ext cx="962526"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mj-lt"/>
              </a:endParaRPr>
            </a:p>
          </p:txBody>
        </p:sp>
        <p:sp>
          <p:nvSpPr>
            <p:cNvPr id="6" name="CasellaDiTesto 5">
              <a:extLst>
                <a:ext uri="{FF2B5EF4-FFF2-40B4-BE49-F238E27FC236}">
                  <a16:creationId xmlns:a16="http://schemas.microsoft.com/office/drawing/2014/main" id="{6AF3998B-1783-1232-49C0-9EDEC6A74213}"/>
                </a:ext>
              </a:extLst>
            </p:cNvPr>
            <p:cNvSpPr txBox="1"/>
            <p:nvPr/>
          </p:nvSpPr>
          <p:spPr>
            <a:xfrm rot="16200000">
              <a:off x="-2863197" y="3016394"/>
              <a:ext cx="6666316" cy="782979"/>
            </a:xfrm>
            <a:prstGeom prst="rect">
              <a:avLst/>
            </a:prstGeom>
            <a:noFill/>
          </p:spPr>
          <p:txBody>
            <a:bodyPr wrap="square" rtlCol="0">
              <a:spAutoFit/>
            </a:bodyPr>
            <a:lstStyle/>
            <a:p>
              <a:r>
                <a:rPr lang="it-IT" sz="2100" b="1" dirty="0">
                  <a:solidFill>
                    <a:schemeClr val="bg1"/>
                  </a:solidFill>
                  <a:latin typeface="+mj-lt"/>
                  <a:ea typeface="Tahoma" panose="020B0604030504040204" pitchFamily="34" charset="0"/>
                  <a:cs typeface="Tahoma" panose="020B0604030504040204" pitchFamily="34" charset="0"/>
                </a:rPr>
                <a:t>FormezPA -      Progetto per il miglioramento dei sistemi di                               </a:t>
              </a:r>
            </a:p>
            <a:p>
              <a:r>
                <a:rPr lang="it-IT" sz="2100" b="1" dirty="0">
                  <a:solidFill>
                    <a:schemeClr val="bg1"/>
                  </a:solidFill>
                  <a:latin typeface="+mj-lt"/>
                  <a:ea typeface="Tahoma" panose="020B0604030504040204" pitchFamily="34" charset="0"/>
                  <a:cs typeface="Tahoma" panose="020B0604030504040204" pitchFamily="34" charset="0"/>
                </a:rPr>
                <a:t>                          gestione e valutazione delle performance</a:t>
              </a:r>
            </a:p>
          </p:txBody>
        </p:sp>
      </p:grpSp>
      <p:pic>
        <p:nvPicPr>
          <p:cNvPr id="7" name="Picture 7">
            <a:extLst>
              <a:ext uri="{FF2B5EF4-FFF2-40B4-BE49-F238E27FC236}">
                <a16:creationId xmlns:a16="http://schemas.microsoft.com/office/drawing/2014/main" id="{827804BA-C037-9BD5-649C-3D5EB247B6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2170" y="6291901"/>
            <a:ext cx="13223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a:extLst>
              <a:ext uri="{FF2B5EF4-FFF2-40B4-BE49-F238E27FC236}">
                <a16:creationId xmlns:a16="http://schemas.microsoft.com/office/drawing/2014/main" id="{6CA8DDFC-22D3-D22D-DD93-6F83EA5A8BD0}"/>
              </a:ext>
            </a:extLst>
          </p:cNvPr>
          <p:cNvPicPr>
            <a:picLocks noChangeAspect="1"/>
          </p:cNvPicPr>
          <p:nvPr/>
        </p:nvPicPr>
        <p:blipFill rotWithShape="1">
          <a:blip r:embed="rId3"/>
          <a:srcRect t="15078" b="12705"/>
          <a:stretch/>
        </p:blipFill>
        <p:spPr>
          <a:xfrm>
            <a:off x="2648413" y="34286"/>
            <a:ext cx="6895174" cy="990600"/>
          </a:xfrm>
          <a:prstGeom prst="rect">
            <a:avLst/>
          </a:prstGeom>
        </p:spPr>
      </p:pic>
      <p:sp>
        <p:nvSpPr>
          <p:cNvPr id="9" name="Segnaposto piè di pagina 3">
            <a:extLst>
              <a:ext uri="{FF2B5EF4-FFF2-40B4-BE49-F238E27FC236}">
                <a16:creationId xmlns:a16="http://schemas.microsoft.com/office/drawing/2014/main" id="{FA558970-2B25-DF7E-5676-1E6BE334E431}"/>
              </a:ext>
            </a:extLst>
          </p:cNvPr>
          <p:cNvSpPr txBox="1">
            <a:spLocks/>
          </p:cNvSpPr>
          <p:nvPr/>
        </p:nvSpPr>
        <p:spPr>
          <a:xfrm>
            <a:off x="3913240" y="6484267"/>
            <a:ext cx="41148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Dott. Giuseppe Gioioso - FormezPA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8505F468-D2F5-4315-B888-95132E665386}"/>
              </a:ext>
            </a:extLst>
          </p:cNvPr>
          <p:cNvSpPr>
            <a:spLocks noGrp="1"/>
          </p:cNvSpPr>
          <p:nvPr>
            <p:ph type="title" idx="4294967295"/>
          </p:nvPr>
        </p:nvSpPr>
        <p:spPr>
          <a:xfrm>
            <a:off x="0" y="1057275"/>
            <a:ext cx="10972800" cy="835025"/>
          </a:xfrm>
        </p:spPr>
        <p:txBody>
          <a:bodyPr>
            <a:normAutofit/>
          </a:bodyPr>
          <a:lstStyle/>
          <a:p>
            <a:pPr algn="ctr"/>
            <a:r>
              <a:rPr lang="it-IT" sz="2800" dirty="0">
                <a:solidFill>
                  <a:srgbClr val="1B877D"/>
                </a:solidFill>
                <a:latin typeface="Calibri" panose="020F0502020204030204" pitchFamily="34" charset="0"/>
                <a:cs typeface="Calibri" panose="020F0502020204030204" pitchFamily="34" charset="0"/>
              </a:rPr>
              <a:t>Il Business Process Management – BPM</a:t>
            </a:r>
          </a:p>
        </p:txBody>
      </p:sp>
      <p:sp>
        <p:nvSpPr>
          <p:cNvPr id="4" name="Rettangolo 3">
            <a:extLst>
              <a:ext uri="{FF2B5EF4-FFF2-40B4-BE49-F238E27FC236}">
                <a16:creationId xmlns:a16="http://schemas.microsoft.com/office/drawing/2014/main" id="{89F16C37-443D-44D6-849D-5D3784720B76}"/>
              </a:ext>
            </a:extLst>
          </p:cNvPr>
          <p:cNvSpPr/>
          <p:nvPr/>
        </p:nvSpPr>
        <p:spPr>
          <a:xfrm>
            <a:off x="982078" y="2300555"/>
            <a:ext cx="10972800" cy="3123932"/>
          </a:xfrm>
          <a:prstGeom prst="rect">
            <a:avLst/>
          </a:prstGeom>
        </p:spPr>
        <p:txBody>
          <a:bodyPr wrap="square">
            <a:spAutoFit/>
          </a:bodyPr>
          <a:lstStyle/>
          <a:p>
            <a:pPr>
              <a:spcAft>
                <a:spcPts val="600"/>
              </a:spcAft>
            </a:pPr>
            <a:r>
              <a:rPr lang="it-IT" sz="2400" dirty="0">
                <a:solidFill>
                  <a:schemeClr val="accent1">
                    <a:lumMod val="75000"/>
                  </a:schemeClr>
                </a:solidFill>
                <a:latin typeface="Calibri" panose="020F0502020204030204" pitchFamily="34" charset="0"/>
                <a:cs typeface="Calibri" panose="020F0502020204030204" pitchFamily="34" charset="0"/>
              </a:rPr>
              <a:t>Il Business Process Management – BPM è una disciplina manageriale focalizzata sull’esecuzione e sulla valutazione delle performance e dei risultati dei processi </a:t>
            </a:r>
            <a:r>
              <a:rPr lang="it-IT" sz="2400" dirty="0">
                <a:solidFill>
                  <a:schemeClr val="accent1">
                    <a:lumMod val="75000"/>
                  </a:schemeClr>
                </a:solidFill>
                <a:latin typeface="Calibri" panose="020F0502020204030204" pitchFamily="34" charset="0"/>
                <a:ea typeface="Verdana" panose="020B0604030504040204" pitchFamily="34" charset="0"/>
                <a:cs typeface="Calibri" panose="020F0502020204030204" pitchFamily="34" charset="0"/>
              </a:rPr>
              <a:t>gestionali</a:t>
            </a:r>
            <a:r>
              <a:rPr lang="it-IT" sz="2400" dirty="0">
                <a:solidFill>
                  <a:schemeClr val="accent1">
                    <a:lumMod val="75000"/>
                  </a:schemeClr>
                </a:solidFill>
                <a:latin typeface="Calibri" panose="020F0502020204030204" pitchFamily="34" charset="0"/>
                <a:cs typeface="Calibri" panose="020F0502020204030204" pitchFamily="34" charset="0"/>
              </a:rPr>
              <a:t>.</a:t>
            </a:r>
          </a:p>
          <a:p>
            <a:pPr>
              <a:spcAft>
                <a:spcPts val="600"/>
              </a:spcAft>
            </a:pPr>
            <a:r>
              <a:rPr lang="it-IT" sz="2400" dirty="0">
                <a:solidFill>
                  <a:schemeClr val="accent1">
                    <a:lumMod val="75000"/>
                  </a:schemeClr>
                </a:solidFill>
                <a:latin typeface="Calibri" panose="020F0502020204030204" pitchFamily="34" charset="0"/>
                <a:cs typeface="Calibri" panose="020F0502020204030204" pitchFamily="34" charset="0"/>
              </a:rPr>
              <a:t>Fornisce la struttura, i metodi e gli strumenti per allineare l’allocazione delle risorse umane e degli strumenti IT con la strategia delle organizzazioni, supportandole nell’ efficace svolgimento dei propri processi, ad adattarli ai cambiamenti continui, ottenendo costantemente le misure delle performance e del raggiungimento dei propri obiettivi.</a:t>
            </a:r>
          </a:p>
        </p:txBody>
      </p:sp>
      <p:grpSp>
        <p:nvGrpSpPr>
          <p:cNvPr id="2" name="Gruppo 1">
            <a:extLst>
              <a:ext uri="{FF2B5EF4-FFF2-40B4-BE49-F238E27FC236}">
                <a16:creationId xmlns:a16="http://schemas.microsoft.com/office/drawing/2014/main" id="{66FBD01A-A52D-2E53-5678-1596204FE290}"/>
              </a:ext>
            </a:extLst>
          </p:cNvPr>
          <p:cNvGrpSpPr/>
          <p:nvPr/>
        </p:nvGrpSpPr>
        <p:grpSpPr>
          <a:xfrm>
            <a:off x="1" y="0"/>
            <a:ext cx="908049" cy="6858000"/>
            <a:chOff x="1" y="0"/>
            <a:chExt cx="962526" cy="6858000"/>
          </a:xfrm>
        </p:grpSpPr>
        <p:sp>
          <p:nvSpPr>
            <p:cNvPr id="5" name="Rettangolo 4">
              <a:extLst>
                <a:ext uri="{FF2B5EF4-FFF2-40B4-BE49-F238E27FC236}">
                  <a16:creationId xmlns:a16="http://schemas.microsoft.com/office/drawing/2014/main" id="{B707CFA3-C694-937F-AD36-5076A0510F08}"/>
                </a:ext>
              </a:extLst>
            </p:cNvPr>
            <p:cNvSpPr/>
            <p:nvPr/>
          </p:nvSpPr>
          <p:spPr>
            <a:xfrm>
              <a:off x="1" y="0"/>
              <a:ext cx="962526"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mj-lt"/>
              </a:endParaRPr>
            </a:p>
          </p:txBody>
        </p:sp>
        <p:sp>
          <p:nvSpPr>
            <p:cNvPr id="6" name="CasellaDiTesto 5">
              <a:extLst>
                <a:ext uri="{FF2B5EF4-FFF2-40B4-BE49-F238E27FC236}">
                  <a16:creationId xmlns:a16="http://schemas.microsoft.com/office/drawing/2014/main" id="{BA31AD3D-053C-7D80-8F0E-ACB8060BB1D5}"/>
                </a:ext>
              </a:extLst>
            </p:cNvPr>
            <p:cNvSpPr txBox="1"/>
            <p:nvPr/>
          </p:nvSpPr>
          <p:spPr>
            <a:xfrm rot="16200000">
              <a:off x="-2863197" y="3016394"/>
              <a:ext cx="6666316" cy="782979"/>
            </a:xfrm>
            <a:prstGeom prst="rect">
              <a:avLst/>
            </a:prstGeom>
            <a:noFill/>
          </p:spPr>
          <p:txBody>
            <a:bodyPr wrap="square" rtlCol="0">
              <a:spAutoFit/>
            </a:bodyPr>
            <a:lstStyle/>
            <a:p>
              <a:r>
                <a:rPr lang="it-IT" sz="2100" b="1" dirty="0">
                  <a:solidFill>
                    <a:schemeClr val="bg1"/>
                  </a:solidFill>
                  <a:latin typeface="+mj-lt"/>
                  <a:ea typeface="Tahoma" panose="020B0604030504040204" pitchFamily="34" charset="0"/>
                  <a:cs typeface="Tahoma" panose="020B0604030504040204" pitchFamily="34" charset="0"/>
                </a:rPr>
                <a:t>FormezPA -      Progetto per il miglioramento dei sistemi di                               </a:t>
              </a:r>
            </a:p>
            <a:p>
              <a:r>
                <a:rPr lang="it-IT" sz="2100" b="1" dirty="0">
                  <a:solidFill>
                    <a:schemeClr val="bg1"/>
                  </a:solidFill>
                  <a:latin typeface="+mj-lt"/>
                  <a:ea typeface="Tahoma" panose="020B0604030504040204" pitchFamily="34" charset="0"/>
                  <a:cs typeface="Tahoma" panose="020B0604030504040204" pitchFamily="34" charset="0"/>
                </a:rPr>
                <a:t>                          gestione e valutazione delle performance</a:t>
              </a:r>
            </a:p>
          </p:txBody>
        </p:sp>
      </p:grpSp>
      <p:pic>
        <p:nvPicPr>
          <p:cNvPr id="7" name="Picture 7">
            <a:extLst>
              <a:ext uri="{FF2B5EF4-FFF2-40B4-BE49-F238E27FC236}">
                <a16:creationId xmlns:a16="http://schemas.microsoft.com/office/drawing/2014/main" id="{97DB4C13-2372-29A7-AE49-CE0699373E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2170" y="6291901"/>
            <a:ext cx="13223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a:extLst>
              <a:ext uri="{FF2B5EF4-FFF2-40B4-BE49-F238E27FC236}">
                <a16:creationId xmlns:a16="http://schemas.microsoft.com/office/drawing/2014/main" id="{0CDCF73C-8B1F-5126-24AB-CAC43E4684D7}"/>
              </a:ext>
            </a:extLst>
          </p:cNvPr>
          <p:cNvPicPr>
            <a:picLocks noChangeAspect="1"/>
          </p:cNvPicPr>
          <p:nvPr/>
        </p:nvPicPr>
        <p:blipFill rotWithShape="1">
          <a:blip r:embed="rId3"/>
          <a:srcRect t="15078" b="12705"/>
          <a:stretch/>
        </p:blipFill>
        <p:spPr>
          <a:xfrm>
            <a:off x="2648413" y="34286"/>
            <a:ext cx="6895174" cy="990600"/>
          </a:xfrm>
          <a:prstGeom prst="rect">
            <a:avLst/>
          </a:prstGeom>
        </p:spPr>
      </p:pic>
      <p:sp>
        <p:nvSpPr>
          <p:cNvPr id="9" name="Segnaposto piè di pagina 3">
            <a:extLst>
              <a:ext uri="{FF2B5EF4-FFF2-40B4-BE49-F238E27FC236}">
                <a16:creationId xmlns:a16="http://schemas.microsoft.com/office/drawing/2014/main" id="{0D21E220-1324-46E9-D5F2-DCDE1F948B3D}"/>
              </a:ext>
            </a:extLst>
          </p:cNvPr>
          <p:cNvSpPr txBox="1">
            <a:spLocks/>
          </p:cNvSpPr>
          <p:nvPr/>
        </p:nvSpPr>
        <p:spPr>
          <a:xfrm>
            <a:off x="3913240" y="6484267"/>
            <a:ext cx="41148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Dott. Giuseppe Gioioso - FormezPA</a:t>
            </a:r>
          </a:p>
        </p:txBody>
      </p:sp>
    </p:spTree>
    <p:extLst>
      <p:ext uri="{BB962C8B-B14F-4D97-AF65-F5344CB8AC3E}">
        <p14:creationId xmlns:p14="http://schemas.microsoft.com/office/powerpoint/2010/main" val="3961974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E2745B2-063E-49E0-B388-7DA037EB4E88}"/>
              </a:ext>
            </a:extLst>
          </p:cNvPr>
          <p:cNvSpPr>
            <a:spLocks noGrp="1"/>
          </p:cNvSpPr>
          <p:nvPr>
            <p:ph idx="4294967295"/>
          </p:nvPr>
        </p:nvSpPr>
        <p:spPr>
          <a:xfrm>
            <a:off x="1147442" y="1458594"/>
            <a:ext cx="10841358" cy="5240338"/>
          </a:xfrm>
        </p:spPr>
        <p:txBody>
          <a:bodyPr>
            <a:normAutofit fontScale="85000" lnSpcReduction="20000"/>
          </a:bodyPr>
          <a:lstStyle/>
          <a:p>
            <a:pPr marL="0" indent="0">
              <a:lnSpc>
                <a:spcPct val="120000"/>
              </a:lnSpc>
              <a:spcBef>
                <a:spcPts val="0"/>
              </a:spcBef>
              <a:spcAft>
                <a:spcPts val="600"/>
              </a:spcAft>
              <a:buNone/>
            </a:pPr>
            <a:r>
              <a:rPr lang="it-IT" dirty="0">
                <a:solidFill>
                  <a:schemeClr val="accent1">
                    <a:lumMod val="75000"/>
                  </a:schemeClr>
                </a:solidFill>
                <a:latin typeface="Calibri" panose="020F0502020204030204" pitchFamily="34" charset="0"/>
                <a:cs typeface="Calibri" panose="020F0502020204030204" pitchFamily="34" charset="0"/>
              </a:rPr>
              <a:t>L’approccio del BPM ha l’obiettivo di valorizzare i processi come componente strategica, come elemento «competitivo» da gestire per migliorare le performance dell’organizzazione.</a:t>
            </a:r>
          </a:p>
          <a:p>
            <a:pPr marL="0" indent="0">
              <a:lnSpc>
                <a:spcPct val="120000"/>
              </a:lnSpc>
              <a:spcBef>
                <a:spcPts val="0"/>
              </a:spcBef>
              <a:spcAft>
                <a:spcPts val="600"/>
              </a:spcAft>
              <a:buNone/>
            </a:pPr>
            <a:r>
              <a:rPr lang="it-IT" dirty="0">
                <a:solidFill>
                  <a:schemeClr val="accent1">
                    <a:lumMod val="75000"/>
                  </a:schemeClr>
                </a:solidFill>
                <a:latin typeface="Calibri" panose="020F0502020204030204" pitchFamily="34" charset="0"/>
                <a:cs typeface="Calibri" panose="020F0502020204030204" pitchFamily="34" charset="0"/>
              </a:rPr>
              <a:t>L’approccio BPM comporta un cambiamento di visione dell’organizzazione strutturata per processi e non più solo come Funzioni o Unità di produzione.</a:t>
            </a:r>
          </a:p>
          <a:p>
            <a:pPr marL="0" indent="0">
              <a:lnSpc>
                <a:spcPct val="120000"/>
              </a:lnSpc>
              <a:spcBef>
                <a:spcPts val="0"/>
              </a:spcBef>
              <a:spcAft>
                <a:spcPts val="600"/>
              </a:spcAft>
              <a:buNone/>
            </a:pPr>
            <a:r>
              <a:rPr lang="it-IT" dirty="0">
                <a:solidFill>
                  <a:schemeClr val="accent1">
                    <a:lumMod val="75000"/>
                  </a:schemeClr>
                </a:solidFill>
                <a:latin typeface="Calibri" panose="020F0502020204030204" pitchFamily="34" charset="0"/>
                <a:cs typeface="Calibri" panose="020F0502020204030204" pitchFamily="34" charset="0"/>
              </a:rPr>
              <a:t>Questo consente di:</a:t>
            </a:r>
          </a:p>
          <a:p>
            <a:pPr marL="457200" indent="-457200">
              <a:lnSpc>
                <a:spcPct val="120000"/>
              </a:lnSpc>
              <a:spcBef>
                <a:spcPts val="0"/>
              </a:spcBef>
              <a:spcAft>
                <a:spcPts val="600"/>
              </a:spcAft>
            </a:pPr>
            <a:r>
              <a:rPr lang="it-IT" dirty="0">
                <a:solidFill>
                  <a:schemeClr val="accent1">
                    <a:lumMod val="75000"/>
                  </a:schemeClr>
                </a:solidFill>
                <a:latin typeface="Calibri" panose="020F0502020204030204" pitchFamily="34" charset="0"/>
                <a:cs typeface="Calibri" panose="020F0502020204030204" pitchFamily="34" charset="0"/>
              </a:rPr>
              <a:t>Focalizzare l’attenzione anche sul Come un organizzazione crea «valore» per il «cliente» – i processi – e collegarlo al Cosa, ovvero il prodotto o il servizio offerto al cliente</a:t>
            </a:r>
          </a:p>
          <a:p>
            <a:pPr marL="457200" indent="-457200">
              <a:lnSpc>
                <a:spcPct val="120000"/>
              </a:lnSpc>
              <a:spcBef>
                <a:spcPts val="0"/>
              </a:spcBef>
              <a:spcAft>
                <a:spcPts val="600"/>
              </a:spcAft>
            </a:pPr>
            <a:r>
              <a:rPr lang="it-IT" dirty="0">
                <a:solidFill>
                  <a:schemeClr val="accent1">
                    <a:lumMod val="75000"/>
                  </a:schemeClr>
                </a:solidFill>
                <a:latin typeface="Calibri" panose="020F0502020204030204" pitchFamily="34" charset="0"/>
                <a:cs typeface="Calibri" panose="020F0502020204030204" pitchFamily="34" charset="0"/>
              </a:rPr>
              <a:t>Superare i silos informativi rappresentati dalle Funzioni o dai Dipartimenti, che concorrono nel processo di sviluppo del prodotto o del servizio</a:t>
            </a:r>
          </a:p>
          <a:p>
            <a:pPr marL="457200" indent="-457200">
              <a:lnSpc>
                <a:spcPct val="120000"/>
              </a:lnSpc>
              <a:spcBef>
                <a:spcPts val="0"/>
              </a:spcBef>
              <a:spcAft>
                <a:spcPts val="600"/>
              </a:spcAft>
            </a:pPr>
            <a:r>
              <a:rPr lang="it-IT" dirty="0">
                <a:solidFill>
                  <a:schemeClr val="accent1">
                    <a:lumMod val="75000"/>
                  </a:schemeClr>
                </a:solidFill>
                <a:latin typeface="Calibri" panose="020F0502020204030204" pitchFamily="34" charset="0"/>
                <a:cs typeface="Calibri" panose="020F0502020204030204" pitchFamily="34" charset="0"/>
              </a:rPr>
              <a:t>Migliorare l’efficacia e l’efficienza dell’organizzazione intesa in ottica sistemica andando ad incidere sui processi e quindi sui «modi» di produzione.</a:t>
            </a:r>
          </a:p>
        </p:txBody>
      </p:sp>
      <p:sp>
        <p:nvSpPr>
          <p:cNvPr id="2" name="Titolo 1">
            <a:extLst>
              <a:ext uri="{FF2B5EF4-FFF2-40B4-BE49-F238E27FC236}">
                <a16:creationId xmlns:a16="http://schemas.microsoft.com/office/drawing/2014/main" id="{8D30E4D5-EED3-4F73-8966-B57840FB7523}"/>
              </a:ext>
            </a:extLst>
          </p:cNvPr>
          <p:cNvSpPr>
            <a:spLocks noGrp="1"/>
          </p:cNvSpPr>
          <p:nvPr>
            <p:ph type="title" idx="4294967295"/>
          </p:nvPr>
        </p:nvSpPr>
        <p:spPr>
          <a:xfrm>
            <a:off x="1147441" y="996054"/>
            <a:ext cx="7458079" cy="531812"/>
          </a:xfrm>
        </p:spPr>
        <p:txBody>
          <a:bodyPr>
            <a:normAutofit/>
          </a:bodyPr>
          <a:lstStyle/>
          <a:p>
            <a:r>
              <a:rPr lang="it-IT" sz="2800" dirty="0">
                <a:solidFill>
                  <a:srgbClr val="1B877D"/>
                </a:solidFill>
                <a:latin typeface="Calibri" panose="020F0502020204030204" pitchFamily="34" charset="0"/>
                <a:cs typeface="Calibri" panose="020F0502020204030204" pitchFamily="34" charset="0"/>
              </a:rPr>
              <a:t>Carattere Innovativo del BPM</a:t>
            </a:r>
          </a:p>
        </p:txBody>
      </p:sp>
      <p:grpSp>
        <p:nvGrpSpPr>
          <p:cNvPr id="4" name="Gruppo 3">
            <a:extLst>
              <a:ext uri="{FF2B5EF4-FFF2-40B4-BE49-F238E27FC236}">
                <a16:creationId xmlns:a16="http://schemas.microsoft.com/office/drawing/2014/main" id="{A600664E-95ED-35DC-253D-332A22733D94}"/>
              </a:ext>
            </a:extLst>
          </p:cNvPr>
          <p:cNvGrpSpPr/>
          <p:nvPr/>
        </p:nvGrpSpPr>
        <p:grpSpPr>
          <a:xfrm>
            <a:off x="1" y="0"/>
            <a:ext cx="908049" cy="6858000"/>
            <a:chOff x="1" y="0"/>
            <a:chExt cx="962526" cy="6858000"/>
          </a:xfrm>
        </p:grpSpPr>
        <p:sp>
          <p:nvSpPr>
            <p:cNvPr id="5" name="Rettangolo 4">
              <a:extLst>
                <a:ext uri="{FF2B5EF4-FFF2-40B4-BE49-F238E27FC236}">
                  <a16:creationId xmlns:a16="http://schemas.microsoft.com/office/drawing/2014/main" id="{C7062DC1-9381-59DD-6F65-20E675DB3987}"/>
                </a:ext>
              </a:extLst>
            </p:cNvPr>
            <p:cNvSpPr/>
            <p:nvPr/>
          </p:nvSpPr>
          <p:spPr>
            <a:xfrm>
              <a:off x="1" y="0"/>
              <a:ext cx="962526"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mj-lt"/>
              </a:endParaRPr>
            </a:p>
          </p:txBody>
        </p:sp>
        <p:sp>
          <p:nvSpPr>
            <p:cNvPr id="6" name="CasellaDiTesto 5">
              <a:extLst>
                <a:ext uri="{FF2B5EF4-FFF2-40B4-BE49-F238E27FC236}">
                  <a16:creationId xmlns:a16="http://schemas.microsoft.com/office/drawing/2014/main" id="{879F03ED-3A0C-8B27-F5CF-4E163099C4DF}"/>
                </a:ext>
              </a:extLst>
            </p:cNvPr>
            <p:cNvSpPr txBox="1"/>
            <p:nvPr/>
          </p:nvSpPr>
          <p:spPr>
            <a:xfrm rot="16200000">
              <a:off x="-2863197" y="3016394"/>
              <a:ext cx="6666316" cy="782979"/>
            </a:xfrm>
            <a:prstGeom prst="rect">
              <a:avLst/>
            </a:prstGeom>
            <a:noFill/>
          </p:spPr>
          <p:txBody>
            <a:bodyPr wrap="square" rtlCol="0">
              <a:spAutoFit/>
            </a:bodyPr>
            <a:lstStyle/>
            <a:p>
              <a:r>
                <a:rPr lang="it-IT" sz="2100" b="1" dirty="0">
                  <a:solidFill>
                    <a:schemeClr val="bg1"/>
                  </a:solidFill>
                  <a:latin typeface="+mj-lt"/>
                  <a:ea typeface="Tahoma" panose="020B0604030504040204" pitchFamily="34" charset="0"/>
                  <a:cs typeface="Tahoma" panose="020B0604030504040204" pitchFamily="34" charset="0"/>
                </a:rPr>
                <a:t>FormezPA -      Progetto per il miglioramento dei sistemi di                               </a:t>
              </a:r>
            </a:p>
            <a:p>
              <a:r>
                <a:rPr lang="it-IT" sz="2100" b="1" dirty="0">
                  <a:solidFill>
                    <a:schemeClr val="bg1"/>
                  </a:solidFill>
                  <a:latin typeface="+mj-lt"/>
                  <a:ea typeface="Tahoma" panose="020B0604030504040204" pitchFamily="34" charset="0"/>
                  <a:cs typeface="Tahoma" panose="020B0604030504040204" pitchFamily="34" charset="0"/>
                </a:rPr>
                <a:t>                          gestione e valutazione delle performance</a:t>
              </a:r>
            </a:p>
          </p:txBody>
        </p:sp>
      </p:grpSp>
      <p:pic>
        <p:nvPicPr>
          <p:cNvPr id="7" name="Picture 7">
            <a:extLst>
              <a:ext uri="{FF2B5EF4-FFF2-40B4-BE49-F238E27FC236}">
                <a16:creationId xmlns:a16="http://schemas.microsoft.com/office/drawing/2014/main" id="{AB220CA5-C548-E89D-860E-D7CFF5D157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24810" y="6391792"/>
            <a:ext cx="13223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a:extLst>
              <a:ext uri="{FF2B5EF4-FFF2-40B4-BE49-F238E27FC236}">
                <a16:creationId xmlns:a16="http://schemas.microsoft.com/office/drawing/2014/main" id="{280ACA04-81FB-EA94-FD06-F36FB62ADDBD}"/>
              </a:ext>
            </a:extLst>
          </p:cNvPr>
          <p:cNvPicPr>
            <a:picLocks noChangeAspect="1"/>
          </p:cNvPicPr>
          <p:nvPr/>
        </p:nvPicPr>
        <p:blipFill rotWithShape="1">
          <a:blip r:embed="rId3"/>
          <a:srcRect t="15078" b="12705"/>
          <a:stretch/>
        </p:blipFill>
        <p:spPr>
          <a:xfrm>
            <a:off x="3488190" y="5454"/>
            <a:ext cx="6895174" cy="990600"/>
          </a:xfrm>
          <a:prstGeom prst="rect">
            <a:avLst/>
          </a:prstGeom>
        </p:spPr>
      </p:pic>
      <p:sp>
        <p:nvSpPr>
          <p:cNvPr id="9" name="Segnaposto piè di pagina 3">
            <a:extLst>
              <a:ext uri="{FF2B5EF4-FFF2-40B4-BE49-F238E27FC236}">
                <a16:creationId xmlns:a16="http://schemas.microsoft.com/office/drawing/2014/main" id="{BB6F93DC-D9EC-C79F-0DDA-0F0D3E391D19}"/>
              </a:ext>
            </a:extLst>
          </p:cNvPr>
          <p:cNvSpPr txBox="1">
            <a:spLocks/>
          </p:cNvSpPr>
          <p:nvPr/>
        </p:nvSpPr>
        <p:spPr>
          <a:xfrm>
            <a:off x="3913240" y="6592186"/>
            <a:ext cx="4114800" cy="257206"/>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Dott. Giuseppe Gioioso - FormezPA</a:t>
            </a:r>
          </a:p>
        </p:txBody>
      </p:sp>
    </p:spTree>
    <p:extLst>
      <p:ext uri="{BB962C8B-B14F-4D97-AF65-F5344CB8AC3E}">
        <p14:creationId xmlns:p14="http://schemas.microsoft.com/office/powerpoint/2010/main" val="1990855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943670-1F85-4670-8C45-03F4F501FE43}"/>
              </a:ext>
            </a:extLst>
          </p:cNvPr>
          <p:cNvSpPr>
            <a:spLocks noGrp="1"/>
          </p:cNvSpPr>
          <p:nvPr>
            <p:ph type="title" idx="4294967295"/>
          </p:nvPr>
        </p:nvSpPr>
        <p:spPr>
          <a:xfrm>
            <a:off x="342093" y="973889"/>
            <a:ext cx="10515600" cy="488950"/>
          </a:xfrm>
        </p:spPr>
        <p:txBody>
          <a:bodyPr>
            <a:normAutofit/>
          </a:bodyPr>
          <a:lstStyle/>
          <a:p>
            <a:pPr algn="ctr"/>
            <a:r>
              <a:rPr lang="it-IT" sz="2800" dirty="0">
                <a:solidFill>
                  <a:srgbClr val="1B877D"/>
                </a:solidFill>
                <a:latin typeface="Calibri" panose="020F0502020204030204" pitchFamily="34" charset="0"/>
                <a:cs typeface="Calibri" panose="020F0502020204030204" pitchFamily="34" charset="0"/>
              </a:rPr>
              <a:t>I Benefici del BPM</a:t>
            </a:r>
          </a:p>
        </p:txBody>
      </p:sp>
      <p:sp>
        <p:nvSpPr>
          <p:cNvPr id="3" name="Segnaposto contenuto 2">
            <a:extLst>
              <a:ext uri="{FF2B5EF4-FFF2-40B4-BE49-F238E27FC236}">
                <a16:creationId xmlns:a16="http://schemas.microsoft.com/office/drawing/2014/main" id="{6C7CD64B-1A97-4024-B0EC-549D9FA0823C}"/>
              </a:ext>
            </a:extLst>
          </p:cNvPr>
          <p:cNvSpPr>
            <a:spLocks noGrp="1"/>
          </p:cNvSpPr>
          <p:nvPr>
            <p:ph idx="4294967295"/>
          </p:nvPr>
        </p:nvSpPr>
        <p:spPr>
          <a:xfrm>
            <a:off x="1056640" y="1592262"/>
            <a:ext cx="10593100" cy="5006975"/>
          </a:xfrm>
        </p:spPr>
        <p:txBody>
          <a:bodyPr>
            <a:noAutofit/>
          </a:bodyPr>
          <a:lstStyle/>
          <a:p>
            <a:pPr marL="0" indent="0">
              <a:buNone/>
            </a:pPr>
            <a:r>
              <a:rPr lang="it-IT" sz="2200" dirty="0">
                <a:solidFill>
                  <a:schemeClr val="accent1">
                    <a:lumMod val="75000"/>
                  </a:schemeClr>
                </a:solidFill>
                <a:latin typeface="Calibri" panose="020F0502020204030204" pitchFamily="34" charset="0"/>
                <a:cs typeface="Calibri" panose="020F0502020204030204" pitchFamily="34" charset="0"/>
              </a:rPr>
              <a:t>Il BPM consente di migliorare le attività di un’organizzazione incrementando l’efficienza, ottimizzando costi e tempi, in quanto:</a:t>
            </a:r>
          </a:p>
          <a:p>
            <a:pPr marL="342900" indent="-342900"/>
            <a:r>
              <a:rPr lang="it-IT" sz="2200" dirty="0">
                <a:solidFill>
                  <a:schemeClr val="accent1">
                    <a:lumMod val="75000"/>
                  </a:schemeClr>
                </a:solidFill>
                <a:latin typeface="Calibri" panose="020F0502020204030204" pitchFamily="34" charset="0"/>
                <a:cs typeface="Calibri" panose="020F0502020204030204" pitchFamily="34" charset="0"/>
              </a:rPr>
              <a:t>Permette di modellare i processi, evidenziando così le differenze tra come il processo è    immaginato dal management, come è rappresentato nei documenti ufficiali e come è in realtà eseguito</a:t>
            </a:r>
          </a:p>
          <a:p>
            <a:pPr marL="342900" indent="-342900"/>
            <a:r>
              <a:rPr lang="it-IT" sz="2200" dirty="0">
                <a:solidFill>
                  <a:schemeClr val="accent1">
                    <a:lumMod val="75000"/>
                  </a:schemeClr>
                </a:solidFill>
                <a:latin typeface="Calibri" panose="020F0502020204030204" pitchFamily="34" charset="0"/>
                <a:cs typeface="Calibri" panose="020F0502020204030204" pitchFamily="34" charset="0"/>
              </a:rPr>
              <a:t>Aiuta i diversi attori coinvolti nei processi a confrontarsi, facilitando l’identificazione di problemi</a:t>
            </a:r>
          </a:p>
          <a:p>
            <a:pPr marL="342900" indent="-342900"/>
            <a:r>
              <a:rPr lang="it-IT" sz="2200" dirty="0">
                <a:solidFill>
                  <a:schemeClr val="accent1">
                    <a:lumMod val="75000"/>
                  </a:schemeClr>
                </a:solidFill>
                <a:latin typeface="Calibri" panose="020F0502020204030204" pitchFamily="34" charset="0"/>
                <a:cs typeface="Calibri" panose="020F0502020204030204" pitchFamily="34" charset="0"/>
              </a:rPr>
              <a:t>Consente di collegare i processi con gli obiettivi strategici</a:t>
            </a:r>
          </a:p>
          <a:p>
            <a:pPr marL="342900" indent="-342900"/>
            <a:r>
              <a:rPr lang="it-IT" sz="2200" dirty="0">
                <a:solidFill>
                  <a:schemeClr val="accent1">
                    <a:lumMod val="75000"/>
                  </a:schemeClr>
                </a:solidFill>
                <a:latin typeface="Calibri" panose="020F0502020204030204" pitchFamily="34" charset="0"/>
                <a:cs typeface="Calibri" panose="020F0502020204030204" pitchFamily="34" charset="0"/>
              </a:rPr>
              <a:t>Consente di monitorare costantemente le performance dei processi in modo automatico</a:t>
            </a:r>
          </a:p>
          <a:p>
            <a:pPr marL="342900" indent="-342900"/>
            <a:r>
              <a:rPr lang="it-IT" sz="2200" dirty="0">
                <a:solidFill>
                  <a:schemeClr val="accent1">
                    <a:lumMod val="75000"/>
                  </a:schemeClr>
                </a:solidFill>
                <a:latin typeface="Calibri" panose="020F0502020204030204" pitchFamily="34" charset="0"/>
                <a:cs typeface="Calibri" panose="020F0502020204030204" pitchFamily="34" charset="0"/>
              </a:rPr>
              <a:t>Abilita un </a:t>
            </a:r>
            <a:r>
              <a:rPr lang="it-IT" sz="2200" dirty="0" err="1">
                <a:solidFill>
                  <a:schemeClr val="accent1">
                    <a:lumMod val="75000"/>
                  </a:schemeClr>
                </a:solidFill>
                <a:latin typeface="Calibri" panose="020F0502020204030204" pitchFamily="34" charset="0"/>
                <a:cs typeface="Calibri" panose="020F0502020204030204" pitchFamily="34" charset="0"/>
              </a:rPr>
              <a:t>Continuos</a:t>
            </a:r>
            <a:r>
              <a:rPr lang="it-IT" sz="2200" dirty="0">
                <a:solidFill>
                  <a:schemeClr val="accent1">
                    <a:lumMod val="75000"/>
                  </a:schemeClr>
                </a:solidFill>
                <a:latin typeface="Calibri" panose="020F0502020204030204" pitchFamily="34" charset="0"/>
                <a:cs typeface="Calibri" panose="020F0502020204030204" pitchFamily="34" charset="0"/>
              </a:rPr>
              <a:t> </a:t>
            </a:r>
            <a:r>
              <a:rPr lang="it-IT" sz="2200" dirty="0" err="1">
                <a:solidFill>
                  <a:schemeClr val="accent1">
                    <a:lumMod val="75000"/>
                  </a:schemeClr>
                </a:solidFill>
                <a:latin typeface="Calibri" panose="020F0502020204030204" pitchFamily="34" charset="0"/>
                <a:cs typeface="Calibri" panose="020F0502020204030204" pitchFamily="34" charset="0"/>
              </a:rPr>
              <a:t>Improvement</a:t>
            </a:r>
            <a:r>
              <a:rPr lang="it-IT" sz="2200" dirty="0">
                <a:solidFill>
                  <a:schemeClr val="accent1">
                    <a:lumMod val="75000"/>
                  </a:schemeClr>
                </a:solidFill>
                <a:latin typeface="Calibri" panose="020F0502020204030204" pitchFamily="34" charset="0"/>
                <a:cs typeface="Calibri" panose="020F0502020204030204" pitchFamily="34" charset="0"/>
              </a:rPr>
              <a:t> (miglioramento continuo) grazie al monitoraggio dei processi e che facilita l’identificazione di inefficienze nello svolgimento delle attività</a:t>
            </a:r>
          </a:p>
          <a:p>
            <a:pPr marL="342900" indent="-342900"/>
            <a:r>
              <a:rPr lang="it-IT" sz="2200" dirty="0">
                <a:solidFill>
                  <a:schemeClr val="accent1">
                    <a:lumMod val="75000"/>
                  </a:schemeClr>
                </a:solidFill>
                <a:latin typeface="Calibri" panose="020F0502020204030204" pitchFamily="34" charset="0"/>
                <a:cs typeface="Calibri" panose="020F0502020204030204" pitchFamily="34" charset="0"/>
              </a:rPr>
              <a:t>Favorisce una maggiore agilità della gestione, permettendo di adattare un processo alle mutate condizioni esterne e di  implementare rapidamente le modifiche al processo nei sistemi IT affinché l’esecuzione sia coerente.</a:t>
            </a:r>
          </a:p>
        </p:txBody>
      </p:sp>
      <p:grpSp>
        <p:nvGrpSpPr>
          <p:cNvPr id="4" name="Gruppo 3">
            <a:extLst>
              <a:ext uri="{FF2B5EF4-FFF2-40B4-BE49-F238E27FC236}">
                <a16:creationId xmlns:a16="http://schemas.microsoft.com/office/drawing/2014/main" id="{836BD60C-CE4A-30DE-A48E-C90B23D087AA}"/>
              </a:ext>
            </a:extLst>
          </p:cNvPr>
          <p:cNvGrpSpPr/>
          <p:nvPr/>
        </p:nvGrpSpPr>
        <p:grpSpPr>
          <a:xfrm>
            <a:off x="1" y="0"/>
            <a:ext cx="908049" cy="6858000"/>
            <a:chOff x="1" y="0"/>
            <a:chExt cx="962526" cy="6858000"/>
          </a:xfrm>
        </p:grpSpPr>
        <p:sp>
          <p:nvSpPr>
            <p:cNvPr id="5" name="Rettangolo 4">
              <a:extLst>
                <a:ext uri="{FF2B5EF4-FFF2-40B4-BE49-F238E27FC236}">
                  <a16:creationId xmlns:a16="http://schemas.microsoft.com/office/drawing/2014/main" id="{0FC5A43E-87CF-DFE9-69DE-4B62A0373255}"/>
                </a:ext>
              </a:extLst>
            </p:cNvPr>
            <p:cNvSpPr/>
            <p:nvPr/>
          </p:nvSpPr>
          <p:spPr>
            <a:xfrm>
              <a:off x="1" y="0"/>
              <a:ext cx="962526"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mj-lt"/>
              </a:endParaRPr>
            </a:p>
          </p:txBody>
        </p:sp>
        <p:sp>
          <p:nvSpPr>
            <p:cNvPr id="6" name="CasellaDiTesto 5">
              <a:extLst>
                <a:ext uri="{FF2B5EF4-FFF2-40B4-BE49-F238E27FC236}">
                  <a16:creationId xmlns:a16="http://schemas.microsoft.com/office/drawing/2014/main" id="{0A663A74-9FF0-82F4-4BA6-BAF385386EF5}"/>
                </a:ext>
              </a:extLst>
            </p:cNvPr>
            <p:cNvSpPr txBox="1"/>
            <p:nvPr/>
          </p:nvSpPr>
          <p:spPr>
            <a:xfrm rot="16200000">
              <a:off x="-2863197" y="3016394"/>
              <a:ext cx="6666316" cy="782979"/>
            </a:xfrm>
            <a:prstGeom prst="rect">
              <a:avLst/>
            </a:prstGeom>
            <a:noFill/>
          </p:spPr>
          <p:txBody>
            <a:bodyPr wrap="square" rtlCol="0">
              <a:spAutoFit/>
            </a:bodyPr>
            <a:lstStyle/>
            <a:p>
              <a:r>
                <a:rPr lang="it-IT" sz="2100" b="1" dirty="0">
                  <a:solidFill>
                    <a:schemeClr val="bg1"/>
                  </a:solidFill>
                  <a:latin typeface="+mj-lt"/>
                  <a:ea typeface="Tahoma" panose="020B0604030504040204" pitchFamily="34" charset="0"/>
                  <a:cs typeface="Tahoma" panose="020B0604030504040204" pitchFamily="34" charset="0"/>
                </a:rPr>
                <a:t>FormezPA -      Progetto per il miglioramento dei sistemi di                               </a:t>
              </a:r>
            </a:p>
            <a:p>
              <a:r>
                <a:rPr lang="it-IT" sz="2100" b="1" dirty="0">
                  <a:solidFill>
                    <a:schemeClr val="bg1"/>
                  </a:solidFill>
                  <a:latin typeface="+mj-lt"/>
                  <a:ea typeface="Tahoma" panose="020B0604030504040204" pitchFamily="34" charset="0"/>
                  <a:cs typeface="Tahoma" panose="020B0604030504040204" pitchFamily="34" charset="0"/>
                </a:rPr>
                <a:t>                          gestione e valutazione delle performance</a:t>
              </a:r>
            </a:p>
          </p:txBody>
        </p:sp>
      </p:grpSp>
      <p:pic>
        <p:nvPicPr>
          <p:cNvPr id="7" name="Picture 7">
            <a:extLst>
              <a:ext uri="{FF2B5EF4-FFF2-40B4-BE49-F238E27FC236}">
                <a16:creationId xmlns:a16="http://schemas.microsoft.com/office/drawing/2014/main" id="{DB893F1B-AE1F-6BD8-BFE2-827B256C07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2170" y="6291901"/>
            <a:ext cx="13223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a:extLst>
              <a:ext uri="{FF2B5EF4-FFF2-40B4-BE49-F238E27FC236}">
                <a16:creationId xmlns:a16="http://schemas.microsoft.com/office/drawing/2014/main" id="{ECE65E53-AF9D-4BF0-6F2A-D1C788BBF0B2}"/>
              </a:ext>
            </a:extLst>
          </p:cNvPr>
          <p:cNvPicPr>
            <a:picLocks noChangeAspect="1"/>
          </p:cNvPicPr>
          <p:nvPr/>
        </p:nvPicPr>
        <p:blipFill rotWithShape="1">
          <a:blip r:embed="rId3"/>
          <a:srcRect t="15078" b="12705"/>
          <a:stretch/>
        </p:blipFill>
        <p:spPr>
          <a:xfrm>
            <a:off x="2648413" y="34286"/>
            <a:ext cx="6895174" cy="990600"/>
          </a:xfrm>
          <a:prstGeom prst="rect">
            <a:avLst/>
          </a:prstGeom>
        </p:spPr>
      </p:pic>
      <p:sp>
        <p:nvSpPr>
          <p:cNvPr id="9" name="Segnaposto piè di pagina 3">
            <a:extLst>
              <a:ext uri="{FF2B5EF4-FFF2-40B4-BE49-F238E27FC236}">
                <a16:creationId xmlns:a16="http://schemas.microsoft.com/office/drawing/2014/main" id="{E9F08478-E53A-0C7D-53CA-6F97934C7276}"/>
              </a:ext>
            </a:extLst>
          </p:cNvPr>
          <p:cNvSpPr txBox="1">
            <a:spLocks/>
          </p:cNvSpPr>
          <p:nvPr/>
        </p:nvSpPr>
        <p:spPr>
          <a:xfrm>
            <a:off x="3913240" y="6484267"/>
            <a:ext cx="41148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Dott. Giuseppe Gioioso - FormezPA</a:t>
            </a:r>
          </a:p>
        </p:txBody>
      </p:sp>
    </p:spTree>
    <p:extLst>
      <p:ext uri="{BB962C8B-B14F-4D97-AF65-F5344CB8AC3E}">
        <p14:creationId xmlns:p14="http://schemas.microsoft.com/office/powerpoint/2010/main" val="2777350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A90224AC-EF4C-46AD-930D-B5337B3FBDA3}"/>
              </a:ext>
            </a:extLst>
          </p:cNvPr>
          <p:cNvSpPr txBox="1">
            <a:spLocks/>
          </p:cNvSpPr>
          <p:nvPr/>
        </p:nvSpPr>
        <p:spPr>
          <a:xfrm>
            <a:off x="1491670" y="1422400"/>
            <a:ext cx="9328729" cy="3444240"/>
          </a:xfrm>
          <a:prstGeom prst="rect">
            <a:avLst/>
          </a:prstGeom>
        </p:spPr>
        <p:txBody>
          <a:bodyPr vert="horz" anchor="b">
            <a:norm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br>
              <a:rPr lang="it-IT" sz="2700" i="1" dirty="0">
                <a:latin typeface="Century Gothic" pitchFamily="34" charset="0"/>
              </a:rPr>
            </a:br>
            <a:r>
              <a:rPr lang="it-IT" sz="2700" i="1" dirty="0">
                <a:latin typeface="Century Gothic" pitchFamily="34" charset="0"/>
              </a:rPr>
              <a:t>				</a:t>
            </a:r>
          </a:p>
          <a:p>
            <a:pPr algn="ctr"/>
            <a:r>
              <a:rPr lang="it-IT" sz="1900" i="1" dirty="0">
                <a:solidFill>
                  <a:schemeClr val="accent4">
                    <a:lumMod val="75000"/>
                  </a:schemeClr>
                </a:solidFill>
                <a:latin typeface="Century Gothic" pitchFamily="34" charset="0"/>
              </a:rPr>
              <a:t>Giuseppe Gioioso                             </a:t>
            </a:r>
            <a:r>
              <a:rPr lang="it-IT" sz="2700" i="1" dirty="0">
                <a:solidFill>
                  <a:srgbClr val="1B877D"/>
                </a:solidFill>
                <a:latin typeface="Century Gothic" pitchFamily="34" charset="0"/>
              </a:rPr>
              <a:t>Gestione delle performance e    				   Business Process Management</a:t>
            </a:r>
            <a:endParaRPr lang="it-IT" sz="2700" dirty="0">
              <a:solidFill>
                <a:srgbClr val="1B877D"/>
              </a:solidFill>
              <a:latin typeface="Century Gothic" pitchFamily="34" charset="0"/>
            </a:endParaRPr>
          </a:p>
        </p:txBody>
      </p:sp>
      <p:grpSp>
        <p:nvGrpSpPr>
          <p:cNvPr id="2" name="Gruppo 1">
            <a:extLst>
              <a:ext uri="{FF2B5EF4-FFF2-40B4-BE49-F238E27FC236}">
                <a16:creationId xmlns:a16="http://schemas.microsoft.com/office/drawing/2014/main" id="{6C01CD58-721A-7080-EEA3-7EAE662D90AC}"/>
              </a:ext>
            </a:extLst>
          </p:cNvPr>
          <p:cNvGrpSpPr/>
          <p:nvPr/>
        </p:nvGrpSpPr>
        <p:grpSpPr>
          <a:xfrm>
            <a:off x="1" y="0"/>
            <a:ext cx="908049" cy="6858000"/>
            <a:chOff x="1" y="0"/>
            <a:chExt cx="962526" cy="6858000"/>
          </a:xfrm>
        </p:grpSpPr>
        <p:sp>
          <p:nvSpPr>
            <p:cNvPr id="3" name="Rettangolo 2">
              <a:extLst>
                <a:ext uri="{FF2B5EF4-FFF2-40B4-BE49-F238E27FC236}">
                  <a16:creationId xmlns:a16="http://schemas.microsoft.com/office/drawing/2014/main" id="{88FDA81E-390C-50C6-B2FA-85AA59DCE893}"/>
                </a:ext>
              </a:extLst>
            </p:cNvPr>
            <p:cNvSpPr/>
            <p:nvPr/>
          </p:nvSpPr>
          <p:spPr>
            <a:xfrm>
              <a:off x="1" y="0"/>
              <a:ext cx="962526"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mj-lt"/>
              </a:endParaRPr>
            </a:p>
          </p:txBody>
        </p:sp>
        <p:sp>
          <p:nvSpPr>
            <p:cNvPr id="4" name="CasellaDiTesto 3">
              <a:extLst>
                <a:ext uri="{FF2B5EF4-FFF2-40B4-BE49-F238E27FC236}">
                  <a16:creationId xmlns:a16="http://schemas.microsoft.com/office/drawing/2014/main" id="{0FC53C45-0F45-5330-CF67-C5D1FF34633E}"/>
                </a:ext>
              </a:extLst>
            </p:cNvPr>
            <p:cNvSpPr txBox="1"/>
            <p:nvPr/>
          </p:nvSpPr>
          <p:spPr>
            <a:xfrm rot="16200000">
              <a:off x="-2863197" y="3016394"/>
              <a:ext cx="6666316" cy="782979"/>
            </a:xfrm>
            <a:prstGeom prst="rect">
              <a:avLst/>
            </a:prstGeom>
            <a:noFill/>
          </p:spPr>
          <p:txBody>
            <a:bodyPr wrap="square" rtlCol="0">
              <a:spAutoFit/>
            </a:bodyPr>
            <a:lstStyle/>
            <a:p>
              <a:r>
                <a:rPr lang="it-IT" sz="2100" b="1" dirty="0">
                  <a:solidFill>
                    <a:schemeClr val="bg1"/>
                  </a:solidFill>
                  <a:latin typeface="+mj-lt"/>
                  <a:ea typeface="Tahoma" panose="020B0604030504040204" pitchFamily="34" charset="0"/>
                  <a:cs typeface="Tahoma" panose="020B0604030504040204" pitchFamily="34" charset="0"/>
                </a:rPr>
                <a:t>FormezPA -      Progetto per il miglioramento dei sistemi di                               </a:t>
              </a:r>
            </a:p>
            <a:p>
              <a:r>
                <a:rPr lang="it-IT" sz="2100" b="1" dirty="0">
                  <a:solidFill>
                    <a:schemeClr val="bg1"/>
                  </a:solidFill>
                  <a:latin typeface="+mj-lt"/>
                  <a:ea typeface="Tahoma" panose="020B0604030504040204" pitchFamily="34" charset="0"/>
                  <a:cs typeface="Tahoma" panose="020B0604030504040204" pitchFamily="34" charset="0"/>
                </a:rPr>
                <a:t>                          gestione e valutazione delle performance</a:t>
              </a:r>
            </a:p>
          </p:txBody>
        </p:sp>
      </p:grpSp>
      <p:pic>
        <p:nvPicPr>
          <p:cNvPr id="5" name="Picture 7">
            <a:extLst>
              <a:ext uri="{FF2B5EF4-FFF2-40B4-BE49-F238E27FC236}">
                <a16:creationId xmlns:a16="http://schemas.microsoft.com/office/drawing/2014/main" id="{FB2AC726-93DD-E34F-8A1B-78A9E689A1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2170" y="6291901"/>
            <a:ext cx="13223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a:extLst>
              <a:ext uri="{FF2B5EF4-FFF2-40B4-BE49-F238E27FC236}">
                <a16:creationId xmlns:a16="http://schemas.microsoft.com/office/drawing/2014/main" id="{FDC1F3FE-C118-CA08-B98D-BDAF1F16BF04}"/>
              </a:ext>
            </a:extLst>
          </p:cNvPr>
          <p:cNvPicPr>
            <a:picLocks noChangeAspect="1"/>
          </p:cNvPicPr>
          <p:nvPr/>
        </p:nvPicPr>
        <p:blipFill rotWithShape="1">
          <a:blip r:embed="rId3"/>
          <a:srcRect t="15078" b="12705"/>
          <a:stretch/>
        </p:blipFill>
        <p:spPr>
          <a:xfrm>
            <a:off x="2648413" y="34286"/>
            <a:ext cx="6895174" cy="990600"/>
          </a:xfrm>
          <a:prstGeom prst="rect">
            <a:avLst/>
          </a:prstGeom>
        </p:spPr>
      </p:pic>
      <p:sp>
        <p:nvSpPr>
          <p:cNvPr id="8" name="Segnaposto piè di pagina 3">
            <a:extLst>
              <a:ext uri="{FF2B5EF4-FFF2-40B4-BE49-F238E27FC236}">
                <a16:creationId xmlns:a16="http://schemas.microsoft.com/office/drawing/2014/main" id="{19C9B7EE-600B-BB8F-03D9-91A2337C0269}"/>
              </a:ext>
            </a:extLst>
          </p:cNvPr>
          <p:cNvSpPr txBox="1">
            <a:spLocks/>
          </p:cNvSpPr>
          <p:nvPr/>
        </p:nvSpPr>
        <p:spPr>
          <a:xfrm>
            <a:off x="3913240" y="6484267"/>
            <a:ext cx="41148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Dott. Giuseppe Gioioso - FormezPA</a:t>
            </a:r>
          </a:p>
        </p:txBody>
      </p:sp>
    </p:spTree>
    <p:extLst>
      <p:ext uri="{BB962C8B-B14F-4D97-AF65-F5344CB8AC3E}">
        <p14:creationId xmlns:p14="http://schemas.microsoft.com/office/powerpoint/2010/main" val="3033532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121A4E-F03D-492D-A3E0-B3A2B5D188B7}"/>
              </a:ext>
            </a:extLst>
          </p:cNvPr>
          <p:cNvSpPr>
            <a:spLocks noGrp="1"/>
          </p:cNvSpPr>
          <p:nvPr>
            <p:ph type="title" idx="4294967295"/>
          </p:nvPr>
        </p:nvSpPr>
        <p:spPr>
          <a:xfrm>
            <a:off x="982078" y="1031980"/>
            <a:ext cx="10062480" cy="510234"/>
          </a:xfrm>
        </p:spPr>
        <p:txBody>
          <a:bodyPr>
            <a:normAutofit/>
          </a:bodyPr>
          <a:lstStyle/>
          <a:p>
            <a:r>
              <a:rPr lang="it-IT" sz="2800" dirty="0">
                <a:solidFill>
                  <a:srgbClr val="1B877D"/>
                </a:solidFill>
              </a:rPr>
              <a:t>Il ciclo di vita del BPM </a:t>
            </a:r>
          </a:p>
        </p:txBody>
      </p:sp>
      <p:sp>
        <p:nvSpPr>
          <p:cNvPr id="3" name="Segnaposto contenuto 2">
            <a:extLst>
              <a:ext uri="{FF2B5EF4-FFF2-40B4-BE49-F238E27FC236}">
                <a16:creationId xmlns:a16="http://schemas.microsoft.com/office/drawing/2014/main" id="{33E5327E-F104-408F-83F9-A8774A0393FC}"/>
              </a:ext>
            </a:extLst>
          </p:cNvPr>
          <p:cNvSpPr>
            <a:spLocks noGrp="1"/>
          </p:cNvSpPr>
          <p:nvPr>
            <p:ph idx="4294967295"/>
          </p:nvPr>
        </p:nvSpPr>
        <p:spPr>
          <a:xfrm>
            <a:off x="982078" y="1689649"/>
            <a:ext cx="10515600" cy="5392738"/>
          </a:xfrm>
        </p:spPr>
        <p:txBody>
          <a:bodyPr>
            <a:normAutofit/>
          </a:bodyPr>
          <a:lstStyle/>
          <a:p>
            <a:pPr marL="0" indent="0">
              <a:buNone/>
            </a:pPr>
            <a:r>
              <a:rPr lang="it-IT" sz="2200" dirty="0">
                <a:solidFill>
                  <a:schemeClr val="accent1">
                    <a:lumMod val="75000"/>
                  </a:schemeClr>
                </a:solidFill>
                <a:latin typeface="Calibri" panose="020F0502020204030204" pitchFamily="34" charset="0"/>
                <a:cs typeface="Calibri" panose="020F0502020204030204" pitchFamily="34" charset="0"/>
              </a:rPr>
              <a:t>Il ciclo di vita del BPM è l'insieme delle attività che costituiscono il fondamento della</a:t>
            </a:r>
          </a:p>
          <a:p>
            <a:pPr marL="0" indent="0">
              <a:buNone/>
            </a:pPr>
            <a:r>
              <a:rPr lang="it-IT" sz="2200" dirty="0">
                <a:solidFill>
                  <a:schemeClr val="accent1">
                    <a:lumMod val="75000"/>
                  </a:schemeClr>
                </a:solidFill>
                <a:latin typeface="Calibri" panose="020F0502020204030204" pitchFamily="34" charset="0"/>
                <a:cs typeface="Calibri" panose="020F0502020204030204" pitchFamily="34" charset="0"/>
              </a:rPr>
              <a:t>metodologia di Business Process Management.</a:t>
            </a:r>
          </a:p>
          <a:p>
            <a:pPr marL="0" indent="0">
              <a:buNone/>
            </a:pPr>
            <a:r>
              <a:rPr lang="it-IT" sz="2200" dirty="0">
                <a:solidFill>
                  <a:schemeClr val="accent1">
                    <a:lumMod val="75000"/>
                  </a:schemeClr>
                </a:solidFill>
                <a:latin typeface="Calibri" panose="020F0502020204030204" pitchFamily="34" charset="0"/>
                <a:cs typeface="Calibri" panose="020F0502020204030204" pitchFamily="34" charset="0"/>
              </a:rPr>
              <a:t>È composto da cinque fasi:</a:t>
            </a:r>
          </a:p>
        </p:txBody>
      </p:sp>
      <p:grpSp>
        <p:nvGrpSpPr>
          <p:cNvPr id="15" name="Gruppo 14">
            <a:extLst>
              <a:ext uri="{FF2B5EF4-FFF2-40B4-BE49-F238E27FC236}">
                <a16:creationId xmlns:a16="http://schemas.microsoft.com/office/drawing/2014/main" id="{B8569E9E-E12A-490A-8989-B938BF97F014}"/>
              </a:ext>
            </a:extLst>
          </p:cNvPr>
          <p:cNvGrpSpPr/>
          <p:nvPr/>
        </p:nvGrpSpPr>
        <p:grpSpPr>
          <a:xfrm>
            <a:off x="3265458" y="2864963"/>
            <a:ext cx="5419778" cy="3516787"/>
            <a:chOff x="3685721" y="2065866"/>
            <a:chExt cx="4479173" cy="2556398"/>
          </a:xfrm>
        </p:grpSpPr>
        <p:sp>
          <p:nvSpPr>
            <p:cNvPr id="14" name="Ovale 13">
              <a:extLst>
                <a:ext uri="{FF2B5EF4-FFF2-40B4-BE49-F238E27FC236}">
                  <a16:creationId xmlns:a16="http://schemas.microsoft.com/office/drawing/2014/main" id="{D532DB9E-6E00-4C87-A8AC-2A4DF0DD3C2E}"/>
                </a:ext>
              </a:extLst>
            </p:cNvPr>
            <p:cNvSpPr/>
            <p:nvPr/>
          </p:nvSpPr>
          <p:spPr>
            <a:xfrm>
              <a:off x="4529668" y="2288966"/>
              <a:ext cx="2670027" cy="233329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it-IT">
                <a:solidFill>
                  <a:schemeClr val="accent4">
                    <a:lumMod val="75000"/>
                  </a:schemeClr>
                </a:solidFill>
              </a:endParaRPr>
            </a:p>
          </p:txBody>
        </p:sp>
        <p:sp>
          <p:nvSpPr>
            <p:cNvPr id="4" name="Rettangolo con angoli arrotondati 3">
              <a:extLst>
                <a:ext uri="{FF2B5EF4-FFF2-40B4-BE49-F238E27FC236}">
                  <a16:creationId xmlns:a16="http://schemas.microsoft.com/office/drawing/2014/main" id="{11D5DC45-0BD1-4B1E-9424-C58DF34F998D}"/>
                </a:ext>
              </a:extLst>
            </p:cNvPr>
            <p:cNvSpPr/>
            <p:nvPr/>
          </p:nvSpPr>
          <p:spPr>
            <a:xfrm>
              <a:off x="5130801" y="2065866"/>
              <a:ext cx="1413933" cy="6180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a:solidFill>
                    <a:schemeClr val="accent4">
                      <a:lumMod val="75000"/>
                    </a:schemeClr>
                  </a:solidFill>
                </a:rPr>
                <a:t>Analisi</a:t>
              </a:r>
            </a:p>
          </p:txBody>
        </p:sp>
        <p:sp>
          <p:nvSpPr>
            <p:cNvPr id="5" name="Rettangolo con angoli arrotondati 4">
              <a:extLst>
                <a:ext uri="{FF2B5EF4-FFF2-40B4-BE49-F238E27FC236}">
                  <a16:creationId xmlns:a16="http://schemas.microsoft.com/office/drawing/2014/main" id="{1E2EEFA3-BB88-4615-87C4-56F0ED257753}"/>
                </a:ext>
              </a:extLst>
            </p:cNvPr>
            <p:cNvSpPr/>
            <p:nvPr/>
          </p:nvSpPr>
          <p:spPr>
            <a:xfrm>
              <a:off x="6451909" y="2789714"/>
              <a:ext cx="1591733" cy="6180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a:solidFill>
                    <a:schemeClr val="accent4">
                      <a:lumMod val="75000"/>
                    </a:schemeClr>
                  </a:solidFill>
                </a:rPr>
                <a:t>Progettazione</a:t>
              </a:r>
            </a:p>
          </p:txBody>
        </p:sp>
        <p:sp>
          <p:nvSpPr>
            <p:cNvPr id="6" name="Rettangolo con angoli arrotondati 5">
              <a:extLst>
                <a:ext uri="{FF2B5EF4-FFF2-40B4-BE49-F238E27FC236}">
                  <a16:creationId xmlns:a16="http://schemas.microsoft.com/office/drawing/2014/main" id="{04DE1572-2660-41BB-ABA7-B408174C1D69}"/>
                </a:ext>
              </a:extLst>
            </p:cNvPr>
            <p:cNvSpPr/>
            <p:nvPr/>
          </p:nvSpPr>
          <p:spPr>
            <a:xfrm>
              <a:off x="6234495" y="3755204"/>
              <a:ext cx="1930399" cy="6180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a:solidFill>
                    <a:schemeClr val="accent4">
                      <a:lumMod val="75000"/>
                    </a:schemeClr>
                  </a:solidFill>
                </a:rPr>
                <a:t>Implementazione</a:t>
              </a:r>
            </a:p>
          </p:txBody>
        </p:sp>
        <p:sp>
          <p:nvSpPr>
            <p:cNvPr id="7" name="Rettangolo con angoli arrotondati 6">
              <a:extLst>
                <a:ext uri="{FF2B5EF4-FFF2-40B4-BE49-F238E27FC236}">
                  <a16:creationId xmlns:a16="http://schemas.microsoft.com/office/drawing/2014/main" id="{16CD2B2E-05FB-4755-973D-813B30845655}"/>
                </a:ext>
              </a:extLst>
            </p:cNvPr>
            <p:cNvSpPr/>
            <p:nvPr/>
          </p:nvSpPr>
          <p:spPr>
            <a:xfrm>
              <a:off x="4033010" y="3762636"/>
              <a:ext cx="1591733" cy="6180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a:solidFill>
                    <a:schemeClr val="accent4">
                      <a:lumMod val="75000"/>
                    </a:schemeClr>
                  </a:solidFill>
                </a:rPr>
                <a:t>Monitoraggio</a:t>
              </a:r>
            </a:p>
          </p:txBody>
        </p:sp>
        <p:sp>
          <p:nvSpPr>
            <p:cNvPr id="8" name="Rettangolo con angoli arrotondati 7">
              <a:extLst>
                <a:ext uri="{FF2B5EF4-FFF2-40B4-BE49-F238E27FC236}">
                  <a16:creationId xmlns:a16="http://schemas.microsoft.com/office/drawing/2014/main" id="{98D99660-16AE-416C-A1C3-E10B832D3180}"/>
                </a:ext>
              </a:extLst>
            </p:cNvPr>
            <p:cNvSpPr/>
            <p:nvPr/>
          </p:nvSpPr>
          <p:spPr>
            <a:xfrm>
              <a:off x="3685721" y="2804577"/>
              <a:ext cx="1591733" cy="6180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a:solidFill>
                    <a:schemeClr val="accent4">
                      <a:lumMod val="75000"/>
                    </a:schemeClr>
                  </a:solidFill>
                </a:rPr>
                <a:t>Valutazione</a:t>
              </a:r>
            </a:p>
          </p:txBody>
        </p:sp>
      </p:grpSp>
      <p:grpSp>
        <p:nvGrpSpPr>
          <p:cNvPr id="9" name="Gruppo 8">
            <a:extLst>
              <a:ext uri="{FF2B5EF4-FFF2-40B4-BE49-F238E27FC236}">
                <a16:creationId xmlns:a16="http://schemas.microsoft.com/office/drawing/2014/main" id="{A778CD65-23A5-6971-FECC-AEAEC0BEB154}"/>
              </a:ext>
            </a:extLst>
          </p:cNvPr>
          <p:cNvGrpSpPr/>
          <p:nvPr/>
        </p:nvGrpSpPr>
        <p:grpSpPr>
          <a:xfrm>
            <a:off x="1" y="0"/>
            <a:ext cx="908049" cy="6858000"/>
            <a:chOff x="1" y="0"/>
            <a:chExt cx="962526" cy="6858000"/>
          </a:xfrm>
        </p:grpSpPr>
        <p:sp>
          <p:nvSpPr>
            <p:cNvPr id="10" name="Rettangolo 9">
              <a:extLst>
                <a:ext uri="{FF2B5EF4-FFF2-40B4-BE49-F238E27FC236}">
                  <a16:creationId xmlns:a16="http://schemas.microsoft.com/office/drawing/2014/main" id="{08358903-2612-EBC4-8839-53F6E76CFC74}"/>
                </a:ext>
              </a:extLst>
            </p:cNvPr>
            <p:cNvSpPr/>
            <p:nvPr/>
          </p:nvSpPr>
          <p:spPr>
            <a:xfrm>
              <a:off x="1" y="0"/>
              <a:ext cx="962526"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mj-lt"/>
              </a:endParaRPr>
            </a:p>
          </p:txBody>
        </p:sp>
        <p:sp>
          <p:nvSpPr>
            <p:cNvPr id="11" name="CasellaDiTesto 10">
              <a:extLst>
                <a:ext uri="{FF2B5EF4-FFF2-40B4-BE49-F238E27FC236}">
                  <a16:creationId xmlns:a16="http://schemas.microsoft.com/office/drawing/2014/main" id="{463CDD85-19D2-124A-3AB3-E2B17D65EBB7}"/>
                </a:ext>
              </a:extLst>
            </p:cNvPr>
            <p:cNvSpPr txBox="1"/>
            <p:nvPr/>
          </p:nvSpPr>
          <p:spPr>
            <a:xfrm rot="16200000">
              <a:off x="-2863197" y="3016394"/>
              <a:ext cx="6666316" cy="782979"/>
            </a:xfrm>
            <a:prstGeom prst="rect">
              <a:avLst/>
            </a:prstGeom>
            <a:noFill/>
          </p:spPr>
          <p:txBody>
            <a:bodyPr wrap="square" rtlCol="0">
              <a:spAutoFit/>
            </a:bodyPr>
            <a:lstStyle/>
            <a:p>
              <a:r>
                <a:rPr lang="it-IT" sz="2100" b="1" dirty="0">
                  <a:solidFill>
                    <a:schemeClr val="bg1"/>
                  </a:solidFill>
                  <a:latin typeface="+mj-lt"/>
                  <a:ea typeface="Tahoma" panose="020B0604030504040204" pitchFamily="34" charset="0"/>
                  <a:cs typeface="Tahoma" panose="020B0604030504040204" pitchFamily="34" charset="0"/>
                </a:rPr>
                <a:t>FormezPA -      Progetto per il miglioramento dei sistemi di                               </a:t>
              </a:r>
            </a:p>
            <a:p>
              <a:r>
                <a:rPr lang="it-IT" sz="2100" b="1" dirty="0">
                  <a:solidFill>
                    <a:schemeClr val="bg1"/>
                  </a:solidFill>
                  <a:latin typeface="+mj-lt"/>
                  <a:ea typeface="Tahoma" panose="020B0604030504040204" pitchFamily="34" charset="0"/>
                  <a:cs typeface="Tahoma" panose="020B0604030504040204" pitchFamily="34" charset="0"/>
                </a:rPr>
                <a:t>                          gestione e valutazione delle performance</a:t>
              </a:r>
            </a:p>
          </p:txBody>
        </p:sp>
      </p:grpSp>
      <p:pic>
        <p:nvPicPr>
          <p:cNvPr id="12" name="Picture 7">
            <a:extLst>
              <a:ext uri="{FF2B5EF4-FFF2-40B4-BE49-F238E27FC236}">
                <a16:creationId xmlns:a16="http://schemas.microsoft.com/office/drawing/2014/main" id="{47A59B0E-6118-C444-5A82-7C6647BB78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2170" y="6291901"/>
            <a:ext cx="13223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2">
            <a:extLst>
              <a:ext uri="{FF2B5EF4-FFF2-40B4-BE49-F238E27FC236}">
                <a16:creationId xmlns:a16="http://schemas.microsoft.com/office/drawing/2014/main" id="{A45DC477-CF1F-037E-174C-470918074F01}"/>
              </a:ext>
            </a:extLst>
          </p:cNvPr>
          <p:cNvPicPr>
            <a:picLocks noChangeAspect="1"/>
          </p:cNvPicPr>
          <p:nvPr/>
        </p:nvPicPr>
        <p:blipFill rotWithShape="1">
          <a:blip r:embed="rId3"/>
          <a:srcRect t="15078" b="12705"/>
          <a:stretch/>
        </p:blipFill>
        <p:spPr>
          <a:xfrm>
            <a:off x="2826996" y="-11192"/>
            <a:ext cx="6895174" cy="990600"/>
          </a:xfrm>
          <a:prstGeom prst="rect">
            <a:avLst/>
          </a:prstGeom>
        </p:spPr>
      </p:pic>
      <p:sp>
        <p:nvSpPr>
          <p:cNvPr id="16" name="Segnaposto piè di pagina 3">
            <a:extLst>
              <a:ext uri="{FF2B5EF4-FFF2-40B4-BE49-F238E27FC236}">
                <a16:creationId xmlns:a16="http://schemas.microsoft.com/office/drawing/2014/main" id="{606FAB0A-F6E2-EC49-0EE8-7792C46AFB80}"/>
              </a:ext>
            </a:extLst>
          </p:cNvPr>
          <p:cNvSpPr txBox="1">
            <a:spLocks/>
          </p:cNvSpPr>
          <p:nvPr/>
        </p:nvSpPr>
        <p:spPr>
          <a:xfrm>
            <a:off x="3913240" y="6484267"/>
            <a:ext cx="41148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Dott. Giuseppe Gioioso - FormezPA</a:t>
            </a:r>
          </a:p>
        </p:txBody>
      </p:sp>
    </p:spTree>
    <p:extLst>
      <p:ext uri="{BB962C8B-B14F-4D97-AF65-F5344CB8AC3E}">
        <p14:creationId xmlns:p14="http://schemas.microsoft.com/office/powerpoint/2010/main" val="67216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121A4E-F03D-492D-A3E0-B3A2B5D188B7}"/>
              </a:ext>
            </a:extLst>
          </p:cNvPr>
          <p:cNvSpPr>
            <a:spLocks noGrp="1"/>
          </p:cNvSpPr>
          <p:nvPr>
            <p:ph type="title" idx="4294967295"/>
          </p:nvPr>
        </p:nvSpPr>
        <p:spPr>
          <a:xfrm>
            <a:off x="1127760" y="950228"/>
            <a:ext cx="9831202" cy="684213"/>
          </a:xfrm>
        </p:spPr>
        <p:txBody>
          <a:bodyPr>
            <a:normAutofit/>
          </a:bodyPr>
          <a:lstStyle/>
          <a:p>
            <a:r>
              <a:rPr lang="it-IT" sz="2800" dirty="0">
                <a:solidFill>
                  <a:srgbClr val="1B877D"/>
                </a:solidFill>
              </a:rPr>
              <a:t>1. Analisi</a:t>
            </a:r>
          </a:p>
        </p:txBody>
      </p:sp>
      <p:sp>
        <p:nvSpPr>
          <p:cNvPr id="3" name="Segnaposto contenuto 2">
            <a:extLst>
              <a:ext uri="{FF2B5EF4-FFF2-40B4-BE49-F238E27FC236}">
                <a16:creationId xmlns:a16="http://schemas.microsoft.com/office/drawing/2014/main" id="{33E5327E-F104-408F-83F9-A8774A0393FC}"/>
              </a:ext>
            </a:extLst>
          </p:cNvPr>
          <p:cNvSpPr>
            <a:spLocks noGrp="1"/>
          </p:cNvSpPr>
          <p:nvPr>
            <p:ph idx="4294967295"/>
          </p:nvPr>
        </p:nvSpPr>
        <p:spPr>
          <a:xfrm>
            <a:off x="2297400" y="1625785"/>
            <a:ext cx="9728964" cy="4922838"/>
          </a:xfrm>
        </p:spPr>
        <p:txBody>
          <a:bodyPr>
            <a:normAutofit/>
          </a:bodyPr>
          <a:lstStyle/>
          <a:p>
            <a:pPr marL="3859213" indent="0">
              <a:buNone/>
            </a:pPr>
            <a:r>
              <a:rPr lang="it-IT" sz="2400" dirty="0">
                <a:solidFill>
                  <a:schemeClr val="accent1">
                    <a:lumMod val="75000"/>
                  </a:schemeClr>
                </a:solidFill>
                <a:latin typeface="Calibri" panose="020F0502020204030204" pitchFamily="34" charset="0"/>
                <a:cs typeface="Calibri" panose="020F0502020204030204" pitchFamily="34" charset="0"/>
              </a:rPr>
              <a:t>Identificazione ed  analisi dei processi organizzativi con i soggetti responsabili (</a:t>
            </a:r>
            <a:r>
              <a:rPr lang="it-IT" sz="2400" dirty="0" err="1">
                <a:solidFill>
                  <a:schemeClr val="accent1">
                    <a:lumMod val="75000"/>
                  </a:schemeClr>
                </a:solidFill>
                <a:latin typeface="Calibri" panose="020F0502020204030204" pitchFamily="34" charset="0"/>
                <a:cs typeface="Calibri" panose="020F0502020204030204" pitchFamily="34" charset="0"/>
              </a:rPr>
              <a:t>owner</a:t>
            </a:r>
            <a:r>
              <a:rPr lang="it-IT" sz="2400" dirty="0">
                <a:solidFill>
                  <a:schemeClr val="accent1">
                    <a:lumMod val="75000"/>
                  </a:schemeClr>
                </a:solidFill>
                <a:latin typeface="Calibri" panose="020F0502020204030204" pitchFamily="34" charset="0"/>
                <a:cs typeface="Calibri" panose="020F0502020204030204" pitchFamily="34" charset="0"/>
              </a:rPr>
              <a:t>) e valutazione delle loro opportunità di miglioramento e delle loro criticità.</a:t>
            </a:r>
          </a:p>
          <a:p>
            <a:pPr marL="3859213" indent="0">
              <a:buNone/>
            </a:pPr>
            <a:r>
              <a:rPr lang="it-IT" sz="2400" dirty="0">
                <a:solidFill>
                  <a:schemeClr val="accent1">
                    <a:lumMod val="75000"/>
                  </a:schemeClr>
                </a:solidFill>
                <a:latin typeface="Calibri" panose="020F0502020204030204" pitchFamily="34" charset="0"/>
                <a:cs typeface="Calibri" panose="020F0502020204030204" pitchFamily="34" charset="0"/>
              </a:rPr>
              <a:t>Porta alla definizione dell'architettura di processo e di uno o più processi AS-IS.</a:t>
            </a:r>
          </a:p>
          <a:p>
            <a:pPr marL="3859213" indent="0">
              <a:buNone/>
            </a:pPr>
            <a:endParaRPr lang="it-IT" sz="2400" dirty="0">
              <a:solidFill>
                <a:schemeClr val="accent1">
                  <a:lumMod val="75000"/>
                </a:schemeClr>
              </a:solidFill>
              <a:latin typeface="Calibri" panose="020F0502020204030204" pitchFamily="34" charset="0"/>
              <a:cs typeface="Calibri" panose="020F0502020204030204" pitchFamily="34" charset="0"/>
            </a:endParaRPr>
          </a:p>
          <a:p>
            <a:pPr marL="3859213" indent="0">
              <a:buNone/>
            </a:pPr>
            <a:r>
              <a:rPr lang="it-IT" sz="2400" dirty="0">
                <a:solidFill>
                  <a:schemeClr val="accent1">
                    <a:lumMod val="75000"/>
                  </a:schemeClr>
                </a:solidFill>
                <a:latin typeface="Calibri" panose="020F0502020204030204" pitchFamily="34" charset="0"/>
                <a:cs typeface="Calibri" panose="020F0502020204030204" pitchFamily="34" charset="0"/>
              </a:rPr>
              <a:t>STEP</a:t>
            </a:r>
          </a:p>
          <a:p>
            <a:pPr marL="4202113" indent="-342900"/>
            <a:r>
              <a:rPr lang="it-IT" sz="2400" dirty="0">
                <a:solidFill>
                  <a:schemeClr val="accent1">
                    <a:lumMod val="75000"/>
                  </a:schemeClr>
                </a:solidFill>
                <a:latin typeface="Calibri" panose="020F0502020204030204" pitchFamily="34" charset="0"/>
                <a:cs typeface="Calibri" panose="020F0502020204030204" pitchFamily="34" charset="0"/>
              </a:rPr>
              <a:t>Identificare gli attori</a:t>
            </a:r>
          </a:p>
          <a:p>
            <a:pPr marL="4202113" indent="-342900"/>
            <a:r>
              <a:rPr lang="it-IT" sz="2400" dirty="0">
                <a:solidFill>
                  <a:schemeClr val="accent1">
                    <a:lumMod val="75000"/>
                  </a:schemeClr>
                </a:solidFill>
                <a:latin typeface="Calibri" panose="020F0502020204030204" pitchFamily="34" charset="0"/>
                <a:cs typeface="Calibri" panose="020F0502020204030204" pitchFamily="34" charset="0"/>
              </a:rPr>
              <a:t>Porre le giuste domande</a:t>
            </a:r>
          </a:p>
          <a:p>
            <a:pPr marL="4202113" indent="-342900"/>
            <a:r>
              <a:rPr lang="it-IT" sz="2400" dirty="0">
                <a:solidFill>
                  <a:schemeClr val="accent1">
                    <a:lumMod val="75000"/>
                  </a:schemeClr>
                </a:solidFill>
                <a:latin typeface="Calibri" panose="020F0502020204030204" pitchFamily="34" charset="0"/>
                <a:cs typeface="Calibri" panose="020F0502020204030204" pitchFamily="34" charset="0"/>
              </a:rPr>
              <a:t>Rappresentare il processo AS-IS</a:t>
            </a:r>
          </a:p>
          <a:p>
            <a:pPr marL="0" indent="0">
              <a:buNone/>
            </a:pPr>
            <a:endParaRPr lang="it-IT" sz="2400" dirty="0">
              <a:solidFill>
                <a:schemeClr val="accent1">
                  <a:lumMod val="75000"/>
                </a:schemeClr>
              </a:solidFill>
              <a:latin typeface="Calibri" panose="020F0502020204030204" pitchFamily="34" charset="0"/>
              <a:cs typeface="Calibri" panose="020F0502020204030204" pitchFamily="34" charset="0"/>
            </a:endParaRPr>
          </a:p>
        </p:txBody>
      </p:sp>
      <p:grpSp>
        <p:nvGrpSpPr>
          <p:cNvPr id="10" name="Gruppo 9">
            <a:extLst>
              <a:ext uri="{FF2B5EF4-FFF2-40B4-BE49-F238E27FC236}">
                <a16:creationId xmlns:a16="http://schemas.microsoft.com/office/drawing/2014/main" id="{ECFA8B9B-13D8-4301-A1E0-70BBA04BEAB6}"/>
              </a:ext>
            </a:extLst>
          </p:cNvPr>
          <p:cNvGrpSpPr/>
          <p:nvPr/>
        </p:nvGrpSpPr>
        <p:grpSpPr>
          <a:xfrm>
            <a:off x="982078" y="1901875"/>
            <a:ext cx="4482830" cy="3330340"/>
            <a:chOff x="3685721" y="2142067"/>
            <a:chExt cx="4594679" cy="2480197"/>
          </a:xfrm>
        </p:grpSpPr>
        <p:grpSp>
          <p:nvGrpSpPr>
            <p:cNvPr id="9" name="Gruppo 8">
              <a:extLst>
                <a:ext uri="{FF2B5EF4-FFF2-40B4-BE49-F238E27FC236}">
                  <a16:creationId xmlns:a16="http://schemas.microsoft.com/office/drawing/2014/main" id="{0BF613D5-EB87-48DC-A6CE-AD784D39C14F}"/>
                </a:ext>
              </a:extLst>
            </p:cNvPr>
            <p:cNvGrpSpPr/>
            <p:nvPr/>
          </p:nvGrpSpPr>
          <p:grpSpPr>
            <a:xfrm>
              <a:off x="3685721" y="2142067"/>
              <a:ext cx="4594679" cy="2480197"/>
              <a:chOff x="3685721" y="2065866"/>
              <a:chExt cx="4479173" cy="2556398"/>
            </a:xfrm>
          </p:grpSpPr>
          <p:sp>
            <p:nvSpPr>
              <p:cNvPr id="14" name="Ovale 13">
                <a:extLst>
                  <a:ext uri="{FF2B5EF4-FFF2-40B4-BE49-F238E27FC236}">
                    <a16:creationId xmlns:a16="http://schemas.microsoft.com/office/drawing/2014/main" id="{D532DB9E-6E00-4C87-A8AC-2A4DF0DD3C2E}"/>
                  </a:ext>
                </a:extLst>
              </p:cNvPr>
              <p:cNvSpPr/>
              <p:nvPr/>
            </p:nvSpPr>
            <p:spPr>
              <a:xfrm>
                <a:off x="4529668" y="2288966"/>
                <a:ext cx="2670027" cy="233329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it-IT">
                  <a:solidFill>
                    <a:schemeClr val="accent1">
                      <a:lumMod val="75000"/>
                    </a:schemeClr>
                  </a:solidFill>
                </a:endParaRPr>
              </a:p>
            </p:txBody>
          </p:sp>
          <p:sp>
            <p:nvSpPr>
              <p:cNvPr id="4" name="Rettangolo con angoli arrotondati 3">
                <a:extLst>
                  <a:ext uri="{FF2B5EF4-FFF2-40B4-BE49-F238E27FC236}">
                    <a16:creationId xmlns:a16="http://schemas.microsoft.com/office/drawing/2014/main" id="{11D5DC45-0BD1-4B1E-9424-C58DF34F998D}"/>
                  </a:ext>
                </a:extLst>
              </p:cNvPr>
              <p:cNvSpPr/>
              <p:nvPr/>
            </p:nvSpPr>
            <p:spPr>
              <a:xfrm>
                <a:off x="5130801" y="2065866"/>
                <a:ext cx="1413933" cy="618067"/>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it-IT" sz="1400" dirty="0">
                    <a:solidFill>
                      <a:schemeClr val="bg1"/>
                    </a:solidFill>
                  </a:rPr>
                  <a:t>Analisi</a:t>
                </a:r>
              </a:p>
            </p:txBody>
          </p:sp>
          <p:sp>
            <p:nvSpPr>
              <p:cNvPr id="5" name="Rettangolo con angoli arrotondati 4">
                <a:extLst>
                  <a:ext uri="{FF2B5EF4-FFF2-40B4-BE49-F238E27FC236}">
                    <a16:creationId xmlns:a16="http://schemas.microsoft.com/office/drawing/2014/main" id="{1E2EEFA3-BB88-4615-87C4-56F0ED257753}"/>
                  </a:ext>
                </a:extLst>
              </p:cNvPr>
              <p:cNvSpPr/>
              <p:nvPr/>
            </p:nvSpPr>
            <p:spPr>
              <a:xfrm>
                <a:off x="6451909" y="2789714"/>
                <a:ext cx="1591733" cy="6180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400" dirty="0">
                    <a:solidFill>
                      <a:schemeClr val="accent1">
                        <a:lumMod val="75000"/>
                      </a:schemeClr>
                    </a:solidFill>
                  </a:rPr>
                  <a:t>Progettazione</a:t>
                </a:r>
              </a:p>
            </p:txBody>
          </p:sp>
          <p:sp>
            <p:nvSpPr>
              <p:cNvPr id="6" name="Rettangolo con angoli arrotondati 5">
                <a:extLst>
                  <a:ext uri="{FF2B5EF4-FFF2-40B4-BE49-F238E27FC236}">
                    <a16:creationId xmlns:a16="http://schemas.microsoft.com/office/drawing/2014/main" id="{04DE1572-2660-41BB-ABA7-B408174C1D69}"/>
                  </a:ext>
                </a:extLst>
              </p:cNvPr>
              <p:cNvSpPr/>
              <p:nvPr/>
            </p:nvSpPr>
            <p:spPr>
              <a:xfrm>
                <a:off x="6234495" y="3755204"/>
                <a:ext cx="1930399" cy="6180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400" dirty="0">
                    <a:solidFill>
                      <a:schemeClr val="accent1">
                        <a:lumMod val="75000"/>
                      </a:schemeClr>
                    </a:solidFill>
                  </a:rPr>
                  <a:t>Implementazione</a:t>
                </a:r>
              </a:p>
            </p:txBody>
          </p:sp>
          <p:sp>
            <p:nvSpPr>
              <p:cNvPr id="8" name="Rettangolo con angoli arrotondati 7">
                <a:extLst>
                  <a:ext uri="{FF2B5EF4-FFF2-40B4-BE49-F238E27FC236}">
                    <a16:creationId xmlns:a16="http://schemas.microsoft.com/office/drawing/2014/main" id="{98D99660-16AE-416C-A1C3-E10B832D3180}"/>
                  </a:ext>
                </a:extLst>
              </p:cNvPr>
              <p:cNvSpPr/>
              <p:nvPr/>
            </p:nvSpPr>
            <p:spPr>
              <a:xfrm>
                <a:off x="3685721" y="2804577"/>
                <a:ext cx="1591733" cy="6180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400" dirty="0">
                    <a:solidFill>
                      <a:schemeClr val="accent1">
                        <a:lumMod val="75000"/>
                      </a:schemeClr>
                    </a:solidFill>
                  </a:rPr>
                  <a:t>Valutazione</a:t>
                </a:r>
              </a:p>
            </p:txBody>
          </p:sp>
        </p:grpSp>
        <p:sp>
          <p:nvSpPr>
            <p:cNvPr id="7" name="Rettangolo con angoli arrotondati 6">
              <a:extLst>
                <a:ext uri="{FF2B5EF4-FFF2-40B4-BE49-F238E27FC236}">
                  <a16:creationId xmlns:a16="http://schemas.microsoft.com/office/drawing/2014/main" id="{16CD2B2E-05FB-4755-973D-813B30845655}"/>
                </a:ext>
              </a:extLst>
            </p:cNvPr>
            <p:cNvSpPr/>
            <p:nvPr/>
          </p:nvSpPr>
          <p:spPr>
            <a:xfrm>
              <a:off x="4033010" y="3762636"/>
              <a:ext cx="1591733" cy="6180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400" dirty="0">
                  <a:solidFill>
                    <a:schemeClr val="accent1">
                      <a:lumMod val="75000"/>
                    </a:schemeClr>
                  </a:solidFill>
                </a:rPr>
                <a:t>Monitoraggio</a:t>
              </a:r>
            </a:p>
          </p:txBody>
        </p:sp>
      </p:grpSp>
      <p:grpSp>
        <p:nvGrpSpPr>
          <p:cNvPr id="11" name="Gruppo 10">
            <a:extLst>
              <a:ext uri="{FF2B5EF4-FFF2-40B4-BE49-F238E27FC236}">
                <a16:creationId xmlns:a16="http://schemas.microsoft.com/office/drawing/2014/main" id="{82C706D9-786F-7F6F-8C2F-E2D5F66CDD86}"/>
              </a:ext>
            </a:extLst>
          </p:cNvPr>
          <p:cNvGrpSpPr/>
          <p:nvPr/>
        </p:nvGrpSpPr>
        <p:grpSpPr>
          <a:xfrm>
            <a:off x="1" y="0"/>
            <a:ext cx="908049" cy="6858000"/>
            <a:chOff x="1" y="0"/>
            <a:chExt cx="962526" cy="6858000"/>
          </a:xfrm>
        </p:grpSpPr>
        <p:sp>
          <p:nvSpPr>
            <p:cNvPr id="12" name="Rettangolo 11">
              <a:extLst>
                <a:ext uri="{FF2B5EF4-FFF2-40B4-BE49-F238E27FC236}">
                  <a16:creationId xmlns:a16="http://schemas.microsoft.com/office/drawing/2014/main" id="{D28E6733-44CA-24FE-E18F-958AE92A49D9}"/>
                </a:ext>
              </a:extLst>
            </p:cNvPr>
            <p:cNvSpPr/>
            <p:nvPr/>
          </p:nvSpPr>
          <p:spPr>
            <a:xfrm>
              <a:off x="1" y="0"/>
              <a:ext cx="962526"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mj-lt"/>
              </a:endParaRPr>
            </a:p>
          </p:txBody>
        </p:sp>
        <p:sp>
          <p:nvSpPr>
            <p:cNvPr id="13" name="CasellaDiTesto 12">
              <a:extLst>
                <a:ext uri="{FF2B5EF4-FFF2-40B4-BE49-F238E27FC236}">
                  <a16:creationId xmlns:a16="http://schemas.microsoft.com/office/drawing/2014/main" id="{ABB8B1F7-796B-6218-C8A3-04AA47B14FC8}"/>
                </a:ext>
              </a:extLst>
            </p:cNvPr>
            <p:cNvSpPr txBox="1"/>
            <p:nvPr/>
          </p:nvSpPr>
          <p:spPr>
            <a:xfrm rot="16200000">
              <a:off x="-2863197" y="3016394"/>
              <a:ext cx="6666316" cy="782979"/>
            </a:xfrm>
            <a:prstGeom prst="rect">
              <a:avLst/>
            </a:prstGeom>
            <a:noFill/>
          </p:spPr>
          <p:txBody>
            <a:bodyPr wrap="square" rtlCol="0">
              <a:spAutoFit/>
            </a:bodyPr>
            <a:lstStyle/>
            <a:p>
              <a:r>
                <a:rPr lang="it-IT" sz="2100" b="1" dirty="0">
                  <a:solidFill>
                    <a:schemeClr val="bg1"/>
                  </a:solidFill>
                  <a:latin typeface="+mj-lt"/>
                  <a:ea typeface="Tahoma" panose="020B0604030504040204" pitchFamily="34" charset="0"/>
                  <a:cs typeface="Tahoma" panose="020B0604030504040204" pitchFamily="34" charset="0"/>
                </a:rPr>
                <a:t>FormezPA -      Progetto per il miglioramento dei sistemi di                               </a:t>
              </a:r>
            </a:p>
            <a:p>
              <a:r>
                <a:rPr lang="it-IT" sz="2100" b="1" dirty="0">
                  <a:solidFill>
                    <a:schemeClr val="bg1"/>
                  </a:solidFill>
                  <a:latin typeface="+mj-lt"/>
                  <a:ea typeface="Tahoma" panose="020B0604030504040204" pitchFamily="34" charset="0"/>
                  <a:cs typeface="Tahoma" panose="020B0604030504040204" pitchFamily="34" charset="0"/>
                </a:rPr>
                <a:t>                          gestione e valutazione delle performance</a:t>
              </a:r>
            </a:p>
          </p:txBody>
        </p:sp>
      </p:grpSp>
      <p:pic>
        <p:nvPicPr>
          <p:cNvPr id="15" name="Picture 7">
            <a:extLst>
              <a:ext uri="{FF2B5EF4-FFF2-40B4-BE49-F238E27FC236}">
                <a16:creationId xmlns:a16="http://schemas.microsoft.com/office/drawing/2014/main" id="{EFA5A092-610A-10DE-EB96-18F9329691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2170" y="6291901"/>
            <a:ext cx="13223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magine 15">
            <a:extLst>
              <a:ext uri="{FF2B5EF4-FFF2-40B4-BE49-F238E27FC236}">
                <a16:creationId xmlns:a16="http://schemas.microsoft.com/office/drawing/2014/main" id="{D1272520-53E9-FFC5-009A-4C69D895C7D6}"/>
              </a:ext>
            </a:extLst>
          </p:cNvPr>
          <p:cNvPicPr>
            <a:picLocks noChangeAspect="1"/>
          </p:cNvPicPr>
          <p:nvPr/>
        </p:nvPicPr>
        <p:blipFill rotWithShape="1">
          <a:blip r:embed="rId3"/>
          <a:srcRect t="15078" b="12705"/>
          <a:stretch/>
        </p:blipFill>
        <p:spPr>
          <a:xfrm>
            <a:off x="2648413" y="34286"/>
            <a:ext cx="6895174" cy="990600"/>
          </a:xfrm>
          <a:prstGeom prst="rect">
            <a:avLst/>
          </a:prstGeom>
        </p:spPr>
      </p:pic>
      <p:sp>
        <p:nvSpPr>
          <p:cNvPr id="17" name="Segnaposto piè di pagina 3">
            <a:extLst>
              <a:ext uri="{FF2B5EF4-FFF2-40B4-BE49-F238E27FC236}">
                <a16:creationId xmlns:a16="http://schemas.microsoft.com/office/drawing/2014/main" id="{313A1FAA-41FD-EAE3-8C1D-A00EEDF52BB3}"/>
              </a:ext>
            </a:extLst>
          </p:cNvPr>
          <p:cNvSpPr txBox="1">
            <a:spLocks/>
          </p:cNvSpPr>
          <p:nvPr/>
        </p:nvSpPr>
        <p:spPr>
          <a:xfrm>
            <a:off x="3913240" y="6484267"/>
            <a:ext cx="41148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Dott. Giuseppe Gioioso - FormezPA</a:t>
            </a:r>
          </a:p>
        </p:txBody>
      </p:sp>
    </p:spTree>
    <p:extLst>
      <p:ext uri="{BB962C8B-B14F-4D97-AF65-F5344CB8AC3E}">
        <p14:creationId xmlns:p14="http://schemas.microsoft.com/office/powerpoint/2010/main" val="739391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121A4E-F03D-492D-A3E0-B3A2B5D188B7}"/>
              </a:ext>
            </a:extLst>
          </p:cNvPr>
          <p:cNvSpPr>
            <a:spLocks noGrp="1"/>
          </p:cNvSpPr>
          <p:nvPr>
            <p:ph type="title" idx="4294967295"/>
          </p:nvPr>
        </p:nvSpPr>
        <p:spPr>
          <a:xfrm>
            <a:off x="982078" y="1112226"/>
            <a:ext cx="8007330" cy="449167"/>
          </a:xfrm>
        </p:spPr>
        <p:txBody>
          <a:bodyPr>
            <a:normAutofit fontScale="90000"/>
          </a:bodyPr>
          <a:lstStyle/>
          <a:p>
            <a:r>
              <a:rPr lang="it-IT" sz="2800" dirty="0">
                <a:solidFill>
                  <a:srgbClr val="1B877D"/>
                </a:solidFill>
              </a:rPr>
              <a:t>2. Progettazione</a:t>
            </a:r>
          </a:p>
        </p:txBody>
      </p:sp>
      <p:sp>
        <p:nvSpPr>
          <p:cNvPr id="3" name="Segnaposto contenuto 2">
            <a:extLst>
              <a:ext uri="{FF2B5EF4-FFF2-40B4-BE49-F238E27FC236}">
                <a16:creationId xmlns:a16="http://schemas.microsoft.com/office/drawing/2014/main" id="{33E5327E-F104-408F-83F9-A8774A0393FC}"/>
              </a:ext>
            </a:extLst>
          </p:cNvPr>
          <p:cNvSpPr>
            <a:spLocks noGrp="1"/>
          </p:cNvSpPr>
          <p:nvPr>
            <p:ph idx="4294967295"/>
          </p:nvPr>
        </p:nvSpPr>
        <p:spPr>
          <a:xfrm>
            <a:off x="886723" y="1825442"/>
            <a:ext cx="11476533" cy="5507660"/>
          </a:xfrm>
        </p:spPr>
        <p:txBody>
          <a:bodyPr>
            <a:noAutofit/>
          </a:bodyPr>
          <a:lstStyle/>
          <a:p>
            <a:pPr marL="0" indent="0">
              <a:spcBef>
                <a:spcPts val="0"/>
              </a:spcBef>
              <a:buNone/>
            </a:pPr>
            <a:r>
              <a:rPr lang="it-IT" sz="2300" dirty="0">
                <a:solidFill>
                  <a:schemeClr val="accent1">
                    <a:lumMod val="75000"/>
                  </a:schemeClr>
                </a:solidFill>
                <a:latin typeface="Calibri" panose="020F0502020204030204" pitchFamily="34" charset="0"/>
                <a:cs typeface="Calibri" panose="020F0502020204030204" pitchFamily="34" charset="0"/>
              </a:rPr>
              <a:t>					L'attività di Process Design comprende la progettazione 					del processo TO-BE. Le aree di intervento comprendono:</a:t>
            </a:r>
          </a:p>
          <a:p>
            <a:pPr marL="4848225" indent="-276225">
              <a:spcBef>
                <a:spcPts val="0"/>
              </a:spcBef>
            </a:pPr>
            <a:r>
              <a:rPr lang="it-IT" sz="2300" dirty="0">
                <a:solidFill>
                  <a:schemeClr val="accent1">
                    <a:lumMod val="75000"/>
                  </a:schemeClr>
                </a:solidFill>
                <a:latin typeface="Calibri" panose="020F0502020204030204" pitchFamily="34" charset="0"/>
                <a:cs typeface="Calibri" panose="020F0502020204030204" pitchFamily="34" charset="0"/>
              </a:rPr>
              <a:t>Rappresentazione dei flussi di processo e degli attori coinvolti</a:t>
            </a:r>
          </a:p>
          <a:p>
            <a:pPr marL="4848225" indent="-276225">
              <a:spcBef>
                <a:spcPts val="0"/>
              </a:spcBef>
            </a:pPr>
            <a:r>
              <a:rPr lang="it-IT" sz="2300" dirty="0">
                <a:solidFill>
                  <a:schemeClr val="accent1">
                    <a:lumMod val="75000"/>
                  </a:schemeClr>
                </a:solidFill>
                <a:latin typeface="Calibri" panose="020F0502020204030204" pitchFamily="34" charset="0"/>
                <a:cs typeface="Calibri" panose="020F0502020204030204" pitchFamily="34" charset="0"/>
              </a:rPr>
              <a:t>Avvisi e notifiche</a:t>
            </a:r>
          </a:p>
          <a:p>
            <a:pPr marL="4848225" indent="-276225">
              <a:spcBef>
                <a:spcPts val="0"/>
              </a:spcBef>
            </a:pPr>
            <a:r>
              <a:rPr lang="it-IT" sz="2300" dirty="0">
                <a:solidFill>
                  <a:schemeClr val="accent1">
                    <a:lumMod val="75000"/>
                  </a:schemeClr>
                </a:solidFill>
                <a:latin typeface="Calibri" panose="020F0502020204030204" pitchFamily="34" charset="0"/>
                <a:cs typeface="Calibri" panose="020F0502020204030204" pitchFamily="34" charset="0"/>
              </a:rPr>
              <a:t>Procedure operative standard</a:t>
            </a:r>
          </a:p>
          <a:p>
            <a:pPr marL="4848225" indent="-276225">
              <a:spcBef>
                <a:spcPts val="0"/>
              </a:spcBef>
            </a:pPr>
            <a:r>
              <a:rPr lang="it-IT" sz="2300" dirty="0">
                <a:solidFill>
                  <a:schemeClr val="accent1">
                    <a:lumMod val="75000"/>
                  </a:schemeClr>
                </a:solidFill>
                <a:latin typeface="Calibri" panose="020F0502020204030204" pitchFamily="34" charset="0"/>
                <a:cs typeface="Calibri" panose="020F0502020204030204" pitchFamily="34" charset="0"/>
              </a:rPr>
              <a:t>Definizione Task</a:t>
            </a:r>
          </a:p>
          <a:p>
            <a:pPr marL="4848225" indent="-276225">
              <a:spcBef>
                <a:spcPts val="0"/>
              </a:spcBef>
              <a:buNone/>
            </a:pPr>
            <a:r>
              <a:rPr lang="it-IT" sz="2300" dirty="0">
                <a:solidFill>
                  <a:schemeClr val="accent1">
                    <a:lumMod val="75000"/>
                  </a:schemeClr>
                </a:solidFill>
                <a:latin typeface="Calibri" panose="020F0502020204030204" pitchFamily="34" charset="0"/>
                <a:cs typeface="Calibri" panose="020F0502020204030204" pitchFamily="34" charset="0"/>
              </a:rPr>
              <a:t>STEP</a:t>
            </a:r>
          </a:p>
          <a:p>
            <a:pPr marL="4848225" indent="-276225">
              <a:spcBef>
                <a:spcPts val="0"/>
              </a:spcBef>
            </a:pPr>
            <a:r>
              <a:rPr lang="it-IT" sz="2300" dirty="0">
                <a:solidFill>
                  <a:schemeClr val="accent1">
                    <a:lumMod val="75000"/>
                  </a:schemeClr>
                </a:solidFill>
                <a:latin typeface="Calibri" panose="020F0502020204030204" pitchFamily="34" charset="0"/>
                <a:cs typeface="Calibri" panose="020F0502020204030204" pitchFamily="34" charset="0"/>
              </a:rPr>
              <a:t> Modellare</a:t>
            </a:r>
          </a:p>
          <a:p>
            <a:pPr marL="4848225" indent="-276225">
              <a:spcBef>
                <a:spcPts val="0"/>
              </a:spcBef>
            </a:pPr>
            <a:r>
              <a:rPr lang="it-IT" sz="2300" dirty="0">
                <a:solidFill>
                  <a:schemeClr val="accent1">
                    <a:lumMod val="75000"/>
                  </a:schemeClr>
                </a:solidFill>
                <a:latin typeface="Calibri" panose="020F0502020204030204" pitchFamily="34" charset="0"/>
                <a:cs typeface="Calibri" panose="020F0502020204030204" pitchFamily="34" charset="0"/>
              </a:rPr>
              <a:t> Simulare</a:t>
            </a:r>
          </a:p>
          <a:p>
            <a:pPr marL="4848225" indent="-276225">
              <a:spcBef>
                <a:spcPts val="0"/>
              </a:spcBef>
            </a:pPr>
            <a:r>
              <a:rPr lang="it-IT" sz="2300" dirty="0">
                <a:solidFill>
                  <a:schemeClr val="accent1">
                    <a:lumMod val="75000"/>
                  </a:schemeClr>
                </a:solidFill>
                <a:latin typeface="Calibri" panose="020F0502020204030204" pitchFamily="34" charset="0"/>
                <a:cs typeface="Calibri" panose="020F0502020204030204" pitchFamily="34" charset="0"/>
              </a:rPr>
              <a:t> Implementare</a:t>
            </a:r>
          </a:p>
          <a:p>
            <a:pPr marL="4848225" indent="-276225">
              <a:spcBef>
                <a:spcPts val="0"/>
              </a:spcBef>
              <a:buNone/>
            </a:pPr>
            <a:r>
              <a:rPr lang="it-IT" sz="2300" dirty="0">
                <a:solidFill>
                  <a:schemeClr val="accent1">
                    <a:lumMod val="75000"/>
                  </a:schemeClr>
                </a:solidFill>
                <a:latin typeface="Calibri" panose="020F0502020204030204" pitchFamily="34" charset="0"/>
                <a:cs typeface="Calibri" panose="020F0502020204030204" pitchFamily="34" charset="0"/>
              </a:rPr>
              <a:t>Ci possono essere diverse opzioni di modello TO-BE e</a:t>
            </a:r>
          </a:p>
          <a:p>
            <a:pPr marL="4848225" indent="-276225">
              <a:spcBef>
                <a:spcPts val="0"/>
              </a:spcBef>
              <a:buNone/>
            </a:pPr>
            <a:r>
              <a:rPr lang="it-IT" sz="2300" dirty="0">
                <a:solidFill>
                  <a:schemeClr val="accent1">
                    <a:lumMod val="75000"/>
                  </a:schemeClr>
                </a:solidFill>
                <a:latin typeface="Calibri" panose="020F0502020204030204" pitchFamily="34" charset="0"/>
                <a:cs typeface="Calibri" panose="020F0502020204030204" pitchFamily="34" charset="0"/>
              </a:rPr>
              <a:t>ciascuna di esse deve essere analizzata e simulata</a:t>
            </a:r>
          </a:p>
        </p:txBody>
      </p:sp>
      <p:grpSp>
        <p:nvGrpSpPr>
          <p:cNvPr id="10" name="Gruppo 9">
            <a:extLst>
              <a:ext uri="{FF2B5EF4-FFF2-40B4-BE49-F238E27FC236}">
                <a16:creationId xmlns:a16="http://schemas.microsoft.com/office/drawing/2014/main" id="{ECFA8B9B-13D8-4301-A1E0-70BBA04BEAB6}"/>
              </a:ext>
            </a:extLst>
          </p:cNvPr>
          <p:cNvGrpSpPr/>
          <p:nvPr/>
        </p:nvGrpSpPr>
        <p:grpSpPr>
          <a:xfrm>
            <a:off x="982078" y="1825441"/>
            <a:ext cx="4394833" cy="3748587"/>
            <a:chOff x="3685721" y="2142067"/>
            <a:chExt cx="4594679" cy="2480197"/>
          </a:xfrm>
        </p:grpSpPr>
        <p:grpSp>
          <p:nvGrpSpPr>
            <p:cNvPr id="9" name="Gruppo 8">
              <a:extLst>
                <a:ext uri="{FF2B5EF4-FFF2-40B4-BE49-F238E27FC236}">
                  <a16:creationId xmlns:a16="http://schemas.microsoft.com/office/drawing/2014/main" id="{0BF613D5-EB87-48DC-A6CE-AD784D39C14F}"/>
                </a:ext>
              </a:extLst>
            </p:cNvPr>
            <p:cNvGrpSpPr/>
            <p:nvPr/>
          </p:nvGrpSpPr>
          <p:grpSpPr>
            <a:xfrm>
              <a:off x="3685721" y="2142067"/>
              <a:ext cx="4594679" cy="2480197"/>
              <a:chOff x="3685721" y="2065866"/>
              <a:chExt cx="4479173" cy="2556398"/>
            </a:xfrm>
          </p:grpSpPr>
          <p:sp>
            <p:nvSpPr>
              <p:cNvPr id="14" name="Ovale 13">
                <a:extLst>
                  <a:ext uri="{FF2B5EF4-FFF2-40B4-BE49-F238E27FC236}">
                    <a16:creationId xmlns:a16="http://schemas.microsoft.com/office/drawing/2014/main" id="{D532DB9E-6E00-4C87-A8AC-2A4DF0DD3C2E}"/>
                  </a:ext>
                </a:extLst>
              </p:cNvPr>
              <p:cNvSpPr/>
              <p:nvPr/>
            </p:nvSpPr>
            <p:spPr>
              <a:xfrm>
                <a:off x="4529668" y="2288966"/>
                <a:ext cx="2670027" cy="233329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it-IT">
                  <a:solidFill>
                    <a:schemeClr val="accent1">
                      <a:lumMod val="75000"/>
                    </a:schemeClr>
                  </a:solidFill>
                </a:endParaRPr>
              </a:p>
            </p:txBody>
          </p:sp>
          <p:sp>
            <p:nvSpPr>
              <p:cNvPr id="5" name="Rettangolo con angoli arrotondati 4">
                <a:extLst>
                  <a:ext uri="{FF2B5EF4-FFF2-40B4-BE49-F238E27FC236}">
                    <a16:creationId xmlns:a16="http://schemas.microsoft.com/office/drawing/2014/main" id="{1E2EEFA3-BB88-4615-87C4-56F0ED257753}"/>
                  </a:ext>
                </a:extLst>
              </p:cNvPr>
              <p:cNvSpPr/>
              <p:nvPr/>
            </p:nvSpPr>
            <p:spPr>
              <a:xfrm>
                <a:off x="6451909" y="2789714"/>
                <a:ext cx="1591733" cy="618067"/>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it-IT" sz="1400" dirty="0">
                    <a:solidFill>
                      <a:schemeClr val="bg1"/>
                    </a:solidFill>
                  </a:rPr>
                  <a:t>Progettazione</a:t>
                </a:r>
              </a:p>
            </p:txBody>
          </p:sp>
          <p:sp>
            <p:nvSpPr>
              <p:cNvPr id="6" name="Rettangolo con angoli arrotondati 5">
                <a:extLst>
                  <a:ext uri="{FF2B5EF4-FFF2-40B4-BE49-F238E27FC236}">
                    <a16:creationId xmlns:a16="http://schemas.microsoft.com/office/drawing/2014/main" id="{04DE1572-2660-41BB-ABA7-B408174C1D69}"/>
                  </a:ext>
                </a:extLst>
              </p:cNvPr>
              <p:cNvSpPr/>
              <p:nvPr/>
            </p:nvSpPr>
            <p:spPr>
              <a:xfrm>
                <a:off x="6234495" y="3755204"/>
                <a:ext cx="1930399" cy="6180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400" dirty="0">
                    <a:solidFill>
                      <a:schemeClr val="accent1">
                        <a:lumMod val="75000"/>
                      </a:schemeClr>
                    </a:solidFill>
                  </a:rPr>
                  <a:t>Implementazione</a:t>
                </a:r>
              </a:p>
            </p:txBody>
          </p:sp>
          <p:sp>
            <p:nvSpPr>
              <p:cNvPr id="8" name="Rettangolo con angoli arrotondati 7">
                <a:extLst>
                  <a:ext uri="{FF2B5EF4-FFF2-40B4-BE49-F238E27FC236}">
                    <a16:creationId xmlns:a16="http://schemas.microsoft.com/office/drawing/2014/main" id="{98D99660-16AE-416C-A1C3-E10B832D3180}"/>
                  </a:ext>
                </a:extLst>
              </p:cNvPr>
              <p:cNvSpPr/>
              <p:nvPr/>
            </p:nvSpPr>
            <p:spPr>
              <a:xfrm>
                <a:off x="3685721" y="2804577"/>
                <a:ext cx="1591733" cy="6180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400" dirty="0">
                    <a:solidFill>
                      <a:schemeClr val="accent1">
                        <a:lumMod val="75000"/>
                      </a:schemeClr>
                    </a:solidFill>
                  </a:rPr>
                  <a:t>Valutazione</a:t>
                </a:r>
              </a:p>
            </p:txBody>
          </p:sp>
          <p:sp>
            <p:nvSpPr>
              <p:cNvPr id="4" name="Rettangolo con angoli arrotondati 3">
                <a:extLst>
                  <a:ext uri="{FF2B5EF4-FFF2-40B4-BE49-F238E27FC236}">
                    <a16:creationId xmlns:a16="http://schemas.microsoft.com/office/drawing/2014/main" id="{11D5DC45-0BD1-4B1E-9424-C58DF34F998D}"/>
                  </a:ext>
                </a:extLst>
              </p:cNvPr>
              <p:cNvSpPr/>
              <p:nvPr/>
            </p:nvSpPr>
            <p:spPr>
              <a:xfrm>
                <a:off x="5130801" y="2065866"/>
                <a:ext cx="1413933" cy="6180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400" dirty="0">
                    <a:solidFill>
                      <a:schemeClr val="accent1">
                        <a:lumMod val="75000"/>
                      </a:schemeClr>
                    </a:solidFill>
                  </a:rPr>
                  <a:t>Analisi</a:t>
                </a:r>
              </a:p>
            </p:txBody>
          </p:sp>
        </p:grpSp>
        <p:sp>
          <p:nvSpPr>
            <p:cNvPr id="7" name="Rettangolo con angoli arrotondati 6">
              <a:extLst>
                <a:ext uri="{FF2B5EF4-FFF2-40B4-BE49-F238E27FC236}">
                  <a16:creationId xmlns:a16="http://schemas.microsoft.com/office/drawing/2014/main" id="{16CD2B2E-05FB-4755-973D-813B30845655}"/>
                </a:ext>
              </a:extLst>
            </p:cNvPr>
            <p:cNvSpPr/>
            <p:nvPr/>
          </p:nvSpPr>
          <p:spPr>
            <a:xfrm>
              <a:off x="4033010" y="3762636"/>
              <a:ext cx="1591733" cy="6180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400" dirty="0">
                  <a:solidFill>
                    <a:schemeClr val="accent1">
                      <a:lumMod val="75000"/>
                    </a:schemeClr>
                  </a:solidFill>
                </a:rPr>
                <a:t>Monitoraggio</a:t>
              </a:r>
            </a:p>
          </p:txBody>
        </p:sp>
      </p:grpSp>
      <p:grpSp>
        <p:nvGrpSpPr>
          <p:cNvPr id="11" name="Gruppo 10">
            <a:extLst>
              <a:ext uri="{FF2B5EF4-FFF2-40B4-BE49-F238E27FC236}">
                <a16:creationId xmlns:a16="http://schemas.microsoft.com/office/drawing/2014/main" id="{3E4D80EB-699A-2B04-3157-E6684367BF62}"/>
              </a:ext>
            </a:extLst>
          </p:cNvPr>
          <p:cNvGrpSpPr/>
          <p:nvPr/>
        </p:nvGrpSpPr>
        <p:grpSpPr>
          <a:xfrm>
            <a:off x="1" y="0"/>
            <a:ext cx="908049" cy="6858000"/>
            <a:chOff x="1" y="0"/>
            <a:chExt cx="962526" cy="6858000"/>
          </a:xfrm>
        </p:grpSpPr>
        <p:sp>
          <p:nvSpPr>
            <p:cNvPr id="12" name="Rettangolo 11">
              <a:extLst>
                <a:ext uri="{FF2B5EF4-FFF2-40B4-BE49-F238E27FC236}">
                  <a16:creationId xmlns:a16="http://schemas.microsoft.com/office/drawing/2014/main" id="{C4355BED-3358-D0F3-4B58-6084C9E13968}"/>
                </a:ext>
              </a:extLst>
            </p:cNvPr>
            <p:cNvSpPr/>
            <p:nvPr/>
          </p:nvSpPr>
          <p:spPr>
            <a:xfrm>
              <a:off x="1" y="0"/>
              <a:ext cx="962526"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mj-lt"/>
              </a:endParaRPr>
            </a:p>
          </p:txBody>
        </p:sp>
        <p:sp>
          <p:nvSpPr>
            <p:cNvPr id="13" name="CasellaDiTesto 12">
              <a:extLst>
                <a:ext uri="{FF2B5EF4-FFF2-40B4-BE49-F238E27FC236}">
                  <a16:creationId xmlns:a16="http://schemas.microsoft.com/office/drawing/2014/main" id="{712A9E93-1381-662D-FCA7-19849C1096B2}"/>
                </a:ext>
              </a:extLst>
            </p:cNvPr>
            <p:cNvSpPr txBox="1"/>
            <p:nvPr/>
          </p:nvSpPr>
          <p:spPr>
            <a:xfrm rot="16200000">
              <a:off x="-2863197" y="3016394"/>
              <a:ext cx="6666316" cy="782979"/>
            </a:xfrm>
            <a:prstGeom prst="rect">
              <a:avLst/>
            </a:prstGeom>
            <a:noFill/>
          </p:spPr>
          <p:txBody>
            <a:bodyPr wrap="square" rtlCol="0">
              <a:spAutoFit/>
            </a:bodyPr>
            <a:lstStyle/>
            <a:p>
              <a:r>
                <a:rPr lang="it-IT" sz="2100" b="1" dirty="0">
                  <a:solidFill>
                    <a:schemeClr val="bg1"/>
                  </a:solidFill>
                  <a:latin typeface="+mj-lt"/>
                  <a:ea typeface="Tahoma" panose="020B0604030504040204" pitchFamily="34" charset="0"/>
                  <a:cs typeface="Tahoma" panose="020B0604030504040204" pitchFamily="34" charset="0"/>
                </a:rPr>
                <a:t>FormezPA -      Progetto per il miglioramento dei sistemi di                               </a:t>
              </a:r>
            </a:p>
            <a:p>
              <a:r>
                <a:rPr lang="it-IT" sz="2100" b="1" dirty="0">
                  <a:solidFill>
                    <a:schemeClr val="bg1"/>
                  </a:solidFill>
                  <a:latin typeface="+mj-lt"/>
                  <a:ea typeface="Tahoma" panose="020B0604030504040204" pitchFamily="34" charset="0"/>
                  <a:cs typeface="Tahoma" panose="020B0604030504040204" pitchFamily="34" charset="0"/>
                </a:rPr>
                <a:t>                          gestione e valutazione delle performance</a:t>
              </a:r>
            </a:p>
          </p:txBody>
        </p:sp>
      </p:grpSp>
      <p:pic>
        <p:nvPicPr>
          <p:cNvPr id="15" name="Picture 7">
            <a:extLst>
              <a:ext uri="{FF2B5EF4-FFF2-40B4-BE49-F238E27FC236}">
                <a16:creationId xmlns:a16="http://schemas.microsoft.com/office/drawing/2014/main" id="{D02C9D31-3A97-58A6-0C1D-1CFB9ED7D5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2170" y="6291901"/>
            <a:ext cx="13223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magine 15">
            <a:extLst>
              <a:ext uri="{FF2B5EF4-FFF2-40B4-BE49-F238E27FC236}">
                <a16:creationId xmlns:a16="http://schemas.microsoft.com/office/drawing/2014/main" id="{9F98A0AC-785F-E85B-911F-9BEE5A60C353}"/>
              </a:ext>
            </a:extLst>
          </p:cNvPr>
          <p:cNvPicPr>
            <a:picLocks noChangeAspect="1"/>
          </p:cNvPicPr>
          <p:nvPr/>
        </p:nvPicPr>
        <p:blipFill rotWithShape="1">
          <a:blip r:embed="rId3"/>
          <a:srcRect t="15078" b="12705"/>
          <a:stretch/>
        </p:blipFill>
        <p:spPr>
          <a:xfrm>
            <a:off x="3346728" y="23142"/>
            <a:ext cx="6895174" cy="990600"/>
          </a:xfrm>
          <a:prstGeom prst="rect">
            <a:avLst/>
          </a:prstGeom>
        </p:spPr>
      </p:pic>
      <p:sp>
        <p:nvSpPr>
          <p:cNvPr id="17" name="Segnaposto piè di pagina 3">
            <a:extLst>
              <a:ext uri="{FF2B5EF4-FFF2-40B4-BE49-F238E27FC236}">
                <a16:creationId xmlns:a16="http://schemas.microsoft.com/office/drawing/2014/main" id="{4DD55719-EC05-D39D-ED44-0B29146C966C}"/>
              </a:ext>
            </a:extLst>
          </p:cNvPr>
          <p:cNvSpPr txBox="1">
            <a:spLocks/>
          </p:cNvSpPr>
          <p:nvPr/>
        </p:nvSpPr>
        <p:spPr>
          <a:xfrm>
            <a:off x="3913240" y="6484267"/>
            <a:ext cx="41148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Dott. Giuseppe Gioioso - FormezPA</a:t>
            </a:r>
          </a:p>
        </p:txBody>
      </p:sp>
    </p:spTree>
    <p:extLst>
      <p:ext uri="{BB962C8B-B14F-4D97-AF65-F5344CB8AC3E}">
        <p14:creationId xmlns:p14="http://schemas.microsoft.com/office/powerpoint/2010/main" val="4249725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121A4E-F03D-492D-A3E0-B3A2B5D188B7}"/>
              </a:ext>
            </a:extLst>
          </p:cNvPr>
          <p:cNvSpPr>
            <a:spLocks noGrp="1"/>
          </p:cNvSpPr>
          <p:nvPr>
            <p:ph type="title" idx="4294967295"/>
          </p:nvPr>
        </p:nvSpPr>
        <p:spPr>
          <a:xfrm>
            <a:off x="982078" y="902366"/>
            <a:ext cx="10515600" cy="466929"/>
          </a:xfrm>
        </p:spPr>
        <p:txBody>
          <a:bodyPr>
            <a:normAutofit fontScale="90000"/>
          </a:bodyPr>
          <a:lstStyle/>
          <a:p>
            <a:r>
              <a:rPr lang="it-IT" sz="2800" dirty="0">
                <a:solidFill>
                  <a:srgbClr val="1B877D"/>
                </a:solidFill>
              </a:rPr>
              <a:t>3.</a:t>
            </a:r>
            <a:r>
              <a:rPr lang="it-IT" sz="2800" dirty="0"/>
              <a:t> </a:t>
            </a:r>
            <a:r>
              <a:rPr lang="it-IT" sz="2800" dirty="0">
                <a:solidFill>
                  <a:srgbClr val="1B877D"/>
                </a:solidFill>
              </a:rPr>
              <a:t>Implementazione</a:t>
            </a:r>
          </a:p>
        </p:txBody>
      </p:sp>
      <p:sp>
        <p:nvSpPr>
          <p:cNvPr id="3" name="Segnaposto contenuto 2">
            <a:extLst>
              <a:ext uri="{FF2B5EF4-FFF2-40B4-BE49-F238E27FC236}">
                <a16:creationId xmlns:a16="http://schemas.microsoft.com/office/drawing/2014/main" id="{33E5327E-F104-408F-83F9-A8774A0393FC}"/>
              </a:ext>
            </a:extLst>
          </p:cNvPr>
          <p:cNvSpPr>
            <a:spLocks noGrp="1"/>
          </p:cNvSpPr>
          <p:nvPr>
            <p:ph idx="4294967295"/>
          </p:nvPr>
        </p:nvSpPr>
        <p:spPr>
          <a:xfrm>
            <a:off x="1200705" y="785020"/>
            <a:ext cx="10991295" cy="5665788"/>
          </a:xfrm>
        </p:spPr>
        <p:txBody>
          <a:bodyPr>
            <a:noAutofit/>
          </a:bodyPr>
          <a:lstStyle/>
          <a:p>
            <a:pPr marL="4038600" indent="0">
              <a:lnSpc>
                <a:spcPct val="100000"/>
              </a:lnSpc>
              <a:spcBef>
                <a:spcPts val="0"/>
              </a:spcBef>
              <a:spcAft>
                <a:spcPts val="600"/>
              </a:spcAft>
              <a:buNone/>
            </a:pPr>
            <a:endParaRPr lang="it-IT" sz="2200" dirty="0">
              <a:solidFill>
                <a:schemeClr val="accent4">
                  <a:lumMod val="75000"/>
                </a:schemeClr>
              </a:solidFill>
              <a:latin typeface="Calibri" panose="020F0502020204030204" pitchFamily="34" charset="0"/>
              <a:cs typeface="Calibri" panose="020F0502020204030204" pitchFamily="34" charset="0"/>
            </a:endParaRPr>
          </a:p>
          <a:p>
            <a:pPr marL="4038600" indent="0">
              <a:lnSpc>
                <a:spcPct val="100000"/>
              </a:lnSpc>
              <a:spcBef>
                <a:spcPts val="0"/>
              </a:spcBef>
              <a:spcAft>
                <a:spcPts val="600"/>
              </a:spcAft>
              <a:buNone/>
            </a:pPr>
            <a:r>
              <a:rPr lang="it-IT" sz="2200" dirty="0">
                <a:solidFill>
                  <a:schemeClr val="accent1">
                    <a:lumMod val="75000"/>
                  </a:schemeClr>
                </a:solidFill>
                <a:latin typeface="Calibri" panose="020F0502020204030204" pitchFamily="34" charset="0"/>
                <a:cs typeface="Calibri" panose="020F0502020204030204" pitchFamily="34" charset="0"/>
              </a:rPr>
              <a:t>Il processo, modellato nella fase di progettazione, viene messo in esecuzione.</a:t>
            </a:r>
          </a:p>
          <a:p>
            <a:pPr marL="4038600" indent="0">
              <a:lnSpc>
                <a:spcPct val="100000"/>
              </a:lnSpc>
              <a:spcBef>
                <a:spcPts val="0"/>
              </a:spcBef>
              <a:spcAft>
                <a:spcPts val="600"/>
              </a:spcAft>
              <a:buNone/>
            </a:pPr>
            <a:r>
              <a:rPr lang="it-IT" sz="2200" dirty="0">
                <a:solidFill>
                  <a:schemeClr val="accent1">
                    <a:lumMod val="75000"/>
                  </a:schemeClr>
                </a:solidFill>
                <a:latin typeface="Calibri" panose="020F0502020204030204" pitchFamily="34" charset="0"/>
                <a:cs typeface="Calibri" panose="020F0502020204030204" pitchFamily="34" charset="0"/>
              </a:rPr>
              <a:t>L’implementazione del processo può comportare due sfaccettature complementari:</a:t>
            </a:r>
          </a:p>
          <a:p>
            <a:pPr marL="4038600" indent="0">
              <a:lnSpc>
                <a:spcPct val="100000"/>
              </a:lnSpc>
              <a:spcBef>
                <a:spcPts val="0"/>
              </a:spcBef>
              <a:spcAft>
                <a:spcPts val="600"/>
              </a:spcAft>
              <a:buNone/>
            </a:pPr>
            <a:r>
              <a:rPr lang="it-IT" sz="2200" dirty="0">
                <a:solidFill>
                  <a:schemeClr val="accent1">
                    <a:lumMod val="75000"/>
                  </a:schemeClr>
                </a:solidFill>
                <a:latin typeface="Calibri" panose="020F0502020204030204" pitchFamily="34" charset="0"/>
                <a:cs typeface="Calibri" panose="020F0502020204030204" pitchFamily="34" charset="0"/>
              </a:rPr>
              <a:t>• </a:t>
            </a:r>
            <a:r>
              <a:rPr lang="it-IT" sz="2200" dirty="0" err="1">
                <a:solidFill>
                  <a:schemeClr val="accent1">
                    <a:lumMod val="75000"/>
                  </a:schemeClr>
                </a:solidFill>
                <a:latin typeface="Calibri" panose="020F0502020204030204" pitchFamily="34" charset="0"/>
                <a:cs typeface="Calibri" panose="020F0502020204030204" pitchFamily="34" charset="0"/>
              </a:rPr>
              <a:t>Organizational</a:t>
            </a:r>
            <a:r>
              <a:rPr lang="it-IT" sz="2200" dirty="0">
                <a:solidFill>
                  <a:schemeClr val="accent1">
                    <a:lumMod val="75000"/>
                  </a:schemeClr>
                </a:solidFill>
                <a:latin typeface="Calibri" panose="020F0502020204030204" pitchFamily="34" charset="0"/>
                <a:cs typeface="Calibri" panose="020F0502020204030204" pitchFamily="34" charset="0"/>
              </a:rPr>
              <a:t> Change Management: Si riferisce all'insieme delle attività necessarie per cambiare il modo di lavorare di tutti i partecipanti coinvolti nel processo.</a:t>
            </a:r>
          </a:p>
          <a:p>
            <a:pPr marL="4038600" indent="0">
              <a:lnSpc>
                <a:spcPct val="100000"/>
              </a:lnSpc>
              <a:spcBef>
                <a:spcPts val="0"/>
              </a:spcBef>
              <a:spcAft>
                <a:spcPts val="600"/>
              </a:spcAft>
              <a:buNone/>
            </a:pPr>
            <a:r>
              <a:rPr lang="it-IT" sz="2200" dirty="0">
                <a:solidFill>
                  <a:schemeClr val="accent1">
                    <a:lumMod val="75000"/>
                  </a:schemeClr>
                </a:solidFill>
                <a:latin typeface="Calibri" panose="020F0502020204030204" pitchFamily="34" charset="0"/>
                <a:cs typeface="Calibri" panose="020F0502020204030204" pitchFamily="34" charset="0"/>
              </a:rPr>
              <a:t>• Process Automation: Comporta la configurazione e l'implementazione di un sistema informatico. Il processo è definito in un linguaggio macchina che può essere eseguito direttamente dal software (solitamente XML). Il sistema utilizzerà servizi (o dati gestiti in altri sistemi) per eseguire operazioni di business e moduli per richiedere un input umano.</a:t>
            </a:r>
          </a:p>
        </p:txBody>
      </p:sp>
      <p:grpSp>
        <p:nvGrpSpPr>
          <p:cNvPr id="10" name="Gruppo 9">
            <a:extLst>
              <a:ext uri="{FF2B5EF4-FFF2-40B4-BE49-F238E27FC236}">
                <a16:creationId xmlns:a16="http://schemas.microsoft.com/office/drawing/2014/main" id="{ECFA8B9B-13D8-4301-A1E0-70BBA04BEAB6}"/>
              </a:ext>
            </a:extLst>
          </p:cNvPr>
          <p:cNvGrpSpPr/>
          <p:nvPr/>
        </p:nvGrpSpPr>
        <p:grpSpPr>
          <a:xfrm>
            <a:off x="908050" y="1631171"/>
            <a:ext cx="4140200" cy="3509789"/>
            <a:chOff x="3685721" y="2142067"/>
            <a:chExt cx="4594679" cy="2480197"/>
          </a:xfrm>
        </p:grpSpPr>
        <p:grpSp>
          <p:nvGrpSpPr>
            <p:cNvPr id="9" name="Gruppo 8">
              <a:extLst>
                <a:ext uri="{FF2B5EF4-FFF2-40B4-BE49-F238E27FC236}">
                  <a16:creationId xmlns:a16="http://schemas.microsoft.com/office/drawing/2014/main" id="{0BF613D5-EB87-48DC-A6CE-AD784D39C14F}"/>
                </a:ext>
              </a:extLst>
            </p:cNvPr>
            <p:cNvGrpSpPr/>
            <p:nvPr/>
          </p:nvGrpSpPr>
          <p:grpSpPr>
            <a:xfrm>
              <a:off x="3685721" y="2142067"/>
              <a:ext cx="4594679" cy="2480197"/>
              <a:chOff x="3685721" y="2065866"/>
              <a:chExt cx="4479173" cy="2556398"/>
            </a:xfrm>
          </p:grpSpPr>
          <p:sp>
            <p:nvSpPr>
              <p:cNvPr id="14" name="Ovale 13">
                <a:extLst>
                  <a:ext uri="{FF2B5EF4-FFF2-40B4-BE49-F238E27FC236}">
                    <a16:creationId xmlns:a16="http://schemas.microsoft.com/office/drawing/2014/main" id="{D532DB9E-6E00-4C87-A8AC-2A4DF0DD3C2E}"/>
                  </a:ext>
                </a:extLst>
              </p:cNvPr>
              <p:cNvSpPr/>
              <p:nvPr/>
            </p:nvSpPr>
            <p:spPr>
              <a:xfrm>
                <a:off x="4529668" y="2288966"/>
                <a:ext cx="2670027" cy="233329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it-IT">
                  <a:solidFill>
                    <a:schemeClr val="accent4">
                      <a:lumMod val="75000"/>
                    </a:schemeClr>
                  </a:solidFill>
                </a:endParaRPr>
              </a:p>
            </p:txBody>
          </p:sp>
          <p:sp>
            <p:nvSpPr>
              <p:cNvPr id="5" name="Rettangolo con angoli arrotondati 4">
                <a:extLst>
                  <a:ext uri="{FF2B5EF4-FFF2-40B4-BE49-F238E27FC236}">
                    <a16:creationId xmlns:a16="http://schemas.microsoft.com/office/drawing/2014/main" id="{1E2EEFA3-BB88-4615-87C4-56F0ED257753}"/>
                  </a:ext>
                </a:extLst>
              </p:cNvPr>
              <p:cNvSpPr/>
              <p:nvPr/>
            </p:nvSpPr>
            <p:spPr>
              <a:xfrm>
                <a:off x="6451909" y="2789714"/>
                <a:ext cx="1591733" cy="6180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400" dirty="0">
                    <a:solidFill>
                      <a:schemeClr val="accent4">
                        <a:lumMod val="75000"/>
                      </a:schemeClr>
                    </a:solidFill>
                  </a:rPr>
                  <a:t>Progettazione</a:t>
                </a:r>
              </a:p>
            </p:txBody>
          </p:sp>
          <p:sp>
            <p:nvSpPr>
              <p:cNvPr id="6" name="Rettangolo con angoli arrotondati 5">
                <a:extLst>
                  <a:ext uri="{FF2B5EF4-FFF2-40B4-BE49-F238E27FC236}">
                    <a16:creationId xmlns:a16="http://schemas.microsoft.com/office/drawing/2014/main" id="{04DE1572-2660-41BB-ABA7-B408174C1D69}"/>
                  </a:ext>
                </a:extLst>
              </p:cNvPr>
              <p:cNvSpPr/>
              <p:nvPr/>
            </p:nvSpPr>
            <p:spPr>
              <a:xfrm>
                <a:off x="6234495" y="3755204"/>
                <a:ext cx="1930399" cy="618067"/>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it-IT" sz="1400" dirty="0">
                    <a:solidFill>
                      <a:schemeClr val="bg1"/>
                    </a:solidFill>
                  </a:rPr>
                  <a:t>Implementazione</a:t>
                </a:r>
              </a:p>
            </p:txBody>
          </p:sp>
          <p:sp>
            <p:nvSpPr>
              <p:cNvPr id="8" name="Rettangolo con angoli arrotondati 7">
                <a:extLst>
                  <a:ext uri="{FF2B5EF4-FFF2-40B4-BE49-F238E27FC236}">
                    <a16:creationId xmlns:a16="http://schemas.microsoft.com/office/drawing/2014/main" id="{98D99660-16AE-416C-A1C3-E10B832D3180}"/>
                  </a:ext>
                </a:extLst>
              </p:cNvPr>
              <p:cNvSpPr/>
              <p:nvPr/>
            </p:nvSpPr>
            <p:spPr>
              <a:xfrm>
                <a:off x="3685721" y="2804577"/>
                <a:ext cx="1591733" cy="6180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400" dirty="0">
                    <a:solidFill>
                      <a:schemeClr val="accent4">
                        <a:lumMod val="75000"/>
                      </a:schemeClr>
                    </a:solidFill>
                  </a:rPr>
                  <a:t>Valutazione</a:t>
                </a:r>
              </a:p>
            </p:txBody>
          </p:sp>
          <p:sp>
            <p:nvSpPr>
              <p:cNvPr id="4" name="Rettangolo con angoli arrotondati 3">
                <a:extLst>
                  <a:ext uri="{FF2B5EF4-FFF2-40B4-BE49-F238E27FC236}">
                    <a16:creationId xmlns:a16="http://schemas.microsoft.com/office/drawing/2014/main" id="{11D5DC45-0BD1-4B1E-9424-C58DF34F998D}"/>
                  </a:ext>
                </a:extLst>
              </p:cNvPr>
              <p:cNvSpPr/>
              <p:nvPr/>
            </p:nvSpPr>
            <p:spPr>
              <a:xfrm>
                <a:off x="5130801" y="2065866"/>
                <a:ext cx="1413933" cy="6180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400" dirty="0">
                    <a:solidFill>
                      <a:schemeClr val="accent4">
                        <a:lumMod val="75000"/>
                      </a:schemeClr>
                    </a:solidFill>
                  </a:rPr>
                  <a:t>Analisi</a:t>
                </a:r>
              </a:p>
            </p:txBody>
          </p:sp>
        </p:grpSp>
        <p:sp>
          <p:nvSpPr>
            <p:cNvPr id="7" name="Rettangolo con angoli arrotondati 6">
              <a:extLst>
                <a:ext uri="{FF2B5EF4-FFF2-40B4-BE49-F238E27FC236}">
                  <a16:creationId xmlns:a16="http://schemas.microsoft.com/office/drawing/2014/main" id="{16CD2B2E-05FB-4755-973D-813B30845655}"/>
                </a:ext>
              </a:extLst>
            </p:cNvPr>
            <p:cNvSpPr/>
            <p:nvPr/>
          </p:nvSpPr>
          <p:spPr>
            <a:xfrm>
              <a:off x="4033010" y="3762636"/>
              <a:ext cx="1591733" cy="6180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400" dirty="0">
                  <a:solidFill>
                    <a:schemeClr val="accent4">
                      <a:lumMod val="75000"/>
                    </a:schemeClr>
                  </a:solidFill>
                </a:rPr>
                <a:t>Monitoraggio</a:t>
              </a:r>
            </a:p>
          </p:txBody>
        </p:sp>
      </p:grpSp>
      <p:grpSp>
        <p:nvGrpSpPr>
          <p:cNvPr id="11" name="Gruppo 10">
            <a:extLst>
              <a:ext uri="{FF2B5EF4-FFF2-40B4-BE49-F238E27FC236}">
                <a16:creationId xmlns:a16="http://schemas.microsoft.com/office/drawing/2014/main" id="{AC022ADC-6F83-D3D5-EAF5-AC26FE900201}"/>
              </a:ext>
            </a:extLst>
          </p:cNvPr>
          <p:cNvGrpSpPr/>
          <p:nvPr/>
        </p:nvGrpSpPr>
        <p:grpSpPr>
          <a:xfrm>
            <a:off x="1" y="0"/>
            <a:ext cx="908049" cy="6858000"/>
            <a:chOff x="1" y="0"/>
            <a:chExt cx="962526" cy="6858000"/>
          </a:xfrm>
        </p:grpSpPr>
        <p:sp>
          <p:nvSpPr>
            <p:cNvPr id="12" name="Rettangolo 11">
              <a:extLst>
                <a:ext uri="{FF2B5EF4-FFF2-40B4-BE49-F238E27FC236}">
                  <a16:creationId xmlns:a16="http://schemas.microsoft.com/office/drawing/2014/main" id="{006938E0-60A0-647E-86E6-1618D0E683EF}"/>
                </a:ext>
              </a:extLst>
            </p:cNvPr>
            <p:cNvSpPr/>
            <p:nvPr/>
          </p:nvSpPr>
          <p:spPr>
            <a:xfrm>
              <a:off x="1" y="0"/>
              <a:ext cx="962526"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mj-lt"/>
              </a:endParaRPr>
            </a:p>
          </p:txBody>
        </p:sp>
        <p:sp>
          <p:nvSpPr>
            <p:cNvPr id="13" name="CasellaDiTesto 12">
              <a:extLst>
                <a:ext uri="{FF2B5EF4-FFF2-40B4-BE49-F238E27FC236}">
                  <a16:creationId xmlns:a16="http://schemas.microsoft.com/office/drawing/2014/main" id="{966F7680-2188-F4DD-A723-D58C146CC4BC}"/>
                </a:ext>
              </a:extLst>
            </p:cNvPr>
            <p:cNvSpPr txBox="1"/>
            <p:nvPr/>
          </p:nvSpPr>
          <p:spPr>
            <a:xfrm rot="16200000">
              <a:off x="-2863197" y="3016394"/>
              <a:ext cx="6666316" cy="782979"/>
            </a:xfrm>
            <a:prstGeom prst="rect">
              <a:avLst/>
            </a:prstGeom>
            <a:noFill/>
          </p:spPr>
          <p:txBody>
            <a:bodyPr wrap="square" rtlCol="0">
              <a:spAutoFit/>
            </a:bodyPr>
            <a:lstStyle/>
            <a:p>
              <a:r>
                <a:rPr lang="it-IT" sz="2100" b="1" dirty="0">
                  <a:solidFill>
                    <a:schemeClr val="bg1"/>
                  </a:solidFill>
                  <a:latin typeface="+mj-lt"/>
                  <a:ea typeface="Tahoma" panose="020B0604030504040204" pitchFamily="34" charset="0"/>
                  <a:cs typeface="Tahoma" panose="020B0604030504040204" pitchFamily="34" charset="0"/>
                </a:rPr>
                <a:t>FormezPA -      Progetto per il miglioramento dei sistemi di                               </a:t>
              </a:r>
            </a:p>
            <a:p>
              <a:r>
                <a:rPr lang="it-IT" sz="2100" b="1" dirty="0">
                  <a:solidFill>
                    <a:schemeClr val="bg1"/>
                  </a:solidFill>
                  <a:latin typeface="+mj-lt"/>
                  <a:ea typeface="Tahoma" panose="020B0604030504040204" pitchFamily="34" charset="0"/>
                  <a:cs typeface="Tahoma" panose="020B0604030504040204" pitchFamily="34" charset="0"/>
                </a:rPr>
                <a:t>                          gestione e valutazione delle performance</a:t>
              </a:r>
            </a:p>
          </p:txBody>
        </p:sp>
      </p:grpSp>
      <p:pic>
        <p:nvPicPr>
          <p:cNvPr id="15" name="Picture 7">
            <a:extLst>
              <a:ext uri="{FF2B5EF4-FFF2-40B4-BE49-F238E27FC236}">
                <a16:creationId xmlns:a16="http://schemas.microsoft.com/office/drawing/2014/main" id="{789E6A40-60E5-A0A3-C029-526253EE2C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2170" y="6291901"/>
            <a:ext cx="13223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magine 15">
            <a:extLst>
              <a:ext uri="{FF2B5EF4-FFF2-40B4-BE49-F238E27FC236}">
                <a16:creationId xmlns:a16="http://schemas.microsoft.com/office/drawing/2014/main" id="{0E6B71B4-F412-5A94-9AEF-162C0BCE755B}"/>
              </a:ext>
            </a:extLst>
          </p:cNvPr>
          <p:cNvPicPr>
            <a:picLocks noChangeAspect="1"/>
          </p:cNvPicPr>
          <p:nvPr/>
        </p:nvPicPr>
        <p:blipFill rotWithShape="1">
          <a:blip r:embed="rId3"/>
          <a:srcRect t="15078" b="12705"/>
          <a:stretch/>
        </p:blipFill>
        <p:spPr>
          <a:xfrm>
            <a:off x="3152116" y="0"/>
            <a:ext cx="6895174" cy="990600"/>
          </a:xfrm>
          <a:prstGeom prst="rect">
            <a:avLst/>
          </a:prstGeom>
        </p:spPr>
      </p:pic>
      <p:sp>
        <p:nvSpPr>
          <p:cNvPr id="17" name="Segnaposto piè di pagina 3">
            <a:extLst>
              <a:ext uri="{FF2B5EF4-FFF2-40B4-BE49-F238E27FC236}">
                <a16:creationId xmlns:a16="http://schemas.microsoft.com/office/drawing/2014/main" id="{7E44D0E1-9FB2-CDF8-AF83-A875334F7D34}"/>
              </a:ext>
            </a:extLst>
          </p:cNvPr>
          <p:cNvSpPr txBox="1">
            <a:spLocks/>
          </p:cNvSpPr>
          <p:nvPr/>
        </p:nvSpPr>
        <p:spPr>
          <a:xfrm>
            <a:off x="3913240" y="6484267"/>
            <a:ext cx="41148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Dott. Giuseppe Gioioso - FormezPA</a:t>
            </a:r>
          </a:p>
        </p:txBody>
      </p:sp>
    </p:spTree>
    <p:extLst>
      <p:ext uri="{BB962C8B-B14F-4D97-AF65-F5344CB8AC3E}">
        <p14:creationId xmlns:p14="http://schemas.microsoft.com/office/powerpoint/2010/main" val="2558557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121A4E-F03D-492D-A3E0-B3A2B5D188B7}"/>
              </a:ext>
            </a:extLst>
          </p:cNvPr>
          <p:cNvSpPr>
            <a:spLocks noGrp="1"/>
          </p:cNvSpPr>
          <p:nvPr>
            <p:ph type="title" idx="4294967295"/>
          </p:nvPr>
        </p:nvSpPr>
        <p:spPr>
          <a:xfrm>
            <a:off x="2316480" y="798901"/>
            <a:ext cx="6746240" cy="511734"/>
          </a:xfrm>
        </p:spPr>
        <p:txBody>
          <a:bodyPr>
            <a:normAutofit fontScale="90000"/>
          </a:bodyPr>
          <a:lstStyle/>
          <a:p>
            <a:pPr marL="4038600">
              <a:lnSpc>
                <a:spcPct val="100000"/>
              </a:lnSpc>
              <a:spcBef>
                <a:spcPts val="0"/>
              </a:spcBef>
              <a:spcAft>
                <a:spcPts val="600"/>
              </a:spcAft>
            </a:pPr>
            <a:r>
              <a:rPr lang="it-IT" sz="2800" dirty="0">
                <a:solidFill>
                  <a:srgbClr val="1B877D"/>
                </a:solidFill>
              </a:rPr>
              <a:t>4. Monitoraggio</a:t>
            </a:r>
          </a:p>
        </p:txBody>
      </p:sp>
      <p:sp>
        <p:nvSpPr>
          <p:cNvPr id="3" name="Segnaposto contenuto 2">
            <a:extLst>
              <a:ext uri="{FF2B5EF4-FFF2-40B4-BE49-F238E27FC236}">
                <a16:creationId xmlns:a16="http://schemas.microsoft.com/office/drawing/2014/main" id="{33E5327E-F104-408F-83F9-A8774A0393FC}"/>
              </a:ext>
            </a:extLst>
          </p:cNvPr>
          <p:cNvSpPr>
            <a:spLocks noGrp="1"/>
          </p:cNvSpPr>
          <p:nvPr>
            <p:ph idx="4294967295"/>
          </p:nvPr>
        </p:nvSpPr>
        <p:spPr>
          <a:xfrm>
            <a:off x="253578" y="1265123"/>
            <a:ext cx="11398250" cy="5908675"/>
          </a:xfrm>
        </p:spPr>
        <p:txBody>
          <a:bodyPr>
            <a:noAutofit/>
          </a:bodyPr>
          <a:lstStyle/>
          <a:p>
            <a:pPr marL="4572000" indent="0">
              <a:buNone/>
            </a:pPr>
            <a:r>
              <a:rPr lang="it-IT" sz="2200" dirty="0">
                <a:solidFill>
                  <a:schemeClr val="accent1">
                    <a:lumMod val="75000"/>
                  </a:schemeClr>
                </a:solidFill>
                <a:latin typeface="Calibri" panose="020F0502020204030204" pitchFamily="34" charset="0"/>
                <a:cs typeface="Calibri" panose="020F0502020204030204" pitchFamily="34" charset="0"/>
              </a:rPr>
              <a:t>Una volta che il processo riprogettato viene eseguito, i dati</a:t>
            </a:r>
          </a:p>
          <a:p>
            <a:pPr marL="4572000" indent="0">
              <a:buNone/>
            </a:pPr>
            <a:r>
              <a:rPr lang="it-IT" sz="2200" dirty="0">
                <a:solidFill>
                  <a:schemeClr val="accent1">
                    <a:lumMod val="75000"/>
                  </a:schemeClr>
                </a:solidFill>
                <a:latin typeface="Calibri" panose="020F0502020204030204" pitchFamily="34" charset="0"/>
                <a:cs typeface="Calibri" panose="020F0502020204030204" pitchFamily="34" charset="0"/>
              </a:rPr>
              <a:t>rilevanti vengono raccolti e analizzati per misurare le</a:t>
            </a:r>
          </a:p>
          <a:p>
            <a:pPr marL="4572000" indent="0">
              <a:buNone/>
            </a:pPr>
            <a:r>
              <a:rPr lang="it-IT" sz="2200" dirty="0">
                <a:solidFill>
                  <a:schemeClr val="accent1">
                    <a:lumMod val="75000"/>
                  </a:schemeClr>
                </a:solidFill>
                <a:latin typeface="Calibri" panose="020F0502020204030204" pitchFamily="34" charset="0"/>
                <a:cs typeface="Calibri" panose="020F0502020204030204" pitchFamily="34" charset="0"/>
              </a:rPr>
              <a:t>performance del processo in relazione agli obiettivi dell’organizzazione.</a:t>
            </a:r>
          </a:p>
          <a:p>
            <a:pPr marL="4572000" indent="0">
              <a:buNone/>
            </a:pPr>
            <a:r>
              <a:rPr lang="it-IT" sz="2200" dirty="0">
                <a:solidFill>
                  <a:schemeClr val="accent1">
                    <a:lumMod val="75000"/>
                  </a:schemeClr>
                </a:solidFill>
                <a:latin typeface="Calibri" panose="020F0502020204030204" pitchFamily="34" charset="0"/>
                <a:cs typeface="Calibri" panose="020F0502020204030204" pitchFamily="34" charset="0"/>
              </a:rPr>
              <a:t>Il monitoraggio comprende l’analisi in tempo reale dei singoli processi in modo che le tutte le informazioni sul loro stato possano essere facilmente visibili e fornite per produrre analitiche e statistiche sulle loro prestazioni.</a:t>
            </a:r>
          </a:p>
          <a:p>
            <a:pPr marL="4572000" indent="0">
              <a:buNone/>
            </a:pPr>
            <a:r>
              <a:rPr lang="it-IT" sz="2200" dirty="0">
                <a:solidFill>
                  <a:schemeClr val="accent1">
                    <a:lumMod val="75000"/>
                  </a:schemeClr>
                </a:solidFill>
                <a:latin typeface="Calibri" panose="020F0502020204030204" pitchFamily="34" charset="0"/>
                <a:cs typeface="Calibri" panose="020F0502020204030204" pitchFamily="34" charset="0"/>
              </a:rPr>
              <a:t>Esempi di Misure</a:t>
            </a:r>
          </a:p>
          <a:p>
            <a:pPr marL="4398963" indent="173038">
              <a:buNone/>
            </a:pPr>
            <a:r>
              <a:rPr lang="it-IT" sz="2200" dirty="0">
                <a:solidFill>
                  <a:schemeClr val="accent1">
                    <a:lumMod val="75000"/>
                  </a:schemeClr>
                </a:solidFill>
                <a:latin typeface="Calibri" panose="020F0502020204030204" pitchFamily="34" charset="0"/>
                <a:cs typeface="Calibri" panose="020F0502020204030204" pitchFamily="34" charset="0"/>
              </a:rPr>
              <a:t>• Stato del processo</a:t>
            </a:r>
          </a:p>
          <a:p>
            <a:pPr marL="4398963" indent="173038">
              <a:buNone/>
            </a:pPr>
            <a:r>
              <a:rPr lang="it-IT" sz="2200" dirty="0">
                <a:solidFill>
                  <a:schemeClr val="accent1">
                    <a:lumMod val="75000"/>
                  </a:schemeClr>
                </a:solidFill>
                <a:latin typeface="Calibri" panose="020F0502020204030204" pitchFamily="34" charset="0"/>
                <a:cs typeface="Calibri" panose="020F0502020204030204" pitchFamily="34" charset="0"/>
              </a:rPr>
              <a:t>• </a:t>
            </a:r>
            <a:r>
              <a:rPr lang="it-IT" sz="2200" dirty="0" err="1">
                <a:solidFill>
                  <a:schemeClr val="accent1">
                    <a:lumMod val="75000"/>
                  </a:schemeClr>
                </a:solidFill>
                <a:latin typeface="Calibri" panose="020F0502020204030204" pitchFamily="34" charset="0"/>
                <a:cs typeface="Calibri" panose="020F0502020204030204" pitchFamily="34" charset="0"/>
              </a:rPr>
              <a:t>Cycle</a:t>
            </a:r>
            <a:r>
              <a:rPr lang="it-IT" sz="2200" dirty="0">
                <a:solidFill>
                  <a:schemeClr val="accent1">
                    <a:lumMod val="75000"/>
                  </a:schemeClr>
                </a:solidFill>
                <a:latin typeface="Calibri" panose="020F0502020204030204" pitchFamily="34" charset="0"/>
                <a:cs typeface="Calibri" panose="020F0502020204030204" pitchFamily="34" charset="0"/>
              </a:rPr>
              <a:t> Time</a:t>
            </a:r>
          </a:p>
          <a:p>
            <a:pPr marL="4398963" indent="173038">
              <a:buNone/>
            </a:pPr>
            <a:r>
              <a:rPr lang="it-IT" sz="2200" dirty="0">
                <a:solidFill>
                  <a:schemeClr val="accent1">
                    <a:lumMod val="75000"/>
                  </a:schemeClr>
                </a:solidFill>
                <a:latin typeface="Calibri" panose="020F0502020204030204" pitchFamily="34" charset="0"/>
                <a:cs typeface="Calibri" panose="020F0502020204030204" pitchFamily="34" charset="0"/>
              </a:rPr>
              <a:t>• Produttività</a:t>
            </a:r>
          </a:p>
          <a:p>
            <a:pPr marL="4398963" indent="173038">
              <a:buNone/>
            </a:pPr>
            <a:r>
              <a:rPr lang="it-IT" sz="2200" dirty="0">
                <a:solidFill>
                  <a:schemeClr val="accent1">
                    <a:lumMod val="75000"/>
                  </a:schemeClr>
                </a:solidFill>
                <a:latin typeface="Calibri" panose="020F0502020204030204" pitchFamily="34" charset="0"/>
                <a:cs typeface="Calibri" panose="020F0502020204030204" pitchFamily="34" charset="0"/>
              </a:rPr>
              <a:t>• Tasso di difettosità</a:t>
            </a:r>
          </a:p>
        </p:txBody>
      </p:sp>
      <p:grpSp>
        <p:nvGrpSpPr>
          <p:cNvPr id="10" name="Gruppo 9">
            <a:extLst>
              <a:ext uri="{FF2B5EF4-FFF2-40B4-BE49-F238E27FC236}">
                <a16:creationId xmlns:a16="http://schemas.microsoft.com/office/drawing/2014/main" id="{ECFA8B9B-13D8-4301-A1E0-70BBA04BEAB6}"/>
              </a:ext>
            </a:extLst>
          </p:cNvPr>
          <p:cNvGrpSpPr/>
          <p:nvPr/>
        </p:nvGrpSpPr>
        <p:grpSpPr>
          <a:xfrm>
            <a:off x="982078" y="1602407"/>
            <a:ext cx="3886202" cy="3118450"/>
            <a:chOff x="3685721" y="2142067"/>
            <a:chExt cx="4594679" cy="2480197"/>
          </a:xfrm>
        </p:grpSpPr>
        <p:grpSp>
          <p:nvGrpSpPr>
            <p:cNvPr id="9" name="Gruppo 8">
              <a:extLst>
                <a:ext uri="{FF2B5EF4-FFF2-40B4-BE49-F238E27FC236}">
                  <a16:creationId xmlns:a16="http://schemas.microsoft.com/office/drawing/2014/main" id="{0BF613D5-EB87-48DC-A6CE-AD784D39C14F}"/>
                </a:ext>
              </a:extLst>
            </p:cNvPr>
            <p:cNvGrpSpPr/>
            <p:nvPr/>
          </p:nvGrpSpPr>
          <p:grpSpPr>
            <a:xfrm>
              <a:off x="3685721" y="2142067"/>
              <a:ext cx="4594679" cy="2480197"/>
              <a:chOff x="3685721" y="2065866"/>
              <a:chExt cx="4479173" cy="2556398"/>
            </a:xfrm>
          </p:grpSpPr>
          <p:sp>
            <p:nvSpPr>
              <p:cNvPr id="14" name="Ovale 13">
                <a:extLst>
                  <a:ext uri="{FF2B5EF4-FFF2-40B4-BE49-F238E27FC236}">
                    <a16:creationId xmlns:a16="http://schemas.microsoft.com/office/drawing/2014/main" id="{D532DB9E-6E00-4C87-A8AC-2A4DF0DD3C2E}"/>
                  </a:ext>
                </a:extLst>
              </p:cNvPr>
              <p:cNvSpPr/>
              <p:nvPr/>
            </p:nvSpPr>
            <p:spPr>
              <a:xfrm>
                <a:off x="4529668" y="2288966"/>
                <a:ext cx="2670027" cy="233329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it-IT">
                  <a:solidFill>
                    <a:schemeClr val="accent4">
                      <a:lumMod val="75000"/>
                    </a:schemeClr>
                  </a:solidFill>
                </a:endParaRPr>
              </a:p>
            </p:txBody>
          </p:sp>
          <p:sp>
            <p:nvSpPr>
              <p:cNvPr id="5" name="Rettangolo con angoli arrotondati 4">
                <a:extLst>
                  <a:ext uri="{FF2B5EF4-FFF2-40B4-BE49-F238E27FC236}">
                    <a16:creationId xmlns:a16="http://schemas.microsoft.com/office/drawing/2014/main" id="{1E2EEFA3-BB88-4615-87C4-56F0ED257753}"/>
                  </a:ext>
                </a:extLst>
              </p:cNvPr>
              <p:cNvSpPr/>
              <p:nvPr/>
            </p:nvSpPr>
            <p:spPr>
              <a:xfrm>
                <a:off x="6451909" y="2789714"/>
                <a:ext cx="1591733" cy="6180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400" dirty="0">
                    <a:solidFill>
                      <a:schemeClr val="accent1">
                        <a:lumMod val="75000"/>
                      </a:schemeClr>
                    </a:solidFill>
                  </a:rPr>
                  <a:t>Progettazione</a:t>
                </a:r>
              </a:p>
            </p:txBody>
          </p:sp>
          <p:sp>
            <p:nvSpPr>
              <p:cNvPr id="6" name="Rettangolo con angoli arrotondati 5">
                <a:extLst>
                  <a:ext uri="{FF2B5EF4-FFF2-40B4-BE49-F238E27FC236}">
                    <a16:creationId xmlns:a16="http://schemas.microsoft.com/office/drawing/2014/main" id="{04DE1572-2660-41BB-ABA7-B408174C1D69}"/>
                  </a:ext>
                </a:extLst>
              </p:cNvPr>
              <p:cNvSpPr/>
              <p:nvPr/>
            </p:nvSpPr>
            <p:spPr>
              <a:xfrm>
                <a:off x="6234495" y="3755204"/>
                <a:ext cx="1930399" cy="6180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400" dirty="0">
                    <a:solidFill>
                      <a:schemeClr val="accent1">
                        <a:lumMod val="75000"/>
                      </a:schemeClr>
                    </a:solidFill>
                  </a:rPr>
                  <a:t>Implementazione</a:t>
                </a:r>
              </a:p>
            </p:txBody>
          </p:sp>
          <p:sp>
            <p:nvSpPr>
              <p:cNvPr id="8" name="Rettangolo con angoli arrotondati 7">
                <a:extLst>
                  <a:ext uri="{FF2B5EF4-FFF2-40B4-BE49-F238E27FC236}">
                    <a16:creationId xmlns:a16="http://schemas.microsoft.com/office/drawing/2014/main" id="{98D99660-16AE-416C-A1C3-E10B832D3180}"/>
                  </a:ext>
                </a:extLst>
              </p:cNvPr>
              <p:cNvSpPr/>
              <p:nvPr/>
            </p:nvSpPr>
            <p:spPr>
              <a:xfrm>
                <a:off x="3685721" y="2804577"/>
                <a:ext cx="1591733" cy="6180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400" dirty="0">
                    <a:solidFill>
                      <a:schemeClr val="accent1">
                        <a:lumMod val="75000"/>
                      </a:schemeClr>
                    </a:solidFill>
                  </a:rPr>
                  <a:t>Valutazione</a:t>
                </a:r>
              </a:p>
            </p:txBody>
          </p:sp>
          <p:sp>
            <p:nvSpPr>
              <p:cNvPr id="4" name="Rettangolo con angoli arrotondati 3">
                <a:extLst>
                  <a:ext uri="{FF2B5EF4-FFF2-40B4-BE49-F238E27FC236}">
                    <a16:creationId xmlns:a16="http://schemas.microsoft.com/office/drawing/2014/main" id="{11D5DC45-0BD1-4B1E-9424-C58DF34F998D}"/>
                  </a:ext>
                </a:extLst>
              </p:cNvPr>
              <p:cNvSpPr/>
              <p:nvPr/>
            </p:nvSpPr>
            <p:spPr>
              <a:xfrm>
                <a:off x="5130801" y="2065866"/>
                <a:ext cx="1413933" cy="6180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400" dirty="0">
                    <a:solidFill>
                      <a:schemeClr val="accent1">
                        <a:lumMod val="75000"/>
                      </a:schemeClr>
                    </a:solidFill>
                  </a:rPr>
                  <a:t>Analisi</a:t>
                </a:r>
              </a:p>
            </p:txBody>
          </p:sp>
        </p:grpSp>
        <p:sp>
          <p:nvSpPr>
            <p:cNvPr id="7" name="Rettangolo con angoli arrotondati 6">
              <a:extLst>
                <a:ext uri="{FF2B5EF4-FFF2-40B4-BE49-F238E27FC236}">
                  <a16:creationId xmlns:a16="http://schemas.microsoft.com/office/drawing/2014/main" id="{16CD2B2E-05FB-4755-973D-813B30845655}"/>
                </a:ext>
              </a:extLst>
            </p:cNvPr>
            <p:cNvSpPr/>
            <p:nvPr/>
          </p:nvSpPr>
          <p:spPr>
            <a:xfrm>
              <a:off x="4033010" y="3762636"/>
              <a:ext cx="1591733" cy="618067"/>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it-IT" sz="1400" dirty="0">
                  <a:solidFill>
                    <a:schemeClr val="bg1"/>
                  </a:solidFill>
                </a:rPr>
                <a:t>Monitoraggio</a:t>
              </a:r>
            </a:p>
          </p:txBody>
        </p:sp>
      </p:grpSp>
      <p:pic>
        <p:nvPicPr>
          <p:cNvPr id="12" name="Immagine 11">
            <a:extLst>
              <a:ext uri="{FF2B5EF4-FFF2-40B4-BE49-F238E27FC236}">
                <a16:creationId xmlns:a16="http://schemas.microsoft.com/office/drawing/2014/main" id="{B90B2C3A-B47D-4626-961F-CA5A4FD8AA08}"/>
              </a:ext>
            </a:extLst>
          </p:cNvPr>
          <p:cNvPicPr>
            <a:picLocks noChangeAspect="1"/>
          </p:cNvPicPr>
          <p:nvPr/>
        </p:nvPicPr>
        <p:blipFill>
          <a:blip r:embed="rId2"/>
          <a:stretch>
            <a:fillRect/>
          </a:stretch>
        </p:blipFill>
        <p:spPr>
          <a:xfrm>
            <a:off x="7760613" y="4092064"/>
            <a:ext cx="3966995" cy="2572167"/>
          </a:xfrm>
          <a:prstGeom prst="rect">
            <a:avLst/>
          </a:prstGeom>
        </p:spPr>
        <p:style>
          <a:lnRef idx="2">
            <a:schemeClr val="accent1"/>
          </a:lnRef>
          <a:fillRef idx="1">
            <a:schemeClr val="lt1"/>
          </a:fillRef>
          <a:effectRef idx="0">
            <a:schemeClr val="accent1"/>
          </a:effectRef>
          <a:fontRef idx="minor">
            <a:schemeClr val="dk1"/>
          </a:fontRef>
        </p:style>
      </p:pic>
      <p:grpSp>
        <p:nvGrpSpPr>
          <p:cNvPr id="11" name="Gruppo 10">
            <a:extLst>
              <a:ext uri="{FF2B5EF4-FFF2-40B4-BE49-F238E27FC236}">
                <a16:creationId xmlns:a16="http://schemas.microsoft.com/office/drawing/2014/main" id="{F671C1D0-B4F5-E3D8-3512-43B6EB7766F3}"/>
              </a:ext>
            </a:extLst>
          </p:cNvPr>
          <p:cNvGrpSpPr/>
          <p:nvPr/>
        </p:nvGrpSpPr>
        <p:grpSpPr>
          <a:xfrm>
            <a:off x="1" y="0"/>
            <a:ext cx="908049" cy="6858000"/>
            <a:chOff x="1" y="0"/>
            <a:chExt cx="962526" cy="6858000"/>
          </a:xfrm>
        </p:grpSpPr>
        <p:sp>
          <p:nvSpPr>
            <p:cNvPr id="13" name="Rettangolo 12">
              <a:extLst>
                <a:ext uri="{FF2B5EF4-FFF2-40B4-BE49-F238E27FC236}">
                  <a16:creationId xmlns:a16="http://schemas.microsoft.com/office/drawing/2014/main" id="{208A664A-BED4-66ED-DB03-A501976412FD}"/>
                </a:ext>
              </a:extLst>
            </p:cNvPr>
            <p:cNvSpPr/>
            <p:nvPr/>
          </p:nvSpPr>
          <p:spPr>
            <a:xfrm>
              <a:off x="1" y="0"/>
              <a:ext cx="962526"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mj-lt"/>
              </a:endParaRPr>
            </a:p>
          </p:txBody>
        </p:sp>
        <p:sp>
          <p:nvSpPr>
            <p:cNvPr id="15" name="CasellaDiTesto 14">
              <a:extLst>
                <a:ext uri="{FF2B5EF4-FFF2-40B4-BE49-F238E27FC236}">
                  <a16:creationId xmlns:a16="http://schemas.microsoft.com/office/drawing/2014/main" id="{286FA6E0-8FA6-7AC6-7C29-D3365177B304}"/>
                </a:ext>
              </a:extLst>
            </p:cNvPr>
            <p:cNvSpPr txBox="1"/>
            <p:nvPr/>
          </p:nvSpPr>
          <p:spPr>
            <a:xfrm rot="16200000">
              <a:off x="-2863197" y="3016394"/>
              <a:ext cx="6666316" cy="782979"/>
            </a:xfrm>
            <a:prstGeom prst="rect">
              <a:avLst/>
            </a:prstGeom>
            <a:noFill/>
          </p:spPr>
          <p:txBody>
            <a:bodyPr wrap="square" rtlCol="0">
              <a:spAutoFit/>
            </a:bodyPr>
            <a:lstStyle/>
            <a:p>
              <a:r>
                <a:rPr lang="it-IT" sz="2100" b="1" dirty="0">
                  <a:solidFill>
                    <a:schemeClr val="bg1"/>
                  </a:solidFill>
                  <a:latin typeface="+mj-lt"/>
                  <a:ea typeface="Tahoma" panose="020B0604030504040204" pitchFamily="34" charset="0"/>
                  <a:cs typeface="Tahoma" panose="020B0604030504040204" pitchFamily="34" charset="0"/>
                </a:rPr>
                <a:t>FormezPA -      Progetto per il miglioramento dei sistemi di                               </a:t>
              </a:r>
            </a:p>
            <a:p>
              <a:r>
                <a:rPr lang="it-IT" sz="2100" b="1" dirty="0">
                  <a:solidFill>
                    <a:schemeClr val="bg1"/>
                  </a:solidFill>
                  <a:latin typeface="+mj-lt"/>
                  <a:ea typeface="Tahoma" panose="020B0604030504040204" pitchFamily="34" charset="0"/>
                  <a:cs typeface="Tahoma" panose="020B0604030504040204" pitchFamily="34" charset="0"/>
                </a:rPr>
                <a:t>                          gestione e valutazione delle performance</a:t>
              </a:r>
            </a:p>
          </p:txBody>
        </p:sp>
      </p:grpSp>
      <p:pic>
        <p:nvPicPr>
          <p:cNvPr id="16" name="Picture 7">
            <a:extLst>
              <a:ext uri="{FF2B5EF4-FFF2-40B4-BE49-F238E27FC236}">
                <a16:creationId xmlns:a16="http://schemas.microsoft.com/office/drawing/2014/main" id="{3062497D-9DD1-0388-7662-65B1EA5CE7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037" y="6271233"/>
            <a:ext cx="13223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magine 16">
            <a:extLst>
              <a:ext uri="{FF2B5EF4-FFF2-40B4-BE49-F238E27FC236}">
                <a16:creationId xmlns:a16="http://schemas.microsoft.com/office/drawing/2014/main" id="{D7879220-2C77-0E53-80D6-29951B5105C3}"/>
              </a:ext>
            </a:extLst>
          </p:cNvPr>
          <p:cNvPicPr>
            <a:picLocks noChangeAspect="1"/>
          </p:cNvPicPr>
          <p:nvPr/>
        </p:nvPicPr>
        <p:blipFill rotWithShape="1">
          <a:blip r:embed="rId4"/>
          <a:srcRect t="15078" b="12705"/>
          <a:stretch/>
        </p:blipFill>
        <p:spPr>
          <a:xfrm>
            <a:off x="2167546" y="-17248"/>
            <a:ext cx="6895174" cy="990600"/>
          </a:xfrm>
          <a:prstGeom prst="rect">
            <a:avLst/>
          </a:prstGeom>
        </p:spPr>
      </p:pic>
      <p:sp>
        <p:nvSpPr>
          <p:cNvPr id="18" name="Segnaposto piè di pagina 3">
            <a:extLst>
              <a:ext uri="{FF2B5EF4-FFF2-40B4-BE49-F238E27FC236}">
                <a16:creationId xmlns:a16="http://schemas.microsoft.com/office/drawing/2014/main" id="{8AD925F8-C8EB-45B3-6AE2-9E39E94F69FB}"/>
              </a:ext>
            </a:extLst>
          </p:cNvPr>
          <p:cNvSpPr txBox="1">
            <a:spLocks/>
          </p:cNvSpPr>
          <p:nvPr/>
        </p:nvSpPr>
        <p:spPr>
          <a:xfrm>
            <a:off x="3913240" y="6484267"/>
            <a:ext cx="41148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Dott. Giuseppe Gioioso - FormezPA</a:t>
            </a:r>
          </a:p>
        </p:txBody>
      </p:sp>
    </p:spTree>
    <p:extLst>
      <p:ext uri="{BB962C8B-B14F-4D97-AF65-F5344CB8AC3E}">
        <p14:creationId xmlns:p14="http://schemas.microsoft.com/office/powerpoint/2010/main" val="3519837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olo 2">
            <a:extLst>
              <a:ext uri="{FF2B5EF4-FFF2-40B4-BE49-F238E27FC236}">
                <a16:creationId xmlns:a16="http://schemas.microsoft.com/office/drawing/2014/main" id="{A05459FF-EEB0-47AF-971A-648F128CAD55}"/>
              </a:ext>
            </a:extLst>
          </p:cNvPr>
          <p:cNvSpPr txBox="1">
            <a:spLocks/>
          </p:cNvSpPr>
          <p:nvPr/>
        </p:nvSpPr>
        <p:spPr>
          <a:xfrm>
            <a:off x="-212881" y="1119597"/>
            <a:ext cx="10972800" cy="566737"/>
          </a:xfrm>
          <a:prstGeom prst="rect">
            <a:avLst/>
          </a:prstGeom>
        </p:spPr>
        <p:txBody>
          <a:bodyPr vert="horz"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it-IT" sz="2800" dirty="0">
                <a:solidFill>
                  <a:srgbClr val="1B877D"/>
                </a:solidFill>
                <a:latin typeface="Calibri" panose="020F0502020204030204" pitchFamily="34" charset="0"/>
                <a:cs typeface="Calibri" panose="020F0502020204030204" pitchFamily="34" charset="0"/>
              </a:rPr>
              <a:t>Ciclo di vita delle policy e dimensioni di performance</a:t>
            </a:r>
          </a:p>
        </p:txBody>
      </p:sp>
      <p:sp>
        <p:nvSpPr>
          <p:cNvPr id="2" name="Segnaposto contenuto 1">
            <a:extLst>
              <a:ext uri="{FF2B5EF4-FFF2-40B4-BE49-F238E27FC236}">
                <a16:creationId xmlns:a16="http://schemas.microsoft.com/office/drawing/2014/main" id="{4A8CA36D-ECAE-49F2-A484-86B94FD1D969}"/>
              </a:ext>
            </a:extLst>
          </p:cNvPr>
          <p:cNvSpPr>
            <a:spLocks noGrp="1"/>
          </p:cNvSpPr>
          <p:nvPr>
            <p:ph idx="4294967295"/>
          </p:nvPr>
        </p:nvSpPr>
        <p:spPr>
          <a:xfrm>
            <a:off x="1164919" y="1718624"/>
            <a:ext cx="10515600" cy="4351338"/>
          </a:xfrm>
        </p:spPr>
        <p:txBody>
          <a:bodyPr>
            <a:normAutofit/>
          </a:bodyPr>
          <a:lstStyle/>
          <a:p>
            <a:pPr marL="109728" indent="0">
              <a:buNone/>
            </a:pPr>
            <a:r>
              <a:rPr lang="it-IT" sz="2000" dirty="0">
                <a:solidFill>
                  <a:schemeClr val="accent1">
                    <a:lumMod val="75000"/>
                  </a:schemeClr>
                </a:solidFill>
                <a:latin typeface="Calibri" panose="020F0502020204030204" pitchFamily="34" charset="0"/>
                <a:cs typeface="Calibri" panose="020F0502020204030204" pitchFamily="34" charset="0"/>
              </a:rPr>
              <a:t>Il concetto di performance organizzativa introdotto dal D.lgs. 150/09 nella sua declinazione multidimensionale definita dall’art. 8 risponde alla necessità di valutare l’intero ciclo di vita delle policy pubbliche di cui alla figura seguente</a:t>
            </a:r>
          </a:p>
        </p:txBody>
      </p:sp>
      <p:grpSp>
        <p:nvGrpSpPr>
          <p:cNvPr id="41" name="Gruppo 40">
            <a:extLst>
              <a:ext uri="{FF2B5EF4-FFF2-40B4-BE49-F238E27FC236}">
                <a16:creationId xmlns:a16="http://schemas.microsoft.com/office/drawing/2014/main" id="{ED0340F4-6C55-4D15-9C21-2B27E27B637F}"/>
              </a:ext>
            </a:extLst>
          </p:cNvPr>
          <p:cNvGrpSpPr/>
          <p:nvPr/>
        </p:nvGrpSpPr>
        <p:grpSpPr>
          <a:xfrm>
            <a:off x="1961152" y="2588142"/>
            <a:ext cx="7774035" cy="3978275"/>
            <a:chOff x="3808365" y="2445799"/>
            <a:chExt cx="7774035" cy="3978275"/>
          </a:xfrm>
        </p:grpSpPr>
        <p:sp>
          <p:nvSpPr>
            <p:cNvPr id="3" name="Line 2">
              <a:extLst>
                <a:ext uri="{FF2B5EF4-FFF2-40B4-BE49-F238E27FC236}">
                  <a16:creationId xmlns:a16="http://schemas.microsoft.com/office/drawing/2014/main" id="{2AF846B7-91FA-4AD9-AF2B-C0552DAEDB84}"/>
                </a:ext>
              </a:extLst>
            </p:cNvPr>
            <p:cNvSpPr>
              <a:spLocks noChangeShapeType="1"/>
            </p:cNvSpPr>
            <p:nvPr/>
          </p:nvSpPr>
          <p:spPr bwMode="auto">
            <a:xfrm>
              <a:off x="4875980" y="3429596"/>
              <a:ext cx="8906" cy="1056904"/>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dirty="0">
                <a:latin typeface="Century Gothic" pitchFamily="34" charset="0"/>
              </a:endParaRPr>
            </a:p>
          </p:txBody>
        </p:sp>
        <p:grpSp>
          <p:nvGrpSpPr>
            <p:cNvPr id="4" name="Group 3">
              <a:extLst>
                <a:ext uri="{FF2B5EF4-FFF2-40B4-BE49-F238E27FC236}">
                  <a16:creationId xmlns:a16="http://schemas.microsoft.com/office/drawing/2014/main" id="{22CBA9B9-5F57-4588-B6C8-5A770BBC4B72}"/>
                </a:ext>
              </a:extLst>
            </p:cNvPr>
            <p:cNvGrpSpPr>
              <a:grpSpLocks/>
            </p:cNvGrpSpPr>
            <p:nvPr/>
          </p:nvGrpSpPr>
          <p:grpSpPr bwMode="auto">
            <a:xfrm>
              <a:off x="6255602" y="5004849"/>
              <a:ext cx="2051447" cy="376238"/>
              <a:chOff x="1609" y="2638"/>
              <a:chExt cx="1723" cy="237"/>
            </a:xfrm>
          </p:grpSpPr>
          <p:sp>
            <p:nvSpPr>
              <p:cNvPr id="5" name="Line 4">
                <a:extLst>
                  <a:ext uri="{FF2B5EF4-FFF2-40B4-BE49-F238E27FC236}">
                    <a16:creationId xmlns:a16="http://schemas.microsoft.com/office/drawing/2014/main" id="{00F7AE5B-9C52-47FD-B850-A0CCD03182F7}"/>
                  </a:ext>
                </a:extLst>
              </p:cNvPr>
              <p:cNvSpPr>
                <a:spLocks noChangeShapeType="1"/>
              </p:cNvSpPr>
              <p:nvPr/>
            </p:nvSpPr>
            <p:spPr bwMode="auto">
              <a:xfrm>
                <a:off x="1609" y="2638"/>
                <a:ext cx="0" cy="236"/>
              </a:xfrm>
              <a:prstGeom prst="line">
                <a:avLst/>
              </a:prstGeom>
              <a:noFill/>
              <a:ln w="9360">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it-IT" dirty="0">
                  <a:latin typeface="Century Gothic" pitchFamily="34" charset="0"/>
                </a:endParaRPr>
              </a:p>
            </p:txBody>
          </p:sp>
          <p:sp>
            <p:nvSpPr>
              <p:cNvPr id="6" name="Line 5">
                <a:extLst>
                  <a:ext uri="{FF2B5EF4-FFF2-40B4-BE49-F238E27FC236}">
                    <a16:creationId xmlns:a16="http://schemas.microsoft.com/office/drawing/2014/main" id="{001D93A5-CD87-42D7-A07F-9E3B8C97AFE6}"/>
                  </a:ext>
                </a:extLst>
              </p:cNvPr>
              <p:cNvSpPr>
                <a:spLocks noChangeShapeType="1"/>
              </p:cNvSpPr>
              <p:nvPr/>
            </p:nvSpPr>
            <p:spPr bwMode="auto">
              <a:xfrm>
                <a:off x="3332" y="2638"/>
                <a:ext cx="0" cy="236"/>
              </a:xfrm>
              <a:prstGeom prst="line">
                <a:avLst/>
              </a:prstGeom>
              <a:noFill/>
              <a:ln w="9360">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it-IT" dirty="0">
                  <a:latin typeface="Century Gothic" pitchFamily="34" charset="0"/>
                </a:endParaRPr>
              </a:p>
            </p:txBody>
          </p:sp>
          <p:sp>
            <p:nvSpPr>
              <p:cNvPr id="7" name="Line 6">
                <a:extLst>
                  <a:ext uri="{FF2B5EF4-FFF2-40B4-BE49-F238E27FC236}">
                    <a16:creationId xmlns:a16="http://schemas.microsoft.com/office/drawing/2014/main" id="{EB0EC4F1-B841-473B-8DFB-AEF350B9CA94}"/>
                  </a:ext>
                </a:extLst>
              </p:cNvPr>
              <p:cNvSpPr>
                <a:spLocks noChangeShapeType="1"/>
              </p:cNvSpPr>
              <p:nvPr/>
            </p:nvSpPr>
            <p:spPr bwMode="auto">
              <a:xfrm>
                <a:off x="1609" y="2875"/>
                <a:ext cx="1722" cy="0"/>
              </a:xfrm>
              <a:prstGeom prst="line">
                <a:avLst/>
              </a:prstGeom>
              <a:noFill/>
              <a:ln w="9360">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it-IT" dirty="0">
                  <a:latin typeface="Century Gothic" pitchFamily="34" charset="0"/>
                </a:endParaRPr>
              </a:p>
            </p:txBody>
          </p:sp>
        </p:grpSp>
        <p:sp>
          <p:nvSpPr>
            <p:cNvPr id="8" name="Text Box 10">
              <a:extLst>
                <a:ext uri="{FF2B5EF4-FFF2-40B4-BE49-F238E27FC236}">
                  <a16:creationId xmlns:a16="http://schemas.microsoft.com/office/drawing/2014/main" id="{AE588602-93D2-41B7-83A2-97F5AD6A39FB}"/>
                </a:ext>
              </a:extLst>
            </p:cNvPr>
            <p:cNvSpPr txBox="1">
              <a:spLocks noChangeArrowheads="1"/>
            </p:cNvSpPr>
            <p:nvPr/>
          </p:nvSpPr>
          <p:spPr bwMode="auto">
            <a:xfrm>
              <a:off x="5752661" y="4534061"/>
              <a:ext cx="720329" cy="377825"/>
            </a:xfrm>
            <a:prstGeom prst="rect">
              <a:avLst/>
            </a:prstGeom>
            <a:solidFill>
              <a:srgbClr val="DDDDDD"/>
            </a:solidFill>
            <a:ln w="9360">
              <a:solidFill>
                <a:srgbClr val="000000"/>
              </a:solidFill>
              <a:miter lim="800000"/>
              <a:headEnd/>
              <a:tailEnd/>
            </a:ln>
          </p:spPr>
          <p:txBody>
            <a:bodyPr lIns="90000" tIns="46800" rIns="90000" bIns="46800"/>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a:lnSpc>
                  <a:spcPct val="128000"/>
                </a:lnSpc>
                <a:spcBef>
                  <a:spcPct val="0"/>
                </a:spcBef>
                <a:spcAft>
                  <a:spcPts val="500"/>
                </a:spcAft>
                <a:buNone/>
              </a:pPr>
              <a:r>
                <a:rPr lang="it-IT" altLang="it-IT" sz="1400" b="1" dirty="0">
                  <a:solidFill>
                    <a:srgbClr val="004586"/>
                  </a:solidFill>
                  <a:latin typeface="Century Gothic" pitchFamily="34" charset="0"/>
                  <a:ea typeface="Arial Unicode MS" panose="020B0604020202020204" pitchFamily="34" charset="-128"/>
                  <a:cs typeface="Arial Unicode MS" panose="020B0604020202020204" pitchFamily="34" charset="-128"/>
                </a:rPr>
                <a:t>input</a:t>
              </a:r>
            </a:p>
          </p:txBody>
        </p:sp>
        <p:sp>
          <p:nvSpPr>
            <p:cNvPr id="9" name="Text Box 11">
              <a:extLst>
                <a:ext uri="{FF2B5EF4-FFF2-40B4-BE49-F238E27FC236}">
                  <a16:creationId xmlns:a16="http://schemas.microsoft.com/office/drawing/2014/main" id="{DA08C865-87BB-4320-A273-D6CDCCAFCAD5}"/>
                </a:ext>
              </a:extLst>
            </p:cNvPr>
            <p:cNvSpPr txBox="1">
              <a:spLocks noChangeArrowheads="1"/>
            </p:cNvSpPr>
            <p:nvPr/>
          </p:nvSpPr>
          <p:spPr bwMode="auto">
            <a:xfrm>
              <a:off x="9059524" y="2445799"/>
              <a:ext cx="1805705" cy="757238"/>
            </a:xfrm>
            <a:prstGeom prst="rect">
              <a:avLst/>
            </a:prstGeom>
            <a:solidFill>
              <a:srgbClr val="DDDDDD"/>
            </a:solidFill>
            <a:ln w="9360">
              <a:solidFill>
                <a:srgbClr val="000000"/>
              </a:solidFill>
              <a:miter lim="800000"/>
              <a:headEnd/>
              <a:tailEnd/>
            </a:ln>
          </p:spPr>
          <p:txBody>
            <a:bodyPr lIns="90000" tIns="46800" rIns="90000" bIns="46800"/>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a:lnSpc>
                  <a:spcPct val="128000"/>
                </a:lnSpc>
                <a:spcBef>
                  <a:spcPct val="0"/>
                </a:spcBef>
                <a:spcAft>
                  <a:spcPts val="500"/>
                </a:spcAft>
                <a:buNone/>
              </a:pPr>
              <a:r>
                <a:rPr lang="it-IT" altLang="it-IT" sz="1400" b="1" dirty="0">
                  <a:solidFill>
                    <a:srgbClr val="004586"/>
                  </a:solidFill>
                  <a:latin typeface="Century Gothic" pitchFamily="34" charset="0"/>
                  <a:ea typeface="Arial Unicode MS" panose="020B0604020202020204" pitchFamily="34" charset="-128"/>
                  <a:cs typeface="Arial Unicode MS" panose="020B0604020202020204" pitchFamily="34" charset="-128"/>
                </a:rPr>
                <a:t>Outcomes finali</a:t>
              </a:r>
            </a:p>
            <a:p>
              <a:pPr algn="ctr">
                <a:lnSpc>
                  <a:spcPct val="128000"/>
                </a:lnSpc>
                <a:spcBef>
                  <a:spcPct val="0"/>
                </a:spcBef>
                <a:spcAft>
                  <a:spcPts val="500"/>
                </a:spcAft>
                <a:buNone/>
              </a:pPr>
              <a:r>
                <a:rPr lang="it-IT" altLang="it-IT" sz="1400" b="1" dirty="0">
                  <a:solidFill>
                    <a:srgbClr val="004586"/>
                  </a:solidFill>
                  <a:latin typeface="Century Gothic" pitchFamily="34" charset="0"/>
                  <a:ea typeface="Arial Unicode MS" panose="020B0604020202020204" pitchFamily="34" charset="-128"/>
                  <a:cs typeface="Arial Unicode MS" panose="020B0604020202020204" pitchFamily="34" charset="-128"/>
                </a:rPr>
                <a:t>(impatti/ effetti?)</a:t>
              </a:r>
            </a:p>
          </p:txBody>
        </p:sp>
        <p:sp>
          <p:nvSpPr>
            <p:cNvPr id="10" name="Text Box 12">
              <a:extLst>
                <a:ext uri="{FF2B5EF4-FFF2-40B4-BE49-F238E27FC236}">
                  <a16:creationId xmlns:a16="http://schemas.microsoft.com/office/drawing/2014/main" id="{F9A0CA2E-4D3F-4733-A7DE-61F8B9EB344B}"/>
                </a:ext>
              </a:extLst>
            </p:cNvPr>
            <p:cNvSpPr txBox="1">
              <a:spLocks noChangeArrowheads="1"/>
            </p:cNvSpPr>
            <p:nvPr/>
          </p:nvSpPr>
          <p:spPr bwMode="auto">
            <a:xfrm>
              <a:off x="8097498" y="4462264"/>
              <a:ext cx="967451" cy="648072"/>
            </a:xfrm>
            <a:prstGeom prst="rect">
              <a:avLst/>
            </a:prstGeom>
            <a:solidFill>
              <a:srgbClr val="DDDDDD"/>
            </a:solidFill>
            <a:ln w="9360">
              <a:solidFill>
                <a:srgbClr val="000000"/>
              </a:solidFill>
              <a:miter lim="800000"/>
              <a:headEnd/>
              <a:tailEnd/>
            </a:ln>
          </p:spPr>
          <p:txBody>
            <a:bodyPr lIns="90000" tIns="46800" rIns="90000" bIns="46800"/>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eaLnBrk="1" hangingPunct="1">
                <a:lnSpc>
                  <a:spcPct val="100000"/>
                </a:lnSpc>
                <a:spcBef>
                  <a:spcPct val="0"/>
                </a:spcBef>
                <a:buFont typeface="Times New Roman" panose="02020603050405020304" pitchFamily="18" charset="0"/>
                <a:buNone/>
              </a:pPr>
              <a:r>
                <a:rPr lang="it-IT" altLang="it-IT" sz="1400" b="1" dirty="0">
                  <a:solidFill>
                    <a:srgbClr val="004586"/>
                  </a:solidFill>
                  <a:latin typeface="Century Gothic" pitchFamily="34" charset="0"/>
                  <a:ea typeface="Arial Unicode MS" panose="020B0604020202020204" pitchFamily="34" charset="-128"/>
                  <a:cs typeface="Arial Unicode MS" panose="020B0604020202020204" pitchFamily="34" charset="-128"/>
                </a:rPr>
                <a:t>Output</a:t>
              </a:r>
            </a:p>
            <a:p>
              <a:pPr algn="ctr">
                <a:lnSpc>
                  <a:spcPct val="100000"/>
                </a:lnSpc>
                <a:spcBef>
                  <a:spcPct val="0"/>
                </a:spcBef>
                <a:spcAft>
                  <a:spcPts val="500"/>
                </a:spcAft>
                <a:buNone/>
              </a:pPr>
              <a:r>
                <a:rPr lang="it-IT" altLang="it-IT" sz="1000" b="1" dirty="0">
                  <a:solidFill>
                    <a:srgbClr val="004586"/>
                  </a:solidFill>
                  <a:latin typeface="Century Gothic" pitchFamily="34" charset="0"/>
                  <a:ea typeface="Arial Unicode MS" panose="020B0604020202020204" pitchFamily="34" charset="-128"/>
                  <a:cs typeface="Arial Unicode MS" panose="020B0604020202020204" pitchFamily="34" charset="-128"/>
                </a:rPr>
                <a:t>Quantità e qualità</a:t>
              </a:r>
            </a:p>
          </p:txBody>
        </p:sp>
        <p:sp>
          <p:nvSpPr>
            <p:cNvPr id="11" name="Text Box 13">
              <a:extLst>
                <a:ext uri="{FF2B5EF4-FFF2-40B4-BE49-F238E27FC236}">
                  <a16:creationId xmlns:a16="http://schemas.microsoft.com/office/drawing/2014/main" id="{250CF3B9-934F-4D78-A069-65EE2D7EE6EB}"/>
                </a:ext>
              </a:extLst>
            </p:cNvPr>
            <p:cNvSpPr txBox="1">
              <a:spLocks noChangeArrowheads="1"/>
            </p:cNvSpPr>
            <p:nvPr/>
          </p:nvSpPr>
          <p:spPr bwMode="auto">
            <a:xfrm>
              <a:off x="6496104" y="3115155"/>
              <a:ext cx="1600200" cy="574675"/>
            </a:xfrm>
            <a:prstGeom prst="rect">
              <a:avLst/>
            </a:prstGeom>
            <a:solidFill>
              <a:srgbClr val="FFFFFF"/>
            </a:solidFill>
            <a:ln w="9360">
              <a:solidFill>
                <a:srgbClr val="000000"/>
              </a:solidFill>
              <a:miter lim="800000"/>
              <a:headEnd/>
              <a:tailEnd/>
            </a:ln>
          </p:spPr>
          <p:txBody>
            <a:bodyPr lIns="90000" tIns="46800" rIns="90000" bIns="46800"/>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a:lnSpc>
                  <a:spcPct val="100000"/>
                </a:lnSpc>
                <a:spcBef>
                  <a:spcPts val="700"/>
                </a:spcBef>
                <a:buNone/>
              </a:pPr>
              <a:r>
                <a:rPr lang="it-IT" altLang="it-IT" sz="1400" b="1" dirty="0">
                  <a:solidFill>
                    <a:srgbClr val="004586"/>
                  </a:solidFill>
                  <a:latin typeface="Century Gothic" pitchFamily="34" charset="0"/>
                  <a:ea typeface="Arial Unicode MS" panose="020B0604020202020204" pitchFamily="34" charset="-128"/>
                  <a:cs typeface="Arial Unicode MS" panose="020B0604020202020204" pitchFamily="34" charset="-128"/>
                </a:rPr>
                <a:t>Problemi socio-economici</a:t>
              </a:r>
            </a:p>
          </p:txBody>
        </p:sp>
        <p:sp>
          <p:nvSpPr>
            <p:cNvPr id="12" name="Text Box 14">
              <a:extLst>
                <a:ext uri="{FF2B5EF4-FFF2-40B4-BE49-F238E27FC236}">
                  <a16:creationId xmlns:a16="http://schemas.microsoft.com/office/drawing/2014/main" id="{7FC88E03-4AF1-4F83-B280-F69F3A142556}"/>
                </a:ext>
              </a:extLst>
            </p:cNvPr>
            <p:cNvSpPr txBox="1">
              <a:spLocks noChangeArrowheads="1"/>
            </p:cNvSpPr>
            <p:nvPr/>
          </p:nvSpPr>
          <p:spPr bwMode="auto">
            <a:xfrm>
              <a:off x="4347677" y="3074003"/>
              <a:ext cx="1025137" cy="377825"/>
            </a:xfrm>
            <a:prstGeom prst="rect">
              <a:avLst/>
            </a:prstGeom>
            <a:solidFill>
              <a:srgbClr val="FFFFFF"/>
            </a:solidFill>
            <a:ln w="9360" cap="rnd">
              <a:solidFill>
                <a:srgbClr val="000000"/>
              </a:solidFill>
              <a:prstDash val="sysDot"/>
              <a:miter lim="800000"/>
              <a:headEnd/>
              <a:tailEnd/>
            </a:ln>
          </p:spPr>
          <p:txBody>
            <a:bodyPr lIns="90000" tIns="46800" rIns="90000" bIns="46800"/>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a:lnSpc>
                  <a:spcPct val="128000"/>
                </a:lnSpc>
                <a:spcBef>
                  <a:spcPct val="0"/>
                </a:spcBef>
                <a:spcAft>
                  <a:spcPts val="500"/>
                </a:spcAft>
                <a:buNone/>
              </a:pPr>
              <a:r>
                <a:rPr lang="it-IT" altLang="it-IT" sz="1400" b="1" dirty="0">
                  <a:solidFill>
                    <a:srgbClr val="004586"/>
                  </a:solidFill>
                  <a:latin typeface="Century Gothic" pitchFamily="34" charset="0"/>
                  <a:ea typeface="Arial Unicode MS" panose="020B0604020202020204" pitchFamily="34" charset="-128"/>
                  <a:cs typeface="Arial Unicode MS" panose="020B0604020202020204" pitchFamily="34" charset="-128"/>
                </a:rPr>
                <a:t>Bisogni</a:t>
              </a:r>
            </a:p>
          </p:txBody>
        </p:sp>
        <p:sp>
          <p:nvSpPr>
            <p:cNvPr id="13" name="Line 15">
              <a:extLst>
                <a:ext uri="{FF2B5EF4-FFF2-40B4-BE49-F238E27FC236}">
                  <a16:creationId xmlns:a16="http://schemas.microsoft.com/office/drawing/2014/main" id="{FB77576C-2D30-4C38-8946-C653285CC67D}"/>
                </a:ext>
              </a:extLst>
            </p:cNvPr>
            <p:cNvSpPr>
              <a:spLocks noChangeShapeType="1"/>
            </p:cNvSpPr>
            <p:nvPr/>
          </p:nvSpPr>
          <p:spPr bwMode="auto">
            <a:xfrm flipH="1" flipV="1">
              <a:off x="5464627" y="3309920"/>
              <a:ext cx="1008112" cy="0"/>
            </a:xfrm>
            <a:prstGeom prst="line">
              <a:avLst/>
            </a:prstGeom>
            <a:noFill/>
            <a:ln w="936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dirty="0">
                <a:latin typeface="Century Gothic" pitchFamily="34" charset="0"/>
              </a:endParaRPr>
            </a:p>
          </p:txBody>
        </p:sp>
        <p:sp>
          <p:nvSpPr>
            <p:cNvPr id="14" name="Line 16">
              <a:extLst>
                <a:ext uri="{FF2B5EF4-FFF2-40B4-BE49-F238E27FC236}">
                  <a16:creationId xmlns:a16="http://schemas.microsoft.com/office/drawing/2014/main" id="{E9195267-6BE8-4286-B5B8-5FF8FF713C07}"/>
                </a:ext>
              </a:extLst>
            </p:cNvPr>
            <p:cNvSpPr>
              <a:spLocks noChangeShapeType="1"/>
            </p:cNvSpPr>
            <p:nvPr/>
          </p:nvSpPr>
          <p:spPr bwMode="auto">
            <a:xfrm>
              <a:off x="5249701" y="4723862"/>
              <a:ext cx="478631" cy="0"/>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dirty="0">
                <a:latin typeface="Century Gothic" pitchFamily="34" charset="0"/>
              </a:endParaRPr>
            </a:p>
          </p:txBody>
        </p:sp>
        <p:sp>
          <p:nvSpPr>
            <p:cNvPr id="15" name="Text Box 17">
              <a:extLst>
                <a:ext uri="{FF2B5EF4-FFF2-40B4-BE49-F238E27FC236}">
                  <a16:creationId xmlns:a16="http://schemas.microsoft.com/office/drawing/2014/main" id="{3C126C78-7BDC-4769-9796-7B897060C4BB}"/>
                </a:ext>
              </a:extLst>
            </p:cNvPr>
            <p:cNvSpPr txBox="1">
              <a:spLocks noChangeArrowheads="1"/>
            </p:cNvSpPr>
            <p:nvPr/>
          </p:nvSpPr>
          <p:spPr bwMode="auto">
            <a:xfrm>
              <a:off x="4366257" y="4461926"/>
              <a:ext cx="1079897" cy="630217"/>
            </a:xfrm>
            <a:prstGeom prst="rect">
              <a:avLst/>
            </a:prstGeom>
            <a:solidFill>
              <a:srgbClr val="FFFFFF"/>
            </a:solidFill>
            <a:ln w="9360" cap="rnd">
              <a:solidFill>
                <a:srgbClr val="000000"/>
              </a:solidFill>
              <a:prstDash val="sysDot"/>
              <a:miter lim="800000"/>
              <a:headEnd/>
              <a:tailEnd/>
            </a:ln>
          </p:spPr>
          <p:txBody>
            <a:bodyPr lIns="90000" tIns="46800" rIns="90000" bIns="46800"/>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a:lnSpc>
                  <a:spcPct val="128000"/>
                </a:lnSpc>
                <a:spcBef>
                  <a:spcPct val="0"/>
                </a:spcBef>
                <a:spcAft>
                  <a:spcPts val="500"/>
                </a:spcAft>
                <a:buNone/>
              </a:pPr>
              <a:r>
                <a:rPr lang="it-IT" altLang="it-IT" sz="1400" b="1" dirty="0">
                  <a:solidFill>
                    <a:srgbClr val="004586"/>
                  </a:solidFill>
                  <a:latin typeface="Century Gothic" pitchFamily="34" charset="0"/>
                  <a:ea typeface="Arial Unicode MS" panose="020B0604020202020204" pitchFamily="34" charset="-128"/>
                  <a:cs typeface="Arial Unicode MS" panose="020B0604020202020204" pitchFamily="34" charset="-128"/>
                </a:rPr>
                <a:t>Obiettivi operativi</a:t>
              </a:r>
            </a:p>
          </p:txBody>
        </p:sp>
        <p:sp>
          <p:nvSpPr>
            <p:cNvPr id="16" name="Line 18">
              <a:extLst>
                <a:ext uri="{FF2B5EF4-FFF2-40B4-BE49-F238E27FC236}">
                  <a16:creationId xmlns:a16="http://schemas.microsoft.com/office/drawing/2014/main" id="{129460B6-B1C3-498D-9133-39A8D4E87461}"/>
                </a:ext>
              </a:extLst>
            </p:cNvPr>
            <p:cNvSpPr>
              <a:spLocks noChangeShapeType="1"/>
            </p:cNvSpPr>
            <p:nvPr/>
          </p:nvSpPr>
          <p:spPr bwMode="auto">
            <a:xfrm flipV="1">
              <a:off x="6544748" y="4723862"/>
              <a:ext cx="1551560" cy="26218"/>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dirty="0">
                <a:latin typeface="Century Gothic" pitchFamily="34" charset="0"/>
              </a:endParaRPr>
            </a:p>
          </p:txBody>
        </p:sp>
        <p:sp>
          <p:nvSpPr>
            <p:cNvPr id="17" name="Text Box 19">
              <a:extLst>
                <a:ext uri="{FF2B5EF4-FFF2-40B4-BE49-F238E27FC236}">
                  <a16:creationId xmlns:a16="http://schemas.microsoft.com/office/drawing/2014/main" id="{41047192-B996-4900-A021-CF3DE3BED759}"/>
                </a:ext>
              </a:extLst>
            </p:cNvPr>
            <p:cNvSpPr txBox="1">
              <a:spLocks noChangeArrowheads="1"/>
            </p:cNvSpPr>
            <p:nvPr/>
          </p:nvSpPr>
          <p:spPr bwMode="auto">
            <a:xfrm>
              <a:off x="6688764" y="4534957"/>
              <a:ext cx="1127745" cy="377825"/>
            </a:xfrm>
            <a:prstGeom prst="rect">
              <a:avLst/>
            </a:prstGeom>
            <a:solidFill>
              <a:srgbClr val="FFFFFF"/>
            </a:solidFill>
            <a:ln w="9360">
              <a:solidFill>
                <a:srgbClr val="000000"/>
              </a:solidFill>
              <a:prstDash val="sysDot"/>
              <a:miter lim="800000"/>
              <a:headEnd/>
              <a:tailEnd/>
            </a:ln>
          </p:spPr>
          <p:txBody>
            <a:bodyPr lIns="90000" tIns="46800" rIns="90000" bIns="46800"/>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a:lnSpc>
                  <a:spcPct val="128000"/>
                </a:lnSpc>
                <a:spcBef>
                  <a:spcPct val="0"/>
                </a:spcBef>
                <a:spcAft>
                  <a:spcPts val="500"/>
                </a:spcAft>
                <a:buNone/>
              </a:pPr>
              <a:r>
                <a:rPr lang="it-IT" altLang="it-IT" sz="1400" b="1" dirty="0">
                  <a:solidFill>
                    <a:srgbClr val="004586"/>
                  </a:solidFill>
                  <a:latin typeface="Century Gothic" pitchFamily="34" charset="0"/>
                  <a:ea typeface="Arial Unicode MS" panose="020B0604020202020204" pitchFamily="34" charset="-128"/>
                  <a:cs typeface="Arial Unicode MS" panose="020B0604020202020204" pitchFamily="34" charset="-128"/>
                </a:rPr>
                <a:t>processo</a:t>
              </a:r>
            </a:p>
          </p:txBody>
        </p:sp>
        <p:sp>
          <p:nvSpPr>
            <p:cNvPr id="18" name="Text Box 20">
              <a:extLst>
                <a:ext uri="{FF2B5EF4-FFF2-40B4-BE49-F238E27FC236}">
                  <a16:creationId xmlns:a16="http://schemas.microsoft.com/office/drawing/2014/main" id="{9DECBEE0-CCFA-426A-8C2F-40FEF6CFF0FC}"/>
                </a:ext>
              </a:extLst>
            </p:cNvPr>
            <p:cNvSpPr txBox="1">
              <a:spLocks noChangeArrowheads="1"/>
            </p:cNvSpPr>
            <p:nvPr/>
          </p:nvSpPr>
          <p:spPr bwMode="auto">
            <a:xfrm>
              <a:off x="9059524" y="3584045"/>
              <a:ext cx="1949721" cy="758825"/>
            </a:xfrm>
            <a:prstGeom prst="rect">
              <a:avLst/>
            </a:prstGeom>
            <a:solidFill>
              <a:srgbClr val="DDDDDD"/>
            </a:solidFill>
            <a:ln w="9360">
              <a:solidFill>
                <a:srgbClr val="000000"/>
              </a:solidFill>
              <a:miter lim="800000"/>
              <a:headEnd/>
              <a:tailEnd/>
            </a:ln>
          </p:spPr>
          <p:txBody>
            <a:bodyPr lIns="90000" tIns="46800" rIns="90000" bIns="46800"/>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a:lnSpc>
                  <a:spcPct val="128000"/>
                </a:lnSpc>
                <a:spcBef>
                  <a:spcPct val="0"/>
                </a:spcBef>
                <a:spcAft>
                  <a:spcPts val="500"/>
                </a:spcAft>
                <a:buNone/>
              </a:pPr>
              <a:r>
                <a:rPr lang="it-IT" altLang="it-IT" sz="1400" b="1" dirty="0">
                  <a:solidFill>
                    <a:srgbClr val="004586"/>
                  </a:solidFill>
                  <a:latin typeface="Century Gothic" pitchFamily="34" charset="0"/>
                  <a:ea typeface="Arial Unicode MS" panose="020B0604020202020204" pitchFamily="34" charset="-128"/>
                  <a:cs typeface="Arial Unicode MS" panose="020B0604020202020204" pitchFamily="34" charset="-128"/>
                </a:rPr>
                <a:t>Outcomes intermedi</a:t>
              </a:r>
            </a:p>
            <a:p>
              <a:pPr algn="ctr">
                <a:lnSpc>
                  <a:spcPct val="128000"/>
                </a:lnSpc>
                <a:spcBef>
                  <a:spcPct val="0"/>
                </a:spcBef>
                <a:spcAft>
                  <a:spcPts val="500"/>
                </a:spcAft>
                <a:buNone/>
              </a:pPr>
              <a:r>
                <a:rPr lang="it-IT" altLang="it-IT" sz="1400" b="1" dirty="0">
                  <a:solidFill>
                    <a:srgbClr val="004586"/>
                  </a:solidFill>
                  <a:latin typeface="Century Gothic" pitchFamily="34" charset="0"/>
                  <a:ea typeface="Arial Unicode MS" panose="020B0604020202020204" pitchFamily="34" charset="-128"/>
                  <a:cs typeface="Arial Unicode MS" panose="020B0604020202020204" pitchFamily="34" charset="-128"/>
                </a:rPr>
                <a:t>(risultati)</a:t>
              </a:r>
            </a:p>
          </p:txBody>
        </p:sp>
        <p:sp>
          <p:nvSpPr>
            <p:cNvPr id="19" name="Line 21">
              <a:extLst>
                <a:ext uri="{FF2B5EF4-FFF2-40B4-BE49-F238E27FC236}">
                  <a16:creationId xmlns:a16="http://schemas.microsoft.com/office/drawing/2014/main" id="{A431D726-42CE-4EBC-B31E-75512B45E7C4}"/>
                </a:ext>
              </a:extLst>
            </p:cNvPr>
            <p:cNvSpPr>
              <a:spLocks noChangeShapeType="1"/>
            </p:cNvSpPr>
            <p:nvPr/>
          </p:nvSpPr>
          <p:spPr bwMode="auto">
            <a:xfrm flipH="1">
              <a:off x="8093923" y="2636299"/>
              <a:ext cx="967978" cy="566738"/>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dirty="0">
                <a:latin typeface="Century Gothic" pitchFamily="34" charset="0"/>
              </a:endParaRPr>
            </a:p>
          </p:txBody>
        </p:sp>
        <p:sp>
          <p:nvSpPr>
            <p:cNvPr id="20" name="Line 22">
              <a:extLst>
                <a:ext uri="{FF2B5EF4-FFF2-40B4-BE49-F238E27FC236}">
                  <a16:creationId xmlns:a16="http://schemas.microsoft.com/office/drawing/2014/main" id="{9AC4178E-165A-43CE-9A56-EE36C7F713CF}"/>
                </a:ext>
              </a:extLst>
            </p:cNvPr>
            <p:cNvSpPr>
              <a:spLocks noChangeShapeType="1"/>
            </p:cNvSpPr>
            <p:nvPr/>
          </p:nvSpPr>
          <p:spPr bwMode="auto">
            <a:xfrm flipH="1" flipV="1">
              <a:off x="8093923" y="3577695"/>
              <a:ext cx="967978" cy="388937"/>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dirty="0">
                <a:latin typeface="Century Gothic" pitchFamily="34" charset="0"/>
              </a:endParaRPr>
            </a:p>
          </p:txBody>
        </p:sp>
        <p:sp>
          <p:nvSpPr>
            <p:cNvPr id="21" name="Text Box 23">
              <a:extLst>
                <a:ext uri="{FF2B5EF4-FFF2-40B4-BE49-F238E27FC236}">
                  <a16:creationId xmlns:a16="http://schemas.microsoft.com/office/drawing/2014/main" id="{BA141CDA-295D-4DF3-ABBE-CDE2DA2F63EA}"/>
                </a:ext>
              </a:extLst>
            </p:cNvPr>
            <p:cNvSpPr txBox="1">
              <a:spLocks noChangeArrowheads="1"/>
            </p:cNvSpPr>
            <p:nvPr/>
          </p:nvSpPr>
          <p:spPr bwMode="auto">
            <a:xfrm>
              <a:off x="6527062" y="5038195"/>
              <a:ext cx="1321594"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a:lnSpc>
                  <a:spcPct val="100000"/>
                </a:lnSpc>
                <a:spcBef>
                  <a:spcPts val="700"/>
                </a:spcBef>
                <a:buNone/>
              </a:pPr>
              <a:r>
                <a:rPr lang="it-IT" altLang="it-IT" sz="1600" b="1" dirty="0">
                  <a:solidFill>
                    <a:srgbClr val="00B0F0"/>
                  </a:solidFill>
                  <a:latin typeface="Century Gothic" pitchFamily="34" charset="0"/>
                  <a:ea typeface="Arial Unicode MS" panose="020B0604020202020204" pitchFamily="34" charset="-128"/>
                  <a:cs typeface="Arial Unicode MS" panose="020B0604020202020204" pitchFamily="34" charset="-128"/>
                </a:rPr>
                <a:t>Efficienza </a:t>
              </a:r>
            </a:p>
          </p:txBody>
        </p:sp>
        <p:sp>
          <p:nvSpPr>
            <p:cNvPr id="22" name="Text Box 24">
              <a:extLst>
                <a:ext uri="{FF2B5EF4-FFF2-40B4-BE49-F238E27FC236}">
                  <a16:creationId xmlns:a16="http://schemas.microsoft.com/office/drawing/2014/main" id="{D923A81A-C835-451D-BC05-BD7259790D92}"/>
                </a:ext>
              </a:extLst>
            </p:cNvPr>
            <p:cNvSpPr txBox="1">
              <a:spLocks noChangeArrowheads="1"/>
            </p:cNvSpPr>
            <p:nvPr/>
          </p:nvSpPr>
          <p:spPr bwMode="auto">
            <a:xfrm>
              <a:off x="6688765" y="5974221"/>
              <a:ext cx="268339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a:lnSpc>
                  <a:spcPct val="100000"/>
                </a:lnSpc>
                <a:spcBef>
                  <a:spcPts val="700"/>
                </a:spcBef>
                <a:buNone/>
              </a:pPr>
              <a:r>
                <a:rPr lang="it-IT" altLang="it-IT" sz="1600" b="1" dirty="0">
                  <a:solidFill>
                    <a:srgbClr val="FF3300"/>
                  </a:solidFill>
                  <a:latin typeface="Century Gothic" pitchFamily="34" charset="0"/>
                  <a:ea typeface="Arial Unicode MS" panose="020B0604020202020204" pitchFamily="34" charset="-128"/>
                  <a:cs typeface="Arial Unicode MS" panose="020B0604020202020204" pitchFamily="34" charset="-128"/>
                </a:rPr>
                <a:t>Efficacia sociale - Utilità</a:t>
              </a:r>
            </a:p>
          </p:txBody>
        </p:sp>
        <p:sp>
          <p:nvSpPr>
            <p:cNvPr id="23" name="Line 26">
              <a:extLst>
                <a:ext uri="{FF2B5EF4-FFF2-40B4-BE49-F238E27FC236}">
                  <a16:creationId xmlns:a16="http://schemas.microsoft.com/office/drawing/2014/main" id="{CF453170-ED66-4809-896A-50285C218F19}"/>
                </a:ext>
              </a:extLst>
            </p:cNvPr>
            <p:cNvSpPr>
              <a:spLocks noChangeShapeType="1"/>
            </p:cNvSpPr>
            <p:nvPr/>
          </p:nvSpPr>
          <p:spPr bwMode="auto">
            <a:xfrm flipV="1">
              <a:off x="9779848" y="4338099"/>
              <a:ext cx="0" cy="388938"/>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dirty="0">
                <a:latin typeface="Century Gothic" pitchFamily="34" charset="0"/>
              </a:endParaRPr>
            </a:p>
          </p:txBody>
        </p:sp>
        <p:sp>
          <p:nvSpPr>
            <p:cNvPr id="24" name="Line 27">
              <a:extLst>
                <a:ext uri="{FF2B5EF4-FFF2-40B4-BE49-F238E27FC236}">
                  <a16:creationId xmlns:a16="http://schemas.microsoft.com/office/drawing/2014/main" id="{2A5A5234-9479-443D-A538-1C12F03B5118}"/>
                </a:ext>
              </a:extLst>
            </p:cNvPr>
            <p:cNvSpPr>
              <a:spLocks noChangeShapeType="1"/>
            </p:cNvSpPr>
            <p:nvPr/>
          </p:nvSpPr>
          <p:spPr bwMode="auto">
            <a:xfrm flipV="1">
              <a:off x="9779848" y="3199862"/>
              <a:ext cx="0" cy="387350"/>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dirty="0">
                <a:latin typeface="Century Gothic" pitchFamily="34" charset="0"/>
              </a:endParaRPr>
            </a:p>
          </p:txBody>
        </p:sp>
        <p:sp>
          <p:nvSpPr>
            <p:cNvPr id="25" name="Line 28">
              <a:extLst>
                <a:ext uri="{FF2B5EF4-FFF2-40B4-BE49-F238E27FC236}">
                  <a16:creationId xmlns:a16="http://schemas.microsoft.com/office/drawing/2014/main" id="{A92AD4AE-6763-4B67-9F5B-A949046DCB18}"/>
                </a:ext>
              </a:extLst>
            </p:cNvPr>
            <p:cNvSpPr>
              <a:spLocks noChangeShapeType="1"/>
            </p:cNvSpPr>
            <p:nvPr/>
          </p:nvSpPr>
          <p:spPr bwMode="auto">
            <a:xfrm flipH="1">
              <a:off x="4905609" y="5080273"/>
              <a:ext cx="5999" cy="675471"/>
            </a:xfrm>
            <a:prstGeom prst="line">
              <a:avLst/>
            </a:prstGeom>
            <a:noFill/>
            <a:ln w="9360">
              <a:solidFill>
                <a:srgbClr val="0066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dirty="0">
                <a:latin typeface="Century Gothic" pitchFamily="34" charset="0"/>
              </a:endParaRPr>
            </a:p>
          </p:txBody>
        </p:sp>
        <p:sp>
          <p:nvSpPr>
            <p:cNvPr id="26" name="Line 29">
              <a:extLst>
                <a:ext uri="{FF2B5EF4-FFF2-40B4-BE49-F238E27FC236}">
                  <a16:creationId xmlns:a16="http://schemas.microsoft.com/office/drawing/2014/main" id="{19EC48DA-FD7A-4574-BB23-346425E5CED5}"/>
                </a:ext>
              </a:extLst>
            </p:cNvPr>
            <p:cNvSpPr>
              <a:spLocks noChangeShapeType="1"/>
            </p:cNvSpPr>
            <p:nvPr/>
          </p:nvSpPr>
          <p:spPr bwMode="auto">
            <a:xfrm>
              <a:off x="4888562" y="5762388"/>
              <a:ext cx="5616624" cy="0"/>
            </a:xfrm>
            <a:prstGeom prst="line">
              <a:avLst/>
            </a:prstGeom>
            <a:noFill/>
            <a:ln w="9360">
              <a:solidFill>
                <a:srgbClr val="006600"/>
              </a:solidFill>
              <a:miter lim="800000"/>
              <a:headEnd/>
              <a:tailEnd/>
            </a:ln>
            <a:extLst>
              <a:ext uri="{909E8E84-426E-40DD-AFC4-6F175D3DCCD1}">
                <a14:hiddenFill xmlns:a14="http://schemas.microsoft.com/office/drawing/2010/main">
                  <a:noFill/>
                </a14:hiddenFill>
              </a:ext>
            </a:extLst>
          </p:spPr>
          <p:txBody>
            <a:bodyPr/>
            <a:lstStyle/>
            <a:p>
              <a:endParaRPr lang="it-IT" dirty="0">
                <a:latin typeface="Century Gothic" pitchFamily="34" charset="0"/>
              </a:endParaRPr>
            </a:p>
          </p:txBody>
        </p:sp>
        <p:sp>
          <p:nvSpPr>
            <p:cNvPr id="27" name="Line 30">
              <a:extLst>
                <a:ext uri="{FF2B5EF4-FFF2-40B4-BE49-F238E27FC236}">
                  <a16:creationId xmlns:a16="http://schemas.microsoft.com/office/drawing/2014/main" id="{F66B202A-8645-41C5-B79F-B6703DB918B3}"/>
                </a:ext>
              </a:extLst>
            </p:cNvPr>
            <p:cNvSpPr>
              <a:spLocks noChangeShapeType="1"/>
            </p:cNvSpPr>
            <p:nvPr/>
          </p:nvSpPr>
          <p:spPr bwMode="auto">
            <a:xfrm flipV="1">
              <a:off x="10450488" y="4344980"/>
              <a:ext cx="0" cy="1376362"/>
            </a:xfrm>
            <a:prstGeom prst="line">
              <a:avLst/>
            </a:prstGeom>
            <a:noFill/>
            <a:ln w="9360">
              <a:solidFill>
                <a:srgbClr val="0066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dirty="0">
                <a:latin typeface="Century Gothic" pitchFamily="34" charset="0"/>
              </a:endParaRPr>
            </a:p>
          </p:txBody>
        </p:sp>
        <p:sp>
          <p:nvSpPr>
            <p:cNvPr id="28" name="Text Box 31">
              <a:extLst>
                <a:ext uri="{FF2B5EF4-FFF2-40B4-BE49-F238E27FC236}">
                  <a16:creationId xmlns:a16="http://schemas.microsoft.com/office/drawing/2014/main" id="{B44E9B86-AEAE-4436-AF42-5002070CA1AC}"/>
                </a:ext>
              </a:extLst>
            </p:cNvPr>
            <p:cNvSpPr txBox="1">
              <a:spLocks noChangeArrowheads="1"/>
            </p:cNvSpPr>
            <p:nvPr/>
          </p:nvSpPr>
          <p:spPr bwMode="auto">
            <a:xfrm>
              <a:off x="7120732" y="5470377"/>
              <a:ext cx="3672408" cy="64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a:lnSpc>
                  <a:spcPct val="100000"/>
                </a:lnSpc>
                <a:spcBef>
                  <a:spcPts val="700"/>
                </a:spcBef>
                <a:buNone/>
              </a:pPr>
              <a:r>
                <a:rPr lang="it-IT" altLang="it-IT" sz="1600" b="1" dirty="0">
                  <a:solidFill>
                    <a:srgbClr val="006600"/>
                  </a:solidFill>
                  <a:latin typeface="Century Gothic" pitchFamily="34" charset="0"/>
                  <a:ea typeface="Arial Unicode MS" panose="020B0604020202020204" pitchFamily="34" charset="-128"/>
                  <a:cs typeface="Arial Unicode MS" panose="020B0604020202020204" pitchFamily="34" charset="-128"/>
                </a:rPr>
                <a:t>Efficacia interna/gestionale</a:t>
              </a:r>
            </a:p>
          </p:txBody>
        </p:sp>
        <p:sp>
          <p:nvSpPr>
            <p:cNvPr id="29" name="Text Box 17">
              <a:extLst>
                <a:ext uri="{FF2B5EF4-FFF2-40B4-BE49-F238E27FC236}">
                  <a16:creationId xmlns:a16="http://schemas.microsoft.com/office/drawing/2014/main" id="{A9E0A862-B8F6-4A88-AC9A-21923059278D}"/>
                </a:ext>
              </a:extLst>
            </p:cNvPr>
            <p:cNvSpPr txBox="1">
              <a:spLocks noChangeArrowheads="1"/>
            </p:cNvSpPr>
            <p:nvPr/>
          </p:nvSpPr>
          <p:spPr bwMode="auto">
            <a:xfrm>
              <a:off x="4095556" y="3643352"/>
              <a:ext cx="1942228" cy="581890"/>
            </a:xfrm>
            <a:prstGeom prst="rect">
              <a:avLst/>
            </a:prstGeom>
            <a:solidFill>
              <a:srgbClr val="FFFFFF"/>
            </a:solidFill>
            <a:ln w="9360" cap="rnd">
              <a:solidFill>
                <a:srgbClr val="000000"/>
              </a:solidFill>
              <a:prstDash val="sysDot"/>
              <a:miter lim="800000"/>
              <a:headEnd/>
              <a:tailEnd/>
            </a:ln>
          </p:spPr>
          <p:txBody>
            <a:bodyPr lIns="90000" tIns="46800" rIns="90000" bIns="46800"/>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a:lnSpc>
                  <a:spcPct val="98000"/>
                </a:lnSpc>
                <a:spcBef>
                  <a:spcPct val="0"/>
                </a:spcBef>
                <a:spcAft>
                  <a:spcPts val="500"/>
                </a:spcAft>
                <a:buNone/>
              </a:pPr>
              <a:r>
                <a:rPr lang="it-IT" altLang="it-IT" sz="1400" b="1" dirty="0">
                  <a:solidFill>
                    <a:srgbClr val="004586"/>
                  </a:solidFill>
                  <a:latin typeface="Century Gothic" pitchFamily="34" charset="0"/>
                  <a:ea typeface="Arial Unicode MS" panose="020B0604020202020204" pitchFamily="34" charset="-128"/>
                  <a:cs typeface="Arial Unicode MS" panose="020B0604020202020204" pitchFamily="34" charset="-128"/>
                </a:rPr>
                <a:t>Policy –                     Obiettivi strategici</a:t>
              </a:r>
            </a:p>
          </p:txBody>
        </p:sp>
        <p:grpSp>
          <p:nvGrpSpPr>
            <p:cNvPr id="30" name="Group 41">
              <a:extLst>
                <a:ext uri="{FF2B5EF4-FFF2-40B4-BE49-F238E27FC236}">
                  <a16:creationId xmlns:a16="http://schemas.microsoft.com/office/drawing/2014/main" id="{57D1DAB1-BB3F-436E-8F38-C93EB406C6AA}"/>
                </a:ext>
              </a:extLst>
            </p:cNvPr>
            <p:cNvGrpSpPr>
              <a:grpSpLocks/>
            </p:cNvGrpSpPr>
            <p:nvPr/>
          </p:nvGrpSpPr>
          <p:grpSpPr bwMode="auto">
            <a:xfrm>
              <a:off x="3808365" y="2734072"/>
              <a:ext cx="7774035" cy="3690002"/>
              <a:chOff x="257" y="1413"/>
              <a:chExt cx="5347" cy="2110"/>
            </a:xfrm>
          </p:grpSpPr>
          <p:grpSp>
            <p:nvGrpSpPr>
              <p:cNvPr id="31" name="Group 38">
                <a:extLst>
                  <a:ext uri="{FF2B5EF4-FFF2-40B4-BE49-F238E27FC236}">
                    <a16:creationId xmlns:a16="http://schemas.microsoft.com/office/drawing/2014/main" id="{0E78A10C-2D39-4601-97A0-257EC0ED6BB8}"/>
                  </a:ext>
                </a:extLst>
              </p:cNvPr>
              <p:cNvGrpSpPr>
                <a:grpSpLocks/>
              </p:cNvGrpSpPr>
              <p:nvPr/>
            </p:nvGrpSpPr>
            <p:grpSpPr bwMode="auto">
              <a:xfrm>
                <a:off x="257" y="1413"/>
                <a:ext cx="5347" cy="2110"/>
                <a:chOff x="255" y="1411"/>
                <a:chExt cx="5347" cy="2110"/>
              </a:xfrm>
            </p:grpSpPr>
            <p:sp>
              <p:nvSpPr>
                <p:cNvPr id="33" name="Line 32">
                  <a:extLst>
                    <a:ext uri="{FF2B5EF4-FFF2-40B4-BE49-F238E27FC236}">
                      <a16:creationId xmlns:a16="http://schemas.microsoft.com/office/drawing/2014/main" id="{29415307-A8DA-4112-B3F1-156F0F4EC453}"/>
                    </a:ext>
                  </a:extLst>
                </p:cNvPr>
                <p:cNvSpPr>
                  <a:spLocks noChangeShapeType="1"/>
                </p:cNvSpPr>
                <p:nvPr/>
              </p:nvSpPr>
              <p:spPr bwMode="auto">
                <a:xfrm flipH="1">
                  <a:off x="325" y="1739"/>
                  <a:ext cx="277" cy="1"/>
                </a:xfrm>
                <a:prstGeom prst="line">
                  <a:avLst/>
                </a:prstGeom>
                <a:noFill/>
                <a:ln w="9360">
                  <a:solidFill>
                    <a:srgbClr val="FF0000"/>
                  </a:solidFill>
                  <a:prstDash val="dashDot"/>
                  <a:miter lim="800000"/>
                  <a:headEnd/>
                  <a:tailEnd/>
                </a:ln>
                <a:extLst>
                  <a:ext uri="{909E8E84-426E-40DD-AFC4-6F175D3DCCD1}">
                    <a14:hiddenFill xmlns:a14="http://schemas.microsoft.com/office/drawing/2010/main">
                      <a:noFill/>
                    </a14:hiddenFill>
                  </a:ext>
                </a:extLst>
              </p:spPr>
              <p:txBody>
                <a:bodyPr/>
                <a:lstStyle/>
                <a:p>
                  <a:endParaRPr lang="it-IT" dirty="0">
                    <a:latin typeface="Century Gothic" pitchFamily="34" charset="0"/>
                  </a:endParaRPr>
                </a:p>
              </p:txBody>
            </p:sp>
            <p:sp>
              <p:nvSpPr>
                <p:cNvPr id="34" name="Line 33">
                  <a:extLst>
                    <a:ext uri="{FF2B5EF4-FFF2-40B4-BE49-F238E27FC236}">
                      <a16:creationId xmlns:a16="http://schemas.microsoft.com/office/drawing/2014/main" id="{350383FF-731B-4D1B-B66F-38F6F68D32AA}"/>
                    </a:ext>
                  </a:extLst>
                </p:cNvPr>
                <p:cNvSpPr>
                  <a:spLocks noChangeShapeType="1"/>
                </p:cNvSpPr>
                <p:nvPr/>
              </p:nvSpPr>
              <p:spPr bwMode="auto">
                <a:xfrm>
                  <a:off x="255" y="1740"/>
                  <a:ext cx="29" cy="1781"/>
                </a:xfrm>
                <a:prstGeom prst="line">
                  <a:avLst/>
                </a:prstGeom>
                <a:noFill/>
                <a:ln w="9360">
                  <a:solidFill>
                    <a:srgbClr val="FF0000"/>
                  </a:solidFill>
                  <a:prstDash val="dashDot"/>
                  <a:miter lim="800000"/>
                  <a:headEnd/>
                  <a:tailEnd/>
                </a:ln>
                <a:extLst>
                  <a:ext uri="{909E8E84-426E-40DD-AFC4-6F175D3DCCD1}">
                    <a14:hiddenFill xmlns:a14="http://schemas.microsoft.com/office/drawing/2010/main">
                      <a:noFill/>
                    </a14:hiddenFill>
                  </a:ext>
                </a:extLst>
              </p:spPr>
              <p:txBody>
                <a:bodyPr/>
                <a:lstStyle/>
                <a:p>
                  <a:endParaRPr lang="it-IT" dirty="0">
                    <a:latin typeface="Century Gothic" pitchFamily="34" charset="0"/>
                  </a:endParaRPr>
                </a:p>
              </p:txBody>
            </p:sp>
            <p:sp>
              <p:nvSpPr>
                <p:cNvPr id="35" name="Line 34">
                  <a:extLst>
                    <a:ext uri="{FF2B5EF4-FFF2-40B4-BE49-F238E27FC236}">
                      <a16:creationId xmlns:a16="http://schemas.microsoft.com/office/drawing/2014/main" id="{02708714-4770-46E7-B9DD-BCABDFC7E9F0}"/>
                    </a:ext>
                  </a:extLst>
                </p:cNvPr>
                <p:cNvSpPr>
                  <a:spLocks noChangeShapeType="1"/>
                </p:cNvSpPr>
                <p:nvPr/>
              </p:nvSpPr>
              <p:spPr bwMode="auto">
                <a:xfrm>
                  <a:off x="305" y="3511"/>
                  <a:ext cx="5297" cy="10"/>
                </a:xfrm>
                <a:prstGeom prst="line">
                  <a:avLst/>
                </a:prstGeom>
                <a:noFill/>
                <a:ln w="9360">
                  <a:solidFill>
                    <a:srgbClr val="FF0000"/>
                  </a:solidFill>
                  <a:prstDash val="dashDot"/>
                  <a:miter lim="800000"/>
                  <a:headEnd/>
                  <a:tailEnd/>
                </a:ln>
                <a:extLst>
                  <a:ext uri="{909E8E84-426E-40DD-AFC4-6F175D3DCCD1}">
                    <a14:hiddenFill xmlns:a14="http://schemas.microsoft.com/office/drawing/2010/main">
                      <a:noFill/>
                    </a14:hiddenFill>
                  </a:ext>
                </a:extLst>
              </p:spPr>
              <p:txBody>
                <a:bodyPr/>
                <a:lstStyle/>
                <a:p>
                  <a:endParaRPr lang="it-IT" dirty="0">
                    <a:latin typeface="Century Gothic" pitchFamily="34" charset="0"/>
                  </a:endParaRPr>
                </a:p>
              </p:txBody>
            </p:sp>
            <p:sp>
              <p:nvSpPr>
                <p:cNvPr id="36" name="Line 35">
                  <a:extLst>
                    <a:ext uri="{FF2B5EF4-FFF2-40B4-BE49-F238E27FC236}">
                      <a16:creationId xmlns:a16="http://schemas.microsoft.com/office/drawing/2014/main" id="{EF8D34A6-A57D-43B3-8723-3EFDAB2682C3}"/>
                    </a:ext>
                  </a:extLst>
                </p:cNvPr>
                <p:cNvSpPr>
                  <a:spLocks noChangeShapeType="1"/>
                </p:cNvSpPr>
                <p:nvPr/>
              </p:nvSpPr>
              <p:spPr bwMode="auto">
                <a:xfrm flipV="1">
                  <a:off x="5554" y="1411"/>
                  <a:ext cx="0" cy="2066"/>
                </a:xfrm>
                <a:prstGeom prst="line">
                  <a:avLst/>
                </a:prstGeom>
                <a:noFill/>
                <a:ln w="9360">
                  <a:solidFill>
                    <a:srgbClr val="FF0000"/>
                  </a:solidFill>
                  <a:prstDash val="dashDot"/>
                  <a:miter lim="800000"/>
                  <a:headEnd/>
                  <a:tailEnd/>
                </a:ln>
                <a:extLst>
                  <a:ext uri="{909E8E84-426E-40DD-AFC4-6F175D3DCCD1}">
                    <a14:hiddenFill xmlns:a14="http://schemas.microsoft.com/office/drawing/2010/main">
                      <a:noFill/>
                    </a14:hiddenFill>
                  </a:ext>
                </a:extLst>
              </p:spPr>
              <p:txBody>
                <a:bodyPr/>
                <a:lstStyle/>
                <a:p>
                  <a:endParaRPr lang="it-IT" dirty="0">
                    <a:latin typeface="Century Gothic" pitchFamily="34" charset="0"/>
                  </a:endParaRPr>
                </a:p>
              </p:txBody>
            </p:sp>
            <p:sp>
              <p:nvSpPr>
                <p:cNvPr id="37" name="Line 36">
                  <a:extLst>
                    <a:ext uri="{FF2B5EF4-FFF2-40B4-BE49-F238E27FC236}">
                      <a16:creationId xmlns:a16="http://schemas.microsoft.com/office/drawing/2014/main" id="{5B2947F7-DFFF-4796-BF07-410902B55EBB}"/>
                    </a:ext>
                  </a:extLst>
                </p:cNvPr>
                <p:cNvSpPr>
                  <a:spLocks noChangeShapeType="1"/>
                </p:cNvSpPr>
                <p:nvPr/>
              </p:nvSpPr>
              <p:spPr bwMode="auto">
                <a:xfrm flipH="1">
                  <a:off x="5158" y="1411"/>
                  <a:ext cx="322" cy="1"/>
                </a:xfrm>
                <a:prstGeom prst="line">
                  <a:avLst/>
                </a:prstGeom>
                <a:noFill/>
                <a:ln w="9398">
                  <a:solidFill>
                    <a:srgbClr val="FF0000"/>
                  </a:solidFill>
                  <a:prstDash val="dashDot"/>
                  <a:miter lim="800000"/>
                  <a:headEnd/>
                  <a:tailEnd/>
                </a:ln>
                <a:extLst>
                  <a:ext uri="{909E8E84-426E-40DD-AFC4-6F175D3DCCD1}">
                    <a14:hiddenFill xmlns:a14="http://schemas.microsoft.com/office/drawing/2010/main">
                      <a:noFill/>
                    </a14:hiddenFill>
                  </a:ext>
                </a:extLst>
              </p:spPr>
              <p:txBody>
                <a:bodyPr/>
                <a:lstStyle/>
                <a:p>
                  <a:endParaRPr lang="it-IT" dirty="0">
                    <a:latin typeface="Century Gothic" pitchFamily="34" charset="0"/>
                  </a:endParaRPr>
                </a:p>
              </p:txBody>
            </p:sp>
          </p:grpSp>
          <p:sp>
            <p:nvSpPr>
              <p:cNvPr id="32" name="Line 40">
                <a:extLst>
                  <a:ext uri="{FF2B5EF4-FFF2-40B4-BE49-F238E27FC236}">
                    <a16:creationId xmlns:a16="http://schemas.microsoft.com/office/drawing/2014/main" id="{E4B74B30-4449-434E-8408-1BC1A1F79633}"/>
                  </a:ext>
                </a:extLst>
              </p:cNvPr>
              <p:cNvSpPr>
                <a:spLocks noChangeShapeType="1"/>
              </p:cNvSpPr>
              <p:nvPr/>
            </p:nvSpPr>
            <p:spPr bwMode="auto">
              <a:xfrm flipH="1">
                <a:off x="257" y="2072"/>
                <a:ext cx="190" cy="0"/>
              </a:xfrm>
              <a:prstGeom prst="line">
                <a:avLst/>
              </a:prstGeom>
              <a:noFill/>
              <a:ln w="952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28080" rIns="0" bIns="0"/>
              <a:lstStyle/>
              <a:p>
                <a:endParaRPr lang="it-IT" dirty="0">
                  <a:latin typeface="Century Gothic" pitchFamily="34" charset="0"/>
                </a:endParaRPr>
              </a:p>
            </p:txBody>
          </p:sp>
        </p:grpSp>
        <p:cxnSp>
          <p:nvCxnSpPr>
            <p:cNvPr id="38" name="Connettore 2 37">
              <a:extLst>
                <a:ext uri="{FF2B5EF4-FFF2-40B4-BE49-F238E27FC236}">
                  <a16:creationId xmlns:a16="http://schemas.microsoft.com/office/drawing/2014/main" id="{A5591B00-B646-4A40-9CC9-744566490709}"/>
                </a:ext>
              </a:extLst>
            </p:cNvPr>
            <p:cNvCxnSpPr/>
            <p:nvPr/>
          </p:nvCxnSpPr>
          <p:spPr>
            <a:xfrm>
              <a:off x="9064948" y="4750296"/>
              <a:ext cx="72008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9" name="Gruppo 38">
            <a:extLst>
              <a:ext uri="{FF2B5EF4-FFF2-40B4-BE49-F238E27FC236}">
                <a16:creationId xmlns:a16="http://schemas.microsoft.com/office/drawing/2014/main" id="{A75C5718-680B-98FB-B1D6-3886830BD89E}"/>
              </a:ext>
            </a:extLst>
          </p:cNvPr>
          <p:cNvGrpSpPr/>
          <p:nvPr/>
        </p:nvGrpSpPr>
        <p:grpSpPr>
          <a:xfrm>
            <a:off x="1" y="0"/>
            <a:ext cx="908049" cy="6858000"/>
            <a:chOff x="1" y="0"/>
            <a:chExt cx="962526" cy="6858000"/>
          </a:xfrm>
        </p:grpSpPr>
        <p:sp>
          <p:nvSpPr>
            <p:cNvPr id="42" name="Rettangolo 41">
              <a:extLst>
                <a:ext uri="{FF2B5EF4-FFF2-40B4-BE49-F238E27FC236}">
                  <a16:creationId xmlns:a16="http://schemas.microsoft.com/office/drawing/2014/main" id="{2FCB1D83-427C-FEBB-0938-D750136264C7}"/>
                </a:ext>
              </a:extLst>
            </p:cNvPr>
            <p:cNvSpPr/>
            <p:nvPr/>
          </p:nvSpPr>
          <p:spPr>
            <a:xfrm>
              <a:off x="1" y="0"/>
              <a:ext cx="962526"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mj-lt"/>
              </a:endParaRPr>
            </a:p>
          </p:txBody>
        </p:sp>
        <p:sp>
          <p:nvSpPr>
            <p:cNvPr id="43" name="CasellaDiTesto 42">
              <a:extLst>
                <a:ext uri="{FF2B5EF4-FFF2-40B4-BE49-F238E27FC236}">
                  <a16:creationId xmlns:a16="http://schemas.microsoft.com/office/drawing/2014/main" id="{1EE61C72-7073-EE68-5E25-EA8F74EA2A7C}"/>
                </a:ext>
              </a:extLst>
            </p:cNvPr>
            <p:cNvSpPr txBox="1"/>
            <p:nvPr/>
          </p:nvSpPr>
          <p:spPr>
            <a:xfrm rot="16200000">
              <a:off x="-2863197" y="3016394"/>
              <a:ext cx="6666316" cy="782979"/>
            </a:xfrm>
            <a:prstGeom prst="rect">
              <a:avLst/>
            </a:prstGeom>
            <a:noFill/>
          </p:spPr>
          <p:txBody>
            <a:bodyPr wrap="square" rtlCol="0">
              <a:spAutoFit/>
            </a:bodyPr>
            <a:lstStyle/>
            <a:p>
              <a:r>
                <a:rPr lang="it-IT" sz="2100" b="1" dirty="0">
                  <a:solidFill>
                    <a:schemeClr val="bg1"/>
                  </a:solidFill>
                  <a:latin typeface="+mj-lt"/>
                  <a:ea typeface="Tahoma" panose="020B0604030504040204" pitchFamily="34" charset="0"/>
                  <a:cs typeface="Tahoma" panose="020B0604030504040204" pitchFamily="34" charset="0"/>
                </a:rPr>
                <a:t>FormezPA -      Progetto per il miglioramento dei sistemi di                               </a:t>
              </a:r>
            </a:p>
            <a:p>
              <a:r>
                <a:rPr lang="it-IT" sz="2100" b="1" dirty="0">
                  <a:solidFill>
                    <a:schemeClr val="bg1"/>
                  </a:solidFill>
                  <a:latin typeface="+mj-lt"/>
                  <a:ea typeface="Tahoma" panose="020B0604030504040204" pitchFamily="34" charset="0"/>
                  <a:cs typeface="Tahoma" panose="020B0604030504040204" pitchFamily="34" charset="0"/>
                </a:rPr>
                <a:t>                          gestione e valutazione delle performance</a:t>
              </a:r>
            </a:p>
          </p:txBody>
        </p:sp>
      </p:grpSp>
      <p:pic>
        <p:nvPicPr>
          <p:cNvPr id="44" name="Picture 7">
            <a:extLst>
              <a:ext uri="{FF2B5EF4-FFF2-40B4-BE49-F238E27FC236}">
                <a16:creationId xmlns:a16="http://schemas.microsoft.com/office/drawing/2014/main" id="{E4ACDDCE-65C2-C3AE-7B88-3AF668DD19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9865" y="6391792"/>
            <a:ext cx="13223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magine 44">
            <a:extLst>
              <a:ext uri="{FF2B5EF4-FFF2-40B4-BE49-F238E27FC236}">
                <a16:creationId xmlns:a16="http://schemas.microsoft.com/office/drawing/2014/main" id="{0E370327-3FAB-810E-0E79-D97340706B15}"/>
              </a:ext>
            </a:extLst>
          </p:cNvPr>
          <p:cNvPicPr>
            <a:picLocks noChangeAspect="1"/>
          </p:cNvPicPr>
          <p:nvPr/>
        </p:nvPicPr>
        <p:blipFill rotWithShape="1">
          <a:blip r:embed="rId4"/>
          <a:srcRect t="15078" b="12705"/>
          <a:stretch/>
        </p:blipFill>
        <p:spPr>
          <a:xfrm>
            <a:off x="2648413" y="34286"/>
            <a:ext cx="6895174" cy="990600"/>
          </a:xfrm>
          <a:prstGeom prst="rect">
            <a:avLst/>
          </a:prstGeom>
        </p:spPr>
      </p:pic>
      <p:sp>
        <p:nvSpPr>
          <p:cNvPr id="46" name="Segnaposto piè di pagina 3">
            <a:extLst>
              <a:ext uri="{FF2B5EF4-FFF2-40B4-BE49-F238E27FC236}">
                <a16:creationId xmlns:a16="http://schemas.microsoft.com/office/drawing/2014/main" id="{A4D362B5-E67F-3B45-8E3C-1105356F46AC}"/>
              </a:ext>
            </a:extLst>
          </p:cNvPr>
          <p:cNvSpPr txBox="1">
            <a:spLocks/>
          </p:cNvSpPr>
          <p:nvPr/>
        </p:nvSpPr>
        <p:spPr>
          <a:xfrm>
            <a:off x="3913240" y="6484267"/>
            <a:ext cx="41148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Dott. Giuseppe Gioioso - FormezPA</a:t>
            </a:r>
          </a:p>
        </p:txBody>
      </p:sp>
    </p:spTree>
    <p:extLst>
      <p:ext uri="{BB962C8B-B14F-4D97-AF65-F5344CB8AC3E}">
        <p14:creationId xmlns:p14="http://schemas.microsoft.com/office/powerpoint/2010/main" val="244942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78039C9-65C7-4787-97C4-A7BBC441E33D}"/>
              </a:ext>
            </a:extLst>
          </p:cNvPr>
          <p:cNvSpPr/>
          <p:nvPr/>
        </p:nvSpPr>
        <p:spPr>
          <a:xfrm>
            <a:off x="982078" y="1523048"/>
            <a:ext cx="10647853" cy="5201424"/>
          </a:xfrm>
          <a:prstGeom prst="rect">
            <a:avLst/>
          </a:prstGeom>
        </p:spPr>
        <p:txBody>
          <a:bodyPr wrap="square">
            <a:spAutoFit/>
          </a:bodyPr>
          <a:lstStyle/>
          <a:p>
            <a:pPr>
              <a:spcAft>
                <a:spcPts val="600"/>
              </a:spcAft>
            </a:pPr>
            <a:r>
              <a:rPr lang="it-IT" sz="2400" dirty="0">
                <a:solidFill>
                  <a:schemeClr val="accent1">
                    <a:lumMod val="75000"/>
                  </a:schemeClr>
                </a:solidFill>
                <a:latin typeface="Calibri" panose="020F0502020204030204" pitchFamily="34" charset="0"/>
                <a:cs typeface="Calibri" panose="020F0502020204030204" pitchFamily="34" charset="0"/>
              </a:rPr>
              <a:t>Come si evince dal precedente grafico, è possibile individuare due macro-dimensioni: quella strategica, e quella gestionale.</a:t>
            </a:r>
          </a:p>
          <a:p>
            <a:pPr>
              <a:spcAft>
                <a:spcPts val="600"/>
              </a:spcAft>
            </a:pPr>
            <a:r>
              <a:rPr lang="it-IT" sz="2400" dirty="0">
                <a:solidFill>
                  <a:schemeClr val="accent1">
                    <a:lumMod val="75000"/>
                  </a:schemeClr>
                </a:solidFill>
                <a:latin typeface="Calibri" panose="020F0502020204030204" pitchFamily="34" charset="0"/>
                <a:cs typeface="Calibri" panose="020F0502020204030204" pitchFamily="34" charset="0"/>
              </a:rPr>
              <a:t>La prima risponde alla domanda: </a:t>
            </a:r>
            <a:r>
              <a:rPr lang="it-IT" sz="2400" dirty="0">
                <a:solidFill>
                  <a:srgbClr val="1B877D"/>
                </a:solidFill>
                <a:latin typeface="Calibri" panose="020F0502020204030204" pitchFamily="34" charset="0"/>
                <a:cs typeface="Calibri" panose="020F0502020204030204" pitchFamily="34" charset="0"/>
              </a:rPr>
              <a:t>COSA FARE </a:t>
            </a:r>
            <a:r>
              <a:rPr lang="it-IT" sz="2400" dirty="0">
                <a:solidFill>
                  <a:schemeClr val="accent1">
                    <a:lumMod val="75000"/>
                  </a:schemeClr>
                </a:solidFill>
                <a:latin typeface="Calibri" panose="020F0502020204030204" pitchFamily="34" charset="0"/>
                <a:cs typeface="Calibri" panose="020F0502020204030204" pitchFamily="34" charset="0"/>
              </a:rPr>
              <a:t>ed attiene alla «bontà» delle scelte pubbliche (public choice) tipiche dell’indirizzo politico-strategico;</a:t>
            </a:r>
          </a:p>
          <a:p>
            <a:pPr>
              <a:spcAft>
                <a:spcPts val="600"/>
              </a:spcAft>
            </a:pPr>
            <a:r>
              <a:rPr lang="it-IT" sz="2400" dirty="0">
                <a:solidFill>
                  <a:schemeClr val="accent1">
                    <a:lumMod val="75000"/>
                  </a:schemeClr>
                </a:solidFill>
                <a:latin typeface="Calibri" panose="020F0502020204030204" pitchFamily="34" charset="0"/>
                <a:cs typeface="Calibri" panose="020F0502020204030204" pitchFamily="34" charset="0"/>
              </a:rPr>
              <a:t>la seconda riguarda invece il: </a:t>
            </a:r>
            <a:r>
              <a:rPr lang="it-IT" sz="2400" dirty="0">
                <a:solidFill>
                  <a:srgbClr val="1B877D"/>
                </a:solidFill>
                <a:latin typeface="Calibri" panose="020F0502020204030204" pitchFamily="34" charset="0"/>
                <a:cs typeface="Calibri" panose="020F0502020204030204" pitchFamily="34" charset="0"/>
              </a:rPr>
              <a:t>COME FARE </a:t>
            </a:r>
            <a:r>
              <a:rPr lang="it-IT" sz="2400" dirty="0">
                <a:solidFill>
                  <a:schemeClr val="accent1">
                    <a:lumMod val="75000"/>
                  </a:schemeClr>
                </a:solidFill>
                <a:latin typeface="Calibri" panose="020F0502020204030204" pitchFamily="34" charset="0"/>
                <a:cs typeface="Calibri" panose="020F0502020204030204" pitchFamily="34" charset="0"/>
              </a:rPr>
              <a:t>ed attiene alla «qualità» della dirigenza a cui compete la responsabilità dei processi «produttivi» o gestionali.</a:t>
            </a:r>
          </a:p>
          <a:p>
            <a:pPr>
              <a:spcAft>
                <a:spcPts val="600"/>
              </a:spcAft>
            </a:pPr>
            <a:r>
              <a:rPr lang="it-IT" sz="2400" dirty="0">
                <a:solidFill>
                  <a:schemeClr val="accent1">
                    <a:lumMod val="75000"/>
                  </a:schemeClr>
                </a:solidFill>
                <a:latin typeface="Calibri" panose="020F0502020204030204" pitchFamily="34" charset="0"/>
                <a:cs typeface="Calibri" panose="020F0502020204030204" pitchFamily="34" charset="0"/>
              </a:rPr>
              <a:t>La coerenza delle strategie per soddisfare i bisogni sociali dei destinatari delle policy pubbliche in termini di efficacia e di utilità delle azioni trova la sua naturale esplicitazione nel </a:t>
            </a:r>
            <a:r>
              <a:rPr lang="it-IT" sz="2400" dirty="0" err="1">
                <a:solidFill>
                  <a:srgbClr val="1B877D"/>
                </a:solidFill>
                <a:latin typeface="Calibri" panose="020F0502020204030204" pitchFamily="34" charset="0"/>
                <a:cs typeface="Calibri" panose="020F0502020204030204" pitchFamily="34" charset="0"/>
              </a:rPr>
              <a:t>PdP</a:t>
            </a:r>
            <a:r>
              <a:rPr lang="it-IT" sz="2400" dirty="0">
                <a:solidFill>
                  <a:schemeClr val="accent4">
                    <a:lumMod val="75000"/>
                  </a:schemeClr>
                </a:solidFill>
                <a:latin typeface="Calibri" panose="020F0502020204030204" pitchFamily="34" charset="0"/>
                <a:cs typeface="Calibri" panose="020F0502020204030204" pitchFamily="34" charset="0"/>
              </a:rPr>
              <a:t> </a:t>
            </a:r>
            <a:r>
              <a:rPr lang="it-IT" sz="2400" dirty="0">
                <a:solidFill>
                  <a:schemeClr val="accent1">
                    <a:lumMod val="75000"/>
                  </a:schemeClr>
                </a:solidFill>
                <a:latin typeface="Calibri" panose="020F0502020204030204" pitchFamily="34" charset="0"/>
                <a:cs typeface="Calibri" panose="020F0502020204030204" pitchFamily="34" charset="0"/>
              </a:rPr>
              <a:t>in fase di programmazione e nella </a:t>
            </a:r>
            <a:r>
              <a:rPr lang="it-IT" sz="2400" dirty="0" err="1">
                <a:solidFill>
                  <a:srgbClr val="1B877D"/>
                </a:solidFill>
                <a:latin typeface="Calibri" panose="020F0502020204030204" pitchFamily="34" charset="0"/>
                <a:cs typeface="Calibri" panose="020F0502020204030204" pitchFamily="34" charset="0"/>
              </a:rPr>
              <a:t>RdP</a:t>
            </a:r>
            <a:r>
              <a:rPr lang="it-IT" sz="2400" dirty="0">
                <a:solidFill>
                  <a:schemeClr val="accent4">
                    <a:lumMod val="75000"/>
                  </a:schemeClr>
                </a:solidFill>
                <a:latin typeface="Calibri" panose="020F0502020204030204" pitchFamily="34" charset="0"/>
                <a:cs typeface="Calibri" panose="020F0502020204030204" pitchFamily="34" charset="0"/>
              </a:rPr>
              <a:t> </a:t>
            </a:r>
            <a:r>
              <a:rPr lang="it-IT" sz="2400" dirty="0">
                <a:solidFill>
                  <a:schemeClr val="accent1">
                    <a:lumMod val="75000"/>
                  </a:schemeClr>
                </a:solidFill>
                <a:latin typeface="Calibri" panose="020F0502020204030204" pitchFamily="34" charset="0"/>
                <a:cs typeface="Calibri" panose="020F0502020204030204" pitchFamily="34" charset="0"/>
              </a:rPr>
              <a:t>in fase di accountability.</a:t>
            </a:r>
          </a:p>
          <a:p>
            <a:pPr>
              <a:spcAft>
                <a:spcPts val="600"/>
              </a:spcAft>
            </a:pPr>
            <a:r>
              <a:rPr lang="it-IT" sz="2400" dirty="0">
                <a:solidFill>
                  <a:schemeClr val="accent1">
                    <a:lumMod val="75000"/>
                  </a:schemeClr>
                </a:solidFill>
                <a:latin typeface="Calibri" panose="020F0502020204030204" pitchFamily="34" charset="0"/>
                <a:cs typeface="Calibri" panose="020F0502020204030204" pitchFamily="34" charset="0"/>
              </a:rPr>
              <a:t>La dimensione dell’efficienza, che attiene al processo di allocazione delle risorse e di trasformazione degli input in output (funzione di produzione) riguarda propriamente le funzioni tipiche del </a:t>
            </a:r>
            <a:r>
              <a:rPr lang="it-IT" sz="2400" dirty="0">
                <a:solidFill>
                  <a:srgbClr val="1B877D"/>
                </a:solidFill>
                <a:latin typeface="Calibri" panose="020F0502020204030204" pitchFamily="34" charset="0"/>
                <a:cs typeface="Calibri" panose="020F0502020204030204" pitchFamily="34" charset="0"/>
              </a:rPr>
              <a:t>Controllo di Gestione.</a:t>
            </a:r>
            <a:r>
              <a:rPr lang="it-IT" sz="2400" dirty="0">
                <a:solidFill>
                  <a:schemeClr val="accent4">
                    <a:lumMod val="75000"/>
                  </a:schemeClr>
                </a:solidFill>
                <a:latin typeface="Calibri" panose="020F0502020204030204" pitchFamily="34" charset="0"/>
                <a:cs typeface="Calibri" panose="020F0502020204030204" pitchFamily="34" charset="0"/>
              </a:rPr>
              <a:t> </a:t>
            </a:r>
          </a:p>
        </p:txBody>
      </p:sp>
      <p:sp>
        <p:nvSpPr>
          <p:cNvPr id="3" name="Titolo 2">
            <a:extLst>
              <a:ext uri="{FF2B5EF4-FFF2-40B4-BE49-F238E27FC236}">
                <a16:creationId xmlns:a16="http://schemas.microsoft.com/office/drawing/2014/main" id="{146BAA28-D3EB-487D-9EDD-5A745D722459}"/>
              </a:ext>
            </a:extLst>
          </p:cNvPr>
          <p:cNvSpPr txBox="1">
            <a:spLocks/>
          </p:cNvSpPr>
          <p:nvPr/>
        </p:nvSpPr>
        <p:spPr>
          <a:xfrm>
            <a:off x="982078" y="956311"/>
            <a:ext cx="10310100" cy="566737"/>
          </a:xfrm>
          <a:prstGeom prst="rect">
            <a:avLst/>
          </a:prstGeom>
        </p:spPr>
        <p:txBody>
          <a:bodyPr vert="horz"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it-IT" sz="2800" dirty="0">
                <a:solidFill>
                  <a:srgbClr val="1B877D"/>
                </a:solidFill>
                <a:latin typeface="Calibri" panose="020F0502020204030204" pitchFamily="34" charset="0"/>
                <a:cs typeface="Calibri" panose="020F0502020204030204" pitchFamily="34" charset="0"/>
              </a:rPr>
              <a:t>Dimensioni strategica e dimensione gestionale</a:t>
            </a:r>
          </a:p>
        </p:txBody>
      </p:sp>
      <p:grpSp>
        <p:nvGrpSpPr>
          <p:cNvPr id="4" name="Gruppo 3">
            <a:extLst>
              <a:ext uri="{FF2B5EF4-FFF2-40B4-BE49-F238E27FC236}">
                <a16:creationId xmlns:a16="http://schemas.microsoft.com/office/drawing/2014/main" id="{B8053483-F1EC-6CD9-ECD3-7442C35EABF2}"/>
              </a:ext>
            </a:extLst>
          </p:cNvPr>
          <p:cNvGrpSpPr/>
          <p:nvPr/>
        </p:nvGrpSpPr>
        <p:grpSpPr>
          <a:xfrm>
            <a:off x="1" y="0"/>
            <a:ext cx="908049" cy="6858000"/>
            <a:chOff x="1" y="0"/>
            <a:chExt cx="962526" cy="6858000"/>
          </a:xfrm>
        </p:grpSpPr>
        <p:sp>
          <p:nvSpPr>
            <p:cNvPr id="5" name="Rettangolo 4">
              <a:extLst>
                <a:ext uri="{FF2B5EF4-FFF2-40B4-BE49-F238E27FC236}">
                  <a16:creationId xmlns:a16="http://schemas.microsoft.com/office/drawing/2014/main" id="{A9A25411-4172-9E90-E407-77A66F7C4DCD}"/>
                </a:ext>
              </a:extLst>
            </p:cNvPr>
            <p:cNvSpPr/>
            <p:nvPr/>
          </p:nvSpPr>
          <p:spPr>
            <a:xfrm>
              <a:off x="1" y="0"/>
              <a:ext cx="962526"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mj-lt"/>
              </a:endParaRPr>
            </a:p>
          </p:txBody>
        </p:sp>
        <p:sp>
          <p:nvSpPr>
            <p:cNvPr id="6" name="CasellaDiTesto 5">
              <a:extLst>
                <a:ext uri="{FF2B5EF4-FFF2-40B4-BE49-F238E27FC236}">
                  <a16:creationId xmlns:a16="http://schemas.microsoft.com/office/drawing/2014/main" id="{36F2E0FB-253D-0FF8-1FB3-9BFF87080F59}"/>
                </a:ext>
              </a:extLst>
            </p:cNvPr>
            <p:cNvSpPr txBox="1"/>
            <p:nvPr/>
          </p:nvSpPr>
          <p:spPr>
            <a:xfrm rot="16200000">
              <a:off x="-2863197" y="3016394"/>
              <a:ext cx="6666316" cy="782979"/>
            </a:xfrm>
            <a:prstGeom prst="rect">
              <a:avLst/>
            </a:prstGeom>
            <a:noFill/>
          </p:spPr>
          <p:txBody>
            <a:bodyPr wrap="square" rtlCol="0">
              <a:spAutoFit/>
            </a:bodyPr>
            <a:lstStyle/>
            <a:p>
              <a:r>
                <a:rPr lang="it-IT" sz="2100" b="1" dirty="0">
                  <a:solidFill>
                    <a:schemeClr val="bg1"/>
                  </a:solidFill>
                  <a:latin typeface="+mj-lt"/>
                  <a:ea typeface="Tahoma" panose="020B0604030504040204" pitchFamily="34" charset="0"/>
                  <a:cs typeface="Tahoma" panose="020B0604030504040204" pitchFamily="34" charset="0"/>
                </a:rPr>
                <a:t>FormezPA -      Progetto per il miglioramento dei sistemi di                               </a:t>
              </a:r>
            </a:p>
            <a:p>
              <a:r>
                <a:rPr lang="it-IT" sz="2100" b="1" dirty="0">
                  <a:solidFill>
                    <a:schemeClr val="bg1"/>
                  </a:solidFill>
                  <a:latin typeface="+mj-lt"/>
                  <a:ea typeface="Tahoma" panose="020B0604030504040204" pitchFamily="34" charset="0"/>
                  <a:cs typeface="Tahoma" panose="020B0604030504040204" pitchFamily="34" charset="0"/>
                </a:rPr>
                <a:t>                          gestione e valutazione delle performance</a:t>
              </a:r>
            </a:p>
          </p:txBody>
        </p:sp>
      </p:grpSp>
      <p:pic>
        <p:nvPicPr>
          <p:cNvPr id="7" name="Picture 7">
            <a:extLst>
              <a:ext uri="{FF2B5EF4-FFF2-40B4-BE49-F238E27FC236}">
                <a16:creationId xmlns:a16="http://schemas.microsoft.com/office/drawing/2014/main" id="{4DC15633-C587-F4CD-100B-E4C1533E25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07543" y="6391792"/>
            <a:ext cx="13223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a:extLst>
              <a:ext uri="{FF2B5EF4-FFF2-40B4-BE49-F238E27FC236}">
                <a16:creationId xmlns:a16="http://schemas.microsoft.com/office/drawing/2014/main" id="{EBE29B1C-AD4B-8170-7D56-CDD8088E553E}"/>
              </a:ext>
            </a:extLst>
          </p:cNvPr>
          <p:cNvPicPr>
            <a:picLocks noChangeAspect="1"/>
          </p:cNvPicPr>
          <p:nvPr/>
        </p:nvPicPr>
        <p:blipFill rotWithShape="1">
          <a:blip r:embed="rId3"/>
          <a:srcRect t="15078" b="12705"/>
          <a:stretch/>
        </p:blipFill>
        <p:spPr>
          <a:xfrm>
            <a:off x="2648413" y="34286"/>
            <a:ext cx="6895174" cy="990600"/>
          </a:xfrm>
          <a:prstGeom prst="rect">
            <a:avLst/>
          </a:prstGeom>
        </p:spPr>
      </p:pic>
      <p:sp>
        <p:nvSpPr>
          <p:cNvPr id="9" name="Segnaposto piè di pagina 3">
            <a:extLst>
              <a:ext uri="{FF2B5EF4-FFF2-40B4-BE49-F238E27FC236}">
                <a16:creationId xmlns:a16="http://schemas.microsoft.com/office/drawing/2014/main" id="{3ECD9A9B-0845-4C17-3250-FADFFC4A01EE}"/>
              </a:ext>
            </a:extLst>
          </p:cNvPr>
          <p:cNvSpPr txBox="1">
            <a:spLocks/>
          </p:cNvSpPr>
          <p:nvPr/>
        </p:nvSpPr>
        <p:spPr>
          <a:xfrm>
            <a:off x="3913240" y="6484267"/>
            <a:ext cx="41148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Dott. Giuseppe Gioioso - FormezPA</a:t>
            </a:r>
          </a:p>
        </p:txBody>
      </p:sp>
    </p:spTree>
    <p:extLst>
      <p:ext uri="{BB962C8B-B14F-4D97-AF65-F5344CB8AC3E}">
        <p14:creationId xmlns:p14="http://schemas.microsoft.com/office/powerpoint/2010/main" val="1494465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78039C9-65C7-4787-97C4-A7BBC441E33D}"/>
              </a:ext>
            </a:extLst>
          </p:cNvPr>
          <p:cNvSpPr/>
          <p:nvPr/>
        </p:nvSpPr>
        <p:spPr>
          <a:xfrm>
            <a:off x="1058333" y="2083508"/>
            <a:ext cx="10270067" cy="907941"/>
          </a:xfrm>
          <a:prstGeom prst="rect">
            <a:avLst/>
          </a:prstGeom>
        </p:spPr>
        <p:txBody>
          <a:bodyPr wrap="square">
            <a:spAutoFit/>
          </a:bodyPr>
          <a:lstStyle/>
          <a:p>
            <a:pPr>
              <a:spcAft>
                <a:spcPts val="600"/>
              </a:spcAft>
            </a:pPr>
            <a:endParaRPr lang="it-IT" sz="2400" dirty="0">
              <a:solidFill>
                <a:schemeClr val="accent4">
                  <a:lumMod val="75000"/>
                </a:schemeClr>
              </a:solidFill>
              <a:latin typeface="Calibri" panose="020F0502020204030204" pitchFamily="34" charset="0"/>
              <a:cs typeface="Calibri" panose="020F0502020204030204" pitchFamily="34" charset="0"/>
            </a:endParaRPr>
          </a:p>
          <a:p>
            <a:pPr>
              <a:spcAft>
                <a:spcPts val="600"/>
              </a:spcAft>
            </a:pPr>
            <a:r>
              <a:rPr lang="it-IT" sz="2400" dirty="0">
                <a:solidFill>
                  <a:schemeClr val="accent4">
                    <a:lumMod val="75000"/>
                  </a:schemeClr>
                </a:solidFill>
                <a:latin typeface="Calibri" panose="020F0502020204030204" pitchFamily="34" charset="0"/>
                <a:cs typeface="Calibri" panose="020F0502020204030204" pitchFamily="34" charset="0"/>
              </a:rPr>
              <a:t> </a:t>
            </a:r>
          </a:p>
        </p:txBody>
      </p:sp>
      <p:sp>
        <p:nvSpPr>
          <p:cNvPr id="3" name="Titolo 2">
            <a:extLst>
              <a:ext uri="{FF2B5EF4-FFF2-40B4-BE49-F238E27FC236}">
                <a16:creationId xmlns:a16="http://schemas.microsoft.com/office/drawing/2014/main" id="{146BAA28-D3EB-487D-9EDD-5A745D722459}"/>
              </a:ext>
            </a:extLst>
          </p:cNvPr>
          <p:cNvSpPr txBox="1">
            <a:spLocks/>
          </p:cNvSpPr>
          <p:nvPr/>
        </p:nvSpPr>
        <p:spPr>
          <a:xfrm>
            <a:off x="1300479" y="1352812"/>
            <a:ext cx="9866685" cy="566737"/>
          </a:xfrm>
          <a:prstGeom prst="rect">
            <a:avLst/>
          </a:prstGeom>
        </p:spPr>
        <p:txBody>
          <a:bodyPr vert="horz"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it-IT" sz="2800" dirty="0">
                <a:solidFill>
                  <a:srgbClr val="1B877D"/>
                </a:solidFill>
                <a:latin typeface="Calibri" panose="020F0502020204030204" pitchFamily="34" charset="0"/>
                <a:cs typeface="Calibri" panose="020F0502020204030204" pitchFamily="34" charset="0"/>
              </a:rPr>
              <a:t>La valutazione della dimensione gestionale</a:t>
            </a:r>
          </a:p>
        </p:txBody>
      </p:sp>
      <p:sp>
        <p:nvSpPr>
          <p:cNvPr id="5" name="Segnaposto contenuto 4">
            <a:extLst>
              <a:ext uri="{FF2B5EF4-FFF2-40B4-BE49-F238E27FC236}">
                <a16:creationId xmlns:a16="http://schemas.microsoft.com/office/drawing/2014/main" id="{5C4FB027-407B-4856-B6E7-30A057AC1A5B}"/>
              </a:ext>
            </a:extLst>
          </p:cNvPr>
          <p:cNvSpPr>
            <a:spLocks noGrp="1"/>
          </p:cNvSpPr>
          <p:nvPr>
            <p:ph idx="4294967295"/>
          </p:nvPr>
        </p:nvSpPr>
        <p:spPr>
          <a:xfrm>
            <a:off x="1079077" y="2297751"/>
            <a:ext cx="10399606" cy="4525963"/>
          </a:xfrm>
        </p:spPr>
        <p:txBody>
          <a:bodyPr>
            <a:normAutofit/>
          </a:bodyPr>
          <a:lstStyle/>
          <a:p>
            <a:pPr marL="109728" indent="0">
              <a:spcAft>
                <a:spcPts val="600"/>
              </a:spcAft>
              <a:buNone/>
            </a:pPr>
            <a:r>
              <a:rPr lang="it-IT" dirty="0">
                <a:solidFill>
                  <a:schemeClr val="accent5">
                    <a:lumMod val="50000"/>
                  </a:schemeClr>
                </a:solidFill>
                <a:latin typeface="Calibri" panose="020F0502020204030204" pitchFamily="34" charset="0"/>
                <a:cs typeface="Calibri" panose="020F0502020204030204" pitchFamily="34" charset="0"/>
              </a:rPr>
              <a:t>La necessità di efficientare i processi gestionali «di produzione» utilizzando opportuni strumenti di misurazione e valutazione ha trovato generalmente risposta nelle PA attraverso due principali modalità:</a:t>
            </a:r>
          </a:p>
          <a:p>
            <a:pPr marL="457200" indent="-457200">
              <a:spcAft>
                <a:spcPts val="600"/>
              </a:spcAft>
            </a:pPr>
            <a:r>
              <a:rPr lang="it-IT" dirty="0">
                <a:solidFill>
                  <a:schemeClr val="accent5">
                    <a:lumMod val="50000"/>
                  </a:schemeClr>
                </a:solidFill>
                <a:latin typeface="Calibri" panose="020F0502020204030204" pitchFamily="34" charset="0"/>
                <a:cs typeface="Calibri" panose="020F0502020204030204" pitchFamily="34" charset="0"/>
              </a:rPr>
              <a:t>Le tipiche batterie del </a:t>
            </a:r>
            <a:r>
              <a:rPr lang="it-IT" dirty="0">
                <a:solidFill>
                  <a:srgbClr val="1B877D"/>
                </a:solidFill>
                <a:latin typeface="Calibri" panose="020F0502020204030204" pitchFamily="34" charset="0"/>
                <a:cs typeface="Calibri" panose="020F0502020204030204" pitchFamily="34" charset="0"/>
              </a:rPr>
              <a:t>Controllo di Gestione</a:t>
            </a:r>
            <a:r>
              <a:rPr lang="it-IT" dirty="0">
                <a:solidFill>
                  <a:schemeClr val="accent4">
                    <a:lumMod val="75000"/>
                  </a:schemeClr>
                </a:solidFill>
                <a:latin typeface="Calibri" panose="020F0502020204030204" pitchFamily="34" charset="0"/>
                <a:cs typeface="Calibri" panose="020F0502020204030204" pitchFamily="34" charset="0"/>
              </a:rPr>
              <a:t>, </a:t>
            </a:r>
            <a:r>
              <a:rPr lang="it-IT" dirty="0">
                <a:solidFill>
                  <a:schemeClr val="accent5">
                    <a:lumMod val="50000"/>
                  </a:schemeClr>
                </a:solidFill>
                <a:latin typeface="Calibri" panose="020F0502020204030204" pitchFamily="34" charset="0"/>
                <a:cs typeface="Calibri" panose="020F0502020204030204" pitchFamily="34" charset="0"/>
              </a:rPr>
              <a:t>con i panel di indicatori di input, di output, di costo, di qualità, di tempo, ecc.;</a:t>
            </a:r>
          </a:p>
          <a:p>
            <a:pPr marL="457200" indent="-457200">
              <a:spcAft>
                <a:spcPts val="600"/>
              </a:spcAft>
            </a:pPr>
            <a:r>
              <a:rPr lang="it-IT" dirty="0">
                <a:solidFill>
                  <a:schemeClr val="accent5">
                    <a:lumMod val="50000"/>
                  </a:schemeClr>
                </a:solidFill>
                <a:latin typeface="Calibri" panose="020F0502020204030204" pitchFamily="34" charset="0"/>
                <a:cs typeface="Calibri" panose="020F0502020204030204" pitchFamily="34" charset="0"/>
              </a:rPr>
              <a:t>La</a:t>
            </a:r>
            <a:r>
              <a:rPr lang="it-IT" dirty="0">
                <a:solidFill>
                  <a:schemeClr val="accent4">
                    <a:lumMod val="75000"/>
                  </a:schemeClr>
                </a:solidFill>
                <a:latin typeface="Calibri" panose="020F0502020204030204" pitchFamily="34" charset="0"/>
                <a:cs typeface="Calibri" panose="020F0502020204030204" pitchFamily="34" charset="0"/>
              </a:rPr>
              <a:t> </a:t>
            </a:r>
            <a:r>
              <a:rPr lang="it-IT" dirty="0">
                <a:solidFill>
                  <a:srgbClr val="1B877D"/>
                </a:solidFill>
                <a:latin typeface="Calibri" panose="020F0502020204030204" pitchFamily="34" charset="0"/>
                <a:cs typeface="Calibri" panose="020F0502020204030204" pitchFamily="34" charset="0"/>
              </a:rPr>
              <a:t>contabilità analitica </a:t>
            </a:r>
            <a:r>
              <a:rPr lang="it-IT" dirty="0">
                <a:solidFill>
                  <a:schemeClr val="accent5">
                    <a:lumMod val="50000"/>
                  </a:schemeClr>
                </a:solidFill>
                <a:latin typeface="Calibri" panose="020F0502020204030204" pitchFamily="34" charset="0"/>
                <a:cs typeface="Calibri" panose="020F0502020204030204" pitchFamily="34" charset="0"/>
              </a:rPr>
              <a:t>variamente organizzata </a:t>
            </a:r>
            <a:r>
              <a:rPr lang="it-IT" dirty="0">
                <a:solidFill>
                  <a:srgbClr val="1B877D"/>
                </a:solidFill>
                <a:latin typeface="Calibri" panose="020F0502020204030204" pitchFamily="34" charset="0"/>
                <a:cs typeface="Calibri" panose="020F0502020204030204" pitchFamily="34" charset="0"/>
              </a:rPr>
              <a:t>per «prodotto», </a:t>
            </a:r>
            <a:r>
              <a:rPr lang="it-IT" dirty="0">
                <a:solidFill>
                  <a:schemeClr val="accent5">
                    <a:lumMod val="50000"/>
                  </a:schemeClr>
                </a:solidFill>
                <a:latin typeface="Calibri" panose="020F0502020204030204" pitchFamily="34" charset="0"/>
                <a:cs typeface="Calibri" panose="020F0502020204030204" pitchFamily="34" charset="0"/>
              </a:rPr>
              <a:t>per</a:t>
            </a:r>
            <a:r>
              <a:rPr lang="it-IT" dirty="0">
                <a:solidFill>
                  <a:srgbClr val="1B877D"/>
                </a:solidFill>
                <a:latin typeface="Calibri" panose="020F0502020204030204" pitchFamily="34" charset="0"/>
                <a:cs typeface="Calibri" panose="020F0502020204030204" pitchFamily="34" charset="0"/>
              </a:rPr>
              <a:t> «centro di costo o di spesa», </a:t>
            </a:r>
            <a:r>
              <a:rPr lang="it-IT" dirty="0">
                <a:solidFill>
                  <a:schemeClr val="accent5">
                    <a:lumMod val="50000"/>
                  </a:schemeClr>
                </a:solidFill>
                <a:latin typeface="Calibri" panose="020F0502020204030204" pitchFamily="34" charset="0"/>
                <a:cs typeface="Calibri" panose="020F0502020204030204" pitchFamily="34" charset="0"/>
              </a:rPr>
              <a:t>per </a:t>
            </a:r>
            <a:r>
              <a:rPr lang="it-IT" dirty="0">
                <a:solidFill>
                  <a:srgbClr val="1B877D"/>
                </a:solidFill>
                <a:latin typeface="Calibri" panose="020F0502020204030204" pitchFamily="34" charset="0"/>
                <a:cs typeface="Calibri" panose="020F0502020204030204" pitchFamily="34" charset="0"/>
              </a:rPr>
              <a:t>«Centro di responsabilità»</a:t>
            </a:r>
            <a:r>
              <a:rPr lang="it-IT" dirty="0">
                <a:solidFill>
                  <a:schemeClr val="accent5">
                    <a:lumMod val="50000"/>
                  </a:schemeClr>
                </a:solidFill>
                <a:latin typeface="Calibri" panose="020F0502020204030204" pitchFamily="34" charset="0"/>
                <a:cs typeface="Calibri" panose="020F0502020204030204" pitchFamily="34" charset="0"/>
              </a:rPr>
              <a:t>, ecc.</a:t>
            </a:r>
            <a:endParaRPr lang="it-IT" dirty="0"/>
          </a:p>
        </p:txBody>
      </p:sp>
      <p:grpSp>
        <p:nvGrpSpPr>
          <p:cNvPr id="4" name="Gruppo 3">
            <a:extLst>
              <a:ext uri="{FF2B5EF4-FFF2-40B4-BE49-F238E27FC236}">
                <a16:creationId xmlns:a16="http://schemas.microsoft.com/office/drawing/2014/main" id="{CE82B501-EAC6-1513-0B91-14B91EC2C624}"/>
              </a:ext>
            </a:extLst>
          </p:cNvPr>
          <p:cNvGrpSpPr/>
          <p:nvPr/>
        </p:nvGrpSpPr>
        <p:grpSpPr>
          <a:xfrm>
            <a:off x="1" y="0"/>
            <a:ext cx="908049" cy="6858000"/>
            <a:chOff x="1" y="0"/>
            <a:chExt cx="962526" cy="6858000"/>
          </a:xfrm>
        </p:grpSpPr>
        <p:sp>
          <p:nvSpPr>
            <p:cNvPr id="6" name="Rettangolo 5">
              <a:extLst>
                <a:ext uri="{FF2B5EF4-FFF2-40B4-BE49-F238E27FC236}">
                  <a16:creationId xmlns:a16="http://schemas.microsoft.com/office/drawing/2014/main" id="{52082A5D-34D9-6A34-487C-BDA18BBD434F}"/>
                </a:ext>
              </a:extLst>
            </p:cNvPr>
            <p:cNvSpPr/>
            <p:nvPr/>
          </p:nvSpPr>
          <p:spPr>
            <a:xfrm>
              <a:off x="1" y="0"/>
              <a:ext cx="962526"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mj-lt"/>
              </a:endParaRPr>
            </a:p>
          </p:txBody>
        </p:sp>
        <p:sp>
          <p:nvSpPr>
            <p:cNvPr id="7" name="CasellaDiTesto 6">
              <a:extLst>
                <a:ext uri="{FF2B5EF4-FFF2-40B4-BE49-F238E27FC236}">
                  <a16:creationId xmlns:a16="http://schemas.microsoft.com/office/drawing/2014/main" id="{A97CA117-3A5A-173F-1F1D-E3396261DDE0}"/>
                </a:ext>
              </a:extLst>
            </p:cNvPr>
            <p:cNvSpPr txBox="1"/>
            <p:nvPr/>
          </p:nvSpPr>
          <p:spPr>
            <a:xfrm rot="16200000">
              <a:off x="-2863197" y="3016394"/>
              <a:ext cx="6666316" cy="782979"/>
            </a:xfrm>
            <a:prstGeom prst="rect">
              <a:avLst/>
            </a:prstGeom>
            <a:noFill/>
          </p:spPr>
          <p:txBody>
            <a:bodyPr wrap="square" rtlCol="0">
              <a:spAutoFit/>
            </a:bodyPr>
            <a:lstStyle/>
            <a:p>
              <a:r>
                <a:rPr lang="it-IT" sz="2100" b="1" dirty="0">
                  <a:solidFill>
                    <a:schemeClr val="bg1"/>
                  </a:solidFill>
                  <a:latin typeface="+mj-lt"/>
                  <a:ea typeface="Tahoma" panose="020B0604030504040204" pitchFamily="34" charset="0"/>
                  <a:cs typeface="Tahoma" panose="020B0604030504040204" pitchFamily="34" charset="0"/>
                </a:rPr>
                <a:t>FormezPA -      Progetto per il miglioramento dei sistemi di                               </a:t>
              </a:r>
            </a:p>
            <a:p>
              <a:r>
                <a:rPr lang="it-IT" sz="2100" b="1" dirty="0">
                  <a:solidFill>
                    <a:schemeClr val="bg1"/>
                  </a:solidFill>
                  <a:latin typeface="+mj-lt"/>
                  <a:ea typeface="Tahoma" panose="020B0604030504040204" pitchFamily="34" charset="0"/>
                  <a:cs typeface="Tahoma" panose="020B0604030504040204" pitchFamily="34" charset="0"/>
                </a:rPr>
                <a:t>                          gestione e valutazione delle performance</a:t>
              </a:r>
            </a:p>
          </p:txBody>
        </p:sp>
      </p:grpSp>
      <p:pic>
        <p:nvPicPr>
          <p:cNvPr id="8" name="Picture 7">
            <a:extLst>
              <a:ext uri="{FF2B5EF4-FFF2-40B4-BE49-F238E27FC236}">
                <a16:creationId xmlns:a16="http://schemas.microsoft.com/office/drawing/2014/main" id="{584CFC06-01E9-4382-2846-FE28F9C4B9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2170" y="6291901"/>
            <a:ext cx="13223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8">
            <a:extLst>
              <a:ext uri="{FF2B5EF4-FFF2-40B4-BE49-F238E27FC236}">
                <a16:creationId xmlns:a16="http://schemas.microsoft.com/office/drawing/2014/main" id="{6E7B46F2-9E52-165A-1FCB-7330F165816A}"/>
              </a:ext>
            </a:extLst>
          </p:cNvPr>
          <p:cNvPicPr>
            <a:picLocks noChangeAspect="1"/>
          </p:cNvPicPr>
          <p:nvPr/>
        </p:nvPicPr>
        <p:blipFill rotWithShape="1">
          <a:blip r:embed="rId3"/>
          <a:srcRect t="15078" b="12705"/>
          <a:stretch/>
        </p:blipFill>
        <p:spPr>
          <a:xfrm>
            <a:off x="2648413" y="34286"/>
            <a:ext cx="6895174" cy="990600"/>
          </a:xfrm>
          <a:prstGeom prst="rect">
            <a:avLst/>
          </a:prstGeom>
        </p:spPr>
      </p:pic>
      <p:sp>
        <p:nvSpPr>
          <p:cNvPr id="10" name="Segnaposto piè di pagina 3">
            <a:extLst>
              <a:ext uri="{FF2B5EF4-FFF2-40B4-BE49-F238E27FC236}">
                <a16:creationId xmlns:a16="http://schemas.microsoft.com/office/drawing/2014/main" id="{CF213D61-4898-656C-4B8B-DE4C18AD7546}"/>
              </a:ext>
            </a:extLst>
          </p:cNvPr>
          <p:cNvSpPr txBox="1">
            <a:spLocks/>
          </p:cNvSpPr>
          <p:nvPr/>
        </p:nvSpPr>
        <p:spPr>
          <a:xfrm>
            <a:off x="3913240" y="6484267"/>
            <a:ext cx="41148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Dott. Giuseppe Gioioso - FormezPA</a:t>
            </a:r>
          </a:p>
        </p:txBody>
      </p:sp>
    </p:spTree>
    <p:extLst>
      <p:ext uri="{BB962C8B-B14F-4D97-AF65-F5344CB8AC3E}">
        <p14:creationId xmlns:p14="http://schemas.microsoft.com/office/powerpoint/2010/main" val="256131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78039C9-65C7-4787-97C4-A7BBC441E33D}"/>
              </a:ext>
            </a:extLst>
          </p:cNvPr>
          <p:cNvSpPr/>
          <p:nvPr/>
        </p:nvSpPr>
        <p:spPr>
          <a:xfrm>
            <a:off x="981830" y="1834583"/>
            <a:ext cx="10665883" cy="4632037"/>
          </a:xfrm>
          <a:prstGeom prst="rect">
            <a:avLst/>
          </a:prstGeom>
        </p:spPr>
        <p:txBody>
          <a:bodyPr wrap="square">
            <a:spAutoFit/>
          </a:bodyPr>
          <a:lstStyle/>
          <a:p>
            <a:pPr>
              <a:spcAft>
                <a:spcPts val="600"/>
              </a:spcAft>
            </a:pPr>
            <a:r>
              <a:rPr lang="it-IT" sz="2800" dirty="0">
                <a:solidFill>
                  <a:schemeClr val="accent5">
                    <a:lumMod val="50000"/>
                  </a:schemeClr>
                </a:solidFill>
                <a:latin typeface="Calibri" panose="020F0502020204030204" pitchFamily="34" charset="0"/>
                <a:cs typeface="Calibri" panose="020F0502020204030204" pitchFamily="34" charset="0"/>
              </a:rPr>
              <a:t>Entrambi le modalità, come è noto, hanno avuto più o meno ampia applicazione nelle PA  a partire dal D.lgs. 29/93, con una netta prevalenza della prima.</a:t>
            </a:r>
          </a:p>
          <a:p>
            <a:pPr>
              <a:spcAft>
                <a:spcPts val="600"/>
              </a:spcAft>
            </a:pPr>
            <a:r>
              <a:rPr lang="it-IT" sz="2800" dirty="0">
                <a:solidFill>
                  <a:schemeClr val="accent5">
                    <a:lumMod val="50000"/>
                  </a:schemeClr>
                </a:solidFill>
                <a:latin typeface="Calibri" panose="020F0502020204030204" pitchFamily="34" charset="0"/>
                <a:cs typeface="Calibri" panose="020F0502020204030204" pitchFamily="34" charset="0"/>
              </a:rPr>
              <a:t>Non rappresentano quindi una novità per gli addetti ai lavori ed anzi costituiscono dei tools consolidati della «cassetta degli attrezzi» dei manager e dei controller.</a:t>
            </a:r>
          </a:p>
          <a:p>
            <a:pPr>
              <a:spcAft>
                <a:spcPts val="600"/>
              </a:spcAft>
            </a:pPr>
            <a:r>
              <a:rPr lang="it-IT" sz="2800" dirty="0">
                <a:solidFill>
                  <a:schemeClr val="accent5">
                    <a:lumMod val="50000"/>
                  </a:schemeClr>
                </a:solidFill>
                <a:latin typeface="Calibri" panose="020F0502020204030204" pitchFamily="34" charset="0"/>
                <a:cs typeface="Calibri" panose="020F0502020204030204" pitchFamily="34" charset="0"/>
              </a:rPr>
              <a:t>Tuttavia, nonostante la «familiarità» con questi strumenti occorre interrogarsi anche sui limiti e le indicazioni d’uso, anche tenendo conto del contesto di riferimento.</a:t>
            </a:r>
          </a:p>
          <a:p>
            <a:pPr>
              <a:spcAft>
                <a:spcPts val="600"/>
              </a:spcAft>
            </a:pPr>
            <a:r>
              <a:rPr lang="it-IT" sz="2800" dirty="0">
                <a:solidFill>
                  <a:schemeClr val="accent5">
                    <a:lumMod val="50000"/>
                  </a:schemeClr>
                </a:solidFill>
                <a:latin typeface="Calibri" panose="020F0502020204030204" pitchFamily="34" charset="0"/>
                <a:cs typeface="Calibri" panose="020F0502020204030204" pitchFamily="34" charset="0"/>
              </a:rPr>
              <a:t> </a:t>
            </a:r>
          </a:p>
        </p:txBody>
      </p:sp>
      <p:sp>
        <p:nvSpPr>
          <p:cNvPr id="3" name="Titolo 2">
            <a:extLst>
              <a:ext uri="{FF2B5EF4-FFF2-40B4-BE49-F238E27FC236}">
                <a16:creationId xmlns:a16="http://schemas.microsoft.com/office/drawing/2014/main" id="{65361EC8-5B67-42C9-9D78-E64AB8B171C5}"/>
              </a:ext>
            </a:extLst>
          </p:cNvPr>
          <p:cNvSpPr txBox="1">
            <a:spLocks/>
          </p:cNvSpPr>
          <p:nvPr/>
        </p:nvSpPr>
        <p:spPr>
          <a:xfrm>
            <a:off x="981830" y="1056958"/>
            <a:ext cx="10194170" cy="566737"/>
          </a:xfrm>
          <a:prstGeom prst="rect">
            <a:avLst/>
          </a:prstGeom>
        </p:spPr>
        <p:txBody>
          <a:bodyPr vert="horz"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it-IT" sz="2800" dirty="0">
                <a:solidFill>
                  <a:srgbClr val="1B877D"/>
                </a:solidFill>
                <a:latin typeface="Calibri" panose="020F0502020204030204" pitchFamily="34" charset="0"/>
                <a:cs typeface="Calibri" panose="020F0502020204030204" pitchFamily="34" charset="0"/>
              </a:rPr>
              <a:t>Gli approcci tradizionali</a:t>
            </a:r>
          </a:p>
        </p:txBody>
      </p:sp>
      <p:grpSp>
        <p:nvGrpSpPr>
          <p:cNvPr id="4" name="Gruppo 3">
            <a:extLst>
              <a:ext uri="{FF2B5EF4-FFF2-40B4-BE49-F238E27FC236}">
                <a16:creationId xmlns:a16="http://schemas.microsoft.com/office/drawing/2014/main" id="{06F1EFD7-11B5-9558-CE36-E2407561DBFB}"/>
              </a:ext>
            </a:extLst>
          </p:cNvPr>
          <p:cNvGrpSpPr/>
          <p:nvPr/>
        </p:nvGrpSpPr>
        <p:grpSpPr>
          <a:xfrm>
            <a:off x="1" y="0"/>
            <a:ext cx="908049" cy="6858000"/>
            <a:chOff x="1" y="0"/>
            <a:chExt cx="962526" cy="6858000"/>
          </a:xfrm>
        </p:grpSpPr>
        <p:sp>
          <p:nvSpPr>
            <p:cNvPr id="5" name="Rettangolo 4">
              <a:extLst>
                <a:ext uri="{FF2B5EF4-FFF2-40B4-BE49-F238E27FC236}">
                  <a16:creationId xmlns:a16="http://schemas.microsoft.com/office/drawing/2014/main" id="{9CD59136-F2E3-5983-EBF2-1158C1A1BD2E}"/>
                </a:ext>
              </a:extLst>
            </p:cNvPr>
            <p:cNvSpPr/>
            <p:nvPr/>
          </p:nvSpPr>
          <p:spPr>
            <a:xfrm>
              <a:off x="1" y="0"/>
              <a:ext cx="962526"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mj-lt"/>
              </a:endParaRPr>
            </a:p>
          </p:txBody>
        </p:sp>
        <p:sp>
          <p:nvSpPr>
            <p:cNvPr id="6" name="CasellaDiTesto 5">
              <a:extLst>
                <a:ext uri="{FF2B5EF4-FFF2-40B4-BE49-F238E27FC236}">
                  <a16:creationId xmlns:a16="http://schemas.microsoft.com/office/drawing/2014/main" id="{F45BFD99-3A2B-0601-B4FC-8BED2258D7CE}"/>
                </a:ext>
              </a:extLst>
            </p:cNvPr>
            <p:cNvSpPr txBox="1"/>
            <p:nvPr/>
          </p:nvSpPr>
          <p:spPr>
            <a:xfrm rot="16200000">
              <a:off x="-2863197" y="3016394"/>
              <a:ext cx="6666316" cy="782979"/>
            </a:xfrm>
            <a:prstGeom prst="rect">
              <a:avLst/>
            </a:prstGeom>
            <a:noFill/>
          </p:spPr>
          <p:txBody>
            <a:bodyPr wrap="square" rtlCol="0">
              <a:spAutoFit/>
            </a:bodyPr>
            <a:lstStyle/>
            <a:p>
              <a:r>
                <a:rPr lang="it-IT" sz="2100" b="1" dirty="0">
                  <a:solidFill>
                    <a:schemeClr val="bg1"/>
                  </a:solidFill>
                  <a:latin typeface="+mj-lt"/>
                  <a:ea typeface="Tahoma" panose="020B0604030504040204" pitchFamily="34" charset="0"/>
                  <a:cs typeface="Tahoma" panose="020B0604030504040204" pitchFamily="34" charset="0"/>
                </a:rPr>
                <a:t>FormezPA -      Progetto per il miglioramento dei sistemi di                               </a:t>
              </a:r>
            </a:p>
            <a:p>
              <a:r>
                <a:rPr lang="it-IT" sz="2100" b="1" dirty="0">
                  <a:solidFill>
                    <a:schemeClr val="bg1"/>
                  </a:solidFill>
                  <a:latin typeface="+mj-lt"/>
                  <a:ea typeface="Tahoma" panose="020B0604030504040204" pitchFamily="34" charset="0"/>
                  <a:cs typeface="Tahoma" panose="020B0604030504040204" pitchFamily="34" charset="0"/>
                </a:rPr>
                <a:t>                          gestione e valutazione delle performance</a:t>
              </a:r>
            </a:p>
          </p:txBody>
        </p:sp>
      </p:grpSp>
      <p:pic>
        <p:nvPicPr>
          <p:cNvPr id="7" name="Picture 7">
            <a:extLst>
              <a:ext uri="{FF2B5EF4-FFF2-40B4-BE49-F238E27FC236}">
                <a16:creationId xmlns:a16="http://schemas.microsoft.com/office/drawing/2014/main" id="{9CC707DE-33E8-3209-858F-4178D4CC4D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2170" y="6291901"/>
            <a:ext cx="13223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a:extLst>
              <a:ext uri="{FF2B5EF4-FFF2-40B4-BE49-F238E27FC236}">
                <a16:creationId xmlns:a16="http://schemas.microsoft.com/office/drawing/2014/main" id="{02F2BD15-32EC-BF5B-1C79-5EFAA7A4F41C}"/>
              </a:ext>
            </a:extLst>
          </p:cNvPr>
          <p:cNvPicPr>
            <a:picLocks noChangeAspect="1"/>
          </p:cNvPicPr>
          <p:nvPr/>
        </p:nvPicPr>
        <p:blipFill rotWithShape="1">
          <a:blip r:embed="rId3"/>
          <a:srcRect t="15078" b="12705"/>
          <a:stretch/>
        </p:blipFill>
        <p:spPr>
          <a:xfrm>
            <a:off x="2648413" y="34286"/>
            <a:ext cx="6895174" cy="990600"/>
          </a:xfrm>
          <a:prstGeom prst="rect">
            <a:avLst/>
          </a:prstGeom>
        </p:spPr>
      </p:pic>
      <p:sp>
        <p:nvSpPr>
          <p:cNvPr id="9" name="Segnaposto piè di pagina 3">
            <a:extLst>
              <a:ext uri="{FF2B5EF4-FFF2-40B4-BE49-F238E27FC236}">
                <a16:creationId xmlns:a16="http://schemas.microsoft.com/office/drawing/2014/main" id="{19E18C31-B50D-AC93-2DFC-23F4CA327EDB}"/>
              </a:ext>
            </a:extLst>
          </p:cNvPr>
          <p:cNvSpPr txBox="1">
            <a:spLocks/>
          </p:cNvSpPr>
          <p:nvPr/>
        </p:nvSpPr>
        <p:spPr>
          <a:xfrm>
            <a:off x="3913240" y="6484267"/>
            <a:ext cx="41148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Dott. Giuseppe Gioioso - FormezPA</a:t>
            </a:r>
          </a:p>
        </p:txBody>
      </p:sp>
    </p:spTree>
    <p:extLst>
      <p:ext uri="{BB962C8B-B14F-4D97-AF65-F5344CB8AC3E}">
        <p14:creationId xmlns:p14="http://schemas.microsoft.com/office/powerpoint/2010/main" val="3016468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78039C9-65C7-4787-97C4-A7BBC441E33D}"/>
              </a:ext>
            </a:extLst>
          </p:cNvPr>
          <p:cNvSpPr/>
          <p:nvPr/>
        </p:nvSpPr>
        <p:spPr>
          <a:xfrm>
            <a:off x="1352120" y="1637356"/>
            <a:ext cx="10304235" cy="4601260"/>
          </a:xfrm>
          <a:prstGeom prst="rect">
            <a:avLst/>
          </a:prstGeom>
        </p:spPr>
        <p:txBody>
          <a:bodyPr wrap="square">
            <a:spAutoFit/>
          </a:bodyPr>
          <a:lstStyle/>
          <a:p>
            <a:pPr>
              <a:spcAft>
                <a:spcPts val="600"/>
              </a:spcAft>
            </a:pPr>
            <a:r>
              <a:rPr lang="it-IT" sz="2400" dirty="0">
                <a:solidFill>
                  <a:schemeClr val="accent5">
                    <a:lumMod val="50000"/>
                  </a:schemeClr>
                </a:solidFill>
                <a:latin typeface="Calibri" panose="020F0502020204030204" pitchFamily="34" charset="0"/>
                <a:cs typeface="Calibri" panose="020F0502020204030204" pitchFamily="34" charset="0"/>
              </a:rPr>
              <a:t>In particolare, per quanto riguarda l’impiego della </a:t>
            </a:r>
            <a:r>
              <a:rPr lang="it-IT" sz="2400" dirty="0">
                <a:solidFill>
                  <a:srgbClr val="009999"/>
                </a:solidFill>
                <a:latin typeface="Calibri" panose="020F0502020204030204" pitchFamily="34" charset="0"/>
                <a:cs typeface="Calibri" panose="020F0502020204030204" pitchFamily="34" charset="0"/>
              </a:rPr>
              <a:t>contabilità analitica in Enti con finalità prevalentemente programmatorie</a:t>
            </a:r>
            <a:r>
              <a:rPr lang="it-IT" sz="2400" dirty="0">
                <a:solidFill>
                  <a:schemeClr val="accent5">
                    <a:lumMod val="50000"/>
                  </a:schemeClr>
                </a:solidFill>
                <a:latin typeface="Calibri" panose="020F0502020204030204" pitchFamily="34" charset="0"/>
                <a:cs typeface="Calibri" panose="020F0502020204030204" pitchFamily="34" charset="0"/>
              </a:rPr>
              <a:t>, come le Amministrazioni Regionali, occorre chiedersi se i possibili eventuali </a:t>
            </a:r>
            <a:r>
              <a:rPr lang="it-IT" sz="2400" dirty="0">
                <a:solidFill>
                  <a:srgbClr val="009999"/>
                </a:solidFill>
                <a:latin typeface="Calibri" panose="020F0502020204030204" pitchFamily="34" charset="0"/>
                <a:cs typeface="Calibri" panose="020F0502020204030204" pitchFamily="34" charset="0"/>
              </a:rPr>
              <a:t>benefic</a:t>
            </a:r>
            <a:r>
              <a:rPr lang="it-IT" sz="2400" dirty="0">
                <a:solidFill>
                  <a:schemeClr val="accent5">
                    <a:lumMod val="50000"/>
                  </a:schemeClr>
                </a:solidFill>
                <a:latin typeface="Calibri" panose="020F0502020204030204" pitchFamily="34" charset="0"/>
                <a:cs typeface="Calibri" panose="020F0502020204030204" pitchFamily="34" charset="0"/>
              </a:rPr>
              <a:t>i informativi derivanti dalla nuova architettura contabile </a:t>
            </a:r>
            <a:r>
              <a:rPr lang="it-IT" sz="2400" dirty="0">
                <a:solidFill>
                  <a:srgbClr val="009999"/>
                </a:solidFill>
                <a:latin typeface="Calibri" panose="020F0502020204030204" pitchFamily="34" charset="0"/>
                <a:cs typeface="Calibri" panose="020F0502020204030204" pitchFamily="34" charset="0"/>
              </a:rPr>
              <a:t>giustificano</a:t>
            </a:r>
            <a:r>
              <a:rPr lang="it-IT" sz="2400" dirty="0">
                <a:solidFill>
                  <a:schemeClr val="accent5">
                    <a:lumMod val="50000"/>
                  </a:schemeClr>
                </a:solidFill>
                <a:latin typeface="Calibri" panose="020F0502020204030204" pitchFamily="34" charset="0"/>
                <a:cs typeface="Calibri" panose="020F0502020204030204" pitchFamily="34" charset="0"/>
              </a:rPr>
              <a:t> i </a:t>
            </a:r>
            <a:r>
              <a:rPr lang="it-IT" sz="2400" dirty="0">
                <a:solidFill>
                  <a:srgbClr val="009999"/>
                </a:solidFill>
                <a:latin typeface="Calibri" panose="020F0502020204030204" pitchFamily="34" charset="0"/>
                <a:cs typeface="Calibri" panose="020F0502020204030204" pitchFamily="34" charset="0"/>
              </a:rPr>
              <a:t>costi necessari </a:t>
            </a:r>
            <a:r>
              <a:rPr lang="it-IT" sz="2400" dirty="0">
                <a:solidFill>
                  <a:schemeClr val="accent5">
                    <a:lumMod val="50000"/>
                  </a:schemeClr>
                </a:solidFill>
                <a:latin typeface="Calibri" panose="020F0502020204030204" pitchFamily="34" charset="0"/>
                <a:cs typeface="Calibri" panose="020F0502020204030204" pitchFamily="34" charset="0"/>
              </a:rPr>
              <a:t>alla progettazione, implementazione, gestione, formazione delle risorse umane, ecc. (sostenibilità).</a:t>
            </a:r>
          </a:p>
          <a:p>
            <a:pPr>
              <a:spcAft>
                <a:spcPts val="600"/>
              </a:spcAft>
            </a:pPr>
            <a:r>
              <a:rPr lang="it-IT" sz="2400" dirty="0">
                <a:solidFill>
                  <a:schemeClr val="accent5">
                    <a:lumMod val="50000"/>
                  </a:schemeClr>
                </a:solidFill>
                <a:latin typeface="Calibri" panose="020F0502020204030204" pitchFamily="34" charset="0"/>
                <a:cs typeface="Calibri" panose="020F0502020204030204" pitchFamily="34" charset="0"/>
              </a:rPr>
              <a:t>Ancora, per le </a:t>
            </a:r>
            <a:r>
              <a:rPr lang="it-IT" sz="2400" dirty="0">
                <a:solidFill>
                  <a:srgbClr val="009999"/>
                </a:solidFill>
                <a:latin typeface="Calibri" panose="020F0502020204030204" pitchFamily="34" charset="0"/>
                <a:cs typeface="Calibri" panose="020F0502020204030204" pitchFamily="34" charset="0"/>
              </a:rPr>
              <a:t>batterie di indicatori</a:t>
            </a:r>
            <a:r>
              <a:rPr lang="it-IT" sz="2400" dirty="0">
                <a:solidFill>
                  <a:schemeClr val="accent5">
                    <a:lumMod val="50000"/>
                  </a:schemeClr>
                </a:solidFill>
                <a:latin typeface="Calibri" panose="020F0502020204030204" pitchFamily="34" charset="0"/>
                <a:cs typeface="Calibri" panose="020F0502020204030204" pitchFamily="34" charset="0"/>
              </a:rPr>
              <a:t>, stante la maggiore semplicità di utilizzo, bisogna valutare se esse non rappresentino una </a:t>
            </a:r>
            <a:r>
              <a:rPr lang="it-IT" sz="2400" dirty="0">
                <a:solidFill>
                  <a:srgbClr val="009999"/>
                </a:solidFill>
                <a:latin typeface="Calibri" panose="020F0502020204030204" pitchFamily="34" charset="0"/>
                <a:cs typeface="Calibri" panose="020F0502020204030204" pitchFamily="34" charset="0"/>
              </a:rPr>
              <a:t>eccessiva «parcellizzazione</a:t>
            </a:r>
            <a:r>
              <a:rPr lang="it-IT" sz="2400" dirty="0">
                <a:solidFill>
                  <a:schemeClr val="accent5">
                    <a:lumMod val="50000"/>
                  </a:schemeClr>
                </a:solidFill>
                <a:latin typeface="Calibri" panose="020F0502020204030204" pitchFamily="34" charset="0"/>
                <a:cs typeface="Calibri" panose="020F0502020204030204" pitchFamily="34" charset="0"/>
              </a:rPr>
              <a:t>» delle informazioni e delle misure. Il rischio è quello dell’ </a:t>
            </a:r>
            <a:r>
              <a:rPr lang="it-IT" sz="2400" dirty="0">
                <a:solidFill>
                  <a:srgbClr val="009999"/>
                </a:solidFill>
                <a:latin typeface="Calibri" panose="020F0502020204030204" pitchFamily="34" charset="0"/>
                <a:cs typeface="Calibri" panose="020F0502020204030204" pitchFamily="34" charset="0"/>
              </a:rPr>
              <a:t>«inflazione» di dati </a:t>
            </a:r>
            <a:r>
              <a:rPr lang="it-IT" sz="2400" dirty="0">
                <a:solidFill>
                  <a:schemeClr val="accent5">
                    <a:lumMod val="50000"/>
                  </a:schemeClr>
                </a:solidFill>
                <a:latin typeface="Calibri" panose="020F0502020204030204" pitchFamily="34" charset="0"/>
                <a:cs typeface="Calibri" panose="020F0502020204030204" pitchFamily="34" charset="0"/>
              </a:rPr>
              <a:t>che difficilmente rappresentano in ottica sistemica la complessità dei processi gestionali a cui si riferiscono, con l’evidente rischio di avere un </a:t>
            </a:r>
            <a:r>
              <a:rPr lang="it-IT" sz="2400" dirty="0">
                <a:solidFill>
                  <a:srgbClr val="009999"/>
                </a:solidFill>
                <a:latin typeface="Calibri" panose="020F0502020204030204" pitchFamily="34" charset="0"/>
                <a:cs typeface="Calibri" panose="020F0502020204030204" pitchFamily="34" charset="0"/>
              </a:rPr>
              <a:t>mosaico composto da centinaia di tessere (indicatori) che difficilmente riescono a restituire una fotografia adeguata.</a:t>
            </a:r>
          </a:p>
        </p:txBody>
      </p:sp>
      <p:sp>
        <p:nvSpPr>
          <p:cNvPr id="3" name="Titolo 2">
            <a:extLst>
              <a:ext uri="{FF2B5EF4-FFF2-40B4-BE49-F238E27FC236}">
                <a16:creationId xmlns:a16="http://schemas.microsoft.com/office/drawing/2014/main" id="{146BAA28-D3EB-487D-9EDD-5A745D722459}"/>
              </a:ext>
            </a:extLst>
          </p:cNvPr>
          <p:cNvSpPr txBox="1">
            <a:spLocks/>
          </p:cNvSpPr>
          <p:nvPr/>
        </p:nvSpPr>
        <p:spPr>
          <a:xfrm>
            <a:off x="266995" y="348105"/>
            <a:ext cx="10972800" cy="566737"/>
          </a:xfrm>
          <a:prstGeom prst="rect">
            <a:avLst/>
          </a:prstGeom>
        </p:spPr>
        <p:txBody>
          <a:bodyPr vert="horz"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it-IT" sz="2800" dirty="0">
                <a:solidFill>
                  <a:srgbClr val="1B877D"/>
                </a:solidFill>
                <a:latin typeface="Calibri" panose="020F0502020204030204" pitchFamily="34" charset="0"/>
                <a:cs typeface="Calibri" panose="020F0502020204030204" pitchFamily="34" charset="0"/>
              </a:rPr>
              <a:t>I limiti dei due precedenti approcci</a:t>
            </a:r>
          </a:p>
        </p:txBody>
      </p:sp>
      <p:grpSp>
        <p:nvGrpSpPr>
          <p:cNvPr id="4" name="Gruppo 3">
            <a:extLst>
              <a:ext uri="{FF2B5EF4-FFF2-40B4-BE49-F238E27FC236}">
                <a16:creationId xmlns:a16="http://schemas.microsoft.com/office/drawing/2014/main" id="{E6509A72-F375-3427-6950-23F5700B984C}"/>
              </a:ext>
            </a:extLst>
          </p:cNvPr>
          <p:cNvGrpSpPr/>
          <p:nvPr/>
        </p:nvGrpSpPr>
        <p:grpSpPr>
          <a:xfrm>
            <a:off x="1" y="0"/>
            <a:ext cx="908049" cy="6858000"/>
            <a:chOff x="1" y="0"/>
            <a:chExt cx="962526" cy="6858000"/>
          </a:xfrm>
        </p:grpSpPr>
        <p:sp>
          <p:nvSpPr>
            <p:cNvPr id="5" name="Rettangolo 4">
              <a:extLst>
                <a:ext uri="{FF2B5EF4-FFF2-40B4-BE49-F238E27FC236}">
                  <a16:creationId xmlns:a16="http://schemas.microsoft.com/office/drawing/2014/main" id="{7449E837-C366-1CA3-A42D-E181794F2208}"/>
                </a:ext>
              </a:extLst>
            </p:cNvPr>
            <p:cNvSpPr/>
            <p:nvPr/>
          </p:nvSpPr>
          <p:spPr>
            <a:xfrm>
              <a:off x="1" y="0"/>
              <a:ext cx="962526"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mj-lt"/>
              </a:endParaRPr>
            </a:p>
          </p:txBody>
        </p:sp>
        <p:sp>
          <p:nvSpPr>
            <p:cNvPr id="6" name="CasellaDiTesto 5">
              <a:extLst>
                <a:ext uri="{FF2B5EF4-FFF2-40B4-BE49-F238E27FC236}">
                  <a16:creationId xmlns:a16="http://schemas.microsoft.com/office/drawing/2014/main" id="{B5534DA4-9872-B753-AF51-AC96F860F731}"/>
                </a:ext>
              </a:extLst>
            </p:cNvPr>
            <p:cNvSpPr txBox="1"/>
            <p:nvPr/>
          </p:nvSpPr>
          <p:spPr>
            <a:xfrm rot="16200000">
              <a:off x="-2863197" y="3016394"/>
              <a:ext cx="6666316" cy="782979"/>
            </a:xfrm>
            <a:prstGeom prst="rect">
              <a:avLst/>
            </a:prstGeom>
            <a:noFill/>
          </p:spPr>
          <p:txBody>
            <a:bodyPr wrap="square" rtlCol="0">
              <a:spAutoFit/>
            </a:bodyPr>
            <a:lstStyle/>
            <a:p>
              <a:r>
                <a:rPr lang="it-IT" sz="2100" b="1" dirty="0">
                  <a:solidFill>
                    <a:schemeClr val="bg1"/>
                  </a:solidFill>
                  <a:latin typeface="+mj-lt"/>
                  <a:ea typeface="Tahoma" panose="020B0604030504040204" pitchFamily="34" charset="0"/>
                  <a:cs typeface="Tahoma" panose="020B0604030504040204" pitchFamily="34" charset="0"/>
                </a:rPr>
                <a:t>FormezPA -      Progetto per il miglioramento dei sistemi di                               </a:t>
              </a:r>
            </a:p>
            <a:p>
              <a:r>
                <a:rPr lang="it-IT" sz="2100" b="1" dirty="0">
                  <a:solidFill>
                    <a:schemeClr val="bg1"/>
                  </a:solidFill>
                  <a:latin typeface="+mj-lt"/>
                  <a:ea typeface="Tahoma" panose="020B0604030504040204" pitchFamily="34" charset="0"/>
                  <a:cs typeface="Tahoma" panose="020B0604030504040204" pitchFamily="34" charset="0"/>
                </a:rPr>
                <a:t>                          gestione e valutazione delle performance</a:t>
              </a:r>
            </a:p>
          </p:txBody>
        </p:sp>
      </p:grpSp>
      <p:pic>
        <p:nvPicPr>
          <p:cNvPr id="7" name="Picture 7">
            <a:extLst>
              <a:ext uri="{FF2B5EF4-FFF2-40B4-BE49-F238E27FC236}">
                <a16:creationId xmlns:a16="http://schemas.microsoft.com/office/drawing/2014/main" id="{1A2D23D1-E42F-6108-4401-A3CF316B7FD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2170" y="6291901"/>
            <a:ext cx="13223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a:extLst>
              <a:ext uri="{FF2B5EF4-FFF2-40B4-BE49-F238E27FC236}">
                <a16:creationId xmlns:a16="http://schemas.microsoft.com/office/drawing/2014/main" id="{4CBDF200-92C1-25E7-A2FE-1560CDFB085F}"/>
              </a:ext>
            </a:extLst>
          </p:cNvPr>
          <p:cNvPicPr>
            <a:picLocks noChangeAspect="1"/>
          </p:cNvPicPr>
          <p:nvPr/>
        </p:nvPicPr>
        <p:blipFill rotWithShape="1">
          <a:blip r:embed="rId3"/>
          <a:srcRect t="15078" b="12705"/>
          <a:stretch/>
        </p:blipFill>
        <p:spPr>
          <a:xfrm>
            <a:off x="2648413" y="34286"/>
            <a:ext cx="6895174" cy="990600"/>
          </a:xfrm>
          <a:prstGeom prst="rect">
            <a:avLst/>
          </a:prstGeom>
        </p:spPr>
      </p:pic>
      <p:sp>
        <p:nvSpPr>
          <p:cNvPr id="9" name="Segnaposto piè di pagina 3">
            <a:extLst>
              <a:ext uri="{FF2B5EF4-FFF2-40B4-BE49-F238E27FC236}">
                <a16:creationId xmlns:a16="http://schemas.microsoft.com/office/drawing/2014/main" id="{5112C8E2-4CF2-A48C-3E28-6E7602650FFF}"/>
              </a:ext>
            </a:extLst>
          </p:cNvPr>
          <p:cNvSpPr txBox="1">
            <a:spLocks/>
          </p:cNvSpPr>
          <p:nvPr/>
        </p:nvSpPr>
        <p:spPr>
          <a:xfrm>
            <a:off x="3913240" y="6484267"/>
            <a:ext cx="41148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Dott. Giuseppe Gioioso - FormezPA</a:t>
            </a:r>
          </a:p>
        </p:txBody>
      </p:sp>
    </p:spTree>
    <p:extLst>
      <p:ext uri="{BB962C8B-B14F-4D97-AF65-F5344CB8AC3E}">
        <p14:creationId xmlns:p14="http://schemas.microsoft.com/office/powerpoint/2010/main" val="2736851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78039C9-65C7-4787-97C4-A7BBC441E33D}"/>
              </a:ext>
            </a:extLst>
          </p:cNvPr>
          <p:cNvSpPr/>
          <p:nvPr/>
        </p:nvSpPr>
        <p:spPr>
          <a:xfrm>
            <a:off x="1269999" y="1690641"/>
            <a:ext cx="10353041" cy="4601260"/>
          </a:xfrm>
          <a:prstGeom prst="rect">
            <a:avLst/>
          </a:prstGeom>
        </p:spPr>
        <p:txBody>
          <a:bodyPr wrap="square">
            <a:spAutoFit/>
          </a:bodyPr>
          <a:lstStyle/>
          <a:p>
            <a:pPr>
              <a:spcAft>
                <a:spcPts val="600"/>
              </a:spcAft>
            </a:pPr>
            <a:r>
              <a:rPr lang="it-IT" sz="2400" dirty="0">
                <a:solidFill>
                  <a:schemeClr val="accent1">
                    <a:lumMod val="75000"/>
                  </a:schemeClr>
                </a:solidFill>
                <a:latin typeface="Calibri" panose="020F0502020204030204" pitchFamily="34" charset="0"/>
                <a:cs typeface="Calibri" panose="020F0502020204030204" pitchFamily="34" charset="0"/>
              </a:rPr>
              <a:t>Alla luce delle precedenti considerazioni nell’ambito del Progetto Performance per la Regione Calabria per cui era stata presa in considerazione in principio la progettazione e l’implementazione di un modello di contabilità analitica, si è preferito utilizzare un ulteriore approccio:  </a:t>
            </a:r>
            <a:r>
              <a:rPr lang="it-IT" sz="2400" dirty="0">
                <a:solidFill>
                  <a:srgbClr val="009999"/>
                </a:solidFill>
                <a:latin typeface="Calibri" panose="020F0502020204030204" pitchFamily="34" charset="0"/>
                <a:cs typeface="Calibri" panose="020F0502020204030204" pitchFamily="34" charset="0"/>
              </a:rPr>
              <a:t>il Business Process Management (BPM), </a:t>
            </a:r>
            <a:r>
              <a:rPr lang="it-IT" sz="2400" dirty="0">
                <a:solidFill>
                  <a:schemeClr val="accent1">
                    <a:lumMod val="75000"/>
                  </a:schemeClr>
                </a:solidFill>
                <a:latin typeface="Calibri" panose="020F0502020204030204" pitchFamily="34" charset="0"/>
                <a:cs typeface="Calibri" panose="020F0502020204030204" pitchFamily="34" charset="0"/>
              </a:rPr>
              <a:t>che analogamente al Performance Management, connesso al ciclo di gestione delle performance,  ha anch’esso un’origine di natura aziendale:</a:t>
            </a:r>
          </a:p>
          <a:p>
            <a:pPr>
              <a:spcAft>
                <a:spcPts val="600"/>
              </a:spcAft>
            </a:pPr>
            <a:r>
              <a:rPr lang="it-IT" sz="2400" dirty="0">
                <a:solidFill>
                  <a:schemeClr val="accent1">
                    <a:lumMod val="75000"/>
                  </a:schemeClr>
                </a:solidFill>
                <a:latin typeface="Calibri" panose="020F0502020204030204" pitchFamily="34" charset="0"/>
                <a:cs typeface="Calibri" panose="020F0502020204030204" pitchFamily="34" charset="0"/>
              </a:rPr>
              <a:t>Come sarà illustrato nelle successive slide data l’importanza dell’investimento ed anche i radicali cambiamenti nelle modalità di produzione richiesto da un approccio basato sul BPM, nell’ambito del Progetto si percorreranno tutte le possibili fasi, al netto della cosiddetta Process Automation, che si auspica possa essere intrapresa anche alla luce degli ambiziosi obiettivi di transizione digitale di cui al PNRR in un immediato prossimo step di innovazione.</a:t>
            </a:r>
          </a:p>
        </p:txBody>
      </p:sp>
      <p:sp>
        <p:nvSpPr>
          <p:cNvPr id="3" name="Titolo 2">
            <a:extLst>
              <a:ext uri="{FF2B5EF4-FFF2-40B4-BE49-F238E27FC236}">
                <a16:creationId xmlns:a16="http://schemas.microsoft.com/office/drawing/2014/main" id="{146BAA28-D3EB-487D-9EDD-5A745D722459}"/>
              </a:ext>
            </a:extLst>
          </p:cNvPr>
          <p:cNvSpPr txBox="1">
            <a:spLocks/>
          </p:cNvSpPr>
          <p:nvPr/>
        </p:nvSpPr>
        <p:spPr>
          <a:xfrm>
            <a:off x="1269999" y="855714"/>
            <a:ext cx="9448802" cy="566737"/>
          </a:xfrm>
          <a:prstGeom prst="rect">
            <a:avLst/>
          </a:prstGeom>
        </p:spPr>
        <p:txBody>
          <a:bodyPr vert="horz"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it-IT" sz="2800" dirty="0">
                <a:solidFill>
                  <a:srgbClr val="1B877D"/>
                </a:solidFill>
                <a:latin typeface="Calibri" panose="020F0502020204030204" pitchFamily="34" charset="0"/>
                <a:cs typeface="Calibri" panose="020F0502020204030204" pitchFamily="34" charset="0"/>
              </a:rPr>
              <a:t>Un approccio alternativo</a:t>
            </a:r>
          </a:p>
        </p:txBody>
      </p:sp>
      <p:grpSp>
        <p:nvGrpSpPr>
          <p:cNvPr id="4" name="Gruppo 3">
            <a:extLst>
              <a:ext uri="{FF2B5EF4-FFF2-40B4-BE49-F238E27FC236}">
                <a16:creationId xmlns:a16="http://schemas.microsoft.com/office/drawing/2014/main" id="{D5E87DFD-2D8C-1097-C601-0E0436BCA13C}"/>
              </a:ext>
            </a:extLst>
          </p:cNvPr>
          <p:cNvGrpSpPr/>
          <p:nvPr/>
        </p:nvGrpSpPr>
        <p:grpSpPr>
          <a:xfrm>
            <a:off x="1" y="0"/>
            <a:ext cx="908049" cy="6858000"/>
            <a:chOff x="1" y="0"/>
            <a:chExt cx="962526" cy="6858000"/>
          </a:xfrm>
        </p:grpSpPr>
        <p:sp>
          <p:nvSpPr>
            <p:cNvPr id="5" name="Rettangolo 4">
              <a:extLst>
                <a:ext uri="{FF2B5EF4-FFF2-40B4-BE49-F238E27FC236}">
                  <a16:creationId xmlns:a16="http://schemas.microsoft.com/office/drawing/2014/main" id="{F217BB09-EB00-E928-7E45-45C2F92952B9}"/>
                </a:ext>
              </a:extLst>
            </p:cNvPr>
            <p:cNvSpPr/>
            <p:nvPr/>
          </p:nvSpPr>
          <p:spPr>
            <a:xfrm>
              <a:off x="1" y="0"/>
              <a:ext cx="962526"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mj-lt"/>
              </a:endParaRPr>
            </a:p>
          </p:txBody>
        </p:sp>
        <p:sp>
          <p:nvSpPr>
            <p:cNvPr id="6" name="CasellaDiTesto 5">
              <a:extLst>
                <a:ext uri="{FF2B5EF4-FFF2-40B4-BE49-F238E27FC236}">
                  <a16:creationId xmlns:a16="http://schemas.microsoft.com/office/drawing/2014/main" id="{3C45259E-8571-1722-A1CF-D7870928B5B2}"/>
                </a:ext>
              </a:extLst>
            </p:cNvPr>
            <p:cNvSpPr txBox="1"/>
            <p:nvPr/>
          </p:nvSpPr>
          <p:spPr>
            <a:xfrm rot="16200000">
              <a:off x="-2863197" y="3016394"/>
              <a:ext cx="6666316" cy="782979"/>
            </a:xfrm>
            <a:prstGeom prst="rect">
              <a:avLst/>
            </a:prstGeom>
            <a:noFill/>
          </p:spPr>
          <p:txBody>
            <a:bodyPr wrap="square" rtlCol="0">
              <a:spAutoFit/>
            </a:bodyPr>
            <a:lstStyle/>
            <a:p>
              <a:r>
                <a:rPr lang="it-IT" sz="2100" b="1" dirty="0">
                  <a:solidFill>
                    <a:schemeClr val="bg1"/>
                  </a:solidFill>
                  <a:latin typeface="+mj-lt"/>
                  <a:ea typeface="Tahoma" panose="020B0604030504040204" pitchFamily="34" charset="0"/>
                  <a:cs typeface="Tahoma" panose="020B0604030504040204" pitchFamily="34" charset="0"/>
                </a:rPr>
                <a:t>FormezPA -      Progetto per il miglioramento dei sistemi di                               </a:t>
              </a:r>
            </a:p>
            <a:p>
              <a:r>
                <a:rPr lang="it-IT" sz="2100" b="1" dirty="0">
                  <a:solidFill>
                    <a:schemeClr val="bg1"/>
                  </a:solidFill>
                  <a:latin typeface="+mj-lt"/>
                  <a:ea typeface="Tahoma" panose="020B0604030504040204" pitchFamily="34" charset="0"/>
                  <a:cs typeface="Tahoma" panose="020B0604030504040204" pitchFamily="34" charset="0"/>
                </a:rPr>
                <a:t>                          gestione e valutazione delle performance</a:t>
              </a:r>
            </a:p>
          </p:txBody>
        </p:sp>
      </p:grpSp>
      <p:pic>
        <p:nvPicPr>
          <p:cNvPr id="7" name="Picture 7">
            <a:extLst>
              <a:ext uri="{FF2B5EF4-FFF2-40B4-BE49-F238E27FC236}">
                <a16:creationId xmlns:a16="http://schemas.microsoft.com/office/drawing/2014/main" id="{9108389E-3085-2E27-637D-F2170C43F1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2170" y="6291901"/>
            <a:ext cx="13223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a:extLst>
              <a:ext uri="{FF2B5EF4-FFF2-40B4-BE49-F238E27FC236}">
                <a16:creationId xmlns:a16="http://schemas.microsoft.com/office/drawing/2014/main" id="{F60162E1-0319-17D7-03A5-AF26ABF9153D}"/>
              </a:ext>
            </a:extLst>
          </p:cNvPr>
          <p:cNvPicPr>
            <a:picLocks noChangeAspect="1"/>
          </p:cNvPicPr>
          <p:nvPr/>
        </p:nvPicPr>
        <p:blipFill rotWithShape="1">
          <a:blip r:embed="rId3"/>
          <a:srcRect t="15078" b="12705"/>
          <a:stretch/>
        </p:blipFill>
        <p:spPr>
          <a:xfrm>
            <a:off x="2648413" y="34286"/>
            <a:ext cx="6895174" cy="990600"/>
          </a:xfrm>
          <a:prstGeom prst="rect">
            <a:avLst/>
          </a:prstGeom>
        </p:spPr>
      </p:pic>
      <p:sp>
        <p:nvSpPr>
          <p:cNvPr id="9" name="Segnaposto piè di pagina 3">
            <a:extLst>
              <a:ext uri="{FF2B5EF4-FFF2-40B4-BE49-F238E27FC236}">
                <a16:creationId xmlns:a16="http://schemas.microsoft.com/office/drawing/2014/main" id="{A1CB75E2-701D-5831-34E5-57E73BB03442}"/>
              </a:ext>
            </a:extLst>
          </p:cNvPr>
          <p:cNvSpPr txBox="1">
            <a:spLocks/>
          </p:cNvSpPr>
          <p:nvPr/>
        </p:nvSpPr>
        <p:spPr>
          <a:xfrm>
            <a:off x="3913240" y="6484267"/>
            <a:ext cx="41148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Dott. Giuseppe Gioioso - FormezPA</a:t>
            </a:r>
          </a:p>
        </p:txBody>
      </p:sp>
    </p:spTree>
    <p:extLst>
      <p:ext uri="{BB962C8B-B14F-4D97-AF65-F5344CB8AC3E}">
        <p14:creationId xmlns:p14="http://schemas.microsoft.com/office/powerpoint/2010/main" val="400604385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3586</Words>
  <Application>Microsoft Office PowerPoint</Application>
  <PresentationFormat>Widescreen</PresentationFormat>
  <Paragraphs>320</Paragraphs>
  <Slides>34</Slides>
  <Notes>4</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34</vt:i4>
      </vt:variant>
    </vt:vector>
  </HeadingPairs>
  <TitlesOfParts>
    <vt:vector size="44" baseType="lpstr">
      <vt:lpstr>Arial</vt:lpstr>
      <vt:lpstr>Calibri</vt:lpstr>
      <vt:lpstr>Calibri Light</vt:lpstr>
      <vt:lpstr>Century Gothic</vt:lpstr>
      <vt:lpstr>Lucida Sans Unicode</vt:lpstr>
      <vt:lpstr>Microsoft Sans Serif</vt:lpstr>
      <vt:lpstr>Times New Roman</vt:lpstr>
      <vt:lpstr>Wingdings</vt:lpstr>
      <vt:lpstr>Wingdings 3</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L’analisi dei processi gestionali come leva per il miglioramento delle performance</vt:lpstr>
      <vt:lpstr>L’analisi dei processi gestionali come leva per il miglioramento delle performance</vt:lpstr>
      <vt:lpstr>L’analisi dei processi gestionali come leva per il miglioramento delle performance</vt:lpstr>
      <vt:lpstr> Obiettivi- Processi - indicatori </vt:lpstr>
      <vt:lpstr>Strutture organizzative e processi: quali  legami?</vt:lpstr>
      <vt:lpstr>Presentazione standard di PowerPoint</vt:lpstr>
      <vt:lpstr>Il modello per processi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KPI - Indicatori di efficienza Costo processo</vt:lpstr>
      <vt:lpstr>KPI - Indicatori di tempo</vt:lpstr>
      <vt:lpstr>Possibili utilizzi del modello per processi</vt:lpstr>
      <vt:lpstr>Il Business Process Management – BPM</vt:lpstr>
      <vt:lpstr>Carattere Innovativo del BPM</vt:lpstr>
      <vt:lpstr>I Benefici del BPM</vt:lpstr>
      <vt:lpstr>Il ciclo di vita del BPM </vt:lpstr>
      <vt:lpstr>1. Analisi</vt:lpstr>
      <vt:lpstr>2. Progettazione</vt:lpstr>
      <vt:lpstr>3. Implementazione</vt:lpstr>
      <vt:lpstr>4. Monitoraggio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Giuseppe Gioioso</dc:creator>
  <cp:lastModifiedBy>Giuseppe Gioioso</cp:lastModifiedBy>
  <cp:revision>1</cp:revision>
  <dcterms:created xsi:type="dcterms:W3CDTF">2022-11-28T17:46:37Z</dcterms:created>
  <dcterms:modified xsi:type="dcterms:W3CDTF">2022-11-29T15:36:28Z</dcterms:modified>
</cp:coreProperties>
</file>