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Google Shape;18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5122" name="Google Shape;19;p1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01;g2ab7139c505_0_2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23554" name="Google Shape;102;g2ab7139c505_0_2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10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25602" name="Google Shape;111;p9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27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7170" name="Google Shape;28;p2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37;g2ab4fb62dee_0_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9218" name="Google Shape;38;g2ab4fb62dee_0_7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Google Shape;45;g2ab4fb62dee_0_4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11266" name="Google Shape;46;g2ab4fb62dee_0_43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Google Shape;55;g2ab4fb62dee_0_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13314" name="Google Shape;56;g2ab4fb62dee_0_1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65;g2ab4fb62dee_0_5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15362" name="Google Shape;66;g2ab4fb62dee_0_56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76;g2ad468a5aa8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77;g2ad468a5aa8_0_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84;g2ad468a5aa8_0_1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19458" name="Google Shape;85;g2ad468a5aa8_0_14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92;g2ab7139c505_0_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21506" name="Google Shape;93;g2ab7139c505_0_10:notes"/>
          <p:cNvSpPr>
            <a:spLocks noGrp="1" noRo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layout with centered title and subtitle placeholders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" name="Google Shape;14;p2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it-IT"/>
          </a:p>
        </p:txBody>
      </p:sp>
      <p:sp>
        <p:nvSpPr>
          <p:cNvPr id="5" name="Google Shape;15;p2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endParaRPr lang="it-IT"/>
          </a:p>
        </p:txBody>
      </p:sp>
      <p:sp>
        <p:nvSpPr>
          <p:cNvPr id="6" name="Google Shape;16;p2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fld id="{8E527C94-75E2-4952-B27D-188F85C5645C}" type="slidenum">
              <a:rPr lang="en-US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it-IT"/>
          </a:p>
        </p:txBody>
      </p:sp>
      <p:sp>
        <p:nvSpPr>
          <p:cNvPr id="1029" name="Google Shape;9;p1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endParaRPr lang="it-IT"/>
          </a:p>
        </p:txBody>
      </p:sp>
      <p:sp>
        <p:nvSpPr>
          <p:cNvPr id="1030" name="Google Shape;10;p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</a:pPr>
            <a:fld id="{633CB73A-CED5-4B2A-8D9F-F7BDD677D93F}" type="slidenum">
              <a:rPr lang="en-US"/>
              <a:pPr algn="r">
                <a:buClr>
                  <a:srgbClr val="000000"/>
                </a:buClr>
                <a:buSzPts val="1400"/>
                <a:buFont typeface="Arial" charset="0"/>
                <a:buNone/>
              </a:pPr>
              <a:t>‹N›</a:t>
            </a:fld>
            <a:endParaRPr lang="it-I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21;p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buSzPts val="3200"/>
              <a:buFont typeface="Calibri" pitchFamily="34" charset="0"/>
              <a:buNone/>
            </a:pPr>
            <a:r>
              <a:rPr lang="en-US" sz="3200" b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IL SISTEMA PITRE:</a:t>
            </a:r>
            <a:r>
              <a:rPr lang="it-IT" sz="3200" b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/>
            </a:r>
            <a:br>
              <a:rPr lang="it-IT" sz="3200" b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en-US" sz="3200" b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SOLUZIONI AL SERVIZIO DELLA GESTIONE DOCUMENTALE</a:t>
            </a:r>
            <a:endParaRPr lang="it-IT" sz="4400" smtClean="0">
              <a:latin typeface="Arial" charset="0"/>
              <a:cs typeface="Arial" charset="0"/>
            </a:endParaRPr>
          </a:p>
        </p:txBody>
      </p:sp>
      <p:pic>
        <p:nvPicPr>
          <p:cNvPr id="4099" name="Google Shape;22;p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619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Google Shape;23;p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Google Shape;24;p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" y="3925888"/>
            <a:ext cx="914082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Google Shape;25;p3"/>
          <p:cNvSpPr txBox="1">
            <a:spLocks noChangeArrowheads="1"/>
          </p:cNvSpPr>
          <p:nvPr/>
        </p:nvSpPr>
        <p:spPr bwMode="auto">
          <a:xfrm>
            <a:off x="2552700" y="4148138"/>
            <a:ext cx="404177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300" i="1">
                <a:solidFill>
                  <a:srgbClr val="0066FF"/>
                </a:solidFill>
              </a:rPr>
              <a:t>Carlo Bortoli</a:t>
            </a:r>
            <a:endParaRPr lang="it-IT" sz="700" i="1">
              <a:solidFill>
                <a:srgbClr val="0066FF"/>
              </a:solidFill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300" i="1">
                <a:solidFill>
                  <a:srgbClr val="0066FF"/>
                </a:solidFill>
              </a:rPr>
              <a:t>31 gennaio 2024</a:t>
            </a:r>
            <a:endParaRPr lang="it-IT" sz="2300" i="1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oogle Shape;104;p1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Google Shape;105;p1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5695950"/>
            <a:ext cx="9156701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Google Shape;106;p12"/>
          <p:cNvSpPr txBox="1">
            <a:spLocks noChangeArrowheads="1"/>
          </p:cNvSpPr>
          <p:nvPr/>
        </p:nvSpPr>
        <p:spPr bwMode="auto">
          <a:xfrm>
            <a:off x="1042988" y="1700213"/>
            <a:ext cx="727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endParaRPr lang="it-IT" sz="2000"/>
          </a:p>
        </p:txBody>
      </p:sp>
      <p:sp>
        <p:nvSpPr>
          <p:cNvPr id="22533" name="Google Shape;107;p12"/>
          <p:cNvSpPr txBox="1">
            <a:spLocks noChangeArrowheads="1"/>
          </p:cNvSpPr>
          <p:nvPr/>
        </p:nvSpPr>
        <p:spPr bwMode="auto">
          <a:xfrm>
            <a:off x="366713" y="201613"/>
            <a:ext cx="74406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en-US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GLI UTENTI DEL SISTEMA FEDERATO</a:t>
            </a:r>
            <a:endParaRPr lang="it-IT" sz="3200"/>
          </a:p>
        </p:txBody>
      </p:sp>
      <p:pic>
        <p:nvPicPr>
          <p:cNvPr id="22534" name="Google Shape;108;p1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874713"/>
            <a:ext cx="8572500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13;p1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buSzPts val="3200"/>
              <a:buFont typeface="Calibri" pitchFamily="34" charset="0"/>
              <a:buNone/>
            </a:pPr>
            <a:r>
              <a:rPr lang="en-US" sz="3200" b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GRAZIE PER L’ATTENZIONE </a:t>
            </a:r>
            <a:endParaRPr lang="it-IT" sz="4400" smtClean="0">
              <a:latin typeface="Arial" charset="0"/>
              <a:cs typeface="Arial" charset="0"/>
            </a:endParaRPr>
          </a:p>
        </p:txBody>
      </p:sp>
      <p:pic>
        <p:nvPicPr>
          <p:cNvPr id="24579" name="Google Shape;114;p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619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Google Shape;115;p1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Google Shape;116;p1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" y="3925888"/>
            <a:ext cx="914082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30;p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Google Shape;31;p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5695950"/>
            <a:ext cx="9156701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Google Shape;32;p4"/>
          <p:cNvSpPr txBox="1">
            <a:spLocks noChangeArrowheads="1"/>
          </p:cNvSpPr>
          <p:nvPr/>
        </p:nvSpPr>
        <p:spPr bwMode="auto">
          <a:xfrm>
            <a:off x="1042988" y="1700213"/>
            <a:ext cx="7273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endParaRPr lang="it-IT"/>
          </a:p>
        </p:txBody>
      </p:sp>
      <p:sp>
        <p:nvSpPr>
          <p:cNvPr id="6149" name="Google Shape;33;p4"/>
          <p:cNvSpPr txBox="1">
            <a:spLocks noChangeArrowheads="1"/>
          </p:cNvSpPr>
          <p:nvPr/>
        </p:nvSpPr>
        <p:spPr bwMode="auto">
          <a:xfrm>
            <a:off x="2832100" y="201613"/>
            <a:ext cx="40560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en-US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UN SISTEMA FEDERATO</a:t>
            </a:r>
            <a:endParaRPr lang="it-IT" sz="3200"/>
          </a:p>
        </p:txBody>
      </p:sp>
      <p:sp>
        <p:nvSpPr>
          <p:cNvPr id="6150" name="Google Shape;34;p4"/>
          <p:cNvSpPr txBox="1">
            <a:spLocks noChangeArrowheads="1"/>
          </p:cNvSpPr>
          <p:nvPr/>
        </p:nvSpPr>
        <p:spPr bwMode="auto">
          <a:xfrm>
            <a:off x="3979863" y="1700213"/>
            <a:ext cx="4745037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>
                <a:solidFill>
                  <a:srgbClr val="FF0000"/>
                </a:solidFill>
              </a:rPr>
              <a:t>2003</a:t>
            </a:r>
            <a:endParaRPr lang="it-IT" sz="320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2000"/>
              <a:t>La Provincia di Trento delibera la costituzione di una rete territoriale formata dalla federazione di enti pubblici per recepire e applicare la normativa nazionale in materia di protocollazione informatica (costituzione del Protocollo Informatico Trentino - P.I.Tre.)</a:t>
            </a:r>
            <a:endParaRPr lang="it-IT" sz="2000"/>
          </a:p>
          <a:p>
            <a:pPr>
              <a:spcBef>
                <a:spcPts val="1200"/>
              </a:spcBef>
              <a:buClr>
                <a:srgbClr val="000000"/>
              </a:buClr>
              <a:buFont typeface="Arial" charset="0"/>
              <a:buNone/>
            </a:pPr>
            <a:endParaRPr lang="it-IT" sz="3200"/>
          </a:p>
        </p:txBody>
      </p:sp>
      <p:pic>
        <p:nvPicPr>
          <p:cNvPr id="6151" name="Google Shape;35;p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713" y="1900238"/>
            <a:ext cx="33734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oogle Shape;40;p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Google Shape;41;p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5695950"/>
            <a:ext cx="9156701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Google Shape;42;p5"/>
          <p:cNvSpPr txBox="1"/>
          <p:nvPr/>
        </p:nvSpPr>
        <p:spPr>
          <a:xfrm>
            <a:off x="1017588" y="1293813"/>
            <a:ext cx="7273925" cy="440213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spAutoFit/>
          </a:bodyPr>
          <a:lstStyle/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Infrastruttura unica (economie di scala negli sviluppi di sistema)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5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Repository documentale specifico per ogni ente o AOO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5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Presenza di funzionalità standard uguali per tutti gli enti federati (es. funzioni obbligatorie per le P.A.) e di funzionalità specifiche per alcuni enti (ad es. workflow documentali)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5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Governance centralizzata (PAT) ma aperta, mediante un Comitato guida, alle istanze degli enti federati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5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Formazione permanente in modalità mista (in presenza e a distanza) </a:t>
            </a:r>
            <a:r>
              <a:rPr lang="en-US" sz="2000" ker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relativa alle funzionalità di sistema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7" name="Google Shape;43;p5"/>
          <p:cNvSpPr txBox="1">
            <a:spLocks noChangeArrowheads="1"/>
          </p:cNvSpPr>
          <p:nvPr/>
        </p:nvSpPr>
        <p:spPr bwMode="auto">
          <a:xfrm>
            <a:off x="852488" y="142875"/>
            <a:ext cx="74390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en-US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IL SISTEMA PITRE: </a:t>
            </a:r>
            <a:endParaRPr lang="it-IT" sz="3200" b="1">
              <a:solidFill>
                <a:srgbClr val="0066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ctr"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en-US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CARATTERISTICHE DI BASE</a:t>
            </a:r>
            <a:endParaRPr lang="it-IT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48;p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Google Shape;49;p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5695950"/>
            <a:ext cx="9156701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Google Shape;50;p6"/>
          <p:cNvSpPr txBox="1">
            <a:spLocks noChangeArrowheads="1"/>
          </p:cNvSpPr>
          <p:nvPr/>
        </p:nvSpPr>
        <p:spPr bwMode="auto">
          <a:xfrm>
            <a:off x="1042988" y="1700213"/>
            <a:ext cx="727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endParaRPr lang="it-IT" sz="2000"/>
          </a:p>
        </p:txBody>
      </p:sp>
      <p:sp>
        <p:nvSpPr>
          <p:cNvPr id="10245" name="Google Shape;51;p6"/>
          <p:cNvSpPr txBox="1">
            <a:spLocks noChangeArrowheads="1"/>
          </p:cNvSpPr>
          <p:nvPr/>
        </p:nvSpPr>
        <p:spPr bwMode="auto">
          <a:xfrm>
            <a:off x="366713" y="201613"/>
            <a:ext cx="744061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en-US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DAL NUCLEO MINIMO DI PROTOCOLLO AL SISTEMA DI GESTIONE DOCUMENTALE / 1</a:t>
            </a:r>
            <a:endParaRPr lang="it-IT" sz="3200"/>
          </a:p>
        </p:txBody>
      </p:sp>
      <p:sp>
        <p:nvSpPr>
          <p:cNvPr id="10246" name="Google Shape;52;p6"/>
          <p:cNvSpPr>
            <a:spLocks noChangeArrowheads="1"/>
          </p:cNvSpPr>
          <p:nvPr/>
        </p:nvSpPr>
        <p:spPr bwMode="auto">
          <a:xfrm>
            <a:off x="3659188" y="1700213"/>
            <a:ext cx="1897062" cy="688975"/>
          </a:xfrm>
          <a:prstGeom prst="horizontalScroll">
            <a:avLst>
              <a:gd name="adj" fmla="val 12500"/>
            </a:avLst>
          </a:prstGeom>
          <a:solidFill>
            <a:srgbClr val="FFF2CC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>
                <a:solidFill>
                  <a:srgbClr val="FF0000"/>
                </a:solidFill>
              </a:rPr>
              <a:t>2008 - 2009</a:t>
            </a:r>
            <a:endParaRPr lang="it-IT" sz="2000" b="1">
              <a:solidFill>
                <a:srgbClr val="FF0000"/>
              </a:solidFill>
            </a:endParaRPr>
          </a:p>
        </p:txBody>
      </p:sp>
      <p:sp>
        <p:nvSpPr>
          <p:cNvPr id="53" name="Google Shape;53;p6"/>
          <p:cNvSpPr txBox="1"/>
          <p:nvPr/>
        </p:nvSpPr>
        <p:spPr>
          <a:xfrm>
            <a:off x="1209675" y="2719388"/>
            <a:ext cx="7194550" cy="23574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 in produzione del sistema con le principali funzionalità:</a:t>
            </a:r>
            <a:endParaRPr sz="20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❖"/>
              <a:defRPr/>
            </a:pPr>
            <a:r>
              <a:rPr lang="en-US" sz="2000" ker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registrazione di protocollo</a:t>
            </a:r>
            <a:endParaRPr sz="20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❖"/>
              <a:defRPr/>
            </a:pPr>
            <a:r>
              <a:rPr lang="en-US" sz="2000" ker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integrazione con il sistemi di posta elettronica certificata</a:t>
            </a:r>
            <a:endParaRPr sz="20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❖"/>
              <a:defRPr/>
            </a:pPr>
            <a:r>
              <a:rPr lang="en-US" sz="2000" ker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interoperabilità tra enti della federazione</a:t>
            </a:r>
            <a:endParaRPr sz="20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❖"/>
              <a:defRPr/>
            </a:pPr>
            <a:r>
              <a:rPr lang="en-US" sz="2000" ker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classificazione e fascicolazione dei documenti  </a:t>
            </a:r>
            <a:endParaRPr sz="20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oogle Shape;58;p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Google Shape;59;p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5695950"/>
            <a:ext cx="9156701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Google Shape;60;p7"/>
          <p:cNvSpPr txBox="1">
            <a:spLocks noChangeArrowheads="1"/>
          </p:cNvSpPr>
          <p:nvPr/>
        </p:nvSpPr>
        <p:spPr bwMode="auto">
          <a:xfrm>
            <a:off x="1042988" y="1700213"/>
            <a:ext cx="7273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n-US" sz="2000">
                <a:solidFill>
                  <a:srgbClr val="FF0000"/>
                </a:solidFill>
              </a:rPr>
              <a:t>2015 ⇒ </a:t>
            </a:r>
            <a:r>
              <a:rPr lang="en-US" sz="2000"/>
              <a:t>Integrazione con il sistema di interscambio delle fatture elettroniche. </a:t>
            </a:r>
            <a:r>
              <a:rPr lang="en-US" sz="2000">
                <a:solidFill>
                  <a:srgbClr val="FF0000"/>
                </a:solidFill>
              </a:rPr>
              <a:t>          </a:t>
            </a:r>
            <a:endParaRPr lang="it-IT" sz="2000"/>
          </a:p>
        </p:txBody>
      </p:sp>
      <p:sp>
        <p:nvSpPr>
          <p:cNvPr id="12293" name="Google Shape;61;p7"/>
          <p:cNvSpPr txBox="1">
            <a:spLocks noChangeArrowheads="1"/>
          </p:cNvSpPr>
          <p:nvPr/>
        </p:nvSpPr>
        <p:spPr bwMode="auto">
          <a:xfrm>
            <a:off x="366713" y="201613"/>
            <a:ext cx="744061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en-US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DAL NUCLEO MINIMO DI PROTOCOLLO AL SISTEMA DI GESTIONE DOCUMENTALE / 2</a:t>
            </a:r>
            <a:endParaRPr lang="it-IT" sz="3200"/>
          </a:p>
        </p:txBody>
      </p:sp>
      <p:sp>
        <p:nvSpPr>
          <p:cNvPr id="62" name="Google Shape;62;p7"/>
          <p:cNvSpPr txBox="1">
            <a:spLocks noChangeArrowheads="1"/>
          </p:cNvSpPr>
          <p:nvPr/>
        </p:nvSpPr>
        <p:spPr bwMode="auto">
          <a:xfrm>
            <a:off x="1042988" y="2517775"/>
            <a:ext cx="7273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n-US" sz="2000">
                <a:solidFill>
                  <a:srgbClr val="FF0000"/>
                </a:solidFill>
              </a:rPr>
              <a:t>2016 ⇒ </a:t>
            </a:r>
            <a:r>
              <a:rPr lang="en-US" sz="2000"/>
              <a:t>Funzionalità per l’invio in conservazione dei documenti al ParER;</a:t>
            </a:r>
            <a:endParaRPr lang="it-IT" sz="2000"/>
          </a:p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n-US" sz="2000"/>
              <a:t>Implementazione del libro firma digitale per la gestione dei processi di firma elettronica e digitale;</a:t>
            </a:r>
            <a:endParaRPr lang="it-IT" sz="2000"/>
          </a:p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n-US" sz="2000"/>
              <a:t>Integrazione con i servizi online di ricezione delle istanze dei cittadini.    </a:t>
            </a:r>
            <a:r>
              <a:rPr lang="en-US" sz="2000">
                <a:solidFill>
                  <a:srgbClr val="FF0000"/>
                </a:solidFill>
              </a:rPr>
              <a:t>  </a:t>
            </a:r>
            <a:endParaRPr lang="it-IT" sz="2000"/>
          </a:p>
        </p:txBody>
      </p:sp>
      <p:sp>
        <p:nvSpPr>
          <p:cNvPr id="63" name="Google Shape;63;p7"/>
          <p:cNvSpPr txBox="1">
            <a:spLocks noChangeArrowheads="1"/>
          </p:cNvSpPr>
          <p:nvPr/>
        </p:nvSpPr>
        <p:spPr bwMode="auto">
          <a:xfrm>
            <a:off x="1042988" y="4568825"/>
            <a:ext cx="72739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n-US" sz="2000">
                <a:solidFill>
                  <a:srgbClr val="FF0000"/>
                </a:solidFill>
              </a:rPr>
              <a:t>2018 ⇒ </a:t>
            </a:r>
            <a:r>
              <a:rPr lang="en-US" sz="2000"/>
              <a:t>Messa in produzione dell’app P.I.Tre. per l’utilizzo del sistema in mobilità</a:t>
            </a:r>
            <a:endParaRPr lang="it-IT" sz="2000"/>
          </a:p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n-US" sz="2000">
                <a:solidFill>
                  <a:srgbClr val="FF0000"/>
                </a:solidFill>
              </a:rPr>
              <a:t>         </a:t>
            </a:r>
            <a:endParaRPr lang="it-IT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68;p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Google Shape;69;p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5695950"/>
            <a:ext cx="9156701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Google Shape;70;p8"/>
          <p:cNvSpPr txBox="1">
            <a:spLocks noChangeArrowheads="1"/>
          </p:cNvSpPr>
          <p:nvPr/>
        </p:nvSpPr>
        <p:spPr bwMode="auto">
          <a:xfrm>
            <a:off x="1042988" y="1700213"/>
            <a:ext cx="7273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n-US" sz="2000">
                <a:solidFill>
                  <a:srgbClr val="FF0000"/>
                </a:solidFill>
              </a:rPr>
              <a:t>2019 ⇒ </a:t>
            </a:r>
            <a:r>
              <a:rPr lang="en-US" sz="2000"/>
              <a:t>Automazione dei passi di protocollazione e di spedizione all’interno dei processi di firma.</a:t>
            </a:r>
            <a:endParaRPr lang="it-IT" sz="2000"/>
          </a:p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n-US" sz="2000">
                <a:solidFill>
                  <a:srgbClr val="FF0000"/>
                </a:solidFill>
              </a:rPr>
              <a:t>         </a:t>
            </a:r>
            <a:endParaRPr lang="it-IT" sz="2000"/>
          </a:p>
        </p:txBody>
      </p:sp>
      <p:sp>
        <p:nvSpPr>
          <p:cNvPr id="14341" name="Google Shape;71;p8"/>
          <p:cNvSpPr txBox="1">
            <a:spLocks noChangeArrowheads="1"/>
          </p:cNvSpPr>
          <p:nvPr/>
        </p:nvSpPr>
        <p:spPr bwMode="auto">
          <a:xfrm>
            <a:off x="366713" y="201613"/>
            <a:ext cx="744061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en-US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DAL NUCLEO MINIMO DI PROTOCOLLO AL SISTEMA DI GESTIONE DOCUMENTALE / 3</a:t>
            </a:r>
            <a:endParaRPr lang="it-IT" sz="3200"/>
          </a:p>
        </p:txBody>
      </p:sp>
      <p:sp>
        <p:nvSpPr>
          <p:cNvPr id="72" name="Google Shape;72;p8"/>
          <p:cNvSpPr txBox="1">
            <a:spLocks noChangeArrowheads="1"/>
          </p:cNvSpPr>
          <p:nvPr/>
        </p:nvSpPr>
        <p:spPr bwMode="auto">
          <a:xfrm>
            <a:off x="1042988" y="2517775"/>
            <a:ext cx="7273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n-US" sz="2000">
                <a:solidFill>
                  <a:srgbClr val="FF0000"/>
                </a:solidFill>
              </a:rPr>
              <a:t>2021 ⇒ </a:t>
            </a:r>
            <a:r>
              <a:rPr lang="en-US" sz="2000"/>
              <a:t>Realizzazione di un collegamento via webservice con gli indici nazionali</a:t>
            </a:r>
            <a:endParaRPr lang="it-IT" sz="2000"/>
          </a:p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n-US" sz="2000"/>
              <a:t>  </a:t>
            </a:r>
            <a:r>
              <a:rPr lang="en-US" sz="2000">
                <a:solidFill>
                  <a:srgbClr val="FF0000"/>
                </a:solidFill>
              </a:rPr>
              <a:t>  </a:t>
            </a:r>
            <a:endParaRPr lang="it-IT" sz="2000"/>
          </a:p>
        </p:txBody>
      </p:sp>
      <p:sp>
        <p:nvSpPr>
          <p:cNvPr id="73" name="Google Shape;73;p8"/>
          <p:cNvSpPr txBox="1">
            <a:spLocks noChangeArrowheads="1"/>
          </p:cNvSpPr>
          <p:nvPr/>
        </p:nvSpPr>
        <p:spPr bwMode="auto">
          <a:xfrm>
            <a:off x="1042988" y="3429000"/>
            <a:ext cx="7273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n-US" sz="2000">
                <a:solidFill>
                  <a:srgbClr val="FF0000"/>
                </a:solidFill>
              </a:rPr>
              <a:t>2022 ⇒ </a:t>
            </a:r>
            <a:r>
              <a:rPr lang="en-US" sz="2000"/>
              <a:t>Adeguamento alle Linee guida AgID (nuovo tracciato xml della segnatura di protocollo, aggiornamento del set di metadati dei documenti e dei fascicoli)</a:t>
            </a:r>
            <a:endParaRPr lang="it-IT" sz="2000"/>
          </a:p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n-US" sz="2000">
                <a:solidFill>
                  <a:srgbClr val="FF0000"/>
                </a:solidFill>
              </a:rPr>
              <a:t>        </a:t>
            </a:r>
            <a:endParaRPr lang="it-IT" sz="2000"/>
          </a:p>
        </p:txBody>
      </p:sp>
      <p:sp>
        <p:nvSpPr>
          <p:cNvPr id="74" name="Google Shape;74;p8"/>
          <p:cNvSpPr txBox="1">
            <a:spLocks noChangeArrowheads="1"/>
          </p:cNvSpPr>
          <p:nvPr/>
        </p:nvSpPr>
        <p:spPr bwMode="auto">
          <a:xfrm>
            <a:off x="1042988" y="4545013"/>
            <a:ext cx="7273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n-US" sz="2000">
                <a:solidFill>
                  <a:srgbClr val="FF0000"/>
                </a:solidFill>
              </a:rPr>
              <a:t>2023 ⇒ </a:t>
            </a:r>
            <a:r>
              <a:rPr lang="en-US" sz="2000"/>
              <a:t>Funzionalità per la gestione dei piani di conservazione degli enti federati.</a:t>
            </a:r>
            <a:endParaRPr lang="it-IT" sz="2000"/>
          </a:p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r>
              <a:rPr lang="en-US" sz="2000">
                <a:solidFill>
                  <a:srgbClr val="FF0000"/>
                </a:solidFill>
              </a:rPr>
              <a:t>         </a:t>
            </a:r>
            <a:endParaRPr lang="it-IT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79;p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Google Shape;80;p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5695950"/>
            <a:ext cx="9156701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Google Shape;81;p9"/>
          <p:cNvSpPr txBox="1"/>
          <p:nvPr/>
        </p:nvSpPr>
        <p:spPr>
          <a:xfrm>
            <a:off x="1017588" y="1273175"/>
            <a:ext cx="7273925" cy="40941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Il sistema P.I.Tre. è aperto all’integrazione con altri sistemi (ad es. applicativi verticali) purché: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sia rispettato il </a:t>
            </a:r>
            <a:r>
              <a:rPr lang="en-US" sz="2000" b="1" kern="0">
                <a:latin typeface="Arial"/>
                <a:ea typeface="Arial"/>
                <a:cs typeface="Arial"/>
                <a:sym typeface="Arial"/>
              </a:rPr>
              <a:t>vincolo archivistico</a:t>
            </a:r>
            <a:endParaRPr sz="2000" b="1" kern="0">
              <a:latin typeface="Arial"/>
              <a:ea typeface="Arial"/>
              <a:cs typeface="Arial"/>
              <a:sym typeface="Arial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le logiche di classificazione e fascicolazione siano incentrate nel sistema di gestione documentale (P.I.Tre.)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lo </a:t>
            </a:r>
            <a:r>
              <a:rPr lang="en-US" sz="2000" i="1" kern="0">
                <a:latin typeface="Arial"/>
                <a:ea typeface="Arial"/>
                <a:cs typeface="Arial"/>
                <a:sym typeface="Arial"/>
              </a:rPr>
              <a:t>storage </a:t>
            </a: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del documento originale digitale avvenga nel sistema di gestione documentale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nel sistema integrato vengano messe a disposizione delle ‘semplici’ viste del documento originale digitale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9" name="Google Shape;82;p9"/>
          <p:cNvSpPr txBox="1">
            <a:spLocks noChangeArrowheads="1"/>
          </p:cNvSpPr>
          <p:nvPr/>
        </p:nvSpPr>
        <p:spPr bwMode="auto">
          <a:xfrm>
            <a:off x="852488" y="142875"/>
            <a:ext cx="7439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en-US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LE INTEGRAZIONI CON ALTRI SISTEMI</a:t>
            </a:r>
            <a:endParaRPr lang="it-IT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oogle Shape;87;p1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Google Shape;88;p1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5695950"/>
            <a:ext cx="9156701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Google Shape;89;p10"/>
          <p:cNvSpPr txBox="1"/>
          <p:nvPr/>
        </p:nvSpPr>
        <p:spPr>
          <a:xfrm>
            <a:off x="1017588" y="965200"/>
            <a:ext cx="7273925" cy="440213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Per ogni sviluppo del sistema: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raccolta delle esigenze degli enti / utenti, aggiornamento dei requisiti normativi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valutazione della priorità dell’intervento e dell’impatto (sul sistema, sul flusso di lavoro, impatto economico)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analisi tecnica dei requisiti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valutazione della soluzione tecnica proposta dal fornitore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sviluppo delle funzionalità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test delle nuove funzioni sviluppate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progettazione e realizzazione della formazione e della documentazione descrittiva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rilascio delle funzionalità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  <a:p>
            <a:pPr marL="457200" indent="-3556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/>
            </a:pPr>
            <a:r>
              <a:rPr lang="en-US" sz="2000" kern="0">
                <a:latin typeface="Arial"/>
                <a:ea typeface="Arial"/>
                <a:cs typeface="Arial"/>
                <a:sym typeface="Arial"/>
              </a:rPr>
              <a:t>supporto agli utenti</a:t>
            </a:r>
            <a:endParaRPr sz="20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7" name="Google Shape;90;p10"/>
          <p:cNvSpPr txBox="1">
            <a:spLocks noChangeArrowheads="1"/>
          </p:cNvSpPr>
          <p:nvPr/>
        </p:nvSpPr>
        <p:spPr bwMode="auto">
          <a:xfrm>
            <a:off x="852488" y="142875"/>
            <a:ext cx="7439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en-US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LE FASI DEL PROCESSO EVOLUTIVO</a:t>
            </a:r>
            <a:endParaRPr lang="it-IT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oogle Shape;95;p1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42875"/>
            <a:ext cx="12636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Google Shape;96;p1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5695950"/>
            <a:ext cx="9156701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Google Shape;97;p11"/>
          <p:cNvSpPr txBox="1">
            <a:spLocks noChangeArrowheads="1"/>
          </p:cNvSpPr>
          <p:nvPr/>
        </p:nvSpPr>
        <p:spPr bwMode="auto">
          <a:xfrm>
            <a:off x="1042988" y="1700213"/>
            <a:ext cx="727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ts val="3200"/>
              <a:buFont typeface="Calibri" pitchFamily="34" charset="0"/>
              <a:buNone/>
            </a:pPr>
            <a:endParaRPr lang="it-IT" sz="2000"/>
          </a:p>
        </p:txBody>
      </p:sp>
      <p:sp>
        <p:nvSpPr>
          <p:cNvPr id="20485" name="Google Shape;98;p11"/>
          <p:cNvSpPr txBox="1">
            <a:spLocks noChangeArrowheads="1"/>
          </p:cNvSpPr>
          <p:nvPr/>
        </p:nvSpPr>
        <p:spPr bwMode="auto">
          <a:xfrm>
            <a:off x="366713" y="201613"/>
            <a:ext cx="74406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66FF"/>
              </a:buClr>
              <a:buSzPts val="1800"/>
              <a:buFont typeface="Calibri" pitchFamily="34" charset="0"/>
              <a:buNone/>
            </a:pPr>
            <a:r>
              <a:rPr lang="en-US" sz="3200" b="1">
                <a:solidFill>
                  <a:srgbClr val="0066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GLI ENTI FEDERATI</a:t>
            </a:r>
            <a:endParaRPr lang="it-IT" sz="3200"/>
          </a:p>
        </p:txBody>
      </p:sp>
      <p:pic>
        <p:nvPicPr>
          <p:cNvPr id="20486" name="Google Shape;99;p1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838" y="860425"/>
            <a:ext cx="8696325" cy="4668838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PresentationFormat>Presentazione su schermo (4:3)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Struttura predefinita</vt:lpstr>
      <vt:lpstr>Struttura predefinita</vt:lpstr>
      <vt:lpstr>IL SISTEMA PITRE: SOLUZIONI AL SERVIZIO DELLA GESTIONE DOCUMENTALE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GRAZIE PER L’ATTENZIONE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SISTEMA PITRE: SOLUZIONI AL SERVIZIO DELLA GESTIONE DOCUMENTALE</dc:title>
  <cp:lastModifiedBy>Carlo Bortoli</cp:lastModifiedBy>
  <cp:revision>1</cp:revision>
  <dcterms:modified xsi:type="dcterms:W3CDTF">2024-01-24T14:10:55Z</dcterms:modified>
</cp:coreProperties>
</file>