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  <p:sldMasterId id="2147483664" r:id="rId2"/>
  </p:sldMasterIdLst>
  <p:notesMasterIdLst>
    <p:notesMasterId r:id="rId27"/>
  </p:notesMasterIdLst>
  <p:handoutMasterIdLst>
    <p:handoutMasterId r:id="rId28"/>
  </p:handoutMasterIdLst>
  <p:sldIdLst>
    <p:sldId id="257" r:id="rId3"/>
    <p:sldId id="285" r:id="rId4"/>
    <p:sldId id="278" r:id="rId5"/>
    <p:sldId id="284" r:id="rId6"/>
    <p:sldId id="275" r:id="rId7"/>
    <p:sldId id="279" r:id="rId8"/>
    <p:sldId id="280" r:id="rId9"/>
    <p:sldId id="283" r:id="rId10"/>
    <p:sldId id="276" r:id="rId11"/>
    <p:sldId id="263" r:id="rId12"/>
    <p:sldId id="265" r:id="rId13"/>
    <p:sldId id="266" r:id="rId14"/>
    <p:sldId id="269" r:id="rId15"/>
    <p:sldId id="270" r:id="rId16"/>
    <p:sldId id="271" r:id="rId17"/>
    <p:sldId id="286" r:id="rId18"/>
    <p:sldId id="267" r:id="rId19"/>
    <p:sldId id="268" r:id="rId20"/>
    <p:sldId id="281" r:id="rId21"/>
    <p:sldId id="282" r:id="rId22"/>
    <p:sldId id="287" r:id="rId23"/>
    <p:sldId id="273" r:id="rId24"/>
    <p:sldId id="272" r:id="rId25"/>
    <p:sldId id="274" r:id="rId26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023" autoAdjust="0"/>
    <p:restoredTop sz="94660" autoAdjust="0"/>
  </p:normalViewPr>
  <p:slideViewPr>
    <p:cSldViewPr snapToGrid="0" showGuides="1">
      <p:cViewPr varScale="1">
        <p:scale>
          <a:sx n="89" d="100"/>
          <a:sy n="89" d="100"/>
        </p:scale>
        <p:origin x="245" y="53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122" d="100"/>
          <a:sy n="122" d="100"/>
        </p:scale>
        <p:origin x="4932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>
            <a:extLst>
              <a:ext uri="{FF2B5EF4-FFF2-40B4-BE49-F238E27FC236}">
                <a16:creationId xmlns="" xmlns:a16="http://schemas.microsoft.com/office/drawing/2014/main" id="{2DFAD57C-D9B8-4979-9ADA-006FB399E7D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>
            <a:extLst>
              <a:ext uri="{FF2B5EF4-FFF2-40B4-BE49-F238E27FC236}">
                <a16:creationId xmlns="" xmlns:a16="http://schemas.microsoft.com/office/drawing/2014/main" id="{6484C553-64E3-4E55-85B4-23512AFFE3A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B9D5F73-86D7-4232-B97C-0EE7513CF1B4}" type="datetimeFigureOut">
              <a:rPr lang="it-IT" smtClean="0"/>
              <a:t>04/05/2022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="" xmlns:a16="http://schemas.microsoft.com/office/drawing/2014/main" id="{9A2C07F0-1650-45EA-8100-CBCD1E50EA8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="" xmlns:a16="http://schemas.microsoft.com/office/drawing/2014/main" id="{E8F0C226-9F5A-4985-9375-C1E37329340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D7DBB2-EE3F-4C1F-A578-6E6484FB2DB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598087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9B94C5-1223-48E3-A8E0-A02A8112A855}" type="datetimeFigureOut">
              <a:rPr lang="it-IT" smtClean="0"/>
              <a:t>04/05/2022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FFEBFB9-DC24-4780-86FE-64306634952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75952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stro Diapositi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itolo 23">
            <a:extLst>
              <a:ext uri="{FF2B5EF4-FFF2-40B4-BE49-F238E27FC236}">
                <a16:creationId xmlns="" xmlns:a16="http://schemas.microsoft.com/office/drawing/2014/main" id="{9402D2F9-0A76-4C7B-B505-DEC377270C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</p:spTree>
    <p:extLst>
      <p:ext uri="{BB962C8B-B14F-4D97-AF65-F5344CB8AC3E}">
        <p14:creationId xmlns:p14="http://schemas.microsoft.com/office/powerpoint/2010/main" val="252589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="" xmlns:a16="http://schemas.microsoft.com/office/drawing/2014/main" id="{1465063D-79DE-43F4-8D9B-25EA8A8465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="" xmlns:a16="http://schemas.microsoft.com/office/drawing/2014/main" id="{6F374702-1DA8-4122-9A96-F2AFD979DC0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="" xmlns:a16="http://schemas.microsoft.com/office/drawing/2014/main" id="{BA1BFDD6-A607-4E0B-8733-5FBC7671E8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="" xmlns:a16="http://schemas.microsoft.com/office/drawing/2014/main" id="{A41DD9AC-A782-4D4E-9C15-A246B9B003A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2C78AB7-AD02-41A9-9C2B-909CAB744E4A}" type="datetimeFigureOut">
              <a:rPr lang="it-IT" smtClean="0"/>
              <a:t>04/05/2022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="" xmlns:a16="http://schemas.microsoft.com/office/drawing/2014/main" id="{37F4FF31-7235-467B-8F82-3D2AC6E214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="" xmlns:a16="http://schemas.microsoft.com/office/drawing/2014/main" id="{E47700C6-4E22-41A8-9E82-DBE94B4EBB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6B26845-125B-47B3-97D9-381FC5652F1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132041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="" xmlns:a16="http://schemas.microsoft.com/office/drawing/2014/main" id="{E9F0E3B0-0C58-4115-8C5B-166F730414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="" xmlns:a16="http://schemas.microsoft.com/office/drawing/2014/main" id="{FC129DFF-0891-47C0-AF21-601CD68125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="" xmlns:a16="http://schemas.microsoft.com/office/drawing/2014/main" id="{E56FA54C-FDAD-4A40-AAAE-D4FBEEB61C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="" xmlns:a16="http://schemas.microsoft.com/office/drawing/2014/main" id="{9B761411-3B56-4F27-A016-10E5011AF3F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="" xmlns:a16="http://schemas.microsoft.com/office/drawing/2014/main" id="{73D03E8A-7C12-4E4B-8FF1-A70ED098B74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="" xmlns:a16="http://schemas.microsoft.com/office/drawing/2014/main" id="{C026A919-1522-43BD-8AB5-B008005DA12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2C78AB7-AD02-41A9-9C2B-909CAB744E4A}" type="datetimeFigureOut">
              <a:rPr lang="it-IT" smtClean="0"/>
              <a:t>04/05/2022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="" xmlns:a16="http://schemas.microsoft.com/office/drawing/2014/main" id="{67330A3D-75FD-41EA-9643-0F2CA8A7A3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="" xmlns:a16="http://schemas.microsoft.com/office/drawing/2014/main" id="{83DFA2EF-5113-46BF-B39D-3384A99A35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6B26845-125B-47B3-97D9-381FC5652F1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636999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="" xmlns:a16="http://schemas.microsoft.com/office/drawing/2014/main" id="{234799DA-C7AE-4D8F-9F8D-2EB4D5AB80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="" xmlns:a16="http://schemas.microsoft.com/office/drawing/2014/main" id="{FD45BC9D-8741-4C48-A9C6-4CDC7AC8C25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2C78AB7-AD02-41A9-9C2B-909CAB744E4A}" type="datetimeFigureOut">
              <a:rPr lang="it-IT" smtClean="0"/>
              <a:t>04/05/2022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="" xmlns:a16="http://schemas.microsoft.com/office/drawing/2014/main" id="{79CE22E5-2BC5-4219-BAD3-E044D88B8F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="" xmlns:a16="http://schemas.microsoft.com/office/drawing/2014/main" id="{7AD7DB88-36FE-4340-95A7-1E8B67F79A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6B26845-125B-47B3-97D9-381FC5652F1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9197617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="" xmlns:a16="http://schemas.microsoft.com/office/drawing/2014/main" id="{04716D9B-5B3D-4960-AEB6-F454020C273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2C78AB7-AD02-41A9-9C2B-909CAB744E4A}" type="datetimeFigureOut">
              <a:rPr lang="it-IT" smtClean="0"/>
              <a:t>04/05/2022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="" xmlns:a16="http://schemas.microsoft.com/office/drawing/2014/main" id="{38BDF868-D402-440C-A138-6399DFA02C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="" xmlns:a16="http://schemas.microsoft.com/office/drawing/2014/main" id="{3A0C4ADC-D48E-44EE-82BD-114E250F59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6B26845-125B-47B3-97D9-381FC5652F1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8341787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="" xmlns:a16="http://schemas.microsoft.com/office/drawing/2014/main" id="{7A805BB7-F8D6-41FB-AED9-F5038A7A8E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="" xmlns:a16="http://schemas.microsoft.com/office/drawing/2014/main" id="{3BC40C53-6925-46BC-A664-E335881F5B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="" xmlns:a16="http://schemas.microsoft.com/office/drawing/2014/main" id="{C40FD2B0-0839-4095-A871-DD31F466732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="" xmlns:a16="http://schemas.microsoft.com/office/drawing/2014/main" id="{2124B7F1-F6E6-4368-9B25-1207071F736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2C78AB7-AD02-41A9-9C2B-909CAB744E4A}" type="datetimeFigureOut">
              <a:rPr lang="it-IT" smtClean="0"/>
              <a:t>04/05/2022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="" xmlns:a16="http://schemas.microsoft.com/office/drawing/2014/main" id="{020254C2-BD42-4758-9F24-E40A1AFCA1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="" xmlns:a16="http://schemas.microsoft.com/office/drawing/2014/main" id="{EB2C3DD2-AD06-4930-8A9A-00A592C68B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6B26845-125B-47B3-97D9-381FC5652F1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5886762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="" xmlns:a16="http://schemas.microsoft.com/office/drawing/2014/main" id="{8AE11363-3A72-4BD7-9704-990BFA02F7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="" xmlns:a16="http://schemas.microsoft.com/office/drawing/2014/main" id="{1B4FDF35-93D5-4E4A-824E-8DC932FA3B3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="" xmlns:a16="http://schemas.microsoft.com/office/drawing/2014/main" id="{6B43E82D-9B14-45EE-A8E8-1925666E880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="" xmlns:a16="http://schemas.microsoft.com/office/drawing/2014/main" id="{9DD09665-D59C-4820-B126-FD74E05CCAB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2C78AB7-AD02-41A9-9C2B-909CAB744E4A}" type="datetimeFigureOut">
              <a:rPr lang="it-IT" smtClean="0"/>
              <a:t>04/05/2022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="" xmlns:a16="http://schemas.microsoft.com/office/drawing/2014/main" id="{CDDA8A9E-35A5-43AC-9037-FE002BB52D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="" xmlns:a16="http://schemas.microsoft.com/office/drawing/2014/main" id="{FB610A94-3E93-4B38-ABF0-BD690A8DB8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6B26845-125B-47B3-97D9-381FC5652F1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2481491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="" xmlns:a16="http://schemas.microsoft.com/office/drawing/2014/main" id="{36E99990-1D91-4901-97D0-2235CF406B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="" xmlns:a16="http://schemas.microsoft.com/office/drawing/2014/main" id="{44CB83A7-162D-4174-8B88-FD2CEB099C5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="" xmlns:a16="http://schemas.microsoft.com/office/drawing/2014/main" id="{B334155D-116C-4FDB-A395-EAFB2674502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2C78AB7-AD02-41A9-9C2B-909CAB744E4A}" type="datetimeFigureOut">
              <a:rPr lang="it-IT" smtClean="0"/>
              <a:t>04/05/2022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="" xmlns:a16="http://schemas.microsoft.com/office/drawing/2014/main" id="{15BB91BA-A223-496F-B10A-27BC74FE7F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="" xmlns:a16="http://schemas.microsoft.com/office/drawing/2014/main" id="{CBE342FC-3FB1-4D6D-909E-39A8B52A3F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6B26845-125B-47B3-97D9-381FC5652F1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6342545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="" xmlns:a16="http://schemas.microsoft.com/office/drawing/2014/main" id="{AC97C6B4-7F5E-42E7-ACCE-372A5D83E86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="" xmlns:a16="http://schemas.microsoft.com/office/drawing/2014/main" id="{8110B2FE-391B-4064-9719-185DAFB30E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="" xmlns:a16="http://schemas.microsoft.com/office/drawing/2014/main" id="{16208926-054C-4B92-961B-7879DBADC92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2C78AB7-AD02-41A9-9C2B-909CAB744E4A}" type="datetimeFigureOut">
              <a:rPr lang="it-IT" smtClean="0"/>
              <a:t>04/05/2022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="" xmlns:a16="http://schemas.microsoft.com/office/drawing/2014/main" id="{0C5E0705-856D-4104-9C92-1E33A00F1E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="" xmlns:a16="http://schemas.microsoft.com/office/drawing/2014/main" id="{1C210456-0841-4EAC-941E-3F603D80D7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6B26845-125B-47B3-97D9-381FC5652F1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75209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astro Diapositiva testo centr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ottotitolo 2">
            <a:extLst>
              <a:ext uri="{FF2B5EF4-FFF2-40B4-BE49-F238E27FC236}">
                <a16:creationId xmlns="" xmlns:a16="http://schemas.microsoft.com/office/drawing/2014/main" id="{34057FB2-ADC6-4958-8C13-F141BD85ADE6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1522975" y="1484374"/>
            <a:ext cx="9144000" cy="479137"/>
          </a:xfrm>
          <a:prstGeom prst="rect">
            <a:avLst/>
          </a:prstGeom>
        </p:spPr>
        <p:txBody>
          <a:bodyPr anchor="ctr"/>
          <a:lstStyle/>
          <a:p>
            <a:pPr marL="0" indent="0" algn="ctr">
              <a:buNone/>
            </a:pPr>
            <a:r>
              <a:rPr lang="it-IT" dirty="0">
                <a:solidFill>
                  <a:srgbClr val="0070C0"/>
                </a:solidFill>
                <a:latin typeface="Playfair Display Medium" pitchFamily="2" charset="0"/>
              </a:rPr>
              <a:t>Sottotitolo diapositiva</a:t>
            </a:r>
          </a:p>
        </p:txBody>
      </p:sp>
      <p:sp>
        <p:nvSpPr>
          <p:cNvPr id="8" name="Sottotitolo 2">
            <a:extLst>
              <a:ext uri="{FF2B5EF4-FFF2-40B4-BE49-F238E27FC236}">
                <a16:creationId xmlns="" xmlns:a16="http://schemas.microsoft.com/office/drawing/2014/main" id="{5F7B652D-27EC-4402-8D6D-D5D4D87E1204}"/>
              </a:ext>
            </a:extLst>
          </p:cNvPr>
          <p:cNvSpPr txBox="1">
            <a:spLocks/>
          </p:cNvSpPr>
          <p:nvPr userDrawn="1"/>
        </p:nvSpPr>
        <p:spPr>
          <a:xfrm>
            <a:off x="1523999" y="3055465"/>
            <a:ext cx="9195707" cy="70827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70000"/>
              </a:lnSpc>
            </a:pPr>
            <a:r>
              <a:rPr lang="it-IT" sz="1800" dirty="0">
                <a:solidFill>
                  <a:schemeClr val="bg2">
                    <a:lumMod val="50000"/>
                  </a:schemeClr>
                </a:solidFill>
                <a:latin typeface="Playfair Display Medium" pitchFamily="2" charset="0"/>
              </a:rPr>
              <a:t>Inserire qui il testo cercando di non scendere al di sotto dei 12 punti per consentire la massima leggibilità</a:t>
            </a:r>
          </a:p>
        </p:txBody>
      </p:sp>
      <p:sp>
        <p:nvSpPr>
          <p:cNvPr id="2" name="Titolo 1">
            <a:extLst>
              <a:ext uri="{FF2B5EF4-FFF2-40B4-BE49-F238E27FC236}">
                <a16:creationId xmlns="" xmlns:a16="http://schemas.microsoft.com/office/drawing/2014/main" id="{5BEBB45C-8200-4CEF-B99F-8D23C4E58C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281794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</p:spTree>
    <p:extLst>
      <p:ext uri="{BB962C8B-B14F-4D97-AF65-F5344CB8AC3E}">
        <p14:creationId xmlns:p14="http://schemas.microsoft.com/office/powerpoint/2010/main" val="34591924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Mastro Diapositiva testo centr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ottotitolo 2">
            <a:extLst>
              <a:ext uri="{FF2B5EF4-FFF2-40B4-BE49-F238E27FC236}">
                <a16:creationId xmlns="" xmlns:a16="http://schemas.microsoft.com/office/drawing/2014/main" id="{34057FB2-ADC6-4958-8C13-F141BD85ADE6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1522975" y="1484374"/>
            <a:ext cx="9144000" cy="479137"/>
          </a:xfrm>
          <a:prstGeom prst="rect">
            <a:avLst/>
          </a:prstGeom>
        </p:spPr>
        <p:txBody>
          <a:bodyPr anchor="ctr"/>
          <a:lstStyle/>
          <a:p>
            <a:pPr marL="0" indent="0" algn="ctr">
              <a:buNone/>
            </a:pPr>
            <a:r>
              <a:rPr lang="it-IT" dirty="0">
                <a:solidFill>
                  <a:srgbClr val="0070C0"/>
                </a:solidFill>
                <a:latin typeface="Playfair Display Medium" pitchFamily="2" charset="0"/>
              </a:rPr>
              <a:t>Sottotitolo diapositiva</a:t>
            </a:r>
          </a:p>
        </p:txBody>
      </p:sp>
      <p:grpSp>
        <p:nvGrpSpPr>
          <p:cNvPr id="9" name="Gruppo 8">
            <a:extLst>
              <a:ext uri="{FF2B5EF4-FFF2-40B4-BE49-F238E27FC236}">
                <a16:creationId xmlns="" xmlns:a16="http://schemas.microsoft.com/office/drawing/2014/main" id="{0C458D6D-E237-4332-913C-0B4B24F83599}"/>
              </a:ext>
            </a:extLst>
          </p:cNvPr>
          <p:cNvGrpSpPr/>
          <p:nvPr userDrawn="1"/>
        </p:nvGrpSpPr>
        <p:grpSpPr>
          <a:xfrm>
            <a:off x="334734" y="2522084"/>
            <a:ext cx="3661684" cy="3068366"/>
            <a:chOff x="326570" y="2162856"/>
            <a:chExt cx="3661684" cy="3068366"/>
          </a:xfrm>
        </p:grpSpPr>
        <p:pic>
          <p:nvPicPr>
            <p:cNvPr id="10" name="Immagine 9">
              <a:extLst>
                <a:ext uri="{FF2B5EF4-FFF2-40B4-BE49-F238E27FC236}">
                  <a16:creationId xmlns="" xmlns:a16="http://schemas.microsoft.com/office/drawing/2014/main" id="{CFAA53E7-609B-45E2-A75A-D1B5F4EB043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326571" y="2162856"/>
              <a:ext cx="3661683" cy="564016"/>
            </a:xfrm>
            <a:prstGeom prst="rect">
              <a:avLst/>
            </a:prstGeom>
          </p:spPr>
        </p:pic>
        <p:sp>
          <p:nvSpPr>
            <p:cNvPr id="11" name="Sottotitolo 2">
              <a:extLst>
                <a:ext uri="{FF2B5EF4-FFF2-40B4-BE49-F238E27FC236}">
                  <a16:creationId xmlns="" xmlns:a16="http://schemas.microsoft.com/office/drawing/2014/main" id="{73500528-01B3-41A0-A64F-DC78BB9796D5}"/>
                </a:ext>
              </a:extLst>
            </p:cNvPr>
            <p:cNvSpPr txBox="1">
              <a:spLocks/>
            </p:cNvSpPr>
            <p:nvPr/>
          </p:nvSpPr>
          <p:spPr>
            <a:xfrm>
              <a:off x="326570" y="2702316"/>
              <a:ext cx="3661683" cy="2528906"/>
            </a:xfrm>
            <a:prstGeom prst="rect">
              <a:avLst/>
            </a:prstGeom>
            <a:ln>
              <a:solidFill>
                <a:srgbClr val="0070C0"/>
              </a:solidFill>
            </a:ln>
          </p:spPr>
          <p:txBody>
            <a:bodyPr vert="horz" lIns="91440" tIns="45720" rIns="91440" bIns="45720" rtlCol="0" anchor="ctr">
              <a:normAutofit/>
            </a:bodyPr>
            <a:lstStyle>
              <a:lvl1pPr marL="0" indent="0" algn="ctr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ct val="170000"/>
                </a:lnSpc>
              </a:pPr>
              <a:r>
                <a:rPr lang="it-IT" sz="1800" dirty="0">
                  <a:solidFill>
                    <a:schemeClr val="bg2">
                      <a:lumMod val="50000"/>
                    </a:schemeClr>
                  </a:solidFill>
                  <a:latin typeface="Playfair Display Medium" pitchFamily="2" charset="0"/>
                </a:rPr>
                <a:t>Casella di testo semplice con titolo in evidenza.</a:t>
              </a:r>
            </a:p>
          </p:txBody>
        </p:sp>
        <p:sp>
          <p:nvSpPr>
            <p:cNvPr id="12" name="Sottotitolo 2">
              <a:extLst>
                <a:ext uri="{FF2B5EF4-FFF2-40B4-BE49-F238E27FC236}">
                  <a16:creationId xmlns="" xmlns:a16="http://schemas.microsoft.com/office/drawing/2014/main" id="{43CAF5E5-AE62-42F2-87DB-428A49D72209}"/>
                </a:ext>
              </a:extLst>
            </p:cNvPr>
            <p:cNvSpPr txBox="1">
              <a:spLocks/>
            </p:cNvSpPr>
            <p:nvPr/>
          </p:nvSpPr>
          <p:spPr>
            <a:xfrm>
              <a:off x="522169" y="2223179"/>
              <a:ext cx="3272182" cy="479137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rmAutofit/>
            </a:bodyPr>
            <a:lstStyle>
              <a:lvl1pPr marL="0" indent="0" algn="ctr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it-IT" dirty="0">
                  <a:solidFill>
                    <a:schemeClr val="bg1"/>
                  </a:solidFill>
                  <a:latin typeface="Playfair Display Medium" pitchFamily="2" charset="0"/>
                </a:rPr>
                <a:t>Titolo casella di testo</a:t>
              </a:r>
            </a:p>
          </p:txBody>
        </p:sp>
      </p:grpSp>
      <p:sp>
        <p:nvSpPr>
          <p:cNvPr id="3" name="Segnaposto immagine 2">
            <a:extLst>
              <a:ext uri="{FF2B5EF4-FFF2-40B4-BE49-F238E27FC236}">
                <a16:creationId xmlns="" xmlns:a16="http://schemas.microsoft.com/office/drawing/2014/main" id="{5CAE99D9-5497-4229-807C-0D36EB24535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094413" y="2522538"/>
            <a:ext cx="6180137" cy="30829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4" name="Titolo 3">
            <a:extLst>
              <a:ext uri="{FF2B5EF4-FFF2-40B4-BE49-F238E27FC236}">
                <a16:creationId xmlns="" xmlns:a16="http://schemas.microsoft.com/office/drawing/2014/main" id="{2E33E024-B7BB-400F-B1CD-64AF233979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</p:spTree>
    <p:extLst>
      <p:ext uri="{BB962C8B-B14F-4D97-AF65-F5344CB8AC3E}">
        <p14:creationId xmlns:p14="http://schemas.microsoft.com/office/powerpoint/2010/main" val="3311919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Mastro Diapositiva punto ele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ottotitolo 2">
            <a:extLst>
              <a:ext uri="{FF2B5EF4-FFF2-40B4-BE49-F238E27FC236}">
                <a16:creationId xmlns="" xmlns:a16="http://schemas.microsoft.com/office/drawing/2014/main" id="{34057FB2-ADC6-4958-8C13-F141BD85ADE6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1522975" y="1484374"/>
            <a:ext cx="9144000" cy="479137"/>
          </a:xfrm>
          <a:prstGeom prst="rect">
            <a:avLst/>
          </a:prstGeom>
        </p:spPr>
        <p:txBody>
          <a:bodyPr anchor="ctr"/>
          <a:lstStyle/>
          <a:p>
            <a:pPr marL="0" indent="0" algn="ctr">
              <a:buNone/>
            </a:pPr>
            <a:r>
              <a:rPr lang="it-IT" dirty="0">
                <a:solidFill>
                  <a:srgbClr val="0070C0"/>
                </a:solidFill>
                <a:latin typeface="Playfair Display Medium" pitchFamily="2" charset="0"/>
              </a:rPr>
              <a:t>Sottotitolo diapositiva</a:t>
            </a:r>
          </a:p>
        </p:txBody>
      </p:sp>
      <p:grpSp>
        <p:nvGrpSpPr>
          <p:cNvPr id="9" name="Gruppo 8">
            <a:extLst>
              <a:ext uri="{FF2B5EF4-FFF2-40B4-BE49-F238E27FC236}">
                <a16:creationId xmlns="" xmlns:a16="http://schemas.microsoft.com/office/drawing/2014/main" id="{0C458D6D-E237-4332-913C-0B4B24F83599}"/>
              </a:ext>
            </a:extLst>
          </p:cNvPr>
          <p:cNvGrpSpPr/>
          <p:nvPr userDrawn="1"/>
        </p:nvGrpSpPr>
        <p:grpSpPr>
          <a:xfrm>
            <a:off x="334734" y="2522084"/>
            <a:ext cx="3661684" cy="3068366"/>
            <a:chOff x="326570" y="2162856"/>
            <a:chExt cx="3661684" cy="3068366"/>
          </a:xfrm>
        </p:grpSpPr>
        <p:pic>
          <p:nvPicPr>
            <p:cNvPr id="10" name="Immagine 9">
              <a:extLst>
                <a:ext uri="{FF2B5EF4-FFF2-40B4-BE49-F238E27FC236}">
                  <a16:creationId xmlns="" xmlns:a16="http://schemas.microsoft.com/office/drawing/2014/main" id="{CFAA53E7-609B-45E2-A75A-D1B5F4EB043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326571" y="2162856"/>
              <a:ext cx="3661683" cy="564016"/>
            </a:xfrm>
            <a:prstGeom prst="rect">
              <a:avLst/>
            </a:prstGeom>
          </p:spPr>
        </p:pic>
        <p:sp>
          <p:nvSpPr>
            <p:cNvPr id="11" name="Sottotitolo 2">
              <a:extLst>
                <a:ext uri="{FF2B5EF4-FFF2-40B4-BE49-F238E27FC236}">
                  <a16:creationId xmlns="" xmlns:a16="http://schemas.microsoft.com/office/drawing/2014/main" id="{73500528-01B3-41A0-A64F-DC78BB9796D5}"/>
                </a:ext>
              </a:extLst>
            </p:cNvPr>
            <p:cNvSpPr txBox="1">
              <a:spLocks/>
            </p:cNvSpPr>
            <p:nvPr/>
          </p:nvSpPr>
          <p:spPr>
            <a:xfrm>
              <a:off x="326570" y="2702316"/>
              <a:ext cx="3661683" cy="2528906"/>
            </a:xfrm>
            <a:prstGeom prst="rect">
              <a:avLst/>
            </a:prstGeom>
            <a:ln>
              <a:solidFill>
                <a:srgbClr val="0070C0"/>
              </a:solidFill>
            </a:ln>
          </p:spPr>
          <p:txBody>
            <a:bodyPr vert="horz" lIns="91440" tIns="45720" rIns="91440" bIns="45720" rtlCol="0" anchor="ctr">
              <a:normAutofit/>
            </a:bodyPr>
            <a:lstStyle>
              <a:lvl1pPr marL="0" indent="0" algn="ctr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</a:pPr>
              <a:r>
                <a:rPr lang="it-IT" sz="1800" dirty="0">
                  <a:solidFill>
                    <a:schemeClr val="bg2">
                      <a:lumMod val="50000"/>
                    </a:schemeClr>
                  </a:solidFill>
                  <a:latin typeface="Playfair Display Medium" pitchFamily="2" charset="0"/>
                </a:rPr>
                <a:t>Casella di testo punto elenco</a:t>
              </a:r>
            </a:p>
            <a:p>
              <a:pPr marL="285750" indent="-285750" algn="l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Font typeface="Arial" panose="020B0604020202020204" pitchFamily="34" charset="0"/>
                <a:buChar char="•"/>
              </a:pPr>
              <a:r>
                <a:rPr lang="it-IT" sz="1800" dirty="0">
                  <a:solidFill>
                    <a:schemeClr val="bg2">
                      <a:lumMod val="50000"/>
                    </a:schemeClr>
                  </a:solidFill>
                  <a:latin typeface="Playfair Display Medium" pitchFamily="2" charset="0"/>
                </a:rPr>
                <a:t>Riga uno</a:t>
              </a:r>
            </a:p>
            <a:p>
              <a:pPr marL="285750" indent="-285750" algn="l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Font typeface="Arial" panose="020B0604020202020204" pitchFamily="34" charset="0"/>
                <a:buChar char="•"/>
              </a:pPr>
              <a:r>
                <a:rPr lang="it-IT" sz="1800" dirty="0">
                  <a:solidFill>
                    <a:schemeClr val="bg2">
                      <a:lumMod val="50000"/>
                    </a:schemeClr>
                  </a:solidFill>
                  <a:latin typeface="Playfair Display Medium" pitchFamily="2" charset="0"/>
                </a:rPr>
                <a:t>Riga due</a:t>
              </a:r>
            </a:p>
            <a:p>
              <a:pPr marL="285750" indent="-285750" algn="l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Font typeface="Arial" panose="020B0604020202020204" pitchFamily="34" charset="0"/>
                <a:buChar char="•"/>
              </a:pPr>
              <a:r>
                <a:rPr lang="it-IT" sz="1800" dirty="0">
                  <a:solidFill>
                    <a:schemeClr val="bg2">
                      <a:lumMod val="50000"/>
                    </a:schemeClr>
                  </a:solidFill>
                  <a:latin typeface="Playfair Display Medium" pitchFamily="2" charset="0"/>
                </a:rPr>
                <a:t>Riga tre</a:t>
              </a:r>
            </a:p>
            <a:p>
              <a:pPr marL="285750" indent="-285750" algn="l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Font typeface="Arial" panose="020B0604020202020204" pitchFamily="34" charset="0"/>
                <a:buChar char="•"/>
              </a:pPr>
              <a:r>
                <a:rPr lang="it-IT" sz="1800" dirty="0">
                  <a:solidFill>
                    <a:schemeClr val="bg2">
                      <a:lumMod val="50000"/>
                    </a:schemeClr>
                  </a:solidFill>
                  <a:latin typeface="Playfair Display Medium" pitchFamily="2" charset="0"/>
                </a:rPr>
                <a:t>Riga quattro</a:t>
              </a:r>
            </a:p>
          </p:txBody>
        </p:sp>
        <p:sp>
          <p:nvSpPr>
            <p:cNvPr id="12" name="Sottotitolo 2">
              <a:extLst>
                <a:ext uri="{FF2B5EF4-FFF2-40B4-BE49-F238E27FC236}">
                  <a16:creationId xmlns="" xmlns:a16="http://schemas.microsoft.com/office/drawing/2014/main" id="{43CAF5E5-AE62-42F2-87DB-428A49D72209}"/>
                </a:ext>
              </a:extLst>
            </p:cNvPr>
            <p:cNvSpPr txBox="1">
              <a:spLocks/>
            </p:cNvSpPr>
            <p:nvPr/>
          </p:nvSpPr>
          <p:spPr>
            <a:xfrm>
              <a:off x="522169" y="2223179"/>
              <a:ext cx="3272182" cy="479137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rmAutofit/>
            </a:bodyPr>
            <a:lstStyle>
              <a:lvl1pPr marL="0" indent="0" algn="ctr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it-IT" dirty="0">
                  <a:solidFill>
                    <a:schemeClr val="bg1"/>
                  </a:solidFill>
                  <a:latin typeface="Playfair Display Medium" pitchFamily="2" charset="0"/>
                </a:rPr>
                <a:t>Titolo casella di testo</a:t>
              </a:r>
            </a:p>
          </p:txBody>
        </p:sp>
      </p:grpSp>
      <p:sp>
        <p:nvSpPr>
          <p:cNvPr id="3" name="Segnaposto immagine 2">
            <a:extLst>
              <a:ext uri="{FF2B5EF4-FFF2-40B4-BE49-F238E27FC236}">
                <a16:creationId xmlns="" xmlns:a16="http://schemas.microsoft.com/office/drawing/2014/main" id="{5CAE99D9-5497-4229-807C-0D36EB24535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094413" y="2522538"/>
            <a:ext cx="6180137" cy="30829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037730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personalizz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="" xmlns:a16="http://schemas.microsoft.com/office/drawing/2014/main" id="{E605374F-5DEE-454C-9753-D02D1F5E562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03515" y="0"/>
            <a:ext cx="10515600" cy="1275153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r>
              <a:rPr lang="it-IT" dirty="0"/>
              <a:t>Fare clic inserire il titolo</a:t>
            </a:r>
          </a:p>
        </p:txBody>
      </p:sp>
    </p:spTree>
    <p:extLst>
      <p:ext uri="{BB962C8B-B14F-4D97-AF65-F5344CB8AC3E}">
        <p14:creationId xmlns:p14="http://schemas.microsoft.com/office/powerpoint/2010/main" val="30776280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="" xmlns:a16="http://schemas.microsoft.com/office/drawing/2014/main" id="{FD23CB12-6CD3-447D-8067-C4636FC1053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="" xmlns:a16="http://schemas.microsoft.com/office/drawing/2014/main" id="{F20D99AB-C1FE-40CB-92A9-3FD6DA82937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="" xmlns:a16="http://schemas.microsoft.com/office/drawing/2014/main" id="{6B7C4428-4946-4877-8A31-D5005FC1107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2C78AB7-AD02-41A9-9C2B-909CAB744E4A}" type="datetimeFigureOut">
              <a:rPr lang="it-IT" smtClean="0"/>
              <a:t>04/05/2022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="" xmlns:a16="http://schemas.microsoft.com/office/drawing/2014/main" id="{01514C1E-E661-42A4-B3D5-2F021FC506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="" xmlns:a16="http://schemas.microsoft.com/office/drawing/2014/main" id="{5EED18C3-97EA-48C7-A42F-5722D4D522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6B26845-125B-47B3-97D9-381FC5652F1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36775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="" xmlns:a16="http://schemas.microsoft.com/office/drawing/2014/main" id="{FD23CB12-6CD3-447D-8067-C4636FC1053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="" xmlns:a16="http://schemas.microsoft.com/office/drawing/2014/main" id="{F20D99AB-C1FE-40CB-92A9-3FD6DA82937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="" xmlns:a16="http://schemas.microsoft.com/office/drawing/2014/main" id="{6B7C4428-4946-4877-8A31-D5005FC1107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2C78AB7-AD02-41A9-9C2B-909CAB744E4A}" type="datetimeFigureOut">
              <a:rPr lang="it-IT" smtClean="0"/>
              <a:t>04/05/2022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="" xmlns:a16="http://schemas.microsoft.com/office/drawing/2014/main" id="{01514C1E-E661-42A4-B3D5-2F021FC506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="" xmlns:a16="http://schemas.microsoft.com/office/drawing/2014/main" id="{5EED18C3-97EA-48C7-A42F-5722D4D522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6B26845-125B-47B3-97D9-381FC5652F1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098058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="" xmlns:a16="http://schemas.microsoft.com/office/drawing/2014/main" id="{367F4C69-0EB1-47B2-96A0-2B27DA9B04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="" xmlns:a16="http://schemas.microsoft.com/office/drawing/2014/main" id="{29903CA5-2603-4C00-BCFD-DFEEC1BF0A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="" xmlns:a16="http://schemas.microsoft.com/office/drawing/2014/main" id="{05A4DF66-0268-468F-92EC-0ED04AF62C3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2C78AB7-AD02-41A9-9C2B-909CAB744E4A}" type="datetimeFigureOut">
              <a:rPr lang="it-IT" smtClean="0"/>
              <a:t>04/05/2022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="" xmlns:a16="http://schemas.microsoft.com/office/drawing/2014/main" id="{B9E8F248-32E1-48E2-B985-A8525E1C37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="" xmlns:a16="http://schemas.microsoft.com/office/drawing/2014/main" id="{36C43F46-588A-41B9-84E7-C8674387D5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6B26845-125B-47B3-97D9-381FC5652F1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697031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="" xmlns:a16="http://schemas.microsoft.com/office/drawing/2014/main" id="{BE8F365E-AADF-4C8B-B9AD-C1F4C29B11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="" xmlns:a16="http://schemas.microsoft.com/office/drawing/2014/main" id="{EE20D4A3-1630-46EB-A7A3-14CF3FABBE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="" xmlns:a16="http://schemas.microsoft.com/office/drawing/2014/main" id="{57171F15-4F1E-454D-843D-14EFFFEB6D5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2C78AB7-AD02-41A9-9C2B-909CAB744E4A}" type="datetimeFigureOut">
              <a:rPr lang="it-IT" smtClean="0"/>
              <a:t>04/05/2022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="" xmlns:a16="http://schemas.microsoft.com/office/drawing/2014/main" id="{1317A6CD-2CC5-441D-8B71-178F70482A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="" xmlns:a16="http://schemas.microsoft.com/office/drawing/2014/main" id="{2B3E2B88-44FF-4223-9EFE-377B91223C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6B26845-125B-47B3-97D9-381FC5652F1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559476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3.pn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3.sv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4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9.xml"/><Relationship Id="rId7" Type="http://schemas.openxmlformats.org/officeDocument/2006/relationships/slideLayout" Target="../slideLayouts/slideLayout13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6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0.xml"/><Relationship Id="rId9" Type="http://schemas.openxmlformats.org/officeDocument/2006/relationships/slideLayout" Target="../slideLayouts/slideLayout15.xml"/><Relationship Id="rId14" Type="http://schemas.openxmlformats.org/officeDocument/2006/relationships/image" Target="../media/image3.sv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magine 6">
            <a:extLst>
              <a:ext uri="{FF2B5EF4-FFF2-40B4-BE49-F238E27FC236}">
                <a16:creationId xmlns="" xmlns:a16="http://schemas.microsoft.com/office/drawing/2014/main" id="{6EED30E7-D521-4406-AABD-1581F689E488}"/>
              </a:ext>
            </a:extLst>
          </p:cNvPr>
          <p:cNvPicPr>
            <a:picLocks noChangeAspect="1"/>
          </p:cNvPicPr>
          <p:nvPr userDrawn="1"/>
        </p:nvPicPr>
        <p:blipFill>
          <a:blip r:embed="rId8"/>
          <a:stretch>
            <a:fillRect/>
          </a:stretch>
        </p:blipFill>
        <p:spPr>
          <a:xfrm>
            <a:off x="0" y="6037488"/>
            <a:ext cx="12192000" cy="820511"/>
          </a:xfrm>
          <a:prstGeom prst="rect">
            <a:avLst/>
          </a:prstGeom>
        </p:spPr>
      </p:pic>
      <p:pic>
        <p:nvPicPr>
          <p:cNvPr id="8" name="Elemento grafico 7">
            <a:extLst>
              <a:ext uri="{FF2B5EF4-FFF2-40B4-BE49-F238E27FC236}">
                <a16:creationId xmlns="" xmlns:a16="http://schemas.microsoft.com/office/drawing/2014/main" id="{FCCD297D-7F9E-401D-A126-C031BAFEC6AA}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extLst>
              <a:ext uri="{96DAC541-7B7A-43D3-8B79-37D633B846F1}">
                <asvg:svgBlip xmlns=""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6646780" y="6190573"/>
            <a:ext cx="5339071" cy="589869"/>
          </a:xfrm>
          <a:prstGeom prst="rect">
            <a:avLst/>
          </a:prstGeom>
        </p:spPr>
      </p:pic>
      <p:pic>
        <p:nvPicPr>
          <p:cNvPr id="10" name="Immagine 9">
            <a:extLst>
              <a:ext uri="{FF2B5EF4-FFF2-40B4-BE49-F238E27FC236}">
                <a16:creationId xmlns="" xmlns:a16="http://schemas.microsoft.com/office/drawing/2014/main" id="{C1329D02-6D0B-48A7-B3B6-E715E28BF5E5}"/>
              </a:ext>
            </a:extLst>
          </p:cNvPr>
          <p:cNvPicPr>
            <a:picLocks noChangeAspect="1"/>
          </p:cNvPicPr>
          <p:nvPr userDrawn="1"/>
        </p:nvPicPr>
        <p:blipFill>
          <a:blip r:embed="rId11"/>
          <a:stretch>
            <a:fillRect/>
          </a:stretch>
        </p:blipFill>
        <p:spPr>
          <a:xfrm>
            <a:off x="0" y="11216"/>
            <a:ext cx="12189951" cy="1263937"/>
          </a:xfrm>
          <a:prstGeom prst="rect">
            <a:avLst/>
          </a:prstGeom>
        </p:spPr>
      </p:pic>
      <p:sp>
        <p:nvSpPr>
          <p:cNvPr id="11" name="Titolo 1">
            <a:extLst>
              <a:ext uri="{FF2B5EF4-FFF2-40B4-BE49-F238E27FC236}">
                <a16:creationId xmlns="" xmlns:a16="http://schemas.microsoft.com/office/drawing/2014/main" id="{2F9466D8-B5C8-485C-8A1B-F3538190FCB6}"/>
              </a:ext>
            </a:extLst>
          </p:cNvPr>
          <p:cNvSpPr txBox="1">
            <a:spLocks/>
          </p:cNvSpPr>
          <p:nvPr userDrawn="1"/>
        </p:nvSpPr>
        <p:spPr>
          <a:xfrm>
            <a:off x="1524000" y="220437"/>
            <a:ext cx="9144000" cy="779688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it-IT" sz="4800" dirty="0">
              <a:solidFill>
                <a:schemeClr val="bg1"/>
              </a:solidFill>
              <a:latin typeface="Playfair Display Medium" pitchFamily="2" charset="0"/>
            </a:endParaRPr>
          </a:p>
        </p:txBody>
      </p:sp>
      <p:sp>
        <p:nvSpPr>
          <p:cNvPr id="14" name="Segnaposto titolo 13">
            <a:extLst>
              <a:ext uri="{FF2B5EF4-FFF2-40B4-BE49-F238E27FC236}">
                <a16:creationId xmlns="" xmlns:a16="http://schemas.microsoft.com/office/drawing/2014/main" id="{DD726B15-A2E5-4C17-9575-CA657FF339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</p:spTree>
    <p:extLst>
      <p:ext uri="{BB962C8B-B14F-4D97-AF65-F5344CB8AC3E}">
        <p14:creationId xmlns:p14="http://schemas.microsoft.com/office/powerpoint/2010/main" val="5778159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1" r:id="rId2"/>
    <p:sldLayoutId id="2147483662" r:id="rId3"/>
    <p:sldLayoutId id="2147483676" r:id="rId4"/>
    <p:sldLayoutId id="2147483663" r:id="rId5"/>
    <p:sldLayoutId id="2147483677" r:id="rId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Elemento grafico 7">
            <a:extLst>
              <a:ext uri="{FF2B5EF4-FFF2-40B4-BE49-F238E27FC236}">
                <a16:creationId xmlns="" xmlns:a16="http://schemas.microsoft.com/office/drawing/2014/main" id="{1D9B41FB-141C-4E31-B118-8056F4974A7C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96DAC541-7B7A-43D3-8B79-37D633B846F1}">
                <asvg:svgBlip xmlns=""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6646780" y="6190573"/>
            <a:ext cx="5339071" cy="589869"/>
          </a:xfrm>
          <a:prstGeom prst="rect">
            <a:avLst/>
          </a:prstGeom>
        </p:spPr>
      </p:pic>
      <p:sp>
        <p:nvSpPr>
          <p:cNvPr id="10" name="Titolo 1">
            <a:extLst>
              <a:ext uri="{FF2B5EF4-FFF2-40B4-BE49-F238E27FC236}">
                <a16:creationId xmlns="" xmlns:a16="http://schemas.microsoft.com/office/drawing/2014/main" id="{0E22E14A-6F18-4A9F-8F71-2BD9F173FF44}"/>
              </a:ext>
            </a:extLst>
          </p:cNvPr>
          <p:cNvSpPr txBox="1">
            <a:spLocks/>
          </p:cNvSpPr>
          <p:nvPr userDrawn="1"/>
        </p:nvSpPr>
        <p:spPr>
          <a:xfrm>
            <a:off x="1524000" y="220437"/>
            <a:ext cx="9144000" cy="779688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it-IT" sz="4800" dirty="0">
              <a:solidFill>
                <a:schemeClr val="bg1"/>
              </a:solidFill>
              <a:latin typeface="Playfair Display Medium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99861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6" r:id="rId2"/>
    <p:sldLayoutId id="2147483667" r:id="rId3"/>
    <p:sldLayoutId id="2147483668" r:id="rId4"/>
    <p:sldLayoutId id="2147483669" r:id="rId5"/>
    <p:sldLayoutId id="2147483670" r:id="rId6"/>
    <p:sldLayoutId id="2147483671" r:id="rId7"/>
    <p:sldLayoutId id="2147483672" r:id="rId8"/>
    <p:sldLayoutId id="2147483673" r:id="rId9"/>
    <p:sldLayoutId id="2147483674" r:id="rId10"/>
    <p:sldLayoutId id="214748367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9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regione.abruzzo.it/content/il-patto-il-sud" TargetMode="External"/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svg"/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7.pn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magine 12">
            <a:extLst>
              <a:ext uri="{FF2B5EF4-FFF2-40B4-BE49-F238E27FC236}">
                <a16:creationId xmlns="" xmlns:a16="http://schemas.microsoft.com/office/drawing/2014/main" id="{3BA91403-75D1-4C0C-8519-D342FF1C911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989120"/>
            <a:ext cx="12189951" cy="3594119"/>
          </a:xfrm>
          <a:prstGeom prst="rect">
            <a:avLst/>
          </a:prstGeom>
        </p:spPr>
      </p:pic>
      <p:pic>
        <p:nvPicPr>
          <p:cNvPr id="9" name="Segnaposto contenuto 8">
            <a:extLst>
              <a:ext uri="{FF2B5EF4-FFF2-40B4-BE49-F238E27FC236}">
                <a16:creationId xmlns="" xmlns:a16="http://schemas.microsoft.com/office/drawing/2014/main" id="{48EEB091-D07E-4ADA-BD83-EA02A0B9A1CD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09563"/>
            <a:ext cx="820738" cy="1046162"/>
          </a:xfrm>
          <a:prstGeom prst="rect">
            <a:avLst/>
          </a:prstGeom>
        </p:spPr>
      </p:pic>
      <p:pic>
        <p:nvPicPr>
          <p:cNvPr id="1026" name="Picture 2" descr="Il Formez è fondamentale per il Sud. Ma il suo futuro è avvolto nel mistero  - Secolo d'Italia">
            <a:extLst>
              <a:ext uri="{FF2B5EF4-FFF2-40B4-BE49-F238E27FC236}">
                <a16:creationId xmlns="" xmlns:a16="http://schemas.microsoft.com/office/drawing/2014/main" id="{9D9D3F48-167C-4A10-8C78-C70AE782095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84575" y="401411"/>
            <a:ext cx="2730137" cy="11375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Immagine 10">
            <a:extLst>
              <a:ext uri="{FF2B5EF4-FFF2-40B4-BE49-F238E27FC236}">
                <a16:creationId xmlns="" xmlns:a16="http://schemas.microsoft.com/office/drawing/2014/main" id="{A2734FAF-DA31-46AA-8D42-94E3714EB4C6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43272" y="556304"/>
            <a:ext cx="2707658" cy="698710"/>
          </a:xfrm>
          <a:prstGeom prst="rect">
            <a:avLst/>
          </a:prstGeom>
        </p:spPr>
      </p:pic>
      <p:sp>
        <p:nvSpPr>
          <p:cNvPr id="14" name="Titolo 1">
            <a:extLst>
              <a:ext uri="{FF2B5EF4-FFF2-40B4-BE49-F238E27FC236}">
                <a16:creationId xmlns="" xmlns:a16="http://schemas.microsoft.com/office/drawing/2014/main" id="{1337131D-FE53-49AE-A8FA-C6537D66F82C}"/>
              </a:ext>
            </a:extLst>
          </p:cNvPr>
          <p:cNvSpPr txBox="1">
            <a:spLocks/>
          </p:cNvSpPr>
          <p:nvPr/>
        </p:nvSpPr>
        <p:spPr>
          <a:xfrm>
            <a:off x="351064" y="1989120"/>
            <a:ext cx="11487150" cy="359411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it-IT" dirty="0">
                <a:solidFill>
                  <a:schemeClr val="bg1"/>
                </a:solidFill>
                <a:latin typeface="Playfair Display Medium" pitchFamily="2" charset="0"/>
              </a:rPr>
              <a:t>Progetto ASSISTE Abruzzo</a:t>
            </a:r>
          </a:p>
          <a:p>
            <a:pPr algn="ctr"/>
            <a:r>
              <a:rPr lang="it-IT" dirty="0">
                <a:solidFill>
                  <a:schemeClr val="bg1"/>
                </a:solidFill>
                <a:latin typeface="Playfair Display Medium" pitchFamily="2" charset="0"/>
              </a:rPr>
              <a:t>Assistenza Tecnica alla Regione Abruzzo sul Fondo di Sviluppo e Coesione</a:t>
            </a:r>
          </a:p>
          <a:p>
            <a:pPr algn="ctr"/>
            <a:r>
              <a:rPr lang="it-IT" dirty="0">
                <a:solidFill>
                  <a:schemeClr val="bg1"/>
                </a:solidFill>
                <a:latin typeface="Playfair Display Medium" pitchFamily="2" charset="0"/>
              </a:rPr>
              <a:t>Percorso di affiancamento e aggiornamento </a:t>
            </a:r>
          </a:p>
        </p:txBody>
      </p:sp>
      <p:pic>
        <p:nvPicPr>
          <p:cNvPr id="16" name="Elemento grafico 15">
            <a:extLst>
              <a:ext uri="{FF2B5EF4-FFF2-40B4-BE49-F238E27FC236}">
                <a16:creationId xmlns="" xmlns:a16="http://schemas.microsoft.com/office/drawing/2014/main" id="{7983403B-3775-4CD9-B3EF-80C18693DC7F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=""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-1" y="5583239"/>
            <a:ext cx="12189951" cy="1274761"/>
          </a:xfrm>
          <a:prstGeom prst="rect">
            <a:avLst/>
          </a:prstGeom>
        </p:spPr>
      </p:pic>
      <p:sp>
        <p:nvSpPr>
          <p:cNvPr id="19" name="CasellaDiTesto 18">
            <a:extLst>
              <a:ext uri="{FF2B5EF4-FFF2-40B4-BE49-F238E27FC236}">
                <a16:creationId xmlns="" xmlns:a16="http://schemas.microsoft.com/office/drawing/2014/main" id="{EF6F6EA0-A624-48BF-B6AA-69C1A1DA4796}"/>
              </a:ext>
            </a:extLst>
          </p:cNvPr>
          <p:cNvSpPr txBox="1"/>
          <p:nvPr/>
        </p:nvSpPr>
        <p:spPr>
          <a:xfrm>
            <a:off x="730704" y="5910943"/>
            <a:ext cx="111075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>
                <a:latin typeface="Playfair Display ExtraBold" pitchFamily="2" charset="0"/>
              </a:rPr>
              <a:t>4</a:t>
            </a:r>
            <a:r>
              <a:rPr lang="it-IT" dirty="0" smtClean="0">
                <a:latin typeface="Playfair Display ExtraBold" pitchFamily="2" charset="0"/>
              </a:rPr>
              <a:t> </a:t>
            </a:r>
            <a:r>
              <a:rPr lang="it-IT" dirty="0">
                <a:latin typeface="Playfair Display ExtraBold" pitchFamily="2" charset="0"/>
              </a:rPr>
              <a:t>giornata</a:t>
            </a:r>
            <a:r>
              <a:rPr lang="it-IT" dirty="0">
                <a:latin typeface="Playfair Display Medium" pitchFamily="2" charset="0"/>
              </a:rPr>
              <a:t>      ■      </a:t>
            </a:r>
            <a:r>
              <a:rPr lang="it-IT" dirty="0">
                <a:latin typeface="Playfair Display" pitchFamily="2" charset="0"/>
              </a:rPr>
              <a:t>mercoledì</a:t>
            </a:r>
            <a:r>
              <a:rPr lang="it-IT" dirty="0">
                <a:latin typeface="Playfair Display Medium" pitchFamily="2" charset="0"/>
              </a:rPr>
              <a:t> </a:t>
            </a:r>
            <a:r>
              <a:rPr lang="it-IT" dirty="0" smtClean="0">
                <a:latin typeface="Playfair Display ExtraBold" pitchFamily="2" charset="0"/>
              </a:rPr>
              <a:t>04/05/2022</a:t>
            </a:r>
            <a:r>
              <a:rPr lang="it-IT" dirty="0" smtClean="0">
                <a:latin typeface="Playfair Display Medium" pitchFamily="2" charset="0"/>
              </a:rPr>
              <a:t>      </a:t>
            </a:r>
            <a:r>
              <a:rPr lang="it-IT" dirty="0">
                <a:latin typeface="Playfair Display Medium" pitchFamily="2" charset="0"/>
              </a:rPr>
              <a:t>■      </a:t>
            </a:r>
            <a:r>
              <a:rPr lang="it-IT" dirty="0">
                <a:latin typeface="Playfair Display" pitchFamily="2" charset="0"/>
              </a:rPr>
              <a:t>ore</a:t>
            </a:r>
            <a:r>
              <a:rPr lang="it-IT" dirty="0">
                <a:latin typeface="Playfair Display Medium" pitchFamily="2" charset="0"/>
              </a:rPr>
              <a:t> </a:t>
            </a:r>
            <a:r>
              <a:rPr lang="it-IT" dirty="0">
                <a:latin typeface="Playfair Display ExtraBold" pitchFamily="2" charset="0"/>
              </a:rPr>
              <a:t>9,30/11,30</a:t>
            </a:r>
          </a:p>
        </p:txBody>
      </p:sp>
    </p:spTree>
    <p:extLst>
      <p:ext uri="{BB962C8B-B14F-4D97-AF65-F5344CB8AC3E}">
        <p14:creationId xmlns:p14="http://schemas.microsoft.com/office/powerpoint/2010/main" val="1684349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3"/>
          <p:cNvSpPr/>
          <p:nvPr/>
        </p:nvSpPr>
        <p:spPr>
          <a:xfrm>
            <a:off x="598205" y="1275153"/>
            <a:ext cx="10759155" cy="67418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</a:pPr>
            <a:r>
              <a:rPr lang="it-IT" sz="2000" b="1" dirty="0" smtClean="0">
                <a:solidFill>
                  <a:srgbClr val="00206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Finalità:</a:t>
            </a:r>
            <a:r>
              <a:rPr lang="it-IT" sz="2000" dirty="0" smtClean="0">
                <a:solidFill>
                  <a:srgbClr val="00206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it-IT" sz="2000" dirty="0">
                <a:solidFill>
                  <a:srgbClr val="002060"/>
                </a:solidFill>
              </a:rPr>
              <a:t>assicurare il perseguimento dei seguenti principi di sana e corretta gestione dei </a:t>
            </a:r>
            <a:r>
              <a:rPr lang="it-IT" sz="2000" dirty="0" smtClean="0">
                <a:solidFill>
                  <a:srgbClr val="002060"/>
                </a:solidFill>
              </a:rPr>
              <a:t>fondi</a:t>
            </a:r>
          </a:p>
          <a:p>
            <a:pPr algn="just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</a:pPr>
            <a:r>
              <a:rPr lang="it-IT" sz="2000" b="1" dirty="0" smtClean="0">
                <a:solidFill>
                  <a:srgbClr val="002060"/>
                </a:solidFill>
              </a:rPr>
              <a:t>I cardini del controllo:</a:t>
            </a:r>
          </a:p>
          <a:p>
            <a:pPr marL="285750" indent="-285750" algn="just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it-IT" sz="2000" b="1" dirty="0" smtClean="0">
                <a:solidFill>
                  <a:srgbClr val="002060"/>
                </a:solidFill>
              </a:rPr>
              <a:t>principio </a:t>
            </a:r>
            <a:r>
              <a:rPr lang="it-IT" sz="2000" b="1" dirty="0">
                <a:solidFill>
                  <a:srgbClr val="002060"/>
                </a:solidFill>
              </a:rPr>
              <a:t>della legittimità</a:t>
            </a:r>
            <a:r>
              <a:rPr lang="it-IT" sz="2000" dirty="0">
                <a:solidFill>
                  <a:srgbClr val="002060"/>
                </a:solidFill>
              </a:rPr>
              <a:t>, in base al quale le spese sono sostenute nel rispetto della normativa comunitaria, nazionale e regionale di riferimento, con particolare riferimento alle disposizioni in materia fiscale, contabile, appalti pubblici, regimi di aiuto, concorrenza ed ambiente. </a:t>
            </a:r>
            <a:endParaRPr lang="it-IT" sz="2000" dirty="0" smtClean="0">
              <a:solidFill>
                <a:srgbClr val="002060"/>
              </a:solidFill>
            </a:endParaRPr>
          </a:p>
          <a:p>
            <a:pPr marL="285750" indent="-285750" algn="just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it-IT" sz="2000" b="1" dirty="0" smtClean="0">
                <a:solidFill>
                  <a:srgbClr val="002060"/>
                </a:solidFill>
              </a:rPr>
              <a:t>principio </a:t>
            </a:r>
            <a:r>
              <a:rPr lang="it-IT" sz="2000" b="1" dirty="0">
                <a:solidFill>
                  <a:srgbClr val="002060"/>
                </a:solidFill>
              </a:rPr>
              <a:t>di effettività della spesa</a:t>
            </a:r>
            <a:r>
              <a:rPr lang="it-IT" sz="2000" dirty="0">
                <a:solidFill>
                  <a:srgbClr val="002060"/>
                </a:solidFill>
              </a:rPr>
              <a:t>, in forza del quale i controlli verificano che la spesa sia effettivamente sostenuta e connessa all’operazione finanziata; </a:t>
            </a:r>
            <a:endParaRPr lang="it-IT" sz="2000" dirty="0" smtClean="0">
              <a:solidFill>
                <a:srgbClr val="002060"/>
              </a:solidFill>
            </a:endParaRPr>
          </a:p>
          <a:p>
            <a:pPr marL="285750" indent="-285750" algn="just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it-IT" sz="2000" b="1" dirty="0" smtClean="0">
                <a:solidFill>
                  <a:srgbClr val="002060"/>
                </a:solidFill>
              </a:rPr>
              <a:t>principio </a:t>
            </a:r>
            <a:r>
              <a:rPr lang="it-IT" sz="2000" b="1" dirty="0">
                <a:solidFill>
                  <a:srgbClr val="002060"/>
                </a:solidFill>
              </a:rPr>
              <a:t>temporale</a:t>
            </a:r>
            <a:r>
              <a:rPr lang="it-IT" sz="2000" dirty="0">
                <a:solidFill>
                  <a:srgbClr val="002060"/>
                </a:solidFill>
              </a:rPr>
              <a:t>, in base al quale le spese risultano ammissibili se assunte nel periodo di validità dell’intervento cui fanno riferimento.</a:t>
            </a:r>
            <a:endParaRPr lang="it-IT" sz="2000" dirty="0">
              <a:solidFill>
                <a:srgbClr val="002060"/>
              </a:solidFill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algn="just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</a:pPr>
            <a:endParaRPr lang="it-IT" dirty="0" smtClean="0">
              <a:solidFill>
                <a:srgbClr val="002060"/>
              </a:solidFill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algn="just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</a:pPr>
            <a:endParaRPr lang="it-IT" dirty="0">
              <a:solidFill>
                <a:srgbClr val="002060"/>
              </a:solidFill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algn="just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</a:pPr>
            <a:endParaRPr lang="it-IT" dirty="0">
              <a:solidFill>
                <a:srgbClr val="002060"/>
              </a:solidFill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5" name="CasellaDiTesto 4">
            <a:extLst>
              <a:ext uri="{FF2B5EF4-FFF2-40B4-BE49-F238E27FC236}">
                <a16:creationId xmlns="" xmlns:a16="http://schemas.microsoft.com/office/drawing/2014/main" id="{7047B328-205E-4868-8C23-BF9D3B67CBE1}"/>
              </a:ext>
            </a:extLst>
          </p:cNvPr>
          <p:cNvSpPr txBox="1"/>
          <p:nvPr/>
        </p:nvSpPr>
        <p:spPr>
          <a:xfrm>
            <a:off x="415845" y="6166089"/>
            <a:ext cx="213496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100" dirty="0">
                <a:solidFill>
                  <a:schemeClr val="bg1"/>
                </a:solidFill>
                <a:latin typeface="Playfair Display Medium" pitchFamily="2" charset="0"/>
              </a:rPr>
              <a:t>Relatore</a:t>
            </a:r>
          </a:p>
          <a:p>
            <a:r>
              <a:rPr lang="it-IT" sz="1100" dirty="0" smtClean="0">
                <a:solidFill>
                  <a:schemeClr val="bg1"/>
                </a:solidFill>
                <a:latin typeface="Playfair Display Medium" pitchFamily="2" charset="0"/>
              </a:rPr>
              <a:t>Stefania Maselli</a:t>
            </a:r>
            <a:endParaRPr lang="it-IT" sz="1100" dirty="0">
              <a:solidFill>
                <a:schemeClr val="bg1"/>
              </a:solidFill>
              <a:latin typeface="Playfair Display Medium" pitchFamily="2" charset="0"/>
            </a:endParaRPr>
          </a:p>
        </p:txBody>
      </p:sp>
      <p:sp>
        <p:nvSpPr>
          <p:cNvPr id="7" name="Titol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Il controllo di I livello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146807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3"/>
          <p:cNvSpPr/>
          <p:nvPr/>
        </p:nvSpPr>
        <p:spPr>
          <a:xfrm>
            <a:off x="598205" y="1623884"/>
            <a:ext cx="10759155" cy="493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</a:pPr>
            <a:r>
              <a:rPr lang="it-IT" sz="2800" b="1" dirty="0" smtClean="0">
                <a:solidFill>
                  <a:srgbClr val="002060"/>
                </a:solidFill>
              </a:rPr>
              <a:t>Il processo </a:t>
            </a:r>
            <a:r>
              <a:rPr lang="it-IT" sz="2800" b="1" dirty="0">
                <a:solidFill>
                  <a:srgbClr val="002060"/>
                </a:solidFill>
              </a:rPr>
              <a:t>di controllo di primo </a:t>
            </a:r>
            <a:r>
              <a:rPr lang="it-IT" sz="2800" b="1" dirty="0" smtClean="0">
                <a:solidFill>
                  <a:srgbClr val="002060"/>
                </a:solidFill>
              </a:rPr>
              <a:t>livello si </a:t>
            </a:r>
            <a:r>
              <a:rPr lang="it-IT" sz="2800" b="1" dirty="0">
                <a:solidFill>
                  <a:srgbClr val="002060"/>
                </a:solidFill>
              </a:rPr>
              <a:t>articola in: </a:t>
            </a:r>
            <a:endParaRPr lang="it-IT" sz="2800" b="1" dirty="0" smtClean="0">
              <a:solidFill>
                <a:srgbClr val="002060"/>
              </a:solidFill>
            </a:endParaRPr>
          </a:p>
          <a:p>
            <a:pPr marL="342900" indent="-342900" algn="just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AutoNum type="alphaLcParenR"/>
            </a:pPr>
            <a:r>
              <a:rPr lang="it-IT" sz="2800" u="sng" dirty="0" smtClean="0">
                <a:solidFill>
                  <a:srgbClr val="002060"/>
                </a:solidFill>
              </a:rPr>
              <a:t>controlli </a:t>
            </a:r>
            <a:r>
              <a:rPr lang="it-IT" sz="2800" u="sng" dirty="0">
                <a:solidFill>
                  <a:srgbClr val="002060"/>
                </a:solidFill>
              </a:rPr>
              <a:t>amministrativi on desk </a:t>
            </a:r>
            <a:r>
              <a:rPr lang="it-IT" sz="2800" dirty="0">
                <a:solidFill>
                  <a:srgbClr val="002060"/>
                </a:solidFill>
              </a:rPr>
              <a:t>sul 100% delle operazioni; </a:t>
            </a:r>
            <a:endParaRPr lang="it-IT" sz="2800" dirty="0" smtClean="0">
              <a:solidFill>
                <a:srgbClr val="002060"/>
              </a:solidFill>
            </a:endParaRPr>
          </a:p>
          <a:p>
            <a:pPr marL="342900" indent="-342900" algn="just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AutoNum type="alphaLcParenR"/>
            </a:pPr>
            <a:r>
              <a:rPr lang="it-IT" sz="2800" u="sng" dirty="0" smtClean="0">
                <a:solidFill>
                  <a:srgbClr val="002060"/>
                </a:solidFill>
              </a:rPr>
              <a:t>controlli </a:t>
            </a:r>
            <a:r>
              <a:rPr lang="it-IT" sz="2800" u="sng" dirty="0">
                <a:solidFill>
                  <a:srgbClr val="002060"/>
                </a:solidFill>
              </a:rPr>
              <a:t>in loco su base campionaria </a:t>
            </a:r>
            <a:r>
              <a:rPr lang="it-IT" sz="2800" dirty="0">
                <a:solidFill>
                  <a:srgbClr val="002060"/>
                </a:solidFill>
              </a:rPr>
              <a:t>e/o in relazione alle situazioni di maggiore criticità, sia su interventi in corso di attuazione che conclusi, finalizzati al loro controllo fisico e </a:t>
            </a:r>
            <a:r>
              <a:rPr lang="it-IT" sz="2800" dirty="0" smtClean="0">
                <a:solidFill>
                  <a:srgbClr val="002060"/>
                </a:solidFill>
              </a:rPr>
              <a:t>finanziario.</a:t>
            </a:r>
            <a:endParaRPr lang="it-IT" sz="2800" dirty="0" smtClean="0">
              <a:solidFill>
                <a:srgbClr val="002060"/>
              </a:solidFill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algn="just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</a:pPr>
            <a:endParaRPr lang="it-IT" dirty="0">
              <a:solidFill>
                <a:srgbClr val="002060"/>
              </a:solidFill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algn="just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</a:pPr>
            <a:endParaRPr lang="it-IT" dirty="0">
              <a:solidFill>
                <a:srgbClr val="002060"/>
              </a:solidFill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5" name="CasellaDiTesto 4">
            <a:extLst>
              <a:ext uri="{FF2B5EF4-FFF2-40B4-BE49-F238E27FC236}">
                <a16:creationId xmlns="" xmlns:a16="http://schemas.microsoft.com/office/drawing/2014/main" id="{7047B328-205E-4868-8C23-BF9D3B67CBE1}"/>
              </a:ext>
            </a:extLst>
          </p:cNvPr>
          <p:cNvSpPr txBox="1"/>
          <p:nvPr/>
        </p:nvSpPr>
        <p:spPr>
          <a:xfrm>
            <a:off x="415845" y="6166089"/>
            <a:ext cx="213496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100" dirty="0">
                <a:solidFill>
                  <a:schemeClr val="bg1"/>
                </a:solidFill>
                <a:latin typeface="Playfair Display Medium" pitchFamily="2" charset="0"/>
              </a:rPr>
              <a:t>Relatore</a:t>
            </a:r>
          </a:p>
          <a:p>
            <a:r>
              <a:rPr lang="it-IT" sz="1100" dirty="0" smtClean="0">
                <a:solidFill>
                  <a:schemeClr val="bg1"/>
                </a:solidFill>
                <a:latin typeface="Playfair Display Medium" pitchFamily="2" charset="0"/>
              </a:rPr>
              <a:t>Stefania Maselli</a:t>
            </a:r>
            <a:endParaRPr lang="it-IT" sz="1100" dirty="0">
              <a:solidFill>
                <a:schemeClr val="bg1"/>
              </a:solidFill>
              <a:latin typeface="Playfair Display Medium" pitchFamily="2" charset="0"/>
            </a:endParaRPr>
          </a:p>
        </p:txBody>
      </p:sp>
      <p:sp>
        <p:nvSpPr>
          <p:cNvPr id="7" name="Titol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Il controllo di I livello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016957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3"/>
          <p:cNvSpPr/>
          <p:nvPr/>
        </p:nvSpPr>
        <p:spPr>
          <a:xfrm>
            <a:off x="415845" y="1625530"/>
            <a:ext cx="10759155" cy="39887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</a:pPr>
            <a:r>
              <a:rPr lang="it-IT" sz="2400" dirty="0" smtClean="0">
                <a:solidFill>
                  <a:srgbClr val="002060"/>
                </a:solidFill>
              </a:rPr>
              <a:t>I </a:t>
            </a:r>
            <a:r>
              <a:rPr lang="it-IT" sz="2400" dirty="0">
                <a:solidFill>
                  <a:srgbClr val="002060"/>
                </a:solidFill>
              </a:rPr>
              <a:t>controlli amministrativi on desk sono finalizzati a verificare che la realizzazione delle operazioni sia coerente e </a:t>
            </a:r>
            <a:r>
              <a:rPr lang="it-IT" sz="2400" dirty="0" smtClean="0">
                <a:solidFill>
                  <a:srgbClr val="002060"/>
                </a:solidFill>
              </a:rPr>
              <a:t>completa e che: </a:t>
            </a:r>
          </a:p>
          <a:p>
            <a:pPr marL="342900" indent="-342900" algn="just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it-IT" sz="2400" dirty="0" smtClean="0">
                <a:solidFill>
                  <a:srgbClr val="002060"/>
                </a:solidFill>
              </a:rPr>
              <a:t> </a:t>
            </a:r>
            <a:r>
              <a:rPr lang="it-IT" sz="2400" dirty="0">
                <a:solidFill>
                  <a:srgbClr val="002060"/>
                </a:solidFill>
              </a:rPr>
              <a:t>le spese dichiarate siano state effettivamente </a:t>
            </a:r>
            <a:r>
              <a:rPr lang="it-IT" sz="2400" dirty="0" smtClean="0">
                <a:solidFill>
                  <a:srgbClr val="002060"/>
                </a:solidFill>
              </a:rPr>
              <a:t>sostenute; </a:t>
            </a:r>
            <a:endParaRPr lang="it-IT" sz="2400" dirty="0">
              <a:solidFill>
                <a:srgbClr val="002060"/>
              </a:solidFill>
            </a:endParaRPr>
          </a:p>
          <a:p>
            <a:pPr marL="342900" indent="-342900" algn="just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it-IT" sz="2400" dirty="0" smtClean="0">
                <a:solidFill>
                  <a:srgbClr val="002060"/>
                </a:solidFill>
              </a:rPr>
              <a:t>le </a:t>
            </a:r>
            <a:r>
              <a:rPr lang="it-IT" sz="2400" dirty="0">
                <a:solidFill>
                  <a:srgbClr val="002060"/>
                </a:solidFill>
              </a:rPr>
              <a:t>procedure seguite e le spese sostenute siano conformi alle norme comunitarie, nazionali e </a:t>
            </a:r>
            <a:r>
              <a:rPr lang="it-IT" sz="2400" dirty="0" smtClean="0">
                <a:solidFill>
                  <a:srgbClr val="002060"/>
                </a:solidFill>
              </a:rPr>
              <a:t>regionali; </a:t>
            </a:r>
            <a:endParaRPr lang="it-IT" sz="2400" dirty="0">
              <a:solidFill>
                <a:srgbClr val="002060"/>
              </a:solidFill>
            </a:endParaRPr>
          </a:p>
          <a:p>
            <a:pPr marL="342900" indent="-342900" algn="just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it-IT" sz="2400" dirty="0" smtClean="0">
                <a:solidFill>
                  <a:srgbClr val="002060"/>
                </a:solidFill>
              </a:rPr>
              <a:t>le </a:t>
            </a:r>
            <a:r>
              <a:rPr lang="it-IT" sz="2400" dirty="0">
                <a:solidFill>
                  <a:srgbClr val="002060"/>
                </a:solidFill>
              </a:rPr>
              <a:t>domande di erogazione del finanziamento siano corrette e conformi a quelle previste dai provvedimenti di approvazione del progetto finanziato. </a:t>
            </a:r>
            <a:endParaRPr lang="it-IT" sz="2400" dirty="0">
              <a:solidFill>
                <a:srgbClr val="002060"/>
              </a:solidFill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5" name="CasellaDiTesto 4">
            <a:extLst>
              <a:ext uri="{FF2B5EF4-FFF2-40B4-BE49-F238E27FC236}">
                <a16:creationId xmlns="" xmlns:a16="http://schemas.microsoft.com/office/drawing/2014/main" id="{7047B328-205E-4868-8C23-BF9D3B67CBE1}"/>
              </a:ext>
            </a:extLst>
          </p:cNvPr>
          <p:cNvSpPr txBox="1"/>
          <p:nvPr/>
        </p:nvSpPr>
        <p:spPr>
          <a:xfrm>
            <a:off x="415845" y="6166089"/>
            <a:ext cx="213496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100" dirty="0">
                <a:solidFill>
                  <a:schemeClr val="bg1"/>
                </a:solidFill>
                <a:latin typeface="Playfair Display Medium" pitchFamily="2" charset="0"/>
              </a:rPr>
              <a:t>Relatore</a:t>
            </a:r>
          </a:p>
          <a:p>
            <a:r>
              <a:rPr lang="it-IT" sz="1100" dirty="0" smtClean="0">
                <a:solidFill>
                  <a:schemeClr val="bg1"/>
                </a:solidFill>
                <a:latin typeface="Playfair Display Medium" pitchFamily="2" charset="0"/>
              </a:rPr>
              <a:t>Stefania Maselli</a:t>
            </a:r>
            <a:endParaRPr lang="it-IT" sz="1100" dirty="0">
              <a:solidFill>
                <a:schemeClr val="bg1"/>
              </a:solidFill>
              <a:latin typeface="Playfair Display Medium" pitchFamily="2" charset="0"/>
            </a:endParaRPr>
          </a:p>
        </p:txBody>
      </p:sp>
      <p:sp>
        <p:nvSpPr>
          <p:cNvPr id="7" name="Titol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I controlli amministrativi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304865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>
            <a:extLst>
              <a:ext uri="{FF2B5EF4-FFF2-40B4-BE49-F238E27FC236}">
                <a16:creationId xmlns="" xmlns:a16="http://schemas.microsoft.com/office/drawing/2014/main" id="{7047B328-205E-4868-8C23-BF9D3B67CBE1}"/>
              </a:ext>
            </a:extLst>
          </p:cNvPr>
          <p:cNvSpPr txBox="1"/>
          <p:nvPr/>
        </p:nvSpPr>
        <p:spPr>
          <a:xfrm>
            <a:off x="415845" y="6166089"/>
            <a:ext cx="213496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100" dirty="0">
                <a:solidFill>
                  <a:schemeClr val="bg1"/>
                </a:solidFill>
                <a:latin typeface="Playfair Display Medium" pitchFamily="2" charset="0"/>
              </a:rPr>
              <a:t>Relatore</a:t>
            </a:r>
          </a:p>
          <a:p>
            <a:r>
              <a:rPr lang="it-IT" sz="1100" dirty="0" smtClean="0">
                <a:solidFill>
                  <a:schemeClr val="bg1"/>
                </a:solidFill>
                <a:latin typeface="Playfair Display Medium" pitchFamily="2" charset="0"/>
              </a:rPr>
              <a:t>Stefania Maselli</a:t>
            </a:r>
            <a:endParaRPr lang="it-IT" sz="1100" dirty="0">
              <a:solidFill>
                <a:schemeClr val="bg1"/>
              </a:solidFill>
              <a:latin typeface="Playfair Display Medium" pitchFamily="2" charset="0"/>
            </a:endParaRPr>
          </a:p>
        </p:txBody>
      </p:sp>
      <p:sp>
        <p:nvSpPr>
          <p:cNvPr id="7" name="Titol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I controlli amministrativi</a:t>
            </a:r>
            <a:endParaRPr lang="it-IT" dirty="0"/>
          </a:p>
        </p:txBody>
      </p:sp>
      <p:sp>
        <p:nvSpPr>
          <p:cNvPr id="2" name="Rettangolo 1"/>
          <p:cNvSpPr/>
          <p:nvPr/>
        </p:nvSpPr>
        <p:spPr>
          <a:xfrm>
            <a:off x="725223" y="1412297"/>
            <a:ext cx="10872184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800" b="1" dirty="0">
                <a:solidFill>
                  <a:srgbClr val="002060"/>
                </a:solidFill>
              </a:rPr>
              <a:t>Controllo </a:t>
            </a:r>
            <a:r>
              <a:rPr lang="it-IT" sz="2800" b="1" dirty="0" smtClean="0">
                <a:solidFill>
                  <a:srgbClr val="002060"/>
                </a:solidFill>
              </a:rPr>
              <a:t>amministrativo </a:t>
            </a:r>
            <a:r>
              <a:rPr lang="it-IT" sz="2800" b="1" dirty="0">
                <a:solidFill>
                  <a:srgbClr val="002060"/>
                </a:solidFill>
              </a:rPr>
              <a:t>(on desk) su base documentale sul 100% della spesa, su tutti gli atti amministrativi propedeutici alla spesa </a:t>
            </a:r>
            <a:r>
              <a:rPr lang="it-IT" sz="2800" dirty="0">
                <a:solidFill>
                  <a:srgbClr val="002060"/>
                </a:solidFill>
              </a:rPr>
              <a:t>(es.: fase della selezione/individuazione dell’operazione, fase delle gare per l’individuazione di progettista e/o appaltatore e/o fornitore etc.) </a:t>
            </a:r>
            <a:r>
              <a:rPr lang="it-IT" sz="2800" b="1" dirty="0">
                <a:solidFill>
                  <a:srgbClr val="002060"/>
                </a:solidFill>
              </a:rPr>
              <a:t>e su tutte le spese sostenute, con l’utilizzo di apposite </a:t>
            </a:r>
            <a:r>
              <a:rPr lang="it-IT" sz="2800" b="1" dirty="0" err="1">
                <a:solidFill>
                  <a:srgbClr val="002060"/>
                </a:solidFill>
              </a:rPr>
              <a:t>check</a:t>
            </a:r>
            <a:r>
              <a:rPr lang="it-IT" sz="2800" b="1" dirty="0">
                <a:solidFill>
                  <a:srgbClr val="002060"/>
                </a:solidFill>
              </a:rPr>
              <a:t> list e format di verbali allegati al Manuale delle procedure di </a:t>
            </a:r>
            <a:r>
              <a:rPr lang="it-IT" sz="2800" b="1" dirty="0" smtClean="0">
                <a:solidFill>
                  <a:srgbClr val="002060"/>
                </a:solidFill>
              </a:rPr>
              <a:t>gestione</a:t>
            </a:r>
            <a:r>
              <a:rPr lang="it-IT" sz="2800" b="1" dirty="0">
                <a:solidFill>
                  <a:srgbClr val="002060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41403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3"/>
          <p:cNvSpPr/>
          <p:nvPr/>
        </p:nvSpPr>
        <p:spPr>
          <a:xfrm>
            <a:off x="415845" y="1625530"/>
            <a:ext cx="10759155" cy="37979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</a:pPr>
            <a:r>
              <a:rPr lang="it-IT" sz="2400" dirty="0">
                <a:solidFill>
                  <a:srgbClr val="002060"/>
                </a:solidFill>
              </a:rPr>
              <a:t>Il beneficiario del finanziamento è tenuto a trasmettere al RUA la documentazione riguardante l’intervento che consente di effettuare il controllo di primo livello e che, a seconda della tipologia (lavori, forniture di beni o servizi) </a:t>
            </a:r>
            <a:r>
              <a:rPr lang="it-IT" sz="2400" dirty="0" smtClean="0">
                <a:solidFill>
                  <a:srgbClr val="002060"/>
                </a:solidFill>
              </a:rPr>
              <a:t>potrà </a:t>
            </a:r>
            <a:r>
              <a:rPr lang="it-IT" sz="2400" dirty="0">
                <a:solidFill>
                  <a:srgbClr val="002060"/>
                </a:solidFill>
              </a:rPr>
              <a:t>consistere in: </a:t>
            </a:r>
            <a:endParaRPr lang="it-IT" sz="2400" dirty="0" smtClean="0">
              <a:solidFill>
                <a:srgbClr val="002060"/>
              </a:solidFill>
            </a:endParaRPr>
          </a:p>
          <a:p>
            <a:pPr marL="342900" indent="-342900" algn="just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FontTx/>
              <a:buChar char="-"/>
            </a:pPr>
            <a:r>
              <a:rPr lang="it-IT" sz="2400" dirty="0" smtClean="0">
                <a:solidFill>
                  <a:srgbClr val="002060"/>
                </a:solidFill>
              </a:rPr>
              <a:t>documento </a:t>
            </a:r>
            <a:r>
              <a:rPr lang="it-IT" sz="2400" dirty="0">
                <a:solidFill>
                  <a:srgbClr val="002060"/>
                </a:solidFill>
              </a:rPr>
              <a:t>di spesa (fattura, nota di debito, stato di avanzamento lavori) trasmesso dal soggetto attuatore (fornitore, appaltatore) e documentazione attestante la realizzazione delle attività/forniture previste dal contratto/convenzione sottoscritta; </a:t>
            </a:r>
            <a:endParaRPr lang="it-IT" sz="2400" dirty="0" smtClean="0">
              <a:solidFill>
                <a:srgbClr val="002060"/>
              </a:solidFill>
            </a:endParaRPr>
          </a:p>
        </p:txBody>
      </p:sp>
      <p:sp>
        <p:nvSpPr>
          <p:cNvPr id="5" name="CasellaDiTesto 4">
            <a:extLst>
              <a:ext uri="{FF2B5EF4-FFF2-40B4-BE49-F238E27FC236}">
                <a16:creationId xmlns="" xmlns:a16="http://schemas.microsoft.com/office/drawing/2014/main" id="{7047B328-205E-4868-8C23-BF9D3B67CBE1}"/>
              </a:ext>
            </a:extLst>
          </p:cNvPr>
          <p:cNvSpPr txBox="1"/>
          <p:nvPr/>
        </p:nvSpPr>
        <p:spPr>
          <a:xfrm>
            <a:off x="415845" y="6166089"/>
            <a:ext cx="213496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100" dirty="0">
                <a:solidFill>
                  <a:schemeClr val="bg1"/>
                </a:solidFill>
                <a:latin typeface="Playfair Display Medium" pitchFamily="2" charset="0"/>
              </a:rPr>
              <a:t>Relatore</a:t>
            </a:r>
          </a:p>
          <a:p>
            <a:r>
              <a:rPr lang="it-IT" sz="1100" dirty="0" smtClean="0">
                <a:solidFill>
                  <a:schemeClr val="bg1"/>
                </a:solidFill>
                <a:latin typeface="Playfair Display Medium" pitchFamily="2" charset="0"/>
              </a:rPr>
              <a:t>Stefania Maselli</a:t>
            </a:r>
            <a:endParaRPr lang="it-IT" sz="1100" dirty="0">
              <a:solidFill>
                <a:schemeClr val="bg1"/>
              </a:solidFill>
              <a:latin typeface="Playfair Display Medium" pitchFamily="2" charset="0"/>
            </a:endParaRPr>
          </a:p>
        </p:txBody>
      </p:sp>
      <p:sp>
        <p:nvSpPr>
          <p:cNvPr id="7" name="Titolo 6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I controlli amministrativi: </a:t>
            </a:r>
            <a:r>
              <a:rPr lang="it-IT" dirty="0" smtClean="0"/>
              <a:t>il flusso documentale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526744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3"/>
          <p:cNvSpPr/>
          <p:nvPr/>
        </p:nvSpPr>
        <p:spPr>
          <a:xfrm>
            <a:off x="415845" y="1243020"/>
            <a:ext cx="10759155" cy="49552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FontTx/>
              <a:buChar char="-"/>
            </a:pPr>
            <a:r>
              <a:rPr lang="it-IT" sz="2400" dirty="0" smtClean="0">
                <a:solidFill>
                  <a:srgbClr val="002060"/>
                </a:solidFill>
              </a:rPr>
              <a:t>rendicontazione </a:t>
            </a:r>
            <a:r>
              <a:rPr lang="it-IT" sz="2400" dirty="0">
                <a:solidFill>
                  <a:srgbClr val="002060"/>
                </a:solidFill>
              </a:rPr>
              <a:t>delle spese sostenute </a:t>
            </a:r>
            <a:r>
              <a:rPr lang="it-IT" sz="2400" dirty="0" smtClean="0">
                <a:solidFill>
                  <a:srgbClr val="002060"/>
                </a:solidFill>
              </a:rPr>
              <a:t>predisposta </a:t>
            </a:r>
            <a:r>
              <a:rPr lang="it-IT" sz="2400" dirty="0">
                <a:solidFill>
                  <a:srgbClr val="002060"/>
                </a:solidFill>
              </a:rPr>
              <a:t>dal beneficiario del finanziamento, che consenta di evidenziare le spese effettivamente sostenute a fronte degli impegni assunti, comprovati da fatture regolarmente quietanziate o da documenti contabili aventi forza probatoria equivalente. </a:t>
            </a:r>
            <a:endParaRPr lang="it-IT" sz="2400" dirty="0" smtClean="0">
              <a:solidFill>
                <a:srgbClr val="002060"/>
              </a:solidFill>
            </a:endParaRPr>
          </a:p>
          <a:p>
            <a:pPr algn="just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</a:pPr>
            <a:r>
              <a:rPr lang="it-IT" sz="2400" dirty="0" smtClean="0">
                <a:solidFill>
                  <a:srgbClr val="002060"/>
                </a:solidFill>
              </a:rPr>
              <a:t>Il RUA invia la documentazione ricevuta dal RUP al RDC che</a:t>
            </a:r>
            <a:r>
              <a:rPr lang="it-IT" sz="2400" dirty="0" smtClean="0">
                <a:solidFill>
                  <a:srgbClr val="002060"/>
                </a:solidFill>
              </a:rPr>
              <a:t>, ricevuto il fascicolo di progetto, verificherà la documentazione e la sua conformità alla normativa, nonché l’effettività e la coerenza della spesa e compilerà la </a:t>
            </a:r>
            <a:r>
              <a:rPr lang="it-IT" sz="2400" dirty="0" err="1" smtClean="0">
                <a:solidFill>
                  <a:srgbClr val="002060"/>
                </a:solidFill>
              </a:rPr>
              <a:t>Check</a:t>
            </a:r>
            <a:r>
              <a:rPr lang="it-IT" sz="2400" dirty="0" smtClean="0">
                <a:solidFill>
                  <a:srgbClr val="002060"/>
                </a:solidFill>
              </a:rPr>
              <a:t> list conforme tra quelle allegate al Manuale di gestione.</a:t>
            </a:r>
          </a:p>
          <a:p>
            <a:pPr algn="just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</a:pPr>
            <a:r>
              <a:rPr lang="it-IT" sz="2400" dirty="0" smtClean="0">
                <a:solidFill>
                  <a:srgbClr val="00206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Rinvierà al RUA l’esito del controllo allegando la CL sottoscritta.</a:t>
            </a:r>
            <a:endParaRPr lang="it-IT" sz="2400" dirty="0">
              <a:solidFill>
                <a:srgbClr val="002060"/>
              </a:solidFill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5" name="CasellaDiTesto 4">
            <a:extLst>
              <a:ext uri="{FF2B5EF4-FFF2-40B4-BE49-F238E27FC236}">
                <a16:creationId xmlns="" xmlns:a16="http://schemas.microsoft.com/office/drawing/2014/main" id="{7047B328-205E-4868-8C23-BF9D3B67CBE1}"/>
              </a:ext>
            </a:extLst>
          </p:cNvPr>
          <p:cNvSpPr txBox="1"/>
          <p:nvPr/>
        </p:nvSpPr>
        <p:spPr>
          <a:xfrm>
            <a:off x="415845" y="6166089"/>
            <a:ext cx="213496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100" dirty="0">
                <a:solidFill>
                  <a:schemeClr val="bg1"/>
                </a:solidFill>
                <a:latin typeface="Playfair Display Medium" pitchFamily="2" charset="0"/>
              </a:rPr>
              <a:t>Relatore</a:t>
            </a:r>
          </a:p>
          <a:p>
            <a:r>
              <a:rPr lang="it-IT" sz="1100" dirty="0" smtClean="0">
                <a:solidFill>
                  <a:schemeClr val="bg1"/>
                </a:solidFill>
                <a:latin typeface="Playfair Display Medium" pitchFamily="2" charset="0"/>
              </a:rPr>
              <a:t>Stefania Maselli</a:t>
            </a:r>
            <a:endParaRPr lang="it-IT" sz="1100" dirty="0">
              <a:solidFill>
                <a:schemeClr val="bg1"/>
              </a:solidFill>
              <a:latin typeface="Playfair Display Medium" pitchFamily="2" charset="0"/>
            </a:endParaRPr>
          </a:p>
        </p:txBody>
      </p:sp>
      <p:sp>
        <p:nvSpPr>
          <p:cNvPr id="7" name="Titol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I controlli amministrativi</a:t>
            </a:r>
            <a:r>
              <a:rPr lang="it-IT" dirty="0" smtClean="0"/>
              <a:t>: la </a:t>
            </a:r>
            <a:r>
              <a:rPr lang="it-IT" dirty="0" err="1" smtClean="0"/>
              <a:t>Check</a:t>
            </a:r>
            <a:r>
              <a:rPr lang="it-IT" dirty="0" smtClean="0"/>
              <a:t> list.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000801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3"/>
          <p:cNvSpPr/>
          <p:nvPr/>
        </p:nvSpPr>
        <p:spPr>
          <a:xfrm>
            <a:off x="415845" y="1414990"/>
            <a:ext cx="10759155" cy="32778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</a:pPr>
            <a:r>
              <a:rPr lang="it-IT" sz="3600" dirty="0" smtClean="0">
                <a:solidFill>
                  <a:srgbClr val="002060"/>
                </a:solidFill>
              </a:rPr>
              <a:t>Il </a:t>
            </a:r>
            <a:r>
              <a:rPr lang="it-IT" sz="3600" dirty="0">
                <a:solidFill>
                  <a:srgbClr val="002060"/>
                </a:solidFill>
              </a:rPr>
              <a:t>RUA ha il compito di trasmettere le risultanze del controllo al RUAP e all’</a:t>
            </a:r>
            <a:r>
              <a:rPr lang="it-IT" sz="3600" dirty="0" err="1">
                <a:solidFill>
                  <a:srgbClr val="002060"/>
                </a:solidFill>
              </a:rPr>
              <a:t>OdC</a:t>
            </a:r>
            <a:r>
              <a:rPr lang="it-IT" sz="3600" dirty="0">
                <a:solidFill>
                  <a:srgbClr val="002060"/>
                </a:solidFill>
              </a:rPr>
              <a:t> e di archiviare nel fascicolo di progetto la documentazione attestante i controlli svolti e alimenta in formato elettronico un registro unico dei controlli per linea di azione.</a:t>
            </a:r>
            <a:endParaRPr lang="it-IT" sz="3600" dirty="0">
              <a:solidFill>
                <a:srgbClr val="002060"/>
              </a:solidFill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5" name="CasellaDiTesto 4">
            <a:extLst>
              <a:ext uri="{FF2B5EF4-FFF2-40B4-BE49-F238E27FC236}">
                <a16:creationId xmlns="" xmlns:a16="http://schemas.microsoft.com/office/drawing/2014/main" id="{7047B328-205E-4868-8C23-BF9D3B67CBE1}"/>
              </a:ext>
            </a:extLst>
          </p:cNvPr>
          <p:cNvSpPr txBox="1"/>
          <p:nvPr/>
        </p:nvSpPr>
        <p:spPr>
          <a:xfrm>
            <a:off x="415845" y="6166089"/>
            <a:ext cx="213496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100" dirty="0">
                <a:solidFill>
                  <a:srgbClr val="FFFFFF"/>
                </a:solidFill>
                <a:latin typeface="Playfair Display Medium" pitchFamily="2" charset="0"/>
              </a:rPr>
              <a:t>Relatore</a:t>
            </a:r>
          </a:p>
          <a:p>
            <a:r>
              <a:rPr lang="it-IT" sz="1100" dirty="0" smtClean="0">
                <a:solidFill>
                  <a:srgbClr val="FFFFFF"/>
                </a:solidFill>
                <a:latin typeface="Playfair Display Medium" pitchFamily="2" charset="0"/>
              </a:rPr>
              <a:t>Stefania Maselli</a:t>
            </a:r>
            <a:endParaRPr lang="it-IT" sz="1100" dirty="0">
              <a:solidFill>
                <a:srgbClr val="FFFFFF"/>
              </a:solidFill>
              <a:latin typeface="Playfair Display Medium" pitchFamily="2" charset="0"/>
            </a:endParaRPr>
          </a:p>
        </p:txBody>
      </p:sp>
      <p:sp>
        <p:nvSpPr>
          <p:cNvPr id="7" name="Titolo 6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I controlli amministrativi</a:t>
            </a:r>
            <a:r>
              <a:rPr lang="it-IT" dirty="0" smtClean="0"/>
              <a:t>: conclusione controllo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333810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3"/>
          <p:cNvSpPr/>
          <p:nvPr/>
        </p:nvSpPr>
        <p:spPr>
          <a:xfrm>
            <a:off x="415845" y="1625530"/>
            <a:ext cx="10759155" cy="37617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</a:pPr>
            <a:r>
              <a:rPr lang="it-IT" sz="2400" dirty="0">
                <a:solidFill>
                  <a:srgbClr val="002060"/>
                </a:solidFill>
              </a:rPr>
              <a:t>Le verifiche in loco sono svolte su almeno il 5% del totale delle spese verificate come ammissibili, prevedendo la verifica, per ogni estrazione, di almeno un intervento. </a:t>
            </a:r>
            <a:endParaRPr lang="it-IT" sz="2400" dirty="0" smtClean="0">
              <a:solidFill>
                <a:srgbClr val="002060"/>
              </a:solidFill>
            </a:endParaRPr>
          </a:p>
          <a:p>
            <a:pPr algn="just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</a:pPr>
            <a:r>
              <a:rPr lang="it-IT" sz="2400" dirty="0" smtClean="0">
                <a:solidFill>
                  <a:srgbClr val="002060"/>
                </a:solidFill>
              </a:rPr>
              <a:t>Esse </a:t>
            </a:r>
            <a:r>
              <a:rPr lang="it-IT" sz="2400" dirty="0">
                <a:solidFill>
                  <a:srgbClr val="002060"/>
                </a:solidFill>
              </a:rPr>
              <a:t>sono finalizzate al controllo fisico e finanziario del progetto, in particolar modo alla valutazione della coerenza del progetto realizzato rispetto a quello ammesso al contributo e alla regolarità degli adempimenti giuridico - amministrativi legati alle procedure di selezione e aggiudicazione (nel caso di realizzazione di opere e infrastrutture pubbliche).</a:t>
            </a:r>
            <a:endParaRPr lang="it-IT" sz="2400" dirty="0">
              <a:solidFill>
                <a:srgbClr val="002060"/>
              </a:solidFill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5" name="CasellaDiTesto 4">
            <a:extLst>
              <a:ext uri="{FF2B5EF4-FFF2-40B4-BE49-F238E27FC236}">
                <a16:creationId xmlns="" xmlns:a16="http://schemas.microsoft.com/office/drawing/2014/main" id="{7047B328-205E-4868-8C23-BF9D3B67CBE1}"/>
              </a:ext>
            </a:extLst>
          </p:cNvPr>
          <p:cNvSpPr txBox="1"/>
          <p:nvPr/>
        </p:nvSpPr>
        <p:spPr>
          <a:xfrm>
            <a:off x="415845" y="6166089"/>
            <a:ext cx="213496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100" dirty="0">
                <a:solidFill>
                  <a:schemeClr val="bg1"/>
                </a:solidFill>
                <a:latin typeface="Playfair Display Medium" pitchFamily="2" charset="0"/>
              </a:rPr>
              <a:t>Relatore</a:t>
            </a:r>
          </a:p>
          <a:p>
            <a:r>
              <a:rPr lang="it-IT" sz="1100" dirty="0" smtClean="0">
                <a:solidFill>
                  <a:schemeClr val="bg1"/>
                </a:solidFill>
                <a:latin typeface="Playfair Display Medium" pitchFamily="2" charset="0"/>
              </a:rPr>
              <a:t>Stefania Maselli</a:t>
            </a:r>
            <a:endParaRPr lang="it-IT" sz="1100" dirty="0">
              <a:solidFill>
                <a:schemeClr val="bg1"/>
              </a:solidFill>
              <a:latin typeface="Playfair Display Medium" pitchFamily="2" charset="0"/>
            </a:endParaRPr>
          </a:p>
        </p:txBody>
      </p:sp>
      <p:sp>
        <p:nvSpPr>
          <p:cNvPr id="7" name="Titol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I controlli in loco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675104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3"/>
          <p:cNvSpPr/>
          <p:nvPr/>
        </p:nvSpPr>
        <p:spPr>
          <a:xfrm>
            <a:off x="415845" y="1275153"/>
            <a:ext cx="10759155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1200"/>
              </a:spcBef>
              <a:spcAft>
                <a:spcPts val="1200"/>
              </a:spcAft>
            </a:pPr>
            <a:r>
              <a:rPr lang="it-IT" sz="2000" dirty="0" smtClean="0">
                <a:solidFill>
                  <a:srgbClr val="002060"/>
                </a:solidFill>
              </a:rPr>
              <a:t>Il processo di verifica in loco si articola nelle seguenti fasi: </a:t>
            </a:r>
          </a:p>
          <a:p>
            <a:pPr marL="457200" indent="-457200" algn="just">
              <a:spcBef>
                <a:spcPts val="1200"/>
              </a:spcBef>
              <a:spcAft>
                <a:spcPts val="1200"/>
              </a:spcAft>
              <a:buAutoNum type="arabicPeriod"/>
            </a:pPr>
            <a:r>
              <a:rPr lang="it-IT" sz="2000" dirty="0" smtClean="0">
                <a:solidFill>
                  <a:srgbClr val="002060"/>
                </a:solidFill>
              </a:rPr>
              <a:t>definizione dei criteri del campionamento; </a:t>
            </a:r>
          </a:p>
          <a:p>
            <a:pPr marL="457200" indent="-457200" algn="just">
              <a:spcBef>
                <a:spcPts val="1200"/>
              </a:spcBef>
              <a:spcAft>
                <a:spcPts val="1200"/>
              </a:spcAft>
              <a:buAutoNum type="arabicPeriod"/>
            </a:pPr>
            <a:r>
              <a:rPr lang="it-IT" sz="2000" dirty="0" smtClean="0">
                <a:solidFill>
                  <a:srgbClr val="002060"/>
                </a:solidFill>
              </a:rPr>
              <a:t>selezione delle operazioni da verificare in fase di realizzazione, mediante apposita estrazione; </a:t>
            </a:r>
          </a:p>
          <a:p>
            <a:pPr marL="457200" indent="-457200" algn="just">
              <a:spcBef>
                <a:spcPts val="1200"/>
              </a:spcBef>
              <a:spcAft>
                <a:spcPts val="1200"/>
              </a:spcAft>
              <a:buAutoNum type="arabicPeriod"/>
            </a:pPr>
            <a:r>
              <a:rPr lang="it-IT" sz="2000" dirty="0" smtClean="0">
                <a:solidFill>
                  <a:srgbClr val="002060"/>
                </a:solidFill>
              </a:rPr>
              <a:t>svolgimento di attività propedeutiche alle visite in loco (a titolo puramente esemplificativo pianificazione delle visite e avvisi formali ai Soggetti Attuatori); </a:t>
            </a:r>
          </a:p>
          <a:p>
            <a:pPr marL="457200" indent="-457200" algn="just">
              <a:spcBef>
                <a:spcPts val="1200"/>
              </a:spcBef>
              <a:spcAft>
                <a:spcPts val="1200"/>
              </a:spcAft>
              <a:buAutoNum type="arabicPeriod"/>
            </a:pPr>
            <a:r>
              <a:rPr lang="it-IT" sz="2000" dirty="0" smtClean="0">
                <a:solidFill>
                  <a:srgbClr val="002060"/>
                </a:solidFill>
              </a:rPr>
              <a:t>svolgimento della verifica in loco; </a:t>
            </a:r>
          </a:p>
          <a:p>
            <a:pPr marL="457200" indent="-457200" algn="just">
              <a:spcBef>
                <a:spcPts val="1200"/>
              </a:spcBef>
              <a:spcAft>
                <a:spcPts val="1200"/>
              </a:spcAft>
              <a:buAutoNum type="arabicPeriod"/>
            </a:pPr>
            <a:r>
              <a:rPr lang="it-IT" sz="2000" dirty="0" smtClean="0">
                <a:solidFill>
                  <a:srgbClr val="002060"/>
                </a:solidFill>
              </a:rPr>
              <a:t>verbalizzazione degli esiti della verifica; </a:t>
            </a:r>
          </a:p>
          <a:p>
            <a:pPr marL="457200" indent="-457200" algn="just">
              <a:spcBef>
                <a:spcPts val="1200"/>
              </a:spcBef>
              <a:spcAft>
                <a:spcPts val="1200"/>
              </a:spcAft>
              <a:buAutoNum type="arabicPeriod"/>
            </a:pPr>
            <a:r>
              <a:rPr lang="it-IT" sz="2000" dirty="0" smtClean="0">
                <a:solidFill>
                  <a:srgbClr val="002060"/>
                </a:solidFill>
              </a:rPr>
              <a:t>gestione del “</a:t>
            </a:r>
            <a:r>
              <a:rPr lang="it-IT" sz="2000" dirty="0" err="1" smtClean="0">
                <a:solidFill>
                  <a:srgbClr val="002060"/>
                </a:solidFill>
              </a:rPr>
              <a:t>follow</a:t>
            </a:r>
            <a:r>
              <a:rPr lang="it-IT" sz="2000" dirty="0" smtClean="0">
                <a:solidFill>
                  <a:srgbClr val="002060"/>
                </a:solidFill>
              </a:rPr>
              <a:t> up” degli esiti di verifica</a:t>
            </a:r>
            <a:endParaRPr lang="it-IT" sz="2000" dirty="0">
              <a:solidFill>
                <a:srgbClr val="002060"/>
              </a:solidFill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5" name="CasellaDiTesto 4">
            <a:extLst>
              <a:ext uri="{FF2B5EF4-FFF2-40B4-BE49-F238E27FC236}">
                <a16:creationId xmlns="" xmlns:a16="http://schemas.microsoft.com/office/drawing/2014/main" id="{7047B328-205E-4868-8C23-BF9D3B67CBE1}"/>
              </a:ext>
            </a:extLst>
          </p:cNvPr>
          <p:cNvSpPr txBox="1"/>
          <p:nvPr/>
        </p:nvSpPr>
        <p:spPr>
          <a:xfrm>
            <a:off x="415845" y="6166089"/>
            <a:ext cx="213496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100" dirty="0">
                <a:solidFill>
                  <a:schemeClr val="bg1"/>
                </a:solidFill>
                <a:latin typeface="Playfair Display Medium" pitchFamily="2" charset="0"/>
              </a:rPr>
              <a:t>Relatore</a:t>
            </a:r>
          </a:p>
          <a:p>
            <a:r>
              <a:rPr lang="it-IT" sz="1100" dirty="0" smtClean="0">
                <a:solidFill>
                  <a:schemeClr val="bg1"/>
                </a:solidFill>
                <a:latin typeface="Playfair Display Medium" pitchFamily="2" charset="0"/>
              </a:rPr>
              <a:t>Stefania Maselli</a:t>
            </a:r>
            <a:endParaRPr lang="it-IT" sz="1100" dirty="0">
              <a:solidFill>
                <a:schemeClr val="bg1"/>
              </a:solidFill>
              <a:latin typeface="Playfair Display Medium" pitchFamily="2" charset="0"/>
            </a:endParaRPr>
          </a:p>
        </p:txBody>
      </p:sp>
      <p:sp>
        <p:nvSpPr>
          <p:cNvPr id="7" name="Titol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I controlli in loco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614838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3"/>
          <p:cNvSpPr/>
          <p:nvPr/>
        </p:nvSpPr>
        <p:spPr>
          <a:xfrm>
            <a:off x="415845" y="1787900"/>
            <a:ext cx="1075915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1200"/>
              </a:spcBef>
              <a:spcAft>
                <a:spcPts val="1200"/>
              </a:spcAft>
            </a:pPr>
            <a:endParaRPr lang="it-IT" sz="2800" dirty="0">
              <a:solidFill>
                <a:srgbClr val="002060"/>
              </a:solidFill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5" name="CasellaDiTesto 4">
            <a:extLst>
              <a:ext uri="{FF2B5EF4-FFF2-40B4-BE49-F238E27FC236}">
                <a16:creationId xmlns="" xmlns:a16="http://schemas.microsoft.com/office/drawing/2014/main" id="{7047B328-205E-4868-8C23-BF9D3B67CBE1}"/>
              </a:ext>
            </a:extLst>
          </p:cNvPr>
          <p:cNvSpPr txBox="1"/>
          <p:nvPr/>
        </p:nvSpPr>
        <p:spPr>
          <a:xfrm>
            <a:off x="415845" y="6166089"/>
            <a:ext cx="213496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100" dirty="0">
                <a:solidFill>
                  <a:srgbClr val="FFFFFF"/>
                </a:solidFill>
                <a:latin typeface="Playfair Display Medium" pitchFamily="2" charset="0"/>
              </a:rPr>
              <a:t>Relatore</a:t>
            </a:r>
          </a:p>
          <a:p>
            <a:r>
              <a:rPr lang="it-IT" sz="1100" dirty="0" smtClean="0">
                <a:solidFill>
                  <a:srgbClr val="FFFFFF"/>
                </a:solidFill>
                <a:latin typeface="Playfair Display Medium" pitchFamily="2" charset="0"/>
              </a:rPr>
              <a:t>Stefania Maselli</a:t>
            </a:r>
            <a:endParaRPr lang="it-IT" sz="1100" dirty="0">
              <a:solidFill>
                <a:srgbClr val="FFFFFF"/>
              </a:solidFill>
              <a:latin typeface="Playfair Display Medium" pitchFamily="2" charset="0"/>
            </a:endParaRPr>
          </a:p>
        </p:txBody>
      </p:sp>
      <p:sp>
        <p:nvSpPr>
          <p:cNvPr id="7" name="Titolo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dirty="0" smtClean="0"/>
              <a:t>Le spese ammissibili</a:t>
            </a:r>
            <a:endParaRPr lang="it-IT" dirty="0"/>
          </a:p>
        </p:txBody>
      </p:sp>
      <p:sp>
        <p:nvSpPr>
          <p:cNvPr id="2" name="Rettangolo 1"/>
          <p:cNvSpPr/>
          <p:nvPr/>
        </p:nvSpPr>
        <p:spPr>
          <a:xfrm>
            <a:off x="495655" y="1640971"/>
            <a:ext cx="10861705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3600" dirty="0">
                <a:solidFill>
                  <a:schemeClr val="bg2">
                    <a:lumMod val="10000"/>
                  </a:schemeClr>
                </a:solidFill>
              </a:rPr>
              <a:t>L'ammissibilità delle spese, sempre in termini generali, è valutata in conformità a tre criteri: </a:t>
            </a:r>
            <a:endParaRPr lang="it-IT" sz="3600" dirty="0" smtClean="0">
              <a:solidFill>
                <a:schemeClr val="bg2">
                  <a:lumMod val="10000"/>
                </a:schemeClr>
              </a:solidFill>
            </a:endParaRPr>
          </a:p>
          <a:p>
            <a:pPr marL="342900" indent="-342900">
              <a:buAutoNum type="alphaUcParenR"/>
            </a:pPr>
            <a:r>
              <a:rPr lang="it-IT" sz="3600" dirty="0" smtClean="0">
                <a:solidFill>
                  <a:schemeClr val="bg2">
                    <a:lumMod val="10000"/>
                  </a:schemeClr>
                </a:solidFill>
              </a:rPr>
              <a:t> periodo </a:t>
            </a:r>
            <a:r>
              <a:rPr lang="it-IT" sz="3600" dirty="0">
                <a:solidFill>
                  <a:schemeClr val="bg2">
                    <a:lumMod val="10000"/>
                  </a:schemeClr>
                </a:solidFill>
              </a:rPr>
              <a:t>di ammissibilità; </a:t>
            </a:r>
            <a:endParaRPr lang="it-IT" sz="3600" dirty="0" smtClean="0">
              <a:solidFill>
                <a:schemeClr val="bg2">
                  <a:lumMod val="10000"/>
                </a:schemeClr>
              </a:solidFill>
            </a:endParaRPr>
          </a:p>
          <a:p>
            <a:pPr marL="342900" indent="-342900">
              <a:buAutoNum type="alphaUcParenR"/>
            </a:pPr>
            <a:r>
              <a:rPr lang="it-IT" sz="3600" dirty="0" smtClean="0">
                <a:solidFill>
                  <a:schemeClr val="bg2">
                    <a:lumMod val="10000"/>
                  </a:schemeClr>
                </a:solidFill>
              </a:rPr>
              <a:t> tipologia </a:t>
            </a:r>
            <a:r>
              <a:rPr lang="it-IT" sz="3600" dirty="0">
                <a:solidFill>
                  <a:schemeClr val="bg2">
                    <a:lumMod val="10000"/>
                  </a:schemeClr>
                </a:solidFill>
              </a:rPr>
              <a:t>di spesa; </a:t>
            </a:r>
            <a:endParaRPr lang="it-IT" sz="3600" dirty="0" smtClean="0">
              <a:solidFill>
                <a:schemeClr val="bg2">
                  <a:lumMod val="10000"/>
                </a:schemeClr>
              </a:solidFill>
            </a:endParaRPr>
          </a:p>
          <a:p>
            <a:pPr marL="342900" indent="-342900">
              <a:buAutoNum type="alphaUcParenR"/>
            </a:pPr>
            <a:r>
              <a:rPr lang="it-IT" sz="3600" dirty="0" smtClean="0">
                <a:solidFill>
                  <a:schemeClr val="bg2">
                    <a:lumMod val="10000"/>
                  </a:schemeClr>
                </a:solidFill>
              </a:rPr>
              <a:t> documentazione </a:t>
            </a:r>
            <a:r>
              <a:rPr lang="it-IT" sz="3600" dirty="0">
                <a:solidFill>
                  <a:schemeClr val="bg2">
                    <a:lumMod val="10000"/>
                  </a:schemeClr>
                </a:solidFill>
              </a:rPr>
              <a:t>giustificativa</a:t>
            </a:r>
          </a:p>
        </p:txBody>
      </p:sp>
    </p:spTree>
    <p:extLst>
      <p:ext uri="{BB962C8B-B14F-4D97-AF65-F5344CB8AC3E}">
        <p14:creationId xmlns:p14="http://schemas.microsoft.com/office/powerpoint/2010/main" val="3535744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3"/>
          <p:cNvSpPr/>
          <p:nvPr/>
        </p:nvSpPr>
        <p:spPr>
          <a:xfrm>
            <a:off x="598205" y="1198241"/>
            <a:ext cx="10759155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it-IT" sz="2000" dirty="0" smtClean="0">
                <a:solidFill>
                  <a:schemeClr val="tx2">
                    <a:lumMod val="50000"/>
                  </a:schemeClr>
                </a:solidFill>
              </a:rPr>
              <a:t>Il Manuale del </a:t>
            </a:r>
            <a:r>
              <a:rPr lang="it-IT" sz="2000" dirty="0" err="1" smtClean="0">
                <a:solidFill>
                  <a:schemeClr val="tx2">
                    <a:lumMod val="50000"/>
                  </a:schemeClr>
                </a:solidFill>
              </a:rPr>
              <a:t>Si.Ge.Co</a:t>
            </a:r>
            <a:r>
              <a:rPr lang="it-IT" sz="2000" dirty="0" smtClean="0">
                <a:solidFill>
                  <a:schemeClr val="tx2">
                    <a:lumMod val="50000"/>
                  </a:schemeClr>
                </a:solidFill>
              </a:rPr>
              <a:t> illustra le procedure </a:t>
            </a:r>
            <a:r>
              <a:rPr lang="it-IT" sz="2000" dirty="0">
                <a:solidFill>
                  <a:schemeClr val="tx2">
                    <a:lumMod val="50000"/>
                  </a:schemeClr>
                </a:solidFill>
              </a:rPr>
              <a:t>e </a:t>
            </a:r>
            <a:r>
              <a:rPr lang="it-IT" sz="2000" dirty="0" smtClean="0">
                <a:solidFill>
                  <a:schemeClr val="tx2">
                    <a:lumMod val="50000"/>
                  </a:schemeClr>
                </a:solidFill>
              </a:rPr>
              <a:t>le modalità </a:t>
            </a:r>
            <a:r>
              <a:rPr lang="it-IT" sz="2000" dirty="0">
                <a:solidFill>
                  <a:schemeClr val="tx2">
                    <a:lumMod val="50000"/>
                  </a:schemeClr>
                </a:solidFill>
              </a:rPr>
              <a:t>che assicurano un efficace sistema di gestione e controllo </a:t>
            </a:r>
            <a:r>
              <a:rPr lang="it-IT" sz="2000" dirty="0" smtClean="0">
                <a:solidFill>
                  <a:schemeClr val="tx2">
                    <a:lumMod val="50000"/>
                  </a:schemeClr>
                </a:solidFill>
              </a:rPr>
              <a:t>nell’impiego </a:t>
            </a:r>
            <a:r>
              <a:rPr lang="it-IT" sz="2000" dirty="0">
                <a:solidFill>
                  <a:schemeClr val="tx2">
                    <a:lumMod val="50000"/>
                  </a:schemeClr>
                </a:solidFill>
              </a:rPr>
              <a:t>delle risorse del ciclo di programmazione 2014 – 2020 assegnate alla Regione Abruzzo a titolo di Fondo di Sviluppo e </a:t>
            </a:r>
            <a:r>
              <a:rPr lang="it-IT" sz="2000" dirty="0" smtClean="0">
                <a:solidFill>
                  <a:schemeClr val="tx2">
                    <a:lumMod val="50000"/>
                  </a:schemeClr>
                </a:solidFill>
              </a:rPr>
              <a:t>Coesione.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it-IT" sz="2000" dirty="0" smtClean="0">
                <a:solidFill>
                  <a:schemeClr val="tx2">
                    <a:lumMod val="50000"/>
                  </a:schemeClr>
                </a:solidFill>
              </a:rPr>
              <a:t>Allegati al </a:t>
            </a:r>
            <a:r>
              <a:rPr lang="it-IT" sz="2000" dirty="0" err="1" smtClean="0">
                <a:solidFill>
                  <a:schemeClr val="tx2">
                    <a:lumMod val="50000"/>
                  </a:schemeClr>
                </a:solidFill>
              </a:rPr>
              <a:t>Si.Ge.Co</a:t>
            </a:r>
            <a:r>
              <a:rPr lang="it-IT" sz="2000" dirty="0" smtClean="0">
                <a:solidFill>
                  <a:schemeClr val="tx2">
                    <a:lumMod val="50000"/>
                  </a:schemeClr>
                </a:solidFill>
              </a:rPr>
              <a:t> si trovano tutti gli strumenti </a:t>
            </a:r>
            <a:r>
              <a:rPr lang="it-IT" sz="2000" dirty="0">
                <a:solidFill>
                  <a:schemeClr val="tx2">
                    <a:lumMod val="50000"/>
                  </a:schemeClr>
                </a:solidFill>
              </a:rPr>
              <a:t>tecnico-operativi di indirizzo e supporto alle attività di gestione, monitoraggio e controllo, nonché alle attività di certificazione della </a:t>
            </a:r>
            <a:r>
              <a:rPr lang="it-IT" sz="2000" dirty="0" smtClean="0">
                <a:solidFill>
                  <a:schemeClr val="tx2">
                    <a:lumMod val="50000"/>
                  </a:schemeClr>
                </a:solidFill>
              </a:rPr>
              <a:t>spesa: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it-IT" sz="2000" dirty="0">
                <a:solidFill>
                  <a:schemeClr val="tx2">
                    <a:lumMod val="50000"/>
                  </a:schemeClr>
                </a:solidFill>
              </a:rPr>
              <a:t>Manuale delle procedure di gestione, </a:t>
            </a:r>
            <a:endParaRPr lang="it-IT" sz="2000" dirty="0" smtClean="0">
              <a:solidFill>
                <a:schemeClr val="tx2">
                  <a:lumMod val="50000"/>
                </a:schemeClr>
              </a:solidFill>
            </a:endParaRP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it-IT" sz="2000" dirty="0" smtClean="0">
                <a:solidFill>
                  <a:schemeClr val="tx2">
                    <a:lumMod val="50000"/>
                  </a:schemeClr>
                </a:solidFill>
              </a:rPr>
              <a:t>Linee </a:t>
            </a:r>
            <a:r>
              <a:rPr lang="it-IT" sz="2000" dirty="0">
                <a:solidFill>
                  <a:schemeClr val="tx2">
                    <a:lumMod val="50000"/>
                  </a:schemeClr>
                </a:solidFill>
              </a:rPr>
              <a:t>guida sulle spese ammissibili, </a:t>
            </a:r>
            <a:endParaRPr lang="it-IT" sz="2000" dirty="0" smtClean="0">
              <a:solidFill>
                <a:schemeClr val="tx2">
                  <a:lumMod val="50000"/>
                </a:schemeClr>
              </a:solidFill>
            </a:endParaRP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it-IT" sz="2000" dirty="0" smtClean="0">
                <a:solidFill>
                  <a:schemeClr val="tx2">
                    <a:lumMod val="50000"/>
                  </a:schemeClr>
                </a:solidFill>
              </a:rPr>
              <a:t>Manualistica </a:t>
            </a:r>
            <a:r>
              <a:rPr lang="it-IT" sz="2000" dirty="0">
                <a:solidFill>
                  <a:schemeClr val="tx2">
                    <a:lumMod val="50000"/>
                  </a:schemeClr>
                </a:solidFill>
              </a:rPr>
              <a:t>per il monitoraggio, </a:t>
            </a:r>
            <a:endParaRPr lang="it-IT" sz="2000" dirty="0" smtClean="0">
              <a:solidFill>
                <a:schemeClr val="tx2">
                  <a:lumMod val="50000"/>
                </a:schemeClr>
              </a:solidFill>
            </a:endParaRP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it-IT" sz="2000" dirty="0" smtClean="0">
                <a:solidFill>
                  <a:schemeClr val="tx2">
                    <a:lumMod val="50000"/>
                  </a:schemeClr>
                </a:solidFill>
              </a:rPr>
              <a:t>Piste </a:t>
            </a:r>
            <a:r>
              <a:rPr lang="it-IT" sz="2000" dirty="0">
                <a:solidFill>
                  <a:schemeClr val="tx2">
                    <a:lumMod val="50000"/>
                  </a:schemeClr>
                </a:solidFill>
              </a:rPr>
              <a:t>di controllo, </a:t>
            </a:r>
            <a:endParaRPr lang="it-IT" sz="2000" dirty="0" smtClean="0">
              <a:solidFill>
                <a:schemeClr val="tx2">
                  <a:lumMod val="50000"/>
                </a:schemeClr>
              </a:solidFill>
            </a:endParaRP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it-IT" sz="2000" dirty="0" smtClean="0">
                <a:solidFill>
                  <a:schemeClr val="tx2">
                    <a:lumMod val="50000"/>
                  </a:schemeClr>
                </a:solidFill>
              </a:rPr>
              <a:t>Manuale dell’</a:t>
            </a:r>
            <a:r>
              <a:rPr lang="it-IT" sz="2000" dirty="0" err="1" smtClean="0">
                <a:solidFill>
                  <a:schemeClr val="tx2">
                    <a:lumMod val="50000"/>
                  </a:schemeClr>
                </a:solidFill>
              </a:rPr>
              <a:t>AdC</a:t>
            </a:r>
            <a:r>
              <a:rPr lang="it-IT" sz="2000" dirty="0" smtClean="0">
                <a:solidFill>
                  <a:schemeClr val="tx2">
                    <a:lumMod val="50000"/>
                  </a:schemeClr>
                </a:solidFill>
              </a:rPr>
              <a:t>.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it-IT" sz="2000" dirty="0">
                <a:hlinkClick r:id="rId2"/>
              </a:rPr>
              <a:t>Il Patto per il Sud | Regione Abruzzo</a:t>
            </a:r>
            <a:endParaRPr lang="it-IT" sz="2000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5" name="CasellaDiTesto 4">
            <a:extLst>
              <a:ext uri="{FF2B5EF4-FFF2-40B4-BE49-F238E27FC236}">
                <a16:creationId xmlns="" xmlns:a16="http://schemas.microsoft.com/office/drawing/2014/main" id="{7047B328-205E-4868-8C23-BF9D3B67CBE1}"/>
              </a:ext>
            </a:extLst>
          </p:cNvPr>
          <p:cNvSpPr txBox="1"/>
          <p:nvPr/>
        </p:nvSpPr>
        <p:spPr>
          <a:xfrm>
            <a:off x="415845" y="6166089"/>
            <a:ext cx="213496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100" dirty="0">
                <a:solidFill>
                  <a:srgbClr val="FFFFFF"/>
                </a:solidFill>
                <a:latin typeface="Playfair Display Medium" pitchFamily="2" charset="0"/>
              </a:rPr>
              <a:t>Relatore</a:t>
            </a:r>
          </a:p>
          <a:p>
            <a:r>
              <a:rPr lang="it-IT" sz="1100" dirty="0" smtClean="0">
                <a:solidFill>
                  <a:srgbClr val="FFFFFF"/>
                </a:solidFill>
                <a:latin typeface="Playfair Display Medium" pitchFamily="2" charset="0"/>
              </a:rPr>
              <a:t>Stefania Maselli</a:t>
            </a:r>
            <a:endParaRPr lang="it-IT" sz="1100" dirty="0">
              <a:solidFill>
                <a:srgbClr val="FFFFFF"/>
              </a:solidFill>
              <a:latin typeface="Playfair Display Medium" pitchFamily="2" charset="0"/>
            </a:endParaRPr>
          </a:p>
        </p:txBody>
      </p:sp>
      <p:sp>
        <p:nvSpPr>
          <p:cNvPr id="7" name="Titol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Il Sistema di Gestione e Controllo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952097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3"/>
          <p:cNvSpPr/>
          <p:nvPr/>
        </p:nvSpPr>
        <p:spPr>
          <a:xfrm>
            <a:off x="415845" y="1787900"/>
            <a:ext cx="1075915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1200"/>
              </a:spcBef>
              <a:spcAft>
                <a:spcPts val="1200"/>
              </a:spcAft>
            </a:pPr>
            <a:endParaRPr lang="it-IT" sz="2800" dirty="0">
              <a:solidFill>
                <a:srgbClr val="002060"/>
              </a:solidFill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5" name="CasellaDiTesto 4">
            <a:extLst>
              <a:ext uri="{FF2B5EF4-FFF2-40B4-BE49-F238E27FC236}">
                <a16:creationId xmlns="" xmlns:a16="http://schemas.microsoft.com/office/drawing/2014/main" id="{7047B328-205E-4868-8C23-BF9D3B67CBE1}"/>
              </a:ext>
            </a:extLst>
          </p:cNvPr>
          <p:cNvSpPr txBox="1"/>
          <p:nvPr/>
        </p:nvSpPr>
        <p:spPr>
          <a:xfrm>
            <a:off x="415845" y="6166089"/>
            <a:ext cx="213496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100" dirty="0">
                <a:solidFill>
                  <a:srgbClr val="FFFFFF"/>
                </a:solidFill>
                <a:latin typeface="Playfair Display Medium" pitchFamily="2" charset="0"/>
              </a:rPr>
              <a:t>Relatore</a:t>
            </a:r>
          </a:p>
          <a:p>
            <a:r>
              <a:rPr lang="it-IT" sz="1100" dirty="0" smtClean="0">
                <a:solidFill>
                  <a:srgbClr val="FFFFFF"/>
                </a:solidFill>
                <a:latin typeface="Playfair Display Medium" pitchFamily="2" charset="0"/>
              </a:rPr>
              <a:t>Stefania Maselli</a:t>
            </a:r>
            <a:endParaRPr lang="it-IT" sz="1100" dirty="0">
              <a:solidFill>
                <a:srgbClr val="FFFFFF"/>
              </a:solidFill>
              <a:latin typeface="Playfair Display Medium" pitchFamily="2" charset="0"/>
            </a:endParaRPr>
          </a:p>
        </p:txBody>
      </p:sp>
      <p:sp>
        <p:nvSpPr>
          <p:cNvPr id="7" name="Titolo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dirty="0" smtClean="0"/>
              <a:t>Le spese non ammissibili</a:t>
            </a:r>
            <a:endParaRPr lang="it-IT" dirty="0"/>
          </a:p>
        </p:txBody>
      </p:sp>
      <p:sp>
        <p:nvSpPr>
          <p:cNvPr id="2" name="Rettangolo 1"/>
          <p:cNvSpPr/>
          <p:nvPr/>
        </p:nvSpPr>
        <p:spPr>
          <a:xfrm>
            <a:off x="478563" y="1226275"/>
            <a:ext cx="10861705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dirty="0">
                <a:solidFill>
                  <a:schemeClr val="bg2">
                    <a:lumMod val="10000"/>
                  </a:schemeClr>
                </a:solidFill>
              </a:rPr>
              <a:t>Spese non ammissibili In analogia con quanto previsto per i Fondi SIE, nell’ambito dei regolamenti europei e della normativa nazionale di riferimento, le seguenti spese non sono in ogni caso ammissibili: </a:t>
            </a:r>
            <a:endParaRPr lang="it-IT" dirty="0" smtClean="0">
              <a:solidFill>
                <a:schemeClr val="bg2">
                  <a:lumMod val="10000"/>
                </a:schemeClr>
              </a:solidFill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it-IT" b="1" dirty="0" smtClean="0">
                <a:solidFill>
                  <a:schemeClr val="bg2">
                    <a:lumMod val="10000"/>
                  </a:schemeClr>
                </a:solidFill>
              </a:rPr>
              <a:t>contributi </a:t>
            </a:r>
            <a:r>
              <a:rPr lang="it-IT" b="1" dirty="0">
                <a:solidFill>
                  <a:schemeClr val="bg2">
                    <a:lumMod val="10000"/>
                  </a:schemeClr>
                </a:solidFill>
              </a:rPr>
              <a:t>in natura </a:t>
            </a:r>
            <a:r>
              <a:rPr lang="it-IT" dirty="0">
                <a:solidFill>
                  <a:schemeClr val="bg2">
                    <a:lumMod val="10000"/>
                  </a:schemeClr>
                </a:solidFill>
              </a:rPr>
              <a:t>non rientranti nelle specifiche condizioni indicate dall’art. 69, comma 1 del Regolamento UE 1303/2013; </a:t>
            </a:r>
            <a:endParaRPr lang="it-IT" dirty="0" smtClean="0">
              <a:solidFill>
                <a:schemeClr val="bg2">
                  <a:lumMod val="10000"/>
                </a:schemeClr>
              </a:solidFill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it-IT" b="1" dirty="0" smtClean="0">
                <a:solidFill>
                  <a:schemeClr val="bg2">
                    <a:lumMod val="10000"/>
                  </a:schemeClr>
                </a:solidFill>
              </a:rPr>
              <a:t>spese </a:t>
            </a:r>
            <a:r>
              <a:rPr lang="it-IT" b="1" dirty="0">
                <a:solidFill>
                  <a:schemeClr val="bg2">
                    <a:lumMod val="10000"/>
                  </a:schemeClr>
                </a:solidFill>
              </a:rPr>
              <a:t>di ammortamento </a:t>
            </a:r>
            <a:r>
              <a:rPr lang="it-IT" dirty="0">
                <a:solidFill>
                  <a:schemeClr val="bg2">
                    <a:lumMod val="10000"/>
                  </a:schemeClr>
                </a:solidFill>
              </a:rPr>
              <a:t>non rientranti nelle specifiche condizioni indicate dall’art. 69, comma 2, del Regolamento UE 1303/2013; </a:t>
            </a:r>
            <a:endParaRPr lang="it-IT" dirty="0" smtClean="0">
              <a:solidFill>
                <a:schemeClr val="bg2">
                  <a:lumMod val="10000"/>
                </a:schemeClr>
              </a:solidFill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it-IT" b="1" dirty="0" smtClean="0">
                <a:solidFill>
                  <a:schemeClr val="bg2">
                    <a:lumMod val="10000"/>
                  </a:schemeClr>
                </a:solidFill>
              </a:rPr>
              <a:t>interessi </a:t>
            </a:r>
            <a:r>
              <a:rPr lang="it-IT" b="1" dirty="0" smtClean="0">
                <a:solidFill>
                  <a:schemeClr val="bg2">
                    <a:lumMod val="10000"/>
                  </a:schemeClr>
                </a:solidFill>
              </a:rPr>
              <a:t>passivi</a:t>
            </a:r>
            <a:r>
              <a:rPr lang="it-IT" dirty="0" smtClean="0">
                <a:solidFill>
                  <a:schemeClr val="bg2">
                    <a:lumMod val="10000"/>
                  </a:schemeClr>
                </a:solidFill>
              </a:rPr>
              <a:t>; </a:t>
            </a:r>
            <a:endParaRPr lang="it-IT" dirty="0" smtClean="0">
              <a:solidFill>
                <a:schemeClr val="bg2">
                  <a:lumMod val="10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b="1" dirty="0" smtClean="0">
                <a:solidFill>
                  <a:schemeClr val="bg2">
                    <a:lumMod val="10000"/>
                  </a:schemeClr>
                </a:solidFill>
              </a:rPr>
              <a:t>l'acquisto </a:t>
            </a:r>
            <a:r>
              <a:rPr lang="it-IT" b="1" dirty="0">
                <a:solidFill>
                  <a:schemeClr val="bg2">
                    <a:lumMod val="10000"/>
                  </a:schemeClr>
                </a:solidFill>
              </a:rPr>
              <a:t>di terreni </a:t>
            </a:r>
            <a:r>
              <a:rPr lang="it-IT" dirty="0">
                <a:solidFill>
                  <a:schemeClr val="bg2">
                    <a:lumMod val="10000"/>
                  </a:schemeClr>
                </a:solidFill>
              </a:rPr>
              <a:t>non edificati e di terreni edificati per un importo superiore al 10 % della spesa totale ammissibile dell'operazione considerata. </a:t>
            </a:r>
            <a:endParaRPr lang="it-IT" dirty="0" smtClean="0">
              <a:solidFill>
                <a:schemeClr val="bg2">
                  <a:lumMod val="10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b="1" dirty="0" smtClean="0">
                <a:solidFill>
                  <a:schemeClr val="bg2">
                    <a:lumMod val="10000"/>
                  </a:schemeClr>
                </a:solidFill>
              </a:rPr>
              <a:t>imposta </a:t>
            </a:r>
            <a:r>
              <a:rPr lang="it-IT" b="1" dirty="0">
                <a:solidFill>
                  <a:schemeClr val="bg2">
                    <a:lumMod val="10000"/>
                  </a:schemeClr>
                </a:solidFill>
              </a:rPr>
              <a:t>sul valore aggiunto </a:t>
            </a:r>
            <a:r>
              <a:rPr lang="it-IT" dirty="0">
                <a:solidFill>
                  <a:schemeClr val="bg2">
                    <a:lumMod val="10000"/>
                  </a:schemeClr>
                </a:solidFill>
              </a:rPr>
              <a:t>salvo nei casi in cui non sia recuperabile a norma della normativa nazionale sull'IVA, come indicato dall’art. 69, comma 3, lettera c) del Regolamento UE 1303/2013; </a:t>
            </a:r>
            <a:endParaRPr lang="it-IT" dirty="0" smtClean="0">
              <a:solidFill>
                <a:schemeClr val="bg2">
                  <a:lumMod val="10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b="1" dirty="0" smtClean="0">
                <a:solidFill>
                  <a:schemeClr val="bg2">
                    <a:lumMod val="10000"/>
                  </a:schemeClr>
                </a:solidFill>
              </a:rPr>
              <a:t>le </a:t>
            </a:r>
            <a:r>
              <a:rPr lang="it-IT" b="1" dirty="0">
                <a:solidFill>
                  <a:schemeClr val="bg2">
                    <a:lumMod val="10000"/>
                  </a:schemeClr>
                </a:solidFill>
              </a:rPr>
              <a:t>spese riguardanti un bene rispetto al quale il beneficiario abbia già fruito, per le stesse spese, di una misura di sostegno finanziario nazionale o comunitario; </a:t>
            </a:r>
            <a:endParaRPr lang="it-IT" b="1" dirty="0" smtClean="0">
              <a:solidFill>
                <a:schemeClr val="bg2">
                  <a:lumMod val="10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b="1" dirty="0" smtClean="0">
                <a:solidFill>
                  <a:schemeClr val="bg2">
                    <a:lumMod val="10000"/>
                  </a:schemeClr>
                </a:solidFill>
              </a:rPr>
              <a:t>multe</a:t>
            </a:r>
            <a:r>
              <a:rPr lang="it-IT" b="1" dirty="0">
                <a:solidFill>
                  <a:schemeClr val="bg2">
                    <a:lumMod val="10000"/>
                  </a:schemeClr>
                </a:solidFill>
              </a:rPr>
              <a:t>, penali, ammende, sanzioni pecuniarie; </a:t>
            </a:r>
            <a:endParaRPr lang="it-IT" b="1" dirty="0" smtClean="0">
              <a:solidFill>
                <a:schemeClr val="bg2">
                  <a:lumMod val="10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b="1" dirty="0" smtClean="0">
                <a:solidFill>
                  <a:schemeClr val="bg2">
                    <a:lumMod val="10000"/>
                  </a:schemeClr>
                </a:solidFill>
              </a:rPr>
              <a:t>deprezzamenti </a:t>
            </a:r>
            <a:r>
              <a:rPr lang="it-IT" b="1" dirty="0">
                <a:solidFill>
                  <a:schemeClr val="bg2">
                    <a:lumMod val="10000"/>
                  </a:schemeClr>
                </a:solidFill>
              </a:rPr>
              <a:t>e passività; </a:t>
            </a:r>
            <a:endParaRPr lang="it-IT" b="1" dirty="0" smtClean="0">
              <a:solidFill>
                <a:schemeClr val="bg2">
                  <a:lumMod val="10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b="1" dirty="0" smtClean="0">
                <a:solidFill>
                  <a:schemeClr val="bg2">
                    <a:lumMod val="10000"/>
                  </a:schemeClr>
                </a:solidFill>
              </a:rPr>
              <a:t>interessi </a:t>
            </a:r>
            <a:r>
              <a:rPr lang="it-IT" b="1" dirty="0">
                <a:solidFill>
                  <a:schemeClr val="bg2">
                    <a:lumMod val="10000"/>
                  </a:schemeClr>
                </a:solidFill>
              </a:rPr>
              <a:t>di mora; </a:t>
            </a:r>
            <a:endParaRPr lang="it-IT" b="1" dirty="0" smtClean="0">
              <a:solidFill>
                <a:schemeClr val="bg2">
                  <a:lumMod val="10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b="1" dirty="0" smtClean="0">
                <a:solidFill>
                  <a:schemeClr val="bg2">
                    <a:lumMod val="10000"/>
                  </a:schemeClr>
                </a:solidFill>
              </a:rPr>
              <a:t>commissioni </a:t>
            </a:r>
            <a:r>
              <a:rPr lang="it-IT" b="1" dirty="0">
                <a:solidFill>
                  <a:schemeClr val="bg2">
                    <a:lumMod val="10000"/>
                  </a:schemeClr>
                </a:solidFill>
              </a:rPr>
              <a:t>per operazioni finanziarie</a:t>
            </a:r>
            <a:r>
              <a:rPr lang="it-IT" dirty="0">
                <a:solidFill>
                  <a:schemeClr val="bg2">
                    <a:lumMod val="10000"/>
                  </a:schemeClr>
                </a:solidFill>
              </a:rPr>
              <a:t>, perdite di cambio e gli altri oneri meramente </a:t>
            </a:r>
            <a:r>
              <a:rPr lang="it-IT" dirty="0" smtClean="0">
                <a:solidFill>
                  <a:schemeClr val="bg2">
                    <a:lumMod val="10000"/>
                  </a:schemeClr>
                </a:solidFill>
              </a:rPr>
              <a:t>finanziari.</a:t>
            </a:r>
            <a:endParaRPr lang="it-IT" dirty="0">
              <a:solidFill>
                <a:schemeClr val="bg2">
                  <a:lumMod val="1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8006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3"/>
          <p:cNvSpPr/>
          <p:nvPr/>
        </p:nvSpPr>
        <p:spPr>
          <a:xfrm>
            <a:off x="415845" y="1787900"/>
            <a:ext cx="1075915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1200"/>
              </a:spcBef>
              <a:spcAft>
                <a:spcPts val="1200"/>
              </a:spcAft>
            </a:pPr>
            <a:endParaRPr lang="it-IT" sz="2800" dirty="0">
              <a:solidFill>
                <a:srgbClr val="002060"/>
              </a:solidFill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5" name="CasellaDiTesto 4">
            <a:extLst>
              <a:ext uri="{FF2B5EF4-FFF2-40B4-BE49-F238E27FC236}">
                <a16:creationId xmlns="" xmlns:a16="http://schemas.microsoft.com/office/drawing/2014/main" id="{7047B328-205E-4868-8C23-BF9D3B67CBE1}"/>
              </a:ext>
            </a:extLst>
          </p:cNvPr>
          <p:cNvSpPr txBox="1"/>
          <p:nvPr/>
        </p:nvSpPr>
        <p:spPr>
          <a:xfrm>
            <a:off x="415845" y="6166089"/>
            <a:ext cx="213496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100" dirty="0">
                <a:solidFill>
                  <a:srgbClr val="FFFFFF"/>
                </a:solidFill>
                <a:latin typeface="Playfair Display Medium" pitchFamily="2" charset="0"/>
              </a:rPr>
              <a:t>Relatore</a:t>
            </a:r>
          </a:p>
          <a:p>
            <a:r>
              <a:rPr lang="it-IT" sz="1100" dirty="0" smtClean="0">
                <a:solidFill>
                  <a:srgbClr val="FFFFFF"/>
                </a:solidFill>
                <a:latin typeface="Playfair Display Medium" pitchFamily="2" charset="0"/>
              </a:rPr>
              <a:t>Stefania Maselli</a:t>
            </a:r>
            <a:endParaRPr lang="it-IT" sz="1100" dirty="0">
              <a:solidFill>
                <a:srgbClr val="FFFFFF"/>
              </a:solidFill>
              <a:latin typeface="Playfair Display Medium" pitchFamily="2" charset="0"/>
            </a:endParaRPr>
          </a:p>
        </p:txBody>
      </p:sp>
      <p:sp>
        <p:nvSpPr>
          <p:cNvPr id="7" name="Titolo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dirty="0" smtClean="0"/>
              <a:t>Rendicontazione della spesa</a:t>
            </a:r>
            <a:endParaRPr lang="it-IT" dirty="0"/>
          </a:p>
        </p:txBody>
      </p:sp>
      <p:sp>
        <p:nvSpPr>
          <p:cNvPr id="2" name="Rettangolo 1"/>
          <p:cNvSpPr/>
          <p:nvPr/>
        </p:nvSpPr>
        <p:spPr>
          <a:xfrm>
            <a:off x="478563" y="1226275"/>
            <a:ext cx="10861705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800" dirty="0">
                <a:solidFill>
                  <a:schemeClr val="tx2">
                    <a:lumMod val="50000"/>
                  </a:schemeClr>
                </a:solidFill>
              </a:rPr>
              <a:t>In linea generale, per il Fondo </a:t>
            </a:r>
            <a:r>
              <a:rPr lang="it-IT" sz="2800" dirty="0" smtClean="0">
                <a:solidFill>
                  <a:schemeClr val="tx2">
                    <a:lumMod val="50000"/>
                  </a:schemeClr>
                </a:solidFill>
              </a:rPr>
              <a:t>di Sviluppo e Coesione, </a:t>
            </a:r>
            <a:r>
              <a:rPr lang="it-IT" sz="2800" dirty="0">
                <a:solidFill>
                  <a:schemeClr val="tx2">
                    <a:lumMod val="50000"/>
                  </a:schemeClr>
                </a:solidFill>
              </a:rPr>
              <a:t>come per gli altri Fondi strutturali e di investimento europei (Fondi SIE), il rimborso della </a:t>
            </a:r>
            <a:r>
              <a:rPr lang="it-IT" sz="2800" dirty="0" smtClean="0">
                <a:solidFill>
                  <a:schemeClr val="tx2">
                    <a:lumMod val="50000"/>
                  </a:schemeClr>
                </a:solidFill>
              </a:rPr>
              <a:t>spesa, </a:t>
            </a:r>
            <a:r>
              <a:rPr lang="it-IT" sz="2800" dirty="0">
                <a:solidFill>
                  <a:schemeClr val="tx2">
                    <a:lumMod val="50000"/>
                  </a:schemeClr>
                </a:solidFill>
              </a:rPr>
              <a:t>può avvenire sulla </a:t>
            </a:r>
            <a:r>
              <a:rPr lang="it-IT" sz="2800" dirty="0" smtClean="0">
                <a:solidFill>
                  <a:schemeClr val="tx2">
                    <a:lumMod val="50000"/>
                  </a:schemeClr>
                </a:solidFill>
              </a:rPr>
              <a:t>base di rendicontazioni presentate a:</a:t>
            </a:r>
          </a:p>
          <a:p>
            <a:pPr marL="457200" indent="-457200">
              <a:buFontTx/>
              <a:buChar char="-"/>
            </a:pPr>
            <a:r>
              <a:rPr lang="it-IT" sz="2800" b="1" dirty="0" smtClean="0">
                <a:solidFill>
                  <a:schemeClr val="tx2">
                    <a:lumMod val="50000"/>
                  </a:schemeClr>
                </a:solidFill>
              </a:rPr>
              <a:t>costi reali </a:t>
            </a:r>
            <a:r>
              <a:rPr lang="it-IT" sz="2800" dirty="0" smtClean="0">
                <a:solidFill>
                  <a:schemeClr val="tx2">
                    <a:lumMod val="50000"/>
                  </a:schemeClr>
                </a:solidFill>
              </a:rPr>
              <a:t>ovvero ammissibili </a:t>
            </a:r>
            <a:r>
              <a:rPr lang="it-IT" sz="2800" dirty="0">
                <a:solidFill>
                  <a:schemeClr val="tx2">
                    <a:lumMod val="50000"/>
                  </a:schemeClr>
                </a:solidFill>
              </a:rPr>
              <a:t>effettivamente sostenuti e pagati unitamente, se del caso, a contributi in natura e ammortamenti; </a:t>
            </a:r>
            <a:endParaRPr lang="it-IT" sz="2800" dirty="0" smtClean="0">
              <a:solidFill>
                <a:schemeClr val="tx2">
                  <a:lumMod val="50000"/>
                </a:schemeClr>
              </a:solidFill>
            </a:endParaRPr>
          </a:p>
          <a:p>
            <a:pPr marL="457200" indent="-457200">
              <a:buFontTx/>
              <a:buChar char="-"/>
            </a:pPr>
            <a:r>
              <a:rPr lang="it-IT" sz="2800" b="1" dirty="0" smtClean="0">
                <a:solidFill>
                  <a:schemeClr val="tx2">
                    <a:lumMod val="50000"/>
                  </a:schemeClr>
                </a:solidFill>
              </a:rPr>
              <a:t>tabelle </a:t>
            </a:r>
            <a:r>
              <a:rPr lang="it-IT" sz="2800" b="1" dirty="0">
                <a:solidFill>
                  <a:schemeClr val="tx2">
                    <a:lumMod val="50000"/>
                  </a:schemeClr>
                </a:solidFill>
              </a:rPr>
              <a:t>standard di costi </a:t>
            </a:r>
            <a:r>
              <a:rPr lang="it-IT" sz="2800" b="1" dirty="0" smtClean="0">
                <a:solidFill>
                  <a:schemeClr val="tx2">
                    <a:lumMod val="50000"/>
                  </a:schemeClr>
                </a:solidFill>
              </a:rPr>
              <a:t>unitari (UCS)</a:t>
            </a:r>
            <a:r>
              <a:rPr lang="it-IT" sz="2800" dirty="0" smtClean="0">
                <a:solidFill>
                  <a:schemeClr val="tx2">
                    <a:lumMod val="50000"/>
                  </a:schemeClr>
                </a:solidFill>
              </a:rPr>
              <a:t>;</a:t>
            </a:r>
          </a:p>
          <a:p>
            <a:pPr marL="457200" indent="-457200">
              <a:buFontTx/>
              <a:buChar char="-"/>
            </a:pPr>
            <a:r>
              <a:rPr lang="it-IT" sz="2800" b="1" dirty="0" smtClean="0">
                <a:solidFill>
                  <a:schemeClr val="tx2">
                    <a:lumMod val="50000"/>
                  </a:schemeClr>
                </a:solidFill>
              </a:rPr>
              <a:t>somme </a:t>
            </a:r>
            <a:r>
              <a:rPr lang="it-IT" sz="2800" b="1" dirty="0">
                <a:solidFill>
                  <a:schemeClr val="tx2">
                    <a:lumMod val="50000"/>
                  </a:schemeClr>
                </a:solidFill>
              </a:rPr>
              <a:t>forfettarie</a:t>
            </a:r>
            <a:r>
              <a:rPr lang="it-IT" sz="2800" dirty="0" smtClean="0">
                <a:solidFill>
                  <a:schemeClr val="tx2">
                    <a:lumMod val="50000"/>
                  </a:schemeClr>
                </a:solidFill>
              </a:rPr>
              <a:t>;</a:t>
            </a:r>
          </a:p>
          <a:p>
            <a:pPr marL="457200" indent="-457200">
              <a:buFontTx/>
              <a:buChar char="-"/>
            </a:pPr>
            <a:r>
              <a:rPr lang="it-IT" sz="2800" b="1" dirty="0" smtClean="0">
                <a:solidFill>
                  <a:schemeClr val="tx2">
                    <a:lumMod val="50000"/>
                  </a:schemeClr>
                </a:solidFill>
              </a:rPr>
              <a:t>finanziamenti </a:t>
            </a:r>
            <a:r>
              <a:rPr lang="it-IT" sz="2800" b="1" dirty="0">
                <a:solidFill>
                  <a:schemeClr val="tx2">
                    <a:lumMod val="50000"/>
                  </a:schemeClr>
                </a:solidFill>
              </a:rPr>
              <a:t>a tasso forfettario</a:t>
            </a:r>
            <a:r>
              <a:rPr lang="it-IT" sz="2800" dirty="0">
                <a:solidFill>
                  <a:schemeClr val="tx2">
                    <a:lumMod val="50000"/>
                  </a:schemeClr>
                </a:solidFill>
              </a:rPr>
              <a:t>, calcolati applicando una determinata percentuale a una o più categorie di costo definite.</a:t>
            </a:r>
            <a:r>
              <a:rPr lang="it-IT" sz="28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endParaRPr lang="it-IT" sz="2800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8659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3"/>
          <p:cNvSpPr/>
          <p:nvPr/>
        </p:nvSpPr>
        <p:spPr>
          <a:xfrm>
            <a:off x="415845" y="1333997"/>
            <a:ext cx="10759155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1200"/>
              </a:spcBef>
              <a:spcAft>
                <a:spcPts val="1200"/>
              </a:spcAft>
            </a:pPr>
            <a:r>
              <a:rPr lang="it-IT" sz="2800" dirty="0">
                <a:solidFill>
                  <a:srgbClr val="002060"/>
                </a:solidFill>
              </a:rPr>
              <a:t>I documenti giustificativi relativi alle spese devono essere conservati sotto forma di originali o di copie conformi (D.P.R. n. 445/2000) su supporti comunemente accettati e devono essere tenuti a disposizione dei Soggetti interessati a vario titolo ai controlli per cinque anni successivi alla chiusura di ogni singolo intervento. I documenti di carattere amministrativo e contabile afferenti tutte le fasi di realizzazione di un intervento devono essere conservati in appositi fascicoli cartacei e/o archivi informatici per poter disporre di un dossier di Linea di Azione per ciascun RUA e un fascicolo di operazione presso ciascun soggetto attuatore.</a:t>
            </a:r>
            <a:endParaRPr lang="it-IT" sz="2800" dirty="0">
              <a:solidFill>
                <a:srgbClr val="002060"/>
              </a:solidFill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5" name="CasellaDiTesto 4">
            <a:extLst>
              <a:ext uri="{FF2B5EF4-FFF2-40B4-BE49-F238E27FC236}">
                <a16:creationId xmlns="" xmlns:a16="http://schemas.microsoft.com/office/drawing/2014/main" id="{7047B328-205E-4868-8C23-BF9D3B67CBE1}"/>
              </a:ext>
            </a:extLst>
          </p:cNvPr>
          <p:cNvSpPr txBox="1"/>
          <p:nvPr/>
        </p:nvSpPr>
        <p:spPr>
          <a:xfrm>
            <a:off x="415845" y="6166089"/>
            <a:ext cx="213496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100" dirty="0">
                <a:solidFill>
                  <a:schemeClr val="bg1"/>
                </a:solidFill>
                <a:latin typeface="Playfair Display Medium" pitchFamily="2" charset="0"/>
              </a:rPr>
              <a:t>Relatore</a:t>
            </a:r>
          </a:p>
          <a:p>
            <a:r>
              <a:rPr lang="it-IT" sz="1100" dirty="0" smtClean="0">
                <a:solidFill>
                  <a:schemeClr val="bg1"/>
                </a:solidFill>
                <a:latin typeface="Playfair Display Medium" pitchFamily="2" charset="0"/>
              </a:rPr>
              <a:t>Stefania Maselli</a:t>
            </a:r>
            <a:endParaRPr lang="it-IT" sz="1100" dirty="0">
              <a:solidFill>
                <a:schemeClr val="bg1"/>
              </a:solidFill>
              <a:latin typeface="Playfair Display Medium" pitchFamily="2" charset="0"/>
            </a:endParaRPr>
          </a:p>
        </p:txBody>
      </p:sp>
      <p:sp>
        <p:nvSpPr>
          <p:cNvPr id="7" name="Titol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La conservazione dei documenti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083731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3"/>
          <p:cNvSpPr/>
          <p:nvPr/>
        </p:nvSpPr>
        <p:spPr>
          <a:xfrm>
            <a:off x="415845" y="1787900"/>
            <a:ext cx="10759155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1200"/>
              </a:spcBef>
              <a:spcAft>
                <a:spcPts val="1200"/>
              </a:spcAft>
            </a:pPr>
            <a:r>
              <a:rPr lang="it-IT" sz="2800" dirty="0" smtClean="0">
                <a:solidFill>
                  <a:srgbClr val="002060"/>
                </a:solidFill>
              </a:rPr>
              <a:t>I </a:t>
            </a:r>
            <a:r>
              <a:rPr lang="it-IT" sz="2800" dirty="0">
                <a:solidFill>
                  <a:srgbClr val="002060"/>
                </a:solidFill>
              </a:rPr>
              <a:t>format delle “Piste di Controllo (</a:t>
            </a:r>
            <a:r>
              <a:rPr lang="it-IT" sz="2800" dirty="0" err="1">
                <a:solidFill>
                  <a:srgbClr val="002060"/>
                </a:solidFill>
              </a:rPr>
              <a:t>PdC</a:t>
            </a:r>
            <a:r>
              <a:rPr lang="it-IT" sz="2800" dirty="0" smtClean="0">
                <a:solidFill>
                  <a:srgbClr val="002060"/>
                </a:solidFill>
              </a:rPr>
              <a:t>) allegate al SIGECO, </a:t>
            </a:r>
            <a:r>
              <a:rPr lang="it-IT" sz="2800" dirty="0">
                <a:solidFill>
                  <a:srgbClr val="002060"/>
                </a:solidFill>
              </a:rPr>
              <a:t>relative alle tipologie di interventi previste nel </a:t>
            </a:r>
            <a:r>
              <a:rPr lang="it-IT" sz="2800" dirty="0" smtClean="0">
                <a:solidFill>
                  <a:srgbClr val="002060"/>
                </a:solidFill>
              </a:rPr>
              <a:t>Patto, sono: </a:t>
            </a:r>
          </a:p>
          <a:p>
            <a:pPr marL="342900" indent="-342900" algn="just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it-IT" sz="2800" dirty="0" err="1" smtClean="0">
                <a:solidFill>
                  <a:srgbClr val="002060"/>
                </a:solidFill>
              </a:rPr>
              <a:t>PdC</a:t>
            </a:r>
            <a:r>
              <a:rPr lang="it-IT" sz="2800" dirty="0" smtClean="0">
                <a:solidFill>
                  <a:srgbClr val="002060"/>
                </a:solidFill>
              </a:rPr>
              <a:t> </a:t>
            </a:r>
            <a:r>
              <a:rPr lang="it-IT" sz="2800" dirty="0">
                <a:solidFill>
                  <a:srgbClr val="002060"/>
                </a:solidFill>
              </a:rPr>
              <a:t>per le opere pubbliche a “regia”; </a:t>
            </a:r>
            <a:endParaRPr lang="it-IT" sz="2800" dirty="0" smtClean="0">
              <a:solidFill>
                <a:srgbClr val="002060"/>
              </a:solidFill>
            </a:endParaRPr>
          </a:p>
          <a:p>
            <a:pPr marL="342900" indent="-342900" algn="just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it-IT" sz="2800" dirty="0" err="1" smtClean="0">
                <a:solidFill>
                  <a:srgbClr val="002060"/>
                </a:solidFill>
              </a:rPr>
              <a:t>PdC</a:t>
            </a:r>
            <a:r>
              <a:rPr lang="it-IT" sz="2800" dirty="0" smtClean="0">
                <a:solidFill>
                  <a:srgbClr val="002060"/>
                </a:solidFill>
              </a:rPr>
              <a:t> </a:t>
            </a:r>
            <a:r>
              <a:rPr lang="it-IT" sz="2800" dirty="0">
                <a:solidFill>
                  <a:srgbClr val="002060"/>
                </a:solidFill>
              </a:rPr>
              <a:t>per le opere pubbliche a “titolarità” </a:t>
            </a:r>
            <a:endParaRPr lang="it-IT" sz="2800" dirty="0" smtClean="0">
              <a:solidFill>
                <a:srgbClr val="002060"/>
              </a:solidFill>
            </a:endParaRPr>
          </a:p>
          <a:p>
            <a:pPr marL="342900" indent="-342900" algn="just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it-IT" sz="2800" dirty="0" err="1" smtClean="0">
                <a:solidFill>
                  <a:srgbClr val="002060"/>
                </a:solidFill>
              </a:rPr>
              <a:t>PdC</a:t>
            </a:r>
            <a:r>
              <a:rPr lang="it-IT" sz="2800" dirty="0" smtClean="0">
                <a:solidFill>
                  <a:srgbClr val="002060"/>
                </a:solidFill>
              </a:rPr>
              <a:t> </a:t>
            </a:r>
            <a:r>
              <a:rPr lang="it-IT" sz="2800" dirty="0">
                <a:solidFill>
                  <a:srgbClr val="002060"/>
                </a:solidFill>
              </a:rPr>
              <a:t>per gli interventi in regime di aiuti.</a:t>
            </a:r>
            <a:endParaRPr lang="it-IT" sz="2800" dirty="0">
              <a:solidFill>
                <a:srgbClr val="002060"/>
              </a:solidFill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5" name="CasellaDiTesto 4">
            <a:extLst>
              <a:ext uri="{FF2B5EF4-FFF2-40B4-BE49-F238E27FC236}">
                <a16:creationId xmlns="" xmlns:a16="http://schemas.microsoft.com/office/drawing/2014/main" id="{7047B328-205E-4868-8C23-BF9D3B67CBE1}"/>
              </a:ext>
            </a:extLst>
          </p:cNvPr>
          <p:cNvSpPr txBox="1"/>
          <p:nvPr/>
        </p:nvSpPr>
        <p:spPr>
          <a:xfrm>
            <a:off x="415845" y="6166089"/>
            <a:ext cx="213496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100" dirty="0">
                <a:solidFill>
                  <a:schemeClr val="bg1"/>
                </a:solidFill>
                <a:latin typeface="Playfair Display Medium" pitchFamily="2" charset="0"/>
              </a:rPr>
              <a:t>Relatore</a:t>
            </a:r>
          </a:p>
          <a:p>
            <a:r>
              <a:rPr lang="it-IT" sz="1100" dirty="0" smtClean="0">
                <a:solidFill>
                  <a:schemeClr val="bg1"/>
                </a:solidFill>
                <a:latin typeface="Playfair Display Medium" pitchFamily="2" charset="0"/>
              </a:rPr>
              <a:t>Stefania Maselli</a:t>
            </a:r>
            <a:endParaRPr lang="it-IT" sz="1100" dirty="0">
              <a:solidFill>
                <a:schemeClr val="bg1"/>
              </a:solidFill>
              <a:latin typeface="Playfair Display Medium" pitchFamily="2" charset="0"/>
            </a:endParaRPr>
          </a:p>
        </p:txBody>
      </p:sp>
      <p:sp>
        <p:nvSpPr>
          <p:cNvPr id="7" name="Titol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Le piste di controllo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361177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magine 12">
            <a:extLst>
              <a:ext uri="{FF2B5EF4-FFF2-40B4-BE49-F238E27FC236}">
                <a16:creationId xmlns="" xmlns:a16="http://schemas.microsoft.com/office/drawing/2014/main" id="{3BA91403-75D1-4C0C-8519-D342FF1C911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989120"/>
            <a:ext cx="12189951" cy="3594119"/>
          </a:xfrm>
          <a:prstGeom prst="rect">
            <a:avLst/>
          </a:prstGeom>
        </p:spPr>
      </p:pic>
      <p:pic>
        <p:nvPicPr>
          <p:cNvPr id="9" name="Segnaposto contenuto 8">
            <a:extLst>
              <a:ext uri="{FF2B5EF4-FFF2-40B4-BE49-F238E27FC236}">
                <a16:creationId xmlns="" xmlns:a16="http://schemas.microsoft.com/office/drawing/2014/main" id="{48EEB091-D07E-4ADA-BD83-EA02A0B9A1CD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3513"/>
            <a:ext cx="820738" cy="1046162"/>
          </a:xfrm>
          <a:prstGeom prst="rect">
            <a:avLst/>
          </a:prstGeom>
        </p:spPr>
      </p:pic>
      <p:pic>
        <p:nvPicPr>
          <p:cNvPr id="1026" name="Picture 2" descr="Il Formez è fondamentale per il Sud. Ma il suo futuro è avvolto nel mistero  - Secolo d'Italia">
            <a:extLst>
              <a:ext uri="{FF2B5EF4-FFF2-40B4-BE49-F238E27FC236}">
                <a16:creationId xmlns="" xmlns:a16="http://schemas.microsoft.com/office/drawing/2014/main" id="{9D9D3F48-167C-4A10-8C78-C70AE782095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77169" y="117457"/>
            <a:ext cx="2730137" cy="11375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Immagine 10">
            <a:extLst>
              <a:ext uri="{FF2B5EF4-FFF2-40B4-BE49-F238E27FC236}">
                <a16:creationId xmlns="" xmlns:a16="http://schemas.microsoft.com/office/drawing/2014/main" id="{A2734FAF-DA31-46AA-8D42-94E3714EB4C6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31530" y="365004"/>
            <a:ext cx="2707658" cy="698710"/>
          </a:xfrm>
          <a:prstGeom prst="rect">
            <a:avLst/>
          </a:prstGeom>
        </p:spPr>
      </p:pic>
      <p:sp>
        <p:nvSpPr>
          <p:cNvPr id="14" name="Titolo 1">
            <a:extLst>
              <a:ext uri="{FF2B5EF4-FFF2-40B4-BE49-F238E27FC236}">
                <a16:creationId xmlns="" xmlns:a16="http://schemas.microsoft.com/office/drawing/2014/main" id="{1337131D-FE53-49AE-A8FA-C6537D66F82C}"/>
              </a:ext>
            </a:extLst>
          </p:cNvPr>
          <p:cNvSpPr txBox="1">
            <a:spLocks/>
          </p:cNvSpPr>
          <p:nvPr/>
        </p:nvSpPr>
        <p:spPr>
          <a:xfrm>
            <a:off x="351064" y="1989120"/>
            <a:ext cx="11487150" cy="359411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it-IT" sz="3600" dirty="0">
                <a:solidFill>
                  <a:schemeClr val="bg1"/>
                </a:solidFill>
                <a:latin typeface="Playfair Display Medium" pitchFamily="2" charset="0"/>
              </a:rPr>
              <a:t>Progetto ASSISTE Abruzzo</a:t>
            </a:r>
          </a:p>
          <a:p>
            <a:pPr algn="ctr"/>
            <a:r>
              <a:rPr lang="it-IT" sz="3600" dirty="0">
                <a:solidFill>
                  <a:schemeClr val="bg1"/>
                </a:solidFill>
                <a:latin typeface="Playfair Display Medium" pitchFamily="2" charset="0"/>
              </a:rPr>
              <a:t>Assistenza Tecnica alla Regione Abruzzo sul Fondo di Sviluppo e Coesione</a:t>
            </a:r>
          </a:p>
          <a:p>
            <a:pPr algn="ctr"/>
            <a:endParaRPr lang="it-IT" sz="3600" dirty="0">
              <a:solidFill>
                <a:schemeClr val="bg1"/>
              </a:solidFill>
              <a:latin typeface="Playfair Display Medium" pitchFamily="2" charset="0"/>
            </a:endParaRPr>
          </a:p>
          <a:p>
            <a:pPr algn="ctr"/>
            <a:endParaRPr lang="it-IT" sz="3600" dirty="0">
              <a:solidFill>
                <a:schemeClr val="bg1"/>
              </a:solidFill>
              <a:latin typeface="Playfair Display Medium" pitchFamily="2" charset="0"/>
            </a:endParaRPr>
          </a:p>
          <a:p>
            <a:pPr algn="ctr"/>
            <a:r>
              <a:rPr lang="it-IT" dirty="0">
                <a:solidFill>
                  <a:schemeClr val="bg1"/>
                </a:solidFill>
                <a:latin typeface="Playfair Display Medium" pitchFamily="2" charset="0"/>
              </a:rPr>
              <a:t>GRAZIE PER L’ATTENZIONE </a:t>
            </a:r>
          </a:p>
        </p:txBody>
      </p:sp>
      <p:pic>
        <p:nvPicPr>
          <p:cNvPr id="16" name="Elemento grafico 15">
            <a:extLst>
              <a:ext uri="{FF2B5EF4-FFF2-40B4-BE49-F238E27FC236}">
                <a16:creationId xmlns="" xmlns:a16="http://schemas.microsoft.com/office/drawing/2014/main" id="{7983403B-3775-4CD9-B3EF-80C18693DC7F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=""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-1" y="5583239"/>
            <a:ext cx="12189951" cy="1274761"/>
          </a:xfrm>
          <a:prstGeom prst="rect">
            <a:avLst/>
          </a:prstGeom>
        </p:spPr>
      </p:pic>
      <p:sp>
        <p:nvSpPr>
          <p:cNvPr id="10" name="CasellaDiTesto 9">
            <a:extLst>
              <a:ext uri="{FF2B5EF4-FFF2-40B4-BE49-F238E27FC236}">
                <a16:creationId xmlns="" xmlns:a16="http://schemas.microsoft.com/office/drawing/2014/main" id="{EF6F6EA0-A624-48BF-B6AA-69C1A1DA4796}"/>
              </a:ext>
            </a:extLst>
          </p:cNvPr>
          <p:cNvSpPr txBox="1"/>
          <p:nvPr/>
        </p:nvSpPr>
        <p:spPr>
          <a:xfrm>
            <a:off x="351064" y="6021612"/>
            <a:ext cx="111075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>
                <a:latin typeface="Playfair Display ExtraBold" pitchFamily="2" charset="0"/>
              </a:rPr>
              <a:t>4</a:t>
            </a:r>
            <a:r>
              <a:rPr lang="it-IT" dirty="0" smtClean="0">
                <a:latin typeface="Playfair Display ExtraBold" pitchFamily="2" charset="0"/>
              </a:rPr>
              <a:t> </a:t>
            </a:r>
            <a:r>
              <a:rPr lang="it-IT" dirty="0">
                <a:latin typeface="Playfair Display ExtraBold" pitchFamily="2" charset="0"/>
              </a:rPr>
              <a:t>giornata</a:t>
            </a:r>
            <a:r>
              <a:rPr lang="it-IT" dirty="0">
                <a:latin typeface="Playfair Display Medium" pitchFamily="2" charset="0"/>
              </a:rPr>
              <a:t>      ■      </a:t>
            </a:r>
            <a:r>
              <a:rPr lang="it-IT" dirty="0">
                <a:latin typeface="Playfair Display" pitchFamily="2" charset="0"/>
              </a:rPr>
              <a:t>mercoledì</a:t>
            </a:r>
            <a:r>
              <a:rPr lang="it-IT" dirty="0">
                <a:latin typeface="Playfair Display Medium" pitchFamily="2" charset="0"/>
              </a:rPr>
              <a:t> </a:t>
            </a:r>
            <a:r>
              <a:rPr lang="it-IT" dirty="0" smtClean="0">
                <a:latin typeface="Playfair Display ExtraBold" pitchFamily="2" charset="0"/>
              </a:rPr>
              <a:t>04/05/2022</a:t>
            </a:r>
            <a:r>
              <a:rPr lang="it-IT" dirty="0" smtClean="0">
                <a:latin typeface="Playfair Display Medium" pitchFamily="2" charset="0"/>
              </a:rPr>
              <a:t>      </a:t>
            </a:r>
            <a:r>
              <a:rPr lang="it-IT" dirty="0">
                <a:latin typeface="Playfair Display Medium" pitchFamily="2" charset="0"/>
              </a:rPr>
              <a:t>■      </a:t>
            </a:r>
            <a:r>
              <a:rPr lang="it-IT" dirty="0">
                <a:latin typeface="Playfair Display" pitchFamily="2" charset="0"/>
              </a:rPr>
              <a:t>ore</a:t>
            </a:r>
            <a:r>
              <a:rPr lang="it-IT" dirty="0">
                <a:latin typeface="Playfair Display Medium" pitchFamily="2" charset="0"/>
              </a:rPr>
              <a:t> </a:t>
            </a:r>
            <a:r>
              <a:rPr lang="it-IT" dirty="0">
                <a:latin typeface="Playfair Display ExtraBold" pitchFamily="2" charset="0"/>
              </a:rPr>
              <a:t>9,30/11,30</a:t>
            </a:r>
          </a:p>
        </p:txBody>
      </p:sp>
    </p:spTree>
    <p:extLst>
      <p:ext uri="{BB962C8B-B14F-4D97-AF65-F5344CB8AC3E}">
        <p14:creationId xmlns:p14="http://schemas.microsoft.com/office/powerpoint/2010/main" val="20949153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3"/>
          <p:cNvSpPr/>
          <p:nvPr/>
        </p:nvSpPr>
        <p:spPr>
          <a:xfrm>
            <a:off x="598205" y="1198241"/>
            <a:ext cx="10759155" cy="55815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1200"/>
              </a:spcBef>
              <a:spcAft>
                <a:spcPts val="1200"/>
              </a:spcAft>
            </a:pPr>
            <a:r>
              <a:rPr lang="it-IT" sz="1600" dirty="0">
                <a:solidFill>
                  <a:schemeClr val="bg2">
                    <a:lumMod val="10000"/>
                  </a:schemeClr>
                </a:solidFill>
              </a:rPr>
              <a:t>Nel rispetto del principio di separazione delle funzioni, al fine di garantire l’efficace e corretta attuazione </a:t>
            </a:r>
            <a:r>
              <a:rPr lang="it-IT" sz="1600" dirty="0" smtClean="0">
                <a:solidFill>
                  <a:schemeClr val="bg2">
                    <a:lumMod val="10000"/>
                  </a:schemeClr>
                </a:solidFill>
              </a:rPr>
              <a:t>del programma </a:t>
            </a:r>
            <a:r>
              <a:rPr lang="it-IT" sz="1600" dirty="0">
                <a:solidFill>
                  <a:schemeClr val="bg2">
                    <a:lumMod val="10000"/>
                  </a:schemeClr>
                </a:solidFill>
              </a:rPr>
              <a:t>e il corretto funzionamento del sistema di gestione e controllo e in coerenza con le modalità di </a:t>
            </a:r>
            <a:r>
              <a:rPr lang="it-IT" sz="1600" dirty="0" err="1">
                <a:solidFill>
                  <a:schemeClr val="bg2">
                    <a:lumMod val="10000"/>
                  </a:schemeClr>
                </a:solidFill>
              </a:rPr>
              <a:t>governance</a:t>
            </a:r>
            <a:r>
              <a:rPr lang="it-IT" sz="1600" dirty="0">
                <a:solidFill>
                  <a:schemeClr val="bg2">
                    <a:lumMod val="10000"/>
                  </a:schemeClr>
                </a:solidFill>
              </a:rPr>
              <a:t> previste per i programmi attuativi della politica regionale di coesione, sono individuati: </a:t>
            </a:r>
            <a:endParaRPr lang="it-IT" sz="1600" dirty="0" smtClean="0">
              <a:solidFill>
                <a:schemeClr val="bg2">
                  <a:lumMod val="10000"/>
                </a:schemeClr>
              </a:solidFill>
            </a:endParaRP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AutoNum type="arabicPeriod"/>
            </a:pPr>
            <a:r>
              <a:rPr lang="it-IT" sz="1600" b="1" dirty="0" smtClean="0">
                <a:solidFill>
                  <a:schemeClr val="bg2">
                    <a:lumMod val="10000"/>
                  </a:schemeClr>
                </a:solidFill>
              </a:rPr>
              <a:t>Il RUAP, il responsabile unico dell’Attuazione del Programma, </a:t>
            </a:r>
            <a:r>
              <a:rPr lang="it-IT" sz="1600" dirty="0">
                <a:solidFill>
                  <a:schemeClr val="tx2">
                    <a:lumMod val="50000"/>
                  </a:schemeClr>
                </a:solidFill>
              </a:rPr>
              <a:t>quale Autorità di gestione, </a:t>
            </a:r>
            <a:r>
              <a:rPr lang="it-IT" sz="1600" dirty="0" smtClean="0">
                <a:solidFill>
                  <a:schemeClr val="tx2">
                    <a:lumMod val="50000"/>
                  </a:schemeClr>
                </a:solidFill>
              </a:rPr>
              <a:t>che assicura </a:t>
            </a:r>
            <a:r>
              <a:rPr lang="it-IT" sz="1600" dirty="0">
                <a:solidFill>
                  <a:schemeClr val="tx2">
                    <a:lumMod val="50000"/>
                  </a:schemeClr>
                </a:solidFill>
              </a:rPr>
              <a:t>l’attuazione degli interventi nel rispetto delle procedure e </a:t>
            </a:r>
            <a:r>
              <a:rPr lang="it-IT" sz="1600" dirty="0" smtClean="0">
                <a:solidFill>
                  <a:schemeClr val="tx2">
                    <a:lumMod val="50000"/>
                  </a:schemeClr>
                </a:solidFill>
              </a:rPr>
              <a:t>delle regole </a:t>
            </a:r>
            <a:r>
              <a:rPr lang="it-IT" sz="1600" dirty="0">
                <a:solidFill>
                  <a:schemeClr val="tx2">
                    <a:lumMod val="50000"/>
                  </a:schemeClr>
                </a:solidFill>
              </a:rPr>
              <a:t>definite dalla normativa vigente e precisate nel </a:t>
            </a:r>
            <a:r>
              <a:rPr lang="it-IT" sz="1600" dirty="0" err="1">
                <a:solidFill>
                  <a:schemeClr val="tx2">
                    <a:lumMod val="50000"/>
                  </a:schemeClr>
                </a:solidFill>
              </a:rPr>
              <a:t>Si.Ge.Co</a:t>
            </a:r>
            <a:r>
              <a:rPr lang="it-IT" sz="1600" dirty="0">
                <a:solidFill>
                  <a:schemeClr val="tx2">
                    <a:lumMod val="50000"/>
                  </a:schemeClr>
                </a:solidFill>
              </a:rPr>
              <a:t>. e nella </a:t>
            </a:r>
            <a:r>
              <a:rPr lang="it-IT" sz="1600" dirty="0" smtClean="0">
                <a:solidFill>
                  <a:schemeClr val="tx2">
                    <a:lumMod val="50000"/>
                  </a:schemeClr>
                </a:solidFill>
              </a:rPr>
              <a:t>manualistica;</a:t>
            </a:r>
            <a:endParaRPr lang="it-IT" sz="1600" b="1" dirty="0" smtClean="0">
              <a:solidFill>
                <a:schemeClr val="tx2">
                  <a:lumMod val="50000"/>
                </a:schemeClr>
              </a:solidFill>
            </a:endParaRP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AutoNum type="arabicPeriod"/>
            </a:pPr>
            <a:r>
              <a:rPr lang="it-IT" sz="1600" b="1" dirty="0" smtClean="0">
                <a:solidFill>
                  <a:schemeClr val="bg2">
                    <a:lumMod val="10000"/>
                  </a:schemeClr>
                </a:solidFill>
              </a:rPr>
              <a:t>I Dipartimenti/Servizi </a:t>
            </a:r>
            <a:r>
              <a:rPr lang="it-IT" sz="1600" b="1" dirty="0">
                <a:solidFill>
                  <a:schemeClr val="bg2">
                    <a:lumMod val="10000"/>
                  </a:schemeClr>
                </a:solidFill>
              </a:rPr>
              <a:t>regionali preposti all’attuazione delle rispettive misure </a:t>
            </a:r>
            <a:r>
              <a:rPr lang="it-IT" sz="1600" dirty="0">
                <a:solidFill>
                  <a:schemeClr val="bg2">
                    <a:lumMod val="10000"/>
                  </a:schemeClr>
                </a:solidFill>
              </a:rPr>
              <a:t>(interventi e /o linee di azione</a:t>
            </a:r>
            <a:r>
              <a:rPr lang="it-IT" sz="1600" dirty="0" smtClean="0">
                <a:solidFill>
                  <a:schemeClr val="bg2">
                    <a:lumMod val="10000"/>
                  </a:schemeClr>
                </a:solidFill>
              </a:rPr>
              <a:t>) che per ciascun intervento individueranno un </a:t>
            </a:r>
            <a:r>
              <a:rPr lang="it-IT" sz="1600" b="1" dirty="0" smtClean="0">
                <a:solidFill>
                  <a:schemeClr val="bg2">
                    <a:lumMod val="10000"/>
                  </a:schemeClr>
                </a:solidFill>
              </a:rPr>
              <a:t>RUA</a:t>
            </a:r>
            <a:r>
              <a:rPr lang="it-IT" sz="16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it-IT" sz="1600" dirty="0" smtClean="0">
                <a:solidFill>
                  <a:schemeClr val="bg2">
                    <a:lumMod val="10000"/>
                  </a:schemeClr>
                </a:solidFill>
              </a:rPr>
              <a:t>che </a:t>
            </a:r>
            <a:r>
              <a:rPr lang="it-IT" sz="1600" dirty="0" smtClean="0">
                <a:solidFill>
                  <a:schemeClr val="bg2">
                    <a:lumMod val="10000"/>
                  </a:schemeClr>
                </a:solidFill>
              </a:rPr>
              <a:t>assumerà </a:t>
            </a:r>
            <a:r>
              <a:rPr lang="it-IT" sz="1600" dirty="0">
                <a:solidFill>
                  <a:schemeClr val="bg2">
                    <a:lumMod val="10000"/>
                  </a:schemeClr>
                </a:solidFill>
              </a:rPr>
              <a:t>la veste di </a:t>
            </a:r>
            <a:r>
              <a:rPr lang="it-IT" sz="1600" b="1" dirty="0">
                <a:solidFill>
                  <a:schemeClr val="bg2">
                    <a:lumMod val="10000"/>
                  </a:schemeClr>
                </a:solidFill>
              </a:rPr>
              <a:t>Responsabile </a:t>
            </a:r>
            <a:r>
              <a:rPr lang="it-IT" sz="1600" b="1" dirty="0" smtClean="0">
                <a:solidFill>
                  <a:schemeClr val="bg2">
                    <a:lumMod val="10000"/>
                  </a:schemeClr>
                </a:solidFill>
              </a:rPr>
              <a:t>Unico dello </a:t>
            </a:r>
            <a:r>
              <a:rPr lang="it-IT" sz="1600" b="1" dirty="0">
                <a:solidFill>
                  <a:schemeClr val="bg2">
                    <a:lumMod val="10000"/>
                  </a:schemeClr>
                </a:solidFill>
              </a:rPr>
              <a:t>strumento di </a:t>
            </a:r>
            <a:r>
              <a:rPr lang="it-IT" sz="1600" b="1" dirty="0" smtClean="0">
                <a:solidFill>
                  <a:schemeClr val="bg2">
                    <a:lumMod val="10000"/>
                  </a:schemeClr>
                </a:solidFill>
              </a:rPr>
              <a:t>Attuazione </a:t>
            </a:r>
            <a:r>
              <a:rPr lang="it-IT" sz="1600" dirty="0">
                <a:solidFill>
                  <a:schemeClr val="bg2">
                    <a:lumMod val="10000"/>
                  </a:schemeClr>
                </a:solidFill>
              </a:rPr>
              <a:t>(APQ ovvero </a:t>
            </a:r>
            <a:r>
              <a:rPr lang="it-IT" sz="1600" dirty="0" smtClean="0">
                <a:solidFill>
                  <a:schemeClr val="bg2">
                    <a:lumMod val="10000"/>
                  </a:schemeClr>
                </a:solidFill>
              </a:rPr>
              <a:t>SAD strumento </a:t>
            </a:r>
            <a:r>
              <a:rPr lang="it-IT" sz="1600" dirty="0">
                <a:solidFill>
                  <a:schemeClr val="bg2">
                    <a:lumMod val="10000"/>
                  </a:schemeClr>
                </a:solidFill>
              </a:rPr>
              <a:t>di attuazione diretta); </a:t>
            </a:r>
            <a:endParaRPr lang="it-IT" sz="1600" dirty="0" smtClean="0">
              <a:solidFill>
                <a:schemeClr val="bg2">
                  <a:lumMod val="10000"/>
                </a:schemeClr>
              </a:solidFill>
            </a:endParaRP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AutoNum type="arabicPeriod"/>
            </a:pPr>
            <a:r>
              <a:rPr lang="it-IT" sz="1600" b="1" dirty="0" smtClean="0">
                <a:solidFill>
                  <a:schemeClr val="bg2">
                    <a:lumMod val="10000"/>
                  </a:schemeClr>
                </a:solidFill>
              </a:rPr>
              <a:t>I Soggetti </a:t>
            </a:r>
            <a:r>
              <a:rPr lang="it-IT" sz="1600" b="1" dirty="0">
                <a:solidFill>
                  <a:schemeClr val="bg2">
                    <a:lumMod val="10000"/>
                  </a:schemeClr>
                </a:solidFill>
              </a:rPr>
              <a:t>attuatori</a:t>
            </a:r>
            <a:r>
              <a:rPr lang="it-IT" sz="1600" dirty="0">
                <a:solidFill>
                  <a:schemeClr val="tx2">
                    <a:lumMod val="50000"/>
                  </a:schemeClr>
                </a:solidFill>
              </a:rPr>
              <a:t>, </a:t>
            </a:r>
            <a:r>
              <a:rPr lang="it-IT" sz="1600" dirty="0" smtClean="0">
                <a:solidFill>
                  <a:schemeClr val="tx2">
                    <a:lumMod val="50000"/>
                  </a:schemeClr>
                </a:solidFill>
              </a:rPr>
              <a:t>quale </a:t>
            </a:r>
            <a:r>
              <a:rPr lang="it-IT" sz="1600" dirty="0" smtClean="0">
                <a:solidFill>
                  <a:schemeClr val="tx2">
                    <a:lumMod val="50000"/>
                  </a:schemeClr>
                </a:solidFill>
              </a:rPr>
              <a:t>Organismi a cui </a:t>
            </a:r>
            <a:r>
              <a:rPr lang="it-IT" sz="1600" dirty="0">
                <a:solidFill>
                  <a:schemeClr val="tx2">
                    <a:lumMod val="50000"/>
                  </a:schemeClr>
                </a:solidFill>
              </a:rPr>
              <a:t>è affidato il finanziamento delle risorse per l’attuazione </a:t>
            </a:r>
            <a:r>
              <a:rPr lang="it-IT" sz="1600" dirty="0" smtClean="0">
                <a:solidFill>
                  <a:schemeClr val="tx2">
                    <a:lumMod val="50000"/>
                  </a:schemeClr>
                </a:solidFill>
              </a:rPr>
              <a:t>dell’intervento </a:t>
            </a:r>
            <a:r>
              <a:rPr lang="it-IT" sz="1600" dirty="0" smtClean="0">
                <a:solidFill>
                  <a:schemeClr val="bg2">
                    <a:lumMod val="10000"/>
                  </a:schemeClr>
                </a:solidFill>
              </a:rPr>
              <a:t>per </a:t>
            </a:r>
            <a:r>
              <a:rPr lang="it-IT" sz="1600" dirty="0">
                <a:solidFill>
                  <a:schemeClr val="bg2">
                    <a:lumMod val="10000"/>
                  </a:schemeClr>
                </a:solidFill>
              </a:rPr>
              <a:t>il tramite dei rispettivi Responsabili unici di </a:t>
            </a:r>
            <a:r>
              <a:rPr lang="it-IT" sz="1600" dirty="0" smtClean="0">
                <a:solidFill>
                  <a:schemeClr val="bg2">
                    <a:lumMod val="10000"/>
                  </a:schemeClr>
                </a:solidFill>
              </a:rPr>
              <a:t>progetto (RUP);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AutoNum type="arabicPeriod"/>
            </a:pPr>
            <a:r>
              <a:rPr lang="it-IT" sz="1600" b="1" dirty="0" smtClean="0">
                <a:solidFill>
                  <a:schemeClr val="bg2">
                    <a:lumMod val="10000"/>
                  </a:schemeClr>
                </a:solidFill>
              </a:rPr>
              <a:t>I Controllori </a:t>
            </a:r>
            <a:r>
              <a:rPr lang="it-IT" sz="1600" b="1" dirty="0">
                <a:solidFill>
                  <a:schemeClr val="bg2">
                    <a:lumMod val="10000"/>
                  </a:schemeClr>
                </a:solidFill>
              </a:rPr>
              <a:t>di primo </a:t>
            </a:r>
            <a:r>
              <a:rPr lang="it-IT" sz="1600" b="1" dirty="0" smtClean="0">
                <a:solidFill>
                  <a:schemeClr val="bg2">
                    <a:lumMod val="10000"/>
                  </a:schemeClr>
                </a:solidFill>
              </a:rPr>
              <a:t>livello, </a:t>
            </a:r>
            <a:r>
              <a:rPr lang="it-IT" sz="1600" dirty="0" smtClean="0">
                <a:solidFill>
                  <a:schemeClr val="bg2">
                    <a:lumMod val="10000"/>
                  </a:schemeClr>
                </a:solidFill>
              </a:rPr>
              <a:t>responsabile della </a:t>
            </a:r>
            <a:r>
              <a:rPr lang="it-IT" sz="1600" dirty="0" smtClean="0">
                <a:solidFill>
                  <a:schemeClr val="tx2">
                    <a:lumMod val="50000"/>
                  </a:schemeClr>
                </a:solidFill>
              </a:rPr>
              <a:t>verifica della </a:t>
            </a:r>
            <a:r>
              <a:rPr lang="it-IT" sz="1600" dirty="0">
                <a:solidFill>
                  <a:schemeClr val="tx2">
                    <a:lumMod val="50000"/>
                  </a:schemeClr>
                </a:solidFill>
              </a:rPr>
              <a:t>corretta ed effettiva </a:t>
            </a:r>
            <a:r>
              <a:rPr lang="it-IT" sz="1600" dirty="0" smtClean="0">
                <a:solidFill>
                  <a:schemeClr val="tx2">
                    <a:lumMod val="50000"/>
                  </a:schemeClr>
                </a:solidFill>
              </a:rPr>
              <a:t>esecuzione degli interventi, della </a:t>
            </a:r>
            <a:r>
              <a:rPr lang="it-IT" sz="1600" dirty="0">
                <a:solidFill>
                  <a:schemeClr val="tx2">
                    <a:lumMod val="50000"/>
                  </a:schemeClr>
                </a:solidFill>
              </a:rPr>
              <a:t>regolarità e </a:t>
            </a:r>
            <a:r>
              <a:rPr lang="it-IT" sz="1600" dirty="0" smtClean="0">
                <a:solidFill>
                  <a:schemeClr val="tx2">
                    <a:lumMod val="50000"/>
                  </a:schemeClr>
                </a:solidFill>
              </a:rPr>
              <a:t>della </a:t>
            </a:r>
            <a:r>
              <a:rPr lang="it-IT" sz="1600" dirty="0">
                <a:solidFill>
                  <a:schemeClr val="tx2">
                    <a:lumMod val="50000"/>
                  </a:schemeClr>
                </a:solidFill>
              </a:rPr>
              <a:t>legittimità, sotto gli aspetti amministrativo, contabile e finanziario</a:t>
            </a:r>
            <a:r>
              <a:rPr lang="it-IT" sz="1600" dirty="0"/>
              <a:t>.</a:t>
            </a:r>
            <a:endParaRPr lang="it-IT" sz="1600" b="1" dirty="0" smtClean="0">
              <a:solidFill>
                <a:schemeClr val="bg2">
                  <a:lumMod val="10000"/>
                </a:schemeClr>
              </a:solidFill>
            </a:endParaRP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FontTx/>
              <a:buAutoNum type="arabicPeriod"/>
            </a:pPr>
            <a:r>
              <a:rPr lang="it-IT" sz="1600" b="1" dirty="0" err="1" smtClean="0">
                <a:solidFill>
                  <a:schemeClr val="bg2">
                    <a:lumMod val="10000"/>
                  </a:schemeClr>
                </a:solidFill>
              </a:rPr>
              <a:t>OdC</a:t>
            </a:r>
            <a:r>
              <a:rPr lang="it-IT" sz="1600" b="1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it-IT" sz="1600" b="1" dirty="0" smtClean="0">
                <a:solidFill>
                  <a:schemeClr val="bg2">
                    <a:lumMod val="10000"/>
                  </a:schemeClr>
                </a:solidFill>
              </a:rPr>
              <a:t>(Organismo di Certificazione), </a:t>
            </a:r>
            <a:r>
              <a:rPr lang="it-IT" sz="1600" dirty="0" smtClean="0">
                <a:solidFill>
                  <a:schemeClr val="bg2">
                    <a:lumMod val="10000"/>
                  </a:schemeClr>
                </a:solidFill>
              </a:rPr>
              <a:t>a cui </a:t>
            </a:r>
            <a:r>
              <a:rPr lang="it-IT" sz="1600" dirty="0" smtClean="0">
                <a:solidFill>
                  <a:schemeClr val="tx2">
                    <a:lumMod val="50000"/>
                  </a:schemeClr>
                </a:solidFill>
              </a:rPr>
              <a:t>è </a:t>
            </a:r>
            <a:r>
              <a:rPr lang="it-IT" sz="1600" dirty="0">
                <a:solidFill>
                  <a:schemeClr val="tx2">
                    <a:lumMod val="50000"/>
                  </a:schemeClr>
                </a:solidFill>
              </a:rPr>
              <a:t>affidato il compito di formulare le richieste di rimborso a valere </a:t>
            </a:r>
            <a:r>
              <a:rPr lang="it-IT" sz="1600" dirty="0" smtClean="0">
                <a:solidFill>
                  <a:schemeClr val="tx2">
                    <a:lumMod val="50000"/>
                  </a:schemeClr>
                </a:solidFill>
              </a:rPr>
              <a:t>sull’FSC, </a:t>
            </a:r>
            <a:r>
              <a:rPr lang="it-IT" sz="1600" dirty="0">
                <a:solidFill>
                  <a:schemeClr val="tx2">
                    <a:lumMod val="50000"/>
                  </a:schemeClr>
                </a:solidFill>
              </a:rPr>
              <a:t>previa verifica sulla correttezza delle singole </a:t>
            </a:r>
            <a:r>
              <a:rPr lang="it-IT" sz="1600" dirty="0" smtClean="0">
                <a:solidFill>
                  <a:schemeClr val="tx2">
                    <a:lumMod val="50000"/>
                  </a:schemeClr>
                </a:solidFill>
              </a:rPr>
              <a:t>operazioni</a:t>
            </a:r>
            <a:r>
              <a:rPr lang="it-IT" sz="1600" dirty="0" smtClean="0">
                <a:solidFill>
                  <a:schemeClr val="tx2">
                    <a:lumMod val="50000"/>
                  </a:schemeClr>
                </a:solidFill>
              </a:rPr>
              <a:t>;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FontTx/>
              <a:buAutoNum type="arabicPeriod"/>
            </a:pPr>
            <a:r>
              <a:rPr lang="it-IT" sz="1600" b="1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ea typeface="Arial" panose="020B0604020202020204" pitchFamily="34" charset="0"/>
              </a:rPr>
              <a:t>Il Referente della comunicazione.</a:t>
            </a:r>
            <a:endParaRPr lang="it-IT" sz="1600" b="1" dirty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algn="just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</a:pPr>
            <a:endParaRPr lang="it-IT" dirty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5" name="CasellaDiTesto 4">
            <a:extLst>
              <a:ext uri="{FF2B5EF4-FFF2-40B4-BE49-F238E27FC236}">
                <a16:creationId xmlns="" xmlns:a16="http://schemas.microsoft.com/office/drawing/2014/main" id="{7047B328-205E-4868-8C23-BF9D3B67CBE1}"/>
              </a:ext>
            </a:extLst>
          </p:cNvPr>
          <p:cNvSpPr txBox="1"/>
          <p:nvPr/>
        </p:nvSpPr>
        <p:spPr>
          <a:xfrm>
            <a:off x="415845" y="6166089"/>
            <a:ext cx="213496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100" dirty="0">
                <a:solidFill>
                  <a:srgbClr val="FFFFFF"/>
                </a:solidFill>
                <a:latin typeface="Playfair Display Medium" pitchFamily="2" charset="0"/>
              </a:rPr>
              <a:t>Relatore</a:t>
            </a:r>
          </a:p>
          <a:p>
            <a:r>
              <a:rPr lang="it-IT" sz="1100" dirty="0" smtClean="0">
                <a:solidFill>
                  <a:srgbClr val="FFFFFF"/>
                </a:solidFill>
                <a:latin typeface="Playfair Display Medium" pitchFamily="2" charset="0"/>
              </a:rPr>
              <a:t>Stefania Maselli</a:t>
            </a:r>
            <a:endParaRPr lang="it-IT" sz="1100" dirty="0">
              <a:solidFill>
                <a:srgbClr val="FFFFFF"/>
              </a:solidFill>
              <a:latin typeface="Playfair Display Medium" pitchFamily="2" charset="0"/>
            </a:endParaRPr>
          </a:p>
        </p:txBody>
      </p:sp>
      <p:sp>
        <p:nvSpPr>
          <p:cNvPr id="7" name="Titol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La </a:t>
            </a:r>
            <a:r>
              <a:rPr lang="it-IT" dirty="0" err="1" smtClean="0"/>
              <a:t>Governance</a:t>
            </a:r>
            <a:r>
              <a:rPr lang="it-IT" dirty="0" smtClean="0"/>
              <a:t> regionale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592493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>
            <a:extLst>
              <a:ext uri="{FF2B5EF4-FFF2-40B4-BE49-F238E27FC236}">
                <a16:creationId xmlns="" xmlns:a16="http://schemas.microsoft.com/office/drawing/2014/main" id="{7047B328-205E-4868-8C23-BF9D3B67CBE1}"/>
              </a:ext>
            </a:extLst>
          </p:cNvPr>
          <p:cNvSpPr txBox="1"/>
          <p:nvPr/>
        </p:nvSpPr>
        <p:spPr>
          <a:xfrm>
            <a:off x="415845" y="6166089"/>
            <a:ext cx="213496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100" dirty="0">
                <a:solidFill>
                  <a:srgbClr val="FFFFFF"/>
                </a:solidFill>
                <a:latin typeface="Playfair Display Medium" pitchFamily="2" charset="0"/>
              </a:rPr>
              <a:t>Relatore</a:t>
            </a:r>
          </a:p>
          <a:p>
            <a:r>
              <a:rPr lang="it-IT" sz="1100" dirty="0" smtClean="0">
                <a:solidFill>
                  <a:srgbClr val="FFFFFF"/>
                </a:solidFill>
                <a:latin typeface="Playfair Display Medium" pitchFamily="2" charset="0"/>
              </a:rPr>
              <a:t>Stefania Maselli</a:t>
            </a:r>
            <a:endParaRPr lang="it-IT" sz="1100" dirty="0">
              <a:solidFill>
                <a:srgbClr val="FFFFFF"/>
              </a:solidFill>
              <a:latin typeface="Playfair Display Medium" pitchFamily="2" charset="0"/>
            </a:endParaRPr>
          </a:p>
        </p:txBody>
      </p:sp>
      <p:sp>
        <p:nvSpPr>
          <p:cNvPr id="7" name="Titol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La </a:t>
            </a:r>
            <a:r>
              <a:rPr lang="it-IT" dirty="0" err="1" smtClean="0"/>
              <a:t>Governance</a:t>
            </a:r>
            <a:r>
              <a:rPr lang="it-IT" dirty="0" smtClean="0"/>
              <a:t> regionale</a:t>
            </a:r>
            <a:endParaRPr lang="it-IT" dirty="0"/>
          </a:p>
        </p:txBody>
      </p:sp>
      <p:sp>
        <p:nvSpPr>
          <p:cNvPr id="2" name="Rectangle 109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12696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  <p:grpSp>
        <p:nvGrpSpPr>
          <p:cNvPr id="6" name="Area di disegno 344"/>
          <p:cNvGrpSpPr/>
          <p:nvPr/>
        </p:nvGrpSpPr>
        <p:grpSpPr>
          <a:xfrm>
            <a:off x="1555336" y="1085317"/>
            <a:ext cx="8990174" cy="6686470"/>
            <a:chOff x="0" y="35999"/>
            <a:chExt cx="6968490" cy="6105721"/>
          </a:xfrm>
        </p:grpSpPr>
        <p:sp>
          <p:nvSpPr>
            <p:cNvPr id="8" name="Rettangolo 7"/>
            <p:cNvSpPr/>
            <p:nvPr/>
          </p:nvSpPr>
          <p:spPr>
            <a:xfrm>
              <a:off x="477520" y="1805940"/>
              <a:ext cx="6490970" cy="4335780"/>
            </a:xfrm>
            <a:prstGeom prst="rect">
              <a:avLst/>
            </a:prstGeom>
            <a:noFill/>
            <a:ln>
              <a:noFill/>
            </a:ln>
          </p:spPr>
        </p:sp>
        <p:sp>
          <p:nvSpPr>
            <p:cNvPr id="9" name="Rectangle 5"/>
            <p:cNvSpPr>
              <a:spLocks noChangeArrowheads="1"/>
            </p:cNvSpPr>
            <p:nvPr/>
          </p:nvSpPr>
          <p:spPr bwMode="auto">
            <a:xfrm>
              <a:off x="6350" y="35999"/>
              <a:ext cx="6484620" cy="430022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it-IT"/>
            </a:p>
          </p:txBody>
        </p:sp>
        <p:sp>
          <p:nvSpPr>
            <p:cNvPr id="10" name="Rectangle 6"/>
            <p:cNvSpPr>
              <a:spLocks noChangeArrowheads="1"/>
            </p:cNvSpPr>
            <p:nvPr/>
          </p:nvSpPr>
          <p:spPr bwMode="auto">
            <a:xfrm>
              <a:off x="6350" y="35999"/>
              <a:ext cx="6350" cy="635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it-IT"/>
            </a:p>
          </p:txBody>
        </p:sp>
        <p:sp>
          <p:nvSpPr>
            <p:cNvPr id="11" name="Rectangle 7"/>
            <p:cNvSpPr>
              <a:spLocks noChangeArrowheads="1"/>
            </p:cNvSpPr>
            <p:nvPr/>
          </p:nvSpPr>
          <p:spPr bwMode="auto">
            <a:xfrm>
              <a:off x="3081655" y="35999"/>
              <a:ext cx="6350" cy="635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it-IT"/>
            </a:p>
          </p:txBody>
        </p:sp>
        <p:sp>
          <p:nvSpPr>
            <p:cNvPr id="12" name="Rectangle 8"/>
            <p:cNvSpPr>
              <a:spLocks noChangeArrowheads="1"/>
            </p:cNvSpPr>
            <p:nvPr/>
          </p:nvSpPr>
          <p:spPr bwMode="auto">
            <a:xfrm>
              <a:off x="6286500" y="35999"/>
              <a:ext cx="6350" cy="635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it-IT"/>
            </a:p>
          </p:txBody>
        </p:sp>
        <p:sp>
          <p:nvSpPr>
            <p:cNvPr id="13" name="Rectangle 9"/>
            <p:cNvSpPr>
              <a:spLocks noChangeArrowheads="1"/>
            </p:cNvSpPr>
            <p:nvPr/>
          </p:nvSpPr>
          <p:spPr bwMode="auto">
            <a:xfrm>
              <a:off x="0" y="4193979"/>
              <a:ext cx="12700" cy="12700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it-IT"/>
            </a:p>
          </p:txBody>
        </p:sp>
        <p:sp>
          <p:nvSpPr>
            <p:cNvPr id="14" name="Rectangle 10"/>
            <p:cNvSpPr>
              <a:spLocks noChangeArrowheads="1"/>
            </p:cNvSpPr>
            <p:nvPr/>
          </p:nvSpPr>
          <p:spPr bwMode="auto">
            <a:xfrm>
              <a:off x="6280150" y="4193979"/>
              <a:ext cx="12700" cy="12700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it-IT"/>
            </a:p>
          </p:txBody>
        </p:sp>
        <p:sp>
          <p:nvSpPr>
            <p:cNvPr id="15" name="Freeform 11"/>
            <p:cNvSpPr>
              <a:spLocks/>
            </p:cNvSpPr>
            <p:nvPr/>
          </p:nvSpPr>
          <p:spPr bwMode="auto">
            <a:xfrm>
              <a:off x="3140075" y="2056569"/>
              <a:ext cx="2345690" cy="201295"/>
            </a:xfrm>
            <a:custGeom>
              <a:avLst/>
              <a:gdLst>
                <a:gd name="T0" fmla="*/ 0 w 3694"/>
                <a:gd name="T1" fmla="*/ 0 h 317"/>
                <a:gd name="T2" fmla="*/ 0 w 3694"/>
                <a:gd name="T3" fmla="*/ 159 h 317"/>
                <a:gd name="T4" fmla="*/ 3694 w 3694"/>
                <a:gd name="T5" fmla="*/ 159 h 317"/>
                <a:gd name="T6" fmla="*/ 3694 w 3694"/>
                <a:gd name="T7" fmla="*/ 317 h 3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94" h="317">
                  <a:moveTo>
                    <a:pt x="0" y="0"/>
                  </a:moveTo>
                  <a:lnTo>
                    <a:pt x="0" y="159"/>
                  </a:lnTo>
                  <a:lnTo>
                    <a:pt x="3694" y="159"/>
                  </a:lnTo>
                  <a:lnTo>
                    <a:pt x="3694" y="317"/>
                  </a:lnTo>
                </a:path>
              </a:pathLst>
            </a:custGeom>
            <a:noFill/>
            <a:ln w="12065" cap="flat">
              <a:solidFill>
                <a:srgbClr val="34599C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it-IT"/>
            </a:p>
          </p:txBody>
        </p:sp>
        <p:sp>
          <p:nvSpPr>
            <p:cNvPr id="16" name="Freeform 12"/>
            <p:cNvSpPr>
              <a:spLocks/>
            </p:cNvSpPr>
            <p:nvPr/>
          </p:nvSpPr>
          <p:spPr bwMode="auto">
            <a:xfrm>
              <a:off x="3759200" y="2736654"/>
              <a:ext cx="1414145" cy="201930"/>
            </a:xfrm>
            <a:custGeom>
              <a:avLst/>
              <a:gdLst>
                <a:gd name="T0" fmla="*/ 0 w 2227"/>
                <a:gd name="T1" fmla="*/ 0 h 318"/>
                <a:gd name="T2" fmla="*/ 0 w 2227"/>
                <a:gd name="T3" fmla="*/ 159 h 318"/>
                <a:gd name="T4" fmla="*/ 2227 w 2227"/>
                <a:gd name="T5" fmla="*/ 159 h 318"/>
                <a:gd name="T6" fmla="*/ 2227 w 2227"/>
                <a:gd name="T7" fmla="*/ 318 h 3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227" h="318">
                  <a:moveTo>
                    <a:pt x="0" y="0"/>
                  </a:moveTo>
                  <a:lnTo>
                    <a:pt x="0" y="159"/>
                  </a:lnTo>
                  <a:lnTo>
                    <a:pt x="2227" y="159"/>
                  </a:lnTo>
                  <a:lnTo>
                    <a:pt x="2227" y="318"/>
                  </a:lnTo>
                </a:path>
              </a:pathLst>
            </a:custGeom>
            <a:noFill/>
            <a:ln w="12065" cap="flat">
              <a:solidFill>
                <a:srgbClr val="3D67B1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it-IT"/>
            </a:p>
          </p:txBody>
        </p:sp>
        <p:sp>
          <p:nvSpPr>
            <p:cNvPr id="17" name="Freeform 13"/>
            <p:cNvSpPr>
              <a:spLocks/>
            </p:cNvSpPr>
            <p:nvPr/>
          </p:nvSpPr>
          <p:spPr bwMode="auto">
            <a:xfrm>
              <a:off x="3629025" y="3417374"/>
              <a:ext cx="144145" cy="527685"/>
            </a:xfrm>
            <a:custGeom>
              <a:avLst/>
              <a:gdLst>
                <a:gd name="T0" fmla="*/ 0 w 227"/>
                <a:gd name="T1" fmla="*/ 0 h 831"/>
                <a:gd name="T2" fmla="*/ 0 w 227"/>
                <a:gd name="T3" fmla="*/ 831 h 831"/>
                <a:gd name="T4" fmla="*/ 227 w 227"/>
                <a:gd name="T5" fmla="*/ 831 h 8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7" h="831">
                  <a:moveTo>
                    <a:pt x="0" y="0"/>
                  </a:moveTo>
                  <a:lnTo>
                    <a:pt x="0" y="831"/>
                  </a:lnTo>
                  <a:lnTo>
                    <a:pt x="227" y="831"/>
                  </a:lnTo>
                </a:path>
              </a:pathLst>
            </a:custGeom>
            <a:noFill/>
            <a:ln w="12065" cap="flat">
              <a:solidFill>
                <a:srgbClr val="3D67B1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it-IT"/>
            </a:p>
          </p:txBody>
        </p:sp>
        <p:sp>
          <p:nvSpPr>
            <p:cNvPr id="18" name="Freeform 14"/>
            <p:cNvSpPr>
              <a:spLocks/>
            </p:cNvSpPr>
            <p:nvPr/>
          </p:nvSpPr>
          <p:spPr bwMode="auto">
            <a:xfrm>
              <a:off x="3759200" y="2736654"/>
              <a:ext cx="253365" cy="201930"/>
            </a:xfrm>
            <a:custGeom>
              <a:avLst/>
              <a:gdLst>
                <a:gd name="T0" fmla="*/ 0 w 399"/>
                <a:gd name="T1" fmla="*/ 0 h 318"/>
                <a:gd name="T2" fmla="*/ 0 w 399"/>
                <a:gd name="T3" fmla="*/ 159 h 318"/>
                <a:gd name="T4" fmla="*/ 399 w 399"/>
                <a:gd name="T5" fmla="*/ 159 h 318"/>
                <a:gd name="T6" fmla="*/ 399 w 399"/>
                <a:gd name="T7" fmla="*/ 318 h 3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18">
                  <a:moveTo>
                    <a:pt x="0" y="0"/>
                  </a:moveTo>
                  <a:lnTo>
                    <a:pt x="0" y="159"/>
                  </a:lnTo>
                  <a:lnTo>
                    <a:pt x="399" y="159"/>
                  </a:lnTo>
                  <a:lnTo>
                    <a:pt x="399" y="318"/>
                  </a:lnTo>
                </a:path>
              </a:pathLst>
            </a:custGeom>
            <a:noFill/>
            <a:ln w="12065" cap="flat">
              <a:solidFill>
                <a:srgbClr val="3D67B1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it-IT"/>
            </a:p>
          </p:txBody>
        </p:sp>
        <p:sp>
          <p:nvSpPr>
            <p:cNvPr id="19" name="Freeform 15"/>
            <p:cNvSpPr>
              <a:spLocks/>
            </p:cNvSpPr>
            <p:nvPr/>
          </p:nvSpPr>
          <p:spPr bwMode="auto">
            <a:xfrm>
              <a:off x="3140075" y="2056569"/>
              <a:ext cx="619760" cy="201295"/>
            </a:xfrm>
            <a:custGeom>
              <a:avLst/>
              <a:gdLst>
                <a:gd name="T0" fmla="*/ 0 w 976"/>
                <a:gd name="T1" fmla="*/ 0 h 317"/>
                <a:gd name="T2" fmla="*/ 0 w 976"/>
                <a:gd name="T3" fmla="*/ 159 h 317"/>
                <a:gd name="T4" fmla="*/ 976 w 976"/>
                <a:gd name="T5" fmla="*/ 159 h 317"/>
                <a:gd name="T6" fmla="*/ 976 w 976"/>
                <a:gd name="T7" fmla="*/ 317 h 3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76" h="317">
                  <a:moveTo>
                    <a:pt x="0" y="0"/>
                  </a:moveTo>
                  <a:lnTo>
                    <a:pt x="0" y="159"/>
                  </a:lnTo>
                  <a:lnTo>
                    <a:pt x="976" y="159"/>
                  </a:lnTo>
                  <a:lnTo>
                    <a:pt x="976" y="317"/>
                  </a:lnTo>
                </a:path>
              </a:pathLst>
            </a:custGeom>
            <a:noFill/>
            <a:ln w="12065" cap="flat">
              <a:solidFill>
                <a:srgbClr val="34599C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it-IT"/>
            </a:p>
          </p:txBody>
        </p:sp>
        <p:sp>
          <p:nvSpPr>
            <p:cNvPr id="20" name="Freeform 16"/>
            <p:cNvSpPr>
              <a:spLocks/>
            </p:cNvSpPr>
            <p:nvPr/>
          </p:nvSpPr>
          <p:spPr bwMode="auto">
            <a:xfrm>
              <a:off x="2267585" y="2736654"/>
              <a:ext cx="581025" cy="201930"/>
            </a:xfrm>
            <a:custGeom>
              <a:avLst/>
              <a:gdLst>
                <a:gd name="T0" fmla="*/ 0 w 915"/>
                <a:gd name="T1" fmla="*/ 0 h 318"/>
                <a:gd name="T2" fmla="*/ 0 w 915"/>
                <a:gd name="T3" fmla="*/ 159 h 318"/>
                <a:gd name="T4" fmla="*/ 915 w 915"/>
                <a:gd name="T5" fmla="*/ 159 h 318"/>
                <a:gd name="T6" fmla="*/ 915 w 915"/>
                <a:gd name="T7" fmla="*/ 318 h 3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15" h="318">
                  <a:moveTo>
                    <a:pt x="0" y="0"/>
                  </a:moveTo>
                  <a:lnTo>
                    <a:pt x="0" y="159"/>
                  </a:lnTo>
                  <a:lnTo>
                    <a:pt x="915" y="159"/>
                  </a:lnTo>
                  <a:lnTo>
                    <a:pt x="915" y="318"/>
                  </a:lnTo>
                </a:path>
              </a:pathLst>
            </a:custGeom>
            <a:noFill/>
            <a:ln w="12065" cap="flat">
              <a:solidFill>
                <a:srgbClr val="3D67B1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it-IT"/>
            </a:p>
          </p:txBody>
        </p:sp>
        <p:sp>
          <p:nvSpPr>
            <p:cNvPr id="21" name="Freeform 17"/>
            <p:cNvSpPr>
              <a:spLocks/>
            </p:cNvSpPr>
            <p:nvPr/>
          </p:nvSpPr>
          <p:spPr bwMode="auto">
            <a:xfrm>
              <a:off x="1308735" y="3417374"/>
              <a:ext cx="144145" cy="527685"/>
            </a:xfrm>
            <a:custGeom>
              <a:avLst/>
              <a:gdLst>
                <a:gd name="T0" fmla="*/ 0 w 227"/>
                <a:gd name="T1" fmla="*/ 0 h 831"/>
                <a:gd name="T2" fmla="*/ 0 w 227"/>
                <a:gd name="T3" fmla="*/ 831 h 831"/>
                <a:gd name="T4" fmla="*/ 227 w 227"/>
                <a:gd name="T5" fmla="*/ 831 h 8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7" h="831">
                  <a:moveTo>
                    <a:pt x="0" y="0"/>
                  </a:moveTo>
                  <a:lnTo>
                    <a:pt x="0" y="831"/>
                  </a:lnTo>
                  <a:lnTo>
                    <a:pt x="227" y="831"/>
                  </a:lnTo>
                </a:path>
              </a:pathLst>
            </a:custGeom>
            <a:noFill/>
            <a:ln w="12065" cap="flat">
              <a:solidFill>
                <a:srgbClr val="3D67B1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it-IT"/>
            </a:p>
          </p:txBody>
        </p:sp>
        <p:sp>
          <p:nvSpPr>
            <p:cNvPr id="22" name="Freeform 18"/>
            <p:cNvSpPr>
              <a:spLocks/>
            </p:cNvSpPr>
            <p:nvPr/>
          </p:nvSpPr>
          <p:spPr bwMode="auto">
            <a:xfrm>
              <a:off x="1692275" y="2736654"/>
              <a:ext cx="580390" cy="201930"/>
            </a:xfrm>
            <a:custGeom>
              <a:avLst/>
              <a:gdLst>
                <a:gd name="T0" fmla="*/ 914 w 914"/>
                <a:gd name="T1" fmla="*/ 0 h 318"/>
                <a:gd name="T2" fmla="*/ 914 w 914"/>
                <a:gd name="T3" fmla="*/ 159 h 318"/>
                <a:gd name="T4" fmla="*/ 0 w 914"/>
                <a:gd name="T5" fmla="*/ 159 h 318"/>
                <a:gd name="T6" fmla="*/ 0 w 914"/>
                <a:gd name="T7" fmla="*/ 318 h 3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14" h="318">
                  <a:moveTo>
                    <a:pt x="914" y="0"/>
                  </a:moveTo>
                  <a:lnTo>
                    <a:pt x="914" y="159"/>
                  </a:lnTo>
                  <a:lnTo>
                    <a:pt x="0" y="159"/>
                  </a:lnTo>
                  <a:lnTo>
                    <a:pt x="0" y="318"/>
                  </a:lnTo>
                </a:path>
              </a:pathLst>
            </a:custGeom>
            <a:noFill/>
            <a:ln w="12065" cap="flat">
              <a:solidFill>
                <a:srgbClr val="3D67B1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it-IT"/>
            </a:p>
          </p:txBody>
        </p:sp>
        <p:sp>
          <p:nvSpPr>
            <p:cNvPr id="23" name="Freeform 19"/>
            <p:cNvSpPr>
              <a:spLocks/>
            </p:cNvSpPr>
            <p:nvPr/>
          </p:nvSpPr>
          <p:spPr bwMode="auto">
            <a:xfrm>
              <a:off x="2267585" y="2056569"/>
              <a:ext cx="868680" cy="201295"/>
            </a:xfrm>
            <a:custGeom>
              <a:avLst/>
              <a:gdLst>
                <a:gd name="T0" fmla="*/ 1368 w 1368"/>
                <a:gd name="T1" fmla="*/ 0 h 317"/>
                <a:gd name="T2" fmla="*/ 1368 w 1368"/>
                <a:gd name="T3" fmla="*/ 159 h 317"/>
                <a:gd name="T4" fmla="*/ 0 w 1368"/>
                <a:gd name="T5" fmla="*/ 159 h 317"/>
                <a:gd name="T6" fmla="*/ 0 w 1368"/>
                <a:gd name="T7" fmla="*/ 317 h 3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68" h="317">
                  <a:moveTo>
                    <a:pt x="1368" y="0"/>
                  </a:moveTo>
                  <a:lnTo>
                    <a:pt x="1368" y="159"/>
                  </a:lnTo>
                  <a:lnTo>
                    <a:pt x="0" y="159"/>
                  </a:lnTo>
                  <a:lnTo>
                    <a:pt x="0" y="317"/>
                  </a:lnTo>
                </a:path>
              </a:pathLst>
            </a:custGeom>
            <a:noFill/>
            <a:ln w="12065" cap="flat">
              <a:solidFill>
                <a:srgbClr val="34599C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it-IT"/>
            </a:p>
          </p:txBody>
        </p:sp>
        <p:sp>
          <p:nvSpPr>
            <p:cNvPr id="24" name="Freeform 20"/>
            <p:cNvSpPr>
              <a:spLocks/>
            </p:cNvSpPr>
            <p:nvPr/>
          </p:nvSpPr>
          <p:spPr bwMode="auto">
            <a:xfrm>
              <a:off x="176530" y="3417374"/>
              <a:ext cx="116205" cy="336550"/>
            </a:xfrm>
            <a:custGeom>
              <a:avLst/>
              <a:gdLst>
                <a:gd name="T0" fmla="*/ 0 w 183"/>
                <a:gd name="T1" fmla="*/ 0 h 530"/>
                <a:gd name="T2" fmla="*/ 0 w 183"/>
                <a:gd name="T3" fmla="*/ 530 h 530"/>
                <a:gd name="T4" fmla="*/ 183 w 183"/>
                <a:gd name="T5" fmla="*/ 530 h 5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3" h="530">
                  <a:moveTo>
                    <a:pt x="0" y="0"/>
                  </a:moveTo>
                  <a:lnTo>
                    <a:pt x="0" y="530"/>
                  </a:lnTo>
                  <a:lnTo>
                    <a:pt x="183" y="530"/>
                  </a:lnTo>
                </a:path>
              </a:pathLst>
            </a:custGeom>
            <a:noFill/>
            <a:ln w="12065" cap="flat">
              <a:solidFill>
                <a:srgbClr val="3D67B1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it-IT"/>
            </a:p>
          </p:txBody>
        </p:sp>
        <p:sp>
          <p:nvSpPr>
            <p:cNvPr id="25" name="Freeform 21"/>
            <p:cNvSpPr>
              <a:spLocks/>
            </p:cNvSpPr>
            <p:nvPr/>
          </p:nvSpPr>
          <p:spPr bwMode="auto">
            <a:xfrm>
              <a:off x="560070" y="2736654"/>
              <a:ext cx="1905" cy="201930"/>
            </a:xfrm>
            <a:custGeom>
              <a:avLst/>
              <a:gdLst>
                <a:gd name="T0" fmla="*/ 3 w 3"/>
                <a:gd name="T1" fmla="*/ 0 h 318"/>
                <a:gd name="T2" fmla="*/ 3 w 3"/>
                <a:gd name="T3" fmla="*/ 159 h 318"/>
                <a:gd name="T4" fmla="*/ 0 w 3"/>
                <a:gd name="T5" fmla="*/ 159 h 318"/>
                <a:gd name="T6" fmla="*/ 0 w 3"/>
                <a:gd name="T7" fmla="*/ 318 h 3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" h="318">
                  <a:moveTo>
                    <a:pt x="3" y="0"/>
                  </a:moveTo>
                  <a:lnTo>
                    <a:pt x="3" y="159"/>
                  </a:lnTo>
                  <a:lnTo>
                    <a:pt x="0" y="159"/>
                  </a:lnTo>
                  <a:lnTo>
                    <a:pt x="0" y="318"/>
                  </a:lnTo>
                </a:path>
              </a:pathLst>
            </a:custGeom>
            <a:noFill/>
            <a:ln w="12065" cap="flat">
              <a:solidFill>
                <a:srgbClr val="3D67B1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it-IT"/>
            </a:p>
          </p:txBody>
        </p:sp>
        <p:sp>
          <p:nvSpPr>
            <p:cNvPr id="26" name="Freeform 22"/>
            <p:cNvSpPr>
              <a:spLocks/>
            </p:cNvSpPr>
            <p:nvPr/>
          </p:nvSpPr>
          <p:spPr bwMode="auto">
            <a:xfrm>
              <a:off x="560070" y="2056569"/>
              <a:ext cx="2580005" cy="201295"/>
            </a:xfrm>
            <a:custGeom>
              <a:avLst/>
              <a:gdLst>
                <a:gd name="T0" fmla="*/ 4063 w 4063"/>
                <a:gd name="T1" fmla="*/ 0 h 317"/>
                <a:gd name="T2" fmla="*/ 4063 w 4063"/>
                <a:gd name="T3" fmla="*/ 159 h 317"/>
                <a:gd name="T4" fmla="*/ 0 w 4063"/>
                <a:gd name="T5" fmla="*/ 159 h 317"/>
                <a:gd name="T6" fmla="*/ 0 w 4063"/>
                <a:gd name="T7" fmla="*/ 317 h 3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63" h="317">
                  <a:moveTo>
                    <a:pt x="4063" y="0"/>
                  </a:moveTo>
                  <a:lnTo>
                    <a:pt x="4063" y="159"/>
                  </a:lnTo>
                  <a:lnTo>
                    <a:pt x="0" y="159"/>
                  </a:lnTo>
                  <a:lnTo>
                    <a:pt x="0" y="317"/>
                  </a:lnTo>
                </a:path>
              </a:pathLst>
            </a:custGeom>
            <a:noFill/>
            <a:ln w="12065" cap="flat">
              <a:solidFill>
                <a:srgbClr val="34599C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it-IT"/>
            </a:p>
          </p:txBody>
        </p:sp>
        <p:sp>
          <p:nvSpPr>
            <p:cNvPr id="27" name="Rectangle 23"/>
            <p:cNvSpPr>
              <a:spLocks noChangeArrowheads="1"/>
            </p:cNvSpPr>
            <p:nvPr/>
          </p:nvSpPr>
          <p:spPr bwMode="auto">
            <a:xfrm>
              <a:off x="2082165" y="1579684"/>
              <a:ext cx="2110105" cy="476885"/>
            </a:xfrm>
            <a:prstGeom prst="rect">
              <a:avLst/>
            </a:prstGeom>
            <a:solidFill>
              <a:srgbClr val="C5E0B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it-IT"/>
            </a:p>
          </p:txBody>
        </p:sp>
        <p:sp>
          <p:nvSpPr>
            <p:cNvPr id="28" name="Rectangle 24"/>
            <p:cNvSpPr>
              <a:spLocks noChangeArrowheads="1"/>
            </p:cNvSpPr>
            <p:nvPr/>
          </p:nvSpPr>
          <p:spPr bwMode="auto">
            <a:xfrm>
              <a:off x="2082165" y="1579684"/>
              <a:ext cx="2110105" cy="476885"/>
            </a:xfrm>
            <a:prstGeom prst="rect">
              <a:avLst/>
            </a:prstGeom>
            <a:noFill/>
            <a:ln w="12065" cap="flat">
              <a:solidFill>
                <a:srgbClr val="FFFF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it-IT"/>
            </a:p>
          </p:txBody>
        </p:sp>
        <p:sp>
          <p:nvSpPr>
            <p:cNvPr id="29" name="Rectangle 25"/>
            <p:cNvSpPr>
              <a:spLocks noChangeArrowheads="1"/>
            </p:cNvSpPr>
            <p:nvPr/>
          </p:nvSpPr>
          <p:spPr bwMode="auto">
            <a:xfrm>
              <a:off x="2418080" y="1694619"/>
              <a:ext cx="1494155" cy="3943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0" tIns="0" rIns="0" bIns="0" anchor="t" anchorCtr="0">
              <a:sp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en-US" sz="150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REGIONE ABRUZZO</a:t>
              </a:r>
              <a:endParaRPr lang="it-IT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30" name="Rectangle 26"/>
            <p:cNvSpPr>
              <a:spLocks noChangeArrowheads="1"/>
            </p:cNvSpPr>
            <p:nvPr/>
          </p:nvSpPr>
          <p:spPr bwMode="auto">
            <a:xfrm>
              <a:off x="77470" y="2260404"/>
              <a:ext cx="965200" cy="476250"/>
            </a:xfrm>
            <a:prstGeom prst="rect">
              <a:avLst/>
            </a:prstGeom>
            <a:solidFill>
              <a:srgbClr val="C5E0B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it-IT"/>
            </a:p>
          </p:txBody>
        </p:sp>
        <p:sp>
          <p:nvSpPr>
            <p:cNvPr id="31" name="Rectangle 27"/>
            <p:cNvSpPr>
              <a:spLocks noChangeArrowheads="1"/>
            </p:cNvSpPr>
            <p:nvPr/>
          </p:nvSpPr>
          <p:spPr bwMode="auto">
            <a:xfrm>
              <a:off x="77470" y="2260404"/>
              <a:ext cx="965200" cy="476250"/>
            </a:xfrm>
            <a:prstGeom prst="rect">
              <a:avLst/>
            </a:prstGeom>
            <a:noFill/>
            <a:ln w="12065" cap="flat">
              <a:noFill/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it-IT"/>
            </a:p>
          </p:txBody>
        </p:sp>
        <p:sp>
          <p:nvSpPr>
            <p:cNvPr id="32" name="Rectangle 28"/>
            <p:cNvSpPr>
              <a:spLocks noChangeArrowheads="1"/>
            </p:cNvSpPr>
            <p:nvPr/>
          </p:nvSpPr>
          <p:spPr bwMode="auto">
            <a:xfrm>
              <a:off x="81280" y="2321999"/>
              <a:ext cx="989965" cy="2336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0" tIns="0" rIns="0" bIns="0" anchor="t" anchorCtr="0">
              <a:sp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en-US" sz="60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Dipartimento della Presidenza e </a:t>
              </a:r>
              <a:endParaRPr lang="it-IT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33" name="Rectangle 29"/>
            <p:cNvSpPr>
              <a:spLocks noChangeArrowheads="1"/>
            </p:cNvSpPr>
            <p:nvPr/>
          </p:nvSpPr>
          <p:spPr bwMode="auto">
            <a:xfrm>
              <a:off x="229870" y="2401374"/>
              <a:ext cx="669925" cy="2336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0" tIns="0" rIns="0" bIns="0" anchor="t" anchorCtr="0">
              <a:sp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en-US" sz="60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Rapporti con l'Europa</a:t>
              </a:r>
              <a:endParaRPr lang="it-IT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34" name="Rectangle 30"/>
            <p:cNvSpPr>
              <a:spLocks noChangeArrowheads="1"/>
            </p:cNvSpPr>
            <p:nvPr/>
          </p:nvSpPr>
          <p:spPr bwMode="auto">
            <a:xfrm>
              <a:off x="279400" y="2507419"/>
              <a:ext cx="81915" cy="3232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0" tIns="0" rIns="0" bIns="0" anchor="t" anchorCtr="0">
              <a:sp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it-IT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35" name="Rectangle 31"/>
            <p:cNvSpPr>
              <a:spLocks noChangeArrowheads="1"/>
            </p:cNvSpPr>
            <p:nvPr/>
          </p:nvSpPr>
          <p:spPr bwMode="auto">
            <a:xfrm>
              <a:off x="149860" y="2588064"/>
              <a:ext cx="81915" cy="3232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0" tIns="0" rIns="0" bIns="0" anchor="t" anchorCtr="0">
              <a:sp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it-IT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36" name="Rectangle 32"/>
            <p:cNvSpPr>
              <a:spLocks noChangeArrowheads="1"/>
            </p:cNvSpPr>
            <p:nvPr/>
          </p:nvSpPr>
          <p:spPr bwMode="auto">
            <a:xfrm>
              <a:off x="941705" y="2588064"/>
              <a:ext cx="23495" cy="2336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0" tIns="0" rIns="0" bIns="0" anchor="t" anchorCtr="0">
              <a:sp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en-US" sz="600" b="1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-</a:t>
              </a:r>
              <a:endParaRPr lang="it-IT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37" name="Rectangle 33"/>
            <p:cNvSpPr>
              <a:spLocks noChangeArrowheads="1"/>
            </p:cNvSpPr>
            <p:nvPr/>
          </p:nvSpPr>
          <p:spPr bwMode="auto">
            <a:xfrm>
              <a:off x="113030" y="2941124"/>
              <a:ext cx="958850" cy="476250"/>
            </a:xfrm>
            <a:prstGeom prst="rect">
              <a:avLst/>
            </a:prstGeom>
            <a:solidFill>
              <a:srgbClr val="E2F0D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it-IT"/>
            </a:p>
          </p:txBody>
        </p:sp>
        <p:sp>
          <p:nvSpPr>
            <p:cNvPr id="38" name="Rectangle 34"/>
            <p:cNvSpPr>
              <a:spLocks noChangeArrowheads="1"/>
            </p:cNvSpPr>
            <p:nvPr/>
          </p:nvSpPr>
          <p:spPr bwMode="auto">
            <a:xfrm>
              <a:off x="102870" y="2941124"/>
              <a:ext cx="958850" cy="476250"/>
            </a:xfrm>
            <a:prstGeom prst="rect">
              <a:avLst/>
            </a:prstGeom>
            <a:noFill/>
            <a:ln w="12065" cap="flat">
              <a:solidFill>
                <a:schemeClr val="accent2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it-IT"/>
            </a:p>
          </p:txBody>
        </p:sp>
        <p:sp>
          <p:nvSpPr>
            <p:cNvPr id="39" name="Rectangle 35"/>
            <p:cNvSpPr>
              <a:spLocks noChangeArrowheads="1"/>
            </p:cNvSpPr>
            <p:nvPr/>
          </p:nvSpPr>
          <p:spPr bwMode="auto">
            <a:xfrm>
              <a:off x="103505" y="3097969"/>
              <a:ext cx="971550" cy="2336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0" tIns="0" rIns="0" bIns="0" anchor="t" anchorCtr="0">
              <a:sp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en-US" sz="600" b="1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Servizio Politiche Nazionali</a:t>
              </a:r>
              <a:r>
                <a:rPr lang="en-US" sz="60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per </a:t>
              </a:r>
              <a:endParaRPr lang="it-IT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40" name="Rectangle 36"/>
            <p:cNvSpPr>
              <a:spLocks noChangeArrowheads="1"/>
            </p:cNvSpPr>
            <p:nvPr/>
          </p:nvSpPr>
          <p:spPr bwMode="auto">
            <a:xfrm>
              <a:off x="387985" y="3177979"/>
              <a:ext cx="339725" cy="2336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0" tIns="0" rIns="0" bIns="0" anchor="t" anchorCtr="0">
              <a:sp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en-US" sz="60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lo Sviluppo </a:t>
              </a:r>
              <a:endParaRPr lang="it-IT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41" name="Rectangle 37"/>
            <p:cNvSpPr>
              <a:spLocks noChangeArrowheads="1"/>
            </p:cNvSpPr>
            <p:nvPr/>
          </p:nvSpPr>
          <p:spPr bwMode="auto">
            <a:xfrm>
              <a:off x="287655" y="3621844"/>
              <a:ext cx="959485" cy="266065"/>
            </a:xfrm>
            <a:prstGeom prst="rect">
              <a:avLst/>
            </a:prstGeom>
            <a:solidFill>
              <a:srgbClr val="E2F0D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it-IT"/>
            </a:p>
          </p:txBody>
        </p:sp>
        <p:sp>
          <p:nvSpPr>
            <p:cNvPr id="42" name="Rectangle 38"/>
            <p:cNvSpPr>
              <a:spLocks noChangeArrowheads="1"/>
            </p:cNvSpPr>
            <p:nvPr/>
          </p:nvSpPr>
          <p:spPr bwMode="auto">
            <a:xfrm>
              <a:off x="287655" y="3621844"/>
              <a:ext cx="959485" cy="266065"/>
            </a:xfrm>
            <a:prstGeom prst="rect">
              <a:avLst/>
            </a:prstGeom>
            <a:noFill/>
            <a:ln w="12065" cap="flat">
              <a:solidFill>
                <a:srgbClr val="FFFF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it-IT"/>
            </a:p>
          </p:txBody>
        </p:sp>
        <p:sp>
          <p:nvSpPr>
            <p:cNvPr id="43" name="Rectangle 39"/>
            <p:cNvSpPr>
              <a:spLocks noChangeArrowheads="1"/>
            </p:cNvSpPr>
            <p:nvPr/>
          </p:nvSpPr>
          <p:spPr bwMode="auto">
            <a:xfrm>
              <a:off x="420370" y="3633909"/>
              <a:ext cx="726440" cy="2336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0" tIns="0" rIns="0" bIns="0" anchor="t" anchorCtr="0">
              <a:sp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en-US" sz="60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Ufficio responsabile del </a:t>
              </a:r>
              <a:endParaRPr lang="it-IT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44" name="Rectangle 40"/>
            <p:cNvSpPr>
              <a:spLocks noChangeArrowheads="1"/>
            </p:cNvSpPr>
            <p:nvPr/>
          </p:nvSpPr>
          <p:spPr bwMode="auto">
            <a:xfrm>
              <a:off x="481965" y="3714554"/>
              <a:ext cx="590550" cy="2336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0" tIns="0" rIns="0" bIns="0" anchor="t" anchorCtr="0">
              <a:sp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en-US" sz="60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coordinamento del </a:t>
              </a:r>
              <a:endParaRPr lang="it-IT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45" name="Rectangle 41"/>
            <p:cNvSpPr>
              <a:spLocks noChangeArrowheads="1"/>
            </p:cNvSpPr>
            <p:nvPr/>
          </p:nvSpPr>
          <p:spPr bwMode="auto">
            <a:xfrm>
              <a:off x="562610" y="3788849"/>
              <a:ext cx="421640" cy="2336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0" tIns="0" rIns="0" bIns="0" anchor="t" anchorCtr="0">
              <a:sp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en-US" sz="60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Monitoraggio</a:t>
              </a:r>
              <a:endParaRPr lang="it-IT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46" name="Rectangle 42"/>
            <p:cNvSpPr>
              <a:spLocks noChangeArrowheads="1"/>
            </p:cNvSpPr>
            <p:nvPr/>
          </p:nvSpPr>
          <p:spPr bwMode="auto">
            <a:xfrm>
              <a:off x="1791335" y="2260404"/>
              <a:ext cx="958850" cy="476250"/>
            </a:xfrm>
            <a:prstGeom prst="rect">
              <a:avLst/>
            </a:prstGeom>
            <a:solidFill>
              <a:srgbClr val="C5E0B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it-IT"/>
            </a:p>
          </p:txBody>
        </p:sp>
        <p:sp>
          <p:nvSpPr>
            <p:cNvPr id="47" name="Rectangle 43"/>
            <p:cNvSpPr>
              <a:spLocks noChangeArrowheads="1"/>
            </p:cNvSpPr>
            <p:nvPr/>
          </p:nvSpPr>
          <p:spPr bwMode="auto">
            <a:xfrm>
              <a:off x="1791335" y="2260404"/>
              <a:ext cx="958850" cy="476250"/>
            </a:xfrm>
            <a:prstGeom prst="rect">
              <a:avLst/>
            </a:prstGeom>
            <a:noFill/>
            <a:ln w="12065" cap="flat">
              <a:solidFill>
                <a:srgbClr val="FF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it-IT"/>
            </a:p>
          </p:txBody>
        </p:sp>
        <p:sp>
          <p:nvSpPr>
            <p:cNvPr id="48" name="Rectangle 44"/>
            <p:cNvSpPr>
              <a:spLocks noChangeArrowheads="1"/>
            </p:cNvSpPr>
            <p:nvPr/>
          </p:nvSpPr>
          <p:spPr bwMode="auto">
            <a:xfrm>
              <a:off x="1921510" y="2354384"/>
              <a:ext cx="758825" cy="2336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0" tIns="0" rIns="0" bIns="0" anchor="t" anchorCtr="0">
              <a:sp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</a:pPr>
              <a:r>
                <a:rPr lang="en-US" sz="60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(Dipartimento Trasporti)</a:t>
              </a:r>
              <a:endParaRPr lang="it-IT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49" name="Rectangle 45"/>
            <p:cNvSpPr>
              <a:spLocks noChangeArrowheads="1"/>
            </p:cNvSpPr>
            <p:nvPr/>
          </p:nvSpPr>
          <p:spPr bwMode="auto">
            <a:xfrm>
              <a:off x="1921510" y="2466779"/>
              <a:ext cx="742315" cy="2336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0" tIns="0" rIns="0" bIns="0" anchor="t" anchorCtr="0">
              <a:sp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en-US" sz="600" b="1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Responsabile Unico per </a:t>
              </a:r>
              <a:endParaRPr lang="it-IT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50" name="Rectangle 46"/>
            <p:cNvSpPr>
              <a:spLocks noChangeArrowheads="1"/>
            </p:cNvSpPr>
            <p:nvPr/>
          </p:nvSpPr>
          <p:spPr bwMode="auto">
            <a:xfrm>
              <a:off x="1927860" y="2546154"/>
              <a:ext cx="721360" cy="2336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0" tIns="0" rIns="0" bIns="0" anchor="t" anchorCtr="0">
              <a:sp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en-US" sz="600" b="1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l'attuazione del PATTO </a:t>
              </a:r>
              <a:endParaRPr lang="it-IT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51" name="Rectangle 47"/>
            <p:cNvSpPr>
              <a:spLocks noChangeArrowheads="1"/>
            </p:cNvSpPr>
            <p:nvPr/>
          </p:nvSpPr>
          <p:spPr bwMode="auto">
            <a:xfrm>
              <a:off x="1209675" y="2941124"/>
              <a:ext cx="959485" cy="476250"/>
            </a:xfrm>
            <a:prstGeom prst="rect">
              <a:avLst/>
            </a:prstGeom>
            <a:solidFill>
              <a:srgbClr val="E2F0D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it-IT"/>
            </a:p>
          </p:txBody>
        </p:sp>
        <p:sp>
          <p:nvSpPr>
            <p:cNvPr id="52" name="Rectangle 48"/>
            <p:cNvSpPr>
              <a:spLocks noChangeArrowheads="1"/>
            </p:cNvSpPr>
            <p:nvPr/>
          </p:nvSpPr>
          <p:spPr bwMode="auto">
            <a:xfrm>
              <a:off x="1209675" y="2941124"/>
              <a:ext cx="959485" cy="476250"/>
            </a:xfrm>
            <a:prstGeom prst="rect">
              <a:avLst/>
            </a:prstGeom>
            <a:noFill/>
            <a:ln w="12065" cap="flat">
              <a:solidFill>
                <a:srgbClr val="FFFF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it-IT"/>
            </a:p>
          </p:txBody>
        </p:sp>
        <p:sp>
          <p:nvSpPr>
            <p:cNvPr id="53" name="Rectangle 49"/>
            <p:cNvSpPr>
              <a:spLocks noChangeArrowheads="1"/>
            </p:cNvSpPr>
            <p:nvPr/>
          </p:nvSpPr>
          <p:spPr bwMode="auto">
            <a:xfrm>
              <a:off x="1347470" y="3042724"/>
              <a:ext cx="712470" cy="2336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0" tIns="0" rIns="0" bIns="0" anchor="t" anchorCtr="0">
              <a:sp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en-US" sz="60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Servizi / Uffici regionali </a:t>
              </a:r>
              <a:endParaRPr lang="it-IT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54" name="Rectangle 50"/>
            <p:cNvSpPr>
              <a:spLocks noChangeArrowheads="1"/>
            </p:cNvSpPr>
            <p:nvPr/>
          </p:nvSpPr>
          <p:spPr bwMode="auto">
            <a:xfrm>
              <a:off x="1291590" y="3148134"/>
              <a:ext cx="23495" cy="2336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0" tIns="0" rIns="0" bIns="0" anchor="t" anchorCtr="0">
              <a:sp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en-US" sz="60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(</a:t>
              </a:r>
              <a:endParaRPr lang="it-IT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55" name="Rectangle 51"/>
            <p:cNvSpPr>
              <a:spLocks noChangeArrowheads="1"/>
            </p:cNvSpPr>
            <p:nvPr/>
          </p:nvSpPr>
          <p:spPr bwMode="auto">
            <a:xfrm>
              <a:off x="1316355" y="3148134"/>
              <a:ext cx="768985" cy="2336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0" tIns="0" rIns="0" bIns="0" anchor="t" anchorCtr="0">
              <a:sp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en-US" sz="600" b="1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Responsabilità attuativa </a:t>
              </a:r>
              <a:endParaRPr lang="it-IT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56" name="Rectangle 52"/>
            <p:cNvSpPr>
              <a:spLocks noChangeArrowheads="1"/>
            </p:cNvSpPr>
            <p:nvPr/>
          </p:nvSpPr>
          <p:spPr bwMode="auto">
            <a:xfrm>
              <a:off x="2065020" y="3148134"/>
              <a:ext cx="23495" cy="2336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0" tIns="0" rIns="0" bIns="0" anchor="t" anchorCtr="0">
              <a:sp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en-US" sz="600" b="1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-</a:t>
              </a:r>
              <a:endParaRPr lang="it-IT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57" name="Rectangle 53"/>
            <p:cNvSpPr>
              <a:spLocks noChangeArrowheads="1"/>
            </p:cNvSpPr>
            <p:nvPr/>
          </p:nvSpPr>
          <p:spPr bwMode="auto">
            <a:xfrm>
              <a:off x="1452245" y="3228144"/>
              <a:ext cx="485140" cy="2336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0" tIns="0" rIns="0" bIns="0" anchor="t" anchorCtr="0">
              <a:sp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en-US" sz="600" b="1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RUA/resp. APQ</a:t>
              </a:r>
              <a:endParaRPr lang="it-IT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58" name="Rectangle 54"/>
            <p:cNvSpPr>
              <a:spLocks noChangeArrowheads="1"/>
            </p:cNvSpPr>
            <p:nvPr/>
          </p:nvSpPr>
          <p:spPr bwMode="auto">
            <a:xfrm>
              <a:off x="1910080" y="3228144"/>
              <a:ext cx="23495" cy="2336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0" tIns="0" rIns="0" bIns="0" anchor="t" anchorCtr="0">
              <a:sp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en-US" sz="60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)</a:t>
              </a:r>
              <a:endParaRPr lang="it-IT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59" name="Rectangle 55"/>
            <p:cNvSpPr>
              <a:spLocks noChangeArrowheads="1"/>
            </p:cNvSpPr>
            <p:nvPr/>
          </p:nvSpPr>
          <p:spPr bwMode="auto">
            <a:xfrm>
              <a:off x="1450975" y="3813614"/>
              <a:ext cx="959485" cy="266065"/>
            </a:xfrm>
            <a:prstGeom prst="rect">
              <a:avLst/>
            </a:prstGeom>
            <a:solidFill>
              <a:srgbClr val="F4B18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it-IT"/>
            </a:p>
          </p:txBody>
        </p:sp>
        <p:sp>
          <p:nvSpPr>
            <p:cNvPr id="60" name="Rectangle 56"/>
            <p:cNvSpPr>
              <a:spLocks noChangeArrowheads="1"/>
            </p:cNvSpPr>
            <p:nvPr/>
          </p:nvSpPr>
          <p:spPr bwMode="auto">
            <a:xfrm>
              <a:off x="1450975" y="3813614"/>
              <a:ext cx="959485" cy="266065"/>
            </a:xfrm>
            <a:prstGeom prst="rect">
              <a:avLst/>
            </a:prstGeom>
            <a:noFill/>
            <a:ln w="12065" cap="flat">
              <a:solidFill>
                <a:srgbClr val="FFFF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it-IT"/>
            </a:p>
          </p:txBody>
        </p:sp>
        <p:sp>
          <p:nvSpPr>
            <p:cNvPr id="61" name="Rectangle 57"/>
            <p:cNvSpPr>
              <a:spLocks noChangeArrowheads="1"/>
            </p:cNvSpPr>
            <p:nvPr/>
          </p:nvSpPr>
          <p:spPr bwMode="auto">
            <a:xfrm>
              <a:off x="1667510" y="3849809"/>
              <a:ext cx="544830" cy="2336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0" tIns="0" rIns="0" bIns="0" anchor="t" anchorCtr="0">
              <a:sp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en-US" sz="600" dirty="0" err="1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Soggetti</a:t>
              </a:r>
              <a:r>
                <a:rPr lang="en-US" sz="6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sz="600" dirty="0" err="1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attuatori</a:t>
              </a:r>
              <a:endParaRPr lang="it-IT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62" name="Rectangle 58"/>
            <p:cNvSpPr>
              <a:spLocks noChangeArrowheads="1"/>
            </p:cNvSpPr>
            <p:nvPr/>
          </p:nvSpPr>
          <p:spPr bwMode="auto">
            <a:xfrm>
              <a:off x="1840865" y="3954584"/>
              <a:ext cx="23495" cy="2336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0" tIns="0" rIns="0" bIns="0" anchor="t" anchorCtr="0">
              <a:sp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en-US" sz="60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(</a:t>
              </a:r>
              <a:endParaRPr lang="it-IT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63" name="Rectangle 59"/>
            <p:cNvSpPr>
              <a:spLocks noChangeArrowheads="1"/>
            </p:cNvSpPr>
            <p:nvPr/>
          </p:nvSpPr>
          <p:spPr bwMode="auto">
            <a:xfrm>
              <a:off x="1865630" y="3954584"/>
              <a:ext cx="133350" cy="2336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0" tIns="0" rIns="0" bIns="0" anchor="t" anchorCtr="0">
              <a:sp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en-US" sz="600" b="1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RUP</a:t>
              </a:r>
              <a:endParaRPr lang="it-IT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64" name="Rectangle 60"/>
            <p:cNvSpPr>
              <a:spLocks noChangeArrowheads="1"/>
            </p:cNvSpPr>
            <p:nvPr/>
          </p:nvSpPr>
          <p:spPr bwMode="auto">
            <a:xfrm>
              <a:off x="1995805" y="3954584"/>
              <a:ext cx="23495" cy="2336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0" tIns="0" rIns="0" bIns="0" anchor="t" anchorCtr="0">
              <a:sp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en-US" sz="60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)</a:t>
              </a:r>
              <a:endParaRPr lang="it-IT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65" name="Rectangle 61"/>
            <p:cNvSpPr>
              <a:spLocks noChangeArrowheads="1"/>
            </p:cNvSpPr>
            <p:nvPr/>
          </p:nvSpPr>
          <p:spPr bwMode="auto">
            <a:xfrm>
              <a:off x="2372995" y="2941124"/>
              <a:ext cx="958850" cy="476250"/>
            </a:xfrm>
            <a:prstGeom prst="rect">
              <a:avLst/>
            </a:prstGeom>
            <a:solidFill>
              <a:srgbClr val="E2F0D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it-IT"/>
            </a:p>
          </p:txBody>
        </p:sp>
        <p:sp>
          <p:nvSpPr>
            <p:cNvPr id="66" name="Rectangle 62"/>
            <p:cNvSpPr>
              <a:spLocks noChangeArrowheads="1"/>
            </p:cNvSpPr>
            <p:nvPr/>
          </p:nvSpPr>
          <p:spPr bwMode="auto">
            <a:xfrm>
              <a:off x="2372995" y="2941124"/>
              <a:ext cx="958850" cy="476250"/>
            </a:xfrm>
            <a:prstGeom prst="rect">
              <a:avLst/>
            </a:prstGeom>
            <a:noFill/>
            <a:ln w="12065" cap="flat">
              <a:solidFill>
                <a:srgbClr val="FFFF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it-IT"/>
            </a:p>
          </p:txBody>
        </p:sp>
        <p:sp>
          <p:nvSpPr>
            <p:cNvPr id="67" name="Rectangle 63"/>
            <p:cNvSpPr>
              <a:spLocks noChangeArrowheads="1"/>
            </p:cNvSpPr>
            <p:nvPr/>
          </p:nvSpPr>
          <p:spPr bwMode="auto">
            <a:xfrm>
              <a:off x="2514600" y="3002084"/>
              <a:ext cx="695325" cy="2336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0" tIns="0" rIns="0" bIns="0" anchor="t" anchorCtr="0">
              <a:sp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en-US" sz="60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Servizi /Uffici regionali </a:t>
              </a:r>
              <a:endParaRPr lang="it-IT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68" name="Rectangle 65"/>
            <p:cNvSpPr>
              <a:spLocks noChangeArrowheads="1"/>
            </p:cNvSpPr>
            <p:nvPr/>
          </p:nvSpPr>
          <p:spPr bwMode="auto">
            <a:xfrm>
              <a:off x="2404110" y="3083364"/>
              <a:ext cx="832485" cy="2336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0" tIns="0" rIns="0" bIns="0" anchor="t" anchorCtr="0">
              <a:sp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en-US" sz="600" b="1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Controllori di primo livello</a:t>
              </a:r>
              <a:endParaRPr lang="it-IT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69" name="Rectangle 66"/>
            <p:cNvSpPr>
              <a:spLocks noChangeArrowheads="1"/>
            </p:cNvSpPr>
            <p:nvPr/>
          </p:nvSpPr>
          <p:spPr bwMode="auto">
            <a:xfrm>
              <a:off x="2421255" y="3188774"/>
              <a:ext cx="24130" cy="2336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0" tIns="0" rIns="0" bIns="0" anchor="t" anchorCtr="0">
              <a:sp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en-US" sz="600" b="1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(</a:t>
              </a:r>
              <a:endParaRPr lang="it-IT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0" name="Rectangle 67"/>
            <p:cNvSpPr>
              <a:spLocks noChangeArrowheads="1"/>
            </p:cNvSpPr>
            <p:nvPr/>
          </p:nvSpPr>
          <p:spPr bwMode="auto">
            <a:xfrm>
              <a:off x="2446020" y="3188774"/>
              <a:ext cx="869315" cy="2336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0" tIns="0" rIns="0" bIns="0" anchor="t" anchorCtr="0">
              <a:sp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en-US" sz="60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non appartenenti al Servizio </a:t>
              </a:r>
              <a:endParaRPr lang="it-IT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1" name="Rectangle 68"/>
            <p:cNvSpPr>
              <a:spLocks noChangeArrowheads="1"/>
            </p:cNvSpPr>
            <p:nvPr/>
          </p:nvSpPr>
          <p:spPr bwMode="auto">
            <a:xfrm>
              <a:off x="2421255" y="3268149"/>
              <a:ext cx="885190" cy="2336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0" tIns="0" rIns="0" bIns="0" anchor="t" anchorCtr="0">
              <a:sp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it-IT" sz="60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che si occupa della gestione) </a:t>
              </a:r>
              <a:endParaRPr lang="it-IT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2" name="Rectangle 69"/>
            <p:cNvSpPr>
              <a:spLocks noChangeArrowheads="1"/>
            </p:cNvSpPr>
            <p:nvPr/>
          </p:nvSpPr>
          <p:spPr bwMode="auto">
            <a:xfrm>
              <a:off x="3276600" y="2260404"/>
              <a:ext cx="958850" cy="476250"/>
            </a:xfrm>
            <a:prstGeom prst="rect">
              <a:avLst/>
            </a:prstGeom>
            <a:solidFill>
              <a:srgbClr val="C5E0B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it-IT"/>
            </a:p>
          </p:txBody>
        </p:sp>
        <p:sp>
          <p:nvSpPr>
            <p:cNvPr id="73" name="Rectangle 70"/>
            <p:cNvSpPr>
              <a:spLocks noChangeArrowheads="1"/>
            </p:cNvSpPr>
            <p:nvPr/>
          </p:nvSpPr>
          <p:spPr bwMode="auto">
            <a:xfrm>
              <a:off x="3276600" y="2260404"/>
              <a:ext cx="958850" cy="476250"/>
            </a:xfrm>
            <a:prstGeom prst="rect">
              <a:avLst/>
            </a:prstGeom>
            <a:noFill/>
            <a:ln w="12065" cap="flat">
              <a:solidFill>
                <a:srgbClr val="FFFF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it-IT"/>
            </a:p>
          </p:txBody>
        </p:sp>
        <p:sp>
          <p:nvSpPr>
            <p:cNvPr id="74" name="Rectangle 71"/>
            <p:cNvSpPr>
              <a:spLocks noChangeArrowheads="1"/>
            </p:cNvSpPr>
            <p:nvPr/>
          </p:nvSpPr>
          <p:spPr bwMode="auto">
            <a:xfrm>
              <a:off x="3496310" y="2361369"/>
              <a:ext cx="541020" cy="2336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0" tIns="0" rIns="0" bIns="0" anchor="t" anchorCtr="0">
              <a:sp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en-US" sz="60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Altri Dipartimenti</a:t>
              </a:r>
              <a:endParaRPr lang="it-IT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5" name="Rectangle 72"/>
            <p:cNvSpPr>
              <a:spLocks noChangeArrowheads="1"/>
            </p:cNvSpPr>
            <p:nvPr/>
          </p:nvSpPr>
          <p:spPr bwMode="auto">
            <a:xfrm>
              <a:off x="3285490" y="2466779"/>
              <a:ext cx="939165" cy="2336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0" tIns="0" rIns="0" bIns="0" anchor="t" anchorCtr="0">
              <a:sp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en-US" sz="60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(attuazione linee di intervento </a:t>
              </a:r>
              <a:endParaRPr lang="it-IT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6" name="Rectangle 73"/>
            <p:cNvSpPr>
              <a:spLocks noChangeArrowheads="1"/>
            </p:cNvSpPr>
            <p:nvPr/>
          </p:nvSpPr>
          <p:spPr bwMode="auto">
            <a:xfrm>
              <a:off x="4207510" y="2466779"/>
              <a:ext cx="23495" cy="2336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0" tIns="0" rIns="0" bIns="0" anchor="t" anchorCtr="0">
              <a:sp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en-US" sz="60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-</a:t>
              </a:r>
              <a:endParaRPr lang="it-IT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7" name="Rectangle 74"/>
            <p:cNvSpPr>
              <a:spLocks noChangeArrowheads="1"/>
            </p:cNvSpPr>
            <p:nvPr/>
          </p:nvSpPr>
          <p:spPr bwMode="auto">
            <a:xfrm>
              <a:off x="3446780" y="2546154"/>
              <a:ext cx="641985" cy="2336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0" tIns="0" rIns="0" bIns="0" anchor="t" anchorCtr="0">
              <a:sp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en-US" sz="60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gruppi di operazioni)</a:t>
              </a:r>
              <a:endParaRPr lang="it-IT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8" name="Rectangle 75"/>
            <p:cNvSpPr>
              <a:spLocks noChangeArrowheads="1"/>
            </p:cNvSpPr>
            <p:nvPr/>
          </p:nvSpPr>
          <p:spPr bwMode="auto">
            <a:xfrm>
              <a:off x="3529965" y="2941124"/>
              <a:ext cx="959485" cy="476250"/>
            </a:xfrm>
            <a:prstGeom prst="rect">
              <a:avLst/>
            </a:prstGeom>
            <a:solidFill>
              <a:srgbClr val="E2F0D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it-IT"/>
            </a:p>
          </p:txBody>
        </p:sp>
        <p:sp>
          <p:nvSpPr>
            <p:cNvPr id="79" name="Rectangle 76"/>
            <p:cNvSpPr>
              <a:spLocks noChangeArrowheads="1"/>
            </p:cNvSpPr>
            <p:nvPr/>
          </p:nvSpPr>
          <p:spPr bwMode="auto">
            <a:xfrm>
              <a:off x="3529965" y="2941124"/>
              <a:ext cx="959485" cy="476250"/>
            </a:xfrm>
            <a:prstGeom prst="rect">
              <a:avLst/>
            </a:prstGeom>
            <a:noFill/>
            <a:ln w="12065" cap="flat">
              <a:solidFill>
                <a:srgbClr val="FFFF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it-IT"/>
            </a:p>
          </p:txBody>
        </p:sp>
        <p:sp>
          <p:nvSpPr>
            <p:cNvPr id="80" name="Rectangle 77"/>
            <p:cNvSpPr>
              <a:spLocks noChangeArrowheads="1"/>
            </p:cNvSpPr>
            <p:nvPr/>
          </p:nvSpPr>
          <p:spPr bwMode="auto">
            <a:xfrm>
              <a:off x="3557905" y="3042724"/>
              <a:ext cx="942340" cy="2336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0" tIns="0" rIns="0" bIns="0" anchor="t" anchorCtr="0">
              <a:sp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en-US" sz="60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Servizio regionale competente</a:t>
              </a:r>
              <a:endParaRPr lang="it-IT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81" name="Rectangle 78"/>
            <p:cNvSpPr>
              <a:spLocks noChangeArrowheads="1"/>
            </p:cNvSpPr>
            <p:nvPr/>
          </p:nvSpPr>
          <p:spPr bwMode="auto">
            <a:xfrm>
              <a:off x="3613150" y="3148134"/>
              <a:ext cx="23495" cy="2336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0" tIns="0" rIns="0" bIns="0" anchor="t" anchorCtr="0">
              <a:sp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en-US" sz="60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(</a:t>
              </a:r>
              <a:endParaRPr lang="it-IT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82" name="Rectangle 79"/>
            <p:cNvSpPr>
              <a:spLocks noChangeArrowheads="1"/>
            </p:cNvSpPr>
            <p:nvPr/>
          </p:nvSpPr>
          <p:spPr bwMode="auto">
            <a:xfrm>
              <a:off x="3637915" y="3148134"/>
              <a:ext cx="768985" cy="2336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0" tIns="0" rIns="0" bIns="0" anchor="t" anchorCtr="0">
              <a:sp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en-US" sz="600" b="1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Responsabilità attuativa </a:t>
              </a:r>
              <a:endParaRPr lang="it-IT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83" name="Rectangle 80"/>
            <p:cNvSpPr>
              <a:spLocks noChangeArrowheads="1"/>
            </p:cNvSpPr>
            <p:nvPr/>
          </p:nvSpPr>
          <p:spPr bwMode="auto">
            <a:xfrm>
              <a:off x="4386580" y="3148134"/>
              <a:ext cx="23495" cy="2336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0" tIns="0" rIns="0" bIns="0" anchor="t" anchorCtr="0">
              <a:sp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en-US" sz="600" b="1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-</a:t>
              </a:r>
              <a:endParaRPr lang="it-IT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84" name="Rectangle 81"/>
            <p:cNvSpPr>
              <a:spLocks noChangeArrowheads="1"/>
            </p:cNvSpPr>
            <p:nvPr/>
          </p:nvSpPr>
          <p:spPr bwMode="auto">
            <a:xfrm>
              <a:off x="3774440" y="3228144"/>
              <a:ext cx="485140" cy="2336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0" tIns="0" rIns="0" bIns="0" anchor="t" anchorCtr="0">
              <a:sp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en-US" sz="600" b="1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RUA/resp. APQ</a:t>
              </a:r>
              <a:endParaRPr lang="it-IT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85" name="Rectangle 82"/>
            <p:cNvSpPr>
              <a:spLocks noChangeArrowheads="1"/>
            </p:cNvSpPr>
            <p:nvPr/>
          </p:nvSpPr>
          <p:spPr bwMode="auto">
            <a:xfrm>
              <a:off x="4232275" y="3228144"/>
              <a:ext cx="23495" cy="2336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0" tIns="0" rIns="0" bIns="0" anchor="t" anchorCtr="0">
              <a:sp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en-US" sz="60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)</a:t>
              </a:r>
              <a:endParaRPr lang="it-IT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86" name="Rectangle 83"/>
            <p:cNvSpPr>
              <a:spLocks noChangeArrowheads="1"/>
            </p:cNvSpPr>
            <p:nvPr/>
          </p:nvSpPr>
          <p:spPr bwMode="auto">
            <a:xfrm>
              <a:off x="3771265" y="3813614"/>
              <a:ext cx="959485" cy="266065"/>
            </a:xfrm>
            <a:prstGeom prst="rect">
              <a:avLst/>
            </a:prstGeom>
            <a:solidFill>
              <a:srgbClr val="F4B18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it-IT"/>
            </a:p>
          </p:txBody>
        </p:sp>
        <p:sp>
          <p:nvSpPr>
            <p:cNvPr id="87" name="Rectangle 84"/>
            <p:cNvSpPr>
              <a:spLocks noChangeArrowheads="1"/>
            </p:cNvSpPr>
            <p:nvPr/>
          </p:nvSpPr>
          <p:spPr bwMode="auto">
            <a:xfrm>
              <a:off x="3771265" y="3813614"/>
              <a:ext cx="959485" cy="266065"/>
            </a:xfrm>
            <a:prstGeom prst="rect">
              <a:avLst/>
            </a:prstGeom>
            <a:noFill/>
            <a:ln w="12065" cap="flat">
              <a:solidFill>
                <a:srgbClr val="FFFF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it-IT"/>
            </a:p>
          </p:txBody>
        </p:sp>
        <p:sp>
          <p:nvSpPr>
            <p:cNvPr id="88" name="Rectangle 85"/>
            <p:cNvSpPr>
              <a:spLocks noChangeArrowheads="1"/>
            </p:cNvSpPr>
            <p:nvPr/>
          </p:nvSpPr>
          <p:spPr bwMode="auto">
            <a:xfrm>
              <a:off x="3989070" y="3849809"/>
              <a:ext cx="544830" cy="2336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0" tIns="0" rIns="0" bIns="0" anchor="t" anchorCtr="0">
              <a:sp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en-US" sz="60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Soggetti attuatori</a:t>
              </a:r>
              <a:endParaRPr lang="it-IT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89" name="Rectangle 86"/>
            <p:cNvSpPr>
              <a:spLocks noChangeArrowheads="1"/>
            </p:cNvSpPr>
            <p:nvPr/>
          </p:nvSpPr>
          <p:spPr bwMode="auto">
            <a:xfrm>
              <a:off x="4162425" y="3954584"/>
              <a:ext cx="23495" cy="2336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0" tIns="0" rIns="0" bIns="0" anchor="t" anchorCtr="0">
              <a:sp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en-US" sz="60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(</a:t>
              </a:r>
              <a:endParaRPr lang="it-IT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0" name="Rectangle 87"/>
            <p:cNvSpPr>
              <a:spLocks noChangeArrowheads="1"/>
            </p:cNvSpPr>
            <p:nvPr/>
          </p:nvSpPr>
          <p:spPr bwMode="auto">
            <a:xfrm>
              <a:off x="4187190" y="3954584"/>
              <a:ext cx="133350" cy="2336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0" tIns="0" rIns="0" bIns="0" anchor="t" anchorCtr="0">
              <a:sp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en-US" sz="600" b="1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RUP</a:t>
              </a:r>
              <a:endParaRPr lang="it-IT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1" name="Rectangle 88"/>
            <p:cNvSpPr>
              <a:spLocks noChangeArrowheads="1"/>
            </p:cNvSpPr>
            <p:nvPr/>
          </p:nvSpPr>
          <p:spPr bwMode="auto">
            <a:xfrm>
              <a:off x="4317365" y="3954584"/>
              <a:ext cx="23495" cy="2336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0" tIns="0" rIns="0" bIns="0" anchor="t" anchorCtr="0">
              <a:sp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en-US" sz="60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)</a:t>
              </a:r>
              <a:endParaRPr lang="it-IT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2" name="Rectangle 89"/>
            <p:cNvSpPr>
              <a:spLocks noChangeArrowheads="1"/>
            </p:cNvSpPr>
            <p:nvPr/>
          </p:nvSpPr>
          <p:spPr bwMode="auto">
            <a:xfrm>
              <a:off x="4693285" y="2941124"/>
              <a:ext cx="958850" cy="476250"/>
            </a:xfrm>
            <a:prstGeom prst="rect">
              <a:avLst/>
            </a:prstGeom>
            <a:solidFill>
              <a:srgbClr val="E2F0D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it-IT"/>
            </a:p>
          </p:txBody>
        </p:sp>
        <p:sp>
          <p:nvSpPr>
            <p:cNvPr id="93" name="Rectangle 90"/>
            <p:cNvSpPr>
              <a:spLocks noChangeArrowheads="1"/>
            </p:cNvSpPr>
            <p:nvPr/>
          </p:nvSpPr>
          <p:spPr bwMode="auto">
            <a:xfrm>
              <a:off x="4693285" y="2941124"/>
              <a:ext cx="958850" cy="476250"/>
            </a:xfrm>
            <a:prstGeom prst="rect">
              <a:avLst/>
            </a:prstGeom>
            <a:noFill/>
            <a:ln w="12065" cap="flat">
              <a:solidFill>
                <a:srgbClr val="FFFF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it-IT"/>
            </a:p>
          </p:txBody>
        </p:sp>
        <p:sp>
          <p:nvSpPr>
            <p:cNvPr id="94" name="Rectangle 91"/>
            <p:cNvSpPr>
              <a:spLocks noChangeArrowheads="1"/>
            </p:cNvSpPr>
            <p:nvPr/>
          </p:nvSpPr>
          <p:spPr bwMode="auto">
            <a:xfrm>
              <a:off x="4836160" y="3002084"/>
              <a:ext cx="695325" cy="2336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0" tIns="0" rIns="0" bIns="0" anchor="t" anchorCtr="0">
              <a:sp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en-US" sz="60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Servizi /Uffici regionali </a:t>
              </a:r>
              <a:endParaRPr lang="it-IT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5" name="Rectangle 93"/>
            <p:cNvSpPr>
              <a:spLocks noChangeArrowheads="1"/>
            </p:cNvSpPr>
            <p:nvPr/>
          </p:nvSpPr>
          <p:spPr bwMode="auto">
            <a:xfrm>
              <a:off x="4768215" y="3101826"/>
              <a:ext cx="842010" cy="2336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>
              <a:sp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en-US" sz="600" b="1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Controllori di primo livello</a:t>
              </a:r>
              <a:endParaRPr lang="it-IT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6" name="Rectangle 94"/>
            <p:cNvSpPr>
              <a:spLocks noChangeArrowheads="1"/>
            </p:cNvSpPr>
            <p:nvPr/>
          </p:nvSpPr>
          <p:spPr bwMode="auto">
            <a:xfrm>
              <a:off x="4743450" y="3188774"/>
              <a:ext cx="24130" cy="2336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0" tIns="0" rIns="0" bIns="0" anchor="t" anchorCtr="0">
              <a:sp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en-US" sz="600" b="1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(</a:t>
              </a:r>
              <a:endParaRPr lang="it-IT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7" name="Rectangle 95"/>
            <p:cNvSpPr>
              <a:spLocks noChangeArrowheads="1"/>
            </p:cNvSpPr>
            <p:nvPr/>
          </p:nvSpPr>
          <p:spPr bwMode="auto">
            <a:xfrm>
              <a:off x="4768215" y="3188774"/>
              <a:ext cx="869315" cy="2336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0" tIns="0" rIns="0" bIns="0" anchor="t" anchorCtr="0">
              <a:sp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en-US" sz="60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non appartenenti al Servizio </a:t>
              </a:r>
              <a:endParaRPr lang="it-IT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8" name="Rectangle 96"/>
            <p:cNvSpPr>
              <a:spLocks noChangeArrowheads="1"/>
            </p:cNvSpPr>
            <p:nvPr/>
          </p:nvSpPr>
          <p:spPr bwMode="auto">
            <a:xfrm>
              <a:off x="4743450" y="3268149"/>
              <a:ext cx="885190" cy="2336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0" tIns="0" rIns="0" bIns="0" anchor="t" anchorCtr="0">
              <a:sp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it-IT" sz="60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che si occupa della gestione)</a:t>
              </a:r>
              <a:endParaRPr lang="it-IT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9" name="Rectangle 97"/>
            <p:cNvSpPr>
              <a:spLocks noChangeArrowheads="1"/>
            </p:cNvSpPr>
            <p:nvPr/>
          </p:nvSpPr>
          <p:spPr bwMode="auto">
            <a:xfrm>
              <a:off x="5002530" y="2260404"/>
              <a:ext cx="959485" cy="476250"/>
            </a:xfrm>
            <a:prstGeom prst="rect">
              <a:avLst/>
            </a:prstGeom>
            <a:solidFill>
              <a:srgbClr val="C5E0B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it-IT"/>
            </a:p>
          </p:txBody>
        </p:sp>
        <p:sp>
          <p:nvSpPr>
            <p:cNvPr id="100" name="Rectangle 98"/>
            <p:cNvSpPr>
              <a:spLocks noChangeArrowheads="1"/>
            </p:cNvSpPr>
            <p:nvPr/>
          </p:nvSpPr>
          <p:spPr bwMode="auto">
            <a:xfrm>
              <a:off x="5002530" y="2260404"/>
              <a:ext cx="959485" cy="476250"/>
            </a:xfrm>
            <a:prstGeom prst="rect">
              <a:avLst/>
            </a:prstGeom>
            <a:noFill/>
            <a:ln w="12065" cap="flat">
              <a:solidFill>
                <a:srgbClr val="FF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it-IT"/>
            </a:p>
          </p:txBody>
        </p:sp>
        <p:sp>
          <p:nvSpPr>
            <p:cNvPr id="101" name="Rectangle 99"/>
            <p:cNvSpPr>
              <a:spLocks noChangeArrowheads="1"/>
            </p:cNvSpPr>
            <p:nvPr/>
          </p:nvSpPr>
          <p:spPr bwMode="auto">
            <a:xfrm>
              <a:off x="5141595" y="2361369"/>
              <a:ext cx="710565" cy="2336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0" tIns="0" rIns="0" bIns="0" anchor="t" anchorCtr="0">
              <a:sp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en-US" sz="60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Dipartimento Risorse e </a:t>
              </a:r>
              <a:endParaRPr lang="it-IT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2" name="Rectangle 100"/>
            <p:cNvSpPr>
              <a:spLocks noChangeArrowheads="1"/>
            </p:cNvSpPr>
            <p:nvPr/>
          </p:nvSpPr>
          <p:spPr bwMode="auto">
            <a:xfrm>
              <a:off x="5252720" y="2442014"/>
              <a:ext cx="469900" cy="2336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0" tIns="0" rIns="0" bIns="0" anchor="t" anchorCtr="0">
              <a:sp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en-US" sz="60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Organizzazione </a:t>
              </a:r>
              <a:endParaRPr lang="it-IT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3" name="Rectangle 101"/>
            <p:cNvSpPr>
              <a:spLocks noChangeArrowheads="1"/>
            </p:cNvSpPr>
            <p:nvPr/>
          </p:nvSpPr>
          <p:spPr bwMode="auto">
            <a:xfrm>
              <a:off x="5110480" y="2546154"/>
              <a:ext cx="791210" cy="2336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0" tIns="0" rIns="0" bIns="0" anchor="t" anchorCtr="0">
              <a:sp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en-US" sz="600" b="1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Autorità di Certificazione</a:t>
              </a:r>
              <a:endParaRPr lang="it-IT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4" name="Rectangle 102"/>
            <p:cNvSpPr>
              <a:spLocks noChangeArrowheads="1"/>
            </p:cNvSpPr>
            <p:nvPr/>
          </p:nvSpPr>
          <p:spPr bwMode="auto">
            <a:xfrm>
              <a:off x="49530" y="1391089"/>
              <a:ext cx="6187440" cy="2691765"/>
            </a:xfrm>
            <a:prstGeom prst="rect">
              <a:avLst/>
            </a:prstGeom>
            <a:noFill/>
            <a:ln w="6350" cap="flat">
              <a:solidFill>
                <a:srgbClr val="70AD47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it-IT"/>
            </a:p>
          </p:txBody>
        </p:sp>
        <p:sp>
          <p:nvSpPr>
            <p:cNvPr id="105" name="Rectangle 103"/>
            <p:cNvSpPr>
              <a:spLocks noChangeArrowheads="1"/>
            </p:cNvSpPr>
            <p:nvPr/>
          </p:nvSpPr>
          <p:spPr bwMode="auto">
            <a:xfrm>
              <a:off x="2277110" y="320479"/>
              <a:ext cx="1621155" cy="866140"/>
            </a:xfrm>
            <a:prstGeom prst="rect">
              <a:avLst/>
            </a:prstGeom>
            <a:solidFill>
              <a:srgbClr val="BDD7E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it-IT"/>
            </a:p>
          </p:txBody>
        </p:sp>
        <p:sp>
          <p:nvSpPr>
            <p:cNvPr id="106" name="Rectangle 104"/>
            <p:cNvSpPr>
              <a:spLocks noChangeArrowheads="1"/>
            </p:cNvSpPr>
            <p:nvPr/>
          </p:nvSpPr>
          <p:spPr bwMode="auto">
            <a:xfrm>
              <a:off x="2277110" y="320479"/>
              <a:ext cx="1621155" cy="866140"/>
            </a:xfrm>
            <a:prstGeom prst="rect">
              <a:avLst/>
            </a:prstGeom>
            <a:noFill/>
            <a:ln w="6350" cap="flat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it-IT"/>
            </a:p>
          </p:txBody>
        </p:sp>
        <p:sp>
          <p:nvSpPr>
            <p:cNvPr id="107" name="Rectangle 105"/>
            <p:cNvSpPr>
              <a:spLocks noChangeArrowheads="1"/>
            </p:cNvSpPr>
            <p:nvPr/>
          </p:nvSpPr>
          <p:spPr bwMode="auto">
            <a:xfrm>
              <a:off x="2537460" y="549079"/>
              <a:ext cx="1088390" cy="269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0" tIns="0" rIns="0" bIns="0" anchor="t" anchorCtr="0">
              <a:sp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en-US" sz="80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COMITATO DI INDIRIZZO E </a:t>
              </a:r>
              <a:endParaRPr lang="it-IT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8" name="Rectangle 106"/>
            <p:cNvSpPr>
              <a:spLocks noChangeArrowheads="1"/>
            </p:cNvSpPr>
            <p:nvPr/>
          </p:nvSpPr>
          <p:spPr bwMode="auto">
            <a:xfrm>
              <a:off x="2599055" y="660839"/>
              <a:ext cx="962660" cy="269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0" tIns="0" rIns="0" bIns="0" anchor="t" anchorCtr="0">
              <a:sp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en-US" sz="80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CONTROLLO del PATTO </a:t>
              </a:r>
              <a:endParaRPr lang="it-IT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9" name="Rectangle 107"/>
            <p:cNvSpPr>
              <a:spLocks noChangeArrowheads="1"/>
            </p:cNvSpPr>
            <p:nvPr/>
          </p:nvSpPr>
          <p:spPr bwMode="auto">
            <a:xfrm>
              <a:off x="2308860" y="821494"/>
              <a:ext cx="329565" cy="269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0" tIns="0" rIns="0" bIns="0" anchor="t" anchorCtr="0">
              <a:sp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en-US" sz="80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(DPCoe,</a:t>
              </a:r>
              <a:endParaRPr lang="it-IT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10" name="Rectangle 108"/>
            <p:cNvSpPr>
              <a:spLocks noChangeArrowheads="1"/>
            </p:cNvSpPr>
            <p:nvPr/>
          </p:nvSpPr>
          <p:spPr bwMode="auto">
            <a:xfrm>
              <a:off x="2667635" y="821494"/>
              <a:ext cx="187960" cy="269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0" tIns="0" rIns="0" bIns="0" anchor="t" anchorCtr="0">
              <a:sp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en-US" sz="80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ACT, </a:t>
              </a:r>
              <a:endParaRPr lang="it-IT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11" name="Rectangle 109"/>
            <p:cNvSpPr>
              <a:spLocks noChangeArrowheads="1"/>
            </p:cNvSpPr>
            <p:nvPr/>
          </p:nvSpPr>
          <p:spPr bwMode="auto">
            <a:xfrm>
              <a:off x="2877820" y="821494"/>
              <a:ext cx="215900" cy="269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0" tIns="0" rIns="0" bIns="0" anchor="t" anchorCtr="0">
              <a:sp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en-US" sz="80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DIPE, </a:t>
              </a:r>
              <a:endParaRPr lang="it-IT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12" name="Rectangle 110"/>
            <p:cNvSpPr>
              <a:spLocks noChangeArrowheads="1"/>
            </p:cNvSpPr>
            <p:nvPr/>
          </p:nvSpPr>
          <p:spPr bwMode="auto">
            <a:xfrm>
              <a:off x="3119120" y="821494"/>
              <a:ext cx="723265" cy="269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0" tIns="0" rIns="0" bIns="0" anchor="t" anchorCtr="0">
              <a:sp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en-US" sz="80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Regione Abruzzo) </a:t>
              </a:r>
              <a:endParaRPr lang="it-IT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13" name="Line 111"/>
            <p:cNvCxnSpPr>
              <a:cxnSpLocks noChangeShapeType="1"/>
            </p:cNvCxnSpPr>
            <p:nvPr/>
          </p:nvCxnSpPr>
          <p:spPr bwMode="auto">
            <a:xfrm>
              <a:off x="3088005" y="1186619"/>
              <a:ext cx="0" cy="186055"/>
            </a:xfrm>
            <a:prstGeom prst="line">
              <a:avLst/>
            </a:prstGeom>
            <a:noFill/>
            <a:ln w="6350" cap="flat">
              <a:solidFill>
                <a:srgbClr val="4472C4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14" name="Line 112"/>
            <p:cNvCxnSpPr>
              <a:cxnSpLocks noChangeShapeType="1"/>
            </p:cNvCxnSpPr>
            <p:nvPr/>
          </p:nvCxnSpPr>
          <p:spPr bwMode="auto">
            <a:xfrm>
              <a:off x="2722880" y="2504879"/>
              <a:ext cx="532130" cy="0"/>
            </a:xfrm>
            <a:prstGeom prst="line">
              <a:avLst/>
            </a:prstGeom>
            <a:noFill/>
            <a:ln w="6350" cap="flat">
              <a:solidFill>
                <a:srgbClr val="4472C4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</p:spTree>
    <p:extLst>
      <p:ext uri="{BB962C8B-B14F-4D97-AF65-F5344CB8AC3E}">
        <p14:creationId xmlns:p14="http://schemas.microsoft.com/office/powerpoint/2010/main" val="2040527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>
            <a:extLst>
              <a:ext uri="{FF2B5EF4-FFF2-40B4-BE49-F238E27FC236}">
                <a16:creationId xmlns="" xmlns:a16="http://schemas.microsoft.com/office/drawing/2014/main" id="{7047B328-205E-4868-8C23-BF9D3B67CBE1}"/>
              </a:ext>
            </a:extLst>
          </p:cNvPr>
          <p:cNvSpPr txBox="1"/>
          <p:nvPr/>
        </p:nvSpPr>
        <p:spPr>
          <a:xfrm>
            <a:off x="415845" y="6166089"/>
            <a:ext cx="213496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100" dirty="0">
                <a:solidFill>
                  <a:srgbClr val="FFFFFF"/>
                </a:solidFill>
                <a:latin typeface="Playfair Display Medium" pitchFamily="2" charset="0"/>
              </a:rPr>
              <a:t>Relatore</a:t>
            </a:r>
          </a:p>
          <a:p>
            <a:r>
              <a:rPr lang="it-IT" sz="1100" dirty="0" smtClean="0">
                <a:solidFill>
                  <a:srgbClr val="FFFFFF"/>
                </a:solidFill>
                <a:latin typeface="Playfair Display Medium" pitchFamily="2" charset="0"/>
              </a:rPr>
              <a:t>Stefania Maselli</a:t>
            </a:r>
            <a:endParaRPr lang="it-IT" sz="1100" dirty="0">
              <a:solidFill>
                <a:srgbClr val="FFFFFF"/>
              </a:solidFill>
              <a:latin typeface="Playfair Display Medium" pitchFamily="2" charset="0"/>
            </a:endParaRPr>
          </a:p>
        </p:txBody>
      </p:sp>
      <p:sp>
        <p:nvSpPr>
          <p:cNvPr id="7" name="Titol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La </a:t>
            </a:r>
            <a:r>
              <a:rPr lang="it-IT" dirty="0" err="1" smtClean="0"/>
              <a:t>Governance</a:t>
            </a:r>
            <a:r>
              <a:rPr lang="it-IT" dirty="0" smtClean="0"/>
              <a:t> regionale: il </a:t>
            </a:r>
            <a:r>
              <a:rPr lang="it-IT" dirty="0" err="1" smtClean="0"/>
              <a:t>RuA</a:t>
            </a:r>
            <a:r>
              <a:rPr lang="it-IT" dirty="0" smtClean="0"/>
              <a:t> e/o </a:t>
            </a:r>
            <a:r>
              <a:rPr lang="it-IT" dirty="0" err="1" smtClean="0"/>
              <a:t>RdL</a:t>
            </a:r>
            <a:endParaRPr lang="it-IT" dirty="0"/>
          </a:p>
        </p:txBody>
      </p:sp>
      <p:sp>
        <p:nvSpPr>
          <p:cNvPr id="3" name="Rettangolo 2"/>
          <p:cNvSpPr/>
          <p:nvPr/>
        </p:nvSpPr>
        <p:spPr>
          <a:xfrm>
            <a:off x="415845" y="1275153"/>
            <a:ext cx="11514084" cy="42934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100" dirty="0">
                <a:solidFill>
                  <a:schemeClr val="bg2">
                    <a:lumMod val="10000"/>
                  </a:schemeClr>
                </a:solidFill>
              </a:rPr>
              <a:t>Sono attribuite in capo al RUA le seguenti attività: </a:t>
            </a:r>
            <a:endParaRPr lang="it-IT" sz="2100" dirty="0" smtClean="0">
              <a:solidFill>
                <a:schemeClr val="bg2">
                  <a:lumMod val="10000"/>
                </a:schemeClr>
              </a:solidFill>
            </a:endParaRPr>
          </a:p>
          <a:p>
            <a:endParaRPr lang="it-IT" sz="2100" dirty="0" smtClean="0">
              <a:solidFill>
                <a:schemeClr val="bg2">
                  <a:lumMod val="10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2100" dirty="0" smtClean="0">
                <a:solidFill>
                  <a:schemeClr val="bg2">
                    <a:lumMod val="10000"/>
                  </a:schemeClr>
                </a:solidFill>
              </a:rPr>
              <a:t>predisposizione </a:t>
            </a:r>
            <a:r>
              <a:rPr lang="it-IT" sz="2100" dirty="0">
                <a:solidFill>
                  <a:schemeClr val="bg2">
                    <a:lumMod val="10000"/>
                  </a:schemeClr>
                </a:solidFill>
              </a:rPr>
              <a:t>degli strumenti di attuazione dell’intervento (disciplinari, convenzioni, ecc</a:t>
            </a:r>
            <a:r>
              <a:rPr lang="it-IT" sz="2100" dirty="0" smtClean="0">
                <a:solidFill>
                  <a:schemeClr val="bg2">
                    <a:lumMod val="10000"/>
                  </a:schemeClr>
                </a:solidFill>
              </a:rPr>
              <a:t>.); </a:t>
            </a:r>
            <a:endParaRPr lang="it-IT" sz="2100" dirty="0" smtClean="0">
              <a:solidFill>
                <a:schemeClr val="bg2">
                  <a:lumMod val="10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2100" dirty="0" smtClean="0">
                <a:solidFill>
                  <a:schemeClr val="bg2">
                    <a:lumMod val="10000"/>
                  </a:schemeClr>
                </a:solidFill>
              </a:rPr>
              <a:t>garantire </a:t>
            </a:r>
            <a:r>
              <a:rPr lang="it-IT" sz="2100" dirty="0">
                <a:solidFill>
                  <a:schemeClr val="bg2">
                    <a:lumMod val="10000"/>
                  </a:schemeClr>
                </a:solidFill>
              </a:rPr>
              <a:t>che le operazioni afferenti agli interventi finanziati siano conformi alla normativa nazionale, regionale e comunitaria;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2100" dirty="0" smtClean="0">
                <a:solidFill>
                  <a:schemeClr val="bg2">
                    <a:lumMod val="10000"/>
                  </a:schemeClr>
                </a:solidFill>
              </a:rPr>
              <a:t>gestione </a:t>
            </a:r>
            <a:r>
              <a:rPr lang="it-IT" sz="2100" dirty="0">
                <a:solidFill>
                  <a:schemeClr val="bg2">
                    <a:lumMod val="10000"/>
                  </a:schemeClr>
                </a:solidFill>
              </a:rPr>
              <a:t>dei rapporti con i Soggetti attuatori;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2100" dirty="0" smtClean="0">
                <a:solidFill>
                  <a:schemeClr val="bg2">
                    <a:lumMod val="10000"/>
                  </a:schemeClr>
                </a:solidFill>
              </a:rPr>
              <a:t>responsabilità </a:t>
            </a:r>
            <a:r>
              <a:rPr lang="it-IT" sz="2100" dirty="0">
                <a:solidFill>
                  <a:schemeClr val="bg2">
                    <a:lumMod val="10000"/>
                  </a:schemeClr>
                </a:solidFill>
              </a:rPr>
              <a:t>inerente le sessioni di monitoraggio sullo stato di avanzamento finanziario, fisico e procedurale degli interventi, verificando che i Soggetti attuatori alimentino tempestivamente e correttamente il sistema di monitoraggio, in adempimento alle indicazioni ed alle scadenze fissate e procedendo, se del caso, anche direttamente in caso di inerzia e validando i dati inseriti;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2100" dirty="0" smtClean="0">
                <a:solidFill>
                  <a:schemeClr val="bg2">
                    <a:lumMod val="10000"/>
                  </a:schemeClr>
                </a:solidFill>
              </a:rPr>
              <a:t>segnalare </a:t>
            </a:r>
            <a:r>
              <a:rPr lang="it-IT" sz="2100" dirty="0">
                <a:solidFill>
                  <a:schemeClr val="bg2">
                    <a:lumMod val="10000"/>
                  </a:schemeClr>
                </a:solidFill>
              </a:rPr>
              <a:t>tempestivamente al RUAP ed al Servizio Politiche Nazionali per lo Sviluppo ogni criticità che possa compromettere il rispetto dei cronoprogrammi di spesa e </a:t>
            </a:r>
            <a:r>
              <a:rPr lang="it-IT" sz="2100" dirty="0" smtClean="0">
                <a:solidFill>
                  <a:schemeClr val="bg2">
                    <a:lumMod val="10000"/>
                  </a:schemeClr>
                </a:solidFill>
              </a:rPr>
              <a:t>procedurali</a:t>
            </a:r>
            <a:r>
              <a:rPr lang="it-IT" sz="2100" dirty="0">
                <a:solidFill>
                  <a:schemeClr val="bg2">
                    <a:lumMod val="10000"/>
                  </a:schemeClr>
                </a:solidFill>
              </a:rPr>
              <a:t>.</a:t>
            </a:r>
            <a:endParaRPr lang="it-IT" sz="2100" dirty="0" smtClean="0">
              <a:solidFill>
                <a:schemeClr val="bg2">
                  <a:lumMod val="1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5727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>
            <a:extLst>
              <a:ext uri="{FF2B5EF4-FFF2-40B4-BE49-F238E27FC236}">
                <a16:creationId xmlns="" xmlns:a16="http://schemas.microsoft.com/office/drawing/2014/main" id="{7047B328-205E-4868-8C23-BF9D3B67CBE1}"/>
              </a:ext>
            </a:extLst>
          </p:cNvPr>
          <p:cNvSpPr txBox="1"/>
          <p:nvPr/>
        </p:nvSpPr>
        <p:spPr>
          <a:xfrm>
            <a:off x="415845" y="6166089"/>
            <a:ext cx="213496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100" dirty="0">
                <a:solidFill>
                  <a:srgbClr val="FFFFFF"/>
                </a:solidFill>
                <a:latin typeface="Playfair Display Medium" pitchFamily="2" charset="0"/>
              </a:rPr>
              <a:t>Relatore</a:t>
            </a:r>
          </a:p>
          <a:p>
            <a:r>
              <a:rPr lang="it-IT" sz="1100" dirty="0" smtClean="0">
                <a:solidFill>
                  <a:srgbClr val="FFFFFF"/>
                </a:solidFill>
                <a:latin typeface="Playfair Display Medium" pitchFamily="2" charset="0"/>
              </a:rPr>
              <a:t>Stefania Maselli</a:t>
            </a:r>
            <a:endParaRPr lang="it-IT" sz="1100" dirty="0">
              <a:solidFill>
                <a:srgbClr val="FFFFFF"/>
              </a:solidFill>
              <a:latin typeface="Playfair Display Medium" pitchFamily="2" charset="0"/>
            </a:endParaRPr>
          </a:p>
        </p:txBody>
      </p:sp>
      <p:sp>
        <p:nvSpPr>
          <p:cNvPr id="7" name="Titol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La </a:t>
            </a:r>
            <a:r>
              <a:rPr lang="it-IT" dirty="0" err="1" smtClean="0"/>
              <a:t>Governance</a:t>
            </a:r>
            <a:r>
              <a:rPr lang="it-IT" dirty="0" smtClean="0"/>
              <a:t> regionale: il </a:t>
            </a:r>
            <a:r>
              <a:rPr lang="it-IT" dirty="0" err="1" smtClean="0"/>
              <a:t>RuA</a:t>
            </a:r>
            <a:r>
              <a:rPr lang="it-IT" dirty="0" smtClean="0"/>
              <a:t> e/o </a:t>
            </a:r>
            <a:r>
              <a:rPr lang="it-IT" dirty="0" err="1" smtClean="0"/>
              <a:t>RdL</a:t>
            </a:r>
            <a:endParaRPr lang="it-IT" dirty="0"/>
          </a:p>
        </p:txBody>
      </p:sp>
      <p:sp>
        <p:nvSpPr>
          <p:cNvPr id="3" name="Rettangolo 2"/>
          <p:cNvSpPr/>
          <p:nvPr/>
        </p:nvSpPr>
        <p:spPr>
          <a:xfrm>
            <a:off x="415845" y="1275153"/>
            <a:ext cx="11514084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dirty="0">
                <a:solidFill>
                  <a:srgbClr val="E7E6E6">
                    <a:lumMod val="10000"/>
                  </a:srgbClr>
                </a:solidFill>
              </a:rPr>
              <a:t>Sono attribuite in capo al RUA le seguenti attività: </a:t>
            </a:r>
            <a:endParaRPr lang="it-IT" dirty="0" smtClean="0">
              <a:solidFill>
                <a:srgbClr val="E7E6E6">
                  <a:lumMod val="10000"/>
                </a:srgbClr>
              </a:solidFill>
            </a:endParaRPr>
          </a:p>
          <a:p>
            <a:endParaRPr lang="it-IT" dirty="0" smtClean="0">
              <a:solidFill>
                <a:srgbClr val="E7E6E6">
                  <a:lumMod val="10000"/>
                </a:srgb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dirty="0">
                <a:solidFill>
                  <a:schemeClr val="bg2">
                    <a:lumMod val="10000"/>
                  </a:schemeClr>
                </a:solidFill>
              </a:rPr>
              <a:t>verificare il grado di attuazione delle iniziative da parte dei Soggetti attuatori, ponendo particolare cura per il rispetto delle tempistiche e delle procedure previste dal relativo strumento di attuazione; </a:t>
            </a:r>
            <a:endParaRPr lang="it-IT" dirty="0">
              <a:solidFill>
                <a:schemeClr val="bg2">
                  <a:lumMod val="10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dirty="0" smtClean="0">
                <a:solidFill>
                  <a:schemeClr val="bg2">
                    <a:lumMod val="10000"/>
                  </a:schemeClr>
                </a:solidFill>
              </a:rPr>
              <a:t>conservazione </a:t>
            </a:r>
            <a:r>
              <a:rPr lang="it-IT" dirty="0">
                <a:solidFill>
                  <a:schemeClr val="bg2">
                    <a:lumMod val="10000"/>
                  </a:schemeClr>
                </a:solidFill>
              </a:rPr>
              <a:t>della documentazione dei progetti finanziati; </a:t>
            </a:r>
            <a:endParaRPr lang="it-IT" dirty="0" smtClean="0">
              <a:solidFill>
                <a:srgbClr val="E7E6E6">
                  <a:lumMod val="10000"/>
                </a:srgb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dirty="0" smtClean="0">
                <a:solidFill>
                  <a:srgbClr val="E7E6E6">
                    <a:lumMod val="10000"/>
                  </a:srgbClr>
                </a:solidFill>
              </a:rPr>
              <a:t>analisi </a:t>
            </a:r>
            <a:r>
              <a:rPr lang="it-IT" dirty="0">
                <a:solidFill>
                  <a:srgbClr val="E7E6E6">
                    <a:lumMod val="10000"/>
                  </a:srgbClr>
                </a:solidFill>
              </a:rPr>
              <a:t>dei risultati derivanti dai controlli effettuati ed adozione delle opportune misure correttive in coerenza con gli indirizzi formulati dal RUAP e dal Servizio Politiche Nazionali per lo Sviluppo e/o dall’</a:t>
            </a:r>
            <a:r>
              <a:rPr lang="it-IT" dirty="0" err="1">
                <a:solidFill>
                  <a:srgbClr val="E7E6E6">
                    <a:lumMod val="10000"/>
                  </a:srgbClr>
                </a:solidFill>
              </a:rPr>
              <a:t>OdC</a:t>
            </a:r>
            <a:r>
              <a:rPr lang="it-IT" dirty="0">
                <a:solidFill>
                  <a:srgbClr val="E7E6E6">
                    <a:lumMod val="10000"/>
                  </a:srgbClr>
                </a:solidFill>
              </a:rPr>
              <a:t>; </a:t>
            </a:r>
            <a:endParaRPr lang="it-IT" dirty="0" smtClean="0">
              <a:solidFill>
                <a:srgbClr val="E7E6E6">
                  <a:lumMod val="10000"/>
                </a:srgb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dirty="0" smtClean="0">
                <a:solidFill>
                  <a:srgbClr val="E7E6E6">
                    <a:lumMod val="10000"/>
                  </a:srgbClr>
                </a:solidFill>
              </a:rPr>
              <a:t>accertamento </a:t>
            </a:r>
            <a:r>
              <a:rPr lang="it-IT" dirty="0">
                <a:solidFill>
                  <a:srgbClr val="E7E6E6">
                    <a:lumMod val="10000"/>
                  </a:srgbClr>
                </a:solidFill>
              </a:rPr>
              <a:t>delle irregolarità e segnalazione al RUAP, al Servizio Politiche Nazionali per lo Sviluppo e all’</a:t>
            </a:r>
            <a:r>
              <a:rPr lang="it-IT" dirty="0" err="1">
                <a:solidFill>
                  <a:srgbClr val="E7E6E6">
                    <a:lumMod val="10000"/>
                  </a:srgbClr>
                </a:solidFill>
              </a:rPr>
              <a:t>OdC</a:t>
            </a:r>
            <a:r>
              <a:rPr lang="it-IT" dirty="0">
                <a:solidFill>
                  <a:srgbClr val="E7E6E6">
                    <a:lumMod val="10000"/>
                  </a:srgbClr>
                </a:solidFill>
              </a:rPr>
              <a:t>, con attivazione delle procedure di volte al recupero delle risorse indebitamente erogate; </a:t>
            </a:r>
            <a:endParaRPr lang="it-IT" dirty="0" smtClean="0">
              <a:solidFill>
                <a:srgbClr val="E7E6E6">
                  <a:lumMod val="10000"/>
                </a:srgb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dirty="0" smtClean="0">
                <a:solidFill>
                  <a:srgbClr val="E7E6E6">
                    <a:lumMod val="10000"/>
                  </a:srgbClr>
                </a:solidFill>
              </a:rPr>
              <a:t>provvedere </a:t>
            </a:r>
            <a:r>
              <a:rPr lang="it-IT" dirty="0">
                <a:solidFill>
                  <a:srgbClr val="E7E6E6">
                    <a:lumMod val="10000"/>
                  </a:srgbClr>
                </a:solidFill>
              </a:rPr>
              <a:t>alle rettifiche, alle revoche e al recupero finanziario delle somme non dovute, dandone tempestiva comunicazione al RUAP, al Servizio Politiche Nazionali per lo Sviluppo e all’</a:t>
            </a:r>
            <a:r>
              <a:rPr lang="it-IT" dirty="0" err="1">
                <a:solidFill>
                  <a:srgbClr val="E7E6E6">
                    <a:lumMod val="10000"/>
                  </a:srgbClr>
                </a:solidFill>
              </a:rPr>
              <a:t>OdC</a:t>
            </a:r>
            <a:r>
              <a:rPr lang="it-IT" dirty="0">
                <a:solidFill>
                  <a:srgbClr val="E7E6E6">
                    <a:lumMod val="10000"/>
                  </a:srgbClr>
                </a:solidFill>
              </a:rPr>
              <a:t>; </a:t>
            </a:r>
            <a:endParaRPr lang="it-IT" dirty="0" smtClean="0">
              <a:solidFill>
                <a:srgbClr val="E7E6E6">
                  <a:lumMod val="10000"/>
                </a:srgb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dirty="0" smtClean="0">
                <a:solidFill>
                  <a:srgbClr val="E7E6E6">
                    <a:lumMod val="10000"/>
                  </a:srgbClr>
                </a:solidFill>
              </a:rPr>
              <a:t>fornire </a:t>
            </a:r>
            <a:r>
              <a:rPr lang="it-IT" dirty="0">
                <a:solidFill>
                  <a:srgbClr val="E7E6E6">
                    <a:lumMod val="10000"/>
                  </a:srgbClr>
                </a:solidFill>
              </a:rPr>
              <a:t>i dati, le informazioni e gli elaborati al RUAP ed al Servizio Politiche Nazionali per lo Sviluppo, necessari per la predisposizione del Rapporto Annuale; </a:t>
            </a:r>
            <a:endParaRPr lang="it-IT" dirty="0" smtClean="0">
              <a:solidFill>
                <a:srgbClr val="E7E6E6">
                  <a:lumMod val="10000"/>
                </a:srgb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dirty="0" smtClean="0">
                <a:solidFill>
                  <a:srgbClr val="E7E6E6">
                    <a:lumMod val="10000"/>
                  </a:srgbClr>
                </a:solidFill>
              </a:rPr>
              <a:t>garantire </a:t>
            </a:r>
            <a:r>
              <a:rPr lang="it-IT" dirty="0">
                <a:solidFill>
                  <a:srgbClr val="E7E6E6">
                    <a:lumMod val="10000"/>
                  </a:srgbClr>
                </a:solidFill>
              </a:rPr>
              <a:t>il rispetto degli obblighi di </a:t>
            </a:r>
            <a:r>
              <a:rPr lang="it-IT" dirty="0" smtClean="0">
                <a:solidFill>
                  <a:srgbClr val="E7E6E6">
                    <a:lumMod val="10000"/>
                  </a:srgbClr>
                </a:solidFill>
              </a:rPr>
              <a:t>informazione e pubblicità previsti dalla normativa vigente e dalla disciplina del FSC.</a:t>
            </a:r>
            <a:endParaRPr lang="it-IT" dirty="0">
              <a:solidFill>
                <a:srgbClr val="E7E6E6">
                  <a:lumMod val="1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8266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>
            <a:extLst>
              <a:ext uri="{FF2B5EF4-FFF2-40B4-BE49-F238E27FC236}">
                <a16:creationId xmlns="" xmlns:a16="http://schemas.microsoft.com/office/drawing/2014/main" id="{7047B328-205E-4868-8C23-BF9D3B67CBE1}"/>
              </a:ext>
            </a:extLst>
          </p:cNvPr>
          <p:cNvSpPr txBox="1"/>
          <p:nvPr/>
        </p:nvSpPr>
        <p:spPr>
          <a:xfrm>
            <a:off x="415845" y="6166089"/>
            <a:ext cx="213496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100" dirty="0">
                <a:solidFill>
                  <a:srgbClr val="FFFFFF"/>
                </a:solidFill>
                <a:latin typeface="Playfair Display Medium" pitchFamily="2" charset="0"/>
              </a:rPr>
              <a:t>Relatore</a:t>
            </a:r>
          </a:p>
          <a:p>
            <a:r>
              <a:rPr lang="it-IT" sz="1100" dirty="0" smtClean="0">
                <a:solidFill>
                  <a:srgbClr val="FFFFFF"/>
                </a:solidFill>
                <a:latin typeface="Playfair Display Medium" pitchFamily="2" charset="0"/>
              </a:rPr>
              <a:t>Stefania Maselli</a:t>
            </a:r>
            <a:endParaRPr lang="it-IT" sz="1100" dirty="0">
              <a:solidFill>
                <a:srgbClr val="FFFFFF"/>
              </a:solidFill>
              <a:latin typeface="Playfair Display Medium" pitchFamily="2" charset="0"/>
            </a:endParaRPr>
          </a:p>
        </p:txBody>
      </p:sp>
      <p:sp>
        <p:nvSpPr>
          <p:cNvPr id="7" name="Titol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Il rapporto tra RUA e </a:t>
            </a:r>
            <a:r>
              <a:rPr lang="it-IT" dirty="0" err="1" smtClean="0"/>
              <a:t>RdC</a:t>
            </a:r>
            <a:endParaRPr lang="it-IT" dirty="0"/>
          </a:p>
        </p:txBody>
      </p:sp>
      <p:sp>
        <p:nvSpPr>
          <p:cNvPr id="3" name="Rettangolo 2"/>
          <p:cNvSpPr/>
          <p:nvPr/>
        </p:nvSpPr>
        <p:spPr>
          <a:xfrm>
            <a:off x="415845" y="2027183"/>
            <a:ext cx="11514084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3600" dirty="0">
                <a:solidFill>
                  <a:schemeClr val="bg2">
                    <a:lumMod val="10000"/>
                  </a:schemeClr>
                </a:solidFill>
              </a:rPr>
              <a:t>I</a:t>
            </a:r>
            <a:r>
              <a:rPr lang="it-IT" sz="3600" dirty="0" smtClean="0">
                <a:solidFill>
                  <a:schemeClr val="bg2">
                    <a:lumMod val="10000"/>
                  </a:schemeClr>
                </a:solidFill>
              </a:rPr>
              <a:t>l RUA, </a:t>
            </a:r>
            <a:r>
              <a:rPr lang="it-IT" sz="3600" dirty="0">
                <a:solidFill>
                  <a:schemeClr val="bg2">
                    <a:lumMod val="10000"/>
                  </a:schemeClr>
                </a:solidFill>
              </a:rPr>
              <a:t>sulle operazioni di propria competenza e nel rispetto del principio di separazione delle funzioni,</a:t>
            </a:r>
            <a:r>
              <a:rPr lang="it-IT" sz="3600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it-IT" sz="3600" dirty="0">
                <a:solidFill>
                  <a:schemeClr val="bg2">
                    <a:lumMod val="10000"/>
                  </a:schemeClr>
                </a:solidFill>
              </a:rPr>
              <a:t>attiva i controlli di I livello sui progetti </a:t>
            </a:r>
            <a:r>
              <a:rPr lang="it-IT" sz="3600" dirty="0" smtClean="0">
                <a:solidFill>
                  <a:schemeClr val="bg2">
                    <a:lumMod val="10000"/>
                  </a:schemeClr>
                </a:solidFill>
              </a:rPr>
              <a:t>finanziati, trasferendo il fascicolo di progetto completo di tutte le evidenze documentali necessarie al controllo.</a:t>
            </a:r>
            <a:endParaRPr lang="it-IT" sz="3600" dirty="0">
              <a:solidFill>
                <a:schemeClr val="bg2">
                  <a:lumMod val="1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0379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>
            <a:extLst>
              <a:ext uri="{FF2B5EF4-FFF2-40B4-BE49-F238E27FC236}">
                <a16:creationId xmlns="" xmlns:a16="http://schemas.microsoft.com/office/drawing/2014/main" id="{7047B328-205E-4868-8C23-BF9D3B67CBE1}"/>
              </a:ext>
            </a:extLst>
          </p:cNvPr>
          <p:cNvSpPr txBox="1"/>
          <p:nvPr/>
        </p:nvSpPr>
        <p:spPr>
          <a:xfrm>
            <a:off x="415845" y="6166089"/>
            <a:ext cx="213496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100" dirty="0">
                <a:solidFill>
                  <a:srgbClr val="FFFFFF"/>
                </a:solidFill>
                <a:latin typeface="Playfair Display Medium" pitchFamily="2" charset="0"/>
              </a:rPr>
              <a:t>Relatore</a:t>
            </a:r>
          </a:p>
          <a:p>
            <a:r>
              <a:rPr lang="it-IT" sz="1100" dirty="0" smtClean="0">
                <a:solidFill>
                  <a:srgbClr val="FFFFFF"/>
                </a:solidFill>
                <a:latin typeface="Playfair Display Medium" pitchFamily="2" charset="0"/>
              </a:rPr>
              <a:t>Stefania Maselli</a:t>
            </a:r>
            <a:endParaRPr lang="it-IT" sz="1100" dirty="0">
              <a:solidFill>
                <a:srgbClr val="FFFFFF"/>
              </a:solidFill>
              <a:latin typeface="Playfair Display Medium" pitchFamily="2" charset="0"/>
            </a:endParaRPr>
          </a:p>
        </p:txBody>
      </p:sp>
      <p:sp>
        <p:nvSpPr>
          <p:cNvPr id="7" name="Titol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Il </a:t>
            </a:r>
            <a:r>
              <a:rPr lang="it-IT" dirty="0" err="1" smtClean="0"/>
              <a:t>RdC</a:t>
            </a:r>
            <a:endParaRPr lang="it-IT" dirty="0"/>
          </a:p>
        </p:txBody>
      </p:sp>
      <p:sp>
        <p:nvSpPr>
          <p:cNvPr id="3" name="Rettangolo 2"/>
          <p:cNvSpPr/>
          <p:nvPr/>
        </p:nvSpPr>
        <p:spPr>
          <a:xfrm>
            <a:off x="404273" y="1319964"/>
            <a:ext cx="11514084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3400" dirty="0">
                <a:solidFill>
                  <a:schemeClr val="bg2">
                    <a:lumMod val="10000"/>
                  </a:schemeClr>
                </a:solidFill>
              </a:rPr>
              <a:t>I controllori di I livello sono nominati dal Capo Dipartimento competente all’interno dei Servizi del Dipartimento, per gli interventi/gruppi di intervento. I controllori vengono individuati nel rispetto del principio della separazione delle funzioni di gestione e controllo e a tal fine la “funzione di controllo” degli interventi/gruppi di interventi viene incardinata in strutture (Servizi e/o Uffici) che non svolgono la funzione di gestione sul medesimo intervento/gruppo di </a:t>
            </a:r>
            <a:r>
              <a:rPr lang="it-IT" sz="3400" dirty="0" smtClean="0">
                <a:solidFill>
                  <a:schemeClr val="bg2">
                    <a:lumMod val="10000"/>
                  </a:schemeClr>
                </a:solidFill>
              </a:rPr>
              <a:t>interventi.</a:t>
            </a:r>
            <a:endParaRPr lang="it-IT" sz="3400" dirty="0">
              <a:solidFill>
                <a:schemeClr val="bg2">
                  <a:lumMod val="1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9631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3"/>
          <p:cNvSpPr/>
          <p:nvPr/>
        </p:nvSpPr>
        <p:spPr>
          <a:xfrm>
            <a:off x="598205" y="1275153"/>
            <a:ext cx="10759155" cy="67418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</a:pPr>
            <a:r>
              <a:rPr lang="it-IT" sz="2000" b="1" dirty="0" smtClean="0">
                <a:solidFill>
                  <a:srgbClr val="00206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Finalità:</a:t>
            </a:r>
            <a:r>
              <a:rPr lang="it-IT" sz="2000" dirty="0" smtClean="0">
                <a:solidFill>
                  <a:srgbClr val="00206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it-IT" sz="2000" dirty="0">
                <a:solidFill>
                  <a:srgbClr val="002060"/>
                </a:solidFill>
              </a:rPr>
              <a:t>assicurare il perseguimento dei seguenti principi di sana e corretta gestione dei </a:t>
            </a:r>
            <a:r>
              <a:rPr lang="it-IT" sz="2000" dirty="0" smtClean="0">
                <a:solidFill>
                  <a:srgbClr val="002060"/>
                </a:solidFill>
              </a:rPr>
              <a:t>fondi</a:t>
            </a:r>
          </a:p>
          <a:p>
            <a:pPr algn="just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</a:pPr>
            <a:r>
              <a:rPr lang="it-IT" sz="2000" b="1" dirty="0" smtClean="0">
                <a:solidFill>
                  <a:srgbClr val="002060"/>
                </a:solidFill>
              </a:rPr>
              <a:t>I cardini del controllo:</a:t>
            </a:r>
          </a:p>
          <a:p>
            <a:pPr marL="285750" indent="-285750" algn="just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it-IT" sz="2000" b="1" dirty="0" smtClean="0">
                <a:solidFill>
                  <a:srgbClr val="002060"/>
                </a:solidFill>
              </a:rPr>
              <a:t>principio </a:t>
            </a:r>
            <a:r>
              <a:rPr lang="it-IT" sz="2000" b="1" dirty="0">
                <a:solidFill>
                  <a:srgbClr val="002060"/>
                </a:solidFill>
              </a:rPr>
              <a:t>della legittimità</a:t>
            </a:r>
            <a:r>
              <a:rPr lang="it-IT" sz="2000" dirty="0">
                <a:solidFill>
                  <a:srgbClr val="002060"/>
                </a:solidFill>
              </a:rPr>
              <a:t>, in base al quale le spese sono sostenute nel rispetto della normativa comunitaria, nazionale e regionale di riferimento, con particolare riferimento alle disposizioni in materia fiscale, contabile, appalti pubblici, regimi di aiuto, concorrenza ed ambiente. </a:t>
            </a:r>
            <a:endParaRPr lang="it-IT" sz="2000" dirty="0" smtClean="0">
              <a:solidFill>
                <a:srgbClr val="002060"/>
              </a:solidFill>
            </a:endParaRPr>
          </a:p>
          <a:p>
            <a:pPr marL="285750" indent="-285750" algn="just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it-IT" sz="2000" b="1" dirty="0" smtClean="0">
                <a:solidFill>
                  <a:srgbClr val="002060"/>
                </a:solidFill>
              </a:rPr>
              <a:t>principio </a:t>
            </a:r>
            <a:r>
              <a:rPr lang="it-IT" sz="2000" b="1" dirty="0">
                <a:solidFill>
                  <a:srgbClr val="002060"/>
                </a:solidFill>
              </a:rPr>
              <a:t>di effettività della spesa</a:t>
            </a:r>
            <a:r>
              <a:rPr lang="it-IT" sz="2000" dirty="0">
                <a:solidFill>
                  <a:srgbClr val="002060"/>
                </a:solidFill>
              </a:rPr>
              <a:t>, in forza del quale i controlli verificano che la spesa sia effettivamente sostenuta e connessa all’operazione finanziata; </a:t>
            </a:r>
            <a:endParaRPr lang="it-IT" sz="2000" dirty="0" smtClean="0">
              <a:solidFill>
                <a:srgbClr val="002060"/>
              </a:solidFill>
            </a:endParaRPr>
          </a:p>
          <a:p>
            <a:pPr marL="285750" indent="-285750" algn="just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it-IT" sz="2000" b="1" dirty="0" smtClean="0">
                <a:solidFill>
                  <a:srgbClr val="002060"/>
                </a:solidFill>
              </a:rPr>
              <a:t>principio </a:t>
            </a:r>
            <a:r>
              <a:rPr lang="it-IT" sz="2000" b="1" dirty="0">
                <a:solidFill>
                  <a:srgbClr val="002060"/>
                </a:solidFill>
              </a:rPr>
              <a:t>temporale</a:t>
            </a:r>
            <a:r>
              <a:rPr lang="it-IT" sz="2000" dirty="0">
                <a:solidFill>
                  <a:srgbClr val="002060"/>
                </a:solidFill>
              </a:rPr>
              <a:t>, in base al quale le spese risultano ammissibili se assunte nel periodo di validità dell’intervento cui fanno riferimento.</a:t>
            </a:r>
            <a:endParaRPr lang="it-IT" sz="2000" dirty="0">
              <a:solidFill>
                <a:srgbClr val="002060"/>
              </a:solidFill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algn="just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</a:pPr>
            <a:endParaRPr lang="it-IT" dirty="0" smtClean="0">
              <a:solidFill>
                <a:srgbClr val="002060"/>
              </a:solidFill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algn="just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</a:pPr>
            <a:endParaRPr lang="it-IT" dirty="0">
              <a:solidFill>
                <a:srgbClr val="002060"/>
              </a:solidFill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algn="just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</a:pPr>
            <a:endParaRPr lang="it-IT" dirty="0">
              <a:solidFill>
                <a:srgbClr val="002060"/>
              </a:solidFill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5" name="CasellaDiTesto 4">
            <a:extLst>
              <a:ext uri="{FF2B5EF4-FFF2-40B4-BE49-F238E27FC236}">
                <a16:creationId xmlns="" xmlns:a16="http://schemas.microsoft.com/office/drawing/2014/main" id="{7047B328-205E-4868-8C23-BF9D3B67CBE1}"/>
              </a:ext>
            </a:extLst>
          </p:cNvPr>
          <p:cNvSpPr txBox="1"/>
          <p:nvPr/>
        </p:nvSpPr>
        <p:spPr>
          <a:xfrm>
            <a:off x="415845" y="6166089"/>
            <a:ext cx="213496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100" dirty="0">
                <a:solidFill>
                  <a:schemeClr val="bg1"/>
                </a:solidFill>
                <a:latin typeface="Playfair Display Medium" pitchFamily="2" charset="0"/>
              </a:rPr>
              <a:t>Relatore</a:t>
            </a:r>
          </a:p>
          <a:p>
            <a:r>
              <a:rPr lang="it-IT" sz="1100" dirty="0" smtClean="0">
                <a:solidFill>
                  <a:schemeClr val="bg1"/>
                </a:solidFill>
                <a:latin typeface="Playfair Display Medium" pitchFamily="2" charset="0"/>
              </a:rPr>
              <a:t>Stefania Maselli</a:t>
            </a:r>
            <a:endParaRPr lang="it-IT" sz="1100" dirty="0">
              <a:solidFill>
                <a:schemeClr val="bg1"/>
              </a:solidFill>
              <a:latin typeface="Playfair Display Medium" pitchFamily="2" charset="0"/>
            </a:endParaRPr>
          </a:p>
        </p:txBody>
      </p:sp>
      <p:sp>
        <p:nvSpPr>
          <p:cNvPr id="7" name="Titol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Il controllo di I livello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621006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Personalizzato 10">
      <a:dk1>
        <a:srgbClr val="FFFFFF"/>
      </a:dk1>
      <a:lt1>
        <a:srgbClr val="FFFFFF"/>
      </a:lt1>
      <a:dk2>
        <a:srgbClr val="44546A"/>
      </a:dk2>
      <a:lt2>
        <a:srgbClr val="E7E6E6"/>
      </a:lt2>
      <a:accent1>
        <a:srgbClr val="FFFFFF"/>
      </a:accent1>
      <a:accent2>
        <a:srgbClr val="FFFFFF"/>
      </a:accent2>
      <a:accent3>
        <a:srgbClr val="FFFFFF"/>
      </a:accent3>
      <a:accent4>
        <a:srgbClr val="FFFFFF"/>
      </a:accent4>
      <a:accent5>
        <a:srgbClr val="FFFFFF"/>
      </a:accent5>
      <a:accent6>
        <a:srgbClr val="FFFFFF"/>
      </a:accent6>
      <a:hlink>
        <a:srgbClr val="0563C1"/>
      </a:hlink>
      <a:folHlink>
        <a:srgbClr val="954F72"/>
      </a:folHlink>
    </a:clrScheme>
    <a:fontScheme name="Personalizzato 2">
      <a:majorFont>
        <a:latin typeface="Playfair Display SemiBold"/>
        <a:ea typeface=""/>
        <a:cs typeface=""/>
      </a:majorFont>
      <a:minorFont>
        <a:latin typeface="Playfair Display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Schema copertin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362</TotalTime>
  <Words>2407</Words>
  <Application>Microsoft Office PowerPoint</Application>
  <PresentationFormat>Widescreen</PresentationFormat>
  <Paragraphs>226</Paragraphs>
  <Slides>24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9</vt:i4>
      </vt:variant>
      <vt:variant>
        <vt:lpstr>Tema</vt:lpstr>
      </vt:variant>
      <vt:variant>
        <vt:i4>2</vt:i4>
      </vt:variant>
      <vt:variant>
        <vt:lpstr>Titoli diapositive</vt:lpstr>
      </vt:variant>
      <vt:variant>
        <vt:i4>24</vt:i4>
      </vt:variant>
    </vt:vector>
  </HeadingPairs>
  <TitlesOfParts>
    <vt:vector size="35" baseType="lpstr">
      <vt:lpstr>Arial</vt:lpstr>
      <vt:lpstr>Calibri</vt:lpstr>
      <vt:lpstr>Calibri Light</vt:lpstr>
      <vt:lpstr>Playfair Display</vt:lpstr>
      <vt:lpstr>Playfair Display ExtraBold</vt:lpstr>
      <vt:lpstr>Playfair Display Medium</vt:lpstr>
      <vt:lpstr>Playfair Display SemiBold</vt:lpstr>
      <vt:lpstr>Times New Roman</vt:lpstr>
      <vt:lpstr>Wingdings</vt:lpstr>
      <vt:lpstr>Tema di Office</vt:lpstr>
      <vt:lpstr>Schema copertina</vt:lpstr>
      <vt:lpstr>Presentazione standard di PowerPoint</vt:lpstr>
      <vt:lpstr>Il Sistema di Gestione e Controllo</vt:lpstr>
      <vt:lpstr>La Governance regionale</vt:lpstr>
      <vt:lpstr>La Governance regionale</vt:lpstr>
      <vt:lpstr>La Governance regionale: il RuA e/o RdL</vt:lpstr>
      <vt:lpstr>La Governance regionale: il RuA e/o RdL</vt:lpstr>
      <vt:lpstr>Il rapporto tra RUA e RdC</vt:lpstr>
      <vt:lpstr>Il RdC</vt:lpstr>
      <vt:lpstr>Il controllo di I livello</vt:lpstr>
      <vt:lpstr>Il controllo di I livello</vt:lpstr>
      <vt:lpstr>Il controllo di I livello</vt:lpstr>
      <vt:lpstr>I controlli amministrativi</vt:lpstr>
      <vt:lpstr>I controlli amministrativi</vt:lpstr>
      <vt:lpstr>I controlli amministrativi: il flusso documentale</vt:lpstr>
      <vt:lpstr>I controlli amministrativi: la Check list.</vt:lpstr>
      <vt:lpstr>I controlli amministrativi: conclusione controllo</vt:lpstr>
      <vt:lpstr>I controlli in loco</vt:lpstr>
      <vt:lpstr>I controlli in loco</vt:lpstr>
      <vt:lpstr>Le spese ammissibili</vt:lpstr>
      <vt:lpstr>Le spese non ammissibili</vt:lpstr>
      <vt:lpstr>Rendicontazione della spesa</vt:lpstr>
      <vt:lpstr>La conservazione dei documenti</vt:lpstr>
      <vt:lpstr>Le piste di controllo</vt:lpstr>
      <vt:lpstr>Presentazione standard di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Francesco Di Meo</dc:creator>
  <cp:lastModifiedBy>Stefania Maselli</cp:lastModifiedBy>
  <cp:revision>33</cp:revision>
  <dcterms:created xsi:type="dcterms:W3CDTF">2022-03-25T08:59:58Z</dcterms:created>
  <dcterms:modified xsi:type="dcterms:W3CDTF">2022-05-04T06:54:04Z</dcterms:modified>
</cp:coreProperties>
</file>