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0" r:id="rId2"/>
    <p:sldId id="1049" r:id="rId3"/>
    <p:sldId id="1056" r:id="rId4"/>
    <p:sldId id="1066" r:id="rId5"/>
    <p:sldId id="1050" r:id="rId6"/>
    <p:sldId id="1048" r:id="rId7"/>
    <p:sldId id="1064" r:id="rId8"/>
    <p:sldId id="1051" r:id="rId9"/>
    <p:sldId id="1055" r:id="rId10"/>
    <p:sldId id="1054" r:id="rId11"/>
    <p:sldId id="1057" r:id="rId12"/>
    <p:sldId id="1019" r:id="rId13"/>
    <p:sldId id="1058" r:id="rId14"/>
    <p:sldId id="1059" r:id="rId15"/>
    <p:sldId id="1052" r:id="rId16"/>
    <p:sldId id="1065" r:id="rId17"/>
    <p:sldId id="1053" r:id="rId18"/>
    <p:sldId id="1068" r:id="rId19"/>
    <p:sldId id="1045" r:id="rId20"/>
    <p:sldId id="1046" r:id="rId21"/>
    <p:sldId id="1067"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3865B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p:restoredTop sz="96461"/>
  </p:normalViewPr>
  <p:slideViewPr>
    <p:cSldViewPr snapToGrid="0">
      <p:cViewPr varScale="1">
        <p:scale>
          <a:sx n="116" d="100"/>
          <a:sy n="116" d="100"/>
        </p:scale>
        <p:origin x="41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B42F0-BCAB-A74D-A01A-9146293F384A}" type="datetimeFigureOut">
              <a:rPr lang="it-IT" smtClean="0"/>
              <a:t>29/11/22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72EB8-8C83-C347-B739-4363336065F8}" type="slidenum">
              <a:rPr lang="it-IT" smtClean="0"/>
              <a:t>‹N›</a:t>
            </a:fld>
            <a:endParaRPr lang="it-IT"/>
          </a:p>
        </p:txBody>
      </p:sp>
    </p:spTree>
    <p:extLst>
      <p:ext uri="{BB962C8B-B14F-4D97-AF65-F5344CB8AC3E}">
        <p14:creationId xmlns:p14="http://schemas.microsoft.com/office/powerpoint/2010/main" val="147453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a:solidFill>
                  <a:schemeClr val="tx1"/>
                </a:solidFill>
                <a:effectLst/>
                <a:latin typeface="+mn-lt"/>
                <a:ea typeface="+mn-ea"/>
                <a:cs typeface="+mn-cs"/>
              </a:rPr>
              <a:t>PROMUOVERE UNA CRESCITA ECONOMICA DURATURA, INCLUSIVA E SOSTENIBILE, UN’OCCUPAZIONE PIENA E PRODUTTIVA E UN LAVORO DIGNITOSO PER TUTTI </a:t>
            </a:r>
            <a:endParaRPr lang="it-IT"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Tante persone vivono ancora sotto la soglia di 2 dollari al giorno</a:t>
            </a:r>
          </a:p>
          <a:p>
            <a:r>
              <a:rPr lang="it-IT" sz="1200" kern="1200" dirty="0">
                <a:solidFill>
                  <a:schemeClr val="tx1"/>
                </a:solidFill>
                <a:effectLst/>
                <a:latin typeface="+mn-lt"/>
                <a:ea typeface="+mn-ea"/>
                <a:cs typeface="+mn-cs"/>
              </a:rPr>
              <a:t>Nel 2020 il </a:t>
            </a:r>
            <a:r>
              <a:rPr lang="it-IT" sz="1200" kern="1200" dirty="0" err="1">
                <a:solidFill>
                  <a:schemeClr val="tx1"/>
                </a:solidFill>
                <a:effectLst/>
                <a:latin typeface="+mn-lt"/>
                <a:ea typeface="+mn-ea"/>
                <a:cs typeface="+mn-cs"/>
              </a:rPr>
              <a:t>prodoUo</a:t>
            </a:r>
            <a:r>
              <a:rPr lang="it-IT" sz="1200" kern="1200" dirty="0">
                <a:solidFill>
                  <a:schemeClr val="tx1"/>
                </a:solidFill>
                <a:effectLst/>
                <a:latin typeface="+mn-lt"/>
                <a:ea typeface="+mn-ea"/>
                <a:cs typeface="+mn-cs"/>
              </a:rPr>
              <a:t> interno lordo ha subito in Italia una caduta eccezionale (-8,9%) di en/</a:t>
            </a:r>
            <a:r>
              <a:rPr lang="it-IT" sz="1200" kern="1200" dirty="0" err="1">
                <a:solidFill>
                  <a:schemeClr val="tx1"/>
                </a:solidFill>
                <a:effectLst/>
                <a:latin typeface="+mn-lt"/>
                <a:ea typeface="+mn-ea"/>
                <a:cs typeface="+mn-cs"/>
              </a:rPr>
              <a:t>ta</a:t>
            </a:r>
            <a:r>
              <a:rPr lang="it-IT" sz="1200" kern="1200" dirty="0">
                <a:solidFill>
                  <a:schemeClr val="tx1"/>
                </a:solidFill>
                <a:effectLst/>
                <a:latin typeface="+mn-lt"/>
                <a:ea typeface="+mn-ea"/>
                <a:cs typeface="+mn-cs"/>
              </a:rPr>
              <a:t>̀ superiore sia all’area euro sia all’Unione europea. Il Pil per abitante diminuisce dell’8,4%.</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La riduzione dei ritmi </a:t>
            </a:r>
            <a:r>
              <a:rPr lang="it-IT" sz="1200" kern="1200" dirty="0" err="1">
                <a:solidFill>
                  <a:schemeClr val="tx1"/>
                </a:solidFill>
                <a:effectLst/>
                <a:latin typeface="+mn-lt"/>
                <a:ea typeface="+mn-ea"/>
                <a:cs typeface="+mn-cs"/>
              </a:rPr>
              <a:t>produ</a:t>
            </a:r>
            <a:r>
              <a:rPr lang="it-IT" sz="1200" kern="1200" dirty="0">
                <a:solidFill>
                  <a:schemeClr val="tx1"/>
                </a:solidFill>
                <a:effectLst/>
                <a:latin typeface="+mn-lt"/>
                <a:ea typeface="+mn-ea"/>
                <a:cs typeface="+mn-cs"/>
              </a:rPr>
              <a:t>&gt;vi ha avuto effe&gt; </a:t>
            </a:r>
            <a:r>
              <a:rPr lang="it-IT" sz="1200" kern="1200" dirty="0" err="1">
                <a:solidFill>
                  <a:schemeClr val="tx1"/>
                </a:solidFill>
                <a:effectLst/>
                <a:latin typeface="+mn-lt"/>
                <a:ea typeface="+mn-ea"/>
                <a:cs typeface="+mn-cs"/>
              </a:rPr>
              <a:t>rilevan</a:t>
            </a:r>
            <a:r>
              <a:rPr lang="it-IT" sz="1200" kern="1200" dirty="0">
                <a:solidFill>
                  <a:schemeClr val="tx1"/>
                </a:solidFill>
                <a:effectLst/>
                <a:latin typeface="+mn-lt"/>
                <a:ea typeface="+mn-ea"/>
                <a:cs typeface="+mn-cs"/>
              </a:rPr>
              <a:t>/ sul mercato del lavoro. Nel 2020, il tasso di occupazione scende al 62,6% (-0,9 </a:t>
            </a:r>
            <a:r>
              <a:rPr lang="it-IT" sz="1200" kern="1200" dirty="0" err="1">
                <a:solidFill>
                  <a:schemeClr val="tx1"/>
                </a:solidFill>
                <a:effectLst/>
                <a:latin typeface="+mn-lt"/>
                <a:ea typeface="+mn-ea"/>
                <a:cs typeface="+mn-cs"/>
              </a:rPr>
              <a:t>pun</a:t>
            </a:r>
            <a:r>
              <a:rPr lang="it-IT" sz="1200" kern="1200" dirty="0">
                <a:solidFill>
                  <a:schemeClr val="tx1"/>
                </a:solidFill>
                <a:effectLst/>
                <a:latin typeface="+mn-lt"/>
                <a:ea typeface="+mn-ea"/>
                <a:cs typeface="+mn-cs"/>
              </a:rPr>
              <a:t>/ percentuali </a:t>
            </a:r>
            <a:r>
              <a:rPr lang="it-IT" sz="1200" kern="1200" dirty="0" err="1">
                <a:solidFill>
                  <a:schemeClr val="tx1"/>
                </a:solidFill>
                <a:effectLst/>
                <a:latin typeface="+mn-lt"/>
                <a:ea typeface="+mn-ea"/>
                <a:cs typeface="+mn-cs"/>
              </a:rPr>
              <a:t>rispeUo</a:t>
            </a:r>
            <a:r>
              <a:rPr lang="it-IT" sz="1200" kern="1200" dirty="0">
                <a:solidFill>
                  <a:schemeClr val="tx1"/>
                </a:solidFill>
                <a:effectLst/>
                <a:latin typeface="+mn-lt"/>
                <a:ea typeface="+mn-ea"/>
                <a:cs typeface="+mn-cs"/>
              </a:rPr>
              <a:t> all’anno precedente) mentre il tasso di disoccupazione si riduce al 9,2% in presenza di un aumento dell’ina&gt;vità legato alle limitate </a:t>
            </a:r>
            <a:r>
              <a:rPr lang="it-IT" sz="1200" kern="1200" dirty="0" err="1">
                <a:solidFill>
                  <a:schemeClr val="tx1"/>
                </a:solidFill>
                <a:effectLst/>
                <a:latin typeface="+mn-lt"/>
                <a:ea typeface="+mn-ea"/>
                <a:cs typeface="+mn-cs"/>
              </a:rPr>
              <a:t>possibilita</a:t>
            </a:r>
            <a:r>
              <a:rPr lang="it-IT" sz="1200" kern="1200" dirty="0">
                <a:solidFill>
                  <a:schemeClr val="tx1"/>
                </a:solidFill>
                <a:effectLst/>
                <a:latin typeface="+mn-lt"/>
                <a:ea typeface="+mn-ea"/>
                <a:cs typeface="+mn-cs"/>
              </a:rPr>
              <a:t>̀ di ricerca di lavoro durante le fasi di </a:t>
            </a:r>
            <a:r>
              <a:rPr lang="it-IT" sz="1200" kern="1200" dirty="0" err="1">
                <a:solidFill>
                  <a:schemeClr val="tx1"/>
                </a:solidFill>
                <a:effectLst/>
                <a:latin typeface="+mn-lt"/>
                <a:ea typeface="+mn-ea"/>
                <a:cs typeface="+mn-cs"/>
              </a:rPr>
              <a:t>lockdown</a:t>
            </a:r>
            <a:r>
              <a:rPr lang="it-IT" sz="1200" kern="1200" dirty="0">
                <a:solidFill>
                  <a:schemeClr val="tx1"/>
                </a:solidFill>
                <a:effectLst/>
                <a:latin typeface="+mn-lt"/>
                <a:ea typeface="+mn-ea"/>
                <a:cs typeface="+mn-cs"/>
              </a:rPr>
              <a:t>. </a:t>
            </a:r>
            <a:endParaRPr lang="it-IT" dirty="0">
              <a:effectLst/>
            </a:endParaRPr>
          </a:p>
          <a:p>
            <a:r>
              <a:rPr lang="it-IT" sz="1200" kern="1200" dirty="0">
                <a:solidFill>
                  <a:schemeClr val="tx1"/>
                </a:solidFill>
                <a:effectLst/>
                <a:latin typeface="+mn-lt"/>
                <a:ea typeface="+mn-ea"/>
                <a:cs typeface="+mn-cs"/>
              </a:rPr>
              <a:t>Le misure di contenimento sociale hanno determinato una ricomposizione dei luoghi di lavoro favorendo il lavoro da casa, la cui incidenza in termini di occupa/ sale al 13,7% (4,8% nel 2019).</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Nel 2020 i </a:t>
            </a:r>
            <a:r>
              <a:rPr lang="it-IT" sz="1200" kern="1200" dirty="0" err="1">
                <a:solidFill>
                  <a:schemeClr val="tx1"/>
                </a:solidFill>
                <a:effectLst/>
                <a:latin typeface="+mn-lt"/>
                <a:ea typeface="+mn-ea"/>
                <a:cs typeface="+mn-cs"/>
              </a:rPr>
              <a:t>dipenden</a:t>
            </a:r>
            <a:r>
              <a:rPr lang="it-IT" sz="1200" kern="1200" dirty="0">
                <a:solidFill>
                  <a:schemeClr val="tx1"/>
                </a:solidFill>
                <a:effectLst/>
                <a:latin typeface="+mn-lt"/>
                <a:ea typeface="+mn-ea"/>
                <a:cs typeface="+mn-cs"/>
              </a:rPr>
              <a:t>/ che percepiscono </a:t>
            </a:r>
            <a:r>
              <a:rPr lang="it-IT" sz="1200" b="1" kern="1200" dirty="0">
                <a:solidFill>
                  <a:schemeClr val="tx1"/>
                </a:solidFill>
                <a:effectLst/>
                <a:latin typeface="+mn-lt"/>
                <a:ea typeface="+mn-ea"/>
                <a:cs typeface="+mn-cs"/>
              </a:rPr>
              <a:t>basse retribuzioni </a:t>
            </a:r>
            <a:r>
              <a:rPr lang="it-IT" sz="1200" kern="1200" dirty="0">
                <a:solidFill>
                  <a:schemeClr val="tx1"/>
                </a:solidFill>
                <a:effectLst/>
                <a:latin typeface="+mn-lt"/>
                <a:ea typeface="+mn-ea"/>
                <a:cs typeface="+mn-cs"/>
              </a:rPr>
              <a:t>tornano a crescere, </a:t>
            </a:r>
            <a:r>
              <a:rPr lang="it-IT" sz="1200" kern="1200" dirty="0" err="1">
                <a:solidFill>
                  <a:schemeClr val="tx1"/>
                </a:solidFill>
                <a:effectLst/>
                <a:latin typeface="+mn-lt"/>
                <a:ea typeface="+mn-ea"/>
                <a:cs typeface="+mn-cs"/>
              </a:rPr>
              <a:t>aUestandosi</a:t>
            </a:r>
            <a:r>
              <a:rPr lang="it-IT" sz="1200" kern="1200" dirty="0">
                <a:solidFill>
                  <a:schemeClr val="tx1"/>
                </a:solidFill>
                <a:effectLst/>
                <a:latin typeface="+mn-lt"/>
                <a:ea typeface="+mn-ea"/>
                <a:cs typeface="+mn-cs"/>
              </a:rPr>
              <a:t> a 10,1 su 100. </a:t>
            </a: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698A60BB-1443-4A3B-9B9E-C077BB21A1F1}" type="slidenum">
              <a:rPr lang="it-IT" smtClean="0"/>
              <a:t>12</a:t>
            </a:fld>
            <a:endParaRPr lang="it-IT"/>
          </a:p>
        </p:txBody>
      </p:sp>
    </p:spTree>
    <p:extLst>
      <p:ext uri="{BB962C8B-B14F-4D97-AF65-F5344CB8AC3E}">
        <p14:creationId xmlns:p14="http://schemas.microsoft.com/office/powerpoint/2010/main" val="1482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63719-510D-70F4-948C-223DB8910A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5DE9CEF-1812-BC4B-589E-14EC08B9BD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ECB95A5-2C62-EE6D-3F26-73E7901E4C4D}"/>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5" name="Segnaposto piè di pagina 4">
            <a:extLst>
              <a:ext uri="{FF2B5EF4-FFF2-40B4-BE49-F238E27FC236}">
                <a16:creationId xmlns:a16="http://schemas.microsoft.com/office/drawing/2014/main" id="{213ED29A-50E7-9F12-7C30-81797E886B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0AA9DB-61CA-EB44-6CA5-51E779EE4E51}"/>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427340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78D03-F83C-F7E7-F32E-EE0AF928878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1C48BD7-2327-E01F-6F1B-4AF5BE23E7F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F6AEA7-1A9E-E7EC-65EF-864D76FDFEFB}"/>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5" name="Segnaposto piè di pagina 4">
            <a:extLst>
              <a:ext uri="{FF2B5EF4-FFF2-40B4-BE49-F238E27FC236}">
                <a16:creationId xmlns:a16="http://schemas.microsoft.com/office/drawing/2014/main" id="{2872C1B5-0BCB-69EF-C8D2-FB26531CE5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EB9EB5-43AB-B1D6-94F8-34957226A89D}"/>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62355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993A0BE-25C1-FC46-9F04-F13E2AA1D3D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BB4EB4-032B-F07C-65B4-0BDC13E8CDA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1AD216-4DDC-A95F-97CD-70737913D913}"/>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5" name="Segnaposto piè di pagina 4">
            <a:extLst>
              <a:ext uri="{FF2B5EF4-FFF2-40B4-BE49-F238E27FC236}">
                <a16:creationId xmlns:a16="http://schemas.microsoft.com/office/drawing/2014/main" id="{CA94A39C-18E4-EA55-4CF4-B8E3D52C16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A90822-248F-1D1B-E31C-313586B0C41F}"/>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32911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ovo punto odg">
    <p:spTree>
      <p:nvGrpSpPr>
        <p:cNvPr id="1" name=""/>
        <p:cNvGrpSpPr/>
        <p:nvPr/>
      </p:nvGrpSpPr>
      <p:grpSpPr>
        <a:xfrm>
          <a:off x="0" y="0"/>
          <a:ext cx="0" cy="0"/>
          <a:chOff x="0" y="0"/>
          <a:chExt cx="0" cy="0"/>
        </a:xfrm>
      </p:grpSpPr>
      <p:sp>
        <p:nvSpPr>
          <p:cNvPr id="10" name="Segnaposto testo 19">
            <a:extLst>
              <a:ext uri="{FF2B5EF4-FFF2-40B4-BE49-F238E27FC236}">
                <a16:creationId xmlns:a16="http://schemas.microsoft.com/office/drawing/2014/main" id="{6B0ECBC7-8EA7-4B87-BA1C-59D58523C2AB}"/>
              </a:ext>
            </a:extLst>
          </p:cNvPr>
          <p:cNvSpPr>
            <a:spLocks noGrp="1"/>
          </p:cNvSpPr>
          <p:nvPr>
            <p:ph type="body" sz="quarter" idx="10"/>
          </p:nvPr>
        </p:nvSpPr>
        <p:spPr>
          <a:xfrm>
            <a:off x="2077686" y="1989138"/>
            <a:ext cx="8039462" cy="2879719"/>
          </a:xfrm>
          <a:prstGeom prst="rect">
            <a:avLst/>
          </a:prstGeom>
        </p:spPr>
        <p:txBody>
          <a:bodyPr anchor="ctr"/>
          <a:lstStyle>
            <a:lvl1pPr marL="0" indent="0" algn="ctr" defTabSz="914400" rtl="0" eaLnBrk="1" latinLnBrk="0" hangingPunct="1">
              <a:lnSpc>
                <a:spcPct val="120000"/>
              </a:lnSpc>
              <a:spcBef>
                <a:spcPts val="0"/>
              </a:spcBef>
              <a:spcAft>
                <a:spcPts val="1200"/>
              </a:spcAft>
              <a:buFont typeface="Arial" panose="020B0604020202020204" pitchFamily="34" charset="0"/>
              <a:buNone/>
              <a:defRPr lang="it-IT" sz="2600" b="1" kern="1200" dirty="0" smtClean="0">
                <a:solidFill>
                  <a:schemeClr val="tx1"/>
                </a:solidFill>
                <a:latin typeface="Poppins" panose="00000500000000000000" pitchFamily="2" charset="0"/>
                <a:ea typeface="+mn-ea"/>
                <a:cs typeface="Poppins" panose="00000500000000000000" pitchFamily="2" charset="0"/>
              </a:defRPr>
            </a:lvl1pPr>
            <a:lvl2pPr marL="457200" indent="0">
              <a:buNone/>
              <a:defRPr/>
            </a:lvl2pPr>
          </a:lstStyle>
          <a:p>
            <a:pPr lvl="0"/>
            <a:r>
              <a:rPr lang="it-IT"/>
              <a:t>Fare clic per modificare gli stili del testo dello schema</a:t>
            </a:r>
          </a:p>
        </p:txBody>
      </p:sp>
      <p:cxnSp>
        <p:nvCxnSpPr>
          <p:cNvPr id="11" name="Connettore diritto 10">
            <a:extLst>
              <a:ext uri="{FF2B5EF4-FFF2-40B4-BE49-F238E27FC236}">
                <a16:creationId xmlns:a16="http://schemas.microsoft.com/office/drawing/2014/main" id="{20855517-869E-4E76-925B-1A49469D8FF5}"/>
              </a:ext>
            </a:extLst>
          </p:cNvPr>
          <p:cNvCxnSpPr>
            <a:cxnSpLocks/>
          </p:cNvCxnSpPr>
          <p:nvPr userDrawn="1"/>
        </p:nvCxnSpPr>
        <p:spPr>
          <a:xfrm>
            <a:off x="2066211" y="1989138"/>
            <a:ext cx="8039462" cy="0"/>
          </a:xfrm>
          <a:prstGeom prst="line">
            <a:avLst/>
          </a:prstGeom>
          <a:ln w="12700">
            <a:solidFill>
              <a:srgbClr val="B91718"/>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E8FEFD56-4F20-4C5B-B67C-71FA6055AA95}"/>
              </a:ext>
            </a:extLst>
          </p:cNvPr>
          <p:cNvCxnSpPr>
            <a:cxnSpLocks/>
          </p:cNvCxnSpPr>
          <p:nvPr userDrawn="1"/>
        </p:nvCxnSpPr>
        <p:spPr>
          <a:xfrm>
            <a:off x="2077686" y="4868857"/>
            <a:ext cx="8039462" cy="0"/>
          </a:xfrm>
          <a:prstGeom prst="line">
            <a:avLst/>
          </a:prstGeom>
          <a:ln w="12700">
            <a:solidFill>
              <a:srgbClr val="B91718"/>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CE1DB411-4BA1-4B0B-8938-7FECCCE46C83}"/>
              </a:ext>
            </a:extLst>
          </p:cNvPr>
          <p:cNvCxnSpPr/>
          <p:nvPr userDrawn="1"/>
        </p:nvCxnSpPr>
        <p:spPr>
          <a:xfrm>
            <a:off x="11445391" y="3815214"/>
            <a:ext cx="25795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egnaposto testo 65">
            <a:extLst>
              <a:ext uri="{FF2B5EF4-FFF2-40B4-BE49-F238E27FC236}">
                <a16:creationId xmlns:a16="http://schemas.microsoft.com/office/drawing/2014/main" id="{F28E5739-A6B3-44B5-828D-4B39049E7136}"/>
              </a:ext>
            </a:extLst>
          </p:cNvPr>
          <p:cNvSpPr>
            <a:spLocks noGrp="1"/>
          </p:cNvSpPr>
          <p:nvPr>
            <p:ph type="body" sz="quarter" idx="13" hasCustomPrompt="1"/>
          </p:nvPr>
        </p:nvSpPr>
        <p:spPr>
          <a:xfrm>
            <a:off x="5664000" y="1665137"/>
            <a:ext cx="864000" cy="648000"/>
          </a:xfrm>
          <a:prstGeom prst="rect">
            <a:avLst/>
          </a:prstGeom>
          <a:solidFill>
            <a:schemeClr val="bg1"/>
          </a:solidFill>
          <a:ln w="12700">
            <a:solidFill>
              <a:srgbClr val="B91718"/>
            </a:solidFill>
          </a:ln>
        </p:spPr>
        <p:txBody>
          <a:bodyPr wrap="none" lIns="36000" tIns="36000" rIns="36000" bIns="36000" anchor="ctr"/>
          <a:lstStyle>
            <a:lvl1pPr marL="0" indent="0" algn="ctr">
              <a:lnSpc>
                <a:spcPct val="100000"/>
              </a:lnSpc>
              <a:spcBef>
                <a:spcPts val="0"/>
              </a:spcBef>
              <a:buNone/>
              <a:defRPr sz="3600">
                <a:solidFill>
                  <a:srgbClr val="B91718"/>
                </a:solidFill>
                <a:latin typeface="Titillium Bd" panose="00000800000000000000" pitchFamily="50" charset="0"/>
              </a:defRPr>
            </a:lvl1pPr>
          </a:lstStyle>
          <a:p>
            <a:pPr lvl="0"/>
            <a:r>
              <a:rPr lang="it-IT"/>
              <a:t>xxx</a:t>
            </a:r>
          </a:p>
        </p:txBody>
      </p:sp>
    </p:spTree>
    <p:extLst>
      <p:ext uri="{BB962C8B-B14F-4D97-AF65-F5344CB8AC3E}">
        <p14:creationId xmlns:p14="http://schemas.microsoft.com/office/powerpoint/2010/main" val="3254863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B68D74-457A-D7CA-8957-C0B5840C04B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D516EA-46A8-C868-6A1E-8339F80D48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CE6EDB-3601-6D1B-17A7-030259831B15}"/>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5" name="Segnaposto piè di pagina 4">
            <a:extLst>
              <a:ext uri="{FF2B5EF4-FFF2-40B4-BE49-F238E27FC236}">
                <a16:creationId xmlns:a16="http://schemas.microsoft.com/office/drawing/2014/main" id="{C84C2339-D103-03AC-F291-F0206644AB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51325B-C78A-6B88-345A-9ABB962DCE04}"/>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31036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8A34EA-760D-39C8-0E96-2BB556E1B09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11883E4-ACE4-0D3B-82D7-448A39F21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6ED797-D148-118A-7169-C319328741C1}"/>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5" name="Segnaposto piè di pagina 4">
            <a:extLst>
              <a:ext uri="{FF2B5EF4-FFF2-40B4-BE49-F238E27FC236}">
                <a16:creationId xmlns:a16="http://schemas.microsoft.com/office/drawing/2014/main" id="{22FE9EF7-C097-2E26-E613-FF48048D42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CE14B3-D264-68B0-A74F-35D4DE904887}"/>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203440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E8B2E-7F52-7CE8-6C81-499F58A5898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B794A3-BDA1-229B-9218-5C64D16D18A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CF4973-BA29-6BB4-9CB1-D88CC9E38FB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525E89E-E585-5821-E88E-5F30CA3CA10C}"/>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6" name="Segnaposto piè di pagina 5">
            <a:extLst>
              <a:ext uri="{FF2B5EF4-FFF2-40B4-BE49-F238E27FC236}">
                <a16:creationId xmlns:a16="http://schemas.microsoft.com/office/drawing/2014/main" id="{D5CA21BC-70EE-B208-5F86-E5FA698620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EB94AA-ED9A-5217-761D-CFA94A858F82}"/>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04968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801E9-1F63-0E18-75B2-8729EEDC60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ED1366-41C6-2A01-C3F3-CA38A8CC6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DC80B08-B091-7A82-02A0-B3662B890B9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5A7277B-CABF-3DFB-A924-288B3E341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E7932A4-ED31-8F02-C2BA-E5DA997955D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50B0417-16B9-25BC-B252-C3EF114F79A3}"/>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8" name="Segnaposto piè di pagina 7">
            <a:extLst>
              <a:ext uri="{FF2B5EF4-FFF2-40B4-BE49-F238E27FC236}">
                <a16:creationId xmlns:a16="http://schemas.microsoft.com/office/drawing/2014/main" id="{8D0DCFC1-48CF-6B27-F7C3-85636D249AC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7728543-EEE6-09F2-4372-F6FF5CB920A4}"/>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412628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62A746-2AFB-4FA0-C941-5BED84C6DD8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9C287E9-F6CE-6E3F-0192-E3673A864D2F}"/>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4" name="Segnaposto piè di pagina 3">
            <a:extLst>
              <a:ext uri="{FF2B5EF4-FFF2-40B4-BE49-F238E27FC236}">
                <a16:creationId xmlns:a16="http://schemas.microsoft.com/office/drawing/2014/main" id="{8066D7B1-B424-A2C2-2EF4-267235B3DDA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DECED0-932B-0057-008C-B262C36E0DBB}"/>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65718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9C875DE-AF82-1C30-DDAC-7C7E9B3DB977}"/>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3" name="Segnaposto piè di pagina 2">
            <a:extLst>
              <a:ext uri="{FF2B5EF4-FFF2-40B4-BE49-F238E27FC236}">
                <a16:creationId xmlns:a16="http://schemas.microsoft.com/office/drawing/2014/main" id="{51FA25FC-E9BF-373E-26EE-C1C317F3B69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E0C1FE9-A7C3-FD0D-FD01-01B19327CF20}"/>
              </a:ext>
            </a:extLst>
          </p:cNvPr>
          <p:cNvSpPr>
            <a:spLocks noGrp="1"/>
          </p:cNvSpPr>
          <p:nvPr>
            <p:ph type="sldNum" sz="quarter" idx="12"/>
          </p:nvPr>
        </p:nvSpPr>
        <p:spPr/>
        <p:txBody>
          <a:bodyPr/>
          <a:lstStyle/>
          <a:p>
            <a:fld id="{60F9C5D6-F1BD-4744-802F-883DC5E76DD7}" type="slidenum">
              <a:rPr lang="it-IT" smtClean="0"/>
              <a:t>‹N›</a:t>
            </a:fld>
            <a:endParaRPr lang="it-IT"/>
          </a:p>
        </p:txBody>
      </p:sp>
      <p:sp>
        <p:nvSpPr>
          <p:cNvPr id="5" name="AutoShape 6">
            <a:extLst>
              <a:ext uri="{FF2B5EF4-FFF2-40B4-BE49-F238E27FC236}">
                <a16:creationId xmlns:a16="http://schemas.microsoft.com/office/drawing/2014/main" id="{105A1CA6-84C6-DD89-40F2-DDBA7A0C95B4}"/>
              </a:ext>
            </a:extLst>
          </p:cNvPr>
          <p:cNvSpPr/>
          <p:nvPr userDrawn="1"/>
        </p:nvSpPr>
        <p:spPr>
          <a:xfrm>
            <a:off x="0" y="6611412"/>
            <a:ext cx="12192001" cy="232300"/>
          </a:xfrm>
          <a:prstGeom prst="rect">
            <a:avLst/>
          </a:prstGeom>
          <a:solidFill>
            <a:srgbClr val="4F81BD"/>
          </a:solidFill>
          <a:ln>
            <a:solidFill>
              <a:srgbClr val="4F81BD"/>
            </a:solidFill>
          </a:ln>
        </p:spPr>
      </p:sp>
    </p:spTree>
    <p:extLst>
      <p:ext uri="{BB962C8B-B14F-4D97-AF65-F5344CB8AC3E}">
        <p14:creationId xmlns:p14="http://schemas.microsoft.com/office/powerpoint/2010/main" val="378380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530DC-9A8A-281F-471F-7DD7F80A9C9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0EBD75-8698-10DD-7CC1-2F1E281B9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74E2CA7-CE33-946A-2045-B8E017270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6D7DAE4-2698-0C82-2D54-1E4CD38A06AE}"/>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6" name="Segnaposto piè di pagina 5">
            <a:extLst>
              <a:ext uri="{FF2B5EF4-FFF2-40B4-BE49-F238E27FC236}">
                <a16:creationId xmlns:a16="http://schemas.microsoft.com/office/drawing/2014/main" id="{A392C199-9531-A953-D578-3A111190F51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D84AC36-477A-D862-570E-F85779D96445}"/>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275397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B60DC-65F5-D6D7-7B57-91237CE1A9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6FB0FBC-BFFA-D59B-3A07-B34CDA251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11D1FBE-F15D-0E78-5BC4-55C462DEE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20D1480-DF8A-59ED-6ECA-9300B83D0AEA}"/>
              </a:ext>
            </a:extLst>
          </p:cNvPr>
          <p:cNvSpPr>
            <a:spLocks noGrp="1"/>
          </p:cNvSpPr>
          <p:nvPr>
            <p:ph type="dt" sz="half" idx="10"/>
          </p:nvPr>
        </p:nvSpPr>
        <p:spPr/>
        <p:txBody>
          <a:bodyPr/>
          <a:lstStyle/>
          <a:p>
            <a:fld id="{2B5B7938-C728-EE48-9F0E-9CF1B8E6CB9E}" type="datetimeFigureOut">
              <a:rPr lang="it-IT" smtClean="0"/>
              <a:t>29/11/22</a:t>
            </a:fld>
            <a:endParaRPr lang="it-IT"/>
          </a:p>
        </p:txBody>
      </p:sp>
      <p:sp>
        <p:nvSpPr>
          <p:cNvPr id="6" name="Segnaposto piè di pagina 5">
            <a:extLst>
              <a:ext uri="{FF2B5EF4-FFF2-40B4-BE49-F238E27FC236}">
                <a16:creationId xmlns:a16="http://schemas.microsoft.com/office/drawing/2014/main" id="{4ED56E0A-E607-BCAA-04F2-253C04826F1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3320DD8-EC32-7D0C-E599-17727814AECA}"/>
              </a:ext>
            </a:extLst>
          </p:cNvPr>
          <p:cNvSpPr>
            <a:spLocks noGrp="1"/>
          </p:cNvSpPr>
          <p:nvPr>
            <p:ph type="sldNum" sz="quarter" idx="12"/>
          </p:nvPr>
        </p:nvSpPr>
        <p:spPr/>
        <p:txBody>
          <a:bodyPr/>
          <a:lstStyle/>
          <a:p>
            <a:fld id="{60F9C5D6-F1BD-4744-802F-883DC5E76DD7}" type="slidenum">
              <a:rPr lang="it-IT" smtClean="0"/>
              <a:t>‹N›</a:t>
            </a:fld>
            <a:endParaRPr lang="it-IT"/>
          </a:p>
        </p:txBody>
      </p:sp>
    </p:spTree>
    <p:extLst>
      <p:ext uri="{BB962C8B-B14F-4D97-AF65-F5344CB8AC3E}">
        <p14:creationId xmlns:p14="http://schemas.microsoft.com/office/powerpoint/2010/main" val="181743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A08A418-C5B4-023A-85D6-B5E5EE73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49D8160-B2DE-50BF-8BB8-359B749F8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3F107-28FC-4FAC-AA61-D9B4E93B8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B7938-C728-EE48-9F0E-9CF1B8E6CB9E}" type="datetimeFigureOut">
              <a:rPr lang="it-IT" smtClean="0"/>
              <a:t>29/11/22</a:t>
            </a:fld>
            <a:endParaRPr lang="it-IT"/>
          </a:p>
        </p:txBody>
      </p:sp>
      <p:sp>
        <p:nvSpPr>
          <p:cNvPr id="5" name="Segnaposto piè di pagina 4">
            <a:extLst>
              <a:ext uri="{FF2B5EF4-FFF2-40B4-BE49-F238E27FC236}">
                <a16:creationId xmlns:a16="http://schemas.microsoft.com/office/drawing/2014/main" id="{FA6124FD-690F-C25A-7EC0-AA3FB8050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7A6524B-ECBC-7371-0710-EDFA12152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C5D6-F1BD-4744-802F-883DC5E76DD7}" type="slidenum">
              <a:rPr lang="it-IT" smtClean="0"/>
              <a:t>‹N›</a:t>
            </a:fld>
            <a:endParaRPr lang="it-IT"/>
          </a:p>
        </p:txBody>
      </p:sp>
    </p:spTree>
    <p:extLst>
      <p:ext uri="{BB962C8B-B14F-4D97-AF65-F5344CB8AC3E}">
        <p14:creationId xmlns:p14="http://schemas.microsoft.com/office/powerpoint/2010/main" val="2742645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sdgs.un.org/goals/goal8"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CCAAC9-57ED-6725-A71C-FBBD42EE5AA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26000" y="1443985"/>
            <a:ext cx="3399790" cy="4975767"/>
          </a:xfrm>
          <a:prstGeom prst="rect">
            <a:avLst/>
          </a:prstGeom>
        </p:spPr>
      </p:pic>
      <p:pic>
        <p:nvPicPr>
          <p:cNvPr id="4" name="Immagine 3">
            <a:extLst>
              <a:ext uri="{FF2B5EF4-FFF2-40B4-BE49-F238E27FC236}">
                <a16:creationId xmlns:a16="http://schemas.microsoft.com/office/drawing/2014/main" id="{DB855909-8F1C-71F8-0B40-7C35893E3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305" y="2606720"/>
            <a:ext cx="5279390" cy="2650296"/>
          </a:xfrm>
          <a:prstGeom prst="rect">
            <a:avLst/>
          </a:prstGeom>
        </p:spPr>
      </p:pic>
      <p:sp>
        <p:nvSpPr>
          <p:cNvPr id="5" name="TextBox 10">
            <a:extLst>
              <a:ext uri="{FF2B5EF4-FFF2-40B4-BE49-F238E27FC236}">
                <a16:creationId xmlns:a16="http://schemas.microsoft.com/office/drawing/2014/main" id="{53D093C2-D395-E2B0-EB72-7B7E85B67E32}"/>
              </a:ext>
            </a:extLst>
          </p:cNvPr>
          <p:cNvSpPr txBox="1"/>
          <p:nvPr/>
        </p:nvSpPr>
        <p:spPr>
          <a:xfrm>
            <a:off x="1396999" y="6074201"/>
            <a:ext cx="9398000" cy="287323"/>
          </a:xfrm>
          <a:prstGeom prst="rect">
            <a:avLst/>
          </a:prstGeom>
        </p:spPr>
        <p:txBody>
          <a:bodyPr wrap="square" lIns="0" tIns="0" rIns="0" bIns="0" rtlCol="0" anchor="t">
            <a:spAutoFit/>
          </a:bodyPr>
          <a:lstStyle/>
          <a:p>
            <a:r>
              <a:rPr lang="it-IT" sz="1867" dirty="0">
                <a:solidFill>
                  <a:srgbClr val="4472C4"/>
                </a:solidFill>
                <a:latin typeface="Franklin Gothic Medium" panose="020B0603020102020204" pitchFamily="34" charset="0"/>
              </a:rPr>
              <a:t>Laboratori sui nuovi strumenti per la gestione delle performance della Regione Calabria</a:t>
            </a:r>
          </a:p>
        </p:txBody>
      </p:sp>
      <p:pic>
        <p:nvPicPr>
          <p:cNvPr id="6" name="Immagine 5">
            <a:extLst>
              <a:ext uri="{FF2B5EF4-FFF2-40B4-BE49-F238E27FC236}">
                <a16:creationId xmlns:a16="http://schemas.microsoft.com/office/drawing/2014/main" id="{35677EB7-E473-FB14-739C-BA0A88C4E90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3855" y="42942"/>
            <a:ext cx="4596157" cy="914976"/>
          </a:xfrm>
          <a:prstGeom prst="rect">
            <a:avLst/>
          </a:prstGeom>
          <a:noFill/>
        </p:spPr>
      </p:pic>
      <p:pic>
        <p:nvPicPr>
          <p:cNvPr id="7" name="Immagine 6">
            <a:extLst>
              <a:ext uri="{FF2B5EF4-FFF2-40B4-BE49-F238E27FC236}">
                <a16:creationId xmlns:a16="http://schemas.microsoft.com/office/drawing/2014/main" id="{9F8BAA74-7EA8-0AE2-1B90-0ACE152689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
        <p:nvSpPr>
          <p:cNvPr id="8" name="TextBox 10">
            <a:extLst>
              <a:ext uri="{FF2B5EF4-FFF2-40B4-BE49-F238E27FC236}">
                <a16:creationId xmlns:a16="http://schemas.microsoft.com/office/drawing/2014/main" id="{E1395A7F-18EE-1AC7-C533-5598136A1EC7}"/>
              </a:ext>
            </a:extLst>
          </p:cNvPr>
          <p:cNvSpPr txBox="1"/>
          <p:nvPr/>
        </p:nvSpPr>
        <p:spPr>
          <a:xfrm>
            <a:off x="1396999" y="1105211"/>
            <a:ext cx="9398000" cy="1354025"/>
          </a:xfrm>
          <a:prstGeom prst="rect">
            <a:avLst/>
          </a:prstGeom>
        </p:spPr>
        <p:txBody>
          <a:bodyPr wrap="square" lIns="0" tIns="0" rIns="0" bIns="0" rtlCol="0" anchor="t">
            <a:spAutoFit/>
          </a:bodyPr>
          <a:lstStyle/>
          <a:p>
            <a:pPr algn="ctr"/>
            <a:r>
              <a:rPr lang="it-IT" sz="2933" dirty="0" err="1">
                <a:solidFill>
                  <a:srgbClr val="4472C4"/>
                </a:solidFill>
                <a:latin typeface="Franklin Gothic Medium" panose="020B0603020102020204" pitchFamily="34" charset="0"/>
              </a:rPr>
              <a:t>FormezPA</a:t>
            </a:r>
            <a:r>
              <a:rPr lang="it-IT" sz="2933" dirty="0">
                <a:solidFill>
                  <a:srgbClr val="4472C4"/>
                </a:solidFill>
                <a:latin typeface="Franklin Gothic Medium" panose="020B0603020102020204" pitchFamily="34" charset="0"/>
              </a:rPr>
              <a:t> –</a:t>
            </a:r>
          </a:p>
          <a:p>
            <a:pPr algn="ctr"/>
            <a:r>
              <a:rPr lang="it-IT" sz="2933" dirty="0">
                <a:solidFill>
                  <a:srgbClr val="4472C4"/>
                </a:solidFill>
                <a:latin typeface="Franklin Gothic Medium" panose="020B0603020102020204" pitchFamily="34" charset="0"/>
              </a:rPr>
              <a:t> Progetto per il miglioramento dei sistemi di gestione e misurazione delle performance</a:t>
            </a:r>
          </a:p>
        </p:txBody>
      </p:sp>
      <p:sp>
        <p:nvSpPr>
          <p:cNvPr id="3" name="CasellaDiTesto 2">
            <a:extLst>
              <a:ext uri="{FF2B5EF4-FFF2-40B4-BE49-F238E27FC236}">
                <a16:creationId xmlns:a16="http://schemas.microsoft.com/office/drawing/2014/main" id="{6369C824-F6AA-814D-88BA-FC5EC0ADF61C}"/>
              </a:ext>
            </a:extLst>
          </p:cNvPr>
          <p:cNvSpPr txBox="1"/>
          <p:nvPr/>
        </p:nvSpPr>
        <p:spPr>
          <a:xfrm>
            <a:off x="5042177" y="5595790"/>
            <a:ext cx="6942936" cy="369332"/>
          </a:xfrm>
          <a:prstGeom prst="rect">
            <a:avLst/>
          </a:prstGeom>
          <a:noFill/>
        </p:spPr>
        <p:txBody>
          <a:bodyPr wrap="square" rtlCol="0">
            <a:spAutoFit/>
          </a:bodyPr>
          <a:lstStyle/>
          <a:p>
            <a:r>
              <a:rPr lang="it-IT" dirty="0"/>
              <a:t>Maria Nardo, Prof.ssa di Economi Aziendale Università della Calabria   </a:t>
            </a:r>
          </a:p>
        </p:txBody>
      </p:sp>
      <p:sp>
        <p:nvSpPr>
          <p:cNvPr id="9" name="CasellaDiTesto 8">
            <a:extLst>
              <a:ext uri="{FF2B5EF4-FFF2-40B4-BE49-F238E27FC236}">
                <a16:creationId xmlns:a16="http://schemas.microsoft.com/office/drawing/2014/main" id="{96E0B8EA-81B5-8B41-A6FD-93F9677BD111}"/>
              </a:ext>
            </a:extLst>
          </p:cNvPr>
          <p:cNvSpPr txBox="1"/>
          <p:nvPr/>
        </p:nvSpPr>
        <p:spPr>
          <a:xfrm>
            <a:off x="1145754" y="5414015"/>
            <a:ext cx="2798285" cy="369332"/>
          </a:xfrm>
          <a:prstGeom prst="rect">
            <a:avLst/>
          </a:prstGeom>
          <a:noFill/>
        </p:spPr>
        <p:txBody>
          <a:bodyPr wrap="square" rtlCol="0">
            <a:spAutoFit/>
          </a:bodyPr>
          <a:lstStyle/>
          <a:p>
            <a:r>
              <a:rPr lang="it-IT" dirty="0"/>
              <a:t>24 novembre 2022</a:t>
            </a:r>
          </a:p>
        </p:txBody>
      </p:sp>
    </p:spTree>
    <p:extLst>
      <p:ext uri="{BB962C8B-B14F-4D97-AF65-F5344CB8AC3E}">
        <p14:creationId xmlns:p14="http://schemas.microsoft.com/office/powerpoint/2010/main" val="115416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20" name="Rettangolo 19">
            <a:extLst>
              <a:ext uri="{FF2B5EF4-FFF2-40B4-BE49-F238E27FC236}">
                <a16:creationId xmlns:a16="http://schemas.microsoft.com/office/drawing/2014/main" id="{5A7CFEAD-F52D-E640-9AC9-FE07E422FBCE}"/>
              </a:ext>
            </a:extLst>
          </p:cNvPr>
          <p:cNvSpPr/>
          <p:nvPr/>
        </p:nvSpPr>
        <p:spPr>
          <a:xfrm>
            <a:off x="887215" y="1082049"/>
            <a:ext cx="10370968" cy="461665"/>
          </a:xfrm>
          <a:prstGeom prst="rect">
            <a:avLst/>
          </a:prstGeom>
        </p:spPr>
        <p:txBody>
          <a:bodyPr wrap="square">
            <a:spAutoFit/>
          </a:bodyPr>
          <a:lstStyle/>
          <a:p>
            <a:pPr algn="ctr"/>
            <a:r>
              <a:rPr lang="it-IT" sz="2400" b="1" dirty="0">
                <a:solidFill>
                  <a:srgbClr val="C00000"/>
                </a:solidFill>
              </a:rPr>
              <a:t>Valore pubblico </a:t>
            </a:r>
          </a:p>
        </p:txBody>
      </p:sp>
      <p:pic>
        <p:nvPicPr>
          <p:cNvPr id="17" name="Picture 1" descr="page98image50893904">
            <a:extLst>
              <a:ext uri="{FF2B5EF4-FFF2-40B4-BE49-F238E27FC236}">
                <a16:creationId xmlns:a16="http://schemas.microsoft.com/office/drawing/2014/main" id="{C16E9D56-12ED-7140-9733-EC734B56C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15" y="2093191"/>
            <a:ext cx="3114736" cy="1532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age98image50894944">
            <a:extLst>
              <a:ext uri="{FF2B5EF4-FFF2-40B4-BE49-F238E27FC236}">
                <a16:creationId xmlns:a16="http://schemas.microsoft.com/office/drawing/2014/main" id="{AA41774D-1B10-024D-A4EC-C8CFC52EA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106" y="2411632"/>
            <a:ext cx="2497856" cy="1188099"/>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testo 1">
            <a:extLst>
              <a:ext uri="{FF2B5EF4-FFF2-40B4-BE49-F238E27FC236}">
                <a16:creationId xmlns:a16="http://schemas.microsoft.com/office/drawing/2014/main" id="{13501955-D9EF-B349-B3D6-50D89EC9DF28}"/>
              </a:ext>
            </a:extLst>
          </p:cNvPr>
          <p:cNvSpPr txBox="1">
            <a:spLocks/>
          </p:cNvSpPr>
          <p:nvPr/>
        </p:nvSpPr>
        <p:spPr>
          <a:xfrm>
            <a:off x="695904" y="3679563"/>
            <a:ext cx="4451726" cy="1772653"/>
          </a:xfrm>
          <a:prstGeom prst="rect">
            <a:avLst/>
          </a:prstGeom>
        </p:spPr>
        <p:txBody>
          <a:bodyPr vert="horz" lIns="91440" tIns="45720" rIns="91440" bIns="45720" rtlCol="0"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it-IT" sz="2000" u="sng"/>
              <a:t>Ogni Paese</a:t>
            </a:r>
            <a:r>
              <a:rPr lang="it-IT" sz="2000"/>
              <a:t> deve impegnarsi a </a:t>
            </a:r>
            <a:r>
              <a:rPr lang="it-IT" sz="2000">
                <a:solidFill>
                  <a:srgbClr val="C00000"/>
                </a:solidFill>
              </a:rPr>
              <a:t>definire</a:t>
            </a:r>
            <a:r>
              <a:rPr lang="it-IT" sz="2000"/>
              <a:t> una propria Strategia di Sviluppo Sostenibile che consenta di raggiungere gli SDGs, </a:t>
            </a:r>
            <a:r>
              <a:rPr lang="it-IT" sz="2000">
                <a:solidFill>
                  <a:srgbClr val="C00000"/>
                </a:solidFill>
              </a:rPr>
              <a:t>rendicontando</a:t>
            </a:r>
            <a:r>
              <a:rPr lang="it-IT" sz="2000"/>
              <a:t> sui risultati conseguiti.</a:t>
            </a:r>
            <a:endParaRPr lang="it-IT" sz="2000" dirty="0"/>
          </a:p>
        </p:txBody>
      </p:sp>
      <p:cxnSp>
        <p:nvCxnSpPr>
          <p:cNvPr id="22" name="Connettore 4 21">
            <a:extLst>
              <a:ext uri="{FF2B5EF4-FFF2-40B4-BE49-F238E27FC236}">
                <a16:creationId xmlns:a16="http://schemas.microsoft.com/office/drawing/2014/main" id="{5AB3A688-B1D1-E44F-B8C1-F58A0AB4BAB6}"/>
              </a:ext>
            </a:extLst>
          </p:cNvPr>
          <p:cNvCxnSpPr/>
          <p:nvPr/>
        </p:nvCxnSpPr>
        <p:spPr>
          <a:xfrm>
            <a:off x="5320086" y="4737754"/>
            <a:ext cx="1503948" cy="926431"/>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42DF1210-5CB7-7F43-BCD7-083C1EFBA4C6}"/>
              </a:ext>
            </a:extLst>
          </p:cNvPr>
          <p:cNvSpPr txBox="1"/>
          <p:nvPr/>
        </p:nvSpPr>
        <p:spPr>
          <a:xfrm>
            <a:off x="6824034" y="4482720"/>
            <a:ext cx="3846092" cy="1631216"/>
          </a:xfrm>
          <a:prstGeom prst="rect">
            <a:avLst/>
          </a:prstGeom>
          <a:noFill/>
        </p:spPr>
        <p:txBody>
          <a:bodyPr wrap="square" rtlCol="0">
            <a:spAutoFit/>
          </a:bodyPr>
          <a:lstStyle/>
          <a:p>
            <a:pPr algn="just"/>
            <a:r>
              <a:rPr lang="it-IT" sz="2000" b="1" dirty="0"/>
              <a:t>Ogni amministrazione pubblica  </a:t>
            </a:r>
            <a:r>
              <a:rPr lang="it-IT" sz="2000" dirty="0"/>
              <a:t>dovrebbe definire una propria strategia di sviluppo sostenibile per raggiungere gli </a:t>
            </a:r>
            <a:r>
              <a:rPr lang="it-IT" sz="2000" dirty="0" err="1"/>
              <a:t>SDGs</a:t>
            </a:r>
            <a:r>
              <a:rPr lang="it-IT" sz="2000" dirty="0"/>
              <a:t>, coerente con quella nazionale e internazionale. </a:t>
            </a:r>
          </a:p>
        </p:txBody>
      </p:sp>
      <p:sp>
        <p:nvSpPr>
          <p:cNvPr id="25" name="CasellaDiTesto 24">
            <a:extLst>
              <a:ext uri="{FF2B5EF4-FFF2-40B4-BE49-F238E27FC236}">
                <a16:creationId xmlns:a16="http://schemas.microsoft.com/office/drawing/2014/main" id="{486E2707-EBF7-4C4B-8657-B8B78D3EA32D}"/>
              </a:ext>
            </a:extLst>
          </p:cNvPr>
          <p:cNvSpPr txBox="1"/>
          <p:nvPr/>
        </p:nvSpPr>
        <p:spPr>
          <a:xfrm>
            <a:off x="1980571" y="1604081"/>
            <a:ext cx="9686925" cy="461665"/>
          </a:xfrm>
          <a:prstGeom prst="rect">
            <a:avLst/>
          </a:prstGeom>
          <a:noFill/>
        </p:spPr>
        <p:txBody>
          <a:bodyPr wrap="square" rtlCol="0">
            <a:spAutoFit/>
          </a:bodyPr>
          <a:lstStyle/>
          <a:p>
            <a:r>
              <a:rPr lang="it-IT" sz="2400" b="1" dirty="0">
                <a:solidFill>
                  <a:srgbClr val="0070C0"/>
                </a:solidFill>
                <a:latin typeface="Arial" panose="020B0604020202020204" pitchFamily="34" charset="0"/>
              </a:rPr>
              <a:t>Strategia</a:t>
            </a:r>
            <a:r>
              <a:rPr lang="it-IT" dirty="0"/>
              <a:t> </a:t>
            </a:r>
            <a:r>
              <a:rPr lang="it-IT" sz="2400" b="1" dirty="0">
                <a:solidFill>
                  <a:srgbClr val="0070C0"/>
                </a:solidFill>
                <a:latin typeface="Arial" panose="020B0604020202020204" pitchFamily="34" charset="0"/>
              </a:rPr>
              <a:t>di sviluppo sostenibile internazionale vs territoriale </a:t>
            </a:r>
          </a:p>
        </p:txBody>
      </p:sp>
      <p:sp>
        <p:nvSpPr>
          <p:cNvPr id="26" name="CasellaDiTesto 25">
            <a:extLst>
              <a:ext uri="{FF2B5EF4-FFF2-40B4-BE49-F238E27FC236}">
                <a16:creationId xmlns:a16="http://schemas.microsoft.com/office/drawing/2014/main" id="{BA3BC2B9-C08A-E043-8F42-3618CF93580D}"/>
              </a:ext>
            </a:extLst>
          </p:cNvPr>
          <p:cNvSpPr txBox="1"/>
          <p:nvPr/>
        </p:nvSpPr>
        <p:spPr>
          <a:xfrm>
            <a:off x="4173774" y="6034658"/>
            <a:ext cx="2388385" cy="369332"/>
          </a:xfrm>
          <a:prstGeom prst="rect">
            <a:avLst/>
          </a:prstGeom>
          <a:noFill/>
        </p:spPr>
        <p:txBody>
          <a:bodyPr wrap="square" rtlCol="0">
            <a:spAutoFit/>
          </a:bodyPr>
          <a:lstStyle/>
          <a:p>
            <a:pPr algn="ctr"/>
            <a:r>
              <a:rPr lang="it-IT" b="1" dirty="0"/>
              <a:t>Strategia Regionale </a:t>
            </a:r>
          </a:p>
        </p:txBody>
      </p:sp>
      <p:pic>
        <p:nvPicPr>
          <p:cNvPr id="19" name="Immagine 18">
            <a:extLst>
              <a:ext uri="{FF2B5EF4-FFF2-40B4-BE49-F238E27FC236}">
                <a16:creationId xmlns:a16="http://schemas.microsoft.com/office/drawing/2014/main" id="{BB36B64B-9B07-9A49-9144-5DFFC8558A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926111246"/>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pic>
        <p:nvPicPr>
          <p:cNvPr id="19" name="Immagine 18">
            <a:extLst>
              <a:ext uri="{FF2B5EF4-FFF2-40B4-BE49-F238E27FC236}">
                <a16:creationId xmlns:a16="http://schemas.microsoft.com/office/drawing/2014/main" id="{27FBFE40-75C4-A740-ADDD-25D83506BFF3}"/>
              </a:ext>
            </a:extLst>
          </p:cNvPr>
          <p:cNvPicPr>
            <a:picLocks noChangeAspect="1"/>
          </p:cNvPicPr>
          <p:nvPr/>
        </p:nvPicPr>
        <p:blipFill>
          <a:blip r:embed="rId3"/>
          <a:stretch>
            <a:fillRect/>
          </a:stretch>
        </p:blipFill>
        <p:spPr>
          <a:xfrm>
            <a:off x="1730033" y="1524549"/>
            <a:ext cx="8537944" cy="4832431"/>
          </a:xfrm>
          <a:prstGeom prst="rect">
            <a:avLst/>
          </a:prstGeom>
          <a:solidFill>
            <a:schemeClr val="bg1"/>
          </a:solidFill>
        </p:spPr>
      </p:pic>
      <p:sp>
        <p:nvSpPr>
          <p:cNvPr id="23" name="CasellaDiTesto 22">
            <a:extLst>
              <a:ext uri="{FF2B5EF4-FFF2-40B4-BE49-F238E27FC236}">
                <a16:creationId xmlns:a16="http://schemas.microsoft.com/office/drawing/2014/main" id="{FE2591FD-33E2-A34D-9975-8F33EED9B427}"/>
              </a:ext>
            </a:extLst>
          </p:cNvPr>
          <p:cNvSpPr txBox="1"/>
          <p:nvPr/>
        </p:nvSpPr>
        <p:spPr>
          <a:xfrm>
            <a:off x="3719936" y="1062884"/>
            <a:ext cx="3796496" cy="461665"/>
          </a:xfrm>
          <a:prstGeom prst="rect">
            <a:avLst/>
          </a:prstGeom>
          <a:noFill/>
        </p:spPr>
        <p:txBody>
          <a:bodyPr wrap="square" rtlCol="0">
            <a:spAutoFit/>
          </a:bodyPr>
          <a:lstStyle/>
          <a:p>
            <a:pPr algn="ctr"/>
            <a:r>
              <a:rPr lang="it-IT" sz="2400" b="1" dirty="0">
                <a:solidFill>
                  <a:srgbClr val="0070C0"/>
                </a:solidFill>
                <a:latin typeface="Arial" panose="020B0604020202020204" pitchFamily="34" charset="0"/>
              </a:rPr>
              <a:t> BES vs </a:t>
            </a:r>
            <a:r>
              <a:rPr lang="it-IT" sz="2400" b="1" dirty="0" err="1">
                <a:solidFill>
                  <a:srgbClr val="0070C0"/>
                </a:solidFill>
                <a:latin typeface="Arial" panose="020B0604020202020204" pitchFamily="34" charset="0"/>
              </a:rPr>
              <a:t>SDGs</a:t>
            </a:r>
            <a:endParaRPr lang="it-IT" sz="2400" b="1" dirty="0">
              <a:solidFill>
                <a:srgbClr val="0070C0"/>
              </a:solidFill>
              <a:latin typeface="Arial" panose="020B0604020202020204" pitchFamily="34" charset="0"/>
            </a:endParaRPr>
          </a:p>
        </p:txBody>
      </p:sp>
      <p:pic>
        <p:nvPicPr>
          <p:cNvPr id="12" name="Immagine 11">
            <a:extLst>
              <a:ext uri="{FF2B5EF4-FFF2-40B4-BE49-F238E27FC236}">
                <a16:creationId xmlns:a16="http://schemas.microsoft.com/office/drawing/2014/main" id="{2FA6CBE5-C5FA-B147-80C1-B1690ACDFC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349902406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81C486E-D9FE-7041-965F-7EAC2057405B}"/>
              </a:ext>
            </a:extLst>
          </p:cNvPr>
          <p:cNvSpPr txBox="1"/>
          <p:nvPr/>
        </p:nvSpPr>
        <p:spPr>
          <a:xfrm>
            <a:off x="5077326" y="1499212"/>
            <a:ext cx="2225842" cy="461665"/>
          </a:xfrm>
          <a:prstGeom prst="rect">
            <a:avLst/>
          </a:prstGeom>
          <a:noFill/>
        </p:spPr>
        <p:txBody>
          <a:bodyPr wrap="square" rtlCol="0">
            <a:spAutoFit/>
          </a:bodyPr>
          <a:lstStyle/>
          <a:p>
            <a:pPr algn="ctr"/>
            <a:r>
              <a:rPr lang="it-IT" sz="2400" b="1" dirty="0">
                <a:solidFill>
                  <a:srgbClr val="0070C0"/>
                </a:solidFill>
                <a:latin typeface="Arial" panose="020B0604020202020204" pitchFamily="34" charset="0"/>
              </a:rPr>
              <a:t>Goal</a:t>
            </a:r>
            <a:r>
              <a:rPr lang="it-IT" dirty="0"/>
              <a:t> </a:t>
            </a:r>
            <a:r>
              <a:rPr lang="it-IT" sz="2400" b="1" dirty="0">
                <a:solidFill>
                  <a:srgbClr val="0070C0"/>
                </a:solidFill>
                <a:latin typeface="Arial" panose="020B0604020202020204" pitchFamily="34" charset="0"/>
              </a:rPr>
              <a:t>8 </a:t>
            </a:r>
          </a:p>
        </p:txBody>
      </p:sp>
      <p:sp>
        <p:nvSpPr>
          <p:cNvPr id="11" name="CasellaDiTesto 10">
            <a:extLst>
              <a:ext uri="{FF2B5EF4-FFF2-40B4-BE49-F238E27FC236}">
                <a16:creationId xmlns:a16="http://schemas.microsoft.com/office/drawing/2014/main" id="{FC1749ED-0EBC-CE4E-A4BC-8F81545DCA81}"/>
              </a:ext>
            </a:extLst>
          </p:cNvPr>
          <p:cNvSpPr txBox="1"/>
          <p:nvPr/>
        </p:nvSpPr>
        <p:spPr>
          <a:xfrm>
            <a:off x="2891589" y="1980068"/>
            <a:ext cx="6597316" cy="461665"/>
          </a:xfrm>
          <a:prstGeom prst="rect">
            <a:avLst/>
          </a:prstGeom>
          <a:noFill/>
        </p:spPr>
        <p:txBody>
          <a:bodyPr wrap="square" rtlCol="0">
            <a:spAutoFit/>
          </a:bodyPr>
          <a:lstStyle>
            <a:defPPr>
              <a:defRPr lang="it-IT"/>
            </a:defPPr>
            <a:lvl1pPr algn="ctr">
              <a:defRPr sz="2400" b="1">
                <a:solidFill>
                  <a:srgbClr val="0070C0"/>
                </a:solidFill>
                <a:latin typeface="Arial" panose="020B0604020202020204" pitchFamily="34" charset="0"/>
              </a:defRPr>
            </a:lvl1pPr>
          </a:lstStyle>
          <a:p>
            <a:r>
              <a:rPr lang="it-IT" dirty="0"/>
              <a:t>Lavoro dignitoso e crescita economica</a:t>
            </a:r>
          </a:p>
        </p:txBody>
      </p:sp>
      <p:sp>
        <p:nvSpPr>
          <p:cNvPr id="9" name="CasellaDiTesto 8">
            <a:extLst>
              <a:ext uri="{FF2B5EF4-FFF2-40B4-BE49-F238E27FC236}">
                <a16:creationId xmlns:a16="http://schemas.microsoft.com/office/drawing/2014/main" id="{B296EAF4-0BB5-954F-91EE-5E89A135C4D5}"/>
              </a:ext>
            </a:extLst>
          </p:cNvPr>
          <p:cNvSpPr txBox="1"/>
          <p:nvPr/>
        </p:nvSpPr>
        <p:spPr>
          <a:xfrm>
            <a:off x="1181100" y="302437"/>
            <a:ext cx="7024254" cy="461665"/>
          </a:xfrm>
          <a:prstGeom prst="rect">
            <a:avLst/>
          </a:prstGeom>
          <a:noFill/>
        </p:spPr>
        <p:txBody>
          <a:bodyPr wrap="square">
            <a:spAutoFit/>
          </a:bodyPr>
          <a:lstStyle/>
          <a:p>
            <a:r>
              <a:rPr lang="it-IT" sz="2400" b="1" dirty="0">
                <a:solidFill>
                  <a:srgbClr val="C00000"/>
                </a:solidFill>
              </a:rPr>
              <a:t>Obiettivi per lo sviluppo sostenibile </a:t>
            </a:r>
            <a:r>
              <a:rPr lang="it-IT" altLang="it-IT" sz="2400" b="1" i="1" dirty="0">
                <a:solidFill>
                  <a:srgbClr val="C00000"/>
                </a:solidFill>
              </a:rPr>
              <a:t>(</a:t>
            </a:r>
            <a:r>
              <a:rPr lang="it-IT" altLang="it-IT" sz="2400" b="1" i="1" dirty="0" err="1">
                <a:solidFill>
                  <a:srgbClr val="C00000"/>
                </a:solidFill>
              </a:rPr>
              <a:t>SDGs</a:t>
            </a:r>
            <a:r>
              <a:rPr lang="it-IT" altLang="it-IT" sz="2400" b="1" i="1" dirty="0">
                <a:solidFill>
                  <a:srgbClr val="C00000"/>
                </a:solidFill>
              </a:rPr>
              <a:t>)</a:t>
            </a:r>
            <a:endParaRPr lang="it-IT" sz="2400" b="1" dirty="0">
              <a:solidFill>
                <a:srgbClr val="C00000"/>
              </a:solidFill>
            </a:endParaRPr>
          </a:p>
        </p:txBody>
      </p:sp>
      <p:pic>
        <p:nvPicPr>
          <p:cNvPr id="12" name="Immagine 11">
            <a:extLst>
              <a:ext uri="{FF2B5EF4-FFF2-40B4-BE49-F238E27FC236}">
                <a16:creationId xmlns:a16="http://schemas.microsoft.com/office/drawing/2014/main" id="{58AC7BDF-940D-EB46-B50B-BA7DB6C51AA0}"/>
              </a:ext>
            </a:extLst>
          </p:cNvPr>
          <p:cNvPicPr>
            <a:picLocks noChangeAspect="1"/>
          </p:cNvPicPr>
          <p:nvPr/>
        </p:nvPicPr>
        <p:blipFill>
          <a:blip r:embed="rId3"/>
          <a:stretch>
            <a:fillRect/>
          </a:stretch>
        </p:blipFill>
        <p:spPr>
          <a:xfrm>
            <a:off x="6558513" y="158639"/>
            <a:ext cx="3830872" cy="1785352"/>
          </a:xfrm>
          <a:prstGeom prst="rect">
            <a:avLst/>
          </a:prstGeom>
        </p:spPr>
      </p:pic>
      <p:sp>
        <p:nvSpPr>
          <p:cNvPr id="13" name="Rettangolo 12">
            <a:extLst>
              <a:ext uri="{FF2B5EF4-FFF2-40B4-BE49-F238E27FC236}">
                <a16:creationId xmlns:a16="http://schemas.microsoft.com/office/drawing/2014/main" id="{37D20074-05FF-B044-A5A0-24CB12E6A737}"/>
              </a:ext>
            </a:extLst>
          </p:cNvPr>
          <p:cNvSpPr/>
          <p:nvPr/>
        </p:nvSpPr>
        <p:spPr>
          <a:xfrm>
            <a:off x="7929930" y="812211"/>
            <a:ext cx="544019" cy="5123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E4E06EC7-91EE-CF43-8F52-AD92176E3BEF}"/>
              </a:ext>
            </a:extLst>
          </p:cNvPr>
          <p:cNvSpPr/>
          <p:nvPr/>
        </p:nvSpPr>
        <p:spPr>
          <a:xfrm>
            <a:off x="6755734" y="245525"/>
            <a:ext cx="544019" cy="5123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95B1CBA1-5B7B-6F4D-AB67-C8BC29D2B19E}"/>
              </a:ext>
            </a:extLst>
          </p:cNvPr>
          <p:cNvSpPr/>
          <p:nvPr/>
        </p:nvSpPr>
        <p:spPr>
          <a:xfrm>
            <a:off x="9706598" y="808195"/>
            <a:ext cx="544019" cy="5123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E393BE5D-4E1E-754E-8A99-564E6B49423D}"/>
              </a:ext>
            </a:extLst>
          </p:cNvPr>
          <p:cNvSpPr/>
          <p:nvPr/>
        </p:nvSpPr>
        <p:spPr>
          <a:xfrm>
            <a:off x="8527501" y="1397747"/>
            <a:ext cx="544019" cy="5123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54A17054-FE1F-894C-BA58-475AA5D2F63D}"/>
              </a:ext>
            </a:extLst>
          </p:cNvPr>
          <p:cNvSpPr/>
          <p:nvPr/>
        </p:nvSpPr>
        <p:spPr>
          <a:xfrm>
            <a:off x="9105016" y="1397751"/>
            <a:ext cx="544019" cy="5123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302E631D-76D8-3E42-81A5-32263596F56A}"/>
              </a:ext>
            </a:extLst>
          </p:cNvPr>
          <p:cNvSpPr txBox="1"/>
          <p:nvPr/>
        </p:nvSpPr>
        <p:spPr>
          <a:xfrm>
            <a:off x="1181100" y="2463634"/>
            <a:ext cx="5505692" cy="2585323"/>
          </a:xfrm>
          <a:prstGeom prst="rect">
            <a:avLst/>
          </a:prstGeom>
          <a:noFill/>
        </p:spPr>
        <p:txBody>
          <a:bodyPr wrap="square" rtlCol="0">
            <a:spAutoFit/>
          </a:bodyPr>
          <a:lstStyle/>
          <a:p>
            <a:r>
              <a:rPr lang="it-IT" b="1" dirty="0">
                <a:solidFill>
                  <a:srgbClr val="FD3D3D"/>
                </a:solidFill>
              </a:rPr>
              <a:t>Quale fenomeno si osserva?</a:t>
            </a:r>
          </a:p>
          <a:p>
            <a:pPr marL="285750" indent="-285750">
              <a:buFontTx/>
              <a:buChar char="-"/>
            </a:pPr>
            <a:r>
              <a:rPr lang="it-IT" b="1" dirty="0"/>
              <a:t>Tasso di occupazione e disoccupazione</a:t>
            </a:r>
          </a:p>
          <a:p>
            <a:pPr marL="285750" indent="-285750">
              <a:buFontTx/>
              <a:buChar char="-"/>
            </a:pPr>
            <a:r>
              <a:rPr lang="it-IT" b="1" dirty="0"/>
              <a:t>Tasso di inattività</a:t>
            </a:r>
          </a:p>
          <a:p>
            <a:pPr marL="285750" indent="-285750">
              <a:buFontTx/>
              <a:buChar char="-"/>
            </a:pPr>
            <a:r>
              <a:rPr lang="it-IT" b="1" dirty="0"/>
              <a:t>Tipologia di occupazione</a:t>
            </a:r>
          </a:p>
          <a:p>
            <a:pPr marL="285750" indent="-285750">
              <a:buFontTx/>
              <a:buChar char="-"/>
            </a:pPr>
            <a:r>
              <a:rPr lang="it-IT" b="1" dirty="0"/>
              <a:t>Livello di retribuzione </a:t>
            </a:r>
          </a:p>
          <a:p>
            <a:pPr marL="285750" indent="-285750">
              <a:buFontTx/>
              <a:buChar char="-"/>
            </a:pPr>
            <a:r>
              <a:rPr lang="it-IT" b="1" dirty="0"/>
              <a:t>PIL per abitante </a:t>
            </a:r>
          </a:p>
          <a:p>
            <a:pPr marL="285750" indent="-285750">
              <a:buFontTx/>
              <a:buChar char="-"/>
            </a:pPr>
            <a:r>
              <a:rPr lang="it-IT" b="1" dirty="0"/>
              <a:t>Ambiente di lavoro</a:t>
            </a:r>
          </a:p>
          <a:p>
            <a:pPr marL="285750" indent="-285750">
              <a:buFontTx/>
              <a:buChar char="-"/>
            </a:pPr>
            <a:r>
              <a:rPr lang="it-IT" b="1" dirty="0"/>
              <a:t>…</a:t>
            </a:r>
          </a:p>
          <a:p>
            <a:pPr marL="285750" indent="-285750">
              <a:buFontTx/>
              <a:buChar char="-"/>
            </a:pPr>
            <a:endParaRPr lang="it-IT" b="1" dirty="0"/>
          </a:p>
        </p:txBody>
      </p:sp>
      <p:sp>
        <p:nvSpPr>
          <p:cNvPr id="19" name="Parentesi graffa aperta 18">
            <a:extLst>
              <a:ext uri="{FF2B5EF4-FFF2-40B4-BE49-F238E27FC236}">
                <a16:creationId xmlns:a16="http://schemas.microsoft.com/office/drawing/2014/main" id="{CE25E36A-23B3-0649-8745-53CF475E485D}"/>
              </a:ext>
            </a:extLst>
          </p:cNvPr>
          <p:cNvSpPr/>
          <p:nvPr/>
        </p:nvSpPr>
        <p:spPr>
          <a:xfrm>
            <a:off x="6096000" y="2477810"/>
            <a:ext cx="474562" cy="10064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CasellaDiTesto 19">
            <a:extLst>
              <a:ext uri="{FF2B5EF4-FFF2-40B4-BE49-F238E27FC236}">
                <a16:creationId xmlns:a16="http://schemas.microsoft.com/office/drawing/2014/main" id="{B1D5D91E-74ED-F245-92D0-F7BFE9939064}"/>
              </a:ext>
            </a:extLst>
          </p:cNvPr>
          <p:cNvSpPr txBox="1"/>
          <p:nvPr/>
        </p:nvSpPr>
        <p:spPr>
          <a:xfrm>
            <a:off x="6391054" y="2516464"/>
            <a:ext cx="2955890" cy="1200329"/>
          </a:xfrm>
          <a:prstGeom prst="rect">
            <a:avLst/>
          </a:prstGeom>
          <a:noFill/>
        </p:spPr>
        <p:txBody>
          <a:bodyPr wrap="square" rtlCol="0">
            <a:spAutoFit/>
          </a:bodyPr>
          <a:lstStyle/>
          <a:p>
            <a:pPr marL="285750" indent="-285750">
              <a:buFontTx/>
              <a:buChar char="-"/>
            </a:pPr>
            <a:r>
              <a:rPr lang="it-IT" dirty="0"/>
              <a:t>Per aree geografiche </a:t>
            </a:r>
          </a:p>
          <a:p>
            <a:pPr marL="285750" indent="-285750">
              <a:buFontTx/>
              <a:buChar char="-"/>
            </a:pPr>
            <a:r>
              <a:rPr lang="it-IT" dirty="0"/>
              <a:t>Per fasce di età </a:t>
            </a:r>
          </a:p>
          <a:p>
            <a:pPr marL="285750" indent="-285750">
              <a:buFontTx/>
              <a:buChar char="-"/>
            </a:pPr>
            <a:r>
              <a:rPr lang="it-IT" dirty="0"/>
              <a:t>Per genere </a:t>
            </a:r>
          </a:p>
          <a:p>
            <a:pPr marL="285750" indent="-285750">
              <a:buFontTx/>
              <a:buChar char="-"/>
            </a:pPr>
            <a:endParaRPr lang="it-IT" dirty="0"/>
          </a:p>
        </p:txBody>
      </p:sp>
      <p:sp>
        <p:nvSpPr>
          <p:cNvPr id="21" name="CasellaDiTesto 20">
            <a:extLst>
              <a:ext uri="{FF2B5EF4-FFF2-40B4-BE49-F238E27FC236}">
                <a16:creationId xmlns:a16="http://schemas.microsoft.com/office/drawing/2014/main" id="{F1F0E3E4-7E04-5341-8443-202C877613AF}"/>
              </a:ext>
            </a:extLst>
          </p:cNvPr>
          <p:cNvSpPr txBox="1"/>
          <p:nvPr/>
        </p:nvSpPr>
        <p:spPr>
          <a:xfrm>
            <a:off x="887634" y="4914010"/>
            <a:ext cx="8040466" cy="923330"/>
          </a:xfrm>
          <a:prstGeom prst="rect">
            <a:avLst/>
          </a:prstGeom>
          <a:noFill/>
        </p:spPr>
        <p:txBody>
          <a:bodyPr wrap="square">
            <a:spAutoFit/>
          </a:bodyPr>
          <a:lstStyle/>
          <a:p>
            <a:pPr algn="just"/>
            <a:r>
              <a:rPr lang="it-IT" sz="1800" kern="1200" dirty="0">
                <a:solidFill>
                  <a:schemeClr val="tx1"/>
                </a:solidFill>
                <a:effectLst/>
                <a:latin typeface="+mn-lt"/>
                <a:ea typeface="+mn-ea"/>
                <a:cs typeface="+mn-cs"/>
              </a:rPr>
              <a:t>PROMUOVERE UNA CRESCITA ECONOMICA DURATURA, INCLUSIVA E SOSTENIBILE, UN’OCCUPAZIONE PIENA E PRODUTTIVA E UN LAVORO DIGNITOSO PER TUTTI</a:t>
            </a:r>
          </a:p>
          <a:p>
            <a:pPr algn="just"/>
            <a:r>
              <a:rPr lang="it-IT" dirty="0"/>
              <a:t>CREARE PIÙ OCCUPAZIONI STABILI E LAVORI DIGNITOSI</a:t>
            </a:r>
          </a:p>
        </p:txBody>
      </p:sp>
      <p:pic>
        <p:nvPicPr>
          <p:cNvPr id="2" name="Immagine 1">
            <a:extLst>
              <a:ext uri="{FF2B5EF4-FFF2-40B4-BE49-F238E27FC236}">
                <a16:creationId xmlns:a16="http://schemas.microsoft.com/office/drawing/2014/main" id="{FBA993B5-6197-024F-B699-2BC6DADFA6D6}"/>
              </a:ext>
            </a:extLst>
          </p:cNvPr>
          <p:cNvPicPr>
            <a:picLocks noChangeAspect="1"/>
          </p:cNvPicPr>
          <p:nvPr/>
        </p:nvPicPr>
        <p:blipFill>
          <a:blip r:embed="rId4"/>
          <a:stretch>
            <a:fillRect/>
          </a:stretch>
        </p:blipFill>
        <p:spPr>
          <a:xfrm>
            <a:off x="9283444" y="1980068"/>
            <a:ext cx="2311400" cy="3721100"/>
          </a:xfrm>
          <a:prstGeom prst="rect">
            <a:avLst/>
          </a:prstGeom>
        </p:spPr>
      </p:pic>
      <p:sp>
        <p:nvSpPr>
          <p:cNvPr id="22" name="CasellaDiTesto 21">
            <a:extLst>
              <a:ext uri="{FF2B5EF4-FFF2-40B4-BE49-F238E27FC236}">
                <a16:creationId xmlns:a16="http://schemas.microsoft.com/office/drawing/2014/main" id="{94D89DCD-74EB-4D4B-BCD7-DDE438E76286}"/>
              </a:ext>
            </a:extLst>
          </p:cNvPr>
          <p:cNvSpPr txBox="1"/>
          <p:nvPr/>
        </p:nvSpPr>
        <p:spPr>
          <a:xfrm>
            <a:off x="1903047" y="1523144"/>
            <a:ext cx="7022592" cy="369332"/>
          </a:xfrm>
          <a:prstGeom prst="rect">
            <a:avLst/>
          </a:prstGeom>
          <a:noFill/>
        </p:spPr>
        <p:txBody>
          <a:bodyPr wrap="square">
            <a:spAutoFit/>
          </a:bodyPr>
          <a:lstStyle/>
          <a:p>
            <a:r>
              <a:rPr lang="it-IT" dirty="0">
                <a:hlinkClick r:id="rId5"/>
              </a:rPr>
              <a:t>https://sdgs.un.org/goals/goal8</a:t>
            </a:r>
            <a:endParaRPr lang="it-IT" dirty="0"/>
          </a:p>
        </p:txBody>
      </p:sp>
      <p:pic>
        <p:nvPicPr>
          <p:cNvPr id="23" name="Immagine 22">
            <a:extLst>
              <a:ext uri="{FF2B5EF4-FFF2-40B4-BE49-F238E27FC236}">
                <a16:creationId xmlns:a16="http://schemas.microsoft.com/office/drawing/2014/main" id="{A70BA683-C82D-0A40-A559-47DFF421CF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117107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4D68930F-D680-A14C-ABF6-F38BEB189738}"/>
              </a:ext>
            </a:extLst>
          </p:cNvPr>
          <p:cNvSpPr txBox="1"/>
          <p:nvPr/>
        </p:nvSpPr>
        <p:spPr>
          <a:xfrm>
            <a:off x="1181100" y="302437"/>
            <a:ext cx="7024254" cy="461665"/>
          </a:xfrm>
          <a:prstGeom prst="rect">
            <a:avLst/>
          </a:prstGeom>
          <a:noFill/>
        </p:spPr>
        <p:txBody>
          <a:bodyPr wrap="square">
            <a:spAutoFit/>
          </a:bodyPr>
          <a:lstStyle/>
          <a:p>
            <a:r>
              <a:rPr lang="it-IT" sz="2400" b="1" dirty="0">
                <a:solidFill>
                  <a:srgbClr val="C00000"/>
                </a:solidFill>
              </a:rPr>
              <a:t>Obiettivi per lo sviluppo sostenibile </a:t>
            </a:r>
            <a:r>
              <a:rPr lang="it-IT" altLang="it-IT" sz="2400" b="1" i="1" dirty="0">
                <a:solidFill>
                  <a:srgbClr val="C00000"/>
                </a:solidFill>
              </a:rPr>
              <a:t>(</a:t>
            </a:r>
            <a:r>
              <a:rPr lang="it-IT" altLang="it-IT" sz="2400" b="1" i="1" dirty="0" err="1">
                <a:solidFill>
                  <a:srgbClr val="C00000"/>
                </a:solidFill>
              </a:rPr>
              <a:t>SDGs</a:t>
            </a:r>
            <a:r>
              <a:rPr lang="it-IT" altLang="it-IT" sz="2400" b="1" i="1" dirty="0">
                <a:solidFill>
                  <a:srgbClr val="C00000"/>
                </a:solidFill>
              </a:rPr>
              <a:t>)</a:t>
            </a:r>
            <a:endParaRPr lang="it-IT" sz="2400" b="1" dirty="0">
              <a:solidFill>
                <a:srgbClr val="C00000"/>
              </a:solidFill>
            </a:endParaRPr>
          </a:p>
        </p:txBody>
      </p:sp>
      <p:sp>
        <p:nvSpPr>
          <p:cNvPr id="10" name="CasellaDiTesto 9">
            <a:extLst>
              <a:ext uri="{FF2B5EF4-FFF2-40B4-BE49-F238E27FC236}">
                <a16:creationId xmlns:a16="http://schemas.microsoft.com/office/drawing/2014/main" id="{5C67121D-1891-6045-959B-73A853DF78C4}"/>
              </a:ext>
            </a:extLst>
          </p:cNvPr>
          <p:cNvSpPr txBox="1"/>
          <p:nvPr/>
        </p:nvSpPr>
        <p:spPr>
          <a:xfrm>
            <a:off x="7418988" y="479387"/>
            <a:ext cx="2225842" cy="461665"/>
          </a:xfrm>
          <a:prstGeom prst="rect">
            <a:avLst/>
          </a:prstGeom>
          <a:noFill/>
        </p:spPr>
        <p:txBody>
          <a:bodyPr wrap="square" rtlCol="0">
            <a:spAutoFit/>
          </a:bodyPr>
          <a:lstStyle/>
          <a:p>
            <a:pPr algn="ctr"/>
            <a:r>
              <a:rPr lang="it-IT" sz="2400" b="1" dirty="0">
                <a:solidFill>
                  <a:srgbClr val="0070C0"/>
                </a:solidFill>
                <a:latin typeface="Arial" panose="020B0604020202020204" pitchFamily="34" charset="0"/>
              </a:rPr>
              <a:t>Goal</a:t>
            </a:r>
            <a:r>
              <a:rPr lang="it-IT" dirty="0"/>
              <a:t> </a:t>
            </a:r>
            <a:r>
              <a:rPr lang="it-IT" sz="2400" b="1" dirty="0">
                <a:solidFill>
                  <a:srgbClr val="0070C0"/>
                </a:solidFill>
                <a:latin typeface="Arial" panose="020B0604020202020204" pitchFamily="34" charset="0"/>
              </a:rPr>
              <a:t>8 </a:t>
            </a:r>
          </a:p>
        </p:txBody>
      </p:sp>
      <p:sp>
        <p:nvSpPr>
          <p:cNvPr id="11" name="CasellaDiTesto 10">
            <a:extLst>
              <a:ext uri="{FF2B5EF4-FFF2-40B4-BE49-F238E27FC236}">
                <a16:creationId xmlns:a16="http://schemas.microsoft.com/office/drawing/2014/main" id="{9D45410B-B106-F346-96A1-C02B3A48111A}"/>
              </a:ext>
            </a:extLst>
          </p:cNvPr>
          <p:cNvSpPr txBox="1"/>
          <p:nvPr/>
        </p:nvSpPr>
        <p:spPr>
          <a:xfrm>
            <a:off x="5469689" y="764102"/>
            <a:ext cx="6597316" cy="461665"/>
          </a:xfrm>
          <a:prstGeom prst="rect">
            <a:avLst/>
          </a:prstGeom>
          <a:noFill/>
        </p:spPr>
        <p:txBody>
          <a:bodyPr wrap="square" rtlCol="0">
            <a:spAutoFit/>
          </a:bodyPr>
          <a:lstStyle>
            <a:defPPr>
              <a:defRPr lang="it-IT"/>
            </a:defPPr>
            <a:lvl1pPr algn="ctr">
              <a:defRPr sz="2400" b="1">
                <a:solidFill>
                  <a:srgbClr val="0070C0"/>
                </a:solidFill>
                <a:latin typeface="Arial" panose="020B0604020202020204" pitchFamily="34" charset="0"/>
              </a:defRPr>
            </a:lvl1pPr>
          </a:lstStyle>
          <a:p>
            <a:r>
              <a:rPr lang="it-IT" dirty="0"/>
              <a:t>Lavoro dignitoso e crescita economica</a:t>
            </a:r>
          </a:p>
        </p:txBody>
      </p:sp>
      <p:pic>
        <p:nvPicPr>
          <p:cNvPr id="2" name="Immagine 1">
            <a:extLst>
              <a:ext uri="{FF2B5EF4-FFF2-40B4-BE49-F238E27FC236}">
                <a16:creationId xmlns:a16="http://schemas.microsoft.com/office/drawing/2014/main" id="{057C3DB6-A553-0645-A5C2-E8EBC5555D7E}"/>
              </a:ext>
            </a:extLst>
          </p:cNvPr>
          <p:cNvPicPr>
            <a:picLocks noChangeAspect="1"/>
          </p:cNvPicPr>
          <p:nvPr/>
        </p:nvPicPr>
        <p:blipFill>
          <a:blip r:embed="rId2"/>
          <a:stretch>
            <a:fillRect/>
          </a:stretch>
        </p:blipFill>
        <p:spPr>
          <a:xfrm>
            <a:off x="499637" y="1225767"/>
            <a:ext cx="9685763" cy="5347518"/>
          </a:xfrm>
          <a:prstGeom prst="rect">
            <a:avLst/>
          </a:prstGeom>
        </p:spPr>
      </p:pic>
      <p:sp>
        <p:nvSpPr>
          <p:cNvPr id="13" name="CasellaDiTesto 12">
            <a:extLst>
              <a:ext uri="{FF2B5EF4-FFF2-40B4-BE49-F238E27FC236}">
                <a16:creationId xmlns:a16="http://schemas.microsoft.com/office/drawing/2014/main" id="{1ADCC5E0-ED52-6A45-84E9-D3BF31E20DBD}"/>
              </a:ext>
            </a:extLst>
          </p:cNvPr>
          <p:cNvSpPr txBox="1"/>
          <p:nvPr/>
        </p:nvSpPr>
        <p:spPr>
          <a:xfrm>
            <a:off x="620252" y="5816899"/>
            <a:ext cx="5043947" cy="276999"/>
          </a:xfrm>
          <a:prstGeom prst="rect">
            <a:avLst/>
          </a:prstGeom>
          <a:noFill/>
        </p:spPr>
        <p:txBody>
          <a:bodyPr wrap="square" rtlCol="0">
            <a:spAutoFit/>
          </a:bodyPr>
          <a:lstStyle/>
          <a:p>
            <a:r>
              <a:rPr lang="it-IT" sz="1200" dirty="0"/>
              <a:t>FONTE: ISTAT RILEVAZIONE SULLA FORZA LAVORO</a:t>
            </a:r>
          </a:p>
        </p:txBody>
      </p:sp>
      <p:pic>
        <p:nvPicPr>
          <p:cNvPr id="7" name="Immagine 6">
            <a:extLst>
              <a:ext uri="{FF2B5EF4-FFF2-40B4-BE49-F238E27FC236}">
                <a16:creationId xmlns:a16="http://schemas.microsoft.com/office/drawing/2014/main" id="{EE1EB7CE-BF98-1240-AC28-EA6FBB5A2B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383188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4D68930F-D680-A14C-ABF6-F38BEB189738}"/>
              </a:ext>
            </a:extLst>
          </p:cNvPr>
          <p:cNvSpPr txBox="1"/>
          <p:nvPr/>
        </p:nvSpPr>
        <p:spPr>
          <a:xfrm>
            <a:off x="1181100" y="302437"/>
            <a:ext cx="7024254" cy="461665"/>
          </a:xfrm>
          <a:prstGeom prst="rect">
            <a:avLst/>
          </a:prstGeom>
          <a:noFill/>
        </p:spPr>
        <p:txBody>
          <a:bodyPr wrap="square">
            <a:spAutoFit/>
          </a:bodyPr>
          <a:lstStyle/>
          <a:p>
            <a:r>
              <a:rPr lang="it-IT" sz="2400" b="1" dirty="0">
                <a:solidFill>
                  <a:srgbClr val="C00000"/>
                </a:solidFill>
              </a:rPr>
              <a:t>Obiettivi per lo sviluppo sostenibile </a:t>
            </a:r>
            <a:r>
              <a:rPr lang="it-IT" altLang="it-IT" sz="2400" b="1" i="1" dirty="0">
                <a:solidFill>
                  <a:srgbClr val="C00000"/>
                </a:solidFill>
              </a:rPr>
              <a:t>(</a:t>
            </a:r>
            <a:r>
              <a:rPr lang="it-IT" altLang="it-IT" sz="2400" b="1" i="1" dirty="0" err="1">
                <a:solidFill>
                  <a:srgbClr val="C00000"/>
                </a:solidFill>
              </a:rPr>
              <a:t>SDGs</a:t>
            </a:r>
            <a:r>
              <a:rPr lang="it-IT" altLang="it-IT" sz="2400" b="1" i="1" dirty="0">
                <a:solidFill>
                  <a:srgbClr val="C00000"/>
                </a:solidFill>
              </a:rPr>
              <a:t>)</a:t>
            </a:r>
            <a:endParaRPr lang="it-IT" sz="2400" b="1" dirty="0">
              <a:solidFill>
                <a:srgbClr val="C00000"/>
              </a:solidFill>
            </a:endParaRPr>
          </a:p>
        </p:txBody>
      </p:sp>
      <p:sp>
        <p:nvSpPr>
          <p:cNvPr id="10" name="CasellaDiTesto 9">
            <a:extLst>
              <a:ext uri="{FF2B5EF4-FFF2-40B4-BE49-F238E27FC236}">
                <a16:creationId xmlns:a16="http://schemas.microsoft.com/office/drawing/2014/main" id="{5C67121D-1891-6045-959B-73A853DF78C4}"/>
              </a:ext>
            </a:extLst>
          </p:cNvPr>
          <p:cNvSpPr txBox="1"/>
          <p:nvPr/>
        </p:nvSpPr>
        <p:spPr>
          <a:xfrm>
            <a:off x="7418988" y="479387"/>
            <a:ext cx="2225842" cy="461665"/>
          </a:xfrm>
          <a:prstGeom prst="rect">
            <a:avLst/>
          </a:prstGeom>
          <a:noFill/>
        </p:spPr>
        <p:txBody>
          <a:bodyPr wrap="square" rtlCol="0">
            <a:spAutoFit/>
          </a:bodyPr>
          <a:lstStyle/>
          <a:p>
            <a:pPr algn="ctr"/>
            <a:r>
              <a:rPr lang="it-IT" sz="2400" b="1" dirty="0">
                <a:solidFill>
                  <a:srgbClr val="0070C0"/>
                </a:solidFill>
                <a:latin typeface="Arial" panose="020B0604020202020204" pitchFamily="34" charset="0"/>
              </a:rPr>
              <a:t>Goal</a:t>
            </a:r>
            <a:r>
              <a:rPr lang="it-IT" dirty="0"/>
              <a:t> </a:t>
            </a:r>
            <a:r>
              <a:rPr lang="it-IT" sz="2400" b="1" dirty="0">
                <a:solidFill>
                  <a:srgbClr val="0070C0"/>
                </a:solidFill>
                <a:latin typeface="Arial" panose="020B0604020202020204" pitchFamily="34" charset="0"/>
              </a:rPr>
              <a:t>8 </a:t>
            </a:r>
          </a:p>
        </p:txBody>
      </p:sp>
      <p:sp>
        <p:nvSpPr>
          <p:cNvPr id="11" name="CasellaDiTesto 10">
            <a:extLst>
              <a:ext uri="{FF2B5EF4-FFF2-40B4-BE49-F238E27FC236}">
                <a16:creationId xmlns:a16="http://schemas.microsoft.com/office/drawing/2014/main" id="{9D45410B-B106-F346-96A1-C02B3A48111A}"/>
              </a:ext>
            </a:extLst>
          </p:cNvPr>
          <p:cNvSpPr txBox="1"/>
          <p:nvPr/>
        </p:nvSpPr>
        <p:spPr>
          <a:xfrm>
            <a:off x="5469689" y="764102"/>
            <a:ext cx="6597316" cy="461665"/>
          </a:xfrm>
          <a:prstGeom prst="rect">
            <a:avLst/>
          </a:prstGeom>
          <a:noFill/>
        </p:spPr>
        <p:txBody>
          <a:bodyPr wrap="square" rtlCol="0">
            <a:spAutoFit/>
          </a:bodyPr>
          <a:lstStyle>
            <a:defPPr>
              <a:defRPr lang="it-IT"/>
            </a:defPPr>
            <a:lvl1pPr algn="ctr">
              <a:defRPr sz="2400" b="1">
                <a:solidFill>
                  <a:srgbClr val="0070C0"/>
                </a:solidFill>
                <a:latin typeface="Arial" panose="020B0604020202020204" pitchFamily="34" charset="0"/>
              </a:defRPr>
            </a:lvl1pPr>
          </a:lstStyle>
          <a:p>
            <a:r>
              <a:rPr lang="it-IT" dirty="0"/>
              <a:t>Lavoro dignitoso e crescita economica</a:t>
            </a:r>
          </a:p>
        </p:txBody>
      </p:sp>
      <p:pic>
        <p:nvPicPr>
          <p:cNvPr id="3" name="Immagine 2">
            <a:extLst>
              <a:ext uri="{FF2B5EF4-FFF2-40B4-BE49-F238E27FC236}">
                <a16:creationId xmlns:a16="http://schemas.microsoft.com/office/drawing/2014/main" id="{52C46F23-627A-6E48-B066-81F9D69ADBD2}"/>
              </a:ext>
            </a:extLst>
          </p:cNvPr>
          <p:cNvPicPr>
            <a:picLocks noChangeAspect="1"/>
          </p:cNvPicPr>
          <p:nvPr/>
        </p:nvPicPr>
        <p:blipFill>
          <a:blip r:embed="rId2"/>
          <a:stretch>
            <a:fillRect/>
          </a:stretch>
        </p:blipFill>
        <p:spPr>
          <a:xfrm>
            <a:off x="495390" y="1334499"/>
            <a:ext cx="10477409" cy="5329796"/>
          </a:xfrm>
          <a:prstGeom prst="rect">
            <a:avLst/>
          </a:prstGeom>
        </p:spPr>
      </p:pic>
      <p:sp>
        <p:nvSpPr>
          <p:cNvPr id="12" name="CasellaDiTesto 11">
            <a:extLst>
              <a:ext uri="{FF2B5EF4-FFF2-40B4-BE49-F238E27FC236}">
                <a16:creationId xmlns:a16="http://schemas.microsoft.com/office/drawing/2014/main" id="{13F19A7E-E04E-2D49-9D10-94F9ABAE6CFC}"/>
              </a:ext>
            </a:extLst>
          </p:cNvPr>
          <p:cNvSpPr txBox="1"/>
          <p:nvPr/>
        </p:nvSpPr>
        <p:spPr>
          <a:xfrm>
            <a:off x="620252" y="5816899"/>
            <a:ext cx="5043947" cy="276999"/>
          </a:xfrm>
          <a:prstGeom prst="rect">
            <a:avLst/>
          </a:prstGeom>
          <a:noFill/>
        </p:spPr>
        <p:txBody>
          <a:bodyPr wrap="square" rtlCol="0">
            <a:spAutoFit/>
          </a:bodyPr>
          <a:lstStyle/>
          <a:p>
            <a:r>
              <a:rPr lang="it-IT" sz="1200" dirty="0"/>
              <a:t>FONTE: ISTAT </a:t>
            </a:r>
            <a:r>
              <a:rPr lang="it-IT" sz="1200" dirty="0" err="1"/>
              <a:t>CONTABILITà</a:t>
            </a:r>
            <a:r>
              <a:rPr lang="it-IT" sz="1200" dirty="0"/>
              <a:t> NAZIONALE </a:t>
            </a:r>
          </a:p>
        </p:txBody>
      </p:sp>
      <p:pic>
        <p:nvPicPr>
          <p:cNvPr id="7" name="Immagine 6">
            <a:extLst>
              <a:ext uri="{FF2B5EF4-FFF2-40B4-BE49-F238E27FC236}">
                <a16:creationId xmlns:a16="http://schemas.microsoft.com/office/drawing/2014/main" id="{61CEC7CA-D053-8742-B99E-4BD3AE247E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231631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graphicFrame>
        <p:nvGraphicFramePr>
          <p:cNvPr id="17" name="Tabella 2">
            <a:extLst>
              <a:ext uri="{FF2B5EF4-FFF2-40B4-BE49-F238E27FC236}">
                <a16:creationId xmlns:a16="http://schemas.microsoft.com/office/drawing/2014/main" id="{9DD23CB9-2A37-2B4E-A8E3-3B1CBF1EB095}"/>
              </a:ext>
            </a:extLst>
          </p:cNvPr>
          <p:cNvGraphicFramePr>
            <a:graphicFrameLocks noGrp="1"/>
          </p:cNvGraphicFramePr>
          <p:nvPr>
            <p:extLst>
              <p:ext uri="{D42A27DB-BD31-4B8C-83A1-F6EECF244321}">
                <p14:modId xmlns:p14="http://schemas.microsoft.com/office/powerpoint/2010/main" val="303514174"/>
              </p:ext>
            </p:extLst>
          </p:nvPr>
        </p:nvGraphicFramePr>
        <p:xfrm>
          <a:off x="604631" y="2064812"/>
          <a:ext cx="11233168" cy="4137660"/>
        </p:xfrm>
        <a:graphic>
          <a:graphicData uri="http://schemas.openxmlformats.org/drawingml/2006/table">
            <a:tbl>
              <a:tblPr firstRow="1" bandRow="1">
                <a:tableStyleId>{D7AC3CCA-C797-4891-BE02-D94E43425B78}</a:tableStyleId>
              </a:tblPr>
              <a:tblGrid>
                <a:gridCol w="3237882">
                  <a:extLst>
                    <a:ext uri="{9D8B030D-6E8A-4147-A177-3AD203B41FA5}">
                      <a16:colId xmlns:a16="http://schemas.microsoft.com/office/drawing/2014/main" val="1155837638"/>
                    </a:ext>
                  </a:extLst>
                </a:gridCol>
                <a:gridCol w="7995286">
                  <a:extLst>
                    <a:ext uri="{9D8B030D-6E8A-4147-A177-3AD203B41FA5}">
                      <a16:colId xmlns:a16="http://schemas.microsoft.com/office/drawing/2014/main" val="2475339159"/>
                    </a:ext>
                  </a:extLst>
                </a:gridCol>
              </a:tblGrid>
              <a:tr h="194310">
                <a:tc>
                  <a:txBody>
                    <a:bodyPr/>
                    <a:lstStyle/>
                    <a:p>
                      <a:r>
                        <a:rPr lang="it-IT" sz="1600" dirty="0"/>
                        <a:t>Indice linee guida Funzione Pubblica</a:t>
                      </a:r>
                    </a:p>
                  </a:txBody>
                  <a:tcPr marL="68580" marR="68580" marT="34290" marB="34290"/>
                </a:tc>
                <a:tc>
                  <a:txBody>
                    <a:bodyPr/>
                    <a:lstStyle/>
                    <a:p>
                      <a:r>
                        <a:rPr lang="it-IT" sz="1600" dirty="0"/>
                        <a:t>Descrizione contenuti funzione pubblica </a:t>
                      </a:r>
                    </a:p>
                  </a:txBody>
                  <a:tcPr marL="68580" marR="68580" marT="34290" marB="34290"/>
                </a:tc>
                <a:extLst>
                  <a:ext uri="{0D108BD9-81ED-4DB2-BD59-A6C34878D82A}">
                    <a16:rowId xmlns:a16="http://schemas.microsoft.com/office/drawing/2014/main" val="5027512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SEZIONE  2</a:t>
                      </a:r>
                      <a:r>
                        <a:rPr lang="it-IT" sz="1400" kern="1200" dirty="0">
                          <a:solidFill>
                            <a:schemeClr val="dk1"/>
                          </a:solidFill>
                          <a:latin typeface="Titillium Web" panose="00000700000000000000" pitchFamily="2" charset="0"/>
                          <a:ea typeface="+mn-ea"/>
                          <a:cs typeface="+mn-cs"/>
                        </a:rPr>
                        <a:t>. VALORE PUBBLICO, PERFORMANCE E ANTICORRUZIONE </a:t>
                      </a:r>
                    </a:p>
                  </a:txBody>
                  <a:tcPr marL="68580" marR="68580" marT="34290" marB="34290"/>
                </a:tc>
                <a:tc hMerge="1">
                  <a:txBody>
                    <a:bodyPr/>
                    <a:lstStyle/>
                    <a:p>
                      <a:endParaRPr lang="it-IT" sz="800" dirty="0"/>
                    </a:p>
                  </a:txBody>
                  <a:tcPr marL="68580" marR="68580" marT="34290" marB="34290"/>
                </a:tc>
                <a:extLst>
                  <a:ext uri="{0D108BD9-81ED-4DB2-BD59-A6C34878D82A}">
                    <a16:rowId xmlns:a16="http://schemas.microsoft.com/office/drawing/2014/main" val="2803773311"/>
                  </a:ext>
                </a:extLst>
              </a:tr>
              <a:tr h="321183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2.1</a:t>
                      </a:r>
                      <a:r>
                        <a:rPr lang="it-IT" sz="1400" kern="1200" dirty="0">
                          <a:solidFill>
                            <a:schemeClr val="dk1"/>
                          </a:solidFill>
                          <a:latin typeface="Titillium Web" panose="00000700000000000000" pitchFamily="2" charset="0"/>
                          <a:ea typeface="+mn-ea"/>
                          <a:cs typeface="+mn-cs"/>
                        </a:rPr>
                        <a:t>. Sottosezione di programmazione – Valore pubblico . </a:t>
                      </a: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2.2</a:t>
                      </a:r>
                      <a:r>
                        <a:rPr lang="it-IT" sz="1400" kern="1200" dirty="0">
                          <a:solidFill>
                            <a:schemeClr val="dk1"/>
                          </a:solidFill>
                          <a:latin typeface="Titillium Web" panose="00000700000000000000" pitchFamily="2" charset="0"/>
                          <a:ea typeface="+mn-ea"/>
                          <a:cs typeface="+mn-cs"/>
                        </a:rPr>
                        <a:t> Sottosezione Performance </a:t>
                      </a: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2.3</a:t>
                      </a:r>
                      <a:r>
                        <a:rPr lang="it-IT" sz="1400" kern="1200" dirty="0">
                          <a:solidFill>
                            <a:schemeClr val="dk1"/>
                          </a:solidFill>
                          <a:latin typeface="Titillium Web" panose="00000700000000000000" pitchFamily="2" charset="0"/>
                          <a:ea typeface="+mn-ea"/>
                          <a:cs typeface="+mn-cs"/>
                        </a:rPr>
                        <a:t> Sottosezione di programmazione - Rischi corruttivi e trasparenza </a:t>
                      </a:r>
                    </a:p>
                    <a:p>
                      <a:endParaRPr lang="it-IT" sz="1400" dirty="0"/>
                    </a:p>
                  </a:txBody>
                  <a:tcPr marL="68580" marR="68580" marT="34290" marB="34290"/>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2.1. contiene gli </a:t>
                      </a:r>
                      <a:r>
                        <a:rPr lang="it-IT" sz="1200" b="1" kern="1200" dirty="0">
                          <a:solidFill>
                            <a:schemeClr val="dk1"/>
                          </a:solidFill>
                          <a:latin typeface="Titillium Web" panose="00000700000000000000" pitchFamily="2" charset="0"/>
                          <a:ea typeface="+mn-ea"/>
                          <a:cs typeface="+mn-cs"/>
                        </a:rPr>
                        <a:t>obiettivi generali e specifici</a:t>
                      </a: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  </a:t>
                      </a:r>
                      <a:r>
                        <a:rPr lang="it-IT" sz="1200" b="1" kern="1200" dirty="0">
                          <a:solidFill>
                            <a:schemeClr val="dk1"/>
                          </a:solidFill>
                          <a:latin typeface="Titillium Web" panose="00000700000000000000" pitchFamily="2" charset="0"/>
                          <a:ea typeface="+mn-ea"/>
                          <a:cs typeface="+mn-cs"/>
                        </a:rPr>
                        <a:t>azioni per favorire l’accessibilità, fisica e digitale cittadini </a:t>
                      </a:r>
                      <a:r>
                        <a:rPr lang="it-IT" sz="1200" kern="1200" dirty="0">
                          <a:solidFill>
                            <a:schemeClr val="dk1"/>
                          </a:solidFill>
                          <a:latin typeface="Titillium Web" panose="00000700000000000000" pitchFamily="2" charset="0"/>
                          <a:ea typeface="+mn-ea"/>
                          <a:cs typeface="+mn-cs"/>
                        </a:rPr>
                        <a:t>ultrasessantacinquenni e dei cittadini con disabilità,</a:t>
                      </a: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 </a:t>
                      </a:r>
                      <a:r>
                        <a:rPr lang="it-IT" sz="1200" b="1" kern="1200" dirty="0">
                          <a:solidFill>
                            <a:schemeClr val="dk1"/>
                          </a:solidFill>
                          <a:latin typeface="Titillium Web" panose="00000700000000000000" pitchFamily="2" charset="0"/>
                          <a:ea typeface="+mn-ea"/>
                          <a:cs typeface="+mn-cs"/>
                        </a:rPr>
                        <a:t>l’elenco delle procedure da semplificare </a:t>
                      </a:r>
                      <a:r>
                        <a:rPr lang="it-IT" sz="1200" kern="1200" dirty="0">
                          <a:solidFill>
                            <a:schemeClr val="dk1"/>
                          </a:solidFill>
                          <a:latin typeface="Titillium Web" panose="00000700000000000000" pitchFamily="2" charset="0"/>
                          <a:ea typeface="+mn-ea"/>
                          <a:cs typeface="+mn-cs"/>
                        </a:rPr>
                        <a:t>e </a:t>
                      </a:r>
                      <a:r>
                        <a:rPr lang="it-IT" sz="1200" b="1" kern="1200" dirty="0">
                          <a:solidFill>
                            <a:schemeClr val="dk1"/>
                          </a:solidFill>
                          <a:latin typeface="Titillium Web" panose="00000700000000000000" pitchFamily="2" charset="0"/>
                          <a:ea typeface="+mn-ea"/>
                          <a:cs typeface="+mn-cs"/>
                        </a:rPr>
                        <a:t>reingegnerizzare </a:t>
                      </a:r>
                      <a:r>
                        <a:rPr lang="it-IT" sz="1200" kern="1200" dirty="0">
                          <a:solidFill>
                            <a:schemeClr val="dk1"/>
                          </a:solidFill>
                          <a:latin typeface="Titillium Web" panose="00000700000000000000" pitchFamily="2" charset="0"/>
                          <a:ea typeface="+mn-ea"/>
                          <a:cs typeface="+mn-cs"/>
                        </a:rPr>
                        <a:t>(Agenda Semplificazione e Agenda Digitale).</a:t>
                      </a: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 una selezione delle </a:t>
                      </a:r>
                      <a:r>
                        <a:rPr lang="it-IT" sz="1200" b="1" kern="1200" dirty="0">
                          <a:solidFill>
                            <a:schemeClr val="dk1"/>
                          </a:solidFill>
                          <a:latin typeface="Titillium Web" panose="00000700000000000000" pitchFamily="2" charset="0"/>
                          <a:ea typeface="+mn-ea"/>
                          <a:cs typeface="+mn-cs"/>
                        </a:rPr>
                        <a:t>politiche</a:t>
                      </a:r>
                      <a:r>
                        <a:rPr lang="it-IT" sz="1200" kern="1200" dirty="0">
                          <a:solidFill>
                            <a:schemeClr val="dk1"/>
                          </a:solidFill>
                          <a:latin typeface="Titillium Web" panose="00000700000000000000" pitchFamily="2" charset="0"/>
                          <a:ea typeface="+mn-ea"/>
                          <a:cs typeface="+mn-cs"/>
                        </a:rPr>
                        <a:t> (obiettivi di Valore Pubblico </a:t>
                      </a:r>
                      <a:r>
                        <a:rPr lang="it-IT" sz="1200" b="1" kern="1200" dirty="0" err="1">
                          <a:solidFill>
                            <a:schemeClr val="dk1"/>
                          </a:solidFill>
                          <a:latin typeface="Titillium Web" panose="00000700000000000000" pitchFamily="2" charset="0"/>
                          <a:ea typeface="+mn-ea"/>
                          <a:cs typeface="+mn-cs"/>
                        </a:rPr>
                        <a:t>outcome</a:t>
                      </a:r>
                      <a:r>
                        <a:rPr lang="it-IT" sz="1200" b="1" kern="1200" dirty="0">
                          <a:solidFill>
                            <a:schemeClr val="dk1"/>
                          </a:solidFill>
                          <a:latin typeface="Titillium Web" panose="00000700000000000000" pitchFamily="2" charset="0"/>
                          <a:ea typeface="+mn-ea"/>
                          <a:cs typeface="+mn-cs"/>
                        </a:rPr>
                        <a:t>/impatti </a:t>
                      </a:r>
                      <a:r>
                        <a:rPr lang="it-IT" sz="1200" kern="1200" dirty="0">
                          <a:solidFill>
                            <a:schemeClr val="dk1"/>
                          </a:solidFill>
                          <a:latin typeface="Titillium Web" panose="00000700000000000000" pitchFamily="2" charset="0"/>
                          <a:ea typeface="+mn-ea"/>
                          <a:cs typeface="+mn-cs"/>
                        </a:rPr>
                        <a:t>(</a:t>
                      </a:r>
                      <a:r>
                        <a:rPr lang="it-IT" sz="1200" b="1" kern="1200" dirty="0">
                          <a:solidFill>
                            <a:schemeClr val="dk1"/>
                          </a:solidFill>
                          <a:latin typeface="Titillium Web" panose="00000700000000000000" pitchFamily="2" charset="0"/>
                          <a:ea typeface="+mn-ea"/>
                          <a:cs typeface="+mn-cs"/>
                        </a:rPr>
                        <a:t>Agenda 2030, BES</a:t>
                      </a:r>
                      <a:r>
                        <a:rPr lang="it-IT" sz="1200" kern="1200" dirty="0">
                          <a:solidFill>
                            <a:schemeClr val="dk1"/>
                          </a:solidFill>
                          <a:latin typeface="Titillium Web" panose="00000700000000000000" pitchFamily="2" charset="0"/>
                          <a:ea typeface="+mn-ea"/>
                          <a:cs typeface="+mn-cs"/>
                        </a:rPr>
                        <a:t>). </a:t>
                      </a: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200"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2.2. Si possono identificare:</a:t>
                      </a:r>
                    </a:p>
                    <a:p>
                      <a:r>
                        <a:rPr lang="it-IT" sz="1200" kern="1200" dirty="0">
                          <a:solidFill>
                            <a:schemeClr val="dk1"/>
                          </a:solidFill>
                          <a:latin typeface="Titillium Web" panose="00000700000000000000" pitchFamily="2" charset="0"/>
                          <a:ea typeface="+mn-ea"/>
                          <a:cs typeface="+mn-cs"/>
                        </a:rPr>
                        <a:t>- obiettivi di </a:t>
                      </a:r>
                      <a:r>
                        <a:rPr lang="it-IT" sz="1200" b="1" kern="1200" dirty="0">
                          <a:solidFill>
                            <a:schemeClr val="dk1"/>
                          </a:solidFill>
                          <a:latin typeface="Titillium Web" panose="00000700000000000000" pitchFamily="2" charset="0"/>
                          <a:ea typeface="+mn-ea"/>
                          <a:cs typeface="+mn-cs"/>
                        </a:rPr>
                        <a:t>semplificazione</a:t>
                      </a:r>
                      <a:r>
                        <a:rPr lang="it-IT" sz="1200" kern="1200" dirty="0">
                          <a:solidFill>
                            <a:schemeClr val="dk1"/>
                          </a:solidFill>
                          <a:latin typeface="Titillium Web" panose="00000700000000000000" pitchFamily="2" charset="0"/>
                          <a:ea typeface="+mn-ea"/>
                          <a:cs typeface="+mn-cs"/>
                        </a:rPr>
                        <a:t>;  di </a:t>
                      </a:r>
                      <a:r>
                        <a:rPr lang="it-IT" sz="1200" b="1" kern="1200" dirty="0">
                          <a:solidFill>
                            <a:schemeClr val="dk1"/>
                          </a:solidFill>
                          <a:latin typeface="Titillium Web" panose="00000700000000000000" pitchFamily="2" charset="0"/>
                          <a:ea typeface="+mn-ea"/>
                          <a:cs typeface="+mn-cs"/>
                        </a:rPr>
                        <a:t>digitalizzazione</a:t>
                      </a:r>
                      <a:r>
                        <a:rPr lang="it-IT" sz="1200" kern="1200" dirty="0">
                          <a:solidFill>
                            <a:schemeClr val="dk1"/>
                          </a:solidFill>
                          <a:latin typeface="Titillium Web" panose="00000700000000000000" pitchFamily="2" charset="0"/>
                          <a:ea typeface="+mn-ea"/>
                          <a:cs typeface="+mn-cs"/>
                        </a:rPr>
                        <a:t>; di </a:t>
                      </a:r>
                      <a:r>
                        <a:rPr lang="it-IT" sz="1200" b="1" kern="1200" dirty="0">
                          <a:solidFill>
                            <a:schemeClr val="dk1"/>
                          </a:solidFill>
                          <a:latin typeface="Titillium Web" panose="00000700000000000000" pitchFamily="2" charset="0"/>
                          <a:ea typeface="+mn-ea"/>
                          <a:cs typeface="+mn-cs"/>
                        </a:rPr>
                        <a:t>efficienza in relazione alla tempistica </a:t>
                      </a:r>
                      <a:r>
                        <a:rPr lang="it-IT" sz="1200" kern="1200" dirty="0">
                          <a:solidFill>
                            <a:schemeClr val="dk1"/>
                          </a:solidFill>
                          <a:latin typeface="Titillium Web" panose="00000700000000000000" pitchFamily="2" charset="0"/>
                          <a:ea typeface="+mn-ea"/>
                          <a:cs typeface="+mn-cs"/>
                        </a:rPr>
                        <a:t>di completamento delle procedure, il </a:t>
                      </a:r>
                      <a:r>
                        <a:rPr lang="it-IT" sz="1200" b="1" kern="1200" dirty="0">
                          <a:solidFill>
                            <a:schemeClr val="dk1"/>
                          </a:solidFill>
                          <a:latin typeface="Titillium Web" panose="00000700000000000000" pitchFamily="2" charset="0"/>
                          <a:ea typeface="+mn-ea"/>
                          <a:cs typeface="+mn-cs"/>
                        </a:rPr>
                        <a:t>Piano </a:t>
                      </a:r>
                      <a:r>
                        <a:rPr lang="it-IT" sz="1200" b="1" kern="1200" dirty="0" err="1">
                          <a:solidFill>
                            <a:schemeClr val="dk1"/>
                          </a:solidFill>
                          <a:latin typeface="Titillium Web" panose="00000700000000000000" pitchFamily="2" charset="0"/>
                          <a:ea typeface="+mn-ea"/>
                          <a:cs typeface="+mn-cs"/>
                        </a:rPr>
                        <a:t>efficientamento</a:t>
                      </a:r>
                      <a:r>
                        <a:rPr lang="it-IT" sz="1200" b="1" kern="1200" dirty="0">
                          <a:solidFill>
                            <a:schemeClr val="dk1"/>
                          </a:solidFill>
                          <a:latin typeface="Titillium Web" panose="00000700000000000000" pitchFamily="2" charset="0"/>
                          <a:ea typeface="+mn-ea"/>
                          <a:cs typeface="+mn-cs"/>
                        </a:rPr>
                        <a:t> </a:t>
                      </a:r>
                      <a:r>
                        <a:rPr lang="it-IT" sz="1200" kern="1200" dirty="0">
                          <a:solidFill>
                            <a:schemeClr val="dk1"/>
                          </a:solidFill>
                          <a:latin typeface="Titillium Web" panose="00000700000000000000" pitchFamily="2" charset="0"/>
                          <a:ea typeface="+mn-ea"/>
                          <a:cs typeface="+mn-cs"/>
                        </a:rPr>
                        <a:t>ed il </a:t>
                      </a:r>
                      <a:r>
                        <a:rPr lang="it-IT" sz="1200" b="1" kern="1200" dirty="0">
                          <a:solidFill>
                            <a:schemeClr val="dk1"/>
                          </a:solidFill>
                          <a:latin typeface="Titillium Web" panose="00000700000000000000" pitchFamily="2" charset="0"/>
                          <a:ea typeface="+mn-ea"/>
                          <a:cs typeface="+mn-cs"/>
                        </a:rPr>
                        <a:t>Nucleo concretezza</a:t>
                      </a:r>
                      <a:r>
                        <a:rPr lang="it-IT" sz="1200" kern="1200" dirty="0">
                          <a:solidFill>
                            <a:schemeClr val="dk1"/>
                          </a:solidFill>
                          <a:latin typeface="Titillium Web" panose="00000700000000000000" pitchFamily="2" charset="0"/>
                          <a:ea typeface="+mn-ea"/>
                          <a:cs typeface="+mn-cs"/>
                        </a:rPr>
                        <a:t>; </a:t>
                      </a:r>
                      <a:r>
                        <a:rPr lang="it-IT" sz="1200" b="1" kern="1200" dirty="0">
                          <a:solidFill>
                            <a:schemeClr val="dk1"/>
                          </a:solidFill>
                          <a:latin typeface="Titillium Web" panose="00000700000000000000" pitchFamily="2" charset="0"/>
                          <a:ea typeface="+mn-ea"/>
                          <a:cs typeface="+mn-cs"/>
                        </a:rPr>
                        <a:t>obiettivi di genere</a:t>
                      </a:r>
                      <a:r>
                        <a:rPr lang="it-IT" sz="1200" kern="1200" dirty="0">
                          <a:solidFill>
                            <a:schemeClr val="dk1"/>
                          </a:solidFill>
                          <a:latin typeface="Titillium Web" panose="00000700000000000000" pitchFamily="2" charset="0"/>
                          <a:ea typeface="+mn-ea"/>
                          <a:cs typeface="+mn-cs"/>
                        </a:rPr>
                        <a:t>.</a:t>
                      </a:r>
                    </a:p>
                    <a:p>
                      <a:endParaRPr lang="it-IT" sz="1200" kern="1200" dirty="0">
                        <a:solidFill>
                          <a:schemeClr val="dk1"/>
                        </a:solidFill>
                        <a:latin typeface="Titillium Web" panose="00000700000000000000" pitchFamily="2" charset="0"/>
                        <a:ea typeface="+mn-ea"/>
                        <a:cs typeface="+mn-cs"/>
                      </a:endParaRPr>
                    </a:p>
                    <a:p>
                      <a:r>
                        <a:rPr lang="it-IT" sz="1200" kern="1200" dirty="0">
                          <a:solidFill>
                            <a:schemeClr val="dk1"/>
                          </a:solidFill>
                          <a:latin typeface="Titillium Web" panose="00000700000000000000" pitchFamily="2" charset="0"/>
                          <a:ea typeface="+mn-ea"/>
                          <a:cs typeface="+mn-cs"/>
                        </a:rPr>
                        <a:t>2.3. La </a:t>
                      </a:r>
                      <a:r>
                        <a:rPr lang="it-IT" sz="1200" b="1" kern="1200" dirty="0">
                          <a:solidFill>
                            <a:schemeClr val="dk1"/>
                          </a:solidFill>
                          <a:latin typeface="Titillium Web" panose="00000700000000000000" pitchFamily="2" charset="0"/>
                          <a:ea typeface="+mn-ea"/>
                          <a:cs typeface="+mn-cs"/>
                        </a:rPr>
                        <a:t>sottosezione è predisposta dal Responsabile della prevenzione </a:t>
                      </a:r>
                      <a:r>
                        <a:rPr lang="it-IT" sz="1200" kern="1200" dirty="0">
                          <a:solidFill>
                            <a:schemeClr val="dk1"/>
                          </a:solidFill>
                          <a:latin typeface="Titillium Web" panose="00000700000000000000" pitchFamily="2" charset="0"/>
                          <a:ea typeface="+mn-ea"/>
                          <a:cs typeface="+mn-cs"/>
                        </a:rPr>
                        <a:t>della corruzione e della trasparenza (RPCT) . Questa sezione </a:t>
                      </a:r>
                      <a:r>
                        <a:rPr lang="it-IT" sz="1200" b="1" kern="1200" dirty="0">
                          <a:solidFill>
                            <a:schemeClr val="dk1"/>
                          </a:solidFill>
                          <a:latin typeface="Titillium Web" panose="00000700000000000000" pitchFamily="2" charset="0"/>
                          <a:ea typeface="+mn-ea"/>
                          <a:cs typeface="+mn-cs"/>
                        </a:rPr>
                        <a:t>deve contenere quanto previsto dal PNA</a:t>
                      </a:r>
                      <a:r>
                        <a:rPr lang="it-IT" sz="1200" kern="1200" dirty="0">
                          <a:solidFill>
                            <a:schemeClr val="dk1"/>
                          </a:solidFill>
                          <a:latin typeface="Titillium Web" panose="00000700000000000000" pitchFamily="2" charset="0"/>
                          <a:ea typeface="+mn-ea"/>
                          <a:cs typeface="+mn-cs"/>
                        </a:rPr>
                        <a:t>, e </a:t>
                      </a:r>
                      <a:r>
                        <a:rPr lang="it-IT" sz="1200" b="1" kern="1200" dirty="0">
                          <a:solidFill>
                            <a:schemeClr val="dk1"/>
                          </a:solidFill>
                          <a:latin typeface="Titillium Web" panose="00000700000000000000" pitchFamily="2" charset="0"/>
                          <a:ea typeface="+mn-ea"/>
                          <a:cs typeface="+mn-cs"/>
                        </a:rPr>
                        <a:t>Valutazione di impatto del contesto esterno </a:t>
                      </a:r>
                      <a:r>
                        <a:rPr lang="it-IT" sz="1200" kern="1200" dirty="0">
                          <a:solidFill>
                            <a:schemeClr val="dk1"/>
                          </a:solidFill>
                          <a:latin typeface="Titillium Web" panose="00000700000000000000" pitchFamily="2" charset="0"/>
                          <a:ea typeface="+mn-ea"/>
                          <a:cs typeface="+mn-cs"/>
                        </a:rPr>
                        <a:t>per evidenziare se le caratteristiche strutturali e congiunturali dell’ambiente, culturale, sociale ed economico nel quale l’amministrazione si trova ad operare possano favorire il verificarsi di fenomeni corruttivi. </a:t>
                      </a:r>
                      <a:r>
                        <a:rPr lang="it-IT" sz="1200" b="1" kern="1200" dirty="0">
                          <a:solidFill>
                            <a:schemeClr val="dk1"/>
                          </a:solidFill>
                          <a:latin typeface="Titillium Web" panose="00000700000000000000" pitchFamily="2" charset="0"/>
                          <a:ea typeface="+mn-ea"/>
                          <a:cs typeface="+mn-cs"/>
                        </a:rPr>
                        <a:t>Valutazione di impatto del contesto interno </a:t>
                      </a:r>
                      <a:r>
                        <a:rPr lang="it-IT" sz="1200" kern="1200" dirty="0">
                          <a:solidFill>
                            <a:schemeClr val="dk1"/>
                          </a:solidFill>
                          <a:latin typeface="Titillium Web" panose="00000700000000000000" pitchFamily="2" charset="0"/>
                          <a:ea typeface="+mn-ea"/>
                          <a:cs typeface="+mn-cs"/>
                        </a:rPr>
                        <a:t>per evidenziare se la </a:t>
                      </a:r>
                      <a:r>
                        <a:rPr lang="it-IT" sz="1200" kern="1200" dirty="0" err="1">
                          <a:solidFill>
                            <a:schemeClr val="dk1"/>
                          </a:solidFill>
                          <a:latin typeface="Titillium Web" panose="00000700000000000000" pitchFamily="2" charset="0"/>
                          <a:ea typeface="+mn-ea"/>
                          <a:cs typeface="+mn-cs"/>
                        </a:rPr>
                        <a:t>mission</a:t>
                      </a:r>
                      <a:r>
                        <a:rPr lang="it-IT" sz="1200" kern="1200" dirty="0">
                          <a:solidFill>
                            <a:schemeClr val="dk1"/>
                          </a:solidFill>
                          <a:latin typeface="Titillium Web" panose="00000700000000000000" pitchFamily="2" charset="0"/>
                          <a:ea typeface="+mn-ea"/>
                          <a:cs typeface="+mn-cs"/>
                        </a:rPr>
                        <a:t> dell’ente e/o la sua struttura organizzativa, sulla base delle informazioni della Sezione 3.2, possano influenzare l’esposizione al rischio corruttivo della stessa. </a:t>
                      </a:r>
                    </a:p>
                    <a:p>
                      <a:r>
                        <a:rPr lang="it-IT" sz="1200" b="1" kern="1200" dirty="0">
                          <a:solidFill>
                            <a:schemeClr val="dk1"/>
                          </a:solidFill>
                          <a:latin typeface="Titillium Web" panose="00000700000000000000" pitchFamily="2" charset="0"/>
                          <a:ea typeface="+mn-ea"/>
                          <a:cs typeface="+mn-cs"/>
                        </a:rPr>
                        <a:t>Mappatura dei processi </a:t>
                      </a:r>
                      <a:r>
                        <a:rPr lang="it-IT" sz="1200" kern="1200" dirty="0">
                          <a:solidFill>
                            <a:schemeClr val="dk1"/>
                          </a:solidFill>
                          <a:latin typeface="Titillium Web" panose="00000700000000000000" pitchFamily="2" charset="0"/>
                          <a:ea typeface="+mn-ea"/>
                          <a:cs typeface="+mn-cs"/>
                        </a:rPr>
                        <a:t>sensibili al fine di identificare le criticità che, in ragione della natura e delle peculiarità dell’attività stessa, espongono l’amministrazione a rischi corruttivi con focus sui processi per il raggiungimento degli obiettivi di performance volti a incrementare il valore pubblico (cfr. 2.2). </a:t>
                      </a:r>
                      <a:r>
                        <a:rPr lang="it-IT" sz="1200" b="1" kern="1200" dirty="0">
                          <a:solidFill>
                            <a:schemeClr val="dk1"/>
                          </a:solidFill>
                          <a:latin typeface="Titillium Web" panose="00000700000000000000" pitchFamily="2" charset="0"/>
                          <a:ea typeface="+mn-ea"/>
                          <a:cs typeface="+mn-cs"/>
                        </a:rPr>
                        <a:t>Monitoraggio sull’idoneità e sull’attuazione delle misure. </a:t>
                      </a:r>
                    </a:p>
                    <a:p>
                      <a:r>
                        <a:rPr lang="it-IT" sz="1200" b="1" kern="1200" dirty="0">
                          <a:solidFill>
                            <a:schemeClr val="dk1"/>
                          </a:solidFill>
                          <a:latin typeface="Titillium Web" panose="00000700000000000000" pitchFamily="2" charset="0"/>
                          <a:ea typeface="+mn-ea"/>
                          <a:cs typeface="+mn-cs"/>
                        </a:rPr>
                        <a:t>Programmazione dell’attuazione della trasparenza e relativo monitoraggio.</a:t>
                      </a:r>
                      <a:endParaRPr lang="it-IT" sz="1200" kern="1200" dirty="0">
                        <a:solidFill>
                          <a:schemeClr val="dk1"/>
                        </a:solidFill>
                        <a:latin typeface="Titillium Web" panose="00000700000000000000" pitchFamily="2" charset="0"/>
                        <a:ea typeface="+mn-ea"/>
                        <a:cs typeface="+mn-cs"/>
                      </a:endParaRPr>
                    </a:p>
                  </a:txBody>
                  <a:tcPr marL="68580" marR="68580" marT="34290" marB="34290"/>
                </a:tc>
                <a:extLst>
                  <a:ext uri="{0D108BD9-81ED-4DB2-BD59-A6C34878D82A}">
                    <a16:rowId xmlns:a16="http://schemas.microsoft.com/office/drawing/2014/main" val="1608155322"/>
                  </a:ext>
                </a:extLst>
              </a:tr>
            </a:tbl>
          </a:graphicData>
        </a:graphic>
      </p:graphicFrame>
      <p:sp>
        <p:nvSpPr>
          <p:cNvPr id="21" name="CasellaDiTesto 20">
            <a:extLst>
              <a:ext uri="{FF2B5EF4-FFF2-40B4-BE49-F238E27FC236}">
                <a16:creationId xmlns:a16="http://schemas.microsoft.com/office/drawing/2014/main" id="{91E02419-C6FA-CF4D-9BC0-D76B925317EC}"/>
              </a:ext>
            </a:extLst>
          </p:cNvPr>
          <p:cNvSpPr txBox="1"/>
          <p:nvPr/>
        </p:nvSpPr>
        <p:spPr>
          <a:xfrm>
            <a:off x="604631" y="1173159"/>
            <a:ext cx="9773257" cy="830997"/>
          </a:xfrm>
          <a:prstGeom prst="rect">
            <a:avLst/>
          </a:prstGeom>
          <a:noFill/>
        </p:spPr>
        <p:txBody>
          <a:bodyPr wrap="square">
            <a:spAutoFit/>
          </a:bodyPr>
          <a:lstStyle/>
          <a:p>
            <a:pPr algn="ctr"/>
            <a:r>
              <a:rPr lang="it-IT" sz="2400" dirty="0"/>
              <a:t>Linee guida funzione pubblica: indice e contenuti.</a:t>
            </a:r>
          </a:p>
          <a:p>
            <a:pPr algn="ctr"/>
            <a:r>
              <a:rPr lang="it-IT" sz="2400" dirty="0"/>
              <a:t>Le scelte metodologiche praticate nel PIAO 2022 della Regione Calabria </a:t>
            </a:r>
          </a:p>
        </p:txBody>
      </p:sp>
      <p:pic>
        <p:nvPicPr>
          <p:cNvPr id="12" name="Immagine 11">
            <a:extLst>
              <a:ext uri="{FF2B5EF4-FFF2-40B4-BE49-F238E27FC236}">
                <a16:creationId xmlns:a16="http://schemas.microsoft.com/office/drawing/2014/main" id="{CF51B40A-FCD0-DF48-A7C9-E4EF04CC93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1905344522"/>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21" name="CasellaDiTesto 20">
            <a:extLst>
              <a:ext uri="{FF2B5EF4-FFF2-40B4-BE49-F238E27FC236}">
                <a16:creationId xmlns:a16="http://schemas.microsoft.com/office/drawing/2014/main" id="{91E02419-C6FA-CF4D-9BC0-D76B925317EC}"/>
              </a:ext>
            </a:extLst>
          </p:cNvPr>
          <p:cNvSpPr txBox="1"/>
          <p:nvPr/>
        </p:nvSpPr>
        <p:spPr>
          <a:xfrm>
            <a:off x="604631" y="1173159"/>
            <a:ext cx="9773257" cy="461665"/>
          </a:xfrm>
          <a:prstGeom prst="rect">
            <a:avLst/>
          </a:prstGeom>
          <a:noFill/>
        </p:spPr>
        <p:txBody>
          <a:bodyPr wrap="square">
            <a:spAutoFit/>
          </a:bodyPr>
          <a:lstStyle/>
          <a:p>
            <a:pPr algn="ctr"/>
            <a:r>
              <a:rPr lang="it-IT" sz="2400" dirty="0"/>
              <a:t>FOCUS OBIETTIVI GENERALI E SPECIFICI</a:t>
            </a:r>
          </a:p>
        </p:txBody>
      </p:sp>
      <p:sp>
        <p:nvSpPr>
          <p:cNvPr id="18" name="Segnaposto contenuto 2">
            <a:extLst>
              <a:ext uri="{FF2B5EF4-FFF2-40B4-BE49-F238E27FC236}">
                <a16:creationId xmlns:a16="http://schemas.microsoft.com/office/drawing/2014/main" id="{0B46D738-EAE3-FE41-B5D6-7163F7C9FDDE}"/>
              </a:ext>
            </a:extLst>
          </p:cNvPr>
          <p:cNvSpPr txBox="1">
            <a:spLocks/>
          </p:cNvSpPr>
          <p:nvPr/>
        </p:nvSpPr>
        <p:spPr>
          <a:xfrm>
            <a:off x="242712" y="1634824"/>
            <a:ext cx="11595087" cy="44538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1600" dirty="0"/>
              <a:t>01. Gli obiettivi si articolano in: </a:t>
            </a:r>
          </a:p>
          <a:p>
            <a:pPr marL="0" indent="0">
              <a:buFont typeface="Arial" panose="020B0604020202020204" pitchFamily="34" charset="0"/>
              <a:buNone/>
            </a:pPr>
            <a:r>
              <a:rPr lang="it-IT" sz="1600" dirty="0"/>
              <a:t>a) </a:t>
            </a:r>
            <a:r>
              <a:rPr lang="it-IT" sz="1600" b="1" dirty="0"/>
              <a:t>obiettivi generali</a:t>
            </a:r>
            <a:r>
              <a:rPr lang="it-IT" sz="1600" dirty="0"/>
              <a:t>, che identificano, in coerenza con le priorità delle politiche pubbliche nazionali nel quadro del programma di Governo e con gli eventuali indirizzi adottati dal Presidente del Consiglio dei ministri ai sensi dell'articolo 8 del decreto legislativo 30 luglio 1999, n. 286, le priorità strategiche delle pubbliche amministrazioni in relazione alle attività e ai servizi erogati, anche tenendo conto del comparto di contrattazione di appartenenza e in relazione anche al livello e alla qualità dei servizi da garantire ai cittadini; </a:t>
            </a:r>
          </a:p>
          <a:p>
            <a:pPr marL="0" indent="0">
              <a:buFont typeface="Arial" panose="020B0604020202020204" pitchFamily="34" charset="0"/>
              <a:buNone/>
            </a:pPr>
            <a:r>
              <a:rPr lang="it-IT" sz="1600" dirty="0"/>
              <a:t>b) </a:t>
            </a:r>
            <a:r>
              <a:rPr lang="it-IT" sz="1600" b="1" dirty="0"/>
              <a:t>obiettivi specifici di ogni pubblica amministrazione</a:t>
            </a:r>
            <a:r>
              <a:rPr lang="it-IT" sz="1600" dirty="0"/>
              <a:t>, individuati, in coerenza con la direttiva annuale adottata ai sensi dell'articolo 8 del decreto legislativo 30 luglio 1999, n.286, nel Piano della performance di cui all'articolo 10; </a:t>
            </a:r>
          </a:p>
          <a:p>
            <a:pPr marL="0" indent="0">
              <a:buFont typeface="Arial" panose="020B0604020202020204" pitchFamily="34" charset="0"/>
              <a:buNone/>
            </a:pPr>
            <a:r>
              <a:rPr lang="it-IT" sz="1600" dirty="0"/>
              <a:t>1. </a:t>
            </a:r>
            <a:r>
              <a:rPr lang="it-IT" sz="1600" b="1" dirty="0"/>
              <a:t>Gli obiettivi di cui al comma 01, lettera a), sono determinati con apposite linee guida adottate su base triennale </a:t>
            </a:r>
            <a:r>
              <a:rPr lang="it-IT" sz="1600" dirty="0"/>
              <a:t>con decreto del Presidente del Consiglio dei Ministri. Per gli enti territoriali, il decreto di cui al primo periodo è adottato previa intesa in sede di conferenza unificata di cui all'articolo 8 della legge 5 giugno 2003, n. 131. </a:t>
            </a:r>
          </a:p>
          <a:p>
            <a:pPr marL="0" indent="0">
              <a:buFont typeface="Arial" panose="020B0604020202020204" pitchFamily="34" charset="0"/>
              <a:buNone/>
            </a:pPr>
            <a:r>
              <a:rPr lang="it-IT" sz="1600" b="1" dirty="0"/>
              <a:t>Gli obiettivi di cui al comma 01, lettera b), sono programmati, in coerenza con gli obiettivi generali</a:t>
            </a:r>
            <a:r>
              <a:rPr lang="it-IT" sz="1600" dirty="0"/>
              <a:t>, </a:t>
            </a:r>
            <a:r>
              <a:rPr lang="it-IT" sz="1600" dirty="0">
                <a:solidFill>
                  <a:srgbClr val="FF0000"/>
                </a:solidFill>
              </a:rPr>
              <a:t>su base triennale e definiti, prima dell'inizio del rispettivo esercizio, dagli organi di indirizzo politico-amministrativo, sentiti i vertici dell'amministrazione che a loro volta consultano i dirigenti o i responsabili delle unità organizzative. </a:t>
            </a:r>
            <a:r>
              <a:rPr lang="it-IT" sz="1600" b="1" dirty="0"/>
              <a:t>Gli obiettivi sono definiti in coerenza con gli obiettivi di bilancio</a:t>
            </a:r>
            <a:r>
              <a:rPr lang="it-IT" sz="1600" dirty="0"/>
              <a:t> indicati nei documenti programmatici di cui alla legge 31 dicembre 2009, n. 196, e di cui alla normativa economica e finanziaria applicabile alle regioni e agli enti locali e </a:t>
            </a:r>
            <a:r>
              <a:rPr lang="it-IT" sz="1600" b="1" dirty="0"/>
              <a:t>il loro conseguimento costituisce condizione per l'erogazione degli incentivi previsti dalla contrattazione integrativa</a:t>
            </a:r>
            <a:r>
              <a:rPr lang="it-IT" sz="1600" dirty="0"/>
              <a:t>. Nelle more dell'adozione delle linee guida di determinazione degli obiettivi generali, ogni pubblica amministrazione programma e definisce i propri obiettivi, secondo i tempi stabiliti per l'adozione del Piano di cui all'articolo 10, salvo procedere successivamente al loro aggiornamento. </a:t>
            </a:r>
          </a:p>
        </p:txBody>
      </p:sp>
      <p:sp>
        <p:nvSpPr>
          <p:cNvPr id="19" name="Segnaposto numero diapositiva 4">
            <a:extLst>
              <a:ext uri="{FF2B5EF4-FFF2-40B4-BE49-F238E27FC236}">
                <a16:creationId xmlns:a16="http://schemas.microsoft.com/office/drawing/2014/main" id="{9A8A51C4-83F4-3D43-98BA-0144F673AD84}"/>
              </a:ext>
            </a:extLst>
          </p:cNvPr>
          <p:cNvSpPr>
            <a:spLocks noGrp="1"/>
          </p:cNvSpPr>
          <p:nvPr>
            <p:ph type="sldNum" sz="quarter" idx="12"/>
          </p:nvPr>
        </p:nvSpPr>
        <p:spPr>
          <a:xfrm>
            <a:off x="8213188" y="1478779"/>
            <a:ext cx="3374181" cy="365125"/>
          </a:xfrm>
          <a:solidFill>
            <a:schemeClr val="bg1">
              <a:lumMod val="85000"/>
            </a:schemeClr>
          </a:solidFill>
        </p:spPr>
        <p:txBody>
          <a:bodyPr/>
          <a:lstStyle/>
          <a:p>
            <a:r>
              <a:rPr lang="it-IT" b="1" dirty="0" err="1">
                <a:solidFill>
                  <a:schemeClr val="tx1"/>
                </a:solidFill>
              </a:rPr>
              <a:t>Dlgs</a:t>
            </a:r>
            <a:r>
              <a:rPr lang="it-IT" b="1" dirty="0">
                <a:solidFill>
                  <a:schemeClr val="tx1"/>
                </a:solidFill>
              </a:rPr>
              <a:t>. n. 150/2009 Art. 5. Obiettivi e indicatori </a:t>
            </a:r>
            <a:fld id="{9D6C73E9-C3AC-F740-9721-9DF887F57A05}" type="slidenum">
              <a:rPr lang="it-IT" b="1" smtClean="0">
                <a:solidFill>
                  <a:schemeClr val="tx1"/>
                </a:solidFill>
              </a:rPr>
              <a:t>16</a:t>
            </a:fld>
            <a:endParaRPr lang="it-IT" b="1" dirty="0">
              <a:solidFill>
                <a:schemeClr val="tx1"/>
              </a:solidFill>
            </a:endParaRPr>
          </a:p>
        </p:txBody>
      </p:sp>
      <p:pic>
        <p:nvPicPr>
          <p:cNvPr id="17" name="Immagine 16">
            <a:extLst>
              <a:ext uri="{FF2B5EF4-FFF2-40B4-BE49-F238E27FC236}">
                <a16:creationId xmlns:a16="http://schemas.microsoft.com/office/drawing/2014/main" id="{FD54D729-5B94-424B-A2C4-041EA55537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1411214628"/>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graphicFrame>
        <p:nvGraphicFramePr>
          <p:cNvPr id="17" name="Tabella 2">
            <a:extLst>
              <a:ext uri="{FF2B5EF4-FFF2-40B4-BE49-F238E27FC236}">
                <a16:creationId xmlns:a16="http://schemas.microsoft.com/office/drawing/2014/main" id="{9DD23CB9-2A37-2B4E-A8E3-3B1CBF1EB095}"/>
              </a:ext>
            </a:extLst>
          </p:cNvPr>
          <p:cNvGraphicFramePr>
            <a:graphicFrameLocks noGrp="1"/>
          </p:cNvGraphicFramePr>
          <p:nvPr>
            <p:extLst>
              <p:ext uri="{D42A27DB-BD31-4B8C-83A1-F6EECF244321}">
                <p14:modId xmlns:p14="http://schemas.microsoft.com/office/powerpoint/2010/main" val="579515605"/>
              </p:ext>
            </p:extLst>
          </p:nvPr>
        </p:nvGraphicFramePr>
        <p:xfrm>
          <a:off x="604631" y="2107505"/>
          <a:ext cx="11233168" cy="4320540"/>
        </p:xfrm>
        <a:graphic>
          <a:graphicData uri="http://schemas.openxmlformats.org/drawingml/2006/table">
            <a:tbl>
              <a:tblPr firstRow="1" bandRow="1">
                <a:tableStyleId>{D7AC3CCA-C797-4891-BE02-D94E43425B78}</a:tableStyleId>
              </a:tblPr>
              <a:tblGrid>
                <a:gridCol w="3237882">
                  <a:extLst>
                    <a:ext uri="{9D8B030D-6E8A-4147-A177-3AD203B41FA5}">
                      <a16:colId xmlns:a16="http://schemas.microsoft.com/office/drawing/2014/main" val="1155837638"/>
                    </a:ext>
                  </a:extLst>
                </a:gridCol>
                <a:gridCol w="7995286">
                  <a:extLst>
                    <a:ext uri="{9D8B030D-6E8A-4147-A177-3AD203B41FA5}">
                      <a16:colId xmlns:a16="http://schemas.microsoft.com/office/drawing/2014/main" val="2475339159"/>
                    </a:ext>
                  </a:extLst>
                </a:gridCol>
              </a:tblGrid>
              <a:tr h="206909">
                <a:tc>
                  <a:txBody>
                    <a:bodyPr/>
                    <a:lstStyle/>
                    <a:p>
                      <a:r>
                        <a:rPr lang="it-IT" sz="1600" dirty="0"/>
                        <a:t>Indice linee guida Funzione Pubblica</a:t>
                      </a:r>
                    </a:p>
                  </a:txBody>
                  <a:tcPr marL="68580" marR="68580" marT="34290" marB="34290"/>
                </a:tc>
                <a:tc>
                  <a:txBody>
                    <a:bodyPr/>
                    <a:lstStyle/>
                    <a:p>
                      <a:r>
                        <a:rPr lang="it-IT" sz="1600" dirty="0"/>
                        <a:t>Scelte metodologiche </a:t>
                      </a:r>
                    </a:p>
                  </a:txBody>
                  <a:tcPr marL="68580" marR="68580" marT="34290" marB="34290"/>
                </a:tc>
                <a:extLst>
                  <a:ext uri="{0D108BD9-81ED-4DB2-BD59-A6C34878D82A}">
                    <a16:rowId xmlns:a16="http://schemas.microsoft.com/office/drawing/2014/main" val="5027512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SEZIONE  2</a:t>
                      </a:r>
                      <a:r>
                        <a:rPr lang="it-IT" sz="1400" kern="1200" dirty="0">
                          <a:solidFill>
                            <a:schemeClr val="dk1"/>
                          </a:solidFill>
                          <a:latin typeface="Titillium Web" panose="00000700000000000000" pitchFamily="2" charset="0"/>
                          <a:ea typeface="+mn-ea"/>
                          <a:cs typeface="+mn-cs"/>
                        </a:rPr>
                        <a:t>. VALORE PUBBLICO, PERFORMANCE E ANTICORRUZIONE </a:t>
                      </a:r>
                    </a:p>
                  </a:txBody>
                  <a:tcPr marL="68580" marR="68580" marT="34290" marB="34290"/>
                </a:tc>
                <a:tc hMerge="1">
                  <a:txBody>
                    <a:bodyPr/>
                    <a:lstStyle/>
                    <a:p>
                      <a:endParaRPr lang="it-IT" sz="800" dirty="0"/>
                    </a:p>
                  </a:txBody>
                  <a:tcPr marL="68580" marR="68580" marT="34290" marB="34290"/>
                </a:tc>
                <a:extLst>
                  <a:ext uri="{0D108BD9-81ED-4DB2-BD59-A6C34878D82A}">
                    <a16:rowId xmlns:a16="http://schemas.microsoft.com/office/drawing/2014/main" val="2803773311"/>
                  </a:ext>
                </a:extLst>
              </a:tr>
              <a:tr h="321183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2.1</a:t>
                      </a:r>
                      <a:r>
                        <a:rPr lang="it-IT" sz="1400" kern="1200" dirty="0">
                          <a:solidFill>
                            <a:schemeClr val="dk1"/>
                          </a:solidFill>
                          <a:latin typeface="Titillium Web" panose="00000700000000000000" pitchFamily="2" charset="0"/>
                          <a:ea typeface="+mn-ea"/>
                          <a:cs typeface="+mn-cs"/>
                        </a:rPr>
                        <a:t>. Sottosezione di programmazione – Valore pubblico . </a:t>
                      </a: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2.2</a:t>
                      </a:r>
                      <a:r>
                        <a:rPr lang="it-IT" sz="1400" kern="1200" dirty="0">
                          <a:solidFill>
                            <a:schemeClr val="dk1"/>
                          </a:solidFill>
                          <a:latin typeface="Titillium Web" panose="00000700000000000000" pitchFamily="2" charset="0"/>
                          <a:ea typeface="+mn-ea"/>
                          <a:cs typeface="+mn-cs"/>
                        </a:rPr>
                        <a:t> Sottosezione Performance </a:t>
                      </a: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it-IT" sz="1400" b="1" kern="1200" dirty="0">
                        <a:solidFill>
                          <a:schemeClr val="dk1"/>
                        </a:solidFill>
                        <a:latin typeface="Titillium Web" panose="000007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Titillium Web" panose="00000700000000000000" pitchFamily="2" charset="0"/>
                          <a:ea typeface="+mn-ea"/>
                          <a:cs typeface="+mn-cs"/>
                        </a:rPr>
                        <a:t>2.3</a:t>
                      </a:r>
                      <a:r>
                        <a:rPr lang="it-IT" sz="1400" kern="1200" dirty="0">
                          <a:solidFill>
                            <a:schemeClr val="dk1"/>
                          </a:solidFill>
                          <a:latin typeface="Titillium Web" panose="00000700000000000000" pitchFamily="2" charset="0"/>
                          <a:ea typeface="+mn-ea"/>
                          <a:cs typeface="+mn-cs"/>
                        </a:rPr>
                        <a:t> Sottosezione di programmazione - Rischi corruttivi e trasparenza </a:t>
                      </a:r>
                    </a:p>
                    <a:p>
                      <a:endParaRPr lang="it-IT" sz="1400" dirty="0"/>
                    </a:p>
                  </a:txBody>
                  <a:tcPr marL="68580" marR="68580" marT="34290" marB="34290"/>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200" b="1" kern="1200" dirty="0">
                          <a:solidFill>
                            <a:srgbClr val="C00000"/>
                          </a:solidFill>
                          <a:latin typeface="Titillium Web" panose="00000700000000000000" pitchFamily="2" charset="0"/>
                          <a:ea typeface="+mn-ea"/>
                          <a:cs typeface="+mn-cs"/>
                        </a:rPr>
                        <a:t>Analisi di contesto esterno ed interno (analisi SWOT) comprensiva dell’analisi di cui alla sezione 2.3 (rischio corruttivo)</a:t>
                      </a: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2.1. contiene gli </a:t>
                      </a:r>
                      <a:r>
                        <a:rPr lang="it-IT" sz="1200" b="1" kern="1200" dirty="0">
                          <a:solidFill>
                            <a:schemeClr val="dk1"/>
                          </a:solidFill>
                          <a:latin typeface="Titillium Web" panose="00000700000000000000" pitchFamily="2" charset="0"/>
                          <a:ea typeface="+mn-ea"/>
                          <a:cs typeface="+mn-cs"/>
                        </a:rPr>
                        <a:t>obiettivi generali e specifici</a:t>
                      </a: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  </a:t>
                      </a:r>
                      <a:r>
                        <a:rPr lang="it-IT" sz="1200" b="1" kern="1200" dirty="0">
                          <a:solidFill>
                            <a:schemeClr val="dk1"/>
                          </a:solidFill>
                          <a:latin typeface="Titillium Web" panose="00000700000000000000" pitchFamily="2" charset="0"/>
                          <a:ea typeface="+mn-ea"/>
                          <a:cs typeface="+mn-cs"/>
                        </a:rPr>
                        <a:t>azioni per favorire l’accessibilità, fisica e digitale cittadini </a:t>
                      </a:r>
                      <a:r>
                        <a:rPr lang="it-IT" sz="1200" kern="1200" dirty="0">
                          <a:solidFill>
                            <a:schemeClr val="dk1"/>
                          </a:solidFill>
                          <a:latin typeface="Titillium Web" panose="00000700000000000000" pitchFamily="2" charset="0"/>
                          <a:ea typeface="+mn-ea"/>
                          <a:cs typeface="+mn-cs"/>
                        </a:rPr>
                        <a:t>ultrasessantacinquenni e dei cittadini con disabilità,</a:t>
                      </a: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 </a:t>
                      </a:r>
                      <a:r>
                        <a:rPr lang="it-IT" sz="1200" b="1" kern="1200" dirty="0">
                          <a:solidFill>
                            <a:schemeClr val="dk1"/>
                          </a:solidFill>
                          <a:latin typeface="Titillium Web" panose="00000700000000000000" pitchFamily="2" charset="0"/>
                          <a:ea typeface="+mn-ea"/>
                          <a:cs typeface="+mn-cs"/>
                        </a:rPr>
                        <a:t>l’elenco delle procedure da semplificare </a:t>
                      </a:r>
                      <a:r>
                        <a:rPr lang="it-IT" sz="1200" kern="1200" dirty="0">
                          <a:solidFill>
                            <a:schemeClr val="dk1"/>
                          </a:solidFill>
                          <a:latin typeface="Titillium Web" panose="00000700000000000000" pitchFamily="2" charset="0"/>
                          <a:ea typeface="+mn-ea"/>
                          <a:cs typeface="+mn-cs"/>
                        </a:rPr>
                        <a:t>e </a:t>
                      </a:r>
                      <a:r>
                        <a:rPr lang="it-IT" sz="1200" b="1" kern="1200" dirty="0">
                          <a:solidFill>
                            <a:schemeClr val="dk1"/>
                          </a:solidFill>
                          <a:latin typeface="Titillium Web" panose="00000700000000000000" pitchFamily="2" charset="0"/>
                          <a:ea typeface="+mn-ea"/>
                          <a:cs typeface="+mn-cs"/>
                        </a:rPr>
                        <a:t>reingegnerizzare </a:t>
                      </a:r>
                      <a:r>
                        <a:rPr lang="it-IT" sz="1200" kern="1200" dirty="0">
                          <a:solidFill>
                            <a:schemeClr val="dk1"/>
                          </a:solidFill>
                          <a:latin typeface="Titillium Web" panose="00000700000000000000" pitchFamily="2" charset="0"/>
                          <a:ea typeface="+mn-ea"/>
                          <a:cs typeface="+mn-cs"/>
                        </a:rPr>
                        <a:t>(Agenda Semplificazione e Agenda Digitale).</a:t>
                      </a:r>
                    </a:p>
                    <a:p>
                      <a:pPr marL="171450" marR="0" lvl="0" indent="-171450" algn="l" defTabSz="755934" rtl="0" eaLnBrk="1" fontAlgn="auto" latinLnBrk="0" hangingPunct="1">
                        <a:lnSpc>
                          <a:spcPct val="100000"/>
                        </a:lnSpc>
                        <a:spcBef>
                          <a:spcPts val="0"/>
                        </a:spcBef>
                        <a:spcAft>
                          <a:spcPts val="0"/>
                        </a:spcAft>
                        <a:buClrTx/>
                        <a:buSzTx/>
                        <a:buFontTx/>
                        <a:buChar char="-"/>
                        <a:tabLst/>
                        <a:defRPr/>
                      </a:pPr>
                      <a:r>
                        <a:rPr lang="it-IT" sz="1200" kern="1200" dirty="0">
                          <a:solidFill>
                            <a:schemeClr val="dk1"/>
                          </a:solidFill>
                          <a:latin typeface="Titillium Web" panose="00000700000000000000" pitchFamily="2" charset="0"/>
                          <a:ea typeface="+mn-ea"/>
                          <a:cs typeface="+mn-cs"/>
                        </a:rPr>
                        <a:t>una selezione delle </a:t>
                      </a:r>
                      <a:r>
                        <a:rPr lang="it-IT" sz="1200" b="1" kern="1200" dirty="0">
                          <a:solidFill>
                            <a:schemeClr val="dk1"/>
                          </a:solidFill>
                          <a:latin typeface="Titillium Web" panose="00000700000000000000" pitchFamily="2" charset="0"/>
                          <a:ea typeface="+mn-ea"/>
                          <a:cs typeface="+mn-cs"/>
                        </a:rPr>
                        <a:t>politiche</a:t>
                      </a:r>
                      <a:r>
                        <a:rPr lang="it-IT" sz="1200" kern="1200" dirty="0">
                          <a:solidFill>
                            <a:schemeClr val="dk1"/>
                          </a:solidFill>
                          <a:latin typeface="Titillium Web" panose="00000700000000000000" pitchFamily="2" charset="0"/>
                          <a:ea typeface="+mn-ea"/>
                          <a:cs typeface="+mn-cs"/>
                        </a:rPr>
                        <a:t> (obiettivi di Valore Pubblico </a:t>
                      </a:r>
                      <a:r>
                        <a:rPr lang="it-IT" sz="1200" b="1" kern="1200" dirty="0" err="1">
                          <a:solidFill>
                            <a:schemeClr val="dk1"/>
                          </a:solidFill>
                          <a:latin typeface="Titillium Web" panose="00000700000000000000" pitchFamily="2" charset="0"/>
                          <a:ea typeface="+mn-ea"/>
                          <a:cs typeface="+mn-cs"/>
                        </a:rPr>
                        <a:t>outcome</a:t>
                      </a:r>
                      <a:r>
                        <a:rPr lang="it-IT" sz="1200" b="1" kern="1200" dirty="0">
                          <a:solidFill>
                            <a:schemeClr val="dk1"/>
                          </a:solidFill>
                          <a:latin typeface="Titillium Web" panose="00000700000000000000" pitchFamily="2" charset="0"/>
                          <a:ea typeface="+mn-ea"/>
                          <a:cs typeface="+mn-cs"/>
                        </a:rPr>
                        <a:t>/impatti </a:t>
                      </a:r>
                      <a:r>
                        <a:rPr lang="it-IT" sz="1200" kern="1200" dirty="0">
                          <a:solidFill>
                            <a:schemeClr val="dk1"/>
                          </a:solidFill>
                          <a:latin typeface="Titillium Web" panose="00000700000000000000" pitchFamily="2" charset="0"/>
                          <a:ea typeface="+mn-ea"/>
                          <a:cs typeface="+mn-cs"/>
                        </a:rPr>
                        <a:t>(</a:t>
                      </a:r>
                      <a:r>
                        <a:rPr lang="it-IT" sz="1200" b="1" kern="1200" dirty="0">
                          <a:solidFill>
                            <a:schemeClr val="dk1"/>
                          </a:solidFill>
                          <a:latin typeface="Titillium Web" panose="00000700000000000000" pitchFamily="2" charset="0"/>
                          <a:ea typeface="+mn-ea"/>
                          <a:cs typeface="+mn-cs"/>
                        </a:rPr>
                        <a:t>Agenda 2030, BES</a:t>
                      </a:r>
                      <a:r>
                        <a:rPr lang="it-IT" sz="1200" kern="1200" dirty="0">
                          <a:solidFill>
                            <a:schemeClr val="dk1"/>
                          </a:solidFill>
                          <a:latin typeface="Titillium Web" panose="00000700000000000000" pitchFamily="2" charset="0"/>
                          <a:ea typeface="+mn-ea"/>
                          <a:cs typeface="+mn-cs"/>
                        </a:rPr>
                        <a:t>). </a:t>
                      </a:r>
                    </a:p>
                    <a:p>
                      <a:pPr marL="171450" marR="0" lvl="0" indent="-171450" algn="l" defTabSz="755934" rtl="0" eaLnBrk="1" fontAlgn="auto" latinLnBrk="0" hangingPunct="1">
                        <a:lnSpc>
                          <a:spcPct val="100000"/>
                        </a:lnSpc>
                        <a:spcBef>
                          <a:spcPts val="0"/>
                        </a:spcBef>
                        <a:spcAft>
                          <a:spcPts val="0"/>
                        </a:spcAft>
                        <a:buClrTx/>
                        <a:buSzTx/>
                        <a:buFontTx/>
                        <a:buChar char="-"/>
                        <a:tabLst/>
                        <a:defRPr/>
                      </a:pPr>
                      <a:r>
                        <a:rPr lang="it-IT" sz="1200" b="1" kern="1200" dirty="0">
                          <a:solidFill>
                            <a:srgbClr val="C00000"/>
                          </a:solidFill>
                          <a:latin typeface="Titillium Web" panose="00000700000000000000" pitchFamily="2" charset="0"/>
                          <a:ea typeface="+mn-ea"/>
                          <a:cs typeface="+mn-cs"/>
                        </a:rPr>
                        <a:t>Rappresentazione del Valore pubblico attraverso la BSC e quindi con il concorso di tutti gli obiettivi tra cui quelli strategici misurati da indicatori BES/agenda 2030</a:t>
                      </a:r>
                    </a:p>
                    <a:p>
                      <a:pPr marL="0" marR="0" lvl="0" indent="0" algn="l" defTabSz="755934"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Titillium Web" panose="00000700000000000000" pitchFamily="2" charset="0"/>
                          <a:ea typeface="+mn-ea"/>
                          <a:cs typeface="+mn-cs"/>
                        </a:rPr>
                        <a:t>2.2. Si possono identificare:</a:t>
                      </a:r>
                    </a:p>
                    <a:p>
                      <a:r>
                        <a:rPr lang="it-IT" sz="1200" kern="1200" dirty="0">
                          <a:solidFill>
                            <a:schemeClr val="dk1"/>
                          </a:solidFill>
                          <a:latin typeface="Titillium Web" panose="00000700000000000000" pitchFamily="2" charset="0"/>
                          <a:ea typeface="+mn-ea"/>
                          <a:cs typeface="+mn-cs"/>
                        </a:rPr>
                        <a:t>- obiettivi di </a:t>
                      </a:r>
                      <a:r>
                        <a:rPr lang="it-IT" sz="1200" b="1" kern="1200" dirty="0">
                          <a:solidFill>
                            <a:schemeClr val="dk1"/>
                          </a:solidFill>
                          <a:latin typeface="Titillium Web" panose="00000700000000000000" pitchFamily="2" charset="0"/>
                          <a:ea typeface="+mn-ea"/>
                          <a:cs typeface="+mn-cs"/>
                        </a:rPr>
                        <a:t>semplificazione</a:t>
                      </a:r>
                      <a:r>
                        <a:rPr lang="it-IT" sz="1200" kern="1200" dirty="0">
                          <a:solidFill>
                            <a:schemeClr val="dk1"/>
                          </a:solidFill>
                          <a:latin typeface="Titillium Web" panose="00000700000000000000" pitchFamily="2" charset="0"/>
                          <a:ea typeface="+mn-ea"/>
                          <a:cs typeface="+mn-cs"/>
                        </a:rPr>
                        <a:t>;  di </a:t>
                      </a:r>
                      <a:r>
                        <a:rPr lang="it-IT" sz="1200" b="1" kern="1200" dirty="0">
                          <a:solidFill>
                            <a:schemeClr val="dk1"/>
                          </a:solidFill>
                          <a:latin typeface="Titillium Web" panose="00000700000000000000" pitchFamily="2" charset="0"/>
                          <a:ea typeface="+mn-ea"/>
                          <a:cs typeface="+mn-cs"/>
                        </a:rPr>
                        <a:t>digitalizzazione</a:t>
                      </a:r>
                      <a:r>
                        <a:rPr lang="it-IT" sz="1200" kern="1200" dirty="0">
                          <a:solidFill>
                            <a:schemeClr val="dk1"/>
                          </a:solidFill>
                          <a:latin typeface="Titillium Web" panose="00000700000000000000" pitchFamily="2" charset="0"/>
                          <a:ea typeface="+mn-ea"/>
                          <a:cs typeface="+mn-cs"/>
                        </a:rPr>
                        <a:t>; di </a:t>
                      </a:r>
                      <a:r>
                        <a:rPr lang="it-IT" sz="1200" b="1" kern="1200" dirty="0">
                          <a:solidFill>
                            <a:schemeClr val="dk1"/>
                          </a:solidFill>
                          <a:latin typeface="Titillium Web" panose="00000700000000000000" pitchFamily="2" charset="0"/>
                          <a:ea typeface="+mn-ea"/>
                          <a:cs typeface="+mn-cs"/>
                        </a:rPr>
                        <a:t>efficienza in relazione alla tempistica </a:t>
                      </a:r>
                      <a:r>
                        <a:rPr lang="it-IT" sz="1200" kern="1200" dirty="0">
                          <a:solidFill>
                            <a:schemeClr val="dk1"/>
                          </a:solidFill>
                          <a:latin typeface="Titillium Web" panose="00000700000000000000" pitchFamily="2" charset="0"/>
                          <a:ea typeface="+mn-ea"/>
                          <a:cs typeface="+mn-cs"/>
                        </a:rPr>
                        <a:t>di completamento delle procedure, il </a:t>
                      </a:r>
                      <a:r>
                        <a:rPr lang="it-IT" sz="1200" b="1" kern="1200" dirty="0">
                          <a:solidFill>
                            <a:schemeClr val="dk1"/>
                          </a:solidFill>
                          <a:latin typeface="Titillium Web" panose="00000700000000000000" pitchFamily="2" charset="0"/>
                          <a:ea typeface="+mn-ea"/>
                          <a:cs typeface="+mn-cs"/>
                        </a:rPr>
                        <a:t>Piano </a:t>
                      </a:r>
                      <a:r>
                        <a:rPr lang="it-IT" sz="1200" b="1" kern="1200" dirty="0" err="1">
                          <a:solidFill>
                            <a:schemeClr val="dk1"/>
                          </a:solidFill>
                          <a:latin typeface="Titillium Web" panose="00000700000000000000" pitchFamily="2" charset="0"/>
                          <a:ea typeface="+mn-ea"/>
                          <a:cs typeface="+mn-cs"/>
                        </a:rPr>
                        <a:t>efficientamento</a:t>
                      </a:r>
                      <a:r>
                        <a:rPr lang="it-IT" sz="1200" b="1" kern="1200" dirty="0">
                          <a:solidFill>
                            <a:schemeClr val="dk1"/>
                          </a:solidFill>
                          <a:latin typeface="Titillium Web" panose="00000700000000000000" pitchFamily="2" charset="0"/>
                          <a:ea typeface="+mn-ea"/>
                          <a:cs typeface="+mn-cs"/>
                        </a:rPr>
                        <a:t> </a:t>
                      </a:r>
                      <a:r>
                        <a:rPr lang="it-IT" sz="1200" kern="1200" dirty="0">
                          <a:solidFill>
                            <a:schemeClr val="dk1"/>
                          </a:solidFill>
                          <a:latin typeface="Titillium Web" panose="00000700000000000000" pitchFamily="2" charset="0"/>
                          <a:ea typeface="+mn-ea"/>
                          <a:cs typeface="+mn-cs"/>
                        </a:rPr>
                        <a:t>ed il </a:t>
                      </a:r>
                      <a:r>
                        <a:rPr lang="it-IT" sz="1200" b="1" kern="1200" dirty="0">
                          <a:solidFill>
                            <a:schemeClr val="dk1"/>
                          </a:solidFill>
                          <a:latin typeface="Titillium Web" panose="00000700000000000000" pitchFamily="2" charset="0"/>
                          <a:ea typeface="+mn-ea"/>
                          <a:cs typeface="+mn-cs"/>
                        </a:rPr>
                        <a:t>Nucleo concretezza</a:t>
                      </a:r>
                      <a:r>
                        <a:rPr lang="it-IT" sz="1200" kern="1200" dirty="0">
                          <a:solidFill>
                            <a:schemeClr val="dk1"/>
                          </a:solidFill>
                          <a:latin typeface="Titillium Web" panose="00000700000000000000" pitchFamily="2" charset="0"/>
                          <a:ea typeface="+mn-ea"/>
                          <a:cs typeface="+mn-cs"/>
                        </a:rPr>
                        <a:t>; </a:t>
                      </a:r>
                      <a:r>
                        <a:rPr lang="it-IT" sz="1200" b="1" kern="1200" dirty="0">
                          <a:solidFill>
                            <a:schemeClr val="dk1"/>
                          </a:solidFill>
                          <a:latin typeface="Titillium Web" panose="00000700000000000000" pitchFamily="2" charset="0"/>
                          <a:ea typeface="+mn-ea"/>
                          <a:cs typeface="+mn-cs"/>
                        </a:rPr>
                        <a:t>obiettivi di genere</a:t>
                      </a:r>
                      <a:r>
                        <a:rPr lang="it-IT" sz="1200" kern="1200" dirty="0">
                          <a:solidFill>
                            <a:schemeClr val="dk1"/>
                          </a:solidFill>
                          <a:latin typeface="Titillium Web" panose="00000700000000000000" pitchFamily="2" charset="0"/>
                          <a:ea typeface="+mn-ea"/>
                          <a:cs typeface="+mn-cs"/>
                        </a:rPr>
                        <a:t>.</a:t>
                      </a:r>
                    </a:p>
                    <a:p>
                      <a:r>
                        <a:rPr lang="it-IT" sz="1200" kern="1200" dirty="0">
                          <a:solidFill>
                            <a:schemeClr val="dk1"/>
                          </a:solidFill>
                          <a:latin typeface="Titillium Web" panose="00000700000000000000" pitchFamily="2" charset="0"/>
                          <a:ea typeface="+mn-ea"/>
                          <a:cs typeface="+mn-cs"/>
                        </a:rPr>
                        <a:t>2.3. La </a:t>
                      </a:r>
                      <a:r>
                        <a:rPr lang="it-IT" sz="1200" b="1" kern="1200" dirty="0">
                          <a:solidFill>
                            <a:schemeClr val="dk1"/>
                          </a:solidFill>
                          <a:latin typeface="Titillium Web" panose="00000700000000000000" pitchFamily="2" charset="0"/>
                          <a:ea typeface="+mn-ea"/>
                          <a:cs typeface="+mn-cs"/>
                        </a:rPr>
                        <a:t>sottosezione è predisposta dal Responsabile della prevenzione </a:t>
                      </a:r>
                      <a:r>
                        <a:rPr lang="it-IT" sz="1200" kern="1200" dirty="0">
                          <a:solidFill>
                            <a:schemeClr val="dk1"/>
                          </a:solidFill>
                          <a:latin typeface="Titillium Web" panose="00000700000000000000" pitchFamily="2" charset="0"/>
                          <a:ea typeface="+mn-ea"/>
                          <a:cs typeface="+mn-cs"/>
                        </a:rPr>
                        <a:t>della corruzione e della trasparenza (RPCT) . Questa sezione </a:t>
                      </a:r>
                      <a:r>
                        <a:rPr lang="it-IT" sz="1200" b="1" kern="1200" dirty="0">
                          <a:solidFill>
                            <a:schemeClr val="dk1"/>
                          </a:solidFill>
                          <a:latin typeface="Titillium Web" panose="00000700000000000000" pitchFamily="2" charset="0"/>
                          <a:ea typeface="+mn-ea"/>
                          <a:cs typeface="+mn-cs"/>
                        </a:rPr>
                        <a:t>deve contenere quanto previsto dal PNA</a:t>
                      </a:r>
                      <a:r>
                        <a:rPr lang="it-IT" sz="1200" kern="1200" dirty="0">
                          <a:solidFill>
                            <a:schemeClr val="dk1"/>
                          </a:solidFill>
                          <a:latin typeface="Titillium Web" panose="00000700000000000000" pitchFamily="2" charset="0"/>
                          <a:ea typeface="+mn-ea"/>
                          <a:cs typeface="+mn-cs"/>
                        </a:rPr>
                        <a:t>, e </a:t>
                      </a:r>
                      <a:r>
                        <a:rPr lang="it-IT" sz="1200" b="1" kern="1200" dirty="0">
                          <a:solidFill>
                            <a:schemeClr val="dk1"/>
                          </a:solidFill>
                          <a:latin typeface="Titillium Web" panose="00000700000000000000" pitchFamily="2" charset="0"/>
                          <a:ea typeface="+mn-ea"/>
                          <a:cs typeface="+mn-cs"/>
                        </a:rPr>
                        <a:t>Valutazione di impatto del contesto esterno </a:t>
                      </a:r>
                      <a:r>
                        <a:rPr lang="it-IT" sz="1200" kern="1200" dirty="0">
                          <a:solidFill>
                            <a:schemeClr val="dk1"/>
                          </a:solidFill>
                          <a:latin typeface="Titillium Web" panose="00000700000000000000" pitchFamily="2" charset="0"/>
                          <a:ea typeface="+mn-ea"/>
                          <a:cs typeface="+mn-cs"/>
                        </a:rPr>
                        <a:t>per evidenziare se le caratteristiche strutturali e congiunturali dell’ambiente, culturale, sociale ed economico nel quale l’amministrazione si trova ad operare possano favorire il verificarsi di fenomeni corruttivi. </a:t>
                      </a:r>
                      <a:r>
                        <a:rPr lang="it-IT" sz="1200" b="1" kern="1200" dirty="0">
                          <a:solidFill>
                            <a:schemeClr val="dk1"/>
                          </a:solidFill>
                          <a:latin typeface="Titillium Web" panose="00000700000000000000" pitchFamily="2" charset="0"/>
                          <a:ea typeface="+mn-ea"/>
                          <a:cs typeface="+mn-cs"/>
                        </a:rPr>
                        <a:t>Valutazione di impatto del contesto interno </a:t>
                      </a:r>
                      <a:r>
                        <a:rPr lang="it-IT" sz="1200" kern="1200" dirty="0">
                          <a:solidFill>
                            <a:schemeClr val="dk1"/>
                          </a:solidFill>
                          <a:latin typeface="Titillium Web" panose="00000700000000000000" pitchFamily="2" charset="0"/>
                          <a:ea typeface="+mn-ea"/>
                          <a:cs typeface="+mn-cs"/>
                        </a:rPr>
                        <a:t>per evidenziare se la </a:t>
                      </a:r>
                      <a:r>
                        <a:rPr lang="it-IT" sz="1200" kern="1200" dirty="0" err="1">
                          <a:solidFill>
                            <a:schemeClr val="dk1"/>
                          </a:solidFill>
                          <a:latin typeface="Titillium Web" panose="00000700000000000000" pitchFamily="2" charset="0"/>
                          <a:ea typeface="+mn-ea"/>
                          <a:cs typeface="+mn-cs"/>
                        </a:rPr>
                        <a:t>mission</a:t>
                      </a:r>
                      <a:r>
                        <a:rPr lang="it-IT" sz="1200" kern="1200" dirty="0">
                          <a:solidFill>
                            <a:schemeClr val="dk1"/>
                          </a:solidFill>
                          <a:latin typeface="Titillium Web" panose="00000700000000000000" pitchFamily="2" charset="0"/>
                          <a:ea typeface="+mn-ea"/>
                          <a:cs typeface="+mn-cs"/>
                        </a:rPr>
                        <a:t> dell’ente e/o la sua struttura organizzativa, sulla base delle informazioni della Sezione 3.2, possano influenzare l’esposizione al rischio corruttivo della stessa. </a:t>
                      </a:r>
                    </a:p>
                    <a:p>
                      <a:r>
                        <a:rPr lang="it-IT" sz="1200" b="1" kern="1200" dirty="0">
                          <a:solidFill>
                            <a:schemeClr val="dk1"/>
                          </a:solidFill>
                          <a:latin typeface="Titillium Web" panose="00000700000000000000" pitchFamily="2" charset="0"/>
                          <a:ea typeface="+mn-ea"/>
                          <a:cs typeface="+mn-cs"/>
                        </a:rPr>
                        <a:t>Mappatura dei processi </a:t>
                      </a:r>
                      <a:r>
                        <a:rPr lang="it-IT" sz="1200" kern="1200" dirty="0">
                          <a:solidFill>
                            <a:schemeClr val="dk1"/>
                          </a:solidFill>
                          <a:latin typeface="Titillium Web" panose="00000700000000000000" pitchFamily="2" charset="0"/>
                          <a:ea typeface="+mn-ea"/>
                          <a:cs typeface="+mn-cs"/>
                        </a:rPr>
                        <a:t>sensibili al fine di identificare le criticità che, in ragione della natura e delle peculiarità dell’attività stessa, espongono l’amministrazione a rischi corruttivi con focus sui processi per il raggiungimento degli obiettivi di performance volti a incrementare il valore pubblico (cfr. 2.2). </a:t>
                      </a:r>
                      <a:r>
                        <a:rPr lang="it-IT" sz="1200" b="1" kern="1200" dirty="0">
                          <a:solidFill>
                            <a:schemeClr val="dk1"/>
                          </a:solidFill>
                          <a:latin typeface="Titillium Web" panose="00000700000000000000" pitchFamily="2" charset="0"/>
                          <a:ea typeface="+mn-ea"/>
                          <a:cs typeface="+mn-cs"/>
                        </a:rPr>
                        <a:t>Monitoraggio sull’idoneità e sull’attuazione delle misure. </a:t>
                      </a:r>
                    </a:p>
                    <a:p>
                      <a:r>
                        <a:rPr lang="it-IT" sz="1200" b="1" kern="1200" dirty="0">
                          <a:solidFill>
                            <a:schemeClr val="dk1"/>
                          </a:solidFill>
                          <a:latin typeface="Titillium Web" panose="00000700000000000000" pitchFamily="2" charset="0"/>
                          <a:ea typeface="+mn-ea"/>
                          <a:cs typeface="+mn-cs"/>
                        </a:rPr>
                        <a:t>Programmazione dell’attuazione della trasparenza e relativo monitoraggio.</a:t>
                      </a:r>
                      <a:endParaRPr lang="it-IT" sz="1200" kern="1200" dirty="0">
                        <a:solidFill>
                          <a:schemeClr val="dk1"/>
                        </a:solidFill>
                        <a:latin typeface="Titillium Web" panose="00000700000000000000" pitchFamily="2" charset="0"/>
                        <a:ea typeface="+mn-ea"/>
                        <a:cs typeface="+mn-cs"/>
                      </a:endParaRPr>
                    </a:p>
                  </a:txBody>
                  <a:tcPr marL="68580" marR="68580" marT="34290" marB="34290"/>
                </a:tc>
                <a:extLst>
                  <a:ext uri="{0D108BD9-81ED-4DB2-BD59-A6C34878D82A}">
                    <a16:rowId xmlns:a16="http://schemas.microsoft.com/office/drawing/2014/main" val="1608155322"/>
                  </a:ext>
                </a:extLst>
              </a:tr>
            </a:tbl>
          </a:graphicData>
        </a:graphic>
      </p:graphicFrame>
      <p:sp>
        <p:nvSpPr>
          <p:cNvPr id="21" name="CasellaDiTesto 20">
            <a:extLst>
              <a:ext uri="{FF2B5EF4-FFF2-40B4-BE49-F238E27FC236}">
                <a16:creationId xmlns:a16="http://schemas.microsoft.com/office/drawing/2014/main" id="{91E02419-C6FA-CF4D-9BC0-D76B925317EC}"/>
              </a:ext>
            </a:extLst>
          </p:cNvPr>
          <p:cNvSpPr txBox="1"/>
          <p:nvPr/>
        </p:nvSpPr>
        <p:spPr>
          <a:xfrm>
            <a:off x="604631" y="1173159"/>
            <a:ext cx="9773257" cy="830997"/>
          </a:xfrm>
          <a:prstGeom prst="rect">
            <a:avLst/>
          </a:prstGeom>
          <a:noFill/>
        </p:spPr>
        <p:txBody>
          <a:bodyPr wrap="square">
            <a:spAutoFit/>
          </a:bodyPr>
          <a:lstStyle/>
          <a:p>
            <a:pPr algn="ctr"/>
            <a:r>
              <a:rPr lang="it-IT" sz="2400" dirty="0"/>
              <a:t>Linee guida funzione pubblica: indice e contenuti.</a:t>
            </a:r>
          </a:p>
          <a:p>
            <a:pPr algn="ctr"/>
            <a:r>
              <a:rPr lang="it-IT" sz="2400" dirty="0"/>
              <a:t>Le scelte metodologiche praticate nel PIAO 2022 della Regione Calabria </a:t>
            </a:r>
          </a:p>
        </p:txBody>
      </p:sp>
      <p:pic>
        <p:nvPicPr>
          <p:cNvPr id="12" name="Immagine 11">
            <a:extLst>
              <a:ext uri="{FF2B5EF4-FFF2-40B4-BE49-F238E27FC236}">
                <a16:creationId xmlns:a16="http://schemas.microsoft.com/office/drawing/2014/main" id="{0DB70797-3E37-C544-9A1C-C30F5420F6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2157048451"/>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21" name="CasellaDiTesto 20">
            <a:extLst>
              <a:ext uri="{FF2B5EF4-FFF2-40B4-BE49-F238E27FC236}">
                <a16:creationId xmlns:a16="http://schemas.microsoft.com/office/drawing/2014/main" id="{91E02419-C6FA-CF4D-9BC0-D76B925317EC}"/>
              </a:ext>
            </a:extLst>
          </p:cNvPr>
          <p:cNvSpPr txBox="1"/>
          <p:nvPr/>
        </p:nvSpPr>
        <p:spPr>
          <a:xfrm>
            <a:off x="604631" y="1173159"/>
            <a:ext cx="9773257" cy="830997"/>
          </a:xfrm>
          <a:prstGeom prst="rect">
            <a:avLst/>
          </a:prstGeom>
          <a:noFill/>
        </p:spPr>
        <p:txBody>
          <a:bodyPr wrap="square">
            <a:spAutoFit/>
          </a:bodyPr>
          <a:lstStyle/>
          <a:p>
            <a:pPr algn="ctr"/>
            <a:r>
              <a:rPr lang="it-IT" sz="2400" dirty="0"/>
              <a:t>Linee guida funzione pubblica: indice e contenuti.</a:t>
            </a:r>
          </a:p>
          <a:p>
            <a:pPr algn="ctr"/>
            <a:r>
              <a:rPr lang="it-IT" sz="2400" dirty="0"/>
              <a:t>Le scelte metodologiche praticate nel PIAO 2022 della Regione Calabria </a:t>
            </a:r>
          </a:p>
        </p:txBody>
      </p:sp>
      <p:sp>
        <p:nvSpPr>
          <p:cNvPr id="18" name="CasellaDiTesto 17">
            <a:extLst>
              <a:ext uri="{FF2B5EF4-FFF2-40B4-BE49-F238E27FC236}">
                <a16:creationId xmlns:a16="http://schemas.microsoft.com/office/drawing/2014/main" id="{77CCD3B8-CF4B-0A4F-95B9-E744DF1AD8A5}"/>
              </a:ext>
            </a:extLst>
          </p:cNvPr>
          <p:cNvSpPr txBox="1"/>
          <p:nvPr/>
        </p:nvSpPr>
        <p:spPr>
          <a:xfrm>
            <a:off x="604631" y="2612167"/>
            <a:ext cx="10543142" cy="1200329"/>
          </a:xfrm>
          <a:prstGeom prst="rect">
            <a:avLst/>
          </a:prstGeom>
          <a:noFill/>
        </p:spPr>
        <p:txBody>
          <a:bodyPr wrap="square">
            <a:spAutoFit/>
          </a:bodyPr>
          <a:lstStyle/>
          <a:p>
            <a:pPr algn="just"/>
            <a:r>
              <a:rPr lang="it-IT" sz="1800" dirty="0">
                <a:effectLst/>
                <a:latin typeface="Calibri" panose="020F0502020204030204" pitchFamily="34" charset="0"/>
                <a:ea typeface="Times New Roman" panose="02020603050405020304" pitchFamily="18" charset="0"/>
              </a:rPr>
              <a:t>Il colore dei quadranti indica la fonte dell’informazione: quadranti di colore grigio chiara contengono informazioni tratte dal P.T.P.C.T. 2022-2024, i quadranti bianchi sintetizzano le informazioni tratte dal Piano della performance 2022-2024 Parte generale, i quadranti grigio scuro le informazioni tratte dal DEFR 2022-2024 allegato alla deliberazione di G.R. n. 8 del 14 dicembre 2021.</a:t>
            </a:r>
            <a:endParaRPr lang="it-IT" sz="1800" dirty="0">
              <a:effectLst/>
              <a:latin typeface="Times New Roman" panose="02020603050405020304" pitchFamily="18" charset="0"/>
              <a:ea typeface="Times New Roman" panose="02020603050405020304" pitchFamily="18" charset="0"/>
            </a:endParaRPr>
          </a:p>
        </p:txBody>
      </p:sp>
      <p:pic>
        <p:nvPicPr>
          <p:cNvPr id="12" name="Immagine 11">
            <a:extLst>
              <a:ext uri="{FF2B5EF4-FFF2-40B4-BE49-F238E27FC236}">
                <a16:creationId xmlns:a16="http://schemas.microsoft.com/office/drawing/2014/main" id="{503CD39E-AB84-9C4A-8A2E-3313370CD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59837"/>
            <a:ext cx="1672087" cy="495312"/>
          </a:xfrm>
          <a:prstGeom prst="rect">
            <a:avLst/>
          </a:prstGeom>
          <a:noFill/>
        </p:spPr>
      </p:pic>
    </p:spTree>
    <p:extLst>
      <p:ext uri="{BB962C8B-B14F-4D97-AF65-F5344CB8AC3E}">
        <p14:creationId xmlns:p14="http://schemas.microsoft.com/office/powerpoint/2010/main" val="4081744215"/>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54</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graphicFrame>
        <p:nvGraphicFramePr>
          <p:cNvPr id="7" name="Tabella 6">
            <a:extLst>
              <a:ext uri="{FF2B5EF4-FFF2-40B4-BE49-F238E27FC236}">
                <a16:creationId xmlns:a16="http://schemas.microsoft.com/office/drawing/2014/main" id="{352084F7-7950-89BC-5B63-201D19755EFE}"/>
              </a:ext>
            </a:extLst>
          </p:cNvPr>
          <p:cNvGraphicFramePr>
            <a:graphicFrameLocks noGrp="1"/>
          </p:cNvGraphicFramePr>
          <p:nvPr>
            <p:extLst>
              <p:ext uri="{D42A27DB-BD31-4B8C-83A1-F6EECF244321}">
                <p14:modId xmlns:p14="http://schemas.microsoft.com/office/powerpoint/2010/main" val="3582501656"/>
              </p:ext>
            </p:extLst>
          </p:nvPr>
        </p:nvGraphicFramePr>
        <p:xfrm>
          <a:off x="786383" y="1084702"/>
          <a:ext cx="11051416" cy="5485586"/>
        </p:xfrm>
        <a:graphic>
          <a:graphicData uri="http://schemas.openxmlformats.org/drawingml/2006/table">
            <a:tbl>
              <a:tblPr>
                <a:tableStyleId>{5940675A-B579-460E-94D1-54222C63F5DA}</a:tableStyleId>
              </a:tblPr>
              <a:tblGrid>
                <a:gridCol w="567499">
                  <a:extLst>
                    <a:ext uri="{9D8B030D-6E8A-4147-A177-3AD203B41FA5}">
                      <a16:colId xmlns:a16="http://schemas.microsoft.com/office/drawing/2014/main" val="635684194"/>
                    </a:ext>
                  </a:extLst>
                </a:gridCol>
                <a:gridCol w="2697884">
                  <a:extLst>
                    <a:ext uri="{9D8B030D-6E8A-4147-A177-3AD203B41FA5}">
                      <a16:colId xmlns:a16="http://schemas.microsoft.com/office/drawing/2014/main" val="1047709833"/>
                    </a:ext>
                  </a:extLst>
                </a:gridCol>
                <a:gridCol w="2697885">
                  <a:extLst>
                    <a:ext uri="{9D8B030D-6E8A-4147-A177-3AD203B41FA5}">
                      <a16:colId xmlns:a16="http://schemas.microsoft.com/office/drawing/2014/main" val="3893811888"/>
                    </a:ext>
                  </a:extLst>
                </a:gridCol>
                <a:gridCol w="2413456">
                  <a:extLst>
                    <a:ext uri="{9D8B030D-6E8A-4147-A177-3AD203B41FA5}">
                      <a16:colId xmlns:a16="http://schemas.microsoft.com/office/drawing/2014/main" val="726149950"/>
                    </a:ext>
                  </a:extLst>
                </a:gridCol>
                <a:gridCol w="2674692">
                  <a:extLst>
                    <a:ext uri="{9D8B030D-6E8A-4147-A177-3AD203B41FA5}">
                      <a16:colId xmlns:a16="http://schemas.microsoft.com/office/drawing/2014/main" val="3055613722"/>
                    </a:ext>
                  </a:extLst>
                </a:gridCol>
              </a:tblGrid>
              <a:tr h="205509">
                <a:tc rowSpan="4">
                  <a:txBody>
                    <a:bodyPr/>
                    <a:lstStyle/>
                    <a:p>
                      <a:pPr algn="ctr" fontAlgn="ctr"/>
                      <a:r>
                        <a:rPr lang="it-IT" sz="1400" u="sng" strike="noStrike" dirty="0">
                          <a:effectLst/>
                        </a:rPr>
                        <a:t>Obiettivo Strategico 1.3.1</a:t>
                      </a: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ctr" fontAlgn="ctr"/>
                      <a:r>
                        <a:rPr lang="it-IT" sz="1400" u="none" strike="noStrike" dirty="0">
                          <a:effectLst/>
                        </a:rPr>
                        <a:t>Obiettivo</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Indicatore</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Target</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Stakeholder</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extLst>
                  <a:ext uri="{0D108BD9-81ED-4DB2-BD59-A6C34878D82A}">
                    <a16:rowId xmlns:a16="http://schemas.microsoft.com/office/drawing/2014/main" val="3544898517"/>
                  </a:ext>
                </a:extLst>
              </a:tr>
              <a:tr h="411018">
                <a:tc vMerge="1">
                  <a:txBody>
                    <a:bodyPr/>
                    <a:lstStyle/>
                    <a:p>
                      <a:endParaRPr lang="it-IT"/>
                    </a:p>
                  </a:txBody>
                  <a:tcPr/>
                </a:tc>
                <a:tc rowSpan="3">
                  <a:txBody>
                    <a:bodyPr/>
                    <a:lstStyle/>
                    <a:p>
                      <a:pPr algn="ctr" fontAlgn="ctr"/>
                      <a:r>
                        <a:rPr lang="it-IT" sz="1400" u="none" strike="noStrike" dirty="0">
                          <a:effectLst/>
                        </a:rPr>
                        <a:t>Sviluppare e ammodernare le infrastrutture fisiche e digitali per l'innovazione e lo sviluppo del territorio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Utenti regolari di internet</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68,20%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Enti territoriali, Cittadini, Imprese, Associazioni, Imprese, Studenti</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14316639"/>
                  </a:ext>
                </a:extLst>
              </a:tr>
              <a:tr h="616527">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Edifici scolastici nella Regione Calabria  sottoposti a mitigazione del rischio sismico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9%</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Scuole, studenti,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82340963"/>
                  </a:ext>
                </a:extLst>
              </a:tr>
              <a:tr h="411018">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Utenti assidui dei mezzi pubblici</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6,50%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Cittadini, Associazioni,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36920385"/>
                  </a:ext>
                </a:extLst>
              </a:tr>
              <a:tr h="616527">
                <a:tc>
                  <a:txBody>
                    <a:bodyPr/>
                    <a:lstStyle/>
                    <a:p>
                      <a:pPr algn="ctr" fontAlgn="ctr"/>
                      <a:r>
                        <a:rPr lang="it-IT" sz="1400" b="1" u="none" strike="noStrike" dirty="0">
                          <a:effectLst/>
                        </a:rPr>
                        <a:t>Dimensione  BSC</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Obiettivo</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Indicatore</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Target</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it-IT" sz="1400" b="1" u="none" strike="noStrike" dirty="0">
                          <a:effectLst/>
                        </a:rPr>
                        <a:t>Stakeholder</a:t>
                      </a:r>
                      <a:endParaRPr lang="it-IT" sz="1400" b="1" i="0" u="none" strike="noStrike" dirty="0">
                        <a:solidFill>
                          <a:srgbClr val="305496"/>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977346202"/>
                  </a:ext>
                </a:extLst>
              </a:tr>
              <a:tr h="822036">
                <a:tc rowSpan="2">
                  <a:txBody>
                    <a:bodyPr/>
                    <a:lstStyle/>
                    <a:p>
                      <a:pPr algn="ctr" fontAlgn="ctr"/>
                      <a:r>
                        <a:rPr lang="it-IT" sz="1400" b="1" i="0" u="none" strike="noStrike" dirty="0">
                          <a:solidFill>
                            <a:srgbClr val="0563C1"/>
                          </a:solidFill>
                          <a:effectLst/>
                          <a:latin typeface="Calibri" panose="020F0502020204030204" pitchFamily="34" charset="0"/>
                        </a:rPr>
                        <a:t>Finanziaria</a:t>
                      </a:r>
                    </a:p>
                  </a:txBody>
                  <a:tcPr marL="0" marR="0" marT="0" marB="0" vert="vert270" anchor="ctr">
                    <a:solidFill>
                      <a:srgbClr val="FFFF00"/>
                    </a:solidFill>
                  </a:tcPr>
                </a:tc>
                <a:tc>
                  <a:txBody>
                    <a:bodyPr/>
                    <a:lstStyle/>
                    <a:p>
                      <a:pPr algn="ctr" fontAlgn="ctr"/>
                      <a:r>
                        <a:rPr lang="it-IT" sz="1400" u="none" strike="noStrike" dirty="0">
                          <a:effectLst/>
                        </a:rPr>
                        <a:t>1.3.1.12.4 - Agevolare lo sviluppo di nuovi prodotti, tecnologie e servizi per l’utilità pubblica a carattere innovativo aperto come i Living Labs</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Avanzamento della spesa Asse 1- Obiettivo specifico 1.3</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40% degli Importi erogati rispetto agli Importi progetti approvati</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Ets, Associazioni, Cittadini, Imprese, Enti territoriali</a:t>
                      </a:r>
                      <a:endParaRPr lang="it-IT" sz="1400" b="0"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3721555047"/>
                  </a:ext>
                </a:extLst>
              </a:tr>
              <a:tr h="1027545">
                <a:tc vMerge="1">
                  <a:txBody>
                    <a:bodyPr/>
                    <a:lstStyle/>
                    <a:p>
                      <a:pPr algn="ctr" fontAlgn="ct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ctr" fontAlgn="ctr"/>
                      <a:r>
                        <a:rPr lang="it-IT" sz="1400" u="none" strike="noStrike" dirty="0">
                          <a:effectLst/>
                        </a:rPr>
                        <a:t>1.3.1.2.1 - Sviluppo della Banda Ultra Larga nella Regione Calabria - Accordo MISE/Regione Calabria 18 Gennaio 2018 - Avanzamento Piano Tecnico Calabria BUL</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Avanzamento spesa</a:t>
                      </a:r>
                      <a:endParaRPr lang="it-IT" sz="1400" b="0"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40% del Totale liquidato rispetto al totale liquidabile</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Imprese, Enti territoriali</a:t>
                      </a:r>
                      <a:endParaRPr lang="it-IT" sz="1400" b="0"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2387575561"/>
                  </a:ext>
                </a:extLst>
              </a:tr>
              <a:tr h="364946">
                <a:tc rowSpan="2">
                  <a:txBody>
                    <a:bodyPr/>
                    <a:lstStyle/>
                    <a:p>
                      <a:pPr algn="ctr" fontAlgn="ctr"/>
                      <a:r>
                        <a:rPr lang="it-IT" sz="1400" b="0" i="0" u="sng" strike="noStrike" dirty="0">
                          <a:solidFill>
                            <a:srgbClr val="0563C1"/>
                          </a:solidFill>
                          <a:effectLst/>
                          <a:latin typeface="Calibri" panose="020F0502020204030204" pitchFamily="34" charset="0"/>
                        </a:rPr>
                        <a:t>Comunità</a:t>
                      </a:r>
                    </a:p>
                  </a:txBody>
                  <a:tcPr marL="0" marR="0" marT="0" marB="0" vert="vert270" anchor="ctr">
                    <a:solidFill>
                      <a:srgbClr val="00B050"/>
                    </a:solidFill>
                  </a:tcPr>
                </a:tc>
                <a:tc>
                  <a:txBody>
                    <a:bodyPr/>
                    <a:lstStyle/>
                    <a:p>
                      <a:pPr algn="ctr" fontAlgn="ctr"/>
                      <a:r>
                        <a:rPr lang="it-IT" sz="1400" b="1" u="none" strike="noStrike" dirty="0">
                          <a:effectLst/>
                        </a:rPr>
                        <a:t>Obiettivo</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tc>
                  <a:txBody>
                    <a:bodyPr/>
                    <a:lstStyle/>
                    <a:p>
                      <a:pPr algn="ctr" fontAlgn="ctr"/>
                      <a:r>
                        <a:rPr lang="it-IT" sz="1400" b="1" u="none" strike="noStrike" dirty="0">
                          <a:effectLst/>
                        </a:rPr>
                        <a:t>Indicatore</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tc>
                  <a:txBody>
                    <a:bodyPr/>
                    <a:lstStyle/>
                    <a:p>
                      <a:pPr algn="ctr" fontAlgn="ctr"/>
                      <a:r>
                        <a:rPr lang="it-IT" sz="1400" b="1" u="none" strike="noStrike" dirty="0">
                          <a:effectLst/>
                        </a:rPr>
                        <a:t>Target</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tc>
                  <a:txBody>
                    <a:bodyPr/>
                    <a:lstStyle/>
                    <a:p>
                      <a:pPr algn="ctr" fontAlgn="ctr"/>
                      <a:r>
                        <a:rPr lang="it-IT" sz="1400" b="1" u="none" strike="noStrike" dirty="0">
                          <a:effectLst/>
                        </a:rPr>
                        <a:t>Stakeholder</a:t>
                      </a:r>
                      <a:endParaRPr lang="it-IT" sz="1400" b="1" i="0" u="none" strike="noStrike" dirty="0">
                        <a:solidFill>
                          <a:srgbClr val="305496"/>
                        </a:solidFill>
                        <a:effectLst/>
                        <a:latin typeface="Calibri" panose="020F0502020204030204" pitchFamily="34" charset="0"/>
                      </a:endParaRPr>
                    </a:p>
                  </a:txBody>
                  <a:tcPr marL="0" marR="0" marT="0" marB="0" anchor="ctr">
                    <a:solidFill>
                      <a:srgbClr val="00B050"/>
                    </a:solidFill>
                  </a:tcPr>
                </a:tc>
                <a:extLst>
                  <a:ext uri="{0D108BD9-81ED-4DB2-BD59-A6C34878D82A}">
                    <a16:rowId xmlns:a16="http://schemas.microsoft.com/office/drawing/2014/main" val="2789986643"/>
                  </a:ext>
                </a:extLst>
              </a:tr>
              <a:tr h="822036">
                <a:tc vMerge="1">
                  <a:txBody>
                    <a:bodyPr/>
                    <a:lstStyle/>
                    <a:p>
                      <a:pPr algn="ctr" fontAlgn="ctr"/>
                      <a:r>
                        <a:rPr lang="it-IT" sz="1400" b="0" i="0" u="sng" strike="noStrike" dirty="0">
                          <a:solidFill>
                            <a:srgbClr val="0563C1"/>
                          </a:solidFill>
                          <a:effectLst/>
                          <a:latin typeface="Calibri" panose="020F0502020204030204" pitchFamily="34" charset="0"/>
                        </a:rPr>
                        <a:t>Comunità</a:t>
                      </a:r>
                    </a:p>
                  </a:txBody>
                  <a:tcPr marL="0" marR="0" marT="0" marB="0" vert="vert270" anchor="ctr">
                    <a:solidFill>
                      <a:srgbClr val="00B050"/>
                    </a:solidFill>
                  </a:tcPr>
                </a:tc>
                <a:tc>
                  <a:txBody>
                    <a:bodyPr/>
                    <a:lstStyle/>
                    <a:p>
                      <a:pPr algn="ctr" fontAlgn="t"/>
                      <a:r>
                        <a:rPr lang="it-IT" sz="1400" u="none" strike="noStrike" kern="1200" dirty="0">
                          <a:solidFill>
                            <a:schemeClr val="tx1"/>
                          </a:solidFill>
                          <a:effectLst/>
                          <a:latin typeface="+mn-lt"/>
                          <a:ea typeface="+mn-ea"/>
                          <a:cs typeface="+mn-cs"/>
                        </a:rPr>
                        <a:t>1.3.1.6.1 - Ridurre il rischio sismico degli edifici scolastici, di proprietà pubblica, della Regione Calabria</a:t>
                      </a:r>
                    </a:p>
                  </a:txBody>
                  <a:tcPr marL="0" marR="0" marT="0" marB="0"/>
                </a:tc>
                <a:tc>
                  <a:txBody>
                    <a:bodyPr/>
                    <a:lstStyle/>
                    <a:p>
                      <a:pPr algn="ctr" fontAlgn="ctr"/>
                      <a:r>
                        <a:rPr lang="it-IT" sz="1400" u="none" strike="noStrike" kern="1200" dirty="0">
                          <a:solidFill>
                            <a:schemeClr val="tx1"/>
                          </a:solidFill>
                          <a:effectLst/>
                          <a:latin typeface="+mn-lt"/>
                          <a:ea typeface="+mn-ea"/>
                          <a:cs typeface="+mn-cs"/>
                        </a:rPr>
                        <a:t>Interventi  su edifici scolastici  di proprietà pubblica resi sismicamente adeguati</a:t>
                      </a:r>
                    </a:p>
                  </a:txBody>
                  <a:tcPr marL="0" marR="0" marT="0" marB="0" anchor="ctr"/>
                </a:tc>
                <a:tc>
                  <a:txBody>
                    <a:bodyPr/>
                    <a:lstStyle/>
                    <a:p>
                      <a:pPr algn="ctr" fontAlgn="ctr"/>
                      <a:r>
                        <a:rPr lang="it-IT" sz="1400" u="none" strike="noStrike" kern="1200" dirty="0">
                          <a:solidFill>
                            <a:schemeClr val="tx1"/>
                          </a:solidFill>
                          <a:effectLst/>
                          <a:latin typeface="+mn-lt"/>
                          <a:ea typeface="+mn-ea"/>
                          <a:cs typeface="+mn-cs"/>
                        </a:rPr>
                        <a:t>100% di interventi conclusi nell’anno rispetto alle convenzioni in scadenza nel  2022 non rinnovate</a:t>
                      </a:r>
                    </a:p>
                  </a:txBody>
                  <a:tcPr marL="0" marR="0" marT="0" marB="0" anchor="ctr"/>
                </a:tc>
                <a:tc>
                  <a:txBody>
                    <a:bodyPr/>
                    <a:lstStyle/>
                    <a:p>
                      <a:pPr algn="ctr" fontAlgn="ctr"/>
                      <a:r>
                        <a:rPr lang="it-IT" sz="1400" u="none" strike="noStrike" kern="1200" dirty="0">
                          <a:solidFill>
                            <a:schemeClr val="tx1"/>
                          </a:solidFill>
                          <a:effectLst/>
                          <a:latin typeface="+mn-lt"/>
                          <a:ea typeface="+mn-ea"/>
                          <a:cs typeface="+mn-cs"/>
                        </a:rPr>
                        <a:t>Enti territoriali, Imprese, Scuole </a:t>
                      </a:r>
                    </a:p>
                  </a:txBody>
                  <a:tcPr marL="0" marR="0" marT="0" marB="0" anchor="ctr"/>
                </a:tc>
                <a:extLst>
                  <a:ext uri="{0D108BD9-81ED-4DB2-BD59-A6C34878D82A}">
                    <a16:rowId xmlns:a16="http://schemas.microsoft.com/office/drawing/2014/main" val="671375397"/>
                  </a:ext>
                </a:extLst>
              </a:tr>
            </a:tbl>
          </a:graphicData>
        </a:graphic>
      </p:graphicFrame>
      <p:sp>
        <p:nvSpPr>
          <p:cNvPr id="20" name="Titolo 1">
            <a:extLst>
              <a:ext uri="{FF2B5EF4-FFF2-40B4-BE49-F238E27FC236}">
                <a16:creationId xmlns:a16="http://schemas.microsoft.com/office/drawing/2014/main" id="{F1D16F07-F895-470B-6544-9659C49FAA44}"/>
              </a:ext>
            </a:extLst>
          </p:cNvPr>
          <p:cNvSpPr txBox="1">
            <a:spLocks/>
          </p:cNvSpPr>
          <p:nvPr/>
        </p:nvSpPr>
        <p:spPr>
          <a:xfrm>
            <a:off x="4732453" y="236145"/>
            <a:ext cx="5726783" cy="579787"/>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BSC dal PIAO 2022 1/2</a:t>
            </a:r>
          </a:p>
        </p:txBody>
      </p:sp>
      <p:pic>
        <p:nvPicPr>
          <p:cNvPr id="17" name="Immagine 16">
            <a:extLst>
              <a:ext uri="{FF2B5EF4-FFF2-40B4-BE49-F238E27FC236}">
                <a16:creationId xmlns:a16="http://schemas.microsoft.com/office/drawing/2014/main" id="{CACEBBC5-ECD8-8F43-B524-996BD41AF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59837"/>
            <a:ext cx="1672087" cy="495312"/>
          </a:xfrm>
          <a:prstGeom prst="rect">
            <a:avLst/>
          </a:prstGeom>
          <a:noFill/>
        </p:spPr>
      </p:pic>
    </p:spTree>
    <p:extLst>
      <p:ext uri="{BB962C8B-B14F-4D97-AF65-F5344CB8AC3E}">
        <p14:creationId xmlns:p14="http://schemas.microsoft.com/office/powerpoint/2010/main" val="553676664"/>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CCAAC9-57ED-6725-A71C-FBBD42EE5AA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26000" y="1443985"/>
            <a:ext cx="3399790" cy="4975767"/>
          </a:xfrm>
          <a:prstGeom prst="rect">
            <a:avLst/>
          </a:prstGeom>
        </p:spPr>
      </p:pic>
      <p:sp>
        <p:nvSpPr>
          <p:cNvPr id="5" name="TextBox 10">
            <a:extLst>
              <a:ext uri="{FF2B5EF4-FFF2-40B4-BE49-F238E27FC236}">
                <a16:creationId xmlns:a16="http://schemas.microsoft.com/office/drawing/2014/main" id="{53D093C2-D395-E2B0-EB72-7B7E85B67E32}"/>
              </a:ext>
            </a:extLst>
          </p:cNvPr>
          <p:cNvSpPr txBox="1"/>
          <p:nvPr/>
        </p:nvSpPr>
        <p:spPr>
          <a:xfrm>
            <a:off x="1396999" y="6074201"/>
            <a:ext cx="9398000" cy="287323"/>
          </a:xfrm>
          <a:prstGeom prst="rect">
            <a:avLst/>
          </a:prstGeom>
        </p:spPr>
        <p:txBody>
          <a:bodyPr wrap="square" lIns="0" tIns="0" rIns="0" bIns="0" rtlCol="0" anchor="t">
            <a:spAutoFit/>
          </a:bodyPr>
          <a:lstStyle/>
          <a:p>
            <a:r>
              <a:rPr lang="it-IT" sz="1867" dirty="0">
                <a:solidFill>
                  <a:srgbClr val="4472C4"/>
                </a:solidFill>
                <a:latin typeface="Franklin Gothic Medium" panose="020B0603020102020204" pitchFamily="34" charset="0"/>
              </a:rPr>
              <a:t>Laboratori sui nuovi strumenti per la gestione delle performance della Regione Calabria</a:t>
            </a:r>
          </a:p>
        </p:txBody>
      </p:sp>
      <p:pic>
        <p:nvPicPr>
          <p:cNvPr id="6" name="Immagine 5">
            <a:extLst>
              <a:ext uri="{FF2B5EF4-FFF2-40B4-BE49-F238E27FC236}">
                <a16:creationId xmlns:a16="http://schemas.microsoft.com/office/drawing/2014/main" id="{35677EB7-E473-FB14-739C-BA0A88C4E90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3855" y="42942"/>
            <a:ext cx="4596157" cy="914976"/>
          </a:xfrm>
          <a:prstGeom prst="rect">
            <a:avLst/>
          </a:prstGeom>
          <a:noFill/>
        </p:spPr>
      </p:pic>
      <p:pic>
        <p:nvPicPr>
          <p:cNvPr id="7" name="Immagine 6">
            <a:extLst>
              <a:ext uri="{FF2B5EF4-FFF2-40B4-BE49-F238E27FC236}">
                <a16:creationId xmlns:a16="http://schemas.microsoft.com/office/drawing/2014/main" id="{9F8BAA74-7EA8-0AE2-1B90-0ACE152689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2400" y="234655"/>
            <a:ext cx="1672087" cy="495312"/>
          </a:xfrm>
          <a:prstGeom prst="rect">
            <a:avLst/>
          </a:prstGeom>
          <a:noFill/>
        </p:spPr>
      </p:pic>
      <p:sp>
        <p:nvSpPr>
          <p:cNvPr id="8" name="TextBox 10">
            <a:extLst>
              <a:ext uri="{FF2B5EF4-FFF2-40B4-BE49-F238E27FC236}">
                <a16:creationId xmlns:a16="http://schemas.microsoft.com/office/drawing/2014/main" id="{E1395A7F-18EE-1AC7-C533-5598136A1EC7}"/>
              </a:ext>
            </a:extLst>
          </p:cNvPr>
          <p:cNvSpPr txBox="1"/>
          <p:nvPr/>
        </p:nvSpPr>
        <p:spPr>
          <a:xfrm>
            <a:off x="1396999" y="1105211"/>
            <a:ext cx="9398000" cy="1354025"/>
          </a:xfrm>
          <a:prstGeom prst="rect">
            <a:avLst/>
          </a:prstGeom>
        </p:spPr>
        <p:txBody>
          <a:bodyPr wrap="square" lIns="0" tIns="0" rIns="0" bIns="0" rtlCol="0" anchor="t">
            <a:spAutoFit/>
          </a:bodyPr>
          <a:lstStyle/>
          <a:p>
            <a:pPr algn="ctr"/>
            <a:r>
              <a:rPr lang="it-IT" sz="2933" dirty="0" err="1">
                <a:solidFill>
                  <a:srgbClr val="4472C4"/>
                </a:solidFill>
                <a:latin typeface="Franklin Gothic Medium" panose="020B0603020102020204" pitchFamily="34" charset="0"/>
              </a:rPr>
              <a:t>FormezPA</a:t>
            </a:r>
            <a:r>
              <a:rPr lang="it-IT" sz="2933" dirty="0">
                <a:solidFill>
                  <a:srgbClr val="4472C4"/>
                </a:solidFill>
                <a:latin typeface="Franklin Gothic Medium" panose="020B0603020102020204" pitchFamily="34" charset="0"/>
              </a:rPr>
              <a:t> –</a:t>
            </a:r>
          </a:p>
          <a:p>
            <a:pPr algn="ctr"/>
            <a:r>
              <a:rPr lang="it-IT" sz="2933" dirty="0">
                <a:solidFill>
                  <a:srgbClr val="4472C4"/>
                </a:solidFill>
                <a:latin typeface="Franklin Gothic Medium" panose="020B0603020102020204" pitchFamily="34" charset="0"/>
              </a:rPr>
              <a:t> Progetto per il miglioramento dei sistemi di gestione e misurazione delle performance</a:t>
            </a:r>
          </a:p>
        </p:txBody>
      </p:sp>
      <p:sp>
        <p:nvSpPr>
          <p:cNvPr id="9" name="CasellaDiTesto 8">
            <a:extLst>
              <a:ext uri="{FF2B5EF4-FFF2-40B4-BE49-F238E27FC236}">
                <a16:creationId xmlns:a16="http://schemas.microsoft.com/office/drawing/2014/main" id="{DD26D123-2DC7-624D-A80C-FD9C67E0A70F}"/>
              </a:ext>
            </a:extLst>
          </p:cNvPr>
          <p:cNvSpPr txBox="1"/>
          <p:nvPr/>
        </p:nvSpPr>
        <p:spPr>
          <a:xfrm>
            <a:off x="561860" y="2649814"/>
            <a:ext cx="6015210" cy="369332"/>
          </a:xfrm>
          <a:prstGeom prst="rect">
            <a:avLst/>
          </a:prstGeom>
          <a:noFill/>
        </p:spPr>
        <p:txBody>
          <a:bodyPr wrap="square">
            <a:spAutoFit/>
          </a:bodyPr>
          <a:lstStyle/>
          <a:p>
            <a:r>
              <a:rPr lang="it-IT" b="1" dirty="0">
                <a:solidFill>
                  <a:srgbClr val="BF0000"/>
                </a:solidFill>
                <a:latin typeface="Calibri" panose="020F0502020204030204" pitchFamily="34" charset="0"/>
              </a:rPr>
              <a:t>S</a:t>
            </a:r>
            <a:r>
              <a:rPr lang="it-IT" sz="1800" b="1" dirty="0">
                <a:solidFill>
                  <a:srgbClr val="BF0000"/>
                </a:solidFill>
                <a:effectLst/>
                <a:latin typeface="Calibri" panose="020F0502020204030204" pitchFamily="34" charset="0"/>
              </a:rPr>
              <a:t>truttura, logica di integrazione, scelte metodologiche </a:t>
            </a:r>
            <a:endParaRPr lang="it-IT" dirty="0">
              <a:effectLst/>
            </a:endParaRPr>
          </a:p>
        </p:txBody>
      </p:sp>
      <p:sp>
        <p:nvSpPr>
          <p:cNvPr id="11" name="CasellaDiTesto 10">
            <a:extLst>
              <a:ext uri="{FF2B5EF4-FFF2-40B4-BE49-F238E27FC236}">
                <a16:creationId xmlns:a16="http://schemas.microsoft.com/office/drawing/2014/main" id="{7EDADEC0-B92C-EB4F-8D2F-B739A122D400}"/>
              </a:ext>
            </a:extLst>
          </p:cNvPr>
          <p:cNvSpPr txBox="1"/>
          <p:nvPr/>
        </p:nvSpPr>
        <p:spPr>
          <a:xfrm>
            <a:off x="517793" y="3042492"/>
            <a:ext cx="4803354" cy="1754326"/>
          </a:xfrm>
          <a:prstGeom prst="rect">
            <a:avLst/>
          </a:prstGeom>
          <a:solidFill>
            <a:schemeClr val="bg1"/>
          </a:solidFill>
        </p:spPr>
        <p:txBody>
          <a:bodyPr wrap="square">
            <a:spAutoFit/>
          </a:bodyPr>
          <a:lstStyle/>
          <a:p>
            <a:pPr marL="285750" indent="-285750">
              <a:buFont typeface="Wingdings" pitchFamily="2" charset="2"/>
              <a:buChar char="ü"/>
            </a:pPr>
            <a:r>
              <a:rPr lang="it-IT" sz="1800" dirty="0">
                <a:solidFill>
                  <a:srgbClr val="1E3863"/>
                </a:solidFill>
                <a:effectLst/>
                <a:latin typeface="Calibri" panose="020F0502020204030204" pitchFamily="34" charset="0"/>
              </a:rPr>
              <a:t>L’integrazione dei processi di programmazione: PIAO e DEFR </a:t>
            </a:r>
          </a:p>
          <a:p>
            <a:pPr marL="285750" indent="-285750">
              <a:buFont typeface="Wingdings" pitchFamily="2" charset="2"/>
              <a:buChar char="ü"/>
            </a:pPr>
            <a:r>
              <a:rPr lang="it-IT" sz="1800" dirty="0">
                <a:solidFill>
                  <a:srgbClr val="1E3863"/>
                </a:solidFill>
                <a:effectLst/>
                <a:latin typeface="Calibri" panose="020F0502020204030204" pitchFamily="34" charset="0"/>
              </a:rPr>
              <a:t>La matrice SWOT del PIAO </a:t>
            </a:r>
          </a:p>
          <a:p>
            <a:pPr marL="285750" indent="-285750">
              <a:buFont typeface="Wingdings" pitchFamily="2" charset="2"/>
              <a:buChar char="ü"/>
            </a:pPr>
            <a:r>
              <a:rPr lang="it-IT" sz="1800" dirty="0">
                <a:solidFill>
                  <a:srgbClr val="1E3863"/>
                </a:solidFill>
                <a:effectLst/>
                <a:latin typeface="Calibri" panose="020F0502020204030204" pitchFamily="34" charset="0"/>
              </a:rPr>
              <a:t>La logica di integrazione delle sezioni e il valore pubblico</a:t>
            </a:r>
          </a:p>
          <a:p>
            <a:pPr marL="285750" indent="-285750">
              <a:buFont typeface="Wingdings" pitchFamily="2" charset="2"/>
              <a:buChar char="ü"/>
            </a:pPr>
            <a:r>
              <a:rPr lang="it-IT" sz="1800" dirty="0">
                <a:solidFill>
                  <a:srgbClr val="1E3863"/>
                </a:solidFill>
                <a:effectLst/>
                <a:latin typeface="Calibri" panose="020F0502020204030204" pitchFamily="34" charset="0"/>
              </a:rPr>
              <a:t>La sottosezione Rischi corruttivi e trasparenza </a:t>
            </a:r>
          </a:p>
        </p:txBody>
      </p:sp>
    </p:spTree>
    <p:extLst>
      <p:ext uri="{BB962C8B-B14F-4D97-AF65-F5344CB8AC3E}">
        <p14:creationId xmlns:p14="http://schemas.microsoft.com/office/powerpoint/2010/main" val="3683389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9E648A9-E0F8-0701-3BD3-2870241C45FF}"/>
              </a:ext>
            </a:extLst>
          </p:cNvPr>
          <p:cNvGrpSpPr/>
          <p:nvPr/>
        </p:nvGrpSpPr>
        <p:grpSpPr>
          <a:xfrm>
            <a:off x="0" y="5940006"/>
            <a:ext cx="629504" cy="546714"/>
            <a:chOff x="0" y="9525"/>
            <a:chExt cx="839338" cy="728952"/>
          </a:xfrm>
        </p:grpSpPr>
        <p:sp>
          <p:nvSpPr>
            <p:cNvPr id="3" name="TextBox 4">
              <a:extLst>
                <a:ext uri="{FF2B5EF4-FFF2-40B4-BE49-F238E27FC236}">
                  <a16:creationId xmlns:a16="http://schemas.microsoft.com/office/drawing/2014/main" id="{B3C7F395-616E-DED6-A617-3E7BD81FA4FB}"/>
                </a:ext>
              </a:extLst>
            </p:cNvPr>
            <p:cNvSpPr txBox="1"/>
            <p:nvPr/>
          </p:nvSpPr>
          <p:spPr>
            <a:xfrm>
              <a:off x="0" y="9525"/>
              <a:ext cx="597244" cy="410369"/>
            </a:xfrm>
            <a:prstGeom prst="rect">
              <a:avLst/>
            </a:prstGeom>
          </p:spPr>
          <p:txBody>
            <a:bodyPr lIns="0" tIns="0" rIns="0" bIns="0" rtlCol="0" anchor="t">
              <a:spAutoFit/>
            </a:bodyPr>
            <a:lstStyle/>
            <a:p>
              <a:pPr>
                <a:lnSpc>
                  <a:spcPts val="2420"/>
                </a:lnSpc>
              </a:pPr>
              <a:r>
                <a:rPr lang="en-US" sz="2200" dirty="0">
                  <a:solidFill>
                    <a:srgbClr val="3A3A3B"/>
                  </a:solidFill>
                  <a:latin typeface="HK Grotesk Bold Bold"/>
                </a:rPr>
                <a:t>55</a:t>
              </a:r>
            </a:p>
          </p:txBody>
        </p:sp>
        <p:sp>
          <p:nvSpPr>
            <p:cNvPr id="4" name="AutoShape 5">
              <a:extLst>
                <a:ext uri="{FF2B5EF4-FFF2-40B4-BE49-F238E27FC236}">
                  <a16:creationId xmlns:a16="http://schemas.microsoft.com/office/drawing/2014/main" id="{35C64EE0-B81A-DCB7-176B-9027AD84A886}"/>
                </a:ext>
              </a:extLst>
            </p:cNvPr>
            <p:cNvSpPr/>
            <p:nvPr/>
          </p:nvSpPr>
          <p:spPr>
            <a:xfrm>
              <a:off x="0" y="700517"/>
              <a:ext cx="839338" cy="37960"/>
            </a:xfrm>
            <a:prstGeom prst="rect">
              <a:avLst/>
            </a:prstGeom>
            <a:solidFill>
              <a:srgbClr val="4F81BD"/>
            </a:solidFill>
            <a:ln>
              <a:solidFill>
                <a:srgbClr val="4F81BD"/>
              </a:solidFill>
            </a:ln>
          </p:spPr>
        </p:sp>
      </p:grpSp>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graphicFrame>
        <p:nvGraphicFramePr>
          <p:cNvPr id="7" name="Tabella 6">
            <a:extLst>
              <a:ext uri="{FF2B5EF4-FFF2-40B4-BE49-F238E27FC236}">
                <a16:creationId xmlns:a16="http://schemas.microsoft.com/office/drawing/2014/main" id="{352084F7-7950-89BC-5B63-201D19755EFE}"/>
              </a:ext>
            </a:extLst>
          </p:cNvPr>
          <p:cNvGraphicFramePr>
            <a:graphicFrameLocks noGrp="1"/>
          </p:cNvGraphicFramePr>
          <p:nvPr>
            <p:extLst>
              <p:ext uri="{D42A27DB-BD31-4B8C-83A1-F6EECF244321}">
                <p14:modId xmlns:p14="http://schemas.microsoft.com/office/powerpoint/2010/main" val="1605407201"/>
              </p:ext>
            </p:extLst>
          </p:nvPr>
        </p:nvGraphicFramePr>
        <p:xfrm>
          <a:off x="447933" y="1246093"/>
          <a:ext cx="11568938" cy="4053840"/>
        </p:xfrm>
        <a:graphic>
          <a:graphicData uri="http://schemas.openxmlformats.org/drawingml/2006/table">
            <a:tbl>
              <a:tblPr>
                <a:tableStyleId>{5940675A-B579-460E-94D1-54222C63F5DA}</a:tableStyleId>
              </a:tblPr>
              <a:tblGrid>
                <a:gridCol w="594074">
                  <a:extLst>
                    <a:ext uri="{9D8B030D-6E8A-4147-A177-3AD203B41FA5}">
                      <a16:colId xmlns:a16="http://schemas.microsoft.com/office/drawing/2014/main" val="635684194"/>
                    </a:ext>
                  </a:extLst>
                </a:gridCol>
                <a:gridCol w="2824222">
                  <a:extLst>
                    <a:ext uri="{9D8B030D-6E8A-4147-A177-3AD203B41FA5}">
                      <a16:colId xmlns:a16="http://schemas.microsoft.com/office/drawing/2014/main" val="1047709833"/>
                    </a:ext>
                  </a:extLst>
                </a:gridCol>
                <a:gridCol w="2824223">
                  <a:extLst>
                    <a:ext uri="{9D8B030D-6E8A-4147-A177-3AD203B41FA5}">
                      <a16:colId xmlns:a16="http://schemas.microsoft.com/office/drawing/2014/main" val="3893811888"/>
                    </a:ext>
                  </a:extLst>
                </a:gridCol>
                <a:gridCol w="2526475">
                  <a:extLst>
                    <a:ext uri="{9D8B030D-6E8A-4147-A177-3AD203B41FA5}">
                      <a16:colId xmlns:a16="http://schemas.microsoft.com/office/drawing/2014/main" val="726149950"/>
                    </a:ext>
                  </a:extLst>
                </a:gridCol>
                <a:gridCol w="2799944">
                  <a:extLst>
                    <a:ext uri="{9D8B030D-6E8A-4147-A177-3AD203B41FA5}">
                      <a16:colId xmlns:a16="http://schemas.microsoft.com/office/drawing/2014/main" val="3055613722"/>
                    </a:ext>
                  </a:extLst>
                </a:gridCol>
              </a:tblGrid>
              <a:tr h="189444">
                <a:tc rowSpan="4">
                  <a:txBody>
                    <a:bodyPr/>
                    <a:lstStyle/>
                    <a:p>
                      <a:pPr algn="ctr" fontAlgn="ctr"/>
                      <a:r>
                        <a:rPr lang="it-IT" sz="1400" u="sng" strike="noStrike" dirty="0">
                          <a:effectLst/>
                        </a:rPr>
                        <a:t>Obiettivo Strategico 1.3.1</a:t>
                      </a: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ctr" fontAlgn="ctr"/>
                      <a:r>
                        <a:rPr lang="it-IT" sz="1400" u="none" strike="noStrike" dirty="0">
                          <a:effectLst/>
                        </a:rPr>
                        <a:t>Obiettivo</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Indicatore</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Target</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tc>
                  <a:txBody>
                    <a:bodyPr/>
                    <a:lstStyle/>
                    <a:p>
                      <a:pPr algn="ctr" fontAlgn="ctr"/>
                      <a:r>
                        <a:rPr lang="it-IT" sz="1400" u="none" strike="noStrike" dirty="0">
                          <a:effectLst/>
                        </a:rPr>
                        <a:t>Stakeholder</a:t>
                      </a:r>
                      <a:endParaRPr lang="it-IT" sz="1400" b="0" i="0" u="none" strike="noStrike" dirty="0">
                        <a:solidFill>
                          <a:srgbClr val="FFFFFF"/>
                        </a:solidFill>
                        <a:effectLst/>
                        <a:latin typeface="Calibri" panose="020F0502020204030204" pitchFamily="34" charset="0"/>
                      </a:endParaRPr>
                    </a:p>
                  </a:txBody>
                  <a:tcPr marL="0" marR="0" marT="0" marB="0" anchor="ctr">
                    <a:solidFill>
                      <a:srgbClr val="4F81BD"/>
                    </a:solidFill>
                  </a:tcPr>
                </a:tc>
                <a:extLst>
                  <a:ext uri="{0D108BD9-81ED-4DB2-BD59-A6C34878D82A}">
                    <a16:rowId xmlns:a16="http://schemas.microsoft.com/office/drawing/2014/main" val="3544898517"/>
                  </a:ext>
                </a:extLst>
              </a:tr>
              <a:tr h="378888">
                <a:tc vMerge="1">
                  <a:txBody>
                    <a:bodyPr/>
                    <a:lstStyle/>
                    <a:p>
                      <a:endParaRPr lang="it-IT"/>
                    </a:p>
                  </a:txBody>
                  <a:tcPr/>
                </a:tc>
                <a:tc rowSpan="3">
                  <a:txBody>
                    <a:bodyPr/>
                    <a:lstStyle/>
                    <a:p>
                      <a:pPr algn="ctr" fontAlgn="ctr"/>
                      <a:r>
                        <a:rPr lang="it-IT" sz="1400" u="none" strike="noStrike" dirty="0">
                          <a:effectLst/>
                        </a:rPr>
                        <a:t>Sviluppare e ammodernare le infrastrutture fisiche e digitali per l'innovazione e lo sviluppo del territorio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Utenti regolari di internet</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68,20%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Enti territoriali, Cittadini, Imprese, Associazioni, Imprese, Studenti</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14316639"/>
                  </a:ext>
                </a:extLst>
              </a:tr>
              <a:tr h="568333">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Edifici scolastici nella Regione Calabria  sottoposti a mitigazione del rischio sismico</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9%</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Scuole, studenti,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82340963"/>
                  </a:ext>
                </a:extLst>
              </a:tr>
              <a:tr h="378888">
                <a:tc vMerge="1">
                  <a:txBody>
                    <a:bodyPr/>
                    <a:lstStyle/>
                    <a:p>
                      <a:endParaRPr lang="it-IT"/>
                    </a:p>
                  </a:txBody>
                  <a:tcPr/>
                </a:tc>
                <a:tc vMerge="1">
                  <a:txBody>
                    <a:bodyPr/>
                    <a:lstStyle/>
                    <a:p>
                      <a:endParaRPr lang="it-IT"/>
                    </a:p>
                  </a:txBody>
                  <a:tcPr/>
                </a:tc>
                <a:tc>
                  <a:txBody>
                    <a:bodyPr/>
                    <a:lstStyle/>
                    <a:p>
                      <a:pPr algn="ctr" fontAlgn="ctr"/>
                      <a:r>
                        <a:rPr lang="it-IT" sz="1400" u="none" strike="noStrike" dirty="0">
                          <a:effectLst/>
                        </a:rPr>
                        <a:t>Utenti assidui dei mezzi pubblici</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6,50%</a:t>
                      </a:r>
                      <a:endParaRPr lang="it-IT"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it-IT" sz="1400" u="none" strike="noStrike" dirty="0">
                          <a:effectLst/>
                        </a:rPr>
                        <a:t>Cittadini, Associazioni, Enti territoriali, Imprese</a:t>
                      </a:r>
                      <a:endParaRPr lang="it-IT"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36920385"/>
                  </a:ext>
                </a:extLst>
              </a:tr>
              <a:tr h="378888">
                <a:tc>
                  <a:txBody>
                    <a:bodyPr/>
                    <a:lstStyle/>
                    <a:p>
                      <a:pPr algn="ctr" fontAlgn="ctr"/>
                      <a:r>
                        <a:rPr lang="it-IT" sz="1400" b="1" u="none" strike="noStrike" dirty="0">
                          <a:effectLst/>
                        </a:rPr>
                        <a:t>Dimensione  BSC</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Obiettivo</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Indicatore</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Target</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it-IT" sz="1400" b="1" u="none" strike="noStrike" dirty="0">
                          <a:effectLst/>
                        </a:rPr>
                        <a:t>Stakeholder</a:t>
                      </a:r>
                      <a:endParaRPr lang="it-IT" sz="1400" b="1" i="0" u="none" strike="noStrike" dirty="0">
                        <a:solidFill>
                          <a:srgbClr val="305496"/>
                        </a:solidFill>
                        <a:effectLst/>
                        <a:latin typeface="Calibri" panose="020F0502020204030204" pitchFamily="34" charset="0"/>
                      </a:endParaRPr>
                    </a:p>
                  </a:txBody>
                  <a:tcPr marL="0" marR="0" marT="0" marB="0" anchor="ctr">
                    <a:solidFill>
                      <a:schemeClr val="accent2"/>
                    </a:solidFill>
                  </a:tcPr>
                </a:tc>
                <a:extLst>
                  <a:ext uri="{0D108BD9-81ED-4DB2-BD59-A6C34878D82A}">
                    <a16:rowId xmlns:a16="http://schemas.microsoft.com/office/drawing/2014/main" val="3977346202"/>
                  </a:ext>
                </a:extLst>
              </a:tr>
              <a:tr h="378888">
                <a:tc rowSpan="2">
                  <a:txBody>
                    <a:bodyPr/>
                    <a:lstStyle/>
                    <a:p>
                      <a:pPr algn="ctr" fontAlgn="ctr"/>
                      <a:r>
                        <a:rPr lang="it-IT" sz="1400" b="1" i="0" u="none" strike="noStrike" dirty="0" err="1">
                          <a:solidFill>
                            <a:srgbClr val="0563C1"/>
                          </a:solidFill>
                          <a:effectLst/>
                          <a:latin typeface="Calibri" panose="020F0502020204030204" pitchFamily="34" charset="0"/>
                        </a:rPr>
                        <a:t>Pocessi</a:t>
                      </a:r>
                      <a:endParaRPr lang="it-IT" sz="1400" b="1" i="0" u="none" strike="noStrike" dirty="0">
                        <a:solidFill>
                          <a:srgbClr val="0563C1"/>
                        </a:solidFill>
                        <a:effectLst/>
                        <a:latin typeface="Calibri" panose="020F0502020204030204" pitchFamily="34" charset="0"/>
                      </a:endParaRPr>
                    </a:p>
                  </a:txBody>
                  <a:tcPr marL="0" marR="0" marT="0" marB="0" vert="vert270" anchor="ctr">
                    <a:solidFill>
                      <a:schemeClr val="accent2"/>
                    </a:solidFill>
                  </a:tcPr>
                </a:tc>
                <a:tc>
                  <a:txBody>
                    <a:bodyPr/>
                    <a:lstStyle/>
                    <a:p>
                      <a:pPr algn="l" fontAlgn="ctr"/>
                      <a:r>
                        <a:rPr lang="it-IT" sz="1400" u="none" strike="noStrike" kern="1200">
                          <a:solidFill>
                            <a:schemeClr val="tx1"/>
                          </a:solidFill>
                          <a:effectLst/>
                          <a:latin typeface="+mn-lt"/>
                          <a:ea typeface="+mn-ea"/>
                          <a:cs typeface="+mn-cs"/>
                        </a:rPr>
                        <a:t>1.3.1.9.1 - Progetto del Sistema Informativo unico per la Mobilità (SIMOB)</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Adozione decreto di approvazione progetto</a:t>
                      </a:r>
                    </a:p>
                  </a:txBody>
                  <a:tcPr marL="0" marR="0" marT="0" marB="0" anchor="ctr"/>
                </a:tc>
                <a:tc>
                  <a:txBody>
                    <a:bodyPr/>
                    <a:lstStyle/>
                    <a:p>
                      <a:pPr algn="l" fontAlgn="ctr"/>
                      <a:r>
                        <a:rPr lang="it-IT" sz="1400" u="none" strike="noStrike" kern="1200">
                          <a:solidFill>
                            <a:schemeClr val="tx1"/>
                          </a:solidFill>
                          <a:effectLst/>
                          <a:latin typeface="+mn-lt"/>
                          <a:ea typeface="+mn-ea"/>
                          <a:cs typeface="+mn-cs"/>
                        </a:rPr>
                        <a:t>Adozione decreto di approvazione progetto (on/off)</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Imprese, Cittadini, Interni (unità </a:t>
                      </a:r>
                      <a:r>
                        <a:rPr lang="it-IT" sz="1400" u="none" strike="noStrike" kern="1200" dirty="0" err="1">
                          <a:solidFill>
                            <a:schemeClr val="tx1"/>
                          </a:solidFill>
                          <a:effectLst/>
                          <a:latin typeface="+mn-lt"/>
                          <a:ea typeface="+mn-ea"/>
                          <a:cs typeface="+mn-cs"/>
                        </a:rPr>
                        <a:t>orgnanizzative</a:t>
                      </a:r>
                      <a:r>
                        <a:rPr lang="it-IT" sz="1400" u="none" strike="noStrike" kern="1200" dirty="0">
                          <a:solidFill>
                            <a:schemeClr val="tx1"/>
                          </a:solidFill>
                          <a:effectLst/>
                          <a:latin typeface="+mn-lt"/>
                          <a:ea typeface="+mn-ea"/>
                          <a:cs typeface="+mn-cs"/>
                        </a:rPr>
                        <a:t>)</a:t>
                      </a:r>
                    </a:p>
                  </a:txBody>
                  <a:tcPr marL="0" marR="0" marT="0" marB="0" anchor="ctr"/>
                </a:tc>
                <a:extLst>
                  <a:ext uri="{0D108BD9-81ED-4DB2-BD59-A6C34878D82A}">
                    <a16:rowId xmlns:a16="http://schemas.microsoft.com/office/drawing/2014/main" val="3721555047"/>
                  </a:ext>
                </a:extLst>
              </a:tr>
              <a:tr h="0">
                <a:tc vMerge="1">
                  <a:txBody>
                    <a:bodyPr/>
                    <a:lstStyle/>
                    <a:p>
                      <a:pPr algn="ctr" fontAlgn="ctr"/>
                      <a:endParaRPr lang="it-IT" sz="1400" b="0" i="0" u="sng" strike="noStrike" dirty="0">
                        <a:solidFill>
                          <a:srgbClr val="0563C1"/>
                        </a:solidFill>
                        <a:effectLst/>
                        <a:latin typeface="Calibri" panose="020F0502020204030204" pitchFamily="34" charset="0"/>
                      </a:endParaRPr>
                    </a:p>
                  </a:txBody>
                  <a:tcPr marL="0" marR="0" marT="0" marB="0" vert="vert270" anchor="ctr">
                    <a:solidFill>
                      <a:srgbClr val="4F81BD"/>
                    </a:solidFill>
                  </a:tcPr>
                </a:tc>
                <a:tc>
                  <a:txBody>
                    <a:bodyPr/>
                    <a:lstStyle/>
                    <a:p>
                      <a:pPr algn="l" fontAlgn="ctr"/>
                      <a:r>
                        <a:rPr lang="it-IT" sz="1400" u="none" strike="noStrike" kern="1200" dirty="0">
                          <a:solidFill>
                            <a:schemeClr val="tx1"/>
                          </a:solidFill>
                          <a:effectLst/>
                          <a:latin typeface="+mn-lt"/>
                          <a:ea typeface="+mn-ea"/>
                          <a:cs typeface="+mn-cs"/>
                        </a:rPr>
                        <a:t>1.3.1.9.3 - Acquisto di veicoli ad alimentazione GNC (metano) destinati al trasporto extraurbano ed interurbano con l'utilizzo di risorse PNRR</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Rispetto dei tempi imposti dal PNRR</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Rispetto dei tempi imposti dal PNRR (on/off)</a:t>
                      </a:r>
                    </a:p>
                  </a:txBody>
                  <a:tcPr marL="0" marR="0" marT="0" marB="0" anchor="ctr"/>
                </a:tc>
                <a:tc>
                  <a:txBody>
                    <a:bodyPr/>
                    <a:lstStyle/>
                    <a:p>
                      <a:pPr algn="l" fontAlgn="ctr"/>
                      <a:r>
                        <a:rPr lang="it-IT" sz="1400" u="none" strike="noStrike" kern="1200" dirty="0">
                          <a:solidFill>
                            <a:schemeClr val="tx1"/>
                          </a:solidFill>
                          <a:effectLst/>
                          <a:latin typeface="+mn-lt"/>
                          <a:ea typeface="+mn-ea"/>
                          <a:cs typeface="+mn-cs"/>
                        </a:rPr>
                        <a:t>Imprese, Cittadini, Interni (unità </a:t>
                      </a:r>
                      <a:r>
                        <a:rPr lang="it-IT" sz="1400" u="none" strike="noStrike" kern="1200" dirty="0" err="1">
                          <a:solidFill>
                            <a:schemeClr val="tx1"/>
                          </a:solidFill>
                          <a:effectLst/>
                          <a:latin typeface="+mn-lt"/>
                          <a:ea typeface="+mn-ea"/>
                          <a:cs typeface="+mn-cs"/>
                        </a:rPr>
                        <a:t>orgnanizzative</a:t>
                      </a:r>
                      <a:r>
                        <a:rPr lang="it-IT" sz="1400" u="none" strike="noStrike" kern="1200" dirty="0">
                          <a:solidFill>
                            <a:schemeClr val="tx1"/>
                          </a:solidFill>
                          <a:effectLst/>
                          <a:latin typeface="+mn-lt"/>
                          <a:ea typeface="+mn-ea"/>
                          <a:cs typeface="+mn-cs"/>
                        </a:rPr>
                        <a:t>)</a:t>
                      </a:r>
                    </a:p>
                  </a:txBody>
                  <a:tcPr marL="0" marR="0" marT="0" marB="0" anchor="ctr"/>
                </a:tc>
                <a:extLst>
                  <a:ext uri="{0D108BD9-81ED-4DB2-BD59-A6C34878D82A}">
                    <a16:rowId xmlns:a16="http://schemas.microsoft.com/office/drawing/2014/main" val="2387575561"/>
                  </a:ext>
                </a:extLst>
              </a:tr>
            </a:tbl>
          </a:graphicData>
        </a:graphic>
      </p:graphicFrame>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BSC dal PIAO 2022 2/2</a:t>
            </a:r>
          </a:p>
        </p:txBody>
      </p:sp>
      <p:pic>
        <p:nvPicPr>
          <p:cNvPr id="17" name="Immagine 16">
            <a:extLst>
              <a:ext uri="{FF2B5EF4-FFF2-40B4-BE49-F238E27FC236}">
                <a16:creationId xmlns:a16="http://schemas.microsoft.com/office/drawing/2014/main" id="{52C897AD-8EC2-004F-A972-68E14D8D61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2772860855"/>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44" name="CasellaDiTesto 43">
            <a:extLst>
              <a:ext uri="{FF2B5EF4-FFF2-40B4-BE49-F238E27FC236}">
                <a16:creationId xmlns:a16="http://schemas.microsoft.com/office/drawing/2014/main" id="{358E3A91-8B94-CC4F-BFE6-1080A23F682F}"/>
              </a:ext>
            </a:extLst>
          </p:cNvPr>
          <p:cNvSpPr txBox="1"/>
          <p:nvPr/>
        </p:nvSpPr>
        <p:spPr>
          <a:xfrm>
            <a:off x="5593604" y="1251414"/>
            <a:ext cx="5591271" cy="461665"/>
          </a:xfrm>
          <a:prstGeom prst="rect">
            <a:avLst/>
          </a:prstGeom>
          <a:noFill/>
        </p:spPr>
        <p:txBody>
          <a:bodyPr wrap="square" rtlCol="0">
            <a:spAutoFit/>
          </a:bodyPr>
          <a:lstStyle/>
          <a:p>
            <a:pPr algn="ctr"/>
            <a:r>
              <a:rPr lang="it-IT" sz="2400" b="1" dirty="0">
                <a:solidFill>
                  <a:srgbClr val="C00000"/>
                </a:solidFill>
                <a:latin typeface="Arial" panose="020B0604020202020204" pitchFamily="34" charset="0"/>
              </a:rPr>
              <a:t> Il ciclo di PP&amp;C</a:t>
            </a:r>
          </a:p>
        </p:txBody>
      </p:sp>
      <p:sp>
        <p:nvSpPr>
          <p:cNvPr id="17" name="CasellaDiTesto 2">
            <a:extLst>
              <a:ext uri="{FF2B5EF4-FFF2-40B4-BE49-F238E27FC236}">
                <a16:creationId xmlns:a16="http://schemas.microsoft.com/office/drawing/2014/main" id="{3B898DA5-93E1-0F4A-8ECC-2615DE4A96BF}"/>
              </a:ext>
            </a:extLst>
          </p:cNvPr>
          <p:cNvSpPr txBox="1">
            <a:spLocks noChangeArrowheads="1"/>
          </p:cNvSpPr>
          <p:nvPr/>
        </p:nvSpPr>
        <p:spPr bwMode="auto">
          <a:xfrm>
            <a:off x="623888" y="1695451"/>
            <a:ext cx="8164512" cy="2123658"/>
          </a:xfrm>
          <a:prstGeom prst="rect">
            <a:avLst/>
          </a:prstGeom>
          <a:noFill/>
          <a:ln w="19050">
            <a:solidFill>
              <a:schemeClr val="accent2"/>
            </a:solidFill>
            <a:miter lim="800000"/>
            <a:headEnd/>
            <a:tailEnd/>
          </a:ln>
          <a:extLst>
            <a:ext uri="{909E8E84-426E-40dd-AFC4-6F175D3DCCD1}"/>
          </a:extLst>
        </p:spPr>
        <p:txBody>
          <a:bodyPr wrap="square">
            <a:spAutoFit/>
          </a:bodyPr>
          <a:lstStyle/>
          <a:p>
            <a:pPr>
              <a:defRPr/>
            </a:pPr>
            <a:r>
              <a:rPr lang="it-IT" sz="2400" b="1" dirty="0">
                <a:solidFill>
                  <a:schemeClr val="accent1"/>
                </a:solidFill>
              </a:rPr>
              <a:t>Criticità</a:t>
            </a:r>
          </a:p>
          <a:p>
            <a:pPr>
              <a:defRPr/>
            </a:pPr>
            <a:endParaRPr lang="it-IT" b="1" dirty="0">
              <a:solidFill>
                <a:srgbClr val="CC0066"/>
              </a:solidFill>
            </a:endParaRPr>
          </a:p>
          <a:p>
            <a:pPr marL="285750" indent="-285750">
              <a:buFontTx/>
              <a:buChar char="-"/>
              <a:defRPr/>
            </a:pPr>
            <a:r>
              <a:rPr lang="it-IT" dirty="0"/>
              <a:t>Collegamento con la programmazione economico finanziaria</a:t>
            </a:r>
          </a:p>
          <a:p>
            <a:pPr marL="285750" indent="-285750">
              <a:buFontTx/>
              <a:buChar char="-"/>
              <a:defRPr/>
            </a:pPr>
            <a:r>
              <a:rPr lang="it-IT" dirty="0"/>
              <a:t>Coinvolgimento stakeholder esterni ed interni</a:t>
            </a:r>
          </a:p>
          <a:p>
            <a:pPr marL="285750" indent="-285750">
              <a:buFontTx/>
              <a:buChar char="-"/>
              <a:defRPr/>
            </a:pPr>
            <a:r>
              <a:rPr lang="it-IT" dirty="0"/>
              <a:t>Distanza tra indicatori degli obiettivi strategici e degli obiettivi operativi  </a:t>
            </a:r>
          </a:p>
          <a:p>
            <a:pPr marL="285750" indent="-285750">
              <a:buFontTx/>
              <a:buChar char="-"/>
              <a:defRPr/>
            </a:pPr>
            <a:endParaRPr lang="it-IT" sz="2000" dirty="0"/>
          </a:p>
          <a:p>
            <a:pPr marL="285750" indent="-285750">
              <a:buFontTx/>
              <a:buChar char="-"/>
              <a:defRPr/>
            </a:pPr>
            <a:endParaRPr lang="it-IT" sz="1600" dirty="0"/>
          </a:p>
        </p:txBody>
      </p:sp>
      <p:sp>
        <p:nvSpPr>
          <p:cNvPr id="18" name="CasellaDiTesto 2">
            <a:extLst>
              <a:ext uri="{FF2B5EF4-FFF2-40B4-BE49-F238E27FC236}">
                <a16:creationId xmlns:a16="http://schemas.microsoft.com/office/drawing/2014/main" id="{7B910742-B857-D64A-BA90-BCC44FEBBC9B}"/>
              </a:ext>
            </a:extLst>
          </p:cNvPr>
          <p:cNvSpPr txBox="1">
            <a:spLocks noChangeArrowheads="1"/>
          </p:cNvSpPr>
          <p:nvPr/>
        </p:nvSpPr>
        <p:spPr bwMode="auto">
          <a:xfrm>
            <a:off x="2268538" y="3868736"/>
            <a:ext cx="6519862" cy="1293813"/>
          </a:xfrm>
          <a:prstGeom prst="rect">
            <a:avLst/>
          </a:prstGeom>
          <a:solidFill>
            <a:srgbClr val="FFFFFF"/>
          </a:solidFill>
          <a:ln w="19050">
            <a:solidFill>
              <a:schemeClr val="accent2"/>
            </a:solidFill>
            <a:miter lim="800000"/>
            <a:headEnd/>
            <a:tailEnd/>
          </a:ln>
        </p:spPr>
        <p:txBody>
          <a:bodyPr>
            <a:spAutoFit/>
          </a:bodyPr>
          <a:lstStyle/>
          <a:p>
            <a:pPr algn="r">
              <a:defRPr/>
            </a:pPr>
            <a:r>
              <a:rPr lang="it-IT" sz="2400" b="1" dirty="0">
                <a:solidFill>
                  <a:schemeClr val="accent1"/>
                </a:solidFill>
              </a:rPr>
              <a:t>Sviluppi futuri </a:t>
            </a:r>
          </a:p>
          <a:p>
            <a:pPr marL="285750" indent="-285750">
              <a:buFontTx/>
              <a:buChar char="-"/>
              <a:defRPr/>
            </a:pPr>
            <a:r>
              <a:rPr lang="it-IT" dirty="0"/>
              <a:t>necessità di creare uno stretto legame con le risorse finanziarie</a:t>
            </a:r>
          </a:p>
          <a:p>
            <a:pPr marL="285750" indent="-285750">
              <a:buFontTx/>
              <a:buChar char="-"/>
              <a:defRPr/>
            </a:pPr>
            <a:r>
              <a:rPr lang="it-IT" dirty="0"/>
              <a:t>Valore pubblico (focalizzare)</a:t>
            </a:r>
          </a:p>
          <a:p>
            <a:pPr>
              <a:defRPr/>
            </a:pPr>
            <a:endParaRPr lang="it-IT" dirty="0"/>
          </a:p>
        </p:txBody>
      </p:sp>
      <p:sp>
        <p:nvSpPr>
          <p:cNvPr id="19" name="Freccia destra con strisce 18">
            <a:extLst>
              <a:ext uri="{FF2B5EF4-FFF2-40B4-BE49-F238E27FC236}">
                <a16:creationId xmlns:a16="http://schemas.microsoft.com/office/drawing/2014/main" id="{95D63C2B-47CD-A247-AFC8-852634B10D39}"/>
              </a:ext>
            </a:extLst>
          </p:cNvPr>
          <p:cNvSpPr/>
          <p:nvPr/>
        </p:nvSpPr>
        <p:spPr>
          <a:xfrm>
            <a:off x="250825" y="5621338"/>
            <a:ext cx="3384550" cy="1008062"/>
          </a:xfrm>
          <a:prstGeom prst="striped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400" b="1" dirty="0">
                <a:solidFill>
                  <a:srgbClr val="FF0000"/>
                </a:solidFill>
              </a:rPr>
              <a:t>Logica incrementale </a:t>
            </a:r>
          </a:p>
        </p:txBody>
      </p:sp>
      <p:sp>
        <p:nvSpPr>
          <p:cNvPr id="20" name="Rettangolo 7">
            <a:extLst>
              <a:ext uri="{FF2B5EF4-FFF2-40B4-BE49-F238E27FC236}">
                <a16:creationId xmlns:a16="http://schemas.microsoft.com/office/drawing/2014/main" id="{4C223899-14FF-0A4F-961D-5746E9B62863}"/>
              </a:ext>
            </a:extLst>
          </p:cNvPr>
          <p:cNvSpPr>
            <a:spLocks noChangeArrowheads="1"/>
          </p:cNvSpPr>
          <p:nvPr/>
        </p:nvSpPr>
        <p:spPr bwMode="auto">
          <a:xfrm rot="10800000" flipV="1">
            <a:off x="7241505" y="5595981"/>
            <a:ext cx="2827911" cy="7078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it-IT" altLang="it-IT" sz="2000" b="1" i="1" dirty="0"/>
              <a:t>Performance </a:t>
            </a:r>
            <a:r>
              <a:rPr lang="it-IT" altLang="it-IT" sz="2000" b="1" i="1" dirty="0" err="1"/>
              <a:t>Oriented</a:t>
            </a:r>
            <a:r>
              <a:rPr lang="it-IT" altLang="it-IT" sz="2000" i="1" dirty="0"/>
              <a:t> </a:t>
            </a:r>
          </a:p>
          <a:p>
            <a:pPr algn="ctr">
              <a:spcBef>
                <a:spcPct val="0"/>
              </a:spcBef>
              <a:buFontTx/>
              <a:buNone/>
            </a:pPr>
            <a:r>
              <a:rPr lang="it-IT" altLang="it-IT" sz="2000" b="1" i="1" dirty="0"/>
              <a:t>Obiettivi vs bilancio</a:t>
            </a:r>
            <a:endParaRPr lang="it-IT" altLang="it-IT" sz="2000" b="1" dirty="0"/>
          </a:p>
        </p:txBody>
      </p:sp>
      <p:sp>
        <p:nvSpPr>
          <p:cNvPr id="21" name="Freccia destra con strisce 20">
            <a:extLst>
              <a:ext uri="{FF2B5EF4-FFF2-40B4-BE49-F238E27FC236}">
                <a16:creationId xmlns:a16="http://schemas.microsoft.com/office/drawing/2014/main" id="{5CC08814-B696-A344-9589-0EBDF5D2EB30}"/>
              </a:ext>
            </a:extLst>
          </p:cNvPr>
          <p:cNvSpPr/>
          <p:nvPr/>
        </p:nvSpPr>
        <p:spPr>
          <a:xfrm>
            <a:off x="3635375" y="5212176"/>
            <a:ext cx="3527425" cy="1475497"/>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b="1" i="1" dirty="0"/>
          </a:p>
          <a:p>
            <a:pPr algn="ctr">
              <a:defRPr/>
            </a:pPr>
            <a:r>
              <a:rPr lang="it-IT" sz="1600" b="1" i="1" dirty="0">
                <a:solidFill>
                  <a:schemeClr val="bg1"/>
                </a:solidFill>
              </a:rPr>
              <a:t>Bilancio vs obiettivi </a:t>
            </a:r>
          </a:p>
          <a:p>
            <a:pPr algn="ctr">
              <a:defRPr/>
            </a:pPr>
            <a:r>
              <a:rPr lang="it-IT" sz="1600" b="1" i="1" dirty="0" err="1">
                <a:solidFill>
                  <a:schemeClr val="bg1"/>
                </a:solidFill>
              </a:rPr>
              <a:t>presentational</a:t>
            </a:r>
            <a:r>
              <a:rPr lang="it-IT" sz="1600" b="1" i="1" dirty="0">
                <a:solidFill>
                  <a:schemeClr val="bg1"/>
                </a:solidFill>
              </a:rPr>
              <a:t> performance </a:t>
            </a:r>
          </a:p>
          <a:p>
            <a:pPr algn="ctr">
              <a:defRPr/>
            </a:pPr>
            <a:r>
              <a:rPr lang="it-IT" sz="1600" b="1" i="1" dirty="0" err="1">
                <a:solidFill>
                  <a:schemeClr val="bg1"/>
                </a:solidFill>
              </a:rPr>
              <a:t>budgeting</a:t>
            </a:r>
            <a:r>
              <a:rPr lang="it-IT" sz="1600" b="1" dirty="0">
                <a:solidFill>
                  <a:schemeClr val="bg1"/>
                </a:solidFill>
              </a:rPr>
              <a:t> </a:t>
            </a:r>
          </a:p>
          <a:p>
            <a:pPr algn="ctr">
              <a:defRPr/>
            </a:pPr>
            <a:endParaRPr lang="it-IT" dirty="0"/>
          </a:p>
        </p:txBody>
      </p:sp>
      <p:pic>
        <p:nvPicPr>
          <p:cNvPr id="22" name="Immagine 21">
            <a:extLst>
              <a:ext uri="{FF2B5EF4-FFF2-40B4-BE49-F238E27FC236}">
                <a16:creationId xmlns:a16="http://schemas.microsoft.com/office/drawing/2014/main" id="{0AE4F56B-60EB-434F-98E3-AD333B48BA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2003257569"/>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19" name="Ovale 5">
            <a:extLst>
              <a:ext uri="{FF2B5EF4-FFF2-40B4-BE49-F238E27FC236}">
                <a16:creationId xmlns:a16="http://schemas.microsoft.com/office/drawing/2014/main" id="{BC404068-ACBD-5648-956A-BF643A2C7BEB}"/>
              </a:ext>
            </a:extLst>
          </p:cNvPr>
          <p:cNvSpPr>
            <a:spLocks noChangeArrowheads="1"/>
          </p:cNvSpPr>
          <p:nvPr/>
        </p:nvSpPr>
        <p:spPr bwMode="auto">
          <a:xfrm>
            <a:off x="3095871" y="2026101"/>
            <a:ext cx="3925315" cy="593207"/>
          </a:xfrm>
          <a:prstGeom prst="ellipse">
            <a:avLst/>
          </a:prstGeom>
          <a:solidFill>
            <a:schemeClr val="accent2"/>
          </a:solidFill>
          <a:ln w="28575" cap="sq">
            <a:solidFill>
              <a:schemeClr val="bg1"/>
            </a:solidFill>
            <a:round/>
            <a:headEnd type="none" w="sm" len="sm"/>
            <a:tailEnd type="none" w="sm" len="sm"/>
          </a:ln>
        </p:spPr>
        <p:txBody>
          <a:bodyPr lIns="0" tIns="0" rIns="0" bIns="0" anchor="ct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1600" b="1" dirty="0">
                <a:solidFill>
                  <a:schemeClr val="bg1"/>
                </a:solidFill>
                <a:latin typeface="Calibri" panose="020F0502020204030204" pitchFamily="34" charset="0"/>
                <a:ea typeface="ＭＳ Ｐゴシック" panose="020B0600070205080204" pitchFamily="34" charset="-128"/>
              </a:rPr>
              <a:t>PIANIFICAZIONE STRATEGICA </a:t>
            </a:r>
          </a:p>
        </p:txBody>
      </p:sp>
      <p:sp>
        <p:nvSpPr>
          <p:cNvPr id="21" name="Ovale 7">
            <a:extLst>
              <a:ext uri="{FF2B5EF4-FFF2-40B4-BE49-F238E27FC236}">
                <a16:creationId xmlns:a16="http://schemas.microsoft.com/office/drawing/2014/main" id="{9A15D6B4-4B4B-EB48-9478-92942AC9C805}"/>
              </a:ext>
            </a:extLst>
          </p:cNvPr>
          <p:cNvSpPr>
            <a:spLocks noChangeArrowheads="1"/>
          </p:cNvSpPr>
          <p:nvPr/>
        </p:nvSpPr>
        <p:spPr bwMode="auto">
          <a:xfrm>
            <a:off x="3047167" y="2915731"/>
            <a:ext cx="3925315" cy="634133"/>
          </a:xfrm>
          <a:prstGeom prst="ellipse">
            <a:avLst/>
          </a:prstGeom>
          <a:solidFill>
            <a:schemeClr val="accent2"/>
          </a:solidFill>
          <a:ln w="28575" cap="sq">
            <a:solidFill>
              <a:schemeClr val="bg1"/>
            </a:solidFill>
            <a:round/>
            <a:headEnd type="none" w="sm" len="sm"/>
            <a:tailEnd type="none" w="sm" len="sm"/>
          </a:ln>
        </p:spPr>
        <p:txBody>
          <a:bodyPr lIns="0" tIns="0" rIns="0" bIns="0"/>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b="1" dirty="0">
                <a:solidFill>
                  <a:schemeClr val="bg1"/>
                </a:solidFill>
                <a:latin typeface="Calibri" panose="020F0502020204030204" pitchFamily="34" charset="0"/>
                <a:ea typeface="ＭＳ Ｐゴシック" panose="020B0600070205080204" pitchFamily="34" charset="-128"/>
              </a:rPr>
              <a:t>PROGRAMMAZIONE OPERATIVA</a:t>
            </a:r>
          </a:p>
        </p:txBody>
      </p:sp>
      <p:sp>
        <p:nvSpPr>
          <p:cNvPr id="22" name="Ovale 16">
            <a:extLst>
              <a:ext uri="{FF2B5EF4-FFF2-40B4-BE49-F238E27FC236}">
                <a16:creationId xmlns:a16="http://schemas.microsoft.com/office/drawing/2014/main" id="{E2B75ABE-CDE6-6C45-80C7-5B89FEB3092A}"/>
              </a:ext>
            </a:extLst>
          </p:cNvPr>
          <p:cNvSpPr>
            <a:spLocks noChangeArrowheads="1"/>
          </p:cNvSpPr>
          <p:nvPr/>
        </p:nvSpPr>
        <p:spPr bwMode="auto">
          <a:xfrm>
            <a:off x="3175332" y="3879446"/>
            <a:ext cx="3435350" cy="651862"/>
          </a:xfrm>
          <a:prstGeom prst="ellipse">
            <a:avLst/>
          </a:prstGeom>
          <a:solidFill>
            <a:schemeClr val="accent4"/>
          </a:solidFill>
          <a:ln w="28575" cap="sq">
            <a:solidFill>
              <a:schemeClr val="bg1"/>
            </a:solidFill>
            <a:round/>
            <a:headEnd type="none" w="sm" len="sm"/>
            <a:tailEnd type="none" w="sm" len="sm"/>
          </a:ln>
        </p:spPr>
        <p:txBody>
          <a:bodyPr lIns="0" tIns="0" rIns="0" bIns="0" anchor="ct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2000" b="1">
                <a:solidFill>
                  <a:schemeClr val="bg1"/>
                </a:solidFill>
                <a:latin typeface="Arial" panose="020B0604020202020204" pitchFamily="34" charset="0"/>
                <a:ea typeface="ＭＳ Ｐゴシック" panose="020B0600070205080204" pitchFamily="34" charset="-128"/>
              </a:rPr>
              <a:t>MISURAZIONE </a:t>
            </a:r>
          </a:p>
        </p:txBody>
      </p:sp>
      <p:sp>
        <p:nvSpPr>
          <p:cNvPr id="23" name="Freccia in giù 18">
            <a:extLst>
              <a:ext uri="{FF2B5EF4-FFF2-40B4-BE49-F238E27FC236}">
                <a16:creationId xmlns:a16="http://schemas.microsoft.com/office/drawing/2014/main" id="{6CD86C6E-E4B7-4945-AEAD-65EE872306C0}"/>
              </a:ext>
            </a:extLst>
          </p:cNvPr>
          <p:cNvSpPr>
            <a:spLocks noChangeArrowheads="1"/>
          </p:cNvSpPr>
          <p:nvPr/>
        </p:nvSpPr>
        <p:spPr bwMode="auto">
          <a:xfrm>
            <a:off x="4659004" y="2635802"/>
            <a:ext cx="760545" cy="306966"/>
          </a:xfrm>
          <a:prstGeom prst="downArrow">
            <a:avLst>
              <a:gd name="adj1" fmla="val 50000"/>
              <a:gd name="adj2" fmla="val 52013"/>
            </a:avLst>
          </a:prstGeom>
          <a:solidFill>
            <a:schemeClr val="accent6">
              <a:lumMod val="75000"/>
            </a:schemeClr>
          </a:solidFill>
          <a:ln w="12700" cap="sq">
            <a:solidFill>
              <a:schemeClr val="tx1"/>
            </a:solidFill>
            <a:round/>
            <a:headEnd type="none" w="sm" len="sm"/>
            <a:tailEnd type="none" w="sm" len="sm"/>
          </a:ln>
        </p:spPr>
        <p:txBody>
          <a:bodyPr wrap="none"/>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it-IT" altLang="it-IT" b="0">
              <a:latin typeface="Calibri" panose="020F0502020204030204" pitchFamily="34" charset="0"/>
            </a:endParaRPr>
          </a:p>
        </p:txBody>
      </p:sp>
      <p:sp>
        <p:nvSpPr>
          <p:cNvPr id="24" name="Freccia in giù 19">
            <a:extLst>
              <a:ext uri="{FF2B5EF4-FFF2-40B4-BE49-F238E27FC236}">
                <a16:creationId xmlns:a16="http://schemas.microsoft.com/office/drawing/2014/main" id="{834958C2-9C53-C645-993F-C4BB1E5863C2}"/>
              </a:ext>
            </a:extLst>
          </p:cNvPr>
          <p:cNvSpPr>
            <a:spLocks noChangeArrowheads="1"/>
          </p:cNvSpPr>
          <p:nvPr/>
        </p:nvSpPr>
        <p:spPr bwMode="auto">
          <a:xfrm>
            <a:off x="4690868" y="3571761"/>
            <a:ext cx="665163" cy="352012"/>
          </a:xfrm>
          <a:prstGeom prst="downArrow">
            <a:avLst>
              <a:gd name="adj1" fmla="val 50000"/>
              <a:gd name="adj2" fmla="val 50000"/>
            </a:avLst>
          </a:prstGeom>
          <a:solidFill>
            <a:schemeClr val="accent6">
              <a:lumMod val="75000"/>
            </a:schemeClr>
          </a:solidFill>
          <a:ln w="12700" cap="sq">
            <a:solidFill>
              <a:schemeClr val="tx1"/>
            </a:solidFill>
            <a:round/>
            <a:headEnd type="none" w="sm" len="sm"/>
            <a:tailEnd type="none" w="sm" len="sm"/>
          </a:ln>
        </p:spPr>
        <p:txBody>
          <a:bodyPr wrap="none"/>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it-IT" altLang="it-IT" b="0">
              <a:latin typeface="Calibri" panose="020F0502020204030204" pitchFamily="34" charset="0"/>
            </a:endParaRPr>
          </a:p>
        </p:txBody>
      </p:sp>
      <p:sp>
        <p:nvSpPr>
          <p:cNvPr id="25" name="Ovale 16">
            <a:extLst>
              <a:ext uri="{FF2B5EF4-FFF2-40B4-BE49-F238E27FC236}">
                <a16:creationId xmlns:a16="http://schemas.microsoft.com/office/drawing/2014/main" id="{DCB2FBB7-1D9F-F84F-AA44-39B3C23C1C42}"/>
              </a:ext>
            </a:extLst>
          </p:cNvPr>
          <p:cNvSpPr>
            <a:spLocks noChangeArrowheads="1"/>
          </p:cNvSpPr>
          <p:nvPr/>
        </p:nvSpPr>
        <p:spPr bwMode="auto">
          <a:xfrm>
            <a:off x="3131380" y="4869937"/>
            <a:ext cx="3529012" cy="775772"/>
          </a:xfrm>
          <a:prstGeom prst="ellipse">
            <a:avLst/>
          </a:prstGeom>
          <a:solidFill>
            <a:schemeClr val="accent4"/>
          </a:solidFill>
          <a:ln w="28575" cap="sq">
            <a:solidFill>
              <a:schemeClr val="bg1"/>
            </a:solidFill>
            <a:round/>
            <a:headEnd type="none" w="sm" len="sm"/>
            <a:tailEnd type="none" w="sm" len="sm"/>
          </a:ln>
        </p:spPr>
        <p:txBody>
          <a:bodyPr lIns="0" tIns="0" rIns="0" bIns="0" anchor="ct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2000" b="1">
                <a:solidFill>
                  <a:schemeClr val="bg1"/>
                </a:solidFill>
                <a:latin typeface="Arial" panose="020B0604020202020204" pitchFamily="34" charset="0"/>
                <a:ea typeface="ＭＳ Ｐゴシック" panose="020B0600070205080204" pitchFamily="34" charset="-128"/>
              </a:rPr>
              <a:t>Valutazione </a:t>
            </a:r>
          </a:p>
        </p:txBody>
      </p:sp>
      <p:sp>
        <p:nvSpPr>
          <p:cNvPr id="26" name="Freccia in giù 19">
            <a:extLst>
              <a:ext uri="{FF2B5EF4-FFF2-40B4-BE49-F238E27FC236}">
                <a16:creationId xmlns:a16="http://schemas.microsoft.com/office/drawing/2014/main" id="{7DA6C54A-5F3C-DF42-8A94-D5E9E44027C9}"/>
              </a:ext>
            </a:extLst>
          </p:cNvPr>
          <p:cNvSpPr>
            <a:spLocks noChangeArrowheads="1"/>
          </p:cNvSpPr>
          <p:nvPr/>
        </p:nvSpPr>
        <p:spPr bwMode="auto">
          <a:xfrm>
            <a:off x="4653926" y="4531308"/>
            <a:ext cx="739049" cy="404042"/>
          </a:xfrm>
          <a:prstGeom prst="downArrow">
            <a:avLst>
              <a:gd name="adj1" fmla="val 50000"/>
              <a:gd name="adj2" fmla="val 50000"/>
            </a:avLst>
          </a:prstGeom>
          <a:solidFill>
            <a:schemeClr val="accent6">
              <a:lumMod val="75000"/>
            </a:schemeClr>
          </a:solidFill>
          <a:ln w="12700" cap="sq">
            <a:solidFill>
              <a:schemeClr val="tx1"/>
            </a:solidFill>
            <a:round/>
            <a:headEnd type="none" w="sm" len="sm"/>
            <a:tailEnd type="none" w="sm" len="sm"/>
          </a:ln>
        </p:spPr>
        <p:txBody>
          <a:bodyPr wrap="none"/>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it-IT" altLang="it-IT" b="0">
              <a:latin typeface="Calibri" panose="020F0502020204030204" pitchFamily="34" charset="0"/>
            </a:endParaRPr>
          </a:p>
        </p:txBody>
      </p:sp>
      <p:sp>
        <p:nvSpPr>
          <p:cNvPr id="27" name="Freccia circolare a sinistra 26">
            <a:extLst>
              <a:ext uri="{FF2B5EF4-FFF2-40B4-BE49-F238E27FC236}">
                <a16:creationId xmlns:a16="http://schemas.microsoft.com/office/drawing/2014/main" id="{436D9527-A7E3-F047-AC2D-591B79590CC6}"/>
              </a:ext>
            </a:extLst>
          </p:cNvPr>
          <p:cNvSpPr/>
          <p:nvPr/>
        </p:nvSpPr>
        <p:spPr>
          <a:xfrm>
            <a:off x="6643158" y="2026101"/>
            <a:ext cx="1147895" cy="3633237"/>
          </a:xfrm>
          <a:prstGeom prst="curvedLeftArrow">
            <a:avLst>
              <a:gd name="adj1" fmla="val 8814"/>
              <a:gd name="adj2" fmla="val 50000"/>
              <a:gd name="adj3" fmla="val 25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schemeClr val="tx1"/>
              </a:solidFill>
            </a:endParaRPr>
          </a:p>
        </p:txBody>
      </p:sp>
      <p:sp>
        <p:nvSpPr>
          <p:cNvPr id="28" name="Freccia circolare a sinistra 27">
            <a:extLst>
              <a:ext uri="{FF2B5EF4-FFF2-40B4-BE49-F238E27FC236}">
                <a16:creationId xmlns:a16="http://schemas.microsoft.com/office/drawing/2014/main" id="{C64DCB2A-C13B-FB46-A100-DF5E9A165778}"/>
              </a:ext>
            </a:extLst>
          </p:cNvPr>
          <p:cNvSpPr/>
          <p:nvPr/>
        </p:nvSpPr>
        <p:spPr>
          <a:xfrm rot="10800000">
            <a:off x="2087431" y="1928040"/>
            <a:ext cx="1147894" cy="3633236"/>
          </a:xfrm>
          <a:prstGeom prst="curvedLeftArrow">
            <a:avLst>
              <a:gd name="adj1" fmla="val 11773"/>
              <a:gd name="adj2" fmla="val 50000"/>
              <a:gd name="adj3" fmla="val 3475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schemeClr val="tx1"/>
              </a:solidFill>
            </a:endParaRPr>
          </a:p>
        </p:txBody>
      </p:sp>
      <p:sp>
        <p:nvSpPr>
          <p:cNvPr id="29" name="CasellaDiTesto 8">
            <a:extLst>
              <a:ext uri="{FF2B5EF4-FFF2-40B4-BE49-F238E27FC236}">
                <a16:creationId xmlns:a16="http://schemas.microsoft.com/office/drawing/2014/main" id="{5DEE7198-9EB1-4049-BC47-A8E1CF0343DB}"/>
              </a:ext>
            </a:extLst>
          </p:cNvPr>
          <p:cNvSpPr txBox="1">
            <a:spLocks noChangeArrowheads="1"/>
          </p:cNvSpPr>
          <p:nvPr/>
        </p:nvSpPr>
        <p:spPr bwMode="auto">
          <a:xfrm rot="4840972">
            <a:off x="6042584" y="3590567"/>
            <a:ext cx="2472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eaLnBrk="1" hangingPunct="1"/>
            <a:r>
              <a:rPr lang="it-IT" altLang="it-IT" sz="2400" dirty="0"/>
              <a:t>Monitoraggio</a:t>
            </a:r>
            <a:r>
              <a:rPr lang="it-IT" altLang="it-IT" dirty="0"/>
              <a:t> </a:t>
            </a:r>
          </a:p>
        </p:txBody>
      </p:sp>
      <p:sp>
        <p:nvSpPr>
          <p:cNvPr id="30" name="Rettangolo 29">
            <a:extLst>
              <a:ext uri="{FF2B5EF4-FFF2-40B4-BE49-F238E27FC236}">
                <a16:creationId xmlns:a16="http://schemas.microsoft.com/office/drawing/2014/main" id="{F0FE63FF-4FC1-0543-A1A7-D35B73BB258B}"/>
              </a:ext>
            </a:extLst>
          </p:cNvPr>
          <p:cNvSpPr/>
          <p:nvPr/>
        </p:nvSpPr>
        <p:spPr>
          <a:xfrm>
            <a:off x="4748407" y="5653478"/>
            <a:ext cx="1138260" cy="369332"/>
          </a:xfrm>
          <a:prstGeom prst="rect">
            <a:avLst/>
          </a:prstGeom>
          <a:ln>
            <a:noFill/>
          </a:ln>
        </p:spPr>
        <p:txBody>
          <a:bodyPr wrap="none">
            <a:spAutoFit/>
          </a:bodyPr>
          <a:lstStyle/>
          <a:p>
            <a:pPr algn="ctr"/>
            <a:r>
              <a:rPr lang="it-IT" b="1" i="1" dirty="0">
                <a:solidFill>
                  <a:schemeClr val="accent6">
                    <a:lumMod val="75000"/>
                  </a:schemeClr>
                </a:solidFill>
                <a:latin typeface="Calibri" panose="020F0502020204030204" pitchFamily="34" charset="0"/>
                <a:ea typeface="ＭＳ Ｐゴシック" panose="020B0600070205080204" pitchFamily="34" charset="-128"/>
              </a:rPr>
              <a:t>Feedback </a:t>
            </a:r>
            <a:endParaRPr lang="it-IT" i="1" dirty="0">
              <a:solidFill>
                <a:schemeClr val="accent6">
                  <a:lumMod val="75000"/>
                </a:schemeClr>
              </a:solidFill>
            </a:endParaRPr>
          </a:p>
        </p:txBody>
      </p:sp>
      <p:sp>
        <p:nvSpPr>
          <p:cNvPr id="31" name="CasellaDiTesto 8">
            <a:extLst>
              <a:ext uri="{FF2B5EF4-FFF2-40B4-BE49-F238E27FC236}">
                <a16:creationId xmlns:a16="http://schemas.microsoft.com/office/drawing/2014/main" id="{32F1EC2B-F9C3-7740-BEE4-85240E2BCA72}"/>
              </a:ext>
            </a:extLst>
          </p:cNvPr>
          <p:cNvSpPr txBox="1">
            <a:spLocks noChangeArrowheads="1"/>
          </p:cNvSpPr>
          <p:nvPr/>
        </p:nvSpPr>
        <p:spPr bwMode="auto">
          <a:xfrm rot="15394539">
            <a:off x="1490531" y="3671520"/>
            <a:ext cx="2476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eaLnBrk="1" hangingPunct="1"/>
            <a:r>
              <a:rPr lang="it-IT" altLang="it-IT" sz="2400" dirty="0"/>
              <a:t>Monitoraggio</a:t>
            </a:r>
            <a:r>
              <a:rPr lang="it-IT" altLang="it-IT" dirty="0"/>
              <a:t> </a:t>
            </a:r>
          </a:p>
        </p:txBody>
      </p:sp>
      <p:sp>
        <p:nvSpPr>
          <p:cNvPr id="32" name="Ovale 5">
            <a:extLst>
              <a:ext uri="{FF2B5EF4-FFF2-40B4-BE49-F238E27FC236}">
                <a16:creationId xmlns:a16="http://schemas.microsoft.com/office/drawing/2014/main" id="{949DDFEC-E616-0042-9553-34731D1DC547}"/>
              </a:ext>
            </a:extLst>
          </p:cNvPr>
          <p:cNvSpPr>
            <a:spLocks noChangeArrowheads="1"/>
          </p:cNvSpPr>
          <p:nvPr/>
        </p:nvSpPr>
        <p:spPr bwMode="auto">
          <a:xfrm>
            <a:off x="253158" y="1295586"/>
            <a:ext cx="2490274" cy="593206"/>
          </a:xfrm>
          <a:prstGeom prst="ellipse">
            <a:avLst/>
          </a:prstGeom>
          <a:solidFill>
            <a:srgbClr val="4F81BD"/>
          </a:solidFill>
          <a:ln w="28575" cap="sq">
            <a:solidFill>
              <a:schemeClr val="bg1"/>
            </a:solidFill>
            <a:round/>
            <a:headEnd type="none" w="sm" len="sm"/>
            <a:tailEnd type="none" w="sm" len="sm"/>
          </a:ln>
        </p:spPr>
        <p:txBody>
          <a:bodyPr lIns="0" tIns="0" rIns="0" bIns="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it-IT" altLang="it-IT" sz="1400" dirty="0">
                <a:solidFill>
                  <a:schemeClr val="bg1"/>
                </a:solidFill>
                <a:latin typeface="Calibri" panose="020F0502020204030204" pitchFamily="34" charset="0"/>
              </a:rPr>
              <a:t>Documenti </a:t>
            </a:r>
          </a:p>
        </p:txBody>
      </p:sp>
      <p:sp>
        <p:nvSpPr>
          <p:cNvPr id="33" name="CasellaDiTesto 32">
            <a:extLst>
              <a:ext uri="{FF2B5EF4-FFF2-40B4-BE49-F238E27FC236}">
                <a16:creationId xmlns:a16="http://schemas.microsoft.com/office/drawing/2014/main" id="{B22686D3-001B-EF42-89DE-6581C4AB9054}"/>
              </a:ext>
            </a:extLst>
          </p:cNvPr>
          <p:cNvSpPr txBox="1"/>
          <p:nvPr/>
        </p:nvSpPr>
        <p:spPr>
          <a:xfrm>
            <a:off x="5593604" y="1251414"/>
            <a:ext cx="5591271" cy="461665"/>
          </a:xfrm>
          <a:prstGeom prst="rect">
            <a:avLst/>
          </a:prstGeom>
          <a:noFill/>
        </p:spPr>
        <p:txBody>
          <a:bodyPr wrap="square" rtlCol="0">
            <a:spAutoFit/>
          </a:bodyPr>
          <a:lstStyle/>
          <a:p>
            <a:pPr algn="ctr"/>
            <a:r>
              <a:rPr lang="it-IT" sz="2400" b="1" dirty="0">
                <a:solidFill>
                  <a:srgbClr val="C00000"/>
                </a:solidFill>
                <a:latin typeface="Arial" panose="020B0604020202020204" pitchFamily="34" charset="0"/>
              </a:rPr>
              <a:t> Il ciclo di PP&amp;C</a:t>
            </a:r>
          </a:p>
        </p:txBody>
      </p:sp>
      <p:sp>
        <p:nvSpPr>
          <p:cNvPr id="34" name="Parentesi graffa chiusa 33">
            <a:extLst>
              <a:ext uri="{FF2B5EF4-FFF2-40B4-BE49-F238E27FC236}">
                <a16:creationId xmlns:a16="http://schemas.microsoft.com/office/drawing/2014/main" id="{B0363B2E-5CBD-1445-9712-D0CB0D748EB8}"/>
              </a:ext>
            </a:extLst>
          </p:cNvPr>
          <p:cNvSpPr/>
          <p:nvPr/>
        </p:nvSpPr>
        <p:spPr>
          <a:xfrm>
            <a:off x="8002920" y="2338599"/>
            <a:ext cx="890337" cy="11550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5" name="CasellaDiTesto 34">
            <a:extLst>
              <a:ext uri="{FF2B5EF4-FFF2-40B4-BE49-F238E27FC236}">
                <a16:creationId xmlns:a16="http://schemas.microsoft.com/office/drawing/2014/main" id="{1B4F9435-3660-674F-A5BD-3E73E039A419}"/>
              </a:ext>
            </a:extLst>
          </p:cNvPr>
          <p:cNvSpPr txBox="1"/>
          <p:nvPr/>
        </p:nvSpPr>
        <p:spPr>
          <a:xfrm>
            <a:off x="8773906" y="2396877"/>
            <a:ext cx="3063894" cy="1477328"/>
          </a:xfrm>
          <a:prstGeom prst="rect">
            <a:avLst/>
          </a:prstGeom>
          <a:noFill/>
        </p:spPr>
        <p:txBody>
          <a:bodyPr wrap="square" rtlCol="0">
            <a:spAutoFit/>
          </a:bodyPr>
          <a:lstStyle/>
          <a:p>
            <a:r>
              <a:rPr lang="it-IT" dirty="0"/>
              <a:t>PIANI E PROGRAMMI, BILANCI PREVENTIVI, BUDGET, DOCUMENTI DI DEFINIZIONE DELLE STRATEGIE, PNRR, POR …   </a:t>
            </a:r>
          </a:p>
        </p:txBody>
      </p:sp>
      <p:sp>
        <p:nvSpPr>
          <p:cNvPr id="36" name="Parentesi graffa chiusa 35">
            <a:extLst>
              <a:ext uri="{FF2B5EF4-FFF2-40B4-BE49-F238E27FC236}">
                <a16:creationId xmlns:a16="http://schemas.microsoft.com/office/drawing/2014/main" id="{54941582-C235-B949-9221-11C1A64448CD}"/>
              </a:ext>
            </a:extLst>
          </p:cNvPr>
          <p:cNvSpPr/>
          <p:nvPr/>
        </p:nvSpPr>
        <p:spPr>
          <a:xfrm>
            <a:off x="7946413" y="4044777"/>
            <a:ext cx="965329" cy="1456227"/>
          </a:xfrm>
          <a:prstGeom prst="rightBrace">
            <a:avLst>
              <a:gd name="adj1" fmla="val 8333"/>
              <a:gd name="adj2" fmla="val 454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7" name="CasellaDiTesto 36">
            <a:extLst>
              <a:ext uri="{FF2B5EF4-FFF2-40B4-BE49-F238E27FC236}">
                <a16:creationId xmlns:a16="http://schemas.microsoft.com/office/drawing/2014/main" id="{9ED6B41D-1FB7-4A40-896E-9D3116CA402A}"/>
              </a:ext>
            </a:extLst>
          </p:cNvPr>
          <p:cNvSpPr txBox="1"/>
          <p:nvPr/>
        </p:nvSpPr>
        <p:spPr>
          <a:xfrm>
            <a:off x="8773905" y="4254821"/>
            <a:ext cx="3063894" cy="1477328"/>
          </a:xfrm>
          <a:prstGeom prst="rect">
            <a:avLst/>
          </a:prstGeom>
          <a:solidFill>
            <a:schemeClr val="bg1"/>
          </a:solidFill>
        </p:spPr>
        <p:txBody>
          <a:bodyPr wrap="square" rtlCol="0">
            <a:spAutoFit/>
          </a:bodyPr>
          <a:lstStyle/>
          <a:p>
            <a:r>
              <a:rPr lang="it-IT" dirty="0"/>
              <a:t>REPORT, RENDICONTI, RELAZIONI DI RIESAME, CONSUNTIVI, BILANCI FINE ESERCIZIO, BILANCIO DI </a:t>
            </a:r>
            <a:r>
              <a:rPr lang="it-IT" dirty="0" err="1"/>
              <a:t>SOSTENIBILITà</a:t>
            </a:r>
            <a:endParaRPr lang="it-IT" dirty="0"/>
          </a:p>
        </p:txBody>
      </p:sp>
      <p:sp>
        <p:nvSpPr>
          <p:cNvPr id="2" name="CasellaDiTesto 1">
            <a:extLst>
              <a:ext uri="{FF2B5EF4-FFF2-40B4-BE49-F238E27FC236}">
                <a16:creationId xmlns:a16="http://schemas.microsoft.com/office/drawing/2014/main" id="{EEA04A86-02DF-3E48-8261-996B02B5A6E6}"/>
              </a:ext>
            </a:extLst>
          </p:cNvPr>
          <p:cNvSpPr txBox="1"/>
          <p:nvPr/>
        </p:nvSpPr>
        <p:spPr>
          <a:xfrm>
            <a:off x="135052" y="1888792"/>
            <a:ext cx="2059925" cy="3862596"/>
          </a:xfrm>
          <a:prstGeom prst="rect">
            <a:avLst/>
          </a:prstGeom>
          <a:noFill/>
        </p:spPr>
        <p:txBody>
          <a:bodyPr wrap="square" rtlCol="0">
            <a:spAutoFit/>
          </a:bodyPr>
          <a:lstStyle>
            <a:defPPr>
              <a:defRPr lang="it-IT"/>
            </a:defPPr>
            <a:lvl1pPr>
              <a:defRPr b="1">
                <a:solidFill>
                  <a:srgbClr val="C00000"/>
                </a:solidFill>
              </a:defRPr>
            </a:lvl1pPr>
          </a:lstStyle>
          <a:p>
            <a:r>
              <a:rPr lang="it-IT" dirty="0"/>
              <a:t>DEFR</a:t>
            </a:r>
          </a:p>
          <a:p>
            <a:r>
              <a:rPr lang="it-IT" sz="900" dirty="0">
                <a:solidFill>
                  <a:schemeClr val="tx1"/>
                </a:solidFill>
              </a:rPr>
              <a:t>30 giugno dalla Giunta al Consiglio</a:t>
            </a:r>
          </a:p>
          <a:p>
            <a:endParaRPr lang="it-IT" dirty="0"/>
          </a:p>
          <a:p>
            <a:r>
              <a:rPr lang="it-IT" dirty="0"/>
              <a:t>Nota di aggiornamento DEFR</a:t>
            </a:r>
          </a:p>
          <a:p>
            <a:endParaRPr lang="it-IT" dirty="0"/>
          </a:p>
          <a:p>
            <a:r>
              <a:rPr lang="it-IT" dirty="0"/>
              <a:t>Legge di stabilità </a:t>
            </a:r>
          </a:p>
          <a:p>
            <a:r>
              <a:rPr lang="it-IT" dirty="0"/>
              <a:t>Disegno di legge di bilancio </a:t>
            </a:r>
          </a:p>
          <a:p>
            <a:r>
              <a:rPr lang="it-IT" sz="1000" dirty="0">
                <a:solidFill>
                  <a:schemeClr val="tx1"/>
                </a:solidFill>
              </a:rPr>
              <a:t>31 ottobre dalla Giunta al Consiglio</a:t>
            </a:r>
          </a:p>
          <a:p>
            <a:endParaRPr lang="it-IT" dirty="0"/>
          </a:p>
          <a:p>
            <a:r>
              <a:rPr lang="it-IT" dirty="0"/>
              <a:t>Approvazione del Bilancio  </a:t>
            </a:r>
          </a:p>
          <a:p>
            <a:r>
              <a:rPr lang="it-IT" sz="1000" dirty="0">
                <a:solidFill>
                  <a:schemeClr val="tx1"/>
                </a:solidFill>
              </a:rPr>
              <a:t>31 dicembre in Consiglio</a:t>
            </a:r>
          </a:p>
        </p:txBody>
      </p:sp>
      <p:sp>
        <p:nvSpPr>
          <p:cNvPr id="3" name="Ovale 2">
            <a:extLst>
              <a:ext uri="{FF2B5EF4-FFF2-40B4-BE49-F238E27FC236}">
                <a16:creationId xmlns:a16="http://schemas.microsoft.com/office/drawing/2014/main" id="{208F2A46-0FAF-B447-85CE-F18B5AB2A863}"/>
              </a:ext>
            </a:extLst>
          </p:cNvPr>
          <p:cNvSpPr/>
          <p:nvPr/>
        </p:nvSpPr>
        <p:spPr>
          <a:xfrm>
            <a:off x="2611437" y="1633094"/>
            <a:ext cx="5591270" cy="2411683"/>
          </a:xfrm>
          <a:prstGeom prst="ellipse">
            <a:avLst/>
          </a:prstGeom>
          <a:solidFill>
            <a:srgbClr val="3865B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1BFF4FB8-F59E-4F41-9E0A-744B9D5932E0}"/>
              </a:ext>
            </a:extLst>
          </p:cNvPr>
          <p:cNvSpPr txBox="1"/>
          <p:nvPr/>
        </p:nvSpPr>
        <p:spPr>
          <a:xfrm>
            <a:off x="5593604" y="1642776"/>
            <a:ext cx="769867" cy="369332"/>
          </a:xfrm>
          <a:prstGeom prst="rect">
            <a:avLst/>
          </a:prstGeom>
          <a:noFill/>
        </p:spPr>
        <p:txBody>
          <a:bodyPr wrap="square" rtlCol="0">
            <a:spAutoFit/>
          </a:bodyPr>
          <a:lstStyle/>
          <a:p>
            <a:r>
              <a:rPr lang="it-IT" dirty="0">
                <a:ln>
                  <a:solidFill>
                    <a:srgbClr val="C00000"/>
                  </a:solidFill>
                </a:ln>
                <a:solidFill>
                  <a:srgbClr val="FF0000"/>
                </a:solidFill>
              </a:rPr>
              <a:t>PIAO</a:t>
            </a:r>
          </a:p>
        </p:txBody>
      </p:sp>
      <p:sp>
        <p:nvSpPr>
          <p:cNvPr id="6" name="Ovale 5">
            <a:extLst>
              <a:ext uri="{FF2B5EF4-FFF2-40B4-BE49-F238E27FC236}">
                <a16:creationId xmlns:a16="http://schemas.microsoft.com/office/drawing/2014/main" id="{96E286A4-7B61-F14F-8B59-CEA0C54E6968}"/>
              </a:ext>
            </a:extLst>
          </p:cNvPr>
          <p:cNvSpPr/>
          <p:nvPr/>
        </p:nvSpPr>
        <p:spPr>
          <a:xfrm>
            <a:off x="3175332" y="4253355"/>
            <a:ext cx="5027375" cy="2013426"/>
          </a:xfrm>
          <a:prstGeom prst="ellipse">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9E819FB-EE0F-2A47-85EB-FF6239891A32}"/>
              </a:ext>
            </a:extLst>
          </p:cNvPr>
          <p:cNvSpPr txBox="1"/>
          <p:nvPr/>
        </p:nvSpPr>
        <p:spPr>
          <a:xfrm>
            <a:off x="6096000" y="5722128"/>
            <a:ext cx="3063894" cy="369332"/>
          </a:xfrm>
          <a:prstGeom prst="rect">
            <a:avLst/>
          </a:prstGeom>
          <a:noFill/>
        </p:spPr>
        <p:txBody>
          <a:bodyPr wrap="square" rtlCol="0">
            <a:spAutoFit/>
          </a:bodyPr>
          <a:lstStyle/>
          <a:p>
            <a:r>
              <a:rPr lang="it-IT" dirty="0">
                <a:ln>
                  <a:solidFill>
                    <a:srgbClr val="C00000"/>
                  </a:solidFill>
                </a:ln>
                <a:solidFill>
                  <a:srgbClr val="FF0000"/>
                </a:solidFill>
              </a:rPr>
              <a:t>Relazione Performance </a:t>
            </a:r>
          </a:p>
        </p:txBody>
      </p:sp>
      <p:sp>
        <p:nvSpPr>
          <p:cNvPr id="39" name="Ovale 5">
            <a:extLst>
              <a:ext uri="{FF2B5EF4-FFF2-40B4-BE49-F238E27FC236}">
                <a16:creationId xmlns:a16="http://schemas.microsoft.com/office/drawing/2014/main" id="{C4D28AE3-8E87-9148-90A3-8A7CDCA16082}"/>
              </a:ext>
            </a:extLst>
          </p:cNvPr>
          <p:cNvSpPr>
            <a:spLocks noChangeArrowheads="1"/>
          </p:cNvSpPr>
          <p:nvPr/>
        </p:nvSpPr>
        <p:spPr bwMode="auto">
          <a:xfrm>
            <a:off x="2258133" y="1138704"/>
            <a:ext cx="2490274" cy="593206"/>
          </a:xfrm>
          <a:prstGeom prst="ellipse">
            <a:avLst/>
          </a:prstGeom>
          <a:solidFill>
            <a:srgbClr val="4F81BD"/>
          </a:solidFill>
          <a:ln w="28575" cap="sq">
            <a:solidFill>
              <a:schemeClr val="bg1"/>
            </a:solidFill>
            <a:round/>
            <a:headEnd type="none" w="sm" len="sm"/>
            <a:tailEnd type="none" w="sm" len="sm"/>
          </a:ln>
        </p:spPr>
        <p:txBody>
          <a:bodyPr lIns="0" tIns="0" rIns="0" bIns="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it-IT" altLang="it-IT" sz="1600" dirty="0">
                <a:solidFill>
                  <a:schemeClr val="bg1"/>
                </a:solidFill>
                <a:latin typeface="Calibri" panose="020F0502020204030204" pitchFamily="34" charset="0"/>
              </a:rPr>
              <a:t>PROCESSO</a:t>
            </a:r>
          </a:p>
        </p:txBody>
      </p:sp>
      <p:sp>
        <p:nvSpPr>
          <p:cNvPr id="40" name="Ovale 5">
            <a:extLst>
              <a:ext uri="{FF2B5EF4-FFF2-40B4-BE49-F238E27FC236}">
                <a16:creationId xmlns:a16="http://schemas.microsoft.com/office/drawing/2014/main" id="{27E8D040-1CFF-6849-8B5D-0A5DBFB338B2}"/>
              </a:ext>
            </a:extLst>
          </p:cNvPr>
          <p:cNvSpPr>
            <a:spLocks noChangeArrowheads="1"/>
          </p:cNvSpPr>
          <p:nvPr/>
        </p:nvSpPr>
        <p:spPr bwMode="auto">
          <a:xfrm>
            <a:off x="4182108" y="860874"/>
            <a:ext cx="2490274" cy="593206"/>
          </a:xfrm>
          <a:prstGeom prst="ellipse">
            <a:avLst/>
          </a:prstGeom>
          <a:solidFill>
            <a:srgbClr val="4F81BD"/>
          </a:solidFill>
          <a:ln w="28575" cap="sq">
            <a:solidFill>
              <a:schemeClr val="bg1"/>
            </a:solidFill>
            <a:round/>
            <a:headEnd type="none" w="sm" len="sm"/>
            <a:tailEnd type="none" w="sm" len="sm"/>
          </a:ln>
        </p:spPr>
        <p:txBody>
          <a:bodyPr lIns="0" tIns="0" rIns="0" bIns="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it-IT" altLang="it-IT" sz="2000" dirty="0">
                <a:solidFill>
                  <a:schemeClr val="bg1"/>
                </a:solidFill>
                <a:latin typeface="Calibri" panose="020F0502020204030204" pitchFamily="34" charset="0"/>
              </a:rPr>
              <a:t>SOGGETTI </a:t>
            </a:r>
          </a:p>
        </p:txBody>
      </p:sp>
      <p:pic>
        <p:nvPicPr>
          <p:cNvPr id="41" name="Immagine 40">
            <a:extLst>
              <a:ext uri="{FF2B5EF4-FFF2-40B4-BE49-F238E27FC236}">
                <a16:creationId xmlns:a16="http://schemas.microsoft.com/office/drawing/2014/main" id="{9492B525-C355-294F-8DB0-11D1003E3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956938386"/>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41" name="Segnaposto contenuto 1">
            <a:extLst>
              <a:ext uri="{FF2B5EF4-FFF2-40B4-BE49-F238E27FC236}">
                <a16:creationId xmlns:a16="http://schemas.microsoft.com/office/drawing/2014/main" id="{5C6B5794-9995-4444-A922-2143B1896C71}"/>
              </a:ext>
            </a:extLst>
          </p:cNvPr>
          <p:cNvSpPr txBox="1">
            <a:spLocks/>
          </p:cNvSpPr>
          <p:nvPr/>
        </p:nvSpPr>
        <p:spPr>
          <a:xfrm>
            <a:off x="387349" y="1779581"/>
            <a:ext cx="11450450" cy="466564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7200" dirty="0"/>
              <a:t>All’art. 7 </a:t>
            </a:r>
            <a:r>
              <a:rPr lang="it-IT" sz="7200" dirty="0" err="1"/>
              <a:t>D.Lgs.</a:t>
            </a:r>
            <a:r>
              <a:rPr lang="it-IT" sz="7200" dirty="0"/>
              <a:t> N. 150/2009, come modificato 74/2017, si precisa che “La funzione di misurazione e valutazione delle performance è svolta:</a:t>
            </a:r>
          </a:p>
          <a:p>
            <a:pPr marL="0" indent="0">
              <a:buFont typeface="Arial" panose="020B0604020202020204" pitchFamily="34" charset="0"/>
              <a:buNone/>
            </a:pPr>
            <a:endParaRPr lang="it-IT" sz="7200" dirty="0"/>
          </a:p>
          <a:p>
            <a:pPr marL="0" indent="0">
              <a:buFont typeface="Arial" panose="020B0604020202020204" pitchFamily="34" charset="0"/>
              <a:buNone/>
            </a:pPr>
            <a:r>
              <a:rPr lang="it-IT" sz="7200" dirty="0"/>
              <a:t> a) dagli </a:t>
            </a:r>
            <a:r>
              <a:rPr lang="it-IT" sz="7200" b="1" dirty="0"/>
              <a:t>Organismi indipendenti di valutazione </a:t>
            </a:r>
            <a:r>
              <a:rPr lang="it-IT" sz="7200" dirty="0"/>
              <a:t>[...]; </a:t>
            </a:r>
          </a:p>
          <a:p>
            <a:pPr marL="0" indent="0">
              <a:buFont typeface="Arial" panose="020B0604020202020204" pitchFamily="34" charset="0"/>
              <a:buNone/>
            </a:pPr>
            <a:r>
              <a:rPr lang="it-IT" sz="7200" dirty="0"/>
              <a:t>b) dai </a:t>
            </a:r>
            <a:r>
              <a:rPr lang="it-IT" sz="7200" b="1" dirty="0"/>
              <a:t>dirigenti</a:t>
            </a:r>
            <a:r>
              <a:rPr lang="it-IT" sz="7200" dirty="0"/>
              <a:t> di ciascuna amministrazione, secondo quanto previsto agli articoli 8 e 9; </a:t>
            </a:r>
          </a:p>
          <a:p>
            <a:pPr marL="0" indent="0">
              <a:buFont typeface="Arial" panose="020B0604020202020204" pitchFamily="34" charset="0"/>
              <a:buNone/>
            </a:pPr>
            <a:r>
              <a:rPr lang="it-IT" sz="7200" dirty="0"/>
              <a:t>c) dai </a:t>
            </a:r>
            <a:r>
              <a:rPr lang="it-IT" sz="7200" b="1" dirty="0"/>
              <a:t>cittadini o dagli altri utenti finali </a:t>
            </a:r>
            <a:r>
              <a:rPr lang="it-IT" sz="7200" dirty="0"/>
              <a:t>in rapporto alla qualità dei servizi resi dall’amministrazione, partecipando alla valutazione della performance organizzativa dell’amministrazione, secondo quanto stabilito dagli articoli 8 e 19-bis” (comma 2).</a:t>
            </a:r>
          </a:p>
          <a:p>
            <a:pPr marL="0" indent="0">
              <a:buFont typeface="Arial" panose="020B0604020202020204" pitchFamily="34" charset="0"/>
              <a:buNone/>
            </a:pPr>
            <a:endParaRPr lang="it-IT" sz="7200" dirty="0"/>
          </a:p>
          <a:p>
            <a:pPr marL="0" indent="0">
              <a:buFont typeface="Arial" panose="020B0604020202020204" pitchFamily="34" charset="0"/>
              <a:buNone/>
            </a:pPr>
            <a:r>
              <a:rPr lang="it-IT" sz="7200" dirty="0"/>
              <a:t>L’art. 19, sulla partecipazione dei soggetti esterni e interni, stabilisce che “I cittadini, anche in forma associata, partecipano al processo di misurazione delle performance organizzative, anche comunicando direttamente all’Organismo indipendente di valutazione il proprio grado di soddisfazione per le attività e per i servizi erogati, secondo le modalità stabilite dallo stesso Organismo. Ciascuna amministrazione adotta sistemi di rilevazione del grado di soddisfazione degli utenti e dei cittadini in relazione alle attività e ai servizi erogati, favorendo ogni più ampia forma di partecipazione e collaborazione dei destinatari dei servizi, secondo quanto stabilito dall'articolo 8, comma 1, lettere c) ed e). Gli utenti interni alle amministrazioni partecipano al processo di misurazione delle performance organizzative in relazione ai servizi strumentali e di supporto secondo le modalità individuate dall’Organismo indipendente di valutazione. I risultati della rilevazione del grado di soddisfazione dei soggetti di cui ai commi da 1 a 3 sono pubblicati, con cadenza annuale, sul sito dell'amministrazione”.</a:t>
            </a:r>
          </a:p>
          <a:p>
            <a:pPr marL="0" indent="0">
              <a:buFont typeface="Arial" panose="020B0604020202020204" pitchFamily="34" charset="0"/>
              <a:buNone/>
            </a:pPr>
            <a:endParaRPr lang="it-IT" dirty="0"/>
          </a:p>
        </p:txBody>
      </p:sp>
      <p:sp>
        <p:nvSpPr>
          <p:cNvPr id="44" name="CasellaDiTesto 43">
            <a:extLst>
              <a:ext uri="{FF2B5EF4-FFF2-40B4-BE49-F238E27FC236}">
                <a16:creationId xmlns:a16="http://schemas.microsoft.com/office/drawing/2014/main" id="{358E3A91-8B94-CC4F-BFE6-1080A23F682F}"/>
              </a:ext>
            </a:extLst>
          </p:cNvPr>
          <p:cNvSpPr txBox="1"/>
          <p:nvPr/>
        </p:nvSpPr>
        <p:spPr>
          <a:xfrm>
            <a:off x="5593604" y="1251414"/>
            <a:ext cx="5591271" cy="461665"/>
          </a:xfrm>
          <a:prstGeom prst="rect">
            <a:avLst/>
          </a:prstGeom>
          <a:noFill/>
        </p:spPr>
        <p:txBody>
          <a:bodyPr wrap="square" rtlCol="0">
            <a:spAutoFit/>
          </a:bodyPr>
          <a:lstStyle/>
          <a:p>
            <a:pPr algn="ctr"/>
            <a:r>
              <a:rPr lang="it-IT" sz="2400" b="1" dirty="0">
                <a:solidFill>
                  <a:srgbClr val="C00000"/>
                </a:solidFill>
                <a:latin typeface="Arial" panose="020B0604020202020204" pitchFamily="34" charset="0"/>
              </a:rPr>
              <a:t> Il ciclo di PP&amp;C</a:t>
            </a:r>
          </a:p>
        </p:txBody>
      </p:sp>
      <p:sp>
        <p:nvSpPr>
          <p:cNvPr id="45" name="Ovale 5">
            <a:extLst>
              <a:ext uri="{FF2B5EF4-FFF2-40B4-BE49-F238E27FC236}">
                <a16:creationId xmlns:a16="http://schemas.microsoft.com/office/drawing/2014/main" id="{2BA679D7-1DE5-704D-A517-0269DEB1977F}"/>
              </a:ext>
            </a:extLst>
          </p:cNvPr>
          <p:cNvSpPr>
            <a:spLocks noChangeArrowheads="1"/>
          </p:cNvSpPr>
          <p:nvPr/>
        </p:nvSpPr>
        <p:spPr bwMode="auto">
          <a:xfrm>
            <a:off x="4182108" y="860874"/>
            <a:ext cx="2490274" cy="593206"/>
          </a:xfrm>
          <a:prstGeom prst="ellipse">
            <a:avLst/>
          </a:prstGeom>
          <a:solidFill>
            <a:srgbClr val="4F81BD"/>
          </a:solidFill>
          <a:ln w="28575" cap="sq">
            <a:solidFill>
              <a:schemeClr val="bg1"/>
            </a:solidFill>
            <a:round/>
            <a:headEnd type="none" w="sm" len="sm"/>
            <a:tailEnd type="none" w="sm" len="sm"/>
          </a:ln>
        </p:spPr>
        <p:txBody>
          <a:bodyPr lIns="0" tIns="0" rIns="0" bIns="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it-IT" altLang="it-IT" sz="2000" dirty="0">
                <a:solidFill>
                  <a:schemeClr val="bg1"/>
                </a:solidFill>
                <a:latin typeface="Calibri" panose="020F0502020204030204" pitchFamily="34" charset="0"/>
              </a:rPr>
              <a:t>SOGGETTI </a:t>
            </a:r>
          </a:p>
        </p:txBody>
      </p:sp>
      <p:pic>
        <p:nvPicPr>
          <p:cNvPr id="17" name="Immagine 16">
            <a:extLst>
              <a:ext uri="{FF2B5EF4-FFF2-40B4-BE49-F238E27FC236}">
                <a16:creationId xmlns:a16="http://schemas.microsoft.com/office/drawing/2014/main" id="{D6F60B30-2557-5F42-82C3-F03F968C83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3262036627"/>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graphicFrame>
        <p:nvGraphicFramePr>
          <p:cNvPr id="10" name="Tabella 9">
            <a:extLst>
              <a:ext uri="{FF2B5EF4-FFF2-40B4-BE49-F238E27FC236}">
                <a16:creationId xmlns:a16="http://schemas.microsoft.com/office/drawing/2014/main" id="{90A8E5FE-37BD-AB74-7186-7EC49099128A}"/>
              </a:ext>
            </a:extLst>
          </p:cNvPr>
          <p:cNvGraphicFramePr>
            <a:graphicFrameLocks noGrp="1"/>
          </p:cNvGraphicFramePr>
          <p:nvPr>
            <p:extLst>
              <p:ext uri="{D42A27DB-BD31-4B8C-83A1-F6EECF244321}">
                <p14:modId xmlns:p14="http://schemas.microsoft.com/office/powerpoint/2010/main" val="1344809708"/>
              </p:ext>
            </p:extLst>
          </p:nvPr>
        </p:nvGraphicFramePr>
        <p:xfrm>
          <a:off x="629504" y="1756867"/>
          <a:ext cx="11026202" cy="1394522"/>
        </p:xfrm>
        <a:graphic>
          <a:graphicData uri="http://schemas.openxmlformats.org/drawingml/2006/table">
            <a:tbl>
              <a:tblPr firstRow="1" firstCol="1" bandRow="1">
                <a:tableStyleId>{2D5ABB26-0587-4C30-8999-92F81FD0307C}</a:tableStyleId>
              </a:tblPr>
              <a:tblGrid>
                <a:gridCol w="1715677">
                  <a:extLst>
                    <a:ext uri="{9D8B030D-6E8A-4147-A177-3AD203B41FA5}">
                      <a16:colId xmlns:a16="http://schemas.microsoft.com/office/drawing/2014/main" val="2398889528"/>
                    </a:ext>
                  </a:extLst>
                </a:gridCol>
                <a:gridCol w="2150109">
                  <a:extLst>
                    <a:ext uri="{9D8B030D-6E8A-4147-A177-3AD203B41FA5}">
                      <a16:colId xmlns:a16="http://schemas.microsoft.com/office/drawing/2014/main" val="2368896977"/>
                    </a:ext>
                  </a:extLst>
                </a:gridCol>
                <a:gridCol w="7160416">
                  <a:extLst>
                    <a:ext uri="{9D8B030D-6E8A-4147-A177-3AD203B41FA5}">
                      <a16:colId xmlns:a16="http://schemas.microsoft.com/office/drawing/2014/main" val="3686696057"/>
                    </a:ext>
                  </a:extLst>
                </a:gridCol>
              </a:tblGrid>
              <a:tr h="278904">
                <a:tc>
                  <a:txBody>
                    <a:bodyPr/>
                    <a:lstStyle/>
                    <a:p>
                      <a:pPr algn="just"/>
                      <a:r>
                        <a:rPr lang="it-IT" sz="1400" dirty="0">
                          <a:effectLst/>
                        </a:rPr>
                        <a:t>Missione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just"/>
                      <a:r>
                        <a:rPr lang="it-IT" sz="1400" dirty="0">
                          <a:effectLst/>
                        </a:rPr>
                        <a:t>Programma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just"/>
                      <a:r>
                        <a:rPr lang="it-IT" sz="1400" dirty="0">
                          <a:effectLst/>
                        </a:rPr>
                        <a:t>Obiettivo Strategico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3388176131"/>
                  </a:ext>
                </a:extLst>
              </a:tr>
              <a:tr h="1115618">
                <a:tc>
                  <a:txBody>
                    <a:bodyPr/>
                    <a:lstStyle/>
                    <a:p>
                      <a:pPr algn="ctr"/>
                      <a:r>
                        <a:rPr lang="it-IT" sz="1400" dirty="0">
                          <a:effectLst/>
                        </a:rPr>
                        <a:t>Missione 8 – Assetto del territorio ed edilizia abitativa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dirty="0">
                          <a:effectLst/>
                        </a:rPr>
                        <a:t>1- Urbanistica e assetto del territorio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dirty="0">
                          <a:effectLst/>
                        </a:rPr>
                        <a:t>1.3.1 - Sviluppare e ammodernare le infrastrutture fisiche e digitali per l'innovazione e lo sviluppo del territorio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404933"/>
                  </a:ext>
                </a:extLst>
              </a:tr>
            </a:tbl>
          </a:graphicData>
        </a:graphic>
      </p:graphicFrame>
      <p:graphicFrame>
        <p:nvGraphicFramePr>
          <p:cNvPr id="19" name="Tabella 18">
            <a:extLst>
              <a:ext uri="{FF2B5EF4-FFF2-40B4-BE49-F238E27FC236}">
                <a16:creationId xmlns:a16="http://schemas.microsoft.com/office/drawing/2014/main" id="{47303E54-99F1-6EA2-2196-72B4710ED8E6}"/>
              </a:ext>
            </a:extLst>
          </p:cNvPr>
          <p:cNvGraphicFramePr>
            <a:graphicFrameLocks noGrp="1"/>
          </p:cNvGraphicFramePr>
          <p:nvPr>
            <p:extLst>
              <p:ext uri="{D42A27DB-BD31-4B8C-83A1-F6EECF244321}">
                <p14:modId xmlns:p14="http://schemas.microsoft.com/office/powerpoint/2010/main" val="1780087868"/>
              </p:ext>
            </p:extLst>
          </p:nvPr>
        </p:nvGraphicFramePr>
        <p:xfrm>
          <a:off x="629504" y="3263295"/>
          <a:ext cx="11026202" cy="1719418"/>
        </p:xfrm>
        <a:graphic>
          <a:graphicData uri="http://schemas.openxmlformats.org/drawingml/2006/table">
            <a:tbl>
              <a:tblPr firstRow="1" firstCol="1" bandRow="1">
                <a:tableStyleId>{2D5ABB26-0587-4C30-8999-92F81FD0307C}</a:tableStyleId>
              </a:tblPr>
              <a:tblGrid>
                <a:gridCol w="1715677">
                  <a:extLst>
                    <a:ext uri="{9D8B030D-6E8A-4147-A177-3AD203B41FA5}">
                      <a16:colId xmlns:a16="http://schemas.microsoft.com/office/drawing/2014/main" val="2368002769"/>
                    </a:ext>
                  </a:extLst>
                </a:gridCol>
                <a:gridCol w="2150109">
                  <a:extLst>
                    <a:ext uri="{9D8B030D-6E8A-4147-A177-3AD203B41FA5}">
                      <a16:colId xmlns:a16="http://schemas.microsoft.com/office/drawing/2014/main" val="1004643280"/>
                    </a:ext>
                  </a:extLst>
                </a:gridCol>
                <a:gridCol w="7160416">
                  <a:extLst>
                    <a:ext uri="{9D8B030D-6E8A-4147-A177-3AD203B41FA5}">
                      <a16:colId xmlns:a16="http://schemas.microsoft.com/office/drawing/2014/main" val="803845624"/>
                    </a:ext>
                  </a:extLst>
                </a:gridCol>
              </a:tblGrid>
              <a:tr h="736894">
                <a:tc rowSpan="2">
                  <a:txBody>
                    <a:bodyPr/>
                    <a:lstStyle/>
                    <a:p>
                      <a:pPr algn="ctr"/>
                      <a:r>
                        <a:rPr lang="it-IT" sz="1400" dirty="0">
                          <a:effectLst/>
                        </a:rPr>
                        <a:t>Missione 9 – Sviluppo sostenibile e tutela del territorio e dell’ambiente</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a:effectLst/>
                        </a:rPr>
                        <a:t>2- Tutela, valorizzazione e recupero ambientale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dirty="0">
                          <a:effectLst/>
                        </a:rPr>
                        <a:t>1.3.1 - Sviluppare e ammodernare le infrastrutture fisiche e digitali per l'innovazione e lo sviluppo del territorio</a:t>
                      </a:r>
                    </a:p>
                    <a:p>
                      <a:pPr algn="ct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641585"/>
                  </a:ext>
                </a:extLst>
              </a:tr>
              <a:tr h="982524">
                <a:tc vMerge="1">
                  <a:txBody>
                    <a:bodyPr/>
                    <a:lstStyle/>
                    <a:p>
                      <a:pPr algn="just"/>
                      <a:endParaRPr lang="it-I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it-IT" sz="1400" kern="1200" dirty="0">
                          <a:solidFill>
                            <a:schemeClr val="dk1"/>
                          </a:solidFill>
                          <a:effectLst/>
                        </a:rPr>
                        <a:t>5- Aree protette, parchi naturali, protezione naturalistica e forestazione</a:t>
                      </a:r>
                      <a:r>
                        <a:rPr lang="it-IT" sz="1400" dirty="0">
                          <a:effectLst/>
                        </a:rPr>
                        <a:t> </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effectLst/>
                        </a:rPr>
                        <a:t>1.3.1 - Sviluppare e ammodernare le infrastrutture fisiche e digitali per l'innovazione e lo sviluppo del territorio</a:t>
                      </a:r>
                    </a:p>
                    <a:p>
                      <a:pPr algn="ct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1638450"/>
                  </a:ext>
                </a:extLst>
              </a:tr>
            </a:tbl>
          </a:graphicData>
        </a:graphic>
      </p:graphicFrame>
      <p:graphicFrame>
        <p:nvGraphicFramePr>
          <p:cNvPr id="20" name="Tabella 19">
            <a:extLst>
              <a:ext uri="{FF2B5EF4-FFF2-40B4-BE49-F238E27FC236}">
                <a16:creationId xmlns:a16="http://schemas.microsoft.com/office/drawing/2014/main" id="{34CF51E8-9B73-0711-3E44-09A4FF06D01D}"/>
              </a:ext>
            </a:extLst>
          </p:cNvPr>
          <p:cNvGraphicFramePr>
            <a:graphicFrameLocks noGrp="1"/>
          </p:cNvGraphicFramePr>
          <p:nvPr>
            <p:extLst>
              <p:ext uri="{D42A27DB-BD31-4B8C-83A1-F6EECF244321}">
                <p14:modId xmlns:p14="http://schemas.microsoft.com/office/powerpoint/2010/main" val="3972053556"/>
              </p:ext>
            </p:extLst>
          </p:nvPr>
        </p:nvGraphicFramePr>
        <p:xfrm>
          <a:off x="620841" y="5222757"/>
          <a:ext cx="11034866" cy="703264"/>
        </p:xfrm>
        <a:graphic>
          <a:graphicData uri="http://schemas.openxmlformats.org/drawingml/2006/table">
            <a:tbl>
              <a:tblPr firstRow="1" firstCol="1" bandRow="1">
                <a:tableStyleId>{2D5ABB26-0587-4C30-8999-92F81FD0307C}</a:tableStyleId>
              </a:tblPr>
              <a:tblGrid>
                <a:gridCol w="1717025">
                  <a:extLst>
                    <a:ext uri="{9D8B030D-6E8A-4147-A177-3AD203B41FA5}">
                      <a16:colId xmlns:a16="http://schemas.microsoft.com/office/drawing/2014/main" val="3543769183"/>
                    </a:ext>
                  </a:extLst>
                </a:gridCol>
                <a:gridCol w="2151799">
                  <a:extLst>
                    <a:ext uri="{9D8B030D-6E8A-4147-A177-3AD203B41FA5}">
                      <a16:colId xmlns:a16="http://schemas.microsoft.com/office/drawing/2014/main" val="3029274610"/>
                    </a:ext>
                  </a:extLst>
                </a:gridCol>
                <a:gridCol w="7166042">
                  <a:extLst>
                    <a:ext uri="{9D8B030D-6E8A-4147-A177-3AD203B41FA5}">
                      <a16:colId xmlns:a16="http://schemas.microsoft.com/office/drawing/2014/main" val="2445585815"/>
                    </a:ext>
                  </a:extLst>
                </a:gridCol>
              </a:tblGrid>
              <a:tr h="703264">
                <a:tc>
                  <a:txBody>
                    <a:bodyPr/>
                    <a:lstStyle/>
                    <a:p>
                      <a:pPr algn="ctr"/>
                      <a:r>
                        <a:rPr lang="it-IT" sz="1400">
                          <a:effectLst/>
                        </a:rPr>
                        <a:t>Missione 10 – Trasporti e diritto alla mobilità</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a:effectLst/>
                        </a:rPr>
                        <a:t>2- Trasporto pubblico locale</a:t>
                      </a:r>
                      <a:endParaRPr lang="it-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dirty="0">
                          <a:effectLst/>
                        </a:rPr>
                        <a:t>1.3.1 - Sviluppare e ammodernare le infrastrutture fisiche e digitali per l'innovazione e lo sviluppo del territorio</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367128"/>
                  </a:ext>
                </a:extLst>
              </a:tr>
            </a:tbl>
          </a:graphicData>
        </a:graphic>
      </p:graphicFrame>
      <p:sp>
        <p:nvSpPr>
          <p:cNvPr id="2" name="CasellaDiTesto 1">
            <a:extLst>
              <a:ext uri="{FF2B5EF4-FFF2-40B4-BE49-F238E27FC236}">
                <a16:creationId xmlns:a16="http://schemas.microsoft.com/office/drawing/2014/main" id="{5DE7EC11-50BD-D14A-86DA-42908A7F77D1}"/>
              </a:ext>
            </a:extLst>
          </p:cNvPr>
          <p:cNvSpPr txBox="1"/>
          <p:nvPr/>
        </p:nvSpPr>
        <p:spPr>
          <a:xfrm>
            <a:off x="1304366" y="983998"/>
            <a:ext cx="9315200" cy="830997"/>
          </a:xfrm>
          <a:prstGeom prst="rect">
            <a:avLst/>
          </a:prstGeom>
          <a:noFill/>
        </p:spPr>
        <p:txBody>
          <a:bodyPr wrap="square" rtlCol="0">
            <a:spAutoFit/>
          </a:bodyPr>
          <a:lstStyle/>
          <a:p>
            <a:r>
              <a:rPr lang="it-IT" sz="2400" dirty="0"/>
              <a:t>Come avviene oggi il collegamento tra obiettivi e risorse finanziarie nel PIAO della Regione Calabria ?? </a:t>
            </a:r>
          </a:p>
        </p:txBody>
      </p:sp>
      <p:pic>
        <p:nvPicPr>
          <p:cNvPr id="17" name="Immagine 16">
            <a:extLst>
              <a:ext uri="{FF2B5EF4-FFF2-40B4-BE49-F238E27FC236}">
                <a16:creationId xmlns:a16="http://schemas.microsoft.com/office/drawing/2014/main" id="{41DD438B-0FD9-BC44-A014-EBE2A948CB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43311797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17" name="Segnaposto contenuto 1">
            <a:extLst>
              <a:ext uri="{FF2B5EF4-FFF2-40B4-BE49-F238E27FC236}">
                <a16:creationId xmlns:a16="http://schemas.microsoft.com/office/drawing/2014/main" id="{54153B7C-F82A-FB46-BEF3-E4EE65218944}"/>
              </a:ext>
            </a:extLst>
          </p:cNvPr>
          <p:cNvSpPr txBox="1">
            <a:spLocks/>
          </p:cNvSpPr>
          <p:nvPr/>
        </p:nvSpPr>
        <p:spPr>
          <a:xfrm>
            <a:off x="783368" y="847554"/>
            <a:ext cx="10971630" cy="5348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sz="2400" dirty="0"/>
          </a:p>
          <a:p>
            <a:pPr marL="0" indent="0" algn="ctr">
              <a:buFont typeface="Arial" panose="020B0604020202020204" pitchFamily="34" charset="0"/>
              <a:buNone/>
            </a:pPr>
            <a:r>
              <a:rPr lang="it-IT" sz="2400" dirty="0"/>
              <a:t>Allegato 4/1 (principio applicato della programmazione) </a:t>
            </a:r>
            <a:r>
              <a:rPr lang="it-IT" sz="2400" dirty="0" err="1"/>
              <a:t>D.Lgs</a:t>
            </a:r>
            <a:r>
              <a:rPr lang="it-IT" sz="2400" dirty="0"/>
              <a:t> n. 118/2011- </a:t>
            </a:r>
          </a:p>
          <a:p>
            <a:pPr marL="0" indent="0" algn="ctr">
              <a:buFont typeface="Arial" panose="020B0604020202020204" pitchFamily="34" charset="0"/>
              <a:buNone/>
            </a:pPr>
            <a:r>
              <a:rPr lang="it-IT" sz="2400" dirty="0"/>
              <a:t>paragrafo 1- </a:t>
            </a:r>
            <a:r>
              <a:rPr lang="it-IT" sz="2400" i="1" dirty="0"/>
              <a:t>Definizione</a:t>
            </a:r>
            <a:r>
              <a:rPr lang="it-IT" sz="2400" dirty="0"/>
              <a:t> </a:t>
            </a:r>
          </a:p>
        </p:txBody>
      </p:sp>
      <p:sp>
        <p:nvSpPr>
          <p:cNvPr id="18" name="Rettangolo 17">
            <a:extLst>
              <a:ext uri="{FF2B5EF4-FFF2-40B4-BE49-F238E27FC236}">
                <a16:creationId xmlns:a16="http://schemas.microsoft.com/office/drawing/2014/main" id="{AD00BF2B-F74D-124D-A6F5-777DE56B04E5}"/>
              </a:ext>
            </a:extLst>
          </p:cNvPr>
          <p:cNvSpPr/>
          <p:nvPr/>
        </p:nvSpPr>
        <p:spPr>
          <a:xfrm>
            <a:off x="1020366" y="2334021"/>
            <a:ext cx="10312318" cy="1200329"/>
          </a:xfrm>
          <a:prstGeom prst="rect">
            <a:avLst/>
          </a:prstGeom>
          <a:ln>
            <a:solidFill>
              <a:srgbClr val="000000"/>
            </a:solidFill>
          </a:ln>
        </p:spPr>
        <p:txBody>
          <a:bodyPr wrap="square">
            <a:spAutoFit/>
          </a:bodyPr>
          <a:lstStyle/>
          <a:p>
            <a:r>
              <a:rPr lang="it-IT" i="1" dirty="0"/>
              <a:t> </a:t>
            </a:r>
            <a:r>
              <a:rPr lang="it-IT" b="1" i="1" dirty="0"/>
              <a:t>La programmazione </a:t>
            </a:r>
            <a:r>
              <a:rPr lang="it-IT" i="1" dirty="0"/>
              <a:t>è il «processo di analisi e valutazione che, comparando e ordinando coerentemente tra loro le politiche e i piani per il governo del territorio, consente di organizzare, in una dimensione temporale predefinita, le attività e le risorse necessarie per la realizzazione di fini sociali e la promozione dello sviluppo economico e civile delle comunità di riferimento»</a:t>
            </a:r>
            <a:r>
              <a:rPr lang="it-IT" dirty="0"/>
              <a:t> </a:t>
            </a:r>
          </a:p>
        </p:txBody>
      </p:sp>
      <p:sp>
        <p:nvSpPr>
          <p:cNvPr id="21" name="Rettangolo 20">
            <a:extLst>
              <a:ext uri="{FF2B5EF4-FFF2-40B4-BE49-F238E27FC236}">
                <a16:creationId xmlns:a16="http://schemas.microsoft.com/office/drawing/2014/main" id="{23249ED9-9C82-D545-BDD5-78E31B478ED3}"/>
              </a:ext>
            </a:extLst>
          </p:cNvPr>
          <p:cNvSpPr/>
          <p:nvPr/>
        </p:nvSpPr>
        <p:spPr>
          <a:xfrm>
            <a:off x="783368" y="4790892"/>
            <a:ext cx="10329223" cy="923330"/>
          </a:xfrm>
          <a:prstGeom prst="rect">
            <a:avLst/>
          </a:prstGeom>
          <a:ln>
            <a:solidFill>
              <a:srgbClr val="000000"/>
            </a:solidFill>
          </a:ln>
        </p:spPr>
        <p:txBody>
          <a:bodyPr wrap="square">
            <a:spAutoFit/>
          </a:bodyPr>
          <a:lstStyle/>
          <a:p>
            <a:r>
              <a:rPr lang="it-IT" b="1" dirty="0"/>
              <a:t>Tale processo </a:t>
            </a:r>
            <a:r>
              <a:rPr lang="it-IT" dirty="0"/>
              <a:t>“</a:t>
            </a:r>
            <a:r>
              <a:rPr lang="it-IT" i="1" dirty="0"/>
              <a:t>richiede il coinvolgimento dei portatori di interesse nelle forme e secondo le modalità definite da ogni ente, si conclude con la formalizzazione delle decisioni politiche e gestionali che danno contenuto a programmi e piani futuri riferibili alle missioni dell’ente»</a:t>
            </a:r>
            <a:endParaRPr lang="it-IT" dirty="0"/>
          </a:p>
        </p:txBody>
      </p:sp>
      <p:sp>
        <p:nvSpPr>
          <p:cNvPr id="22" name="Freccia giù 21">
            <a:extLst>
              <a:ext uri="{FF2B5EF4-FFF2-40B4-BE49-F238E27FC236}">
                <a16:creationId xmlns:a16="http://schemas.microsoft.com/office/drawing/2014/main" id="{1147122C-B890-9A45-9CB6-0141E0F8CF8C}"/>
              </a:ext>
            </a:extLst>
          </p:cNvPr>
          <p:cNvSpPr/>
          <p:nvPr/>
        </p:nvSpPr>
        <p:spPr>
          <a:xfrm>
            <a:off x="4732453" y="3830239"/>
            <a:ext cx="1778317" cy="6702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4077B9F9-58B6-104D-9C08-FCAF384C02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3354258700"/>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19" name="Segnaposto contenuto 1">
            <a:extLst>
              <a:ext uri="{FF2B5EF4-FFF2-40B4-BE49-F238E27FC236}">
                <a16:creationId xmlns:a16="http://schemas.microsoft.com/office/drawing/2014/main" id="{9C4F44EA-4CF4-1841-AF83-6E72E953601E}"/>
              </a:ext>
            </a:extLst>
          </p:cNvPr>
          <p:cNvSpPr txBox="1">
            <a:spLocks/>
          </p:cNvSpPr>
          <p:nvPr/>
        </p:nvSpPr>
        <p:spPr>
          <a:xfrm>
            <a:off x="438530" y="2312565"/>
            <a:ext cx="11024722" cy="38608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dirty="0"/>
              <a:t>Il legislatore pone l’accento sull’importanza della </a:t>
            </a:r>
            <a:r>
              <a:rPr lang="it-IT" sz="2400" b="1" dirty="0">
                <a:solidFill>
                  <a:srgbClr val="C00000"/>
                </a:solidFill>
              </a:rPr>
              <a:t>formalizzazione del processo di programmazione </a:t>
            </a:r>
            <a:r>
              <a:rPr lang="it-IT" sz="2400" dirty="0"/>
              <a:t>attraverso </a:t>
            </a:r>
            <a:r>
              <a:rPr lang="it-IT" sz="2400" b="1" dirty="0">
                <a:solidFill>
                  <a:srgbClr val="C00000"/>
                </a:solidFill>
              </a:rPr>
              <a:t>documenti</a:t>
            </a:r>
            <a:r>
              <a:rPr lang="it-IT" sz="2400" dirty="0"/>
              <a:t> che “</a:t>
            </a:r>
            <a:r>
              <a:rPr lang="it-IT" sz="2400" i="1" dirty="0"/>
              <a:t>devono essere predisposti in modo tale da consentire ai </a:t>
            </a:r>
            <a:r>
              <a:rPr lang="it-IT" sz="2400" b="1" i="1" dirty="0">
                <a:solidFill>
                  <a:srgbClr val="C00000"/>
                </a:solidFill>
              </a:rPr>
              <a:t>portatori di interesse </a:t>
            </a:r>
            <a:r>
              <a:rPr lang="it-IT" sz="2400" i="1" dirty="0"/>
              <a:t>di: </a:t>
            </a:r>
          </a:p>
          <a:p>
            <a:pPr marL="457200" indent="-457200">
              <a:buFont typeface="Arial" panose="020B0604020202020204" pitchFamily="34" charset="0"/>
              <a:buAutoNum type="alphaLcParenR"/>
            </a:pPr>
            <a:r>
              <a:rPr lang="it-IT" sz="2400" i="1" dirty="0"/>
              <a:t>conoscere, relativamente a missioni e programmi di bilancio, i risultati che l’ente si propone di conseguire nonché i relativi stanziamenti di bilancio</a:t>
            </a:r>
          </a:p>
          <a:p>
            <a:pPr marL="457200" indent="-457200" algn="just">
              <a:buFont typeface="Arial" panose="020B0604020202020204" pitchFamily="34" charset="0"/>
              <a:buAutoNum type="alphaLcParenR"/>
            </a:pPr>
            <a:r>
              <a:rPr lang="it-IT" sz="2400" i="1" dirty="0"/>
              <a:t> valutare il grado di effettivo conseguimento dei risultati al momento della rendicontazione</a:t>
            </a:r>
            <a:r>
              <a:rPr lang="it-IT" sz="2400" dirty="0"/>
              <a:t>”.</a:t>
            </a:r>
          </a:p>
          <a:p>
            <a:pPr marL="0" indent="0">
              <a:buFont typeface="Arial" panose="020B0604020202020204" pitchFamily="34" charset="0"/>
              <a:buNone/>
            </a:pPr>
            <a:endParaRPr lang="it-IT" sz="2400" dirty="0"/>
          </a:p>
          <a:p>
            <a:pPr marL="0" indent="0">
              <a:buFont typeface="Arial" panose="020B0604020202020204" pitchFamily="34" charset="0"/>
              <a:buNone/>
            </a:pPr>
            <a:r>
              <a:rPr lang="it-IT" sz="2400" dirty="0"/>
              <a:t>L’attendibilità, la congruità e la </a:t>
            </a:r>
            <a:r>
              <a:rPr lang="it-IT" sz="2400" b="1" dirty="0"/>
              <a:t>coerenza, interna ed esterna</a:t>
            </a:r>
            <a:r>
              <a:rPr lang="it-IT" sz="2400" dirty="0"/>
              <a:t>, di tali documenti, quale “</a:t>
            </a:r>
            <a:r>
              <a:rPr lang="it-IT" sz="2400" b="1" dirty="0">
                <a:solidFill>
                  <a:srgbClr val="C00000"/>
                </a:solidFill>
              </a:rPr>
              <a:t>prova dell’affidabilità e credibilità dell’ente</a:t>
            </a:r>
            <a:r>
              <a:rPr lang="it-IT" sz="2400" dirty="0"/>
              <a:t>” .</a:t>
            </a:r>
          </a:p>
          <a:p>
            <a:pPr marL="0" indent="0">
              <a:buFont typeface="Arial" panose="020B0604020202020204" pitchFamily="34" charset="0"/>
              <a:buNone/>
            </a:pPr>
            <a:endParaRPr lang="it-IT" dirty="0"/>
          </a:p>
        </p:txBody>
      </p:sp>
      <p:sp>
        <p:nvSpPr>
          <p:cNvPr id="23" name="Rettangolo 22">
            <a:extLst>
              <a:ext uri="{FF2B5EF4-FFF2-40B4-BE49-F238E27FC236}">
                <a16:creationId xmlns:a16="http://schemas.microsoft.com/office/drawing/2014/main" id="{006EC307-36EF-B648-AA68-6FFB8110B2B0}"/>
              </a:ext>
            </a:extLst>
          </p:cNvPr>
          <p:cNvSpPr/>
          <p:nvPr/>
        </p:nvSpPr>
        <p:spPr>
          <a:xfrm>
            <a:off x="342899" y="1148750"/>
            <a:ext cx="10727487" cy="830997"/>
          </a:xfrm>
          <a:prstGeom prst="rect">
            <a:avLst/>
          </a:prstGeom>
        </p:spPr>
        <p:txBody>
          <a:bodyPr wrap="square">
            <a:spAutoFit/>
          </a:bodyPr>
          <a:lstStyle/>
          <a:p>
            <a:pPr algn="ctr"/>
            <a:r>
              <a:rPr lang="it-IT" sz="2400" u="sng" dirty="0"/>
              <a:t> </a:t>
            </a:r>
            <a:r>
              <a:rPr lang="it-IT" sz="2400" dirty="0"/>
              <a:t>Allegato 4/1 (principio applicato della programmazione) </a:t>
            </a:r>
            <a:r>
              <a:rPr lang="it-IT" sz="2400" dirty="0" err="1"/>
              <a:t>D.Lgs</a:t>
            </a:r>
            <a:r>
              <a:rPr lang="it-IT" sz="2400" dirty="0"/>
              <a:t> n. 118/2011- paragrafo 1- </a:t>
            </a:r>
            <a:r>
              <a:rPr lang="it-IT" sz="2400" i="1" dirty="0"/>
              <a:t>Definizione</a:t>
            </a:r>
            <a:r>
              <a:rPr lang="it-IT" sz="2400" dirty="0"/>
              <a:t> </a:t>
            </a:r>
          </a:p>
        </p:txBody>
      </p:sp>
      <p:pic>
        <p:nvPicPr>
          <p:cNvPr id="12" name="Immagine 11">
            <a:extLst>
              <a:ext uri="{FF2B5EF4-FFF2-40B4-BE49-F238E27FC236}">
                <a16:creationId xmlns:a16="http://schemas.microsoft.com/office/drawing/2014/main" id="{309C76E5-8273-DC4A-A336-4AE9A0E571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4017671061"/>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sp>
        <p:nvSpPr>
          <p:cNvPr id="19" name="Segnaposto contenuto 1">
            <a:extLst>
              <a:ext uri="{FF2B5EF4-FFF2-40B4-BE49-F238E27FC236}">
                <a16:creationId xmlns:a16="http://schemas.microsoft.com/office/drawing/2014/main" id="{DAA8BC34-CCA5-2E4E-BAC3-1B5642C134E2}"/>
              </a:ext>
            </a:extLst>
          </p:cNvPr>
          <p:cNvSpPr txBox="1">
            <a:spLocks/>
          </p:cNvSpPr>
          <p:nvPr/>
        </p:nvSpPr>
        <p:spPr>
          <a:xfrm>
            <a:off x="1266222" y="2599415"/>
            <a:ext cx="10141094" cy="27250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it-IT" sz="2000" dirty="0"/>
          </a:p>
          <a:p>
            <a:pPr marL="0" indent="0" algn="just">
              <a:buFont typeface="Arial" panose="020B0604020202020204" pitchFamily="34" charset="0"/>
              <a:buNone/>
            </a:pPr>
            <a:r>
              <a:rPr lang="it-IT" sz="2000" dirty="0"/>
              <a:t>- </a:t>
            </a:r>
            <a:r>
              <a:rPr lang="it-IT" sz="2400" dirty="0"/>
              <a:t>la </a:t>
            </a:r>
            <a:r>
              <a:rPr lang="it-IT" sz="2400" b="1" dirty="0"/>
              <a:t>lettura non solo contabile dei documenti </a:t>
            </a:r>
            <a:r>
              <a:rPr lang="it-IT" sz="2400" dirty="0"/>
              <a:t>nei quali le decisioni politiche e gestionali trovano concreta attuazione, ma anche politico-amministrativa e informativa “occorre dare rilievo alla chiarezza e alla precisione delle finalità e degli obiettivi di gestione, alle risorse necessarie per il loro conseguimento e alla loro sostenibilità economico-finanziaria, sociale e ambientale”</a:t>
            </a:r>
          </a:p>
        </p:txBody>
      </p:sp>
      <p:sp>
        <p:nvSpPr>
          <p:cNvPr id="20" name="Rettangolo 19">
            <a:extLst>
              <a:ext uri="{FF2B5EF4-FFF2-40B4-BE49-F238E27FC236}">
                <a16:creationId xmlns:a16="http://schemas.microsoft.com/office/drawing/2014/main" id="{5A7CFEAD-F52D-E640-9AC9-FE07E422FBCE}"/>
              </a:ext>
            </a:extLst>
          </p:cNvPr>
          <p:cNvSpPr/>
          <p:nvPr/>
        </p:nvSpPr>
        <p:spPr>
          <a:xfrm>
            <a:off x="1053524" y="1084048"/>
            <a:ext cx="10370968" cy="830997"/>
          </a:xfrm>
          <a:prstGeom prst="rect">
            <a:avLst/>
          </a:prstGeom>
        </p:spPr>
        <p:txBody>
          <a:bodyPr wrap="square">
            <a:spAutoFit/>
          </a:bodyPr>
          <a:lstStyle/>
          <a:p>
            <a:pPr algn="ctr"/>
            <a:r>
              <a:rPr lang="it-IT" sz="2400" dirty="0"/>
              <a:t>Allegato 4/1 (principio applicato della programmazione) </a:t>
            </a:r>
            <a:r>
              <a:rPr lang="it-IT" sz="2400" dirty="0" err="1"/>
              <a:t>D.Lgs</a:t>
            </a:r>
            <a:r>
              <a:rPr lang="it-IT" sz="2400" dirty="0"/>
              <a:t> n. 118/2011- paragrafo 3- </a:t>
            </a:r>
            <a:r>
              <a:rPr lang="it-IT" sz="2400" i="1" dirty="0"/>
              <a:t>Caratteri qualificanti la programmazione</a:t>
            </a:r>
            <a:endParaRPr lang="it-IT" sz="2400" dirty="0"/>
          </a:p>
        </p:txBody>
      </p:sp>
      <p:sp>
        <p:nvSpPr>
          <p:cNvPr id="23" name="Rettangolo 22">
            <a:extLst>
              <a:ext uri="{FF2B5EF4-FFF2-40B4-BE49-F238E27FC236}">
                <a16:creationId xmlns:a16="http://schemas.microsoft.com/office/drawing/2014/main" id="{3F6CAD01-4FF5-F445-91EC-96D98B347E44}"/>
              </a:ext>
            </a:extLst>
          </p:cNvPr>
          <p:cNvSpPr/>
          <p:nvPr/>
        </p:nvSpPr>
        <p:spPr>
          <a:xfrm>
            <a:off x="4246630" y="2072564"/>
            <a:ext cx="7216622" cy="369332"/>
          </a:xfrm>
          <a:prstGeom prst="rect">
            <a:avLst/>
          </a:prstGeom>
          <a:solidFill>
            <a:schemeClr val="bg1"/>
          </a:solidFill>
          <a:ln>
            <a:solidFill>
              <a:srgbClr val="FF0000"/>
            </a:solidFill>
          </a:ln>
        </p:spPr>
        <p:txBody>
          <a:bodyPr wrap="square">
            <a:spAutoFit/>
          </a:bodyPr>
          <a:lstStyle/>
          <a:p>
            <a:r>
              <a:rPr lang="it-IT" dirty="0">
                <a:solidFill>
                  <a:prstClr val="black"/>
                </a:solidFill>
              </a:rPr>
              <a:t>Par. 3.2 - </a:t>
            </a:r>
            <a:r>
              <a:rPr lang="it-IT" i="1" dirty="0">
                <a:solidFill>
                  <a:prstClr val="black"/>
                </a:solidFill>
              </a:rPr>
              <a:t>Lettura non solo contabile dei documenti</a:t>
            </a:r>
            <a:endParaRPr lang="it-IT" dirty="0"/>
          </a:p>
        </p:txBody>
      </p:sp>
      <p:sp>
        <p:nvSpPr>
          <p:cNvPr id="2" name="Freccia giù 1">
            <a:extLst>
              <a:ext uri="{FF2B5EF4-FFF2-40B4-BE49-F238E27FC236}">
                <a16:creationId xmlns:a16="http://schemas.microsoft.com/office/drawing/2014/main" id="{95AB6AEB-3CA4-D640-A239-B15CADE2818F}"/>
              </a:ext>
            </a:extLst>
          </p:cNvPr>
          <p:cNvSpPr/>
          <p:nvPr/>
        </p:nvSpPr>
        <p:spPr>
          <a:xfrm>
            <a:off x="7074555" y="4760258"/>
            <a:ext cx="1560771" cy="715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73D26402-47FA-3240-BA83-79477A69AD57}"/>
              </a:ext>
            </a:extLst>
          </p:cNvPr>
          <p:cNvSpPr txBox="1"/>
          <p:nvPr/>
        </p:nvSpPr>
        <p:spPr>
          <a:xfrm>
            <a:off x="6336769" y="5765669"/>
            <a:ext cx="3119718" cy="400110"/>
          </a:xfrm>
          <a:prstGeom prst="rect">
            <a:avLst/>
          </a:prstGeom>
          <a:noFill/>
        </p:spPr>
        <p:txBody>
          <a:bodyPr wrap="square" rtlCol="0">
            <a:spAutoFit/>
          </a:bodyPr>
          <a:lstStyle/>
          <a:p>
            <a:pPr algn="ctr"/>
            <a:r>
              <a:rPr lang="it-IT" sz="2000" b="1" dirty="0">
                <a:solidFill>
                  <a:srgbClr val="C00000"/>
                </a:solidFill>
              </a:rPr>
              <a:t>Valore Pubblico </a:t>
            </a:r>
          </a:p>
        </p:txBody>
      </p:sp>
      <p:pic>
        <p:nvPicPr>
          <p:cNvPr id="17" name="Immagine 16">
            <a:extLst>
              <a:ext uri="{FF2B5EF4-FFF2-40B4-BE49-F238E27FC236}">
                <a16:creationId xmlns:a16="http://schemas.microsoft.com/office/drawing/2014/main" id="{E6D63F39-BD34-AC42-9666-3DBEC47AB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2525603535"/>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9E3B2E-0021-6E78-4962-3657282E854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2862"/>
            <a:ext cx="4596157" cy="914976"/>
          </a:xfrm>
          <a:prstGeom prst="rect">
            <a:avLst/>
          </a:prstGeom>
          <a:noFill/>
        </p:spPr>
      </p:pic>
      <p:sp>
        <p:nvSpPr>
          <p:cNvPr id="8" name="Titolo 1">
            <a:extLst>
              <a:ext uri="{FF2B5EF4-FFF2-40B4-BE49-F238E27FC236}">
                <a16:creationId xmlns:a16="http://schemas.microsoft.com/office/drawing/2014/main" id="{607F6648-8F5B-9854-1034-09698808A40D}"/>
              </a:ext>
            </a:extLst>
          </p:cNvPr>
          <p:cNvSpPr txBox="1">
            <a:spLocks/>
          </p:cNvSpPr>
          <p:nvPr/>
        </p:nvSpPr>
        <p:spPr>
          <a:xfrm>
            <a:off x="4732453" y="236145"/>
            <a:ext cx="5726783" cy="5797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t>REGIONE CALABRIA– Missioni e Programmi dal PIAO 2022</a:t>
            </a:r>
          </a:p>
        </p:txBody>
      </p:sp>
      <p:pic>
        <p:nvPicPr>
          <p:cNvPr id="40" name="Immagine 39">
            <a:extLst>
              <a:ext uri="{FF2B5EF4-FFF2-40B4-BE49-F238E27FC236}">
                <a16:creationId xmlns:a16="http://schemas.microsoft.com/office/drawing/2014/main" id="{4229DBC1-19F9-D646-B1EC-3833BD81EE2D}"/>
              </a:ext>
            </a:extLst>
          </p:cNvPr>
          <p:cNvPicPr>
            <a:picLocks noChangeAspect="1"/>
          </p:cNvPicPr>
          <p:nvPr/>
        </p:nvPicPr>
        <p:blipFill>
          <a:blip r:embed="rId3"/>
          <a:stretch>
            <a:fillRect/>
          </a:stretch>
        </p:blipFill>
        <p:spPr>
          <a:xfrm>
            <a:off x="6096000" y="947149"/>
            <a:ext cx="4846211" cy="5518323"/>
          </a:xfrm>
          <a:prstGeom prst="rect">
            <a:avLst/>
          </a:prstGeom>
          <a:solidFill>
            <a:schemeClr val="bg1"/>
          </a:solidFill>
          <a:ln>
            <a:solidFill>
              <a:srgbClr val="C00000"/>
            </a:solidFill>
          </a:ln>
        </p:spPr>
      </p:pic>
      <p:sp>
        <p:nvSpPr>
          <p:cNvPr id="41" name="Ovale 40">
            <a:extLst>
              <a:ext uri="{FF2B5EF4-FFF2-40B4-BE49-F238E27FC236}">
                <a16:creationId xmlns:a16="http://schemas.microsoft.com/office/drawing/2014/main" id="{D00591F7-CD87-FD42-B436-3BD42D400832}"/>
              </a:ext>
            </a:extLst>
          </p:cNvPr>
          <p:cNvSpPr/>
          <p:nvPr/>
        </p:nvSpPr>
        <p:spPr>
          <a:xfrm>
            <a:off x="8984512" y="2658140"/>
            <a:ext cx="999460" cy="180753"/>
          </a:xfrm>
          <a:prstGeom prst="ellipse">
            <a:avLst/>
          </a:prstGeom>
          <a:solidFill>
            <a:srgbClr val="4472C4">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2" name="Immagine 41">
            <a:extLst>
              <a:ext uri="{FF2B5EF4-FFF2-40B4-BE49-F238E27FC236}">
                <a16:creationId xmlns:a16="http://schemas.microsoft.com/office/drawing/2014/main" id="{E5E47D30-F3DE-1A48-BD11-5ABC51247F9B}"/>
              </a:ext>
            </a:extLst>
          </p:cNvPr>
          <p:cNvPicPr>
            <a:picLocks noChangeAspect="1"/>
          </p:cNvPicPr>
          <p:nvPr/>
        </p:nvPicPr>
        <p:blipFill>
          <a:blip r:embed="rId4"/>
          <a:stretch>
            <a:fillRect/>
          </a:stretch>
        </p:blipFill>
        <p:spPr>
          <a:xfrm>
            <a:off x="681896" y="876078"/>
            <a:ext cx="4655623" cy="5589394"/>
          </a:xfrm>
          <a:prstGeom prst="rect">
            <a:avLst/>
          </a:prstGeom>
          <a:solidFill>
            <a:schemeClr val="bg1"/>
          </a:solidFill>
          <a:ln>
            <a:solidFill>
              <a:srgbClr val="C00000"/>
            </a:solidFill>
          </a:ln>
        </p:spPr>
      </p:pic>
      <p:sp>
        <p:nvSpPr>
          <p:cNvPr id="43" name="Ovale 42">
            <a:extLst>
              <a:ext uri="{FF2B5EF4-FFF2-40B4-BE49-F238E27FC236}">
                <a16:creationId xmlns:a16="http://schemas.microsoft.com/office/drawing/2014/main" id="{D9999EF6-5C2E-9249-9242-565E5D8A2F5E}"/>
              </a:ext>
            </a:extLst>
          </p:cNvPr>
          <p:cNvSpPr/>
          <p:nvPr/>
        </p:nvSpPr>
        <p:spPr>
          <a:xfrm>
            <a:off x="1325356" y="4837693"/>
            <a:ext cx="2668772" cy="613090"/>
          </a:xfrm>
          <a:prstGeom prst="ellipse">
            <a:avLst/>
          </a:prstGeom>
          <a:solidFill>
            <a:srgbClr val="4472C4">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AFE62FD3-339B-5343-B9E9-A14F642362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13026" y="248820"/>
            <a:ext cx="1672087" cy="495312"/>
          </a:xfrm>
          <a:prstGeom prst="rect">
            <a:avLst/>
          </a:prstGeom>
          <a:noFill/>
        </p:spPr>
      </p:pic>
    </p:spTree>
    <p:extLst>
      <p:ext uri="{BB962C8B-B14F-4D97-AF65-F5344CB8AC3E}">
        <p14:creationId xmlns:p14="http://schemas.microsoft.com/office/powerpoint/2010/main" val="844232098"/>
      </p:ext>
    </p:extLst>
  </p:cSld>
  <p:clrMapOvr>
    <a:masterClrMapping/>
  </p:clrMapOvr>
  <p:transition>
    <p:wipe dir="d"/>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3085</Words>
  <Application>Microsoft Macintosh PowerPoint</Application>
  <PresentationFormat>Widescreen</PresentationFormat>
  <Paragraphs>272</Paragraphs>
  <Slides>21</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21</vt:i4>
      </vt:variant>
    </vt:vector>
  </HeadingPairs>
  <TitlesOfParts>
    <vt:vector size="33" baseType="lpstr">
      <vt:lpstr>Arial</vt:lpstr>
      <vt:lpstr>Calibri</vt:lpstr>
      <vt:lpstr>Calibri Light</vt:lpstr>
      <vt:lpstr>Franklin Gothic Medium</vt:lpstr>
      <vt:lpstr>HK Grotesk Bold Bold</vt:lpstr>
      <vt:lpstr>Poppins</vt:lpstr>
      <vt:lpstr>Rockwell</vt:lpstr>
      <vt:lpstr>Times New Roman</vt:lpstr>
      <vt:lpstr>Titillium Bd</vt:lpstr>
      <vt:lpstr>Titillium Web</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14</cp:revision>
  <dcterms:created xsi:type="dcterms:W3CDTF">2022-11-21T10:51:53Z</dcterms:created>
  <dcterms:modified xsi:type="dcterms:W3CDTF">2022-11-29T12:45:50Z</dcterms:modified>
</cp:coreProperties>
</file>