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7" r:id="rId5"/>
    <p:sldId id="273" r:id="rId6"/>
    <p:sldId id="270" r:id="rId7"/>
    <p:sldId id="275" r:id="rId8"/>
    <p:sldId id="276" r:id="rId9"/>
    <p:sldId id="274" r:id="rId10"/>
    <p:sldId id="261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FF1E1-5153-4EB7-A60B-D447D4048346}" type="datetimeFigureOut">
              <a:rPr lang="it-IT" smtClean="0"/>
              <a:pPr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ome@europa-experience.e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visiting.europarl.europa.eu/it/visitor-offer/other-locations/europa-experien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ipa.formez.it/node/37805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eventipa.formez.it/node/37806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136904" cy="600472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800" b="1" dirty="0">
                <a:solidFill>
                  <a:schemeClr val="bg1"/>
                </a:solidFill>
                <a:latin typeface="Myriad Pro" pitchFamily="34" charset="0"/>
              </a:rPr>
              <a:t>18 ottobre 2022 – 2 dicembre 2022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251520" y="4177332"/>
            <a:ext cx="8136904" cy="67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yriad Pro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DAF83A-5412-24B9-E111-92B2A936B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63" y="1824608"/>
            <a:ext cx="2932417" cy="275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CC713F3-4D01-CF96-99AB-5321476B7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13468"/>
            <a:ext cx="1402043" cy="78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C1738C4-2FA5-731F-3BC3-B1835599F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7686"/>
            <a:ext cx="10668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D0FBC1E-197A-5B6C-2A62-0F5E6C5B4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3468"/>
            <a:ext cx="769620" cy="74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Immagine che contiene testo, segnaleDescrizione generata automaticamente">
            <a:extLst>
              <a:ext uri="{FF2B5EF4-FFF2-40B4-BE49-F238E27FC236}">
                <a16:creationId xmlns:a16="http://schemas.microsoft.com/office/drawing/2014/main" id="{EB3D8ABB-887A-61FA-33F0-314B837B1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8688"/>
            <a:ext cx="693420" cy="90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75D5F98-58C1-73E8-5B2F-850CB3231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90" y="6381328"/>
            <a:ext cx="1600200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84498D-3ACE-7562-ABA1-97EDB824A520}"/>
              </a:ext>
            </a:extLst>
          </p:cNvPr>
          <p:cNvSpPr txBox="1"/>
          <p:nvPr/>
        </p:nvSpPr>
        <p:spPr>
          <a:xfrm>
            <a:off x="0" y="1268761"/>
            <a:ext cx="7164288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it-IT"/>
            </a:defPPr>
            <a:lvl1pPr algn="just">
              <a:defRPr sz="2133">
                <a:solidFill>
                  <a:srgbClr val="0070C0"/>
                </a:solidFill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Il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percorso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si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è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rivolto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agli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studenti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delle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IV e V </a:t>
            </a:r>
            <a:r>
              <a:rPr lang="en-US" sz="1600" b="1" dirty="0" err="1">
                <a:solidFill>
                  <a:schemeClr val="bg1"/>
                </a:solidFill>
                <a:cs typeface="+mn-cs"/>
              </a:rPr>
              <a:t>classi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cs typeface="+mn-cs"/>
              </a:rPr>
              <a:t>delle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cs typeface="+mn-cs"/>
              </a:rPr>
              <a:t>scuole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cs typeface="+mn-cs"/>
              </a:rPr>
              <a:t>secondarie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, e in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generale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a tutti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i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giovani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che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hanno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voluto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avvicinarsi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alle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tematiche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dell’UE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. </a:t>
            </a:r>
          </a:p>
          <a:p>
            <a:pPr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Il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ciclo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ha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previsto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l’organizzazione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tre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webinar e di due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eventi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conclusivi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presenza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che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si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tengono</a:t>
            </a:r>
            <a:endParaRPr lang="en-US" sz="1600" dirty="0">
              <a:solidFill>
                <a:schemeClr val="bg1"/>
              </a:solidFill>
              <a:cs typeface="+mn-cs"/>
            </a:endParaRPr>
          </a:p>
          <a:p>
            <a:pPr marL="342900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30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novembre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2022 ad Asti e il </a:t>
            </a:r>
          </a:p>
          <a:p>
            <a:pPr marL="342900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2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dicembre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2022 a Roma.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Le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giornate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in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presenza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sono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seguite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da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una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sessione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informativa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sulle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opportunità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europee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per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i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giovani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solidFill>
                  <a:schemeClr val="bg1"/>
                </a:solidFill>
                <a:cs typeface="+mn-cs"/>
              </a:rPr>
              <a:t>Argomenti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+mn-cs"/>
              </a:rPr>
              <a:t>trattati</a:t>
            </a:r>
            <a:r>
              <a:rPr lang="en-US" sz="1600" dirty="0">
                <a:solidFill>
                  <a:schemeClr val="bg1"/>
                </a:solidFill>
                <a:cs typeface="+mn-cs"/>
              </a:rPr>
              <a:t>:</a:t>
            </a:r>
          </a:p>
          <a:p>
            <a:pPr marL="285750" indent="-28575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19/10/2022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Lezione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1. “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Rendere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guerra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impensabile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”: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l’integrazione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europea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come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progetto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 pace (1950-1989)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26/10/2022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Lezione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2. Dopo il 1989: la fine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Guerra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fredda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l’Unione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europea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il nuovo scenario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internazionale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09/11/2022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Lezione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3.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Nulla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 nuovo sotto il sole? Le fake news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sull’Europa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le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origini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storiche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dell’euroscetticismo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presenza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ad Asti  e Roma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Lezione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4.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Improvvisamente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(di nuovo) la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guerra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l’Unione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europea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l’invasione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russa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dell’Ucraina</a:t>
            </a:r>
            <a:endParaRPr lang="en-US" sz="16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EC3BB8D-19DD-631A-538F-E4C8B0232D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3284984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720D21E-335F-9FB9-6E38-472700CE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82960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IL PARTENARIATO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CC713F3-4D01-CF96-99AB-5321476B7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13468"/>
            <a:ext cx="1402043" cy="78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C1738C4-2FA5-731F-3BC3-B1835599F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7686"/>
            <a:ext cx="1066800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D0FBC1E-197A-5B6C-2A62-0F5E6C5B4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3468"/>
            <a:ext cx="769620" cy="74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Immagine che contiene testo, segnaleDescrizione generata automaticamente">
            <a:extLst>
              <a:ext uri="{FF2B5EF4-FFF2-40B4-BE49-F238E27FC236}">
                <a16:creationId xmlns:a16="http://schemas.microsoft.com/office/drawing/2014/main" id="{EB3D8ABB-887A-61FA-33F0-314B837B1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8688"/>
            <a:ext cx="693420" cy="90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75D5F98-58C1-73E8-5B2F-850CB3231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90" y="6381328"/>
            <a:ext cx="1600200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arrotondato 1">
            <a:extLst>
              <a:ext uri="{FF2B5EF4-FFF2-40B4-BE49-F238E27FC236}">
                <a16:creationId xmlns:a16="http://schemas.microsoft.com/office/drawing/2014/main" id="{76501DFF-7C34-0E0F-F5C8-655130374DCA}"/>
              </a:ext>
            </a:extLst>
          </p:cNvPr>
          <p:cNvSpPr/>
          <p:nvPr/>
        </p:nvSpPr>
        <p:spPr>
          <a:xfrm>
            <a:off x="1043608" y="1875920"/>
            <a:ext cx="7200800" cy="3585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I Centri Europe Direct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Roma Innovazione, operativo presso Formez PA, 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Europe Direct dell’Università di Siena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Europe Direct Torino </a:t>
            </a:r>
          </a:p>
          <a:p>
            <a:pPr algn="ctr">
              <a:defRPr/>
            </a:pP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70C0"/>
                </a:solidFill>
                <a:cs typeface="Times New Roman" pitchFamily="18" charset="0"/>
              </a:rPr>
              <a:t>in collaborazione con</a:t>
            </a: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l’Istituto G.A</a:t>
            </a:r>
            <a:r>
              <a:rPr lang="it-IT" altLang="it-IT" b="1" dirty="0">
                <a:solidFill>
                  <a:srgbClr val="0070C0"/>
                </a:solidFill>
                <a:cs typeface="Times New Roman" pitchFamily="18" charset="0"/>
              </a:rPr>
              <a:t>. </a:t>
            </a:r>
            <a:r>
              <a:rPr lang="it-IT" altLang="it-IT" b="1" dirty="0" err="1">
                <a:solidFill>
                  <a:srgbClr val="0070C0"/>
                </a:solidFill>
                <a:cs typeface="Times New Roman" pitchFamily="18" charset="0"/>
              </a:rPr>
              <a:t>Giobert</a:t>
            </a:r>
            <a:r>
              <a:rPr lang="it-IT" altLang="it-IT" b="1" dirty="0">
                <a:solidFill>
                  <a:srgbClr val="0070C0"/>
                </a:solidFill>
                <a:cs typeface="Times New Roman" pitchFamily="18" charset="0"/>
              </a:rPr>
              <a:t> di Asti</a:t>
            </a: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, 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l’Assessorato Politiche Educative, Scolastiche e dello Sport e Turismo del </a:t>
            </a:r>
            <a:r>
              <a:rPr lang="it-IT" altLang="it-IT" b="1" dirty="0">
                <a:solidFill>
                  <a:srgbClr val="0070C0"/>
                </a:solidFill>
                <a:cs typeface="Times New Roman" pitchFamily="18" charset="0"/>
              </a:rPr>
              <a:t>Municipio XIII Aurelio</a:t>
            </a: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 di </a:t>
            </a:r>
            <a:r>
              <a:rPr lang="it-IT" altLang="it-IT" b="1" dirty="0">
                <a:solidFill>
                  <a:srgbClr val="0070C0"/>
                </a:solidFill>
                <a:cs typeface="Times New Roman" pitchFamily="18" charset="0"/>
              </a:rPr>
              <a:t>Roma Capitale</a:t>
            </a:r>
          </a:p>
          <a:p>
            <a:pPr algn="just">
              <a:defRPr/>
            </a:pPr>
            <a:endParaRPr lang="it-IT" altLang="it-IT" dirty="0">
              <a:solidFill>
                <a:srgbClr val="0070C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L’iniziativa è patrocinata da: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Provincia e Comune di Asti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Consigliera di Parità di Asti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dirty="0">
                <a:solidFill>
                  <a:srgbClr val="0070C0"/>
                </a:solidFill>
                <a:cs typeface="Times New Roman" pitchFamily="18" charset="0"/>
              </a:rPr>
              <a:t>Polo Universitario di Asti Levi Montalcini</a:t>
            </a:r>
          </a:p>
        </p:txBody>
      </p:sp>
    </p:spTree>
    <p:extLst>
      <p:ext uri="{BB962C8B-B14F-4D97-AF65-F5344CB8AC3E}">
        <p14:creationId xmlns:p14="http://schemas.microsoft.com/office/powerpoint/2010/main" val="392414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1">
            <a:extLst>
              <a:ext uri="{FF2B5EF4-FFF2-40B4-BE49-F238E27FC236}">
                <a16:creationId xmlns:a16="http://schemas.microsoft.com/office/drawing/2014/main" id="{C05E6948-EBFC-D0C3-A65E-572D98DB6738}"/>
              </a:ext>
            </a:extLst>
          </p:cNvPr>
          <p:cNvSpPr/>
          <p:nvPr/>
        </p:nvSpPr>
        <p:spPr>
          <a:xfrm>
            <a:off x="611561" y="1268760"/>
            <a:ext cx="7704856" cy="39985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sz="2133" dirty="0">
                <a:solidFill>
                  <a:srgbClr val="0070C0"/>
                </a:solidFill>
                <a:cs typeface="Times New Roman" pitchFamily="18" charset="0"/>
              </a:rPr>
              <a:t>L’evento di ieri è stato trasmesso in DIRETTA STREAMING p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er coloro che non hanno potuto partecipare in presenza ad Asti ieri oppure oggi a Roma.</a:t>
            </a:r>
          </a:p>
          <a:p>
            <a:pPr algn="just">
              <a:defRPr/>
            </a:pPr>
            <a:r>
              <a:rPr lang="it-IT" sz="2133" dirty="0">
                <a:solidFill>
                  <a:srgbClr val="0070C0"/>
                </a:solidFill>
                <a:cs typeface="Times New Roman" pitchFamily="18" charset="0"/>
              </a:rPr>
              <a:t>All'evento di oggi stanno partecipando solo le classi che hanno comunicato la loro adesione </a:t>
            </a:r>
            <a:r>
              <a:rPr lang="it-IT" sz="2133" b="1" dirty="0">
                <a:solidFill>
                  <a:srgbClr val="0070C0"/>
                </a:solidFill>
                <a:cs typeface="Times New Roman" pitchFamily="18" charset="0"/>
              </a:rPr>
              <a:t>all'Assessorato Politiche Educative, Scolastiche e dello Sport e Turismo del Municipio XIII Aurelio di Roma Capitale. </a:t>
            </a:r>
          </a:p>
          <a:p>
            <a:pPr algn="just"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La sala di oggi può contenere </a:t>
            </a:r>
            <a:r>
              <a:rPr lang="it-IT" altLang="it-IT" sz="2133" b="1" dirty="0">
                <a:solidFill>
                  <a:srgbClr val="0070C0"/>
                </a:solidFill>
                <a:cs typeface="Times New Roman" pitchFamily="18" charset="0"/>
              </a:rPr>
              <a:t>solo fino a 60 partecipanti.</a:t>
            </a:r>
            <a:endParaRPr lang="it-IT" altLang="it-IT" sz="2133" dirty="0">
              <a:solidFill>
                <a:srgbClr val="0070C0"/>
              </a:solidFill>
              <a:cs typeface="Times New Roman" pitchFamily="18" charset="0"/>
            </a:endParaRPr>
          </a:p>
          <a:p>
            <a:pPr algn="just">
              <a:defRPr/>
            </a:pPr>
            <a:endParaRPr lang="it-IT" altLang="it-IT" sz="2133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4529C0A3-6D87-7817-5009-F9177DC570E9}"/>
              </a:ext>
            </a:extLst>
          </p:cNvPr>
          <p:cNvSpPr txBox="1">
            <a:spLocks/>
          </p:cNvSpPr>
          <p:nvPr/>
        </p:nvSpPr>
        <p:spPr>
          <a:xfrm>
            <a:off x="734888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EVENTO ROMA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1 dicembre 2022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D89DF3B-B6BE-B309-0358-FB933F327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79" y="5241538"/>
            <a:ext cx="2222619" cy="1586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73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1">
            <a:extLst>
              <a:ext uri="{FF2B5EF4-FFF2-40B4-BE49-F238E27FC236}">
                <a16:creationId xmlns:a16="http://schemas.microsoft.com/office/drawing/2014/main" id="{C05E6948-EBFC-D0C3-A65E-572D98DB6738}"/>
              </a:ext>
            </a:extLst>
          </p:cNvPr>
          <p:cNvSpPr/>
          <p:nvPr/>
        </p:nvSpPr>
        <p:spPr>
          <a:xfrm>
            <a:off x="323528" y="1484784"/>
            <a:ext cx="8352928" cy="38884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sz="2133" dirty="0">
                <a:solidFill>
                  <a:srgbClr val="0070C0"/>
                </a:solidFill>
                <a:cs typeface="Times New Roman" pitchFamily="18" charset="0"/>
              </a:rPr>
              <a:t>Lo spazio espositivo </a:t>
            </a:r>
            <a:r>
              <a:rPr lang="it-IT" sz="2133" b="1" dirty="0">
                <a:solidFill>
                  <a:srgbClr val="0070C0"/>
                </a:solidFill>
                <a:cs typeface="Times New Roman" pitchFamily="18" charset="0"/>
              </a:rPr>
              <a:t>Esperienza Europa - David Sassoli</a:t>
            </a:r>
            <a:r>
              <a:rPr lang="it-IT" sz="2133" dirty="0">
                <a:solidFill>
                  <a:srgbClr val="0070C0"/>
                </a:solidFill>
                <a:cs typeface="Times New Roman" pitchFamily="18" charset="0"/>
              </a:rPr>
              <a:t>, promosso dall’Unione europea, che è stato inaugurato a novembre dall'Ufficio del Parlamento europeo in Italia e dalla Rappresentanza in Italia della Commissione europea resterà aperto ai visitatori e consente di conoscere l’UE e le sue istituzioni attraverso </a:t>
            </a:r>
            <a:r>
              <a:rPr lang="it-IT" sz="2133" b="1" dirty="0">
                <a:solidFill>
                  <a:srgbClr val="0070C0"/>
                </a:solidFill>
                <a:cs typeface="Times New Roman" pitchFamily="18" charset="0"/>
              </a:rPr>
              <a:t>dispositivi multimediali interattivi e giochi di ruolo</a:t>
            </a:r>
            <a:r>
              <a:rPr lang="it-IT" sz="2133" dirty="0">
                <a:solidFill>
                  <a:srgbClr val="0070C0"/>
                </a:solidFill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it-IT" sz="2133" dirty="0">
                <a:solidFill>
                  <a:srgbClr val="0070C0"/>
                </a:solidFill>
                <a:cs typeface="Times New Roman" pitchFamily="18" charset="0"/>
              </a:rPr>
              <a:t>Per prenotare le visite contattare: </a:t>
            </a:r>
            <a:r>
              <a:rPr lang="it-IT" sz="2133" dirty="0">
                <a:solidFill>
                  <a:srgbClr val="0070C0"/>
                </a:solidFill>
                <a:cs typeface="Times New Roman" pitchFamily="18" charset="0"/>
                <a:hlinkClick r:id="rId3"/>
              </a:rPr>
              <a:t>rome@europa-experience.eu</a:t>
            </a:r>
            <a:r>
              <a:rPr lang="it-IT" sz="2133" dirty="0">
                <a:solidFill>
                  <a:srgbClr val="0070C0"/>
                </a:solidFill>
                <a:cs typeface="Times New Roman" pitchFamily="18" charset="0"/>
              </a:rPr>
              <a:t>   </a:t>
            </a:r>
          </a:p>
          <a:p>
            <a:pPr algn="just">
              <a:defRPr/>
            </a:pPr>
            <a:r>
              <a:rPr lang="it-IT" sz="2133" dirty="0">
                <a:solidFill>
                  <a:srgbClr val="0070C0"/>
                </a:solidFill>
                <a:cs typeface="Times New Roman" pitchFamily="18" charset="0"/>
              </a:rPr>
              <a:t>Sito web: </a:t>
            </a:r>
          </a:p>
          <a:p>
            <a:pPr algn="just">
              <a:defRPr/>
            </a:pPr>
            <a:r>
              <a:rPr lang="it-IT" sz="2133" dirty="0">
                <a:solidFill>
                  <a:srgbClr val="0070C0"/>
                </a:solidFill>
                <a:cs typeface="Times New Roman" pitchFamily="18" charset="0"/>
                <a:hlinkClick r:id="rId4"/>
              </a:rPr>
              <a:t>https://visiting.europarl.europa.eu/it/visitor-offer/other-locations/europa-experience</a:t>
            </a:r>
            <a:r>
              <a:rPr lang="it-IT" sz="2133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it-IT" altLang="it-IT" sz="2133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4529C0A3-6D87-7817-5009-F9177DC570E9}"/>
              </a:ext>
            </a:extLst>
          </p:cNvPr>
          <p:cNvSpPr txBox="1">
            <a:spLocks/>
          </p:cNvSpPr>
          <p:nvPr/>
        </p:nvSpPr>
        <p:spPr>
          <a:xfrm>
            <a:off x="734888" y="0"/>
            <a:ext cx="82296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SPAZIO ESPOSITIVO ROMA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D89DF3B-B6BE-B309-0358-FB933F327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96" y="5085184"/>
            <a:ext cx="2222619" cy="1586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38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1">
            <a:extLst>
              <a:ext uri="{FF2B5EF4-FFF2-40B4-BE49-F238E27FC236}">
                <a16:creationId xmlns:a16="http://schemas.microsoft.com/office/drawing/2014/main" id="{C05E6948-EBFC-D0C3-A65E-572D98DB6738}"/>
              </a:ext>
            </a:extLst>
          </p:cNvPr>
          <p:cNvSpPr/>
          <p:nvPr/>
        </p:nvSpPr>
        <p:spPr>
          <a:xfrm>
            <a:off x="923595" y="1988840"/>
            <a:ext cx="7392823" cy="34563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altLang="it-IT" sz="2133" b="1" dirty="0">
                <a:solidFill>
                  <a:srgbClr val="0070C0"/>
                </a:solidFill>
                <a:cs typeface="Times New Roman" pitchFamily="18" charset="0"/>
              </a:rPr>
              <a:t>La registrazione della lezione 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del Professore Pasquinucci è disponibile al seguente link:</a:t>
            </a:r>
          </a:p>
          <a:p>
            <a:pPr algn="just"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  <a:hlinkClick r:id="rId3"/>
              </a:rPr>
              <a:t>http://eventipa.formez.it/node/378057</a:t>
            </a:r>
            <a:endParaRPr lang="it-IT" altLang="it-IT" sz="2133" dirty="0">
              <a:solidFill>
                <a:srgbClr val="0070C0"/>
              </a:solidFill>
              <a:cs typeface="Times New Roman" pitchFamily="18" charset="0"/>
            </a:endParaRPr>
          </a:p>
          <a:p>
            <a:pPr algn="just">
              <a:defRPr/>
            </a:pPr>
            <a:endParaRPr lang="it-IT" altLang="it-IT" sz="2133" dirty="0">
              <a:solidFill>
                <a:srgbClr val="0070C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it-IT" altLang="it-IT" sz="2133" b="1" dirty="0">
                <a:solidFill>
                  <a:srgbClr val="0070C0"/>
                </a:solidFill>
                <a:cs typeface="Times New Roman" pitchFamily="18" charset="0"/>
              </a:rPr>
              <a:t>Le presentazioni di oggi 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saranno disponibili, tra qualche giorno al seguente link:</a:t>
            </a:r>
          </a:p>
          <a:p>
            <a:pPr algn="just"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  <a:hlinkClick r:id="rId4"/>
              </a:rPr>
              <a:t>http://eventipa.formez.it/node/378060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4529C0A3-6D87-7817-5009-F9177DC570E9}"/>
              </a:ext>
            </a:extLst>
          </p:cNvPr>
          <p:cNvSpPr txBox="1">
            <a:spLocks/>
          </p:cNvSpPr>
          <p:nvPr/>
        </p:nvSpPr>
        <p:spPr>
          <a:xfrm>
            <a:off x="446856" y="1277888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MATERIALI DEL CICLO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D89DF3B-B6BE-B309-0358-FB933F327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87177"/>
            <a:ext cx="2222619" cy="137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11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1">
            <a:extLst>
              <a:ext uri="{FF2B5EF4-FFF2-40B4-BE49-F238E27FC236}">
                <a16:creationId xmlns:a16="http://schemas.microsoft.com/office/drawing/2014/main" id="{C05E6948-EBFC-D0C3-A65E-572D98DB6738}"/>
              </a:ext>
            </a:extLst>
          </p:cNvPr>
          <p:cNvSpPr/>
          <p:nvPr/>
        </p:nvSpPr>
        <p:spPr>
          <a:xfrm>
            <a:off x="251518" y="1281177"/>
            <a:ext cx="8424935" cy="41764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sz="2133" b="1" dirty="0">
                <a:solidFill>
                  <a:srgbClr val="0070C0"/>
                </a:solidFill>
                <a:cs typeface="Times New Roman" pitchFamily="18" charset="0"/>
              </a:rPr>
              <a:t>Primo semestre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33" b="1" i="1" dirty="0">
                <a:solidFill>
                  <a:srgbClr val="0070C0"/>
                </a:solidFill>
                <a:cs typeface="Times New Roman" pitchFamily="18" charset="0"/>
              </a:rPr>
              <a:t>Comunicare l'Europa ai cittadini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 (associazione nazionale della Comunicazione pubblica)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Partner di un ciclo di incontri online organizzato in collaborazione con la Banca d’Italia per la formazione della “</a:t>
            </a:r>
            <a:r>
              <a:rPr lang="it-IT" altLang="it-IT" sz="2133" b="1" i="1" dirty="0">
                <a:solidFill>
                  <a:srgbClr val="0070C0"/>
                </a:solidFill>
                <a:cs typeface="Times New Roman" pitchFamily="18" charset="0"/>
              </a:rPr>
              <a:t>cultura finanziaria del cittadino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”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33" b="1" i="1" dirty="0" err="1">
                <a:solidFill>
                  <a:srgbClr val="0070C0"/>
                </a:solidFill>
                <a:cs typeface="Times New Roman" pitchFamily="18" charset="0"/>
              </a:rPr>
              <a:t>Knowoman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: prevenzione delle malattie ginecologiche (Piano europeo contro il cancro 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33" b="1" i="1" dirty="0">
                <a:solidFill>
                  <a:srgbClr val="0070C0"/>
                </a:solidFill>
                <a:cs typeface="Times New Roman" pitchFamily="18" charset="0"/>
              </a:rPr>
              <a:t>Lezioni d'Europa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33" b="1" i="1" dirty="0">
                <a:solidFill>
                  <a:srgbClr val="0070C0"/>
                </a:solidFill>
                <a:cs typeface="Times New Roman" pitchFamily="18" charset="0"/>
              </a:rPr>
              <a:t>Festa dell'Europa 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- “Giornata in ricordo di Sassoli” - Evento in presenza a Viterbo</a:t>
            </a: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4529C0A3-6D87-7817-5009-F9177DC570E9}"/>
              </a:ext>
            </a:extLst>
          </p:cNvPr>
          <p:cNvSpPr txBox="1">
            <a:spLocks/>
          </p:cNvSpPr>
          <p:nvPr/>
        </p:nvSpPr>
        <p:spPr>
          <a:xfrm>
            <a:off x="1979712" y="188640"/>
            <a:ext cx="669674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ATTIVITA’ PREVISTE IN FUTURO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D89DF3B-B6BE-B309-0358-FB933F327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77" y="5473304"/>
            <a:ext cx="2222619" cy="137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84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1">
            <a:extLst>
              <a:ext uri="{FF2B5EF4-FFF2-40B4-BE49-F238E27FC236}">
                <a16:creationId xmlns:a16="http://schemas.microsoft.com/office/drawing/2014/main" id="{C05E6948-EBFC-D0C3-A65E-572D98DB6738}"/>
              </a:ext>
            </a:extLst>
          </p:cNvPr>
          <p:cNvSpPr/>
          <p:nvPr/>
        </p:nvSpPr>
        <p:spPr>
          <a:xfrm>
            <a:off x="251518" y="1281177"/>
            <a:ext cx="8424935" cy="41764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sz="2133" b="1" dirty="0">
                <a:solidFill>
                  <a:srgbClr val="0070C0"/>
                </a:solidFill>
                <a:cs typeface="Times New Roman" pitchFamily="18" charset="0"/>
              </a:rPr>
              <a:t>Secondo semestre </a:t>
            </a:r>
          </a:p>
          <a:p>
            <a:pPr algn="ctr">
              <a:defRPr/>
            </a:pPr>
            <a:endParaRPr lang="it-IT" altLang="it-IT" sz="2133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33" b="1" i="1" dirty="0">
                <a:solidFill>
                  <a:srgbClr val="0070C0"/>
                </a:solidFill>
                <a:cs typeface="Times New Roman" pitchFamily="18" charset="0"/>
              </a:rPr>
              <a:t>Piano europeo contro il cancro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: focus «cancro al polmone e al seno»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it-IT" altLang="it-IT" sz="2133" i="1" dirty="0">
                <a:solidFill>
                  <a:srgbClr val="0070C0"/>
                </a:solidFill>
                <a:cs typeface="Times New Roman" pitchFamily="18" charset="0"/>
              </a:rPr>
              <a:t>lotta al tabagismo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it-IT" altLang="it-IT" sz="2133" i="1" dirty="0">
                <a:solidFill>
                  <a:srgbClr val="0070C0"/>
                </a:solidFill>
                <a:cs typeface="Times New Roman" pitchFamily="18" charset="0"/>
              </a:rPr>
              <a:t>inquinamento indoor 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(prevista una sessione per le scuole)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it-IT" altLang="it-IT" sz="2133" i="1" dirty="0">
                <a:solidFill>
                  <a:srgbClr val="0070C0"/>
                </a:solidFill>
                <a:cs typeface="Times New Roman" pitchFamily="18" charset="0"/>
              </a:rPr>
              <a:t>Alimentazione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defRPr/>
            </a:pPr>
            <a:r>
              <a:rPr lang="it-IT" altLang="it-IT" sz="2133" i="1" dirty="0">
                <a:solidFill>
                  <a:srgbClr val="0070C0"/>
                </a:solidFill>
                <a:cs typeface="Times New Roman" pitchFamily="18" charset="0"/>
              </a:rPr>
              <a:t>Prevenzione e possibilità di cura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33" b="1" i="1" dirty="0">
                <a:solidFill>
                  <a:srgbClr val="0070C0"/>
                </a:solidFill>
                <a:cs typeface="Times New Roman" pitchFamily="18" charset="0"/>
              </a:rPr>
              <a:t>Attività con i giovani Centro Commerciale Roma Casilino 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(opportunità UE per i giovani)</a:t>
            </a: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4529C0A3-6D87-7817-5009-F9177DC570E9}"/>
              </a:ext>
            </a:extLst>
          </p:cNvPr>
          <p:cNvSpPr txBox="1">
            <a:spLocks/>
          </p:cNvSpPr>
          <p:nvPr/>
        </p:nvSpPr>
        <p:spPr>
          <a:xfrm>
            <a:off x="1979712" y="188640"/>
            <a:ext cx="669674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ATTIVITA’ PREVISTE IN FUTURO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D89DF3B-B6BE-B309-0358-FB933F327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77" y="5473304"/>
            <a:ext cx="2222619" cy="137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22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5778E5A-7F93-3631-3785-032C142C8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7" t="12200" r="18749" b="3801"/>
          <a:stretch/>
        </p:blipFill>
        <p:spPr>
          <a:xfrm>
            <a:off x="-47134" y="1196752"/>
            <a:ext cx="5904656" cy="4320480"/>
          </a:xfrm>
          <a:prstGeom prst="rect">
            <a:avLst/>
          </a:prstGeom>
        </p:spPr>
      </p:pic>
      <p:sp>
        <p:nvSpPr>
          <p:cNvPr id="4" name="Titolo 4">
            <a:extLst>
              <a:ext uri="{FF2B5EF4-FFF2-40B4-BE49-F238E27FC236}">
                <a16:creationId xmlns:a16="http://schemas.microsoft.com/office/drawing/2014/main" id="{A1576D9A-7353-64D8-32AE-EEA785395CC7}"/>
              </a:ext>
            </a:extLst>
          </p:cNvPr>
          <p:cNvSpPr txBox="1">
            <a:spLocks/>
          </p:cNvSpPr>
          <p:nvPr/>
        </p:nvSpPr>
        <p:spPr>
          <a:xfrm>
            <a:off x="734888" y="0"/>
            <a:ext cx="82296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EUROPA.FORMEZ.IT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8DEDB06-0973-19DD-E252-032BC39809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62" t="16401" r="18501" b="26201"/>
          <a:stretch/>
        </p:blipFill>
        <p:spPr>
          <a:xfrm>
            <a:off x="6372200" y="1412776"/>
            <a:ext cx="2592288" cy="3456384"/>
          </a:xfrm>
          <a:prstGeom prst="rect">
            <a:avLst/>
          </a:prstGeom>
        </p:spPr>
      </p:pic>
      <p:sp>
        <p:nvSpPr>
          <p:cNvPr id="12" name="Freccia in su 11">
            <a:extLst>
              <a:ext uri="{FF2B5EF4-FFF2-40B4-BE49-F238E27FC236}">
                <a16:creationId xmlns:a16="http://schemas.microsoft.com/office/drawing/2014/main" id="{418B1FDC-8791-668A-CD22-E45A8BA37591}"/>
              </a:ext>
            </a:extLst>
          </p:cNvPr>
          <p:cNvSpPr/>
          <p:nvPr/>
        </p:nvSpPr>
        <p:spPr>
          <a:xfrm>
            <a:off x="7308304" y="4797152"/>
            <a:ext cx="4846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818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603</Words>
  <Application>Microsoft Office PowerPoint</Application>
  <PresentationFormat>Presentazione su schermo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</vt:lpstr>
      <vt:lpstr>Wingdings</vt:lpstr>
      <vt:lpstr>Tema di Office</vt:lpstr>
      <vt:lpstr>Presentazione standard di PowerPoint</vt:lpstr>
      <vt:lpstr>Presentazione standard di PowerPoint</vt:lpstr>
      <vt:lpstr>IL PARTENARIATO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Evento online</dc:title>
  <dc:creator>multimedia</dc:creator>
  <cp:lastModifiedBy>Claudia Salvi</cp:lastModifiedBy>
  <cp:revision>41</cp:revision>
  <dcterms:created xsi:type="dcterms:W3CDTF">2021-04-30T05:55:33Z</dcterms:created>
  <dcterms:modified xsi:type="dcterms:W3CDTF">2022-12-01T12:34:42Z</dcterms:modified>
</cp:coreProperties>
</file>