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slides/slide287.xml" ContentType="application/vnd.openxmlformats-officedocument.presentationml.slide+xml"/>
  <Override PartName="/ppt/slides/slide288.xml" ContentType="application/vnd.openxmlformats-officedocument.presentationml.slide+xml"/>
  <Override PartName="/ppt/slides/slide289.xml" ContentType="application/vnd.openxmlformats-officedocument.presentationml.slide+xml"/>
  <Override PartName="/ppt/slides/slide290.xml" ContentType="application/vnd.openxmlformats-officedocument.presentationml.slide+xml"/>
  <Override PartName="/ppt/slides/slide291.xml" ContentType="application/vnd.openxmlformats-officedocument.presentationml.slide+xml"/>
  <Override PartName="/ppt/slides/slide292.xml" ContentType="application/vnd.openxmlformats-officedocument.presentationml.slide+xml"/>
  <Override PartName="/ppt/slides/slide293.xml" ContentType="application/vnd.openxmlformats-officedocument.presentationml.slide+xml"/>
  <Override PartName="/ppt/slides/slide294.xml" ContentType="application/vnd.openxmlformats-officedocument.presentationml.slide+xml"/>
  <Override PartName="/ppt/slides/slide295.xml" ContentType="application/vnd.openxmlformats-officedocument.presentationml.slide+xml"/>
  <Override PartName="/ppt/slides/slide296.xml" ContentType="application/vnd.openxmlformats-officedocument.presentationml.slide+xml"/>
  <Override PartName="/ppt/slides/slide297.xml" ContentType="application/vnd.openxmlformats-officedocument.presentationml.slide+xml"/>
  <Override PartName="/ppt/slides/slide298.xml" ContentType="application/vnd.openxmlformats-officedocument.presentationml.slide+xml"/>
  <Override PartName="/ppt/slides/slide299.xml" ContentType="application/vnd.openxmlformats-officedocument.presentationml.slide+xml"/>
  <Override PartName="/ppt/slides/slide300.xml" ContentType="application/vnd.openxmlformats-officedocument.presentationml.slide+xml"/>
  <Override PartName="/ppt/slides/slide301.xml" ContentType="application/vnd.openxmlformats-officedocument.presentationml.slide+xml"/>
  <Override PartName="/ppt/slides/slide302.xml" ContentType="application/vnd.openxmlformats-officedocument.presentationml.slide+xml"/>
  <Override PartName="/ppt/slides/slide303.xml" ContentType="application/vnd.openxmlformats-officedocument.presentationml.slide+xml"/>
  <Override PartName="/ppt/slides/slide304.xml" ContentType="application/vnd.openxmlformats-officedocument.presentationml.slide+xml"/>
  <Override PartName="/ppt/slides/slide305.xml" ContentType="application/vnd.openxmlformats-officedocument.presentationml.slide+xml"/>
  <Override PartName="/ppt/slides/slide306.xml" ContentType="application/vnd.openxmlformats-officedocument.presentationml.slide+xml"/>
  <Override PartName="/ppt/slides/slide307.xml" ContentType="application/vnd.openxmlformats-officedocument.presentationml.slide+xml"/>
  <Override PartName="/ppt/slides/slide308.xml" ContentType="application/vnd.openxmlformats-officedocument.presentationml.slide+xml"/>
  <Override PartName="/ppt/slides/slide309.xml" ContentType="application/vnd.openxmlformats-officedocument.presentationml.slide+xml"/>
  <Override PartName="/ppt/slides/slide310.xml" ContentType="application/vnd.openxmlformats-officedocument.presentationml.slide+xml"/>
  <Override PartName="/ppt/slides/slide311.xml" ContentType="application/vnd.openxmlformats-officedocument.presentationml.slide+xml"/>
  <Override PartName="/ppt/slides/slide312.xml" ContentType="application/vnd.openxmlformats-officedocument.presentationml.slide+xml"/>
  <Override PartName="/ppt/slides/slide313.xml" ContentType="application/vnd.openxmlformats-officedocument.presentationml.slide+xml"/>
  <Override PartName="/ppt/slides/slide314.xml" ContentType="application/vnd.openxmlformats-officedocument.presentationml.slide+xml"/>
  <Override PartName="/ppt/slides/slide315.xml" ContentType="application/vnd.openxmlformats-officedocument.presentationml.slide+xml"/>
  <Override PartName="/ppt/slides/slide316.xml" ContentType="application/vnd.openxmlformats-officedocument.presentationml.slide+xml"/>
  <Override PartName="/ppt/slides/slide317.xml" ContentType="application/vnd.openxmlformats-officedocument.presentationml.slide+xml"/>
  <Override PartName="/ppt/slides/slide318.xml" ContentType="application/vnd.openxmlformats-officedocument.presentationml.slide+xml"/>
  <Override PartName="/ppt/slides/slide319.xml" ContentType="application/vnd.openxmlformats-officedocument.presentationml.slide+xml"/>
  <Override PartName="/ppt/slides/slide320.xml" ContentType="application/vnd.openxmlformats-officedocument.presentationml.slide+xml"/>
  <Override PartName="/ppt/slides/slide321.xml" ContentType="application/vnd.openxmlformats-officedocument.presentationml.slide+xml"/>
  <Override PartName="/ppt/slides/slide322.xml" ContentType="application/vnd.openxmlformats-officedocument.presentationml.slide+xml"/>
  <Override PartName="/ppt/slides/slide323.xml" ContentType="application/vnd.openxmlformats-officedocument.presentationml.slide+xml"/>
  <Override PartName="/ppt/slides/slide324.xml" ContentType="application/vnd.openxmlformats-officedocument.presentationml.slide+xml"/>
  <Override PartName="/ppt/slides/slide325.xml" ContentType="application/vnd.openxmlformats-officedocument.presentationml.slide+xml"/>
  <Override PartName="/ppt/slides/slide326.xml" ContentType="application/vnd.openxmlformats-officedocument.presentationml.slide+xml"/>
  <Override PartName="/ppt/slides/slide327.xml" ContentType="application/vnd.openxmlformats-officedocument.presentationml.slide+xml"/>
  <Override PartName="/ppt/slides/slide328.xml" ContentType="application/vnd.openxmlformats-officedocument.presentationml.slide+xml"/>
  <Override PartName="/ppt/slides/slide329.xml" ContentType="application/vnd.openxmlformats-officedocument.presentationml.slide+xml"/>
  <Override PartName="/ppt/slides/slide330.xml" ContentType="application/vnd.openxmlformats-officedocument.presentationml.slide+xml"/>
  <Override PartName="/ppt/slides/slide331.xml" ContentType="application/vnd.openxmlformats-officedocument.presentationml.slide+xml"/>
  <Override PartName="/ppt/slides/slide332.xml" ContentType="application/vnd.openxmlformats-officedocument.presentationml.slide+xml"/>
  <Override PartName="/ppt/slides/slide333.xml" ContentType="application/vnd.openxmlformats-officedocument.presentationml.slide+xml"/>
  <Override PartName="/ppt/slides/slide334.xml" ContentType="application/vnd.openxmlformats-officedocument.presentationml.slide+xml"/>
  <Override PartName="/ppt/slides/slide335.xml" ContentType="application/vnd.openxmlformats-officedocument.presentationml.slide+xml"/>
  <Override PartName="/ppt/slides/slide336.xml" ContentType="application/vnd.openxmlformats-officedocument.presentationml.slide+xml"/>
  <Override PartName="/ppt/slides/slide337.xml" ContentType="application/vnd.openxmlformats-officedocument.presentationml.slide+xml"/>
  <Override PartName="/ppt/slides/slide338.xml" ContentType="application/vnd.openxmlformats-officedocument.presentationml.slide+xml"/>
  <Override PartName="/ppt/slides/slide339.xml" ContentType="application/vnd.openxmlformats-officedocument.presentationml.slide+xml"/>
  <Override PartName="/ppt/slides/slide340.xml" ContentType="application/vnd.openxmlformats-officedocument.presentationml.slide+xml"/>
  <Override PartName="/ppt/slides/slide341.xml" ContentType="application/vnd.openxmlformats-officedocument.presentationml.slide+xml"/>
  <Override PartName="/ppt/slides/slide342.xml" ContentType="application/vnd.openxmlformats-officedocument.presentationml.slide+xml"/>
  <Override PartName="/ppt/slides/slide343.xml" ContentType="application/vnd.openxmlformats-officedocument.presentationml.slide+xml"/>
  <Override PartName="/ppt/slides/slide344.xml" ContentType="application/vnd.openxmlformats-officedocument.presentationml.slide+xml"/>
  <Override PartName="/ppt/slides/slide345.xml" ContentType="application/vnd.openxmlformats-officedocument.presentationml.slide+xml"/>
  <Override PartName="/ppt/slides/slide346.xml" ContentType="application/vnd.openxmlformats-officedocument.presentationml.slide+xml"/>
  <Override PartName="/ppt/slides/slide347.xml" ContentType="application/vnd.openxmlformats-officedocument.presentationml.slide+xml"/>
  <Override PartName="/ppt/slides/slide348.xml" ContentType="application/vnd.openxmlformats-officedocument.presentationml.slide+xml"/>
  <Override PartName="/ppt/slides/slide3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52"/>
  </p:notesMasterIdLst>
  <p:sldIdLst>
    <p:sldId id="1707" r:id="rId3"/>
    <p:sldId id="1660" r:id="rId4"/>
    <p:sldId id="1655" r:id="rId5"/>
    <p:sldId id="1620" r:id="rId6"/>
    <p:sldId id="1621" r:id="rId7"/>
    <p:sldId id="1622" r:id="rId8"/>
    <p:sldId id="1623" r:id="rId9"/>
    <p:sldId id="1624" r:id="rId10"/>
    <p:sldId id="1625" r:id="rId11"/>
    <p:sldId id="1626" r:id="rId12"/>
    <p:sldId id="1627" r:id="rId13"/>
    <p:sldId id="1678" r:id="rId14"/>
    <p:sldId id="1679" r:id="rId15"/>
    <p:sldId id="1680" r:id="rId16"/>
    <p:sldId id="1681" r:id="rId17"/>
    <p:sldId id="1682" r:id="rId18"/>
    <p:sldId id="1683" r:id="rId19"/>
    <p:sldId id="1684" r:id="rId20"/>
    <p:sldId id="1685" r:id="rId21"/>
    <p:sldId id="1686" r:id="rId22"/>
    <p:sldId id="1687" r:id="rId23"/>
    <p:sldId id="1696" r:id="rId24"/>
    <p:sldId id="1688" r:id="rId25"/>
    <p:sldId id="1664" r:id="rId26"/>
    <p:sldId id="1195" r:id="rId27"/>
    <p:sldId id="1203" r:id="rId28"/>
    <p:sldId id="1204" r:id="rId29"/>
    <p:sldId id="1205" r:id="rId30"/>
    <p:sldId id="1216" r:id="rId31"/>
    <p:sldId id="1229" r:id="rId32"/>
    <p:sldId id="1226" r:id="rId33"/>
    <p:sldId id="1171" r:id="rId34"/>
    <p:sldId id="1227" r:id="rId35"/>
    <p:sldId id="1641" r:id="rId36"/>
    <p:sldId id="1234" r:id="rId37"/>
    <p:sldId id="1639" r:id="rId38"/>
    <p:sldId id="1645" r:id="rId39"/>
    <p:sldId id="1643" r:id="rId40"/>
    <p:sldId id="1644" r:id="rId41"/>
    <p:sldId id="1642" r:id="rId42"/>
    <p:sldId id="1228" r:id="rId43"/>
    <p:sldId id="1230" r:id="rId44"/>
    <p:sldId id="1231" r:id="rId45"/>
    <p:sldId id="1232" r:id="rId46"/>
    <p:sldId id="1233" r:id="rId47"/>
    <p:sldId id="1640" r:id="rId48"/>
    <p:sldId id="1202" r:id="rId49"/>
    <p:sldId id="1194" r:id="rId50"/>
    <p:sldId id="1196" r:id="rId51"/>
    <p:sldId id="1197" r:id="rId52"/>
    <p:sldId id="1634" r:id="rId53"/>
    <p:sldId id="1633" r:id="rId54"/>
    <p:sldId id="1635" r:id="rId55"/>
    <p:sldId id="1636" r:id="rId56"/>
    <p:sldId id="1637" r:id="rId57"/>
    <p:sldId id="1638" r:id="rId58"/>
    <p:sldId id="1198" r:id="rId59"/>
    <p:sldId id="1199" r:id="rId60"/>
    <p:sldId id="1201" r:id="rId61"/>
    <p:sldId id="1169" r:id="rId62"/>
    <p:sldId id="1170" r:id="rId63"/>
    <p:sldId id="1173" r:id="rId64"/>
    <p:sldId id="1174" r:id="rId65"/>
    <p:sldId id="1175" r:id="rId66"/>
    <p:sldId id="1176" r:id="rId67"/>
    <p:sldId id="1178" r:id="rId68"/>
    <p:sldId id="1179" r:id="rId69"/>
    <p:sldId id="1180" r:id="rId70"/>
    <p:sldId id="1181" r:id="rId71"/>
    <p:sldId id="1206" r:id="rId72"/>
    <p:sldId id="1207" r:id="rId73"/>
    <p:sldId id="1208" r:id="rId74"/>
    <p:sldId id="1209" r:id="rId75"/>
    <p:sldId id="1210" r:id="rId76"/>
    <p:sldId id="1211" r:id="rId77"/>
    <p:sldId id="1212" r:id="rId78"/>
    <p:sldId id="1213" r:id="rId79"/>
    <p:sldId id="1214" r:id="rId80"/>
    <p:sldId id="1215" r:id="rId81"/>
    <p:sldId id="1217" r:id="rId82"/>
    <p:sldId id="1218" r:id="rId83"/>
    <p:sldId id="1219" r:id="rId84"/>
    <p:sldId id="1220" r:id="rId85"/>
    <p:sldId id="1221" r:id="rId86"/>
    <p:sldId id="1222" r:id="rId87"/>
    <p:sldId id="1224" r:id="rId88"/>
    <p:sldId id="1223" r:id="rId89"/>
    <p:sldId id="1065" r:id="rId90"/>
    <p:sldId id="1066" r:id="rId91"/>
    <p:sldId id="1067" r:id="rId92"/>
    <p:sldId id="1182" r:id="rId93"/>
    <p:sldId id="1183" r:id="rId94"/>
    <p:sldId id="1068" r:id="rId95"/>
    <p:sldId id="1069" r:id="rId96"/>
    <p:sldId id="1186" r:id="rId97"/>
    <p:sldId id="1695" r:id="rId98"/>
    <p:sldId id="1190" r:id="rId99"/>
    <p:sldId id="1191" r:id="rId100"/>
    <p:sldId id="1192" r:id="rId101"/>
    <p:sldId id="1187" r:id="rId102"/>
    <p:sldId id="1188" r:id="rId103"/>
    <p:sldId id="1666" r:id="rId104"/>
    <p:sldId id="336" r:id="rId105"/>
    <p:sldId id="419" r:id="rId106"/>
    <p:sldId id="343" r:id="rId107"/>
    <p:sldId id="374" r:id="rId108"/>
    <p:sldId id="366" r:id="rId109"/>
    <p:sldId id="378" r:id="rId110"/>
    <p:sldId id="379" r:id="rId111"/>
    <p:sldId id="381" r:id="rId112"/>
    <p:sldId id="382" r:id="rId113"/>
    <p:sldId id="380" r:id="rId114"/>
    <p:sldId id="367" r:id="rId115"/>
    <p:sldId id="368" r:id="rId116"/>
    <p:sldId id="369" r:id="rId117"/>
    <p:sldId id="370" r:id="rId118"/>
    <p:sldId id="371" r:id="rId119"/>
    <p:sldId id="372" r:id="rId120"/>
    <p:sldId id="1675" r:id="rId121"/>
    <p:sldId id="420" r:id="rId122"/>
    <p:sldId id="373" r:id="rId123"/>
    <p:sldId id="344" r:id="rId124"/>
    <p:sldId id="375" r:id="rId125"/>
    <p:sldId id="418" r:id="rId126"/>
    <p:sldId id="376" r:id="rId127"/>
    <p:sldId id="349" r:id="rId128"/>
    <p:sldId id="350" r:id="rId129"/>
    <p:sldId id="351" r:id="rId130"/>
    <p:sldId id="383" r:id="rId131"/>
    <p:sldId id="346" r:id="rId132"/>
    <p:sldId id="356" r:id="rId133"/>
    <p:sldId id="363" r:id="rId134"/>
    <p:sldId id="364" r:id="rId135"/>
    <p:sldId id="347" r:id="rId136"/>
    <p:sldId id="348" r:id="rId137"/>
    <p:sldId id="377" r:id="rId138"/>
    <p:sldId id="352" r:id="rId139"/>
    <p:sldId id="353" r:id="rId140"/>
    <p:sldId id="354" r:id="rId141"/>
    <p:sldId id="355" r:id="rId142"/>
    <p:sldId id="357" r:id="rId143"/>
    <p:sldId id="358" r:id="rId144"/>
    <p:sldId id="359" r:id="rId145"/>
    <p:sldId id="360" r:id="rId146"/>
    <p:sldId id="361" r:id="rId147"/>
    <p:sldId id="362" r:id="rId148"/>
    <p:sldId id="365" r:id="rId149"/>
    <p:sldId id="422" r:id="rId150"/>
    <p:sldId id="423" r:id="rId151"/>
    <p:sldId id="1667" r:id="rId152"/>
    <p:sldId id="997" r:id="rId153"/>
    <p:sldId id="998" r:id="rId154"/>
    <p:sldId id="999" r:id="rId155"/>
    <p:sldId id="1000" r:id="rId156"/>
    <p:sldId id="1699" r:id="rId157"/>
    <p:sldId id="1001" r:id="rId158"/>
    <p:sldId id="1002" r:id="rId159"/>
    <p:sldId id="1003" r:id="rId160"/>
    <p:sldId id="1004" r:id="rId161"/>
    <p:sldId id="1005" r:id="rId162"/>
    <p:sldId id="1006" r:id="rId163"/>
    <p:sldId id="1722" r:id="rId164"/>
    <p:sldId id="1007" r:id="rId165"/>
    <p:sldId id="1008" r:id="rId166"/>
    <p:sldId id="1009" r:id="rId167"/>
    <p:sldId id="1010" r:id="rId168"/>
    <p:sldId id="1011" r:id="rId169"/>
    <p:sldId id="1012" r:id="rId170"/>
    <p:sldId id="1013" r:id="rId171"/>
    <p:sldId id="1014" r:id="rId172"/>
    <p:sldId id="1708" r:id="rId173"/>
    <p:sldId id="1709" r:id="rId174"/>
    <p:sldId id="1710" r:id="rId175"/>
    <p:sldId id="1711" r:id="rId176"/>
    <p:sldId id="1712" r:id="rId177"/>
    <p:sldId id="1713" r:id="rId178"/>
    <p:sldId id="1723" r:id="rId179"/>
    <p:sldId id="1724" r:id="rId180"/>
    <p:sldId id="1725" r:id="rId181"/>
    <p:sldId id="1726" r:id="rId182"/>
    <p:sldId id="1727" r:id="rId183"/>
    <p:sldId id="384" r:id="rId184"/>
    <p:sldId id="386" r:id="rId185"/>
    <p:sldId id="385" r:id="rId186"/>
    <p:sldId id="387" r:id="rId187"/>
    <p:sldId id="388" r:id="rId188"/>
    <p:sldId id="389" r:id="rId189"/>
    <p:sldId id="421" r:id="rId190"/>
    <p:sldId id="393" r:id="rId191"/>
    <p:sldId id="390" r:id="rId192"/>
    <p:sldId id="391" r:id="rId193"/>
    <p:sldId id="392" r:id="rId194"/>
    <p:sldId id="394" r:id="rId195"/>
    <p:sldId id="395" r:id="rId196"/>
    <p:sldId id="396" r:id="rId197"/>
    <p:sldId id="1703" r:id="rId198"/>
    <p:sldId id="1704" r:id="rId199"/>
    <p:sldId id="1705" r:id="rId200"/>
    <p:sldId id="1706" r:id="rId201"/>
    <p:sldId id="397" r:id="rId202"/>
    <p:sldId id="398" r:id="rId203"/>
    <p:sldId id="399" r:id="rId204"/>
    <p:sldId id="400" r:id="rId205"/>
    <p:sldId id="401" r:id="rId206"/>
    <p:sldId id="402" r:id="rId207"/>
    <p:sldId id="403" r:id="rId208"/>
    <p:sldId id="404" r:id="rId209"/>
    <p:sldId id="407" r:id="rId210"/>
    <p:sldId id="408" r:id="rId211"/>
    <p:sldId id="409" r:id="rId212"/>
    <p:sldId id="405" r:id="rId213"/>
    <p:sldId id="406" r:id="rId214"/>
    <p:sldId id="1697" r:id="rId215"/>
    <p:sldId id="1320" r:id="rId216"/>
    <p:sldId id="1321" r:id="rId217"/>
    <p:sldId id="1322" r:id="rId218"/>
    <p:sldId id="1323" r:id="rId219"/>
    <p:sldId id="1325" r:id="rId220"/>
    <p:sldId id="1324" r:id="rId221"/>
    <p:sldId id="1326" r:id="rId222"/>
    <p:sldId id="1327" r:id="rId223"/>
    <p:sldId id="1328" r:id="rId224"/>
    <p:sldId id="1329" r:id="rId225"/>
    <p:sldId id="1330" r:id="rId226"/>
    <p:sldId id="1331" r:id="rId227"/>
    <p:sldId id="1332" r:id="rId228"/>
    <p:sldId id="1333" r:id="rId229"/>
    <p:sldId id="1698" r:id="rId230"/>
    <p:sldId id="1346" r:id="rId231"/>
    <p:sldId id="1717" r:id="rId232"/>
    <p:sldId id="1718" r:id="rId233"/>
    <p:sldId id="1719" r:id="rId234"/>
    <p:sldId id="1720" r:id="rId235"/>
    <p:sldId id="1721" r:id="rId236"/>
    <p:sldId id="1714" r:id="rId237"/>
    <p:sldId id="1715" r:id="rId238"/>
    <p:sldId id="1362" r:id="rId239"/>
    <p:sldId id="1363" r:id="rId240"/>
    <p:sldId id="1364" r:id="rId241"/>
    <p:sldId id="1365" r:id="rId242"/>
    <p:sldId id="1366" r:id="rId243"/>
    <p:sldId id="1347" r:id="rId244"/>
    <p:sldId id="1348" r:id="rId245"/>
    <p:sldId id="1349" r:id="rId246"/>
    <p:sldId id="1350" r:id="rId247"/>
    <p:sldId id="1351" r:id="rId248"/>
    <p:sldId id="1352" r:id="rId249"/>
    <p:sldId id="1353" r:id="rId250"/>
    <p:sldId id="1354" r:id="rId251"/>
    <p:sldId id="1355" r:id="rId252"/>
    <p:sldId id="1356" r:id="rId253"/>
    <p:sldId id="1357" r:id="rId254"/>
    <p:sldId id="1358" r:id="rId255"/>
    <p:sldId id="1359" r:id="rId256"/>
    <p:sldId id="1360" r:id="rId257"/>
    <p:sldId id="1361" r:id="rId258"/>
    <p:sldId id="1702" r:id="rId259"/>
    <p:sldId id="1094" r:id="rId260"/>
    <p:sldId id="1095" r:id="rId261"/>
    <p:sldId id="1096" r:id="rId262"/>
    <p:sldId id="1097" r:id="rId263"/>
    <p:sldId id="1098" r:id="rId264"/>
    <p:sldId id="1099" r:id="rId265"/>
    <p:sldId id="1100" r:id="rId266"/>
    <p:sldId id="1107" r:id="rId267"/>
    <p:sldId id="1109" r:id="rId268"/>
    <p:sldId id="1110" r:id="rId269"/>
    <p:sldId id="1108" r:id="rId270"/>
    <p:sldId id="1111" r:id="rId271"/>
    <p:sldId id="1148" r:id="rId272"/>
    <p:sldId id="1112" r:id="rId273"/>
    <p:sldId id="1149" r:id="rId274"/>
    <p:sldId id="1113" r:id="rId275"/>
    <p:sldId id="1150" r:id="rId276"/>
    <p:sldId id="1114" r:id="rId277"/>
    <p:sldId id="1116" r:id="rId278"/>
    <p:sldId id="1115" r:id="rId279"/>
    <p:sldId id="1151" r:id="rId280"/>
    <p:sldId id="1152" r:id="rId281"/>
    <p:sldId id="1101" r:id="rId282"/>
    <p:sldId id="1104" r:id="rId283"/>
    <p:sldId id="1105" r:id="rId284"/>
    <p:sldId id="1106" r:id="rId285"/>
    <p:sldId id="1102" r:id="rId286"/>
    <p:sldId id="1117" r:id="rId287"/>
    <p:sldId id="1103" r:id="rId288"/>
    <p:sldId id="1119" r:id="rId289"/>
    <p:sldId id="1120" r:id="rId290"/>
    <p:sldId id="1121" r:id="rId291"/>
    <p:sldId id="1122" r:id="rId292"/>
    <p:sldId id="1123" r:id="rId293"/>
    <p:sldId id="1124" r:id="rId294"/>
    <p:sldId id="1125" r:id="rId295"/>
    <p:sldId id="1126" r:id="rId296"/>
    <p:sldId id="1127" r:id="rId297"/>
    <p:sldId id="1128" r:id="rId298"/>
    <p:sldId id="1129" r:id="rId299"/>
    <p:sldId id="1130" r:id="rId300"/>
    <p:sldId id="1131" r:id="rId301"/>
    <p:sldId id="1133" r:id="rId302"/>
    <p:sldId id="1134" r:id="rId303"/>
    <p:sldId id="1137" r:id="rId304"/>
    <p:sldId id="1135" r:id="rId305"/>
    <p:sldId id="1138" r:id="rId306"/>
    <p:sldId id="1139" r:id="rId307"/>
    <p:sldId id="1140" r:id="rId308"/>
    <p:sldId id="1141" r:id="rId309"/>
    <p:sldId id="1142" r:id="rId310"/>
    <p:sldId id="1143" r:id="rId311"/>
    <p:sldId id="1144" r:id="rId312"/>
    <p:sldId id="1145" r:id="rId313"/>
    <p:sldId id="1147" r:id="rId314"/>
    <p:sldId id="1153" r:id="rId315"/>
    <p:sldId id="1154" r:id="rId316"/>
    <p:sldId id="1155" r:id="rId317"/>
    <p:sldId id="1700" r:id="rId318"/>
    <p:sldId id="1156" r:id="rId319"/>
    <p:sldId id="1157" r:id="rId320"/>
    <p:sldId id="1158" r:id="rId321"/>
    <p:sldId id="1159" r:id="rId322"/>
    <p:sldId id="1160" r:id="rId323"/>
    <p:sldId id="1161" r:id="rId324"/>
    <p:sldId id="1162" r:id="rId325"/>
    <p:sldId id="1163" r:id="rId326"/>
    <p:sldId id="1164" r:id="rId327"/>
    <p:sldId id="1165" r:id="rId328"/>
    <p:sldId id="1166" r:id="rId329"/>
    <p:sldId id="1167" r:id="rId330"/>
    <p:sldId id="1168" r:id="rId331"/>
    <p:sldId id="1701" r:id="rId332"/>
    <p:sldId id="1668" r:id="rId333"/>
    <p:sldId id="410" r:id="rId334"/>
    <p:sldId id="1689" r:id="rId335"/>
    <p:sldId id="411" r:id="rId336"/>
    <p:sldId id="412" r:id="rId337"/>
    <p:sldId id="1676" r:id="rId338"/>
    <p:sldId id="1677" r:id="rId339"/>
    <p:sldId id="1690" r:id="rId340"/>
    <p:sldId id="1693" r:id="rId341"/>
    <p:sldId id="1694" r:id="rId342"/>
    <p:sldId id="1691" r:id="rId343"/>
    <p:sldId id="1692" r:id="rId344"/>
    <p:sldId id="413" r:id="rId345"/>
    <p:sldId id="429" r:id="rId346"/>
    <p:sldId id="414" r:id="rId347"/>
    <p:sldId id="415" r:id="rId348"/>
    <p:sldId id="416" r:id="rId349"/>
    <p:sldId id="417" r:id="rId350"/>
    <p:sldId id="1483" r:id="rId351"/>
  </p:sldIdLst>
  <p:sldSz cx="12192000" cy="6858000"/>
  <p:notesSz cx="7102475" cy="10233025"/>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Stile chiaro 3 - Colore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B4B98B0-60AC-42C2-AFA5-B58CD77FA1E5}" styleName="Stile chiaro 1 - Colore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485" autoAdjust="0"/>
    <p:restoredTop sz="94660"/>
  </p:normalViewPr>
  <p:slideViewPr>
    <p:cSldViewPr snapToGrid="0">
      <p:cViewPr varScale="1">
        <p:scale>
          <a:sx n="77" d="100"/>
          <a:sy n="77" d="100"/>
        </p:scale>
        <p:origin x="522"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5.xml"/><Relationship Id="rId299" Type="http://schemas.openxmlformats.org/officeDocument/2006/relationships/slide" Target="slides/slide297.xml"/><Relationship Id="rId303" Type="http://schemas.openxmlformats.org/officeDocument/2006/relationships/slide" Target="slides/slide301.xml"/><Relationship Id="rId21" Type="http://schemas.openxmlformats.org/officeDocument/2006/relationships/slide" Target="slides/slide19.xml"/><Relationship Id="rId42" Type="http://schemas.openxmlformats.org/officeDocument/2006/relationships/slide" Target="slides/slide40.xml"/><Relationship Id="rId63" Type="http://schemas.openxmlformats.org/officeDocument/2006/relationships/slide" Target="slides/slide61.xml"/><Relationship Id="rId84" Type="http://schemas.openxmlformats.org/officeDocument/2006/relationships/slide" Target="slides/slide82.xml"/><Relationship Id="rId138" Type="http://schemas.openxmlformats.org/officeDocument/2006/relationships/slide" Target="slides/slide136.xml"/><Relationship Id="rId159" Type="http://schemas.openxmlformats.org/officeDocument/2006/relationships/slide" Target="slides/slide157.xml"/><Relationship Id="rId324" Type="http://schemas.openxmlformats.org/officeDocument/2006/relationships/slide" Target="slides/slide322.xml"/><Relationship Id="rId345" Type="http://schemas.openxmlformats.org/officeDocument/2006/relationships/slide" Target="slides/slide343.xml"/><Relationship Id="rId170" Type="http://schemas.openxmlformats.org/officeDocument/2006/relationships/slide" Target="slides/slide168.xml"/><Relationship Id="rId191" Type="http://schemas.openxmlformats.org/officeDocument/2006/relationships/slide" Target="slides/slide189.xml"/><Relationship Id="rId205" Type="http://schemas.openxmlformats.org/officeDocument/2006/relationships/slide" Target="slides/slide203.xml"/><Relationship Id="rId226" Type="http://schemas.openxmlformats.org/officeDocument/2006/relationships/slide" Target="slides/slide224.xml"/><Relationship Id="rId247" Type="http://schemas.openxmlformats.org/officeDocument/2006/relationships/slide" Target="slides/slide245.xml"/><Relationship Id="rId107" Type="http://schemas.openxmlformats.org/officeDocument/2006/relationships/slide" Target="slides/slide105.xml"/><Relationship Id="rId268" Type="http://schemas.openxmlformats.org/officeDocument/2006/relationships/slide" Target="slides/slide266.xml"/><Relationship Id="rId289" Type="http://schemas.openxmlformats.org/officeDocument/2006/relationships/slide" Target="slides/slide287.xml"/><Relationship Id="rId11" Type="http://schemas.openxmlformats.org/officeDocument/2006/relationships/slide" Target="slides/slide9.xml"/><Relationship Id="rId32" Type="http://schemas.openxmlformats.org/officeDocument/2006/relationships/slide" Target="slides/slide30.xml"/><Relationship Id="rId53" Type="http://schemas.openxmlformats.org/officeDocument/2006/relationships/slide" Target="slides/slide51.xml"/><Relationship Id="rId74" Type="http://schemas.openxmlformats.org/officeDocument/2006/relationships/slide" Target="slides/slide72.xml"/><Relationship Id="rId128" Type="http://schemas.openxmlformats.org/officeDocument/2006/relationships/slide" Target="slides/slide126.xml"/><Relationship Id="rId149" Type="http://schemas.openxmlformats.org/officeDocument/2006/relationships/slide" Target="slides/slide147.xml"/><Relationship Id="rId314" Type="http://schemas.openxmlformats.org/officeDocument/2006/relationships/slide" Target="slides/slide312.xml"/><Relationship Id="rId335" Type="http://schemas.openxmlformats.org/officeDocument/2006/relationships/slide" Target="slides/slide333.xml"/><Relationship Id="rId356" Type="http://schemas.openxmlformats.org/officeDocument/2006/relationships/tableStyles" Target="tableStyles.xml"/><Relationship Id="rId5" Type="http://schemas.openxmlformats.org/officeDocument/2006/relationships/slide" Target="slides/slide3.xml"/><Relationship Id="rId95" Type="http://schemas.openxmlformats.org/officeDocument/2006/relationships/slide" Target="slides/slide93.xml"/><Relationship Id="rId160" Type="http://schemas.openxmlformats.org/officeDocument/2006/relationships/slide" Target="slides/slide158.xml"/><Relationship Id="rId181" Type="http://schemas.openxmlformats.org/officeDocument/2006/relationships/slide" Target="slides/slide179.xml"/><Relationship Id="rId216" Type="http://schemas.openxmlformats.org/officeDocument/2006/relationships/slide" Target="slides/slide214.xml"/><Relationship Id="rId237" Type="http://schemas.openxmlformats.org/officeDocument/2006/relationships/slide" Target="slides/slide235.xml"/><Relationship Id="rId258" Type="http://schemas.openxmlformats.org/officeDocument/2006/relationships/slide" Target="slides/slide256.xml"/><Relationship Id="rId279" Type="http://schemas.openxmlformats.org/officeDocument/2006/relationships/slide" Target="slides/slide277.xml"/><Relationship Id="rId22" Type="http://schemas.openxmlformats.org/officeDocument/2006/relationships/slide" Target="slides/slide20.xml"/><Relationship Id="rId43" Type="http://schemas.openxmlformats.org/officeDocument/2006/relationships/slide" Target="slides/slide41.xml"/><Relationship Id="rId64" Type="http://schemas.openxmlformats.org/officeDocument/2006/relationships/slide" Target="slides/slide62.xml"/><Relationship Id="rId118" Type="http://schemas.openxmlformats.org/officeDocument/2006/relationships/slide" Target="slides/slide116.xml"/><Relationship Id="rId139" Type="http://schemas.openxmlformats.org/officeDocument/2006/relationships/slide" Target="slides/slide137.xml"/><Relationship Id="rId290" Type="http://schemas.openxmlformats.org/officeDocument/2006/relationships/slide" Target="slides/slide288.xml"/><Relationship Id="rId304" Type="http://schemas.openxmlformats.org/officeDocument/2006/relationships/slide" Target="slides/slide302.xml"/><Relationship Id="rId325" Type="http://schemas.openxmlformats.org/officeDocument/2006/relationships/slide" Target="slides/slide323.xml"/><Relationship Id="rId346" Type="http://schemas.openxmlformats.org/officeDocument/2006/relationships/slide" Target="slides/slide344.xml"/><Relationship Id="rId85" Type="http://schemas.openxmlformats.org/officeDocument/2006/relationships/slide" Target="slides/slide83.xml"/><Relationship Id="rId150" Type="http://schemas.openxmlformats.org/officeDocument/2006/relationships/slide" Target="slides/slide148.xml"/><Relationship Id="rId171" Type="http://schemas.openxmlformats.org/officeDocument/2006/relationships/slide" Target="slides/slide169.xml"/><Relationship Id="rId192" Type="http://schemas.openxmlformats.org/officeDocument/2006/relationships/slide" Target="slides/slide190.xml"/><Relationship Id="rId206" Type="http://schemas.openxmlformats.org/officeDocument/2006/relationships/slide" Target="slides/slide204.xml"/><Relationship Id="rId227" Type="http://schemas.openxmlformats.org/officeDocument/2006/relationships/slide" Target="slides/slide225.xml"/><Relationship Id="rId248" Type="http://schemas.openxmlformats.org/officeDocument/2006/relationships/slide" Target="slides/slide246.xml"/><Relationship Id="rId269" Type="http://schemas.openxmlformats.org/officeDocument/2006/relationships/slide" Target="slides/slide267.xml"/><Relationship Id="rId12" Type="http://schemas.openxmlformats.org/officeDocument/2006/relationships/slide" Target="slides/slide10.xml"/><Relationship Id="rId33" Type="http://schemas.openxmlformats.org/officeDocument/2006/relationships/slide" Target="slides/slide31.xml"/><Relationship Id="rId108" Type="http://schemas.openxmlformats.org/officeDocument/2006/relationships/slide" Target="slides/slide106.xml"/><Relationship Id="rId129" Type="http://schemas.openxmlformats.org/officeDocument/2006/relationships/slide" Target="slides/slide127.xml"/><Relationship Id="rId280" Type="http://schemas.openxmlformats.org/officeDocument/2006/relationships/slide" Target="slides/slide278.xml"/><Relationship Id="rId315" Type="http://schemas.openxmlformats.org/officeDocument/2006/relationships/slide" Target="slides/slide313.xml"/><Relationship Id="rId336" Type="http://schemas.openxmlformats.org/officeDocument/2006/relationships/slide" Target="slides/slide334.xml"/><Relationship Id="rId54" Type="http://schemas.openxmlformats.org/officeDocument/2006/relationships/slide" Target="slides/slide52.xml"/><Relationship Id="rId75" Type="http://schemas.openxmlformats.org/officeDocument/2006/relationships/slide" Target="slides/slide73.xml"/><Relationship Id="rId96" Type="http://schemas.openxmlformats.org/officeDocument/2006/relationships/slide" Target="slides/slide94.xml"/><Relationship Id="rId140" Type="http://schemas.openxmlformats.org/officeDocument/2006/relationships/slide" Target="slides/slide138.xml"/><Relationship Id="rId161" Type="http://schemas.openxmlformats.org/officeDocument/2006/relationships/slide" Target="slides/slide159.xml"/><Relationship Id="rId182" Type="http://schemas.openxmlformats.org/officeDocument/2006/relationships/slide" Target="slides/slide180.xml"/><Relationship Id="rId217" Type="http://schemas.openxmlformats.org/officeDocument/2006/relationships/slide" Target="slides/slide215.xml"/><Relationship Id="rId6" Type="http://schemas.openxmlformats.org/officeDocument/2006/relationships/slide" Target="slides/slide4.xml"/><Relationship Id="rId238" Type="http://schemas.openxmlformats.org/officeDocument/2006/relationships/slide" Target="slides/slide236.xml"/><Relationship Id="rId259" Type="http://schemas.openxmlformats.org/officeDocument/2006/relationships/slide" Target="slides/slide257.xml"/><Relationship Id="rId23" Type="http://schemas.openxmlformats.org/officeDocument/2006/relationships/slide" Target="slides/slide21.xml"/><Relationship Id="rId119" Type="http://schemas.openxmlformats.org/officeDocument/2006/relationships/slide" Target="slides/slide117.xml"/><Relationship Id="rId270" Type="http://schemas.openxmlformats.org/officeDocument/2006/relationships/slide" Target="slides/slide268.xml"/><Relationship Id="rId291" Type="http://schemas.openxmlformats.org/officeDocument/2006/relationships/slide" Target="slides/slide289.xml"/><Relationship Id="rId305" Type="http://schemas.openxmlformats.org/officeDocument/2006/relationships/slide" Target="slides/slide303.xml"/><Relationship Id="rId326" Type="http://schemas.openxmlformats.org/officeDocument/2006/relationships/slide" Target="slides/slide324.xml"/><Relationship Id="rId347" Type="http://schemas.openxmlformats.org/officeDocument/2006/relationships/slide" Target="slides/slide345.xml"/><Relationship Id="rId44" Type="http://schemas.openxmlformats.org/officeDocument/2006/relationships/slide" Target="slides/slide42.xml"/><Relationship Id="rId65" Type="http://schemas.openxmlformats.org/officeDocument/2006/relationships/slide" Target="slides/slide63.xml"/><Relationship Id="rId86" Type="http://schemas.openxmlformats.org/officeDocument/2006/relationships/slide" Target="slides/slide84.xml"/><Relationship Id="rId130" Type="http://schemas.openxmlformats.org/officeDocument/2006/relationships/slide" Target="slides/slide128.xml"/><Relationship Id="rId151" Type="http://schemas.openxmlformats.org/officeDocument/2006/relationships/slide" Target="slides/slide149.xml"/><Relationship Id="rId172" Type="http://schemas.openxmlformats.org/officeDocument/2006/relationships/slide" Target="slides/slide170.xml"/><Relationship Id="rId193" Type="http://schemas.openxmlformats.org/officeDocument/2006/relationships/slide" Target="slides/slide191.xml"/><Relationship Id="rId207" Type="http://schemas.openxmlformats.org/officeDocument/2006/relationships/slide" Target="slides/slide205.xml"/><Relationship Id="rId228" Type="http://schemas.openxmlformats.org/officeDocument/2006/relationships/slide" Target="slides/slide226.xml"/><Relationship Id="rId249" Type="http://schemas.openxmlformats.org/officeDocument/2006/relationships/slide" Target="slides/slide247.xml"/><Relationship Id="rId13" Type="http://schemas.openxmlformats.org/officeDocument/2006/relationships/slide" Target="slides/slide11.xml"/><Relationship Id="rId109" Type="http://schemas.openxmlformats.org/officeDocument/2006/relationships/slide" Target="slides/slide107.xml"/><Relationship Id="rId260" Type="http://schemas.openxmlformats.org/officeDocument/2006/relationships/slide" Target="slides/slide258.xml"/><Relationship Id="rId281" Type="http://schemas.openxmlformats.org/officeDocument/2006/relationships/slide" Target="slides/slide279.xml"/><Relationship Id="rId316" Type="http://schemas.openxmlformats.org/officeDocument/2006/relationships/slide" Target="slides/slide314.xml"/><Relationship Id="rId337" Type="http://schemas.openxmlformats.org/officeDocument/2006/relationships/slide" Target="slides/slide335.xml"/><Relationship Id="rId34" Type="http://schemas.openxmlformats.org/officeDocument/2006/relationships/slide" Target="slides/slide32.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20" Type="http://schemas.openxmlformats.org/officeDocument/2006/relationships/slide" Target="slides/slide118.xml"/><Relationship Id="rId141" Type="http://schemas.openxmlformats.org/officeDocument/2006/relationships/slide" Target="slides/slide139.xml"/><Relationship Id="rId7" Type="http://schemas.openxmlformats.org/officeDocument/2006/relationships/slide" Target="slides/slide5.xml"/><Relationship Id="rId162" Type="http://schemas.openxmlformats.org/officeDocument/2006/relationships/slide" Target="slides/slide160.xml"/><Relationship Id="rId183" Type="http://schemas.openxmlformats.org/officeDocument/2006/relationships/slide" Target="slides/slide181.xml"/><Relationship Id="rId218" Type="http://schemas.openxmlformats.org/officeDocument/2006/relationships/slide" Target="slides/slide216.xml"/><Relationship Id="rId239" Type="http://schemas.openxmlformats.org/officeDocument/2006/relationships/slide" Target="slides/slide237.xml"/><Relationship Id="rId250" Type="http://schemas.openxmlformats.org/officeDocument/2006/relationships/slide" Target="slides/slide248.xml"/><Relationship Id="rId271" Type="http://schemas.openxmlformats.org/officeDocument/2006/relationships/slide" Target="slides/slide269.xml"/><Relationship Id="rId292" Type="http://schemas.openxmlformats.org/officeDocument/2006/relationships/slide" Target="slides/slide290.xml"/><Relationship Id="rId306" Type="http://schemas.openxmlformats.org/officeDocument/2006/relationships/slide" Target="slides/slide304.xml"/><Relationship Id="rId24" Type="http://schemas.openxmlformats.org/officeDocument/2006/relationships/slide" Target="slides/slide22.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31" Type="http://schemas.openxmlformats.org/officeDocument/2006/relationships/slide" Target="slides/slide129.xml"/><Relationship Id="rId327" Type="http://schemas.openxmlformats.org/officeDocument/2006/relationships/slide" Target="slides/slide325.xml"/><Relationship Id="rId348" Type="http://schemas.openxmlformats.org/officeDocument/2006/relationships/slide" Target="slides/slide346.xml"/><Relationship Id="rId152" Type="http://schemas.openxmlformats.org/officeDocument/2006/relationships/slide" Target="slides/slide150.xml"/><Relationship Id="rId173" Type="http://schemas.openxmlformats.org/officeDocument/2006/relationships/slide" Target="slides/slide171.xml"/><Relationship Id="rId194" Type="http://schemas.openxmlformats.org/officeDocument/2006/relationships/slide" Target="slides/slide192.xml"/><Relationship Id="rId208" Type="http://schemas.openxmlformats.org/officeDocument/2006/relationships/slide" Target="slides/slide206.xml"/><Relationship Id="rId229" Type="http://schemas.openxmlformats.org/officeDocument/2006/relationships/slide" Target="slides/slide227.xml"/><Relationship Id="rId240" Type="http://schemas.openxmlformats.org/officeDocument/2006/relationships/slide" Target="slides/slide238.xml"/><Relationship Id="rId261" Type="http://schemas.openxmlformats.org/officeDocument/2006/relationships/slide" Target="slides/slide259.xml"/><Relationship Id="rId14" Type="http://schemas.openxmlformats.org/officeDocument/2006/relationships/slide" Target="slides/slide12.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282" Type="http://schemas.openxmlformats.org/officeDocument/2006/relationships/slide" Target="slides/slide280.xml"/><Relationship Id="rId317" Type="http://schemas.openxmlformats.org/officeDocument/2006/relationships/slide" Target="slides/slide315.xml"/><Relationship Id="rId338" Type="http://schemas.openxmlformats.org/officeDocument/2006/relationships/slide" Target="slides/slide336.xml"/><Relationship Id="rId8" Type="http://schemas.openxmlformats.org/officeDocument/2006/relationships/slide" Target="slides/slide6.xml"/><Relationship Id="rId98" Type="http://schemas.openxmlformats.org/officeDocument/2006/relationships/slide" Target="slides/slide96.xml"/><Relationship Id="rId121" Type="http://schemas.openxmlformats.org/officeDocument/2006/relationships/slide" Target="slides/slide119.xml"/><Relationship Id="rId142" Type="http://schemas.openxmlformats.org/officeDocument/2006/relationships/slide" Target="slides/slide140.xml"/><Relationship Id="rId163" Type="http://schemas.openxmlformats.org/officeDocument/2006/relationships/slide" Target="slides/slide161.xml"/><Relationship Id="rId184" Type="http://schemas.openxmlformats.org/officeDocument/2006/relationships/slide" Target="slides/slide182.xml"/><Relationship Id="rId219" Type="http://schemas.openxmlformats.org/officeDocument/2006/relationships/slide" Target="slides/slide217.xml"/><Relationship Id="rId230" Type="http://schemas.openxmlformats.org/officeDocument/2006/relationships/slide" Target="slides/slide228.xml"/><Relationship Id="rId251" Type="http://schemas.openxmlformats.org/officeDocument/2006/relationships/slide" Target="slides/slide249.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272" Type="http://schemas.openxmlformats.org/officeDocument/2006/relationships/slide" Target="slides/slide270.xml"/><Relationship Id="rId293" Type="http://schemas.openxmlformats.org/officeDocument/2006/relationships/slide" Target="slides/slide291.xml"/><Relationship Id="rId307" Type="http://schemas.openxmlformats.org/officeDocument/2006/relationships/slide" Target="slides/slide305.xml"/><Relationship Id="rId328" Type="http://schemas.openxmlformats.org/officeDocument/2006/relationships/slide" Target="slides/slide326.xml"/><Relationship Id="rId349" Type="http://schemas.openxmlformats.org/officeDocument/2006/relationships/slide" Target="slides/slide347.xml"/><Relationship Id="rId88" Type="http://schemas.openxmlformats.org/officeDocument/2006/relationships/slide" Target="slides/slide86.xml"/><Relationship Id="rId111" Type="http://schemas.openxmlformats.org/officeDocument/2006/relationships/slide" Target="slides/slide109.xml"/><Relationship Id="rId132" Type="http://schemas.openxmlformats.org/officeDocument/2006/relationships/slide" Target="slides/slide130.xml"/><Relationship Id="rId153" Type="http://schemas.openxmlformats.org/officeDocument/2006/relationships/slide" Target="slides/slide151.xml"/><Relationship Id="rId174" Type="http://schemas.openxmlformats.org/officeDocument/2006/relationships/slide" Target="slides/slide172.xml"/><Relationship Id="rId195" Type="http://schemas.openxmlformats.org/officeDocument/2006/relationships/slide" Target="slides/slide193.xml"/><Relationship Id="rId209" Type="http://schemas.openxmlformats.org/officeDocument/2006/relationships/slide" Target="slides/slide207.xml"/><Relationship Id="rId190" Type="http://schemas.openxmlformats.org/officeDocument/2006/relationships/slide" Target="slides/slide188.xml"/><Relationship Id="rId204" Type="http://schemas.openxmlformats.org/officeDocument/2006/relationships/slide" Target="slides/slide202.xml"/><Relationship Id="rId220" Type="http://schemas.openxmlformats.org/officeDocument/2006/relationships/slide" Target="slides/slide218.xml"/><Relationship Id="rId225" Type="http://schemas.openxmlformats.org/officeDocument/2006/relationships/slide" Target="slides/slide223.xml"/><Relationship Id="rId241" Type="http://schemas.openxmlformats.org/officeDocument/2006/relationships/slide" Target="slides/slide239.xml"/><Relationship Id="rId246" Type="http://schemas.openxmlformats.org/officeDocument/2006/relationships/slide" Target="slides/slide244.xml"/><Relationship Id="rId267" Type="http://schemas.openxmlformats.org/officeDocument/2006/relationships/slide" Target="slides/slide265.xml"/><Relationship Id="rId288" Type="http://schemas.openxmlformats.org/officeDocument/2006/relationships/slide" Target="slides/slide286.xml"/><Relationship Id="rId15" Type="http://schemas.openxmlformats.org/officeDocument/2006/relationships/slide" Target="slides/slide13.xml"/><Relationship Id="rId36" Type="http://schemas.openxmlformats.org/officeDocument/2006/relationships/slide" Target="slides/slide34.xml"/><Relationship Id="rId57" Type="http://schemas.openxmlformats.org/officeDocument/2006/relationships/slide" Target="slides/slide55.xml"/><Relationship Id="rId106" Type="http://schemas.openxmlformats.org/officeDocument/2006/relationships/slide" Target="slides/slide104.xml"/><Relationship Id="rId127" Type="http://schemas.openxmlformats.org/officeDocument/2006/relationships/slide" Target="slides/slide125.xml"/><Relationship Id="rId262" Type="http://schemas.openxmlformats.org/officeDocument/2006/relationships/slide" Target="slides/slide260.xml"/><Relationship Id="rId283" Type="http://schemas.openxmlformats.org/officeDocument/2006/relationships/slide" Target="slides/slide281.xml"/><Relationship Id="rId313" Type="http://schemas.openxmlformats.org/officeDocument/2006/relationships/slide" Target="slides/slide311.xml"/><Relationship Id="rId318" Type="http://schemas.openxmlformats.org/officeDocument/2006/relationships/slide" Target="slides/slide316.xml"/><Relationship Id="rId339" Type="http://schemas.openxmlformats.org/officeDocument/2006/relationships/slide" Target="slides/slide337.xml"/><Relationship Id="rId10" Type="http://schemas.openxmlformats.org/officeDocument/2006/relationships/slide" Target="slides/slide8.xml"/><Relationship Id="rId31" Type="http://schemas.openxmlformats.org/officeDocument/2006/relationships/slide" Target="slides/slide29.xml"/><Relationship Id="rId52" Type="http://schemas.openxmlformats.org/officeDocument/2006/relationships/slide" Target="slides/slide50.xml"/><Relationship Id="rId73" Type="http://schemas.openxmlformats.org/officeDocument/2006/relationships/slide" Target="slides/slide71.xml"/><Relationship Id="rId78" Type="http://schemas.openxmlformats.org/officeDocument/2006/relationships/slide" Target="slides/slide76.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slide" Target="slides/slide120.xml"/><Relationship Id="rId143" Type="http://schemas.openxmlformats.org/officeDocument/2006/relationships/slide" Target="slides/slide141.xml"/><Relationship Id="rId148" Type="http://schemas.openxmlformats.org/officeDocument/2006/relationships/slide" Target="slides/slide146.xml"/><Relationship Id="rId164" Type="http://schemas.openxmlformats.org/officeDocument/2006/relationships/slide" Target="slides/slide162.xml"/><Relationship Id="rId169" Type="http://schemas.openxmlformats.org/officeDocument/2006/relationships/slide" Target="slides/slide167.xml"/><Relationship Id="rId185" Type="http://schemas.openxmlformats.org/officeDocument/2006/relationships/slide" Target="slides/slide183.xml"/><Relationship Id="rId334" Type="http://schemas.openxmlformats.org/officeDocument/2006/relationships/slide" Target="slides/slide332.xml"/><Relationship Id="rId350" Type="http://schemas.openxmlformats.org/officeDocument/2006/relationships/slide" Target="slides/slide348.xml"/><Relationship Id="rId355"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80" Type="http://schemas.openxmlformats.org/officeDocument/2006/relationships/slide" Target="slides/slide178.xml"/><Relationship Id="rId210" Type="http://schemas.openxmlformats.org/officeDocument/2006/relationships/slide" Target="slides/slide208.xml"/><Relationship Id="rId215" Type="http://schemas.openxmlformats.org/officeDocument/2006/relationships/slide" Target="slides/slide213.xml"/><Relationship Id="rId236" Type="http://schemas.openxmlformats.org/officeDocument/2006/relationships/slide" Target="slides/slide234.xml"/><Relationship Id="rId257" Type="http://schemas.openxmlformats.org/officeDocument/2006/relationships/slide" Target="slides/slide255.xml"/><Relationship Id="rId278" Type="http://schemas.openxmlformats.org/officeDocument/2006/relationships/slide" Target="slides/slide276.xml"/><Relationship Id="rId26" Type="http://schemas.openxmlformats.org/officeDocument/2006/relationships/slide" Target="slides/slide24.xml"/><Relationship Id="rId231" Type="http://schemas.openxmlformats.org/officeDocument/2006/relationships/slide" Target="slides/slide229.xml"/><Relationship Id="rId252" Type="http://schemas.openxmlformats.org/officeDocument/2006/relationships/slide" Target="slides/slide250.xml"/><Relationship Id="rId273" Type="http://schemas.openxmlformats.org/officeDocument/2006/relationships/slide" Target="slides/slide271.xml"/><Relationship Id="rId294" Type="http://schemas.openxmlformats.org/officeDocument/2006/relationships/slide" Target="slides/slide292.xml"/><Relationship Id="rId308" Type="http://schemas.openxmlformats.org/officeDocument/2006/relationships/slide" Target="slides/slide306.xml"/><Relationship Id="rId329" Type="http://schemas.openxmlformats.org/officeDocument/2006/relationships/slide" Target="slides/slide327.xml"/><Relationship Id="rId47" Type="http://schemas.openxmlformats.org/officeDocument/2006/relationships/slide" Target="slides/slide45.xml"/><Relationship Id="rId68" Type="http://schemas.openxmlformats.org/officeDocument/2006/relationships/slide" Target="slides/slide66.xml"/><Relationship Id="rId89" Type="http://schemas.openxmlformats.org/officeDocument/2006/relationships/slide" Target="slides/slide87.xml"/><Relationship Id="rId112" Type="http://schemas.openxmlformats.org/officeDocument/2006/relationships/slide" Target="slides/slide110.xml"/><Relationship Id="rId133" Type="http://schemas.openxmlformats.org/officeDocument/2006/relationships/slide" Target="slides/slide131.xml"/><Relationship Id="rId154" Type="http://schemas.openxmlformats.org/officeDocument/2006/relationships/slide" Target="slides/slide152.xml"/><Relationship Id="rId175" Type="http://schemas.openxmlformats.org/officeDocument/2006/relationships/slide" Target="slides/slide173.xml"/><Relationship Id="rId340" Type="http://schemas.openxmlformats.org/officeDocument/2006/relationships/slide" Target="slides/slide338.xml"/><Relationship Id="rId196" Type="http://schemas.openxmlformats.org/officeDocument/2006/relationships/slide" Target="slides/slide194.xml"/><Relationship Id="rId200" Type="http://schemas.openxmlformats.org/officeDocument/2006/relationships/slide" Target="slides/slide198.xml"/><Relationship Id="rId16" Type="http://schemas.openxmlformats.org/officeDocument/2006/relationships/slide" Target="slides/slide14.xml"/><Relationship Id="rId221" Type="http://schemas.openxmlformats.org/officeDocument/2006/relationships/slide" Target="slides/slide219.xml"/><Relationship Id="rId242" Type="http://schemas.openxmlformats.org/officeDocument/2006/relationships/slide" Target="slides/slide240.xml"/><Relationship Id="rId263" Type="http://schemas.openxmlformats.org/officeDocument/2006/relationships/slide" Target="slides/slide261.xml"/><Relationship Id="rId284" Type="http://schemas.openxmlformats.org/officeDocument/2006/relationships/slide" Target="slides/slide282.xml"/><Relationship Id="rId319" Type="http://schemas.openxmlformats.org/officeDocument/2006/relationships/slide" Target="slides/slide317.xml"/><Relationship Id="rId37" Type="http://schemas.openxmlformats.org/officeDocument/2006/relationships/slide" Target="slides/slide35.xml"/><Relationship Id="rId58" Type="http://schemas.openxmlformats.org/officeDocument/2006/relationships/slide" Target="slides/slide56.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slide" Target="slides/slide121.xml"/><Relationship Id="rId144" Type="http://schemas.openxmlformats.org/officeDocument/2006/relationships/slide" Target="slides/slide142.xml"/><Relationship Id="rId330" Type="http://schemas.openxmlformats.org/officeDocument/2006/relationships/slide" Target="slides/slide328.xml"/><Relationship Id="rId90" Type="http://schemas.openxmlformats.org/officeDocument/2006/relationships/slide" Target="slides/slide88.xml"/><Relationship Id="rId165" Type="http://schemas.openxmlformats.org/officeDocument/2006/relationships/slide" Target="slides/slide163.xml"/><Relationship Id="rId186" Type="http://schemas.openxmlformats.org/officeDocument/2006/relationships/slide" Target="slides/slide184.xml"/><Relationship Id="rId351" Type="http://schemas.openxmlformats.org/officeDocument/2006/relationships/slide" Target="slides/slide349.xml"/><Relationship Id="rId211" Type="http://schemas.openxmlformats.org/officeDocument/2006/relationships/slide" Target="slides/slide209.xml"/><Relationship Id="rId232" Type="http://schemas.openxmlformats.org/officeDocument/2006/relationships/slide" Target="slides/slide230.xml"/><Relationship Id="rId253" Type="http://schemas.openxmlformats.org/officeDocument/2006/relationships/slide" Target="slides/slide251.xml"/><Relationship Id="rId274" Type="http://schemas.openxmlformats.org/officeDocument/2006/relationships/slide" Target="slides/slide272.xml"/><Relationship Id="rId295" Type="http://schemas.openxmlformats.org/officeDocument/2006/relationships/slide" Target="slides/slide293.xml"/><Relationship Id="rId309" Type="http://schemas.openxmlformats.org/officeDocument/2006/relationships/slide" Target="slides/slide307.xml"/><Relationship Id="rId27" Type="http://schemas.openxmlformats.org/officeDocument/2006/relationships/slide" Target="slides/slide25.xml"/><Relationship Id="rId48" Type="http://schemas.openxmlformats.org/officeDocument/2006/relationships/slide" Target="slides/slide46.xml"/><Relationship Id="rId69" Type="http://schemas.openxmlformats.org/officeDocument/2006/relationships/slide" Target="slides/slide67.xml"/><Relationship Id="rId113" Type="http://schemas.openxmlformats.org/officeDocument/2006/relationships/slide" Target="slides/slide111.xml"/><Relationship Id="rId134" Type="http://schemas.openxmlformats.org/officeDocument/2006/relationships/slide" Target="slides/slide132.xml"/><Relationship Id="rId320" Type="http://schemas.openxmlformats.org/officeDocument/2006/relationships/slide" Target="slides/slide318.xml"/><Relationship Id="rId80" Type="http://schemas.openxmlformats.org/officeDocument/2006/relationships/slide" Target="slides/slide78.xml"/><Relationship Id="rId155" Type="http://schemas.openxmlformats.org/officeDocument/2006/relationships/slide" Target="slides/slide153.xml"/><Relationship Id="rId176" Type="http://schemas.openxmlformats.org/officeDocument/2006/relationships/slide" Target="slides/slide174.xml"/><Relationship Id="rId197" Type="http://schemas.openxmlformats.org/officeDocument/2006/relationships/slide" Target="slides/slide195.xml"/><Relationship Id="rId341" Type="http://schemas.openxmlformats.org/officeDocument/2006/relationships/slide" Target="slides/slide339.xml"/><Relationship Id="rId201" Type="http://schemas.openxmlformats.org/officeDocument/2006/relationships/slide" Target="slides/slide199.xml"/><Relationship Id="rId222" Type="http://schemas.openxmlformats.org/officeDocument/2006/relationships/slide" Target="slides/slide220.xml"/><Relationship Id="rId243" Type="http://schemas.openxmlformats.org/officeDocument/2006/relationships/slide" Target="slides/slide241.xml"/><Relationship Id="rId264" Type="http://schemas.openxmlformats.org/officeDocument/2006/relationships/slide" Target="slides/slide262.xml"/><Relationship Id="rId285" Type="http://schemas.openxmlformats.org/officeDocument/2006/relationships/slide" Target="slides/slide283.xml"/><Relationship Id="rId17" Type="http://schemas.openxmlformats.org/officeDocument/2006/relationships/slide" Target="slides/slide15.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24" Type="http://schemas.openxmlformats.org/officeDocument/2006/relationships/slide" Target="slides/slide122.xml"/><Relationship Id="rId310" Type="http://schemas.openxmlformats.org/officeDocument/2006/relationships/slide" Target="slides/slide308.xml"/><Relationship Id="rId70" Type="http://schemas.openxmlformats.org/officeDocument/2006/relationships/slide" Target="slides/slide68.xml"/><Relationship Id="rId91" Type="http://schemas.openxmlformats.org/officeDocument/2006/relationships/slide" Target="slides/slide89.xml"/><Relationship Id="rId145" Type="http://schemas.openxmlformats.org/officeDocument/2006/relationships/slide" Target="slides/slide143.xml"/><Relationship Id="rId166" Type="http://schemas.openxmlformats.org/officeDocument/2006/relationships/slide" Target="slides/slide164.xml"/><Relationship Id="rId187" Type="http://schemas.openxmlformats.org/officeDocument/2006/relationships/slide" Target="slides/slide185.xml"/><Relationship Id="rId331" Type="http://schemas.openxmlformats.org/officeDocument/2006/relationships/slide" Target="slides/slide329.xml"/><Relationship Id="rId352" Type="http://schemas.openxmlformats.org/officeDocument/2006/relationships/notesMaster" Target="notesMasters/notesMaster1.xml"/><Relationship Id="rId1" Type="http://schemas.openxmlformats.org/officeDocument/2006/relationships/slideMaster" Target="slideMasters/slideMaster1.xml"/><Relationship Id="rId212" Type="http://schemas.openxmlformats.org/officeDocument/2006/relationships/slide" Target="slides/slide210.xml"/><Relationship Id="rId233" Type="http://schemas.openxmlformats.org/officeDocument/2006/relationships/slide" Target="slides/slide231.xml"/><Relationship Id="rId254" Type="http://schemas.openxmlformats.org/officeDocument/2006/relationships/slide" Target="slides/slide252.xml"/><Relationship Id="rId28" Type="http://schemas.openxmlformats.org/officeDocument/2006/relationships/slide" Target="slides/slide26.xml"/><Relationship Id="rId49" Type="http://schemas.openxmlformats.org/officeDocument/2006/relationships/slide" Target="slides/slide47.xml"/><Relationship Id="rId114" Type="http://schemas.openxmlformats.org/officeDocument/2006/relationships/slide" Target="slides/slide112.xml"/><Relationship Id="rId275" Type="http://schemas.openxmlformats.org/officeDocument/2006/relationships/slide" Target="slides/slide273.xml"/><Relationship Id="rId296" Type="http://schemas.openxmlformats.org/officeDocument/2006/relationships/slide" Target="slides/slide294.xml"/><Relationship Id="rId300" Type="http://schemas.openxmlformats.org/officeDocument/2006/relationships/slide" Target="slides/slide298.xml"/><Relationship Id="rId60" Type="http://schemas.openxmlformats.org/officeDocument/2006/relationships/slide" Target="slides/slide58.xml"/><Relationship Id="rId81" Type="http://schemas.openxmlformats.org/officeDocument/2006/relationships/slide" Target="slides/slide79.xml"/><Relationship Id="rId135" Type="http://schemas.openxmlformats.org/officeDocument/2006/relationships/slide" Target="slides/slide133.xml"/><Relationship Id="rId156" Type="http://schemas.openxmlformats.org/officeDocument/2006/relationships/slide" Target="slides/slide154.xml"/><Relationship Id="rId177" Type="http://schemas.openxmlformats.org/officeDocument/2006/relationships/slide" Target="slides/slide175.xml"/><Relationship Id="rId198" Type="http://schemas.openxmlformats.org/officeDocument/2006/relationships/slide" Target="slides/slide196.xml"/><Relationship Id="rId321" Type="http://schemas.openxmlformats.org/officeDocument/2006/relationships/slide" Target="slides/slide319.xml"/><Relationship Id="rId342" Type="http://schemas.openxmlformats.org/officeDocument/2006/relationships/slide" Target="slides/slide340.xml"/><Relationship Id="rId202" Type="http://schemas.openxmlformats.org/officeDocument/2006/relationships/slide" Target="slides/slide200.xml"/><Relationship Id="rId223" Type="http://schemas.openxmlformats.org/officeDocument/2006/relationships/slide" Target="slides/slide221.xml"/><Relationship Id="rId244" Type="http://schemas.openxmlformats.org/officeDocument/2006/relationships/slide" Target="slides/slide242.xml"/><Relationship Id="rId18" Type="http://schemas.openxmlformats.org/officeDocument/2006/relationships/slide" Target="slides/slide16.xml"/><Relationship Id="rId39" Type="http://schemas.openxmlformats.org/officeDocument/2006/relationships/slide" Target="slides/slide37.xml"/><Relationship Id="rId265" Type="http://schemas.openxmlformats.org/officeDocument/2006/relationships/slide" Target="slides/slide263.xml"/><Relationship Id="rId286" Type="http://schemas.openxmlformats.org/officeDocument/2006/relationships/slide" Target="slides/slide284.xml"/><Relationship Id="rId50" Type="http://schemas.openxmlformats.org/officeDocument/2006/relationships/slide" Target="slides/slide48.xml"/><Relationship Id="rId104" Type="http://schemas.openxmlformats.org/officeDocument/2006/relationships/slide" Target="slides/slide102.xml"/><Relationship Id="rId125" Type="http://schemas.openxmlformats.org/officeDocument/2006/relationships/slide" Target="slides/slide123.xml"/><Relationship Id="rId146" Type="http://schemas.openxmlformats.org/officeDocument/2006/relationships/slide" Target="slides/slide144.xml"/><Relationship Id="rId167" Type="http://schemas.openxmlformats.org/officeDocument/2006/relationships/slide" Target="slides/slide165.xml"/><Relationship Id="rId188" Type="http://schemas.openxmlformats.org/officeDocument/2006/relationships/slide" Target="slides/slide186.xml"/><Relationship Id="rId311" Type="http://schemas.openxmlformats.org/officeDocument/2006/relationships/slide" Target="slides/slide309.xml"/><Relationship Id="rId332" Type="http://schemas.openxmlformats.org/officeDocument/2006/relationships/slide" Target="slides/slide330.xml"/><Relationship Id="rId353" Type="http://schemas.openxmlformats.org/officeDocument/2006/relationships/presProps" Target="presProps.xml"/><Relationship Id="rId71" Type="http://schemas.openxmlformats.org/officeDocument/2006/relationships/slide" Target="slides/slide69.xml"/><Relationship Id="rId92" Type="http://schemas.openxmlformats.org/officeDocument/2006/relationships/slide" Target="slides/slide90.xml"/><Relationship Id="rId213" Type="http://schemas.openxmlformats.org/officeDocument/2006/relationships/slide" Target="slides/slide211.xml"/><Relationship Id="rId234" Type="http://schemas.openxmlformats.org/officeDocument/2006/relationships/slide" Target="slides/slide232.xml"/><Relationship Id="rId2" Type="http://schemas.openxmlformats.org/officeDocument/2006/relationships/slideMaster" Target="slideMasters/slideMaster2.xml"/><Relationship Id="rId29" Type="http://schemas.openxmlformats.org/officeDocument/2006/relationships/slide" Target="slides/slide27.xml"/><Relationship Id="rId255" Type="http://schemas.openxmlformats.org/officeDocument/2006/relationships/slide" Target="slides/slide253.xml"/><Relationship Id="rId276" Type="http://schemas.openxmlformats.org/officeDocument/2006/relationships/slide" Target="slides/slide274.xml"/><Relationship Id="rId297" Type="http://schemas.openxmlformats.org/officeDocument/2006/relationships/slide" Target="slides/slide295.xml"/><Relationship Id="rId40" Type="http://schemas.openxmlformats.org/officeDocument/2006/relationships/slide" Target="slides/slide38.xml"/><Relationship Id="rId115" Type="http://schemas.openxmlformats.org/officeDocument/2006/relationships/slide" Target="slides/slide113.xml"/><Relationship Id="rId136" Type="http://schemas.openxmlformats.org/officeDocument/2006/relationships/slide" Target="slides/slide134.xml"/><Relationship Id="rId157" Type="http://schemas.openxmlformats.org/officeDocument/2006/relationships/slide" Target="slides/slide155.xml"/><Relationship Id="rId178" Type="http://schemas.openxmlformats.org/officeDocument/2006/relationships/slide" Target="slides/slide176.xml"/><Relationship Id="rId301" Type="http://schemas.openxmlformats.org/officeDocument/2006/relationships/slide" Target="slides/slide299.xml"/><Relationship Id="rId322" Type="http://schemas.openxmlformats.org/officeDocument/2006/relationships/slide" Target="slides/slide320.xml"/><Relationship Id="rId343" Type="http://schemas.openxmlformats.org/officeDocument/2006/relationships/slide" Target="slides/slide341.xml"/><Relationship Id="rId61" Type="http://schemas.openxmlformats.org/officeDocument/2006/relationships/slide" Target="slides/slide59.xml"/><Relationship Id="rId82" Type="http://schemas.openxmlformats.org/officeDocument/2006/relationships/slide" Target="slides/slide80.xml"/><Relationship Id="rId199" Type="http://schemas.openxmlformats.org/officeDocument/2006/relationships/slide" Target="slides/slide197.xml"/><Relationship Id="rId203" Type="http://schemas.openxmlformats.org/officeDocument/2006/relationships/slide" Target="slides/slide201.xml"/><Relationship Id="rId19" Type="http://schemas.openxmlformats.org/officeDocument/2006/relationships/slide" Target="slides/slide17.xml"/><Relationship Id="rId224" Type="http://schemas.openxmlformats.org/officeDocument/2006/relationships/slide" Target="slides/slide222.xml"/><Relationship Id="rId245" Type="http://schemas.openxmlformats.org/officeDocument/2006/relationships/slide" Target="slides/slide243.xml"/><Relationship Id="rId266" Type="http://schemas.openxmlformats.org/officeDocument/2006/relationships/slide" Target="slides/slide264.xml"/><Relationship Id="rId287" Type="http://schemas.openxmlformats.org/officeDocument/2006/relationships/slide" Target="slides/slide285.xml"/><Relationship Id="rId30" Type="http://schemas.openxmlformats.org/officeDocument/2006/relationships/slide" Target="slides/slide28.xml"/><Relationship Id="rId105" Type="http://schemas.openxmlformats.org/officeDocument/2006/relationships/slide" Target="slides/slide103.xml"/><Relationship Id="rId126" Type="http://schemas.openxmlformats.org/officeDocument/2006/relationships/slide" Target="slides/slide124.xml"/><Relationship Id="rId147" Type="http://schemas.openxmlformats.org/officeDocument/2006/relationships/slide" Target="slides/slide145.xml"/><Relationship Id="rId168" Type="http://schemas.openxmlformats.org/officeDocument/2006/relationships/slide" Target="slides/slide166.xml"/><Relationship Id="rId312" Type="http://schemas.openxmlformats.org/officeDocument/2006/relationships/slide" Target="slides/slide310.xml"/><Relationship Id="rId333" Type="http://schemas.openxmlformats.org/officeDocument/2006/relationships/slide" Target="slides/slide331.xml"/><Relationship Id="rId354" Type="http://schemas.openxmlformats.org/officeDocument/2006/relationships/viewProps" Target="viewProps.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189" Type="http://schemas.openxmlformats.org/officeDocument/2006/relationships/slide" Target="slides/slide187.xml"/><Relationship Id="rId3" Type="http://schemas.openxmlformats.org/officeDocument/2006/relationships/slide" Target="slides/slide1.xml"/><Relationship Id="rId214" Type="http://schemas.openxmlformats.org/officeDocument/2006/relationships/slide" Target="slides/slide212.xml"/><Relationship Id="rId235" Type="http://schemas.openxmlformats.org/officeDocument/2006/relationships/slide" Target="slides/slide233.xml"/><Relationship Id="rId256" Type="http://schemas.openxmlformats.org/officeDocument/2006/relationships/slide" Target="slides/slide254.xml"/><Relationship Id="rId277" Type="http://schemas.openxmlformats.org/officeDocument/2006/relationships/slide" Target="slides/slide275.xml"/><Relationship Id="rId298" Type="http://schemas.openxmlformats.org/officeDocument/2006/relationships/slide" Target="slides/slide296.xml"/><Relationship Id="rId116" Type="http://schemas.openxmlformats.org/officeDocument/2006/relationships/slide" Target="slides/slide114.xml"/><Relationship Id="rId137" Type="http://schemas.openxmlformats.org/officeDocument/2006/relationships/slide" Target="slides/slide135.xml"/><Relationship Id="rId158" Type="http://schemas.openxmlformats.org/officeDocument/2006/relationships/slide" Target="slides/slide156.xml"/><Relationship Id="rId302" Type="http://schemas.openxmlformats.org/officeDocument/2006/relationships/slide" Target="slides/slide300.xml"/><Relationship Id="rId323" Type="http://schemas.openxmlformats.org/officeDocument/2006/relationships/slide" Target="slides/slide321.xml"/><Relationship Id="rId344" Type="http://schemas.openxmlformats.org/officeDocument/2006/relationships/slide" Target="slides/slide342.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179" Type="http://schemas.openxmlformats.org/officeDocument/2006/relationships/slide" Target="slides/slide17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15788D6-C26F-4FE6-AB0F-8C87C543C68F}"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it-IT"/>
        </a:p>
      </dgm:t>
    </dgm:pt>
    <dgm:pt modelId="{DFD5CC5A-6010-424F-9B8C-A509D1CE817D}">
      <dgm:prSet custT="1"/>
      <dgm:spPr/>
      <dgm:t>
        <a:bodyPr/>
        <a:lstStyle/>
        <a:p>
          <a:pPr algn="ctr"/>
          <a:r>
            <a:rPr lang="it-IT" sz="2000" dirty="0"/>
            <a:t>Nei casi di adozione del miglior rapporto qualità prezzo…</a:t>
          </a:r>
        </a:p>
      </dgm:t>
    </dgm:pt>
    <dgm:pt modelId="{E750EBAA-1B0D-40A1-8952-E2BC6B1D6FFF}" type="parTrans" cxnId="{22F4E290-00F6-43E0-8BFF-9693EFD7E6C8}">
      <dgm:prSet/>
      <dgm:spPr/>
      <dgm:t>
        <a:bodyPr/>
        <a:lstStyle/>
        <a:p>
          <a:endParaRPr lang="it-IT"/>
        </a:p>
      </dgm:t>
    </dgm:pt>
    <dgm:pt modelId="{0B7682C9-57B9-4831-95C2-67EAE9178E03}" type="sibTrans" cxnId="{22F4E290-00F6-43E0-8BFF-9693EFD7E6C8}">
      <dgm:prSet/>
      <dgm:spPr/>
      <dgm:t>
        <a:bodyPr/>
        <a:lstStyle/>
        <a:p>
          <a:endParaRPr lang="it-IT"/>
        </a:p>
      </dgm:t>
    </dgm:pt>
    <dgm:pt modelId="{22232CB0-F054-414E-932B-AF35A37FE226}" type="pres">
      <dgm:prSet presAssocID="{215788D6-C26F-4FE6-AB0F-8C87C543C68F}" presName="linear" presStyleCnt="0">
        <dgm:presLayoutVars>
          <dgm:animLvl val="lvl"/>
          <dgm:resizeHandles val="exact"/>
        </dgm:presLayoutVars>
      </dgm:prSet>
      <dgm:spPr/>
    </dgm:pt>
    <dgm:pt modelId="{D7D96307-F256-473F-AB19-2972D23E1546}" type="pres">
      <dgm:prSet presAssocID="{DFD5CC5A-6010-424F-9B8C-A509D1CE817D}" presName="parentText" presStyleLbl="node1" presStyleIdx="0" presStyleCnt="1">
        <dgm:presLayoutVars>
          <dgm:chMax val="0"/>
          <dgm:bulletEnabled val="1"/>
        </dgm:presLayoutVars>
      </dgm:prSet>
      <dgm:spPr/>
    </dgm:pt>
  </dgm:ptLst>
  <dgm:cxnLst>
    <dgm:cxn modelId="{9814494B-29B5-492E-ABA0-DB5341627E31}" type="presOf" srcId="{215788D6-C26F-4FE6-AB0F-8C87C543C68F}" destId="{22232CB0-F054-414E-932B-AF35A37FE226}" srcOrd="0" destOrd="0" presId="urn:microsoft.com/office/officeart/2005/8/layout/vList2"/>
    <dgm:cxn modelId="{22F4E290-00F6-43E0-8BFF-9693EFD7E6C8}" srcId="{215788D6-C26F-4FE6-AB0F-8C87C543C68F}" destId="{DFD5CC5A-6010-424F-9B8C-A509D1CE817D}" srcOrd="0" destOrd="0" parTransId="{E750EBAA-1B0D-40A1-8952-E2BC6B1D6FFF}" sibTransId="{0B7682C9-57B9-4831-95C2-67EAE9178E03}"/>
    <dgm:cxn modelId="{2472C9D3-EE99-4815-9C0D-9B8D23C2AC39}" type="presOf" srcId="{DFD5CC5A-6010-424F-9B8C-A509D1CE817D}" destId="{D7D96307-F256-473F-AB19-2972D23E1546}" srcOrd="0" destOrd="0" presId="urn:microsoft.com/office/officeart/2005/8/layout/vList2"/>
    <dgm:cxn modelId="{25493589-DC75-4C2E-A583-1CE8DE13E8F4}" type="presParOf" srcId="{22232CB0-F054-414E-932B-AF35A37FE226}" destId="{D7D96307-F256-473F-AB19-2972D23E1546}"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3086693-8635-417F-9C14-4E7672D952C7}"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it-IT"/>
        </a:p>
      </dgm:t>
    </dgm:pt>
    <dgm:pt modelId="{1A6FBDED-EB15-4B9E-8D39-1B2589749657}">
      <dgm:prSet/>
      <dgm:spPr/>
      <dgm:t>
        <a:bodyPr/>
        <a:lstStyle/>
        <a:p>
          <a:r>
            <a:rPr lang="it-IT" b="1" dirty="0"/>
            <a:t>Ottenere un alto punteggio del </a:t>
          </a:r>
          <a:r>
            <a:rPr lang="it-IT" b="1" i="1" dirty="0"/>
            <a:t>rating</a:t>
          </a:r>
          <a:r>
            <a:rPr lang="it-IT" b="1" dirty="0"/>
            <a:t>, e dunque conseguire la certificazione, permette alle imprese di conquistare premi di vario genere. </a:t>
          </a:r>
          <a:endParaRPr lang="it-IT" dirty="0"/>
        </a:p>
      </dgm:t>
    </dgm:pt>
    <dgm:pt modelId="{FF5ADF60-66B9-429F-8C3B-6B28898BF85F}" type="parTrans" cxnId="{F2CB1D09-A675-49BC-8685-FC5AF83E8513}">
      <dgm:prSet/>
      <dgm:spPr/>
      <dgm:t>
        <a:bodyPr/>
        <a:lstStyle/>
        <a:p>
          <a:endParaRPr lang="it-IT"/>
        </a:p>
      </dgm:t>
    </dgm:pt>
    <dgm:pt modelId="{49E5EC65-AE2F-4D59-9323-8ECC91F1CB9D}" type="sibTrans" cxnId="{F2CB1D09-A675-49BC-8685-FC5AF83E8513}">
      <dgm:prSet/>
      <dgm:spPr/>
      <dgm:t>
        <a:bodyPr/>
        <a:lstStyle/>
        <a:p>
          <a:endParaRPr lang="it-IT"/>
        </a:p>
      </dgm:t>
    </dgm:pt>
    <dgm:pt modelId="{CFF7E3C4-1380-4758-9484-FF5D302646A2}">
      <dgm:prSet/>
      <dgm:spPr/>
      <dgm:t>
        <a:bodyPr/>
        <a:lstStyle/>
        <a:p>
          <a:pPr algn="ctr"/>
          <a:r>
            <a:rPr lang="it-IT" b="1" dirty="0">
              <a:solidFill>
                <a:schemeClr val="tx1"/>
              </a:solidFill>
            </a:rPr>
            <a:t>Questi possono essere riassunti:</a:t>
          </a:r>
        </a:p>
      </dgm:t>
    </dgm:pt>
    <dgm:pt modelId="{2ABD456A-2F50-4279-9CDF-E752443E8945}" type="parTrans" cxnId="{BFB9BA3D-4974-4524-9359-8327B7DC62CF}">
      <dgm:prSet/>
      <dgm:spPr/>
      <dgm:t>
        <a:bodyPr/>
        <a:lstStyle/>
        <a:p>
          <a:endParaRPr lang="it-IT"/>
        </a:p>
      </dgm:t>
    </dgm:pt>
    <dgm:pt modelId="{C8DBF94F-F680-42E9-9482-8F6517EC58C4}" type="sibTrans" cxnId="{BFB9BA3D-4974-4524-9359-8327B7DC62CF}">
      <dgm:prSet/>
      <dgm:spPr/>
      <dgm:t>
        <a:bodyPr/>
        <a:lstStyle/>
        <a:p>
          <a:endParaRPr lang="it-IT"/>
        </a:p>
      </dgm:t>
    </dgm:pt>
    <dgm:pt modelId="{CBA82A57-E20E-4371-9E1B-E9701C0B69C1}">
      <dgm:prSet/>
      <dgm:spPr/>
      <dgm:t>
        <a:bodyPr/>
        <a:lstStyle/>
        <a:p>
          <a:pPr algn="l"/>
          <a:r>
            <a:rPr lang="it-IT" b="1" dirty="0">
              <a:solidFill>
                <a:schemeClr val="tx1"/>
              </a:solidFill>
            </a:rPr>
            <a:t>Avere punteggi elevati nella valutazione dell’offerta presentata in gara;</a:t>
          </a:r>
        </a:p>
      </dgm:t>
    </dgm:pt>
    <dgm:pt modelId="{3E3DB6EC-7928-4DC6-883A-26E17E698D11}" type="parTrans" cxnId="{EEDDD135-3F34-4898-8928-5682D98A1D5A}">
      <dgm:prSet/>
      <dgm:spPr/>
      <dgm:t>
        <a:bodyPr/>
        <a:lstStyle/>
        <a:p>
          <a:endParaRPr lang="it-IT"/>
        </a:p>
      </dgm:t>
    </dgm:pt>
    <dgm:pt modelId="{99D11771-4D1C-4AC0-B87F-091424C2BE96}" type="sibTrans" cxnId="{EEDDD135-3F34-4898-8928-5682D98A1D5A}">
      <dgm:prSet/>
      <dgm:spPr/>
      <dgm:t>
        <a:bodyPr/>
        <a:lstStyle/>
        <a:p>
          <a:endParaRPr lang="it-IT"/>
        </a:p>
      </dgm:t>
    </dgm:pt>
    <dgm:pt modelId="{B5DDF997-386B-475A-8915-253852D1FD74}">
      <dgm:prSet/>
      <dgm:spPr/>
      <dgm:t>
        <a:bodyPr/>
        <a:lstStyle/>
        <a:p>
          <a:pPr algn="l"/>
          <a:r>
            <a:rPr lang="it-IT" b="1" dirty="0">
              <a:solidFill>
                <a:schemeClr val="tx1"/>
              </a:solidFill>
            </a:rPr>
            <a:t>Essere strumento di qualificazione negli appalti di lavori, servizi e forniture sotto i 150 mila euro;</a:t>
          </a:r>
        </a:p>
      </dgm:t>
    </dgm:pt>
    <dgm:pt modelId="{5321007E-F757-4834-8AC1-87918D70CB78}" type="parTrans" cxnId="{F48070A6-DE7F-4F87-8F34-54B615683D90}">
      <dgm:prSet/>
      <dgm:spPr/>
      <dgm:t>
        <a:bodyPr/>
        <a:lstStyle/>
        <a:p>
          <a:endParaRPr lang="it-IT"/>
        </a:p>
      </dgm:t>
    </dgm:pt>
    <dgm:pt modelId="{D876A4B8-C602-4932-9D0E-39198E608E31}" type="sibTrans" cxnId="{F48070A6-DE7F-4F87-8F34-54B615683D90}">
      <dgm:prSet/>
      <dgm:spPr/>
      <dgm:t>
        <a:bodyPr/>
        <a:lstStyle/>
        <a:p>
          <a:endParaRPr lang="it-IT"/>
        </a:p>
      </dgm:t>
    </dgm:pt>
    <dgm:pt modelId="{02A4213B-18B8-4D90-8483-E94D6D416215}">
      <dgm:prSet/>
      <dgm:spPr/>
      <dgm:t>
        <a:bodyPr/>
        <a:lstStyle/>
        <a:p>
          <a:pPr algn="l"/>
          <a:r>
            <a:rPr lang="it-IT" b="1" dirty="0">
              <a:solidFill>
                <a:schemeClr val="tx1"/>
              </a:solidFill>
            </a:rPr>
            <a:t>Determinare l’incremento convenzionale premiante ai fini dell’attestazione SOA;</a:t>
          </a:r>
        </a:p>
      </dgm:t>
    </dgm:pt>
    <dgm:pt modelId="{BBF246B8-0FB2-489F-B9B9-6B4EB2C7A175}" type="parTrans" cxnId="{038ECF25-8E8C-4090-84EF-4727119C63B2}">
      <dgm:prSet/>
      <dgm:spPr/>
      <dgm:t>
        <a:bodyPr/>
        <a:lstStyle/>
        <a:p>
          <a:endParaRPr lang="it-IT"/>
        </a:p>
      </dgm:t>
    </dgm:pt>
    <dgm:pt modelId="{950C4B70-B4FC-4AFB-A76C-DFC5F2A9C4F1}" type="sibTrans" cxnId="{038ECF25-8E8C-4090-84EF-4727119C63B2}">
      <dgm:prSet/>
      <dgm:spPr/>
      <dgm:t>
        <a:bodyPr/>
        <a:lstStyle/>
        <a:p>
          <a:endParaRPr lang="it-IT"/>
        </a:p>
      </dgm:t>
    </dgm:pt>
    <dgm:pt modelId="{679CEC5E-2AB2-46A0-82A8-2346CA9F60E1}">
      <dgm:prSet/>
      <dgm:spPr/>
      <dgm:t>
        <a:bodyPr/>
        <a:lstStyle/>
        <a:p>
          <a:pPr algn="l"/>
          <a:r>
            <a:rPr lang="it-IT" b="1" dirty="0">
              <a:solidFill>
                <a:schemeClr val="tx1"/>
              </a:solidFill>
            </a:rPr>
            <a:t>Ottenere uno sconto sulle garanzie richieste in gara;</a:t>
          </a:r>
        </a:p>
      </dgm:t>
    </dgm:pt>
    <dgm:pt modelId="{FADA1948-E44F-4796-A46B-A45774D20B05}" type="parTrans" cxnId="{3EE374B6-F809-4A95-8CE9-B1B1989E019E}">
      <dgm:prSet/>
      <dgm:spPr/>
      <dgm:t>
        <a:bodyPr/>
        <a:lstStyle/>
        <a:p>
          <a:endParaRPr lang="it-IT"/>
        </a:p>
      </dgm:t>
    </dgm:pt>
    <dgm:pt modelId="{3995CE49-E5E6-4090-8260-35FFA458E51C}" type="sibTrans" cxnId="{3EE374B6-F809-4A95-8CE9-B1B1989E019E}">
      <dgm:prSet/>
      <dgm:spPr/>
      <dgm:t>
        <a:bodyPr/>
        <a:lstStyle/>
        <a:p>
          <a:endParaRPr lang="it-IT"/>
        </a:p>
      </dgm:t>
    </dgm:pt>
    <dgm:pt modelId="{7685F7EC-A483-495D-BDE1-681C28DF4E8E}">
      <dgm:prSet/>
      <dgm:spPr/>
      <dgm:t>
        <a:bodyPr/>
        <a:lstStyle/>
        <a:p>
          <a:pPr algn="l"/>
          <a:r>
            <a:rPr lang="it-IT" b="1" dirty="0">
              <a:solidFill>
                <a:schemeClr val="tx1"/>
              </a:solidFill>
            </a:rPr>
            <a:t>Il calcolo dell’offerta economicamente più vantaggiosa;</a:t>
          </a:r>
        </a:p>
      </dgm:t>
    </dgm:pt>
    <dgm:pt modelId="{2D3EF5F9-A138-489F-A41F-A5C6BB57CA3E}" type="parTrans" cxnId="{4998336C-67E4-49D5-99F7-89D7AB649D43}">
      <dgm:prSet/>
      <dgm:spPr/>
      <dgm:t>
        <a:bodyPr/>
        <a:lstStyle/>
        <a:p>
          <a:endParaRPr lang="it-IT"/>
        </a:p>
      </dgm:t>
    </dgm:pt>
    <dgm:pt modelId="{3788EA6A-2711-4BA0-B88D-2789001C594B}" type="sibTrans" cxnId="{4998336C-67E4-49D5-99F7-89D7AB649D43}">
      <dgm:prSet/>
      <dgm:spPr/>
      <dgm:t>
        <a:bodyPr/>
        <a:lstStyle/>
        <a:p>
          <a:endParaRPr lang="it-IT"/>
        </a:p>
      </dgm:t>
    </dgm:pt>
    <dgm:pt modelId="{B4A4877B-C84C-4DB1-8B49-DABBE96C9F7A}" type="pres">
      <dgm:prSet presAssocID="{83086693-8635-417F-9C14-4E7672D952C7}" presName="CompostProcess" presStyleCnt="0">
        <dgm:presLayoutVars>
          <dgm:dir/>
          <dgm:resizeHandles val="exact"/>
        </dgm:presLayoutVars>
      </dgm:prSet>
      <dgm:spPr/>
    </dgm:pt>
    <dgm:pt modelId="{52ACAEE1-2B8E-42B9-A3A8-7C6B6572A31D}" type="pres">
      <dgm:prSet presAssocID="{83086693-8635-417F-9C14-4E7672D952C7}" presName="arrow" presStyleLbl="bgShp" presStyleIdx="0" presStyleCnt="1"/>
      <dgm:spPr/>
    </dgm:pt>
    <dgm:pt modelId="{339B5B72-2F1F-497D-AF68-7E34D305D459}" type="pres">
      <dgm:prSet presAssocID="{83086693-8635-417F-9C14-4E7672D952C7}" presName="linearProcess" presStyleCnt="0"/>
      <dgm:spPr/>
    </dgm:pt>
    <dgm:pt modelId="{BC893275-B55B-408A-A555-EFABD3687D94}" type="pres">
      <dgm:prSet presAssocID="{1A6FBDED-EB15-4B9E-8D39-1B2589749657}" presName="textNode" presStyleLbl="node1" presStyleIdx="0" presStyleCnt="2">
        <dgm:presLayoutVars>
          <dgm:bulletEnabled val="1"/>
        </dgm:presLayoutVars>
      </dgm:prSet>
      <dgm:spPr/>
    </dgm:pt>
    <dgm:pt modelId="{4897AA23-2A8D-46CF-9A98-886B37AB0FA9}" type="pres">
      <dgm:prSet presAssocID="{49E5EC65-AE2F-4D59-9323-8ECC91F1CB9D}" presName="sibTrans" presStyleCnt="0"/>
      <dgm:spPr/>
    </dgm:pt>
    <dgm:pt modelId="{571BC344-92FE-4ED2-BFD5-8934752563FF}" type="pres">
      <dgm:prSet presAssocID="{CFF7E3C4-1380-4758-9484-FF5D302646A2}" presName="textNode" presStyleLbl="node1" presStyleIdx="1" presStyleCnt="2" custScaleY="197823">
        <dgm:presLayoutVars>
          <dgm:bulletEnabled val="1"/>
        </dgm:presLayoutVars>
      </dgm:prSet>
      <dgm:spPr/>
    </dgm:pt>
  </dgm:ptLst>
  <dgm:cxnLst>
    <dgm:cxn modelId="{F2CB1D09-A675-49BC-8685-FC5AF83E8513}" srcId="{83086693-8635-417F-9C14-4E7672D952C7}" destId="{1A6FBDED-EB15-4B9E-8D39-1B2589749657}" srcOrd="0" destOrd="0" parTransId="{FF5ADF60-66B9-429F-8C3B-6B28898BF85F}" sibTransId="{49E5EC65-AE2F-4D59-9323-8ECC91F1CB9D}"/>
    <dgm:cxn modelId="{038ECF25-8E8C-4090-84EF-4727119C63B2}" srcId="{CFF7E3C4-1380-4758-9484-FF5D302646A2}" destId="{02A4213B-18B8-4D90-8483-E94D6D416215}" srcOrd="2" destOrd="0" parTransId="{BBF246B8-0FB2-489F-B9B9-6B4EB2C7A175}" sibTransId="{950C4B70-B4FC-4AFB-A76C-DFC5F2A9C4F1}"/>
    <dgm:cxn modelId="{EEDDD135-3F34-4898-8928-5682D98A1D5A}" srcId="{CFF7E3C4-1380-4758-9484-FF5D302646A2}" destId="{CBA82A57-E20E-4371-9E1B-E9701C0B69C1}" srcOrd="0" destOrd="0" parTransId="{3E3DB6EC-7928-4DC6-883A-26E17E698D11}" sibTransId="{99D11771-4D1C-4AC0-B87F-091424C2BE96}"/>
    <dgm:cxn modelId="{F7D4B838-6ADA-4C87-BF9D-E5772A94D99C}" type="presOf" srcId="{1A6FBDED-EB15-4B9E-8D39-1B2589749657}" destId="{BC893275-B55B-408A-A555-EFABD3687D94}" srcOrd="0" destOrd="0" presId="urn:microsoft.com/office/officeart/2005/8/layout/hProcess9"/>
    <dgm:cxn modelId="{BFB9BA3D-4974-4524-9359-8327B7DC62CF}" srcId="{83086693-8635-417F-9C14-4E7672D952C7}" destId="{CFF7E3C4-1380-4758-9484-FF5D302646A2}" srcOrd="1" destOrd="0" parTransId="{2ABD456A-2F50-4279-9CDF-E752443E8945}" sibTransId="{C8DBF94F-F680-42E9-9482-8F6517EC58C4}"/>
    <dgm:cxn modelId="{3DFED545-5A4F-4967-A7EE-5A63F5D7B9B3}" type="presOf" srcId="{679CEC5E-2AB2-46A0-82A8-2346CA9F60E1}" destId="{571BC344-92FE-4ED2-BFD5-8934752563FF}" srcOrd="0" destOrd="4" presId="urn:microsoft.com/office/officeart/2005/8/layout/hProcess9"/>
    <dgm:cxn modelId="{4998336C-67E4-49D5-99F7-89D7AB649D43}" srcId="{CFF7E3C4-1380-4758-9484-FF5D302646A2}" destId="{7685F7EC-A483-495D-BDE1-681C28DF4E8E}" srcOrd="4" destOrd="0" parTransId="{2D3EF5F9-A138-489F-A41F-A5C6BB57CA3E}" sibTransId="{3788EA6A-2711-4BA0-B88D-2789001C594B}"/>
    <dgm:cxn modelId="{ADFA0F6F-1DCA-41D9-987F-5591109100FC}" type="presOf" srcId="{CFF7E3C4-1380-4758-9484-FF5D302646A2}" destId="{571BC344-92FE-4ED2-BFD5-8934752563FF}" srcOrd="0" destOrd="0" presId="urn:microsoft.com/office/officeart/2005/8/layout/hProcess9"/>
    <dgm:cxn modelId="{F48070A6-DE7F-4F87-8F34-54B615683D90}" srcId="{CFF7E3C4-1380-4758-9484-FF5D302646A2}" destId="{B5DDF997-386B-475A-8915-253852D1FD74}" srcOrd="1" destOrd="0" parTransId="{5321007E-F757-4834-8AC1-87918D70CB78}" sibTransId="{D876A4B8-C602-4932-9D0E-39198E608E31}"/>
    <dgm:cxn modelId="{2AE5B2AE-E28C-4C95-A1BB-476F63C3CA97}" type="presOf" srcId="{83086693-8635-417F-9C14-4E7672D952C7}" destId="{B4A4877B-C84C-4DB1-8B49-DABBE96C9F7A}" srcOrd="0" destOrd="0" presId="urn:microsoft.com/office/officeart/2005/8/layout/hProcess9"/>
    <dgm:cxn modelId="{1E8F17B1-2264-420D-8482-CDD5EF55AEE7}" type="presOf" srcId="{02A4213B-18B8-4D90-8483-E94D6D416215}" destId="{571BC344-92FE-4ED2-BFD5-8934752563FF}" srcOrd="0" destOrd="3" presId="urn:microsoft.com/office/officeart/2005/8/layout/hProcess9"/>
    <dgm:cxn modelId="{3EE374B6-F809-4A95-8CE9-B1B1989E019E}" srcId="{CFF7E3C4-1380-4758-9484-FF5D302646A2}" destId="{679CEC5E-2AB2-46A0-82A8-2346CA9F60E1}" srcOrd="3" destOrd="0" parTransId="{FADA1948-E44F-4796-A46B-A45774D20B05}" sibTransId="{3995CE49-E5E6-4090-8260-35FFA458E51C}"/>
    <dgm:cxn modelId="{A849B5DF-7C9D-4F7B-92EC-D5C723B110D0}" type="presOf" srcId="{B5DDF997-386B-475A-8915-253852D1FD74}" destId="{571BC344-92FE-4ED2-BFD5-8934752563FF}" srcOrd="0" destOrd="2" presId="urn:microsoft.com/office/officeart/2005/8/layout/hProcess9"/>
    <dgm:cxn modelId="{E92682EF-A1A8-45B0-B1DE-106E06AF1581}" type="presOf" srcId="{7685F7EC-A483-495D-BDE1-681C28DF4E8E}" destId="{571BC344-92FE-4ED2-BFD5-8934752563FF}" srcOrd="0" destOrd="5" presId="urn:microsoft.com/office/officeart/2005/8/layout/hProcess9"/>
    <dgm:cxn modelId="{09B7B4F9-42B6-41DC-970E-B7B301EEB30F}" type="presOf" srcId="{CBA82A57-E20E-4371-9E1B-E9701C0B69C1}" destId="{571BC344-92FE-4ED2-BFD5-8934752563FF}" srcOrd="0" destOrd="1" presId="urn:microsoft.com/office/officeart/2005/8/layout/hProcess9"/>
    <dgm:cxn modelId="{E59DD773-9E8A-4B00-97F0-EF641F5F10F3}" type="presParOf" srcId="{B4A4877B-C84C-4DB1-8B49-DABBE96C9F7A}" destId="{52ACAEE1-2B8E-42B9-A3A8-7C6B6572A31D}" srcOrd="0" destOrd="0" presId="urn:microsoft.com/office/officeart/2005/8/layout/hProcess9"/>
    <dgm:cxn modelId="{0E947F3B-CE30-4045-BE45-8381E4C4795D}" type="presParOf" srcId="{B4A4877B-C84C-4DB1-8B49-DABBE96C9F7A}" destId="{339B5B72-2F1F-497D-AF68-7E34D305D459}" srcOrd="1" destOrd="0" presId="urn:microsoft.com/office/officeart/2005/8/layout/hProcess9"/>
    <dgm:cxn modelId="{AF203893-4627-4E31-9C1F-838B9986532A}" type="presParOf" srcId="{339B5B72-2F1F-497D-AF68-7E34D305D459}" destId="{BC893275-B55B-408A-A555-EFABD3687D94}" srcOrd="0" destOrd="0" presId="urn:microsoft.com/office/officeart/2005/8/layout/hProcess9"/>
    <dgm:cxn modelId="{EFB13536-5F36-4879-8376-DB1170526C45}" type="presParOf" srcId="{339B5B72-2F1F-497D-AF68-7E34D305D459}" destId="{4897AA23-2A8D-46CF-9A98-886B37AB0FA9}" srcOrd="1" destOrd="0" presId="urn:microsoft.com/office/officeart/2005/8/layout/hProcess9"/>
    <dgm:cxn modelId="{7026AE0C-3761-4E71-A91B-D0BF36C3AA64}" type="presParOf" srcId="{339B5B72-2F1F-497D-AF68-7E34D305D459}" destId="{571BC344-92FE-4ED2-BFD5-8934752563FF}" srcOrd="2"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DF68918-4972-4F33-A5DE-936AE5BF8448}"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it-IT"/>
        </a:p>
      </dgm:t>
    </dgm:pt>
    <dgm:pt modelId="{9BA10815-8E8B-4319-9D29-4F968AA3CF13}">
      <dgm:prSet custT="1"/>
      <dgm:spPr/>
      <dgm:t>
        <a:bodyPr/>
        <a:lstStyle/>
        <a:p>
          <a:pPr algn="ctr"/>
          <a:r>
            <a:rPr lang="it-IT" sz="1800" b="1" dirty="0">
              <a:solidFill>
                <a:schemeClr val="bg2">
                  <a:lumMod val="10000"/>
                </a:schemeClr>
              </a:solidFill>
            </a:rPr>
            <a:t>I criteri premianti non sono obbligatori, ma devono essere semplicemente “tenuti in considerazione</a:t>
          </a:r>
          <a:r>
            <a:rPr lang="it-IT" sz="1800" b="1" u="none" dirty="0">
              <a:solidFill>
                <a:schemeClr val="bg2">
                  <a:lumMod val="10000"/>
                </a:schemeClr>
              </a:solidFill>
            </a:rPr>
            <a:t>”; </a:t>
          </a:r>
          <a:r>
            <a:rPr lang="it-IT" sz="1800" b="1" u="sng" dirty="0">
              <a:solidFill>
                <a:schemeClr val="bg2">
                  <a:lumMod val="10000"/>
                </a:schemeClr>
              </a:solidFill>
            </a:rPr>
            <a:t>le stazioni appaltanti sono comunque invitate ad utilizzare i criteri “premianti” quando aggiudicano le gare d’appalto utilizzando il criterio dell’offerta economicamente più vantaggiosa</a:t>
          </a:r>
          <a:r>
            <a:rPr lang="it-IT" sz="1800" b="1" dirty="0">
              <a:solidFill>
                <a:schemeClr val="bg2">
                  <a:lumMod val="10000"/>
                </a:schemeClr>
              </a:solidFill>
            </a:rPr>
            <a:t>, fissando una </a:t>
          </a:r>
          <a:r>
            <a:rPr lang="it-IT" sz="1800" b="1" dirty="0" err="1">
              <a:solidFill>
                <a:schemeClr val="bg2">
                  <a:lumMod val="10000"/>
                </a:schemeClr>
              </a:solidFill>
            </a:rPr>
            <a:t>lex</a:t>
          </a:r>
          <a:r>
            <a:rPr lang="it-IT" sz="1800" b="1" dirty="0">
              <a:solidFill>
                <a:schemeClr val="bg2">
                  <a:lumMod val="10000"/>
                </a:schemeClr>
              </a:solidFill>
            </a:rPr>
            <a:t> </a:t>
          </a:r>
          <a:r>
            <a:rPr lang="it-IT" sz="1800" b="1" dirty="0" err="1">
              <a:solidFill>
                <a:schemeClr val="bg2">
                  <a:lumMod val="10000"/>
                </a:schemeClr>
              </a:solidFill>
            </a:rPr>
            <a:t>specialis</a:t>
          </a:r>
          <a:r>
            <a:rPr lang="it-IT" sz="1800" b="1" dirty="0">
              <a:solidFill>
                <a:schemeClr val="bg2">
                  <a:lumMod val="10000"/>
                </a:schemeClr>
              </a:solidFill>
            </a:rPr>
            <a:t> che incentivi l’utilizzo e l’adattamento della disciplina di gara ai suddetti criteri di carattere “premiante”.</a:t>
          </a:r>
          <a:endParaRPr lang="it-IT" sz="1800" dirty="0">
            <a:solidFill>
              <a:schemeClr val="bg2">
                <a:lumMod val="10000"/>
              </a:schemeClr>
            </a:solidFill>
          </a:endParaRPr>
        </a:p>
      </dgm:t>
    </dgm:pt>
    <dgm:pt modelId="{54C89893-40A4-46B0-A86A-6D1EEC684B71}" type="parTrans" cxnId="{E557F47E-E324-4BB5-BB90-24C8B0840FD0}">
      <dgm:prSet/>
      <dgm:spPr/>
      <dgm:t>
        <a:bodyPr/>
        <a:lstStyle/>
        <a:p>
          <a:endParaRPr lang="it-IT"/>
        </a:p>
      </dgm:t>
    </dgm:pt>
    <dgm:pt modelId="{CF335459-6DC4-4E43-8E70-BEB5269D0BFF}" type="sibTrans" cxnId="{E557F47E-E324-4BB5-BB90-24C8B0840FD0}">
      <dgm:prSet/>
      <dgm:spPr/>
      <dgm:t>
        <a:bodyPr/>
        <a:lstStyle/>
        <a:p>
          <a:endParaRPr lang="it-IT"/>
        </a:p>
      </dgm:t>
    </dgm:pt>
    <dgm:pt modelId="{65801A02-4C46-4119-8BCB-236D6A7216A6}" type="pres">
      <dgm:prSet presAssocID="{3DF68918-4972-4F33-A5DE-936AE5BF8448}" presName="linear" presStyleCnt="0">
        <dgm:presLayoutVars>
          <dgm:animLvl val="lvl"/>
          <dgm:resizeHandles val="exact"/>
        </dgm:presLayoutVars>
      </dgm:prSet>
      <dgm:spPr/>
    </dgm:pt>
    <dgm:pt modelId="{DA513EE4-A845-46B6-9E56-71C67EE9EC25}" type="pres">
      <dgm:prSet presAssocID="{9BA10815-8E8B-4319-9D29-4F968AA3CF13}" presName="parentText" presStyleLbl="node1" presStyleIdx="0" presStyleCnt="1">
        <dgm:presLayoutVars>
          <dgm:chMax val="0"/>
          <dgm:bulletEnabled val="1"/>
        </dgm:presLayoutVars>
      </dgm:prSet>
      <dgm:spPr/>
    </dgm:pt>
  </dgm:ptLst>
  <dgm:cxnLst>
    <dgm:cxn modelId="{0E2A395B-BAFD-48A3-AC1F-B4D1DD992782}" type="presOf" srcId="{3DF68918-4972-4F33-A5DE-936AE5BF8448}" destId="{65801A02-4C46-4119-8BCB-236D6A7216A6}" srcOrd="0" destOrd="0" presId="urn:microsoft.com/office/officeart/2005/8/layout/vList2"/>
    <dgm:cxn modelId="{E557F47E-E324-4BB5-BB90-24C8B0840FD0}" srcId="{3DF68918-4972-4F33-A5DE-936AE5BF8448}" destId="{9BA10815-8E8B-4319-9D29-4F968AA3CF13}" srcOrd="0" destOrd="0" parTransId="{54C89893-40A4-46B0-A86A-6D1EEC684B71}" sibTransId="{CF335459-6DC4-4E43-8E70-BEB5269D0BFF}"/>
    <dgm:cxn modelId="{C12351D8-5023-4AB3-9DE2-B44A4E2E5748}" type="presOf" srcId="{9BA10815-8E8B-4319-9D29-4F968AA3CF13}" destId="{DA513EE4-A845-46B6-9E56-71C67EE9EC25}" srcOrd="0" destOrd="0" presId="urn:microsoft.com/office/officeart/2005/8/layout/vList2"/>
    <dgm:cxn modelId="{C2F5234F-4130-4C6B-9E29-B86D89132545}" type="presParOf" srcId="{65801A02-4C46-4119-8BCB-236D6A7216A6}" destId="{DA513EE4-A845-46B6-9E56-71C67EE9EC25}"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3E81681-3A77-43B9-ACBC-7249A77582E6}" type="doc">
      <dgm:prSet loTypeId="urn:microsoft.com/office/officeart/2005/8/layout/vList2" loCatId="list" qsTypeId="urn:microsoft.com/office/officeart/2005/8/quickstyle/simple5" qsCatId="simple" csTypeId="urn:microsoft.com/office/officeart/2005/8/colors/accent1_2" csCatId="accent1" phldr="1"/>
      <dgm:spPr/>
      <dgm:t>
        <a:bodyPr/>
        <a:lstStyle/>
        <a:p>
          <a:endParaRPr lang="it-IT"/>
        </a:p>
      </dgm:t>
    </dgm:pt>
    <dgm:pt modelId="{2BE03359-6B97-4437-9101-0EF274D9CB7A}">
      <dgm:prSet phldrT="[Testo]" custT="1"/>
      <dgm:spPr/>
      <dgm: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it-IT" sz="1500" b="0" dirty="0">
              <a:solidFill>
                <a:schemeClr val="tx1"/>
              </a:solidFill>
            </a:rPr>
            <a:t>NB: Nel bando di gara l’indicazione  della  categoria prevalente e della classifica alla quale appartengono </a:t>
          </a:r>
          <a:r>
            <a:rPr lang="it-IT" sz="1500" b="0" u="sng" dirty="0">
              <a:solidFill>
                <a:schemeClr val="tx1"/>
              </a:solidFill>
            </a:rPr>
            <a:t>le opere da appaltare non è rimessa alla discrezionalità dell’Ente, ma è invece, specifico compito del progettista procedere alla corretta individuazione delle lavorazioni di cui l’intervento è composto e alla loro esatta qualificazione in categorie e classifiche</a:t>
          </a:r>
          <a:r>
            <a:rPr lang="it-IT" sz="1500" b="0" u="none" dirty="0">
              <a:solidFill>
                <a:schemeClr val="tx1"/>
              </a:solidFill>
            </a:rPr>
            <a:t> </a:t>
          </a:r>
          <a:r>
            <a:rPr lang="it-IT" sz="1500" b="0" dirty="0">
              <a:solidFill>
                <a:schemeClr val="tx1"/>
              </a:solidFill>
            </a:rPr>
            <a:t>(ex multis, ANAC parere prec. n. 16/2014).</a:t>
          </a:r>
        </a:p>
      </dgm:t>
    </dgm:pt>
    <dgm:pt modelId="{324492F3-8C06-4276-9451-D92C33A5601C}" type="parTrans" cxnId="{5DD4723C-EC3B-4E48-B659-ED68E694A929}">
      <dgm:prSet/>
      <dgm:spPr/>
      <dgm:t>
        <a:bodyPr/>
        <a:lstStyle/>
        <a:p>
          <a:endParaRPr lang="it-IT"/>
        </a:p>
      </dgm:t>
    </dgm:pt>
    <dgm:pt modelId="{AA8031B3-FB2C-4C26-9672-6A30CE876253}" type="sibTrans" cxnId="{5DD4723C-EC3B-4E48-B659-ED68E694A929}">
      <dgm:prSet/>
      <dgm:spPr/>
      <dgm:t>
        <a:bodyPr/>
        <a:lstStyle/>
        <a:p>
          <a:endParaRPr lang="it-IT"/>
        </a:p>
      </dgm:t>
    </dgm:pt>
    <dgm:pt modelId="{B51924B7-8675-4DA8-B625-0D0DB7D9CDF0}" type="pres">
      <dgm:prSet presAssocID="{E3E81681-3A77-43B9-ACBC-7249A77582E6}" presName="linear" presStyleCnt="0">
        <dgm:presLayoutVars>
          <dgm:animLvl val="lvl"/>
          <dgm:resizeHandles val="exact"/>
        </dgm:presLayoutVars>
      </dgm:prSet>
      <dgm:spPr/>
    </dgm:pt>
    <dgm:pt modelId="{72FB04C1-A11D-4FDD-AFA1-E02803F48675}" type="pres">
      <dgm:prSet presAssocID="{2BE03359-6B97-4437-9101-0EF274D9CB7A}" presName="parentText" presStyleLbl="node1" presStyleIdx="0" presStyleCnt="1" custScaleY="97431" custLinFactNeighborY="84882">
        <dgm:presLayoutVars>
          <dgm:chMax val="0"/>
          <dgm:bulletEnabled val="1"/>
        </dgm:presLayoutVars>
      </dgm:prSet>
      <dgm:spPr/>
    </dgm:pt>
  </dgm:ptLst>
  <dgm:cxnLst>
    <dgm:cxn modelId="{AE68E52A-F4DF-4865-A7F8-2ABC666AEA22}" type="presOf" srcId="{E3E81681-3A77-43B9-ACBC-7249A77582E6}" destId="{B51924B7-8675-4DA8-B625-0D0DB7D9CDF0}" srcOrd="0" destOrd="0" presId="urn:microsoft.com/office/officeart/2005/8/layout/vList2"/>
    <dgm:cxn modelId="{5DD4723C-EC3B-4E48-B659-ED68E694A929}" srcId="{E3E81681-3A77-43B9-ACBC-7249A77582E6}" destId="{2BE03359-6B97-4437-9101-0EF274D9CB7A}" srcOrd="0" destOrd="0" parTransId="{324492F3-8C06-4276-9451-D92C33A5601C}" sibTransId="{AA8031B3-FB2C-4C26-9672-6A30CE876253}"/>
    <dgm:cxn modelId="{0D7265E2-4E73-46C5-88FE-9956F89D99BB}" type="presOf" srcId="{2BE03359-6B97-4437-9101-0EF274D9CB7A}" destId="{72FB04C1-A11D-4FDD-AFA1-E02803F48675}" srcOrd="0" destOrd="0" presId="urn:microsoft.com/office/officeart/2005/8/layout/vList2"/>
    <dgm:cxn modelId="{ADF52CA6-C050-487D-BA2C-EC4B64226D5D}" type="presParOf" srcId="{B51924B7-8675-4DA8-B625-0D0DB7D9CDF0}" destId="{72FB04C1-A11D-4FDD-AFA1-E02803F48675}"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D96307-F256-473F-AB19-2972D23E1546}">
      <dsp:nvSpPr>
        <dsp:cNvPr id="0" name=""/>
        <dsp:cNvSpPr/>
      </dsp:nvSpPr>
      <dsp:spPr>
        <a:xfrm>
          <a:off x="0" y="3957"/>
          <a:ext cx="5305234" cy="9360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it-IT" sz="2000" kern="1200" dirty="0"/>
            <a:t>Nei casi di adozione del miglior rapporto qualità prezzo…</a:t>
          </a:r>
        </a:p>
      </dsp:txBody>
      <dsp:txXfrm>
        <a:off x="45692" y="49649"/>
        <a:ext cx="5213850" cy="84461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ACAEE1-2B8E-42B9-A3A8-7C6B6572A31D}">
      <dsp:nvSpPr>
        <dsp:cNvPr id="0" name=""/>
        <dsp:cNvSpPr/>
      </dsp:nvSpPr>
      <dsp:spPr>
        <a:xfrm>
          <a:off x="582929" y="0"/>
          <a:ext cx="6606540" cy="2988293"/>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C893275-B55B-408A-A555-EFABD3687D94}">
      <dsp:nvSpPr>
        <dsp:cNvPr id="0" name=""/>
        <dsp:cNvSpPr/>
      </dsp:nvSpPr>
      <dsp:spPr>
        <a:xfrm>
          <a:off x="25142" y="896487"/>
          <a:ext cx="3766274" cy="119531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it-IT" sz="1600" b="1" kern="1200" dirty="0"/>
            <a:t>Ottenere un alto punteggio del </a:t>
          </a:r>
          <a:r>
            <a:rPr lang="it-IT" sz="1600" b="1" i="1" kern="1200" dirty="0"/>
            <a:t>rating</a:t>
          </a:r>
          <a:r>
            <a:rPr lang="it-IT" sz="1600" b="1" kern="1200" dirty="0"/>
            <a:t>, e dunque conseguire la certificazione, permette alle imprese di conquistare premi di vario genere. </a:t>
          </a:r>
          <a:endParaRPr lang="it-IT" sz="1600" kern="1200" dirty="0"/>
        </a:p>
      </dsp:txBody>
      <dsp:txXfrm>
        <a:off x="83493" y="954838"/>
        <a:ext cx="3649572" cy="1078615"/>
      </dsp:txXfrm>
    </dsp:sp>
    <dsp:sp modelId="{571BC344-92FE-4ED2-BFD5-8934752563FF}">
      <dsp:nvSpPr>
        <dsp:cNvPr id="0" name=""/>
        <dsp:cNvSpPr/>
      </dsp:nvSpPr>
      <dsp:spPr>
        <a:xfrm>
          <a:off x="3980983" y="311840"/>
          <a:ext cx="3766274" cy="236461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marL="0" lvl="0" indent="0" algn="ctr" defTabSz="711200">
            <a:lnSpc>
              <a:spcPct val="90000"/>
            </a:lnSpc>
            <a:spcBef>
              <a:spcPct val="0"/>
            </a:spcBef>
            <a:spcAft>
              <a:spcPct val="35000"/>
            </a:spcAft>
            <a:buNone/>
          </a:pPr>
          <a:r>
            <a:rPr lang="it-IT" sz="1600" b="1" kern="1200" dirty="0">
              <a:solidFill>
                <a:schemeClr val="tx1"/>
              </a:solidFill>
            </a:rPr>
            <a:t>Questi possono essere riassunti:</a:t>
          </a:r>
        </a:p>
        <a:p>
          <a:pPr marL="114300" lvl="1" indent="-114300" algn="l" defTabSz="533400">
            <a:lnSpc>
              <a:spcPct val="90000"/>
            </a:lnSpc>
            <a:spcBef>
              <a:spcPct val="0"/>
            </a:spcBef>
            <a:spcAft>
              <a:spcPct val="15000"/>
            </a:spcAft>
            <a:buChar char="•"/>
          </a:pPr>
          <a:r>
            <a:rPr lang="it-IT" sz="1200" b="1" kern="1200" dirty="0">
              <a:solidFill>
                <a:schemeClr val="tx1"/>
              </a:solidFill>
            </a:rPr>
            <a:t>Avere punteggi elevati nella valutazione dell’offerta presentata in gara;</a:t>
          </a:r>
        </a:p>
        <a:p>
          <a:pPr marL="114300" lvl="1" indent="-114300" algn="l" defTabSz="533400">
            <a:lnSpc>
              <a:spcPct val="90000"/>
            </a:lnSpc>
            <a:spcBef>
              <a:spcPct val="0"/>
            </a:spcBef>
            <a:spcAft>
              <a:spcPct val="15000"/>
            </a:spcAft>
            <a:buChar char="•"/>
          </a:pPr>
          <a:r>
            <a:rPr lang="it-IT" sz="1200" b="1" kern="1200" dirty="0">
              <a:solidFill>
                <a:schemeClr val="tx1"/>
              </a:solidFill>
            </a:rPr>
            <a:t>Essere strumento di qualificazione negli appalti di lavori, servizi e forniture sotto i 150 mila euro;</a:t>
          </a:r>
        </a:p>
        <a:p>
          <a:pPr marL="114300" lvl="1" indent="-114300" algn="l" defTabSz="533400">
            <a:lnSpc>
              <a:spcPct val="90000"/>
            </a:lnSpc>
            <a:spcBef>
              <a:spcPct val="0"/>
            </a:spcBef>
            <a:spcAft>
              <a:spcPct val="15000"/>
            </a:spcAft>
            <a:buChar char="•"/>
          </a:pPr>
          <a:r>
            <a:rPr lang="it-IT" sz="1200" b="1" kern="1200" dirty="0">
              <a:solidFill>
                <a:schemeClr val="tx1"/>
              </a:solidFill>
            </a:rPr>
            <a:t>Determinare l’incremento convenzionale premiante ai fini dell’attestazione SOA;</a:t>
          </a:r>
        </a:p>
        <a:p>
          <a:pPr marL="114300" lvl="1" indent="-114300" algn="l" defTabSz="533400">
            <a:lnSpc>
              <a:spcPct val="90000"/>
            </a:lnSpc>
            <a:spcBef>
              <a:spcPct val="0"/>
            </a:spcBef>
            <a:spcAft>
              <a:spcPct val="15000"/>
            </a:spcAft>
            <a:buChar char="•"/>
          </a:pPr>
          <a:r>
            <a:rPr lang="it-IT" sz="1200" b="1" kern="1200" dirty="0">
              <a:solidFill>
                <a:schemeClr val="tx1"/>
              </a:solidFill>
            </a:rPr>
            <a:t>Ottenere uno sconto sulle garanzie richieste in gara;</a:t>
          </a:r>
        </a:p>
        <a:p>
          <a:pPr marL="114300" lvl="1" indent="-114300" algn="l" defTabSz="533400">
            <a:lnSpc>
              <a:spcPct val="90000"/>
            </a:lnSpc>
            <a:spcBef>
              <a:spcPct val="0"/>
            </a:spcBef>
            <a:spcAft>
              <a:spcPct val="15000"/>
            </a:spcAft>
            <a:buChar char="•"/>
          </a:pPr>
          <a:r>
            <a:rPr lang="it-IT" sz="1200" b="1" kern="1200" dirty="0">
              <a:solidFill>
                <a:schemeClr val="tx1"/>
              </a:solidFill>
            </a:rPr>
            <a:t>Il calcolo dell’offerta economicamente più vantaggiosa;</a:t>
          </a:r>
        </a:p>
      </dsp:txBody>
      <dsp:txXfrm>
        <a:off x="4096414" y="427271"/>
        <a:ext cx="3535412" cy="213375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513EE4-A845-46B6-9E56-71C67EE9EC25}">
      <dsp:nvSpPr>
        <dsp:cNvPr id="0" name=""/>
        <dsp:cNvSpPr/>
      </dsp:nvSpPr>
      <dsp:spPr>
        <a:xfrm>
          <a:off x="0" y="94873"/>
          <a:ext cx="5958408" cy="239557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it-IT" sz="1800" b="1" kern="1200" dirty="0">
              <a:solidFill>
                <a:schemeClr val="bg2">
                  <a:lumMod val="10000"/>
                </a:schemeClr>
              </a:solidFill>
            </a:rPr>
            <a:t>I criteri premianti non sono obbligatori, ma devono essere semplicemente “tenuti in considerazione</a:t>
          </a:r>
          <a:r>
            <a:rPr lang="it-IT" sz="1800" b="1" u="none" kern="1200" dirty="0">
              <a:solidFill>
                <a:schemeClr val="bg2">
                  <a:lumMod val="10000"/>
                </a:schemeClr>
              </a:solidFill>
            </a:rPr>
            <a:t>”; </a:t>
          </a:r>
          <a:r>
            <a:rPr lang="it-IT" sz="1800" b="1" u="sng" kern="1200" dirty="0">
              <a:solidFill>
                <a:schemeClr val="bg2">
                  <a:lumMod val="10000"/>
                </a:schemeClr>
              </a:solidFill>
            </a:rPr>
            <a:t>le stazioni appaltanti sono comunque invitate ad utilizzare i criteri “premianti” quando aggiudicano le gare d’appalto utilizzando il criterio dell’offerta economicamente più vantaggiosa</a:t>
          </a:r>
          <a:r>
            <a:rPr lang="it-IT" sz="1800" b="1" kern="1200" dirty="0">
              <a:solidFill>
                <a:schemeClr val="bg2">
                  <a:lumMod val="10000"/>
                </a:schemeClr>
              </a:solidFill>
            </a:rPr>
            <a:t>, fissando una </a:t>
          </a:r>
          <a:r>
            <a:rPr lang="it-IT" sz="1800" b="1" kern="1200" dirty="0" err="1">
              <a:solidFill>
                <a:schemeClr val="bg2">
                  <a:lumMod val="10000"/>
                </a:schemeClr>
              </a:solidFill>
            </a:rPr>
            <a:t>lex</a:t>
          </a:r>
          <a:r>
            <a:rPr lang="it-IT" sz="1800" b="1" kern="1200" dirty="0">
              <a:solidFill>
                <a:schemeClr val="bg2">
                  <a:lumMod val="10000"/>
                </a:schemeClr>
              </a:solidFill>
            </a:rPr>
            <a:t> </a:t>
          </a:r>
          <a:r>
            <a:rPr lang="it-IT" sz="1800" b="1" kern="1200" dirty="0" err="1">
              <a:solidFill>
                <a:schemeClr val="bg2">
                  <a:lumMod val="10000"/>
                </a:schemeClr>
              </a:solidFill>
            </a:rPr>
            <a:t>specialis</a:t>
          </a:r>
          <a:r>
            <a:rPr lang="it-IT" sz="1800" b="1" kern="1200" dirty="0">
              <a:solidFill>
                <a:schemeClr val="bg2">
                  <a:lumMod val="10000"/>
                </a:schemeClr>
              </a:solidFill>
            </a:rPr>
            <a:t> che incentivi l’utilizzo e l’adattamento della disciplina di gara ai suddetti criteri di carattere “premiante”.</a:t>
          </a:r>
          <a:endParaRPr lang="it-IT" sz="1800" kern="1200" dirty="0">
            <a:solidFill>
              <a:schemeClr val="bg2">
                <a:lumMod val="10000"/>
              </a:schemeClr>
            </a:solidFill>
          </a:endParaRPr>
        </a:p>
      </dsp:txBody>
      <dsp:txXfrm>
        <a:off x="116942" y="211815"/>
        <a:ext cx="5724524" cy="216169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FB04C1-A11D-4FDD-AFA1-E02803F48675}">
      <dsp:nvSpPr>
        <dsp:cNvPr id="0" name=""/>
        <dsp:cNvSpPr/>
      </dsp:nvSpPr>
      <dsp:spPr>
        <a:xfrm>
          <a:off x="0" y="2518788"/>
          <a:ext cx="7632848" cy="138617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7150" tIns="57150" rIns="57150" bIns="5715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it-IT" sz="1500" b="0" kern="1200" dirty="0">
              <a:solidFill>
                <a:schemeClr val="tx1"/>
              </a:solidFill>
            </a:rPr>
            <a:t>NB: Nel bando di gara l’indicazione  della  categoria prevalente e della classifica alla quale appartengono </a:t>
          </a:r>
          <a:r>
            <a:rPr lang="it-IT" sz="1500" b="0" u="sng" kern="1200" dirty="0">
              <a:solidFill>
                <a:schemeClr val="tx1"/>
              </a:solidFill>
            </a:rPr>
            <a:t>le opere da appaltare non è rimessa alla discrezionalità dell’Ente, ma è invece, specifico compito del progettista procedere alla corretta individuazione delle lavorazioni di cui l’intervento è composto e alla loro esatta qualificazione in categorie e classifiche</a:t>
          </a:r>
          <a:r>
            <a:rPr lang="it-IT" sz="1500" b="0" u="none" kern="1200" dirty="0">
              <a:solidFill>
                <a:schemeClr val="tx1"/>
              </a:solidFill>
            </a:rPr>
            <a:t> </a:t>
          </a:r>
          <a:r>
            <a:rPr lang="it-IT" sz="1500" b="0" kern="1200" dirty="0">
              <a:solidFill>
                <a:schemeClr val="tx1"/>
              </a:solidFill>
            </a:rPr>
            <a:t>(ex multis, ANAC parere prec. n. 16/2014).</a:t>
          </a:r>
        </a:p>
      </dsp:txBody>
      <dsp:txXfrm>
        <a:off x="67667" y="2586455"/>
        <a:ext cx="7497514" cy="1250836"/>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3077739" cy="513428"/>
          </a:xfrm>
          <a:prstGeom prst="rect">
            <a:avLst/>
          </a:prstGeom>
        </p:spPr>
        <p:txBody>
          <a:bodyPr vert="horz" lIns="99057" tIns="49528" rIns="99057" bIns="49528" rtlCol="0"/>
          <a:lstStyle>
            <a:lvl1pPr algn="l">
              <a:defRPr sz="1300"/>
            </a:lvl1pPr>
          </a:lstStyle>
          <a:p>
            <a:endParaRPr lang="it-IT" dirty="0"/>
          </a:p>
        </p:txBody>
      </p:sp>
      <p:sp>
        <p:nvSpPr>
          <p:cNvPr id="3" name="Segnaposto data 2"/>
          <p:cNvSpPr>
            <a:spLocks noGrp="1"/>
          </p:cNvSpPr>
          <p:nvPr>
            <p:ph type="dt" idx="1"/>
          </p:nvPr>
        </p:nvSpPr>
        <p:spPr>
          <a:xfrm>
            <a:off x="4023092" y="0"/>
            <a:ext cx="3077739" cy="513428"/>
          </a:xfrm>
          <a:prstGeom prst="rect">
            <a:avLst/>
          </a:prstGeom>
        </p:spPr>
        <p:txBody>
          <a:bodyPr vert="horz" lIns="99057" tIns="49528" rIns="99057" bIns="49528" rtlCol="0"/>
          <a:lstStyle>
            <a:lvl1pPr algn="r">
              <a:defRPr sz="1300"/>
            </a:lvl1pPr>
          </a:lstStyle>
          <a:p>
            <a:fld id="{E9DF39CE-E620-47D6-BF41-29C3897EC791}" type="datetimeFigureOut">
              <a:rPr lang="it-IT" smtClean="0"/>
              <a:t>11/12/2020</a:t>
            </a:fld>
            <a:endParaRPr lang="it-IT" dirty="0"/>
          </a:p>
        </p:txBody>
      </p:sp>
      <p:sp>
        <p:nvSpPr>
          <p:cNvPr id="4" name="Segnaposto immagine diapositiva 3"/>
          <p:cNvSpPr>
            <a:spLocks noGrp="1" noRot="1" noChangeAspect="1"/>
          </p:cNvSpPr>
          <p:nvPr>
            <p:ph type="sldImg" idx="2"/>
          </p:nvPr>
        </p:nvSpPr>
        <p:spPr>
          <a:xfrm>
            <a:off x="482600" y="1279525"/>
            <a:ext cx="6137275" cy="3452813"/>
          </a:xfrm>
          <a:prstGeom prst="rect">
            <a:avLst/>
          </a:prstGeom>
          <a:noFill/>
          <a:ln w="12700">
            <a:solidFill>
              <a:prstClr val="black"/>
            </a:solidFill>
          </a:ln>
        </p:spPr>
        <p:txBody>
          <a:bodyPr vert="horz" lIns="99057" tIns="49528" rIns="99057" bIns="49528" rtlCol="0" anchor="ctr"/>
          <a:lstStyle/>
          <a:p>
            <a:endParaRPr lang="it-IT" dirty="0"/>
          </a:p>
        </p:txBody>
      </p:sp>
      <p:sp>
        <p:nvSpPr>
          <p:cNvPr id="5" name="Segnaposto note 4"/>
          <p:cNvSpPr>
            <a:spLocks noGrp="1"/>
          </p:cNvSpPr>
          <p:nvPr>
            <p:ph type="body" sz="quarter" idx="3"/>
          </p:nvPr>
        </p:nvSpPr>
        <p:spPr>
          <a:xfrm>
            <a:off x="710248" y="4924643"/>
            <a:ext cx="5681980" cy="4029254"/>
          </a:xfrm>
          <a:prstGeom prst="rect">
            <a:avLst/>
          </a:prstGeom>
        </p:spPr>
        <p:txBody>
          <a:bodyPr vert="horz" lIns="99057" tIns="49528" rIns="99057" bIns="49528"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9719598"/>
            <a:ext cx="3077739" cy="513427"/>
          </a:xfrm>
          <a:prstGeom prst="rect">
            <a:avLst/>
          </a:prstGeom>
        </p:spPr>
        <p:txBody>
          <a:bodyPr vert="horz" lIns="99057" tIns="49528" rIns="99057" bIns="49528" rtlCol="0" anchor="b"/>
          <a:lstStyle>
            <a:lvl1pPr algn="l">
              <a:defRPr sz="1300"/>
            </a:lvl1pPr>
          </a:lstStyle>
          <a:p>
            <a:endParaRPr lang="it-IT" dirty="0"/>
          </a:p>
        </p:txBody>
      </p:sp>
      <p:sp>
        <p:nvSpPr>
          <p:cNvPr id="7" name="Segnaposto numero diapositiva 6"/>
          <p:cNvSpPr>
            <a:spLocks noGrp="1"/>
          </p:cNvSpPr>
          <p:nvPr>
            <p:ph type="sldNum" sz="quarter" idx="5"/>
          </p:nvPr>
        </p:nvSpPr>
        <p:spPr>
          <a:xfrm>
            <a:off x="4023092" y="9719598"/>
            <a:ext cx="3077739" cy="513427"/>
          </a:xfrm>
          <a:prstGeom prst="rect">
            <a:avLst/>
          </a:prstGeom>
        </p:spPr>
        <p:txBody>
          <a:bodyPr vert="horz" lIns="99057" tIns="49528" rIns="99057" bIns="49528" rtlCol="0" anchor="b"/>
          <a:lstStyle>
            <a:lvl1pPr algn="r">
              <a:defRPr sz="1300"/>
            </a:lvl1pPr>
          </a:lstStyle>
          <a:p>
            <a:fld id="{6C0D96F1-EF2A-46D1-B7F9-4B1157E2446E}" type="slidenum">
              <a:rPr lang="it-IT" smtClean="0"/>
              <a:t>‹N›</a:t>
            </a:fld>
            <a:endParaRPr lang="it-IT" dirty="0"/>
          </a:p>
        </p:txBody>
      </p:sp>
    </p:spTree>
    <p:extLst>
      <p:ext uri="{BB962C8B-B14F-4D97-AF65-F5344CB8AC3E}">
        <p14:creationId xmlns:p14="http://schemas.microsoft.com/office/powerpoint/2010/main" val="3786599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1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5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6" name="Segnaposto piè di pagina 5"/>
          <p:cNvSpPr>
            <a:spLocks noGrp="1"/>
          </p:cNvSpPr>
          <p:nvPr>
            <p:ph type="ftr" sz="quarter" idx="12"/>
          </p:nvPr>
        </p:nvSpPr>
        <p:spPr/>
        <p:txBody>
          <a:bodyPr/>
          <a:lstStyle/>
          <a:p>
            <a:r>
              <a:rPr lang="it-IT" dirty="0"/>
              <a:t>Ordine Forense di Velletri</a:t>
            </a:r>
          </a:p>
        </p:txBody>
      </p:sp>
      <p:sp>
        <p:nvSpPr>
          <p:cNvPr id="4" name="Segnaposto intestazione 3">
            <a:extLst>
              <a:ext uri="{FF2B5EF4-FFF2-40B4-BE49-F238E27FC236}">
                <a16:creationId xmlns:a16="http://schemas.microsoft.com/office/drawing/2014/main" id="{B5E3733A-7A9A-4E31-A3E3-8F623EE1B788}"/>
              </a:ext>
            </a:extLst>
          </p:cNvPr>
          <p:cNvSpPr>
            <a:spLocks noGrp="1"/>
          </p:cNvSpPr>
          <p:nvPr>
            <p:ph type="hdr" sz="quarter" idx="13"/>
          </p:nvPr>
        </p:nvSpPr>
        <p:spPr/>
        <p:txBody>
          <a:bodyPr/>
          <a:lstStyle/>
          <a:p>
            <a:r>
              <a:rPr lang="it-IT" dirty="0"/>
              <a:t>IL CODICE DEI CONTRATTI PUBBLICI</a:t>
            </a:r>
          </a:p>
        </p:txBody>
      </p:sp>
    </p:spTree>
    <p:extLst>
      <p:ext uri="{BB962C8B-B14F-4D97-AF65-F5344CB8AC3E}">
        <p14:creationId xmlns:p14="http://schemas.microsoft.com/office/powerpoint/2010/main" val="38968955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6" name="Segnaposto piè di pagina 5"/>
          <p:cNvSpPr>
            <a:spLocks noGrp="1"/>
          </p:cNvSpPr>
          <p:nvPr>
            <p:ph type="ftr" sz="quarter" idx="12"/>
          </p:nvPr>
        </p:nvSpPr>
        <p:spPr/>
        <p:txBody>
          <a:bodyPr/>
          <a:lstStyle/>
          <a:p>
            <a:r>
              <a:rPr lang="it-IT" dirty="0"/>
              <a:t>Ordine Forense di Velletri</a:t>
            </a:r>
          </a:p>
        </p:txBody>
      </p:sp>
      <p:sp>
        <p:nvSpPr>
          <p:cNvPr id="4" name="Segnaposto intestazione 3">
            <a:extLst>
              <a:ext uri="{FF2B5EF4-FFF2-40B4-BE49-F238E27FC236}">
                <a16:creationId xmlns:a16="http://schemas.microsoft.com/office/drawing/2014/main" id="{B5E3733A-7A9A-4E31-A3E3-8F623EE1B788}"/>
              </a:ext>
            </a:extLst>
          </p:cNvPr>
          <p:cNvSpPr>
            <a:spLocks noGrp="1"/>
          </p:cNvSpPr>
          <p:nvPr>
            <p:ph type="hdr" sz="quarter" idx="13"/>
          </p:nvPr>
        </p:nvSpPr>
        <p:spPr/>
        <p:txBody>
          <a:bodyPr/>
          <a:lstStyle/>
          <a:p>
            <a:r>
              <a:rPr lang="it-IT" dirty="0"/>
              <a:t>IL CODICE DEI CONTRATTI PUBBLICI</a:t>
            </a:r>
          </a:p>
        </p:txBody>
      </p:sp>
    </p:spTree>
    <p:extLst>
      <p:ext uri="{BB962C8B-B14F-4D97-AF65-F5344CB8AC3E}">
        <p14:creationId xmlns:p14="http://schemas.microsoft.com/office/powerpoint/2010/main" val="34193864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6" name="Segnaposto piè di pagina 5"/>
          <p:cNvSpPr>
            <a:spLocks noGrp="1"/>
          </p:cNvSpPr>
          <p:nvPr>
            <p:ph type="ftr" sz="quarter" idx="12"/>
          </p:nvPr>
        </p:nvSpPr>
        <p:spPr/>
        <p:txBody>
          <a:bodyPr/>
          <a:lstStyle/>
          <a:p>
            <a:r>
              <a:rPr lang="it-IT" dirty="0"/>
              <a:t>Ordine Forense di Velletri</a:t>
            </a:r>
          </a:p>
        </p:txBody>
      </p:sp>
      <p:sp>
        <p:nvSpPr>
          <p:cNvPr id="4" name="Segnaposto intestazione 3">
            <a:extLst>
              <a:ext uri="{FF2B5EF4-FFF2-40B4-BE49-F238E27FC236}">
                <a16:creationId xmlns:a16="http://schemas.microsoft.com/office/drawing/2014/main" id="{B5E3733A-7A9A-4E31-A3E3-8F623EE1B788}"/>
              </a:ext>
            </a:extLst>
          </p:cNvPr>
          <p:cNvSpPr>
            <a:spLocks noGrp="1"/>
          </p:cNvSpPr>
          <p:nvPr>
            <p:ph type="hdr" sz="quarter" idx="13"/>
          </p:nvPr>
        </p:nvSpPr>
        <p:spPr/>
        <p:txBody>
          <a:bodyPr/>
          <a:lstStyle/>
          <a:p>
            <a:r>
              <a:rPr lang="it-IT" dirty="0"/>
              <a:t>IL CODICE DEI CONTRATTI PUBBLICI</a:t>
            </a:r>
          </a:p>
        </p:txBody>
      </p:sp>
    </p:spTree>
    <p:extLst>
      <p:ext uri="{BB962C8B-B14F-4D97-AF65-F5344CB8AC3E}">
        <p14:creationId xmlns:p14="http://schemas.microsoft.com/office/powerpoint/2010/main" val="5256191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6" name="Segnaposto piè di pagina 5"/>
          <p:cNvSpPr>
            <a:spLocks noGrp="1"/>
          </p:cNvSpPr>
          <p:nvPr>
            <p:ph type="ftr" sz="quarter" idx="12"/>
          </p:nvPr>
        </p:nvSpPr>
        <p:spPr/>
        <p:txBody>
          <a:bodyPr/>
          <a:lstStyle/>
          <a:p>
            <a:r>
              <a:rPr lang="it-IT" dirty="0"/>
              <a:t>Ordine Forense di Velletri</a:t>
            </a:r>
          </a:p>
        </p:txBody>
      </p:sp>
      <p:sp>
        <p:nvSpPr>
          <p:cNvPr id="4" name="Segnaposto intestazione 3">
            <a:extLst>
              <a:ext uri="{FF2B5EF4-FFF2-40B4-BE49-F238E27FC236}">
                <a16:creationId xmlns:a16="http://schemas.microsoft.com/office/drawing/2014/main" id="{B5E3733A-7A9A-4E31-A3E3-8F623EE1B788}"/>
              </a:ext>
            </a:extLst>
          </p:cNvPr>
          <p:cNvSpPr>
            <a:spLocks noGrp="1"/>
          </p:cNvSpPr>
          <p:nvPr>
            <p:ph type="hdr" sz="quarter" idx="13"/>
          </p:nvPr>
        </p:nvSpPr>
        <p:spPr/>
        <p:txBody>
          <a:bodyPr/>
          <a:lstStyle/>
          <a:p>
            <a:r>
              <a:rPr lang="it-IT" dirty="0"/>
              <a:t>IL CODICE DEI CONTRATTI PUBBLICI</a:t>
            </a:r>
          </a:p>
        </p:txBody>
      </p:sp>
    </p:spTree>
    <p:extLst>
      <p:ext uri="{BB962C8B-B14F-4D97-AF65-F5344CB8AC3E}">
        <p14:creationId xmlns:p14="http://schemas.microsoft.com/office/powerpoint/2010/main" val="1170188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6" name="Segnaposto piè di pagina 5"/>
          <p:cNvSpPr>
            <a:spLocks noGrp="1"/>
          </p:cNvSpPr>
          <p:nvPr>
            <p:ph type="ftr" sz="quarter" idx="12"/>
          </p:nvPr>
        </p:nvSpPr>
        <p:spPr/>
        <p:txBody>
          <a:bodyPr/>
          <a:lstStyle/>
          <a:p>
            <a:r>
              <a:rPr lang="it-IT" dirty="0"/>
              <a:t>Ordine Forense di Velletri</a:t>
            </a:r>
          </a:p>
        </p:txBody>
      </p:sp>
      <p:sp>
        <p:nvSpPr>
          <p:cNvPr id="4" name="Segnaposto intestazione 3">
            <a:extLst>
              <a:ext uri="{FF2B5EF4-FFF2-40B4-BE49-F238E27FC236}">
                <a16:creationId xmlns:a16="http://schemas.microsoft.com/office/drawing/2014/main" id="{B5E3733A-7A9A-4E31-A3E3-8F623EE1B788}"/>
              </a:ext>
            </a:extLst>
          </p:cNvPr>
          <p:cNvSpPr>
            <a:spLocks noGrp="1"/>
          </p:cNvSpPr>
          <p:nvPr>
            <p:ph type="hdr" sz="quarter" idx="13"/>
          </p:nvPr>
        </p:nvSpPr>
        <p:spPr/>
        <p:txBody>
          <a:bodyPr/>
          <a:lstStyle/>
          <a:p>
            <a:r>
              <a:rPr lang="it-IT" dirty="0"/>
              <a:t>IL CODICE DEI CONTRATTI PUBBLICI</a:t>
            </a:r>
          </a:p>
        </p:txBody>
      </p:sp>
    </p:spTree>
    <p:extLst>
      <p:ext uri="{BB962C8B-B14F-4D97-AF65-F5344CB8AC3E}">
        <p14:creationId xmlns:p14="http://schemas.microsoft.com/office/powerpoint/2010/main" val="37384462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6" name="Segnaposto piè di pagina 5"/>
          <p:cNvSpPr>
            <a:spLocks noGrp="1"/>
          </p:cNvSpPr>
          <p:nvPr>
            <p:ph type="ftr" sz="quarter" idx="12"/>
          </p:nvPr>
        </p:nvSpPr>
        <p:spPr/>
        <p:txBody>
          <a:bodyPr/>
          <a:lstStyle/>
          <a:p>
            <a:r>
              <a:rPr lang="it-IT" dirty="0"/>
              <a:t>Ordine Forense di Velletri</a:t>
            </a:r>
          </a:p>
        </p:txBody>
      </p:sp>
      <p:sp>
        <p:nvSpPr>
          <p:cNvPr id="4" name="Segnaposto intestazione 3">
            <a:extLst>
              <a:ext uri="{FF2B5EF4-FFF2-40B4-BE49-F238E27FC236}">
                <a16:creationId xmlns:a16="http://schemas.microsoft.com/office/drawing/2014/main" id="{B5E3733A-7A9A-4E31-A3E3-8F623EE1B788}"/>
              </a:ext>
            </a:extLst>
          </p:cNvPr>
          <p:cNvSpPr>
            <a:spLocks noGrp="1"/>
          </p:cNvSpPr>
          <p:nvPr>
            <p:ph type="hdr" sz="quarter" idx="13"/>
          </p:nvPr>
        </p:nvSpPr>
        <p:spPr/>
        <p:txBody>
          <a:bodyPr/>
          <a:lstStyle/>
          <a:p>
            <a:r>
              <a:rPr lang="it-IT" dirty="0"/>
              <a:t>IL CODICE DEI CONTRATTI PUBBLICI</a:t>
            </a:r>
          </a:p>
        </p:txBody>
      </p:sp>
    </p:spTree>
    <p:extLst>
      <p:ext uri="{BB962C8B-B14F-4D97-AF65-F5344CB8AC3E}">
        <p14:creationId xmlns:p14="http://schemas.microsoft.com/office/powerpoint/2010/main" val="36711379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6" name="Segnaposto piè di pagina 5"/>
          <p:cNvSpPr>
            <a:spLocks noGrp="1"/>
          </p:cNvSpPr>
          <p:nvPr>
            <p:ph type="ftr" sz="quarter" idx="12"/>
          </p:nvPr>
        </p:nvSpPr>
        <p:spPr/>
        <p:txBody>
          <a:bodyPr/>
          <a:lstStyle/>
          <a:p>
            <a:r>
              <a:rPr lang="it-IT" dirty="0"/>
              <a:t>Ordine Forense di Velletri</a:t>
            </a:r>
          </a:p>
        </p:txBody>
      </p:sp>
      <p:sp>
        <p:nvSpPr>
          <p:cNvPr id="4" name="Segnaposto intestazione 3">
            <a:extLst>
              <a:ext uri="{FF2B5EF4-FFF2-40B4-BE49-F238E27FC236}">
                <a16:creationId xmlns:a16="http://schemas.microsoft.com/office/drawing/2014/main" id="{B5E3733A-7A9A-4E31-A3E3-8F623EE1B788}"/>
              </a:ext>
            </a:extLst>
          </p:cNvPr>
          <p:cNvSpPr>
            <a:spLocks noGrp="1"/>
          </p:cNvSpPr>
          <p:nvPr>
            <p:ph type="hdr" sz="quarter" idx="13"/>
          </p:nvPr>
        </p:nvSpPr>
        <p:spPr/>
        <p:txBody>
          <a:bodyPr/>
          <a:lstStyle/>
          <a:p>
            <a:r>
              <a:rPr lang="it-IT" dirty="0"/>
              <a:t>IL CODICE DEI CONTRATTI PUBBLICI</a:t>
            </a:r>
          </a:p>
        </p:txBody>
      </p:sp>
    </p:spTree>
    <p:extLst>
      <p:ext uri="{BB962C8B-B14F-4D97-AF65-F5344CB8AC3E}">
        <p14:creationId xmlns:p14="http://schemas.microsoft.com/office/powerpoint/2010/main" val="14628790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6" name="Segnaposto piè di pagina 5"/>
          <p:cNvSpPr>
            <a:spLocks noGrp="1"/>
          </p:cNvSpPr>
          <p:nvPr>
            <p:ph type="ftr" sz="quarter" idx="12"/>
          </p:nvPr>
        </p:nvSpPr>
        <p:spPr/>
        <p:txBody>
          <a:bodyPr/>
          <a:lstStyle/>
          <a:p>
            <a:r>
              <a:rPr lang="it-IT" dirty="0"/>
              <a:t>Ordine Forense di Velletri</a:t>
            </a:r>
          </a:p>
        </p:txBody>
      </p:sp>
      <p:sp>
        <p:nvSpPr>
          <p:cNvPr id="4" name="Segnaposto intestazione 3">
            <a:extLst>
              <a:ext uri="{FF2B5EF4-FFF2-40B4-BE49-F238E27FC236}">
                <a16:creationId xmlns:a16="http://schemas.microsoft.com/office/drawing/2014/main" id="{B5E3733A-7A9A-4E31-A3E3-8F623EE1B788}"/>
              </a:ext>
            </a:extLst>
          </p:cNvPr>
          <p:cNvSpPr>
            <a:spLocks noGrp="1"/>
          </p:cNvSpPr>
          <p:nvPr>
            <p:ph type="hdr" sz="quarter" idx="13"/>
          </p:nvPr>
        </p:nvSpPr>
        <p:spPr/>
        <p:txBody>
          <a:bodyPr/>
          <a:lstStyle/>
          <a:p>
            <a:r>
              <a:rPr lang="it-IT" dirty="0"/>
              <a:t>IL CODICE DEI CONTRATTI PUBBLICI</a:t>
            </a:r>
          </a:p>
        </p:txBody>
      </p:sp>
    </p:spTree>
    <p:extLst>
      <p:ext uri="{BB962C8B-B14F-4D97-AF65-F5344CB8AC3E}">
        <p14:creationId xmlns:p14="http://schemas.microsoft.com/office/powerpoint/2010/main" val="1069225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6" name="Segnaposto piè di pagina 5"/>
          <p:cNvSpPr>
            <a:spLocks noGrp="1"/>
          </p:cNvSpPr>
          <p:nvPr>
            <p:ph type="ftr" sz="quarter" idx="12"/>
          </p:nvPr>
        </p:nvSpPr>
        <p:spPr/>
        <p:txBody>
          <a:bodyPr/>
          <a:lstStyle/>
          <a:p>
            <a:r>
              <a:rPr lang="it-IT" dirty="0"/>
              <a:t>Ordine Forense di Velletri</a:t>
            </a:r>
          </a:p>
        </p:txBody>
      </p:sp>
      <p:sp>
        <p:nvSpPr>
          <p:cNvPr id="4" name="Segnaposto intestazione 3">
            <a:extLst>
              <a:ext uri="{FF2B5EF4-FFF2-40B4-BE49-F238E27FC236}">
                <a16:creationId xmlns:a16="http://schemas.microsoft.com/office/drawing/2014/main" id="{B5E3733A-7A9A-4E31-A3E3-8F623EE1B788}"/>
              </a:ext>
            </a:extLst>
          </p:cNvPr>
          <p:cNvSpPr>
            <a:spLocks noGrp="1"/>
          </p:cNvSpPr>
          <p:nvPr>
            <p:ph type="hdr" sz="quarter" idx="13"/>
          </p:nvPr>
        </p:nvSpPr>
        <p:spPr/>
        <p:txBody>
          <a:bodyPr/>
          <a:lstStyle/>
          <a:p>
            <a:r>
              <a:rPr lang="it-IT" dirty="0"/>
              <a:t>IL CODICE DEI CONTRATTI PUBBLICI</a:t>
            </a:r>
          </a:p>
        </p:txBody>
      </p:sp>
    </p:spTree>
    <p:extLst>
      <p:ext uri="{BB962C8B-B14F-4D97-AF65-F5344CB8AC3E}">
        <p14:creationId xmlns:p14="http://schemas.microsoft.com/office/powerpoint/2010/main" val="9378073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6" name="Segnaposto piè di pagina 5"/>
          <p:cNvSpPr>
            <a:spLocks noGrp="1"/>
          </p:cNvSpPr>
          <p:nvPr>
            <p:ph type="ftr" sz="quarter" idx="12"/>
          </p:nvPr>
        </p:nvSpPr>
        <p:spPr/>
        <p:txBody>
          <a:bodyPr/>
          <a:lstStyle/>
          <a:p>
            <a:r>
              <a:rPr lang="it-IT" dirty="0"/>
              <a:t>Ordine Forense di Velletri</a:t>
            </a:r>
          </a:p>
        </p:txBody>
      </p:sp>
      <p:sp>
        <p:nvSpPr>
          <p:cNvPr id="4" name="Segnaposto intestazione 3">
            <a:extLst>
              <a:ext uri="{FF2B5EF4-FFF2-40B4-BE49-F238E27FC236}">
                <a16:creationId xmlns:a16="http://schemas.microsoft.com/office/drawing/2014/main" id="{B5E3733A-7A9A-4E31-A3E3-8F623EE1B788}"/>
              </a:ext>
            </a:extLst>
          </p:cNvPr>
          <p:cNvSpPr>
            <a:spLocks noGrp="1"/>
          </p:cNvSpPr>
          <p:nvPr>
            <p:ph type="hdr" sz="quarter" idx="13"/>
          </p:nvPr>
        </p:nvSpPr>
        <p:spPr/>
        <p:txBody>
          <a:bodyPr/>
          <a:lstStyle/>
          <a:p>
            <a:r>
              <a:rPr lang="it-IT" dirty="0"/>
              <a:t>IL CODICE DEI CONTRATTI PUBBLICI</a:t>
            </a:r>
          </a:p>
        </p:txBody>
      </p:sp>
    </p:spTree>
    <p:extLst>
      <p:ext uri="{BB962C8B-B14F-4D97-AF65-F5344CB8AC3E}">
        <p14:creationId xmlns:p14="http://schemas.microsoft.com/office/powerpoint/2010/main" val="20746685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6" name="Segnaposto piè di pagina 5"/>
          <p:cNvSpPr>
            <a:spLocks noGrp="1"/>
          </p:cNvSpPr>
          <p:nvPr>
            <p:ph type="ftr" sz="quarter" idx="12"/>
          </p:nvPr>
        </p:nvSpPr>
        <p:spPr/>
        <p:txBody>
          <a:bodyPr/>
          <a:lstStyle/>
          <a:p>
            <a:r>
              <a:rPr lang="it-IT" dirty="0"/>
              <a:t>Ordine Forense di Velletri</a:t>
            </a:r>
          </a:p>
        </p:txBody>
      </p:sp>
      <p:sp>
        <p:nvSpPr>
          <p:cNvPr id="4" name="Segnaposto intestazione 3">
            <a:extLst>
              <a:ext uri="{FF2B5EF4-FFF2-40B4-BE49-F238E27FC236}">
                <a16:creationId xmlns:a16="http://schemas.microsoft.com/office/drawing/2014/main" id="{B5E3733A-7A9A-4E31-A3E3-8F623EE1B788}"/>
              </a:ext>
            </a:extLst>
          </p:cNvPr>
          <p:cNvSpPr>
            <a:spLocks noGrp="1"/>
          </p:cNvSpPr>
          <p:nvPr>
            <p:ph type="hdr" sz="quarter" idx="13"/>
          </p:nvPr>
        </p:nvSpPr>
        <p:spPr/>
        <p:txBody>
          <a:bodyPr/>
          <a:lstStyle/>
          <a:p>
            <a:r>
              <a:rPr lang="it-IT" dirty="0"/>
              <a:t>IL CODICE DEI CONTRATTI PUBBLICI</a:t>
            </a:r>
          </a:p>
        </p:txBody>
      </p:sp>
    </p:spTree>
    <p:extLst>
      <p:ext uri="{BB962C8B-B14F-4D97-AF65-F5344CB8AC3E}">
        <p14:creationId xmlns:p14="http://schemas.microsoft.com/office/powerpoint/2010/main" val="20843472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6" name="Segnaposto piè di pagina 5"/>
          <p:cNvSpPr>
            <a:spLocks noGrp="1"/>
          </p:cNvSpPr>
          <p:nvPr>
            <p:ph type="ftr" sz="quarter" idx="12"/>
          </p:nvPr>
        </p:nvSpPr>
        <p:spPr/>
        <p:txBody>
          <a:bodyPr/>
          <a:lstStyle/>
          <a:p>
            <a:r>
              <a:rPr lang="it-IT" dirty="0"/>
              <a:t>Ordine Forense di Velletri</a:t>
            </a:r>
          </a:p>
        </p:txBody>
      </p:sp>
      <p:sp>
        <p:nvSpPr>
          <p:cNvPr id="4" name="Segnaposto intestazione 3">
            <a:extLst>
              <a:ext uri="{FF2B5EF4-FFF2-40B4-BE49-F238E27FC236}">
                <a16:creationId xmlns:a16="http://schemas.microsoft.com/office/drawing/2014/main" id="{B5E3733A-7A9A-4E31-A3E3-8F623EE1B788}"/>
              </a:ext>
            </a:extLst>
          </p:cNvPr>
          <p:cNvSpPr>
            <a:spLocks noGrp="1"/>
          </p:cNvSpPr>
          <p:nvPr>
            <p:ph type="hdr" sz="quarter" idx="13"/>
          </p:nvPr>
        </p:nvSpPr>
        <p:spPr/>
        <p:txBody>
          <a:bodyPr/>
          <a:lstStyle/>
          <a:p>
            <a:r>
              <a:rPr lang="it-IT" dirty="0"/>
              <a:t>IL CODICE DEI CONTRATTI PUBBLICI</a:t>
            </a:r>
          </a:p>
        </p:txBody>
      </p:sp>
    </p:spTree>
    <p:extLst>
      <p:ext uri="{BB962C8B-B14F-4D97-AF65-F5344CB8AC3E}">
        <p14:creationId xmlns:p14="http://schemas.microsoft.com/office/powerpoint/2010/main" val="7675922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6" name="Segnaposto piè di pagina 5"/>
          <p:cNvSpPr>
            <a:spLocks noGrp="1"/>
          </p:cNvSpPr>
          <p:nvPr>
            <p:ph type="ftr" sz="quarter" idx="12"/>
          </p:nvPr>
        </p:nvSpPr>
        <p:spPr/>
        <p:txBody>
          <a:bodyPr/>
          <a:lstStyle/>
          <a:p>
            <a:r>
              <a:rPr lang="it-IT" dirty="0"/>
              <a:t>Ordine Forense di Velletri</a:t>
            </a:r>
          </a:p>
        </p:txBody>
      </p:sp>
      <p:sp>
        <p:nvSpPr>
          <p:cNvPr id="4" name="Segnaposto intestazione 3">
            <a:extLst>
              <a:ext uri="{FF2B5EF4-FFF2-40B4-BE49-F238E27FC236}">
                <a16:creationId xmlns:a16="http://schemas.microsoft.com/office/drawing/2014/main" id="{B5E3733A-7A9A-4E31-A3E3-8F623EE1B788}"/>
              </a:ext>
            </a:extLst>
          </p:cNvPr>
          <p:cNvSpPr>
            <a:spLocks noGrp="1"/>
          </p:cNvSpPr>
          <p:nvPr>
            <p:ph type="hdr" sz="quarter" idx="13"/>
          </p:nvPr>
        </p:nvSpPr>
        <p:spPr/>
        <p:txBody>
          <a:bodyPr/>
          <a:lstStyle/>
          <a:p>
            <a:r>
              <a:rPr lang="it-IT" dirty="0"/>
              <a:t>IL CODICE DEI CONTRATTI PUBBLICI</a:t>
            </a:r>
          </a:p>
        </p:txBody>
      </p:sp>
    </p:spTree>
    <p:extLst>
      <p:ext uri="{BB962C8B-B14F-4D97-AF65-F5344CB8AC3E}">
        <p14:creationId xmlns:p14="http://schemas.microsoft.com/office/powerpoint/2010/main" val="21133688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6" name="Segnaposto piè di pagina 5"/>
          <p:cNvSpPr>
            <a:spLocks noGrp="1"/>
          </p:cNvSpPr>
          <p:nvPr>
            <p:ph type="ftr" sz="quarter" idx="12"/>
          </p:nvPr>
        </p:nvSpPr>
        <p:spPr/>
        <p:txBody>
          <a:bodyPr/>
          <a:lstStyle/>
          <a:p>
            <a:r>
              <a:rPr lang="it-IT" dirty="0"/>
              <a:t>Ordine Forense di Velletri</a:t>
            </a:r>
          </a:p>
        </p:txBody>
      </p:sp>
      <p:sp>
        <p:nvSpPr>
          <p:cNvPr id="4" name="Segnaposto intestazione 3">
            <a:extLst>
              <a:ext uri="{FF2B5EF4-FFF2-40B4-BE49-F238E27FC236}">
                <a16:creationId xmlns:a16="http://schemas.microsoft.com/office/drawing/2014/main" id="{B5E3733A-7A9A-4E31-A3E3-8F623EE1B788}"/>
              </a:ext>
            </a:extLst>
          </p:cNvPr>
          <p:cNvSpPr>
            <a:spLocks noGrp="1"/>
          </p:cNvSpPr>
          <p:nvPr>
            <p:ph type="hdr" sz="quarter" idx="13"/>
          </p:nvPr>
        </p:nvSpPr>
        <p:spPr/>
        <p:txBody>
          <a:bodyPr/>
          <a:lstStyle/>
          <a:p>
            <a:r>
              <a:rPr lang="it-IT" dirty="0"/>
              <a:t>IL CODICE DEI CONTRATTI PUBBLICI</a:t>
            </a:r>
          </a:p>
        </p:txBody>
      </p:sp>
    </p:spTree>
    <p:extLst>
      <p:ext uri="{BB962C8B-B14F-4D97-AF65-F5344CB8AC3E}">
        <p14:creationId xmlns:p14="http://schemas.microsoft.com/office/powerpoint/2010/main" val="13309499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6" name="Segnaposto piè di pagina 5"/>
          <p:cNvSpPr>
            <a:spLocks noGrp="1"/>
          </p:cNvSpPr>
          <p:nvPr>
            <p:ph type="ftr" sz="quarter" idx="12"/>
          </p:nvPr>
        </p:nvSpPr>
        <p:spPr/>
        <p:txBody>
          <a:bodyPr/>
          <a:lstStyle/>
          <a:p>
            <a:r>
              <a:rPr lang="it-IT" dirty="0"/>
              <a:t>Ordine Forense di Velletri</a:t>
            </a:r>
          </a:p>
        </p:txBody>
      </p:sp>
      <p:sp>
        <p:nvSpPr>
          <p:cNvPr id="4" name="Segnaposto intestazione 3">
            <a:extLst>
              <a:ext uri="{FF2B5EF4-FFF2-40B4-BE49-F238E27FC236}">
                <a16:creationId xmlns:a16="http://schemas.microsoft.com/office/drawing/2014/main" id="{B5E3733A-7A9A-4E31-A3E3-8F623EE1B788}"/>
              </a:ext>
            </a:extLst>
          </p:cNvPr>
          <p:cNvSpPr>
            <a:spLocks noGrp="1"/>
          </p:cNvSpPr>
          <p:nvPr>
            <p:ph type="hdr" sz="quarter" idx="13"/>
          </p:nvPr>
        </p:nvSpPr>
        <p:spPr/>
        <p:txBody>
          <a:bodyPr/>
          <a:lstStyle/>
          <a:p>
            <a:r>
              <a:rPr lang="it-IT" dirty="0"/>
              <a:t>IL CODICE DEI CONTRATTI PUBBLICI</a:t>
            </a:r>
          </a:p>
        </p:txBody>
      </p:sp>
    </p:spTree>
    <p:extLst>
      <p:ext uri="{BB962C8B-B14F-4D97-AF65-F5344CB8AC3E}">
        <p14:creationId xmlns:p14="http://schemas.microsoft.com/office/powerpoint/2010/main" val="27634098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6" name="Segnaposto piè di pagina 5"/>
          <p:cNvSpPr>
            <a:spLocks noGrp="1"/>
          </p:cNvSpPr>
          <p:nvPr>
            <p:ph type="ftr" sz="quarter" idx="12"/>
          </p:nvPr>
        </p:nvSpPr>
        <p:spPr/>
        <p:txBody>
          <a:bodyPr/>
          <a:lstStyle/>
          <a:p>
            <a:r>
              <a:rPr lang="it-IT" dirty="0"/>
              <a:t>Ordine Forense di Velletri</a:t>
            </a:r>
          </a:p>
        </p:txBody>
      </p:sp>
      <p:sp>
        <p:nvSpPr>
          <p:cNvPr id="4" name="Segnaposto intestazione 3">
            <a:extLst>
              <a:ext uri="{FF2B5EF4-FFF2-40B4-BE49-F238E27FC236}">
                <a16:creationId xmlns:a16="http://schemas.microsoft.com/office/drawing/2014/main" id="{B5E3733A-7A9A-4E31-A3E3-8F623EE1B788}"/>
              </a:ext>
            </a:extLst>
          </p:cNvPr>
          <p:cNvSpPr>
            <a:spLocks noGrp="1"/>
          </p:cNvSpPr>
          <p:nvPr>
            <p:ph type="hdr" sz="quarter" idx="13"/>
          </p:nvPr>
        </p:nvSpPr>
        <p:spPr/>
        <p:txBody>
          <a:bodyPr/>
          <a:lstStyle/>
          <a:p>
            <a:r>
              <a:rPr lang="it-IT" dirty="0"/>
              <a:t>IL CODICE DEI CONTRATTI PUBBLICI</a:t>
            </a:r>
          </a:p>
        </p:txBody>
      </p:sp>
    </p:spTree>
    <p:extLst>
      <p:ext uri="{BB962C8B-B14F-4D97-AF65-F5344CB8AC3E}">
        <p14:creationId xmlns:p14="http://schemas.microsoft.com/office/powerpoint/2010/main" val="98803354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6" name="Segnaposto piè di pagina 5"/>
          <p:cNvSpPr>
            <a:spLocks noGrp="1"/>
          </p:cNvSpPr>
          <p:nvPr>
            <p:ph type="ftr" sz="quarter" idx="12"/>
          </p:nvPr>
        </p:nvSpPr>
        <p:spPr/>
        <p:txBody>
          <a:bodyPr/>
          <a:lstStyle/>
          <a:p>
            <a:r>
              <a:rPr lang="it-IT" dirty="0"/>
              <a:t>Ordine Forense di Velletri</a:t>
            </a:r>
          </a:p>
        </p:txBody>
      </p:sp>
      <p:sp>
        <p:nvSpPr>
          <p:cNvPr id="4" name="Segnaposto intestazione 3">
            <a:extLst>
              <a:ext uri="{FF2B5EF4-FFF2-40B4-BE49-F238E27FC236}">
                <a16:creationId xmlns:a16="http://schemas.microsoft.com/office/drawing/2014/main" id="{B5E3733A-7A9A-4E31-A3E3-8F623EE1B788}"/>
              </a:ext>
            </a:extLst>
          </p:cNvPr>
          <p:cNvSpPr>
            <a:spLocks noGrp="1"/>
          </p:cNvSpPr>
          <p:nvPr>
            <p:ph type="hdr" sz="quarter" idx="13"/>
          </p:nvPr>
        </p:nvSpPr>
        <p:spPr/>
        <p:txBody>
          <a:bodyPr/>
          <a:lstStyle/>
          <a:p>
            <a:r>
              <a:rPr lang="it-IT" dirty="0"/>
              <a:t>IL CODICE DEI CONTRATTI PUBBLICI</a:t>
            </a:r>
          </a:p>
        </p:txBody>
      </p:sp>
    </p:spTree>
    <p:extLst>
      <p:ext uri="{BB962C8B-B14F-4D97-AF65-F5344CB8AC3E}">
        <p14:creationId xmlns:p14="http://schemas.microsoft.com/office/powerpoint/2010/main" val="13569872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6" name="Segnaposto piè di pagina 5"/>
          <p:cNvSpPr>
            <a:spLocks noGrp="1"/>
          </p:cNvSpPr>
          <p:nvPr>
            <p:ph type="ftr" sz="quarter" idx="12"/>
          </p:nvPr>
        </p:nvSpPr>
        <p:spPr/>
        <p:txBody>
          <a:bodyPr/>
          <a:lstStyle/>
          <a:p>
            <a:r>
              <a:rPr lang="it-IT" dirty="0"/>
              <a:t>Ordine Forense di Velletri</a:t>
            </a:r>
          </a:p>
        </p:txBody>
      </p:sp>
      <p:sp>
        <p:nvSpPr>
          <p:cNvPr id="4" name="Segnaposto intestazione 3">
            <a:extLst>
              <a:ext uri="{FF2B5EF4-FFF2-40B4-BE49-F238E27FC236}">
                <a16:creationId xmlns:a16="http://schemas.microsoft.com/office/drawing/2014/main" id="{B5E3733A-7A9A-4E31-A3E3-8F623EE1B788}"/>
              </a:ext>
            </a:extLst>
          </p:cNvPr>
          <p:cNvSpPr>
            <a:spLocks noGrp="1"/>
          </p:cNvSpPr>
          <p:nvPr>
            <p:ph type="hdr" sz="quarter" idx="13"/>
          </p:nvPr>
        </p:nvSpPr>
        <p:spPr/>
        <p:txBody>
          <a:bodyPr/>
          <a:lstStyle/>
          <a:p>
            <a:r>
              <a:rPr lang="it-IT" dirty="0"/>
              <a:t>IL CODICE DEI CONTRATTI PUBBLICI</a:t>
            </a:r>
          </a:p>
        </p:txBody>
      </p:sp>
    </p:spTree>
    <p:extLst>
      <p:ext uri="{BB962C8B-B14F-4D97-AF65-F5344CB8AC3E}">
        <p14:creationId xmlns:p14="http://schemas.microsoft.com/office/powerpoint/2010/main" val="30141262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6" name="Segnaposto piè di pagina 5"/>
          <p:cNvSpPr>
            <a:spLocks noGrp="1"/>
          </p:cNvSpPr>
          <p:nvPr>
            <p:ph type="ftr" sz="quarter" idx="12"/>
          </p:nvPr>
        </p:nvSpPr>
        <p:spPr/>
        <p:txBody>
          <a:bodyPr/>
          <a:lstStyle/>
          <a:p>
            <a:r>
              <a:rPr lang="it-IT" dirty="0"/>
              <a:t>Ordine Forense di Velletri</a:t>
            </a:r>
          </a:p>
        </p:txBody>
      </p:sp>
      <p:sp>
        <p:nvSpPr>
          <p:cNvPr id="4" name="Segnaposto intestazione 3">
            <a:extLst>
              <a:ext uri="{FF2B5EF4-FFF2-40B4-BE49-F238E27FC236}">
                <a16:creationId xmlns:a16="http://schemas.microsoft.com/office/drawing/2014/main" id="{B5E3733A-7A9A-4E31-A3E3-8F623EE1B788}"/>
              </a:ext>
            </a:extLst>
          </p:cNvPr>
          <p:cNvSpPr>
            <a:spLocks noGrp="1"/>
          </p:cNvSpPr>
          <p:nvPr>
            <p:ph type="hdr" sz="quarter" idx="13"/>
          </p:nvPr>
        </p:nvSpPr>
        <p:spPr/>
        <p:txBody>
          <a:bodyPr/>
          <a:lstStyle/>
          <a:p>
            <a:r>
              <a:rPr lang="it-IT" dirty="0"/>
              <a:t>IL CODICE DEI CONTRATTI PUBBLICI</a:t>
            </a:r>
          </a:p>
        </p:txBody>
      </p:sp>
    </p:spTree>
    <p:extLst>
      <p:ext uri="{BB962C8B-B14F-4D97-AF65-F5344CB8AC3E}">
        <p14:creationId xmlns:p14="http://schemas.microsoft.com/office/powerpoint/2010/main" val="275647988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6" name="Segnaposto piè di pagina 5"/>
          <p:cNvSpPr>
            <a:spLocks noGrp="1"/>
          </p:cNvSpPr>
          <p:nvPr>
            <p:ph type="ftr" sz="quarter" idx="12"/>
          </p:nvPr>
        </p:nvSpPr>
        <p:spPr/>
        <p:txBody>
          <a:bodyPr/>
          <a:lstStyle/>
          <a:p>
            <a:r>
              <a:rPr lang="it-IT" dirty="0"/>
              <a:t>Ordine Forense di Velletri</a:t>
            </a:r>
          </a:p>
        </p:txBody>
      </p:sp>
      <p:sp>
        <p:nvSpPr>
          <p:cNvPr id="4" name="Segnaposto intestazione 3">
            <a:extLst>
              <a:ext uri="{FF2B5EF4-FFF2-40B4-BE49-F238E27FC236}">
                <a16:creationId xmlns:a16="http://schemas.microsoft.com/office/drawing/2014/main" id="{B5E3733A-7A9A-4E31-A3E3-8F623EE1B788}"/>
              </a:ext>
            </a:extLst>
          </p:cNvPr>
          <p:cNvSpPr>
            <a:spLocks noGrp="1"/>
          </p:cNvSpPr>
          <p:nvPr>
            <p:ph type="hdr" sz="quarter" idx="13"/>
          </p:nvPr>
        </p:nvSpPr>
        <p:spPr/>
        <p:txBody>
          <a:bodyPr/>
          <a:lstStyle/>
          <a:p>
            <a:r>
              <a:rPr lang="it-IT" dirty="0"/>
              <a:t>IL CODICE DEI CONTRATTI PUBBLICI</a:t>
            </a:r>
          </a:p>
        </p:txBody>
      </p:sp>
    </p:spTree>
    <p:extLst>
      <p:ext uri="{BB962C8B-B14F-4D97-AF65-F5344CB8AC3E}">
        <p14:creationId xmlns:p14="http://schemas.microsoft.com/office/powerpoint/2010/main" val="63410985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6" name="Segnaposto piè di pagina 5"/>
          <p:cNvSpPr>
            <a:spLocks noGrp="1"/>
          </p:cNvSpPr>
          <p:nvPr>
            <p:ph type="ftr" sz="quarter" idx="12"/>
          </p:nvPr>
        </p:nvSpPr>
        <p:spPr/>
        <p:txBody>
          <a:bodyPr/>
          <a:lstStyle/>
          <a:p>
            <a:r>
              <a:rPr lang="it-IT" dirty="0"/>
              <a:t>Ordine Forense di Velletri</a:t>
            </a:r>
          </a:p>
        </p:txBody>
      </p:sp>
      <p:sp>
        <p:nvSpPr>
          <p:cNvPr id="4" name="Segnaposto intestazione 3">
            <a:extLst>
              <a:ext uri="{FF2B5EF4-FFF2-40B4-BE49-F238E27FC236}">
                <a16:creationId xmlns:a16="http://schemas.microsoft.com/office/drawing/2014/main" id="{B5E3733A-7A9A-4E31-A3E3-8F623EE1B788}"/>
              </a:ext>
            </a:extLst>
          </p:cNvPr>
          <p:cNvSpPr>
            <a:spLocks noGrp="1"/>
          </p:cNvSpPr>
          <p:nvPr>
            <p:ph type="hdr" sz="quarter" idx="13"/>
          </p:nvPr>
        </p:nvSpPr>
        <p:spPr/>
        <p:txBody>
          <a:bodyPr/>
          <a:lstStyle/>
          <a:p>
            <a:r>
              <a:rPr lang="it-IT" dirty="0"/>
              <a:t>IL CODICE DEI CONTRATTI PUBBLICI</a:t>
            </a:r>
          </a:p>
        </p:txBody>
      </p:sp>
    </p:spTree>
    <p:extLst>
      <p:ext uri="{BB962C8B-B14F-4D97-AF65-F5344CB8AC3E}">
        <p14:creationId xmlns:p14="http://schemas.microsoft.com/office/powerpoint/2010/main" val="410876895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6" name="Segnaposto piè di pagina 5"/>
          <p:cNvSpPr>
            <a:spLocks noGrp="1"/>
          </p:cNvSpPr>
          <p:nvPr>
            <p:ph type="ftr" sz="quarter" idx="12"/>
          </p:nvPr>
        </p:nvSpPr>
        <p:spPr/>
        <p:txBody>
          <a:bodyPr/>
          <a:lstStyle/>
          <a:p>
            <a:r>
              <a:rPr lang="it-IT" dirty="0"/>
              <a:t>Ordine Forense di Velletri</a:t>
            </a:r>
          </a:p>
        </p:txBody>
      </p:sp>
      <p:sp>
        <p:nvSpPr>
          <p:cNvPr id="4" name="Segnaposto intestazione 3">
            <a:extLst>
              <a:ext uri="{FF2B5EF4-FFF2-40B4-BE49-F238E27FC236}">
                <a16:creationId xmlns:a16="http://schemas.microsoft.com/office/drawing/2014/main" id="{B5E3733A-7A9A-4E31-A3E3-8F623EE1B788}"/>
              </a:ext>
            </a:extLst>
          </p:cNvPr>
          <p:cNvSpPr>
            <a:spLocks noGrp="1"/>
          </p:cNvSpPr>
          <p:nvPr>
            <p:ph type="hdr" sz="quarter" idx="13"/>
          </p:nvPr>
        </p:nvSpPr>
        <p:spPr/>
        <p:txBody>
          <a:bodyPr/>
          <a:lstStyle/>
          <a:p>
            <a:r>
              <a:rPr lang="it-IT" dirty="0"/>
              <a:t>IL CODICE DEI CONTRATTI PUBBLICI</a:t>
            </a:r>
          </a:p>
        </p:txBody>
      </p:sp>
    </p:spTree>
    <p:extLst>
      <p:ext uri="{BB962C8B-B14F-4D97-AF65-F5344CB8AC3E}">
        <p14:creationId xmlns:p14="http://schemas.microsoft.com/office/powerpoint/2010/main" val="28649712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6" name="Segnaposto piè di pagina 5"/>
          <p:cNvSpPr>
            <a:spLocks noGrp="1"/>
          </p:cNvSpPr>
          <p:nvPr>
            <p:ph type="ftr" sz="quarter" idx="12"/>
          </p:nvPr>
        </p:nvSpPr>
        <p:spPr/>
        <p:txBody>
          <a:bodyPr/>
          <a:lstStyle/>
          <a:p>
            <a:r>
              <a:rPr lang="it-IT" dirty="0"/>
              <a:t>Ordine Forense di Velletri</a:t>
            </a:r>
          </a:p>
        </p:txBody>
      </p:sp>
      <p:sp>
        <p:nvSpPr>
          <p:cNvPr id="4" name="Segnaposto intestazione 3">
            <a:extLst>
              <a:ext uri="{FF2B5EF4-FFF2-40B4-BE49-F238E27FC236}">
                <a16:creationId xmlns:a16="http://schemas.microsoft.com/office/drawing/2014/main" id="{B5E3733A-7A9A-4E31-A3E3-8F623EE1B788}"/>
              </a:ext>
            </a:extLst>
          </p:cNvPr>
          <p:cNvSpPr>
            <a:spLocks noGrp="1"/>
          </p:cNvSpPr>
          <p:nvPr>
            <p:ph type="hdr" sz="quarter" idx="13"/>
          </p:nvPr>
        </p:nvSpPr>
        <p:spPr/>
        <p:txBody>
          <a:bodyPr/>
          <a:lstStyle/>
          <a:p>
            <a:r>
              <a:rPr lang="it-IT" dirty="0"/>
              <a:t>IL CODICE DEI CONTRATTI PUBBLICI</a:t>
            </a:r>
          </a:p>
        </p:txBody>
      </p:sp>
    </p:spTree>
    <p:extLst>
      <p:ext uri="{BB962C8B-B14F-4D97-AF65-F5344CB8AC3E}">
        <p14:creationId xmlns:p14="http://schemas.microsoft.com/office/powerpoint/2010/main" val="40116032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6" name="Segnaposto piè di pagina 5"/>
          <p:cNvSpPr>
            <a:spLocks noGrp="1"/>
          </p:cNvSpPr>
          <p:nvPr>
            <p:ph type="ftr" sz="quarter" idx="12"/>
          </p:nvPr>
        </p:nvSpPr>
        <p:spPr/>
        <p:txBody>
          <a:bodyPr/>
          <a:lstStyle/>
          <a:p>
            <a:r>
              <a:rPr lang="it-IT" dirty="0"/>
              <a:t>Ordine Forense di Velletri</a:t>
            </a:r>
          </a:p>
        </p:txBody>
      </p:sp>
      <p:sp>
        <p:nvSpPr>
          <p:cNvPr id="4" name="Segnaposto intestazione 3">
            <a:extLst>
              <a:ext uri="{FF2B5EF4-FFF2-40B4-BE49-F238E27FC236}">
                <a16:creationId xmlns:a16="http://schemas.microsoft.com/office/drawing/2014/main" id="{B5E3733A-7A9A-4E31-A3E3-8F623EE1B788}"/>
              </a:ext>
            </a:extLst>
          </p:cNvPr>
          <p:cNvSpPr>
            <a:spLocks noGrp="1"/>
          </p:cNvSpPr>
          <p:nvPr>
            <p:ph type="hdr" sz="quarter" idx="13"/>
          </p:nvPr>
        </p:nvSpPr>
        <p:spPr/>
        <p:txBody>
          <a:bodyPr/>
          <a:lstStyle/>
          <a:p>
            <a:r>
              <a:rPr lang="it-IT" dirty="0"/>
              <a:t>IL CODICE DEI CONTRATTI PUBBLICI</a:t>
            </a:r>
          </a:p>
        </p:txBody>
      </p:sp>
    </p:spTree>
    <p:extLst>
      <p:ext uri="{BB962C8B-B14F-4D97-AF65-F5344CB8AC3E}">
        <p14:creationId xmlns:p14="http://schemas.microsoft.com/office/powerpoint/2010/main" val="96880601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6" name="Segnaposto piè di pagina 5"/>
          <p:cNvSpPr>
            <a:spLocks noGrp="1"/>
          </p:cNvSpPr>
          <p:nvPr>
            <p:ph type="ftr" sz="quarter" idx="12"/>
          </p:nvPr>
        </p:nvSpPr>
        <p:spPr/>
        <p:txBody>
          <a:bodyPr/>
          <a:lstStyle/>
          <a:p>
            <a:r>
              <a:rPr lang="it-IT" dirty="0"/>
              <a:t>Ordine Forense di Velletri</a:t>
            </a:r>
          </a:p>
        </p:txBody>
      </p:sp>
      <p:sp>
        <p:nvSpPr>
          <p:cNvPr id="4" name="Segnaposto intestazione 3">
            <a:extLst>
              <a:ext uri="{FF2B5EF4-FFF2-40B4-BE49-F238E27FC236}">
                <a16:creationId xmlns:a16="http://schemas.microsoft.com/office/drawing/2014/main" id="{B5E3733A-7A9A-4E31-A3E3-8F623EE1B788}"/>
              </a:ext>
            </a:extLst>
          </p:cNvPr>
          <p:cNvSpPr>
            <a:spLocks noGrp="1"/>
          </p:cNvSpPr>
          <p:nvPr>
            <p:ph type="hdr" sz="quarter" idx="13"/>
          </p:nvPr>
        </p:nvSpPr>
        <p:spPr/>
        <p:txBody>
          <a:bodyPr/>
          <a:lstStyle/>
          <a:p>
            <a:r>
              <a:rPr lang="it-IT" dirty="0"/>
              <a:t>IL CODICE DEI CONTRATTI PUBBLICI</a:t>
            </a:r>
          </a:p>
        </p:txBody>
      </p:sp>
    </p:spTree>
    <p:extLst>
      <p:ext uri="{BB962C8B-B14F-4D97-AF65-F5344CB8AC3E}">
        <p14:creationId xmlns:p14="http://schemas.microsoft.com/office/powerpoint/2010/main" val="18107919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6" name="Segnaposto piè di pagina 5"/>
          <p:cNvSpPr>
            <a:spLocks noGrp="1"/>
          </p:cNvSpPr>
          <p:nvPr>
            <p:ph type="ftr" sz="quarter" idx="12"/>
          </p:nvPr>
        </p:nvSpPr>
        <p:spPr/>
        <p:txBody>
          <a:bodyPr/>
          <a:lstStyle/>
          <a:p>
            <a:r>
              <a:rPr lang="it-IT" dirty="0"/>
              <a:t>Ordine Forense di Velletri</a:t>
            </a:r>
          </a:p>
        </p:txBody>
      </p:sp>
      <p:sp>
        <p:nvSpPr>
          <p:cNvPr id="4" name="Segnaposto intestazione 3">
            <a:extLst>
              <a:ext uri="{FF2B5EF4-FFF2-40B4-BE49-F238E27FC236}">
                <a16:creationId xmlns:a16="http://schemas.microsoft.com/office/drawing/2014/main" id="{B5E3733A-7A9A-4E31-A3E3-8F623EE1B788}"/>
              </a:ext>
            </a:extLst>
          </p:cNvPr>
          <p:cNvSpPr>
            <a:spLocks noGrp="1"/>
          </p:cNvSpPr>
          <p:nvPr>
            <p:ph type="hdr" sz="quarter" idx="13"/>
          </p:nvPr>
        </p:nvSpPr>
        <p:spPr/>
        <p:txBody>
          <a:bodyPr/>
          <a:lstStyle/>
          <a:p>
            <a:r>
              <a:rPr lang="it-IT" dirty="0"/>
              <a:t>IL CODICE DEI CONTRATTI PUBBLICI</a:t>
            </a:r>
          </a:p>
        </p:txBody>
      </p:sp>
    </p:spTree>
    <p:extLst>
      <p:ext uri="{BB962C8B-B14F-4D97-AF65-F5344CB8AC3E}">
        <p14:creationId xmlns:p14="http://schemas.microsoft.com/office/powerpoint/2010/main" val="3859619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6" name="Segnaposto piè di pagina 5"/>
          <p:cNvSpPr>
            <a:spLocks noGrp="1"/>
          </p:cNvSpPr>
          <p:nvPr>
            <p:ph type="ftr" sz="quarter" idx="12"/>
          </p:nvPr>
        </p:nvSpPr>
        <p:spPr/>
        <p:txBody>
          <a:bodyPr/>
          <a:lstStyle/>
          <a:p>
            <a:r>
              <a:rPr lang="it-IT" dirty="0"/>
              <a:t>Ordine Forense di Velletri</a:t>
            </a:r>
          </a:p>
        </p:txBody>
      </p:sp>
      <p:sp>
        <p:nvSpPr>
          <p:cNvPr id="4" name="Segnaposto intestazione 3">
            <a:extLst>
              <a:ext uri="{FF2B5EF4-FFF2-40B4-BE49-F238E27FC236}">
                <a16:creationId xmlns:a16="http://schemas.microsoft.com/office/drawing/2014/main" id="{B5E3733A-7A9A-4E31-A3E3-8F623EE1B788}"/>
              </a:ext>
            </a:extLst>
          </p:cNvPr>
          <p:cNvSpPr>
            <a:spLocks noGrp="1"/>
          </p:cNvSpPr>
          <p:nvPr>
            <p:ph type="hdr" sz="quarter" idx="13"/>
          </p:nvPr>
        </p:nvSpPr>
        <p:spPr/>
        <p:txBody>
          <a:bodyPr/>
          <a:lstStyle/>
          <a:p>
            <a:r>
              <a:rPr lang="it-IT" dirty="0"/>
              <a:t>IL CODICE DEI CONTRATTI PUBBLICI</a:t>
            </a:r>
          </a:p>
        </p:txBody>
      </p:sp>
    </p:spTree>
    <p:extLst>
      <p:ext uri="{BB962C8B-B14F-4D97-AF65-F5344CB8AC3E}">
        <p14:creationId xmlns:p14="http://schemas.microsoft.com/office/powerpoint/2010/main" val="3572047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6" name="Segnaposto piè di pagina 5"/>
          <p:cNvSpPr>
            <a:spLocks noGrp="1"/>
          </p:cNvSpPr>
          <p:nvPr>
            <p:ph type="ftr" sz="quarter" idx="12"/>
          </p:nvPr>
        </p:nvSpPr>
        <p:spPr/>
        <p:txBody>
          <a:bodyPr/>
          <a:lstStyle/>
          <a:p>
            <a:r>
              <a:rPr lang="it-IT" dirty="0"/>
              <a:t>Ordine Forense di Velletri</a:t>
            </a:r>
          </a:p>
        </p:txBody>
      </p:sp>
      <p:sp>
        <p:nvSpPr>
          <p:cNvPr id="4" name="Segnaposto intestazione 3">
            <a:extLst>
              <a:ext uri="{FF2B5EF4-FFF2-40B4-BE49-F238E27FC236}">
                <a16:creationId xmlns:a16="http://schemas.microsoft.com/office/drawing/2014/main" id="{B5E3733A-7A9A-4E31-A3E3-8F623EE1B788}"/>
              </a:ext>
            </a:extLst>
          </p:cNvPr>
          <p:cNvSpPr>
            <a:spLocks noGrp="1"/>
          </p:cNvSpPr>
          <p:nvPr>
            <p:ph type="hdr" sz="quarter" idx="13"/>
          </p:nvPr>
        </p:nvSpPr>
        <p:spPr/>
        <p:txBody>
          <a:bodyPr/>
          <a:lstStyle/>
          <a:p>
            <a:r>
              <a:rPr lang="it-IT" dirty="0"/>
              <a:t>IL CODICE DEI CONTRATTI PUBBLICI</a:t>
            </a:r>
          </a:p>
        </p:txBody>
      </p:sp>
    </p:spTree>
    <p:extLst>
      <p:ext uri="{BB962C8B-B14F-4D97-AF65-F5344CB8AC3E}">
        <p14:creationId xmlns:p14="http://schemas.microsoft.com/office/powerpoint/2010/main" val="42135830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6" name="Segnaposto piè di pagina 5"/>
          <p:cNvSpPr>
            <a:spLocks noGrp="1"/>
          </p:cNvSpPr>
          <p:nvPr>
            <p:ph type="ftr" sz="quarter" idx="12"/>
          </p:nvPr>
        </p:nvSpPr>
        <p:spPr/>
        <p:txBody>
          <a:bodyPr/>
          <a:lstStyle/>
          <a:p>
            <a:r>
              <a:rPr lang="it-IT" dirty="0"/>
              <a:t>Ordine Forense di Velletri</a:t>
            </a:r>
          </a:p>
        </p:txBody>
      </p:sp>
      <p:sp>
        <p:nvSpPr>
          <p:cNvPr id="4" name="Segnaposto intestazione 3">
            <a:extLst>
              <a:ext uri="{FF2B5EF4-FFF2-40B4-BE49-F238E27FC236}">
                <a16:creationId xmlns:a16="http://schemas.microsoft.com/office/drawing/2014/main" id="{B5E3733A-7A9A-4E31-A3E3-8F623EE1B788}"/>
              </a:ext>
            </a:extLst>
          </p:cNvPr>
          <p:cNvSpPr>
            <a:spLocks noGrp="1"/>
          </p:cNvSpPr>
          <p:nvPr>
            <p:ph type="hdr" sz="quarter" idx="13"/>
          </p:nvPr>
        </p:nvSpPr>
        <p:spPr/>
        <p:txBody>
          <a:bodyPr/>
          <a:lstStyle/>
          <a:p>
            <a:r>
              <a:rPr lang="it-IT" dirty="0"/>
              <a:t>IL CODICE DEI CONTRATTI PUBBLICI</a:t>
            </a:r>
          </a:p>
        </p:txBody>
      </p:sp>
    </p:spTree>
    <p:extLst>
      <p:ext uri="{BB962C8B-B14F-4D97-AF65-F5344CB8AC3E}">
        <p14:creationId xmlns:p14="http://schemas.microsoft.com/office/powerpoint/2010/main" val="24913026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6" name="Segnaposto piè di pagina 5"/>
          <p:cNvSpPr>
            <a:spLocks noGrp="1"/>
          </p:cNvSpPr>
          <p:nvPr>
            <p:ph type="ftr" sz="quarter" idx="12"/>
          </p:nvPr>
        </p:nvSpPr>
        <p:spPr/>
        <p:txBody>
          <a:bodyPr/>
          <a:lstStyle/>
          <a:p>
            <a:r>
              <a:rPr lang="it-IT" dirty="0"/>
              <a:t>Ordine Forense di Velletri</a:t>
            </a:r>
          </a:p>
        </p:txBody>
      </p:sp>
      <p:sp>
        <p:nvSpPr>
          <p:cNvPr id="4" name="Segnaposto intestazione 3">
            <a:extLst>
              <a:ext uri="{FF2B5EF4-FFF2-40B4-BE49-F238E27FC236}">
                <a16:creationId xmlns:a16="http://schemas.microsoft.com/office/drawing/2014/main" id="{B5E3733A-7A9A-4E31-A3E3-8F623EE1B788}"/>
              </a:ext>
            </a:extLst>
          </p:cNvPr>
          <p:cNvSpPr>
            <a:spLocks noGrp="1"/>
          </p:cNvSpPr>
          <p:nvPr>
            <p:ph type="hdr" sz="quarter" idx="13"/>
          </p:nvPr>
        </p:nvSpPr>
        <p:spPr/>
        <p:txBody>
          <a:bodyPr/>
          <a:lstStyle/>
          <a:p>
            <a:r>
              <a:rPr lang="it-IT" dirty="0"/>
              <a:t>IL CODICE DEI CONTRATTI PUBBLICI</a:t>
            </a:r>
          </a:p>
        </p:txBody>
      </p:sp>
    </p:spTree>
    <p:extLst>
      <p:ext uri="{BB962C8B-B14F-4D97-AF65-F5344CB8AC3E}">
        <p14:creationId xmlns:p14="http://schemas.microsoft.com/office/powerpoint/2010/main" val="13241586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6" name="Segnaposto piè di pagina 5"/>
          <p:cNvSpPr>
            <a:spLocks noGrp="1"/>
          </p:cNvSpPr>
          <p:nvPr>
            <p:ph type="ftr" sz="quarter" idx="12"/>
          </p:nvPr>
        </p:nvSpPr>
        <p:spPr/>
        <p:txBody>
          <a:bodyPr/>
          <a:lstStyle/>
          <a:p>
            <a:r>
              <a:rPr lang="it-IT" dirty="0"/>
              <a:t>Ordine Forense di Velletri</a:t>
            </a:r>
          </a:p>
        </p:txBody>
      </p:sp>
      <p:sp>
        <p:nvSpPr>
          <p:cNvPr id="4" name="Segnaposto intestazione 3">
            <a:extLst>
              <a:ext uri="{FF2B5EF4-FFF2-40B4-BE49-F238E27FC236}">
                <a16:creationId xmlns:a16="http://schemas.microsoft.com/office/drawing/2014/main" id="{B5E3733A-7A9A-4E31-A3E3-8F623EE1B788}"/>
              </a:ext>
            </a:extLst>
          </p:cNvPr>
          <p:cNvSpPr>
            <a:spLocks noGrp="1"/>
          </p:cNvSpPr>
          <p:nvPr>
            <p:ph type="hdr" sz="quarter" idx="13"/>
          </p:nvPr>
        </p:nvSpPr>
        <p:spPr/>
        <p:txBody>
          <a:bodyPr/>
          <a:lstStyle/>
          <a:p>
            <a:r>
              <a:rPr lang="it-IT" dirty="0"/>
              <a:t>IL CODICE DEI CONTRATTI PUBBLICI</a:t>
            </a:r>
          </a:p>
        </p:txBody>
      </p:sp>
    </p:spTree>
    <p:extLst>
      <p:ext uri="{BB962C8B-B14F-4D97-AF65-F5344CB8AC3E}">
        <p14:creationId xmlns:p14="http://schemas.microsoft.com/office/powerpoint/2010/main" val="11408970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686D37A-5FF1-4077-8A5A-60B0B7F7A7BD}"/>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AFEF6219-23F7-4526-B185-05108CAF52B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FD49567B-F649-4C04-8E25-D82AEF9022A4}"/>
              </a:ext>
            </a:extLst>
          </p:cNvPr>
          <p:cNvSpPr>
            <a:spLocks noGrp="1"/>
          </p:cNvSpPr>
          <p:nvPr>
            <p:ph type="dt" sz="half" idx="10"/>
          </p:nvPr>
        </p:nvSpPr>
        <p:spPr/>
        <p:txBody>
          <a:bodyPr/>
          <a:lstStyle/>
          <a:p>
            <a:fld id="{A7F39A98-C442-4FD6-BE0E-E5D183E6F37A}" type="datetime1">
              <a:rPr lang="it-IT" smtClean="0"/>
              <a:t>11/12/2020</a:t>
            </a:fld>
            <a:endParaRPr lang="it-IT" dirty="0"/>
          </a:p>
        </p:txBody>
      </p:sp>
      <p:sp>
        <p:nvSpPr>
          <p:cNvPr id="5" name="Segnaposto piè di pagina 4">
            <a:extLst>
              <a:ext uri="{FF2B5EF4-FFF2-40B4-BE49-F238E27FC236}">
                <a16:creationId xmlns:a16="http://schemas.microsoft.com/office/drawing/2014/main" id="{6FD90FED-1C9C-4B48-90C0-0A041233A42D}"/>
              </a:ext>
            </a:extLst>
          </p:cNvPr>
          <p:cNvSpPr>
            <a:spLocks noGrp="1"/>
          </p:cNvSpPr>
          <p:nvPr>
            <p:ph type="ftr" sz="quarter" idx="11"/>
          </p:nvPr>
        </p:nvSpPr>
        <p:spPr/>
        <p:txBody>
          <a:bodyPr/>
          <a:lstStyle/>
          <a:p>
            <a:r>
              <a:rPr lang="it-IT" dirty="0"/>
              <a:t>IL CODICE DEI CONTRATTI PUBBLICI</a:t>
            </a:r>
          </a:p>
        </p:txBody>
      </p:sp>
      <p:sp>
        <p:nvSpPr>
          <p:cNvPr id="6" name="Segnaposto numero diapositiva 5">
            <a:extLst>
              <a:ext uri="{FF2B5EF4-FFF2-40B4-BE49-F238E27FC236}">
                <a16:creationId xmlns:a16="http://schemas.microsoft.com/office/drawing/2014/main" id="{3862EB6F-7441-47D4-B0C1-C25E39908BE1}"/>
              </a:ext>
            </a:extLst>
          </p:cNvPr>
          <p:cNvSpPr>
            <a:spLocks noGrp="1"/>
          </p:cNvSpPr>
          <p:nvPr>
            <p:ph type="sldNum" sz="quarter" idx="12"/>
          </p:nvPr>
        </p:nvSpPr>
        <p:spPr/>
        <p:txBody>
          <a:bodyPr/>
          <a:lstStyle/>
          <a:p>
            <a:fld id="{9DFE6074-6A0D-4B4C-BDDE-63383ADB2658}" type="slidenum">
              <a:rPr lang="it-IT" smtClean="0"/>
              <a:t>‹N›</a:t>
            </a:fld>
            <a:endParaRPr lang="it-IT" dirty="0"/>
          </a:p>
        </p:txBody>
      </p:sp>
    </p:spTree>
    <p:extLst>
      <p:ext uri="{BB962C8B-B14F-4D97-AF65-F5344CB8AC3E}">
        <p14:creationId xmlns:p14="http://schemas.microsoft.com/office/powerpoint/2010/main" val="42086654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51DA7B3-2ED1-415F-A0F4-984EF0E965B4}"/>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83A584C0-588D-4AD1-9EC6-3CA21378FE8C}"/>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E3A0610D-63CA-4FD8-B4E4-B9D6E9CDE44E}"/>
              </a:ext>
            </a:extLst>
          </p:cNvPr>
          <p:cNvSpPr>
            <a:spLocks noGrp="1"/>
          </p:cNvSpPr>
          <p:nvPr>
            <p:ph type="dt" sz="half" idx="10"/>
          </p:nvPr>
        </p:nvSpPr>
        <p:spPr/>
        <p:txBody>
          <a:bodyPr/>
          <a:lstStyle/>
          <a:p>
            <a:fld id="{19E63D78-E487-46E4-B767-C00BEB59AB78}" type="datetime1">
              <a:rPr lang="it-IT" smtClean="0"/>
              <a:t>11/12/2020</a:t>
            </a:fld>
            <a:endParaRPr lang="it-IT" dirty="0"/>
          </a:p>
        </p:txBody>
      </p:sp>
      <p:sp>
        <p:nvSpPr>
          <p:cNvPr id="5" name="Segnaposto piè di pagina 4">
            <a:extLst>
              <a:ext uri="{FF2B5EF4-FFF2-40B4-BE49-F238E27FC236}">
                <a16:creationId xmlns:a16="http://schemas.microsoft.com/office/drawing/2014/main" id="{278F3EA5-2637-479E-9C1A-2E070A8C2E4C}"/>
              </a:ext>
            </a:extLst>
          </p:cNvPr>
          <p:cNvSpPr>
            <a:spLocks noGrp="1"/>
          </p:cNvSpPr>
          <p:nvPr>
            <p:ph type="ftr" sz="quarter" idx="11"/>
          </p:nvPr>
        </p:nvSpPr>
        <p:spPr/>
        <p:txBody>
          <a:bodyPr/>
          <a:lstStyle/>
          <a:p>
            <a:r>
              <a:rPr lang="it-IT" dirty="0"/>
              <a:t>IL CODICE DEI CONTRATTI PUBBLICI</a:t>
            </a:r>
          </a:p>
        </p:txBody>
      </p:sp>
      <p:sp>
        <p:nvSpPr>
          <p:cNvPr id="6" name="Segnaposto numero diapositiva 5">
            <a:extLst>
              <a:ext uri="{FF2B5EF4-FFF2-40B4-BE49-F238E27FC236}">
                <a16:creationId xmlns:a16="http://schemas.microsoft.com/office/drawing/2014/main" id="{A9D3B0B8-135A-461A-9EF4-76D036A417DA}"/>
              </a:ext>
            </a:extLst>
          </p:cNvPr>
          <p:cNvSpPr>
            <a:spLocks noGrp="1"/>
          </p:cNvSpPr>
          <p:nvPr>
            <p:ph type="sldNum" sz="quarter" idx="12"/>
          </p:nvPr>
        </p:nvSpPr>
        <p:spPr/>
        <p:txBody>
          <a:bodyPr/>
          <a:lstStyle/>
          <a:p>
            <a:fld id="{9DFE6074-6A0D-4B4C-BDDE-63383ADB2658}" type="slidenum">
              <a:rPr lang="it-IT" smtClean="0"/>
              <a:t>‹N›</a:t>
            </a:fld>
            <a:endParaRPr lang="it-IT" dirty="0"/>
          </a:p>
        </p:txBody>
      </p:sp>
    </p:spTree>
    <p:extLst>
      <p:ext uri="{BB962C8B-B14F-4D97-AF65-F5344CB8AC3E}">
        <p14:creationId xmlns:p14="http://schemas.microsoft.com/office/powerpoint/2010/main" val="11092295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614E46C5-C1D4-4678-953C-34646BB5A753}"/>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C5F1D84B-CAA5-4EC9-861C-8A782E54AD12}"/>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64C2E76C-E366-4E9B-B8D8-DDCD29D8534A}"/>
              </a:ext>
            </a:extLst>
          </p:cNvPr>
          <p:cNvSpPr>
            <a:spLocks noGrp="1"/>
          </p:cNvSpPr>
          <p:nvPr>
            <p:ph type="dt" sz="half" idx="10"/>
          </p:nvPr>
        </p:nvSpPr>
        <p:spPr/>
        <p:txBody>
          <a:bodyPr/>
          <a:lstStyle/>
          <a:p>
            <a:fld id="{EF301AB5-5397-4659-A36F-196E1E23CDD0}" type="datetime1">
              <a:rPr lang="it-IT" smtClean="0"/>
              <a:t>11/12/2020</a:t>
            </a:fld>
            <a:endParaRPr lang="it-IT" dirty="0"/>
          </a:p>
        </p:txBody>
      </p:sp>
      <p:sp>
        <p:nvSpPr>
          <p:cNvPr id="5" name="Segnaposto piè di pagina 4">
            <a:extLst>
              <a:ext uri="{FF2B5EF4-FFF2-40B4-BE49-F238E27FC236}">
                <a16:creationId xmlns:a16="http://schemas.microsoft.com/office/drawing/2014/main" id="{6B92D447-0951-4D2B-85BB-A8B095423CA9}"/>
              </a:ext>
            </a:extLst>
          </p:cNvPr>
          <p:cNvSpPr>
            <a:spLocks noGrp="1"/>
          </p:cNvSpPr>
          <p:nvPr>
            <p:ph type="ftr" sz="quarter" idx="11"/>
          </p:nvPr>
        </p:nvSpPr>
        <p:spPr/>
        <p:txBody>
          <a:bodyPr/>
          <a:lstStyle/>
          <a:p>
            <a:r>
              <a:rPr lang="it-IT" dirty="0"/>
              <a:t>IL CODICE DEI CONTRATTI PUBBLICI</a:t>
            </a:r>
          </a:p>
        </p:txBody>
      </p:sp>
      <p:sp>
        <p:nvSpPr>
          <p:cNvPr id="6" name="Segnaposto numero diapositiva 5">
            <a:extLst>
              <a:ext uri="{FF2B5EF4-FFF2-40B4-BE49-F238E27FC236}">
                <a16:creationId xmlns:a16="http://schemas.microsoft.com/office/drawing/2014/main" id="{C80892BB-D2E4-4A54-894A-EA613E43AF53}"/>
              </a:ext>
            </a:extLst>
          </p:cNvPr>
          <p:cNvSpPr>
            <a:spLocks noGrp="1"/>
          </p:cNvSpPr>
          <p:nvPr>
            <p:ph type="sldNum" sz="quarter" idx="12"/>
          </p:nvPr>
        </p:nvSpPr>
        <p:spPr/>
        <p:txBody>
          <a:bodyPr/>
          <a:lstStyle/>
          <a:p>
            <a:fld id="{9DFE6074-6A0D-4B4C-BDDE-63383ADB2658}" type="slidenum">
              <a:rPr lang="it-IT" smtClean="0"/>
              <a:t>‹N›</a:t>
            </a:fld>
            <a:endParaRPr lang="it-IT" dirty="0"/>
          </a:p>
        </p:txBody>
      </p:sp>
    </p:spTree>
    <p:extLst>
      <p:ext uri="{BB962C8B-B14F-4D97-AF65-F5344CB8AC3E}">
        <p14:creationId xmlns:p14="http://schemas.microsoft.com/office/powerpoint/2010/main" val="27124389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686D37A-5FF1-4077-8A5A-60B0B7F7A7BD}"/>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AFEF6219-23F7-4526-B185-05108CAF52B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FD49567B-F649-4C04-8E25-D82AEF9022A4}"/>
              </a:ext>
            </a:extLst>
          </p:cNvPr>
          <p:cNvSpPr>
            <a:spLocks noGrp="1"/>
          </p:cNvSpPr>
          <p:nvPr>
            <p:ph type="dt" sz="half" idx="10"/>
          </p:nvPr>
        </p:nvSpPr>
        <p:spPr/>
        <p:txBody>
          <a:bodyPr/>
          <a:lstStyle/>
          <a:p>
            <a:fld id="{326774E5-48D8-42D7-88D0-2645C46A0CE7}" type="datetimeFigureOut">
              <a:rPr lang="it-IT" smtClean="0"/>
              <a:t>11/12/2020</a:t>
            </a:fld>
            <a:endParaRPr lang="it-IT" dirty="0"/>
          </a:p>
        </p:txBody>
      </p:sp>
      <p:sp>
        <p:nvSpPr>
          <p:cNvPr id="5" name="Segnaposto piè di pagina 4">
            <a:extLst>
              <a:ext uri="{FF2B5EF4-FFF2-40B4-BE49-F238E27FC236}">
                <a16:creationId xmlns:a16="http://schemas.microsoft.com/office/drawing/2014/main" id="{6FD90FED-1C9C-4B48-90C0-0A041233A42D}"/>
              </a:ext>
            </a:extLst>
          </p:cNvPr>
          <p:cNvSpPr>
            <a:spLocks noGrp="1"/>
          </p:cNvSpPr>
          <p:nvPr>
            <p:ph type="ftr" sz="quarter" idx="11"/>
          </p:nvPr>
        </p:nvSpPr>
        <p:spPr/>
        <p:txBody>
          <a:bodyPr/>
          <a:lstStyle/>
          <a:p>
            <a:endParaRPr lang="it-IT" dirty="0"/>
          </a:p>
        </p:txBody>
      </p:sp>
      <p:sp>
        <p:nvSpPr>
          <p:cNvPr id="6" name="Segnaposto numero diapositiva 5">
            <a:extLst>
              <a:ext uri="{FF2B5EF4-FFF2-40B4-BE49-F238E27FC236}">
                <a16:creationId xmlns:a16="http://schemas.microsoft.com/office/drawing/2014/main" id="{3862EB6F-7441-47D4-B0C1-C25E39908BE1}"/>
              </a:ext>
            </a:extLst>
          </p:cNvPr>
          <p:cNvSpPr>
            <a:spLocks noGrp="1"/>
          </p:cNvSpPr>
          <p:nvPr>
            <p:ph type="sldNum" sz="quarter" idx="12"/>
          </p:nvPr>
        </p:nvSpPr>
        <p:spPr/>
        <p:txBody>
          <a:bodyPr/>
          <a:lstStyle/>
          <a:p>
            <a:fld id="{9DFE6074-6A0D-4B4C-BDDE-63383ADB2658}" type="slidenum">
              <a:rPr lang="it-IT" smtClean="0"/>
              <a:t>‹N›</a:t>
            </a:fld>
            <a:endParaRPr lang="it-IT" dirty="0"/>
          </a:p>
        </p:txBody>
      </p:sp>
    </p:spTree>
    <p:extLst>
      <p:ext uri="{BB962C8B-B14F-4D97-AF65-F5344CB8AC3E}">
        <p14:creationId xmlns:p14="http://schemas.microsoft.com/office/powerpoint/2010/main" val="7102534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C21888E-65AA-438E-B527-4EAF5B52E41A}"/>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E4BC31DD-E684-4F1E-A780-08D8CB3288CE}"/>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37790EAB-9A11-4FEF-8FC4-EE4C33799C20}"/>
              </a:ext>
            </a:extLst>
          </p:cNvPr>
          <p:cNvSpPr>
            <a:spLocks noGrp="1"/>
          </p:cNvSpPr>
          <p:nvPr>
            <p:ph type="dt" sz="half" idx="10"/>
          </p:nvPr>
        </p:nvSpPr>
        <p:spPr/>
        <p:txBody>
          <a:bodyPr/>
          <a:lstStyle/>
          <a:p>
            <a:fld id="{326774E5-48D8-42D7-88D0-2645C46A0CE7}" type="datetimeFigureOut">
              <a:rPr lang="it-IT" smtClean="0"/>
              <a:t>11/12/2020</a:t>
            </a:fld>
            <a:endParaRPr lang="it-IT" dirty="0"/>
          </a:p>
        </p:txBody>
      </p:sp>
      <p:sp>
        <p:nvSpPr>
          <p:cNvPr id="5" name="Segnaposto piè di pagina 4">
            <a:extLst>
              <a:ext uri="{FF2B5EF4-FFF2-40B4-BE49-F238E27FC236}">
                <a16:creationId xmlns:a16="http://schemas.microsoft.com/office/drawing/2014/main" id="{4ECDEFC8-D4D1-43FC-876B-7E481F20DAE1}"/>
              </a:ext>
            </a:extLst>
          </p:cNvPr>
          <p:cNvSpPr>
            <a:spLocks noGrp="1"/>
          </p:cNvSpPr>
          <p:nvPr>
            <p:ph type="ftr" sz="quarter" idx="11"/>
          </p:nvPr>
        </p:nvSpPr>
        <p:spPr/>
        <p:txBody>
          <a:bodyPr/>
          <a:lstStyle/>
          <a:p>
            <a:endParaRPr lang="it-IT" dirty="0"/>
          </a:p>
        </p:txBody>
      </p:sp>
      <p:sp>
        <p:nvSpPr>
          <p:cNvPr id="6" name="Segnaposto numero diapositiva 5">
            <a:extLst>
              <a:ext uri="{FF2B5EF4-FFF2-40B4-BE49-F238E27FC236}">
                <a16:creationId xmlns:a16="http://schemas.microsoft.com/office/drawing/2014/main" id="{6A4F91B0-0131-4382-A8E8-62EB65B420FE}"/>
              </a:ext>
            </a:extLst>
          </p:cNvPr>
          <p:cNvSpPr>
            <a:spLocks noGrp="1"/>
          </p:cNvSpPr>
          <p:nvPr>
            <p:ph type="sldNum" sz="quarter" idx="12"/>
          </p:nvPr>
        </p:nvSpPr>
        <p:spPr/>
        <p:txBody>
          <a:bodyPr/>
          <a:lstStyle/>
          <a:p>
            <a:fld id="{9DFE6074-6A0D-4B4C-BDDE-63383ADB2658}" type="slidenum">
              <a:rPr lang="it-IT" smtClean="0"/>
              <a:t>‹N›</a:t>
            </a:fld>
            <a:endParaRPr lang="it-IT" dirty="0"/>
          </a:p>
        </p:txBody>
      </p:sp>
    </p:spTree>
    <p:extLst>
      <p:ext uri="{BB962C8B-B14F-4D97-AF65-F5344CB8AC3E}">
        <p14:creationId xmlns:p14="http://schemas.microsoft.com/office/powerpoint/2010/main" val="2130985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43F332C-967A-40F7-9E19-A791D76F59C3}"/>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A2FF643F-0856-411D-8993-4C683D5CBF4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6C1F4723-F8FF-4D73-8C7F-311EB4B039BA}"/>
              </a:ext>
            </a:extLst>
          </p:cNvPr>
          <p:cNvSpPr>
            <a:spLocks noGrp="1"/>
          </p:cNvSpPr>
          <p:nvPr>
            <p:ph type="dt" sz="half" idx="10"/>
          </p:nvPr>
        </p:nvSpPr>
        <p:spPr/>
        <p:txBody>
          <a:bodyPr/>
          <a:lstStyle/>
          <a:p>
            <a:fld id="{326774E5-48D8-42D7-88D0-2645C46A0CE7}" type="datetimeFigureOut">
              <a:rPr lang="it-IT" smtClean="0"/>
              <a:t>11/12/2020</a:t>
            </a:fld>
            <a:endParaRPr lang="it-IT" dirty="0"/>
          </a:p>
        </p:txBody>
      </p:sp>
      <p:sp>
        <p:nvSpPr>
          <p:cNvPr id="5" name="Segnaposto piè di pagina 4">
            <a:extLst>
              <a:ext uri="{FF2B5EF4-FFF2-40B4-BE49-F238E27FC236}">
                <a16:creationId xmlns:a16="http://schemas.microsoft.com/office/drawing/2014/main" id="{C2A9FBDB-C140-4C8B-BBAB-5D4EA941E386}"/>
              </a:ext>
            </a:extLst>
          </p:cNvPr>
          <p:cNvSpPr>
            <a:spLocks noGrp="1"/>
          </p:cNvSpPr>
          <p:nvPr>
            <p:ph type="ftr" sz="quarter" idx="11"/>
          </p:nvPr>
        </p:nvSpPr>
        <p:spPr/>
        <p:txBody>
          <a:bodyPr/>
          <a:lstStyle/>
          <a:p>
            <a:endParaRPr lang="it-IT" dirty="0"/>
          </a:p>
        </p:txBody>
      </p:sp>
      <p:sp>
        <p:nvSpPr>
          <p:cNvPr id="6" name="Segnaposto numero diapositiva 5">
            <a:extLst>
              <a:ext uri="{FF2B5EF4-FFF2-40B4-BE49-F238E27FC236}">
                <a16:creationId xmlns:a16="http://schemas.microsoft.com/office/drawing/2014/main" id="{34363315-15F1-494F-A7F2-31C895ABEA60}"/>
              </a:ext>
            </a:extLst>
          </p:cNvPr>
          <p:cNvSpPr>
            <a:spLocks noGrp="1"/>
          </p:cNvSpPr>
          <p:nvPr>
            <p:ph type="sldNum" sz="quarter" idx="12"/>
          </p:nvPr>
        </p:nvSpPr>
        <p:spPr/>
        <p:txBody>
          <a:bodyPr/>
          <a:lstStyle/>
          <a:p>
            <a:fld id="{9DFE6074-6A0D-4B4C-BDDE-63383ADB2658}" type="slidenum">
              <a:rPr lang="it-IT" smtClean="0"/>
              <a:t>‹N›</a:t>
            </a:fld>
            <a:endParaRPr lang="it-IT" dirty="0"/>
          </a:p>
        </p:txBody>
      </p:sp>
    </p:spTree>
    <p:extLst>
      <p:ext uri="{BB962C8B-B14F-4D97-AF65-F5344CB8AC3E}">
        <p14:creationId xmlns:p14="http://schemas.microsoft.com/office/powerpoint/2010/main" val="16611236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B0D8889-BDFD-42D9-BD11-237B033024F7}"/>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93C0F70A-2126-438F-8250-11C011E66804}"/>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9F8A5146-673A-4BF6-BA46-8B0C8E97CE0B}"/>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1D89E9B5-4E7F-4249-AE98-BAAF1235AEFD}"/>
              </a:ext>
            </a:extLst>
          </p:cNvPr>
          <p:cNvSpPr>
            <a:spLocks noGrp="1"/>
          </p:cNvSpPr>
          <p:nvPr>
            <p:ph type="dt" sz="half" idx="10"/>
          </p:nvPr>
        </p:nvSpPr>
        <p:spPr/>
        <p:txBody>
          <a:bodyPr/>
          <a:lstStyle/>
          <a:p>
            <a:fld id="{326774E5-48D8-42D7-88D0-2645C46A0CE7}" type="datetimeFigureOut">
              <a:rPr lang="it-IT" smtClean="0"/>
              <a:t>11/12/2020</a:t>
            </a:fld>
            <a:endParaRPr lang="it-IT" dirty="0"/>
          </a:p>
        </p:txBody>
      </p:sp>
      <p:sp>
        <p:nvSpPr>
          <p:cNvPr id="6" name="Segnaposto piè di pagina 5">
            <a:extLst>
              <a:ext uri="{FF2B5EF4-FFF2-40B4-BE49-F238E27FC236}">
                <a16:creationId xmlns:a16="http://schemas.microsoft.com/office/drawing/2014/main" id="{AC64E5BC-9D09-4CB0-8A4A-D0DC3DC2DC04}"/>
              </a:ext>
            </a:extLst>
          </p:cNvPr>
          <p:cNvSpPr>
            <a:spLocks noGrp="1"/>
          </p:cNvSpPr>
          <p:nvPr>
            <p:ph type="ftr" sz="quarter" idx="11"/>
          </p:nvPr>
        </p:nvSpPr>
        <p:spPr/>
        <p:txBody>
          <a:bodyPr/>
          <a:lstStyle/>
          <a:p>
            <a:endParaRPr lang="it-IT" dirty="0"/>
          </a:p>
        </p:txBody>
      </p:sp>
      <p:sp>
        <p:nvSpPr>
          <p:cNvPr id="7" name="Segnaposto numero diapositiva 6">
            <a:extLst>
              <a:ext uri="{FF2B5EF4-FFF2-40B4-BE49-F238E27FC236}">
                <a16:creationId xmlns:a16="http://schemas.microsoft.com/office/drawing/2014/main" id="{DEA447D4-B788-4E12-97EA-AB6288CA6244}"/>
              </a:ext>
            </a:extLst>
          </p:cNvPr>
          <p:cNvSpPr>
            <a:spLocks noGrp="1"/>
          </p:cNvSpPr>
          <p:nvPr>
            <p:ph type="sldNum" sz="quarter" idx="12"/>
          </p:nvPr>
        </p:nvSpPr>
        <p:spPr/>
        <p:txBody>
          <a:bodyPr/>
          <a:lstStyle/>
          <a:p>
            <a:fld id="{9DFE6074-6A0D-4B4C-BDDE-63383ADB2658}" type="slidenum">
              <a:rPr lang="it-IT" smtClean="0"/>
              <a:t>‹N›</a:t>
            </a:fld>
            <a:endParaRPr lang="it-IT" dirty="0"/>
          </a:p>
        </p:txBody>
      </p:sp>
    </p:spTree>
    <p:extLst>
      <p:ext uri="{BB962C8B-B14F-4D97-AF65-F5344CB8AC3E}">
        <p14:creationId xmlns:p14="http://schemas.microsoft.com/office/powerpoint/2010/main" val="39503459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870D136-6774-4660-AD8A-E5E70B9129F8}"/>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F2776D0D-5E66-4780-BC09-914EE7E6519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666FD97B-2ABA-4C52-8691-B6488B42CAB6}"/>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0BAC0D05-AACC-489D-BE67-38C34C54911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9DAC4542-F1ED-4E38-AAD4-A4463B11B9DF}"/>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4BF72147-F2CA-46C5-9E6C-006F5B0CD971}"/>
              </a:ext>
            </a:extLst>
          </p:cNvPr>
          <p:cNvSpPr>
            <a:spLocks noGrp="1"/>
          </p:cNvSpPr>
          <p:nvPr>
            <p:ph type="dt" sz="half" idx="10"/>
          </p:nvPr>
        </p:nvSpPr>
        <p:spPr/>
        <p:txBody>
          <a:bodyPr/>
          <a:lstStyle/>
          <a:p>
            <a:fld id="{326774E5-48D8-42D7-88D0-2645C46A0CE7}" type="datetimeFigureOut">
              <a:rPr lang="it-IT" smtClean="0"/>
              <a:t>11/12/2020</a:t>
            </a:fld>
            <a:endParaRPr lang="it-IT" dirty="0"/>
          </a:p>
        </p:txBody>
      </p:sp>
      <p:sp>
        <p:nvSpPr>
          <p:cNvPr id="8" name="Segnaposto piè di pagina 7">
            <a:extLst>
              <a:ext uri="{FF2B5EF4-FFF2-40B4-BE49-F238E27FC236}">
                <a16:creationId xmlns:a16="http://schemas.microsoft.com/office/drawing/2014/main" id="{1DC54635-2580-45A7-9B14-E781E4B28F14}"/>
              </a:ext>
            </a:extLst>
          </p:cNvPr>
          <p:cNvSpPr>
            <a:spLocks noGrp="1"/>
          </p:cNvSpPr>
          <p:nvPr>
            <p:ph type="ftr" sz="quarter" idx="11"/>
          </p:nvPr>
        </p:nvSpPr>
        <p:spPr/>
        <p:txBody>
          <a:bodyPr/>
          <a:lstStyle/>
          <a:p>
            <a:endParaRPr lang="it-IT" dirty="0"/>
          </a:p>
        </p:txBody>
      </p:sp>
      <p:sp>
        <p:nvSpPr>
          <p:cNvPr id="9" name="Segnaposto numero diapositiva 8">
            <a:extLst>
              <a:ext uri="{FF2B5EF4-FFF2-40B4-BE49-F238E27FC236}">
                <a16:creationId xmlns:a16="http://schemas.microsoft.com/office/drawing/2014/main" id="{F1D1F077-AF5B-4DBF-BF37-81B86DE18686}"/>
              </a:ext>
            </a:extLst>
          </p:cNvPr>
          <p:cNvSpPr>
            <a:spLocks noGrp="1"/>
          </p:cNvSpPr>
          <p:nvPr>
            <p:ph type="sldNum" sz="quarter" idx="12"/>
          </p:nvPr>
        </p:nvSpPr>
        <p:spPr/>
        <p:txBody>
          <a:bodyPr/>
          <a:lstStyle/>
          <a:p>
            <a:fld id="{9DFE6074-6A0D-4B4C-BDDE-63383ADB2658}" type="slidenum">
              <a:rPr lang="it-IT" smtClean="0"/>
              <a:t>‹N›</a:t>
            </a:fld>
            <a:endParaRPr lang="it-IT" dirty="0"/>
          </a:p>
        </p:txBody>
      </p:sp>
    </p:spTree>
    <p:extLst>
      <p:ext uri="{BB962C8B-B14F-4D97-AF65-F5344CB8AC3E}">
        <p14:creationId xmlns:p14="http://schemas.microsoft.com/office/powerpoint/2010/main" val="6550734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E3A9018-5675-4E28-A08F-6CED1705DD4E}"/>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E35ECE20-B353-48D7-AAA9-F22460855DCB}"/>
              </a:ext>
            </a:extLst>
          </p:cNvPr>
          <p:cNvSpPr>
            <a:spLocks noGrp="1"/>
          </p:cNvSpPr>
          <p:nvPr>
            <p:ph type="dt" sz="half" idx="10"/>
          </p:nvPr>
        </p:nvSpPr>
        <p:spPr/>
        <p:txBody>
          <a:bodyPr/>
          <a:lstStyle/>
          <a:p>
            <a:fld id="{326774E5-48D8-42D7-88D0-2645C46A0CE7}" type="datetimeFigureOut">
              <a:rPr lang="it-IT" smtClean="0"/>
              <a:t>11/12/2020</a:t>
            </a:fld>
            <a:endParaRPr lang="it-IT" dirty="0"/>
          </a:p>
        </p:txBody>
      </p:sp>
      <p:sp>
        <p:nvSpPr>
          <p:cNvPr id="4" name="Segnaposto piè di pagina 3">
            <a:extLst>
              <a:ext uri="{FF2B5EF4-FFF2-40B4-BE49-F238E27FC236}">
                <a16:creationId xmlns:a16="http://schemas.microsoft.com/office/drawing/2014/main" id="{693D7C94-D2AC-487E-BA4B-4F74F7192BC2}"/>
              </a:ext>
            </a:extLst>
          </p:cNvPr>
          <p:cNvSpPr>
            <a:spLocks noGrp="1"/>
          </p:cNvSpPr>
          <p:nvPr>
            <p:ph type="ftr" sz="quarter" idx="11"/>
          </p:nvPr>
        </p:nvSpPr>
        <p:spPr/>
        <p:txBody>
          <a:bodyPr/>
          <a:lstStyle/>
          <a:p>
            <a:endParaRPr lang="it-IT" dirty="0"/>
          </a:p>
        </p:txBody>
      </p:sp>
      <p:sp>
        <p:nvSpPr>
          <p:cNvPr id="5" name="Segnaposto numero diapositiva 4">
            <a:extLst>
              <a:ext uri="{FF2B5EF4-FFF2-40B4-BE49-F238E27FC236}">
                <a16:creationId xmlns:a16="http://schemas.microsoft.com/office/drawing/2014/main" id="{95739098-F5A8-4C10-AA3D-B797E869BADB}"/>
              </a:ext>
            </a:extLst>
          </p:cNvPr>
          <p:cNvSpPr>
            <a:spLocks noGrp="1"/>
          </p:cNvSpPr>
          <p:nvPr>
            <p:ph type="sldNum" sz="quarter" idx="12"/>
          </p:nvPr>
        </p:nvSpPr>
        <p:spPr/>
        <p:txBody>
          <a:bodyPr/>
          <a:lstStyle/>
          <a:p>
            <a:fld id="{9DFE6074-6A0D-4B4C-BDDE-63383ADB2658}" type="slidenum">
              <a:rPr lang="it-IT" smtClean="0"/>
              <a:t>‹N›</a:t>
            </a:fld>
            <a:endParaRPr lang="it-IT" dirty="0"/>
          </a:p>
        </p:txBody>
      </p:sp>
    </p:spTree>
    <p:extLst>
      <p:ext uri="{BB962C8B-B14F-4D97-AF65-F5344CB8AC3E}">
        <p14:creationId xmlns:p14="http://schemas.microsoft.com/office/powerpoint/2010/main" val="17599353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379295C1-653B-4591-88D0-5EE41A2A0A39}"/>
              </a:ext>
            </a:extLst>
          </p:cNvPr>
          <p:cNvSpPr>
            <a:spLocks noGrp="1"/>
          </p:cNvSpPr>
          <p:nvPr>
            <p:ph type="dt" sz="half" idx="10"/>
          </p:nvPr>
        </p:nvSpPr>
        <p:spPr/>
        <p:txBody>
          <a:bodyPr/>
          <a:lstStyle/>
          <a:p>
            <a:fld id="{326774E5-48D8-42D7-88D0-2645C46A0CE7}" type="datetimeFigureOut">
              <a:rPr lang="it-IT" smtClean="0"/>
              <a:t>11/12/2020</a:t>
            </a:fld>
            <a:endParaRPr lang="it-IT" dirty="0"/>
          </a:p>
        </p:txBody>
      </p:sp>
      <p:sp>
        <p:nvSpPr>
          <p:cNvPr id="3" name="Segnaposto piè di pagina 2">
            <a:extLst>
              <a:ext uri="{FF2B5EF4-FFF2-40B4-BE49-F238E27FC236}">
                <a16:creationId xmlns:a16="http://schemas.microsoft.com/office/drawing/2014/main" id="{7178DC91-4205-4742-A956-897A182805B9}"/>
              </a:ext>
            </a:extLst>
          </p:cNvPr>
          <p:cNvSpPr>
            <a:spLocks noGrp="1"/>
          </p:cNvSpPr>
          <p:nvPr>
            <p:ph type="ftr" sz="quarter" idx="11"/>
          </p:nvPr>
        </p:nvSpPr>
        <p:spPr/>
        <p:txBody>
          <a:bodyPr/>
          <a:lstStyle/>
          <a:p>
            <a:endParaRPr lang="it-IT" dirty="0"/>
          </a:p>
        </p:txBody>
      </p:sp>
      <p:sp>
        <p:nvSpPr>
          <p:cNvPr id="4" name="Segnaposto numero diapositiva 3">
            <a:extLst>
              <a:ext uri="{FF2B5EF4-FFF2-40B4-BE49-F238E27FC236}">
                <a16:creationId xmlns:a16="http://schemas.microsoft.com/office/drawing/2014/main" id="{4E546C4A-09A6-4D74-BEC0-B1C66AE2556A}"/>
              </a:ext>
            </a:extLst>
          </p:cNvPr>
          <p:cNvSpPr>
            <a:spLocks noGrp="1"/>
          </p:cNvSpPr>
          <p:nvPr>
            <p:ph type="sldNum" sz="quarter" idx="12"/>
          </p:nvPr>
        </p:nvSpPr>
        <p:spPr/>
        <p:txBody>
          <a:bodyPr/>
          <a:lstStyle/>
          <a:p>
            <a:fld id="{9DFE6074-6A0D-4B4C-BDDE-63383ADB2658}" type="slidenum">
              <a:rPr lang="it-IT" smtClean="0"/>
              <a:t>‹N›</a:t>
            </a:fld>
            <a:endParaRPr lang="it-IT" dirty="0"/>
          </a:p>
        </p:txBody>
      </p:sp>
    </p:spTree>
    <p:extLst>
      <p:ext uri="{BB962C8B-B14F-4D97-AF65-F5344CB8AC3E}">
        <p14:creationId xmlns:p14="http://schemas.microsoft.com/office/powerpoint/2010/main" val="41182611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72EBFD5-AE43-4D60-8AC3-338CD880EC16}"/>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2A1E1B61-DB50-4DBA-AEB8-9EC65E5FBD5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BED0897A-0F7E-4087-9F8E-44DA0F3BF97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C9EF9EF1-67C4-4EA2-A762-EEDA84BF4E3A}"/>
              </a:ext>
            </a:extLst>
          </p:cNvPr>
          <p:cNvSpPr>
            <a:spLocks noGrp="1"/>
          </p:cNvSpPr>
          <p:nvPr>
            <p:ph type="dt" sz="half" idx="10"/>
          </p:nvPr>
        </p:nvSpPr>
        <p:spPr/>
        <p:txBody>
          <a:bodyPr/>
          <a:lstStyle/>
          <a:p>
            <a:fld id="{326774E5-48D8-42D7-88D0-2645C46A0CE7}" type="datetimeFigureOut">
              <a:rPr lang="it-IT" smtClean="0"/>
              <a:t>11/12/2020</a:t>
            </a:fld>
            <a:endParaRPr lang="it-IT" dirty="0"/>
          </a:p>
        </p:txBody>
      </p:sp>
      <p:sp>
        <p:nvSpPr>
          <p:cNvPr id="6" name="Segnaposto piè di pagina 5">
            <a:extLst>
              <a:ext uri="{FF2B5EF4-FFF2-40B4-BE49-F238E27FC236}">
                <a16:creationId xmlns:a16="http://schemas.microsoft.com/office/drawing/2014/main" id="{8F19CA24-3FB9-44A3-B052-748A9080C676}"/>
              </a:ext>
            </a:extLst>
          </p:cNvPr>
          <p:cNvSpPr>
            <a:spLocks noGrp="1"/>
          </p:cNvSpPr>
          <p:nvPr>
            <p:ph type="ftr" sz="quarter" idx="11"/>
          </p:nvPr>
        </p:nvSpPr>
        <p:spPr/>
        <p:txBody>
          <a:bodyPr/>
          <a:lstStyle/>
          <a:p>
            <a:endParaRPr lang="it-IT" dirty="0"/>
          </a:p>
        </p:txBody>
      </p:sp>
      <p:sp>
        <p:nvSpPr>
          <p:cNvPr id="7" name="Segnaposto numero diapositiva 6">
            <a:extLst>
              <a:ext uri="{FF2B5EF4-FFF2-40B4-BE49-F238E27FC236}">
                <a16:creationId xmlns:a16="http://schemas.microsoft.com/office/drawing/2014/main" id="{A3CC5497-23E2-4CDE-8F6F-5AAC35732A03}"/>
              </a:ext>
            </a:extLst>
          </p:cNvPr>
          <p:cNvSpPr>
            <a:spLocks noGrp="1"/>
          </p:cNvSpPr>
          <p:nvPr>
            <p:ph type="sldNum" sz="quarter" idx="12"/>
          </p:nvPr>
        </p:nvSpPr>
        <p:spPr/>
        <p:txBody>
          <a:bodyPr/>
          <a:lstStyle/>
          <a:p>
            <a:fld id="{9DFE6074-6A0D-4B4C-BDDE-63383ADB2658}" type="slidenum">
              <a:rPr lang="it-IT" smtClean="0"/>
              <a:t>‹N›</a:t>
            </a:fld>
            <a:endParaRPr lang="it-IT" dirty="0"/>
          </a:p>
        </p:txBody>
      </p:sp>
    </p:spTree>
    <p:extLst>
      <p:ext uri="{BB962C8B-B14F-4D97-AF65-F5344CB8AC3E}">
        <p14:creationId xmlns:p14="http://schemas.microsoft.com/office/powerpoint/2010/main" val="10862027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C21888E-65AA-438E-B527-4EAF5B52E41A}"/>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E4BC31DD-E684-4F1E-A780-08D8CB3288CE}"/>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37790EAB-9A11-4FEF-8FC4-EE4C33799C20}"/>
              </a:ext>
            </a:extLst>
          </p:cNvPr>
          <p:cNvSpPr>
            <a:spLocks noGrp="1"/>
          </p:cNvSpPr>
          <p:nvPr>
            <p:ph type="dt" sz="half" idx="10"/>
          </p:nvPr>
        </p:nvSpPr>
        <p:spPr/>
        <p:txBody>
          <a:bodyPr/>
          <a:lstStyle/>
          <a:p>
            <a:fld id="{C3F0B885-C534-46E8-8F31-16087578928E}" type="datetime1">
              <a:rPr lang="it-IT" smtClean="0"/>
              <a:t>11/12/2020</a:t>
            </a:fld>
            <a:endParaRPr lang="it-IT" dirty="0"/>
          </a:p>
        </p:txBody>
      </p:sp>
      <p:sp>
        <p:nvSpPr>
          <p:cNvPr id="5" name="Segnaposto piè di pagina 4">
            <a:extLst>
              <a:ext uri="{FF2B5EF4-FFF2-40B4-BE49-F238E27FC236}">
                <a16:creationId xmlns:a16="http://schemas.microsoft.com/office/drawing/2014/main" id="{4ECDEFC8-D4D1-43FC-876B-7E481F20DAE1}"/>
              </a:ext>
            </a:extLst>
          </p:cNvPr>
          <p:cNvSpPr>
            <a:spLocks noGrp="1"/>
          </p:cNvSpPr>
          <p:nvPr>
            <p:ph type="ftr" sz="quarter" idx="11"/>
          </p:nvPr>
        </p:nvSpPr>
        <p:spPr/>
        <p:txBody>
          <a:bodyPr/>
          <a:lstStyle/>
          <a:p>
            <a:r>
              <a:rPr lang="it-IT" dirty="0"/>
              <a:t>IL CODICE DEI CONTRATTI PUBBLICI</a:t>
            </a:r>
          </a:p>
        </p:txBody>
      </p:sp>
      <p:sp>
        <p:nvSpPr>
          <p:cNvPr id="6" name="Segnaposto numero diapositiva 5">
            <a:extLst>
              <a:ext uri="{FF2B5EF4-FFF2-40B4-BE49-F238E27FC236}">
                <a16:creationId xmlns:a16="http://schemas.microsoft.com/office/drawing/2014/main" id="{6A4F91B0-0131-4382-A8E8-62EB65B420FE}"/>
              </a:ext>
            </a:extLst>
          </p:cNvPr>
          <p:cNvSpPr>
            <a:spLocks noGrp="1"/>
          </p:cNvSpPr>
          <p:nvPr>
            <p:ph type="sldNum" sz="quarter" idx="12"/>
          </p:nvPr>
        </p:nvSpPr>
        <p:spPr/>
        <p:txBody>
          <a:bodyPr/>
          <a:lstStyle/>
          <a:p>
            <a:fld id="{9DFE6074-6A0D-4B4C-BDDE-63383ADB2658}" type="slidenum">
              <a:rPr lang="it-IT" smtClean="0"/>
              <a:t>‹N›</a:t>
            </a:fld>
            <a:endParaRPr lang="it-IT" dirty="0"/>
          </a:p>
        </p:txBody>
      </p:sp>
    </p:spTree>
    <p:extLst>
      <p:ext uri="{BB962C8B-B14F-4D97-AF65-F5344CB8AC3E}">
        <p14:creationId xmlns:p14="http://schemas.microsoft.com/office/powerpoint/2010/main" val="16871971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DB24682-8C57-4E9D-8FCF-62DAA9BF0E03}"/>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33778679-C39E-4D2F-8411-940538C73A6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dirty="0"/>
          </a:p>
        </p:txBody>
      </p:sp>
      <p:sp>
        <p:nvSpPr>
          <p:cNvPr id="4" name="Segnaposto testo 3">
            <a:extLst>
              <a:ext uri="{FF2B5EF4-FFF2-40B4-BE49-F238E27FC236}">
                <a16:creationId xmlns:a16="http://schemas.microsoft.com/office/drawing/2014/main" id="{6AF2EAFE-1ECA-48AE-A96D-F9CD9AF55B2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6915DC2C-A0DB-4E6F-86B7-F8FF268317C1}"/>
              </a:ext>
            </a:extLst>
          </p:cNvPr>
          <p:cNvSpPr>
            <a:spLocks noGrp="1"/>
          </p:cNvSpPr>
          <p:nvPr>
            <p:ph type="dt" sz="half" idx="10"/>
          </p:nvPr>
        </p:nvSpPr>
        <p:spPr/>
        <p:txBody>
          <a:bodyPr/>
          <a:lstStyle/>
          <a:p>
            <a:fld id="{326774E5-48D8-42D7-88D0-2645C46A0CE7}" type="datetimeFigureOut">
              <a:rPr lang="it-IT" smtClean="0"/>
              <a:t>11/12/2020</a:t>
            </a:fld>
            <a:endParaRPr lang="it-IT" dirty="0"/>
          </a:p>
        </p:txBody>
      </p:sp>
      <p:sp>
        <p:nvSpPr>
          <p:cNvPr id="6" name="Segnaposto piè di pagina 5">
            <a:extLst>
              <a:ext uri="{FF2B5EF4-FFF2-40B4-BE49-F238E27FC236}">
                <a16:creationId xmlns:a16="http://schemas.microsoft.com/office/drawing/2014/main" id="{1E5DF2A1-8206-47E6-8D8E-AB34F0F6F718}"/>
              </a:ext>
            </a:extLst>
          </p:cNvPr>
          <p:cNvSpPr>
            <a:spLocks noGrp="1"/>
          </p:cNvSpPr>
          <p:nvPr>
            <p:ph type="ftr" sz="quarter" idx="11"/>
          </p:nvPr>
        </p:nvSpPr>
        <p:spPr/>
        <p:txBody>
          <a:bodyPr/>
          <a:lstStyle/>
          <a:p>
            <a:endParaRPr lang="it-IT" dirty="0"/>
          </a:p>
        </p:txBody>
      </p:sp>
      <p:sp>
        <p:nvSpPr>
          <p:cNvPr id="7" name="Segnaposto numero diapositiva 6">
            <a:extLst>
              <a:ext uri="{FF2B5EF4-FFF2-40B4-BE49-F238E27FC236}">
                <a16:creationId xmlns:a16="http://schemas.microsoft.com/office/drawing/2014/main" id="{4445E638-C5E3-40A9-8F96-7D81B012A2E3}"/>
              </a:ext>
            </a:extLst>
          </p:cNvPr>
          <p:cNvSpPr>
            <a:spLocks noGrp="1"/>
          </p:cNvSpPr>
          <p:nvPr>
            <p:ph type="sldNum" sz="quarter" idx="12"/>
          </p:nvPr>
        </p:nvSpPr>
        <p:spPr/>
        <p:txBody>
          <a:bodyPr/>
          <a:lstStyle/>
          <a:p>
            <a:fld id="{9DFE6074-6A0D-4B4C-BDDE-63383ADB2658}" type="slidenum">
              <a:rPr lang="it-IT" smtClean="0"/>
              <a:t>‹N›</a:t>
            </a:fld>
            <a:endParaRPr lang="it-IT" dirty="0"/>
          </a:p>
        </p:txBody>
      </p:sp>
    </p:spTree>
    <p:extLst>
      <p:ext uri="{BB962C8B-B14F-4D97-AF65-F5344CB8AC3E}">
        <p14:creationId xmlns:p14="http://schemas.microsoft.com/office/powerpoint/2010/main" val="3615052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51DA7B3-2ED1-415F-A0F4-984EF0E965B4}"/>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83A584C0-588D-4AD1-9EC6-3CA21378FE8C}"/>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E3A0610D-63CA-4FD8-B4E4-B9D6E9CDE44E}"/>
              </a:ext>
            </a:extLst>
          </p:cNvPr>
          <p:cNvSpPr>
            <a:spLocks noGrp="1"/>
          </p:cNvSpPr>
          <p:nvPr>
            <p:ph type="dt" sz="half" idx="10"/>
          </p:nvPr>
        </p:nvSpPr>
        <p:spPr/>
        <p:txBody>
          <a:bodyPr/>
          <a:lstStyle/>
          <a:p>
            <a:fld id="{326774E5-48D8-42D7-88D0-2645C46A0CE7}" type="datetimeFigureOut">
              <a:rPr lang="it-IT" smtClean="0"/>
              <a:t>11/12/2020</a:t>
            </a:fld>
            <a:endParaRPr lang="it-IT" dirty="0"/>
          </a:p>
        </p:txBody>
      </p:sp>
      <p:sp>
        <p:nvSpPr>
          <p:cNvPr id="5" name="Segnaposto piè di pagina 4">
            <a:extLst>
              <a:ext uri="{FF2B5EF4-FFF2-40B4-BE49-F238E27FC236}">
                <a16:creationId xmlns:a16="http://schemas.microsoft.com/office/drawing/2014/main" id="{278F3EA5-2637-479E-9C1A-2E070A8C2E4C}"/>
              </a:ext>
            </a:extLst>
          </p:cNvPr>
          <p:cNvSpPr>
            <a:spLocks noGrp="1"/>
          </p:cNvSpPr>
          <p:nvPr>
            <p:ph type="ftr" sz="quarter" idx="11"/>
          </p:nvPr>
        </p:nvSpPr>
        <p:spPr/>
        <p:txBody>
          <a:bodyPr/>
          <a:lstStyle/>
          <a:p>
            <a:endParaRPr lang="it-IT" dirty="0"/>
          </a:p>
        </p:txBody>
      </p:sp>
      <p:sp>
        <p:nvSpPr>
          <p:cNvPr id="6" name="Segnaposto numero diapositiva 5">
            <a:extLst>
              <a:ext uri="{FF2B5EF4-FFF2-40B4-BE49-F238E27FC236}">
                <a16:creationId xmlns:a16="http://schemas.microsoft.com/office/drawing/2014/main" id="{A9D3B0B8-135A-461A-9EF4-76D036A417DA}"/>
              </a:ext>
            </a:extLst>
          </p:cNvPr>
          <p:cNvSpPr>
            <a:spLocks noGrp="1"/>
          </p:cNvSpPr>
          <p:nvPr>
            <p:ph type="sldNum" sz="quarter" idx="12"/>
          </p:nvPr>
        </p:nvSpPr>
        <p:spPr/>
        <p:txBody>
          <a:bodyPr/>
          <a:lstStyle/>
          <a:p>
            <a:fld id="{9DFE6074-6A0D-4B4C-BDDE-63383ADB2658}" type="slidenum">
              <a:rPr lang="it-IT" smtClean="0"/>
              <a:t>‹N›</a:t>
            </a:fld>
            <a:endParaRPr lang="it-IT" dirty="0"/>
          </a:p>
        </p:txBody>
      </p:sp>
    </p:spTree>
    <p:extLst>
      <p:ext uri="{BB962C8B-B14F-4D97-AF65-F5344CB8AC3E}">
        <p14:creationId xmlns:p14="http://schemas.microsoft.com/office/powerpoint/2010/main" val="24835384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614E46C5-C1D4-4678-953C-34646BB5A753}"/>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C5F1D84B-CAA5-4EC9-861C-8A782E54AD12}"/>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64C2E76C-E366-4E9B-B8D8-DDCD29D8534A}"/>
              </a:ext>
            </a:extLst>
          </p:cNvPr>
          <p:cNvSpPr>
            <a:spLocks noGrp="1"/>
          </p:cNvSpPr>
          <p:nvPr>
            <p:ph type="dt" sz="half" idx="10"/>
          </p:nvPr>
        </p:nvSpPr>
        <p:spPr/>
        <p:txBody>
          <a:bodyPr/>
          <a:lstStyle/>
          <a:p>
            <a:fld id="{326774E5-48D8-42D7-88D0-2645C46A0CE7}" type="datetimeFigureOut">
              <a:rPr lang="it-IT" smtClean="0"/>
              <a:t>11/12/2020</a:t>
            </a:fld>
            <a:endParaRPr lang="it-IT" dirty="0"/>
          </a:p>
        </p:txBody>
      </p:sp>
      <p:sp>
        <p:nvSpPr>
          <p:cNvPr id="5" name="Segnaposto piè di pagina 4">
            <a:extLst>
              <a:ext uri="{FF2B5EF4-FFF2-40B4-BE49-F238E27FC236}">
                <a16:creationId xmlns:a16="http://schemas.microsoft.com/office/drawing/2014/main" id="{6B92D447-0951-4D2B-85BB-A8B095423CA9}"/>
              </a:ext>
            </a:extLst>
          </p:cNvPr>
          <p:cNvSpPr>
            <a:spLocks noGrp="1"/>
          </p:cNvSpPr>
          <p:nvPr>
            <p:ph type="ftr" sz="quarter" idx="11"/>
          </p:nvPr>
        </p:nvSpPr>
        <p:spPr/>
        <p:txBody>
          <a:bodyPr/>
          <a:lstStyle/>
          <a:p>
            <a:endParaRPr lang="it-IT" dirty="0"/>
          </a:p>
        </p:txBody>
      </p:sp>
      <p:sp>
        <p:nvSpPr>
          <p:cNvPr id="6" name="Segnaposto numero diapositiva 5">
            <a:extLst>
              <a:ext uri="{FF2B5EF4-FFF2-40B4-BE49-F238E27FC236}">
                <a16:creationId xmlns:a16="http://schemas.microsoft.com/office/drawing/2014/main" id="{C80892BB-D2E4-4A54-894A-EA613E43AF53}"/>
              </a:ext>
            </a:extLst>
          </p:cNvPr>
          <p:cNvSpPr>
            <a:spLocks noGrp="1"/>
          </p:cNvSpPr>
          <p:nvPr>
            <p:ph type="sldNum" sz="quarter" idx="12"/>
          </p:nvPr>
        </p:nvSpPr>
        <p:spPr/>
        <p:txBody>
          <a:bodyPr/>
          <a:lstStyle/>
          <a:p>
            <a:fld id="{9DFE6074-6A0D-4B4C-BDDE-63383ADB2658}" type="slidenum">
              <a:rPr lang="it-IT" smtClean="0"/>
              <a:t>‹N›</a:t>
            </a:fld>
            <a:endParaRPr lang="it-IT" dirty="0"/>
          </a:p>
        </p:txBody>
      </p:sp>
    </p:spTree>
    <p:extLst>
      <p:ext uri="{BB962C8B-B14F-4D97-AF65-F5344CB8AC3E}">
        <p14:creationId xmlns:p14="http://schemas.microsoft.com/office/powerpoint/2010/main" val="38378125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43F332C-967A-40F7-9E19-A791D76F59C3}"/>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A2FF643F-0856-411D-8993-4C683D5CBF4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6C1F4723-F8FF-4D73-8C7F-311EB4B039BA}"/>
              </a:ext>
            </a:extLst>
          </p:cNvPr>
          <p:cNvSpPr>
            <a:spLocks noGrp="1"/>
          </p:cNvSpPr>
          <p:nvPr>
            <p:ph type="dt" sz="half" idx="10"/>
          </p:nvPr>
        </p:nvSpPr>
        <p:spPr/>
        <p:txBody>
          <a:bodyPr/>
          <a:lstStyle/>
          <a:p>
            <a:fld id="{C2C0F792-471D-4CFC-8C4F-C2201DCEFB35}" type="datetime1">
              <a:rPr lang="it-IT" smtClean="0"/>
              <a:t>11/12/2020</a:t>
            </a:fld>
            <a:endParaRPr lang="it-IT" dirty="0"/>
          </a:p>
        </p:txBody>
      </p:sp>
      <p:sp>
        <p:nvSpPr>
          <p:cNvPr id="5" name="Segnaposto piè di pagina 4">
            <a:extLst>
              <a:ext uri="{FF2B5EF4-FFF2-40B4-BE49-F238E27FC236}">
                <a16:creationId xmlns:a16="http://schemas.microsoft.com/office/drawing/2014/main" id="{C2A9FBDB-C140-4C8B-BBAB-5D4EA941E386}"/>
              </a:ext>
            </a:extLst>
          </p:cNvPr>
          <p:cNvSpPr>
            <a:spLocks noGrp="1"/>
          </p:cNvSpPr>
          <p:nvPr>
            <p:ph type="ftr" sz="quarter" idx="11"/>
          </p:nvPr>
        </p:nvSpPr>
        <p:spPr/>
        <p:txBody>
          <a:bodyPr/>
          <a:lstStyle/>
          <a:p>
            <a:r>
              <a:rPr lang="it-IT" dirty="0"/>
              <a:t>IL CODICE DEI CONTRATTI PUBBLICI</a:t>
            </a:r>
          </a:p>
        </p:txBody>
      </p:sp>
      <p:sp>
        <p:nvSpPr>
          <p:cNvPr id="6" name="Segnaposto numero diapositiva 5">
            <a:extLst>
              <a:ext uri="{FF2B5EF4-FFF2-40B4-BE49-F238E27FC236}">
                <a16:creationId xmlns:a16="http://schemas.microsoft.com/office/drawing/2014/main" id="{34363315-15F1-494F-A7F2-31C895ABEA60}"/>
              </a:ext>
            </a:extLst>
          </p:cNvPr>
          <p:cNvSpPr>
            <a:spLocks noGrp="1"/>
          </p:cNvSpPr>
          <p:nvPr>
            <p:ph type="sldNum" sz="quarter" idx="12"/>
          </p:nvPr>
        </p:nvSpPr>
        <p:spPr/>
        <p:txBody>
          <a:bodyPr/>
          <a:lstStyle/>
          <a:p>
            <a:fld id="{9DFE6074-6A0D-4B4C-BDDE-63383ADB2658}" type="slidenum">
              <a:rPr lang="it-IT" smtClean="0"/>
              <a:t>‹N›</a:t>
            </a:fld>
            <a:endParaRPr lang="it-IT" dirty="0"/>
          </a:p>
        </p:txBody>
      </p:sp>
    </p:spTree>
    <p:extLst>
      <p:ext uri="{BB962C8B-B14F-4D97-AF65-F5344CB8AC3E}">
        <p14:creationId xmlns:p14="http://schemas.microsoft.com/office/powerpoint/2010/main" val="8657936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B0D8889-BDFD-42D9-BD11-237B033024F7}"/>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93C0F70A-2126-438F-8250-11C011E66804}"/>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9F8A5146-673A-4BF6-BA46-8B0C8E97CE0B}"/>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1D89E9B5-4E7F-4249-AE98-BAAF1235AEFD}"/>
              </a:ext>
            </a:extLst>
          </p:cNvPr>
          <p:cNvSpPr>
            <a:spLocks noGrp="1"/>
          </p:cNvSpPr>
          <p:nvPr>
            <p:ph type="dt" sz="half" idx="10"/>
          </p:nvPr>
        </p:nvSpPr>
        <p:spPr/>
        <p:txBody>
          <a:bodyPr/>
          <a:lstStyle/>
          <a:p>
            <a:fld id="{ED74AC9F-54E0-491A-9723-EC900DCD5058}" type="datetime1">
              <a:rPr lang="it-IT" smtClean="0"/>
              <a:t>11/12/2020</a:t>
            </a:fld>
            <a:endParaRPr lang="it-IT" dirty="0"/>
          </a:p>
        </p:txBody>
      </p:sp>
      <p:sp>
        <p:nvSpPr>
          <p:cNvPr id="6" name="Segnaposto piè di pagina 5">
            <a:extLst>
              <a:ext uri="{FF2B5EF4-FFF2-40B4-BE49-F238E27FC236}">
                <a16:creationId xmlns:a16="http://schemas.microsoft.com/office/drawing/2014/main" id="{AC64E5BC-9D09-4CB0-8A4A-D0DC3DC2DC04}"/>
              </a:ext>
            </a:extLst>
          </p:cNvPr>
          <p:cNvSpPr>
            <a:spLocks noGrp="1"/>
          </p:cNvSpPr>
          <p:nvPr>
            <p:ph type="ftr" sz="quarter" idx="11"/>
          </p:nvPr>
        </p:nvSpPr>
        <p:spPr/>
        <p:txBody>
          <a:bodyPr/>
          <a:lstStyle/>
          <a:p>
            <a:r>
              <a:rPr lang="it-IT" dirty="0"/>
              <a:t>IL CODICE DEI CONTRATTI PUBBLICI</a:t>
            </a:r>
          </a:p>
        </p:txBody>
      </p:sp>
      <p:sp>
        <p:nvSpPr>
          <p:cNvPr id="7" name="Segnaposto numero diapositiva 6">
            <a:extLst>
              <a:ext uri="{FF2B5EF4-FFF2-40B4-BE49-F238E27FC236}">
                <a16:creationId xmlns:a16="http://schemas.microsoft.com/office/drawing/2014/main" id="{DEA447D4-B788-4E12-97EA-AB6288CA6244}"/>
              </a:ext>
            </a:extLst>
          </p:cNvPr>
          <p:cNvSpPr>
            <a:spLocks noGrp="1"/>
          </p:cNvSpPr>
          <p:nvPr>
            <p:ph type="sldNum" sz="quarter" idx="12"/>
          </p:nvPr>
        </p:nvSpPr>
        <p:spPr/>
        <p:txBody>
          <a:bodyPr/>
          <a:lstStyle/>
          <a:p>
            <a:fld id="{9DFE6074-6A0D-4B4C-BDDE-63383ADB2658}" type="slidenum">
              <a:rPr lang="it-IT" smtClean="0"/>
              <a:t>‹N›</a:t>
            </a:fld>
            <a:endParaRPr lang="it-IT" dirty="0"/>
          </a:p>
        </p:txBody>
      </p:sp>
    </p:spTree>
    <p:extLst>
      <p:ext uri="{BB962C8B-B14F-4D97-AF65-F5344CB8AC3E}">
        <p14:creationId xmlns:p14="http://schemas.microsoft.com/office/powerpoint/2010/main" val="29411666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870D136-6774-4660-AD8A-E5E70B9129F8}"/>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F2776D0D-5E66-4780-BC09-914EE7E6519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666FD97B-2ABA-4C52-8691-B6488B42CAB6}"/>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0BAC0D05-AACC-489D-BE67-38C34C54911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9DAC4542-F1ED-4E38-AAD4-A4463B11B9DF}"/>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4BF72147-F2CA-46C5-9E6C-006F5B0CD971}"/>
              </a:ext>
            </a:extLst>
          </p:cNvPr>
          <p:cNvSpPr>
            <a:spLocks noGrp="1"/>
          </p:cNvSpPr>
          <p:nvPr>
            <p:ph type="dt" sz="half" idx="10"/>
          </p:nvPr>
        </p:nvSpPr>
        <p:spPr/>
        <p:txBody>
          <a:bodyPr/>
          <a:lstStyle/>
          <a:p>
            <a:fld id="{443F74CD-CDBF-4FF9-8AB3-43DA2F137114}" type="datetime1">
              <a:rPr lang="it-IT" smtClean="0"/>
              <a:t>11/12/2020</a:t>
            </a:fld>
            <a:endParaRPr lang="it-IT" dirty="0"/>
          </a:p>
        </p:txBody>
      </p:sp>
      <p:sp>
        <p:nvSpPr>
          <p:cNvPr id="8" name="Segnaposto piè di pagina 7">
            <a:extLst>
              <a:ext uri="{FF2B5EF4-FFF2-40B4-BE49-F238E27FC236}">
                <a16:creationId xmlns:a16="http://schemas.microsoft.com/office/drawing/2014/main" id="{1DC54635-2580-45A7-9B14-E781E4B28F14}"/>
              </a:ext>
            </a:extLst>
          </p:cNvPr>
          <p:cNvSpPr>
            <a:spLocks noGrp="1"/>
          </p:cNvSpPr>
          <p:nvPr>
            <p:ph type="ftr" sz="quarter" idx="11"/>
          </p:nvPr>
        </p:nvSpPr>
        <p:spPr/>
        <p:txBody>
          <a:bodyPr/>
          <a:lstStyle/>
          <a:p>
            <a:r>
              <a:rPr lang="it-IT" dirty="0"/>
              <a:t>IL CODICE DEI CONTRATTI PUBBLICI</a:t>
            </a:r>
          </a:p>
        </p:txBody>
      </p:sp>
      <p:sp>
        <p:nvSpPr>
          <p:cNvPr id="9" name="Segnaposto numero diapositiva 8">
            <a:extLst>
              <a:ext uri="{FF2B5EF4-FFF2-40B4-BE49-F238E27FC236}">
                <a16:creationId xmlns:a16="http://schemas.microsoft.com/office/drawing/2014/main" id="{F1D1F077-AF5B-4DBF-BF37-81B86DE18686}"/>
              </a:ext>
            </a:extLst>
          </p:cNvPr>
          <p:cNvSpPr>
            <a:spLocks noGrp="1"/>
          </p:cNvSpPr>
          <p:nvPr>
            <p:ph type="sldNum" sz="quarter" idx="12"/>
          </p:nvPr>
        </p:nvSpPr>
        <p:spPr/>
        <p:txBody>
          <a:bodyPr/>
          <a:lstStyle/>
          <a:p>
            <a:fld id="{9DFE6074-6A0D-4B4C-BDDE-63383ADB2658}" type="slidenum">
              <a:rPr lang="it-IT" smtClean="0"/>
              <a:t>‹N›</a:t>
            </a:fld>
            <a:endParaRPr lang="it-IT" dirty="0"/>
          </a:p>
        </p:txBody>
      </p:sp>
    </p:spTree>
    <p:extLst>
      <p:ext uri="{BB962C8B-B14F-4D97-AF65-F5344CB8AC3E}">
        <p14:creationId xmlns:p14="http://schemas.microsoft.com/office/powerpoint/2010/main" val="6007448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E3A9018-5675-4E28-A08F-6CED1705DD4E}"/>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E35ECE20-B353-48D7-AAA9-F22460855DCB}"/>
              </a:ext>
            </a:extLst>
          </p:cNvPr>
          <p:cNvSpPr>
            <a:spLocks noGrp="1"/>
          </p:cNvSpPr>
          <p:nvPr>
            <p:ph type="dt" sz="half" idx="10"/>
          </p:nvPr>
        </p:nvSpPr>
        <p:spPr/>
        <p:txBody>
          <a:bodyPr/>
          <a:lstStyle/>
          <a:p>
            <a:fld id="{3756089E-4C52-45DE-A04E-981B33F4671E}" type="datetime1">
              <a:rPr lang="it-IT" smtClean="0"/>
              <a:t>11/12/2020</a:t>
            </a:fld>
            <a:endParaRPr lang="it-IT" dirty="0"/>
          </a:p>
        </p:txBody>
      </p:sp>
      <p:sp>
        <p:nvSpPr>
          <p:cNvPr id="4" name="Segnaposto piè di pagina 3">
            <a:extLst>
              <a:ext uri="{FF2B5EF4-FFF2-40B4-BE49-F238E27FC236}">
                <a16:creationId xmlns:a16="http://schemas.microsoft.com/office/drawing/2014/main" id="{693D7C94-D2AC-487E-BA4B-4F74F7192BC2}"/>
              </a:ext>
            </a:extLst>
          </p:cNvPr>
          <p:cNvSpPr>
            <a:spLocks noGrp="1"/>
          </p:cNvSpPr>
          <p:nvPr>
            <p:ph type="ftr" sz="quarter" idx="11"/>
          </p:nvPr>
        </p:nvSpPr>
        <p:spPr/>
        <p:txBody>
          <a:bodyPr/>
          <a:lstStyle/>
          <a:p>
            <a:r>
              <a:rPr lang="it-IT" dirty="0"/>
              <a:t>IL CODICE DEI CONTRATTI PUBBLICI</a:t>
            </a:r>
          </a:p>
        </p:txBody>
      </p:sp>
      <p:sp>
        <p:nvSpPr>
          <p:cNvPr id="5" name="Segnaposto numero diapositiva 4">
            <a:extLst>
              <a:ext uri="{FF2B5EF4-FFF2-40B4-BE49-F238E27FC236}">
                <a16:creationId xmlns:a16="http://schemas.microsoft.com/office/drawing/2014/main" id="{95739098-F5A8-4C10-AA3D-B797E869BADB}"/>
              </a:ext>
            </a:extLst>
          </p:cNvPr>
          <p:cNvSpPr>
            <a:spLocks noGrp="1"/>
          </p:cNvSpPr>
          <p:nvPr>
            <p:ph type="sldNum" sz="quarter" idx="12"/>
          </p:nvPr>
        </p:nvSpPr>
        <p:spPr/>
        <p:txBody>
          <a:bodyPr/>
          <a:lstStyle/>
          <a:p>
            <a:fld id="{9DFE6074-6A0D-4B4C-BDDE-63383ADB2658}" type="slidenum">
              <a:rPr lang="it-IT" smtClean="0"/>
              <a:t>‹N›</a:t>
            </a:fld>
            <a:endParaRPr lang="it-IT" dirty="0"/>
          </a:p>
        </p:txBody>
      </p:sp>
    </p:spTree>
    <p:extLst>
      <p:ext uri="{BB962C8B-B14F-4D97-AF65-F5344CB8AC3E}">
        <p14:creationId xmlns:p14="http://schemas.microsoft.com/office/powerpoint/2010/main" val="20776251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379295C1-653B-4591-88D0-5EE41A2A0A39}"/>
              </a:ext>
            </a:extLst>
          </p:cNvPr>
          <p:cNvSpPr>
            <a:spLocks noGrp="1"/>
          </p:cNvSpPr>
          <p:nvPr>
            <p:ph type="dt" sz="half" idx="10"/>
          </p:nvPr>
        </p:nvSpPr>
        <p:spPr/>
        <p:txBody>
          <a:bodyPr/>
          <a:lstStyle/>
          <a:p>
            <a:fld id="{BF54160E-76C3-4FE0-A368-5DF2723BA8E1}" type="datetime1">
              <a:rPr lang="it-IT" smtClean="0"/>
              <a:t>11/12/2020</a:t>
            </a:fld>
            <a:endParaRPr lang="it-IT" dirty="0"/>
          </a:p>
        </p:txBody>
      </p:sp>
      <p:sp>
        <p:nvSpPr>
          <p:cNvPr id="3" name="Segnaposto piè di pagina 2">
            <a:extLst>
              <a:ext uri="{FF2B5EF4-FFF2-40B4-BE49-F238E27FC236}">
                <a16:creationId xmlns:a16="http://schemas.microsoft.com/office/drawing/2014/main" id="{7178DC91-4205-4742-A956-897A182805B9}"/>
              </a:ext>
            </a:extLst>
          </p:cNvPr>
          <p:cNvSpPr>
            <a:spLocks noGrp="1"/>
          </p:cNvSpPr>
          <p:nvPr>
            <p:ph type="ftr" sz="quarter" idx="11"/>
          </p:nvPr>
        </p:nvSpPr>
        <p:spPr/>
        <p:txBody>
          <a:bodyPr/>
          <a:lstStyle/>
          <a:p>
            <a:r>
              <a:rPr lang="it-IT" dirty="0"/>
              <a:t>IL CODICE DEI CONTRATTI PUBBLICI</a:t>
            </a:r>
          </a:p>
        </p:txBody>
      </p:sp>
      <p:sp>
        <p:nvSpPr>
          <p:cNvPr id="4" name="Segnaposto numero diapositiva 3">
            <a:extLst>
              <a:ext uri="{FF2B5EF4-FFF2-40B4-BE49-F238E27FC236}">
                <a16:creationId xmlns:a16="http://schemas.microsoft.com/office/drawing/2014/main" id="{4E546C4A-09A6-4D74-BEC0-B1C66AE2556A}"/>
              </a:ext>
            </a:extLst>
          </p:cNvPr>
          <p:cNvSpPr>
            <a:spLocks noGrp="1"/>
          </p:cNvSpPr>
          <p:nvPr>
            <p:ph type="sldNum" sz="quarter" idx="12"/>
          </p:nvPr>
        </p:nvSpPr>
        <p:spPr/>
        <p:txBody>
          <a:bodyPr/>
          <a:lstStyle/>
          <a:p>
            <a:fld id="{9DFE6074-6A0D-4B4C-BDDE-63383ADB2658}" type="slidenum">
              <a:rPr lang="it-IT" smtClean="0"/>
              <a:t>‹N›</a:t>
            </a:fld>
            <a:endParaRPr lang="it-IT" dirty="0"/>
          </a:p>
        </p:txBody>
      </p:sp>
    </p:spTree>
    <p:extLst>
      <p:ext uri="{BB962C8B-B14F-4D97-AF65-F5344CB8AC3E}">
        <p14:creationId xmlns:p14="http://schemas.microsoft.com/office/powerpoint/2010/main" val="20672967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72EBFD5-AE43-4D60-8AC3-338CD880EC16}"/>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2A1E1B61-DB50-4DBA-AEB8-9EC65E5FBD5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BED0897A-0F7E-4087-9F8E-44DA0F3BF97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C9EF9EF1-67C4-4EA2-A762-EEDA84BF4E3A}"/>
              </a:ext>
            </a:extLst>
          </p:cNvPr>
          <p:cNvSpPr>
            <a:spLocks noGrp="1"/>
          </p:cNvSpPr>
          <p:nvPr>
            <p:ph type="dt" sz="half" idx="10"/>
          </p:nvPr>
        </p:nvSpPr>
        <p:spPr/>
        <p:txBody>
          <a:bodyPr/>
          <a:lstStyle/>
          <a:p>
            <a:fld id="{46EA23B9-BDF9-40F4-8BD1-2AC4164ACCE2}" type="datetime1">
              <a:rPr lang="it-IT" smtClean="0"/>
              <a:t>11/12/2020</a:t>
            </a:fld>
            <a:endParaRPr lang="it-IT" dirty="0"/>
          </a:p>
        </p:txBody>
      </p:sp>
      <p:sp>
        <p:nvSpPr>
          <p:cNvPr id="6" name="Segnaposto piè di pagina 5">
            <a:extLst>
              <a:ext uri="{FF2B5EF4-FFF2-40B4-BE49-F238E27FC236}">
                <a16:creationId xmlns:a16="http://schemas.microsoft.com/office/drawing/2014/main" id="{8F19CA24-3FB9-44A3-B052-748A9080C676}"/>
              </a:ext>
            </a:extLst>
          </p:cNvPr>
          <p:cNvSpPr>
            <a:spLocks noGrp="1"/>
          </p:cNvSpPr>
          <p:nvPr>
            <p:ph type="ftr" sz="quarter" idx="11"/>
          </p:nvPr>
        </p:nvSpPr>
        <p:spPr/>
        <p:txBody>
          <a:bodyPr/>
          <a:lstStyle/>
          <a:p>
            <a:r>
              <a:rPr lang="it-IT" dirty="0"/>
              <a:t>IL CODICE DEI CONTRATTI PUBBLICI</a:t>
            </a:r>
          </a:p>
        </p:txBody>
      </p:sp>
      <p:sp>
        <p:nvSpPr>
          <p:cNvPr id="7" name="Segnaposto numero diapositiva 6">
            <a:extLst>
              <a:ext uri="{FF2B5EF4-FFF2-40B4-BE49-F238E27FC236}">
                <a16:creationId xmlns:a16="http://schemas.microsoft.com/office/drawing/2014/main" id="{A3CC5497-23E2-4CDE-8F6F-5AAC35732A03}"/>
              </a:ext>
            </a:extLst>
          </p:cNvPr>
          <p:cNvSpPr>
            <a:spLocks noGrp="1"/>
          </p:cNvSpPr>
          <p:nvPr>
            <p:ph type="sldNum" sz="quarter" idx="12"/>
          </p:nvPr>
        </p:nvSpPr>
        <p:spPr/>
        <p:txBody>
          <a:bodyPr/>
          <a:lstStyle/>
          <a:p>
            <a:fld id="{9DFE6074-6A0D-4B4C-BDDE-63383ADB2658}" type="slidenum">
              <a:rPr lang="it-IT" smtClean="0"/>
              <a:t>‹N›</a:t>
            </a:fld>
            <a:endParaRPr lang="it-IT" dirty="0"/>
          </a:p>
        </p:txBody>
      </p:sp>
    </p:spTree>
    <p:extLst>
      <p:ext uri="{BB962C8B-B14F-4D97-AF65-F5344CB8AC3E}">
        <p14:creationId xmlns:p14="http://schemas.microsoft.com/office/powerpoint/2010/main" val="2952986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DB24682-8C57-4E9D-8FCF-62DAA9BF0E03}"/>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33778679-C39E-4D2F-8411-940538C73A6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dirty="0"/>
          </a:p>
        </p:txBody>
      </p:sp>
      <p:sp>
        <p:nvSpPr>
          <p:cNvPr id="4" name="Segnaposto testo 3">
            <a:extLst>
              <a:ext uri="{FF2B5EF4-FFF2-40B4-BE49-F238E27FC236}">
                <a16:creationId xmlns:a16="http://schemas.microsoft.com/office/drawing/2014/main" id="{6AF2EAFE-1ECA-48AE-A96D-F9CD9AF55B2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6915DC2C-A0DB-4E6F-86B7-F8FF268317C1}"/>
              </a:ext>
            </a:extLst>
          </p:cNvPr>
          <p:cNvSpPr>
            <a:spLocks noGrp="1"/>
          </p:cNvSpPr>
          <p:nvPr>
            <p:ph type="dt" sz="half" idx="10"/>
          </p:nvPr>
        </p:nvSpPr>
        <p:spPr/>
        <p:txBody>
          <a:bodyPr/>
          <a:lstStyle/>
          <a:p>
            <a:fld id="{7080E12C-D803-4EE9-AE51-BB35E428A621}" type="datetime1">
              <a:rPr lang="it-IT" smtClean="0"/>
              <a:t>11/12/2020</a:t>
            </a:fld>
            <a:endParaRPr lang="it-IT" dirty="0"/>
          </a:p>
        </p:txBody>
      </p:sp>
      <p:sp>
        <p:nvSpPr>
          <p:cNvPr id="6" name="Segnaposto piè di pagina 5">
            <a:extLst>
              <a:ext uri="{FF2B5EF4-FFF2-40B4-BE49-F238E27FC236}">
                <a16:creationId xmlns:a16="http://schemas.microsoft.com/office/drawing/2014/main" id="{1E5DF2A1-8206-47E6-8D8E-AB34F0F6F718}"/>
              </a:ext>
            </a:extLst>
          </p:cNvPr>
          <p:cNvSpPr>
            <a:spLocks noGrp="1"/>
          </p:cNvSpPr>
          <p:nvPr>
            <p:ph type="ftr" sz="quarter" idx="11"/>
          </p:nvPr>
        </p:nvSpPr>
        <p:spPr/>
        <p:txBody>
          <a:bodyPr/>
          <a:lstStyle/>
          <a:p>
            <a:r>
              <a:rPr lang="it-IT" dirty="0"/>
              <a:t>IL CODICE DEI CONTRATTI PUBBLICI</a:t>
            </a:r>
          </a:p>
        </p:txBody>
      </p:sp>
      <p:sp>
        <p:nvSpPr>
          <p:cNvPr id="7" name="Segnaposto numero diapositiva 6">
            <a:extLst>
              <a:ext uri="{FF2B5EF4-FFF2-40B4-BE49-F238E27FC236}">
                <a16:creationId xmlns:a16="http://schemas.microsoft.com/office/drawing/2014/main" id="{4445E638-C5E3-40A9-8F96-7D81B012A2E3}"/>
              </a:ext>
            </a:extLst>
          </p:cNvPr>
          <p:cNvSpPr>
            <a:spLocks noGrp="1"/>
          </p:cNvSpPr>
          <p:nvPr>
            <p:ph type="sldNum" sz="quarter" idx="12"/>
          </p:nvPr>
        </p:nvSpPr>
        <p:spPr/>
        <p:txBody>
          <a:bodyPr/>
          <a:lstStyle/>
          <a:p>
            <a:fld id="{9DFE6074-6A0D-4B4C-BDDE-63383ADB2658}" type="slidenum">
              <a:rPr lang="it-IT" smtClean="0"/>
              <a:t>‹N›</a:t>
            </a:fld>
            <a:endParaRPr lang="it-IT" dirty="0"/>
          </a:p>
        </p:txBody>
      </p:sp>
    </p:spTree>
    <p:extLst>
      <p:ext uri="{BB962C8B-B14F-4D97-AF65-F5344CB8AC3E}">
        <p14:creationId xmlns:p14="http://schemas.microsoft.com/office/powerpoint/2010/main" val="4347373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131C57AF-EA63-4687-A998-3E85F539702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09F56E64-100E-4386-B51D-DA30256AE8B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E00C1ED6-AAFC-4C6A-992E-1B04ACFA014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E53CB9-9692-4935-8691-C154C36BC1BF}" type="datetime1">
              <a:rPr lang="it-IT" smtClean="0"/>
              <a:t>11/12/2020</a:t>
            </a:fld>
            <a:endParaRPr lang="it-IT" dirty="0"/>
          </a:p>
        </p:txBody>
      </p:sp>
      <p:sp>
        <p:nvSpPr>
          <p:cNvPr id="5" name="Segnaposto piè di pagina 4">
            <a:extLst>
              <a:ext uri="{FF2B5EF4-FFF2-40B4-BE49-F238E27FC236}">
                <a16:creationId xmlns:a16="http://schemas.microsoft.com/office/drawing/2014/main" id="{E364BB51-CAB5-426B-A9AD-C3F137B130C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it-IT" dirty="0"/>
              <a:t>IL CODICE DEI CONTRATTI PUBBLICI</a:t>
            </a:r>
          </a:p>
        </p:txBody>
      </p:sp>
      <p:sp>
        <p:nvSpPr>
          <p:cNvPr id="6" name="Segnaposto numero diapositiva 5">
            <a:extLst>
              <a:ext uri="{FF2B5EF4-FFF2-40B4-BE49-F238E27FC236}">
                <a16:creationId xmlns:a16="http://schemas.microsoft.com/office/drawing/2014/main" id="{13961863-671E-4208-8DAB-176E6389ECA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FE6074-6A0D-4B4C-BDDE-63383ADB2658}" type="slidenum">
              <a:rPr lang="it-IT" smtClean="0"/>
              <a:t>‹N›</a:t>
            </a:fld>
            <a:endParaRPr lang="it-IT" dirty="0"/>
          </a:p>
        </p:txBody>
      </p:sp>
    </p:spTree>
    <p:extLst>
      <p:ext uri="{BB962C8B-B14F-4D97-AF65-F5344CB8AC3E}">
        <p14:creationId xmlns:p14="http://schemas.microsoft.com/office/powerpoint/2010/main" val="30242133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131C57AF-EA63-4687-A998-3E85F539702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09F56E64-100E-4386-B51D-DA30256AE8B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E00C1ED6-AAFC-4C6A-992E-1B04ACFA014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6774E5-48D8-42D7-88D0-2645C46A0CE7}" type="datetimeFigureOut">
              <a:rPr lang="it-IT" smtClean="0"/>
              <a:t>11/12/2020</a:t>
            </a:fld>
            <a:endParaRPr lang="it-IT" dirty="0"/>
          </a:p>
        </p:txBody>
      </p:sp>
      <p:sp>
        <p:nvSpPr>
          <p:cNvPr id="5" name="Segnaposto piè di pagina 4">
            <a:extLst>
              <a:ext uri="{FF2B5EF4-FFF2-40B4-BE49-F238E27FC236}">
                <a16:creationId xmlns:a16="http://schemas.microsoft.com/office/drawing/2014/main" id="{E364BB51-CAB5-426B-A9AD-C3F137B130C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dirty="0"/>
          </a:p>
        </p:txBody>
      </p:sp>
      <p:sp>
        <p:nvSpPr>
          <p:cNvPr id="6" name="Segnaposto numero diapositiva 5">
            <a:extLst>
              <a:ext uri="{FF2B5EF4-FFF2-40B4-BE49-F238E27FC236}">
                <a16:creationId xmlns:a16="http://schemas.microsoft.com/office/drawing/2014/main" id="{13961863-671E-4208-8DAB-176E6389ECA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FE6074-6A0D-4B4C-BDDE-63383ADB2658}" type="slidenum">
              <a:rPr lang="it-IT" smtClean="0"/>
              <a:t>‹N›</a:t>
            </a:fld>
            <a:endParaRPr lang="it-IT" dirty="0"/>
          </a:p>
        </p:txBody>
      </p:sp>
    </p:spTree>
    <p:extLst>
      <p:ext uri="{BB962C8B-B14F-4D97-AF65-F5344CB8AC3E}">
        <p14:creationId xmlns:p14="http://schemas.microsoft.com/office/powerpoint/2010/main" val="36605647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studiolegale.leggiditalia.it/#id=10LX0000827965ART69,__m=document" TargetMode="External"/><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hyperlink" Target="https://studiolegale.leggiditalia.it/#id=10LX0000827965ART0,__m=document" TargetMode="External"/><Relationship Id="rId4" Type="http://schemas.openxmlformats.org/officeDocument/2006/relationships/hyperlink" Target="https://studiolegale.leggiditalia.it/#id=10LX0000827965ART250,__m=document" TargetMode="Externa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5.xml.rels><?xml version="1.0" encoding="UTF-8" standalone="yes"?>
<Relationships xmlns="http://schemas.openxmlformats.org/package/2006/relationships"><Relationship Id="rId3" Type="http://schemas.openxmlformats.org/officeDocument/2006/relationships/hyperlink" Target="http://www.bosettiegatti.eu/info/norme/statali/2016_0050.htm#085" TargetMode="External"/><Relationship Id="rId2" Type="http://schemas.openxmlformats.org/officeDocument/2006/relationships/hyperlink" Target="http://www.bosettiegatti.eu/info/norme/statali/2016_0050.htm#084" TargetMode="External"/><Relationship Id="rId1" Type="http://schemas.openxmlformats.org/officeDocument/2006/relationships/slideLayout" Target="../slideLayouts/slideLayout1.xml"/><Relationship Id="rId4" Type="http://schemas.openxmlformats.org/officeDocument/2006/relationships/hyperlink" Target="http://www.bosettiegatti.eu/info/norme/statali/2016_0050.htm#086" TargetMode="Externa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2.xml.rels><?xml version="1.0" encoding="UTF-8" standalone="yes"?>
<Relationships xmlns="http://schemas.openxmlformats.org/package/2006/relationships"><Relationship Id="rId3" Type="http://schemas.openxmlformats.org/officeDocument/2006/relationships/hyperlink" Target="https://www.bosettiegatti.eu/info/norme/statali/2016_0050.htm#083" TargetMode="External"/><Relationship Id="rId2" Type="http://schemas.openxmlformats.org/officeDocument/2006/relationships/hyperlink" Target="https://www.bosettiegatti.eu/info/norme/statali/2016_0050.htm#080" TargetMode="External"/><Relationship Id="rId1" Type="http://schemas.openxmlformats.org/officeDocument/2006/relationships/slideLayout" Target="../slideLayouts/slideLayout1.xml"/><Relationship Id="rId4" Type="http://schemas.openxmlformats.org/officeDocument/2006/relationships/hyperlink" Target="https://www.bosettiegatti.eu/info/norme/statali/2016_0050.htm#091" TargetMode="Externa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4.xml.rels><?xml version="1.0" encoding="UTF-8" standalone="yes"?>
<Relationships xmlns="http://schemas.openxmlformats.org/package/2006/relationships"><Relationship Id="rId3" Type="http://schemas.openxmlformats.org/officeDocument/2006/relationships/hyperlink" Target="https://www.bosettiegatti.eu/info/norme/statali/2016_0050.htm#088" TargetMode="External"/><Relationship Id="rId2" Type="http://schemas.openxmlformats.org/officeDocument/2006/relationships/hyperlink" Target="https://www.bosettiegatti.eu/info/norme/statali/2016_0050.htm#085" TargetMode="External"/><Relationship Id="rId1" Type="http://schemas.openxmlformats.org/officeDocument/2006/relationships/slideLayout" Target="../slideLayouts/slideLayout1.xml"/></Relationships>
</file>

<file path=ppt/slides/_rels/slide175.xml.rels><?xml version="1.0" encoding="UTF-8" standalone="yes"?>
<Relationships xmlns="http://schemas.openxmlformats.org/package/2006/relationships"><Relationship Id="rId3" Type="http://schemas.openxmlformats.org/officeDocument/2006/relationships/hyperlink" Target="https://www.bosettiegatti.eu/info/norme/statali/2016_0050.htm#080" TargetMode="External"/><Relationship Id="rId2" Type="http://schemas.openxmlformats.org/officeDocument/2006/relationships/hyperlink" Target="https://www.bosettiegatti.eu/info/norme/statali/2016_0050.htm#Allegato_XVII" TargetMode="External"/><Relationship Id="rId1" Type="http://schemas.openxmlformats.org/officeDocument/2006/relationships/slideLayout" Target="../slideLayouts/slideLayout1.xml"/><Relationship Id="rId5" Type="http://schemas.openxmlformats.org/officeDocument/2006/relationships/hyperlink" Target="https://www.bosettiegatti.eu/info/norme/statali/2016_0050.htm#087" TargetMode="External"/><Relationship Id="rId4" Type="http://schemas.openxmlformats.org/officeDocument/2006/relationships/hyperlink" Target="https://www.bosettiegatti.eu/info/norme/statali/2016_0050.htm#083" TargetMode="External"/></Relationships>
</file>

<file path=ppt/slides/_rels/slide176.xml.rels><?xml version="1.0" encoding="UTF-8" standalone="yes"?>
<Relationships xmlns="http://schemas.openxmlformats.org/package/2006/relationships"><Relationship Id="rId3" Type="http://schemas.openxmlformats.org/officeDocument/2006/relationships/hyperlink" Target="https://www.bosettiegatti.eu/info/norme/statali/2016_0050.htm#216.27" TargetMode="External"/><Relationship Id="rId2" Type="http://schemas.openxmlformats.org/officeDocument/2006/relationships/hyperlink" Target="https://www.bosettiegatti.eu/info/norme/statali/2016_0050.htm#Allegato_XVII" TargetMode="External"/><Relationship Id="rId1" Type="http://schemas.openxmlformats.org/officeDocument/2006/relationships/slideLayout" Target="../slideLayouts/slideLayout1.xml"/><Relationship Id="rId4" Type="http://schemas.openxmlformats.org/officeDocument/2006/relationships/hyperlink" Target="https://www.bosettiegatti.eu/info/norme/statali/2016_0050.htm#213" TargetMode="Externa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9.xml.rels><?xml version="1.0" encoding="UTF-8" standalone="yes"?>
<Relationships xmlns="http://schemas.openxmlformats.org/package/2006/relationships"><Relationship Id="rId2" Type="http://schemas.openxmlformats.org/officeDocument/2006/relationships/hyperlink" Target="https://www.bosettiegatti.eu/info/norme/statali/2016_0050.htm#Allegato_XVIII"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3.xml.rels><?xml version="1.0" encoding="UTF-8" standalone="yes"?>
<Relationships xmlns="http://schemas.openxmlformats.org/package/2006/relationships"><Relationship Id="rId2" Type="http://schemas.openxmlformats.org/officeDocument/2006/relationships/hyperlink" Target="https://www.bosettiegatti.eu/info/norme/statali/2016_0050.htm#086" TargetMode="External"/><Relationship Id="rId1" Type="http://schemas.openxmlformats.org/officeDocument/2006/relationships/slideLayout" Target="../slideLayouts/slideLayout1.xml"/></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9.xml.rels><?xml version="1.0" encoding="UTF-8" standalone="yes"?>
<Relationships xmlns="http://schemas.openxmlformats.org/package/2006/relationships"><Relationship Id="rId3" Type="http://schemas.openxmlformats.org/officeDocument/2006/relationships/hyperlink" Target="http://www.minambiente.it/sites/default/files/archivio/allegati/GPP/2017/dmpdf.pdf" TargetMode="External"/><Relationship Id="rId7" Type="http://schemas.openxmlformats.org/officeDocument/2006/relationships/hyperlink" Target="http://www.minambiente.it/sites/default/files/archivio/allegati/GPP/GU_244_Illuminazione_Pubblica.pdf" TargetMode="External"/><Relationship Id="rId2" Type="http://schemas.openxmlformats.org/officeDocument/2006/relationships/hyperlink" Target="http://www.minambiente.it/sites/default/files/archivio/allegati/GPP/2017/allegato_arredo_urbanopdf.pdf" TargetMode="External"/><Relationship Id="rId1" Type="http://schemas.openxmlformats.org/officeDocument/2006/relationships/slideLayout" Target="../slideLayouts/slideLayout1.xml"/><Relationship Id="rId6" Type="http://schemas.openxmlformats.org/officeDocument/2006/relationships/hyperlink" Target="http://www.minambiente.it/sites/default/files/archivio/allegati/GPP/CAM_IP.pdf" TargetMode="External"/><Relationship Id="rId5" Type="http://schemas.openxmlformats.org/officeDocument/2006/relationships/hyperlink" Target="http://www.minambiente.it/sites/default/files/archivio/allegati/GPP/GU_259_dm_CAMedilizia.pdf" TargetMode="External"/><Relationship Id="rId4" Type="http://schemas.openxmlformats.org/officeDocument/2006/relationships/hyperlink" Target="http://www.minambiente.it/sites/default/files/archivio/allegati/GPP/allegato_tec_CAMedilizia.pdf"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0.xml.rels><?xml version="1.0" encoding="UTF-8" standalone="yes"?>
<Relationships xmlns="http://schemas.openxmlformats.org/package/2006/relationships"><Relationship Id="rId3" Type="http://schemas.openxmlformats.org/officeDocument/2006/relationships/hyperlink" Target="http://www.minambiente.it/sites/default/files/archivio/allegati/GPP/dm_28_03_2018_Illuminazione_pubblica.pdf" TargetMode="External"/><Relationship Id="rId7" Type="http://schemas.openxmlformats.org/officeDocument/2006/relationships/hyperlink" Target="http://www.minambiente.it/sites/default/files/archivio/allegati/GPP/2017/dm_pulizie.pdf" TargetMode="External"/><Relationship Id="rId2" Type="http://schemas.openxmlformats.org/officeDocument/2006/relationships/hyperlink" Target="http://www.minambiente.it/sites/default/files/archivio/allegati/GPP/CAM_servizio_Illuminazione_pubblica.pdf" TargetMode="External"/><Relationship Id="rId1" Type="http://schemas.openxmlformats.org/officeDocument/2006/relationships/slideLayout" Target="../slideLayouts/slideLayout1.xml"/><Relationship Id="rId6" Type="http://schemas.openxmlformats.org/officeDocument/2006/relationships/hyperlink" Target="http://www.minambiente.it/sites/default/files/archivio/allegati/GPP/2017/alegato_tecnico_pulizie_all.pdf.pdf" TargetMode="External"/><Relationship Id="rId5" Type="http://schemas.openxmlformats.org/officeDocument/2006/relationships/hyperlink" Target="http://www.minambiente.it/sites/default/files/archivio/allegati/GPP/GU_74_Servizi_energetici_compl_DM.pdf" TargetMode="External"/><Relationship Id="rId4" Type="http://schemas.openxmlformats.org/officeDocument/2006/relationships/hyperlink" Target="http://www.minambiente.it/sites/default/files/archivio/allegati/GPP/GU_74_Servizi_energetici_compl_AllTec.pdf" TargetMode="External"/></Relationships>
</file>

<file path=ppt/slides/_rels/slide241.xml.rels><?xml version="1.0" encoding="UTF-8" standalone="yes"?>
<Relationships xmlns="http://schemas.openxmlformats.org/package/2006/relationships"><Relationship Id="rId8" Type="http://schemas.openxmlformats.org/officeDocument/2006/relationships/hyperlink" Target="https://www.bosettiegatti.eu/info/norme/statali/2020_dm_10_03_cam_verde_pubblico.pdf" TargetMode="External"/><Relationship Id="rId3" Type="http://schemas.openxmlformats.org/officeDocument/2006/relationships/hyperlink" Target="http://www.minambiente.it/sites/default/files/archivio/allegati/GPP/2017/dm_rsu_toner.pdf" TargetMode="External"/><Relationship Id="rId7" Type="http://schemas.openxmlformats.org/officeDocument/2006/relationships/hyperlink" Target="http://www.minambiente.it/sites/default/files/archivio/allegati/GPP/gu_262_dm_18_10_2016_sanificazione.pdf" TargetMode="External"/><Relationship Id="rId2" Type="http://schemas.openxmlformats.org/officeDocument/2006/relationships/hyperlink" Target="http://www.minambiente.it/sites/default/files/archivio/allegati/GPP/GPP_CAM_Rifiuti.pdf" TargetMode="External"/><Relationship Id="rId1" Type="http://schemas.openxmlformats.org/officeDocument/2006/relationships/slideLayout" Target="../slideLayouts/slideLayout1.xml"/><Relationship Id="rId6" Type="http://schemas.openxmlformats.org/officeDocument/2006/relationships/hyperlink" Target="http://www.minambiente.it/sites/default/files/archivio/allegati/GPP/allegato_tecnico_sanificazione_07022017.pdf" TargetMode="External"/><Relationship Id="rId5" Type="http://schemas.openxmlformats.org/officeDocument/2006/relationships/hyperlink" Target="http://www.minambiente.it/sites/default/files/archivio/allegati/GPP/all.to_39_GU_21-09-2011_DM_25.07.2011.pdf" TargetMode="External"/><Relationship Id="rId4" Type="http://schemas.openxmlformats.org/officeDocument/2006/relationships/hyperlink" Target="http://www.minambiente.it/sites/default/files/archivio/allegati/GPP/all.to_40_CAM_ristorazione_collettiva_e_derrate_alimentari_25.07.2011.pdf" TargetMode="External"/><Relationship Id="rId9" Type="http://schemas.openxmlformats.org/officeDocument/2006/relationships/hyperlink" Target="https://www.bosettiegatti.eu/info/norme/statali/2020_dm_10_03_cam_ristorazione.pdf" TargetMode="External"/></Relationships>
</file>

<file path=ppt/slides/_rels/slide24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2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2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1.xml"/></Relationships>
</file>

<file path=ppt/slides/_rels/slide2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1.xml"/></Relationships>
</file>

<file path=ppt/slides/_rels/slide2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2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9.xml.rels><?xml version="1.0" encoding="UTF-8" standalone="yes"?>
<Relationships xmlns="http://schemas.openxmlformats.org/package/2006/relationships"><Relationship Id="rId3" Type="http://schemas.openxmlformats.org/officeDocument/2006/relationships/hyperlink" Target="http://www.bosettiegatti.eu/info/norme/statali/2016_0050.htm#105" TargetMode="External"/><Relationship Id="rId2" Type="http://schemas.openxmlformats.org/officeDocument/2006/relationships/hyperlink" Target="http://www.bosettiegatti.eu/info/norme/statali/2016_0050.htm#089" TargetMode="Externa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1.xml"/></Relationships>
</file>

<file path=ppt/slides/_rels/slide2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4.xml.rels><?xml version="1.0" encoding="UTF-8" standalone="yes"?>
<Relationships xmlns="http://schemas.openxmlformats.org/package/2006/relationships"><Relationship Id="rId3" Type="http://schemas.openxmlformats.org/officeDocument/2006/relationships/hyperlink" Target="http://www.bosettiegatti.eu/info/norme/statali/2006_0163.htm#053" TargetMode="External"/><Relationship Id="rId2" Type="http://schemas.openxmlformats.org/officeDocument/2006/relationships/hyperlink" Target="http://www.bosettiegatti.eu/info/norme/statali/2006_0163.htm#133" TargetMode="External"/><Relationship Id="rId1" Type="http://schemas.openxmlformats.org/officeDocument/2006/relationships/slideLayout" Target="../slideLayouts/slideLayout1.xml"/></Relationships>
</file>

<file path=ppt/slides/_rels/slide30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3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312.xml.rels><?xml version="1.0" encoding="UTF-8" standalone="yes"?>
<Relationships xmlns="http://schemas.openxmlformats.org/package/2006/relationships"><Relationship Id="rId3" Type="http://schemas.openxmlformats.org/officeDocument/2006/relationships/hyperlink" Target="http://www.bosettiegatti.eu/info/norme/statali/2016_0050.htm#105" TargetMode="External"/><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3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3.xml.rels><?xml version="1.0" encoding="UTF-8" standalone="yes"?>
<Relationships xmlns="http://schemas.openxmlformats.org/package/2006/relationships"><Relationship Id="rId3" Type="http://schemas.openxmlformats.org/officeDocument/2006/relationships/hyperlink" Target="https://www.lavoripubblici.it/normativa/20200716/Decreto-legge-16-luglio-2020-n-76-20282.html" TargetMode="External"/><Relationship Id="rId2" Type="http://schemas.openxmlformats.org/officeDocument/2006/relationships/hyperlink" Target="https://www.lavoripubblici.it/normativa/20200911/Legge-11-settembre-2020-n-120-20596.html" TargetMode="External"/><Relationship Id="rId1" Type="http://schemas.openxmlformats.org/officeDocument/2006/relationships/slideLayout" Target="../slideLayouts/slideLayout1.xml"/></Relationships>
</file>

<file path=ppt/slides/_rels/slide3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7.xml.rels><?xml version="1.0" encoding="UTF-8" standalone="yes"?>
<Relationships xmlns="http://schemas.openxmlformats.org/package/2006/relationships"><Relationship Id="rId3" Type="http://schemas.openxmlformats.org/officeDocument/2006/relationships/hyperlink" Target="https://www.bosettiegatti.eu/info/norme/statali/2020_0120.htm#03" TargetMode="External"/><Relationship Id="rId2" Type="http://schemas.openxmlformats.org/officeDocument/2006/relationships/hyperlink" Target="https://www.bosettiegatti.eu/info/norme/statali/2016_0050.htm#035" TargetMode="External"/><Relationship Id="rId1" Type="http://schemas.openxmlformats.org/officeDocument/2006/relationships/slideLayout" Target="../slideLayouts/slideLayout1.xml"/></Relationships>
</file>

<file path=ppt/slides/_rels/slide3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9.xml.rels><?xml version="1.0" encoding="UTF-8" standalone="yes"?>
<Relationships xmlns="http://schemas.openxmlformats.org/package/2006/relationships"><Relationship Id="rId3" Type="http://schemas.openxmlformats.org/officeDocument/2006/relationships/hyperlink" Target="mailto:info@studiolegalemento.onmicrosoft.com" TargetMode="External"/><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openxmlformats.org/officeDocument/2006/relationships/hyperlink" Target="mailto:sandro.mento@oav.legalmail.it"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hyperlink" Target="https://www.bosettiegatti.eu/info/norme/statali/2016_0050.htm#074" TargetMode="External"/><Relationship Id="rId2" Type="http://schemas.openxmlformats.org/officeDocument/2006/relationships/hyperlink" Target="https://www.bosettiegatti.eu/info/norme/statali/2016_0050.htm#Allegato_XV" TargetMode="Externa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hyperlink" Target="https://www.bosettiegatti.eu/info/norme/statali/2016_0050.htm#003.e" TargetMode="External"/><Relationship Id="rId2" Type="http://schemas.openxmlformats.org/officeDocument/2006/relationships/hyperlink" Target="https://www.bosettiegatti.eu/info/norme/statali/2016_0050.htm#071" TargetMode="External"/><Relationship Id="rId1" Type="http://schemas.openxmlformats.org/officeDocument/2006/relationships/slideLayout" Target="../slideLayouts/slideLayout1.xml"/><Relationship Id="rId5" Type="http://schemas.openxmlformats.org/officeDocument/2006/relationships/hyperlink" Target="https://www.bosettiegatti.eu/info/norme/statali/2016_0050.htm#075" TargetMode="External"/><Relationship Id="rId4" Type="http://schemas.openxmlformats.org/officeDocument/2006/relationships/hyperlink" Target="https://www.bosettiegatti.eu/info/norme/statali/2016_0050.htm#070" TargetMode="Externa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lumMod val="50000"/>
            <a:alpha val="37000"/>
          </a:schemeClr>
        </a:solidFill>
        <a:effectLst/>
      </p:bgPr>
    </p:bg>
    <p:spTree>
      <p:nvGrpSpPr>
        <p:cNvPr id="1" name=""/>
        <p:cNvGrpSpPr/>
        <p:nvPr/>
      </p:nvGrpSpPr>
      <p:grpSpPr>
        <a:xfrm>
          <a:off x="0" y="0"/>
          <a:ext cx="0" cy="0"/>
          <a:chOff x="0" y="0"/>
          <a:chExt cx="0" cy="0"/>
        </a:xfrm>
      </p:grpSpPr>
      <p:sp useBgFill="1">
        <p:nvSpPr>
          <p:cNvPr id="30" name="Rectangle 20">
            <a:extLst>
              <a:ext uri="{FF2B5EF4-FFF2-40B4-BE49-F238E27FC236}">
                <a16:creationId xmlns:a16="http://schemas.microsoft.com/office/drawing/2014/main" id="{0E42565C-E3CC-4EF0-8093-88FCC788A3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1" name="Rectangle 22">
            <a:extLst>
              <a:ext uri="{FF2B5EF4-FFF2-40B4-BE49-F238E27FC236}">
                <a16:creationId xmlns:a16="http://schemas.microsoft.com/office/drawing/2014/main" id="{02F429C4-ABC9-46FC-818A-B5429CDE4A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270325" y="3369273"/>
            <a:ext cx="32004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2" name="Rectangle 24">
            <a:extLst>
              <a:ext uri="{FF2B5EF4-FFF2-40B4-BE49-F238E27FC236}">
                <a16:creationId xmlns:a16="http://schemas.microsoft.com/office/drawing/2014/main" id="{2CEF98E4-3709-4952-8F42-2305CCE34F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6374475" y="1040470"/>
            <a:ext cx="6858003" cy="477704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3" name="Rectangle 26">
            <a:extLst>
              <a:ext uri="{FF2B5EF4-FFF2-40B4-BE49-F238E27FC236}">
                <a16:creationId xmlns:a16="http://schemas.microsoft.com/office/drawing/2014/main" id="{F10BCCF5-D685-47FF-B675-647EAEB72C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7914" y="857786"/>
            <a:ext cx="8027347" cy="520893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olo 1">
            <a:extLst>
              <a:ext uri="{FF2B5EF4-FFF2-40B4-BE49-F238E27FC236}">
                <a16:creationId xmlns:a16="http://schemas.microsoft.com/office/drawing/2014/main" id="{159FA379-90B1-4C75-BE0D-BC8243E368DF}"/>
              </a:ext>
            </a:extLst>
          </p:cNvPr>
          <p:cNvSpPr>
            <a:spLocks noGrp="1"/>
          </p:cNvSpPr>
          <p:nvPr>
            <p:ph type="ctrTitle"/>
          </p:nvPr>
        </p:nvSpPr>
        <p:spPr>
          <a:xfrm>
            <a:off x="879620" y="1471351"/>
            <a:ext cx="7108911" cy="4016621"/>
          </a:xfrm>
        </p:spPr>
        <p:txBody>
          <a:bodyPr anchor="ctr">
            <a:normAutofit fontScale="90000"/>
          </a:bodyPr>
          <a:lstStyle/>
          <a:p>
            <a:pPr algn="l"/>
            <a:r>
              <a:rPr lang="it-IT" sz="4400" b="1" dirty="0">
                <a:latin typeface="+mn-lt"/>
              </a:rPr>
              <a:t>IL CODICE DEI CONTRATTI PUBBLICI</a:t>
            </a:r>
            <a:br>
              <a:rPr lang="it-IT" sz="4600" b="1" dirty="0"/>
            </a:br>
            <a:br>
              <a:rPr lang="it-IT" sz="4600" b="1" dirty="0"/>
            </a:br>
            <a:br>
              <a:rPr lang="it-IT" sz="4600" b="1" dirty="0"/>
            </a:br>
            <a:br>
              <a:rPr lang="it-IT" sz="4600" b="1" dirty="0"/>
            </a:br>
            <a:br>
              <a:rPr lang="it-IT" sz="4600" b="1" dirty="0">
                <a:latin typeface="+mn-lt"/>
              </a:rPr>
            </a:br>
            <a:endParaRPr lang="it-IT" sz="2700" b="1" dirty="0">
              <a:latin typeface="+mn-lt"/>
            </a:endParaRPr>
          </a:p>
        </p:txBody>
      </p:sp>
      <p:sp>
        <p:nvSpPr>
          <p:cNvPr id="3" name="Sottotitolo 2">
            <a:extLst>
              <a:ext uri="{FF2B5EF4-FFF2-40B4-BE49-F238E27FC236}">
                <a16:creationId xmlns:a16="http://schemas.microsoft.com/office/drawing/2014/main" id="{45231451-0DF8-45DD-B070-2EFEF6D6F2C4}"/>
              </a:ext>
            </a:extLst>
          </p:cNvPr>
          <p:cNvSpPr>
            <a:spLocks noGrp="1"/>
          </p:cNvSpPr>
          <p:nvPr>
            <p:ph type="subTitle" idx="1"/>
          </p:nvPr>
        </p:nvSpPr>
        <p:spPr>
          <a:xfrm>
            <a:off x="8650794" y="1845264"/>
            <a:ext cx="3153292" cy="3268794"/>
          </a:xfrm>
        </p:spPr>
        <p:txBody>
          <a:bodyPr anchor="ctr">
            <a:normAutofit/>
          </a:bodyPr>
          <a:lstStyle/>
          <a:p>
            <a:pPr algn="l"/>
            <a:endParaRPr lang="it-IT" sz="2200" dirty="0"/>
          </a:p>
          <a:p>
            <a:pPr algn="l"/>
            <a:endParaRPr lang="it-IT" sz="2200" dirty="0"/>
          </a:p>
          <a:p>
            <a:pPr algn="l"/>
            <a:endParaRPr lang="it-IT" sz="2200" b="1" dirty="0"/>
          </a:p>
          <a:p>
            <a:pPr algn="l"/>
            <a:r>
              <a:rPr lang="it-IT" sz="1800" b="1" dirty="0">
                <a:cs typeface="Aharoni" panose="020B0604020202020204" pitchFamily="2" charset="-79"/>
              </a:rPr>
              <a:t>Avv. Sandro Mento</a:t>
            </a:r>
          </a:p>
          <a:p>
            <a:pPr algn="l"/>
            <a:r>
              <a:rPr lang="it-IT" sz="1800" b="1" dirty="0">
                <a:cs typeface="Aharoni" panose="020B0604020202020204" pitchFamily="2" charset="-79"/>
              </a:rPr>
              <a:t>Dottore di ricerca in diritto amministrativo nell’Università «La Sapienza» di Roma</a:t>
            </a:r>
          </a:p>
        </p:txBody>
      </p:sp>
      <p:sp>
        <p:nvSpPr>
          <p:cNvPr id="29" name="Rectangle 28">
            <a:extLst>
              <a:ext uri="{FF2B5EF4-FFF2-40B4-BE49-F238E27FC236}">
                <a16:creationId xmlns:a16="http://schemas.microsoft.com/office/drawing/2014/main" id="{B0EE8A42-107A-4D4C-8D56-BBAE95C7FC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524009" y="3366125"/>
            <a:ext cx="32004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5" name="Immagine 4" descr="Immagine che contiene disegnando&#10;&#10;Descrizione generata automaticamente">
            <a:extLst>
              <a:ext uri="{FF2B5EF4-FFF2-40B4-BE49-F238E27FC236}">
                <a16:creationId xmlns:a16="http://schemas.microsoft.com/office/drawing/2014/main" id="{3383DF43-DCDB-4959-9685-16985DDF79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5140" y="4791539"/>
            <a:ext cx="2153945" cy="897477"/>
          </a:xfrm>
          <a:prstGeom prst="rect">
            <a:avLst/>
          </a:prstGeom>
        </p:spPr>
      </p:pic>
    </p:spTree>
    <p:extLst>
      <p:ext uri="{BB962C8B-B14F-4D97-AF65-F5344CB8AC3E}">
        <p14:creationId xmlns:p14="http://schemas.microsoft.com/office/powerpoint/2010/main" val="18747374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FFD48BC7-DC40-47DE-87EE-9F4B6ECB9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29" name="Freeform: Shape 28">
            <a:extLst>
              <a:ext uri="{FF2B5EF4-FFF2-40B4-BE49-F238E27FC236}">
                <a16:creationId xmlns:a16="http://schemas.microsoft.com/office/drawing/2014/main" id="{E502BBC7-2C76-46F3-BC24-5985BC13D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useBgFill="1">
        <p:nvSpPr>
          <p:cNvPr id="31" name="Freeform: Shape 30">
            <a:extLst>
              <a:ext uri="{FF2B5EF4-FFF2-40B4-BE49-F238E27FC236}">
                <a16:creationId xmlns:a16="http://schemas.microsoft.com/office/drawing/2014/main" id="{C7F28D52-2A5F-4D23-81AE-7CB8B591C7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1664" y="0"/>
            <a:ext cx="9948672"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olo 1"/>
          <p:cNvSpPr>
            <a:spLocks noGrp="1"/>
          </p:cNvSpPr>
          <p:nvPr>
            <p:ph type="ctrTitle"/>
          </p:nvPr>
        </p:nvSpPr>
        <p:spPr>
          <a:xfrm>
            <a:off x="640522" y="469976"/>
            <a:ext cx="10910956" cy="555500"/>
          </a:xfrm>
        </p:spPr>
        <p:txBody>
          <a:bodyPr anchor="ctr">
            <a:normAutofit fontScale="90000"/>
          </a:bodyPr>
          <a:lstStyle/>
          <a:p>
            <a:br>
              <a:rPr lang="it-IT" sz="2300" dirty="0">
                <a:latin typeface="Calibri" pitchFamily="34" charset="0"/>
              </a:rPr>
            </a:br>
            <a:br>
              <a:rPr lang="it-IT" sz="2300" dirty="0">
                <a:latin typeface="Calibri" pitchFamily="34" charset="0"/>
              </a:rPr>
            </a:br>
            <a:br>
              <a:rPr lang="it-IT" sz="2300" dirty="0">
                <a:latin typeface="Calibri" pitchFamily="34" charset="0"/>
              </a:rPr>
            </a:br>
            <a:br>
              <a:rPr lang="it-IT" sz="2300" dirty="0">
                <a:latin typeface="Calibri" pitchFamily="34" charset="0"/>
              </a:rPr>
            </a:br>
            <a:br>
              <a:rPr lang="it-IT" sz="2300" dirty="0">
                <a:latin typeface="Calibri" pitchFamily="34" charset="0"/>
              </a:rPr>
            </a:br>
            <a:r>
              <a:rPr lang="it-IT" sz="3100" b="1" dirty="0">
                <a:latin typeface="Calibri" pitchFamily="34" charset="0"/>
              </a:rPr>
              <a:t>IL DECRETO CURA ITALIA</a:t>
            </a:r>
            <a:br>
              <a:rPr lang="it-IT" sz="4800" dirty="0">
                <a:latin typeface="Calibri" pitchFamily="34" charset="0"/>
              </a:rPr>
            </a:br>
            <a:endParaRPr lang="it-IT" sz="4800" dirty="0">
              <a:latin typeface="Calibri" pitchFamily="34" charset="0"/>
            </a:endParaRPr>
          </a:p>
        </p:txBody>
      </p:sp>
      <p:sp>
        <p:nvSpPr>
          <p:cNvPr id="33" name="Rectangle 32">
            <a:extLst>
              <a:ext uri="{FF2B5EF4-FFF2-40B4-BE49-F238E27FC236}">
                <a16:creationId xmlns:a16="http://schemas.microsoft.com/office/drawing/2014/main" id="{3629484E-3792-4B3D-89AD-7C8A1ED0E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0" y="5524786"/>
            <a:ext cx="4754880" cy="274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Segnaposto data 3"/>
          <p:cNvSpPr>
            <a:spLocks noGrp="1"/>
          </p:cNvSpPr>
          <p:nvPr>
            <p:ph type="dt" sz="half" idx="10"/>
          </p:nvPr>
        </p:nvSpPr>
        <p:spPr>
          <a:xfrm>
            <a:off x="434163" y="6356350"/>
            <a:ext cx="1166037" cy="365125"/>
          </a:xfrm>
        </p:spPr>
        <p:txBody>
          <a:bodyPr>
            <a:normAutofit/>
          </a:bodyPr>
          <a:lstStyle/>
          <a:p>
            <a:pPr>
              <a:spcAft>
                <a:spcPts val="600"/>
              </a:spcAft>
            </a:pPr>
            <a:fld id="{765E75FA-3B5D-4665-9FA1-E8053A92AEE3}" type="datetime1">
              <a:rPr lang="it-IT" smtClean="0">
                <a:solidFill>
                  <a:schemeClr val="tx1">
                    <a:lumMod val="50000"/>
                    <a:lumOff val="50000"/>
                  </a:schemeClr>
                </a:solidFill>
                <a:latin typeface="Calibri" pitchFamily="34" charset="0"/>
              </a:rPr>
              <a:t>11/12/2020</a:t>
            </a:fld>
            <a:endParaRPr lang="it-IT" dirty="0">
              <a:solidFill>
                <a:schemeClr val="tx1">
                  <a:lumMod val="50000"/>
                  <a:lumOff val="50000"/>
                </a:schemeClr>
              </a:solidFill>
              <a:latin typeface="Calibri" pitchFamily="34" charset="0"/>
            </a:endParaRPr>
          </a:p>
        </p:txBody>
      </p:sp>
      <p:sp>
        <p:nvSpPr>
          <p:cNvPr id="6" name="Segnaposto piè di pagina 5">
            <a:extLst>
              <a:ext uri="{FF2B5EF4-FFF2-40B4-BE49-F238E27FC236}">
                <a16:creationId xmlns:a16="http://schemas.microsoft.com/office/drawing/2014/main" id="{B80C0DE2-CE8C-472F-913A-A5BF9C176A7D}"/>
              </a:ext>
            </a:extLst>
          </p:cNvPr>
          <p:cNvSpPr>
            <a:spLocks noGrp="1"/>
          </p:cNvSpPr>
          <p:nvPr>
            <p:ph type="ftr" sz="quarter" idx="11"/>
          </p:nvPr>
        </p:nvSpPr>
        <p:spPr>
          <a:xfrm>
            <a:off x="4038600" y="6356350"/>
            <a:ext cx="4114800" cy="365125"/>
          </a:xfrm>
        </p:spPr>
        <p:txBody>
          <a:bodyPr>
            <a:normAutofit/>
          </a:bodyPr>
          <a:lstStyle/>
          <a:p>
            <a:pPr>
              <a:spcAft>
                <a:spcPts val="600"/>
              </a:spcAft>
            </a:pPr>
            <a:r>
              <a:rPr lang="it-IT" dirty="0">
                <a:solidFill>
                  <a:schemeClr val="tx1">
                    <a:lumMod val="50000"/>
                    <a:lumOff val="50000"/>
                  </a:schemeClr>
                </a:solidFill>
              </a:rPr>
              <a:t>IL CODICE DEI CONTRATTI PUBBLICI</a:t>
            </a:r>
          </a:p>
        </p:txBody>
      </p:sp>
      <p:sp>
        <p:nvSpPr>
          <p:cNvPr id="5" name="Segnaposto numero diapositiva 4"/>
          <p:cNvSpPr>
            <a:spLocks noGrp="1"/>
          </p:cNvSpPr>
          <p:nvPr>
            <p:ph type="sldNum" sz="quarter" idx="12"/>
          </p:nvPr>
        </p:nvSpPr>
        <p:spPr>
          <a:xfrm>
            <a:off x="10489019" y="6356350"/>
            <a:ext cx="1268818" cy="365125"/>
          </a:xfrm>
          <a:prstGeom prst="ellipse">
            <a:avLst/>
          </a:prstGeom>
        </p:spPr>
        <p:txBody>
          <a:bodyPr>
            <a:normAutofit/>
          </a:bodyPr>
          <a:lstStyle/>
          <a:p>
            <a:pPr>
              <a:lnSpc>
                <a:spcPct val="90000"/>
              </a:lnSpc>
              <a:spcAft>
                <a:spcPts val="600"/>
              </a:spcAft>
            </a:pPr>
            <a:fld id="{ED2A5BCF-08AD-4814-8341-34CC1736FD3A}" type="slidenum">
              <a:rPr lang="it-IT">
                <a:solidFill>
                  <a:schemeClr val="tx1">
                    <a:lumMod val="50000"/>
                    <a:lumOff val="50000"/>
                  </a:schemeClr>
                </a:solidFill>
              </a:rPr>
              <a:pPr>
                <a:lnSpc>
                  <a:spcPct val="90000"/>
                </a:lnSpc>
                <a:spcAft>
                  <a:spcPts val="600"/>
                </a:spcAft>
              </a:pPr>
              <a:t>10</a:t>
            </a:fld>
            <a:endParaRPr lang="it-IT" dirty="0">
              <a:solidFill>
                <a:schemeClr val="tx1">
                  <a:lumMod val="50000"/>
                  <a:lumOff val="50000"/>
                </a:schemeClr>
              </a:solidFill>
            </a:endParaRPr>
          </a:p>
        </p:txBody>
      </p:sp>
      <p:sp>
        <p:nvSpPr>
          <p:cNvPr id="3" name="CasellaDiTesto 2">
            <a:extLst>
              <a:ext uri="{FF2B5EF4-FFF2-40B4-BE49-F238E27FC236}">
                <a16:creationId xmlns:a16="http://schemas.microsoft.com/office/drawing/2014/main" id="{4EEA4020-7139-4BF8-9314-9FE194A8FF62}"/>
              </a:ext>
            </a:extLst>
          </p:cNvPr>
          <p:cNvSpPr txBox="1"/>
          <p:nvPr/>
        </p:nvSpPr>
        <p:spPr>
          <a:xfrm>
            <a:off x="1891394" y="1905506"/>
            <a:ext cx="8409211" cy="3046988"/>
          </a:xfrm>
          <a:prstGeom prst="rect">
            <a:avLst/>
          </a:prstGeom>
          <a:noFill/>
        </p:spPr>
        <p:txBody>
          <a:bodyPr wrap="square" rtlCol="0">
            <a:spAutoFit/>
          </a:bodyPr>
          <a:lstStyle/>
          <a:p>
            <a:pPr marL="342900" indent="-342900" algn="ctr" fontAlgn="base">
              <a:buFont typeface="Wingdings" panose="05000000000000000000" pitchFamily="2" charset="2"/>
              <a:buChar char="q"/>
            </a:pPr>
            <a:r>
              <a:rPr lang="it-IT" sz="2400" dirty="0"/>
              <a:t>Infine, è stata disposta la proroga la validità di tutti i certificati, gli attestati, i permessi, le concessioni, le autorizzazioni e gli atti abilitativi comunque denominati, compresi i termini di inizio e di ultimazione dei lavori nel permesso di costruire di cui all’articolo 15 del T.U. edilizia, che sono in scadenza tra il 31 gennaio 2020 e il 31 luglio 2020. </a:t>
            </a:r>
            <a:r>
              <a:rPr lang="it-IT" sz="2400" u="sng" dirty="0"/>
              <a:t>Questi provvedimenti restano validi per i novanta giorni successivi alla dichiarazione di cessazione dello stato di emergenza</a:t>
            </a:r>
            <a:r>
              <a:rPr lang="it-IT" sz="2400" dirty="0"/>
              <a:t> </a:t>
            </a:r>
            <a:r>
              <a:rPr lang="it-IT" sz="2400" b="1" u="sng" dirty="0"/>
              <a:t>(art. 103, comma 2).</a:t>
            </a:r>
          </a:p>
        </p:txBody>
      </p:sp>
    </p:spTree>
    <p:extLst>
      <p:ext uri="{BB962C8B-B14F-4D97-AF65-F5344CB8AC3E}">
        <p14:creationId xmlns:p14="http://schemas.microsoft.com/office/powerpoint/2010/main" val="3718271563"/>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3" name="Segnaposto contenuto 2"/>
          <p:cNvSpPr>
            <a:spLocks noGrp="1"/>
          </p:cNvSpPr>
          <p:nvPr>
            <p:ph type="subTitle" idx="1"/>
          </p:nvPr>
        </p:nvSpPr>
        <p:spPr/>
        <p:txBody>
          <a:bodyPr>
            <a:normAutofit/>
          </a:bodyPr>
          <a:lstStyle/>
          <a:p>
            <a:endParaRPr lang="it-IT" dirty="0"/>
          </a:p>
          <a:p>
            <a:endParaRPr lang="it-IT" dirty="0"/>
          </a:p>
          <a:p>
            <a:endParaRPr lang="it-IT" dirty="0"/>
          </a:p>
          <a:p>
            <a:endParaRPr lang="it-IT" dirty="0"/>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8AF5CCFD-1ADF-4A26-8F5B-6158480C9D9F}" type="datetime1">
              <a:rPr lang="it-IT" smtClean="0"/>
              <a:t>11/12/2020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100</a:t>
            </a:fld>
            <a:endParaRPr lang="it-IT" dirty="0"/>
          </a:p>
        </p:txBody>
      </p:sp>
      <p:sp>
        <p:nvSpPr>
          <p:cNvPr id="2" name="CasellaDiTesto 1">
            <a:extLst>
              <a:ext uri="{FF2B5EF4-FFF2-40B4-BE49-F238E27FC236}">
                <a16:creationId xmlns:a16="http://schemas.microsoft.com/office/drawing/2014/main" id="{39FCF0C0-5817-4C63-BF76-57A7795C1D2E}"/>
              </a:ext>
            </a:extLst>
          </p:cNvPr>
          <p:cNvSpPr txBox="1"/>
          <p:nvPr/>
        </p:nvSpPr>
        <p:spPr>
          <a:xfrm>
            <a:off x="2532176" y="1835528"/>
            <a:ext cx="7200800" cy="3170099"/>
          </a:xfrm>
          <a:prstGeom prst="rect">
            <a:avLst/>
          </a:prstGeom>
          <a:noFill/>
        </p:spPr>
        <p:txBody>
          <a:bodyPr wrap="square" rtlCol="0">
            <a:spAutoFit/>
          </a:bodyPr>
          <a:lstStyle/>
          <a:p>
            <a:pPr marL="457200" indent="-457200" algn="ctr">
              <a:buAutoNum type="alphaLcParenR"/>
            </a:pPr>
            <a:endParaRPr lang="it-IT" sz="2000" b="1" u="sng" dirty="0"/>
          </a:p>
          <a:p>
            <a:pPr algn="ctr"/>
            <a:r>
              <a:rPr lang="it-IT" sz="3200" b="1" u="sng" dirty="0"/>
              <a:t>L’ART. 79, comma 5 </a:t>
            </a:r>
            <a:r>
              <a:rPr lang="it-IT" sz="3200" b="1" i="1" u="sng" dirty="0"/>
              <a:t>bis </a:t>
            </a:r>
            <a:r>
              <a:rPr lang="it-IT" sz="3200" b="1" u="sng" dirty="0"/>
              <a:t>Codice…</a:t>
            </a:r>
          </a:p>
          <a:p>
            <a:pPr algn="ctr"/>
            <a:endParaRPr lang="it-IT" sz="3200" b="1" u="sng" dirty="0"/>
          </a:p>
          <a:p>
            <a:pPr algn="ctr"/>
            <a:r>
              <a:rPr lang="it-IT" sz="2400" b="1" dirty="0"/>
              <a:t>Il comma disciplina i casi di malfunzionamento (o mancato funzionamento) degli strumenti informatici (comprese le piattaforme telematiche di negoziazione) utilizzati per la presentazione delle domande.</a:t>
            </a:r>
          </a:p>
          <a:p>
            <a:pPr algn="ctr"/>
            <a:endParaRPr lang="it-IT" sz="2000" dirty="0"/>
          </a:p>
        </p:txBody>
      </p:sp>
      <p:sp>
        <p:nvSpPr>
          <p:cNvPr id="9" name="CasellaDiTesto 8">
            <a:extLst>
              <a:ext uri="{FF2B5EF4-FFF2-40B4-BE49-F238E27FC236}">
                <a16:creationId xmlns:a16="http://schemas.microsoft.com/office/drawing/2014/main" id="{8523225D-C087-4B7D-B297-EEF28E3F6FD6}"/>
              </a:ext>
            </a:extLst>
          </p:cNvPr>
          <p:cNvSpPr txBox="1"/>
          <p:nvPr/>
        </p:nvSpPr>
        <p:spPr>
          <a:xfrm>
            <a:off x="2532176" y="1072457"/>
            <a:ext cx="7200800" cy="707886"/>
          </a:xfrm>
          <a:prstGeom prst="rect">
            <a:avLst/>
          </a:prstGeom>
          <a:solidFill>
            <a:srgbClr val="FFC000"/>
          </a:solidFill>
        </p:spPr>
        <p:txBody>
          <a:bodyPr wrap="square" rtlCol="0">
            <a:spAutoFit/>
          </a:bodyPr>
          <a:lstStyle/>
          <a:p>
            <a:pPr algn="ctr"/>
            <a:r>
              <a:rPr lang="it-IT" sz="2000" b="1" dirty="0"/>
              <a:t>IL BANDO DI GARA E LA LETTERA DI INVITO</a:t>
            </a:r>
          </a:p>
          <a:p>
            <a:pPr algn="ctr"/>
            <a:r>
              <a:rPr lang="it-IT" sz="2000" b="1" dirty="0"/>
              <a:t>I termini di ricezione delle domande</a:t>
            </a:r>
          </a:p>
        </p:txBody>
      </p:sp>
    </p:spTree>
    <p:extLst>
      <p:ext uri="{BB962C8B-B14F-4D97-AF65-F5344CB8AC3E}">
        <p14:creationId xmlns:p14="http://schemas.microsoft.com/office/powerpoint/2010/main" val="452518087"/>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3" name="Segnaposto contenuto 2"/>
          <p:cNvSpPr>
            <a:spLocks noGrp="1"/>
          </p:cNvSpPr>
          <p:nvPr>
            <p:ph type="subTitle" idx="1"/>
          </p:nvPr>
        </p:nvSpPr>
        <p:spPr/>
        <p:txBody>
          <a:bodyPr>
            <a:normAutofit/>
          </a:bodyPr>
          <a:lstStyle/>
          <a:p>
            <a:endParaRPr lang="it-IT" dirty="0"/>
          </a:p>
          <a:p>
            <a:endParaRPr lang="it-IT" dirty="0"/>
          </a:p>
          <a:p>
            <a:endParaRPr lang="it-IT" dirty="0"/>
          </a:p>
          <a:p>
            <a:endParaRPr lang="it-IT" dirty="0"/>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4D0C7E64-4AFC-47FA-9CF9-3454234CD0E2}" type="datetime1">
              <a:rPr lang="it-IT" smtClean="0"/>
              <a:t>11/12/2020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101</a:t>
            </a:fld>
            <a:endParaRPr lang="it-IT" dirty="0"/>
          </a:p>
        </p:txBody>
      </p:sp>
      <p:sp>
        <p:nvSpPr>
          <p:cNvPr id="2" name="CasellaDiTesto 1">
            <a:extLst>
              <a:ext uri="{FF2B5EF4-FFF2-40B4-BE49-F238E27FC236}">
                <a16:creationId xmlns:a16="http://schemas.microsoft.com/office/drawing/2014/main" id="{39FCF0C0-5817-4C63-BF76-57A7795C1D2E}"/>
              </a:ext>
            </a:extLst>
          </p:cNvPr>
          <p:cNvSpPr txBox="1"/>
          <p:nvPr/>
        </p:nvSpPr>
        <p:spPr>
          <a:xfrm>
            <a:off x="2532176" y="1835527"/>
            <a:ext cx="7200800" cy="3724096"/>
          </a:xfrm>
          <a:prstGeom prst="rect">
            <a:avLst/>
          </a:prstGeom>
          <a:noFill/>
        </p:spPr>
        <p:txBody>
          <a:bodyPr wrap="square" rtlCol="0">
            <a:spAutoFit/>
          </a:bodyPr>
          <a:lstStyle/>
          <a:p>
            <a:pPr marL="457200" indent="-457200" algn="ctr">
              <a:buAutoNum type="alphaLcParenR"/>
            </a:pPr>
            <a:endParaRPr lang="it-IT" sz="2000" b="1" u="sng" dirty="0"/>
          </a:p>
          <a:p>
            <a:pPr algn="ctr"/>
            <a:r>
              <a:rPr lang="it-IT" sz="3200" b="1" u="sng" dirty="0"/>
              <a:t>L’ART. 79, comma 5 </a:t>
            </a:r>
            <a:r>
              <a:rPr lang="it-IT" sz="3200" b="1" i="1" u="sng" dirty="0"/>
              <a:t>bis </a:t>
            </a:r>
            <a:r>
              <a:rPr lang="it-IT" sz="3200" b="1" u="sng" dirty="0"/>
              <a:t>Codice…</a:t>
            </a:r>
          </a:p>
          <a:p>
            <a:pPr algn="ctr"/>
            <a:endParaRPr lang="it-IT" sz="3200" b="1" u="sng" dirty="0"/>
          </a:p>
          <a:p>
            <a:pPr algn="ctr"/>
            <a:r>
              <a:rPr lang="it-IT" sz="2200" dirty="0"/>
              <a:t>Con il fine di garantire la piena applicazione dei principi generali di cui all’art. 30 Codice, la novella stabilisce che la stazione appaltante possa prevedere la sospensione del termine per la presentazione delle domande, ai fini del ripristino delle normali funzionalità, e la proroga del termine, commisurata alla gravità del malfunzionamento. </a:t>
            </a:r>
          </a:p>
          <a:p>
            <a:pPr algn="ctr"/>
            <a:endParaRPr lang="it-IT" sz="2000" dirty="0"/>
          </a:p>
        </p:txBody>
      </p:sp>
      <p:sp>
        <p:nvSpPr>
          <p:cNvPr id="9" name="CasellaDiTesto 8">
            <a:extLst>
              <a:ext uri="{FF2B5EF4-FFF2-40B4-BE49-F238E27FC236}">
                <a16:creationId xmlns:a16="http://schemas.microsoft.com/office/drawing/2014/main" id="{8523225D-C087-4B7D-B297-EEF28E3F6FD6}"/>
              </a:ext>
            </a:extLst>
          </p:cNvPr>
          <p:cNvSpPr txBox="1"/>
          <p:nvPr/>
        </p:nvSpPr>
        <p:spPr>
          <a:xfrm>
            <a:off x="2532176" y="1072457"/>
            <a:ext cx="7200800" cy="707886"/>
          </a:xfrm>
          <a:prstGeom prst="rect">
            <a:avLst/>
          </a:prstGeom>
          <a:solidFill>
            <a:srgbClr val="FFC000"/>
          </a:solidFill>
        </p:spPr>
        <p:txBody>
          <a:bodyPr wrap="square" rtlCol="0">
            <a:spAutoFit/>
          </a:bodyPr>
          <a:lstStyle/>
          <a:p>
            <a:pPr algn="ctr"/>
            <a:r>
              <a:rPr lang="it-IT" sz="2000" b="1" dirty="0"/>
              <a:t>IL BANDO DI GARA E LA LETTERA DI INVITO</a:t>
            </a:r>
          </a:p>
          <a:p>
            <a:pPr algn="ctr"/>
            <a:r>
              <a:rPr lang="it-IT" sz="2000" b="1" dirty="0"/>
              <a:t>I termini di ricezione delle domande</a:t>
            </a:r>
          </a:p>
        </p:txBody>
      </p:sp>
    </p:spTree>
    <p:extLst>
      <p:ext uri="{BB962C8B-B14F-4D97-AF65-F5344CB8AC3E}">
        <p14:creationId xmlns:p14="http://schemas.microsoft.com/office/powerpoint/2010/main" val="1364005271"/>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FFD48BC7-DC40-47DE-87EE-9F4B6ECB9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29" name="Freeform: Shape 28">
            <a:extLst>
              <a:ext uri="{FF2B5EF4-FFF2-40B4-BE49-F238E27FC236}">
                <a16:creationId xmlns:a16="http://schemas.microsoft.com/office/drawing/2014/main" id="{E502BBC7-2C76-46F3-BC24-5985BC13D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useBgFill="1">
        <p:nvSpPr>
          <p:cNvPr id="31" name="Freeform: Shape 30">
            <a:extLst>
              <a:ext uri="{FF2B5EF4-FFF2-40B4-BE49-F238E27FC236}">
                <a16:creationId xmlns:a16="http://schemas.microsoft.com/office/drawing/2014/main" id="{C7F28D52-2A5F-4D23-81AE-7CB8B591C7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1664" y="0"/>
            <a:ext cx="9948672"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3" name="Rectangle 32">
            <a:extLst>
              <a:ext uri="{FF2B5EF4-FFF2-40B4-BE49-F238E27FC236}">
                <a16:creationId xmlns:a16="http://schemas.microsoft.com/office/drawing/2014/main" id="{3629484E-3792-4B3D-89AD-7C8A1ED0E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0" y="5524786"/>
            <a:ext cx="4754880" cy="274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Segnaposto data 3"/>
          <p:cNvSpPr>
            <a:spLocks noGrp="1"/>
          </p:cNvSpPr>
          <p:nvPr>
            <p:ph type="dt" sz="half" idx="10"/>
          </p:nvPr>
        </p:nvSpPr>
        <p:spPr>
          <a:xfrm>
            <a:off x="434163" y="6356350"/>
            <a:ext cx="1166037" cy="365125"/>
          </a:xfrm>
        </p:spPr>
        <p:txBody>
          <a:bodyPr>
            <a:normAutofit/>
          </a:bodyPr>
          <a:lstStyle/>
          <a:p>
            <a:pPr>
              <a:spcAft>
                <a:spcPts val="600"/>
              </a:spcAft>
            </a:pPr>
            <a:fld id="{F7B8B8B4-C1CC-4D2A-AED5-8D12E6593E59}" type="datetime1">
              <a:rPr lang="it-IT" smtClean="0">
                <a:solidFill>
                  <a:schemeClr val="tx1">
                    <a:lumMod val="50000"/>
                    <a:lumOff val="50000"/>
                  </a:schemeClr>
                </a:solidFill>
                <a:latin typeface="Calibri" pitchFamily="34" charset="0"/>
              </a:rPr>
              <a:t>11/12/2020</a:t>
            </a:fld>
            <a:endParaRPr lang="it-IT" dirty="0">
              <a:solidFill>
                <a:schemeClr val="tx1">
                  <a:lumMod val="50000"/>
                  <a:lumOff val="50000"/>
                </a:schemeClr>
              </a:solidFill>
              <a:latin typeface="Calibri" pitchFamily="34" charset="0"/>
            </a:endParaRPr>
          </a:p>
        </p:txBody>
      </p:sp>
      <p:sp>
        <p:nvSpPr>
          <p:cNvPr id="6" name="Segnaposto piè di pagina 5">
            <a:extLst>
              <a:ext uri="{FF2B5EF4-FFF2-40B4-BE49-F238E27FC236}">
                <a16:creationId xmlns:a16="http://schemas.microsoft.com/office/drawing/2014/main" id="{B80C0DE2-CE8C-472F-913A-A5BF9C176A7D}"/>
              </a:ext>
            </a:extLst>
          </p:cNvPr>
          <p:cNvSpPr>
            <a:spLocks noGrp="1"/>
          </p:cNvSpPr>
          <p:nvPr>
            <p:ph type="ftr" sz="quarter" idx="11"/>
          </p:nvPr>
        </p:nvSpPr>
        <p:spPr>
          <a:xfrm>
            <a:off x="4038600" y="6356350"/>
            <a:ext cx="4114800" cy="365125"/>
          </a:xfrm>
        </p:spPr>
        <p:txBody>
          <a:bodyPr>
            <a:normAutofit/>
          </a:bodyPr>
          <a:lstStyle/>
          <a:p>
            <a:pPr>
              <a:spcAft>
                <a:spcPts val="600"/>
              </a:spcAft>
            </a:pPr>
            <a:r>
              <a:rPr lang="it-IT" dirty="0">
                <a:solidFill>
                  <a:schemeClr val="tx1">
                    <a:lumMod val="50000"/>
                    <a:lumOff val="50000"/>
                  </a:schemeClr>
                </a:solidFill>
              </a:rPr>
              <a:t>IL CODICE DEI CONTRATTI PUBBLICI</a:t>
            </a:r>
          </a:p>
        </p:txBody>
      </p:sp>
      <p:sp>
        <p:nvSpPr>
          <p:cNvPr id="5" name="Segnaposto numero diapositiva 4"/>
          <p:cNvSpPr>
            <a:spLocks noGrp="1"/>
          </p:cNvSpPr>
          <p:nvPr>
            <p:ph type="sldNum" sz="quarter" idx="12"/>
          </p:nvPr>
        </p:nvSpPr>
        <p:spPr>
          <a:xfrm>
            <a:off x="10489019" y="6356350"/>
            <a:ext cx="1268818" cy="365125"/>
          </a:xfrm>
          <a:prstGeom prst="ellipse">
            <a:avLst/>
          </a:prstGeom>
        </p:spPr>
        <p:txBody>
          <a:bodyPr>
            <a:normAutofit/>
          </a:bodyPr>
          <a:lstStyle/>
          <a:p>
            <a:pPr>
              <a:lnSpc>
                <a:spcPct val="90000"/>
              </a:lnSpc>
              <a:spcAft>
                <a:spcPts val="600"/>
              </a:spcAft>
            </a:pPr>
            <a:fld id="{ED2A5BCF-08AD-4814-8341-34CC1736FD3A}" type="slidenum">
              <a:rPr lang="it-IT">
                <a:solidFill>
                  <a:schemeClr val="tx1">
                    <a:lumMod val="50000"/>
                    <a:lumOff val="50000"/>
                  </a:schemeClr>
                </a:solidFill>
              </a:rPr>
              <a:pPr>
                <a:lnSpc>
                  <a:spcPct val="90000"/>
                </a:lnSpc>
                <a:spcAft>
                  <a:spcPts val="600"/>
                </a:spcAft>
              </a:pPr>
              <a:t>102</a:t>
            </a:fld>
            <a:endParaRPr lang="it-IT" dirty="0">
              <a:solidFill>
                <a:schemeClr val="tx1">
                  <a:lumMod val="50000"/>
                  <a:lumOff val="50000"/>
                </a:schemeClr>
              </a:solidFill>
            </a:endParaRPr>
          </a:p>
        </p:txBody>
      </p:sp>
      <p:sp>
        <p:nvSpPr>
          <p:cNvPr id="8" name="CasellaDiTesto 7">
            <a:extLst>
              <a:ext uri="{FF2B5EF4-FFF2-40B4-BE49-F238E27FC236}">
                <a16:creationId xmlns:a16="http://schemas.microsoft.com/office/drawing/2014/main" id="{52DDA517-FEBA-4204-9E8B-FECB65EFB066}"/>
              </a:ext>
            </a:extLst>
          </p:cNvPr>
          <p:cNvSpPr txBox="1"/>
          <p:nvPr/>
        </p:nvSpPr>
        <p:spPr>
          <a:xfrm>
            <a:off x="1114425" y="2617289"/>
            <a:ext cx="9645433" cy="584775"/>
          </a:xfrm>
          <a:prstGeom prst="rect">
            <a:avLst/>
          </a:prstGeom>
          <a:noFill/>
        </p:spPr>
        <p:txBody>
          <a:bodyPr wrap="square" rtlCol="0">
            <a:spAutoFit/>
          </a:bodyPr>
          <a:lstStyle/>
          <a:p>
            <a:pPr algn="ctr"/>
            <a:r>
              <a:rPr lang="it-IT" sz="3200" b="1" dirty="0"/>
              <a:t>LA COMMISSIONE GIUDICATRICE</a:t>
            </a:r>
          </a:p>
        </p:txBody>
      </p:sp>
    </p:spTree>
    <p:extLst>
      <p:ext uri="{BB962C8B-B14F-4D97-AF65-F5344CB8AC3E}">
        <p14:creationId xmlns:p14="http://schemas.microsoft.com/office/powerpoint/2010/main" val="1363879441"/>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A9CFB414-0180-491D-AB82-8FCFAF43684E}"/>
              </a:ext>
            </a:extLst>
          </p:cNvPr>
          <p:cNvSpPr txBox="1"/>
          <p:nvPr/>
        </p:nvSpPr>
        <p:spPr>
          <a:xfrm>
            <a:off x="1241946" y="1555845"/>
            <a:ext cx="10003809" cy="646331"/>
          </a:xfrm>
          <a:prstGeom prst="rect">
            <a:avLst/>
          </a:prstGeom>
          <a:noFill/>
          <a:ln>
            <a:solidFill>
              <a:schemeClr val="tx1"/>
            </a:solidFill>
          </a:ln>
        </p:spPr>
        <p:txBody>
          <a:bodyPr wrap="square" rtlCol="0">
            <a:spAutoFit/>
          </a:bodyPr>
          <a:lstStyle/>
          <a:p>
            <a:pPr algn="ctr"/>
            <a:r>
              <a:rPr lang="it-IT" dirty="0"/>
              <a:t>Il Codice dei contratti ha introdotto rilevanti ed innovative disposizioni in materia di nomina delle commissioni di gara, e in specie, in ambito sopra soglia comunitario.</a:t>
            </a:r>
          </a:p>
        </p:txBody>
      </p:sp>
      <p:sp>
        <p:nvSpPr>
          <p:cNvPr id="5" name="CasellaDiTesto 4">
            <a:extLst>
              <a:ext uri="{FF2B5EF4-FFF2-40B4-BE49-F238E27FC236}">
                <a16:creationId xmlns:a16="http://schemas.microsoft.com/office/drawing/2014/main" id="{2F1D410E-259D-4CDC-974A-5DDBBDEE4432}"/>
              </a:ext>
            </a:extLst>
          </p:cNvPr>
          <p:cNvSpPr txBox="1"/>
          <p:nvPr/>
        </p:nvSpPr>
        <p:spPr>
          <a:xfrm>
            <a:off x="1241945" y="2538484"/>
            <a:ext cx="10003809" cy="1200329"/>
          </a:xfrm>
          <a:prstGeom prst="rect">
            <a:avLst/>
          </a:prstGeom>
          <a:noFill/>
          <a:ln>
            <a:solidFill>
              <a:schemeClr val="tx1"/>
            </a:solidFill>
          </a:ln>
        </p:spPr>
        <p:txBody>
          <a:bodyPr wrap="square" rtlCol="0">
            <a:spAutoFit/>
          </a:bodyPr>
          <a:lstStyle/>
          <a:p>
            <a:pPr algn="ctr"/>
            <a:r>
              <a:rPr lang="it-IT" dirty="0"/>
              <a:t>In particolare, il Governo è stato delegato ad occuparsi della creazione, presso l’ANAC, di un albo nazionale obbligatorio dei componenti delle commissioni giudicatrici di appalti pubblici e contratti di concessione, prevedendo a seguito di apposite verifiche delle precedenti attività professionali dei componenti e dell’eventuale sussistenza di ipotesi di conflitti di interesse:</a:t>
            </a:r>
          </a:p>
        </p:txBody>
      </p:sp>
      <p:sp>
        <p:nvSpPr>
          <p:cNvPr id="10" name="CasellaDiTesto 9">
            <a:extLst>
              <a:ext uri="{FF2B5EF4-FFF2-40B4-BE49-F238E27FC236}">
                <a16:creationId xmlns:a16="http://schemas.microsoft.com/office/drawing/2014/main" id="{C3024457-A01A-485D-9B60-98FC75ABF39C}"/>
              </a:ext>
            </a:extLst>
          </p:cNvPr>
          <p:cNvSpPr txBox="1"/>
          <p:nvPr/>
        </p:nvSpPr>
        <p:spPr>
          <a:xfrm>
            <a:off x="1241945" y="4107976"/>
            <a:ext cx="10003809" cy="1600438"/>
          </a:xfrm>
          <a:prstGeom prst="rect">
            <a:avLst/>
          </a:prstGeom>
          <a:solidFill>
            <a:schemeClr val="accent1">
              <a:lumMod val="40000"/>
              <a:lumOff val="60000"/>
            </a:schemeClr>
          </a:solidFill>
        </p:spPr>
        <p:txBody>
          <a:bodyPr wrap="square" rtlCol="0">
            <a:spAutoFit/>
          </a:bodyPr>
          <a:lstStyle/>
          <a:p>
            <a:pPr marL="342900" indent="-342900" algn="just">
              <a:buAutoNum type="arabicPeriod"/>
            </a:pPr>
            <a:r>
              <a:rPr lang="it-IT" sz="1400" dirty="0"/>
              <a:t>Ai fini dell’iscrizione all’albo specifici requisiti di moralità, di competenza e di professionalità nello specifico settore cui si riferisce il contratto, nonché le cause di incompatibilità e di cancellazione dal medesimo albo;</a:t>
            </a:r>
          </a:p>
          <a:p>
            <a:pPr marL="342900" indent="-342900" algn="just">
              <a:buAutoNum type="arabicPeriod"/>
            </a:pPr>
            <a:r>
              <a:rPr lang="it-IT" sz="1400" dirty="0"/>
              <a:t>L’assegnazione dei componenti alle commissioni giudicatrici mediante pubblico sorteggio da una lista di candidati indicati alle stazioni appaltanti in numero almeno doppio rispetto ai componenti da nominare e comunque nel rispetto del principio di rotazione;</a:t>
            </a:r>
          </a:p>
          <a:p>
            <a:pPr marL="342900" indent="-342900" algn="just">
              <a:buAutoNum type="arabicPeriod"/>
            </a:pPr>
            <a:r>
              <a:rPr lang="it-IT" sz="1400" dirty="0"/>
              <a:t>Che l’ANAC adotti con propria determinazione la disciplina generale per la tenuta dell’albo, comprensiva dei criteri per il suo aggiornamento.</a:t>
            </a:r>
          </a:p>
        </p:txBody>
      </p:sp>
      <p:sp>
        <p:nvSpPr>
          <p:cNvPr id="13" name="Segnaposto data 12">
            <a:extLst>
              <a:ext uri="{FF2B5EF4-FFF2-40B4-BE49-F238E27FC236}">
                <a16:creationId xmlns:a16="http://schemas.microsoft.com/office/drawing/2014/main" id="{F01811AF-609F-4814-BAB4-A224D933D86D}"/>
              </a:ext>
            </a:extLst>
          </p:cNvPr>
          <p:cNvSpPr>
            <a:spLocks noGrp="1"/>
          </p:cNvSpPr>
          <p:nvPr>
            <p:ph type="dt" sz="half" idx="10"/>
          </p:nvPr>
        </p:nvSpPr>
        <p:spPr/>
        <p:txBody>
          <a:bodyPr/>
          <a:lstStyle/>
          <a:p>
            <a:fld id="{F259CCE1-E5D5-4A3D-9A66-3F952DD3D3E1}" type="datetime1">
              <a:rPr lang="it-IT" smtClean="0"/>
              <a:t>11/12/2020</a:t>
            </a:fld>
            <a:endParaRPr lang="it-IT" dirty="0"/>
          </a:p>
        </p:txBody>
      </p:sp>
      <p:sp>
        <p:nvSpPr>
          <p:cNvPr id="14" name="Segnaposto piè di pagina 13">
            <a:extLst>
              <a:ext uri="{FF2B5EF4-FFF2-40B4-BE49-F238E27FC236}">
                <a16:creationId xmlns:a16="http://schemas.microsoft.com/office/drawing/2014/main" id="{F3610A98-3B7A-45DF-9EE9-FCCD3EB91537}"/>
              </a:ext>
            </a:extLst>
          </p:cNvPr>
          <p:cNvSpPr>
            <a:spLocks noGrp="1"/>
          </p:cNvSpPr>
          <p:nvPr>
            <p:ph type="ftr" sz="quarter" idx="11"/>
          </p:nvPr>
        </p:nvSpPr>
        <p:spPr/>
        <p:txBody>
          <a:bodyPr/>
          <a:lstStyle/>
          <a:p>
            <a:r>
              <a:rPr lang="it-IT" dirty="0"/>
              <a:t>IL CODICE DEI CONTRATTI PUBBLICI</a:t>
            </a:r>
          </a:p>
        </p:txBody>
      </p:sp>
      <p:sp>
        <p:nvSpPr>
          <p:cNvPr id="15" name="Segnaposto numero diapositiva 14">
            <a:extLst>
              <a:ext uri="{FF2B5EF4-FFF2-40B4-BE49-F238E27FC236}">
                <a16:creationId xmlns:a16="http://schemas.microsoft.com/office/drawing/2014/main" id="{C435AFEB-88F5-4465-AE78-3BBD75BE34C3}"/>
              </a:ext>
            </a:extLst>
          </p:cNvPr>
          <p:cNvSpPr>
            <a:spLocks noGrp="1"/>
          </p:cNvSpPr>
          <p:nvPr>
            <p:ph type="sldNum" sz="quarter" idx="12"/>
          </p:nvPr>
        </p:nvSpPr>
        <p:spPr/>
        <p:txBody>
          <a:bodyPr/>
          <a:lstStyle/>
          <a:p>
            <a:fld id="{9DFE6074-6A0D-4B4C-BDDE-63383ADB2658}" type="slidenum">
              <a:rPr lang="it-IT" smtClean="0"/>
              <a:t>103</a:t>
            </a:fld>
            <a:endParaRPr lang="it-IT" dirty="0"/>
          </a:p>
        </p:txBody>
      </p:sp>
      <p:sp>
        <p:nvSpPr>
          <p:cNvPr id="17" name="CasellaDiTesto 16">
            <a:extLst>
              <a:ext uri="{FF2B5EF4-FFF2-40B4-BE49-F238E27FC236}">
                <a16:creationId xmlns:a16="http://schemas.microsoft.com/office/drawing/2014/main" id="{E39FCE98-865B-469A-A5F0-1BB95AD8230C}"/>
              </a:ext>
            </a:extLst>
          </p:cNvPr>
          <p:cNvSpPr txBox="1"/>
          <p:nvPr/>
        </p:nvSpPr>
        <p:spPr>
          <a:xfrm>
            <a:off x="2643449" y="679805"/>
            <a:ext cx="7200800" cy="400110"/>
          </a:xfrm>
          <a:prstGeom prst="rect">
            <a:avLst/>
          </a:prstGeom>
          <a:solidFill>
            <a:schemeClr val="accent6">
              <a:lumMod val="60000"/>
              <a:lumOff val="40000"/>
            </a:schemeClr>
          </a:solidFill>
        </p:spPr>
        <p:txBody>
          <a:bodyPr wrap="square" rtlCol="0">
            <a:spAutoFit/>
          </a:bodyPr>
          <a:lstStyle/>
          <a:p>
            <a:pPr algn="ctr"/>
            <a:r>
              <a:rPr lang="it-IT" sz="2000" b="1" dirty="0"/>
              <a:t>LA COMMISSIONE GIUDICATRICE</a:t>
            </a:r>
          </a:p>
        </p:txBody>
      </p:sp>
    </p:spTree>
    <p:extLst>
      <p:ext uri="{BB962C8B-B14F-4D97-AF65-F5344CB8AC3E}">
        <p14:creationId xmlns:p14="http://schemas.microsoft.com/office/powerpoint/2010/main" val="2539988407"/>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8290556" y="2025275"/>
            <a:ext cx="2734494" cy="584775"/>
          </a:xfrm>
          <a:prstGeom prst="rect">
            <a:avLst/>
          </a:prstGeom>
          <a:solidFill>
            <a:schemeClr val="accent1">
              <a:lumMod val="20000"/>
              <a:lumOff val="80000"/>
            </a:schemeClr>
          </a:solidFill>
        </p:spPr>
        <p:txBody>
          <a:bodyPr wrap="square">
            <a:spAutoFit/>
          </a:bodyPr>
          <a:lstStyle/>
          <a:p>
            <a:pPr algn="ctr"/>
            <a:r>
              <a:rPr lang="it-IT" b="1" dirty="0"/>
              <a:t>Art. 77</a:t>
            </a:r>
          </a:p>
          <a:p>
            <a:pPr algn="ctr"/>
            <a:r>
              <a:rPr lang="it-IT" sz="1400" dirty="0"/>
              <a:t>COMMISSIONE GIUDICATRICE</a:t>
            </a:r>
          </a:p>
        </p:txBody>
      </p:sp>
      <p:sp>
        <p:nvSpPr>
          <p:cNvPr id="2" name="Rettangolo 1"/>
          <p:cNvSpPr/>
          <p:nvPr/>
        </p:nvSpPr>
        <p:spPr>
          <a:xfrm>
            <a:off x="1175657" y="2060640"/>
            <a:ext cx="3796937" cy="369332"/>
          </a:xfrm>
          <a:prstGeom prst="rect">
            <a:avLst/>
          </a:prstGeom>
        </p:spPr>
        <p:txBody>
          <a:bodyPr wrap="square">
            <a:spAutoFit/>
          </a:bodyPr>
          <a:lstStyle/>
          <a:p>
            <a:pPr algn="just"/>
            <a:r>
              <a:rPr lang="it-IT" dirty="0"/>
              <a:t>Nelle procedure di aggiudicazione di</a:t>
            </a:r>
          </a:p>
        </p:txBody>
      </p:sp>
      <p:sp>
        <p:nvSpPr>
          <p:cNvPr id="7" name="Rettangolo 6"/>
          <p:cNvSpPr/>
          <p:nvPr/>
        </p:nvSpPr>
        <p:spPr>
          <a:xfrm>
            <a:off x="5521233" y="1691308"/>
            <a:ext cx="3587931" cy="1200329"/>
          </a:xfrm>
          <a:prstGeom prst="rect">
            <a:avLst/>
          </a:prstGeom>
        </p:spPr>
        <p:txBody>
          <a:bodyPr wrap="square">
            <a:spAutoFit/>
          </a:bodyPr>
          <a:lstStyle/>
          <a:p>
            <a:pPr algn="just"/>
            <a:r>
              <a:rPr lang="it-IT" dirty="0"/>
              <a:t>contratti di appalti </a:t>
            </a:r>
          </a:p>
          <a:p>
            <a:pPr algn="just"/>
            <a:endParaRPr lang="it-IT" dirty="0"/>
          </a:p>
          <a:p>
            <a:pPr algn="ctr"/>
            <a:endParaRPr lang="it-IT" dirty="0"/>
          </a:p>
          <a:p>
            <a:pPr algn="just"/>
            <a:r>
              <a:rPr lang="it-IT" dirty="0"/>
              <a:t>contratti di concessioni</a:t>
            </a:r>
          </a:p>
        </p:txBody>
      </p:sp>
      <p:sp>
        <p:nvSpPr>
          <p:cNvPr id="8" name="Freccia angolare in su 7"/>
          <p:cNvSpPr/>
          <p:nvPr/>
        </p:nvSpPr>
        <p:spPr>
          <a:xfrm rot="5400000">
            <a:off x="4874480" y="2297027"/>
            <a:ext cx="461555" cy="588110"/>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9" name="Freccia angolare in su 8"/>
          <p:cNvSpPr/>
          <p:nvPr/>
        </p:nvSpPr>
        <p:spPr>
          <a:xfrm rot="5400000" flipH="1">
            <a:off x="4885227" y="1731220"/>
            <a:ext cx="440061" cy="588110"/>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1" name="Rettangolo 10"/>
          <p:cNvSpPr/>
          <p:nvPr/>
        </p:nvSpPr>
        <p:spPr>
          <a:xfrm>
            <a:off x="1175657" y="3131503"/>
            <a:ext cx="6096000" cy="646331"/>
          </a:xfrm>
          <a:prstGeom prst="rect">
            <a:avLst/>
          </a:prstGeom>
          <a:solidFill>
            <a:schemeClr val="accent2"/>
          </a:solidFill>
        </p:spPr>
        <p:txBody>
          <a:bodyPr>
            <a:spAutoFit/>
          </a:bodyPr>
          <a:lstStyle/>
          <a:p>
            <a:pPr algn="just"/>
            <a:r>
              <a:rPr lang="it-IT" dirty="0"/>
              <a:t>limitatamente ai casi di aggiudicazione con il </a:t>
            </a:r>
          </a:p>
          <a:p>
            <a:pPr algn="ctr"/>
            <a:r>
              <a:rPr lang="it-IT" b="1" dirty="0"/>
              <a:t>criterio dell'offerta economicamente più vantaggiosa </a:t>
            </a:r>
          </a:p>
        </p:txBody>
      </p:sp>
      <p:sp>
        <p:nvSpPr>
          <p:cNvPr id="12" name="Rettangolo 11"/>
          <p:cNvSpPr/>
          <p:nvPr/>
        </p:nvSpPr>
        <p:spPr>
          <a:xfrm>
            <a:off x="4644728" y="5586903"/>
            <a:ext cx="2592569" cy="369332"/>
          </a:xfrm>
          <a:prstGeom prst="rect">
            <a:avLst/>
          </a:prstGeom>
        </p:spPr>
        <p:txBody>
          <a:bodyPr wrap="none">
            <a:spAutoFit/>
          </a:bodyPr>
          <a:lstStyle/>
          <a:p>
            <a:r>
              <a:rPr lang="it-IT" b="1" dirty="0"/>
              <a:t>commissione giudicatrice</a:t>
            </a:r>
          </a:p>
        </p:txBody>
      </p:sp>
      <p:sp>
        <p:nvSpPr>
          <p:cNvPr id="13" name="Rettangolo 12"/>
          <p:cNvSpPr/>
          <p:nvPr/>
        </p:nvSpPr>
        <p:spPr>
          <a:xfrm>
            <a:off x="1175657" y="3993283"/>
            <a:ext cx="9562012" cy="369332"/>
          </a:xfrm>
          <a:prstGeom prst="rect">
            <a:avLst/>
          </a:prstGeom>
        </p:spPr>
        <p:txBody>
          <a:bodyPr wrap="square">
            <a:spAutoFit/>
          </a:bodyPr>
          <a:lstStyle/>
          <a:p>
            <a:r>
              <a:rPr lang="it-IT" dirty="0"/>
              <a:t>La valutazione delle offerte dal punto di vista tecnico ed economico è effettuata da una</a:t>
            </a:r>
          </a:p>
        </p:txBody>
      </p:sp>
      <p:sp>
        <p:nvSpPr>
          <p:cNvPr id="16" name="Freccia in giù 15"/>
          <p:cNvSpPr/>
          <p:nvPr/>
        </p:nvSpPr>
        <p:spPr>
          <a:xfrm>
            <a:off x="5399313" y="4467497"/>
            <a:ext cx="1140824" cy="99676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0" name="Segnaposto data 9">
            <a:extLst>
              <a:ext uri="{FF2B5EF4-FFF2-40B4-BE49-F238E27FC236}">
                <a16:creationId xmlns:a16="http://schemas.microsoft.com/office/drawing/2014/main" id="{03F01643-E615-41E6-B866-055955DBCA71}"/>
              </a:ext>
            </a:extLst>
          </p:cNvPr>
          <p:cNvSpPr>
            <a:spLocks noGrp="1"/>
          </p:cNvSpPr>
          <p:nvPr>
            <p:ph type="dt" sz="half" idx="10"/>
          </p:nvPr>
        </p:nvSpPr>
        <p:spPr/>
        <p:txBody>
          <a:bodyPr/>
          <a:lstStyle/>
          <a:p>
            <a:fld id="{FC186B1A-A872-4009-BE0F-A0B2105D1E78}" type="datetime1">
              <a:rPr lang="it-IT" smtClean="0"/>
              <a:t>11/12/2020</a:t>
            </a:fld>
            <a:endParaRPr lang="it-IT" dirty="0"/>
          </a:p>
        </p:txBody>
      </p:sp>
      <p:sp>
        <p:nvSpPr>
          <p:cNvPr id="14" name="Segnaposto piè di pagina 13">
            <a:extLst>
              <a:ext uri="{FF2B5EF4-FFF2-40B4-BE49-F238E27FC236}">
                <a16:creationId xmlns:a16="http://schemas.microsoft.com/office/drawing/2014/main" id="{6CFF7206-1590-4D61-B77D-FCB23C7CC953}"/>
              </a:ext>
            </a:extLst>
          </p:cNvPr>
          <p:cNvSpPr>
            <a:spLocks noGrp="1"/>
          </p:cNvSpPr>
          <p:nvPr>
            <p:ph type="ftr" sz="quarter" idx="11"/>
          </p:nvPr>
        </p:nvSpPr>
        <p:spPr/>
        <p:txBody>
          <a:bodyPr/>
          <a:lstStyle/>
          <a:p>
            <a:r>
              <a:rPr lang="it-IT" dirty="0"/>
              <a:t>IL CODICE DEI CONTRATTI PUBBLICI</a:t>
            </a:r>
          </a:p>
        </p:txBody>
      </p:sp>
      <p:sp>
        <p:nvSpPr>
          <p:cNvPr id="15" name="Segnaposto numero diapositiva 14">
            <a:extLst>
              <a:ext uri="{FF2B5EF4-FFF2-40B4-BE49-F238E27FC236}">
                <a16:creationId xmlns:a16="http://schemas.microsoft.com/office/drawing/2014/main" id="{5FEDFFFB-A2FF-4EC4-9493-7C3FECFA937B}"/>
              </a:ext>
            </a:extLst>
          </p:cNvPr>
          <p:cNvSpPr>
            <a:spLocks noGrp="1"/>
          </p:cNvSpPr>
          <p:nvPr>
            <p:ph type="sldNum" sz="quarter" idx="12"/>
          </p:nvPr>
        </p:nvSpPr>
        <p:spPr/>
        <p:txBody>
          <a:bodyPr/>
          <a:lstStyle/>
          <a:p>
            <a:fld id="{9DFE6074-6A0D-4B4C-BDDE-63383ADB2658}" type="slidenum">
              <a:rPr lang="it-IT" smtClean="0"/>
              <a:t>104</a:t>
            </a:fld>
            <a:endParaRPr lang="it-IT" dirty="0"/>
          </a:p>
        </p:txBody>
      </p:sp>
      <p:sp>
        <p:nvSpPr>
          <p:cNvPr id="20" name="CasellaDiTesto 19">
            <a:extLst>
              <a:ext uri="{FF2B5EF4-FFF2-40B4-BE49-F238E27FC236}">
                <a16:creationId xmlns:a16="http://schemas.microsoft.com/office/drawing/2014/main" id="{6557DF63-856A-486F-AD43-F879A383D831}"/>
              </a:ext>
            </a:extLst>
          </p:cNvPr>
          <p:cNvSpPr txBox="1"/>
          <p:nvPr/>
        </p:nvSpPr>
        <p:spPr>
          <a:xfrm>
            <a:off x="2643449" y="679805"/>
            <a:ext cx="7200800" cy="400110"/>
          </a:xfrm>
          <a:prstGeom prst="rect">
            <a:avLst/>
          </a:prstGeom>
          <a:solidFill>
            <a:schemeClr val="accent6">
              <a:lumMod val="60000"/>
              <a:lumOff val="40000"/>
            </a:schemeClr>
          </a:solidFill>
        </p:spPr>
        <p:txBody>
          <a:bodyPr wrap="square" rtlCol="0">
            <a:spAutoFit/>
          </a:bodyPr>
          <a:lstStyle/>
          <a:p>
            <a:pPr algn="ctr"/>
            <a:r>
              <a:rPr lang="it-IT" sz="2000" b="1" dirty="0"/>
              <a:t>LA COMMISSIONE GIUDICATRICE</a:t>
            </a:r>
          </a:p>
        </p:txBody>
      </p:sp>
    </p:spTree>
    <p:extLst>
      <p:ext uri="{BB962C8B-B14F-4D97-AF65-F5344CB8AC3E}">
        <p14:creationId xmlns:p14="http://schemas.microsoft.com/office/powerpoint/2010/main" val="3800234634"/>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ttangolo 11"/>
          <p:cNvSpPr/>
          <p:nvPr/>
        </p:nvSpPr>
        <p:spPr>
          <a:xfrm>
            <a:off x="4710620" y="1117124"/>
            <a:ext cx="2770759" cy="646331"/>
          </a:xfrm>
          <a:prstGeom prst="rect">
            <a:avLst/>
          </a:prstGeom>
        </p:spPr>
        <p:txBody>
          <a:bodyPr wrap="none">
            <a:spAutoFit/>
          </a:bodyPr>
          <a:lstStyle/>
          <a:p>
            <a:endParaRPr lang="it-IT" dirty="0"/>
          </a:p>
          <a:p>
            <a:r>
              <a:rPr lang="it-IT" dirty="0"/>
              <a:t>la commissione giudicatrice</a:t>
            </a:r>
          </a:p>
        </p:txBody>
      </p:sp>
      <p:sp>
        <p:nvSpPr>
          <p:cNvPr id="14" name="Rettangolo 13"/>
          <p:cNvSpPr/>
          <p:nvPr/>
        </p:nvSpPr>
        <p:spPr>
          <a:xfrm>
            <a:off x="3083549" y="1871904"/>
            <a:ext cx="6024899" cy="307777"/>
          </a:xfrm>
          <a:prstGeom prst="rect">
            <a:avLst/>
          </a:prstGeom>
        </p:spPr>
        <p:txBody>
          <a:bodyPr wrap="square">
            <a:spAutoFit/>
          </a:bodyPr>
          <a:lstStyle/>
          <a:p>
            <a:pPr algn="just"/>
            <a:r>
              <a:rPr lang="it-IT" sz="1400" dirty="0"/>
              <a:t>(composta da esperti nello specifico settore cui afferisce l'oggetto del contratto)</a:t>
            </a:r>
          </a:p>
        </p:txBody>
      </p:sp>
      <p:sp>
        <p:nvSpPr>
          <p:cNvPr id="3" name="Rettangolo 2"/>
          <p:cNvSpPr/>
          <p:nvPr/>
        </p:nvSpPr>
        <p:spPr>
          <a:xfrm>
            <a:off x="3823061" y="2828835"/>
            <a:ext cx="4545874" cy="1200329"/>
          </a:xfrm>
          <a:prstGeom prst="rect">
            <a:avLst/>
          </a:prstGeom>
          <a:ln>
            <a:solidFill>
              <a:schemeClr val="tx1"/>
            </a:solidFill>
          </a:ln>
        </p:spPr>
        <p:txBody>
          <a:bodyPr wrap="square">
            <a:spAutoFit/>
          </a:bodyPr>
          <a:lstStyle/>
          <a:p>
            <a:pPr algn="ctr"/>
            <a:r>
              <a:rPr lang="it-IT" dirty="0"/>
              <a:t>costituta da un </a:t>
            </a:r>
            <a:r>
              <a:rPr lang="it-IT" b="1" dirty="0"/>
              <a:t>numero dispari </a:t>
            </a:r>
            <a:r>
              <a:rPr lang="it-IT" dirty="0"/>
              <a:t>di commissari</a:t>
            </a:r>
          </a:p>
          <a:p>
            <a:pPr algn="ctr"/>
            <a:r>
              <a:rPr lang="it-IT" dirty="0"/>
              <a:t>(non superiore a cinque)</a:t>
            </a:r>
          </a:p>
          <a:p>
            <a:pPr algn="ctr"/>
            <a:r>
              <a:rPr lang="it-IT" dirty="0"/>
              <a:t> </a:t>
            </a:r>
          </a:p>
          <a:p>
            <a:pPr algn="ctr"/>
            <a:r>
              <a:rPr lang="it-IT" dirty="0"/>
              <a:t>individuato dalla stazione appaltante </a:t>
            </a:r>
          </a:p>
        </p:txBody>
      </p:sp>
      <p:sp>
        <p:nvSpPr>
          <p:cNvPr id="5" name="Rettangolo 4"/>
          <p:cNvSpPr/>
          <p:nvPr/>
        </p:nvSpPr>
        <p:spPr>
          <a:xfrm>
            <a:off x="1632879" y="4959294"/>
            <a:ext cx="7968328" cy="830997"/>
          </a:xfrm>
          <a:prstGeom prst="rect">
            <a:avLst/>
          </a:prstGeom>
          <a:solidFill>
            <a:schemeClr val="tx2">
              <a:lumMod val="60000"/>
              <a:lumOff val="40000"/>
            </a:schemeClr>
          </a:solidFill>
        </p:spPr>
        <p:txBody>
          <a:bodyPr wrap="square">
            <a:spAutoFit/>
          </a:bodyPr>
          <a:lstStyle/>
          <a:p>
            <a:pPr algn="ctr"/>
            <a:r>
              <a:rPr lang="it-IT" sz="2400" dirty="0"/>
              <a:t>…può lavorare a distanza con procedure telematiche che salvaguardino la riservatezza delle comunicazioni.</a:t>
            </a:r>
          </a:p>
        </p:txBody>
      </p:sp>
      <p:sp>
        <p:nvSpPr>
          <p:cNvPr id="10" name="Rettangolo 9"/>
          <p:cNvSpPr/>
          <p:nvPr/>
        </p:nvSpPr>
        <p:spPr>
          <a:xfrm>
            <a:off x="5953170" y="2426631"/>
            <a:ext cx="285656" cy="338554"/>
          </a:xfrm>
          <a:prstGeom prst="rect">
            <a:avLst/>
          </a:prstGeom>
        </p:spPr>
        <p:txBody>
          <a:bodyPr wrap="none">
            <a:spAutoFit/>
          </a:bodyPr>
          <a:lstStyle/>
          <a:p>
            <a:pPr algn="ctr"/>
            <a:r>
              <a:rPr lang="it-IT" sz="1600" dirty="0"/>
              <a:t>È</a:t>
            </a:r>
          </a:p>
        </p:txBody>
      </p:sp>
      <p:sp>
        <p:nvSpPr>
          <p:cNvPr id="16" name="Rettangolo 15"/>
          <p:cNvSpPr/>
          <p:nvPr/>
        </p:nvSpPr>
        <p:spPr>
          <a:xfrm>
            <a:off x="7650635" y="4066742"/>
            <a:ext cx="978858" cy="307777"/>
          </a:xfrm>
          <a:prstGeom prst="rect">
            <a:avLst/>
          </a:prstGeom>
        </p:spPr>
        <p:txBody>
          <a:bodyPr wrap="none">
            <a:spAutoFit/>
          </a:bodyPr>
          <a:lstStyle/>
          <a:p>
            <a:r>
              <a:rPr lang="it-IT" sz="1400" b="1" dirty="0"/>
              <a:t>(comma 2)</a:t>
            </a:r>
          </a:p>
        </p:txBody>
      </p:sp>
      <p:sp>
        <p:nvSpPr>
          <p:cNvPr id="8" name="Segnaposto data 7">
            <a:extLst>
              <a:ext uri="{FF2B5EF4-FFF2-40B4-BE49-F238E27FC236}">
                <a16:creationId xmlns:a16="http://schemas.microsoft.com/office/drawing/2014/main" id="{A8C569A2-9F2D-4261-964D-09CC2FCF8934}"/>
              </a:ext>
            </a:extLst>
          </p:cNvPr>
          <p:cNvSpPr>
            <a:spLocks noGrp="1"/>
          </p:cNvSpPr>
          <p:nvPr>
            <p:ph type="dt" sz="half" idx="10"/>
          </p:nvPr>
        </p:nvSpPr>
        <p:spPr/>
        <p:txBody>
          <a:bodyPr/>
          <a:lstStyle/>
          <a:p>
            <a:fld id="{083437AB-03D7-4CCC-A857-84C615C26A01}" type="datetime1">
              <a:rPr lang="it-IT" smtClean="0"/>
              <a:t>11/12/2020</a:t>
            </a:fld>
            <a:endParaRPr lang="it-IT" dirty="0"/>
          </a:p>
        </p:txBody>
      </p:sp>
      <p:sp>
        <p:nvSpPr>
          <p:cNvPr id="9" name="Segnaposto piè di pagina 8">
            <a:extLst>
              <a:ext uri="{FF2B5EF4-FFF2-40B4-BE49-F238E27FC236}">
                <a16:creationId xmlns:a16="http://schemas.microsoft.com/office/drawing/2014/main" id="{AC2F60D6-E659-4CC8-8988-6DAE66434CA9}"/>
              </a:ext>
            </a:extLst>
          </p:cNvPr>
          <p:cNvSpPr>
            <a:spLocks noGrp="1"/>
          </p:cNvSpPr>
          <p:nvPr>
            <p:ph type="ftr" sz="quarter" idx="11"/>
          </p:nvPr>
        </p:nvSpPr>
        <p:spPr/>
        <p:txBody>
          <a:bodyPr/>
          <a:lstStyle/>
          <a:p>
            <a:r>
              <a:rPr lang="it-IT" dirty="0"/>
              <a:t>IL CODICE DEI CONTRATTI PUBBLICI</a:t>
            </a:r>
          </a:p>
        </p:txBody>
      </p:sp>
      <p:sp>
        <p:nvSpPr>
          <p:cNvPr id="11" name="Segnaposto numero diapositiva 10">
            <a:extLst>
              <a:ext uri="{FF2B5EF4-FFF2-40B4-BE49-F238E27FC236}">
                <a16:creationId xmlns:a16="http://schemas.microsoft.com/office/drawing/2014/main" id="{2058224F-1295-4E0D-82CA-0AB285DCEDB4}"/>
              </a:ext>
            </a:extLst>
          </p:cNvPr>
          <p:cNvSpPr>
            <a:spLocks noGrp="1"/>
          </p:cNvSpPr>
          <p:nvPr>
            <p:ph type="sldNum" sz="quarter" idx="12"/>
          </p:nvPr>
        </p:nvSpPr>
        <p:spPr/>
        <p:txBody>
          <a:bodyPr/>
          <a:lstStyle/>
          <a:p>
            <a:fld id="{9DFE6074-6A0D-4B4C-BDDE-63383ADB2658}" type="slidenum">
              <a:rPr lang="it-IT" smtClean="0"/>
              <a:t>105</a:t>
            </a:fld>
            <a:endParaRPr lang="it-IT" dirty="0"/>
          </a:p>
        </p:txBody>
      </p:sp>
      <p:sp>
        <p:nvSpPr>
          <p:cNvPr id="13" name="CasellaDiTesto 12">
            <a:extLst>
              <a:ext uri="{FF2B5EF4-FFF2-40B4-BE49-F238E27FC236}">
                <a16:creationId xmlns:a16="http://schemas.microsoft.com/office/drawing/2014/main" id="{52CBED6B-B678-4681-89FC-44D767E76607}"/>
              </a:ext>
            </a:extLst>
          </p:cNvPr>
          <p:cNvSpPr txBox="1"/>
          <p:nvPr/>
        </p:nvSpPr>
        <p:spPr>
          <a:xfrm>
            <a:off x="2643449" y="679805"/>
            <a:ext cx="7200800" cy="400110"/>
          </a:xfrm>
          <a:prstGeom prst="rect">
            <a:avLst/>
          </a:prstGeom>
          <a:solidFill>
            <a:schemeClr val="accent6">
              <a:lumMod val="60000"/>
              <a:lumOff val="40000"/>
            </a:schemeClr>
          </a:solidFill>
        </p:spPr>
        <p:txBody>
          <a:bodyPr wrap="square" rtlCol="0">
            <a:spAutoFit/>
          </a:bodyPr>
          <a:lstStyle/>
          <a:p>
            <a:pPr algn="ctr"/>
            <a:r>
              <a:rPr lang="it-IT" sz="2000" b="1" dirty="0"/>
              <a:t>LA COMMISSIONE GIUDICATRICE</a:t>
            </a:r>
          </a:p>
        </p:txBody>
      </p:sp>
    </p:spTree>
    <p:extLst>
      <p:ext uri="{BB962C8B-B14F-4D97-AF65-F5344CB8AC3E}">
        <p14:creationId xmlns:p14="http://schemas.microsoft.com/office/powerpoint/2010/main" val="1640774102"/>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2569044" y="2141681"/>
            <a:ext cx="6096000" cy="923330"/>
          </a:xfrm>
          <a:prstGeom prst="rect">
            <a:avLst/>
          </a:prstGeom>
        </p:spPr>
        <p:txBody>
          <a:bodyPr>
            <a:spAutoFit/>
          </a:bodyPr>
          <a:lstStyle/>
          <a:p>
            <a:pPr algn="just"/>
            <a:r>
              <a:rPr lang="it-IT" dirty="0"/>
              <a:t>La nomina dei commissari e la costituzione della commissione devono avvenire </a:t>
            </a:r>
            <a:r>
              <a:rPr lang="it-IT" b="1" dirty="0"/>
              <a:t>dopo la scadenza del termine </a:t>
            </a:r>
            <a:r>
              <a:rPr lang="it-IT" dirty="0"/>
              <a:t>fissato per la presentazione delle offerte.</a:t>
            </a:r>
          </a:p>
        </p:txBody>
      </p:sp>
      <p:sp>
        <p:nvSpPr>
          <p:cNvPr id="7" name="Rettangolo 6"/>
          <p:cNvSpPr/>
          <p:nvPr/>
        </p:nvSpPr>
        <p:spPr>
          <a:xfrm>
            <a:off x="2621278" y="3646786"/>
            <a:ext cx="6096000" cy="646331"/>
          </a:xfrm>
          <a:prstGeom prst="rect">
            <a:avLst/>
          </a:prstGeom>
        </p:spPr>
        <p:txBody>
          <a:bodyPr>
            <a:spAutoFit/>
          </a:bodyPr>
          <a:lstStyle/>
          <a:p>
            <a:pPr algn="just"/>
            <a:r>
              <a:rPr lang="it-IT" dirty="0"/>
              <a:t>Il Presidente della commissione giudicatrice è individuato dalla stazione appaltante </a:t>
            </a:r>
            <a:r>
              <a:rPr lang="it-IT" b="1" dirty="0"/>
              <a:t>tra i commissari sorteggiati</a:t>
            </a:r>
          </a:p>
        </p:txBody>
      </p:sp>
      <p:sp>
        <p:nvSpPr>
          <p:cNvPr id="11" name="Rettangolo 10"/>
          <p:cNvSpPr/>
          <p:nvPr/>
        </p:nvSpPr>
        <p:spPr>
          <a:xfrm>
            <a:off x="8900159" y="2781216"/>
            <a:ext cx="1018904" cy="307777"/>
          </a:xfrm>
          <a:prstGeom prst="rect">
            <a:avLst/>
          </a:prstGeom>
        </p:spPr>
        <p:txBody>
          <a:bodyPr wrap="square">
            <a:spAutoFit/>
          </a:bodyPr>
          <a:lstStyle/>
          <a:p>
            <a:pPr algn="ctr"/>
            <a:r>
              <a:rPr lang="it-IT" sz="1400" b="1" dirty="0"/>
              <a:t>(comma 7)</a:t>
            </a:r>
          </a:p>
        </p:txBody>
      </p:sp>
      <p:sp>
        <p:nvSpPr>
          <p:cNvPr id="13" name="Rettangolo 12"/>
          <p:cNvSpPr/>
          <p:nvPr/>
        </p:nvSpPr>
        <p:spPr>
          <a:xfrm>
            <a:off x="8900159" y="4565999"/>
            <a:ext cx="1097281" cy="307777"/>
          </a:xfrm>
          <a:prstGeom prst="rect">
            <a:avLst/>
          </a:prstGeom>
        </p:spPr>
        <p:txBody>
          <a:bodyPr wrap="square">
            <a:spAutoFit/>
          </a:bodyPr>
          <a:lstStyle/>
          <a:p>
            <a:pPr algn="ctr"/>
            <a:r>
              <a:rPr lang="it-IT" sz="1400" b="1" dirty="0"/>
              <a:t>(comma 8)</a:t>
            </a:r>
          </a:p>
        </p:txBody>
      </p:sp>
      <p:sp>
        <p:nvSpPr>
          <p:cNvPr id="8" name="Segnaposto data 7">
            <a:extLst>
              <a:ext uri="{FF2B5EF4-FFF2-40B4-BE49-F238E27FC236}">
                <a16:creationId xmlns:a16="http://schemas.microsoft.com/office/drawing/2014/main" id="{A92E0DAA-4A79-43B6-904B-4A73D7B0D00E}"/>
              </a:ext>
            </a:extLst>
          </p:cNvPr>
          <p:cNvSpPr>
            <a:spLocks noGrp="1"/>
          </p:cNvSpPr>
          <p:nvPr>
            <p:ph type="dt" sz="half" idx="10"/>
          </p:nvPr>
        </p:nvSpPr>
        <p:spPr/>
        <p:txBody>
          <a:bodyPr/>
          <a:lstStyle/>
          <a:p>
            <a:fld id="{E85EB5AF-5813-4B7C-8B48-EFF36D0B3D66}" type="datetime1">
              <a:rPr lang="it-IT" smtClean="0"/>
              <a:t>11/12/2020</a:t>
            </a:fld>
            <a:endParaRPr lang="it-IT" dirty="0"/>
          </a:p>
        </p:txBody>
      </p:sp>
      <p:sp>
        <p:nvSpPr>
          <p:cNvPr id="9" name="Segnaposto piè di pagina 8">
            <a:extLst>
              <a:ext uri="{FF2B5EF4-FFF2-40B4-BE49-F238E27FC236}">
                <a16:creationId xmlns:a16="http://schemas.microsoft.com/office/drawing/2014/main" id="{AA581754-FAF7-4962-A516-FBA040D3BC6D}"/>
              </a:ext>
            </a:extLst>
          </p:cNvPr>
          <p:cNvSpPr>
            <a:spLocks noGrp="1"/>
          </p:cNvSpPr>
          <p:nvPr>
            <p:ph type="ftr" sz="quarter" idx="11"/>
          </p:nvPr>
        </p:nvSpPr>
        <p:spPr/>
        <p:txBody>
          <a:bodyPr/>
          <a:lstStyle/>
          <a:p>
            <a:r>
              <a:rPr lang="it-IT" dirty="0"/>
              <a:t>IL CODICE DEI CONTRATTI PUBBLICI</a:t>
            </a:r>
          </a:p>
        </p:txBody>
      </p:sp>
      <p:sp>
        <p:nvSpPr>
          <p:cNvPr id="10" name="Segnaposto numero diapositiva 9">
            <a:extLst>
              <a:ext uri="{FF2B5EF4-FFF2-40B4-BE49-F238E27FC236}">
                <a16:creationId xmlns:a16="http://schemas.microsoft.com/office/drawing/2014/main" id="{A4E15ACA-8D26-4347-918C-15F0AC252586}"/>
              </a:ext>
            </a:extLst>
          </p:cNvPr>
          <p:cNvSpPr>
            <a:spLocks noGrp="1"/>
          </p:cNvSpPr>
          <p:nvPr>
            <p:ph type="sldNum" sz="quarter" idx="12"/>
          </p:nvPr>
        </p:nvSpPr>
        <p:spPr/>
        <p:txBody>
          <a:bodyPr/>
          <a:lstStyle/>
          <a:p>
            <a:fld id="{9DFE6074-6A0D-4B4C-BDDE-63383ADB2658}" type="slidenum">
              <a:rPr lang="it-IT" smtClean="0"/>
              <a:t>106</a:t>
            </a:fld>
            <a:endParaRPr lang="it-IT" dirty="0"/>
          </a:p>
        </p:txBody>
      </p:sp>
      <p:sp>
        <p:nvSpPr>
          <p:cNvPr id="15" name="CasellaDiTesto 14">
            <a:extLst>
              <a:ext uri="{FF2B5EF4-FFF2-40B4-BE49-F238E27FC236}">
                <a16:creationId xmlns:a16="http://schemas.microsoft.com/office/drawing/2014/main" id="{23816F5F-9E03-4C8C-ADBB-1C81B5FB089F}"/>
              </a:ext>
            </a:extLst>
          </p:cNvPr>
          <p:cNvSpPr txBox="1"/>
          <p:nvPr/>
        </p:nvSpPr>
        <p:spPr>
          <a:xfrm>
            <a:off x="2643449" y="679805"/>
            <a:ext cx="7200800" cy="400110"/>
          </a:xfrm>
          <a:prstGeom prst="rect">
            <a:avLst/>
          </a:prstGeom>
          <a:solidFill>
            <a:schemeClr val="accent6">
              <a:lumMod val="60000"/>
              <a:lumOff val="40000"/>
            </a:schemeClr>
          </a:solidFill>
        </p:spPr>
        <p:txBody>
          <a:bodyPr wrap="square" rtlCol="0">
            <a:spAutoFit/>
          </a:bodyPr>
          <a:lstStyle/>
          <a:p>
            <a:pPr algn="ctr"/>
            <a:r>
              <a:rPr lang="it-IT" sz="2000" b="1" dirty="0"/>
              <a:t>LA COMMISSIONE GIUDICATRICE</a:t>
            </a:r>
          </a:p>
        </p:txBody>
      </p:sp>
      <p:sp>
        <p:nvSpPr>
          <p:cNvPr id="3" name="Rettangolo 2">
            <a:extLst>
              <a:ext uri="{FF2B5EF4-FFF2-40B4-BE49-F238E27FC236}">
                <a16:creationId xmlns:a16="http://schemas.microsoft.com/office/drawing/2014/main" id="{340347F6-FEFD-4C67-88D8-A24722B2CD11}"/>
              </a:ext>
            </a:extLst>
          </p:cNvPr>
          <p:cNvSpPr/>
          <p:nvPr/>
        </p:nvSpPr>
        <p:spPr>
          <a:xfrm>
            <a:off x="4710620" y="1117124"/>
            <a:ext cx="2770759" cy="646331"/>
          </a:xfrm>
          <a:prstGeom prst="rect">
            <a:avLst/>
          </a:prstGeom>
        </p:spPr>
        <p:txBody>
          <a:bodyPr wrap="none">
            <a:spAutoFit/>
          </a:bodyPr>
          <a:lstStyle/>
          <a:p>
            <a:endParaRPr lang="it-IT" dirty="0"/>
          </a:p>
          <a:p>
            <a:r>
              <a:rPr lang="it-IT" dirty="0"/>
              <a:t>la commissione giudicatrice</a:t>
            </a:r>
          </a:p>
        </p:txBody>
      </p:sp>
    </p:spTree>
    <p:extLst>
      <p:ext uri="{BB962C8B-B14F-4D97-AF65-F5344CB8AC3E}">
        <p14:creationId xmlns:p14="http://schemas.microsoft.com/office/powerpoint/2010/main" val="647867396"/>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436913" y="1863022"/>
            <a:ext cx="8734697" cy="1477328"/>
          </a:xfrm>
          <a:prstGeom prst="rect">
            <a:avLst/>
          </a:prstGeom>
        </p:spPr>
        <p:txBody>
          <a:bodyPr wrap="square">
            <a:spAutoFit/>
          </a:bodyPr>
          <a:lstStyle/>
          <a:p>
            <a:pPr algn="just"/>
            <a:r>
              <a:rPr lang="it-IT" dirty="0"/>
              <a:t>I commissari non devono aver svolto né possono svolgere alcun'altra funzione o incarico tecnico o amministrativo relativamente al contratto del cui affidamento si tratta. </a:t>
            </a:r>
          </a:p>
          <a:p>
            <a:pPr algn="just"/>
            <a:endParaRPr lang="it-IT" dirty="0"/>
          </a:p>
          <a:p>
            <a:pPr algn="just"/>
            <a:r>
              <a:rPr lang="it-IT" b="1" u="sng" dirty="0"/>
              <a:t>La nomina del RUP a membro delle commissioni di gara è valutata con riferimento alla singola procedura </a:t>
            </a:r>
            <a:r>
              <a:rPr lang="it-IT" sz="1400" b="1" i="1" u="sng" dirty="0"/>
              <a:t>(alinea aggiunto dal correttivo)</a:t>
            </a:r>
          </a:p>
        </p:txBody>
      </p:sp>
      <p:sp>
        <p:nvSpPr>
          <p:cNvPr id="7" name="Rettangolo 6"/>
          <p:cNvSpPr/>
          <p:nvPr/>
        </p:nvSpPr>
        <p:spPr>
          <a:xfrm>
            <a:off x="1436914" y="3816573"/>
            <a:ext cx="8734696" cy="1200329"/>
          </a:xfrm>
          <a:prstGeom prst="rect">
            <a:avLst/>
          </a:prstGeom>
        </p:spPr>
        <p:txBody>
          <a:bodyPr wrap="square">
            <a:spAutoFit/>
          </a:bodyPr>
          <a:lstStyle/>
          <a:p>
            <a:pPr algn="just"/>
            <a:r>
              <a:rPr lang="it-IT" dirty="0"/>
              <a:t>Coloro che, </a:t>
            </a:r>
            <a:r>
              <a:rPr lang="it-IT" u="sng" dirty="0"/>
              <a:t>nel biennio antecedente </a:t>
            </a:r>
            <a:r>
              <a:rPr lang="it-IT" dirty="0"/>
              <a:t>all'indizione della procedura di aggiudicazione, hanno ricoperto </a:t>
            </a:r>
            <a:r>
              <a:rPr lang="it-IT" b="1" dirty="0"/>
              <a:t>cariche di pubblico amministratore</a:t>
            </a:r>
            <a:r>
              <a:rPr lang="it-IT" dirty="0"/>
              <a:t>, non possono essere nominati commissari giudicatori </a:t>
            </a:r>
            <a:r>
              <a:rPr lang="it-IT" u="sng" dirty="0"/>
              <a:t>relativamente ai contratti affidati dalle Amministrazioni presso le quali hanno esercitato le proprie funzioni d'istituto</a:t>
            </a:r>
            <a:r>
              <a:rPr lang="it-IT" dirty="0"/>
              <a:t>.</a:t>
            </a:r>
          </a:p>
        </p:txBody>
      </p:sp>
      <p:sp>
        <p:nvSpPr>
          <p:cNvPr id="8" name="Rettangolo 7"/>
          <p:cNvSpPr/>
          <p:nvPr/>
        </p:nvSpPr>
        <p:spPr>
          <a:xfrm>
            <a:off x="8769530" y="3155684"/>
            <a:ext cx="1402080" cy="307777"/>
          </a:xfrm>
          <a:prstGeom prst="rect">
            <a:avLst/>
          </a:prstGeom>
        </p:spPr>
        <p:txBody>
          <a:bodyPr wrap="square">
            <a:spAutoFit/>
          </a:bodyPr>
          <a:lstStyle/>
          <a:p>
            <a:r>
              <a:rPr lang="it-IT" sz="1400" b="1" dirty="0"/>
              <a:t>(comma 4)</a:t>
            </a:r>
          </a:p>
        </p:txBody>
      </p:sp>
      <p:sp>
        <p:nvSpPr>
          <p:cNvPr id="13" name="Rettangolo 12"/>
          <p:cNvSpPr/>
          <p:nvPr/>
        </p:nvSpPr>
        <p:spPr>
          <a:xfrm>
            <a:off x="8769530" y="4939127"/>
            <a:ext cx="1402080" cy="307777"/>
          </a:xfrm>
          <a:prstGeom prst="rect">
            <a:avLst/>
          </a:prstGeom>
        </p:spPr>
        <p:txBody>
          <a:bodyPr wrap="square">
            <a:spAutoFit/>
          </a:bodyPr>
          <a:lstStyle/>
          <a:p>
            <a:r>
              <a:rPr lang="it-IT" sz="1400" b="1" dirty="0"/>
              <a:t>(comma 5)</a:t>
            </a:r>
          </a:p>
        </p:txBody>
      </p:sp>
      <p:sp>
        <p:nvSpPr>
          <p:cNvPr id="9" name="Segnaposto data 8">
            <a:extLst>
              <a:ext uri="{FF2B5EF4-FFF2-40B4-BE49-F238E27FC236}">
                <a16:creationId xmlns:a16="http://schemas.microsoft.com/office/drawing/2014/main" id="{220701AA-631A-41B7-A115-B9C4105347B3}"/>
              </a:ext>
            </a:extLst>
          </p:cNvPr>
          <p:cNvSpPr>
            <a:spLocks noGrp="1"/>
          </p:cNvSpPr>
          <p:nvPr>
            <p:ph type="dt" sz="half" idx="10"/>
          </p:nvPr>
        </p:nvSpPr>
        <p:spPr/>
        <p:txBody>
          <a:bodyPr/>
          <a:lstStyle/>
          <a:p>
            <a:fld id="{4885FD7B-B248-4C3C-B3C9-AF8A4AF73931}" type="datetime1">
              <a:rPr lang="it-IT" smtClean="0"/>
              <a:t>11/12/2020</a:t>
            </a:fld>
            <a:endParaRPr lang="it-IT" dirty="0"/>
          </a:p>
        </p:txBody>
      </p:sp>
      <p:sp>
        <p:nvSpPr>
          <p:cNvPr id="10" name="Segnaposto piè di pagina 9">
            <a:extLst>
              <a:ext uri="{FF2B5EF4-FFF2-40B4-BE49-F238E27FC236}">
                <a16:creationId xmlns:a16="http://schemas.microsoft.com/office/drawing/2014/main" id="{9A8F327D-7BA3-445E-B9F3-4F98B59902EB}"/>
              </a:ext>
            </a:extLst>
          </p:cNvPr>
          <p:cNvSpPr>
            <a:spLocks noGrp="1"/>
          </p:cNvSpPr>
          <p:nvPr>
            <p:ph type="ftr" sz="quarter" idx="11"/>
          </p:nvPr>
        </p:nvSpPr>
        <p:spPr/>
        <p:txBody>
          <a:bodyPr/>
          <a:lstStyle/>
          <a:p>
            <a:r>
              <a:rPr lang="it-IT" dirty="0"/>
              <a:t>IL CODICE DEI CONTRATTI PUBBLICI</a:t>
            </a:r>
          </a:p>
        </p:txBody>
      </p:sp>
      <p:sp>
        <p:nvSpPr>
          <p:cNvPr id="11" name="Segnaposto numero diapositiva 10">
            <a:extLst>
              <a:ext uri="{FF2B5EF4-FFF2-40B4-BE49-F238E27FC236}">
                <a16:creationId xmlns:a16="http://schemas.microsoft.com/office/drawing/2014/main" id="{DBEDB77C-BC92-4424-B009-6028F082BED1}"/>
              </a:ext>
            </a:extLst>
          </p:cNvPr>
          <p:cNvSpPr>
            <a:spLocks noGrp="1"/>
          </p:cNvSpPr>
          <p:nvPr>
            <p:ph type="sldNum" sz="quarter" idx="12"/>
          </p:nvPr>
        </p:nvSpPr>
        <p:spPr/>
        <p:txBody>
          <a:bodyPr/>
          <a:lstStyle/>
          <a:p>
            <a:fld id="{9DFE6074-6A0D-4B4C-BDDE-63383ADB2658}" type="slidenum">
              <a:rPr lang="it-IT" smtClean="0"/>
              <a:t>107</a:t>
            </a:fld>
            <a:endParaRPr lang="it-IT" dirty="0"/>
          </a:p>
        </p:txBody>
      </p:sp>
      <p:sp>
        <p:nvSpPr>
          <p:cNvPr id="12" name="CasellaDiTesto 11">
            <a:extLst>
              <a:ext uri="{FF2B5EF4-FFF2-40B4-BE49-F238E27FC236}">
                <a16:creationId xmlns:a16="http://schemas.microsoft.com/office/drawing/2014/main" id="{8CB0CB99-246C-415C-9E0B-69DE5616D9DB}"/>
              </a:ext>
            </a:extLst>
          </p:cNvPr>
          <p:cNvSpPr txBox="1"/>
          <p:nvPr/>
        </p:nvSpPr>
        <p:spPr>
          <a:xfrm>
            <a:off x="2643449" y="679805"/>
            <a:ext cx="7200800" cy="400110"/>
          </a:xfrm>
          <a:prstGeom prst="rect">
            <a:avLst/>
          </a:prstGeom>
          <a:solidFill>
            <a:schemeClr val="accent6">
              <a:lumMod val="60000"/>
              <a:lumOff val="40000"/>
            </a:schemeClr>
          </a:solidFill>
        </p:spPr>
        <p:txBody>
          <a:bodyPr wrap="square" rtlCol="0">
            <a:spAutoFit/>
          </a:bodyPr>
          <a:lstStyle/>
          <a:p>
            <a:pPr algn="ctr"/>
            <a:r>
              <a:rPr lang="it-IT" sz="2000" b="1" dirty="0"/>
              <a:t>LA COMMISSIONE GIUDICATRICE</a:t>
            </a:r>
          </a:p>
        </p:txBody>
      </p:sp>
    </p:spTree>
    <p:extLst>
      <p:ext uri="{BB962C8B-B14F-4D97-AF65-F5344CB8AC3E}">
        <p14:creationId xmlns:p14="http://schemas.microsoft.com/office/powerpoint/2010/main" val="3922387059"/>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436913" y="1441905"/>
            <a:ext cx="8734697" cy="923330"/>
          </a:xfrm>
          <a:prstGeom prst="rect">
            <a:avLst/>
          </a:prstGeom>
        </p:spPr>
        <p:txBody>
          <a:bodyPr wrap="square">
            <a:spAutoFit/>
          </a:bodyPr>
          <a:lstStyle/>
          <a:p>
            <a:pPr algn="just"/>
            <a:r>
              <a:rPr lang="it-IT" dirty="0"/>
              <a:t>La nomina del RUP a membro delle commissioni di gara è valutata con riferimento alla singola procedura </a:t>
            </a:r>
            <a:r>
              <a:rPr lang="it-IT" sz="1200" i="1" dirty="0"/>
              <a:t>(alinea aggiunto dal correttivo)</a:t>
            </a:r>
          </a:p>
          <a:p>
            <a:pPr algn="just"/>
            <a:endParaRPr lang="it-IT" dirty="0"/>
          </a:p>
        </p:txBody>
      </p:sp>
      <p:sp>
        <p:nvSpPr>
          <p:cNvPr id="8" name="Rettangolo 7"/>
          <p:cNvSpPr/>
          <p:nvPr/>
        </p:nvSpPr>
        <p:spPr>
          <a:xfrm>
            <a:off x="8978536" y="1882562"/>
            <a:ext cx="1402080" cy="307777"/>
          </a:xfrm>
          <a:prstGeom prst="rect">
            <a:avLst/>
          </a:prstGeom>
        </p:spPr>
        <p:txBody>
          <a:bodyPr wrap="square">
            <a:spAutoFit/>
          </a:bodyPr>
          <a:lstStyle/>
          <a:p>
            <a:r>
              <a:rPr lang="it-IT" sz="1400" b="1" dirty="0"/>
              <a:t>(comma 4)</a:t>
            </a:r>
          </a:p>
        </p:txBody>
      </p:sp>
      <p:sp>
        <p:nvSpPr>
          <p:cNvPr id="9" name="Rettangolo 8"/>
          <p:cNvSpPr/>
          <p:nvPr/>
        </p:nvSpPr>
        <p:spPr>
          <a:xfrm>
            <a:off x="5686693" y="2734989"/>
            <a:ext cx="6096000" cy="2492990"/>
          </a:xfrm>
          <a:prstGeom prst="rect">
            <a:avLst/>
          </a:prstGeom>
        </p:spPr>
        <p:txBody>
          <a:bodyPr>
            <a:spAutoFit/>
          </a:bodyPr>
          <a:lstStyle/>
          <a:p>
            <a:pPr algn="just"/>
            <a:r>
              <a:rPr lang="it-IT" sz="1200" dirty="0"/>
              <a:t>Il terzo periodo del paragrafo 1.1. stabilisce, fra l’altro, che “</a:t>
            </a:r>
            <a:r>
              <a:rPr lang="it-IT" sz="1200" i="1" dirty="0"/>
              <a:t>il ruolo di RUP è incompatibile con le funzioni di commissario di gara e di presidente della commissione giudicatrice (art. 77, comma 4 del Codice)</a:t>
            </a:r>
            <a:r>
              <a:rPr lang="it-IT" sz="1200" dirty="0"/>
              <a:t>”.</a:t>
            </a:r>
          </a:p>
          <a:p>
            <a:pPr algn="just"/>
            <a:endParaRPr lang="it-IT" sz="1200" dirty="0"/>
          </a:p>
          <a:p>
            <a:pPr algn="just"/>
            <a:r>
              <a:rPr lang="it-IT" sz="1200" dirty="0"/>
              <a:t>Si osserva al riguardo che la disposizione che in tal modo viene interpretata (e in maniera estremamente restrittiva) è in larga parte coincidente con l’articolo 84, comma 4 del previgente ‘Codice’ in relazione al quale </a:t>
            </a:r>
            <a:r>
              <a:rPr lang="it-IT" sz="1200" b="1" dirty="0"/>
              <a:t>la giurisprudenza </a:t>
            </a:r>
            <a:r>
              <a:rPr lang="it-IT" sz="1200" dirty="0"/>
              <a:t>di questo Consiglio aveva tenuto un approccio interpretativo di minor rigore, escludendo forme di automatica incompatibilità a carico del RUP, quali quelle che le linee-guida in esame intendono reintrodurre (sul punto ex multis: Cons. Stato, V, n. 1565/2015).</a:t>
            </a:r>
          </a:p>
          <a:p>
            <a:pPr algn="just"/>
            <a:endParaRPr lang="it-IT" sz="1200" dirty="0"/>
          </a:p>
          <a:p>
            <a:pPr algn="just"/>
            <a:r>
              <a:rPr lang="it-IT" sz="1200" dirty="0"/>
              <a:t>Pertanto, non sembra condivisibile che le linee-guida costituiscano lo strumento per revocare in dubbio (e in via amministrativa) le acquisizioni giurisprudenziali.</a:t>
            </a:r>
          </a:p>
        </p:txBody>
      </p:sp>
      <p:sp>
        <p:nvSpPr>
          <p:cNvPr id="3" name="Rettangolo 2"/>
          <p:cNvSpPr/>
          <p:nvPr/>
        </p:nvSpPr>
        <p:spPr>
          <a:xfrm>
            <a:off x="1210491" y="2736769"/>
            <a:ext cx="4232366" cy="1815882"/>
          </a:xfrm>
          <a:prstGeom prst="rect">
            <a:avLst/>
          </a:prstGeom>
          <a:ln>
            <a:solidFill>
              <a:srgbClr val="00B050"/>
            </a:solidFill>
          </a:ln>
        </p:spPr>
        <p:txBody>
          <a:bodyPr wrap="square">
            <a:spAutoFit/>
          </a:bodyPr>
          <a:lstStyle/>
          <a:p>
            <a:pPr algn="ctr"/>
            <a:r>
              <a:rPr lang="it-IT" sz="1600" dirty="0"/>
              <a:t>Con il correttivo, in accoglimento delle osservazioni del Consiglio di Stato rese sulle linee guida ANAC (parere 2 agosto 2016, n. 1767), viene meno la possibilità di esclusione automatica del responsabile del procedimento dalle commissioni di gara, con previsione di una valutazione riferita alla singola procedura…</a:t>
            </a:r>
          </a:p>
        </p:txBody>
      </p:sp>
      <p:sp>
        <p:nvSpPr>
          <p:cNvPr id="5" name="Rettangolo 4"/>
          <p:cNvSpPr/>
          <p:nvPr/>
        </p:nvSpPr>
        <p:spPr>
          <a:xfrm>
            <a:off x="5686693" y="2324165"/>
            <a:ext cx="4906792" cy="276999"/>
          </a:xfrm>
          <a:prstGeom prst="rect">
            <a:avLst/>
          </a:prstGeom>
        </p:spPr>
        <p:txBody>
          <a:bodyPr wrap="none">
            <a:spAutoFit/>
          </a:bodyPr>
          <a:lstStyle/>
          <a:p>
            <a:r>
              <a:rPr lang="it-IT" sz="1200" dirty="0"/>
              <a:t>(parere 2 agosto 2016, n. 1767 sulle linee guida ‘nomina e funzioni del RUP’)</a:t>
            </a:r>
          </a:p>
        </p:txBody>
      </p:sp>
      <p:sp>
        <p:nvSpPr>
          <p:cNvPr id="10" name="Rettangolo 9"/>
          <p:cNvSpPr/>
          <p:nvPr/>
        </p:nvSpPr>
        <p:spPr>
          <a:xfrm>
            <a:off x="4066903" y="5299124"/>
            <a:ext cx="7698375" cy="461665"/>
          </a:xfrm>
          <a:prstGeom prst="rect">
            <a:avLst/>
          </a:prstGeom>
        </p:spPr>
        <p:txBody>
          <a:bodyPr wrap="square">
            <a:spAutoFit/>
          </a:bodyPr>
          <a:lstStyle/>
          <a:p>
            <a:pPr algn="just"/>
            <a:r>
              <a:rPr lang="it-IT" sz="1200" i="1" dirty="0"/>
              <a:t>(art. 84, comma 4, d.gs 163 del 2006) «I commissari diversi dal Presidente non devono aver svolto né possono svolgere alcun'altra funzione o incarico tecnico o amministrativo relativamente al contratto del cui affidamento si tratta»</a:t>
            </a:r>
          </a:p>
        </p:txBody>
      </p:sp>
      <p:sp>
        <p:nvSpPr>
          <p:cNvPr id="12" name="Segnaposto data 11">
            <a:extLst>
              <a:ext uri="{FF2B5EF4-FFF2-40B4-BE49-F238E27FC236}">
                <a16:creationId xmlns:a16="http://schemas.microsoft.com/office/drawing/2014/main" id="{C468F6F8-4E36-48FE-98CE-490FC284432E}"/>
              </a:ext>
            </a:extLst>
          </p:cNvPr>
          <p:cNvSpPr>
            <a:spLocks noGrp="1"/>
          </p:cNvSpPr>
          <p:nvPr>
            <p:ph type="dt" sz="half" idx="10"/>
          </p:nvPr>
        </p:nvSpPr>
        <p:spPr/>
        <p:txBody>
          <a:bodyPr/>
          <a:lstStyle/>
          <a:p>
            <a:fld id="{CD9F5966-1225-43B4-9EA8-804F9022072F}" type="datetime1">
              <a:rPr lang="it-IT" smtClean="0"/>
              <a:t>11/12/2020</a:t>
            </a:fld>
            <a:endParaRPr lang="it-IT" dirty="0"/>
          </a:p>
        </p:txBody>
      </p:sp>
      <p:sp>
        <p:nvSpPr>
          <p:cNvPr id="13" name="Segnaposto piè di pagina 12">
            <a:extLst>
              <a:ext uri="{FF2B5EF4-FFF2-40B4-BE49-F238E27FC236}">
                <a16:creationId xmlns:a16="http://schemas.microsoft.com/office/drawing/2014/main" id="{1887BAE1-AE05-43A0-9B99-2BE35A1FEC18}"/>
              </a:ext>
            </a:extLst>
          </p:cNvPr>
          <p:cNvSpPr>
            <a:spLocks noGrp="1"/>
          </p:cNvSpPr>
          <p:nvPr>
            <p:ph type="ftr" sz="quarter" idx="11"/>
          </p:nvPr>
        </p:nvSpPr>
        <p:spPr/>
        <p:txBody>
          <a:bodyPr/>
          <a:lstStyle/>
          <a:p>
            <a:r>
              <a:rPr lang="it-IT" dirty="0"/>
              <a:t>IL CODICE DEI CONTRATTI PUBBLICI</a:t>
            </a:r>
          </a:p>
        </p:txBody>
      </p:sp>
      <p:sp>
        <p:nvSpPr>
          <p:cNvPr id="14" name="Segnaposto numero diapositiva 13">
            <a:extLst>
              <a:ext uri="{FF2B5EF4-FFF2-40B4-BE49-F238E27FC236}">
                <a16:creationId xmlns:a16="http://schemas.microsoft.com/office/drawing/2014/main" id="{6D626D8B-A96C-4678-BE8D-209362D59129}"/>
              </a:ext>
            </a:extLst>
          </p:cNvPr>
          <p:cNvSpPr>
            <a:spLocks noGrp="1"/>
          </p:cNvSpPr>
          <p:nvPr>
            <p:ph type="sldNum" sz="quarter" idx="12"/>
          </p:nvPr>
        </p:nvSpPr>
        <p:spPr/>
        <p:txBody>
          <a:bodyPr/>
          <a:lstStyle/>
          <a:p>
            <a:fld id="{9DFE6074-6A0D-4B4C-BDDE-63383ADB2658}" type="slidenum">
              <a:rPr lang="it-IT" smtClean="0"/>
              <a:t>108</a:t>
            </a:fld>
            <a:endParaRPr lang="it-IT" dirty="0"/>
          </a:p>
        </p:txBody>
      </p:sp>
      <p:sp>
        <p:nvSpPr>
          <p:cNvPr id="16" name="CasellaDiTesto 15">
            <a:extLst>
              <a:ext uri="{FF2B5EF4-FFF2-40B4-BE49-F238E27FC236}">
                <a16:creationId xmlns:a16="http://schemas.microsoft.com/office/drawing/2014/main" id="{B62A7929-2FFA-4939-8EA1-855E58A57BE6}"/>
              </a:ext>
            </a:extLst>
          </p:cNvPr>
          <p:cNvSpPr txBox="1"/>
          <p:nvPr/>
        </p:nvSpPr>
        <p:spPr>
          <a:xfrm>
            <a:off x="2643449" y="679805"/>
            <a:ext cx="7200800" cy="400110"/>
          </a:xfrm>
          <a:prstGeom prst="rect">
            <a:avLst/>
          </a:prstGeom>
          <a:solidFill>
            <a:schemeClr val="accent6">
              <a:lumMod val="60000"/>
              <a:lumOff val="40000"/>
            </a:schemeClr>
          </a:solidFill>
        </p:spPr>
        <p:txBody>
          <a:bodyPr wrap="square" rtlCol="0">
            <a:spAutoFit/>
          </a:bodyPr>
          <a:lstStyle/>
          <a:p>
            <a:pPr algn="ctr"/>
            <a:r>
              <a:rPr lang="it-IT" sz="2000" b="1" dirty="0"/>
              <a:t>LA COMMISSIONE GIUDICATRICE</a:t>
            </a:r>
          </a:p>
        </p:txBody>
      </p:sp>
    </p:spTree>
    <p:extLst>
      <p:ext uri="{BB962C8B-B14F-4D97-AF65-F5344CB8AC3E}">
        <p14:creationId xmlns:p14="http://schemas.microsoft.com/office/powerpoint/2010/main" val="2104820328"/>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p:cNvSpPr/>
          <p:nvPr/>
        </p:nvSpPr>
        <p:spPr>
          <a:xfrm>
            <a:off x="2626001" y="1617890"/>
            <a:ext cx="2825197" cy="369332"/>
          </a:xfrm>
          <a:prstGeom prst="rect">
            <a:avLst/>
          </a:prstGeom>
        </p:spPr>
        <p:txBody>
          <a:bodyPr wrap="none">
            <a:spAutoFit/>
          </a:bodyPr>
          <a:lstStyle/>
          <a:p>
            <a:r>
              <a:rPr lang="it-IT" dirty="0"/>
              <a:t>Cons. Stato, V, n. 1565/2015</a:t>
            </a:r>
          </a:p>
        </p:txBody>
      </p:sp>
      <p:sp>
        <p:nvSpPr>
          <p:cNvPr id="10" name="Rettangolo 9"/>
          <p:cNvSpPr/>
          <p:nvPr/>
        </p:nvSpPr>
        <p:spPr>
          <a:xfrm>
            <a:off x="541120" y="2064602"/>
            <a:ext cx="7200800" cy="3600986"/>
          </a:xfrm>
          <a:prstGeom prst="rect">
            <a:avLst/>
          </a:prstGeom>
          <a:ln>
            <a:solidFill>
              <a:schemeClr val="tx1"/>
            </a:solidFill>
          </a:ln>
        </p:spPr>
        <p:txBody>
          <a:bodyPr wrap="square">
            <a:spAutoFit/>
          </a:bodyPr>
          <a:lstStyle/>
          <a:p>
            <a:pPr algn="just"/>
            <a:r>
              <a:rPr lang="it-IT" sz="1200" dirty="0"/>
              <a:t>«Quanto alla presunta incompatibilità dell'ing. P. a far parte della commissione di gara, deve rilevarsi che</a:t>
            </a:r>
          </a:p>
          <a:p>
            <a:pPr algn="just"/>
            <a:endParaRPr lang="it-IT" sz="1200" dirty="0"/>
          </a:p>
          <a:p>
            <a:pPr algn="just"/>
            <a:r>
              <a:rPr lang="it-IT" sz="1200" dirty="0"/>
              <a:t>se non è revocabile in dubbio che la disposizione dell'art. 84 del d.lgs. n. 163 del 2006, dettata a garanzia della trasparenza e dell'imparzialità dei procedimenti di gara, impedisce la presenza nelle commissioni di gara di coloro che </a:t>
            </a:r>
            <a:r>
              <a:rPr lang="it-IT" sz="1200" b="1" dirty="0"/>
              <a:t>abbiano svolto un'attività idonea ad interferire con il giudizio di merito sull'appalto</a:t>
            </a:r>
            <a:r>
              <a:rPr lang="it-IT" sz="1200" dirty="0"/>
              <a:t>, in grado cioè di incidere sul processo formativo della volontà che conduce alla valutazione delle offerte potendo condizionarne l'esito (ex multis, Cons. St., sez. V, 28 aprile 2014, n. 2191; 14 giugno 2013, n. 3316; sez. VI, 21 luglio 2011, n. 4438; 29 ottobre 2010, n. 9577), </a:t>
            </a:r>
          </a:p>
          <a:p>
            <a:pPr algn="just"/>
            <a:endParaRPr lang="it-IT" sz="1200" dirty="0"/>
          </a:p>
          <a:p>
            <a:pPr algn="just"/>
            <a:r>
              <a:rPr lang="it-IT" sz="1200" dirty="0"/>
              <a:t>d'altra parte deve sottolinearsi, </a:t>
            </a:r>
          </a:p>
          <a:p>
            <a:pPr algn="just"/>
            <a:endParaRPr lang="it-IT" sz="1200" dirty="0"/>
          </a:p>
          <a:p>
            <a:pPr lvl="1" algn="just"/>
            <a:r>
              <a:rPr lang="it-IT" sz="1200" dirty="0"/>
              <a:t>per un verso, che tale incompatibilità </a:t>
            </a:r>
            <a:r>
              <a:rPr lang="it-IT" sz="1200" b="1" dirty="0"/>
              <a:t>deve riguardare effettivamente il contratto del cui affidamento si tratta</a:t>
            </a:r>
            <a:r>
              <a:rPr lang="it-IT" sz="1200" dirty="0"/>
              <a:t> e non può riferirsi genericamente ad incarichi amministrativi o tecnici genericamente riferiti ad altri appalti (Cons. St., sez. V, 25 luglio 2011, n. 4450; sez, III, 28 febbraio 2014, n. 942) </a:t>
            </a:r>
          </a:p>
          <a:p>
            <a:pPr lvl="1" algn="just"/>
            <a:endParaRPr lang="it-IT" sz="1200" dirty="0"/>
          </a:p>
          <a:p>
            <a:pPr lvl="1" algn="just"/>
            <a:r>
              <a:rPr lang="it-IT" sz="1200" dirty="0"/>
              <a:t>e, per altro verso, che di tale situazione di incompatibilità deve essere fornita </a:t>
            </a:r>
            <a:r>
              <a:rPr lang="it-IT" sz="1200" b="1" dirty="0"/>
              <a:t>adeguata e ragionevole prova</a:t>
            </a:r>
            <a:r>
              <a:rPr lang="it-IT" sz="1200" dirty="0"/>
              <a:t>, non essendo sufficiente in tal senso il mero sospetto di una possibile situazione di incompatibilità (dovendo la disposizione in questione, in quanto limitativa delle funzioni proprie dei funzionari dell'amministrazione, essere interpretata in senso restrittivo)».</a:t>
            </a:r>
          </a:p>
        </p:txBody>
      </p:sp>
      <p:sp>
        <p:nvSpPr>
          <p:cNvPr id="11" name="Rettangolo 10"/>
          <p:cNvSpPr/>
          <p:nvPr/>
        </p:nvSpPr>
        <p:spPr>
          <a:xfrm>
            <a:off x="7867403" y="2895599"/>
            <a:ext cx="3953691" cy="2292935"/>
          </a:xfrm>
          <a:prstGeom prst="rect">
            <a:avLst/>
          </a:prstGeom>
          <a:solidFill>
            <a:schemeClr val="accent4">
              <a:lumMod val="60000"/>
              <a:lumOff val="40000"/>
            </a:schemeClr>
          </a:solidFill>
          <a:ln>
            <a:solidFill>
              <a:schemeClr val="tx1"/>
            </a:solidFill>
          </a:ln>
        </p:spPr>
        <p:txBody>
          <a:bodyPr wrap="square">
            <a:spAutoFit/>
          </a:bodyPr>
          <a:lstStyle/>
          <a:p>
            <a:pPr algn="just"/>
            <a:r>
              <a:rPr lang="it-IT" sz="1300" dirty="0"/>
              <a:t>Nel caso in esame non è stato in alcun modo provato che il predetto ing. P. abbia effettivamente predisposto la lex specialis di gara e/o il capitolato tecnico della gara (tanto più che l'appellata amministrazione comunale ha evidenziato che l'attività di predisposizione degli atti di gara è stata addirittura affidata all'esterno); né può essere decisiva la circostanza che egli sia il funzionario responsabile dell'ufficio competente e tanto meno che egli sia stato nominato </a:t>
            </a:r>
            <a:r>
              <a:rPr lang="it-IT" sz="1300" b="1" dirty="0"/>
              <a:t>responsabile del procedimento</a:t>
            </a:r>
            <a:r>
              <a:rPr lang="it-IT" sz="1300" dirty="0"/>
              <a:t>, </a:t>
            </a:r>
            <a:r>
              <a:rPr lang="it-IT" sz="1300" u="sng" dirty="0"/>
              <a:t>qualifica che di per sé non determina alcuna possibilità di alterazione della gara.</a:t>
            </a:r>
          </a:p>
        </p:txBody>
      </p:sp>
      <p:sp>
        <p:nvSpPr>
          <p:cNvPr id="4" name="Segnaposto data 3">
            <a:extLst>
              <a:ext uri="{FF2B5EF4-FFF2-40B4-BE49-F238E27FC236}">
                <a16:creationId xmlns:a16="http://schemas.microsoft.com/office/drawing/2014/main" id="{BF80A73B-0CF4-46D7-8FBE-718215B7EC49}"/>
              </a:ext>
            </a:extLst>
          </p:cNvPr>
          <p:cNvSpPr>
            <a:spLocks noGrp="1"/>
          </p:cNvSpPr>
          <p:nvPr>
            <p:ph type="dt" sz="half" idx="10"/>
          </p:nvPr>
        </p:nvSpPr>
        <p:spPr/>
        <p:txBody>
          <a:bodyPr/>
          <a:lstStyle/>
          <a:p>
            <a:fld id="{7FD1967C-D858-4C0E-8501-A775BBB3F5BB}" type="datetime1">
              <a:rPr lang="it-IT" smtClean="0"/>
              <a:t>11/12/2020</a:t>
            </a:fld>
            <a:endParaRPr lang="it-IT" dirty="0"/>
          </a:p>
        </p:txBody>
      </p:sp>
      <p:sp>
        <p:nvSpPr>
          <p:cNvPr id="5" name="Segnaposto piè di pagina 4">
            <a:extLst>
              <a:ext uri="{FF2B5EF4-FFF2-40B4-BE49-F238E27FC236}">
                <a16:creationId xmlns:a16="http://schemas.microsoft.com/office/drawing/2014/main" id="{A930C77F-22AD-4934-9DF1-885E12C5CEA1}"/>
              </a:ext>
            </a:extLst>
          </p:cNvPr>
          <p:cNvSpPr>
            <a:spLocks noGrp="1"/>
          </p:cNvSpPr>
          <p:nvPr>
            <p:ph type="ftr" sz="quarter" idx="11"/>
          </p:nvPr>
        </p:nvSpPr>
        <p:spPr/>
        <p:txBody>
          <a:bodyPr/>
          <a:lstStyle/>
          <a:p>
            <a:r>
              <a:rPr lang="it-IT" dirty="0"/>
              <a:t>IL CODICE DEI CONTRATTI PUBBLICI</a:t>
            </a:r>
          </a:p>
        </p:txBody>
      </p:sp>
      <p:sp>
        <p:nvSpPr>
          <p:cNvPr id="8" name="Segnaposto numero diapositiva 7">
            <a:extLst>
              <a:ext uri="{FF2B5EF4-FFF2-40B4-BE49-F238E27FC236}">
                <a16:creationId xmlns:a16="http://schemas.microsoft.com/office/drawing/2014/main" id="{E207CC1E-1180-4B5F-AAE6-BED23437E7E2}"/>
              </a:ext>
            </a:extLst>
          </p:cNvPr>
          <p:cNvSpPr>
            <a:spLocks noGrp="1"/>
          </p:cNvSpPr>
          <p:nvPr>
            <p:ph type="sldNum" sz="quarter" idx="12"/>
          </p:nvPr>
        </p:nvSpPr>
        <p:spPr/>
        <p:txBody>
          <a:bodyPr/>
          <a:lstStyle/>
          <a:p>
            <a:fld id="{9DFE6074-6A0D-4B4C-BDDE-63383ADB2658}" type="slidenum">
              <a:rPr lang="it-IT" smtClean="0"/>
              <a:t>109</a:t>
            </a:fld>
            <a:endParaRPr lang="it-IT" dirty="0"/>
          </a:p>
        </p:txBody>
      </p:sp>
      <p:sp>
        <p:nvSpPr>
          <p:cNvPr id="9" name="CasellaDiTesto 8">
            <a:extLst>
              <a:ext uri="{FF2B5EF4-FFF2-40B4-BE49-F238E27FC236}">
                <a16:creationId xmlns:a16="http://schemas.microsoft.com/office/drawing/2014/main" id="{BCEF60B9-6CE7-4B03-B207-7CE287450402}"/>
              </a:ext>
            </a:extLst>
          </p:cNvPr>
          <p:cNvSpPr txBox="1"/>
          <p:nvPr/>
        </p:nvSpPr>
        <p:spPr>
          <a:xfrm>
            <a:off x="2643449" y="679805"/>
            <a:ext cx="7200800" cy="400110"/>
          </a:xfrm>
          <a:prstGeom prst="rect">
            <a:avLst/>
          </a:prstGeom>
          <a:solidFill>
            <a:schemeClr val="accent6">
              <a:lumMod val="60000"/>
              <a:lumOff val="40000"/>
            </a:schemeClr>
          </a:solidFill>
        </p:spPr>
        <p:txBody>
          <a:bodyPr wrap="square" rtlCol="0">
            <a:spAutoFit/>
          </a:bodyPr>
          <a:lstStyle/>
          <a:p>
            <a:pPr algn="ctr"/>
            <a:r>
              <a:rPr lang="it-IT" sz="2000" b="1" dirty="0"/>
              <a:t>LA COMMISSIONE GIUDICATRICE</a:t>
            </a:r>
          </a:p>
        </p:txBody>
      </p:sp>
    </p:spTree>
    <p:extLst>
      <p:ext uri="{BB962C8B-B14F-4D97-AF65-F5344CB8AC3E}">
        <p14:creationId xmlns:p14="http://schemas.microsoft.com/office/powerpoint/2010/main" val="1867081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FFD48BC7-DC40-47DE-87EE-9F4B6ECB9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29" name="Freeform: Shape 28">
            <a:extLst>
              <a:ext uri="{FF2B5EF4-FFF2-40B4-BE49-F238E27FC236}">
                <a16:creationId xmlns:a16="http://schemas.microsoft.com/office/drawing/2014/main" id="{E502BBC7-2C76-46F3-BC24-5985BC13D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useBgFill="1">
        <p:nvSpPr>
          <p:cNvPr id="31" name="Freeform: Shape 30">
            <a:extLst>
              <a:ext uri="{FF2B5EF4-FFF2-40B4-BE49-F238E27FC236}">
                <a16:creationId xmlns:a16="http://schemas.microsoft.com/office/drawing/2014/main" id="{C7F28D52-2A5F-4D23-81AE-7CB8B591C7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1664" y="0"/>
            <a:ext cx="9948672"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olo 1"/>
          <p:cNvSpPr>
            <a:spLocks noGrp="1"/>
          </p:cNvSpPr>
          <p:nvPr>
            <p:ph type="ctrTitle"/>
          </p:nvPr>
        </p:nvSpPr>
        <p:spPr>
          <a:xfrm>
            <a:off x="640522" y="469976"/>
            <a:ext cx="10910956" cy="555500"/>
          </a:xfrm>
        </p:spPr>
        <p:txBody>
          <a:bodyPr anchor="ctr">
            <a:normAutofit fontScale="90000"/>
          </a:bodyPr>
          <a:lstStyle/>
          <a:p>
            <a:br>
              <a:rPr lang="it-IT" sz="2300" dirty="0">
                <a:latin typeface="Calibri" pitchFamily="34" charset="0"/>
              </a:rPr>
            </a:br>
            <a:br>
              <a:rPr lang="it-IT" sz="2300" dirty="0">
                <a:latin typeface="Calibri" pitchFamily="34" charset="0"/>
              </a:rPr>
            </a:br>
            <a:br>
              <a:rPr lang="it-IT" sz="2300" dirty="0">
                <a:latin typeface="Calibri" pitchFamily="34" charset="0"/>
              </a:rPr>
            </a:br>
            <a:br>
              <a:rPr lang="it-IT" sz="2300" dirty="0">
                <a:latin typeface="Calibri" pitchFamily="34" charset="0"/>
              </a:rPr>
            </a:br>
            <a:br>
              <a:rPr lang="it-IT" sz="2300" dirty="0">
                <a:latin typeface="Calibri" pitchFamily="34" charset="0"/>
              </a:rPr>
            </a:br>
            <a:r>
              <a:rPr lang="it-IT" sz="3100" b="1" dirty="0">
                <a:latin typeface="Calibri" pitchFamily="34" charset="0"/>
              </a:rPr>
              <a:t>IL DECRETO RILANCIO</a:t>
            </a:r>
            <a:br>
              <a:rPr lang="it-IT" sz="4800" dirty="0">
                <a:latin typeface="Calibri" pitchFamily="34" charset="0"/>
              </a:rPr>
            </a:br>
            <a:endParaRPr lang="it-IT" sz="4800" dirty="0">
              <a:latin typeface="Calibri" pitchFamily="34" charset="0"/>
            </a:endParaRPr>
          </a:p>
        </p:txBody>
      </p:sp>
      <p:sp>
        <p:nvSpPr>
          <p:cNvPr id="33" name="Rectangle 32">
            <a:extLst>
              <a:ext uri="{FF2B5EF4-FFF2-40B4-BE49-F238E27FC236}">
                <a16:creationId xmlns:a16="http://schemas.microsoft.com/office/drawing/2014/main" id="{3629484E-3792-4B3D-89AD-7C8A1ED0E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0" y="5524786"/>
            <a:ext cx="4754880" cy="274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Segnaposto data 3"/>
          <p:cNvSpPr>
            <a:spLocks noGrp="1"/>
          </p:cNvSpPr>
          <p:nvPr>
            <p:ph type="dt" sz="half" idx="10"/>
          </p:nvPr>
        </p:nvSpPr>
        <p:spPr>
          <a:xfrm>
            <a:off x="434163" y="6356350"/>
            <a:ext cx="1166037" cy="365125"/>
          </a:xfrm>
        </p:spPr>
        <p:txBody>
          <a:bodyPr>
            <a:normAutofit/>
          </a:bodyPr>
          <a:lstStyle/>
          <a:p>
            <a:pPr>
              <a:spcAft>
                <a:spcPts val="600"/>
              </a:spcAft>
            </a:pPr>
            <a:fld id="{693DDF68-E19E-44FD-8DF2-9EE34C2FEE05}" type="datetime1">
              <a:rPr lang="it-IT" smtClean="0">
                <a:solidFill>
                  <a:schemeClr val="tx1">
                    <a:lumMod val="50000"/>
                    <a:lumOff val="50000"/>
                  </a:schemeClr>
                </a:solidFill>
                <a:latin typeface="Calibri" pitchFamily="34" charset="0"/>
              </a:rPr>
              <a:t>11/12/2020</a:t>
            </a:fld>
            <a:endParaRPr lang="it-IT" dirty="0">
              <a:solidFill>
                <a:schemeClr val="tx1">
                  <a:lumMod val="50000"/>
                  <a:lumOff val="50000"/>
                </a:schemeClr>
              </a:solidFill>
              <a:latin typeface="Calibri" pitchFamily="34" charset="0"/>
            </a:endParaRPr>
          </a:p>
        </p:txBody>
      </p:sp>
      <p:sp>
        <p:nvSpPr>
          <p:cNvPr id="6" name="Segnaposto piè di pagina 5">
            <a:extLst>
              <a:ext uri="{FF2B5EF4-FFF2-40B4-BE49-F238E27FC236}">
                <a16:creationId xmlns:a16="http://schemas.microsoft.com/office/drawing/2014/main" id="{B80C0DE2-CE8C-472F-913A-A5BF9C176A7D}"/>
              </a:ext>
            </a:extLst>
          </p:cNvPr>
          <p:cNvSpPr>
            <a:spLocks noGrp="1"/>
          </p:cNvSpPr>
          <p:nvPr>
            <p:ph type="ftr" sz="quarter" idx="11"/>
          </p:nvPr>
        </p:nvSpPr>
        <p:spPr>
          <a:xfrm>
            <a:off x="4038600" y="6356350"/>
            <a:ext cx="4114800" cy="365125"/>
          </a:xfrm>
        </p:spPr>
        <p:txBody>
          <a:bodyPr>
            <a:normAutofit/>
          </a:bodyPr>
          <a:lstStyle/>
          <a:p>
            <a:pPr>
              <a:spcAft>
                <a:spcPts val="600"/>
              </a:spcAft>
            </a:pPr>
            <a:r>
              <a:rPr lang="it-IT" dirty="0">
                <a:solidFill>
                  <a:schemeClr val="tx1">
                    <a:lumMod val="50000"/>
                    <a:lumOff val="50000"/>
                  </a:schemeClr>
                </a:solidFill>
              </a:rPr>
              <a:t>IL CODICE DEI CONTRATTI PUBBLICI</a:t>
            </a:r>
          </a:p>
        </p:txBody>
      </p:sp>
      <p:sp>
        <p:nvSpPr>
          <p:cNvPr id="5" name="Segnaposto numero diapositiva 4"/>
          <p:cNvSpPr>
            <a:spLocks noGrp="1"/>
          </p:cNvSpPr>
          <p:nvPr>
            <p:ph type="sldNum" sz="quarter" idx="12"/>
          </p:nvPr>
        </p:nvSpPr>
        <p:spPr>
          <a:xfrm>
            <a:off x="10489019" y="6356350"/>
            <a:ext cx="1268818" cy="365125"/>
          </a:xfrm>
          <a:prstGeom prst="ellipse">
            <a:avLst/>
          </a:prstGeom>
        </p:spPr>
        <p:txBody>
          <a:bodyPr>
            <a:normAutofit/>
          </a:bodyPr>
          <a:lstStyle/>
          <a:p>
            <a:pPr>
              <a:lnSpc>
                <a:spcPct val="90000"/>
              </a:lnSpc>
              <a:spcAft>
                <a:spcPts val="600"/>
              </a:spcAft>
            </a:pPr>
            <a:fld id="{ED2A5BCF-08AD-4814-8341-34CC1736FD3A}" type="slidenum">
              <a:rPr lang="it-IT">
                <a:solidFill>
                  <a:schemeClr val="tx1">
                    <a:lumMod val="50000"/>
                    <a:lumOff val="50000"/>
                  </a:schemeClr>
                </a:solidFill>
              </a:rPr>
              <a:pPr>
                <a:lnSpc>
                  <a:spcPct val="90000"/>
                </a:lnSpc>
                <a:spcAft>
                  <a:spcPts val="600"/>
                </a:spcAft>
              </a:pPr>
              <a:t>11</a:t>
            </a:fld>
            <a:endParaRPr lang="it-IT" dirty="0">
              <a:solidFill>
                <a:schemeClr val="tx1">
                  <a:lumMod val="50000"/>
                  <a:lumOff val="50000"/>
                </a:schemeClr>
              </a:solidFill>
            </a:endParaRPr>
          </a:p>
        </p:txBody>
      </p:sp>
      <p:sp>
        <p:nvSpPr>
          <p:cNvPr id="3" name="CasellaDiTesto 2">
            <a:extLst>
              <a:ext uri="{FF2B5EF4-FFF2-40B4-BE49-F238E27FC236}">
                <a16:creationId xmlns:a16="http://schemas.microsoft.com/office/drawing/2014/main" id="{4EEA4020-7139-4BF8-9314-9FE194A8FF62}"/>
              </a:ext>
            </a:extLst>
          </p:cNvPr>
          <p:cNvSpPr txBox="1"/>
          <p:nvPr/>
        </p:nvSpPr>
        <p:spPr>
          <a:xfrm>
            <a:off x="1891394" y="1905506"/>
            <a:ext cx="8409211" cy="3477875"/>
          </a:xfrm>
          <a:prstGeom prst="rect">
            <a:avLst/>
          </a:prstGeom>
          <a:noFill/>
        </p:spPr>
        <p:txBody>
          <a:bodyPr wrap="square" rtlCol="0">
            <a:spAutoFit/>
          </a:bodyPr>
          <a:lstStyle/>
          <a:p>
            <a:pPr algn="ctr" fontAlgn="base"/>
            <a:r>
              <a:rPr lang="it-IT" sz="2200" dirty="0"/>
              <a:t>Al fine di garantire maggiore liquidità alle imprese e sostenere la ripresa del settore produttivo, il decreto Rilancio (</a:t>
            </a:r>
            <a:r>
              <a:rPr lang="it-IT" sz="2200" u="sng" dirty="0"/>
              <a:t>decreto legge 19 maggio 2020, n. 34</a:t>
            </a:r>
            <a:r>
              <a:rPr lang="it-IT" sz="2200" dirty="0"/>
              <a:t>) ha previsto:</a:t>
            </a:r>
          </a:p>
          <a:p>
            <a:pPr marL="342900" indent="-342900" algn="ctr" fontAlgn="base">
              <a:buFont typeface="Wingdings" panose="05000000000000000000" pitchFamily="2" charset="2"/>
              <a:buChar char="q"/>
            </a:pPr>
            <a:r>
              <a:rPr lang="it-IT" sz="2200" dirty="0"/>
              <a:t>l’esonero per le stazioni appaltanti e per gli operatori economici dal versamento a favore di ANAC dei contributi relativi alle procedure di gara avviate dalla data di entrata in vigore del decreto (19 maggio 2020) fino al 31 dicembre 2020 </a:t>
            </a:r>
            <a:r>
              <a:rPr lang="it-IT" sz="2200" b="1" u="sng" dirty="0"/>
              <a:t>(art. 65)</a:t>
            </a:r>
            <a:r>
              <a:rPr lang="it-IT" sz="2200" dirty="0"/>
              <a:t>;</a:t>
            </a:r>
          </a:p>
          <a:p>
            <a:pPr marL="342900" indent="-342900" algn="ctr" fontAlgn="base">
              <a:buFont typeface="Wingdings" panose="05000000000000000000" pitchFamily="2" charset="2"/>
              <a:buChar char="q"/>
            </a:pPr>
            <a:r>
              <a:rPr lang="it-IT" sz="2200" u="sng" dirty="0"/>
              <a:t>l’importo dell’anticipazione del prezzo sul valore dell’appalto può essere aumentato dal 20 fino al 30 per cento, compatibilmente con le risorse disponibili</a:t>
            </a:r>
            <a:r>
              <a:rPr lang="it-IT" sz="2200" dirty="0"/>
              <a:t> </a:t>
            </a:r>
            <a:r>
              <a:rPr lang="it-IT" sz="2200" b="1" u="sng" dirty="0"/>
              <a:t>(art. 207).</a:t>
            </a:r>
          </a:p>
        </p:txBody>
      </p:sp>
    </p:spTree>
    <p:extLst>
      <p:ext uri="{BB962C8B-B14F-4D97-AF65-F5344CB8AC3E}">
        <p14:creationId xmlns:p14="http://schemas.microsoft.com/office/powerpoint/2010/main" val="3895468304"/>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1271450" y="1394324"/>
            <a:ext cx="9178835" cy="1015663"/>
          </a:xfrm>
          <a:prstGeom prst="rect">
            <a:avLst/>
          </a:prstGeom>
          <a:solidFill>
            <a:schemeClr val="accent2"/>
          </a:solidFill>
          <a:ln>
            <a:solidFill>
              <a:schemeClr val="tx1"/>
            </a:solidFill>
          </a:ln>
        </p:spPr>
        <p:txBody>
          <a:bodyPr wrap="square">
            <a:spAutoFit/>
          </a:bodyPr>
          <a:lstStyle/>
          <a:p>
            <a:pPr algn="just"/>
            <a:r>
              <a:rPr lang="it-IT" sz="2000" dirty="0"/>
              <a:t>…sovrapposizione del ruolo di Presidente della Commissione e di RUP e più in generale dell'insieme degli atti svolti dai componenti della commissione </a:t>
            </a:r>
            <a:r>
              <a:rPr lang="it-IT" sz="2000" i="1" dirty="0"/>
              <a:t>ex</a:t>
            </a:r>
            <a:r>
              <a:rPr lang="it-IT" sz="2000" dirty="0"/>
              <a:t> art. 77, comma 4 d.lgs. n. 50/2016…</a:t>
            </a:r>
          </a:p>
        </p:txBody>
      </p:sp>
      <p:sp>
        <p:nvSpPr>
          <p:cNvPr id="5" name="Rettangolo 4"/>
          <p:cNvSpPr/>
          <p:nvPr/>
        </p:nvSpPr>
        <p:spPr>
          <a:xfrm>
            <a:off x="4286730" y="2708873"/>
            <a:ext cx="3473515" cy="369332"/>
          </a:xfrm>
          <a:prstGeom prst="rect">
            <a:avLst/>
          </a:prstGeom>
        </p:spPr>
        <p:txBody>
          <a:bodyPr wrap="none">
            <a:spAutoFit/>
          </a:bodyPr>
          <a:lstStyle/>
          <a:p>
            <a:r>
              <a:rPr lang="it-IT" dirty="0"/>
              <a:t>Tar Perugia, 2 gennaio 2018, n. 10</a:t>
            </a:r>
          </a:p>
        </p:txBody>
      </p:sp>
      <p:sp>
        <p:nvSpPr>
          <p:cNvPr id="7" name="Rettangolo 6"/>
          <p:cNvSpPr/>
          <p:nvPr/>
        </p:nvSpPr>
        <p:spPr>
          <a:xfrm>
            <a:off x="4286730" y="3066614"/>
            <a:ext cx="4659994" cy="369332"/>
          </a:xfrm>
          <a:prstGeom prst="rect">
            <a:avLst/>
          </a:prstGeom>
        </p:spPr>
        <p:txBody>
          <a:bodyPr wrap="none">
            <a:spAutoFit/>
          </a:bodyPr>
          <a:lstStyle/>
          <a:p>
            <a:r>
              <a:rPr lang="it-IT" dirty="0"/>
              <a:t>Tar Marche, Ancona, Sez. I, 2 gennaio 2018, n. 7</a:t>
            </a:r>
          </a:p>
        </p:txBody>
      </p:sp>
      <p:sp>
        <p:nvSpPr>
          <p:cNvPr id="8" name="Rettangolo 7"/>
          <p:cNvSpPr/>
          <p:nvPr/>
        </p:nvSpPr>
        <p:spPr>
          <a:xfrm>
            <a:off x="4286730" y="3401590"/>
            <a:ext cx="5018040" cy="369332"/>
          </a:xfrm>
          <a:prstGeom prst="rect">
            <a:avLst/>
          </a:prstGeom>
        </p:spPr>
        <p:txBody>
          <a:bodyPr wrap="none">
            <a:spAutoFit/>
          </a:bodyPr>
          <a:lstStyle/>
          <a:p>
            <a:r>
              <a:rPr lang="it-IT" dirty="0"/>
              <a:t>Tar Sardegna, Cagliari, sez. I, 22 gennaio 2018, n. 32</a:t>
            </a:r>
          </a:p>
        </p:txBody>
      </p:sp>
      <p:sp>
        <p:nvSpPr>
          <p:cNvPr id="9" name="Rettangolo 8"/>
          <p:cNvSpPr/>
          <p:nvPr/>
        </p:nvSpPr>
        <p:spPr>
          <a:xfrm>
            <a:off x="4286730" y="3761180"/>
            <a:ext cx="5829160" cy="369332"/>
          </a:xfrm>
          <a:prstGeom prst="rect">
            <a:avLst/>
          </a:prstGeom>
        </p:spPr>
        <p:txBody>
          <a:bodyPr wrap="none">
            <a:spAutoFit/>
          </a:bodyPr>
          <a:lstStyle/>
          <a:p>
            <a:r>
              <a:rPr lang="it-IT" dirty="0"/>
              <a:t>Tar Emilia Romagna, Bologna, sez. II, 25 gennaio 2018, n. 87</a:t>
            </a:r>
          </a:p>
        </p:txBody>
      </p:sp>
      <p:sp>
        <p:nvSpPr>
          <p:cNvPr id="12" name="Rettangolo 11"/>
          <p:cNvSpPr/>
          <p:nvPr/>
        </p:nvSpPr>
        <p:spPr>
          <a:xfrm>
            <a:off x="1271450" y="3244334"/>
            <a:ext cx="2041841" cy="369332"/>
          </a:xfrm>
          <a:prstGeom prst="rect">
            <a:avLst/>
          </a:prstGeom>
          <a:solidFill>
            <a:srgbClr val="FFFF00"/>
          </a:solidFill>
          <a:ln>
            <a:solidFill>
              <a:schemeClr val="tx1"/>
            </a:solidFill>
          </a:ln>
        </p:spPr>
        <p:txBody>
          <a:bodyPr wrap="none">
            <a:spAutoFit/>
          </a:bodyPr>
          <a:lstStyle/>
          <a:p>
            <a:r>
              <a:rPr lang="it-IT" dirty="0"/>
              <a:t>In senso favorevole:</a:t>
            </a:r>
          </a:p>
        </p:txBody>
      </p:sp>
      <p:sp>
        <p:nvSpPr>
          <p:cNvPr id="13" name="Rettangolo 12"/>
          <p:cNvSpPr/>
          <p:nvPr/>
        </p:nvSpPr>
        <p:spPr>
          <a:xfrm>
            <a:off x="4286730" y="4092573"/>
            <a:ext cx="6096000" cy="369332"/>
          </a:xfrm>
          <a:prstGeom prst="rect">
            <a:avLst/>
          </a:prstGeom>
        </p:spPr>
        <p:txBody>
          <a:bodyPr>
            <a:spAutoFit/>
          </a:bodyPr>
          <a:lstStyle/>
          <a:p>
            <a:r>
              <a:rPr lang="it-IT" dirty="0"/>
              <a:t>Consiglio di Stato, 26 gennaio 2018 n. 5695</a:t>
            </a:r>
          </a:p>
        </p:txBody>
      </p:sp>
      <p:sp>
        <p:nvSpPr>
          <p:cNvPr id="10" name="Segnaposto data 9">
            <a:extLst>
              <a:ext uri="{FF2B5EF4-FFF2-40B4-BE49-F238E27FC236}">
                <a16:creationId xmlns:a16="http://schemas.microsoft.com/office/drawing/2014/main" id="{ECF57891-D14D-4D81-9C0D-7493FD761605}"/>
              </a:ext>
            </a:extLst>
          </p:cNvPr>
          <p:cNvSpPr>
            <a:spLocks noGrp="1"/>
          </p:cNvSpPr>
          <p:nvPr>
            <p:ph type="dt" sz="half" idx="10"/>
          </p:nvPr>
        </p:nvSpPr>
        <p:spPr/>
        <p:txBody>
          <a:bodyPr/>
          <a:lstStyle/>
          <a:p>
            <a:fld id="{FAE0F4AB-A9EE-42D2-BA94-4B9EF1BC3650}" type="datetime1">
              <a:rPr lang="it-IT" smtClean="0"/>
              <a:t>11/12/2020</a:t>
            </a:fld>
            <a:endParaRPr lang="it-IT" dirty="0"/>
          </a:p>
        </p:txBody>
      </p:sp>
      <p:sp>
        <p:nvSpPr>
          <p:cNvPr id="11" name="Segnaposto piè di pagina 10">
            <a:extLst>
              <a:ext uri="{FF2B5EF4-FFF2-40B4-BE49-F238E27FC236}">
                <a16:creationId xmlns:a16="http://schemas.microsoft.com/office/drawing/2014/main" id="{A8EDBE23-2818-4DA4-9FA1-9FD7B5274073}"/>
              </a:ext>
            </a:extLst>
          </p:cNvPr>
          <p:cNvSpPr>
            <a:spLocks noGrp="1"/>
          </p:cNvSpPr>
          <p:nvPr>
            <p:ph type="ftr" sz="quarter" idx="11"/>
          </p:nvPr>
        </p:nvSpPr>
        <p:spPr/>
        <p:txBody>
          <a:bodyPr/>
          <a:lstStyle/>
          <a:p>
            <a:r>
              <a:rPr lang="it-IT" dirty="0"/>
              <a:t>IL CODICE DEI CONTRATTI PUBBLICI</a:t>
            </a:r>
          </a:p>
        </p:txBody>
      </p:sp>
      <p:sp>
        <p:nvSpPr>
          <p:cNvPr id="14" name="Segnaposto numero diapositiva 13">
            <a:extLst>
              <a:ext uri="{FF2B5EF4-FFF2-40B4-BE49-F238E27FC236}">
                <a16:creationId xmlns:a16="http://schemas.microsoft.com/office/drawing/2014/main" id="{541660D9-02A8-484D-A105-7F4D2DB49F91}"/>
              </a:ext>
            </a:extLst>
          </p:cNvPr>
          <p:cNvSpPr>
            <a:spLocks noGrp="1"/>
          </p:cNvSpPr>
          <p:nvPr>
            <p:ph type="sldNum" sz="quarter" idx="12"/>
          </p:nvPr>
        </p:nvSpPr>
        <p:spPr/>
        <p:txBody>
          <a:bodyPr/>
          <a:lstStyle/>
          <a:p>
            <a:fld id="{9DFE6074-6A0D-4B4C-BDDE-63383ADB2658}" type="slidenum">
              <a:rPr lang="it-IT" smtClean="0"/>
              <a:t>110</a:t>
            </a:fld>
            <a:endParaRPr lang="it-IT" dirty="0"/>
          </a:p>
        </p:txBody>
      </p:sp>
      <p:sp>
        <p:nvSpPr>
          <p:cNvPr id="16" name="CasellaDiTesto 15">
            <a:extLst>
              <a:ext uri="{FF2B5EF4-FFF2-40B4-BE49-F238E27FC236}">
                <a16:creationId xmlns:a16="http://schemas.microsoft.com/office/drawing/2014/main" id="{1F605A65-38DC-425B-997D-CFBB52BCD504}"/>
              </a:ext>
            </a:extLst>
          </p:cNvPr>
          <p:cNvSpPr txBox="1"/>
          <p:nvPr/>
        </p:nvSpPr>
        <p:spPr>
          <a:xfrm>
            <a:off x="2643449" y="679805"/>
            <a:ext cx="7200800" cy="400110"/>
          </a:xfrm>
          <a:prstGeom prst="rect">
            <a:avLst/>
          </a:prstGeom>
          <a:solidFill>
            <a:schemeClr val="accent6">
              <a:lumMod val="60000"/>
              <a:lumOff val="40000"/>
            </a:schemeClr>
          </a:solidFill>
        </p:spPr>
        <p:txBody>
          <a:bodyPr wrap="square" rtlCol="0">
            <a:spAutoFit/>
          </a:bodyPr>
          <a:lstStyle/>
          <a:p>
            <a:pPr algn="ctr"/>
            <a:r>
              <a:rPr lang="it-IT" sz="2000" b="1" dirty="0"/>
              <a:t>LA COMMISSIONE GIUDICATRICE</a:t>
            </a:r>
          </a:p>
        </p:txBody>
      </p:sp>
    </p:spTree>
    <p:extLst>
      <p:ext uri="{BB962C8B-B14F-4D97-AF65-F5344CB8AC3E}">
        <p14:creationId xmlns:p14="http://schemas.microsoft.com/office/powerpoint/2010/main" val="2674525944"/>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1105988" y="1247546"/>
            <a:ext cx="10618373" cy="646331"/>
          </a:xfrm>
          <a:prstGeom prst="rect">
            <a:avLst/>
          </a:prstGeom>
        </p:spPr>
        <p:txBody>
          <a:bodyPr wrap="square">
            <a:spAutoFit/>
          </a:bodyPr>
          <a:lstStyle/>
          <a:p>
            <a:pPr algn="just"/>
            <a:r>
              <a:rPr lang="it-IT" dirty="0"/>
              <a:t>…sovrapposizione del ruolo di Presidente della Commissione e di RUP e più in generale dell'insieme degli atti svolti dai componenti della commissione ex art. 77, co. 4 d.lgs. n. 50/2016…</a:t>
            </a:r>
          </a:p>
        </p:txBody>
      </p:sp>
      <p:sp>
        <p:nvSpPr>
          <p:cNvPr id="10" name="Rettangolo 9"/>
          <p:cNvSpPr/>
          <p:nvPr/>
        </p:nvSpPr>
        <p:spPr>
          <a:xfrm>
            <a:off x="5434149" y="1916078"/>
            <a:ext cx="5138057" cy="2769989"/>
          </a:xfrm>
          <a:prstGeom prst="rect">
            <a:avLst/>
          </a:prstGeom>
        </p:spPr>
        <p:txBody>
          <a:bodyPr wrap="square">
            <a:spAutoFit/>
          </a:bodyPr>
          <a:lstStyle/>
          <a:p>
            <a:endParaRPr lang="it-IT" dirty="0"/>
          </a:p>
          <a:p>
            <a:pPr algn="ctr"/>
            <a:r>
              <a:rPr lang="it-IT" sz="1200" dirty="0"/>
              <a:t>«Né, ancora, può condividersi l'argomentazione valorizzata dall'Amministrazione resistente, secondo cui, tenuto conto della peculiare natura di "ente locale" della stazione appaltante, non sarebbe ravvisabile "alcuna incompatibilità nella contemporanea assunzione, da parte del dirigente di un ente locale, della qualità di RUP nonché di presidente della commissione, con potere di approvazione degli atti di gara adottati dalla stessa, in quanto una tale circostanza" troverebbe una espressa copertura normativa nell'art. 107 d.lgs. n. 267 del 2000. </a:t>
            </a:r>
          </a:p>
          <a:p>
            <a:pPr algn="ctr"/>
            <a:endParaRPr lang="it-IT" sz="1200" dirty="0"/>
          </a:p>
          <a:p>
            <a:pPr algn="ctr"/>
            <a:r>
              <a:rPr lang="it-IT" sz="1200" dirty="0"/>
              <a:t>Al riguardo è infatti sufficiente osservare che, in applicazione del criterio di specialità, la disciplina del codice degli appalti non tollererebbe deroghe da parte di una legge avente ad oggetto diverse tipologie di procedure concorsuali pubbliche, indette dall'ente locale».</a:t>
            </a:r>
          </a:p>
        </p:txBody>
      </p:sp>
      <p:sp>
        <p:nvSpPr>
          <p:cNvPr id="11" name="Rettangolo 10"/>
          <p:cNvSpPr/>
          <p:nvPr/>
        </p:nvSpPr>
        <p:spPr>
          <a:xfrm>
            <a:off x="1604108" y="4964123"/>
            <a:ext cx="3842376" cy="646331"/>
          </a:xfrm>
          <a:prstGeom prst="rect">
            <a:avLst/>
          </a:prstGeom>
        </p:spPr>
        <p:txBody>
          <a:bodyPr wrap="square">
            <a:spAutoFit/>
          </a:bodyPr>
          <a:lstStyle/>
          <a:p>
            <a:r>
              <a:rPr lang="it-IT" dirty="0"/>
              <a:t>Tar Lazio – Latina, Sez. I, con la sentenza 25 gennaio 2018 n. 41</a:t>
            </a:r>
          </a:p>
        </p:txBody>
      </p:sp>
      <p:sp>
        <p:nvSpPr>
          <p:cNvPr id="12" name="Rettangolo 11"/>
          <p:cNvSpPr/>
          <p:nvPr/>
        </p:nvSpPr>
        <p:spPr>
          <a:xfrm>
            <a:off x="1605152" y="2118663"/>
            <a:ext cx="2076594" cy="369332"/>
          </a:xfrm>
          <a:prstGeom prst="rect">
            <a:avLst/>
          </a:prstGeom>
        </p:spPr>
        <p:txBody>
          <a:bodyPr wrap="none">
            <a:spAutoFit/>
          </a:bodyPr>
          <a:lstStyle/>
          <a:p>
            <a:r>
              <a:rPr lang="it-IT" dirty="0"/>
              <a:t>In senso sfavorevole</a:t>
            </a:r>
          </a:p>
        </p:txBody>
      </p:sp>
      <p:sp>
        <p:nvSpPr>
          <p:cNvPr id="2" name="Rettangolo 1"/>
          <p:cNvSpPr/>
          <p:nvPr/>
        </p:nvSpPr>
        <p:spPr>
          <a:xfrm>
            <a:off x="1604108" y="2606488"/>
            <a:ext cx="3250193" cy="646331"/>
          </a:xfrm>
          <a:prstGeom prst="rect">
            <a:avLst/>
          </a:prstGeom>
        </p:spPr>
        <p:txBody>
          <a:bodyPr wrap="square">
            <a:spAutoFit/>
          </a:bodyPr>
          <a:lstStyle/>
          <a:p>
            <a:r>
              <a:rPr lang="it-IT" dirty="0"/>
              <a:t>Tar Veneto, Venezia, sez. I, 25 gennaio 2018, n. 88 </a:t>
            </a:r>
          </a:p>
        </p:txBody>
      </p:sp>
      <p:sp>
        <p:nvSpPr>
          <p:cNvPr id="3" name="Rettangolo 2"/>
          <p:cNvSpPr/>
          <p:nvPr/>
        </p:nvSpPr>
        <p:spPr>
          <a:xfrm>
            <a:off x="5434149" y="5030452"/>
            <a:ext cx="5138057" cy="1015663"/>
          </a:xfrm>
          <a:prstGeom prst="rect">
            <a:avLst/>
          </a:prstGeom>
        </p:spPr>
        <p:txBody>
          <a:bodyPr wrap="square">
            <a:spAutoFit/>
          </a:bodyPr>
          <a:lstStyle/>
          <a:p>
            <a:pPr algn="ctr"/>
            <a:r>
              <a:rPr lang="it-IT" sz="1200" i="1" dirty="0"/>
              <a:t>Art. 107, comma 3, d.lgs. n. 267/2000</a:t>
            </a:r>
          </a:p>
          <a:p>
            <a:pPr algn="ctr"/>
            <a:r>
              <a:rPr lang="it-IT" sz="1200" i="1" dirty="0"/>
              <a:t>«Sono attribuiti ai dirigenti tutti i compiti di attuazione degli obiettivi e dei programmi definiti con gli atti di indirizzo adottati dai medesimi organi, tra i quali in particolare, secondo le modalità stabilite dallo statuto o dai regolamenti dell'ente: a) la presidenza delle commissioni di gara e di concorso; (...)»</a:t>
            </a:r>
          </a:p>
        </p:txBody>
      </p:sp>
      <p:sp>
        <p:nvSpPr>
          <p:cNvPr id="8" name="Segnaposto data 7">
            <a:extLst>
              <a:ext uri="{FF2B5EF4-FFF2-40B4-BE49-F238E27FC236}">
                <a16:creationId xmlns:a16="http://schemas.microsoft.com/office/drawing/2014/main" id="{76BECA72-CE03-4876-BBDA-E9F53ABF1952}"/>
              </a:ext>
            </a:extLst>
          </p:cNvPr>
          <p:cNvSpPr>
            <a:spLocks noGrp="1"/>
          </p:cNvSpPr>
          <p:nvPr>
            <p:ph type="dt" sz="half" idx="10"/>
          </p:nvPr>
        </p:nvSpPr>
        <p:spPr/>
        <p:txBody>
          <a:bodyPr/>
          <a:lstStyle/>
          <a:p>
            <a:fld id="{1F5ECC78-724D-44C8-9E0C-B3294A254F94}" type="datetime1">
              <a:rPr lang="it-IT" smtClean="0"/>
              <a:t>11/12/2020</a:t>
            </a:fld>
            <a:endParaRPr lang="it-IT" dirty="0"/>
          </a:p>
        </p:txBody>
      </p:sp>
      <p:sp>
        <p:nvSpPr>
          <p:cNvPr id="9" name="Segnaposto piè di pagina 8">
            <a:extLst>
              <a:ext uri="{FF2B5EF4-FFF2-40B4-BE49-F238E27FC236}">
                <a16:creationId xmlns:a16="http://schemas.microsoft.com/office/drawing/2014/main" id="{8FB36BA1-0C39-4BB6-BEAB-6512B740BE4A}"/>
              </a:ext>
            </a:extLst>
          </p:cNvPr>
          <p:cNvSpPr>
            <a:spLocks noGrp="1"/>
          </p:cNvSpPr>
          <p:nvPr>
            <p:ph type="ftr" sz="quarter" idx="11"/>
          </p:nvPr>
        </p:nvSpPr>
        <p:spPr/>
        <p:txBody>
          <a:bodyPr/>
          <a:lstStyle/>
          <a:p>
            <a:r>
              <a:rPr lang="it-IT" dirty="0"/>
              <a:t>IL CODICE DEI CONTRATTI PUBBLICI</a:t>
            </a:r>
          </a:p>
        </p:txBody>
      </p:sp>
      <p:sp>
        <p:nvSpPr>
          <p:cNvPr id="13" name="Segnaposto numero diapositiva 12">
            <a:extLst>
              <a:ext uri="{FF2B5EF4-FFF2-40B4-BE49-F238E27FC236}">
                <a16:creationId xmlns:a16="http://schemas.microsoft.com/office/drawing/2014/main" id="{2D76992A-5D4C-4807-9AAD-58685A6FD858}"/>
              </a:ext>
            </a:extLst>
          </p:cNvPr>
          <p:cNvSpPr>
            <a:spLocks noGrp="1"/>
          </p:cNvSpPr>
          <p:nvPr>
            <p:ph type="sldNum" sz="quarter" idx="12"/>
          </p:nvPr>
        </p:nvSpPr>
        <p:spPr/>
        <p:txBody>
          <a:bodyPr/>
          <a:lstStyle/>
          <a:p>
            <a:fld id="{9DFE6074-6A0D-4B4C-BDDE-63383ADB2658}" type="slidenum">
              <a:rPr lang="it-IT" smtClean="0"/>
              <a:t>111</a:t>
            </a:fld>
            <a:endParaRPr lang="it-IT" dirty="0"/>
          </a:p>
        </p:txBody>
      </p:sp>
      <p:sp>
        <p:nvSpPr>
          <p:cNvPr id="15" name="CasellaDiTesto 14">
            <a:extLst>
              <a:ext uri="{FF2B5EF4-FFF2-40B4-BE49-F238E27FC236}">
                <a16:creationId xmlns:a16="http://schemas.microsoft.com/office/drawing/2014/main" id="{9E6B21E4-56E5-4DFB-B91E-3B585F4220D5}"/>
              </a:ext>
            </a:extLst>
          </p:cNvPr>
          <p:cNvSpPr txBox="1"/>
          <p:nvPr/>
        </p:nvSpPr>
        <p:spPr>
          <a:xfrm>
            <a:off x="2643449" y="679805"/>
            <a:ext cx="7200800" cy="400110"/>
          </a:xfrm>
          <a:prstGeom prst="rect">
            <a:avLst/>
          </a:prstGeom>
          <a:solidFill>
            <a:schemeClr val="accent6">
              <a:lumMod val="60000"/>
              <a:lumOff val="40000"/>
            </a:schemeClr>
          </a:solidFill>
        </p:spPr>
        <p:txBody>
          <a:bodyPr wrap="square" rtlCol="0">
            <a:spAutoFit/>
          </a:bodyPr>
          <a:lstStyle/>
          <a:p>
            <a:pPr algn="ctr"/>
            <a:r>
              <a:rPr lang="it-IT" sz="2000" b="1" dirty="0"/>
              <a:t>LA COMMISSIONE GIUDICATRICE</a:t>
            </a:r>
          </a:p>
        </p:txBody>
      </p:sp>
    </p:spTree>
    <p:extLst>
      <p:ext uri="{BB962C8B-B14F-4D97-AF65-F5344CB8AC3E}">
        <p14:creationId xmlns:p14="http://schemas.microsoft.com/office/powerpoint/2010/main" val="2798998701"/>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2194560" y="1808765"/>
            <a:ext cx="7637417" cy="2862322"/>
          </a:xfrm>
          <a:prstGeom prst="rect">
            <a:avLst/>
          </a:prstGeom>
        </p:spPr>
        <p:txBody>
          <a:bodyPr wrap="square">
            <a:spAutoFit/>
          </a:bodyPr>
          <a:lstStyle/>
          <a:p>
            <a:pPr algn="just"/>
            <a:r>
              <a:rPr lang="it-IT" dirty="0"/>
              <a:t>Anche a prescindere dal carattere di contratto sotto soglia dell’affidamento, l’articolo 77 è stato modificato (la nuova formulazione è in vigore dal 20 maggio 2017) nel senso di </a:t>
            </a:r>
            <a:r>
              <a:rPr lang="it-IT" b="1" u="sng" dirty="0"/>
              <a:t>non escludere a priori la partecipazione del RUP alle commissioni di gara</a:t>
            </a:r>
            <a:r>
              <a:rPr lang="it-IT" dirty="0"/>
              <a:t> (“la nomina del RUP a membro delle commissioni di gara è valutata con riferimento alla singola procedura”); se si considera la </a:t>
            </a:r>
            <a:r>
              <a:rPr lang="it-IT" b="1" dirty="0"/>
              <a:t>modestia dell’affidamento</a:t>
            </a:r>
            <a:r>
              <a:rPr lang="it-IT" dirty="0"/>
              <a:t> e soprattutto la circostanza che la stazione appaltante è un istituto nel cui organico deve supporsi </a:t>
            </a:r>
            <a:r>
              <a:rPr lang="it-IT" b="1" dirty="0"/>
              <a:t>non esista personale amministrativo che abbia una particolare specializzazione in materia di gare</a:t>
            </a:r>
            <a:r>
              <a:rPr lang="it-IT" dirty="0"/>
              <a:t>, la partecipazione alla commissione del </a:t>
            </a:r>
            <a:r>
              <a:rPr lang="it-IT" u="sng" dirty="0"/>
              <a:t>dirigente che ha anche assunto la veste di RUP non può essere considerata illegittima</a:t>
            </a:r>
            <a:r>
              <a:rPr lang="it-IT" dirty="0"/>
              <a:t>, apparendo ragionevolmente giustificata.</a:t>
            </a:r>
          </a:p>
        </p:txBody>
      </p:sp>
      <p:sp>
        <p:nvSpPr>
          <p:cNvPr id="3" name="Rettangolo 2"/>
          <p:cNvSpPr/>
          <p:nvPr/>
        </p:nvSpPr>
        <p:spPr>
          <a:xfrm>
            <a:off x="4593295" y="1439433"/>
            <a:ext cx="2839945" cy="369332"/>
          </a:xfrm>
          <a:prstGeom prst="rect">
            <a:avLst/>
          </a:prstGeom>
        </p:spPr>
        <p:txBody>
          <a:bodyPr wrap="none">
            <a:spAutoFit/>
          </a:bodyPr>
          <a:lstStyle/>
          <a:p>
            <a:r>
              <a:rPr lang="it-IT" dirty="0"/>
              <a:t>TAR Latina, 23.02.2018 n. 92</a:t>
            </a:r>
          </a:p>
        </p:txBody>
      </p:sp>
      <p:sp>
        <p:nvSpPr>
          <p:cNvPr id="7" name="Segnaposto data 6">
            <a:extLst>
              <a:ext uri="{FF2B5EF4-FFF2-40B4-BE49-F238E27FC236}">
                <a16:creationId xmlns:a16="http://schemas.microsoft.com/office/drawing/2014/main" id="{DB93F9E2-0823-45FC-A517-59CCE4C3730E}"/>
              </a:ext>
            </a:extLst>
          </p:cNvPr>
          <p:cNvSpPr>
            <a:spLocks noGrp="1"/>
          </p:cNvSpPr>
          <p:nvPr>
            <p:ph type="dt" sz="half" idx="10"/>
          </p:nvPr>
        </p:nvSpPr>
        <p:spPr/>
        <p:txBody>
          <a:bodyPr/>
          <a:lstStyle/>
          <a:p>
            <a:fld id="{27CDF9B4-35E0-48DC-8CD2-942454A2AEBD}" type="datetime1">
              <a:rPr lang="it-IT" smtClean="0"/>
              <a:t>11/12/2020</a:t>
            </a:fld>
            <a:endParaRPr lang="it-IT" dirty="0"/>
          </a:p>
        </p:txBody>
      </p:sp>
      <p:sp>
        <p:nvSpPr>
          <p:cNvPr id="8" name="Segnaposto piè di pagina 7">
            <a:extLst>
              <a:ext uri="{FF2B5EF4-FFF2-40B4-BE49-F238E27FC236}">
                <a16:creationId xmlns:a16="http://schemas.microsoft.com/office/drawing/2014/main" id="{9B1DC29C-82FE-4AD3-BD72-AE6AF6C4664C}"/>
              </a:ext>
            </a:extLst>
          </p:cNvPr>
          <p:cNvSpPr>
            <a:spLocks noGrp="1"/>
          </p:cNvSpPr>
          <p:nvPr>
            <p:ph type="ftr" sz="quarter" idx="11"/>
          </p:nvPr>
        </p:nvSpPr>
        <p:spPr/>
        <p:txBody>
          <a:bodyPr/>
          <a:lstStyle/>
          <a:p>
            <a:r>
              <a:rPr lang="it-IT" dirty="0"/>
              <a:t>IL CODICE DEI CONTRATTI PUBBLICI</a:t>
            </a:r>
          </a:p>
        </p:txBody>
      </p:sp>
      <p:sp>
        <p:nvSpPr>
          <p:cNvPr id="9" name="Segnaposto numero diapositiva 8">
            <a:extLst>
              <a:ext uri="{FF2B5EF4-FFF2-40B4-BE49-F238E27FC236}">
                <a16:creationId xmlns:a16="http://schemas.microsoft.com/office/drawing/2014/main" id="{25E97254-4C70-4204-80C3-38421CFD3558}"/>
              </a:ext>
            </a:extLst>
          </p:cNvPr>
          <p:cNvSpPr>
            <a:spLocks noGrp="1"/>
          </p:cNvSpPr>
          <p:nvPr>
            <p:ph type="sldNum" sz="quarter" idx="12"/>
          </p:nvPr>
        </p:nvSpPr>
        <p:spPr/>
        <p:txBody>
          <a:bodyPr/>
          <a:lstStyle/>
          <a:p>
            <a:fld id="{9DFE6074-6A0D-4B4C-BDDE-63383ADB2658}" type="slidenum">
              <a:rPr lang="it-IT" smtClean="0"/>
              <a:t>112</a:t>
            </a:fld>
            <a:endParaRPr lang="it-IT" dirty="0"/>
          </a:p>
        </p:txBody>
      </p:sp>
      <p:sp>
        <p:nvSpPr>
          <p:cNvPr id="11" name="CasellaDiTesto 10">
            <a:extLst>
              <a:ext uri="{FF2B5EF4-FFF2-40B4-BE49-F238E27FC236}">
                <a16:creationId xmlns:a16="http://schemas.microsoft.com/office/drawing/2014/main" id="{E79B7389-2F37-4370-846F-4C1CDF9FA7EC}"/>
              </a:ext>
            </a:extLst>
          </p:cNvPr>
          <p:cNvSpPr txBox="1"/>
          <p:nvPr/>
        </p:nvSpPr>
        <p:spPr>
          <a:xfrm>
            <a:off x="2643449" y="679805"/>
            <a:ext cx="7200800" cy="400110"/>
          </a:xfrm>
          <a:prstGeom prst="rect">
            <a:avLst/>
          </a:prstGeom>
          <a:solidFill>
            <a:schemeClr val="accent6">
              <a:lumMod val="60000"/>
              <a:lumOff val="40000"/>
            </a:schemeClr>
          </a:solidFill>
        </p:spPr>
        <p:txBody>
          <a:bodyPr wrap="square" rtlCol="0">
            <a:spAutoFit/>
          </a:bodyPr>
          <a:lstStyle/>
          <a:p>
            <a:pPr algn="ctr"/>
            <a:r>
              <a:rPr lang="it-IT" sz="2000" b="1" dirty="0"/>
              <a:t>LA COMMISSIONE GIUDICATRICE</a:t>
            </a:r>
          </a:p>
        </p:txBody>
      </p:sp>
    </p:spTree>
    <p:extLst>
      <p:ext uri="{BB962C8B-B14F-4D97-AF65-F5344CB8AC3E}">
        <p14:creationId xmlns:p14="http://schemas.microsoft.com/office/powerpoint/2010/main" val="4192111993"/>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1236617" y="1734907"/>
            <a:ext cx="6244046" cy="1754326"/>
          </a:xfrm>
          <a:prstGeom prst="rect">
            <a:avLst/>
          </a:prstGeom>
        </p:spPr>
        <p:txBody>
          <a:bodyPr wrap="square">
            <a:spAutoFit/>
          </a:bodyPr>
          <a:lstStyle/>
          <a:p>
            <a:pPr algn="just"/>
            <a:r>
              <a:rPr lang="it-IT" dirty="0"/>
              <a:t>Si applicano </a:t>
            </a:r>
            <a:r>
              <a:rPr lang="it-IT" b="1" dirty="0"/>
              <a:t>ai commissari </a:t>
            </a:r>
            <a:r>
              <a:rPr lang="it-IT" dirty="0"/>
              <a:t>e </a:t>
            </a:r>
            <a:r>
              <a:rPr lang="it-IT" b="1" dirty="0"/>
              <a:t>ai segretari </a:t>
            </a:r>
            <a:r>
              <a:rPr lang="it-IT" dirty="0"/>
              <a:t>delle commissioni </a:t>
            </a:r>
          </a:p>
          <a:p>
            <a:pPr algn="just"/>
            <a:endParaRPr lang="it-IT" dirty="0"/>
          </a:p>
          <a:p>
            <a:pPr marL="285750" indent="-285750" algn="just">
              <a:buFontTx/>
              <a:buChar char="-"/>
            </a:pPr>
            <a:r>
              <a:rPr lang="it-IT" dirty="0"/>
              <a:t>l'articolo 35-bis del decreto legislativo 30 marzo 2001, n. 165, </a:t>
            </a:r>
          </a:p>
          <a:p>
            <a:pPr marL="285750" indent="-285750" algn="just">
              <a:buFontTx/>
              <a:buChar char="-"/>
            </a:pPr>
            <a:r>
              <a:rPr lang="it-IT" dirty="0"/>
              <a:t>l'articolo 51 del codice di procedura civile, </a:t>
            </a:r>
          </a:p>
          <a:p>
            <a:pPr marL="285750" indent="-285750" algn="just">
              <a:buFontTx/>
              <a:buChar char="-"/>
            </a:pPr>
            <a:r>
              <a:rPr lang="it-IT" dirty="0"/>
              <a:t>nonché l'articolo 42 del Codice dei contratti. </a:t>
            </a:r>
          </a:p>
          <a:p>
            <a:pPr marL="285750" indent="-285750" algn="just">
              <a:buFontTx/>
              <a:buChar char="-"/>
            </a:pPr>
            <a:endParaRPr lang="it-IT" dirty="0"/>
          </a:p>
        </p:txBody>
      </p:sp>
      <p:sp>
        <p:nvSpPr>
          <p:cNvPr id="5" name="Rettangolo 4"/>
          <p:cNvSpPr/>
          <p:nvPr/>
        </p:nvSpPr>
        <p:spPr>
          <a:xfrm>
            <a:off x="1236617" y="3668347"/>
            <a:ext cx="10215155" cy="923330"/>
          </a:xfrm>
          <a:prstGeom prst="rect">
            <a:avLst/>
          </a:prstGeom>
        </p:spPr>
        <p:txBody>
          <a:bodyPr wrap="square">
            <a:spAutoFit/>
          </a:bodyPr>
          <a:lstStyle/>
          <a:p>
            <a:pPr algn="just"/>
            <a:r>
              <a:rPr lang="it-IT" dirty="0"/>
              <a:t>Sono altresì esclusi da successivi incarichi di commissario coloro che, in qualità di membri delle commissioni giudicatrici, abbiano concorso, con dolo o colpa grave accertati in sede giurisdizionale con sentenza non sospesa, all'approvazione di atti dichiarati illegittimi.</a:t>
            </a:r>
          </a:p>
        </p:txBody>
      </p:sp>
      <p:sp>
        <p:nvSpPr>
          <p:cNvPr id="8" name="Rettangolo 7"/>
          <p:cNvSpPr/>
          <p:nvPr/>
        </p:nvSpPr>
        <p:spPr>
          <a:xfrm>
            <a:off x="7716033" y="4857734"/>
            <a:ext cx="2843408" cy="830997"/>
          </a:xfrm>
          <a:prstGeom prst="rect">
            <a:avLst/>
          </a:prstGeom>
        </p:spPr>
        <p:txBody>
          <a:bodyPr wrap="square">
            <a:spAutoFit/>
          </a:bodyPr>
          <a:lstStyle/>
          <a:p>
            <a:pPr algn="ctr"/>
            <a:r>
              <a:rPr lang="it-IT" sz="1600" b="1" dirty="0"/>
              <a:t>Art. 77</a:t>
            </a:r>
          </a:p>
          <a:p>
            <a:pPr algn="ctr"/>
            <a:r>
              <a:rPr lang="it-IT" sz="1600" dirty="0"/>
              <a:t>COMMISSIONE GIUDICATRICE</a:t>
            </a:r>
            <a:endParaRPr lang="it-IT" sz="1600" b="1" dirty="0"/>
          </a:p>
          <a:p>
            <a:pPr algn="ctr"/>
            <a:r>
              <a:rPr lang="it-IT" sz="1600" b="1" dirty="0"/>
              <a:t>(comma 6)</a:t>
            </a:r>
          </a:p>
        </p:txBody>
      </p:sp>
      <p:sp>
        <p:nvSpPr>
          <p:cNvPr id="9" name="Segnaposto data 8">
            <a:extLst>
              <a:ext uri="{FF2B5EF4-FFF2-40B4-BE49-F238E27FC236}">
                <a16:creationId xmlns:a16="http://schemas.microsoft.com/office/drawing/2014/main" id="{3C9449D3-FDDB-4109-92A6-801D6CA78D42}"/>
              </a:ext>
            </a:extLst>
          </p:cNvPr>
          <p:cNvSpPr>
            <a:spLocks noGrp="1"/>
          </p:cNvSpPr>
          <p:nvPr>
            <p:ph type="dt" sz="half" idx="10"/>
          </p:nvPr>
        </p:nvSpPr>
        <p:spPr/>
        <p:txBody>
          <a:bodyPr/>
          <a:lstStyle/>
          <a:p>
            <a:fld id="{58F211C3-8207-48C1-AB36-EFF937CFF931}" type="datetime1">
              <a:rPr lang="it-IT" smtClean="0"/>
              <a:t>11/12/2020</a:t>
            </a:fld>
            <a:endParaRPr lang="it-IT" dirty="0"/>
          </a:p>
        </p:txBody>
      </p:sp>
      <p:sp>
        <p:nvSpPr>
          <p:cNvPr id="10" name="Segnaposto piè di pagina 9">
            <a:extLst>
              <a:ext uri="{FF2B5EF4-FFF2-40B4-BE49-F238E27FC236}">
                <a16:creationId xmlns:a16="http://schemas.microsoft.com/office/drawing/2014/main" id="{129941F4-9BF8-4363-9AC9-3B28C9A60D63}"/>
              </a:ext>
            </a:extLst>
          </p:cNvPr>
          <p:cNvSpPr>
            <a:spLocks noGrp="1"/>
          </p:cNvSpPr>
          <p:nvPr>
            <p:ph type="ftr" sz="quarter" idx="11"/>
          </p:nvPr>
        </p:nvSpPr>
        <p:spPr/>
        <p:txBody>
          <a:bodyPr/>
          <a:lstStyle/>
          <a:p>
            <a:r>
              <a:rPr lang="it-IT" dirty="0"/>
              <a:t>IL CODICE DEI CONTRATTI PUBBLICI</a:t>
            </a:r>
          </a:p>
        </p:txBody>
      </p:sp>
      <p:sp>
        <p:nvSpPr>
          <p:cNvPr id="11" name="Segnaposto numero diapositiva 10">
            <a:extLst>
              <a:ext uri="{FF2B5EF4-FFF2-40B4-BE49-F238E27FC236}">
                <a16:creationId xmlns:a16="http://schemas.microsoft.com/office/drawing/2014/main" id="{7E53B948-4FFE-4777-84DE-75EACD304D25}"/>
              </a:ext>
            </a:extLst>
          </p:cNvPr>
          <p:cNvSpPr>
            <a:spLocks noGrp="1"/>
          </p:cNvSpPr>
          <p:nvPr>
            <p:ph type="sldNum" sz="quarter" idx="12"/>
          </p:nvPr>
        </p:nvSpPr>
        <p:spPr/>
        <p:txBody>
          <a:bodyPr/>
          <a:lstStyle/>
          <a:p>
            <a:fld id="{9DFE6074-6A0D-4B4C-BDDE-63383ADB2658}" type="slidenum">
              <a:rPr lang="it-IT" smtClean="0"/>
              <a:t>113</a:t>
            </a:fld>
            <a:endParaRPr lang="it-IT" dirty="0"/>
          </a:p>
        </p:txBody>
      </p:sp>
      <p:sp>
        <p:nvSpPr>
          <p:cNvPr id="13" name="CasellaDiTesto 12">
            <a:extLst>
              <a:ext uri="{FF2B5EF4-FFF2-40B4-BE49-F238E27FC236}">
                <a16:creationId xmlns:a16="http://schemas.microsoft.com/office/drawing/2014/main" id="{1718064E-FB32-456C-AD13-820274B4387A}"/>
              </a:ext>
            </a:extLst>
          </p:cNvPr>
          <p:cNvSpPr txBox="1"/>
          <p:nvPr/>
        </p:nvSpPr>
        <p:spPr>
          <a:xfrm>
            <a:off x="2643449" y="679805"/>
            <a:ext cx="7200800" cy="400110"/>
          </a:xfrm>
          <a:prstGeom prst="rect">
            <a:avLst/>
          </a:prstGeom>
          <a:solidFill>
            <a:schemeClr val="accent6">
              <a:lumMod val="60000"/>
              <a:lumOff val="40000"/>
            </a:schemeClr>
          </a:solidFill>
        </p:spPr>
        <p:txBody>
          <a:bodyPr wrap="square" rtlCol="0">
            <a:spAutoFit/>
          </a:bodyPr>
          <a:lstStyle/>
          <a:p>
            <a:pPr algn="ctr"/>
            <a:r>
              <a:rPr lang="it-IT" sz="2000" b="1" dirty="0"/>
              <a:t>LA COMMISSIONE GIUDICATRICE</a:t>
            </a:r>
          </a:p>
        </p:txBody>
      </p:sp>
    </p:spTree>
    <p:extLst>
      <p:ext uri="{BB962C8B-B14F-4D97-AF65-F5344CB8AC3E}">
        <p14:creationId xmlns:p14="http://schemas.microsoft.com/office/powerpoint/2010/main" val="2711455166"/>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851183" y="1289953"/>
            <a:ext cx="9910354" cy="3539430"/>
          </a:xfrm>
          <a:prstGeom prst="rect">
            <a:avLst/>
          </a:prstGeom>
        </p:spPr>
        <p:txBody>
          <a:bodyPr wrap="square">
            <a:spAutoFit/>
          </a:bodyPr>
          <a:lstStyle/>
          <a:p>
            <a:pPr algn="just"/>
            <a:r>
              <a:rPr lang="it-IT" sz="1400" b="1" dirty="0"/>
              <a:t>Articolo 35-bis del decreto legislativo 30 marzo 2001, n. 165</a:t>
            </a:r>
          </a:p>
          <a:p>
            <a:pPr algn="just"/>
            <a:r>
              <a:rPr lang="it-IT" sz="1400" i="1" dirty="0"/>
              <a:t>Prevenzione del fenomeno della corruzione nella formazione di commissioni e nelle assegnazioni agli uffici</a:t>
            </a:r>
          </a:p>
          <a:p>
            <a:pPr algn="just"/>
            <a:endParaRPr lang="it-IT" sz="1400" dirty="0"/>
          </a:p>
          <a:p>
            <a:pPr algn="just"/>
            <a:r>
              <a:rPr lang="it-IT" sz="1400" dirty="0"/>
              <a:t>1. Coloro che sono stati </a:t>
            </a:r>
            <a:r>
              <a:rPr lang="it-IT" sz="1400" b="1" dirty="0"/>
              <a:t>condannati, anche con sentenza non passata in giudicato</a:t>
            </a:r>
            <a:r>
              <a:rPr lang="it-IT" sz="1400" dirty="0"/>
              <a:t>, per i reati previsti nel capo I del titolo II del libro secondo del codice penale (</a:t>
            </a:r>
            <a:r>
              <a:rPr lang="it-IT" sz="1400" i="1" dirty="0"/>
              <a:t>Dei delitti contro la Pubblica Amministrazione</a:t>
            </a:r>
            <a:r>
              <a:rPr lang="it-IT" sz="1400" dirty="0"/>
              <a:t>):</a:t>
            </a:r>
          </a:p>
          <a:p>
            <a:pPr algn="just"/>
            <a:endParaRPr lang="it-IT" sz="1400" dirty="0"/>
          </a:p>
          <a:p>
            <a:pPr marL="342900" indent="-342900" algn="just">
              <a:buAutoNum type="alphaLcParenR"/>
            </a:pPr>
            <a:r>
              <a:rPr lang="it-IT" sz="1400" dirty="0"/>
              <a:t>non possono fare parte, anche con compiti di segreteria, di commissioni per l'accesso o la selezione a pubblici impieghi;</a:t>
            </a:r>
          </a:p>
          <a:p>
            <a:pPr marL="342900" indent="-342900" algn="just">
              <a:buAutoNum type="alphaLcParenR"/>
            </a:pPr>
            <a:r>
              <a:rPr lang="it-IT" sz="1400" dirty="0"/>
              <a:t>non possono essere assegnati, anche con funzioni direttive, agli uffici preposti alla gestione delle risorse finanziarie, all'acquisizione di beni, servizi e forniture, nonché alla concessione o all'erogazione di sovvenzioni, contributi, sussidi, ausili finanziari o attribuzioni di vantaggi economici a soggetti pubblici e privati;</a:t>
            </a:r>
          </a:p>
          <a:p>
            <a:pPr marL="342900" indent="-342900" algn="just">
              <a:buAutoNum type="alphaLcParenR"/>
            </a:pPr>
            <a:r>
              <a:rPr lang="it-IT" sz="1400" dirty="0"/>
              <a:t>non possono fare parte delle </a:t>
            </a:r>
            <a:r>
              <a:rPr lang="it-IT" sz="1400" b="1" dirty="0"/>
              <a:t>commissioni per la scelta del contraente</a:t>
            </a:r>
            <a:r>
              <a:rPr lang="it-IT" sz="1400" dirty="0"/>
              <a:t> per l'affidamento di lavori, forniture e servizi, per la concessione o l'erogazione di sovvenzioni, contributi, sussidi, ausili finanziari, nonché per l'attribuzione di vantaggi economici di qualunque genere.</a:t>
            </a:r>
          </a:p>
          <a:p>
            <a:pPr algn="just"/>
            <a:endParaRPr lang="it-IT" sz="1400" dirty="0"/>
          </a:p>
          <a:p>
            <a:pPr algn="just"/>
            <a:r>
              <a:rPr lang="it-IT" sz="1400" dirty="0"/>
              <a:t>2. La disposizione prevista al comma 1 integra le leggi e regolamenti che disciplinano la formazione di commissioni e la nomina dei relativi segretari.</a:t>
            </a:r>
          </a:p>
        </p:txBody>
      </p:sp>
      <p:sp>
        <p:nvSpPr>
          <p:cNvPr id="8" name="Segnaposto data 7">
            <a:extLst>
              <a:ext uri="{FF2B5EF4-FFF2-40B4-BE49-F238E27FC236}">
                <a16:creationId xmlns:a16="http://schemas.microsoft.com/office/drawing/2014/main" id="{060A7139-9661-4BCE-B297-43317842CF43}"/>
              </a:ext>
            </a:extLst>
          </p:cNvPr>
          <p:cNvSpPr>
            <a:spLocks noGrp="1"/>
          </p:cNvSpPr>
          <p:nvPr>
            <p:ph type="dt" sz="half" idx="10"/>
          </p:nvPr>
        </p:nvSpPr>
        <p:spPr/>
        <p:txBody>
          <a:bodyPr/>
          <a:lstStyle/>
          <a:p>
            <a:fld id="{3F393CA6-A6CE-4F8F-A169-FA4A7925A4A6}" type="datetime1">
              <a:rPr lang="it-IT" smtClean="0"/>
              <a:t>11/12/2020</a:t>
            </a:fld>
            <a:endParaRPr lang="it-IT" dirty="0"/>
          </a:p>
        </p:txBody>
      </p:sp>
      <p:sp>
        <p:nvSpPr>
          <p:cNvPr id="9" name="Segnaposto piè di pagina 8">
            <a:extLst>
              <a:ext uri="{FF2B5EF4-FFF2-40B4-BE49-F238E27FC236}">
                <a16:creationId xmlns:a16="http://schemas.microsoft.com/office/drawing/2014/main" id="{6EEB62A1-3131-4B33-B311-6D999AEEC017}"/>
              </a:ext>
            </a:extLst>
          </p:cNvPr>
          <p:cNvSpPr>
            <a:spLocks noGrp="1"/>
          </p:cNvSpPr>
          <p:nvPr>
            <p:ph type="ftr" sz="quarter" idx="11"/>
          </p:nvPr>
        </p:nvSpPr>
        <p:spPr/>
        <p:txBody>
          <a:bodyPr/>
          <a:lstStyle/>
          <a:p>
            <a:r>
              <a:rPr lang="it-IT" dirty="0"/>
              <a:t>IL CODICE DEI CONTRATTI PUBBLICI</a:t>
            </a:r>
          </a:p>
        </p:txBody>
      </p:sp>
      <p:sp>
        <p:nvSpPr>
          <p:cNvPr id="10" name="Segnaposto numero diapositiva 9">
            <a:extLst>
              <a:ext uri="{FF2B5EF4-FFF2-40B4-BE49-F238E27FC236}">
                <a16:creationId xmlns:a16="http://schemas.microsoft.com/office/drawing/2014/main" id="{C5BB3890-303E-4925-9D1C-96B9B83D9B01}"/>
              </a:ext>
            </a:extLst>
          </p:cNvPr>
          <p:cNvSpPr>
            <a:spLocks noGrp="1"/>
          </p:cNvSpPr>
          <p:nvPr>
            <p:ph type="sldNum" sz="quarter" idx="12"/>
          </p:nvPr>
        </p:nvSpPr>
        <p:spPr/>
        <p:txBody>
          <a:bodyPr/>
          <a:lstStyle/>
          <a:p>
            <a:fld id="{9DFE6074-6A0D-4B4C-BDDE-63383ADB2658}" type="slidenum">
              <a:rPr lang="it-IT" smtClean="0"/>
              <a:t>114</a:t>
            </a:fld>
            <a:endParaRPr lang="it-IT" dirty="0"/>
          </a:p>
        </p:txBody>
      </p:sp>
      <p:sp>
        <p:nvSpPr>
          <p:cNvPr id="12" name="CasellaDiTesto 11">
            <a:extLst>
              <a:ext uri="{FF2B5EF4-FFF2-40B4-BE49-F238E27FC236}">
                <a16:creationId xmlns:a16="http://schemas.microsoft.com/office/drawing/2014/main" id="{173D94C3-C79F-4334-8801-EC5845DEF95B}"/>
              </a:ext>
            </a:extLst>
          </p:cNvPr>
          <p:cNvSpPr txBox="1"/>
          <p:nvPr/>
        </p:nvSpPr>
        <p:spPr>
          <a:xfrm>
            <a:off x="2643449" y="679805"/>
            <a:ext cx="7200800" cy="400110"/>
          </a:xfrm>
          <a:prstGeom prst="rect">
            <a:avLst/>
          </a:prstGeom>
          <a:solidFill>
            <a:schemeClr val="accent6">
              <a:lumMod val="60000"/>
              <a:lumOff val="40000"/>
            </a:schemeClr>
          </a:solidFill>
        </p:spPr>
        <p:txBody>
          <a:bodyPr wrap="square" rtlCol="0">
            <a:spAutoFit/>
          </a:bodyPr>
          <a:lstStyle/>
          <a:p>
            <a:pPr algn="ctr"/>
            <a:r>
              <a:rPr lang="it-IT" sz="2000" b="1" dirty="0"/>
              <a:t>LA COMMISSIONE GIUDICATRICE</a:t>
            </a:r>
          </a:p>
        </p:txBody>
      </p:sp>
      <p:sp>
        <p:nvSpPr>
          <p:cNvPr id="14" name="Rettangolo 13">
            <a:extLst>
              <a:ext uri="{FF2B5EF4-FFF2-40B4-BE49-F238E27FC236}">
                <a16:creationId xmlns:a16="http://schemas.microsoft.com/office/drawing/2014/main" id="{A0060F76-A937-4A3D-B332-C0BC26DD749F}"/>
              </a:ext>
            </a:extLst>
          </p:cNvPr>
          <p:cNvSpPr/>
          <p:nvPr/>
        </p:nvSpPr>
        <p:spPr>
          <a:xfrm>
            <a:off x="7716033" y="4857734"/>
            <a:ext cx="2843408" cy="830997"/>
          </a:xfrm>
          <a:prstGeom prst="rect">
            <a:avLst/>
          </a:prstGeom>
        </p:spPr>
        <p:txBody>
          <a:bodyPr wrap="square">
            <a:spAutoFit/>
          </a:bodyPr>
          <a:lstStyle/>
          <a:p>
            <a:pPr algn="ctr"/>
            <a:r>
              <a:rPr lang="it-IT" sz="1600" b="1" dirty="0"/>
              <a:t>Art. 77</a:t>
            </a:r>
          </a:p>
          <a:p>
            <a:pPr algn="ctr"/>
            <a:r>
              <a:rPr lang="it-IT" sz="1600" dirty="0"/>
              <a:t>COMMISSIONE GIUDICATRICE</a:t>
            </a:r>
            <a:endParaRPr lang="it-IT" sz="1600" b="1" dirty="0"/>
          </a:p>
          <a:p>
            <a:pPr algn="ctr"/>
            <a:r>
              <a:rPr lang="it-IT" sz="1600" b="1" dirty="0"/>
              <a:t>(comma 6)</a:t>
            </a:r>
          </a:p>
        </p:txBody>
      </p:sp>
    </p:spTree>
    <p:extLst>
      <p:ext uri="{BB962C8B-B14F-4D97-AF65-F5344CB8AC3E}">
        <p14:creationId xmlns:p14="http://schemas.microsoft.com/office/powerpoint/2010/main" val="3856464058"/>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1045030" y="1006231"/>
            <a:ext cx="10406742" cy="3877985"/>
          </a:xfrm>
          <a:prstGeom prst="rect">
            <a:avLst/>
          </a:prstGeom>
        </p:spPr>
        <p:txBody>
          <a:bodyPr wrap="square">
            <a:spAutoFit/>
          </a:bodyPr>
          <a:lstStyle/>
          <a:p>
            <a:pPr algn="just"/>
            <a:endParaRPr lang="it-IT" sz="1600" b="1" dirty="0"/>
          </a:p>
          <a:p>
            <a:pPr algn="just"/>
            <a:endParaRPr lang="it-IT" sz="1600" b="1" dirty="0"/>
          </a:p>
          <a:p>
            <a:pPr algn="ctr"/>
            <a:r>
              <a:rPr lang="it-IT" sz="1600" b="1" dirty="0"/>
              <a:t>Art. 51 cod. proc. civ.</a:t>
            </a:r>
          </a:p>
          <a:p>
            <a:pPr algn="ctr"/>
            <a:r>
              <a:rPr lang="it-IT" sz="1600" i="1" dirty="0"/>
              <a:t>Astensione del giudice</a:t>
            </a:r>
            <a:endParaRPr lang="it-IT" sz="1400" dirty="0"/>
          </a:p>
          <a:p>
            <a:pPr algn="just"/>
            <a:r>
              <a:rPr lang="it-IT" sz="1400" dirty="0"/>
              <a:t>Il giudice ha l'obbligo di astenersi:</a:t>
            </a:r>
          </a:p>
          <a:p>
            <a:pPr marL="342900" indent="-342900" algn="just">
              <a:buAutoNum type="arabicParenR"/>
            </a:pPr>
            <a:r>
              <a:rPr lang="it-IT" sz="1400" dirty="0"/>
              <a:t>se ha </a:t>
            </a:r>
            <a:r>
              <a:rPr lang="it-IT" sz="1400" b="1" dirty="0"/>
              <a:t>interesse</a:t>
            </a:r>
            <a:r>
              <a:rPr lang="it-IT" sz="1400" dirty="0"/>
              <a:t> nella causa o in altra vertente su identica questione di diritto;</a:t>
            </a:r>
          </a:p>
          <a:p>
            <a:pPr marL="342900" indent="-342900" algn="just">
              <a:buAutoNum type="arabicParenR"/>
            </a:pPr>
            <a:r>
              <a:rPr lang="it-IT" sz="1400" dirty="0"/>
              <a:t>se egli stesso o la moglie è </a:t>
            </a:r>
            <a:r>
              <a:rPr lang="it-IT" sz="1400" b="1" dirty="0"/>
              <a:t>parente</a:t>
            </a:r>
            <a:r>
              <a:rPr lang="it-IT" sz="1400" dirty="0"/>
              <a:t> fino al quarto grado o legato da vincoli di affiliazione, o è </a:t>
            </a:r>
            <a:r>
              <a:rPr lang="it-IT" sz="1400" b="1" dirty="0"/>
              <a:t>convivente o commensale abituale</a:t>
            </a:r>
            <a:r>
              <a:rPr lang="it-IT" sz="1400" dirty="0"/>
              <a:t> di una delle parti o di alcuno dei difensori;</a:t>
            </a:r>
          </a:p>
          <a:p>
            <a:pPr marL="342900" indent="-342900" algn="just">
              <a:buAutoNum type="arabicParenR"/>
            </a:pPr>
            <a:r>
              <a:rPr lang="it-IT" sz="1400" dirty="0"/>
              <a:t>se egli stesso o la moglie ha causa pendente o </a:t>
            </a:r>
            <a:r>
              <a:rPr lang="it-IT" sz="1400" b="1" dirty="0"/>
              <a:t>grave inimicizia o rapporti di credito o debito </a:t>
            </a:r>
            <a:r>
              <a:rPr lang="it-IT" sz="1400" dirty="0"/>
              <a:t>con una delle parti o alcuno dei suoi difensori;</a:t>
            </a:r>
          </a:p>
          <a:p>
            <a:pPr marL="342900" indent="-342900" algn="just">
              <a:buAutoNum type="arabicParenR"/>
            </a:pPr>
            <a:r>
              <a:rPr lang="it-IT" sz="1400" dirty="0"/>
              <a:t>se ha dato </a:t>
            </a:r>
            <a:r>
              <a:rPr lang="it-IT" sz="1400" b="1" dirty="0"/>
              <a:t>consiglio</a:t>
            </a:r>
            <a:r>
              <a:rPr lang="it-IT" sz="1400" dirty="0"/>
              <a:t> o prestato patrocinio nella causa, o ha deposto in essa come testimone, oppure ne ha conosciuto come magistrato in altro grado del processo o come arbitro o vi ha prestato assistenza come consulente tecnico;</a:t>
            </a:r>
          </a:p>
          <a:p>
            <a:pPr marL="342900" indent="-342900" algn="just">
              <a:buAutoNum type="arabicParenR"/>
            </a:pPr>
            <a:r>
              <a:rPr lang="it-IT" sz="1400" dirty="0"/>
              <a:t>se è tutore, curatore, amministratore di sostegno, procuratore, agente o datore di lavoro di una delle parti; se, inoltre, è amministratore o gerente di un ente, di un'associazione anche non riconosciuta, di un comitato, di una società o stabilimento che ha interesse nella causa.</a:t>
            </a:r>
          </a:p>
          <a:p>
            <a:pPr algn="just"/>
            <a:r>
              <a:rPr lang="it-IT" sz="1400" dirty="0"/>
              <a:t>In ogni altro caso in cui esistono gravi ragioni di convenienza, il giudice può richiedere al capo dell'ufficio l'autorizzazione ad astenersi; quando l'astensione riguarda il capo dell'ufficio, l'autorizzazione è chiesta al capo dell'ufficio superiore.</a:t>
            </a:r>
          </a:p>
        </p:txBody>
      </p:sp>
      <p:sp>
        <p:nvSpPr>
          <p:cNvPr id="8" name="Segnaposto data 7">
            <a:extLst>
              <a:ext uri="{FF2B5EF4-FFF2-40B4-BE49-F238E27FC236}">
                <a16:creationId xmlns:a16="http://schemas.microsoft.com/office/drawing/2014/main" id="{5DB3F4E2-8E7B-42EF-93E2-8D49C7390115}"/>
              </a:ext>
            </a:extLst>
          </p:cNvPr>
          <p:cNvSpPr>
            <a:spLocks noGrp="1"/>
          </p:cNvSpPr>
          <p:nvPr>
            <p:ph type="dt" sz="half" idx="10"/>
          </p:nvPr>
        </p:nvSpPr>
        <p:spPr/>
        <p:txBody>
          <a:bodyPr/>
          <a:lstStyle/>
          <a:p>
            <a:fld id="{4BD04FC0-1CFF-4D22-A4DE-87BEA67E56F5}" type="datetime1">
              <a:rPr lang="it-IT" smtClean="0"/>
              <a:t>11/12/2020</a:t>
            </a:fld>
            <a:endParaRPr lang="it-IT" dirty="0"/>
          </a:p>
        </p:txBody>
      </p:sp>
      <p:sp>
        <p:nvSpPr>
          <p:cNvPr id="9" name="Segnaposto piè di pagina 8">
            <a:extLst>
              <a:ext uri="{FF2B5EF4-FFF2-40B4-BE49-F238E27FC236}">
                <a16:creationId xmlns:a16="http://schemas.microsoft.com/office/drawing/2014/main" id="{425300E7-3C17-442D-B73C-9432C05A696A}"/>
              </a:ext>
            </a:extLst>
          </p:cNvPr>
          <p:cNvSpPr>
            <a:spLocks noGrp="1"/>
          </p:cNvSpPr>
          <p:nvPr>
            <p:ph type="ftr" sz="quarter" idx="11"/>
          </p:nvPr>
        </p:nvSpPr>
        <p:spPr/>
        <p:txBody>
          <a:bodyPr/>
          <a:lstStyle/>
          <a:p>
            <a:r>
              <a:rPr lang="it-IT" dirty="0"/>
              <a:t>IL CODICE DEI CONTRATTI PUBBLICI</a:t>
            </a:r>
          </a:p>
        </p:txBody>
      </p:sp>
      <p:sp>
        <p:nvSpPr>
          <p:cNvPr id="10" name="Segnaposto numero diapositiva 9">
            <a:extLst>
              <a:ext uri="{FF2B5EF4-FFF2-40B4-BE49-F238E27FC236}">
                <a16:creationId xmlns:a16="http://schemas.microsoft.com/office/drawing/2014/main" id="{9FF2D432-623E-4876-A450-5B567BBC89C7}"/>
              </a:ext>
            </a:extLst>
          </p:cNvPr>
          <p:cNvSpPr>
            <a:spLocks noGrp="1"/>
          </p:cNvSpPr>
          <p:nvPr>
            <p:ph type="sldNum" sz="quarter" idx="12"/>
          </p:nvPr>
        </p:nvSpPr>
        <p:spPr/>
        <p:txBody>
          <a:bodyPr/>
          <a:lstStyle/>
          <a:p>
            <a:fld id="{9DFE6074-6A0D-4B4C-BDDE-63383ADB2658}" type="slidenum">
              <a:rPr lang="it-IT" smtClean="0"/>
              <a:t>115</a:t>
            </a:fld>
            <a:endParaRPr lang="it-IT" dirty="0"/>
          </a:p>
        </p:txBody>
      </p:sp>
      <p:sp>
        <p:nvSpPr>
          <p:cNvPr id="16" name="CasellaDiTesto 15">
            <a:extLst>
              <a:ext uri="{FF2B5EF4-FFF2-40B4-BE49-F238E27FC236}">
                <a16:creationId xmlns:a16="http://schemas.microsoft.com/office/drawing/2014/main" id="{916FDB25-2414-4981-A1D9-36DDEBB4E61D}"/>
              </a:ext>
            </a:extLst>
          </p:cNvPr>
          <p:cNvSpPr txBox="1"/>
          <p:nvPr/>
        </p:nvSpPr>
        <p:spPr>
          <a:xfrm>
            <a:off x="2643449" y="679805"/>
            <a:ext cx="7200800" cy="400110"/>
          </a:xfrm>
          <a:prstGeom prst="rect">
            <a:avLst/>
          </a:prstGeom>
          <a:solidFill>
            <a:schemeClr val="accent6">
              <a:lumMod val="60000"/>
              <a:lumOff val="40000"/>
            </a:schemeClr>
          </a:solidFill>
        </p:spPr>
        <p:txBody>
          <a:bodyPr wrap="square" rtlCol="0">
            <a:spAutoFit/>
          </a:bodyPr>
          <a:lstStyle/>
          <a:p>
            <a:pPr algn="ctr"/>
            <a:r>
              <a:rPr lang="it-IT" sz="2000" b="1" dirty="0"/>
              <a:t>LA COMMISSIONE GIUDICATRICE</a:t>
            </a:r>
          </a:p>
        </p:txBody>
      </p:sp>
      <p:sp>
        <p:nvSpPr>
          <p:cNvPr id="18" name="Rettangolo 17">
            <a:extLst>
              <a:ext uri="{FF2B5EF4-FFF2-40B4-BE49-F238E27FC236}">
                <a16:creationId xmlns:a16="http://schemas.microsoft.com/office/drawing/2014/main" id="{F488AADC-327F-49E9-A573-9322B5C10363}"/>
              </a:ext>
            </a:extLst>
          </p:cNvPr>
          <p:cNvSpPr/>
          <p:nvPr/>
        </p:nvSpPr>
        <p:spPr>
          <a:xfrm>
            <a:off x="7716033" y="4857734"/>
            <a:ext cx="2843408" cy="830997"/>
          </a:xfrm>
          <a:prstGeom prst="rect">
            <a:avLst/>
          </a:prstGeom>
        </p:spPr>
        <p:txBody>
          <a:bodyPr wrap="square">
            <a:spAutoFit/>
          </a:bodyPr>
          <a:lstStyle/>
          <a:p>
            <a:pPr algn="ctr"/>
            <a:r>
              <a:rPr lang="it-IT" sz="1600" b="1" dirty="0"/>
              <a:t>Art. 77</a:t>
            </a:r>
          </a:p>
          <a:p>
            <a:pPr algn="ctr"/>
            <a:r>
              <a:rPr lang="it-IT" sz="1600" dirty="0"/>
              <a:t>COMMISSIONE GIUDICATRICE</a:t>
            </a:r>
            <a:endParaRPr lang="it-IT" sz="1600" b="1" dirty="0"/>
          </a:p>
          <a:p>
            <a:pPr algn="ctr"/>
            <a:r>
              <a:rPr lang="it-IT" sz="1600" b="1" dirty="0"/>
              <a:t>(comma 6)</a:t>
            </a:r>
          </a:p>
        </p:txBody>
      </p:sp>
    </p:spTree>
    <p:extLst>
      <p:ext uri="{BB962C8B-B14F-4D97-AF65-F5344CB8AC3E}">
        <p14:creationId xmlns:p14="http://schemas.microsoft.com/office/powerpoint/2010/main" val="3804516780"/>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4294032" y="1482548"/>
            <a:ext cx="3603935" cy="584775"/>
          </a:xfrm>
          <a:prstGeom prst="rect">
            <a:avLst/>
          </a:prstGeom>
        </p:spPr>
        <p:txBody>
          <a:bodyPr wrap="none">
            <a:spAutoFit/>
          </a:bodyPr>
          <a:lstStyle/>
          <a:p>
            <a:pPr algn="ctr"/>
            <a:r>
              <a:rPr lang="it-IT" sz="1600" b="1" dirty="0"/>
              <a:t>Art. 42 decreto legislativo n. 50 del 2016</a:t>
            </a:r>
          </a:p>
          <a:p>
            <a:pPr algn="ctr"/>
            <a:r>
              <a:rPr lang="it-IT" sz="1600" i="1" dirty="0"/>
              <a:t>Conflitto di interesse</a:t>
            </a:r>
          </a:p>
        </p:txBody>
      </p:sp>
      <p:sp>
        <p:nvSpPr>
          <p:cNvPr id="5" name="Rettangolo 4"/>
          <p:cNvSpPr/>
          <p:nvPr/>
        </p:nvSpPr>
        <p:spPr>
          <a:xfrm>
            <a:off x="1292093" y="2067323"/>
            <a:ext cx="9619747" cy="2554545"/>
          </a:xfrm>
          <a:prstGeom prst="rect">
            <a:avLst/>
          </a:prstGeom>
        </p:spPr>
        <p:txBody>
          <a:bodyPr wrap="square">
            <a:spAutoFit/>
          </a:bodyPr>
          <a:lstStyle/>
          <a:p>
            <a:pPr algn="just"/>
            <a:r>
              <a:rPr lang="it-IT" sz="1600" dirty="0"/>
              <a:t>Si ha conflitto d’interesse quando:</a:t>
            </a:r>
          </a:p>
          <a:p>
            <a:pPr algn="just"/>
            <a:endParaRPr lang="it-IT" sz="1600" dirty="0"/>
          </a:p>
          <a:p>
            <a:pPr lvl="1" algn="just"/>
            <a:r>
              <a:rPr lang="it-IT" sz="1600" u="sng" dirty="0"/>
              <a:t>il personale di una stazione appaltante o di un prestatore di servizi che</a:t>
            </a:r>
            <a:r>
              <a:rPr lang="it-IT" sz="1600" dirty="0"/>
              <a:t>, anche per conto della stazione appaltante, </a:t>
            </a:r>
            <a:r>
              <a:rPr lang="it-IT" sz="1600" u="sng" dirty="0"/>
              <a:t>interviene nello svolgimento della procedura di aggiudicazione degli appalti e delle concessioni o può influenzarne, in qualsiasi modo, il risultato</a:t>
            </a:r>
            <a:r>
              <a:rPr lang="it-IT" sz="1600" dirty="0"/>
              <a:t>, </a:t>
            </a:r>
            <a:r>
              <a:rPr lang="it-IT" sz="1600" u="sng" dirty="0"/>
              <a:t>ha, direttamente o indirettamente</a:t>
            </a:r>
            <a:r>
              <a:rPr lang="it-IT" sz="1600" dirty="0"/>
              <a:t>, </a:t>
            </a:r>
            <a:r>
              <a:rPr lang="it-IT" sz="1600" dirty="0">
                <a:highlight>
                  <a:srgbClr val="FFFF00"/>
                </a:highlight>
              </a:rPr>
              <a:t>un interesse finanziario, economico o altro interesse personale che può essere percepito come una minaccia alla sua imparzialità e indipendenza nel contesto della procedura di appalto o di concessione. </a:t>
            </a:r>
          </a:p>
          <a:p>
            <a:pPr algn="just"/>
            <a:endParaRPr lang="it-IT" sz="1600" dirty="0"/>
          </a:p>
          <a:p>
            <a:pPr algn="just"/>
            <a:r>
              <a:rPr lang="it-IT" sz="1600" dirty="0"/>
              <a:t>In particolare, costituiscono situazione di conflitto di interesse quelle che determinano l'obbligo di astensione previste</a:t>
            </a:r>
            <a:r>
              <a:rPr lang="it-IT" sz="1600" b="1" dirty="0"/>
              <a:t> dall’art. 7 del decreto del Presidente della Repubblica 16 aprile 2013, n. 62</a:t>
            </a:r>
            <a:r>
              <a:rPr lang="it-IT" sz="1600" dirty="0"/>
              <a:t>.</a:t>
            </a:r>
          </a:p>
        </p:txBody>
      </p:sp>
      <p:sp>
        <p:nvSpPr>
          <p:cNvPr id="7" name="Segnaposto data 6">
            <a:extLst>
              <a:ext uri="{FF2B5EF4-FFF2-40B4-BE49-F238E27FC236}">
                <a16:creationId xmlns:a16="http://schemas.microsoft.com/office/drawing/2014/main" id="{1C7CDB4E-5590-4992-AEA5-5FB647966291}"/>
              </a:ext>
            </a:extLst>
          </p:cNvPr>
          <p:cNvSpPr>
            <a:spLocks noGrp="1"/>
          </p:cNvSpPr>
          <p:nvPr>
            <p:ph type="dt" sz="half" idx="10"/>
          </p:nvPr>
        </p:nvSpPr>
        <p:spPr/>
        <p:txBody>
          <a:bodyPr/>
          <a:lstStyle/>
          <a:p>
            <a:fld id="{C3F05879-B81B-4B50-B209-A1FA11BABC63}" type="datetime1">
              <a:rPr lang="it-IT" smtClean="0"/>
              <a:t>11/12/2020</a:t>
            </a:fld>
            <a:endParaRPr lang="it-IT" dirty="0"/>
          </a:p>
        </p:txBody>
      </p:sp>
      <p:sp>
        <p:nvSpPr>
          <p:cNvPr id="8" name="Segnaposto piè di pagina 7">
            <a:extLst>
              <a:ext uri="{FF2B5EF4-FFF2-40B4-BE49-F238E27FC236}">
                <a16:creationId xmlns:a16="http://schemas.microsoft.com/office/drawing/2014/main" id="{C7DD6AD0-32B0-496D-AD8E-52ED65AA87E1}"/>
              </a:ext>
            </a:extLst>
          </p:cNvPr>
          <p:cNvSpPr>
            <a:spLocks noGrp="1"/>
          </p:cNvSpPr>
          <p:nvPr>
            <p:ph type="ftr" sz="quarter" idx="11"/>
          </p:nvPr>
        </p:nvSpPr>
        <p:spPr/>
        <p:txBody>
          <a:bodyPr/>
          <a:lstStyle/>
          <a:p>
            <a:r>
              <a:rPr lang="it-IT" dirty="0"/>
              <a:t>IL CODICE DEI CONTRATTI PUBBLICI</a:t>
            </a:r>
          </a:p>
        </p:txBody>
      </p:sp>
      <p:sp>
        <p:nvSpPr>
          <p:cNvPr id="9" name="Segnaposto numero diapositiva 8">
            <a:extLst>
              <a:ext uri="{FF2B5EF4-FFF2-40B4-BE49-F238E27FC236}">
                <a16:creationId xmlns:a16="http://schemas.microsoft.com/office/drawing/2014/main" id="{DCA826C7-02B3-4894-96DA-48DA5007288F}"/>
              </a:ext>
            </a:extLst>
          </p:cNvPr>
          <p:cNvSpPr>
            <a:spLocks noGrp="1"/>
          </p:cNvSpPr>
          <p:nvPr>
            <p:ph type="sldNum" sz="quarter" idx="12"/>
          </p:nvPr>
        </p:nvSpPr>
        <p:spPr/>
        <p:txBody>
          <a:bodyPr/>
          <a:lstStyle/>
          <a:p>
            <a:fld id="{9DFE6074-6A0D-4B4C-BDDE-63383ADB2658}" type="slidenum">
              <a:rPr lang="it-IT" smtClean="0"/>
              <a:t>116</a:t>
            </a:fld>
            <a:endParaRPr lang="it-IT" dirty="0"/>
          </a:p>
        </p:txBody>
      </p:sp>
      <p:sp>
        <p:nvSpPr>
          <p:cNvPr id="11" name="CasellaDiTesto 10">
            <a:extLst>
              <a:ext uri="{FF2B5EF4-FFF2-40B4-BE49-F238E27FC236}">
                <a16:creationId xmlns:a16="http://schemas.microsoft.com/office/drawing/2014/main" id="{DEB588F7-CE3A-4F4C-9665-509FA418347F}"/>
              </a:ext>
            </a:extLst>
          </p:cNvPr>
          <p:cNvSpPr txBox="1"/>
          <p:nvPr/>
        </p:nvSpPr>
        <p:spPr>
          <a:xfrm>
            <a:off x="2643449" y="679805"/>
            <a:ext cx="7200800" cy="400110"/>
          </a:xfrm>
          <a:prstGeom prst="rect">
            <a:avLst/>
          </a:prstGeom>
          <a:solidFill>
            <a:schemeClr val="accent6">
              <a:lumMod val="60000"/>
              <a:lumOff val="40000"/>
            </a:schemeClr>
          </a:solidFill>
        </p:spPr>
        <p:txBody>
          <a:bodyPr wrap="square" rtlCol="0">
            <a:spAutoFit/>
          </a:bodyPr>
          <a:lstStyle/>
          <a:p>
            <a:pPr algn="ctr"/>
            <a:r>
              <a:rPr lang="it-IT" sz="2000" b="1" dirty="0"/>
              <a:t>LA COMMISSIONE GIUDICATRICE</a:t>
            </a:r>
          </a:p>
        </p:txBody>
      </p:sp>
    </p:spTree>
    <p:extLst>
      <p:ext uri="{BB962C8B-B14F-4D97-AF65-F5344CB8AC3E}">
        <p14:creationId xmlns:p14="http://schemas.microsoft.com/office/powerpoint/2010/main" val="472918336"/>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3069769" y="1451261"/>
            <a:ext cx="6052459" cy="1323439"/>
          </a:xfrm>
          <a:prstGeom prst="rect">
            <a:avLst/>
          </a:prstGeom>
        </p:spPr>
        <p:txBody>
          <a:bodyPr wrap="square">
            <a:spAutoFit/>
          </a:bodyPr>
          <a:lstStyle/>
          <a:p>
            <a:pPr algn="ctr"/>
            <a:r>
              <a:rPr lang="it-IT" sz="1600" b="1" dirty="0"/>
              <a:t>Art. 7 D.P.R. 16/04/2013, n. 62 </a:t>
            </a:r>
            <a:r>
              <a:rPr lang="it-IT" sz="1600" dirty="0"/>
              <a:t>(Regolamento recante codice di comportamento dei dipendenti pubblici, a norma dell'articolo 54 del decreto legislativo 30 marzo 2001, n. 165)</a:t>
            </a:r>
          </a:p>
          <a:p>
            <a:pPr algn="ctr"/>
            <a:endParaRPr lang="it-IT" sz="1600" b="1" i="1" u="sng" dirty="0"/>
          </a:p>
          <a:p>
            <a:pPr algn="ctr"/>
            <a:r>
              <a:rPr lang="it-IT" sz="1600" b="1" i="1" u="sng" dirty="0"/>
              <a:t>Obbligo di astensione</a:t>
            </a:r>
          </a:p>
        </p:txBody>
      </p:sp>
      <p:sp>
        <p:nvSpPr>
          <p:cNvPr id="7" name="Rettangolo 6"/>
          <p:cNvSpPr/>
          <p:nvPr/>
        </p:nvSpPr>
        <p:spPr>
          <a:xfrm>
            <a:off x="1402077" y="2904023"/>
            <a:ext cx="9387841" cy="3046988"/>
          </a:xfrm>
          <a:prstGeom prst="rect">
            <a:avLst/>
          </a:prstGeom>
        </p:spPr>
        <p:txBody>
          <a:bodyPr wrap="square">
            <a:spAutoFit/>
          </a:bodyPr>
          <a:lstStyle/>
          <a:p>
            <a:pPr algn="just"/>
            <a:r>
              <a:rPr lang="it-IT" sz="1600" dirty="0"/>
              <a:t>Il dipendente si astiene dal partecipare all'adozione di decisioni o ad attività che possano coinvolgere interessi propri, </a:t>
            </a:r>
          </a:p>
          <a:p>
            <a:pPr algn="just"/>
            <a:endParaRPr lang="it-IT" sz="1600" dirty="0"/>
          </a:p>
          <a:p>
            <a:pPr lvl="1" algn="just"/>
            <a:r>
              <a:rPr lang="it-IT" sz="1600" dirty="0"/>
              <a:t>ovvero di suoi parenti, affini entro il secondo grado, del coniuge o di conviventi, oppure di persone con le quali abbia rapporti di frequentazione abituale, ovvero, di soggetti od organizzazioni con cui egli o il coniuge abbia causa pendente o grave inimicizia o rapporti di credito o debito significativi, ovvero di soggetti od organizzazioni di cui sia tutore, curatore, procuratore o agente, ovvero di enti, associazioni anche non riconosciute, comitati, società o stabilimenti di cui sia amministratore o gerente o dirigente. </a:t>
            </a:r>
          </a:p>
          <a:p>
            <a:pPr algn="just"/>
            <a:endParaRPr lang="it-IT" sz="1600" dirty="0"/>
          </a:p>
          <a:p>
            <a:pPr algn="just"/>
            <a:r>
              <a:rPr lang="it-IT" sz="1600" dirty="0"/>
              <a:t>Il dipendente si astiene in ogni altro caso in cui esistano gravi ragioni di convenienza. </a:t>
            </a:r>
          </a:p>
          <a:p>
            <a:pPr algn="just"/>
            <a:endParaRPr lang="it-IT" sz="1600" dirty="0"/>
          </a:p>
          <a:p>
            <a:pPr algn="just"/>
            <a:r>
              <a:rPr lang="it-IT" sz="1600" dirty="0"/>
              <a:t>Sull'astensione decide il responsabile dell'ufficio di appartenenza.</a:t>
            </a:r>
          </a:p>
        </p:txBody>
      </p:sp>
      <p:sp>
        <p:nvSpPr>
          <p:cNvPr id="9" name="Segnaposto data 8">
            <a:extLst>
              <a:ext uri="{FF2B5EF4-FFF2-40B4-BE49-F238E27FC236}">
                <a16:creationId xmlns:a16="http://schemas.microsoft.com/office/drawing/2014/main" id="{5672A9C5-A359-43BE-B490-72E23A3DD41C}"/>
              </a:ext>
            </a:extLst>
          </p:cNvPr>
          <p:cNvSpPr>
            <a:spLocks noGrp="1"/>
          </p:cNvSpPr>
          <p:nvPr>
            <p:ph type="dt" sz="half" idx="10"/>
          </p:nvPr>
        </p:nvSpPr>
        <p:spPr/>
        <p:txBody>
          <a:bodyPr/>
          <a:lstStyle/>
          <a:p>
            <a:fld id="{C5939614-90A8-456B-B248-D7185A60B3C1}" type="datetime1">
              <a:rPr lang="it-IT" smtClean="0"/>
              <a:t>11/12/2020</a:t>
            </a:fld>
            <a:endParaRPr lang="it-IT" dirty="0"/>
          </a:p>
        </p:txBody>
      </p:sp>
      <p:sp>
        <p:nvSpPr>
          <p:cNvPr id="10" name="Segnaposto piè di pagina 9">
            <a:extLst>
              <a:ext uri="{FF2B5EF4-FFF2-40B4-BE49-F238E27FC236}">
                <a16:creationId xmlns:a16="http://schemas.microsoft.com/office/drawing/2014/main" id="{FE5AD021-78F3-4820-9284-1B86C6693915}"/>
              </a:ext>
            </a:extLst>
          </p:cNvPr>
          <p:cNvSpPr>
            <a:spLocks noGrp="1"/>
          </p:cNvSpPr>
          <p:nvPr>
            <p:ph type="ftr" sz="quarter" idx="11"/>
          </p:nvPr>
        </p:nvSpPr>
        <p:spPr/>
        <p:txBody>
          <a:bodyPr/>
          <a:lstStyle/>
          <a:p>
            <a:r>
              <a:rPr lang="it-IT" dirty="0"/>
              <a:t>IL CODICE DEI CONTRATTI PUBBLICI</a:t>
            </a:r>
          </a:p>
        </p:txBody>
      </p:sp>
      <p:sp>
        <p:nvSpPr>
          <p:cNvPr id="11" name="Segnaposto numero diapositiva 10">
            <a:extLst>
              <a:ext uri="{FF2B5EF4-FFF2-40B4-BE49-F238E27FC236}">
                <a16:creationId xmlns:a16="http://schemas.microsoft.com/office/drawing/2014/main" id="{66D7A5BB-2724-4D37-BCF3-657071D0D361}"/>
              </a:ext>
            </a:extLst>
          </p:cNvPr>
          <p:cNvSpPr>
            <a:spLocks noGrp="1"/>
          </p:cNvSpPr>
          <p:nvPr>
            <p:ph type="sldNum" sz="quarter" idx="12"/>
          </p:nvPr>
        </p:nvSpPr>
        <p:spPr/>
        <p:txBody>
          <a:bodyPr/>
          <a:lstStyle/>
          <a:p>
            <a:fld id="{9DFE6074-6A0D-4B4C-BDDE-63383ADB2658}" type="slidenum">
              <a:rPr lang="it-IT" smtClean="0"/>
              <a:t>117</a:t>
            </a:fld>
            <a:endParaRPr lang="it-IT" dirty="0"/>
          </a:p>
        </p:txBody>
      </p:sp>
      <p:sp>
        <p:nvSpPr>
          <p:cNvPr id="13" name="CasellaDiTesto 12">
            <a:extLst>
              <a:ext uri="{FF2B5EF4-FFF2-40B4-BE49-F238E27FC236}">
                <a16:creationId xmlns:a16="http://schemas.microsoft.com/office/drawing/2014/main" id="{A3D474AB-1809-4296-B1A0-2D55361A07B0}"/>
              </a:ext>
            </a:extLst>
          </p:cNvPr>
          <p:cNvSpPr txBox="1"/>
          <p:nvPr/>
        </p:nvSpPr>
        <p:spPr>
          <a:xfrm>
            <a:off x="2643449" y="679805"/>
            <a:ext cx="7200800" cy="400110"/>
          </a:xfrm>
          <a:prstGeom prst="rect">
            <a:avLst/>
          </a:prstGeom>
          <a:solidFill>
            <a:schemeClr val="accent6">
              <a:lumMod val="60000"/>
              <a:lumOff val="40000"/>
            </a:schemeClr>
          </a:solidFill>
        </p:spPr>
        <p:txBody>
          <a:bodyPr wrap="square" rtlCol="0">
            <a:spAutoFit/>
          </a:bodyPr>
          <a:lstStyle/>
          <a:p>
            <a:pPr algn="ctr"/>
            <a:r>
              <a:rPr lang="it-IT" sz="2000" b="1" dirty="0"/>
              <a:t>LA COMMISSIONE GIUDICATRICE</a:t>
            </a:r>
          </a:p>
        </p:txBody>
      </p:sp>
    </p:spTree>
    <p:extLst>
      <p:ext uri="{BB962C8B-B14F-4D97-AF65-F5344CB8AC3E}">
        <p14:creationId xmlns:p14="http://schemas.microsoft.com/office/powerpoint/2010/main" val="3742617600"/>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410789" y="1443841"/>
            <a:ext cx="8830491" cy="4370427"/>
          </a:xfrm>
          <a:prstGeom prst="rect">
            <a:avLst/>
          </a:prstGeom>
        </p:spPr>
        <p:txBody>
          <a:bodyPr wrap="square">
            <a:spAutoFit/>
          </a:bodyPr>
          <a:lstStyle/>
          <a:p>
            <a:pPr algn="just"/>
            <a:r>
              <a:rPr lang="it-IT" dirty="0">
                <a:highlight>
                  <a:srgbClr val="FFFF00"/>
                </a:highlight>
              </a:rPr>
              <a:t>I commissari sono individuati dalle stazioni appaltanti mediante pubblico sorteggio da una lista di candidati costituita da un numero di nominativi almeno doppio rispetto a quello dei componenti da nominare e comunque nel rispetto del principio di rotazione.</a:t>
            </a:r>
          </a:p>
          <a:p>
            <a:pPr algn="just"/>
            <a:endParaRPr lang="it-IT" dirty="0"/>
          </a:p>
          <a:p>
            <a:pPr algn="just"/>
            <a:r>
              <a:rPr lang="it-IT" dirty="0"/>
              <a:t>Tale lista </a:t>
            </a:r>
            <a:r>
              <a:rPr lang="it-IT" b="1" u="sng" dirty="0"/>
              <a:t>è comunicata dall’ANAC alla stazione appaltante entro 5 giorni dalla richiesta della stazione appaltante.</a:t>
            </a:r>
          </a:p>
          <a:p>
            <a:pPr algn="just"/>
            <a:endParaRPr lang="it-IT" b="1" u="sng" dirty="0"/>
          </a:p>
          <a:p>
            <a:pPr algn="just"/>
            <a:r>
              <a:rPr lang="it-IT" b="1" u="sng" dirty="0"/>
              <a:t>Secondo quanto si legge nelle Linee Guida ANAC (n. 5), pag. 5, la stazione appaltante al momento in cui riceve l’elenco dei candidati, comunica a questi ultimi:</a:t>
            </a:r>
          </a:p>
          <a:p>
            <a:pPr algn="just"/>
            <a:endParaRPr lang="it-IT" b="1" u="sng" dirty="0"/>
          </a:p>
          <a:p>
            <a:pPr marL="285750" indent="-285750" algn="just">
              <a:buFontTx/>
              <a:buChar char="-"/>
            </a:pPr>
            <a:r>
              <a:rPr lang="it-IT" sz="1600" dirty="0"/>
              <a:t>l’oggetto della gara;</a:t>
            </a:r>
          </a:p>
          <a:p>
            <a:pPr marL="285750" indent="-285750" algn="just">
              <a:buFontTx/>
              <a:buChar char="-"/>
            </a:pPr>
            <a:r>
              <a:rPr lang="it-IT" sz="1600" dirty="0"/>
              <a:t>Il nominativo delle imprese ammesse;</a:t>
            </a:r>
          </a:p>
          <a:p>
            <a:pPr marL="285750" indent="-285750" algn="just">
              <a:buFontTx/>
              <a:buChar char="-"/>
            </a:pPr>
            <a:r>
              <a:rPr lang="it-IT" sz="1600" dirty="0"/>
              <a:t>La data del sorteggio;</a:t>
            </a:r>
          </a:p>
          <a:p>
            <a:pPr marL="285750" indent="-285750" algn="just">
              <a:buFontTx/>
              <a:buChar char="-"/>
            </a:pPr>
            <a:r>
              <a:rPr lang="it-IT" sz="1600" dirty="0"/>
              <a:t>La data entro cui i componenti debbono procedere con l’accettazione dell’incarico; </a:t>
            </a:r>
          </a:p>
          <a:p>
            <a:pPr marL="285750" indent="-285750" algn="just">
              <a:buFontTx/>
              <a:buChar char="-"/>
            </a:pPr>
            <a:r>
              <a:rPr lang="it-IT" sz="1600" dirty="0"/>
              <a:t>La data della seduta pubblica di apertura delle offerte tecniche, cui la commissione deve partecipare.</a:t>
            </a:r>
          </a:p>
          <a:p>
            <a:pPr algn="just"/>
            <a:endParaRPr lang="it-IT" dirty="0"/>
          </a:p>
        </p:txBody>
      </p:sp>
      <p:sp>
        <p:nvSpPr>
          <p:cNvPr id="7" name="Segnaposto data 6">
            <a:extLst>
              <a:ext uri="{FF2B5EF4-FFF2-40B4-BE49-F238E27FC236}">
                <a16:creationId xmlns:a16="http://schemas.microsoft.com/office/drawing/2014/main" id="{12E50B2A-9355-4657-B711-83C845F43B12}"/>
              </a:ext>
            </a:extLst>
          </p:cNvPr>
          <p:cNvSpPr>
            <a:spLocks noGrp="1"/>
          </p:cNvSpPr>
          <p:nvPr>
            <p:ph type="dt" sz="half" idx="10"/>
          </p:nvPr>
        </p:nvSpPr>
        <p:spPr/>
        <p:txBody>
          <a:bodyPr/>
          <a:lstStyle/>
          <a:p>
            <a:fld id="{D6E243A9-3356-449E-BD60-477707BD5981}" type="datetime1">
              <a:rPr lang="it-IT" smtClean="0"/>
              <a:t>11/12/2020</a:t>
            </a:fld>
            <a:endParaRPr lang="it-IT" dirty="0"/>
          </a:p>
        </p:txBody>
      </p:sp>
      <p:sp>
        <p:nvSpPr>
          <p:cNvPr id="8" name="Segnaposto piè di pagina 7">
            <a:extLst>
              <a:ext uri="{FF2B5EF4-FFF2-40B4-BE49-F238E27FC236}">
                <a16:creationId xmlns:a16="http://schemas.microsoft.com/office/drawing/2014/main" id="{2E0F876C-6682-4962-A6D6-3A4D3D96CD25}"/>
              </a:ext>
            </a:extLst>
          </p:cNvPr>
          <p:cNvSpPr>
            <a:spLocks noGrp="1"/>
          </p:cNvSpPr>
          <p:nvPr>
            <p:ph type="ftr" sz="quarter" idx="11"/>
          </p:nvPr>
        </p:nvSpPr>
        <p:spPr/>
        <p:txBody>
          <a:bodyPr/>
          <a:lstStyle/>
          <a:p>
            <a:r>
              <a:rPr lang="it-IT" dirty="0"/>
              <a:t>IL CODICE DEI CONTRATTI PUBBLICI</a:t>
            </a:r>
          </a:p>
        </p:txBody>
      </p:sp>
      <p:sp>
        <p:nvSpPr>
          <p:cNvPr id="9" name="Segnaposto numero diapositiva 8">
            <a:extLst>
              <a:ext uri="{FF2B5EF4-FFF2-40B4-BE49-F238E27FC236}">
                <a16:creationId xmlns:a16="http://schemas.microsoft.com/office/drawing/2014/main" id="{85120F5C-E4E9-4C23-864E-CDBE81079AE7}"/>
              </a:ext>
            </a:extLst>
          </p:cNvPr>
          <p:cNvSpPr>
            <a:spLocks noGrp="1"/>
          </p:cNvSpPr>
          <p:nvPr>
            <p:ph type="sldNum" sz="quarter" idx="12"/>
          </p:nvPr>
        </p:nvSpPr>
        <p:spPr/>
        <p:txBody>
          <a:bodyPr/>
          <a:lstStyle/>
          <a:p>
            <a:fld id="{9DFE6074-6A0D-4B4C-BDDE-63383ADB2658}" type="slidenum">
              <a:rPr lang="it-IT" smtClean="0"/>
              <a:t>118</a:t>
            </a:fld>
            <a:endParaRPr lang="it-IT" dirty="0"/>
          </a:p>
        </p:txBody>
      </p:sp>
      <p:sp>
        <p:nvSpPr>
          <p:cNvPr id="11" name="CasellaDiTesto 10">
            <a:extLst>
              <a:ext uri="{FF2B5EF4-FFF2-40B4-BE49-F238E27FC236}">
                <a16:creationId xmlns:a16="http://schemas.microsoft.com/office/drawing/2014/main" id="{DF63B923-A116-4294-8CBC-BD3156F0AA49}"/>
              </a:ext>
            </a:extLst>
          </p:cNvPr>
          <p:cNvSpPr txBox="1"/>
          <p:nvPr/>
        </p:nvSpPr>
        <p:spPr>
          <a:xfrm>
            <a:off x="2643449" y="679805"/>
            <a:ext cx="7200800" cy="400110"/>
          </a:xfrm>
          <a:prstGeom prst="rect">
            <a:avLst/>
          </a:prstGeom>
          <a:solidFill>
            <a:schemeClr val="accent6">
              <a:lumMod val="60000"/>
              <a:lumOff val="40000"/>
            </a:schemeClr>
          </a:solidFill>
        </p:spPr>
        <p:txBody>
          <a:bodyPr wrap="square" rtlCol="0">
            <a:spAutoFit/>
          </a:bodyPr>
          <a:lstStyle/>
          <a:p>
            <a:pPr algn="ctr"/>
            <a:r>
              <a:rPr lang="it-IT" sz="2000" b="1" dirty="0"/>
              <a:t>LA COMMISSIONE GIUDICATRICE</a:t>
            </a:r>
          </a:p>
        </p:txBody>
      </p:sp>
    </p:spTree>
    <p:extLst>
      <p:ext uri="{BB962C8B-B14F-4D97-AF65-F5344CB8AC3E}">
        <p14:creationId xmlns:p14="http://schemas.microsoft.com/office/powerpoint/2010/main" val="1737717789"/>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410789" y="1443841"/>
            <a:ext cx="8830491" cy="4431983"/>
          </a:xfrm>
          <a:prstGeom prst="rect">
            <a:avLst/>
          </a:prstGeom>
        </p:spPr>
        <p:txBody>
          <a:bodyPr wrap="square">
            <a:spAutoFit/>
          </a:bodyPr>
          <a:lstStyle/>
          <a:p>
            <a:pPr algn="ctr"/>
            <a:r>
              <a:rPr lang="it-IT" sz="2800" dirty="0">
                <a:highlight>
                  <a:srgbClr val="FFFF00"/>
                </a:highlight>
              </a:rPr>
              <a:t>ATTENZIONE</a:t>
            </a:r>
          </a:p>
          <a:p>
            <a:pPr algn="ctr"/>
            <a:endParaRPr lang="it-IT" sz="1600" dirty="0">
              <a:highlight>
                <a:srgbClr val="FFFF00"/>
              </a:highlight>
            </a:endParaRPr>
          </a:p>
          <a:p>
            <a:pPr algn="ctr"/>
            <a:r>
              <a:rPr lang="it-IT" sz="2200" dirty="0"/>
              <a:t>L’art. 1, comma 1, lett. c) d.l. n. 32/2019, (c.d. sblocca cantieri), conv. con L. 14 giugno 2019 n. 55, </a:t>
            </a:r>
            <a:r>
              <a:rPr lang="it-IT" sz="2200" b="1" dirty="0">
                <a:highlight>
                  <a:srgbClr val="FF0000"/>
                </a:highlight>
              </a:rPr>
              <a:t>come novellato dall’art. 8, comma 7 d.l. 16 luglio 2020 n. 76 (c.d. decreto semplificazioni)</a:t>
            </a:r>
            <a:r>
              <a:rPr lang="it-IT" sz="2200" dirty="0"/>
              <a:t>, conv. con L. 11 settembre 2020 n. 120 a decorrere dal 15 settembre 2020, </a:t>
            </a:r>
            <a:r>
              <a:rPr lang="it-IT" sz="2200" b="1" u="sng" dirty="0"/>
              <a:t>ha stabilito che fino al 31</a:t>
            </a:r>
          </a:p>
          <a:p>
            <a:pPr algn="ctr"/>
            <a:r>
              <a:rPr lang="it-IT" sz="2200" b="1" u="sng" dirty="0"/>
              <a:t>dicembre 2021, non trovano applicazione, a titolo sperimentale, le disposizioni di cui art. 77, comma 3, relative all’obbligo di scegliere i commissari tra gli esperti iscritti all’Albo istituito presso l’Autorità nazionale anticorruzione (ANAC) di cui all’art. 78, </a:t>
            </a:r>
            <a:r>
              <a:rPr lang="it-IT" sz="2200" b="1" u="sng" dirty="0">
                <a:highlight>
                  <a:srgbClr val="808000"/>
                </a:highlight>
              </a:rPr>
              <a:t>fermo restando l’obbligo di individuare i commissari secondo regole di competenza e trasparenza, preventivamente individuate da ciascuna stazione appaltante.</a:t>
            </a:r>
          </a:p>
          <a:p>
            <a:pPr algn="just"/>
            <a:endParaRPr lang="it-IT" dirty="0"/>
          </a:p>
        </p:txBody>
      </p:sp>
      <p:sp>
        <p:nvSpPr>
          <p:cNvPr id="7" name="Segnaposto data 6">
            <a:extLst>
              <a:ext uri="{FF2B5EF4-FFF2-40B4-BE49-F238E27FC236}">
                <a16:creationId xmlns:a16="http://schemas.microsoft.com/office/drawing/2014/main" id="{12E50B2A-9355-4657-B711-83C845F43B12}"/>
              </a:ext>
            </a:extLst>
          </p:cNvPr>
          <p:cNvSpPr>
            <a:spLocks noGrp="1"/>
          </p:cNvSpPr>
          <p:nvPr>
            <p:ph type="dt" sz="half" idx="10"/>
          </p:nvPr>
        </p:nvSpPr>
        <p:spPr/>
        <p:txBody>
          <a:bodyPr/>
          <a:lstStyle/>
          <a:p>
            <a:fld id="{D6E243A9-3356-449E-BD60-477707BD5981}" type="datetime1">
              <a:rPr lang="it-IT" smtClean="0"/>
              <a:t>11/12/2020</a:t>
            </a:fld>
            <a:endParaRPr lang="it-IT" dirty="0"/>
          </a:p>
        </p:txBody>
      </p:sp>
      <p:sp>
        <p:nvSpPr>
          <p:cNvPr id="8" name="Segnaposto piè di pagina 7">
            <a:extLst>
              <a:ext uri="{FF2B5EF4-FFF2-40B4-BE49-F238E27FC236}">
                <a16:creationId xmlns:a16="http://schemas.microsoft.com/office/drawing/2014/main" id="{2E0F876C-6682-4962-A6D6-3A4D3D96CD25}"/>
              </a:ext>
            </a:extLst>
          </p:cNvPr>
          <p:cNvSpPr>
            <a:spLocks noGrp="1"/>
          </p:cNvSpPr>
          <p:nvPr>
            <p:ph type="ftr" sz="quarter" idx="11"/>
          </p:nvPr>
        </p:nvSpPr>
        <p:spPr/>
        <p:txBody>
          <a:bodyPr/>
          <a:lstStyle/>
          <a:p>
            <a:r>
              <a:rPr lang="it-IT" dirty="0"/>
              <a:t>IL CODICE DEI CONTRATTI PUBBLICI</a:t>
            </a:r>
          </a:p>
        </p:txBody>
      </p:sp>
      <p:sp>
        <p:nvSpPr>
          <p:cNvPr id="9" name="Segnaposto numero diapositiva 8">
            <a:extLst>
              <a:ext uri="{FF2B5EF4-FFF2-40B4-BE49-F238E27FC236}">
                <a16:creationId xmlns:a16="http://schemas.microsoft.com/office/drawing/2014/main" id="{85120F5C-E4E9-4C23-864E-CDBE81079AE7}"/>
              </a:ext>
            </a:extLst>
          </p:cNvPr>
          <p:cNvSpPr>
            <a:spLocks noGrp="1"/>
          </p:cNvSpPr>
          <p:nvPr>
            <p:ph type="sldNum" sz="quarter" idx="12"/>
          </p:nvPr>
        </p:nvSpPr>
        <p:spPr/>
        <p:txBody>
          <a:bodyPr/>
          <a:lstStyle/>
          <a:p>
            <a:fld id="{9DFE6074-6A0D-4B4C-BDDE-63383ADB2658}" type="slidenum">
              <a:rPr lang="it-IT" smtClean="0"/>
              <a:t>119</a:t>
            </a:fld>
            <a:endParaRPr lang="it-IT" dirty="0"/>
          </a:p>
        </p:txBody>
      </p:sp>
      <p:sp>
        <p:nvSpPr>
          <p:cNvPr id="11" name="CasellaDiTesto 10">
            <a:extLst>
              <a:ext uri="{FF2B5EF4-FFF2-40B4-BE49-F238E27FC236}">
                <a16:creationId xmlns:a16="http://schemas.microsoft.com/office/drawing/2014/main" id="{DF63B923-A116-4294-8CBC-BD3156F0AA49}"/>
              </a:ext>
            </a:extLst>
          </p:cNvPr>
          <p:cNvSpPr txBox="1"/>
          <p:nvPr/>
        </p:nvSpPr>
        <p:spPr>
          <a:xfrm>
            <a:off x="2643449" y="679805"/>
            <a:ext cx="7200800" cy="400110"/>
          </a:xfrm>
          <a:prstGeom prst="rect">
            <a:avLst/>
          </a:prstGeom>
          <a:solidFill>
            <a:schemeClr val="accent6">
              <a:lumMod val="60000"/>
              <a:lumOff val="40000"/>
            </a:schemeClr>
          </a:solidFill>
        </p:spPr>
        <p:txBody>
          <a:bodyPr wrap="square" rtlCol="0">
            <a:spAutoFit/>
          </a:bodyPr>
          <a:lstStyle/>
          <a:p>
            <a:pPr algn="ctr"/>
            <a:r>
              <a:rPr lang="it-IT" sz="2000" b="1" dirty="0"/>
              <a:t>LA COMMISSIONE GIUDICATRICE</a:t>
            </a:r>
          </a:p>
        </p:txBody>
      </p:sp>
    </p:spTree>
    <p:extLst>
      <p:ext uri="{BB962C8B-B14F-4D97-AF65-F5344CB8AC3E}">
        <p14:creationId xmlns:p14="http://schemas.microsoft.com/office/powerpoint/2010/main" val="39925933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FFD48BC7-DC40-47DE-87EE-9F4B6ECB9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29" name="Freeform: Shape 28">
            <a:extLst>
              <a:ext uri="{FF2B5EF4-FFF2-40B4-BE49-F238E27FC236}">
                <a16:creationId xmlns:a16="http://schemas.microsoft.com/office/drawing/2014/main" id="{E502BBC7-2C76-46F3-BC24-5985BC13D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useBgFill="1">
        <p:nvSpPr>
          <p:cNvPr id="31" name="Freeform: Shape 30">
            <a:extLst>
              <a:ext uri="{FF2B5EF4-FFF2-40B4-BE49-F238E27FC236}">
                <a16:creationId xmlns:a16="http://schemas.microsoft.com/office/drawing/2014/main" id="{C7F28D52-2A5F-4D23-81AE-7CB8B591C7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1664" y="0"/>
            <a:ext cx="9948672"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olo 1"/>
          <p:cNvSpPr>
            <a:spLocks noGrp="1"/>
          </p:cNvSpPr>
          <p:nvPr>
            <p:ph type="ctrTitle"/>
          </p:nvPr>
        </p:nvSpPr>
        <p:spPr>
          <a:xfrm>
            <a:off x="640522" y="469976"/>
            <a:ext cx="10910956" cy="555500"/>
          </a:xfrm>
        </p:spPr>
        <p:txBody>
          <a:bodyPr anchor="ctr">
            <a:normAutofit fontScale="90000"/>
          </a:bodyPr>
          <a:lstStyle/>
          <a:p>
            <a:br>
              <a:rPr lang="it-IT" sz="2300" dirty="0">
                <a:latin typeface="Calibri" pitchFamily="34" charset="0"/>
              </a:rPr>
            </a:br>
            <a:br>
              <a:rPr lang="it-IT" sz="2300" dirty="0">
                <a:latin typeface="Calibri" pitchFamily="34" charset="0"/>
              </a:rPr>
            </a:br>
            <a:br>
              <a:rPr lang="it-IT" sz="2300" dirty="0">
                <a:latin typeface="Calibri" pitchFamily="34" charset="0"/>
              </a:rPr>
            </a:br>
            <a:br>
              <a:rPr lang="it-IT" sz="2300" dirty="0">
                <a:latin typeface="Calibri" pitchFamily="34" charset="0"/>
              </a:rPr>
            </a:br>
            <a:br>
              <a:rPr lang="it-IT" sz="2300" dirty="0">
                <a:latin typeface="Calibri" pitchFamily="34" charset="0"/>
              </a:rPr>
            </a:br>
            <a:r>
              <a:rPr lang="it-IT" sz="3100" b="1" dirty="0">
                <a:latin typeface="Calibri" pitchFamily="34" charset="0"/>
              </a:rPr>
              <a:t>IL DECRETO SEMPLIFICAZIONI</a:t>
            </a:r>
            <a:br>
              <a:rPr lang="it-IT" sz="4800" dirty="0">
                <a:latin typeface="Calibri" pitchFamily="34" charset="0"/>
              </a:rPr>
            </a:br>
            <a:endParaRPr lang="it-IT" sz="4800" dirty="0">
              <a:latin typeface="Calibri" pitchFamily="34" charset="0"/>
            </a:endParaRPr>
          </a:p>
        </p:txBody>
      </p:sp>
      <p:sp>
        <p:nvSpPr>
          <p:cNvPr id="33" name="Rectangle 32">
            <a:extLst>
              <a:ext uri="{FF2B5EF4-FFF2-40B4-BE49-F238E27FC236}">
                <a16:creationId xmlns:a16="http://schemas.microsoft.com/office/drawing/2014/main" id="{3629484E-3792-4B3D-89AD-7C8A1ED0E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0" y="5524786"/>
            <a:ext cx="4754880" cy="274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Segnaposto data 3"/>
          <p:cNvSpPr>
            <a:spLocks noGrp="1"/>
          </p:cNvSpPr>
          <p:nvPr>
            <p:ph type="dt" sz="half" idx="10"/>
          </p:nvPr>
        </p:nvSpPr>
        <p:spPr>
          <a:xfrm>
            <a:off x="434163" y="6356350"/>
            <a:ext cx="1166037" cy="365125"/>
          </a:xfrm>
        </p:spPr>
        <p:txBody>
          <a:bodyPr>
            <a:normAutofit/>
          </a:bodyPr>
          <a:lstStyle/>
          <a:p>
            <a:pPr>
              <a:spcAft>
                <a:spcPts val="600"/>
              </a:spcAft>
            </a:pPr>
            <a:fld id="{693DDF68-E19E-44FD-8DF2-9EE34C2FEE05}" type="datetime1">
              <a:rPr lang="it-IT" smtClean="0">
                <a:solidFill>
                  <a:schemeClr val="tx1">
                    <a:lumMod val="50000"/>
                    <a:lumOff val="50000"/>
                  </a:schemeClr>
                </a:solidFill>
                <a:latin typeface="Calibri" pitchFamily="34" charset="0"/>
              </a:rPr>
              <a:t>11/12/2020</a:t>
            </a:fld>
            <a:endParaRPr lang="it-IT" dirty="0">
              <a:solidFill>
                <a:schemeClr val="tx1">
                  <a:lumMod val="50000"/>
                  <a:lumOff val="50000"/>
                </a:schemeClr>
              </a:solidFill>
              <a:latin typeface="Calibri" pitchFamily="34" charset="0"/>
            </a:endParaRPr>
          </a:p>
        </p:txBody>
      </p:sp>
      <p:sp>
        <p:nvSpPr>
          <p:cNvPr id="6" name="Segnaposto piè di pagina 5">
            <a:extLst>
              <a:ext uri="{FF2B5EF4-FFF2-40B4-BE49-F238E27FC236}">
                <a16:creationId xmlns:a16="http://schemas.microsoft.com/office/drawing/2014/main" id="{B80C0DE2-CE8C-472F-913A-A5BF9C176A7D}"/>
              </a:ext>
            </a:extLst>
          </p:cNvPr>
          <p:cNvSpPr>
            <a:spLocks noGrp="1"/>
          </p:cNvSpPr>
          <p:nvPr>
            <p:ph type="ftr" sz="quarter" idx="11"/>
          </p:nvPr>
        </p:nvSpPr>
        <p:spPr>
          <a:xfrm>
            <a:off x="4038600" y="6356350"/>
            <a:ext cx="4114800" cy="365125"/>
          </a:xfrm>
        </p:spPr>
        <p:txBody>
          <a:bodyPr>
            <a:normAutofit/>
          </a:bodyPr>
          <a:lstStyle/>
          <a:p>
            <a:pPr>
              <a:spcAft>
                <a:spcPts val="600"/>
              </a:spcAft>
            </a:pPr>
            <a:r>
              <a:rPr lang="it-IT" dirty="0">
                <a:solidFill>
                  <a:schemeClr val="tx1">
                    <a:lumMod val="50000"/>
                    <a:lumOff val="50000"/>
                  </a:schemeClr>
                </a:solidFill>
              </a:rPr>
              <a:t>IL CODICE DEI CONTRATTI PUBBLICI</a:t>
            </a:r>
          </a:p>
        </p:txBody>
      </p:sp>
      <p:sp>
        <p:nvSpPr>
          <p:cNvPr id="5" name="Segnaposto numero diapositiva 4"/>
          <p:cNvSpPr>
            <a:spLocks noGrp="1"/>
          </p:cNvSpPr>
          <p:nvPr>
            <p:ph type="sldNum" sz="quarter" idx="12"/>
          </p:nvPr>
        </p:nvSpPr>
        <p:spPr>
          <a:xfrm>
            <a:off x="10489019" y="6356350"/>
            <a:ext cx="1268818" cy="365125"/>
          </a:xfrm>
          <a:prstGeom prst="ellipse">
            <a:avLst/>
          </a:prstGeom>
        </p:spPr>
        <p:txBody>
          <a:bodyPr>
            <a:normAutofit/>
          </a:bodyPr>
          <a:lstStyle/>
          <a:p>
            <a:pPr>
              <a:lnSpc>
                <a:spcPct val="90000"/>
              </a:lnSpc>
              <a:spcAft>
                <a:spcPts val="600"/>
              </a:spcAft>
            </a:pPr>
            <a:fld id="{ED2A5BCF-08AD-4814-8341-34CC1736FD3A}" type="slidenum">
              <a:rPr lang="it-IT">
                <a:solidFill>
                  <a:schemeClr val="tx1">
                    <a:lumMod val="50000"/>
                    <a:lumOff val="50000"/>
                  </a:schemeClr>
                </a:solidFill>
              </a:rPr>
              <a:pPr>
                <a:lnSpc>
                  <a:spcPct val="90000"/>
                </a:lnSpc>
                <a:spcAft>
                  <a:spcPts val="600"/>
                </a:spcAft>
              </a:pPr>
              <a:t>12</a:t>
            </a:fld>
            <a:endParaRPr lang="it-IT" dirty="0">
              <a:solidFill>
                <a:schemeClr val="tx1">
                  <a:lumMod val="50000"/>
                  <a:lumOff val="50000"/>
                </a:schemeClr>
              </a:solidFill>
            </a:endParaRPr>
          </a:p>
        </p:txBody>
      </p:sp>
      <p:sp>
        <p:nvSpPr>
          <p:cNvPr id="3" name="CasellaDiTesto 2">
            <a:extLst>
              <a:ext uri="{FF2B5EF4-FFF2-40B4-BE49-F238E27FC236}">
                <a16:creationId xmlns:a16="http://schemas.microsoft.com/office/drawing/2014/main" id="{4EEA4020-7139-4BF8-9314-9FE194A8FF62}"/>
              </a:ext>
            </a:extLst>
          </p:cNvPr>
          <p:cNvSpPr txBox="1"/>
          <p:nvPr/>
        </p:nvSpPr>
        <p:spPr>
          <a:xfrm>
            <a:off x="1891394" y="1905506"/>
            <a:ext cx="8409211" cy="1815882"/>
          </a:xfrm>
          <a:prstGeom prst="rect">
            <a:avLst/>
          </a:prstGeom>
          <a:solidFill>
            <a:srgbClr val="C00000"/>
          </a:solidFill>
        </p:spPr>
        <p:txBody>
          <a:bodyPr wrap="square" rtlCol="0">
            <a:spAutoFit/>
          </a:bodyPr>
          <a:lstStyle/>
          <a:p>
            <a:pPr algn="ctr" fontAlgn="base"/>
            <a:r>
              <a:rPr lang="it-IT" sz="2800" dirty="0"/>
              <a:t>Altre novità riguardanti la materia dei contratti pubblici sono state introdotte con il c.d. Decreto Semplificazioni (d.l. 16 luglio 2020, n. 76 con. con modificazioni dalla l. 11 settembre 2020, n. 120, art. 1, comma 1).</a:t>
            </a:r>
            <a:endParaRPr lang="it-IT" sz="2800" b="1" u="sng" dirty="0"/>
          </a:p>
        </p:txBody>
      </p:sp>
    </p:spTree>
    <p:extLst>
      <p:ext uri="{BB962C8B-B14F-4D97-AF65-F5344CB8AC3E}">
        <p14:creationId xmlns:p14="http://schemas.microsoft.com/office/powerpoint/2010/main" val="1707911740"/>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410789" y="1443841"/>
            <a:ext cx="8830491" cy="3416320"/>
          </a:xfrm>
          <a:prstGeom prst="rect">
            <a:avLst/>
          </a:prstGeom>
        </p:spPr>
        <p:txBody>
          <a:bodyPr wrap="square">
            <a:spAutoFit/>
          </a:bodyPr>
          <a:lstStyle/>
          <a:p>
            <a:pPr algn="just"/>
            <a:r>
              <a:rPr lang="it-IT" dirty="0"/>
              <a:t>Al momento dell’accettazione dell'incarico, </a:t>
            </a:r>
            <a:r>
              <a:rPr lang="it-IT" b="1" dirty="0"/>
              <a:t>i commissari dichiarano </a:t>
            </a:r>
            <a:r>
              <a:rPr lang="it-IT" dirty="0"/>
              <a:t>ai sensi dell’art. 47 del decreto del Presidente della Repubblica 28 dicembre 2000, n. 445, l'inesistenza delle cause di incompatibilità e di astensione di cui ai commi 4, 5 e 6. </a:t>
            </a:r>
          </a:p>
          <a:p>
            <a:pPr algn="just"/>
            <a:endParaRPr lang="it-IT" dirty="0"/>
          </a:p>
          <a:p>
            <a:pPr algn="just"/>
            <a:r>
              <a:rPr lang="it-IT" dirty="0"/>
              <a:t>Le stazioni appaltanti, prima del conferimento dell'incarico, </a:t>
            </a:r>
            <a:r>
              <a:rPr lang="it-IT" b="1" dirty="0"/>
              <a:t>accertano l'insussistenza delle cause ostative</a:t>
            </a:r>
            <a:r>
              <a:rPr lang="it-IT" dirty="0"/>
              <a:t> alla nomina a componente della commissione giudicatrice di cui ai commi 4, 5 e 6 del presente articolo, all'articolo 35-bis del decreto legislativo n. 165 del 2001 e all'articolo 42 Codice. </a:t>
            </a:r>
          </a:p>
          <a:p>
            <a:pPr algn="just"/>
            <a:endParaRPr lang="it-IT" dirty="0"/>
          </a:p>
          <a:p>
            <a:pPr algn="just"/>
            <a:r>
              <a:rPr lang="it-IT" dirty="0"/>
              <a:t>La sussistenza di cause ostative o la dichiarazione di incompatibilità dei candidati </a:t>
            </a:r>
            <a:r>
              <a:rPr lang="it-IT" u="sng" dirty="0"/>
              <a:t>devono essere tempestivamente comunicate dalla stazione appaltante all'ANAC</a:t>
            </a:r>
            <a:r>
              <a:rPr lang="it-IT" dirty="0"/>
              <a:t> ai fini dell'eventuale cancellazione dell'esperto dall'albo e della comunicazione di un nuovo esperto</a:t>
            </a:r>
          </a:p>
        </p:txBody>
      </p:sp>
      <p:sp>
        <p:nvSpPr>
          <p:cNvPr id="8" name="Rettangolo 7"/>
          <p:cNvSpPr/>
          <p:nvPr/>
        </p:nvSpPr>
        <p:spPr>
          <a:xfrm>
            <a:off x="9106988" y="4926539"/>
            <a:ext cx="1134292" cy="307777"/>
          </a:xfrm>
          <a:prstGeom prst="rect">
            <a:avLst/>
          </a:prstGeom>
          <a:solidFill>
            <a:schemeClr val="accent4">
              <a:lumMod val="60000"/>
              <a:lumOff val="40000"/>
            </a:schemeClr>
          </a:solidFill>
          <a:ln>
            <a:solidFill>
              <a:schemeClr val="tx1"/>
            </a:solidFill>
          </a:ln>
        </p:spPr>
        <p:txBody>
          <a:bodyPr wrap="square">
            <a:spAutoFit/>
          </a:bodyPr>
          <a:lstStyle/>
          <a:p>
            <a:pPr algn="ctr"/>
            <a:r>
              <a:rPr lang="it-IT" sz="1400" b="1" dirty="0"/>
              <a:t>(comma 9)</a:t>
            </a:r>
          </a:p>
        </p:txBody>
      </p:sp>
      <p:sp>
        <p:nvSpPr>
          <p:cNvPr id="7" name="Segnaposto data 6">
            <a:extLst>
              <a:ext uri="{FF2B5EF4-FFF2-40B4-BE49-F238E27FC236}">
                <a16:creationId xmlns:a16="http://schemas.microsoft.com/office/drawing/2014/main" id="{1F7AE072-244A-4ADA-A7DD-B2B7424091C4}"/>
              </a:ext>
            </a:extLst>
          </p:cNvPr>
          <p:cNvSpPr>
            <a:spLocks noGrp="1"/>
          </p:cNvSpPr>
          <p:nvPr>
            <p:ph type="dt" sz="half" idx="10"/>
          </p:nvPr>
        </p:nvSpPr>
        <p:spPr/>
        <p:txBody>
          <a:bodyPr/>
          <a:lstStyle/>
          <a:p>
            <a:fld id="{79501EB9-01D2-416C-93EB-B9855F66FC4C}" type="datetime1">
              <a:rPr lang="it-IT" smtClean="0"/>
              <a:t>11/12/2020</a:t>
            </a:fld>
            <a:endParaRPr lang="it-IT" dirty="0"/>
          </a:p>
        </p:txBody>
      </p:sp>
      <p:sp>
        <p:nvSpPr>
          <p:cNvPr id="9" name="Segnaposto piè di pagina 8">
            <a:extLst>
              <a:ext uri="{FF2B5EF4-FFF2-40B4-BE49-F238E27FC236}">
                <a16:creationId xmlns:a16="http://schemas.microsoft.com/office/drawing/2014/main" id="{7003E367-FFA8-41F2-AA7C-8B6C0090367B}"/>
              </a:ext>
            </a:extLst>
          </p:cNvPr>
          <p:cNvSpPr>
            <a:spLocks noGrp="1"/>
          </p:cNvSpPr>
          <p:nvPr>
            <p:ph type="ftr" sz="quarter" idx="11"/>
          </p:nvPr>
        </p:nvSpPr>
        <p:spPr/>
        <p:txBody>
          <a:bodyPr/>
          <a:lstStyle/>
          <a:p>
            <a:r>
              <a:rPr lang="it-IT" dirty="0"/>
              <a:t>IL CODICE DEI CONTRATTI PUBBLICI</a:t>
            </a:r>
          </a:p>
        </p:txBody>
      </p:sp>
      <p:sp>
        <p:nvSpPr>
          <p:cNvPr id="10" name="Segnaposto numero diapositiva 9">
            <a:extLst>
              <a:ext uri="{FF2B5EF4-FFF2-40B4-BE49-F238E27FC236}">
                <a16:creationId xmlns:a16="http://schemas.microsoft.com/office/drawing/2014/main" id="{727DD92E-6C2D-4D57-9738-38E7194B1FCB}"/>
              </a:ext>
            </a:extLst>
          </p:cNvPr>
          <p:cNvSpPr>
            <a:spLocks noGrp="1"/>
          </p:cNvSpPr>
          <p:nvPr>
            <p:ph type="sldNum" sz="quarter" idx="12"/>
          </p:nvPr>
        </p:nvSpPr>
        <p:spPr/>
        <p:txBody>
          <a:bodyPr/>
          <a:lstStyle/>
          <a:p>
            <a:fld id="{9DFE6074-6A0D-4B4C-BDDE-63383ADB2658}" type="slidenum">
              <a:rPr lang="it-IT" smtClean="0"/>
              <a:t>120</a:t>
            </a:fld>
            <a:endParaRPr lang="it-IT" dirty="0"/>
          </a:p>
        </p:txBody>
      </p:sp>
      <p:sp>
        <p:nvSpPr>
          <p:cNvPr id="12" name="CasellaDiTesto 11">
            <a:extLst>
              <a:ext uri="{FF2B5EF4-FFF2-40B4-BE49-F238E27FC236}">
                <a16:creationId xmlns:a16="http://schemas.microsoft.com/office/drawing/2014/main" id="{7DF88734-417C-4FB4-BF69-BFDEF1172CB0}"/>
              </a:ext>
            </a:extLst>
          </p:cNvPr>
          <p:cNvSpPr txBox="1"/>
          <p:nvPr/>
        </p:nvSpPr>
        <p:spPr>
          <a:xfrm>
            <a:off x="2643449" y="679805"/>
            <a:ext cx="7200800" cy="400110"/>
          </a:xfrm>
          <a:prstGeom prst="rect">
            <a:avLst/>
          </a:prstGeom>
          <a:solidFill>
            <a:schemeClr val="accent6">
              <a:lumMod val="60000"/>
              <a:lumOff val="40000"/>
            </a:schemeClr>
          </a:solidFill>
        </p:spPr>
        <p:txBody>
          <a:bodyPr wrap="square" rtlCol="0">
            <a:spAutoFit/>
          </a:bodyPr>
          <a:lstStyle/>
          <a:p>
            <a:pPr algn="ctr"/>
            <a:r>
              <a:rPr lang="it-IT" sz="2000" b="1" dirty="0"/>
              <a:t>LA COMMISSIONE GIUDICATRICE</a:t>
            </a:r>
          </a:p>
        </p:txBody>
      </p:sp>
    </p:spTree>
    <p:extLst>
      <p:ext uri="{BB962C8B-B14F-4D97-AF65-F5344CB8AC3E}">
        <p14:creationId xmlns:p14="http://schemas.microsoft.com/office/powerpoint/2010/main" val="3091750319"/>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2917372" y="1872568"/>
            <a:ext cx="6096000" cy="2862322"/>
          </a:xfrm>
          <a:prstGeom prst="rect">
            <a:avLst/>
          </a:prstGeom>
          <a:ln>
            <a:solidFill>
              <a:srgbClr val="00B050"/>
            </a:solidFill>
          </a:ln>
        </p:spPr>
        <p:txBody>
          <a:bodyPr wrap="square">
            <a:spAutoFit/>
          </a:bodyPr>
          <a:lstStyle/>
          <a:p>
            <a:pPr algn="ctr"/>
            <a:r>
              <a:rPr lang="it-IT" sz="2000" dirty="0"/>
              <a:t>In caso di rinnovo del procedimento di gara, a seguito di annullamento dell'aggiudicazione o di annullamento dell'esclusione di taluno dei concorrenti…</a:t>
            </a:r>
          </a:p>
          <a:p>
            <a:pPr algn="just"/>
            <a:endParaRPr lang="it-IT" sz="2000" dirty="0"/>
          </a:p>
          <a:p>
            <a:pPr algn="ctr"/>
            <a:r>
              <a:rPr lang="it-IT" sz="2000" dirty="0"/>
              <a:t>è riconvocata </a:t>
            </a:r>
          </a:p>
          <a:p>
            <a:pPr algn="ctr"/>
            <a:r>
              <a:rPr lang="it-IT" sz="2000" dirty="0"/>
              <a:t>la </a:t>
            </a:r>
            <a:r>
              <a:rPr lang="it-IT" sz="2000" b="1" dirty="0"/>
              <a:t>medesima commissione</a:t>
            </a:r>
            <a:endParaRPr lang="it-IT" sz="2000" dirty="0"/>
          </a:p>
          <a:p>
            <a:pPr algn="just"/>
            <a:endParaRPr lang="it-IT" sz="2000" dirty="0"/>
          </a:p>
          <a:p>
            <a:pPr algn="just"/>
            <a:r>
              <a:rPr lang="it-IT" sz="2000" u="sng" dirty="0">
                <a:solidFill>
                  <a:srgbClr val="C00000"/>
                </a:solidFill>
              </a:rPr>
              <a:t>fatto salvo il caso in cui l'annullamento sia derivato da un vizio nella composizione della commissione.</a:t>
            </a:r>
          </a:p>
        </p:txBody>
      </p:sp>
      <p:sp>
        <p:nvSpPr>
          <p:cNvPr id="7" name="Rettangolo 6"/>
          <p:cNvSpPr/>
          <p:nvPr/>
        </p:nvSpPr>
        <p:spPr>
          <a:xfrm>
            <a:off x="8446226" y="5237842"/>
            <a:ext cx="1712382" cy="400110"/>
          </a:xfrm>
          <a:prstGeom prst="rect">
            <a:avLst/>
          </a:prstGeom>
        </p:spPr>
        <p:txBody>
          <a:bodyPr wrap="square">
            <a:spAutoFit/>
          </a:bodyPr>
          <a:lstStyle/>
          <a:p>
            <a:pPr algn="ctr"/>
            <a:r>
              <a:rPr lang="it-IT" sz="2000" b="1" dirty="0"/>
              <a:t>(comma 11)</a:t>
            </a:r>
          </a:p>
        </p:txBody>
      </p:sp>
      <p:sp>
        <p:nvSpPr>
          <p:cNvPr id="8" name="Segnaposto data 7">
            <a:extLst>
              <a:ext uri="{FF2B5EF4-FFF2-40B4-BE49-F238E27FC236}">
                <a16:creationId xmlns:a16="http://schemas.microsoft.com/office/drawing/2014/main" id="{13BF0976-0D91-45A9-B97E-FE16D8D535EB}"/>
              </a:ext>
            </a:extLst>
          </p:cNvPr>
          <p:cNvSpPr>
            <a:spLocks noGrp="1"/>
          </p:cNvSpPr>
          <p:nvPr>
            <p:ph type="dt" sz="half" idx="10"/>
          </p:nvPr>
        </p:nvSpPr>
        <p:spPr/>
        <p:txBody>
          <a:bodyPr/>
          <a:lstStyle/>
          <a:p>
            <a:fld id="{D75F76F5-1A9D-4A9A-92CC-FEC42F04D38D}" type="datetime1">
              <a:rPr lang="it-IT" smtClean="0"/>
              <a:t>11/12/2020</a:t>
            </a:fld>
            <a:endParaRPr lang="it-IT" dirty="0"/>
          </a:p>
        </p:txBody>
      </p:sp>
      <p:sp>
        <p:nvSpPr>
          <p:cNvPr id="9" name="Segnaposto piè di pagina 8">
            <a:extLst>
              <a:ext uri="{FF2B5EF4-FFF2-40B4-BE49-F238E27FC236}">
                <a16:creationId xmlns:a16="http://schemas.microsoft.com/office/drawing/2014/main" id="{AA105286-EA17-4AE2-91C6-891812D9C080}"/>
              </a:ext>
            </a:extLst>
          </p:cNvPr>
          <p:cNvSpPr>
            <a:spLocks noGrp="1"/>
          </p:cNvSpPr>
          <p:nvPr>
            <p:ph type="ftr" sz="quarter" idx="11"/>
          </p:nvPr>
        </p:nvSpPr>
        <p:spPr/>
        <p:txBody>
          <a:bodyPr/>
          <a:lstStyle/>
          <a:p>
            <a:r>
              <a:rPr lang="it-IT" dirty="0"/>
              <a:t>IL CODICE DEI CONTRATTI PUBBLICI</a:t>
            </a:r>
          </a:p>
        </p:txBody>
      </p:sp>
      <p:sp>
        <p:nvSpPr>
          <p:cNvPr id="10" name="Segnaposto numero diapositiva 9">
            <a:extLst>
              <a:ext uri="{FF2B5EF4-FFF2-40B4-BE49-F238E27FC236}">
                <a16:creationId xmlns:a16="http://schemas.microsoft.com/office/drawing/2014/main" id="{B9471FE8-2B9A-4AC5-AAFC-FA6A5979B64B}"/>
              </a:ext>
            </a:extLst>
          </p:cNvPr>
          <p:cNvSpPr>
            <a:spLocks noGrp="1"/>
          </p:cNvSpPr>
          <p:nvPr>
            <p:ph type="sldNum" sz="quarter" idx="12"/>
          </p:nvPr>
        </p:nvSpPr>
        <p:spPr/>
        <p:txBody>
          <a:bodyPr/>
          <a:lstStyle/>
          <a:p>
            <a:fld id="{9DFE6074-6A0D-4B4C-BDDE-63383ADB2658}" type="slidenum">
              <a:rPr lang="it-IT" smtClean="0"/>
              <a:t>121</a:t>
            </a:fld>
            <a:endParaRPr lang="it-IT" dirty="0"/>
          </a:p>
        </p:txBody>
      </p:sp>
      <p:sp>
        <p:nvSpPr>
          <p:cNvPr id="12" name="CasellaDiTesto 11">
            <a:extLst>
              <a:ext uri="{FF2B5EF4-FFF2-40B4-BE49-F238E27FC236}">
                <a16:creationId xmlns:a16="http://schemas.microsoft.com/office/drawing/2014/main" id="{585F83E3-BBDA-4E47-843E-DF89F5A1F11C}"/>
              </a:ext>
            </a:extLst>
          </p:cNvPr>
          <p:cNvSpPr txBox="1"/>
          <p:nvPr/>
        </p:nvSpPr>
        <p:spPr>
          <a:xfrm>
            <a:off x="2643449" y="679805"/>
            <a:ext cx="7200800" cy="400110"/>
          </a:xfrm>
          <a:prstGeom prst="rect">
            <a:avLst/>
          </a:prstGeom>
          <a:solidFill>
            <a:schemeClr val="accent6">
              <a:lumMod val="60000"/>
              <a:lumOff val="40000"/>
            </a:schemeClr>
          </a:solidFill>
        </p:spPr>
        <p:txBody>
          <a:bodyPr wrap="square" rtlCol="0">
            <a:spAutoFit/>
          </a:bodyPr>
          <a:lstStyle/>
          <a:p>
            <a:pPr algn="ctr"/>
            <a:r>
              <a:rPr lang="it-IT" sz="2000" b="1" dirty="0"/>
              <a:t>LA COMMISSIONE GIUDICATRICE</a:t>
            </a:r>
          </a:p>
        </p:txBody>
      </p:sp>
    </p:spTree>
    <p:extLst>
      <p:ext uri="{BB962C8B-B14F-4D97-AF65-F5344CB8AC3E}">
        <p14:creationId xmlns:p14="http://schemas.microsoft.com/office/powerpoint/2010/main" val="3976529093"/>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p:cNvSpPr/>
          <p:nvPr/>
        </p:nvSpPr>
        <p:spPr>
          <a:xfrm>
            <a:off x="3222172" y="1486040"/>
            <a:ext cx="4937760" cy="923330"/>
          </a:xfrm>
          <a:prstGeom prst="rect">
            <a:avLst/>
          </a:prstGeom>
        </p:spPr>
        <p:txBody>
          <a:bodyPr wrap="square">
            <a:spAutoFit/>
          </a:bodyPr>
          <a:lstStyle/>
          <a:p>
            <a:pPr algn="ctr"/>
            <a:r>
              <a:rPr lang="it-IT" dirty="0"/>
              <a:t>I commissari </a:t>
            </a:r>
            <a:r>
              <a:rPr lang="it-IT" u="sng" dirty="0"/>
              <a:t>sono scelti fra </a:t>
            </a:r>
          </a:p>
          <a:p>
            <a:pPr algn="ctr"/>
            <a:r>
              <a:rPr lang="it-IT" dirty="0"/>
              <a:t>gli </a:t>
            </a:r>
            <a:r>
              <a:rPr lang="it-IT" b="1" dirty="0"/>
              <a:t>esperti iscritti all'Albo istituito presso l'ANAC </a:t>
            </a:r>
          </a:p>
          <a:p>
            <a:pPr algn="ctr"/>
            <a:r>
              <a:rPr lang="it-IT" dirty="0"/>
              <a:t>di cui all'articolo 78 </a:t>
            </a:r>
          </a:p>
        </p:txBody>
      </p:sp>
      <p:sp>
        <p:nvSpPr>
          <p:cNvPr id="13" name="Rettangolo 12"/>
          <p:cNvSpPr/>
          <p:nvPr/>
        </p:nvSpPr>
        <p:spPr>
          <a:xfrm>
            <a:off x="1445623" y="2766307"/>
            <a:ext cx="9213668" cy="2893100"/>
          </a:xfrm>
          <a:prstGeom prst="rect">
            <a:avLst/>
          </a:prstGeom>
        </p:spPr>
        <p:txBody>
          <a:bodyPr wrap="square">
            <a:spAutoFit/>
          </a:bodyPr>
          <a:lstStyle/>
          <a:p>
            <a:pPr algn="just"/>
            <a:r>
              <a:rPr lang="it-IT" sz="1400" i="1" dirty="0">
                <a:ea typeface="Times New Roman" panose="02020603050405020304" pitchFamily="18" charset="0"/>
                <a:cs typeface="Times New Roman" panose="02020603050405020304" pitchFamily="18" charset="0"/>
              </a:rPr>
              <a:t>Art. 216, comma 12 d.lgs. n. 50/2016 </a:t>
            </a:r>
          </a:p>
          <a:p>
            <a:pPr algn="just"/>
            <a:endParaRPr lang="it-IT" sz="1400" i="1" dirty="0"/>
          </a:p>
          <a:p>
            <a:pPr algn="just"/>
            <a:r>
              <a:rPr lang="it-IT" sz="1400" i="1" dirty="0"/>
              <a:t>Fino alla adozione della disciplina in materia di iscrizione all'Albo di cui all'articolo 78, la commissione giudicatrice </a:t>
            </a:r>
            <a:r>
              <a:rPr lang="it-IT" sz="1400" b="1" i="1" dirty="0"/>
              <a:t>continua ad essere nominata dall'organo della stazione appaltante </a:t>
            </a:r>
            <a:r>
              <a:rPr lang="it-IT" sz="1400" i="1" dirty="0"/>
              <a:t>competente ad effettuare la scelta del soggetto affidatario del contratto, </a:t>
            </a:r>
            <a:r>
              <a:rPr lang="it-IT" sz="1400" b="1" i="1" dirty="0"/>
              <a:t>secondo regole di competenza e trasparenza preventivamente individuate da ciascuna stazione appaltante</a:t>
            </a:r>
            <a:r>
              <a:rPr lang="it-IT" sz="1400" i="1" dirty="0"/>
              <a:t>. </a:t>
            </a:r>
          </a:p>
          <a:p>
            <a:pPr algn="just"/>
            <a:endParaRPr lang="it-IT" sz="1400" i="1" dirty="0"/>
          </a:p>
          <a:p>
            <a:pPr algn="just"/>
            <a:r>
              <a:rPr lang="it-IT" sz="1400" i="1" dirty="0"/>
              <a:t>Fino alla piena interazione dell'Albo di cui all'articolo 78 con le banche dati istituite presso le amministrazioni detentrici delle informazioni inerenti ai requisiti dei commissari, le stazioni appaltanti </a:t>
            </a:r>
            <a:r>
              <a:rPr lang="it-IT" sz="1400" b="1" i="1" dirty="0"/>
              <a:t>verificano, anche a campione, le autodichiarazioni </a:t>
            </a:r>
            <a:r>
              <a:rPr lang="it-IT" sz="1400" i="1" dirty="0"/>
              <a:t>presentate dai commissari estratti in ordine alla sussistenza dei requisiti dei medesimi commissari. </a:t>
            </a:r>
          </a:p>
          <a:p>
            <a:pPr algn="just"/>
            <a:endParaRPr lang="it-IT" sz="1400" i="1" dirty="0"/>
          </a:p>
          <a:p>
            <a:pPr algn="just"/>
            <a:r>
              <a:rPr lang="it-IT" sz="1400" i="1" dirty="0"/>
              <a:t>Il mancato possesso dei requisiti o la dichiarazione di incompatibilità dei candidati deve essere tempestivamente comunicata dalla stazione appaltante all'ANAC ai fini della eventuale cancellazione dell'esperto dall'Albo e la comunicazione di un nuovo esperto. </a:t>
            </a:r>
          </a:p>
        </p:txBody>
      </p:sp>
      <p:sp>
        <p:nvSpPr>
          <p:cNvPr id="5" name="Segnaposto data 4">
            <a:extLst>
              <a:ext uri="{FF2B5EF4-FFF2-40B4-BE49-F238E27FC236}">
                <a16:creationId xmlns:a16="http://schemas.microsoft.com/office/drawing/2014/main" id="{6A3D3EAC-B086-4358-9BF3-3519BA61C513}"/>
              </a:ext>
            </a:extLst>
          </p:cNvPr>
          <p:cNvSpPr>
            <a:spLocks noGrp="1"/>
          </p:cNvSpPr>
          <p:nvPr>
            <p:ph type="dt" sz="half" idx="10"/>
          </p:nvPr>
        </p:nvSpPr>
        <p:spPr/>
        <p:txBody>
          <a:bodyPr/>
          <a:lstStyle/>
          <a:p>
            <a:fld id="{33A59CA6-DF98-4774-90F3-B600A2000797}" type="datetime1">
              <a:rPr lang="it-IT" smtClean="0"/>
              <a:t>11/12/2020</a:t>
            </a:fld>
            <a:endParaRPr lang="it-IT" dirty="0"/>
          </a:p>
        </p:txBody>
      </p:sp>
      <p:sp>
        <p:nvSpPr>
          <p:cNvPr id="8" name="Segnaposto piè di pagina 7">
            <a:extLst>
              <a:ext uri="{FF2B5EF4-FFF2-40B4-BE49-F238E27FC236}">
                <a16:creationId xmlns:a16="http://schemas.microsoft.com/office/drawing/2014/main" id="{24A01772-B3B0-4155-B83D-7F0FBA6803C4}"/>
              </a:ext>
            </a:extLst>
          </p:cNvPr>
          <p:cNvSpPr>
            <a:spLocks noGrp="1"/>
          </p:cNvSpPr>
          <p:nvPr>
            <p:ph type="ftr" sz="quarter" idx="11"/>
          </p:nvPr>
        </p:nvSpPr>
        <p:spPr/>
        <p:txBody>
          <a:bodyPr/>
          <a:lstStyle/>
          <a:p>
            <a:r>
              <a:rPr lang="it-IT" dirty="0"/>
              <a:t>IL CODICE DEI CONTRATTI PUBBLICI</a:t>
            </a:r>
          </a:p>
        </p:txBody>
      </p:sp>
      <p:sp>
        <p:nvSpPr>
          <p:cNvPr id="9" name="Segnaposto numero diapositiva 8">
            <a:extLst>
              <a:ext uri="{FF2B5EF4-FFF2-40B4-BE49-F238E27FC236}">
                <a16:creationId xmlns:a16="http://schemas.microsoft.com/office/drawing/2014/main" id="{58E76450-77F2-4C9F-ABCC-E631CAB96389}"/>
              </a:ext>
            </a:extLst>
          </p:cNvPr>
          <p:cNvSpPr>
            <a:spLocks noGrp="1"/>
          </p:cNvSpPr>
          <p:nvPr>
            <p:ph type="sldNum" sz="quarter" idx="12"/>
          </p:nvPr>
        </p:nvSpPr>
        <p:spPr/>
        <p:txBody>
          <a:bodyPr/>
          <a:lstStyle/>
          <a:p>
            <a:fld id="{9DFE6074-6A0D-4B4C-BDDE-63383ADB2658}" type="slidenum">
              <a:rPr lang="it-IT" smtClean="0"/>
              <a:t>122</a:t>
            </a:fld>
            <a:endParaRPr lang="it-IT" dirty="0"/>
          </a:p>
        </p:txBody>
      </p:sp>
      <p:sp>
        <p:nvSpPr>
          <p:cNvPr id="10" name="Rettangolo 9">
            <a:extLst>
              <a:ext uri="{FF2B5EF4-FFF2-40B4-BE49-F238E27FC236}">
                <a16:creationId xmlns:a16="http://schemas.microsoft.com/office/drawing/2014/main" id="{2035D748-25FA-475C-A44A-6F73FF76CB28}"/>
              </a:ext>
            </a:extLst>
          </p:cNvPr>
          <p:cNvSpPr/>
          <p:nvPr/>
        </p:nvSpPr>
        <p:spPr>
          <a:xfrm>
            <a:off x="8159932" y="5493124"/>
            <a:ext cx="2998940" cy="800219"/>
          </a:xfrm>
          <a:prstGeom prst="rect">
            <a:avLst/>
          </a:prstGeom>
        </p:spPr>
        <p:txBody>
          <a:bodyPr wrap="square">
            <a:spAutoFit/>
          </a:bodyPr>
          <a:lstStyle/>
          <a:p>
            <a:pPr algn="ctr"/>
            <a:r>
              <a:rPr lang="it-IT" b="1" dirty="0"/>
              <a:t>Art. 77</a:t>
            </a:r>
          </a:p>
          <a:p>
            <a:pPr algn="ctr"/>
            <a:r>
              <a:rPr lang="it-IT" sz="1400" dirty="0"/>
              <a:t>COMMISSION E GIUDICATRICE</a:t>
            </a:r>
          </a:p>
          <a:p>
            <a:pPr algn="ctr"/>
            <a:r>
              <a:rPr lang="it-IT" sz="1400" b="1" dirty="0"/>
              <a:t>(comma 3)</a:t>
            </a:r>
          </a:p>
        </p:txBody>
      </p:sp>
      <p:sp>
        <p:nvSpPr>
          <p:cNvPr id="11" name="CasellaDiTesto 10">
            <a:extLst>
              <a:ext uri="{FF2B5EF4-FFF2-40B4-BE49-F238E27FC236}">
                <a16:creationId xmlns:a16="http://schemas.microsoft.com/office/drawing/2014/main" id="{7367CBE4-C1B2-47F4-AD43-EB6364EAA265}"/>
              </a:ext>
            </a:extLst>
          </p:cNvPr>
          <p:cNvSpPr txBox="1"/>
          <p:nvPr/>
        </p:nvSpPr>
        <p:spPr>
          <a:xfrm>
            <a:off x="2643449" y="679805"/>
            <a:ext cx="7200800" cy="400110"/>
          </a:xfrm>
          <a:prstGeom prst="rect">
            <a:avLst/>
          </a:prstGeom>
          <a:solidFill>
            <a:schemeClr val="accent6">
              <a:lumMod val="60000"/>
              <a:lumOff val="40000"/>
            </a:schemeClr>
          </a:solidFill>
        </p:spPr>
        <p:txBody>
          <a:bodyPr wrap="square" rtlCol="0">
            <a:spAutoFit/>
          </a:bodyPr>
          <a:lstStyle/>
          <a:p>
            <a:pPr algn="ctr"/>
            <a:r>
              <a:rPr lang="it-IT" sz="2000" b="1" dirty="0"/>
              <a:t>LA COMMISSIONE GIUDICATRICE</a:t>
            </a:r>
          </a:p>
        </p:txBody>
      </p:sp>
      <p:sp>
        <p:nvSpPr>
          <p:cNvPr id="2" name="CasellaDiTesto 1">
            <a:extLst>
              <a:ext uri="{FF2B5EF4-FFF2-40B4-BE49-F238E27FC236}">
                <a16:creationId xmlns:a16="http://schemas.microsoft.com/office/drawing/2014/main" id="{9F3BBF12-FA9E-4BC7-99BD-F97FBD689FA4}"/>
              </a:ext>
            </a:extLst>
          </p:cNvPr>
          <p:cNvSpPr txBox="1"/>
          <p:nvPr/>
        </p:nvSpPr>
        <p:spPr>
          <a:xfrm>
            <a:off x="9394521" y="1486040"/>
            <a:ext cx="1853852" cy="954107"/>
          </a:xfrm>
          <a:prstGeom prst="rect">
            <a:avLst/>
          </a:prstGeom>
          <a:solidFill>
            <a:schemeClr val="accent4">
              <a:lumMod val="60000"/>
              <a:lumOff val="40000"/>
            </a:schemeClr>
          </a:solidFill>
        </p:spPr>
        <p:txBody>
          <a:bodyPr wrap="square" rtlCol="0">
            <a:spAutoFit/>
          </a:bodyPr>
          <a:lstStyle/>
          <a:p>
            <a:pPr algn="ctr"/>
            <a:r>
              <a:rPr lang="it-IT" sz="2800" dirty="0"/>
              <a:t>LINEE GUIDA N. 5</a:t>
            </a:r>
          </a:p>
        </p:txBody>
      </p:sp>
    </p:spTree>
    <p:extLst>
      <p:ext uri="{BB962C8B-B14F-4D97-AF65-F5344CB8AC3E}">
        <p14:creationId xmlns:p14="http://schemas.microsoft.com/office/powerpoint/2010/main" val="3929274503"/>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p:cNvSpPr/>
          <p:nvPr/>
        </p:nvSpPr>
        <p:spPr>
          <a:xfrm>
            <a:off x="2012769" y="1215804"/>
            <a:ext cx="8166462" cy="646331"/>
          </a:xfrm>
          <a:prstGeom prst="rect">
            <a:avLst/>
          </a:prstGeom>
        </p:spPr>
        <p:txBody>
          <a:bodyPr wrap="square">
            <a:spAutoFit/>
          </a:bodyPr>
          <a:lstStyle/>
          <a:p>
            <a:pPr algn="ctr"/>
            <a:r>
              <a:rPr lang="it-IT" dirty="0"/>
              <a:t>I commissari </a:t>
            </a:r>
            <a:r>
              <a:rPr lang="it-IT" u="sng" dirty="0"/>
              <a:t>sono scelti fra </a:t>
            </a:r>
          </a:p>
          <a:p>
            <a:pPr algn="ctr"/>
            <a:r>
              <a:rPr lang="it-IT" dirty="0"/>
              <a:t>gli </a:t>
            </a:r>
            <a:r>
              <a:rPr lang="it-IT" b="1" dirty="0"/>
              <a:t>esperti iscritti all'Albo istituito presso l'ANAC  </a:t>
            </a:r>
            <a:r>
              <a:rPr lang="it-IT" dirty="0"/>
              <a:t>di cui all'articolo 78 </a:t>
            </a:r>
          </a:p>
        </p:txBody>
      </p:sp>
      <p:sp>
        <p:nvSpPr>
          <p:cNvPr id="8" name="Rettangolo 7"/>
          <p:cNvSpPr/>
          <p:nvPr/>
        </p:nvSpPr>
        <p:spPr>
          <a:xfrm>
            <a:off x="2693434" y="1998024"/>
            <a:ext cx="7100830" cy="338554"/>
          </a:xfrm>
          <a:prstGeom prst="rect">
            <a:avLst/>
          </a:prstGeom>
          <a:solidFill>
            <a:schemeClr val="accent2"/>
          </a:solidFill>
          <a:ln>
            <a:solidFill>
              <a:srgbClr val="00B050"/>
            </a:solidFill>
          </a:ln>
        </p:spPr>
        <p:txBody>
          <a:bodyPr wrap="square">
            <a:spAutoFit/>
          </a:bodyPr>
          <a:lstStyle/>
          <a:p>
            <a:pPr algn="ctr"/>
            <a:r>
              <a:rPr lang="it-IT" sz="1600" dirty="0"/>
              <a:t>Art. 78  </a:t>
            </a:r>
            <a:r>
              <a:rPr lang="it-IT" sz="1600" i="1" dirty="0"/>
              <a:t>Albo dei componenti delle commissioni giudicatrici </a:t>
            </a:r>
          </a:p>
        </p:txBody>
      </p:sp>
      <p:sp>
        <p:nvSpPr>
          <p:cNvPr id="9" name="Rettangolo 8"/>
          <p:cNvSpPr/>
          <p:nvPr/>
        </p:nvSpPr>
        <p:spPr>
          <a:xfrm>
            <a:off x="1133717" y="2446278"/>
            <a:ext cx="9490740" cy="2246769"/>
          </a:xfrm>
          <a:prstGeom prst="rect">
            <a:avLst/>
          </a:prstGeom>
        </p:spPr>
        <p:txBody>
          <a:bodyPr wrap="square">
            <a:spAutoFit/>
          </a:bodyPr>
          <a:lstStyle/>
          <a:p>
            <a:pPr algn="just"/>
            <a:r>
              <a:rPr lang="it-IT" sz="1400" b="1" dirty="0"/>
              <a:t>Comma 1. </a:t>
            </a:r>
          </a:p>
          <a:p>
            <a:pPr algn="just"/>
            <a:r>
              <a:rPr lang="it-IT" sz="1400" dirty="0"/>
              <a:t>E' istituito presso l'ANAC, che lo gestisce e lo aggiorna secondo criteri individuati con apposite determinazioni, l'Albo nazionale obbligatorio dei componenti delle commissioni giudicatrici nelle procedure di affidamento dei contratti pubblici. </a:t>
            </a:r>
          </a:p>
          <a:p>
            <a:pPr algn="just"/>
            <a:endParaRPr lang="it-IT" sz="1400" dirty="0"/>
          </a:p>
          <a:p>
            <a:pPr algn="just"/>
            <a:r>
              <a:rPr lang="it-IT" sz="1400" dirty="0"/>
              <a:t>Ai fini dell'iscrizione nel suddetto albo, i soggetti interessati devono essere in possesso di requisiti di compatibilità e moralità, nonché di comprovata competenza e professionalità nello specifico settore a cui si riferisce il contratto, secondo i criteri e le modalità che l'Autorità definisce con </a:t>
            </a:r>
            <a:r>
              <a:rPr lang="it-IT" sz="1400" b="1" u="sng" dirty="0"/>
              <a:t>apposite linee guida</a:t>
            </a:r>
            <a:r>
              <a:rPr lang="it-IT" sz="1400" dirty="0"/>
              <a:t>, valutando la possibilità di articolare l'Albo per aree tematiche omogenee, </a:t>
            </a:r>
            <a:r>
              <a:rPr lang="it-IT" sz="1400" u="sng" dirty="0">
                <a:highlight>
                  <a:srgbClr val="FFFF00"/>
                </a:highlight>
              </a:rPr>
              <a:t>da adottare entro centoventi giorni dalla data di entrata in vigore del presente codice. </a:t>
            </a:r>
          </a:p>
          <a:p>
            <a:pPr algn="just"/>
            <a:endParaRPr lang="it-IT" sz="1400" dirty="0"/>
          </a:p>
          <a:p>
            <a:pPr algn="just"/>
            <a:r>
              <a:rPr lang="it-IT" sz="1400" u="sng" dirty="0"/>
              <a:t>Fino all'adozione della disciplina in materia di iscrizione all'Albo, si applica l'articolo 216, comma 12</a:t>
            </a:r>
            <a:r>
              <a:rPr lang="it-IT" sz="1400" dirty="0"/>
              <a:t>.</a:t>
            </a:r>
          </a:p>
        </p:txBody>
      </p:sp>
      <p:sp>
        <p:nvSpPr>
          <p:cNvPr id="2" name="Rettangolo 1"/>
          <p:cNvSpPr/>
          <p:nvPr/>
        </p:nvSpPr>
        <p:spPr>
          <a:xfrm>
            <a:off x="1133717" y="4828936"/>
            <a:ext cx="9630077" cy="954107"/>
          </a:xfrm>
          <a:prstGeom prst="rect">
            <a:avLst/>
          </a:prstGeom>
        </p:spPr>
        <p:txBody>
          <a:bodyPr wrap="square">
            <a:spAutoFit/>
          </a:bodyPr>
          <a:lstStyle/>
          <a:p>
            <a:pPr algn="just"/>
            <a:r>
              <a:rPr lang="it-IT" sz="1400" b="1" dirty="0"/>
              <a:t>Comma 1-bis. </a:t>
            </a:r>
          </a:p>
          <a:p>
            <a:pPr algn="just"/>
            <a:r>
              <a:rPr lang="it-IT" sz="1400" dirty="0"/>
              <a:t>Con le linee guida di cui al comma 1 sono, altresì, disciplinate le modalità di funzionamento delle commissioni giudicatrici, </a:t>
            </a:r>
            <a:r>
              <a:rPr lang="it-IT" sz="1400" b="1" dirty="0"/>
              <a:t>prevedendo, di norma, sedute pubbliche</a:t>
            </a:r>
            <a:r>
              <a:rPr lang="it-IT" sz="1400" dirty="0"/>
              <a:t>, nonché </a:t>
            </a:r>
            <a:r>
              <a:rPr lang="it-IT" sz="1400" b="1" dirty="0"/>
              <a:t>sedute riservate per la valutazione </a:t>
            </a:r>
            <a:r>
              <a:rPr lang="it-IT" sz="1400" dirty="0"/>
              <a:t>delle offerte tecniche e per altri eventuali adempimenti specifici </a:t>
            </a:r>
            <a:r>
              <a:rPr lang="it-IT" sz="1200" i="1" dirty="0"/>
              <a:t>(aggiunto dal correttivo).</a:t>
            </a:r>
          </a:p>
        </p:txBody>
      </p:sp>
      <p:sp>
        <p:nvSpPr>
          <p:cNvPr id="11" name="Segnaposto data 10">
            <a:extLst>
              <a:ext uri="{FF2B5EF4-FFF2-40B4-BE49-F238E27FC236}">
                <a16:creationId xmlns:a16="http://schemas.microsoft.com/office/drawing/2014/main" id="{985444BB-39C9-439F-AC20-B6DCBC4F42C7}"/>
              </a:ext>
            </a:extLst>
          </p:cNvPr>
          <p:cNvSpPr>
            <a:spLocks noGrp="1"/>
          </p:cNvSpPr>
          <p:nvPr>
            <p:ph type="dt" sz="half" idx="10"/>
          </p:nvPr>
        </p:nvSpPr>
        <p:spPr/>
        <p:txBody>
          <a:bodyPr/>
          <a:lstStyle/>
          <a:p>
            <a:fld id="{9E7EA6C0-B689-49C7-9059-A4AEB16A9805}" type="datetime1">
              <a:rPr lang="it-IT" smtClean="0"/>
              <a:t>11/12/2020</a:t>
            </a:fld>
            <a:endParaRPr lang="it-IT" dirty="0"/>
          </a:p>
        </p:txBody>
      </p:sp>
      <p:sp>
        <p:nvSpPr>
          <p:cNvPr id="12" name="Segnaposto piè di pagina 11">
            <a:extLst>
              <a:ext uri="{FF2B5EF4-FFF2-40B4-BE49-F238E27FC236}">
                <a16:creationId xmlns:a16="http://schemas.microsoft.com/office/drawing/2014/main" id="{33122887-6EB4-49EF-A91C-4747B2D75853}"/>
              </a:ext>
            </a:extLst>
          </p:cNvPr>
          <p:cNvSpPr>
            <a:spLocks noGrp="1"/>
          </p:cNvSpPr>
          <p:nvPr>
            <p:ph type="ftr" sz="quarter" idx="11"/>
          </p:nvPr>
        </p:nvSpPr>
        <p:spPr/>
        <p:txBody>
          <a:bodyPr/>
          <a:lstStyle/>
          <a:p>
            <a:r>
              <a:rPr lang="it-IT" dirty="0"/>
              <a:t>IL CODICE DEI CONTRATTI PUBBLICI</a:t>
            </a:r>
          </a:p>
        </p:txBody>
      </p:sp>
      <p:sp>
        <p:nvSpPr>
          <p:cNvPr id="13" name="Segnaposto numero diapositiva 12">
            <a:extLst>
              <a:ext uri="{FF2B5EF4-FFF2-40B4-BE49-F238E27FC236}">
                <a16:creationId xmlns:a16="http://schemas.microsoft.com/office/drawing/2014/main" id="{D3F762CE-45C6-42DC-90B8-D64877A1A577}"/>
              </a:ext>
            </a:extLst>
          </p:cNvPr>
          <p:cNvSpPr>
            <a:spLocks noGrp="1"/>
          </p:cNvSpPr>
          <p:nvPr>
            <p:ph type="sldNum" sz="quarter" idx="12"/>
          </p:nvPr>
        </p:nvSpPr>
        <p:spPr/>
        <p:txBody>
          <a:bodyPr/>
          <a:lstStyle/>
          <a:p>
            <a:fld id="{9DFE6074-6A0D-4B4C-BDDE-63383ADB2658}" type="slidenum">
              <a:rPr lang="it-IT" smtClean="0"/>
              <a:t>123</a:t>
            </a:fld>
            <a:endParaRPr lang="it-IT" dirty="0"/>
          </a:p>
        </p:txBody>
      </p:sp>
      <p:sp>
        <p:nvSpPr>
          <p:cNvPr id="15" name="CasellaDiTesto 14">
            <a:extLst>
              <a:ext uri="{FF2B5EF4-FFF2-40B4-BE49-F238E27FC236}">
                <a16:creationId xmlns:a16="http://schemas.microsoft.com/office/drawing/2014/main" id="{2363D449-62A5-42CF-9BB6-D190079B519B}"/>
              </a:ext>
            </a:extLst>
          </p:cNvPr>
          <p:cNvSpPr txBox="1"/>
          <p:nvPr/>
        </p:nvSpPr>
        <p:spPr>
          <a:xfrm>
            <a:off x="2643449" y="679805"/>
            <a:ext cx="7200800" cy="400110"/>
          </a:xfrm>
          <a:prstGeom prst="rect">
            <a:avLst/>
          </a:prstGeom>
          <a:solidFill>
            <a:schemeClr val="accent6">
              <a:lumMod val="60000"/>
              <a:lumOff val="40000"/>
            </a:schemeClr>
          </a:solidFill>
        </p:spPr>
        <p:txBody>
          <a:bodyPr wrap="square" rtlCol="0">
            <a:spAutoFit/>
          </a:bodyPr>
          <a:lstStyle/>
          <a:p>
            <a:pPr algn="ctr"/>
            <a:r>
              <a:rPr lang="it-IT" sz="2000" b="1" dirty="0"/>
              <a:t>LA COMMISSIONE GIUDICATRICE</a:t>
            </a:r>
          </a:p>
        </p:txBody>
      </p:sp>
    </p:spTree>
    <p:extLst>
      <p:ext uri="{BB962C8B-B14F-4D97-AF65-F5344CB8AC3E}">
        <p14:creationId xmlns:p14="http://schemas.microsoft.com/office/powerpoint/2010/main" val="478615553"/>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ttangolo 11"/>
          <p:cNvSpPr/>
          <p:nvPr/>
        </p:nvSpPr>
        <p:spPr>
          <a:xfrm>
            <a:off x="4038600" y="1433084"/>
            <a:ext cx="4114800" cy="523220"/>
          </a:xfrm>
          <a:prstGeom prst="rect">
            <a:avLst/>
          </a:prstGeom>
        </p:spPr>
        <p:txBody>
          <a:bodyPr wrap="square">
            <a:spAutoFit/>
          </a:bodyPr>
          <a:lstStyle/>
          <a:p>
            <a:r>
              <a:rPr lang="it-IT" sz="2800" dirty="0"/>
              <a:t>ANAC LINEE GUIDA N. 5</a:t>
            </a:r>
          </a:p>
        </p:txBody>
      </p:sp>
      <p:sp>
        <p:nvSpPr>
          <p:cNvPr id="13" name="Rettangolo 12"/>
          <p:cNvSpPr/>
          <p:nvPr/>
        </p:nvSpPr>
        <p:spPr>
          <a:xfrm>
            <a:off x="2821211" y="2382559"/>
            <a:ext cx="6549577" cy="2092881"/>
          </a:xfrm>
          <a:prstGeom prst="rect">
            <a:avLst/>
          </a:prstGeom>
          <a:solidFill>
            <a:srgbClr val="00B050"/>
          </a:solidFill>
          <a:ln>
            <a:solidFill>
              <a:schemeClr val="tx1"/>
            </a:solidFill>
          </a:ln>
        </p:spPr>
        <p:txBody>
          <a:bodyPr wrap="square">
            <a:spAutoFit/>
          </a:bodyPr>
          <a:lstStyle/>
          <a:p>
            <a:pPr algn="ctr"/>
            <a:r>
              <a:rPr lang="it-IT" sz="2800" dirty="0"/>
              <a:t>Criteri di scelta dei commissari di gara e di iscrizione degli esperti nell’Albo nazionale obbligatorio dei componenti delle commissioni giudicatrici</a:t>
            </a:r>
          </a:p>
          <a:p>
            <a:pPr algn="just"/>
            <a:endParaRPr lang="it-IT" dirty="0"/>
          </a:p>
        </p:txBody>
      </p:sp>
      <p:sp>
        <p:nvSpPr>
          <p:cNvPr id="5" name="Segnaposto data 4">
            <a:extLst>
              <a:ext uri="{FF2B5EF4-FFF2-40B4-BE49-F238E27FC236}">
                <a16:creationId xmlns:a16="http://schemas.microsoft.com/office/drawing/2014/main" id="{FA5EA30C-99AD-4EB8-89DB-A957EB936C19}"/>
              </a:ext>
            </a:extLst>
          </p:cNvPr>
          <p:cNvSpPr>
            <a:spLocks noGrp="1"/>
          </p:cNvSpPr>
          <p:nvPr>
            <p:ph type="dt" sz="half" idx="10"/>
          </p:nvPr>
        </p:nvSpPr>
        <p:spPr/>
        <p:txBody>
          <a:bodyPr/>
          <a:lstStyle/>
          <a:p>
            <a:fld id="{EB8189E2-B190-4E5B-AC2F-1E5A342295BB}" type="datetime1">
              <a:rPr lang="it-IT" smtClean="0"/>
              <a:t>11/12/2020</a:t>
            </a:fld>
            <a:endParaRPr lang="it-IT" dirty="0"/>
          </a:p>
        </p:txBody>
      </p:sp>
      <p:sp>
        <p:nvSpPr>
          <p:cNvPr id="7" name="Segnaposto piè di pagina 6">
            <a:extLst>
              <a:ext uri="{FF2B5EF4-FFF2-40B4-BE49-F238E27FC236}">
                <a16:creationId xmlns:a16="http://schemas.microsoft.com/office/drawing/2014/main" id="{70CE2063-DC31-4F9C-AF19-B0C920E3E65D}"/>
              </a:ext>
            </a:extLst>
          </p:cNvPr>
          <p:cNvSpPr>
            <a:spLocks noGrp="1"/>
          </p:cNvSpPr>
          <p:nvPr>
            <p:ph type="ftr" sz="quarter" idx="11"/>
          </p:nvPr>
        </p:nvSpPr>
        <p:spPr/>
        <p:txBody>
          <a:bodyPr/>
          <a:lstStyle/>
          <a:p>
            <a:r>
              <a:rPr lang="it-IT" dirty="0"/>
              <a:t>IL CODICE DEI CONTRATTI PUBBLICI</a:t>
            </a:r>
          </a:p>
        </p:txBody>
      </p:sp>
      <p:sp>
        <p:nvSpPr>
          <p:cNvPr id="8" name="Segnaposto numero diapositiva 7">
            <a:extLst>
              <a:ext uri="{FF2B5EF4-FFF2-40B4-BE49-F238E27FC236}">
                <a16:creationId xmlns:a16="http://schemas.microsoft.com/office/drawing/2014/main" id="{246D094C-1587-4CA0-BAEB-FB2304056F25}"/>
              </a:ext>
            </a:extLst>
          </p:cNvPr>
          <p:cNvSpPr>
            <a:spLocks noGrp="1"/>
          </p:cNvSpPr>
          <p:nvPr>
            <p:ph type="sldNum" sz="quarter" idx="12"/>
          </p:nvPr>
        </p:nvSpPr>
        <p:spPr/>
        <p:txBody>
          <a:bodyPr/>
          <a:lstStyle/>
          <a:p>
            <a:fld id="{9DFE6074-6A0D-4B4C-BDDE-63383ADB2658}" type="slidenum">
              <a:rPr lang="it-IT" smtClean="0"/>
              <a:t>124</a:t>
            </a:fld>
            <a:endParaRPr lang="it-IT" dirty="0"/>
          </a:p>
        </p:txBody>
      </p:sp>
      <p:sp>
        <p:nvSpPr>
          <p:cNvPr id="9" name="CasellaDiTesto 8">
            <a:extLst>
              <a:ext uri="{FF2B5EF4-FFF2-40B4-BE49-F238E27FC236}">
                <a16:creationId xmlns:a16="http://schemas.microsoft.com/office/drawing/2014/main" id="{79C1E560-6EC9-4C9C-A28F-A8A1685F56BF}"/>
              </a:ext>
            </a:extLst>
          </p:cNvPr>
          <p:cNvSpPr txBox="1"/>
          <p:nvPr/>
        </p:nvSpPr>
        <p:spPr>
          <a:xfrm>
            <a:off x="2643449" y="679805"/>
            <a:ext cx="7200800" cy="400110"/>
          </a:xfrm>
          <a:prstGeom prst="rect">
            <a:avLst/>
          </a:prstGeom>
          <a:solidFill>
            <a:schemeClr val="accent6">
              <a:lumMod val="60000"/>
              <a:lumOff val="40000"/>
            </a:schemeClr>
          </a:solidFill>
        </p:spPr>
        <p:txBody>
          <a:bodyPr wrap="square" rtlCol="0">
            <a:spAutoFit/>
          </a:bodyPr>
          <a:lstStyle/>
          <a:p>
            <a:pPr algn="ctr"/>
            <a:r>
              <a:rPr lang="it-IT" sz="2000" b="1" dirty="0"/>
              <a:t>LA COMMISSIONE GIUDICATRICE</a:t>
            </a:r>
          </a:p>
        </p:txBody>
      </p:sp>
      <p:sp>
        <p:nvSpPr>
          <p:cNvPr id="16" name="Rettangolo 15">
            <a:extLst>
              <a:ext uri="{FF2B5EF4-FFF2-40B4-BE49-F238E27FC236}">
                <a16:creationId xmlns:a16="http://schemas.microsoft.com/office/drawing/2014/main" id="{A9E1858A-B2BC-45B1-B81A-EEEE09A837B9}"/>
              </a:ext>
            </a:extLst>
          </p:cNvPr>
          <p:cNvSpPr/>
          <p:nvPr/>
        </p:nvSpPr>
        <p:spPr>
          <a:xfrm>
            <a:off x="8159932" y="5493124"/>
            <a:ext cx="2998940" cy="800219"/>
          </a:xfrm>
          <a:prstGeom prst="rect">
            <a:avLst/>
          </a:prstGeom>
        </p:spPr>
        <p:txBody>
          <a:bodyPr wrap="square">
            <a:spAutoFit/>
          </a:bodyPr>
          <a:lstStyle/>
          <a:p>
            <a:pPr algn="ctr"/>
            <a:r>
              <a:rPr lang="it-IT" b="1" dirty="0"/>
              <a:t>Art. 77</a:t>
            </a:r>
          </a:p>
          <a:p>
            <a:pPr algn="ctr"/>
            <a:r>
              <a:rPr lang="it-IT" sz="1400" dirty="0"/>
              <a:t>COMMISSION E GIUDICATRICE</a:t>
            </a:r>
          </a:p>
          <a:p>
            <a:pPr algn="ctr"/>
            <a:r>
              <a:rPr lang="it-IT" sz="1400" b="1" dirty="0"/>
              <a:t>(comma 3)</a:t>
            </a:r>
          </a:p>
        </p:txBody>
      </p:sp>
    </p:spTree>
    <p:extLst>
      <p:ext uri="{BB962C8B-B14F-4D97-AF65-F5344CB8AC3E}">
        <p14:creationId xmlns:p14="http://schemas.microsoft.com/office/powerpoint/2010/main" val="1037620469"/>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ttangolo 9"/>
          <p:cNvSpPr/>
          <p:nvPr/>
        </p:nvSpPr>
        <p:spPr>
          <a:xfrm>
            <a:off x="7687491" y="4903634"/>
            <a:ext cx="1134292" cy="307777"/>
          </a:xfrm>
          <a:prstGeom prst="rect">
            <a:avLst/>
          </a:prstGeom>
        </p:spPr>
        <p:txBody>
          <a:bodyPr wrap="square">
            <a:spAutoFit/>
          </a:bodyPr>
          <a:lstStyle/>
          <a:p>
            <a:pPr algn="ctr"/>
            <a:r>
              <a:rPr lang="it-IT" sz="1400" b="1" dirty="0"/>
              <a:t>(comma 3)</a:t>
            </a:r>
          </a:p>
        </p:txBody>
      </p:sp>
      <p:sp>
        <p:nvSpPr>
          <p:cNvPr id="2" name="Rettangolo 1"/>
          <p:cNvSpPr/>
          <p:nvPr/>
        </p:nvSpPr>
        <p:spPr>
          <a:xfrm>
            <a:off x="2725782" y="1821155"/>
            <a:ext cx="6405691" cy="2862322"/>
          </a:xfrm>
          <a:prstGeom prst="rect">
            <a:avLst/>
          </a:prstGeom>
        </p:spPr>
        <p:txBody>
          <a:bodyPr wrap="square">
            <a:spAutoFit/>
          </a:bodyPr>
          <a:lstStyle/>
          <a:p>
            <a:pPr algn="ctr"/>
            <a:r>
              <a:rPr lang="it-IT" dirty="0"/>
              <a:t>I commissari sono individuati dalle stazioni appaltanti mediante….</a:t>
            </a:r>
          </a:p>
          <a:p>
            <a:pPr algn="ctr"/>
            <a:endParaRPr lang="it-IT" b="1" u="sng" dirty="0"/>
          </a:p>
          <a:p>
            <a:pPr algn="ctr"/>
            <a:r>
              <a:rPr lang="it-IT" b="1" u="sng" dirty="0"/>
              <a:t>pubblico sorteggio </a:t>
            </a:r>
          </a:p>
          <a:p>
            <a:pPr algn="ctr"/>
            <a:endParaRPr lang="it-IT" dirty="0"/>
          </a:p>
          <a:p>
            <a:pPr algn="ctr"/>
            <a:r>
              <a:rPr lang="it-IT" dirty="0"/>
              <a:t>da una lista di candidati costituita da un numero di nominativi almeno doppio rispetto a quello dei componenti da nominare e comunque nel rispetto del principio di rotazione. </a:t>
            </a:r>
          </a:p>
          <a:p>
            <a:pPr algn="ctr"/>
            <a:endParaRPr lang="it-IT" dirty="0"/>
          </a:p>
          <a:p>
            <a:pPr algn="ctr"/>
            <a:r>
              <a:rPr lang="it-IT" u="sng" dirty="0"/>
              <a:t>Tale lista è comunicata dall'ANAC</a:t>
            </a:r>
            <a:r>
              <a:rPr lang="it-IT" dirty="0"/>
              <a:t> alla stazione appaltante, entro cinque giorni dalla </a:t>
            </a:r>
            <a:r>
              <a:rPr lang="it-IT" b="1" dirty="0"/>
              <a:t>richiesta della stazione appaltante</a:t>
            </a:r>
            <a:r>
              <a:rPr lang="it-IT" dirty="0"/>
              <a:t>. </a:t>
            </a:r>
          </a:p>
        </p:txBody>
      </p:sp>
      <p:sp>
        <p:nvSpPr>
          <p:cNvPr id="7" name="Segnaposto data 6">
            <a:extLst>
              <a:ext uri="{FF2B5EF4-FFF2-40B4-BE49-F238E27FC236}">
                <a16:creationId xmlns:a16="http://schemas.microsoft.com/office/drawing/2014/main" id="{917AB816-195E-498B-BFC3-37AC286E6962}"/>
              </a:ext>
            </a:extLst>
          </p:cNvPr>
          <p:cNvSpPr>
            <a:spLocks noGrp="1"/>
          </p:cNvSpPr>
          <p:nvPr>
            <p:ph type="dt" sz="half" idx="10"/>
          </p:nvPr>
        </p:nvSpPr>
        <p:spPr/>
        <p:txBody>
          <a:bodyPr/>
          <a:lstStyle/>
          <a:p>
            <a:fld id="{040D9928-9363-4B7D-B798-22A017A84B9C}" type="datetime1">
              <a:rPr lang="it-IT" smtClean="0"/>
              <a:t>11/12/2020</a:t>
            </a:fld>
            <a:endParaRPr lang="it-IT" dirty="0"/>
          </a:p>
        </p:txBody>
      </p:sp>
      <p:sp>
        <p:nvSpPr>
          <p:cNvPr id="8" name="Segnaposto piè di pagina 7">
            <a:extLst>
              <a:ext uri="{FF2B5EF4-FFF2-40B4-BE49-F238E27FC236}">
                <a16:creationId xmlns:a16="http://schemas.microsoft.com/office/drawing/2014/main" id="{415D5F66-9197-41A7-8A9D-E832867E09CB}"/>
              </a:ext>
            </a:extLst>
          </p:cNvPr>
          <p:cNvSpPr>
            <a:spLocks noGrp="1"/>
          </p:cNvSpPr>
          <p:nvPr>
            <p:ph type="ftr" sz="quarter" idx="11"/>
          </p:nvPr>
        </p:nvSpPr>
        <p:spPr/>
        <p:txBody>
          <a:bodyPr/>
          <a:lstStyle/>
          <a:p>
            <a:r>
              <a:rPr lang="it-IT" dirty="0"/>
              <a:t>IL CODICE DEI CONTRATTI PUBBLICI</a:t>
            </a:r>
          </a:p>
        </p:txBody>
      </p:sp>
      <p:sp>
        <p:nvSpPr>
          <p:cNvPr id="9" name="Segnaposto numero diapositiva 8">
            <a:extLst>
              <a:ext uri="{FF2B5EF4-FFF2-40B4-BE49-F238E27FC236}">
                <a16:creationId xmlns:a16="http://schemas.microsoft.com/office/drawing/2014/main" id="{B4B6C250-3D66-42B0-A731-DE3B3F48515E}"/>
              </a:ext>
            </a:extLst>
          </p:cNvPr>
          <p:cNvSpPr>
            <a:spLocks noGrp="1"/>
          </p:cNvSpPr>
          <p:nvPr>
            <p:ph type="sldNum" sz="quarter" idx="12"/>
          </p:nvPr>
        </p:nvSpPr>
        <p:spPr/>
        <p:txBody>
          <a:bodyPr/>
          <a:lstStyle/>
          <a:p>
            <a:fld id="{9DFE6074-6A0D-4B4C-BDDE-63383ADB2658}" type="slidenum">
              <a:rPr lang="it-IT" smtClean="0"/>
              <a:t>125</a:t>
            </a:fld>
            <a:endParaRPr lang="it-IT" dirty="0"/>
          </a:p>
        </p:txBody>
      </p:sp>
      <p:sp>
        <p:nvSpPr>
          <p:cNvPr id="12" name="Rettangolo 11">
            <a:extLst>
              <a:ext uri="{FF2B5EF4-FFF2-40B4-BE49-F238E27FC236}">
                <a16:creationId xmlns:a16="http://schemas.microsoft.com/office/drawing/2014/main" id="{2F53A47C-FD4B-4D42-B061-5917030B21EF}"/>
              </a:ext>
            </a:extLst>
          </p:cNvPr>
          <p:cNvSpPr/>
          <p:nvPr/>
        </p:nvSpPr>
        <p:spPr>
          <a:xfrm>
            <a:off x="8159932" y="5493124"/>
            <a:ext cx="2998940" cy="800219"/>
          </a:xfrm>
          <a:prstGeom prst="rect">
            <a:avLst/>
          </a:prstGeom>
        </p:spPr>
        <p:txBody>
          <a:bodyPr wrap="square">
            <a:spAutoFit/>
          </a:bodyPr>
          <a:lstStyle/>
          <a:p>
            <a:pPr algn="ctr"/>
            <a:r>
              <a:rPr lang="it-IT" b="1" dirty="0"/>
              <a:t>Art. 77</a:t>
            </a:r>
          </a:p>
          <a:p>
            <a:pPr algn="ctr"/>
            <a:r>
              <a:rPr lang="it-IT" sz="1400" dirty="0"/>
              <a:t>COMMISSION E GIUDICATRICE</a:t>
            </a:r>
          </a:p>
          <a:p>
            <a:pPr algn="ctr"/>
            <a:r>
              <a:rPr lang="it-IT" sz="1400" b="1" dirty="0"/>
              <a:t>(comma 3)</a:t>
            </a:r>
          </a:p>
        </p:txBody>
      </p:sp>
      <p:sp>
        <p:nvSpPr>
          <p:cNvPr id="14" name="CasellaDiTesto 13">
            <a:extLst>
              <a:ext uri="{FF2B5EF4-FFF2-40B4-BE49-F238E27FC236}">
                <a16:creationId xmlns:a16="http://schemas.microsoft.com/office/drawing/2014/main" id="{CAADE609-ADE0-4835-A9E6-4E032BE3021D}"/>
              </a:ext>
            </a:extLst>
          </p:cNvPr>
          <p:cNvSpPr txBox="1"/>
          <p:nvPr/>
        </p:nvSpPr>
        <p:spPr>
          <a:xfrm>
            <a:off x="2643449" y="679805"/>
            <a:ext cx="7200800" cy="400110"/>
          </a:xfrm>
          <a:prstGeom prst="rect">
            <a:avLst/>
          </a:prstGeom>
          <a:solidFill>
            <a:schemeClr val="accent6">
              <a:lumMod val="60000"/>
              <a:lumOff val="40000"/>
            </a:schemeClr>
          </a:solidFill>
        </p:spPr>
        <p:txBody>
          <a:bodyPr wrap="square" rtlCol="0">
            <a:spAutoFit/>
          </a:bodyPr>
          <a:lstStyle/>
          <a:p>
            <a:pPr algn="ctr"/>
            <a:r>
              <a:rPr lang="it-IT" sz="2000" b="1" dirty="0"/>
              <a:t>LA COMMISSIONE GIUDICATRICE</a:t>
            </a:r>
          </a:p>
        </p:txBody>
      </p:sp>
    </p:spTree>
    <p:extLst>
      <p:ext uri="{BB962C8B-B14F-4D97-AF65-F5344CB8AC3E}">
        <p14:creationId xmlns:p14="http://schemas.microsoft.com/office/powerpoint/2010/main" val="1470602758"/>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2643449" y="1770356"/>
            <a:ext cx="6540137" cy="1200329"/>
          </a:xfrm>
          <a:prstGeom prst="rect">
            <a:avLst/>
          </a:prstGeom>
        </p:spPr>
        <p:txBody>
          <a:bodyPr wrap="square">
            <a:spAutoFit/>
          </a:bodyPr>
          <a:lstStyle/>
          <a:p>
            <a:pPr algn="just"/>
            <a:r>
              <a:rPr lang="it-IT" dirty="0"/>
              <a:t>La stazione appaltante può nominare alcuni </a:t>
            </a:r>
            <a:r>
              <a:rPr lang="it-IT" b="1" dirty="0"/>
              <a:t>componenti interni alla stazione appaltante</a:t>
            </a:r>
            <a:r>
              <a:rPr lang="it-IT" dirty="0"/>
              <a:t>, </a:t>
            </a:r>
            <a:r>
              <a:rPr lang="it-IT" u="sng" dirty="0"/>
              <a:t>escluso il Presidente</a:t>
            </a:r>
          </a:p>
          <a:p>
            <a:pPr algn="just"/>
            <a:endParaRPr lang="it-IT" dirty="0"/>
          </a:p>
          <a:p>
            <a:pPr algn="r"/>
            <a:r>
              <a:rPr lang="it-IT" sz="1600" dirty="0"/>
              <a:t>(nel rispetto del </a:t>
            </a:r>
            <a:r>
              <a:rPr lang="it-IT" sz="1600" b="1" dirty="0"/>
              <a:t>principio di rotazione</a:t>
            </a:r>
            <a:r>
              <a:rPr lang="it-IT" sz="1600" dirty="0"/>
              <a:t>)</a:t>
            </a:r>
          </a:p>
        </p:txBody>
      </p:sp>
      <p:sp>
        <p:nvSpPr>
          <p:cNvPr id="3" name="Rettangolo 2"/>
          <p:cNvSpPr/>
          <p:nvPr/>
        </p:nvSpPr>
        <p:spPr>
          <a:xfrm>
            <a:off x="2264032" y="3415666"/>
            <a:ext cx="7959634" cy="1200329"/>
          </a:xfrm>
          <a:prstGeom prst="rect">
            <a:avLst/>
          </a:prstGeom>
        </p:spPr>
        <p:txBody>
          <a:bodyPr wrap="square">
            <a:spAutoFit/>
          </a:bodyPr>
          <a:lstStyle/>
          <a:p>
            <a:pPr algn="just"/>
            <a:r>
              <a:rPr lang="it-IT" dirty="0"/>
              <a:t>in caso di affidamento di contratti </a:t>
            </a:r>
          </a:p>
          <a:p>
            <a:pPr marL="285750" indent="-285750" algn="just">
              <a:buFontTx/>
              <a:buChar char="-"/>
            </a:pPr>
            <a:r>
              <a:rPr lang="it-IT" dirty="0"/>
              <a:t>per i </a:t>
            </a:r>
            <a:r>
              <a:rPr lang="it-IT" b="1" u="sng" dirty="0"/>
              <a:t>servizi e le forniture</a:t>
            </a:r>
            <a:r>
              <a:rPr lang="it-IT" b="1" dirty="0"/>
              <a:t> di importo inferiore alle soglie di cui all'articolo 35</a:t>
            </a:r>
            <a:r>
              <a:rPr lang="it-IT" dirty="0"/>
              <a:t>, </a:t>
            </a:r>
          </a:p>
          <a:p>
            <a:pPr marL="285750" indent="-285750" algn="just">
              <a:buFontTx/>
              <a:buChar char="-"/>
            </a:pPr>
            <a:r>
              <a:rPr lang="it-IT" dirty="0"/>
              <a:t>per i </a:t>
            </a:r>
            <a:r>
              <a:rPr lang="it-IT" b="1" u="sng" dirty="0"/>
              <a:t>lavori</a:t>
            </a:r>
            <a:r>
              <a:rPr lang="it-IT" b="1" dirty="0"/>
              <a:t> di importo inferiore a un milione di euro </a:t>
            </a:r>
          </a:p>
          <a:p>
            <a:pPr marL="285750" indent="-285750" algn="just">
              <a:buFontTx/>
              <a:buChar char="-"/>
            </a:pPr>
            <a:r>
              <a:rPr lang="it-IT" dirty="0"/>
              <a:t>o per quelli che </a:t>
            </a:r>
            <a:r>
              <a:rPr lang="it-IT" b="1" dirty="0"/>
              <a:t>non presentano particolare complessità</a:t>
            </a:r>
            <a:endParaRPr lang="it-IT" dirty="0"/>
          </a:p>
        </p:txBody>
      </p:sp>
      <p:sp>
        <p:nvSpPr>
          <p:cNvPr id="8" name="Segnaposto data 7">
            <a:extLst>
              <a:ext uri="{FF2B5EF4-FFF2-40B4-BE49-F238E27FC236}">
                <a16:creationId xmlns:a16="http://schemas.microsoft.com/office/drawing/2014/main" id="{3F55A38C-05D0-4A29-9077-9CDB86E38674}"/>
              </a:ext>
            </a:extLst>
          </p:cNvPr>
          <p:cNvSpPr>
            <a:spLocks noGrp="1"/>
          </p:cNvSpPr>
          <p:nvPr>
            <p:ph type="dt" sz="half" idx="10"/>
          </p:nvPr>
        </p:nvSpPr>
        <p:spPr/>
        <p:txBody>
          <a:bodyPr/>
          <a:lstStyle/>
          <a:p>
            <a:fld id="{C4C1E524-3C5C-407B-9567-5B50BA577D77}" type="datetime1">
              <a:rPr lang="it-IT" smtClean="0"/>
              <a:t>11/12/2020</a:t>
            </a:fld>
            <a:endParaRPr lang="it-IT" dirty="0"/>
          </a:p>
        </p:txBody>
      </p:sp>
      <p:sp>
        <p:nvSpPr>
          <p:cNvPr id="9" name="Segnaposto piè di pagina 8">
            <a:extLst>
              <a:ext uri="{FF2B5EF4-FFF2-40B4-BE49-F238E27FC236}">
                <a16:creationId xmlns:a16="http://schemas.microsoft.com/office/drawing/2014/main" id="{BF723560-F590-43B1-885A-FAB4BAA4D043}"/>
              </a:ext>
            </a:extLst>
          </p:cNvPr>
          <p:cNvSpPr>
            <a:spLocks noGrp="1"/>
          </p:cNvSpPr>
          <p:nvPr>
            <p:ph type="ftr" sz="quarter" idx="11"/>
          </p:nvPr>
        </p:nvSpPr>
        <p:spPr/>
        <p:txBody>
          <a:bodyPr/>
          <a:lstStyle/>
          <a:p>
            <a:r>
              <a:rPr lang="it-IT" dirty="0"/>
              <a:t>IL CODICE DEI CONTRATTI PUBBLICI</a:t>
            </a:r>
          </a:p>
        </p:txBody>
      </p:sp>
      <p:sp>
        <p:nvSpPr>
          <p:cNvPr id="10" name="Segnaposto numero diapositiva 9">
            <a:extLst>
              <a:ext uri="{FF2B5EF4-FFF2-40B4-BE49-F238E27FC236}">
                <a16:creationId xmlns:a16="http://schemas.microsoft.com/office/drawing/2014/main" id="{9F7625E9-BC83-4D3F-B6D6-0F2A86286173}"/>
              </a:ext>
            </a:extLst>
          </p:cNvPr>
          <p:cNvSpPr>
            <a:spLocks noGrp="1"/>
          </p:cNvSpPr>
          <p:nvPr>
            <p:ph type="sldNum" sz="quarter" idx="12"/>
          </p:nvPr>
        </p:nvSpPr>
        <p:spPr/>
        <p:txBody>
          <a:bodyPr/>
          <a:lstStyle/>
          <a:p>
            <a:fld id="{9DFE6074-6A0D-4B4C-BDDE-63383ADB2658}" type="slidenum">
              <a:rPr lang="it-IT" smtClean="0"/>
              <a:t>126</a:t>
            </a:fld>
            <a:endParaRPr lang="it-IT" dirty="0"/>
          </a:p>
        </p:txBody>
      </p:sp>
      <p:sp>
        <p:nvSpPr>
          <p:cNvPr id="11" name="Rettangolo 10">
            <a:extLst>
              <a:ext uri="{FF2B5EF4-FFF2-40B4-BE49-F238E27FC236}">
                <a16:creationId xmlns:a16="http://schemas.microsoft.com/office/drawing/2014/main" id="{FF1AEF07-B4AF-4ECD-896A-C63E3D87DA99}"/>
              </a:ext>
            </a:extLst>
          </p:cNvPr>
          <p:cNvSpPr/>
          <p:nvPr/>
        </p:nvSpPr>
        <p:spPr>
          <a:xfrm>
            <a:off x="8159932" y="5493124"/>
            <a:ext cx="2998940" cy="800219"/>
          </a:xfrm>
          <a:prstGeom prst="rect">
            <a:avLst/>
          </a:prstGeom>
        </p:spPr>
        <p:txBody>
          <a:bodyPr wrap="square">
            <a:spAutoFit/>
          </a:bodyPr>
          <a:lstStyle/>
          <a:p>
            <a:pPr algn="ctr"/>
            <a:r>
              <a:rPr lang="it-IT" b="1" dirty="0"/>
              <a:t>Art. 77</a:t>
            </a:r>
          </a:p>
          <a:p>
            <a:pPr algn="ctr"/>
            <a:r>
              <a:rPr lang="it-IT" sz="1400" dirty="0"/>
              <a:t>COMMISSION E GIUDICATRICE</a:t>
            </a:r>
          </a:p>
          <a:p>
            <a:pPr algn="ctr"/>
            <a:r>
              <a:rPr lang="it-IT" sz="1400" b="1" dirty="0"/>
              <a:t>(comma 3)</a:t>
            </a:r>
          </a:p>
        </p:txBody>
      </p:sp>
      <p:sp>
        <p:nvSpPr>
          <p:cNvPr id="13" name="CasellaDiTesto 12">
            <a:extLst>
              <a:ext uri="{FF2B5EF4-FFF2-40B4-BE49-F238E27FC236}">
                <a16:creationId xmlns:a16="http://schemas.microsoft.com/office/drawing/2014/main" id="{E82F4DF4-D63F-4A63-A35E-44F6A5CC5D40}"/>
              </a:ext>
            </a:extLst>
          </p:cNvPr>
          <p:cNvSpPr txBox="1"/>
          <p:nvPr/>
        </p:nvSpPr>
        <p:spPr>
          <a:xfrm>
            <a:off x="2643449" y="679805"/>
            <a:ext cx="7200800" cy="400110"/>
          </a:xfrm>
          <a:prstGeom prst="rect">
            <a:avLst/>
          </a:prstGeom>
          <a:solidFill>
            <a:schemeClr val="accent6">
              <a:lumMod val="60000"/>
              <a:lumOff val="40000"/>
            </a:schemeClr>
          </a:solidFill>
        </p:spPr>
        <p:txBody>
          <a:bodyPr wrap="square" rtlCol="0">
            <a:spAutoFit/>
          </a:bodyPr>
          <a:lstStyle/>
          <a:p>
            <a:pPr algn="ctr"/>
            <a:r>
              <a:rPr lang="it-IT" sz="2000" b="1" dirty="0"/>
              <a:t>LA COMMISSIONE GIUDICATRICE</a:t>
            </a:r>
          </a:p>
        </p:txBody>
      </p:sp>
    </p:spTree>
    <p:extLst>
      <p:ext uri="{BB962C8B-B14F-4D97-AF65-F5344CB8AC3E}">
        <p14:creationId xmlns:p14="http://schemas.microsoft.com/office/powerpoint/2010/main" val="2812437472"/>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tangolo 8"/>
          <p:cNvSpPr/>
          <p:nvPr/>
        </p:nvSpPr>
        <p:spPr>
          <a:xfrm>
            <a:off x="2734489" y="2343114"/>
            <a:ext cx="8107681" cy="3046988"/>
          </a:xfrm>
          <a:prstGeom prst="rect">
            <a:avLst/>
          </a:prstGeom>
        </p:spPr>
        <p:txBody>
          <a:bodyPr wrap="square">
            <a:spAutoFit/>
          </a:bodyPr>
          <a:lstStyle/>
          <a:p>
            <a:pPr algn="just"/>
            <a:endParaRPr lang="it-IT" sz="1600" dirty="0"/>
          </a:p>
          <a:p>
            <a:pPr algn="just"/>
            <a:r>
              <a:rPr lang="it-IT" sz="1600" dirty="0"/>
              <a:t>Sono considerate </a:t>
            </a:r>
            <a:r>
              <a:rPr lang="it-IT" sz="1600" u="sng" dirty="0"/>
              <a:t>di non particolare complessità… </a:t>
            </a:r>
          </a:p>
          <a:p>
            <a:pPr algn="just"/>
            <a:endParaRPr lang="it-IT" sz="1600" dirty="0"/>
          </a:p>
          <a:p>
            <a:pPr marL="285750" indent="-285750" algn="just">
              <a:buFontTx/>
              <a:buChar char="-"/>
            </a:pPr>
            <a:r>
              <a:rPr lang="it-IT" sz="1600" dirty="0"/>
              <a:t>i </a:t>
            </a:r>
            <a:r>
              <a:rPr lang="it-IT" sz="1600" b="1" dirty="0"/>
              <a:t>sistemi dinamici di acquisizione di cui all’art. 55 </a:t>
            </a:r>
            <a:r>
              <a:rPr lang="it-IT" sz="1600" dirty="0"/>
              <a:t>del Codice dei contratti pubblici, </a:t>
            </a:r>
          </a:p>
          <a:p>
            <a:pPr algn="just"/>
            <a:endParaRPr lang="it-IT" sz="1600" dirty="0"/>
          </a:p>
          <a:p>
            <a:pPr marL="285750" indent="-285750" algn="just">
              <a:buFontTx/>
              <a:buChar char="-"/>
            </a:pPr>
            <a:r>
              <a:rPr lang="it-IT" sz="1600" dirty="0"/>
              <a:t>le procedure interamente gestite tramite </a:t>
            </a:r>
            <a:r>
              <a:rPr lang="it-IT" sz="1600" b="1" dirty="0"/>
              <a:t>piattaforme telematiche di negoziazione, ai sensi dell’art. 58</a:t>
            </a:r>
            <a:r>
              <a:rPr lang="it-IT" sz="1600" dirty="0"/>
              <a:t> del Codice dei contratti pubblici </a:t>
            </a:r>
          </a:p>
          <a:p>
            <a:pPr algn="just"/>
            <a:endParaRPr lang="it-IT" sz="1600" dirty="0"/>
          </a:p>
          <a:p>
            <a:pPr marL="285750" indent="-285750" algn="just">
              <a:buFontTx/>
              <a:buChar char="-"/>
            </a:pPr>
            <a:r>
              <a:rPr lang="it-IT" sz="1600" dirty="0"/>
              <a:t>e quelle che prevedono l’attribuzione di un </a:t>
            </a:r>
            <a:r>
              <a:rPr lang="it-IT" sz="1600" b="1" dirty="0"/>
              <a:t>punteggio tabellare secondo criteri basati sul principio on/off </a:t>
            </a:r>
            <a:r>
              <a:rPr lang="it-IT" sz="1600" dirty="0"/>
              <a:t>(in presenza di un determinato elemento è attribuito un punteggio predeterminato, senza alcuna valutazione discrezionale, in assenza è attribuito un punteggio pari a zero) sulla base di formule indicate nella documentazione di gara.</a:t>
            </a:r>
          </a:p>
        </p:txBody>
      </p:sp>
      <p:sp>
        <p:nvSpPr>
          <p:cNvPr id="12" name="Rettangolo 11"/>
          <p:cNvSpPr/>
          <p:nvPr/>
        </p:nvSpPr>
        <p:spPr>
          <a:xfrm>
            <a:off x="641014" y="3621190"/>
            <a:ext cx="1696297" cy="369332"/>
          </a:xfrm>
          <a:prstGeom prst="rect">
            <a:avLst/>
          </a:prstGeom>
        </p:spPr>
        <p:txBody>
          <a:bodyPr wrap="none">
            <a:spAutoFit/>
          </a:bodyPr>
          <a:lstStyle/>
          <a:p>
            <a:pPr algn="ctr"/>
            <a:r>
              <a:rPr lang="it-IT" dirty="0"/>
              <a:t>Linee Guida n. 5</a:t>
            </a:r>
          </a:p>
        </p:txBody>
      </p:sp>
      <p:sp>
        <p:nvSpPr>
          <p:cNvPr id="14" name="Rettangolo 13"/>
          <p:cNvSpPr/>
          <p:nvPr/>
        </p:nvSpPr>
        <p:spPr>
          <a:xfrm>
            <a:off x="663936" y="3990522"/>
            <a:ext cx="1650452" cy="307777"/>
          </a:xfrm>
          <a:prstGeom prst="rect">
            <a:avLst/>
          </a:prstGeom>
        </p:spPr>
        <p:txBody>
          <a:bodyPr wrap="none">
            <a:spAutoFit/>
          </a:bodyPr>
          <a:lstStyle/>
          <a:p>
            <a:r>
              <a:rPr lang="it-IT" sz="1400" dirty="0"/>
              <a:t>(premessa, punto 3)</a:t>
            </a:r>
          </a:p>
        </p:txBody>
      </p:sp>
      <p:sp>
        <p:nvSpPr>
          <p:cNvPr id="15" name="Rettangolo 14"/>
          <p:cNvSpPr/>
          <p:nvPr/>
        </p:nvSpPr>
        <p:spPr>
          <a:xfrm>
            <a:off x="641014" y="1043041"/>
            <a:ext cx="7902095" cy="1200329"/>
          </a:xfrm>
          <a:prstGeom prst="rect">
            <a:avLst/>
          </a:prstGeom>
        </p:spPr>
        <p:txBody>
          <a:bodyPr wrap="square">
            <a:spAutoFit/>
          </a:bodyPr>
          <a:lstStyle/>
          <a:p>
            <a:pPr algn="just"/>
            <a:endParaRPr lang="it-IT" dirty="0"/>
          </a:p>
          <a:p>
            <a:pPr algn="just"/>
            <a:endParaRPr lang="it-IT" dirty="0"/>
          </a:p>
          <a:p>
            <a:pPr algn="just"/>
            <a:r>
              <a:rPr lang="it-IT" dirty="0"/>
              <a:t>Sono considerate </a:t>
            </a:r>
            <a:r>
              <a:rPr lang="it-IT" b="1" dirty="0"/>
              <a:t>di non particolare complessità </a:t>
            </a:r>
            <a:r>
              <a:rPr lang="it-IT" dirty="0"/>
              <a:t>le procedure svolte attraverso piattaforme telematiche di negoziazione ai sensi dell'articolo 58. </a:t>
            </a:r>
          </a:p>
        </p:txBody>
      </p:sp>
      <p:sp>
        <p:nvSpPr>
          <p:cNvPr id="18" name="Parentesi graffa aperta 17"/>
          <p:cNvSpPr/>
          <p:nvPr/>
        </p:nvSpPr>
        <p:spPr>
          <a:xfrm>
            <a:off x="2461878" y="2402998"/>
            <a:ext cx="148043" cy="3175048"/>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dirty="0"/>
          </a:p>
        </p:txBody>
      </p:sp>
      <p:sp>
        <p:nvSpPr>
          <p:cNvPr id="4" name="Segnaposto data 3">
            <a:extLst>
              <a:ext uri="{FF2B5EF4-FFF2-40B4-BE49-F238E27FC236}">
                <a16:creationId xmlns:a16="http://schemas.microsoft.com/office/drawing/2014/main" id="{60D3DFED-0EE0-430A-B449-108650E2156A}"/>
              </a:ext>
            </a:extLst>
          </p:cNvPr>
          <p:cNvSpPr>
            <a:spLocks noGrp="1"/>
          </p:cNvSpPr>
          <p:nvPr>
            <p:ph type="dt" sz="half" idx="10"/>
          </p:nvPr>
        </p:nvSpPr>
        <p:spPr/>
        <p:txBody>
          <a:bodyPr/>
          <a:lstStyle/>
          <a:p>
            <a:fld id="{60789513-BA3B-4873-9D60-232FF370F612}" type="datetime1">
              <a:rPr lang="it-IT" smtClean="0"/>
              <a:t>11/12/2020</a:t>
            </a:fld>
            <a:endParaRPr lang="it-IT" dirty="0"/>
          </a:p>
        </p:txBody>
      </p:sp>
      <p:sp>
        <p:nvSpPr>
          <p:cNvPr id="5" name="Segnaposto piè di pagina 4">
            <a:extLst>
              <a:ext uri="{FF2B5EF4-FFF2-40B4-BE49-F238E27FC236}">
                <a16:creationId xmlns:a16="http://schemas.microsoft.com/office/drawing/2014/main" id="{EB48DFD9-8467-4BA7-9FA6-554E498DDF93}"/>
              </a:ext>
            </a:extLst>
          </p:cNvPr>
          <p:cNvSpPr>
            <a:spLocks noGrp="1"/>
          </p:cNvSpPr>
          <p:nvPr>
            <p:ph type="ftr" sz="quarter" idx="11"/>
          </p:nvPr>
        </p:nvSpPr>
        <p:spPr/>
        <p:txBody>
          <a:bodyPr/>
          <a:lstStyle/>
          <a:p>
            <a:r>
              <a:rPr lang="it-IT" dirty="0"/>
              <a:t>IL CODICE DEI CONTRATTI PUBBLICI</a:t>
            </a:r>
          </a:p>
        </p:txBody>
      </p:sp>
      <p:sp>
        <p:nvSpPr>
          <p:cNvPr id="7" name="Segnaposto numero diapositiva 6">
            <a:extLst>
              <a:ext uri="{FF2B5EF4-FFF2-40B4-BE49-F238E27FC236}">
                <a16:creationId xmlns:a16="http://schemas.microsoft.com/office/drawing/2014/main" id="{1DAFA0AA-DD9A-4560-B39D-A9903C3141BD}"/>
              </a:ext>
            </a:extLst>
          </p:cNvPr>
          <p:cNvSpPr>
            <a:spLocks noGrp="1"/>
          </p:cNvSpPr>
          <p:nvPr>
            <p:ph type="sldNum" sz="quarter" idx="12"/>
          </p:nvPr>
        </p:nvSpPr>
        <p:spPr/>
        <p:txBody>
          <a:bodyPr/>
          <a:lstStyle/>
          <a:p>
            <a:fld id="{9DFE6074-6A0D-4B4C-BDDE-63383ADB2658}" type="slidenum">
              <a:rPr lang="it-IT" smtClean="0"/>
              <a:t>127</a:t>
            </a:fld>
            <a:endParaRPr lang="it-IT" dirty="0"/>
          </a:p>
        </p:txBody>
      </p:sp>
      <p:sp>
        <p:nvSpPr>
          <p:cNvPr id="8" name="Rettangolo 7">
            <a:extLst>
              <a:ext uri="{FF2B5EF4-FFF2-40B4-BE49-F238E27FC236}">
                <a16:creationId xmlns:a16="http://schemas.microsoft.com/office/drawing/2014/main" id="{472951CA-9405-4525-A01B-D9818836ED35}"/>
              </a:ext>
            </a:extLst>
          </p:cNvPr>
          <p:cNvSpPr/>
          <p:nvPr/>
        </p:nvSpPr>
        <p:spPr>
          <a:xfrm>
            <a:off x="8159932" y="5493124"/>
            <a:ext cx="2998940" cy="800219"/>
          </a:xfrm>
          <a:prstGeom prst="rect">
            <a:avLst/>
          </a:prstGeom>
        </p:spPr>
        <p:txBody>
          <a:bodyPr wrap="square">
            <a:spAutoFit/>
          </a:bodyPr>
          <a:lstStyle/>
          <a:p>
            <a:pPr algn="ctr"/>
            <a:r>
              <a:rPr lang="it-IT" b="1" dirty="0"/>
              <a:t>Art. 77</a:t>
            </a:r>
          </a:p>
          <a:p>
            <a:pPr algn="ctr"/>
            <a:r>
              <a:rPr lang="it-IT" sz="1400" dirty="0"/>
              <a:t>COMMISSION E GIUDICATRICE</a:t>
            </a:r>
          </a:p>
          <a:p>
            <a:pPr algn="ctr"/>
            <a:r>
              <a:rPr lang="it-IT" sz="1400" b="1" dirty="0"/>
              <a:t>(comma 3)</a:t>
            </a:r>
          </a:p>
        </p:txBody>
      </p:sp>
      <p:sp>
        <p:nvSpPr>
          <p:cNvPr id="11" name="CasellaDiTesto 10">
            <a:extLst>
              <a:ext uri="{FF2B5EF4-FFF2-40B4-BE49-F238E27FC236}">
                <a16:creationId xmlns:a16="http://schemas.microsoft.com/office/drawing/2014/main" id="{F6752D50-1F54-459A-B281-871FCEB7ADC6}"/>
              </a:ext>
            </a:extLst>
          </p:cNvPr>
          <p:cNvSpPr txBox="1"/>
          <p:nvPr/>
        </p:nvSpPr>
        <p:spPr>
          <a:xfrm>
            <a:off x="2643449" y="679805"/>
            <a:ext cx="7200800" cy="400110"/>
          </a:xfrm>
          <a:prstGeom prst="rect">
            <a:avLst/>
          </a:prstGeom>
          <a:solidFill>
            <a:schemeClr val="accent6">
              <a:lumMod val="60000"/>
              <a:lumOff val="40000"/>
            </a:schemeClr>
          </a:solidFill>
        </p:spPr>
        <p:txBody>
          <a:bodyPr wrap="square" rtlCol="0">
            <a:spAutoFit/>
          </a:bodyPr>
          <a:lstStyle/>
          <a:p>
            <a:pPr algn="ctr"/>
            <a:r>
              <a:rPr lang="it-IT" sz="2000" b="1" dirty="0"/>
              <a:t>LA COMMISSIONE GIUDICATRICE</a:t>
            </a:r>
          </a:p>
        </p:txBody>
      </p:sp>
    </p:spTree>
    <p:extLst>
      <p:ext uri="{BB962C8B-B14F-4D97-AF65-F5344CB8AC3E}">
        <p14:creationId xmlns:p14="http://schemas.microsoft.com/office/powerpoint/2010/main" val="4071395748"/>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ttangolo 10"/>
          <p:cNvSpPr/>
          <p:nvPr/>
        </p:nvSpPr>
        <p:spPr>
          <a:xfrm>
            <a:off x="2673531" y="2514730"/>
            <a:ext cx="9187544" cy="3293209"/>
          </a:xfrm>
          <a:prstGeom prst="rect">
            <a:avLst/>
          </a:prstGeom>
        </p:spPr>
        <p:txBody>
          <a:bodyPr wrap="square">
            <a:spAutoFit/>
          </a:bodyPr>
          <a:lstStyle/>
          <a:p>
            <a:pPr algn="just"/>
            <a:r>
              <a:rPr lang="it-IT" sz="1600" dirty="0"/>
              <a:t>la stazione appaltante, quando ritiene che ricorrano le ragioni di cui all’art. 77, comma 3, del Codice dei contratti pubblici, </a:t>
            </a:r>
          </a:p>
          <a:p>
            <a:pPr algn="just"/>
            <a:endParaRPr lang="it-IT" sz="1600" dirty="0"/>
          </a:p>
          <a:p>
            <a:pPr algn="just"/>
            <a:r>
              <a:rPr lang="it-IT" sz="1600" dirty="0"/>
              <a:t>invia entro 30 giorni antecedenti il termine per la richiesta dell’elenco di candidati, una </a:t>
            </a:r>
            <a:r>
              <a:rPr lang="it-IT" sz="1600" b="1" dirty="0"/>
              <a:t>richiesta motivata </a:t>
            </a:r>
            <a:r>
              <a:rPr lang="it-IT" sz="1600" dirty="0"/>
              <a:t>all’Autorità per la selezione di componenti scelti tra un ristretto numero di esperti anche interni della medesima stazione appaltante. </a:t>
            </a:r>
          </a:p>
          <a:p>
            <a:pPr algn="just"/>
            <a:endParaRPr lang="it-IT" sz="1600" dirty="0"/>
          </a:p>
          <a:p>
            <a:pPr algn="just"/>
            <a:r>
              <a:rPr lang="it-IT" sz="1600" dirty="0"/>
              <a:t>Nella richiesta, la stazione appaltante deve indicare </a:t>
            </a:r>
            <a:r>
              <a:rPr lang="it-IT" sz="1600" u="sng" dirty="0"/>
              <a:t>i motivi per cui ritiene che non si possa far ricorso a esperti selezionati con estrazione tra quelli presenti nelle sottosezioni dell’Albo</a:t>
            </a:r>
            <a:r>
              <a:rPr lang="it-IT" sz="1600" dirty="0"/>
              <a:t>. L’Autorità, può richiedere integrazioni alla documentazione prodotta o convocare in audizione la stazione appaltante. </a:t>
            </a:r>
          </a:p>
          <a:p>
            <a:pPr algn="just"/>
            <a:endParaRPr lang="it-IT" sz="1600" dirty="0"/>
          </a:p>
          <a:p>
            <a:pPr algn="just"/>
            <a:r>
              <a:rPr lang="it-IT" sz="1600" dirty="0"/>
              <a:t>Ove l’Autorità non concordi su tutti o parte dei </a:t>
            </a:r>
            <a:r>
              <a:rPr lang="it-IT" sz="1600" b="1" u="sng" dirty="0"/>
              <a:t>profili proposti</a:t>
            </a:r>
            <a:r>
              <a:rPr lang="it-IT" sz="1600" b="1" dirty="0"/>
              <a:t> </a:t>
            </a:r>
            <a:r>
              <a:rPr lang="it-IT" sz="1600" dirty="0"/>
              <a:t>procede con i criteri ordinari di estrazione nella sottosezione che la stazione appaltante deve comunque indicare nella richiesta.</a:t>
            </a:r>
          </a:p>
        </p:txBody>
      </p:sp>
      <p:sp>
        <p:nvSpPr>
          <p:cNvPr id="8" name="Rettangolo 7"/>
          <p:cNvSpPr/>
          <p:nvPr/>
        </p:nvSpPr>
        <p:spPr>
          <a:xfrm>
            <a:off x="444136" y="3976669"/>
            <a:ext cx="1696297" cy="369332"/>
          </a:xfrm>
          <a:prstGeom prst="rect">
            <a:avLst/>
          </a:prstGeom>
        </p:spPr>
        <p:txBody>
          <a:bodyPr wrap="none">
            <a:spAutoFit/>
          </a:bodyPr>
          <a:lstStyle/>
          <a:p>
            <a:pPr algn="ctr"/>
            <a:r>
              <a:rPr lang="it-IT" dirty="0"/>
              <a:t>Linee Guida n. 5</a:t>
            </a:r>
          </a:p>
        </p:txBody>
      </p:sp>
      <p:sp>
        <p:nvSpPr>
          <p:cNvPr id="10" name="Rettangolo 9"/>
          <p:cNvSpPr/>
          <p:nvPr/>
        </p:nvSpPr>
        <p:spPr>
          <a:xfrm>
            <a:off x="498689" y="4346001"/>
            <a:ext cx="1650452" cy="307777"/>
          </a:xfrm>
          <a:prstGeom prst="rect">
            <a:avLst/>
          </a:prstGeom>
        </p:spPr>
        <p:txBody>
          <a:bodyPr wrap="none">
            <a:spAutoFit/>
          </a:bodyPr>
          <a:lstStyle/>
          <a:p>
            <a:r>
              <a:rPr lang="it-IT" sz="1400" dirty="0"/>
              <a:t>(premessa, punto 4)</a:t>
            </a:r>
          </a:p>
        </p:txBody>
      </p:sp>
      <p:sp>
        <p:nvSpPr>
          <p:cNvPr id="13" name="Rettangolo 12"/>
          <p:cNvSpPr/>
          <p:nvPr/>
        </p:nvSpPr>
        <p:spPr>
          <a:xfrm>
            <a:off x="1114500" y="847836"/>
            <a:ext cx="10258698" cy="1631216"/>
          </a:xfrm>
          <a:prstGeom prst="rect">
            <a:avLst/>
          </a:prstGeom>
        </p:spPr>
        <p:txBody>
          <a:bodyPr wrap="square">
            <a:spAutoFit/>
          </a:bodyPr>
          <a:lstStyle/>
          <a:p>
            <a:pPr algn="just"/>
            <a:endParaRPr lang="it-IT" dirty="0"/>
          </a:p>
          <a:p>
            <a:pPr algn="just"/>
            <a:endParaRPr lang="it-IT" dirty="0"/>
          </a:p>
          <a:p>
            <a:pPr algn="just"/>
            <a:r>
              <a:rPr lang="it-IT" sz="1600" dirty="0"/>
              <a:t>In caso di affidamento di contratti per i </a:t>
            </a:r>
            <a:r>
              <a:rPr lang="it-IT" sz="1600" b="1" dirty="0"/>
              <a:t>servizi e le forniture di elevato contenuto scientifico tecnologico o innovativo, effettuati nell'ambito di attività di ricerca e sviluppo</a:t>
            </a:r>
            <a:r>
              <a:rPr lang="it-IT" sz="1600" dirty="0"/>
              <a:t>, l'ANAC, previa richiesta e confronto con la stazione appaltante sulla specificità dei profili, può selezionare i componenti delle commissioni giudicatrici anche tra gli esperti interni alla medesima stazione appaltante.</a:t>
            </a:r>
          </a:p>
        </p:txBody>
      </p:sp>
      <p:sp>
        <p:nvSpPr>
          <p:cNvPr id="3" name="Parentesi graffa aperta 2"/>
          <p:cNvSpPr/>
          <p:nvPr/>
        </p:nvSpPr>
        <p:spPr>
          <a:xfrm>
            <a:off x="2264229" y="2598663"/>
            <a:ext cx="174171" cy="3260284"/>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dirty="0"/>
          </a:p>
        </p:txBody>
      </p:sp>
      <p:sp>
        <p:nvSpPr>
          <p:cNvPr id="7" name="Segnaposto data 6">
            <a:extLst>
              <a:ext uri="{FF2B5EF4-FFF2-40B4-BE49-F238E27FC236}">
                <a16:creationId xmlns:a16="http://schemas.microsoft.com/office/drawing/2014/main" id="{1C2369CC-F5A7-4ABF-9B78-4697EF5ED9FD}"/>
              </a:ext>
            </a:extLst>
          </p:cNvPr>
          <p:cNvSpPr>
            <a:spLocks noGrp="1"/>
          </p:cNvSpPr>
          <p:nvPr>
            <p:ph type="dt" sz="half" idx="10"/>
          </p:nvPr>
        </p:nvSpPr>
        <p:spPr/>
        <p:txBody>
          <a:bodyPr/>
          <a:lstStyle/>
          <a:p>
            <a:fld id="{0406B32C-7E50-4045-8D0A-FA675D773FB2}" type="datetime1">
              <a:rPr lang="it-IT" smtClean="0"/>
              <a:t>11/12/2020</a:t>
            </a:fld>
            <a:endParaRPr lang="it-IT" dirty="0"/>
          </a:p>
        </p:txBody>
      </p:sp>
      <p:sp>
        <p:nvSpPr>
          <p:cNvPr id="9" name="Segnaposto piè di pagina 8">
            <a:extLst>
              <a:ext uri="{FF2B5EF4-FFF2-40B4-BE49-F238E27FC236}">
                <a16:creationId xmlns:a16="http://schemas.microsoft.com/office/drawing/2014/main" id="{5CA39900-5972-49BB-B665-20EDD9BA0028}"/>
              </a:ext>
            </a:extLst>
          </p:cNvPr>
          <p:cNvSpPr>
            <a:spLocks noGrp="1"/>
          </p:cNvSpPr>
          <p:nvPr>
            <p:ph type="ftr" sz="quarter" idx="11"/>
          </p:nvPr>
        </p:nvSpPr>
        <p:spPr/>
        <p:txBody>
          <a:bodyPr/>
          <a:lstStyle/>
          <a:p>
            <a:r>
              <a:rPr lang="it-IT" dirty="0"/>
              <a:t>IL CODICE DEI CONTRATTI PUBBLICI</a:t>
            </a:r>
          </a:p>
        </p:txBody>
      </p:sp>
      <p:sp>
        <p:nvSpPr>
          <p:cNvPr id="12" name="Segnaposto numero diapositiva 11">
            <a:extLst>
              <a:ext uri="{FF2B5EF4-FFF2-40B4-BE49-F238E27FC236}">
                <a16:creationId xmlns:a16="http://schemas.microsoft.com/office/drawing/2014/main" id="{679B66CB-A1BC-4550-9502-55D3207DA8F7}"/>
              </a:ext>
            </a:extLst>
          </p:cNvPr>
          <p:cNvSpPr>
            <a:spLocks noGrp="1"/>
          </p:cNvSpPr>
          <p:nvPr>
            <p:ph type="sldNum" sz="quarter" idx="12"/>
          </p:nvPr>
        </p:nvSpPr>
        <p:spPr/>
        <p:txBody>
          <a:bodyPr/>
          <a:lstStyle/>
          <a:p>
            <a:fld id="{9DFE6074-6A0D-4B4C-BDDE-63383ADB2658}" type="slidenum">
              <a:rPr lang="it-IT" smtClean="0"/>
              <a:t>128</a:t>
            </a:fld>
            <a:endParaRPr lang="it-IT" dirty="0"/>
          </a:p>
        </p:txBody>
      </p:sp>
      <p:sp>
        <p:nvSpPr>
          <p:cNvPr id="16" name="CasellaDiTesto 15">
            <a:extLst>
              <a:ext uri="{FF2B5EF4-FFF2-40B4-BE49-F238E27FC236}">
                <a16:creationId xmlns:a16="http://schemas.microsoft.com/office/drawing/2014/main" id="{0AD8899E-6F35-45B5-BDD9-435606F83D42}"/>
              </a:ext>
            </a:extLst>
          </p:cNvPr>
          <p:cNvSpPr txBox="1"/>
          <p:nvPr/>
        </p:nvSpPr>
        <p:spPr>
          <a:xfrm>
            <a:off x="2643449" y="679805"/>
            <a:ext cx="7200800" cy="400110"/>
          </a:xfrm>
          <a:prstGeom prst="rect">
            <a:avLst/>
          </a:prstGeom>
          <a:solidFill>
            <a:schemeClr val="accent6">
              <a:lumMod val="60000"/>
              <a:lumOff val="40000"/>
            </a:schemeClr>
          </a:solidFill>
        </p:spPr>
        <p:txBody>
          <a:bodyPr wrap="square" rtlCol="0">
            <a:spAutoFit/>
          </a:bodyPr>
          <a:lstStyle/>
          <a:p>
            <a:pPr algn="ctr"/>
            <a:r>
              <a:rPr lang="it-IT" sz="2000" b="1" dirty="0"/>
              <a:t>LA COMMISSIONE GIUDICATRICE</a:t>
            </a:r>
          </a:p>
        </p:txBody>
      </p:sp>
    </p:spTree>
    <p:extLst>
      <p:ext uri="{BB962C8B-B14F-4D97-AF65-F5344CB8AC3E}">
        <p14:creationId xmlns:p14="http://schemas.microsoft.com/office/powerpoint/2010/main" val="1094956995"/>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ttangolo 7"/>
          <p:cNvSpPr/>
          <p:nvPr/>
        </p:nvSpPr>
        <p:spPr>
          <a:xfrm>
            <a:off x="568055" y="2408725"/>
            <a:ext cx="2281395" cy="369332"/>
          </a:xfrm>
          <a:prstGeom prst="rect">
            <a:avLst/>
          </a:prstGeom>
        </p:spPr>
        <p:txBody>
          <a:bodyPr wrap="none">
            <a:spAutoFit/>
          </a:bodyPr>
          <a:lstStyle/>
          <a:p>
            <a:pPr algn="ctr"/>
            <a:r>
              <a:rPr lang="it-IT" dirty="0"/>
              <a:t>Linee Guida n. 3 (RUP)</a:t>
            </a:r>
          </a:p>
        </p:txBody>
      </p:sp>
      <p:sp>
        <p:nvSpPr>
          <p:cNvPr id="2" name="Rettangolo 1"/>
          <p:cNvSpPr/>
          <p:nvPr/>
        </p:nvSpPr>
        <p:spPr>
          <a:xfrm>
            <a:off x="997056" y="1433793"/>
            <a:ext cx="8569234" cy="646331"/>
          </a:xfrm>
          <a:prstGeom prst="rect">
            <a:avLst/>
          </a:prstGeom>
        </p:spPr>
        <p:txBody>
          <a:bodyPr wrap="square">
            <a:spAutoFit/>
          </a:bodyPr>
          <a:lstStyle/>
          <a:p>
            <a:r>
              <a:rPr lang="it-IT" dirty="0"/>
              <a:t>Punto 5.</a:t>
            </a:r>
          </a:p>
          <a:p>
            <a:r>
              <a:rPr lang="it-IT" dirty="0"/>
              <a:t>Compiti del RUP per i lavori, nelle fasi di programmazione, progettazione e affidamento</a:t>
            </a:r>
          </a:p>
        </p:txBody>
      </p:sp>
      <p:sp>
        <p:nvSpPr>
          <p:cNvPr id="5" name="Rettangolo 4"/>
          <p:cNvSpPr/>
          <p:nvPr/>
        </p:nvSpPr>
        <p:spPr>
          <a:xfrm>
            <a:off x="3480089" y="2306543"/>
            <a:ext cx="8142514" cy="2800767"/>
          </a:xfrm>
          <a:prstGeom prst="rect">
            <a:avLst/>
          </a:prstGeom>
          <a:ln>
            <a:solidFill>
              <a:schemeClr val="tx1"/>
            </a:solidFill>
          </a:ln>
        </p:spPr>
        <p:txBody>
          <a:bodyPr wrap="square">
            <a:spAutoFit/>
          </a:bodyPr>
          <a:lstStyle/>
          <a:p>
            <a:pPr algn="ctr"/>
            <a:r>
              <a:rPr lang="it-IT" sz="1600" dirty="0"/>
              <a:t>Il RUP richiede all’amministrazione aggiudicatrice la nomina della commissione nel caso di affidamento con il criterio dell’offerta economicamente più vantaggiosa, indicando se ricorrono i presupposti per la nomina di componenti interni o per la richiesta all’A.N.AC. di una lista di candidati, ai sensi dell’art. 77, comma 3 del Codice (punto 5.1.4 lett. p). </a:t>
            </a:r>
          </a:p>
          <a:p>
            <a:pPr algn="ctr"/>
            <a:endParaRPr lang="it-IT" sz="1600" dirty="0"/>
          </a:p>
          <a:p>
            <a:pPr algn="ctr"/>
            <a:r>
              <a:rPr lang="it-IT" sz="1600" dirty="0"/>
              <a:t>Nel caso di aggiudicazione con il criterio dell’offerta economicamente più vantaggiosa individuata sulla base del miglior rapporto qualità/prezzo, invece, la verifica sulle offerte anormalmente basse è svolta dal RUP con l’eventuale supporto della commissione nominata ex articolo 77 del Codice (punto 5.3). </a:t>
            </a:r>
          </a:p>
          <a:p>
            <a:pPr algn="ctr"/>
            <a:endParaRPr lang="it-IT" sz="1600" dirty="0"/>
          </a:p>
          <a:p>
            <a:pPr algn="ctr"/>
            <a:r>
              <a:rPr lang="it-IT" sz="1600" dirty="0"/>
              <a:t>Punto 8. Compiti del RUP per appalti di servizi e forniture e concessioni di servizi.</a:t>
            </a:r>
          </a:p>
        </p:txBody>
      </p:sp>
      <p:sp>
        <p:nvSpPr>
          <p:cNvPr id="15" name="Rettangolo 14"/>
          <p:cNvSpPr/>
          <p:nvPr/>
        </p:nvSpPr>
        <p:spPr>
          <a:xfrm>
            <a:off x="2024743" y="5602762"/>
            <a:ext cx="8142514" cy="584775"/>
          </a:xfrm>
          <a:prstGeom prst="rect">
            <a:avLst/>
          </a:prstGeom>
          <a:solidFill>
            <a:srgbClr val="00B050"/>
          </a:solidFill>
          <a:ln>
            <a:solidFill>
              <a:schemeClr val="tx1"/>
            </a:solidFill>
          </a:ln>
        </p:spPr>
        <p:txBody>
          <a:bodyPr wrap="square">
            <a:spAutoFit/>
          </a:bodyPr>
          <a:lstStyle/>
          <a:p>
            <a:pPr algn="ctr"/>
            <a:r>
              <a:rPr lang="it-IT" sz="1600" dirty="0"/>
              <a:t>Il RUP richiede all'amministrazione aggiudicatrice la nomina della commissione nel caso di affidamento con il criterio dell’offerta economicamente più vantaggiosa…</a:t>
            </a:r>
          </a:p>
        </p:txBody>
      </p:sp>
      <p:sp>
        <p:nvSpPr>
          <p:cNvPr id="17" name="Rettangolo 16"/>
          <p:cNvSpPr/>
          <p:nvPr/>
        </p:nvSpPr>
        <p:spPr>
          <a:xfrm>
            <a:off x="439175" y="2778057"/>
            <a:ext cx="2539156" cy="830997"/>
          </a:xfrm>
          <a:prstGeom prst="rect">
            <a:avLst/>
          </a:prstGeom>
        </p:spPr>
        <p:txBody>
          <a:bodyPr wrap="square">
            <a:spAutoFit/>
          </a:bodyPr>
          <a:lstStyle/>
          <a:p>
            <a:pPr algn="ctr"/>
            <a:r>
              <a:rPr lang="it-IT" sz="1200" dirty="0"/>
              <a:t>«</a:t>
            </a:r>
            <a:r>
              <a:rPr lang="it-IT" sz="1200" i="1" dirty="0"/>
              <a:t>Nomina, ruolo e compiti del responsabile unico del procedimento per l’affidamento di appalti e concessioni</a:t>
            </a:r>
            <a:r>
              <a:rPr lang="it-IT" sz="1200" dirty="0"/>
              <a:t>».</a:t>
            </a:r>
          </a:p>
        </p:txBody>
      </p:sp>
      <p:sp>
        <p:nvSpPr>
          <p:cNvPr id="7" name="Segnaposto data 6">
            <a:extLst>
              <a:ext uri="{FF2B5EF4-FFF2-40B4-BE49-F238E27FC236}">
                <a16:creationId xmlns:a16="http://schemas.microsoft.com/office/drawing/2014/main" id="{5D71AE36-FCBA-42F4-8105-FFBB3BAE4FD6}"/>
              </a:ext>
            </a:extLst>
          </p:cNvPr>
          <p:cNvSpPr>
            <a:spLocks noGrp="1"/>
          </p:cNvSpPr>
          <p:nvPr>
            <p:ph type="dt" sz="half" idx="10"/>
          </p:nvPr>
        </p:nvSpPr>
        <p:spPr/>
        <p:txBody>
          <a:bodyPr/>
          <a:lstStyle/>
          <a:p>
            <a:fld id="{16514CDF-82E1-4D97-AC9D-678D2A847937}" type="datetime1">
              <a:rPr lang="it-IT" smtClean="0"/>
              <a:t>11/12/2020</a:t>
            </a:fld>
            <a:endParaRPr lang="it-IT" dirty="0"/>
          </a:p>
        </p:txBody>
      </p:sp>
      <p:sp>
        <p:nvSpPr>
          <p:cNvPr id="9" name="Segnaposto piè di pagina 8">
            <a:extLst>
              <a:ext uri="{FF2B5EF4-FFF2-40B4-BE49-F238E27FC236}">
                <a16:creationId xmlns:a16="http://schemas.microsoft.com/office/drawing/2014/main" id="{E07CBECC-2F46-446A-A232-8318AD2CCF43}"/>
              </a:ext>
            </a:extLst>
          </p:cNvPr>
          <p:cNvSpPr>
            <a:spLocks noGrp="1"/>
          </p:cNvSpPr>
          <p:nvPr>
            <p:ph type="ftr" sz="quarter" idx="11"/>
          </p:nvPr>
        </p:nvSpPr>
        <p:spPr/>
        <p:txBody>
          <a:bodyPr/>
          <a:lstStyle/>
          <a:p>
            <a:r>
              <a:rPr lang="it-IT" dirty="0"/>
              <a:t>IL CODICE DEI CONTRATTI PUBBLICI</a:t>
            </a:r>
          </a:p>
        </p:txBody>
      </p:sp>
      <p:sp>
        <p:nvSpPr>
          <p:cNvPr id="10" name="Segnaposto numero diapositiva 9">
            <a:extLst>
              <a:ext uri="{FF2B5EF4-FFF2-40B4-BE49-F238E27FC236}">
                <a16:creationId xmlns:a16="http://schemas.microsoft.com/office/drawing/2014/main" id="{6A6B782F-4D69-4301-B636-B114ADB672E1}"/>
              </a:ext>
            </a:extLst>
          </p:cNvPr>
          <p:cNvSpPr>
            <a:spLocks noGrp="1"/>
          </p:cNvSpPr>
          <p:nvPr>
            <p:ph type="sldNum" sz="quarter" idx="12"/>
          </p:nvPr>
        </p:nvSpPr>
        <p:spPr/>
        <p:txBody>
          <a:bodyPr/>
          <a:lstStyle/>
          <a:p>
            <a:fld id="{9DFE6074-6A0D-4B4C-BDDE-63383ADB2658}" type="slidenum">
              <a:rPr lang="it-IT" smtClean="0"/>
              <a:t>129</a:t>
            </a:fld>
            <a:endParaRPr lang="it-IT" dirty="0"/>
          </a:p>
        </p:txBody>
      </p:sp>
      <p:sp>
        <p:nvSpPr>
          <p:cNvPr id="13" name="CasellaDiTesto 12">
            <a:extLst>
              <a:ext uri="{FF2B5EF4-FFF2-40B4-BE49-F238E27FC236}">
                <a16:creationId xmlns:a16="http://schemas.microsoft.com/office/drawing/2014/main" id="{F0F00264-DFA7-45C7-BC56-DA36A180415C}"/>
              </a:ext>
            </a:extLst>
          </p:cNvPr>
          <p:cNvSpPr txBox="1"/>
          <p:nvPr/>
        </p:nvSpPr>
        <p:spPr>
          <a:xfrm>
            <a:off x="2643449" y="679805"/>
            <a:ext cx="7200800" cy="400110"/>
          </a:xfrm>
          <a:prstGeom prst="rect">
            <a:avLst/>
          </a:prstGeom>
          <a:solidFill>
            <a:schemeClr val="accent6">
              <a:lumMod val="60000"/>
              <a:lumOff val="40000"/>
            </a:schemeClr>
          </a:solidFill>
        </p:spPr>
        <p:txBody>
          <a:bodyPr wrap="square" rtlCol="0">
            <a:spAutoFit/>
          </a:bodyPr>
          <a:lstStyle/>
          <a:p>
            <a:pPr algn="ctr"/>
            <a:r>
              <a:rPr lang="it-IT" sz="2000" b="1" dirty="0"/>
              <a:t>LA COMMISSIONE GIUDICATRICE</a:t>
            </a:r>
          </a:p>
        </p:txBody>
      </p:sp>
    </p:spTree>
    <p:extLst>
      <p:ext uri="{BB962C8B-B14F-4D97-AF65-F5344CB8AC3E}">
        <p14:creationId xmlns:p14="http://schemas.microsoft.com/office/powerpoint/2010/main" val="39631307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FFD48BC7-DC40-47DE-87EE-9F4B6ECB9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29" name="Freeform: Shape 28">
            <a:extLst>
              <a:ext uri="{FF2B5EF4-FFF2-40B4-BE49-F238E27FC236}">
                <a16:creationId xmlns:a16="http://schemas.microsoft.com/office/drawing/2014/main" id="{E502BBC7-2C76-46F3-BC24-5985BC13D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useBgFill="1">
        <p:nvSpPr>
          <p:cNvPr id="31" name="Freeform: Shape 30">
            <a:extLst>
              <a:ext uri="{FF2B5EF4-FFF2-40B4-BE49-F238E27FC236}">
                <a16:creationId xmlns:a16="http://schemas.microsoft.com/office/drawing/2014/main" id="{C7F28D52-2A5F-4D23-81AE-7CB8B591C7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1664" y="0"/>
            <a:ext cx="9948672"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olo 1"/>
          <p:cNvSpPr>
            <a:spLocks noGrp="1"/>
          </p:cNvSpPr>
          <p:nvPr>
            <p:ph type="ctrTitle"/>
          </p:nvPr>
        </p:nvSpPr>
        <p:spPr>
          <a:xfrm>
            <a:off x="640522" y="469976"/>
            <a:ext cx="10910956" cy="555500"/>
          </a:xfrm>
        </p:spPr>
        <p:txBody>
          <a:bodyPr anchor="ctr">
            <a:normAutofit fontScale="90000"/>
          </a:bodyPr>
          <a:lstStyle/>
          <a:p>
            <a:br>
              <a:rPr lang="it-IT" sz="2300" dirty="0">
                <a:latin typeface="Calibri" pitchFamily="34" charset="0"/>
              </a:rPr>
            </a:br>
            <a:br>
              <a:rPr lang="it-IT" sz="2300" dirty="0">
                <a:latin typeface="Calibri" pitchFamily="34" charset="0"/>
              </a:rPr>
            </a:br>
            <a:br>
              <a:rPr lang="it-IT" sz="2300" dirty="0">
                <a:latin typeface="Calibri" pitchFamily="34" charset="0"/>
              </a:rPr>
            </a:br>
            <a:br>
              <a:rPr lang="it-IT" sz="2300" dirty="0">
                <a:latin typeface="Calibri" pitchFamily="34" charset="0"/>
              </a:rPr>
            </a:br>
            <a:br>
              <a:rPr lang="it-IT" sz="2300" dirty="0">
                <a:latin typeface="Calibri" pitchFamily="34" charset="0"/>
              </a:rPr>
            </a:br>
            <a:r>
              <a:rPr lang="it-IT" sz="3100" b="1" dirty="0">
                <a:latin typeface="Calibri" pitchFamily="34" charset="0"/>
              </a:rPr>
              <a:t>IL DECRETO SEMPLIFICAZIONI</a:t>
            </a:r>
            <a:br>
              <a:rPr lang="it-IT" sz="4800" dirty="0">
                <a:latin typeface="Calibri" pitchFamily="34" charset="0"/>
              </a:rPr>
            </a:br>
            <a:endParaRPr lang="it-IT" sz="4800" dirty="0">
              <a:latin typeface="Calibri" pitchFamily="34" charset="0"/>
            </a:endParaRPr>
          </a:p>
        </p:txBody>
      </p:sp>
      <p:sp>
        <p:nvSpPr>
          <p:cNvPr id="33" name="Rectangle 32">
            <a:extLst>
              <a:ext uri="{FF2B5EF4-FFF2-40B4-BE49-F238E27FC236}">
                <a16:creationId xmlns:a16="http://schemas.microsoft.com/office/drawing/2014/main" id="{3629484E-3792-4B3D-89AD-7C8A1ED0E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0" y="5524786"/>
            <a:ext cx="4754880" cy="274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Segnaposto data 3"/>
          <p:cNvSpPr>
            <a:spLocks noGrp="1"/>
          </p:cNvSpPr>
          <p:nvPr>
            <p:ph type="dt" sz="half" idx="10"/>
          </p:nvPr>
        </p:nvSpPr>
        <p:spPr>
          <a:xfrm>
            <a:off x="434163" y="6356350"/>
            <a:ext cx="1166037" cy="365125"/>
          </a:xfrm>
        </p:spPr>
        <p:txBody>
          <a:bodyPr>
            <a:normAutofit/>
          </a:bodyPr>
          <a:lstStyle/>
          <a:p>
            <a:pPr>
              <a:spcAft>
                <a:spcPts val="600"/>
              </a:spcAft>
            </a:pPr>
            <a:fld id="{693DDF68-E19E-44FD-8DF2-9EE34C2FEE05}" type="datetime1">
              <a:rPr lang="it-IT" smtClean="0">
                <a:solidFill>
                  <a:schemeClr val="tx1">
                    <a:lumMod val="50000"/>
                    <a:lumOff val="50000"/>
                  </a:schemeClr>
                </a:solidFill>
                <a:latin typeface="Calibri" pitchFamily="34" charset="0"/>
              </a:rPr>
              <a:t>11/12/2020</a:t>
            </a:fld>
            <a:endParaRPr lang="it-IT" dirty="0">
              <a:solidFill>
                <a:schemeClr val="tx1">
                  <a:lumMod val="50000"/>
                  <a:lumOff val="50000"/>
                </a:schemeClr>
              </a:solidFill>
              <a:latin typeface="Calibri" pitchFamily="34" charset="0"/>
            </a:endParaRPr>
          </a:p>
        </p:txBody>
      </p:sp>
      <p:sp>
        <p:nvSpPr>
          <p:cNvPr id="6" name="Segnaposto piè di pagina 5">
            <a:extLst>
              <a:ext uri="{FF2B5EF4-FFF2-40B4-BE49-F238E27FC236}">
                <a16:creationId xmlns:a16="http://schemas.microsoft.com/office/drawing/2014/main" id="{B80C0DE2-CE8C-472F-913A-A5BF9C176A7D}"/>
              </a:ext>
            </a:extLst>
          </p:cNvPr>
          <p:cNvSpPr>
            <a:spLocks noGrp="1"/>
          </p:cNvSpPr>
          <p:nvPr>
            <p:ph type="ftr" sz="quarter" idx="11"/>
          </p:nvPr>
        </p:nvSpPr>
        <p:spPr>
          <a:xfrm>
            <a:off x="4038600" y="6356350"/>
            <a:ext cx="4114800" cy="365125"/>
          </a:xfrm>
        </p:spPr>
        <p:txBody>
          <a:bodyPr>
            <a:normAutofit/>
          </a:bodyPr>
          <a:lstStyle/>
          <a:p>
            <a:pPr>
              <a:spcAft>
                <a:spcPts val="600"/>
              </a:spcAft>
            </a:pPr>
            <a:r>
              <a:rPr lang="it-IT" dirty="0">
                <a:solidFill>
                  <a:schemeClr val="tx1">
                    <a:lumMod val="50000"/>
                    <a:lumOff val="50000"/>
                  </a:schemeClr>
                </a:solidFill>
              </a:rPr>
              <a:t>IL CODICE DEI CONTRATTI PUBBLICI</a:t>
            </a:r>
          </a:p>
        </p:txBody>
      </p:sp>
      <p:sp>
        <p:nvSpPr>
          <p:cNvPr id="5" name="Segnaposto numero diapositiva 4"/>
          <p:cNvSpPr>
            <a:spLocks noGrp="1"/>
          </p:cNvSpPr>
          <p:nvPr>
            <p:ph type="sldNum" sz="quarter" idx="12"/>
          </p:nvPr>
        </p:nvSpPr>
        <p:spPr>
          <a:xfrm>
            <a:off x="10489019" y="6356350"/>
            <a:ext cx="1268818" cy="365125"/>
          </a:xfrm>
          <a:prstGeom prst="ellipse">
            <a:avLst/>
          </a:prstGeom>
        </p:spPr>
        <p:txBody>
          <a:bodyPr>
            <a:normAutofit/>
          </a:bodyPr>
          <a:lstStyle/>
          <a:p>
            <a:pPr>
              <a:lnSpc>
                <a:spcPct val="90000"/>
              </a:lnSpc>
              <a:spcAft>
                <a:spcPts val="600"/>
              </a:spcAft>
            </a:pPr>
            <a:fld id="{ED2A5BCF-08AD-4814-8341-34CC1736FD3A}" type="slidenum">
              <a:rPr lang="it-IT">
                <a:solidFill>
                  <a:schemeClr val="tx1">
                    <a:lumMod val="50000"/>
                    <a:lumOff val="50000"/>
                  </a:schemeClr>
                </a:solidFill>
              </a:rPr>
              <a:pPr>
                <a:lnSpc>
                  <a:spcPct val="90000"/>
                </a:lnSpc>
                <a:spcAft>
                  <a:spcPts val="600"/>
                </a:spcAft>
              </a:pPr>
              <a:t>13</a:t>
            </a:fld>
            <a:endParaRPr lang="it-IT" dirty="0">
              <a:solidFill>
                <a:schemeClr val="tx1">
                  <a:lumMod val="50000"/>
                  <a:lumOff val="50000"/>
                </a:schemeClr>
              </a:solidFill>
            </a:endParaRPr>
          </a:p>
        </p:txBody>
      </p:sp>
      <p:sp>
        <p:nvSpPr>
          <p:cNvPr id="12" name="CasellaDiTesto 11">
            <a:extLst>
              <a:ext uri="{FF2B5EF4-FFF2-40B4-BE49-F238E27FC236}">
                <a16:creationId xmlns:a16="http://schemas.microsoft.com/office/drawing/2014/main" id="{3E33E5AF-F40C-4DF1-B15D-EA4439B128F9}"/>
              </a:ext>
            </a:extLst>
          </p:cNvPr>
          <p:cNvSpPr txBox="1"/>
          <p:nvPr/>
        </p:nvSpPr>
        <p:spPr>
          <a:xfrm>
            <a:off x="4038600" y="1534873"/>
            <a:ext cx="7699854" cy="3477875"/>
          </a:xfrm>
          <a:prstGeom prst="rect">
            <a:avLst/>
          </a:prstGeom>
          <a:noFill/>
          <a:ln>
            <a:solidFill>
              <a:schemeClr val="accent6">
                <a:lumMod val="75000"/>
              </a:schemeClr>
            </a:solidFill>
          </a:ln>
        </p:spPr>
        <p:txBody>
          <a:bodyPr wrap="square">
            <a:spAutoFit/>
          </a:bodyPr>
          <a:lstStyle/>
          <a:p>
            <a:pPr algn="ctr"/>
            <a:r>
              <a:rPr lang="it-IT" sz="2000" b="1" u="sng" dirty="0"/>
              <a:t>Art. 1</a:t>
            </a:r>
          </a:p>
          <a:p>
            <a:endParaRPr lang="it-IT" sz="2000" dirty="0"/>
          </a:p>
          <a:p>
            <a:pPr algn="ctr"/>
            <a:r>
              <a:rPr lang="it-IT" sz="2000" dirty="0"/>
              <a:t>Al fine di incentivare gli investimenti pubblici nel settore delle infrastrutture e dei servizi pubblici, nonché al fine di far fronte alle ricadute economiche negative a seguito delle misure di contenimento e dell'emergenza sanitaria globale del COVID-19, in deroga agli </a:t>
            </a:r>
            <a:r>
              <a:rPr lang="it-IT" sz="2000" dirty="0">
                <a:hlinkClick r:id="rId3"/>
              </a:rPr>
              <a:t>articoli 36</a:t>
            </a:r>
            <a:r>
              <a:rPr lang="it-IT" sz="2000" dirty="0"/>
              <a:t>, comma 2, e </a:t>
            </a:r>
            <a:r>
              <a:rPr lang="it-IT" sz="2000" dirty="0">
                <a:hlinkClick r:id="rId4"/>
              </a:rPr>
              <a:t>157, comma 2, del decreto legislativo 18 aprile 2016, n. 50</a:t>
            </a:r>
            <a:r>
              <a:rPr lang="it-IT" sz="2000" dirty="0"/>
              <a:t>, recante </a:t>
            </a:r>
            <a:r>
              <a:rPr lang="it-IT" sz="2000" dirty="0">
                <a:hlinkClick r:id="rId5"/>
              </a:rPr>
              <a:t>Codice dei contratti pubblici</a:t>
            </a:r>
            <a:r>
              <a:rPr lang="it-IT" sz="2000" dirty="0"/>
              <a:t>, </a:t>
            </a:r>
            <a:r>
              <a:rPr lang="it-IT" sz="2000" b="1" i="1" dirty="0"/>
              <a:t>si applicano le procedure di affidamento di cui ai commi 2, 3 e 4, qualora la determina a contrarre o altro atto di avvio del procedimento equivalente sia adottato entro il 31 dicembre 2021.</a:t>
            </a:r>
          </a:p>
        </p:txBody>
      </p:sp>
      <p:sp>
        <p:nvSpPr>
          <p:cNvPr id="14" name="CasellaDiTesto 13">
            <a:extLst>
              <a:ext uri="{FF2B5EF4-FFF2-40B4-BE49-F238E27FC236}">
                <a16:creationId xmlns:a16="http://schemas.microsoft.com/office/drawing/2014/main" id="{EA28C21D-BD75-4684-9E44-F5E460645C6E}"/>
              </a:ext>
            </a:extLst>
          </p:cNvPr>
          <p:cNvSpPr txBox="1"/>
          <p:nvPr/>
        </p:nvSpPr>
        <p:spPr>
          <a:xfrm>
            <a:off x="551145" y="2074801"/>
            <a:ext cx="3013552" cy="1569660"/>
          </a:xfrm>
          <a:prstGeom prst="rect">
            <a:avLst/>
          </a:prstGeom>
          <a:solidFill>
            <a:schemeClr val="tx2">
              <a:lumMod val="60000"/>
              <a:lumOff val="40000"/>
            </a:schemeClr>
          </a:solidFill>
          <a:ln>
            <a:solidFill>
              <a:schemeClr val="accent6">
                <a:lumMod val="75000"/>
              </a:schemeClr>
            </a:solidFill>
          </a:ln>
        </p:spPr>
        <p:txBody>
          <a:bodyPr wrap="square">
            <a:spAutoFit/>
          </a:bodyPr>
          <a:lstStyle/>
          <a:p>
            <a:pPr algn="ctr"/>
            <a:r>
              <a:rPr lang="it-IT" sz="1600" b="1" dirty="0"/>
              <a:t>Procedure per l'incentivazione degli investimenti pubblici durante il periodo emergenziale in relazione all'aggiudicazione dei contratti pubblici sotto soglia. </a:t>
            </a:r>
          </a:p>
          <a:p>
            <a:pPr algn="ctr"/>
            <a:r>
              <a:rPr lang="it-IT" sz="1600" b="1" dirty="0"/>
              <a:t>In vigore dal 15 settembre 2020.</a:t>
            </a:r>
          </a:p>
        </p:txBody>
      </p:sp>
    </p:spTree>
    <p:extLst>
      <p:ext uri="{BB962C8B-B14F-4D97-AF65-F5344CB8AC3E}">
        <p14:creationId xmlns:p14="http://schemas.microsoft.com/office/powerpoint/2010/main" val="3432533065"/>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ttangolo 7"/>
          <p:cNvSpPr/>
          <p:nvPr/>
        </p:nvSpPr>
        <p:spPr>
          <a:xfrm>
            <a:off x="2442754" y="1930636"/>
            <a:ext cx="7306491" cy="646331"/>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it-IT" dirty="0"/>
              <a:t>Criteri di scelta dei commissari di gara e di iscrizione degli esperti nell’Albo nazionale obbligatorio dei componenti delle commissioni giudicatrici</a:t>
            </a:r>
          </a:p>
        </p:txBody>
      </p:sp>
      <p:sp>
        <p:nvSpPr>
          <p:cNvPr id="9" name="Rettangolo 8"/>
          <p:cNvSpPr/>
          <p:nvPr/>
        </p:nvSpPr>
        <p:spPr>
          <a:xfrm>
            <a:off x="1449976" y="3788644"/>
            <a:ext cx="9292045" cy="923330"/>
          </a:xfrm>
          <a:prstGeom prst="rect">
            <a:avLst/>
          </a:prstGeom>
          <a:solidFill>
            <a:srgbClr val="FF0000"/>
          </a:solidFill>
          <a:ln>
            <a:noFill/>
          </a:ln>
        </p:spPr>
        <p:style>
          <a:lnRef idx="2">
            <a:schemeClr val="accent1"/>
          </a:lnRef>
          <a:fillRef idx="1">
            <a:schemeClr val="lt1"/>
          </a:fillRef>
          <a:effectRef idx="0">
            <a:schemeClr val="accent1"/>
          </a:effectRef>
          <a:fontRef idx="minor">
            <a:schemeClr val="dk1"/>
          </a:fontRef>
        </p:style>
        <p:txBody>
          <a:bodyPr wrap="square">
            <a:spAutoFit/>
          </a:bodyPr>
          <a:lstStyle/>
          <a:p>
            <a:pPr marL="285750" indent="-285750" algn="just">
              <a:buFont typeface="Wingdings" panose="05000000000000000000" pitchFamily="2" charset="2"/>
              <a:buChar char="Ø"/>
            </a:pPr>
            <a:r>
              <a:rPr lang="it-IT" i="1" dirty="0"/>
              <a:t>approvate dal Consiglio dell’Autorità con delibera n. 1190 del 16 novembre 2016</a:t>
            </a:r>
          </a:p>
          <a:p>
            <a:pPr marL="285750" indent="-285750" algn="just">
              <a:buFont typeface="Wingdings" panose="05000000000000000000" pitchFamily="2" charset="2"/>
              <a:buChar char="Ø"/>
            </a:pPr>
            <a:endParaRPr lang="it-IT" i="1" dirty="0"/>
          </a:p>
          <a:p>
            <a:pPr marL="285750" indent="-285750" algn="just">
              <a:buFont typeface="Wingdings" panose="05000000000000000000" pitchFamily="2" charset="2"/>
              <a:buChar char="Ø"/>
            </a:pPr>
            <a:r>
              <a:rPr lang="it-IT" b="1" i="1" dirty="0"/>
              <a:t>aggiornate al d.lgs. 19/4/2017 con deliberazione del Consiglio n. 4 del 10 gennaio 2018 </a:t>
            </a:r>
          </a:p>
        </p:txBody>
      </p:sp>
      <p:sp>
        <p:nvSpPr>
          <p:cNvPr id="2" name="Rettangolo 1"/>
          <p:cNvSpPr/>
          <p:nvPr/>
        </p:nvSpPr>
        <p:spPr>
          <a:xfrm>
            <a:off x="5012396" y="1448719"/>
            <a:ext cx="1749197" cy="369332"/>
          </a:xfrm>
          <a:prstGeom prst="rect">
            <a:avLst/>
          </a:prstGeom>
        </p:spPr>
        <p:txBody>
          <a:bodyPr wrap="none">
            <a:spAutoFit/>
          </a:bodyPr>
          <a:lstStyle/>
          <a:p>
            <a:pPr algn="ctr"/>
            <a:r>
              <a:rPr lang="it-IT" dirty="0"/>
              <a:t>Linee Guida n. 5 </a:t>
            </a:r>
          </a:p>
        </p:txBody>
      </p:sp>
      <p:sp>
        <p:nvSpPr>
          <p:cNvPr id="5" name="Segnaposto data 4">
            <a:extLst>
              <a:ext uri="{FF2B5EF4-FFF2-40B4-BE49-F238E27FC236}">
                <a16:creationId xmlns:a16="http://schemas.microsoft.com/office/drawing/2014/main" id="{0E04FAD6-3B91-400A-A547-AD155598D757}"/>
              </a:ext>
            </a:extLst>
          </p:cNvPr>
          <p:cNvSpPr>
            <a:spLocks noGrp="1"/>
          </p:cNvSpPr>
          <p:nvPr>
            <p:ph type="dt" sz="half" idx="10"/>
          </p:nvPr>
        </p:nvSpPr>
        <p:spPr/>
        <p:txBody>
          <a:bodyPr/>
          <a:lstStyle/>
          <a:p>
            <a:fld id="{20F2ABCE-5A32-4911-A16A-4CB61D66244C}" type="datetime1">
              <a:rPr lang="it-IT" smtClean="0"/>
              <a:t>11/12/2020</a:t>
            </a:fld>
            <a:endParaRPr lang="it-IT" dirty="0"/>
          </a:p>
        </p:txBody>
      </p:sp>
      <p:sp>
        <p:nvSpPr>
          <p:cNvPr id="7" name="Segnaposto piè di pagina 6">
            <a:extLst>
              <a:ext uri="{FF2B5EF4-FFF2-40B4-BE49-F238E27FC236}">
                <a16:creationId xmlns:a16="http://schemas.microsoft.com/office/drawing/2014/main" id="{A2A4FBFF-DD09-4F20-9BEB-81CE276532CD}"/>
              </a:ext>
            </a:extLst>
          </p:cNvPr>
          <p:cNvSpPr>
            <a:spLocks noGrp="1"/>
          </p:cNvSpPr>
          <p:nvPr>
            <p:ph type="ftr" sz="quarter" idx="11"/>
          </p:nvPr>
        </p:nvSpPr>
        <p:spPr/>
        <p:txBody>
          <a:bodyPr/>
          <a:lstStyle/>
          <a:p>
            <a:r>
              <a:rPr lang="it-IT" dirty="0"/>
              <a:t>IL CODICE DEI CONTRATTI PUBBLICI</a:t>
            </a:r>
          </a:p>
        </p:txBody>
      </p:sp>
      <p:sp>
        <p:nvSpPr>
          <p:cNvPr id="10" name="Segnaposto numero diapositiva 9">
            <a:extLst>
              <a:ext uri="{FF2B5EF4-FFF2-40B4-BE49-F238E27FC236}">
                <a16:creationId xmlns:a16="http://schemas.microsoft.com/office/drawing/2014/main" id="{9E0DC5F0-B01F-4E36-9BE6-57C41FE4EA7D}"/>
              </a:ext>
            </a:extLst>
          </p:cNvPr>
          <p:cNvSpPr>
            <a:spLocks noGrp="1"/>
          </p:cNvSpPr>
          <p:nvPr>
            <p:ph type="sldNum" sz="quarter" idx="12"/>
          </p:nvPr>
        </p:nvSpPr>
        <p:spPr/>
        <p:txBody>
          <a:bodyPr/>
          <a:lstStyle/>
          <a:p>
            <a:fld id="{9DFE6074-6A0D-4B4C-BDDE-63383ADB2658}" type="slidenum">
              <a:rPr lang="it-IT" smtClean="0"/>
              <a:t>130</a:t>
            </a:fld>
            <a:endParaRPr lang="it-IT" dirty="0"/>
          </a:p>
        </p:txBody>
      </p:sp>
      <p:sp>
        <p:nvSpPr>
          <p:cNvPr id="12" name="CasellaDiTesto 11">
            <a:extLst>
              <a:ext uri="{FF2B5EF4-FFF2-40B4-BE49-F238E27FC236}">
                <a16:creationId xmlns:a16="http://schemas.microsoft.com/office/drawing/2014/main" id="{C82B6CA8-5578-4786-B834-C3F58F287019}"/>
              </a:ext>
            </a:extLst>
          </p:cNvPr>
          <p:cNvSpPr txBox="1"/>
          <p:nvPr/>
        </p:nvSpPr>
        <p:spPr>
          <a:xfrm>
            <a:off x="2643449" y="679805"/>
            <a:ext cx="7200800" cy="400110"/>
          </a:xfrm>
          <a:prstGeom prst="rect">
            <a:avLst/>
          </a:prstGeom>
          <a:solidFill>
            <a:schemeClr val="accent6">
              <a:lumMod val="60000"/>
              <a:lumOff val="40000"/>
            </a:schemeClr>
          </a:solidFill>
        </p:spPr>
        <p:txBody>
          <a:bodyPr wrap="square" rtlCol="0">
            <a:spAutoFit/>
          </a:bodyPr>
          <a:lstStyle/>
          <a:p>
            <a:pPr algn="ctr"/>
            <a:r>
              <a:rPr lang="it-IT" sz="2000" b="1" dirty="0"/>
              <a:t>LA COMMISSIONE GIUDICATRICE</a:t>
            </a:r>
          </a:p>
        </p:txBody>
      </p:sp>
    </p:spTree>
    <p:extLst>
      <p:ext uri="{BB962C8B-B14F-4D97-AF65-F5344CB8AC3E}">
        <p14:creationId xmlns:p14="http://schemas.microsoft.com/office/powerpoint/2010/main" val="2521750535"/>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ttangolo 7"/>
          <p:cNvSpPr/>
          <p:nvPr/>
        </p:nvSpPr>
        <p:spPr>
          <a:xfrm>
            <a:off x="2381794" y="1693492"/>
            <a:ext cx="7306491" cy="646331"/>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it-IT" dirty="0"/>
              <a:t>Criteri di scelta dei commissari di gara e di iscrizione degli esperti nell’Albo nazionale obbligatorio dei componenti delle commissioni giudicatrici</a:t>
            </a:r>
          </a:p>
        </p:txBody>
      </p:sp>
      <p:sp>
        <p:nvSpPr>
          <p:cNvPr id="2" name="Rettangolo 1"/>
          <p:cNvSpPr/>
          <p:nvPr/>
        </p:nvSpPr>
        <p:spPr>
          <a:xfrm>
            <a:off x="4951439" y="1169792"/>
            <a:ext cx="1749197" cy="369332"/>
          </a:xfrm>
          <a:prstGeom prst="rect">
            <a:avLst/>
          </a:prstGeom>
        </p:spPr>
        <p:txBody>
          <a:bodyPr wrap="none">
            <a:spAutoFit/>
          </a:bodyPr>
          <a:lstStyle/>
          <a:p>
            <a:pPr algn="ctr"/>
            <a:r>
              <a:rPr lang="it-IT" dirty="0"/>
              <a:t>Linee Guida n. 5 </a:t>
            </a:r>
          </a:p>
        </p:txBody>
      </p:sp>
      <p:sp>
        <p:nvSpPr>
          <p:cNvPr id="3" name="Rettangolo 2"/>
          <p:cNvSpPr/>
          <p:nvPr/>
        </p:nvSpPr>
        <p:spPr>
          <a:xfrm>
            <a:off x="1186529" y="2880848"/>
            <a:ext cx="4351191" cy="369332"/>
          </a:xfrm>
          <a:prstGeom prst="rect">
            <a:avLst/>
          </a:prstGeom>
        </p:spPr>
        <p:txBody>
          <a:bodyPr wrap="none">
            <a:spAutoFit/>
          </a:bodyPr>
          <a:lstStyle/>
          <a:p>
            <a:r>
              <a:rPr lang="it-IT" dirty="0"/>
              <a:t>L’Autorità con </a:t>
            </a:r>
            <a:r>
              <a:rPr lang="it-IT" b="1" u="sng" dirty="0"/>
              <a:t>ulteriori Linee Guida </a:t>
            </a:r>
            <a:r>
              <a:rPr lang="it-IT" dirty="0"/>
              <a:t>disciplina</a:t>
            </a:r>
          </a:p>
        </p:txBody>
      </p:sp>
      <p:sp>
        <p:nvSpPr>
          <p:cNvPr id="5" name="Rettangolo 4"/>
          <p:cNvSpPr/>
          <p:nvPr/>
        </p:nvSpPr>
        <p:spPr>
          <a:xfrm>
            <a:off x="1200208" y="3428125"/>
            <a:ext cx="10277663" cy="1815882"/>
          </a:xfrm>
          <a:prstGeom prst="rect">
            <a:avLst/>
          </a:prstGeom>
        </p:spPr>
        <p:txBody>
          <a:bodyPr wrap="square">
            <a:spAutoFit/>
          </a:bodyPr>
          <a:lstStyle/>
          <a:p>
            <a:pPr marL="342900" indent="-342900" algn="just">
              <a:buAutoNum type="alphaLcParenR"/>
            </a:pPr>
            <a:r>
              <a:rPr lang="it-IT" sz="1600" dirty="0"/>
              <a:t>le procedure informatiche per garantire la casualità della scelta;</a:t>
            </a:r>
          </a:p>
          <a:p>
            <a:pPr marL="342900" indent="-342900" algn="just">
              <a:buAutoNum type="alphaLcParenR"/>
            </a:pPr>
            <a:r>
              <a:rPr lang="it-IT" sz="1600" dirty="0"/>
              <a:t>le modalità per garantire la corrispondenza tra la richiesta di professionalità da parte della stazione appaltante e la sezione di riferimento dell’Albo;</a:t>
            </a:r>
          </a:p>
          <a:p>
            <a:pPr marL="342900" indent="-342900" algn="just">
              <a:buAutoNum type="alphaLcParenR"/>
            </a:pPr>
            <a:r>
              <a:rPr lang="it-IT" sz="1600" dirty="0"/>
              <a:t>le modalità per garantire la rotazione degli esperti. Al riguardo rilevano il numero di incarichi effettivamente assegnati;</a:t>
            </a:r>
          </a:p>
          <a:p>
            <a:pPr marL="342900" indent="-342900" algn="just">
              <a:buAutoNum type="alphaLcParenR"/>
            </a:pPr>
            <a:r>
              <a:rPr lang="it-IT" sz="1600" dirty="0"/>
              <a:t>le comunicazioni che devono intercorrere tra l’Autorità, stazioni appaltanti e i commissari di gara per la tenuta e l’aggiornamento dell’Albo;</a:t>
            </a:r>
          </a:p>
          <a:p>
            <a:pPr marL="342900" indent="-342900" algn="just">
              <a:buAutoNum type="alphaLcParenR"/>
            </a:pPr>
            <a:r>
              <a:rPr lang="it-IT" sz="1600" dirty="0"/>
              <a:t>i termini del </a:t>
            </a:r>
            <a:r>
              <a:rPr lang="it-IT" sz="1600" b="1" dirty="0"/>
              <a:t>periodo transitorio da cui scatta l’obbligo del ricorso all’Albo.</a:t>
            </a:r>
          </a:p>
        </p:txBody>
      </p:sp>
      <p:sp>
        <p:nvSpPr>
          <p:cNvPr id="11" name="Rettangolo 10"/>
          <p:cNvSpPr/>
          <p:nvPr/>
        </p:nvSpPr>
        <p:spPr>
          <a:xfrm>
            <a:off x="10023565" y="1831991"/>
            <a:ext cx="1283172" cy="369332"/>
          </a:xfrm>
          <a:prstGeom prst="rect">
            <a:avLst/>
          </a:prstGeom>
        </p:spPr>
        <p:txBody>
          <a:bodyPr wrap="none">
            <a:spAutoFit/>
          </a:bodyPr>
          <a:lstStyle/>
          <a:p>
            <a:r>
              <a:rPr lang="it-IT" dirty="0"/>
              <a:t>(punto 1.2) </a:t>
            </a:r>
          </a:p>
        </p:txBody>
      </p:sp>
      <p:sp>
        <p:nvSpPr>
          <p:cNvPr id="9" name="Segnaposto data 8">
            <a:extLst>
              <a:ext uri="{FF2B5EF4-FFF2-40B4-BE49-F238E27FC236}">
                <a16:creationId xmlns:a16="http://schemas.microsoft.com/office/drawing/2014/main" id="{BA1512C2-C1E4-4CA4-B571-2046FE45046C}"/>
              </a:ext>
            </a:extLst>
          </p:cNvPr>
          <p:cNvSpPr>
            <a:spLocks noGrp="1"/>
          </p:cNvSpPr>
          <p:nvPr>
            <p:ph type="dt" sz="half" idx="10"/>
          </p:nvPr>
        </p:nvSpPr>
        <p:spPr/>
        <p:txBody>
          <a:bodyPr/>
          <a:lstStyle/>
          <a:p>
            <a:fld id="{2D4E1DBF-39A3-4B20-9D72-1A48C3F05428}" type="datetime1">
              <a:rPr lang="it-IT" smtClean="0"/>
              <a:t>11/12/2020</a:t>
            </a:fld>
            <a:endParaRPr lang="it-IT" dirty="0"/>
          </a:p>
        </p:txBody>
      </p:sp>
      <p:sp>
        <p:nvSpPr>
          <p:cNvPr id="10" name="Segnaposto piè di pagina 9">
            <a:extLst>
              <a:ext uri="{FF2B5EF4-FFF2-40B4-BE49-F238E27FC236}">
                <a16:creationId xmlns:a16="http://schemas.microsoft.com/office/drawing/2014/main" id="{54DEC725-12DF-4281-9814-FE6EFEBB58AD}"/>
              </a:ext>
            </a:extLst>
          </p:cNvPr>
          <p:cNvSpPr>
            <a:spLocks noGrp="1"/>
          </p:cNvSpPr>
          <p:nvPr>
            <p:ph type="ftr" sz="quarter" idx="11"/>
          </p:nvPr>
        </p:nvSpPr>
        <p:spPr/>
        <p:txBody>
          <a:bodyPr/>
          <a:lstStyle/>
          <a:p>
            <a:r>
              <a:rPr lang="it-IT" dirty="0"/>
              <a:t>IL CODICE DEI CONTRATTI PUBBLICI</a:t>
            </a:r>
          </a:p>
        </p:txBody>
      </p:sp>
      <p:sp>
        <p:nvSpPr>
          <p:cNvPr id="12" name="Segnaposto numero diapositiva 11">
            <a:extLst>
              <a:ext uri="{FF2B5EF4-FFF2-40B4-BE49-F238E27FC236}">
                <a16:creationId xmlns:a16="http://schemas.microsoft.com/office/drawing/2014/main" id="{EF9F6DCE-F06F-4DFD-B16B-025F3998542D}"/>
              </a:ext>
            </a:extLst>
          </p:cNvPr>
          <p:cNvSpPr>
            <a:spLocks noGrp="1"/>
          </p:cNvSpPr>
          <p:nvPr>
            <p:ph type="sldNum" sz="quarter" idx="12"/>
          </p:nvPr>
        </p:nvSpPr>
        <p:spPr/>
        <p:txBody>
          <a:bodyPr/>
          <a:lstStyle/>
          <a:p>
            <a:fld id="{9DFE6074-6A0D-4B4C-BDDE-63383ADB2658}" type="slidenum">
              <a:rPr lang="it-IT" smtClean="0"/>
              <a:t>131</a:t>
            </a:fld>
            <a:endParaRPr lang="it-IT" dirty="0"/>
          </a:p>
        </p:txBody>
      </p:sp>
      <p:sp>
        <p:nvSpPr>
          <p:cNvPr id="14" name="CasellaDiTesto 13">
            <a:extLst>
              <a:ext uri="{FF2B5EF4-FFF2-40B4-BE49-F238E27FC236}">
                <a16:creationId xmlns:a16="http://schemas.microsoft.com/office/drawing/2014/main" id="{1A6E0F35-5736-42EC-BA46-FCF6DD048CD1}"/>
              </a:ext>
            </a:extLst>
          </p:cNvPr>
          <p:cNvSpPr txBox="1"/>
          <p:nvPr/>
        </p:nvSpPr>
        <p:spPr>
          <a:xfrm>
            <a:off x="2643449" y="679805"/>
            <a:ext cx="7200800" cy="400110"/>
          </a:xfrm>
          <a:prstGeom prst="rect">
            <a:avLst/>
          </a:prstGeom>
          <a:solidFill>
            <a:schemeClr val="accent6">
              <a:lumMod val="60000"/>
              <a:lumOff val="40000"/>
            </a:schemeClr>
          </a:solidFill>
        </p:spPr>
        <p:txBody>
          <a:bodyPr wrap="square" rtlCol="0">
            <a:spAutoFit/>
          </a:bodyPr>
          <a:lstStyle/>
          <a:p>
            <a:pPr algn="ctr"/>
            <a:r>
              <a:rPr lang="it-IT" sz="2000" b="1" dirty="0"/>
              <a:t>LA COMMISSIONE GIUDICATRICE</a:t>
            </a:r>
          </a:p>
        </p:txBody>
      </p:sp>
    </p:spTree>
    <p:extLst>
      <p:ext uri="{BB962C8B-B14F-4D97-AF65-F5344CB8AC3E}">
        <p14:creationId xmlns:p14="http://schemas.microsoft.com/office/powerpoint/2010/main" val="4223487075"/>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ttangolo 7"/>
          <p:cNvSpPr/>
          <p:nvPr/>
        </p:nvSpPr>
        <p:spPr>
          <a:xfrm>
            <a:off x="1077056" y="1829175"/>
            <a:ext cx="7306491" cy="646331"/>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it-IT" dirty="0"/>
              <a:t>Criteri di scelta dei commissari di gara e di iscrizione degli esperti nell’Albo nazionale obbligatorio dei componenti delle commissioni giudicatrici</a:t>
            </a:r>
          </a:p>
        </p:txBody>
      </p:sp>
      <p:sp>
        <p:nvSpPr>
          <p:cNvPr id="11" name="Rettangolo 10"/>
          <p:cNvSpPr/>
          <p:nvPr/>
        </p:nvSpPr>
        <p:spPr>
          <a:xfrm>
            <a:off x="9919062" y="1751640"/>
            <a:ext cx="1283172" cy="369332"/>
          </a:xfrm>
          <a:prstGeom prst="rect">
            <a:avLst/>
          </a:prstGeom>
        </p:spPr>
        <p:txBody>
          <a:bodyPr wrap="none">
            <a:spAutoFit/>
          </a:bodyPr>
          <a:lstStyle/>
          <a:p>
            <a:r>
              <a:rPr lang="it-IT" dirty="0"/>
              <a:t>(punto 1.2) </a:t>
            </a:r>
          </a:p>
        </p:txBody>
      </p:sp>
      <p:sp>
        <p:nvSpPr>
          <p:cNvPr id="9" name="Rettangolo 8"/>
          <p:cNvSpPr/>
          <p:nvPr/>
        </p:nvSpPr>
        <p:spPr>
          <a:xfrm>
            <a:off x="7051136" y="3115276"/>
            <a:ext cx="4151098" cy="2246769"/>
          </a:xfrm>
          <a:prstGeom prst="rect">
            <a:avLst/>
          </a:prstGeom>
        </p:spPr>
        <p:txBody>
          <a:bodyPr wrap="square">
            <a:spAutoFit/>
          </a:bodyPr>
          <a:lstStyle/>
          <a:p>
            <a:pPr algn="just"/>
            <a:r>
              <a:rPr lang="it-IT" sz="1400" dirty="0"/>
              <a:t>Le spese relative alla commissione sono inserite nel quadro economico dell'intervento tra le somme a disposizione della stazione appaltante. Con </a:t>
            </a:r>
            <a:r>
              <a:rPr lang="it-IT" sz="1400" b="1" dirty="0"/>
              <a:t>decreto del Ministro </a:t>
            </a:r>
            <a:r>
              <a:rPr lang="it-IT" sz="1400" dirty="0"/>
              <a:t>delle infrastrutture e dei trasporti, di concerto con il Ministro dell'economia e delle finanze, sentita l'ANAC, è stabilita la tariffa di iscrizione all'albo e il compenso massimo per i commissari. I dipendenti pubblici sono gratuitamente iscritti all'Albo e ad essi non spetta alcun compenso, se appartenenti alla stazione appaltante (comma 10, art. 77).</a:t>
            </a:r>
          </a:p>
        </p:txBody>
      </p:sp>
      <p:sp>
        <p:nvSpPr>
          <p:cNvPr id="10" name="Rettangolo 9"/>
          <p:cNvSpPr/>
          <p:nvPr/>
        </p:nvSpPr>
        <p:spPr>
          <a:xfrm>
            <a:off x="1077056" y="3104938"/>
            <a:ext cx="5519077" cy="1200329"/>
          </a:xfrm>
          <a:prstGeom prst="rect">
            <a:avLst/>
          </a:prstGeom>
        </p:spPr>
        <p:txBody>
          <a:bodyPr wrap="square">
            <a:spAutoFit/>
          </a:bodyPr>
          <a:lstStyle/>
          <a:p>
            <a:pPr algn="just"/>
            <a:r>
              <a:rPr lang="it-IT" dirty="0"/>
              <a:t>Le </a:t>
            </a:r>
            <a:r>
              <a:rPr lang="it-IT" b="1" u="sng" dirty="0"/>
              <a:t>ulteriori Linee Guida</a:t>
            </a:r>
            <a:r>
              <a:rPr lang="it-IT" dirty="0"/>
              <a:t> AVREBBERO DOVUTO ESSERE EMANATE entro tre mesi dalla pubblicazione del D.M. di cui al comma 10 dell’art. 77 del Codice dei contratti pubblici (punto 5.1).</a:t>
            </a:r>
          </a:p>
        </p:txBody>
      </p:sp>
      <p:sp>
        <p:nvSpPr>
          <p:cNvPr id="5" name="Segnaposto data 4">
            <a:extLst>
              <a:ext uri="{FF2B5EF4-FFF2-40B4-BE49-F238E27FC236}">
                <a16:creationId xmlns:a16="http://schemas.microsoft.com/office/drawing/2014/main" id="{F4B2BC68-85CE-43EA-94ED-5D2EBD14C115}"/>
              </a:ext>
            </a:extLst>
          </p:cNvPr>
          <p:cNvSpPr>
            <a:spLocks noGrp="1"/>
          </p:cNvSpPr>
          <p:nvPr>
            <p:ph type="dt" sz="half" idx="10"/>
          </p:nvPr>
        </p:nvSpPr>
        <p:spPr/>
        <p:txBody>
          <a:bodyPr/>
          <a:lstStyle/>
          <a:p>
            <a:fld id="{846F3EF8-7C89-4D56-B375-BFE2FEF3D2E6}" type="datetime1">
              <a:rPr lang="it-IT" smtClean="0"/>
              <a:t>11/12/2020</a:t>
            </a:fld>
            <a:endParaRPr lang="it-IT" dirty="0"/>
          </a:p>
        </p:txBody>
      </p:sp>
      <p:sp>
        <p:nvSpPr>
          <p:cNvPr id="7" name="Segnaposto piè di pagina 6">
            <a:extLst>
              <a:ext uri="{FF2B5EF4-FFF2-40B4-BE49-F238E27FC236}">
                <a16:creationId xmlns:a16="http://schemas.microsoft.com/office/drawing/2014/main" id="{FA243B96-332F-4A35-A1A9-701B9BAEE7FD}"/>
              </a:ext>
            </a:extLst>
          </p:cNvPr>
          <p:cNvSpPr>
            <a:spLocks noGrp="1"/>
          </p:cNvSpPr>
          <p:nvPr>
            <p:ph type="ftr" sz="quarter" idx="11"/>
          </p:nvPr>
        </p:nvSpPr>
        <p:spPr/>
        <p:txBody>
          <a:bodyPr/>
          <a:lstStyle/>
          <a:p>
            <a:r>
              <a:rPr lang="it-IT" dirty="0"/>
              <a:t>IL CODICE DEI CONTRATTI PUBBLICI</a:t>
            </a:r>
          </a:p>
        </p:txBody>
      </p:sp>
      <p:sp>
        <p:nvSpPr>
          <p:cNvPr id="12" name="Segnaposto numero diapositiva 11">
            <a:extLst>
              <a:ext uri="{FF2B5EF4-FFF2-40B4-BE49-F238E27FC236}">
                <a16:creationId xmlns:a16="http://schemas.microsoft.com/office/drawing/2014/main" id="{31F87D0B-2F3B-4373-B57E-6EBF84EFC4D2}"/>
              </a:ext>
            </a:extLst>
          </p:cNvPr>
          <p:cNvSpPr>
            <a:spLocks noGrp="1"/>
          </p:cNvSpPr>
          <p:nvPr>
            <p:ph type="sldNum" sz="quarter" idx="12"/>
          </p:nvPr>
        </p:nvSpPr>
        <p:spPr/>
        <p:txBody>
          <a:bodyPr/>
          <a:lstStyle/>
          <a:p>
            <a:fld id="{9DFE6074-6A0D-4B4C-BDDE-63383ADB2658}" type="slidenum">
              <a:rPr lang="it-IT" smtClean="0"/>
              <a:t>132</a:t>
            </a:fld>
            <a:endParaRPr lang="it-IT" dirty="0"/>
          </a:p>
        </p:txBody>
      </p:sp>
      <p:sp>
        <p:nvSpPr>
          <p:cNvPr id="14" name="CasellaDiTesto 13">
            <a:extLst>
              <a:ext uri="{FF2B5EF4-FFF2-40B4-BE49-F238E27FC236}">
                <a16:creationId xmlns:a16="http://schemas.microsoft.com/office/drawing/2014/main" id="{F9AD939E-BB2D-4321-8684-EA4DD2383E16}"/>
              </a:ext>
            </a:extLst>
          </p:cNvPr>
          <p:cNvSpPr txBox="1"/>
          <p:nvPr/>
        </p:nvSpPr>
        <p:spPr>
          <a:xfrm>
            <a:off x="2643449" y="679805"/>
            <a:ext cx="7200800" cy="400110"/>
          </a:xfrm>
          <a:prstGeom prst="rect">
            <a:avLst/>
          </a:prstGeom>
          <a:solidFill>
            <a:schemeClr val="accent6">
              <a:lumMod val="60000"/>
              <a:lumOff val="40000"/>
            </a:schemeClr>
          </a:solidFill>
        </p:spPr>
        <p:txBody>
          <a:bodyPr wrap="square" rtlCol="0">
            <a:spAutoFit/>
          </a:bodyPr>
          <a:lstStyle/>
          <a:p>
            <a:pPr algn="ctr"/>
            <a:r>
              <a:rPr lang="it-IT" sz="2000" b="1" dirty="0"/>
              <a:t>LA COMMISSIONE GIUDICATRICE</a:t>
            </a:r>
          </a:p>
        </p:txBody>
      </p:sp>
      <p:sp>
        <p:nvSpPr>
          <p:cNvPr id="16" name="Rettangolo 15">
            <a:extLst>
              <a:ext uri="{FF2B5EF4-FFF2-40B4-BE49-F238E27FC236}">
                <a16:creationId xmlns:a16="http://schemas.microsoft.com/office/drawing/2014/main" id="{BDB9085D-2F5A-435A-86E8-94D26A8E40F1}"/>
              </a:ext>
            </a:extLst>
          </p:cNvPr>
          <p:cNvSpPr/>
          <p:nvPr/>
        </p:nvSpPr>
        <p:spPr>
          <a:xfrm>
            <a:off x="4951439" y="1169792"/>
            <a:ext cx="1749197" cy="369332"/>
          </a:xfrm>
          <a:prstGeom prst="rect">
            <a:avLst/>
          </a:prstGeom>
        </p:spPr>
        <p:txBody>
          <a:bodyPr wrap="none">
            <a:spAutoFit/>
          </a:bodyPr>
          <a:lstStyle/>
          <a:p>
            <a:pPr algn="ctr"/>
            <a:r>
              <a:rPr lang="it-IT" dirty="0"/>
              <a:t>Linee Guida n. 5 </a:t>
            </a:r>
          </a:p>
        </p:txBody>
      </p:sp>
    </p:spTree>
    <p:extLst>
      <p:ext uri="{BB962C8B-B14F-4D97-AF65-F5344CB8AC3E}">
        <p14:creationId xmlns:p14="http://schemas.microsoft.com/office/powerpoint/2010/main" val="3197347671"/>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ttangolo 7"/>
          <p:cNvSpPr/>
          <p:nvPr/>
        </p:nvSpPr>
        <p:spPr>
          <a:xfrm>
            <a:off x="2319430" y="2115188"/>
            <a:ext cx="7306491" cy="646331"/>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it-IT" dirty="0"/>
              <a:t>Criteri di scelta dei commissari di gara e di iscrizione degli esperti nell’Albo nazionale obbligatorio dei componenti delle commissioni giudicatrici</a:t>
            </a:r>
          </a:p>
        </p:txBody>
      </p:sp>
      <p:sp>
        <p:nvSpPr>
          <p:cNvPr id="11" name="Rettangolo 10"/>
          <p:cNvSpPr/>
          <p:nvPr/>
        </p:nvSpPr>
        <p:spPr>
          <a:xfrm>
            <a:off x="9982200" y="1996668"/>
            <a:ext cx="1283172" cy="369332"/>
          </a:xfrm>
          <a:prstGeom prst="rect">
            <a:avLst/>
          </a:prstGeom>
        </p:spPr>
        <p:txBody>
          <a:bodyPr wrap="none">
            <a:spAutoFit/>
          </a:bodyPr>
          <a:lstStyle/>
          <a:p>
            <a:r>
              <a:rPr lang="it-IT" dirty="0"/>
              <a:t>(punto 1.2) </a:t>
            </a:r>
          </a:p>
        </p:txBody>
      </p:sp>
      <p:sp>
        <p:nvSpPr>
          <p:cNvPr id="12" name="Rettangolo 11"/>
          <p:cNvSpPr/>
          <p:nvPr/>
        </p:nvSpPr>
        <p:spPr>
          <a:xfrm>
            <a:off x="1181559" y="3080563"/>
            <a:ext cx="9582235" cy="2308324"/>
          </a:xfrm>
          <a:prstGeom prst="rect">
            <a:avLst/>
          </a:prstGeom>
        </p:spPr>
        <p:txBody>
          <a:bodyPr wrap="square">
            <a:spAutoFit/>
          </a:bodyPr>
          <a:lstStyle/>
          <a:p>
            <a:pPr algn="just"/>
            <a:r>
              <a:rPr lang="it-IT" dirty="0"/>
              <a:t>Le </a:t>
            </a:r>
            <a:r>
              <a:rPr lang="it-IT" b="1" u="sng" dirty="0"/>
              <a:t>ulteriori Linee Guida </a:t>
            </a:r>
            <a:r>
              <a:rPr lang="it-IT" dirty="0"/>
              <a:t>fissano la data dalla quale saranno accettate le richieste di iscrizione all’Albo. </a:t>
            </a:r>
          </a:p>
          <a:p>
            <a:pPr algn="just"/>
            <a:endParaRPr lang="it-IT" dirty="0"/>
          </a:p>
          <a:p>
            <a:pPr algn="just"/>
            <a:r>
              <a:rPr lang="it-IT" dirty="0"/>
              <a:t>Con deliberazione che sarà adottata entro tre mesi dalla data di cui al periodo precedente, l’Autorità </a:t>
            </a:r>
            <a:r>
              <a:rPr lang="it-IT" b="1" dirty="0"/>
              <a:t>dichiarerà operativo l’Albo e superato il periodo transitorio </a:t>
            </a:r>
            <a:r>
              <a:rPr lang="it-IT" dirty="0"/>
              <a:t>di cui all’art. 216, comma 12, primo periodo, del Codice dei contratti pubblici (punto 5.2).</a:t>
            </a:r>
          </a:p>
          <a:p>
            <a:pPr algn="just"/>
            <a:endParaRPr lang="it-IT" dirty="0"/>
          </a:p>
          <a:p>
            <a:pPr algn="ctr"/>
            <a:r>
              <a:rPr lang="it-IT" b="1" dirty="0">
                <a:solidFill>
                  <a:srgbClr val="C00000"/>
                </a:solidFill>
              </a:rPr>
              <a:t>ABBIAMO </a:t>
            </a:r>
            <a:r>
              <a:rPr lang="it-IT" b="1">
                <a:solidFill>
                  <a:srgbClr val="C00000"/>
                </a:solidFill>
              </a:rPr>
              <a:t>DETTO NELLE </a:t>
            </a:r>
            <a:r>
              <a:rPr lang="it-IT" b="1" dirty="0">
                <a:solidFill>
                  <a:srgbClr val="C00000"/>
                </a:solidFill>
              </a:rPr>
              <a:t>SLIDES PRECEDENTI CHE L’OBBLIGO DI «FORNITURA» DI COMMISSARI ESTERNI ANAC RESTA SOSPESA FINO AL 31 DICEMBRE 2021</a:t>
            </a:r>
          </a:p>
        </p:txBody>
      </p:sp>
      <p:sp>
        <p:nvSpPr>
          <p:cNvPr id="5" name="Segnaposto data 4">
            <a:extLst>
              <a:ext uri="{FF2B5EF4-FFF2-40B4-BE49-F238E27FC236}">
                <a16:creationId xmlns:a16="http://schemas.microsoft.com/office/drawing/2014/main" id="{C5DC8FD6-F78A-4A62-93E7-91D45C1DCBB4}"/>
              </a:ext>
            </a:extLst>
          </p:cNvPr>
          <p:cNvSpPr>
            <a:spLocks noGrp="1"/>
          </p:cNvSpPr>
          <p:nvPr>
            <p:ph type="dt" sz="half" idx="10"/>
          </p:nvPr>
        </p:nvSpPr>
        <p:spPr/>
        <p:txBody>
          <a:bodyPr/>
          <a:lstStyle/>
          <a:p>
            <a:fld id="{B52A51AA-94D8-4293-AE1B-CC8816ED54A4}" type="datetime1">
              <a:rPr lang="it-IT" smtClean="0"/>
              <a:t>11/12/2020</a:t>
            </a:fld>
            <a:endParaRPr lang="it-IT" dirty="0"/>
          </a:p>
        </p:txBody>
      </p:sp>
      <p:sp>
        <p:nvSpPr>
          <p:cNvPr id="7" name="Segnaposto piè di pagina 6">
            <a:extLst>
              <a:ext uri="{FF2B5EF4-FFF2-40B4-BE49-F238E27FC236}">
                <a16:creationId xmlns:a16="http://schemas.microsoft.com/office/drawing/2014/main" id="{B861A67D-1CF3-4FA0-9E58-16C2E2A9D2D6}"/>
              </a:ext>
            </a:extLst>
          </p:cNvPr>
          <p:cNvSpPr>
            <a:spLocks noGrp="1"/>
          </p:cNvSpPr>
          <p:nvPr>
            <p:ph type="ftr" sz="quarter" idx="11"/>
          </p:nvPr>
        </p:nvSpPr>
        <p:spPr/>
        <p:txBody>
          <a:bodyPr/>
          <a:lstStyle/>
          <a:p>
            <a:r>
              <a:rPr lang="it-IT" dirty="0"/>
              <a:t>IL CODICE DEI CONTRATTI PUBBLICI</a:t>
            </a:r>
          </a:p>
        </p:txBody>
      </p:sp>
      <p:sp>
        <p:nvSpPr>
          <p:cNvPr id="9" name="Segnaposto numero diapositiva 8">
            <a:extLst>
              <a:ext uri="{FF2B5EF4-FFF2-40B4-BE49-F238E27FC236}">
                <a16:creationId xmlns:a16="http://schemas.microsoft.com/office/drawing/2014/main" id="{2460B05E-C284-4232-A6C1-49D023FF8A33}"/>
              </a:ext>
            </a:extLst>
          </p:cNvPr>
          <p:cNvSpPr>
            <a:spLocks noGrp="1"/>
          </p:cNvSpPr>
          <p:nvPr>
            <p:ph type="sldNum" sz="quarter" idx="12"/>
          </p:nvPr>
        </p:nvSpPr>
        <p:spPr/>
        <p:txBody>
          <a:bodyPr/>
          <a:lstStyle/>
          <a:p>
            <a:fld id="{9DFE6074-6A0D-4B4C-BDDE-63383ADB2658}" type="slidenum">
              <a:rPr lang="it-IT" smtClean="0"/>
              <a:t>133</a:t>
            </a:fld>
            <a:endParaRPr lang="it-IT" dirty="0"/>
          </a:p>
        </p:txBody>
      </p:sp>
      <p:sp>
        <p:nvSpPr>
          <p:cNvPr id="10" name="CasellaDiTesto 9">
            <a:extLst>
              <a:ext uri="{FF2B5EF4-FFF2-40B4-BE49-F238E27FC236}">
                <a16:creationId xmlns:a16="http://schemas.microsoft.com/office/drawing/2014/main" id="{3889DBE0-5487-4E81-A392-130B22D6AAD3}"/>
              </a:ext>
            </a:extLst>
          </p:cNvPr>
          <p:cNvSpPr txBox="1"/>
          <p:nvPr/>
        </p:nvSpPr>
        <p:spPr>
          <a:xfrm>
            <a:off x="2643449" y="679805"/>
            <a:ext cx="7200800" cy="400110"/>
          </a:xfrm>
          <a:prstGeom prst="rect">
            <a:avLst/>
          </a:prstGeom>
          <a:solidFill>
            <a:schemeClr val="accent6">
              <a:lumMod val="60000"/>
              <a:lumOff val="40000"/>
            </a:schemeClr>
          </a:solidFill>
        </p:spPr>
        <p:txBody>
          <a:bodyPr wrap="square" rtlCol="0">
            <a:spAutoFit/>
          </a:bodyPr>
          <a:lstStyle/>
          <a:p>
            <a:pPr algn="ctr"/>
            <a:r>
              <a:rPr lang="it-IT" sz="2000" b="1" dirty="0"/>
              <a:t>LA COMMISSIONE GIUDICATRICE</a:t>
            </a:r>
          </a:p>
        </p:txBody>
      </p:sp>
      <p:sp>
        <p:nvSpPr>
          <p:cNvPr id="15" name="Rettangolo 14">
            <a:extLst>
              <a:ext uri="{FF2B5EF4-FFF2-40B4-BE49-F238E27FC236}">
                <a16:creationId xmlns:a16="http://schemas.microsoft.com/office/drawing/2014/main" id="{A58F23EE-1ACD-4605-A3A5-A442E9BE6706}"/>
              </a:ext>
            </a:extLst>
          </p:cNvPr>
          <p:cNvSpPr/>
          <p:nvPr/>
        </p:nvSpPr>
        <p:spPr>
          <a:xfrm>
            <a:off x="4951439" y="1169792"/>
            <a:ext cx="1749197" cy="369332"/>
          </a:xfrm>
          <a:prstGeom prst="rect">
            <a:avLst/>
          </a:prstGeom>
        </p:spPr>
        <p:txBody>
          <a:bodyPr wrap="none">
            <a:spAutoFit/>
          </a:bodyPr>
          <a:lstStyle/>
          <a:p>
            <a:pPr algn="ctr"/>
            <a:r>
              <a:rPr lang="it-IT" dirty="0"/>
              <a:t>Linee Guida n. 5 </a:t>
            </a:r>
          </a:p>
        </p:txBody>
      </p:sp>
    </p:spTree>
    <p:extLst>
      <p:ext uri="{BB962C8B-B14F-4D97-AF65-F5344CB8AC3E}">
        <p14:creationId xmlns:p14="http://schemas.microsoft.com/office/powerpoint/2010/main" val="2086098155"/>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698861" y="2613944"/>
            <a:ext cx="6352904" cy="1200329"/>
          </a:xfrm>
          <a:prstGeom prst="rect">
            <a:avLst/>
          </a:prstGeom>
        </p:spPr>
        <p:txBody>
          <a:bodyPr wrap="square">
            <a:spAutoFit/>
          </a:bodyPr>
          <a:lstStyle/>
          <a:p>
            <a:pPr algn="ctr"/>
            <a:r>
              <a:rPr lang="it-IT" dirty="0"/>
              <a:t>Per poter far parte della commissione gli esperti devono necessariamente essere iscritti all’Albo,</a:t>
            </a:r>
          </a:p>
          <a:p>
            <a:pPr algn="ctr"/>
            <a:endParaRPr lang="it-IT" dirty="0"/>
          </a:p>
          <a:p>
            <a:pPr algn="just"/>
            <a:r>
              <a:rPr lang="it-IT" dirty="0"/>
              <a:t> </a:t>
            </a:r>
            <a:r>
              <a:rPr lang="it-IT" u="sng" dirty="0"/>
              <a:t>anche se appartenenti alla stazione appaltante che indice la gara</a:t>
            </a:r>
          </a:p>
        </p:txBody>
      </p:sp>
      <p:sp>
        <p:nvSpPr>
          <p:cNvPr id="5" name="Rettangolo 4"/>
          <p:cNvSpPr/>
          <p:nvPr/>
        </p:nvSpPr>
        <p:spPr>
          <a:xfrm>
            <a:off x="7134496" y="2613944"/>
            <a:ext cx="4317276" cy="1600438"/>
          </a:xfrm>
          <a:prstGeom prst="rect">
            <a:avLst/>
          </a:prstGeom>
          <a:solidFill>
            <a:schemeClr val="accent1"/>
          </a:solidFill>
        </p:spPr>
        <p:txBody>
          <a:bodyPr wrap="square">
            <a:spAutoFit/>
          </a:bodyPr>
          <a:lstStyle/>
          <a:p>
            <a:pPr algn="just"/>
            <a:r>
              <a:rPr lang="it-IT" sz="1400" dirty="0"/>
              <a:t>È da considerarsi interno alla stazione appaltante il commissario di gara scelto tra i dipendente dei diversi enti aggregati ai sensi dell’art. 37, commi 3 e 4 Codice, anche se gli stessi non hanno perfezionato l’iter di costituzione delle forme aggregative di cui ai citati commi, a condizione che abbiano deliberato di dare vita alle medesime.</a:t>
            </a:r>
          </a:p>
        </p:txBody>
      </p:sp>
      <p:sp>
        <p:nvSpPr>
          <p:cNvPr id="10" name="Rettangolo 9"/>
          <p:cNvSpPr/>
          <p:nvPr/>
        </p:nvSpPr>
        <p:spPr>
          <a:xfrm>
            <a:off x="775063" y="4708575"/>
            <a:ext cx="10676709" cy="707886"/>
          </a:xfrm>
          <a:prstGeom prst="rect">
            <a:avLst/>
          </a:prstGeom>
          <a:ln>
            <a:solidFill>
              <a:schemeClr val="accent1"/>
            </a:solidFill>
          </a:ln>
        </p:spPr>
        <p:txBody>
          <a:bodyPr wrap="square">
            <a:spAutoFit/>
          </a:bodyPr>
          <a:lstStyle/>
          <a:p>
            <a:pPr algn="just"/>
            <a:r>
              <a:rPr lang="it-IT" sz="2000" dirty="0"/>
              <a:t>Appartengono sempre alla stazione appaltante e </a:t>
            </a:r>
            <a:r>
              <a:rPr lang="it-IT" sz="2000" b="1" dirty="0"/>
              <a:t>non devono essere iscritti all’albo </a:t>
            </a:r>
            <a:r>
              <a:rPr lang="it-IT" sz="2000" dirty="0"/>
              <a:t>il </a:t>
            </a:r>
            <a:r>
              <a:rPr lang="it-IT" sz="2000" u="sng" dirty="0"/>
              <a:t>segretario</a:t>
            </a:r>
            <a:r>
              <a:rPr lang="it-IT" sz="2000" dirty="0"/>
              <a:t> e il </a:t>
            </a:r>
            <a:r>
              <a:rPr lang="it-IT" sz="2000" u="sng" dirty="0"/>
              <a:t>custode della documentazione di gara</a:t>
            </a:r>
            <a:r>
              <a:rPr lang="it-IT" sz="2000" dirty="0"/>
              <a:t>, se diverso dal segretario.</a:t>
            </a:r>
          </a:p>
        </p:txBody>
      </p:sp>
      <p:sp>
        <p:nvSpPr>
          <p:cNvPr id="11" name="Rettangolo 10"/>
          <p:cNvSpPr/>
          <p:nvPr/>
        </p:nvSpPr>
        <p:spPr>
          <a:xfrm>
            <a:off x="7134496" y="1595461"/>
            <a:ext cx="3341914" cy="830997"/>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it-IT" sz="1200" dirty="0"/>
              <a:t>Criteri di scelta dei commissari di gara e di iscrizione degli esperti nell’Albo nazionale obbligatorio dei componenti delle commissioni giudicatrici</a:t>
            </a:r>
          </a:p>
        </p:txBody>
      </p:sp>
      <p:sp>
        <p:nvSpPr>
          <p:cNvPr id="12" name="Rettangolo 11"/>
          <p:cNvSpPr/>
          <p:nvPr/>
        </p:nvSpPr>
        <p:spPr>
          <a:xfrm>
            <a:off x="3000714" y="1826293"/>
            <a:ext cx="1749197" cy="369332"/>
          </a:xfrm>
          <a:prstGeom prst="rect">
            <a:avLst/>
          </a:prstGeom>
        </p:spPr>
        <p:txBody>
          <a:bodyPr wrap="none">
            <a:spAutoFit/>
          </a:bodyPr>
          <a:lstStyle/>
          <a:p>
            <a:pPr algn="ctr"/>
            <a:r>
              <a:rPr lang="it-IT" dirty="0"/>
              <a:t>Linee Guida n. 5 </a:t>
            </a:r>
          </a:p>
        </p:txBody>
      </p:sp>
      <p:sp>
        <p:nvSpPr>
          <p:cNvPr id="7" name="Segnaposto data 6">
            <a:extLst>
              <a:ext uri="{FF2B5EF4-FFF2-40B4-BE49-F238E27FC236}">
                <a16:creationId xmlns:a16="http://schemas.microsoft.com/office/drawing/2014/main" id="{9AC00C57-424A-4D47-8327-2B833207A1F8}"/>
              </a:ext>
            </a:extLst>
          </p:cNvPr>
          <p:cNvSpPr>
            <a:spLocks noGrp="1"/>
          </p:cNvSpPr>
          <p:nvPr>
            <p:ph type="dt" sz="half" idx="10"/>
          </p:nvPr>
        </p:nvSpPr>
        <p:spPr/>
        <p:txBody>
          <a:bodyPr/>
          <a:lstStyle/>
          <a:p>
            <a:fld id="{8208FA81-03B9-4EAB-9D3B-1FA1527646C5}" type="datetime1">
              <a:rPr lang="it-IT" smtClean="0"/>
              <a:t>11/12/2020</a:t>
            </a:fld>
            <a:endParaRPr lang="it-IT" dirty="0"/>
          </a:p>
        </p:txBody>
      </p:sp>
      <p:sp>
        <p:nvSpPr>
          <p:cNvPr id="8" name="Segnaposto piè di pagina 7">
            <a:extLst>
              <a:ext uri="{FF2B5EF4-FFF2-40B4-BE49-F238E27FC236}">
                <a16:creationId xmlns:a16="http://schemas.microsoft.com/office/drawing/2014/main" id="{E26B1C03-F314-4716-AB31-A05C57642CD3}"/>
              </a:ext>
            </a:extLst>
          </p:cNvPr>
          <p:cNvSpPr>
            <a:spLocks noGrp="1"/>
          </p:cNvSpPr>
          <p:nvPr>
            <p:ph type="ftr" sz="quarter" idx="11"/>
          </p:nvPr>
        </p:nvSpPr>
        <p:spPr/>
        <p:txBody>
          <a:bodyPr/>
          <a:lstStyle/>
          <a:p>
            <a:r>
              <a:rPr lang="it-IT" dirty="0"/>
              <a:t>IL CODICE DEI CONTRATTI PUBBLICI</a:t>
            </a:r>
          </a:p>
        </p:txBody>
      </p:sp>
      <p:sp>
        <p:nvSpPr>
          <p:cNvPr id="9" name="Segnaposto numero diapositiva 8">
            <a:extLst>
              <a:ext uri="{FF2B5EF4-FFF2-40B4-BE49-F238E27FC236}">
                <a16:creationId xmlns:a16="http://schemas.microsoft.com/office/drawing/2014/main" id="{F9AF322F-71EB-4744-8736-A0453AD5DE79}"/>
              </a:ext>
            </a:extLst>
          </p:cNvPr>
          <p:cNvSpPr>
            <a:spLocks noGrp="1"/>
          </p:cNvSpPr>
          <p:nvPr>
            <p:ph type="sldNum" sz="quarter" idx="12"/>
          </p:nvPr>
        </p:nvSpPr>
        <p:spPr/>
        <p:txBody>
          <a:bodyPr/>
          <a:lstStyle/>
          <a:p>
            <a:fld id="{9DFE6074-6A0D-4B4C-BDDE-63383ADB2658}" type="slidenum">
              <a:rPr lang="it-IT" smtClean="0"/>
              <a:t>134</a:t>
            </a:fld>
            <a:endParaRPr lang="it-IT" dirty="0"/>
          </a:p>
        </p:txBody>
      </p:sp>
      <p:sp>
        <p:nvSpPr>
          <p:cNvPr id="16" name="CasellaDiTesto 15">
            <a:extLst>
              <a:ext uri="{FF2B5EF4-FFF2-40B4-BE49-F238E27FC236}">
                <a16:creationId xmlns:a16="http://schemas.microsoft.com/office/drawing/2014/main" id="{BC642694-FB62-486E-9A2B-F59E40C124A1}"/>
              </a:ext>
            </a:extLst>
          </p:cNvPr>
          <p:cNvSpPr txBox="1"/>
          <p:nvPr/>
        </p:nvSpPr>
        <p:spPr>
          <a:xfrm>
            <a:off x="2643449" y="679805"/>
            <a:ext cx="7200800" cy="400110"/>
          </a:xfrm>
          <a:prstGeom prst="rect">
            <a:avLst/>
          </a:prstGeom>
          <a:solidFill>
            <a:schemeClr val="accent6">
              <a:lumMod val="60000"/>
              <a:lumOff val="40000"/>
            </a:schemeClr>
          </a:solidFill>
        </p:spPr>
        <p:txBody>
          <a:bodyPr wrap="square" rtlCol="0">
            <a:spAutoFit/>
          </a:bodyPr>
          <a:lstStyle/>
          <a:p>
            <a:pPr algn="ctr"/>
            <a:r>
              <a:rPr lang="it-IT" sz="2000" b="1" dirty="0"/>
              <a:t>LA COMMISSIONE GIUDICATRICE</a:t>
            </a:r>
          </a:p>
        </p:txBody>
      </p:sp>
    </p:spTree>
    <p:extLst>
      <p:ext uri="{BB962C8B-B14F-4D97-AF65-F5344CB8AC3E}">
        <p14:creationId xmlns:p14="http://schemas.microsoft.com/office/powerpoint/2010/main" val="3787856935"/>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p:cNvSpPr/>
          <p:nvPr/>
        </p:nvSpPr>
        <p:spPr>
          <a:xfrm>
            <a:off x="4715055" y="2456620"/>
            <a:ext cx="2221955" cy="369332"/>
          </a:xfrm>
          <a:prstGeom prst="rect">
            <a:avLst/>
          </a:prstGeom>
        </p:spPr>
        <p:txBody>
          <a:bodyPr wrap="none">
            <a:spAutoFit/>
          </a:bodyPr>
          <a:lstStyle/>
          <a:p>
            <a:r>
              <a:rPr lang="it-IT" dirty="0"/>
              <a:t>L’Albo è composto da:</a:t>
            </a:r>
          </a:p>
        </p:txBody>
      </p:sp>
      <p:sp>
        <p:nvSpPr>
          <p:cNvPr id="9" name="Rettangolo 8"/>
          <p:cNvSpPr/>
          <p:nvPr/>
        </p:nvSpPr>
        <p:spPr>
          <a:xfrm>
            <a:off x="685798" y="3122418"/>
            <a:ext cx="4641669" cy="2308324"/>
          </a:xfrm>
          <a:prstGeom prst="rect">
            <a:avLst/>
          </a:prstGeom>
          <a:ln>
            <a:solidFill>
              <a:schemeClr val="accent1"/>
            </a:solidFill>
          </a:ln>
        </p:spPr>
        <p:txBody>
          <a:bodyPr wrap="square">
            <a:spAutoFit/>
          </a:bodyPr>
          <a:lstStyle/>
          <a:p>
            <a:pPr algn="ctr"/>
            <a:r>
              <a:rPr lang="it-IT" dirty="0"/>
              <a:t>una </a:t>
            </a:r>
            <a:r>
              <a:rPr lang="it-IT" b="1" u="sng" dirty="0"/>
              <a:t>sezione ordinaria</a:t>
            </a:r>
            <a:r>
              <a:rPr lang="it-IT" b="1" dirty="0"/>
              <a:t> </a:t>
            </a:r>
          </a:p>
          <a:p>
            <a:pPr algn="just"/>
            <a:endParaRPr lang="it-IT" dirty="0"/>
          </a:p>
          <a:p>
            <a:pPr algn="just"/>
            <a:endParaRPr lang="it-IT" dirty="0"/>
          </a:p>
          <a:p>
            <a:pPr algn="just"/>
            <a:r>
              <a:rPr lang="it-IT" dirty="0"/>
              <a:t>contenente l’elenco degli esperti che possono essere selezionati dall’Autorità a seguito di richiesta delle stazioni appaltanti nonché direttamente dalle stesse quando ricorrano le condizioni di cui al comma 3, art. 77 Codice.</a:t>
            </a:r>
          </a:p>
        </p:txBody>
      </p:sp>
      <p:sp>
        <p:nvSpPr>
          <p:cNvPr id="11" name="Rettangolo 10"/>
          <p:cNvSpPr/>
          <p:nvPr/>
        </p:nvSpPr>
        <p:spPr>
          <a:xfrm>
            <a:off x="5895703" y="3119167"/>
            <a:ext cx="5094515" cy="2031325"/>
          </a:xfrm>
          <a:prstGeom prst="rect">
            <a:avLst/>
          </a:prstGeom>
          <a:ln>
            <a:solidFill>
              <a:schemeClr val="accent1"/>
            </a:solidFill>
          </a:ln>
        </p:spPr>
        <p:txBody>
          <a:bodyPr wrap="square">
            <a:spAutoFit/>
          </a:bodyPr>
          <a:lstStyle/>
          <a:p>
            <a:pPr algn="ctr"/>
            <a:r>
              <a:rPr lang="it-IT" dirty="0"/>
              <a:t>una </a:t>
            </a:r>
            <a:r>
              <a:rPr lang="it-IT" b="1" u="sng" dirty="0"/>
              <a:t>sezione speciale</a:t>
            </a:r>
            <a:r>
              <a:rPr lang="it-IT" dirty="0"/>
              <a:t> </a:t>
            </a:r>
          </a:p>
          <a:p>
            <a:pPr algn="just"/>
            <a:endParaRPr lang="it-IT" dirty="0"/>
          </a:p>
          <a:p>
            <a:pPr algn="just"/>
            <a:endParaRPr lang="it-IT" dirty="0"/>
          </a:p>
          <a:p>
            <a:pPr algn="just"/>
            <a:r>
              <a:rPr lang="it-IT" dirty="0"/>
              <a:t>per le procedure di aggiudicazione svolte da </a:t>
            </a:r>
            <a:r>
              <a:rPr lang="it-IT" b="1" dirty="0"/>
              <a:t>Consip S.p.A., Invitalia S.p.A. </a:t>
            </a:r>
            <a:r>
              <a:rPr lang="it-IT" dirty="0"/>
              <a:t>e dai </a:t>
            </a:r>
            <a:r>
              <a:rPr lang="it-IT" b="1" dirty="0"/>
              <a:t>Soggetti Aggregatori Regionali </a:t>
            </a:r>
            <a:r>
              <a:rPr lang="it-IT" dirty="0"/>
              <a:t>di cui all’art. 9 d.l. n. 66/2014, convertito con modificazioni dalla legge n. 89/2014.</a:t>
            </a:r>
          </a:p>
        </p:txBody>
      </p:sp>
      <p:sp>
        <p:nvSpPr>
          <p:cNvPr id="12" name="Freccia angolare in su 11"/>
          <p:cNvSpPr/>
          <p:nvPr/>
        </p:nvSpPr>
        <p:spPr>
          <a:xfrm rot="10800000">
            <a:off x="2865117" y="2610827"/>
            <a:ext cx="1524002" cy="358550"/>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3" name="Freccia angolare in su 12"/>
          <p:cNvSpPr/>
          <p:nvPr/>
        </p:nvSpPr>
        <p:spPr>
          <a:xfrm rot="10800000" flipH="1">
            <a:off x="7262946" y="2610827"/>
            <a:ext cx="1301932" cy="358550"/>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4" name="Rettangolo 13"/>
          <p:cNvSpPr/>
          <p:nvPr/>
        </p:nvSpPr>
        <p:spPr>
          <a:xfrm>
            <a:off x="7255312" y="1404969"/>
            <a:ext cx="3341914" cy="830997"/>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it-IT" sz="1200" dirty="0"/>
              <a:t>Criteri di scelta dei commissari di gara e di iscrizione degli esperti nell’Albo nazionale obbligatorio dei componenti delle commissioni giudicatrici</a:t>
            </a:r>
          </a:p>
        </p:txBody>
      </p:sp>
      <p:sp>
        <p:nvSpPr>
          <p:cNvPr id="15" name="Rettangolo 14"/>
          <p:cNvSpPr/>
          <p:nvPr/>
        </p:nvSpPr>
        <p:spPr>
          <a:xfrm>
            <a:off x="2706801" y="1638566"/>
            <a:ext cx="1749197" cy="369332"/>
          </a:xfrm>
          <a:prstGeom prst="rect">
            <a:avLst/>
          </a:prstGeom>
        </p:spPr>
        <p:txBody>
          <a:bodyPr wrap="none">
            <a:spAutoFit/>
          </a:bodyPr>
          <a:lstStyle/>
          <a:p>
            <a:pPr algn="ctr"/>
            <a:r>
              <a:rPr lang="it-IT" dirty="0"/>
              <a:t>Linee Guida n. 5 </a:t>
            </a:r>
          </a:p>
        </p:txBody>
      </p:sp>
      <p:sp>
        <p:nvSpPr>
          <p:cNvPr id="4" name="Segnaposto data 3">
            <a:extLst>
              <a:ext uri="{FF2B5EF4-FFF2-40B4-BE49-F238E27FC236}">
                <a16:creationId xmlns:a16="http://schemas.microsoft.com/office/drawing/2014/main" id="{764427C7-D176-47C3-BC16-43BFFE8FA745}"/>
              </a:ext>
            </a:extLst>
          </p:cNvPr>
          <p:cNvSpPr>
            <a:spLocks noGrp="1"/>
          </p:cNvSpPr>
          <p:nvPr>
            <p:ph type="dt" sz="half" idx="10"/>
          </p:nvPr>
        </p:nvSpPr>
        <p:spPr/>
        <p:txBody>
          <a:bodyPr/>
          <a:lstStyle/>
          <a:p>
            <a:fld id="{8D859F40-D77E-4714-A217-FC45F5D4DA41}" type="datetime1">
              <a:rPr lang="it-IT" smtClean="0"/>
              <a:t>11/12/2020</a:t>
            </a:fld>
            <a:endParaRPr lang="it-IT" dirty="0"/>
          </a:p>
        </p:txBody>
      </p:sp>
      <p:sp>
        <p:nvSpPr>
          <p:cNvPr id="5" name="Segnaposto piè di pagina 4">
            <a:extLst>
              <a:ext uri="{FF2B5EF4-FFF2-40B4-BE49-F238E27FC236}">
                <a16:creationId xmlns:a16="http://schemas.microsoft.com/office/drawing/2014/main" id="{28D64046-2088-465F-AA19-A19CE1C78550}"/>
              </a:ext>
            </a:extLst>
          </p:cNvPr>
          <p:cNvSpPr>
            <a:spLocks noGrp="1"/>
          </p:cNvSpPr>
          <p:nvPr>
            <p:ph type="ftr" sz="quarter" idx="11"/>
          </p:nvPr>
        </p:nvSpPr>
        <p:spPr/>
        <p:txBody>
          <a:bodyPr/>
          <a:lstStyle/>
          <a:p>
            <a:r>
              <a:rPr lang="it-IT" dirty="0"/>
              <a:t>IL CODICE DEI CONTRATTI PUBBLICI</a:t>
            </a:r>
          </a:p>
        </p:txBody>
      </p:sp>
      <p:sp>
        <p:nvSpPr>
          <p:cNvPr id="8" name="Segnaposto numero diapositiva 7">
            <a:extLst>
              <a:ext uri="{FF2B5EF4-FFF2-40B4-BE49-F238E27FC236}">
                <a16:creationId xmlns:a16="http://schemas.microsoft.com/office/drawing/2014/main" id="{8599D21A-6C27-4D1B-A03E-0E7CAE82CC4B}"/>
              </a:ext>
            </a:extLst>
          </p:cNvPr>
          <p:cNvSpPr>
            <a:spLocks noGrp="1"/>
          </p:cNvSpPr>
          <p:nvPr>
            <p:ph type="sldNum" sz="quarter" idx="12"/>
          </p:nvPr>
        </p:nvSpPr>
        <p:spPr/>
        <p:txBody>
          <a:bodyPr/>
          <a:lstStyle/>
          <a:p>
            <a:fld id="{9DFE6074-6A0D-4B4C-BDDE-63383ADB2658}" type="slidenum">
              <a:rPr lang="it-IT" smtClean="0"/>
              <a:t>135</a:t>
            </a:fld>
            <a:endParaRPr lang="it-IT" dirty="0"/>
          </a:p>
        </p:txBody>
      </p:sp>
      <p:sp>
        <p:nvSpPr>
          <p:cNvPr id="10" name="CasellaDiTesto 9">
            <a:extLst>
              <a:ext uri="{FF2B5EF4-FFF2-40B4-BE49-F238E27FC236}">
                <a16:creationId xmlns:a16="http://schemas.microsoft.com/office/drawing/2014/main" id="{30D5EC91-F07C-4B05-9E61-A35B3EAC98A8}"/>
              </a:ext>
            </a:extLst>
          </p:cNvPr>
          <p:cNvSpPr txBox="1"/>
          <p:nvPr/>
        </p:nvSpPr>
        <p:spPr>
          <a:xfrm>
            <a:off x="2643449" y="679805"/>
            <a:ext cx="7200800" cy="400110"/>
          </a:xfrm>
          <a:prstGeom prst="rect">
            <a:avLst/>
          </a:prstGeom>
          <a:solidFill>
            <a:schemeClr val="accent6">
              <a:lumMod val="60000"/>
              <a:lumOff val="40000"/>
            </a:schemeClr>
          </a:solidFill>
        </p:spPr>
        <p:txBody>
          <a:bodyPr wrap="square" rtlCol="0">
            <a:spAutoFit/>
          </a:bodyPr>
          <a:lstStyle/>
          <a:p>
            <a:pPr algn="ctr"/>
            <a:r>
              <a:rPr lang="it-IT" sz="2000" b="1" dirty="0"/>
              <a:t>LA COMMISSIONE GIUDICATRICE</a:t>
            </a:r>
          </a:p>
        </p:txBody>
      </p:sp>
    </p:spTree>
    <p:extLst>
      <p:ext uri="{BB962C8B-B14F-4D97-AF65-F5344CB8AC3E}">
        <p14:creationId xmlns:p14="http://schemas.microsoft.com/office/powerpoint/2010/main" val="4138102139"/>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ttangolo 10"/>
          <p:cNvSpPr/>
          <p:nvPr/>
        </p:nvSpPr>
        <p:spPr>
          <a:xfrm>
            <a:off x="352065" y="1473480"/>
            <a:ext cx="5094515" cy="2246769"/>
          </a:xfrm>
          <a:prstGeom prst="rect">
            <a:avLst/>
          </a:prstGeom>
        </p:spPr>
        <p:txBody>
          <a:bodyPr wrap="square">
            <a:spAutoFit/>
          </a:bodyPr>
          <a:lstStyle/>
          <a:p>
            <a:pPr algn="ctr"/>
            <a:r>
              <a:rPr lang="it-IT" sz="3200" dirty="0"/>
              <a:t> </a:t>
            </a:r>
            <a:r>
              <a:rPr lang="it-IT" sz="3200" b="1" u="sng" dirty="0"/>
              <a:t>sezione speciale</a:t>
            </a:r>
            <a:r>
              <a:rPr lang="it-IT" sz="3200" dirty="0"/>
              <a:t> </a:t>
            </a:r>
          </a:p>
          <a:p>
            <a:pPr algn="just"/>
            <a:endParaRPr lang="it-IT" dirty="0"/>
          </a:p>
          <a:p>
            <a:pPr algn="just"/>
            <a:endParaRPr lang="it-IT" dirty="0"/>
          </a:p>
          <a:p>
            <a:pPr algn="ctr"/>
            <a:r>
              <a:rPr lang="it-IT" dirty="0"/>
              <a:t>per le procedure di aggiudicazione svolte da </a:t>
            </a:r>
            <a:r>
              <a:rPr lang="it-IT" b="1" dirty="0"/>
              <a:t>Consip S.p.A., Invitalia S.p.A. </a:t>
            </a:r>
            <a:r>
              <a:rPr lang="it-IT" dirty="0"/>
              <a:t>e dai </a:t>
            </a:r>
            <a:r>
              <a:rPr lang="it-IT" b="1" dirty="0"/>
              <a:t>Soggetti Aggregatori Regionali </a:t>
            </a:r>
            <a:r>
              <a:rPr lang="it-IT" dirty="0"/>
              <a:t>di cui all’art. 9 d.l. n. 66/2014, convertito con modificazioni dalla legge n. 89/2014</a:t>
            </a:r>
          </a:p>
        </p:txBody>
      </p:sp>
      <p:sp>
        <p:nvSpPr>
          <p:cNvPr id="2" name="Rettangolo 1"/>
          <p:cNvSpPr/>
          <p:nvPr/>
        </p:nvSpPr>
        <p:spPr>
          <a:xfrm>
            <a:off x="6745421" y="3781416"/>
            <a:ext cx="4454833" cy="1754326"/>
          </a:xfrm>
          <a:prstGeom prst="rect">
            <a:avLst/>
          </a:prstGeom>
        </p:spPr>
        <p:txBody>
          <a:bodyPr wrap="square">
            <a:spAutoFit/>
          </a:bodyPr>
          <a:lstStyle/>
          <a:p>
            <a:pPr algn="just"/>
            <a:r>
              <a:rPr lang="it-IT" sz="1200" dirty="0"/>
              <a:t>Il medesimo articolo prevede che con Decreto del Presidente del Consiglio dei Ministri siano individuate le categorie di beni e di servizi nonché le soglie al superamento delle quali le amministrazioni statali centrali e periferiche (ad esclusione degli istituti scolastici e universitari), le regioni, gli enti regionali, gli enti locali nonché loro consorzi e associazioni e gli enti del servizio sanitario nazionale devono ricorrere obbligatoriamente a Consip S.p.A. o agli altri Soggetti Aggregatori. </a:t>
            </a:r>
          </a:p>
          <a:p>
            <a:endParaRPr lang="it-IT" sz="1200" dirty="0"/>
          </a:p>
        </p:txBody>
      </p:sp>
      <p:sp>
        <p:nvSpPr>
          <p:cNvPr id="3" name="Rettangolo 2"/>
          <p:cNvSpPr/>
          <p:nvPr/>
        </p:nvSpPr>
        <p:spPr>
          <a:xfrm>
            <a:off x="6745421" y="1796644"/>
            <a:ext cx="4454833" cy="1384995"/>
          </a:xfrm>
          <a:prstGeom prst="rect">
            <a:avLst/>
          </a:prstGeom>
        </p:spPr>
        <p:txBody>
          <a:bodyPr wrap="square">
            <a:spAutoFit/>
          </a:bodyPr>
          <a:lstStyle/>
          <a:p>
            <a:pPr algn="just"/>
            <a:r>
              <a:rPr lang="it-IT" sz="1400" dirty="0"/>
              <a:t>L’art. 9 d.l. n. 24 aprile 2014, n. 66, convertito con la Legge 23 giugno 2014, n. 89, prevede che ciascuna Regione individui un unico Soggetto Aggregatore, che operi in qualità di </a:t>
            </a:r>
            <a:r>
              <a:rPr lang="it-IT" sz="1400" b="1" u="sng" dirty="0"/>
              <a:t>centrale di committenza</a:t>
            </a:r>
            <a:r>
              <a:rPr lang="it-IT" sz="1400" dirty="0"/>
              <a:t> in favore della Regione, degli Enti regionali, delle Aziende Sanitarie nonché delle autonomie locali. </a:t>
            </a:r>
          </a:p>
        </p:txBody>
      </p:sp>
      <p:sp>
        <p:nvSpPr>
          <p:cNvPr id="4" name="Rettangolo 3"/>
          <p:cNvSpPr/>
          <p:nvPr/>
        </p:nvSpPr>
        <p:spPr>
          <a:xfrm>
            <a:off x="841010" y="4130359"/>
            <a:ext cx="5072110" cy="584775"/>
          </a:xfrm>
          <a:prstGeom prst="rect">
            <a:avLst/>
          </a:prstGeom>
        </p:spPr>
        <p:txBody>
          <a:bodyPr wrap="square">
            <a:spAutoFit/>
          </a:bodyPr>
          <a:lstStyle/>
          <a:p>
            <a:pPr algn="just"/>
            <a:r>
              <a:rPr lang="it-IT" sz="1600" dirty="0"/>
              <a:t>La Direzione Regionale Centrale Acquisti è stata designata quale Soggetto Aggregatore per la Regione Lazio. </a:t>
            </a:r>
          </a:p>
        </p:txBody>
      </p:sp>
      <p:sp>
        <p:nvSpPr>
          <p:cNvPr id="8" name="Segnaposto data 7">
            <a:extLst>
              <a:ext uri="{FF2B5EF4-FFF2-40B4-BE49-F238E27FC236}">
                <a16:creationId xmlns:a16="http://schemas.microsoft.com/office/drawing/2014/main" id="{2920DF2B-B292-4483-AAD5-9506C6B53D09}"/>
              </a:ext>
            </a:extLst>
          </p:cNvPr>
          <p:cNvSpPr>
            <a:spLocks noGrp="1"/>
          </p:cNvSpPr>
          <p:nvPr>
            <p:ph type="dt" sz="half" idx="10"/>
          </p:nvPr>
        </p:nvSpPr>
        <p:spPr/>
        <p:txBody>
          <a:bodyPr/>
          <a:lstStyle/>
          <a:p>
            <a:fld id="{59843418-F60E-4EE0-AEE8-FF59EEA2FB00}" type="datetime1">
              <a:rPr lang="it-IT" smtClean="0"/>
              <a:t>11/12/2020</a:t>
            </a:fld>
            <a:endParaRPr lang="it-IT" dirty="0"/>
          </a:p>
        </p:txBody>
      </p:sp>
      <p:sp>
        <p:nvSpPr>
          <p:cNvPr id="9" name="Segnaposto piè di pagina 8">
            <a:extLst>
              <a:ext uri="{FF2B5EF4-FFF2-40B4-BE49-F238E27FC236}">
                <a16:creationId xmlns:a16="http://schemas.microsoft.com/office/drawing/2014/main" id="{CA5B7257-CB44-4FB0-8575-436E93AC46F1}"/>
              </a:ext>
            </a:extLst>
          </p:cNvPr>
          <p:cNvSpPr>
            <a:spLocks noGrp="1"/>
          </p:cNvSpPr>
          <p:nvPr>
            <p:ph type="ftr" sz="quarter" idx="11"/>
          </p:nvPr>
        </p:nvSpPr>
        <p:spPr/>
        <p:txBody>
          <a:bodyPr/>
          <a:lstStyle/>
          <a:p>
            <a:r>
              <a:rPr lang="it-IT" dirty="0"/>
              <a:t>IL CODICE DEI CONTRATTI PUBBLICI</a:t>
            </a:r>
          </a:p>
        </p:txBody>
      </p:sp>
      <p:sp>
        <p:nvSpPr>
          <p:cNvPr id="10" name="Segnaposto numero diapositiva 9">
            <a:extLst>
              <a:ext uri="{FF2B5EF4-FFF2-40B4-BE49-F238E27FC236}">
                <a16:creationId xmlns:a16="http://schemas.microsoft.com/office/drawing/2014/main" id="{F6214507-DEDE-4199-8DF4-437C4AAC8CD2}"/>
              </a:ext>
            </a:extLst>
          </p:cNvPr>
          <p:cNvSpPr>
            <a:spLocks noGrp="1"/>
          </p:cNvSpPr>
          <p:nvPr>
            <p:ph type="sldNum" sz="quarter" idx="12"/>
          </p:nvPr>
        </p:nvSpPr>
        <p:spPr/>
        <p:txBody>
          <a:bodyPr/>
          <a:lstStyle/>
          <a:p>
            <a:fld id="{9DFE6074-6A0D-4B4C-BDDE-63383ADB2658}" type="slidenum">
              <a:rPr lang="it-IT" smtClean="0"/>
              <a:t>136</a:t>
            </a:fld>
            <a:endParaRPr lang="it-IT" dirty="0"/>
          </a:p>
        </p:txBody>
      </p:sp>
      <p:sp>
        <p:nvSpPr>
          <p:cNvPr id="15" name="CasellaDiTesto 14">
            <a:extLst>
              <a:ext uri="{FF2B5EF4-FFF2-40B4-BE49-F238E27FC236}">
                <a16:creationId xmlns:a16="http://schemas.microsoft.com/office/drawing/2014/main" id="{94C132D1-E404-4ED9-AB14-BFCEB2E59CE3}"/>
              </a:ext>
            </a:extLst>
          </p:cNvPr>
          <p:cNvSpPr txBox="1"/>
          <p:nvPr/>
        </p:nvSpPr>
        <p:spPr>
          <a:xfrm>
            <a:off x="2643449" y="679805"/>
            <a:ext cx="7200800" cy="400110"/>
          </a:xfrm>
          <a:prstGeom prst="rect">
            <a:avLst/>
          </a:prstGeom>
          <a:solidFill>
            <a:schemeClr val="accent6">
              <a:lumMod val="60000"/>
              <a:lumOff val="40000"/>
            </a:schemeClr>
          </a:solidFill>
        </p:spPr>
        <p:txBody>
          <a:bodyPr wrap="square" rtlCol="0">
            <a:spAutoFit/>
          </a:bodyPr>
          <a:lstStyle/>
          <a:p>
            <a:pPr algn="ctr"/>
            <a:r>
              <a:rPr lang="it-IT" sz="2000" b="1" dirty="0"/>
              <a:t>LA COMMISSIONE GIUDICATRICE</a:t>
            </a:r>
          </a:p>
        </p:txBody>
      </p:sp>
      <p:sp>
        <p:nvSpPr>
          <p:cNvPr id="5" name="Freccia in giù 4">
            <a:extLst>
              <a:ext uri="{FF2B5EF4-FFF2-40B4-BE49-F238E27FC236}">
                <a16:creationId xmlns:a16="http://schemas.microsoft.com/office/drawing/2014/main" id="{68A16B0F-7F13-49CB-A3BC-36B5D8439051}"/>
              </a:ext>
            </a:extLst>
          </p:cNvPr>
          <p:cNvSpPr/>
          <p:nvPr/>
        </p:nvSpPr>
        <p:spPr>
          <a:xfrm>
            <a:off x="2742746" y="2127889"/>
            <a:ext cx="313151" cy="30277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Tree>
    <p:extLst>
      <p:ext uri="{BB962C8B-B14F-4D97-AF65-F5344CB8AC3E}">
        <p14:creationId xmlns:p14="http://schemas.microsoft.com/office/powerpoint/2010/main" val="1460532310"/>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ttangolo 7"/>
          <p:cNvSpPr/>
          <p:nvPr/>
        </p:nvSpPr>
        <p:spPr>
          <a:xfrm>
            <a:off x="6502335" y="1504203"/>
            <a:ext cx="3341914" cy="830997"/>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it-IT" sz="1200" dirty="0"/>
              <a:t>Criteri di scelta dei commissari di gara e di iscrizione degli esperti nell’Albo nazionale obbligatorio dei componenti delle commissioni giudicatrici</a:t>
            </a:r>
          </a:p>
        </p:txBody>
      </p:sp>
      <p:sp>
        <p:nvSpPr>
          <p:cNvPr id="2" name="Rettangolo 1"/>
          <p:cNvSpPr/>
          <p:nvPr/>
        </p:nvSpPr>
        <p:spPr>
          <a:xfrm>
            <a:off x="2857637" y="1445870"/>
            <a:ext cx="1749197" cy="369332"/>
          </a:xfrm>
          <a:prstGeom prst="rect">
            <a:avLst/>
          </a:prstGeom>
        </p:spPr>
        <p:txBody>
          <a:bodyPr wrap="none">
            <a:spAutoFit/>
          </a:bodyPr>
          <a:lstStyle/>
          <a:p>
            <a:pPr algn="ctr"/>
            <a:r>
              <a:rPr lang="it-IT" dirty="0"/>
              <a:t>Linee Guida n. 5 </a:t>
            </a:r>
          </a:p>
        </p:txBody>
      </p:sp>
      <p:sp>
        <p:nvSpPr>
          <p:cNvPr id="3" name="Rettangolo 2"/>
          <p:cNvSpPr/>
          <p:nvPr/>
        </p:nvSpPr>
        <p:spPr>
          <a:xfrm>
            <a:off x="1558832" y="2533894"/>
            <a:ext cx="4667797" cy="1754326"/>
          </a:xfrm>
          <a:prstGeom prst="rect">
            <a:avLst/>
          </a:prstGeom>
        </p:spPr>
        <p:txBody>
          <a:bodyPr wrap="square">
            <a:spAutoFit/>
          </a:bodyPr>
          <a:lstStyle/>
          <a:p>
            <a:pPr algn="just"/>
            <a:r>
              <a:rPr lang="it-IT" b="1" dirty="0"/>
              <a:t>le stazioni appaltanti devono fornire </a:t>
            </a:r>
          </a:p>
          <a:p>
            <a:pPr algn="ctr"/>
            <a:endParaRPr lang="it-IT" b="1" dirty="0"/>
          </a:p>
          <a:p>
            <a:pPr algn="ctr"/>
            <a:r>
              <a:rPr lang="it-IT" b="1" dirty="0"/>
              <a:t>     nei documenti di gara</a:t>
            </a:r>
          </a:p>
          <a:p>
            <a:pPr algn="just"/>
            <a:endParaRPr lang="it-IT" dirty="0"/>
          </a:p>
          <a:p>
            <a:pPr algn="just"/>
            <a:endParaRPr lang="it-IT" dirty="0"/>
          </a:p>
          <a:p>
            <a:pPr algn="just"/>
            <a:r>
              <a:rPr lang="it-IT" dirty="0"/>
              <a:t>informazioni dettagliate:</a:t>
            </a:r>
          </a:p>
        </p:txBody>
      </p:sp>
      <p:sp>
        <p:nvSpPr>
          <p:cNvPr id="5" name="Rettangolo 4"/>
          <p:cNvSpPr/>
          <p:nvPr/>
        </p:nvSpPr>
        <p:spPr>
          <a:xfrm>
            <a:off x="5049520" y="3480752"/>
            <a:ext cx="5426892" cy="1200329"/>
          </a:xfrm>
          <a:prstGeom prst="rect">
            <a:avLst/>
          </a:prstGeom>
          <a:solidFill>
            <a:schemeClr val="accent4">
              <a:lumMod val="60000"/>
              <a:lumOff val="40000"/>
            </a:schemeClr>
          </a:solidFill>
          <a:ln>
            <a:solidFill>
              <a:schemeClr val="accent1"/>
            </a:solidFill>
          </a:ln>
        </p:spPr>
        <p:txBody>
          <a:bodyPr wrap="square">
            <a:spAutoFit/>
          </a:bodyPr>
          <a:lstStyle/>
          <a:p>
            <a:pPr marL="285750" indent="-285750" algn="just">
              <a:buFontTx/>
              <a:buChar char="-"/>
            </a:pPr>
            <a:r>
              <a:rPr lang="it-IT" dirty="0"/>
              <a:t>sulla composizione della commissione giudicatrice, </a:t>
            </a:r>
          </a:p>
          <a:p>
            <a:pPr marL="285750" indent="-285750" algn="just">
              <a:buFontTx/>
              <a:buChar char="-"/>
            </a:pPr>
            <a:r>
              <a:rPr lang="it-IT" dirty="0"/>
              <a:t>sulle modalità di scelta degli eventuali componenti interni e di nomina del presidente, </a:t>
            </a:r>
          </a:p>
          <a:p>
            <a:pPr marL="285750" indent="-285750" algn="just">
              <a:buFontTx/>
              <a:buChar char="-"/>
            </a:pPr>
            <a:r>
              <a:rPr lang="it-IT" dirty="0"/>
              <a:t>nonché sulle funzioni e compiti della commissione</a:t>
            </a:r>
          </a:p>
        </p:txBody>
      </p:sp>
      <p:sp>
        <p:nvSpPr>
          <p:cNvPr id="10" name="Parentesi graffa aperta 9"/>
          <p:cNvSpPr/>
          <p:nvPr/>
        </p:nvSpPr>
        <p:spPr>
          <a:xfrm>
            <a:off x="4345577" y="3601946"/>
            <a:ext cx="261257" cy="957943"/>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dirty="0"/>
          </a:p>
        </p:txBody>
      </p:sp>
      <p:sp>
        <p:nvSpPr>
          <p:cNvPr id="9" name="Segnaposto data 8">
            <a:extLst>
              <a:ext uri="{FF2B5EF4-FFF2-40B4-BE49-F238E27FC236}">
                <a16:creationId xmlns:a16="http://schemas.microsoft.com/office/drawing/2014/main" id="{38647A0D-0FE9-419F-8068-E92C1EEBCCA9}"/>
              </a:ext>
            </a:extLst>
          </p:cNvPr>
          <p:cNvSpPr>
            <a:spLocks noGrp="1"/>
          </p:cNvSpPr>
          <p:nvPr>
            <p:ph type="dt" sz="half" idx="10"/>
          </p:nvPr>
        </p:nvSpPr>
        <p:spPr/>
        <p:txBody>
          <a:bodyPr/>
          <a:lstStyle/>
          <a:p>
            <a:fld id="{11721169-330E-4FDA-8EA3-151193AE8D34}" type="datetime1">
              <a:rPr lang="it-IT" smtClean="0"/>
              <a:t>11/12/2020</a:t>
            </a:fld>
            <a:endParaRPr lang="it-IT" dirty="0"/>
          </a:p>
        </p:txBody>
      </p:sp>
      <p:sp>
        <p:nvSpPr>
          <p:cNvPr id="11" name="Segnaposto piè di pagina 10">
            <a:extLst>
              <a:ext uri="{FF2B5EF4-FFF2-40B4-BE49-F238E27FC236}">
                <a16:creationId xmlns:a16="http://schemas.microsoft.com/office/drawing/2014/main" id="{C959058C-AAD8-466A-AC49-449E3AF03992}"/>
              </a:ext>
            </a:extLst>
          </p:cNvPr>
          <p:cNvSpPr>
            <a:spLocks noGrp="1"/>
          </p:cNvSpPr>
          <p:nvPr>
            <p:ph type="ftr" sz="quarter" idx="11"/>
          </p:nvPr>
        </p:nvSpPr>
        <p:spPr/>
        <p:txBody>
          <a:bodyPr/>
          <a:lstStyle/>
          <a:p>
            <a:r>
              <a:rPr lang="it-IT" dirty="0"/>
              <a:t>IL CODICE DEI CONTRATTI PUBBLICI</a:t>
            </a:r>
          </a:p>
        </p:txBody>
      </p:sp>
      <p:sp>
        <p:nvSpPr>
          <p:cNvPr id="12" name="Segnaposto numero diapositiva 11">
            <a:extLst>
              <a:ext uri="{FF2B5EF4-FFF2-40B4-BE49-F238E27FC236}">
                <a16:creationId xmlns:a16="http://schemas.microsoft.com/office/drawing/2014/main" id="{77868348-8A2A-4585-BC7E-60D2AEC69817}"/>
              </a:ext>
            </a:extLst>
          </p:cNvPr>
          <p:cNvSpPr>
            <a:spLocks noGrp="1"/>
          </p:cNvSpPr>
          <p:nvPr>
            <p:ph type="sldNum" sz="quarter" idx="12"/>
          </p:nvPr>
        </p:nvSpPr>
        <p:spPr/>
        <p:txBody>
          <a:bodyPr/>
          <a:lstStyle/>
          <a:p>
            <a:fld id="{9DFE6074-6A0D-4B4C-BDDE-63383ADB2658}" type="slidenum">
              <a:rPr lang="it-IT" smtClean="0"/>
              <a:t>137</a:t>
            </a:fld>
            <a:endParaRPr lang="it-IT" dirty="0"/>
          </a:p>
        </p:txBody>
      </p:sp>
      <p:sp>
        <p:nvSpPr>
          <p:cNvPr id="14" name="CasellaDiTesto 13">
            <a:extLst>
              <a:ext uri="{FF2B5EF4-FFF2-40B4-BE49-F238E27FC236}">
                <a16:creationId xmlns:a16="http://schemas.microsoft.com/office/drawing/2014/main" id="{8C2BC381-6A01-421B-A532-C2D4F2103D19}"/>
              </a:ext>
            </a:extLst>
          </p:cNvPr>
          <p:cNvSpPr txBox="1"/>
          <p:nvPr/>
        </p:nvSpPr>
        <p:spPr>
          <a:xfrm>
            <a:off x="2643449" y="679805"/>
            <a:ext cx="7200800" cy="400110"/>
          </a:xfrm>
          <a:prstGeom prst="rect">
            <a:avLst/>
          </a:prstGeom>
          <a:solidFill>
            <a:schemeClr val="accent6">
              <a:lumMod val="60000"/>
              <a:lumOff val="40000"/>
            </a:schemeClr>
          </a:solidFill>
        </p:spPr>
        <p:txBody>
          <a:bodyPr wrap="square" rtlCol="0">
            <a:spAutoFit/>
          </a:bodyPr>
          <a:lstStyle/>
          <a:p>
            <a:pPr algn="ctr"/>
            <a:r>
              <a:rPr lang="it-IT" sz="2000" b="1" dirty="0"/>
              <a:t>LA COMMISSIONE GIUDICATRICE</a:t>
            </a:r>
          </a:p>
        </p:txBody>
      </p:sp>
    </p:spTree>
    <p:extLst>
      <p:ext uri="{BB962C8B-B14F-4D97-AF65-F5344CB8AC3E}">
        <p14:creationId xmlns:p14="http://schemas.microsoft.com/office/powerpoint/2010/main" val="2373354091"/>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p:cNvSpPr/>
          <p:nvPr/>
        </p:nvSpPr>
        <p:spPr>
          <a:xfrm>
            <a:off x="1271448" y="1285178"/>
            <a:ext cx="3715808" cy="369332"/>
          </a:xfrm>
          <a:prstGeom prst="rect">
            <a:avLst/>
          </a:prstGeom>
        </p:spPr>
        <p:txBody>
          <a:bodyPr wrap="square">
            <a:spAutoFit/>
          </a:bodyPr>
          <a:lstStyle/>
          <a:p>
            <a:r>
              <a:rPr lang="it-IT" b="1" dirty="0"/>
              <a:t>La stazione appaltante deve indicare:</a:t>
            </a:r>
          </a:p>
        </p:txBody>
      </p:sp>
      <p:sp>
        <p:nvSpPr>
          <p:cNvPr id="9" name="Rettangolo 8"/>
          <p:cNvSpPr/>
          <p:nvPr/>
        </p:nvSpPr>
        <p:spPr>
          <a:xfrm>
            <a:off x="1271448" y="2331806"/>
            <a:ext cx="5718168" cy="369332"/>
          </a:xfrm>
          <a:prstGeom prst="rect">
            <a:avLst/>
          </a:prstGeom>
        </p:spPr>
        <p:txBody>
          <a:bodyPr wrap="none">
            <a:spAutoFit/>
          </a:bodyPr>
          <a:lstStyle/>
          <a:p>
            <a:r>
              <a:rPr lang="it-IT" dirty="0"/>
              <a:t>1) numero di membri della commissione giudicatrice (3 o 5)</a:t>
            </a:r>
          </a:p>
        </p:txBody>
      </p:sp>
      <p:sp>
        <p:nvSpPr>
          <p:cNvPr id="11" name="Rettangolo 10"/>
          <p:cNvSpPr/>
          <p:nvPr/>
        </p:nvSpPr>
        <p:spPr>
          <a:xfrm>
            <a:off x="1271448" y="2798677"/>
            <a:ext cx="5150064" cy="369332"/>
          </a:xfrm>
          <a:prstGeom prst="rect">
            <a:avLst/>
          </a:prstGeom>
        </p:spPr>
        <p:txBody>
          <a:bodyPr wrap="none">
            <a:spAutoFit/>
          </a:bodyPr>
          <a:lstStyle/>
          <a:p>
            <a:r>
              <a:rPr lang="it-IT" dirty="0"/>
              <a:t>2) caratteristiche professionali dei commissari di gara</a:t>
            </a:r>
          </a:p>
        </p:txBody>
      </p:sp>
      <p:sp>
        <p:nvSpPr>
          <p:cNvPr id="12" name="Rettangolo 11"/>
          <p:cNvSpPr/>
          <p:nvPr/>
        </p:nvSpPr>
        <p:spPr>
          <a:xfrm>
            <a:off x="1271448" y="3332008"/>
            <a:ext cx="6096000" cy="646331"/>
          </a:xfrm>
          <a:prstGeom prst="rect">
            <a:avLst/>
          </a:prstGeom>
        </p:spPr>
        <p:txBody>
          <a:bodyPr>
            <a:spAutoFit/>
          </a:bodyPr>
          <a:lstStyle/>
          <a:p>
            <a:r>
              <a:rPr lang="it-IT" dirty="0"/>
              <a:t>3) numero di componenti interni della commissione (qualora ne ricorrano le condizioni)</a:t>
            </a:r>
          </a:p>
        </p:txBody>
      </p:sp>
      <p:sp>
        <p:nvSpPr>
          <p:cNvPr id="13" name="Rettangolo 12"/>
          <p:cNvSpPr/>
          <p:nvPr/>
        </p:nvSpPr>
        <p:spPr>
          <a:xfrm>
            <a:off x="1271448" y="4045936"/>
            <a:ext cx="5481437" cy="369332"/>
          </a:xfrm>
          <a:prstGeom prst="rect">
            <a:avLst/>
          </a:prstGeom>
        </p:spPr>
        <p:txBody>
          <a:bodyPr wrap="none">
            <a:spAutoFit/>
          </a:bodyPr>
          <a:lstStyle/>
          <a:p>
            <a:r>
              <a:rPr lang="it-IT" dirty="0"/>
              <a:t>4) modalità di selezione dei componenti, esterni e interni</a:t>
            </a:r>
          </a:p>
        </p:txBody>
      </p:sp>
      <p:sp>
        <p:nvSpPr>
          <p:cNvPr id="15" name="Rettangolo 14"/>
          <p:cNvSpPr/>
          <p:nvPr/>
        </p:nvSpPr>
        <p:spPr>
          <a:xfrm>
            <a:off x="6925601" y="2870343"/>
            <a:ext cx="4509966" cy="461665"/>
          </a:xfrm>
          <a:prstGeom prst="rect">
            <a:avLst/>
          </a:prstGeom>
        </p:spPr>
        <p:txBody>
          <a:bodyPr wrap="square">
            <a:spAutoFit/>
          </a:bodyPr>
          <a:lstStyle/>
          <a:p>
            <a:pPr algn="just"/>
            <a:r>
              <a:rPr lang="it-IT" sz="1200" dirty="0"/>
              <a:t>deve motivare adeguatamente circa le professionalità richieste per la valutazione dell’offerta dal punto di vista tecnico ed economico</a:t>
            </a:r>
          </a:p>
        </p:txBody>
      </p:sp>
      <p:sp>
        <p:nvSpPr>
          <p:cNvPr id="16" name="Rettangolo 15"/>
          <p:cNvSpPr/>
          <p:nvPr/>
        </p:nvSpPr>
        <p:spPr>
          <a:xfrm>
            <a:off x="6925601" y="2403990"/>
            <a:ext cx="1331035" cy="276999"/>
          </a:xfrm>
          <a:prstGeom prst="rect">
            <a:avLst/>
          </a:prstGeom>
        </p:spPr>
        <p:txBody>
          <a:bodyPr wrap="square">
            <a:spAutoFit/>
          </a:bodyPr>
          <a:lstStyle/>
          <a:p>
            <a:pPr algn="just"/>
            <a:r>
              <a:rPr lang="it-IT" sz="1200" dirty="0"/>
              <a:t>preferibilmente 3</a:t>
            </a:r>
          </a:p>
        </p:txBody>
      </p:sp>
      <p:sp>
        <p:nvSpPr>
          <p:cNvPr id="17" name="Rettangolo 16"/>
          <p:cNvSpPr/>
          <p:nvPr/>
        </p:nvSpPr>
        <p:spPr>
          <a:xfrm>
            <a:off x="6925601" y="4080747"/>
            <a:ext cx="4259421" cy="461665"/>
          </a:xfrm>
          <a:prstGeom prst="rect">
            <a:avLst/>
          </a:prstGeom>
        </p:spPr>
        <p:txBody>
          <a:bodyPr wrap="square">
            <a:spAutoFit/>
          </a:bodyPr>
          <a:lstStyle/>
          <a:p>
            <a:pPr algn="just"/>
            <a:r>
              <a:rPr lang="it-IT" sz="1200" dirty="0"/>
              <a:t>prevedendo che la nomina dei commissari avvenga dopo la scadenza del termine per la presentazione delle offerte</a:t>
            </a:r>
          </a:p>
        </p:txBody>
      </p:sp>
      <p:sp>
        <p:nvSpPr>
          <p:cNvPr id="18" name="Rettangolo 17"/>
          <p:cNvSpPr/>
          <p:nvPr/>
        </p:nvSpPr>
        <p:spPr>
          <a:xfrm>
            <a:off x="8326483" y="1054346"/>
            <a:ext cx="3341914" cy="830997"/>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it-IT" sz="1200" dirty="0"/>
              <a:t>Criteri di scelta dei commissari di gara e di iscrizione degli esperti nell’Albo nazionale obbligatorio dei componenti delle commissioni giudicatrici</a:t>
            </a:r>
          </a:p>
        </p:txBody>
      </p:sp>
      <p:sp>
        <p:nvSpPr>
          <p:cNvPr id="19" name="Rettangolo 18"/>
          <p:cNvSpPr/>
          <p:nvPr/>
        </p:nvSpPr>
        <p:spPr>
          <a:xfrm>
            <a:off x="9122842" y="569153"/>
            <a:ext cx="1749197" cy="369332"/>
          </a:xfrm>
          <a:prstGeom prst="rect">
            <a:avLst/>
          </a:prstGeom>
        </p:spPr>
        <p:txBody>
          <a:bodyPr wrap="none">
            <a:spAutoFit/>
          </a:bodyPr>
          <a:lstStyle/>
          <a:p>
            <a:pPr algn="ctr"/>
            <a:r>
              <a:rPr lang="it-IT" dirty="0"/>
              <a:t>Linee Guida n. 5 </a:t>
            </a:r>
          </a:p>
        </p:txBody>
      </p:sp>
      <p:sp>
        <p:nvSpPr>
          <p:cNvPr id="20" name="Freccia in giù 19"/>
          <p:cNvSpPr/>
          <p:nvPr/>
        </p:nvSpPr>
        <p:spPr>
          <a:xfrm>
            <a:off x="2929055" y="4672719"/>
            <a:ext cx="400594" cy="46155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4" name="Segnaposto data 3">
            <a:extLst>
              <a:ext uri="{FF2B5EF4-FFF2-40B4-BE49-F238E27FC236}">
                <a16:creationId xmlns:a16="http://schemas.microsoft.com/office/drawing/2014/main" id="{F7809B39-0288-438B-8FE9-6FFEA1329F2E}"/>
              </a:ext>
            </a:extLst>
          </p:cNvPr>
          <p:cNvSpPr>
            <a:spLocks noGrp="1"/>
          </p:cNvSpPr>
          <p:nvPr>
            <p:ph type="dt" sz="half" idx="10"/>
          </p:nvPr>
        </p:nvSpPr>
        <p:spPr/>
        <p:txBody>
          <a:bodyPr/>
          <a:lstStyle/>
          <a:p>
            <a:fld id="{7C1D1059-E26F-4F49-8871-0677D8141AF3}" type="datetime1">
              <a:rPr lang="it-IT" smtClean="0"/>
              <a:t>11/12/2020</a:t>
            </a:fld>
            <a:endParaRPr lang="it-IT" dirty="0"/>
          </a:p>
        </p:txBody>
      </p:sp>
      <p:sp>
        <p:nvSpPr>
          <p:cNvPr id="5" name="Segnaposto piè di pagina 4">
            <a:extLst>
              <a:ext uri="{FF2B5EF4-FFF2-40B4-BE49-F238E27FC236}">
                <a16:creationId xmlns:a16="http://schemas.microsoft.com/office/drawing/2014/main" id="{223D9E3E-BFA8-462C-A50A-72059FBF0EE4}"/>
              </a:ext>
            </a:extLst>
          </p:cNvPr>
          <p:cNvSpPr>
            <a:spLocks noGrp="1"/>
          </p:cNvSpPr>
          <p:nvPr>
            <p:ph type="ftr" sz="quarter" idx="11"/>
          </p:nvPr>
        </p:nvSpPr>
        <p:spPr/>
        <p:txBody>
          <a:bodyPr/>
          <a:lstStyle/>
          <a:p>
            <a:r>
              <a:rPr lang="it-IT" dirty="0"/>
              <a:t>IL CODICE DEI CONTRATTI PUBBLICI</a:t>
            </a:r>
          </a:p>
        </p:txBody>
      </p:sp>
      <p:sp>
        <p:nvSpPr>
          <p:cNvPr id="8" name="Segnaposto numero diapositiva 7">
            <a:extLst>
              <a:ext uri="{FF2B5EF4-FFF2-40B4-BE49-F238E27FC236}">
                <a16:creationId xmlns:a16="http://schemas.microsoft.com/office/drawing/2014/main" id="{B1AE55B8-1CF8-4F3C-84CB-C31A4F350DF5}"/>
              </a:ext>
            </a:extLst>
          </p:cNvPr>
          <p:cNvSpPr>
            <a:spLocks noGrp="1"/>
          </p:cNvSpPr>
          <p:nvPr>
            <p:ph type="sldNum" sz="quarter" idx="12"/>
          </p:nvPr>
        </p:nvSpPr>
        <p:spPr/>
        <p:txBody>
          <a:bodyPr/>
          <a:lstStyle/>
          <a:p>
            <a:fld id="{9DFE6074-6A0D-4B4C-BDDE-63383ADB2658}" type="slidenum">
              <a:rPr lang="it-IT" smtClean="0"/>
              <a:t>138</a:t>
            </a:fld>
            <a:endParaRPr lang="it-IT" dirty="0"/>
          </a:p>
        </p:txBody>
      </p:sp>
      <p:sp>
        <p:nvSpPr>
          <p:cNvPr id="10" name="CasellaDiTesto 9">
            <a:extLst>
              <a:ext uri="{FF2B5EF4-FFF2-40B4-BE49-F238E27FC236}">
                <a16:creationId xmlns:a16="http://schemas.microsoft.com/office/drawing/2014/main" id="{060A35E0-CC3D-4DB4-B5D4-8ECAC282A38A}"/>
              </a:ext>
            </a:extLst>
          </p:cNvPr>
          <p:cNvSpPr txBox="1"/>
          <p:nvPr/>
        </p:nvSpPr>
        <p:spPr>
          <a:xfrm>
            <a:off x="2643449" y="679805"/>
            <a:ext cx="5509951" cy="400110"/>
          </a:xfrm>
          <a:prstGeom prst="rect">
            <a:avLst/>
          </a:prstGeom>
          <a:solidFill>
            <a:schemeClr val="accent6">
              <a:lumMod val="60000"/>
              <a:lumOff val="40000"/>
            </a:schemeClr>
          </a:solidFill>
        </p:spPr>
        <p:txBody>
          <a:bodyPr wrap="square" rtlCol="0">
            <a:spAutoFit/>
          </a:bodyPr>
          <a:lstStyle/>
          <a:p>
            <a:pPr algn="ctr"/>
            <a:r>
              <a:rPr lang="it-IT" sz="2000" b="1" dirty="0"/>
              <a:t>LA COMMISSIONE GIUDICATRICE</a:t>
            </a:r>
          </a:p>
        </p:txBody>
      </p:sp>
    </p:spTree>
    <p:extLst>
      <p:ext uri="{BB962C8B-B14F-4D97-AF65-F5344CB8AC3E}">
        <p14:creationId xmlns:p14="http://schemas.microsoft.com/office/powerpoint/2010/main" val="3594686737"/>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1329745" y="2301283"/>
            <a:ext cx="4805675" cy="369332"/>
          </a:xfrm>
          <a:prstGeom prst="rect">
            <a:avLst/>
          </a:prstGeom>
        </p:spPr>
        <p:txBody>
          <a:bodyPr wrap="none">
            <a:spAutoFit/>
          </a:bodyPr>
          <a:lstStyle/>
          <a:p>
            <a:r>
              <a:rPr lang="it-IT" dirty="0"/>
              <a:t>5) compiti attribuiti alla commissione giudicatrice</a:t>
            </a:r>
          </a:p>
        </p:txBody>
      </p:sp>
      <p:sp>
        <p:nvSpPr>
          <p:cNvPr id="5" name="Rettangolo 4"/>
          <p:cNvSpPr/>
          <p:nvPr/>
        </p:nvSpPr>
        <p:spPr>
          <a:xfrm>
            <a:off x="6268471" y="2347449"/>
            <a:ext cx="5216434" cy="1200329"/>
          </a:xfrm>
          <a:prstGeom prst="rect">
            <a:avLst/>
          </a:prstGeom>
        </p:spPr>
        <p:txBody>
          <a:bodyPr wrap="square">
            <a:spAutoFit/>
          </a:bodyPr>
          <a:lstStyle/>
          <a:p>
            <a:pPr algn="just"/>
            <a:r>
              <a:rPr lang="it-IT" sz="1200" dirty="0"/>
              <a:t>La stazione appaltante può prevedere ulteriori adempimenti per la commissione, rispetto alla valutazione delle offerte tecniche ed economiche come previsto dall’art. 77, purché questi siano indicati nella documentazione di gara. Tra questi è da ricomprendere l’ausilio al RUP nella valutazione della congruità delle offerte tecniche, rimessa a quest’ultimo dalle Linee guida n. 3 del 26 ottobre 2016</a:t>
            </a:r>
          </a:p>
          <a:p>
            <a:pPr algn="just"/>
            <a:endParaRPr lang="it-IT" sz="1200" b="1" dirty="0"/>
          </a:p>
        </p:txBody>
      </p:sp>
      <p:sp>
        <p:nvSpPr>
          <p:cNvPr id="14" name="Rettangolo 13"/>
          <p:cNvSpPr/>
          <p:nvPr/>
        </p:nvSpPr>
        <p:spPr>
          <a:xfrm>
            <a:off x="1329745" y="3744485"/>
            <a:ext cx="3555653" cy="369332"/>
          </a:xfrm>
          <a:prstGeom prst="rect">
            <a:avLst/>
          </a:prstGeom>
        </p:spPr>
        <p:txBody>
          <a:bodyPr wrap="none">
            <a:spAutoFit/>
          </a:bodyPr>
          <a:lstStyle/>
          <a:p>
            <a:r>
              <a:rPr lang="it-IT" dirty="0"/>
              <a:t>6) criteri per la scelta del Presidente</a:t>
            </a:r>
          </a:p>
        </p:txBody>
      </p:sp>
      <p:sp>
        <p:nvSpPr>
          <p:cNvPr id="18" name="Rettangolo 17"/>
          <p:cNvSpPr/>
          <p:nvPr/>
        </p:nvSpPr>
        <p:spPr>
          <a:xfrm>
            <a:off x="5273517" y="3813027"/>
            <a:ext cx="6096000" cy="461665"/>
          </a:xfrm>
          <a:prstGeom prst="rect">
            <a:avLst/>
          </a:prstGeom>
        </p:spPr>
        <p:txBody>
          <a:bodyPr>
            <a:spAutoFit/>
          </a:bodyPr>
          <a:lstStyle/>
          <a:p>
            <a:pPr algn="just"/>
            <a:r>
              <a:rPr lang="it-IT" sz="1200" dirty="0"/>
              <a:t>Tra i criteri possono essere previsti quello della competenza, la valutazione dei curricula, gli anni di esperienza maturati o il sorteggio</a:t>
            </a:r>
          </a:p>
        </p:txBody>
      </p:sp>
      <p:sp>
        <p:nvSpPr>
          <p:cNvPr id="19" name="Rettangolo 18"/>
          <p:cNvSpPr/>
          <p:nvPr/>
        </p:nvSpPr>
        <p:spPr>
          <a:xfrm>
            <a:off x="1329745" y="4526954"/>
            <a:ext cx="6967823" cy="646331"/>
          </a:xfrm>
          <a:prstGeom prst="rect">
            <a:avLst/>
          </a:prstGeom>
        </p:spPr>
        <p:txBody>
          <a:bodyPr wrap="square">
            <a:spAutoFit/>
          </a:bodyPr>
          <a:lstStyle/>
          <a:p>
            <a:pPr algn="just"/>
            <a:r>
              <a:rPr lang="it-IT" dirty="0"/>
              <a:t>7) durata prevista per i lavori della commissione giudicatrice, numero di sedute, pubbliche o riservate, previste per la commissione.</a:t>
            </a:r>
          </a:p>
        </p:txBody>
      </p:sp>
      <p:sp>
        <p:nvSpPr>
          <p:cNvPr id="20" name="Rettangolo 19"/>
          <p:cNvSpPr/>
          <p:nvPr/>
        </p:nvSpPr>
        <p:spPr>
          <a:xfrm>
            <a:off x="8297568" y="4581711"/>
            <a:ext cx="3387634" cy="646331"/>
          </a:xfrm>
          <a:prstGeom prst="rect">
            <a:avLst/>
          </a:prstGeom>
        </p:spPr>
        <p:txBody>
          <a:bodyPr wrap="square">
            <a:spAutoFit/>
          </a:bodyPr>
          <a:lstStyle/>
          <a:p>
            <a:pPr algn="just"/>
            <a:r>
              <a:rPr lang="it-IT" sz="1200" dirty="0"/>
              <a:t>e i mezzi tecnici necessari per consentire ai commissari che ne facciano richiesta di lavorare a distanza</a:t>
            </a:r>
          </a:p>
        </p:txBody>
      </p:sp>
      <p:sp>
        <p:nvSpPr>
          <p:cNvPr id="21" name="Rettangolo 20"/>
          <p:cNvSpPr/>
          <p:nvPr/>
        </p:nvSpPr>
        <p:spPr>
          <a:xfrm>
            <a:off x="8326483" y="1054346"/>
            <a:ext cx="3341914" cy="830997"/>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it-IT" sz="1200" dirty="0"/>
              <a:t>Criteri di scelta dei commissari di gara e di iscrizione degli esperti nell’Albo nazionale obbligatorio dei componenti delle commissioni giudicatrici</a:t>
            </a:r>
          </a:p>
        </p:txBody>
      </p:sp>
      <p:sp>
        <p:nvSpPr>
          <p:cNvPr id="22" name="Rettangolo 21"/>
          <p:cNvSpPr/>
          <p:nvPr/>
        </p:nvSpPr>
        <p:spPr>
          <a:xfrm>
            <a:off x="9122842" y="569153"/>
            <a:ext cx="1749197" cy="369332"/>
          </a:xfrm>
          <a:prstGeom prst="rect">
            <a:avLst/>
          </a:prstGeom>
        </p:spPr>
        <p:txBody>
          <a:bodyPr wrap="none">
            <a:spAutoFit/>
          </a:bodyPr>
          <a:lstStyle/>
          <a:p>
            <a:pPr algn="ctr"/>
            <a:r>
              <a:rPr lang="it-IT" dirty="0"/>
              <a:t>Linee Guida n. 5 </a:t>
            </a:r>
          </a:p>
        </p:txBody>
      </p:sp>
      <p:sp>
        <p:nvSpPr>
          <p:cNvPr id="23" name="Freccia in giù 22"/>
          <p:cNvSpPr/>
          <p:nvPr/>
        </p:nvSpPr>
        <p:spPr>
          <a:xfrm>
            <a:off x="2907274" y="1700762"/>
            <a:ext cx="400594" cy="46155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7" name="Segnaposto data 6">
            <a:extLst>
              <a:ext uri="{FF2B5EF4-FFF2-40B4-BE49-F238E27FC236}">
                <a16:creationId xmlns:a16="http://schemas.microsoft.com/office/drawing/2014/main" id="{2FE2651B-6325-4C13-80D9-827EE9587516}"/>
              </a:ext>
            </a:extLst>
          </p:cNvPr>
          <p:cNvSpPr>
            <a:spLocks noGrp="1"/>
          </p:cNvSpPr>
          <p:nvPr>
            <p:ph type="dt" sz="half" idx="10"/>
          </p:nvPr>
        </p:nvSpPr>
        <p:spPr/>
        <p:txBody>
          <a:bodyPr/>
          <a:lstStyle/>
          <a:p>
            <a:fld id="{D51C34F5-0B22-4CCA-8035-1CDA0E970938}" type="datetime1">
              <a:rPr lang="it-IT" smtClean="0"/>
              <a:t>11/12/2020</a:t>
            </a:fld>
            <a:endParaRPr lang="it-IT" dirty="0"/>
          </a:p>
        </p:txBody>
      </p:sp>
      <p:sp>
        <p:nvSpPr>
          <p:cNvPr id="8" name="Segnaposto piè di pagina 7">
            <a:extLst>
              <a:ext uri="{FF2B5EF4-FFF2-40B4-BE49-F238E27FC236}">
                <a16:creationId xmlns:a16="http://schemas.microsoft.com/office/drawing/2014/main" id="{566FF008-22BC-49D7-9F83-074F6508EA02}"/>
              </a:ext>
            </a:extLst>
          </p:cNvPr>
          <p:cNvSpPr>
            <a:spLocks noGrp="1"/>
          </p:cNvSpPr>
          <p:nvPr>
            <p:ph type="ftr" sz="quarter" idx="11"/>
          </p:nvPr>
        </p:nvSpPr>
        <p:spPr/>
        <p:txBody>
          <a:bodyPr/>
          <a:lstStyle/>
          <a:p>
            <a:r>
              <a:rPr lang="it-IT" dirty="0"/>
              <a:t>IL CODICE DEI CONTRATTI PUBBLICI</a:t>
            </a:r>
          </a:p>
        </p:txBody>
      </p:sp>
      <p:sp>
        <p:nvSpPr>
          <p:cNvPr id="9" name="Segnaposto numero diapositiva 8">
            <a:extLst>
              <a:ext uri="{FF2B5EF4-FFF2-40B4-BE49-F238E27FC236}">
                <a16:creationId xmlns:a16="http://schemas.microsoft.com/office/drawing/2014/main" id="{369704D5-F2BB-46C2-88E4-2CED450FE538}"/>
              </a:ext>
            </a:extLst>
          </p:cNvPr>
          <p:cNvSpPr>
            <a:spLocks noGrp="1"/>
          </p:cNvSpPr>
          <p:nvPr>
            <p:ph type="sldNum" sz="quarter" idx="12"/>
          </p:nvPr>
        </p:nvSpPr>
        <p:spPr/>
        <p:txBody>
          <a:bodyPr/>
          <a:lstStyle/>
          <a:p>
            <a:fld id="{9DFE6074-6A0D-4B4C-BDDE-63383ADB2658}" type="slidenum">
              <a:rPr lang="it-IT" smtClean="0"/>
              <a:t>139</a:t>
            </a:fld>
            <a:endParaRPr lang="it-IT" dirty="0"/>
          </a:p>
        </p:txBody>
      </p:sp>
      <p:sp>
        <p:nvSpPr>
          <p:cNvPr id="12" name="CasellaDiTesto 11">
            <a:extLst>
              <a:ext uri="{FF2B5EF4-FFF2-40B4-BE49-F238E27FC236}">
                <a16:creationId xmlns:a16="http://schemas.microsoft.com/office/drawing/2014/main" id="{5E094E55-C2F1-400F-9397-A800C3775885}"/>
              </a:ext>
            </a:extLst>
          </p:cNvPr>
          <p:cNvSpPr txBox="1"/>
          <p:nvPr/>
        </p:nvSpPr>
        <p:spPr>
          <a:xfrm>
            <a:off x="2643449" y="679805"/>
            <a:ext cx="5509951" cy="400110"/>
          </a:xfrm>
          <a:prstGeom prst="rect">
            <a:avLst/>
          </a:prstGeom>
          <a:solidFill>
            <a:schemeClr val="accent6">
              <a:lumMod val="60000"/>
              <a:lumOff val="40000"/>
            </a:schemeClr>
          </a:solidFill>
        </p:spPr>
        <p:txBody>
          <a:bodyPr wrap="square" rtlCol="0">
            <a:spAutoFit/>
          </a:bodyPr>
          <a:lstStyle/>
          <a:p>
            <a:pPr algn="ctr"/>
            <a:r>
              <a:rPr lang="it-IT" sz="2000" b="1" dirty="0"/>
              <a:t>LA COMMISSIONE GIUDICATRICE</a:t>
            </a:r>
          </a:p>
        </p:txBody>
      </p:sp>
    </p:spTree>
    <p:extLst>
      <p:ext uri="{BB962C8B-B14F-4D97-AF65-F5344CB8AC3E}">
        <p14:creationId xmlns:p14="http://schemas.microsoft.com/office/powerpoint/2010/main" val="21236964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FFD48BC7-DC40-47DE-87EE-9F4B6ECB9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29" name="Freeform: Shape 28">
            <a:extLst>
              <a:ext uri="{FF2B5EF4-FFF2-40B4-BE49-F238E27FC236}">
                <a16:creationId xmlns:a16="http://schemas.microsoft.com/office/drawing/2014/main" id="{E502BBC7-2C76-46F3-BC24-5985BC13D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useBgFill="1">
        <p:nvSpPr>
          <p:cNvPr id="31" name="Freeform: Shape 30">
            <a:extLst>
              <a:ext uri="{FF2B5EF4-FFF2-40B4-BE49-F238E27FC236}">
                <a16:creationId xmlns:a16="http://schemas.microsoft.com/office/drawing/2014/main" id="{C7F28D52-2A5F-4D23-81AE-7CB8B591C7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1664" y="0"/>
            <a:ext cx="9948672"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olo 1"/>
          <p:cNvSpPr>
            <a:spLocks noGrp="1"/>
          </p:cNvSpPr>
          <p:nvPr>
            <p:ph type="ctrTitle"/>
          </p:nvPr>
        </p:nvSpPr>
        <p:spPr>
          <a:xfrm>
            <a:off x="640522" y="469976"/>
            <a:ext cx="10910956" cy="555500"/>
          </a:xfrm>
        </p:spPr>
        <p:txBody>
          <a:bodyPr anchor="ctr">
            <a:normAutofit fontScale="90000"/>
          </a:bodyPr>
          <a:lstStyle/>
          <a:p>
            <a:br>
              <a:rPr lang="it-IT" sz="2300" dirty="0">
                <a:latin typeface="Calibri" pitchFamily="34" charset="0"/>
              </a:rPr>
            </a:br>
            <a:br>
              <a:rPr lang="it-IT" sz="2300" dirty="0">
                <a:latin typeface="Calibri" pitchFamily="34" charset="0"/>
              </a:rPr>
            </a:br>
            <a:br>
              <a:rPr lang="it-IT" sz="2300" dirty="0">
                <a:latin typeface="Calibri" pitchFamily="34" charset="0"/>
              </a:rPr>
            </a:br>
            <a:br>
              <a:rPr lang="it-IT" sz="2300" dirty="0">
                <a:latin typeface="Calibri" pitchFamily="34" charset="0"/>
              </a:rPr>
            </a:br>
            <a:br>
              <a:rPr lang="it-IT" sz="2300" dirty="0">
                <a:latin typeface="Calibri" pitchFamily="34" charset="0"/>
              </a:rPr>
            </a:br>
            <a:r>
              <a:rPr lang="it-IT" sz="3100" b="1" dirty="0">
                <a:latin typeface="Calibri" pitchFamily="34" charset="0"/>
              </a:rPr>
              <a:t>IL DECRETO SEMPLIFICAZIONI</a:t>
            </a:r>
            <a:br>
              <a:rPr lang="it-IT" sz="4800" dirty="0">
                <a:latin typeface="Calibri" pitchFamily="34" charset="0"/>
              </a:rPr>
            </a:br>
            <a:endParaRPr lang="it-IT" sz="4800" dirty="0">
              <a:latin typeface="Calibri" pitchFamily="34" charset="0"/>
            </a:endParaRPr>
          </a:p>
        </p:txBody>
      </p:sp>
      <p:sp>
        <p:nvSpPr>
          <p:cNvPr id="33" name="Rectangle 32">
            <a:extLst>
              <a:ext uri="{FF2B5EF4-FFF2-40B4-BE49-F238E27FC236}">
                <a16:creationId xmlns:a16="http://schemas.microsoft.com/office/drawing/2014/main" id="{3629484E-3792-4B3D-89AD-7C8A1ED0E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0" y="5524786"/>
            <a:ext cx="4754880" cy="274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Segnaposto data 3"/>
          <p:cNvSpPr>
            <a:spLocks noGrp="1"/>
          </p:cNvSpPr>
          <p:nvPr>
            <p:ph type="dt" sz="half" idx="10"/>
          </p:nvPr>
        </p:nvSpPr>
        <p:spPr>
          <a:xfrm>
            <a:off x="434163" y="6356350"/>
            <a:ext cx="1166037" cy="365125"/>
          </a:xfrm>
        </p:spPr>
        <p:txBody>
          <a:bodyPr>
            <a:normAutofit/>
          </a:bodyPr>
          <a:lstStyle/>
          <a:p>
            <a:pPr>
              <a:spcAft>
                <a:spcPts val="600"/>
              </a:spcAft>
            </a:pPr>
            <a:fld id="{693DDF68-E19E-44FD-8DF2-9EE34C2FEE05}" type="datetime1">
              <a:rPr lang="it-IT" smtClean="0">
                <a:solidFill>
                  <a:schemeClr val="tx1">
                    <a:lumMod val="50000"/>
                    <a:lumOff val="50000"/>
                  </a:schemeClr>
                </a:solidFill>
                <a:latin typeface="Calibri" pitchFamily="34" charset="0"/>
              </a:rPr>
              <a:t>11/12/2020</a:t>
            </a:fld>
            <a:endParaRPr lang="it-IT" dirty="0">
              <a:solidFill>
                <a:schemeClr val="tx1">
                  <a:lumMod val="50000"/>
                  <a:lumOff val="50000"/>
                </a:schemeClr>
              </a:solidFill>
              <a:latin typeface="Calibri" pitchFamily="34" charset="0"/>
            </a:endParaRPr>
          </a:p>
        </p:txBody>
      </p:sp>
      <p:sp>
        <p:nvSpPr>
          <p:cNvPr id="6" name="Segnaposto piè di pagina 5">
            <a:extLst>
              <a:ext uri="{FF2B5EF4-FFF2-40B4-BE49-F238E27FC236}">
                <a16:creationId xmlns:a16="http://schemas.microsoft.com/office/drawing/2014/main" id="{B80C0DE2-CE8C-472F-913A-A5BF9C176A7D}"/>
              </a:ext>
            </a:extLst>
          </p:cNvPr>
          <p:cNvSpPr>
            <a:spLocks noGrp="1"/>
          </p:cNvSpPr>
          <p:nvPr>
            <p:ph type="ftr" sz="quarter" idx="11"/>
          </p:nvPr>
        </p:nvSpPr>
        <p:spPr>
          <a:xfrm>
            <a:off x="4038600" y="6356350"/>
            <a:ext cx="4114800" cy="365125"/>
          </a:xfrm>
        </p:spPr>
        <p:txBody>
          <a:bodyPr>
            <a:normAutofit/>
          </a:bodyPr>
          <a:lstStyle/>
          <a:p>
            <a:pPr>
              <a:spcAft>
                <a:spcPts val="600"/>
              </a:spcAft>
            </a:pPr>
            <a:r>
              <a:rPr lang="it-IT" dirty="0">
                <a:solidFill>
                  <a:schemeClr val="tx1">
                    <a:lumMod val="50000"/>
                    <a:lumOff val="50000"/>
                  </a:schemeClr>
                </a:solidFill>
              </a:rPr>
              <a:t>IL CODICE DEI CONTRATTI PUBBLICI</a:t>
            </a:r>
          </a:p>
        </p:txBody>
      </p:sp>
      <p:sp>
        <p:nvSpPr>
          <p:cNvPr id="5" name="Segnaposto numero diapositiva 4"/>
          <p:cNvSpPr>
            <a:spLocks noGrp="1"/>
          </p:cNvSpPr>
          <p:nvPr>
            <p:ph type="sldNum" sz="quarter" idx="12"/>
          </p:nvPr>
        </p:nvSpPr>
        <p:spPr>
          <a:xfrm>
            <a:off x="10489019" y="6356350"/>
            <a:ext cx="1268818" cy="365125"/>
          </a:xfrm>
          <a:prstGeom prst="ellipse">
            <a:avLst/>
          </a:prstGeom>
        </p:spPr>
        <p:txBody>
          <a:bodyPr>
            <a:normAutofit/>
          </a:bodyPr>
          <a:lstStyle/>
          <a:p>
            <a:pPr>
              <a:lnSpc>
                <a:spcPct val="90000"/>
              </a:lnSpc>
              <a:spcAft>
                <a:spcPts val="600"/>
              </a:spcAft>
            </a:pPr>
            <a:fld id="{ED2A5BCF-08AD-4814-8341-34CC1736FD3A}" type="slidenum">
              <a:rPr lang="it-IT">
                <a:solidFill>
                  <a:schemeClr val="tx1">
                    <a:lumMod val="50000"/>
                    <a:lumOff val="50000"/>
                  </a:schemeClr>
                </a:solidFill>
              </a:rPr>
              <a:pPr>
                <a:lnSpc>
                  <a:spcPct val="90000"/>
                </a:lnSpc>
                <a:spcAft>
                  <a:spcPts val="600"/>
                </a:spcAft>
              </a:pPr>
              <a:t>14</a:t>
            </a:fld>
            <a:endParaRPr lang="it-IT" dirty="0">
              <a:solidFill>
                <a:schemeClr val="tx1">
                  <a:lumMod val="50000"/>
                  <a:lumOff val="50000"/>
                </a:schemeClr>
              </a:solidFill>
            </a:endParaRPr>
          </a:p>
        </p:txBody>
      </p:sp>
      <p:sp>
        <p:nvSpPr>
          <p:cNvPr id="12" name="CasellaDiTesto 11">
            <a:extLst>
              <a:ext uri="{FF2B5EF4-FFF2-40B4-BE49-F238E27FC236}">
                <a16:creationId xmlns:a16="http://schemas.microsoft.com/office/drawing/2014/main" id="{3E33E5AF-F40C-4DF1-B15D-EA4439B128F9}"/>
              </a:ext>
            </a:extLst>
          </p:cNvPr>
          <p:cNvSpPr txBox="1"/>
          <p:nvPr/>
        </p:nvSpPr>
        <p:spPr>
          <a:xfrm>
            <a:off x="2246073" y="1576959"/>
            <a:ext cx="7699854" cy="3170099"/>
          </a:xfrm>
          <a:prstGeom prst="rect">
            <a:avLst/>
          </a:prstGeom>
          <a:noFill/>
          <a:ln>
            <a:solidFill>
              <a:schemeClr val="accent6">
                <a:lumMod val="75000"/>
              </a:schemeClr>
            </a:solidFill>
          </a:ln>
        </p:spPr>
        <p:txBody>
          <a:bodyPr wrap="square">
            <a:spAutoFit/>
          </a:bodyPr>
          <a:lstStyle/>
          <a:p>
            <a:pPr algn="ctr"/>
            <a:r>
              <a:rPr lang="it-IT" sz="2000" b="1" u="sng" dirty="0"/>
              <a:t>Art. 1</a:t>
            </a:r>
          </a:p>
          <a:p>
            <a:endParaRPr lang="it-IT" sz="2000" dirty="0"/>
          </a:p>
          <a:p>
            <a:pPr algn="ctr"/>
            <a:r>
              <a:rPr lang="it-IT" sz="2000" dirty="0"/>
              <a:t>…le stazioni appaltanti procedono all'affidamento delle attività di esecuzione di lavori, servizi e forniture, nonché dei servizi di ingegneria e architettura, inclusa l'attività di progettazione, di importo inferiore alle soglie di cui all'articolo 35 del decreto legislativo n. 50 del 2016 secondo le seguenti modalità:</a:t>
            </a:r>
          </a:p>
          <a:p>
            <a:pPr algn="ctr"/>
            <a:r>
              <a:rPr lang="it-IT" sz="2000" b="1" dirty="0"/>
              <a:t>a) affidamento diretto per lavori di importo inferiore a 150.000 euro e per servizi e forniture, ivi compresi i servizi di ingegneria e architettura e l'attività di progettazione, di importo inferiore a 75.000 euro;</a:t>
            </a:r>
            <a:endParaRPr lang="it-IT" sz="2000" dirty="0"/>
          </a:p>
        </p:txBody>
      </p:sp>
    </p:spTree>
    <p:extLst>
      <p:ext uri="{BB962C8B-B14F-4D97-AF65-F5344CB8AC3E}">
        <p14:creationId xmlns:p14="http://schemas.microsoft.com/office/powerpoint/2010/main" val="251166861"/>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tangolo 8"/>
          <p:cNvSpPr/>
          <p:nvPr/>
        </p:nvSpPr>
        <p:spPr>
          <a:xfrm>
            <a:off x="1338751" y="2302527"/>
            <a:ext cx="6166368" cy="369332"/>
          </a:xfrm>
          <a:prstGeom prst="rect">
            <a:avLst/>
          </a:prstGeom>
        </p:spPr>
        <p:txBody>
          <a:bodyPr wrap="none">
            <a:spAutoFit/>
          </a:bodyPr>
          <a:lstStyle/>
          <a:p>
            <a:r>
              <a:rPr lang="it-IT" dirty="0"/>
              <a:t>8) modalità di svolgimento dei lavori da parte della commissione</a:t>
            </a:r>
          </a:p>
        </p:txBody>
      </p:sp>
      <p:sp>
        <p:nvSpPr>
          <p:cNvPr id="11" name="Rettangolo 10"/>
          <p:cNvSpPr/>
          <p:nvPr/>
        </p:nvSpPr>
        <p:spPr>
          <a:xfrm>
            <a:off x="921238" y="2812070"/>
            <a:ext cx="10349524" cy="3108543"/>
          </a:xfrm>
          <a:prstGeom prst="rect">
            <a:avLst/>
          </a:prstGeom>
          <a:ln>
            <a:solidFill>
              <a:schemeClr val="accent1"/>
            </a:solidFill>
          </a:ln>
        </p:spPr>
        <p:txBody>
          <a:bodyPr wrap="square">
            <a:spAutoFit/>
          </a:bodyPr>
          <a:lstStyle/>
          <a:p>
            <a:pPr algn="just"/>
            <a:r>
              <a:rPr lang="it-IT" sz="1400" dirty="0"/>
              <a:t>In generale la commissione…</a:t>
            </a:r>
          </a:p>
          <a:p>
            <a:pPr algn="just"/>
            <a:endParaRPr lang="it-IT" sz="1400" dirty="0"/>
          </a:p>
          <a:p>
            <a:pPr algn="just"/>
            <a:r>
              <a:rPr lang="it-IT" sz="1400" dirty="0"/>
              <a:t>i) apre in </a:t>
            </a:r>
            <a:r>
              <a:rPr lang="it-IT" sz="1400" b="1" dirty="0"/>
              <a:t>seduta pubblica </a:t>
            </a:r>
            <a:r>
              <a:rPr lang="it-IT" sz="1400" dirty="0"/>
              <a:t>i plichi contenenti le offerte tecniche al fine di procedere alla </a:t>
            </a:r>
            <a:r>
              <a:rPr lang="it-IT" sz="1400" u="sng" dirty="0"/>
              <a:t>verifica dell’integrità e della presenza dei documenti </a:t>
            </a:r>
            <a:r>
              <a:rPr lang="it-IT" sz="1400" dirty="0"/>
              <a:t>richiesti nel bando di gara ovvero della lettera di invito; </a:t>
            </a:r>
          </a:p>
          <a:p>
            <a:pPr algn="just"/>
            <a:endParaRPr lang="it-IT" sz="1400" dirty="0"/>
          </a:p>
          <a:p>
            <a:pPr algn="just"/>
            <a:r>
              <a:rPr lang="it-IT" sz="1400" dirty="0"/>
              <a:t>ii) in </a:t>
            </a:r>
            <a:r>
              <a:rPr lang="it-IT" sz="1400" b="1" dirty="0"/>
              <a:t>una o più sedute riservate</a:t>
            </a:r>
            <a:r>
              <a:rPr lang="it-IT" sz="1400" dirty="0"/>
              <a:t>, o lavorando da remoto, mediante un canale telematico che assicuri l’autenticità nonché la riservatezza delle comunicazioni, la commissione </a:t>
            </a:r>
            <a:r>
              <a:rPr lang="it-IT" sz="1400" u="sng" dirty="0"/>
              <a:t>valuta le offerte tecniche e procede alla assegnazione dei relativi punteggi </a:t>
            </a:r>
            <a:r>
              <a:rPr lang="it-IT" sz="1400" dirty="0"/>
              <a:t>applicando i criteri e le formule indicati nel bando o nella lettera di invito; </a:t>
            </a:r>
          </a:p>
          <a:p>
            <a:pPr algn="just"/>
            <a:endParaRPr lang="it-IT" sz="1400" dirty="0"/>
          </a:p>
          <a:p>
            <a:pPr algn="just"/>
            <a:r>
              <a:rPr lang="it-IT" sz="1400" dirty="0"/>
              <a:t>iii) successivamente, </a:t>
            </a:r>
            <a:r>
              <a:rPr lang="it-IT" sz="1400" b="1" dirty="0"/>
              <a:t>in seduta pubblica</a:t>
            </a:r>
            <a:r>
              <a:rPr lang="it-IT" sz="1400" dirty="0"/>
              <a:t>, la commissione da </a:t>
            </a:r>
            <a:r>
              <a:rPr lang="it-IT" sz="1400" u="sng" dirty="0"/>
              <a:t>lettura dei punteggi </a:t>
            </a:r>
            <a:r>
              <a:rPr lang="it-IT" sz="1400" dirty="0"/>
              <a:t>attribuiti alle singole offerte tecniche, procede alla </a:t>
            </a:r>
            <a:r>
              <a:rPr lang="it-IT" sz="1400" u="sng" dirty="0"/>
              <a:t>apertura delle buste contenenti le offerte economiche</a:t>
            </a:r>
            <a:r>
              <a:rPr lang="it-IT" sz="1400" dirty="0"/>
              <a:t> e, data lettura dei ribassi espressi in lettere e delle riduzioni di ciascuna di esse, procede alla individuazione delle offerte che superano la soglia di </a:t>
            </a:r>
            <a:r>
              <a:rPr lang="it-IT" sz="1400" b="1" dirty="0"/>
              <a:t>anomalia</a:t>
            </a:r>
            <a:r>
              <a:rPr lang="it-IT" sz="1400" dirty="0"/>
              <a:t> di cui all’art. 97, comma 3 del Codice dei contratti pubblici ovvero indica al RUP le offerte che, secondo quanto previsto dall’art. 97, comma 6 del Codice dei contratti pubblici appaiono, sulla base di elementi specifici, </a:t>
            </a:r>
            <a:r>
              <a:rPr lang="it-IT" sz="1400" b="1" dirty="0"/>
              <a:t>potenzialmente anomale</a:t>
            </a:r>
            <a:r>
              <a:rPr lang="it-IT" sz="1400" dirty="0"/>
              <a:t>, ferma restando la facoltà del RUP di decidere al riguardo.</a:t>
            </a:r>
          </a:p>
        </p:txBody>
      </p:sp>
      <p:sp>
        <p:nvSpPr>
          <p:cNvPr id="16" name="Rettangolo 15"/>
          <p:cNvSpPr/>
          <p:nvPr/>
        </p:nvSpPr>
        <p:spPr>
          <a:xfrm>
            <a:off x="8326483" y="1054346"/>
            <a:ext cx="3341914" cy="830997"/>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it-IT" sz="1200" dirty="0"/>
              <a:t>Criteri di scelta dei commissari di gara e di iscrizione degli esperti nell’Albo nazionale obbligatorio dei componenti delle commissioni giudicatrici</a:t>
            </a:r>
          </a:p>
        </p:txBody>
      </p:sp>
      <p:sp>
        <p:nvSpPr>
          <p:cNvPr id="17" name="Rettangolo 16"/>
          <p:cNvSpPr/>
          <p:nvPr/>
        </p:nvSpPr>
        <p:spPr>
          <a:xfrm>
            <a:off x="9122842" y="569153"/>
            <a:ext cx="1749197" cy="369332"/>
          </a:xfrm>
          <a:prstGeom prst="rect">
            <a:avLst/>
          </a:prstGeom>
        </p:spPr>
        <p:txBody>
          <a:bodyPr wrap="none">
            <a:spAutoFit/>
          </a:bodyPr>
          <a:lstStyle/>
          <a:p>
            <a:pPr algn="ctr"/>
            <a:r>
              <a:rPr lang="it-IT" dirty="0"/>
              <a:t>Linee Guida n. 5 </a:t>
            </a:r>
          </a:p>
        </p:txBody>
      </p:sp>
      <p:sp>
        <p:nvSpPr>
          <p:cNvPr id="4" name="Segnaposto data 3">
            <a:extLst>
              <a:ext uri="{FF2B5EF4-FFF2-40B4-BE49-F238E27FC236}">
                <a16:creationId xmlns:a16="http://schemas.microsoft.com/office/drawing/2014/main" id="{E93D9BE4-EF95-4663-B026-15AA002D66FE}"/>
              </a:ext>
            </a:extLst>
          </p:cNvPr>
          <p:cNvSpPr>
            <a:spLocks noGrp="1"/>
          </p:cNvSpPr>
          <p:nvPr>
            <p:ph type="dt" sz="half" idx="10"/>
          </p:nvPr>
        </p:nvSpPr>
        <p:spPr/>
        <p:txBody>
          <a:bodyPr/>
          <a:lstStyle/>
          <a:p>
            <a:fld id="{D5C0ED14-AF26-4C18-A03B-E7B8E51F8403}" type="datetime1">
              <a:rPr lang="it-IT" smtClean="0"/>
              <a:t>11/12/2020</a:t>
            </a:fld>
            <a:endParaRPr lang="it-IT" dirty="0"/>
          </a:p>
        </p:txBody>
      </p:sp>
      <p:sp>
        <p:nvSpPr>
          <p:cNvPr id="5" name="Segnaposto piè di pagina 4">
            <a:extLst>
              <a:ext uri="{FF2B5EF4-FFF2-40B4-BE49-F238E27FC236}">
                <a16:creationId xmlns:a16="http://schemas.microsoft.com/office/drawing/2014/main" id="{0C7F9CB1-3B51-46A8-9922-D64264A84190}"/>
              </a:ext>
            </a:extLst>
          </p:cNvPr>
          <p:cNvSpPr>
            <a:spLocks noGrp="1"/>
          </p:cNvSpPr>
          <p:nvPr>
            <p:ph type="ftr" sz="quarter" idx="11"/>
          </p:nvPr>
        </p:nvSpPr>
        <p:spPr/>
        <p:txBody>
          <a:bodyPr/>
          <a:lstStyle/>
          <a:p>
            <a:r>
              <a:rPr lang="it-IT" dirty="0"/>
              <a:t>IL CODICE DEI CONTRATTI PUBBLICI</a:t>
            </a:r>
          </a:p>
        </p:txBody>
      </p:sp>
      <p:sp>
        <p:nvSpPr>
          <p:cNvPr id="7" name="Segnaposto numero diapositiva 6">
            <a:extLst>
              <a:ext uri="{FF2B5EF4-FFF2-40B4-BE49-F238E27FC236}">
                <a16:creationId xmlns:a16="http://schemas.microsoft.com/office/drawing/2014/main" id="{39617364-4803-403B-9257-A30F3FA3CD27}"/>
              </a:ext>
            </a:extLst>
          </p:cNvPr>
          <p:cNvSpPr>
            <a:spLocks noGrp="1"/>
          </p:cNvSpPr>
          <p:nvPr>
            <p:ph type="sldNum" sz="quarter" idx="12"/>
          </p:nvPr>
        </p:nvSpPr>
        <p:spPr/>
        <p:txBody>
          <a:bodyPr/>
          <a:lstStyle/>
          <a:p>
            <a:fld id="{9DFE6074-6A0D-4B4C-BDDE-63383ADB2658}" type="slidenum">
              <a:rPr lang="it-IT" smtClean="0"/>
              <a:t>140</a:t>
            </a:fld>
            <a:endParaRPr lang="it-IT" dirty="0"/>
          </a:p>
        </p:txBody>
      </p:sp>
      <p:sp>
        <p:nvSpPr>
          <p:cNvPr id="8" name="Freccia in giù 7">
            <a:extLst>
              <a:ext uri="{FF2B5EF4-FFF2-40B4-BE49-F238E27FC236}">
                <a16:creationId xmlns:a16="http://schemas.microsoft.com/office/drawing/2014/main" id="{705373CE-2AB0-46F7-AE60-B66D4E83B472}"/>
              </a:ext>
            </a:extLst>
          </p:cNvPr>
          <p:cNvSpPr/>
          <p:nvPr/>
        </p:nvSpPr>
        <p:spPr>
          <a:xfrm>
            <a:off x="2907274" y="1220126"/>
            <a:ext cx="400594" cy="94219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0" name="CasellaDiTesto 9">
            <a:extLst>
              <a:ext uri="{FF2B5EF4-FFF2-40B4-BE49-F238E27FC236}">
                <a16:creationId xmlns:a16="http://schemas.microsoft.com/office/drawing/2014/main" id="{7135FBD0-AE7B-4C57-9E4C-F9CC84211E3E}"/>
              </a:ext>
            </a:extLst>
          </p:cNvPr>
          <p:cNvSpPr txBox="1"/>
          <p:nvPr/>
        </p:nvSpPr>
        <p:spPr>
          <a:xfrm>
            <a:off x="2643449" y="679805"/>
            <a:ext cx="5509951" cy="400110"/>
          </a:xfrm>
          <a:prstGeom prst="rect">
            <a:avLst/>
          </a:prstGeom>
          <a:solidFill>
            <a:schemeClr val="accent6">
              <a:lumMod val="60000"/>
              <a:lumOff val="40000"/>
            </a:schemeClr>
          </a:solidFill>
        </p:spPr>
        <p:txBody>
          <a:bodyPr wrap="square" rtlCol="0">
            <a:spAutoFit/>
          </a:bodyPr>
          <a:lstStyle/>
          <a:p>
            <a:pPr algn="ctr"/>
            <a:r>
              <a:rPr lang="it-IT" sz="2000" b="1" dirty="0"/>
              <a:t>LA COMMISSIONE GIUDICATRICE</a:t>
            </a:r>
          </a:p>
        </p:txBody>
      </p:sp>
    </p:spTree>
    <p:extLst>
      <p:ext uri="{BB962C8B-B14F-4D97-AF65-F5344CB8AC3E}">
        <p14:creationId xmlns:p14="http://schemas.microsoft.com/office/powerpoint/2010/main" val="2946790324"/>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2058487" y="2463200"/>
            <a:ext cx="7535092" cy="2862322"/>
          </a:xfrm>
          <a:prstGeom prst="rect">
            <a:avLst/>
          </a:prstGeom>
          <a:solidFill>
            <a:schemeClr val="accent4">
              <a:lumMod val="60000"/>
              <a:lumOff val="40000"/>
            </a:schemeClr>
          </a:solidFill>
          <a:ln>
            <a:solidFill>
              <a:schemeClr val="accent1"/>
            </a:solidFill>
          </a:ln>
        </p:spPr>
        <p:txBody>
          <a:bodyPr wrap="square">
            <a:spAutoFit/>
          </a:bodyPr>
          <a:lstStyle/>
          <a:p>
            <a:pPr algn="just"/>
            <a:r>
              <a:rPr lang="it-IT" dirty="0"/>
              <a:t>Le stazioni appaltanti, una volta ricevuto </a:t>
            </a:r>
            <a:r>
              <a:rPr lang="it-IT" u="sng" dirty="0"/>
              <a:t>l’elenco dei candidati</a:t>
            </a:r>
            <a:r>
              <a:rPr lang="it-IT" dirty="0"/>
              <a:t>, devono procedere al </a:t>
            </a:r>
            <a:r>
              <a:rPr lang="it-IT" b="1" dirty="0"/>
              <a:t>sorteggio pubblico</a:t>
            </a:r>
            <a:r>
              <a:rPr lang="it-IT" dirty="0"/>
              <a:t>, </a:t>
            </a:r>
          </a:p>
          <a:p>
            <a:pPr algn="just"/>
            <a:endParaRPr lang="it-IT" dirty="0"/>
          </a:p>
          <a:p>
            <a:pPr algn="just"/>
            <a:r>
              <a:rPr lang="it-IT" dirty="0"/>
              <a:t>con procedure che garantiscano almeno la piena conoscenza della </a:t>
            </a:r>
            <a:r>
              <a:rPr lang="it-IT" u="sng" dirty="0"/>
              <a:t>data del sorteggio</a:t>
            </a:r>
            <a:r>
              <a:rPr lang="it-IT" dirty="0"/>
              <a:t> e delle </a:t>
            </a:r>
            <a:r>
              <a:rPr lang="it-IT" u="sng" dirty="0"/>
              <a:t>modalità di svolgimento dello stesso</a:t>
            </a:r>
            <a:r>
              <a:rPr lang="it-IT" dirty="0"/>
              <a:t> da parte di tutti i concorrenti. </a:t>
            </a:r>
          </a:p>
          <a:p>
            <a:pPr algn="just"/>
            <a:endParaRPr lang="it-IT" dirty="0"/>
          </a:p>
          <a:p>
            <a:pPr algn="just"/>
            <a:r>
              <a:rPr lang="it-IT" dirty="0"/>
              <a:t>A tal fine esse dovranno indicare </a:t>
            </a:r>
            <a:r>
              <a:rPr lang="it-IT" b="1" dirty="0"/>
              <a:t>sul profilo di committente </a:t>
            </a:r>
            <a:r>
              <a:rPr lang="it-IT" dirty="0"/>
              <a:t>la data e la seduta apposita, ovvero altra seduta utile anche all’esercizio di altre funzioni, in cui svolgerà il sorteggio</a:t>
            </a:r>
          </a:p>
        </p:txBody>
      </p:sp>
      <p:sp>
        <p:nvSpPr>
          <p:cNvPr id="10" name="Rettangolo 9"/>
          <p:cNvSpPr/>
          <p:nvPr/>
        </p:nvSpPr>
        <p:spPr>
          <a:xfrm>
            <a:off x="8326483" y="1054346"/>
            <a:ext cx="3341914" cy="830997"/>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it-IT" sz="1200" dirty="0"/>
              <a:t>Criteri di scelta dei commissari di gara e di iscrizione degli esperti nell’Albo nazionale obbligatorio dei componenti delle commissioni giudicatrici</a:t>
            </a:r>
          </a:p>
        </p:txBody>
      </p:sp>
      <p:sp>
        <p:nvSpPr>
          <p:cNvPr id="12" name="Rettangolo 11"/>
          <p:cNvSpPr/>
          <p:nvPr/>
        </p:nvSpPr>
        <p:spPr>
          <a:xfrm>
            <a:off x="9122842" y="569153"/>
            <a:ext cx="1749197" cy="369332"/>
          </a:xfrm>
          <a:prstGeom prst="rect">
            <a:avLst/>
          </a:prstGeom>
        </p:spPr>
        <p:txBody>
          <a:bodyPr wrap="none">
            <a:spAutoFit/>
          </a:bodyPr>
          <a:lstStyle/>
          <a:p>
            <a:pPr algn="ctr"/>
            <a:r>
              <a:rPr lang="it-IT" dirty="0"/>
              <a:t>Linee Guida n. 5 </a:t>
            </a:r>
          </a:p>
        </p:txBody>
      </p:sp>
      <p:sp>
        <p:nvSpPr>
          <p:cNvPr id="5" name="Segnaposto data 4">
            <a:extLst>
              <a:ext uri="{FF2B5EF4-FFF2-40B4-BE49-F238E27FC236}">
                <a16:creationId xmlns:a16="http://schemas.microsoft.com/office/drawing/2014/main" id="{F3E4A674-3D06-43A8-8F4F-57BB7CE0783E}"/>
              </a:ext>
            </a:extLst>
          </p:cNvPr>
          <p:cNvSpPr>
            <a:spLocks noGrp="1"/>
          </p:cNvSpPr>
          <p:nvPr>
            <p:ph type="dt" sz="half" idx="10"/>
          </p:nvPr>
        </p:nvSpPr>
        <p:spPr/>
        <p:txBody>
          <a:bodyPr/>
          <a:lstStyle/>
          <a:p>
            <a:fld id="{7A6C08EE-FE0D-47C3-990A-FC9D95544373}" type="datetime1">
              <a:rPr lang="it-IT" smtClean="0"/>
              <a:t>11/12/2020</a:t>
            </a:fld>
            <a:endParaRPr lang="it-IT" dirty="0"/>
          </a:p>
        </p:txBody>
      </p:sp>
      <p:sp>
        <p:nvSpPr>
          <p:cNvPr id="7" name="Segnaposto piè di pagina 6">
            <a:extLst>
              <a:ext uri="{FF2B5EF4-FFF2-40B4-BE49-F238E27FC236}">
                <a16:creationId xmlns:a16="http://schemas.microsoft.com/office/drawing/2014/main" id="{FD44314A-9B1D-4239-A3A4-680126EE803E}"/>
              </a:ext>
            </a:extLst>
          </p:cNvPr>
          <p:cNvSpPr>
            <a:spLocks noGrp="1"/>
          </p:cNvSpPr>
          <p:nvPr>
            <p:ph type="ftr" sz="quarter" idx="11"/>
          </p:nvPr>
        </p:nvSpPr>
        <p:spPr/>
        <p:txBody>
          <a:bodyPr/>
          <a:lstStyle/>
          <a:p>
            <a:r>
              <a:rPr lang="it-IT" dirty="0"/>
              <a:t>IL CODICE DEI CONTRATTI PUBBLICI</a:t>
            </a:r>
          </a:p>
        </p:txBody>
      </p:sp>
      <p:sp>
        <p:nvSpPr>
          <p:cNvPr id="8" name="Segnaposto numero diapositiva 7">
            <a:extLst>
              <a:ext uri="{FF2B5EF4-FFF2-40B4-BE49-F238E27FC236}">
                <a16:creationId xmlns:a16="http://schemas.microsoft.com/office/drawing/2014/main" id="{79B42466-A854-4732-9B72-4642F4AFBF46}"/>
              </a:ext>
            </a:extLst>
          </p:cNvPr>
          <p:cNvSpPr>
            <a:spLocks noGrp="1"/>
          </p:cNvSpPr>
          <p:nvPr>
            <p:ph type="sldNum" sz="quarter" idx="12"/>
          </p:nvPr>
        </p:nvSpPr>
        <p:spPr/>
        <p:txBody>
          <a:bodyPr/>
          <a:lstStyle/>
          <a:p>
            <a:fld id="{9DFE6074-6A0D-4B4C-BDDE-63383ADB2658}" type="slidenum">
              <a:rPr lang="it-IT" smtClean="0"/>
              <a:t>141</a:t>
            </a:fld>
            <a:endParaRPr lang="it-IT" dirty="0"/>
          </a:p>
        </p:txBody>
      </p:sp>
      <p:sp>
        <p:nvSpPr>
          <p:cNvPr id="9" name="CasellaDiTesto 8">
            <a:extLst>
              <a:ext uri="{FF2B5EF4-FFF2-40B4-BE49-F238E27FC236}">
                <a16:creationId xmlns:a16="http://schemas.microsoft.com/office/drawing/2014/main" id="{21C8965B-6975-438E-9F29-8030DC2D8B99}"/>
              </a:ext>
            </a:extLst>
          </p:cNvPr>
          <p:cNvSpPr txBox="1"/>
          <p:nvPr/>
        </p:nvSpPr>
        <p:spPr>
          <a:xfrm>
            <a:off x="2643449" y="679805"/>
            <a:ext cx="5509951" cy="400110"/>
          </a:xfrm>
          <a:prstGeom prst="rect">
            <a:avLst/>
          </a:prstGeom>
          <a:solidFill>
            <a:schemeClr val="accent6">
              <a:lumMod val="60000"/>
              <a:lumOff val="40000"/>
            </a:schemeClr>
          </a:solidFill>
        </p:spPr>
        <p:txBody>
          <a:bodyPr wrap="square" rtlCol="0">
            <a:spAutoFit/>
          </a:bodyPr>
          <a:lstStyle/>
          <a:p>
            <a:pPr algn="ctr"/>
            <a:r>
              <a:rPr lang="it-IT" sz="2000" b="1" dirty="0"/>
              <a:t>LA COMMISSIONE GIUDICATRICE</a:t>
            </a:r>
          </a:p>
        </p:txBody>
      </p:sp>
    </p:spTree>
    <p:extLst>
      <p:ext uri="{BB962C8B-B14F-4D97-AF65-F5344CB8AC3E}">
        <p14:creationId xmlns:p14="http://schemas.microsoft.com/office/powerpoint/2010/main" val="2885276463"/>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a:xfrm>
            <a:off x="766353" y="3608075"/>
            <a:ext cx="10032274" cy="1569660"/>
          </a:xfrm>
          <a:prstGeom prst="rect">
            <a:avLst/>
          </a:prstGeom>
        </p:spPr>
        <p:txBody>
          <a:bodyPr wrap="square">
            <a:spAutoFit/>
          </a:bodyPr>
          <a:lstStyle/>
          <a:p>
            <a:pPr algn="just"/>
            <a:r>
              <a:rPr lang="it-IT" sz="1600" dirty="0"/>
              <a:t>In tal modo il candidato è messo fin da subito nella condizione di poter valutare l’esistenza di cause di incompatibilità e di impossibilità a svolgere l’incarico, nonché, nel caso dei dipendenti delle amministrazioni aggiudicatrici, attivare le procedure per la richiesta dell’autorizzazione di cui al punto 3.7 (</a:t>
            </a:r>
            <a:r>
              <a:rPr lang="it-IT" sz="1400" dirty="0"/>
              <a:t>autorizzazione ex art. 53, comma 7 d.lgs. 165/2001</a:t>
            </a:r>
            <a:r>
              <a:rPr lang="it-IT" sz="1600" dirty="0"/>
              <a:t>).</a:t>
            </a:r>
          </a:p>
          <a:p>
            <a:pPr algn="just"/>
            <a:endParaRPr lang="it-IT" sz="1600" dirty="0"/>
          </a:p>
          <a:p>
            <a:pPr algn="just"/>
            <a:r>
              <a:rPr lang="it-IT" sz="1600" dirty="0"/>
              <a:t>In caso di sussistenza delle predette cause di incompatibilità e/o impossibilità o di diniego dell’autorizzazione, il candidato ne dà tempestiva comunicazione alla stazione appaltante.</a:t>
            </a:r>
          </a:p>
        </p:txBody>
      </p:sp>
      <p:sp>
        <p:nvSpPr>
          <p:cNvPr id="9" name="Rettangolo 8"/>
          <p:cNvSpPr/>
          <p:nvPr/>
        </p:nvSpPr>
        <p:spPr>
          <a:xfrm>
            <a:off x="8326483" y="1054346"/>
            <a:ext cx="3341914" cy="830997"/>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it-IT" sz="1200" dirty="0"/>
              <a:t>Criteri di scelta dei commissari di gara e di iscrizione degli esperti nell’Albo nazionale obbligatorio dei componenti delle commissioni giudicatrici</a:t>
            </a:r>
          </a:p>
        </p:txBody>
      </p:sp>
      <p:sp>
        <p:nvSpPr>
          <p:cNvPr id="10" name="Rettangolo 9"/>
          <p:cNvSpPr/>
          <p:nvPr/>
        </p:nvSpPr>
        <p:spPr>
          <a:xfrm>
            <a:off x="9122842" y="569153"/>
            <a:ext cx="1749197" cy="369332"/>
          </a:xfrm>
          <a:prstGeom prst="rect">
            <a:avLst/>
          </a:prstGeom>
        </p:spPr>
        <p:txBody>
          <a:bodyPr wrap="none">
            <a:spAutoFit/>
          </a:bodyPr>
          <a:lstStyle/>
          <a:p>
            <a:pPr algn="ctr"/>
            <a:r>
              <a:rPr lang="it-IT" dirty="0"/>
              <a:t>Linee Guida n. 5 </a:t>
            </a:r>
          </a:p>
        </p:txBody>
      </p:sp>
      <p:sp>
        <p:nvSpPr>
          <p:cNvPr id="7" name="Rettangolo 6"/>
          <p:cNvSpPr/>
          <p:nvPr/>
        </p:nvSpPr>
        <p:spPr>
          <a:xfrm>
            <a:off x="766353" y="1531868"/>
            <a:ext cx="6096000" cy="646331"/>
          </a:xfrm>
          <a:prstGeom prst="rect">
            <a:avLst/>
          </a:prstGeom>
        </p:spPr>
        <p:txBody>
          <a:bodyPr>
            <a:spAutoFit/>
          </a:bodyPr>
          <a:lstStyle/>
          <a:p>
            <a:pPr algn="just"/>
            <a:r>
              <a:rPr lang="it-IT" dirty="0"/>
              <a:t>al momento in cui riceve l’elenco dei candidati la stazione appaltante </a:t>
            </a:r>
            <a:r>
              <a:rPr lang="it-IT" b="1" dirty="0"/>
              <a:t>comunica a questi ultimi: </a:t>
            </a:r>
          </a:p>
        </p:txBody>
      </p:sp>
      <p:sp>
        <p:nvSpPr>
          <p:cNvPr id="11" name="Rettangolo 10"/>
          <p:cNvSpPr/>
          <p:nvPr/>
        </p:nvSpPr>
        <p:spPr>
          <a:xfrm>
            <a:off x="766353" y="2390552"/>
            <a:ext cx="8356489" cy="923330"/>
          </a:xfrm>
          <a:prstGeom prst="rect">
            <a:avLst/>
          </a:prstGeom>
          <a:solidFill>
            <a:srgbClr val="FF0000"/>
          </a:solidFill>
          <a:ln>
            <a:solidFill>
              <a:schemeClr val="accent1"/>
            </a:solidFill>
          </a:ln>
        </p:spPr>
        <p:txBody>
          <a:bodyPr wrap="square">
            <a:spAutoFit/>
          </a:bodyPr>
          <a:lstStyle/>
          <a:p>
            <a:pPr algn="just"/>
            <a:r>
              <a:rPr lang="it-IT" u="sng" dirty="0"/>
              <a:t>l’oggetto della gara</a:t>
            </a:r>
            <a:r>
              <a:rPr lang="it-IT" dirty="0"/>
              <a:t>, il </a:t>
            </a:r>
            <a:r>
              <a:rPr lang="it-IT" u="sng" dirty="0"/>
              <a:t>nominativo delle imprese ammesse</a:t>
            </a:r>
            <a:r>
              <a:rPr lang="it-IT" dirty="0"/>
              <a:t>, la </a:t>
            </a:r>
            <a:r>
              <a:rPr lang="it-IT" u="sng" dirty="0"/>
              <a:t>data del sorteggio</a:t>
            </a:r>
            <a:r>
              <a:rPr lang="it-IT" dirty="0"/>
              <a:t>, </a:t>
            </a:r>
            <a:r>
              <a:rPr lang="it-IT" u="sng" dirty="0"/>
              <a:t>quella per l’accettazione dell’incarico</a:t>
            </a:r>
            <a:r>
              <a:rPr lang="it-IT" dirty="0"/>
              <a:t> e </a:t>
            </a:r>
            <a:r>
              <a:rPr lang="it-IT" u="sng" dirty="0"/>
              <a:t>quella della seduta pubblica di apertura delle offerte tecniche</a:t>
            </a:r>
            <a:r>
              <a:rPr lang="it-IT" dirty="0"/>
              <a:t>, cui la commissione deve partecipare. </a:t>
            </a:r>
          </a:p>
        </p:txBody>
      </p:sp>
      <p:sp>
        <p:nvSpPr>
          <p:cNvPr id="4" name="Segnaposto data 3">
            <a:extLst>
              <a:ext uri="{FF2B5EF4-FFF2-40B4-BE49-F238E27FC236}">
                <a16:creationId xmlns:a16="http://schemas.microsoft.com/office/drawing/2014/main" id="{F4DCCDD2-D4A9-400A-B841-A79327211CCD}"/>
              </a:ext>
            </a:extLst>
          </p:cNvPr>
          <p:cNvSpPr>
            <a:spLocks noGrp="1"/>
          </p:cNvSpPr>
          <p:nvPr>
            <p:ph type="dt" sz="half" idx="10"/>
          </p:nvPr>
        </p:nvSpPr>
        <p:spPr/>
        <p:txBody>
          <a:bodyPr/>
          <a:lstStyle/>
          <a:p>
            <a:fld id="{DB27035B-A8E5-4C4C-92F9-5276EBC09571}" type="datetime1">
              <a:rPr lang="it-IT" smtClean="0"/>
              <a:t>11/12/2020</a:t>
            </a:fld>
            <a:endParaRPr lang="it-IT" dirty="0"/>
          </a:p>
        </p:txBody>
      </p:sp>
      <p:sp>
        <p:nvSpPr>
          <p:cNvPr id="8" name="Segnaposto piè di pagina 7">
            <a:extLst>
              <a:ext uri="{FF2B5EF4-FFF2-40B4-BE49-F238E27FC236}">
                <a16:creationId xmlns:a16="http://schemas.microsoft.com/office/drawing/2014/main" id="{2480A547-98B3-427C-894E-AFEE8249D2D0}"/>
              </a:ext>
            </a:extLst>
          </p:cNvPr>
          <p:cNvSpPr>
            <a:spLocks noGrp="1"/>
          </p:cNvSpPr>
          <p:nvPr>
            <p:ph type="ftr" sz="quarter" idx="11"/>
          </p:nvPr>
        </p:nvSpPr>
        <p:spPr/>
        <p:txBody>
          <a:bodyPr/>
          <a:lstStyle/>
          <a:p>
            <a:r>
              <a:rPr lang="it-IT" dirty="0"/>
              <a:t>IL CODICE DEI CONTRATTI PUBBLICI</a:t>
            </a:r>
          </a:p>
        </p:txBody>
      </p:sp>
      <p:sp>
        <p:nvSpPr>
          <p:cNvPr id="12" name="Segnaposto numero diapositiva 11">
            <a:extLst>
              <a:ext uri="{FF2B5EF4-FFF2-40B4-BE49-F238E27FC236}">
                <a16:creationId xmlns:a16="http://schemas.microsoft.com/office/drawing/2014/main" id="{587E4B4D-7AB1-4AA2-BCEF-772BBE77F7BB}"/>
              </a:ext>
            </a:extLst>
          </p:cNvPr>
          <p:cNvSpPr>
            <a:spLocks noGrp="1"/>
          </p:cNvSpPr>
          <p:nvPr>
            <p:ph type="sldNum" sz="quarter" idx="12"/>
          </p:nvPr>
        </p:nvSpPr>
        <p:spPr/>
        <p:txBody>
          <a:bodyPr/>
          <a:lstStyle/>
          <a:p>
            <a:fld id="{9DFE6074-6A0D-4B4C-BDDE-63383ADB2658}" type="slidenum">
              <a:rPr lang="it-IT" smtClean="0"/>
              <a:t>142</a:t>
            </a:fld>
            <a:endParaRPr lang="it-IT" dirty="0"/>
          </a:p>
        </p:txBody>
      </p:sp>
      <p:sp>
        <p:nvSpPr>
          <p:cNvPr id="14" name="CasellaDiTesto 13">
            <a:extLst>
              <a:ext uri="{FF2B5EF4-FFF2-40B4-BE49-F238E27FC236}">
                <a16:creationId xmlns:a16="http://schemas.microsoft.com/office/drawing/2014/main" id="{3A70DD88-44AF-4F68-9BD4-3CCD3E63A9D5}"/>
              </a:ext>
            </a:extLst>
          </p:cNvPr>
          <p:cNvSpPr txBox="1"/>
          <p:nvPr/>
        </p:nvSpPr>
        <p:spPr>
          <a:xfrm>
            <a:off x="2643449" y="679805"/>
            <a:ext cx="5509951" cy="400110"/>
          </a:xfrm>
          <a:prstGeom prst="rect">
            <a:avLst/>
          </a:prstGeom>
          <a:solidFill>
            <a:schemeClr val="accent6">
              <a:lumMod val="60000"/>
              <a:lumOff val="40000"/>
            </a:schemeClr>
          </a:solidFill>
        </p:spPr>
        <p:txBody>
          <a:bodyPr wrap="square" rtlCol="0">
            <a:spAutoFit/>
          </a:bodyPr>
          <a:lstStyle/>
          <a:p>
            <a:pPr algn="ctr"/>
            <a:r>
              <a:rPr lang="it-IT" sz="2000" b="1" dirty="0"/>
              <a:t>LA COMMISSIONE GIUDICATRICE</a:t>
            </a:r>
          </a:p>
        </p:txBody>
      </p:sp>
    </p:spTree>
    <p:extLst>
      <p:ext uri="{BB962C8B-B14F-4D97-AF65-F5344CB8AC3E}">
        <p14:creationId xmlns:p14="http://schemas.microsoft.com/office/powerpoint/2010/main" val="248053498"/>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1180010" y="2600968"/>
            <a:ext cx="9292045" cy="2862322"/>
          </a:xfrm>
          <a:prstGeom prst="rect">
            <a:avLst/>
          </a:prstGeom>
        </p:spPr>
        <p:txBody>
          <a:bodyPr wrap="square">
            <a:spAutoFit/>
          </a:bodyPr>
          <a:lstStyle/>
          <a:p>
            <a:pPr algn="just"/>
            <a:r>
              <a:rPr lang="it-IT" dirty="0"/>
              <a:t>La stazione appaltante pubblica tempestivamente, comunque </a:t>
            </a:r>
            <a:r>
              <a:rPr lang="it-IT" u="sng" dirty="0"/>
              <a:t>prima dell’insediamento della commissione</a:t>
            </a:r>
            <a:r>
              <a:rPr lang="it-IT" dirty="0"/>
              <a:t>, sul profilo del committente, nella sezione “amministrazione trasparente”, </a:t>
            </a:r>
          </a:p>
          <a:p>
            <a:pPr algn="just"/>
            <a:endParaRPr lang="it-IT" dirty="0"/>
          </a:p>
          <a:p>
            <a:pPr marL="285750" indent="-285750" algn="just">
              <a:buFontTx/>
              <a:buChar char="-"/>
            </a:pPr>
            <a:r>
              <a:rPr lang="it-IT" dirty="0"/>
              <a:t>la composizione della commissione giudicatrice, </a:t>
            </a:r>
          </a:p>
          <a:p>
            <a:pPr marL="285750" indent="-285750" algn="just">
              <a:buFontTx/>
              <a:buChar char="-"/>
            </a:pPr>
            <a:r>
              <a:rPr lang="it-IT" dirty="0"/>
              <a:t>i </a:t>
            </a:r>
            <a:r>
              <a:rPr lang="it-IT" i="1" dirty="0"/>
              <a:t>curricula</a:t>
            </a:r>
            <a:r>
              <a:rPr lang="it-IT" dirty="0"/>
              <a:t> dei componenti (art. 29, comma 1, del Codice dei contratti pubblici), </a:t>
            </a:r>
          </a:p>
          <a:p>
            <a:pPr marL="285750" indent="-285750" algn="just">
              <a:buFontTx/>
              <a:buChar char="-"/>
            </a:pPr>
            <a:r>
              <a:rPr lang="it-IT" dirty="0"/>
              <a:t>il compenso dei singoli commissari e il costo complessivo, sostenuto dall’amministrazione, per la procedura di nomina. </a:t>
            </a:r>
          </a:p>
          <a:p>
            <a:pPr algn="just"/>
            <a:endParaRPr lang="it-IT" dirty="0"/>
          </a:p>
          <a:p>
            <a:pPr algn="just"/>
            <a:r>
              <a:rPr lang="it-IT" dirty="0"/>
              <a:t>La stazione appaltante dà comunicazione all’Autorità dell’avvenuta pubblicazione </a:t>
            </a:r>
            <a:r>
              <a:rPr lang="it-IT" b="1" dirty="0"/>
              <a:t>entro 3 giorni </a:t>
            </a:r>
            <a:r>
              <a:rPr lang="it-IT" dirty="0"/>
              <a:t>dalla stessa.</a:t>
            </a:r>
          </a:p>
        </p:txBody>
      </p:sp>
      <p:sp>
        <p:nvSpPr>
          <p:cNvPr id="9" name="Rettangolo 8"/>
          <p:cNvSpPr/>
          <p:nvPr/>
        </p:nvSpPr>
        <p:spPr>
          <a:xfrm>
            <a:off x="8326483" y="1054346"/>
            <a:ext cx="3341914" cy="830997"/>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it-IT" sz="1200" dirty="0"/>
              <a:t>Criteri di scelta dei commissari di gara e di iscrizione degli esperti nell’Albo nazionale obbligatorio dei componenti delle commissioni giudicatrici</a:t>
            </a:r>
          </a:p>
        </p:txBody>
      </p:sp>
      <p:sp>
        <p:nvSpPr>
          <p:cNvPr id="10" name="Rettangolo 9"/>
          <p:cNvSpPr/>
          <p:nvPr/>
        </p:nvSpPr>
        <p:spPr>
          <a:xfrm>
            <a:off x="9122842" y="569153"/>
            <a:ext cx="1749197" cy="369332"/>
          </a:xfrm>
          <a:prstGeom prst="rect">
            <a:avLst/>
          </a:prstGeom>
        </p:spPr>
        <p:txBody>
          <a:bodyPr wrap="none">
            <a:spAutoFit/>
          </a:bodyPr>
          <a:lstStyle/>
          <a:p>
            <a:pPr algn="ctr"/>
            <a:r>
              <a:rPr lang="it-IT" dirty="0"/>
              <a:t>Linee Guida n. 5 </a:t>
            </a:r>
          </a:p>
        </p:txBody>
      </p:sp>
      <p:sp>
        <p:nvSpPr>
          <p:cNvPr id="5" name="Segnaposto data 4">
            <a:extLst>
              <a:ext uri="{FF2B5EF4-FFF2-40B4-BE49-F238E27FC236}">
                <a16:creationId xmlns:a16="http://schemas.microsoft.com/office/drawing/2014/main" id="{5908043C-E9AB-47B7-B1B7-DA7DCE6CC8BA}"/>
              </a:ext>
            </a:extLst>
          </p:cNvPr>
          <p:cNvSpPr>
            <a:spLocks noGrp="1"/>
          </p:cNvSpPr>
          <p:nvPr>
            <p:ph type="dt" sz="half" idx="10"/>
          </p:nvPr>
        </p:nvSpPr>
        <p:spPr/>
        <p:txBody>
          <a:bodyPr/>
          <a:lstStyle/>
          <a:p>
            <a:fld id="{9A31BA6A-A8F0-4F66-938F-C280E30FA07E}" type="datetime1">
              <a:rPr lang="it-IT" smtClean="0"/>
              <a:t>11/12/2020</a:t>
            </a:fld>
            <a:endParaRPr lang="it-IT" dirty="0"/>
          </a:p>
        </p:txBody>
      </p:sp>
      <p:sp>
        <p:nvSpPr>
          <p:cNvPr id="7" name="Segnaposto piè di pagina 6">
            <a:extLst>
              <a:ext uri="{FF2B5EF4-FFF2-40B4-BE49-F238E27FC236}">
                <a16:creationId xmlns:a16="http://schemas.microsoft.com/office/drawing/2014/main" id="{BF73B331-BCA9-4E14-9E37-2E2341AE5B82}"/>
              </a:ext>
            </a:extLst>
          </p:cNvPr>
          <p:cNvSpPr>
            <a:spLocks noGrp="1"/>
          </p:cNvSpPr>
          <p:nvPr>
            <p:ph type="ftr" sz="quarter" idx="11"/>
          </p:nvPr>
        </p:nvSpPr>
        <p:spPr/>
        <p:txBody>
          <a:bodyPr/>
          <a:lstStyle/>
          <a:p>
            <a:r>
              <a:rPr lang="it-IT" dirty="0"/>
              <a:t>IL CODICE DEI CONTRATTI PUBBLICI</a:t>
            </a:r>
          </a:p>
        </p:txBody>
      </p:sp>
      <p:sp>
        <p:nvSpPr>
          <p:cNvPr id="8" name="Segnaposto numero diapositiva 7">
            <a:extLst>
              <a:ext uri="{FF2B5EF4-FFF2-40B4-BE49-F238E27FC236}">
                <a16:creationId xmlns:a16="http://schemas.microsoft.com/office/drawing/2014/main" id="{C46DF7E4-DD2D-4C07-9C39-3C1B80581E42}"/>
              </a:ext>
            </a:extLst>
          </p:cNvPr>
          <p:cNvSpPr>
            <a:spLocks noGrp="1"/>
          </p:cNvSpPr>
          <p:nvPr>
            <p:ph type="sldNum" sz="quarter" idx="12"/>
          </p:nvPr>
        </p:nvSpPr>
        <p:spPr/>
        <p:txBody>
          <a:bodyPr/>
          <a:lstStyle/>
          <a:p>
            <a:fld id="{9DFE6074-6A0D-4B4C-BDDE-63383ADB2658}" type="slidenum">
              <a:rPr lang="it-IT" smtClean="0"/>
              <a:t>143</a:t>
            </a:fld>
            <a:endParaRPr lang="it-IT" dirty="0"/>
          </a:p>
        </p:txBody>
      </p:sp>
      <p:sp>
        <p:nvSpPr>
          <p:cNvPr id="12" name="CasellaDiTesto 11">
            <a:extLst>
              <a:ext uri="{FF2B5EF4-FFF2-40B4-BE49-F238E27FC236}">
                <a16:creationId xmlns:a16="http://schemas.microsoft.com/office/drawing/2014/main" id="{96457FAC-6992-4D57-98BD-3AE2EA4BD38E}"/>
              </a:ext>
            </a:extLst>
          </p:cNvPr>
          <p:cNvSpPr txBox="1"/>
          <p:nvPr/>
        </p:nvSpPr>
        <p:spPr>
          <a:xfrm>
            <a:off x="2643449" y="679805"/>
            <a:ext cx="5509951" cy="400110"/>
          </a:xfrm>
          <a:prstGeom prst="rect">
            <a:avLst/>
          </a:prstGeom>
          <a:solidFill>
            <a:schemeClr val="accent6">
              <a:lumMod val="60000"/>
              <a:lumOff val="40000"/>
            </a:schemeClr>
          </a:solidFill>
        </p:spPr>
        <p:txBody>
          <a:bodyPr wrap="square" rtlCol="0">
            <a:spAutoFit/>
          </a:bodyPr>
          <a:lstStyle/>
          <a:p>
            <a:pPr algn="ctr"/>
            <a:r>
              <a:rPr lang="it-IT" sz="2000" b="1" dirty="0"/>
              <a:t>LA COMMISSIONE GIUDICATRICE</a:t>
            </a:r>
          </a:p>
        </p:txBody>
      </p:sp>
    </p:spTree>
    <p:extLst>
      <p:ext uri="{BB962C8B-B14F-4D97-AF65-F5344CB8AC3E}">
        <p14:creationId xmlns:p14="http://schemas.microsoft.com/office/powerpoint/2010/main" val="2596052297"/>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a:xfrm>
            <a:off x="1727761" y="2296799"/>
            <a:ext cx="7341326" cy="3170099"/>
          </a:xfrm>
          <a:prstGeom prst="rect">
            <a:avLst/>
          </a:prstGeom>
          <a:solidFill>
            <a:schemeClr val="accent3"/>
          </a:solidFill>
        </p:spPr>
        <p:txBody>
          <a:bodyPr wrap="square">
            <a:spAutoFit/>
          </a:bodyPr>
          <a:lstStyle/>
          <a:p>
            <a:pPr algn="ctr"/>
            <a:r>
              <a:rPr lang="it-IT" sz="2000" dirty="0"/>
              <a:t>Nella valutazione dell’offerta tecnica la commissione di gara </a:t>
            </a:r>
          </a:p>
          <a:p>
            <a:pPr algn="ctr"/>
            <a:r>
              <a:rPr lang="it-IT" sz="2000" b="1" dirty="0"/>
              <a:t>opera in piena autonomia… </a:t>
            </a:r>
          </a:p>
          <a:p>
            <a:pPr algn="ctr"/>
            <a:endParaRPr lang="it-IT" sz="2000" dirty="0"/>
          </a:p>
          <a:p>
            <a:pPr algn="ctr"/>
            <a:r>
              <a:rPr lang="it-IT" sz="2000" dirty="0"/>
              <a:t>…rispetto alla stazione appaltante e deve valutare il contenuto dell’offerta secondo i criteri motivazionali presenti nei documenti di gara. </a:t>
            </a:r>
          </a:p>
          <a:p>
            <a:pPr algn="ctr"/>
            <a:endParaRPr lang="it-IT" sz="2000" dirty="0"/>
          </a:p>
          <a:p>
            <a:pPr algn="ctr"/>
            <a:r>
              <a:rPr lang="it-IT" sz="2000" dirty="0"/>
              <a:t>Le stazioni appaltanti assicurano gli strumenti di ausilio ai commissari di gara per risolvere questioni di tipo amministrativo al fine di non determinare interferenze nel processo di valutazione delle offerte.</a:t>
            </a:r>
          </a:p>
        </p:txBody>
      </p:sp>
      <p:sp>
        <p:nvSpPr>
          <p:cNvPr id="9" name="Rettangolo 8"/>
          <p:cNvSpPr/>
          <p:nvPr/>
        </p:nvSpPr>
        <p:spPr>
          <a:xfrm>
            <a:off x="8326483" y="1054346"/>
            <a:ext cx="3341914" cy="830997"/>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it-IT" sz="1200" dirty="0"/>
              <a:t>Criteri di scelta dei commissari di gara e di iscrizione degli esperti nell’Albo nazionale obbligatorio dei componenti delle commissioni giudicatrici</a:t>
            </a:r>
          </a:p>
        </p:txBody>
      </p:sp>
      <p:sp>
        <p:nvSpPr>
          <p:cNvPr id="10" name="Rettangolo 9"/>
          <p:cNvSpPr/>
          <p:nvPr/>
        </p:nvSpPr>
        <p:spPr>
          <a:xfrm>
            <a:off x="9122842" y="569153"/>
            <a:ext cx="1749197" cy="369332"/>
          </a:xfrm>
          <a:prstGeom prst="rect">
            <a:avLst/>
          </a:prstGeom>
        </p:spPr>
        <p:txBody>
          <a:bodyPr wrap="none">
            <a:spAutoFit/>
          </a:bodyPr>
          <a:lstStyle/>
          <a:p>
            <a:pPr algn="ctr"/>
            <a:r>
              <a:rPr lang="it-IT" dirty="0"/>
              <a:t>Linee Guida n. 5 </a:t>
            </a:r>
          </a:p>
        </p:txBody>
      </p:sp>
      <p:sp>
        <p:nvSpPr>
          <p:cNvPr id="4" name="Segnaposto data 3">
            <a:extLst>
              <a:ext uri="{FF2B5EF4-FFF2-40B4-BE49-F238E27FC236}">
                <a16:creationId xmlns:a16="http://schemas.microsoft.com/office/drawing/2014/main" id="{E9ECBC79-5CAE-48A9-8F21-9932BD2CBA3D}"/>
              </a:ext>
            </a:extLst>
          </p:cNvPr>
          <p:cNvSpPr>
            <a:spLocks noGrp="1"/>
          </p:cNvSpPr>
          <p:nvPr>
            <p:ph type="dt" sz="half" idx="10"/>
          </p:nvPr>
        </p:nvSpPr>
        <p:spPr/>
        <p:txBody>
          <a:bodyPr/>
          <a:lstStyle/>
          <a:p>
            <a:fld id="{225B651B-1D8B-4768-B8ED-DEDC49D28E90}" type="datetime1">
              <a:rPr lang="it-IT" smtClean="0"/>
              <a:t>11/12/2020</a:t>
            </a:fld>
            <a:endParaRPr lang="it-IT" dirty="0"/>
          </a:p>
        </p:txBody>
      </p:sp>
      <p:sp>
        <p:nvSpPr>
          <p:cNvPr id="7" name="Segnaposto piè di pagina 6">
            <a:extLst>
              <a:ext uri="{FF2B5EF4-FFF2-40B4-BE49-F238E27FC236}">
                <a16:creationId xmlns:a16="http://schemas.microsoft.com/office/drawing/2014/main" id="{B3880C63-4938-4002-8051-0A624250A13E}"/>
              </a:ext>
            </a:extLst>
          </p:cNvPr>
          <p:cNvSpPr>
            <a:spLocks noGrp="1"/>
          </p:cNvSpPr>
          <p:nvPr>
            <p:ph type="ftr" sz="quarter" idx="11"/>
          </p:nvPr>
        </p:nvSpPr>
        <p:spPr/>
        <p:txBody>
          <a:bodyPr/>
          <a:lstStyle/>
          <a:p>
            <a:r>
              <a:rPr lang="it-IT" dirty="0"/>
              <a:t>IL CODICE DEI CONTRATTI PUBBLICI</a:t>
            </a:r>
          </a:p>
        </p:txBody>
      </p:sp>
      <p:sp>
        <p:nvSpPr>
          <p:cNvPr id="8" name="Segnaposto numero diapositiva 7">
            <a:extLst>
              <a:ext uri="{FF2B5EF4-FFF2-40B4-BE49-F238E27FC236}">
                <a16:creationId xmlns:a16="http://schemas.microsoft.com/office/drawing/2014/main" id="{8332EDB1-E0F2-4235-BC53-1F447D2BFA9C}"/>
              </a:ext>
            </a:extLst>
          </p:cNvPr>
          <p:cNvSpPr>
            <a:spLocks noGrp="1"/>
          </p:cNvSpPr>
          <p:nvPr>
            <p:ph type="sldNum" sz="quarter" idx="12"/>
          </p:nvPr>
        </p:nvSpPr>
        <p:spPr/>
        <p:txBody>
          <a:bodyPr/>
          <a:lstStyle/>
          <a:p>
            <a:fld id="{9DFE6074-6A0D-4B4C-BDDE-63383ADB2658}" type="slidenum">
              <a:rPr lang="it-IT" smtClean="0"/>
              <a:t>144</a:t>
            </a:fld>
            <a:endParaRPr lang="it-IT" dirty="0"/>
          </a:p>
        </p:txBody>
      </p:sp>
      <p:sp>
        <p:nvSpPr>
          <p:cNvPr id="12" name="CasellaDiTesto 11">
            <a:extLst>
              <a:ext uri="{FF2B5EF4-FFF2-40B4-BE49-F238E27FC236}">
                <a16:creationId xmlns:a16="http://schemas.microsoft.com/office/drawing/2014/main" id="{F12F630F-729D-4F15-8D86-3FE44BE3B018}"/>
              </a:ext>
            </a:extLst>
          </p:cNvPr>
          <p:cNvSpPr txBox="1"/>
          <p:nvPr/>
        </p:nvSpPr>
        <p:spPr>
          <a:xfrm>
            <a:off x="2643449" y="679805"/>
            <a:ext cx="5509951" cy="400110"/>
          </a:xfrm>
          <a:prstGeom prst="rect">
            <a:avLst/>
          </a:prstGeom>
          <a:solidFill>
            <a:schemeClr val="accent6">
              <a:lumMod val="60000"/>
              <a:lumOff val="40000"/>
            </a:schemeClr>
          </a:solidFill>
        </p:spPr>
        <p:txBody>
          <a:bodyPr wrap="square" rtlCol="0">
            <a:spAutoFit/>
          </a:bodyPr>
          <a:lstStyle/>
          <a:p>
            <a:pPr algn="ctr"/>
            <a:r>
              <a:rPr lang="it-IT" sz="2000" b="1" dirty="0"/>
              <a:t>LA COMMISSIONE GIUDICATRICE</a:t>
            </a:r>
          </a:p>
        </p:txBody>
      </p:sp>
    </p:spTree>
    <p:extLst>
      <p:ext uri="{BB962C8B-B14F-4D97-AF65-F5344CB8AC3E}">
        <p14:creationId xmlns:p14="http://schemas.microsoft.com/office/powerpoint/2010/main" val="4075160630"/>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2299062" y="2815608"/>
            <a:ext cx="7358744" cy="1754326"/>
          </a:xfrm>
          <a:prstGeom prst="rect">
            <a:avLst/>
          </a:prstGeom>
          <a:ln>
            <a:solidFill>
              <a:schemeClr val="accent1"/>
            </a:solidFill>
          </a:ln>
        </p:spPr>
        <p:txBody>
          <a:bodyPr wrap="square">
            <a:spAutoFit/>
          </a:bodyPr>
          <a:lstStyle/>
          <a:p>
            <a:pPr algn="just"/>
            <a:r>
              <a:rPr lang="it-IT" dirty="0"/>
              <a:t>Ai fini della prevenzione della corruzione il presidente della commissione e/o i singoli commissari segnalano immediatamente all’Autorità e, ove ravvisino ipotesi di reato, alla Procura della Repubblica competente qualsiasi tentativo di condizionamento della propria attività da parte di concorrenti, stazione appaltante e, in generale, di qualsiasi altro soggetto in grado di influenzare l’andamento della gara…</a:t>
            </a:r>
          </a:p>
        </p:txBody>
      </p:sp>
      <p:sp>
        <p:nvSpPr>
          <p:cNvPr id="9" name="Rettangolo 8"/>
          <p:cNvSpPr/>
          <p:nvPr/>
        </p:nvSpPr>
        <p:spPr>
          <a:xfrm>
            <a:off x="8326483" y="1054346"/>
            <a:ext cx="3341914" cy="830997"/>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it-IT" sz="1200" dirty="0"/>
              <a:t>Criteri di scelta dei commissari di gara e di iscrizione degli esperti nell’Albo nazionale obbligatorio dei componenti delle commissioni giudicatrici</a:t>
            </a:r>
          </a:p>
        </p:txBody>
      </p:sp>
      <p:sp>
        <p:nvSpPr>
          <p:cNvPr id="10" name="Rettangolo 9"/>
          <p:cNvSpPr/>
          <p:nvPr/>
        </p:nvSpPr>
        <p:spPr>
          <a:xfrm>
            <a:off x="9122842" y="569153"/>
            <a:ext cx="1749197" cy="369332"/>
          </a:xfrm>
          <a:prstGeom prst="rect">
            <a:avLst/>
          </a:prstGeom>
        </p:spPr>
        <p:txBody>
          <a:bodyPr wrap="none">
            <a:spAutoFit/>
          </a:bodyPr>
          <a:lstStyle/>
          <a:p>
            <a:pPr algn="ctr"/>
            <a:r>
              <a:rPr lang="it-IT" dirty="0"/>
              <a:t>Linee Guida n. 5 </a:t>
            </a:r>
          </a:p>
        </p:txBody>
      </p:sp>
      <p:sp>
        <p:nvSpPr>
          <p:cNvPr id="5" name="Segnaposto data 4">
            <a:extLst>
              <a:ext uri="{FF2B5EF4-FFF2-40B4-BE49-F238E27FC236}">
                <a16:creationId xmlns:a16="http://schemas.microsoft.com/office/drawing/2014/main" id="{34AF30CF-79C1-4FF7-A782-7E0823E3E425}"/>
              </a:ext>
            </a:extLst>
          </p:cNvPr>
          <p:cNvSpPr>
            <a:spLocks noGrp="1"/>
          </p:cNvSpPr>
          <p:nvPr>
            <p:ph type="dt" sz="half" idx="10"/>
          </p:nvPr>
        </p:nvSpPr>
        <p:spPr/>
        <p:txBody>
          <a:bodyPr/>
          <a:lstStyle/>
          <a:p>
            <a:fld id="{4271CCB5-00D6-4715-ADDB-2C58BD624CA6}" type="datetime1">
              <a:rPr lang="it-IT" smtClean="0"/>
              <a:t>11/12/2020</a:t>
            </a:fld>
            <a:endParaRPr lang="it-IT" dirty="0"/>
          </a:p>
        </p:txBody>
      </p:sp>
      <p:sp>
        <p:nvSpPr>
          <p:cNvPr id="7" name="Segnaposto piè di pagina 6">
            <a:extLst>
              <a:ext uri="{FF2B5EF4-FFF2-40B4-BE49-F238E27FC236}">
                <a16:creationId xmlns:a16="http://schemas.microsoft.com/office/drawing/2014/main" id="{B102C921-03F2-42F6-8C55-8AC29577A6F4}"/>
              </a:ext>
            </a:extLst>
          </p:cNvPr>
          <p:cNvSpPr>
            <a:spLocks noGrp="1"/>
          </p:cNvSpPr>
          <p:nvPr>
            <p:ph type="ftr" sz="quarter" idx="11"/>
          </p:nvPr>
        </p:nvSpPr>
        <p:spPr/>
        <p:txBody>
          <a:bodyPr/>
          <a:lstStyle/>
          <a:p>
            <a:r>
              <a:rPr lang="it-IT" dirty="0"/>
              <a:t>IL CODICE DEI CONTRATTI PUBBLICI</a:t>
            </a:r>
          </a:p>
        </p:txBody>
      </p:sp>
      <p:sp>
        <p:nvSpPr>
          <p:cNvPr id="8" name="Segnaposto numero diapositiva 7">
            <a:extLst>
              <a:ext uri="{FF2B5EF4-FFF2-40B4-BE49-F238E27FC236}">
                <a16:creationId xmlns:a16="http://schemas.microsoft.com/office/drawing/2014/main" id="{91879673-CAEB-457C-8211-D1F210E14325}"/>
              </a:ext>
            </a:extLst>
          </p:cNvPr>
          <p:cNvSpPr>
            <a:spLocks noGrp="1"/>
          </p:cNvSpPr>
          <p:nvPr>
            <p:ph type="sldNum" sz="quarter" idx="12"/>
          </p:nvPr>
        </p:nvSpPr>
        <p:spPr/>
        <p:txBody>
          <a:bodyPr/>
          <a:lstStyle/>
          <a:p>
            <a:fld id="{9DFE6074-6A0D-4B4C-BDDE-63383ADB2658}" type="slidenum">
              <a:rPr lang="it-IT" smtClean="0"/>
              <a:t>145</a:t>
            </a:fld>
            <a:endParaRPr lang="it-IT" dirty="0"/>
          </a:p>
        </p:txBody>
      </p:sp>
      <p:sp>
        <p:nvSpPr>
          <p:cNvPr id="12" name="CasellaDiTesto 11">
            <a:extLst>
              <a:ext uri="{FF2B5EF4-FFF2-40B4-BE49-F238E27FC236}">
                <a16:creationId xmlns:a16="http://schemas.microsoft.com/office/drawing/2014/main" id="{5EF189AB-F0DB-4B64-AD31-4F9B6F84CD30}"/>
              </a:ext>
            </a:extLst>
          </p:cNvPr>
          <p:cNvSpPr txBox="1"/>
          <p:nvPr/>
        </p:nvSpPr>
        <p:spPr>
          <a:xfrm>
            <a:off x="2643449" y="679805"/>
            <a:ext cx="5509951" cy="400110"/>
          </a:xfrm>
          <a:prstGeom prst="rect">
            <a:avLst/>
          </a:prstGeom>
          <a:solidFill>
            <a:schemeClr val="accent6">
              <a:lumMod val="60000"/>
              <a:lumOff val="40000"/>
            </a:schemeClr>
          </a:solidFill>
        </p:spPr>
        <p:txBody>
          <a:bodyPr wrap="square" rtlCol="0">
            <a:spAutoFit/>
          </a:bodyPr>
          <a:lstStyle/>
          <a:p>
            <a:pPr algn="ctr"/>
            <a:r>
              <a:rPr lang="it-IT" sz="2000" b="1" dirty="0"/>
              <a:t>LA COMMISSIONE GIUDICATRICE</a:t>
            </a:r>
          </a:p>
        </p:txBody>
      </p:sp>
    </p:spTree>
    <p:extLst>
      <p:ext uri="{BB962C8B-B14F-4D97-AF65-F5344CB8AC3E}">
        <p14:creationId xmlns:p14="http://schemas.microsoft.com/office/powerpoint/2010/main" val="2356692168"/>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a:xfrm>
            <a:off x="2778033" y="2648469"/>
            <a:ext cx="6096000" cy="1754326"/>
          </a:xfrm>
          <a:prstGeom prst="rect">
            <a:avLst/>
          </a:prstGeom>
          <a:ln>
            <a:solidFill>
              <a:schemeClr val="accent1"/>
            </a:solidFill>
          </a:ln>
        </p:spPr>
        <p:txBody>
          <a:bodyPr>
            <a:spAutoFit/>
          </a:bodyPr>
          <a:lstStyle/>
          <a:p>
            <a:pPr algn="just"/>
            <a:r>
              <a:rPr lang="it-IT" dirty="0"/>
              <a:t>In caso di impedimento di uno o più candidati designati, ovvero in presenza di una causa ostativa, sarà individuato </a:t>
            </a:r>
            <a:r>
              <a:rPr lang="it-IT" b="1" dirty="0"/>
              <a:t>un sostituto </a:t>
            </a:r>
            <a:r>
              <a:rPr lang="it-IT" dirty="0"/>
              <a:t>nella </a:t>
            </a:r>
            <a:r>
              <a:rPr lang="it-IT" u="sng" dirty="0"/>
              <a:t>rosa dei soggetti proposti dall’Autorità. </a:t>
            </a:r>
          </a:p>
          <a:p>
            <a:pPr algn="just"/>
            <a:endParaRPr lang="it-IT" dirty="0"/>
          </a:p>
          <a:p>
            <a:pPr algn="just"/>
            <a:r>
              <a:rPr lang="it-IT" dirty="0"/>
              <a:t>Se i soggetti in lista non sono sufficienti, la stazione appaltante richiede all’Autorità un’integrazione alla lista dei candidati.</a:t>
            </a:r>
          </a:p>
        </p:txBody>
      </p:sp>
      <p:sp>
        <p:nvSpPr>
          <p:cNvPr id="9" name="Rettangolo 8"/>
          <p:cNvSpPr/>
          <p:nvPr/>
        </p:nvSpPr>
        <p:spPr>
          <a:xfrm>
            <a:off x="8326483" y="1054346"/>
            <a:ext cx="3341914" cy="830997"/>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it-IT" sz="1200" dirty="0"/>
              <a:t>Criteri di scelta dei commissari di gara e di iscrizione degli esperti nell’Albo nazionale obbligatorio dei componenti delle commissioni giudicatrici</a:t>
            </a:r>
          </a:p>
        </p:txBody>
      </p:sp>
      <p:sp>
        <p:nvSpPr>
          <p:cNvPr id="10" name="Rettangolo 9"/>
          <p:cNvSpPr/>
          <p:nvPr/>
        </p:nvSpPr>
        <p:spPr>
          <a:xfrm>
            <a:off x="9122842" y="569153"/>
            <a:ext cx="1749197" cy="369332"/>
          </a:xfrm>
          <a:prstGeom prst="rect">
            <a:avLst/>
          </a:prstGeom>
        </p:spPr>
        <p:txBody>
          <a:bodyPr wrap="none">
            <a:spAutoFit/>
          </a:bodyPr>
          <a:lstStyle/>
          <a:p>
            <a:pPr algn="ctr"/>
            <a:r>
              <a:rPr lang="it-IT" dirty="0"/>
              <a:t>Linee Guida n. 5 </a:t>
            </a:r>
          </a:p>
        </p:txBody>
      </p:sp>
      <p:sp>
        <p:nvSpPr>
          <p:cNvPr id="4" name="Segnaposto data 3">
            <a:extLst>
              <a:ext uri="{FF2B5EF4-FFF2-40B4-BE49-F238E27FC236}">
                <a16:creationId xmlns:a16="http://schemas.microsoft.com/office/drawing/2014/main" id="{EDBED620-157A-4CE1-A04F-8AFA020EFC70}"/>
              </a:ext>
            </a:extLst>
          </p:cNvPr>
          <p:cNvSpPr>
            <a:spLocks noGrp="1"/>
          </p:cNvSpPr>
          <p:nvPr>
            <p:ph type="dt" sz="half" idx="10"/>
          </p:nvPr>
        </p:nvSpPr>
        <p:spPr/>
        <p:txBody>
          <a:bodyPr/>
          <a:lstStyle/>
          <a:p>
            <a:fld id="{2C46C7C6-5F97-4B94-899A-945475E3EE9C}" type="datetime1">
              <a:rPr lang="it-IT" smtClean="0"/>
              <a:t>11/12/2020</a:t>
            </a:fld>
            <a:endParaRPr lang="it-IT" dirty="0"/>
          </a:p>
        </p:txBody>
      </p:sp>
      <p:sp>
        <p:nvSpPr>
          <p:cNvPr id="7" name="Segnaposto piè di pagina 6">
            <a:extLst>
              <a:ext uri="{FF2B5EF4-FFF2-40B4-BE49-F238E27FC236}">
                <a16:creationId xmlns:a16="http://schemas.microsoft.com/office/drawing/2014/main" id="{F66882F6-3B31-40E8-BBE5-B086311B1C26}"/>
              </a:ext>
            </a:extLst>
          </p:cNvPr>
          <p:cNvSpPr>
            <a:spLocks noGrp="1"/>
          </p:cNvSpPr>
          <p:nvPr>
            <p:ph type="ftr" sz="quarter" idx="11"/>
          </p:nvPr>
        </p:nvSpPr>
        <p:spPr/>
        <p:txBody>
          <a:bodyPr/>
          <a:lstStyle/>
          <a:p>
            <a:r>
              <a:rPr lang="it-IT" dirty="0"/>
              <a:t>IL CODICE DEI CONTRATTI PUBBLICI</a:t>
            </a:r>
          </a:p>
        </p:txBody>
      </p:sp>
      <p:sp>
        <p:nvSpPr>
          <p:cNvPr id="8" name="Segnaposto numero diapositiva 7">
            <a:extLst>
              <a:ext uri="{FF2B5EF4-FFF2-40B4-BE49-F238E27FC236}">
                <a16:creationId xmlns:a16="http://schemas.microsoft.com/office/drawing/2014/main" id="{50D4639E-C4FF-4758-B70F-F22C840EBE6F}"/>
              </a:ext>
            </a:extLst>
          </p:cNvPr>
          <p:cNvSpPr>
            <a:spLocks noGrp="1"/>
          </p:cNvSpPr>
          <p:nvPr>
            <p:ph type="sldNum" sz="quarter" idx="12"/>
          </p:nvPr>
        </p:nvSpPr>
        <p:spPr/>
        <p:txBody>
          <a:bodyPr/>
          <a:lstStyle/>
          <a:p>
            <a:fld id="{9DFE6074-6A0D-4B4C-BDDE-63383ADB2658}" type="slidenum">
              <a:rPr lang="it-IT" smtClean="0"/>
              <a:t>146</a:t>
            </a:fld>
            <a:endParaRPr lang="it-IT" dirty="0"/>
          </a:p>
        </p:txBody>
      </p:sp>
      <p:sp>
        <p:nvSpPr>
          <p:cNvPr id="12" name="CasellaDiTesto 11">
            <a:extLst>
              <a:ext uri="{FF2B5EF4-FFF2-40B4-BE49-F238E27FC236}">
                <a16:creationId xmlns:a16="http://schemas.microsoft.com/office/drawing/2014/main" id="{ABF7A094-84B6-4A5E-A405-076C27358A99}"/>
              </a:ext>
            </a:extLst>
          </p:cNvPr>
          <p:cNvSpPr txBox="1"/>
          <p:nvPr/>
        </p:nvSpPr>
        <p:spPr>
          <a:xfrm>
            <a:off x="2643449" y="679805"/>
            <a:ext cx="5509951" cy="400110"/>
          </a:xfrm>
          <a:prstGeom prst="rect">
            <a:avLst/>
          </a:prstGeom>
          <a:solidFill>
            <a:schemeClr val="accent6">
              <a:lumMod val="60000"/>
              <a:lumOff val="40000"/>
            </a:schemeClr>
          </a:solidFill>
        </p:spPr>
        <p:txBody>
          <a:bodyPr wrap="square" rtlCol="0">
            <a:spAutoFit/>
          </a:bodyPr>
          <a:lstStyle/>
          <a:p>
            <a:pPr algn="ctr"/>
            <a:r>
              <a:rPr lang="it-IT" sz="2000" b="1" dirty="0"/>
              <a:t>LA COMMISSIONE GIUDICATRICE</a:t>
            </a:r>
          </a:p>
        </p:txBody>
      </p:sp>
    </p:spTree>
    <p:extLst>
      <p:ext uri="{BB962C8B-B14F-4D97-AF65-F5344CB8AC3E}">
        <p14:creationId xmlns:p14="http://schemas.microsoft.com/office/powerpoint/2010/main" val="2600137394"/>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8717278" y="421456"/>
            <a:ext cx="2734494" cy="584775"/>
          </a:xfrm>
          <a:prstGeom prst="rect">
            <a:avLst/>
          </a:prstGeom>
        </p:spPr>
        <p:txBody>
          <a:bodyPr wrap="square">
            <a:spAutoFit/>
          </a:bodyPr>
          <a:lstStyle/>
          <a:p>
            <a:pPr algn="ctr"/>
            <a:r>
              <a:rPr lang="it-IT" b="1" dirty="0"/>
              <a:t>Art. 77</a:t>
            </a:r>
          </a:p>
          <a:p>
            <a:pPr algn="ctr"/>
            <a:r>
              <a:rPr lang="it-IT" sz="1400" dirty="0"/>
              <a:t>COMMISSIONE GIUDICATRICE</a:t>
            </a:r>
          </a:p>
        </p:txBody>
      </p:sp>
      <p:sp>
        <p:nvSpPr>
          <p:cNvPr id="10" name="Rettangolo 9"/>
          <p:cNvSpPr/>
          <p:nvPr/>
        </p:nvSpPr>
        <p:spPr>
          <a:xfrm>
            <a:off x="639535" y="5007223"/>
            <a:ext cx="9892938" cy="1200329"/>
          </a:xfrm>
          <a:prstGeom prst="rect">
            <a:avLst/>
          </a:prstGeom>
          <a:ln>
            <a:solidFill>
              <a:schemeClr val="accent1"/>
            </a:solidFill>
          </a:ln>
        </p:spPr>
        <p:txBody>
          <a:bodyPr wrap="square">
            <a:spAutoFit/>
          </a:bodyPr>
          <a:lstStyle/>
          <a:p>
            <a:pPr algn="just"/>
            <a:r>
              <a:rPr lang="it-IT" i="1" dirty="0"/>
              <a:t>Fino alla piena interazione dell'Albo di cui all’art. 78 con le banche dati istituite presso le amministrazioni detentrici delle informazioni inerenti ai requisiti dei commissari, le stazioni appaltanti </a:t>
            </a:r>
            <a:r>
              <a:rPr lang="it-IT" b="1" i="1" dirty="0"/>
              <a:t>verificano, anche a campione, le autodichiarazioni </a:t>
            </a:r>
            <a:r>
              <a:rPr lang="it-IT" i="1" dirty="0"/>
              <a:t>presentate dai commissari estratti in ordine alla sussistenza dei requisiti dei medesimi commissari. </a:t>
            </a:r>
          </a:p>
        </p:txBody>
      </p:sp>
      <p:sp>
        <p:nvSpPr>
          <p:cNvPr id="2" name="Rettangolo 1"/>
          <p:cNvSpPr/>
          <p:nvPr/>
        </p:nvSpPr>
        <p:spPr>
          <a:xfrm>
            <a:off x="2186329" y="1375063"/>
            <a:ext cx="3704540" cy="369332"/>
          </a:xfrm>
          <a:prstGeom prst="rect">
            <a:avLst/>
          </a:prstGeom>
        </p:spPr>
        <p:txBody>
          <a:bodyPr wrap="none">
            <a:spAutoFit/>
          </a:bodyPr>
          <a:lstStyle/>
          <a:p>
            <a:pPr algn="just"/>
            <a:r>
              <a:rPr lang="it-IT" i="1" dirty="0">
                <a:ea typeface="Times New Roman" panose="02020603050405020304" pitchFamily="18" charset="0"/>
                <a:cs typeface="Times New Roman" panose="02020603050405020304" pitchFamily="18" charset="0"/>
              </a:rPr>
              <a:t>Art. 216, comma 12 d.lgs. n. 50/2016 </a:t>
            </a:r>
          </a:p>
        </p:txBody>
      </p:sp>
      <p:sp>
        <p:nvSpPr>
          <p:cNvPr id="3" name="Rettangolo 2"/>
          <p:cNvSpPr/>
          <p:nvPr/>
        </p:nvSpPr>
        <p:spPr>
          <a:xfrm>
            <a:off x="513805" y="1643712"/>
            <a:ext cx="8342812" cy="646331"/>
          </a:xfrm>
          <a:prstGeom prst="rect">
            <a:avLst/>
          </a:prstGeom>
        </p:spPr>
        <p:txBody>
          <a:bodyPr wrap="square">
            <a:spAutoFit/>
          </a:bodyPr>
          <a:lstStyle/>
          <a:p>
            <a:pPr algn="just"/>
            <a:r>
              <a:rPr lang="it-IT" i="1" dirty="0"/>
              <a:t>Fino alla adozione della disciplina in materia di iscrizione all'Albo di cui all'articolo 78, </a:t>
            </a:r>
          </a:p>
          <a:p>
            <a:pPr algn="just"/>
            <a:endParaRPr lang="it-IT" i="1" dirty="0"/>
          </a:p>
        </p:txBody>
      </p:sp>
      <p:sp>
        <p:nvSpPr>
          <p:cNvPr id="5" name="Rettangolo 4"/>
          <p:cNvSpPr/>
          <p:nvPr/>
        </p:nvSpPr>
        <p:spPr>
          <a:xfrm>
            <a:off x="879564" y="2598923"/>
            <a:ext cx="6096000" cy="1477328"/>
          </a:xfrm>
          <a:prstGeom prst="rect">
            <a:avLst/>
          </a:prstGeom>
        </p:spPr>
        <p:txBody>
          <a:bodyPr>
            <a:spAutoFit/>
          </a:bodyPr>
          <a:lstStyle/>
          <a:p>
            <a:pPr algn="just"/>
            <a:r>
              <a:rPr lang="it-IT" i="1" dirty="0"/>
              <a:t>la commissione giudicatrice </a:t>
            </a:r>
            <a:r>
              <a:rPr lang="it-IT" b="1" i="1" dirty="0"/>
              <a:t>continua ad essere nominata dall'organo della stazione appaltante </a:t>
            </a:r>
            <a:r>
              <a:rPr lang="it-IT" i="1" dirty="0"/>
              <a:t>competente ad effettuare la scelta del soggetto affidatario del contratto, </a:t>
            </a:r>
            <a:r>
              <a:rPr lang="it-IT" b="1" i="1" dirty="0"/>
              <a:t>secondo regole di competenza e trasparenza preventivamente individuate da ciascuna stazione appaltante</a:t>
            </a:r>
            <a:r>
              <a:rPr lang="it-IT" i="1" dirty="0"/>
              <a:t>. </a:t>
            </a:r>
          </a:p>
        </p:txBody>
      </p:sp>
      <p:sp>
        <p:nvSpPr>
          <p:cNvPr id="9" name="Rettangolo 8"/>
          <p:cNvSpPr/>
          <p:nvPr/>
        </p:nvSpPr>
        <p:spPr>
          <a:xfrm>
            <a:off x="9830814" y="1781729"/>
            <a:ext cx="1249060" cy="276999"/>
          </a:xfrm>
          <a:prstGeom prst="rect">
            <a:avLst/>
          </a:prstGeom>
        </p:spPr>
        <p:txBody>
          <a:bodyPr wrap="none">
            <a:spAutoFit/>
          </a:bodyPr>
          <a:lstStyle/>
          <a:p>
            <a:pPr algn="ctr"/>
            <a:r>
              <a:rPr lang="it-IT" sz="1200" b="1" dirty="0"/>
              <a:t>Linee Guida n. 5 </a:t>
            </a:r>
          </a:p>
        </p:txBody>
      </p:sp>
      <p:sp>
        <p:nvSpPr>
          <p:cNvPr id="11" name="Rettangolo 10"/>
          <p:cNvSpPr/>
          <p:nvPr/>
        </p:nvSpPr>
        <p:spPr>
          <a:xfrm>
            <a:off x="7765240" y="2598923"/>
            <a:ext cx="4069710" cy="2246769"/>
          </a:xfrm>
          <a:prstGeom prst="rect">
            <a:avLst/>
          </a:prstGeom>
          <a:ln>
            <a:solidFill>
              <a:schemeClr val="accent1"/>
            </a:solidFill>
          </a:ln>
        </p:spPr>
        <p:txBody>
          <a:bodyPr wrap="square">
            <a:spAutoFit/>
          </a:bodyPr>
          <a:lstStyle/>
          <a:p>
            <a:pPr algn="just"/>
            <a:r>
              <a:rPr lang="it-IT" sz="1400" dirty="0"/>
              <a:t>Le </a:t>
            </a:r>
            <a:r>
              <a:rPr lang="it-IT" sz="1400" u="sng" dirty="0"/>
              <a:t>ulteriori linee</a:t>
            </a:r>
            <a:r>
              <a:rPr lang="it-IT" sz="1400" dirty="0"/>
              <a:t> guida fissano la data dalla quale saranno accettate le richieste di iscrizione all’Albo. </a:t>
            </a:r>
          </a:p>
          <a:p>
            <a:pPr algn="just"/>
            <a:endParaRPr lang="it-IT" sz="1400" dirty="0"/>
          </a:p>
          <a:p>
            <a:pPr algn="just"/>
            <a:r>
              <a:rPr lang="it-IT" sz="1400" dirty="0"/>
              <a:t>Con deliberazione che sarà adottata entro tre mesi dalla data di cui al periodo precedente, </a:t>
            </a:r>
            <a:r>
              <a:rPr lang="it-IT" sz="1400" b="1" dirty="0"/>
              <a:t>l’Autorità dichiarerà operativo l’Albo e superato il periodo transitorio di cui all’art. 216, comma 12, primo periodo</a:t>
            </a:r>
            <a:r>
              <a:rPr lang="it-IT" sz="1400" dirty="0"/>
              <a:t> del Codice dei contratti pubblici (punto 5.2). Su tali profili </a:t>
            </a:r>
            <a:r>
              <a:rPr lang="it-IT" sz="1400" b="1" u="sng" dirty="0"/>
              <a:t>si v. Comunicato del Presidente ANAC del 18 luglio 2018.</a:t>
            </a:r>
            <a:endParaRPr lang="it-IT" sz="1400" dirty="0"/>
          </a:p>
        </p:txBody>
      </p:sp>
      <p:sp>
        <p:nvSpPr>
          <p:cNvPr id="8" name="Freccia in giù 7"/>
          <p:cNvSpPr/>
          <p:nvPr/>
        </p:nvSpPr>
        <p:spPr>
          <a:xfrm>
            <a:off x="10236382" y="2203129"/>
            <a:ext cx="296091" cy="32221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2" name="Freccia circolare a sinistra 11"/>
          <p:cNvSpPr/>
          <p:nvPr/>
        </p:nvSpPr>
        <p:spPr>
          <a:xfrm rot="16584546">
            <a:off x="9195834" y="305822"/>
            <a:ext cx="409733" cy="2231755"/>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chemeClr val="tx1"/>
              </a:solidFill>
            </a:endParaRPr>
          </a:p>
        </p:txBody>
      </p:sp>
      <p:sp>
        <p:nvSpPr>
          <p:cNvPr id="14" name="Segnaposto data 13">
            <a:extLst>
              <a:ext uri="{FF2B5EF4-FFF2-40B4-BE49-F238E27FC236}">
                <a16:creationId xmlns:a16="http://schemas.microsoft.com/office/drawing/2014/main" id="{B062AC1B-DEBC-412B-9E65-19A7E210DFBB}"/>
              </a:ext>
            </a:extLst>
          </p:cNvPr>
          <p:cNvSpPr>
            <a:spLocks noGrp="1"/>
          </p:cNvSpPr>
          <p:nvPr>
            <p:ph type="dt" sz="half" idx="10"/>
          </p:nvPr>
        </p:nvSpPr>
        <p:spPr/>
        <p:txBody>
          <a:bodyPr/>
          <a:lstStyle/>
          <a:p>
            <a:fld id="{25040D7B-C942-4AC5-9AB7-1CC94C316B74}" type="datetime1">
              <a:rPr lang="it-IT" smtClean="0"/>
              <a:t>11/12/2020</a:t>
            </a:fld>
            <a:endParaRPr lang="it-IT" dirty="0"/>
          </a:p>
        </p:txBody>
      </p:sp>
      <p:sp>
        <p:nvSpPr>
          <p:cNvPr id="15" name="Segnaposto piè di pagina 14">
            <a:extLst>
              <a:ext uri="{FF2B5EF4-FFF2-40B4-BE49-F238E27FC236}">
                <a16:creationId xmlns:a16="http://schemas.microsoft.com/office/drawing/2014/main" id="{F82F7330-B1C1-4AE5-A3B7-7FB8BDDA14A0}"/>
              </a:ext>
            </a:extLst>
          </p:cNvPr>
          <p:cNvSpPr>
            <a:spLocks noGrp="1"/>
          </p:cNvSpPr>
          <p:nvPr>
            <p:ph type="ftr" sz="quarter" idx="11"/>
          </p:nvPr>
        </p:nvSpPr>
        <p:spPr/>
        <p:txBody>
          <a:bodyPr/>
          <a:lstStyle/>
          <a:p>
            <a:r>
              <a:rPr lang="it-IT" dirty="0"/>
              <a:t>IL CODICE DEI CONTRATTI PUBBLICI</a:t>
            </a:r>
          </a:p>
        </p:txBody>
      </p:sp>
      <p:sp>
        <p:nvSpPr>
          <p:cNvPr id="16" name="Segnaposto numero diapositiva 15">
            <a:extLst>
              <a:ext uri="{FF2B5EF4-FFF2-40B4-BE49-F238E27FC236}">
                <a16:creationId xmlns:a16="http://schemas.microsoft.com/office/drawing/2014/main" id="{6533C7F5-3D34-4DC3-A4DC-B2A688FA5BA9}"/>
              </a:ext>
            </a:extLst>
          </p:cNvPr>
          <p:cNvSpPr>
            <a:spLocks noGrp="1"/>
          </p:cNvSpPr>
          <p:nvPr>
            <p:ph type="sldNum" sz="quarter" idx="12"/>
          </p:nvPr>
        </p:nvSpPr>
        <p:spPr/>
        <p:txBody>
          <a:bodyPr/>
          <a:lstStyle/>
          <a:p>
            <a:fld id="{9DFE6074-6A0D-4B4C-BDDE-63383ADB2658}" type="slidenum">
              <a:rPr lang="it-IT" smtClean="0"/>
              <a:t>147</a:t>
            </a:fld>
            <a:endParaRPr lang="it-IT" dirty="0"/>
          </a:p>
        </p:txBody>
      </p:sp>
      <p:sp>
        <p:nvSpPr>
          <p:cNvPr id="18" name="CasellaDiTesto 17">
            <a:extLst>
              <a:ext uri="{FF2B5EF4-FFF2-40B4-BE49-F238E27FC236}">
                <a16:creationId xmlns:a16="http://schemas.microsoft.com/office/drawing/2014/main" id="{A1CEB6F2-26EA-48EB-9E21-A4A3ECB4932C}"/>
              </a:ext>
            </a:extLst>
          </p:cNvPr>
          <p:cNvSpPr txBox="1"/>
          <p:nvPr/>
        </p:nvSpPr>
        <p:spPr>
          <a:xfrm>
            <a:off x="2643449" y="679805"/>
            <a:ext cx="5509951" cy="400110"/>
          </a:xfrm>
          <a:prstGeom prst="rect">
            <a:avLst/>
          </a:prstGeom>
          <a:solidFill>
            <a:schemeClr val="accent6">
              <a:lumMod val="60000"/>
              <a:lumOff val="40000"/>
            </a:schemeClr>
          </a:solidFill>
        </p:spPr>
        <p:txBody>
          <a:bodyPr wrap="square" rtlCol="0">
            <a:spAutoFit/>
          </a:bodyPr>
          <a:lstStyle/>
          <a:p>
            <a:pPr algn="ctr"/>
            <a:r>
              <a:rPr lang="it-IT" sz="2000" b="1" dirty="0"/>
              <a:t>LA COMMISSIONE GIUDICATRICE</a:t>
            </a:r>
          </a:p>
        </p:txBody>
      </p:sp>
    </p:spTree>
    <p:extLst>
      <p:ext uri="{BB962C8B-B14F-4D97-AF65-F5344CB8AC3E}">
        <p14:creationId xmlns:p14="http://schemas.microsoft.com/office/powerpoint/2010/main" val="1153748091"/>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8717278" y="421456"/>
            <a:ext cx="2734494" cy="584775"/>
          </a:xfrm>
          <a:prstGeom prst="rect">
            <a:avLst/>
          </a:prstGeom>
        </p:spPr>
        <p:txBody>
          <a:bodyPr wrap="square">
            <a:spAutoFit/>
          </a:bodyPr>
          <a:lstStyle/>
          <a:p>
            <a:pPr algn="ctr"/>
            <a:r>
              <a:rPr lang="it-IT" b="1" dirty="0"/>
              <a:t>Art. 77</a:t>
            </a:r>
          </a:p>
          <a:p>
            <a:pPr algn="ctr"/>
            <a:r>
              <a:rPr lang="it-IT" sz="1400" dirty="0"/>
              <a:t>COMMISSIONE GIUDICATRICE</a:t>
            </a:r>
          </a:p>
        </p:txBody>
      </p:sp>
      <p:sp>
        <p:nvSpPr>
          <p:cNvPr id="10" name="Rettangolo 9"/>
          <p:cNvSpPr/>
          <p:nvPr/>
        </p:nvSpPr>
        <p:spPr>
          <a:xfrm>
            <a:off x="2369706" y="3515477"/>
            <a:ext cx="9892938" cy="461665"/>
          </a:xfrm>
          <a:prstGeom prst="rect">
            <a:avLst/>
          </a:prstGeom>
        </p:spPr>
        <p:txBody>
          <a:bodyPr wrap="square">
            <a:spAutoFit/>
          </a:bodyPr>
          <a:lstStyle/>
          <a:p>
            <a:pPr algn="just"/>
            <a:r>
              <a:rPr lang="it-IT" sz="2400" i="1" dirty="0"/>
              <a:t>La previsione espone, almeno, due sostanziali indicazioni</a:t>
            </a:r>
            <a:r>
              <a:rPr lang="it-IT" sz="1200" i="1" dirty="0"/>
              <a:t>.</a:t>
            </a:r>
          </a:p>
        </p:txBody>
      </p:sp>
      <p:sp>
        <p:nvSpPr>
          <p:cNvPr id="2" name="Rettangolo 1"/>
          <p:cNvSpPr/>
          <p:nvPr/>
        </p:nvSpPr>
        <p:spPr>
          <a:xfrm>
            <a:off x="3392073" y="1173801"/>
            <a:ext cx="4012702" cy="369332"/>
          </a:xfrm>
          <a:prstGeom prst="rect">
            <a:avLst/>
          </a:prstGeom>
        </p:spPr>
        <p:txBody>
          <a:bodyPr wrap="none">
            <a:spAutoFit/>
          </a:bodyPr>
          <a:lstStyle/>
          <a:p>
            <a:pPr algn="just"/>
            <a:r>
              <a:rPr lang="it-IT" i="1" dirty="0">
                <a:ea typeface="Times New Roman" panose="02020603050405020304" pitchFamily="18" charset="0"/>
                <a:cs typeface="Times New Roman" panose="02020603050405020304" pitchFamily="18" charset="0"/>
              </a:rPr>
              <a:t>Nel periodo transitorio la commissione… </a:t>
            </a:r>
          </a:p>
        </p:txBody>
      </p:sp>
      <p:sp>
        <p:nvSpPr>
          <p:cNvPr id="5" name="Rettangolo 4"/>
          <p:cNvSpPr/>
          <p:nvPr/>
        </p:nvSpPr>
        <p:spPr>
          <a:xfrm>
            <a:off x="1392948" y="1649531"/>
            <a:ext cx="8589252" cy="1815882"/>
          </a:xfrm>
          <a:prstGeom prst="rect">
            <a:avLst/>
          </a:prstGeom>
        </p:spPr>
        <p:txBody>
          <a:bodyPr wrap="square">
            <a:spAutoFit/>
          </a:bodyPr>
          <a:lstStyle/>
          <a:p>
            <a:pPr algn="just"/>
            <a:r>
              <a:rPr lang="it-IT" sz="1600" dirty="0"/>
              <a:t>Per la gestione del procedimento di nomina della commissione di gara - e ciò dovrebbe valere anche come indicazione per l'individuazione delle disposizioni concretamente applicabili da parte del RUP - </a:t>
            </a:r>
            <a:r>
              <a:rPr lang="it-IT" sz="1600" u="sng" dirty="0"/>
              <a:t>il legislatore, all'art. 216, comma 12 Codice, primo periodo, prevede che</a:t>
            </a:r>
            <a:r>
              <a:rPr lang="it-IT" sz="1600" dirty="0"/>
              <a:t> «</a:t>
            </a:r>
            <a:r>
              <a:rPr lang="it-IT" sz="1600" b="1" i="1" dirty="0"/>
              <a:t>Fino alla adozione della disciplina in materia di iscrizione all'Albo di cui all'articolo 78, la commissione giudicatrice continua ad essere nominata dall'organo della stazione appaltante competente ad effettuare la scelta del soggetto affidatario del contratto, secondo regole di competenza e trasparenza preventivamente individuate da ciascuna stazione appaltante</a:t>
            </a:r>
            <a:r>
              <a:rPr lang="it-IT" sz="1600" dirty="0"/>
              <a:t>». </a:t>
            </a:r>
          </a:p>
        </p:txBody>
      </p:sp>
      <p:sp>
        <p:nvSpPr>
          <p:cNvPr id="7" name="Rettangolo 6">
            <a:extLst>
              <a:ext uri="{FF2B5EF4-FFF2-40B4-BE49-F238E27FC236}">
                <a16:creationId xmlns:a16="http://schemas.microsoft.com/office/drawing/2014/main" id="{7C9774C7-A59C-414F-ACBE-5F9D2A03805A}"/>
              </a:ext>
            </a:extLst>
          </p:cNvPr>
          <p:cNvSpPr/>
          <p:nvPr/>
        </p:nvSpPr>
        <p:spPr>
          <a:xfrm>
            <a:off x="1031660" y="4413757"/>
            <a:ext cx="4249264" cy="1569660"/>
          </a:xfrm>
          <a:prstGeom prst="rect">
            <a:avLst/>
          </a:prstGeom>
          <a:solidFill>
            <a:schemeClr val="accent1">
              <a:lumMod val="40000"/>
              <a:lumOff val="60000"/>
            </a:schemeClr>
          </a:solidFill>
        </p:spPr>
        <p:txBody>
          <a:bodyPr wrap="square">
            <a:spAutoFit/>
          </a:bodyPr>
          <a:lstStyle/>
          <a:p>
            <a:pPr algn="ctr"/>
            <a:r>
              <a:rPr lang="it-IT" sz="1600" dirty="0"/>
              <a:t>In primo luogo, il fatto che sull'adozione del provvedimento di nomina della commissione di gara nulla muta rispetto all'ordinamento previgente nel senso che questa rimane di competenza del dirigente/responsabile del servizio che approva le risultanze della gara. </a:t>
            </a:r>
          </a:p>
        </p:txBody>
      </p:sp>
      <p:sp>
        <p:nvSpPr>
          <p:cNvPr id="13" name="Rettangolo 12">
            <a:extLst>
              <a:ext uri="{FF2B5EF4-FFF2-40B4-BE49-F238E27FC236}">
                <a16:creationId xmlns:a16="http://schemas.microsoft.com/office/drawing/2014/main" id="{FB59581A-CEDC-408B-B36D-42CA62056742}"/>
              </a:ext>
            </a:extLst>
          </p:cNvPr>
          <p:cNvSpPr/>
          <p:nvPr/>
        </p:nvSpPr>
        <p:spPr>
          <a:xfrm>
            <a:off x="6637100" y="4404168"/>
            <a:ext cx="4717837" cy="1692771"/>
          </a:xfrm>
          <a:prstGeom prst="rect">
            <a:avLst/>
          </a:prstGeom>
          <a:solidFill>
            <a:schemeClr val="accent1">
              <a:lumMod val="40000"/>
              <a:lumOff val="60000"/>
            </a:schemeClr>
          </a:solidFill>
        </p:spPr>
        <p:txBody>
          <a:bodyPr wrap="square">
            <a:spAutoFit/>
          </a:bodyPr>
          <a:lstStyle/>
          <a:p>
            <a:pPr algn="ctr"/>
            <a:r>
              <a:rPr lang="it-IT" sz="1300" dirty="0"/>
              <a:t>La seconda questione pratico/operativa imposta dalla norma attiene, quindi, alla necessità di dotarsi preventivamente di disposizioni interne (un proprio regolamento o indirizzi generali) sulla modalità concreta di scelta dei commissari esperti e, aspetto (almeno in passato) oggetto di imponente contenzioso, sulla partecipazione dei soggetti interni della stazione appaltante. </a:t>
            </a:r>
            <a:r>
              <a:rPr lang="it-IT" sz="1300" i="1" dirty="0"/>
              <a:t>In primis</a:t>
            </a:r>
            <a:r>
              <a:rPr lang="it-IT" sz="1300" dirty="0"/>
              <a:t>, sulla legittima (o meno) partecipazione del RUP in commissione e dello stesso dirigente/responsabile del servizio. </a:t>
            </a:r>
          </a:p>
        </p:txBody>
      </p:sp>
      <p:sp>
        <p:nvSpPr>
          <p:cNvPr id="14" name="Freccia in giù 13">
            <a:extLst>
              <a:ext uri="{FF2B5EF4-FFF2-40B4-BE49-F238E27FC236}">
                <a16:creationId xmlns:a16="http://schemas.microsoft.com/office/drawing/2014/main" id="{F2EA9E8B-6DCA-4E5F-904D-CAD94624132B}"/>
              </a:ext>
            </a:extLst>
          </p:cNvPr>
          <p:cNvSpPr/>
          <p:nvPr/>
        </p:nvSpPr>
        <p:spPr>
          <a:xfrm>
            <a:off x="3029803" y="3977142"/>
            <a:ext cx="354842" cy="33648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5" name="Freccia in giù 14">
            <a:extLst>
              <a:ext uri="{FF2B5EF4-FFF2-40B4-BE49-F238E27FC236}">
                <a16:creationId xmlns:a16="http://schemas.microsoft.com/office/drawing/2014/main" id="{D2256238-A10D-46C0-8EA4-00B39493C410}"/>
              </a:ext>
            </a:extLst>
          </p:cNvPr>
          <p:cNvSpPr/>
          <p:nvPr/>
        </p:nvSpPr>
        <p:spPr>
          <a:xfrm>
            <a:off x="8996018" y="3977142"/>
            <a:ext cx="354842" cy="33648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9" name="Segnaposto data 8">
            <a:extLst>
              <a:ext uri="{FF2B5EF4-FFF2-40B4-BE49-F238E27FC236}">
                <a16:creationId xmlns:a16="http://schemas.microsoft.com/office/drawing/2014/main" id="{20030AA0-DD1A-4C21-A886-58A50D134E7C}"/>
              </a:ext>
            </a:extLst>
          </p:cNvPr>
          <p:cNvSpPr>
            <a:spLocks noGrp="1"/>
          </p:cNvSpPr>
          <p:nvPr>
            <p:ph type="dt" sz="half" idx="10"/>
          </p:nvPr>
        </p:nvSpPr>
        <p:spPr/>
        <p:txBody>
          <a:bodyPr/>
          <a:lstStyle/>
          <a:p>
            <a:fld id="{A6525B65-502C-4B4D-9A67-0CD7B561FB0F}" type="datetime1">
              <a:rPr lang="it-IT" smtClean="0"/>
              <a:t>11/12/2020</a:t>
            </a:fld>
            <a:endParaRPr lang="it-IT" dirty="0"/>
          </a:p>
        </p:txBody>
      </p:sp>
      <p:sp>
        <p:nvSpPr>
          <p:cNvPr id="11" name="Segnaposto piè di pagina 10">
            <a:extLst>
              <a:ext uri="{FF2B5EF4-FFF2-40B4-BE49-F238E27FC236}">
                <a16:creationId xmlns:a16="http://schemas.microsoft.com/office/drawing/2014/main" id="{59CA801A-5466-4E32-A06F-42D2020602D9}"/>
              </a:ext>
            </a:extLst>
          </p:cNvPr>
          <p:cNvSpPr>
            <a:spLocks noGrp="1"/>
          </p:cNvSpPr>
          <p:nvPr>
            <p:ph type="ftr" sz="quarter" idx="11"/>
          </p:nvPr>
        </p:nvSpPr>
        <p:spPr/>
        <p:txBody>
          <a:bodyPr/>
          <a:lstStyle/>
          <a:p>
            <a:r>
              <a:rPr lang="it-IT" dirty="0"/>
              <a:t>IL CODICE DEI CONTRATTI PUBBLICI</a:t>
            </a:r>
          </a:p>
        </p:txBody>
      </p:sp>
      <p:sp>
        <p:nvSpPr>
          <p:cNvPr id="12" name="Segnaposto numero diapositiva 11">
            <a:extLst>
              <a:ext uri="{FF2B5EF4-FFF2-40B4-BE49-F238E27FC236}">
                <a16:creationId xmlns:a16="http://schemas.microsoft.com/office/drawing/2014/main" id="{6BF92630-655D-4310-8C43-3C107F5CA729}"/>
              </a:ext>
            </a:extLst>
          </p:cNvPr>
          <p:cNvSpPr>
            <a:spLocks noGrp="1"/>
          </p:cNvSpPr>
          <p:nvPr>
            <p:ph type="sldNum" sz="quarter" idx="12"/>
          </p:nvPr>
        </p:nvSpPr>
        <p:spPr/>
        <p:txBody>
          <a:bodyPr/>
          <a:lstStyle/>
          <a:p>
            <a:fld id="{9DFE6074-6A0D-4B4C-BDDE-63383ADB2658}" type="slidenum">
              <a:rPr lang="it-IT" smtClean="0"/>
              <a:t>148</a:t>
            </a:fld>
            <a:endParaRPr lang="it-IT" dirty="0"/>
          </a:p>
        </p:txBody>
      </p:sp>
      <p:sp>
        <p:nvSpPr>
          <p:cNvPr id="19" name="CasellaDiTesto 18">
            <a:extLst>
              <a:ext uri="{FF2B5EF4-FFF2-40B4-BE49-F238E27FC236}">
                <a16:creationId xmlns:a16="http://schemas.microsoft.com/office/drawing/2014/main" id="{2662D608-2243-4079-86A7-E442917D8A3D}"/>
              </a:ext>
            </a:extLst>
          </p:cNvPr>
          <p:cNvSpPr txBox="1"/>
          <p:nvPr/>
        </p:nvSpPr>
        <p:spPr>
          <a:xfrm>
            <a:off x="2643449" y="679805"/>
            <a:ext cx="5509951" cy="400110"/>
          </a:xfrm>
          <a:prstGeom prst="rect">
            <a:avLst/>
          </a:prstGeom>
          <a:solidFill>
            <a:schemeClr val="accent6">
              <a:lumMod val="60000"/>
              <a:lumOff val="40000"/>
            </a:schemeClr>
          </a:solidFill>
        </p:spPr>
        <p:txBody>
          <a:bodyPr wrap="square" rtlCol="0">
            <a:spAutoFit/>
          </a:bodyPr>
          <a:lstStyle/>
          <a:p>
            <a:pPr algn="ctr"/>
            <a:r>
              <a:rPr lang="it-IT" sz="2000" b="1" dirty="0"/>
              <a:t>LA COMMISSIONE GIUDICATRICE</a:t>
            </a:r>
          </a:p>
        </p:txBody>
      </p:sp>
    </p:spTree>
    <p:extLst>
      <p:ext uri="{BB962C8B-B14F-4D97-AF65-F5344CB8AC3E}">
        <p14:creationId xmlns:p14="http://schemas.microsoft.com/office/powerpoint/2010/main" val="1353550371"/>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8717278" y="421456"/>
            <a:ext cx="2734494" cy="584775"/>
          </a:xfrm>
          <a:prstGeom prst="rect">
            <a:avLst/>
          </a:prstGeom>
        </p:spPr>
        <p:txBody>
          <a:bodyPr wrap="square">
            <a:spAutoFit/>
          </a:bodyPr>
          <a:lstStyle/>
          <a:p>
            <a:pPr algn="ctr"/>
            <a:r>
              <a:rPr lang="it-IT" b="1" dirty="0"/>
              <a:t>Art. 77</a:t>
            </a:r>
          </a:p>
          <a:p>
            <a:pPr algn="ctr"/>
            <a:r>
              <a:rPr lang="it-IT" sz="1400" dirty="0"/>
              <a:t>COMMISSIONE GIUDICATRICE</a:t>
            </a:r>
          </a:p>
        </p:txBody>
      </p:sp>
      <p:sp>
        <p:nvSpPr>
          <p:cNvPr id="2" name="Rettangolo 1"/>
          <p:cNvSpPr/>
          <p:nvPr/>
        </p:nvSpPr>
        <p:spPr>
          <a:xfrm>
            <a:off x="2651069" y="1258595"/>
            <a:ext cx="5494709" cy="369332"/>
          </a:xfrm>
          <a:prstGeom prst="rect">
            <a:avLst/>
          </a:prstGeom>
        </p:spPr>
        <p:txBody>
          <a:bodyPr wrap="none">
            <a:spAutoFit/>
          </a:bodyPr>
          <a:lstStyle/>
          <a:p>
            <a:pPr algn="just"/>
            <a:r>
              <a:rPr lang="it-IT" i="1" dirty="0">
                <a:ea typeface="Times New Roman" panose="02020603050405020304" pitchFamily="18" charset="0"/>
                <a:cs typeface="Times New Roman" panose="02020603050405020304" pitchFamily="18" charset="0"/>
              </a:rPr>
              <a:t>Il Comunicato del Presidente dell’ANAC del 18 luglio 2018</a:t>
            </a:r>
          </a:p>
        </p:txBody>
      </p:sp>
      <p:sp>
        <p:nvSpPr>
          <p:cNvPr id="5" name="Rettangolo 4"/>
          <p:cNvSpPr/>
          <p:nvPr/>
        </p:nvSpPr>
        <p:spPr>
          <a:xfrm>
            <a:off x="1011948" y="1766478"/>
            <a:ext cx="8589252" cy="1323439"/>
          </a:xfrm>
          <a:prstGeom prst="rect">
            <a:avLst/>
          </a:prstGeom>
        </p:spPr>
        <p:txBody>
          <a:bodyPr wrap="square">
            <a:spAutoFit/>
          </a:bodyPr>
          <a:lstStyle/>
          <a:p>
            <a:pPr algn="just"/>
            <a:r>
              <a:rPr lang="it-IT" sz="1600" i="1" dirty="0"/>
              <a:t>In riferimento a quanto  disposto dagli articoli 77 e 78 del Codice dei contratti pubblici, nonché dalle  Linee guida n. 5, in esito alla delibera n. 648 adottata dal Consiglio dell’Autorità in data 18 luglio 2018, si diramano, a beneficio degli utenti interessati,  le seguenti istruzioni operative per l’iscrizione all’Albo nazionale obbligatorio dei commissari di gara e per l’estrazione dei commissari attraverso l’Applicativo predisposto per la gestione dei relativi processi.</a:t>
            </a:r>
          </a:p>
        </p:txBody>
      </p:sp>
      <p:sp>
        <p:nvSpPr>
          <p:cNvPr id="3" name="Rettangolo 2">
            <a:extLst>
              <a:ext uri="{FF2B5EF4-FFF2-40B4-BE49-F238E27FC236}">
                <a16:creationId xmlns:a16="http://schemas.microsoft.com/office/drawing/2014/main" id="{2ACF9127-56C5-4650-B5F5-097A263D679B}"/>
              </a:ext>
            </a:extLst>
          </p:cNvPr>
          <p:cNvSpPr/>
          <p:nvPr/>
        </p:nvSpPr>
        <p:spPr>
          <a:xfrm>
            <a:off x="1890084" y="3797810"/>
            <a:ext cx="8411832" cy="2031325"/>
          </a:xfrm>
          <a:prstGeom prst="rect">
            <a:avLst/>
          </a:prstGeom>
          <a:solidFill>
            <a:schemeClr val="tx2">
              <a:lumMod val="20000"/>
              <a:lumOff val="80000"/>
            </a:schemeClr>
          </a:solidFill>
        </p:spPr>
        <p:txBody>
          <a:bodyPr wrap="square">
            <a:spAutoFit/>
          </a:bodyPr>
          <a:lstStyle/>
          <a:p>
            <a:pPr algn="just"/>
            <a:r>
              <a:rPr lang="it-IT" b="1" i="1" dirty="0"/>
              <a:t>…</a:t>
            </a:r>
          </a:p>
          <a:p>
            <a:r>
              <a:rPr lang="it-IT" b="1" i="1" dirty="0"/>
              <a:t>16.  Ai fini dell’iscrizione degli esperti, l’Albo è operativo dal 10 settembre 2018;</a:t>
            </a:r>
            <a:br>
              <a:rPr lang="it-IT" b="1" i="1" dirty="0"/>
            </a:br>
            <a:r>
              <a:rPr lang="it-IT" b="1" i="1" dirty="0"/>
              <a:t>17.  Ai fini dell’estrazione degli esperti, l’Albo è operativo, per le  procedure di affidamento per le quali i bandi o gli avvisi prevedano termini di scadenza della presentazione delle offerte a partire dal 15 gennaio 2019. Da tale data, è superato il periodo transitorio di cui all’articolo 216, comma 12,  primo periodo, del Codice dei contratti pubblici.</a:t>
            </a:r>
          </a:p>
        </p:txBody>
      </p:sp>
      <p:sp>
        <p:nvSpPr>
          <p:cNvPr id="9" name="Segnaposto data 8">
            <a:extLst>
              <a:ext uri="{FF2B5EF4-FFF2-40B4-BE49-F238E27FC236}">
                <a16:creationId xmlns:a16="http://schemas.microsoft.com/office/drawing/2014/main" id="{5C719F8C-CF34-4222-A6FD-DCBA77B5A327}"/>
              </a:ext>
            </a:extLst>
          </p:cNvPr>
          <p:cNvSpPr>
            <a:spLocks noGrp="1"/>
          </p:cNvSpPr>
          <p:nvPr>
            <p:ph type="dt" sz="half" idx="10"/>
          </p:nvPr>
        </p:nvSpPr>
        <p:spPr/>
        <p:txBody>
          <a:bodyPr/>
          <a:lstStyle/>
          <a:p>
            <a:fld id="{42477525-2A41-4A32-8F37-F6CFD86FA1AC}" type="datetime1">
              <a:rPr lang="it-IT" smtClean="0"/>
              <a:t>11/12/2020</a:t>
            </a:fld>
            <a:endParaRPr lang="it-IT" dirty="0"/>
          </a:p>
        </p:txBody>
      </p:sp>
      <p:sp>
        <p:nvSpPr>
          <p:cNvPr id="10" name="Segnaposto piè di pagina 9">
            <a:extLst>
              <a:ext uri="{FF2B5EF4-FFF2-40B4-BE49-F238E27FC236}">
                <a16:creationId xmlns:a16="http://schemas.microsoft.com/office/drawing/2014/main" id="{BE062A9E-326A-40BF-B679-DF1DDC4A5439}"/>
              </a:ext>
            </a:extLst>
          </p:cNvPr>
          <p:cNvSpPr>
            <a:spLocks noGrp="1"/>
          </p:cNvSpPr>
          <p:nvPr>
            <p:ph type="ftr" sz="quarter" idx="11"/>
          </p:nvPr>
        </p:nvSpPr>
        <p:spPr/>
        <p:txBody>
          <a:bodyPr/>
          <a:lstStyle/>
          <a:p>
            <a:r>
              <a:rPr lang="it-IT" dirty="0"/>
              <a:t>IL CODICE DEI CONTRATTI PUBBLICI</a:t>
            </a:r>
          </a:p>
        </p:txBody>
      </p:sp>
      <p:sp>
        <p:nvSpPr>
          <p:cNvPr id="11" name="Segnaposto numero diapositiva 10">
            <a:extLst>
              <a:ext uri="{FF2B5EF4-FFF2-40B4-BE49-F238E27FC236}">
                <a16:creationId xmlns:a16="http://schemas.microsoft.com/office/drawing/2014/main" id="{524A8D0E-BF72-4CEC-8B89-EA400B7EDDE2}"/>
              </a:ext>
            </a:extLst>
          </p:cNvPr>
          <p:cNvSpPr>
            <a:spLocks noGrp="1"/>
          </p:cNvSpPr>
          <p:nvPr>
            <p:ph type="sldNum" sz="quarter" idx="12"/>
          </p:nvPr>
        </p:nvSpPr>
        <p:spPr/>
        <p:txBody>
          <a:bodyPr/>
          <a:lstStyle/>
          <a:p>
            <a:fld id="{9DFE6074-6A0D-4B4C-BDDE-63383ADB2658}" type="slidenum">
              <a:rPr lang="it-IT" smtClean="0"/>
              <a:t>149</a:t>
            </a:fld>
            <a:endParaRPr lang="it-IT" dirty="0"/>
          </a:p>
        </p:txBody>
      </p:sp>
      <p:sp>
        <p:nvSpPr>
          <p:cNvPr id="13" name="CasellaDiTesto 12">
            <a:extLst>
              <a:ext uri="{FF2B5EF4-FFF2-40B4-BE49-F238E27FC236}">
                <a16:creationId xmlns:a16="http://schemas.microsoft.com/office/drawing/2014/main" id="{C84E486F-FADA-4111-97A8-340302AD4B26}"/>
              </a:ext>
            </a:extLst>
          </p:cNvPr>
          <p:cNvSpPr txBox="1"/>
          <p:nvPr/>
        </p:nvSpPr>
        <p:spPr>
          <a:xfrm>
            <a:off x="2643449" y="679805"/>
            <a:ext cx="5509951" cy="400110"/>
          </a:xfrm>
          <a:prstGeom prst="rect">
            <a:avLst/>
          </a:prstGeom>
          <a:solidFill>
            <a:schemeClr val="accent6">
              <a:lumMod val="60000"/>
              <a:lumOff val="40000"/>
            </a:schemeClr>
          </a:solidFill>
        </p:spPr>
        <p:txBody>
          <a:bodyPr wrap="square" rtlCol="0">
            <a:spAutoFit/>
          </a:bodyPr>
          <a:lstStyle/>
          <a:p>
            <a:pPr algn="ctr"/>
            <a:r>
              <a:rPr lang="it-IT" sz="2000" b="1" dirty="0"/>
              <a:t>LA COMMISSIONE GIUDICATRICE</a:t>
            </a:r>
          </a:p>
        </p:txBody>
      </p:sp>
    </p:spTree>
    <p:extLst>
      <p:ext uri="{BB962C8B-B14F-4D97-AF65-F5344CB8AC3E}">
        <p14:creationId xmlns:p14="http://schemas.microsoft.com/office/powerpoint/2010/main" val="2548994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FFD48BC7-DC40-47DE-87EE-9F4B6ECB9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29" name="Freeform: Shape 28">
            <a:extLst>
              <a:ext uri="{FF2B5EF4-FFF2-40B4-BE49-F238E27FC236}">
                <a16:creationId xmlns:a16="http://schemas.microsoft.com/office/drawing/2014/main" id="{E502BBC7-2C76-46F3-BC24-5985BC13D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useBgFill="1">
        <p:nvSpPr>
          <p:cNvPr id="31" name="Freeform: Shape 30">
            <a:extLst>
              <a:ext uri="{FF2B5EF4-FFF2-40B4-BE49-F238E27FC236}">
                <a16:creationId xmlns:a16="http://schemas.microsoft.com/office/drawing/2014/main" id="{C7F28D52-2A5F-4D23-81AE-7CB8B591C7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1664" y="0"/>
            <a:ext cx="9948672"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olo 1"/>
          <p:cNvSpPr>
            <a:spLocks noGrp="1"/>
          </p:cNvSpPr>
          <p:nvPr>
            <p:ph type="ctrTitle"/>
          </p:nvPr>
        </p:nvSpPr>
        <p:spPr>
          <a:xfrm>
            <a:off x="640522" y="469976"/>
            <a:ext cx="10910956" cy="555500"/>
          </a:xfrm>
        </p:spPr>
        <p:txBody>
          <a:bodyPr anchor="ctr">
            <a:normAutofit fontScale="90000"/>
          </a:bodyPr>
          <a:lstStyle/>
          <a:p>
            <a:br>
              <a:rPr lang="it-IT" sz="2300" dirty="0">
                <a:latin typeface="Calibri" pitchFamily="34" charset="0"/>
              </a:rPr>
            </a:br>
            <a:br>
              <a:rPr lang="it-IT" sz="2300" dirty="0">
                <a:latin typeface="Calibri" pitchFamily="34" charset="0"/>
              </a:rPr>
            </a:br>
            <a:br>
              <a:rPr lang="it-IT" sz="2300" dirty="0">
                <a:latin typeface="Calibri" pitchFamily="34" charset="0"/>
              </a:rPr>
            </a:br>
            <a:br>
              <a:rPr lang="it-IT" sz="2300" dirty="0">
                <a:latin typeface="Calibri" pitchFamily="34" charset="0"/>
              </a:rPr>
            </a:br>
            <a:br>
              <a:rPr lang="it-IT" sz="2300" dirty="0">
                <a:latin typeface="Calibri" pitchFamily="34" charset="0"/>
              </a:rPr>
            </a:br>
            <a:r>
              <a:rPr lang="it-IT" sz="3100" b="1" dirty="0">
                <a:latin typeface="Calibri" pitchFamily="34" charset="0"/>
              </a:rPr>
              <a:t>IL DECRETO SEMPLIFICAZIONI</a:t>
            </a:r>
            <a:br>
              <a:rPr lang="it-IT" sz="4800" dirty="0">
                <a:latin typeface="Calibri" pitchFamily="34" charset="0"/>
              </a:rPr>
            </a:br>
            <a:endParaRPr lang="it-IT" sz="4800" dirty="0">
              <a:latin typeface="Calibri" pitchFamily="34" charset="0"/>
            </a:endParaRPr>
          </a:p>
        </p:txBody>
      </p:sp>
      <p:sp>
        <p:nvSpPr>
          <p:cNvPr id="33" name="Rectangle 32">
            <a:extLst>
              <a:ext uri="{FF2B5EF4-FFF2-40B4-BE49-F238E27FC236}">
                <a16:creationId xmlns:a16="http://schemas.microsoft.com/office/drawing/2014/main" id="{3629484E-3792-4B3D-89AD-7C8A1ED0E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0" y="5524786"/>
            <a:ext cx="4754880" cy="274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Segnaposto data 3"/>
          <p:cNvSpPr>
            <a:spLocks noGrp="1"/>
          </p:cNvSpPr>
          <p:nvPr>
            <p:ph type="dt" sz="half" idx="10"/>
          </p:nvPr>
        </p:nvSpPr>
        <p:spPr>
          <a:xfrm>
            <a:off x="434163" y="6356350"/>
            <a:ext cx="1166037" cy="365125"/>
          </a:xfrm>
        </p:spPr>
        <p:txBody>
          <a:bodyPr>
            <a:normAutofit/>
          </a:bodyPr>
          <a:lstStyle/>
          <a:p>
            <a:pPr>
              <a:spcAft>
                <a:spcPts val="600"/>
              </a:spcAft>
            </a:pPr>
            <a:fld id="{693DDF68-E19E-44FD-8DF2-9EE34C2FEE05}" type="datetime1">
              <a:rPr lang="it-IT" smtClean="0">
                <a:solidFill>
                  <a:schemeClr val="tx1">
                    <a:lumMod val="50000"/>
                    <a:lumOff val="50000"/>
                  </a:schemeClr>
                </a:solidFill>
                <a:latin typeface="Calibri" pitchFamily="34" charset="0"/>
              </a:rPr>
              <a:t>11/12/2020</a:t>
            </a:fld>
            <a:endParaRPr lang="it-IT" dirty="0">
              <a:solidFill>
                <a:schemeClr val="tx1">
                  <a:lumMod val="50000"/>
                  <a:lumOff val="50000"/>
                </a:schemeClr>
              </a:solidFill>
              <a:latin typeface="Calibri" pitchFamily="34" charset="0"/>
            </a:endParaRPr>
          </a:p>
        </p:txBody>
      </p:sp>
      <p:sp>
        <p:nvSpPr>
          <p:cNvPr id="6" name="Segnaposto piè di pagina 5">
            <a:extLst>
              <a:ext uri="{FF2B5EF4-FFF2-40B4-BE49-F238E27FC236}">
                <a16:creationId xmlns:a16="http://schemas.microsoft.com/office/drawing/2014/main" id="{B80C0DE2-CE8C-472F-913A-A5BF9C176A7D}"/>
              </a:ext>
            </a:extLst>
          </p:cNvPr>
          <p:cNvSpPr>
            <a:spLocks noGrp="1"/>
          </p:cNvSpPr>
          <p:nvPr>
            <p:ph type="ftr" sz="quarter" idx="11"/>
          </p:nvPr>
        </p:nvSpPr>
        <p:spPr>
          <a:xfrm>
            <a:off x="4038600" y="6356350"/>
            <a:ext cx="4114800" cy="365125"/>
          </a:xfrm>
        </p:spPr>
        <p:txBody>
          <a:bodyPr>
            <a:normAutofit/>
          </a:bodyPr>
          <a:lstStyle/>
          <a:p>
            <a:pPr>
              <a:spcAft>
                <a:spcPts val="600"/>
              </a:spcAft>
            </a:pPr>
            <a:r>
              <a:rPr lang="it-IT" dirty="0">
                <a:solidFill>
                  <a:schemeClr val="tx1">
                    <a:lumMod val="50000"/>
                    <a:lumOff val="50000"/>
                  </a:schemeClr>
                </a:solidFill>
              </a:rPr>
              <a:t>IL CODICE DEI CONTRATTI PUBBLICI</a:t>
            </a:r>
          </a:p>
        </p:txBody>
      </p:sp>
      <p:sp>
        <p:nvSpPr>
          <p:cNvPr id="5" name="Segnaposto numero diapositiva 4"/>
          <p:cNvSpPr>
            <a:spLocks noGrp="1"/>
          </p:cNvSpPr>
          <p:nvPr>
            <p:ph type="sldNum" sz="quarter" idx="12"/>
          </p:nvPr>
        </p:nvSpPr>
        <p:spPr>
          <a:xfrm>
            <a:off x="10489019" y="6356350"/>
            <a:ext cx="1268818" cy="365125"/>
          </a:xfrm>
          <a:prstGeom prst="ellipse">
            <a:avLst/>
          </a:prstGeom>
        </p:spPr>
        <p:txBody>
          <a:bodyPr>
            <a:normAutofit/>
          </a:bodyPr>
          <a:lstStyle/>
          <a:p>
            <a:pPr>
              <a:lnSpc>
                <a:spcPct val="90000"/>
              </a:lnSpc>
              <a:spcAft>
                <a:spcPts val="600"/>
              </a:spcAft>
            </a:pPr>
            <a:fld id="{ED2A5BCF-08AD-4814-8341-34CC1736FD3A}" type="slidenum">
              <a:rPr lang="it-IT">
                <a:solidFill>
                  <a:schemeClr val="tx1">
                    <a:lumMod val="50000"/>
                    <a:lumOff val="50000"/>
                  </a:schemeClr>
                </a:solidFill>
              </a:rPr>
              <a:pPr>
                <a:lnSpc>
                  <a:spcPct val="90000"/>
                </a:lnSpc>
                <a:spcAft>
                  <a:spcPts val="600"/>
                </a:spcAft>
              </a:pPr>
              <a:t>15</a:t>
            </a:fld>
            <a:endParaRPr lang="it-IT" dirty="0">
              <a:solidFill>
                <a:schemeClr val="tx1">
                  <a:lumMod val="50000"/>
                  <a:lumOff val="50000"/>
                </a:schemeClr>
              </a:solidFill>
            </a:endParaRPr>
          </a:p>
        </p:txBody>
      </p:sp>
      <p:sp>
        <p:nvSpPr>
          <p:cNvPr id="12" name="CasellaDiTesto 11">
            <a:extLst>
              <a:ext uri="{FF2B5EF4-FFF2-40B4-BE49-F238E27FC236}">
                <a16:creationId xmlns:a16="http://schemas.microsoft.com/office/drawing/2014/main" id="{3E33E5AF-F40C-4DF1-B15D-EA4439B128F9}"/>
              </a:ext>
            </a:extLst>
          </p:cNvPr>
          <p:cNvSpPr txBox="1"/>
          <p:nvPr/>
        </p:nvSpPr>
        <p:spPr>
          <a:xfrm>
            <a:off x="1352810" y="1576959"/>
            <a:ext cx="9444625" cy="3323987"/>
          </a:xfrm>
          <a:prstGeom prst="rect">
            <a:avLst/>
          </a:prstGeom>
          <a:noFill/>
          <a:ln>
            <a:solidFill>
              <a:schemeClr val="accent6">
                <a:lumMod val="75000"/>
              </a:schemeClr>
            </a:solidFill>
          </a:ln>
        </p:spPr>
        <p:txBody>
          <a:bodyPr wrap="square">
            <a:spAutoFit/>
          </a:bodyPr>
          <a:lstStyle/>
          <a:p>
            <a:pPr algn="ctr"/>
            <a:r>
              <a:rPr lang="it-IT" sz="2000" b="1" u="sng" dirty="0"/>
              <a:t>Art. 1</a:t>
            </a:r>
          </a:p>
          <a:p>
            <a:pPr algn="ctr"/>
            <a:endParaRPr lang="it-IT" sz="2000" dirty="0"/>
          </a:p>
          <a:p>
            <a:pPr algn="ctr"/>
            <a:r>
              <a:rPr lang="it-IT" sz="1700" dirty="0"/>
              <a:t>b) </a:t>
            </a:r>
            <a:r>
              <a:rPr lang="it-IT" sz="1700" b="1" u="sng" dirty="0"/>
              <a:t>procedura negoziata, senza bando, di cui all'articolo 63 del decreto legislativo n. 50 del 2016</a:t>
            </a:r>
            <a:r>
              <a:rPr lang="it-IT" sz="1700" dirty="0"/>
              <a:t>, previa consultazione </a:t>
            </a:r>
            <a:r>
              <a:rPr lang="it-IT" sz="1700" b="1" u="sng" dirty="0"/>
              <a:t>di almeno cinque operatori economici</a:t>
            </a:r>
            <a:r>
              <a:rPr lang="it-IT" sz="1700" dirty="0"/>
              <a:t>, ove esistenti, nel rispetto di un criterio di rotazione degli inviti, che tenga conto anche di una diversa dislocazione territoriale delle imprese invitate, individuati in base ad indagini di mercato o tramite elenchi di operatori economici, </a:t>
            </a:r>
            <a:r>
              <a:rPr lang="it-IT" sz="1700" b="1" dirty="0"/>
              <a:t>per l'affidamento di servizi e forniture, ivi compresi i servizi di ingegneria e architettura e l'attività di progettazione, di importo pari o superiore a 75.000 euro e fino alle soglie di cui all'articolo 35 del decreto legislativo n. 50 del 2016 e di lavori di importo pari o superiore a 150.000 euro e inferiore a 350.000 euro</a:t>
            </a:r>
            <a:r>
              <a:rPr lang="it-IT" sz="1700" dirty="0"/>
              <a:t>, </a:t>
            </a:r>
            <a:r>
              <a:rPr lang="it-IT" sz="1700" b="1" dirty="0">
                <a:highlight>
                  <a:srgbClr val="00FF00"/>
                </a:highlight>
              </a:rPr>
              <a:t>ovvero di almeno dieci operatori per lavori di importo pari o superiore a 350.000 euro e inferiore a un milione di euro, ovvero di almeno quindici operatori per lavori di importo pari o superiore a un milione di euro e fino alle soglie di cui all'articolo 35 del decreto legislativo n. 50 del 2016</a:t>
            </a:r>
            <a:endParaRPr lang="it-IT" sz="1700" b="1" i="1" dirty="0">
              <a:highlight>
                <a:srgbClr val="00FF00"/>
              </a:highlight>
            </a:endParaRPr>
          </a:p>
        </p:txBody>
      </p:sp>
    </p:spTree>
    <p:extLst>
      <p:ext uri="{BB962C8B-B14F-4D97-AF65-F5344CB8AC3E}">
        <p14:creationId xmlns:p14="http://schemas.microsoft.com/office/powerpoint/2010/main" val="1701051820"/>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FFD48BC7-DC40-47DE-87EE-9F4B6ECB9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29" name="Freeform: Shape 28">
            <a:extLst>
              <a:ext uri="{FF2B5EF4-FFF2-40B4-BE49-F238E27FC236}">
                <a16:creationId xmlns:a16="http://schemas.microsoft.com/office/drawing/2014/main" id="{E502BBC7-2C76-46F3-BC24-5985BC13D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useBgFill="1">
        <p:nvSpPr>
          <p:cNvPr id="31" name="Freeform: Shape 30">
            <a:extLst>
              <a:ext uri="{FF2B5EF4-FFF2-40B4-BE49-F238E27FC236}">
                <a16:creationId xmlns:a16="http://schemas.microsoft.com/office/drawing/2014/main" id="{C7F28D52-2A5F-4D23-81AE-7CB8B591C7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1664" y="0"/>
            <a:ext cx="9948672"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3" name="Rectangle 32">
            <a:extLst>
              <a:ext uri="{FF2B5EF4-FFF2-40B4-BE49-F238E27FC236}">
                <a16:creationId xmlns:a16="http://schemas.microsoft.com/office/drawing/2014/main" id="{3629484E-3792-4B3D-89AD-7C8A1ED0E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0" y="5524786"/>
            <a:ext cx="4754880" cy="274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Segnaposto data 3"/>
          <p:cNvSpPr>
            <a:spLocks noGrp="1"/>
          </p:cNvSpPr>
          <p:nvPr>
            <p:ph type="dt" sz="half" idx="10"/>
          </p:nvPr>
        </p:nvSpPr>
        <p:spPr>
          <a:xfrm>
            <a:off x="434163" y="6356350"/>
            <a:ext cx="1166037" cy="365125"/>
          </a:xfrm>
        </p:spPr>
        <p:txBody>
          <a:bodyPr>
            <a:normAutofit/>
          </a:bodyPr>
          <a:lstStyle/>
          <a:p>
            <a:pPr>
              <a:spcAft>
                <a:spcPts val="600"/>
              </a:spcAft>
            </a:pPr>
            <a:fld id="{F7B8B8B4-C1CC-4D2A-AED5-8D12E6593E59}" type="datetime1">
              <a:rPr lang="it-IT" smtClean="0">
                <a:solidFill>
                  <a:schemeClr val="tx1">
                    <a:lumMod val="50000"/>
                    <a:lumOff val="50000"/>
                  </a:schemeClr>
                </a:solidFill>
                <a:latin typeface="Calibri" pitchFamily="34" charset="0"/>
              </a:rPr>
              <a:t>11/12/2020</a:t>
            </a:fld>
            <a:endParaRPr lang="it-IT" dirty="0">
              <a:solidFill>
                <a:schemeClr val="tx1">
                  <a:lumMod val="50000"/>
                  <a:lumOff val="50000"/>
                </a:schemeClr>
              </a:solidFill>
              <a:latin typeface="Calibri" pitchFamily="34" charset="0"/>
            </a:endParaRPr>
          </a:p>
        </p:txBody>
      </p:sp>
      <p:sp>
        <p:nvSpPr>
          <p:cNvPr id="6" name="Segnaposto piè di pagina 5">
            <a:extLst>
              <a:ext uri="{FF2B5EF4-FFF2-40B4-BE49-F238E27FC236}">
                <a16:creationId xmlns:a16="http://schemas.microsoft.com/office/drawing/2014/main" id="{B80C0DE2-CE8C-472F-913A-A5BF9C176A7D}"/>
              </a:ext>
            </a:extLst>
          </p:cNvPr>
          <p:cNvSpPr>
            <a:spLocks noGrp="1"/>
          </p:cNvSpPr>
          <p:nvPr>
            <p:ph type="ftr" sz="quarter" idx="11"/>
          </p:nvPr>
        </p:nvSpPr>
        <p:spPr>
          <a:xfrm>
            <a:off x="4038600" y="6356350"/>
            <a:ext cx="4114800" cy="365125"/>
          </a:xfrm>
        </p:spPr>
        <p:txBody>
          <a:bodyPr>
            <a:normAutofit/>
          </a:bodyPr>
          <a:lstStyle/>
          <a:p>
            <a:pPr>
              <a:spcAft>
                <a:spcPts val="600"/>
              </a:spcAft>
            </a:pPr>
            <a:r>
              <a:rPr lang="it-IT" dirty="0">
                <a:solidFill>
                  <a:schemeClr val="tx1">
                    <a:lumMod val="50000"/>
                    <a:lumOff val="50000"/>
                  </a:schemeClr>
                </a:solidFill>
              </a:rPr>
              <a:t>IL CODICE DEI CONTRATTI PUBBLICI</a:t>
            </a:r>
          </a:p>
        </p:txBody>
      </p:sp>
      <p:sp>
        <p:nvSpPr>
          <p:cNvPr id="5" name="Segnaposto numero diapositiva 4"/>
          <p:cNvSpPr>
            <a:spLocks noGrp="1"/>
          </p:cNvSpPr>
          <p:nvPr>
            <p:ph type="sldNum" sz="quarter" idx="12"/>
          </p:nvPr>
        </p:nvSpPr>
        <p:spPr>
          <a:xfrm>
            <a:off x="10489019" y="6356350"/>
            <a:ext cx="1268818" cy="365125"/>
          </a:xfrm>
          <a:prstGeom prst="ellipse">
            <a:avLst/>
          </a:prstGeom>
        </p:spPr>
        <p:txBody>
          <a:bodyPr>
            <a:normAutofit/>
          </a:bodyPr>
          <a:lstStyle/>
          <a:p>
            <a:pPr>
              <a:lnSpc>
                <a:spcPct val="90000"/>
              </a:lnSpc>
              <a:spcAft>
                <a:spcPts val="600"/>
              </a:spcAft>
            </a:pPr>
            <a:fld id="{ED2A5BCF-08AD-4814-8341-34CC1736FD3A}" type="slidenum">
              <a:rPr lang="it-IT">
                <a:solidFill>
                  <a:schemeClr val="tx1">
                    <a:lumMod val="50000"/>
                    <a:lumOff val="50000"/>
                  </a:schemeClr>
                </a:solidFill>
              </a:rPr>
              <a:pPr>
                <a:lnSpc>
                  <a:spcPct val="90000"/>
                </a:lnSpc>
                <a:spcAft>
                  <a:spcPts val="600"/>
                </a:spcAft>
              </a:pPr>
              <a:t>150</a:t>
            </a:fld>
            <a:endParaRPr lang="it-IT" dirty="0">
              <a:solidFill>
                <a:schemeClr val="tx1">
                  <a:lumMod val="50000"/>
                  <a:lumOff val="50000"/>
                </a:schemeClr>
              </a:solidFill>
            </a:endParaRPr>
          </a:p>
        </p:txBody>
      </p:sp>
      <p:sp>
        <p:nvSpPr>
          <p:cNvPr id="8" name="CasellaDiTesto 7">
            <a:extLst>
              <a:ext uri="{FF2B5EF4-FFF2-40B4-BE49-F238E27FC236}">
                <a16:creationId xmlns:a16="http://schemas.microsoft.com/office/drawing/2014/main" id="{52DDA517-FEBA-4204-9E8B-FECB65EFB066}"/>
              </a:ext>
            </a:extLst>
          </p:cNvPr>
          <p:cNvSpPr txBox="1"/>
          <p:nvPr/>
        </p:nvSpPr>
        <p:spPr>
          <a:xfrm>
            <a:off x="1114425" y="2617289"/>
            <a:ext cx="9645433" cy="584775"/>
          </a:xfrm>
          <a:prstGeom prst="rect">
            <a:avLst/>
          </a:prstGeom>
          <a:noFill/>
        </p:spPr>
        <p:txBody>
          <a:bodyPr wrap="square" rtlCol="0">
            <a:spAutoFit/>
          </a:bodyPr>
          <a:lstStyle/>
          <a:p>
            <a:pPr algn="ctr"/>
            <a:r>
              <a:rPr lang="it-IT" sz="3200" b="1" dirty="0"/>
              <a:t>I CRITERI DI SELEZIONE DELLE OFFERTE </a:t>
            </a:r>
          </a:p>
        </p:txBody>
      </p:sp>
    </p:spTree>
    <p:extLst>
      <p:ext uri="{BB962C8B-B14F-4D97-AF65-F5344CB8AC3E}">
        <p14:creationId xmlns:p14="http://schemas.microsoft.com/office/powerpoint/2010/main" val="1397340717"/>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4" name="Segnaposto data 3"/>
          <p:cNvSpPr>
            <a:spLocks noGrp="1"/>
          </p:cNvSpPr>
          <p:nvPr>
            <p:ph type="dt" sz="half" idx="10"/>
          </p:nvPr>
        </p:nvSpPr>
        <p:spPr>
          <a:xfrm>
            <a:off x="1991544" y="6021289"/>
            <a:ext cx="2286000" cy="365125"/>
          </a:xfrm>
        </p:spPr>
        <p:txBody>
          <a:bodyPr/>
          <a:lstStyle/>
          <a:p>
            <a:pPr algn="r">
              <a:defRPr/>
            </a:pPr>
            <a:endParaRPr lang="it-IT" sz="1000" dirty="0">
              <a:solidFill>
                <a:srgbClr val="E3DED1">
                  <a:shade val="50000"/>
                </a:srgbClr>
              </a:solidFill>
              <a:latin typeface="Calibri"/>
            </a:endParaRPr>
          </a:p>
          <a:p>
            <a:pPr algn="r">
              <a:defRPr/>
            </a:pPr>
            <a:fld id="{C2A3C01C-C5B2-41A8-8D17-32AF24AD1F6C}" type="datetime1">
              <a:rPr lang="it-IT" sz="1000">
                <a:solidFill>
                  <a:srgbClr val="E3DED1">
                    <a:shade val="50000"/>
                  </a:srgbClr>
                </a:solidFill>
                <a:latin typeface="Calibri"/>
              </a:rPr>
              <a:pPr algn="r">
                <a:defRPr/>
              </a:pPr>
              <a:t>11/12/2020</a:t>
            </a:fld>
            <a:endParaRPr lang="it-IT" sz="1000" dirty="0">
              <a:solidFill>
                <a:srgbClr val="E3DED1">
                  <a:shade val="50000"/>
                </a:srgbClr>
              </a:solidFill>
              <a:latin typeface="Calibri"/>
            </a:endParaRPr>
          </a:p>
        </p:txBody>
      </p:sp>
      <p:sp>
        <p:nvSpPr>
          <p:cNvPr id="5" name="Segnaposto piè di pagina 4"/>
          <p:cNvSpPr>
            <a:spLocks noGrp="1"/>
          </p:cNvSpPr>
          <p:nvPr>
            <p:ph type="ftr" sz="quarter" idx="11"/>
          </p:nvPr>
        </p:nvSpPr>
        <p:spPr>
          <a:xfrm>
            <a:off x="6528048" y="6111876"/>
            <a:ext cx="3344280" cy="365125"/>
          </a:xfrm>
        </p:spPr>
        <p:txBody>
          <a:bodyPr/>
          <a:lstStyle/>
          <a:p>
            <a:pPr algn="l">
              <a:defRPr/>
            </a:pPr>
            <a:r>
              <a:rPr lang="it-IT" sz="1000" dirty="0">
                <a:solidFill>
                  <a:srgbClr val="E3DED1">
                    <a:shade val="50000"/>
                  </a:srgbClr>
                </a:solidFill>
                <a:latin typeface="Calibri"/>
              </a:rPr>
              <a:t>IL CODICE DEI CONTRATTI PUBBLICI</a:t>
            </a:r>
          </a:p>
        </p:txBody>
      </p:sp>
      <p:sp>
        <p:nvSpPr>
          <p:cNvPr id="6" name="Segnaposto numero diapositiva 5"/>
          <p:cNvSpPr>
            <a:spLocks noGrp="1"/>
          </p:cNvSpPr>
          <p:nvPr>
            <p:ph type="sldNum" sz="quarter" idx="12"/>
          </p:nvPr>
        </p:nvSpPr>
        <p:spPr/>
        <p:txBody>
          <a:bodyPr/>
          <a:lstStyle/>
          <a:p>
            <a:pPr>
              <a:defRPr/>
            </a:pPr>
            <a:fld id="{ED2A5BCF-08AD-4814-8341-34CC1736FD3A}" type="slidenum">
              <a:rPr lang="it-IT" sz="1000">
                <a:solidFill>
                  <a:srgbClr val="E3DED1">
                    <a:shade val="50000"/>
                  </a:srgbClr>
                </a:solidFill>
                <a:latin typeface="Calibri"/>
              </a:rPr>
              <a:pPr>
                <a:defRPr/>
              </a:pPr>
              <a:t>151</a:t>
            </a:fld>
            <a:endParaRPr lang="it-IT" sz="1000" dirty="0">
              <a:solidFill>
                <a:srgbClr val="E3DED1">
                  <a:shade val="50000"/>
                </a:srgbClr>
              </a:solidFill>
              <a:latin typeface="Calibri"/>
            </a:endParaRPr>
          </a:p>
        </p:txBody>
      </p:sp>
      <p:sp>
        <p:nvSpPr>
          <p:cNvPr id="2" name="CasellaDiTesto 1">
            <a:extLst>
              <a:ext uri="{FF2B5EF4-FFF2-40B4-BE49-F238E27FC236}">
                <a16:creationId xmlns:a16="http://schemas.microsoft.com/office/drawing/2014/main" id="{BBC663A1-9470-4ECC-A747-3CDF0FCD0CAC}"/>
              </a:ext>
            </a:extLst>
          </p:cNvPr>
          <p:cNvSpPr txBox="1"/>
          <p:nvPr/>
        </p:nvSpPr>
        <p:spPr>
          <a:xfrm>
            <a:off x="2855640" y="949690"/>
            <a:ext cx="6624736" cy="369332"/>
          </a:xfrm>
          <a:prstGeom prst="rect">
            <a:avLst/>
          </a:prstGeom>
          <a:solidFill>
            <a:schemeClr val="accent5">
              <a:lumMod val="60000"/>
              <a:lumOff val="40000"/>
            </a:schemeClr>
          </a:solidFill>
        </p:spPr>
        <p:txBody>
          <a:bodyPr wrap="square" rtlCol="0">
            <a:spAutoFit/>
          </a:bodyPr>
          <a:lstStyle/>
          <a:p>
            <a:pPr algn="ctr"/>
            <a:r>
              <a:rPr lang="it-IT" b="1" dirty="0"/>
              <a:t>I CRITERI DI SELEZIONE (ART. 83)</a:t>
            </a:r>
          </a:p>
        </p:txBody>
      </p:sp>
      <p:sp>
        <p:nvSpPr>
          <p:cNvPr id="8" name="CasellaDiTesto 7">
            <a:extLst>
              <a:ext uri="{FF2B5EF4-FFF2-40B4-BE49-F238E27FC236}">
                <a16:creationId xmlns:a16="http://schemas.microsoft.com/office/drawing/2014/main" id="{92ED7E49-D673-4A57-A2EB-8497C97859E3}"/>
              </a:ext>
            </a:extLst>
          </p:cNvPr>
          <p:cNvSpPr txBox="1"/>
          <p:nvPr/>
        </p:nvSpPr>
        <p:spPr>
          <a:xfrm>
            <a:off x="2855640" y="1844824"/>
            <a:ext cx="6624736" cy="1477328"/>
          </a:xfrm>
          <a:prstGeom prst="rect">
            <a:avLst/>
          </a:prstGeom>
          <a:solidFill>
            <a:srgbClr val="FF0000"/>
          </a:solidFill>
        </p:spPr>
        <p:txBody>
          <a:bodyPr wrap="square" rtlCol="0">
            <a:spAutoFit/>
          </a:bodyPr>
          <a:lstStyle/>
          <a:p>
            <a:pPr algn="ctr"/>
            <a:r>
              <a:rPr lang="it-IT" b="1" dirty="0"/>
              <a:t> </a:t>
            </a:r>
            <a:r>
              <a:rPr lang="it-IT" b="1" u="sng" dirty="0"/>
              <a:t>L’ART. 83 ATTUA LE PREVISIONI DELL’ART. 58 DELLA DIRETTIVA 2014/24/UE  INDIVIDUANDO LE MODALIT</a:t>
            </a:r>
            <a:r>
              <a:rPr lang="it-IT" b="1" u="sng" dirty="0">
                <a:latin typeface="Calibri" panose="020F0502020204030204" pitchFamily="34" charset="0"/>
                <a:cs typeface="Calibri" panose="020F0502020204030204" pitchFamily="34" charset="0"/>
              </a:rPr>
              <a:t>À DI CARATTERE OGGETTIVO ATTRAVERSO LE QUALI LE STAZIONI APPALTANTI POSSONO PROCEDERE A UNA SELEZIONE QUALITATIVA/QUANTITATIVA DEI PARTECIPANTI</a:t>
            </a:r>
            <a:endParaRPr lang="it-IT" b="1" u="sng" dirty="0"/>
          </a:p>
        </p:txBody>
      </p:sp>
      <p:sp>
        <p:nvSpPr>
          <p:cNvPr id="3" name="CasellaDiTesto 2">
            <a:extLst>
              <a:ext uri="{FF2B5EF4-FFF2-40B4-BE49-F238E27FC236}">
                <a16:creationId xmlns:a16="http://schemas.microsoft.com/office/drawing/2014/main" id="{6E79ADD3-D7DC-429C-B224-78294F1205FF}"/>
              </a:ext>
            </a:extLst>
          </p:cNvPr>
          <p:cNvSpPr txBox="1"/>
          <p:nvPr/>
        </p:nvSpPr>
        <p:spPr>
          <a:xfrm>
            <a:off x="2855642" y="3562851"/>
            <a:ext cx="6624735" cy="2308324"/>
          </a:xfrm>
          <a:prstGeom prst="rect">
            <a:avLst/>
          </a:prstGeom>
          <a:solidFill>
            <a:schemeClr val="accent2">
              <a:lumMod val="60000"/>
              <a:lumOff val="40000"/>
            </a:schemeClr>
          </a:solidFill>
        </p:spPr>
        <p:txBody>
          <a:bodyPr wrap="square" rtlCol="0">
            <a:spAutoFit/>
          </a:bodyPr>
          <a:lstStyle/>
          <a:p>
            <a:pPr algn="just"/>
            <a:r>
              <a:rPr lang="it-IT" dirty="0"/>
              <a:t>L’art. 83, invero, ha un contenuto eterogeneo, in quanto contiene:</a:t>
            </a:r>
          </a:p>
          <a:p>
            <a:pPr marL="285750" indent="-285750" algn="just">
              <a:buFontTx/>
              <a:buChar char="-"/>
            </a:pPr>
            <a:r>
              <a:rPr lang="it-IT" dirty="0"/>
              <a:t>I criteri di selezione dei concorrenti;</a:t>
            </a:r>
          </a:p>
          <a:p>
            <a:pPr marL="285750" indent="-285750" algn="just">
              <a:buFontTx/>
              <a:buChar char="-"/>
            </a:pPr>
            <a:r>
              <a:rPr lang="it-IT" dirty="0"/>
              <a:t>Il soccorso istruttorio (riferito, in termini generali, a tutti gli aspetti formali dell’offerta);</a:t>
            </a:r>
          </a:p>
          <a:p>
            <a:pPr marL="285750" indent="-285750" algn="just">
              <a:buFontTx/>
              <a:buChar char="-"/>
            </a:pPr>
            <a:r>
              <a:rPr lang="it-IT" dirty="0"/>
              <a:t>La definitiva cristallizzazione delle offerte ammesse alla selezione, all’esito della fase di ammissione (norma poi inserita al comma 15 dell’art. 95 Codice;</a:t>
            </a:r>
          </a:p>
          <a:p>
            <a:pPr marL="285750" indent="-285750" algn="just">
              <a:buFontTx/>
              <a:buChar char="-"/>
            </a:pPr>
            <a:r>
              <a:rPr lang="it-IT" dirty="0"/>
              <a:t>Il sistema di premialità e penalità da istituire presso l’ANAC.</a:t>
            </a:r>
          </a:p>
        </p:txBody>
      </p:sp>
    </p:spTree>
    <p:extLst>
      <p:ext uri="{BB962C8B-B14F-4D97-AF65-F5344CB8AC3E}">
        <p14:creationId xmlns:p14="http://schemas.microsoft.com/office/powerpoint/2010/main" val="3028684452"/>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4" name="Segnaposto data 3"/>
          <p:cNvSpPr>
            <a:spLocks noGrp="1"/>
          </p:cNvSpPr>
          <p:nvPr>
            <p:ph type="dt" sz="half" idx="10"/>
          </p:nvPr>
        </p:nvSpPr>
        <p:spPr>
          <a:xfrm>
            <a:off x="1991544" y="6021289"/>
            <a:ext cx="2286000" cy="365125"/>
          </a:xfrm>
        </p:spPr>
        <p:txBody>
          <a:bodyPr/>
          <a:lstStyle/>
          <a:p>
            <a:pPr algn="r">
              <a:defRPr/>
            </a:pPr>
            <a:endParaRPr lang="it-IT" sz="1000" dirty="0">
              <a:solidFill>
                <a:srgbClr val="E3DED1">
                  <a:shade val="50000"/>
                </a:srgbClr>
              </a:solidFill>
              <a:latin typeface="Calibri"/>
            </a:endParaRPr>
          </a:p>
          <a:p>
            <a:pPr algn="r">
              <a:defRPr/>
            </a:pPr>
            <a:fld id="{C2A3C01C-C5B2-41A8-8D17-32AF24AD1F6C}" type="datetime1">
              <a:rPr lang="it-IT" sz="1000">
                <a:solidFill>
                  <a:srgbClr val="E3DED1">
                    <a:shade val="50000"/>
                  </a:srgbClr>
                </a:solidFill>
                <a:latin typeface="Calibri"/>
              </a:rPr>
              <a:pPr algn="r">
                <a:defRPr/>
              </a:pPr>
              <a:t>11/12/2020</a:t>
            </a:fld>
            <a:endParaRPr lang="it-IT" sz="1000" dirty="0">
              <a:solidFill>
                <a:srgbClr val="E3DED1">
                  <a:shade val="50000"/>
                </a:srgbClr>
              </a:solidFill>
              <a:latin typeface="Calibri"/>
            </a:endParaRPr>
          </a:p>
        </p:txBody>
      </p:sp>
      <p:sp>
        <p:nvSpPr>
          <p:cNvPr id="5" name="Segnaposto piè di pagina 4"/>
          <p:cNvSpPr>
            <a:spLocks noGrp="1"/>
          </p:cNvSpPr>
          <p:nvPr>
            <p:ph type="ftr" sz="quarter" idx="11"/>
          </p:nvPr>
        </p:nvSpPr>
        <p:spPr>
          <a:xfrm>
            <a:off x="6528048" y="6111876"/>
            <a:ext cx="3344280" cy="365125"/>
          </a:xfrm>
        </p:spPr>
        <p:txBody>
          <a:bodyPr/>
          <a:lstStyle/>
          <a:p>
            <a:pPr algn="l">
              <a:defRPr/>
            </a:pPr>
            <a:r>
              <a:rPr lang="it-IT" sz="1000" dirty="0">
                <a:solidFill>
                  <a:srgbClr val="E3DED1">
                    <a:shade val="50000"/>
                  </a:srgbClr>
                </a:solidFill>
                <a:latin typeface="Calibri"/>
              </a:rPr>
              <a:t>IL CODICE DEI CONTRATTI PUBBLICI</a:t>
            </a:r>
          </a:p>
        </p:txBody>
      </p:sp>
      <p:sp>
        <p:nvSpPr>
          <p:cNvPr id="6" name="Segnaposto numero diapositiva 5"/>
          <p:cNvSpPr>
            <a:spLocks noGrp="1"/>
          </p:cNvSpPr>
          <p:nvPr>
            <p:ph type="sldNum" sz="quarter" idx="12"/>
          </p:nvPr>
        </p:nvSpPr>
        <p:spPr/>
        <p:txBody>
          <a:bodyPr/>
          <a:lstStyle/>
          <a:p>
            <a:pPr>
              <a:defRPr/>
            </a:pPr>
            <a:fld id="{ED2A5BCF-08AD-4814-8341-34CC1736FD3A}" type="slidenum">
              <a:rPr lang="it-IT" sz="1000">
                <a:solidFill>
                  <a:srgbClr val="E3DED1">
                    <a:shade val="50000"/>
                  </a:srgbClr>
                </a:solidFill>
                <a:latin typeface="Calibri"/>
              </a:rPr>
              <a:pPr>
                <a:defRPr/>
              </a:pPr>
              <a:t>152</a:t>
            </a:fld>
            <a:endParaRPr lang="it-IT" sz="1000" dirty="0">
              <a:solidFill>
                <a:srgbClr val="E3DED1">
                  <a:shade val="50000"/>
                </a:srgbClr>
              </a:solidFill>
              <a:latin typeface="Calibri"/>
            </a:endParaRPr>
          </a:p>
        </p:txBody>
      </p:sp>
      <p:sp>
        <p:nvSpPr>
          <p:cNvPr id="2" name="CasellaDiTesto 1">
            <a:extLst>
              <a:ext uri="{FF2B5EF4-FFF2-40B4-BE49-F238E27FC236}">
                <a16:creationId xmlns:a16="http://schemas.microsoft.com/office/drawing/2014/main" id="{BBC663A1-9470-4ECC-A747-3CDF0FCD0CAC}"/>
              </a:ext>
            </a:extLst>
          </p:cNvPr>
          <p:cNvSpPr txBox="1"/>
          <p:nvPr/>
        </p:nvSpPr>
        <p:spPr>
          <a:xfrm>
            <a:off x="2855640" y="949690"/>
            <a:ext cx="6624736" cy="369332"/>
          </a:xfrm>
          <a:prstGeom prst="rect">
            <a:avLst/>
          </a:prstGeom>
          <a:solidFill>
            <a:schemeClr val="accent5">
              <a:lumMod val="60000"/>
              <a:lumOff val="40000"/>
            </a:schemeClr>
          </a:solidFill>
        </p:spPr>
        <p:txBody>
          <a:bodyPr wrap="square" rtlCol="0">
            <a:spAutoFit/>
          </a:bodyPr>
          <a:lstStyle/>
          <a:p>
            <a:pPr algn="ctr"/>
            <a:r>
              <a:rPr lang="it-IT" b="1" dirty="0"/>
              <a:t>I CRITERI DI SELEZIONE (ART. 83)</a:t>
            </a:r>
          </a:p>
        </p:txBody>
      </p:sp>
      <p:sp>
        <p:nvSpPr>
          <p:cNvPr id="9" name="Rettangolo 8">
            <a:extLst>
              <a:ext uri="{FF2B5EF4-FFF2-40B4-BE49-F238E27FC236}">
                <a16:creationId xmlns:a16="http://schemas.microsoft.com/office/drawing/2014/main" id="{F081B114-880A-44A1-828B-CC14FEBB2EC1}"/>
              </a:ext>
            </a:extLst>
          </p:cNvPr>
          <p:cNvSpPr/>
          <p:nvPr/>
        </p:nvSpPr>
        <p:spPr>
          <a:xfrm>
            <a:off x="2855640" y="2276872"/>
            <a:ext cx="6624736" cy="2308324"/>
          </a:xfrm>
          <a:prstGeom prst="rect">
            <a:avLst/>
          </a:prstGeom>
          <a:solidFill>
            <a:srgbClr val="FFFF00"/>
          </a:solidFill>
        </p:spPr>
        <p:txBody>
          <a:bodyPr wrap="square">
            <a:spAutoFit/>
          </a:bodyPr>
          <a:lstStyle/>
          <a:p>
            <a:pPr algn="ctr"/>
            <a:r>
              <a:rPr lang="it-IT" sz="2400" dirty="0"/>
              <a:t>L’art. 83, comma 1 Codice dispone:</a:t>
            </a:r>
          </a:p>
          <a:p>
            <a:pPr algn="ctr"/>
            <a:endParaRPr lang="it-IT" sz="2400" dirty="0"/>
          </a:p>
          <a:p>
            <a:pPr marL="457200" indent="-457200" algn="just">
              <a:buAutoNum type="arabicPeriod"/>
            </a:pPr>
            <a:r>
              <a:rPr lang="it-IT" sz="2400" dirty="0"/>
              <a:t>I criteri di selezione riguardano esclusivamente:</a:t>
            </a:r>
          </a:p>
          <a:p>
            <a:pPr algn="just"/>
            <a:r>
              <a:rPr lang="it-IT" sz="2400" b="1" i="1" u="sng" dirty="0"/>
              <a:t>a</a:t>
            </a:r>
            <a:r>
              <a:rPr lang="it-IT" sz="2400" b="1" u="sng" dirty="0"/>
              <a:t>) i requisiti di idoneità professionale;</a:t>
            </a:r>
          </a:p>
          <a:p>
            <a:pPr algn="just"/>
            <a:r>
              <a:rPr lang="it-IT" sz="2400" b="1" i="1" u="sng" dirty="0"/>
              <a:t>b</a:t>
            </a:r>
            <a:r>
              <a:rPr lang="it-IT" sz="2400" b="1" u="sng" dirty="0"/>
              <a:t>) la capacità economica e finanziaria;</a:t>
            </a:r>
          </a:p>
          <a:p>
            <a:pPr algn="just"/>
            <a:r>
              <a:rPr lang="it-IT" sz="2400" b="1" i="1" u="sng" dirty="0"/>
              <a:t>c</a:t>
            </a:r>
            <a:r>
              <a:rPr lang="it-IT" sz="2400" b="1" u="sng" dirty="0"/>
              <a:t>) le capacità tecniche e professionali.</a:t>
            </a:r>
          </a:p>
        </p:txBody>
      </p:sp>
    </p:spTree>
    <p:extLst>
      <p:ext uri="{BB962C8B-B14F-4D97-AF65-F5344CB8AC3E}">
        <p14:creationId xmlns:p14="http://schemas.microsoft.com/office/powerpoint/2010/main" val="715763987"/>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4" name="Segnaposto data 3"/>
          <p:cNvSpPr>
            <a:spLocks noGrp="1"/>
          </p:cNvSpPr>
          <p:nvPr>
            <p:ph type="dt" sz="half" idx="10"/>
          </p:nvPr>
        </p:nvSpPr>
        <p:spPr>
          <a:xfrm>
            <a:off x="1991544" y="6021289"/>
            <a:ext cx="2286000" cy="365125"/>
          </a:xfrm>
        </p:spPr>
        <p:txBody>
          <a:bodyPr/>
          <a:lstStyle/>
          <a:p>
            <a:pPr algn="r">
              <a:defRPr/>
            </a:pPr>
            <a:endParaRPr lang="it-IT" sz="1000" dirty="0">
              <a:solidFill>
                <a:srgbClr val="E3DED1">
                  <a:shade val="50000"/>
                </a:srgbClr>
              </a:solidFill>
              <a:latin typeface="Calibri"/>
            </a:endParaRPr>
          </a:p>
          <a:p>
            <a:pPr algn="r">
              <a:defRPr/>
            </a:pPr>
            <a:fld id="{C2A3C01C-C5B2-41A8-8D17-32AF24AD1F6C}" type="datetime1">
              <a:rPr lang="it-IT" sz="1000">
                <a:solidFill>
                  <a:srgbClr val="E3DED1">
                    <a:shade val="50000"/>
                  </a:srgbClr>
                </a:solidFill>
                <a:latin typeface="Calibri"/>
              </a:rPr>
              <a:pPr algn="r">
                <a:defRPr/>
              </a:pPr>
              <a:t>11/12/2020</a:t>
            </a:fld>
            <a:endParaRPr lang="it-IT" sz="1000" dirty="0">
              <a:solidFill>
                <a:srgbClr val="E3DED1">
                  <a:shade val="50000"/>
                </a:srgbClr>
              </a:solidFill>
              <a:latin typeface="Calibri"/>
            </a:endParaRPr>
          </a:p>
        </p:txBody>
      </p:sp>
      <p:sp>
        <p:nvSpPr>
          <p:cNvPr id="5" name="Segnaposto piè di pagina 4"/>
          <p:cNvSpPr>
            <a:spLocks noGrp="1"/>
          </p:cNvSpPr>
          <p:nvPr>
            <p:ph type="ftr" sz="quarter" idx="11"/>
          </p:nvPr>
        </p:nvSpPr>
        <p:spPr>
          <a:xfrm>
            <a:off x="6528048" y="6111876"/>
            <a:ext cx="3344280" cy="365125"/>
          </a:xfrm>
        </p:spPr>
        <p:txBody>
          <a:bodyPr/>
          <a:lstStyle/>
          <a:p>
            <a:pPr algn="l">
              <a:defRPr/>
            </a:pPr>
            <a:r>
              <a:rPr lang="it-IT" sz="1000" dirty="0">
                <a:solidFill>
                  <a:srgbClr val="E3DED1">
                    <a:shade val="50000"/>
                  </a:srgbClr>
                </a:solidFill>
                <a:latin typeface="Calibri"/>
              </a:rPr>
              <a:t>IL CODICE DEI CONTRATTI PUBBLICI</a:t>
            </a:r>
          </a:p>
        </p:txBody>
      </p:sp>
      <p:sp>
        <p:nvSpPr>
          <p:cNvPr id="6" name="Segnaposto numero diapositiva 5"/>
          <p:cNvSpPr>
            <a:spLocks noGrp="1"/>
          </p:cNvSpPr>
          <p:nvPr>
            <p:ph type="sldNum" sz="quarter" idx="12"/>
          </p:nvPr>
        </p:nvSpPr>
        <p:spPr/>
        <p:txBody>
          <a:bodyPr/>
          <a:lstStyle/>
          <a:p>
            <a:pPr>
              <a:defRPr/>
            </a:pPr>
            <a:fld id="{ED2A5BCF-08AD-4814-8341-34CC1736FD3A}" type="slidenum">
              <a:rPr lang="it-IT" sz="1000">
                <a:solidFill>
                  <a:srgbClr val="E3DED1">
                    <a:shade val="50000"/>
                  </a:srgbClr>
                </a:solidFill>
                <a:latin typeface="Calibri"/>
              </a:rPr>
              <a:pPr>
                <a:defRPr/>
              </a:pPr>
              <a:t>153</a:t>
            </a:fld>
            <a:endParaRPr lang="it-IT" sz="1000" dirty="0">
              <a:solidFill>
                <a:srgbClr val="E3DED1">
                  <a:shade val="50000"/>
                </a:srgbClr>
              </a:solidFill>
              <a:latin typeface="Calibri"/>
            </a:endParaRPr>
          </a:p>
        </p:txBody>
      </p:sp>
      <p:sp>
        <p:nvSpPr>
          <p:cNvPr id="2" name="CasellaDiTesto 1">
            <a:extLst>
              <a:ext uri="{FF2B5EF4-FFF2-40B4-BE49-F238E27FC236}">
                <a16:creationId xmlns:a16="http://schemas.microsoft.com/office/drawing/2014/main" id="{BBC663A1-9470-4ECC-A747-3CDF0FCD0CAC}"/>
              </a:ext>
            </a:extLst>
          </p:cNvPr>
          <p:cNvSpPr txBox="1"/>
          <p:nvPr/>
        </p:nvSpPr>
        <p:spPr>
          <a:xfrm>
            <a:off x="2855640" y="949690"/>
            <a:ext cx="6624736" cy="369332"/>
          </a:xfrm>
          <a:prstGeom prst="rect">
            <a:avLst/>
          </a:prstGeom>
          <a:solidFill>
            <a:schemeClr val="accent5">
              <a:lumMod val="60000"/>
              <a:lumOff val="40000"/>
            </a:schemeClr>
          </a:solidFill>
        </p:spPr>
        <p:txBody>
          <a:bodyPr wrap="square" rtlCol="0">
            <a:spAutoFit/>
          </a:bodyPr>
          <a:lstStyle/>
          <a:p>
            <a:pPr algn="ctr"/>
            <a:r>
              <a:rPr lang="it-IT" b="1" dirty="0"/>
              <a:t>I CRITERI DI SELEZIONE (ART. 83)</a:t>
            </a:r>
          </a:p>
        </p:txBody>
      </p:sp>
      <p:sp>
        <p:nvSpPr>
          <p:cNvPr id="3" name="Rettangolo 2">
            <a:extLst>
              <a:ext uri="{FF2B5EF4-FFF2-40B4-BE49-F238E27FC236}">
                <a16:creationId xmlns:a16="http://schemas.microsoft.com/office/drawing/2014/main" id="{D75F4716-137B-4386-93D2-185B2758A801}"/>
              </a:ext>
            </a:extLst>
          </p:cNvPr>
          <p:cNvSpPr/>
          <p:nvPr/>
        </p:nvSpPr>
        <p:spPr>
          <a:xfrm>
            <a:off x="2855640" y="2274838"/>
            <a:ext cx="6624736" cy="2677656"/>
          </a:xfrm>
          <a:prstGeom prst="rect">
            <a:avLst/>
          </a:prstGeom>
        </p:spPr>
        <p:txBody>
          <a:bodyPr wrap="square">
            <a:spAutoFit/>
          </a:bodyPr>
          <a:lstStyle/>
          <a:p>
            <a:pPr algn="ctr"/>
            <a:r>
              <a:rPr lang="it-IT" sz="2400" b="1" dirty="0">
                <a:latin typeface="+mj-lt"/>
              </a:rPr>
              <a:t>I requisiti e le capacità di cui al comma 1 – </a:t>
            </a:r>
            <a:r>
              <a:rPr lang="it-IT" sz="2400" b="1" u="sng" dirty="0">
                <a:latin typeface="+mj-lt"/>
              </a:rPr>
              <a:t>previamente indicati nella legge speciale di gara</a:t>
            </a:r>
            <a:r>
              <a:rPr lang="it-IT" sz="2400" b="1" dirty="0">
                <a:latin typeface="+mj-lt"/>
              </a:rPr>
              <a:t> – devono essere attinenti e proporzionati all’oggetto dell’appalto, tenendo presente l’interesse pubblico ad avere il più ampio numero di potenziali partecipanti, nel rispetto dei principi di trasparenza e rotazione (art. 83, comma 2 Codice).</a:t>
            </a:r>
          </a:p>
        </p:txBody>
      </p:sp>
    </p:spTree>
    <p:extLst>
      <p:ext uri="{BB962C8B-B14F-4D97-AF65-F5344CB8AC3E}">
        <p14:creationId xmlns:p14="http://schemas.microsoft.com/office/powerpoint/2010/main" val="1487631063"/>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4" name="Segnaposto data 3"/>
          <p:cNvSpPr>
            <a:spLocks noGrp="1"/>
          </p:cNvSpPr>
          <p:nvPr>
            <p:ph type="dt" sz="half" idx="10"/>
          </p:nvPr>
        </p:nvSpPr>
        <p:spPr>
          <a:xfrm>
            <a:off x="1991544" y="6021289"/>
            <a:ext cx="2286000" cy="365125"/>
          </a:xfrm>
        </p:spPr>
        <p:txBody>
          <a:bodyPr/>
          <a:lstStyle/>
          <a:p>
            <a:pPr algn="r">
              <a:defRPr/>
            </a:pPr>
            <a:endParaRPr lang="it-IT" sz="1000" dirty="0">
              <a:solidFill>
                <a:srgbClr val="E3DED1">
                  <a:shade val="50000"/>
                </a:srgbClr>
              </a:solidFill>
              <a:latin typeface="Calibri"/>
            </a:endParaRPr>
          </a:p>
          <a:p>
            <a:pPr algn="r">
              <a:defRPr/>
            </a:pPr>
            <a:fld id="{C2A3C01C-C5B2-41A8-8D17-32AF24AD1F6C}" type="datetime1">
              <a:rPr lang="it-IT" sz="1000">
                <a:solidFill>
                  <a:srgbClr val="E3DED1">
                    <a:shade val="50000"/>
                  </a:srgbClr>
                </a:solidFill>
                <a:latin typeface="Calibri"/>
              </a:rPr>
              <a:pPr algn="r">
                <a:defRPr/>
              </a:pPr>
              <a:t>11/12/2020</a:t>
            </a:fld>
            <a:endParaRPr lang="it-IT" sz="1000" dirty="0">
              <a:solidFill>
                <a:srgbClr val="E3DED1">
                  <a:shade val="50000"/>
                </a:srgbClr>
              </a:solidFill>
              <a:latin typeface="Calibri"/>
            </a:endParaRPr>
          </a:p>
        </p:txBody>
      </p:sp>
      <p:sp>
        <p:nvSpPr>
          <p:cNvPr id="5" name="Segnaposto piè di pagina 4"/>
          <p:cNvSpPr>
            <a:spLocks noGrp="1"/>
          </p:cNvSpPr>
          <p:nvPr>
            <p:ph type="ftr" sz="quarter" idx="11"/>
          </p:nvPr>
        </p:nvSpPr>
        <p:spPr>
          <a:xfrm>
            <a:off x="6528048" y="6111876"/>
            <a:ext cx="3344280" cy="365125"/>
          </a:xfrm>
        </p:spPr>
        <p:txBody>
          <a:bodyPr/>
          <a:lstStyle/>
          <a:p>
            <a:pPr algn="l">
              <a:defRPr/>
            </a:pPr>
            <a:r>
              <a:rPr lang="it-IT" sz="1000" dirty="0">
                <a:solidFill>
                  <a:srgbClr val="E3DED1">
                    <a:shade val="50000"/>
                  </a:srgbClr>
                </a:solidFill>
                <a:latin typeface="Calibri"/>
              </a:rPr>
              <a:t>IL CODICE DEI CONTRATTI PUBBLICI</a:t>
            </a:r>
          </a:p>
        </p:txBody>
      </p:sp>
      <p:sp>
        <p:nvSpPr>
          <p:cNvPr id="6" name="Segnaposto numero diapositiva 5"/>
          <p:cNvSpPr>
            <a:spLocks noGrp="1"/>
          </p:cNvSpPr>
          <p:nvPr>
            <p:ph type="sldNum" sz="quarter" idx="12"/>
          </p:nvPr>
        </p:nvSpPr>
        <p:spPr/>
        <p:txBody>
          <a:bodyPr/>
          <a:lstStyle/>
          <a:p>
            <a:pPr>
              <a:defRPr/>
            </a:pPr>
            <a:fld id="{ED2A5BCF-08AD-4814-8341-34CC1736FD3A}" type="slidenum">
              <a:rPr lang="it-IT" sz="1000">
                <a:solidFill>
                  <a:srgbClr val="E3DED1">
                    <a:shade val="50000"/>
                  </a:srgbClr>
                </a:solidFill>
                <a:latin typeface="Calibri"/>
              </a:rPr>
              <a:pPr>
                <a:defRPr/>
              </a:pPr>
              <a:t>154</a:t>
            </a:fld>
            <a:endParaRPr lang="it-IT" sz="1000" dirty="0">
              <a:solidFill>
                <a:srgbClr val="E3DED1">
                  <a:shade val="50000"/>
                </a:srgbClr>
              </a:solidFill>
              <a:latin typeface="Calibri"/>
            </a:endParaRPr>
          </a:p>
        </p:txBody>
      </p:sp>
      <p:sp>
        <p:nvSpPr>
          <p:cNvPr id="2" name="CasellaDiTesto 1">
            <a:extLst>
              <a:ext uri="{FF2B5EF4-FFF2-40B4-BE49-F238E27FC236}">
                <a16:creationId xmlns:a16="http://schemas.microsoft.com/office/drawing/2014/main" id="{BBC663A1-9470-4ECC-A747-3CDF0FCD0CAC}"/>
              </a:ext>
            </a:extLst>
          </p:cNvPr>
          <p:cNvSpPr txBox="1"/>
          <p:nvPr/>
        </p:nvSpPr>
        <p:spPr>
          <a:xfrm>
            <a:off x="2855640" y="949690"/>
            <a:ext cx="6624736" cy="369332"/>
          </a:xfrm>
          <a:prstGeom prst="rect">
            <a:avLst/>
          </a:prstGeom>
          <a:solidFill>
            <a:schemeClr val="accent5">
              <a:lumMod val="60000"/>
              <a:lumOff val="40000"/>
            </a:schemeClr>
          </a:solidFill>
        </p:spPr>
        <p:txBody>
          <a:bodyPr wrap="square" rtlCol="0">
            <a:spAutoFit/>
          </a:bodyPr>
          <a:lstStyle/>
          <a:p>
            <a:pPr algn="ctr"/>
            <a:r>
              <a:rPr lang="it-IT" b="1" dirty="0"/>
              <a:t>I CRITERI DI SELEZIONE (ART. 83)</a:t>
            </a:r>
          </a:p>
        </p:txBody>
      </p:sp>
      <p:sp>
        <p:nvSpPr>
          <p:cNvPr id="3" name="Rettangolo 2">
            <a:extLst>
              <a:ext uri="{FF2B5EF4-FFF2-40B4-BE49-F238E27FC236}">
                <a16:creationId xmlns:a16="http://schemas.microsoft.com/office/drawing/2014/main" id="{D75F4716-137B-4386-93D2-185B2758A801}"/>
              </a:ext>
            </a:extLst>
          </p:cNvPr>
          <p:cNvSpPr/>
          <p:nvPr/>
        </p:nvSpPr>
        <p:spPr>
          <a:xfrm>
            <a:off x="2855640" y="3354961"/>
            <a:ext cx="6624736" cy="2554545"/>
          </a:xfrm>
          <a:prstGeom prst="rect">
            <a:avLst/>
          </a:prstGeom>
          <a:solidFill>
            <a:schemeClr val="tx2">
              <a:lumMod val="50000"/>
              <a:lumOff val="50000"/>
            </a:schemeClr>
          </a:solidFill>
        </p:spPr>
        <p:txBody>
          <a:bodyPr wrap="square">
            <a:spAutoFit/>
          </a:bodyPr>
          <a:lstStyle/>
          <a:p>
            <a:pPr algn="ctr"/>
            <a:r>
              <a:rPr lang="it-IT" sz="2000" dirty="0">
                <a:latin typeface="+mj-lt"/>
              </a:rPr>
              <a:t>«Le stazioni appaltanti indicano le condizioni di</a:t>
            </a:r>
          </a:p>
          <a:p>
            <a:pPr algn="ctr"/>
            <a:r>
              <a:rPr lang="it-IT" sz="2000" dirty="0">
                <a:latin typeface="+mj-lt"/>
              </a:rPr>
              <a:t>partecipazione richieste, </a:t>
            </a:r>
            <a:r>
              <a:rPr lang="it-IT" sz="2000" u="sng" dirty="0">
                <a:latin typeface="+mj-lt"/>
              </a:rPr>
              <a:t>che possono essere espresse come livelli minimi di capacità, congiuntamente agli idonei mezzi di prova, nel bando di gara o nell’invito a confermare interesse ed effettuano la verifica formale e sostanziale delle capacità realizzative, delle competenze tecniche e professionali</a:t>
            </a:r>
            <a:r>
              <a:rPr lang="it-IT" sz="2000" dirty="0">
                <a:latin typeface="+mj-lt"/>
              </a:rPr>
              <a:t>, ivi comprese le risorse umane, organiche all’impresa, nonché delle attività effettivamente eseguite».</a:t>
            </a:r>
          </a:p>
        </p:txBody>
      </p:sp>
      <p:sp>
        <p:nvSpPr>
          <p:cNvPr id="8" name="CasellaDiTesto 7">
            <a:extLst>
              <a:ext uri="{FF2B5EF4-FFF2-40B4-BE49-F238E27FC236}">
                <a16:creationId xmlns:a16="http://schemas.microsoft.com/office/drawing/2014/main" id="{9B7D12A4-F360-4BA6-9FF7-50B4F15CA7A7}"/>
              </a:ext>
            </a:extLst>
          </p:cNvPr>
          <p:cNvSpPr txBox="1"/>
          <p:nvPr/>
        </p:nvSpPr>
        <p:spPr>
          <a:xfrm>
            <a:off x="2855640" y="1700808"/>
            <a:ext cx="6624736" cy="369332"/>
          </a:xfrm>
          <a:prstGeom prst="rect">
            <a:avLst/>
          </a:prstGeom>
          <a:solidFill>
            <a:srgbClr val="FFFF00"/>
          </a:solidFill>
        </p:spPr>
        <p:txBody>
          <a:bodyPr wrap="square" rtlCol="0">
            <a:spAutoFit/>
          </a:bodyPr>
          <a:lstStyle/>
          <a:p>
            <a:pPr algn="ctr"/>
            <a:r>
              <a:rPr lang="it-IT" b="1" dirty="0"/>
              <a:t>Al comma 8 dell’art. 83 – quale norma di «chiusura» - si stabilisce:</a:t>
            </a:r>
          </a:p>
        </p:txBody>
      </p:sp>
      <p:sp>
        <p:nvSpPr>
          <p:cNvPr id="9" name="Freccia in giù 8">
            <a:extLst>
              <a:ext uri="{FF2B5EF4-FFF2-40B4-BE49-F238E27FC236}">
                <a16:creationId xmlns:a16="http://schemas.microsoft.com/office/drawing/2014/main" id="{7131519A-45DC-42B2-AE0B-4A7D1CE778FF}"/>
              </a:ext>
            </a:extLst>
          </p:cNvPr>
          <p:cNvSpPr/>
          <p:nvPr/>
        </p:nvSpPr>
        <p:spPr>
          <a:xfrm>
            <a:off x="5735960" y="2285125"/>
            <a:ext cx="720080" cy="741859"/>
          </a:xfrm>
          <a:prstGeom prst="downArrow">
            <a:avLst/>
          </a:prstGeom>
          <a:solidFill>
            <a:schemeClr val="tx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Tree>
    <p:extLst>
      <p:ext uri="{BB962C8B-B14F-4D97-AF65-F5344CB8AC3E}">
        <p14:creationId xmlns:p14="http://schemas.microsoft.com/office/powerpoint/2010/main" val="3184749247"/>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4" name="Segnaposto data 3"/>
          <p:cNvSpPr>
            <a:spLocks noGrp="1"/>
          </p:cNvSpPr>
          <p:nvPr>
            <p:ph type="dt" sz="half" idx="10"/>
          </p:nvPr>
        </p:nvSpPr>
        <p:spPr>
          <a:xfrm>
            <a:off x="1991544" y="6021289"/>
            <a:ext cx="2286000" cy="365125"/>
          </a:xfrm>
        </p:spPr>
        <p:txBody>
          <a:bodyPr/>
          <a:lstStyle/>
          <a:p>
            <a:pPr algn="r">
              <a:defRPr/>
            </a:pPr>
            <a:endParaRPr lang="it-IT" sz="1000" dirty="0">
              <a:solidFill>
                <a:srgbClr val="E3DED1">
                  <a:shade val="50000"/>
                </a:srgbClr>
              </a:solidFill>
              <a:latin typeface="Calibri"/>
            </a:endParaRPr>
          </a:p>
          <a:p>
            <a:pPr algn="r">
              <a:defRPr/>
            </a:pPr>
            <a:fld id="{C2A3C01C-C5B2-41A8-8D17-32AF24AD1F6C}" type="datetime1">
              <a:rPr lang="it-IT" sz="1000">
                <a:solidFill>
                  <a:srgbClr val="E3DED1">
                    <a:shade val="50000"/>
                  </a:srgbClr>
                </a:solidFill>
                <a:latin typeface="Calibri"/>
              </a:rPr>
              <a:pPr algn="r">
                <a:defRPr/>
              </a:pPr>
              <a:t>11/12/2020</a:t>
            </a:fld>
            <a:endParaRPr lang="it-IT" sz="1000" dirty="0">
              <a:solidFill>
                <a:srgbClr val="E3DED1">
                  <a:shade val="50000"/>
                </a:srgbClr>
              </a:solidFill>
              <a:latin typeface="Calibri"/>
            </a:endParaRPr>
          </a:p>
        </p:txBody>
      </p:sp>
      <p:sp>
        <p:nvSpPr>
          <p:cNvPr id="5" name="Segnaposto piè di pagina 4"/>
          <p:cNvSpPr>
            <a:spLocks noGrp="1"/>
          </p:cNvSpPr>
          <p:nvPr>
            <p:ph type="ftr" sz="quarter" idx="11"/>
          </p:nvPr>
        </p:nvSpPr>
        <p:spPr>
          <a:xfrm>
            <a:off x="6528048" y="6111876"/>
            <a:ext cx="3344280" cy="365125"/>
          </a:xfrm>
        </p:spPr>
        <p:txBody>
          <a:bodyPr/>
          <a:lstStyle/>
          <a:p>
            <a:pPr algn="l">
              <a:defRPr/>
            </a:pPr>
            <a:r>
              <a:rPr lang="it-IT" sz="1000" dirty="0">
                <a:solidFill>
                  <a:srgbClr val="E3DED1">
                    <a:shade val="50000"/>
                  </a:srgbClr>
                </a:solidFill>
                <a:latin typeface="Calibri"/>
              </a:rPr>
              <a:t>IL CODICE DEI CONTRATTI PUBBLICI</a:t>
            </a:r>
          </a:p>
        </p:txBody>
      </p:sp>
      <p:sp>
        <p:nvSpPr>
          <p:cNvPr id="6" name="Segnaposto numero diapositiva 5"/>
          <p:cNvSpPr>
            <a:spLocks noGrp="1"/>
          </p:cNvSpPr>
          <p:nvPr>
            <p:ph type="sldNum" sz="quarter" idx="12"/>
          </p:nvPr>
        </p:nvSpPr>
        <p:spPr/>
        <p:txBody>
          <a:bodyPr/>
          <a:lstStyle/>
          <a:p>
            <a:pPr>
              <a:defRPr/>
            </a:pPr>
            <a:fld id="{ED2A5BCF-08AD-4814-8341-34CC1736FD3A}" type="slidenum">
              <a:rPr lang="it-IT" sz="1000">
                <a:solidFill>
                  <a:srgbClr val="E3DED1">
                    <a:shade val="50000"/>
                  </a:srgbClr>
                </a:solidFill>
                <a:latin typeface="Calibri"/>
              </a:rPr>
              <a:pPr>
                <a:defRPr/>
              </a:pPr>
              <a:t>155</a:t>
            </a:fld>
            <a:endParaRPr lang="it-IT" sz="1000" dirty="0">
              <a:solidFill>
                <a:srgbClr val="E3DED1">
                  <a:shade val="50000"/>
                </a:srgbClr>
              </a:solidFill>
              <a:latin typeface="Calibri"/>
            </a:endParaRPr>
          </a:p>
        </p:txBody>
      </p:sp>
      <p:sp>
        <p:nvSpPr>
          <p:cNvPr id="2" name="CasellaDiTesto 1">
            <a:extLst>
              <a:ext uri="{FF2B5EF4-FFF2-40B4-BE49-F238E27FC236}">
                <a16:creationId xmlns:a16="http://schemas.microsoft.com/office/drawing/2014/main" id="{BBC663A1-9470-4ECC-A747-3CDF0FCD0CAC}"/>
              </a:ext>
            </a:extLst>
          </p:cNvPr>
          <p:cNvSpPr txBox="1"/>
          <p:nvPr/>
        </p:nvSpPr>
        <p:spPr>
          <a:xfrm>
            <a:off x="2855640" y="949690"/>
            <a:ext cx="6624736" cy="369332"/>
          </a:xfrm>
          <a:prstGeom prst="rect">
            <a:avLst/>
          </a:prstGeom>
          <a:solidFill>
            <a:schemeClr val="accent5">
              <a:lumMod val="60000"/>
              <a:lumOff val="40000"/>
            </a:schemeClr>
          </a:solidFill>
        </p:spPr>
        <p:txBody>
          <a:bodyPr wrap="square" rtlCol="0">
            <a:spAutoFit/>
          </a:bodyPr>
          <a:lstStyle/>
          <a:p>
            <a:pPr algn="ctr"/>
            <a:r>
              <a:rPr lang="it-IT" b="1" dirty="0"/>
              <a:t>I CRITERI DI SELEZIONE (ART. 83)</a:t>
            </a:r>
          </a:p>
        </p:txBody>
      </p:sp>
      <p:sp>
        <p:nvSpPr>
          <p:cNvPr id="8" name="CasellaDiTesto 7">
            <a:extLst>
              <a:ext uri="{FF2B5EF4-FFF2-40B4-BE49-F238E27FC236}">
                <a16:creationId xmlns:a16="http://schemas.microsoft.com/office/drawing/2014/main" id="{9B7D12A4-F360-4BA6-9FF7-50B4F15CA7A7}"/>
              </a:ext>
            </a:extLst>
          </p:cNvPr>
          <p:cNvSpPr txBox="1"/>
          <p:nvPr/>
        </p:nvSpPr>
        <p:spPr>
          <a:xfrm>
            <a:off x="2855640" y="1700808"/>
            <a:ext cx="6624736" cy="369332"/>
          </a:xfrm>
          <a:prstGeom prst="rect">
            <a:avLst/>
          </a:prstGeom>
          <a:solidFill>
            <a:srgbClr val="FFFF00"/>
          </a:solidFill>
        </p:spPr>
        <p:txBody>
          <a:bodyPr wrap="square" rtlCol="0">
            <a:spAutoFit/>
          </a:bodyPr>
          <a:lstStyle/>
          <a:p>
            <a:pPr algn="ctr"/>
            <a:r>
              <a:rPr lang="it-IT" b="1" dirty="0"/>
              <a:t>Al comma 8 dell’art. 83 – quale norma di «chiusura» - si stabilisce:</a:t>
            </a:r>
          </a:p>
        </p:txBody>
      </p:sp>
      <p:sp>
        <p:nvSpPr>
          <p:cNvPr id="10" name="Rettangolo 9">
            <a:extLst>
              <a:ext uri="{FF2B5EF4-FFF2-40B4-BE49-F238E27FC236}">
                <a16:creationId xmlns:a16="http://schemas.microsoft.com/office/drawing/2014/main" id="{EA796833-FB85-42BF-A8D6-C5712D435B5E}"/>
              </a:ext>
            </a:extLst>
          </p:cNvPr>
          <p:cNvSpPr/>
          <p:nvPr/>
        </p:nvSpPr>
        <p:spPr>
          <a:xfrm>
            <a:off x="2730456" y="2543514"/>
            <a:ext cx="6731088" cy="2585323"/>
          </a:xfrm>
          <a:prstGeom prst="rect">
            <a:avLst/>
          </a:prstGeom>
          <a:ln>
            <a:solidFill>
              <a:srgbClr val="FF0000"/>
            </a:solidFill>
          </a:ln>
        </p:spPr>
        <p:txBody>
          <a:bodyPr wrap="square">
            <a:spAutoFit/>
          </a:bodyPr>
          <a:lstStyle/>
          <a:p>
            <a:pPr algn="ctr"/>
            <a:r>
              <a:rPr lang="it-IT" dirty="0">
                <a:latin typeface="+mj-lt"/>
              </a:rPr>
              <a:t>«</a:t>
            </a:r>
            <a:r>
              <a:rPr lang="it-IT" i="1" dirty="0">
                <a:latin typeface="+mj-lt"/>
              </a:rPr>
              <a:t>È vero che alla stazione appaltante è riconosciuta la possibilità, nel perimetro dei suoi poteri discrezionali, di prevedere requisiti di capacità economico-finanziaria ulteriori ed eventualmente anche più severi rispetto a quelli previsti dal Codice dei contratti pubblici.</a:t>
            </a:r>
            <a:br>
              <a:rPr lang="it-IT" i="1" dirty="0">
                <a:latin typeface="+mj-lt"/>
              </a:rPr>
            </a:br>
            <a:r>
              <a:rPr lang="it-IT" i="1" dirty="0">
                <a:latin typeface="+mj-lt"/>
              </a:rPr>
              <a:t>Tuttavia, l’esercizio di tale discrezionalità trova limite nel rispetto dei principi di proporzionalità e ragionevolezza riferibili all'oggetto del contratto e nella compresenza di istituti aventi caratteristiche e presupposti diversi, come la prestazione della garanzia di buona esecuzione del contratto</a:t>
            </a:r>
            <a:r>
              <a:rPr lang="it-IT" dirty="0">
                <a:latin typeface="+mj-lt"/>
              </a:rPr>
              <a:t>» (Cons. Stato, sez. V, 26/6/2017 n. 3105). </a:t>
            </a:r>
          </a:p>
        </p:txBody>
      </p:sp>
    </p:spTree>
    <p:extLst>
      <p:ext uri="{BB962C8B-B14F-4D97-AF65-F5344CB8AC3E}">
        <p14:creationId xmlns:p14="http://schemas.microsoft.com/office/powerpoint/2010/main" val="3430517732"/>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4" name="Segnaposto data 3"/>
          <p:cNvSpPr>
            <a:spLocks noGrp="1"/>
          </p:cNvSpPr>
          <p:nvPr>
            <p:ph type="dt" sz="half" idx="10"/>
          </p:nvPr>
        </p:nvSpPr>
        <p:spPr>
          <a:xfrm>
            <a:off x="1991544" y="6021289"/>
            <a:ext cx="2286000" cy="365125"/>
          </a:xfrm>
        </p:spPr>
        <p:txBody>
          <a:bodyPr/>
          <a:lstStyle/>
          <a:p>
            <a:pPr algn="r">
              <a:defRPr/>
            </a:pPr>
            <a:endParaRPr lang="it-IT" sz="1000" dirty="0">
              <a:solidFill>
                <a:srgbClr val="E3DED1">
                  <a:shade val="50000"/>
                </a:srgbClr>
              </a:solidFill>
              <a:latin typeface="Calibri"/>
            </a:endParaRPr>
          </a:p>
          <a:p>
            <a:pPr algn="r">
              <a:defRPr/>
            </a:pPr>
            <a:fld id="{C2A3C01C-C5B2-41A8-8D17-32AF24AD1F6C}" type="datetime1">
              <a:rPr lang="it-IT" sz="1000">
                <a:solidFill>
                  <a:srgbClr val="E3DED1">
                    <a:shade val="50000"/>
                  </a:srgbClr>
                </a:solidFill>
                <a:latin typeface="Calibri"/>
              </a:rPr>
              <a:pPr algn="r">
                <a:defRPr/>
              </a:pPr>
              <a:t>11/12/2020</a:t>
            </a:fld>
            <a:endParaRPr lang="it-IT" sz="1000" dirty="0">
              <a:solidFill>
                <a:srgbClr val="E3DED1">
                  <a:shade val="50000"/>
                </a:srgbClr>
              </a:solidFill>
              <a:latin typeface="Calibri"/>
            </a:endParaRPr>
          </a:p>
        </p:txBody>
      </p:sp>
      <p:sp>
        <p:nvSpPr>
          <p:cNvPr id="5" name="Segnaposto piè di pagina 4"/>
          <p:cNvSpPr>
            <a:spLocks noGrp="1"/>
          </p:cNvSpPr>
          <p:nvPr>
            <p:ph type="ftr" sz="quarter" idx="11"/>
          </p:nvPr>
        </p:nvSpPr>
        <p:spPr>
          <a:xfrm>
            <a:off x="6528048" y="6111876"/>
            <a:ext cx="3344280" cy="365125"/>
          </a:xfrm>
        </p:spPr>
        <p:txBody>
          <a:bodyPr/>
          <a:lstStyle/>
          <a:p>
            <a:pPr algn="l">
              <a:defRPr/>
            </a:pPr>
            <a:r>
              <a:rPr lang="it-IT" sz="1000" dirty="0">
                <a:solidFill>
                  <a:srgbClr val="E3DED1">
                    <a:shade val="50000"/>
                  </a:srgbClr>
                </a:solidFill>
                <a:latin typeface="Calibri"/>
              </a:rPr>
              <a:t>IL CODICE DEI CONTRATTI PUBBLICI</a:t>
            </a:r>
          </a:p>
        </p:txBody>
      </p:sp>
      <p:sp>
        <p:nvSpPr>
          <p:cNvPr id="6" name="Segnaposto numero diapositiva 5"/>
          <p:cNvSpPr>
            <a:spLocks noGrp="1"/>
          </p:cNvSpPr>
          <p:nvPr>
            <p:ph type="sldNum" sz="quarter" idx="12"/>
          </p:nvPr>
        </p:nvSpPr>
        <p:spPr/>
        <p:txBody>
          <a:bodyPr/>
          <a:lstStyle/>
          <a:p>
            <a:pPr>
              <a:defRPr/>
            </a:pPr>
            <a:fld id="{ED2A5BCF-08AD-4814-8341-34CC1736FD3A}" type="slidenum">
              <a:rPr lang="it-IT" sz="1000">
                <a:solidFill>
                  <a:srgbClr val="E3DED1">
                    <a:shade val="50000"/>
                  </a:srgbClr>
                </a:solidFill>
                <a:latin typeface="Calibri"/>
              </a:rPr>
              <a:pPr>
                <a:defRPr/>
              </a:pPr>
              <a:t>156</a:t>
            </a:fld>
            <a:endParaRPr lang="it-IT" sz="1000" dirty="0">
              <a:solidFill>
                <a:srgbClr val="E3DED1">
                  <a:shade val="50000"/>
                </a:srgbClr>
              </a:solidFill>
              <a:latin typeface="Calibri"/>
            </a:endParaRPr>
          </a:p>
        </p:txBody>
      </p:sp>
      <p:sp>
        <p:nvSpPr>
          <p:cNvPr id="2" name="CasellaDiTesto 1">
            <a:extLst>
              <a:ext uri="{FF2B5EF4-FFF2-40B4-BE49-F238E27FC236}">
                <a16:creationId xmlns:a16="http://schemas.microsoft.com/office/drawing/2014/main" id="{BBC663A1-9470-4ECC-A747-3CDF0FCD0CAC}"/>
              </a:ext>
            </a:extLst>
          </p:cNvPr>
          <p:cNvSpPr txBox="1"/>
          <p:nvPr/>
        </p:nvSpPr>
        <p:spPr>
          <a:xfrm>
            <a:off x="2855640" y="949690"/>
            <a:ext cx="6624736" cy="369332"/>
          </a:xfrm>
          <a:prstGeom prst="rect">
            <a:avLst/>
          </a:prstGeom>
          <a:solidFill>
            <a:schemeClr val="accent5">
              <a:lumMod val="60000"/>
              <a:lumOff val="40000"/>
            </a:schemeClr>
          </a:solidFill>
        </p:spPr>
        <p:txBody>
          <a:bodyPr wrap="square" rtlCol="0">
            <a:spAutoFit/>
          </a:bodyPr>
          <a:lstStyle/>
          <a:p>
            <a:pPr algn="ctr"/>
            <a:r>
              <a:rPr lang="it-IT" b="1" dirty="0"/>
              <a:t>I CRITERI DI SELEZIONE (ART. 83)</a:t>
            </a:r>
          </a:p>
        </p:txBody>
      </p:sp>
      <p:sp>
        <p:nvSpPr>
          <p:cNvPr id="8" name="CasellaDiTesto 7">
            <a:extLst>
              <a:ext uri="{FF2B5EF4-FFF2-40B4-BE49-F238E27FC236}">
                <a16:creationId xmlns:a16="http://schemas.microsoft.com/office/drawing/2014/main" id="{9B7D12A4-F360-4BA6-9FF7-50B4F15CA7A7}"/>
              </a:ext>
            </a:extLst>
          </p:cNvPr>
          <p:cNvSpPr txBox="1"/>
          <p:nvPr/>
        </p:nvSpPr>
        <p:spPr>
          <a:xfrm>
            <a:off x="2855640" y="1700808"/>
            <a:ext cx="6624736" cy="369332"/>
          </a:xfrm>
          <a:prstGeom prst="rect">
            <a:avLst/>
          </a:prstGeom>
          <a:solidFill>
            <a:srgbClr val="FFFF00"/>
          </a:solidFill>
        </p:spPr>
        <p:txBody>
          <a:bodyPr wrap="square" rtlCol="0">
            <a:spAutoFit/>
          </a:bodyPr>
          <a:lstStyle/>
          <a:p>
            <a:pPr algn="ctr"/>
            <a:r>
              <a:rPr lang="it-IT" b="1" dirty="0"/>
              <a:t>Al comma 8 dell’art. 83 – quale norma di «chiusura» - si stabilisce:</a:t>
            </a:r>
          </a:p>
        </p:txBody>
      </p:sp>
      <p:sp>
        <p:nvSpPr>
          <p:cNvPr id="10" name="CasellaDiTesto 9">
            <a:extLst>
              <a:ext uri="{FF2B5EF4-FFF2-40B4-BE49-F238E27FC236}">
                <a16:creationId xmlns:a16="http://schemas.microsoft.com/office/drawing/2014/main" id="{CB490B5B-7EA8-4198-8BF7-BEFD22916FCA}"/>
              </a:ext>
            </a:extLst>
          </p:cNvPr>
          <p:cNvSpPr txBox="1"/>
          <p:nvPr/>
        </p:nvSpPr>
        <p:spPr>
          <a:xfrm>
            <a:off x="2855640" y="2492897"/>
            <a:ext cx="6624736" cy="3170099"/>
          </a:xfrm>
          <a:prstGeom prst="rect">
            <a:avLst/>
          </a:prstGeom>
          <a:noFill/>
        </p:spPr>
        <p:txBody>
          <a:bodyPr wrap="square" rtlCol="0">
            <a:spAutoFit/>
          </a:bodyPr>
          <a:lstStyle/>
          <a:p>
            <a:pPr algn="ctr"/>
            <a:r>
              <a:rPr lang="it-IT" sz="2000" b="1" u="sng" dirty="0"/>
              <a:t>Sempre al comma 8 dell’art. 83, inoltre, si stabilisce che:</a:t>
            </a:r>
          </a:p>
          <a:p>
            <a:endParaRPr lang="it-IT" sz="2000" b="1" u="sng" dirty="0"/>
          </a:p>
          <a:p>
            <a:pPr algn="ctr"/>
            <a:r>
              <a:rPr lang="it-IT" sz="2000" b="1" dirty="0"/>
              <a:t>…per i soggetti di cui</a:t>
            </a:r>
          </a:p>
          <a:p>
            <a:pPr algn="ctr"/>
            <a:r>
              <a:rPr lang="it-IT" sz="2000" b="1" dirty="0"/>
              <a:t>all’articolo 45, comma 2, lettere </a:t>
            </a:r>
            <a:r>
              <a:rPr lang="it-IT" sz="2000" b="1" i="1" dirty="0"/>
              <a:t>d</a:t>
            </a:r>
            <a:r>
              <a:rPr lang="it-IT" sz="2000" b="1" dirty="0"/>
              <a:t>), </a:t>
            </a:r>
            <a:r>
              <a:rPr lang="it-IT" sz="2000" b="1" i="1" dirty="0"/>
              <a:t>e</a:t>
            </a:r>
            <a:r>
              <a:rPr lang="it-IT" sz="2000" b="1" dirty="0"/>
              <a:t>), </a:t>
            </a:r>
            <a:r>
              <a:rPr lang="it-IT" sz="2000" b="1" i="1" dirty="0"/>
              <a:t>f</a:t>
            </a:r>
            <a:r>
              <a:rPr lang="it-IT" sz="2000" b="1" dirty="0"/>
              <a:t>) e </a:t>
            </a:r>
            <a:r>
              <a:rPr lang="it-IT" sz="2000" b="1" i="1" dirty="0"/>
              <a:t>g) </a:t>
            </a:r>
            <a:r>
              <a:rPr lang="it-IT" sz="2000" i="1" dirty="0"/>
              <a:t>(ovvero</a:t>
            </a:r>
          </a:p>
          <a:p>
            <a:pPr algn="ctr"/>
            <a:r>
              <a:rPr lang="it-IT" sz="2000" i="1" dirty="0"/>
              <a:t>ATI, consorzi ordinari, reti d’imprese e GEIE)</a:t>
            </a:r>
            <a:r>
              <a:rPr lang="it-IT" sz="2000" b="1" dirty="0"/>
              <a:t>,</a:t>
            </a:r>
          </a:p>
          <a:p>
            <a:pPr algn="ctr"/>
            <a:r>
              <a:rPr lang="it-IT" sz="2000" b="1" dirty="0"/>
              <a:t>nel bando sono indicate le eventuali misure in cui</a:t>
            </a:r>
          </a:p>
          <a:p>
            <a:pPr algn="ctr"/>
            <a:r>
              <a:rPr lang="it-IT" sz="2000" b="1" dirty="0"/>
              <a:t>gli stessi requisiti devono essere posseduti dai singoli</a:t>
            </a:r>
          </a:p>
          <a:p>
            <a:pPr algn="ctr"/>
            <a:r>
              <a:rPr lang="it-IT" sz="2000" b="1" dirty="0"/>
              <a:t>concorrenti partecipanti. La mandataria in</a:t>
            </a:r>
          </a:p>
          <a:p>
            <a:pPr algn="ctr"/>
            <a:r>
              <a:rPr lang="it-IT" sz="2000" b="1" dirty="0"/>
              <a:t>ogni caso deve possedere i requisiti ed eseguire le</a:t>
            </a:r>
          </a:p>
          <a:p>
            <a:pPr algn="ctr"/>
            <a:r>
              <a:rPr lang="it-IT" sz="2000" b="1" dirty="0"/>
              <a:t>prestazioni in misura maggioritaria.</a:t>
            </a:r>
            <a:endParaRPr lang="it-IT" sz="2000" dirty="0"/>
          </a:p>
        </p:txBody>
      </p:sp>
    </p:spTree>
    <p:extLst>
      <p:ext uri="{BB962C8B-B14F-4D97-AF65-F5344CB8AC3E}">
        <p14:creationId xmlns:p14="http://schemas.microsoft.com/office/powerpoint/2010/main" val="441656655"/>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4" name="Segnaposto data 3"/>
          <p:cNvSpPr>
            <a:spLocks noGrp="1"/>
          </p:cNvSpPr>
          <p:nvPr>
            <p:ph type="dt" sz="half" idx="10"/>
          </p:nvPr>
        </p:nvSpPr>
        <p:spPr>
          <a:xfrm>
            <a:off x="1991544" y="6021289"/>
            <a:ext cx="2286000" cy="365125"/>
          </a:xfrm>
        </p:spPr>
        <p:txBody>
          <a:bodyPr/>
          <a:lstStyle/>
          <a:p>
            <a:pPr algn="r">
              <a:defRPr/>
            </a:pPr>
            <a:endParaRPr lang="it-IT" sz="1000" dirty="0">
              <a:solidFill>
                <a:srgbClr val="E3DED1">
                  <a:shade val="50000"/>
                </a:srgbClr>
              </a:solidFill>
              <a:latin typeface="Calibri"/>
            </a:endParaRPr>
          </a:p>
          <a:p>
            <a:pPr algn="r">
              <a:defRPr/>
            </a:pPr>
            <a:fld id="{C2A3C01C-C5B2-41A8-8D17-32AF24AD1F6C}" type="datetime1">
              <a:rPr lang="it-IT" sz="1000">
                <a:solidFill>
                  <a:srgbClr val="E3DED1">
                    <a:shade val="50000"/>
                  </a:srgbClr>
                </a:solidFill>
                <a:latin typeface="Calibri"/>
              </a:rPr>
              <a:pPr algn="r">
                <a:defRPr/>
              </a:pPr>
              <a:t>11/12/2020</a:t>
            </a:fld>
            <a:endParaRPr lang="it-IT" sz="1000" dirty="0">
              <a:solidFill>
                <a:srgbClr val="E3DED1">
                  <a:shade val="50000"/>
                </a:srgbClr>
              </a:solidFill>
              <a:latin typeface="Calibri"/>
            </a:endParaRPr>
          </a:p>
        </p:txBody>
      </p:sp>
      <p:sp>
        <p:nvSpPr>
          <p:cNvPr id="5" name="Segnaposto piè di pagina 4"/>
          <p:cNvSpPr>
            <a:spLocks noGrp="1"/>
          </p:cNvSpPr>
          <p:nvPr>
            <p:ph type="ftr" sz="quarter" idx="11"/>
          </p:nvPr>
        </p:nvSpPr>
        <p:spPr>
          <a:xfrm>
            <a:off x="6528048" y="6111876"/>
            <a:ext cx="3344280" cy="365125"/>
          </a:xfrm>
        </p:spPr>
        <p:txBody>
          <a:bodyPr/>
          <a:lstStyle/>
          <a:p>
            <a:pPr algn="l">
              <a:defRPr/>
            </a:pPr>
            <a:r>
              <a:rPr lang="it-IT" sz="1000" dirty="0">
                <a:solidFill>
                  <a:srgbClr val="E3DED1">
                    <a:shade val="50000"/>
                  </a:srgbClr>
                </a:solidFill>
                <a:latin typeface="Calibri"/>
              </a:rPr>
              <a:t>IL CODICE DEI CONTRATTI PUBBLICI</a:t>
            </a:r>
          </a:p>
        </p:txBody>
      </p:sp>
      <p:sp>
        <p:nvSpPr>
          <p:cNvPr id="6" name="Segnaposto numero diapositiva 5"/>
          <p:cNvSpPr>
            <a:spLocks noGrp="1"/>
          </p:cNvSpPr>
          <p:nvPr>
            <p:ph type="sldNum" sz="quarter" idx="12"/>
          </p:nvPr>
        </p:nvSpPr>
        <p:spPr/>
        <p:txBody>
          <a:bodyPr/>
          <a:lstStyle/>
          <a:p>
            <a:pPr>
              <a:defRPr/>
            </a:pPr>
            <a:fld id="{ED2A5BCF-08AD-4814-8341-34CC1736FD3A}" type="slidenum">
              <a:rPr lang="it-IT" sz="1000">
                <a:solidFill>
                  <a:srgbClr val="E3DED1">
                    <a:shade val="50000"/>
                  </a:srgbClr>
                </a:solidFill>
                <a:latin typeface="Calibri"/>
              </a:rPr>
              <a:pPr>
                <a:defRPr/>
              </a:pPr>
              <a:t>157</a:t>
            </a:fld>
            <a:endParaRPr lang="it-IT" sz="1000" dirty="0">
              <a:solidFill>
                <a:srgbClr val="E3DED1">
                  <a:shade val="50000"/>
                </a:srgbClr>
              </a:solidFill>
              <a:latin typeface="Calibri"/>
            </a:endParaRPr>
          </a:p>
        </p:txBody>
      </p:sp>
      <p:sp>
        <p:nvSpPr>
          <p:cNvPr id="2" name="CasellaDiTesto 1">
            <a:extLst>
              <a:ext uri="{FF2B5EF4-FFF2-40B4-BE49-F238E27FC236}">
                <a16:creationId xmlns:a16="http://schemas.microsoft.com/office/drawing/2014/main" id="{BBC663A1-9470-4ECC-A747-3CDF0FCD0CAC}"/>
              </a:ext>
            </a:extLst>
          </p:cNvPr>
          <p:cNvSpPr txBox="1"/>
          <p:nvPr/>
        </p:nvSpPr>
        <p:spPr>
          <a:xfrm>
            <a:off x="2855640" y="949690"/>
            <a:ext cx="6624736" cy="369332"/>
          </a:xfrm>
          <a:prstGeom prst="rect">
            <a:avLst/>
          </a:prstGeom>
          <a:solidFill>
            <a:schemeClr val="accent5">
              <a:lumMod val="60000"/>
              <a:lumOff val="40000"/>
            </a:schemeClr>
          </a:solidFill>
        </p:spPr>
        <p:txBody>
          <a:bodyPr wrap="square" rtlCol="0">
            <a:spAutoFit/>
          </a:bodyPr>
          <a:lstStyle/>
          <a:p>
            <a:pPr algn="ctr"/>
            <a:r>
              <a:rPr lang="it-IT" b="1" dirty="0"/>
              <a:t>I CRITERI DI SELEZIONE (ART. 83)</a:t>
            </a:r>
          </a:p>
        </p:txBody>
      </p:sp>
      <p:sp>
        <p:nvSpPr>
          <p:cNvPr id="8" name="CasellaDiTesto 7">
            <a:extLst>
              <a:ext uri="{FF2B5EF4-FFF2-40B4-BE49-F238E27FC236}">
                <a16:creationId xmlns:a16="http://schemas.microsoft.com/office/drawing/2014/main" id="{9B7D12A4-F360-4BA6-9FF7-50B4F15CA7A7}"/>
              </a:ext>
            </a:extLst>
          </p:cNvPr>
          <p:cNvSpPr txBox="1"/>
          <p:nvPr/>
        </p:nvSpPr>
        <p:spPr>
          <a:xfrm>
            <a:off x="2855640" y="1700808"/>
            <a:ext cx="6624736" cy="369332"/>
          </a:xfrm>
          <a:prstGeom prst="rect">
            <a:avLst/>
          </a:prstGeom>
          <a:solidFill>
            <a:srgbClr val="FFFF00"/>
          </a:solidFill>
        </p:spPr>
        <p:txBody>
          <a:bodyPr wrap="square" rtlCol="0">
            <a:spAutoFit/>
          </a:bodyPr>
          <a:lstStyle/>
          <a:p>
            <a:pPr algn="ctr"/>
            <a:r>
              <a:rPr lang="it-IT" b="1" dirty="0"/>
              <a:t>Al comma 8 dell’art. 83 – quale norma di «chiusura» - si stabilisce:</a:t>
            </a:r>
          </a:p>
        </p:txBody>
      </p:sp>
      <p:sp>
        <p:nvSpPr>
          <p:cNvPr id="10" name="CasellaDiTesto 9">
            <a:extLst>
              <a:ext uri="{FF2B5EF4-FFF2-40B4-BE49-F238E27FC236}">
                <a16:creationId xmlns:a16="http://schemas.microsoft.com/office/drawing/2014/main" id="{CB490B5B-7EA8-4198-8BF7-BEFD22916FCA}"/>
              </a:ext>
            </a:extLst>
          </p:cNvPr>
          <p:cNvSpPr txBox="1"/>
          <p:nvPr/>
        </p:nvSpPr>
        <p:spPr>
          <a:xfrm>
            <a:off x="2929342" y="2319664"/>
            <a:ext cx="6048672" cy="3939540"/>
          </a:xfrm>
          <a:prstGeom prst="rect">
            <a:avLst/>
          </a:prstGeom>
          <a:noFill/>
        </p:spPr>
        <p:txBody>
          <a:bodyPr wrap="square" rtlCol="0">
            <a:spAutoFit/>
          </a:bodyPr>
          <a:lstStyle/>
          <a:p>
            <a:pPr algn="ctr"/>
            <a:r>
              <a:rPr lang="it-IT" sz="2000" b="1" u="sng" dirty="0"/>
              <a:t>PER CONSORZI SI INTENDONO:</a:t>
            </a:r>
          </a:p>
          <a:p>
            <a:pPr algn="just"/>
            <a:endParaRPr lang="it-IT" sz="900" b="1" u="sng" dirty="0"/>
          </a:p>
          <a:p>
            <a:pPr marL="342900" indent="-342900" algn="just">
              <a:buFontTx/>
              <a:buChar char="-"/>
            </a:pPr>
            <a:r>
              <a:rPr lang="it-IT" sz="1700" dirty="0"/>
              <a:t>I Consorzi ordinari di concorrenti ai sensi dell’art. 2602 del c.c., compresi:</a:t>
            </a:r>
          </a:p>
          <a:p>
            <a:pPr marL="914400" lvl="1" indent="-457200" algn="just">
              <a:buFont typeface="+mj-lt"/>
              <a:buAutoNum type="alphaLcParenR"/>
            </a:pPr>
            <a:r>
              <a:rPr lang="it-IT" sz="1700" b="1" dirty="0"/>
              <a:t>Consorzi tra imprenditori individuali, anche artigiani e le società, anche cooperative;</a:t>
            </a:r>
          </a:p>
          <a:p>
            <a:pPr marL="914400" lvl="1" indent="-457200" algn="just">
              <a:buFont typeface="+mj-lt"/>
              <a:buAutoNum type="alphaLcParenR"/>
            </a:pPr>
            <a:r>
              <a:rPr lang="it-IT" sz="1700" b="1" dirty="0"/>
              <a:t>Consorzi tra cooperative di produzione e lavoro;</a:t>
            </a:r>
          </a:p>
          <a:p>
            <a:pPr marL="914400" lvl="1" indent="-457200" algn="just">
              <a:buFont typeface="+mj-lt"/>
              <a:buAutoNum type="alphaLcParenR"/>
            </a:pPr>
            <a:r>
              <a:rPr lang="it-IT" sz="1700" b="1" u="sng" dirty="0"/>
              <a:t>Consorzi stabili</a:t>
            </a:r>
            <a:r>
              <a:rPr lang="it-IT" sz="1700" dirty="0"/>
              <a:t> (i consorzi stabili sono consorzi costituiti da almeno 3 soggetti i quali, con decisione assunta dai rispettivi organi deliberativi, </a:t>
            </a:r>
            <a:r>
              <a:rPr lang="it-IT" sz="1600" b="1" i="1" u="sng" dirty="0"/>
              <a:t>abbiano stabilito di operare in modo congiunto nel settore degli appalti per un periodo di tempo non inferiore a cinque anni istituendo a tal fine una comune struttura di impresa).</a:t>
            </a:r>
          </a:p>
          <a:p>
            <a:pPr marL="342900" indent="-342900" algn="just">
              <a:buFontTx/>
              <a:buChar char="-"/>
            </a:pPr>
            <a:r>
              <a:rPr lang="it-IT" sz="1700" dirty="0"/>
              <a:t>Le società consortili ai sensi dell’art. 2615 ter c.c.</a:t>
            </a:r>
          </a:p>
          <a:p>
            <a:pPr marL="342900" indent="-342900" algn="just">
              <a:buFontTx/>
              <a:buChar char="-"/>
            </a:pPr>
            <a:endParaRPr lang="it-IT" sz="2000" dirty="0"/>
          </a:p>
        </p:txBody>
      </p:sp>
    </p:spTree>
    <p:extLst>
      <p:ext uri="{BB962C8B-B14F-4D97-AF65-F5344CB8AC3E}">
        <p14:creationId xmlns:p14="http://schemas.microsoft.com/office/powerpoint/2010/main" val="3922053624"/>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4" name="Segnaposto data 3"/>
          <p:cNvSpPr>
            <a:spLocks noGrp="1"/>
          </p:cNvSpPr>
          <p:nvPr>
            <p:ph type="dt" sz="half" idx="10"/>
          </p:nvPr>
        </p:nvSpPr>
        <p:spPr>
          <a:xfrm>
            <a:off x="1991544" y="6021289"/>
            <a:ext cx="2286000" cy="365125"/>
          </a:xfrm>
        </p:spPr>
        <p:txBody>
          <a:bodyPr/>
          <a:lstStyle/>
          <a:p>
            <a:pPr algn="r">
              <a:defRPr/>
            </a:pPr>
            <a:endParaRPr lang="it-IT" sz="1000" dirty="0">
              <a:solidFill>
                <a:srgbClr val="E3DED1">
                  <a:shade val="50000"/>
                </a:srgbClr>
              </a:solidFill>
              <a:latin typeface="Calibri"/>
            </a:endParaRPr>
          </a:p>
          <a:p>
            <a:pPr algn="r">
              <a:defRPr/>
            </a:pPr>
            <a:fld id="{C2A3C01C-C5B2-41A8-8D17-32AF24AD1F6C}" type="datetime1">
              <a:rPr lang="it-IT" sz="1000">
                <a:solidFill>
                  <a:srgbClr val="E3DED1">
                    <a:shade val="50000"/>
                  </a:srgbClr>
                </a:solidFill>
                <a:latin typeface="Calibri"/>
              </a:rPr>
              <a:pPr algn="r">
                <a:defRPr/>
              </a:pPr>
              <a:t>11/12/2020</a:t>
            </a:fld>
            <a:endParaRPr lang="it-IT" sz="1000" dirty="0">
              <a:solidFill>
                <a:srgbClr val="E3DED1">
                  <a:shade val="50000"/>
                </a:srgbClr>
              </a:solidFill>
              <a:latin typeface="Calibri"/>
            </a:endParaRPr>
          </a:p>
        </p:txBody>
      </p:sp>
      <p:sp>
        <p:nvSpPr>
          <p:cNvPr id="5" name="Segnaposto piè di pagina 4"/>
          <p:cNvSpPr>
            <a:spLocks noGrp="1"/>
          </p:cNvSpPr>
          <p:nvPr>
            <p:ph type="ftr" sz="quarter" idx="11"/>
          </p:nvPr>
        </p:nvSpPr>
        <p:spPr>
          <a:xfrm>
            <a:off x="6528048" y="6111876"/>
            <a:ext cx="3344280" cy="365125"/>
          </a:xfrm>
        </p:spPr>
        <p:txBody>
          <a:bodyPr/>
          <a:lstStyle/>
          <a:p>
            <a:pPr algn="l">
              <a:defRPr/>
            </a:pPr>
            <a:r>
              <a:rPr lang="it-IT" sz="1000" dirty="0">
                <a:solidFill>
                  <a:srgbClr val="E3DED1">
                    <a:shade val="50000"/>
                  </a:srgbClr>
                </a:solidFill>
                <a:latin typeface="Calibri"/>
              </a:rPr>
              <a:t>IL CODICE DEI CONTRATTI PUBBLICI</a:t>
            </a:r>
          </a:p>
        </p:txBody>
      </p:sp>
      <p:sp>
        <p:nvSpPr>
          <p:cNvPr id="6" name="Segnaposto numero diapositiva 5"/>
          <p:cNvSpPr>
            <a:spLocks noGrp="1"/>
          </p:cNvSpPr>
          <p:nvPr>
            <p:ph type="sldNum" sz="quarter" idx="12"/>
          </p:nvPr>
        </p:nvSpPr>
        <p:spPr/>
        <p:txBody>
          <a:bodyPr/>
          <a:lstStyle/>
          <a:p>
            <a:pPr>
              <a:defRPr/>
            </a:pPr>
            <a:fld id="{ED2A5BCF-08AD-4814-8341-34CC1736FD3A}" type="slidenum">
              <a:rPr lang="it-IT" sz="1000">
                <a:solidFill>
                  <a:srgbClr val="E3DED1">
                    <a:shade val="50000"/>
                  </a:srgbClr>
                </a:solidFill>
                <a:latin typeface="Calibri"/>
              </a:rPr>
              <a:pPr>
                <a:defRPr/>
              </a:pPr>
              <a:t>158</a:t>
            </a:fld>
            <a:endParaRPr lang="it-IT" sz="1000" dirty="0">
              <a:solidFill>
                <a:srgbClr val="E3DED1">
                  <a:shade val="50000"/>
                </a:srgbClr>
              </a:solidFill>
              <a:latin typeface="Calibri"/>
            </a:endParaRPr>
          </a:p>
        </p:txBody>
      </p:sp>
      <p:sp>
        <p:nvSpPr>
          <p:cNvPr id="2" name="CasellaDiTesto 1">
            <a:extLst>
              <a:ext uri="{FF2B5EF4-FFF2-40B4-BE49-F238E27FC236}">
                <a16:creationId xmlns:a16="http://schemas.microsoft.com/office/drawing/2014/main" id="{BBC663A1-9470-4ECC-A747-3CDF0FCD0CAC}"/>
              </a:ext>
            </a:extLst>
          </p:cNvPr>
          <p:cNvSpPr txBox="1"/>
          <p:nvPr/>
        </p:nvSpPr>
        <p:spPr>
          <a:xfrm>
            <a:off x="2855640" y="949690"/>
            <a:ext cx="6624736" cy="369332"/>
          </a:xfrm>
          <a:prstGeom prst="rect">
            <a:avLst/>
          </a:prstGeom>
          <a:solidFill>
            <a:schemeClr val="accent5">
              <a:lumMod val="60000"/>
              <a:lumOff val="40000"/>
            </a:schemeClr>
          </a:solidFill>
        </p:spPr>
        <p:txBody>
          <a:bodyPr wrap="square" rtlCol="0">
            <a:spAutoFit/>
          </a:bodyPr>
          <a:lstStyle/>
          <a:p>
            <a:pPr algn="ctr"/>
            <a:r>
              <a:rPr lang="it-IT" b="1" dirty="0"/>
              <a:t>I CRITERI DI SELEZIONE (ART. 83)</a:t>
            </a:r>
          </a:p>
        </p:txBody>
      </p:sp>
      <p:sp>
        <p:nvSpPr>
          <p:cNvPr id="8" name="CasellaDiTesto 7">
            <a:extLst>
              <a:ext uri="{FF2B5EF4-FFF2-40B4-BE49-F238E27FC236}">
                <a16:creationId xmlns:a16="http://schemas.microsoft.com/office/drawing/2014/main" id="{9B7D12A4-F360-4BA6-9FF7-50B4F15CA7A7}"/>
              </a:ext>
            </a:extLst>
          </p:cNvPr>
          <p:cNvSpPr txBox="1"/>
          <p:nvPr/>
        </p:nvSpPr>
        <p:spPr>
          <a:xfrm>
            <a:off x="2855640" y="1700808"/>
            <a:ext cx="6624736" cy="369332"/>
          </a:xfrm>
          <a:prstGeom prst="rect">
            <a:avLst/>
          </a:prstGeom>
          <a:solidFill>
            <a:srgbClr val="FFFF00"/>
          </a:solidFill>
        </p:spPr>
        <p:txBody>
          <a:bodyPr wrap="square" rtlCol="0">
            <a:spAutoFit/>
          </a:bodyPr>
          <a:lstStyle/>
          <a:p>
            <a:pPr algn="ctr"/>
            <a:r>
              <a:rPr lang="it-IT" b="1" dirty="0"/>
              <a:t>Al comma 8 dell’art. 83 – quale norma di «chiusura» - si stabilisce:</a:t>
            </a:r>
          </a:p>
        </p:txBody>
      </p:sp>
      <p:sp>
        <p:nvSpPr>
          <p:cNvPr id="10" name="CasellaDiTesto 9">
            <a:extLst>
              <a:ext uri="{FF2B5EF4-FFF2-40B4-BE49-F238E27FC236}">
                <a16:creationId xmlns:a16="http://schemas.microsoft.com/office/drawing/2014/main" id="{CB490B5B-7EA8-4198-8BF7-BEFD22916FCA}"/>
              </a:ext>
            </a:extLst>
          </p:cNvPr>
          <p:cNvSpPr txBox="1"/>
          <p:nvPr/>
        </p:nvSpPr>
        <p:spPr>
          <a:xfrm>
            <a:off x="2675620" y="2266414"/>
            <a:ext cx="6840760" cy="3754874"/>
          </a:xfrm>
          <a:prstGeom prst="rect">
            <a:avLst/>
          </a:prstGeom>
          <a:noFill/>
        </p:spPr>
        <p:txBody>
          <a:bodyPr wrap="square" rtlCol="0">
            <a:spAutoFit/>
          </a:bodyPr>
          <a:lstStyle/>
          <a:p>
            <a:pPr algn="ctr"/>
            <a:r>
              <a:rPr lang="it-IT" sz="2000" b="1" u="sng" dirty="0"/>
              <a:t>PER RETI DI IMPRESE IL RIFERIMENTO </a:t>
            </a:r>
            <a:r>
              <a:rPr lang="it-IT" sz="2000" b="1" u="sng" dirty="0">
                <a:latin typeface="Calibri" panose="020F0502020204030204" pitchFamily="34" charset="0"/>
                <a:cs typeface="Calibri" panose="020F0502020204030204" pitchFamily="34" charset="0"/>
              </a:rPr>
              <a:t>È ALL’ART. 3, COMMA 4 TER D.L. N. 5/2009 OVE SI CHIARISCE</a:t>
            </a:r>
            <a:r>
              <a:rPr lang="it-IT" sz="2000" b="1" u="sng" dirty="0"/>
              <a:t>:</a:t>
            </a:r>
          </a:p>
          <a:p>
            <a:pPr algn="ctr"/>
            <a:endParaRPr lang="it-IT" dirty="0"/>
          </a:p>
          <a:p>
            <a:pPr algn="ctr"/>
            <a:r>
              <a:rPr lang="it-IT" dirty="0"/>
              <a:t>«</a:t>
            </a:r>
            <a:r>
              <a:rPr lang="it-IT" sz="1900" i="1" dirty="0"/>
              <a:t>Con il contratto di rete più imprenditori perseguono lo scopo di accrescere, individualmente e collettivamente, la propria capacità innovativa e la propria competitività sul mercato e a tal fine si obbligano, sulla base di un programma comune di rete, a collaborare in forme e in ambiti predeterminati attinenti all'esercizio delle proprie imprese ovvero a scambiarsi informazioni o prestazioni di natura industriale, commerciale, tecnica o tecnologica ovvero ancora ad esercitare in comune una o più attività rientranti nell'oggetto della propria impresa</a:t>
            </a:r>
            <a:r>
              <a:rPr lang="it-IT" dirty="0"/>
              <a:t>». </a:t>
            </a:r>
          </a:p>
        </p:txBody>
      </p:sp>
    </p:spTree>
    <p:extLst>
      <p:ext uri="{BB962C8B-B14F-4D97-AF65-F5344CB8AC3E}">
        <p14:creationId xmlns:p14="http://schemas.microsoft.com/office/powerpoint/2010/main" val="1564305176"/>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4" name="Segnaposto data 3"/>
          <p:cNvSpPr>
            <a:spLocks noGrp="1"/>
          </p:cNvSpPr>
          <p:nvPr>
            <p:ph type="dt" sz="half" idx="10"/>
          </p:nvPr>
        </p:nvSpPr>
        <p:spPr>
          <a:xfrm>
            <a:off x="1991544" y="6021289"/>
            <a:ext cx="2286000" cy="365125"/>
          </a:xfrm>
        </p:spPr>
        <p:txBody>
          <a:bodyPr/>
          <a:lstStyle/>
          <a:p>
            <a:pPr algn="r">
              <a:defRPr/>
            </a:pPr>
            <a:endParaRPr lang="it-IT" sz="1000" dirty="0">
              <a:solidFill>
                <a:srgbClr val="E3DED1">
                  <a:shade val="50000"/>
                </a:srgbClr>
              </a:solidFill>
              <a:latin typeface="Calibri"/>
            </a:endParaRPr>
          </a:p>
          <a:p>
            <a:pPr algn="r">
              <a:defRPr/>
            </a:pPr>
            <a:fld id="{C2A3C01C-C5B2-41A8-8D17-32AF24AD1F6C}" type="datetime1">
              <a:rPr lang="it-IT" sz="1000">
                <a:solidFill>
                  <a:srgbClr val="E3DED1">
                    <a:shade val="50000"/>
                  </a:srgbClr>
                </a:solidFill>
                <a:latin typeface="Calibri"/>
              </a:rPr>
              <a:pPr algn="r">
                <a:defRPr/>
              </a:pPr>
              <a:t>11/12/2020</a:t>
            </a:fld>
            <a:endParaRPr lang="it-IT" sz="1000" dirty="0">
              <a:solidFill>
                <a:srgbClr val="E3DED1">
                  <a:shade val="50000"/>
                </a:srgbClr>
              </a:solidFill>
              <a:latin typeface="Calibri"/>
            </a:endParaRPr>
          </a:p>
        </p:txBody>
      </p:sp>
      <p:sp>
        <p:nvSpPr>
          <p:cNvPr id="5" name="Segnaposto piè di pagina 4"/>
          <p:cNvSpPr>
            <a:spLocks noGrp="1"/>
          </p:cNvSpPr>
          <p:nvPr>
            <p:ph type="ftr" sz="quarter" idx="11"/>
          </p:nvPr>
        </p:nvSpPr>
        <p:spPr>
          <a:xfrm>
            <a:off x="6528048" y="6111876"/>
            <a:ext cx="3344280" cy="365125"/>
          </a:xfrm>
        </p:spPr>
        <p:txBody>
          <a:bodyPr/>
          <a:lstStyle/>
          <a:p>
            <a:pPr algn="l">
              <a:defRPr/>
            </a:pPr>
            <a:r>
              <a:rPr lang="it-IT" sz="1000" dirty="0">
                <a:solidFill>
                  <a:srgbClr val="E3DED1">
                    <a:shade val="50000"/>
                  </a:srgbClr>
                </a:solidFill>
                <a:latin typeface="Calibri"/>
              </a:rPr>
              <a:t>IL CODICE DEI CONTRATTI PUBBLICI</a:t>
            </a:r>
          </a:p>
        </p:txBody>
      </p:sp>
      <p:sp>
        <p:nvSpPr>
          <p:cNvPr id="6" name="Segnaposto numero diapositiva 5"/>
          <p:cNvSpPr>
            <a:spLocks noGrp="1"/>
          </p:cNvSpPr>
          <p:nvPr>
            <p:ph type="sldNum" sz="quarter" idx="12"/>
          </p:nvPr>
        </p:nvSpPr>
        <p:spPr/>
        <p:txBody>
          <a:bodyPr/>
          <a:lstStyle/>
          <a:p>
            <a:pPr>
              <a:defRPr/>
            </a:pPr>
            <a:fld id="{ED2A5BCF-08AD-4814-8341-34CC1736FD3A}" type="slidenum">
              <a:rPr lang="it-IT" sz="1000">
                <a:solidFill>
                  <a:srgbClr val="E3DED1">
                    <a:shade val="50000"/>
                  </a:srgbClr>
                </a:solidFill>
                <a:latin typeface="Calibri"/>
              </a:rPr>
              <a:pPr>
                <a:defRPr/>
              </a:pPr>
              <a:t>159</a:t>
            </a:fld>
            <a:endParaRPr lang="it-IT" sz="1000" dirty="0">
              <a:solidFill>
                <a:srgbClr val="E3DED1">
                  <a:shade val="50000"/>
                </a:srgbClr>
              </a:solidFill>
              <a:latin typeface="Calibri"/>
            </a:endParaRPr>
          </a:p>
        </p:txBody>
      </p:sp>
      <p:sp>
        <p:nvSpPr>
          <p:cNvPr id="2" name="CasellaDiTesto 1">
            <a:extLst>
              <a:ext uri="{FF2B5EF4-FFF2-40B4-BE49-F238E27FC236}">
                <a16:creationId xmlns:a16="http://schemas.microsoft.com/office/drawing/2014/main" id="{BBC663A1-9470-4ECC-A747-3CDF0FCD0CAC}"/>
              </a:ext>
            </a:extLst>
          </p:cNvPr>
          <p:cNvSpPr txBox="1"/>
          <p:nvPr/>
        </p:nvSpPr>
        <p:spPr>
          <a:xfrm>
            <a:off x="2855640" y="949690"/>
            <a:ext cx="6624736" cy="369332"/>
          </a:xfrm>
          <a:prstGeom prst="rect">
            <a:avLst/>
          </a:prstGeom>
          <a:solidFill>
            <a:schemeClr val="accent5">
              <a:lumMod val="60000"/>
              <a:lumOff val="40000"/>
            </a:schemeClr>
          </a:solidFill>
        </p:spPr>
        <p:txBody>
          <a:bodyPr wrap="square" rtlCol="0">
            <a:spAutoFit/>
          </a:bodyPr>
          <a:lstStyle/>
          <a:p>
            <a:pPr algn="ctr"/>
            <a:r>
              <a:rPr lang="it-IT" b="1" dirty="0"/>
              <a:t>I CRITERI DI SELEZIONE (ART. 83)</a:t>
            </a:r>
          </a:p>
        </p:txBody>
      </p:sp>
      <p:sp>
        <p:nvSpPr>
          <p:cNvPr id="8" name="CasellaDiTesto 7">
            <a:extLst>
              <a:ext uri="{FF2B5EF4-FFF2-40B4-BE49-F238E27FC236}">
                <a16:creationId xmlns:a16="http://schemas.microsoft.com/office/drawing/2014/main" id="{9B7D12A4-F360-4BA6-9FF7-50B4F15CA7A7}"/>
              </a:ext>
            </a:extLst>
          </p:cNvPr>
          <p:cNvSpPr txBox="1"/>
          <p:nvPr/>
        </p:nvSpPr>
        <p:spPr>
          <a:xfrm>
            <a:off x="2855640" y="1700808"/>
            <a:ext cx="6624736" cy="369332"/>
          </a:xfrm>
          <a:prstGeom prst="rect">
            <a:avLst/>
          </a:prstGeom>
          <a:solidFill>
            <a:srgbClr val="FFFF00"/>
          </a:solidFill>
        </p:spPr>
        <p:txBody>
          <a:bodyPr wrap="square" rtlCol="0">
            <a:spAutoFit/>
          </a:bodyPr>
          <a:lstStyle/>
          <a:p>
            <a:pPr algn="ctr"/>
            <a:r>
              <a:rPr lang="it-IT" b="1" dirty="0"/>
              <a:t>Al comma 8 dell’art. 83 – quale norma di «chiusura» - si stabilisce:</a:t>
            </a:r>
          </a:p>
        </p:txBody>
      </p:sp>
      <p:sp>
        <p:nvSpPr>
          <p:cNvPr id="10" name="CasellaDiTesto 9">
            <a:extLst>
              <a:ext uri="{FF2B5EF4-FFF2-40B4-BE49-F238E27FC236}">
                <a16:creationId xmlns:a16="http://schemas.microsoft.com/office/drawing/2014/main" id="{CB490B5B-7EA8-4198-8BF7-BEFD22916FCA}"/>
              </a:ext>
            </a:extLst>
          </p:cNvPr>
          <p:cNvSpPr txBox="1"/>
          <p:nvPr/>
        </p:nvSpPr>
        <p:spPr>
          <a:xfrm>
            <a:off x="2675620" y="2266414"/>
            <a:ext cx="6840760" cy="2862322"/>
          </a:xfrm>
          <a:prstGeom prst="rect">
            <a:avLst/>
          </a:prstGeom>
          <a:noFill/>
        </p:spPr>
        <p:txBody>
          <a:bodyPr wrap="square" rtlCol="0">
            <a:spAutoFit/>
          </a:bodyPr>
          <a:lstStyle/>
          <a:p>
            <a:pPr algn="ctr"/>
            <a:r>
              <a:rPr lang="it-IT" sz="3600" b="1" dirty="0"/>
              <a:t>MA QUALI SONO I REQUISITI/CRITERI DI SELEZIONE DA CONSIDERARE QUANDO SI STRUTTURA UN BANDO O UNA LETTERA DI INVITO?</a:t>
            </a:r>
            <a:endParaRPr lang="it-IT" sz="3600" dirty="0"/>
          </a:p>
        </p:txBody>
      </p:sp>
    </p:spTree>
    <p:extLst>
      <p:ext uri="{BB962C8B-B14F-4D97-AF65-F5344CB8AC3E}">
        <p14:creationId xmlns:p14="http://schemas.microsoft.com/office/powerpoint/2010/main" val="31792651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FFD48BC7-DC40-47DE-87EE-9F4B6ECB9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29" name="Freeform: Shape 28">
            <a:extLst>
              <a:ext uri="{FF2B5EF4-FFF2-40B4-BE49-F238E27FC236}">
                <a16:creationId xmlns:a16="http://schemas.microsoft.com/office/drawing/2014/main" id="{E502BBC7-2C76-46F3-BC24-5985BC13D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useBgFill="1">
        <p:nvSpPr>
          <p:cNvPr id="31" name="Freeform: Shape 30">
            <a:extLst>
              <a:ext uri="{FF2B5EF4-FFF2-40B4-BE49-F238E27FC236}">
                <a16:creationId xmlns:a16="http://schemas.microsoft.com/office/drawing/2014/main" id="{C7F28D52-2A5F-4D23-81AE-7CB8B591C7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1664" y="0"/>
            <a:ext cx="9948672"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olo 1"/>
          <p:cNvSpPr>
            <a:spLocks noGrp="1"/>
          </p:cNvSpPr>
          <p:nvPr>
            <p:ph type="ctrTitle"/>
          </p:nvPr>
        </p:nvSpPr>
        <p:spPr>
          <a:xfrm>
            <a:off x="640522" y="469976"/>
            <a:ext cx="10910956" cy="555500"/>
          </a:xfrm>
        </p:spPr>
        <p:txBody>
          <a:bodyPr anchor="ctr">
            <a:normAutofit fontScale="90000"/>
          </a:bodyPr>
          <a:lstStyle/>
          <a:p>
            <a:br>
              <a:rPr lang="it-IT" sz="2300" dirty="0">
                <a:latin typeface="Calibri" pitchFamily="34" charset="0"/>
              </a:rPr>
            </a:br>
            <a:br>
              <a:rPr lang="it-IT" sz="2300" dirty="0">
                <a:latin typeface="Calibri" pitchFamily="34" charset="0"/>
              </a:rPr>
            </a:br>
            <a:br>
              <a:rPr lang="it-IT" sz="2300" dirty="0">
                <a:latin typeface="Calibri" pitchFamily="34" charset="0"/>
              </a:rPr>
            </a:br>
            <a:br>
              <a:rPr lang="it-IT" sz="2300" dirty="0">
                <a:latin typeface="Calibri" pitchFamily="34" charset="0"/>
              </a:rPr>
            </a:br>
            <a:br>
              <a:rPr lang="it-IT" sz="2300" dirty="0">
                <a:latin typeface="Calibri" pitchFamily="34" charset="0"/>
              </a:rPr>
            </a:br>
            <a:r>
              <a:rPr lang="it-IT" sz="3100" b="1" dirty="0">
                <a:latin typeface="Calibri" pitchFamily="34" charset="0"/>
              </a:rPr>
              <a:t>IL DECRETO SEMPLIFICAZIONI</a:t>
            </a:r>
            <a:br>
              <a:rPr lang="it-IT" sz="4800" dirty="0">
                <a:latin typeface="Calibri" pitchFamily="34" charset="0"/>
              </a:rPr>
            </a:br>
            <a:endParaRPr lang="it-IT" sz="4800" dirty="0">
              <a:latin typeface="Calibri" pitchFamily="34" charset="0"/>
            </a:endParaRPr>
          </a:p>
        </p:txBody>
      </p:sp>
      <p:sp>
        <p:nvSpPr>
          <p:cNvPr id="33" name="Rectangle 32">
            <a:extLst>
              <a:ext uri="{FF2B5EF4-FFF2-40B4-BE49-F238E27FC236}">
                <a16:creationId xmlns:a16="http://schemas.microsoft.com/office/drawing/2014/main" id="{3629484E-3792-4B3D-89AD-7C8A1ED0E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0" y="5524786"/>
            <a:ext cx="4754880" cy="274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Segnaposto data 3"/>
          <p:cNvSpPr>
            <a:spLocks noGrp="1"/>
          </p:cNvSpPr>
          <p:nvPr>
            <p:ph type="dt" sz="half" idx="10"/>
          </p:nvPr>
        </p:nvSpPr>
        <p:spPr>
          <a:xfrm>
            <a:off x="434163" y="6356350"/>
            <a:ext cx="1166037" cy="365125"/>
          </a:xfrm>
        </p:spPr>
        <p:txBody>
          <a:bodyPr>
            <a:normAutofit/>
          </a:bodyPr>
          <a:lstStyle/>
          <a:p>
            <a:pPr>
              <a:spcAft>
                <a:spcPts val="600"/>
              </a:spcAft>
            </a:pPr>
            <a:fld id="{693DDF68-E19E-44FD-8DF2-9EE34C2FEE05}" type="datetime1">
              <a:rPr lang="it-IT" smtClean="0">
                <a:solidFill>
                  <a:schemeClr val="tx1">
                    <a:lumMod val="50000"/>
                    <a:lumOff val="50000"/>
                  </a:schemeClr>
                </a:solidFill>
                <a:latin typeface="Calibri" pitchFamily="34" charset="0"/>
              </a:rPr>
              <a:t>11/12/2020</a:t>
            </a:fld>
            <a:endParaRPr lang="it-IT" dirty="0">
              <a:solidFill>
                <a:schemeClr val="tx1">
                  <a:lumMod val="50000"/>
                  <a:lumOff val="50000"/>
                </a:schemeClr>
              </a:solidFill>
              <a:latin typeface="Calibri" pitchFamily="34" charset="0"/>
            </a:endParaRPr>
          </a:p>
        </p:txBody>
      </p:sp>
      <p:sp>
        <p:nvSpPr>
          <p:cNvPr id="6" name="Segnaposto piè di pagina 5">
            <a:extLst>
              <a:ext uri="{FF2B5EF4-FFF2-40B4-BE49-F238E27FC236}">
                <a16:creationId xmlns:a16="http://schemas.microsoft.com/office/drawing/2014/main" id="{B80C0DE2-CE8C-472F-913A-A5BF9C176A7D}"/>
              </a:ext>
            </a:extLst>
          </p:cNvPr>
          <p:cNvSpPr>
            <a:spLocks noGrp="1"/>
          </p:cNvSpPr>
          <p:nvPr>
            <p:ph type="ftr" sz="quarter" idx="11"/>
          </p:nvPr>
        </p:nvSpPr>
        <p:spPr>
          <a:xfrm>
            <a:off x="4038600" y="6356350"/>
            <a:ext cx="4114800" cy="365125"/>
          </a:xfrm>
        </p:spPr>
        <p:txBody>
          <a:bodyPr>
            <a:normAutofit/>
          </a:bodyPr>
          <a:lstStyle/>
          <a:p>
            <a:pPr>
              <a:spcAft>
                <a:spcPts val="600"/>
              </a:spcAft>
            </a:pPr>
            <a:r>
              <a:rPr lang="it-IT" dirty="0">
                <a:solidFill>
                  <a:schemeClr val="tx1">
                    <a:lumMod val="50000"/>
                    <a:lumOff val="50000"/>
                  </a:schemeClr>
                </a:solidFill>
              </a:rPr>
              <a:t>IL CODICE DEI CONTRATTI PUBBLICI</a:t>
            </a:r>
          </a:p>
        </p:txBody>
      </p:sp>
      <p:sp>
        <p:nvSpPr>
          <p:cNvPr id="5" name="Segnaposto numero diapositiva 4"/>
          <p:cNvSpPr>
            <a:spLocks noGrp="1"/>
          </p:cNvSpPr>
          <p:nvPr>
            <p:ph type="sldNum" sz="quarter" idx="12"/>
          </p:nvPr>
        </p:nvSpPr>
        <p:spPr>
          <a:xfrm>
            <a:off x="10489019" y="6356350"/>
            <a:ext cx="1268818" cy="365125"/>
          </a:xfrm>
          <a:prstGeom prst="ellipse">
            <a:avLst/>
          </a:prstGeom>
        </p:spPr>
        <p:txBody>
          <a:bodyPr>
            <a:normAutofit/>
          </a:bodyPr>
          <a:lstStyle/>
          <a:p>
            <a:pPr>
              <a:lnSpc>
                <a:spcPct val="90000"/>
              </a:lnSpc>
              <a:spcAft>
                <a:spcPts val="600"/>
              </a:spcAft>
            </a:pPr>
            <a:fld id="{ED2A5BCF-08AD-4814-8341-34CC1736FD3A}" type="slidenum">
              <a:rPr lang="it-IT">
                <a:solidFill>
                  <a:schemeClr val="tx1">
                    <a:lumMod val="50000"/>
                    <a:lumOff val="50000"/>
                  </a:schemeClr>
                </a:solidFill>
              </a:rPr>
              <a:pPr>
                <a:lnSpc>
                  <a:spcPct val="90000"/>
                </a:lnSpc>
                <a:spcAft>
                  <a:spcPts val="600"/>
                </a:spcAft>
              </a:pPr>
              <a:t>16</a:t>
            </a:fld>
            <a:endParaRPr lang="it-IT" dirty="0">
              <a:solidFill>
                <a:schemeClr val="tx1">
                  <a:lumMod val="50000"/>
                  <a:lumOff val="50000"/>
                </a:schemeClr>
              </a:solidFill>
            </a:endParaRPr>
          </a:p>
        </p:txBody>
      </p:sp>
      <p:sp>
        <p:nvSpPr>
          <p:cNvPr id="12" name="CasellaDiTesto 11">
            <a:extLst>
              <a:ext uri="{FF2B5EF4-FFF2-40B4-BE49-F238E27FC236}">
                <a16:creationId xmlns:a16="http://schemas.microsoft.com/office/drawing/2014/main" id="{3E33E5AF-F40C-4DF1-B15D-EA4439B128F9}"/>
              </a:ext>
            </a:extLst>
          </p:cNvPr>
          <p:cNvSpPr txBox="1"/>
          <p:nvPr/>
        </p:nvSpPr>
        <p:spPr>
          <a:xfrm>
            <a:off x="4434214" y="1576959"/>
            <a:ext cx="6363221" cy="3477875"/>
          </a:xfrm>
          <a:prstGeom prst="rect">
            <a:avLst/>
          </a:prstGeom>
          <a:noFill/>
          <a:ln>
            <a:solidFill>
              <a:schemeClr val="accent6">
                <a:lumMod val="75000"/>
              </a:schemeClr>
            </a:solidFill>
          </a:ln>
        </p:spPr>
        <p:txBody>
          <a:bodyPr wrap="square">
            <a:spAutoFit/>
          </a:bodyPr>
          <a:lstStyle/>
          <a:p>
            <a:pPr algn="ctr"/>
            <a:r>
              <a:rPr lang="it-IT" sz="2000" b="1" u="sng" dirty="0"/>
              <a:t>Art. 2</a:t>
            </a:r>
          </a:p>
          <a:p>
            <a:pPr algn="ctr"/>
            <a:endParaRPr lang="it-IT" sz="2000" dirty="0"/>
          </a:p>
          <a:p>
            <a:pPr algn="ctr"/>
            <a:r>
              <a:rPr lang="it-IT" sz="2000" dirty="0"/>
              <a:t>1. Al fine di incentivare gli investimenti pubblici nel settore delle infrastrutture e dei servizi pubblici, nonché al fine di far fronte alle ricadute economiche negative a seguito delle misure di contenimento e dell'emergenza sanitaria globale del COVID-19, si applicano le procedure di affidamento e la disciplina dell'esecuzione del contratto di cui al presente articolo qualora la determina a contrarre o altro atto di avvio del procedimento equivalente sia adottato entro il 31 dicembre 2021.</a:t>
            </a:r>
            <a:endParaRPr lang="it-IT" sz="2000" b="1" i="1" dirty="0">
              <a:highlight>
                <a:srgbClr val="00FF00"/>
              </a:highlight>
            </a:endParaRPr>
          </a:p>
        </p:txBody>
      </p:sp>
      <p:sp>
        <p:nvSpPr>
          <p:cNvPr id="3" name="CasellaDiTesto 2">
            <a:extLst>
              <a:ext uri="{FF2B5EF4-FFF2-40B4-BE49-F238E27FC236}">
                <a16:creationId xmlns:a16="http://schemas.microsoft.com/office/drawing/2014/main" id="{50E4BBEA-1522-415D-98A5-856F7DBFA504}"/>
              </a:ext>
            </a:extLst>
          </p:cNvPr>
          <p:cNvSpPr txBox="1"/>
          <p:nvPr/>
        </p:nvSpPr>
        <p:spPr>
          <a:xfrm>
            <a:off x="551145" y="2074801"/>
            <a:ext cx="3013552" cy="1077218"/>
          </a:xfrm>
          <a:prstGeom prst="rect">
            <a:avLst/>
          </a:prstGeom>
          <a:solidFill>
            <a:schemeClr val="tx2">
              <a:lumMod val="60000"/>
              <a:lumOff val="40000"/>
            </a:schemeClr>
          </a:solidFill>
          <a:ln>
            <a:solidFill>
              <a:schemeClr val="accent6">
                <a:lumMod val="75000"/>
              </a:schemeClr>
            </a:solidFill>
          </a:ln>
        </p:spPr>
        <p:txBody>
          <a:bodyPr wrap="square">
            <a:spAutoFit/>
          </a:bodyPr>
          <a:lstStyle/>
          <a:p>
            <a:pPr algn="ctr"/>
            <a:r>
              <a:rPr lang="it-IT" sz="1600" b="1" dirty="0"/>
              <a:t>Procedure per l'incentivazione degli investimenti pubblici in relazione all'aggiudicazione dei contratti pubblici sopra soglia.</a:t>
            </a:r>
          </a:p>
        </p:txBody>
      </p:sp>
    </p:spTree>
    <p:extLst>
      <p:ext uri="{BB962C8B-B14F-4D97-AF65-F5344CB8AC3E}">
        <p14:creationId xmlns:p14="http://schemas.microsoft.com/office/powerpoint/2010/main" val="114493064"/>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4" name="Segnaposto data 3"/>
          <p:cNvSpPr>
            <a:spLocks noGrp="1"/>
          </p:cNvSpPr>
          <p:nvPr>
            <p:ph type="dt" sz="half" idx="10"/>
          </p:nvPr>
        </p:nvSpPr>
        <p:spPr>
          <a:xfrm>
            <a:off x="1991544" y="6021289"/>
            <a:ext cx="2286000" cy="365125"/>
          </a:xfrm>
        </p:spPr>
        <p:txBody>
          <a:bodyPr/>
          <a:lstStyle/>
          <a:p>
            <a:pPr algn="r">
              <a:defRPr/>
            </a:pPr>
            <a:endParaRPr lang="it-IT" sz="1000" dirty="0">
              <a:solidFill>
                <a:srgbClr val="E3DED1">
                  <a:shade val="50000"/>
                </a:srgbClr>
              </a:solidFill>
              <a:latin typeface="Calibri"/>
            </a:endParaRPr>
          </a:p>
          <a:p>
            <a:pPr algn="r">
              <a:defRPr/>
            </a:pPr>
            <a:fld id="{C2A3C01C-C5B2-41A8-8D17-32AF24AD1F6C}" type="datetime1">
              <a:rPr lang="it-IT" sz="1000">
                <a:solidFill>
                  <a:srgbClr val="E3DED1">
                    <a:shade val="50000"/>
                  </a:srgbClr>
                </a:solidFill>
                <a:latin typeface="Calibri"/>
              </a:rPr>
              <a:pPr algn="r">
                <a:defRPr/>
              </a:pPr>
              <a:t>11/12/2020</a:t>
            </a:fld>
            <a:endParaRPr lang="it-IT" sz="1000" dirty="0">
              <a:solidFill>
                <a:srgbClr val="E3DED1">
                  <a:shade val="50000"/>
                </a:srgbClr>
              </a:solidFill>
              <a:latin typeface="Calibri"/>
            </a:endParaRPr>
          </a:p>
        </p:txBody>
      </p:sp>
      <p:sp>
        <p:nvSpPr>
          <p:cNvPr id="5" name="Segnaposto piè di pagina 4"/>
          <p:cNvSpPr>
            <a:spLocks noGrp="1"/>
          </p:cNvSpPr>
          <p:nvPr>
            <p:ph type="ftr" sz="quarter" idx="11"/>
          </p:nvPr>
        </p:nvSpPr>
        <p:spPr>
          <a:xfrm>
            <a:off x="6528048" y="6111876"/>
            <a:ext cx="3344280" cy="365125"/>
          </a:xfrm>
        </p:spPr>
        <p:txBody>
          <a:bodyPr/>
          <a:lstStyle/>
          <a:p>
            <a:pPr algn="l">
              <a:defRPr/>
            </a:pPr>
            <a:r>
              <a:rPr lang="it-IT" sz="1000" dirty="0">
                <a:solidFill>
                  <a:srgbClr val="E3DED1">
                    <a:shade val="50000"/>
                  </a:srgbClr>
                </a:solidFill>
                <a:latin typeface="Calibri"/>
              </a:rPr>
              <a:t>IL CODICE DEI CONTRATTI PUBBLICI</a:t>
            </a:r>
          </a:p>
        </p:txBody>
      </p:sp>
      <p:sp>
        <p:nvSpPr>
          <p:cNvPr id="6" name="Segnaposto numero diapositiva 5"/>
          <p:cNvSpPr>
            <a:spLocks noGrp="1"/>
          </p:cNvSpPr>
          <p:nvPr>
            <p:ph type="sldNum" sz="quarter" idx="12"/>
          </p:nvPr>
        </p:nvSpPr>
        <p:spPr/>
        <p:txBody>
          <a:bodyPr/>
          <a:lstStyle/>
          <a:p>
            <a:pPr>
              <a:defRPr/>
            </a:pPr>
            <a:fld id="{ED2A5BCF-08AD-4814-8341-34CC1736FD3A}" type="slidenum">
              <a:rPr lang="it-IT" sz="1000">
                <a:solidFill>
                  <a:srgbClr val="E3DED1">
                    <a:shade val="50000"/>
                  </a:srgbClr>
                </a:solidFill>
                <a:latin typeface="Calibri"/>
              </a:rPr>
              <a:pPr>
                <a:defRPr/>
              </a:pPr>
              <a:t>160</a:t>
            </a:fld>
            <a:endParaRPr lang="it-IT" sz="1000" dirty="0">
              <a:solidFill>
                <a:srgbClr val="E3DED1">
                  <a:shade val="50000"/>
                </a:srgbClr>
              </a:solidFill>
              <a:latin typeface="Calibri"/>
            </a:endParaRPr>
          </a:p>
        </p:txBody>
      </p:sp>
      <p:sp>
        <p:nvSpPr>
          <p:cNvPr id="2" name="CasellaDiTesto 1">
            <a:extLst>
              <a:ext uri="{FF2B5EF4-FFF2-40B4-BE49-F238E27FC236}">
                <a16:creationId xmlns:a16="http://schemas.microsoft.com/office/drawing/2014/main" id="{BBC663A1-9470-4ECC-A747-3CDF0FCD0CAC}"/>
              </a:ext>
            </a:extLst>
          </p:cNvPr>
          <p:cNvSpPr txBox="1"/>
          <p:nvPr/>
        </p:nvSpPr>
        <p:spPr>
          <a:xfrm>
            <a:off x="2855640" y="949690"/>
            <a:ext cx="6624736" cy="369332"/>
          </a:xfrm>
          <a:prstGeom prst="rect">
            <a:avLst/>
          </a:prstGeom>
          <a:solidFill>
            <a:schemeClr val="accent5">
              <a:lumMod val="60000"/>
              <a:lumOff val="40000"/>
            </a:schemeClr>
          </a:solidFill>
        </p:spPr>
        <p:txBody>
          <a:bodyPr wrap="square" rtlCol="0">
            <a:spAutoFit/>
          </a:bodyPr>
          <a:lstStyle/>
          <a:p>
            <a:pPr algn="ctr"/>
            <a:r>
              <a:rPr lang="it-IT" b="1" dirty="0"/>
              <a:t>I CRITERI DI SELEZIONE (ART. 83)</a:t>
            </a:r>
          </a:p>
        </p:txBody>
      </p:sp>
      <p:sp>
        <p:nvSpPr>
          <p:cNvPr id="8" name="CasellaDiTesto 7">
            <a:extLst>
              <a:ext uri="{FF2B5EF4-FFF2-40B4-BE49-F238E27FC236}">
                <a16:creationId xmlns:a16="http://schemas.microsoft.com/office/drawing/2014/main" id="{9B7D12A4-F360-4BA6-9FF7-50B4F15CA7A7}"/>
              </a:ext>
            </a:extLst>
          </p:cNvPr>
          <p:cNvSpPr txBox="1"/>
          <p:nvPr/>
        </p:nvSpPr>
        <p:spPr>
          <a:xfrm>
            <a:off x="2855640" y="1700808"/>
            <a:ext cx="6624736" cy="369332"/>
          </a:xfrm>
          <a:prstGeom prst="rect">
            <a:avLst/>
          </a:prstGeom>
          <a:solidFill>
            <a:srgbClr val="FFFF00"/>
          </a:solidFill>
        </p:spPr>
        <p:txBody>
          <a:bodyPr wrap="square" rtlCol="0">
            <a:spAutoFit/>
          </a:bodyPr>
          <a:lstStyle/>
          <a:p>
            <a:pPr algn="ctr"/>
            <a:r>
              <a:rPr lang="it-IT" b="1" dirty="0"/>
              <a:t>Art. 83, comma 1, lett. A</a:t>
            </a:r>
          </a:p>
        </p:txBody>
      </p:sp>
      <p:sp>
        <p:nvSpPr>
          <p:cNvPr id="10" name="CasellaDiTesto 9">
            <a:extLst>
              <a:ext uri="{FF2B5EF4-FFF2-40B4-BE49-F238E27FC236}">
                <a16:creationId xmlns:a16="http://schemas.microsoft.com/office/drawing/2014/main" id="{CB490B5B-7EA8-4198-8BF7-BEFD22916FCA}"/>
              </a:ext>
            </a:extLst>
          </p:cNvPr>
          <p:cNvSpPr txBox="1"/>
          <p:nvPr/>
        </p:nvSpPr>
        <p:spPr>
          <a:xfrm>
            <a:off x="2675620" y="2536737"/>
            <a:ext cx="6840760" cy="3108543"/>
          </a:xfrm>
          <a:prstGeom prst="rect">
            <a:avLst/>
          </a:prstGeom>
          <a:noFill/>
        </p:spPr>
        <p:txBody>
          <a:bodyPr wrap="square" rtlCol="0">
            <a:spAutoFit/>
          </a:bodyPr>
          <a:lstStyle/>
          <a:p>
            <a:pPr algn="ctr"/>
            <a:r>
              <a:rPr lang="it-IT" sz="2400" dirty="0"/>
              <a:t>INNANZITUTTO, RILEVANO I REQUISITI DI IDONEIT</a:t>
            </a:r>
            <a:r>
              <a:rPr lang="it-IT" sz="2400" dirty="0">
                <a:latin typeface="Calibri" panose="020F0502020204030204" pitchFamily="34" charset="0"/>
                <a:cs typeface="Calibri" panose="020F0502020204030204" pitchFamily="34" charset="0"/>
              </a:rPr>
              <a:t>À PROFESSIONALE (ART. 83, COMMA 1, LETT. A)</a:t>
            </a:r>
          </a:p>
          <a:p>
            <a:pPr algn="ctr"/>
            <a:endParaRPr lang="it-IT" sz="2800" dirty="0">
              <a:latin typeface="Calibri" panose="020F0502020204030204" pitchFamily="34" charset="0"/>
              <a:cs typeface="Calibri" panose="020F0502020204030204" pitchFamily="34" charset="0"/>
            </a:endParaRPr>
          </a:p>
          <a:p>
            <a:pPr algn="ctr"/>
            <a:r>
              <a:rPr lang="it-IT" sz="2000" dirty="0"/>
              <a:t>Ai fini della sussistenza dei requisiti di cui al comma 1, lettera a), i concorrenti alle gare, se cittadini italiani o di altro Stato membro residenti in Italia, </a:t>
            </a:r>
            <a:r>
              <a:rPr lang="it-IT" sz="2000" u="sng" dirty="0"/>
              <a:t>devono essere iscritti nel registro della camera di commercio, industria, artigianato e agricoltura o nel registro delle commissioni provinciali per l'artigianato, o presso i competenti ordini professionali (ART. 83, COMMA 3).</a:t>
            </a:r>
          </a:p>
        </p:txBody>
      </p:sp>
    </p:spTree>
    <p:extLst>
      <p:ext uri="{BB962C8B-B14F-4D97-AF65-F5344CB8AC3E}">
        <p14:creationId xmlns:p14="http://schemas.microsoft.com/office/powerpoint/2010/main" val="2261583747"/>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4" name="Segnaposto data 3"/>
          <p:cNvSpPr>
            <a:spLocks noGrp="1"/>
          </p:cNvSpPr>
          <p:nvPr>
            <p:ph type="dt" sz="half" idx="10"/>
          </p:nvPr>
        </p:nvSpPr>
        <p:spPr>
          <a:xfrm>
            <a:off x="1991544" y="6021289"/>
            <a:ext cx="2286000" cy="365125"/>
          </a:xfrm>
        </p:spPr>
        <p:txBody>
          <a:bodyPr/>
          <a:lstStyle/>
          <a:p>
            <a:pPr algn="r">
              <a:defRPr/>
            </a:pPr>
            <a:endParaRPr lang="it-IT" sz="1000" dirty="0">
              <a:solidFill>
                <a:srgbClr val="E3DED1">
                  <a:shade val="50000"/>
                </a:srgbClr>
              </a:solidFill>
              <a:latin typeface="Calibri"/>
            </a:endParaRPr>
          </a:p>
          <a:p>
            <a:pPr algn="r">
              <a:defRPr/>
            </a:pPr>
            <a:fld id="{C2A3C01C-C5B2-41A8-8D17-32AF24AD1F6C}" type="datetime1">
              <a:rPr lang="it-IT" sz="1000">
                <a:solidFill>
                  <a:srgbClr val="E3DED1">
                    <a:shade val="50000"/>
                  </a:srgbClr>
                </a:solidFill>
                <a:latin typeface="Calibri"/>
              </a:rPr>
              <a:pPr algn="r">
                <a:defRPr/>
              </a:pPr>
              <a:t>11/12/2020</a:t>
            </a:fld>
            <a:endParaRPr lang="it-IT" sz="1000" dirty="0">
              <a:solidFill>
                <a:srgbClr val="E3DED1">
                  <a:shade val="50000"/>
                </a:srgbClr>
              </a:solidFill>
              <a:latin typeface="Calibri"/>
            </a:endParaRPr>
          </a:p>
        </p:txBody>
      </p:sp>
      <p:sp>
        <p:nvSpPr>
          <p:cNvPr id="5" name="Segnaposto piè di pagina 4"/>
          <p:cNvSpPr>
            <a:spLocks noGrp="1"/>
          </p:cNvSpPr>
          <p:nvPr>
            <p:ph type="ftr" sz="quarter" idx="11"/>
          </p:nvPr>
        </p:nvSpPr>
        <p:spPr>
          <a:xfrm>
            <a:off x="6528048" y="6111876"/>
            <a:ext cx="3344280" cy="365125"/>
          </a:xfrm>
        </p:spPr>
        <p:txBody>
          <a:bodyPr/>
          <a:lstStyle/>
          <a:p>
            <a:pPr algn="l">
              <a:defRPr/>
            </a:pPr>
            <a:r>
              <a:rPr lang="it-IT" sz="1000" dirty="0">
                <a:solidFill>
                  <a:srgbClr val="E3DED1">
                    <a:shade val="50000"/>
                  </a:srgbClr>
                </a:solidFill>
                <a:latin typeface="Calibri"/>
              </a:rPr>
              <a:t>IL CODICE DEI CONTRATTI PUBBLICI</a:t>
            </a:r>
          </a:p>
        </p:txBody>
      </p:sp>
      <p:sp>
        <p:nvSpPr>
          <p:cNvPr id="6" name="Segnaposto numero diapositiva 5"/>
          <p:cNvSpPr>
            <a:spLocks noGrp="1"/>
          </p:cNvSpPr>
          <p:nvPr>
            <p:ph type="sldNum" sz="quarter" idx="12"/>
          </p:nvPr>
        </p:nvSpPr>
        <p:spPr/>
        <p:txBody>
          <a:bodyPr/>
          <a:lstStyle/>
          <a:p>
            <a:pPr>
              <a:defRPr/>
            </a:pPr>
            <a:fld id="{ED2A5BCF-08AD-4814-8341-34CC1736FD3A}" type="slidenum">
              <a:rPr lang="it-IT" sz="1000">
                <a:solidFill>
                  <a:srgbClr val="E3DED1">
                    <a:shade val="50000"/>
                  </a:srgbClr>
                </a:solidFill>
                <a:latin typeface="Calibri"/>
              </a:rPr>
              <a:pPr>
                <a:defRPr/>
              </a:pPr>
              <a:t>161</a:t>
            </a:fld>
            <a:endParaRPr lang="it-IT" sz="1000" dirty="0">
              <a:solidFill>
                <a:srgbClr val="E3DED1">
                  <a:shade val="50000"/>
                </a:srgbClr>
              </a:solidFill>
              <a:latin typeface="Calibri"/>
            </a:endParaRPr>
          </a:p>
        </p:txBody>
      </p:sp>
      <p:sp>
        <p:nvSpPr>
          <p:cNvPr id="2" name="CasellaDiTesto 1">
            <a:extLst>
              <a:ext uri="{FF2B5EF4-FFF2-40B4-BE49-F238E27FC236}">
                <a16:creationId xmlns:a16="http://schemas.microsoft.com/office/drawing/2014/main" id="{BBC663A1-9470-4ECC-A747-3CDF0FCD0CAC}"/>
              </a:ext>
            </a:extLst>
          </p:cNvPr>
          <p:cNvSpPr txBox="1"/>
          <p:nvPr/>
        </p:nvSpPr>
        <p:spPr>
          <a:xfrm>
            <a:off x="2855640" y="949690"/>
            <a:ext cx="6624736" cy="369332"/>
          </a:xfrm>
          <a:prstGeom prst="rect">
            <a:avLst/>
          </a:prstGeom>
          <a:solidFill>
            <a:schemeClr val="accent5">
              <a:lumMod val="60000"/>
              <a:lumOff val="40000"/>
            </a:schemeClr>
          </a:solidFill>
        </p:spPr>
        <p:txBody>
          <a:bodyPr wrap="square" rtlCol="0">
            <a:spAutoFit/>
          </a:bodyPr>
          <a:lstStyle/>
          <a:p>
            <a:pPr algn="ctr"/>
            <a:r>
              <a:rPr lang="it-IT" b="1" dirty="0"/>
              <a:t>I CRITERI DI SELEZIONE (ART. 83)</a:t>
            </a:r>
          </a:p>
        </p:txBody>
      </p:sp>
      <p:sp>
        <p:nvSpPr>
          <p:cNvPr id="8" name="CasellaDiTesto 7">
            <a:extLst>
              <a:ext uri="{FF2B5EF4-FFF2-40B4-BE49-F238E27FC236}">
                <a16:creationId xmlns:a16="http://schemas.microsoft.com/office/drawing/2014/main" id="{9B7D12A4-F360-4BA6-9FF7-50B4F15CA7A7}"/>
              </a:ext>
            </a:extLst>
          </p:cNvPr>
          <p:cNvSpPr txBox="1"/>
          <p:nvPr/>
        </p:nvSpPr>
        <p:spPr>
          <a:xfrm>
            <a:off x="2855640" y="1700808"/>
            <a:ext cx="6624736" cy="369332"/>
          </a:xfrm>
          <a:prstGeom prst="rect">
            <a:avLst/>
          </a:prstGeom>
          <a:solidFill>
            <a:srgbClr val="FFFF00"/>
          </a:solidFill>
        </p:spPr>
        <p:txBody>
          <a:bodyPr wrap="square" rtlCol="0">
            <a:spAutoFit/>
          </a:bodyPr>
          <a:lstStyle/>
          <a:p>
            <a:pPr algn="ctr"/>
            <a:r>
              <a:rPr lang="it-IT" b="1" dirty="0"/>
              <a:t>Art. 83, comma 1, lett. B</a:t>
            </a:r>
          </a:p>
        </p:txBody>
      </p:sp>
      <p:sp>
        <p:nvSpPr>
          <p:cNvPr id="10" name="CasellaDiTesto 9">
            <a:extLst>
              <a:ext uri="{FF2B5EF4-FFF2-40B4-BE49-F238E27FC236}">
                <a16:creationId xmlns:a16="http://schemas.microsoft.com/office/drawing/2014/main" id="{CB490B5B-7EA8-4198-8BF7-BEFD22916FCA}"/>
              </a:ext>
            </a:extLst>
          </p:cNvPr>
          <p:cNvSpPr txBox="1"/>
          <p:nvPr/>
        </p:nvSpPr>
        <p:spPr>
          <a:xfrm>
            <a:off x="2712196" y="2295445"/>
            <a:ext cx="6840760" cy="3385542"/>
          </a:xfrm>
          <a:prstGeom prst="rect">
            <a:avLst/>
          </a:prstGeom>
          <a:noFill/>
        </p:spPr>
        <p:txBody>
          <a:bodyPr wrap="square" rtlCol="0">
            <a:spAutoFit/>
          </a:bodyPr>
          <a:lstStyle/>
          <a:p>
            <a:pPr algn="ctr"/>
            <a:r>
              <a:rPr lang="it-IT" sz="2000" dirty="0">
                <a:latin typeface="Calibri" panose="020F0502020204030204" pitchFamily="34" charset="0"/>
                <a:cs typeface="Calibri" panose="020F0502020204030204" pitchFamily="34" charset="0"/>
              </a:rPr>
              <a:t>PER IL RISPETTO DEL REQUISITO DELL CAPACITÀ ECONOMICO FINANZIARIA (ART. 83, COMMA 1, LETT. B)</a:t>
            </a:r>
          </a:p>
          <a:p>
            <a:pPr algn="ctr"/>
            <a:endParaRPr lang="it-IT" sz="1100" dirty="0">
              <a:latin typeface="Calibri" panose="020F0502020204030204" pitchFamily="34" charset="0"/>
              <a:cs typeface="Calibri" panose="020F0502020204030204" pitchFamily="34" charset="0"/>
            </a:endParaRPr>
          </a:p>
          <a:p>
            <a:pPr algn="ctr"/>
            <a:endParaRPr lang="it-IT" sz="1100" dirty="0">
              <a:latin typeface="Calibri" panose="020F0502020204030204" pitchFamily="34" charset="0"/>
              <a:cs typeface="Calibri" panose="020F0502020204030204" pitchFamily="34" charset="0"/>
            </a:endParaRPr>
          </a:p>
          <a:p>
            <a:pPr algn="ctr"/>
            <a:r>
              <a:rPr lang="it-IT" sz="1600" dirty="0"/>
              <a:t>Per gli </a:t>
            </a:r>
            <a:r>
              <a:rPr lang="it-IT" sz="1600" b="1" u="sng" dirty="0"/>
              <a:t>appalti di servizi e forniture</a:t>
            </a:r>
            <a:r>
              <a:rPr lang="it-IT" sz="1600" dirty="0"/>
              <a:t>, prosegue </a:t>
            </a:r>
            <a:r>
              <a:rPr lang="it-IT" sz="2000" b="1" u="sng" dirty="0"/>
              <a:t>il comma 4 dell’art. 83 Codice</a:t>
            </a:r>
            <a:r>
              <a:rPr lang="it-IT" sz="1600" dirty="0"/>
              <a:t>, ai fini della verifica del possesso dei requisiti di cui al comma 1, lettera b), le stazioni appaltanti, nel bando di gara, possono richiedere:  </a:t>
            </a:r>
          </a:p>
          <a:p>
            <a:pPr algn="ctr"/>
            <a:endParaRPr lang="it-IT" sz="1600" dirty="0"/>
          </a:p>
          <a:p>
            <a:r>
              <a:rPr lang="it-IT" sz="1600" dirty="0"/>
              <a:t>a) </a:t>
            </a:r>
            <a:r>
              <a:rPr lang="it-IT" sz="1600" u="sng" dirty="0"/>
              <a:t>che gli operatori economici abbiano un fatturato minimo annuo, compreso un determinato fatturato minimo nel settore di attività oggetto dell'appalto</a:t>
            </a:r>
            <a:r>
              <a:rPr lang="it-IT" sz="1600" dirty="0"/>
              <a:t>; </a:t>
            </a:r>
          </a:p>
          <a:p>
            <a:r>
              <a:rPr lang="it-IT" sz="1600" dirty="0"/>
              <a:t>b) che gli operatori economici forniscano informazioni riguardo ai loro conti annuali che evidenzino in particolare i rapporti tra attività e passività; </a:t>
            </a:r>
          </a:p>
          <a:p>
            <a:r>
              <a:rPr lang="it-IT" sz="1600" b="1" u="sng" dirty="0">
                <a:highlight>
                  <a:srgbClr val="008000"/>
                </a:highlight>
              </a:rPr>
              <a:t>c) un livello adeguato di copertura assicurativa contro i rischi professionali.</a:t>
            </a:r>
          </a:p>
        </p:txBody>
      </p:sp>
    </p:spTree>
    <p:extLst>
      <p:ext uri="{BB962C8B-B14F-4D97-AF65-F5344CB8AC3E}">
        <p14:creationId xmlns:p14="http://schemas.microsoft.com/office/powerpoint/2010/main" val="3623830018"/>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4" name="Segnaposto data 3"/>
          <p:cNvSpPr>
            <a:spLocks noGrp="1"/>
          </p:cNvSpPr>
          <p:nvPr>
            <p:ph type="dt" sz="half" idx="10"/>
          </p:nvPr>
        </p:nvSpPr>
        <p:spPr>
          <a:xfrm>
            <a:off x="1991544" y="6021289"/>
            <a:ext cx="2286000" cy="365125"/>
          </a:xfrm>
        </p:spPr>
        <p:txBody>
          <a:bodyPr/>
          <a:lstStyle/>
          <a:p>
            <a:pPr algn="r">
              <a:defRPr/>
            </a:pPr>
            <a:endParaRPr lang="it-IT" sz="1000" dirty="0">
              <a:solidFill>
                <a:srgbClr val="E3DED1">
                  <a:shade val="50000"/>
                </a:srgbClr>
              </a:solidFill>
              <a:latin typeface="Calibri"/>
            </a:endParaRPr>
          </a:p>
          <a:p>
            <a:pPr algn="r">
              <a:defRPr/>
            </a:pPr>
            <a:fld id="{C2A3C01C-C5B2-41A8-8D17-32AF24AD1F6C}" type="datetime1">
              <a:rPr lang="it-IT" sz="1000">
                <a:solidFill>
                  <a:srgbClr val="E3DED1">
                    <a:shade val="50000"/>
                  </a:srgbClr>
                </a:solidFill>
                <a:latin typeface="Calibri"/>
              </a:rPr>
              <a:pPr algn="r">
                <a:defRPr/>
              </a:pPr>
              <a:t>11/12/2020</a:t>
            </a:fld>
            <a:endParaRPr lang="it-IT" sz="1000" dirty="0">
              <a:solidFill>
                <a:srgbClr val="E3DED1">
                  <a:shade val="50000"/>
                </a:srgbClr>
              </a:solidFill>
              <a:latin typeface="Calibri"/>
            </a:endParaRPr>
          </a:p>
        </p:txBody>
      </p:sp>
      <p:sp>
        <p:nvSpPr>
          <p:cNvPr id="5" name="Segnaposto piè di pagina 4"/>
          <p:cNvSpPr>
            <a:spLocks noGrp="1"/>
          </p:cNvSpPr>
          <p:nvPr>
            <p:ph type="ftr" sz="quarter" idx="11"/>
          </p:nvPr>
        </p:nvSpPr>
        <p:spPr>
          <a:xfrm>
            <a:off x="6528048" y="6111876"/>
            <a:ext cx="3344280" cy="365125"/>
          </a:xfrm>
        </p:spPr>
        <p:txBody>
          <a:bodyPr/>
          <a:lstStyle/>
          <a:p>
            <a:pPr algn="l">
              <a:defRPr/>
            </a:pPr>
            <a:r>
              <a:rPr lang="it-IT" sz="1000" dirty="0">
                <a:solidFill>
                  <a:srgbClr val="E3DED1">
                    <a:shade val="50000"/>
                  </a:srgbClr>
                </a:solidFill>
                <a:latin typeface="Calibri"/>
              </a:rPr>
              <a:t>IL CODICE DEI CONTRATTI PUBBLICI</a:t>
            </a:r>
          </a:p>
        </p:txBody>
      </p:sp>
      <p:sp>
        <p:nvSpPr>
          <p:cNvPr id="6" name="Segnaposto numero diapositiva 5"/>
          <p:cNvSpPr>
            <a:spLocks noGrp="1"/>
          </p:cNvSpPr>
          <p:nvPr>
            <p:ph type="sldNum" sz="quarter" idx="12"/>
          </p:nvPr>
        </p:nvSpPr>
        <p:spPr/>
        <p:txBody>
          <a:bodyPr/>
          <a:lstStyle/>
          <a:p>
            <a:pPr>
              <a:defRPr/>
            </a:pPr>
            <a:fld id="{ED2A5BCF-08AD-4814-8341-34CC1736FD3A}" type="slidenum">
              <a:rPr lang="it-IT" sz="1000">
                <a:solidFill>
                  <a:srgbClr val="E3DED1">
                    <a:shade val="50000"/>
                  </a:srgbClr>
                </a:solidFill>
                <a:latin typeface="Calibri"/>
              </a:rPr>
              <a:pPr>
                <a:defRPr/>
              </a:pPr>
              <a:t>162</a:t>
            </a:fld>
            <a:endParaRPr lang="it-IT" sz="1000" dirty="0">
              <a:solidFill>
                <a:srgbClr val="E3DED1">
                  <a:shade val="50000"/>
                </a:srgbClr>
              </a:solidFill>
              <a:latin typeface="Calibri"/>
            </a:endParaRPr>
          </a:p>
        </p:txBody>
      </p:sp>
      <p:sp>
        <p:nvSpPr>
          <p:cNvPr id="2" name="CasellaDiTesto 1">
            <a:extLst>
              <a:ext uri="{FF2B5EF4-FFF2-40B4-BE49-F238E27FC236}">
                <a16:creationId xmlns:a16="http://schemas.microsoft.com/office/drawing/2014/main" id="{BBC663A1-9470-4ECC-A747-3CDF0FCD0CAC}"/>
              </a:ext>
            </a:extLst>
          </p:cNvPr>
          <p:cNvSpPr txBox="1"/>
          <p:nvPr/>
        </p:nvSpPr>
        <p:spPr>
          <a:xfrm>
            <a:off x="2855640" y="949690"/>
            <a:ext cx="6624736" cy="369332"/>
          </a:xfrm>
          <a:prstGeom prst="rect">
            <a:avLst/>
          </a:prstGeom>
          <a:solidFill>
            <a:schemeClr val="accent5">
              <a:lumMod val="60000"/>
              <a:lumOff val="40000"/>
            </a:schemeClr>
          </a:solidFill>
        </p:spPr>
        <p:txBody>
          <a:bodyPr wrap="square" rtlCol="0">
            <a:spAutoFit/>
          </a:bodyPr>
          <a:lstStyle/>
          <a:p>
            <a:pPr algn="ctr"/>
            <a:r>
              <a:rPr lang="it-IT" b="1" dirty="0"/>
              <a:t>I CRITERI DI SELEZIONE (ART. 83)</a:t>
            </a:r>
          </a:p>
        </p:txBody>
      </p:sp>
      <p:sp>
        <p:nvSpPr>
          <p:cNvPr id="8" name="CasellaDiTesto 7">
            <a:extLst>
              <a:ext uri="{FF2B5EF4-FFF2-40B4-BE49-F238E27FC236}">
                <a16:creationId xmlns:a16="http://schemas.microsoft.com/office/drawing/2014/main" id="{9B7D12A4-F360-4BA6-9FF7-50B4F15CA7A7}"/>
              </a:ext>
            </a:extLst>
          </p:cNvPr>
          <p:cNvSpPr txBox="1"/>
          <p:nvPr/>
        </p:nvSpPr>
        <p:spPr>
          <a:xfrm>
            <a:off x="2855640" y="1700808"/>
            <a:ext cx="6624736" cy="369332"/>
          </a:xfrm>
          <a:prstGeom prst="rect">
            <a:avLst/>
          </a:prstGeom>
          <a:solidFill>
            <a:srgbClr val="FFFF00"/>
          </a:solidFill>
        </p:spPr>
        <p:txBody>
          <a:bodyPr wrap="square" rtlCol="0">
            <a:spAutoFit/>
          </a:bodyPr>
          <a:lstStyle/>
          <a:p>
            <a:pPr algn="ctr"/>
            <a:r>
              <a:rPr lang="it-IT" b="1" dirty="0"/>
              <a:t>Art. 83, comma 1, lett. B</a:t>
            </a:r>
          </a:p>
        </p:txBody>
      </p:sp>
      <p:sp>
        <p:nvSpPr>
          <p:cNvPr id="10" name="CasellaDiTesto 9">
            <a:extLst>
              <a:ext uri="{FF2B5EF4-FFF2-40B4-BE49-F238E27FC236}">
                <a16:creationId xmlns:a16="http://schemas.microsoft.com/office/drawing/2014/main" id="{CB490B5B-7EA8-4198-8BF7-BEFD22916FCA}"/>
              </a:ext>
            </a:extLst>
          </p:cNvPr>
          <p:cNvSpPr txBox="1"/>
          <p:nvPr/>
        </p:nvSpPr>
        <p:spPr>
          <a:xfrm>
            <a:off x="2712196" y="2295445"/>
            <a:ext cx="6840760" cy="1431161"/>
          </a:xfrm>
          <a:prstGeom prst="rect">
            <a:avLst/>
          </a:prstGeom>
          <a:noFill/>
        </p:spPr>
        <p:txBody>
          <a:bodyPr wrap="square" rtlCol="0">
            <a:spAutoFit/>
          </a:bodyPr>
          <a:lstStyle/>
          <a:p>
            <a:pPr algn="ctr"/>
            <a:r>
              <a:rPr lang="it-IT" sz="2000" dirty="0">
                <a:latin typeface="Calibri" panose="020F0502020204030204" pitchFamily="34" charset="0"/>
                <a:cs typeface="Calibri" panose="020F0502020204030204" pitchFamily="34" charset="0"/>
              </a:rPr>
              <a:t>PER IL RISPETTO DEL REQUISITO DELL CAPACITÀ ECONOMICO FINANZIARIA (ART. 83, COMMA 1, LETT. B)</a:t>
            </a:r>
            <a:endParaRPr lang="it-IT" sz="1100" dirty="0">
              <a:latin typeface="Calibri" panose="020F0502020204030204" pitchFamily="34" charset="0"/>
              <a:cs typeface="Calibri" panose="020F0502020204030204" pitchFamily="34" charset="0"/>
            </a:endParaRPr>
          </a:p>
          <a:p>
            <a:pPr algn="ctr"/>
            <a:endParaRPr lang="it-IT" sz="1100" dirty="0">
              <a:latin typeface="Calibri" panose="020F0502020204030204" pitchFamily="34" charset="0"/>
              <a:cs typeface="Calibri" panose="020F0502020204030204" pitchFamily="34" charset="0"/>
            </a:endParaRPr>
          </a:p>
          <a:p>
            <a:pPr algn="ctr"/>
            <a:r>
              <a:rPr lang="it-IT" b="1" u="sng" dirty="0">
                <a:highlight>
                  <a:srgbClr val="FF0000"/>
                </a:highlight>
              </a:rPr>
              <a:t>Sul requisito di cui al comma 4, lett. c), il d.l. «Semplificazioni» (d.l. n. 76/2020) ha aggiunto il seguente comma all’art. 83:</a:t>
            </a:r>
          </a:p>
        </p:txBody>
      </p:sp>
      <p:sp>
        <p:nvSpPr>
          <p:cNvPr id="11" name="CasellaDiTesto 10">
            <a:extLst>
              <a:ext uri="{FF2B5EF4-FFF2-40B4-BE49-F238E27FC236}">
                <a16:creationId xmlns:a16="http://schemas.microsoft.com/office/drawing/2014/main" id="{0112871E-908D-49E4-B7CC-4CF7AAB82EEB}"/>
              </a:ext>
            </a:extLst>
          </p:cNvPr>
          <p:cNvSpPr txBox="1"/>
          <p:nvPr/>
        </p:nvSpPr>
        <p:spPr>
          <a:xfrm>
            <a:off x="992144" y="3876985"/>
            <a:ext cx="10207711" cy="2031325"/>
          </a:xfrm>
          <a:prstGeom prst="rect">
            <a:avLst/>
          </a:prstGeom>
          <a:solidFill>
            <a:schemeClr val="accent4">
              <a:lumMod val="60000"/>
              <a:lumOff val="40000"/>
            </a:schemeClr>
          </a:solidFill>
          <a:ln>
            <a:solidFill>
              <a:schemeClr val="tx1"/>
            </a:solidFill>
          </a:ln>
        </p:spPr>
        <p:txBody>
          <a:bodyPr wrap="square">
            <a:spAutoFit/>
          </a:bodyPr>
          <a:lstStyle/>
          <a:p>
            <a:r>
              <a:rPr lang="it-IT" b="0" i="0" dirty="0">
                <a:solidFill>
                  <a:srgbClr val="000000"/>
                </a:solidFill>
                <a:effectLst/>
                <a:latin typeface="Calibri" panose="020F0502020204030204" pitchFamily="34" charset="0"/>
              </a:rPr>
              <a:t>5-bis. In relazione al requisito di cui al comma 4, lettera c), </a:t>
            </a:r>
            <a:r>
              <a:rPr lang="it-IT" b="1" i="0" u="sng" dirty="0">
                <a:solidFill>
                  <a:srgbClr val="000000"/>
                </a:solidFill>
                <a:effectLst/>
                <a:latin typeface="Calibri" panose="020F0502020204030204" pitchFamily="34" charset="0"/>
              </a:rPr>
              <a:t>l’adeguatezza della copertura assicurativa offerta viene valutata sulla base della polizza assicurativa contro i rischi professionali posseduta dall’operatore economico e in corso di validità.</a:t>
            </a:r>
            <a:r>
              <a:rPr lang="it-IT" b="0" i="0" dirty="0">
                <a:solidFill>
                  <a:srgbClr val="000000"/>
                </a:solidFill>
                <a:effectLst/>
                <a:latin typeface="Calibri" panose="020F0502020204030204" pitchFamily="34" charset="0"/>
              </a:rPr>
              <a:t> In relazione alle polizze assicurative di importo inferiore al valore dell’appalto, le stazioni appaltanti possono richiedere che l’offerta sia corredata, a pena di esclusione, dall’impegno da parte dell’impresa assicuratrice ad adeguare il valore della polizza assicurativa a quello dell’appalto, in caso di aggiudicazione</a:t>
            </a:r>
            <a:r>
              <a:rPr lang="it-IT" dirty="0">
                <a:solidFill>
                  <a:srgbClr val="000000"/>
                </a:solidFill>
                <a:latin typeface="Calibri" panose="020F0502020204030204" pitchFamily="34" charset="0"/>
              </a:rPr>
              <a:t> </a:t>
            </a:r>
            <a:r>
              <a:rPr lang="it-IT" b="0" i="1" dirty="0">
                <a:solidFill>
                  <a:srgbClr val="000000"/>
                </a:solidFill>
                <a:effectLst/>
                <a:latin typeface="Calibri" panose="020F0502020204030204" pitchFamily="34" charset="0"/>
              </a:rPr>
              <a:t>(comma introdotto dall'art. 8, comma 5, lettera c), della legge n. 120 del 2020</a:t>
            </a:r>
            <a:r>
              <a:rPr lang="it-IT" b="0" i="1" u="none" strike="noStrike" dirty="0">
                <a:effectLst/>
                <a:latin typeface="Calibri" panose="020F0502020204030204" pitchFamily="34" charset="0"/>
              </a:rPr>
              <a:t>)</a:t>
            </a:r>
            <a:endParaRPr lang="it-IT" dirty="0"/>
          </a:p>
        </p:txBody>
      </p:sp>
    </p:spTree>
    <p:extLst>
      <p:ext uri="{BB962C8B-B14F-4D97-AF65-F5344CB8AC3E}">
        <p14:creationId xmlns:p14="http://schemas.microsoft.com/office/powerpoint/2010/main" val="2852583486"/>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4" name="Segnaposto data 3"/>
          <p:cNvSpPr>
            <a:spLocks noGrp="1"/>
          </p:cNvSpPr>
          <p:nvPr>
            <p:ph type="dt" sz="half" idx="10"/>
          </p:nvPr>
        </p:nvSpPr>
        <p:spPr>
          <a:xfrm>
            <a:off x="1991544" y="6021289"/>
            <a:ext cx="2286000" cy="365125"/>
          </a:xfrm>
        </p:spPr>
        <p:txBody>
          <a:bodyPr/>
          <a:lstStyle/>
          <a:p>
            <a:pPr algn="r">
              <a:defRPr/>
            </a:pPr>
            <a:endParaRPr lang="it-IT" sz="1000" dirty="0">
              <a:solidFill>
                <a:srgbClr val="E3DED1">
                  <a:shade val="50000"/>
                </a:srgbClr>
              </a:solidFill>
              <a:latin typeface="Calibri"/>
            </a:endParaRPr>
          </a:p>
          <a:p>
            <a:pPr algn="r">
              <a:defRPr/>
            </a:pPr>
            <a:fld id="{C2A3C01C-C5B2-41A8-8D17-32AF24AD1F6C}" type="datetime1">
              <a:rPr lang="it-IT" sz="1000">
                <a:solidFill>
                  <a:srgbClr val="E3DED1">
                    <a:shade val="50000"/>
                  </a:srgbClr>
                </a:solidFill>
                <a:latin typeface="Calibri"/>
              </a:rPr>
              <a:pPr algn="r">
                <a:defRPr/>
              </a:pPr>
              <a:t>11/12/2020</a:t>
            </a:fld>
            <a:endParaRPr lang="it-IT" sz="1000" dirty="0">
              <a:solidFill>
                <a:srgbClr val="E3DED1">
                  <a:shade val="50000"/>
                </a:srgbClr>
              </a:solidFill>
              <a:latin typeface="Calibri"/>
            </a:endParaRPr>
          </a:p>
        </p:txBody>
      </p:sp>
      <p:sp>
        <p:nvSpPr>
          <p:cNvPr id="5" name="Segnaposto piè di pagina 4"/>
          <p:cNvSpPr>
            <a:spLocks noGrp="1"/>
          </p:cNvSpPr>
          <p:nvPr>
            <p:ph type="ftr" sz="quarter" idx="11"/>
          </p:nvPr>
        </p:nvSpPr>
        <p:spPr>
          <a:xfrm>
            <a:off x="6528048" y="6111876"/>
            <a:ext cx="3344280" cy="365125"/>
          </a:xfrm>
        </p:spPr>
        <p:txBody>
          <a:bodyPr/>
          <a:lstStyle/>
          <a:p>
            <a:pPr algn="l">
              <a:defRPr/>
            </a:pPr>
            <a:r>
              <a:rPr lang="it-IT" sz="1000" dirty="0">
                <a:solidFill>
                  <a:srgbClr val="E3DED1">
                    <a:shade val="50000"/>
                  </a:srgbClr>
                </a:solidFill>
                <a:latin typeface="Calibri"/>
              </a:rPr>
              <a:t>IL CODICE DEI CONTRATTI PUBBLICI</a:t>
            </a:r>
          </a:p>
        </p:txBody>
      </p:sp>
      <p:sp>
        <p:nvSpPr>
          <p:cNvPr id="6" name="Segnaposto numero diapositiva 5"/>
          <p:cNvSpPr>
            <a:spLocks noGrp="1"/>
          </p:cNvSpPr>
          <p:nvPr>
            <p:ph type="sldNum" sz="quarter" idx="12"/>
          </p:nvPr>
        </p:nvSpPr>
        <p:spPr/>
        <p:txBody>
          <a:bodyPr/>
          <a:lstStyle/>
          <a:p>
            <a:pPr>
              <a:defRPr/>
            </a:pPr>
            <a:fld id="{ED2A5BCF-08AD-4814-8341-34CC1736FD3A}" type="slidenum">
              <a:rPr lang="it-IT" sz="1000">
                <a:solidFill>
                  <a:srgbClr val="E3DED1">
                    <a:shade val="50000"/>
                  </a:srgbClr>
                </a:solidFill>
                <a:latin typeface="Calibri"/>
              </a:rPr>
              <a:pPr>
                <a:defRPr/>
              </a:pPr>
              <a:t>163</a:t>
            </a:fld>
            <a:endParaRPr lang="it-IT" sz="1000" dirty="0">
              <a:solidFill>
                <a:srgbClr val="E3DED1">
                  <a:shade val="50000"/>
                </a:srgbClr>
              </a:solidFill>
              <a:latin typeface="Calibri"/>
            </a:endParaRPr>
          </a:p>
        </p:txBody>
      </p:sp>
      <p:sp>
        <p:nvSpPr>
          <p:cNvPr id="2" name="CasellaDiTesto 1">
            <a:extLst>
              <a:ext uri="{FF2B5EF4-FFF2-40B4-BE49-F238E27FC236}">
                <a16:creationId xmlns:a16="http://schemas.microsoft.com/office/drawing/2014/main" id="{BBC663A1-9470-4ECC-A747-3CDF0FCD0CAC}"/>
              </a:ext>
            </a:extLst>
          </p:cNvPr>
          <p:cNvSpPr txBox="1"/>
          <p:nvPr/>
        </p:nvSpPr>
        <p:spPr>
          <a:xfrm>
            <a:off x="2855640" y="949690"/>
            <a:ext cx="6624736" cy="369332"/>
          </a:xfrm>
          <a:prstGeom prst="rect">
            <a:avLst/>
          </a:prstGeom>
          <a:solidFill>
            <a:schemeClr val="accent5">
              <a:lumMod val="60000"/>
              <a:lumOff val="40000"/>
            </a:schemeClr>
          </a:solidFill>
        </p:spPr>
        <p:txBody>
          <a:bodyPr wrap="square" rtlCol="0">
            <a:spAutoFit/>
          </a:bodyPr>
          <a:lstStyle/>
          <a:p>
            <a:pPr algn="ctr"/>
            <a:r>
              <a:rPr lang="it-IT" b="1" dirty="0"/>
              <a:t>I CRITERI DI SELEZIONE (ART. 83)</a:t>
            </a:r>
          </a:p>
        </p:txBody>
      </p:sp>
      <p:sp>
        <p:nvSpPr>
          <p:cNvPr id="10" name="CasellaDiTesto 9">
            <a:extLst>
              <a:ext uri="{FF2B5EF4-FFF2-40B4-BE49-F238E27FC236}">
                <a16:creationId xmlns:a16="http://schemas.microsoft.com/office/drawing/2014/main" id="{CB490B5B-7EA8-4198-8BF7-BEFD22916FCA}"/>
              </a:ext>
            </a:extLst>
          </p:cNvPr>
          <p:cNvSpPr txBox="1"/>
          <p:nvPr/>
        </p:nvSpPr>
        <p:spPr>
          <a:xfrm>
            <a:off x="1965698" y="2295235"/>
            <a:ext cx="8260604" cy="3500958"/>
          </a:xfrm>
          <a:prstGeom prst="rect">
            <a:avLst/>
          </a:prstGeom>
          <a:noFill/>
          <a:ln>
            <a:solidFill>
              <a:schemeClr val="tx1"/>
            </a:solidFill>
          </a:ln>
        </p:spPr>
        <p:txBody>
          <a:bodyPr wrap="square" rtlCol="0">
            <a:spAutoFit/>
          </a:bodyPr>
          <a:lstStyle/>
          <a:p>
            <a:pPr algn="ctr"/>
            <a:r>
              <a:rPr lang="it-IT" sz="2000" dirty="0">
                <a:latin typeface="Calibri" panose="020F0502020204030204" pitchFamily="34" charset="0"/>
                <a:cs typeface="Calibri" panose="020F0502020204030204" pitchFamily="34" charset="0"/>
              </a:rPr>
              <a:t>PER IL RISPETTO DEL REQUISITO DELL CAPACITÀ ECONOMICO FINANZIARIA (ART. 83, COMMA 1, LETT. B)</a:t>
            </a:r>
            <a:endParaRPr lang="it-IT" sz="1100" dirty="0">
              <a:latin typeface="Calibri" panose="020F0502020204030204" pitchFamily="34" charset="0"/>
              <a:cs typeface="Calibri" panose="020F0502020204030204" pitchFamily="34" charset="0"/>
            </a:endParaRPr>
          </a:p>
          <a:p>
            <a:pPr algn="ctr"/>
            <a:endParaRPr lang="it-IT" sz="1100" dirty="0">
              <a:latin typeface="Calibri" panose="020F0502020204030204" pitchFamily="34" charset="0"/>
              <a:cs typeface="Calibri" panose="020F0502020204030204" pitchFamily="34" charset="0"/>
            </a:endParaRPr>
          </a:p>
          <a:p>
            <a:pPr algn="ctr"/>
            <a:r>
              <a:rPr lang="it-IT" sz="1600" b="1" u="sng" dirty="0"/>
              <a:t>SUL FATTURATO MINIMO:</a:t>
            </a:r>
          </a:p>
          <a:p>
            <a:pPr algn="ctr"/>
            <a:endParaRPr lang="it-IT" sz="1050" b="1" u="sng" dirty="0"/>
          </a:p>
          <a:p>
            <a:pPr algn="ctr"/>
            <a:r>
              <a:rPr lang="it-IT" sz="1600" dirty="0"/>
              <a:t>«</a:t>
            </a:r>
            <a:r>
              <a:rPr lang="it-IT" sz="1600" b="1" i="1" u="sng" dirty="0"/>
              <a:t>Il fatturato minimo annuo richiesto ai sensi del comma 4, lettera a) non può comunque superare il doppio del valore stimato dell'appalto, calcolato in relazione al periodo di riferimento dello stesso, salvo in circostanze adeguatamente motivate relative ai rischi specifici connessi alla natura dei servizi e forniture, oggetto di affidamento.</a:t>
            </a:r>
            <a:r>
              <a:rPr lang="it-IT" sz="1600" i="1" dirty="0"/>
              <a:t> La stazione appaltante, ove richieda un fatturato minimo annuo, ne indica le ragioni nei documenti di gara. Per gli appalti divisi in lotti, il presente comma si applica per ogni singolo lotto. Tuttavia, le stazioni appaltanti possono fissare il fatturato minimo annuo che gli operatori economici devono avere con riferimento a gruppi di lotti nel caso in cui all'aggiudicatario siano aggiudicati più lotti da eseguirsi contemporaneamente</a:t>
            </a:r>
            <a:r>
              <a:rPr lang="it-IT" sz="1600" dirty="0"/>
              <a:t>» (ART. 83, COMMA 5 CODICE).</a:t>
            </a:r>
            <a:endParaRPr lang="it-IT" sz="1600" b="1" u="sng" dirty="0"/>
          </a:p>
        </p:txBody>
      </p:sp>
      <p:sp>
        <p:nvSpPr>
          <p:cNvPr id="9" name="CasellaDiTesto 8">
            <a:extLst>
              <a:ext uri="{FF2B5EF4-FFF2-40B4-BE49-F238E27FC236}">
                <a16:creationId xmlns:a16="http://schemas.microsoft.com/office/drawing/2014/main" id="{ADD72618-2AF5-4D37-977A-AD8C80DDD162}"/>
              </a:ext>
            </a:extLst>
          </p:cNvPr>
          <p:cNvSpPr txBox="1"/>
          <p:nvPr/>
        </p:nvSpPr>
        <p:spPr>
          <a:xfrm>
            <a:off x="2855640" y="1700808"/>
            <a:ext cx="6624736" cy="369332"/>
          </a:xfrm>
          <a:prstGeom prst="rect">
            <a:avLst/>
          </a:prstGeom>
          <a:solidFill>
            <a:srgbClr val="FFFF00"/>
          </a:solidFill>
        </p:spPr>
        <p:txBody>
          <a:bodyPr wrap="square" rtlCol="0">
            <a:spAutoFit/>
          </a:bodyPr>
          <a:lstStyle/>
          <a:p>
            <a:pPr algn="ctr"/>
            <a:r>
              <a:rPr lang="it-IT" b="1" dirty="0"/>
              <a:t>Art. 83, comma 1, lett. B</a:t>
            </a:r>
          </a:p>
        </p:txBody>
      </p:sp>
    </p:spTree>
    <p:extLst>
      <p:ext uri="{BB962C8B-B14F-4D97-AF65-F5344CB8AC3E}">
        <p14:creationId xmlns:p14="http://schemas.microsoft.com/office/powerpoint/2010/main" val="260101299"/>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4" name="Segnaposto data 3"/>
          <p:cNvSpPr>
            <a:spLocks noGrp="1"/>
          </p:cNvSpPr>
          <p:nvPr>
            <p:ph type="dt" sz="half" idx="10"/>
          </p:nvPr>
        </p:nvSpPr>
        <p:spPr>
          <a:xfrm>
            <a:off x="1991544" y="6021289"/>
            <a:ext cx="2286000" cy="365125"/>
          </a:xfrm>
        </p:spPr>
        <p:txBody>
          <a:bodyPr/>
          <a:lstStyle/>
          <a:p>
            <a:pPr algn="r">
              <a:defRPr/>
            </a:pPr>
            <a:endParaRPr lang="it-IT" sz="1000" dirty="0">
              <a:solidFill>
                <a:srgbClr val="E3DED1">
                  <a:shade val="50000"/>
                </a:srgbClr>
              </a:solidFill>
              <a:latin typeface="Calibri"/>
            </a:endParaRPr>
          </a:p>
          <a:p>
            <a:pPr algn="r">
              <a:defRPr/>
            </a:pPr>
            <a:fld id="{C2A3C01C-C5B2-41A8-8D17-32AF24AD1F6C}" type="datetime1">
              <a:rPr lang="it-IT" sz="1000">
                <a:solidFill>
                  <a:srgbClr val="E3DED1">
                    <a:shade val="50000"/>
                  </a:srgbClr>
                </a:solidFill>
                <a:latin typeface="Calibri"/>
              </a:rPr>
              <a:pPr algn="r">
                <a:defRPr/>
              </a:pPr>
              <a:t>11/12/2020</a:t>
            </a:fld>
            <a:endParaRPr lang="it-IT" sz="1000" dirty="0">
              <a:solidFill>
                <a:srgbClr val="E3DED1">
                  <a:shade val="50000"/>
                </a:srgbClr>
              </a:solidFill>
              <a:latin typeface="Calibri"/>
            </a:endParaRPr>
          </a:p>
        </p:txBody>
      </p:sp>
      <p:sp>
        <p:nvSpPr>
          <p:cNvPr id="5" name="Segnaposto piè di pagina 4"/>
          <p:cNvSpPr>
            <a:spLocks noGrp="1"/>
          </p:cNvSpPr>
          <p:nvPr>
            <p:ph type="ftr" sz="quarter" idx="11"/>
          </p:nvPr>
        </p:nvSpPr>
        <p:spPr>
          <a:xfrm>
            <a:off x="6528048" y="6111876"/>
            <a:ext cx="3344280" cy="365125"/>
          </a:xfrm>
        </p:spPr>
        <p:txBody>
          <a:bodyPr/>
          <a:lstStyle/>
          <a:p>
            <a:pPr algn="l">
              <a:defRPr/>
            </a:pPr>
            <a:r>
              <a:rPr lang="it-IT" sz="1000" dirty="0">
                <a:solidFill>
                  <a:srgbClr val="E3DED1">
                    <a:shade val="50000"/>
                  </a:srgbClr>
                </a:solidFill>
                <a:latin typeface="Calibri"/>
              </a:rPr>
              <a:t>IL CODICE DEI CONTRATTI PUBBLICI</a:t>
            </a:r>
          </a:p>
        </p:txBody>
      </p:sp>
      <p:sp>
        <p:nvSpPr>
          <p:cNvPr id="6" name="Segnaposto numero diapositiva 5"/>
          <p:cNvSpPr>
            <a:spLocks noGrp="1"/>
          </p:cNvSpPr>
          <p:nvPr>
            <p:ph type="sldNum" sz="quarter" idx="12"/>
          </p:nvPr>
        </p:nvSpPr>
        <p:spPr/>
        <p:txBody>
          <a:bodyPr/>
          <a:lstStyle/>
          <a:p>
            <a:pPr>
              <a:defRPr/>
            </a:pPr>
            <a:fld id="{ED2A5BCF-08AD-4814-8341-34CC1736FD3A}" type="slidenum">
              <a:rPr lang="it-IT" sz="1000">
                <a:solidFill>
                  <a:srgbClr val="E3DED1">
                    <a:shade val="50000"/>
                  </a:srgbClr>
                </a:solidFill>
                <a:latin typeface="Calibri"/>
              </a:rPr>
              <a:pPr>
                <a:defRPr/>
              </a:pPr>
              <a:t>164</a:t>
            </a:fld>
            <a:endParaRPr lang="it-IT" sz="1000" dirty="0">
              <a:solidFill>
                <a:srgbClr val="E3DED1">
                  <a:shade val="50000"/>
                </a:srgbClr>
              </a:solidFill>
              <a:latin typeface="Calibri"/>
            </a:endParaRPr>
          </a:p>
        </p:txBody>
      </p:sp>
      <p:sp>
        <p:nvSpPr>
          <p:cNvPr id="2" name="CasellaDiTesto 1">
            <a:extLst>
              <a:ext uri="{FF2B5EF4-FFF2-40B4-BE49-F238E27FC236}">
                <a16:creationId xmlns:a16="http://schemas.microsoft.com/office/drawing/2014/main" id="{BBC663A1-9470-4ECC-A747-3CDF0FCD0CAC}"/>
              </a:ext>
            </a:extLst>
          </p:cNvPr>
          <p:cNvSpPr txBox="1"/>
          <p:nvPr/>
        </p:nvSpPr>
        <p:spPr>
          <a:xfrm>
            <a:off x="2855640" y="949690"/>
            <a:ext cx="6624736" cy="369332"/>
          </a:xfrm>
          <a:prstGeom prst="rect">
            <a:avLst/>
          </a:prstGeom>
          <a:solidFill>
            <a:schemeClr val="accent5">
              <a:lumMod val="60000"/>
              <a:lumOff val="40000"/>
            </a:schemeClr>
          </a:solidFill>
        </p:spPr>
        <p:txBody>
          <a:bodyPr wrap="square" rtlCol="0">
            <a:spAutoFit/>
          </a:bodyPr>
          <a:lstStyle/>
          <a:p>
            <a:pPr algn="ctr"/>
            <a:r>
              <a:rPr lang="it-IT" b="1" dirty="0"/>
              <a:t>I CRITERI DI SELEZIONE (ART. 83)</a:t>
            </a:r>
          </a:p>
        </p:txBody>
      </p:sp>
      <p:sp>
        <p:nvSpPr>
          <p:cNvPr id="8" name="CasellaDiTesto 7">
            <a:extLst>
              <a:ext uri="{FF2B5EF4-FFF2-40B4-BE49-F238E27FC236}">
                <a16:creationId xmlns:a16="http://schemas.microsoft.com/office/drawing/2014/main" id="{9B7D12A4-F360-4BA6-9FF7-50B4F15CA7A7}"/>
              </a:ext>
            </a:extLst>
          </p:cNvPr>
          <p:cNvSpPr txBox="1"/>
          <p:nvPr/>
        </p:nvSpPr>
        <p:spPr>
          <a:xfrm>
            <a:off x="2855640" y="1700808"/>
            <a:ext cx="6624736" cy="369332"/>
          </a:xfrm>
          <a:prstGeom prst="rect">
            <a:avLst/>
          </a:prstGeom>
          <a:solidFill>
            <a:srgbClr val="FFFF00"/>
          </a:solidFill>
        </p:spPr>
        <p:txBody>
          <a:bodyPr wrap="square" rtlCol="0">
            <a:spAutoFit/>
          </a:bodyPr>
          <a:lstStyle/>
          <a:p>
            <a:pPr algn="ctr"/>
            <a:r>
              <a:rPr lang="it-IT" b="1" dirty="0"/>
              <a:t>Art. 83, comma 1, lett. C</a:t>
            </a:r>
          </a:p>
        </p:txBody>
      </p:sp>
      <p:sp>
        <p:nvSpPr>
          <p:cNvPr id="10" name="CasellaDiTesto 9">
            <a:extLst>
              <a:ext uri="{FF2B5EF4-FFF2-40B4-BE49-F238E27FC236}">
                <a16:creationId xmlns:a16="http://schemas.microsoft.com/office/drawing/2014/main" id="{CB490B5B-7EA8-4198-8BF7-BEFD22916FCA}"/>
              </a:ext>
            </a:extLst>
          </p:cNvPr>
          <p:cNvSpPr txBox="1"/>
          <p:nvPr/>
        </p:nvSpPr>
        <p:spPr>
          <a:xfrm>
            <a:off x="2712196" y="2295446"/>
            <a:ext cx="6840760" cy="3585597"/>
          </a:xfrm>
          <a:prstGeom prst="rect">
            <a:avLst/>
          </a:prstGeom>
          <a:noFill/>
        </p:spPr>
        <p:txBody>
          <a:bodyPr wrap="square" rtlCol="0">
            <a:spAutoFit/>
          </a:bodyPr>
          <a:lstStyle/>
          <a:p>
            <a:pPr algn="ctr"/>
            <a:r>
              <a:rPr lang="it-IT" sz="2000" dirty="0">
                <a:latin typeface="Calibri" panose="020F0502020204030204" pitchFamily="34" charset="0"/>
                <a:cs typeface="Calibri" panose="020F0502020204030204" pitchFamily="34" charset="0"/>
              </a:rPr>
              <a:t>IN RELAZIONE INVECE AI REQUISITI TECNICO PROFESSIONALI (ART. 83, COMMA 1, LETT. C)</a:t>
            </a:r>
            <a:endParaRPr lang="it-IT" sz="1100" dirty="0">
              <a:latin typeface="Calibri" panose="020F0502020204030204" pitchFamily="34" charset="0"/>
              <a:cs typeface="Calibri" panose="020F0502020204030204" pitchFamily="34" charset="0"/>
            </a:endParaRPr>
          </a:p>
          <a:p>
            <a:pPr algn="ctr"/>
            <a:endParaRPr lang="it-IT" sz="1100" dirty="0">
              <a:latin typeface="Calibri" panose="020F0502020204030204" pitchFamily="34" charset="0"/>
              <a:cs typeface="Calibri" panose="020F0502020204030204" pitchFamily="34" charset="0"/>
            </a:endParaRPr>
          </a:p>
          <a:p>
            <a:pPr algn="ctr"/>
            <a:r>
              <a:rPr lang="it-IT" sz="1600" dirty="0"/>
              <a:t>«</a:t>
            </a:r>
            <a:r>
              <a:rPr lang="it-IT" sz="1600" i="1" dirty="0"/>
              <a:t>Per gli appalti di servizi e forniture, per i criteri di selezione di cui al comma 1, lettera c), </a:t>
            </a:r>
            <a:r>
              <a:rPr lang="it-IT" sz="1600" i="1" u="sng" dirty="0"/>
              <a:t>le stazioni appaltanti possono richiedere requisiti per garantire che gli operatori economici possiedano le risorse umane e tecniche e l'esperienza necessarie per eseguire l'appalto con un adeguato standard di qualità.</a:t>
            </a:r>
            <a:r>
              <a:rPr lang="it-IT" sz="1600" i="1" dirty="0"/>
              <a:t> Nelle procedure d'appalto per forniture che necessitano di lavori di posa in opera o di installazione, servizi o lavori, la capacità professionale degli operatori economici di fornire tali servizi o di eseguire l'installazione o i lavori è valutata con riferimento alla loro competenza, efficienza, esperienza e affidabilità. Le informazioni richieste non possono eccedere l'oggetto dell'appalto; l'amministrazione deve, comunque, tener conto dell'esigenza di protezione dei segreti tecnici e commerciali</a:t>
            </a:r>
            <a:r>
              <a:rPr lang="it-IT" sz="1600" dirty="0"/>
              <a:t>» (ART. 83, COMMA 6 CODICE).</a:t>
            </a:r>
            <a:endParaRPr lang="it-IT" sz="1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85505599"/>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4" name="Segnaposto data 3"/>
          <p:cNvSpPr>
            <a:spLocks noGrp="1"/>
          </p:cNvSpPr>
          <p:nvPr>
            <p:ph type="dt" sz="half" idx="10"/>
          </p:nvPr>
        </p:nvSpPr>
        <p:spPr>
          <a:xfrm>
            <a:off x="1991544" y="6021289"/>
            <a:ext cx="2286000" cy="365125"/>
          </a:xfrm>
        </p:spPr>
        <p:txBody>
          <a:bodyPr/>
          <a:lstStyle/>
          <a:p>
            <a:pPr algn="r">
              <a:defRPr/>
            </a:pPr>
            <a:endParaRPr lang="it-IT" sz="1000" dirty="0">
              <a:solidFill>
                <a:srgbClr val="E3DED1">
                  <a:shade val="50000"/>
                </a:srgbClr>
              </a:solidFill>
              <a:latin typeface="Calibri"/>
            </a:endParaRPr>
          </a:p>
          <a:p>
            <a:pPr algn="r">
              <a:defRPr/>
            </a:pPr>
            <a:fld id="{C2A3C01C-C5B2-41A8-8D17-32AF24AD1F6C}" type="datetime1">
              <a:rPr lang="it-IT" sz="1000">
                <a:solidFill>
                  <a:srgbClr val="E3DED1">
                    <a:shade val="50000"/>
                  </a:srgbClr>
                </a:solidFill>
                <a:latin typeface="Calibri"/>
              </a:rPr>
              <a:pPr algn="r">
                <a:defRPr/>
              </a:pPr>
              <a:t>11/12/2020</a:t>
            </a:fld>
            <a:endParaRPr lang="it-IT" sz="1000" dirty="0">
              <a:solidFill>
                <a:srgbClr val="E3DED1">
                  <a:shade val="50000"/>
                </a:srgbClr>
              </a:solidFill>
              <a:latin typeface="Calibri"/>
            </a:endParaRPr>
          </a:p>
        </p:txBody>
      </p:sp>
      <p:sp>
        <p:nvSpPr>
          <p:cNvPr id="5" name="Segnaposto piè di pagina 4"/>
          <p:cNvSpPr>
            <a:spLocks noGrp="1"/>
          </p:cNvSpPr>
          <p:nvPr>
            <p:ph type="ftr" sz="quarter" idx="11"/>
          </p:nvPr>
        </p:nvSpPr>
        <p:spPr>
          <a:xfrm>
            <a:off x="6528048" y="6111876"/>
            <a:ext cx="3344280" cy="365125"/>
          </a:xfrm>
        </p:spPr>
        <p:txBody>
          <a:bodyPr/>
          <a:lstStyle/>
          <a:p>
            <a:pPr algn="l">
              <a:defRPr/>
            </a:pPr>
            <a:r>
              <a:rPr lang="it-IT" sz="1000" dirty="0">
                <a:solidFill>
                  <a:srgbClr val="E3DED1">
                    <a:shade val="50000"/>
                  </a:srgbClr>
                </a:solidFill>
                <a:latin typeface="Calibri"/>
              </a:rPr>
              <a:t>IL CODICE DEI CONTRATTI PUBBLICI</a:t>
            </a:r>
          </a:p>
        </p:txBody>
      </p:sp>
      <p:sp>
        <p:nvSpPr>
          <p:cNvPr id="6" name="Segnaposto numero diapositiva 5"/>
          <p:cNvSpPr>
            <a:spLocks noGrp="1"/>
          </p:cNvSpPr>
          <p:nvPr>
            <p:ph type="sldNum" sz="quarter" idx="12"/>
          </p:nvPr>
        </p:nvSpPr>
        <p:spPr/>
        <p:txBody>
          <a:bodyPr/>
          <a:lstStyle/>
          <a:p>
            <a:pPr>
              <a:defRPr/>
            </a:pPr>
            <a:fld id="{ED2A5BCF-08AD-4814-8341-34CC1736FD3A}" type="slidenum">
              <a:rPr lang="it-IT" sz="1000">
                <a:solidFill>
                  <a:srgbClr val="E3DED1">
                    <a:shade val="50000"/>
                  </a:srgbClr>
                </a:solidFill>
                <a:latin typeface="Calibri"/>
              </a:rPr>
              <a:pPr>
                <a:defRPr/>
              </a:pPr>
              <a:t>165</a:t>
            </a:fld>
            <a:endParaRPr lang="it-IT" sz="1000" dirty="0">
              <a:solidFill>
                <a:srgbClr val="E3DED1">
                  <a:shade val="50000"/>
                </a:srgbClr>
              </a:solidFill>
              <a:latin typeface="Calibri"/>
            </a:endParaRPr>
          </a:p>
        </p:txBody>
      </p:sp>
      <p:sp>
        <p:nvSpPr>
          <p:cNvPr id="2" name="CasellaDiTesto 1">
            <a:extLst>
              <a:ext uri="{FF2B5EF4-FFF2-40B4-BE49-F238E27FC236}">
                <a16:creationId xmlns:a16="http://schemas.microsoft.com/office/drawing/2014/main" id="{BBC663A1-9470-4ECC-A747-3CDF0FCD0CAC}"/>
              </a:ext>
            </a:extLst>
          </p:cNvPr>
          <p:cNvSpPr txBox="1"/>
          <p:nvPr/>
        </p:nvSpPr>
        <p:spPr>
          <a:xfrm>
            <a:off x="2855640" y="949690"/>
            <a:ext cx="6624736" cy="369332"/>
          </a:xfrm>
          <a:prstGeom prst="rect">
            <a:avLst/>
          </a:prstGeom>
          <a:solidFill>
            <a:schemeClr val="accent5">
              <a:lumMod val="60000"/>
              <a:lumOff val="40000"/>
            </a:schemeClr>
          </a:solidFill>
        </p:spPr>
        <p:txBody>
          <a:bodyPr wrap="square" rtlCol="0">
            <a:spAutoFit/>
          </a:bodyPr>
          <a:lstStyle/>
          <a:p>
            <a:pPr algn="ctr"/>
            <a:r>
              <a:rPr lang="it-IT" b="1" dirty="0"/>
              <a:t>I CRITERI DI SELEZIONE (ART. 83)</a:t>
            </a:r>
          </a:p>
        </p:txBody>
      </p:sp>
      <p:sp>
        <p:nvSpPr>
          <p:cNvPr id="8" name="CasellaDiTesto 7">
            <a:extLst>
              <a:ext uri="{FF2B5EF4-FFF2-40B4-BE49-F238E27FC236}">
                <a16:creationId xmlns:a16="http://schemas.microsoft.com/office/drawing/2014/main" id="{9B7D12A4-F360-4BA6-9FF7-50B4F15CA7A7}"/>
              </a:ext>
            </a:extLst>
          </p:cNvPr>
          <p:cNvSpPr txBox="1"/>
          <p:nvPr/>
        </p:nvSpPr>
        <p:spPr>
          <a:xfrm>
            <a:off x="2855640" y="1700808"/>
            <a:ext cx="6624736" cy="369332"/>
          </a:xfrm>
          <a:prstGeom prst="rect">
            <a:avLst/>
          </a:prstGeom>
          <a:solidFill>
            <a:srgbClr val="FFFF00"/>
          </a:solidFill>
        </p:spPr>
        <p:txBody>
          <a:bodyPr wrap="square" rtlCol="0">
            <a:spAutoFit/>
          </a:bodyPr>
          <a:lstStyle/>
          <a:p>
            <a:pPr algn="ctr"/>
            <a:r>
              <a:rPr lang="it-IT" b="1" dirty="0"/>
              <a:t>Art. 83, comma 7</a:t>
            </a:r>
          </a:p>
        </p:txBody>
      </p:sp>
      <p:sp>
        <p:nvSpPr>
          <p:cNvPr id="10" name="CasellaDiTesto 9">
            <a:extLst>
              <a:ext uri="{FF2B5EF4-FFF2-40B4-BE49-F238E27FC236}">
                <a16:creationId xmlns:a16="http://schemas.microsoft.com/office/drawing/2014/main" id="{CB490B5B-7EA8-4198-8BF7-BEFD22916FCA}"/>
              </a:ext>
            </a:extLst>
          </p:cNvPr>
          <p:cNvSpPr txBox="1"/>
          <p:nvPr/>
        </p:nvSpPr>
        <p:spPr>
          <a:xfrm>
            <a:off x="2712196" y="2295445"/>
            <a:ext cx="6840760" cy="3046988"/>
          </a:xfrm>
          <a:prstGeom prst="rect">
            <a:avLst/>
          </a:prstGeom>
          <a:noFill/>
        </p:spPr>
        <p:txBody>
          <a:bodyPr wrap="square" rtlCol="0">
            <a:spAutoFit/>
          </a:bodyPr>
          <a:lstStyle/>
          <a:p>
            <a:pPr algn="ctr"/>
            <a:r>
              <a:rPr lang="it-IT" sz="2400" dirty="0"/>
              <a:t>«</a:t>
            </a:r>
            <a:r>
              <a:rPr lang="it-IT" sz="2400" i="1" dirty="0"/>
              <a:t>Fermo restando il sistema di qualificazione di cui all'</a:t>
            </a:r>
            <a:r>
              <a:rPr lang="it-IT" sz="2400" i="1" dirty="0">
                <a:hlinkClick r:id="rId2"/>
              </a:rPr>
              <a:t>articolo 84</a:t>
            </a:r>
            <a:r>
              <a:rPr lang="it-IT" sz="2400" i="1" dirty="0"/>
              <a:t> nonché quanto previsto in materia di prova documentale preliminare dall'</a:t>
            </a:r>
            <a:r>
              <a:rPr lang="it-IT" sz="2400" i="1" dirty="0">
                <a:hlinkClick r:id="rId3"/>
              </a:rPr>
              <a:t>articolo 85</a:t>
            </a:r>
            <a:r>
              <a:rPr lang="it-IT" sz="2400" i="1" dirty="0"/>
              <a:t>, la dimostrazione dei requisiti di cui al comma 1, lettere b) e c) è fornita, a seconda della natura, della quantità o dell'importanza e dell'uso delle forniture o dei servizi, utilizzando i mezzi di prova di cui all'</a:t>
            </a:r>
            <a:r>
              <a:rPr lang="it-IT" sz="2400" i="1" dirty="0">
                <a:hlinkClick r:id="rId4"/>
              </a:rPr>
              <a:t>articolo 86, commi 4 e 5</a:t>
            </a:r>
            <a:r>
              <a:rPr lang="it-IT" sz="2400" dirty="0"/>
              <a:t>»</a:t>
            </a:r>
            <a:r>
              <a:rPr lang="it-IT" sz="2400" i="1" dirty="0"/>
              <a:t> </a:t>
            </a:r>
            <a:r>
              <a:rPr lang="it-IT" sz="2400" dirty="0"/>
              <a:t>(ART. 83, COMMA 7).</a:t>
            </a:r>
            <a:endParaRPr lang="it-IT" sz="24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3401495"/>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4" name="Segnaposto data 3"/>
          <p:cNvSpPr>
            <a:spLocks noGrp="1"/>
          </p:cNvSpPr>
          <p:nvPr>
            <p:ph type="dt" sz="half" idx="10"/>
          </p:nvPr>
        </p:nvSpPr>
        <p:spPr>
          <a:xfrm>
            <a:off x="1991544" y="6021289"/>
            <a:ext cx="2286000" cy="365125"/>
          </a:xfrm>
        </p:spPr>
        <p:txBody>
          <a:bodyPr/>
          <a:lstStyle/>
          <a:p>
            <a:pPr algn="r">
              <a:defRPr/>
            </a:pPr>
            <a:endParaRPr lang="it-IT" sz="1000" dirty="0">
              <a:solidFill>
                <a:srgbClr val="E3DED1">
                  <a:shade val="50000"/>
                </a:srgbClr>
              </a:solidFill>
              <a:latin typeface="Calibri"/>
            </a:endParaRPr>
          </a:p>
          <a:p>
            <a:pPr algn="r">
              <a:defRPr/>
            </a:pPr>
            <a:fld id="{C2A3C01C-C5B2-41A8-8D17-32AF24AD1F6C}" type="datetime1">
              <a:rPr lang="it-IT" sz="1000">
                <a:solidFill>
                  <a:srgbClr val="E3DED1">
                    <a:shade val="50000"/>
                  </a:srgbClr>
                </a:solidFill>
                <a:latin typeface="Calibri"/>
              </a:rPr>
              <a:pPr algn="r">
                <a:defRPr/>
              </a:pPr>
              <a:t>11/12/2020</a:t>
            </a:fld>
            <a:endParaRPr lang="it-IT" sz="1000" dirty="0">
              <a:solidFill>
                <a:srgbClr val="E3DED1">
                  <a:shade val="50000"/>
                </a:srgbClr>
              </a:solidFill>
              <a:latin typeface="Calibri"/>
            </a:endParaRPr>
          </a:p>
        </p:txBody>
      </p:sp>
      <p:sp>
        <p:nvSpPr>
          <p:cNvPr id="5" name="Segnaposto piè di pagina 4"/>
          <p:cNvSpPr>
            <a:spLocks noGrp="1"/>
          </p:cNvSpPr>
          <p:nvPr>
            <p:ph type="ftr" sz="quarter" idx="11"/>
          </p:nvPr>
        </p:nvSpPr>
        <p:spPr>
          <a:xfrm>
            <a:off x="6528048" y="6111876"/>
            <a:ext cx="3344280" cy="365125"/>
          </a:xfrm>
        </p:spPr>
        <p:txBody>
          <a:bodyPr/>
          <a:lstStyle/>
          <a:p>
            <a:pPr algn="l">
              <a:defRPr/>
            </a:pPr>
            <a:r>
              <a:rPr lang="it-IT" sz="1000" dirty="0">
                <a:solidFill>
                  <a:srgbClr val="E3DED1">
                    <a:shade val="50000"/>
                  </a:srgbClr>
                </a:solidFill>
                <a:latin typeface="Calibri"/>
              </a:rPr>
              <a:t>IL CODICE DEI CONTRATTI PUBBLICI</a:t>
            </a:r>
          </a:p>
        </p:txBody>
      </p:sp>
      <p:sp>
        <p:nvSpPr>
          <p:cNvPr id="6" name="Segnaposto numero diapositiva 5"/>
          <p:cNvSpPr>
            <a:spLocks noGrp="1"/>
          </p:cNvSpPr>
          <p:nvPr>
            <p:ph type="sldNum" sz="quarter" idx="12"/>
          </p:nvPr>
        </p:nvSpPr>
        <p:spPr/>
        <p:txBody>
          <a:bodyPr/>
          <a:lstStyle/>
          <a:p>
            <a:pPr>
              <a:defRPr/>
            </a:pPr>
            <a:fld id="{ED2A5BCF-08AD-4814-8341-34CC1736FD3A}" type="slidenum">
              <a:rPr lang="it-IT" sz="1000">
                <a:solidFill>
                  <a:srgbClr val="E3DED1">
                    <a:shade val="50000"/>
                  </a:srgbClr>
                </a:solidFill>
                <a:latin typeface="Calibri"/>
              </a:rPr>
              <a:pPr>
                <a:defRPr/>
              </a:pPr>
              <a:t>166</a:t>
            </a:fld>
            <a:endParaRPr lang="it-IT" sz="1000" dirty="0">
              <a:solidFill>
                <a:srgbClr val="E3DED1">
                  <a:shade val="50000"/>
                </a:srgbClr>
              </a:solidFill>
              <a:latin typeface="Calibri"/>
            </a:endParaRPr>
          </a:p>
        </p:txBody>
      </p:sp>
      <p:sp>
        <p:nvSpPr>
          <p:cNvPr id="2" name="CasellaDiTesto 1">
            <a:extLst>
              <a:ext uri="{FF2B5EF4-FFF2-40B4-BE49-F238E27FC236}">
                <a16:creationId xmlns:a16="http://schemas.microsoft.com/office/drawing/2014/main" id="{BBC663A1-9470-4ECC-A747-3CDF0FCD0CAC}"/>
              </a:ext>
            </a:extLst>
          </p:cNvPr>
          <p:cNvSpPr txBox="1"/>
          <p:nvPr/>
        </p:nvSpPr>
        <p:spPr>
          <a:xfrm>
            <a:off x="2855640" y="949690"/>
            <a:ext cx="6624736" cy="369332"/>
          </a:xfrm>
          <a:prstGeom prst="rect">
            <a:avLst/>
          </a:prstGeom>
          <a:solidFill>
            <a:schemeClr val="accent5">
              <a:lumMod val="60000"/>
              <a:lumOff val="40000"/>
            </a:schemeClr>
          </a:solidFill>
        </p:spPr>
        <p:txBody>
          <a:bodyPr wrap="square" rtlCol="0">
            <a:spAutoFit/>
          </a:bodyPr>
          <a:lstStyle/>
          <a:p>
            <a:pPr algn="ctr"/>
            <a:r>
              <a:rPr lang="it-IT" b="1" dirty="0"/>
              <a:t>I CRITERI DI SELEZIONE (ART. 83)</a:t>
            </a:r>
          </a:p>
        </p:txBody>
      </p:sp>
      <p:sp>
        <p:nvSpPr>
          <p:cNvPr id="10" name="CasellaDiTesto 9">
            <a:extLst>
              <a:ext uri="{FF2B5EF4-FFF2-40B4-BE49-F238E27FC236}">
                <a16:creationId xmlns:a16="http://schemas.microsoft.com/office/drawing/2014/main" id="{CB490B5B-7EA8-4198-8BF7-BEFD22916FCA}"/>
              </a:ext>
            </a:extLst>
          </p:cNvPr>
          <p:cNvSpPr txBox="1"/>
          <p:nvPr/>
        </p:nvSpPr>
        <p:spPr>
          <a:xfrm>
            <a:off x="2675620" y="1844825"/>
            <a:ext cx="6840760" cy="3770263"/>
          </a:xfrm>
          <a:prstGeom prst="rect">
            <a:avLst/>
          </a:prstGeom>
          <a:noFill/>
        </p:spPr>
        <p:txBody>
          <a:bodyPr wrap="square" rtlCol="0">
            <a:spAutoFit/>
          </a:bodyPr>
          <a:lstStyle/>
          <a:p>
            <a:pPr algn="ctr"/>
            <a:r>
              <a:rPr lang="it-IT" sz="3600" b="1" dirty="0">
                <a:latin typeface="Calibri" panose="020F0502020204030204" pitchFamily="34" charset="0"/>
                <a:cs typeface="Calibri" panose="020F0502020204030204" pitchFamily="34" charset="0"/>
              </a:rPr>
              <a:t>PER I LAVORI PUBBLICI…</a:t>
            </a:r>
          </a:p>
          <a:p>
            <a:pPr algn="ctr"/>
            <a:endParaRPr lang="it-IT" sz="2400" b="1" dirty="0">
              <a:latin typeface="Calibri" panose="020F0502020204030204" pitchFamily="34" charset="0"/>
              <a:cs typeface="Calibri" panose="020F0502020204030204" pitchFamily="34" charset="0"/>
            </a:endParaRPr>
          </a:p>
          <a:p>
            <a:pPr algn="ctr"/>
            <a:r>
              <a:rPr lang="it-IT" sz="2400" b="1" dirty="0">
                <a:latin typeface="Calibri" panose="020F0502020204030204" pitchFamily="34" charset="0"/>
                <a:cs typeface="Calibri" panose="020F0502020204030204" pitchFamily="34" charset="0"/>
              </a:rPr>
              <a:t>VALE QUANTO STABILITO DALL’ART. 84 CODICE, IL QUALE EVIDENZIA…</a:t>
            </a:r>
          </a:p>
          <a:p>
            <a:pPr algn="ctr"/>
            <a:endParaRPr lang="it-IT" sz="1100" i="1" dirty="0">
              <a:latin typeface="Calibri" panose="020F0502020204030204" pitchFamily="34" charset="0"/>
              <a:cs typeface="Calibri" panose="020F0502020204030204" pitchFamily="34" charset="0"/>
            </a:endParaRPr>
          </a:p>
          <a:p>
            <a:pPr algn="ctr"/>
            <a:r>
              <a:rPr lang="it-IT" sz="2000" dirty="0">
                <a:latin typeface="Calibri" panose="020F0502020204030204" pitchFamily="34" charset="0"/>
                <a:cs typeface="Calibri" panose="020F0502020204030204" pitchFamily="34" charset="0"/>
              </a:rPr>
              <a:t>«</a:t>
            </a:r>
            <a:r>
              <a:rPr lang="it-IT" sz="2000" i="1" dirty="0">
                <a:latin typeface="Calibri" panose="020F0502020204030204" pitchFamily="34" charset="0"/>
                <a:cs typeface="Calibri" panose="020F0502020204030204" pitchFamily="34" charset="0"/>
              </a:rPr>
              <a:t>1. Fermo restando quanto previsto dal comma 12 e dall'articolo 90, comma 8, i soggetti esecutori a qualsiasi titolo di lavori pubblici di importo pari o superiore a 150.000 euro, provano il possesso dei requisiti di qualificazione di cui all'articolo 83, mediante attestazione da parte degli appositi organismi di diritto privato autorizzati dall'ANAC</a:t>
            </a:r>
            <a:r>
              <a:rPr lang="it-IT" sz="2000" dirty="0">
                <a:latin typeface="Calibri" panose="020F0502020204030204" pitchFamily="34" charset="0"/>
                <a:cs typeface="Calibri" panose="020F0502020204030204" pitchFamily="34" charset="0"/>
              </a:rPr>
              <a:t>»</a:t>
            </a:r>
            <a:r>
              <a:rPr lang="it-IT" sz="2000" i="1" dirty="0">
                <a:latin typeface="Calibri" panose="020F0502020204030204" pitchFamily="34" charset="0"/>
                <a:cs typeface="Calibri" panose="020F0502020204030204" pitchFamily="34" charset="0"/>
              </a:rPr>
              <a:t> (E CIOÈ LE SOA). </a:t>
            </a:r>
          </a:p>
        </p:txBody>
      </p:sp>
    </p:spTree>
    <p:extLst>
      <p:ext uri="{BB962C8B-B14F-4D97-AF65-F5344CB8AC3E}">
        <p14:creationId xmlns:p14="http://schemas.microsoft.com/office/powerpoint/2010/main" val="528169283"/>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4" name="Segnaposto data 3"/>
          <p:cNvSpPr>
            <a:spLocks noGrp="1"/>
          </p:cNvSpPr>
          <p:nvPr>
            <p:ph type="dt" sz="half" idx="10"/>
          </p:nvPr>
        </p:nvSpPr>
        <p:spPr>
          <a:xfrm>
            <a:off x="1991544" y="6021289"/>
            <a:ext cx="2286000" cy="365125"/>
          </a:xfrm>
        </p:spPr>
        <p:txBody>
          <a:bodyPr/>
          <a:lstStyle/>
          <a:p>
            <a:pPr algn="r">
              <a:defRPr/>
            </a:pPr>
            <a:endParaRPr lang="it-IT" sz="1000" dirty="0">
              <a:solidFill>
                <a:srgbClr val="E3DED1">
                  <a:shade val="50000"/>
                </a:srgbClr>
              </a:solidFill>
              <a:latin typeface="Calibri"/>
            </a:endParaRPr>
          </a:p>
          <a:p>
            <a:pPr algn="r">
              <a:defRPr/>
            </a:pPr>
            <a:fld id="{C2A3C01C-C5B2-41A8-8D17-32AF24AD1F6C}" type="datetime1">
              <a:rPr lang="it-IT" sz="1000">
                <a:solidFill>
                  <a:srgbClr val="E3DED1">
                    <a:shade val="50000"/>
                  </a:srgbClr>
                </a:solidFill>
                <a:latin typeface="Calibri"/>
              </a:rPr>
              <a:pPr algn="r">
                <a:defRPr/>
              </a:pPr>
              <a:t>11/12/2020</a:t>
            </a:fld>
            <a:endParaRPr lang="it-IT" sz="1000" dirty="0">
              <a:solidFill>
                <a:srgbClr val="E3DED1">
                  <a:shade val="50000"/>
                </a:srgbClr>
              </a:solidFill>
              <a:latin typeface="Calibri"/>
            </a:endParaRPr>
          </a:p>
        </p:txBody>
      </p:sp>
      <p:sp>
        <p:nvSpPr>
          <p:cNvPr id="5" name="Segnaposto piè di pagina 4"/>
          <p:cNvSpPr>
            <a:spLocks noGrp="1"/>
          </p:cNvSpPr>
          <p:nvPr>
            <p:ph type="ftr" sz="quarter" idx="11"/>
          </p:nvPr>
        </p:nvSpPr>
        <p:spPr>
          <a:xfrm>
            <a:off x="6528048" y="6111876"/>
            <a:ext cx="3344280" cy="365125"/>
          </a:xfrm>
        </p:spPr>
        <p:txBody>
          <a:bodyPr/>
          <a:lstStyle/>
          <a:p>
            <a:pPr algn="l">
              <a:defRPr/>
            </a:pPr>
            <a:r>
              <a:rPr lang="it-IT" sz="1000" dirty="0">
                <a:solidFill>
                  <a:srgbClr val="E3DED1">
                    <a:shade val="50000"/>
                  </a:srgbClr>
                </a:solidFill>
                <a:latin typeface="Calibri"/>
              </a:rPr>
              <a:t>IL CODICE DEI CONTRATTI PUBBLICI</a:t>
            </a:r>
          </a:p>
        </p:txBody>
      </p:sp>
      <p:sp>
        <p:nvSpPr>
          <p:cNvPr id="6" name="Segnaposto numero diapositiva 5"/>
          <p:cNvSpPr>
            <a:spLocks noGrp="1"/>
          </p:cNvSpPr>
          <p:nvPr>
            <p:ph type="sldNum" sz="quarter" idx="12"/>
          </p:nvPr>
        </p:nvSpPr>
        <p:spPr/>
        <p:txBody>
          <a:bodyPr/>
          <a:lstStyle/>
          <a:p>
            <a:pPr>
              <a:defRPr/>
            </a:pPr>
            <a:fld id="{ED2A5BCF-08AD-4814-8341-34CC1736FD3A}" type="slidenum">
              <a:rPr lang="it-IT" sz="1000">
                <a:solidFill>
                  <a:srgbClr val="E3DED1">
                    <a:shade val="50000"/>
                  </a:srgbClr>
                </a:solidFill>
                <a:latin typeface="Calibri"/>
              </a:rPr>
              <a:pPr>
                <a:defRPr/>
              </a:pPr>
              <a:t>167</a:t>
            </a:fld>
            <a:endParaRPr lang="it-IT" sz="1000" dirty="0">
              <a:solidFill>
                <a:srgbClr val="E3DED1">
                  <a:shade val="50000"/>
                </a:srgbClr>
              </a:solidFill>
              <a:latin typeface="Calibri"/>
            </a:endParaRPr>
          </a:p>
        </p:txBody>
      </p:sp>
      <p:sp>
        <p:nvSpPr>
          <p:cNvPr id="2" name="CasellaDiTesto 1">
            <a:extLst>
              <a:ext uri="{FF2B5EF4-FFF2-40B4-BE49-F238E27FC236}">
                <a16:creationId xmlns:a16="http://schemas.microsoft.com/office/drawing/2014/main" id="{BBC663A1-9470-4ECC-A747-3CDF0FCD0CAC}"/>
              </a:ext>
            </a:extLst>
          </p:cNvPr>
          <p:cNvSpPr txBox="1"/>
          <p:nvPr/>
        </p:nvSpPr>
        <p:spPr>
          <a:xfrm>
            <a:off x="2855640" y="949690"/>
            <a:ext cx="6624736" cy="369332"/>
          </a:xfrm>
          <a:prstGeom prst="rect">
            <a:avLst/>
          </a:prstGeom>
          <a:solidFill>
            <a:schemeClr val="accent5">
              <a:lumMod val="60000"/>
              <a:lumOff val="40000"/>
            </a:schemeClr>
          </a:solidFill>
        </p:spPr>
        <p:txBody>
          <a:bodyPr wrap="square" rtlCol="0">
            <a:spAutoFit/>
          </a:bodyPr>
          <a:lstStyle/>
          <a:p>
            <a:pPr algn="ctr"/>
            <a:r>
              <a:rPr lang="it-IT" b="1" dirty="0"/>
              <a:t>I CRITERI DI SELEZIONE (ART. 83)</a:t>
            </a:r>
          </a:p>
        </p:txBody>
      </p:sp>
      <p:sp>
        <p:nvSpPr>
          <p:cNvPr id="10" name="CasellaDiTesto 9">
            <a:extLst>
              <a:ext uri="{FF2B5EF4-FFF2-40B4-BE49-F238E27FC236}">
                <a16:creationId xmlns:a16="http://schemas.microsoft.com/office/drawing/2014/main" id="{CB490B5B-7EA8-4198-8BF7-BEFD22916FCA}"/>
              </a:ext>
            </a:extLst>
          </p:cNvPr>
          <p:cNvSpPr txBox="1"/>
          <p:nvPr/>
        </p:nvSpPr>
        <p:spPr>
          <a:xfrm>
            <a:off x="2675620" y="1853850"/>
            <a:ext cx="6840760" cy="3785652"/>
          </a:xfrm>
          <a:prstGeom prst="rect">
            <a:avLst/>
          </a:prstGeom>
          <a:noFill/>
          <a:ln>
            <a:solidFill>
              <a:schemeClr val="tx1"/>
            </a:solidFill>
          </a:ln>
        </p:spPr>
        <p:txBody>
          <a:bodyPr wrap="square" rtlCol="0">
            <a:spAutoFit/>
          </a:bodyPr>
          <a:lstStyle/>
          <a:p>
            <a:pPr algn="ctr"/>
            <a:r>
              <a:rPr lang="it-IT" sz="1500" dirty="0">
                <a:latin typeface="Calibri" panose="020F0502020204030204" pitchFamily="34" charset="0"/>
                <a:cs typeface="Calibri" panose="020F0502020204030204" pitchFamily="34" charset="0"/>
              </a:rPr>
              <a:t>«</a:t>
            </a:r>
            <a:r>
              <a:rPr lang="it-IT" sz="1600" b="1" u="sng" dirty="0">
                <a:latin typeface="Calibri" panose="020F0502020204030204" pitchFamily="34" charset="0"/>
                <a:cs typeface="Calibri" panose="020F0502020204030204" pitchFamily="34" charset="0"/>
              </a:rPr>
              <a:t>4. Gli organismi di cui al comma 1 attestano:</a:t>
            </a:r>
          </a:p>
          <a:p>
            <a:pPr algn="ctr"/>
            <a:r>
              <a:rPr lang="it-IT" sz="1500" dirty="0">
                <a:latin typeface="Calibri" panose="020F0502020204030204" pitchFamily="34" charset="0"/>
                <a:cs typeface="Calibri" panose="020F0502020204030204" pitchFamily="34" charset="0"/>
              </a:rPr>
              <a:t>a) l'assenza dei motivi di esclusione di cui all'articolo 80 che costituisce presupposto ai fini della qualificazione;</a:t>
            </a:r>
          </a:p>
          <a:p>
            <a:pPr algn="ctr"/>
            <a:r>
              <a:rPr lang="it-IT" sz="1500" dirty="0">
                <a:latin typeface="Calibri" panose="020F0502020204030204" pitchFamily="34" charset="0"/>
                <a:cs typeface="Calibri" panose="020F0502020204030204" pitchFamily="34" charset="0"/>
              </a:rPr>
              <a:t>b) il possesso dei requisiti di capacità economica e finanziaria e tecniche e professionali indicati all'articolo 83; il periodo di attività documentabile è quello relativo al decennio </a:t>
            </a:r>
            <a:r>
              <a:rPr lang="it-IT" sz="1500" b="1" u="sng" dirty="0">
                <a:latin typeface="Calibri" panose="020F0502020204030204" pitchFamily="34" charset="0"/>
                <a:cs typeface="Calibri" panose="020F0502020204030204" pitchFamily="34" charset="0"/>
              </a:rPr>
              <a:t>[quindici anni]</a:t>
            </a:r>
            <a:r>
              <a:rPr lang="it-IT" sz="1500" dirty="0">
                <a:latin typeface="Calibri" panose="020F0502020204030204" pitchFamily="34" charset="0"/>
                <a:cs typeface="Calibri" panose="020F0502020204030204" pitchFamily="34" charset="0"/>
              </a:rPr>
              <a:t> antecedente la data di sottoscrizione del contratto con la SOA per il conseguimento della qualificazione; </a:t>
            </a:r>
            <a:r>
              <a:rPr lang="it-IT" sz="1500" b="1" u="sng" dirty="0">
                <a:latin typeface="Calibri" panose="020F0502020204030204" pitchFamily="34" charset="0"/>
                <a:cs typeface="Calibri" panose="020F0502020204030204" pitchFamily="34" charset="0"/>
              </a:rPr>
              <a:t>tra i requisiti tecnico-organizzativi rientrano i certificati rilasciati alle imprese esecutrici da parte delle stazioni appaltanti.</a:t>
            </a:r>
            <a:r>
              <a:rPr lang="it-IT" sz="1500" b="1" dirty="0">
                <a:latin typeface="Calibri" panose="020F0502020204030204" pitchFamily="34" charset="0"/>
                <a:cs typeface="Calibri" panose="020F0502020204030204" pitchFamily="34" charset="0"/>
              </a:rPr>
              <a:t> </a:t>
            </a:r>
            <a:r>
              <a:rPr lang="it-IT" sz="1500" dirty="0">
                <a:latin typeface="Calibri" panose="020F0502020204030204" pitchFamily="34" charset="0"/>
                <a:cs typeface="Calibri" panose="020F0502020204030204" pitchFamily="34" charset="0"/>
              </a:rPr>
              <a:t>Gli organismi di attestazione acquisiscono detti certificati unicamente dall'Osservatorio, cui sono trasmessi in copia, dalle stazioni appaltanti; </a:t>
            </a:r>
          </a:p>
          <a:p>
            <a:pPr algn="ctr"/>
            <a:r>
              <a:rPr lang="it-IT" sz="1500" dirty="0">
                <a:latin typeface="Calibri" panose="020F0502020204030204" pitchFamily="34" charset="0"/>
                <a:cs typeface="Calibri" panose="020F0502020204030204" pitchFamily="34" charset="0"/>
              </a:rPr>
              <a:t>c) il possesso di certificazioni di sistemi di qualità conformi alle norme europee della serie UNI EN ISO 9000 e alla vigente normativa nazionale, rilasciate da soggetti accreditati ai sensi delle norme europee della serie UNI CEI EN 45000 e della serie UNI CEI EN ISO/IEC 17000; </a:t>
            </a:r>
          </a:p>
          <a:p>
            <a:pPr algn="ctr"/>
            <a:r>
              <a:rPr lang="it-IT" sz="1500" dirty="0">
                <a:latin typeface="Calibri" panose="020F0502020204030204" pitchFamily="34" charset="0"/>
                <a:cs typeface="Calibri" panose="020F0502020204030204" pitchFamily="34" charset="0"/>
              </a:rPr>
              <a:t> d) </a:t>
            </a:r>
            <a:r>
              <a:rPr lang="it-IT" sz="1500" b="1" u="sng" dirty="0">
                <a:latin typeface="Calibri" panose="020F0502020204030204" pitchFamily="34" charset="0"/>
                <a:cs typeface="Calibri" panose="020F0502020204030204" pitchFamily="34" charset="0"/>
              </a:rPr>
              <a:t>il possesso di certificazione del rating di impresa, rilasciata dall'ANAC ai sensi dell'articolo 83, comma 10</a:t>
            </a:r>
            <a:r>
              <a:rPr lang="it-IT" sz="1500" dirty="0">
                <a:latin typeface="Calibri" panose="020F0502020204030204" pitchFamily="34" charset="0"/>
                <a:cs typeface="Calibri" panose="020F0502020204030204" pitchFamily="34" charset="0"/>
              </a:rPr>
              <a:t>» (ART. 84, COMMA 4 CODICE). </a:t>
            </a:r>
          </a:p>
        </p:txBody>
      </p:sp>
    </p:spTree>
    <p:extLst>
      <p:ext uri="{BB962C8B-B14F-4D97-AF65-F5344CB8AC3E}">
        <p14:creationId xmlns:p14="http://schemas.microsoft.com/office/powerpoint/2010/main" val="3672650066"/>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4" name="Segnaposto data 3"/>
          <p:cNvSpPr>
            <a:spLocks noGrp="1"/>
          </p:cNvSpPr>
          <p:nvPr>
            <p:ph type="dt" sz="half" idx="10"/>
          </p:nvPr>
        </p:nvSpPr>
        <p:spPr>
          <a:xfrm>
            <a:off x="1991544" y="6021289"/>
            <a:ext cx="2286000" cy="365125"/>
          </a:xfrm>
        </p:spPr>
        <p:txBody>
          <a:bodyPr/>
          <a:lstStyle/>
          <a:p>
            <a:pPr algn="r">
              <a:defRPr/>
            </a:pPr>
            <a:endParaRPr lang="it-IT" sz="1000" dirty="0">
              <a:solidFill>
                <a:srgbClr val="E3DED1">
                  <a:shade val="50000"/>
                </a:srgbClr>
              </a:solidFill>
              <a:latin typeface="Calibri"/>
            </a:endParaRPr>
          </a:p>
          <a:p>
            <a:pPr algn="r">
              <a:defRPr/>
            </a:pPr>
            <a:fld id="{C2A3C01C-C5B2-41A8-8D17-32AF24AD1F6C}" type="datetime1">
              <a:rPr lang="it-IT" sz="1000">
                <a:solidFill>
                  <a:srgbClr val="E3DED1">
                    <a:shade val="50000"/>
                  </a:srgbClr>
                </a:solidFill>
                <a:latin typeface="Calibri"/>
              </a:rPr>
              <a:pPr algn="r">
                <a:defRPr/>
              </a:pPr>
              <a:t>11/12/2020</a:t>
            </a:fld>
            <a:endParaRPr lang="it-IT" sz="1000" dirty="0">
              <a:solidFill>
                <a:srgbClr val="E3DED1">
                  <a:shade val="50000"/>
                </a:srgbClr>
              </a:solidFill>
              <a:latin typeface="Calibri"/>
            </a:endParaRPr>
          </a:p>
        </p:txBody>
      </p:sp>
      <p:sp>
        <p:nvSpPr>
          <p:cNvPr id="5" name="Segnaposto piè di pagina 4"/>
          <p:cNvSpPr>
            <a:spLocks noGrp="1"/>
          </p:cNvSpPr>
          <p:nvPr>
            <p:ph type="ftr" sz="quarter" idx="11"/>
          </p:nvPr>
        </p:nvSpPr>
        <p:spPr>
          <a:xfrm>
            <a:off x="6528048" y="6111876"/>
            <a:ext cx="3344280" cy="365125"/>
          </a:xfrm>
        </p:spPr>
        <p:txBody>
          <a:bodyPr/>
          <a:lstStyle/>
          <a:p>
            <a:pPr algn="l">
              <a:defRPr/>
            </a:pPr>
            <a:r>
              <a:rPr lang="it-IT" sz="1000" dirty="0">
                <a:solidFill>
                  <a:srgbClr val="E3DED1">
                    <a:shade val="50000"/>
                  </a:srgbClr>
                </a:solidFill>
                <a:latin typeface="Calibri"/>
              </a:rPr>
              <a:t>IL CODICE DEI CONTRATTI PUBBLICI</a:t>
            </a:r>
          </a:p>
        </p:txBody>
      </p:sp>
      <p:sp>
        <p:nvSpPr>
          <p:cNvPr id="6" name="Segnaposto numero diapositiva 5"/>
          <p:cNvSpPr>
            <a:spLocks noGrp="1"/>
          </p:cNvSpPr>
          <p:nvPr>
            <p:ph type="sldNum" sz="quarter" idx="12"/>
          </p:nvPr>
        </p:nvSpPr>
        <p:spPr/>
        <p:txBody>
          <a:bodyPr/>
          <a:lstStyle/>
          <a:p>
            <a:pPr>
              <a:defRPr/>
            </a:pPr>
            <a:fld id="{ED2A5BCF-08AD-4814-8341-34CC1736FD3A}" type="slidenum">
              <a:rPr lang="it-IT" sz="1000">
                <a:solidFill>
                  <a:srgbClr val="E3DED1">
                    <a:shade val="50000"/>
                  </a:srgbClr>
                </a:solidFill>
                <a:latin typeface="Calibri"/>
              </a:rPr>
              <a:pPr>
                <a:defRPr/>
              </a:pPr>
              <a:t>168</a:t>
            </a:fld>
            <a:endParaRPr lang="it-IT" sz="1000" dirty="0">
              <a:solidFill>
                <a:srgbClr val="E3DED1">
                  <a:shade val="50000"/>
                </a:srgbClr>
              </a:solidFill>
              <a:latin typeface="Calibri"/>
            </a:endParaRPr>
          </a:p>
        </p:txBody>
      </p:sp>
      <p:sp>
        <p:nvSpPr>
          <p:cNvPr id="2" name="CasellaDiTesto 1">
            <a:extLst>
              <a:ext uri="{FF2B5EF4-FFF2-40B4-BE49-F238E27FC236}">
                <a16:creationId xmlns:a16="http://schemas.microsoft.com/office/drawing/2014/main" id="{BBC663A1-9470-4ECC-A747-3CDF0FCD0CAC}"/>
              </a:ext>
            </a:extLst>
          </p:cNvPr>
          <p:cNvSpPr txBox="1"/>
          <p:nvPr/>
        </p:nvSpPr>
        <p:spPr>
          <a:xfrm>
            <a:off x="2855640" y="949690"/>
            <a:ext cx="6624736" cy="369332"/>
          </a:xfrm>
          <a:prstGeom prst="rect">
            <a:avLst/>
          </a:prstGeom>
          <a:solidFill>
            <a:schemeClr val="accent5">
              <a:lumMod val="60000"/>
              <a:lumOff val="40000"/>
            </a:schemeClr>
          </a:solidFill>
        </p:spPr>
        <p:txBody>
          <a:bodyPr wrap="square" rtlCol="0">
            <a:spAutoFit/>
          </a:bodyPr>
          <a:lstStyle/>
          <a:p>
            <a:pPr algn="ctr"/>
            <a:r>
              <a:rPr lang="it-IT" b="1" dirty="0"/>
              <a:t>I CRITERI DI SELEZIONE (ART. 83)</a:t>
            </a:r>
          </a:p>
        </p:txBody>
      </p:sp>
      <p:sp>
        <p:nvSpPr>
          <p:cNvPr id="8" name="CasellaDiTesto 7">
            <a:extLst>
              <a:ext uri="{FF2B5EF4-FFF2-40B4-BE49-F238E27FC236}">
                <a16:creationId xmlns:a16="http://schemas.microsoft.com/office/drawing/2014/main" id="{9B7D12A4-F360-4BA6-9FF7-50B4F15CA7A7}"/>
              </a:ext>
            </a:extLst>
          </p:cNvPr>
          <p:cNvSpPr txBox="1"/>
          <p:nvPr/>
        </p:nvSpPr>
        <p:spPr>
          <a:xfrm>
            <a:off x="2855640" y="1700808"/>
            <a:ext cx="6624736" cy="369332"/>
          </a:xfrm>
          <a:prstGeom prst="rect">
            <a:avLst/>
          </a:prstGeom>
          <a:solidFill>
            <a:srgbClr val="FFFF00"/>
          </a:solidFill>
        </p:spPr>
        <p:txBody>
          <a:bodyPr wrap="square" rtlCol="0">
            <a:spAutoFit/>
          </a:bodyPr>
          <a:lstStyle/>
          <a:p>
            <a:pPr algn="ctr"/>
            <a:r>
              <a:rPr lang="it-IT" b="1" dirty="0"/>
              <a:t>Al comma 10 dell’art. 83 è poi previsto il c.d. «rating di impresa»</a:t>
            </a:r>
          </a:p>
        </p:txBody>
      </p:sp>
      <p:sp>
        <p:nvSpPr>
          <p:cNvPr id="10" name="CasellaDiTesto 9">
            <a:extLst>
              <a:ext uri="{FF2B5EF4-FFF2-40B4-BE49-F238E27FC236}">
                <a16:creationId xmlns:a16="http://schemas.microsoft.com/office/drawing/2014/main" id="{CB490B5B-7EA8-4198-8BF7-BEFD22916FCA}"/>
              </a:ext>
            </a:extLst>
          </p:cNvPr>
          <p:cNvSpPr txBox="1"/>
          <p:nvPr/>
        </p:nvSpPr>
        <p:spPr>
          <a:xfrm>
            <a:off x="2712196" y="2295446"/>
            <a:ext cx="6840760" cy="3477875"/>
          </a:xfrm>
          <a:prstGeom prst="rect">
            <a:avLst/>
          </a:prstGeom>
          <a:noFill/>
        </p:spPr>
        <p:txBody>
          <a:bodyPr wrap="square" rtlCol="0">
            <a:spAutoFit/>
          </a:bodyPr>
          <a:lstStyle/>
          <a:p>
            <a:pPr algn="ctr"/>
            <a:r>
              <a:rPr lang="it-IT" sz="2000" dirty="0"/>
              <a:t>«</a:t>
            </a:r>
            <a:r>
              <a:rPr lang="it-IT" sz="2000" i="1" dirty="0">
                <a:latin typeface="Calibri" panose="020F0502020204030204" pitchFamily="34" charset="0"/>
                <a:cs typeface="Calibri" panose="020F0502020204030204" pitchFamily="34" charset="0"/>
              </a:rPr>
              <a:t>È</a:t>
            </a:r>
            <a:r>
              <a:rPr lang="it-IT" sz="2000" i="1" dirty="0"/>
              <a:t> istituito presso l'ANAC, che ne cura la gestione, </a:t>
            </a:r>
            <a:r>
              <a:rPr lang="it-IT" sz="2000" i="1" u="sng" dirty="0"/>
              <a:t>il sistema del rating di impresa e delle relative premialità</a:t>
            </a:r>
            <a:r>
              <a:rPr lang="it-IT" sz="2000" i="1" dirty="0"/>
              <a:t>, per il quale l'Autorità rilascia apposita certificazione agli operatori economici, su richiesta. Il suddetto sistema è connesso a requisiti reputazionali valutati sulla base di indici qualitativi e quantitativi, oggettivi e misurabili, nonché sulla base di accertamenti definitivi che esprimono l'affidabilità dell'impresa. L'ANAC definisce i requisiti reputazionali e i criteri di valutazione degli stessi, nonché le modalità di rilascio della relativa certificazione, mediante linee guida adottate entro  tre mesi dalla data di entrata in vigore della presente disposizione</a:t>
            </a:r>
            <a:r>
              <a:rPr lang="it-IT" sz="2000" dirty="0"/>
              <a:t>». </a:t>
            </a:r>
            <a:endParaRPr lang="it-IT"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19238539"/>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4" name="Segnaposto data 3"/>
          <p:cNvSpPr>
            <a:spLocks noGrp="1"/>
          </p:cNvSpPr>
          <p:nvPr>
            <p:ph type="dt" sz="half" idx="10"/>
          </p:nvPr>
        </p:nvSpPr>
        <p:spPr>
          <a:xfrm>
            <a:off x="1991544" y="6021289"/>
            <a:ext cx="2286000" cy="365125"/>
          </a:xfrm>
        </p:spPr>
        <p:txBody>
          <a:bodyPr/>
          <a:lstStyle/>
          <a:p>
            <a:pPr algn="r">
              <a:defRPr/>
            </a:pPr>
            <a:endParaRPr lang="it-IT" sz="1000" dirty="0">
              <a:solidFill>
                <a:srgbClr val="E3DED1">
                  <a:shade val="50000"/>
                </a:srgbClr>
              </a:solidFill>
              <a:latin typeface="Calibri"/>
            </a:endParaRPr>
          </a:p>
          <a:p>
            <a:pPr algn="r">
              <a:defRPr/>
            </a:pPr>
            <a:fld id="{C2A3C01C-C5B2-41A8-8D17-32AF24AD1F6C}" type="datetime1">
              <a:rPr lang="it-IT" sz="1000">
                <a:solidFill>
                  <a:srgbClr val="E3DED1">
                    <a:shade val="50000"/>
                  </a:srgbClr>
                </a:solidFill>
                <a:latin typeface="Calibri"/>
              </a:rPr>
              <a:pPr algn="r">
                <a:defRPr/>
              </a:pPr>
              <a:t>11/12/2020</a:t>
            </a:fld>
            <a:endParaRPr lang="it-IT" sz="1000" dirty="0">
              <a:solidFill>
                <a:srgbClr val="E3DED1">
                  <a:shade val="50000"/>
                </a:srgbClr>
              </a:solidFill>
              <a:latin typeface="Calibri"/>
            </a:endParaRPr>
          </a:p>
        </p:txBody>
      </p:sp>
      <p:sp>
        <p:nvSpPr>
          <p:cNvPr id="5" name="Segnaposto piè di pagina 4"/>
          <p:cNvSpPr>
            <a:spLocks noGrp="1"/>
          </p:cNvSpPr>
          <p:nvPr>
            <p:ph type="ftr" sz="quarter" idx="11"/>
          </p:nvPr>
        </p:nvSpPr>
        <p:spPr>
          <a:xfrm>
            <a:off x="6528048" y="6111876"/>
            <a:ext cx="3344280" cy="365125"/>
          </a:xfrm>
        </p:spPr>
        <p:txBody>
          <a:bodyPr/>
          <a:lstStyle/>
          <a:p>
            <a:pPr algn="l">
              <a:defRPr/>
            </a:pPr>
            <a:r>
              <a:rPr lang="it-IT" sz="1000" dirty="0">
                <a:solidFill>
                  <a:srgbClr val="E3DED1">
                    <a:shade val="50000"/>
                  </a:srgbClr>
                </a:solidFill>
                <a:latin typeface="Calibri"/>
              </a:rPr>
              <a:t>IL CODICE DEI CONTRATTI PUBBLICI</a:t>
            </a:r>
          </a:p>
        </p:txBody>
      </p:sp>
      <p:sp>
        <p:nvSpPr>
          <p:cNvPr id="6" name="Segnaposto numero diapositiva 5"/>
          <p:cNvSpPr>
            <a:spLocks noGrp="1"/>
          </p:cNvSpPr>
          <p:nvPr>
            <p:ph type="sldNum" sz="quarter" idx="12"/>
          </p:nvPr>
        </p:nvSpPr>
        <p:spPr/>
        <p:txBody>
          <a:bodyPr/>
          <a:lstStyle/>
          <a:p>
            <a:pPr>
              <a:defRPr/>
            </a:pPr>
            <a:fld id="{ED2A5BCF-08AD-4814-8341-34CC1736FD3A}" type="slidenum">
              <a:rPr lang="it-IT" sz="1000">
                <a:solidFill>
                  <a:srgbClr val="E3DED1">
                    <a:shade val="50000"/>
                  </a:srgbClr>
                </a:solidFill>
                <a:latin typeface="Calibri"/>
              </a:rPr>
              <a:pPr>
                <a:defRPr/>
              </a:pPr>
              <a:t>169</a:t>
            </a:fld>
            <a:endParaRPr lang="it-IT" sz="1000" dirty="0">
              <a:solidFill>
                <a:srgbClr val="E3DED1">
                  <a:shade val="50000"/>
                </a:srgbClr>
              </a:solidFill>
              <a:latin typeface="Calibri"/>
            </a:endParaRPr>
          </a:p>
        </p:txBody>
      </p:sp>
      <p:sp>
        <p:nvSpPr>
          <p:cNvPr id="2" name="CasellaDiTesto 1">
            <a:extLst>
              <a:ext uri="{FF2B5EF4-FFF2-40B4-BE49-F238E27FC236}">
                <a16:creationId xmlns:a16="http://schemas.microsoft.com/office/drawing/2014/main" id="{BBC663A1-9470-4ECC-A747-3CDF0FCD0CAC}"/>
              </a:ext>
            </a:extLst>
          </p:cNvPr>
          <p:cNvSpPr txBox="1"/>
          <p:nvPr/>
        </p:nvSpPr>
        <p:spPr>
          <a:xfrm>
            <a:off x="2855640" y="949690"/>
            <a:ext cx="6624736" cy="369332"/>
          </a:xfrm>
          <a:prstGeom prst="rect">
            <a:avLst/>
          </a:prstGeom>
          <a:solidFill>
            <a:schemeClr val="accent5">
              <a:lumMod val="60000"/>
              <a:lumOff val="40000"/>
            </a:schemeClr>
          </a:solidFill>
        </p:spPr>
        <p:txBody>
          <a:bodyPr wrap="square" rtlCol="0">
            <a:spAutoFit/>
          </a:bodyPr>
          <a:lstStyle/>
          <a:p>
            <a:pPr algn="ctr"/>
            <a:r>
              <a:rPr lang="it-IT" b="1" dirty="0"/>
              <a:t>I CRITERI DI SELEZIONE (ART. 83)</a:t>
            </a:r>
          </a:p>
        </p:txBody>
      </p:sp>
      <p:sp>
        <p:nvSpPr>
          <p:cNvPr id="8" name="CasellaDiTesto 7">
            <a:extLst>
              <a:ext uri="{FF2B5EF4-FFF2-40B4-BE49-F238E27FC236}">
                <a16:creationId xmlns:a16="http://schemas.microsoft.com/office/drawing/2014/main" id="{9B7D12A4-F360-4BA6-9FF7-50B4F15CA7A7}"/>
              </a:ext>
            </a:extLst>
          </p:cNvPr>
          <p:cNvSpPr txBox="1"/>
          <p:nvPr/>
        </p:nvSpPr>
        <p:spPr>
          <a:xfrm>
            <a:off x="2855640" y="1700808"/>
            <a:ext cx="6624736" cy="369332"/>
          </a:xfrm>
          <a:prstGeom prst="rect">
            <a:avLst/>
          </a:prstGeom>
          <a:solidFill>
            <a:srgbClr val="FFFF00"/>
          </a:solidFill>
        </p:spPr>
        <p:txBody>
          <a:bodyPr wrap="square" rtlCol="0">
            <a:spAutoFit/>
          </a:bodyPr>
          <a:lstStyle/>
          <a:p>
            <a:pPr algn="ctr"/>
            <a:r>
              <a:rPr lang="it-IT" b="1" dirty="0"/>
              <a:t>Al comma 10 dell’art. 83 è poi previsto il c.d. «rating di impresa»</a:t>
            </a:r>
          </a:p>
        </p:txBody>
      </p:sp>
      <p:sp>
        <p:nvSpPr>
          <p:cNvPr id="10" name="CasellaDiTesto 9">
            <a:extLst>
              <a:ext uri="{FF2B5EF4-FFF2-40B4-BE49-F238E27FC236}">
                <a16:creationId xmlns:a16="http://schemas.microsoft.com/office/drawing/2014/main" id="{CB490B5B-7EA8-4198-8BF7-BEFD22916FCA}"/>
              </a:ext>
            </a:extLst>
          </p:cNvPr>
          <p:cNvSpPr txBox="1"/>
          <p:nvPr/>
        </p:nvSpPr>
        <p:spPr>
          <a:xfrm>
            <a:off x="2712196" y="2295446"/>
            <a:ext cx="6840760" cy="3170099"/>
          </a:xfrm>
          <a:prstGeom prst="rect">
            <a:avLst/>
          </a:prstGeom>
          <a:noFill/>
        </p:spPr>
        <p:txBody>
          <a:bodyPr wrap="square" rtlCol="0">
            <a:spAutoFit/>
          </a:bodyPr>
          <a:lstStyle/>
          <a:p>
            <a:pPr algn="ctr"/>
            <a:endParaRPr lang="it-IT" sz="2000" dirty="0"/>
          </a:p>
          <a:p>
            <a:pPr algn="ctr"/>
            <a:r>
              <a:rPr lang="it-IT" sz="2000" dirty="0"/>
              <a:t>«…</a:t>
            </a:r>
            <a:r>
              <a:rPr lang="it-IT" sz="2000" i="1" dirty="0">
                <a:latin typeface="Calibri" panose="020F0502020204030204" pitchFamily="34" charset="0"/>
                <a:cs typeface="Calibri" panose="020F0502020204030204" pitchFamily="34" charset="0"/>
              </a:rPr>
              <a:t>I requisiti reputazionali alla base del rating di impresa di cui al presente comma tengono conto, in particolare, dei precedenti comportamenti dell’impresa, con riferimento al mancato utilizzo del soccorso istruttorio, all’applicazione delle disposizioni sulla denuncia obbligatoria di richieste estorsive e corruttive, nonché al rispetto dei tempi e dei costi nell’esecuzione dei contratti e dell’incidenza e degli esiti del contenzioso sia in sede di partecipazione alle procedure di gara sia in fase di esecuzione del contratto</a:t>
            </a:r>
            <a:r>
              <a:rPr lang="it-IT" sz="2000" dirty="0"/>
              <a:t>». </a:t>
            </a:r>
            <a:endParaRPr lang="it-IT"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352213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FFD48BC7-DC40-47DE-87EE-9F4B6ECB9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29" name="Freeform: Shape 28">
            <a:extLst>
              <a:ext uri="{FF2B5EF4-FFF2-40B4-BE49-F238E27FC236}">
                <a16:creationId xmlns:a16="http://schemas.microsoft.com/office/drawing/2014/main" id="{E502BBC7-2C76-46F3-BC24-5985BC13D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useBgFill="1">
        <p:nvSpPr>
          <p:cNvPr id="31" name="Freeform: Shape 30">
            <a:extLst>
              <a:ext uri="{FF2B5EF4-FFF2-40B4-BE49-F238E27FC236}">
                <a16:creationId xmlns:a16="http://schemas.microsoft.com/office/drawing/2014/main" id="{C7F28D52-2A5F-4D23-81AE-7CB8B591C7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1664" y="0"/>
            <a:ext cx="9948672"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olo 1"/>
          <p:cNvSpPr>
            <a:spLocks noGrp="1"/>
          </p:cNvSpPr>
          <p:nvPr>
            <p:ph type="ctrTitle"/>
          </p:nvPr>
        </p:nvSpPr>
        <p:spPr>
          <a:xfrm>
            <a:off x="640522" y="469976"/>
            <a:ext cx="10910956" cy="555500"/>
          </a:xfrm>
        </p:spPr>
        <p:txBody>
          <a:bodyPr anchor="ctr">
            <a:normAutofit fontScale="90000"/>
          </a:bodyPr>
          <a:lstStyle/>
          <a:p>
            <a:br>
              <a:rPr lang="it-IT" sz="2300" dirty="0">
                <a:latin typeface="Calibri" pitchFamily="34" charset="0"/>
              </a:rPr>
            </a:br>
            <a:br>
              <a:rPr lang="it-IT" sz="2300" dirty="0">
                <a:latin typeface="Calibri" pitchFamily="34" charset="0"/>
              </a:rPr>
            </a:br>
            <a:br>
              <a:rPr lang="it-IT" sz="2300" dirty="0">
                <a:latin typeface="Calibri" pitchFamily="34" charset="0"/>
              </a:rPr>
            </a:br>
            <a:br>
              <a:rPr lang="it-IT" sz="2300" dirty="0">
                <a:latin typeface="Calibri" pitchFamily="34" charset="0"/>
              </a:rPr>
            </a:br>
            <a:br>
              <a:rPr lang="it-IT" sz="2300" dirty="0">
                <a:latin typeface="Calibri" pitchFamily="34" charset="0"/>
              </a:rPr>
            </a:br>
            <a:r>
              <a:rPr lang="it-IT" sz="3100" b="1" dirty="0">
                <a:latin typeface="Calibri" pitchFamily="34" charset="0"/>
              </a:rPr>
              <a:t>IL DECRETO SEMPLIFICAZIONI</a:t>
            </a:r>
            <a:br>
              <a:rPr lang="it-IT" sz="4800" dirty="0">
                <a:latin typeface="Calibri" pitchFamily="34" charset="0"/>
              </a:rPr>
            </a:br>
            <a:endParaRPr lang="it-IT" sz="4800" dirty="0">
              <a:latin typeface="Calibri" pitchFamily="34" charset="0"/>
            </a:endParaRPr>
          </a:p>
        </p:txBody>
      </p:sp>
      <p:sp>
        <p:nvSpPr>
          <p:cNvPr id="33" name="Rectangle 32">
            <a:extLst>
              <a:ext uri="{FF2B5EF4-FFF2-40B4-BE49-F238E27FC236}">
                <a16:creationId xmlns:a16="http://schemas.microsoft.com/office/drawing/2014/main" id="{3629484E-3792-4B3D-89AD-7C8A1ED0E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0" y="5524786"/>
            <a:ext cx="4754880" cy="274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Segnaposto data 3"/>
          <p:cNvSpPr>
            <a:spLocks noGrp="1"/>
          </p:cNvSpPr>
          <p:nvPr>
            <p:ph type="dt" sz="half" idx="10"/>
          </p:nvPr>
        </p:nvSpPr>
        <p:spPr>
          <a:xfrm>
            <a:off x="434163" y="6356350"/>
            <a:ext cx="1166037" cy="365125"/>
          </a:xfrm>
        </p:spPr>
        <p:txBody>
          <a:bodyPr>
            <a:normAutofit/>
          </a:bodyPr>
          <a:lstStyle/>
          <a:p>
            <a:pPr>
              <a:spcAft>
                <a:spcPts val="600"/>
              </a:spcAft>
            </a:pPr>
            <a:fld id="{693DDF68-E19E-44FD-8DF2-9EE34C2FEE05}" type="datetime1">
              <a:rPr lang="it-IT" smtClean="0">
                <a:solidFill>
                  <a:schemeClr val="tx1">
                    <a:lumMod val="50000"/>
                    <a:lumOff val="50000"/>
                  </a:schemeClr>
                </a:solidFill>
                <a:latin typeface="Calibri" pitchFamily="34" charset="0"/>
              </a:rPr>
              <a:t>11/12/2020</a:t>
            </a:fld>
            <a:endParaRPr lang="it-IT" dirty="0">
              <a:solidFill>
                <a:schemeClr val="tx1">
                  <a:lumMod val="50000"/>
                  <a:lumOff val="50000"/>
                </a:schemeClr>
              </a:solidFill>
              <a:latin typeface="Calibri" pitchFamily="34" charset="0"/>
            </a:endParaRPr>
          </a:p>
        </p:txBody>
      </p:sp>
      <p:sp>
        <p:nvSpPr>
          <p:cNvPr id="6" name="Segnaposto piè di pagina 5">
            <a:extLst>
              <a:ext uri="{FF2B5EF4-FFF2-40B4-BE49-F238E27FC236}">
                <a16:creationId xmlns:a16="http://schemas.microsoft.com/office/drawing/2014/main" id="{B80C0DE2-CE8C-472F-913A-A5BF9C176A7D}"/>
              </a:ext>
            </a:extLst>
          </p:cNvPr>
          <p:cNvSpPr>
            <a:spLocks noGrp="1"/>
          </p:cNvSpPr>
          <p:nvPr>
            <p:ph type="ftr" sz="quarter" idx="11"/>
          </p:nvPr>
        </p:nvSpPr>
        <p:spPr>
          <a:xfrm>
            <a:off x="4038600" y="6356350"/>
            <a:ext cx="4114800" cy="365125"/>
          </a:xfrm>
        </p:spPr>
        <p:txBody>
          <a:bodyPr>
            <a:normAutofit/>
          </a:bodyPr>
          <a:lstStyle/>
          <a:p>
            <a:pPr>
              <a:spcAft>
                <a:spcPts val="600"/>
              </a:spcAft>
            </a:pPr>
            <a:r>
              <a:rPr lang="it-IT" dirty="0">
                <a:solidFill>
                  <a:schemeClr val="tx1">
                    <a:lumMod val="50000"/>
                    <a:lumOff val="50000"/>
                  </a:schemeClr>
                </a:solidFill>
              </a:rPr>
              <a:t>IL CODICE DEI CONTRATTI PUBBLICI</a:t>
            </a:r>
          </a:p>
        </p:txBody>
      </p:sp>
      <p:sp>
        <p:nvSpPr>
          <p:cNvPr id="5" name="Segnaposto numero diapositiva 4"/>
          <p:cNvSpPr>
            <a:spLocks noGrp="1"/>
          </p:cNvSpPr>
          <p:nvPr>
            <p:ph type="sldNum" sz="quarter" idx="12"/>
          </p:nvPr>
        </p:nvSpPr>
        <p:spPr>
          <a:xfrm>
            <a:off x="10489019" y="6356350"/>
            <a:ext cx="1268818" cy="365125"/>
          </a:xfrm>
          <a:prstGeom prst="ellipse">
            <a:avLst/>
          </a:prstGeom>
        </p:spPr>
        <p:txBody>
          <a:bodyPr>
            <a:normAutofit/>
          </a:bodyPr>
          <a:lstStyle/>
          <a:p>
            <a:pPr>
              <a:lnSpc>
                <a:spcPct val="90000"/>
              </a:lnSpc>
              <a:spcAft>
                <a:spcPts val="600"/>
              </a:spcAft>
            </a:pPr>
            <a:fld id="{ED2A5BCF-08AD-4814-8341-34CC1736FD3A}" type="slidenum">
              <a:rPr lang="it-IT">
                <a:solidFill>
                  <a:schemeClr val="tx1">
                    <a:lumMod val="50000"/>
                    <a:lumOff val="50000"/>
                  </a:schemeClr>
                </a:solidFill>
              </a:rPr>
              <a:pPr>
                <a:lnSpc>
                  <a:spcPct val="90000"/>
                </a:lnSpc>
                <a:spcAft>
                  <a:spcPts val="600"/>
                </a:spcAft>
              </a:pPr>
              <a:t>17</a:t>
            </a:fld>
            <a:endParaRPr lang="it-IT" dirty="0">
              <a:solidFill>
                <a:schemeClr val="tx1">
                  <a:lumMod val="50000"/>
                  <a:lumOff val="50000"/>
                </a:schemeClr>
              </a:solidFill>
            </a:endParaRPr>
          </a:p>
        </p:txBody>
      </p:sp>
      <p:sp>
        <p:nvSpPr>
          <p:cNvPr id="12" name="CasellaDiTesto 11">
            <a:extLst>
              <a:ext uri="{FF2B5EF4-FFF2-40B4-BE49-F238E27FC236}">
                <a16:creationId xmlns:a16="http://schemas.microsoft.com/office/drawing/2014/main" id="{3E33E5AF-F40C-4DF1-B15D-EA4439B128F9}"/>
              </a:ext>
            </a:extLst>
          </p:cNvPr>
          <p:cNvSpPr txBox="1"/>
          <p:nvPr/>
        </p:nvSpPr>
        <p:spPr>
          <a:xfrm>
            <a:off x="1258114" y="1652992"/>
            <a:ext cx="9675772" cy="3170099"/>
          </a:xfrm>
          <a:prstGeom prst="rect">
            <a:avLst/>
          </a:prstGeom>
          <a:noFill/>
          <a:ln>
            <a:solidFill>
              <a:schemeClr val="accent6">
                <a:lumMod val="75000"/>
              </a:schemeClr>
            </a:solidFill>
          </a:ln>
        </p:spPr>
        <p:txBody>
          <a:bodyPr wrap="square">
            <a:spAutoFit/>
          </a:bodyPr>
          <a:lstStyle/>
          <a:p>
            <a:pPr algn="ctr"/>
            <a:r>
              <a:rPr lang="it-IT" sz="2000" b="1" u="sng" dirty="0"/>
              <a:t>Art. 2</a:t>
            </a:r>
          </a:p>
          <a:p>
            <a:pPr algn="ctr"/>
            <a:endParaRPr lang="it-IT" sz="2000" dirty="0"/>
          </a:p>
          <a:p>
            <a:pPr algn="ctr"/>
            <a:r>
              <a:rPr lang="it-IT" sz="2000" u="sng" dirty="0"/>
              <a:t>Le stazioni appaltanti procedono all'affidamento delle attività di esecuzione di lavori, servizi e forniture nonché dei servizi di ingegneria e architettura, inclusa l'attività di progettazione, di importo pari o superiore alle soglie di cui all'articolo 35 del decreto legislativo 18 aprile 2016 n. 50</a:t>
            </a:r>
            <a:r>
              <a:rPr lang="it-IT" sz="2000" dirty="0"/>
              <a:t>, </a:t>
            </a:r>
            <a:r>
              <a:rPr lang="it-IT" sz="2000" b="1" dirty="0">
                <a:highlight>
                  <a:srgbClr val="00FF00"/>
                </a:highlight>
              </a:rPr>
              <a:t>mediante la procedura aperta, ristretta o, previa motivazione sulla sussistenza dei presupposti previsti dalla legge, la procedura competitiva con negoziazione di cui agli articoli 61 e 62 del decreto legislativo n. 50 del 2016 o il dialogo competitivo di cui all'articolo 64 del decreto legislativo n. 50 del 2016, per i settori ordinari, e di cui agli articoli 123 e 124, per i settori speciali.</a:t>
            </a:r>
            <a:endParaRPr lang="it-IT" sz="2000" b="1" i="1" dirty="0">
              <a:highlight>
                <a:srgbClr val="00FF00"/>
              </a:highlight>
            </a:endParaRPr>
          </a:p>
        </p:txBody>
      </p:sp>
    </p:spTree>
    <p:extLst>
      <p:ext uri="{BB962C8B-B14F-4D97-AF65-F5344CB8AC3E}">
        <p14:creationId xmlns:p14="http://schemas.microsoft.com/office/powerpoint/2010/main" val="2705607444"/>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4" name="Segnaposto data 3"/>
          <p:cNvSpPr>
            <a:spLocks noGrp="1"/>
          </p:cNvSpPr>
          <p:nvPr>
            <p:ph type="dt" sz="half" idx="10"/>
          </p:nvPr>
        </p:nvSpPr>
        <p:spPr>
          <a:xfrm>
            <a:off x="1991544" y="6021289"/>
            <a:ext cx="2286000" cy="365125"/>
          </a:xfrm>
        </p:spPr>
        <p:txBody>
          <a:bodyPr/>
          <a:lstStyle/>
          <a:p>
            <a:pPr algn="r">
              <a:defRPr/>
            </a:pPr>
            <a:endParaRPr lang="it-IT" sz="1000" dirty="0">
              <a:solidFill>
                <a:srgbClr val="E3DED1">
                  <a:shade val="50000"/>
                </a:srgbClr>
              </a:solidFill>
              <a:latin typeface="Calibri"/>
            </a:endParaRPr>
          </a:p>
          <a:p>
            <a:pPr algn="r">
              <a:defRPr/>
            </a:pPr>
            <a:fld id="{C2A3C01C-C5B2-41A8-8D17-32AF24AD1F6C}" type="datetime1">
              <a:rPr lang="it-IT" sz="1000">
                <a:solidFill>
                  <a:srgbClr val="E3DED1">
                    <a:shade val="50000"/>
                  </a:srgbClr>
                </a:solidFill>
                <a:latin typeface="Calibri"/>
              </a:rPr>
              <a:pPr algn="r">
                <a:defRPr/>
              </a:pPr>
              <a:t>11/12/2020</a:t>
            </a:fld>
            <a:endParaRPr lang="it-IT" sz="1000" dirty="0">
              <a:solidFill>
                <a:srgbClr val="E3DED1">
                  <a:shade val="50000"/>
                </a:srgbClr>
              </a:solidFill>
              <a:latin typeface="Calibri"/>
            </a:endParaRPr>
          </a:p>
        </p:txBody>
      </p:sp>
      <p:sp>
        <p:nvSpPr>
          <p:cNvPr id="5" name="Segnaposto piè di pagina 4"/>
          <p:cNvSpPr>
            <a:spLocks noGrp="1"/>
          </p:cNvSpPr>
          <p:nvPr>
            <p:ph type="ftr" sz="quarter" idx="11"/>
          </p:nvPr>
        </p:nvSpPr>
        <p:spPr>
          <a:xfrm>
            <a:off x="6528048" y="6111876"/>
            <a:ext cx="3344280" cy="365125"/>
          </a:xfrm>
        </p:spPr>
        <p:txBody>
          <a:bodyPr/>
          <a:lstStyle/>
          <a:p>
            <a:pPr algn="l">
              <a:defRPr/>
            </a:pPr>
            <a:r>
              <a:rPr lang="it-IT" sz="1000" dirty="0">
                <a:solidFill>
                  <a:srgbClr val="E3DED1">
                    <a:shade val="50000"/>
                  </a:srgbClr>
                </a:solidFill>
                <a:latin typeface="Calibri"/>
              </a:rPr>
              <a:t>IL CODICE DEI CONTRATTI PUBBLICI</a:t>
            </a:r>
          </a:p>
        </p:txBody>
      </p:sp>
      <p:sp>
        <p:nvSpPr>
          <p:cNvPr id="6" name="Segnaposto numero diapositiva 5"/>
          <p:cNvSpPr>
            <a:spLocks noGrp="1"/>
          </p:cNvSpPr>
          <p:nvPr>
            <p:ph type="sldNum" sz="quarter" idx="12"/>
          </p:nvPr>
        </p:nvSpPr>
        <p:spPr/>
        <p:txBody>
          <a:bodyPr/>
          <a:lstStyle/>
          <a:p>
            <a:pPr>
              <a:defRPr/>
            </a:pPr>
            <a:fld id="{ED2A5BCF-08AD-4814-8341-34CC1736FD3A}" type="slidenum">
              <a:rPr lang="it-IT" sz="1000">
                <a:solidFill>
                  <a:srgbClr val="E3DED1">
                    <a:shade val="50000"/>
                  </a:srgbClr>
                </a:solidFill>
                <a:latin typeface="Calibri"/>
              </a:rPr>
              <a:pPr>
                <a:defRPr/>
              </a:pPr>
              <a:t>170</a:t>
            </a:fld>
            <a:endParaRPr lang="it-IT" sz="1000" dirty="0">
              <a:solidFill>
                <a:srgbClr val="E3DED1">
                  <a:shade val="50000"/>
                </a:srgbClr>
              </a:solidFill>
              <a:latin typeface="Calibri"/>
            </a:endParaRPr>
          </a:p>
        </p:txBody>
      </p:sp>
      <p:sp>
        <p:nvSpPr>
          <p:cNvPr id="2" name="CasellaDiTesto 1">
            <a:extLst>
              <a:ext uri="{FF2B5EF4-FFF2-40B4-BE49-F238E27FC236}">
                <a16:creationId xmlns:a16="http://schemas.microsoft.com/office/drawing/2014/main" id="{BBC663A1-9470-4ECC-A747-3CDF0FCD0CAC}"/>
              </a:ext>
            </a:extLst>
          </p:cNvPr>
          <p:cNvSpPr txBox="1"/>
          <p:nvPr/>
        </p:nvSpPr>
        <p:spPr>
          <a:xfrm>
            <a:off x="2855640" y="949690"/>
            <a:ext cx="6624736" cy="369332"/>
          </a:xfrm>
          <a:prstGeom prst="rect">
            <a:avLst/>
          </a:prstGeom>
          <a:solidFill>
            <a:schemeClr val="accent5">
              <a:lumMod val="60000"/>
              <a:lumOff val="40000"/>
            </a:schemeClr>
          </a:solidFill>
        </p:spPr>
        <p:txBody>
          <a:bodyPr wrap="square" rtlCol="0">
            <a:spAutoFit/>
          </a:bodyPr>
          <a:lstStyle/>
          <a:p>
            <a:pPr algn="ctr"/>
            <a:r>
              <a:rPr lang="it-IT" b="1" dirty="0"/>
              <a:t>I CRITERI DI SELEZIONE (ART. 83)</a:t>
            </a:r>
          </a:p>
        </p:txBody>
      </p:sp>
      <p:sp>
        <p:nvSpPr>
          <p:cNvPr id="8" name="CasellaDiTesto 7">
            <a:extLst>
              <a:ext uri="{FF2B5EF4-FFF2-40B4-BE49-F238E27FC236}">
                <a16:creationId xmlns:a16="http://schemas.microsoft.com/office/drawing/2014/main" id="{9B7D12A4-F360-4BA6-9FF7-50B4F15CA7A7}"/>
              </a:ext>
            </a:extLst>
          </p:cNvPr>
          <p:cNvSpPr txBox="1"/>
          <p:nvPr/>
        </p:nvSpPr>
        <p:spPr>
          <a:xfrm>
            <a:off x="2855640" y="1700808"/>
            <a:ext cx="6624736" cy="923330"/>
          </a:xfrm>
          <a:prstGeom prst="rect">
            <a:avLst/>
          </a:prstGeom>
          <a:solidFill>
            <a:srgbClr val="FFFF00"/>
          </a:solidFill>
        </p:spPr>
        <p:txBody>
          <a:bodyPr wrap="square" rtlCol="0">
            <a:spAutoFit/>
          </a:bodyPr>
          <a:lstStyle/>
          <a:p>
            <a:pPr algn="ctr"/>
            <a:r>
              <a:rPr lang="it-IT" b="1" dirty="0"/>
              <a:t>MOLTO IMPORTANTE – QUALE NORMA DI CHIUSURA – </a:t>
            </a:r>
            <a:r>
              <a:rPr lang="it-IT" b="1" dirty="0">
                <a:latin typeface="Calibri" panose="020F0502020204030204" pitchFamily="34" charset="0"/>
                <a:cs typeface="Calibri" panose="020F0502020204030204" pitchFamily="34" charset="0"/>
              </a:rPr>
              <a:t>È LA DISPOSIZIONE CONTENUTA NELL’ULTIMO PERIODO DEL COMMA 8 DELL’ART. 83 CODICE, LA QUALE STABILISCE:</a:t>
            </a:r>
            <a:endParaRPr lang="it-IT" b="1" dirty="0"/>
          </a:p>
        </p:txBody>
      </p:sp>
      <p:sp>
        <p:nvSpPr>
          <p:cNvPr id="3" name="Rettangolo 2">
            <a:extLst>
              <a:ext uri="{FF2B5EF4-FFF2-40B4-BE49-F238E27FC236}">
                <a16:creationId xmlns:a16="http://schemas.microsoft.com/office/drawing/2014/main" id="{D7A742E8-E3E0-4220-9E07-EDBE42069DA6}"/>
              </a:ext>
            </a:extLst>
          </p:cNvPr>
          <p:cNvSpPr/>
          <p:nvPr/>
        </p:nvSpPr>
        <p:spPr>
          <a:xfrm>
            <a:off x="2855640" y="3005924"/>
            <a:ext cx="6624736" cy="2677656"/>
          </a:xfrm>
          <a:prstGeom prst="rect">
            <a:avLst/>
          </a:prstGeom>
          <a:solidFill>
            <a:srgbClr val="00B050"/>
          </a:solidFill>
        </p:spPr>
        <p:txBody>
          <a:bodyPr wrap="square">
            <a:spAutoFit/>
          </a:bodyPr>
          <a:lstStyle/>
          <a:p>
            <a:pPr algn="ctr"/>
            <a:r>
              <a:rPr lang="it-IT" sz="2800" dirty="0">
                <a:latin typeface="Calibri" panose="020F0502020204030204" pitchFamily="34" charset="0"/>
              </a:rPr>
              <a:t>I bandi e le lettere di invito </a:t>
            </a:r>
            <a:r>
              <a:rPr lang="it-IT" sz="2800" u="sng" dirty="0">
                <a:latin typeface="Calibri" panose="020F0502020204030204" pitchFamily="34" charset="0"/>
              </a:rPr>
              <a:t>non possono contenere ulteriori prescrizioni a pena di esclusione rispetto a quelle previste dal presente codice e da altre disposizioni di legge vigenti.</a:t>
            </a:r>
            <a:r>
              <a:rPr lang="it-IT" sz="2800" dirty="0">
                <a:latin typeface="Calibri" panose="020F0502020204030204" pitchFamily="34" charset="0"/>
              </a:rPr>
              <a:t> </a:t>
            </a:r>
            <a:r>
              <a:rPr lang="it-IT" sz="2800" u="sng" dirty="0">
                <a:latin typeface="Calibri" panose="020F0502020204030204" pitchFamily="34" charset="0"/>
              </a:rPr>
              <a:t>Dette prescrizioni sono comunque nulle. </a:t>
            </a:r>
            <a:endParaRPr lang="it-IT" sz="2800" u="sng" dirty="0"/>
          </a:p>
        </p:txBody>
      </p:sp>
    </p:spTree>
    <p:extLst>
      <p:ext uri="{BB962C8B-B14F-4D97-AF65-F5344CB8AC3E}">
        <p14:creationId xmlns:p14="http://schemas.microsoft.com/office/powerpoint/2010/main" val="900238571"/>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4" name="Segnaposto data 3"/>
          <p:cNvSpPr>
            <a:spLocks noGrp="1"/>
          </p:cNvSpPr>
          <p:nvPr>
            <p:ph type="dt" sz="half" idx="10"/>
          </p:nvPr>
        </p:nvSpPr>
        <p:spPr>
          <a:xfrm>
            <a:off x="1991544" y="6021289"/>
            <a:ext cx="2286000" cy="365125"/>
          </a:xfrm>
        </p:spPr>
        <p:txBody>
          <a:bodyPr/>
          <a:lstStyle/>
          <a:p>
            <a:pPr algn="r">
              <a:defRPr/>
            </a:pPr>
            <a:endParaRPr lang="it-IT" sz="1000" dirty="0">
              <a:solidFill>
                <a:srgbClr val="E3DED1">
                  <a:shade val="50000"/>
                </a:srgbClr>
              </a:solidFill>
              <a:latin typeface="Calibri"/>
            </a:endParaRPr>
          </a:p>
          <a:p>
            <a:pPr algn="r">
              <a:defRPr/>
            </a:pPr>
            <a:fld id="{C2A3C01C-C5B2-41A8-8D17-32AF24AD1F6C}" type="datetime1">
              <a:rPr lang="it-IT" sz="1000">
                <a:solidFill>
                  <a:srgbClr val="E3DED1">
                    <a:shade val="50000"/>
                  </a:srgbClr>
                </a:solidFill>
                <a:latin typeface="Calibri"/>
              </a:rPr>
              <a:pPr algn="r">
                <a:defRPr/>
              </a:pPr>
              <a:t>11/12/2020</a:t>
            </a:fld>
            <a:endParaRPr lang="it-IT" sz="1000" dirty="0">
              <a:solidFill>
                <a:srgbClr val="E3DED1">
                  <a:shade val="50000"/>
                </a:srgbClr>
              </a:solidFill>
              <a:latin typeface="Calibri"/>
            </a:endParaRPr>
          </a:p>
        </p:txBody>
      </p:sp>
      <p:sp>
        <p:nvSpPr>
          <p:cNvPr id="5" name="Segnaposto piè di pagina 4"/>
          <p:cNvSpPr>
            <a:spLocks noGrp="1"/>
          </p:cNvSpPr>
          <p:nvPr>
            <p:ph type="ftr" sz="quarter" idx="11"/>
          </p:nvPr>
        </p:nvSpPr>
        <p:spPr>
          <a:xfrm>
            <a:off x="6528048" y="6111876"/>
            <a:ext cx="3344280" cy="365125"/>
          </a:xfrm>
        </p:spPr>
        <p:txBody>
          <a:bodyPr/>
          <a:lstStyle/>
          <a:p>
            <a:pPr algn="l">
              <a:defRPr/>
            </a:pPr>
            <a:r>
              <a:rPr lang="it-IT" sz="1000" dirty="0">
                <a:solidFill>
                  <a:srgbClr val="E3DED1">
                    <a:shade val="50000"/>
                  </a:srgbClr>
                </a:solidFill>
                <a:latin typeface="Calibri"/>
              </a:rPr>
              <a:t>IL CODICE DEI CONTRATTI PUBBLICI</a:t>
            </a:r>
          </a:p>
        </p:txBody>
      </p:sp>
      <p:sp>
        <p:nvSpPr>
          <p:cNvPr id="6" name="Segnaposto numero diapositiva 5"/>
          <p:cNvSpPr>
            <a:spLocks noGrp="1"/>
          </p:cNvSpPr>
          <p:nvPr>
            <p:ph type="sldNum" sz="quarter" idx="12"/>
          </p:nvPr>
        </p:nvSpPr>
        <p:spPr/>
        <p:txBody>
          <a:bodyPr/>
          <a:lstStyle/>
          <a:p>
            <a:pPr>
              <a:defRPr/>
            </a:pPr>
            <a:fld id="{ED2A5BCF-08AD-4814-8341-34CC1736FD3A}" type="slidenum">
              <a:rPr lang="it-IT" sz="1000">
                <a:solidFill>
                  <a:srgbClr val="E3DED1">
                    <a:shade val="50000"/>
                  </a:srgbClr>
                </a:solidFill>
                <a:latin typeface="Calibri"/>
              </a:rPr>
              <a:pPr>
                <a:defRPr/>
              </a:pPr>
              <a:t>171</a:t>
            </a:fld>
            <a:endParaRPr lang="it-IT" sz="1000" dirty="0">
              <a:solidFill>
                <a:srgbClr val="E3DED1">
                  <a:shade val="50000"/>
                </a:srgbClr>
              </a:solidFill>
              <a:latin typeface="Calibri"/>
            </a:endParaRPr>
          </a:p>
        </p:txBody>
      </p:sp>
      <p:sp>
        <p:nvSpPr>
          <p:cNvPr id="2" name="CasellaDiTesto 1">
            <a:extLst>
              <a:ext uri="{FF2B5EF4-FFF2-40B4-BE49-F238E27FC236}">
                <a16:creationId xmlns:a16="http://schemas.microsoft.com/office/drawing/2014/main" id="{BBC663A1-9470-4ECC-A747-3CDF0FCD0CAC}"/>
              </a:ext>
            </a:extLst>
          </p:cNvPr>
          <p:cNvSpPr txBox="1"/>
          <p:nvPr/>
        </p:nvSpPr>
        <p:spPr>
          <a:xfrm>
            <a:off x="2855640" y="949690"/>
            <a:ext cx="6624736" cy="369332"/>
          </a:xfrm>
          <a:prstGeom prst="rect">
            <a:avLst/>
          </a:prstGeom>
          <a:solidFill>
            <a:schemeClr val="accent5">
              <a:lumMod val="60000"/>
              <a:lumOff val="40000"/>
            </a:schemeClr>
          </a:solidFill>
        </p:spPr>
        <p:txBody>
          <a:bodyPr wrap="square" rtlCol="0">
            <a:spAutoFit/>
          </a:bodyPr>
          <a:lstStyle/>
          <a:p>
            <a:pPr algn="ctr"/>
            <a:r>
              <a:rPr lang="it-IT" b="1" dirty="0"/>
              <a:t>I CRITERI DI SELEZIONE (ART. 83)</a:t>
            </a:r>
          </a:p>
        </p:txBody>
      </p:sp>
      <p:sp>
        <p:nvSpPr>
          <p:cNvPr id="8" name="CasellaDiTesto 7">
            <a:extLst>
              <a:ext uri="{FF2B5EF4-FFF2-40B4-BE49-F238E27FC236}">
                <a16:creationId xmlns:a16="http://schemas.microsoft.com/office/drawing/2014/main" id="{9B7D12A4-F360-4BA6-9FF7-50B4F15CA7A7}"/>
              </a:ext>
            </a:extLst>
          </p:cNvPr>
          <p:cNvSpPr txBox="1"/>
          <p:nvPr/>
        </p:nvSpPr>
        <p:spPr>
          <a:xfrm>
            <a:off x="2855640" y="1700808"/>
            <a:ext cx="6624736" cy="369332"/>
          </a:xfrm>
          <a:prstGeom prst="rect">
            <a:avLst/>
          </a:prstGeom>
          <a:solidFill>
            <a:schemeClr val="accent6"/>
          </a:solidFill>
        </p:spPr>
        <p:txBody>
          <a:bodyPr wrap="square" rtlCol="0">
            <a:spAutoFit/>
          </a:bodyPr>
          <a:lstStyle/>
          <a:p>
            <a:pPr algn="ctr"/>
            <a:r>
              <a:rPr lang="it-IT" b="1" dirty="0"/>
              <a:t>I mezzi di prova…</a:t>
            </a:r>
          </a:p>
        </p:txBody>
      </p:sp>
      <p:sp>
        <p:nvSpPr>
          <p:cNvPr id="3" name="Rettangolo 2">
            <a:extLst>
              <a:ext uri="{FF2B5EF4-FFF2-40B4-BE49-F238E27FC236}">
                <a16:creationId xmlns:a16="http://schemas.microsoft.com/office/drawing/2014/main" id="{D7A742E8-E3E0-4220-9E07-EDBE42069DA6}"/>
              </a:ext>
            </a:extLst>
          </p:cNvPr>
          <p:cNvSpPr/>
          <p:nvPr/>
        </p:nvSpPr>
        <p:spPr>
          <a:xfrm>
            <a:off x="2362200" y="4045889"/>
            <a:ext cx="7772400" cy="523220"/>
          </a:xfrm>
          <a:prstGeom prst="rect">
            <a:avLst/>
          </a:prstGeom>
          <a:solidFill>
            <a:schemeClr val="bg2"/>
          </a:solidFill>
        </p:spPr>
        <p:txBody>
          <a:bodyPr wrap="square">
            <a:spAutoFit/>
          </a:bodyPr>
          <a:lstStyle/>
          <a:p>
            <a:pPr algn="ctr"/>
            <a:r>
              <a:rPr lang="it-IT" sz="2800" u="sng" dirty="0"/>
              <a:t>CERTIFICAZIONE DI QUALITÀ - ART. 87</a:t>
            </a:r>
          </a:p>
        </p:txBody>
      </p:sp>
      <p:sp>
        <p:nvSpPr>
          <p:cNvPr id="9" name="Rettangolo 8">
            <a:extLst>
              <a:ext uri="{FF2B5EF4-FFF2-40B4-BE49-F238E27FC236}">
                <a16:creationId xmlns:a16="http://schemas.microsoft.com/office/drawing/2014/main" id="{96744041-2E82-4E3B-BB06-ED3AF1F8A336}"/>
              </a:ext>
            </a:extLst>
          </p:cNvPr>
          <p:cNvSpPr/>
          <p:nvPr/>
        </p:nvSpPr>
        <p:spPr>
          <a:xfrm>
            <a:off x="2362200" y="3335420"/>
            <a:ext cx="7772400" cy="523220"/>
          </a:xfrm>
          <a:prstGeom prst="rect">
            <a:avLst/>
          </a:prstGeom>
          <a:solidFill>
            <a:schemeClr val="bg2"/>
          </a:solidFill>
        </p:spPr>
        <p:txBody>
          <a:bodyPr wrap="square">
            <a:spAutoFit/>
          </a:bodyPr>
          <a:lstStyle/>
          <a:p>
            <a:pPr algn="ctr"/>
            <a:r>
              <a:rPr lang="it-IT" sz="2800" u="sng" dirty="0"/>
              <a:t>MEZZI DI PROVA - ART. 86</a:t>
            </a:r>
          </a:p>
        </p:txBody>
      </p:sp>
      <p:sp>
        <p:nvSpPr>
          <p:cNvPr id="10" name="Rettangolo 9">
            <a:extLst>
              <a:ext uri="{FF2B5EF4-FFF2-40B4-BE49-F238E27FC236}">
                <a16:creationId xmlns:a16="http://schemas.microsoft.com/office/drawing/2014/main" id="{006A58A2-B654-447B-8695-E3C76E6AD94E}"/>
              </a:ext>
            </a:extLst>
          </p:cNvPr>
          <p:cNvSpPr/>
          <p:nvPr/>
        </p:nvSpPr>
        <p:spPr>
          <a:xfrm>
            <a:off x="2362200" y="2604326"/>
            <a:ext cx="7772400" cy="523220"/>
          </a:xfrm>
          <a:prstGeom prst="rect">
            <a:avLst/>
          </a:prstGeom>
          <a:solidFill>
            <a:schemeClr val="bg2"/>
          </a:solidFill>
        </p:spPr>
        <p:txBody>
          <a:bodyPr wrap="square">
            <a:spAutoFit/>
          </a:bodyPr>
          <a:lstStyle/>
          <a:p>
            <a:pPr algn="ctr"/>
            <a:r>
              <a:rPr lang="it-IT" sz="2800" u="sng" dirty="0"/>
              <a:t>IL DOCUMENTO DI GARA UNICO EUROPEO - ART. 85</a:t>
            </a:r>
          </a:p>
        </p:txBody>
      </p:sp>
    </p:spTree>
    <p:extLst>
      <p:ext uri="{BB962C8B-B14F-4D97-AF65-F5344CB8AC3E}">
        <p14:creationId xmlns:p14="http://schemas.microsoft.com/office/powerpoint/2010/main" val="2712201224"/>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4" name="Segnaposto data 3"/>
          <p:cNvSpPr>
            <a:spLocks noGrp="1"/>
          </p:cNvSpPr>
          <p:nvPr>
            <p:ph type="dt" sz="half" idx="10"/>
          </p:nvPr>
        </p:nvSpPr>
        <p:spPr>
          <a:xfrm>
            <a:off x="1991544" y="6021289"/>
            <a:ext cx="2286000" cy="365125"/>
          </a:xfrm>
        </p:spPr>
        <p:txBody>
          <a:bodyPr/>
          <a:lstStyle/>
          <a:p>
            <a:pPr algn="r">
              <a:defRPr/>
            </a:pPr>
            <a:endParaRPr lang="it-IT" sz="1000" dirty="0">
              <a:solidFill>
                <a:srgbClr val="E3DED1">
                  <a:shade val="50000"/>
                </a:srgbClr>
              </a:solidFill>
              <a:latin typeface="Calibri"/>
            </a:endParaRPr>
          </a:p>
          <a:p>
            <a:pPr algn="r">
              <a:defRPr/>
            </a:pPr>
            <a:fld id="{C2A3C01C-C5B2-41A8-8D17-32AF24AD1F6C}" type="datetime1">
              <a:rPr lang="it-IT" sz="1000">
                <a:solidFill>
                  <a:srgbClr val="E3DED1">
                    <a:shade val="50000"/>
                  </a:srgbClr>
                </a:solidFill>
                <a:latin typeface="Calibri"/>
              </a:rPr>
              <a:pPr algn="r">
                <a:defRPr/>
              </a:pPr>
              <a:t>11/12/2020</a:t>
            </a:fld>
            <a:endParaRPr lang="it-IT" sz="1000" dirty="0">
              <a:solidFill>
                <a:srgbClr val="E3DED1">
                  <a:shade val="50000"/>
                </a:srgbClr>
              </a:solidFill>
              <a:latin typeface="Calibri"/>
            </a:endParaRPr>
          </a:p>
        </p:txBody>
      </p:sp>
      <p:sp>
        <p:nvSpPr>
          <p:cNvPr id="5" name="Segnaposto piè di pagina 4"/>
          <p:cNvSpPr>
            <a:spLocks noGrp="1"/>
          </p:cNvSpPr>
          <p:nvPr>
            <p:ph type="ftr" sz="quarter" idx="11"/>
          </p:nvPr>
        </p:nvSpPr>
        <p:spPr>
          <a:xfrm>
            <a:off x="6528048" y="6111876"/>
            <a:ext cx="3344280" cy="365125"/>
          </a:xfrm>
        </p:spPr>
        <p:txBody>
          <a:bodyPr/>
          <a:lstStyle/>
          <a:p>
            <a:pPr algn="l">
              <a:defRPr/>
            </a:pPr>
            <a:r>
              <a:rPr lang="it-IT" sz="1000" dirty="0">
                <a:solidFill>
                  <a:srgbClr val="E3DED1">
                    <a:shade val="50000"/>
                  </a:srgbClr>
                </a:solidFill>
                <a:latin typeface="Calibri"/>
              </a:rPr>
              <a:t>IL CODICE DEI CONTRATTI PUBBLICI</a:t>
            </a:r>
          </a:p>
        </p:txBody>
      </p:sp>
      <p:sp>
        <p:nvSpPr>
          <p:cNvPr id="6" name="Segnaposto numero diapositiva 5"/>
          <p:cNvSpPr>
            <a:spLocks noGrp="1"/>
          </p:cNvSpPr>
          <p:nvPr>
            <p:ph type="sldNum" sz="quarter" idx="12"/>
          </p:nvPr>
        </p:nvSpPr>
        <p:spPr/>
        <p:txBody>
          <a:bodyPr/>
          <a:lstStyle/>
          <a:p>
            <a:pPr>
              <a:defRPr/>
            </a:pPr>
            <a:fld id="{ED2A5BCF-08AD-4814-8341-34CC1736FD3A}" type="slidenum">
              <a:rPr lang="it-IT" sz="1000">
                <a:solidFill>
                  <a:srgbClr val="E3DED1">
                    <a:shade val="50000"/>
                  </a:srgbClr>
                </a:solidFill>
                <a:latin typeface="Calibri"/>
              </a:rPr>
              <a:pPr>
                <a:defRPr/>
              </a:pPr>
              <a:t>172</a:t>
            </a:fld>
            <a:endParaRPr lang="it-IT" sz="1000" dirty="0">
              <a:solidFill>
                <a:srgbClr val="E3DED1">
                  <a:shade val="50000"/>
                </a:srgbClr>
              </a:solidFill>
              <a:latin typeface="Calibri"/>
            </a:endParaRPr>
          </a:p>
        </p:txBody>
      </p:sp>
      <p:sp>
        <p:nvSpPr>
          <p:cNvPr id="2" name="CasellaDiTesto 1">
            <a:extLst>
              <a:ext uri="{FF2B5EF4-FFF2-40B4-BE49-F238E27FC236}">
                <a16:creationId xmlns:a16="http://schemas.microsoft.com/office/drawing/2014/main" id="{BBC663A1-9470-4ECC-A747-3CDF0FCD0CAC}"/>
              </a:ext>
            </a:extLst>
          </p:cNvPr>
          <p:cNvSpPr txBox="1"/>
          <p:nvPr/>
        </p:nvSpPr>
        <p:spPr>
          <a:xfrm>
            <a:off x="2855640" y="949690"/>
            <a:ext cx="6624736" cy="369332"/>
          </a:xfrm>
          <a:prstGeom prst="rect">
            <a:avLst/>
          </a:prstGeom>
          <a:solidFill>
            <a:schemeClr val="accent5">
              <a:lumMod val="60000"/>
              <a:lumOff val="40000"/>
            </a:schemeClr>
          </a:solidFill>
        </p:spPr>
        <p:txBody>
          <a:bodyPr wrap="square" rtlCol="0">
            <a:spAutoFit/>
          </a:bodyPr>
          <a:lstStyle/>
          <a:p>
            <a:pPr algn="ctr"/>
            <a:r>
              <a:rPr lang="it-IT" b="1" dirty="0"/>
              <a:t>I CRITERI DI SELEZIONE (ART. 83)</a:t>
            </a:r>
          </a:p>
        </p:txBody>
      </p:sp>
      <p:sp>
        <p:nvSpPr>
          <p:cNvPr id="8" name="CasellaDiTesto 7">
            <a:extLst>
              <a:ext uri="{FF2B5EF4-FFF2-40B4-BE49-F238E27FC236}">
                <a16:creationId xmlns:a16="http://schemas.microsoft.com/office/drawing/2014/main" id="{9B7D12A4-F360-4BA6-9FF7-50B4F15CA7A7}"/>
              </a:ext>
            </a:extLst>
          </p:cNvPr>
          <p:cNvSpPr txBox="1"/>
          <p:nvPr/>
        </p:nvSpPr>
        <p:spPr>
          <a:xfrm>
            <a:off x="2855640" y="1700808"/>
            <a:ext cx="6624736" cy="369332"/>
          </a:xfrm>
          <a:prstGeom prst="rect">
            <a:avLst/>
          </a:prstGeom>
          <a:solidFill>
            <a:schemeClr val="accent6"/>
          </a:solidFill>
        </p:spPr>
        <p:txBody>
          <a:bodyPr wrap="square" rtlCol="0">
            <a:spAutoFit/>
          </a:bodyPr>
          <a:lstStyle/>
          <a:p>
            <a:pPr algn="ctr"/>
            <a:r>
              <a:rPr lang="it-IT" b="1" dirty="0"/>
              <a:t>I mezzi di prova…</a:t>
            </a:r>
          </a:p>
        </p:txBody>
      </p:sp>
      <p:sp>
        <p:nvSpPr>
          <p:cNvPr id="10" name="Rettangolo 9">
            <a:extLst>
              <a:ext uri="{FF2B5EF4-FFF2-40B4-BE49-F238E27FC236}">
                <a16:creationId xmlns:a16="http://schemas.microsoft.com/office/drawing/2014/main" id="{006A58A2-B654-447B-8695-E3C76E6AD94E}"/>
              </a:ext>
            </a:extLst>
          </p:cNvPr>
          <p:cNvSpPr/>
          <p:nvPr/>
        </p:nvSpPr>
        <p:spPr>
          <a:xfrm>
            <a:off x="2362200" y="2604326"/>
            <a:ext cx="7772400" cy="523220"/>
          </a:xfrm>
          <a:prstGeom prst="rect">
            <a:avLst/>
          </a:prstGeom>
          <a:solidFill>
            <a:schemeClr val="bg2"/>
          </a:solidFill>
        </p:spPr>
        <p:txBody>
          <a:bodyPr wrap="square">
            <a:spAutoFit/>
          </a:bodyPr>
          <a:lstStyle/>
          <a:p>
            <a:pPr algn="ctr"/>
            <a:r>
              <a:rPr lang="it-IT" sz="2800" u="sng" dirty="0"/>
              <a:t>IL DOCUMENTO DI GARA UNICO EUROPEO - ART. 85</a:t>
            </a:r>
          </a:p>
        </p:txBody>
      </p:sp>
      <p:sp>
        <p:nvSpPr>
          <p:cNvPr id="11" name="Rectangle 1">
            <a:extLst>
              <a:ext uri="{FF2B5EF4-FFF2-40B4-BE49-F238E27FC236}">
                <a16:creationId xmlns:a16="http://schemas.microsoft.com/office/drawing/2014/main" id="{9F55A684-1BD2-41F0-B62F-CB5BCBDC0318}"/>
              </a:ext>
            </a:extLst>
          </p:cNvPr>
          <p:cNvSpPr>
            <a:spLocks noChangeArrowheads="1"/>
          </p:cNvSpPr>
          <p:nvPr/>
        </p:nvSpPr>
        <p:spPr bwMode="auto">
          <a:xfrm>
            <a:off x="797490" y="3455218"/>
            <a:ext cx="10597019" cy="218521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it-IT" altLang="it-IT" sz="17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Al momento della presentazione delle domande di partecipazione o delle offerte, </a:t>
            </a:r>
            <a:r>
              <a:rPr kumimoji="0" lang="it-IT" altLang="it-IT" sz="1700" b="1" i="0" u="sng" strike="noStrike" cap="none" normalizeH="0" baseline="0" dirty="0">
                <a:ln>
                  <a:noFill/>
                </a:ln>
                <a:solidFill>
                  <a:srgbClr val="000000"/>
                </a:solidFill>
                <a:effectLst/>
                <a:latin typeface="Calibri" panose="020F0502020204030204" pitchFamily="34" charset="0"/>
                <a:cs typeface="Calibri" panose="020F0502020204030204" pitchFamily="34" charset="0"/>
              </a:rPr>
              <a:t>le stazioni appaltanti accettano il documento di gara unico europeo (DGUE), redatto in conformità al modello di formulario approvato con regolamento dalla Commissione europea.</a:t>
            </a:r>
            <a:r>
              <a:rPr kumimoji="0" lang="it-IT" altLang="it-IT" sz="17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 Il DGUE è fornito esclusivamente in forma elettronica a partire dal 18 aprile 2018, e consiste in un'autodichiarazione aggiornata come prova documentale preliminare in sostituzione dei certificati rilasciati da autorità pubbliche o terzi in cui si conferma che l'operatore economico soddisfa le seguenti condizioni:</a:t>
            </a:r>
            <a:endParaRPr kumimoji="0" lang="it-IT" altLang="it-IT" sz="1700" b="0" i="0" u="none" strike="noStrike" cap="none" normalizeH="0" baseline="0" dirty="0">
              <a:ln>
                <a:noFill/>
              </a:ln>
              <a:solidFill>
                <a:schemeClr val="tx1"/>
              </a:solidFill>
              <a:effectLst/>
            </a:endParaRPr>
          </a:p>
          <a:p>
            <a:pPr lvl="1" algn="just" eaLnBrk="0" fontAlgn="base" hangingPunct="0">
              <a:spcBef>
                <a:spcPct val="0"/>
              </a:spcBef>
              <a:spcAft>
                <a:spcPct val="0"/>
              </a:spcAft>
            </a:pPr>
            <a:r>
              <a:rPr kumimoji="0" lang="it-IT" altLang="it-IT" sz="17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a) non si trova in una delle situazioni di cui all'</a:t>
            </a:r>
            <a:r>
              <a:rPr kumimoji="0" lang="it-IT" altLang="it-IT" sz="1700" b="1" i="0" u="none" strike="noStrike" cap="none" normalizeH="0" baseline="0" dirty="0">
                <a:ln>
                  <a:noFill/>
                </a:ln>
                <a:solidFill>
                  <a:schemeClr val="tx1"/>
                </a:solidFill>
                <a:effectLst/>
                <a:latin typeface="Calibri" panose="020F0502020204030204" pitchFamily="34" charset="0"/>
                <a:cs typeface="Calibri" panose="020F0502020204030204" pitchFamily="34" charset="0"/>
                <a:hlinkClick r:id="rId2"/>
              </a:rPr>
              <a:t>articolo 80</a:t>
            </a:r>
            <a:r>
              <a:rPr kumimoji="0" lang="it-IT" altLang="it-IT" sz="17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a:t>
            </a:r>
            <a:endParaRPr kumimoji="0" lang="it-IT" altLang="it-IT" sz="1700" b="1" i="0" u="none" strike="noStrike" cap="none" normalizeH="0" baseline="0" dirty="0">
              <a:ln>
                <a:noFill/>
              </a:ln>
              <a:solidFill>
                <a:schemeClr val="tx1"/>
              </a:solidFill>
              <a:effectLst/>
            </a:endParaRPr>
          </a:p>
          <a:p>
            <a:pPr lvl="1" algn="just" eaLnBrk="0" fontAlgn="base" hangingPunct="0">
              <a:spcBef>
                <a:spcPct val="0"/>
              </a:spcBef>
              <a:spcAft>
                <a:spcPct val="0"/>
              </a:spcAft>
            </a:pPr>
            <a:r>
              <a:rPr kumimoji="0" lang="it-IT" altLang="it-IT" sz="17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b) soddisfa i criteri di selezione definiti a norma dell'</a:t>
            </a:r>
            <a:r>
              <a:rPr kumimoji="0" lang="it-IT" altLang="it-IT" sz="1700" b="1" i="0" u="none" strike="noStrike" cap="none" normalizeH="0" baseline="0" dirty="0">
                <a:ln>
                  <a:noFill/>
                </a:ln>
                <a:solidFill>
                  <a:schemeClr val="tx1"/>
                </a:solidFill>
                <a:effectLst/>
                <a:latin typeface="Calibri" panose="020F0502020204030204" pitchFamily="34" charset="0"/>
                <a:cs typeface="Calibri" panose="020F0502020204030204" pitchFamily="34" charset="0"/>
                <a:hlinkClick r:id="rId3"/>
              </a:rPr>
              <a:t>articolo 83</a:t>
            </a:r>
            <a:r>
              <a:rPr kumimoji="0" lang="it-IT" altLang="it-IT" sz="17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a:t>
            </a:r>
            <a:endParaRPr kumimoji="0" lang="it-IT" altLang="it-IT" sz="1700" b="1" i="0" u="none" strike="noStrike" cap="none" normalizeH="0" baseline="0" dirty="0">
              <a:ln>
                <a:noFill/>
              </a:ln>
              <a:solidFill>
                <a:schemeClr val="tx1"/>
              </a:solidFill>
              <a:effectLst/>
            </a:endParaRPr>
          </a:p>
          <a:p>
            <a:pPr lvl="1" algn="just" eaLnBrk="0" fontAlgn="base" hangingPunct="0">
              <a:spcBef>
                <a:spcPct val="0"/>
              </a:spcBef>
              <a:spcAft>
                <a:spcPct val="0"/>
              </a:spcAft>
            </a:pPr>
            <a:r>
              <a:rPr kumimoji="0" lang="it-IT" altLang="it-IT" sz="17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c) soddisfa gli eventuali criteri oggettivi fissati a norma dell'</a:t>
            </a:r>
            <a:r>
              <a:rPr kumimoji="0" lang="it-IT" altLang="it-IT" sz="1700" b="1" i="0" u="none" strike="noStrike" cap="none" normalizeH="0" baseline="0" dirty="0">
                <a:ln>
                  <a:noFill/>
                </a:ln>
                <a:solidFill>
                  <a:schemeClr val="tx1"/>
                </a:solidFill>
                <a:effectLst/>
                <a:latin typeface="Calibri" panose="020F0502020204030204" pitchFamily="34" charset="0"/>
                <a:cs typeface="Calibri" panose="020F0502020204030204" pitchFamily="34" charset="0"/>
                <a:hlinkClick r:id="rId4"/>
              </a:rPr>
              <a:t>articolo 91</a:t>
            </a:r>
            <a:r>
              <a:rPr kumimoji="0" lang="it-IT" altLang="it-IT" sz="17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a:t>
            </a:r>
            <a:endParaRPr kumimoji="0" lang="it-IT" altLang="it-IT" sz="1700" b="1"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602760979"/>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4" name="Segnaposto data 3"/>
          <p:cNvSpPr>
            <a:spLocks noGrp="1"/>
          </p:cNvSpPr>
          <p:nvPr>
            <p:ph type="dt" sz="half" idx="10"/>
          </p:nvPr>
        </p:nvSpPr>
        <p:spPr>
          <a:xfrm>
            <a:off x="1991544" y="6021289"/>
            <a:ext cx="2286000" cy="365125"/>
          </a:xfrm>
        </p:spPr>
        <p:txBody>
          <a:bodyPr/>
          <a:lstStyle/>
          <a:p>
            <a:pPr algn="r">
              <a:defRPr/>
            </a:pPr>
            <a:endParaRPr lang="it-IT" sz="1000" dirty="0">
              <a:solidFill>
                <a:srgbClr val="E3DED1">
                  <a:shade val="50000"/>
                </a:srgbClr>
              </a:solidFill>
              <a:latin typeface="Calibri"/>
            </a:endParaRPr>
          </a:p>
          <a:p>
            <a:pPr algn="r">
              <a:defRPr/>
            </a:pPr>
            <a:fld id="{C2A3C01C-C5B2-41A8-8D17-32AF24AD1F6C}" type="datetime1">
              <a:rPr lang="it-IT" sz="1000">
                <a:solidFill>
                  <a:srgbClr val="E3DED1">
                    <a:shade val="50000"/>
                  </a:srgbClr>
                </a:solidFill>
                <a:latin typeface="Calibri"/>
              </a:rPr>
              <a:pPr algn="r">
                <a:defRPr/>
              </a:pPr>
              <a:t>11/12/2020</a:t>
            </a:fld>
            <a:endParaRPr lang="it-IT" sz="1000" dirty="0">
              <a:solidFill>
                <a:srgbClr val="E3DED1">
                  <a:shade val="50000"/>
                </a:srgbClr>
              </a:solidFill>
              <a:latin typeface="Calibri"/>
            </a:endParaRPr>
          </a:p>
        </p:txBody>
      </p:sp>
      <p:sp>
        <p:nvSpPr>
          <p:cNvPr id="5" name="Segnaposto piè di pagina 4"/>
          <p:cNvSpPr>
            <a:spLocks noGrp="1"/>
          </p:cNvSpPr>
          <p:nvPr>
            <p:ph type="ftr" sz="quarter" idx="11"/>
          </p:nvPr>
        </p:nvSpPr>
        <p:spPr>
          <a:xfrm>
            <a:off x="6528048" y="6111876"/>
            <a:ext cx="3344280" cy="365125"/>
          </a:xfrm>
        </p:spPr>
        <p:txBody>
          <a:bodyPr/>
          <a:lstStyle/>
          <a:p>
            <a:pPr algn="l">
              <a:defRPr/>
            </a:pPr>
            <a:r>
              <a:rPr lang="it-IT" sz="1000" dirty="0">
                <a:solidFill>
                  <a:srgbClr val="E3DED1">
                    <a:shade val="50000"/>
                  </a:srgbClr>
                </a:solidFill>
                <a:latin typeface="Calibri"/>
              </a:rPr>
              <a:t>IL CODICE DEI CONTRATTI PUBBLICI</a:t>
            </a:r>
          </a:p>
        </p:txBody>
      </p:sp>
      <p:sp>
        <p:nvSpPr>
          <p:cNvPr id="6" name="Segnaposto numero diapositiva 5"/>
          <p:cNvSpPr>
            <a:spLocks noGrp="1"/>
          </p:cNvSpPr>
          <p:nvPr>
            <p:ph type="sldNum" sz="quarter" idx="12"/>
          </p:nvPr>
        </p:nvSpPr>
        <p:spPr/>
        <p:txBody>
          <a:bodyPr/>
          <a:lstStyle/>
          <a:p>
            <a:pPr>
              <a:defRPr/>
            </a:pPr>
            <a:fld id="{ED2A5BCF-08AD-4814-8341-34CC1736FD3A}" type="slidenum">
              <a:rPr lang="it-IT" sz="1000">
                <a:solidFill>
                  <a:srgbClr val="E3DED1">
                    <a:shade val="50000"/>
                  </a:srgbClr>
                </a:solidFill>
                <a:latin typeface="Calibri"/>
              </a:rPr>
              <a:pPr>
                <a:defRPr/>
              </a:pPr>
              <a:t>173</a:t>
            </a:fld>
            <a:endParaRPr lang="it-IT" sz="1000" dirty="0">
              <a:solidFill>
                <a:srgbClr val="E3DED1">
                  <a:shade val="50000"/>
                </a:srgbClr>
              </a:solidFill>
              <a:latin typeface="Calibri"/>
            </a:endParaRPr>
          </a:p>
        </p:txBody>
      </p:sp>
      <p:sp>
        <p:nvSpPr>
          <p:cNvPr id="2" name="CasellaDiTesto 1">
            <a:extLst>
              <a:ext uri="{FF2B5EF4-FFF2-40B4-BE49-F238E27FC236}">
                <a16:creationId xmlns:a16="http://schemas.microsoft.com/office/drawing/2014/main" id="{BBC663A1-9470-4ECC-A747-3CDF0FCD0CAC}"/>
              </a:ext>
            </a:extLst>
          </p:cNvPr>
          <p:cNvSpPr txBox="1"/>
          <p:nvPr/>
        </p:nvSpPr>
        <p:spPr>
          <a:xfrm>
            <a:off x="2855640" y="949690"/>
            <a:ext cx="6624736" cy="369332"/>
          </a:xfrm>
          <a:prstGeom prst="rect">
            <a:avLst/>
          </a:prstGeom>
          <a:solidFill>
            <a:schemeClr val="accent5">
              <a:lumMod val="60000"/>
              <a:lumOff val="40000"/>
            </a:schemeClr>
          </a:solidFill>
        </p:spPr>
        <p:txBody>
          <a:bodyPr wrap="square" rtlCol="0">
            <a:spAutoFit/>
          </a:bodyPr>
          <a:lstStyle/>
          <a:p>
            <a:pPr algn="ctr"/>
            <a:r>
              <a:rPr lang="it-IT" b="1" dirty="0"/>
              <a:t>I CRITERI DI SELEZIONE (ART. 83)</a:t>
            </a:r>
          </a:p>
        </p:txBody>
      </p:sp>
      <p:sp>
        <p:nvSpPr>
          <p:cNvPr id="8" name="CasellaDiTesto 7">
            <a:extLst>
              <a:ext uri="{FF2B5EF4-FFF2-40B4-BE49-F238E27FC236}">
                <a16:creationId xmlns:a16="http://schemas.microsoft.com/office/drawing/2014/main" id="{9B7D12A4-F360-4BA6-9FF7-50B4F15CA7A7}"/>
              </a:ext>
            </a:extLst>
          </p:cNvPr>
          <p:cNvSpPr txBox="1"/>
          <p:nvPr/>
        </p:nvSpPr>
        <p:spPr>
          <a:xfrm>
            <a:off x="2855640" y="1700808"/>
            <a:ext cx="6624736" cy="369332"/>
          </a:xfrm>
          <a:prstGeom prst="rect">
            <a:avLst/>
          </a:prstGeom>
          <a:solidFill>
            <a:schemeClr val="accent6"/>
          </a:solidFill>
        </p:spPr>
        <p:txBody>
          <a:bodyPr wrap="square" rtlCol="0">
            <a:spAutoFit/>
          </a:bodyPr>
          <a:lstStyle/>
          <a:p>
            <a:pPr algn="ctr"/>
            <a:r>
              <a:rPr lang="it-IT" b="1" dirty="0"/>
              <a:t>I mezzi di prova…</a:t>
            </a:r>
          </a:p>
        </p:txBody>
      </p:sp>
      <p:sp>
        <p:nvSpPr>
          <p:cNvPr id="10" name="Rettangolo 9">
            <a:extLst>
              <a:ext uri="{FF2B5EF4-FFF2-40B4-BE49-F238E27FC236}">
                <a16:creationId xmlns:a16="http://schemas.microsoft.com/office/drawing/2014/main" id="{006A58A2-B654-447B-8695-E3C76E6AD94E}"/>
              </a:ext>
            </a:extLst>
          </p:cNvPr>
          <p:cNvSpPr/>
          <p:nvPr/>
        </p:nvSpPr>
        <p:spPr>
          <a:xfrm>
            <a:off x="2362200" y="2604326"/>
            <a:ext cx="7772400" cy="523220"/>
          </a:xfrm>
          <a:prstGeom prst="rect">
            <a:avLst/>
          </a:prstGeom>
          <a:solidFill>
            <a:schemeClr val="bg2"/>
          </a:solidFill>
        </p:spPr>
        <p:txBody>
          <a:bodyPr wrap="square">
            <a:spAutoFit/>
          </a:bodyPr>
          <a:lstStyle/>
          <a:p>
            <a:pPr algn="ctr"/>
            <a:r>
              <a:rPr lang="it-IT" sz="2800" u="sng" dirty="0"/>
              <a:t>IL DOCUMENTO DI GARA UNICO EUROPEO - ART. 85</a:t>
            </a:r>
          </a:p>
        </p:txBody>
      </p:sp>
      <p:sp>
        <p:nvSpPr>
          <p:cNvPr id="11" name="Rectangle 1">
            <a:extLst>
              <a:ext uri="{FF2B5EF4-FFF2-40B4-BE49-F238E27FC236}">
                <a16:creationId xmlns:a16="http://schemas.microsoft.com/office/drawing/2014/main" id="{9F55A684-1BD2-41F0-B62F-CB5BCBDC0318}"/>
              </a:ext>
            </a:extLst>
          </p:cNvPr>
          <p:cNvSpPr>
            <a:spLocks noChangeArrowheads="1"/>
          </p:cNvSpPr>
          <p:nvPr/>
        </p:nvSpPr>
        <p:spPr bwMode="auto">
          <a:xfrm>
            <a:off x="797490" y="3586023"/>
            <a:ext cx="10597019" cy="192360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it-IT" altLang="it-IT" sz="17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5. </a:t>
            </a:r>
            <a:r>
              <a:rPr kumimoji="0" lang="it-IT" altLang="it-IT" sz="1700" b="1" i="0" u="sng" strike="noStrike" cap="none" normalizeH="0" baseline="0" dirty="0">
                <a:ln>
                  <a:noFill/>
                </a:ln>
                <a:solidFill>
                  <a:srgbClr val="000000"/>
                </a:solidFill>
                <a:effectLst/>
                <a:latin typeface="Calibri" panose="020F0502020204030204" pitchFamily="34" charset="0"/>
                <a:cs typeface="Calibri" panose="020F0502020204030204" pitchFamily="34" charset="0"/>
              </a:rPr>
              <a:t>La stazione appaltante può, altresì, chiedere agli offerenti e ai candidati, in qualsiasi momento nel corso della procedura, di presentare tutti i documenti complementari o parte di essi, qualora questo sia necessario per assicurare il corretto svolgimento della procedura.</a:t>
            </a:r>
            <a:r>
              <a:rPr kumimoji="0" lang="it-IT" altLang="it-IT" sz="1700" b="1" i="0" strike="noStrike" cap="none" normalizeH="0" baseline="0" dirty="0">
                <a:ln>
                  <a:noFill/>
                </a:ln>
                <a:solidFill>
                  <a:srgbClr val="000000"/>
                </a:solidFill>
                <a:effectLst/>
                <a:latin typeface="Calibri" panose="020F0502020204030204" pitchFamily="34" charset="0"/>
                <a:cs typeface="Calibri" panose="020F0502020204030204" pitchFamily="34" charset="0"/>
              </a:rPr>
              <a:t> </a:t>
            </a:r>
            <a:r>
              <a:rPr kumimoji="0" lang="it-IT" altLang="it-IT" sz="1700" b="0" i="0" u="none" strike="noStrike" cap="none" normalizeH="0" baseline="0" dirty="0">
                <a:ln>
                  <a:noFill/>
                </a:ln>
                <a:solidFill>
                  <a:srgbClr val="000000"/>
                </a:solidFill>
                <a:effectLst/>
                <a:highlight>
                  <a:srgbClr val="FFFF00"/>
                </a:highlight>
                <a:latin typeface="Calibri" panose="020F0502020204030204" pitchFamily="34" charset="0"/>
                <a:cs typeface="Calibri" panose="020F0502020204030204" pitchFamily="34" charset="0"/>
              </a:rPr>
              <a:t>Prima dell'aggiudicazione dell'appalto, la stazione appaltante richiede all'offerente cui ha deciso di aggiudicare l'appalto, tranne nel caso di appalti basati su accordi quadro se conclusi ai sensi dell'articolo 54, comma 3 o comma 4, lettera a), di presentare documenti complementari aggiornati conformemente all'articolo 86 e, se del caso, all'articolo 87. La stazione appaltante può invitare gli operatori economici a integrare i certificati richiesti ai sensi degli articoli 86 e 87.</a:t>
            </a:r>
            <a:endParaRPr kumimoji="0" lang="it-IT" altLang="it-IT" sz="1700" b="1" i="0" u="none" strike="noStrike" cap="none" normalizeH="0" baseline="0" dirty="0">
              <a:ln>
                <a:noFill/>
              </a:ln>
              <a:solidFill>
                <a:schemeClr val="tx1"/>
              </a:solidFill>
              <a:effectLst/>
              <a:highlight>
                <a:srgbClr val="FFFF00"/>
              </a:highlight>
              <a:latin typeface="Arial" panose="020B0604020202020204" pitchFamily="34" charset="0"/>
            </a:endParaRPr>
          </a:p>
        </p:txBody>
      </p:sp>
    </p:spTree>
    <p:extLst>
      <p:ext uri="{BB962C8B-B14F-4D97-AF65-F5344CB8AC3E}">
        <p14:creationId xmlns:p14="http://schemas.microsoft.com/office/powerpoint/2010/main" val="3021306373"/>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4" name="Segnaposto data 3"/>
          <p:cNvSpPr>
            <a:spLocks noGrp="1"/>
          </p:cNvSpPr>
          <p:nvPr>
            <p:ph type="dt" sz="half" idx="10"/>
          </p:nvPr>
        </p:nvSpPr>
        <p:spPr>
          <a:xfrm>
            <a:off x="1991544" y="6021289"/>
            <a:ext cx="2286000" cy="365125"/>
          </a:xfrm>
        </p:spPr>
        <p:txBody>
          <a:bodyPr/>
          <a:lstStyle/>
          <a:p>
            <a:pPr algn="r">
              <a:defRPr/>
            </a:pPr>
            <a:endParaRPr lang="it-IT" sz="1000" dirty="0">
              <a:solidFill>
                <a:srgbClr val="E3DED1">
                  <a:shade val="50000"/>
                </a:srgbClr>
              </a:solidFill>
              <a:latin typeface="Calibri"/>
            </a:endParaRPr>
          </a:p>
          <a:p>
            <a:pPr algn="r">
              <a:defRPr/>
            </a:pPr>
            <a:fld id="{C2A3C01C-C5B2-41A8-8D17-32AF24AD1F6C}" type="datetime1">
              <a:rPr lang="it-IT" sz="1000">
                <a:solidFill>
                  <a:srgbClr val="E3DED1">
                    <a:shade val="50000"/>
                  </a:srgbClr>
                </a:solidFill>
                <a:latin typeface="Calibri"/>
              </a:rPr>
              <a:pPr algn="r">
                <a:defRPr/>
              </a:pPr>
              <a:t>11/12/2020</a:t>
            </a:fld>
            <a:endParaRPr lang="it-IT" sz="1000" dirty="0">
              <a:solidFill>
                <a:srgbClr val="E3DED1">
                  <a:shade val="50000"/>
                </a:srgbClr>
              </a:solidFill>
              <a:latin typeface="Calibri"/>
            </a:endParaRPr>
          </a:p>
        </p:txBody>
      </p:sp>
      <p:sp>
        <p:nvSpPr>
          <p:cNvPr id="5" name="Segnaposto piè di pagina 4"/>
          <p:cNvSpPr>
            <a:spLocks noGrp="1"/>
          </p:cNvSpPr>
          <p:nvPr>
            <p:ph type="ftr" sz="quarter" idx="11"/>
          </p:nvPr>
        </p:nvSpPr>
        <p:spPr>
          <a:xfrm>
            <a:off x="6528048" y="6111876"/>
            <a:ext cx="3344280" cy="365125"/>
          </a:xfrm>
        </p:spPr>
        <p:txBody>
          <a:bodyPr/>
          <a:lstStyle/>
          <a:p>
            <a:pPr algn="l">
              <a:defRPr/>
            </a:pPr>
            <a:r>
              <a:rPr lang="it-IT" sz="1000" dirty="0">
                <a:solidFill>
                  <a:srgbClr val="E3DED1">
                    <a:shade val="50000"/>
                  </a:srgbClr>
                </a:solidFill>
                <a:latin typeface="Calibri"/>
              </a:rPr>
              <a:t>IL CODICE DEI CONTRATTI PUBBLICI</a:t>
            </a:r>
          </a:p>
        </p:txBody>
      </p:sp>
      <p:sp>
        <p:nvSpPr>
          <p:cNvPr id="6" name="Segnaposto numero diapositiva 5"/>
          <p:cNvSpPr>
            <a:spLocks noGrp="1"/>
          </p:cNvSpPr>
          <p:nvPr>
            <p:ph type="sldNum" sz="quarter" idx="12"/>
          </p:nvPr>
        </p:nvSpPr>
        <p:spPr/>
        <p:txBody>
          <a:bodyPr/>
          <a:lstStyle/>
          <a:p>
            <a:pPr>
              <a:defRPr/>
            </a:pPr>
            <a:fld id="{ED2A5BCF-08AD-4814-8341-34CC1736FD3A}" type="slidenum">
              <a:rPr lang="it-IT" sz="1000">
                <a:solidFill>
                  <a:srgbClr val="E3DED1">
                    <a:shade val="50000"/>
                  </a:srgbClr>
                </a:solidFill>
                <a:latin typeface="Calibri"/>
              </a:rPr>
              <a:pPr>
                <a:defRPr/>
              </a:pPr>
              <a:t>174</a:t>
            </a:fld>
            <a:endParaRPr lang="it-IT" sz="1000" dirty="0">
              <a:solidFill>
                <a:srgbClr val="E3DED1">
                  <a:shade val="50000"/>
                </a:srgbClr>
              </a:solidFill>
              <a:latin typeface="Calibri"/>
            </a:endParaRPr>
          </a:p>
        </p:txBody>
      </p:sp>
      <p:sp>
        <p:nvSpPr>
          <p:cNvPr id="2" name="CasellaDiTesto 1">
            <a:extLst>
              <a:ext uri="{FF2B5EF4-FFF2-40B4-BE49-F238E27FC236}">
                <a16:creationId xmlns:a16="http://schemas.microsoft.com/office/drawing/2014/main" id="{BBC663A1-9470-4ECC-A747-3CDF0FCD0CAC}"/>
              </a:ext>
            </a:extLst>
          </p:cNvPr>
          <p:cNvSpPr txBox="1"/>
          <p:nvPr/>
        </p:nvSpPr>
        <p:spPr>
          <a:xfrm>
            <a:off x="2855640" y="949690"/>
            <a:ext cx="6624736" cy="369332"/>
          </a:xfrm>
          <a:prstGeom prst="rect">
            <a:avLst/>
          </a:prstGeom>
          <a:solidFill>
            <a:schemeClr val="accent5">
              <a:lumMod val="60000"/>
              <a:lumOff val="40000"/>
            </a:schemeClr>
          </a:solidFill>
        </p:spPr>
        <p:txBody>
          <a:bodyPr wrap="square" rtlCol="0">
            <a:spAutoFit/>
          </a:bodyPr>
          <a:lstStyle/>
          <a:p>
            <a:pPr algn="ctr"/>
            <a:r>
              <a:rPr lang="it-IT" b="1" dirty="0"/>
              <a:t>I CRITERI DI SELEZIONE (ART. 83)</a:t>
            </a:r>
          </a:p>
        </p:txBody>
      </p:sp>
      <p:sp>
        <p:nvSpPr>
          <p:cNvPr id="8" name="CasellaDiTesto 7">
            <a:extLst>
              <a:ext uri="{FF2B5EF4-FFF2-40B4-BE49-F238E27FC236}">
                <a16:creationId xmlns:a16="http://schemas.microsoft.com/office/drawing/2014/main" id="{9B7D12A4-F360-4BA6-9FF7-50B4F15CA7A7}"/>
              </a:ext>
            </a:extLst>
          </p:cNvPr>
          <p:cNvSpPr txBox="1"/>
          <p:nvPr/>
        </p:nvSpPr>
        <p:spPr>
          <a:xfrm>
            <a:off x="2855640" y="1700808"/>
            <a:ext cx="6624736" cy="369332"/>
          </a:xfrm>
          <a:prstGeom prst="rect">
            <a:avLst/>
          </a:prstGeom>
          <a:solidFill>
            <a:schemeClr val="accent6"/>
          </a:solidFill>
        </p:spPr>
        <p:txBody>
          <a:bodyPr wrap="square" rtlCol="0">
            <a:spAutoFit/>
          </a:bodyPr>
          <a:lstStyle/>
          <a:p>
            <a:pPr algn="ctr"/>
            <a:r>
              <a:rPr lang="it-IT" b="1" dirty="0"/>
              <a:t>I mezzi di prova…</a:t>
            </a:r>
          </a:p>
        </p:txBody>
      </p:sp>
      <p:sp>
        <p:nvSpPr>
          <p:cNvPr id="10" name="Rettangolo 9">
            <a:extLst>
              <a:ext uri="{FF2B5EF4-FFF2-40B4-BE49-F238E27FC236}">
                <a16:creationId xmlns:a16="http://schemas.microsoft.com/office/drawing/2014/main" id="{006A58A2-B654-447B-8695-E3C76E6AD94E}"/>
              </a:ext>
            </a:extLst>
          </p:cNvPr>
          <p:cNvSpPr/>
          <p:nvPr/>
        </p:nvSpPr>
        <p:spPr>
          <a:xfrm>
            <a:off x="2362200" y="2604326"/>
            <a:ext cx="7772400" cy="523220"/>
          </a:xfrm>
          <a:prstGeom prst="rect">
            <a:avLst/>
          </a:prstGeom>
          <a:solidFill>
            <a:schemeClr val="bg2"/>
          </a:solidFill>
        </p:spPr>
        <p:txBody>
          <a:bodyPr wrap="square">
            <a:spAutoFit/>
          </a:bodyPr>
          <a:lstStyle/>
          <a:p>
            <a:pPr algn="ctr"/>
            <a:r>
              <a:rPr lang="it-IT" sz="2800" u="sng" dirty="0"/>
              <a:t>IL DOCUMENTO DI GARA UNICO EUROPEO - ART. 85</a:t>
            </a:r>
          </a:p>
        </p:txBody>
      </p:sp>
      <p:sp>
        <p:nvSpPr>
          <p:cNvPr id="3" name="Freccia a destra 2">
            <a:extLst>
              <a:ext uri="{FF2B5EF4-FFF2-40B4-BE49-F238E27FC236}">
                <a16:creationId xmlns:a16="http://schemas.microsoft.com/office/drawing/2014/main" id="{4305E6CC-FC83-40DE-8A08-92A541D0C851}"/>
              </a:ext>
            </a:extLst>
          </p:cNvPr>
          <p:cNvSpPr/>
          <p:nvPr/>
        </p:nvSpPr>
        <p:spPr>
          <a:xfrm>
            <a:off x="1108259" y="3951333"/>
            <a:ext cx="3494761" cy="1336754"/>
          </a:xfrm>
          <a:prstGeom prst="rightArrow">
            <a:avLst/>
          </a:prstGeom>
          <a:ln>
            <a:solidFill>
              <a:schemeClr val="tx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b="1">
              <a:ln w="22225">
                <a:solidFill>
                  <a:schemeClr val="accent2"/>
                </a:solidFill>
                <a:prstDash val="solid"/>
              </a:ln>
              <a:solidFill>
                <a:schemeClr val="accent2">
                  <a:lumMod val="40000"/>
                  <a:lumOff val="60000"/>
                </a:schemeClr>
              </a:solidFill>
            </a:endParaRPr>
          </a:p>
        </p:txBody>
      </p:sp>
      <p:sp>
        <p:nvSpPr>
          <p:cNvPr id="12" name="CasellaDiTesto 11">
            <a:extLst>
              <a:ext uri="{FF2B5EF4-FFF2-40B4-BE49-F238E27FC236}">
                <a16:creationId xmlns:a16="http://schemas.microsoft.com/office/drawing/2014/main" id="{B1269A2B-BA81-4F74-831B-2D4075997401}"/>
              </a:ext>
            </a:extLst>
          </p:cNvPr>
          <p:cNvSpPr txBox="1"/>
          <p:nvPr/>
        </p:nvSpPr>
        <p:spPr>
          <a:xfrm>
            <a:off x="5103836" y="3327049"/>
            <a:ext cx="5808945" cy="2585323"/>
          </a:xfrm>
          <a:prstGeom prst="rect">
            <a:avLst/>
          </a:prstGeom>
          <a:solidFill>
            <a:schemeClr val="accent2"/>
          </a:solidFill>
          <a:ln>
            <a:solidFill>
              <a:schemeClr val="tx1"/>
            </a:solidFill>
          </a:ln>
        </p:spPr>
        <p:txBody>
          <a:bodyPr wrap="square">
            <a:spAutoFit/>
          </a:bodyPr>
          <a:lstStyle/>
          <a:p>
            <a:pPr algn="just"/>
            <a:r>
              <a:rPr lang="it-IT" b="0" i="1" dirty="0">
                <a:solidFill>
                  <a:srgbClr val="000000"/>
                </a:solidFill>
                <a:effectLst/>
                <a:latin typeface="Calibri" panose="020F0502020204030204" pitchFamily="34" charset="0"/>
              </a:rPr>
              <a:t>1. Fermo restando quanto previsto dagli </a:t>
            </a:r>
            <a:r>
              <a:rPr lang="it-IT" b="0" i="1" dirty="0">
                <a:effectLst/>
                <a:latin typeface="Calibri" panose="020F0502020204030204" pitchFamily="34" charset="0"/>
                <a:hlinkClick r:id="rId2"/>
              </a:rPr>
              <a:t>articoli 85</a:t>
            </a:r>
            <a:r>
              <a:rPr lang="it-IT" b="0" i="1" dirty="0">
                <a:solidFill>
                  <a:srgbClr val="000000"/>
                </a:solidFill>
                <a:effectLst/>
                <a:latin typeface="Calibri" panose="020F0502020204030204" pitchFamily="34" charset="0"/>
              </a:rPr>
              <a:t> e </a:t>
            </a:r>
            <a:r>
              <a:rPr lang="it-IT" b="0" i="1" dirty="0">
                <a:effectLst/>
                <a:latin typeface="Calibri" panose="020F0502020204030204" pitchFamily="34" charset="0"/>
                <a:hlinkClick r:id="rId3"/>
              </a:rPr>
              <a:t>88</a:t>
            </a:r>
            <a:r>
              <a:rPr lang="it-IT" b="0" i="1" dirty="0">
                <a:solidFill>
                  <a:srgbClr val="000000"/>
                </a:solidFill>
                <a:effectLst/>
                <a:latin typeface="Calibri" panose="020F0502020204030204" pitchFamily="34" charset="0"/>
              </a:rPr>
              <a:t>, la documentazione comprovante il possesso dei requisiti di carattere generale, tecnico-professionale ed economico e finanziario, per la partecipazione alle procedure disciplinate dal presente codice e per il controllo in fase di esecuzione del contratto della permanenza dei suddetti requisiti, è acquisita esclusivamente attraverso la Banca dati centralizzata gestita dal Ministero delle infrastrutture e dei trasporti, denominata Banca dati nazionale degli operatori economici</a:t>
            </a:r>
            <a:r>
              <a:rPr lang="it-IT" b="0" i="0" dirty="0">
                <a:solidFill>
                  <a:srgbClr val="000000"/>
                </a:solidFill>
                <a:effectLst/>
                <a:latin typeface="Calibri" panose="020F0502020204030204" pitchFamily="34" charset="0"/>
              </a:rPr>
              <a:t> (ART. 81)</a:t>
            </a:r>
            <a:endParaRPr lang="it-IT" dirty="0"/>
          </a:p>
        </p:txBody>
      </p:sp>
    </p:spTree>
    <p:extLst>
      <p:ext uri="{BB962C8B-B14F-4D97-AF65-F5344CB8AC3E}">
        <p14:creationId xmlns:p14="http://schemas.microsoft.com/office/powerpoint/2010/main" val="3441615890"/>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4" name="Segnaposto data 3"/>
          <p:cNvSpPr>
            <a:spLocks noGrp="1"/>
          </p:cNvSpPr>
          <p:nvPr>
            <p:ph type="dt" sz="half" idx="10"/>
          </p:nvPr>
        </p:nvSpPr>
        <p:spPr>
          <a:xfrm>
            <a:off x="1991544" y="6021289"/>
            <a:ext cx="2286000" cy="365125"/>
          </a:xfrm>
        </p:spPr>
        <p:txBody>
          <a:bodyPr/>
          <a:lstStyle/>
          <a:p>
            <a:pPr algn="r">
              <a:defRPr/>
            </a:pPr>
            <a:endParaRPr lang="it-IT" sz="1000" dirty="0">
              <a:solidFill>
                <a:srgbClr val="E3DED1">
                  <a:shade val="50000"/>
                </a:srgbClr>
              </a:solidFill>
              <a:latin typeface="Calibri"/>
            </a:endParaRPr>
          </a:p>
          <a:p>
            <a:pPr algn="r">
              <a:defRPr/>
            </a:pPr>
            <a:fld id="{C2A3C01C-C5B2-41A8-8D17-32AF24AD1F6C}" type="datetime1">
              <a:rPr lang="it-IT" sz="1000">
                <a:solidFill>
                  <a:srgbClr val="E3DED1">
                    <a:shade val="50000"/>
                  </a:srgbClr>
                </a:solidFill>
                <a:latin typeface="Calibri"/>
              </a:rPr>
              <a:pPr algn="r">
                <a:defRPr/>
              </a:pPr>
              <a:t>11/12/2020</a:t>
            </a:fld>
            <a:endParaRPr lang="it-IT" sz="1000" dirty="0">
              <a:solidFill>
                <a:srgbClr val="E3DED1">
                  <a:shade val="50000"/>
                </a:srgbClr>
              </a:solidFill>
              <a:latin typeface="Calibri"/>
            </a:endParaRPr>
          </a:p>
        </p:txBody>
      </p:sp>
      <p:sp>
        <p:nvSpPr>
          <p:cNvPr id="5" name="Segnaposto piè di pagina 4"/>
          <p:cNvSpPr>
            <a:spLocks noGrp="1"/>
          </p:cNvSpPr>
          <p:nvPr>
            <p:ph type="ftr" sz="quarter" idx="11"/>
          </p:nvPr>
        </p:nvSpPr>
        <p:spPr>
          <a:xfrm>
            <a:off x="6528048" y="6111876"/>
            <a:ext cx="3344280" cy="365125"/>
          </a:xfrm>
        </p:spPr>
        <p:txBody>
          <a:bodyPr/>
          <a:lstStyle/>
          <a:p>
            <a:pPr algn="l">
              <a:defRPr/>
            </a:pPr>
            <a:r>
              <a:rPr lang="it-IT" sz="1000" dirty="0">
                <a:solidFill>
                  <a:srgbClr val="E3DED1">
                    <a:shade val="50000"/>
                  </a:srgbClr>
                </a:solidFill>
                <a:latin typeface="Calibri"/>
              </a:rPr>
              <a:t>IL CODICE DEI CONTRATTI PUBBLICI</a:t>
            </a:r>
          </a:p>
        </p:txBody>
      </p:sp>
      <p:sp>
        <p:nvSpPr>
          <p:cNvPr id="6" name="Segnaposto numero diapositiva 5"/>
          <p:cNvSpPr>
            <a:spLocks noGrp="1"/>
          </p:cNvSpPr>
          <p:nvPr>
            <p:ph type="sldNum" sz="quarter" idx="12"/>
          </p:nvPr>
        </p:nvSpPr>
        <p:spPr/>
        <p:txBody>
          <a:bodyPr/>
          <a:lstStyle/>
          <a:p>
            <a:pPr>
              <a:defRPr/>
            </a:pPr>
            <a:fld id="{ED2A5BCF-08AD-4814-8341-34CC1736FD3A}" type="slidenum">
              <a:rPr lang="it-IT" sz="1000">
                <a:solidFill>
                  <a:srgbClr val="E3DED1">
                    <a:shade val="50000"/>
                  </a:srgbClr>
                </a:solidFill>
                <a:latin typeface="Calibri"/>
              </a:rPr>
              <a:pPr>
                <a:defRPr/>
              </a:pPr>
              <a:t>175</a:t>
            </a:fld>
            <a:endParaRPr lang="it-IT" sz="1000" dirty="0">
              <a:solidFill>
                <a:srgbClr val="E3DED1">
                  <a:shade val="50000"/>
                </a:srgbClr>
              </a:solidFill>
              <a:latin typeface="Calibri"/>
            </a:endParaRPr>
          </a:p>
        </p:txBody>
      </p:sp>
      <p:sp>
        <p:nvSpPr>
          <p:cNvPr id="2" name="CasellaDiTesto 1">
            <a:extLst>
              <a:ext uri="{FF2B5EF4-FFF2-40B4-BE49-F238E27FC236}">
                <a16:creationId xmlns:a16="http://schemas.microsoft.com/office/drawing/2014/main" id="{BBC663A1-9470-4ECC-A747-3CDF0FCD0CAC}"/>
              </a:ext>
            </a:extLst>
          </p:cNvPr>
          <p:cNvSpPr txBox="1"/>
          <p:nvPr/>
        </p:nvSpPr>
        <p:spPr>
          <a:xfrm>
            <a:off x="2855640" y="949690"/>
            <a:ext cx="6624736" cy="369332"/>
          </a:xfrm>
          <a:prstGeom prst="rect">
            <a:avLst/>
          </a:prstGeom>
          <a:solidFill>
            <a:schemeClr val="accent5">
              <a:lumMod val="60000"/>
              <a:lumOff val="40000"/>
            </a:schemeClr>
          </a:solidFill>
        </p:spPr>
        <p:txBody>
          <a:bodyPr wrap="square" rtlCol="0">
            <a:spAutoFit/>
          </a:bodyPr>
          <a:lstStyle/>
          <a:p>
            <a:pPr algn="ctr"/>
            <a:r>
              <a:rPr lang="it-IT" b="1" dirty="0"/>
              <a:t>I CRITERI DI SELEZIONE (ART. 83)</a:t>
            </a:r>
          </a:p>
        </p:txBody>
      </p:sp>
      <p:sp>
        <p:nvSpPr>
          <p:cNvPr id="8" name="CasellaDiTesto 7">
            <a:extLst>
              <a:ext uri="{FF2B5EF4-FFF2-40B4-BE49-F238E27FC236}">
                <a16:creationId xmlns:a16="http://schemas.microsoft.com/office/drawing/2014/main" id="{9B7D12A4-F360-4BA6-9FF7-50B4F15CA7A7}"/>
              </a:ext>
            </a:extLst>
          </p:cNvPr>
          <p:cNvSpPr txBox="1"/>
          <p:nvPr/>
        </p:nvSpPr>
        <p:spPr>
          <a:xfrm>
            <a:off x="2855640" y="1700808"/>
            <a:ext cx="6624736" cy="369332"/>
          </a:xfrm>
          <a:prstGeom prst="rect">
            <a:avLst/>
          </a:prstGeom>
          <a:solidFill>
            <a:schemeClr val="accent6"/>
          </a:solidFill>
        </p:spPr>
        <p:txBody>
          <a:bodyPr wrap="square" rtlCol="0">
            <a:spAutoFit/>
          </a:bodyPr>
          <a:lstStyle/>
          <a:p>
            <a:pPr algn="ctr"/>
            <a:r>
              <a:rPr lang="it-IT" b="1" dirty="0"/>
              <a:t>I mezzi di prova…</a:t>
            </a:r>
          </a:p>
        </p:txBody>
      </p:sp>
      <p:sp>
        <p:nvSpPr>
          <p:cNvPr id="9" name="Rettangolo 8">
            <a:extLst>
              <a:ext uri="{FF2B5EF4-FFF2-40B4-BE49-F238E27FC236}">
                <a16:creationId xmlns:a16="http://schemas.microsoft.com/office/drawing/2014/main" id="{96744041-2E82-4E3B-BB06-ED3AF1F8A336}"/>
              </a:ext>
            </a:extLst>
          </p:cNvPr>
          <p:cNvSpPr/>
          <p:nvPr/>
        </p:nvSpPr>
        <p:spPr>
          <a:xfrm>
            <a:off x="2281808" y="2451926"/>
            <a:ext cx="7772400" cy="523220"/>
          </a:xfrm>
          <a:prstGeom prst="rect">
            <a:avLst/>
          </a:prstGeom>
          <a:solidFill>
            <a:schemeClr val="bg2"/>
          </a:solidFill>
        </p:spPr>
        <p:txBody>
          <a:bodyPr wrap="square">
            <a:spAutoFit/>
          </a:bodyPr>
          <a:lstStyle/>
          <a:p>
            <a:pPr algn="ctr"/>
            <a:r>
              <a:rPr lang="it-IT" sz="2800" u="sng" dirty="0"/>
              <a:t>MEZZI DI PROVA - ART. 86</a:t>
            </a:r>
          </a:p>
        </p:txBody>
      </p:sp>
      <p:sp>
        <p:nvSpPr>
          <p:cNvPr id="12" name="CasellaDiTesto 11">
            <a:extLst>
              <a:ext uri="{FF2B5EF4-FFF2-40B4-BE49-F238E27FC236}">
                <a16:creationId xmlns:a16="http://schemas.microsoft.com/office/drawing/2014/main" id="{39379ED6-6F1F-43BD-BD9D-361048B3777C}"/>
              </a:ext>
            </a:extLst>
          </p:cNvPr>
          <p:cNvSpPr txBox="1"/>
          <p:nvPr/>
        </p:nvSpPr>
        <p:spPr>
          <a:xfrm>
            <a:off x="1738508" y="3267563"/>
            <a:ext cx="8714983" cy="1754326"/>
          </a:xfrm>
          <a:prstGeom prst="rect">
            <a:avLst/>
          </a:prstGeom>
          <a:solidFill>
            <a:schemeClr val="accent1">
              <a:lumMod val="40000"/>
              <a:lumOff val="60000"/>
            </a:schemeClr>
          </a:solidFill>
          <a:ln>
            <a:solidFill>
              <a:schemeClr val="tx1"/>
            </a:solidFill>
          </a:ln>
        </p:spPr>
        <p:txBody>
          <a:bodyPr wrap="square">
            <a:spAutoFit/>
          </a:bodyPr>
          <a:lstStyle/>
          <a:p>
            <a:pPr algn="just"/>
            <a:r>
              <a:rPr lang="it-IT" b="0" i="0" dirty="0">
                <a:solidFill>
                  <a:srgbClr val="000000"/>
                </a:solidFill>
                <a:effectLst/>
                <a:latin typeface="Calibri" panose="020F0502020204030204" pitchFamily="34" charset="0"/>
              </a:rPr>
              <a:t>1. </a:t>
            </a:r>
            <a:r>
              <a:rPr lang="it-IT" b="1" i="0" u="sng" dirty="0">
                <a:solidFill>
                  <a:srgbClr val="000000"/>
                </a:solidFill>
                <a:effectLst/>
                <a:latin typeface="Calibri" panose="020F0502020204030204" pitchFamily="34" charset="0"/>
              </a:rPr>
              <a:t>Le stazioni appaltanti possono chiedere i certificati, le dichiarazioni e gli altri mezzi di prova di cui al presente articolo e all'</a:t>
            </a:r>
            <a:r>
              <a:rPr lang="it-IT" b="1" i="0" u="sng" dirty="0">
                <a:effectLst/>
                <a:latin typeface="Calibri" panose="020F0502020204030204" pitchFamily="34" charset="0"/>
                <a:hlinkClick r:id="rId2"/>
              </a:rPr>
              <a:t>allegato XVII</a:t>
            </a:r>
            <a:r>
              <a:rPr lang="it-IT" b="1" i="0" u="sng" dirty="0">
                <a:solidFill>
                  <a:srgbClr val="000000"/>
                </a:solidFill>
                <a:effectLst/>
                <a:latin typeface="Calibri" panose="020F0502020204030204" pitchFamily="34" charset="0"/>
              </a:rPr>
              <a:t>, come prova dell'assenza di motivi di esclusione di cui all'</a:t>
            </a:r>
            <a:r>
              <a:rPr lang="it-IT" b="1" i="0" u="sng" dirty="0">
                <a:effectLst/>
                <a:latin typeface="Calibri" panose="020F0502020204030204" pitchFamily="34" charset="0"/>
                <a:hlinkClick r:id="rId3"/>
              </a:rPr>
              <a:t>articolo 80</a:t>
            </a:r>
            <a:r>
              <a:rPr lang="it-IT" b="1" i="0" u="sng" dirty="0">
                <a:solidFill>
                  <a:srgbClr val="000000"/>
                </a:solidFill>
                <a:effectLst/>
                <a:latin typeface="Calibri" panose="020F0502020204030204" pitchFamily="34" charset="0"/>
              </a:rPr>
              <a:t> e del rispetto dei criteri di selezione di cui all'</a:t>
            </a:r>
            <a:r>
              <a:rPr lang="it-IT" b="1" i="0" u="sng" dirty="0">
                <a:effectLst/>
                <a:latin typeface="Calibri" panose="020F0502020204030204" pitchFamily="34" charset="0"/>
                <a:hlinkClick r:id="rId4"/>
              </a:rPr>
              <a:t>articolo 83</a:t>
            </a:r>
            <a:r>
              <a:rPr lang="it-IT" b="1" i="0" u="sng" dirty="0">
                <a:solidFill>
                  <a:srgbClr val="000000"/>
                </a:solidFill>
                <a:effectLst/>
                <a:latin typeface="Calibri" panose="020F0502020204030204" pitchFamily="34" charset="0"/>
              </a:rPr>
              <a:t>.</a:t>
            </a:r>
            <a:r>
              <a:rPr lang="it-IT" b="0" i="0" dirty="0">
                <a:solidFill>
                  <a:srgbClr val="000000"/>
                </a:solidFill>
                <a:effectLst/>
                <a:latin typeface="Calibri" panose="020F0502020204030204" pitchFamily="34" charset="0"/>
              </a:rPr>
              <a:t> Le stazioni appaltanti non esigono mezzi di prova diversi da quelli di cui al presente articolo, all'</a:t>
            </a:r>
            <a:r>
              <a:rPr lang="it-IT" b="0" i="0" dirty="0">
                <a:effectLst/>
                <a:latin typeface="Calibri" panose="020F0502020204030204" pitchFamily="34" charset="0"/>
                <a:hlinkClick r:id="rId2"/>
              </a:rPr>
              <a:t>allegato XVII</a:t>
            </a:r>
            <a:r>
              <a:rPr lang="it-IT" b="0" i="0" dirty="0">
                <a:solidFill>
                  <a:srgbClr val="000000"/>
                </a:solidFill>
                <a:effectLst/>
                <a:latin typeface="Calibri" panose="020F0502020204030204" pitchFamily="34" charset="0"/>
              </a:rPr>
              <a:t> e all’</a:t>
            </a:r>
            <a:r>
              <a:rPr lang="it-IT" b="0" i="0" dirty="0">
                <a:effectLst/>
                <a:latin typeface="Calibri" panose="020F0502020204030204" pitchFamily="34" charset="0"/>
                <a:hlinkClick r:id="rId5"/>
              </a:rPr>
              <a:t>articolo 87</a:t>
            </a:r>
            <a:r>
              <a:rPr lang="it-IT" b="0" i="0" dirty="0">
                <a:solidFill>
                  <a:srgbClr val="000000"/>
                </a:solidFill>
                <a:effectLst/>
                <a:latin typeface="Calibri" panose="020F0502020204030204" pitchFamily="34" charset="0"/>
              </a:rPr>
              <a:t>. Gli operatori economici possono avvalersi di qualsiasi mezzo idoneo documentale per provare che essi disporranno delle risorse necessarie.</a:t>
            </a:r>
            <a:endParaRPr lang="it-IT" dirty="0"/>
          </a:p>
        </p:txBody>
      </p:sp>
    </p:spTree>
    <p:extLst>
      <p:ext uri="{BB962C8B-B14F-4D97-AF65-F5344CB8AC3E}">
        <p14:creationId xmlns:p14="http://schemas.microsoft.com/office/powerpoint/2010/main" val="3403315402"/>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4" name="Segnaposto data 3"/>
          <p:cNvSpPr>
            <a:spLocks noGrp="1"/>
          </p:cNvSpPr>
          <p:nvPr>
            <p:ph type="dt" sz="half" idx="10"/>
          </p:nvPr>
        </p:nvSpPr>
        <p:spPr>
          <a:xfrm>
            <a:off x="1991544" y="6021289"/>
            <a:ext cx="2286000" cy="365125"/>
          </a:xfrm>
        </p:spPr>
        <p:txBody>
          <a:bodyPr/>
          <a:lstStyle/>
          <a:p>
            <a:pPr algn="r">
              <a:defRPr/>
            </a:pPr>
            <a:endParaRPr lang="it-IT" sz="1000" dirty="0">
              <a:solidFill>
                <a:srgbClr val="E3DED1">
                  <a:shade val="50000"/>
                </a:srgbClr>
              </a:solidFill>
              <a:latin typeface="Calibri"/>
            </a:endParaRPr>
          </a:p>
          <a:p>
            <a:pPr algn="r">
              <a:defRPr/>
            </a:pPr>
            <a:fld id="{C2A3C01C-C5B2-41A8-8D17-32AF24AD1F6C}" type="datetime1">
              <a:rPr lang="it-IT" sz="1000">
                <a:solidFill>
                  <a:srgbClr val="E3DED1">
                    <a:shade val="50000"/>
                  </a:srgbClr>
                </a:solidFill>
                <a:latin typeface="Calibri"/>
              </a:rPr>
              <a:pPr algn="r">
                <a:defRPr/>
              </a:pPr>
              <a:t>11/12/2020</a:t>
            </a:fld>
            <a:endParaRPr lang="it-IT" sz="1000" dirty="0">
              <a:solidFill>
                <a:srgbClr val="E3DED1">
                  <a:shade val="50000"/>
                </a:srgbClr>
              </a:solidFill>
              <a:latin typeface="Calibri"/>
            </a:endParaRPr>
          </a:p>
        </p:txBody>
      </p:sp>
      <p:sp>
        <p:nvSpPr>
          <p:cNvPr id="5" name="Segnaposto piè di pagina 4"/>
          <p:cNvSpPr>
            <a:spLocks noGrp="1"/>
          </p:cNvSpPr>
          <p:nvPr>
            <p:ph type="ftr" sz="quarter" idx="11"/>
          </p:nvPr>
        </p:nvSpPr>
        <p:spPr>
          <a:xfrm>
            <a:off x="6528048" y="6111876"/>
            <a:ext cx="3344280" cy="365125"/>
          </a:xfrm>
        </p:spPr>
        <p:txBody>
          <a:bodyPr/>
          <a:lstStyle/>
          <a:p>
            <a:pPr algn="l">
              <a:defRPr/>
            </a:pPr>
            <a:r>
              <a:rPr lang="it-IT" sz="1000" dirty="0">
                <a:solidFill>
                  <a:srgbClr val="E3DED1">
                    <a:shade val="50000"/>
                  </a:srgbClr>
                </a:solidFill>
                <a:latin typeface="Calibri"/>
              </a:rPr>
              <a:t>IL CODICE DEI CONTRATTI PUBBLICI</a:t>
            </a:r>
          </a:p>
        </p:txBody>
      </p:sp>
      <p:sp>
        <p:nvSpPr>
          <p:cNvPr id="6" name="Segnaposto numero diapositiva 5"/>
          <p:cNvSpPr>
            <a:spLocks noGrp="1"/>
          </p:cNvSpPr>
          <p:nvPr>
            <p:ph type="sldNum" sz="quarter" idx="12"/>
          </p:nvPr>
        </p:nvSpPr>
        <p:spPr/>
        <p:txBody>
          <a:bodyPr/>
          <a:lstStyle/>
          <a:p>
            <a:pPr>
              <a:defRPr/>
            </a:pPr>
            <a:fld id="{ED2A5BCF-08AD-4814-8341-34CC1736FD3A}" type="slidenum">
              <a:rPr lang="it-IT" sz="1000">
                <a:solidFill>
                  <a:srgbClr val="E3DED1">
                    <a:shade val="50000"/>
                  </a:srgbClr>
                </a:solidFill>
                <a:latin typeface="Calibri"/>
              </a:rPr>
              <a:pPr>
                <a:defRPr/>
              </a:pPr>
              <a:t>176</a:t>
            </a:fld>
            <a:endParaRPr lang="it-IT" sz="1000" dirty="0">
              <a:solidFill>
                <a:srgbClr val="E3DED1">
                  <a:shade val="50000"/>
                </a:srgbClr>
              </a:solidFill>
              <a:latin typeface="Calibri"/>
            </a:endParaRPr>
          </a:p>
        </p:txBody>
      </p:sp>
      <p:sp>
        <p:nvSpPr>
          <p:cNvPr id="2" name="CasellaDiTesto 1">
            <a:extLst>
              <a:ext uri="{FF2B5EF4-FFF2-40B4-BE49-F238E27FC236}">
                <a16:creationId xmlns:a16="http://schemas.microsoft.com/office/drawing/2014/main" id="{BBC663A1-9470-4ECC-A747-3CDF0FCD0CAC}"/>
              </a:ext>
            </a:extLst>
          </p:cNvPr>
          <p:cNvSpPr txBox="1"/>
          <p:nvPr/>
        </p:nvSpPr>
        <p:spPr>
          <a:xfrm>
            <a:off x="2855640" y="949690"/>
            <a:ext cx="6624736" cy="369332"/>
          </a:xfrm>
          <a:prstGeom prst="rect">
            <a:avLst/>
          </a:prstGeom>
          <a:solidFill>
            <a:schemeClr val="accent5">
              <a:lumMod val="60000"/>
              <a:lumOff val="40000"/>
            </a:schemeClr>
          </a:solidFill>
        </p:spPr>
        <p:txBody>
          <a:bodyPr wrap="square" rtlCol="0">
            <a:spAutoFit/>
          </a:bodyPr>
          <a:lstStyle/>
          <a:p>
            <a:pPr algn="ctr"/>
            <a:r>
              <a:rPr lang="it-IT" b="1" dirty="0"/>
              <a:t>I CRITERI DI SELEZIONE (ART. 83)</a:t>
            </a:r>
          </a:p>
        </p:txBody>
      </p:sp>
      <p:sp>
        <p:nvSpPr>
          <p:cNvPr id="8" name="CasellaDiTesto 7">
            <a:extLst>
              <a:ext uri="{FF2B5EF4-FFF2-40B4-BE49-F238E27FC236}">
                <a16:creationId xmlns:a16="http://schemas.microsoft.com/office/drawing/2014/main" id="{9B7D12A4-F360-4BA6-9FF7-50B4F15CA7A7}"/>
              </a:ext>
            </a:extLst>
          </p:cNvPr>
          <p:cNvSpPr txBox="1"/>
          <p:nvPr/>
        </p:nvSpPr>
        <p:spPr>
          <a:xfrm>
            <a:off x="2855640" y="1700808"/>
            <a:ext cx="6624736" cy="369332"/>
          </a:xfrm>
          <a:prstGeom prst="rect">
            <a:avLst/>
          </a:prstGeom>
          <a:solidFill>
            <a:schemeClr val="accent6"/>
          </a:solidFill>
        </p:spPr>
        <p:txBody>
          <a:bodyPr wrap="square" rtlCol="0">
            <a:spAutoFit/>
          </a:bodyPr>
          <a:lstStyle/>
          <a:p>
            <a:pPr algn="ctr"/>
            <a:r>
              <a:rPr lang="it-IT" b="1" dirty="0"/>
              <a:t>I mezzi di prova…</a:t>
            </a:r>
          </a:p>
        </p:txBody>
      </p:sp>
      <p:sp>
        <p:nvSpPr>
          <p:cNvPr id="9" name="Rettangolo 8">
            <a:extLst>
              <a:ext uri="{FF2B5EF4-FFF2-40B4-BE49-F238E27FC236}">
                <a16:creationId xmlns:a16="http://schemas.microsoft.com/office/drawing/2014/main" id="{96744041-2E82-4E3B-BB06-ED3AF1F8A336}"/>
              </a:ext>
            </a:extLst>
          </p:cNvPr>
          <p:cNvSpPr/>
          <p:nvPr/>
        </p:nvSpPr>
        <p:spPr>
          <a:xfrm>
            <a:off x="2281808" y="2451926"/>
            <a:ext cx="7772400" cy="523220"/>
          </a:xfrm>
          <a:prstGeom prst="rect">
            <a:avLst/>
          </a:prstGeom>
          <a:solidFill>
            <a:schemeClr val="bg2"/>
          </a:solidFill>
        </p:spPr>
        <p:txBody>
          <a:bodyPr wrap="square">
            <a:spAutoFit/>
          </a:bodyPr>
          <a:lstStyle/>
          <a:p>
            <a:pPr algn="ctr"/>
            <a:r>
              <a:rPr lang="it-IT" sz="2800" u="sng" dirty="0"/>
              <a:t>MEZZI DI PROVA - ART. 86</a:t>
            </a:r>
          </a:p>
        </p:txBody>
      </p:sp>
      <p:sp>
        <p:nvSpPr>
          <p:cNvPr id="11" name="CasellaDiTesto 10">
            <a:extLst>
              <a:ext uri="{FF2B5EF4-FFF2-40B4-BE49-F238E27FC236}">
                <a16:creationId xmlns:a16="http://schemas.microsoft.com/office/drawing/2014/main" id="{913FC006-2A4E-47BC-A4CB-A2886AAF5AF2}"/>
              </a:ext>
            </a:extLst>
          </p:cNvPr>
          <p:cNvSpPr txBox="1"/>
          <p:nvPr/>
        </p:nvSpPr>
        <p:spPr>
          <a:xfrm>
            <a:off x="1198563" y="3158967"/>
            <a:ext cx="10062336" cy="2862322"/>
          </a:xfrm>
          <a:prstGeom prst="rect">
            <a:avLst/>
          </a:prstGeom>
          <a:noFill/>
          <a:ln>
            <a:solidFill>
              <a:schemeClr val="tx1"/>
            </a:solidFill>
          </a:ln>
        </p:spPr>
        <p:txBody>
          <a:bodyPr wrap="square">
            <a:spAutoFit/>
          </a:bodyPr>
          <a:lstStyle/>
          <a:p>
            <a:pPr algn="ctr"/>
            <a:r>
              <a:rPr lang="it-IT" sz="1500" b="0" dirty="0">
                <a:solidFill>
                  <a:srgbClr val="000000"/>
                </a:solidFill>
                <a:effectLst/>
                <a:latin typeface="Calibri" panose="020F0502020204030204" pitchFamily="34" charset="0"/>
              </a:rPr>
              <a:t>4. </a:t>
            </a:r>
            <a:r>
              <a:rPr lang="it-IT" sz="1500" b="1" u="sng" dirty="0">
                <a:solidFill>
                  <a:srgbClr val="000000"/>
                </a:solidFill>
                <a:effectLst/>
                <a:latin typeface="Calibri" panose="020F0502020204030204" pitchFamily="34" charset="0"/>
              </a:rPr>
              <a:t>Di norma, la prova della capacità economica e finanziaria dell'operatore economico può essere fornita mediante uno o più mezzi di prova indicati nell'</a:t>
            </a:r>
            <a:r>
              <a:rPr lang="it-IT" sz="1500" b="1" u="sng" dirty="0">
                <a:solidFill>
                  <a:srgbClr val="000000"/>
                </a:solidFill>
                <a:effectLst/>
                <a:latin typeface="Calibri" panose="020F0502020204030204" pitchFamily="34" charset="0"/>
                <a:hlinkClick r:id="rId2"/>
              </a:rPr>
              <a:t>allegato XVII, parte I</a:t>
            </a:r>
            <a:r>
              <a:rPr lang="it-IT" sz="1500" b="0" dirty="0">
                <a:solidFill>
                  <a:srgbClr val="000000"/>
                </a:solidFill>
                <a:effectLst/>
                <a:latin typeface="Calibri" panose="020F0502020204030204" pitchFamily="34" charset="0"/>
              </a:rPr>
              <a:t>. L'operatore economico, che per fondati motivi non è in grado di presentare le referenze chieste dall'amministrazione aggiudicatrice, può provare la propria capacità economica e finanziaria mediante un qualsiasi altro documento considerato idoneo dalla stazione appaltante.</a:t>
            </a:r>
            <a:endParaRPr lang="it-IT" sz="1500" b="0" dirty="0">
              <a:solidFill>
                <a:srgbClr val="000000"/>
              </a:solidFill>
              <a:effectLst/>
              <a:latin typeface="Tahoma" panose="020B0604030504040204" pitchFamily="34" charset="0"/>
            </a:endParaRPr>
          </a:p>
          <a:p>
            <a:pPr algn="ctr"/>
            <a:r>
              <a:rPr lang="it-IT" sz="1500" b="0" dirty="0">
                <a:solidFill>
                  <a:srgbClr val="000000"/>
                </a:solidFill>
                <a:effectLst/>
                <a:latin typeface="Calibri" panose="020F0502020204030204" pitchFamily="34" charset="0"/>
              </a:rPr>
              <a:t>5. </a:t>
            </a:r>
            <a:r>
              <a:rPr lang="it-IT" sz="1500" b="1" u="sng" dirty="0">
                <a:solidFill>
                  <a:srgbClr val="000000"/>
                </a:solidFill>
                <a:effectLst/>
                <a:latin typeface="Calibri" panose="020F0502020204030204" pitchFamily="34" charset="0"/>
              </a:rPr>
              <a:t>Le capacità tecniche degli operatori economici possono essere dimostrate con uno o più mezzi di prova di cui all'</a:t>
            </a:r>
            <a:r>
              <a:rPr lang="it-IT" sz="1500" b="1" u="sng" dirty="0">
                <a:solidFill>
                  <a:srgbClr val="000000"/>
                </a:solidFill>
                <a:effectLst/>
                <a:latin typeface="Calibri" panose="020F0502020204030204" pitchFamily="34" charset="0"/>
                <a:hlinkClick r:id="rId2"/>
              </a:rPr>
              <a:t>allegato XVII, parte II</a:t>
            </a:r>
            <a:r>
              <a:rPr lang="it-IT" sz="1500" b="0" dirty="0">
                <a:solidFill>
                  <a:srgbClr val="000000"/>
                </a:solidFill>
                <a:effectLst/>
                <a:latin typeface="Calibri" panose="020F0502020204030204" pitchFamily="34" charset="0"/>
              </a:rPr>
              <a:t>, in funzione della natura, della quantità o dell'importanza e dell'uso dei lavori, delle forniture o dei servizi.</a:t>
            </a:r>
            <a:endParaRPr lang="it-IT" sz="1500" b="0" dirty="0">
              <a:solidFill>
                <a:srgbClr val="000000"/>
              </a:solidFill>
              <a:effectLst/>
              <a:latin typeface="Tahoma" panose="020B0604030504040204" pitchFamily="34" charset="0"/>
            </a:endParaRPr>
          </a:p>
          <a:p>
            <a:pPr algn="ctr"/>
            <a:r>
              <a:rPr lang="it-IT" sz="1500" b="0" dirty="0">
                <a:solidFill>
                  <a:srgbClr val="000000"/>
                </a:solidFill>
                <a:effectLst/>
                <a:latin typeface="Calibri" panose="020F0502020204030204" pitchFamily="34" charset="0"/>
              </a:rPr>
              <a:t>5-bis. </a:t>
            </a:r>
            <a:r>
              <a:rPr lang="it-IT" sz="1500" b="1" u="sng" dirty="0">
                <a:solidFill>
                  <a:srgbClr val="000000"/>
                </a:solidFill>
                <a:effectLst/>
                <a:latin typeface="Calibri" panose="020F0502020204030204" pitchFamily="34" charset="0"/>
              </a:rPr>
              <a:t>L’esecuzione dei lavori è documentata dal certificato di esecuzione dei lavori redatto secondo lo schema predisposto con il regolamento di cui all’</a:t>
            </a:r>
            <a:r>
              <a:rPr lang="it-IT" sz="1500" b="1" u="sng" dirty="0">
                <a:solidFill>
                  <a:srgbClr val="000000"/>
                </a:solidFill>
                <a:effectLst/>
                <a:latin typeface="Calibri" panose="020F0502020204030204" pitchFamily="34" charset="0"/>
                <a:hlinkClick r:id="rId3"/>
              </a:rPr>
              <a:t>articolo 216, comma 27-octies</a:t>
            </a:r>
            <a:r>
              <a:rPr lang="it-IT" sz="1500" b="1" u="sng" dirty="0">
                <a:solidFill>
                  <a:srgbClr val="000000"/>
                </a:solidFill>
                <a:effectLst/>
                <a:latin typeface="Calibri" panose="020F0502020204030204" pitchFamily="34" charset="0"/>
              </a:rPr>
              <a:t>.</a:t>
            </a:r>
            <a:r>
              <a:rPr lang="it-IT" sz="1500" b="0" dirty="0">
                <a:solidFill>
                  <a:srgbClr val="000000"/>
                </a:solidFill>
                <a:effectLst/>
                <a:latin typeface="Calibri" panose="020F0502020204030204" pitchFamily="34" charset="0"/>
              </a:rPr>
              <a:t> L'attribuzione, nel certificato di esecuzione dei lavori, delle categorie di qualificazione, relative ai lavori eseguiti, viene effettuata con riferimento alle categorie richieste nel bando di gara o nell’avviso o nella lettera di invito. Qualora il responsabile unico del procedimento riporti nel certificato di esecuzione dei lavori categorie di qualificazione diverse da quelle previste nel bando di gara o nell’avviso o nella lettera di invito, si applicano le sanzioni previste dall’</a:t>
            </a:r>
            <a:r>
              <a:rPr lang="it-IT" sz="1500" b="0" dirty="0">
                <a:solidFill>
                  <a:srgbClr val="000000"/>
                </a:solidFill>
                <a:effectLst/>
                <a:latin typeface="Calibri" panose="020F0502020204030204" pitchFamily="34" charset="0"/>
                <a:hlinkClick r:id="rId4"/>
              </a:rPr>
              <a:t>articolo 213, comma 13</a:t>
            </a:r>
            <a:r>
              <a:rPr lang="it-IT" sz="1500" b="0" dirty="0">
                <a:solidFill>
                  <a:srgbClr val="000000"/>
                </a:solidFill>
                <a:effectLst/>
                <a:latin typeface="Calibri" panose="020F0502020204030204" pitchFamily="34" charset="0"/>
              </a:rPr>
              <a:t>, nel caso di comunicazioni non veritiere.</a:t>
            </a:r>
            <a:endParaRPr lang="it-IT" sz="1500" b="0" dirty="0">
              <a:solidFill>
                <a:srgbClr val="000000"/>
              </a:solidFill>
              <a:effectLst/>
              <a:latin typeface="Times New Roman" panose="02020603050405020304" pitchFamily="18" charset="0"/>
            </a:endParaRPr>
          </a:p>
        </p:txBody>
      </p:sp>
    </p:spTree>
    <p:extLst>
      <p:ext uri="{BB962C8B-B14F-4D97-AF65-F5344CB8AC3E}">
        <p14:creationId xmlns:p14="http://schemas.microsoft.com/office/powerpoint/2010/main" val="2388854999"/>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4" name="Segnaposto data 3"/>
          <p:cNvSpPr>
            <a:spLocks noGrp="1"/>
          </p:cNvSpPr>
          <p:nvPr>
            <p:ph type="dt" sz="half" idx="10"/>
          </p:nvPr>
        </p:nvSpPr>
        <p:spPr>
          <a:xfrm>
            <a:off x="1991544" y="6021289"/>
            <a:ext cx="2286000" cy="365125"/>
          </a:xfrm>
        </p:spPr>
        <p:txBody>
          <a:bodyPr/>
          <a:lstStyle/>
          <a:p>
            <a:pPr algn="r">
              <a:defRPr/>
            </a:pPr>
            <a:endParaRPr lang="it-IT" sz="1000" dirty="0">
              <a:solidFill>
                <a:srgbClr val="E3DED1">
                  <a:shade val="50000"/>
                </a:srgbClr>
              </a:solidFill>
              <a:latin typeface="Calibri"/>
            </a:endParaRPr>
          </a:p>
          <a:p>
            <a:pPr algn="r">
              <a:defRPr/>
            </a:pPr>
            <a:fld id="{C2A3C01C-C5B2-41A8-8D17-32AF24AD1F6C}" type="datetime1">
              <a:rPr lang="it-IT" sz="1000">
                <a:solidFill>
                  <a:srgbClr val="E3DED1">
                    <a:shade val="50000"/>
                  </a:srgbClr>
                </a:solidFill>
                <a:latin typeface="Calibri"/>
              </a:rPr>
              <a:pPr algn="r">
                <a:defRPr/>
              </a:pPr>
              <a:t>12/12/2020</a:t>
            </a:fld>
            <a:endParaRPr lang="it-IT" sz="1000" dirty="0">
              <a:solidFill>
                <a:srgbClr val="E3DED1">
                  <a:shade val="50000"/>
                </a:srgbClr>
              </a:solidFill>
              <a:latin typeface="Calibri"/>
            </a:endParaRPr>
          </a:p>
        </p:txBody>
      </p:sp>
      <p:sp>
        <p:nvSpPr>
          <p:cNvPr id="5" name="Segnaposto piè di pagina 4"/>
          <p:cNvSpPr>
            <a:spLocks noGrp="1"/>
          </p:cNvSpPr>
          <p:nvPr>
            <p:ph type="ftr" sz="quarter" idx="11"/>
          </p:nvPr>
        </p:nvSpPr>
        <p:spPr>
          <a:xfrm>
            <a:off x="6528048" y="6111876"/>
            <a:ext cx="3344280" cy="365125"/>
          </a:xfrm>
        </p:spPr>
        <p:txBody>
          <a:bodyPr/>
          <a:lstStyle/>
          <a:p>
            <a:pPr algn="l">
              <a:defRPr/>
            </a:pPr>
            <a:r>
              <a:rPr lang="it-IT" sz="1000" dirty="0">
                <a:solidFill>
                  <a:srgbClr val="E3DED1">
                    <a:shade val="50000"/>
                  </a:srgbClr>
                </a:solidFill>
                <a:latin typeface="Calibri"/>
              </a:rPr>
              <a:t>IL CODICE DEI CONTRATTI PUBBLICI</a:t>
            </a:r>
          </a:p>
        </p:txBody>
      </p:sp>
      <p:sp>
        <p:nvSpPr>
          <p:cNvPr id="6" name="Segnaposto numero diapositiva 5"/>
          <p:cNvSpPr>
            <a:spLocks noGrp="1"/>
          </p:cNvSpPr>
          <p:nvPr>
            <p:ph type="sldNum" sz="quarter" idx="12"/>
          </p:nvPr>
        </p:nvSpPr>
        <p:spPr/>
        <p:txBody>
          <a:bodyPr/>
          <a:lstStyle/>
          <a:p>
            <a:pPr>
              <a:defRPr/>
            </a:pPr>
            <a:fld id="{ED2A5BCF-08AD-4814-8341-34CC1736FD3A}" type="slidenum">
              <a:rPr lang="it-IT" sz="1000">
                <a:solidFill>
                  <a:srgbClr val="E3DED1">
                    <a:shade val="50000"/>
                  </a:srgbClr>
                </a:solidFill>
                <a:latin typeface="Calibri"/>
              </a:rPr>
              <a:pPr>
                <a:defRPr/>
              </a:pPr>
              <a:t>177</a:t>
            </a:fld>
            <a:endParaRPr lang="it-IT" sz="1000" dirty="0">
              <a:solidFill>
                <a:srgbClr val="E3DED1">
                  <a:shade val="50000"/>
                </a:srgbClr>
              </a:solidFill>
              <a:latin typeface="Calibri"/>
            </a:endParaRPr>
          </a:p>
        </p:txBody>
      </p:sp>
      <p:sp>
        <p:nvSpPr>
          <p:cNvPr id="2" name="CasellaDiTesto 1">
            <a:extLst>
              <a:ext uri="{FF2B5EF4-FFF2-40B4-BE49-F238E27FC236}">
                <a16:creationId xmlns:a16="http://schemas.microsoft.com/office/drawing/2014/main" id="{BBC663A1-9470-4ECC-A747-3CDF0FCD0CAC}"/>
              </a:ext>
            </a:extLst>
          </p:cNvPr>
          <p:cNvSpPr txBox="1"/>
          <p:nvPr/>
        </p:nvSpPr>
        <p:spPr>
          <a:xfrm>
            <a:off x="2855640" y="949690"/>
            <a:ext cx="6624736" cy="369332"/>
          </a:xfrm>
          <a:prstGeom prst="rect">
            <a:avLst/>
          </a:prstGeom>
          <a:solidFill>
            <a:schemeClr val="accent5">
              <a:lumMod val="60000"/>
              <a:lumOff val="40000"/>
            </a:schemeClr>
          </a:solidFill>
        </p:spPr>
        <p:txBody>
          <a:bodyPr wrap="square" rtlCol="0">
            <a:spAutoFit/>
          </a:bodyPr>
          <a:lstStyle/>
          <a:p>
            <a:pPr algn="ctr"/>
            <a:r>
              <a:rPr lang="it-IT" b="1" dirty="0"/>
              <a:t>I CRITERI DI SELEZIONE (ART. 83)</a:t>
            </a:r>
          </a:p>
        </p:txBody>
      </p:sp>
      <p:sp>
        <p:nvSpPr>
          <p:cNvPr id="8" name="CasellaDiTesto 7">
            <a:extLst>
              <a:ext uri="{FF2B5EF4-FFF2-40B4-BE49-F238E27FC236}">
                <a16:creationId xmlns:a16="http://schemas.microsoft.com/office/drawing/2014/main" id="{9B7D12A4-F360-4BA6-9FF7-50B4F15CA7A7}"/>
              </a:ext>
            </a:extLst>
          </p:cNvPr>
          <p:cNvSpPr txBox="1"/>
          <p:nvPr/>
        </p:nvSpPr>
        <p:spPr>
          <a:xfrm>
            <a:off x="2855640" y="1700808"/>
            <a:ext cx="6624736" cy="369332"/>
          </a:xfrm>
          <a:prstGeom prst="rect">
            <a:avLst/>
          </a:prstGeom>
          <a:solidFill>
            <a:schemeClr val="accent6"/>
          </a:solidFill>
        </p:spPr>
        <p:txBody>
          <a:bodyPr wrap="square" rtlCol="0">
            <a:spAutoFit/>
          </a:bodyPr>
          <a:lstStyle/>
          <a:p>
            <a:pPr algn="ctr"/>
            <a:r>
              <a:rPr lang="it-IT" b="1" dirty="0"/>
              <a:t>I mezzi di prova…</a:t>
            </a:r>
          </a:p>
        </p:txBody>
      </p:sp>
      <p:sp>
        <p:nvSpPr>
          <p:cNvPr id="9" name="Rettangolo 8">
            <a:extLst>
              <a:ext uri="{FF2B5EF4-FFF2-40B4-BE49-F238E27FC236}">
                <a16:creationId xmlns:a16="http://schemas.microsoft.com/office/drawing/2014/main" id="{96744041-2E82-4E3B-BB06-ED3AF1F8A336}"/>
              </a:ext>
            </a:extLst>
          </p:cNvPr>
          <p:cNvSpPr/>
          <p:nvPr/>
        </p:nvSpPr>
        <p:spPr>
          <a:xfrm>
            <a:off x="2281808" y="2451926"/>
            <a:ext cx="7772400" cy="523220"/>
          </a:xfrm>
          <a:prstGeom prst="rect">
            <a:avLst/>
          </a:prstGeom>
          <a:solidFill>
            <a:schemeClr val="accent2"/>
          </a:solidFill>
        </p:spPr>
        <p:txBody>
          <a:bodyPr wrap="square">
            <a:spAutoFit/>
          </a:bodyPr>
          <a:lstStyle/>
          <a:p>
            <a:pPr algn="ctr"/>
            <a:r>
              <a:rPr lang="it-IT" sz="2800" u="sng" dirty="0"/>
              <a:t>ALLEGATO XVII</a:t>
            </a:r>
          </a:p>
        </p:txBody>
      </p:sp>
      <p:sp>
        <p:nvSpPr>
          <p:cNvPr id="11" name="CasellaDiTesto 10">
            <a:extLst>
              <a:ext uri="{FF2B5EF4-FFF2-40B4-BE49-F238E27FC236}">
                <a16:creationId xmlns:a16="http://schemas.microsoft.com/office/drawing/2014/main" id="{913FC006-2A4E-47BC-A4CB-A2886AAF5AF2}"/>
              </a:ext>
            </a:extLst>
          </p:cNvPr>
          <p:cNvSpPr txBox="1"/>
          <p:nvPr/>
        </p:nvSpPr>
        <p:spPr>
          <a:xfrm>
            <a:off x="1198563" y="3158967"/>
            <a:ext cx="10062336" cy="2631490"/>
          </a:xfrm>
          <a:prstGeom prst="rect">
            <a:avLst/>
          </a:prstGeom>
          <a:noFill/>
          <a:ln>
            <a:solidFill>
              <a:schemeClr val="tx1"/>
            </a:solidFill>
          </a:ln>
        </p:spPr>
        <p:txBody>
          <a:bodyPr wrap="square">
            <a:spAutoFit/>
          </a:bodyPr>
          <a:lstStyle/>
          <a:p>
            <a:pPr algn="ctr"/>
            <a:r>
              <a:rPr lang="it-IT" sz="1500" b="0" dirty="0">
                <a:solidFill>
                  <a:srgbClr val="000000"/>
                </a:solidFill>
                <a:effectLst/>
                <a:latin typeface="Calibri" panose="020F0502020204030204" pitchFamily="34" charset="0"/>
              </a:rPr>
              <a:t>Allegato XVII Mezzi di prova dei criteri di selezione</a:t>
            </a:r>
          </a:p>
          <a:p>
            <a:pPr algn="ctr"/>
            <a:r>
              <a:rPr lang="it-IT" sz="1500" b="1" u="sng" dirty="0">
                <a:solidFill>
                  <a:srgbClr val="000000"/>
                </a:solidFill>
                <a:effectLst/>
                <a:latin typeface="Calibri" panose="020F0502020204030204" pitchFamily="34" charset="0"/>
              </a:rPr>
              <a:t>Parte I: Capacità economica e finanziaria</a:t>
            </a:r>
          </a:p>
          <a:p>
            <a:pPr algn="ctr"/>
            <a:endParaRPr lang="it-IT" sz="1500" b="1" u="sng" dirty="0">
              <a:solidFill>
                <a:srgbClr val="000000"/>
              </a:solidFill>
              <a:effectLst/>
              <a:latin typeface="Calibri" panose="020F0502020204030204" pitchFamily="34" charset="0"/>
            </a:endParaRPr>
          </a:p>
          <a:p>
            <a:pPr algn="just"/>
            <a:r>
              <a:rPr lang="it-IT" sz="1500" b="0" dirty="0">
                <a:solidFill>
                  <a:srgbClr val="000000"/>
                </a:solidFill>
                <a:effectLst/>
                <a:latin typeface="Calibri" panose="020F0502020204030204" pitchFamily="34" charset="0"/>
              </a:rPr>
              <a:t>Di regola, </a:t>
            </a:r>
            <a:r>
              <a:rPr lang="it-IT" sz="1500" b="1" u="sng" dirty="0">
                <a:solidFill>
                  <a:srgbClr val="000000"/>
                </a:solidFill>
                <a:effectLst/>
                <a:latin typeface="Calibri" panose="020F0502020204030204" pitchFamily="34" charset="0"/>
              </a:rPr>
              <a:t>la capacità economica e finanziaria dell'operatore economico</a:t>
            </a:r>
            <a:r>
              <a:rPr lang="it-IT" sz="1500" b="1" dirty="0">
                <a:solidFill>
                  <a:srgbClr val="000000"/>
                </a:solidFill>
                <a:effectLst/>
                <a:latin typeface="Calibri" panose="020F0502020204030204" pitchFamily="34" charset="0"/>
              </a:rPr>
              <a:t> </a:t>
            </a:r>
            <a:r>
              <a:rPr lang="it-IT" sz="1500" b="0" dirty="0">
                <a:solidFill>
                  <a:srgbClr val="000000"/>
                </a:solidFill>
                <a:effectLst/>
                <a:latin typeface="Calibri" panose="020F0502020204030204" pitchFamily="34" charset="0"/>
              </a:rPr>
              <a:t>può essere provata mediante una o più delle seguenti referenze:</a:t>
            </a:r>
          </a:p>
          <a:p>
            <a:pPr lvl="1" algn="just"/>
            <a:r>
              <a:rPr lang="it-IT" sz="1500" dirty="0">
                <a:solidFill>
                  <a:srgbClr val="000000"/>
                </a:solidFill>
                <a:effectLst/>
                <a:latin typeface="Calibri" panose="020F0502020204030204" pitchFamily="34" charset="0"/>
              </a:rPr>
              <a:t>a) idonee dichiarazioni bancarie o, se del caso, comprovata copertura assicurativa contro i rischi professionali;</a:t>
            </a:r>
          </a:p>
          <a:p>
            <a:pPr lvl="1" algn="just"/>
            <a:r>
              <a:rPr lang="it-IT" sz="1500" dirty="0">
                <a:solidFill>
                  <a:srgbClr val="000000"/>
                </a:solidFill>
                <a:effectLst/>
                <a:latin typeface="Calibri" panose="020F0502020204030204" pitchFamily="34" charset="0"/>
              </a:rPr>
              <a:t>b) presentazione dei bilanci o di estratti di bilancio, qualora la pubblicazione del bilancio sia obbligatoria in base alla legislazione del paese di stabilimento dell'operatore economico;</a:t>
            </a:r>
          </a:p>
          <a:p>
            <a:pPr lvl="1" algn="just"/>
            <a:r>
              <a:rPr lang="it-IT" sz="1500" dirty="0">
                <a:solidFill>
                  <a:srgbClr val="000000"/>
                </a:solidFill>
                <a:effectLst/>
                <a:latin typeface="Calibri" panose="020F0502020204030204" pitchFamily="34" charset="0"/>
              </a:rPr>
              <a:t>c) una dichiarazione concernente il fatturato globale e, se del caso, il fatturato del settore di attività oggetto dell'appalto, al massimo per gli ultimi tre esercizi disponibili in base alla data di costituzione o all'avvio delle attività dell'operatore economico, nella misura in cui le informazioni su tali fatturati siano disponibili.</a:t>
            </a:r>
            <a:endParaRPr lang="it-IT" sz="1500" dirty="0">
              <a:solidFill>
                <a:srgbClr val="000000"/>
              </a:solidFill>
              <a:effectLst/>
              <a:latin typeface="Times New Roman" panose="02020603050405020304" pitchFamily="18" charset="0"/>
            </a:endParaRPr>
          </a:p>
        </p:txBody>
      </p:sp>
    </p:spTree>
    <p:extLst>
      <p:ext uri="{BB962C8B-B14F-4D97-AF65-F5344CB8AC3E}">
        <p14:creationId xmlns:p14="http://schemas.microsoft.com/office/powerpoint/2010/main" val="1288290525"/>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4" name="Segnaposto data 3"/>
          <p:cNvSpPr>
            <a:spLocks noGrp="1"/>
          </p:cNvSpPr>
          <p:nvPr>
            <p:ph type="dt" sz="half" idx="10"/>
          </p:nvPr>
        </p:nvSpPr>
        <p:spPr>
          <a:xfrm>
            <a:off x="1991544" y="6021289"/>
            <a:ext cx="2286000" cy="365125"/>
          </a:xfrm>
        </p:spPr>
        <p:txBody>
          <a:bodyPr/>
          <a:lstStyle/>
          <a:p>
            <a:pPr algn="r">
              <a:defRPr/>
            </a:pPr>
            <a:endParaRPr lang="it-IT" sz="1000" dirty="0">
              <a:solidFill>
                <a:srgbClr val="E3DED1">
                  <a:shade val="50000"/>
                </a:srgbClr>
              </a:solidFill>
              <a:latin typeface="Calibri"/>
            </a:endParaRPr>
          </a:p>
          <a:p>
            <a:pPr algn="r">
              <a:defRPr/>
            </a:pPr>
            <a:fld id="{C2A3C01C-C5B2-41A8-8D17-32AF24AD1F6C}" type="datetime1">
              <a:rPr lang="it-IT" sz="1000">
                <a:solidFill>
                  <a:srgbClr val="E3DED1">
                    <a:shade val="50000"/>
                  </a:srgbClr>
                </a:solidFill>
                <a:latin typeface="Calibri"/>
              </a:rPr>
              <a:pPr algn="r">
                <a:defRPr/>
              </a:pPr>
              <a:t>12/12/2020</a:t>
            </a:fld>
            <a:endParaRPr lang="it-IT" sz="1000" dirty="0">
              <a:solidFill>
                <a:srgbClr val="E3DED1">
                  <a:shade val="50000"/>
                </a:srgbClr>
              </a:solidFill>
              <a:latin typeface="Calibri"/>
            </a:endParaRPr>
          </a:p>
        </p:txBody>
      </p:sp>
      <p:sp>
        <p:nvSpPr>
          <p:cNvPr id="5" name="Segnaposto piè di pagina 4"/>
          <p:cNvSpPr>
            <a:spLocks noGrp="1"/>
          </p:cNvSpPr>
          <p:nvPr>
            <p:ph type="ftr" sz="quarter" idx="11"/>
          </p:nvPr>
        </p:nvSpPr>
        <p:spPr>
          <a:xfrm>
            <a:off x="6528048" y="6111876"/>
            <a:ext cx="3344280" cy="365125"/>
          </a:xfrm>
        </p:spPr>
        <p:txBody>
          <a:bodyPr/>
          <a:lstStyle/>
          <a:p>
            <a:pPr algn="l">
              <a:defRPr/>
            </a:pPr>
            <a:r>
              <a:rPr lang="it-IT" sz="1000" dirty="0">
                <a:solidFill>
                  <a:srgbClr val="E3DED1">
                    <a:shade val="50000"/>
                  </a:srgbClr>
                </a:solidFill>
                <a:latin typeface="Calibri"/>
              </a:rPr>
              <a:t>IL CODICE DEI CONTRATTI PUBBLICI</a:t>
            </a:r>
          </a:p>
        </p:txBody>
      </p:sp>
      <p:sp>
        <p:nvSpPr>
          <p:cNvPr id="6" name="Segnaposto numero diapositiva 5"/>
          <p:cNvSpPr>
            <a:spLocks noGrp="1"/>
          </p:cNvSpPr>
          <p:nvPr>
            <p:ph type="sldNum" sz="quarter" idx="12"/>
          </p:nvPr>
        </p:nvSpPr>
        <p:spPr/>
        <p:txBody>
          <a:bodyPr/>
          <a:lstStyle/>
          <a:p>
            <a:pPr>
              <a:defRPr/>
            </a:pPr>
            <a:fld id="{ED2A5BCF-08AD-4814-8341-34CC1736FD3A}" type="slidenum">
              <a:rPr lang="it-IT" sz="1000">
                <a:solidFill>
                  <a:srgbClr val="E3DED1">
                    <a:shade val="50000"/>
                  </a:srgbClr>
                </a:solidFill>
                <a:latin typeface="Calibri"/>
              </a:rPr>
              <a:pPr>
                <a:defRPr/>
              </a:pPr>
              <a:t>178</a:t>
            </a:fld>
            <a:endParaRPr lang="it-IT" sz="1000" dirty="0">
              <a:solidFill>
                <a:srgbClr val="E3DED1">
                  <a:shade val="50000"/>
                </a:srgbClr>
              </a:solidFill>
              <a:latin typeface="Calibri"/>
            </a:endParaRPr>
          </a:p>
        </p:txBody>
      </p:sp>
      <p:sp>
        <p:nvSpPr>
          <p:cNvPr id="2" name="CasellaDiTesto 1">
            <a:extLst>
              <a:ext uri="{FF2B5EF4-FFF2-40B4-BE49-F238E27FC236}">
                <a16:creationId xmlns:a16="http://schemas.microsoft.com/office/drawing/2014/main" id="{BBC663A1-9470-4ECC-A747-3CDF0FCD0CAC}"/>
              </a:ext>
            </a:extLst>
          </p:cNvPr>
          <p:cNvSpPr txBox="1"/>
          <p:nvPr/>
        </p:nvSpPr>
        <p:spPr>
          <a:xfrm>
            <a:off x="2855640" y="949690"/>
            <a:ext cx="6624736" cy="369332"/>
          </a:xfrm>
          <a:prstGeom prst="rect">
            <a:avLst/>
          </a:prstGeom>
          <a:solidFill>
            <a:schemeClr val="accent5">
              <a:lumMod val="60000"/>
              <a:lumOff val="40000"/>
            </a:schemeClr>
          </a:solidFill>
        </p:spPr>
        <p:txBody>
          <a:bodyPr wrap="square" rtlCol="0">
            <a:spAutoFit/>
          </a:bodyPr>
          <a:lstStyle/>
          <a:p>
            <a:pPr algn="ctr"/>
            <a:r>
              <a:rPr lang="it-IT" b="1" dirty="0"/>
              <a:t>I CRITERI DI SELEZIONE (ART. 83)</a:t>
            </a:r>
          </a:p>
        </p:txBody>
      </p:sp>
      <p:sp>
        <p:nvSpPr>
          <p:cNvPr id="8" name="CasellaDiTesto 7">
            <a:extLst>
              <a:ext uri="{FF2B5EF4-FFF2-40B4-BE49-F238E27FC236}">
                <a16:creationId xmlns:a16="http://schemas.microsoft.com/office/drawing/2014/main" id="{9B7D12A4-F360-4BA6-9FF7-50B4F15CA7A7}"/>
              </a:ext>
            </a:extLst>
          </p:cNvPr>
          <p:cNvSpPr txBox="1"/>
          <p:nvPr/>
        </p:nvSpPr>
        <p:spPr>
          <a:xfrm>
            <a:off x="2855640" y="1700808"/>
            <a:ext cx="6624736" cy="369332"/>
          </a:xfrm>
          <a:prstGeom prst="rect">
            <a:avLst/>
          </a:prstGeom>
          <a:solidFill>
            <a:schemeClr val="accent6"/>
          </a:solidFill>
        </p:spPr>
        <p:txBody>
          <a:bodyPr wrap="square" rtlCol="0">
            <a:spAutoFit/>
          </a:bodyPr>
          <a:lstStyle/>
          <a:p>
            <a:pPr algn="ctr"/>
            <a:r>
              <a:rPr lang="it-IT" b="1" dirty="0"/>
              <a:t>I mezzi di prova…</a:t>
            </a:r>
          </a:p>
        </p:txBody>
      </p:sp>
      <p:sp>
        <p:nvSpPr>
          <p:cNvPr id="9" name="Rettangolo 8">
            <a:extLst>
              <a:ext uri="{FF2B5EF4-FFF2-40B4-BE49-F238E27FC236}">
                <a16:creationId xmlns:a16="http://schemas.microsoft.com/office/drawing/2014/main" id="{96744041-2E82-4E3B-BB06-ED3AF1F8A336}"/>
              </a:ext>
            </a:extLst>
          </p:cNvPr>
          <p:cNvSpPr/>
          <p:nvPr/>
        </p:nvSpPr>
        <p:spPr>
          <a:xfrm>
            <a:off x="2281808" y="2451926"/>
            <a:ext cx="7772400" cy="523220"/>
          </a:xfrm>
          <a:prstGeom prst="rect">
            <a:avLst/>
          </a:prstGeom>
          <a:solidFill>
            <a:schemeClr val="accent2"/>
          </a:solidFill>
        </p:spPr>
        <p:txBody>
          <a:bodyPr wrap="square">
            <a:spAutoFit/>
          </a:bodyPr>
          <a:lstStyle/>
          <a:p>
            <a:pPr algn="ctr"/>
            <a:r>
              <a:rPr lang="it-IT" sz="2800" u="sng" dirty="0"/>
              <a:t>ALLEGATO XVII</a:t>
            </a:r>
          </a:p>
        </p:txBody>
      </p:sp>
      <p:sp>
        <p:nvSpPr>
          <p:cNvPr id="11" name="CasellaDiTesto 10">
            <a:extLst>
              <a:ext uri="{FF2B5EF4-FFF2-40B4-BE49-F238E27FC236}">
                <a16:creationId xmlns:a16="http://schemas.microsoft.com/office/drawing/2014/main" id="{913FC006-2A4E-47BC-A4CB-A2886AAF5AF2}"/>
              </a:ext>
            </a:extLst>
          </p:cNvPr>
          <p:cNvSpPr txBox="1"/>
          <p:nvPr/>
        </p:nvSpPr>
        <p:spPr>
          <a:xfrm>
            <a:off x="1198563" y="3158967"/>
            <a:ext cx="10062336" cy="2954655"/>
          </a:xfrm>
          <a:prstGeom prst="rect">
            <a:avLst/>
          </a:prstGeom>
          <a:noFill/>
          <a:ln>
            <a:solidFill>
              <a:schemeClr val="tx1"/>
            </a:solidFill>
          </a:ln>
        </p:spPr>
        <p:txBody>
          <a:bodyPr wrap="square">
            <a:spAutoFit/>
          </a:bodyPr>
          <a:lstStyle/>
          <a:p>
            <a:pPr algn="ctr"/>
            <a:r>
              <a:rPr lang="it-IT" sz="1500" b="1" u="sng" dirty="0">
                <a:solidFill>
                  <a:srgbClr val="000000"/>
                </a:solidFill>
                <a:effectLst/>
                <a:latin typeface="Calibri" panose="020F0502020204030204" pitchFamily="34" charset="0"/>
              </a:rPr>
              <a:t>Parte II: Capacità tecnica</a:t>
            </a:r>
          </a:p>
          <a:p>
            <a:pPr algn="ctr"/>
            <a:endParaRPr lang="it-IT" sz="1500" b="1" u="sng" dirty="0">
              <a:solidFill>
                <a:srgbClr val="000000"/>
              </a:solidFill>
              <a:effectLst/>
              <a:latin typeface="Calibri" panose="020F0502020204030204" pitchFamily="34" charset="0"/>
            </a:endParaRPr>
          </a:p>
          <a:p>
            <a:pPr algn="ctr"/>
            <a:r>
              <a:rPr lang="it-IT" sz="1500" b="1" u="sng" dirty="0">
                <a:solidFill>
                  <a:srgbClr val="000000"/>
                </a:solidFill>
                <a:effectLst/>
                <a:latin typeface="Calibri" panose="020F0502020204030204" pitchFamily="34" charset="0"/>
              </a:rPr>
              <a:t>Mezzi per provare le capacità tecniche degli operatori economici di cui all'articolo 83:</a:t>
            </a:r>
          </a:p>
          <a:p>
            <a:pPr algn="ctr"/>
            <a:endParaRPr lang="it-IT" sz="1500" b="1" u="sng" dirty="0">
              <a:solidFill>
                <a:srgbClr val="000000"/>
              </a:solidFill>
              <a:effectLst/>
              <a:latin typeface="Calibri" panose="020F0502020204030204" pitchFamily="34" charset="0"/>
            </a:endParaRPr>
          </a:p>
          <a:p>
            <a:pPr lvl="1"/>
            <a:r>
              <a:rPr lang="it-IT" sz="1400" dirty="0">
                <a:solidFill>
                  <a:srgbClr val="000000"/>
                </a:solidFill>
                <a:effectLst/>
                <a:latin typeface="Calibri" panose="020F0502020204030204" pitchFamily="34" charset="0"/>
              </a:rPr>
              <a:t>a) i seguenti elenchi:</a:t>
            </a:r>
          </a:p>
          <a:p>
            <a:pPr lvl="2" algn="just"/>
            <a:r>
              <a:rPr lang="it-IT" sz="1400" dirty="0">
                <a:solidFill>
                  <a:srgbClr val="000000"/>
                </a:solidFill>
                <a:effectLst/>
                <a:latin typeface="Calibri" panose="020F0502020204030204" pitchFamily="34" charset="0"/>
              </a:rPr>
              <a:t>i) un elenco dei lavori eseguiti negli ultimi cinque anni; tale elenco è corredato di certificati di corretta esecuzione e buon esito dei lavori più importanti; se necessario per assicurare un livello adeguato di concorrenza, le amministrazioni aggiudicatrici possono precisare che sarà presa in considerazione la prova relativa ai lavori analoghi realizzati più di cinque anni prima;</a:t>
            </a:r>
          </a:p>
          <a:p>
            <a:pPr lvl="2" algn="just"/>
            <a:r>
              <a:rPr lang="it-IT" sz="1400" dirty="0">
                <a:solidFill>
                  <a:srgbClr val="000000"/>
                </a:solidFill>
                <a:effectLst/>
                <a:latin typeface="Calibri" panose="020F0502020204030204" pitchFamily="34" charset="0"/>
              </a:rPr>
              <a:t>ii) un elenco delle principali forniture o dei principali servizi effettuati negli ultimi tre anni, con indicazione dei rispettivi importi, date e destinatari, pubblici o privati. Se necessario per assicurare un livello adeguato di concorrenza, le amministrazioni aggiudicatrici possono precisare che sarà preso in considerazione la prova relativa a forniture o a servizi forniti o effettuati più di tre anni prima;</a:t>
            </a:r>
            <a:endParaRPr lang="it-IT" sz="1400" dirty="0">
              <a:solidFill>
                <a:srgbClr val="000000"/>
              </a:solidFill>
              <a:effectLst/>
              <a:latin typeface="Times New Roman" panose="02020603050405020304" pitchFamily="18" charset="0"/>
            </a:endParaRPr>
          </a:p>
        </p:txBody>
      </p:sp>
    </p:spTree>
    <p:extLst>
      <p:ext uri="{BB962C8B-B14F-4D97-AF65-F5344CB8AC3E}">
        <p14:creationId xmlns:p14="http://schemas.microsoft.com/office/powerpoint/2010/main" val="1121213314"/>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4" name="Segnaposto data 3"/>
          <p:cNvSpPr>
            <a:spLocks noGrp="1"/>
          </p:cNvSpPr>
          <p:nvPr>
            <p:ph type="dt" sz="half" idx="10"/>
          </p:nvPr>
        </p:nvSpPr>
        <p:spPr>
          <a:xfrm>
            <a:off x="1991544" y="6021289"/>
            <a:ext cx="2286000" cy="365125"/>
          </a:xfrm>
        </p:spPr>
        <p:txBody>
          <a:bodyPr/>
          <a:lstStyle/>
          <a:p>
            <a:pPr algn="r">
              <a:defRPr/>
            </a:pPr>
            <a:endParaRPr lang="it-IT" sz="1000" dirty="0">
              <a:solidFill>
                <a:srgbClr val="E3DED1">
                  <a:shade val="50000"/>
                </a:srgbClr>
              </a:solidFill>
              <a:latin typeface="Calibri"/>
            </a:endParaRPr>
          </a:p>
          <a:p>
            <a:pPr algn="r">
              <a:defRPr/>
            </a:pPr>
            <a:fld id="{C2A3C01C-C5B2-41A8-8D17-32AF24AD1F6C}" type="datetime1">
              <a:rPr lang="it-IT" sz="1000">
                <a:solidFill>
                  <a:srgbClr val="E3DED1">
                    <a:shade val="50000"/>
                  </a:srgbClr>
                </a:solidFill>
                <a:latin typeface="Calibri"/>
              </a:rPr>
              <a:pPr algn="r">
                <a:defRPr/>
              </a:pPr>
              <a:t>12/12/2020</a:t>
            </a:fld>
            <a:endParaRPr lang="it-IT" sz="1000" dirty="0">
              <a:solidFill>
                <a:srgbClr val="E3DED1">
                  <a:shade val="50000"/>
                </a:srgbClr>
              </a:solidFill>
              <a:latin typeface="Calibri"/>
            </a:endParaRPr>
          </a:p>
        </p:txBody>
      </p:sp>
      <p:sp>
        <p:nvSpPr>
          <p:cNvPr id="5" name="Segnaposto piè di pagina 4"/>
          <p:cNvSpPr>
            <a:spLocks noGrp="1"/>
          </p:cNvSpPr>
          <p:nvPr>
            <p:ph type="ftr" sz="quarter" idx="11"/>
          </p:nvPr>
        </p:nvSpPr>
        <p:spPr>
          <a:xfrm>
            <a:off x="6528048" y="6111876"/>
            <a:ext cx="3344280" cy="365125"/>
          </a:xfrm>
        </p:spPr>
        <p:txBody>
          <a:bodyPr/>
          <a:lstStyle/>
          <a:p>
            <a:pPr algn="l">
              <a:defRPr/>
            </a:pPr>
            <a:r>
              <a:rPr lang="it-IT" sz="1000" dirty="0">
                <a:solidFill>
                  <a:srgbClr val="E3DED1">
                    <a:shade val="50000"/>
                  </a:srgbClr>
                </a:solidFill>
                <a:latin typeface="Calibri"/>
              </a:rPr>
              <a:t>IL CODICE DEI CONTRATTI PUBBLICI</a:t>
            </a:r>
          </a:p>
        </p:txBody>
      </p:sp>
      <p:sp>
        <p:nvSpPr>
          <p:cNvPr id="6" name="Segnaposto numero diapositiva 5"/>
          <p:cNvSpPr>
            <a:spLocks noGrp="1"/>
          </p:cNvSpPr>
          <p:nvPr>
            <p:ph type="sldNum" sz="quarter" idx="12"/>
          </p:nvPr>
        </p:nvSpPr>
        <p:spPr/>
        <p:txBody>
          <a:bodyPr/>
          <a:lstStyle/>
          <a:p>
            <a:pPr>
              <a:defRPr/>
            </a:pPr>
            <a:fld id="{ED2A5BCF-08AD-4814-8341-34CC1736FD3A}" type="slidenum">
              <a:rPr lang="it-IT" sz="1000">
                <a:solidFill>
                  <a:srgbClr val="E3DED1">
                    <a:shade val="50000"/>
                  </a:srgbClr>
                </a:solidFill>
                <a:latin typeface="Calibri"/>
              </a:rPr>
              <a:pPr>
                <a:defRPr/>
              </a:pPr>
              <a:t>179</a:t>
            </a:fld>
            <a:endParaRPr lang="it-IT" sz="1000" dirty="0">
              <a:solidFill>
                <a:srgbClr val="E3DED1">
                  <a:shade val="50000"/>
                </a:srgbClr>
              </a:solidFill>
              <a:latin typeface="Calibri"/>
            </a:endParaRPr>
          </a:p>
        </p:txBody>
      </p:sp>
      <p:sp>
        <p:nvSpPr>
          <p:cNvPr id="2" name="CasellaDiTesto 1">
            <a:extLst>
              <a:ext uri="{FF2B5EF4-FFF2-40B4-BE49-F238E27FC236}">
                <a16:creationId xmlns:a16="http://schemas.microsoft.com/office/drawing/2014/main" id="{BBC663A1-9470-4ECC-A747-3CDF0FCD0CAC}"/>
              </a:ext>
            </a:extLst>
          </p:cNvPr>
          <p:cNvSpPr txBox="1"/>
          <p:nvPr/>
        </p:nvSpPr>
        <p:spPr>
          <a:xfrm>
            <a:off x="2855640" y="949690"/>
            <a:ext cx="6624736" cy="369332"/>
          </a:xfrm>
          <a:prstGeom prst="rect">
            <a:avLst/>
          </a:prstGeom>
          <a:solidFill>
            <a:schemeClr val="accent5">
              <a:lumMod val="60000"/>
              <a:lumOff val="40000"/>
            </a:schemeClr>
          </a:solidFill>
        </p:spPr>
        <p:txBody>
          <a:bodyPr wrap="square" rtlCol="0">
            <a:spAutoFit/>
          </a:bodyPr>
          <a:lstStyle/>
          <a:p>
            <a:pPr algn="ctr"/>
            <a:r>
              <a:rPr lang="it-IT" b="1" dirty="0"/>
              <a:t>I CRITERI DI SELEZIONE (ART. 83)</a:t>
            </a:r>
          </a:p>
        </p:txBody>
      </p:sp>
      <p:sp>
        <p:nvSpPr>
          <p:cNvPr id="8" name="CasellaDiTesto 7">
            <a:extLst>
              <a:ext uri="{FF2B5EF4-FFF2-40B4-BE49-F238E27FC236}">
                <a16:creationId xmlns:a16="http://schemas.microsoft.com/office/drawing/2014/main" id="{9B7D12A4-F360-4BA6-9FF7-50B4F15CA7A7}"/>
              </a:ext>
            </a:extLst>
          </p:cNvPr>
          <p:cNvSpPr txBox="1"/>
          <p:nvPr/>
        </p:nvSpPr>
        <p:spPr>
          <a:xfrm>
            <a:off x="2855640" y="1700808"/>
            <a:ext cx="6624736" cy="369332"/>
          </a:xfrm>
          <a:prstGeom prst="rect">
            <a:avLst/>
          </a:prstGeom>
          <a:solidFill>
            <a:schemeClr val="accent6"/>
          </a:solidFill>
        </p:spPr>
        <p:txBody>
          <a:bodyPr wrap="square" rtlCol="0">
            <a:spAutoFit/>
          </a:bodyPr>
          <a:lstStyle/>
          <a:p>
            <a:pPr algn="ctr"/>
            <a:r>
              <a:rPr lang="it-IT" b="1" dirty="0"/>
              <a:t>I mezzi di prova…</a:t>
            </a:r>
          </a:p>
        </p:txBody>
      </p:sp>
      <p:sp>
        <p:nvSpPr>
          <p:cNvPr id="9" name="Rettangolo 8">
            <a:extLst>
              <a:ext uri="{FF2B5EF4-FFF2-40B4-BE49-F238E27FC236}">
                <a16:creationId xmlns:a16="http://schemas.microsoft.com/office/drawing/2014/main" id="{96744041-2E82-4E3B-BB06-ED3AF1F8A336}"/>
              </a:ext>
            </a:extLst>
          </p:cNvPr>
          <p:cNvSpPr/>
          <p:nvPr/>
        </p:nvSpPr>
        <p:spPr>
          <a:xfrm>
            <a:off x="2281808" y="2451926"/>
            <a:ext cx="7772400" cy="523220"/>
          </a:xfrm>
          <a:prstGeom prst="rect">
            <a:avLst/>
          </a:prstGeom>
          <a:solidFill>
            <a:schemeClr val="accent2"/>
          </a:solidFill>
        </p:spPr>
        <p:txBody>
          <a:bodyPr wrap="square">
            <a:spAutoFit/>
          </a:bodyPr>
          <a:lstStyle/>
          <a:p>
            <a:pPr algn="ctr"/>
            <a:r>
              <a:rPr lang="it-IT" sz="2800" u="sng" dirty="0"/>
              <a:t>ALLEGATO XVII</a:t>
            </a:r>
          </a:p>
        </p:txBody>
      </p:sp>
      <p:sp>
        <p:nvSpPr>
          <p:cNvPr id="11" name="CasellaDiTesto 10">
            <a:extLst>
              <a:ext uri="{FF2B5EF4-FFF2-40B4-BE49-F238E27FC236}">
                <a16:creationId xmlns:a16="http://schemas.microsoft.com/office/drawing/2014/main" id="{913FC006-2A4E-47BC-A4CB-A2886AAF5AF2}"/>
              </a:ext>
            </a:extLst>
          </p:cNvPr>
          <p:cNvSpPr txBox="1"/>
          <p:nvPr/>
        </p:nvSpPr>
        <p:spPr>
          <a:xfrm>
            <a:off x="1198563" y="3158967"/>
            <a:ext cx="10062336" cy="2739211"/>
          </a:xfrm>
          <a:prstGeom prst="rect">
            <a:avLst/>
          </a:prstGeom>
          <a:noFill/>
          <a:ln>
            <a:solidFill>
              <a:schemeClr val="tx1"/>
            </a:solidFill>
          </a:ln>
        </p:spPr>
        <p:txBody>
          <a:bodyPr wrap="square">
            <a:spAutoFit/>
          </a:bodyPr>
          <a:lstStyle/>
          <a:p>
            <a:pPr algn="ctr"/>
            <a:r>
              <a:rPr lang="it-IT" sz="1500" b="1" u="sng" dirty="0">
                <a:solidFill>
                  <a:srgbClr val="000000"/>
                </a:solidFill>
                <a:effectLst/>
                <a:latin typeface="Calibri" panose="020F0502020204030204" pitchFamily="34" charset="0"/>
              </a:rPr>
              <a:t>Parte II: Capacità tecnica</a:t>
            </a:r>
          </a:p>
          <a:p>
            <a:pPr algn="just"/>
            <a:endParaRPr lang="it-IT" sz="1400" dirty="0">
              <a:solidFill>
                <a:srgbClr val="000000"/>
              </a:solidFill>
              <a:effectLst/>
              <a:latin typeface="Calibri" panose="020F0502020204030204" pitchFamily="34" charset="0"/>
            </a:endParaRPr>
          </a:p>
          <a:p>
            <a:pPr algn="just"/>
            <a:r>
              <a:rPr lang="it-IT" sz="1300" dirty="0">
                <a:solidFill>
                  <a:srgbClr val="000000"/>
                </a:solidFill>
                <a:effectLst/>
                <a:latin typeface="Calibri" panose="020F0502020204030204" pitchFamily="34" charset="0"/>
              </a:rPr>
              <a:t>b) l'indicazione dei tecnici o degli organismi tecnici, che facciano o meno parte integrante dell'operatore economico, e più particolarmente di quelli responsabili del controllo della qualità e, per gli appalti pubblici di lavori, quelli di cui l'imprenditore disporrà per l'esecuzione dell'opera;</a:t>
            </a:r>
          </a:p>
          <a:p>
            <a:pPr algn="just"/>
            <a:r>
              <a:rPr lang="it-IT" sz="1300" dirty="0">
                <a:solidFill>
                  <a:srgbClr val="000000"/>
                </a:solidFill>
                <a:effectLst/>
                <a:latin typeface="Calibri" panose="020F0502020204030204" pitchFamily="34" charset="0"/>
              </a:rPr>
              <a:t>c) una descrizione delle attrezzature tecniche e delle misure adottate dall'operatore economico per garantire la qualità, nonché degli strumenti di studio e di ricerca della sua impresa;</a:t>
            </a:r>
          </a:p>
          <a:p>
            <a:pPr algn="just"/>
            <a:r>
              <a:rPr lang="it-IT" sz="1300" dirty="0">
                <a:solidFill>
                  <a:srgbClr val="000000"/>
                </a:solidFill>
                <a:effectLst/>
                <a:latin typeface="Calibri" panose="020F0502020204030204" pitchFamily="34" charset="0"/>
              </a:rPr>
              <a:t>d) un'indicazione dei sistemi di gestione e di tracciabilità della catena di approvvigionamento che l'operatore economico potrà applicare durante l'esecuzione del contratto;</a:t>
            </a:r>
          </a:p>
          <a:p>
            <a:pPr algn="just"/>
            <a:r>
              <a:rPr lang="it-IT" sz="1300" dirty="0">
                <a:solidFill>
                  <a:srgbClr val="000000"/>
                </a:solidFill>
                <a:effectLst/>
                <a:latin typeface="Calibri" panose="020F0502020204030204" pitchFamily="34" charset="0"/>
              </a:rPr>
              <a:t>e) qualora i prodotti da fornire o i servizi da prestare siano di natura complessa o, eccezionalmente, siano richiesti per una finalità particolare, una verifica eseguita dall'amministrazione aggiudicatrice o, per suo conto, da un organismo ufficiale competente del paese in cui il fornitore o il prestatore dei servizi è stabilito, purché tale organismo acconsenta; la verifica verte sulle capacità di produzione del fornitore e sulla capacità tecnica del prestatore di servizi e, se necessario, sugli strumenti di studio e di ricerca di cui egli dispone, nonché sulle misure adottate per garantire la qualità;</a:t>
            </a:r>
          </a:p>
        </p:txBody>
      </p:sp>
    </p:spTree>
    <p:extLst>
      <p:ext uri="{BB962C8B-B14F-4D97-AF65-F5344CB8AC3E}">
        <p14:creationId xmlns:p14="http://schemas.microsoft.com/office/powerpoint/2010/main" val="36990465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FFD48BC7-DC40-47DE-87EE-9F4B6ECB9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29" name="Freeform: Shape 28">
            <a:extLst>
              <a:ext uri="{FF2B5EF4-FFF2-40B4-BE49-F238E27FC236}">
                <a16:creationId xmlns:a16="http://schemas.microsoft.com/office/drawing/2014/main" id="{E502BBC7-2C76-46F3-BC24-5985BC13D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useBgFill="1">
        <p:nvSpPr>
          <p:cNvPr id="31" name="Freeform: Shape 30">
            <a:extLst>
              <a:ext uri="{FF2B5EF4-FFF2-40B4-BE49-F238E27FC236}">
                <a16:creationId xmlns:a16="http://schemas.microsoft.com/office/drawing/2014/main" id="{C7F28D52-2A5F-4D23-81AE-7CB8B591C7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1664" y="0"/>
            <a:ext cx="9948672"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olo 1"/>
          <p:cNvSpPr>
            <a:spLocks noGrp="1"/>
          </p:cNvSpPr>
          <p:nvPr>
            <p:ph type="ctrTitle"/>
          </p:nvPr>
        </p:nvSpPr>
        <p:spPr>
          <a:xfrm>
            <a:off x="640522" y="469976"/>
            <a:ext cx="10910956" cy="555500"/>
          </a:xfrm>
        </p:spPr>
        <p:txBody>
          <a:bodyPr anchor="ctr">
            <a:normAutofit fontScale="90000"/>
          </a:bodyPr>
          <a:lstStyle/>
          <a:p>
            <a:br>
              <a:rPr lang="it-IT" sz="2300" dirty="0">
                <a:latin typeface="Calibri" pitchFamily="34" charset="0"/>
              </a:rPr>
            </a:br>
            <a:br>
              <a:rPr lang="it-IT" sz="2300" dirty="0">
                <a:latin typeface="Calibri" pitchFamily="34" charset="0"/>
              </a:rPr>
            </a:br>
            <a:br>
              <a:rPr lang="it-IT" sz="2300" dirty="0">
                <a:latin typeface="Calibri" pitchFamily="34" charset="0"/>
              </a:rPr>
            </a:br>
            <a:br>
              <a:rPr lang="it-IT" sz="2300" dirty="0">
                <a:latin typeface="Calibri" pitchFamily="34" charset="0"/>
              </a:rPr>
            </a:br>
            <a:br>
              <a:rPr lang="it-IT" sz="2300" dirty="0">
                <a:latin typeface="Calibri" pitchFamily="34" charset="0"/>
              </a:rPr>
            </a:br>
            <a:r>
              <a:rPr lang="it-IT" sz="3100" b="1" dirty="0">
                <a:latin typeface="Calibri" pitchFamily="34" charset="0"/>
              </a:rPr>
              <a:t>IL DECRETO SEMPLIFICAZIONI</a:t>
            </a:r>
            <a:br>
              <a:rPr lang="it-IT" sz="4800" dirty="0">
                <a:latin typeface="Calibri" pitchFamily="34" charset="0"/>
              </a:rPr>
            </a:br>
            <a:endParaRPr lang="it-IT" sz="4800" dirty="0">
              <a:latin typeface="Calibri" pitchFamily="34" charset="0"/>
            </a:endParaRPr>
          </a:p>
        </p:txBody>
      </p:sp>
      <p:sp>
        <p:nvSpPr>
          <p:cNvPr id="33" name="Rectangle 32">
            <a:extLst>
              <a:ext uri="{FF2B5EF4-FFF2-40B4-BE49-F238E27FC236}">
                <a16:creationId xmlns:a16="http://schemas.microsoft.com/office/drawing/2014/main" id="{3629484E-3792-4B3D-89AD-7C8A1ED0E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0" y="5524786"/>
            <a:ext cx="4754880" cy="274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Segnaposto data 3"/>
          <p:cNvSpPr>
            <a:spLocks noGrp="1"/>
          </p:cNvSpPr>
          <p:nvPr>
            <p:ph type="dt" sz="half" idx="10"/>
          </p:nvPr>
        </p:nvSpPr>
        <p:spPr>
          <a:xfrm>
            <a:off x="434163" y="6356350"/>
            <a:ext cx="1166037" cy="365125"/>
          </a:xfrm>
        </p:spPr>
        <p:txBody>
          <a:bodyPr>
            <a:normAutofit/>
          </a:bodyPr>
          <a:lstStyle/>
          <a:p>
            <a:pPr>
              <a:spcAft>
                <a:spcPts val="600"/>
              </a:spcAft>
            </a:pPr>
            <a:fld id="{693DDF68-E19E-44FD-8DF2-9EE34C2FEE05}" type="datetime1">
              <a:rPr lang="it-IT" smtClean="0">
                <a:solidFill>
                  <a:schemeClr val="tx1">
                    <a:lumMod val="50000"/>
                    <a:lumOff val="50000"/>
                  </a:schemeClr>
                </a:solidFill>
                <a:latin typeface="Calibri" pitchFamily="34" charset="0"/>
              </a:rPr>
              <a:t>11/12/2020</a:t>
            </a:fld>
            <a:endParaRPr lang="it-IT" dirty="0">
              <a:solidFill>
                <a:schemeClr val="tx1">
                  <a:lumMod val="50000"/>
                  <a:lumOff val="50000"/>
                </a:schemeClr>
              </a:solidFill>
              <a:latin typeface="Calibri" pitchFamily="34" charset="0"/>
            </a:endParaRPr>
          </a:p>
        </p:txBody>
      </p:sp>
      <p:sp>
        <p:nvSpPr>
          <p:cNvPr id="6" name="Segnaposto piè di pagina 5">
            <a:extLst>
              <a:ext uri="{FF2B5EF4-FFF2-40B4-BE49-F238E27FC236}">
                <a16:creationId xmlns:a16="http://schemas.microsoft.com/office/drawing/2014/main" id="{B80C0DE2-CE8C-472F-913A-A5BF9C176A7D}"/>
              </a:ext>
            </a:extLst>
          </p:cNvPr>
          <p:cNvSpPr>
            <a:spLocks noGrp="1"/>
          </p:cNvSpPr>
          <p:nvPr>
            <p:ph type="ftr" sz="quarter" idx="11"/>
          </p:nvPr>
        </p:nvSpPr>
        <p:spPr>
          <a:xfrm>
            <a:off x="4038600" y="6356350"/>
            <a:ext cx="4114800" cy="365125"/>
          </a:xfrm>
        </p:spPr>
        <p:txBody>
          <a:bodyPr>
            <a:normAutofit/>
          </a:bodyPr>
          <a:lstStyle/>
          <a:p>
            <a:pPr>
              <a:spcAft>
                <a:spcPts val="600"/>
              </a:spcAft>
            </a:pPr>
            <a:r>
              <a:rPr lang="it-IT" dirty="0">
                <a:solidFill>
                  <a:schemeClr val="tx1">
                    <a:lumMod val="50000"/>
                    <a:lumOff val="50000"/>
                  </a:schemeClr>
                </a:solidFill>
              </a:rPr>
              <a:t>IL CODICE DEI CONTRATTI PUBBLICI</a:t>
            </a:r>
          </a:p>
        </p:txBody>
      </p:sp>
      <p:sp>
        <p:nvSpPr>
          <p:cNvPr id="5" name="Segnaposto numero diapositiva 4"/>
          <p:cNvSpPr>
            <a:spLocks noGrp="1"/>
          </p:cNvSpPr>
          <p:nvPr>
            <p:ph type="sldNum" sz="quarter" idx="12"/>
          </p:nvPr>
        </p:nvSpPr>
        <p:spPr>
          <a:xfrm>
            <a:off x="10489019" y="6356350"/>
            <a:ext cx="1268818" cy="365125"/>
          </a:xfrm>
          <a:prstGeom prst="ellipse">
            <a:avLst/>
          </a:prstGeom>
        </p:spPr>
        <p:txBody>
          <a:bodyPr>
            <a:normAutofit/>
          </a:bodyPr>
          <a:lstStyle/>
          <a:p>
            <a:pPr>
              <a:lnSpc>
                <a:spcPct val="90000"/>
              </a:lnSpc>
              <a:spcAft>
                <a:spcPts val="600"/>
              </a:spcAft>
            </a:pPr>
            <a:fld id="{ED2A5BCF-08AD-4814-8341-34CC1736FD3A}" type="slidenum">
              <a:rPr lang="it-IT">
                <a:solidFill>
                  <a:schemeClr val="tx1">
                    <a:lumMod val="50000"/>
                    <a:lumOff val="50000"/>
                  </a:schemeClr>
                </a:solidFill>
              </a:rPr>
              <a:pPr>
                <a:lnSpc>
                  <a:spcPct val="90000"/>
                </a:lnSpc>
                <a:spcAft>
                  <a:spcPts val="600"/>
                </a:spcAft>
              </a:pPr>
              <a:t>18</a:t>
            </a:fld>
            <a:endParaRPr lang="it-IT" dirty="0">
              <a:solidFill>
                <a:schemeClr val="tx1">
                  <a:lumMod val="50000"/>
                  <a:lumOff val="50000"/>
                </a:schemeClr>
              </a:solidFill>
            </a:endParaRPr>
          </a:p>
        </p:txBody>
      </p:sp>
      <p:sp>
        <p:nvSpPr>
          <p:cNvPr id="12" name="CasellaDiTesto 11">
            <a:extLst>
              <a:ext uri="{FF2B5EF4-FFF2-40B4-BE49-F238E27FC236}">
                <a16:creationId xmlns:a16="http://schemas.microsoft.com/office/drawing/2014/main" id="{3E33E5AF-F40C-4DF1-B15D-EA4439B128F9}"/>
              </a:ext>
            </a:extLst>
          </p:cNvPr>
          <p:cNvSpPr txBox="1"/>
          <p:nvPr/>
        </p:nvSpPr>
        <p:spPr>
          <a:xfrm>
            <a:off x="1258114" y="1652992"/>
            <a:ext cx="9675772" cy="3508653"/>
          </a:xfrm>
          <a:prstGeom prst="rect">
            <a:avLst/>
          </a:prstGeom>
          <a:noFill/>
          <a:ln>
            <a:solidFill>
              <a:schemeClr val="accent6">
                <a:lumMod val="75000"/>
              </a:schemeClr>
            </a:solidFill>
          </a:ln>
        </p:spPr>
        <p:txBody>
          <a:bodyPr wrap="square">
            <a:spAutoFit/>
          </a:bodyPr>
          <a:lstStyle/>
          <a:p>
            <a:pPr algn="ctr"/>
            <a:r>
              <a:rPr lang="it-IT" sz="2000" b="1" u="sng" dirty="0"/>
              <a:t>Art. 2</a:t>
            </a:r>
          </a:p>
          <a:p>
            <a:pPr algn="ctr"/>
            <a:endParaRPr lang="it-IT" sz="2000" dirty="0"/>
          </a:p>
          <a:p>
            <a:pPr algn="ctr"/>
            <a:r>
              <a:rPr lang="it-IT" b="1" u="sng" dirty="0"/>
              <a:t>Per l'affidamento delle attività di esecuzione di lavori, servizi e forniture nonché dei servizi di ingegneria e architettura, inclusa l'attività di progettazione, di opere di importo pari o superiore alle soglie di cui all'articolo 35 del decreto legislativo 18 aprile 2016 n. 50, la procedura negoziata di cui all'articolo 63 del decreto legislativo n. 50 del 2016, per i settori ordinari, e di cui all'articolo 125, per i settori speciali, può essere utilizzata, previa pubblicazione dell'avviso di indizione della gara o di altro atto equivalente</a:t>
            </a:r>
            <a:r>
              <a:rPr lang="it-IT" dirty="0"/>
              <a:t>, nel rispetto di un criterio di rotazione, nella misura strettamente necessaria quando, per ragioni di estrema urgenza derivanti dagli effetti negativi della crisi causata dalla pandemia da COVID-19 o dal periodo di sospensione delle attività determinato dalle misure di contenimento adottate per fronteggiare la crisi, i termini, anche abbreviati, previsti dalle procedure ordinarie non possono essere rispettati. </a:t>
            </a:r>
            <a:endParaRPr lang="it-IT" b="1" i="1" dirty="0">
              <a:highlight>
                <a:srgbClr val="00FF00"/>
              </a:highlight>
            </a:endParaRPr>
          </a:p>
        </p:txBody>
      </p:sp>
    </p:spTree>
    <p:extLst>
      <p:ext uri="{BB962C8B-B14F-4D97-AF65-F5344CB8AC3E}">
        <p14:creationId xmlns:p14="http://schemas.microsoft.com/office/powerpoint/2010/main" val="2286819171"/>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4" name="Segnaposto data 3"/>
          <p:cNvSpPr>
            <a:spLocks noGrp="1"/>
          </p:cNvSpPr>
          <p:nvPr>
            <p:ph type="dt" sz="half" idx="10"/>
          </p:nvPr>
        </p:nvSpPr>
        <p:spPr>
          <a:xfrm>
            <a:off x="1991544" y="6021289"/>
            <a:ext cx="2286000" cy="365125"/>
          </a:xfrm>
        </p:spPr>
        <p:txBody>
          <a:bodyPr/>
          <a:lstStyle/>
          <a:p>
            <a:pPr algn="r">
              <a:defRPr/>
            </a:pPr>
            <a:endParaRPr lang="it-IT" sz="1000" dirty="0">
              <a:solidFill>
                <a:srgbClr val="E3DED1">
                  <a:shade val="50000"/>
                </a:srgbClr>
              </a:solidFill>
              <a:latin typeface="Calibri"/>
            </a:endParaRPr>
          </a:p>
          <a:p>
            <a:pPr algn="r">
              <a:defRPr/>
            </a:pPr>
            <a:fld id="{C2A3C01C-C5B2-41A8-8D17-32AF24AD1F6C}" type="datetime1">
              <a:rPr lang="it-IT" sz="1000">
                <a:solidFill>
                  <a:srgbClr val="E3DED1">
                    <a:shade val="50000"/>
                  </a:srgbClr>
                </a:solidFill>
                <a:latin typeface="Calibri"/>
              </a:rPr>
              <a:pPr algn="r">
                <a:defRPr/>
              </a:pPr>
              <a:t>12/12/2020</a:t>
            </a:fld>
            <a:endParaRPr lang="it-IT" sz="1000" dirty="0">
              <a:solidFill>
                <a:srgbClr val="E3DED1">
                  <a:shade val="50000"/>
                </a:srgbClr>
              </a:solidFill>
              <a:latin typeface="Calibri"/>
            </a:endParaRPr>
          </a:p>
        </p:txBody>
      </p:sp>
      <p:sp>
        <p:nvSpPr>
          <p:cNvPr id="5" name="Segnaposto piè di pagina 4"/>
          <p:cNvSpPr>
            <a:spLocks noGrp="1"/>
          </p:cNvSpPr>
          <p:nvPr>
            <p:ph type="ftr" sz="quarter" idx="11"/>
          </p:nvPr>
        </p:nvSpPr>
        <p:spPr>
          <a:xfrm>
            <a:off x="6528048" y="6111876"/>
            <a:ext cx="3344280" cy="365125"/>
          </a:xfrm>
        </p:spPr>
        <p:txBody>
          <a:bodyPr/>
          <a:lstStyle/>
          <a:p>
            <a:pPr algn="l">
              <a:defRPr/>
            </a:pPr>
            <a:r>
              <a:rPr lang="it-IT" sz="1000" dirty="0">
                <a:solidFill>
                  <a:srgbClr val="E3DED1">
                    <a:shade val="50000"/>
                  </a:srgbClr>
                </a:solidFill>
                <a:latin typeface="Calibri"/>
              </a:rPr>
              <a:t>IL CODICE DEI CONTRATTI PUBBLICI</a:t>
            </a:r>
          </a:p>
        </p:txBody>
      </p:sp>
      <p:sp>
        <p:nvSpPr>
          <p:cNvPr id="6" name="Segnaposto numero diapositiva 5"/>
          <p:cNvSpPr>
            <a:spLocks noGrp="1"/>
          </p:cNvSpPr>
          <p:nvPr>
            <p:ph type="sldNum" sz="quarter" idx="12"/>
          </p:nvPr>
        </p:nvSpPr>
        <p:spPr/>
        <p:txBody>
          <a:bodyPr/>
          <a:lstStyle/>
          <a:p>
            <a:pPr>
              <a:defRPr/>
            </a:pPr>
            <a:fld id="{ED2A5BCF-08AD-4814-8341-34CC1736FD3A}" type="slidenum">
              <a:rPr lang="it-IT" sz="1000">
                <a:solidFill>
                  <a:srgbClr val="E3DED1">
                    <a:shade val="50000"/>
                  </a:srgbClr>
                </a:solidFill>
                <a:latin typeface="Calibri"/>
              </a:rPr>
              <a:pPr>
                <a:defRPr/>
              </a:pPr>
              <a:t>180</a:t>
            </a:fld>
            <a:endParaRPr lang="it-IT" sz="1000" dirty="0">
              <a:solidFill>
                <a:srgbClr val="E3DED1">
                  <a:shade val="50000"/>
                </a:srgbClr>
              </a:solidFill>
              <a:latin typeface="Calibri"/>
            </a:endParaRPr>
          </a:p>
        </p:txBody>
      </p:sp>
      <p:sp>
        <p:nvSpPr>
          <p:cNvPr id="2" name="CasellaDiTesto 1">
            <a:extLst>
              <a:ext uri="{FF2B5EF4-FFF2-40B4-BE49-F238E27FC236}">
                <a16:creationId xmlns:a16="http://schemas.microsoft.com/office/drawing/2014/main" id="{BBC663A1-9470-4ECC-A747-3CDF0FCD0CAC}"/>
              </a:ext>
            </a:extLst>
          </p:cNvPr>
          <p:cNvSpPr txBox="1"/>
          <p:nvPr/>
        </p:nvSpPr>
        <p:spPr>
          <a:xfrm>
            <a:off x="2855640" y="949690"/>
            <a:ext cx="6624736" cy="369332"/>
          </a:xfrm>
          <a:prstGeom prst="rect">
            <a:avLst/>
          </a:prstGeom>
          <a:solidFill>
            <a:schemeClr val="accent5">
              <a:lumMod val="60000"/>
              <a:lumOff val="40000"/>
            </a:schemeClr>
          </a:solidFill>
        </p:spPr>
        <p:txBody>
          <a:bodyPr wrap="square" rtlCol="0">
            <a:spAutoFit/>
          </a:bodyPr>
          <a:lstStyle/>
          <a:p>
            <a:pPr algn="ctr"/>
            <a:r>
              <a:rPr lang="it-IT" b="1" dirty="0"/>
              <a:t>I CRITERI DI SELEZIONE (ART. 83)</a:t>
            </a:r>
          </a:p>
        </p:txBody>
      </p:sp>
      <p:sp>
        <p:nvSpPr>
          <p:cNvPr id="8" name="CasellaDiTesto 7">
            <a:extLst>
              <a:ext uri="{FF2B5EF4-FFF2-40B4-BE49-F238E27FC236}">
                <a16:creationId xmlns:a16="http://schemas.microsoft.com/office/drawing/2014/main" id="{9B7D12A4-F360-4BA6-9FF7-50B4F15CA7A7}"/>
              </a:ext>
            </a:extLst>
          </p:cNvPr>
          <p:cNvSpPr txBox="1"/>
          <p:nvPr/>
        </p:nvSpPr>
        <p:spPr>
          <a:xfrm>
            <a:off x="2855640" y="1700808"/>
            <a:ext cx="6624736" cy="369332"/>
          </a:xfrm>
          <a:prstGeom prst="rect">
            <a:avLst/>
          </a:prstGeom>
          <a:solidFill>
            <a:schemeClr val="accent6"/>
          </a:solidFill>
        </p:spPr>
        <p:txBody>
          <a:bodyPr wrap="square" rtlCol="0">
            <a:spAutoFit/>
          </a:bodyPr>
          <a:lstStyle/>
          <a:p>
            <a:pPr algn="ctr"/>
            <a:r>
              <a:rPr lang="it-IT" b="1" dirty="0"/>
              <a:t>I mezzi di prova…</a:t>
            </a:r>
          </a:p>
        </p:txBody>
      </p:sp>
      <p:sp>
        <p:nvSpPr>
          <p:cNvPr id="9" name="Rettangolo 8">
            <a:extLst>
              <a:ext uri="{FF2B5EF4-FFF2-40B4-BE49-F238E27FC236}">
                <a16:creationId xmlns:a16="http://schemas.microsoft.com/office/drawing/2014/main" id="{96744041-2E82-4E3B-BB06-ED3AF1F8A336}"/>
              </a:ext>
            </a:extLst>
          </p:cNvPr>
          <p:cNvSpPr/>
          <p:nvPr/>
        </p:nvSpPr>
        <p:spPr>
          <a:xfrm>
            <a:off x="2281808" y="2451926"/>
            <a:ext cx="7772400" cy="523220"/>
          </a:xfrm>
          <a:prstGeom prst="rect">
            <a:avLst/>
          </a:prstGeom>
          <a:solidFill>
            <a:schemeClr val="accent2"/>
          </a:solidFill>
        </p:spPr>
        <p:txBody>
          <a:bodyPr wrap="square">
            <a:spAutoFit/>
          </a:bodyPr>
          <a:lstStyle/>
          <a:p>
            <a:pPr algn="ctr"/>
            <a:r>
              <a:rPr lang="it-IT" sz="2800" u="sng" dirty="0"/>
              <a:t>ALLEGATO XVII</a:t>
            </a:r>
          </a:p>
        </p:txBody>
      </p:sp>
      <p:sp>
        <p:nvSpPr>
          <p:cNvPr id="11" name="CasellaDiTesto 10">
            <a:extLst>
              <a:ext uri="{FF2B5EF4-FFF2-40B4-BE49-F238E27FC236}">
                <a16:creationId xmlns:a16="http://schemas.microsoft.com/office/drawing/2014/main" id="{913FC006-2A4E-47BC-A4CB-A2886AAF5AF2}"/>
              </a:ext>
            </a:extLst>
          </p:cNvPr>
          <p:cNvSpPr txBox="1"/>
          <p:nvPr/>
        </p:nvSpPr>
        <p:spPr>
          <a:xfrm>
            <a:off x="1198563" y="3158967"/>
            <a:ext cx="10062336" cy="2277547"/>
          </a:xfrm>
          <a:prstGeom prst="rect">
            <a:avLst/>
          </a:prstGeom>
          <a:noFill/>
          <a:ln>
            <a:solidFill>
              <a:schemeClr val="tx1"/>
            </a:solidFill>
          </a:ln>
        </p:spPr>
        <p:txBody>
          <a:bodyPr wrap="square">
            <a:spAutoFit/>
          </a:bodyPr>
          <a:lstStyle/>
          <a:p>
            <a:pPr algn="ctr"/>
            <a:r>
              <a:rPr lang="it-IT" sz="1500" b="1" u="sng" dirty="0">
                <a:solidFill>
                  <a:srgbClr val="000000"/>
                </a:solidFill>
                <a:effectLst/>
                <a:latin typeface="Calibri" panose="020F0502020204030204" pitchFamily="34" charset="0"/>
              </a:rPr>
              <a:t>Parte II: Capacità tecnica</a:t>
            </a:r>
          </a:p>
          <a:p>
            <a:pPr algn="ctr"/>
            <a:endParaRPr lang="it-IT" sz="1500" b="1" u="sng" dirty="0">
              <a:solidFill>
                <a:srgbClr val="000000"/>
              </a:solidFill>
              <a:effectLst/>
              <a:latin typeface="Calibri" panose="020F0502020204030204" pitchFamily="34" charset="0"/>
            </a:endParaRPr>
          </a:p>
          <a:p>
            <a:pPr algn="just"/>
            <a:r>
              <a:rPr lang="it-IT" sz="1400" dirty="0">
                <a:solidFill>
                  <a:srgbClr val="000000"/>
                </a:solidFill>
                <a:effectLst/>
                <a:latin typeface="Calibri" panose="020F0502020204030204" pitchFamily="34" charset="0"/>
              </a:rPr>
              <a:t>f) l'indicazione dei titoli di studio e professionali del prestatore di servizi o dell'imprenditore o dei dirigenti dell'impresa, a condizione che non siano valutati tra i criteri di aggiudicazione;</a:t>
            </a:r>
          </a:p>
          <a:p>
            <a:pPr algn="just"/>
            <a:r>
              <a:rPr lang="it-IT" sz="1400" dirty="0">
                <a:solidFill>
                  <a:srgbClr val="000000"/>
                </a:solidFill>
                <a:effectLst/>
                <a:latin typeface="Calibri" panose="020F0502020204030204" pitchFamily="34" charset="0"/>
              </a:rPr>
              <a:t>g) un'indicazione delle misure di gestione ambientale che l'operatore economico potrà applicare durante l'esecuzione del contratto;</a:t>
            </a:r>
          </a:p>
          <a:p>
            <a:pPr algn="just"/>
            <a:r>
              <a:rPr lang="it-IT" sz="1400" dirty="0">
                <a:solidFill>
                  <a:srgbClr val="000000"/>
                </a:solidFill>
                <a:effectLst/>
                <a:latin typeface="Calibri" panose="020F0502020204030204" pitchFamily="34" charset="0"/>
              </a:rPr>
              <a:t>h) una dichiarazione indicante l'organico medio annuo dell'imprenditore o del prestatore di servizi e il numero dei dirigenti durante gli ultimi tre anni;</a:t>
            </a:r>
          </a:p>
          <a:p>
            <a:pPr algn="just"/>
            <a:r>
              <a:rPr lang="it-IT" sz="1400" dirty="0">
                <a:solidFill>
                  <a:srgbClr val="000000"/>
                </a:solidFill>
                <a:effectLst/>
                <a:latin typeface="Calibri" panose="020F0502020204030204" pitchFamily="34" charset="0"/>
              </a:rPr>
              <a:t>i) una dichiarazione indicante l'attrezzatura, il materiale e l'equipaggiamento tecnico di cui l'imprenditore o il prestatore di servizi disporrà per eseguire l'appalto;</a:t>
            </a:r>
          </a:p>
          <a:p>
            <a:pPr algn="just"/>
            <a:r>
              <a:rPr lang="it-IT" sz="1400" dirty="0">
                <a:solidFill>
                  <a:srgbClr val="000000"/>
                </a:solidFill>
                <a:effectLst/>
                <a:latin typeface="Calibri" panose="020F0502020204030204" pitchFamily="34" charset="0"/>
              </a:rPr>
              <a:t>j) un'indicazione della parte di appalto che l'operatore economico intende eventualmente subappaltare;</a:t>
            </a:r>
            <a:endParaRPr lang="it-IT" sz="1400" b="1" dirty="0">
              <a:solidFill>
                <a:srgbClr val="000000"/>
              </a:solidFill>
              <a:effectLst/>
              <a:latin typeface="Times New Roman" panose="02020603050405020304" pitchFamily="18" charset="0"/>
            </a:endParaRPr>
          </a:p>
        </p:txBody>
      </p:sp>
    </p:spTree>
    <p:extLst>
      <p:ext uri="{BB962C8B-B14F-4D97-AF65-F5344CB8AC3E}">
        <p14:creationId xmlns:p14="http://schemas.microsoft.com/office/powerpoint/2010/main" val="1527348494"/>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4" name="Segnaposto data 3"/>
          <p:cNvSpPr>
            <a:spLocks noGrp="1"/>
          </p:cNvSpPr>
          <p:nvPr>
            <p:ph type="dt" sz="half" idx="10"/>
          </p:nvPr>
        </p:nvSpPr>
        <p:spPr>
          <a:xfrm>
            <a:off x="1991544" y="6021289"/>
            <a:ext cx="2286000" cy="365125"/>
          </a:xfrm>
        </p:spPr>
        <p:txBody>
          <a:bodyPr/>
          <a:lstStyle/>
          <a:p>
            <a:pPr algn="r">
              <a:defRPr/>
            </a:pPr>
            <a:endParaRPr lang="it-IT" sz="1000" dirty="0">
              <a:solidFill>
                <a:srgbClr val="E3DED1">
                  <a:shade val="50000"/>
                </a:srgbClr>
              </a:solidFill>
              <a:latin typeface="Calibri"/>
            </a:endParaRPr>
          </a:p>
          <a:p>
            <a:pPr algn="r">
              <a:defRPr/>
            </a:pPr>
            <a:fld id="{C2A3C01C-C5B2-41A8-8D17-32AF24AD1F6C}" type="datetime1">
              <a:rPr lang="it-IT" sz="1000">
                <a:solidFill>
                  <a:srgbClr val="E3DED1">
                    <a:shade val="50000"/>
                  </a:srgbClr>
                </a:solidFill>
                <a:latin typeface="Calibri"/>
              </a:rPr>
              <a:pPr algn="r">
                <a:defRPr/>
              </a:pPr>
              <a:t>12/12/2020</a:t>
            </a:fld>
            <a:endParaRPr lang="it-IT" sz="1000" dirty="0">
              <a:solidFill>
                <a:srgbClr val="E3DED1">
                  <a:shade val="50000"/>
                </a:srgbClr>
              </a:solidFill>
              <a:latin typeface="Calibri"/>
            </a:endParaRPr>
          </a:p>
        </p:txBody>
      </p:sp>
      <p:sp>
        <p:nvSpPr>
          <p:cNvPr id="5" name="Segnaposto piè di pagina 4"/>
          <p:cNvSpPr>
            <a:spLocks noGrp="1"/>
          </p:cNvSpPr>
          <p:nvPr>
            <p:ph type="ftr" sz="quarter" idx="11"/>
          </p:nvPr>
        </p:nvSpPr>
        <p:spPr>
          <a:xfrm>
            <a:off x="6528048" y="6111876"/>
            <a:ext cx="3344280" cy="365125"/>
          </a:xfrm>
        </p:spPr>
        <p:txBody>
          <a:bodyPr/>
          <a:lstStyle/>
          <a:p>
            <a:pPr algn="l">
              <a:defRPr/>
            </a:pPr>
            <a:r>
              <a:rPr lang="it-IT" sz="1000" dirty="0">
                <a:solidFill>
                  <a:srgbClr val="E3DED1">
                    <a:shade val="50000"/>
                  </a:srgbClr>
                </a:solidFill>
                <a:latin typeface="Calibri"/>
              </a:rPr>
              <a:t>IL CODICE DEI CONTRATTI PUBBLICI</a:t>
            </a:r>
          </a:p>
        </p:txBody>
      </p:sp>
      <p:sp>
        <p:nvSpPr>
          <p:cNvPr id="6" name="Segnaposto numero diapositiva 5"/>
          <p:cNvSpPr>
            <a:spLocks noGrp="1"/>
          </p:cNvSpPr>
          <p:nvPr>
            <p:ph type="sldNum" sz="quarter" idx="12"/>
          </p:nvPr>
        </p:nvSpPr>
        <p:spPr/>
        <p:txBody>
          <a:bodyPr/>
          <a:lstStyle/>
          <a:p>
            <a:pPr>
              <a:defRPr/>
            </a:pPr>
            <a:fld id="{ED2A5BCF-08AD-4814-8341-34CC1736FD3A}" type="slidenum">
              <a:rPr lang="it-IT" sz="1000">
                <a:solidFill>
                  <a:srgbClr val="E3DED1">
                    <a:shade val="50000"/>
                  </a:srgbClr>
                </a:solidFill>
                <a:latin typeface="Calibri"/>
              </a:rPr>
              <a:pPr>
                <a:defRPr/>
              </a:pPr>
              <a:t>181</a:t>
            </a:fld>
            <a:endParaRPr lang="it-IT" sz="1000" dirty="0">
              <a:solidFill>
                <a:srgbClr val="E3DED1">
                  <a:shade val="50000"/>
                </a:srgbClr>
              </a:solidFill>
              <a:latin typeface="Calibri"/>
            </a:endParaRPr>
          </a:p>
        </p:txBody>
      </p:sp>
      <p:sp>
        <p:nvSpPr>
          <p:cNvPr id="2" name="CasellaDiTesto 1">
            <a:extLst>
              <a:ext uri="{FF2B5EF4-FFF2-40B4-BE49-F238E27FC236}">
                <a16:creationId xmlns:a16="http://schemas.microsoft.com/office/drawing/2014/main" id="{BBC663A1-9470-4ECC-A747-3CDF0FCD0CAC}"/>
              </a:ext>
            </a:extLst>
          </p:cNvPr>
          <p:cNvSpPr txBox="1"/>
          <p:nvPr/>
        </p:nvSpPr>
        <p:spPr>
          <a:xfrm>
            <a:off x="2855640" y="949690"/>
            <a:ext cx="6624736" cy="369332"/>
          </a:xfrm>
          <a:prstGeom prst="rect">
            <a:avLst/>
          </a:prstGeom>
          <a:solidFill>
            <a:schemeClr val="accent5">
              <a:lumMod val="60000"/>
              <a:lumOff val="40000"/>
            </a:schemeClr>
          </a:solidFill>
        </p:spPr>
        <p:txBody>
          <a:bodyPr wrap="square" rtlCol="0">
            <a:spAutoFit/>
          </a:bodyPr>
          <a:lstStyle/>
          <a:p>
            <a:pPr algn="ctr"/>
            <a:r>
              <a:rPr lang="it-IT" b="1" dirty="0"/>
              <a:t>I CRITERI DI SELEZIONE (ART. 83)</a:t>
            </a:r>
          </a:p>
        </p:txBody>
      </p:sp>
      <p:sp>
        <p:nvSpPr>
          <p:cNvPr id="8" name="CasellaDiTesto 7">
            <a:extLst>
              <a:ext uri="{FF2B5EF4-FFF2-40B4-BE49-F238E27FC236}">
                <a16:creationId xmlns:a16="http://schemas.microsoft.com/office/drawing/2014/main" id="{9B7D12A4-F360-4BA6-9FF7-50B4F15CA7A7}"/>
              </a:ext>
            </a:extLst>
          </p:cNvPr>
          <p:cNvSpPr txBox="1"/>
          <p:nvPr/>
        </p:nvSpPr>
        <p:spPr>
          <a:xfrm>
            <a:off x="2855640" y="1700808"/>
            <a:ext cx="6624736" cy="369332"/>
          </a:xfrm>
          <a:prstGeom prst="rect">
            <a:avLst/>
          </a:prstGeom>
          <a:solidFill>
            <a:schemeClr val="accent6"/>
          </a:solidFill>
        </p:spPr>
        <p:txBody>
          <a:bodyPr wrap="square" rtlCol="0">
            <a:spAutoFit/>
          </a:bodyPr>
          <a:lstStyle/>
          <a:p>
            <a:pPr algn="ctr"/>
            <a:r>
              <a:rPr lang="it-IT" b="1" dirty="0"/>
              <a:t>I mezzi di prova…</a:t>
            </a:r>
          </a:p>
        </p:txBody>
      </p:sp>
      <p:sp>
        <p:nvSpPr>
          <p:cNvPr id="9" name="Rettangolo 8">
            <a:extLst>
              <a:ext uri="{FF2B5EF4-FFF2-40B4-BE49-F238E27FC236}">
                <a16:creationId xmlns:a16="http://schemas.microsoft.com/office/drawing/2014/main" id="{96744041-2E82-4E3B-BB06-ED3AF1F8A336}"/>
              </a:ext>
            </a:extLst>
          </p:cNvPr>
          <p:cNvSpPr/>
          <p:nvPr/>
        </p:nvSpPr>
        <p:spPr>
          <a:xfrm>
            <a:off x="2281808" y="2451926"/>
            <a:ext cx="7772400" cy="523220"/>
          </a:xfrm>
          <a:prstGeom prst="rect">
            <a:avLst/>
          </a:prstGeom>
          <a:solidFill>
            <a:schemeClr val="accent2"/>
          </a:solidFill>
        </p:spPr>
        <p:txBody>
          <a:bodyPr wrap="square">
            <a:spAutoFit/>
          </a:bodyPr>
          <a:lstStyle/>
          <a:p>
            <a:pPr algn="ctr"/>
            <a:r>
              <a:rPr lang="it-IT" sz="2800" u="sng" dirty="0"/>
              <a:t>ALLEGATO XVII</a:t>
            </a:r>
          </a:p>
        </p:txBody>
      </p:sp>
      <p:sp>
        <p:nvSpPr>
          <p:cNvPr id="11" name="CasellaDiTesto 10">
            <a:extLst>
              <a:ext uri="{FF2B5EF4-FFF2-40B4-BE49-F238E27FC236}">
                <a16:creationId xmlns:a16="http://schemas.microsoft.com/office/drawing/2014/main" id="{913FC006-2A4E-47BC-A4CB-A2886AAF5AF2}"/>
              </a:ext>
            </a:extLst>
          </p:cNvPr>
          <p:cNvSpPr txBox="1"/>
          <p:nvPr/>
        </p:nvSpPr>
        <p:spPr>
          <a:xfrm>
            <a:off x="1198563" y="3158967"/>
            <a:ext cx="10062336" cy="2031325"/>
          </a:xfrm>
          <a:prstGeom prst="rect">
            <a:avLst/>
          </a:prstGeom>
          <a:noFill/>
          <a:ln>
            <a:solidFill>
              <a:schemeClr val="tx1"/>
            </a:solidFill>
          </a:ln>
        </p:spPr>
        <p:txBody>
          <a:bodyPr wrap="square">
            <a:spAutoFit/>
          </a:bodyPr>
          <a:lstStyle/>
          <a:p>
            <a:pPr algn="ctr"/>
            <a:r>
              <a:rPr lang="it-IT" sz="1500" b="1" u="sng" dirty="0">
                <a:solidFill>
                  <a:srgbClr val="000000"/>
                </a:solidFill>
                <a:effectLst/>
                <a:latin typeface="Calibri" panose="020F0502020204030204" pitchFamily="34" charset="0"/>
              </a:rPr>
              <a:t>Parte II: Capacità tecnica</a:t>
            </a:r>
          </a:p>
          <a:p>
            <a:pPr algn="ctr"/>
            <a:endParaRPr lang="it-IT" sz="1500" b="1" u="sng" dirty="0">
              <a:solidFill>
                <a:srgbClr val="000000"/>
              </a:solidFill>
              <a:effectLst/>
              <a:latin typeface="Calibri" panose="020F0502020204030204" pitchFamily="34" charset="0"/>
            </a:endParaRPr>
          </a:p>
          <a:p>
            <a:pPr algn="just"/>
            <a:r>
              <a:rPr lang="it-IT" sz="1600" dirty="0">
                <a:solidFill>
                  <a:srgbClr val="000000"/>
                </a:solidFill>
                <a:effectLst/>
                <a:latin typeface="Calibri" panose="020F0502020204030204" pitchFamily="34" charset="0"/>
              </a:rPr>
              <a:t>k) per i prodotti da fornire:</a:t>
            </a:r>
          </a:p>
          <a:p>
            <a:pPr lvl="1" algn="just"/>
            <a:r>
              <a:rPr lang="it-IT" sz="1600" dirty="0">
                <a:solidFill>
                  <a:srgbClr val="000000"/>
                </a:solidFill>
                <a:effectLst/>
                <a:latin typeface="Calibri" panose="020F0502020204030204" pitchFamily="34" charset="0"/>
              </a:rPr>
              <a:t>i) campioni, descrizioni o fotografie la cui autenticità deve poter essere certificata a richiesta dall'amministrazione aggiudicatrice;</a:t>
            </a:r>
          </a:p>
          <a:p>
            <a:pPr lvl="1" algn="just"/>
            <a:r>
              <a:rPr lang="it-IT" sz="1600" dirty="0">
                <a:solidFill>
                  <a:srgbClr val="000000"/>
                </a:solidFill>
                <a:effectLst/>
                <a:latin typeface="Calibri" panose="020F0502020204030204" pitchFamily="34" charset="0"/>
              </a:rPr>
              <a:t>ii) certificati rilasciati da istituti o servizi ufficiali incaricati del controllo della qualità, di riconosciuta competenza, i quali attestino la conformità di prodotti ben individuati mediante riferimenti a determinate specifiche tecniche o norme.</a:t>
            </a:r>
            <a:endParaRPr lang="it-IT" sz="1600" b="1" dirty="0">
              <a:solidFill>
                <a:srgbClr val="000000"/>
              </a:solidFill>
              <a:effectLst/>
              <a:latin typeface="Times New Roman" panose="02020603050405020304" pitchFamily="18" charset="0"/>
            </a:endParaRPr>
          </a:p>
        </p:txBody>
      </p:sp>
    </p:spTree>
    <p:extLst>
      <p:ext uri="{BB962C8B-B14F-4D97-AF65-F5344CB8AC3E}">
        <p14:creationId xmlns:p14="http://schemas.microsoft.com/office/powerpoint/2010/main" val="3515729585"/>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ttangolo 12"/>
          <p:cNvSpPr/>
          <p:nvPr/>
        </p:nvSpPr>
        <p:spPr>
          <a:xfrm>
            <a:off x="4664238" y="789460"/>
            <a:ext cx="2920928" cy="646331"/>
          </a:xfrm>
          <a:prstGeom prst="rect">
            <a:avLst/>
          </a:prstGeom>
          <a:solidFill>
            <a:schemeClr val="accent1"/>
          </a:solidFill>
          <a:ln>
            <a:solidFill>
              <a:schemeClr val="accent1"/>
            </a:solidFill>
          </a:ln>
        </p:spPr>
        <p:txBody>
          <a:bodyPr wrap="none">
            <a:spAutoFit/>
          </a:bodyPr>
          <a:lstStyle/>
          <a:p>
            <a:pPr algn="ctr"/>
            <a:r>
              <a:rPr lang="it-IT" dirty="0"/>
              <a:t>CRITERI DI AGGIUDICAZIONE </a:t>
            </a:r>
          </a:p>
          <a:p>
            <a:pPr algn="ctr"/>
            <a:r>
              <a:rPr lang="it-IT" dirty="0"/>
              <a:t>DELLE OFFERTE</a:t>
            </a:r>
          </a:p>
        </p:txBody>
      </p:sp>
      <p:sp>
        <p:nvSpPr>
          <p:cNvPr id="7" name="Rettangolo 6"/>
          <p:cNvSpPr/>
          <p:nvPr/>
        </p:nvSpPr>
        <p:spPr>
          <a:xfrm>
            <a:off x="1219200" y="1781732"/>
            <a:ext cx="5227892" cy="2585323"/>
          </a:xfrm>
          <a:prstGeom prst="rect">
            <a:avLst/>
          </a:prstGeom>
        </p:spPr>
        <p:txBody>
          <a:bodyPr wrap="square">
            <a:spAutoFit/>
          </a:bodyPr>
          <a:lstStyle/>
          <a:p>
            <a:pPr algn="ctr"/>
            <a:r>
              <a:rPr lang="it-IT" b="1" dirty="0"/>
              <a:t>offerta economicamente più vantaggiosa</a:t>
            </a:r>
          </a:p>
          <a:p>
            <a:pPr algn="ctr"/>
            <a:endParaRPr lang="it-IT" dirty="0"/>
          </a:p>
          <a:p>
            <a:pPr algn="ctr"/>
            <a:r>
              <a:rPr lang="it-IT" dirty="0"/>
              <a:t>individuata </a:t>
            </a:r>
          </a:p>
          <a:p>
            <a:pPr algn="just"/>
            <a:endParaRPr lang="it-IT" dirty="0"/>
          </a:p>
          <a:p>
            <a:pPr algn="just"/>
            <a:r>
              <a:rPr lang="it-IT" dirty="0"/>
              <a:t>sulla base del miglior rapporto qualità/prezzo </a:t>
            </a:r>
          </a:p>
          <a:p>
            <a:pPr algn="ctr"/>
            <a:r>
              <a:rPr lang="it-IT" dirty="0"/>
              <a:t>o </a:t>
            </a:r>
          </a:p>
          <a:p>
            <a:pPr algn="just"/>
            <a:r>
              <a:rPr lang="it-IT" dirty="0"/>
              <a:t>sulla base dell'elemento prezzo o del costo, seguendo un </a:t>
            </a:r>
            <a:r>
              <a:rPr lang="it-IT" i="1" dirty="0"/>
              <a:t>criterio di comparazione costo/efficacia </a:t>
            </a:r>
            <a:r>
              <a:rPr lang="it-IT" dirty="0"/>
              <a:t>quale il costo del ciclo di vita, conformemente all'articolo 96…</a:t>
            </a:r>
          </a:p>
        </p:txBody>
      </p:sp>
      <p:sp>
        <p:nvSpPr>
          <p:cNvPr id="14" name="Rettangolo 13"/>
          <p:cNvSpPr/>
          <p:nvPr/>
        </p:nvSpPr>
        <p:spPr>
          <a:xfrm>
            <a:off x="7585166" y="1781732"/>
            <a:ext cx="2612571" cy="369332"/>
          </a:xfrm>
          <a:prstGeom prst="rect">
            <a:avLst/>
          </a:prstGeom>
        </p:spPr>
        <p:txBody>
          <a:bodyPr wrap="square">
            <a:spAutoFit/>
          </a:bodyPr>
          <a:lstStyle/>
          <a:p>
            <a:pPr algn="ctr"/>
            <a:r>
              <a:rPr lang="it-IT" b="1" dirty="0"/>
              <a:t>minor prezzo</a:t>
            </a:r>
          </a:p>
        </p:txBody>
      </p:sp>
      <p:sp>
        <p:nvSpPr>
          <p:cNvPr id="15" name="Freccia in giù 14"/>
          <p:cNvSpPr/>
          <p:nvPr/>
        </p:nvSpPr>
        <p:spPr>
          <a:xfrm>
            <a:off x="3492137" y="1237600"/>
            <a:ext cx="444137" cy="39638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6" name="Freccia in giù 15"/>
          <p:cNvSpPr/>
          <p:nvPr/>
        </p:nvSpPr>
        <p:spPr>
          <a:xfrm>
            <a:off x="8669382" y="1237599"/>
            <a:ext cx="444137" cy="39638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7" name="Rettangolo 16"/>
          <p:cNvSpPr/>
          <p:nvPr/>
        </p:nvSpPr>
        <p:spPr>
          <a:xfrm>
            <a:off x="10197737" y="539611"/>
            <a:ext cx="957942" cy="369332"/>
          </a:xfrm>
          <a:prstGeom prst="rect">
            <a:avLst/>
          </a:prstGeom>
          <a:ln>
            <a:solidFill>
              <a:schemeClr val="accent1"/>
            </a:solidFill>
          </a:ln>
        </p:spPr>
        <p:txBody>
          <a:bodyPr wrap="square">
            <a:spAutoFit/>
          </a:bodyPr>
          <a:lstStyle/>
          <a:p>
            <a:pPr algn="ctr"/>
            <a:r>
              <a:rPr lang="it-IT" dirty="0"/>
              <a:t>ART. 95</a:t>
            </a:r>
          </a:p>
        </p:txBody>
      </p:sp>
      <p:sp>
        <p:nvSpPr>
          <p:cNvPr id="18" name="Rettangolo 17"/>
          <p:cNvSpPr/>
          <p:nvPr/>
        </p:nvSpPr>
        <p:spPr>
          <a:xfrm>
            <a:off x="9113519" y="2226152"/>
            <a:ext cx="1201784" cy="307777"/>
          </a:xfrm>
          <a:prstGeom prst="rect">
            <a:avLst/>
          </a:prstGeom>
        </p:spPr>
        <p:txBody>
          <a:bodyPr wrap="square">
            <a:spAutoFit/>
          </a:bodyPr>
          <a:lstStyle/>
          <a:p>
            <a:pPr algn="just"/>
            <a:r>
              <a:rPr lang="it-IT" sz="1400" b="1" dirty="0"/>
              <a:t>(comma 4)</a:t>
            </a:r>
          </a:p>
        </p:txBody>
      </p:sp>
      <p:sp>
        <p:nvSpPr>
          <p:cNvPr id="19" name="Rettangolo 18"/>
          <p:cNvSpPr/>
          <p:nvPr/>
        </p:nvSpPr>
        <p:spPr>
          <a:xfrm>
            <a:off x="5673633" y="4360917"/>
            <a:ext cx="1201784" cy="307777"/>
          </a:xfrm>
          <a:prstGeom prst="rect">
            <a:avLst/>
          </a:prstGeom>
        </p:spPr>
        <p:txBody>
          <a:bodyPr wrap="square">
            <a:spAutoFit/>
          </a:bodyPr>
          <a:lstStyle/>
          <a:p>
            <a:pPr algn="just"/>
            <a:r>
              <a:rPr lang="it-IT" sz="1400" b="1" dirty="0"/>
              <a:t>(comma 2)</a:t>
            </a:r>
          </a:p>
        </p:txBody>
      </p:sp>
      <p:sp>
        <p:nvSpPr>
          <p:cNvPr id="20" name="Rettangolo 19"/>
          <p:cNvSpPr/>
          <p:nvPr/>
        </p:nvSpPr>
        <p:spPr>
          <a:xfrm>
            <a:off x="2595148" y="5191485"/>
            <a:ext cx="2238113" cy="369332"/>
          </a:xfrm>
          <a:prstGeom prst="rect">
            <a:avLst/>
          </a:prstGeom>
        </p:spPr>
        <p:txBody>
          <a:bodyPr wrap="none">
            <a:spAutoFit/>
          </a:bodyPr>
          <a:lstStyle/>
          <a:p>
            <a:r>
              <a:rPr lang="it-IT" dirty="0"/>
              <a:t>PRINCIPIO GENERALE </a:t>
            </a:r>
          </a:p>
        </p:txBody>
      </p:sp>
      <p:sp>
        <p:nvSpPr>
          <p:cNvPr id="21" name="Rettangolo 20"/>
          <p:cNvSpPr/>
          <p:nvPr/>
        </p:nvSpPr>
        <p:spPr>
          <a:xfrm>
            <a:off x="8394679" y="5173242"/>
            <a:ext cx="993542" cy="369332"/>
          </a:xfrm>
          <a:prstGeom prst="rect">
            <a:avLst/>
          </a:prstGeom>
        </p:spPr>
        <p:txBody>
          <a:bodyPr wrap="none">
            <a:spAutoFit/>
          </a:bodyPr>
          <a:lstStyle/>
          <a:p>
            <a:r>
              <a:rPr lang="it-IT" dirty="0"/>
              <a:t>DEROGA</a:t>
            </a:r>
          </a:p>
        </p:txBody>
      </p:sp>
      <p:sp>
        <p:nvSpPr>
          <p:cNvPr id="22" name="Freccia in giù 21"/>
          <p:cNvSpPr/>
          <p:nvPr/>
        </p:nvSpPr>
        <p:spPr>
          <a:xfrm>
            <a:off x="3489767" y="4420301"/>
            <a:ext cx="446507" cy="62760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23" name="Freccia a destra 22"/>
          <p:cNvSpPr/>
          <p:nvPr/>
        </p:nvSpPr>
        <p:spPr>
          <a:xfrm>
            <a:off x="5120640" y="5265575"/>
            <a:ext cx="3117669" cy="1846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25" name="Freccia in giù 24"/>
          <p:cNvSpPr/>
          <p:nvPr/>
        </p:nvSpPr>
        <p:spPr>
          <a:xfrm rot="10800000">
            <a:off x="8667012" y="2812559"/>
            <a:ext cx="446507" cy="208205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4" name="Segnaposto data 3">
            <a:extLst>
              <a:ext uri="{FF2B5EF4-FFF2-40B4-BE49-F238E27FC236}">
                <a16:creationId xmlns:a16="http://schemas.microsoft.com/office/drawing/2014/main" id="{4FD8BE62-81F2-4451-A7B1-A251353B08B9}"/>
              </a:ext>
            </a:extLst>
          </p:cNvPr>
          <p:cNvSpPr>
            <a:spLocks noGrp="1"/>
          </p:cNvSpPr>
          <p:nvPr>
            <p:ph type="dt" sz="half" idx="10"/>
          </p:nvPr>
        </p:nvSpPr>
        <p:spPr/>
        <p:txBody>
          <a:bodyPr/>
          <a:lstStyle/>
          <a:p>
            <a:fld id="{B4A1BB6B-D938-4045-8CB3-44D04A675A9D}" type="datetime1">
              <a:rPr lang="it-IT" smtClean="0"/>
              <a:t>11/12/2020</a:t>
            </a:fld>
            <a:endParaRPr lang="it-IT" dirty="0"/>
          </a:p>
        </p:txBody>
      </p:sp>
      <p:sp>
        <p:nvSpPr>
          <p:cNvPr id="5" name="Segnaposto piè di pagina 4">
            <a:extLst>
              <a:ext uri="{FF2B5EF4-FFF2-40B4-BE49-F238E27FC236}">
                <a16:creationId xmlns:a16="http://schemas.microsoft.com/office/drawing/2014/main" id="{2C1018CA-4266-45A1-BBD5-948D9CEE888B}"/>
              </a:ext>
            </a:extLst>
          </p:cNvPr>
          <p:cNvSpPr>
            <a:spLocks noGrp="1"/>
          </p:cNvSpPr>
          <p:nvPr>
            <p:ph type="ftr" sz="quarter" idx="11"/>
          </p:nvPr>
        </p:nvSpPr>
        <p:spPr/>
        <p:txBody>
          <a:bodyPr/>
          <a:lstStyle/>
          <a:p>
            <a:r>
              <a:rPr lang="it-IT" dirty="0"/>
              <a:t>IL CODICE DEI CONTRATTI PUBBLICI</a:t>
            </a:r>
          </a:p>
        </p:txBody>
      </p:sp>
      <p:sp>
        <p:nvSpPr>
          <p:cNvPr id="8" name="Segnaposto numero diapositiva 7">
            <a:extLst>
              <a:ext uri="{FF2B5EF4-FFF2-40B4-BE49-F238E27FC236}">
                <a16:creationId xmlns:a16="http://schemas.microsoft.com/office/drawing/2014/main" id="{26273F4E-FB11-479D-A7F6-FBC7BA9B175E}"/>
              </a:ext>
            </a:extLst>
          </p:cNvPr>
          <p:cNvSpPr>
            <a:spLocks noGrp="1"/>
          </p:cNvSpPr>
          <p:nvPr>
            <p:ph type="sldNum" sz="quarter" idx="12"/>
          </p:nvPr>
        </p:nvSpPr>
        <p:spPr/>
        <p:txBody>
          <a:bodyPr/>
          <a:lstStyle/>
          <a:p>
            <a:fld id="{9DFE6074-6A0D-4B4C-BDDE-63383ADB2658}" type="slidenum">
              <a:rPr lang="it-IT" smtClean="0"/>
              <a:t>182</a:t>
            </a:fld>
            <a:endParaRPr lang="it-IT" dirty="0"/>
          </a:p>
        </p:txBody>
      </p:sp>
    </p:spTree>
    <p:extLst>
      <p:ext uri="{BB962C8B-B14F-4D97-AF65-F5344CB8AC3E}">
        <p14:creationId xmlns:p14="http://schemas.microsoft.com/office/powerpoint/2010/main" val="3987165639"/>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p:cNvSpPr/>
          <p:nvPr/>
        </p:nvSpPr>
        <p:spPr>
          <a:xfrm>
            <a:off x="3482053" y="2323871"/>
            <a:ext cx="5227892" cy="2031325"/>
          </a:xfrm>
          <a:prstGeom prst="rect">
            <a:avLst/>
          </a:prstGeom>
        </p:spPr>
        <p:txBody>
          <a:bodyPr wrap="square">
            <a:spAutoFit/>
          </a:bodyPr>
          <a:lstStyle/>
          <a:p>
            <a:pPr algn="just"/>
            <a:r>
              <a:rPr lang="it-IT" dirty="0"/>
              <a:t>Le stazioni appaltanti che dispongono l'aggiudicazione con il </a:t>
            </a:r>
            <a:r>
              <a:rPr lang="it-IT" u="sng" dirty="0"/>
              <a:t>criterio del minor prezzo</a:t>
            </a:r>
            <a:r>
              <a:rPr lang="it-IT" dirty="0"/>
              <a:t> ne danno </a:t>
            </a:r>
          </a:p>
          <a:p>
            <a:pPr algn="just"/>
            <a:endParaRPr lang="it-IT" dirty="0"/>
          </a:p>
          <a:p>
            <a:pPr algn="ctr"/>
            <a:r>
              <a:rPr lang="it-IT" b="1" dirty="0"/>
              <a:t>adeguata motivazione </a:t>
            </a:r>
          </a:p>
          <a:p>
            <a:pPr algn="just"/>
            <a:endParaRPr lang="it-IT" dirty="0"/>
          </a:p>
          <a:p>
            <a:pPr algn="just"/>
            <a:r>
              <a:rPr lang="it-IT" dirty="0"/>
              <a:t>e indicano nel bando di gara il criterio applicato per selezionare la migliore offerta</a:t>
            </a:r>
          </a:p>
        </p:txBody>
      </p:sp>
      <p:sp>
        <p:nvSpPr>
          <p:cNvPr id="15" name="Freccia in giù 14"/>
          <p:cNvSpPr/>
          <p:nvPr/>
        </p:nvSpPr>
        <p:spPr>
          <a:xfrm>
            <a:off x="5873931" y="1748667"/>
            <a:ext cx="444137" cy="39638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7" name="Rettangolo 16"/>
          <p:cNvSpPr/>
          <p:nvPr/>
        </p:nvSpPr>
        <p:spPr>
          <a:xfrm>
            <a:off x="10197737" y="539611"/>
            <a:ext cx="957942" cy="369332"/>
          </a:xfrm>
          <a:prstGeom prst="rect">
            <a:avLst/>
          </a:prstGeom>
        </p:spPr>
        <p:txBody>
          <a:bodyPr wrap="square">
            <a:spAutoFit/>
          </a:bodyPr>
          <a:lstStyle/>
          <a:p>
            <a:pPr algn="ctr"/>
            <a:r>
              <a:rPr lang="it-IT" dirty="0"/>
              <a:t>ART. 95</a:t>
            </a:r>
          </a:p>
        </p:txBody>
      </p:sp>
      <p:sp>
        <p:nvSpPr>
          <p:cNvPr id="2" name="Rettangolo 1"/>
          <p:cNvSpPr/>
          <p:nvPr/>
        </p:nvSpPr>
        <p:spPr>
          <a:xfrm>
            <a:off x="1672045" y="4831827"/>
            <a:ext cx="8403771" cy="954107"/>
          </a:xfrm>
          <a:prstGeom prst="rect">
            <a:avLst/>
          </a:prstGeom>
          <a:solidFill>
            <a:srgbClr val="FFFF00"/>
          </a:solidFill>
        </p:spPr>
        <p:txBody>
          <a:bodyPr wrap="square">
            <a:spAutoFit/>
          </a:bodyPr>
          <a:lstStyle/>
          <a:p>
            <a:pPr algn="ctr"/>
            <a:r>
              <a:rPr lang="it-IT" sz="2800" dirty="0"/>
              <a:t>PRINCIPIO GENERALE = CRITERIO DELL’OFFERTA ECONOMICAMENTE PI</a:t>
            </a:r>
            <a:r>
              <a:rPr lang="it-IT" sz="2800" dirty="0">
                <a:latin typeface="Calibri" panose="020F0502020204030204" pitchFamily="34" charset="0"/>
                <a:cs typeface="Calibri" panose="020F0502020204030204" pitchFamily="34" charset="0"/>
              </a:rPr>
              <a:t>Ù</a:t>
            </a:r>
            <a:r>
              <a:rPr lang="it-IT" sz="2800" dirty="0"/>
              <a:t> VANTAGGIOSA</a:t>
            </a:r>
          </a:p>
        </p:txBody>
      </p:sp>
      <p:sp>
        <p:nvSpPr>
          <p:cNvPr id="20" name="Rettangolo 19"/>
          <p:cNvSpPr/>
          <p:nvPr/>
        </p:nvSpPr>
        <p:spPr>
          <a:xfrm>
            <a:off x="7508161" y="4247159"/>
            <a:ext cx="1201784" cy="307777"/>
          </a:xfrm>
          <a:prstGeom prst="rect">
            <a:avLst/>
          </a:prstGeom>
        </p:spPr>
        <p:txBody>
          <a:bodyPr wrap="square">
            <a:spAutoFit/>
          </a:bodyPr>
          <a:lstStyle/>
          <a:p>
            <a:pPr algn="just"/>
            <a:r>
              <a:rPr lang="it-IT" sz="1400" b="1" dirty="0"/>
              <a:t>(comma 5)</a:t>
            </a:r>
          </a:p>
        </p:txBody>
      </p:sp>
      <p:sp>
        <p:nvSpPr>
          <p:cNvPr id="5" name="Segnaposto data 4">
            <a:extLst>
              <a:ext uri="{FF2B5EF4-FFF2-40B4-BE49-F238E27FC236}">
                <a16:creationId xmlns:a16="http://schemas.microsoft.com/office/drawing/2014/main" id="{4DEBB145-0CF5-4FAB-B3F1-785A174F3F29}"/>
              </a:ext>
            </a:extLst>
          </p:cNvPr>
          <p:cNvSpPr>
            <a:spLocks noGrp="1"/>
          </p:cNvSpPr>
          <p:nvPr>
            <p:ph type="dt" sz="half" idx="10"/>
          </p:nvPr>
        </p:nvSpPr>
        <p:spPr/>
        <p:txBody>
          <a:bodyPr/>
          <a:lstStyle/>
          <a:p>
            <a:fld id="{706C1CCE-78BB-4AE2-BFE8-A4AC2B5497C2}" type="datetime1">
              <a:rPr lang="it-IT" smtClean="0"/>
              <a:t>11/12/2020</a:t>
            </a:fld>
            <a:endParaRPr lang="it-IT" dirty="0"/>
          </a:p>
        </p:txBody>
      </p:sp>
      <p:sp>
        <p:nvSpPr>
          <p:cNvPr id="8" name="Segnaposto piè di pagina 7">
            <a:extLst>
              <a:ext uri="{FF2B5EF4-FFF2-40B4-BE49-F238E27FC236}">
                <a16:creationId xmlns:a16="http://schemas.microsoft.com/office/drawing/2014/main" id="{D1E8C370-11B1-4CD2-814B-BA640F8D0FB2}"/>
              </a:ext>
            </a:extLst>
          </p:cNvPr>
          <p:cNvSpPr>
            <a:spLocks noGrp="1"/>
          </p:cNvSpPr>
          <p:nvPr>
            <p:ph type="ftr" sz="quarter" idx="11"/>
          </p:nvPr>
        </p:nvSpPr>
        <p:spPr/>
        <p:txBody>
          <a:bodyPr/>
          <a:lstStyle/>
          <a:p>
            <a:r>
              <a:rPr lang="it-IT" dirty="0"/>
              <a:t>IL CODICE DEI CONTRATTI PUBBLICI</a:t>
            </a:r>
          </a:p>
        </p:txBody>
      </p:sp>
      <p:sp>
        <p:nvSpPr>
          <p:cNvPr id="9" name="Segnaposto numero diapositiva 8">
            <a:extLst>
              <a:ext uri="{FF2B5EF4-FFF2-40B4-BE49-F238E27FC236}">
                <a16:creationId xmlns:a16="http://schemas.microsoft.com/office/drawing/2014/main" id="{38694FDC-4658-4630-B821-806CB43D92DA}"/>
              </a:ext>
            </a:extLst>
          </p:cNvPr>
          <p:cNvSpPr>
            <a:spLocks noGrp="1"/>
          </p:cNvSpPr>
          <p:nvPr>
            <p:ph type="sldNum" sz="quarter" idx="12"/>
          </p:nvPr>
        </p:nvSpPr>
        <p:spPr/>
        <p:txBody>
          <a:bodyPr/>
          <a:lstStyle/>
          <a:p>
            <a:fld id="{9DFE6074-6A0D-4B4C-BDDE-63383ADB2658}" type="slidenum">
              <a:rPr lang="it-IT" smtClean="0"/>
              <a:t>183</a:t>
            </a:fld>
            <a:endParaRPr lang="it-IT" dirty="0"/>
          </a:p>
        </p:txBody>
      </p:sp>
      <p:sp>
        <p:nvSpPr>
          <p:cNvPr id="10" name="Rettangolo 9">
            <a:extLst>
              <a:ext uri="{FF2B5EF4-FFF2-40B4-BE49-F238E27FC236}">
                <a16:creationId xmlns:a16="http://schemas.microsoft.com/office/drawing/2014/main" id="{8E626A38-8F18-40F3-926D-C54E65FFADB2}"/>
              </a:ext>
            </a:extLst>
          </p:cNvPr>
          <p:cNvSpPr/>
          <p:nvPr/>
        </p:nvSpPr>
        <p:spPr>
          <a:xfrm>
            <a:off x="4664238" y="789460"/>
            <a:ext cx="2920928" cy="646331"/>
          </a:xfrm>
          <a:prstGeom prst="rect">
            <a:avLst/>
          </a:prstGeom>
          <a:solidFill>
            <a:schemeClr val="accent1"/>
          </a:solidFill>
          <a:ln>
            <a:solidFill>
              <a:schemeClr val="accent1"/>
            </a:solidFill>
          </a:ln>
        </p:spPr>
        <p:txBody>
          <a:bodyPr wrap="none">
            <a:spAutoFit/>
          </a:bodyPr>
          <a:lstStyle/>
          <a:p>
            <a:pPr algn="ctr"/>
            <a:r>
              <a:rPr lang="it-IT" dirty="0"/>
              <a:t>CRITERI DI AGGIUDICAZIONE </a:t>
            </a:r>
          </a:p>
          <a:p>
            <a:pPr algn="ctr"/>
            <a:r>
              <a:rPr lang="it-IT" dirty="0"/>
              <a:t>DELLE OFFERTE</a:t>
            </a:r>
          </a:p>
        </p:txBody>
      </p:sp>
    </p:spTree>
    <p:extLst>
      <p:ext uri="{BB962C8B-B14F-4D97-AF65-F5344CB8AC3E}">
        <p14:creationId xmlns:p14="http://schemas.microsoft.com/office/powerpoint/2010/main" val="3919591792"/>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p:cNvSpPr/>
          <p:nvPr/>
        </p:nvSpPr>
        <p:spPr>
          <a:xfrm>
            <a:off x="3248295" y="1326028"/>
            <a:ext cx="5695407" cy="923330"/>
          </a:xfrm>
          <a:prstGeom prst="rect">
            <a:avLst/>
          </a:prstGeom>
          <a:solidFill>
            <a:schemeClr val="accent4">
              <a:lumMod val="75000"/>
            </a:schemeClr>
          </a:solidFill>
        </p:spPr>
        <p:txBody>
          <a:bodyPr wrap="square">
            <a:spAutoFit/>
          </a:bodyPr>
          <a:lstStyle/>
          <a:p>
            <a:pPr algn="ctr"/>
            <a:r>
              <a:rPr lang="it-IT" b="1" dirty="0"/>
              <a:t>Criterio dell'offerta economicamente più vantaggiosa (individuata sulla base del miglior rapporto qualità/prezzo)</a:t>
            </a:r>
          </a:p>
        </p:txBody>
      </p:sp>
      <p:sp>
        <p:nvSpPr>
          <p:cNvPr id="15" name="Freccia in giù 14"/>
          <p:cNvSpPr/>
          <p:nvPr/>
        </p:nvSpPr>
        <p:spPr>
          <a:xfrm>
            <a:off x="5873931" y="742823"/>
            <a:ext cx="444137" cy="39638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7" name="Rettangolo 16"/>
          <p:cNvSpPr/>
          <p:nvPr/>
        </p:nvSpPr>
        <p:spPr>
          <a:xfrm>
            <a:off x="10197737" y="539611"/>
            <a:ext cx="957942" cy="369332"/>
          </a:xfrm>
          <a:prstGeom prst="rect">
            <a:avLst/>
          </a:prstGeom>
        </p:spPr>
        <p:txBody>
          <a:bodyPr wrap="square">
            <a:spAutoFit/>
          </a:bodyPr>
          <a:lstStyle/>
          <a:p>
            <a:pPr algn="ctr"/>
            <a:r>
              <a:rPr lang="it-IT" dirty="0"/>
              <a:t>ART. 95</a:t>
            </a:r>
          </a:p>
        </p:txBody>
      </p:sp>
      <p:sp>
        <p:nvSpPr>
          <p:cNvPr id="9" name="Rettangolo 8"/>
          <p:cNvSpPr/>
          <p:nvPr/>
        </p:nvSpPr>
        <p:spPr>
          <a:xfrm>
            <a:off x="771342" y="2421756"/>
            <a:ext cx="2503081" cy="369332"/>
          </a:xfrm>
          <a:prstGeom prst="rect">
            <a:avLst/>
          </a:prstGeom>
        </p:spPr>
        <p:txBody>
          <a:bodyPr wrap="square">
            <a:spAutoFit/>
          </a:bodyPr>
          <a:lstStyle/>
          <a:p>
            <a:pPr algn="just"/>
            <a:r>
              <a:rPr lang="it-IT" b="1" dirty="0"/>
              <a:t>OBBLIGATORIO</a:t>
            </a:r>
            <a:r>
              <a:rPr lang="it-IT" dirty="0"/>
              <a:t> per:</a:t>
            </a:r>
          </a:p>
        </p:txBody>
      </p:sp>
      <p:sp>
        <p:nvSpPr>
          <p:cNvPr id="2" name="Rettangolo 1"/>
          <p:cNvSpPr/>
          <p:nvPr/>
        </p:nvSpPr>
        <p:spPr>
          <a:xfrm>
            <a:off x="1236615" y="2912873"/>
            <a:ext cx="6897189" cy="3093154"/>
          </a:xfrm>
          <a:prstGeom prst="rect">
            <a:avLst/>
          </a:prstGeom>
        </p:spPr>
        <p:txBody>
          <a:bodyPr wrap="square">
            <a:spAutoFit/>
          </a:bodyPr>
          <a:lstStyle/>
          <a:p>
            <a:pPr marL="342900" indent="-342900" algn="just">
              <a:buFont typeface="Wingdings" panose="05000000000000000000" pitchFamily="2" charset="2"/>
              <a:buChar char="q"/>
            </a:pPr>
            <a:r>
              <a:rPr lang="it-IT" sz="1500" dirty="0"/>
              <a:t>i contratti relativi ai servizi sociali e di ristorazione ospedaliera, assistenziale e scolastica, nonché ai servizi ad alta intensità di manodopera, come definiti all’art. 50, comma 1 (I servizi ad alta intensità di manodopera sono quelli (diversi da quelli aventi natura intellettuale) nei quali </a:t>
            </a:r>
            <a:r>
              <a:rPr lang="it-IT" sz="1500" b="1" dirty="0"/>
              <a:t>il costo della manodopera è pari almeno al 50 per cento dell'importo totale del contratto</a:t>
            </a:r>
            <a:r>
              <a:rPr lang="it-IT" sz="1500" dirty="0"/>
              <a:t>).</a:t>
            </a:r>
          </a:p>
          <a:p>
            <a:pPr marL="285750" indent="-285750" algn="just">
              <a:buFont typeface="Wingdings" panose="05000000000000000000" pitchFamily="2" charset="2"/>
              <a:buChar char="q"/>
            </a:pPr>
            <a:endParaRPr lang="it-IT" sz="1500" dirty="0"/>
          </a:p>
          <a:p>
            <a:pPr marL="342900" indent="-342900" algn="just">
              <a:buFont typeface="Wingdings" panose="05000000000000000000" pitchFamily="2" charset="2"/>
              <a:buChar char="q"/>
            </a:pPr>
            <a:r>
              <a:rPr lang="it-IT" sz="1500" dirty="0"/>
              <a:t>i contratti relativi all'affidamento dei servizi di ingegneria e architettura e degli altri servizi di natura tecnica e intellettuale di importo pari o superiore a 40.000 euro.</a:t>
            </a:r>
          </a:p>
          <a:p>
            <a:pPr marL="342900" indent="-342900" algn="just">
              <a:buFont typeface="Wingdings" panose="05000000000000000000" pitchFamily="2" charset="2"/>
              <a:buChar char="q"/>
            </a:pPr>
            <a:endParaRPr lang="it-IT" sz="1500" dirty="0"/>
          </a:p>
          <a:p>
            <a:pPr marL="342900" indent="-342900" algn="just">
              <a:buFont typeface="Wingdings" panose="05000000000000000000" pitchFamily="2" charset="2"/>
              <a:buChar char="q"/>
            </a:pPr>
            <a:r>
              <a:rPr lang="it-IT" sz="1500" dirty="0"/>
              <a:t>i contratti di servizi e le forniture di importo pari o superiore a 40.000 euro caratterizzati da notevole contenuto tecnologico o che hanno un carattere innovativo.</a:t>
            </a:r>
          </a:p>
        </p:txBody>
      </p:sp>
      <p:sp>
        <p:nvSpPr>
          <p:cNvPr id="4" name="Rettangolo 3"/>
          <p:cNvSpPr/>
          <p:nvPr/>
        </p:nvSpPr>
        <p:spPr>
          <a:xfrm>
            <a:off x="8599077" y="3651536"/>
            <a:ext cx="2838995" cy="461665"/>
          </a:xfrm>
          <a:prstGeom prst="rect">
            <a:avLst/>
          </a:prstGeom>
        </p:spPr>
        <p:txBody>
          <a:bodyPr wrap="square">
            <a:spAutoFit/>
          </a:bodyPr>
          <a:lstStyle/>
          <a:p>
            <a:pPr algn="just"/>
            <a:r>
              <a:rPr lang="it-IT" sz="1200" dirty="0"/>
              <a:t>affidamenti di importo inferiore a 40.000 euro (art. 36, co 2, lett. a)</a:t>
            </a:r>
          </a:p>
        </p:txBody>
      </p:sp>
      <p:sp>
        <p:nvSpPr>
          <p:cNvPr id="5" name="Rettangolo 4"/>
          <p:cNvSpPr/>
          <p:nvPr/>
        </p:nvSpPr>
        <p:spPr>
          <a:xfrm>
            <a:off x="8599077" y="2996543"/>
            <a:ext cx="2901225" cy="523220"/>
          </a:xfrm>
          <a:prstGeom prst="rect">
            <a:avLst/>
          </a:prstGeom>
          <a:ln>
            <a:solidFill>
              <a:schemeClr val="accent1"/>
            </a:solidFill>
          </a:ln>
        </p:spPr>
        <p:txBody>
          <a:bodyPr wrap="square">
            <a:spAutoFit/>
          </a:bodyPr>
          <a:lstStyle/>
          <a:p>
            <a:pPr algn="ctr"/>
            <a:r>
              <a:rPr lang="it-IT" sz="1400" b="1" dirty="0"/>
              <a:t>fatti salvi gli affidamenti ai sensi dell'articolo 36, comma 2, lettera a); </a:t>
            </a:r>
          </a:p>
        </p:txBody>
      </p:sp>
      <p:sp>
        <p:nvSpPr>
          <p:cNvPr id="18" name="Rettangolo 17"/>
          <p:cNvSpPr/>
          <p:nvPr/>
        </p:nvSpPr>
        <p:spPr>
          <a:xfrm>
            <a:off x="10049689" y="5372549"/>
            <a:ext cx="1201784" cy="307777"/>
          </a:xfrm>
          <a:prstGeom prst="rect">
            <a:avLst/>
          </a:prstGeom>
        </p:spPr>
        <p:txBody>
          <a:bodyPr wrap="square">
            <a:spAutoFit/>
          </a:bodyPr>
          <a:lstStyle/>
          <a:p>
            <a:pPr algn="just"/>
            <a:r>
              <a:rPr lang="it-IT" sz="1400" b="1" dirty="0"/>
              <a:t>(comma 3)</a:t>
            </a:r>
          </a:p>
        </p:txBody>
      </p:sp>
      <p:sp>
        <p:nvSpPr>
          <p:cNvPr id="10" name="Segnaposto data 9">
            <a:extLst>
              <a:ext uri="{FF2B5EF4-FFF2-40B4-BE49-F238E27FC236}">
                <a16:creationId xmlns:a16="http://schemas.microsoft.com/office/drawing/2014/main" id="{B6DA0F07-F9E6-43BC-8606-A780E1EC893D}"/>
              </a:ext>
            </a:extLst>
          </p:cNvPr>
          <p:cNvSpPr>
            <a:spLocks noGrp="1"/>
          </p:cNvSpPr>
          <p:nvPr>
            <p:ph type="dt" sz="half" idx="10"/>
          </p:nvPr>
        </p:nvSpPr>
        <p:spPr/>
        <p:txBody>
          <a:bodyPr/>
          <a:lstStyle/>
          <a:p>
            <a:fld id="{EECE01FB-7AD1-4201-98E3-2ED87D0BC4F9}" type="datetime1">
              <a:rPr lang="it-IT" smtClean="0"/>
              <a:t>11/12/2020</a:t>
            </a:fld>
            <a:endParaRPr lang="it-IT" dirty="0"/>
          </a:p>
        </p:txBody>
      </p:sp>
      <p:sp>
        <p:nvSpPr>
          <p:cNvPr id="11" name="Segnaposto piè di pagina 10">
            <a:extLst>
              <a:ext uri="{FF2B5EF4-FFF2-40B4-BE49-F238E27FC236}">
                <a16:creationId xmlns:a16="http://schemas.microsoft.com/office/drawing/2014/main" id="{ADB369C1-4C57-4520-A5BF-310C36B2C355}"/>
              </a:ext>
            </a:extLst>
          </p:cNvPr>
          <p:cNvSpPr>
            <a:spLocks noGrp="1"/>
          </p:cNvSpPr>
          <p:nvPr>
            <p:ph type="ftr" sz="quarter" idx="11"/>
          </p:nvPr>
        </p:nvSpPr>
        <p:spPr/>
        <p:txBody>
          <a:bodyPr/>
          <a:lstStyle/>
          <a:p>
            <a:r>
              <a:rPr lang="it-IT" dirty="0"/>
              <a:t>IL CODICE DEI CONTRATTI PUBBLICI</a:t>
            </a:r>
          </a:p>
        </p:txBody>
      </p:sp>
      <p:sp>
        <p:nvSpPr>
          <p:cNvPr id="12" name="Segnaposto numero diapositiva 11">
            <a:extLst>
              <a:ext uri="{FF2B5EF4-FFF2-40B4-BE49-F238E27FC236}">
                <a16:creationId xmlns:a16="http://schemas.microsoft.com/office/drawing/2014/main" id="{3D9EEEDE-B191-4207-BA0C-6EC464AC0C08}"/>
              </a:ext>
            </a:extLst>
          </p:cNvPr>
          <p:cNvSpPr>
            <a:spLocks noGrp="1"/>
          </p:cNvSpPr>
          <p:nvPr>
            <p:ph type="sldNum" sz="quarter" idx="12"/>
          </p:nvPr>
        </p:nvSpPr>
        <p:spPr/>
        <p:txBody>
          <a:bodyPr/>
          <a:lstStyle/>
          <a:p>
            <a:fld id="{9DFE6074-6A0D-4B4C-BDDE-63383ADB2658}" type="slidenum">
              <a:rPr lang="it-IT" smtClean="0"/>
              <a:t>184</a:t>
            </a:fld>
            <a:endParaRPr lang="it-IT" dirty="0"/>
          </a:p>
        </p:txBody>
      </p:sp>
    </p:spTree>
    <p:extLst>
      <p:ext uri="{BB962C8B-B14F-4D97-AF65-F5344CB8AC3E}">
        <p14:creationId xmlns:p14="http://schemas.microsoft.com/office/powerpoint/2010/main" val="3681906755"/>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ttangolo 16"/>
          <p:cNvSpPr/>
          <p:nvPr/>
        </p:nvSpPr>
        <p:spPr>
          <a:xfrm>
            <a:off x="10197737" y="539611"/>
            <a:ext cx="957942" cy="369332"/>
          </a:xfrm>
          <a:prstGeom prst="rect">
            <a:avLst/>
          </a:prstGeom>
        </p:spPr>
        <p:txBody>
          <a:bodyPr wrap="square">
            <a:spAutoFit/>
          </a:bodyPr>
          <a:lstStyle/>
          <a:p>
            <a:pPr algn="ctr"/>
            <a:r>
              <a:rPr lang="it-IT" dirty="0"/>
              <a:t>ART. 95</a:t>
            </a:r>
          </a:p>
        </p:txBody>
      </p:sp>
      <p:sp>
        <p:nvSpPr>
          <p:cNvPr id="9" name="Rettangolo 8"/>
          <p:cNvSpPr/>
          <p:nvPr/>
        </p:nvSpPr>
        <p:spPr>
          <a:xfrm>
            <a:off x="3123121" y="2435693"/>
            <a:ext cx="2464528" cy="369332"/>
          </a:xfrm>
          <a:prstGeom prst="rect">
            <a:avLst/>
          </a:prstGeom>
        </p:spPr>
        <p:txBody>
          <a:bodyPr wrap="square">
            <a:spAutoFit/>
          </a:bodyPr>
          <a:lstStyle/>
          <a:p>
            <a:pPr algn="just"/>
            <a:r>
              <a:rPr lang="it-IT" b="1" dirty="0"/>
              <a:t>Può essere utilizzato… </a:t>
            </a:r>
            <a:endParaRPr lang="it-IT" dirty="0"/>
          </a:p>
        </p:txBody>
      </p:sp>
      <p:sp>
        <p:nvSpPr>
          <p:cNvPr id="18" name="Rettangolo 17"/>
          <p:cNvSpPr/>
          <p:nvPr/>
        </p:nvSpPr>
        <p:spPr>
          <a:xfrm>
            <a:off x="7816242" y="5491602"/>
            <a:ext cx="1615858" cy="461665"/>
          </a:xfrm>
          <a:prstGeom prst="rect">
            <a:avLst/>
          </a:prstGeom>
          <a:solidFill>
            <a:schemeClr val="accent3"/>
          </a:solidFill>
          <a:ln>
            <a:solidFill>
              <a:schemeClr val="accent1"/>
            </a:solidFill>
          </a:ln>
        </p:spPr>
        <p:txBody>
          <a:bodyPr wrap="square">
            <a:spAutoFit/>
          </a:bodyPr>
          <a:lstStyle/>
          <a:p>
            <a:pPr algn="just"/>
            <a:r>
              <a:rPr lang="it-IT" sz="2400" b="1" dirty="0"/>
              <a:t>(comma 4)</a:t>
            </a:r>
          </a:p>
        </p:txBody>
      </p:sp>
      <p:sp>
        <p:nvSpPr>
          <p:cNvPr id="8" name="Rettangolo 7"/>
          <p:cNvSpPr/>
          <p:nvPr/>
        </p:nvSpPr>
        <p:spPr>
          <a:xfrm>
            <a:off x="1916169" y="4072856"/>
            <a:ext cx="7437122" cy="1015663"/>
          </a:xfrm>
          <a:prstGeom prst="rect">
            <a:avLst/>
          </a:prstGeom>
          <a:ln>
            <a:solidFill>
              <a:schemeClr val="accent1"/>
            </a:solidFill>
          </a:ln>
        </p:spPr>
        <p:txBody>
          <a:bodyPr wrap="square">
            <a:spAutoFit/>
          </a:bodyPr>
          <a:lstStyle/>
          <a:p>
            <a:pPr algn="just"/>
            <a:r>
              <a:rPr lang="it-IT" sz="2000" dirty="0"/>
              <a:t>per i </a:t>
            </a:r>
            <a:r>
              <a:rPr lang="it-IT" sz="2000" b="1" dirty="0"/>
              <a:t>servizi</a:t>
            </a:r>
            <a:r>
              <a:rPr lang="it-IT" sz="2000" dirty="0"/>
              <a:t> e le </a:t>
            </a:r>
            <a:r>
              <a:rPr lang="it-IT" sz="2000" b="1" dirty="0"/>
              <a:t>forniture</a:t>
            </a:r>
            <a:r>
              <a:rPr lang="it-IT" sz="2000" dirty="0"/>
              <a:t> con caratteristiche standardizzate o le cui condizioni sono definite dal mercato, fatta eccezione per i servizi ad alta intensità di manodopera;</a:t>
            </a:r>
          </a:p>
        </p:txBody>
      </p:sp>
      <p:sp>
        <p:nvSpPr>
          <p:cNvPr id="5" name="Segnaposto data 4">
            <a:extLst>
              <a:ext uri="{FF2B5EF4-FFF2-40B4-BE49-F238E27FC236}">
                <a16:creationId xmlns:a16="http://schemas.microsoft.com/office/drawing/2014/main" id="{7B4F5FA2-AAC0-4CD8-BDDE-93C48E30BBDC}"/>
              </a:ext>
            </a:extLst>
          </p:cNvPr>
          <p:cNvSpPr>
            <a:spLocks noGrp="1"/>
          </p:cNvSpPr>
          <p:nvPr>
            <p:ph type="dt" sz="half" idx="10"/>
          </p:nvPr>
        </p:nvSpPr>
        <p:spPr/>
        <p:txBody>
          <a:bodyPr/>
          <a:lstStyle/>
          <a:p>
            <a:fld id="{50319E40-0702-4ACC-A0AD-FD35D9D986AF}" type="datetime1">
              <a:rPr lang="it-IT" smtClean="0"/>
              <a:t>11/12/2020</a:t>
            </a:fld>
            <a:endParaRPr lang="it-IT" dirty="0"/>
          </a:p>
        </p:txBody>
      </p:sp>
      <p:sp>
        <p:nvSpPr>
          <p:cNvPr id="12" name="Segnaposto piè di pagina 11">
            <a:extLst>
              <a:ext uri="{FF2B5EF4-FFF2-40B4-BE49-F238E27FC236}">
                <a16:creationId xmlns:a16="http://schemas.microsoft.com/office/drawing/2014/main" id="{E3C117CB-4A58-4CAA-872B-B0D121A27980}"/>
              </a:ext>
            </a:extLst>
          </p:cNvPr>
          <p:cNvSpPr>
            <a:spLocks noGrp="1"/>
          </p:cNvSpPr>
          <p:nvPr>
            <p:ph type="ftr" sz="quarter" idx="11"/>
          </p:nvPr>
        </p:nvSpPr>
        <p:spPr/>
        <p:txBody>
          <a:bodyPr/>
          <a:lstStyle/>
          <a:p>
            <a:r>
              <a:rPr lang="it-IT" dirty="0"/>
              <a:t>IL CODICE DEI CONTRATTI PUBBLICI</a:t>
            </a:r>
          </a:p>
        </p:txBody>
      </p:sp>
      <p:sp>
        <p:nvSpPr>
          <p:cNvPr id="13" name="Segnaposto numero diapositiva 12">
            <a:extLst>
              <a:ext uri="{FF2B5EF4-FFF2-40B4-BE49-F238E27FC236}">
                <a16:creationId xmlns:a16="http://schemas.microsoft.com/office/drawing/2014/main" id="{F2D5CF19-41CC-41EB-AA58-7E9D76FFBD72}"/>
              </a:ext>
            </a:extLst>
          </p:cNvPr>
          <p:cNvSpPr>
            <a:spLocks noGrp="1"/>
          </p:cNvSpPr>
          <p:nvPr>
            <p:ph type="sldNum" sz="quarter" idx="12"/>
          </p:nvPr>
        </p:nvSpPr>
        <p:spPr/>
        <p:txBody>
          <a:bodyPr/>
          <a:lstStyle/>
          <a:p>
            <a:fld id="{9DFE6074-6A0D-4B4C-BDDE-63383ADB2658}" type="slidenum">
              <a:rPr lang="it-IT" smtClean="0"/>
              <a:t>185</a:t>
            </a:fld>
            <a:endParaRPr lang="it-IT" dirty="0"/>
          </a:p>
        </p:txBody>
      </p:sp>
      <p:sp>
        <p:nvSpPr>
          <p:cNvPr id="2" name="Rettangolo 1">
            <a:extLst>
              <a:ext uri="{FF2B5EF4-FFF2-40B4-BE49-F238E27FC236}">
                <a16:creationId xmlns:a16="http://schemas.microsoft.com/office/drawing/2014/main" id="{A0D28265-F1BE-459F-BFD8-1586B43414B3}"/>
              </a:ext>
            </a:extLst>
          </p:cNvPr>
          <p:cNvSpPr/>
          <p:nvPr/>
        </p:nvSpPr>
        <p:spPr>
          <a:xfrm>
            <a:off x="3248295" y="1326028"/>
            <a:ext cx="5695407" cy="369332"/>
          </a:xfrm>
          <a:prstGeom prst="rect">
            <a:avLst/>
          </a:prstGeom>
          <a:solidFill>
            <a:schemeClr val="accent4">
              <a:lumMod val="75000"/>
            </a:schemeClr>
          </a:solidFill>
        </p:spPr>
        <p:txBody>
          <a:bodyPr wrap="square">
            <a:spAutoFit/>
          </a:bodyPr>
          <a:lstStyle/>
          <a:p>
            <a:pPr algn="ctr"/>
            <a:r>
              <a:rPr lang="it-IT" b="1" dirty="0"/>
              <a:t>Criterio del minor prezzo</a:t>
            </a:r>
          </a:p>
        </p:txBody>
      </p:sp>
      <p:sp>
        <p:nvSpPr>
          <p:cNvPr id="4" name="Freccia in giù 3">
            <a:extLst>
              <a:ext uri="{FF2B5EF4-FFF2-40B4-BE49-F238E27FC236}">
                <a16:creationId xmlns:a16="http://schemas.microsoft.com/office/drawing/2014/main" id="{571A3FED-8A3F-4945-894F-3906B2E53239}"/>
              </a:ext>
            </a:extLst>
          </p:cNvPr>
          <p:cNvSpPr/>
          <p:nvPr/>
        </p:nvSpPr>
        <p:spPr>
          <a:xfrm>
            <a:off x="5873931" y="742823"/>
            <a:ext cx="444137" cy="39638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6" name="Freccia curva 5">
            <a:extLst>
              <a:ext uri="{FF2B5EF4-FFF2-40B4-BE49-F238E27FC236}">
                <a16:creationId xmlns:a16="http://schemas.microsoft.com/office/drawing/2014/main" id="{42A6103C-CEBA-4224-B0E2-2C8F66AEE39C}"/>
              </a:ext>
            </a:extLst>
          </p:cNvPr>
          <p:cNvSpPr/>
          <p:nvPr/>
        </p:nvSpPr>
        <p:spPr>
          <a:xfrm rot="5400000">
            <a:off x="5177944" y="2891510"/>
            <a:ext cx="1247384" cy="588724"/>
          </a:xfrm>
          <a:prstGeom prst="bentArrow">
            <a:avLst>
              <a:gd name="adj1" fmla="val 20745"/>
              <a:gd name="adj2" fmla="val 25000"/>
              <a:gd name="adj3" fmla="val 50000"/>
              <a:gd name="adj4" fmla="val 4375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Tree>
    <p:extLst>
      <p:ext uri="{BB962C8B-B14F-4D97-AF65-F5344CB8AC3E}">
        <p14:creationId xmlns:p14="http://schemas.microsoft.com/office/powerpoint/2010/main" val="393985528"/>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ttangolo 16"/>
          <p:cNvSpPr/>
          <p:nvPr/>
        </p:nvSpPr>
        <p:spPr>
          <a:xfrm>
            <a:off x="10197737" y="539611"/>
            <a:ext cx="957942" cy="369332"/>
          </a:xfrm>
          <a:prstGeom prst="rect">
            <a:avLst/>
          </a:prstGeom>
        </p:spPr>
        <p:txBody>
          <a:bodyPr wrap="square">
            <a:spAutoFit/>
          </a:bodyPr>
          <a:lstStyle/>
          <a:p>
            <a:pPr algn="ctr"/>
            <a:r>
              <a:rPr lang="it-IT" dirty="0"/>
              <a:t>ART. 95</a:t>
            </a:r>
          </a:p>
        </p:txBody>
      </p:sp>
      <p:sp>
        <p:nvSpPr>
          <p:cNvPr id="2" name="Rettangolo 1"/>
          <p:cNvSpPr/>
          <p:nvPr/>
        </p:nvSpPr>
        <p:spPr>
          <a:xfrm>
            <a:off x="506093" y="1505313"/>
            <a:ext cx="2135052" cy="369332"/>
          </a:xfrm>
          <a:prstGeom prst="rect">
            <a:avLst/>
          </a:prstGeom>
          <a:ln>
            <a:solidFill>
              <a:schemeClr val="accent2">
                <a:lumMod val="75000"/>
              </a:schemeClr>
            </a:solidFill>
          </a:ln>
        </p:spPr>
        <p:txBody>
          <a:bodyPr wrap="square">
            <a:spAutoFit/>
          </a:bodyPr>
          <a:lstStyle/>
          <a:p>
            <a:r>
              <a:rPr lang="it-IT" dirty="0"/>
              <a:t>I documenti di gara: </a:t>
            </a:r>
          </a:p>
        </p:txBody>
      </p:sp>
      <p:sp>
        <p:nvSpPr>
          <p:cNvPr id="4" name="Rettangolo 3"/>
          <p:cNvSpPr/>
          <p:nvPr/>
        </p:nvSpPr>
        <p:spPr>
          <a:xfrm>
            <a:off x="3605620" y="2090608"/>
            <a:ext cx="4848250" cy="369332"/>
          </a:xfrm>
          <a:prstGeom prst="rect">
            <a:avLst/>
          </a:prstGeom>
        </p:spPr>
        <p:txBody>
          <a:bodyPr wrap="none">
            <a:spAutoFit/>
          </a:bodyPr>
          <a:lstStyle/>
          <a:p>
            <a:r>
              <a:rPr lang="it-IT" dirty="0"/>
              <a:t>stabiliscono i </a:t>
            </a:r>
            <a:r>
              <a:rPr lang="it-IT" b="1" dirty="0"/>
              <a:t>criteri di aggiudicazione </a:t>
            </a:r>
            <a:r>
              <a:rPr lang="it-IT" dirty="0"/>
              <a:t>dell'offerta.</a:t>
            </a:r>
          </a:p>
        </p:txBody>
      </p:sp>
      <p:sp>
        <p:nvSpPr>
          <p:cNvPr id="14" name="Rettangolo 13"/>
          <p:cNvSpPr/>
          <p:nvPr/>
        </p:nvSpPr>
        <p:spPr>
          <a:xfrm>
            <a:off x="7315199" y="2668146"/>
            <a:ext cx="1201784" cy="307777"/>
          </a:xfrm>
          <a:prstGeom prst="rect">
            <a:avLst/>
          </a:prstGeom>
        </p:spPr>
        <p:txBody>
          <a:bodyPr wrap="square">
            <a:spAutoFit/>
          </a:bodyPr>
          <a:lstStyle/>
          <a:p>
            <a:pPr algn="just"/>
            <a:r>
              <a:rPr lang="it-IT" sz="1400" b="1" dirty="0"/>
              <a:t>(comma 6)</a:t>
            </a:r>
          </a:p>
        </p:txBody>
      </p:sp>
      <p:sp>
        <p:nvSpPr>
          <p:cNvPr id="5" name="Rettangolo 4"/>
          <p:cNvSpPr/>
          <p:nvPr/>
        </p:nvSpPr>
        <p:spPr>
          <a:xfrm>
            <a:off x="3187608" y="3201390"/>
            <a:ext cx="5171621" cy="1477328"/>
          </a:xfrm>
          <a:prstGeom prst="rect">
            <a:avLst/>
          </a:prstGeom>
        </p:spPr>
        <p:txBody>
          <a:bodyPr wrap="square">
            <a:spAutoFit/>
          </a:bodyPr>
          <a:lstStyle/>
          <a:p>
            <a:pPr algn="just"/>
            <a:r>
              <a:rPr lang="it-IT" dirty="0"/>
              <a:t>elencano i </a:t>
            </a:r>
            <a:r>
              <a:rPr lang="it-IT" b="1" dirty="0"/>
              <a:t>criteri di valutazione </a:t>
            </a:r>
            <a:r>
              <a:rPr lang="it-IT" dirty="0"/>
              <a:t>e </a:t>
            </a:r>
            <a:r>
              <a:rPr lang="it-IT" b="1" dirty="0"/>
              <a:t>la ponderazione </a:t>
            </a:r>
            <a:r>
              <a:rPr lang="it-IT" dirty="0"/>
              <a:t>relativa attribuita a ciascuno di essi, anche prevedendo una forcella in cui lo scarto tra il minimo e il massimo deve essere adeguato (es. punteggio minimo perché l’offerta sia ammissibile). </a:t>
            </a:r>
          </a:p>
        </p:txBody>
      </p:sp>
      <p:sp>
        <p:nvSpPr>
          <p:cNvPr id="16" name="Rettangolo 15"/>
          <p:cNvSpPr/>
          <p:nvPr/>
        </p:nvSpPr>
        <p:spPr>
          <a:xfrm>
            <a:off x="7315199" y="5301379"/>
            <a:ext cx="1201784" cy="307777"/>
          </a:xfrm>
          <a:prstGeom prst="rect">
            <a:avLst/>
          </a:prstGeom>
        </p:spPr>
        <p:txBody>
          <a:bodyPr wrap="square">
            <a:spAutoFit/>
          </a:bodyPr>
          <a:lstStyle/>
          <a:p>
            <a:pPr algn="just"/>
            <a:r>
              <a:rPr lang="it-IT" sz="1400" b="1" dirty="0"/>
              <a:t>(comma 8)</a:t>
            </a:r>
          </a:p>
        </p:txBody>
      </p:sp>
      <p:sp>
        <p:nvSpPr>
          <p:cNvPr id="12" name="Freccia angolare in su 11"/>
          <p:cNvSpPr/>
          <p:nvPr/>
        </p:nvSpPr>
        <p:spPr>
          <a:xfrm rot="5400000">
            <a:off x="3209743" y="1985673"/>
            <a:ext cx="470263" cy="321491"/>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9" name="Freccia angolare in su 18"/>
          <p:cNvSpPr/>
          <p:nvPr/>
        </p:nvSpPr>
        <p:spPr>
          <a:xfrm rot="5400000">
            <a:off x="1981727" y="2318936"/>
            <a:ext cx="1961819" cy="321491"/>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3" name="Rettangolo 12"/>
          <p:cNvSpPr/>
          <p:nvPr/>
        </p:nvSpPr>
        <p:spPr>
          <a:xfrm>
            <a:off x="3187608" y="4778159"/>
            <a:ext cx="5085534" cy="523220"/>
          </a:xfrm>
          <a:prstGeom prst="rect">
            <a:avLst/>
          </a:prstGeom>
        </p:spPr>
        <p:txBody>
          <a:bodyPr wrap="square">
            <a:spAutoFit/>
          </a:bodyPr>
          <a:lstStyle/>
          <a:p>
            <a:pPr algn="just"/>
            <a:r>
              <a:rPr lang="it-IT" sz="1400" dirty="0"/>
              <a:t>Per ciascun criterio di valutazione prescelto possono essere previsti, ove necessario, sub-criteri e sub-pesi o sub-punteggi. </a:t>
            </a:r>
          </a:p>
        </p:txBody>
      </p:sp>
      <p:sp>
        <p:nvSpPr>
          <p:cNvPr id="8" name="Segnaposto data 7">
            <a:extLst>
              <a:ext uri="{FF2B5EF4-FFF2-40B4-BE49-F238E27FC236}">
                <a16:creationId xmlns:a16="http://schemas.microsoft.com/office/drawing/2014/main" id="{A824EFC6-0823-4D12-B432-307F347209E7}"/>
              </a:ext>
            </a:extLst>
          </p:cNvPr>
          <p:cNvSpPr>
            <a:spLocks noGrp="1"/>
          </p:cNvSpPr>
          <p:nvPr>
            <p:ph type="dt" sz="half" idx="10"/>
          </p:nvPr>
        </p:nvSpPr>
        <p:spPr/>
        <p:txBody>
          <a:bodyPr/>
          <a:lstStyle/>
          <a:p>
            <a:fld id="{E6975429-757F-4D07-8F18-4337580CEAC9}" type="datetime1">
              <a:rPr lang="it-IT" smtClean="0"/>
              <a:t>11/12/2020</a:t>
            </a:fld>
            <a:endParaRPr lang="it-IT" dirty="0"/>
          </a:p>
        </p:txBody>
      </p:sp>
      <p:sp>
        <p:nvSpPr>
          <p:cNvPr id="9" name="Segnaposto piè di pagina 8">
            <a:extLst>
              <a:ext uri="{FF2B5EF4-FFF2-40B4-BE49-F238E27FC236}">
                <a16:creationId xmlns:a16="http://schemas.microsoft.com/office/drawing/2014/main" id="{5EE68C92-B64D-4802-88D2-AD60D6D47C15}"/>
              </a:ext>
            </a:extLst>
          </p:cNvPr>
          <p:cNvSpPr>
            <a:spLocks noGrp="1"/>
          </p:cNvSpPr>
          <p:nvPr>
            <p:ph type="ftr" sz="quarter" idx="11"/>
          </p:nvPr>
        </p:nvSpPr>
        <p:spPr/>
        <p:txBody>
          <a:bodyPr/>
          <a:lstStyle/>
          <a:p>
            <a:r>
              <a:rPr lang="it-IT" dirty="0"/>
              <a:t>IL CODICE DEI CONTRATTI PUBBLICI</a:t>
            </a:r>
          </a:p>
        </p:txBody>
      </p:sp>
      <p:sp>
        <p:nvSpPr>
          <p:cNvPr id="10" name="Segnaposto numero diapositiva 9">
            <a:extLst>
              <a:ext uri="{FF2B5EF4-FFF2-40B4-BE49-F238E27FC236}">
                <a16:creationId xmlns:a16="http://schemas.microsoft.com/office/drawing/2014/main" id="{97EA90D1-FF0C-4B59-9854-22A5C8C27DD1}"/>
              </a:ext>
            </a:extLst>
          </p:cNvPr>
          <p:cNvSpPr>
            <a:spLocks noGrp="1"/>
          </p:cNvSpPr>
          <p:nvPr>
            <p:ph type="sldNum" sz="quarter" idx="12"/>
          </p:nvPr>
        </p:nvSpPr>
        <p:spPr/>
        <p:txBody>
          <a:bodyPr/>
          <a:lstStyle/>
          <a:p>
            <a:fld id="{9DFE6074-6A0D-4B4C-BDDE-63383ADB2658}" type="slidenum">
              <a:rPr lang="it-IT" smtClean="0"/>
              <a:t>186</a:t>
            </a:fld>
            <a:endParaRPr lang="it-IT" dirty="0"/>
          </a:p>
        </p:txBody>
      </p:sp>
      <p:sp>
        <p:nvSpPr>
          <p:cNvPr id="3" name="Rettangolo 2">
            <a:extLst>
              <a:ext uri="{FF2B5EF4-FFF2-40B4-BE49-F238E27FC236}">
                <a16:creationId xmlns:a16="http://schemas.microsoft.com/office/drawing/2014/main" id="{7AC6ADD9-A446-419F-A5B8-8A557B77DA2C}"/>
              </a:ext>
            </a:extLst>
          </p:cNvPr>
          <p:cNvSpPr/>
          <p:nvPr/>
        </p:nvSpPr>
        <p:spPr>
          <a:xfrm>
            <a:off x="4664238" y="789460"/>
            <a:ext cx="2920928" cy="646331"/>
          </a:xfrm>
          <a:prstGeom prst="rect">
            <a:avLst/>
          </a:prstGeom>
          <a:solidFill>
            <a:schemeClr val="accent1"/>
          </a:solidFill>
          <a:ln>
            <a:solidFill>
              <a:schemeClr val="accent1"/>
            </a:solidFill>
          </a:ln>
        </p:spPr>
        <p:txBody>
          <a:bodyPr wrap="none">
            <a:spAutoFit/>
          </a:bodyPr>
          <a:lstStyle/>
          <a:p>
            <a:pPr algn="ctr"/>
            <a:r>
              <a:rPr lang="it-IT" dirty="0"/>
              <a:t>CRITERI DI AGGIUDICAZIONE </a:t>
            </a:r>
          </a:p>
          <a:p>
            <a:pPr algn="ctr"/>
            <a:r>
              <a:rPr lang="it-IT" dirty="0"/>
              <a:t>DELLE OFFERTE</a:t>
            </a:r>
          </a:p>
        </p:txBody>
      </p:sp>
    </p:spTree>
    <p:extLst>
      <p:ext uri="{BB962C8B-B14F-4D97-AF65-F5344CB8AC3E}">
        <p14:creationId xmlns:p14="http://schemas.microsoft.com/office/powerpoint/2010/main" val="2101668190"/>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ttangolo 16"/>
          <p:cNvSpPr/>
          <p:nvPr/>
        </p:nvSpPr>
        <p:spPr>
          <a:xfrm>
            <a:off x="10197737" y="539611"/>
            <a:ext cx="957942" cy="369332"/>
          </a:xfrm>
          <a:prstGeom prst="rect">
            <a:avLst/>
          </a:prstGeom>
        </p:spPr>
        <p:txBody>
          <a:bodyPr wrap="square">
            <a:spAutoFit/>
          </a:bodyPr>
          <a:lstStyle/>
          <a:p>
            <a:pPr algn="ctr"/>
            <a:r>
              <a:rPr lang="it-IT" dirty="0"/>
              <a:t>ART. 95</a:t>
            </a:r>
          </a:p>
        </p:txBody>
      </p:sp>
      <p:sp>
        <p:nvSpPr>
          <p:cNvPr id="20" name="Parentesi graffa aperta 19"/>
          <p:cNvSpPr/>
          <p:nvPr/>
        </p:nvSpPr>
        <p:spPr>
          <a:xfrm>
            <a:off x="3092276" y="1810547"/>
            <a:ext cx="224958" cy="2342605"/>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dirty="0"/>
          </a:p>
        </p:txBody>
      </p:sp>
      <p:sp>
        <p:nvSpPr>
          <p:cNvPr id="22" name="Rettangolo 21"/>
          <p:cNvSpPr/>
          <p:nvPr/>
        </p:nvSpPr>
        <p:spPr>
          <a:xfrm>
            <a:off x="6174378" y="1652776"/>
            <a:ext cx="5453164" cy="923330"/>
          </a:xfrm>
          <a:prstGeom prst="rect">
            <a:avLst/>
          </a:prstGeom>
          <a:solidFill>
            <a:schemeClr val="accent3"/>
          </a:solidFill>
        </p:spPr>
        <p:txBody>
          <a:bodyPr wrap="square">
            <a:spAutoFit/>
          </a:bodyPr>
          <a:lstStyle/>
          <a:p>
            <a:pPr algn="just"/>
            <a:r>
              <a:rPr lang="it-IT" dirty="0"/>
              <a:t>(quali, ad esempio, il prezzo, il tempo di esecuzione dei lavori, il rendimento, la durata della concessione, il livello delle tariffe).</a:t>
            </a:r>
          </a:p>
        </p:txBody>
      </p:sp>
      <p:sp>
        <p:nvSpPr>
          <p:cNvPr id="23" name="Rettangolo 22"/>
          <p:cNvSpPr/>
          <p:nvPr/>
        </p:nvSpPr>
        <p:spPr>
          <a:xfrm>
            <a:off x="3493004" y="1652776"/>
            <a:ext cx="2207977" cy="369332"/>
          </a:xfrm>
          <a:prstGeom prst="rect">
            <a:avLst/>
          </a:prstGeom>
        </p:spPr>
        <p:txBody>
          <a:bodyPr wrap="none">
            <a:spAutoFit/>
          </a:bodyPr>
          <a:lstStyle/>
          <a:p>
            <a:r>
              <a:rPr lang="it-IT" dirty="0"/>
              <a:t>di natura quantitativa</a:t>
            </a:r>
          </a:p>
        </p:txBody>
      </p:sp>
      <p:sp>
        <p:nvSpPr>
          <p:cNvPr id="24" name="Rettangolo 23"/>
          <p:cNvSpPr/>
          <p:nvPr/>
        </p:nvSpPr>
        <p:spPr>
          <a:xfrm>
            <a:off x="950543" y="766961"/>
            <a:ext cx="5006121" cy="646331"/>
          </a:xfrm>
          <a:prstGeom prst="rect">
            <a:avLst/>
          </a:prstGeom>
        </p:spPr>
        <p:txBody>
          <a:bodyPr wrap="square">
            <a:spAutoFit/>
          </a:bodyPr>
          <a:lstStyle/>
          <a:p>
            <a:pPr algn="just"/>
            <a:r>
              <a:rPr lang="it-IT" dirty="0"/>
              <a:t>Di regola l’offerta economicamente più vantaggiosa è composta da elementi </a:t>
            </a:r>
          </a:p>
        </p:txBody>
      </p:sp>
      <p:sp>
        <p:nvSpPr>
          <p:cNvPr id="27" name="Rettangolo 26"/>
          <p:cNvSpPr/>
          <p:nvPr/>
        </p:nvSpPr>
        <p:spPr>
          <a:xfrm>
            <a:off x="3493004" y="3989123"/>
            <a:ext cx="2463660" cy="369332"/>
          </a:xfrm>
          <a:prstGeom prst="rect">
            <a:avLst/>
          </a:prstGeom>
        </p:spPr>
        <p:txBody>
          <a:bodyPr wrap="square">
            <a:spAutoFit/>
          </a:bodyPr>
          <a:lstStyle/>
          <a:p>
            <a:r>
              <a:rPr lang="it-IT" dirty="0"/>
              <a:t>di natura qualitativa</a:t>
            </a:r>
          </a:p>
        </p:txBody>
      </p:sp>
      <p:sp>
        <p:nvSpPr>
          <p:cNvPr id="28" name="Rettangolo 27"/>
          <p:cNvSpPr/>
          <p:nvPr/>
        </p:nvSpPr>
        <p:spPr>
          <a:xfrm>
            <a:off x="6174378" y="3949071"/>
            <a:ext cx="5453164" cy="646331"/>
          </a:xfrm>
          <a:prstGeom prst="rect">
            <a:avLst/>
          </a:prstGeom>
          <a:solidFill>
            <a:schemeClr val="accent3"/>
          </a:solidFill>
        </p:spPr>
        <p:txBody>
          <a:bodyPr wrap="square">
            <a:spAutoFit/>
          </a:bodyPr>
          <a:lstStyle/>
          <a:p>
            <a:pPr algn="just"/>
            <a:r>
              <a:rPr lang="it-IT" dirty="0"/>
              <a:t>(quali ad esempio il pregio tecnico, caratteristiche estetiche e funzionali, ecc.).</a:t>
            </a:r>
          </a:p>
        </p:txBody>
      </p:sp>
      <p:sp>
        <p:nvSpPr>
          <p:cNvPr id="29" name="Rettangolo 28"/>
          <p:cNvSpPr/>
          <p:nvPr/>
        </p:nvSpPr>
        <p:spPr>
          <a:xfrm>
            <a:off x="393407" y="5339235"/>
            <a:ext cx="11319621" cy="646331"/>
          </a:xfrm>
          <a:prstGeom prst="rect">
            <a:avLst/>
          </a:prstGeom>
        </p:spPr>
        <p:txBody>
          <a:bodyPr wrap="square">
            <a:spAutoFit/>
          </a:bodyPr>
          <a:lstStyle/>
          <a:p>
            <a:pPr algn="just"/>
            <a:r>
              <a:rPr lang="it-IT" dirty="0"/>
              <a:t>Ed anche da elementi riferiti all’assenza o presenza di una determinata caratteristica (possesso di una certificazione di qualità, del rating di legalità, ecc.)</a:t>
            </a:r>
          </a:p>
        </p:txBody>
      </p:sp>
      <p:sp>
        <p:nvSpPr>
          <p:cNvPr id="4" name="Segnaposto data 3">
            <a:extLst>
              <a:ext uri="{FF2B5EF4-FFF2-40B4-BE49-F238E27FC236}">
                <a16:creationId xmlns:a16="http://schemas.microsoft.com/office/drawing/2014/main" id="{731F37D4-A4DD-4EB0-A408-308C97088E35}"/>
              </a:ext>
            </a:extLst>
          </p:cNvPr>
          <p:cNvSpPr>
            <a:spLocks noGrp="1"/>
          </p:cNvSpPr>
          <p:nvPr>
            <p:ph type="dt" sz="half" idx="10"/>
          </p:nvPr>
        </p:nvSpPr>
        <p:spPr/>
        <p:txBody>
          <a:bodyPr/>
          <a:lstStyle/>
          <a:p>
            <a:fld id="{F70E3189-96C5-49D6-9D89-85A5A72AAB20}" type="datetime1">
              <a:rPr lang="it-IT" smtClean="0"/>
              <a:t>11/12/2020</a:t>
            </a:fld>
            <a:endParaRPr lang="it-IT" dirty="0"/>
          </a:p>
        </p:txBody>
      </p:sp>
      <p:sp>
        <p:nvSpPr>
          <p:cNvPr id="5" name="Segnaposto piè di pagina 4">
            <a:extLst>
              <a:ext uri="{FF2B5EF4-FFF2-40B4-BE49-F238E27FC236}">
                <a16:creationId xmlns:a16="http://schemas.microsoft.com/office/drawing/2014/main" id="{CD1D95B4-BFC7-48BB-A1F0-856424771AD2}"/>
              </a:ext>
            </a:extLst>
          </p:cNvPr>
          <p:cNvSpPr>
            <a:spLocks noGrp="1"/>
          </p:cNvSpPr>
          <p:nvPr>
            <p:ph type="ftr" sz="quarter" idx="11"/>
          </p:nvPr>
        </p:nvSpPr>
        <p:spPr/>
        <p:txBody>
          <a:bodyPr/>
          <a:lstStyle/>
          <a:p>
            <a:r>
              <a:rPr lang="it-IT" dirty="0"/>
              <a:t>IL CODICE DEI CONTRATTI PUBBLICI</a:t>
            </a:r>
          </a:p>
        </p:txBody>
      </p:sp>
      <p:sp>
        <p:nvSpPr>
          <p:cNvPr id="7" name="Segnaposto numero diapositiva 6">
            <a:extLst>
              <a:ext uri="{FF2B5EF4-FFF2-40B4-BE49-F238E27FC236}">
                <a16:creationId xmlns:a16="http://schemas.microsoft.com/office/drawing/2014/main" id="{1872C62B-6CF8-42BA-9322-1CF05917276A}"/>
              </a:ext>
            </a:extLst>
          </p:cNvPr>
          <p:cNvSpPr>
            <a:spLocks noGrp="1"/>
          </p:cNvSpPr>
          <p:nvPr>
            <p:ph type="sldNum" sz="quarter" idx="12"/>
          </p:nvPr>
        </p:nvSpPr>
        <p:spPr/>
        <p:txBody>
          <a:bodyPr/>
          <a:lstStyle/>
          <a:p>
            <a:fld id="{9DFE6074-6A0D-4B4C-BDDE-63383ADB2658}" type="slidenum">
              <a:rPr lang="it-IT" smtClean="0"/>
              <a:t>187</a:t>
            </a:fld>
            <a:endParaRPr lang="it-IT" dirty="0"/>
          </a:p>
        </p:txBody>
      </p:sp>
    </p:spTree>
    <p:extLst>
      <p:ext uri="{BB962C8B-B14F-4D97-AF65-F5344CB8AC3E}">
        <p14:creationId xmlns:p14="http://schemas.microsoft.com/office/powerpoint/2010/main" val="1022014517"/>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ttangolo 16"/>
          <p:cNvSpPr/>
          <p:nvPr/>
        </p:nvSpPr>
        <p:spPr>
          <a:xfrm>
            <a:off x="10197737" y="539611"/>
            <a:ext cx="957942" cy="369332"/>
          </a:xfrm>
          <a:prstGeom prst="rect">
            <a:avLst/>
          </a:prstGeom>
        </p:spPr>
        <p:txBody>
          <a:bodyPr wrap="square">
            <a:spAutoFit/>
          </a:bodyPr>
          <a:lstStyle/>
          <a:p>
            <a:pPr algn="ctr"/>
            <a:r>
              <a:rPr lang="it-IT" dirty="0"/>
              <a:t>ART. 95</a:t>
            </a:r>
          </a:p>
        </p:txBody>
      </p:sp>
      <p:sp>
        <p:nvSpPr>
          <p:cNvPr id="2" name="CasellaDiTesto 1">
            <a:extLst>
              <a:ext uri="{FF2B5EF4-FFF2-40B4-BE49-F238E27FC236}">
                <a16:creationId xmlns:a16="http://schemas.microsoft.com/office/drawing/2014/main" id="{DE2C1AB3-2ED1-4A4A-A009-696A87D42713}"/>
              </a:ext>
            </a:extLst>
          </p:cNvPr>
          <p:cNvSpPr txBox="1"/>
          <p:nvPr/>
        </p:nvSpPr>
        <p:spPr>
          <a:xfrm>
            <a:off x="1037230" y="1405719"/>
            <a:ext cx="9990161" cy="2585323"/>
          </a:xfrm>
          <a:prstGeom prst="rect">
            <a:avLst/>
          </a:prstGeom>
          <a:noFill/>
          <a:ln>
            <a:solidFill>
              <a:schemeClr val="accent2">
                <a:lumMod val="75000"/>
              </a:schemeClr>
            </a:solidFill>
          </a:ln>
        </p:spPr>
        <p:txBody>
          <a:bodyPr wrap="square" rtlCol="0">
            <a:spAutoFit/>
          </a:bodyPr>
          <a:lstStyle/>
          <a:p>
            <a:pPr algn="just"/>
            <a:r>
              <a:rPr lang="it-IT" dirty="0"/>
              <a:t>«Nelle gare pubbliche da aggiudicarsi sulla base del criterio dell'offerta economicamente più vantaggiosa, nel valutare il pregio tecnico dell'offerta l'amministrazione esercita la cd. discrezionalità tecnica poiché chiamata ad applicare regole elastiche ed opinabili (cd. concetti giuridici indeterminati): e, invero, nell'attribuire i punteggi all'offerta tecnica, l'amministrazione non applica scienze esatte che conducono ad un risultato certo ed univoco, ma formula un giudizio tecnico connotato da un fisiologico margine di opinabilità, </a:t>
            </a:r>
            <a:r>
              <a:rPr lang="it-IT" u="sng" dirty="0"/>
              <a:t>per sconfessare il quale non è sufficiente evidenziare la mera non condivisibilità del giudizio, dovendosi piuttosto dimostrare la sua palese inattendibilità</a:t>
            </a:r>
            <a:r>
              <a:rPr lang="it-IT" dirty="0"/>
              <a:t>». </a:t>
            </a:r>
          </a:p>
          <a:p>
            <a:pPr algn="just"/>
            <a:endParaRPr lang="it-IT" dirty="0"/>
          </a:p>
          <a:p>
            <a:pPr algn="just"/>
            <a:r>
              <a:rPr lang="da-DK" b="1" dirty="0"/>
              <a:t>T.A.R. Veneto Venezia, sez. III, sent., (ud. 11/01/2018) 15-01-2018, n. 40.</a:t>
            </a:r>
            <a:endParaRPr lang="it-IT" b="1" dirty="0"/>
          </a:p>
        </p:txBody>
      </p:sp>
      <p:sp>
        <p:nvSpPr>
          <p:cNvPr id="5" name="Segnaposto data 4">
            <a:extLst>
              <a:ext uri="{FF2B5EF4-FFF2-40B4-BE49-F238E27FC236}">
                <a16:creationId xmlns:a16="http://schemas.microsoft.com/office/drawing/2014/main" id="{366B4670-DBE0-4F66-904C-70932E37ED24}"/>
              </a:ext>
            </a:extLst>
          </p:cNvPr>
          <p:cNvSpPr>
            <a:spLocks noGrp="1"/>
          </p:cNvSpPr>
          <p:nvPr>
            <p:ph type="dt" sz="half" idx="10"/>
          </p:nvPr>
        </p:nvSpPr>
        <p:spPr/>
        <p:txBody>
          <a:bodyPr/>
          <a:lstStyle/>
          <a:p>
            <a:fld id="{E0183F48-B1B3-4CF3-9B80-40A4F8FB20B8}" type="datetime1">
              <a:rPr lang="it-IT" smtClean="0"/>
              <a:t>11/12/2020</a:t>
            </a:fld>
            <a:endParaRPr lang="it-IT" dirty="0"/>
          </a:p>
        </p:txBody>
      </p:sp>
      <p:sp>
        <p:nvSpPr>
          <p:cNvPr id="7" name="Segnaposto piè di pagina 6">
            <a:extLst>
              <a:ext uri="{FF2B5EF4-FFF2-40B4-BE49-F238E27FC236}">
                <a16:creationId xmlns:a16="http://schemas.microsoft.com/office/drawing/2014/main" id="{BD320725-118E-4E33-AF5E-06273612B941}"/>
              </a:ext>
            </a:extLst>
          </p:cNvPr>
          <p:cNvSpPr>
            <a:spLocks noGrp="1"/>
          </p:cNvSpPr>
          <p:nvPr>
            <p:ph type="ftr" sz="quarter" idx="11"/>
          </p:nvPr>
        </p:nvSpPr>
        <p:spPr/>
        <p:txBody>
          <a:bodyPr/>
          <a:lstStyle/>
          <a:p>
            <a:r>
              <a:rPr lang="it-IT" dirty="0"/>
              <a:t>IL CODICE DEI CONTRATTI PUBBLICI</a:t>
            </a:r>
          </a:p>
        </p:txBody>
      </p:sp>
      <p:sp>
        <p:nvSpPr>
          <p:cNvPr id="8" name="Segnaposto numero diapositiva 7">
            <a:extLst>
              <a:ext uri="{FF2B5EF4-FFF2-40B4-BE49-F238E27FC236}">
                <a16:creationId xmlns:a16="http://schemas.microsoft.com/office/drawing/2014/main" id="{EACA5739-439F-43F9-8790-7F538791285B}"/>
              </a:ext>
            </a:extLst>
          </p:cNvPr>
          <p:cNvSpPr>
            <a:spLocks noGrp="1"/>
          </p:cNvSpPr>
          <p:nvPr>
            <p:ph type="sldNum" sz="quarter" idx="12"/>
          </p:nvPr>
        </p:nvSpPr>
        <p:spPr/>
        <p:txBody>
          <a:bodyPr/>
          <a:lstStyle/>
          <a:p>
            <a:fld id="{9DFE6074-6A0D-4B4C-BDDE-63383ADB2658}" type="slidenum">
              <a:rPr lang="it-IT" smtClean="0"/>
              <a:t>188</a:t>
            </a:fld>
            <a:endParaRPr lang="it-IT" dirty="0"/>
          </a:p>
        </p:txBody>
      </p:sp>
    </p:spTree>
    <p:extLst>
      <p:ext uri="{BB962C8B-B14F-4D97-AF65-F5344CB8AC3E}">
        <p14:creationId xmlns:p14="http://schemas.microsoft.com/office/powerpoint/2010/main" val="2645021644"/>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ttangolo 16"/>
          <p:cNvSpPr/>
          <p:nvPr/>
        </p:nvSpPr>
        <p:spPr>
          <a:xfrm>
            <a:off x="10197737" y="539611"/>
            <a:ext cx="957942" cy="369332"/>
          </a:xfrm>
          <a:prstGeom prst="rect">
            <a:avLst/>
          </a:prstGeom>
        </p:spPr>
        <p:txBody>
          <a:bodyPr wrap="square">
            <a:spAutoFit/>
          </a:bodyPr>
          <a:lstStyle/>
          <a:p>
            <a:pPr algn="ctr"/>
            <a:r>
              <a:rPr lang="it-IT" dirty="0"/>
              <a:t>ART. 95</a:t>
            </a:r>
          </a:p>
        </p:txBody>
      </p:sp>
      <p:sp>
        <p:nvSpPr>
          <p:cNvPr id="2" name="Rettangolo 1"/>
          <p:cNvSpPr/>
          <p:nvPr/>
        </p:nvSpPr>
        <p:spPr>
          <a:xfrm>
            <a:off x="2209800" y="1724646"/>
            <a:ext cx="7175863" cy="2308324"/>
          </a:xfrm>
          <a:prstGeom prst="rect">
            <a:avLst/>
          </a:prstGeom>
        </p:spPr>
        <p:txBody>
          <a:bodyPr wrap="square">
            <a:spAutoFit/>
          </a:bodyPr>
          <a:lstStyle/>
          <a:p>
            <a:pPr algn="just"/>
            <a:r>
              <a:rPr lang="it-IT" dirty="0"/>
              <a:t>La stazione appaltante, al fine di assicurare l'effettiva individuazione del miglior rapporto qualità/ prezzo, </a:t>
            </a:r>
          </a:p>
          <a:p>
            <a:pPr algn="just"/>
            <a:endParaRPr lang="it-IT" dirty="0"/>
          </a:p>
          <a:p>
            <a:pPr algn="just"/>
            <a:r>
              <a:rPr lang="it-IT" dirty="0"/>
              <a:t>valorizza gli </a:t>
            </a:r>
            <a:r>
              <a:rPr lang="it-IT" b="1" dirty="0"/>
              <a:t>elementi qualitativi </a:t>
            </a:r>
            <a:r>
              <a:rPr lang="it-IT" dirty="0"/>
              <a:t>dell'offerta e individua criteri tali da garantire un confronto concorrenziale effettivo sui profili tecnici. </a:t>
            </a:r>
          </a:p>
          <a:p>
            <a:pPr algn="just"/>
            <a:endParaRPr lang="it-IT" dirty="0"/>
          </a:p>
          <a:p>
            <a:pPr algn="just"/>
            <a:r>
              <a:rPr lang="it-IT" dirty="0"/>
              <a:t>A tal fine la stazione appaltante stabilisce un </a:t>
            </a:r>
            <a:r>
              <a:rPr lang="it-IT" b="1" u="sng" dirty="0"/>
              <a:t>tetto massimo per il punteggio economico entro il limite del 30 per cento</a:t>
            </a:r>
          </a:p>
        </p:txBody>
      </p:sp>
      <p:sp>
        <p:nvSpPr>
          <p:cNvPr id="12" name="Rettangolo 11"/>
          <p:cNvSpPr/>
          <p:nvPr/>
        </p:nvSpPr>
        <p:spPr>
          <a:xfrm>
            <a:off x="8159931" y="4537465"/>
            <a:ext cx="1497874" cy="307777"/>
          </a:xfrm>
          <a:prstGeom prst="rect">
            <a:avLst/>
          </a:prstGeom>
        </p:spPr>
        <p:txBody>
          <a:bodyPr wrap="square">
            <a:spAutoFit/>
          </a:bodyPr>
          <a:lstStyle/>
          <a:p>
            <a:pPr algn="just"/>
            <a:r>
              <a:rPr lang="it-IT" sz="1400" b="1" dirty="0"/>
              <a:t>(comma 10-bis)</a:t>
            </a:r>
          </a:p>
        </p:txBody>
      </p:sp>
      <p:sp>
        <p:nvSpPr>
          <p:cNvPr id="5" name="Segnaposto data 4">
            <a:extLst>
              <a:ext uri="{FF2B5EF4-FFF2-40B4-BE49-F238E27FC236}">
                <a16:creationId xmlns:a16="http://schemas.microsoft.com/office/drawing/2014/main" id="{DC0F12B1-2DF8-49F6-AC59-0E324FD69B51}"/>
              </a:ext>
            </a:extLst>
          </p:cNvPr>
          <p:cNvSpPr>
            <a:spLocks noGrp="1"/>
          </p:cNvSpPr>
          <p:nvPr>
            <p:ph type="dt" sz="half" idx="10"/>
          </p:nvPr>
        </p:nvSpPr>
        <p:spPr/>
        <p:txBody>
          <a:bodyPr/>
          <a:lstStyle/>
          <a:p>
            <a:fld id="{83F66135-81BF-42A1-B931-642988F49EFA}" type="datetime1">
              <a:rPr lang="it-IT" smtClean="0"/>
              <a:t>11/12/2020</a:t>
            </a:fld>
            <a:endParaRPr lang="it-IT" dirty="0"/>
          </a:p>
        </p:txBody>
      </p:sp>
      <p:sp>
        <p:nvSpPr>
          <p:cNvPr id="7" name="Segnaposto piè di pagina 6">
            <a:extLst>
              <a:ext uri="{FF2B5EF4-FFF2-40B4-BE49-F238E27FC236}">
                <a16:creationId xmlns:a16="http://schemas.microsoft.com/office/drawing/2014/main" id="{F58D4BC7-34F8-4D70-B442-E4E91713F5A8}"/>
              </a:ext>
            </a:extLst>
          </p:cNvPr>
          <p:cNvSpPr>
            <a:spLocks noGrp="1"/>
          </p:cNvSpPr>
          <p:nvPr>
            <p:ph type="ftr" sz="quarter" idx="11"/>
          </p:nvPr>
        </p:nvSpPr>
        <p:spPr/>
        <p:txBody>
          <a:bodyPr/>
          <a:lstStyle/>
          <a:p>
            <a:r>
              <a:rPr lang="it-IT" dirty="0"/>
              <a:t>IL CODICE DEI CONTRATTI PUBBLICI</a:t>
            </a:r>
          </a:p>
        </p:txBody>
      </p:sp>
      <p:sp>
        <p:nvSpPr>
          <p:cNvPr id="8" name="Segnaposto numero diapositiva 7">
            <a:extLst>
              <a:ext uri="{FF2B5EF4-FFF2-40B4-BE49-F238E27FC236}">
                <a16:creationId xmlns:a16="http://schemas.microsoft.com/office/drawing/2014/main" id="{5480D291-5AFB-47AF-B058-DA39E837CC56}"/>
              </a:ext>
            </a:extLst>
          </p:cNvPr>
          <p:cNvSpPr>
            <a:spLocks noGrp="1"/>
          </p:cNvSpPr>
          <p:nvPr>
            <p:ph type="sldNum" sz="quarter" idx="12"/>
          </p:nvPr>
        </p:nvSpPr>
        <p:spPr/>
        <p:txBody>
          <a:bodyPr/>
          <a:lstStyle/>
          <a:p>
            <a:fld id="{9DFE6074-6A0D-4B4C-BDDE-63383ADB2658}" type="slidenum">
              <a:rPr lang="it-IT" smtClean="0"/>
              <a:t>189</a:t>
            </a:fld>
            <a:endParaRPr lang="it-IT" dirty="0"/>
          </a:p>
        </p:txBody>
      </p:sp>
    </p:spTree>
    <p:extLst>
      <p:ext uri="{BB962C8B-B14F-4D97-AF65-F5344CB8AC3E}">
        <p14:creationId xmlns:p14="http://schemas.microsoft.com/office/powerpoint/2010/main" val="11395364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FFD48BC7-DC40-47DE-87EE-9F4B6ECB9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29" name="Freeform: Shape 28">
            <a:extLst>
              <a:ext uri="{FF2B5EF4-FFF2-40B4-BE49-F238E27FC236}">
                <a16:creationId xmlns:a16="http://schemas.microsoft.com/office/drawing/2014/main" id="{E502BBC7-2C76-46F3-BC24-5985BC13D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useBgFill="1">
        <p:nvSpPr>
          <p:cNvPr id="31" name="Freeform: Shape 30">
            <a:extLst>
              <a:ext uri="{FF2B5EF4-FFF2-40B4-BE49-F238E27FC236}">
                <a16:creationId xmlns:a16="http://schemas.microsoft.com/office/drawing/2014/main" id="{C7F28D52-2A5F-4D23-81AE-7CB8B591C7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1664" y="0"/>
            <a:ext cx="9948672"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olo 1"/>
          <p:cNvSpPr>
            <a:spLocks noGrp="1"/>
          </p:cNvSpPr>
          <p:nvPr>
            <p:ph type="ctrTitle"/>
          </p:nvPr>
        </p:nvSpPr>
        <p:spPr>
          <a:xfrm>
            <a:off x="640522" y="469976"/>
            <a:ext cx="10910956" cy="555500"/>
          </a:xfrm>
        </p:spPr>
        <p:txBody>
          <a:bodyPr anchor="ctr">
            <a:normAutofit fontScale="90000"/>
          </a:bodyPr>
          <a:lstStyle/>
          <a:p>
            <a:br>
              <a:rPr lang="it-IT" sz="2300" dirty="0">
                <a:latin typeface="Calibri" pitchFamily="34" charset="0"/>
              </a:rPr>
            </a:br>
            <a:br>
              <a:rPr lang="it-IT" sz="2300" dirty="0">
                <a:latin typeface="Calibri" pitchFamily="34" charset="0"/>
              </a:rPr>
            </a:br>
            <a:br>
              <a:rPr lang="it-IT" sz="2300" dirty="0">
                <a:latin typeface="Calibri" pitchFamily="34" charset="0"/>
              </a:rPr>
            </a:br>
            <a:br>
              <a:rPr lang="it-IT" sz="2300" dirty="0">
                <a:latin typeface="Calibri" pitchFamily="34" charset="0"/>
              </a:rPr>
            </a:br>
            <a:br>
              <a:rPr lang="it-IT" sz="2300" dirty="0">
                <a:latin typeface="Calibri" pitchFamily="34" charset="0"/>
              </a:rPr>
            </a:br>
            <a:r>
              <a:rPr lang="it-IT" sz="3100" b="1" dirty="0">
                <a:latin typeface="Calibri" pitchFamily="34" charset="0"/>
              </a:rPr>
              <a:t>IL DECRETO SEMPLIFICAZIONI</a:t>
            </a:r>
            <a:br>
              <a:rPr lang="it-IT" sz="4800" dirty="0">
                <a:latin typeface="Calibri" pitchFamily="34" charset="0"/>
              </a:rPr>
            </a:br>
            <a:endParaRPr lang="it-IT" sz="4800" dirty="0">
              <a:latin typeface="Calibri" pitchFamily="34" charset="0"/>
            </a:endParaRPr>
          </a:p>
        </p:txBody>
      </p:sp>
      <p:sp>
        <p:nvSpPr>
          <p:cNvPr id="33" name="Rectangle 32">
            <a:extLst>
              <a:ext uri="{FF2B5EF4-FFF2-40B4-BE49-F238E27FC236}">
                <a16:creationId xmlns:a16="http://schemas.microsoft.com/office/drawing/2014/main" id="{3629484E-3792-4B3D-89AD-7C8A1ED0E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0" y="5524786"/>
            <a:ext cx="4754880" cy="274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Segnaposto data 3"/>
          <p:cNvSpPr>
            <a:spLocks noGrp="1"/>
          </p:cNvSpPr>
          <p:nvPr>
            <p:ph type="dt" sz="half" idx="10"/>
          </p:nvPr>
        </p:nvSpPr>
        <p:spPr>
          <a:xfrm>
            <a:off x="434163" y="6356350"/>
            <a:ext cx="1166037" cy="365125"/>
          </a:xfrm>
        </p:spPr>
        <p:txBody>
          <a:bodyPr>
            <a:normAutofit/>
          </a:bodyPr>
          <a:lstStyle/>
          <a:p>
            <a:pPr>
              <a:spcAft>
                <a:spcPts val="600"/>
              </a:spcAft>
            </a:pPr>
            <a:fld id="{693DDF68-E19E-44FD-8DF2-9EE34C2FEE05}" type="datetime1">
              <a:rPr lang="it-IT" smtClean="0">
                <a:solidFill>
                  <a:schemeClr val="tx1">
                    <a:lumMod val="50000"/>
                    <a:lumOff val="50000"/>
                  </a:schemeClr>
                </a:solidFill>
                <a:latin typeface="Calibri" pitchFamily="34" charset="0"/>
              </a:rPr>
              <a:t>11/12/2020</a:t>
            </a:fld>
            <a:endParaRPr lang="it-IT" dirty="0">
              <a:solidFill>
                <a:schemeClr val="tx1">
                  <a:lumMod val="50000"/>
                  <a:lumOff val="50000"/>
                </a:schemeClr>
              </a:solidFill>
              <a:latin typeface="Calibri" pitchFamily="34" charset="0"/>
            </a:endParaRPr>
          </a:p>
        </p:txBody>
      </p:sp>
      <p:sp>
        <p:nvSpPr>
          <p:cNvPr id="6" name="Segnaposto piè di pagina 5">
            <a:extLst>
              <a:ext uri="{FF2B5EF4-FFF2-40B4-BE49-F238E27FC236}">
                <a16:creationId xmlns:a16="http://schemas.microsoft.com/office/drawing/2014/main" id="{B80C0DE2-CE8C-472F-913A-A5BF9C176A7D}"/>
              </a:ext>
            </a:extLst>
          </p:cNvPr>
          <p:cNvSpPr>
            <a:spLocks noGrp="1"/>
          </p:cNvSpPr>
          <p:nvPr>
            <p:ph type="ftr" sz="quarter" idx="11"/>
          </p:nvPr>
        </p:nvSpPr>
        <p:spPr>
          <a:xfrm>
            <a:off x="4038600" y="6356350"/>
            <a:ext cx="4114800" cy="365125"/>
          </a:xfrm>
        </p:spPr>
        <p:txBody>
          <a:bodyPr>
            <a:normAutofit/>
          </a:bodyPr>
          <a:lstStyle/>
          <a:p>
            <a:pPr>
              <a:spcAft>
                <a:spcPts val="600"/>
              </a:spcAft>
            </a:pPr>
            <a:r>
              <a:rPr lang="it-IT" dirty="0">
                <a:solidFill>
                  <a:schemeClr val="tx1">
                    <a:lumMod val="50000"/>
                    <a:lumOff val="50000"/>
                  </a:schemeClr>
                </a:solidFill>
              </a:rPr>
              <a:t>IL CODICE DEI CONTRATTI PUBBLICI</a:t>
            </a:r>
          </a:p>
        </p:txBody>
      </p:sp>
      <p:sp>
        <p:nvSpPr>
          <p:cNvPr id="5" name="Segnaposto numero diapositiva 4"/>
          <p:cNvSpPr>
            <a:spLocks noGrp="1"/>
          </p:cNvSpPr>
          <p:nvPr>
            <p:ph type="sldNum" sz="quarter" idx="12"/>
          </p:nvPr>
        </p:nvSpPr>
        <p:spPr>
          <a:xfrm>
            <a:off x="10489019" y="6356350"/>
            <a:ext cx="1268818" cy="365125"/>
          </a:xfrm>
          <a:prstGeom prst="ellipse">
            <a:avLst/>
          </a:prstGeom>
        </p:spPr>
        <p:txBody>
          <a:bodyPr>
            <a:normAutofit/>
          </a:bodyPr>
          <a:lstStyle/>
          <a:p>
            <a:pPr>
              <a:lnSpc>
                <a:spcPct val="90000"/>
              </a:lnSpc>
              <a:spcAft>
                <a:spcPts val="600"/>
              </a:spcAft>
            </a:pPr>
            <a:fld id="{ED2A5BCF-08AD-4814-8341-34CC1736FD3A}" type="slidenum">
              <a:rPr lang="it-IT">
                <a:solidFill>
                  <a:schemeClr val="tx1">
                    <a:lumMod val="50000"/>
                    <a:lumOff val="50000"/>
                  </a:schemeClr>
                </a:solidFill>
              </a:rPr>
              <a:pPr>
                <a:lnSpc>
                  <a:spcPct val="90000"/>
                </a:lnSpc>
                <a:spcAft>
                  <a:spcPts val="600"/>
                </a:spcAft>
              </a:pPr>
              <a:t>19</a:t>
            </a:fld>
            <a:endParaRPr lang="it-IT" dirty="0">
              <a:solidFill>
                <a:schemeClr val="tx1">
                  <a:lumMod val="50000"/>
                  <a:lumOff val="50000"/>
                </a:schemeClr>
              </a:solidFill>
            </a:endParaRPr>
          </a:p>
        </p:txBody>
      </p:sp>
      <p:sp>
        <p:nvSpPr>
          <p:cNvPr id="12" name="CasellaDiTesto 11">
            <a:extLst>
              <a:ext uri="{FF2B5EF4-FFF2-40B4-BE49-F238E27FC236}">
                <a16:creationId xmlns:a16="http://schemas.microsoft.com/office/drawing/2014/main" id="{3E33E5AF-F40C-4DF1-B15D-EA4439B128F9}"/>
              </a:ext>
            </a:extLst>
          </p:cNvPr>
          <p:cNvSpPr txBox="1"/>
          <p:nvPr/>
        </p:nvSpPr>
        <p:spPr>
          <a:xfrm>
            <a:off x="1258114" y="1652992"/>
            <a:ext cx="9675772" cy="2923877"/>
          </a:xfrm>
          <a:prstGeom prst="rect">
            <a:avLst/>
          </a:prstGeom>
          <a:noFill/>
          <a:ln>
            <a:solidFill>
              <a:schemeClr val="accent6">
                <a:lumMod val="75000"/>
              </a:schemeClr>
            </a:solidFill>
          </a:ln>
        </p:spPr>
        <p:txBody>
          <a:bodyPr wrap="square">
            <a:spAutoFit/>
          </a:bodyPr>
          <a:lstStyle/>
          <a:p>
            <a:pPr algn="ctr"/>
            <a:r>
              <a:rPr lang="it-IT" sz="2000" b="1" u="sng" dirty="0"/>
              <a:t>Modifica dell’art. 32, comma 8 Codice:</a:t>
            </a:r>
          </a:p>
          <a:p>
            <a:pPr algn="ctr"/>
            <a:endParaRPr lang="it-IT" sz="2000" b="1" i="1" u="sng" dirty="0">
              <a:highlight>
                <a:srgbClr val="00FF00"/>
              </a:highlight>
            </a:endParaRPr>
          </a:p>
          <a:p>
            <a:pPr algn="ctr"/>
            <a:r>
              <a:rPr lang="it-IT" b="1" i="1" dirty="0"/>
              <a:t>8. Divenuta efficace l'aggiudicazione, e fatto salvo l'esercizio dei poteri di autotutela nei casi consentiti dalle norme vigenti, </a:t>
            </a:r>
            <a:r>
              <a:rPr lang="it-IT" b="1" i="1" dirty="0">
                <a:highlight>
                  <a:srgbClr val="FFFF00"/>
                </a:highlight>
              </a:rPr>
              <a:t>la stipulazione del contratto di appalto o di concessione deve avere luogo entro i successivi sessanta giorni</a:t>
            </a:r>
            <a:r>
              <a:rPr lang="it-IT" b="1" i="1" dirty="0"/>
              <a:t>, salvo diverso termine previsto nel bando o nell'invito ad offrire, ovvero l'ipotesi di differimento espressamente concordata con l'aggiudicatario, purché comunque giustificata dall'interesse alla sollecita esecuzione del contratto. </a:t>
            </a:r>
            <a:r>
              <a:rPr lang="it-IT" b="1" i="1" u="sng" dirty="0">
                <a:effectLst>
                  <a:outerShdw blurRad="38100" dist="38100" dir="2700000" algn="tl">
                    <a:srgbClr val="000000">
                      <a:alpha val="43137"/>
                    </a:srgbClr>
                  </a:outerShdw>
                </a:effectLst>
              </a:rPr>
              <a:t>La mancata stipulazione del contratto nel termine previsto deve essere motivata con specifico riferimento all'interesse della stazione appaltante e a quello nazionale alla sollecita esecuzione del contratto e viene valutata ai fini della responsabilità erariale e disciplinare del dirigente preposto. </a:t>
            </a:r>
          </a:p>
        </p:txBody>
      </p:sp>
    </p:spTree>
    <p:extLst>
      <p:ext uri="{BB962C8B-B14F-4D97-AF65-F5344CB8AC3E}">
        <p14:creationId xmlns:p14="http://schemas.microsoft.com/office/powerpoint/2010/main" val="437602126"/>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ttangolo 16"/>
          <p:cNvSpPr/>
          <p:nvPr/>
        </p:nvSpPr>
        <p:spPr>
          <a:xfrm>
            <a:off x="10197737" y="539611"/>
            <a:ext cx="957942" cy="369332"/>
          </a:xfrm>
          <a:prstGeom prst="rect">
            <a:avLst/>
          </a:prstGeom>
        </p:spPr>
        <p:txBody>
          <a:bodyPr wrap="square">
            <a:spAutoFit/>
          </a:bodyPr>
          <a:lstStyle/>
          <a:p>
            <a:pPr algn="ctr"/>
            <a:r>
              <a:rPr lang="it-IT" dirty="0"/>
              <a:t>ART. 95</a:t>
            </a:r>
          </a:p>
        </p:txBody>
      </p:sp>
      <p:sp>
        <p:nvSpPr>
          <p:cNvPr id="15" name="Rettangolo 14"/>
          <p:cNvSpPr/>
          <p:nvPr/>
        </p:nvSpPr>
        <p:spPr>
          <a:xfrm>
            <a:off x="3222170" y="699011"/>
            <a:ext cx="5695407" cy="646331"/>
          </a:xfrm>
          <a:prstGeom prst="rect">
            <a:avLst/>
          </a:prstGeom>
          <a:solidFill>
            <a:schemeClr val="accent2"/>
          </a:solidFill>
        </p:spPr>
        <p:txBody>
          <a:bodyPr wrap="square">
            <a:spAutoFit/>
          </a:bodyPr>
          <a:lstStyle/>
          <a:p>
            <a:pPr algn="ctr"/>
            <a:r>
              <a:rPr lang="it-IT" dirty="0"/>
              <a:t>L’offerta economicamente più vantaggiosa </a:t>
            </a:r>
          </a:p>
          <a:p>
            <a:pPr algn="ctr"/>
            <a:r>
              <a:rPr lang="it-IT" dirty="0"/>
              <a:t>(individuata sulla base del miglior rapporto qualità/prezzo)</a:t>
            </a:r>
          </a:p>
        </p:txBody>
      </p:sp>
      <p:sp>
        <p:nvSpPr>
          <p:cNvPr id="3" name="Rettangolo 2"/>
          <p:cNvSpPr/>
          <p:nvPr/>
        </p:nvSpPr>
        <p:spPr>
          <a:xfrm>
            <a:off x="4188821" y="1584750"/>
            <a:ext cx="3762103" cy="369332"/>
          </a:xfrm>
          <a:prstGeom prst="rect">
            <a:avLst/>
          </a:prstGeom>
          <a:ln>
            <a:solidFill>
              <a:schemeClr val="accent1"/>
            </a:solidFill>
          </a:ln>
        </p:spPr>
        <p:txBody>
          <a:bodyPr wrap="square">
            <a:spAutoFit/>
          </a:bodyPr>
          <a:lstStyle/>
          <a:p>
            <a:pPr algn="just"/>
            <a:r>
              <a:rPr lang="it-IT" dirty="0"/>
              <a:t>aspetti qualitativi, ambientali o sociali</a:t>
            </a:r>
          </a:p>
        </p:txBody>
      </p:sp>
      <p:sp>
        <p:nvSpPr>
          <p:cNvPr id="7" name="Rettangolo 6"/>
          <p:cNvSpPr/>
          <p:nvPr/>
        </p:nvSpPr>
        <p:spPr>
          <a:xfrm>
            <a:off x="661754" y="2431591"/>
            <a:ext cx="3775905" cy="338554"/>
          </a:xfrm>
          <a:prstGeom prst="rect">
            <a:avLst/>
          </a:prstGeom>
        </p:spPr>
        <p:txBody>
          <a:bodyPr wrap="none">
            <a:spAutoFit/>
          </a:bodyPr>
          <a:lstStyle/>
          <a:p>
            <a:r>
              <a:rPr lang="it-IT" sz="1600" dirty="0"/>
              <a:t>Nell'ambito di tali criteri possono rientrare:</a:t>
            </a:r>
          </a:p>
        </p:txBody>
      </p:sp>
      <p:sp>
        <p:nvSpPr>
          <p:cNvPr id="8" name="Rettangolo 7"/>
          <p:cNvSpPr/>
          <p:nvPr/>
        </p:nvSpPr>
        <p:spPr>
          <a:xfrm>
            <a:off x="844731" y="2932155"/>
            <a:ext cx="10162903" cy="2862322"/>
          </a:xfrm>
          <a:prstGeom prst="rect">
            <a:avLst/>
          </a:prstGeom>
        </p:spPr>
        <p:txBody>
          <a:bodyPr wrap="square">
            <a:spAutoFit/>
          </a:bodyPr>
          <a:lstStyle/>
          <a:p>
            <a:pPr marL="228600" indent="-228600" algn="just">
              <a:buAutoNum type="alphaLcParenR"/>
            </a:pPr>
            <a:r>
              <a:rPr lang="it-IT" sz="1200" dirty="0"/>
              <a:t>la </a:t>
            </a:r>
            <a:r>
              <a:rPr lang="it-IT" sz="1200" b="1" dirty="0"/>
              <a:t>qualità</a:t>
            </a:r>
            <a:r>
              <a:rPr lang="it-IT" sz="1200" dirty="0"/>
              <a:t>, che comprende pregio tecnico, caratteristiche estetiche e funzionali, accessibilità per le persone con disabilità, progettazione adeguata per tutti gli utenti, certificazioni e attestazioni in materia di sicurezza e salute dei lavoratori, quali OSHAS 18001, caratteristiche sociali, ambientali, contenimento dei consumi energetici e delle risorse ambientali dell'opera o del prodotto, caratteristiche innovative, commercializzazione e relative condizioni; </a:t>
            </a:r>
          </a:p>
          <a:p>
            <a:pPr marL="228600" indent="-228600" algn="just">
              <a:buAutoNum type="alphaLcParenR"/>
            </a:pPr>
            <a:r>
              <a:rPr lang="it-IT" sz="1200" dirty="0"/>
              <a:t>il possesso di un marchio di </a:t>
            </a:r>
            <a:r>
              <a:rPr lang="it-IT" sz="1200" b="1" dirty="0"/>
              <a:t>qualità ecologica </a:t>
            </a:r>
            <a:r>
              <a:rPr lang="it-IT" sz="1200" dirty="0"/>
              <a:t>dell'Unione europea (Ecolabel UE) in relazione ai beni o servizi oggetto del contratto, in misura pari o superiore al 30 per cento del valore delle forniture o prestazioni oggetto del contratto stesso; </a:t>
            </a:r>
          </a:p>
          <a:p>
            <a:pPr marL="228600" indent="-228600" algn="just">
              <a:buAutoNum type="alphaLcParenR"/>
            </a:pPr>
            <a:r>
              <a:rPr lang="it-IT" sz="1200" dirty="0"/>
              <a:t>il </a:t>
            </a:r>
            <a:r>
              <a:rPr lang="it-IT" sz="1200" b="1" dirty="0"/>
              <a:t>costo di utilizzazione e manutenzione </a:t>
            </a:r>
            <a:r>
              <a:rPr lang="it-IT" sz="1200" dirty="0"/>
              <a:t>avuto anche riguardo ai consumi di energia e delle risorse naturali, alle emissioni inquinanti e ai costi complessivi, inclusi quelli esterni e di mitigazione degli impatti dei cambiamenti climatici, riferiti all'intero ciclo di vita dell'opera, bene o servizio, con l'obiettivo strategico di un uso più efficiente delle risorse e di un'economia circolare che promuova ambiente e occupazione; </a:t>
            </a:r>
          </a:p>
          <a:p>
            <a:pPr marL="228600" indent="-228600" algn="just">
              <a:buAutoNum type="alphaLcParenR"/>
            </a:pPr>
            <a:r>
              <a:rPr lang="it-IT" sz="1200" dirty="0"/>
              <a:t>la compensazione delle emissioni di gas ad effetto serra associate alle attività dell'azienda calcolate secondo i metodi stabiliti in base alla raccomandazione n. 2013/179/UE della Commissione del 9 aprile 2013, relativa all'uso di metodologie comuni per misurare e comunicare le </a:t>
            </a:r>
            <a:r>
              <a:rPr lang="it-IT" sz="1200" b="1" dirty="0"/>
              <a:t>prestazioni ambientali </a:t>
            </a:r>
            <a:r>
              <a:rPr lang="it-IT" sz="1200" dirty="0"/>
              <a:t>nel corso del ciclo di vita dei prodotti e delle organizzazioni;</a:t>
            </a:r>
          </a:p>
          <a:p>
            <a:pPr marL="228600" indent="-228600" algn="just">
              <a:buAutoNum type="alphaLcParenR"/>
            </a:pPr>
            <a:r>
              <a:rPr lang="it-IT" sz="1200" dirty="0"/>
              <a:t>l'organizzazione, le qualifiche e l'esperienza del </a:t>
            </a:r>
            <a:r>
              <a:rPr lang="it-IT" sz="1200" b="1" dirty="0"/>
              <a:t>personale effettivamente utilizzato </a:t>
            </a:r>
            <a:r>
              <a:rPr lang="it-IT" sz="1200" dirty="0"/>
              <a:t>nell'appalto, qualora la qualità del personale incaricato possa avere un'influenza significativa sul livello dell'esecuzione dell'appalto;</a:t>
            </a:r>
          </a:p>
          <a:p>
            <a:pPr marL="228600" indent="-228600" algn="just">
              <a:buAutoNum type="alphaLcParenR"/>
            </a:pPr>
            <a:r>
              <a:rPr lang="it-IT" sz="1200" dirty="0"/>
              <a:t>il servizio successivo alla vendita e assistenza tecnica;</a:t>
            </a:r>
          </a:p>
          <a:p>
            <a:pPr marL="228600" indent="-228600" algn="just">
              <a:buAutoNum type="alphaLcParenR"/>
            </a:pPr>
            <a:r>
              <a:rPr lang="it-IT" sz="1200" dirty="0"/>
              <a:t>le condizioni di consegna quali la data di consegna, il processo di consegna e il termine di consegna o di esecuzione.</a:t>
            </a:r>
          </a:p>
        </p:txBody>
      </p:sp>
      <p:sp>
        <p:nvSpPr>
          <p:cNvPr id="9" name="Rettangolo 8"/>
          <p:cNvSpPr/>
          <p:nvPr/>
        </p:nvSpPr>
        <p:spPr>
          <a:xfrm>
            <a:off x="9805850" y="5486700"/>
            <a:ext cx="1201784" cy="307777"/>
          </a:xfrm>
          <a:prstGeom prst="rect">
            <a:avLst/>
          </a:prstGeom>
        </p:spPr>
        <p:txBody>
          <a:bodyPr wrap="square">
            <a:spAutoFit/>
          </a:bodyPr>
          <a:lstStyle/>
          <a:p>
            <a:pPr algn="just"/>
            <a:r>
              <a:rPr lang="it-IT" sz="1400" b="1" dirty="0"/>
              <a:t>(comma 6)</a:t>
            </a:r>
          </a:p>
        </p:txBody>
      </p:sp>
      <p:sp>
        <p:nvSpPr>
          <p:cNvPr id="5" name="Segnaposto data 4">
            <a:extLst>
              <a:ext uri="{FF2B5EF4-FFF2-40B4-BE49-F238E27FC236}">
                <a16:creationId xmlns:a16="http://schemas.microsoft.com/office/drawing/2014/main" id="{A88324E0-2400-4ED3-98E6-F382420872F3}"/>
              </a:ext>
            </a:extLst>
          </p:cNvPr>
          <p:cNvSpPr>
            <a:spLocks noGrp="1"/>
          </p:cNvSpPr>
          <p:nvPr>
            <p:ph type="dt" sz="half" idx="10"/>
          </p:nvPr>
        </p:nvSpPr>
        <p:spPr/>
        <p:txBody>
          <a:bodyPr/>
          <a:lstStyle/>
          <a:p>
            <a:fld id="{38045919-48F7-4CCB-B41C-AE83B62C9832}" type="datetime1">
              <a:rPr lang="it-IT" smtClean="0"/>
              <a:t>11/12/2020</a:t>
            </a:fld>
            <a:endParaRPr lang="it-IT" dirty="0"/>
          </a:p>
        </p:txBody>
      </p:sp>
      <p:sp>
        <p:nvSpPr>
          <p:cNvPr id="10" name="Segnaposto piè di pagina 9">
            <a:extLst>
              <a:ext uri="{FF2B5EF4-FFF2-40B4-BE49-F238E27FC236}">
                <a16:creationId xmlns:a16="http://schemas.microsoft.com/office/drawing/2014/main" id="{66FDB4E8-43A3-462B-9DD5-20DE090D909B}"/>
              </a:ext>
            </a:extLst>
          </p:cNvPr>
          <p:cNvSpPr>
            <a:spLocks noGrp="1"/>
          </p:cNvSpPr>
          <p:nvPr>
            <p:ph type="ftr" sz="quarter" idx="11"/>
          </p:nvPr>
        </p:nvSpPr>
        <p:spPr/>
        <p:txBody>
          <a:bodyPr/>
          <a:lstStyle/>
          <a:p>
            <a:r>
              <a:rPr lang="it-IT" dirty="0"/>
              <a:t>IL CODICE DEI CONTRATTI PUBBLICI</a:t>
            </a:r>
          </a:p>
        </p:txBody>
      </p:sp>
      <p:sp>
        <p:nvSpPr>
          <p:cNvPr id="11" name="Segnaposto numero diapositiva 10">
            <a:extLst>
              <a:ext uri="{FF2B5EF4-FFF2-40B4-BE49-F238E27FC236}">
                <a16:creationId xmlns:a16="http://schemas.microsoft.com/office/drawing/2014/main" id="{A7287468-406E-4445-8D8C-4418671BE954}"/>
              </a:ext>
            </a:extLst>
          </p:cNvPr>
          <p:cNvSpPr>
            <a:spLocks noGrp="1"/>
          </p:cNvSpPr>
          <p:nvPr>
            <p:ph type="sldNum" sz="quarter" idx="12"/>
          </p:nvPr>
        </p:nvSpPr>
        <p:spPr/>
        <p:txBody>
          <a:bodyPr/>
          <a:lstStyle/>
          <a:p>
            <a:fld id="{9DFE6074-6A0D-4B4C-BDDE-63383ADB2658}" type="slidenum">
              <a:rPr lang="it-IT" smtClean="0"/>
              <a:t>190</a:t>
            </a:fld>
            <a:endParaRPr lang="it-IT" dirty="0"/>
          </a:p>
        </p:txBody>
      </p:sp>
    </p:spTree>
    <p:extLst>
      <p:ext uri="{BB962C8B-B14F-4D97-AF65-F5344CB8AC3E}">
        <p14:creationId xmlns:p14="http://schemas.microsoft.com/office/powerpoint/2010/main" val="1728598149"/>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ttangolo 16"/>
          <p:cNvSpPr/>
          <p:nvPr/>
        </p:nvSpPr>
        <p:spPr>
          <a:xfrm>
            <a:off x="10197737" y="539611"/>
            <a:ext cx="957942" cy="369332"/>
          </a:xfrm>
          <a:prstGeom prst="rect">
            <a:avLst/>
          </a:prstGeom>
        </p:spPr>
        <p:txBody>
          <a:bodyPr wrap="square">
            <a:spAutoFit/>
          </a:bodyPr>
          <a:lstStyle/>
          <a:p>
            <a:pPr algn="ctr"/>
            <a:r>
              <a:rPr lang="it-IT" dirty="0"/>
              <a:t>ART. 95</a:t>
            </a:r>
          </a:p>
        </p:txBody>
      </p:sp>
      <p:sp>
        <p:nvSpPr>
          <p:cNvPr id="9" name="Rettangolo 8"/>
          <p:cNvSpPr/>
          <p:nvPr/>
        </p:nvSpPr>
        <p:spPr>
          <a:xfrm>
            <a:off x="8009708" y="4412451"/>
            <a:ext cx="1201784" cy="307777"/>
          </a:xfrm>
          <a:prstGeom prst="rect">
            <a:avLst/>
          </a:prstGeom>
        </p:spPr>
        <p:txBody>
          <a:bodyPr wrap="square">
            <a:spAutoFit/>
          </a:bodyPr>
          <a:lstStyle/>
          <a:p>
            <a:pPr algn="just"/>
            <a:r>
              <a:rPr lang="it-IT" sz="1400" b="1" dirty="0"/>
              <a:t>(comma 7)</a:t>
            </a:r>
          </a:p>
        </p:txBody>
      </p:sp>
      <p:sp>
        <p:nvSpPr>
          <p:cNvPr id="2" name="Rettangolo 1"/>
          <p:cNvSpPr/>
          <p:nvPr/>
        </p:nvSpPr>
        <p:spPr>
          <a:xfrm>
            <a:off x="3048000" y="2332448"/>
            <a:ext cx="6096000" cy="1754326"/>
          </a:xfrm>
          <a:prstGeom prst="rect">
            <a:avLst/>
          </a:prstGeom>
          <a:ln>
            <a:solidFill>
              <a:schemeClr val="accent2">
                <a:lumMod val="75000"/>
              </a:schemeClr>
            </a:solidFill>
          </a:ln>
        </p:spPr>
        <p:txBody>
          <a:bodyPr>
            <a:spAutoFit/>
          </a:bodyPr>
          <a:lstStyle/>
          <a:p>
            <a:pPr algn="just"/>
            <a:r>
              <a:rPr lang="it-IT" dirty="0"/>
              <a:t>L'elemento relativo al costo può assumere la forma di </a:t>
            </a:r>
          </a:p>
          <a:p>
            <a:pPr algn="just"/>
            <a:endParaRPr lang="it-IT" dirty="0"/>
          </a:p>
          <a:p>
            <a:pPr algn="ctr"/>
            <a:r>
              <a:rPr lang="it-IT" dirty="0"/>
              <a:t>un prezzo o costo </a:t>
            </a:r>
            <a:r>
              <a:rPr lang="it-IT" b="1" u="sng" dirty="0"/>
              <a:t>fisso… </a:t>
            </a:r>
          </a:p>
          <a:p>
            <a:pPr algn="just"/>
            <a:endParaRPr lang="it-IT" dirty="0"/>
          </a:p>
          <a:p>
            <a:pPr algn="just"/>
            <a:r>
              <a:rPr lang="it-IT" b="1" dirty="0"/>
              <a:t>sulla base del quale gli operatori economici </a:t>
            </a:r>
            <a:r>
              <a:rPr lang="it-IT" b="1" u="sng" dirty="0"/>
              <a:t>competeranno solo in base a criteri qualitativi.</a:t>
            </a:r>
          </a:p>
        </p:txBody>
      </p:sp>
      <p:sp>
        <p:nvSpPr>
          <p:cNvPr id="5" name="Segnaposto data 4">
            <a:extLst>
              <a:ext uri="{FF2B5EF4-FFF2-40B4-BE49-F238E27FC236}">
                <a16:creationId xmlns:a16="http://schemas.microsoft.com/office/drawing/2014/main" id="{F2AD0658-419C-4FDC-A1FB-5EC0360AE56E}"/>
              </a:ext>
            </a:extLst>
          </p:cNvPr>
          <p:cNvSpPr>
            <a:spLocks noGrp="1"/>
          </p:cNvSpPr>
          <p:nvPr>
            <p:ph type="dt" sz="half" idx="10"/>
          </p:nvPr>
        </p:nvSpPr>
        <p:spPr/>
        <p:txBody>
          <a:bodyPr/>
          <a:lstStyle/>
          <a:p>
            <a:fld id="{22D92787-75DD-432E-AC36-02379F3D5A9D}" type="datetime1">
              <a:rPr lang="it-IT" smtClean="0"/>
              <a:t>11/12/2020</a:t>
            </a:fld>
            <a:endParaRPr lang="it-IT" dirty="0"/>
          </a:p>
        </p:txBody>
      </p:sp>
      <p:sp>
        <p:nvSpPr>
          <p:cNvPr id="7" name="Segnaposto piè di pagina 6">
            <a:extLst>
              <a:ext uri="{FF2B5EF4-FFF2-40B4-BE49-F238E27FC236}">
                <a16:creationId xmlns:a16="http://schemas.microsoft.com/office/drawing/2014/main" id="{413901CD-5280-4FC9-9C05-DCD6CA673783}"/>
              </a:ext>
            </a:extLst>
          </p:cNvPr>
          <p:cNvSpPr>
            <a:spLocks noGrp="1"/>
          </p:cNvSpPr>
          <p:nvPr>
            <p:ph type="ftr" sz="quarter" idx="11"/>
          </p:nvPr>
        </p:nvSpPr>
        <p:spPr/>
        <p:txBody>
          <a:bodyPr/>
          <a:lstStyle/>
          <a:p>
            <a:r>
              <a:rPr lang="it-IT" dirty="0"/>
              <a:t>IL CODICE DEI CONTRATTI PUBBLICI</a:t>
            </a:r>
          </a:p>
        </p:txBody>
      </p:sp>
      <p:sp>
        <p:nvSpPr>
          <p:cNvPr id="8" name="Segnaposto numero diapositiva 7">
            <a:extLst>
              <a:ext uri="{FF2B5EF4-FFF2-40B4-BE49-F238E27FC236}">
                <a16:creationId xmlns:a16="http://schemas.microsoft.com/office/drawing/2014/main" id="{D0FB60AB-2832-43DC-A7A4-94DA4FC0CD2E}"/>
              </a:ext>
            </a:extLst>
          </p:cNvPr>
          <p:cNvSpPr>
            <a:spLocks noGrp="1"/>
          </p:cNvSpPr>
          <p:nvPr>
            <p:ph type="sldNum" sz="quarter" idx="12"/>
          </p:nvPr>
        </p:nvSpPr>
        <p:spPr/>
        <p:txBody>
          <a:bodyPr/>
          <a:lstStyle/>
          <a:p>
            <a:fld id="{9DFE6074-6A0D-4B4C-BDDE-63383ADB2658}" type="slidenum">
              <a:rPr lang="it-IT" smtClean="0"/>
              <a:t>191</a:t>
            </a:fld>
            <a:endParaRPr lang="it-IT" dirty="0"/>
          </a:p>
        </p:txBody>
      </p:sp>
      <p:sp>
        <p:nvSpPr>
          <p:cNvPr id="3" name="Rettangolo 2">
            <a:extLst>
              <a:ext uri="{FF2B5EF4-FFF2-40B4-BE49-F238E27FC236}">
                <a16:creationId xmlns:a16="http://schemas.microsoft.com/office/drawing/2014/main" id="{29CADA38-7712-41FE-87B6-97840178419F}"/>
              </a:ext>
            </a:extLst>
          </p:cNvPr>
          <p:cNvSpPr/>
          <p:nvPr/>
        </p:nvSpPr>
        <p:spPr>
          <a:xfrm>
            <a:off x="3222170" y="699011"/>
            <a:ext cx="5695407" cy="646331"/>
          </a:xfrm>
          <a:prstGeom prst="rect">
            <a:avLst/>
          </a:prstGeom>
          <a:solidFill>
            <a:schemeClr val="accent2"/>
          </a:solidFill>
        </p:spPr>
        <p:txBody>
          <a:bodyPr wrap="square">
            <a:spAutoFit/>
          </a:bodyPr>
          <a:lstStyle/>
          <a:p>
            <a:pPr algn="ctr"/>
            <a:r>
              <a:rPr lang="it-IT" dirty="0"/>
              <a:t>L’offerta economicamente più vantaggiosa </a:t>
            </a:r>
          </a:p>
          <a:p>
            <a:pPr algn="ctr"/>
            <a:r>
              <a:rPr lang="it-IT" dirty="0"/>
              <a:t>(individuata sulla base del miglior rapporto qualità/prezzo)</a:t>
            </a:r>
          </a:p>
        </p:txBody>
      </p:sp>
    </p:spTree>
    <p:extLst>
      <p:ext uri="{BB962C8B-B14F-4D97-AF65-F5344CB8AC3E}">
        <p14:creationId xmlns:p14="http://schemas.microsoft.com/office/powerpoint/2010/main" val="3349808666"/>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ttangolo 16"/>
          <p:cNvSpPr/>
          <p:nvPr/>
        </p:nvSpPr>
        <p:spPr>
          <a:xfrm>
            <a:off x="10197737" y="539611"/>
            <a:ext cx="957942" cy="369332"/>
          </a:xfrm>
          <a:prstGeom prst="rect">
            <a:avLst/>
          </a:prstGeom>
        </p:spPr>
        <p:txBody>
          <a:bodyPr wrap="square">
            <a:spAutoFit/>
          </a:bodyPr>
          <a:lstStyle/>
          <a:p>
            <a:pPr algn="ctr"/>
            <a:r>
              <a:rPr lang="it-IT" dirty="0"/>
              <a:t>ART. 95</a:t>
            </a:r>
          </a:p>
        </p:txBody>
      </p:sp>
      <p:sp>
        <p:nvSpPr>
          <p:cNvPr id="3" name="Rettangolo 2"/>
          <p:cNvSpPr/>
          <p:nvPr/>
        </p:nvSpPr>
        <p:spPr>
          <a:xfrm>
            <a:off x="1759132" y="1484872"/>
            <a:ext cx="7689668" cy="3693319"/>
          </a:xfrm>
          <a:prstGeom prst="rect">
            <a:avLst/>
          </a:prstGeom>
          <a:ln>
            <a:solidFill>
              <a:schemeClr val="accent2">
                <a:lumMod val="75000"/>
              </a:schemeClr>
            </a:solidFill>
          </a:ln>
        </p:spPr>
        <p:txBody>
          <a:bodyPr wrap="square">
            <a:spAutoFit/>
          </a:bodyPr>
          <a:lstStyle/>
          <a:p>
            <a:pPr algn="just"/>
            <a:r>
              <a:rPr lang="it-IT" dirty="0"/>
              <a:t>nel bando di gara, nell'avviso o nell'invito, sono indicati:</a:t>
            </a:r>
          </a:p>
          <a:p>
            <a:pPr algn="just"/>
            <a:endParaRPr lang="it-IT" dirty="0"/>
          </a:p>
          <a:p>
            <a:pPr algn="just"/>
            <a:r>
              <a:rPr lang="it-IT" dirty="0"/>
              <a:t>i </a:t>
            </a:r>
            <a:r>
              <a:rPr lang="it-IT" b="1" dirty="0"/>
              <a:t>criteri premiali </a:t>
            </a:r>
            <a:r>
              <a:rPr lang="it-IT" dirty="0"/>
              <a:t>nella valutazione dell'offerta in relazione:</a:t>
            </a:r>
          </a:p>
          <a:p>
            <a:pPr algn="just"/>
            <a:endParaRPr lang="it-IT" dirty="0"/>
          </a:p>
          <a:p>
            <a:pPr marL="1200150" lvl="2" indent="-285750" algn="just">
              <a:buFontTx/>
              <a:buChar char="-"/>
            </a:pPr>
            <a:r>
              <a:rPr lang="it-IT" dirty="0"/>
              <a:t>al maggior rating di legalità e di impresa dell'offerente, </a:t>
            </a:r>
          </a:p>
          <a:p>
            <a:pPr lvl="2" algn="just"/>
            <a:endParaRPr lang="it-IT" dirty="0"/>
          </a:p>
          <a:p>
            <a:pPr marL="1200150" lvl="2" indent="-285750" algn="just">
              <a:buFontTx/>
              <a:buChar char="-"/>
            </a:pPr>
            <a:r>
              <a:rPr lang="it-IT" dirty="0"/>
              <a:t>nonché per agevolare la partecipazione alle procedure di affidamento per le microimprese, piccole e medie imprese, per i giovani professionisti e per le imprese di nuova costituzione. </a:t>
            </a:r>
          </a:p>
          <a:p>
            <a:pPr algn="just"/>
            <a:endParaRPr lang="it-IT" dirty="0"/>
          </a:p>
          <a:p>
            <a:pPr algn="just"/>
            <a:r>
              <a:rPr lang="it-IT" dirty="0"/>
              <a:t>il </a:t>
            </a:r>
            <a:r>
              <a:rPr lang="it-IT" b="1" dirty="0"/>
              <a:t>maggior punteggio </a:t>
            </a:r>
            <a:r>
              <a:rPr lang="it-IT" dirty="0"/>
              <a:t>relativo all'offerta concernente beni, lavori o servizi che presentano un minore impatto sulla salute e sull'ambiente ivi inclusi i beni o prodotti da filiera corta o a chilometro zero. </a:t>
            </a:r>
          </a:p>
        </p:txBody>
      </p:sp>
      <p:sp>
        <p:nvSpPr>
          <p:cNvPr id="5" name="Segnaposto data 4">
            <a:extLst>
              <a:ext uri="{FF2B5EF4-FFF2-40B4-BE49-F238E27FC236}">
                <a16:creationId xmlns:a16="http://schemas.microsoft.com/office/drawing/2014/main" id="{0B572EB2-9981-4B7B-8890-62BC88E1936E}"/>
              </a:ext>
            </a:extLst>
          </p:cNvPr>
          <p:cNvSpPr>
            <a:spLocks noGrp="1"/>
          </p:cNvSpPr>
          <p:nvPr>
            <p:ph type="dt" sz="half" idx="10"/>
          </p:nvPr>
        </p:nvSpPr>
        <p:spPr/>
        <p:txBody>
          <a:bodyPr/>
          <a:lstStyle/>
          <a:p>
            <a:fld id="{1F1B25B5-1DAD-47D1-9300-0ADB28E2D597}" type="datetime1">
              <a:rPr lang="it-IT" smtClean="0"/>
              <a:t>11/12/2020</a:t>
            </a:fld>
            <a:endParaRPr lang="it-IT" dirty="0"/>
          </a:p>
        </p:txBody>
      </p:sp>
      <p:sp>
        <p:nvSpPr>
          <p:cNvPr id="7" name="Segnaposto piè di pagina 6">
            <a:extLst>
              <a:ext uri="{FF2B5EF4-FFF2-40B4-BE49-F238E27FC236}">
                <a16:creationId xmlns:a16="http://schemas.microsoft.com/office/drawing/2014/main" id="{D97B7894-231A-4FE5-8D49-9F492EB4F160}"/>
              </a:ext>
            </a:extLst>
          </p:cNvPr>
          <p:cNvSpPr>
            <a:spLocks noGrp="1"/>
          </p:cNvSpPr>
          <p:nvPr>
            <p:ph type="ftr" sz="quarter" idx="11"/>
          </p:nvPr>
        </p:nvSpPr>
        <p:spPr/>
        <p:txBody>
          <a:bodyPr/>
          <a:lstStyle/>
          <a:p>
            <a:r>
              <a:rPr lang="it-IT" dirty="0"/>
              <a:t>IL CODICE DEI CONTRATTI PUBBLICI</a:t>
            </a:r>
          </a:p>
        </p:txBody>
      </p:sp>
      <p:sp>
        <p:nvSpPr>
          <p:cNvPr id="8" name="Segnaposto numero diapositiva 7">
            <a:extLst>
              <a:ext uri="{FF2B5EF4-FFF2-40B4-BE49-F238E27FC236}">
                <a16:creationId xmlns:a16="http://schemas.microsoft.com/office/drawing/2014/main" id="{AF5FF6F6-C817-4EB3-8CA5-99A225B17267}"/>
              </a:ext>
            </a:extLst>
          </p:cNvPr>
          <p:cNvSpPr>
            <a:spLocks noGrp="1"/>
          </p:cNvSpPr>
          <p:nvPr>
            <p:ph type="sldNum" sz="quarter" idx="12"/>
          </p:nvPr>
        </p:nvSpPr>
        <p:spPr/>
        <p:txBody>
          <a:bodyPr/>
          <a:lstStyle/>
          <a:p>
            <a:fld id="{9DFE6074-6A0D-4B4C-BDDE-63383ADB2658}" type="slidenum">
              <a:rPr lang="it-IT" smtClean="0"/>
              <a:t>192</a:t>
            </a:fld>
            <a:endParaRPr lang="it-IT" dirty="0"/>
          </a:p>
        </p:txBody>
      </p:sp>
    </p:spTree>
    <p:extLst>
      <p:ext uri="{BB962C8B-B14F-4D97-AF65-F5344CB8AC3E}">
        <p14:creationId xmlns:p14="http://schemas.microsoft.com/office/powerpoint/2010/main" val="473026083"/>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ttangolo 16"/>
          <p:cNvSpPr/>
          <p:nvPr/>
        </p:nvSpPr>
        <p:spPr>
          <a:xfrm>
            <a:off x="10197737" y="539611"/>
            <a:ext cx="957942" cy="369332"/>
          </a:xfrm>
          <a:prstGeom prst="rect">
            <a:avLst/>
          </a:prstGeom>
        </p:spPr>
        <p:txBody>
          <a:bodyPr wrap="square">
            <a:spAutoFit/>
          </a:bodyPr>
          <a:lstStyle/>
          <a:p>
            <a:pPr algn="ctr"/>
            <a:r>
              <a:rPr lang="it-IT" dirty="0"/>
              <a:t>ART. 95</a:t>
            </a:r>
          </a:p>
        </p:txBody>
      </p:sp>
      <p:graphicFrame>
        <p:nvGraphicFramePr>
          <p:cNvPr id="3" name="Diagramma 2">
            <a:extLst>
              <a:ext uri="{FF2B5EF4-FFF2-40B4-BE49-F238E27FC236}">
                <a16:creationId xmlns:a16="http://schemas.microsoft.com/office/drawing/2014/main" id="{445F8698-2D71-4682-A63E-890D638553B5}"/>
              </a:ext>
            </a:extLst>
          </p:cNvPr>
          <p:cNvGraphicFramePr/>
          <p:nvPr>
            <p:extLst>
              <p:ext uri="{D42A27DB-BD31-4B8C-83A1-F6EECF244321}">
                <p14:modId xmlns:p14="http://schemas.microsoft.com/office/powerpoint/2010/main" val="2219397946"/>
              </p:ext>
            </p:extLst>
          </p:nvPr>
        </p:nvGraphicFramePr>
        <p:xfrm>
          <a:off x="1457828" y="908943"/>
          <a:ext cx="5305235" cy="9439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ttangolo 3"/>
          <p:cNvSpPr/>
          <p:nvPr/>
        </p:nvSpPr>
        <p:spPr>
          <a:xfrm>
            <a:off x="2464526" y="2161627"/>
            <a:ext cx="5077097" cy="646331"/>
          </a:xfrm>
          <a:prstGeom prst="rect">
            <a:avLst/>
          </a:prstGeom>
        </p:spPr>
        <p:txBody>
          <a:bodyPr wrap="square">
            <a:spAutoFit/>
          </a:bodyPr>
          <a:lstStyle/>
          <a:p>
            <a:pPr algn="just"/>
            <a:r>
              <a:rPr lang="it-IT" dirty="0"/>
              <a:t>le stazioni appaltanti possono autorizzare o esigere la presentazione di </a:t>
            </a:r>
            <a:r>
              <a:rPr lang="it-IT" b="1" dirty="0"/>
              <a:t>varianti </a:t>
            </a:r>
            <a:r>
              <a:rPr lang="it-IT" dirty="0"/>
              <a:t>da parte degli offerenti. </a:t>
            </a:r>
          </a:p>
        </p:txBody>
      </p:sp>
      <p:sp>
        <p:nvSpPr>
          <p:cNvPr id="5" name="Rettangolo 4"/>
          <p:cNvSpPr/>
          <p:nvPr/>
        </p:nvSpPr>
        <p:spPr>
          <a:xfrm>
            <a:off x="2668043" y="4967370"/>
            <a:ext cx="6185779" cy="1015663"/>
          </a:xfrm>
          <a:prstGeom prst="rect">
            <a:avLst/>
          </a:prstGeom>
          <a:solidFill>
            <a:schemeClr val="accent1">
              <a:lumMod val="60000"/>
              <a:lumOff val="40000"/>
            </a:schemeClr>
          </a:solidFill>
          <a:ln>
            <a:solidFill>
              <a:schemeClr val="accent6">
                <a:lumMod val="60000"/>
                <a:lumOff val="40000"/>
              </a:schemeClr>
            </a:solidFill>
          </a:ln>
        </p:spPr>
        <p:txBody>
          <a:bodyPr wrap="square">
            <a:spAutoFit/>
          </a:bodyPr>
          <a:lstStyle/>
          <a:p>
            <a:pPr algn="ctr"/>
            <a:r>
              <a:rPr lang="it-IT" sz="2000" dirty="0"/>
              <a:t>…in mancanza di indicazione nei documenti di gara, le varianti non sono autorizzate. Le varianti sono comunque collegate all'oggetto dell'appalto.</a:t>
            </a:r>
          </a:p>
        </p:txBody>
      </p:sp>
      <p:sp>
        <p:nvSpPr>
          <p:cNvPr id="7" name="Rettangolo 6"/>
          <p:cNvSpPr/>
          <p:nvPr/>
        </p:nvSpPr>
        <p:spPr>
          <a:xfrm>
            <a:off x="3213462" y="3393725"/>
            <a:ext cx="7297783" cy="1200329"/>
          </a:xfrm>
          <a:prstGeom prst="rect">
            <a:avLst/>
          </a:prstGeom>
        </p:spPr>
        <p:txBody>
          <a:bodyPr wrap="square">
            <a:spAutoFit/>
          </a:bodyPr>
          <a:lstStyle/>
          <a:p>
            <a:pPr algn="just"/>
            <a:r>
              <a:rPr lang="it-IT" dirty="0"/>
              <a:t>menzionano nei documenti di gara </a:t>
            </a:r>
            <a:r>
              <a:rPr lang="it-IT" b="1" dirty="0"/>
              <a:t>i requisiti minimi che le varianti devono rispettare</a:t>
            </a:r>
            <a:r>
              <a:rPr lang="it-IT" dirty="0"/>
              <a:t>, nonché le modalità specifiche per la loro presentazione, in particolare se le varianti possono essere presentate solo ove sia stata presentata anche un'offerta, che è diversa da una variante. </a:t>
            </a:r>
          </a:p>
        </p:txBody>
      </p:sp>
      <p:sp>
        <p:nvSpPr>
          <p:cNvPr id="9" name="Rettangolo 8"/>
          <p:cNvSpPr/>
          <p:nvPr/>
        </p:nvSpPr>
        <p:spPr>
          <a:xfrm>
            <a:off x="2464526" y="2980494"/>
            <a:ext cx="1250538" cy="369332"/>
          </a:xfrm>
          <a:prstGeom prst="rect">
            <a:avLst/>
          </a:prstGeom>
        </p:spPr>
        <p:txBody>
          <a:bodyPr wrap="square">
            <a:spAutoFit/>
          </a:bodyPr>
          <a:lstStyle/>
          <a:p>
            <a:pPr algn="just"/>
            <a:r>
              <a:rPr lang="it-IT" dirty="0"/>
              <a:t>In tal caso:</a:t>
            </a:r>
          </a:p>
        </p:txBody>
      </p:sp>
      <p:sp>
        <p:nvSpPr>
          <p:cNvPr id="10" name="Segnaposto data 9">
            <a:extLst>
              <a:ext uri="{FF2B5EF4-FFF2-40B4-BE49-F238E27FC236}">
                <a16:creationId xmlns:a16="http://schemas.microsoft.com/office/drawing/2014/main" id="{7BB4655A-A43D-4E3C-92C8-4C96FC51DA81}"/>
              </a:ext>
            </a:extLst>
          </p:cNvPr>
          <p:cNvSpPr>
            <a:spLocks noGrp="1"/>
          </p:cNvSpPr>
          <p:nvPr>
            <p:ph type="dt" sz="half" idx="10"/>
          </p:nvPr>
        </p:nvSpPr>
        <p:spPr/>
        <p:txBody>
          <a:bodyPr/>
          <a:lstStyle/>
          <a:p>
            <a:fld id="{6BB252D0-76C3-4E1B-B78A-91623D55B1A7}" type="datetime1">
              <a:rPr lang="it-IT" smtClean="0"/>
              <a:t>11/12/2020</a:t>
            </a:fld>
            <a:endParaRPr lang="it-IT" dirty="0"/>
          </a:p>
        </p:txBody>
      </p:sp>
      <p:sp>
        <p:nvSpPr>
          <p:cNvPr id="11" name="Segnaposto piè di pagina 10">
            <a:extLst>
              <a:ext uri="{FF2B5EF4-FFF2-40B4-BE49-F238E27FC236}">
                <a16:creationId xmlns:a16="http://schemas.microsoft.com/office/drawing/2014/main" id="{160D8CCB-BBC6-4639-95D9-501A26551287}"/>
              </a:ext>
            </a:extLst>
          </p:cNvPr>
          <p:cNvSpPr>
            <a:spLocks noGrp="1"/>
          </p:cNvSpPr>
          <p:nvPr>
            <p:ph type="ftr" sz="quarter" idx="11"/>
          </p:nvPr>
        </p:nvSpPr>
        <p:spPr/>
        <p:txBody>
          <a:bodyPr/>
          <a:lstStyle/>
          <a:p>
            <a:r>
              <a:rPr lang="it-IT" dirty="0"/>
              <a:t>IL CODICE DEI CONTRATTI PUBBLICI</a:t>
            </a:r>
          </a:p>
        </p:txBody>
      </p:sp>
      <p:sp>
        <p:nvSpPr>
          <p:cNvPr id="12" name="Segnaposto numero diapositiva 11">
            <a:extLst>
              <a:ext uri="{FF2B5EF4-FFF2-40B4-BE49-F238E27FC236}">
                <a16:creationId xmlns:a16="http://schemas.microsoft.com/office/drawing/2014/main" id="{53269A40-FDD5-4528-B6AB-4CFE15058BAA}"/>
              </a:ext>
            </a:extLst>
          </p:cNvPr>
          <p:cNvSpPr>
            <a:spLocks noGrp="1"/>
          </p:cNvSpPr>
          <p:nvPr>
            <p:ph type="sldNum" sz="quarter" idx="12"/>
          </p:nvPr>
        </p:nvSpPr>
        <p:spPr/>
        <p:txBody>
          <a:bodyPr/>
          <a:lstStyle/>
          <a:p>
            <a:fld id="{9DFE6074-6A0D-4B4C-BDDE-63383ADB2658}" type="slidenum">
              <a:rPr lang="it-IT" smtClean="0"/>
              <a:t>193</a:t>
            </a:fld>
            <a:endParaRPr lang="it-IT" dirty="0"/>
          </a:p>
        </p:txBody>
      </p:sp>
    </p:spTree>
    <p:extLst>
      <p:ext uri="{BB962C8B-B14F-4D97-AF65-F5344CB8AC3E}">
        <p14:creationId xmlns:p14="http://schemas.microsoft.com/office/powerpoint/2010/main" val="310882337"/>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ttangolo 16"/>
          <p:cNvSpPr/>
          <p:nvPr/>
        </p:nvSpPr>
        <p:spPr>
          <a:xfrm>
            <a:off x="10197737" y="539611"/>
            <a:ext cx="957942" cy="369332"/>
          </a:xfrm>
          <a:prstGeom prst="rect">
            <a:avLst/>
          </a:prstGeom>
        </p:spPr>
        <p:txBody>
          <a:bodyPr wrap="square">
            <a:spAutoFit/>
          </a:bodyPr>
          <a:lstStyle/>
          <a:p>
            <a:pPr algn="ctr"/>
            <a:r>
              <a:rPr lang="it-IT" dirty="0"/>
              <a:t>ART. 95</a:t>
            </a:r>
          </a:p>
        </p:txBody>
      </p:sp>
      <p:sp>
        <p:nvSpPr>
          <p:cNvPr id="8" name="Rettangolo 7"/>
          <p:cNvSpPr/>
          <p:nvPr/>
        </p:nvSpPr>
        <p:spPr>
          <a:xfrm>
            <a:off x="2960914" y="1008745"/>
            <a:ext cx="6096000" cy="3231654"/>
          </a:xfrm>
          <a:prstGeom prst="rect">
            <a:avLst/>
          </a:prstGeom>
        </p:spPr>
        <p:txBody>
          <a:bodyPr>
            <a:spAutoFit/>
          </a:bodyPr>
          <a:lstStyle/>
          <a:p>
            <a:pPr algn="ctr"/>
            <a:r>
              <a:rPr lang="it-IT" dirty="0"/>
              <a:t>In caso di appalti aggiudicati con il criterio </a:t>
            </a:r>
          </a:p>
          <a:p>
            <a:pPr algn="ctr"/>
            <a:endParaRPr lang="it-IT" dirty="0"/>
          </a:p>
          <a:p>
            <a:pPr algn="ctr"/>
            <a:r>
              <a:rPr lang="it-IT" dirty="0"/>
              <a:t>dell'offerta economicamente più vantaggiosa individuata sulla base del miglior rapporto qualità/prezzo:</a:t>
            </a:r>
          </a:p>
          <a:p>
            <a:pPr algn="ctr"/>
            <a:endParaRPr lang="it-IT" dirty="0"/>
          </a:p>
          <a:p>
            <a:pPr algn="ctr"/>
            <a:endParaRPr lang="it-IT" dirty="0"/>
          </a:p>
          <a:p>
            <a:pPr algn="ctr"/>
            <a:r>
              <a:rPr lang="it-IT" sz="2400" dirty="0"/>
              <a:t> le stazioni appaltanti </a:t>
            </a:r>
            <a:r>
              <a:rPr lang="it-IT" sz="2400" b="1" dirty="0"/>
              <a:t>non possono attribuire alcun punteggio per l'offerta di opere aggiuntive </a:t>
            </a:r>
            <a:r>
              <a:rPr lang="it-IT" sz="2400" dirty="0"/>
              <a:t>rispetto a quanto previsto nel progetto esecutivo a base d'asta</a:t>
            </a:r>
          </a:p>
        </p:txBody>
      </p:sp>
      <p:sp>
        <p:nvSpPr>
          <p:cNvPr id="12" name="Rettangolo 11"/>
          <p:cNvSpPr/>
          <p:nvPr/>
        </p:nvSpPr>
        <p:spPr>
          <a:xfrm>
            <a:off x="8116418" y="4700549"/>
            <a:ext cx="1584961" cy="307777"/>
          </a:xfrm>
          <a:prstGeom prst="rect">
            <a:avLst/>
          </a:prstGeom>
          <a:solidFill>
            <a:schemeClr val="accent1">
              <a:lumMod val="60000"/>
              <a:lumOff val="40000"/>
            </a:schemeClr>
          </a:solidFill>
          <a:ln>
            <a:solidFill>
              <a:schemeClr val="accent6">
                <a:lumMod val="60000"/>
                <a:lumOff val="40000"/>
              </a:schemeClr>
            </a:solidFill>
          </a:ln>
        </p:spPr>
        <p:txBody>
          <a:bodyPr wrap="square">
            <a:spAutoFit/>
          </a:bodyPr>
          <a:lstStyle/>
          <a:p>
            <a:pPr algn="ctr"/>
            <a:r>
              <a:rPr lang="it-IT" sz="1400" b="1" dirty="0"/>
              <a:t>(comma 14-bis)</a:t>
            </a:r>
          </a:p>
        </p:txBody>
      </p:sp>
      <p:sp>
        <p:nvSpPr>
          <p:cNvPr id="4" name="Segnaposto data 3">
            <a:extLst>
              <a:ext uri="{FF2B5EF4-FFF2-40B4-BE49-F238E27FC236}">
                <a16:creationId xmlns:a16="http://schemas.microsoft.com/office/drawing/2014/main" id="{7F8E470D-93EA-4A1F-AD82-7873A5B176BB}"/>
              </a:ext>
            </a:extLst>
          </p:cNvPr>
          <p:cNvSpPr>
            <a:spLocks noGrp="1"/>
          </p:cNvSpPr>
          <p:nvPr>
            <p:ph type="dt" sz="half" idx="10"/>
          </p:nvPr>
        </p:nvSpPr>
        <p:spPr/>
        <p:txBody>
          <a:bodyPr/>
          <a:lstStyle/>
          <a:p>
            <a:fld id="{44463EA5-63D2-48C9-A7A0-718E4150C678}" type="datetime1">
              <a:rPr lang="it-IT" smtClean="0"/>
              <a:t>11/12/2020</a:t>
            </a:fld>
            <a:endParaRPr lang="it-IT" dirty="0"/>
          </a:p>
        </p:txBody>
      </p:sp>
      <p:sp>
        <p:nvSpPr>
          <p:cNvPr id="5" name="Segnaposto piè di pagina 4">
            <a:extLst>
              <a:ext uri="{FF2B5EF4-FFF2-40B4-BE49-F238E27FC236}">
                <a16:creationId xmlns:a16="http://schemas.microsoft.com/office/drawing/2014/main" id="{5209FB6C-60F9-45CE-BF1A-FA2D99BA1961}"/>
              </a:ext>
            </a:extLst>
          </p:cNvPr>
          <p:cNvSpPr>
            <a:spLocks noGrp="1"/>
          </p:cNvSpPr>
          <p:nvPr>
            <p:ph type="ftr" sz="quarter" idx="11"/>
          </p:nvPr>
        </p:nvSpPr>
        <p:spPr/>
        <p:txBody>
          <a:bodyPr/>
          <a:lstStyle/>
          <a:p>
            <a:r>
              <a:rPr lang="it-IT" dirty="0"/>
              <a:t>IL CODICE DEI CONTRATTI PUBBLICI</a:t>
            </a:r>
          </a:p>
        </p:txBody>
      </p:sp>
      <p:sp>
        <p:nvSpPr>
          <p:cNvPr id="7" name="Segnaposto numero diapositiva 6">
            <a:extLst>
              <a:ext uri="{FF2B5EF4-FFF2-40B4-BE49-F238E27FC236}">
                <a16:creationId xmlns:a16="http://schemas.microsoft.com/office/drawing/2014/main" id="{B93B59FE-D2C7-4BD4-81D8-C4100952B77B}"/>
              </a:ext>
            </a:extLst>
          </p:cNvPr>
          <p:cNvSpPr>
            <a:spLocks noGrp="1"/>
          </p:cNvSpPr>
          <p:nvPr>
            <p:ph type="sldNum" sz="quarter" idx="12"/>
          </p:nvPr>
        </p:nvSpPr>
        <p:spPr/>
        <p:txBody>
          <a:bodyPr/>
          <a:lstStyle/>
          <a:p>
            <a:fld id="{9DFE6074-6A0D-4B4C-BDDE-63383ADB2658}" type="slidenum">
              <a:rPr lang="it-IT" smtClean="0"/>
              <a:t>194</a:t>
            </a:fld>
            <a:endParaRPr lang="it-IT" dirty="0"/>
          </a:p>
        </p:txBody>
      </p:sp>
    </p:spTree>
    <p:extLst>
      <p:ext uri="{BB962C8B-B14F-4D97-AF65-F5344CB8AC3E}">
        <p14:creationId xmlns:p14="http://schemas.microsoft.com/office/powerpoint/2010/main" val="4011042503"/>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ttangolo 16"/>
          <p:cNvSpPr/>
          <p:nvPr/>
        </p:nvSpPr>
        <p:spPr>
          <a:xfrm>
            <a:off x="10197737" y="539611"/>
            <a:ext cx="957942" cy="369332"/>
          </a:xfrm>
          <a:prstGeom prst="rect">
            <a:avLst/>
          </a:prstGeom>
        </p:spPr>
        <p:txBody>
          <a:bodyPr wrap="square">
            <a:spAutoFit/>
          </a:bodyPr>
          <a:lstStyle/>
          <a:p>
            <a:pPr algn="ctr"/>
            <a:r>
              <a:rPr lang="it-IT" dirty="0"/>
              <a:t>ART. 95</a:t>
            </a:r>
          </a:p>
        </p:txBody>
      </p:sp>
      <p:sp>
        <p:nvSpPr>
          <p:cNvPr id="5" name="Rettangolo 4"/>
          <p:cNvSpPr/>
          <p:nvPr/>
        </p:nvSpPr>
        <p:spPr>
          <a:xfrm>
            <a:off x="8020592" y="4086774"/>
            <a:ext cx="1584961" cy="307777"/>
          </a:xfrm>
          <a:prstGeom prst="rect">
            <a:avLst/>
          </a:prstGeom>
        </p:spPr>
        <p:txBody>
          <a:bodyPr wrap="square">
            <a:spAutoFit/>
          </a:bodyPr>
          <a:lstStyle/>
          <a:p>
            <a:pPr algn="just"/>
            <a:r>
              <a:rPr lang="it-IT" sz="1400" b="1" dirty="0"/>
              <a:t>(comma 15)</a:t>
            </a:r>
          </a:p>
        </p:txBody>
      </p:sp>
      <p:sp>
        <p:nvSpPr>
          <p:cNvPr id="2" name="Rettangolo 1"/>
          <p:cNvSpPr/>
          <p:nvPr/>
        </p:nvSpPr>
        <p:spPr>
          <a:xfrm>
            <a:off x="2429690" y="1280041"/>
            <a:ext cx="7503449" cy="2554545"/>
          </a:xfrm>
          <a:prstGeom prst="rect">
            <a:avLst/>
          </a:prstGeom>
        </p:spPr>
        <p:txBody>
          <a:bodyPr wrap="square">
            <a:spAutoFit/>
          </a:bodyPr>
          <a:lstStyle/>
          <a:p>
            <a:pPr algn="ctr"/>
            <a:r>
              <a:rPr lang="it-IT" sz="2000" dirty="0"/>
              <a:t>Ogni variazione che intervenga, anche in conseguenza di una pronuncia giurisdizionale, successivamente alla fase di ammissione, regolarizzazione o esclusione delle offerte </a:t>
            </a:r>
          </a:p>
          <a:p>
            <a:pPr algn="ctr"/>
            <a:endParaRPr lang="it-IT" sz="2000" dirty="0"/>
          </a:p>
          <a:p>
            <a:pPr algn="ctr"/>
            <a:r>
              <a:rPr lang="it-IT" sz="2000" dirty="0">
                <a:highlight>
                  <a:srgbClr val="FF0000"/>
                </a:highlight>
              </a:rPr>
              <a:t>non rileva </a:t>
            </a:r>
          </a:p>
          <a:p>
            <a:pPr algn="ctr"/>
            <a:endParaRPr lang="it-IT" sz="2000" dirty="0"/>
          </a:p>
          <a:p>
            <a:pPr algn="ctr"/>
            <a:r>
              <a:rPr lang="it-IT" sz="2000" dirty="0"/>
              <a:t>ai fini del </a:t>
            </a:r>
            <a:r>
              <a:rPr lang="it-IT" sz="2000" b="1" dirty="0"/>
              <a:t>calcolo di medie </a:t>
            </a:r>
            <a:r>
              <a:rPr lang="it-IT" sz="2000" dirty="0"/>
              <a:t>nella procedura, né per l'individuazione della </a:t>
            </a:r>
            <a:r>
              <a:rPr lang="it-IT" sz="2000" b="1" dirty="0"/>
              <a:t>soglia di anomalia </a:t>
            </a:r>
            <a:r>
              <a:rPr lang="it-IT" sz="2000" dirty="0"/>
              <a:t>delle offerte.</a:t>
            </a:r>
          </a:p>
        </p:txBody>
      </p:sp>
      <p:sp>
        <p:nvSpPr>
          <p:cNvPr id="7" name="Segnaposto data 6">
            <a:extLst>
              <a:ext uri="{FF2B5EF4-FFF2-40B4-BE49-F238E27FC236}">
                <a16:creationId xmlns:a16="http://schemas.microsoft.com/office/drawing/2014/main" id="{3851B8F5-DF98-4975-BCBD-E3EB39D43810}"/>
              </a:ext>
            </a:extLst>
          </p:cNvPr>
          <p:cNvSpPr>
            <a:spLocks noGrp="1"/>
          </p:cNvSpPr>
          <p:nvPr>
            <p:ph type="dt" sz="half" idx="10"/>
          </p:nvPr>
        </p:nvSpPr>
        <p:spPr/>
        <p:txBody>
          <a:bodyPr/>
          <a:lstStyle/>
          <a:p>
            <a:fld id="{E009A564-5100-4950-89C3-CE826EA90455}" type="datetime1">
              <a:rPr lang="it-IT" smtClean="0"/>
              <a:t>11/12/2020</a:t>
            </a:fld>
            <a:endParaRPr lang="it-IT" dirty="0"/>
          </a:p>
        </p:txBody>
      </p:sp>
      <p:sp>
        <p:nvSpPr>
          <p:cNvPr id="8" name="Segnaposto piè di pagina 7">
            <a:extLst>
              <a:ext uri="{FF2B5EF4-FFF2-40B4-BE49-F238E27FC236}">
                <a16:creationId xmlns:a16="http://schemas.microsoft.com/office/drawing/2014/main" id="{25891443-FD7F-4A2E-8889-68E6E5CD0908}"/>
              </a:ext>
            </a:extLst>
          </p:cNvPr>
          <p:cNvSpPr>
            <a:spLocks noGrp="1"/>
          </p:cNvSpPr>
          <p:nvPr>
            <p:ph type="ftr" sz="quarter" idx="11"/>
          </p:nvPr>
        </p:nvSpPr>
        <p:spPr/>
        <p:txBody>
          <a:bodyPr/>
          <a:lstStyle/>
          <a:p>
            <a:r>
              <a:rPr lang="it-IT" dirty="0"/>
              <a:t>IL CODICE DEI CONTRATTI PUBBLICI</a:t>
            </a:r>
          </a:p>
        </p:txBody>
      </p:sp>
      <p:sp>
        <p:nvSpPr>
          <p:cNvPr id="9" name="Segnaposto numero diapositiva 8">
            <a:extLst>
              <a:ext uri="{FF2B5EF4-FFF2-40B4-BE49-F238E27FC236}">
                <a16:creationId xmlns:a16="http://schemas.microsoft.com/office/drawing/2014/main" id="{30270376-7BC0-4C71-AF04-7A668AF4ABAA}"/>
              </a:ext>
            </a:extLst>
          </p:cNvPr>
          <p:cNvSpPr>
            <a:spLocks noGrp="1"/>
          </p:cNvSpPr>
          <p:nvPr>
            <p:ph type="sldNum" sz="quarter" idx="12"/>
          </p:nvPr>
        </p:nvSpPr>
        <p:spPr/>
        <p:txBody>
          <a:bodyPr/>
          <a:lstStyle/>
          <a:p>
            <a:fld id="{9DFE6074-6A0D-4B4C-BDDE-63383ADB2658}" type="slidenum">
              <a:rPr lang="it-IT" smtClean="0"/>
              <a:t>195</a:t>
            </a:fld>
            <a:endParaRPr lang="it-IT" dirty="0"/>
          </a:p>
        </p:txBody>
      </p:sp>
    </p:spTree>
    <p:extLst>
      <p:ext uri="{BB962C8B-B14F-4D97-AF65-F5344CB8AC3E}">
        <p14:creationId xmlns:p14="http://schemas.microsoft.com/office/powerpoint/2010/main" val="2863541678"/>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ttangolo 16"/>
          <p:cNvSpPr/>
          <p:nvPr/>
        </p:nvSpPr>
        <p:spPr>
          <a:xfrm>
            <a:off x="10197737" y="539611"/>
            <a:ext cx="957942" cy="369332"/>
          </a:xfrm>
          <a:prstGeom prst="rect">
            <a:avLst/>
          </a:prstGeom>
        </p:spPr>
        <p:txBody>
          <a:bodyPr wrap="square">
            <a:spAutoFit/>
          </a:bodyPr>
          <a:lstStyle/>
          <a:p>
            <a:pPr algn="ctr"/>
            <a:r>
              <a:rPr lang="it-IT" dirty="0"/>
              <a:t>ART. 96</a:t>
            </a:r>
          </a:p>
        </p:txBody>
      </p:sp>
      <p:sp>
        <p:nvSpPr>
          <p:cNvPr id="2" name="Rettangolo 1"/>
          <p:cNvSpPr/>
          <p:nvPr/>
        </p:nvSpPr>
        <p:spPr>
          <a:xfrm>
            <a:off x="2429690" y="1280041"/>
            <a:ext cx="7503449" cy="400110"/>
          </a:xfrm>
          <a:prstGeom prst="rect">
            <a:avLst/>
          </a:prstGeom>
          <a:solidFill>
            <a:schemeClr val="accent2"/>
          </a:solidFill>
        </p:spPr>
        <p:txBody>
          <a:bodyPr wrap="square">
            <a:spAutoFit/>
          </a:bodyPr>
          <a:lstStyle/>
          <a:p>
            <a:pPr algn="ctr"/>
            <a:r>
              <a:rPr lang="it-IT" sz="2000" dirty="0"/>
              <a:t>I costi del ciclo di vita</a:t>
            </a:r>
          </a:p>
        </p:txBody>
      </p:sp>
      <p:sp>
        <p:nvSpPr>
          <p:cNvPr id="7" name="Segnaposto data 6">
            <a:extLst>
              <a:ext uri="{FF2B5EF4-FFF2-40B4-BE49-F238E27FC236}">
                <a16:creationId xmlns:a16="http://schemas.microsoft.com/office/drawing/2014/main" id="{3851B8F5-DF98-4975-BCBD-E3EB39D43810}"/>
              </a:ext>
            </a:extLst>
          </p:cNvPr>
          <p:cNvSpPr>
            <a:spLocks noGrp="1"/>
          </p:cNvSpPr>
          <p:nvPr>
            <p:ph type="dt" sz="half" idx="10"/>
          </p:nvPr>
        </p:nvSpPr>
        <p:spPr/>
        <p:txBody>
          <a:bodyPr/>
          <a:lstStyle/>
          <a:p>
            <a:fld id="{E009A564-5100-4950-89C3-CE826EA90455}" type="datetime1">
              <a:rPr lang="it-IT" smtClean="0"/>
              <a:t>11/12/2020</a:t>
            </a:fld>
            <a:endParaRPr lang="it-IT" dirty="0"/>
          </a:p>
        </p:txBody>
      </p:sp>
      <p:sp>
        <p:nvSpPr>
          <p:cNvPr id="8" name="Segnaposto piè di pagina 7">
            <a:extLst>
              <a:ext uri="{FF2B5EF4-FFF2-40B4-BE49-F238E27FC236}">
                <a16:creationId xmlns:a16="http://schemas.microsoft.com/office/drawing/2014/main" id="{25891443-FD7F-4A2E-8889-68E6E5CD0908}"/>
              </a:ext>
            </a:extLst>
          </p:cNvPr>
          <p:cNvSpPr>
            <a:spLocks noGrp="1"/>
          </p:cNvSpPr>
          <p:nvPr>
            <p:ph type="ftr" sz="quarter" idx="11"/>
          </p:nvPr>
        </p:nvSpPr>
        <p:spPr/>
        <p:txBody>
          <a:bodyPr/>
          <a:lstStyle/>
          <a:p>
            <a:r>
              <a:rPr lang="it-IT" dirty="0"/>
              <a:t>IL CODICE DEI CONTRATTI PUBBLICI</a:t>
            </a:r>
          </a:p>
        </p:txBody>
      </p:sp>
      <p:sp>
        <p:nvSpPr>
          <p:cNvPr id="9" name="Segnaposto numero diapositiva 8">
            <a:extLst>
              <a:ext uri="{FF2B5EF4-FFF2-40B4-BE49-F238E27FC236}">
                <a16:creationId xmlns:a16="http://schemas.microsoft.com/office/drawing/2014/main" id="{30270376-7BC0-4C71-AF04-7A668AF4ABAA}"/>
              </a:ext>
            </a:extLst>
          </p:cNvPr>
          <p:cNvSpPr>
            <a:spLocks noGrp="1"/>
          </p:cNvSpPr>
          <p:nvPr>
            <p:ph type="sldNum" sz="quarter" idx="12"/>
          </p:nvPr>
        </p:nvSpPr>
        <p:spPr/>
        <p:txBody>
          <a:bodyPr/>
          <a:lstStyle/>
          <a:p>
            <a:fld id="{9DFE6074-6A0D-4B4C-BDDE-63383ADB2658}" type="slidenum">
              <a:rPr lang="it-IT" smtClean="0"/>
              <a:t>196</a:t>
            </a:fld>
            <a:endParaRPr lang="it-IT" dirty="0"/>
          </a:p>
        </p:txBody>
      </p:sp>
      <p:sp>
        <p:nvSpPr>
          <p:cNvPr id="6" name="Rectangle 1">
            <a:extLst>
              <a:ext uri="{FF2B5EF4-FFF2-40B4-BE49-F238E27FC236}">
                <a16:creationId xmlns:a16="http://schemas.microsoft.com/office/drawing/2014/main" id="{89C0ABD1-31B7-4797-8FA3-200AAFB969B9}"/>
              </a:ext>
            </a:extLst>
          </p:cNvPr>
          <p:cNvSpPr>
            <a:spLocks noChangeArrowheads="1"/>
          </p:cNvSpPr>
          <p:nvPr/>
        </p:nvSpPr>
        <p:spPr bwMode="auto">
          <a:xfrm>
            <a:off x="2082800" y="2466802"/>
            <a:ext cx="8026400" cy="240065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20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1. I costi del ciclo di vita comprendono, in quanto pertinenti, tutti i seguenti costi, o parti di essi, legati al ciclo di vita di un prodotto, di un servizio o di un lavoro:</a:t>
            </a:r>
            <a:endParaRPr kumimoji="0" lang="it-IT" altLang="it-IT" sz="20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it-IT" altLang="it-IT"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a) costi sostenuti dall'amministrazione aggiudicatrice o da altri utenti, quali:</a:t>
            </a:r>
            <a:endParaRPr kumimoji="0" lang="it-IT" altLang="it-IT" b="1"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it-IT" altLang="it-IT"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1) costi relativi all'acquisizione;</a:t>
            </a:r>
            <a:endParaRPr kumimoji="0" lang="it-IT" altLang="it-IT" b="1"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it-IT" altLang="it-IT"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2) costi connessi all'utilizzo, quali consumo di energia e altre risorse;</a:t>
            </a:r>
            <a:endParaRPr kumimoji="0" lang="it-IT" altLang="it-IT" b="1"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it-IT" altLang="it-IT"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3) costi di manutenzione;</a:t>
            </a:r>
            <a:endParaRPr kumimoji="0" lang="it-IT" altLang="it-IT" b="1"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it-IT" altLang="it-IT"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4) costi relativi al fine vita, come i costi di raccolta, di smaltimento e di riciclaggio;</a:t>
            </a:r>
            <a:endParaRPr kumimoji="0" lang="it-IT" altLang="it-IT" b="1"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249345162"/>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ttangolo 16"/>
          <p:cNvSpPr/>
          <p:nvPr/>
        </p:nvSpPr>
        <p:spPr>
          <a:xfrm>
            <a:off x="10197737" y="539611"/>
            <a:ext cx="957942" cy="369332"/>
          </a:xfrm>
          <a:prstGeom prst="rect">
            <a:avLst/>
          </a:prstGeom>
        </p:spPr>
        <p:txBody>
          <a:bodyPr wrap="square">
            <a:spAutoFit/>
          </a:bodyPr>
          <a:lstStyle/>
          <a:p>
            <a:pPr algn="ctr"/>
            <a:r>
              <a:rPr lang="it-IT" dirty="0"/>
              <a:t>ART. 96</a:t>
            </a:r>
          </a:p>
        </p:txBody>
      </p:sp>
      <p:sp>
        <p:nvSpPr>
          <p:cNvPr id="2" name="Rettangolo 1"/>
          <p:cNvSpPr/>
          <p:nvPr/>
        </p:nvSpPr>
        <p:spPr>
          <a:xfrm>
            <a:off x="2429690" y="1280041"/>
            <a:ext cx="7503449" cy="400110"/>
          </a:xfrm>
          <a:prstGeom prst="rect">
            <a:avLst/>
          </a:prstGeom>
          <a:solidFill>
            <a:schemeClr val="accent2"/>
          </a:solidFill>
        </p:spPr>
        <p:txBody>
          <a:bodyPr wrap="square">
            <a:spAutoFit/>
          </a:bodyPr>
          <a:lstStyle/>
          <a:p>
            <a:pPr algn="ctr"/>
            <a:r>
              <a:rPr lang="it-IT" sz="2000" dirty="0"/>
              <a:t>I costi del ciclo di vita</a:t>
            </a:r>
          </a:p>
        </p:txBody>
      </p:sp>
      <p:sp>
        <p:nvSpPr>
          <p:cNvPr id="7" name="Segnaposto data 6">
            <a:extLst>
              <a:ext uri="{FF2B5EF4-FFF2-40B4-BE49-F238E27FC236}">
                <a16:creationId xmlns:a16="http://schemas.microsoft.com/office/drawing/2014/main" id="{3851B8F5-DF98-4975-BCBD-E3EB39D43810}"/>
              </a:ext>
            </a:extLst>
          </p:cNvPr>
          <p:cNvSpPr>
            <a:spLocks noGrp="1"/>
          </p:cNvSpPr>
          <p:nvPr>
            <p:ph type="dt" sz="half" idx="10"/>
          </p:nvPr>
        </p:nvSpPr>
        <p:spPr/>
        <p:txBody>
          <a:bodyPr/>
          <a:lstStyle/>
          <a:p>
            <a:fld id="{E009A564-5100-4950-89C3-CE826EA90455}" type="datetime1">
              <a:rPr lang="it-IT" smtClean="0"/>
              <a:t>11/12/2020</a:t>
            </a:fld>
            <a:endParaRPr lang="it-IT" dirty="0"/>
          </a:p>
        </p:txBody>
      </p:sp>
      <p:sp>
        <p:nvSpPr>
          <p:cNvPr id="8" name="Segnaposto piè di pagina 7">
            <a:extLst>
              <a:ext uri="{FF2B5EF4-FFF2-40B4-BE49-F238E27FC236}">
                <a16:creationId xmlns:a16="http://schemas.microsoft.com/office/drawing/2014/main" id="{25891443-FD7F-4A2E-8889-68E6E5CD0908}"/>
              </a:ext>
            </a:extLst>
          </p:cNvPr>
          <p:cNvSpPr>
            <a:spLocks noGrp="1"/>
          </p:cNvSpPr>
          <p:nvPr>
            <p:ph type="ftr" sz="quarter" idx="11"/>
          </p:nvPr>
        </p:nvSpPr>
        <p:spPr/>
        <p:txBody>
          <a:bodyPr/>
          <a:lstStyle/>
          <a:p>
            <a:r>
              <a:rPr lang="it-IT" dirty="0"/>
              <a:t>IL CODICE DEI CONTRATTI PUBBLICI</a:t>
            </a:r>
          </a:p>
        </p:txBody>
      </p:sp>
      <p:sp>
        <p:nvSpPr>
          <p:cNvPr id="9" name="Segnaposto numero diapositiva 8">
            <a:extLst>
              <a:ext uri="{FF2B5EF4-FFF2-40B4-BE49-F238E27FC236}">
                <a16:creationId xmlns:a16="http://schemas.microsoft.com/office/drawing/2014/main" id="{30270376-7BC0-4C71-AF04-7A668AF4ABAA}"/>
              </a:ext>
            </a:extLst>
          </p:cNvPr>
          <p:cNvSpPr>
            <a:spLocks noGrp="1"/>
          </p:cNvSpPr>
          <p:nvPr>
            <p:ph type="sldNum" sz="quarter" idx="12"/>
          </p:nvPr>
        </p:nvSpPr>
        <p:spPr/>
        <p:txBody>
          <a:bodyPr/>
          <a:lstStyle/>
          <a:p>
            <a:fld id="{9DFE6074-6A0D-4B4C-BDDE-63383ADB2658}" type="slidenum">
              <a:rPr lang="it-IT" smtClean="0"/>
              <a:t>197</a:t>
            </a:fld>
            <a:endParaRPr lang="it-IT" dirty="0"/>
          </a:p>
        </p:txBody>
      </p:sp>
      <p:sp>
        <p:nvSpPr>
          <p:cNvPr id="6" name="Rectangle 1">
            <a:extLst>
              <a:ext uri="{FF2B5EF4-FFF2-40B4-BE49-F238E27FC236}">
                <a16:creationId xmlns:a16="http://schemas.microsoft.com/office/drawing/2014/main" id="{89C0ABD1-31B7-4797-8FA3-200AAFB969B9}"/>
              </a:ext>
            </a:extLst>
          </p:cNvPr>
          <p:cNvSpPr>
            <a:spLocks noChangeArrowheads="1"/>
          </p:cNvSpPr>
          <p:nvPr/>
        </p:nvSpPr>
        <p:spPr bwMode="auto">
          <a:xfrm>
            <a:off x="2082800" y="2928466"/>
            <a:ext cx="8026400" cy="147732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lang="it-IT" b="1" i="0" dirty="0">
                <a:solidFill>
                  <a:srgbClr val="000000"/>
                </a:solidFill>
                <a:effectLst/>
                <a:latin typeface="Calibri" panose="020F0502020204030204" pitchFamily="34" charset="0"/>
              </a:rPr>
              <a:t>b) costi imputati a esternalità ambientali legate ai prodotti, servizi o lavori nel corso del ciclo di vita, purché il loro valore monetario possa essere determinato e verificato. Tali costi possono includere i costi delle emissioni di gas a effetto serra e di altre sostanze inquinanti, nonché altri costi legati all'attenuazione dei cambiamenti climatici.</a:t>
            </a:r>
            <a:endParaRPr kumimoji="0" lang="it-IT" altLang="it-IT" b="1"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294728426"/>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ttangolo 16"/>
          <p:cNvSpPr/>
          <p:nvPr/>
        </p:nvSpPr>
        <p:spPr>
          <a:xfrm>
            <a:off x="10197737" y="539611"/>
            <a:ext cx="957942" cy="369332"/>
          </a:xfrm>
          <a:prstGeom prst="rect">
            <a:avLst/>
          </a:prstGeom>
        </p:spPr>
        <p:txBody>
          <a:bodyPr wrap="square">
            <a:spAutoFit/>
          </a:bodyPr>
          <a:lstStyle/>
          <a:p>
            <a:pPr algn="ctr"/>
            <a:r>
              <a:rPr lang="it-IT" dirty="0"/>
              <a:t>ART. 96</a:t>
            </a:r>
          </a:p>
        </p:txBody>
      </p:sp>
      <p:sp>
        <p:nvSpPr>
          <p:cNvPr id="2" name="Rettangolo 1"/>
          <p:cNvSpPr/>
          <p:nvPr/>
        </p:nvSpPr>
        <p:spPr>
          <a:xfrm>
            <a:off x="2429690" y="1280041"/>
            <a:ext cx="7503449" cy="400110"/>
          </a:xfrm>
          <a:prstGeom prst="rect">
            <a:avLst/>
          </a:prstGeom>
          <a:solidFill>
            <a:schemeClr val="accent2"/>
          </a:solidFill>
        </p:spPr>
        <p:txBody>
          <a:bodyPr wrap="square">
            <a:spAutoFit/>
          </a:bodyPr>
          <a:lstStyle/>
          <a:p>
            <a:pPr algn="ctr"/>
            <a:r>
              <a:rPr lang="it-IT" sz="2000" dirty="0"/>
              <a:t>I costi del ciclo di vita</a:t>
            </a:r>
          </a:p>
        </p:txBody>
      </p:sp>
      <p:sp>
        <p:nvSpPr>
          <p:cNvPr id="7" name="Segnaposto data 6">
            <a:extLst>
              <a:ext uri="{FF2B5EF4-FFF2-40B4-BE49-F238E27FC236}">
                <a16:creationId xmlns:a16="http://schemas.microsoft.com/office/drawing/2014/main" id="{3851B8F5-DF98-4975-BCBD-E3EB39D43810}"/>
              </a:ext>
            </a:extLst>
          </p:cNvPr>
          <p:cNvSpPr>
            <a:spLocks noGrp="1"/>
          </p:cNvSpPr>
          <p:nvPr>
            <p:ph type="dt" sz="half" idx="10"/>
          </p:nvPr>
        </p:nvSpPr>
        <p:spPr/>
        <p:txBody>
          <a:bodyPr/>
          <a:lstStyle/>
          <a:p>
            <a:fld id="{E009A564-5100-4950-89C3-CE826EA90455}" type="datetime1">
              <a:rPr lang="it-IT" smtClean="0"/>
              <a:t>11/12/2020</a:t>
            </a:fld>
            <a:endParaRPr lang="it-IT" dirty="0"/>
          </a:p>
        </p:txBody>
      </p:sp>
      <p:sp>
        <p:nvSpPr>
          <p:cNvPr id="8" name="Segnaposto piè di pagina 7">
            <a:extLst>
              <a:ext uri="{FF2B5EF4-FFF2-40B4-BE49-F238E27FC236}">
                <a16:creationId xmlns:a16="http://schemas.microsoft.com/office/drawing/2014/main" id="{25891443-FD7F-4A2E-8889-68E6E5CD0908}"/>
              </a:ext>
            </a:extLst>
          </p:cNvPr>
          <p:cNvSpPr>
            <a:spLocks noGrp="1"/>
          </p:cNvSpPr>
          <p:nvPr>
            <p:ph type="ftr" sz="quarter" idx="11"/>
          </p:nvPr>
        </p:nvSpPr>
        <p:spPr/>
        <p:txBody>
          <a:bodyPr/>
          <a:lstStyle/>
          <a:p>
            <a:r>
              <a:rPr lang="it-IT" dirty="0"/>
              <a:t>IL CODICE DEI CONTRATTI PUBBLICI</a:t>
            </a:r>
          </a:p>
        </p:txBody>
      </p:sp>
      <p:sp>
        <p:nvSpPr>
          <p:cNvPr id="9" name="Segnaposto numero diapositiva 8">
            <a:extLst>
              <a:ext uri="{FF2B5EF4-FFF2-40B4-BE49-F238E27FC236}">
                <a16:creationId xmlns:a16="http://schemas.microsoft.com/office/drawing/2014/main" id="{30270376-7BC0-4C71-AF04-7A668AF4ABAA}"/>
              </a:ext>
            </a:extLst>
          </p:cNvPr>
          <p:cNvSpPr>
            <a:spLocks noGrp="1"/>
          </p:cNvSpPr>
          <p:nvPr>
            <p:ph type="sldNum" sz="quarter" idx="12"/>
          </p:nvPr>
        </p:nvSpPr>
        <p:spPr/>
        <p:txBody>
          <a:bodyPr/>
          <a:lstStyle/>
          <a:p>
            <a:fld id="{9DFE6074-6A0D-4B4C-BDDE-63383ADB2658}" type="slidenum">
              <a:rPr lang="it-IT" smtClean="0"/>
              <a:t>198</a:t>
            </a:fld>
            <a:endParaRPr lang="it-IT" dirty="0"/>
          </a:p>
        </p:txBody>
      </p:sp>
      <p:sp>
        <p:nvSpPr>
          <p:cNvPr id="3" name="Rectangle 1">
            <a:extLst>
              <a:ext uri="{FF2B5EF4-FFF2-40B4-BE49-F238E27FC236}">
                <a16:creationId xmlns:a16="http://schemas.microsoft.com/office/drawing/2014/main" id="{0FCC41EB-E8C5-4D08-9FB1-B8EC63F8F7DE}"/>
              </a:ext>
            </a:extLst>
          </p:cNvPr>
          <p:cNvSpPr>
            <a:spLocks noChangeArrowheads="1"/>
          </p:cNvSpPr>
          <p:nvPr/>
        </p:nvSpPr>
        <p:spPr bwMode="auto">
          <a:xfrm>
            <a:off x="1636734" y="1872507"/>
            <a:ext cx="8918532" cy="369331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8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2. Quando valutano i costi utilizzando un sistema di costi del ciclo di vita, le stazioni appaltanti indicano nei documenti di gara i dati che gli offerenti devono fornire e il metodo che la stazione appaltante impiegherà al fine di determinare i costi del ciclo di vita sulla base di tali dati. Per la valutazione dei costi imputati alle esternalità ambientali, il metodo deve soddisfare tutte le seguenti condizioni:</a:t>
            </a:r>
            <a:endParaRPr kumimoji="0" lang="it-IT" altLang="it-IT" sz="1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8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a) essere basato su criteri oggettivi, verificabili e non discriminatori. Se il metodo non è stato previsto per un'applicazione ripetuta o continua, lo stesso non deve favorire né svantaggiare indebitamente taluni operatori economici;</a:t>
            </a:r>
            <a:endParaRPr kumimoji="0" lang="it-IT" altLang="it-IT" sz="1800" b="1"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8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b) essere accessibile a tutte le parti interessate;</a:t>
            </a:r>
            <a:endParaRPr kumimoji="0" lang="it-IT" altLang="it-IT" sz="1800" b="1"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8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c) i dati richiesti devono poter essere forniti con ragionevole sforzo da operatori economici normalmente diligenti, compresi gli operatori economici di altri Stati membri, di paesi terzi parti dell'AAP o di altri accordi internazionali che l'Unione è tenuta a rispettare o ratificati dall'Italia.</a:t>
            </a:r>
            <a:endParaRPr kumimoji="0" lang="it-IT" altLang="it-IT" sz="1800" b="1"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336054784"/>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ttangolo 16"/>
          <p:cNvSpPr/>
          <p:nvPr/>
        </p:nvSpPr>
        <p:spPr>
          <a:xfrm>
            <a:off x="10197737" y="539611"/>
            <a:ext cx="957942" cy="369332"/>
          </a:xfrm>
          <a:prstGeom prst="rect">
            <a:avLst/>
          </a:prstGeom>
        </p:spPr>
        <p:txBody>
          <a:bodyPr wrap="square">
            <a:spAutoFit/>
          </a:bodyPr>
          <a:lstStyle/>
          <a:p>
            <a:pPr algn="ctr"/>
            <a:r>
              <a:rPr lang="it-IT" dirty="0"/>
              <a:t>ART. 96</a:t>
            </a:r>
          </a:p>
        </p:txBody>
      </p:sp>
      <p:sp>
        <p:nvSpPr>
          <p:cNvPr id="2" name="Rettangolo 1"/>
          <p:cNvSpPr/>
          <p:nvPr/>
        </p:nvSpPr>
        <p:spPr>
          <a:xfrm>
            <a:off x="2429690" y="1280041"/>
            <a:ext cx="7503449" cy="400110"/>
          </a:xfrm>
          <a:prstGeom prst="rect">
            <a:avLst/>
          </a:prstGeom>
          <a:solidFill>
            <a:schemeClr val="accent2"/>
          </a:solidFill>
        </p:spPr>
        <p:txBody>
          <a:bodyPr wrap="square">
            <a:spAutoFit/>
          </a:bodyPr>
          <a:lstStyle/>
          <a:p>
            <a:pPr algn="ctr"/>
            <a:r>
              <a:rPr lang="it-IT" sz="2000" dirty="0"/>
              <a:t>I costi del ciclo di vita</a:t>
            </a:r>
          </a:p>
        </p:txBody>
      </p:sp>
      <p:sp>
        <p:nvSpPr>
          <p:cNvPr id="7" name="Segnaposto data 6">
            <a:extLst>
              <a:ext uri="{FF2B5EF4-FFF2-40B4-BE49-F238E27FC236}">
                <a16:creationId xmlns:a16="http://schemas.microsoft.com/office/drawing/2014/main" id="{3851B8F5-DF98-4975-BCBD-E3EB39D43810}"/>
              </a:ext>
            </a:extLst>
          </p:cNvPr>
          <p:cNvSpPr>
            <a:spLocks noGrp="1"/>
          </p:cNvSpPr>
          <p:nvPr>
            <p:ph type="dt" sz="half" idx="10"/>
          </p:nvPr>
        </p:nvSpPr>
        <p:spPr/>
        <p:txBody>
          <a:bodyPr/>
          <a:lstStyle/>
          <a:p>
            <a:fld id="{E009A564-5100-4950-89C3-CE826EA90455}" type="datetime1">
              <a:rPr lang="it-IT" smtClean="0"/>
              <a:t>11/12/2020</a:t>
            </a:fld>
            <a:endParaRPr lang="it-IT" dirty="0"/>
          </a:p>
        </p:txBody>
      </p:sp>
      <p:sp>
        <p:nvSpPr>
          <p:cNvPr id="8" name="Segnaposto piè di pagina 7">
            <a:extLst>
              <a:ext uri="{FF2B5EF4-FFF2-40B4-BE49-F238E27FC236}">
                <a16:creationId xmlns:a16="http://schemas.microsoft.com/office/drawing/2014/main" id="{25891443-FD7F-4A2E-8889-68E6E5CD0908}"/>
              </a:ext>
            </a:extLst>
          </p:cNvPr>
          <p:cNvSpPr>
            <a:spLocks noGrp="1"/>
          </p:cNvSpPr>
          <p:nvPr>
            <p:ph type="ftr" sz="quarter" idx="11"/>
          </p:nvPr>
        </p:nvSpPr>
        <p:spPr/>
        <p:txBody>
          <a:bodyPr/>
          <a:lstStyle/>
          <a:p>
            <a:r>
              <a:rPr lang="it-IT" dirty="0"/>
              <a:t>IL CODICE DEI CONTRATTI PUBBLICI</a:t>
            </a:r>
          </a:p>
        </p:txBody>
      </p:sp>
      <p:sp>
        <p:nvSpPr>
          <p:cNvPr id="9" name="Segnaposto numero diapositiva 8">
            <a:extLst>
              <a:ext uri="{FF2B5EF4-FFF2-40B4-BE49-F238E27FC236}">
                <a16:creationId xmlns:a16="http://schemas.microsoft.com/office/drawing/2014/main" id="{30270376-7BC0-4C71-AF04-7A668AF4ABAA}"/>
              </a:ext>
            </a:extLst>
          </p:cNvPr>
          <p:cNvSpPr>
            <a:spLocks noGrp="1"/>
          </p:cNvSpPr>
          <p:nvPr>
            <p:ph type="sldNum" sz="quarter" idx="12"/>
          </p:nvPr>
        </p:nvSpPr>
        <p:spPr/>
        <p:txBody>
          <a:bodyPr/>
          <a:lstStyle/>
          <a:p>
            <a:fld id="{9DFE6074-6A0D-4B4C-BDDE-63383ADB2658}" type="slidenum">
              <a:rPr lang="it-IT" smtClean="0"/>
              <a:t>199</a:t>
            </a:fld>
            <a:endParaRPr lang="it-IT" dirty="0"/>
          </a:p>
        </p:txBody>
      </p:sp>
      <p:sp>
        <p:nvSpPr>
          <p:cNvPr id="10" name="CasellaDiTesto 9">
            <a:extLst>
              <a:ext uri="{FF2B5EF4-FFF2-40B4-BE49-F238E27FC236}">
                <a16:creationId xmlns:a16="http://schemas.microsoft.com/office/drawing/2014/main" id="{00B2EC27-8C95-4F17-9DDB-6D83A439CF3D}"/>
              </a:ext>
            </a:extLst>
          </p:cNvPr>
          <p:cNvSpPr txBox="1"/>
          <p:nvPr/>
        </p:nvSpPr>
        <p:spPr>
          <a:xfrm>
            <a:off x="2429691" y="2293819"/>
            <a:ext cx="7503448" cy="2246769"/>
          </a:xfrm>
          <a:prstGeom prst="rect">
            <a:avLst/>
          </a:prstGeom>
          <a:solidFill>
            <a:srgbClr val="FFFF00"/>
          </a:solidFill>
          <a:ln>
            <a:solidFill>
              <a:schemeClr val="accent1"/>
            </a:solidFill>
          </a:ln>
        </p:spPr>
        <p:txBody>
          <a:bodyPr wrap="square">
            <a:spAutoFit/>
          </a:bodyPr>
          <a:lstStyle/>
          <a:p>
            <a:pPr algn="ctr"/>
            <a:r>
              <a:rPr lang="it-IT" sz="2800" b="0" i="0" dirty="0">
                <a:solidFill>
                  <a:srgbClr val="000000"/>
                </a:solidFill>
                <a:effectLst/>
                <a:latin typeface="Calibri" panose="020F0502020204030204" pitchFamily="34" charset="0"/>
              </a:rPr>
              <a:t>L'</a:t>
            </a:r>
            <a:r>
              <a:rPr lang="it-IT" sz="2800" b="0" i="0" dirty="0">
                <a:effectLst/>
                <a:latin typeface="Calibri" panose="020F0502020204030204" pitchFamily="34" charset="0"/>
                <a:hlinkClick r:id="rId2"/>
              </a:rPr>
              <a:t>allegato XVIII</a:t>
            </a:r>
            <a:r>
              <a:rPr lang="it-IT" sz="2800" b="0" i="0" dirty="0">
                <a:solidFill>
                  <a:srgbClr val="000000"/>
                </a:solidFill>
                <a:effectLst/>
                <a:latin typeface="Calibri" panose="020F0502020204030204" pitchFamily="34" charset="0"/>
              </a:rPr>
              <a:t> al Codice contiene l'elenco degli atti legislativi dell'Unione e, ove necessario, degli atti delegati attuativi che approvano metodi comuni per la valutazione del costo del ciclo di vita.</a:t>
            </a:r>
            <a:endParaRPr lang="it-IT" sz="2800" dirty="0"/>
          </a:p>
        </p:txBody>
      </p:sp>
    </p:spTree>
    <p:extLst>
      <p:ext uri="{BB962C8B-B14F-4D97-AF65-F5344CB8AC3E}">
        <p14:creationId xmlns:p14="http://schemas.microsoft.com/office/powerpoint/2010/main" val="966610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FFD48BC7-DC40-47DE-87EE-9F4B6ECB9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29" name="Freeform: Shape 28">
            <a:extLst>
              <a:ext uri="{FF2B5EF4-FFF2-40B4-BE49-F238E27FC236}">
                <a16:creationId xmlns:a16="http://schemas.microsoft.com/office/drawing/2014/main" id="{E502BBC7-2C76-46F3-BC24-5985BC13D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useBgFill="1">
        <p:nvSpPr>
          <p:cNvPr id="31" name="Freeform: Shape 30">
            <a:extLst>
              <a:ext uri="{FF2B5EF4-FFF2-40B4-BE49-F238E27FC236}">
                <a16:creationId xmlns:a16="http://schemas.microsoft.com/office/drawing/2014/main" id="{C7F28D52-2A5F-4D23-81AE-7CB8B591C7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1664" y="0"/>
            <a:ext cx="9948672"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3" name="Rectangle 32">
            <a:extLst>
              <a:ext uri="{FF2B5EF4-FFF2-40B4-BE49-F238E27FC236}">
                <a16:creationId xmlns:a16="http://schemas.microsoft.com/office/drawing/2014/main" id="{3629484E-3792-4B3D-89AD-7C8A1ED0E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0" y="5524786"/>
            <a:ext cx="4754880" cy="274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Segnaposto data 3"/>
          <p:cNvSpPr>
            <a:spLocks noGrp="1"/>
          </p:cNvSpPr>
          <p:nvPr>
            <p:ph type="dt" sz="half" idx="10"/>
          </p:nvPr>
        </p:nvSpPr>
        <p:spPr>
          <a:xfrm>
            <a:off x="434163" y="6356350"/>
            <a:ext cx="1166037" cy="365125"/>
          </a:xfrm>
        </p:spPr>
        <p:txBody>
          <a:bodyPr>
            <a:normAutofit/>
          </a:bodyPr>
          <a:lstStyle/>
          <a:p>
            <a:pPr>
              <a:spcAft>
                <a:spcPts val="600"/>
              </a:spcAft>
            </a:pPr>
            <a:fld id="{F7B8B8B4-C1CC-4D2A-AED5-8D12E6593E59}" type="datetime1">
              <a:rPr lang="it-IT" smtClean="0">
                <a:solidFill>
                  <a:schemeClr val="tx1">
                    <a:lumMod val="50000"/>
                    <a:lumOff val="50000"/>
                  </a:schemeClr>
                </a:solidFill>
                <a:latin typeface="Calibri" pitchFamily="34" charset="0"/>
              </a:rPr>
              <a:t>11/12/2020</a:t>
            </a:fld>
            <a:endParaRPr lang="it-IT" dirty="0">
              <a:solidFill>
                <a:schemeClr val="tx1">
                  <a:lumMod val="50000"/>
                  <a:lumOff val="50000"/>
                </a:schemeClr>
              </a:solidFill>
              <a:latin typeface="Calibri" pitchFamily="34" charset="0"/>
            </a:endParaRPr>
          </a:p>
        </p:txBody>
      </p:sp>
      <p:sp>
        <p:nvSpPr>
          <p:cNvPr id="6" name="Segnaposto piè di pagina 5">
            <a:extLst>
              <a:ext uri="{FF2B5EF4-FFF2-40B4-BE49-F238E27FC236}">
                <a16:creationId xmlns:a16="http://schemas.microsoft.com/office/drawing/2014/main" id="{B80C0DE2-CE8C-472F-913A-A5BF9C176A7D}"/>
              </a:ext>
            </a:extLst>
          </p:cNvPr>
          <p:cNvSpPr>
            <a:spLocks noGrp="1"/>
          </p:cNvSpPr>
          <p:nvPr>
            <p:ph type="ftr" sz="quarter" idx="11"/>
          </p:nvPr>
        </p:nvSpPr>
        <p:spPr>
          <a:xfrm>
            <a:off x="4038600" y="6356350"/>
            <a:ext cx="4114800" cy="365125"/>
          </a:xfrm>
        </p:spPr>
        <p:txBody>
          <a:bodyPr>
            <a:normAutofit/>
          </a:bodyPr>
          <a:lstStyle/>
          <a:p>
            <a:pPr>
              <a:spcAft>
                <a:spcPts val="600"/>
              </a:spcAft>
            </a:pPr>
            <a:r>
              <a:rPr lang="it-IT" dirty="0">
                <a:solidFill>
                  <a:schemeClr val="tx1">
                    <a:lumMod val="50000"/>
                    <a:lumOff val="50000"/>
                  </a:schemeClr>
                </a:solidFill>
              </a:rPr>
              <a:t>IL CODICE DEI CONTRATTI PUBBLICI</a:t>
            </a:r>
          </a:p>
        </p:txBody>
      </p:sp>
      <p:sp>
        <p:nvSpPr>
          <p:cNvPr id="5" name="Segnaposto numero diapositiva 4"/>
          <p:cNvSpPr>
            <a:spLocks noGrp="1"/>
          </p:cNvSpPr>
          <p:nvPr>
            <p:ph type="sldNum" sz="quarter" idx="12"/>
          </p:nvPr>
        </p:nvSpPr>
        <p:spPr>
          <a:xfrm>
            <a:off x="10489019" y="6356350"/>
            <a:ext cx="1268818" cy="365125"/>
          </a:xfrm>
          <a:prstGeom prst="ellipse">
            <a:avLst/>
          </a:prstGeom>
        </p:spPr>
        <p:txBody>
          <a:bodyPr>
            <a:normAutofit/>
          </a:bodyPr>
          <a:lstStyle/>
          <a:p>
            <a:pPr>
              <a:lnSpc>
                <a:spcPct val="90000"/>
              </a:lnSpc>
              <a:spcAft>
                <a:spcPts val="600"/>
              </a:spcAft>
            </a:pPr>
            <a:fld id="{ED2A5BCF-08AD-4814-8341-34CC1736FD3A}" type="slidenum">
              <a:rPr lang="it-IT">
                <a:solidFill>
                  <a:schemeClr val="tx1">
                    <a:lumMod val="50000"/>
                    <a:lumOff val="50000"/>
                  </a:schemeClr>
                </a:solidFill>
              </a:rPr>
              <a:pPr>
                <a:lnSpc>
                  <a:spcPct val="90000"/>
                </a:lnSpc>
                <a:spcAft>
                  <a:spcPts val="600"/>
                </a:spcAft>
              </a:pPr>
              <a:t>2</a:t>
            </a:fld>
            <a:endParaRPr lang="it-IT" dirty="0">
              <a:solidFill>
                <a:schemeClr val="tx1">
                  <a:lumMod val="50000"/>
                  <a:lumOff val="50000"/>
                </a:schemeClr>
              </a:solidFill>
            </a:endParaRPr>
          </a:p>
        </p:txBody>
      </p:sp>
      <p:sp>
        <p:nvSpPr>
          <p:cNvPr id="8" name="CasellaDiTesto 7">
            <a:extLst>
              <a:ext uri="{FF2B5EF4-FFF2-40B4-BE49-F238E27FC236}">
                <a16:creationId xmlns:a16="http://schemas.microsoft.com/office/drawing/2014/main" id="{52DDA517-FEBA-4204-9E8B-FECB65EFB066}"/>
              </a:ext>
            </a:extLst>
          </p:cNvPr>
          <p:cNvSpPr txBox="1"/>
          <p:nvPr/>
        </p:nvSpPr>
        <p:spPr>
          <a:xfrm>
            <a:off x="2951967" y="2617289"/>
            <a:ext cx="6288066" cy="584775"/>
          </a:xfrm>
          <a:prstGeom prst="rect">
            <a:avLst/>
          </a:prstGeom>
          <a:noFill/>
        </p:spPr>
        <p:txBody>
          <a:bodyPr wrap="square" rtlCol="0">
            <a:spAutoFit/>
          </a:bodyPr>
          <a:lstStyle/>
          <a:p>
            <a:pPr algn="ctr"/>
            <a:r>
              <a:rPr lang="it-IT" sz="3200" b="1" dirty="0"/>
              <a:t>INTRODUZIONE</a:t>
            </a:r>
          </a:p>
        </p:txBody>
      </p:sp>
    </p:spTree>
    <p:extLst>
      <p:ext uri="{BB962C8B-B14F-4D97-AF65-F5344CB8AC3E}">
        <p14:creationId xmlns:p14="http://schemas.microsoft.com/office/powerpoint/2010/main" val="29540593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FFD48BC7-DC40-47DE-87EE-9F4B6ECB9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29" name="Freeform: Shape 28">
            <a:extLst>
              <a:ext uri="{FF2B5EF4-FFF2-40B4-BE49-F238E27FC236}">
                <a16:creationId xmlns:a16="http://schemas.microsoft.com/office/drawing/2014/main" id="{E502BBC7-2C76-46F3-BC24-5985BC13D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useBgFill="1">
        <p:nvSpPr>
          <p:cNvPr id="31" name="Freeform: Shape 30">
            <a:extLst>
              <a:ext uri="{FF2B5EF4-FFF2-40B4-BE49-F238E27FC236}">
                <a16:creationId xmlns:a16="http://schemas.microsoft.com/office/drawing/2014/main" id="{C7F28D52-2A5F-4D23-81AE-7CB8B591C7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1664" y="0"/>
            <a:ext cx="9948672"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olo 1"/>
          <p:cNvSpPr>
            <a:spLocks noGrp="1"/>
          </p:cNvSpPr>
          <p:nvPr>
            <p:ph type="ctrTitle"/>
          </p:nvPr>
        </p:nvSpPr>
        <p:spPr>
          <a:xfrm>
            <a:off x="640522" y="469976"/>
            <a:ext cx="10910956" cy="555500"/>
          </a:xfrm>
        </p:spPr>
        <p:txBody>
          <a:bodyPr anchor="ctr">
            <a:normAutofit fontScale="90000"/>
          </a:bodyPr>
          <a:lstStyle/>
          <a:p>
            <a:br>
              <a:rPr lang="it-IT" sz="2300" dirty="0">
                <a:latin typeface="Calibri" pitchFamily="34" charset="0"/>
              </a:rPr>
            </a:br>
            <a:br>
              <a:rPr lang="it-IT" sz="2300" dirty="0">
                <a:latin typeface="Calibri" pitchFamily="34" charset="0"/>
              </a:rPr>
            </a:br>
            <a:br>
              <a:rPr lang="it-IT" sz="2300" dirty="0">
                <a:latin typeface="Calibri" pitchFamily="34" charset="0"/>
              </a:rPr>
            </a:br>
            <a:br>
              <a:rPr lang="it-IT" sz="2300" dirty="0">
                <a:latin typeface="Calibri" pitchFamily="34" charset="0"/>
              </a:rPr>
            </a:br>
            <a:br>
              <a:rPr lang="it-IT" sz="2300" dirty="0">
                <a:latin typeface="Calibri" pitchFamily="34" charset="0"/>
              </a:rPr>
            </a:br>
            <a:r>
              <a:rPr lang="it-IT" sz="3100" b="1" dirty="0">
                <a:latin typeface="Calibri" pitchFamily="34" charset="0"/>
              </a:rPr>
              <a:t>IL DECRETO SEMPLIFICAZIONI</a:t>
            </a:r>
            <a:br>
              <a:rPr lang="it-IT" sz="4800" dirty="0">
                <a:latin typeface="Calibri" pitchFamily="34" charset="0"/>
              </a:rPr>
            </a:br>
            <a:endParaRPr lang="it-IT" sz="4800" dirty="0">
              <a:latin typeface="Calibri" pitchFamily="34" charset="0"/>
            </a:endParaRPr>
          </a:p>
        </p:txBody>
      </p:sp>
      <p:sp>
        <p:nvSpPr>
          <p:cNvPr id="33" name="Rectangle 32">
            <a:extLst>
              <a:ext uri="{FF2B5EF4-FFF2-40B4-BE49-F238E27FC236}">
                <a16:creationId xmlns:a16="http://schemas.microsoft.com/office/drawing/2014/main" id="{3629484E-3792-4B3D-89AD-7C8A1ED0E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0" y="5524786"/>
            <a:ext cx="4754880" cy="274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Segnaposto data 3"/>
          <p:cNvSpPr>
            <a:spLocks noGrp="1"/>
          </p:cNvSpPr>
          <p:nvPr>
            <p:ph type="dt" sz="half" idx="10"/>
          </p:nvPr>
        </p:nvSpPr>
        <p:spPr>
          <a:xfrm>
            <a:off x="434163" y="6356350"/>
            <a:ext cx="1166037" cy="365125"/>
          </a:xfrm>
        </p:spPr>
        <p:txBody>
          <a:bodyPr>
            <a:normAutofit/>
          </a:bodyPr>
          <a:lstStyle/>
          <a:p>
            <a:pPr>
              <a:spcAft>
                <a:spcPts val="600"/>
              </a:spcAft>
            </a:pPr>
            <a:fld id="{693DDF68-E19E-44FD-8DF2-9EE34C2FEE05}" type="datetime1">
              <a:rPr lang="it-IT" smtClean="0">
                <a:solidFill>
                  <a:schemeClr val="tx1">
                    <a:lumMod val="50000"/>
                    <a:lumOff val="50000"/>
                  </a:schemeClr>
                </a:solidFill>
                <a:latin typeface="Calibri" pitchFamily="34" charset="0"/>
              </a:rPr>
              <a:t>11/12/2020</a:t>
            </a:fld>
            <a:endParaRPr lang="it-IT" dirty="0">
              <a:solidFill>
                <a:schemeClr val="tx1">
                  <a:lumMod val="50000"/>
                  <a:lumOff val="50000"/>
                </a:schemeClr>
              </a:solidFill>
              <a:latin typeface="Calibri" pitchFamily="34" charset="0"/>
            </a:endParaRPr>
          </a:p>
        </p:txBody>
      </p:sp>
      <p:sp>
        <p:nvSpPr>
          <p:cNvPr id="6" name="Segnaposto piè di pagina 5">
            <a:extLst>
              <a:ext uri="{FF2B5EF4-FFF2-40B4-BE49-F238E27FC236}">
                <a16:creationId xmlns:a16="http://schemas.microsoft.com/office/drawing/2014/main" id="{B80C0DE2-CE8C-472F-913A-A5BF9C176A7D}"/>
              </a:ext>
            </a:extLst>
          </p:cNvPr>
          <p:cNvSpPr>
            <a:spLocks noGrp="1"/>
          </p:cNvSpPr>
          <p:nvPr>
            <p:ph type="ftr" sz="quarter" idx="11"/>
          </p:nvPr>
        </p:nvSpPr>
        <p:spPr>
          <a:xfrm>
            <a:off x="4038600" y="6356350"/>
            <a:ext cx="4114800" cy="365125"/>
          </a:xfrm>
        </p:spPr>
        <p:txBody>
          <a:bodyPr>
            <a:normAutofit/>
          </a:bodyPr>
          <a:lstStyle/>
          <a:p>
            <a:pPr>
              <a:spcAft>
                <a:spcPts val="600"/>
              </a:spcAft>
            </a:pPr>
            <a:r>
              <a:rPr lang="it-IT" dirty="0">
                <a:solidFill>
                  <a:schemeClr val="tx1">
                    <a:lumMod val="50000"/>
                    <a:lumOff val="50000"/>
                  </a:schemeClr>
                </a:solidFill>
              </a:rPr>
              <a:t>IL CODICE DEI CONTRATTI PUBBLICI</a:t>
            </a:r>
          </a:p>
        </p:txBody>
      </p:sp>
      <p:sp>
        <p:nvSpPr>
          <p:cNvPr id="5" name="Segnaposto numero diapositiva 4"/>
          <p:cNvSpPr>
            <a:spLocks noGrp="1"/>
          </p:cNvSpPr>
          <p:nvPr>
            <p:ph type="sldNum" sz="quarter" idx="12"/>
          </p:nvPr>
        </p:nvSpPr>
        <p:spPr>
          <a:xfrm>
            <a:off x="10489019" y="6356350"/>
            <a:ext cx="1268818" cy="365125"/>
          </a:xfrm>
          <a:prstGeom prst="ellipse">
            <a:avLst/>
          </a:prstGeom>
        </p:spPr>
        <p:txBody>
          <a:bodyPr>
            <a:normAutofit/>
          </a:bodyPr>
          <a:lstStyle/>
          <a:p>
            <a:pPr>
              <a:lnSpc>
                <a:spcPct val="90000"/>
              </a:lnSpc>
              <a:spcAft>
                <a:spcPts val="600"/>
              </a:spcAft>
            </a:pPr>
            <a:fld id="{ED2A5BCF-08AD-4814-8341-34CC1736FD3A}" type="slidenum">
              <a:rPr lang="it-IT">
                <a:solidFill>
                  <a:schemeClr val="tx1">
                    <a:lumMod val="50000"/>
                    <a:lumOff val="50000"/>
                  </a:schemeClr>
                </a:solidFill>
              </a:rPr>
              <a:pPr>
                <a:lnSpc>
                  <a:spcPct val="90000"/>
                </a:lnSpc>
                <a:spcAft>
                  <a:spcPts val="600"/>
                </a:spcAft>
              </a:pPr>
              <a:t>20</a:t>
            </a:fld>
            <a:endParaRPr lang="it-IT" dirty="0">
              <a:solidFill>
                <a:schemeClr val="tx1">
                  <a:lumMod val="50000"/>
                  <a:lumOff val="50000"/>
                </a:schemeClr>
              </a:solidFill>
            </a:endParaRPr>
          </a:p>
        </p:txBody>
      </p:sp>
      <p:sp>
        <p:nvSpPr>
          <p:cNvPr id="12" name="CasellaDiTesto 11">
            <a:extLst>
              <a:ext uri="{FF2B5EF4-FFF2-40B4-BE49-F238E27FC236}">
                <a16:creationId xmlns:a16="http://schemas.microsoft.com/office/drawing/2014/main" id="{3E33E5AF-F40C-4DF1-B15D-EA4439B128F9}"/>
              </a:ext>
            </a:extLst>
          </p:cNvPr>
          <p:cNvSpPr txBox="1"/>
          <p:nvPr/>
        </p:nvSpPr>
        <p:spPr>
          <a:xfrm>
            <a:off x="1258114" y="1652992"/>
            <a:ext cx="9675772" cy="3262432"/>
          </a:xfrm>
          <a:prstGeom prst="rect">
            <a:avLst/>
          </a:prstGeom>
          <a:noFill/>
          <a:ln>
            <a:solidFill>
              <a:schemeClr val="accent6">
                <a:lumMod val="75000"/>
              </a:schemeClr>
            </a:solidFill>
          </a:ln>
        </p:spPr>
        <p:txBody>
          <a:bodyPr wrap="square">
            <a:spAutoFit/>
          </a:bodyPr>
          <a:lstStyle/>
          <a:p>
            <a:pPr algn="ctr"/>
            <a:r>
              <a:rPr lang="it-IT" sz="2000" b="1" u="sng" dirty="0"/>
              <a:t>Art. 5</a:t>
            </a:r>
          </a:p>
          <a:p>
            <a:pPr algn="ctr"/>
            <a:endParaRPr lang="it-IT" sz="1400" u="sng" dirty="0">
              <a:highlight>
                <a:srgbClr val="00FF00"/>
              </a:highlight>
            </a:endParaRPr>
          </a:p>
          <a:p>
            <a:pPr algn="ctr"/>
            <a:r>
              <a:rPr lang="it-IT" sz="1500" b="1" dirty="0"/>
              <a:t>Fino al 31 dicembre 2021, in deroga all'articolo 107 del decreto legislativo 18 aprile 2016, n. 50, la sospensione, volontaria o coattiva, dell'esecuzione di lavori diretti alla realizzazione delle opere pubbliche di importo pari o superiore alle soglie di cui all'articolo 35 del medesimo decreto legislativo, anche se già iniziati, può avvenire, esclusivamente, per il tempo strettamente necessario al loro superamento, per le seguenti ragioni: </a:t>
            </a:r>
          </a:p>
          <a:p>
            <a:pPr algn="ctr"/>
            <a:endParaRPr lang="it-IT" sz="1400" dirty="0"/>
          </a:p>
          <a:p>
            <a:pPr algn="ctr"/>
            <a:r>
              <a:rPr lang="it-IT" sz="1400" dirty="0"/>
              <a:t>a) cause previste da disposizioni di legge penale, dal codice delle leggi antimafia e delle misure di prevenzione di cui al decreto legislativo 6 settembre 2011, n. 159, nonché da vincoli inderogabili derivanti dall'appartenenza all'Unione europea;</a:t>
            </a:r>
          </a:p>
          <a:p>
            <a:pPr algn="ctr"/>
            <a:r>
              <a:rPr lang="it-IT" sz="1400" dirty="0"/>
              <a:t>b) gravi ragioni di ordine pubblico, salute pubblica o dei soggetti coinvolti nella realizzazione delle opere, ivi incluse le misure adottate per contrastare l'emergenza sanitaria globale da COVID-19; </a:t>
            </a:r>
          </a:p>
          <a:p>
            <a:pPr algn="ctr"/>
            <a:r>
              <a:rPr lang="it-IT" sz="1400" dirty="0"/>
              <a:t>c) gravi ragioni di ordine tecnico, idonee a incidere sulla realizzazione a regola d'arte dell'opera, in relazione alle modalità di superamento delle quali non vi è accordo tra le parti; </a:t>
            </a:r>
          </a:p>
          <a:p>
            <a:pPr algn="ctr"/>
            <a:r>
              <a:rPr lang="it-IT" sz="1400" dirty="0"/>
              <a:t>d) gravi ragioni di pubblico interesse. </a:t>
            </a:r>
            <a:endParaRPr lang="it-IT" sz="1400" u="sng"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409963280"/>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6631577" y="504978"/>
            <a:ext cx="4624252" cy="923330"/>
          </a:xfrm>
          <a:prstGeom prst="rect">
            <a:avLst/>
          </a:prstGeom>
          <a:solidFill>
            <a:schemeClr val="accent4"/>
          </a:solidFill>
          <a:ln>
            <a:solidFill>
              <a:schemeClr val="accent1"/>
            </a:solidFill>
          </a:ln>
        </p:spPr>
        <p:txBody>
          <a:bodyPr wrap="square">
            <a:spAutoFit/>
          </a:bodyPr>
          <a:lstStyle/>
          <a:p>
            <a:pPr algn="ctr"/>
            <a:r>
              <a:rPr lang="it-IT" dirty="0"/>
              <a:t>LINEE GUIDA n. 2</a:t>
            </a:r>
          </a:p>
          <a:p>
            <a:pPr algn="just"/>
            <a:endParaRPr lang="it-IT" dirty="0"/>
          </a:p>
          <a:p>
            <a:pPr algn="ctr"/>
            <a:r>
              <a:rPr lang="it-IT" dirty="0"/>
              <a:t>«offerta economicamente più vantaggiosa»</a:t>
            </a:r>
          </a:p>
        </p:txBody>
      </p:sp>
      <p:sp>
        <p:nvSpPr>
          <p:cNvPr id="3" name="Rettangolo 2"/>
          <p:cNvSpPr/>
          <p:nvPr/>
        </p:nvSpPr>
        <p:spPr>
          <a:xfrm>
            <a:off x="2234425" y="2484682"/>
            <a:ext cx="7723150" cy="2308324"/>
          </a:xfrm>
          <a:prstGeom prst="rect">
            <a:avLst/>
          </a:prstGeom>
        </p:spPr>
        <p:txBody>
          <a:bodyPr wrap="square">
            <a:spAutoFit/>
          </a:bodyPr>
          <a:lstStyle/>
          <a:p>
            <a:pPr algn="just"/>
            <a:r>
              <a:rPr lang="it-IT" dirty="0"/>
              <a:t>Per quanto concerne gli elementi di natura quantitativa, quali il prezzo, di regola nei bandi è fissato il prezzo massimo che la stazione appaltante intende sostenere (non sono ammesse offerte al rialzo) e i concorrenti propongono sconti rispetto a tale prezzo. </a:t>
            </a:r>
          </a:p>
          <a:p>
            <a:pPr algn="just"/>
            <a:endParaRPr lang="it-IT" dirty="0"/>
          </a:p>
          <a:p>
            <a:pPr algn="just"/>
            <a:r>
              <a:rPr lang="it-IT" dirty="0"/>
              <a:t>Il punteggio minimo, pari a zero, è attribuito all’offerta che non presenta sconti rispetto al prezzo a base di gara, mentre il punteggio massimo all’offerta che presenta lo sconto maggiore.</a:t>
            </a:r>
          </a:p>
        </p:txBody>
      </p:sp>
      <p:sp>
        <p:nvSpPr>
          <p:cNvPr id="4" name="Rettangolo 3"/>
          <p:cNvSpPr/>
          <p:nvPr/>
        </p:nvSpPr>
        <p:spPr>
          <a:xfrm>
            <a:off x="1246724" y="1802309"/>
            <a:ext cx="4849276" cy="369332"/>
          </a:xfrm>
          <a:prstGeom prst="rect">
            <a:avLst/>
          </a:prstGeom>
        </p:spPr>
        <p:txBody>
          <a:bodyPr wrap="none">
            <a:spAutoFit/>
          </a:bodyPr>
          <a:lstStyle/>
          <a:p>
            <a:r>
              <a:rPr lang="it-IT" b="1" dirty="0"/>
              <a:t>LA VALUTAZIONE DEGLI ELEMENTI QUANTITATIVI</a:t>
            </a:r>
          </a:p>
        </p:txBody>
      </p:sp>
      <p:sp>
        <p:nvSpPr>
          <p:cNvPr id="8" name="Segnaposto data 7">
            <a:extLst>
              <a:ext uri="{FF2B5EF4-FFF2-40B4-BE49-F238E27FC236}">
                <a16:creationId xmlns:a16="http://schemas.microsoft.com/office/drawing/2014/main" id="{14AFA56D-13EF-4E8F-996E-8D16C57B39FC}"/>
              </a:ext>
            </a:extLst>
          </p:cNvPr>
          <p:cNvSpPr>
            <a:spLocks noGrp="1"/>
          </p:cNvSpPr>
          <p:nvPr>
            <p:ph type="dt" sz="half" idx="10"/>
          </p:nvPr>
        </p:nvSpPr>
        <p:spPr/>
        <p:txBody>
          <a:bodyPr/>
          <a:lstStyle/>
          <a:p>
            <a:fld id="{7DDB38B0-E19D-4477-869F-AF973FBF7CB2}" type="datetime1">
              <a:rPr lang="it-IT" smtClean="0"/>
              <a:t>11/12/2020</a:t>
            </a:fld>
            <a:endParaRPr lang="it-IT" dirty="0"/>
          </a:p>
        </p:txBody>
      </p:sp>
      <p:sp>
        <p:nvSpPr>
          <p:cNvPr id="9" name="Segnaposto piè di pagina 8">
            <a:extLst>
              <a:ext uri="{FF2B5EF4-FFF2-40B4-BE49-F238E27FC236}">
                <a16:creationId xmlns:a16="http://schemas.microsoft.com/office/drawing/2014/main" id="{367CA8DE-B9D4-48E5-968C-5FF5CA761322}"/>
              </a:ext>
            </a:extLst>
          </p:cNvPr>
          <p:cNvSpPr>
            <a:spLocks noGrp="1"/>
          </p:cNvSpPr>
          <p:nvPr>
            <p:ph type="ftr" sz="quarter" idx="11"/>
          </p:nvPr>
        </p:nvSpPr>
        <p:spPr/>
        <p:txBody>
          <a:bodyPr/>
          <a:lstStyle/>
          <a:p>
            <a:r>
              <a:rPr lang="it-IT" dirty="0"/>
              <a:t>IL CODICE DEI CONTRATTI PUBBLICI</a:t>
            </a:r>
          </a:p>
        </p:txBody>
      </p:sp>
      <p:sp>
        <p:nvSpPr>
          <p:cNvPr id="10" name="Segnaposto numero diapositiva 9">
            <a:extLst>
              <a:ext uri="{FF2B5EF4-FFF2-40B4-BE49-F238E27FC236}">
                <a16:creationId xmlns:a16="http://schemas.microsoft.com/office/drawing/2014/main" id="{9248416E-2657-446D-A867-47D5406C14EA}"/>
              </a:ext>
            </a:extLst>
          </p:cNvPr>
          <p:cNvSpPr>
            <a:spLocks noGrp="1"/>
          </p:cNvSpPr>
          <p:nvPr>
            <p:ph type="sldNum" sz="quarter" idx="12"/>
          </p:nvPr>
        </p:nvSpPr>
        <p:spPr/>
        <p:txBody>
          <a:bodyPr/>
          <a:lstStyle/>
          <a:p>
            <a:fld id="{9DFE6074-6A0D-4B4C-BDDE-63383ADB2658}" type="slidenum">
              <a:rPr lang="it-IT" smtClean="0"/>
              <a:t>200</a:t>
            </a:fld>
            <a:endParaRPr lang="it-IT" dirty="0"/>
          </a:p>
        </p:txBody>
      </p:sp>
    </p:spTree>
    <p:extLst>
      <p:ext uri="{BB962C8B-B14F-4D97-AF65-F5344CB8AC3E}">
        <p14:creationId xmlns:p14="http://schemas.microsoft.com/office/powerpoint/2010/main" val="3315430802"/>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1246724" y="1802309"/>
            <a:ext cx="4849276" cy="369332"/>
          </a:xfrm>
          <a:prstGeom prst="rect">
            <a:avLst/>
          </a:prstGeom>
        </p:spPr>
        <p:txBody>
          <a:bodyPr wrap="none">
            <a:spAutoFit/>
          </a:bodyPr>
          <a:lstStyle/>
          <a:p>
            <a:r>
              <a:rPr lang="it-IT" b="1" dirty="0"/>
              <a:t>LA VALUTAZIONE DEGLI ELEMENTI QUANTITATIVI</a:t>
            </a:r>
          </a:p>
        </p:txBody>
      </p:sp>
      <p:sp>
        <p:nvSpPr>
          <p:cNvPr id="5" name="Rettangolo 4"/>
          <p:cNvSpPr/>
          <p:nvPr/>
        </p:nvSpPr>
        <p:spPr>
          <a:xfrm>
            <a:off x="1246724" y="2719717"/>
            <a:ext cx="8593962" cy="369332"/>
          </a:xfrm>
          <a:prstGeom prst="rect">
            <a:avLst/>
          </a:prstGeom>
        </p:spPr>
        <p:txBody>
          <a:bodyPr wrap="square">
            <a:spAutoFit/>
          </a:bodyPr>
          <a:lstStyle/>
          <a:p>
            <a:r>
              <a:rPr lang="it-IT" dirty="0"/>
              <a:t>Il punteggio attribuito alle offerte può essere calcolato tramite </a:t>
            </a:r>
            <a:r>
              <a:rPr lang="it-IT" b="1" dirty="0"/>
              <a:t>un’interpolazione lineare</a:t>
            </a:r>
          </a:p>
        </p:txBody>
      </p:sp>
      <p:sp>
        <p:nvSpPr>
          <p:cNvPr id="7" name="Rettangolo 6"/>
          <p:cNvSpPr/>
          <p:nvPr/>
        </p:nvSpPr>
        <p:spPr>
          <a:xfrm>
            <a:off x="1216943" y="3927430"/>
            <a:ext cx="10591880" cy="923330"/>
          </a:xfrm>
          <a:prstGeom prst="rect">
            <a:avLst/>
          </a:prstGeom>
        </p:spPr>
        <p:txBody>
          <a:bodyPr wrap="square">
            <a:spAutoFit/>
          </a:bodyPr>
          <a:lstStyle/>
          <a:p>
            <a:pPr algn="just"/>
            <a:r>
              <a:rPr lang="it-IT" dirty="0"/>
              <a:t>In alternativa al metodo dell’interpolazione lineare, specie per l’elemento prezzo, si può utilizzare il </a:t>
            </a:r>
            <a:r>
              <a:rPr lang="it-IT" b="1" dirty="0"/>
              <a:t>metodo cosiddetto bilineare</a:t>
            </a:r>
            <a:r>
              <a:rPr lang="it-IT" dirty="0"/>
              <a:t>, secondo il quale il punteggio cresce linearmente fino a un valore soglia, calcolato ad esempio come la media del ribasso dei concorrenti, per poi flettere e crescere a un ritmo molto limitato.</a:t>
            </a:r>
          </a:p>
        </p:txBody>
      </p:sp>
      <p:sp>
        <p:nvSpPr>
          <p:cNvPr id="9" name="Rettangolo 8"/>
          <p:cNvSpPr/>
          <p:nvPr/>
        </p:nvSpPr>
        <p:spPr>
          <a:xfrm>
            <a:off x="5712823" y="3100893"/>
            <a:ext cx="6096000" cy="830997"/>
          </a:xfrm>
          <a:prstGeom prst="rect">
            <a:avLst/>
          </a:prstGeom>
        </p:spPr>
        <p:txBody>
          <a:bodyPr>
            <a:spAutoFit/>
          </a:bodyPr>
          <a:lstStyle/>
          <a:p>
            <a:pPr algn="just"/>
            <a:r>
              <a:rPr lang="it-IT" sz="1200" dirty="0"/>
              <a:t>Tale metodo di calcolo presenta l’inconveniente, più volte evidenziato, di poter condurre a differenze elevate anche a fronte di scarti in valore assoluto limitati; ciò si verifica quando il ribasso massimo rispetto al prezzo a base di gara è contenuto; accentua inoltre la concorrenza, inducendo a formulare offerte aggressive.</a:t>
            </a:r>
          </a:p>
        </p:txBody>
      </p:sp>
      <p:sp>
        <p:nvSpPr>
          <p:cNvPr id="10" name="Rettangolo 9"/>
          <p:cNvSpPr/>
          <p:nvPr/>
        </p:nvSpPr>
        <p:spPr>
          <a:xfrm>
            <a:off x="1216943" y="4980474"/>
            <a:ext cx="10591880" cy="646331"/>
          </a:xfrm>
          <a:prstGeom prst="rect">
            <a:avLst/>
          </a:prstGeom>
        </p:spPr>
        <p:txBody>
          <a:bodyPr wrap="square">
            <a:spAutoFit/>
          </a:bodyPr>
          <a:lstStyle/>
          <a:p>
            <a:pPr algn="just"/>
            <a:r>
              <a:rPr lang="it-IT" dirty="0"/>
              <a:t>Oltre alle formule sopra descritte, interdipendenti, è possibile utilizzare anche formule indipendenti (per le quali il punteggio attribuito al concorrente non dipende dal punteggio attribuito agli altri concorrenti).</a:t>
            </a:r>
          </a:p>
        </p:txBody>
      </p:sp>
      <p:sp>
        <p:nvSpPr>
          <p:cNvPr id="11" name="Segnaposto data 10">
            <a:extLst>
              <a:ext uri="{FF2B5EF4-FFF2-40B4-BE49-F238E27FC236}">
                <a16:creationId xmlns:a16="http://schemas.microsoft.com/office/drawing/2014/main" id="{3E942E9F-EFA4-4572-B0A2-FDE59CB452E3}"/>
              </a:ext>
            </a:extLst>
          </p:cNvPr>
          <p:cNvSpPr>
            <a:spLocks noGrp="1"/>
          </p:cNvSpPr>
          <p:nvPr>
            <p:ph type="dt" sz="half" idx="10"/>
          </p:nvPr>
        </p:nvSpPr>
        <p:spPr/>
        <p:txBody>
          <a:bodyPr/>
          <a:lstStyle/>
          <a:p>
            <a:fld id="{31117E59-A02A-4AF3-8894-04DA3FE35119}" type="datetime1">
              <a:rPr lang="it-IT" smtClean="0"/>
              <a:t>11/12/2020</a:t>
            </a:fld>
            <a:endParaRPr lang="it-IT" dirty="0"/>
          </a:p>
        </p:txBody>
      </p:sp>
      <p:sp>
        <p:nvSpPr>
          <p:cNvPr id="12" name="Segnaposto piè di pagina 11">
            <a:extLst>
              <a:ext uri="{FF2B5EF4-FFF2-40B4-BE49-F238E27FC236}">
                <a16:creationId xmlns:a16="http://schemas.microsoft.com/office/drawing/2014/main" id="{CB4AE9A4-6626-405A-9E8C-54AD9F8FE3F7}"/>
              </a:ext>
            </a:extLst>
          </p:cNvPr>
          <p:cNvSpPr>
            <a:spLocks noGrp="1"/>
          </p:cNvSpPr>
          <p:nvPr>
            <p:ph type="ftr" sz="quarter" idx="11"/>
          </p:nvPr>
        </p:nvSpPr>
        <p:spPr/>
        <p:txBody>
          <a:bodyPr/>
          <a:lstStyle/>
          <a:p>
            <a:r>
              <a:rPr lang="it-IT" dirty="0"/>
              <a:t>IL CODICE DEI CONTRATTI PUBBLICI</a:t>
            </a:r>
          </a:p>
        </p:txBody>
      </p:sp>
      <p:sp>
        <p:nvSpPr>
          <p:cNvPr id="13" name="Segnaposto numero diapositiva 12">
            <a:extLst>
              <a:ext uri="{FF2B5EF4-FFF2-40B4-BE49-F238E27FC236}">
                <a16:creationId xmlns:a16="http://schemas.microsoft.com/office/drawing/2014/main" id="{88008305-07E9-4CBE-952D-5A6AC41EA970}"/>
              </a:ext>
            </a:extLst>
          </p:cNvPr>
          <p:cNvSpPr>
            <a:spLocks noGrp="1"/>
          </p:cNvSpPr>
          <p:nvPr>
            <p:ph type="sldNum" sz="quarter" idx="12"/>
          </p:nvPr>
        </p:nvSpPr>
        <p:spPr/>
        <p:txBody>
          <a:bodyPr/>
          <a:lstStyle/>
          <a:p>
            <a:fld id="{9DFE6074-6A0D-4B4C-BDDE-63383ADB2658}" type="slidenum">
              <a:rPr lang="it-IT" smtClean="0"/>
              <a:t>201</a:t>
            </a:fld>
            <a:endParaRPr lang="it-IT" dirty="0"/>
          </a:p>
        </p:txBody>
      </p:sp>
      <p:sp>
        <p:nvSpPr>
          <p:cNvPr id="15" name="Rettangolo 14">
            <a:extLst>
              <a:ext uri="{FF2B5EF4-FFF2-40B4-BE49-F238E27FC236}">
                <a16:creationId xmlns:a16="http://schemas.microsoft.com/office/drawing/2014/main" id="{FE4AAC06-E4DD-48FF-B9B3-DFCEEC5E25CE}"/>
              </a:ext>
            </a:extLst>
          </p:cNvPr>
          <p:cNvSpPr/>
          <p:nvPr/>
        </p:nvSpPr>
        <p:spPr>
          <a:xfrm>
            <a:off x="6631577" y="504978"/>
            <a:ext cx="4624252" cy="923330"/>
          </a:xfrm>
          <a:prstGeom prst="rect">
            <a:avLst/>
          </a:prstGeom>
          <a:solidFill>
            <a:schemeClr val="accent4"/>
          </a:solidFill>
          <a:ln>
            <a:solidFill>
              <a:schemeClr val="accent1"/>
            </a:solidFill>
          </a:ln>
        </p:spPr>
        <p:txBody>
          <a:bodyPr wrap="square">
            <a:spAutoFit/>
          </a:bodyPr>
          <a:lstStyle/>
          <a:p>
            <a:pPr algn="ctr"/>
            <a:r>
              <a:rPr lang="it-IT" dirty="0"/>
              <a:t>LINEE GUIDA n. 2</a:t>
            </a:r>
          </a:p>
          <a:p>
            <a:pPr algn="just"/>
            <a:endParaRPr lang="it-IT" dirty="0"/>
          </a:p>
          <a:p>
            <a:pPr algn="ctr"/>
            <a:r>
              <a:rPr lang="it-IT" dirty="0"/>
              <a:t>«offerta economicamente più vantaggiosa»</a:t>
            </a:r>
          </a:p>
        </p:txBody>
      </p:sp>
    </p:spTree>
    <p:extLst>
      <p:ext uri="{BB962C8B-B14F-4D97-AF65-F5344CB8AC3E}">
        <p14:creationId xmlns:p14="http://schemas.microsoft.com/office/powerpoint/2010/main" val="1793484796"/>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1454333" y="1991138"/>
            <a:ext cx="4763588" cy="369332"/>
          </a:xfrm>
          <a:prstGeom prst="rect">
            <a:avLst/>
          </a:prstGeom>
        </p:spPr>
        <p:txBody>
          <a:bodyPr wrap="square">
            <a:spAutoFit/>
          </a:bodyPr>
          <a:lstStyle/>
          <a:p>
            <a:r>
              <a:rPr lang="it-IT" b="1" dirty="0"/>
              <a:t>LA VALUTAZIONE DEGLI ELEMENTI QUALITATIVI</a:t>
            </a:r>
          </a:p>
        </p:txBody>
      </p:sp>
      <p:sp>
        <p:nvSpPr>
          <p:cNvPr id="8" name="Rettangolo 7"/>
          <p:cNvSpPr/>
          <p:nvPr/>
        </p:nvSpPr>
        <p:spPr>
          <a:xfrm>
            <a:off x="1454333" y="2505781"/>
            <a:ext cx="6096000" cy="646331"/>
          </a:xfrm>
          <a:prstGeom prst="rect">
            <a:avLst/>
          </a:prstGeom>
          <a:solidFill>
            <a:srgbClr val="C00000"/>
          </a:solidFill>
          <a:ln>
            <a:solidFill>
              <a:schemeClr val="accent4"/>
            </a:solidFill>
          </a:ln>
        </p:spPr>
        <p:txBody>
          <a:bodyPr>
            <a:spAutoFit/>
          </a:bodyPr>
          <a:lstStyle/>
          <a:p>
            <a:r>
              <a:rPr lang="it-IT" dirty="0"/>
              <a:t>Gli elementi di valutazione cosiddetti qualitativi richiedono una valutazione discrezionale da parte dei commissari di gara</a:t>
            </a:r>
          </a:p>
        </p:txBody>
      </p:sp>
      <p:sp>
        <p:nvSpPr>
          <p:cNvPr id="11" name="Rettangolo 10"/>
          <p:cNvSpPr/>
          <p:nvPr/>
        </p:nvSpPr>
        <p:spPr>
          <a:xfrm>
            <a:off x="1454333" y="3297423"/>
            <a:ext cx="10093233" cy="2185214"/>
          </a:xfrm>
          <a:prstGeom prst="rect">
            <a:avLst/>
          </a:prstGeom>
          <a:ln>
            <a:solidFill>
              <a:schemeClr val="tx1"/>
            </a:solidFill>
          </a:ln>
        </p:spPr>
        <p:txBody>
          <a:bodyPr wrap="square">
            <a:spAutoFit/>
          </a:bodyPr>
          <a:lstStyle/>
          <a:p>
            <a:pPr algn="just"/>
            <a:r>
              <a:rPr lang="it-IT" sz="1600" dirty="0"/>
              <a:t>La stazione appaltante resta libera di determinare il criterio di attribuzione dei punteggi per i criteri di natura qualitativa (con la condizione implicita che tale criterio rispetti i principi di proporzionalità, trasparenza e che abbia basi scientifiche), tuttavia nella prassi applicativa si ricorre a due gruppi di sistemi alternativi:</a:t>
            </a:r>
          </a:p>
          <a:p>
            <a:pPr algn="just"/>
            <a:endParaRPr lang="it-IT" sz="1600" dirty="0"/>
          </a:p>
          <a:p>
            <a:pPr marL="342900" indent="-342900" algn="just">
              <a:buAutoNum type="alphaLcParenR"/>
            </a:pPr>
            <a:r>
              <a:rPr lang="it-IT" dirty="0"/>
              <a:t>l’attribuzione discrezionale di </a:t>
            </a:r>
            <a:r>
              <a:rPr lang="it-IT" b="1" dirty="0"/>
              <a:t>un coefficiente </a:t>
            </a:r>
            <a:r>
              <a:rPr lang="it-IT" dirty="0"/>
              <a:t>(da moltiplicare poi per il punteggio massimo attribuibile in relazione al criterio), variabile tra zero e uno, da parte di ciascun commissario di gara;</a:t>
            </a:r>
          </a:p>
          <a:p>
            <a:pPr marL="342900" indent="-342900" algn="just">
              <a:buAutoNum type="alphaLcParenR"/>
            </a:pPr>
            <a:endParaRPr lang="it-IT" dirty="0"/>
          </a:p>
          <a:p>
            <a:pPr marL="342900" indent="-342900" algn="just">
              <a:buAutoNum type="alphaLcParenR"/>
            </a:pPr>
            <a:r>
              <a:rPr lang="it-IT" dirty="0"/>
              <a:t>il </a:t>
            </a:r>
            <a:r>
              <a:rPr lang="it-IT" b="1" dirty="0"/>
              <a:t>confronto a coppie </a:t>
            </a:r>
            <a:r>
              <a:rPr lang="it-IT" dirty="0"/>
              <a:t>tra le offerte presentate, da parte di ciascun commissario di gara.</a:t>
            </a:r>
          </a:p>
        </p:txBody>
      </p:sp>
      <p:sp>
        <p:nvSpPr>
          <p:cNvPr id="7" name="Segnaposto data 6">
            <a:extLst>
              <a:ext uri="{FF2B5EF4-FFF2-40B4-BE49-F238E27FC236}">
                <a16:creationId xmlns:a16="http://schemas.microsoft.com/office/drawing/2014/main" id="{201899E3-EE2F-4895-8BED-BC204857F008}"/>
              </a:ext>
            </a:extLst>
          </p:cNvPr>
          <p:cNvSpPr>
            <a:spLocks noGrp="1"/>
          </p:cNvSpPr>
          <p:nvPr>
            <p:ph type="dt" sz="half" idx="10"/>
          </p:nvPr>
        </p:nvSpPr>
        <p:spPr/>
        <p:txBody>
          <a:bodyPr/>
          <a:lstStyle/>
          <a:p>
            <a:fld id="{033D247D-EE63-4F79-9F3B-1687E5DCFED3}" type="datetime1">
              <a:rPr lang="it-IT" smtClean="0"/>
              <a:t>11/12/2020</a:t>
            </a:fld>
            <a:endParaRPr lang="it-IT" dirty="0"/>
          </a:p>
        </p:txBody>
      </p:sp>
      <p:sp>
        <p:nvSpPr>
          <p:cNvPr id="9" name="Segnaposto piè di pagina 8">
            <a:extLst>
              <a:ext uri="{FF2B5EF4-FFF2-40B4-BE49-F238E27FC236}">
                <a16:creationId xmlns:a16="http://schemas.microsoft.com/office/drawing/2014/main" id="{C8398C8A-DF26-4141-9641-AEB9567733F9}"/>
              </a:ext>
            </a:extLst>
          </p:cNvPr>
          <p:cNvSpPr>
            <a:spLocks noGrp="1"/>
          </p:cNvSpPr>
          <p:nvPr>
            <p:ph type="ftr" sz="quarter" idx="11"/>
          </p:nvPr>
        </p:nvSpPr>
        <p:spPr/>
        <p:txBody>
          <a:bodyPr/>
          <a:lstStyle/>
          <a:p>
            <a:r>
              <a:rPr lang="it-IT" dirty="0"/>
              <a:t>IL CODICE DEI CONTRATTI PUBBLICI</a:t>
            </a:r>
          </a:p>
        </p:txBody>
      </p:sp>
      <p:sp>
        <p:nvSpPr>
          <p:cNvPr id="10" name="Segnaposto numero diapositiva 9">
            <a:extLst>
              <a:ext uri="{FF2B5EF4-FFF2-40B4-BE49-F238E27FC236}">
                <a16:creationId xmlns:a16="http://schemas.microsoft.com/office/drawing/2014/main" id="{3773099F-97BE-4BD1-BD1E-60AF6A692B6A}"/>
              </a:ext>
            </a:extLst>
          </p:cNvPr>
          <p:cNvSpPr>
            <a:spLocks noGrp="1"/>
          </p:cNvSpPr>
          <p:nvPr>
            <p:ph type="sldNum" sz="quarter" idx="12"/>
          </p:nvPr>
        </p:nvSpPr>
        <p:spPr/>
        <p:txBody>
          <a:bodyPr/>
          <a:lstStyle/>
          <a:p>
            <a:fld id="{9DFE6074-6A0D-4B4C-BDDE-63383ADB2658}" type="slidenum">
              <a:rPr lang="it-IT" smtClean="0"/>
              <a:t>202</a:t>
            </a:fld>
            <a:endParaRPr lang="it-IT" dirty="0"/>
          </a:p>
        </p:txBody>
      </p:sp>
      <p:sp>
        <p:nvSpPr>
          <p:cNvPr id="13" name="Rettangolo 12">
            <a:extLst>
              <a:ext uri="{FF2B5EF4-FFF2-40B4-BE49-F238E27FC236}">
                <a16:creationId xmlns:a16="http://schemas.microsoft.com/office/drawing/2014/main" id="{A30CBD34-590C-4B93-AA82-33E2367680F9}"/>
              </a:ext>
            </a:extLst>
          </p:cNvPr>
          <p:cNvSpPr/>
          <p:nvPr/>
        </p:nvSpPr>
        <p:spPr>
          <a:xfrm>
            <a:off x="6631577" y="504978"/>
            <a:ext cx="4624252" cy="923330"/>
          </a:xfrm>
          <a:prstGeom prst="rect">
            <a:avLst/>
          </a:prstGeom>
          <a:solidFill>
            <a:schemeClr val="accent4"/>
          </a:solidFill>
          <a:ln>
            <a:solidFill>
              <a:schemeClr val="accent1"/>
            </a:solidFill>
          </a:ln>
        </p:spPr>
        <p:txBody>
          <a:bodyPr wrap="square">
            <a:spAutoFit/>
          </a:bodyPr>
          <a:lstStyle/>
          <a:p>
            <a:pPr algn="ctr"/>
            <a:r>
              <a:rPr lang="it-IT" dirty="0"/>
              <a:t>LINEE GUIDA n. 2</a:t>
            </a:r>
          </a:p>
          <a:p>
            <a:pPr algn="just"/>
            <a:endParaRPr lang="it-IT" dirty="0"/>
          </a:p>
          <a:p>
            <a:pPr algn="ctr"/>
            <a:r>
              <a:rPr lang="it-IT" dirty="0"/>
              <a:t>«offerta economicamente più vantaggiosa»</a:t>
            </a:r>
          </a:p>
        </p:txBody>
      </p:sp>
    </p:spTree>
    <p:extLst>
      <p:ext uri="{BB962C8B-B14F-4D97-AF65-F5344CB8AC3E}">
        <p14:creationId xmlns:p14="http://schemas.microsoft.com/office/powerpoint/2010/main" val="4151715489"/>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1454333" y="1991138"/>
            <a:ext cx="4763588" cy="369332"/>
          </a:xfrm>
          <a:prstGeom prst="rect">
            <a:avLst/>
          </a:prstGeom>
        </p:spPr>
        <p:txBody>
          <a:bodyPr wrap="square">
            <a:spAutoFit/>
          </a:bodyPr>
          <a:lstStyle/>
          <a:p>
            <a:r>
              <a:rPr lang="it-IT" b="1" dirty="0"/>
              <a:t>LA VALUTAZIONE DEGLI ELEMENTI QUALITATIVI</a:t>
            </a:r>
          </a:p>
        </p:txBody>
      </p:sp>
      <p:sp>
        <p:nvSpPr>
          <p:cNvPr id="11" name="Rettangolo 10"/>
          <p:cNvSpPr/>
          <p:nvPr/>
        </p:nvSpPr>
        <p:spPr>
          <a:xfrm>
            <a:off x="1454333" y="2625302"/>
            <a:ext cx="10093233" cy="646331"/>
          </a:xfrm>
          <a:prstGeom prst="rect">
            <a:avLst/>
          </a:prstGeom>
        </p:spPr>
        <p:txBody>
          <a:bodyPr wrap="square">
            <a:spAutoFit/>
          </a:bodyPr>
          <a:lstStyle/>
          <a:p>
            <a:pPr marL="342900" indent="-342900" algn="just">
              <a:buAutoNum type="alphaLcParenR"/>
            </a:pPr>
            <a:r>
              <a:rPr lang="it-IT" dirty="0"/>
              <a:t>l’attribuzione discrezionale di </a:t>
            </a:r>
            <a:r>
              <a:rPr lang="it-IT" b="1" dirty="0"/>
              <a:t>un coefficiente </a:t>
            </a:r>
            <a:r>
              <a:rPr lang="it-IT" dirty="0"/>
              <a:t>(da moltiplicare poi per il punteggio massimo attribuibile in relazione al criterio), variabile tra zero e uno, da parte di ciascun commissario di gara;</a:t>
            </a:r>
          </a:p>
        </p:txBody>
      </p:sp>
      <p:sp>
        <p:nvSpPr>
          <p:cNvPr id="4" name="Rettangolo 3"/>
          <p:cNvSpPr/>
          <p:nvPr/>
        </p:nvSpPr>
        <p:spPr>
          <a:xfrm>
            <a:off x="1759131" y="3805033"/>
            <a:ext cx="6696891" cy="1200329"/>
          </a:xfrm>
          <a:prstGeom prst="rect">
            <a:avLst/>
          </a:prstGeom>
          <a:solidFill>
            <a:schemeClr val="accent1">
              <a:lumMod val="60000"/>
              <a:lumOff val="40000"/>
            </a:schemeClr>
          </a:solidFill>
          <a:ln>
            <a:solidFill>
              <a:schemeClr val="accent6">
                <a:lumMod val="60000"/>
                <a:lumOff val="40000"/>
              </a:schemeClr>
            </a:solidFill>
          </a:ln>
        </p:spPr>
        <p:txBody>
          <a:bodyPr wrap="square">
            <a:spAutoFit/>
          </a:bodyPr>
          <a:lstStyle/>
          <a:p>
            <a:pPr algn="just"/>
            <a:r>
              <a:rPr lang="it-IT" dirty="0"/>
              <a:t>Ciascun commissario attribuisce un punteggio a ciascuna offerta. </a:t>
            </a:r>
          </a:p>
          <a:p>
            <a:pPr algn="just"/>
            <a:endParaRPr lang="it-IT" dirty="0"/>
          </a:p>
          <a:p>
            <a:pPr algn="just"/>
            <a:r>
              <a:rPr lang="it-IT" dirty="0"/>
              <a:t>Le ragioni di tale attribuzione devono essere adeguatamente motivate e la motivazione deve essere collegata ai criteri presenti nel bando.</a:t>
            </a:r>
          </a:p>
        </p:txBody>
      </p:sp>
      <p:sp>
        <p:nvSpPr>
          <p:cNvPr id="8" name="Segnaposto data 7">
            <a:extLst>
              <a:ext uri="{FF2B5EF4-FFF2-40B4-BE49-F238E27FC236}">
                <a16:creationId xmlns:a16="http://schemas.microsoft.com/office/drawing/2014/main" id="{0C8C5D08-8A44-4ADE-BA22-A606948FD106}"/>
              </a:ext>
            </a:extLst>
          </p:cNvPr>
          <p:cNvSpPr>
            <a:spLocks noGrp="1"/>
          </p:cNvSpPr>
          <p:nvPr>
            <p:ph type="dt" sz="half" idx="10"/>
          </p:nvPr>
        </p:nvSpPr>
        <p:spPr/>
        <p:txBody>
          <a:bodyPr/>
          <a:lstStyle/>
          <a:p>
            <a:fld id="{57786D06-E4F8-4CD9-8003-D155838DC80F}" type="datetime1">
              <a:rPr lang="it-IT" smtClean="0"/>
              <a:t>11/12/2020</a:t>
            </a:fld>
            <a:endParaRPr lang="it-IT" dirty="0"/>
          </a:p>
        </p:txBody>
      </p:sp>
      <p:sp>
        <p:nvSpPr>
          <p:cNvPr id="9" name="Segnaposto piè di pagina 8">
            <a:extLst>
              <a:ext uri="{FF2B5EF4-FFF2-40B4-BE49-F238E27FC236}">
                <a16:creationId xmlns:a16="http://schemas.microsoft.com/office/drawing/2014/main" id="{D8F59E78-51F5-4AE9-925E-D6BF339F5BDC}"/>
              </a:ext>
            </a:extLst>
          </p:cNvPr>
          <p:cNvSpPr>
            <a:spLocks noGrp="1"/>
          </p:cNvSpPr>
          <p:nvPr>
            <p:ph type="ftr" sz="quarter" idx="11"/>
          </p:nvPr>
        </p:nvSpPr>
        <p:spPr/>
        <p:txBody>
          <a:bodyPr/>
          <a:lstStyle/>
          <a:p>
            <a:r>
              <a:rPr lang="it-IT" dirty="0"/>
              <a:t>IL CODICE DEI CONTRATTI PUBBLICI</a:t>
            </a:r>
          </a:p>
        </p:txBody>
      </p:sp>
      <p:sp>
        <p:nvSpPr>
          <p:cNvPr id="10" name="Segnaposto numero diapositiva 9">
            <a:extLst>
              <a:ext uri="{FF2B5EF4-FFF2-40B4-BE49-F238E27FC236}">
                <a16:creationId xmlns:a16="http://schemas.microsoft.com/office/drawing/2014/main" id="{04A14255-C301-43A0-A5B7-3337D5BCAAF1}"/>
              </a:ext>
            </a:extLst>
          </p:cNvPr>
          <p:cNvSpPr>
            <a:spLocks noGrp="1"/>
          </p:cNvSpPr>
          <p:nvPr>
            <p:ph type="sldNum" sz="quarter" idx="12"/>
          </p:nvPr>
        </p:nvSpPr>
        <p:spPr/>
        <p:txBody>
          <a:bodyPr/>
          <a:lstStyle/>
          <a:p>
            <a:fld id="{9DFE6074-6A0D-4B4C-BDDE-63383ADB2658}" type="slidenum">
              <a:rPr lang="it-IT" smtClean="0"/>
              <a:t>203</a:t>
            </a:fld>
            <a:endParaRPr lang="it-IT" dirty="0"/>
          </a:p>
        </p:txBody>
      </p:sp>
      <p:sp>
        <p:nvSpPr>
          <p:cNvPr id="13" name="Rettangolo 12">
            <a:extLst>
              <a:ext uri="{FF2B5EF4-FFF2-40B4-BE49-F238E27FC236}">
                <a16:creationId xmlns:a16="http://schemas.microsoft.com/office/drawing/2014/main" id="{0F21B843-187E-4CAF-89C3-4FDFC7D764C2}"/>
              </a:ext>
            </a:extLst>
          </p:cNvPr>
          <p:cNvSpPr/>
          <p:nvPr/>
        </p:nvSpPr>
        <p:spPr>
          <a:xfrm>
            <a:off x="6631577" y="504978"/>
            <a:ext cx="4624252" cy="923330"/>
          </a:xfrm>
          <a:prstGeom prst="rect">
            <a:avLst/>
          </a:prstGeom>
          <a:solidFill>
            <a:schemeClr val="accent4"/>
          </a:solidFill>
          <a:ln>
            <a:solidFill>
              <a:schemeClr val="accent1"/>
            </a:solidFill>
          </a:ln>
        </p:spPr>
        <p:txBody>
          <a:bodyPr wrap="square">
            <a:spAutoFit/>
          </a:bodyPr>
          <a:lstStyle/>
          <a:p>
            <a:pPr algn="ctr"/>
            <a:r>
              <a:rPr lang="it-IT" dirty="0"/>
              <a:t>LINEE GUIDA n. 2</a:t>
            </a:r>
          </a:p>
          <a:p>
            <a:pPr algn="just"/>
            <a:endParaRPr lang="it-IT" dirty="0"/>
          </a:p>
          <a:p>
            <a:pPr algn="ctr"/>
            <a:r>
              <a:rPr lang="it-IT" dirty="0"/>
              <a:t>«offerta economicamente più vantaggiosa»</a:t>
            </a:r>
          </a:p>
        </p:txBody>
      </p:sp>
    </p:spTree>
    <p:extLst>
      <p:ext uri="{BB962C8B-B14F-4D97-AF65-F5344CB8AC3E}">
        <p14:creationId xmlns:p14="http://schemas.microsoft.com/office/powerpoint/2010/main" val="1153200957"/>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1454333" y="1991138"/>
            <a:ext cx="4763588" cy="369332"/>
          </a:xfrm>
          <a:prstGeom prst="rect">
            <a:avLst/>
          </a:prstGeom>
        </p:spPr>
        <p:txBody>
          <a:bodyPr wrap="square">
            <a:spAutoFit/>
          </a:bodyPr>
          <a:lstStyle/>
          <a:p>
            <a:r>
              <a:rPr lang="it-IT" b="1" dirty="0"/>
              <a:t>LA VALUTAZIONE DEGLI ELEMENTI QUALITATIVI</a:t>
            </a:r>
          </a:p>
        </p:txBody>
      </p:sp>
      <p:sp>
        <p:nvSpPr>
          <p:cNvPr id="11" name="Rettangolo 10"/>
          <p:cNvSpPr/>
          <p:nvPr/>
        </p:nvSpPr>
        <p:spPr>
          <a:xfrm>
            <a:off x="1454333" y="2635572"/>
            <a:ext cx="10093233" cy="369332"/>
          </a:xfrm>
          <a:prstGeom prst="rect">
            <a:avLst/>
          </a:prstGeom>
        </p:spPr>
        <p:txBody>
          <a:bodyPr wrap="square">
            <a:spAutoFit/>
          </a:bodyPr>
          <a:lstStyle/>
          <a:p>
            <a:pPr algn="just"/>
            <a:r>
              <a:rPr lang="it-IT" dirty="0"/>
              <a:t>b) il </a:t>
            </a:r>
            <a:r>
              <a:rPr lang="it-IT" b="1" dirty="0"/>
              <a:t>confronto a coppie </a:t>
            </a:r>
            <a:r>
              <a:rPr lang="it-IT" dirty="0"/>
              <a:t>tra le offerte presentate, da parte di ciascun commissario di gara.</a:t>
            </a:r>
          </a:p>
        </p:txBody>
      </p:sp>
      <p:sp>
        <p:nvSpPr>
          <p:cNvPr id="4" name="Rettangolo 3"/>
          <p:cNvSpPr/>
          <p:nvPr/>
        </p:nvSpPr>
        <p:spPr>
          <a:xfrm>
            <a:off x="1454333" y="3280006"/>
            <a:ext cx="9801496" cy="2308324"/>
          </a:xfrm>
          <a:prstGeom prst="rect">
            <a:avLst/>
          </a:prstGeom>
          <a:solidFill>
            <a:schemeClr val="accent4">
              <a:lumMod val="20000"/>
              <a:lumOff val="80000"/>
            </a:schemeClr>
          </a:solidFill>
        </p:spPr>
        <p:txBody>
          <a:bodyPr wrap="square">
            <a:spAutoFit/>
          </a:bodyPr>
          <a:lstStyle/>
          <a:p>
            <a:pPr algn="just"/>
            <a:r>
              <a:rPr lang="it-IT" dirty="0"/>
              <a:t>Nel caso in cui si scelga di attribuire i coefficienti con il criterio del confronto a coppie il confronto avviene sulla base delle preferenze accordate da ciascun commissario a ciascun progetto in confronto con tutti gli altri, secondo i parametri contenuti nei documenti di gara.</a:t>
            </a:r>
          </a:p>
          <a:p>
            <a:pPr algn="just"/>
            <a:endParaRPr lang="it-IT" dirty="0"/>
          </a:p>
          <a:p>
            <a:pPr algn="just"/>
            <a:r>
              <a:rPr lang="it-IT" dirty="0"/>
              <a:t>Ciascun commissario confronta l’offerta di ciascun concorrente indicando quale offerta preferisce e il grado di preferenza, variabile tra 1 e 6 (1 - nessuna preferenza; 2 - preferenza minima; 3 – preferenza piccola; 4 – preferenza media; 5 – preferenza grande; 6 - preferenza massima), eventualmente utilizzando anche valori intermedi.</a:t>
            </a:r>
          </a:p>
        </p:txBody>
      </p:sp>
      <p:sp>
        <p:nvSpPr>
          <p:cNvPr id="8" name="Segnaposto data 7">
            <a:extLst>
              <a:ext uri="{FF2B5EF4-FFF2-40B4-BE49-F238E27FC236}">
                <a16:creationId xmlns:a16="http://schemas.microsoft.com/office/drawing/2014/main" id="{BDC1C736-50B4-42FE-8A66-FD3A4727267E}"/>
              </a:ext>
            </a:extLst>
          </p:cNvPr>
          <p:cNvSpPr>
            <a:spLocks noGrp="1"/>
          </p:cNvSpPr>
          <p:nvPr>
            <p:ph type="dt" sz="half" idx="10"/>
          </p:nvPr>
        </p:nvSpPr>
        <p:spPr/>
        <p:txBody>
          <a:bodyPr/>
          <a:lstStyle/>
          <a:p>
            <a:fld id="{3AAEA46B-B63E-4AFD-8EF1-B5FFCEFEF2DF}" type="datetime1">
              <a:rPr lang="it-IT" smtClean="0"/>
              <a:t>11/12/2020</a:t>
            </a:fld>
            <a:endParaRPr lang="it-IT" dirty="0"/>
          </a:p>
        </p:txBody>
      </p:sp>
      <p:sp>
        <p:nvSpPr>
          <p:cNvPr id="9" name="Segnaposto piè di pagina 8">
            <a:extLst>
              <a:ext uri="{FF2B5EF4-FFF2-40B4-BE49-F238E27FC236}">
                <a16:creationId xmlns:a16="http://schemas.microsoft.com/office/drawing/2014/main" id="{A49547E0-5EB8-42E3-946A-8C96062BE5C7}"/>
              </a:ext>
            </a:extLst>
          </p:cNvPr>
          <p:cNvSpPr>
            <a:spLocks noGrp="1"/>
          </p:cNvSpPr>
          <p:nvPr>
            <p:ph type="ftr" sz="quarter" idx="11"/>
          </p:nvPr>
        </p:nvSpPr>
        <p:spPr/>
        <p:txBody>
          <a:bodyPr/>
          <a:lstStyle/>
          <a:p>
            <a:r>
              <a:rPr lang="it-IT" dirty="0"/>
              <a:t>IL CODICE DEI CONTRATTI PUBBLICI</a:t>
            </a:r>
          </a:p>
        </p:txBody>
      </p:sp>
      <p:sp>
        <p:nvSpPr>
          <p:cNvPr id="10" name="Segnaposto numero diapositiva 9">
            <a:extLst>
              <a:ext uri="{FF2B5EF4-FFF2-40B4-BE49-F238E27FC236}">
                <a16:creationId xmlns:a16="http://schemas.microsoft.com/office/drawing/2014/main" id="{79181AD1-4DC6-4F06-A990-7983971D4A44}"/>
              </a:ext>
            </a:extLst>
          </p:cNvPr>
          <p:cNvSpPr>
            <a:spLocks noGrp="1"/>
          </p:cNvSpPr>
          <p:nvPr>
            <p:ph type="sldNum" sz="quarter" idx="12"/>
          </p:nvPr>
        </p:nvSpPr>
        <p:spPr/>
        <p:txBody>
          <a:bodyPr/>
          <a:lstStyle/>
          <a:p>
            <a:fld id="{9DFE6074-6A0D-4B4C-BDDE-63383ADB2658}" type="slidenum">
              <a:rPr lang="it-IT" smtClean="0"/>
              <a:t>204</a:t>
            </a:fld>
            <a:endParaRPr lang="it-IT" dirty="0"/>
          </a:p>
        </p:txBody>
      </p:sp>
      <p:sp>
        <p:nvSpPr>
          <p:cNvPr id="13" name="Rettangolo 12">
            <a:extLst>
              <a:ext uri="{FF2B5EF4-FFF2-40B4-BE49-F238E27FC236}">
                <a16:creationId xmlns:a16="http://schemas.microsoft.com/office/drawing/2014/main" id="{0CF777B7-9343-466F-8F67-D6F302E9AFDD}"/>
              </a:ext>
            </a:extLst>
          </p:cNvPr>
          <p:cNvSpPr/>
          <p:nvPr/>
        </p:nvSpPr>
        <p:spPr>
          <a:xfrm>
            <a:off x="6631577" y="504978"/>
            <a:ext cx="4624252" cy="923330"/>
          </a:xfrm>
          <a:prstGeom prst="rect">
            <a:avLst/>
          </a:prstGeom>
          <a:solidFill>
            <a:schemeClr val="accent4"/>
          </a:solidFill>
          <a:ln>
            <a:solidFill>
              <a:schemeClr val="accent1"/>
            </a:solidFill>
          </a:ln>
        </p:spPr>
        <p:txBody>
          <a:bodyPr wrap="square">
            <a:spAutoFit/>
          </a:bodyPr>
          <a:lstStyle/>
          <a:p>
            <a:pPr algn="ctr"/>
            <a:r>
              <a:rPr lang="it-IT" dirty="0"/>
              <a:t>LINEE GUIDA n. 2</a:t>
            </a:r>
          </a:p>
          <a:p>
            <a:pPr algn="just"/>
            <a:endParaRPr lang="it-IT" dirty="0"/>
          </a:p>
          <a:p>
            <a:pPr algn="ctr"/>
            <a:r>
              <a:rPr lang="it-IT" dirty="0"/>
              <a:t>«offerta economicamente più vantaggiosa»</a:t>
            </a:r>
          </a:p>
        </p:txBody>
      </p:sp>
    </p:spTree>
    <p:extLst>
      <p:ext uri="{BB962C8B-B14F-4D97-AF65-F5344CB8AC3E}">
        <p14:creationId xmlns:p14="http://schemas.microsoft.com/office/powerpoint/2010/main" val="1755584432"/>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a:xfrm>
            <a:off x="4052635" y="1946757"/>
            <a:ext cx="3917996" cy="369332"/>
          </a:xfrm>
          <a:prstGeom prst="rect">
            <a:avLst/>
          </a:prstGeom>
        </p:spPr>
        <p:txBody>
          <a:bodyPr wrap="none">
            <a:spAutoFit/>
          </a:bodyPr>
          <a:lstStyle/>
          <a:p>
            <a:r>
              <a:rPr lang="it-IT" b="1" dirty="0"/>
              <a:t>LA FORMAZIONE DELLA GRADUATORIA</a:t>
            </a:r>
          </a:p>
        </p:txBody>
      </p:sp>
      <p:sp>
        <p:nvSpPr>
          <p:cNvPr id="7" name="Rettangolo 6"/>
          <p:cNvSpPr/>
          <p:nvPr/>
        </p:nvSpPr>
        <p:spPr>
          <a:xfrm>
            <a:off x="1584960" y="2537385"/>
            <a:ext cx="8046720" cy="1200329"/>
          </a:xfrm>
          <a:prstGeom prst="rect">
            <a:avLst/>
          </a:prstGeom>
        </p:spPr>
        <p:txBody>
          <a:bodyPr wrap="square">
            <a:spAutoFit/>
          </a:bodyPr>
          <a:lstStyle/>
          <a:p>
            <a:pPr algn="just"/>
            <a:r>
              <a:rPr lang="it-IT" dirty="0"/>
              <a:t>Dopo che la commissione di gara ha effettuato le valutazioni tecniche per l’attribuzione dei coefficienti agli elementi qualitativi e attribuito i coefficienti agli elementi quantitativi, occorre determinare, per ogni offerta, </a:t>
            </a:r>
            <a:r>
              <a:rPr lang="it-IT" b="1" u="sng" dirty="0"/>
              <a:t>un dato numerico finale </a:t>
            </a:r>
            <a:r>
              <a:rPr lang="it-IT" dirty="0"/>
              <a:t>atto ad individuare l’offerta migliore.</a:t>
            </a:r>
          </a:p>
        </p:txBody>
      </p:sp>
      <p:sp>
        <p:nvSpPr>
          <p:cNvPr id="8" name="Segnaposto data 7">
            <a:extLst>
              <a:ext uri="{FF2B5EF4-FFF2-40B4-BE49-F238E27FC236}">
                <a16:creationId xmlns:a16="http://schemas.microsoft.com/office/drawing/2014/main" id="{EB126DF5-234C-444B-A6FC-710521604899}"/>
              </a:ext>
            </a:extLst>
          </p:cNvPr>
          <p:cNvSpPr>
            <a:spLocks noGrp="1"/>
          </p:cNvSpPr>
          <p:nvPr>
            <p:ph type="dt" sz="half" idx="10"/>
          </p:nvPr>
        </p:nvSpPr>
        <p:spPr/>
        <p:txBody>
          <a:bodyPr/>
          <a:lstStyle/>
          <a:p>
            <a:fld id="{9056B419-3432-4FC3-B469-16295C503D9E}" type="datetime1">
              <a:rPr lang="it-IT" smtClean="0"/>
              <a:t>11/12/2020</a:t>
            </a:fld>
            <a:endParaRPr lang="it-IT" dirty="0"/>
          </a:p>
        </p:txBody>
      </p:sp>
      <p:sp>
        <p:nvSpPr>
          <p:cNvPr id="9" name="Segnaposto piè di pagina 8">
            <a:extLst>
              <a:ext uri="{FF2B5EF4-FFF2-40B4-BE49-F238E27FC236}">
                <a16:creationId xmlns:a16="http://schemas.microsoft.com/office/drawing/2014/main" id="{6A84DC3A-C9DC-41F6-B5B2-5D244F72B42F}"/>
              </a:ext>
            </a:extLst>
          </p:cNvPr>
          <p:cNvSpPr>
            <a:spLocks noGrp="1"/>
          </p:cNvSpPr>
          <p:nvPr>
            <p:ph type="ftr" sz="quarter" idx="11"/>
          </p:nvPr>
        </p:nvSpPr>
        <p:spPr/>
        <p:txBody>
          <a:bodyPr/>
          <a:lstStyle/>
          <a:p>
            <a:r>
              <a:rPr lang="it-IT" dirty="0"/>
              <a:t>IL CODICE DEI CONTRATTI PUBBLICI</a:t>
            </a:r>
          </a:p>
        </p:txBody>
      </p:sp>
      <p:sp>
        <p:nvSpPr>
          <p:cNvPr id="10" name="Segnaposto numero diapositiva 9">
            <a:extLst>
              <a:ext uri="{FF2B5EF4-FFF2-40B4-BE49-F238E27FC236}">
                <a16:creationId xmlns:a16="http://schemas.microsoft.com/office/drawing/2014/main" id="{2E1E0E5E-338A-4177-98CC-A371D04EAA17}"/>
              </a:ext>
            </a:extLst>
          </p:cNvPr>
          <p:cNvSpPr>
            <a:spLocks noGrp="1"/>
          </p:cNvSpPr>
          <p:nvPr>
            <p:ph type="sldNum" sz="quarter" idx="12"/>
          </p:nvPr>
        </p:nvSpPr>
        <p:spPr/>
        <p:txBody>
          <a:bodyPr/>
          <a:lstStyle/>
          <a:p>
            <a:fld id="{9DFE6074-6A0D-4B4C-BDDE-63383ADB2658}" type="slidenum">
              <a:rPr lang="it-IT" smtClean="0"/>
              <a:t>205</a:t>
            </a:fld>
            <a:endParaRPr lang="it-IT" dirty="0"/>
          </a:p>
        </p:txBody>
      </p:sp>
      <p:sp>
        <p:nvSpPr>
          <p:cNvPr id="12" name="Rettangolo 11">
            <a:extLst>
              <a:ext uri="{FF2B5EF4-FFF2-40B4-BE49-F238E27FC236}">
                <a16:creationId xmlns:a16="http://schemas.microsoft.com/office/drawing/2014/main" id="{D7EECF3E-CBDD-47B0-BE17-EF000B7575C9}"/>
              </a:ext>
            </a:extLst>
          </p:cNvPr>
          <p:cNvSpPr/>
          <p:nvPr/>
        </p:nvSpPr>
        <p:spPr>
          <a:xfrm>
            <a:off x="6631577" y="504978"/>
            <a:ext cx="4624252" cy="923330"/>
          </a:xfrm>
          <a:prstGeom prst="rect">
            <a:avLst/>
          </a:prstGeom>
          <a:solidFill>
            <a:schemeClr val="accent4"/>
          </a:solidFill>
          <a:ln>
            <a:solidFill>
              <a:schemeClr val="accent1"/>
            </a:solidFill>
          </a:ln>
        </p:spPr>
        <p:txBody>
          <a:bodyPr wrap="square">
            <a:spAutoFit/>
          </a:bodyPr>
          <a:lstStyle/>
          <a:p>
            <a:pPr algn="ctr"/>
            <a:r>
              <a:rPr lang="it-IT" dirty="0"/>
              <a:t>LINEE GUIDA n. 2</a:t>
            </a:r>
          </a:p>
          <a:p>
            <a:pPr algn="just"/>
            <a:endParaRPr lang="it-IT" dirty="0"/>
          </a:p>
          <a:p>
            <a:pPr algn="ctr"/>
            <a:r>
              <a:rPr lang="it-IT" dirty="0"/>
              <a:t>«offerta economicamente più vantaggiosa»</a:t>
            </a:r>
          </a:p>
        </p:txBody>
      </p:sp>
    </p:spTree>
    <p:extLst>
      <p:ext uri="{BB962C8B-B14F-4D97-AF65-F5344CB8AC3E}">
        <p14:creationId xmlns:p14="http://schemas.microsoft.com/office/powerpoint/2010/main" val="3457690500"/>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a:xfrm>
            <a:off x="4052635" y="1946757"/>
            <a:ext cx="3917996" cy="369332"/>
          </a:xfrm>
          <a:prstGeom prst="rect">
            <a:avLst/>
          </a:prstGeom>
        </p:spPr>
        <p:txBody>
          <a:bodyPr wrap="none">
            <a:spAutoFit/>
          </a:bodyPr>
          <a:lstStyle/>
          <a:p>
            <a:r>
              <a:rPr lang="it-IT" b="1" dirty="0"/>
              <a:t>LA FORMAZIONE DELLA GRADUATORIA</a:t>
            </a:r>
          </a:p>
        </p:txBody>
      </p:sp>
      <p:sp>
        <p:nvSpPr>
          <p:cNvPr id="8" name="Rettangolo 7"/>
          <p:cNvSpPr/>
          <p:nvPr/>
        </p:nvSpPr>
        <p:spPr>
          <a:xfrm>
            <a:off x="1805824" y="2504444"/>
            <a:ext cx="8034862" cy="923330"/>
          </a:xfrm>
          <a:prstGeom prst="rect">
            <a:avLst/>
          </a:prstGeom>
        </p:spPr>
        <p:txBody>
          <a:bodyPr wrap="square">
            <a:spAutoFit/>
          </a:bodyPr>
          <a:lstStyle/>
          <a:p>
            <a:pPr algn="just"/>
            <a:r>
              <a:rPr lang="it-IT" dirty="0"/>
              <a:t>L’art. 95 prevede al comma 9 che le amministrazioni aggiudicatrici utilizzano metodologie tali da consentire di individuare con un </a:t>
            </a:r>
            <a:r>
              <a:rPr lang="it-IT" b="1" dirty="0"/>
              <a:t>unico parametro numerico finale</a:t>
            </a:r>
            <a:r>
              <a:rPr lang="it-IT" dirty="0"/>
              <a:t> l’offerta economicamente più vantaggiosa.</a:t>
            </a:r>
          </a:p>
        </p:txBody>
      </p:sp>
      <p:sp>
        <p:nvSpPr>
          <p:cNvPr id="3" name="Rettangolo 2"/>
          <p:cNvSpPr/>
          <p:nvPr/>
        </p:nvSpPr>
        <p:spPr>
          <a:xfrm>
            <a:off x="1874630" y="3998784"/>
            <a:ext cx="7966055" cy="1569660"/>
          </a:xfrm>
          <a:prstGeom prst="rect">
            <a:avLst/>
          </a:prstGeom>
          <a:solidFill>
            <a:srgbClr val="92D050"/>
          </a:solidFill>
        </p:spPr>
        <p:txBody>
          <a:bodyPr wrap="square">
            <a:spAutoFit/>
          </a:bodyPr>
          <a:lstStyle/>
          <a:p>
            <a:pPr algn="ctr"/>
            <a:r>
              <a:rPr lang="it-IT" sz="2400" b="1" dirty="0"/>
              <a:t>A questo fine occorre fare riferimento a uno dei metodi multi-criteri o multi-obiettivi proposti dalla letteratura, quali l’aggregativo compensatore, l’Electre, il metodo AHP, il Topsis. </a:t>
            </a:r>
          </a:p>
        </p:txBody>
      </p:sp>
      <p:sp>
        <p:nvSpPr>
          <p:cNvPr id="9" name="Segnaposto data 8">
            <a:extLst>
              <a:ext uri="{FF2B5EF4-FFF2-40B4-BE49-F238E27FC236}">
                <a16:creationId xmlns:a16="http://schemas.microsoft.com/office/drawing/2014/main" id="{984204C7-BB56-4F1C-A464-37D155AA099B}"/>
              </a:ext>
            </a:extLst>
          </p:cNvPr>
          <p:cNvSpPr>
            <a:spLocks noGrp="1"/>
          </p:cNvSpPr>
          <p:nvPr>
            <p:ph type="dt" sz="half" idx="10"/>
          </p:nvPr>
        </p:nvSpPr>
        <p:spPr/>
        <p:txBody>
          <a:bodyPr/>
          <a:lstStyle/>
          <a:p>
            <a:fld id="{25A98FDE-905E-4DF0-837C-94D08DCDA837}" type="datetime1">
              <a:rPr lang="it-IT" smtClean="0"/>
              <a:t>11/12/2020</a:t>
            </a:fld>
            <a:endParaRPr lang="it-IT" dirty="0"/>
          </a:p>
        </p:txBody>
      </p:sp>
      <p:sp>
        <p:nvSpPr>
          <p:cNvPr id="10" name="Segnaposto piè di pagina 9">
            <a:extLst>
              <a:ext uri="{FF2B5EF4-FFF2-40B4-BE49-F238E27FC236}">
                <a16:creationId xmlns:a16="http://schemas.microsoft.com/office/drawing/2014/main" id="{DE9F296D-C3CE-4C57-A2A1-0BA8D63CDB99}"/>
              </a:ext>
            </a:extLst>
          </p:cNvPr>
          <p:cNvSpPr>
            <a:spLocks noGrp="1"/>
          </p:cNvSpPr>
          <p:nvPr>
            <p:ph type="ftr" sz="quarter" idx="11"/>
          </p:nvPr>
        </p:nvSpPr>
        <p:spPr/>
        <p:txBody>
          <a:bodyPr/>
          <a:lstStyle/>
          <a:p>
            <a:r>
              <a:rPr lang="it-IT" dirty="0"/>
              <a:t>IL CODICE DEI CONTRATTI PUBBLICI</a:t>
            </a:r>
          </a:p>
        </p:txBody>
      </p:sp>
      <p:sp>
        <p:nvSpPr>
          <p:cNvPr id="11" name="Segnaposto numero diapositiva 10">
            <a:extLst>
              <a:ext uri="{FF2B5EF4-FFF2-40B4-BE49-F238E27FC236}">
                <a16:creationId xmlns:a16="http://schemas.microsoft.com/office/drawing/2014/main" id="{6036FB52-36AA-4B3A-9145-51E84B04C1F2}"/>
              </a:ext>
            </a:extLst>
          </p:cNvPr>
          <p:cNvSpPr>
            <a:spLocks noGrp="1"/>
          </p:cNvSpPr>
          <p:nvPr>
            <p:ph type="sldNum" sz="quarter" idx="12"/>
          </p:nvPr>
        </p:nvSpPr>
        <p:spPr/>
        <p:txBody>
          <a:bodyPr/>
          <a:lstStyle/>
          <a:p>
            <a:fld id="{9DFE6074-6A0D-4B4C-BDDE-63383ADB2658}" type="slidenum">
              <a:rPr lang="it-IT" smtClean="0"/>
              <a:t>206</a:t>
            </a:fld>
            <a:endParaRPr lang="it-IT" dirty="0"/>
          </a:p>
        </p:txBody>
      </p:sp>
      <p:sp>
        <p:nvSpPr>
          <p:cNvPr id="13" name="Rettangolo 12">
            <a:extLst>
              <a:ext uri="{FF2B5EF4-FFF2-40B4-BE49-F238E27FC236}">
                <a16:creationId xmlns:a16="http://schemas.microsoft.com/office/drawing/2014/main" id="{64125F7C-AF5F-4E1F-ADDC-B7497F12E47F}"/>
              </a:ext>
            </a:extLst>
          </p:cNvPr>
          <p:cNvSpPr/>
          <p:nvPr/>
        </p:nvSpPr>
        <p:spPr>
          <a:xfrm>
            <a:off x="6631577" y="504978"/>
            <a:ext cx="4624252" cy="923330"/>
          </a:xfrm>
          <a:prstGeom prst="rect">
            <a:avLst/>
          </a:prstGeom>
          <a:solidFill>
            <a:schemeClr val="accent4"/>
          </a:solidFill>
          <a:ln>
            <a:solidFill>
              <a:schemeClr val="accent1"/>
            </a:solidFill>
          </a:ln>
        </p:spPr>
        <p:txBody>
          <a:bodyPr wrap="square">
            <a:spAutoFit/>
          </a:bodyPr>
          <a:lstStyle/>
          <a:p>
            <a:pPr algn="ctr"/>
            <a:r>
              <a:rPr lang="it-IT" dirty="0"/>
              <a:t>LINEE GUIDA n. 2</a:t>
            </a:r>
          </a:p>
          <a:p>
            <a:pPr algn="just"/>
            <a:endParaRPr lang="it-IT" dirty="0"/>
          </a:p>
          <a:p>
            <a:pPr algn="ctr"/>
            <a:r>
              <a:rPr lang="it-IT" dirty="0"/>
              <a:t>«offerta economicamente più vantaggiosa»</a:t>
            </a:r>
          </a:p>
        </p:txBody>
      </p:sp>
    </p:spTree>
    <p:extLst>
      <p:ext uri="{BB962C8B-B14F-4D97-AF65-F5344CB8AC3E}">
        <p14:creationId xmlns:p14="http://schemas.microsoft.com/office/powerpoint/2010/main" val="1445825633"/>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a:xfrm>
            <a:off x="4052635" y="1946757"/>
            <a:ext cx="3917996" cy="369332"/>
          </a:xfrm>
          <a:prstGeom prst="rect">
            <a:avLst/>
          </a:prstGeom>
        </p:spPr>
        <p:txBody>
          <a:bodyPr wrap="none">
            <a:spAutoFit/>
          </a:bodyPr>
          <a:lstStyle/>
          <a:p>
            <a:r>
              <a:rPr lang="it-IT" b="1" dirty="0"/>
              <a:t>LA FORMAZIONE DELLA GRADUATORIA</a:t>
            </a:r>
          </a:p>
        </p:txBody>
      </p:sp>
      <p:sp>
        <p:nvSpPr>
          <p:cNvPr id="4" name="Rettangolo 3"/>
          <p:cNvSpPr/>
          <p:nvPr/>
        </p:nvSpPr>
        <p:spPr>
          <a:xfrm>
            <a:off x="1859327" y="2649872"/>
            <a:ext cx="3631379" cy="369332"/>
          </a:xfrm>
          <a:prstGeom prst="rect">
            <a:avLst/>
          </a:prstGeom>
          <a:ln>
            <a:solidFill>
              <a:schemeClr val="accent1"/>
            </a:solidFill>
          </a:ln>
        </p:spPr>
        <p:txBody>
          <a:bodyPr wrap="none">
            <a:spAutoFit/>
          </a:bodyPr>
          <a:lstStyle/>
          <a:p>
            <a:r>
              <a:rPr lang="it-IT" dirty="0"/>
              <a:t>Il metodo aggregativo compensatore</a:t>
            </a:r>
          </a:p>
        </p:txBody>
      </p:sp>
      <p:sp>
        <p:nvSpPr>
          <p:cNvPr id="7" name="Rettangolo 6"/>
          <p:cNvSpPr/>
          <p:nvPr/>
        </p:nvSpPr>
        <p:spPr>
          <a:xfrm>
            <a:off x="2769325" y="3532896"/>
            <a:ext cx="6949440" cy="923330"/>
          </a:xfrm>
          <a:prstGeom prst="rect">
            <a:avLst/>
          </a:prstGeom>
        </p:spPr>
        <p:txBody>
          <a:bodyPr wrap="square">
            <a:spAutoFit/>
          </a:bodyPr>
          <a:lstStyle/>
          <a:p>
            <a:pPr algn="just"/>
            <a:r>
              <a:rPr lang="it-IT" dirty="0"/>
              <a:t>Il metodo aggregativo compensatore è il più utilizzato dalle stazioni appaltanti; si basa sulla sommatoria dei coefficienti attribuiti per ciascun criterio, ponderati per il peso relativo del criterio.</a:t>
            </a:r>
          </a:p>
        </p:txBody>
      </p:sp>
      <p:sp>
        <p:nvSpPr>
          <p:cNvPr id="9" name="Segnaposto data 8">
            <a:extLst>
              <a:ext uri="{FF2B5EF4-FFF2-40B4-BE49-F238E27FC236}">
                <a16:creationId xmlns:a16="http://schemas.microsoft.com/office/drawing/2014/main" id="{0671ACC3-B37B-4E7B-AE69-CB668FADADC4}"/>
              </a:ext>
            </a:extLst>
          </p:cNvPr>
          <p:cNvSpPr>
            <a:spLocks noGrp="1"/>
          </p:cNvSpPr>
          <p:nvPr>
            <p:ph type="dt" sz="half" idx="10"/>
          </p:nvPr>
        </p:nvSpPr>
        <p:spPr/>
        <p:txBody>
          <a:bodyPr/>
          <a:lstStyle/>
          <a:p>
            <a:fld id="{BF081CED-DE13-4E81-BC80-074BC8383438}" type="datetime1">
              <a:rPr lang="it-IT" smtClean="0"/>
              <a:t>11/12/2020</a:t>
            </a:fld>
            <a:endParaRPr lang="it-IT" dirty="0"/>
          </a:p>
        </p:txBody>
      </p:sp>
      <p:sp>
        <p:nvSpPr>
          <p:cNvPr id="10" name="Segnaposto piè di pagina 9">
            <a:extLst>
              <a:ext uri="{FF2B5EF4-FFF2-40B4-BE49-F238E27FC236}">
                <a16:creationId xmlns:a16="http://schemas.microsoft.com/office/drawing/2014/main" id="{EC2178D0-A0DF-41E5-945E-1BDBBD58F757}"/>
              </a:ext>
            </a:extLst>
          </p:cNvPr>
          <p:cNvSpPr>
            <a:spLocks noGrp="1"/>
          </p:cNvSpPr>
          <p:nvPr>
            <p:ph type="ftr" sz="quarter" idx="11"/>
          </p:nvPr>
        </p:nvSpPr>
        <p:spPr/>
        <p:txBody>
          <a:bodyPr/>
          <a:lstStyle/>
          <a:p>
            <a:r>
              <a:rPr lang="it-IT" dirty="0"/>
              <a:t>IL CODICE DEI CONTRATTI PUBBLICI</a:t>
            </a:r>
          </a:p>
        </p:txBody>
      </p:sp>
      <p:sp>
        <p:nvSpPr>
          <p:cNvPr id="11" name="Segnaposto numero diapositiva 10">
            <a:extLst>
              <a:ext uri="{FF2B5EF4-FFF2-40B4-BE49-F238E27FC236}">
                <a16:creationId xmlns:a16="http://schemas.microsoft.com/office/drawing/2014/main" id="{1F39706D-B0CA-44B5-9995-8375B1F7160C}"/>
              </a:ext>
            </a:extLst>
          </p:cNvPr>
          <p:cNvSpPr>
            <a:spLocks noGrp="1"/>
          </p:cNvSpPr>
          <p:nvPr>
            <p:ph type="sldNum" sz="quarter" idx="12"/>
          </p:nvPr>
        </p:nvSpPr>
        <p:spPr/>
        <p:txBody>
          <a:bodyPr/>
          <a:lstStyle/>
          <a:p>
            <a:fld id="{9DFE6074-6A0D-4B4C-BDDE-63383ADB2658}" type="slidenum">
              <a:rPr lang="it-IT" smtClean="0"/>
              <a:t>207</a:t>
            </a:fld>
            <a:endParaRPr lang="it-IT" dirty="0"/>
          </a:p>
        </p:txBody>
      </p:sp>
      <p:sp>
        <p:nvSpPr>
          <p:cNvPr id="13" name="Rettangolo 12">
            <a:extLst>
              <a:ext uri="{FF2B5EF4-FFF2-40B4-BE49-F238E27FC236}">
                <a16:creationId xmlns:a16="http://schemas.microsoft.com/office/drawing/2014/main" id="{CA677671-08D2-46A1-8312-50498DFE19F9}"/>
              </a:ext>
            </a:extLst>
          </p:cNvPr>
          <p:cNvSpPr/>
          <p:nvPr/>
        </p:nvSpPr>
        <p:spPr>
          <a:xfrm>
            <a:off x="6631577" y="504978"/>
            <a:ext cx="4624252" cy="923330"/>
          </a:xfrm>
          <a:prstGeom prst="rect">
            <a:avLst/>
          </a:prstGeom>
          <a:solidFill>
            <a:schemeClr val="accent4"/>
          </a:solidFill>
          <a:ln>
            <a:solidFill>
              <a:schemeClr val="accent1"/>
            </a:solidFill>
          </a:ln>
        </p:spPr>
        <p:txBody>
          <a:bodyPr wrap="square">
            <a:spAutoFit/>
          </a:bodyPr>
          <a:lstStyle/>
          <a:p>
            <a:pPr algn="ctr"/>
            <a:r>
              <a:rPr lang="it-IT" dirty="0"/>
              <a:t>LINEE GUIDA n. 2</a:t>
            </a:r>
          </a:p>
          <a:p>
            <a:pPr algn="just"/>
            <a:endParaRPr lang="it-IT" dirty="0"/>
          </a:p>
          <a:p>
            <a:pPr algn="ctr"/>
            <a:r>
              <a:rPr lang="it-IT" dirty="0"/>
              <a:t>«offerta economicamente più vantaggiosa»</a:t>
            </a:r>
          </a:p>
        </p:txBody>
      </p:sp>
    </p:spTree>
    <p:extLst>
      <p:ext uri="{BB962C8B-B14F-4D97-AF65-F5344CB8AC3E}">
        <p14:creationId xmlns:p14="http://schemas.microsoft.com/office/powerpoint/2010/main" val="3657582504"/>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4096391" y="2174363"/>
            <a:ext cx="2929402" cy="461665"/>
          </a:xfrm>
          <a:prstGeom prst="rect">
            <a:avLst/>
          </a:prstGeom>
        </p:spPr>
        <p:txBody>
          <a:bodyPr wrap="square">
            <a:spAutoFit/>
          </a:bodyPr>
          <a:lstStyle/>
          <a:p>
            <a:r>
              <a:rPr lang="it-IT" sz="2400" b="1" dirty="0"/>
              <a:t>LA PONDERAZIONE</a:t>
            </a:r>
          </a:p>
        </p:txBody>
      </p:sp>
      <p:sp>
        <p:nvSpPr>
          <p:cNvPr id="8" name="Rettangolo 7"/>
          <p:cNvSpPr/>
          <p:nvPr/>
        </p:nvSpPr>
        <p:spPr>
          <a:xfrm>
            <a:off x="1422373" y="3017580"/>
            <a:ext cx="8277438" cy="1384995"/>
          </a:xfrm>
          <a:prstGeom prst="rect">
            <a:avLst/>
          </a:prstGeom>
        </p:spPr>
        <p:txBody>
          <a:bodyPr wrap="square">
            <a:spAutoFit/>
          </a:bodyPr>
          <a:lstStyle/>
          <a:p>
            <a:pPr algn="ctr"/>
            <a:r>
              <a:rPr lang="it-IT" sz="2800" dirty="0"/>
              <a:t>I “pesi” o “punteggi” (e i sub pesi o sub punteggi) di ponderazione sono </a:t>
            </a:r>
            <a:r>
              <a:rPr lang="it-IT" sz="2800" b="1" dirty="0"/>
              <a:t>il valore attribuito dalla stazione appaltante a ciascun criterio (o sub criterio)</a:t>
            </a:r>
            <a:r>
              <a:rPr lang="it-IT" sz="2800" dirty="0"/>
              <a:t>.</a:t>
            </a:r>
          </a:p>
        </p:txBody>
      </p:sp>
      <p:sp>
        <p:nvSpPr>
          <p:cNvPr id="7" name="Segnaposto data 6">
            <a:extLst>
              <a:ext uri="{FF2B5EF4-FFF2-40B4-BE49-F238E27FC236}">
                <a16:creationId xmlns:a16="http://schemas.microsoft.com/office/drawing/2014/main" id="{710C97E6-1B55-4CC5-BC3C-392DCBD7ADCB}"/>
              </a:ext>
            </a:extLst>
          </p:cNvPr>
          <p:cNvSpPr>
            <a:spLocks noGrp="1"/>
          </p:cNvSpPr>
          <p:nvPr>
            <p:ph type="dt" sz="half" idx="10"/>
          </p:nvPr>
        </p:nvSpPr>
        <p:spPr/>
        <p:txBody>
          <a:bodyPr/>
          <a:lstStyle/>
          <a:p>
            <a:fld id="{DA04F73C-6BF2-46A3-BBDA-BF216032E033}" type="datetime1">
              <a:rPr lang="it-IT" smtClean="0"/>
              <a:t>11/12/2020</a:t>
            </a:fld>
            <a:endParaRPr lang="it-IT" dirty="0"/>
          </a:p>
        </p:txBody>
      </p:sp>
      <p:sp>
        <p:nvSpPr>
          <p:cNvPr id="9" name="Segnaposto piè di pagina 8">
            <a:extLst>
              <a:ext uri="{FF2B5EF4-FFF2-40B4-BE49-F238E27FC236}">
                <a16:creationId xmlns:a16="http://schemas.microsoft.com/office/drawing/2014/main" id="{BBDE53D3-460E-4E9E-A1CA-3C7E48B3C4B8}"/>
              </a:ext>
            </a:extLst>
          </p:cNvPr>
          <p:cNvSpPr>
            <a:spLocks noGrp="1"/>
          </p:cNvSpPr>
          <p:nvPr>
            <p:ph type="ftr" sz="quarter" idx="11"/>
          </p:nvPr>
        </p:nvSpPr>
        <p:spPr/>
        <p:txBody>
          <a:bodyPr/>
          <a:lstStyle/>
          <a:p>
            <a:r>
              <a:rPr lang="it-IT" dirty="0"/>
              <a:t>IL CODICE DEI CONTRATTI PUBBLICI</a:t>
            </a:r>
          </a:p>
        </p:txBody>
      </p:sp>
      <p:sp>
        <p:nvSpPr>
          <p:cNvPr id="10" name="Segnaposto numero diapositiva 9">
            <a:extLst>
              <a:ext uri="{FF2B5EF4-FFF2-40B4-BE49-F238E27FC236}">
                <a16:creationId xmlns:a16="http://schemas.microsoft.com/office/drawing/2014/main" id="{96594D68-46DD-4979-B385-F6F1B33034B4}"/>
              </a:ext>
            </a:extLst>
          </p:cNvPr>
          <p:cNvSpPr>
            <a:spLocks noGrp="1"/>
          </p:cNvSpPr>
          <p:nvPr>
            <p:ph type="sldNum" sz="quarter" idx="12"/>
          </p:nvPr>
        </p:nvSpPr>
        <p:spPr/>
        <p:txBody>
          <a:bodyPr/>
          <a:lstStyle/>
          <a:p>
            <a:fld id="{9DFE6074-6A0D-4B4C-BDDE-63383ADB2658}" type="slidenum">
              <a:rPr lang="it-IT" smtClean="0"/>
              <a:t>208</a:t>
            </a:fld>
            <a:endParaRPr lang="it-IT" dirty="0"/>
          </a:p>
        </p:txBody>
      </p:sp>
      <p:sp>
        <p:nvSpPr>
          <p:cNvPr id="12" name="Rettangolo 11">
            <a:extLst>
              <a:ext uri="{FF2B5EF4-FFF2-40B4-BE49-F238E27FC236}">
                <a16:creationId xmlns:a16="http://schemas.microsoft.com/office/drawing/2014/main" id="{EAF32100-7CEC-4D77-B14E-141B129F538A}"/>
              </a:ext>
            </a:extLst>
          </p:cNvPr>
          <p:cNvSpPr/>
          <p:nvPr/>
        </p:nvSpPr>
        <p:spPr>
          <a:xfrm>
            <a:off x="6631577" y="504978"/>
            <a:ext cx="4624252" cy="923330"/>
          </a:xfrm>
          <a:prstGeom prst="rect">
            <a:avLst/>
          </a:prstGeom>
          <a:solidFill>
            <a:schemeClr val="accent4"/>
          </a:solidFill>
          <a:ln>
            <a:solidFill>
              <a:schemeClr val="accent1"/>
            </a:solidFill>
          </a:ln>
        </p:spPr>
        <p:txBody>
          <a:bodyPr wrap="square">
            <a:spAutoFit/>
          </a:bodyPr>
          <a:lstStyle/>
          <a:p>
            <a:pPr algn="ctr"/>
            <a:r>
              <a:rPr lang="it-IT" dirty="0"/>
              <a:t>LINEE GUIDA n. 2</a:t>
            </a:r>
          </a:p>
          <a:p>
            <a:pPr algn="just"/>
            <a:endParaRPr lang="it-IT" dirty="0"/>
          </a:p>
          <a:p>
            <a:pPr algn="ctr"/>
            <a:r>
              <a:rPr lang="it-IT" dirty="0"/>
              <a:t>«offerta economicamente più vantaggiosa»</a:t>
            </a:r>
          </a:p>
        </p:txBody>
      </p:sp>
    </p:spTree>
    <p:extLst>
      <p:ext uri="{BB962C8B-B14F-4D97-AF65-F5344CB8AC3E}">
        <p14:creationId xmlns:p14="http://schemas.microsoft.com/office/powerpoint/2010/main" val="1901702719"/>
      </p:ext>
    </p:ext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1393371" y="2828835"/>
            <a:ext cx="9405257" cy="1200329"/>
          </a:xfrm>
          <a:prstGeom prst="rect">
            <a:avLst/>
          </a:prstGeom>
        </p:spPr>
        <p:txBody>
          <a:bodyPr wrap="square">
            <a:spAutoFit/>
          </a:bodyPr>
          <a:lstStyle/>
          <a:p>
            <a:pPr algn="just"/>
            <a:r>
              <a:rPr lang="it-IT" dirty="0"/>
              <a:t>La determinazione dei punteggi da attribuire a ciascuna componente dell’offerta, a ciascun criterio o subcriterio è rimessa alla stazione appaltante che deve tener conto delle specificità dell’appalto e, dunque, dell’importanza relativa della componente economica, di quella tecnica e dei relativi profili oggetto di valutazione.</a:t>
            </a:r>
          </a:p>
        </p:txBody>
      </p:sp>
      <p:sp>
        <p:nvSpPr>
          <p:cNvPr id="5" name="Rettangolo 4"/>
          <p:cNvSpPr/>
          <p:nvPr/>
        </p:nvSpPr>
        <p:spPr>
          <a:xfrm>
            <a:off x="2847703" y="4229362"/>
            <a:ext cx="6096000" cy="1200329"/>
          </a:xfrm>
          <a:prstGeom prst="rect">
            <a:avLst/>
          </a:prstGeom>
          <a:solidFill>
            <a:schemeClr val="bg2"/>
          </a:solidFill>
        </p:spPr>
        <p:txBody>
          <a:bodyPr>
            <a:spAutoFit/>
          </a:bodyPr>
          <a:lstStyle/>
          <a:p>
            <a:pPr algn="just"/>
            <a:r>
              <a:rPr lang="it-IT" dirty="0"/>
              <a:t>il punteggio massimo attribuibile a ciascuna componente e a ciascun criterio o subcriterio deve risultare </a:t>
            </a:r>
            <a:r>
              <a:rPr lang="it-IT" b="1" dirty="0"/>
              <a:t>proporzionato alla rilevanza che ciascuno di essi riveste rispetto agli altri </a:t>
            </a:r>
            <a:r>
              <a:rPr lang="it-IT" dirty="0"/>
              <a:t>nonché ai bisogni della stazione appaltante.</a:t>
            </a:r>
          </a:p>
        </p:txBody>
      </p:sp>
      <p:sp>
        <p:nvSpPr>
          <p:cNvPr id="9" name="Segnaposto data 8">
            <a:extLst>
              <a:ext uri="{FF2B5EF4-FFF2-40B4-BE49-F238E27FC236}">
                <a16:creationId xmlns:a16="http://schemas.microsoft.com/office/drawing/2014/main" id="{B6A257F4-9E50-4A66-AC94-86F99020FD65}"/>
              </a:ext>
            </a:extLst>
          </p:cNvPr>
          <p:cNvSpPr>
            <a:spLocks noGrp="1"/>
          </p:cNvSpPr>
          <p:nvPr>
            <p:ph type="dt" sz="half" idx="10"/>
          </p:nvPr>
        </p:nvSpPr>
        <p:spPr/>
        <p:txBody>
          <a:bodyPr/>
          <a:lstStyle/>
          <a:p>
            <a:fld id="{C3CC2466-F787-47BA-87F7-EBCFB7BF2C32}" type="datetime1">
              <a:rPr lang="it-IT" smtClean="0"/>
              <a:t>11/12/2020</a:t>
            </a:fld>
            <a:endParaRPr lang="it-IT" dirty="0"/>
          </a:p>
        </p:txBody>
      </p:sp>
      <p:sp>
        <p:nvSpPr>
          <p:cNvPr id="10" name="Segnaposto piè di pagina 9">
            <a:extLst>
              <a:ext uri="{FF2B5EF4-FFF2-40B4-BE49-F238E27FC236}">
                <a16:creationId xmlns:a16="http://schemas.microsoft.com/office/drawing/2014/main" id="{0F3AD54D-EDA1-401E-8ED8-CC81ACF66659}"/>
              </a:ext>
            </a:extLst>
          </p:cNvPr>
          <p:cNvSpPr>
            <a:spLocks noGrp="1"/>
          </p:cNvSpPr>
          <p:nvPr>
            <p:ph type="ftr" sz="quarter" idx="11"/>
          </p:nvPr>
        </p:nvSpPr>
        <p:spPr/>
        <p:txBody>
          <a:bodyPr/>
          <a:lstStyle/>
          <a:p>
            <a:r>
              <a:rPr lang="it-IT" dirty="0"/>
              <a:t>IL CODICE DEI CONTRATTI PUBBLICI</a:t>
            </a:r>
          </a:p>
        </p:txBody>
      </p:sp>
      <p:sp>
        <p:nvSpPr>
          <p:cNvPr id="11" name="Segnaposto numero diapositiva 10">
            <a:extLst>
              <a:ext uri="{FF2B5EF4-FFF2-40B4-BE49-F238E27FC236}">
                <a16:creationId xmlns:a16="http://schemas.microsoft.com/office/drawing/2014/main" id="{9CDB3231-45D6-4C84-B397-31458FC1AED7}"/>
              </a:ext>
            </a:extLst>
          </p:cNvPr>
          <p:cNvSpPr>
            <a:spLocks noGrp="1"/>
          </p:cNvSpPr>
          <p:nvPr>
            <p:ph type="sldNum" sz="quarter" idx="12"/>
          </p:nvPr>
        </p:nvSpPr>
        <p:spPr/>
        <p:txBody>
          <a:bodyPr/>
          <a:lstStyle/>
          <a:p>
            <a:fld id="{9DFE6074-6A0D-4B4C-BDDE-63383ADB2658}" type="slidenum">
              <a:rPr lang="it-IT" smtClean="0"/>
              <a:t>209</a:t>
            </a:fld>
            <a:endParaRPr lang="it-IT" dirty="0"/>
          </a:p>
        </p:txBody>
      </p:sp>
      <p:sp>
        <p:nvSpPr>
          <p:cNvPr id="13" name="Rettangolo 12">
            <a:extLst>
              <a:ext uri="{FF2B5EF4-FFF2-40B4-BE49-F238E27FC236}">
                <a16:creationId xmlns:a16="http://schemas.microsoft.com/office/drawing/2014/main" id="{505C8D3F-19E7-442D-8947-C9028845A04D}"/>
              </a:ext>
            </a:extLst>
          </p:cNvPr>
          <p:cNvSpPr/>
          <p:nvPr/>
        </p:nvSpPr>
        <p:spPr>
          <a:xfrm>
            <a:off x="6631577" y="504978"/>
            <a:ext cx="4624252" cy="923330"/>
          </a:xfrm>
          <a:prstGeom prst="rect">
            <a:avLst/>
          </a:prstGeom>
          <a:solidFill>
            <a:schemeClr val="accent4"/>
          </a:solidFill>
          <a:ln>
            <a:solidFill>
              <a:schemeClr val="accent1"/>
            </a:solidFill>
          </a:ln>
        </p:spPr>
        <p:txBody>
          <a:bodyPr wrap="square">
            <a:spAutoFit/>
          </a:bodyPr>
          <a:lstStyle/>
          <a:p>
            <a:pPr algn="ctr"/>
            <a:r>
              <a:rPr lang="it-IT" dirty="0"/>
              <a:t>LINEE GUIDA n. 2</a:t>
            </a:r>
          </a:p>
          <a:p>
            <a:pPr algn="just"/>
            <a:endParaRPr lang="it-IT" dirty="0"/>
          </a:p>
          <a:p>
            <a:pPr algn="ctr"/>
            <a:r>
              <a:rPr lang="it-IT" dirty="0"/>
              <a:t>«offerta economicamente più vantaggiosa»</a:t>
            </a:r>
          </a:p>
        </p:txBody>
      </p:sp>
      <p:sp>
        <p:nvSpPr>
          <p:cNvPr id="2" name="Rettangolo 1">
            <a:extLst>
              <a:ext uri="{FF2B5EF4-FFF2-40B4-BE49-F238E27FC236}">
                <a16:creationId xmlns:a16="http://schemas.microsoft.com/office/drawing/2014/main" id="{013E4668-1D03-4BFB-9AD1-AD7D652BC4DF}"/>
              </a:ext>
            </a:extLst>
          </p:cNvPr>
          <p:cNvSpPr/>
          <p:nvPr/>
        </p:nvSpPr>
        <p:spPr>
          <a:xfrm>
            <a:off x="4096391" y="2174363"/>
            <a:ext cx="2929402" cy="461665"/>
          </a:xfrm>
          <a:prstGeom prst="rect">
            <a:avLst/>
          </a:prstGeom>
        </p:spPr>
        <p:txBody>
          <a:bodyPr wrap="square">
            <a:spAutoFit/>
          </a:bodyPr>
          <a:lstStyle/>
          <a:p>
            <a:r>
              <a:rPr lang="it-IT" sz="2400" b="1" dirty="0"/>
              <a:t>LA PONDERAZIONE</a:t>
            </a:r>
          </a:p>
        </p:txBody>
      </p:sp>
    </p:spTree>
    <p:extLst>
      <p:ext uri="{BB962C8B-B14F-4D97-AF65-F5344CB8AC3E}">
        <p14:creationId xmlns:p14="http://schemas.microsoft.com/office/powerpoint/2010/main" val="38465720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FFD48BC7-DC40-47DE-87EE-9F4B6ECB9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29" name="Freeform: Shape 28">
            <a:extLst>
              <a:ext uri="{FF2B5EF4-FFF2-40B4-BE49-F238E27FC236}">
                <a16:creationId xmlns:a16="http://schemas.microsoft.com/office/drawing/2014/main" id="{E502BBC7-2C76-46F3-BC24-5985BC13D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useBgFill="1">
        <p:nvSpPr>
          <p:cNvPr id="31" name="Freeform: Shape 30">
            <a:extLst>
              <a:ext uri="{FF2B5EF4-FFF2-40B4-BE49-F238E27FC236}">
                <a16:creationId xmlns:a16="http://schemas.microsoft.com/office/drawing/2014/main" id="{C7F28D52-2A5F-4D23-81AE-7CB8B591C7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1664" y="0"/>
            <a:ext cx="9948672"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olo 1"/>
          <p:cNvSpPr>
            <a:spLocks noGrp="1"/>
          </p:cNvSpPr>
          <p:nvPr>
            <p:ph type="ctrTitle"/>
          </p:nvPr>
        </p:nvSpPr>
        <p:spPr>
          <a:xfrm>
            <a:off x="640522" y="469976"/>
            <a:ext cx="10910956" cy="555500"/>
          </a:xfrm>
        </p:spPr>
        <p:txBody>
          <a:bodyPr anchor="ctr">
            <a:normAutofit fontScale="90000"/>
          </a:bodyPr>
          <a:lstStyle/>
          <a:p>
            <a:br>
              <a:rPr lang="it-IT" sz="2300" dirty="0">
                <a:latin typeface="Calibri" pitchFamily="34" charset="0"/>
              </a:rPr>
            </a:br>
            <a:br>
              <a:rPr lang="it-IT" sz="2300" dirty="0">
                <a:latin typeface="Calibri" pitchFamily="34" charset="0"/>
              </a:rPr>
            </a:br>
            <a:br>
              <a:rPr lang="it-IT" sz="2300" dirty="0">
                <a:latin typeface="Calibri" pitchFamily="34" charset="0"/>
              </a:rPr>
            </a:br>
            <a:br>
              <a:rPr lang="it-IT" sz="2300" dirty="0">
                <a:latin typeface="Calibri" pitchFamily="34" charset="0"/>
              </a:rPr>
            </a:br>
            <a:br>
              <a:rPr lang="it-IT" sz="2300" dirty="0">
                <a:latin typeface="Calibri" pitchFamily="34" charset="0"/>
              </a:rPr>
            </a:br>
            <a:r>
              <a:rPr lang="it-IT" sz="3100" b="1" dirty="0">
                <a:latin typeface="Calibri" pitchFamily="34" charset="0"/>
              </a:rPr>
              <a:t>IL DECRETO SEMPLIFICAZIONI</a:t>
            </a:r>
            <a:br>
              <a:rPr lang="it-IT" sz="4800" dirty="0">
                <a:latin typeface="Calibri" pitchFamily="34" charset="0"/>
              </a:rPr>
            </a:br>
            <a:endParaRPr lang="it-IT" sz="4800" dirty="0">
              <a:latin typeface="Calibri" pitchFamily="34" charset="0"/>
            </a:endParaRPr>
          </a:p>
        </p:txBody>
      </p:sp>
      <p:sp>
        <p:nvSpPr>
          <p:cNvPr id="33" name="Rectangle 32">
            <a:extLst>
              <a:ext uri="{FF2B5EF4-FFF2-40B4-BE49-F238E27FC236}">
                <a16:creationId xmlns:a16="http://schemas.microsoft.com/office/drawing/2014/main" id="{3629484E-3792-4B3D-89AD-7C8A1ED0E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0" y="5524786"/>
            <a:ext cx="4754880" cy="274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Segnaposto data 3"/>
          <p:cNvSpPr>
            <a:spLocks noGrp="1"/>
          </p:cNvSpPr>
          <p:nvPr>
            <p:ph type="dt" sz="half" idx="10"/>
          </p:nvPr>
        </p:nvSpPr>
        <p:spPr>
          <a:xfrm>
            <a:off x="434163" y="6356350"/>
            <a:ext cx="1166037" cy="365125"/>
          </a:xfrm>
        </p:spPr>
        <p:txBody>
          <a:bodyPr>
            <a:normAutofit/>
          </a:bodyPr>
          <a:lstStyle/>
          <a:p>
            <a:pPr>
              <a:spcAft>
                <a:spcPts val="600"/>
              </a:spcAft>
            </a:pPr>
            <a:fld id="{693DDF68-E19E-44FD-8DF2-9EE34C2FEE05}" type="datetime1">
              <a:rPr lang="it-IT" smtClean="0">
                <a:solidFill>
                  <a:schemeClr val="tx1">
                    <a:lumMod val="50000"/>
                    <a:lumOff val="50000"/>
                  </a:schemeClr>
                </a:solidFill>
                <a:latin typeface="Calibri" pitchFamily="34" charset="0"/>
              </a:rPr>
              <a:t>11/12/2020</a:t>
            </a:fld>
            <a:endParaRPr lang="it-IT" dirty="0">
              <a:solidFill>
                <a:schemeClr val="tx1">
                  <a:lumMod val="50000"/>
                  <a:lumOff val="50000"/>
                </a:schemeClr>
              </a:solidFill>
              <a:latin typeface="Calibri" pitchFamily="34" charset="0"/>
            </a:endParaRPr>
          </a:p>
        </p:txBody>
      </p:sp>
      <p:sp>
        <p:nvSpPr>
          <p:cNvPr id="6" name="Segnaposto piè di pagina 5">
            <a:extLst>
              <a:ext uri="{FF2B5EF4-FFF2-40B4-BE49-F238E27FC236}">
                <a16:creationId xmlns:a16="http://schemas.microsoft.com/office/drawing/2014/main" id="{B80C0DE2-CE8C-472F-913A-A5BF9C176A7D}"/>
              </a:ext>
            </a:extLst>
          </p:cNvPr>
          <p:cNvSpPr>
            <a:spLocks noGrp="1"/>
          </p:cNvSpPr>
          <p:nvPr>
            <p:ph type="ftr" sz="quarter" idx="11"/>
          </p:nvPr>
        </p:nvSpPr>
        <p:spPr>
          <a:xfrm>
            <a:off x="4038600" y="6356350"/>
            <a:ext cx="4114800" cy="365125"/>
          </a:xfrm>
        </p:spPr>
        <p:txBody>
          <a:bodyPr>
            <a:normAutofit/>
          </a:bodyPr>
          <a:lstStyle/>
          <a:p>
            <a:pPr>
              <a:spcAft>
                <a:spcPts val="600"/>
              </a:spcAft>
            </a:pPr>
            <a:r>
              <a:rPr lang="it-IT" dirty="0">
                <a:solidFill>
                  <a:schemeClr val="tx1">
                    <a:lumMod val="50000"/>
                    <a:lumOff val="50000"/>
                  </a:schemeClr>
                </a:solidFill>
              </a:rPr>
              <a:t>IL CODICE DEI CONTRATTI PUBBLICI</a:t>
            </a:r>
          </a:p>
        </p:txBody>
      </p:sp>
      <p:sp>
        <p:nvSpPr>
          <p:cNvPr id="5" name="Segnaposto numero diapositiva 4"/>
          <p:cNvSpPr>
            <a:spLocks noGrp="1"/>
          </p:cNvSpPr>
          <p:nvPr>
            <p:ph type="sldNum" sz="quarter" idx="12"/>
          </p:nvPr>
        </p:nvSpPr>
        <p:spPr>
          <a:xfrm>
            <a:off x="10489019" y="6356350"/>
            <a:ext cx="1268818" cy="365125"/>
          </a:xfrm>
          <a:prstGeom prst="ellipse">
            <a:avLst/>
          </a:prstGeom>
        </p:spPr>
        <p:txBody>
          <a:bodyPr>
            <a:normAutofit/>
          </a:bodyPr>
          <a:lstStyle/>
          <a:p>
            <a:pPr>
              <a:lnSpc>
                <a:spcPct val="90000"/>
              </a:lnSpc>
              <a:spcAft>
                <a:spcPts val="600"/>
              </a:spcAft>
            </a:pPr>
            <a:fld id="{ED2A5BCF-08AD-4814-8341-34CC1736FD3A}" type="slidenum">
              <a:rPr lang="it-IT">
                <a:solidFill>
                  <a:schemeClr val="tx1">
                    <a:lumMod val="50000"/>
                    <a:lumOff val="50000"/>
                  </a:schemeClr>
                </a:solidFill>
              </a:rPr>
              <a:pPr>
                <a:lnSpc>
                  <a:spcPct val="90000"/>
                </a:lnSpc>
                <a:spcAft>
                  <a:spcPts val="600"/>
                </a:spcAft>
              </a:pPr>
              <a:t>21</a:t>
            </a:fld>
            <a:endParaRPr lang="it-IT" dirty="0">
              <a:solidFill>
                <a:schemeClr val="tx1">
                  <a:lumMod val="50000"/>
                  <a:lumOff val="50000"/>
                </a:schemeClr>
              </a:solidFill>
            </a:endParaRPr>
          </a:p>
        </p:txBody>
      </p:sp>
      <p:sp>
        <p:nvSpPr>
          <p:cNvPr id="12" name="CasellaDiTesto 11">
            <a:extLst>
              <a:ext uri="{FF2B5EF4-FFF2-40B4-BE49-F238E27FC236}">
                <a16:creationId xmlns:a16="http://schemas.microsoft.com/office/drawing/2014/main" id="{3E33E5AF-F40C-4DF1-B15D-EA4439B128F9}"/>
              </a:ext>
            </a:extLst>
          </p:cNvPr>
          <p:cNvSpPr txBox="1"/>
          <p:nvPr/>
        </p:nvSpPr>
        <p:spPr>
          <a:xfrm>
            <a:off x="1258114" y="1652992"/>
            <a:ext cx="9675772" cy="3647152"/>
          </a:xfrm>
          <a:prstGeom prst="rect">
            <a:avLst/>
          </a:prstGeom>
          <a:noFill/>
          <a:ln>
            <a:solidFill>
              <a:schemeClr val="accent6">
                <a:lumMod val="75000"/>
              </a:schemeClr>
            </a:solidFill>
          </a:ln>
        </p:spPr>
        <p:txBody>
          <a:bodyPr wrap="square">
            <a:spAutoFit/>
          </a:bodyPr>
          <a:lstStyle/>
          <a:p>
            <a:pPr algn="ctr"/>
            <a:r>
              <a:rPr lang="it-IT" sz="2000" b="1" u="sng" dirty="0"/>
              <a:t>Art. 4</a:t>
            </a:r>
          </a:p>
          <a:p>
            <a:pPr algn="ctr"/>
            <a:endParaRPr lang="it-IT" sz="1400" u="sng" dirty="0">
              <a:highlight>
                <a:srgbClr val="00FF00"/>
              </a:highlight>
            </a:endParaRPr>
          </a:p>
          <a:p>
            <a:pPr algn="ctr"/>
            <a:r>
              <a:rPr lang="it-IT" sz="1500" b="1" dirty="0"/>
              <a:t> All'articolo 120 del codice del processo amministrativo, sono apportate le seguenti modificazioni:</a:t>
            </a:r>
          </a:p>
          <a:p>
            <a:pPr algn="ctr"/>
            <a:endParaRPr lang="it-IT" sz="1400" dirty="0"/>
          </a:p>
          <a:p>
            <a:pPr algn="ctr"/>
            <a:endParaRPr lang="it-IT" sz="1400" dirty="0"/>
          </a:p>
          <a:p>
            <a:pPr marL="342900" indent="-342900" algn="ctr">
              <a:buAutoNum type="alphaLcParenR"/>
            </a:pPr>
            <a:r>
              <a:rPr lang="it-IT" sz="1400" dirty="0"/>
              <a:t>al comma 6, primo periodo, le parole ", ferma la possibilità della sua definizione immediata nell'udienza cautelare ove ne ricorrano i presupposti," sono sostituite dalle seguenti: ", </a:t>
            </a:r>
            <a:r>
              <a:rPr lang="it-IT" sz="1400" b="1" u="sng" dirty="0">
                <a:effectLst>
                  <a:outerShdw blurRad="38100" dist="38100" dir="2700000" algn="tl">
                    <a:srgbClr val="000000">
                      <a:alpha val="43137"/>
                    </a:srgbClr>
                  </a:outerShdw>
                </a:effectLst>
              </a:rPr>
              <a:t>qualora le parti richiedano congiuntamente di limitare la decisione all'esame di un'unica questione, nonché in ogni altro caso compatibilmente con le esigenze di difesa di tutte le parti in relazione alla complessità della causa, è di norma definito, anche in deroga al comma 1, primo periodo dell'articolo 74, in esito all'udienza cautelare ai sensi dell'articolo 60, ove ne ricorrano i presupposti, e, in mancanza,</a:t>
            </a:r>
            <a:r>
              <a:rPr lang="it-IT" sz="1400" dirty="0"/>
              <a:t>"; </a:t>
            </a:r>
          </a:p>
          <a:p>
            <a:pPr algn="ctr"/>
            <a:endParaRPr lang="it-IT" sz="1400" dirty="0"/>
          </a:p>
          <a:p>
            <a:pPr algn="ctr"/>
            <a:r>
              <a:rPr lang="it-IT" sz="1400" dirty="0"/>
              <a:t>b) al comma 9, le parole "Il Tribunale amministrativo regionale" sono sostituite dalle seguenti: "Il giudice" e quelle da "entro trenta" fino a "due giorni dall'udienza" sono sostituite dalle seguenti: "entro quindici giorni dall'udienza di discussione. Quando la stesura della motivazione è particolarmente complessa, il giudice pubblica il dispositivo nel termine di cui al primo periodo, indicando anche le domande eventualmente accolte e le misure per darvi attuazione, e comunque deposita la sentenza entro trenta giorni dall'udienza.".</a:t>
            </a:r>
            <a:endParaRPr lang="it-IT" sz="1400" u="sng"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547864811"/>
      </p:ext>
    </p:extLst>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p:cNvSpPr/>
          <p:nvPr/>
        </p:nvSpPr>
        <p:spPr>
          <a:xfrm>
            <a:off x="2514600" y="2785365"/>
            <a:ext cx="6096000" cy="923330"/>
          </a:xfrm>
          <a:prstGeom prst="rect">
            <a:avLst/>
          </a:prstGeom>
        </p:spPr>
        <p:txBody>
          <a:bodyPr>
            <a:spAutoFit/>
          </a:bodyPr>
          <a:lstStyle/>
          <a:p>
            <a:pPr algn="just"/>
            <a:r>
              <a:rPr lang="it-IT" dirty="0"/>
              <a:t>La somma dei punteggi </a:t>
            </a:r>
            <a:r>
              <a:rPr lang="it-IT" b="1" u="sng" dirty="0"/>
              <a:t>deve essere pari a 100</a:t>
            </a:r>
            <a:r>
              <a:rPr lang="it-IT" dirty="0"/>
              <a:t>, in quanto si tratta di un criterio intuitivo per i partecipanti alla procedura di aggiudicazione</a:t>
            </a:r>
          </a:p>
        </p:txBody>
      </p:sp>
      <p:sp>
        <p:nvSpPr>
          <p:cNvPr id="8" name="Rettangolo 7"/>
          <p:cNvSpPr/>
          <p:nvPr/>
        </p:nvSpPr>
        <p:spPr>
          <a:xfrm>
            <a:off x="1407103" y="3858032"/>
            <a:ext cx="8307977" cy="954107"/>
          </a:xfrm>
          <a:prstGeom prst="rect">
            <a:avLst/>
          </a:prstGeom>
        </p:spPr>
        <p:txBody>
          <a:bodyPr wrap="square">
            <a:spAutoFit/>
          </a:bodyPr>
          <a:lstStyle/>
          <a:p>
            <a:pPr algn="just"/>
            <a:r>
              <a:rPr lang="it-IT" sz="1400" dirty="0"/>
              <a:t>il valore 100 deve poter essere ripartito tra il punteggio assegnato alla componente economica e il punteggio assegnato alla componente tecnica (inclusiva del punteggio per le varianti e del punteggio per i criteri premiali di cui al comma 13 che devono rappresentare una componente limitata del punteggio complessivo, in modo da non modificare l’oggetto dell’affidamento).</a:t>
            </a:r>
          </a:p>
        </p:txBody>
      </p:sp>
      <p:sp>
        <p:nvSpPr>
          <p:cNvPr id="9" name="Rettangolo 8"/>
          <p:cNvSpPr/>
          <p:nvPr/>
        </p:nvSpPr>
        <p:spPr>
          <a:xfrm>
            <a:off x="2209800" y="4961476"/>
            <a:ext cx="8307977" cy="923330"/>
          </a:xfrm>
          <a:prstGeom prst="rect">
            <a:avLst/>
          </a:prstGeom>
          <a:solidFill>
            <a:schemeClr val="accent2">
              <a:lumMod val="75000"/>
            </a:schemeClr>
          </a:solidFill>
          <a:ln>
            <a:solidFill>
              <a:schemeClr val="tx1"/>
            </a:solidFill>
          </a:ln>
        </p:spPr>
        <p:txBody>
          <a:bodyPr wrap="square">
            <a:spAutoFit/>
          </a:bodyPr>
          <a:lstStyle/>
          <a:p>
            <a:pPr algn="just"/>
            <a:r>
              <a:rPr lang="it-IT" dirty="0"/>
              <a:t>Limitato deve essere, di regola, il peso attribuito ai criteri di natura soggettiva o agli elementi premianti, ad esempio non più di 10 punti sul totale, considerato che tali elementi non riguardano tanto il contenuto dell’offerta ma la natura dell’offerente.</a:t>
            </a:r>
          </a:p>
        </p:txBody>
      </p:sp>
      <p:sp>
        <p:nvSpPr>
          <p:cNvPr id="10" name="Segnaposto data 9">
            <a:extLst>
              <a:ext uri="{FF2B5EF4-FFF2-40B4-BE49-F238E27FC236}">
                <a16:creationId xmlns:a16="http://schemas.microsoft.com/office/drawing/2014/main" id="{86906F43-E580-441F-8A49-B78ABCBD9B62}"/>
              </a:ext>
            </a:extLst>
          </p:cNvPr>
          <p:cNvSpPr>
            <a:spLocks noGrp="1"/>
          </p:cNvSpPr>
          <p:nvPr>
            <p:ph type="dt" sz="half" idx="10"/>
          </p:nvPr>
        </p:nvSpPr>
        <p:spPr/>
        <p:txBody>
          <a:bodyPr/>
          <a:lstStyle/>
          <a:p>
            <a:fld id="{DE09496D-BC0B-41D4-88DB-849B4DF7FF93}" type="datetime1">
              <a:rPr lang="it-IT" smtClean="0"/>
              <a:t>11/12/2020</a:t>
            </a:fld>
            <a:endParaRPr lang="it-IT" dirty="0"/>
          </a:p>
        </p:txBody>
      </p:sp>
      <p:sp>
        <p:nvSpPr>
          <p:cNvPr id="11" name="Segnaposto piè di pagina 10">
            <a:extLst>
              <a:ext uri="{FF2B5EF4-FFF2-40B4-BE49-F238E27FC236}">
                <a16:creationId xmlns:a16="http://schemas.microsoft.com/office/drawing/2014/main" id="{2A40F97A-6E79-4CF3-92DA-3501ED01201F}"/>
              </a:ext>
            </a:extLst>
          </p:cNvPr>
          <p:cNvSpPr>
            <a:spLocks noGrp="1"/>
          </p:cNvSpPr>
          <p:nvPr>
            <p:ph type="ftr" sz="quarter" idx="11"/>
          </p:nvPr>
        </p:nvSpPr>
        <p:spPr/>
        <p:txBody>
          <a:bodyPr/>
          <a:lstStyle/>
          <a:p>
            <a:r>
              <a:rPr lang="it-IT" dirty="0"/>
              <a:t>IL CODICE DEI CONTRATTI PUBBLICI</a:t>
            </a:r>
          </a:p>
        </p:txBody>
      </p:sp>
      <p:sp>
        <p:nvSpPr>
          <p:cNvPr id="12" name="Segnaposto numero diapositiva 11">
            <a:extLst>
              <a:ext uri="{FF2B5EF4-FFF2-40B4-BE49-F238E27FC236}">
                <a16:creationId xmlns:a16="http://schemas.microsoft.com/office/drawing/2014/main" id="{5D4AE144-F141-436A-AA28-286CD8300E9E}"/>
              </a:ext>
            </a:extLst>
          </p:cNvPr>
          <p:cNvSpPr>
            <a:spLocks noGrp="1"/>
          </p:cNvSpPr>
          <p:nvPr>
            <p:ph type="sldNum" sz="quarter" idx="12"/>
          </p:nvPr>
        </p:nvSpPr>
        <p:spPr/>
        <p:txBody>
          <a:bodyPr/>
          <a:lstStyle/>
          <a:p>
            <a:fld id="{9DFE6074-6A0D-4B4C-BDDE-63383ADB2658}" type="slidenum">
              <a:rPr lang="it-IT" smtClean="0"/>
              <a:t>210</a:t>
            </a:fld>
            <a:endParaRPr lang="it-IT" dirty="0"/>
          </a:p>
        </p:txBody>
      </p:sp>
      <p:sp>
        <p:nvSpPr>
          <p:cNvPr id="14" name="Rettangolo 13">
            <a:extLst>
              <a:ext uri="{FF2B5EF4-FFF2-40B4-BE49-F238E27FC236}">
                <a16:creationId xmlns:a16="http://schemas.microsoft.com/office/drawing/2014/main" id="{11784005-74A8-41C7-9269-50FC2E642F83}"/>
              </a:ext>
            </a:extLst>
          </p:cNvPr>
          <p:cNvSpPr/>
          <p:nvPr/>
        </p:nvSpPr>
        <p:spPr>
          <a:xfrm>
            <a:off x="6631577" y="504978"/>
            <a:ext cx="4624252" cy="923330"/>
          </a:xfrm>
          <a:prstGeom prst="rect">
            <a:avLst/>
          </a:prstGeom>
          <a:solidFill>
            <a:schemeClr val="accent4"/>
          </a:solidFill>
          <a:ln>
            <a:solidFill>
              <a:schemeClr val="accent1"/>
            </a:solidFill>
          </a:ln>
        </p:spPr>
        <p:txBody>
          <a:bodyPr wrap="square">
            <a:spAutoFit/>
          </a:bodyPr>
          <a:lstStyle/>
          <a:p>
            <a:pPr algn="ctr"/>
            <a:r>
              <a:rPr lang="it-IT" dirty="0"/>
              <a:t>LINEE GUIDA n. 2</a:t>
            </a:r>
          </a:p>
          <a:p>
            <a:pPr algn="just"/>
            <a:endParaRPr lang="it-IT" dirty="0"/>
          </a:p>
          <a:p>
            <a:pPr algn="ctr"/>
            <a:r>
              <a:rPr lang="it-IT" dirty="0"/>
              <a:t>«offerta economicamente più vantaggiosa»</a:t>
            </a:r>
          </a:p>
        </p:txBody>
      </p:sp>
      <p:sp>
        <p:nvSpPr>
          <p:cNvPr id="2" name="Rettangolo 1">
            <a:extLst>
              <a:ext uri="{FF2B5EF4-FFF2-40B4-BE49-F238E27FC236}">
                <a16:creationId xmlns:a16="http://schemas.microsoft.com/office/drawing/2014/main" id="{69344B82-AB5C-497F-8023-DF2F66C8CC56}"/>
              </a:ext>
            </a:extLst>
          </p:cNvPr>
          <p:cNvSpPr/>
          <p:nvPr/>
        </p:nvSpPr>
        <p:spPr>
          <a:xfrm>
            <a:off x="4096391" y="2174363"/>
            <a:ext cx="2929402" cy="461665"/>
          </a:xfrm>
          <a:prstGeom prst="rect">
            <a:avLst/>
          </a:prstGeom>
        </p:spPr>
        <p:txBody>
          <a:bodyPr wrap="square">
            <a:spAutoFit/>
          </a:bodyPr>
          <a:lstStyle/>
          <a:p>
            <a:r>
              <a:rPr lang="it-IT" sz="2400" b="1" dirty="0"/>
              <a:t>LA PONDERAZIONE</a:t>
            </a:r>
          </a:p>
        </p:txBody>
      </p:sp>
    </p:spTree>
    <p:extLst>
      <p:ext uri="{BB962C8B-B14F-4D97-AF65-F5344CB8AC3E}">
        <p14:creationId xmlns:p14="http://schemas.microsoft.com/office/powerpoint/2010/main" val="4253728186"/>
      </p:ext>
    </p:extLst>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1280159" y="1890492"/>
            <a:ext cx="9466217" cy="3416320"/>
          </a:xfrm>
          <a:prstGeom prst="rect">
            <a:avLst/>
          </a:prstGeom>
        </p:spPr>
        <p:txBody>
          <a:bodyPr wrap="square">
            <a:spAutoFit/>
          </a:bodyPr>
          <a:lstStyle/>
          <a:p>
            <a:pPr algn="just"/>
            <a:r>
              <a:rPr lang="it-IT" dirty="0"/>
              <a:t>Quando i punteggi relativi a un determinato criterio sono attribuiti sulla base di subcriteri può accadere che nessun concorrente raggiunga il punteggio massimo previsto; ciò rischia di alterare la proporzione stabilita dalla stazione appaltante tra i diversi elementi di ponderazione, specie quando la valutazione è basata sul metodo aggregativo compensatore. </a:t>
            </a:r>
          </a:p>
          <a:p>
            <a:pPr algn="just"/>
            <a:endParaRPr lang="it-IT" dirty="0"/>
          </a:p>
          <a:p>
            <a:pPr algn="just"/>
            <a:r>
              <a:rPr lang="it-IT" dirty="0"/>
              <a:t>La stazione appaltante procede, </a:t>
            </a:r>
            <a:r>
              <a:rPr lang="it-IT" u="sng" dirty="0"/>
              <a:t>se previsto nel bando di gara</a:t>
            </a:r>
            <a:r>
              <a:rPr lang="it-IT" dirty="0"/>
              <a:t>, alla </a:t>
            </a:r>
            <a:r>
              <a:rPr lang="it-IT" b="1" dirty="0"/>
              <a:t>riparametrazione</a:t>
            </a:r>
            <a:r>
              <a:rPr lang="it-IT" dirty="0"/>
              <a:t> dei punteggi per riallinearli ai punteggi previsti per l’elemento di partenza.</a:t>
            </a:r>
          </a:p>
          <a:p>
            <a:pPr algn="just"/>
            <a:endParaRPr lang="it-IT" dirty="0"/>
          </a:p>
          <a:p>
            <a:pPr algn="just"/>
            <a:r>
              <a:rPr lang="it-IT" dirty="0"/>
              <a:t>L’operazione di riparametrazione può avvenire sia in relazione ai criteri qualitativi sia in relazione ai criteri quantitativi (laddove non siano previste modalità che consentono di attribuire alla migliore offerta il punteggio massimo) con riferimento ai punteggi relativi ai singoli criteri o, laddove siano previsti, in relazione ai singoli sub-criteri.</a:t>
            </a:r>
          </a:p>
        </p:txBody>
      </p:sp>
      <p:sp>
        <p:nvSpPr>
          <p:cNvPr id="7" name="Segnaposto data 6">
            <a:extLst>
              <a:ext uri="{FF2B5EF4-FFF2-40B4-BE49-F238E27FC236}">
                <a16:creationId xmlns:a16="http://schemas.microsoft.com/office/drawing/2014/main" id="{B751758A-0C05-407F-8C70-2C45D786E796}"/>
              </a:ext>
            </a:extLst>
          </p:cNvPr>
          <p:cNvSpPr>
            <a:spLocks noGrp="1"/>
          </p:cNvSpPr>
          <p:nvPr>
            <p:ph type="dt" sz="half" idx="10"/>
          </p:nvPr>
        </p:nvSpPr>
        <p:spPr/>
        <p:txBody>
          <a:bodyPr/>
          <a:lstStyle/>
          <a:p>
            <a:fld id="{8EF998CB-DA13-4EB1-8819-E04731DF0066}" type="datetime1">
              <a:rPr lang="it-IT" smtClean="0"/>
              <a:t>11/12/2020</a:t>
            </a:fld>
            <a:endParaRPr lang="it-IT" dirty="0"/>
          </a:p>
        </p:txBody>
      </p:sp>
      <p:sp>
        <p:nvSpPr>
          <p:cNvPr id="8" name="Segnaposto piè di pagina 7">
            <a:extLst>
              <a:ext uri="{FF2B5EF4-FFF2-40B4-BE49-F238E27FC236}">
                <a16:creationId xmlns:a16="http://schemas.microsoft.com/office/drawing/2014/main" id="{7BDE2985-580A-4464-8DAF-BEEEED56DA09}"/>
              </a:ext>
            </a:extLst>
          </p:cNvPr>
          <p:cNvSpPr>
            <a:spLocks noGrp="1"/>
          </p:cNvSpPr>
          <p:nvPr>
            <p:ph type="ftr" sz="quarter" idx="11"/>
          </p:nvPr>
        </p:nvSpPr>
        <p:spPr/>
        <p:txBody>
          <a:bodyPr/>
          <a:lstStyle/>
          <a:p>
            <a:r>
              <a:rPr lang="it-IT" dirty="0"/>
              <a:t>IL CODICE DEI CONTRATTI PUBBLICI</a:t>
            </a:r>
          </a:p>
        </p:txBody>
      </p:sp>
      <p:sp>
        <p:nvSpPr>
          <p:cNvPr id="9" name="Segnaposto numero diapositiva 8">
            <a:extLst>
              <a:ext uri="{FF2B5EF4-FFF2-40B4-BE49-F238E27FC236}">
                <a16:creationId xmlns:a16="http://schemas.microsoft.com/office/drawing/2014/main" id="{1AAD5ED0-B8DC-4F95-BCEE-811A31A8F5FE}"/>
              </a:ext>
            </a:extLst>
          </p:cNvPr>
          <p:cNvSpPr>
            <a:spLocks noGrp="1"/>
          </p:cNvSpPr>
          <p:nvPr>
            <p:ph type="sldNum" sz="quarter" idx="12"/>
          </p:nvPr>
        </p:nvSpPr>
        <p:spPr/>
        <p:txBody>
          <a:bodyPr/>
          <a:lstStyle/>
          <a:p>
            <a:fld id="{9DFE6074-6A0D-4B4C-BDDE-63383ADB2658}" type="slidenum">
              <a:rPr lang="it-IT" smtClean="0"/>
              <a:t>211</a:t>
            </a:fld>
            <a:endParaRPr lang="it-IT" dirty="0"/>
          </a:p>
        </p:txBody>
      </p:sp>
      <p:sp>
        <p:nvSpPr>
          <p:cNvPr id="11" name="Rettangolo 10">
            <a:extLst>
              <a:ext uri="{FF2B5EF4-FFF2-40B4-BE49-F238E27FC236}">
                <a16:creationId xmlns:a16="http://schemas.microsoft.com/office/drawing/2014/main" id="{4A4224DE-2AC7-4391-A9EE-CA73BCAF6E5F}"/>
              </a:ext>
            </a:extLst>
          </p:cNvPr>
          <p:cNvSpPr/>
          <p:nvPr/>
        </p:nvSpPr>
        <p:spPr>
          <a:xfrm>
            <a:off x="6631577" y="504978"/>
            <a:ext cx="4624252" cy="923330"/>
          </a:xfrm>
          <a:prstGeom prst="rect">
            <a:avLst/>
          </a:prstGeom>
          <a:solidFill>
            <a:schemeClr val="accent4"/>
          </a:solidFill>
          <a:ln>
            <a:solidFill>
              <a:schemeClr val="accent1"/>
            </a:solidFill>
          </a:ln>
        </p:spPr>
        <p:txBody>
          <a:bodyPr wrap="square">
            <a:spAutoFit/>
          </a:bodyPr>
          <a:lstStyle/>
          <a:p>
            <a:pPr algn="ctr"/>
            <a:r>
              <a:rPr lang="it-IT" dirty="0"/>
              <a:t>LINEE GUIDA n. 2</a:t>
            </a:r>
          </a:p>
          <a:p>
            <a:pPr algn="just"/>
            <a:endParaRPr lang="it-IT" dirty="0"/>
          </a:p>
          <a:p>
            <a:pPr algn="ctr"/>
            <a:r>
              <a:rPr lang="it-IT" dirty="0"/>
              <a:t>«offerta economicamente più vantaggiosa»</a:t>
            </a:r>
          </a:p>
        </p:txBody>
      </p:sp>
    </p:spTree>
    <p:extLst>
      <p:ext uri="{BB962C8B-B14F-4D97-AF65-F5344CB8AC3E}">
        <p14:creationId xmlns:p14="http://schemas.microsoft.com/office/powerpoint/2010/main" val="661006522"/>
      </p:ext>
    </p:extLst>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2473234" y="2188590"/>
            <a:ext cx="6949440" cy="2308324"/>
          </a:xfrm>
          <a:prstGeom prst="rect">
            <a:avLst/>
          </a:prstGeom>
        </p:spPr>
        <p:txBody>
          <a:bodyPr wrap="square">
            <a:spAutoFit/>
          </a:bodyPr>
          <a:lstStyle/>
          <a:p>
            <a:pPr algn="just"/>
            <a:r>
              <a:rPr lang="it-IT" dirty="0"/>
              <a:t>In sostanza, da un punto di vista matematico, quando il coefficiente ovvero il punteggio massimo ottenuto per un determinato criterio dall’offerta migliore non raggiunge il valore 1, si procede alla riparametrazione </a:t>
            </a:r>
            <a:r>
              <a:rPr lang="it-IT" b="1" dirty="0"/>
              <a:t>dividendo il coefficiente di ciascuna offerta per il coefficiente massimo attribuito per quel criterio</a:t>
            </a:r>
            <a:r>
              <a:rPr lang="it-IT" dirty="0"/>
              <a:t>. </a:t>
            </a:r>
          </a:p>
          <a:p>
            <a:pPr algn="just"/>
            <a:endParaRPr lang="it-IT" dirty="0"/>
          </a:p>
          <a:p>
            <a:pPr algn="just"/>
            <a:r>
              <a:rPr lang="it-IT" dirty="0"/>
              <a:t>Allo stesso modo, è possibile procedere qualora si faccia riferimento al punteggio ottenuto anziché al coefficiente.</a:t>
            </a:r>
          </a:p>
        </p:txBody>
      </p:sp>
      <p:sp>
        <p:nvSpPr>
          <p:cNvPr id="7" name="Segnaposto data 6">
            <a:extLst>
              <a:ext uri="{FF2B5EF4-FFF2-40B4-BE49-F238E27FC236}">
                <a16:creationId xmlns:a16="http://schemas.microsoft.com/office/drawing/2014/main" id="{71CDCB75-458E-4002-A2C3-9D0C2DFBB797}"/>
              </a:ext>
            </a:extLst>
          </p:cNvPr>
          <p:cNvSpPr>
            <a:spLocks noGrp="1"/>
          </p:cNvSpPr>
          <p:nvPr>
            <p:ph type="dt" sz="half" idx="10"/>
          </p:nvPr>
        </p:nvSpPr>
        <p:spPr/>
        <p:txBody>
          <a:bodyPr/>
          <a:lstStyle/>
          <a:p>
            <a:fld id="{55487714-9BF0-4D32-A3CB-990CD491684D}" type="datetime1">
              <a:rPr lang="it-IT" smtClean="0"/>
              <a:t>11/12/2020</a:t>
            </a:fld>
            <a:endParaRPr lang="it-IT" dirty="0"/>
          </a:p>
        </p:txBody>
      </p:sp>
      <p:sp>
        <p:nvSpPr>
          <p:cNvPr id="8" name="Segnaposto piè di pagina 7">
            <a:extLst>
              <a:ext uri="{FF2B5EF4-FFF2-40B4-BE49-F238E27FC236}">
                <a16:creationId xmlns:a16="http://schemas.microsoft.com/office/drawing/2014/main" id="{BE32B88D-5114-47B9-9AF0-FE5C76CDD90C}"/>
              </a:ext>
            </a:extLst>
          </p:cNvPr>
          <p:cNvSpPr>
            <a:spLocks noGrp="1"/>
          </p:cNvSpPr>
          <p:nvPr>
            <p:ph type="ftr" sz="quarter" idx="11"/>
          </p:nvPr>
        </p:nvSpPr>
        <p:spPr/>
        <p:txBody>
          <a:bodyPr/>
          <a:lstStyle/>
          <a:p>
            <a:r>
              <a:rPr lang="it-IT" dirty="0"/>
              <a:t>IL CODICE DEI CONTRATTI PUBBLICI</a:t>
            </a:r>
          </a:p>
        </p:txBody>
      </p:sp>
      <p:sp>
        <p:nvSpPr>
          <p:cNvPr id="9" name="Segnaposto numero diapositiva 8">
            <a:extLst>
              <a:ext uri="{FF2B5EF4-FFF2-40B4-BE49-F238E27FC236}">
                <a16:creationId xmlns:a16="http://schemas.microsoft.com/office/drawing/2014/main" id="{E8C7CD8B-CEB1-4E22-9415-DE7BCD30DB2D}"/>
              </a:ext>
            </a:extLst>
          </p:cNvPr>
          <p:cNvSpPr>
            <a:spLocks noGrp="1"/>
          </p:cNvSpPr>
          <p:nvPr>
            <p:ph type="sldNum" sz="quarter" idx="12"/>
          </p:nvPr>
        </p:nvSpPr>
        <p:spPr/>
        <p:txBody>
          <a:bodyPr/>
          <a:lstStyle/>
          <a:p>
            <a:fld id="{9DFE6074-6A0D-4B4C-BDDE-63383ADB2658}" type="slidenum">
              <a:rPr lang="it-IT" smtClean="0"/>
              <a:t>212</a:t>
            </a:fld>
            <a:endParaRPr lang="it-IT" dirty="0"/>
          </a:p>
        </p:txBody>
      </p:sp>
      <p:sp>
        <p:nvSpPr>
          <p:cNvPr id="11" name="Rettangolo 10">
            <a:extLst>
              <a:ext uri="{FF2B5EF4-FFF2-40B4-BE49-F238E27FC236}">
                <a16:creationId xmlns:a16="http://schemas.microsoft.com/office/drawing/2014/main" id="{D6FDE201-88C4-49BD-8CEE-509F9C20AE9F}"/>
              </a:ext>
            </a:extLst>
          </p:cNvPr>
          <p:cNvSpPr/>
          <p:nvPr/>
        </p:nvSpPr>
        <p:spPr>
          <a:xfrm>
            <a:off x="6631577" y="504978"/>
            <a:ext cx="4624252" cy="923330"/>
          </a:xfrm>
          <a:prstGeom prst="rect">
            <a:avLst/>
          </a:prstGeom>
          <a:solidFill>
            <a:schemeClr val="accent4"/>
          </a:solidFill>
          <a:ln>
            <a:solidFill>
              <a:schemeClr val="accent1"/>
            </a:solidFill>
          </a:ln>
        </p:spPr>
        <p:txBody>
          <a:bodyPr wrap="square">
            <a:spAutoFit/>
          </a:bodyPr>
          <a:lstStyle/>
          <a:p>
            <a:pPr algn="ctr"/>
            <a:r>
              <a:rPr lang="it-IT" dirty="0"/>
              <a:t>LINEE GUIDA n. 2</a:t>
            </a:r>
          </a:p>
          <a:p>
            <a:pPr algn="just"/>
            <a:endParaRPr lang="it-IT" dirty="0"/>
          </a:p>
          <a:p>
            <a:pPr algn="ctr"/>
            <a:r>
              <a:rPr lang="it-IT" dirty="0"/>
              <a:t>«offerta economicamente più vantaggiosa»</a:t>
            </a:r>
          </a:p>
        </p:txBody>
      </p:sp>
    </p:spTree>
    <p:extLst>
      <p:ext uri="{BB962C8B-B14F-4D97-AF65-F5344CB8AC3E}">
        <p14:creationId xmlns:p14="http://schemas.microsoft.com/office/powerpoint/2010/main" val="186405029"/>
      </p:ext>
    </p:extLst>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FFD48BC7-DC40-47DE-87EE-9F4B6ECB9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29" name="Freeform: Shape 28">
            <a:extLst>
              <a:ext uri="{FF2B5EF4-FFF2-40B4-BE49-F238E27FC236}">
                <a16:creationId xmlns:a16="http://schemas.microsoft.com/office/drawing/2014/main" id="{E502BBC7-2C76-46F3-BC24-5985BC13D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useBgFill="1">
        <p:nvSpPr>
          <p:cNvPr id="31" name="Freeform: Shape 30">
            <a:extLst>
              <a:ext uri="{FF2B5EF4-FFF2-40B4-BE49-F238E27FC236}">
                <a16:creationId xmlns:a16="http://schemas.microsoft.com/office/drawing/2014/main" id="{C7F28D52-2A5F-4D23-81AE-7CB8B591C7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1664" y="0"/>
            <a:ext cx="9948672"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3" name="Rectangle 32">
            <a:extLst>
              <a:ext uri="{FF2B5EF4-FFF2-40B4-BE49-F238E27FC236}">
                <a16:creationId xmlns:a16="http://schemas.microsoft.com/office/drawing/2014/main" id="{3629484E-3792-4B3D-89AD-7C8A1ED0E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0" y="5524786"/>
            <a:ext cx="4754880" cy="274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Segnaposto data 3"/>
          <p:cNvSpPr>
            <a:spLocks noGrp="1"/>
          </p:cNvSpPr>
          <p:nvPr>
            <p:ph type="dt" sz="half" idx="10"/>
          </p:nvPr>
        </p:nvSpPr>
        <p:spPr>
          <a:xfrm>
            <a:off x="434163" y="6356350"/>
            <a:ext cx="1166037" cy="365125"/>
          </a:xfrm>
        </p:spPr>
        <p:txBody>
          <a:bodyPr>
            <a:normAutofit/>
          </a:bodyPr>
          <a:lstStyle/>
          <a:p>
            <a:pPr>
              <a:spcAft>
                <a:spcPts val="600"/>
              </a:spcAft>
            </a:pPr>
            <a:fld id="{F7B8B8B4-C1CC-4D2A-AED5-8D12E6593E59}" type="datetime1">
              <a:rPr lang="it-IT" smtClean="0">
                <a:solidFill>
                  <a:schemeClr val="tx1">
                    <a:lumMod val="50000"/>
                    <a:lumOff val="50000"/>
                  </a:schemeClr>
                </a:solidFill>
                <a:latin typeface="Calibri" pitchFamily="34" charset="0"/>
              </a:rPr>
              <a:t>11/12/2020</a:t>
            </a:fld>
            <a:endParaRPr lang="it-IT" dirty="0">
              <a:solidFill>
                <a:schemeClr val="tx1">
                  <a:lumMod val="50000"/>
                  <a:lumOff val="50000"/>
                </a:schemeClr>
              </a:solidFill>
              <a:latin typeface="Calibri" pitchFamily="34" charset="0"/>
            </a:endParaRPr>
          </a:p>
        </p:txBody>
      </p:sp>
      <p:sp>
        <p:nvSpPr>
          <p:cNvPr id="6" name="Segnaposto piè di pagina 5">
            <a:extLst>
              <a:ext uri="{FF2B5EF4-FFF2-40B4-BE49-F238E27FC236}">
                <a16:creationId xmlns:a16="http://schemas.microsoft.com/office/drawing/2014/main" id="{B80C0DE2-CE8C-472F-913A-A5BF9C176A7D}"/>
              </a:ext>
            </a:extLst>
          </p:cNvPr>
          <p:cNvSpPr>
            <a:spLocks noGrp="1"/>
          </p:cNvSpPr>
          <p:nvPr>
            <p:ph type="ftr" sz="quarter" idx="11"/>
          </p:nvPr>
        </p:nvSpPr>
        <p:spPr>
          <a:xfrm>
            <a:off x="4038600" y="6356350"/>
            <a:ext cx="4114800" cy="365125"/>
          </a:xfrm>
        </p:spPr>
        <p:txBody>
          <a:bodyPr>
            <a:normAutofit/>
          </a:bodyPr>
          <a:lstStyle/>
          <a:p>
            <a:pPr>
              <a:spcAft>
                <a:spcPts val="600"/>
              </a:spcAft>
            </a:pPr>
            <a:r>
              <a:rPr lang="it-IT" dirty="0">
                <a:solidFill>
                  <a:schemeClr val="tx1">
                    <a:lumMod val="50000"/>
                    <a:lumOff val="50000"/>
                  </a:schemeClr>
                </a:solidFill>
              </a:rPr>
              <a:t>IL CODICE DEI CONTRATTI PUBBLICI</a:t>
            </a:r>
          </a:p>
        </p:txBody>
      </p:sp>
      <p:sp>
        <p:nvSpPr>
          <p:cNvPr id="5" name="Segnaposto numero diapositiva 4"/>
          <p:cNvSpPr>
            <a:spLocks noGrp="1"/>
          </p:cNvSpPr>
          <p:nvPr>
            <p:ph type="sldNum" sz="quarter" idx="12"/>
          </p:nvPr>
        </p:nvSpPr>
        <p:spPr>
          <a:xfrm>
            <a:off x="10489019" y="6356350"/>
            <a:ext cx="1268818" cy="365125"/>
          </a:xfrm>
          <a:prstGeom prst="ellipse">
            <a:avLst/>
          </a:prstGeom>
        </p:spPr>
        <p:txBody>
          <a:bodyPr>
            <a:normAutofit/>
          </a:bodyPr>
          <a:lstStyle/>
          <a:p>
            <a:pPr>
              <a:lnSpc>
                <a:spcPct val="90000"/>
              </a:lnSpc>
              <a:spcAft>
                <a:spcPts val="600"/>
              </a:spcAft>
            </a:pPr>
            <a:fld id="{ED2A5BCF-08AD-4814-8341-34CC1736FD3A}" type="slidenum">
              <a:rPr lang="it-IT">
                <a:solidFill>
                  <a:schemeClr val="tx1">
                    <a:lumMod val="50000"/>
                    <a:lumOff val="50000"/>
                  </a:schemeClr>
                </a:solidFill>
              </a:rPr>
              <a:pPr>
                <a:lnSpc>
                  <a:spcPct val="90000"/>
                </a:lnSpc>
                <a:spcAft>
                  <a:spcPts val="600"/>
                </a:spcAft>
              </a:pPr>
              <a:t>213</a:t>
            </a:fld>
            <a:endParaRPr lang="it-IT" dirty="0">
              <a:solidFill>
                <a:schemeClr val="tx1">
                  <a:lumMod val="50000"/>
                  <a:lumOff val="50000"/>
                </a:schemeClr>
              </a:solidFill>
            </a:endParaRPr>
          </a:p>
        </p:txBody>
      </p:sp>
      <p:sp>
        <p:nvSpPr>
          <p:cNvPr id="8" name="CasellaDiTesto 7">
            <a:extLst>
              <a:ext uri="{FF2B5EF4-FFF2-40B4-BE49-F238E27FC236}">
                <a16:creationId xmlns:a16="http://schemas.microsoft.com/office/drawing/2014/main" id="{52DDA517-FEBA-4204-9E8B-FECB65EFB066}"/>
              </a:ext>
            </a:extLst>
          </p:cNvPr>
          <p:cNvSpPr txBox="1"/>
          <p:nvPr/>
        </p:nvSpPr>
        <p:spPr>
          <a:xfrm>
            <a:off x="1114425" y="2617289"/>
            <a:ext cx="9645433" cy="584775"/>
          </a:xfrm>
          <a:prstGeom prst="rect">
            <a:avLst/>
          </a:prstGeom>
          <a:noFill/>
        </p:spPr>
        <p:txBody>
          <a:bodyPr wrap="square" rtlCol="0">
            <a:spAutoFit/>
          </a:bodyPr>
          <a:lstStyle/>
          <a:p>
            <a:pPr algn="ctr"/>
            <a:r>
              <a:rPr lang="it-IT" sz="3200" b="1" dirty="0"/>
              <a:t>IL RATING DI IMPRESA E DI LEGALITÀ</a:t>
            </a:r>
          </a:p>
        </p:txBody>
      </p:sp>
    </p:spTree>
    <p:extLst>
      <p:ext uri="{BB962C8B-B14F-4D97-AF65-F5344CB8AC3E}">
        <p14:creationId xmlns:p14="http://schemas.microsoft.com/office/powerpoint/2010/main" val="991678173"/>
      </p:ext>
    </p:extLst>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type="subTitle" idx="1"/>
          </p:nvPr>
        </p:nvSpPr>
        <p:spPr/>
        <p:txBody>
          <a:bodyPr>
            <a:normAutofit/>
          </a:bodyPr>
          <a:lstStyle/>
          <a:p>
            <a:endParaRPr lang="it-IT" dirty="0"/>
          </a:p>
          <a:p>
            <a:endParaRPr lang="it-IT" dirty="0"/>
          </a:p>
          <a:p>
            <a:endParaRPr lang="it-IT" dirty="0"/>
          </a:p>
          <a:p>
            <a:endParaRPr lang="it-IT" dirty="0"/>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28737480-44DE-4A4A-8634-6DDDC28F173C}" type="datetime1">
              <a:rPr lang="it-IT" smtClean="0"/>
              <a:t>11/12/2020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214</a:t>
            </a:fld>
            <a:endParaRPr lang="it-IT" dirty="0"/>
          </a:p>
        </p:txBody>
      </p:sp>
      <p:sp>
        <p:nvSpPr>
          <p:cNvPr id="10" name="CasellaDiTesto 9"/>
          <p:cNvSpPr txBox="1"/>
          <p:nvPr/>
        </p:nvSpPr>
        <p:spPr>
          <a:xfrm>
            <a:off x="2495600" y="1056494"/>
            <a:ext cx="7200800" cy="3508653"/>
          </a:xfrm>
          <a:prstGeom prst="rect">
            <a:avLst/>
          </a:prstGeom>
          <a:noFill/>
        </p:spPr>
        <p:txBody>
          <a:bodyPr wrap="square" rtlCol="0">
            <a:spAutoFit/>
          </a:bodyPr>
          <a:lstStyle/>
          <a:p>
            <a:pPr algn="ctr"/>
            <a:endParaRPr lang="it-IT" sz="2600" b="1" dirty="0"/>
          </a:p>
          <a:p>
            <a:pPr algn="ctr"/>
            <a:endParaRPr lang="it-IT" sz="2800" dirty="0"/>
          </a:p>
          <a:p>
            <a:pPr algn="ctr"/>
            <a:r>
              <a:rPr lang="it-IT" sz="2800" dirty="0"/>
              <a:t>L’art. 83, comma 10 del Codice ha introdotto il </a:t>
            </a:r>
            <a:r>
              <a:rPr lang="it-IT" sz="2800" i="1" dirty="0"/>
              <a:t>rating REPUTAZIONALE degli operatori economici </a:t>
            </a:r>
            <a:r>
              <a:rPr lang="it-IT" sz="2800" dirty="0"/>
              <a:t>(</a:t>
            </a:r>
            <a:r>
              <a:rPr lang="it-IT" sz="2800" i="1" dirty="0"/>
              <a:t>rating DI IMPRESA</a:t>
            </a:r>
            <a:r>
              <a:rPr lang="it-IT" sz="2800" dirty="0"/>
              <a:t>), </a:t>
            </a:r>
            <a:r>
              <a:rPr lang="it-IT" sz="2800" u="sng" dirty="0"/>
              <a:t>che costituisce un nuovo «meccanismo di qualificazione» basato sul curriculum dell’impresa e comunque su indici qualitativi e quantitativi.</a:t>
            </a:r>
          </a:p>
        </p:txBody>
      </p:sp>
      <p:sp>
        <p:nvSpPr>
          <p:cNvPr id="9" name="CasellaDiTesto 8">
            <a:extLst>
              <a:ext uri="{FF2B5EF4-FFF2-40B4-BE49-F238E27FC236}">
                <a16:creationId xmlns:a16="http://schemas.microsoft.com/office/drawing/2014/main" id="{93C1E7F3-D735-45A8-9DB9-4718FB0B4A8B}"/>
              </a:ext>
            </a:extLst>
          </p:cNvPr>
          <p:cNvSpPr txBox="1"/>
          <p:nvPr/>
        </p:nvSpPr>
        <p:spPr>
          <a:xfrm>
            <a:off x="2423592" y="836713"/>
            <a:ext cx="7434826" cy="461665"/>
          </a:xfrm>
          <a:prstGeom prst="rect">
            <a:avLst/>
          </a:prstGeom>
          <a:solidFill>
            <a:schemeClr val="accent2"/>
          </a:solidFill>
        </p:spPr>
        <p:txBody>
          <a:bodyPr wrap="square" rtlCol="0">
            <a:spAutoFit/>
          </a:bodyPr>
          <a:lstStyle/>
          <a:p>
            <a:pPr algn="ctr"/>
            <a:r>
              <a:rPr lang="it-IT" sz="2400" b="1" dirty="0"/>
              <a:t>IL RATING DI IMPRESA E DI LEGALITÀ</a:t>
            </a:r>
          </a:p>
        </p:txBody>
      </p:sp>
    </p:spTree>
    <p:extLst>
      <p:ext uri="{BB962C8B-B14F-4D97-AF65-F5344CB8AC3E}">
        <p14:creationId xmlns:p14="http://schemas.microsoft.com/office/powerpoint/2010/main" val="625423729"/>
      </p:ext>
    </p:extLst>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3" name="Segnaposto contenuto 2"/>
          <p:cNvSpPr>
            <a:spLocks noGrp="1"/>
          </p:cNvSpPr>
          <p:nvPr>
            <p:ph type="subTitle" idx="1"/>
          </p:nvPr>
        </p:nvSpPr>
        <p:spPr/>
        <p:txBody>
          <a:bodyPr>
            <a:normAutofit/>
          </a:bodyPr>
          <a:lstStyle/>
          <a:p>
            <a:endParaRPr lang="it-IT" dirty="0"/>
          </a:p>
          <a:p>
            <a:endParaRPr lang="it-IT" dirty="0"/>
          </a:p>
          <a:p>
            <a:endParaRPr lang="it-IT" dirty="0"/>
          </a:p>
          <a:p>
            <a:endParaRPr lang="it-IT" dirty="0"/>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28737480-44DE-4A4A-8634-6DDDC28F173C}" type="datetime1">
              <a:rPr lang="it-IT" smtClean="0"/>
              <a:t>11/12/2020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215</a:t>
            </a:fld>
            <a:endParaRPr lang="it-IT" dirty="0"/>
          </a:p>
        </p:txBody>
      </p:sp>
      <p:sp>
        <p:nvSpPr>
          <p:cNvPr id="10" name="CasellaDiTesto 9"/>
          <p:cNvSpPr txBox="1"/>
          <p:nvPr/>
        </p:nvSpPr>
        <p:spPr>
          <a:xfrm>
            <a:off x="2495600" y="1268167"/>
            <a:ext cx="7200800" cy="3016210"/>
          </a:xfrm>
          <a:prstGeom prst="rect">
            <a:avLst/>
          </a:prstGeom>
          <a:noFill/>
        </p:spPr>
        <p:txBody>
          <a:bodyPr wrap="square" rtlCol="0">
            <a:spAutoFit/>
          </a:bodyPr>
          <a:lstStyle/>
          <a:p>
            <a:pPr algn="ctr"/>
            <a:endParaRPr lang="it-IT" sz="2600" b="1" u="sng" dirty="0"/>
          </a:p>
          <a:p>
            <a:pPr algn="ctr"/>
            <a:endParaRPr lang="it-IT" sz="2600" b="1" u="sng" dirty="0"/>
          </a:p>
          <a:p>
            <a:pPr algn="ctr"/>
            <a:r>
              <a:rPr lang="it-IT" sz="4000" b="1" u="sng" dirty="0">
                <a:solidFill>
                  <a:srgbClr val="C00000"/>
                </a:solidFill>
              </a:rPr>
              <a:t>ATTENZIONE!</a:t>
            </a:r>
          </a:p>
          <a:p>
            <a:pPr algn="ctr"/>
            <a:endParaRPr lang="it-IT" sz="2600" b="1" u="sng" dirty="0"/>
          </a:p>
          <a:p>
            <a:pPr algn="ctr"/>
            <a:r>
              <a:rPr lang="it-IT" sz="3600" b="1" u="sng" dirty="0"/>
              <a:t>IL RATING DI IMPRESA NON </a:t>
            </a:r>
            <a:r>
              <a:rPr lang="it-IT" sz="3600" b="1" u="sng" dirty="0">
                <a:cs typeface="Times New Roman" panose="02020603050405020304" pitchFamily="18" charset="0"/>
              </a:rPr>
              <a:t>È IL «RATING DI LEGALITÀ»…</a:t>
            </a:r>
            <a:endParaRPr lang="it-IT" sz="3600" u="sng" dirty="0"/>
          </a:p>
        </p:txBody>
      </p:sp>
      <p:sp>
        <p:nvSpPr>
          <p:cNvPr id="9" name="CasellaDiTesto 8">
            <a:extLst>
              <a:ext uri="{FF2B5EF4-FFF2-40B4-BE49-F238E27FC236}">
                <a16:creationId xmlns:a16="http://schemas.microsoft.com/office/drawing/2014/main" id="{ABBB7A63-28A8-4449-BFB8-F2A42E016643}"/>
              </a:ext>
            </a:extLst>
          </p:cNvPr>
          <p:cNvSpPr txBox="1"/>
          <p:nvPr/>
        </p:nvSpPr>
        <p:spPr>
          <a:xfrm>
            <a:off x="2423592" y="836713"/>
            <a:ext cx="7434826" cy="461665"/>
          </a:xfrm>
          <a:prstGeom prst="rect">
            <a:avLst/>
          </a:prstGeom>
          <a:solidFill>
            <a:schemeClr val="accent2"/>
          </a:solidFill>
        </p:spPr>
        <p:txBody>
          <a:bodyPr wrap="square" rtlCol="0">
            <a:spAutoFit/>
          </a:bodyPr>
          <a:lstStyle/>
          <a:p>
            <a:pPr algn="ctr"/>
            <a:r>
              <a:rPr lang="it-IT" sz="2400" b="1" dirty="0"/>
              <a:t>IL RATING DI IMPRESA E DI LEGALITÀ</a:t>
            </a:r>
          </a:p>
        </p:txBody>
      </p:sp>
    </p:spTree>
    <p:extLst>
      <p:ext uri="{BB962C8B-B14F-4D97-AF65-F5344CB8AC3E}">
        <p14:creationId xmlns:p14="http://schemas.microsoft.com/office/powerpoint/2010/main" val="592760281"/>
      </p:ext>
    </p:extLst>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3" name="Segnaposto contenuto 2"/>
          <p:cNvSpPr>
            <a:spLocks noGrp="1"/>
          </p:cNvSpPr>
          <p:nvPr>
            <p:ph type="subTitle" idx="1"/>
          </p:nvPr>
        </p:nvSpPr>
        <p:spPr/>
        <p:txBody>
          <a:bodyPr>
            <a:normAutofit/>
          </a:bodyPr>
          <a:lstStyle/>
          <a:p>
            <a:endParaRPr lang="it-IT" dirty="0"/>
          </a:p>
          <a:p>
            <a:endParaRPr lang="it-IT" dirty="0"/>
          </a:p>
          <a:p>
            <a:endParaRPr lang="it-IT" dirty="0"/>
          </a:p>
          <a:p>
            <a:endParaRPr lang="it-IT" dirty="0"/>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28737480-44DE-4A4A-8634-6DDDC28F173C}" type="datetime1">
              <a:rPr lang="it-IT" smtClean="0"/>
              <a:t>11/12/2020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216</a:t>
            </a:fld>
            <a:endParaRPr lang="it-IT" dirty="0"/>
          </a:p>
        </p:txBody>
      </p:sp>
      <p:sp>
        <p:nvSpPr>
          <p:cNvPr id="10" name="CasellaDiTesto 9"/>
          <p:cNvSpPr txBox="1"/>
          <p:nvPr/>
        </p:nvSpPr>
        <p:spPr>
          <a:xfrm>
            <a:off x="2495600" y="1203532"/>
            <a:ext cx="7200800" cy="4555093"/>
          </a:xfrm>
          <a:prstGeom prst="rect">
            <a:avLst/>
          </a:prstGeom>
          <a:noFill/>
        </p:spPr>
        <p:txBody>
          <a:bodyPr wrap="square" rtlCol="0">
            <a:spAutoFit/>
          </a:bodyPr>
          <a:lstStyle/>
          <a:p>
            <a:pPr algn="ctr"/>
            <a:endParaRPr lang="it-IT" b="1" u="sng" dirty="0"/>
          </a:p>
          <a:p>
            <a:pPr algn="ctr"/>
            <a:endParaRPr lang="it-IT" b="1" u="sng" dirty="0"/>
          </a:p>
          <a:p>
            <a:pPr algn="ctr"/>
            <a:r>
              <a:rPr lang="it-IT" sz="2800" b="1" u="sng" dirty="0"/>
              <a:t>Il rating di legalità è disciplinato</a:t>
            </a:r>
          </a:p>
          <a:p>
            <a:pPr algn="ctr"/>
            <a:r>
              <a:rPr lang="it-IT" sz="2800" b="1" u="sng" dirty="0"/>
              <a:t>dal D.M. </a:t>
            </a:r>
            <a:r>
              <a:rPr lang="it-IT" sz="2800" b="1" u="sng"/>
              <a:t>(Ministero dell’economia e delle Finanze) 20 </a:t>
            </a:r>
            <a:r>
              <a:rPr lang="it-IT" sz="2800" b="1" u="sng" dirty="0"/>
              <a:t>febbraio 2014, n. 57</a:t>
            </a:r>
          </a:p>
          <a:p>
            <a:pPr algn="ctr"/>
            <a:endParaRPr lang="it-IT" dirty="0"/>
          </a:p>
          <a:p>
            <a:pPr algn="ctr"/>
            <a:r>
              <a:rPr lang="it-IT" sz="2000" dirty="0"/>
              <a:t>«</a:t>
            </a:r>
            <a:r>
              <a:rPr lang="it-IT" sz="2000" i="1" dirty="0"/>
              <a:t>Regolamento concernente l'individuazione delle modalità in base alle quali si tiene conto del rating di legalità attribuito alle imprese ai fini della concessione di finanziamenti da parte delle pubbliche amministrazioni e di accesso al credito bancario, ai sensi dell'articolo 5-ter, comma 1, del decreto-legge 24 gennaio 2012, n. 1, convertito, con modificazioni, dalla legge 24 marzo 2012, n. 27</a:t>
            </a:r>
            <a:r>
              <a:rPr lang="it-IT" sz="2000" dirty="0"/>
              <a:t>».</a:t>
            </a:r>
          </a:p>
          <a:p>
            <a:pPr algn="ctr"/>
            <a:endParaRPr lang="it-IT" sz="3200" dirty="0"/>
          </a:p>
        </p:txBody>
      </p:sp>
      <p:sp>
        <p:nvSpPr>
          <p:cNvPr id="9" name="CasellaDiTesto 8">
            <a:extLst>
              <a:ext uri="{FF2B5EF4-FFF2-40B4-BE49-F238E27FC236}">
                <a16:creationId xmlns:a16="http://schemas.microsoft.com/office/drawing/2014/main" id="{66733481-74DC-4BE7-BB3D-47CE59D17DA0}"/>
              </a:ext>
            </a:extLst>
          </p:cNvPr>
          <p:cNvSpPr txBox="1"/>
          <p:nvPr/>
        </p:nvSpPr>
        <p:spPr>
          <a:xfrm>
            <a:off x="2423592" y="836713"/>
            <a:ext cx="7434826" cy="461665"/>
          </a:xfrm>
          <a:prstGeom prst="rect">
            <a:avLst/>
          </a:prstGeom>
          <a:solidFill>
            <a:schemeClr val="accent2"/>
          </a:solidFill>
        </p:spPr>
        <p:txBody>
          <a:bodyPr wrap="square" rtlCol="0">
            <a:spAutoFit/>
          </a:bodyPr>
          <a:lstStyle/>
          <a:p>
            <a:pPr algn="ctr"/>
            <a:r>
              <a:rPr lang="it-IT" sz="2400" b="1" dirty="0"/>
              <a:t>IL RATING DI IMPRESA E DI LEGALITÀ</a:t>
            </a:r>
          </a:p>
        </p:txBody>
      </p:sp>
    </p:spTree>
    <p:extLst>
      <p:ext uri="{BB962C8B-B14F-4D97-AF65-F5344CB8AC3E}">
        <p14:creationId xmlns:p14="http://schemas.microsoft.com/office/powerpoint/2010/main" val="1578857065"/>
      </p:ext>
    </p:extLst>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3" name="Segnaposto contenuto 2"/>
          <p:cNvSpPr>
            <a:spLocks noGrp="1"/>
          </p:cNvSpPr>
          <p:nvPr>
            <p:ph type="subTitle" idx="1"/>
          </p:nvPr>
        </p:nvSpPr>
        <p:spPr/>
        <p:txBody>
          <a:bodyPr>
            <a:normAutofit/>
          </a:bodyPr>
          <a:lstStyle/>
          <a:p>
            <a:endParaRPr lang="it-IT" dirty="0"/>
          </a:p>
          <a:p>
            <a:endParaRPr lang="it-IT" dirty="0"/>
          </a:p>
          <a:p>
            <a:endParaRPr lang="it-IT" dirty="0"/>
          </a:p>
          <a:p>
            <a:endParaRPr lang="it-IT" dirty="0"/>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28737480-44DE-4A4A-8634-6DDDC28F173C}" type="datetime1">
              <a:rPr lang="it-IT" smtClean="0"/>
              <a:t>11/12/2020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217</a:t>
            </a:fld>
            <a:endParaRPr lang="it-IT" dirty="0"/>
          </a:p>
        </p:txBody>
      </p:sp>
      <p:sp>
        <p:nvSpPr>
          <p:cNvPr id="10" name="CasellaDiTesto 9"/>
          <p:cNvSpPr txBox="1"/>
          <p:nvPr/>
        </p:nvSpPr>
        <p:spPr>
          <a:xfrm>
            <a:off x="2495600" y="1617740"/>
            <a:ext cx="7200800" cy="3970318"/>
          </a:xfrm>
          <a:prstGeom prst="rect">
            <a:avLst/>
          </a:prstGeom>
          <a:noFill/>
          <a:ln>
            <a:solidFill>
              <a:schemeClr val="tx1">
                <a:lumMod val="50000"/>
                <a:lumOff val="50000"/>
              </a:schemeClr>
            </a:solidFill>
          </a:ln>
        </p:spPr>
        <p:txBody>
          <a:bodyPr wrap="square" rtlCol="0">
            <a:spAutoFit/>
          </a:bodyPr>
          <a:lstStyle/>
          <a:p>
            <a:pPr algn="ctr"/>
            <a:r>
              <a:rPr lang="it-IT" dirty="0"/>
              <a:t>Il legislatore, nel tentativo di coniugare gli obbiettivi dell'etica con quelli dell'operatività aziendale, con l'emanazione del c.d. "decreto liberalizzazioni" (</a:t>
            </a:r>
            <a:r>
              <a:rPr lang="it-IT" dirty="0" err="1"/>
              <a:t>d.l.</a:t>
            </a:r>
            <a:r>
              <a:rPr lang="it-IT" dirty="0"/>
              <a:t> 24 gennaio 2012, n. 1), proponendosi di dare nuova linfa allo sviluppo del modello di impresa virtuosa iniziato nel 2001, </a:t>
            </a:r>
            <a:r>
              <a:rPr lang="it-IT" b="1" u="sng" dirty="0"/>
              <a:t>ha cercato di garantire alle imprese che uniformino la propria attività al rispetto dei principi di trasparenza e legalità un ritorno economico più concreto rispetto a quanto già previsto in passato, fornendo alle medesime la possibilità di accedere più agevolmente alla concessione di finanziamenti pubblici e privati. </a:t>
            </a:r>
          </a:p>
          <a:p>
            <a:pPr algn="ctr"/>
            <a:endParaRPr lang="it-IT" dirty="0"/>
          </a:p>
          <a:p>
            <a:pPr algn="ctr"/>
            <a:r>
              <a:rPr lang="it-IT" dirty="0"/>
              <a:t>Ciò può avvenire una volta richiesta ed ottenuta, da parte dell'AGCM, un'attestazione di conformità rispetto a determinati requisiti di legalità e al grado di attenzione riposto nella corretta gestione aziendale, </a:t>
            </a:r>
            <a:r>
              <a:rPr lang="it-IT" b="1" u="sng" dirty="0"/>
              <a:t>ovvero il c.d. rating di legalità. </a:t>
            </a:r>
          </a:p>
        </p:txBody>
      </p:sp>
      <p:sp>
        <p:nvSpPr>
          <p:cNvPr id="9" name="CasellaDiTesto 8">
            <a:extLst>
              <a:ext uri="{FF2B5EF4-FFF2-40B4-BE49-F238E27FC236}">
                <a16:creationId xmlns:a16="http://schemas.microsoft.com/office/drawing/2014/main" id="{F1495E1B-DBC6-45B2-BE8E-74DA80D1BEE5}"/>
              </a:ext>
            </a:extLst>
          </p:cNvPr>
          <p:cNvSpPr txBox="1"/>
          <p:nvPr/>
        </p:nvSpPr>
        <p:spPr>
          <a:xfrm>
            <a:off x="2423592" y="836713"/>
            <a:ext cx="7434826" cy="461665"/>
          </a:xfrm>
          <a:prstGeom prst="rect">
            <a:avLst/>
          </a:prstGeom>
          <a:solidFill>
            <a:schemeClr val="accent2"/>
          </a:solidFill>
        </p:spPr>
        <p:txBody>
          <a:bodyPr wrap="square" rtlCol="0">
            <a:spAutoFit/>
          </a:bodyPr>
          <a:lstStyle/>
          <a:p>
            <a:pPr algn="ctr"/>
            <a:r>
              <a:rPr lang="it-IT" sz="2400" b="1" dirty="0"/>
              <a:t>IL RATING DI IMPRESA E DI LEGALITÀ</a:t>
            </a:r>
          </a:p>
        </p:txBody>
      </p:sp>
    </p:spTree>
    <p:extLst>
      <p:ext uri="{BB962C8B-B14F-4D97-AF65-F5344CB8AC3E}">
        <p14:creationId xmlns:p14="http://schemas.microsoft.com/office/powerpoint/2010/main" val="862476171"/>
      </p:ext>
    </p:extLst>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3" name="Segnaposto contenuto 2"/>
          <p:cNvSpPr>
            <a:spLocks noGrp="1"/>
          </p:cNvSpPr>
          <p:nvPr>
            <p:ph type="subTitle" idx="1"/>
          </p:nvPr>
        </p:nvSpPr>
        <p:spPr/>
        <p:txBody>
          <a:bodyPr>
            <a:normAutofit/>
          </a:bodyPr>
          <a:lstStyle/>
          <a:p>
            <a:endParaRPr lang="it-IT" dirty="0"/>
          </a:p>
          <a:p>
            <a:endParaRPr lang="it-IT" dirty="0"/>
          </a:p>
          <a:p>
            <a:endParaRPr lang="it-IT" dirty="0"/>
          </a:p>
          <a:p>
            <a:endParaRPr lang="it-IT" dirty="0"/>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28737480-44DE-4A4A-8634-6DDDC28F173C}" type="datetime1">
              <a:rPr lang="it-IT" smtClean="0"/>
              <a:t>11/12/2020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218</a:t>
            </a:fld>
            <a:endParaRPr lang="it-IT" dirty="0"/>
          </a:p>
        </p:txBody>
      </p:sp>
      <p:sp>
        <p:nvSpPr>
          <p:cNvPr id="10" name="CasellaDiTesto 9"/>
          <p:cNvSpPr txBox="1"/>
          <p:nvPr/>
        </p:nvSpPr>
        <p:spPr>
          <a:xfrm>
            <a:off x="2495600" y="1249365"/>
            <a:ext cx="7200800" cy="3847207"/>
          </a:xfrm>
          <a:prstGeom prst="rect">
            <a:avLst/>
          </a:prstGeom>
          <a:noFill/>
        </p:spPr>
        <p:txBody>
          <a:bodyPr wrap="square" rtlCol="0">
            <a:spAutoFit/>
          </a:bodyPr>
          <a:lstStyle/>
          <a:p>
            <a:pPr algn="ctr"/>
            <a:endParaRPr lang="it-IT" sz="2600" b="1" u="sng" dirty="0"/>
          </a:p>
          <a:p>
            <a:pPr algn="ctr"/>
            <a:endParaRPr lang="it-IT" sz="2600" b="1" u="sng" dirty="0"/>
          </a:p>
          <a:p>
            <a:pPr algn="ctr"/>
            <a:r>
              <a:rPr lang="it-IT" sz="3200" b="1" u="sng" dirty="0"/>
              <a:t>STRUMENTO DIVERSO RAPPRESENTA INVECE IL </a:t>
            </a:r>
            <a:r>
              <a:rPr lang="it-IT" sz="3200" b="1" u="sng" dirty="0">
                <a:highlight>
                  <a:srgbClr val="FF0000"/>
                </a:highlight>
              </a:rPr>
              <a:t>RATING DI IMPRESA</a:t>
            </a:r>
            <a:r>
              <a:rPr lang="it-IT" sz="3200" dirty="0"/>
              <a:t>, disciplinato come accennato, dall’art. 83, comma 10 Codice e previsto in una bozza di Linee Guida dell’ANAC non ancora adottate.</a:t>
            </a:r>
          </a:p>
        </p:txBody>
      </p:sp>
      <p:sp>
        <p:nvSpPr>
          <p:cNvPr id="9" name="CasellaDiTesto 8">
            <a:extLst>
              <a:ext uri="{FF2B5EF4-FFF2-40B4-BE49-F238E27FC236}">
                <a16:creationId xmlns:a16="http://schemas.microsoft.com/office/drawing/2014/main" id="{19B65580-49FC-43FA-B7D4-CB4B2DEB192C}"/>
              </a:ext>
            </a:extLst>
          </p:cNvPr>
          <p:cNvSpPr txBox="1"/>
          <p:nvPr/>
        </p:nvSpPr>
        <p:spPr>
          <a:xfrm>
            <a:off x="2423592" y="836713"/>
            <a:ext cx="7434826" cy="461665"/>
          </a:xfrm>
          <a:prstGeom prst="rect">
            <a:avLst/>
          </a:prstGeom>
          <a:solidFill>
            <a:schemeClr val="accent2"/>
          </a:solidFill>
        </p:spPr>
        <p:txBody>
          <a:bodyPr wrap="square" rtlCol="0">
            <a:spAutoFit/>
          </a:bodyPr>
          <a:lstStyle/>
          <a:p>
            <a:pPr algn="ctr"/>
            <a:r>
              <a:rPr lang="it-IT" sz="2400" b="1" dirty="0"/>
              <a:t>IL RATING DI IMPRESA E DI LEGALITÀ</a:t>
            </a:r>
          </a:p>
        </p:txBody>
      </p:sp>
    </p:spTree>
    <p:extLst>
      <p:ext uri="{BB962C8B-B14F-4D97-AF65-F5344CB8AC3E}">
        <p14:creationId xmlns:p14="http://schemas.microsoft.com/office/powerpoint/2010/main" val="1629626407"/>
      </p:ext>
    </p:extLst>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3" name="Segnaposto contenuto 2"/>
          <p:cNvSpPr>
            <a:spLocks noGrp="1"/>
          </p:cNvSpPr>
          <p:nvPr>
            <p:ph type="subTitle" idx="1"/>
          </p:nvPr>
        </p:nvSpPr>
        <p:spPr/>
        <p:txBody>
          <a:bodyPr>
            <a:normAutofit/>
          </a:bodyPr>
          <a:lstStyle/>
          <a:p>
            <a:endParaRPr lang="it-IT" dirty="0"/>
          </a:p>
          <a:p>
            <a:endParaRPr lang="it-IT" dirty="0"/>
          </a:p>
          <a:p>
            <a:endParaRPr lang="it-IT" dirty="0"/>
          </a:p>
          <a:p>
            <a:endParaRPr lang="it-IT" dirty="0"/>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28737480-44DE-4A4A-8634-6DDDC28F173C}" type="datetime1">
              <a:rPr lang="it-IT" smtClean="0"/>
              <a:t>11/12/2020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219</a:t>
            </a:fld>
            <a:endParaRPr lang="it-IT" dirty="0"/>
          </a:p>
        </p:txBody>
      </p:sp>
      <p:sp>
        <p:nvSpPr>
          <p:cNvPr id="10" name="CasellaDiTesto 9"/>
          <p:cNvSpPr txBox="1"/>
          <p:nvPr/>
        </p:nvSpPr>
        <p:spPr>
          <a:xfrm>
            <a:off x="2540605" y="1921776"/>
            <a:ext cx="7200800" cy="3046988"/>
          </a:xfrm>
          <a:prstGeom prst="rect">
            <a:avLst/>
          </a:prstGeom>
          <a:noFill/>
          <a:ln>
            <a:solidFill>
              <a:schemeClr val="tx1"/>
            </a:solidFill>
          </a:ln>
        </p:spPr>
        <p:txBody>
          <a:bodyPr wrap="square" rtlCol="0">
            <a:spAutoFit/>
          </a:bodyPr>
          <a:lstStyle/>
          <a:p>
            <a:pPr algn="ctr"/>
            <a:r>
              <a:rPr lang="it-IT" sz="2400" dirty="0"/>
              <a:t>Questo strumento è un nuovo indice di misurazione della reputazione dei soggetti – nel caso di specie le imprese – che entrano in trattativa con la pubblica amministrazione. </a:t>
            </a:r>
          </a:p>
          <a:p>
            <a:pPr algn="ctr"/>
            <a:r>
              <a:rPr lang="it-IT" sz="2400" b="1" dirty="0"/>
              <a:t>Lo scopo è associare ad ogni posizione una serie di premi, stimolando in tal modo gli operatori economici a tenere determinati comportamenti efficienti nella fase di esecuzione del contratto.</a:t>
            </a:r>
          </a:p>
        </p:txBody>
      </p:sp>
      <p:sp>
        <p:nvSpPr>
          <p:cNvPr id="9" name="CasellaDiTesto 8">
            <a:extLst>
              <a:ext uri="{FF2B5EF4-FFF2-40B4-BE49-F238E27FC236}">
                <a16:creationId xmlns:a16="http://schemas.microsoft.com/office/drawing/2014/main" id="{38FCC4F0-5284-4371-853C-12106398D6CA}"/>
              </a:ext>
            </a:extLst>
          </p:cNvPr>
          <p:cNvSpPr txBox="1"/>
          <p:nvPr/>
        </p:nvSpPr>
        <p:spPr>
          <a:xfrm>
            <a:off x="2423592" y="836713"/>
            <a:ext cx="7434826" cy="461665"/>
          </a:xfrm>
          <a:prstGeom prst="rect">
            <a:avLst/>
          </a:prstGeom>
          <a:solidFill>
            <a:schemeClr val="accent2"/>
          </a:solidFill>
        </p:spPr>
        <p:txBody>
          <a:bodyPr wrap="square" rtlCol="0">
            <a:spAutoFit/>
          </a:bodyPr>
          <a:lstStyle/>
          <a:p>
            <a:pPr algn="ctr"/>
            <a:r>
              <a:rPr lang="it-IT" sz="2400" b="1" dirty="0"/>
              <a:t>IL RATING DI IMPRESA E DI LEGALITÀ</a:t>
            </a:r>
          </a:p>
        </p:txBody>
      </p:sp>
    </p:spTree>
    <p:extLst>
      <p:ext uri="{BB962C8B-B14F-4D97-AF65-F5344CB8AC3E}">
        <p14:creationId xmlns:p14="http://schemas.microsoft.com/office/powerpoint/2010/main" val="5626724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FFD48BC7-DC40-47DE-87EE-9F4B6ECB9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29" name="Freeform: Shape 28">
            <a:extLst>
              <a:ext uri="{FF2B5EF4-FFF2-40B4-BE49-F238E27FC236}">
                <a16:creationId xmlns:a16="http://schemas.microsoft.com/office/drawing/2014/main" id="{E502BBC7-2C76-46F3-BC24-5985BC13D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useBgFill="1">
        <p:nvSpPr>
          <p:cNvPr id="31" name="Freeform: Shape 30">
            <a:extLst>
              <a:ext uri="{FF2B5EF4-FFF2-40B4-BE49-F238E27FC236}">
                <a16:creationId xmlns:a16="http://schemas.microsoft.com/office/drawing/2014/main" id="{C7F28D52-2A5F-4D23-81AE-7CB8B591C7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1664" y="0"/>
            <a:ext cx="9948672"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olo 1"/>
          <p:cNvSpPr>
            <a:spLocks noGrp="1"/>
          </p:cNvSpPr>
          <p:nvPr>
            <p:ph type="ctrTitle"/>
          </p:nvPr>
        </p:nvSpPr>
        <p:spPr>
          <a:xfrm>
            <a:off x="640522" y="469976"/>
            <a:ext cx="10910956" cy="555500"/>
          </a:xfrm>
        </p:spPr>
        <p:txBody>
          <a:bodyPr anchor="ctr">
            <a:normAutofit fontScale="90000"/>
          </a:bodyPr>
          <a:lstStyle/>
          <a:p>
            <a:br>
              <a:rPr lang="it-IT" sz="2300" dirty="0">
                <a:latin typeface="Calibri" pitchFamily="34" charset="0"/>
              </a:rPr>
            </a:br>
            <a:br>
              <a:rPr lang="it-IT" sz="2300" dirty="0">
                <a:latin typeface="Calibri" pitchFamily="34" charset="0"/>
              </a:rPr>
            </a:br>
            <a:br>
              <a:rPr lang="it-IT" sz="2300" dirty="0">
                <a:latin typeface="Calibri" pitchFamily="34" charset="0"/>
              </a:rPr>
            </a:br>
            <a:br>
              <a:rPr lang="it-IT" sz="2300" dirty="0">
                <a:latin typeface="Calibri" pitchFamily="34" charset="0"/>
              </a:rPr>
            </a:br>
            <a:br>
              <a:rPr lang="it-IT" sz="2300" dirty="0">
                <a:latin typeface="Calibri" pitchFamily="34" charset="0"/>
              </a:rPr>
            </a:br>
            <a:r>
              <a:rPr lang="it-IT" sz="3100" b="1" dirty="0">
                <a:latin typeface="Calibri" pitchFamily="34" charset="0"/>
              </a:rPr>
              <a:t>IL DECRETO SEMPLIFICAZIONI</a:t>
            </a:r>
            <a:br>
              <a:rPr lang="it-IT" sz="4800" dirty="0">
                <a:latin typeface="Calibri" pitchFamily="34" charset="0"/>
              </a:rPr>
            </a:br>
            <a:endParaRPr lang="it-IT" sz="4800" dirty="0">
              <a:latin typeface="Calibri" pitchFamily="34" charset="0"/>
            </a:endParaRPr>
          </a:p>
        </p:txBody>
      </p:sp>
      <p:sp>
        <p:nvSpPr>
          <p:cNvPr id="33" name="Rectangle 32">
            <a:extLst>
              <a:ext uri="{FF2B5EF4-FFF2-40B4-BE49-F238E27FC236}">
                <a16:creationId xmlns:a16="http://schemas.microsoft.com/office/drawing/2014/main" id="{3629484E-3792-4B3D-89AD-7C8A1ED0E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0" y="5524786"/>
            <a:ext cx="4754880" cy="274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Segnaposto data 3"/>
          <p:cNvSpPr>
            <a:spLocks noGrp="1"/>
          </p:cNvSpPr>
          <p:nvPr>
            <p:ph type="dt" sz="half" idx="10"/>
          </p:nvPr>
        </p:nvSpPr>
        <p:spPr>
          <a:xfrm>
            <a:off x="434163" y="6356350"/>
            <a:ext cx="1166037" cy="365125"/>
          </a:xfrm>
        </p:spPr>
        <p:txBody>
          <a:bodyPr>
            <a:normAutofit/>
          </a:bodyPr>
          <a:lstStyle/>
          <a:p>
            <a:pPr>
              <a:spcAft>
                <a:spcPts val="600"/>
              </a:spcAft>
            </a:pPr>
            <a:fld id="{693DDF68-E19E-44FD-8DF2-9EE34C2FEE05}" type="datetime1">
              <a:rPr lang="it-IT" smtClean="0">
                <a:solidFill>
                  <a:schemeClr val="tx1">
                    <a:lumMod val="50000"/>
                    <a:lumOff val="50000"/>
                  </a:schemeClr>
                </a:solidFill>
                <a:latin typeface="Calibri" pitchFamily="34" charset="0"/>
              </a:rPr>
              <a:t>11/12/2020</a:t>
            </a:fld>
            <a:endParaRPr lang="it-IT" dirty="0">
              <a:solidFill>
                <a:schemeClr val="tx1">
                  <a:lumMod val="50000"/>
                  <a:lumOff val="50000"/>
                </a:schemeClr>
              </a:solidFill>
              <a:latin typeface="Calibri" pitchFamily="34" charset="0"/>
            </a:endParaRPr>
          </a:p>
        </p:txBody>
      </p:sp>
      <p:sp>
        <p:nvSpPr>
          <p:cNvPr id="6" name="Segnaposto piè di pagina 5">
            <a:extLst>
              <a:ext uri="{FF2B5EF4-FFF2-40B4-BE49-F238E27FC236}">
                <a16:creationId xmlns:a16="http://schemas.microsoft.com/office/drawing/2014/main" id="{B80C0DE2-CE8C-472F-913A-A5BF9C176A7D}"/>
              </a:ext>
            </a:extLst>
          </p:cNvPr>
          <p:cNvSpPr>
            <a:spLocks noGrp="1"/>
          </p:cNvSpPr>
          <p:nvPr>
            <p:ph type="ftr" sz="quarter" idx="11"/>
          </p:nvPr>
        </p:nvSpPr>
        <p:spPr>
          <a:xfrm>
            <a:off x="4038600" y="6356350"/>
            <a:ext cx="4114800" cy="365125"/>
          </a:xfrm>
        </p:spPr>
        <p:txBody>
          <a:bodyPr>
            <a:normAutofit/>
          </a:bodyPr>
          <a:lstStyle/>
          <a:p>
            <a:pPr>
              <a:spcAft>
                <a:spcPts val="600"/>
              </a:spcAft>
            </a:pPr>
            <a:r>
              <a:rPr lang="it-IT" dirty="0">
                <a:solidFill>
                  <a:schemeClr val="tx1">
                    <a:lumMod val="50000"/>
                    <a:lumOff val="50000"/>
                  </a:schemeClr>
                </a:solidFill>
              </a:rPr>
              <a:t>IL CODICE DEI CONTRATTI PUBBLICI</a:t>
            </a:r>
          </a:p>
        </p:txBody>
      </p:sp>
      <p:sp>
        <p:nvSpPr>
          <p:cNvPr id="5" name="Segnaposto numero diapositiva 4"/>
          <p:cNvSpPr>
            <a:spLocks noGrp="1"/>
          </p:cNvSpPr>
          <p:nvPr>
            <p:ph type="sldNum" sz="quarter" idx="12"/>
          </p:nvPr>
        </p:nvSpPr>
        <p:spPr>
          <a:xfrm>
            <a:off x="10489019" y="6356350"/>
            <a:ext cx="1268818" cy="365125"/>
          </a:xfrm>
          <a:prstGeom prst="ellipse">
            <a:avLst/>
          </a:prstGeom>
        </p:spPr>
        <p:txBody>
          <a:bodyPr>
            <a:normAutofit/>
          </a:bodyPr>
          <a:lstStyle/>
          <a:p>
            <a:pPr>
              <a:lnSpc>
                <a:spcPct val="90000"/>
              </a:lnSpc>
              <a:spcAft>
                <a:spcPts val="600"/>
              </a:spcAft>
            </a:pPr>
            <a:fld id="{ED2A5BCF-08AD-4814-8341-34CC1736FD3A}" type="slidenum">
              <a:rPr lang="it-IT">
                <a:solidFill>
                  <a:schemeClr val="tx1">
                    <a:lumMod val="50000"/>
                    <a:lumOff val="50000"/>
                  </a:schemeClr>
                </a:solidFill>
              </a:rPr>
              <a:pPr>
                <a:lnSpc>
                  <a:spcPct val="90000"/>
                </a:lnSpc>
                <a:spcAft>
                  <a:spcPts val="600"/>
                </a:spcAft>
              </a:pPr>
              <a:t>22</a:t>
            </a:fld>
            <a:endParaRPr lang="it-IT" dirty="0">
              <a:solidFill>
                <a:schemeClr val="tx1">
                  <a:lumMod val="50000"/>
                  <a:lumOff val="50000"/>
                </a:schemeClr>
              </a:solidFill>
            </a:endParaRPr>
          </a:p>
        </p:txBody>
      </p:sp>
      <p:sp>
        <p:nvSpPr>
          <p:cNvPr id="12" name="CasellaDiTesto 11">
            <a:extLst>
              <a:ext uri="{FF2B5EF4-FFF2-40B4-BE49-F238E27FC236}">
                <a16:creationId xmlns:a16="http://schemas.microsoft.com/office/drawing/2014/main" id="{3E33E5AF-F40C-4DF1-B15D-EA4439B128F9}"/>
              </a:ext>
            </a:extLst>
          </p:cNvPr>
          <p:cNvSpPr txBox="1"/>
          <p:nvPr/>
        </p:nvSpPr>
        <p:spPr>
          <a:xfrm>
            <a:off x="1258114" y="1652992"/>
            <a:ext cx="9675772" cy="3323987"/>
          </a:xfrm>
          <a:prstGeom prst="rect">
            <a:avLst/>
          </a:prstGeom>
          <a:noFill/>
          <a:ln>
            <a:solidFill>
              <a:schemeClr val="accent6">
                <a:lumMod val="75000"/>
              </a:schemeClr>
            </a:solidFill>
          </a:ln>
        </p:spPr>
        <p:txBody>
          <a:bodyPr wrap="square">
            <a:spAutoFit/>
          </a:bodyPr>
          <a:lstStyle/>
          <a:p>
            <a:pPr algn="ctr"/>
            <a:r>
              <a:rPr lang="it-IT" sz="2000" b="1" u="sng" dirty="0"/>
              <a:t>ALTRE NORME DI INTERESSE…</a:t>
            </a:r>
          </a:p>
          <a:p>
            <a:pPr algn="ctr"/>
            <a:endParaRPr lang="it-IT" sz="2000" b="1" u="sng" dirty="0">
              <a:effectLst>
                <a:outerShdw blurRad="38100" dist="38100" dir="2700000" algn="tl">
                  <a:srgbClr val="000000">
                    <a:alpha val="43137"/>
                  </a:srgbClr>
                </a:outerShdw>
              </a:effectLst>
            </a:endParaRPr>
          </a:p>
          <a:p>
            <a:pPr algn="ctr"/>
            <a:r>
              <a:rPr lang="it-IT" sz="1700" dirty="0"/>
              <a:t>«…</a:t>
            </a:r>
            <a:r>
              <a:rPr lang="it-IT" sz="1700" i="1" dirty="0"/>
              <a:t>è sempre autorizzata la consegna dei lavori in via di urgenza e, nel caso di servizi e forniture, l'esecuzione del contratto in via d'urgenza ai sensi dell'articolo 32, comma 8, del decreto legislativo n. 50 del 2016, nelle more della verifica dei requisiti di cui all'articolo 80 del medesimo decreto legislativo, nonché dei requisiti di qualificazione previsti per la partecipazione alla procedura</a:t>
            </a:r>
            <a:r>
              <a:rPr lang="it-IT" sz="1700" dirty="0"/>
              <a:t>» (Art. 8, comma 1, lett. a D.L. n. 76/2020);</a:t>
            </a:r>
          </a:p>
          <a:p>
            <a:pPr algn="ctr"/>
            <a:endParaRPr lang="it-IT" sz="1700" dirty="0"/>
          </a:p>
          <a:p>
            <a:pPr algn="ctr"/>
            <a:r>
              <a:rPr lang="it-IT" sz="1700" dirty="0"/>
              <a:t>«…</a:t>
            </a:r>
            <a:r>
              <a:rPr lang="it-IT" sz="1700" i="1" dirty="0"/>
              <a:t>le procedure di affidamento di lavori, servizi e forniture possono essere avviate anche in mancanza di una specifica previsione nei documenti di programmazione di cui all'articolo 21 del decreto legislativo n. 50 del 2016, già adottati, a condizione che entro trenta giorni decorrenti dalla data di entrata in vigore della legge di conversione del presente decreto si provveda ad un aggiornamento in conseguenza degli effetti dell'emergenza da COVID-19</a:t>
            </a:r>
            <a:r>
              <a:rPr lang="it-IT" sz="1700" dirty="0"/>
              <a:t>» (Art. 8, comma 1, lett. d D.L. n. 76/2020).</a:t>
            </a:r>
          </a:p>
        </p:txBody>
      </p:sp>
    </p:spTree>
    <p:extLst>
      <p:ext uri="{BB962C8B-B14F-4D97-AF65-F5344CB8AC3E}">
        <p14:creationId xmlns:p14="http://schemas.microsoft.com/office/powerpoint/2010/main" val="2839059546"/>
      </p:ext>
    </p:extLst>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3" name="Segnaposto contenuto 2"/>
          <p:cNvSpPr>
            <a:spLocks noGrp="1"/>
          </p:cNvSpPr>
          <p:nvPr>
            <p:ph type="subTitle" idx="1"/>
          </p:nvPr>
        </p:nvSpPr>
        <p:spPr/>
        <p:txBody>
          <a:bodyPr>
            <a:normAutofit/>
          </a:bodyPr>
          <a:lstStyle/>
          <a:p>
            <a:endParaRPr lang="it-IT" dirty="0"/>
          </a:p>
          <a:p>
            <a:endParaRPr lang="it-IT" dirty="0"/>
          </a:p>
          <a:p>
            <a:endParaRPr lang="it-IT" dirty="0"/>
          </a:p>
          <a:p>
            <a:endParaRPr lang="it-IT" dirty="0"/>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28737480-44DE-4A4A-8634-6DDDC28F173C}" type="datetime1">
              <a:rPr lang="it-IT" smtClean="0"/>
              <a:t>11/12/2020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220</a:t>
            </a:fld>
            <a:endParaRPr lang="it-IT" dirty="0"/>
          </a:p>
        </p:txBody>
      </p:sp>
      <p:sp>
        <p:nvSpPr>
          <p:cNvPr id="10" name="CasellaDiTesto 9"/>
          <p:cNvSpPr txBox="1"/>
          <p:nvPr/>
        </p:nvSpPr>
        <p:spPr>
          <a:xfrm>
            <a:off x="2496566" y="1916833"/>
            <a:ext cx="7200800" cy="3293209"/>
          </a:xfrm>
          <a:prstGeom prst="rect">
            <a:avLst/>
          </a:prstGeom>
          <a:noFill/>
        </p:spPr>
        <p:txBody>
          <a:bodyPr wrap="square" rtlCol="0">
            <a:spAutoFit/>
          </a:bodyPr>
          <a:lstStyle/>
          <a:p>
            <a:pPr algn="ctr"/>
            <a:r>
              <a:rPr lang="it-IT" sz="2400" dirty="0"/>
              <a:t>Il rating, dunque, rappresenta… </a:t>
            </a:r>
          </a:p>
          <a:p>
            <a:pPr algn="ctr"/>
            <a:r>
              <a:rPr lang="it-IT" sz="4000" b="1" dirty="0">
                <a:effectLst>
                  <a:outerShdw blurRad="38100" dist="38100" dir="2700000" algn="tl">
                    <a:srgbClr val="000000">
                      <a:alpha val="43137"/>
                    </a:srgbClr>
                  </a:outerShdw>
                </a:effectLst>
              </a:rPr>
              <a:t>uno strumento </a:t>
            </a:r>
          </a:p>
          <a:p>
            <a:pPr algn="ctr"/>
            <a:r>
              <a:rPr lang="it-IT" sz="2400" dirty="0"/>
              <a:t>la cui finalità è quella di instaurare un sistema di filtraggio delle imprese volto a garantire la sicurezza nel mercato, tenendo conto, nella fase di aggiudicazione, </a:t>
            </a:r>
            <a:r>
              <a:rPr lang="it-IT" sz="2400" b="1" u="sng" dirty="0"/>
              <a:t>non solo</a:t>
            </a:r>
            <a:r>
              <a:rPr lang="it-IT" sz="2400" b="1" dirty="0"/>
              <a:t> </a:t>
            </a:r>
            <a:r>
              <a:rPr lang="it-IT" sz="2400" dirty="0"/>
              <a:t>dei requisiti economici validi e conformi all’oggetto del contratto, </a:t>
            </a:r>
            <a:r>
              <a:rPr lang="it-IT" sz="2400" b="1" u="sng" dirty="0"/>
              <a:t>ma anche della “reputazione” dell’impresa, in base ai precedenti appalti eseguiti.</a:t>
            </a:r>
          </a:p>
        </p:txBody>
      </p:sp>
      <p:sp>
        <p:nvSpPr>
          <p:cNvPr id="9" name="CasellaDiTesto 8">
            <a:extLst>
              <a:ext uri="{FF2B5EF4-FFF2-40B4-BE49-F238E27FC236}">
                <a16:creationId xmlns:a16="http://schemas.microsoft.com/office/drawing/2014/main" id="{3EAA5CF5-AB84-48B7-91B4-49031B9420AF}"/>
              </a:ext>
            </a:extLst>
          </p:cNvPr>
          <p:cNvSpPr txBox="1"/>
          <p:nvPr/>
        </p:nvSpPr>
        <p:spPr>
          <a:xfrm>
            <a:off x="2423592" y="836713"/>
            <a:ext cx="7434826" cy="461665"/>
          </a:xfrm>
          <a:prstGeom prst="rect">
            <a:avLst/>
          </a:prstGeom>
          <a:solidFill>
            <a:schemeClr val="accent2"/>
          </a:solidFill>
        </p:spPr>
        <p:txBody>
          <a:bodyPr wrap="square" rtlCol="0">
            <a:spAutoFit/>
          </a:bodyPr>
          <a:lstStyle/>
          <a:p>
            <a:pPr algn="ctr"/>
            <a:r>
              <a:rPr lang="it-IT" sz="2400" b="1" dirty="0"/>
              <a:t>IL RATING DI IMPRESA E DI LEGALITÀ</a:t>
            </a:r>
          </a:p>
        </p:txBody>
      </p:sp>
    </p:spTree>
    <p:extLst>
      <p:ext uri="{BB962C8B-B14F-4D97-AF65-F5344CB8AC3E}">
        <p14:creationId xmlns:p14="http://schemas.microsoft.com/office/powerpoint/2010/main" val="1733183789"/>
      </p:ext>
    </p:extLst>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3" name="Segnaposto contenuto 2"/>
          <p:cNvSpPr>
            <a:spLocks noGrp="1"/>
          </p:cNvSpPr>
          <p:nvPr>
            <p:ph type="subTitle" idx="1"/>
          </p:nvPr>
        </p:nvSpPr>
        <p:spPr/>
        <p:txBody>
          <a:bodyPr>
            <a:normAutofit/>
          </a:bodyPr>
          <a:lstStyle/>
          <a:p>
            <a:endParaRPr lang="it-IT" dirty="0"/>
          </a:p>
          <a:p>
            <a:endParaRPr lang="it-IT" dirty="0"/>
          </a:p>
          <a:p>
            <a:endParaRPr lang="it-IT" dirty="0"/>
          </a:p>
          <a:p>
            <a:endParaRPr lang="it-IT" dirty="0"/>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28737480-44DE-4A4A-8634-6DDDC28F173C}" type="datetime1">
              <a:rPr lang="it-IT" smtClean="0"/>
              <a:t>11/12/2020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221</a:t>
            </a:fld>
            <a:endParaRPr lang="it-IT" dirty="0"/>
          </a:p>
        </p:txBody>
      </p:sp>
      <p:sp>
        <p:nvSpPr>
          <p:cNvPr id="10" name="CasellaDiTesto 9"/>
          <p:cNvSpPr txBox="1"/>
          <p:nvPr/>
        </p:nvSpPr>
        <p:spPr>
          <a:xfrm>
            <a:off x="2495600" y="1713685"/>
            <a:ext cx="7200800" cy="3662541"/>
          </a:xfrm>
          <a:prstGeom prst="rect">
            <a:avLst/>
          </a:prstGeom>
          <a:noFill/>
        </p:spPr>
        <p:txBody>
          <a:bodyPr wrap="square" rtlCol="0">
            <a:spAutoFit/>
          </a:bodyPr>
          <a:lstStyle/>
          <a:p>
            <a:pPr algn="ctr"/>
            <a:r>
              <a:rPr lang="it-IT" sz="4000" b="1" dirty="0">
                <a:effectLst>
                  <a:outerShdw blurRad="38100" dist="38100" dir="2700000" algn="tl">
                    <a:srgbClr val="000000">
                      <a:alpha val="43137"/>
                    </a:srgbClr>
                  </a:outerShdw>
                </a:effectLst>
              </a:rPr>
              <a:t>ATTENZIONE…</a:t>
            </a:r>
          </a:p>
          <a:p>
            <a:pPr algn="ctr"/>
            <a:endParaRPr lang="it-IT" sz="2400" dirty="0"/>
          </a:p>
          <a:p>
            <a:pPr algn="ctr"/>
            <a:r>
              <a:rPr lang="it-IT" sz="2400" dirty="0"/>
              <a:t>È necessario sottolineare che i requisiti reputazionali – oggetto del rating – tengono conto dei comportamenti tenuti in precedenza </a:t>
            </a:r>
            <a:r>
              <a:rPr lang="it-IT" sz="2400" b="1" u="sng" dirty="0"/>
              <a:t>e sono considerati diversi rispetto ai requisiti tecnici, organizzativi e finanziari delle imprese (e cioè dei requisiti ai sensi dell’art. 83 Codice e dei requisiti ex art. 80 Codice), senza i quali queste non potrebbero nemmeno accedere alle gare.</a:t>
            </a:r>
          </a:p>
        </p:txBody>
      </p:sp>
      <p:sp>
        <p:nvSpPr>
          <p:cNvPr id="9" name="CasellaDiTesto 8">
            <a:extLst>
              <a:ext uri="{FF2B5EF4-FFF2-40B4-BE49-F238E27FC236}">
                <a16:creationId xmlns:a16="http://schemas.microsoft.com/office/drawing/2014/main" id="{650BB521-F2D7-412D-AA0A-F8DD0BB1F0F1}"/>
              </a:ext>
            </a:extLst>
          </p:cNvPr>
          <p:cNvSpPr txBox="1"/>
          <p:nvPr/>
        </p:nvSpPr>
        <p:spPr>
          <a:xfrm>
            <a:off x="2423592" y="836713"/>
            <a:ext cx="7434826" cy="461665"/>
          </a:xfrm>
          <a:prstGeom prst="rect">
            <a:avLst/>
          </a:prstGeom>
          <a:solidFill>
            <a:schemeClr val="accent2"/>
          </a:solidFill>
        </p:spPr>
        <p:txBody>
          <a:bodyPr wrap="square" rtlCol="0">
            <a:spAutoFit/>
          </a:bodyPr>
          <a:lstStyle/>
          <a:p>
            <a:pPr algn="ctr"/>
            <a:r>
              <a:rPr lang="it-IT" sz="2400" b="1" dirty="0"/>
              <a:t>IL RATING DI IMPRESA E DI LEGALITÀ</a:t>
            </a:r>
          </a:p>
        </p:txBody>
      </p:sp>
    </p:spTree>
    <p:extLst>
      <p:ext uri="{BB962C8B-B14F-4D97-AF65-F5344CB8AC3E}">
        <p14:creationId xmlns:p14="http://schemas.microsoft.com/office/powerpoint/2010/main" val="3474946108"/>
      </p:ext>
    </p:extLst>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3" name="Segnaposto contenuto 2"/>
          <p:cNvSpPr>
            <a:spLocks noGrp="1"/>
          </p:cNvSpPr>
          <p:nvPr>
            <p:ph type="subTitle" idx="1"/>
          </p:nvPr>
        </p:nvSpPr>
        <p:spPr/>
        <p:txBody>
          <a:bodyPr>
            <a:normAutofit/>
          </a:bodyPr>
          <a:lstStyle/>
          <a:p>
            <a:endParaRPr lang="it-IT" dirty="0"/>
          </a:p>
          <a:p>
            <a:endParaRPr lang="it-IT" dirty="0"/>
          </a:p>
          <a:p>
            <a:endParaRPr lang="it-IT" dirty="0"/>
          </a:p>
          <a:p>
            <a:endParaRPr lang="it-IT" dirty="0"/>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28737480-44DE-4A4A-8634-6DDDC28F173C}" type="datetime1">
              <a:rPr lang="it-IT" smtClean="0"/>
              <a:t>11/12/2020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222</a:t>
            </a:fld>
            <a:endParaRPr lang="it-IT" dirty="0"/>
          </a:p>
        </p:txBody>
      </p:sp>
      <p:sp>
        <p:nvSpPr>
          <p:cNvPr id="10" name="CasellaDiTesto 9"/>
          <p:cNvSpPr txBox="1"/>
          <p:nvPr/>
        </p:nvSpPr>
        <p:spPr>
          <a:xfrm>
            <a:off x="2540605" y="1921776"/>
            <a:ext cx="7200800" cy="3046988"/>
          </a:xfrm>
          <a:prstGeom prst="rect">
            <a:avLst/>
          </a:prstGeom>
          <a:noFill/>
        </p:spPr>
        <p:txBody>
          <a:bodyPr wrap="square" rtlCol="0">
            <a:spAutoFit/>
          </a:bodyPr>
          <a:lstStyle/>
          <a:p>
            <a:pPr algn="ctr"/>
            <a:r>
              <a:rPr lang="it-IT" sz="2400" dirty="0"/>
              <a:t>Il processo di codificazione non può considerarsi ancora terminato, infatti l’organo deputato a individuare e valutare i requisiti qualificanti il rating è l’ANAC, </a:t>
            </a:r>
            <a:r>
              <a:rPr lang="it-IT" sz="2400" u="sng" dirty="0"/>
              <a:t>che dovrà emanare delle Linee Guida recanti “Istituzione del rating di impresa e delle relative premialità” (ad oggi risulta la pubblicazione di un documento di consultazione – 11 maggio 2018 - per le imprese e gli</a:t>
            </a:r>
          </a:p>
          <a:p>
            <a:pPr algn="ctr"/>
            <a:r>
              <a:rPr lang="it-IT" sz="2400" u="sng" dirty="0"/>
              <a:t>stakeholders.</a:t>
            </a:r>
            <a:endParaRPr lang="it-IT" sz="2400" b="1" u="sng" dirty="0"/>
          </a:p>
        </p:txBody>
      </p:sp>
      <p:sp>
        <p:nvSpPr>
          <p:cNvPr id="9" name="CasellaDiTesto 8">
            <a:extLst>
              <a:ext uri="{FF2B5EF4-FFF2-40B4-BE49-F238E27FC236}">
                <a16:creationId xmlns:a16="http://schemas.microsoft.com/office/drawing/2014/main" id="{1564200F-DD61-41E0-9CBA-44026C28C9D7}"/>
              </a:ext>
            </a:extLst>
          </p:cNvPr>
          <p:cNvSpPr txBox="1"/>
          <p:nvPr/>
        </p:nvSpPr>
        <p:spPr>
          <a:xfrm>
            <a:off x="2423592" y="836713"/>
            <a:ext cx="7434826" cy="461665"/>
          </a:xfrm>
          <a:prstGeom prst="rect">
            <a:avLst/>
          </a:prstGeom>
          <a:solidFill>
            <a:schemeClr val="accent2"/>
          </a:solidFill>
        </p:spPr>
        <p:txBody>
          <a:bodyPr wrap="square" rtlCol="0">
            <a:spAutoFit/>
          </a:bodyPr>
          <a:lstStyle/>
          <a:p>
            <a:pPr algn="ctr"/>
            <a:r>
              <a:rPr lang="it-IT" sz="2400" b="1" dirty="0"/>
              <a:t>IL RATING DI IMPRESA E DI LEGALITÀ</a:t>
            </a:r>
          </a:p>
        </p:txBody>
      </p:sp>
    </p:spTree>
    <p:extLst>
      <p:ext uri="{BB962C8B-B14F-4D97-AF65-F5344CB8AC3E}">
        <p14:creationId xmlns:p14="http://schemas.microsoft.com/office/powerpoint/2010/main" val="1739991876"/>
      </p:ext>
    </p:extLst>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graphicFrame>
        <p:nvGraphicFramePr>
          <p:cNvPr id="9" name="Diagramma 8">
            <a:extLst>
              <a:ext uri="{FF2B5EF4-FFF2-40B4-BE49-F238E27FC236}">
                <a16:creationId xmlns:a16="http://schemas.microsoft.com/office/drawing/2014/main" id="{63BD1A89-6E6F-4749-8BC6-8F82B4490A13}"/>
              </a:ext>
            </a:extLst>
          </p:cNvPr>
          <p:cNvGraphicFramePr/>
          <p:nvPr/>
        </p:nvGraphicFramePr>
        <p:xfrm>
          <a:off x="2246376" y="3032995"/>
          <a:ext cx="7772400" cy="298829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egnaposto data 3"/>
          <p:cNvSpPr>
            <a:spLocks noGrp="1"/>
          </p:cNvSpPr>
          <p:nvPr>
            <p:ph type="dt" sz="half" idx="10"/>
          </p:nvPr>
        </p:nvSpPr>
        <p:spPr>
          <a:xfrm>
            <a:off x="1991544" y="6021289"/>
            <a:ext cx="2286000" cy="365125"/>
          </a:xfrm>
        </p:spPr>
        <p:txBody>
          <a:bodyPr/>
          <a:lstStyle/>
          <a:p>
            <a:endParaRPr lang="it-IT" dirty="0"/>
          </a:p>
          <a:p>
            <a:fld id="{28737480-44DE-4A4A-8634-6DDDC28F173C}" type="datetime1">
              <a:rPr lang="it-IT" smtClean="0"/>
              <a:t>11/12/2020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223</a:t>
            </a:fld>
            <a:endParaRPr lang="it-IT" dirty="0"/>
          </a:p>
        </p:txBody>
      </p:sp>
      <p:sp>
        <p:nvSpPr>
          <p:cNvPr id="10" name="CasellaDiTesto 9"/>
          <p:cNvSpPr txBox="1"/>
          <p:nvPr/>
        </p:nvSpPr>
        <p:spPr>
          <a:xfrm>
            <a:off x="2540605" y="1688633"/>
            <a:ext cx="7200800" cy="954107"/>
          </a:xfrm>
          <a:prstGeom prst="rect">
            <a:avLst/>
          </a:prstGeom>
          <a:solidFill>
            <a:schemeClr val="accent3">
              <a:lumMod val="60000"/>
              <a:lumOff val="40000"/>
            </a:schemeClr>
          </a:solidFill>
        </p:spPr>
        <p:txBody>
          <a:bodyPr wrap="square" rtlCol="0">
            <a:spAutoFit/>
          </a:bodyPr>
          <a:lstStyle/>
          <a:p>
            <a:pPr algn="ctr"/>
            <a:r>
              <a:rPr lang="it-IT" sz="2800" b="1" dirty="0"/>
              <a:t>Perché richiedere il rilascio della certificazione del </a:t>
            </a:r>
            <a:r>
              <a:rPr lang="it-IT" sz="2800" b="1" i="1" dirty="0"/>
              <a:t>rating </a:t>
            </a:r>
            <a:r>
              <a:rPr lang="it-IT" sz="2800" b="1" dirty="0"/>
              <a:t>di impresa?</a:t>
            </a:r>
            <a:endParaRPr lang="it-IT" sz="2800" b="1" u="sng" dirty="0"/>
          </a:p>
        </p:txBody>
      </p:sp>
      <p:sp>
        <p:nvSpPr>
          <p:cNvPr id="11" name="CasellaDiTesto 10">
            <a:extLst>
              <a:ext uri="{FF2B5EF4-FFF2-40B4-BE49-F238E27FC236}">
                <a16:creationId xmlns:a16="http://schemas.microsoft.com/office/drawing/2014/main" id="{BDF83249-CA20-45A9-B670-CEC369772230}"/>
              </a:ext>
            </a:extLst>
          </p:cNvPr>
          <p:cNvSpPr txBox="1"/>
          <p:nvPr/>
        </p:nvSpPr>
        <p:spPr>
          <a:xfrm>
            <a:off x="2423592" y="836713"/>
            <a:ext cx="7434826" cy="461665"/>
          </a:xfrm>
          <a:prstGeom prst="rect">
            <a:avLst/>
          </a:prstGeom>
          <a:solidFill>
            <a:schemeClr val="accent2"/>
          </a:solidFill>
        </p:spPr>
        <p:txBody>
          <a:bodyPr wrap="square" rtlCol="0">
            <a:spAutoFit/>
          </a:bodyPr>
          <a:lstStyle/>
          <a:p>
            <a:pPr algn="ctr"/>
            <a:r>
              <a:rPr lang="it-IT" sz="2400" b="1" dirty="0"/>
              <a:t>IL RATING DI IMPRESA E DI LEGALITÀ</a:t>
            </a:r>
          </a:p>
        </p:txBody>
      </p:sp>
    </p:spTree>
    <p:extLst>
      <p:ext uri="{BB962C8B-B14F-4D97-AF65-F5344CB8AC3E}">
        <p14:creationId xmlns:p14="http://schemas.microsoft.com/office/powerpoint/2010/main" val="2732623472"/>
      </p:ext>
    </p:extLst>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3" name="Segnaposto contenuto 2"/>
          <p:cNvSpPr>
            <a:spLocks noGrp="1"/>
          </p:cNvSpPr>
          <p:nvPr>
            <p:ph type="subTitle" idx="1"/>
          </p:nvPr>
        </p:nvSpPr>
        <p:spPr>
          <a:xfrm>
            <a:off x="2209800" y="3032995"/>
            <a:ext cx="7772400" cy="2988293"/>
          </a:xfrm>
        </p:spPr>
        <p:txBody>
          <a:bodyPr>
            <a:normAutofit lnSpcReduction="10000"/>
          </a:bodyPr>
          <a:lstStyle/>
          <a:p>
            <a:pPr algn="ctr"/>
            <a:r>
              <a:rPr lang="it-IT" sz="2100" b="1" dirty="0"/>
              <a:t>Il rating di impresa, dunque, è basato su un punteggio massimo pari a 100 (</a:t>
            </a:r>
            <a:r>
              <a:rPr lang="it-IT" sz="2100" b="1" i="1" u="sng" dirty="0"/>
              <a:t>si v. documento di consultazione Linee Guida sul rating di impresa</a:t>
            </a:r>
            <a:r>
              <a:rPr lang="it-IT" sz="2100" b="1" dirty="0"/>
              <a:t>) dato dalla seguente formula (ma ancora naturalmente non esiste certezza sulla definitiva impostazione):</a:t>
            </a:r>
          </a:p>
          <a:p>
            <a:pPr algn="ctr"/>
            <a:endParaRPr lang="it-IT" sz="1000" b="1" dirty="0"/>
          </a:p>
          <a:p>
            <a:pPr algn="ctr"/>
            <a:r>
              <a:rPr lang="it-IT" sz="2100" dirty="0"/>
              <a:t>1. il 60% considerando i requisiti relativi alla valutazione della performance dell’esecutore;</a:t>
            </a:r>
          </a:p>
          <a:p>
            <a:pPr algn="ctr"/>
            <a:r>
              <a:rPr lang="it-IT" sz="2100" dirty="0"/>
              <a:t>2. il 40% considerando i requisiti di carattere generale, che impattano sulla valutazione complessiva dell’operatore economico non necessariamente esecutore del contratto;</a:t>
            </a:r>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28737480-44DE-4A4A-8634-6DDDC28F173C}" type="datetime1">
              <a:rPr lang="it-IT" smtClean="0"/>
              <a:t>11/12/2020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224</a:t>
            </a:fld>
            <a:endParaRPr lang="it-IT" dirty="0"/>
          </a:p>
        </p:txBody>
      </p:sp>
      <p:sp>
        <p:nvSpPr>
          <p:cNvPr id="10" name="CasellaDiTesto 9"/>
          <p:cNvSpPr txBox="1"/>
          <p:nvPr/>
        </p:nvSpPr>
        <p:spPr>
          <a:xfrm>
            <a:off x="2495600" y="1698777"/>
            <a:ext cx="7200800" cy="954107"/>
          </a:xfrm>
          <a:prstGeom prst="rect">
            <a:avLst/>
          </a:prstGeom>
          <a:solidFill>
            <a:schemeClr val="accent3">
              <a:lumMod val="60000"/>
              <a:lumOff val="40000"/>
            </a:schemeClr>
          </a:solidFill>
        </p:spPr>
        <p:txBody>
          <a:bodyPr wrap="square" rtlCol="0">
            <a:spAutoFit/>
          </a:bodyPr>
          <a:lstStyle/>
          <a:p>
            <a:pPr algn="ctr"/>
            <a:r>
              <a:rPr lang="it-IT" sz="2800" b="1" dirty="0"/>
              <a:t>Quali sono i requisiti reputazionali? Come vengono calcolati?</a:t>
            </a:r>
          </a:p>
        </p:txBody>
      </p:sp>
      <p:sp>
        <p:nvSpPr>
          <p:cNvPr id="9" name="CasellaDiTesto 8">
            <a:extLst>
              <a:ext uri="{FF2B5EF4-FFF2-40B4-BE49-F238E27FC236}">
                <a16:creationId xmlns:a16="http://schemas.microsoft.com/office/drawing/2014/main" id="{E212306A-8C4A-4077-A0C3-D90FA3381BB3}"/>
              </a:ext>
            </a:extLst>
          </p:cNvPr>
          <p:cNvSpPr txBox="1"/>
          <p:nvPr/>
        </p:nvSpPr>
        <p:spPr>
          <a:xfrm>
            <a:off x="2423592" y="836713"/>
            <a:ext cx="7434826" cy="461665"/>
          </a:xfrm>
          <a:prstGeom prst="rect">
            <a:avLst/>
          </a:prstGeom>
          <a:solidFill>
            <a:schemeClr val="accent2"/>
          </a:solidFill>
        </p:spPr>
        <p:txBody>
          <a:bodyPr wrap="square" rtlCol="0">
            <a:spAutoFit/>
          </a:bodyPr>
          <a:lstStyle/>
          <a:p>
            <a:pPr algn="ctr"/>
            <a:r>
              <a:rPr lang="it-IT" sz="2400" b="1" dirty="0"/>
              <a:t>IL RATING DI IMPRESA E DI LEGALITÀ</a:t>
            </a:r>
          </a:p>
        </p:txBody>
      </p:sp>
    </p:spTree>
    <p:extLst>
      <p:ext uri="{BB962C8B-B14F-4D97-AF65-F5344CB8AC3E}">
        <p14:creationId xmlns:p14="http://schemas.microsoft.com/office/powerpoint/2010/main" val="113873704"/>
      </p:ext>
    </p:extLst>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3" name="Segnaposto contenuto 2"/>
          <p:cNvSpPr>
            <a:spLocks noGrp="1"/>
          </p:cNvSpPr>
          <p:nvPr>
            <p:ph type="subTitle" idx="1"/>
          </p:nvPr>
        </p:nvSpPr>
        <p:spPr>
          <a:xfrm>
            <a:off x="2209800" y="2889249"/>
            <a:ext cx="7772400" cy="2988293"/>
          </a:xfrm>
        </p:spPr>
        <p:txBody>
          <a:bodyPr>
            <a:normAutofit/>
          </a:bodyPr>
          <a:lstStyle/>
          <a:p>
            <a:pPr algn="ctr"/>
            <a:r>
              <a:rPr lang="it-IT" sz="2100" b="1" dirty="0"/>
              <a:t>In particolare, si tiene conto:</a:t>
            </a:r>
          </a:p>
          <a:p>
            <a:pPr algn="ctr"/>
            <a:endParaRPr lang="it-IT" sz="1100" b="1" dirty="0"/>
          </a:p>
          <a:p>
            <a:pPr marL="379476" indent="-342900" algn="just">
              <a:buFont typeface="Wingdings" panose="05000000000000000000" pitchFamily="2" charset="2"/>
              <a:buChar char="q"/>
            </a:pPr>
            <a:r>
              <a:rPr lang="it-IT" sz="1700" dirty="0"/>
              <a:t>1. del rispetto dei tempi e costi di esecuzione degli appalti (25 punti ciascuno);</a:t>
            </a:r>
          </a:p>
          <a:p>
            <a:pPr marL="379476" indent="-342900" algn="just">
              <a:buFont typeface="Wingdings" panose="05000000000000000000" pitchFamily="2" charset="2"/>
              <a:buChar char="q"/>
            </a:pPr>
            <a:r>
              <a:rPr lang="it-IT" sz="1700" dirty="0"/>
              <a:t>2. dell’assenza di contestazioni sulla qualità delle attività eseguite (10 punti);</a:t>
            </a:r>
          </a:p>
          <a:p>
            <a:pPr marL="379476" indent="-342900" algn="just">
              <a:buFont typeface="Wingdings" panose="05000000000000000000" pitchFamily="2" charset="2"/>
              <a:buChar char="q"/>
            </a:pPr>
            <a:r>
              <a:rPr lang="it-IT" sz="1700" dirty="0"/>
              <a:t>3. della mancanza di contestazioni sulle misure di sicurezza (10 punti);</a:t>
            </a:r>
          </a:p>
          <a:p>
            <a:pPr marL="379476" indent="-342900" algn="just">
              <a:buFont typeface="Wingdings" panose="05000000000000000000" pitchFamily="2" charset="2"/>
              <a:buChar char="q"/>
            </a:pPr>
            <a:r>
              <a:rPr lang="it-IT" sz="1700" dirty="0"/>
              <a:t>4. della gestione dei documenti (3 punti), della corretta gestione del personale e dei…</a:t>
            </a:r>
          </a:p>
          <a:p>
            <a:pPr marL="379476" indent="-342900" algn="just">
              <a:buFont typeface="Wingdings" panose="05000000000000000000" pitchFamily="2" charset="2"/>
              <a:buChar char="q"/>
            </a:pPr>
            <a:r>
              <a:rPr lang="it-IT" sz="1700" dirty="0"/>
              <a:t>rapporti con subappaltatori (6 punti ciascuno) e con la SA (4 punti);</a:t>
            </a:r>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28737480-44DE-4A4A-8634-6DDDC28F173C}" type="datetime1">
              <a:rPr lang="it-IT" smtClean="0"/>
              <a:t>11/12/2020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225</a:t>
            </a:fld>
            <a:endParaRPr lang="it-IT" dirty="0"/>
          </a:p>
        </p:txBody>
      </p:sp>
      <p:sp>
        <p:nvSpPr>
          <p:cNvPr id="10" name="CasellaDiTesto 9"/>
          <p:cNvSpPr txBox="1"/>
          <p:nvPr/>
        </p:nvSpPr>
        <p:spPr>
          <a:xfrm>
            <a:off x="2495600" y="1700809"/>
            <a:ext cx="7200800" cy="954107"/>
          </a:xfrm>
          <a:prstGeom prst="rect">
            <a:avLst/>
          </a:prstGeom>
          <a:solidFill>
            <a:schemeClr val="accent3">
              <a:lumMod val="60000"/>
              <a:lumOff val="40000"/>
            </a:schemeClr>
          </a:solidFill>
        </p:spPr>
        <p:txBody>
          <a:bodyPr wrap="square" rtlCol="0">
            <a:spAutoFit/>
          </a:bodyPr>
          <a:lstStyle/>
          <a:p>
            <a:pPr algn="ctr"/>
            <a:r>
              <a:rPr lang="it-IT" sz="2800" b="1" dirty="0"/>
              <a:t>Quali sono i requisiti reputazionali? Come vengono calcolati?</a:t>
            </a:r>
          </a:p>
        </p:txBody>
      </p:sp>
      <p:sp>
        <p:nvSpPr>
          <p:cNvPr id="9" name="CasellaDiTesto 8">
            <a:extLst>
              <a:ext uri="{FF2B5EF4-FFF2-40B4-BE49-F238E27FC236}">
                <a16:creationId xmlns:a16="http://schemas.microsoft.com/office/drawing/2014/main" id="{2ECBD6BE-BFB2-4275-8C5B-3F3097DED127}"/>
              </a:ext>
            </a:extLst>
          </p:cNvPr>
          <p:cNvSpPr txBox="1"/>
          <p:nvPr/>
        </p:nvSpPr>
        <p:spPr>
          <a:xfrm>
            <a:off x="2423592" y="836713"/>
            <a:ext cx="7434826" cy="461665"/>
          </a:xfrm>
          <a:prstGeom prst="rect">
            <a:avLst/>
          </a:prstGeom>
          <a:solidFill>
            <a:schemeClr val="accent2"/>
          </a:solidFill>
        </p:spPr>
        <p:txBody>
          <a:bodyPr wrap="square" rtlCol="0">
            <a:spAutoFit/>
          </a:bodyPr>
          <a:lstStyle/>
          <a:p>
            <a:pPr algn="ctr"/>
            <a:r>
              <a:rPr lang="it-IT" sz="2400" b="1" dirty="0"/>
              <a:t>IL RATING DI IMPRESA E DI LEGALITÀ</a:t>
            </a:r>
          </a:p>
        </p:txBody>
      </p:sp>
    </p:spTree>
    <p:extLst>
      <p:ext uri="{BB962C8B-B14F-4D97-AF65-F5344CB8AC3E}">
        <p14:creationId xmlns:p14="http://schemas.microsoft.com/office/powerpoint/2010/main" val="410721992"/>
      </p:ext>
    </p:extLst>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3" name="Segnaposto contenuto 2"/>
          <p:cNvSpPr>
            <a:spLocks noGrp="1"/>
          </p:cNvSpPr>
          <p:nvPr>
            <p:ph type="subTitle" idx="1"/>
          </p:nvPr>
        </p:nvSpPr>
        <p:spPr>
          <a:xfrm>
            <a:off x="2492584" y="3795259"/>
            <a:ext cx="7200801" cy="2113541"/>
          </a:xfrm>
          <a:ln>
            <a:solidFill>
              <a:schemeClr val="tx1"/>
            </a:solidFill>
          </a:ln>
        </p:spPr>
        <p:txBody>
          <a:bodyPr>
            <a:normAutofit fontScale="40000" lnSpcReduction="20000"/>
          </a:bodyPr>
          <a:lstStyle/>
          <a:p>
            <a:pPr algn="ctr"/>
            <a:endParaRPr lang="it-IT" sz="2600" b="1" dirty="0"/>
          </a:p>
          <a:p>
            <a:pPr algn="ctr"/>
            <a:r>
              <a:rPr lang="it-IT" sz="2900" b="1" dirty="0"/>
              <a:t>a. la mancata adesione al soccorso istruttorio (2 punti);</a:t>
            </a:r>
          </a:p>
          <a:p>
            <a:pPr algn="ctr"/>
            <a:r>
              <a:rPr lang="it-IT" sz="2900" b="1" dirty="0"/>
              <a:t>b. inadempimento in relazione alla denuncia obbligatoria delle richieste estorsive o corruttive (da 3 a 5 punti);</a:t>
            </a:r>
          </a:p>
          <a:p>
            <a:pPr algn="ctr"/>
            <a:r>
              <a:rPr lang="it-IT" sz="2900" b="1" dirty="0"/>
              <a:t>c. esito del contenzioso in fase di gara o di esecuzione (5 punti);</a:t>
            </a:r>
          </a:p>
          <a:p>
            <a:pPr algn="ctr"/>
            <a:r>
              <a:rPr lang="it-IT" sz="2900" b="1" dirty="0"/>
              <a:t>d. risoluzione contrattuale per inadempimento (5 punti);</a:t>
            </a:r>
          </a:p>
          <a:p>
            <a:pPr algn="ctr"/>
            <a:r>
              <a:rPr lang="it-IT" sz="2900" b="1" dirty="0"/>
              <a:t>e. escussione della cauzione per mancata sottoscrizione del contratto o per false dichiarazioni (5 punti);</a:t>
            </a:r>
          </a:p>
          <a:p>
            <a:pPr algn="ctr"/>
            <a:r>
              <a:rPr lang="it-IT" sz="2900" b="1" dirty="0"/>
              <a:t>f. attivazione della polizza decennale (da 3 a 5 punti);</a:t>
            </a:r>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28737480-44DE-4A4A-8634-6DDDC28F173C}" type="datetime1">
              <a:rPr lang="it-IT" smtClean="0"/>
              <a:t>11/12/2020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226</a:t>
            </a:fld>
            <a:endParaRPr lang="it-IT" dirty="0"/>
          </a:p>
        </p:txBody>
      </p:sp>
      <p:sp>
        <p:nvSpPr>
          <p:cNvPr id="10" name="CasellaDiTesto 9"/>
          <p:cNvSpPr txBox="1"/>
          <p:nvPr/>
        </p:nvSpPr>
        <p:spPr>
          <a:xfrm>
            <a:off x="2495600" y="1531754"/>
            <a:ext cx="7200800" cy="954107"/>
          </a:xfrm>
          <a:prstGeom prst="rect">
            <a:avLst/>
          </a:prstGeom>
          <a:solidFill>
            <a:schemeClr val="accent3">
              <a:lumMod val="60000"/>
              <a:lumOff val="40000"/>
            </a:schemeClr>
          </a:solidFill>
        </p:spPr>
        <p:txBody>
          <a:bodyPr wrap="square" rtlCol="0">
            <a:spAutoFit/>
          </a:bodyPr>
          <a:lstStyle/>
          <a:p>
            <a:pPr algn="ctr"/>
            <a:r>
              <a:rPr lang="it-IT" sz="2800" b="1" dirty="0"/>
              <a:t>Quali sono i requisiti reputazionali? Come vengono calcolati?</a:t>
            </a:r>
          </a:p>
        </p:txBody>
      </p:sp>
      <p:sp>
        <p:nvSpPr>
          <p:cNvPr id="2" name="Rettangolo 1">
            <a:extLst>
              <a:ext uri="{FF2B5EF4-FFF2-40B4-BE49-F238E27FC236}">
                <a16:creationId xmlns:a16="http://schemas.microsoft.com/office/drawing/2014/main" id="{FB1DF6BB-3BFC-414B-963F-44F36337ECCB}"/>
              </a:ext>
            </a:extLst>
          </p:cNvPr>
          <p:cNvSpPr/>
          <p:nvPr/>
        </p:nvSpPr>
        <p:spPr>
          <a:xfrm>
            <a:off x="2492586" y="2735138"/>
            <a:ext cx="7200799" cy="923330"/>
          </a:xfrm>
          <a:prstGeom prst="rect">
            <a:avLst/>
          </a:prstGeom>
          <a:solidFill>
            <a:srgbClr val="FFFF00"/>
          </a:solidFill>
        </p:spPr>
        <p:txBody>
          <a:bodyPr wrap="square">
            <a:spAutoFit/>
          </a:bodyPr>
          <a:lstStyle/>
          <a:p>
            <a:pPr algn="ctr"/>
            <a:r>
              <a:rPr lang="it-IT" b="1" dirty="0"/>
              <a:t>Circa i requisiti penalizzanti, invece, nel caso si verifichino i seguenti episodi si avrà una decurtazione rispetto al </a:t>
            </a:r>
            <a:r>
              <a:rPr lang="it-IT" b="1" u="sng" dirty="0"/>
              <a:t>punteggio massimo di 25 punti:</a:t>
            </a:r>
          </a:p>
        </p:txBody>
      </p:sp>
      <p:sp>
        <p:nvSpPr>
          <p:cNvPr id="11" name="CasellaDiTesto 10">
            <a:extLst>
              <a:ext uri="{FF2B5EF4-FFF2-40B4-BE49-F238E27FC236}">
                <a16:creationId xmlns:a16="http://schemas.microsoft.com/office/drawing/2014/main" id="{4EE6E608-4F0F-4F18-B76B-88AE59A86320}"/>
              </a:ext>
            </a:extLst>
          </p:cNvPr>
          <p:cNvSpPr txBox="1"/>
          <p:nvPr/>
        </p:nvSpPr>
        <p:spPr>
          <a:xfrm>
            <a:off x="2423592" y="836713"/>
            <a:ext cx="7434826" cy="461665"/>
          </a:xfrm>
          <a:prstGeom prst="rect">
            <a:avLst/>
          </a:prstGeom>
          <a:solidFill>
            <a:schemeClr val="accent2"/>
          </a:solidFill>
        </p:spPr>
        <p:txBody>
          <a:bodyPr wrap="square" rtlCol="0">
            <a:spAutoFit/>
          </a:bodyPr>
          <a:lstStyle/>
          <a:p>
            <a:pPr algn="ctr"/>
            <a:r>
              <a:rPr lang="it-IT" sz="2400" b="1" dirty="0"/>
              <a:t>IL RATING DI IMPRESA E DI LEGALITÀ</a:t>
            </a:r>
          </a:p>
        </p:txBody>
      </p:sp>
    </p:spTree>
    <p:extLst>
      <p:ext uri="{BB962C8B-B14F-4D97-AF65-F5344CB8AC3E}">
        <p14:creationId xmlns:p14="http://schemas.microsoft.com/office/powerpoint/2010/main" val="249121921"/>
      </p:ext>
    </p:extLst>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data 3"/>
          <p:cNvSpPr>
            <a:spLocks noGrp="1"/>
          </p:cNvSpPr>
          <p:nvPr>
            <p:ph type="dt" sz="half" idx="10"/>
          </p:nvPr>
        </p:nvSpPr>
        <p:spPr>
          <a:xfrm>
            <a:off x="1991544" y="6021289"/>
            <a:ext cx="2286000" cy="365125"/>
          </a:xfrm>
        </p:spPr>
        <p:txBody>
          <a:bodyPr/>
          <a:lstStyle/>
          <a:p>
            <a:endParaRPr lang="it-IT" dirty="0"/>
          </a:p>
          <a:p>
            <a:fld id="{28737480-44DE-4A4A-8634-6DDDC28F173C}" type="datetime1">
              <a:rPr lang="it-IT" smtClean="0"/>
              <a:t>11/12/2020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227</a:t>
            </a:fld>
            <a:endParaRPr lang="it-IT" dirty="0"/>
          </a:p>
        </p:txBody>
      </p:sp>
      <p:sp>
        <p:nvSpPr>
          <p:cNvPr id="12" name="Rettangolo 11">
            <a:extLst>
              <a:ext uri="{FF2B5EF4-FFF2-40B4-BE49-F238E27FC236}">
                <a16:creationId xmlns:a16="http://schemas.microsoft.com/office/drawing/2014/main" id="{E46A86B5-1632-4829-B34A-406ABB2E0157}"/>
              </a:ext>
            </a:extLst>
          </p:cNvPr>
          <p:cNvSpPr/>
          <p:nvPr/>
        </p:nvSpPr>
        <p:spPr>
          <a:xfrm>
            <a:off x="2334984" y="1687366"/>
            <a:ext cx="7522032" cy="4031873"/>
          </a:xfrm>
          <a:prstGeom prst="rect">
            <a:avLst/>
          </a:prstGeom>
        </p:spPr>
        <p:txBody>
          <a:bodyPr wrap="square">
            <a:spAutoFit/>
          </a:bodyPr>
          <a:lstStyle/>
          <a:p>
            <a:pPr algn="ctr"/>
            <a:r>
              <a:rPr lang="it-IT" sz="2000" b="1" dirty="0">
                <a:latin typeface="OpenSans-Regular"/>
              </a:rPr>
              <a:t>Per quanto riguarda le </a:t>
            </a:r>
            <a:r>
              <a:rPr lang="it-IT" sz="2000" b="1" dirty="0">
                <a:latin typeface="OpenSans-Bold"/>
              </a:rPr>
              <a:t>modalità di richiesta</a:t>
            </a:r>
            <a:r>
              <a:rPr lang="it-IT" sz="2000" b="1" dirty="0">
                <a:latin typeface="OpenSans-Regular"/>
              </a:rPr>
              <a:t>, questa viene fatta esclusivamente su istanza di parte dall’operatore economico nei confronti della stazione appaltante.</a:t>
            </a:r>
          </a:p>
          <a:p>
            <a:pPr algn="ctr"/>
            <a:endParaRPr lang="it-IT" sz="1400" u="sng" dirty="0">
              <a:effectLst>
                <a:outerShdw blurRad="38100" dist="38100" dir="2700000" algn="tl">
                  <a:srgbClr val="000000">
                    <a:alpha val="43137"/>
                  </a:srgbClr>
                </a:outerShdw>
              </a:effectLst>
              <a:latin typeface="OpenSans-Regular"/>
            </a:endParaRPr>
          </a:p>
          <a:p>
            <a:pPr algn="ctr"/>
            <a:r>
              <a:rPr lang="it-IT" sz="2000" u="sng" dirty="0">
                <a:effectLst>
                  <a:outerShdw blurRad="38100" dist="38100" dir="2700000" algn="tl">
                    <a:srgbClr val="000000">
                      <a:alpha val="43137"/>
                    </a:srgbClr>
                  </a:outerShdw>
                </a:effectLst>
                <a:latin typeface="OpenSans-Regular"/>
              </a:rPr>
              <a:t>Dunque, la richiesta per il rilascio del rating è facoltativa e non obbligatoria.</a:t>
            </a:r>
          </a:p>
          <a:p>
            <a:pPr algn="ctr"/>
            <a:endParaRPr lang="it-IT" sz="1400" dirty="0">
              <a:latin typeface="OpenSans-Regular"/>
            </a:endParaRPr>
          </a:p>
          <a:p>
            <a:pPr algn="ctr"/>
            <a:r>
              <a:rPr lang="it-IT" dirty="0">
                <a:latin typeface="OpenSans-Regular"/>
              </a:rPr>
              <a:t>La stazione appaltante è chiamata a valutare la </a:t>
            </a:r>
            <a:r>
              <a:rPr lang="it-IT" i="1" dirty="0">
                <a:latin typeface="OpenSans-Italic"/>
              </a:rPr>
              <a:t>performance </a:t>
            </a:r>
            <a:r>
              <a:rPr lang="it-IT" dirty="0">
                <a:latin typeface="OpenSans-Regular"/>
              </a:rPr>
              <a:t>passata dell’impresa esecutrice e a rilasciare le informazioni necessarie per il calcolo del rating di impresa, </a:t>
            </a:r>
            <a:r>
              <a:rPr lang="it-IT" u="sng" dirty="0">
                <a:latin typeface="OpenSans-Regular"/>
              </a:rPr>
              <a:t>presentando la relativa documentazione (schede di valutazione) all’ANAC. Quest’ultima verificherà la completezza della documentazione presentata, e qualora fosse incompleta o falsa non solo il rating non verrà rilasciato, ma l’operatore economico sarà soggetto alle conseguenze penali e amministrative previste dalla normativa vigente</a:t>
            </a:r>
            <a:r>
              <a:rPr lang="it-IT" sz="2000" u="sng" dirty="0">
                <a:latin typeface="OpenSans-Regular"/>
              </a:rPr>
              <a:t>.</a:t>
            </a:r>
            <a:endParaRPr lang="it-IT" sz="2000" u="sng" dirty="0"/>
          </a:p>
        </p:txBody>
      </p:sp>
      <p:sp>
        <p:nvSpPr>
          <p:cNvPr id="10" name="CasellaDiTesto 9">
            <a:extLst>
              <a:ext uri="{FF2B5EF4-FFF2-40B4-BE49-F238E27FC236}">
                <a16:creationId xmlns:a16="http://schemas.microsoft.com/office/drawing/2014/main" id="{80829B02-4FA2-42A6-AA4C-4BA0245174E5}"/>
              </a:ext>
            </a:extLst>
          </p:cNvPr>
          <p:cNvSpPr txBox="1"/>
          <p:nvPr/>
        </p:nvSpPr>
        <p:spPr>
          <a:xfrm>
            <a:off x="2423592" y="836713"/>
            <a:ext cx="7434826" cy="461665"/>
          </a:xfrm>
          <a:prstGeom prst="rect">
            <a:avLst/>
          </a:prstGeom>
          <a:solidFill>
            <a:schemeClr val="accent2"/>
          </a:solidFill>
        </p:spPr>
        <p:txBody>
          <a:bodyPr wrap="square" rtlCol="0">
            <a:spAutoFit/>
          </a:bodyPr>
          <a:lstStyle/>
          <a:p>
            <a:pPr algn="ctr"/>
            <a:r>
              <a:rPr lang="it-IT" sz="2400" b="1" dirty="0"/>
              <a:t>IL RATING DI IMPRESA E DI LEGALITÀ</a:t>
            </a:r>
          </a:p>
        </p:txBody>
      </p:sp>
    </p:spTree>
    <p:extLst>
      <p:ext uri="{BB962C8B-B14F-4D97-AF65-F5344CB8AC3E}">
        <p14:creationId xmlns:p14="http://schemas.microsoft.com/office/powerpoint/2010/main" val="1989836008"/>
      </p:ext>
    </p:extLst>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FFD48BC7-DC40-47DE-87EE-9F4B6ECB9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29" name="Freeform: Shape 28">
            <a:extLst>
              <a:ext uri="{FF2B5EF4-FFF2-40B4-BE49-F238E27FC236}">
                <a16:creationId xmlns:a16="http://schemas.microsoft.com/office/drawing/2014/main" id="{E502BBC7-2C76-46F3-BC24-5985BC13D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useBgFill="1">
        <p:nvSpPr>
          <p:cNvPr id="31" name="Freeform: Shape 30">
            <a:extLst>
              <a:ext uri="{FF2B5EF4-FFF2-40B4-BE49-F238E27FC236}">
                <a16:creationId xmlns:a16="http://schemas.microsoft.com/office/drawing/2014/main" id="{C7F28D52-2A5F-4D23-81AE-7CB8B591C7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1664" y="0"/>
            <a:ext cx="9948672"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3" name="Rectangle 32">
            <a:extLst>
              <a:ext uri="{FF2B5EF4-FFF2-40B4-BE49-F238E27FC236}">
                <a16:creationId xmlns:a16="http://schemas.microsoft.com/office/drawing/2014/main" id="{3629484E-3792-4B3D-89AD-7C8A1ED0E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0" y="5524786"/>
            <a:ext cx="4754880" cy="274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Segnaposto data 3"/>
          <p:cNvSpPr>
            <a:spLocks noGrp="1"/>
          </p:cNvSpPr>
          <p:nvPr>
            <p:ph type="dt" sz="half" idx="10"/>
          </p:nvPr>
        </p:nvSpPr>
        <p:spPr>
          <a:xfrm>
            <a:off x="434163" y="6356350"/>
            <a:ext cx="1166037" cy="365125"/>
          </a:xfrm>
        </p:spPr>
        <p:txBody>
          <a:bodyPr>
            <a:normAutofit/>
          </a:bodyPr>
          <a:lstStyle/>
          <a:p>
            <a:pPr>
              <a:spcAft>
                <a:spcPts val="600"/>
              </a:spcAft>
            </a:pPr>
            <a:fld id="{F7B8B8B4-C1CC-4D2A-AED5-8D12E6593E59}" type="datetime1">
              <a:rPr lang="it-IT" smtClean="0">
                <a:solidFill>
                  <a:schemeClr val="tx1">
                    <a:lumMod val="50000"/>
                    <a:lumOff val="50000"/>
                  </a:schemeClr>
                </a:solidFill>
                <a:latin typeface="Calibri" pitchFamily="34" charset="0"/>
              </a:rPr>
              <a:t>11/12/2020</a:t>
            </a:fld>
            <a:endParaRPr lang="it-IT" dirty="0">
              <a:solidFill>
                <a:schemeClr val="tx1">
                  <a:lumMod val="50000"/>
                  <a:lumOff val="50000"/>
                </a:schemeClr>
              </a:solidFill>
              <a:latin typeface="Calibri" pitchFamily="34" charset="0"/>
            </a:endParaRPr>
          </a:p>
        </p:txBody>
      </p:sp>
      <p:sp>
        <p:nvSpPr>
          <p:cNvPr id="6" name="Segnaposto piè di pagina 5">
            <a:extLst>
              <a:ext uri="{FF2B5EF4-FFF2-40B4-BE49-F238E27FC236}">
                <a16:creationId xmlns:a16="http://schemas.microsoft.com/office/drawing/2014/main" id="{B80C0DE2-CE8C-472F-913A-A5BF9C176A7D}"/>
              </a:ext>
            </a:extLst>
          </p:cNvPr>
          <p:cNvSpPr>
            <a:spLocks noGrp="1"/>
          </p:cNvSpPr>
          <p:nvPr>
            <p:ph type="ftr" sz="quarter" idx="11"/>
          </p:nvPr>
        </p:nvSpPr>
        <p:spPr>
          <a:xfrm>
            <a:off x="4038600" y="6356350"/>
            <a:ext cx="4114800" cy="365125"/>
          </a:xfrm>
        </p:spPr>
        <p:txBody>
          <a:bodyPr>
            <a:normAutofit/>
          </a:bodyPr>
          <a:lstStyle/>
          <a:p>
            <a:pPr>
              <a:spcAft>
                <a:spcPts val="600"/>
              </a:spcAft>
            </a:pPr>
            <a:r>
              <a:rPr lang="it-IT" dirty="0">
                <a:solidFill>
                  <a:schemeClr val="tx1">
                    <a:lumMod val="50000"/>
                    <a:lumOff val="50000"/>
                  </a:schemeClr>
                </a:solidFill>
              </a:rPr>
              <a:t>IL CODICE DEI CONTRATTI PUBBLICI</a:t>
            </a:r>
          </a:p>
        </p:txBody>
      </p:sp>
      <p:sp>
        <p:nvSpPr>
          <p:cNvPr id="5" name="Segnaposto numero diapositiva 4"/>
          <p:cNvSpPr>
            <a:spLocks noGrp="1"/>
          </p:cNvSpPr>
          <p:nvPr>
            <p:ph type="sldNum" sz="quarter" idx="12"/>
          </p:nvPr>
        </p:nvSpPr>
        <p:spPr>
          <a:xfrm>
            <a:off x="10489019" y="6356350"/>
            <a:ext cx="1268818" cy="365125"/>
          </a:xfrm>
          <a:prstGeom prst="ellipse">
            <a:avLst/>
          </a:prstGeom>
        </p:spPr>
        <p:txBody>
          <a:bodyPr>
            <a:normAutofit/>
          </a:bodyPr>
          <a:lstStyle/>
          <a:p>
            <a:pPr>
              <a:lnSpc>
                <a:spcPct val="90000"/>
              </a:lnSpc>
              <a:spcAft>
                <a:spcPts val="600"/>
              </a:spcAft>
            </a:pPr>
            <a:fld id="{ED2A5BCF-08AD-4814-8341-34CC1736FD3A}" type="slidenum">
              <a:rPr lang="it-IT">
                <a:solidFill>
                  <a:schemeClr val="tx1">
                    <a:lumMod val="50000"/>
                    <a:lumOff val="50000"/>
                  </a:schemeClr>
                </a:solidFill>
              </a:rPr>
              <a:pPr>
                <a:lnSpc>
                  <a:spcPct val="90000"/>
                </a:lnSpc>
                <a:spcAft>
                  <a:spcPts val="600"/>
                </a:spcAft>
              </a:pPr>
              <a:t>228</a:t>
            </a:fld>
            <a:endParaRPr lang="it-IT" dirty="0">
              <a:solidFill>
                <a:schemeClr val="tx1">
                  <a:lumMod val="50000"/>
                  <a:lumOff val="50000"/>
                </a:schemeClr>
              </a:solidFill>
            </a:endParaRPr>
          </a:p>
        </p:txBody>
      </p:sp>
      <p:sp>
        <p:nvSpPr>
          <p:cNvPr id="8" name="CasellaDiTesto 7">
            <a:extLst>
              <a:ext uri="{FF2B5EF4-FFF2-40B4-BE49-F238E27FC236}">
                <a16:creationId xmlns:a16="http://schemas.microsoft.com/office/drawing/2014/main" id="{52DDA517-FEBA-4204-9E8B-FECB65EFB066}"/>
              </a:ext>
            </a:extLst>
          </p:cNvPr>
          <p:cNvSpPr txBox="1"/>
          <p:nvPr/>
        </p:nvSpPr>
        <p:spPr>
          <a:xfrm>
            <a:off x="1114425" y="2617289"/>
            <a:ext cx="9645433" cy="584775"/>
          </a:xfrm>
          <a:prstGeom prst="rect">
            <a:avLst/>
          </a:prstGeom>
          <a:noFill/>
        </p:spPr>
        <p:txBody>
          <a:bodyPr wrap="square" rtlCol="0">
            <a:spAutoFit/>
          </a:bodyPr>
          <a:lstStyle/>
          <a:p>
            <a:pPr algn="ctr"/>
            <a:r>
              <a:rPr lang="it-IT" sz="3200" b="1" dirty="0"/>
              <a:t>LE SPECIFICHE TECNICHE</a:t>
            </a:r>
          </a:p>
        </p:txBody>
      </p:sp>
    </p:spTree>
    <p:extLst>
      <p:ext uri="{BB962C8B-B14F-4D97-AF65-F5344CB8AC3E}">
        <p14:creationId xmlns:p14="http://schemas.microsoft.com/office/powerpoint/2010/main" val="817883978"/>
      </p:ext>
    </p:extLst>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A99DE69A-4738-4B3F-B19F-5E165253B51E}" type="datetime1">
              <a:rPr lang="it-IT" smtClean="0"/>
              <a:t>11/12/2020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229</a:t>
            </a:fld>
            <a:endParaRPr lang="it-IT" dirty="0"/>
          </a:p>
        </p:txBody>
      </p:sp>
      <p:sp>
        <p:nvSpPr>
          <p:cNvPr id="8" name="CasellaDiTesto 7">
            <a:extLst>
              <a:ext uri="{FF2B5EF4-FFF2-40B4-BE49-F238E27FC236}">
                <a16:creationId xmlns:a16="http://schemas.microsoft.com/office/drawing/2014/main" id="{B443334A-5EF0-4708-B76A-9C31E99DE629}"/>
              </a:ext>
            </a:extLst>
          </p:cNvPr>
          <p:cNvSpPr txBox="1"/>
          <p:nvPr/>
        </p:nvSpPr>
        <p:spPr>
          <a:xfrm>
            <a:off x="2246376" y="692696"/>
            <a:ext cx="7625952" cy="369332"/>
          </a:xfrm>
          <a:prstGeom prst="rect">
            <a:avLst/>
          </a:prstGeom>
          <a:solidFill>
            <a:schemeClr val="accent1">
              <a:lumMod val="60000"/>
              <a:lumOff val="40000"/>
            </a:schemeClr>
          </a:solidFill>
        </p:spPr>
        <p:txBody>
          <a:bodyPr wrap="square" rtlCol="0">
            <a:spAutoFit/>
          </a:bodyPr>
          <a:lstStyle/>
          <a:p>
            <a:pPr algn="ctr"/>
            <a:r>
              <a:rPr lang="it-IT" b="1" dirty="0"/>
              <a:t>LE SPECIFICHE TECNICHE</a:t>
            </a:r>
          </a:p>
        </p:txBody>
      </p:sp>
      <p:sp>
        <p:nvSpPr>
          <p:cNvPr id="2" name="Rettangolo 1">
            <a:extLst>
              <a:ext uri="{FF2B5EF4-FFF2-40B4-BE49-F238E27FC236}">
                <a16:creationId xmlns:a16="http://schemas.microsoft.com/office/drawing/2014/main" id="{DC37ACE3-14B0-48F3-9D7D-357DC921C8A0}"/>
              </a:ext>
            </a:extLst>
          </p:cNvPr>
          <p:cNvSpPr/>
          <p:nvPr/>
        </p:nvSpPr>
        <p:spPr>
          <a:xfrm>
            <a:off x="795754" y="1280658"/>
            <a:ext cx="10600491" cy="4708981"/>
          </a:xfrm>
          <a:prstGeom prst="rect">
            <a:avLst/>
          </a:prstGeom>
          <a:solidFill>
            <a:schemeClr val="bg2"/>
          </a:solidFill>
          <a:ln>
            <a:solidFill>
              <a:schemeClr val="tx1"/>
            </a:solidFill>
          </a:ln>
        </p:spPr>
        <p:txBody>
          <a:bodyPr wrap="square">
            <a:spAutoFit/>
          </a:bodyPr>
          <a:lstStyle/>
          <a:p>
            <a:pPr algn="ctr"/>
            <a:r>
              <a:rPr lang="it-IT" sz="1600" b="1" u="sng" dirty="0">
                <a:solidFill>
                  <a:srgbClr val="002060"/>
                </a:solidFill>
              </a:rPr>
              <a:t>Ai fini del Codice dei Contratti (art. 68 e Allegato XIII) si intende per</a:t>
            </a:r>
          </a:p>
          <a:p>
            <a:pPr algn="ctr"/>
            <a:endParaRPr lang="it-IT" sz="1600" b="1" u="sng" dirty="0">
              <a:solidFill>
                <a:srgbClr val="002060"/>
              </a:solidFill>
            </a:endParaRPr>
          </a:p>
          <a:p>
            <a:pPr algn="ctr"/>
            <a:r>
              <a:rPr lang="it-IT" sz="1600" b="1" u="sng" dirty="0">
                <a:solidFill>
                  <a:srgbClr val="002060"/>
                </a:solidFill>
              </a:rPr>
              <a:t>«specifiche tecniche»: a seconda del caso</a:t>
            </a:r>
          </a:p>
          <a:p>
            <a:pPr algn="ctr"/>
            <a:endParaRPr lang="it-IT" b="1" u="sng" dirty="0">
              <a:solidFill>
                <a:srgbClr val="002060"/>
              </a:solidFill>
            </a:endParaRPr>
          </a:p>
          <a:p>
            <a:pPr algn="ctr"/>
            <a:r>
              <a:rPr lang="it-IT" b="1" dirty="0">
                <a:solidFill>
                  <a:srgbClr val="002060"/>
                </a:solidFill>
              </a:rPr>
              <a:t>a) </a:t>
            </a:r>
            <a:r>
              <a:rPr lang="it-IT" b="1" u="sng" dirty="0">
                <a:solidFill>
                  <a:srgbClr val="002060"/>
                </a:solidFill>
              </a:rPr>
              <a:t>nel caso di appalti pubblici di lavori: l'insieme delle prescrizioni tecniche contenute, in particolare, nei documenti di gara, che definiscono le caratteristiche richieste di un materiale, un prodotto o una fornitura in modo che rispondano all'uso a cui sono destinati dall'amministrazione aggiudicatrice;</a:t>
            </a:r>
            <a:r>
              <a:rPr lang="it-IT" b="1" dirty="0">
                <a:solidFill>
                  <a:srgbClr val="002060"/>
                </a:solidFill>
              </a:rPr>
              <a:t> tra queste caratteristiche rientrano i livelli della prestazione ambientale e le ripercussioni sul clima, la progettazione che tenga conto di tutti i requisiti (compresa l'accessibilità per persone con disabilità) la valutazione della conformità, la proprietà d'uso, la sicurezza o le dimensioni, incluse le procedure riguardanti il sistema di garanzia della qualità, la terminologia, i simboli, il collaudo e metodi di prova, l'imballaggio, la marcatura e l'etichettatura, le istruzioni per l'uso, nonché i processi e i metodi di produzione in qualsiasi momento del ciclo di vita dei lavori. Esse comprendono altresì le norme riguardanti la progettazione e la determinazione dei costi, le condizioni di collaudo, d'ispezione e di accettazione dei lavori nonché i metodi e le tecniche di costruzione come pure ogni altra condizione tecnica che l'amministrazione aggiudicatrice o l’ente aggiudicatore può prescrivere, mediante regolamentazione generale o particolare, in relazione all'opera finita e ai materiali o alle parti che la compongono;</a:t>
            </a:r>
          </a:p>
        </p:txBody>
      </p:sp>
    </p:spTree>
    <p:extLst>
      <p:ext uri="{BB962C8B-B14F-4D97-AF65-F5344CB8AC3E}">
        <p14:creationId xmlns:p14="http://schemas.microsoft.com/office/powerpoint/2010/main" val="30664155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FFD48BC7-DC40-47DE-87EE-9F4B6ECB9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29" name="Freeform: Shape 28">
            <a:extLst>
              <a:ext uri="{FF2B5EF4-FFF2-40B4-BE49-F238E27FC236}">
                <a16:creationId xmlns:a16="http://schemas.microsoft.com/office/drawing/2014/main" id="{E502BBC7-2C76-46F3-BC24-5985BC13D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useBgFill="1">
        <p:nvSpPr>
          <p:cNvPr id="31" name="Freeform: Shape 30">
            <a:extLst>
              <a:ext uri="{FF2B5EF4-FFF2-40B4-BE49-F238E27FC236}">
                <a16:creationId xmlns:a16="http://schemas.microsoft.com/office/drawing/2014/main" id="{C7F28D52-2A5F-4D23-81AE-7CB8B591C7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1664" y="0"/>
            <a:ext cx="9948672"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olo 1"/>
          <p:cNvSpPr>
            <a:spLocks noGrp="1"/>
          </p:cNvSpPr>
          <p:nvPr>
            <p:ph type="ctrTitle"/>
          </p:nvPr>
        </p:nvSpPr>
        <p:spPr>
          <a:xfrm>
            <a:off x="640522" y="469976"/>
            <a:ext cx="10910956" cy="555500"/>
          </a:xfrm>
        </p:spPr>
        <p:txBody>
          <a:bodyPr anchor="ctr">
            <a:normAutofit fontScale="90000"/>
          </a:bodyPr>
          <a:lstStyle/>
          <a:p>
            <a:br>
              <a:rPr lang="it-IT" sz="2300" dirty="0">
                <a:latin typeface="Calibri" pitchFamily="34" charset="0"/>
              </a:rPr>
            </a:br>
            <a:br>
              <a:rPr lang="it-IT" sz="2300" dirty="0">
                <a:latin typeface="Calibri" pitchFamily="34" charset="0"/>
              </a:rPr>
            </a:br>
            <a:br>
              <a:rPr lang="it-IT" sz="2300" dirty="0">
                <a:latin typeface="Calibri" pitchFamily="34" charset="0"/>
              </a:rPr>
            </a:br>
            <a:br>
              <a:rPr lang="it-IT" sz="2300" dirty="0">
                <a:latin typeface="Calibri" pitchFamily="34" charset="0"/>
              </a:rPr>
            </a:br>
            <a:br>
              <a:rPr lang="it-IT" sz="2300" dirty="0">
                <a:latin typeface="Calibri" pitchFamily="34" charset="0"/>
              </a:rPr>
            </a:br>
            <a:r>
              <a:rPr lang="it-IT" sz="3100" b="1" dirty="0">
                <a:latin typeface="Calibri" pitchFamily="34" charset="0"/>
              </a:rPr>
              <a:t>IL DECRETO SEMPLIFICAZIONI</a:t>
            </a:r>
            <a:br>
              <a:rPr lang="it-IT" sz="4800" dirty="0">
                <a:latin typeface="Calibri" pitchFamily="34" charset="0"/>
              </a:rPr>
            </a:br>
            <a:endParaRPr lang="it-IT" sz="4800" dirty="0">
              <a:latin typeface="Calibri" pitchFamily="34" charset="0"/>
            </a:endParaRPr>
          </a:p>
        </p:txBody>
      </p:sp>
      <p:sp>
        <p:nvSpPr>
          <p:cNvPr id="33" name="Rectangle 32">
            <a:extLst>
              <a:ext uri="{FF2B5EF4-FFF2-40B4-BE49-F238E27FC236}">
                <a16:creationId xmlns:a16="http://schemas.microsoft.com/office/drawing/2014/main" id="{3629484E-3792-4B3D-89AD-7C8A1ED0E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0" y="5524786"/>
            <a:ext cx="4754880" cy="274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Segnaposto data 3"/>
          <p:cNvSpPr>
            <a:spLocks noGrp="1"/>
          </p:cNvSpPr>
          <p:nvPr>
            <p:ph type="dt" sz="half" idx="10"/>
          </p:nvPr>
        </p:nvSpPr>
        <p:spPr>
          <a:xfrm>
            <a:off x="434163" y="6356350"/>
            <a:ext cx="1166037" cy="365125"/>
          </a:xfrm>
        </p:spPr>
        <p:txBody>
          <a:bodyPr>
            <a:normAutofit/>
          </a:bodyPr>
          <a:lstStyle/>
          <a:p>
            <a:pPr>
              <a:spcAft>
                <a:spcPts val="600"/>
              </a:spcAft>
            </a:pPr>
            <a:fld id="{693DDF68-E19E-44FD-8DF2-9EE34C2FEE05}" type="datetime1">
              <a:rPr lang="it-IT" smtClean="0">
                <a:solidFill>
                  <a:schemeClr val="tx1">
                    <a:lumMod val="50000"/>
                    <a:lumOff val="50000"/>
                  </a:schemeClr>
                </a:solidFill>
                <a:latin typeface="Calibri" pitchFamily="34" charset="0"/>
              </a:rPr>
              <a:t>11/12/2020</a:t>
            </a:fld>
            <a:endParaRPr lang="it-IT" dirty="0">
              <a:solidFill>
                <a:schemeClr val="tx1">
                  <a:lumMod val="50000"/>
                  <a:lumOff val="50000"/>
                </a:schemeClr>
              </a:solidFill>
              <a:latin typeface="Calibri" pitchFamily="34" charset="0"/>
            </a:endParaRPr>
          </a:p>
        </p:txBody>
      </p:sp>
      <p:sp>
        <p:nvSpPr>
          <p:cNvPr id="6" name="Segnaposto piè di pagina 5">
            <a:extLst>
              <a:ext uri="{FF2B5EF4-FFF2-40B4-BE49-F238E27FC236}">
                <a16:creationId xmlns:a16="http://schemas.microsoft.com/office/drawing/2014/main" id="{B80C0DE2-CE8C-472F-913A-A5BF9C176A7D}"/>
              </a:ext>
            </a:extLst>
          </p:cNvPr>
          <p:cNvSpPr>
            <a:spLocks noGrp="1"/>
          </p:cNvSpPr>
          <p:nvPr>
            <p:ph type="ftr" sz="quarter" idx="11"/>
          </p:nvPr>
        </p:nvSpPr>
        <p:spPr>
          <a:xfrm>
            <a:off x="4038600" y="6356350"/>
            <a:ext cx="4114800" cy="365125"/>
          </a:xfrm>
        </p:spPr>
        <p:txBody>
          <a:bodyPr>
            <a:normAutofit/>
          </a:bodyPr>
          <a:lstStyle/>
          <a:p>
            <a:pPr>
              <a:spcAft>
                <a:spcPts val="600"/>
              </a:spcAft>
            </a:pPr>
            <a:r>
              <a:rPr lang="it-IT" dirty="0">
                <a:solidFill>
                  <a:schemeClr val="tx1">
                    <a:lumMod val="50000"/>
                    <a:lumOff val="50000"/>
                  </a:schemeClr>
                </a:solidFill>
              </a:rPr>
              <a:t>IL CODICE DEI CONTRATTI PUBBLICI</a:t>
            </a:r>
          </a:p>
        </p:txBody>
      </p:sp>
      <p:sp>
        <p:nvSpPr>
          <p:cNvPr id="5" name="Segnaposto numero diapositiva 4"/>
          <p:cNvSpPr>
            <a:spLocks noGrp="1"/>
          </p:cNvSpPr>
          <p:nvPr>
            <p:ph type="sldNum" sz="quarter" idx="12"/>
          </p:nvPr>
        </p:nvSpPr>
        <p:spPr>
          <a:xfrm>
            <a:off x="10489019" y="6356350"/>
            <a:ext cx="1268818" cy="365125"/>
          </a:xfrm>
          <a:prstGeom prst="ellipse">
            <a:avLst/>
          </a:prstGeom>
        </p:spPr>
        <p:txBody>
          <a:bodyPr>
            <a:normAutofit/>
          </a:bodyPr>
          <a:lstStyle/>
          <a:p>
            <a:pPr>
              <a:lnSpc>
                <a:spcPct val="90000"/>
              </a:lnSpc>
              <a:spcAft>
                <a:spcPts val="600"/>
              </a:spcAft>
            </a:pPr>
            <a:fld id="{ED2A5BCF-08AD-4814-8341-34CC1736FD3A}" type="slidenum">
              <a:rPr lang="it-IT">
                <a:solidFill>
                  <a:schemeClr val="tx1">
                    <a:lumMod val="50000"/>
                    <a:lumOff val="50000"/>
                  </a:schemeClr>
                </a:solidFill>
              </a:rPr>
              <a:pPr>
                <a:lnSpc>
                  <a:spcPct val="90000"/>
                </a:lnSpc>
                <a:spcAft>
                  <a:spcPts val="600"/>
                </a:spcAft>
              </a:pPr>
              <a:t>23</a:t>
            </a:fld>
            <a:endParaRPr lang="it-IT" dirty="0">
              <a:solidFill>
                <a:schemeClr val="tx1">
                  <a:lumMod val="50000"/>
                  <a:lumOff val="50000"/>
                </a:schemeClr>
              </a:solidFill>
            </a:endParaRPr>
          </a:p>
        </p:txBody>
      </p:sp>
      <p:sp>
        <p:nvSpPr>
          <p:cNvPr id="12" name="CasellaDiTesto 11">
            <a:extLst>
              <a:ext uri="{FF2B5EF4-FFF2-40B4-BE49-F238E27FC236}">
                <a16:creationId xmlns:a16="http://schemas.microsoft.com/office/drawing/2014/main" id="{3E33E5AF-F40C-4DF1-B15D-EA4439B128F9}"/>
              </a:ext>
            </a:extLst>
          </p:cNvPr>
          <p:cNvSpPr txBox="1"/>
          <p:nvPr/>
        </p:nvSpPr>
        <p:spPr>
          <a:xfrm>
            <a:off x="1258114" y="1652992"/>
            <a:ext cx="9675772" cy="3200876"/>
          </a:xfrm>
          <a:prstGeom prst="rect">
            <a:avLst/>
          </a:prstGeom>
          <a:noFill/>
          <a:ln>
            <a:solidFill>
              <a:schemeClr val="accent6">
                <a:lumMod val="75000"/>
              </a:schemeClr>
            </a:solidFill>
          </a:ln>
        </p:spPr>
        <p:txBody>
          <a:bodyPr wrap="square">
            <a:spAutoFit/>
          </a:bodyPr>
          <a:lstStyle/>
          <a:p>
            <a:pPr algn="ctr"/>
            <a:r>
              <a:rPr lang="it-IT" sz="2000" b="1" u="sng" dirty="0"/>
              <a:t>Art. 21 - responsabilità erariale </a:t>
            </a:r>
          </a:p>
          <a:p>
            <a:pPr algn="ctr"/>
            <a:endParaRPr lang="it-IT" sz="2000" b="1" u="sng" dirty="0"/>
          </a:p>
          <a:p>
            <a:pPr algn="ctr"/>
            <a:r>
              <a:rPr lang="it-IT" dirty="0"/>
              <a:t>1. All'articolo 1, comma 1, della legge 14 gennaio 1994, n. 20, dopo il primo periodo è inserito il seguente: "</a:t>
            </a:r>
            <a:r>
              <a:rPr lang="it-IT" b="1" u="sng" dirty="0"/>
              <a:t>La prova del dolo richiede la dimostrazione della volontà dell'evento dannoso.</a:t>
            </a:r>
            <a:r>
              <a:rPr lang="it-IT" dirty="0"/>
              <a:t>".</a:t>
            </a:r>
          </a:p>
          <a:p>
            <a:pPr algn="ctr"/>
            <a:endParaRPr lang="it-IT" dirty="0"/>
          </a:p>
          <a:p>
            <a:pPr algn="ctr"/>
            <a:r>
              <a:rPr lang="it-IT" dirty="0"/>
              <a:t>2. Limitatamente ai fatti commessi dalla data di entrata in vigore del presente decreto e fino al 31 dicembre 2021, la responsabilità dei soggetti sottoposti alla giurisdizione della Corte dei conti in materia di contabilità pubblica per l'azione di responsabilità di cui all'articolo 1 della legge 14 gennaio 1994, n. 20, è limitata ai casi in cui la produzione del danno conseguente alla condotta del soggetto agente è da lui dolosamente voluta. La limitazione di responsabilità prevista dal primo periodo non si applica per i danni cagionati da omissione o inerzia del soggetto agente.</a:t>
            </a:r>
          </a:p>
        </p:txBody>
      </p:sp>
    </p:spTree>
    <p:extLst>
      <p:ext uri="{BB962C8B-B14F-4D97-AF65-F5344CB8AC3E}">
        <p14:creationId xmlns:p14="http://schemas.microsoft.com/office/powerpoint/2010/main" val="900387062"/>
      </p:ext>
    </p:extLst>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A99DE69A-4738-4B3F-B19F-5E165253B51E}" type="datetime1">
              <a:rPr lang="it-IT" smtClean="0"/>
              <a:t>11/12/2020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230</a:t>
            </a:fld>
            <a:endParaRPr lang="it-IT" dirty="0"/>
          </a:p>
        </p:txBody>
      </p:sp>
      <p:sp>
        <p:nvSpPr>
          <p:cNvPr id="8" name="CasellaDiTesto 7">
            <a:extLst>
              <a:ext uri="{FF2B5EF4-FFF2-40B4-BE49-F238E27FC236}">
                <a16:creationId xmlns:a16="http://schemas.microsoft.com/office/drawing/2014/main" id="{B443334A-5EF0-4708-B76A-9C31E99DE629}"/>
              </a:ext>
            </a:extLst>
          </p:cNvPr>
          <p:cNvSpPr txBox="1"/>
          <p:nvPr/>
        </p:nvSpPr>
        <p:spPr>
          <a:xfrm>
            <a:off x="2246376" y="692696"/>
            <a:ext cx="7625952" cy="369332"/>
          </a:xfrm>
          <a:prstGeom prst="rect">
            <a:avLst/>
          </a:prstGeom>
          <a:solidFill>
            <a:schemeClr val="accent1">
              <a:lumMod val="60000"/>
              <a:lumOff val="40000"/>
            </a:schemeClr>
          </a:solidFill>
        </p:spPr>
        <p:txBody>
          <a:bodyPr wrap="square" rtlCol="0">
            <a:spAutoFit/>
          </a:bodyPr>
          <a:lstStyle/>
          <a:p>
            <a:pPr algn="ctr"/>
            <a:r>
              <a:rPr lang="it-IT" b="1" dirty="0"/>
              <a:t>LE SPECIFICHE TECNICHE</a:t>
            </a:r>
          </a:p>
        </p:txBody>
      </p:sp>
      <p:sp>
        <p:nvSpPr>
          <p:cNvPr id="2" name="Rettangolo 1">
            <a:extLst>
              <a:ext uri="{FF2B5EF4-FFF2-40B4-BE49-F238E27FC236}">
                <a16:creationId xmlns:a16="http://schemas.microsoft.com/office/drawing/2014/main" id="{DC37ACE3-14B0-48F3-9D7D-357DC921C8A0}"/>
              </a:ext>
            </a:extLst>
          </p:cNvPr>
          <p:cNvSpPr/>
          <p:nvPr/>
        </p:nvSpPr>
        <p:spPr>
          <a:xfrm>
            <a:off x="795754" y="1280658"/>
            <a:ext cx="10600491" cy="3323987"/>
          </a:xfrm>
          <a:prstGeom prst="rect">
            <a:avLst/>
          </a:prstGeom>
          <a:solidFill>
            <a:schemeClr val="bg2"/>
          </a:solidFill>
          <a:ln>
            <a:solidFill>
              <a:schemeClr val="tx1"/>
            </a:solidFill>
          </a:ln>
        </p:spPr>
        <p:txBody>
          <a:bodyPr wrap="square">
            <a:spAutoFit/>
          </a:bodyPr>
          <a:lstStyle/>
          <a:p>
            <a:pPr algn="ctr"/>
            <a:r>
              <a:rPr lang="it-IT" sz="1600" b="1" u="sng" dirty="0">
                <a:solidFill>
                  <a:srgbClr val="002060"/>
                </a:solidFill>
              </a:rPr>
              <a:t>Ai fini del Codice dei Contratti (art. 68 e Allegato XIII) si intende per</a:t>
            </a:r>
          </a:p>
          <a:p>
            <a:pPr algn="ctr"/>
            <a:endParaRPr lang="it-IT" sz="1600" b="1" u="sng" dirty="0">
              <a:solidFill>
                <a:srgbClr val="002060"/>
              </a:solidFill>
            </a:endParaRPr>
          </a:p>
          <a:p>
            <a:pPr algn="ctr"/>
            <a:r>
              <a:rPr lang="it-IT" sz="1600" b="1" u="sng" dirty="0">
                <a:solidFill>
                  <a:srgbClr val="002060"/>
                </a:solidFill>
              </a:rPr>
              <a:t>«specifiche tecniche»: a seconda del caso</a:t>
            </a:r>
          </a:p>
          <a:p>
            <a:pPr algn="ctr"/>
            <a:endParaRPr lang="it-IT" b="1" dirty="0">
              <a:solidFill>
                <a:srgbClr val="002060"/>
              </a:solidFill>
            </a:endParaRPr>
          </a:p>
          <a:p>
            <a:pPr algn="ctr"/>
            <a:r>
              <a:rPr lang="it-IT" b="1" dirty="0">
                <a:solidFill>
                  <a:srgbClr val="002060"/>
                </a:solidFill>
              </a:rPr>
              <a:t>b) </a:t>
            </a:r>
            <a:r>
              <a:rPr lang="it-IT" b="1" u="sng" dirty="0">
                <a:solidFill>
                  <a:srgbClr val="002060"/>
                </a:solidFill>
              </a:rPr>
              <a:t>nel caso di appalti pubblici di servizi o di forniture, le specifiche contenute in un documento, che definiscono le caratteristiche richieste di un prodotto o di un servizio</a:t>
            </a:r>
            <a:r>
              <a:rPr lang="it-IT" b="1" dirty="0">
                <a:solidFill>
                  <a:srgbClr val="002060"/>
                </a:solidFill>
              </a:rPr>
              <a:t>, tra cui i livelli di qualità, i livelli di prestazione ambientale e le ripercussioni sul clima, una progettazione che tenga conto di tutte le esigenze (compresa l'accessibilità per le persone con disabilità) e la valutazione della conformità, la proprietà d'uso, l'uso del prodotto, la sicurezza o le dimensioni, compresi i requisiti applicabili al prodotto quali la denominazione di vendita, la terminologia, i simboli, il collaudo e i metodi di prova, l'imballaggio, la marcatura e l'etichettatura, le istruzioni per l'uso, i processi e i metodi di produzione ad ogni stadio del ciclo di vita della fornitura o dei servizi, nonché le procedure di valutazione della conformità;</a:t>
            </a:r>
          </a:p>
        </p:txBody>
      </p:sp>
    </p:spTree>
    <p:extLst>
      <p:ext uri="{BB962C8B-B14F-4D97-AF65-F5344CB8AC3E}">
        <p14:creationId xmlns:p14="http://schemas.microsoft.com/office/powerpoint/2010/main" val="2062225022"/>
      </p:ext>
    </p:extLst>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A99DE69A-4738-4B3F-B19F-5E165253B51E}" type="datetime1">
              <a:rPr lang="it-IT" smtClean="0"/>
              <a:t>11/12/2020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231</a:t>
            </a:fld>
            <a:endParaRPr lang="it-IT" dirty="0"/>
          </a:p>
        </p:txBody>
      </p:sp>
      <p:sp>
        <p:nvSpPr>
          <p:cNvPr id="8" name="CasellaDiTesto 7">
            <a:extLst>
              <a:ext uri="{FF2B5EF4-FFF2-40B4-BE49-F238E27FC236}">
                <a16:creationId xmlns:a16="http://schemas.microsoft.com/office/drawing/2014/main" id="{B443334A-5EF0-4708-B76A-9C31E99DE629}"/>
              </a:ext>
            </a:extLst>
          </p:cNvPr>
          <p:cNvSpPr txBox="1"/>
          <p:nvPr/>
        </p:nvSpPr>
        <p:spPr>
          <a:xfrm>
            <a:off x="2246376" y="692696"/>
            <a:ext cx="7625952" cy="369332"/>
          </a:xfrm>
          <a:prstGeom prst="rect">
            <a:avLst/>
          </a:prstGeom>
          <a:solidFill>
            <a:schemeClr val="accent1">
              <a:lumMod val="60000"/>
              <a:lumOff val="40000"/>
            </a:schemeClr>
          </a:solidFill>
        </p:spPr>
        <p:txBody>
          <a:bodyPr wrap="square" rtlCol="0">
            <a:spAutoFit/>
          </a:bodyPr>
          <a:lstStyle/>
          <a:p>
            <a:pPr algn="ctr"/>
            <a:r>
              <a:rPr lang="it-IT" b="1" dirty="0"/>
              <a:t>LE SPECIFICHE TECNICHE</a:t>
            </a:r>
          </a:p>
        </p:txBody>
      </p:sp>
      <p:sp>
        <p:nvSpPr>
          <p:cNvPr id="9" name="CasellaDiTesto 8">
            <a:extLst>
              <a:ext uri="{FF2B5EF4-FFF2-40B4-BE49-F238E27FC236}">
                <a16:creationId xmlns:a16="http://schemas.microsoft.com/office/drawing/2014/main" id="{5604B4E1-A797-441E-BE28-13D9CB05B5B1}"/>
              </a:ext>
            </a:extLst>
          </p:cNvPr>
          <p:cNvSpPr txBox="1"/>
          <p:nvPr/>
        </p:nvSpPr>
        <p:spPr>
          <a:xfrm>
            <a:off x="3168563" y="1499846"/>
            <a:ext cx="5854873" cy="2862322"/>
          </a:xfrm>
          <a:prstGeom prst="rect">
            <a:avLst/>
          </a:prstGeom>
          <a:solidFill>
            <a:schemeClr val="accent6">
              <a:lumMod val="60000"/>
              <a:lumOff val="40000"/>
            </a:schemeClr>
          </a:solidFill>
        </p:spPr>
        <p:txBody>
          <a:bodyPr wrap="square">
            <a:spAutoFit/>
          </a:bodyPr>
          <a:lstStyle/>
          <a:p>
            <a:pPr algn="ctr"/>
            <a:r>
              <a:rPr lang="it-IT" b="1" i="0" u="sng" dirty="0">
                <a:effectLst/>
                <a:latin typeface="Calibri" panose="020F0502020204030204" pitchFamily="34" charset="0"/>
              </a:rPr>
              <a:t>Le specifiche tecniche indicate nelle slides precedenti sono inserite nei documenti di gara e definiscono le caratteristiche previste per lavori, servizi o forniture.</a:t>
            </a:r>
            <a:r>
              <a:rPr lang="it-IT" b="0" i="0" dirty="0">
                <a:effectLst/>
                <a:latin typeface="Calibri" panose="020F0502020204030204" pitchFamily="34" charset="0"/>
              </a:rPr>
              <a:t> </a:t>
            </a:r>
          </a:p>
          <a:p>
            <a:pPr algn="ctr"/>
            <a:r>
              <a:rPr lang="it-IT" b="0" i="0" dirty="0">
                <a:effectLst/>
                <a:latin typeface="Calibri" panose="020F0502020204030204" pitchFamily="34" charset="0"/>
              </a:rPr>
              <a:t>Tali caratteristiche possono inoltre riferirsi allo specifico processo o metodo di produzione o prestazione dei lavori, delle forniture o dei servizi richiesti, o a uno specifico processo per un'altra fase del loro ciclo di vita anche se questi fattori non sono parte del loro contenuto sostanziale, purché siano collegati all'oggetto dell'appalto e proporzionati al suo valore e ai suoi obiettivi.</a:t>
            </a:r>
            <a:endParaRPr lang="it-IT" dirty="0"/>
          </a:p>
        </p:txBody>
      </p:sp>
    </p:spTree>
    <p:extLst>
      <p:ext uri="{BB962C8B-B14F-4D97-AF65-F5344CB8AC3E}">
        <p14:creationId xmlns:p14="http://schemas.microsoft.com/office/powerpoint/2010/main" val="117000200"/>
      </p:ext>
    </p:extLst>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A99DE69A-4738-4B3F-B19F-5E165253B51E}" type="datetime1">
              <a:rPr lang="it-IT" smtClean="0"/>
              <a:t>11/12/2020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232</a:t>
            </a:fld>
            <a:endParaRPr lang="it-IT" dirty="0"/>
          </a:p>
        </p:txBody>
      </p:sp>
      <p:sp>
        <p:nvSpPr>
          <p:cNvPr id="8" name="CasellaDiTesto 7">
            <a:extLst>
              <a:ext uri="{FF2B5EF4-FFF2-40B4-BE49-F238E27FC236}">
                <a16:creationId xmlns:a16="http://schemas.microsoft.com/office/drawing/2014/main" id="{B443334A-5EF0-4708-B76A-9C31E99DE629}"/>
              </a:ext>
            </a:extLst>
          </p:cNvPr>
          <p:cNvSpPr txBox="1"/>
          <p:nvPr/>
        </p:nvSpPr>
        <p:spPr>
          <a:xfrm>
            <a:off x="2246376" y="692696"/>
            <a:ext cx="7625952" cy="369332"/>
          </a:xfrm>
          <a:prstGeom prst="rect">
            <a:avLst/>
          </a:prstGeom>
          <a:solidFill>
            <a:schemeClr val="accent1">
              <a:lumMod val="60000"/>
              <a:lumOff val="40000"/>
            </a:schemeClr>
          </a:solidFill>
        </p:spPr>
        <p:txBody>
          <a:bodyPr wrap="square" rtlCol="0">
            <a:spAutoFit/>
          </a:bodyPr>
          <a:lstStyle/>
          <a:p>
            <a:pPr algn="ctr"/>
            <a:r>
              <a:rPr lang="it-IT" b="1" dirty="0"/>
              <a:t>LE SPECIFICHE TECNICHE</a:t>
            </a:r>
          </a:p>
        </p:txBody>
      </p:sp>
      <p:sp>
        <p:nvSpPr>
          <p:cNvPr id="2" name="Rectangle 1">
            <a:extLst>
              <a:ext uri="{FF2B5EF4-FFF2-40B4-BE49-F238E27FC236}">
                <a16:creationId xmlns:a16="http://schemas.microsoft.com/office/drawing/2014/main" id="{D5573325-7506-4804-BB2A-0602B53E4E0E}"/>
              </a:ext>
            </a:extLst>
          </p:cNvPr>
          <p:cNvSpPr>
            <a:spLocks noChangeArrowheads="1"/>
          </p:cNvSpPr>
          <p:nvPr/>
        </p:nvSpPr>
        <p:spPr bwMode="auto">
          <a:xfrm>
            <a:off x="998836" y="1542711"/>
            <a:ext cx="10354964" cy="353943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600" b="1" i="0" u="sng" strike="noStrike" cap="none" normalizeH="0" baseline="0" dirty="0">
                <a:ln>
                  <a:noFill/>
                </a:ln>
                <a:solidFill>
                  <a:srgbClr val="000000"/>
                </a:solidFill>
                <a:effectLst/>
                <a:latin typeface="Calibri" panose="020F0502020204030204" pitchFamily="34" charset="0"/>
                <a:cs typeface="Calibri" panose="020F0502020204030204" pitchFamily="34" charset="0"/>
              </a:rPr>
              <a:t>5. Fatte salve le regole tecniche nazionali obbligatorie, le specifiche tecniche sono formulate secondo una delle modalità seguenti:</a:t>
            </a:r>
            <a:endParaRPr kumimoji="0" lang="it-IT" altLang="it-IT" sz="1600" b="1" i="0" u="sng" strike="noStrike" cap="none" normalizeH="0" baseline="0" dirty="0">
              <a:ln>
                <a:noFill/>
              </a:ln>
              <a:solidFill>
                <a:schemeClr val="tx1"/>
              </a:solidFill>
              <a:effectLst/>
            </a:endParaRPr>
          </a:p>
          <a:p>
            <a:pPr marL="742950" lvl="1" indent="-285750" eaLnBrk="0" fontAlgn="base" hangingPunct="0">
              <a:spcBef>
                <a:spcPct val="0"/>
              </a:spcBef>
              <a:spcAft>
                <a:spcPct val="0"/>
              </a:spcAft>
              <a:buFont typeface="Wingdings" panose="05000000000000000000" pitchFamily="2" charset="2"/>
              <a:buChar char="q"/>
            </a:pPr>
            <a:r>
              <a:rPr kumimoji="0" lang="it-IT" altLang="it-IT" sz="1600" b="1" i="0" u="sng" strike="noStrike" cap="none" normalizeH="0" baseline="0" dirty="0">
                <a:ln>
                  <a:noFill/>
                </a:ln>
                <a:solidFill>
                  <a:schemeClr val="tx1"/>
                </a:solidFill>
                <a:effectLst/>
                <a:latin typeface="Calibri" panose="020F0502020204030204" pitchFamily="34" charset="0"/>
                <a:cs typeface="Calibri" panose="020F0502020204030204" pitchFamily="34" charset="0"/>
              </a:rPr>
              <a:t>a) in termini di prestazioni o di requisiti funzionali</a:t>
            </a:r>
            <a:r>
              <a:rPr kumimoji="0" lang="it-IT" altLang="it-IT" sz="16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 comprese le caratteristiche ambientali, a condizione che i parametri siano sufficientemente precisi da consentire agli offerenti di determinare l'oggetto dell'appalto e alle amministrazioni aggiudicatrici di aggiudicare l'appalto;</a:t>
            </a:r>
            <a:endParaRPr kumimoji="0" lang="it-IT" altLang="it-IT" sz="1600" b="0" i="0" u="none" strike="noStrike" cap="none" normalizeH="0" baseline="0" dirty="0">
              <a:ln>
                <a:noFill/>
              </a:ln>
              <a:solidFill>
                <a:schemeClr val="tx1"/>
              </a:solidFill>
              <a:effectLst/>
            </a:endParaRPr>
          </a:p>
          <a:p>
            <a:pPr marL="742950" lvl="1" indent="-285750" eaLnBrk="0" fontAlgn="base" hangingPunct="0">
              <a:spcBef>
                <a:spcPct val="0"/>
              </a:spcBef>
              <a:spcAft>
                <a:spcPct val="0"/>
              </a:spcAft>
              <a:buFont typeface="Wingdings" panose="05000000000000000000" pitchFamily="2" charset="2"/>
              <a:buChar char="q"/>
            </a:pPr>
            <a:r>
              <a:rPr kumimoji="0" lang="it-IT" altLang="it-IT" sz="1600" b="1" i="0" u="sng" strike="noStrike" cap="none" normalizeH="0" baseline="0" dirty="0">
                <a:ln>
                  <a:noFill/>
                </a:ln>
                <a:solidFill>
                  <a:schemeClr val="tx1"/>
                </a:solidFill>
                <a:effectLst/>
                <a:latin typeface="Calibri" panose="020F0502020204030204" pitchFamily="34" charset="0"/>
                <a:cs typeface="Calibri" panose="020F0502020204030204" pitchFamily="34" charset="0"/>
              </a:rPr>
              <a:t>b) mediante riferimento a specifiche tecniche e, in ordine di preferenza, alle norme che recepiscono norme europee</a:t>
            </a:r>
            <a:r>
              <a:rPr kumimoji="0" lang="it-IT" altLang="it-IT" sz="16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 alle valutazioni tecniche europee, alle specifiche tecniche comuni, alle norme internazionali, ad altri sistemi tecnici di riferimento adottati dagli organismi europei di normalizzazione o in mancanza, alle norme, omologazioni tecniche o specifiche tecniche, nazionali, in materia di progettazione, calcolo e realizzazione delle opere e uso delle forniture. Ciascun riferimento contiene l'espressione «o equivalente»;</a:t>
            </a:r>
            <a:endParaRPr kumimoji="0" lang="it-IT" altLang="it-IT" sz="1600" b="0" i="0" u="none" strike="noStrike" cap="none" normalizeH="0" baseline="0" dirty="0">
              <a:ln>
                <a:noFill/>
              </a:ln>
              <a:solidFill>
                <a:schemeClr val="tx1"/>
              </a:solidFill>
              <a:effectLst/>
            </a:endParaRPr>
          </a:p>
          <a:p>
            <a:pPr marL="742950" lvl="1" indent="-285750" eaLnBrk="0" fontAlgn="base" hangingPunct="0">
              <a:spcBef>
                <a:spcPct val="0"/>
              </a:spcBef>
              <a:spcAft>
                <a:spcPct val="0"/>
              </a:spcAft>
              <a:buFont typeface="Wingdings" panose="05000000000000000000" pitchFamily="2" charset="2"/>
              <a:buChar char="q"/>
            </a:pPr>
            <a:r>
              <a:rPr kumimoji="0" lang="it-IT" altLang="it-IT" sz="1600" b="1" i="0" u="sng" strike="noStrike" cap="none" normalizeH="0" baseline="0" dirty="0">
                <a:ln>
                  <a:noFill/>
                </a:ln>
                <a:solidFill>
                  <a:schemeClr val="tx1"/>
                </a:solidFill>
                <a:effectLst/>
                <a:latin typeface="Calibri" panose="020F0502020204030204" pitchFamily="34" charset="0"/>
                <a:cs typeface="Calibri" panose="020F0502020204030204" pitchFamily="34" charset="0"/>
              </a:rPr>
              <a:t>c) in termini di prestazioni o di requisiti funzionali di cui alla lettera a), con riferimento alle specifiche citate nella lettera b) quale mezzo per presumere la conformità con tali prestazioni o requisiti funzionali;</a:t>
            </a:r>
            <a:endParaRPr kumimoji="0" lang="it-IT" altLang="it-IT" sz="1600" b="1" i="0" u="sng" strike="noStrike" cap="none" normalizeH="0" baseline="0" dirty="0">
              <a:ln>
                <a:noFill/>
              </a:ln>
              <a:solidFill>
                <a:schemeClr val="tx1"/>
              </a:solidFill>
              <a:effectLst/>
            </a:endParaRPr>
          </a:p>
          <a:p>
            <a:pPr marL="742950" lvl="1" indent="-285750" eaLnBrk="0" fontAlgn="base" hangingPunct="0">
              <a:spcBef>
                <a:spcPct val="0"/>
              </a:spcBef>
              <a:spcAft>
                <a:spcPct val="0"/>
              </a:spcAft>
              <a:buFont typeface="Wingdings" panose="05000000000000000000" pitchFamily="2" charset="2"/>
              <a:buChar char="q"/>
            </a:pPr>
            <a:r>
              <a:rPr kumimoji="0" lang="it-IT" altLang="it-IT" sz="16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d</a:t>
            </a:r>
            <a:r>
              <a:rPr kumimoji="0" lang="it-IT" altLang="it-IT" sz="1600" b="1" i="0" u="sng" strike="noStrike" cap="none" normalizeH="0" baseline="0" dirty="0">
                <a:ln>
                  <a:noFill/>
                </a:ln>
                <a:solidFill>
                  <a:schemeClr val="tx1"/>
                </a:solidFill>
                <a:effectLst/>
                <a:latin typeface="Calibri" panose="020F0502020204030204" pitchFamily="34" charset="0"/>
                <a:cs typeface="Calibri" panose="020F0502020204030204" pitchFamily="34" charset="0"/>
              </a:rPr>
              <a:t>) mediante riferimento alle specifiche tecniche di cui alla lettera b) per talune caratteristiche e alle prestazioni o ai requisiti funzionali di cui alla lettera a) per le altre caratteristiche.</a:t>
            </a:r>
            <a:endParaRPr kumimoji="0" lang="it-IT" altLang="it-IT" sz="1600" b="1" i="0" u="sng"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968448039"/>
      </p:ext>
    </p:extLst>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A99DE69A-4738-4B3F-B19F-5E165253B51E}" type="datetime1">
              <a:rPr lang="it-IT" smtClean="0"/>
              <a:t>11/12/2020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233</a:t>
            </a:fld>
            <a:endParaRPr lang="it-IT" dirty="0"/>
          </a:p>
        </p:txBody>
      </p:sp>
      <p:sp>
        <p:nvSpPr>
          <p:cNvPr id="8" name="CasellaDiTesto 7">
            <a:extLst>
              <a:ext uri="{FF2B5EF4-FFF2-40B4-BE49-F238E27FC236}">
                <a16:creationId xmlns:a16="http://schemas.microsoft.com/office/drawing/2014/main" id="{B443334A-5EF0-4708-B76A-9C31E99DE629}"/>
              </a:ext>
            </a:extLst>
          </p:cNvPr>
          <p:cNvSpPr txBox="1"/>
          <p:nvPr/>
        </p:nvSpPr>
        <p:spPr>
          <a:xfrm>
            <a:off x="2246376" y="692696"/>
            <a:ext cx="7625952" cy="369332"/>
          </a:xfrm>
          <a:prstGeom prst="rect">
            <a:avLst/>
          </a:prstGeom>
          <a:solidFill>
            <a:schemeClr val="accent1">
              <a:lumMod val="60000"/>
              <a:lumOff val="40000"/>
            </a:schemeClr>
          </a:solidFill>
        </p:spPr>
        <p:txBody>
          <a:bodyPr wrap="square" rtlCol="0">
            <a:spAutoFit/>
          </a:bodyPr>
          <a:lstStyle/>
          <a:p>
            <a:pPr algn="ctr"/>
            <a:r>
              <a:rPr lang="it-IT" b="1" dirty="0"/>
              <a:t>LE SPECIFICHE TECNICHE</a:t>
            </a:r>
          </a:p>
        </p:txBody>
      </p:sp>
      <p:sp>
        <p:nvSpPr>
          <p:cNvPr id="9" name="CasellaDiTesto 8">
            <a:extLst>
              <a:ext uri="{FF2B5EF4-FFF2-40B4-BE49-F238E27FC236}">
                <a16:creationId xmlns:a16="http://schemas.microsoft.com/office/drawing/2014/main" id="{966412E5-ED20-4403-AF18-69281A9F96E6}"/>
              </a:ext>
            </a:extLst>
          </p:cNvPr>
          <p:cNvSpPr txBox="1"/>
          <p:nvPr/>
        </p:nvSpPr>
        <p:spPr>
          <a:xfrm>
            <a:off x="825057" y="1953006"/>
            <a:ext cx="4618973" cy="2585323"/>
          </a:xfrm>
          <a:prstGeom prst="rect">
            <a:avLst/>
          </a:prstGeom>
          <a:noFill/>
          <a:ln>
            <a:solidFill>
              <a:schemeClr val="tx1"/>
            </a:solidFill>
          </a:ln>
        </p:spPr>
        <p:txBody>
          <a:bodyPr wrap="square">
            <a:spAutoFit/>
          </a:bodyPr>
          <a:lstStyle/>
          <a:p>
            <a:pPr algn="ctr"/>
            <a:r>
              <a:rPr lang="it-IT" b="0" i="0" dirty="0">
                <a:solidFill>
                  <a:srgbClr val="000000"/>
                </a:solidFill>
                <a:effectLst/>
                <a:latin typeface="Calibri" panose="020F0502020204030204" pitchFamily="34" charset="0"/>
              </a:rPr>
              <a:t>…</a:t>
            </a:r>
            <a:r>
              <a:rPr lang="it-IT" b="0" i="0" u="sng" dirty="0">
                <a:solidFill>
                  <a:srgbClr val="000000"/>
                </a:solidFill>
                <a:effectLst/>
                <a:latin typeface="Calibri" panose="020F0502020204030204" pitchFamily="34" charset="0"/>
              </a:rPr>
              <a:t>le specifiche tecniche non possono menzionare una fabbricazione o provenienza determinata o un procedimento particolare caratteristico dei prodotti o dei servizi forniti da un operatore economico specifico, né far riferimento a un marchio, a un brevetto o a un tipo, a un'origine o a una produzione specifica che avrebbero come effetto di favorire o eliminare talune imprese o taluni prodotti. </a:t>
            </a:r>
            <a:endParaRPr lang="it-IT" u="sng" dirty="0"/>
          </a:p>
        </p:txBody>
      </p:sp>
      <p:sp>
        <p:nvSpPr>
          <p:cNvPr id="11" name="CasellaDiTesto 10">
            <a:extLst>
              <a:ext uri="{FF2B5EF4-FFF2-40B4-BE49-F238E27FC236}">
                <a16:creationId xmlns:a16="http://schemas.microsoft.com/office/drawing/2014/main" id="{5BA31905-B953-4036-84F7-5A4045ACD7BF}"/>
              </a:ext>
            </a:extLst>
          </p:cNvPr>
          <p:cNvSpPr txBox="1"/>
          <p:nvPr/>
        </p:nvSpPr>
        <p:spPr>
          <a:xfrm>
            <a:off x="6059352" y="2918551"/>
            <a:ext cx="5445690" cy="2554545"/>
          </a:xfrm>
          <a:prstGeom prst="rect">
            <a:avLst/>
          </a:prstGeom>
          <a:noFill/>
          <a:ln>
            <a:solidFill>
              <a:schemeClr val="tx1"/>
            </a:solidFill>
          </a:ln>
        </p:spPr>
        <p:txBody>
          <a:bodyPr wrap="square">
            <a:spAutoFit/>
          </a:bodyPr>
          <a:lstStyle/>
          <a:p>
            <a:pPr algn="ctr"/>
            <a:r>
              <a:rPr lang="it-IT" sz="1600" b="0" i="0" dirty="0">
                <a:solidFill>
                  <a:srgbClr val="000000"/>
                </a:solidFill>
                <a:effectLst/>
                <a:latin typeface="Calibri" panose="020F0502020204030204" pitchFamily="34" charset="0"/>
              </a:rPr>
              <a:t>Quando si avvalgono della possibilità di fare riferimento alle specifiche tecniche di cui al comma 5, lettera b), le amministrazioni aggiudicatrici non possono dichiarare inammissibile o escludere un'offerta per il motivo che i lavori, le forniture o i servizi offerti non sono conformi alle specifiche tecniche alle quali hanno fatto riferimento, se </a:t>
            </a:r>
            <a:r>
              <a:rPr lang="it-IT" sz="1600" b="1" i="0" u="sng" dirty="0">
                <a:solidFill>
                  <a:srgbClr val="000000"/>
                </a:solidFill>
                <a:effectLst/>
                <a:latin typeface="Calibri" panose="020F0502020204030204" pitchFamily="34" charset="0"/>
              </a:rPr>
              <a:t>nella propria offerta l'offerente dimostra, con qualsiasi mezzo appropriato, compresi i mezzi di prova di cui all'</a:t>
            </a:r>
            <a:r>
              <a:rPr lang="it-IT" sz="1600" b="1" i="0" u="sng" dirty="0">
                <a:effectLst/>
                <a:latin typeface="Calibri" panose="020F0502020204030204" pitchFamily="34" charset="0"/>
                <a:hlinkClick r:id="rId2"/>
              </a:rPr>
              <a:t>articolo 86</a:t>
            </a:r>
            <a:r>
              <a:rPr lang="it-IT" sz="1600" b="1" i="0" u="sng" dirty="0">
                <a:solidFill>
                  <a:srgbClr val="000000"/>
                </a:solidFill>
                <a:effectLst/>
                <a:latin typeface="Calibri" panose="020F0502020204030204" pitchFamily="34" charset="0"/>
              </a:rPr>
              <a:t>, che le soluzioni proposte ottemperano in maniera equivalente ai requisiti definiti dalle specifiche tecniche.</a:t>
            </a:r>
            <a:endParaRPr lang="it-IT" sz="1600" b="1" u="sng" dirty="0"/>
          </a:p>
        </p:txBody>
      </p:sp>
    </p:spTree>
    <p:extLst>
      <p:ext uri="{BB962C8B-B14F-4D97-AF65-F5344CB8AC3E}">
        <p14:creationId xmlns:p14="http://schemas.microsoft.com/office/powerpoint/2010/main" val="404525083"/>
      </p:ext>
    </p:extLst>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A99DE69A-4738-4B3F-B19F-5E165253B51E}" type="datetime1">
              <a:rPr lang="it-IT" smtClean="0"/>
              <a:t>11/12/2020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234</a:t>
            </a:fld>
            <a:endParaRPr lang="it-IT" dirty="0"/>
          </a:p>
        </p:txBody>
      </p:sp>
      <p:sp>
        <p:nvSpPr>
          <p:cNvPr id="8" name="CasellaDiTesto 7">
            <a:extLst>
              <a:ext uri="{FF2B5EF4-FFF2-40B4-BE49-F238E27FC236}">
                <a16:creationId xmlns:a16="http://schemas.microsoft.com/office/drawing/2014/main" id="{B443334A-5EF0-4708-B76A-9C31E99DE629}"/>
              </a:ext>
            </a:extLst>
          </p:cNvPr>
          <p:cNvSpPr txBox="1"/>
          <p:nvPr/>
        </p:nvSpPr>
        <p:spPr>
          <a:xfrm>
            <a:off x="2246376" y="692696"/>
            <a:ext cx="7625952" cy="369332"/>
          </a:xfrm>
          <a:prstGeom prst="rect">
            <a:avLst/>
          </a:prstGeom>
          <a:solidFill>
            <a:schemeClr val="accent1">
              <a:lumMod val="60000"/>
              <a:lumOff val="40000"/>
            </a:schemeClr>
          </a:solidFill>
        </p:spPr>
        <p:txBody>
          <a:bodyPr wrap="square" rtlCol="0">
            <a:spAutoFit/>
          </a:bodyPr>
          <a:lstStyle/>
          <a:p>
            <a:pPr algn="ctr"/>
            <a:r>
              <a:rPr lang="it-IT" b="1" dirty="0"/>
              <a:t>LE SPECIFICHE TECNICHE</a:t>
            </a:r>
          </a:p>
        </p:txBody>
      </p:sp>
      <p:sp>
        <p:nvSpPr>
          <p:cNvPr id="10" name="CasellaDiTesto 9">
            <a:extLst>
              <a:ext uri="{FF2B5EF4-FFF2-40B4-BE49-F238E27FC236}">
                <a16:creationId xmlns:a16="http://schemas.microsoft.com/office/drawing/2014/main" id="{2DD64369-3705-465E-96F9-0740ECE6253A}"/>
              </a:ext>
            </a:extLst>
          </p:cNvPr>
          <p:cNvSpPr txBox="1"/>
          <p:nvPr/>
        </p:nvSpPr>
        <p:spPr>
          <a:xfrm>
            <a:off x="776613" y="1997253"/>
            <a:ext cx="8589723" cy="2308324"/>
          </a:xfrm>
          <a:prstGeom prst="rect">
            <a:avLst/>
          </a:prstGeom>
          <a:solidFill>
            <a:schemeClr val="accent1">
              <a:lumMod val="20000"/>
              <a:lumOff val="80000"/>
            </a:schemeClr>
          </a:solidFill>
          <a:ln>
            <a:solidFill>
              <a:schemeClr val="tx1"/>
            </a:solidFill>
          </a:ln>
        </p:spPr>
        <p:txBody>
          <a:bodyPr wrap="square">
            <a:spAutoFit/>
          </a:bodyPr>
          <a:lstStyle/>
          <a:p>
            <a:pPr algn="just"/>
            <a:r>
              <a:rPr lang="it-IT" b="1" i="0" u="sng" dirty="0">
                <a:solidFill>
                  <a:srgbClr val="000000"/>
                </a:solidFill>
                <a:effectLst/>
                <a:latin typeface="Calibri" panose="020F0502020204030204" pitchFamily="34" charset="0"/>
              </a:rPr>
              <a:t>Quando si avvalgono della facoltà, prevista al comma 5, lettera a), di definire le specifiche tecniche in termini di prestazioni o di requisiti funzionali</a:t>
            </a:r>
            <a:r>
              <a:rPr lang="it-IT" b="0" i="0" dirty="0">
                <a:solidFill>
                  <a:srgbClr val="000000"/>
                </a:solidFill>
                <a:effectLst/>
                <a:latin typeface="Calibri" panose="020F0502020204030204" pitchFamily="34" charset="0"/>
              </a:rPr>
              <a:t>, le amministrazioni aggiudicatrici non possono dichiarare inammissibile o escludere un'offerta di lavori, di forniture o di servizi conformi a una norma che recepisce una norma europea, a una omologazione tecnica europea, a una specifica tecnica comune, a una norma internazionale o a un sistema tecnico di riferimento adottato da un organismo europeo di normalizzazione se tali specifiche contemplano le prestazioni o i requisiti funzionali da esse prescritti. </a:t>
            </a:r>
            <a:endParaRPr lang="it-IT" dirty="0"/>
          </a:p>
        </p:txBody>
      </p:sp>
    </p:spTree>
    <p:extLst>
      <p:ext uri="{BB962C8B-B14F-4D97-AF65-F5344CB8AC3E}">
        <p14:creationId xmlns:p14="http://schemas.microsoft.com/office/powerpoint/2010/main" val="709338584"/>
      </p:ext>
    </p:extLst>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FFD48BC7-DC40-47DE-87EE-9F4B6ECB9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29" name="Freeform: Shape 28">
            <a:extLst>
              <a:ext uri="{FF2B5EF4-FFF2-40B4-BE49-F238E27FC236}">
                <a16:creationId xmlns:a16="http://schemas.microsoft.com/office/drawing/2014/main" id="{E502BBC7-2C76-46F3-BC24-5985BC13D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useBgFill="1">
        <p:nvSpPr>
          <p:cNvPr id="31" name="Freeform: Shape 30">
            <a:extLst>
              <a:ext uri="{FF2B5EF4-FFF2-40B4-BE49-F238E27FC236}">
                <a16:creationId xmlns:a16="http://schemas.microsoft.com/office/drawing/2014/main" id="{C7F28D52-2A5F-4D23-81AE-7CB8B591C7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1664" y="0"/>
            <a:ext cx="9948672"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3" name="Rectangle 32">
            <a:extLst>
              <a:ext uri="{FF2B5EF4-FFF2-40B4-BE49-F238E27FC236}">
                <a16:creationId xmlns:a16="http://schemas.microsoft.com/office/drawing/2014/main" id="{3629484E-3792-4B3D-89AD-7C8A1ED0E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0" y="5524786"/>
            <a:ext cx="4754880" cy="274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Segnaposto data 3"/>
          <p:cNvSpPr>
            <a:spLocks noGrp="1"/>
          </p:cNvSpPr>
          <p:nvPr>
            <p:ph type="dt" sz="half" idx="10"/>
          </p:nvPr>
        </p:nvSpPr>
        <p:spPr>
          <a:xfrm>
            <a:off x="434163" y="6356350"/>
            <a:ext cx="1166037" cy="365125"/>
          </a:xfrm>
        </p:spPr>
        <p:txBody>
          <a:bodyPr>
            <a:normAutofit/>
          </a:bodyPr>
          <a:lstStyle/>
          <a:p>
            <a:pPr>
              <a:spcAft>
                <a:spcPts val="600"/>
              </a:spcAft>
            </a:pPr>
            <a:fld id="{F7B8B8B4-C1CC-4D2A-AED5-8D12E6593E59}" type="datetime1">
              <a:rPr lang="it-IT" smtClean="0">
                <a:solidFill>
                  <a:schemeClr val="tx1">
                    <a:lumMod val="50000"/>
                    <a:lumOff val="50000"/>
                  </a:schemeClr>
                </a:solidFill>
                <a:latin typeface="Calibri" pitchFamily="34" charset="0"/>
              </a:rPr>
              <a:t>11/12/2020</a:t>
            </a:fld>
            <a:endParaRPr lang="it-IT" dirty="0">
              <a:solidFill>
                <a:schemeClr val="tx1">
                  <a:lumMod val="50000"/>
                  <a:lumOff val="50000"/>
                </a:schemeClr>
              </a:solidFill>
              <a:latin typeface="Calibri" pitchFamily="34" charset="0"/>
            </a:endParaRPr>
          </a:p>
        </p:txBody>
      </p:sp>
      <p:sp>
        <p:nvSpPr>
          <p:cNvPr id="6" name="Segnaposto piè di pagina 5">
            <a:extLst>
              <a:ext uri="{FF2B5EF4-FFF2-40B4-BE49-F238E27FC236}">
                <a16:creationId xmlns:a16="http://schemas.microsoft.com/office/drawing/2014/main" id="{B80C0DE2-CE8C-472F-913A-A5BF9C176A7D}"/>
              </a:ext>
            </a:extLst>
          </p:cNvPr>
          <p:cNvSpPr>
            <a:spLocks noGrp="1"/>
          </p:cNvSpPr>
          <p:nvPr>
            <p:ph type="ftr" sz="quarter" idx="11"/>
          </p:nvPr>
        </p:nvSpPr>
        <p:spPr>
          <a:xfrm>
            <a:off x="4038600" y="6356350"/>
            <a:ext cx="4114800" cy="365125"/>
          </a:xfrm>
        </p:spPr>
        <p:txBody>
          <a:bodyPr>
            <a:normAutofit/>
          </a:bodyPr>
          <a:lstStyle/>
          <a:p>
            <a:pPr>
              <a:spcAft>
                <a:spcPts val="600"/>
              </a:spcAft>
            </a:pPr>
            <a:r>
              <a:rPr lang="it-IT" dirty="0">
                <a:solidFill>
                  <a:schemeClr val="tx1">
                    <a:lumMod val="50000"/>
                    <a:lumOff val="50000"/>
                  </a:schemeClr>
                </a:solidFill>
              </a:rPr>
              <a:t>IL CODICE DEI CONTRATTI PUBBLICI</a:t>
            </a:r>
          </a:p>
        </p:txBody>
      </p:sp>
      <p:sp>
        <p:nvSpPr>
          <p:cNvPr id="5" name="Segnaposto numero diapositiva 4"/>
          <p:cNvSpPr>
            <a:spLocks noGrp="1"/>
          </p:cNvSpPr>
          <p:nvPr>
            <p:ph type="sldNum" sz="quarter" idx="12"/>
          </p:nvPr>
        </p:nvSpPr>
        <p:spPr>
          <a:xfrm>
            <a:off x="10489019" y="6356350"/>
            <a:ext cx="1268818" cy="365125"/>
          </a:xfrm>
          <a:prstGeom prst="ellipse">
            <a:avLst/>
          </a:prstGeom>
        </p:spPr>
        <p:txBody>
          <a:bodyPr>
            <a:normAutofit/>
          </a:bodyPr>
          <a:lstStyle/>
          <a:p>
            <a:pPr>
              <a:lnSpc>
                <a:spcPct val="90000"/>
              </a:lnSpc>
              <a:spcAft>
                <a:spcPts val="600"/>
              </a:spcAft>
            </a:pPr>
            <a:fld id="{ED2A5BCF-08AD-4814-8341-34CC1736FD3A}" type="slidenum">
              <a:rPr lang="it-IT">
                <a:solidFill>
                  <a:schemeClr val="tx1">
                    <a:lumMod val="50000"/>
                    <a:lumOff val="50000"/>
                  </a:schemeClr>
                </a:solidFill>
              </a:rPr>
              <a:pPr>
                <a:lnSpc>
                  <a:spcPct val="90000"/>
                </a:lnSpc>
                <a:spcAft>
                  <a:spcPts val="600"/>
                </a:spcAft>
              </a:pPr>
              <a:t>235</a:t>
            </a:fld>
            <a:endParaRPr lang="it-IT" dirty="0">
              <a:solidFill>
                <a:schemeClr val="tx1">
                  <a:lumMod val="50000"/>
                  <a:lumOff val="50000"/>
                </a:schemeClr>
              </a:solidFill>
            </a:endParaRPr>
          </a:p>
        </p:txBody>
      </p:sp>
      <p:sp>
        <p:nvSpPr>
          <p:cNvPr id="8" name="CasellaDiTesto 7">
            <a:extLst>
              <a:ext uri="{FF2B5EF4-FFF2-40B4-BE49-F238E27FC236}">
                <a16:creationId xmlns:a16="http://schemas.microsoft.com/office/drawing/2014/main" id="{52DDA517-FEBA-4204-9E8B-FECB65EFB066}"/>
              </a:ext>
            </a:extLst>
          </p:cNvPr>
          <p:cNvSpPr txBox="1"/>
          <p:nvPr/>
        </p:nvSpPr>
        <p:spPr>
          <a:xfrm>
            <a:off x="1114425" y="2617289"/>
            <a:ext cx="9645433" cy="584775"/>
          </a:xfrm>
          <a:prstGeom prst="rect">
            <a:avLst/>
          </a:prstGeom>
          <a:noFill/>
        </p:spPr>
        <p:txBody>
          <a:bodyPr wrap="square" rtlCol="0">
            <a:spAutoFit/>
          </a:bodyPr>
          <a:lstStyle/>
          <a:p>
            <a:pPr algn="ctr"/>
            <a:r>
              <a:rPr lang="it-IT" sz="3200" b="1" dirty="0"/>
              <a:t>I CRITERI AMBIENTALI MINIMI</a:t>
            </a:r>
          </a:p>
        </p:txBody>
      </p:sp>
    </p:spTree>
    <p:extLst>
      <p:ext uri="{BB962C8B-B14F-4D97-AF65-F5344CB8AC3E}">
        <p14:creationId xmlns:p14="http://schemas.microsoft.com/office/powerpoint/2010/main" val="2918703678"/>
      </p:ext>
    </p:extLst>
  </p:cSld>
  <p:clrMapOvr>
    <a:masterClrMapping/>
  </p:clrMapOvr>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A99DE69A-4738-4B3F-B19F-5E165253B51E}" type="datetime1">
              <a:rPr lang="it-IT" smtClean="0"/>
              <a:t>11/12/2020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236</a:t>
            </a:fld>
            <a:endParaRPr lang="it-IT" dirty="0"/>
          </a:p>
        </p:txBody>
      </p:sp>
      <p:sp>
        <p:nvSpPr>
          <p:cNvPr id="8" name="CasellaDiTesto 7">
            <a:extLst>
              <a:ext uri="{FF2B5EF4-FFF2-40B4-BE49-F238E27FC236}">
                <a16:creationId xmlns:a16="http://schemas.microsoft.com/office/drawing/2014/main" id="{B443334A-5EF0-4708-B76A-9C31E99DE629}"/>
              </a:ext>
            </a:extLst>
          </p:cNvPr>
          <p:cNvSpPr txBox="1"/>
          <p:nvPr/>
        </p:nvSpPr>
        <p:spPr>
          <a:xfrm>
            <a:off x="2246376" y="692696"/>
            <a:ext cx="7625952" cy="369332"/>
          </a:xfrm>
          <a:prstGeom prst="rect">
            <a:avLst/>
          </a:prstGeom>
          <a:solidFill>
            <a:srgbClr val="00B050"/>
          </a:solidFill>
        </p:spPr>
        <p:txBody>
          <a:bodyPr wrap="square" rtlCol="0">
            <a:spAutoFit/>
          </a:bodyPr>
          <a:lstStyle/>
          <a:p>
            <a:pPr algn="ctr"/>
            <a:r>
              <a:rPr lang="it-IT" b="1" dirty="0"/>
              <a:t>GLI APPALTI VERDI</a:t>
            </a:r>
          </a:p>
        </p:txBody>
      </p:sp>
      <p:sp>
        <p:nvSpPr>
          <p:cNvPr id="2" name="Rettangolo 1">
            <a:extLst>
              <a:ext uri="{FF2B5EF4-FFF2-40B4-BE49-F238E27FC236}">
                <a16:creationId xmlns:a16="http://schemas.microsoft.com/office/drawing/2014/main" id="{DC37ACE3-14B0-48F3-9D7D-357DC921C8A0}"/>
              </a:ext>
            </a:extLst>
          </p:cNvPr>
          <p:cNvSpPr/>
          <p:nvPr/>
        </p:nvSpPr>
        <p:spPr>
          <a:xfrm>
            <a:off x="2291354" y="1484785"/>
            <a:ext cx="7609292" cy="3693319"/>
          </a:xfrm>
          <a:prstGeom prst="rect">
            <a:avLst/>
          </a:prstGeom>
          <a:ln>
            <a:solidFill>
              <a:schemeClr val="tx1"/>
            </a:solidFill>
          </a:ln>
        </p:spPr>
        <p:txBody>
          <a:bodyPr wrap="square">
            <a:spAutoFit/>
          </a:bodyPr>
          <a:lstStyle/>
          <a:p>
            <a:pPr algn="ctr"/>
            <a:r>
              <a:rPr lang="it-IT" b="1" dirty="0">
                <a:solidFill>
                  <a:srgbClr val="000000"/>
                </a:solidFill>
              </a:rPr>
              <a:t>La nuova disciplina sui contratti pubblici ha introdotto con l’art. 34 l’obbligo di applicazione dei Criteri Ambientali Minimi (CAM) adottati nell’ambito del Piano d’azione nazionale per il Green Public Procurement – PAN GPP (Decreto interministeriale dell’11 aprile 2008 e aggiornato con D.M. 10 aprile 2013). </a:t>
            </a:r>
          </a:p>
          <a:p>
            <a:pPr algn="ctr"/>
            <a:endParaRPr lang="it-IT" b="1" dirty="0">
              <a:solidFill>
                <a:srgbClr val="000000"/>
              </a:solidFill>
            </a:endParaRPr>
          </a:p>
          <a:p>
            <a:pPr algn="ctr"/>
            <a:r>
              <a:rPr lang="it-IT" b="1" dirty="0">
                <a:solidFill>
                  <a:srgbClr val="000000"/>
                </a:solidFill>
              </a:rPr>
              <a:t>La sopracitata disposizione prevede che le pubbliche amministrazioni dovranno inserire necessariamente nella documentazione progettuale e di gara almeno le specifiche tecniche e le clausole contrattuali contenute nei CAM adottati con decreti del Ministro dell’ambiente e della tutela del territorio e del mare. </a:t>
            </a:r>
            <a:r>
              <a:rPr lang="it-IT" b="1" u="sng" dirty="0">
                <a:solidFill>
                  <a:srgbClr val="000000"/>
                </a:solidFill>
              </a:rPr>
              <a:t>L’obbligo di applicazione dei CAM riguarda tutti i settori merceologici disciplinati dai CAM e gli affidamenti di qualunque importo</a:t>
            </a:r>
          </a:p>
          <a:p>
            <a:pPr algn="ctr"/>
            <a:r>
              <a:rPr lang="it-IT" b="1" u="sng" dirty="0">
                <a:solidFill>
                  <a:srgbClr val="000000"/>
                </a:solidFill>
              </a:rPr>
              <a:t>ovvero anche agli affidamenti di beni, servizi e lavori sotto soglia (disciplinati all’art. 36).</a:t>
            </a:r>
            <a:endParaRPr lang="it-IT" b="1" u="sng" dirty="0">
              <a:solidFill>
                <a:srgbClr val="002060"/>
              </a:solidFill>
            </a:endParaRPr>
          </a:p>
        </p:txBody>
      </p:sp>
    </p:spTree>
    <p:extLst>
      <p:ext uri="{BB962C8B-B14F-4D97-AF65-F5344CB8AC3E}">
        <p14:creationId xmlns:p14="http://schemas.microsoft.com/office/powerpoint/2010/main" val="1184218324"/>
      </p:ext>
    </p:extLst>
  </p:cSld>
  <p:clrMapOvr>
    <a:masterClrMapping/>
  </p:clrMapOvr>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A99DE69A-4738-4B3F-B19F-5E165253B51E}" type="datetime1">
              <a:rPr lang="it-IT" smtClean="0"/>
              <a:t>11/12/2020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237</a:t>
            </a:fld>
            <a:endParaRPr lang="it-IT" dirty="0"/>
          </a:p>
        </p:txBody>
      </p:sp>
      <p:sp>
        <p:nvSpPr>
          <p:cNvPr id="8" name="CasellaDiTesto 7">
            <a:extLst>
              <a:ext uri="{FF2B5EF4-FFF2-40B4-BE49-F238E27FC236}">
                <a16:creationId xmlns:a16="http://schemas.microsoft.com/office/drawing/2014/main" id="{B443334A-5EF0-4708-B76A-9C31E99DE629}"/>
              </a:ext>
            </a:extLst>
          </p:cNvPr>
          <p:cNvSpPr txBox="1"/>
          <p:nvPr/>
        </p:nvSpPr>
        <p:spPr>
          <a:xfrm>
            <a:off x="2246376" y="692696"/>
            <a:ext cx="7625952" cy="369332"/>
          </a:xfrm>
          <a:prstGeom prst="rect">
            <a:avLst/>
          </a:prstGeom>
          <a:solidFill>
            <a:srgbClr val="00B050"/>
          </a:solidFill>
        </p:spPr>
        <p:txBody>
          <a:bodyPr wrap="square" rtlCol="0">
            <a:spAutoFit/>
          </a:bodyPr>
          <a:lstStyle/>
          <a:p>
            <a:pPr algn="ctr"/>
            <a:r>
              <a:rPr lang="it-IT" b="1" dirty="0"/>
              <a:t>GLI APPALTI VERDI</a:t>
            </a:r>
          </a:p>
        </p:txBody>
      </p:sp>
      <p:sp>
        <p:nvSpPr>
          <p:cNvPr id="3" name="Rettangolo 2">
            <a:extLst>
              <a:ext uri="{FF2B5EF4-FFF2-40B4-BE49-F238E27FC236}">
                <a16:creationId xmlns:a16="http://schemas.microsoft.com/office/drawing/2014/main" id="{0D604DF3-3079-4B65-B311-D48BC11EC3F9}"/>
              </a:ext>
            </a:extLst>
          </p:cNvPr>
          <p:cNvSpPr/>
          <p:nvPr/>
        </p:nvSpPr>
        <p:spPr>
          <a:xfrm>
            <a:off x="2246376" y="1311466"/>
            <a:ext cx="7625952" cy="4093428"/>
          </a:xfrm>
          <a:prstGeom prst="rect">
            <a:avLst/>
          </a:prstGeom>
        </p:spPr>
        <p:txBody>
          <a:bodyPr wrap="square">
            <a:spAutoFit/>
          </a:bodyPr>
          <a:lstStyle/>
          <a:p>
            <a:pPr algn="ctr"/>
            <a:r>
              <a:rPr lang="it-IT" sz="2000" dirty="0"/>
              <a:t>I CAM sono i requisiti ambientali definiti per le varie fasi del processo di acquisto, volti a individuare la soluzione progettuale, il prodotto o il servizio migliore sotto il profilo ambientale lungo il ciclo di vita, tenuto conto della disponibilità di mercato. </a:t>
            </a:r>
            <a:r>
              <a:rPr lang="it-IT" sz="2000" u="sng" dirty="0"/>
              <a:t>I CAM sono definiti nell’ambito di quanto stabilito dal Piano per la sostenibilità ambientale dei consumi del settore della pubblica amministrazione e sono adottati con Decreto del Ministro dell’Ambiente della Tutela del Territorio e del mare.</a:t>
            </a:r>
          </a:p>
          <a:p>
            <a:pPr algn="ctr"/>
            <a:endParaRPr lang="it-IT" sz="2000" dirty="0"/>
          </a:p>
          <a:p>
            <a:pPr algn="ctr"/>
            <a:r>
              <a:rPr lang="it-IT" sz="2000" b="1" u="sng" dirty="0">
                <a:effectLst>
                  <a:outerShdw blurRad="38100" dist="38100" dir="2700000" algn="tl">
                    <a:srgbClr val="000000">
                      <a:alpha val="43137"/>
                    </a:srgbClr>
                  </a:outerShdw>
                </a:effectLst>
              </a:rPr>
              <a:t>La loro applicazione sistematica ed omogenea consentirà di diffondere le tecnologie ambientali e i prodotti ambientalmente preferibili e produrrà un effetto leva sul mercato, inducendo gli operatori economici meno virtuosi ad adeguarsi alle nuove richieste della pubblica amministrazione.</a:t>
            </a:r>
          </a:p>
        </p:txBody>
      </p:sp>
    </p:spTree>
    <p:extLst>
      <p:ext uri="{BB962C8B-B14F-4D97-AF65-F5344CB8AC3E}">
        <p14:creationId xmlns:p14="http://schemas.microsoft.com/office/powerpoint/2010/main" val="1870604341"/>
      </p:ext>
    </p:extLst>
  </p:cSld>
  <p:clrMapOvr>
    <a:masterClrMapping/>
  </p:clrMapOvr>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A99DE69A-4738-4B3F-B19F-5E165253B51E}" type="datetime1">
              <a:rPr lang="it-IT" smtClean="0"/>
              <a:t>11/12/2020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238</a:t>
            </a:fld>
            <a:endParaRPr lang="it-IT" dirty="0"/>
          </a:p>
        </p:txBody>
      </p:sp>
      <p:sp>
        <p:nvSpPr>
          <p:cNvPr id="8" name="CasellaDiTesto 7">
            <a:extLst>
              <a:ext uri="{FF2B5EF4-FFF2-40B4-BE49-F238E27FC236}">
                <a16:creationId xmlns:a16="http://schemas.microsoft.com/office/drawing/2014/main" id="{B443334A-5EF0-4708-B76A-9C31E99DE629}"/>
              </a:ext>
            </a:extLst>
          </p:cNvPr>
          <p:cNvSpPr txBox="1"/>
          <p:nvPr/>
        </p:nvSpPr>
        <p:spPr>
          <a:xfrm>
            <a:off x="2246376" y="692696"/>
            <a:ext cx="7625952" cy="369332"/>
          </a:xfrm>
          <a:prstGeom prst="rect">
            <a:avLst/>
          </a:prstGeom>
          <a:solidFill>
            <a:srgbClr val="00B050"/>
          </a:solidFill>
        </p:spPr>
        <p:txBody>
          <a:bodyPr wrap="square" rtlCol="0">
            <a:spAutoFit/>
          </a:bodyPr>
          <a:lstStyle/>
          <a:p>
            <a:pPr algn="ctr"/>
            <a:r>
              <a:rPr lang="it-IT" b="1" dirty="0"/>
              <a:t>GLI APPALTI VERDI</a:t>
            </a:r>
          </a:p>
        </p:txBody>
      </p:sp>
      <p:sp>
        <p:nvSpPr>
          <p:cNvPr id="3" name="Rettangolo 2">
            <a:extLst>
              <a:ext uri="{FF2B5EF4-FFF2-40B4-BE49-F238E27FC236}">
                <a16:creationId xmlns:a16="http://schemas.microsoft.com/office/drawing/2014/main" id="{0D604DF3-3079-4B65-B311-D48BC11EC3F9}"/>
              </a:ext>
            </a:extLst>
          </p:cNvPr>
          <p:cNvSpPr/>
          <p:nvPr/>
        </p:nvSpPr>
        <p:spPr>
          <a:xfrm>
            <a:off x="2246376" y="1311466"/>
            <a:ext cx="7625952" cy="3724096"/>
          </a:xfrm>
          <a:prstGeom prst="rect">
            <a:avLst/>
          </a:prstGeom>
          <a:solidFill>
            <a:schemeClr val="accent6">
              <a:lumMod val="40000"/>
              <a:lumOff val="60000"/>
            </a:schemeClr>
          </a:solidFill>
          <a:ln>
            <a:solidFill>
              <a:schemeClr val="tx1"/>
            </a:solidFill>
          </a:ln>
        </p:spPr>
        <p:txBody>
          <a:bodyPr wrap="square">
            <a:spAutoFit/>
          </a:bodyPr>
          <a:lstStyle/>
          <a:p>
            <a:pPr algn="ctr"/>
            <a:r>
              <a:rPr lang="it-IT" sz="2000" dirty="0"/>
              <a:t>I</a:t>
            </a:r>
            <a:r>
              <a:rPr lang="it-IT" dirty="0"/>
              <a:t>n Italia, l’efficacia dei CAM è stata assicurata grazie all’art. 18 della L. n. 221/2015 e, successivamente, all’art. 34 recante “Criteri di sostenibilità energetica e ambientale” del d.lgs. n. 50/2016, che ne hanno reso obbligatoria l’applicazione da parte di tutte le stazioni appaltanti.</a:t>
            </a:r>
          </a:p>
          <a:p>
            <a:pPr algn="ctr"/>
            <a:endParaRPr lang="it-IT" dirty="0"/>
          </a:p>
          <a:p>
            <a:pPr algn="ctr"/>
            <a:r>
              <a:rPr lang="it-IT" dirty="0"/>
              <a:t>Questo obbligo garantisce che la politica nazionale in materia di appalti pubblici verdi sia incisiva non solo nell’obiettivo di ridurre gli impatti ambientali, ma nell’obiettivo di promuovere modelli di produzione e consumo più sostenibili, “circolari “ e nel diffondere l’occupazione “verde”.  </a:t>
            </a:r>
          </a:p>
          <a:p>
            <a:pPr algn="ctr"/>
            <a:endParaRPr lang="it-IT" dirty="0"/>
          </a:p>
          <a:p>
            <a:pPr algn="ctr"/>
            <a:r>
              <a:rPr lang="it-IT" dirty="0"/>
              <a:t>Oltre alla valorizzazione della qualità ambientale e al rispetto dei criteri sociali, l’applicazione dei CAM risponde anche all’esigenza della P.A. di razionalizzare i propri consumi, riducendone ove possibile la spesa. </a:t>
            </a:r>
          </a:p>
        </p:txBody>
      </p:sp>
    </p:spTree>
    <p:extLst>
      <p:ext uri="{BB962C8B-B14F-4D97-AF65-F5344CB8AC3E}">
        <p14:creationId xmlns:p14="http://schemas.microsoft.com/office/powerpoint/2010/main" val="2305328498"/>
      </p:ext>
    </p:extLst>
  </p:cSld>
  <p:clrMapOvr>
    <a:masterClrMapping/>
  </p:clrMapOvr>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A99DE69A-4738-4B3F-B19F-5E165253B51E}" type="datetime1">
              <a:rPr lang="it-IT" smtClean="0"/>
              <a:t>11/12/2020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239</a:t>
            </a:fld>
            <a:endParaRPr lang="it-IT" dirty="0"/>
          </a:p>
        </p:txBody>
      </p:sp>
      <p:sp>
        <p:nvSpPr>
          <p:cNvPr id="8" name="CasellaDiTesto 7">
            <a:extLst>
              <a:ext uri="{FF2B5EF4-FFF2-40B4-BE49-F238E27FC236}">
                <a16:creationId xmlns:a16="http://schemas.microsoft.com/office/drawing/2014/main" id="{B443334A-5EF0-4708-B76A-9C31E99DE629}"/>
              </a:ext>
            </a:extLst>
          </p:cNvPr>
          <p:cNvSpPr txBox="1"/>
          <p:nvPr/>
        </p:nvSpPr>
        <p:spPr>
          <a:xfrm>
            <a:off x="2246376" y="692696"/>
            <a:ext cx="7625952" cy="369332"/>
          </a:xfrm>
          <a:prstGeom prst="rect">
            <a:avLst/>
          </a:prstGeom>
          <a:solidFill>
            <a:srgbClr val="00B050"/>
          </a:solidFill>
        </p:spPr>
        <p:txBody>
          <a:bodyPr wrap="square" rtlCol="0">
            <a:spAutoFit/>
          </a:bodyPr>
          <a:lstStyle/>
          <a:p>
            <a:pPr algn="ctr"/>
            <a:r>
              <a:rPr lang="it-IT" b="1" dirty="0"/>
              <a:t>GLI APPALTI VERDI</a:t>
            </a:r>
          </a:p>
        </p:txBody>
      </p:sp>
      <p:sp>
        <p:nvSpPr>
          <p:cNvPr id="2" name="CasellaDiTesto 1">
            <a:extLst>
              <a:ext uri="{FF2B5EF4-FFF2-40B4-BE49-F238E27FC236}">
                <a16:creationId xmlns:a16="http://schemas.microsoft.com/office/drawing/2014/main" id="{69957E37-C01C-4FB1-8B02-49A8484EF755}"/>
              </a:ext>
            </a:extLst>
          </p:cNvPr>
          <p:cNvSpPr txBox="1"/>
          <p:nvPr/>
        </p:nvSpPr>
        <p:spPr>
          <a:xfrm>
            <a:off x="3467064" y="1439198"/>
            <a:ext cx="5184576" cy="523220"/>
          </a:xfrm>
          <a:prstGeom prst="rect">
            <a:avLst/>
          </a:prstGeom>
          <a:solidFill>
            <a:srgbClr val="FF0000"/>
          </a:solidFill>
        </p:spPr>
        <p:txBody>
          <a:bodyPr wrap="square" rtlCol="0">
            <a:spAutoFit/>
          </a:bodyPr>
          <a:lstStyle/>
          <a:p>
            <a:pPr algn="ctr"/>
            <a:r>
              <a:rPr lang="it-IT" sz="2800" b="1" dirty="0"/>
              <a:t>ALCUNI TRA I CAM IN VIGORE</a:t>
            </a:r>
          </a:p>
        </p:txBody>
      </p:sp>
      <p:sp>
        <p:nvSpPr>
          <p:cNvPr id="9" name="Rettangolo 8">
            <a:extLst>
              <a:ext uri="{FF2B5EF4-FFF2-40B4-BE49-F238E27FC236}">
                <a16:creationId xmlns:a16="http://schemas.microsoft.com/office/drawing/2014/main" id="{F98C827D-429C-42B8-AADB-DCBF8C478A61}"/>
              </a:ext>
            </a:extLst>
          </p:cNvPr>
          <p:cNvSpPr/>
          <p:nvPr/>
        </p:nvSpPr>
        <p:spPr>
          <a:xfrm>
            <a:off x="2246376" y="2473055"/>
            <a:ext cx="7625952" cy="3416320"/>
          </a:xfrm>
          <a:prstGeom prst="rect">
            <a:avLst/>
          </a:prstGeom>
          <a:ln>
            <a:solidFill>
              <a:schemeClr val="tx1"/>
            </a:solidFill>
          </a:ln>
        </p:spPr>
        <p:txBody>
          <a:bodyPr wrap="square">
            <a:spAutoFit/>
          </a:bodyPr>
          <a:lstStyle/>
          <a:p>
            <a:r>
              <a:rPr lang="it-IT" b="1" dirty="0"/>
              <a:t>- ARREDO URBANO</a:t>
            </a:r>
            <a:endParaRPr lang="it-IT" dirty="0"/>
          </a:p>
          <a:p>
            <a:r>
              <a:rPr lang="it-IT" b="1" dirty="0">
                <a:hlinkClick r:id="rId2" tooltip="Acquisto di articoli per l’arredo urbano"/>
              </a:rPr>
              <a:t>Acquisto di articoli per l’arredo urbano</a:t>
            </a:r>
            <a:r>
              <a:rPr lang="it-IT" dirty="0"/>
              <a:t> (approvato con </a:t>
            </a:r>
            <a:r>
              <a:rPr lang="it-IT" b="1" dirty="0">
                <a:hlinkClick r:id="rId3" tooltip="DM 5 febbraio 2015"/>
              </a:rPr>
              <a:t>DM 5 febbraio 2015</a:t>
            </a:r>
            <a:r>
              <a:rPr lang="it-IT" dirty="0"/>
              <a:t>, in G.U. n. 50 del 2 marzo 2015).</a:t>
            </a:r>
          </a:p>
          <a:p>
            <a:r>
              <a:rPr lang="it-IT" b="1" dirty="0"/>
              <a:t>- EDILIZIA</a:t>
            </a:r>
            <a:endParaRPr lang="it-IT" dirty="0"/>
          </a:p>
          <a:p>
            <a:r>
              <a:rPr lang="it-IT" b="1" dirty="0">
                <a:hlinkClick r:id="rId4" tooltip="Affidamento di servizi di progettazione e lavori per la nuova costruzione, ristrutturazione e manutenzione di edifici pubblici"/>
              </a:rPr>
              <a:t>Affidamento di servizi di progettazione e lavori per la nuova costruzione, ristrutturazione e manutenzione di edifici pubblici</a:t>
            </a:r>
            <a:r>
              <a:rPr lang="it-IT" dirty="0"/>
              <a:t> (approvato con </a:t>
            </a:r>
            <a:r>
              <a:rPr lang="it-IT" b="1" dirty="0">
                <a:hlinkClick r:id="rId5" tooltip="DM 11 ottobre 2017"/>
              </a:rPr>
              <a:t>DM 11 ottobre 2017</a:t>
            </a:r>
            <a:r>
              <a:rPr lang="it-IT" dirty="0"/>
              <a:t>, in G.U. Serie Generale n. 259 del 6 novembre 2017). </a:t>
            </a:r>
          </a:p>
          <a:p>
            <a:r>
              <a:rPr lang="it-IT" b="1" dirty="0"/>
              <a:t>- ILLUMINAZIONE PUBBLICA (fornitura e progettazione)</a:t>
            </a:r>
            <a:endParaRPr lang="it-IT" dirty="0"/>
          </a:p>
          <a:p>
            <a:r>
              <a:rPr lang="it-IT" b="1" dirty="0">
                <a:hlinkClick r:id="rId6" tooltip="Acquisizione di sorgenti luminose per illuminazione pubblica, l’acquisizione di apparecchi per illuminazione pubblica, l’affidamento del servizio di progettazione di impianti per illuminazione pubblica"/>
              </a:rPr>
              <a:t>Acquisizione di sorgenti luminose per illuminazione pubblica, l’acquisizione di apparecchi per illuminazione pubblica, l’affidamento del servizio di progettazione di impianti per illuminazione pubblica </a:t>
            </a:r>
            <a:r>
              <a:rPr lang="it-IT" dirty="0"/>
              <a:t>(approvato con </a:t>
            </a:r>
            <a:r>
              <a:rPr lang="it-IT" b="1" dirty="0">
                <a:hlinkClick r:id="rId7" tooltip="DM 27 settembre 2017"/>
              </a:rPr>
              <a:t>DM 27 settembre 2017</a:t>
            </a:r>
            <a:r>
              <a:rPr lang="it-IT" dirty="0"/>
              <a:t>, in G.U. n 244 del 18 ottobre 2017).</a:t>
            </a:r>
          </a:p>
        </p:txBody>
      </p:sp>
    </p:spTree>
    <p:extLst>
      <p:ext uri="{BB962C8B-B14F-4D97-AF65-F5344CB8AC3E}">
        <p14:creationId xmlns:p14="http://schemas.microsoft.com/office/powerpoint/2010/main" val="10197995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FFD48BC7-DC40-47DE-87EE-9F4B6ECB9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29" name="Freeform: Shape 28">
            <a:extLst>
              <a:ext uri="{FF2B5EF4-FFF2-40B4-BE49-F238E27FC236}">
                <a16:creationId xmlns:a16="http://schemas.microsoft.com/office/drawing/2014/main" id="{E502BBC7-2C76-46F3-BC24-5985BC13D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useBgFill="1">
        <p:nvSpPr>
          <p:cNvPr id="31" name="Freeform: Shape 30">
            <a:extLst>
              <a:ext uri="{FF2B5EF4-FFF2-40B4-BE49-F238E27FC236}">
                <a16:creationId xmlns:a16="http://schemas.microsoft.com/office/drawing/2014/main" id="{C7F28D52-2A5F-4D23-81AE-7CB8B591C7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1664" y="0"/>
            <a:ext cx="9948672"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3" name="Rectangle 32">
            <a:extLst>
              <a:ext uri="{FF2B5EF4-FFF2-40B4-BE49-F238E27FC236}">
                <a16:creationId xmlns:a16="http://schemas.microsoft.com/office/drawing/2014/main" id="{3629484E-3792-4B3D-89AD-7C8A1ED0E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0" y="5524786"/>
            <a:ext cx="4754880" cy="274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Segnaposto data 3"/>
          <p:cNvSpPr>
            <a:spLocks noGrp="1"/>
          </p:cNvSpPr>
          <p:nvPr>
            <p:ph type="dt" sz="half" idx="10"/>
          </p:nvPr>
        </p:nvSpPr>
        <p:spPr>
          <a:xfrm>
            <a:off x="434163" y="6356350"/>
            <a:ext cx="1166037" cy="365125"/>
          </a:xfrm>
        </p:spPr>
        <p:txBody>
          <a:bodyPr>
            <a:normAutofit/>
          </a:bodyPr>
          <a:lstStyle/>
          <a:p>
            <a:pPr>
              <a:spcAft>
                <a:spcPts val="600"/>
              </a:spcAft>
            </a:pPr>
            <a:fld id="{F7B8B8B4-C1CC-4D2A-AED5-8D12E6593E59}" type="datetime1">
              <a:rPr lang="it-IT" smtClean="0">
                <a:solidFill>
                  <a:schemeClr val="tx1">
                    <a:lumMod val="50000"/>
                    <a:lumOff val="50000"/>
                  </a:schemeClr>
                </a:solidFill>
                <a:latin typeface="Calibri" pitchFamily="34" charset="0"/>
              </a:rPr>
              <a:t>11/12/2020</a:t>
            </a:fld>
            <a:endParaRPr lang="it-IT" dirty="0">
              <a:solidFill>
                <a:schemeClr val="tx1">
                  <a:lumMod val="50000"/>
                  <a:lumOff val="50000"/>
                </a:schemeClr>
              </a:solidFill>
              <a:latin typeface="Calibri" pitchFamily="34" charset="0"/>
            </a:endParaRPr>
          </a:p>
        </p:txBody>
      </p:sp>
      <p:sp>
        <p:nvSpPr>
          <p:cNvPr id="6" name="Segnaposto piè di pagina 5">
            <a:extLst>
              <a:ext uri="{FF2B5EF4-FFF2-40B4-BE49-F238E27FC236}">
                <a16:creationId xmlns:a16="http://schemas.microsoft.com/office/drawing/2014/main" id="{B80C0DE2-CE8C-472F-913A-A5BF9C176A7D}"/>
              </a:ext>
            </a:extLst>
          </p:cNvPr>
          <p:cNvSpPr>
            <a:spLocks noGrp="1"/>
          </p:cNvSpPr>
          <p:nvPr>
            <p:ph type="ftr" sz="quarter" idx="11"/>
          </p:nvPr>
        </p:nvSpPr>
        <p:spPr>
          <a:xfrm>
            <a:off x="4038600" y="6356350"/>
            <a:ext cx="4114800" cy="365125"/>
          </a:xfrm>
        </p:spPr>
        <p:txBody>
          <a:bodyPr>
            <a:normAutofit/>
          </a:bodyPr>
          <a:lstStyle/>
          <a:p>
            <a:pPr>
              <a:spcAft>
                <a:spcPts val="600"/>
              </a:spcAft>
            </a:pPr>
            <a:r>
              <a:rPr lang="it-IT" dirty="0">
                <a:solidFill>
                  <a:schemeClr val="tx1">
                    <a:lumMod val="50000"/>
                    <a:lumOff val="50000"/>
                  </a:schemeClr>
                </a:solidFill>
              </a:rPr>
              <a:t>IL CODICE DEI CONTRATTI PUBBLICI</a:t>
            </a:r>
          </a:p>
        </p:txBody>
      </p:sp>
      <p:sp>
        <p:nvSpPr>
          <p:cNvPr id="5" name="Segnaposto numero diapositiva 4"/>
          <p:cNvSpPr>
            <a:spLocks noGrp="1"/>
          </p:cNvSpPr>
          <p:nvPr>
            <p:ph type="sldNum" sz="quarter" idx="12"/>
          </p:nvPr>
        </p:nvSpPr>
        <p:spPr>
          <a:xfrm>
            <a:off x="10489019" y="6356350"/>
            <a:ext cx="1268818" cy="365125"/>
          </a:xfrm>
          <a:prstGeom prst="ellipse">
            <a:avLst/>
          </a:prstGeom>
        </p:spPr>
        <p:txBody>
          <a:bodyPr>
            <a:normAutofit/>
          </a:bodyPr>
          <a:lstStyle/>
          <a:p>
            <a:pPr>
              <a:lnSpc>
                <a:spcPct val="90000"/>
              </a:lnSpc>
              <a:spcAft>
                <a:spcPts val="600"/>
              </a:spcAft>
            </a:pPr>
            <a:fld id="{ED2A5BCF-08AD-4814-8341-34CC1736FD3A}" type="slidenum">
              <a:rPr lang="it-IT">
                <a:solidFill>
                  <a:schemeClr val="tx1">
                    <a:lumMod val="50000"/>
                    <a:lumOff val="50000"/>
                  </a:schemeClr>
                </a:solidFill>
              </a:rPr>
              <a:pPr>
                <a:lnSpc>
                  <a:spcPct val="90000"/>
                </a:lnSpc>
                <a:spcAft>
                  <a:spcPts val="600"/>
                </a:spcAft>
              </a:pPr>
              <a:t>24</a:t>
            </a:fld>
            <a:endParaRPr lang="it-IT" dirty="0">
              <a:solidFill>
                <a:schemeClr val="tx1">
                  <a:lumMod val="50000"/>
                  <a:lumOff val="50000"/>
                </a:schemeClr>
              </a:solidFill>
            </a:endParaRPr>
          </a:p>
        </p:txBody>
      </p:sp>
      <p:sp>
        <p:nvSpPr>
          <p:cNvPr id="8" name="CasellaDiTesto 7">
            <a:extLst>
              <a:ext uri="{FF2B5EF4-FFF2-40B4-BE49-F238E27FC236}">
                <a16:creationId xmlns:a16="http://schemas.microsoft.com/office/drawing/2014/main" id="{52DDA517-FEBA-4204-9E8B-FECB65EFB066}"/>
              </a:ext>
            </a:extLst>
          </p:cNvPr>
          <p:cNvSpPr txBox="1"/>
          <p:nvPr/>
        </p:nvSpPr>
        <p:spPr>
          <a:xfrm>
            <a:off x="1114425" y="2617289"/>
            <a:ext cx="9645433" cy="584775"/>
          </a:xfrm>
          <a:prstGeom prst="rect">
            <a:avLst/>
          </a:prstGeom>
          <a:noFill/>
        </p:spPr>
        <p:txBody>
          <a:bodyPr wrap="square" rtlCol="0">
            <a:spAutoFit/>
          </a:bodyPr>
          <a:lstStyle/>
          <a:p>
            <a:pPr algn="ctr"/>
            <a:r>
              <a:rPr lang="it-IT" sz="3200" b="1" dirty="0"/>
              <a:t>I PRINCIPI SULLA REDAZIONE DEGLI ATTI DI GARA</a:t>
            </a:r>
          </a:p>
        </p:txBody>
      </p:sp>
    </p:spTree>
    <p:extLst>
      <p:ext uri="{BB962C8B-B14F-4D97-AF65-F5344CB8AC3E}">
        <p14:creationId xmlns:p14="http://schemas.microsoft.com/office/powerpoint/2010/main" val="2600772295"/>
      </p:ext>
    </p:extLst>
  </p:cSld>
  <p:clrMapOvr>
    <a:masterClrMapping/>
  </p:clrMapOvr>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A99DE69A-4738-4B3F-B19F-5E165253B51E}" type="datetime1">
              <a:rPr lang="it-IT" smtClean="0"/>
              <a:t>11/12/2020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240</a:t>
            </a:fld>
            <a:endParaRPr lang="it-IT" dirty="0"/>
          </a:p>
        </p:txBody>
      </p:sp>
      <p:sp>
        <p:nvSpPr>
          <p:cNvPr id="8" name="CasellaDiTesto 7">
            <a:extLst>
              <a:ext uri="{FF2B5EF4-FFF2-40B4-BE49-F238E27FC236}">
                <a16:creationId xmlns:a16="http://schemas.microsoft.com/office/drawing/2014/main" id="{B443334A-5EF0-4708-B76A-9C31E99DE629}"/>
              </a:ext>
            </a:extLst>
          </p:cNvPr>
          <p:cNvSpPr txBox="1"/>
          <p:nvPr/>
        </p:nvSpPr>
        <p:spPr>
          <a:xfrm>
            <a:off x="2246376" y="692696"/>
            <a:ext cx="7625952" cy="369332"/>
          </a:xfrm>
          <a:prstGeom prst="rect">
            <a:avLst/>
          </a:prstGeom>
          <a:solidFill>
            <a:srgbClr val="00B050"/>
          </a:solidFill>
        </p:spPr>
        <p:txBody>
          <a:bodyPr wrap="square" rtlCol="0">
            <a:spAutoFit/>
          </a:bodyPr>
          <a:lstStyle/>
          <a:p>
            <a:pPr algn="ctr"/>
            <a:r>
              <a:rPr lang="it-IT" b="1" dirty="0"/>
              <a:t>GLI APPALTI VERDI</a:t>
            </a:r>
          </a:p>
        </p:txBody>
      </p:sp>
      <p:sp>
        <p:nvSpPr>
          <p:cNvPr id="2" name="CasellaDiTesto 1">
            <a:extLst>
              <a:ext uri="{FF2B5EF4-FFF2-40B4-BE49-F238E27FC236}">
                <a16:creationId xmlns:a16="http://schemas.microsoft.com/office/drawing/2014/main" id="{69957E37-C01C-4FB1-8B02-49A8484EF755}"/>
              </a:ext>
            </a:extLst>
          </p:cNvPr>
          <p:cNvSpPr txBox="1"/>
          <p:nvPr/>
        </p:nvSpPr>
        <p:spPr>
          <a:xfrm>
            <a:off x="3467064" y="1439198"/>
            <a:ext cx="5184576" cy="523220"/>
          </a:xfrm>
          <a:prstGeom prst="rect">
            <a:avLst/>
          </a:prstGeom>
          <a:solidFill>
            <a:srgbClr val="FF0000"/>
          </a:solidFill>
        </p:spPr>
        <p:txBody>
          <a:bodyPr wrap="square" rtlCol="0">
            <a:spAutoFit/>
          </a:bodyPr>
          <a:lstStyle/>
          <a:p>
            <a:pPr algn="ctr"/>
            <a:r>
              <a:rPr lang="it-IT" sz="2800" b="1" dirty="0"/>
              <a:t>ALCUNI TRA I CAM IN VIGORE</a:t>
            </a:r>
          </a:p>
        </p:txBody>
      </p:sp>
      <p:sp>
        <p:nvSpPr>
          <p:cNvPr id="9" name="Rettangolo 8">
            <a:extLst>
              <a:ext uri="{FF2B5EF4-FFF2-40B4-BE49-F238E27FC236}">
                <a16:creationId xmlns:a16="http://schemas.microsoft.com/office/drawing/2014/main" id="{F98C827D-429C-42B8-AADB-DCBF8C478A61}"/>
              </a:ext>
            </a:extLst>
          </p:cNvPr>
          <p:cNvSpPr/>
          <p:nvPr/>
        </p:nvSpPr>
        <p:spPr>
          <a:xfrm>
            <a:off x="2246376" y="2473055"/>
            <a:ext cx="7625952" cy="2862322"/>
          </a:xfrm>
          <a:prstGeom prst="rect">
            <a:avLst/>
          </a:prstGeom>
          <a:ln>
            <a:solidFill>
              <a:schemeClr val="tx1"/>
            </a:solidFill>
          </a:ln>
        </p:spPr>
        <p:txBody>
          <a:bodyPr wrap="square">
            <a:spAutoFit/>
          </a:bodyPr>
          <a:lstStyle/>
          <a:p>
            <a:r>
              <a:rPr lang="it-IT" b="1" dirty="0"/>
              <a:t>- ILLUMINAZIONE PUBBLICA (servizio)</a:t>
            </a:r>
            <a:endParaRPr lang="it-IT" dirty="0"/>
          </a:p>
          <a:p>
            <a:r>
              <a:rPr lang="it-IT" b="1" dirty="0">
                <a:hlinkClick r:id="rId2" tooltip="Servizio di illuminazione pubblica"/>
              </a:rPr>
              <a:t>Servizio di illuminazione pubblica</a:t>
            </a:r>
            <a:r>
              <a:rPr lang="it-IT" dirty="0"/>
              <a:t> (approvato con </a:t>
            </a:r>
            <a:r>
              <a:rPr lang="it-IT" b="1" dirty="0">
                <a:hlinkClick r:id="rId3" tooltip="DM 28 marzo 2018"/>
              </a:rPr>
              <a:t>DM 28 marzo 2018</a:t>
            </a:r>
            <a:r>
              <a:rPr lang="it-IT" dirty="0"/>
              <a:t>, in GU n. 98 del 28 aprile 2018).</a:t>
            </a:r>
          </a:p>
          <a:p>
            <a:r>
              <a:rPr lang="it-IT" b="1" dirty="0"/>
              <a:t>- ILLUMINAZIONE, RISCALDAMENTO/RAFFRESCAMENTO PER EDIFICI</a:t>
            </a:r>
            <a:endParaRPr lang="it-IT" dirty="0"/>
          </a:p>
          <a:p>
            <a:r>
              <a:rPr lang="it-IT" b="1" dirty="0">
                <a:hlinkClick r:id="rId4" tooltip="Affidamento servizi energetici per gli edifici, servizio di illuminazione e forza motrice, servizio di riscaldamento/raffrescamento"/>
              </a:rPr>
              <a:t>Affidamento servizi energetici per gli edifici, servizio di illuminazione e forza motrice, servizio di riscaldamento/raffrescamento</a:t>
            </a:r>
            <a:r>
              <a:rPr lang="it-IT" dirty="0"/>
              <a:t> (approvato con </a:t>
            </a:r>
            <a:r>
              <a:rPr lang="it-IT" b="1" dirty="0">
                <a:hlinkClick r:id="rId5" tooltip="DM 7 marzo 2012"/>
              </a:rPr>
              <a:t>DM 7 marzo 2012</a:t>
            </a:r>
            <a:r>
              <a:rPr lang="it-IT" dirty="0"/>
              <a:t>, in G.U. n.74 del 28 marzo 2012).</a:t>
            </a:r>
          </a:p>
          <a:p>
            <a:r>
              <a:rPr lang="it-IT" b="1" dirty="0"/>
              <a:t>- PULIZIA PER EDIFICI</a:t>
            </a:r>
            <a:endParaRPr lang="it-IT" dirty="0"/>
          </a:p>
          <a:p>
            <a:r>
              <a:rPr lang="it-IT" b="1" dirty="0">
                <a:hlinkClick r:id="rId6" tooltip="Affidamento del servizio di pulizia e per la fornitura di prodotti per l’igiene"/>
              </a:rPr>
              <a:t>Affidamento del servizio di pulizia e per la fornitura di prodotti per l’igiene</a:t>
            </a:r>
            <a:r>
              <a:rPr lang="it-IT" dirty="0"/>
              <a:t> (approvato con </a:t>
            </a:r>
            <a:r>
              <a:rPr lang="it-IT" b="1" dirty="0">
                <a:hlinkClick r:id="rId7" tooltip="DM 24 maggio 2012"/>
              </a:rPr>
              <a:t>DM 24 maggio 2012</a:t>
            </a:r>
            <a:r>
              <a:rPr lang="it-IT" dirty="0"/>
              <a:t>, in G.U. n. 142 del 20 giugno 2012).</a:t>
            </a:r>
          </a:p>
        </p:txBody>
      </p:sp>
    </p:spTree>
    <p:extLst>
      <p:ext uri="{BB962C8B-B14F-4D97-AF65-F5344CB8AC3E}">
        <p14:creationId xmlns:p14="http://schemas.microsoft.com/office/powerpoint/2010/main" val="2882953586"/>
      </p:ext>
    </p:extLst>
  </p:cSld>
  <p:clrMapOvr>
    <a:masterClrMapping/>
  </p:clrMapOvr>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A99DE69A-4738-4B3F-B19F-5E165253B51E}" type="datetime1">
              <a:rPr lang="it-IT" smtClean="0"/>
              <a:t>11/12/2020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241</a:t>
            </a:fld>
            <a:endParaRPr lang="it-IT" dirty="0"/>
          </a:p>
        </p:txBody>
      </p:sp>
      <p:sp>
        <p:nvSpPr>
          <p:cNvPr id="8" name="CasellaDiTesto 7">
            <a:extLst>
              <a:ext uri="{FF2B5EF4-FFF2-40B4-BE49-F238E27FC236}">
                <a16:creationId xmlns:a16="http://schemas.microsoft.com/office/drawing/2014/main" id="{B443334A-5EF0-4708-B76A-9C31E99DE629}"/>
              </a:ext>
            </a:extLst>
          </p:cNvPr>
          <p:cNvSpPr txBox="1"/>
          <p:nvPr/>
        </p:nvSpPr>
        <p:spPr>
          <a:xfrm>
            <a:off x="2246376" y="692696"/>
            <a:ext cx="7625952" cy="369332"/>
          </a:xfrm>
          <a:prstGeom prst="rect">
            <a:avLst/>
          </a:prstGeom>
          <a:solidFill>
            <a:srgbClr val="00B050"/>
          </a:solidFill>
        </p:spPr>
        <p:txBody>
          <a:bodyPr wrap="square" rtlCol="0">
            <a:spAutoFit/>
          </a:bodyPr>
          <a:lstStyle/>
          <a:p>
            <a:pPr algn="ctr"/>
            <a:r>
              <a:rPr lang="it-IT" b="1" dirty="0"/>
              <a:t>GLI APPALTI VERDI</a:t>
            </a:r>
          </a:p>
        </p:txBody>
      </p:sp>
      <p:sp>
        <p:nvSpPr>
          <p:cNvPr id="2" name="CasellaDiTesto 1">
            <a:extLst>
              <a:ext uri="{FF2B5EF4-FFF2-40B4-BE49-F238E27FC236}">
                <a16:creationId xmlns:a16="http://schemas.microsoft.com/office/drawing/2014/main" id="{69957E37-C01C-4FB1-8B02-49A8484EF755}"/>
              </a:ext>
            </a:extLst>
          </p:cNvPr>
          <p:cNvSpPr txBox="1"/>
          <p:nvPr/>
        </p:nvSpPr>
        <p:spPr>
          <a:xfrm>
            <a:off x="3467064" y="1439198"/>
            <a:ext cx="5184576" cy="523220"/>
          </a:xfrm>
          <a:prstGeom prst="rect">
            <a:avLst/>
          </a:prstGeom>
          <a:solidFill>
            <a:srgbClr val="FF0000"/>
          </a:solidFill>
        </p:spPr>
        <p:txBody>
          <a:bodyPr wrap="square" rtlCol="0">
            <a:spAutoFit/>
          </a:bodyPr>
          <a:lstStyle/>
          <a:p>
            <a:pPr algn="ctr"/>
            <a:r>
              <a:rPr lang="it-IT" sz="2800" b="1" dirty="0"/>
              <a:t>ALCUNI TRA I CAM IN VIGORE</a:t>
            </a:r>
          </a:p>
        </p:txBody>
      </p:sp>
      <p:sp>
        <p:nvSpPr>
          <p:cNvPr id="9" name="Rettangolo 8">
            <a:extLst>
              <a:ext uri="{FF2B5EF4-FFF2-40B4-BE49-F238E27FC236}">
                <a16:creationId xmlns:a16="http://schemas.microsoft.com/office/drawing/2014/main" id="{F98C827D-429C-42B8-AADB-DCBF8C478A61}"/>
              </a:ext>
            </a:extLst>
          </p:cNvPr>
          <p:cNvSpPr/>
          <p:nvPr/>
        </p:nvSpPr>
        <p:spPr>
          <a:xfrm>
            <a:off x="1977975" y="2097282"/>
            <a:ext cx="8162753" cy="3970318"/>
          </a:xfrm>
          <a:prstGeom prst="rect">
            <a:avLst/>
          </a:prstGeom>
          <a:ln>
            <a:solidFill>
              <a:schemeClr val="tx1"/>
            </a:solidFill>
          </a:ln>
        </p:spPr>
        <p:txBody>
          <a:bodyPr wrap="square">
            <a:spAutoFit/>
          </a:bodyPr>
          <a:lstStyle/>
          <a:p>
            <a:r>
              <a:rPr lang="it-IT" b="1" dirty="0"/>
              <a:t>- RIFIUTI URBANI</a:t>
            </a:r>
            <a:endParaRPr lang="it-IT" dirty="0"/>
          </a:p>
          <a:p>
            <a:r>
              <a:rPr lang="it-IT" b="1" dirty="0">
                <a:hlinkClick r:id="rId2" tooltip="Affidamento del servizio di gestione dei rifiuti urbani"/>
              </a:rPr>
              <a:t>Affidamento del servizio di gestione dei rifiuti urbani</a:t>
            </a:r>
            <a:r>
              <a:rPr lang="it-IT" dirty="0"/>
              <a:t> (approvato con </a:t>
            </a:r>
            <a:r>
              <a:rPr lang="it-IT" b="1" dirty="0">
                <a:hlinkClick r:id="rId3" tooltip="DM 13 febbraio 2014"/>
              </a:rPr>
              <a:t>DM 13 febbraio 2014</a:t>
            </a:r>
            <a:r>
              <a:rPr lang="it-IT" dirty="0"/>
              <a:t>, in G.U. n. 58 dell’11 marzo 2014).</a:t>
            </a:r>
          </a:p>
          <a:p>
            <a:r>
              <a:rPr lang="it-IT" b="1" dirty="0"/>
              <a:t>- RISTORAZIONE COLLETTIVA</a:t>
            </a:r>
            <a:endParaRPr lang="it-IT" dirty="0"/>
          </a:p>
          <a:p>
            <a:r>
              <a:rPr lang="it-IT" b="1" dirty="0">
                <a:hlinkClick r:id="rId4" tooltip="Servizio di ristorazione collettiva e fornitura di derrate alimentari"/>
              </a:rPr>
              <a:t>Servizio di ristorazione collettiva e fornitura di derrate alimentari</a:t>
            </a:r>
            <a:r>
              <a:rPr lang="it-IT" dirty="0"/>
              <a:t> (approvato con </a:t>
            </a:r>
            <a:r>
              <a:rPr lang="it-IT" b="1" dirty="0">
                <a:hlinkClick r:id="rId5" tooltip="DM 25 luglio 2011"/>
              </a:rPr>
              <a:t>DM 25 luglio 2011</a:t>
            </a:r>
            <a:r>
              <a:rPr lang="it-IT" dirty="0"/>
              <a:t>, in G.U. n. 220 del 21 settembre 2011).</a:t>
            </a:r>
          </a:p>
          <a:p>
            <a:r>
              <a:rPr lang="it-IT" b="1" dirty="0"/>
              <a:t>-</a:t>
            </a:r>
            <a:r>
              <a:rPr lang="it-IT" dirty="0"/>
              <a:t> </a:t>
            </a:r>
            <a:r>
              <a:rPr lang="it-IT" b="1" dirty="0"/>
              <a:t>SANIFICAZIONE STRUTTURE SANITARIE</a:t>
            </a:r>
            <a:endParaRPr lang="it-IT" dirty="0"/>
          </a:p>
          <a:p>
            <a:r>
              <a:rPr lang="it-IT" b="1" dirty="0">
                <a:hlinkClick r:id="rId6" tooltip="Affidamento del servizio di sanificazione per le strutture sanitarie e per la fornitura di prodotti detergenti"/>
              </a:rPr>
              <a:t>Affidamento del servizio di sanificazione per le strutture sanitarie e per la fornitura di prodotti detergenti</a:t>
            </a:r>
            <a:r>
              <a:rPr lang="it-IT" dirty="0"/>
              <a:t> (approvato con </a:t>
            </a:r>
            <a:r>
              <a:rPr lang="it-IT" b="1" dirty="0">
                <a:hlinkClick r:id="rId7" tooltip="DM 18 ottobre 2016"/>
              </a:rPr>
              <a:t>DM 18 ottobre 2016</a:t>
            </a:r>
            <a:r>
              <a:rPr lang="it-IT" dirty="0"/>
              <a:t>, in G.U. n. 262 del 9 novembre 2016).</a:t>
            </a:r>
            <a:r>
              <a:rPr lang="it-IT" b="0" i="0" dirty="0">
                <a:effectLst/>
                <a:hlinkClick r:id="rId8"/>
              </a:rPr>
              <a:t> </a:t>
            </a:r>
          </a:p>
          <a:p>
            <a:r>
              <a:rPr lang="it-IT" b="1" i="0" dirty="0">
                <a:effectLst/>
                <a:hlinkClick r:id="rId8"/>
              </a:rPr>
              <a:t>D.M. Ambiente 10 marzo 2020</a:t>
            </a:r>
            <a:r>
              <a:rPr lang="it-IT" b="0" i="0" dirty="0">
                <a:solidFill>
                  <a:srgbClr val="000000"/>
                </a:solidFill>
                <a:effectLst/>
              </a:rPr>
              <a:t> (Criteri ambientali minimi per il servizio di gestione del verde pubblico e la fornitura di prodotti per la cura del verde)</a:t>
            </a:r>
            <a:br>
              <a:rPr lang="it-IT" dirty="0"/>
            </a:br>
            <a:r>
              <a:rPr lang="it-IT" b="1" i="0" dirty="0">
                <a:effectLst/>
                <a:hlinkClick r:id="rId9"/>
              </a:rPr>
              <a:t>D.M. Ambiente 10 marzo 2020</a:t>
            </a:r>
            <a:r>
              <a:rPr lang="it-IT" b="1" i="0" dirty="0">
                <a:solidFill>
                  <a:srgbClr val="000000"/>
                </a:solidFill>
                <a:effectLst/>
              </a:rPr>
              <a:t> </a:t>
            </a:r>
            <a:r>
              <a:rPr lang="it-IT" b="0" i="0" dirty="0">
                <a:solidFill>
                  <a:srgbClr val="000000"/>
                </a:solidFill>
                <a:effectLst/>
              </a:rPr>
              <a:t>(Criteri ambientali minimi per il servizio di ristorazione collettiva e fornitura di derrate alimentari)</a:t>
            </a:r>
            <a:endParaRPr lang="it-IT" dirty="0"/>
          </a:p>
        </p:txBody>
      </p:sp>
    </p:spTree>
    <p:extLst>
      <p:ext uri="{BB962C8B-B14F-4D97-AF65-F5344CB8AC3E}">
        <p14:creationId xmlns:p14="http://schemas.microsoft.com/office/powerpoint/2010/main" val="3621813211"/>
      </p:ext>
    </p:extLst>
  </p:cSld>
  <p:clrMapOvr>
    <a:masterClrMapping/>
  </p:clrMapOvr>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A99DE69A-4738-4B3F-B19F-5E165253B51E}" type="datetime1">
              <a:rPr lang="it-IT" smtClean="0"/>
              <a:t>11/12/2020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242</a:t>
            </a:fld>
            <a:endParaRPr lang="it-IT" dirty="0"/>
          </a:p>
        </p:txBody>
      </p:sp>
      <p:sp>
        <p:nvSpPr>
          <p:cNvPr id="8" name="CasellaDiTesto 7">
            <a:extLst>
              <a:ext uri="{FF2B5EF4-FFF2-40B4-BE49-F238E27FC236}">
                <a16:creationId xmlns:a16="http://schemas.microsoft.com/office/drawing/2014/main" id="{B443334A-5EF0-4708-B76A-9C31E99DE629}"/>
              </a:ext>
            </a:extLst>
          </p:cNvPr>
          <p:cNvSpPr txBox="1"/>
          <p:nvPr/>
        </p:nvSpPr>
        <p:spPr>
          <a:xfrm>
            <a:off x="2246376" y="692696"/>
            <a:ext cx="7625952" cy="369332"/>
          </a:xfrm>
          <a:prstGeom prst="rect">
            <a:avLst/>
          </a:prstGeom>
          <a:solidFill>
            <a:srgbClr val="00B050"/>
          </a:solidFill>
        </p:spPr>
        <p:txBody>
          <a:bodyPr wrap="square" rtlCol="0">
            <a:spAutoFit/>
          </a:bodyPr>
          <a:lstStyle/>
          <a:p>
            <a:pPr algn="ctr"/>
            <a:r>
              <a:rPr lang="it-IT" b="1" dirty="0"/>
              <a:t>GLI APPALTI VERDI</a:t>
            </a:r>
          </a:p>
        </p:txBody>
      </p:sp>
      <p:sp>
        <p:nvSpPr>
          <p:cNvPr id="2" name="Rettangolo 1">
            <a:extLst>
              <a:ext uri="{FF2B5EF4-FFF2-40B4-BE49-F238E27FC236}">
                <a16:creationId xmlns:a16="http://schemas.microsoft.com/office/drawing/2014/main" id="{DC37ACE3-14B0-48F3-9D7D-357DC921C8A0}"/>
              </a:ext>
            </a:extLst>
          </p:cNvPr>
          <p:cNvSpPr/>
          <p:nvPr/>
        </p:nvSpPr>
        <p:spPr>
          <a:xfrm>
            <a:off x="2263036" y="1484784"/>
            <a:ext cx="7609292" cy="1754326"/>
          </a:xfrm>
          <a:prstGeom prst="rect">
            <a:avLst/>
          </a:prstGeom>
          <a:ln>
            <a:solidFill>
              <a:schemeClr val="tx1"/>
            </a:solidFill>
          </a:ln>
        </p:spPr>
        <p:txBody>
          <a:bodyPr wrap="square">
            <a:spAutoFit/>
          </a:bodyPr>
          <a:lstStyle/>
          <a:p>
            <a:pPr algn="ctr"/>
            <a:r>
              <a:rPr lang="it-IT" b="1" dirty="0">
                <a:solidFill>
                  <a:srgbClr val="000000"/>
                </a:solidFill>
              </a:rPr>
              <a:t>La disciplina dell’art. 34, non si limita all’introduzione degli obblighi</a:t>
            </a:r>
          </a:p>
          <a:p>
            <a:pPr algn="ctr"/>
            <a:r>
              <a:rPr lang="it-IT" b="1" dirty="0">
                <a:solidFill>
                  <a:srgbClr val="000000"/>
                </a:solidFill>
              </a:rPr>
              <a:t>relativi ai criteri base, ma si estende anche ad altre fasi della procedura. </a:t>
            </a:r>
            <a:r>
              <a:rPr lang="it-IT" b="1" u="sng" dirty="0">
                <a:solidFill>
                  <a:srgbClr val="000000"/>
                </a:solidFill>
              </a:rPr>
              <a:t>Al comma 2 si legge che: le stazioni appaltanti </a:t>
            </a:r>
            <a:r>
              <a:rPr lang="it-IT" u="sng" dirty="0"/>
              <a:t>nell’applicazione dei “criteri di aggiudicazione” richiamati all’art. 95 </a:t>
            </a:r>
            <a:r>
              <a:rPr lang="it-IT" b="1" u="sng" dirty="0"/>
              <a:t>devono tenere in considerazione i criteri premianti indicati nei CAM</a:t>
            </a:r>
            <a:r>
              <a:rPr lang="it-IT" dirty="0"/>
              <a:t>; concetto quest’ultimo ribadito anche dall’ANAC nelle Linee guida per l’offerta economicamente più vantaggiosa.</a:t>
            </a:r>
            <a:endParaRPr lang="it-IT" b="1" dirty="0">
              <a:solidFill>
                <a:srgbClr val="000000"/>
              </a:solidFill>
            </a:endParaRPr>
          </a:p>
        </p:txBody>
      </p:sp>
      <p:graphicFrame>
        <p:nvGraphicFramePr>
          <p:cNvPr id="9" name="Diagramma 8">
            <a:extLst>
              <a:ext uri="{FF2B5EF4-FFF2-40B4-BE49-F238E27FC236}">
                <a16:creationId xmlns:a16="http://schemas.microsoft.com/office/drawing/2014/main" id="{201137B7-55FA-496B-9D0D-1012D3BD5C84}"/>
              </a:ext>
            </a:extLst>
          </p:cNvPr>
          <p:cNvGraphicFramePr/>
          <p:nvPr/>
        </p:nvGraphicFramePr>
        <p:xfrm>
          <a:off x="3116796" y="3452047"/>
          <a:ext cx="5958408" cy="25853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97646394"/>
      </p:ext>
    </p:extLst>
  </p:cSld>
  <p:clrMapOvr>
    <a:masterClrMapping/>
  </p:clrMapOvr>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A99DE69A-4738-4B3F-B19F-5E165253B51E}" type="datetime1">
              <a:rPr lang="it-IT" smtClean="0"/>
              <a:t>11/12/2020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243</a:t>
            </a:fld>
            <a:endParaRPr lang="it-IT" dirty="0"/>
          </a:p>
        </p:txBody>
      </p:sp>
      <p:sp>
        <p:nvSpPr>
          <p:cNvPr id="8" name="CasellaDiTesto 7">
            <a:extLst>
              <a:ext uri="{FF2B5EF4-FFF2-40B4-BE49-F238E27FC236}">
                <a16:creationId xmlns:a16="http://schemas.microsoft.com/office/drawing/2014/main" id="{B443334A-5EF0-4708-B76A-9C31E99DE629}"/>
              </a:ext>
            </a:extLst>
          </p:cNvPr>
          <p:cNvSpPr txBox="1"/>
          <p:nvPr/>
        </p:nvSpPr>
        <p:spPr>
          <a:xfrm>
            <a:off x="2246376" y="692696"/>
            <a:ext cx="7625952" cy="369332"/>
          </a:xfrm>
          <a:prstGeom prst="rect">
            <a:avLst/>
          </a:prstGeom>
          <a:solidFill>
            <a:srgbClr val="00B050"/>
          </a:solidFill>
        </p:spPr>
        <p:txBody>
          <a:bodyPr wrap="square" rtlCol="0">
            <a:spAutoFit/>
          </a:bodyPr>
          <a:lstStyle/>
          <a:p>
            <a:pPr algn="ctr"/>
            <a:r>
              <a:rPr lang="it-IT" b="1" dirty="0"/>
              <a:t>GLI APPALTI VERDI</a:t>
            </a:r>
          </a:p>
        </p:txBody>
      </p:sp>
      <p:sp>
        <p:nvSpPr>
          <p:cNvPr id="3" name="Rettangolo 2">
            <a:extLst>
              <a:ext uri="{FF2B5EF4-FFF2-40B4-BE49-F238E27FC236}">
                <a16:creationId xmlns:a16="http://schemas.microsoft.com/office/drawing/2014/main" id="{2EDB48E1-8258-4ACD-BA51-F9EAA607C1FD}"/>
              </a:ext>
            </a:extLst>
          </p:cNvPr>
          <p:cNvSpPr/>
          <p:nvPr/>
        </p:nvSpPr>
        <p:spPr>
          <a:xfrm>
            <a:off x="2246376" y="1516798"/>
            <a:ext cx="7625952" cy="3785652"/>
          </a:xfrm>
          <a:prstGeom prst="rect">
            <a:avLst/>
          </a:prstGeom>
        </p:spPr>
        <p:txBody>
          <a:bodyPr wrap="square">
            <a:spAutoFit/>
          </a:bodyPr>
          <a:lstStyle/>
          <a:p>
            <a:pPr algn="ctr"/>
            <a:r>
              <a:rPr lang="it-IT" sz="2400" dirty="0">
                <a:solidFill>
                  <a:srgbClr val="000000"/>
                </a:solidFill>
              </a:rPr>
              <a:t>Le pubbliche amministrazioni, in qualità di stazioni appaltanti, soggetti aggregatori o centrali di committenza, hanno a disposizione una serie di disposizioni normative per inserire i criteri ambientali e sociali nelle varie fasi in cui si sviluppa il procedimento di evidenza pubblica.</a:t>
            </a:r>
          </a:p>
          <a:p>
            <a:pPr algn="ctr"/>
            <a:endParaRPr lang="it-IT" sz="2400" b="1" dirty="0">
              <a:solidFill>
                <a:srgbClr val="58AE32"/>
              </a:solidFill>
            </a:endParaRPr>
          </a:p>
          <a:p>
            <a:pPr algn="ctr"/>
            <a:r>
              <a:rPr lang="it-IT" sz="2400" b="1" dirty="0">
                <a:solidFill>
                  <a:srgbClr val="00B050"/>
                </a:solidFill>
                <a:effectLst>
                  <a:outerShdw blurRad="38100" dist="38100" dir="2700000" algn="tl">
                    <a:srgbClr val="000000">
                      <a:alpha val="43137"/>
                    </a:srgbClr>
                  </a:outerShdw>
                </a:effectLst>
              </a:rPr>
              <a:t>Si ricorda che per definire “verde” un appalto è necessario che le Stazioni Appaltanti rispettino l’obbligo di applicazione dei criteri di base contenuti nei CAM (specifiche tecniche e clausole contrattuali). </a:t>
            </a:r>
            <a:endParaRPr lang="it-IT" sz="2400" dirty="0">
              <a:solidFill>
                <a:srgbClr val="00B05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195914568"/>
      </p:ext>
    </p:extLst>
  </p:cSld>
  <p:clrMapOvr>
    <a:masterClrMapping/>
  </p:clrMapOvr>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A99DE69A-4738-4B3F-B19F-5E165253B51E}" type="datetime1">
              <a:rPr lang="it-IT" smtClean="0"/>
              <a:t>11/12/2020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244</a:t>
            </a:fld>
            <a:endParaRPr lang="it-IT" dirty="0"/>
          </a:p>
        </p:txBody>
      </p:sp>
      <p:sp>
        <p:nvSpPr>
          <p:cNvPr id="8" name="CasellaDiTesto 7">
            <a:extLst>
              <a:ext uri="{FF2B5EF4-FFF2-40B4-BE49-F238E27FC236}">
                <a16:creationId xmlns:a16="http://schemas.microsoft.com/office/drawing/2014/main" id="{B443334A-5EF0-4708-B76A-9C31E99DE629}"/>
              </a:ext>
            </a:extLst>
          </p:cNvPr>
          <p:cNvSpPr txBox="1"/>
          <p:nvPr/>
        </p:nvSpPr>
        <p:spPr>
          <a:xfrm>
            <a:off x="2246376" y="692696"/>
            <a:ext cx="7625952" cy="369332"/>
          </a:xfrm>
          <a:prstGeom prst="rect">
            <a:avLst/>
          </a:prstGeom>
          <a:solidFill>
            <a:srgbClr val="00B050"/>
          </a:solidFill>
        </p:spPr>
        <p:txBody>
          <a:bodyPr wrap="square" rtlCol="0">
            <a:spAutoFit/>
          </a:bodyPr>
          <a:lstStyle/>
          <a:p>
            <a:pPr algn="ctr"/>
            <a:r>
              <a:rPr lang="it-IT" b="1" dirty="0"/>
              <a:t>GLI APPALTI VERDI</a:t>
            </a:r>
          </a:p>
        </p:txBody>
      </p:sp>
      <p:pic>
        <p:nvPicPr>
          <p:cNvPr id="2" name="Immagine 1">
            <a:extLst>
              <a:ext uri="{FF2B5EF4-FFF2-40B4-BE49-F238E27FC236}">
                <a16:creationId xmlns:a16="http://schemas.microsoft.com/office/drawing/2014/main" id="{09647332-0545-4FEC-8B7A-1BD88C50F487}"/>
              </a:ext>
            </a:extLst>
          </p:cNvPr>
          <p:cNvPicPr>
            <a:picLocks noChangeAspect="1"/>
          </p:cNvPicPr>
          <p:nvPr/>
        </p:nvPicPr>
        <p:blipFill>
          <a:blip r:embed="rId2"/>
          <a:stretch>
            <a:fillRect/>
          </a:stretch>
        </p:blipFill>
        <p:spPr>
          <a:xfrm>
            <a:off x="3791100" y="1214320"/>
            <a:ext cx="4536504" cy="4843115"/>
          </a:xfrm>
          <a:prstGeom prst="rect">
            <a:avLst/>
          </a:prstGeom>
        </p:spPr>
      </p:pic>
    </p:spTree>
    <p:extLst>
      <p:ext uri="{BB962C8B-B14F-4D97-AF65-F5344CB8AC3E}">
        <p14:creationId xmlns:p14="http://schemas.microsoft.com/office/powerpoint/2010/main" val="1389925284"/>
      </p:ext>
    </p:extLst>
  </p:cSld>
  <p:clrMapOvr>
    <a:masterClrMapping/>
  </p:clrMapOvr>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A99DE69A-4738-4B3F-B19F-5E165253B51E}" type="datetime1">
              <a:rPr lang="it-IT" smtClean="0"/>
              <a:t>11/12/2020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245</a:t>
            </a:fld>
            <a:endParaRPr lang="it-IT" dirty="0"/>
          </a:p>
        </p:txBody>
      </p:sp>
      <p:sp>
        <p:nvSpPr>
          <p:cNvPr id="8" name="CasellaDiTesto 7">
            <a:extLst>
              <a:ext uri="{FF2B5EF4-FFF2-40B4-BE49-F238E27FC236}">
                <a16:creationId xmlns:a16="http://schemas.microsoft.com/office/drawing/2014/main" id="{B443334A-5EF0-4708-B76A-9C31E99DE629}"/>
              </a:ext>
            </a:extLst>
          </p:cNvPr>
          <p:cNvSpPr txBox="1"/>
          <p:nvPr/>
        </p:nvSpPr>
        <p:spPr>
          <a:xfrm>
            <a:off x="2246376" y="692696"/>
            <a:ext cx="7625952" cy="369332"/>
          </a:xfrm>
          <a:prstGeom prst="rect">
            <a:avLst/>
          </a:prstGeom>
          <a:solidFill>
            <a:srgbClr val="00B050"/>
          </a:solidFill>
        </p:spPr>
        <p:txBody>
          <a:bodyPr wrap="square" rtlCol="0">
            <a:spAutoFit/>
          </a:bodyPr>
          <a:lstStyle/>
          <a:p>
            <a:pPr algn="ctr"/>
            <a:r>
              <a:rPr lang="it-IT" b="1" dirty="0"/>
              <a:t>GLI APPALTI VERDI</a:t>
            </a:r>
          </a:p>
        </p:txBody>
      </p:sp>
      <p:sp>
        <p:nvSpPr>
          <p:cNvPr id="10" name="Rettangolo 9">
            <a:extLst>
              <a:ext uri="{FF2B5EF4-FFF2-40B4-BE49-F238E27FC236}">
                <a16:creationId xmlns:a16="http://schemas.microsoft.com/office/drawing/2014/main" id="{4F51DAFF-2E9C-4FAB-B158-9765C1CC0639}"/>
              </a:ext>
            </a:extLst>
          </p:cNvPr>
          <p:cNvSpPr/>
          <p:nvPr/>
        </p:nvSpPr>
        <p:spPr>
          <a:xfrm>
            <a:off x="2454658" y="1340769"/>
            <a:ext cx="7209388" cy="2585323"/>
          </a:xfrm>
          <a:prstGeom prst="rect">
            <a:avLst/>
          </a:prstGeom>
        </p:spPr>
        <p:txBody>
          <a:bodyPr wrap="square">
            <a:spAutoFit/>
          </a:bodyPr>
          <a:lstStyle/>
          <a:p>
            <a:pPr algn="ctr"/>
            <a:r>
              <a:rPr lang="it-IT" dirty="0"/>
              <a:t>La stazione appaltante </a:t>
            </a:r>
            <a:r>
              <a:rPr lang="it-IT" b="1" u="sng" dirty="0">
                <a:effectLst>
                  <a:outerShdw blurRad="38100" dist="38100" dir="2700000" algn="tl">
                    <a:srgbClr val="000000">
                      <a:alpha val="43137"/>
                    </a:srgbClr>
                  </a:outerShdw>
                </a:effectLst>
              </a:rPr>
              <a:t>prima della definizione dell’appalto deve fare una analisi delle proprie esigenze, valutando le reali necessità di dotarsi di nuovi beni, servizi o strutture.</a:t>
            </a:r>
            <a:r>
              <a:rPr lang="it-IT" b="1" dirty="0">
                <a:effectLst>
                  <a:outerShdw blurRad="38100" dist="38100" dir="2700000" algn="tl">
                    <a:srgbClr val="000000">
                      <a:alpha val="43137"/>
                    </a:srgbClr>
                  </a:outerShdw>
                </a:effectLst>
              </a:rPr>
              <a:t> </a:t>
            </a:r>
            <a:r>
              <a:rPr lang="it-IT" dirty="0"/>
              <a:t>Deve considerare l’entità delle forniture da richiedere, verificando la possibilità di ridurre e ottimizzare i propri ordinativi con interventi gestionali mirati.</a:t>
            </a:r>
          </a:p>
          <a:p>
            <a:pPr algn="ctr"/>
            <a:r>
              <a:rPr lang="it-IT" dirty="0"/>
              <a:t>Le S.A. devono analizzare gli impatti economici e ambientali di ogni scelta; approfondire, ad esempio, la conoscenza dello stato del proprio patrimonio edilizio in riferimento alla condizione degli stabili e il relativo livello di prestazione energetica.</a:t>
            </a:r>
          </a:p>
        </p:txBody>
      </p:sp>
      <p:sp>
        <p:nvSpPr>
          <p:cNvPr id="11" name="Rettangolo 10">
            <a:extLst>
              <a:ext uri="{FF2B5EF4-FFF2-40B4-BE49-F238E27FC236}">
                <a16:creationId xmlns:a16="http://schemas.microsoft.com/office/drawing/2014/main" id="{43EF6FEC-2CFF-4308-8949-F8A8D5252C70}"/>
              </a:ext>
            </a:extLst>
          </p:cNvPr>
          <p:cNvSpPr/>
          <p:nvPr/>
        </p:nvSpPr>
        <p:spPr>
          <a:xfrm>
            <a:off x="2608362" y="4235025"/>
            <a:ext cx="6901980" cy="1477328"/>
          </a:xfrm>
          <a:prstGeom prst="rect">
            <a:avLst/>
          </a:prstGeom>
          <a:solidFill>
            <a:schemeClr val="accent1">
              <a:lumMod val="75000"/>
            </a:schemeClr>
          </a:solidFill>
        </p:spPr>
        <p:txBody>
          <a:bodyPr wrap="square">
            <a:spAutoFit/>
          </a:bodyPr>
          <a:lstStyle/>
          <a:p>
            <a:pPr algn="ctr"/>
            <a:r>
              <a:rPr lang="it-IT" b="1" dirty="0"/>
              <a:t>Una volta definito l’oggetto e selezionati i criteri di interesse l’amministrazione deve svolgere un’attenta analisi di mercato, per valutare ciò che i soggetti economici che operano nel settore di riferimento possono effettivamente offrire rispetto ai criteri</a:t>
            </a:r>
          </a:p>
          <a:p>
            <a:pPr algn="ctr"/>
            <a:r>
              <a:rPr lang="it-IT" b="1" dirty="0"/>
              <a:t> individuati.</a:t>
            </a:r>
          </a:p>
        </p:txBody>
      </p:sp>
    </p:spTree>
    <p:extLst>
      <p:ext uri="{BB962C8B-B14F-4D97-AF65-F5344CB8AC3E}">
        <p14:creationId xmlns:p14="http://schemas.microsoft.com/office/powerpoint/2010/main" val="1442374299"/>
      </p:ext>
    </p:extLst>
  </p:cSld>
  <p:clrMapOvr>
    <a:masterClrMapping/>
  </p:clrMapOvr>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A99DE69A-4738-4B3F-B19F-5E165253B51E}" type="datetime1">
              <a:rPr lang="it-IT" smtClean="0"/>
              <a:t>11/12/2020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246</a:t>
            </a:fld>
            <a:endParaRPr lang="it-IT" dirty="0"/>
          </a:p>
        </p:txBody>
      </p:sp>
      <p:sp>
        <p:nvSpPr>
          <p:cNvPr id="8" name="CasellaDiTesto 7">
            <a:extLst>
              <a:ext uri="{FF2B5EF4-FFF2-40B4-BE49-F238E27FC236}">
                <a16:creationId xmlns:a16="http://schemas.microsoft.com/office/drawing/2014/main" id="{B443334A-5EF0-4708-B76A-9C31E99DE629}"/>
              </a:ext>
            </a:extLst>
          </p:cNvPr>
          <p:cNvSpPr txBox="1"/>
          <p:nvPr/>
        </p:nvSpPr>
        <p:spPr>
          <a:xfrm>
            <a:off x="2246376" y="692696"/>
            <a:ext cx="7625952" cy="369332"/>
          </a:xfrm>
          <a:prstGeom prst="rect">
            <a:avLst/>
          </a:prstGeom>
          <a:solidFill>
            <a:srgbClr val="00B050"/>
          </a:solidFill>
        </p:spPr>
        <p:txBody>
          <a:bodyPr wrap="square" rtlCol="0">
            <a:spAutoFit/>
          </a:bodyPr>
          <a:lstStyle/>
          <a:p>
            <a:pPr algn="ctr"/>
            <a:r>
              <a:rPr lang="it-IT" b="1" dirty="0"/>
              <a:t>GLI APPALTI VERDI</a:t>
            </a:r>
          </a:p>
        </p:txBody>
      </p:sp>
      <p:sp>
        <p:nvSpPr>
          <p:cNvPr id="2" name="Rettangolo 1">
            <a:extLst>
              <a:ext uri="{FF2B5EF4-FFF2-40B4-BE49-F238E27FC236}">
                <a16:creationId xmlns:a16="http://schemas.microsoft.com/office/drawing/2014/main" id="{277070B3-C40D-4CD3-B19A-6C9976413F53}"/>
              </a:ext>
            </a:extLst>
          </p:cNvPr>
          <p:cNvSpPr/>
          <p:nvPr/>
        </p:nvSpPr>
        <p:spPr>
          <a:xfrm>
            <a:off x="2423592" y="1484785"/>
            <a:ext cx="4230216" cy="2031325"/>
          </a:xfrm>
          <a:prstGeom prst="rect">
            <a:avLst/>
          </a:prstGeom>
          <a:solidFill>
            <a:schemeClr val="accent1">
              <a:lumMod val="75000"/>
            </a:schemeClr>
          </a:solidFill>
        </p:spPr>
        <p:txBody>
          <a:bodyPr wrap="square">
            <a:spAutoFit/>
          </a:bodyPr>
          <a:lstStyle/>
          <a:p>
            <a:pPr algn="ctr"/>
            <a:r>
              <a:rPr lang="it-IT" b="1" i="1" dirty="0"/>
              <a:t>Ai sensi dell’ART.34 </a:t>
            </a:r>
            <a:r>
              <a:rPr lang="it-IT" b="1" dirty="0"/>
              <a:t>le S.A. sono tenute ad inserire nella documentazione progettuale e di gara, almeno le specifiche tecniche e le clausole contrattuali contenute nei CAM e di tenere in considerazione i CAM per l’applicazione del criterio dell’offerta economicamente più vantaggiosa.</a:t>
            </a:r>
          </a:p>
        </p:txBody>
      </p:sp>
      <p:sp>
        <p:nvSpPr>
          <p:cNvPr id="3" name="Rettangolo 2">
            <a:extLst>
              <a:ext uri="{FF2B5EF4-FFF2-40B4-BE49-F238E27FC236}">
                <a16:creationId xmlns:a16="http://schemas.microsoft.com/office/drawing/2014/main" id="{B4382B6F-9785-4487-A9FF-9B5A06013ABD}"/>
              </a:ext>
            </a:extLst>
          </p:cNvPr>
          <p:cNvSpPr/>
          <p:nvPr/>
        </p:nvSpPr>
        <p:spPr>
          <a:xfrm>
            <a:off x="3647728" y="3739141"/>
            <a:ext cx="5868144" cy="2031325"/>
          </a:xfrm>
          <a:prstGeom prst="rect">
            <a:avLst/>
          </a:prstGeom>
          <a:solidFill>
            <a:srgbClr val="FF0000"/>
          </a:solidFill>
        </p:spPr>
        <p:txBody>
          <a:bodyPr wrap="square">
            <a:spAutoFit/>
          </a:bodyPr>
          <a:lstStyle/>
          <a:p>
            <a:pPr algn="ctr"/>
            <a:r>
              <a:rPr lang="it-IT" b="1" i="1" dirty="0"/>
              <a:t>Ai sensi dell’ART. 68 specifiche tecniche, </a:t>
            </a:r>
            <a:r>
              <a:rPr lang="it-IT" b="1" dirty="0"/>
              <a:t>le amministrazioni aggiudicatrici nel definire le specifiche tecniche, cosi come definite al punto 1 dell’allegato XIII, possono fare riferimento a tutto il ciclo di vita dell’appalto, considerando anche gli aspetti “indiretti” ossia che non influiscono sul contenuto sostanziale dell’appalto, ma che possono avere delle ricadute in termini ambientali e sociali.</a:t>
            </a:r>
          </a:p>
        </p:txBody>
      </p:sp>
    </p:spTree>
    <p:extLst>
      <p:ext uri="{BB962C8B-B14F-4D97-AF65-F5344CB8AC3E}">
        <p14:creationId xmlns:p14="http://schemas.microsoft.com/office/powerpoint/2010/main" val="744838898"/>
      </p:ext>
    </p:extLst>
  </p:cSld>
  <p:clrMapOvr>
    <a:masterClrMapping/>
  </p:clrMapOvr>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A99DE69A-4738-4B3F-B19F-5E165253B51E}" type="datetime1">
              <a:rPr lang="it-IT" smtClean="0"/>
              <a:t>11/12/2020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247</a:t>
            </a:fld>
            <a:endParaRPr lang="it-IT" dirty="0"/>
          </a:p>
        </p:txBody>
      </p:sp>
      <p:sp>
        <p:nvSpPr>
          <p:cNvPr id="8" name="CasellaDiTesto 7">
            <a:extLst>
              <a:ext uri="{FF2B5EF4-FFF2-40B4-BE49-F238E27FC236}">
                <a16:creationId xmlns:a16="http://schemas.microsoft.com/office/drawing/2014/main" id="{B443334A-5EF0-4708-B76A-9C31E99DE629}"/>
              </a:ext>
            </a:extLst>
          </p:cNvPr>
          <p:cNvSpPr txBox="1"/>
          <p:nvPr/>
        </p:nvSpPr>
        <p:spPr>
          <a:xfrm>
            <a:off x="2246376" y="692696"/>
            <a:ext cx="7625952" cy="369332"/>
          </a:xfrm>
          <a:prstGeom prst="rect">
            <a:avLst/>
          </a:prstGeom>
          <a:solidFill>
            <a:srgbClr val="00B050"/>
          </a:solidFill>
        </p:spPr>
        <p:txBody>
          <a:bodyPr wrap="square" rtlCol="0">
            <a:spAutoFit/>
          </a:bodyPr>
          <a:lstStyle/>
          <a:p>
            <a:pPr algn="ctr"/>
            <a:r>
              <a:rPr lang="it-IT" b="1" dirty="0"/>
              <a:t>GLI APPALTI VERDI</a:t>
            </a:r>
          </a:p>
        </p:txBody>
      </p:sp>
      <p:sp>
        <p:nvSpPr>
          <p:cNvPr id="2" name="Rettangolo 1">
            <a:extLst>
              <a:ext uri="{FF2B5EF4-FFF2-40B4-BE49-F238E27FC236}">
                <a16:creationId xmlns:a16="http://schemas.microsoft.com/office/drawing/2014/main" id="{277070B3-C40D-4CD3-B19A-6C9976413F53}"/>
              </a:ext>
            </a:extLst>
          </p:cNvPr>
          <p:cNvSpPr/>
          <p:nvPr/>
        </p:nvSpPr>
        <p:spPr>
          <a:xfrm>
            <a:off x="2423592" y="1484784"/>
            <a:ext cx="4230216" cy="1754326"/>
          </a:xfrm>
          <a:prstGeom prst="rect">
            <a:avLst/>
          </a:prstGeom>
          <a:solidFill>
            <a:schemeClr val="accent4"/>
          </a:solidFill>
        </p:spPr>
        <p:txBody>
          <a:bodyPr wrap="square">
            <a:spAutoFit/>
          </a:bodyPr>
          <a:lstStyle/>
          <a:p>
            <a:pPr algn="ctr"/>
            <a:r>
              <a:rPr lang="it-IT" b="1" dirty="0"/>
              <a:t>Ai sensi dell’ART. 69 etichettature, le amministrazioni aggiudicatrici possono richiedere le etichette ambientali come mezzi di prova della conformità seppure resta da salvaguardare il principio dell’equivalenza.</a:t>
            </a:r>
          </a:p>
        </p:txBody>
      </p:sp>
      <p:sp>
        <p:nvSpPr>
          <p:cNvPr id="3" name="Rettangolo 2">
            <a:extLst>
              <a:ext uri="{FF2B5EF4-FFF2-40B4-BE49-F238E27FC236}">
                <a16:creationId xmlns:a16="http://schemas.microsoft.com/office/drawing/2014/main" id="{B4382B6F-9785-4487-A9FF-9B5A06013ABD}"/>
              </a:ext>
            </a:extLst>
          </p:cNvPr>
          <p:cNvSpPr/>
          <p:nvPr/>
        </p:nvSpPr>
        <p:spPr>
          <a:xfrm>
            <a:off x="4277544" y="3739141"/>
            <a:ext cx="5238328" cy="2031325"/>
          </a:xfrm>
          <a:prstGeom prst="rect">
            <a:avLst/>
          </a:prstGeom>
          <a:solidFill>
            <a:schemeClr val="tx1"/>
          </a:solidFill>
        </p:spPr>
        <p:txBody>
          <a:bodyPr wrap="square">
            <a:spAutoFit/>
          </a:bodyPr>
          <a:lstStyle/>
          <a:p>
            <a:pPr algn="ctr"/>
            <a:r>
              <a:rPr lang="it-IT" b="1" dirty="0">
                <a:solidFill>
                  <a:schemeClr val="bg1"/>
                </a:solidFill>
              </a:rPr>
              <a:t>Ai sensi dell’ART. 82 Rapporti di prova, certificazione e altri mezzi di prova, le amministrazioni aggiudicatrici qualora richiedano la presentazione di certificati rilasciati da organismi indipendenti si riferiscono ai sistemi di garanzia della qualità basati sulla serie di norme europee in</a:t>
            </a:r>
          </a:p>
          <a:p>
            <a:pPr algn="ctr"/>
            <a:r>
              <a:rPr lang="it-IT" b="1" dirty="0">
                <a:solidFill>
                  <a:schemeClr val="bg1"/>
                </a:solidFill>
              </a:rPr>
              <a:t>materia, certificati da organismi accreditati.</a:t>
            </a:r>
          </a:p>
        </p:txBody>
      </p:sp>
    </p:spTree>
    <p:extLst>
      <p:ext uri="{BB962C8B-B14F-4D97-AF65-F5344CB8AC3E}">
        <p14:creationId xmlns:p14="http://schemas.microsoft.com/office/powerpoint/2010/main" val="1684529871"/>
      </p:ext>
    </p:extLst>
  </p:cSld>
  <p:clrMapOvr>
    <a:masterClrMapping/>
  </p:clrMapOvr>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A99DE69A-4738-4B3F-B19F-5E165253B51E}" type="datetime1">
              <a:rPr lang="it-IT" smtClean="0"/>
              <a:t>11/12/2020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248</a:t>
            </a:fld>
            <a:endParaRPr lang="it-IT" dirty="0"/>
          </a:p>
        </p:txBody>
      </p:sp>
      <p:sp>
        <p:nvSpPr>
          <p:cNvPr id="8" name="CasellaDiTesto 7">
            <a:extLst>
              <a:ext uri="{FF2B5EF4-FFF2-40B4-BE49-F238E27FC236}">
                <a16:creationId xmlns:a16="http://schemas.microsoft.com/office/drawing/2014/main" id="{B443334A-5EF0-4708-B76A-9C31E99DE629}"/>
              </a:ext>
            </a:extLst>
          </p:cNvPr>
          <p:cNvSpPr txBox="1"/>
          <p:nvPr/>
        </p:nvSpPr>
        <p:spPr>
          <a:xfrm>
            <a:off x="2246376" y="692696"/>
            <a:ext cx="7625952" cy="369332"/>
          </a:xfrm>
          <a:prstGeom prst="rect">
            <a:avLst/>
          </a:prstGeom>
          <a:solidFill>
            <a:srgbClr val="00B050"/>
          </a:solidFill>
        </p:spPr>
        <p:txBody>
          <a:bodyPr wrap="square" rtlCol="0">
            <a:spAutoFit/>
          </a:bodyPr>
          <a:lstStyle/>
          <a:p>
            <a:pPr algn="ctr"/>
            <a:r>
              <a:rPr lang="it-IT" b="1" dirty="0"/>
              <a:t>GLI APPALTI VERDI</a:t>
            </a:r>
          </a:p>
        </p:txBody>
      </p:sp>
      <p:pic>
        <p:nvPicPr>
          <p:cNvPr id="3" name="Immagine 2">
            <a:extLst>
              <a:ext uri="{FF2B5EF4-FFF2-40B4-BE49-F238E27FC236}">
                <a16:creationId xmlns:a16="http://schemas.microsoft.com/office/drawing/2014/main" id="{9D1D584B-FD0E-4738-A3AA-BFDFE5F3D090}"/>
              </a:ext>
            </a:extLst>
          </p:cNvPr>
          <p:cNvPicPr>
            <a:picLocks noChangeAspect="1"/>
          </p:cNvPicPr>
          <p:nvPr/>
        </p:nvPicPr>
        <p:blipFill>
          <a:blip r:embed="rId2"/>
          <a:stretch>
            <a:fillRect/>
          </a:stretch>
        </p:blipFill>
        <p:spPr>
          <a:xfrm>
            <a:off x="4058523" y="1503363"/>
            <a:ext cx="4001659" cy="3969732"/>
          </a:xfrm>
          <a:prstGeom prst="rect">
            <a:avLst/>
          </a:prstGeom>
        </p:spPr>
      </p:pic>
    </p:spTree>
    <p:extLst>
      <p:ext uri="{BB962C8B-B14F-4D97-AF65-F5344CB8AC3E}">
        <p14:creationId xmlns:p14="http://schemas.microsoft.com/office/powerpoint/2010/main" val="4189611118"/>
      </p:ext>
    </p:extLst>
  </p:cSld>
  <p:clrMapOvr>
    <a:masterClrMapping/>
  </p:clrMapOvr>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A99DE69A-4738-4B3F-B19F-5E165253B51E}" type="datetime1">
              <a:rPr lang="it-IT" smtClean="0"/>
              <a:t>11/12/2020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249</a:t>
            </a:fld>
            <a:endParaRPr lang="it-IT" dirty="0"/>
          </a:p>
        </p:txBody>
      </p:sp>
      <p:sp>
        <p:nvSpPr>
          <p:cNvPr id="8" name="CasellaDiTesto 7">
            <a:extLst>
              <a:ext uri="{FF2B5EF4-FFF2-40B4-BE49-F238E27FC236}">
                <a16:creationId xmlns:a16="http://schemas.microsoft.com/office/drawing/2014/main" id="{B443334A-5EF0-4708-B76A-9C31E99DE629}"/>
              </a:ext>
            </a:extLst>
          </p:cNvPr>
          <p:cNvSpPr txBox="1"/>
          <p:nvPr/>
        </p:nvSpPr>
        <p:spPr>
          <a:xfrm>
            <a:off x="2246376" y="692696"/>
            <a:ext cx="7625952" cy="369332"/>
          </a:xfrm>
          <a:prstGeom prst="rect">
            <a:avLst/>
          </a:prstGeom>
          <a:solidFill>
            <a:srgbClr val="00B050"/>
          </a:solidFill>
        </p:spPr>
        <p:txBody>
          <a:bodyPr wrap="square" rtlCol="0">
            <a:spAutoFit/>
          </a:bodyPr>
          <a:lstStyle/>
          <a:p>
            <a:pPr algn="ctr"/>
            <a:r>
              <a:rPr lang="it-IT" b="1" dirty="0"/>
              <a:t>GLI APPALTI VERDI</a:t>
            </a:r>
          </a:p>
        </p:txBody>
      </p:sp>
      <p:sp>
        <p:nvSpPr>
          <p:cNvPr id="9" name="Rettangolo 8">
            <a:extLst>
              <a:ext uri="{FF2B5EF4-FFF2-40B4-BE49-F238E27FC236}">
                <a16:creationId xmlns:a16="http://schemas.microsoft.com/office/drawing/2014/main" id="{A8C3C76C-FC58-4492-8088-40CC4224680D}"/>
              </a:ext>
            </a:extLst>
          </p:cNvPr>
          <p:cNvSpPr/>
          <p:nvPr/>
        </p:nvSpPr>
        <p:spPr>
          <a:xfrm>
            <a:off x="2783058" y="1498333"/>
            <a:ext cx="6625885" cy="1200329"/>
          </a:xfrm>
          <a:prstGeom prst="rect">
            <a:avLst/>
          </a:prstGeom>
          <a:ln>
            <a:solidFill>
              <a:schemeClr val="tx1"/>
            </a:solidFill>
          </a:ln>
        </p:spPr>
        <p:txBody>
          <a:bodyPr wrap="square">
            <a:spAutoFit/>
          </a:bodyPr>
          <a:lstStyle/>
          <a:p>
            <a:pPr algn="ctr"/>
            <a:r>
              <a:rPr lang="it-IT" dirty="0">
                <a:latin typeface="PFDinTextCondPro-Regular"/>
              </a:rPr>
              <a:t>In questa fase la stazione appaltante definisce i criteri</a:t>
            </a:r>
          </a:p>
          <a:p>
            <a:pPr algn="ctr"/>
            <a:r>
              <a:rPr lang="it-IT" dirty="0">
                <a:latin typeface="PFDinTextCondPro-Regular"/>
              </a:rPr>
              <a:t>di partecipazione alla gara e quindi le </a:t>
            </a:r>
            <a:r>
              <a:rPr lang="it-IT" b="1" dirty="0">
                <a:latin typeface="PFDinTextCondPro-Bold"/>
              </a:rPr>
              <a:t>capacità tecniche-finanziarie e tecnico-professionali </a:t>
            </a:r>
            <a:r>
              <a:rPr lang="it-IT" dirty="0">
                <a:latin typeface="PFDinTextCondPro-Regular"/>
              </a:rPr>
              <a:t>necessarie per l’esecuzione dell’appalto </a:t>
            </a:r>
            <a:r>
              <a:rPr lang="it-IT" b="1" dirty="0">
                <a:latin typeface="PFDinTextCondPro-Bold"/>
              </a:rPr>
              <a:t>mantenendo elevati standard di qualità</a:t>
            </a:r>
            <a:r>
              <a:rPr lang="it-IT" dirty="0">
                <a:latin typeface="PFDinTextCondPro-Regular"/>
              </a:rPr>
              <a:t>. </a:t>
            </a:r>
          </a:p>
        </p:txBody>
      </p:sp>
      <p:sp>
        <p:nvSpPr>
          <p:cNvPr id="10" name="Rettangolo 9">
            <a:extLst>
              <a:ext uri="{FF2B5EF4-FFF2-40B4-BE49-F238E27FC236}">
                <a16:creationId xmlns:a16="http://schemas.microsoft.com/office/drawing/2014/main" id="{DE528802-83D3-4E9E-96FB-7C792D886A66}"/>
              </a:ext>
            </a:extLst>
          </p:cNvPr>
          <p:cNvSpPr/>
          <p:nvPr/>
        </p:nvSpPr>
        <p:spPr>
          <a:xfrm>
            <a:off x="2135561" y="3134966"/>
            <a:ext cx="3420383" cy="1508105"/>
          </a:xfrm>
          <a:prstGeom prst="rect">
            <a:avLst/>
          </a:prstGeom>
          <a:solidFill>
            <a:schemeClr val="accent2"/>
          </a:solidFill>
        </p:spPr>
        <p:txBody>
          <a:bodyPr wrap="square">
            <a:spAutoFit/>
          </a:bodyPr>
          <a:lstStyle/>
          <a:p>
            <a:pPr algn="ctr"/>
            <a:r>
              <a:rPr lang="it-IT" i="1" dirty="0"/>
              <a:t>Ai sensi dell’</a:t>
            </a:r>
            <a:r>
              <a:rPr lang="it-IT" b="1" i="1" dirty="0"/>
              <a:t>ART. 45</a:t>
            </a:r>
            <a:r>
              <a:rPr lang="it-IT" dirty="0"/>
              <a:t>,</a:t>
            </a:r>
            <a:r>
              <a:rPr lang="it-IT" b="1" i="1" dirty="0"/>
              <a:t> </a:t>
            </a:r>
            <a:r>
              <a:rPr lang="it-IT" dirty="0"/>
              <a:t>le S.A. nell’individuare</a:t>
            </a:r>
          </a:p>
          <a:p>
            <a:pPr algn="ctr"/>
            <a:r>
              <a:rPr lang="it-IT" dirty="0"/>
              <a:t>i soggetti ammessi alla gara</a:t>
            </a:r>
          </a:p>
          <a:p>
            <a:pPr algn="ctr"/>
            <a:r>
              <a:rPr lang="it-IT" dirty="0"/>
              <a:t>tengono conto dei requisiti degli </a:t>
            </a:r>
            <a:r>
              <a:rPr lang="it-IT" i="1" dirty="0"/>
              <a:t>operatori economici</a:t>
            </a:r>
            <a:r>
              <a:rPr lang="it-IT" b="1" i="1" dirty="0"/>
              <a:t>.</a:t>
            </a:r>
            <a:endParaRPr lang="it-IT" dirty="0"/>
          </a:p>
        </p:txBody>
      </p:sp>
      <p:sp>
        <p:nvSpPr>
          <p:cNvPr id="11" name="Rettangolo 10">
            <a:extLst>
              <a:ext uri="{FF2B5EF4-FFF2-40B4-BE49-F238E27FC236}">
                <a16:creationId xmlns:a16="http://schemas.microsoft.com/office/drawing/2014/main" id="{9145A069-DF63-4FA4-9393-6FEAEB702278}"/>
              </a:ext>
            </a:extLst>
          </p:cNvPr>
          <p:cNvSpPr/>
          <p:nvPr/>
        </p:nvSpPr>
        <p:spPr>
          <a:xfrm>
            <a:off x="5992262" y="3134966"/>
            <a:ext cx="4026514" cy="2800767"/>
          </a:xfrm>
          <a:prstGeom prst="rect">
            <a:avLst/>
          </a:prstGeom>
          <a:solidFill>
            <a:schemeClr val="accent1"/>
          </a:solidFill>
          <a:ln>
            <a:solidFill>
              <a:schemeClr val="tx1"/>
            </a:solidFill>
          </a:ln>
        </p:spPr>
        <p:txBody>
          <a:bodyPr wrap="square">
            <a:spAutoFit/>
          </a:bodyPr>
          <a:lstStyle/>
          <a:p>
            <a:pPr algn="ctr"/>
            <a:r>
              <a:rPr lang="it-IT" sz="1600" i="1" dirty="0">
                <a:latin typeface="PFDinTextCondPro-Italic"/>
              </a:rPr>
              <a:t>Ai sensi dell’</a:t>
            </a:r>
            <a:r>
              <a:rPr lang="it-IT" sz="1600" b="1" i="1" dirty="0">
                <a:latin typeface="PFDinTextCondPro-BoldItalic"/>
              </a:rPr>
              <a:t>ART. 83 </a:t>
            </a:r>
            <a:r>
              <a:rPr lang="it-IT" sz="1600" i="1" dirty="0">
                <a:latin typeface="PFDinTextCondPro-Italic"/>
              </a:rPr>
              <a:t>comma 6</a:t>
            </a:r>
            <a:r>
              <a:rPr lang="it-IT" sz="1600" dirty="0">
                <a:latin typeface="PFDinTextCondPro-Bold"/>
              </a:rPr>
              <a:t>,</a:t>
            </a:r>
            <a:r>
              <a:rPr lang="it-IT" sz="1600" b="1" dirty="0">
                <a:latin typeface="PFDinTextCondPro-Bold"/>
              </a:rPr>
              <a:t> </a:t>
            </a:r>
            <a:r>
              <a:rPr lang="it-IT" sz="1600" dirty="0">
                <a:latin typeface="PFDinTextCondPro-Regular"/>
              </a:rPr>
              <a:t>le stazioni appaltanti possono richiedere requisiti per garantire che gli operatori economici possiedano le risorse umane e tecniche e l’esperienza necessarie per eseguire l’appalto con un adeguato standard di qualità. Tra i mezzi di prova per provare le capacita tecniche all’Allegato XVII del Codice vengono citati ad es. i titoli di studio, le attrezzature</a:t>
            </a:r>
          </a:p>
          <a:p>
            <a:pPr algn="ctr"/>
            <a:r>
              <a:rPr lang="it-IT" sz="1600" dirty="0">
                <a:latin typeface="PFDinTextCondPro-Regular"/>
              </a:rPr>
              <a:t>tecniche, le misure di gestione</a:t>
            </a:r>
          </a:p>
          <a:p>
            <a:pPr algn="ctr"/>
            <a:r>
              <a:rPr lang="it-IT" sz="1600" dirty="0">
                <a:latin typeface="PFDinTextCondPro-Regular"/>
              </a:rPr>
              <a:t>ambientale, etc.</a:t>
            </a:r>
            <a:endParaRPr lang="it-IT" sz="1600" dirty="0"/>
          </a:p>
        </p:txBody>
      </p:sp>
    </p:spTree>
    <p:extLst>
      <p:ext uri="{BB962C8B-B14F-4D97-AF65-F5344CB8AC3E}">
        <p14:creationId xmlns:p14="http://schemas.microsoft.com/office/powerpoint/2010/main" val="38021663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3" name="Segnaposto contenuto 2"/>
          <p:cNvSpPr>
            <a:spLocks noGrp="1"/>
          </p:cNvSpPr>
          <p:nvPr>
            <p:ph type="subTitle" idx="1"/>
          </p:nvPr>
        </p:nvSpPr>
        <p:spPr/>
        <p:txBody>
          <a:bodyPr>
            <a:normAutofit/>
          </a:bodyPr>
          <a:lstStyle/>
          <a:p>
            <a:endParaRPr lang="it-IT" dirty="0"/>
          </a:p>
          <a:p>
            <a:endParaRPr lang="it-IT" dirty="0"/>
          </a:p>
          <a:p>
            <a:endParaRPr lang="it-IT" dirty="0"/>
          </a:p>
          <a:p>
            <a:endParaRPr lang="it-IT" dirty="0"/>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344EA050-84D3-4D64-B247-6717F4A856E5}" type="datetime1">
              <a:rPr lang="it-IT" smtClean="0"/>
              <a:t>11/12/2020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25</a:t>
            </a:fld>
            <a:endParaRPr lang="it-IT" dirty="0"/>
          </a:p>
        </p:txBody>
      </p:sp>
      <p:sp>
        <p:nvSpPr>
          <p:cNvPr id="2" name="CasellaDiTesto 1">
            <a:extLst>
              <a:ext uri="{FF2B5EF4-FFF2-40B4-BE49-F238E27FC236}">
                <a16:creationId xmlns:a16="http://schemas.microsoft.com/office/drawing/2014/main" id="{39FCF0C0-5817-4C63-BF76-57A7795C1D2E}"/>
              </a:ext>
            </a:extLst>
          </p:cNvPr>
          <p:cNvSpPr txBox="1"/>
          <p:nvPr/>
        </p:nvSpPr>
        <p:spPr>
          <a:xfrm>
            <a:off x="2532176" y="1835528"/>
            <a:ext cx="7200800" cy="3108543"/>
          </a:xfrm>
          <a:prstGeom prst="rect">
            <a:avLst/>
          </a:prstGeom>
          <a:noFill/>
        </p:spPr>
        <p:txBody>
          <a:bodyPr wrap="square" rtlCol="0">
            <a:spAutoFit/>
          </a:bodyPr>
          <a:lstStyle/>
          <a:p>
            <a:pPr marL="457200" indent="-457200" algn="ctr">
              <a:buAutoNum type="alphaLcParenR"/>
            </a:pPr>
            <a:endParaRPr lang="it-IT" sz="2800" dirty="0"/>
          </a:p>
          <a:p>
            <a:pPr algn="ctr"/>
            <a:r>
              <a:rPr lang="it-IT" sz="2800" dirty="0"/>
              <a:t>Il bando di gara costituisce, generalmente, il primo atto a rilevanza esterna delle procedure di affidamento dei contratti pubblici (c.d. procedure ad evidenza pubblica), quale momento attuativo della determina a contrarre (atto di rilevanza interna). </a:t>
            </a:r>
          </a:p>
        </p:txBody>
      </p:sp>
      <p:sp>
        <p:nvSpPr>
          <p:cNvPr id="9" name="CasellaDiTesto 8">
            <a:extLst>
              <a:ext uri="{FF2B5EF4-FFF2-40B4-BE49-F238E27FC236}">
                <a16:creationId xmlns:a16="http://schemas.microsoft.com/office/drawing/2014/main" id="{8523225D-C087-4B7D-B297-EEF28E3F6FD6}"/>
              </a:ext>
            </a:extLst>
          </p:cNvPr>
          <p:cNvSpPr txBox="1"/>
          <p:nvPr/>
        </p:nvSpPr>
        <p:spPr>
          <a:xfrm>
            <a:off x="2532176" y="1072457"/>
            <a:ext cx="7200800" cy="707886"/>
          </a:xfrm>
          <a:prstGeom prst="rect">
            <a:avLst/>
          </a:prstGeom>
          <a:solidFill>
            <a:srgbClr val="7030A0"/>
          </a:solidFill>
        </p:spPr>
        <p:txBody>
          <a:bodyPr wrap="square" rtlCol="0">
            <a:spAutoFit/>
          </a:bodyPr>
          <a:lstStyle/>
          <a:p>
            <a:pPr algn="ctr"/>
            <a:r>
              <a:rPr lang="it-IT" sz="2000" b="1" dirty="0"/>
              <a:t>IL BANDO DI GARA E LA LETTERA DI INVITO</a:t>
            </a:r>
          </a:p>
          <a:p>
            <a:pPr algn="ctr"/>
            <a:r>
              <a:rPr lang="it-IT" sz="2000" b="1" dirty="0"/>
              <a:t>Il bando di gara</a:t>
            </a:r>
          </a:p>
        </p:txBody>
      </p:sp>
    </p:spTree>
    <p:extLst>
      <p:ext uri="{BB962C8B-B14F-4D97-AF65-F5344CB8AC3E}">
        <p14:creationId xmlns:p14="http://schemas.microsoft.com/office/powerpoint/2010/main" val="940275543"/>
      </p:ext>
    </p:extLst>
  </p:cSld>
  <p:clrMapOvr>
    <a:masterClrMapping/>
  </p:clrMapOvr>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A99DE69A-4738-4B3F-B19F-5E165253B51E}" type="datetime1">
              <a:rPr lang="it-IT" smtClean="0"/>
              <a:t>11/12/2020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250</a:t>
            </a:fld>
            <a:endParaRPr lang="it-IT" dirty="0"/>
          </a:p>
        </p:txBody>
      </p:sp>
      <p:sp>
        <p:nvSpPr>
          <p:cNvPr id="8" name="CasellaDiTesto 7">
            <a:extLst>
              <a:ext uri="{FF2B5EF4-FFF2-40B4-BE49-F238E27FC236}">
                <a16:creationId xmlns:a16="http://schemas.microsoft.com/office/drawing/2014/main" id="{B443334A-5EF0-4708-B76A-9C31E99DE629}"/>
              </a:ext>
            </a:extLst>
          </p:cNvPr>
          <p:cNvSpPr txBox="1"/>
          <p:nvPr/>
        </p:nvSpPr>
        <p:spPr>
          <a:xfrm>
            <a:off x="2246376" y="692696"/>
            <a:ext cx="7625952" cy="369332"/>
          </a:xfrm>
          <a:prstGeom prst="rect">
            <a:avLst/>
          </a:prstGeom>
          <a:solidFill>
            <a:srgbClr val="00B050"/>
          </a:solidFill>
        </p:spPr>
        <p:txBody>
          <a:bodyPr wrap="square" rtlCol="0">
            <a:spAutoFit/>
          </a:bodyPr>
          <a:lstStyle/>
          <a:p>
            <a:pPr algn="ctr"/>
            <a:r>
              <a:rPr lang="it-IT" b="1" dirty="0"/>
              <a:t>GLI APPALTI VERDI</a:t>
            </a:r>
          </a:p>
        </p:txBody>
      </p:sp>
      <p:sp>
        <p:nvSpPr>
          <p:cNvPr id="2" name="Rettangolo 1">
            <a:extLst>
              <a:ext uri="{FF2B5EF4-FFF2-40B4-BE49-F238E27FC236}">
                <a16:creationId xmlns:a16="http://schemas.microsoft.com/office/drawing/2014/main" id="{87B3524F-9E28-4D71-BEA2-5F4F7F8A5494}"/>
              </a:ext>
            </a:extLst>
          </p:cNvPr>
          <p:cNvSpPr/>
          <p:nvPr/>
        </p:nvSpPr>
        <p:spPr>
          <a:xfrm>
            <a:off x="2246376" y="1507431"/>
            <a:ext cx="4572000" cy="2308324"/>
          </a:xfrm>
          <a:prstGeom prst="rect">
            <a:avLst/>
          </a:prstGeom>
          <a:solidFill>
            <a:schemeClr val="accent3"/>
          </a:solidFill>
        </p:spPr>
        <p:txBody>
          <a:bodyPr>
            <a:spAutoFit/>
          </a:bodyPr>
          <a:lstStyle/>
          <a:p>
            <a:pPr algn="ctr"/>
            <a:r>
              <a:rPr lang="it-IT" i="1" dirty="0"/>
              <a:t>Ai sensi dell’</a:t>
            </a:r>
            <a:r>
              <a:rPr lang="it-IT" b="1" i="1" dirty="0"/>
              <a:t>ART. 80 </a:t>
            </a:r>
            <a:r>
              <a:rPr lang="it-IT" i="1" dirty="0"/>
              <a:t>motivi di esclusione e dell’</a:t>
            </a:r>
            <a:r>
              <a:rPr lang="it-IT" b="1" i="1" dirty="0"/>
              <a:t>ART. 30 </a:t>
            </a:r>
            <a:r>
              <a:rPr lang="it-IT" i="1" dirty="0"/>
              <a:t>principi per l’aggiudicazione e l’esecuzione di appalti e concessioni</a:t>
            </a:r>
            <a:r>
              <a:rPr lang="it-IT" b="1" i="1" dirty="0"/>
              <a:t>, </a:t>
            </a:r>
            <a:r>
              <a:rPr lang="it-IT" dirty="0"/>
              <a:t>le amministrazioni aggiudicatrici </a:t>
            </a:r>
            <a:r>
              <a:rPr lang="it-IT" b="1" dirty="0"/>
              <a:t>possono escludere imprese </a:t>
            </a:r>
            <a:r>
              <a:rPr lang="it-IT" dirty="0"/>
              <a:t>che abbiano </a:t>
            </a:r>
            <a:r>
              <a:rPr lang="it-IT" b="1" dirty="0"/>
              <a:t>violato la legislazione ambientale </a:t>
            </a:r>
            <a:r>
              <a:rPr lang="it-IT" dirty="0"/>
              <a:t>o che presentino</a:t>
            </a:r>
          </a:p>
          <a:p>
            <a:pPr algn="ctr"/>
            <a:r>
              <a:rPr lang="it-IT" dirty="0"/>
              <a:t>gravi </a:t>
            </a:r>
            <a:r>
              <a:rPr lang="it-IT" b="1" dirty="0"/>
              <a:t>carenze </a:t>
            </a:r>
            <a:r>
              <a:rPr lang="it-IT" dirty="0"/>
              <a:t>in termini di </a:t>
            </a:r>
            <a:r>
              <a:rPr lang="it-IT" b="1" dirty="0"/>
              <a:t>prestazione ambientale.</a:t>
            </a:r>
            <a:endParaRPr lang="it-IT" dirty="0"/>
          </a:p>
        </p:txBody>
      </p:sp>
      <p:sp>
        <p:nvSpPr>
          <p:cNvPr id="3" name="Rettangolo 2">
            <a:extLst>
              <a:ext uri="{FF2B5EF4-FFF2-40B4-BE49-F238E27FC236}">
                <a16:creationId xmlns:a16="http://schemas.microsoft.com/office/drawing/2014/main" id="{EB926F59-FE18-4E40-8FA5-2BC60946BC3A}"/>
              </a:ext>
            </a:extLst>
          </p:cNvPr>
          <p:cNvSpPr/>
          <p:nvPr/>
        </p:nvSpPr>
        <p:spPr>
          <a:xfrm>
            <a:off x="5015880" y="4049773"/>
            <a:ext cx="4572000" cy="2062103"/>
          </a:xfrm>
          <a:prstGeom prst="rect">
            <a:avLst/>
          </a:prstGeom>
          <a:solidFill>
            <a:schemeClr val="accent2">
              <a:lumMod val="60000"/>
              <a:lumOff val="40000"/>
            </a:schemeClr>
          </a:solidFill>
        </p:spPr>
        <p:txBody>
          <a:bodyPr>
            <a:spAutoFit/>
          </a:bodyPr>
          <a:lstStyle/>
          <a:p>
            <a:pPr algn="ctr"/>
            <a:r>
              <a:rPr lang="it-IT" sz="1600" i="1" dirty="0"/>
              <a:t>Ai sensi dell’</a:t>
            </a:r>
            <a:r>
              <a:rPr lang="it-IT" sz="1600" b="1" i="1" dirty="0"/>
              <a:t>ART. 87 </a:t>
            </a:r>
            <a:r>
              <a:rPr lang="it-IT" sz="1600" i="1" dirty="0"/>
              <a:t>Certificazione delle qualità, </a:t>
            </a:r>
            <a:r>
              <a:rPr lang="it-IT" sz="1600" dirty="0"/>
              <a:t>per valutare se le imprese siano in grado di rispettare le misure relative alla gestione ambientale associate all’appalto, le amministrazioni aggiudicatrici possono chiedere loro di dare prova della necessaria capacita tecnica. Sistemi di gestione ambientale, come </a:t>
            </a:r>
            <a:r>
              <a:rPr lang="pt-BR" sz="1600" b="1" dirty="0"/>
              <a:t>EMAS o ISO 14001, possono </a:t>
            </a:r>
            <a:r>
              <a:rPr lang="it-IT" sz="1600" b="1" dirty="0"/>
              <a:t>fungere da mezzo (non esclusivo) per dimostrare tale capacità tecnica</a:t>
            </a:r>
            <a:r>
              <a:rPr lang="it-IT" sz="1600" dirty="0"/>
              <a:t>.</a:t>
            </a:r>
          </a:p>
        </p:txBody>
      </p:sp>
    </p:spTree>
    <p:extLst>
      <p:ext uri="{BB962C8B-B14F-4D97-AF65-F5344CB8AC3E}">
        <p14:creationId xmlns:p14="http://schemas.microsoft.com/office/powerpoint/2010/main" val="1456829553"/>
      </p:ext>
    </p:extLst>
  </p:cSld>
  <p:clrMapOvr>
    <a:masterClrMapping/>
  </p:clrMapOvr>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A99DE69A-4738-4B3F-B19F-5E165253B51E}" type="datetime1">
              <a:rPr lang="it-IT" smtClean="0"/>
              <a:t>11/12/2020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251</a:t>
            </a:fld>
            <a:endParaRPr lang="it-IT" dirty="0"/>
          </a:p>
        </p:txBody>
      </p:sp>
      <p:sp>
        <p:nvSpPr>
          <p:cNvPr id="8" name="CasellaDiTesto 7">
            <a:extLst>
              <a:ext uri="{FF2B5EF4-FFF2-40B4-BE49-F238E27FC236}">
                <a16:creationId xmlns:a16="http://schemas.microsoft.com/office/drawing/2014/main" id="{B443334A-5EF0-4708-B76A-9C31E99DE629}"/>
              </a:ext>
            </a:extLst>
          </p:cNvPr>
          <p:cNvSpPr txBox="1"/>
          <p:nvPr/>
        </p:nvSpPr>
        <p:spPr>
          <a:xfrm>
            <a:off x="2246376" y="692696"/>
            <a:ext cx="7625952" cy="369332"/>
          </a:xfrm>
          <a:prstGeom prst="rect">
            <a:avLst/>
          </a:prstGeom>
          <a:solidFill>
            <a:srgbClr val="00B050"/>
          </a:solidFill>
        </p:spPr>
        <p:txBody>
          <a:bodyPr wrap="square" rtlCol="0">
            <a:spAutoFit/>
          </a:bodyPr>
          <a:lstStyle/>
          <a:p>
            <a:pPr algn="ctr"/>
            <a:r>
              <a:rPr lang="it-IT" b="1" dirty="0"/>
              <a:t>GLI APPALTI VERDI</a:t>
            </a:r>
          </a:p>
        </p:txBody>
      </p:sp>
      <p:pic>
        <p:nvPicPr>
          <p:cNvPr id="2" name="Immagine 1">
            <a:extLst>
              <a:ext uri="{FF2B5EF4-FFF2-40B4-BE49-F238E27FC236}">
                <a16:creationId xmlns:a16="http://schemas.microsoft.com/office/drawing/2014/main" id="{457D89A9-A2F0-4495-8415-F1CAC66FCF9B}"/>
              </a:ext>
            </a:extLst>
          </p:cNvPr>
          <p:cNvPicPr>
            <a:picLocks noChangeAspect="1"/>
          </p:cNvPicPr>
          <p:nvPr/>
        </p:nvPicPr>
        <p:blipFill>
          <a:blip r:embed="rId2"/>
          <a:stretch>
            <a:fillRect/>
          </a:stretch>
        </p:blipFill>
        <p:spPr>
          <a:xfrm>
            <a:off x="4387212" y="1340768"/>
            <a:ext cx="3344280" cy="4392488"/>
          </a:xfrm>
          <a:prstGeom prst="rect">
            <a:avLst/>
          </a:prstGeom>
        </p:spPr>
      </p:pic>
    </p:spTree>
    <p:extLst>
      <p:ext uri="{BB962C8B-B14F-4D97-AF65-F5344CB8AC3E}">
        <p14:creationId xmlns:p14="http://schemas.microsoft.com/office/powerpoint/2010/main" val="1427853338"/>
      </p:ext>
    </p:extLst>
  </p:cSld>
  <p:clrMapOvr>
    <a:masterClrMapping/>
  </p:clrMapOvr>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A99DE69A-4738-4B3F-B19F-5E165253B51E}" type="datetime1">
              <a:rPr lang="it-IT" smtClean="0"/>
              <a:t>11/12/2020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252</a:t>
            </a:fld>
            <a:endParaRPr lang="it-IT" dirty="0"/>
          </a:p>
        </p:txBody>
      </p:sp>
      <p:sp>
        <p:nvSpPr>
          <p:cNvPr id="8" name="CasellaDiTesto 7">
            <a:extLst>
              <a:ext uri="{FF2B5EF4-FFF2-40B4-BE49-F238E27FC236}">
                <a16:creationId xmlns:a16="http://schemas.microsoft.com/office/drawing/2014/main" id="{B443334A-5EF0-4708-B76A-9C31E99DE629}"/>
              </a:ext>
            </a:extLst>
          </p:cNvPr>
          <p:cNvSpPr txBox="1"/>
          <p:nvPr/>
        </p:nvSpPr>
        <p:spPr>
          <a:xfrm>
            <a:off x="2246376" y="692696"/>
            <a:ext cx="7625952" cy="369332"/>
          </a:xfrm>
          <a:prstGeom prst="rect">
            <a:avLst/>
          </a:prstGeom>
          <a:solidFill>
            <a:srgbClr val="00B050"/>
          </a:solidFill>
        </p:spPr>
        <p:txBody>
          <a:bodyPr wrap="square" rtlCol="0">
            <a:spAutoFit/>
          </a:bodyPr>
          <a:lstStyle/>
          <a:p>
            <a:pPr algn="ctr"/>
            <a:r>
              <a:rPr lang="it-IT" b="1" dirty="0"/>
              <a:t>GLI APPALTI VERDI</a:t>
            </a:r>
          </a:p>
        </p:txBody>
      </p:sp>
      <p:sp>
        <p:nvSpPr>
          <p:cNvPr id="10" name="Rettangolo 9">
            <a:extLst>
              <a:ext uri="{FF2B5EF4-FFF2-40B4-BE49-F238E27FC236}">
                <a16:creationId xmlns:a16="http://schemas.microsoft.com/office/drawing/2014/main" id="{4F51DAFF-2E9C-4FAB-B158-9765C1CC0639}"/>
              </a:ext>
            </a:extLst>
          </p:cNvPr>
          <p:cNvSpPr/>
          <p:nvPr/>
        </p:nvSpPr>
        <p:spPr>
          <a:xfrm>
            <a:off x="2246376" y="1340768"/>
            <a:ext cx="7625952" cy="3893374"/>
          </a:xfrm>
          <a:prstGeom prst="rect">
            <a:avLst/>
          </a:prstGeom>
          <a:solidFill>
            <a:schemeClr val="accent3">
              <a:lumMod val="20000"/>
              <a:lumOff val="80000"/>
            </a:schemeClr>
          </a:solidFill>
          <a:ln>
            <a:solidFill>
              <a:schemeClr val="tx1"/>
            </a:solidFill>
          </a:ln>
        </p:spPr>
        <p:txBody>
          <a:bodyPr wrap="square">
            <a:spAutoFit/>
          </a:bodyPr>
          <a:lstStyle/>
          <a:p>
            <a:pPr algn="ctr"/>
            <a:r>
              <a:rPr lang="it-IT" sz="1900" dirty="0"/>
              <a:t>Nella valutazione dell’offerta al miglior rapporto qualità/prezzo (OEPV), la stazione appaltante può stabilire un tetto per la qualità (minimo pari al 70 %). </a:t>
            </a:r>
            <a:r>
              <a:rPr lang="it-IT" sz="1900" u="sng" dirty="0"/>
              <a:t>Nel caso l’offerta venga valutata tenendo conto dei costi legati al ciclo di vita questi devono essere monetizzabili per valutare l’effettivo risparmio e pertanto devono essere controllabili e stabiliti in anticipo già negli atti di gara per poter essere accessibili a tutti i concorrenti.</a:t>
            </a:r>
          </a:p>
          <a:p>
            <a:pPr algn="ctr"/>
            <a:endParaRPr lang="it-IT" sz="1900" dirty="0"/>
          </a:p>
          <a:p>
            <a:pPr algn="ctr"/>
            <a:r>
              <a:rPr lang="it-IT" sz="1900" dirty="0"/>
              <a:t>Il Codice dei contratti, inoltre, concede alle stazioni appaltanti la possibilità di fissare criteri soggettivi anche come requisiti premianti, purché, tali profili di carattere soggettivo consentano di apprezzare meglio il contenuto e l’affidabilità dell’offerta o di valorizzare caratteristiche dell’offerta ritenute particolarmente meritevoli. In ogni caso, devono riguardare aspetti che incidono in maniera diretta sulla qualità della prestazione.</a:t>
            </a:r>
          </a:p>
        </p:txBody>
      </p:sp>
    </p:spTree>
    <p:extLst>
      <p:ext uri="{BB962C8B-B14F-4D97-AF65-F5344CB8AC3E}">
        <p14:creationId xmlns:p14="http://schemas.microsoft.com/office/powerpoint/2010/main" val="3378461818"/>
      </p:ext>
    </p:extLst>
  </p:cSld>
  <p:clrMapOvr>
    <a:masterClrMapping/>
  </p:clrMapOvr>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A99DE69A-4738-4B3F-B19F-5E165253B51E}" type="datetime1">
              <a:rPr lang="it-IT" smtClean="0"/>
              <a:t>11/12/2020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253</a:t>
            </a:fld>
            <a:endParaRPr lang="it-IT" dirty="0"/>
          </a:p>
        </p:txBody>
      </p:sp>
      <p:sp>
        <p:nvSpPr>
          <p:cNvPr id="8" name="CasellaDiTesto 7">
            <a:extLst>
              <a:ext uri="{FF2B5EF4-FFF2-40B4-BE49-F238E27FC236}">
                <a16:creationId xmlns:a16="http://schemas.microsoft.com/office/drawing/2014/main" id="{B443334A-5EF0-4708-B76A-9C31E99DE629}"/>
              </a:ext>
            </a:extLst>
          </p:cNvPr>
          <p:cNvSpPr txBox="1"/>
          <p:nvPr/>
        </p:nvSpPr>
        <p:spPr>
          <a:xfrm>
            <a:off x="2246376" y="692696"/>
            <a:ext cx="7625952" cy="369332"/>
          </a:xfrm>
          <a:prstGeom prst="rect">
            <a:avLst/>
          </a:prstGeom>
          <a:solidFill>
            <a:srgbClr val="00B050"/>
          </a:solidFill>
        </p:spPr>
        <p:txBody>
          <a:bodyPr wrap="square" rtlCol="0">
            <a:spAutoFit/>
          </a:bodyPr>
          <a:lstStyle/>
          <a:p>
            <a:pPr algn="ctr"/>
            <a:r>
              <a:rPr lang="it-IT" b="1" dirty="0"/>
              <a:t>GLI APPALTI VERDI</a:t>
            </a:r>
          </a:p>
        </p:txBody>
      </p:sp>
      <p:sp>
        <p:nvSpPr>
          <p:cNvPr id="2" name="Rettangolo 1">
            <a:extLst>
              <a:ext uri="{FF2B5EF4-FFF2-40B4-BE49-F238E27FC236}">
                <a16:creationId xmlns:a16="http://schemas.microsoft.com/office/drawing/2014/main" id="{87B3524F-9E28-4D71-BEA2-5F4F7F8A5494}"/>
              </a:ext>
            </a:extLst>
          </p:cNvPr>
          <p:cNvSpPr/>
          <p:nvPr/>
        </p:nvSpPr>
        <p:spPr>
          <a:xfrm>
            <a:off x="2246376" y="1507432"/>
            <a:ext cx="4572000" cy="2585323"/>
          </a:xfrm>
          <a:prstGeom prst="rect">
            <a:avLst/>
          </a:prstGeom>
          <a:solidFill>
            <a:srgbClr val="FFFF00"/>
          </a:solidFill>
        </p:spPr>
        <p:txBody>
          <a:bodyPr>
            <a:spAutoFit/>
          </a:bodyPr>
          <a:lstStyle/>
          <a:p>
            <a:pPr algn="ctr"/>
            <a:r>
              <a:rPr lang="it-IT" b="1" dirty="0"/>
              <a:t>Ai sensi dell’ART. 95 (Criteri di aggiudicazione dell’appalto), le amministrazioni aggiudicatrici</a:t>
            </a:r>
          </a:p>
          <a:p>
            <a:pPr algn="ctr"/>
            <a:r>
              <a:rPr lang="it-IT" b="1" dirty="0"/>
              <a:t>per assicurare l’effettiva individuazione</a:t>
            </a:r>
          </a:p>
          <a:p>
            <a:pPr algn="ctr"/>
            <a:r>
              <a:rPr lang="it-IT" b="1" dirty="0"/>
              <a:t>del miglior rapporto qualità/prezzo (offerta economicamente più vantaggiosa), valorizzano gli elementi qualitativi dell’offerta e individuano i criteri tali da garantire un confronto concorrenziale effettivo sui profili tecnici.</a:t>
            </a:r>
          </a:p>
        </p:txBody>
      </p:sp>
      <p:sp>
        <p:nvSpPr>
          <p:cNvPr id="9" name="Rettangolo 8">
            <a:extLst>
              <a:ext uri="{FF2B5EF4-FFF2-40B4-BE49-F238E27FC236}">
                <a16:creationId xmlns:a16="http://schemas.microsoft.com/office/drawing/2014/main" id="{59F15298-EB97-48D0-8E97-0FB25E40E5CA}"/>
              </a:ext>
            </a:extLst>
          </p:cNvPr>
          <p:cNvSpPr/>
          <p:nvPr/>
        </p:nvSpPr>
        <p:spPr>
          <a:xfrm>
            <a:off x="3545438" y="4432556"/>
            <a:ext cx="6473338" cy="1569660"/>
          </a:xfrm>
          <a:prstGeom prst="rect">
            <a:avLst/>
          </a:prstGeom>
          <a:solidFill>
            <a:schemeClr val="accent3">
              <a:lumMod val="60000"/>
              <a:lumOff val="40000"/>
            </a:schemeClr>
          </a:solidFill>
        </p:spPr>
        <p:txBody>
          <a:bodyPr wrap="square">
            <a:spAutoFit/>
          </a:bodyPr>
          <a:lstStyle/>
          <a:p>
            <a:pPr algn="ctr"/>
            <a:r>
              <a:rPr lang="it-IT" sz="1600" i="1" dirty="0"/>
              <a:t>Ai sensi dell’</a:t>
            </a:r>
            <a:r>
              <a:rPr lang="it-IT" sz="1600" b="1" i="1" dirty="0"/>
              <a:t>ART. 96 </a:t>
            </a:r>
            <a:r>
              <a:rPr lang="it-IT" sz="1600" i="1" dirty="0"/>
              <a:t>costi del ciclo di vita, </a:t>
            </a:r>
            <a:r>
              <a:rPr lang="it-IT" sz="1600" dirty="0"/>
              <a:t>le amministrazioni aggiudicatrici basano la scelta di un prodotto o servizio in base al minor impatto ambientale prendendo in considerazione i </a:t>
            </a:r>
            <a:r>
              <a:rPr lang="it-IT" sz="1600" b="1" dirty="0"/>
              <a:t>costi del ciclo di vita</a:t>
            </a:r>
            <a:r>
              <a:rPr lang="it-IT" sz="1600" dirty="0"/>
              <a:t>; i costi diretti (consumo energetico, consumo di risorse naturali, costi di raccolta, smaltimento e riciclaggio) e laddove possibile i costi indiretti, ossia le “esternalità ambientali”.</a:t>
            </a:r>
          </a:p>
        </p:txBody>
      </p:sp>
    </p:spTree>
    <p:extLst>
      <p:ext uri="{BB962C8B-B14F-4D97-AF65-F5344CB8AC3E}">
        <p14:creationId xmlns:p14="http://schemas.microsoft.com/office/powerpoint/2010/main" val="1029752056"/>
      </p:ext>
    </p:extLst>
  </p:cSld>
  <p:clrMapOvr>
    <a:masterClrMapping/>
  </p:clrMapOvr>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A99DE69A-4738-4B3F-B19F-5E165253B51E}" type="datetime1">
              <a:rPr lang="it-IT" smtClean="0"/>
              <a:t>11/12/2020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254</a:t>
            </a:fld>
            <a:endParaRPr lang="it-IT" dirty="0"/>
          </a:p>
        </p:txBody>
      </p:sp>
      <p:sp>
        <p:nvSpPr>
          <p:cNvPr id="8" name="CasellaDiTesto 7">
            <a:extLst>
              <a:ext uri="{FF2B5EF4-FFF2-40B4-BE49-F238E27FC236}">
                <a16:creationId xmlns:a16="http://schemas.microsoft.com/office/drawing/2014/main" id="{B443334A-5EF0-4708-B76A-9C31E99DE629}"/>
              </a:ext>
            </a:extLst>
          </p:cNvPr>
          <p:cNvSpPr txBox="1"/>
          <p:nvPr/>
        </p:nvSpPr>
        <p:spPr>
          <a:xfrm>
            <a:off x="2246376" y="692696"/>
            <a:ext cx="7625952" cy="369332"/>
          </a:xfrm>
          <a:prstGeom prst="rect">
            <a:avLst/>
          </a:prstGeom>
          <a:solidFill>
            <a:srgbClr val="00B050"/>
          </a:solidFill>
        </p:spPr>
        <p:txBody>
          <a:bodyPr wrap="square" rtlCol="0">
            <a:spAutoFit/>
          </a:bodyPr>
          <a:lstStyle/>
          <a:p>
            <a:pPr algn="ctr"/>
            <a:r>
              <a:rPr lang="it-IT" b="1" dirty="0"/>
              <a:t>GLI APPALTI VERDI</a:t>
            </a:r>
          </a:p>
        </p:txBody>
      </p:sp>
      <p:pic>
        <p:nvPicPr>
          <p:cNvPr id="3" name="Immagine 2">
            <a:extLst>
              <a:ext uri="{FF2B5EF4-FFF2-40B4-BE49-F238E27FC236}">
                <a16:creationId xmlns:a16="http://schemas.microsoft.com/office/drawing/2014/main" id="{092C780C-1DD2-4C36-9298-991DEDF646E3}"/>
              </a:ext>
            </a:extLst>
          </p:cNvPr>
          <p:cNvPicPr>
            <a:picLocks noChangeAspect="1"/>
          </p:cNvPicPr>
          <p:nvPr/>
        </p:nvPicPr>
        <p:blipFill>
          <a:blip r:embed="rId2"/>
          <a:stretch>
            <a:fillRect/>
          </a:stretch>
        </p:blipFill>
        <p:spPr>
          <a:xfrm>
            <a:off x="4387212" y="1412776"/>
            <a:ext cx="3344280" cy="4257280"/>
          </a:xfrm>
          <a:prstGeom prst="rect">
            <a:avLst/>
          </a:prstGeom>
        </p:spPr>
      </p:pic>
    </p:spTree>
    <p:extLst>
      <p:ext uri="{BB962C8B-B14F-4D97-AF65-F5344CB8AC3E}">
        <p14:creationId xmlns:p14="http://schemas.microsoft.com/office/powerpoint/2010/main" val="4100198294"/>
      </p:ext>
    </p:extLst>
  </p:cSld>
  <p:clrMapOvr>
    <a:masterClrMapping/>
  </p:clrMapOvr>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A99DE69A-4738-4B3F-B19F-5E165253B51E}" type="datetime1">
              <a:rPr lang="it-IT" smtClean="0"/>
              <a:t>11/12/2020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255</a:t>
            </a:fld>
            <a:endParaRPr lang="it-IT" dirty="0"/>
          </a:p>
        </p:txBody>
      </p:sp>
      <p:sp>
        <p:nvSpPr>
          <p:cNvPr id="8" name="CasellaDiTesto 7">
            <a:extLst>
              <a:ext uri="{FF2B5EF4-FFF2-40B4-BE49-F238E27FC236}">
                <a16:creationId xmlns:a16="http://schemas.microsoft.com/office/drawing/2014/main" id="{B443334A-5EF0-4708-B76A-9C31E99DE629}"/>
              </a:ext>
            </a:extLst>
          </p:cNvPr>
          <p:cNvSpPr txBox="1"/>
          <p:nvPr/>
        </p:nvSpPr>
        <p:spPr>
          <a:xfrm>
            <a:off x="2246376" y="692696"/>
            <a:ext cx="7625952" cy="369332"/>
          </a:xfrm>
          <a:prstGeom prst="rect">
            <a:avLst/>
          </a:prstGeom>
          <a:solidFill>
            <a:srgbClr val="00B050"/>
          </a:solidFill>
        </p:spPr>
        <p:txBody>
          <a:bodyPr wrap="square" rtlCol="0">
            <a:spAutoFit/>
          </a:bodyPr>
          <a:lstStyle/>
          <a:p>
            <a:pPr algn="ctr"/>
            <a:r>
              <a:rPr lang="it-IT" b="1" dirty="0"/>
              <a:t>GLI APPALTI VERDI</a:t>
            </a:r>
          </a:p>
        </p:txBody>
      </p:sp>
      <p:sp>
        <p:nvSpPr>
          <p:cNvPr id="3" name="Rettangolo 2">
            <a:extLst>
              <a:ext uri="{FF2B5EF4-FFF2-40B4-BE49-F238E27FC236}">
                <a16:creationId xmlns:a16="http://schemas.microsoft.com/office/drawing/2014/main" id="{15199D33-B8A5-4122-9AE8-0EF2A18C1FCA}"/>
              </a:ext>
            </a:extLst>
          </p:cNvPr>
          <p:cNvSpPr/>
          <p:nvPr/>
        </p:nvSpPr>
        <p:spPr>
          <a:xfrm>
            <a:off x="3368180" y="1916832"/>
            <a:ext cx="5382344" cy="2308324"/>
          </a:xfrm>
          <a:prstGeom prst="rect">
            <a:avLst/>
          </a:prstGeom>
          <a:solidFill>
            <a:schemeClr val="accent1"/>
          </a:solidFill>
        </p:spPr>
        <p:txBody>
          <a:bodyPr wrap="square">
            <a:spAutoFit/>
          </a:bodyPr>
          <a:lstStyle/>
          <a:p>
            <a:pPr algn="ctr"/>
            <a:r>
              <a:rPr lang="it-IT" dirty="0">
                <a:latin typeface="PFDinTextCondPro-Regular"/>
              </a:rPr>
              <a:t>Le </a:t>
            </a:r>
            <a:r>
              <a:rPr lang="it-IT" b="1" dirty="0">
                <a:latin typeface="PFDinTextCondPro-Bold"/>
              </a:rPr>
              <a:t>clausole contrattuali </a:t>
            </a:r>
            <a:r>
              <a:rPr lang="it-IT" dirty="0">
                <a:latin typeface="PFDinTextCondPro-Regular"/>
              </a:rPr>
              <a:t>che prevedono misure di salvaguardia ambientale </a:t>
            </a:r>
            <a:r>
              <a:rPr lang="it-IT" b="1" dirty="0">
                <a:latin typeface="PFDinTextCondPro-Bold"/>
              </a:rPr>
              <a:t>devono essere menzionate negli atti di gara, </a:t>
            </a:r>
            <a:r>
              <a:rPr lang="it-IT" dirty="0">
                <a:latin typeface="PFDinTextCondPro-Regular"/>
              </a:rPr>
              <a:t>ma non è necessario che le condizioni ricercate esistano al momento di presentazione dell’offerta; è utile assicurarsi, inoltre, che vi sia un sistema di </a:t>
            </a:r>
            <a:r>
              <a:rPr lang="it-IT" b="1" dirty="0">
                <a:latin typeface="PFDinTextCondPro-Bold"/>
              </a:rPr>
              <a:t>controllo </a:t>
            </a:r>
            <a:r>
              <a:rPr lang="it-IT" dirty="0">
                <a:latin typeface="PFDinTextCondPro-Regular"/>
              </a:rPr>
              <a:t>e </a:t>
            </a:r>
            <a:r>
              <a:rPr lang="it-IT" b="1" dirty="0">
                <a:latin typeface="PFDinTextCondPro-Bold"/>
              </a:rPr>
              <a:t>monitoraggio </a:t>
            </a:r>
            <a:r>
              <a:rPr lang="it-IT" dirty="0">
                <a:latin typeface="PFDinTextCondPro-Regular"/>
              </a:rPr>
              <a:t>riguardo agli impegni richiesti e che questi valgano anche per i subappaltatori.</a:t>
            </a:r>
            <a:endParaRPr lang="it-IT" dirty="0"/>
          </a:p>
        </p:txBody>
      </p:sp>
    </p:spTree>
    <p:extLst>
      <p:ext uri="{BB962C8B-B14F-4D97-AF65-F5344CB8AC3E}">
        <p14:creationId xmlns:p14="http://schemas.microsoft.com/office/powerpoint/2010/main" val="1055752218"/>
      </p:ext>
    </p:extLst>
  </p:cSld>
  <p:clrMapOvr>
    <a:masterClrMapping/>
  </p:clrMapOvr>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A99DE69A-4738-4B3F-B19F-5E165253B51E}" type="datetime1">
              <a:rPr lang="it-IT" smtClean="0"/>
              <a:t>11/12/2020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256</a:t>
            </a:fld>
            <a:endParaRPr lang="it-IT" dirty="0"/>
          </a:p>
        </p:txBody>
      </p:sp>
      <p:sp>
        <p:nvSpPr>
          <p:cNvPr id="8" name="CasellaDiTesto 7">
            <a:extLst>
              <a:ext uri="{FF2B5EF4-FFF2-40B4-BE49-F238E27FC236}">
                <a16:creationId xmlns:a16="http://schemas.microsoft.com/office/drawing/2014/main" id="{B443334A-5EF0-4708-B76A-9C31E99DE629}"/>
              </a:ext>
            </a:extLst>
          </p:cNvPr>
          <p:cNvSpPr txBox="1"/>
          <p:nvPr/>
        </p:nvSpPr>
        <p:spPr>
          <a:xfrm>
            <a:off x="2246376" y="692696"/>
            <a:ext cx="7625952" cy="369332"/>
          </a:xfrm>
          <a:prstGeom prst="rect">
            <a:avLst/>
          </a:prstGeom>
          <a:solidFill>
            <a:srgbClr val="00B050"/>
          </a:solidFill>
        </p:spPr>
        <p:txBody>
          <a:bodyPr wrap="square" rtlCol="0">
            <a:spAutoFit/>
          </a:bodyPr>
          <a:lstStyle/>
          <a:p>
            <a:pPr algn="ctr"/>
            <a:r>
              <a:rPr lang="it-IT" b="1" dirty="0"/>
              <a:t>GLI APPALTI VERDI</a:t>
            </a:r>
          </a:p>
        </p:txBody>
      </p:sp>
      <p:sp>
        <p:nvSpPr>
          <p:cNvPr id="2" name="Rettangolo 1">
            <a:extLst>
              <a:ext uri="{FF2B5EF4-FFF2-40B4-BE49-F238E27FC236}">
                <a16:creationId xmlns:a16="http://schemas.microsoft.com/office/drawing/2014/main" id="{87B3524F-9E28-4D71-BEA2-5F4F7F8A5494}"/>
              </a:ext>
            </a:extLst>
          </p:cNvPr>
          <p:cNvSpPr/>
          <p:nvPr/>
        </p:nvSpPr>
        <p:spPr>
          <a:xfrm>
            <a:off x="2246376" y="1507432"/>
            <a:ext cx="5073760" cy="2031325"/>
          </a:xfrm>
          <a:prstGeom prst="rect">
            <a:avLst/>
          </a:prstGeom>
          <a:solidFill>
            <a:srgbClr val="FFFF00"/>
          </a:solidFill>
        </p:spPr>
        <p:txBody>
          <a:bodyPr wrap="square">
            <a:spAutoFit/>
          </a:bodyPr>
          <a:lstStyle/>
          <a:p>
            <a:pPr algn="ctr"/>
            <a:r>
              <a:rPr lang="it-IT" b="1" dirty="0"/>
              <a:t>Ai sensi dell’ART. 100 (requisiti per l’esecuzione dell’appalto), le amministrazioni aggiudicatrici possono stabilire le clausole contrattuali in cui si evidenzino gli impegni ambientali assunti dai fornitori o dai prestatori di servizi qualora questi influiscano sul livello di esecuzione dell’appalto e prevedere rimedi adeguati in caso di inadempienza.</a:t>
            </a:r>
          </a:p>
        </p:txBody>
      </p:sp>
      <p:sp>
        <p:nvSpPr>
          <p:cNvPr id="9" name="Rettangolo 8">
            <a:extLst>
              <a:ext uri="{FF2B5EF4-FFF2-40B4-BE49-F238E27FC236}">
                <a16:creationId xmlns:a16="http://schemas.microsoft.com/office/drawing/2014/main" id="{59F15298-EB97-48D0-8E97-0FB25E40E5CA}"/>
              </a:ext>
            </a:extLst>
          </p:cNvPr>
          <p:cNvSpPr/>
          <p:nvPr/>
        </p:nvSpPr>
        <p:spPr>
          <a:xfrm>
            <a:off x="3287688" y="3948152"/>
            <a:ext cx="6584640" cy="1754326"/>
          </a:xfrm>
          <a:prstGeom prst="rect">
            <a:avLst/>
          </a:prstGeom>
          <a:solidFill>
            <a:schemeClr val="accent5">
              <a:lumMod val="40000"/>
              <a:lumOff val="60000"/>
            </a:schemeClr>
          </a:solidFill>
        </p:spPr>
        <p:txBody>
          <a:bodyPr wrap="square">
            <a:spAutoFit/>
          </a:bodyPr>
          <a:lstStyle/>
          <a:p>
            <a:pPr algn="ctr"/>
            <a:r>
              <a:rPr lang="it-IT" b="1" dirty="0"/>
              <a:t>Ai sensi dell’ART. 50 (clausole sociali nei bandi e negli avvisi di</a:t>
            </a:r>
          </a:p>
          <a:p>
            <a:pPr algn="ctr"/>
            <a:r>
              <a:rPr lang="it-IT" b="1" dirty="0"/>
              <a:t>gara), le amministrazioni inseriscono nei bandi di gara, negli avvisi e negli inviti specifiche clausole sociali volte a promuovere la stabilità occupazionale del personale impiegato, prevedendo l’applicazione da parte dell’aggiudicatario, dei contratti collettivi di settore di cui all’articolo 51 d.lgs. 15 giugno 2015, n. 81.</a:t>
            </a:r>
          </a:p>
        </p:txBody>
      </p:sp>
    </p:spTree>
    <p:extLst>
      <p:ext uri="{BB962C8B-B14F-4D97-AF65-F5344CB8AC3E}">
        <p14:creationId xmlns:p14="http://schemas.microsoft.com/office/powerpoint/2010/main" val="3510230483"/>
      </p:ext>
    </p:extLst>
  </p:cSld>
  <p:clrMapOvr>
    <a:masterClrMapping/>
  </p:clrMapOvr>
</p:sld>
</file>

<file path=ppt/slides/slide2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FFD48BC7-DC40-47DE-87EE-9F4B6ECB9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29" name="Freeform: Shape 28">
            <a:extLst>
              <a:ext uri="{FF2B5EF4-FFF2-40B4-BE49-F238E27FC236}">
                <a16:creationId xmlns:a16="http://schemas.microsoft.com/office/drawing/2014/main" id="{E502BBC7-2C76-46F3-BC24-5985BC13D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useBgFill="1">
        <p:nvSpPr>
          <p:cNvPr id="31" name="Freeform: Shape 30">
            <a:extLst>
              <a:ext uri="{FF2B5EF4-FFF2-40B4-BE49-F238E27FC236}">
                <a16:creationId xmlns:a16="http://schemas.microsoft.com/office/drawing/2014/main" id="{C7F28D52-2A5F-4D23-81AE-7CB8B591C7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1664" y="0"/>
            <a:ext cx="9948672"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3" name="Rectangle 32">
            <a:extLst>
              <a:ext uri="{FF2B5EF4-FFF2-40B4-BE49-F238E27FC236}">
                <a16:creationId xmlns:a16="http://schemas.microsoft.com/office/drawing/2014/main" id="{3629484E-3792-4B3D-89AD-7C8A1ED0E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0" y="5524786"/>
            <a:ext cx="4754880" cy="274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Segnaposto data 3"/>
          <p:cNvSpPr>
            <a:spLocks noGrp="1"/>
          </p:cNvSpPr>
          <p:nvPr>
            <p:ph type="dt" sz="half" idx="10"/>
          </p:nvPr>
        </p:nvSpPr>
        <p:spPr>
          <a:xfrm>
            <a:off x="434163" y="6356350"/>
            <a:ext cx="1166037" cy="365125"/>
          </a:xfrm>
        </p:spPr>
        <p:txBody>
          <a:bodyPr>
            <a:normAutofit/>
          </a:bodyPr>
          <a:lstStyle/>
          <a:p>
            <a:pPr>
              <a:spcAft>
                <a:spcPts val="600"/>
              </a:spcAft>
            </a:pPr>
            <a:fld id="{F7B8B8B4-C1CC-4D2A-AED5-8D12E6593E59}" type="datetime1">
              <a:rPr lang="it-IT" smtClean="0">
                <a:solidFill>
                  <a:schemeClr val="tx1">
                    <a:lumMod val="50000"/>
                    <a:lumOff val="50000"/>
                  </a:schemeClr>
                </a:solidFill>
                <a:latin typeface="Calibri" pitchFamily="34" charset="0"/>
              </a:rPr>
              <a:t>11/12/2020</a:t>
            </a:fld>
            <a:endParaRPr lang="it-IT" dirty="0">
              <a:solidFill>
                <a:schemeClr val="tx1">
                  <a:lumMod val="50000"/>
                  <a:lumOff val="50000"/>
                </a:schemeClr>
              </a:solidFill>
              <a:latin typeface="Calibri" pitchFamily="34" charset="0"/>
            </a:endParaRPr>
          </a:p>
        </p:txBody>
      </p:sp>
      <p:sp>
        <p:nvSpPr>
          <p:cNvPr id="6" name="Segnaposto piè di pagina 5">
            <a:extLst>
              <a:ext uri="{FF2B5EF4-FFF2-40B4-BE49-F238E27FC236}">
                <a16:creationId xmlns:a16="http://schemas.microsoft.com/office/drawing/2014/main" id="{B80C0DE2-CE8C-472F-913A-A5BF9C176A7D}"/>
              </a:ext>
            </a:extLst>
          </p:cNvPr>
          <p:cNvSpPr>
            <a:spLocks noGrp="1"/>
          </p:cNvSpPr>
          <p:nvPr>
            <p:ph type="ftr" sz="quarter" idx="11"/>
          </p:nvPr>
        </p:nvSpPr>
        <p:spPr>
          <a:xfrm>
            <a:off x="4038600" y="6356350"/>
            <a:ext cx="4114800" cy="365125"/>
          </a:xfrm>
        </p:spPr>
        <p:txBody>
          <a:bodyPr>
            <a:normAutofit/>
          </a:bodyPr>
          <a:lstStyle/>
          <a:p>
            <a:pPr>
              <a:spcAft>
                <a:spcPts val="600"/>
              </a:spcAft>
            </a:pPr>
            <a:r>
              <a:rPr lang="it-IT" dirty="0">
                <a:solidFill>
                  <a:schemeClr val="tx1">
                    <a:lumMod val="50000"/>
                    <a:lumOff val="50000"/>
                  </a:schemeClr>
                </a:solidFill>
              </a:rPr>
              <a:t>IL CODICE DEI CONTRATTI PUBBLICI</a:t>
            </a:r>
          </a:p>
        </p:txBody>
      </p:sp>
      <p:sp>
        <p:nvSpPr>
          <p:cNvPr id="5" name="Segnaposto numero diapositiva 4"/>
          <p:cNvSpPr>
            <a:spLocks noGrp="1"/>
          </p:cNvSpPr>
          <p:nvPr>
            <p:ph type="sldNum" sz="quarter" idx="12"/>
          </p:nvPr>
        </p:nvSpPr>
        <p:spPr>
          <a:xfrm>
            <a:off x="10489019" y="6356350"/>
            <a:ext cx="1268818" cy="365125"/>
          </a:xfrm>
          <a:prstGeom prst="ellipse">
            <a:avLst/>
          </a:prstGeom>
        </p:spPr>
        <p:txBody>
          <a:bodyPr>
            <a:normAutofit/>
          </a:bodyPr>
          <a:lstStyle/>
          <a:p>
            <a:pPr>
              <a:lnSpc>
                <a:spcPct val="90000"/>
              </a:lnSpc>
              <a:spcAft>
                <a:spcPts val="600"/>
              </a:spcAft>
            </a:pPr>
            <a:fld id="{ED2A5BCF-08AD-4814-8341-34CC1736FD3A}" type="slidenum">
              <a:rPr lang="it-IT">
                <a:solidFill>
                  <a:schemeClr val="tx1">
                    <a:lumMod val="50000"/>
                    <a:lumOff val="50000"/>
                  </a:schemeClr>
                </a:solidFill>
              </a:rPr>
              <a:pPr>
                <a:lnSpc>
                  <a:spcPct val="90000"/>
                </a:lnSpc>
                <a:spcAft>
                  <a:spcPts val="600"/>
                </a:spcAft>
              </a:pPr>
              <a:t>257</a:t>
            </a:fld>
            <a:endParaRPr lang="it-IT" dirty="0">
              <a:solidFill>
                <a:schemeClr val="tx1">
                  <a:lumMod val="50000"/>
                  <a:lumOff val="50000"/>
                </a:schemeClr>
              </a:solidFill>
            </a:endParaRPr>
          </a:p>
        </p:txBody>
      </p:sp>
      <p:sp>
        <p:nvSpPr>
          <p:cNvPr id="8" name="CasellaDiTesto 7">
            <a:extLst>
              <a:ext uri="{FF2B5EF4-FFF2-40B4-BE49-F238E27FC236}">
                <a16:creationId xmlns:a16="http://schemas.microsoft.com/office/drawing/2014/main" id="{52DDA517-FEBA-4204-9E8B-FECB65EFB066}"/>
              </a:ext>
            </a:extLst>
          </p:cNvPr>
          <p:cNvSpPr txBox="1"/>
          <p:nvPr/>
        </p:nvSpPr>
        <p:spPr>
          <a:xfrm>
            <a:off x="1114425" y="2617289"/>
            <a:ext cx="9645433" cy="584775"/>
          </a:xfrm>
          <a:prstGeom prst="rect">
            <a:avLst/>
          </a:prstGeom>
          <a:noFill/>
        </p:spPr>
        <p:txBody>
          <a:bodyPr wrap="square" rtlCol="0">
            <a:spAutoFit/>
          </a:bodyPr>
          <a:lstStyle/>
          <a:p>
            <a:pPr algn="ctr"/>
            <a:r>
              <a:rPr lang="it-IT" sz="3200" b="1" dirty="0"/>
              <a:t>LA QUALIFICAZIONE NEI LAVORI PUBBLICI</a:t>
            </a:r>
          </a:p>
        </p:txBody>
      </p:sp>
    </p:spTree>
    <p:extLst>
      <p:ext uri="{BB962C8B-B14F-4D97-AF65-F5344CB8AC3E}">
        <p14:creationId xmlns:p14="http://schemas.microsoft.com/office/powerpoint/2010/main" val="4009502585"/>
      </p:ext>
    </p:extLst>
  </p:cSld>
  <p:clrMapOvr>
    <a:masterClrMapping/>
  </p:clrMapOvr>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4" name="Segnaposto data 3"/>
          <p:cNvSpPr>
            <a:spLocks noGrp="1"/>
          </p:cNvSpPr>
          <p:nvPr>
            <p:ph type="dt" sz="half" idx="10"/>
          </p:nvPr>
        </p:nvSpPr>
        <p:spPr>
          <a:xfrm>
            <a:off x="1991544" y="6021289"/>
            <a:ext cx="2286000" cy="365125"/>
          </a:xfrm>
        </p:spPr>
        <p:txBody>
          <a:bodyPr/>
          <a:lstStyle/>
          <a:p>
            <a:pPr algn="r">
              <a:defRPr/>
            </a:pPr>
            <a:endParaRPr lang="it-IT" sz="1000" dirty="0">
              <a:solidFill>
                <a:srgbClr val="E3DED1">
                  <a:shade val="50000"/>
                </a:srgbClr>
              </a:solidFill>
              <a:latin typeface="Calibri"/>
            </a:endParaRPr>
          </a:p>
          <a:p>
            <a:pPr algn="r">
              <a:defRPr/>
            </a:pPr>
            <a:fld id="{C2A3C01C-C5B2-41A8-8D17-32AF24AD1F6C}" type="datetime1">
              <a:rPr lang="it-IT" sz="1000">
                <a:solidFill>
                  <a:srgbClr val="E3DED1">
                    <a:shade val="50000"/>
                  </a:srgbClr>
                </a:solidFill>
                <a:latin typeface="Calibri"/>
              </a:rPr>
              <a:pPr algn="r">
                <a:defRPr/>
              </a:pPr>
              <a:t>11/12/2020</a:t>
            </a:fld>
            <a:endParaRPr lang="it-IT" sz="1000" dirty="0">
              <a:solidFill>
                <a:srgbClr val="E3DED1">
                  <a:shade val="50000"/>
                </a:srgbClr>
              </a:solidFill>
              <a:latin typeface="Calibri"/>
            </a:endParaRPr>
          </a:p>
        </p:txBody>
      </p:sp>
      <p:sp>
        <p:nvSpPr>
          <p:cNvPr id="5" name="Segnaposto piè di pagina 4"/>
          <p:cNvSpPr>
            <a:spLocks noGrp="1"/>
          </p:cNvSpPr>
          <p:nvPr>
            <p:ph type="ftr" sz="quarter" idx="11"/>
          </p:nvPr>
        </p:nvSpPr>
        <p:spPr>
          <a:xfrm>
            <a:off x="6528048" y="6111876"/>
            <a:ext cx="3344280" cy="365125"/>
          </a:xfrm>
        </p:spPr>
        <p:txBody>
          <a:bodyPr/>
          <a:lstStyle/>
          <a:p>
            <a:pPr algn="l">
              <a:defRPr/>
            </a:pPr>
            <a:r>
              <a:rPr lang="it-IT" sz="1000" dirty="0">
                <a:solidFill>
                  <a:srgbClr val="E3DED1">
                    <a:shade val="50000"/>
                  </a:srgbClr>
                </a:solidFill>
                <a:latin typeface="Calibri"/>
              </a:rPr>
              <a:t>IL CODICE DEI CONTRATTI PUBBLICI</a:t>
            </a:r>
          </a:p>
        </p:txBody>
      </p:sp>
      <p:sp>
        <p:nvSpPr>
          <p:cNvPr id="6" name="Segnaposto numero diapositiva 5"/>
          <p:cNvSpPr>
            <a:spLocks noGrp="1"/>
          </p:cNvSpPr>
          <p:nvPr>
            <p:ph type="sldNum" sz="quarter" idx="12"/>
          </p:nvPr>
        </p:nvSpPr>
        <p:spPr/>
        <p:txBody>
          <a:bodyPr/>
          <a:lstStyle/>
          <a:p>
            <a:pPr>
              <a:defRPr/>
            </a:pPr>
            <a:fld id="{ED2A5BCF-08AD-4814-8341-34CC1736FD3A}" type="slidenum">
              <a:rPr lang="it-IT" sz="1000">
                <a:solidFill>
                  <a:srgbClr val="E3DED1">
                    <a:shade val="50000"/>
                  </a:srgbClr>
                </a:solidFill>
                <a:latin typeface="Calibri"/>
              </a:rPr>
              <a:pPr>
                <a:defRPr/>
              </a:pPr>
              <a:t>258</a:t>
            </a:fld>
            <a:endParaRPr lang="it-IT" sz="1000" dirty="0">
              <a:solidFill>
                <a:srgbClr val="E3DED1">
                  <a:shade val="50000"/>
                </a:srgbClr>
              </a:solidFill>
              <a:latin typeface="Calibri"/>
            </a:endParaRPr>
          </a:p>
        </p:txBody>
      </p:sp>
      <p:sp>
        <p:nvSpPr>
          <p:cNvPr id="2" name="CasellaDiTesto 1">
            <a:extLst>
              <a:ext uri="{FF2B5EF4-FFF2-40B4-BE49-F238E27FC236}">
                <a16:creationId xmlns:a16="http://schemas.microsoft.com/office/drawing/2014/main" id="{BBC663A1-9470-4ECC-A747-3CDF0FCD0CAC}"/>
              </a:ext>
            </a:extLst>
          </p:cNvPr>
          <p:cNvSpPr txBox="1"/>
          <p:nvPr/>
        </p:nvSpPr>
        <p:spPr>
          <a:xfrm>
            <a:off x="2855640" y="949690"/>
            <a:ext cx="6624736" cy="369332"/>
          </a:xfrm>
          <a:prstGeom prst="rect">
            <a:avLst/>
          </a:prstGeom>
          <a:solidFill>
            <a:srgbClr val="FFFF00"/>
          </a:solidFill>
        </p:spPr>
        <p:txBody>
          <a:bodyPr wrap="square" rtlCol="0">
            <a:spAutoFit/>
          </a:bodyPr>
          <a:lstStyle/>
          <a:p>
            <a:pPr algn="ctr"/>
            <a:r>
              <a:rPr lang="it-IT" b="1" dirty="0"/>
              <a:t>LA QUALIFICAZIONE NEI LAVORI PUBBLICI</a:t>
            </a:r>
          </a:p>
        </p:txBody>
      </p:sp>
      <p:sp>
        <p:nvSpPr>
          <p:cNvPr id="9" name="Rettangolo 8">
            <a:extLst>
              <a:ext uri="{FF2B5EF4-FFF2-40B4-BE49-F238E27FC236}">
                <a16:creationId xmlns:a16="http://schemas.microsoft.com/office/drawing/2014/main" id="{6F984052-80A9-498B-A94A-0C44B792A0C6}"/>
              </a:ext>
            </a:extLst>
          </p:cNvPr>
          <p:cNvSpPr/>
          <p:nvPr/>
        </p:nvSpPr>
        <p:spPr>
          <a:xfrm>
            <a:off x="2995811" y="1807664"/>
            <a:ext cx="6519528" cy="3677930"/>
          </a:xfrm>
          <a:prstGeom prst="rect">
            <a:avLst/>
          </a:prstGeom>
          <a:ln>
            <a:solidFill>
              <a:srgbClr val="FF0000"/>
            </a:solidFill>
          </a:ln>
        </p:spPr>
        <p:txBody>
          <a:bodyPr wrap="square">
            <a:spAutoFit/>
          </a:bodyPr>
          <a:lstStyle/>
          <a:p>
            <a:pPr marR="446405" algn="ctr">
              <a:lnSpc>
                <a:spcPct val="92000"/>
              </a:lnSpc>
              <a:spcBef>
                <a:spcPts val="550"/>
              </a:spcBef>
              <a:tabLst>
                <a:tab pos="612775" algn="l"/>
              </a:tabLst>
            </a:pPr>
            <a:endParaRPr lang="it-IT" sz="1700" b="1" dirty="0">
              <a:latin typeface="+mj-lt"/>
              <a:ea typeface="Trebuchet MS" panose="020B0603020202020204" pitchFamily="34" charset="0"/>
              <a:cs typeface="Trebuchet MS" panose="020B0603020202020204" pitchFamily="34" charset="0"/>
            </a:endParaRPr>
          </a:p>
          <a:p>
            <a:pPr marR="446405" algn="ctr">
              <a:lnSpc>
                <a:spcPct val="92000"/>
              </a:lnSpc>
              <a:spcBef>
                <a:spcPts val="550"/>
              </a:spcBef>
              <a:tabLst>
                <a:tab pos="612775" algn="l"/>
              </a:tabLst>
            </a:pPr>
            <a:r>
              <a:rPr lang="it-IT" sz="1700" b="1" dirty="0">
                <a:latin typeface="+mj-lt"/>
                <a:ea typeface="Trebuchet MS" panose="020B0603020202020204" pitchFamily="34" charset="0"/>
                <a:cs typeface="Trebuchet MS" panose="020B0603020202020204" pitchFamily="34" charset="0"/>
              </a:rPr>
              <a:t>L’articolo 84, comma 1 Codice prevede che i soggetti esecutori a qualsiasi titolo di lavori pubblici di importo pari o superiore a  150.000 euro provano </a:t>
            </a:r>
            <a:r>
              <a:rPr lang="it-IT" sz="1700" b="1" u="sng" dirty="0">
                <a:latin typeface="+mj-lt"/>
                <a:ea typeface="Trebuchet MS" panose="020B0603020202020204" pitchFamily="34" charset="0"/>
                <a:cs typeface="Trebuchet MS" panose="020B0603020202020204" pitchFamily="34" charset="0"/>
              </a:rPr>
              <a:t>il possesso dei requisiti di qualificazione di cui all’articolo 83</a:t>
            </a:r>
            <a:r>
              <a:rPr lang="it-IT" sz="1700" b="1" dirty="0">
                <a:latin typeface="+mj-lt"/>
                <a:ea typeface="Trebuchet MS" panose="020B0603020202020204" pitchFamily="34" charset="0"/>
                <a:cs typeface="Trebuchet MS" panose="020B0603020202020204" pitchFamily="34" charset="0"/>
              </a:rPr>
              <a:t> mediante attestazione da parte degli appositi   organismi di diritto privato (SOA) autorizzati dall’ANAC.</a:t>
            </a:r>
          </a:p>
          <a:p>
            <a:pPr marR="446405" algn="ctr">
              <a:lnSpc>
                <a:spcPct val="92000"/>
              </a:lnSpc>
              <a:spcBef>
                <a:spcPts val="550"/>
              </a:spcBef>
              <a:tabLst>
                <a:tab pos="612775" algn="l"/>
              </a:tabLst>
            </a:pPr>
            <a:r>
              <a:rPr lang="it-IT" sz="1700" b="1" dirty="0">
                <a:latin typeface="+mj-lt"/>
                <a:ea typeface="Trebuchet MS" panose="020B0603020202020204" pitchFamily="34" charset="0"/>
                <a:cs typeface="Trebuchet MS" panose="020B0603020202020204" pitchFamily="34" charset="0"/>
              </a:rPr>
              <a:t>Per la partecipazione alle procedure di affidamento di lavori pubblici </a:t>
            </a:r>
            <a:r>
              <a:rPr lang="it-IT" sz="1700" b="1" u="sng" dirty="0">
                <a:latin typeface="+mj-lt"/>
                <a:ea typeface="Trebuchet MS" panose="020B0603020202020204" pitchFamily="34" charset="0"/>
                <a:cs typeface="Trebuchet MS" panose="020B0603020202020204" pitchFamily="34" charset="0"/>
              </a:rPr>
              <a:t>è richiesta la qualificazione nella categoria prevalente, generale (OG) o specializzata (OS).</a:t>
            </a:r>
          </a:p>
          <a:p>
            <a:pPr marR="446405" algn="ctr">
              <a:lnSpc>
                <a:spcPct val="92000"/>
              </a:lnSpc>
              <a:spcBef>
                <a:spcPts val="550"/>
              </a:spcBef>
              <a:tabLst>
                <a:tab pos="612775" algn="l"/>
              </a:tabLst>
            </a:pPr>
            <a:r>
              <a:rPr lang="it-IT" sz="1700" b="1" dirty="0">
                <a:latin typeface="+mj-lt"/>
                <a:ea typeface="Trebuchet MS" panose="020B0603020202020204" pitchFamily="34" charset="0"/>
                <a:cs typeface="Trebuchet MS" panose="020B0603020202020204" pitchFamily="34" charset="0"/>
              </a:rPr>
              <a:t>Nel bando di gara è indicato l’importo complessivo dell’opera o del lavoro oggetto dell’appalto, la relativa categoria generale o specializzata considerata prevalente nonché le categorie scorporate, con indicazione dei relativi importi.</a:t>
            </a:r>
          </a:p>
          <a:p>
            <a:pPr marR="446405" algn="ctr">
              <a:lnSpc>
                <a:spcPct val="92000"/>
              </a:lnSpc>
              <a:spcBef>
                <a:spcPts val="550"/>
              </a:spcBef>
              <a:tabLst>
                <a:tab pos="612775" algn="l"/>
              </a:tabLst>
            </a:pPr>
            <a:endParaRPr lang="it-IT" sz="1050" dirty="0">
              <a:latin typeface="+mj-lt"/>
              <a:ea typeface="Trebuchet MS" panose="020B0603020202020204" pitchFamily="34" charset="0"/>
              <a:cs typeface="Trebuchet MS" panose="020B0603020202020204" pitchFamily="34" charset="0"/>
            </a:endParaRPr>
          </a:p>
        </p:txBody>
      </p:sp>
    </p:spTree>
    <p:extLst>
      <p:ext uri="{BB962C8B-B14F-4D97-AF65-F5344CB8AC3E}">
        <p14:creationId xmlns:p14="http://schemas.microsoft.com/office/powerpoint/2010/main" val="4187902846"/>
      </p:ext>
    </p:extLst>
  </p:cSld>
  <p:clrMapOvr>
    <a:masterClrMapping/>
  </p:clrMapOvr>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4" name="Segnaposto data 3"/>
          <p:cNvSpPr>
            <a:spLocks noGrp="1"/>
          </p:cNvSpPr>
          <p:nvPr>
            <p:ph type="dt" sz="half" idx="10"/>
          </p:nvPr>
        </p:nvSpPr>
        <p:spPr>
          <a:xfrm>
            <a:off x="1991544" y="6021289"/>
            <a:ext cx="2286000" cy="365125"/>
          </a:xfrm>
        </p:spPr>
        <p:txBody>
          <a:bodyPr/>
          <a:lstStyle/>
          <a:p>
            <a:pPr algn="r">
              <a:defRPr/>
            </a:pPr>
            <a:endParaRPr lang="it-IT" sz="1000" dirty="0">
              <a:solidFill>
                <a:srgbClr val="E3DED1">
                  <a:shade val="50000"/>
                </a:srgbClr>
              </a:solidFill>
              <a:latin typeface="Calibri"/>
            </a:endParaRPr>
          </a:p>
          <a:p>
            <a:pPr algn="r">
              <a:defRPr/>
            </a:pPr>
            <a:fld id="{C2A3C01C-C5B2-41A8-8D17-32AF24AD1F6C}" type="datetime1">
              <a:rPr lang="it-IT" sz="1000">
                <a:solidFill>
                  <a:srgbClr val="E3DED1">
                    <a:shade val="50000"/>
                  </a:srgbClr>
                </a:solidFill>
                <a:latin typeface="Calibri"/>
              </a:rPr>
              <a:pPr algn="r">
                <a:defRPr/>
              </a:pPr>
              <a:t>11/12/2020</a:t>
            </a:fld>
            <a:endParaRPr lang="it-IT" sz="1000" dirty="0">
              <a:solidFill>
                <a:srgbClr val="E3DED1">
                  <a:shade val="50000"/>
                </a:srgbClr>
              </a:solidFill>
              <a:latin typeface="Calibri"/>
            </a:endParaRPr>
          </a:p>
        </p:txBody>
      </p:sp>
      <p:sp>
        <p:nvSpPr>
          <p:cNvPr id="5" name="Segnaposto piè di pagina 4"/>
          <p:cNvSpPr>
            <a:spLocks noGrp="1"/>
          </p:cNvSpPr>
          <p:nvPr>
            <p:ph type="ftr" sz="quarter" idx="11"/>
          </p:nvPr>
        </p:nvSpPr>
        <p:spPr>
          <a:xfrm>
            <a:off x="6528048" y="6111876"/>
            <a:ext cx="3344280" cy="365125"/>
          </a:xfrm>
        </p:spPr>
        <p:txBody>
          <a:bodyPr/>
          <a:lstStyle/>
          <a:p>
            <a:pPr algn="l">
              <a:defRPr/>
            </a:pPr>
            <a:r>
              <a:rPr lang="it-IT" sz="1000" dirty="0">
                <a:solidFill>
                  <a:srgbClr val="E3DED1">
                    <a:shade val="50000"/>
                  </a:srgbClr>
                </a:solidFill>
                <a:latin typeface="Calibri"/>
              </a:rPr>
              <a:t>IL CODICE DEI CONTRATTI PUBBLICI</a:t>
            </a:r>
          </a:p>
        </p:txBody>
      </p:sp>
      <p:sp>
        <p:nvSpPr>
          <p:cNvPr id="6" name="Segnaposto numero diapositiva 5"/>
          <p:cNvSpPr>
            <a:spLocks noGrp="1"/>
          </p:cNvSpPr>
          <p:nvPr>
            <p:ph type="sldNum" sz="quarter" idx="12"/>
          </p:nvPr>
        </p:nvSpPr>
        <p:spPr/>
        <p:txBody>
          <a:bodyPr/>
          <a:lstStyle/>
          <a:p>
            <a:pPr>
              <a:defRPr/>
            </a:pPr>
            <a:fld id="{ED2A5BCF-08AD-4814-8341-34CC1736FD3A}" type="slidenum">
              <a:rPr lang="it-IT" sz="1000">
                <a:solidFill>
                  <a:srgbClr val="E3DED1">
                    <a:shade val="50000"/>
                  </a:srgbClr>
                </a:solidFill>
                <a:latin typeface="Calibri"/>
              </a:rPr>
              <a:pPr>
                <a:defRPr/>
              </a:pPr>
              <a:t>259</a:t>
            </a:fld>
            <a:endParaRPr lang="it-IT" sz="1000" dirty="0">
              <a:solidFill>
                <a:srgbClr val="E3DED1">
                  <a:shade val="50000"/>
                </a:srgbClr>
              </a:solidFill>
              <a:latin typeface="Calibri"/>
            </a:endParaRPr>
          </a:p>
        </p:txBody>
      </p:sp>
      <p:sp>
        <p:nvSpPr>
          <p:cNvPr id="2" name="CasellaDiTesto 1">
            <a:extLst>
              <a:ext uri="{FF2B5EF4-FFF2-40B4-BE49-F238E27FC236}">
                <a16:creationId xmlns:a16="http://schemas.microsoft.com/office/drawing/2014/main" id="{BBC663A1-9470-4ECC-A747-3CDF0FCD0CAC}"/>
              </a:ext>
            </a:extLst>
          </p:cNvPr>
          <p:cNvSpPr txBox="1"/>
          <p:nvPr/>
        </p:nvSpPr>
        <p:spPr>
          <a:xfrm>
            <a:off x="2855640" y="949690"/>
            <a:ext cx="6624736" cy="369332"/>
          </a:xfrm>
          <a:prstGeom prst="rect">
            <a:avLst/>
          </a:prstGeom>
          <a:solidFill>
            <a:srgbClr val="FFFF00"/>
          </a:solidFill>
        </p:spPr>
        <p:txBody>
          <a:bodyPr wrap="square" rtlCol="0">
            <a:spAutoFit/>
          </a:bodyPr>
          <a:lstStyle/>
          <a:p>
            <a:pPr algn="ctr"/>
            <a:r>
              <a:rPr lang="it-IT" b="1" dirty="0"/>
              <a:t>LA QUALIFICAZIONE NEI LAVORI PUBBLICI</a:t>
            </a:r>
          </a:p>
        </p:txBody>
      </p:sp>
      <p:sp>
        <p:nvSpPr>
          <p:cNvPr id="9" name="Rettangolo 8">
            <a:extLst>
              <a:ext uri="{FF2B5EF4-FFF2-40B4-BE49-F238E27FC236}">
                <a16:creationId xmlns:a16="http://schemas.microsoft.com/office/drawing/2014/main" id="{6F984052-80A9-498B-A94A-0C44B792A0C6}"/>
              </a:ext>
            </a:extLst>
          </p:cNvPr>
          <p:cNvSpPr/>
          <p:nvPr/>
        </p:nvSpPr>
        <p:spPr>
          <a:xfrm>
            <a:off x="2995811" y="1807665"/>
            <a:ext cx="6519528" cy="2660215"/>
          </a:xfrm>
          <a:prstGeom prst="rect">
            <a:avLst/>
          </a:prstGeom>
          <a:ln>
            <a:solidFill>
              <a:srgbClr val="FF0000"/>
            </a:solidFill>
          </a:ln>
        </p:spPr>
        <p:txBody>
          <a:bodyPr wrap="square">
            <a:spAutoFit/>
          </a:bodyPr>
          <a:lstStyle/>
          <a:p>
            <a:pPr marR="446405" algn="ctr">
              <a:lnSpc>
                <a:spcPct val="92000"/>
              </a:lnSpc>
              <a:spcBef>
                <a:spcPts val="550"/>
              </a:spcBef>
              <a:tabLst>
                <a:tab pos="612775" algn="l"/>
              </a:tabLst>
            </a:pPr>
            <a:endParaRPr lang="it-IT" sz="3200" b="1" dirty="0">
              <a:latin typeface="+mj-lt"/>
              <a:ea typeface="Trebuchet MS" panose="020B0603020202020204" pitchFamily="34" charset="0"/>
              <a:cs typeface="Trebuchet MS" panose="020B0603020202020204" pitchFamily="34" charset="0"/>
            </a:endParaRPr>
          </a:p>
          <a:p>
            <a:pPr marR="446405" lvl="1" algn="ctr">
              <a:lnSpc>
                <a:spcPct val="92000"/>
              </a:lnSpc>
              <a:spcBef>
                <a:spcPts val="550"/>
              </a:spcBef>
              <a:tabLst>
                <a:tab pos="612775" algn="l"/>
              </a:tabLst>
            </a:pPr>
            <a:r>
              <a:rPr lang="it-IT" sz="3200" b="1" dirty="0">
                <a:latin typeface="+mj-lt"/>
                <a:ea typeface="Trebuchet MS" panose="020B0603020202020204" pitchFamily="34" charset="0"/>
                <a:cs typeface="Trebuchet MS" panose="020B0603020202020204" pitchFamily="34" charset="0"/>
              </a:rPr>
              <a:t>Quali sono le «fonti» da considerare quando si affronta il tema della qualificazione dei lavori pubblici?</a:t>
            </a:r>
          </a:p>
          <a:p>
            <a:pPr marR="446405" algn="ctr">
              <a:lnSpc>
                <a:spcPct val="92000"/>
              </a:lnSpc>
              <a:spcBef>
                <a:spcPts val="550"/>
              </a:spcBef>
              <a:tabLst>
                <a:tab pos="612775" algn="l"/>
              </a:tabLst>
            </a:pPr>
            <a:endParaRPr lang="it-IT" sz="1050" dirty="0">
              <a:latin typeface="+mj-lt"/>
              <a:ea typeface="Trebuchet MS" panose="020B0603020202020204" pitchFamily="34" charset="0"/>
              <a:cs typeface="Trebuchet MS" panose="020B0603020202020204" pitchFamily="34" charset="0"/>
            </a:endParaRPr>
          </a:p>
        </p:txBody>
      </p:sp>
    </p:spTree>
    <p:extLst>
      <p:ext uri="{BB962C8B-B14F-4D97-AF65-F5344CB8AC3E}">
        <p14:creationId xmlns:p14="http://schemas.microsoft.com/office/powerpoint/2010/main" val="19478203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3" name="Segnaposto contenuto 2"/>
          <p:cNvSpPr>
            <a:spLocks noGrp="1"/>
          </p:cNvSpPr>
          <p:nvPr>
            <p:ph type="subTitle" idx="1"/>
          </p:nvPr>
        </p:nvSpPr>
        <p:spPr/>
        <p:txBody>
          <a:bodyPr>
            <a:normAutofit/>
          </a:bodyPr>
          <a:lstStyle/>
          <a:p>
            <a:endParaRPr lang="it-IT" dirty="0"/>
          </a:p>
          <a:p>
            <a:endParaRPr lang="it-IT" dirty="0"/>
          </a:p>
          <a:p>
            <a:endParaRPr lang="it-IT" dirty="0"/>
          </a:p>
          <a:p>
            <a:endParaRPr lang="it-IT" dirty="0"/>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6F3888AE-211B-4963-B3D9-078434B62BBE}" type="datetime1">
              <a:rPr lang="it-IT" smtClean="0"/>
              <a:t>11/12/2020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26</a:t>
            </a:fld>
            <a:endParaRPr lang="it-IT" dirty="0"/>
          </a:p>
        </p:txBody>
      </p:sp>
      <p:sp>
        <p:nvSpPr>
          <p:cNvPr id="2" name="CasellaDiTesto 1">
            <a:extLst>
              <a:ext uri="{FF2B5EF4-FFF2-40B4-BE49-F238E27FC236}">
                <a16:creationId xmlns:a16="http://schemas.microsoft.com/office/drawing/2014/main" id="{39FCF0C0-5817-4C63-BF76-57A7795C1D2E}"/>
              </a:ext>
            </a:extLst>
          </p:cNvPr>
          <p:cNvSpPr txBox="1"/>
          <p:nvPr/>
        </p:nvSpPr>
        <p:spPr>
          <a:xfrm>
            <a:off x="2532176" y="1835527"/>
            <a:ext cx="7200800" cy="3600986"/>
          </a:xfrm>
          <a:prstGeom prst="rect">
            <a:avLst/>
          </a:prstGeom>
          <a:noFill/>
        </p:spPr>
        <p:txBody>
          <a:bodyPr wrap="square" rtlCol="0">
            <a:spAutoFit/>
          </a:bodyPr>
          <a:lstStyle/>
          <a:p>
            <a:pPr algn="ctr"/>
            <a:endParaRPr lang="it-IT" sz="2800" dirty="0"/>
          </a:p>
          <a:p>
            <a:pPr algn="ctr"/>
            <a:r>
              <a:rPr lang="it-IT" sz="2000" b="1" dirty="0"/>
              <a:t>In sostanza…</a:t>
            </a:r>
          </a:p>
          <a:p>
            <a:pPr algn="ctr"/>
            <a:endParaRPr lang="it-IT" sz="2000" dirty="0"/>
          </a:p>
          <a:p>
            <a:pPr algn="ctr"/>
            <a:r>
              <a:rPr lang="it-IT" sz="2000" dirty="0"/>
              <a:t>…le amministrazioni: </a:t>
            </a:r>
            <a:r>
              <a:rPr lang="it-IT" sz="2000" u="sng" dirty="0"/>
              <a:t>a) esplicitano, con la determina a contrarre di cui all’art. 32, comma 2 Codice</a:t>
            </a:r>
            <a:r>
              <a:rPr lang="it-IT" sz="2000" dirty="0"/>
              <a:t> le ragioni di pubblico interesse che le hanno indotte ad avviare una procedura ad evidenza pubblica per l’affidamento di un determinato contratto, del quale individuano altresì gli elementi essenziali nonché le modalità di scelta del contraente e </a:t>
            </a:r>
            <a:r>
              <a:rPr lang="it-IT" sz="2000" u="sng" dirty="0"/>
              <a:t>b) rendono nota, con il bando di gara di cui all’art. 71 Codice</a:t>
            </a:r>
            <a:r>
              <a:rPr lang="it-IT" sz="2000" dirty="0"/>
              <a:t>, l’esistenza della procedura selettiva, dando alla stessa avvio e fissandone contestualmente le regole. </a:t>
            </a:r>
          </a:p>
        </p:txBody>
      </p:sp>
      <p:sp>
        <p:nvSpPr>
          <p:cNvPr id="9" name="CasellaDiTesto 8">
            <a:extLst>
              <a:ext uri="{FF2B5EF4-FFF2-40B4-BE49-F238E27FC236}">
                <a16:creationId xmlns:a16="http://schemas.microsoft.com/office/drawing/2014/main" id="{8523225D-C087-4B7D-B297-EEF28E3F6FD6}"/>
              </a:ext>
            </a:extLst>
          </p:cNvPr>
          <p:cNvSpPr txBox="1"/>
          <p:nvPr/>
        </p:nvSpPr>
        <p:spPr>
          <a:xfrm>
            <a:off x="2532176" y="1072457"/>
            <a:ext cx="7200800" cy="707886"/>
          </a:xfrm>
          <a:prstGeom prst="rect">
            <a:avLst/>
          </a:prstGeom>
          <a:solidFill>
            <a:srgbClr val="7030A0"/>
          </a:solidFill>
        </p:spPr>
        <p:txBody>
          <a:bodyPr wrap="square" rtlCol="0">
            <a:spAutoFit/>
          </a:bodyPr>
          <a:lstStyle/>
          <a:p>
            <a:pPr algn="ctr"/>
            <a:r>
              <a:rPr lang="it-IT" sz="2000" b="1" dirty="0"/>
              <a:t>IL BANDO DI GARA E LA LETTERA DI INVITO</a:t>
            </a:r>
          </a:p>
          <a:p>
            <a:pPr algn="ctr"/>
            <a:r>
              <a:rPr lang="it-IT" sz="2000" b="1" dirty="0"/>
              <a:t>Il bando di gara</a:t>
            </a:r>
          </a:p>
        </p:txBody>
      </p:sp>
    </p:spTree>
    <p:extLst>
      <p:ext uri="{BB962C8B-B14F-4D97-AF65-F5344CB8AC3E}">
        <p14:creationId xmlns:p14="http://schemas.microsoft.com/office/powerpoint/2010/main" val="2456641043"/>
      </p:ext>
    </p:extLst>
  </p:cSld>
  <p:clrMapOvr>
    <a:masterClrMapping/>
  </p:clrMapOvr>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4" name="Segnaposto data 3"/>
          <p:cNvSpPr>
            <a:spLocks noGrp="1"/>
          </p:cNvSpPr>
          <p:nvPr>
            <p:ph type="dt" sz="half" idx="10"/>
          </p:nvPr>
        </p:nvSpPr>
        <p:spPr>
          <a:xfrm>
            <a:off x="1991544" y="6021289"/>
            <a:ext cx="2286000" cy="365125"/>
          </a:xfrm>
        </p:spPr>
        <p:txBody>
          <a:bodyPr/>
          <a:lstStyle/>
          <a:p>
            <a:pPr algn="r">
              <a:defRPr/>
            </a:pPr>
            <a:endParaRPr lang="it-IT" sz="1000" dirty="0">
              <a:solidFill>
                <a:srgbClr val="E3DED1">
                  <a:shade val="50000"/>
                </a:srgbClr>
              </a:solidFill>
              <a:latin typeface="Calibri"/>
            </a:endParaRPr>
          </a:p>
          <a:p>
            <a:pPr algn="r">
              <a:defRPr/>
            </a:pPr>
            <a:fld id="{C2A3C01C-C5B2-41A8-8D17-32AF24AD1F6C}" type="datetime1">
              <a:rPr lang="it-IT" sz="1000">
                <a:solidFill>
                  <a:srgbClr val="E3DED1">
                    <a:shade val="50000"/>
                  </a:srgbClr>
                </a:solidFill>
                <a:latin typeface="Calibri"/>
              </a:rPr>
              <a:pPr algn="r">
                <a:defRPr/>
              </a:pPr>
              <a:t>11/12/2020</a:t>
            </a:fld>
            <a:endParaRPr lang="it-IT" sz="1000" dirty="0">
              <a:solidFill>
                <a:srgbClr val="E3DED1">
                  <a:shade val="50000"/>
                </a:srgbClr>
              </a:solidFill>
              <a:latin typeface="Calibri"/>
            </a:endParaRPr>
          </a:p>
        </p:txBody>
      </p:sp>
      <p:sp>
        <p:nvSpPr>
          <p:cNvPr id="5" name="Segnaposto piè di pagina 4"/>
          <p:cNvSpPr>
            <a:spLocks noGrp="1"/>
          </p:cNvSpPr>
          <p:nvPr>
            <p:ph type="ftr" sz="quarter" idx="11"/>
          </p:nvPr>
        </p:nvSpPr>
        <p:spPr>
          <a:xfrm>
            <a:off x="6528048" y="6111876"/>
            <a:ext cx="3344280" cy="365125"/>
          </a:xfrm>
        </p:spPr>
        <p:txBody>
          <a:bodyPr/>
          <a:lstStyle/>
          <a:p>
            <a:pPr algn="l">
              <a:defRPr/>
            </a:pPr>
            <a:r>
              <a:rPr lang="it-IT" sz="1000" dirty="0">
                <a:solidFill>
                  <a:srgbClr val="E3DED1">
                    <a:shade val="50000"/>
                  </a:srgbClr>
                </a:solidFill>
                <a:latin typeface="Calibri"/>
              </a:rPr>
              <a:t>IL CODICE DEI CONTRATTI PUBBLICI</a:t>
            </a:r>
          </a:p>
        </p:txBody>
      </p:sp>
      <p:sp>
        <p:nvSpPr>
          <p:cNvPr id="6" name="Segnaposto numero diapositiva 5"/>
          <p:cNvSpPr>
            <a:spLocks noGrp="1"/>
          </p:cNvSpPr>
          <p:nvPr>
            <p:ph type="sldNum" sz="quarter" idx="12"/>
          </p:nvPr>
        </p:nvSpPr>
        <p:spPr/>
        <p:txBody>
          <a:bodyPr/>
          <a:lstStyle/>
          <a:p>
            <a:pPr>
              <a:defRPr/>
            </a:pPr>
            <a:fld id="{ED2A5BCF-08AD-4814-8341-34CC1736FD3A}" type="slidenum">
              <a:rPr lang="it-IT" sz="1000">
                <a:solidFill>
                  <a:srgbClr val="E3DED1">
                    <a:shade val="50000"/>
                  </a:srgbClr>
                </a:solidFill>
                <a:latin typeface="Calibri"/>
              </a:rPr>
              <a:pPr>
                <a:defRPr/>
              </a:pPr>
              <a:t>260</a:t>
            </a:fld>
            <a:endParaRPr lang="it-IT" sz="1000" dirty="0">
              <a:solidFill>
                <a:srgbClr val="E3DED1">
                  <a:shade val="50000"/>
                </a:srgbClr>
              </a:solidFill>
              <a:latin typeface="Calibri"/>
            </a:endParaRPr>
          </a:p>
        </p:txBody>
      </p:sp>
      <p:sp>
        <p:nvSpPr>
          <p:cNvPr id="2" name="CasellaDiTesto 1">
            <a:extLst>
              <a:ext uri="{FF2B5EF4-FFF2-40B4-BE49-F238E27FC236}">
                <a16:creationId xmlns:a16="http://schemas.microsoft.com/office/drawing/2014/main" id="{BBC663A1-9470-4ECC-A747-3CDF0FCD0CAC}"/>
              </a:ext>
            </a:extLst>
          </p:cNvPr>
          <p:cNvSpPr txBox="1"/>
          <p:nvPr/>
        </p:nvSpPr>
        <p:spPr>
          <a:xfrm>
            <a:off x="2855640" y="949690"/>
            <a:ext cx="6624736" cy="369332"/>
          </a:xfrm>
          <a:prstGeom prst="rect">
            <a:avLst/>
          </a:prstGeom>
          <a:solidFill>
            <a:srgbClr val="FFFF00"/>
          </a:solidFill>
        </p:spPr>
        <p:txBody>
          <a:bodyPr wrap="square" rtlCol="0">
            <a:spAutoFit/>
          </a:bodyPr>
          <a:lstStyle/>
          <a:p>
            <a:pPr algn="ctr"/>
            <a:r>
              <a:rPr lang="it-IT" b="1" dirty="0"/>
              <a:t>LA QUALIFICAZIONE NEI LAVORI PUBBLICI</a:t>
            </a:r>
          </a:p>
        </p:txBody>
      </p:sp>
      <p:sp>
        <p:nvSpPr>
          <p:cNvPr id="8" name="CasellaDiTesto 7">
            <a:extLst>
              <a:ext uri="{FF2B5EF4-FFF2-40B4-BE49-F238E27FC236}">
                <a16:creationId xmlns:a16="http://schemas.microsoft.com/office/drawing/2014/main" id="{2BF076CC-F08A-4D23-9B2A-B31E0F88AA69}"/>
              </a:ext>
            </a:extLst>
          </p:cNvPr>
          <p:cNvSpPr txBox="1"/>
          <p:nvPr/>
        </p:nvSpPr>
        <p:spPr>
          <a:xfrm>
            <a:off x="1695711" y="1576016"/>
            <a:ext cx="8800578" cy="4524315"/>
          </a:xfrm>
          <a:prstGeom prst="rect">
            <a:avLst/>
          </a:prstGeom>
          <a:noFill/>
          <a:ln>
            <a:solidFill>
              <a:schemeClr val="tx1"/>
            </a:solidFill>
          </a:ln>
        </p:spPr>
        <p:txBody>
          <a:bodyPr wrap="square" rtlCol="0">
            <a:spAutoFit/>
          </a:bodyPr>
          <a:lstStyle/>
          <a:p>
            <a:pPr marL="285750" indent="-285750" algn="ctr">
              <a:buFont typeface="Arial" panose="020B0604020202020204" pitchFamily="34" charset="0"/>
              <a:buChar char="•"/>
            </a:pPr>
            <a:r>
              <a:rPr lang="it-IT" b="1" u="sng" dirty="0"/>
              <a:t>Art. 84 del Codice</a:t>
            </a:r>
            <a:r>
              <a:rPr lang="it-IT" dirty="0"/>
              <a:t> «Sistema unico di qualificazione degli esecutori di lavori pubblici».</a:t>
            </a:r>
          </a:p>
          <a:p>
            <a:pPr marL="285750" indent="-285750" algn="ctr">
              <a:buFont typeface="Arial" panose="020B0604020202020204" pitchFamily="34" charset="0"/>
              <a:buChar char="•"/>
            </a:pPr>
            <a:r>
              <a:rPr lang="it-IT" b="1" u="sng" dirty="0"/>
              <a:t>D.P.R. 207/2010</a:t>
            </a:r>
            <a:r>
              <a:rPr lang="it-IT" b="1" dirty="0"/>
              <a:t> </a:t>
            </a:r>
            <a:r>
              <a:rPr lang="it-IT" dirty="0"/>
              <a:t>Regolamento di attuazione del d.lgs. n. 163/2006; articoli da 60 a 96 (sistema di qualificazione delle imprese e SOA) + ALLEGATO A al medesimo D.P.R. </a:t>
            </a:r>
          </a:p>
          <a:p>
            <a:pPr marL="285750" indent="-285750" algn="ctr">
              <a:buFont typeface="Arial" panose="020B0604020202020204" pitchFamily="34" charset="0"/>
              <a:buChar char="•"/>
            </a:pPr>
            <a:r>
              <a:rPr lang="it-IT" b="1" u="sng" dirty="0"/>
              <a:t>D.M. Ministero delle infrastrutture e dei trasporti del 10.11.2016, n. 248 </a:t>
            </a:r>
            <a:r>
              <a:rPr lang="it-IT" dirty="0"/>
              <a:t>«Regolamento recante individuazione delle opere per le quali sono necessari lavori o componenti di notevole contenuto tecnologico o di rilevante complessità tecnica e dei requisiti di specializzazione richiesti per la loro esecuzione, ai sensi dell’art. 89, comma 11 d.lgs. n. 50/2016».</a:t>
            </a:r>
          </a:p>
          <a:p>
            <a:pPr marL="285750" indent="-285750" algn="ctr">
              <a:buFont typeface="Arial" panose="020B0604020202020204" pitchFamily="34" charset="0"/>
              <a:buChar char="•"/>
            </a:pPr>
            <a:r>
              <a:rPr lang="it-IT" b="1" u="sng" dirty="0"/>
              <a:t>D.L. n. 47 del 28.03.2014</a:t>
            </a:r>
            <a:r>
              <a:rPr lang="it-IT" dirty="0"/>
              <a:t> «Misure urgenti per l’emergenza abitativa, per il mercato delle costruzioni e per Expo 2015» (art. 12).</a:t>
            </a:r>
          </a:p>
          <a:p>
            <a:pPr marL="285750" indent="-285750" algn="ctr">
              <a:buFont typeface="Arial" panose="020B0604020202020204" pitchFamily="34" charset="0"/>
              <a:buChar char="•"/>
            </a:pPr>
            <a:r>
              <a:rPr lang="it-IT" b="1" u="sng" dirty="0"/>
              <a:t>ANAC Proposta al MIT</a:t>
            </a:r>
            <a:r>
              <a:rPr lang="it-IT" dirty="0"/>
              <a:t> per l’adozione del decreto sul sistema unico di qualificazione degli esecutori di lavori pubblici di importo pari o superiore a 150.000 euro.</a:t>
            </a:r>
          </a:p>
          <a:p>
            <a:pPr marL="285750" indent="-285750" algn="ctr">
              <a:buFont typeface="Arial" panose="020B0604020202020204" pitchFamily="34" charset="0"/>
              <a:buChar char="•"/>
            </a:pPr>
            <a:r>
              <a:rPr lang="it-IT" b="1" u="sng" dirty="0"/>
              <a:t>ANAC Proposte di Linee Guida</a:t>
            </a:r>
            <a:r>
              <a:rPr lang="it-IT" dirty="0"/>
              <a:t> sul sistema unico di qualificazione degli esecutori di lavori pubblici pari o superiore a 150.000 euro.</a:t>
            </a:r>
          </a:p>
          <a:p>
            <a:pPr marL="285750" indent="-285750" algn="ctr">
              <a:buFont typeface="Arial" panose="020B0604020202020204" pitchFamily="34" charset="0"/>
              <a:buChar char="•"/>
            </a:pPr>
            <a:r>
              <a:rPr lang="it-IT" b="1" u="sng" dirty="0"/>
              <a:t>D.M. Ministero dei beni e delle attività culturali e del turismo del 22.08.2017, n. 154</a:t>
            </a:r>
            <a:r>
              <a:rPr lang="it-IT" dirty="0"/>
              <a:t> Regolamento sugli appalti di lavori riguardanti i beni culturali tutelati.</a:t>
            </a:r>
          </a:p>
        </p:txBody>
      </p:sp>
    </p:spTree>
    <p:extLst>
      <p:ext uri="{BB962C8B-B14F-4D97-AF65-F5344CB8AC3E}">
        <p14:creationId xmlns:p14="http://schemas.microsoft.com/office/powerpoint/2010/main" val="1135239401"/>
      </p:ext>
    </p:extLst>
  </p:cSld>
  <p:clrMapOvr>
    <a:masterClrMapping/>
  </p:clrMapOvr>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4" name="Segnaposto data 3"/>
          <p:cNvSpPr>
            <a:spLocks noGrp="1"/>
          </p:cNvSpPr>
          <p:nvPr>
            <p:ph type="dt" sz="half" idx="10"/>
          </p:nvPr>
        </p:nvSpPr>
        <p:spPr>
          <a:xfrm>
            <a:off x="1991544" y="6021289"/>
            <a:ext cx="2286000" cy="365125"/>
          </a:xfrm>
        </p:spPr>
        <p:txBody>
          <a:bodyPr/>
          <a:lstStyle/>
          <a:p>
            <a:pPr algn="r">
              <a:defRPr/>
            </a:pPr>
            <a:endParaRPr lang="it-IT" sz="1000" dirty="0">
              <a:solidFill>
                <a:srgbClr val="E3DED1">
                  <a:shade val="50000"/>
                </a:srgbClr>
              </a:solidFill>
              <a:latin typeface="Calibri"/>
            </a:endParaRPr>
          </a:p>
          <a:p>
            <a:pPr algn="r">
              <a:defRPr/>
            </a:pPr>
            <a:fld id="{C2A3C01C-C5B2-41A8-8D17-32AF24AD1F6C}" type="datetime1">
              <a:rPr lang="it-IT" sz="1000">
                <a:solidFill>
                  <a:srgbClr val="E3DED1">
                    <a:shade val="50000"/>
                  </a:srgbClr>
                </a:solidFill>
                <a:latin typeface="Calibri"/>
              </a:rPr>
              <a:pPr algn="r">
                <a:defRPr/>
              </a:pPr>
              <a:t>11/12/2020</a:t>
            </a:fld>
            <a:endParaRPr lang="it-IT" sz="1000" dirty="0">
              <a:solidFill>
                <a:srgbClr val="E3DED1">
                  <a:shade val="50000"/>
                </a:srgbClr>
              </a:solidFill>
              <a:latin typeface="Calibri"/>
            </a:endParaRPr>
          </a:p>
        </p:txBody>
      </p:sp>
      <p:sp>
        <p:nvSpPr>
          <p:cNvPr id="5" name="Segnaposto piè di pagina 4"/>
          <p:cNvSpPr>
            <a:spLocks noGrp="1"/>
          </p:cNvSpPr>
          <p:nvPr>
            <p:ph type="ftr" sz="quarter" idx="11"/>
          </p:nvPr>
        </p:nvSpPr>
        <p:spPr>
          <a:xfrm>
            <a:off x="6528048" y="6111876"/>
            <a:ext cx="3344280" cy="365125"/>
          </a:xfrm>
        </p:spPr>
        <p:txBody>
          <a:bodyPr/>
          <a:lstStyle/>
          <a:p>
            <a:pPr algn="l">
              <a:defRPr/>
            </a:pPr>
            <a:r>
              <a:rPr lang="it-IT" sz="1000" dirty="0">
                <a:solidFill>
                  <a:srgbClr val="E3DED1">
                    <a:shade val="50000"/>
                  </a:srgbClr>
                </a:solidFill>
                <a:latin typeface="Calibri"/>
              </a:rPr>
              <a:t>IL CODICE DEI CONTRATTI PUBBLICI</a:t>
            </a:r>
          </a:p>
        </p:txBody>
      </p:sp>
      <p:sp>
        <p:nvSpPr>
          <p:cNvPr id="6" name="Segnaposto numero diapositiva 5"/>
          <p:cNvSpPr>
            <a:spLocks noGrp="1"/>
          </p:cNvSpPr>
          <p:nvPr>
            <p:ph type="sldNum" sz="quarter" idx="12"/>
          </p:nvPr>
        </p:nvSpPr>
        <p:spPr/>
        <p:txBody>
          <a:bodyPr/>
          <a:lstStyle/>
          <a:p>
            <a:pPr>
              <a:defRPr/>
            </a:pPr>
            <a:fld id="{ED2A5BCF-08AD-4814-8341-34CC1736FD3A}" type="slidenum">
              <a:rPr lang="it-IT" sz="1000">
                <a:solidFill>
                  <a:srgbClr val="E3DED1">
                    <a:shade val="50000"/>
                  </a:srgbClr>
                </a:solidFill>
                <a:latin typeface="Calibri"/>
              </a:rPr>
              <a:pPr>
                <a:defRPr/>
              </a:pPr>
              <a:t>261</a:t>
            </a:fld>
            <a:endParaRPr lang="it-IT" sz="1000" dirty="0">
              <a:solidFill>
                <a:srgbClr val="E3DED1">
                  <a:shade val="50000"/>
                </a:srgbClr>
              </a:solidFill>
              <a:latin typeface="Calibri"/>
            </a:endParaRPr>
          </a:p>
        </p:txBody>
      </p:sp>
      <p:sp>
        <p:nvSpPr>
          <p:cNvPr id="2" name="CasellaDiTesto 1">
            <a:extLst>
              <a:ext uri="{FF2B5EF4-FFF2-40B4-BE49-F238E27FC236}">
                <a16:creationId xmlns:a16="http://schemas.microsoft.com/office/drawing/2014/main" id="{BBC663A1-9470-4ECC-A747-3CDF0FCD0CAC}"/>
              </a:ext>
            </a:extLst>
          </p:cNvPr>
          <p:cNvSpPr txBox="1"/>
          <p:nvPr/>
        </p:nvSpPr>
        <p:spPr>
          <a:xfrm>
            <a:off x="2855640" y="949690"/>
            <a:ext cx="6624736" cy="369332"/>
          </a:xfrm>
          <a:prstGeom prst="rect">
            <a:avLst/>
          </a:prstGeom>
          <a:solidFill>
            <a:srgbClr val="FFFF00"/>
          </a:solidFill>
        </p:spPr>
        <p:txBody>
          <a:bodyPr wrap="square" rtlCol="0">
            <a:spAutoFit/>
          </a:bodyPr>
          <a:lstStyle/>
          <a:p>
            <a:pPr algn="ctr"/>
            <a:r>
              <a:rPr lang="it-IT" b="1" dirty="0"/>
              <a:t>LA QUALIFICAZIONE NEI LAVORI PUBBLICI</a:t>
            </a:r>
          </a:p>
        </p:txBody>
      </p:sp>
      <p:sp>
        <p:nvSpPr>
          <p:cNvPr id="10" name="CasellaDiTesto 9">
            <a:extLst>
              <a:ext uri="{FF2B5EF4-FFF2-40B4-BE49-F238E27FC236}">
                <a16:creationId xmlns:a16="http://schemas.microsoft.com/office/drawing/2014/main" id="{A73D9492-F6CD-4EAA-A3FC-E33F07045AE5}"/>
              </a:ext>
            </a:extLst>
          </p:cNvPr>
          <p:cNvSpPr txBox="1"/>
          <p:nvPr/>
        </p:nvSpPr>
        <p:spPr>
          <a:xfrm>
            <a:off x="2855640" y="1700809"/>
            <a:ext cx="6624736" cy="954107"/>
          </a:xfrm>
          <a:prstGeom prst="rect">
            <a:avLst/>
          </a:prstGeom>
          <a:noFill/>
        </p:spPr>
        <p:txBody>
          <a:bodyPr wrap="square" rtlCol="0">
            <a:spAutoFit/>
          </a:bodyPr>
          <a:lstStyle/>
          <a:p>
            <a:pPr algn="ctr"/>
            <a:r>
              <a:rPr lang="it-IT" sz="2800" b="1" dirty="0"/>
              <a:t>MA COSA </a:t>
            </a:r>
            <a:r>
              <a:rPr lang="it-IT" sz="2800" b="1" dirty="0">
                <a:cs typeface="Times New Roman" panose="02020603050405020304" pitchFamily="18" charset="0"/>
              </a:rPr>
              <a:t>È LA «LA QUALIFICAZIONE» E PER QUALE MOTIVO È COSÌ IMPORTANTE?</a:t>
            </a:r>
            <a:endParaRPr lang="it-IT" sz="2800" b="1" dirty="0"/>
          </a:p>
        </p:txBody>
      </p:sp>
      <p:sp>
        <p:nvSpPr>
          <p:cNvPr id="11" name="CasellaDiTesto 10">
            <a:extLst>
              <a:ext uri="{FF2B5EF4-FFF2-40B4-BE49-F238E27FC236}">
                <a16:creationId xmlns:a16="http://schemas.microsoft.com/office/drawing/2014/main" id="{C5111E18-40D1-4206-9A4E-9717E3578540}"/>
              </a:ext>
            </a:extLst>
          </p:cNvPr>
          <p:cNvSpPr txBox="1"/>
          <p:nvPr/>
        </p:nvSpPr>
        <p:spPr>
          <a:xfrm>
            <a:off x="965176" y="2728808"/>
            <a:ext cx="6624736" cy="1477328"/>
          </a:xfrm>
          <a:prstGeom prst="rect">
            <a:avLst/>
          </a:prstGeom>
          <a:solidFill>
            <a:schemeClr val="accent1">
              <a:lumMod val="20000"/>
              <a:lumOff val="80000"/>
            </a:schemeClr>
          </a:solidFill>
          <a:ln>
            <a:solidFill>
              <a:schemeClr val="tx1"/>
            </a:solidFill>
          </a:ln>
        </p:spPr>
        <p:txBody>
          <a:bodyPr wrap="square" rtlCol="0">
            <a:spAutoFit/>
          </a:bodyPr>
          <a:lstStyle/>
          <a:p>
            <a:pPr algn="ctr"/>
            <a:r>
              <a:rPr lang="it-IT" b="1" u="sng" dirty="0"/>
              <a:t>La «qualificazione»</a:t>
            </a:r>
            <a:r>
              <a:rPr lang="it-IT" dirty="0"/>
              <a:t> altro non è, in pratica, che lo strumento tecnico attraverso il quale un’impresa – </a:t>
            </a:r>
            <a:r>
              <a:rPr lang="it-IT" b="1" i="1" dirty="0"/>
              <a:t>se intende eseguire lavori pubblici di importo pari o superiore a 150.000 euro </a:t>
            </a:r>
            <a:r>
              <a:rPr lang="it-IT" dirty="0"/>
              <a:t>– </a:t>
            </a:r>
            <a:r>
              <a:rPr lang="it-IT" b="1" dirty="0"/>
              <a:t>può dimostrare il possesso dei requisiti tecnici, economici, professionali per poter eseguire l’appalto (art. 84 Codice).</a:t>
            </a:r>
          </a:p>
        </p:txBody>
      </p:sp>
      <p:sp>
        <p:nvSpPr>
          <p:cNvPr id="12" name="CasellaDiTesto 11">
            <a:extLst>
              <a:ext uri="{FF2B5EF4-FFF2-40B4-BE49-F238E27FC236}">
                <a16:creationId xmlns:a16="http://schemas.microsoft.com/office/drawing/2014/main" id="{738C4D7F-F851-419C-9A6E-3DF0509ACFF3}"/>
              </a:ext>
            </a:extLst>
          </p:cNvPr>
          <p:cNvSpPr txBox="1"/>
          <p:nvPr/>
        </p:nvSpPr>
        <p:spPr>
          <a:xfrm>
            <a:off x="5669332" y="4493212"/>
            <a:ext cx="6093912" cy="1200329"/>
          </a:xfrm>
          <a:prstGeom prst="rect">
            <a:avLst/>
          </a:prstGeom>
          <a:solidFill>
            <a:schemeClr val="accent4">
              <a:lumMod val="60000"/>
              <a:lumOff val="40000"/>
            </a:schemeClr>
          </a:solidFill>
          <a:ln>
            <a:solidFill>
              <a:schemeClr val="tx1"/>
            </a:solidFill>
          </a:ln>
        </p:spPr>
        <p:txBody>
          <a:bodyPr wrap="square">
            <a:spAutoFit/>
          </a:bodyPr>
          <a:lstStyle/>
          <a:p>
            <a:pPr algn="ctr"/>
            <a:r>
              <a:rPr lang="it-IT" dirty="0"/>
              <a:t>La qualificazione, DUNQUE, come evidenziato dall’art. 60, comma 2 D.P.R. n. 207/2010 è obbligatoria per chiunque intenda eseguire lavori pubblici affidati dalle stazioni appaltanti superiori agli importi appena indicati.</a:t>
            </a:r>
          </a:p>
        </p:txBody>
      </p:sp>
    </p:spTree>
    <p:extLst>
      <p:ext uri="{BB962C8B-B14F-4D97-AF65-F5344CB8AC3E}">
        <p14:creationId xmlns:p14="http://schemas.microsoft.com/office/powerpoint/2010/main" val="1732036362"/>
      </p:ext>
    </p:extLst>
  </p:cSld>
  <p:clrMapOvr>
    <a:masterClrMapping/>
  </p:clrMapOvr>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4" name="Segnaposto data 3"/>
          <p:cNvSpPr>
            <a:spLocks noGrp="1"/>
          </p:cNvSpPr>
          <p:nvPr>
            <p:ph type="dt" sz="half" idx="10"/>
          </p:nvPr>
        </p:nvSpPr>
        <p:spPr>
          <a:xfrm>
            <a:off x="1991544" y="6021289"/>
            <a:ext cx="2286000" cy="365125"/>
          </a:xfrm>
        </p:spPr>
        <p:txBody>
          <a:bodyPr/>
          <a:lstStyle/>
          <a:p>
            <a:pPr algn="r">
              <a:defRPr/>
            </a:pPr>
            <a:endParaRPr lang="it-IT" sz="1000" dirty="0">
              <a:solidFill>
                <a:srgbClr val="E3DED1">
                  <a:shade val="50000"/>
                </a:srgbClr>
              </a:solidFill>
              <a:latin typeface="Calibri"/>
            </a:endParaRPr>
          </a:p>
          <a:p>
            <a:pPr algn="r">
              <a:defRPr/>
            </a:pPr>
            <a:fld id="{C2A3C01C-C5B2-41A8-8D17-32AF24AD1F6C}" type="datetime1">
              <a:rPr lang="it-IT" sz="1000">
                <a:solidFill>
                  <a:srgbClr val="E3DED1">
                    <a:shade val="50000"/>
                  </a:srgbClr>
                </a:solidFill>
                <a:latin typeface="Calibri"/>
              </a:rPr>
              <a:pPr algn="r">
                <a:defRPr/>
              </a:pPr>
              <a:t>11/12/2020</a:t>
            </a:fld>
            <a:endParaRPr lang="it-IT" sz="1000" dirty="0">
              <a:solidFill>
                <a:srgbClr val="E3DED1">
                  <a:shade val="50000"/>
                </a:srgbClr>
              </a:solidFill>
              <a:latin typeface="Calibri"/>
            </a:endParaRPr>
          </a:p>
        </p:txBody>
      </p:sp>
      <p:sp>
        <p:nvSpPr>
          <p:cNvPr id="5" name="Segnaposto piè di pagina 4"/>
          <p:cNvSpPr>
            <a:spLocks noGrp="1"/>
          </p:cNvSpPr>
          <p:nvPr>
            <p:ph type="ftr" sz="quarter" idx="11"/>
          </p:nvPr>
        </p:nvSpPr>
        <p:spPr>
          <a:xfrm>
            <a:off x="6528048" y="6111876"/>
            <a:ext cx="3344280" cy="365125"/>
          </a:xfrm>
        </p:spPr>
        <p:txBody>
          <a:bodyPr/>
          <a:lstStyle/>
          <a:p>
            <a:pPr algn="l">
              <a:defRPr/>
            </a:pPr>
            <a:r>
              <a:rPr lang="it-IT" sz="1000" dirty="0">
                <a:solidFill>
                  <a:srgbClr val="E3DED1">
                    <a:shade val="50000"/>
                  </a:srgbClr>
                </a:solidFill>
                <a:latin typeface="Calibri"/>
              </a:rPr>
              <a:t>IL CODICE DEI CONTRATTI PUBBLICI</a:t>
            </a:r>
          </a:p>
        </p:txBody>
      </p:sp>
      <p:sp>
        <p:nvSpPr>
          <p:cNvPr id="6" name="Segnaposto numero diapositiva 5"/>
          <p:cNvSpPr>
            <a:spLocks noGrp="1"/>
          </p:cNvSpPr>
          <p:nvPr>
            <p:ph type="sldNum" sz="quarter" idx="12"/>
          </p:nvPr>
        </p:nvSpPr>
        <p:spPr/>
        <p:txBody>
          <a:bodyPr/>
          <a:lstStyle/>
          <a:p>
            <a:pPr>
              <a:defRPr/>
            </a:pPr>
            <a:fld id="{ED2A5BCF-08AD-4814-8341-34CC1736FD3A}" type="slidenum">
              <a:rPr lang="it-IT" sz="1000">
                <a:solidFill>
                  <a:srgbClr val="E3DED1">
                    <a:shade val="50000"/>
                  </a:srgbClr>
                </a:solidFill>
                <a:latin typeface="Calibri"/>
              </a:rPr>
              <a:pPr>
                <a:defRPr/>
              </a:pPr>
              <a:t>262</a:t>
            </a:fld>
            <a:endParaRPr lang="it-IT" sz="1000" dirty="0">
              <a:solidFill>
                <a:srgbClr val="E3DED1">
                  <a:shade val="50000"/>
                </a:srgbClr>
              </a:solidFill>
              <a:latin typeface="Calibri"/>
            </a:endParaRPr>
          </a:p>
        </p:txBody>
      </p:sp>
      <p:sp>
        <p:nvSpPr>
          <p:cNvPr id="2" name="CasellaDiTesto 1">
            <a:extLst>
              <a:ext uri="{FF2B5EF4-FFF2-40B4-BE49-F238E27FC236}">
                <a16:creationId xmlns:a16="http://schemas.microsoft.com/office/drawing/2014/main" id="{BBC663A1-9470-4ECC-A747-3CDF0FCD0CAC}"/>
              </a:ext>
            </a:extLst>
          </p:cNvPr>
          <p:cNvSpPr txBox="1"/>
          <p:nvPr/>
        </p:nvSpPr>
        <p:spPr>
          <a:xfrm>
            <a:off x="2855640" y="949690"/>
            <a:ext cx="6624736" cy="369332"/>
          </a:xfrm>
          <a:prstGeom prst="rect">
            <a:avLst/>
          </a:prstGeom>
          <a:solidFill>
            <a:srgbClr val="FFFF00"/>
          </a:solidFill>
        </p:spPr>
        <p:txBody>
          <a:bodyPr wrap="square" rtlCol="0">
            <a:spAutoFit/>
          </a:bodyPr>
          <a:lstStyle/>
          <a:p>
            <a:pPr algn="ctr"/>
            <a:r>
              <a:rPr lang="it-IT" b="1" dirty="0"/>
              <a:t>LA QUALIFICAZIONE NEI LAVORI PUBBLICI</a:t>
            </a:r>
          </a:p>
        </p:txBody>
      </p:sp>
      <p:sp>
        <p:nvSpPr>
          <p:cNvPr id="3" name="CasellaDiTesto 2">
            <a:extLst>
              <a:ext uri="{FF2B5EF4-FFF2-40B4-BE49-F238E27FC236}">
                <a16:creationId xmlns:a16="http://schemas.microsoft.com/office/drawing/2014/main" id="{A29F4D2B-697B-4334-A2E2-CFFBA05ECEB7}"/>
              </a:ext>
            </a:extLst>
          </p:cNvPr>
          <p:cNvSpPr txBox="1"/>
          <p:nvPr/>
        </p:nvSpPr>
        <p:spPr>
          <a:xfrm>
            <a:off x="2855640" y="1700809"/>
            <a:ext cx="6624736" cy="3693319"/>
          </a:xfrm>
          <a:prstGeom prst="rect">
            <a:avLst/>
          </a:prstGeom>
          <a:noFill/>
        </p:spPr>
        <p:txBody>
          <a:bodyPr wrap="square" rtlCol="0">
            <a:spAutoFit/>
          </a:bodyPr>
          <a:lstStyle/>
          <a:p>
            <a:pPr algn="ctr"/>
            <a:r>
              <a:rPr lang="it-IT" b="1" dirty="0"/>
              <a:t>La qualificazione si prova attraverso un documento (un’attestazione appunto) rilasciato da società specializzate in materia denominate SOA (società organismo di attestazione). </a:t>
            </a:r>
          </a:p>
          <a:p>
            <a:pPr algn="ctr"/>
            <a:endParaRPr lang="it-IT" b="1" dirty="0"/>
          </a:p>
          <a:p>
            <a:pPr algn="ctr"/>
            <a:r>
              <a:rPr lang="it-IT" b="1" dirty="0"/>
              <a:t>L’Attestazione SOA è la certificazione obbligatoria per la partecipazione a gare d’appalto per l’esecuzione di appalti pubblici di lavori, ovvero un documento necessario e sufficiente a comprovare, in sede di gara, la capacità dell’impresa di eseguire, direttamente o in subappalto, </a:t>
            </a:r>
            <a:r>
              <a:rPr lang="it-IT" b="1" u="sng" dirty="0"/>
              <a:t>opere pubbliche di lavori con importo a base d’asta superiore a € 150.000,00</a:t>
            </a:r>
            <a:r>
              <a:rPr lang="it-IT" b="1" dirty="0"/>
              <a:t>; essa attesta e garantisce il possesso da parte dell’impresa del settore delle costruzioni (GENERICAMENTE INTESE) di tutti i requisiti previsti dalla attuale normativa in ambito di Contratti pubblici di lavori.</a:t>
            </a:r>
          </a:p>
        </p:txBody>
      </p:sp>
    </p:spTree>
    <p:extLst>
      <p:ext uri="{BB962C8B-B14F-4D97-AF65-F5344CB8AC3E}">
        <p14:creationId xmlns:p14="http://schemas.microsoft.com/office/powerpoint/2010/main" val="1901409087"/>
      </p:ext>
    </p:extLst>
  </p:cSld>
  <p:clrMapOvr>
    <a:masterClrMapping/>
  </p:clrMapOvr>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4" name="Segnaposto data 3"/>
          <p:cNvSpPr>
            <a:spLocks noGrp="1"/>
          </p:cNvSpPr>
          <p:nvPr>
            <p:ph type="dt" sz="half" idx="10"/>
          </p:nvPr>
        </p:nvSpPr>
        <p:spPr>
          <a:xfrm>
            <a:off x="1991544" y="6021289"/>
            <a:ext cx="2286000" cy="365125"/>
          </a:xfrm>
        </p:spPr>
        <p:txBody>
          <a:bodyPr/>
          <a:lstStyle/>
          <a:p>
            <a:pPr algn="r">
              <a:defRPr/>
            </a:pPr>
            <a:endParaRPr lang="it-IT" sz="1000" dirty="0">
              <a:solidFill>
                <a:srgbClr val="E3DED1">
                  <a:shade val="50000"/>
                </a:srgbClr>
              </a:solidFill>
              <a:latin typeface="Calibri"/>
            </a:endParaRPr>
          </a:p>
          <a:p>
            <a:pPr algn="r">
              <a:defRPr/>
            </a:pPr>
            <a:fld id="{C2A3C01C-C5B2-41A8-8D17-32AF24AD1F6C}" type="datetime1">
              <a:rPr lang="it-IT" sz="1000">
                <a:solidFill>
                  <a:srgbClr val="E3DED1">
                    <a:shade val="50000"/>
                  </a:srgbClr>
                </a:solidFill>
                <a:latin typeface="Calibri"/>
              </a:rPr>
              <a:pPr algn="r">
                <a:defRPr/>
              </a:pPr>
              <a:t>11/12/2020</a:t>
            </a:fld>
            <a:endParaRPr lang="it-IT" sz="1000" dirty="0">
              <a:solidFill>
                <a:srgbClr val="E3DED1">
                  <a:shade val="50000"/>
                </a:srgbClr>
              </a:solidFill>
              <a:latin typeface="Calibri"/>
            </a:endParaRPr>
          </a:p>
        </p:txBody>
      </p:sp>
      <p:sp>
        <p:nvSpPr>
          <p:cNvPr id="5" name="Segnaposto piè di pagina 4"/>
          <p:cNvSpPr>
            <a:spLocks noGrp="1"/>
          </p:cNvSpPr>
          <p:nvPr>
            <p:ph type="ftr" sz="quarter" idx="11"/>
          </p:nvPr>
        </p:nvSpPr>
        <p:spPr>
          <a:xfrm>
            <a:off x="6528048" y="6111876"/>
            <a:ext cx="3344280" cy="365125"/>
          </a:xfrm>
        </p:spPr>
        <p:txBody>
          <a:bodyPr/>
          <a:lstStyle/>
          <a:p>
            <a:pPr algn="l">
              <a:defRPr/>
            </a:pPr>
            <a:r>
              <a:rPr lang="it-IT" sz="1000" dirty="0">
                <a:solidFill>
                  <a:srgbClr val="E3DED1">
                    <a:shade val="50000"/>
                  </a:srgbClr>
                </a:solidFill>
                <a:latin typeface="Calibri"/>
              </a:rPr>
              <a:t>IL CODICE DEI CONTRATTI PUBBLICI</a:t>
            </a:r>
          </a:p>
        </p:txBody>
      </p:sp>
      <p:sp>
        <p:nvSpPr>
          <p:cNvPr id="6" name="Segnaposto numero diapositiva 5"/>
          <p:cNvSpPr>
            <a:spLocks noGrp="1"/>
          </p:cNvSpPr>
          <p:nvPr>
            <p:ph type="sldNum" sz="quarter" idx="12"/>
          </p:nvPr>
        </p:nvSpPr>
        <p:spPr/>
        <p:txBody>
          <a:bodyPr/>
          <a:lstStyle/>
          <a:p>
            <a:pPr>
              <a:defRPr/>
            </a:pPr>
            <a:fld id="{ED2A5BCF-08AD-4814-8341-34CC1736FD3A}" type="slidenum">
              <a:rPr lang="it-IT" sz="1000">
                <a:solidFill>
                  <a:srgbClr val="E3DED1">
                    <a:shade val="50000"/>
                  </a:srgbClr>
                </a:solidFill>
                <a:latin typeface="Calibri"/>
              </a:rPr>
              <a:pPr>
                <a:defRPr/>
              </a:pPr>
              <a:t>263</a:t>
            </a:fld>
            <a:endParaRPr lang="it-IT" sz="1000" dirty="0">
              <a:solidFill>
                <a:srgbClr val="E3DED1">
                  <a:shade val="50000"/>
                </a:srgbClr>
              </a:solidFill>
              <a:latin typeface="Calibri"/>
            </a:endParaRPr>
          </a:p>
        </p:txBody>
      </p:sp>
      <p:sp>
        <p:nvSpPr>
          <p:cNvPr id="2" name="CasellaDiTesto 1">
            <a:extLst>
              <a:ext uri="{FF2B5EF4-FFF2-40B4-BE49-F238E27FC236}">
                <a16:creationId xmlns:a16="http://schemas.microsoft.com/office/drawing/2014/main" id="{BBC663A1-9470-4ECC-A747-3CDF0FCD0CAC}"/>
              </a:ext>
            </a:extLst>
          </p:cNvPr>
          <p:cNvSpPr txBox="1"/>
          <p:nvPr/>
        </p:nvSpPr>
        <p:spPr>
          <a:xfrm>
            <a:off x="2855640" y="949690"/>
            <a:ext cx="6624736" cy="369332"/>
          </a:xfrm>
          <a:prstGeom prst="rect">
            <a:avLst/>
          </a:prstGeom>
          <a:solidFill>
            <a:srgbClr val="FFFF00"/>
          </a:solidFill>
        </p:spPr>
        <p:txBody>
          <a:bodyPr wrap="square" rtlCol="0">
            <a:spAutoFit/>
          </a:bodyPr>
          <a:lstStyle/>
          <a:p>
            <a:pPr algn="ctr"/>
            <a:r>
              <a:rPr lang="it-IT" b="1" dirty="0"/>
              <a:t>LA QUALIFICAZIONE NEI LAVORI PUBBLICI</a:t>
            </a:r>
          </a:p>
        </p:txBody>
      </p:sp>
      <p:sp>
        <p:nvSpPr>
          <p:cNvPr id="3" name="CasellaDiTesto 2">
            <a:extLst>
              <a:ext uri="{FF2B5EF4-FFF2-40B4-BE49-F238E27FC236}">
                <a16:creationId xmlns:a16="http://schemas.microsoft.com/office/drawing/2014/main" id="{A29F4D2B-697B-4334-A2E2-CFFBA05ECEB7}"/>
              </a:ext>
            </a:extLst>
          </p:cNvPr>
          <p:cNvSpPr txBox="1"/>
          <p:nvPr/>
        </p:nvSpPr>
        <p:spPr>
          <a:xfrm>
            <a:off x="2855640" y="1700808"/>
            <a:ext cx="6624736" cy="3754874"/>
          </a:xfrm>
          <a:prstGeom prst="rect">
            <a:avLst/>
          </a:prstGeom>
          <a:noFill/>
        </p:spPr>
        <p:txBody>
          <a:bodyPr wrap="square" rtlCol="0">
            <a:spAutoFit/>
          </a:bodyPr>
          <a:lstStyle/>
          <a:p>
            <a:pPr algn="ctr"/>
            <a:r>
              <a:rPr lang="it-IT" dirty="0"/>
              <a:t>L’Attestazione SOA ha validità quinquennale (sempre che ne venga verificata la validità al terzo anno dal primo rilascio) e viene rilasciata a seguito di un’istruttoria di validazione dei documenti prodotti dall’impresa, </a:t>
            </a:r>
            <a:r>
              <a:rPr lang="it-IT" sz="2800" b="1" u="sng" dirty="0"/>
              <a:t>e riferiti ai 15 anni antecedenti la data di sottoscrizione del contratto (con la SOA),</a:t>
            </a:r>
            <a:r>
              <a:rPr lang="it-IT" sz="2800" b="1" dirty="0"/>
              <a:t> </a:t>
            </a:r>
            <a:r>
              <a:rPr lang="it-IT" dirty="0"/>
              <a:t>da appositi Organismi di Attestazione, ovvero società autorizzate ad operare dall’ANAC.</a:t>
            </a:r>
          </a:p>
          <a:p>
            <a:pPr algn="ctr"/>
            <a:endParaRPr lang="it-IT" dirty="0"/>
          </a:p>
          <a:p>
            <a:pPr algn="ctr"/>
            <a:r>
              <a:rPr lang="it-IT" sz="3200" dirty="0">
                <a:solidFill>
                  <a:srgbClr val="FF0000"/>
                </a:solidFill>
              </a:rPr>
              <a:t>SI V. ART. 84, COMMA 4, LETT. B CODICE.</a:t>
            </a:r>
          </a:p>
        </p:txBody>
      </p:sp>
    </p:spTree>
    <p:extLst>
      <p:ext uri="{BB962C8B-B14F-4D97-AF65-F5344CB8AC3E}">
        <p14:creationId xmlns:p14="http://schemas.microsoft.com/office/powerpoint/2010/main" val="2936314373"/>
      </p:ext>
    </p:extLst>
  </p:cSld>
  <p:clrMapOvr>
    <a:masterClrMapping/>
  </p:clrMapOvr>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4" name="Segnaposto data 3"/>
          <p:cNvSpPr>
            <a:spLocks noGrp="1"/>
          </p:cNvSpPr>
          <p:nvPr>
            <p:ph type="dt" sz="half" idx="10"/>
          </p:nvPr>
        </p:nvSpPr>
        <p:spPr>
          <a:xfrm>
            <a:off x="1991544" y="6021289"/>
            <a:ext cx="2286000" cy="365125"/>
          </a:xfrm>
        </p:spPr>
        <p:txBody>
          <a:bodyPr/>
          <a:lstStyle/>
          <a:p>
            <a:pPr algn="r">
              <a:defRPr/>
            </a:pPr>
            <a:endParaRPr lang="it-IT" sz="1000" dirty="0">
              <a:solidFill>
                <a:srgbClr val="E3DED1">
                  <a:shade val="50000"/>
                </a:srgbClr>
              </a:solidFill>
              <a:latin typeface="Calibri"/>
            </a:endParaRPr>
          </a:p>
          <a:p>
            <a:pPr algn="r">
              <a:defRPr/>
            </a:pPr>
            <a:fld id="{C2A3C01C-C5B2-41A8-8D17-32AF24AD1F6C}" type="datetime1">
              <a:rPr lang="it-IT" sz="1000">
                <a:solidFill>
                  <a:srgbClr val="E3DED1">
                    <a:shade val="50000"/>
                  </a:srgbClr>
                </a:solidFill>
                <a:latin typeface="Calibri"/>
              </a:rPr>
              <a:pPr algn="r">
                <a:defRPr/>
              </a:pPr>
              <a:t>11/12/2020</a:t>
            </a:fld>
            <a:endParaRPr lang="it-IT" sz="1000" dirty="0">
              <a:solidFill>
                <a:srgbClr val="E3DED1">
                  <a:shade val="50000"/>
                </a:srgbClr>
              </a:solidFill>
              <a:latin typeface="Calibri"/>
            </a:endParaRPr>
          </a:p>
        </p:txBody>
      </p:sp>
      <p:sp>
        <p:nvSpPr>
          <p:cNvPr id="5" name="Segnaposto piè di pagina 4"/>
          <p:cNvSpPr>
            <a:spLocks noGrp="1"/>
          </p:cNvSpPr>
          <p:nvPr>
            <p:ph type="ftr" sz="quarter" idx="11"/>
          </p:nvPr>
        </p:nvSpPr>
        <p:spPr>
          <a:xfrm>
            <a:off x="6528048" y="6111876"/>
            <a:ext cx="3344280" cy="365125"/>
          </a:xfrm>
        </p:spPr>
        <p:txBody>
          <a:bodyPr/>
          <a:lstStyle/>
          <a:p>
            <a:pPr algn="l">
              <a:defRPr/>
            </a:pPr>
            <a:r>
              <a:rPr lang="it-IT" sz="1000" dirty="0">
                <a:solidFill>
                  <a:srgbClr val="E3DED1">
                    <a:shade val="50000"/>
                  </a:srgbClr>
                </a:solidFill>
                <a:latin typeface="Calibri"/>
              </a:rPr>
              <a:t>IL CODICE DEI CONTRATTI PUBBLICI</a:t>
            </a:r>
          </a:p>
        </p:txBody>
      </p:sp>
      <p:sp>
        <p:nvSpPr>
          <p:cNvPr id="6" name="Segnaposto numero diapositiva 5"/>
          <p:cNvSpPr>
            <a:spLocks noGrp="1"/>
          </p:cNvSpPr>
          <p:nvPr>
            <p:ph type="sldNum" sz="quarter" idx="12"/>
          </p:nvPr>
        </p:nvSpPr>
        <p:spPr/>
        <p:txBody>
          <a:bodyPr/>
          <a:lstStyle/>
          <a:p>
            <a:pPr>
              <a:defRPr/>
            </a:pPr>
            <a:fld id="{ED2A5BCF-08AD-4814-8341-34CC1736FD3A}" type="slidenum">
              <a:rPr lang="it-IT" sz="1000">
                <a:solidFill>
                  <a:srgbClr val="E3DED1">
                    <a:shade val="50000"/>
                  </a:srgbClr>
                </a:solidFill>
                <a:latin typeface="Calibri"/>
              </a:rPr>
              <a:pPr>
                <a:defRPr/>
              </a:pPr>
              <a:t>264</a:t>
            </a:fld>
            <a:endParaRPr lang="it-IT" sz="1000" dirty="0">
              <a:solidFill>
                <a:srgbClr val="E3DED1">
                  <a:shade val="50000"/>
                </a:srgbClr>
              </a:solidFill>
              <a:latin typeface="Calibri"/>
            </a:endParaRPr>
          </a:p>
        </p:txBody>
      </p:sp>
      <p:sp>
        <p:nvSpPr>
          <p:cNvPr id="2" name="CasellaDiTesto 1">
            <a:extLst>
              <a:ext uri="{FF2B5EF4-FFF2-40B4-BE49-F238E27FC236}">
                <a16:creationId xmlns:a16="http://schemas.microsoft.com/office/drawing/2014/main" id="{BBC663A1-9470-4ECC-A747-3CDF0FCD0CAC}"/>
              </a:ext>
            </a:extLst>
          </p:cNvPr>
          <p:cNvSpPr txBox="1"/>
          <p:nvPr/>
        </p:nvSpPr>
        <p:spPr>
          <a:xfrm>
            <a:off x="2855640" y="949690"/>
            <a:ext cx="6624736" cy="369332"/>
          </a:xfrm>
          <a:prstGeom prst="rect">
            <a:avLst/>
          </a:prstGeom>
          <a:solidFill>
            <a:srgbClr val="FFFF00"/>
          </a:solidFill>
        </p:spPr>
        <p:txBody>
          <a:bodyPr wrap="square" rtlCol="0">
            <a:spAutoFit/>
          </a:bodyPr>
          <a:lstStyle/>
          <a:p>
            <a:pPr algn="ctr"/>
            <a:r>
              <a:rPr lang="it-IT" b="1" dirty="0"/>
              <a:t>LA QUALIFICAZIONE NEI LAVORI PUBBLICI</a:t>
            </a:r>
          </a:p>
        </p:txBody>
      </p:sp>
      <p:sp>
        <p:nvSpPr>
          <p:cNvPr id="3" name="CasellaDiTesto 2">
            <a:extLst>
              <a:ext uri="{FF2B5EF4-FFF2-40B4-BE49-F238E27FC236}">
                <a16:creationId xmlns:a16="http://schemas.microsoft.com/office/drawing/2014/main" id="{A29F4D2B-697B-4334-A2E2-CFFBA05ECEB7}"/>
              </a:ext>
            </a:extLst>
          </p:cNvPr>
          <p:cNvSpPr txBox="1"/>
          <p:nvPr/>
        </p:nvSpPr>
        <p:spPr>
          <a:xfrm>
            <a:off x="2855640" y="1700808"/>
            <a:ext cx="6624736" cy="4339650"/>
          </a:xfrm>
          <a:prstGeom prst="rect">
            <a:avLst/>
          </a:prstGeom>
          <a:noFill/>
        </p:spPr>
        <p:txBody>
          <a:bodyPr wrap="square" rtlCol="0">
            <a:spAutoFit/>
          </a:bodyPr>
          <a:lstStyle/>
          <a:p>
            <a:pPr algn="ctr"/>
            <a:r>
              <a:rPr lang="it-IT" b="1" dirty="0"/>
              <a:t>L’Attestazione SOA qualifica l’azienda ad essere destinataria di appalti di lavori </a:t>
            </a:r>
            <a:r>
              <a:rPr lang="it-IT" b="1" u="sng" dirty="0"/>
              <a:t>per categorie di opere e per classifiche di importi.</a:t>
            </a:r>
          </a:p>
          <a:p>
            <a:pPr algn="ctr"/>
            <a:r>
              <a:rPr lang="it-IT" b="1" dirty="0"/>
              <a:t>Le categorie di opere in cui si potrà ottenere la Qualificazione sono 52:</a:t>
            </a:r>
            <a:endParaRPr lang="it-IT" sz="1000" dirty="0"/>
          </a:p>
          <a:p>
            <a:pPr marL="285750" indent="-285750" algn="ctr">
              <a:buFont typeface="Arial" panose="020B0604020202020204" pitchFamily="34" charset="0"/>
              <a:buChar char="•"/>
            </a:pPr>
            <a:r>
              <a:rPr lang="it-IT" sz="3200" b="1" u="sng" dirty="0"/>
              <a:t>13</a:t>
            </a:r>
            <a:r>
              <a:rPr lang="it-IT" dirty="0"/>
              <a:t> di esse rappresentano opere di carattere generale (edilizia civile e industriale, fogne e acquedotti, strade, restauri, etc.).</a:t>
            </a:r>
          </a:p>
          <a:p>
            <a:pPr marL="285750" indent="-285750" algn="ctr">
              <a:buFont typeface="Arial" panose="020B0604020202020204" pitchFamily="34" charset="0"/>
              <a:buChar char="•"/>
            </a:pPr>
            <a:r>
              <a:rPr lang="it-IT" sz="3200" b="1" u="sng" dirty="0"/>
              <a:t>39</a:t>
            </a:r>
            <a:r>
              <a:rPr lang="it-IT" sz="3600" b="1" dirty="0"/>
              <a:t> </a:t>
            </a:r>
            <a:r>
              <a:rPr lang="it-IT" dirty="0"/>
              <a:t>di esse sono riconducibili ad opere specializzate (impianti, restauri di superfici decorate, scavi, demolizioni, arredo urbano, finiture tecniche, finiture in legno, in vetro e in gesso, arginature ecc.).</a:t>
            </a:r>
          </a:p>
          <a:p>
            <a:pPr algn="ctr"/>
            <a:r>
              <a:rPr lang="it-IT" dirty="0"/>
              <a:t>La categoria di opere è legata all’attività aziendale ed alla tipologia dei lavori eseguiti dall’impresa durante il suddetto periodo di riferimento.</a:t>
            </a:r>
          </a:p>
        </p:txBody>
      </p:sp>
    </p:spTree>
    <p:extLst>
      <p:ext uri="{BB962C8B-B14F-4D97-AF65-F5344CB8AC3E}">
        <p14:creationId xmlns:p14="http://schemas.microsoft.com/office/powerpoint/2010/main" val="316362372"/>
      </p:ext>
    </p:extLst>
  </p:cSld>
  <p:clrMapOvr>
    <a:masterClrMapping/>
  </p:clrMapOvr>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4" name="Segnaposto data 3"/>
          <p:cNvSpPr>
            <a:spLocks noGrp="1"/>
          </p:cNvSpPr>
          <p:nvPr>
            <p:ph type="dt" sz="half" idx="10"/>
          </p:nvPr>
        </p:nvSpPr>
        <p:spPr>
          <a:xfrm>
            <a:off x="1991544" y="6021289"/>
            <a:ext cx="2286000" cy="365125"/>
          </a:xfrm>
        </p:spPr>
        <p:txBody>
          <a:bodyPr/>
          <a:lstStyle/>
          <a:p>
            <a:pPr algn="r">
              <a:defRPr/>
            </a:pPr>
            <a:endParaRPr lang="it-IT" sz="1000" dirty="0">
              <a:solidFill>
                <a:srgbClr val="E3DED1">
                  <a:shade val="50000"/>
                </a:srgbClr>
              </a:solidFill>
              <a:latin typeface="Calibri"/>
            </a:endParaRPr>
          </a:p>
          <a:p>
            <a:pPr algn="r">
              <a:defRPr/>
            </a:pPr>
            <a:fld id="{C2A3C01C-C5B2-41A8-8D17-32AF24AD1F6C}" type="datetime1">
              <a:rPr lang="it-IT" sz="1000">
                <a:solidFill>
                  <a:srgbClr val="E3DED1">
                    <a:shade val="50000"/>
                  </a:srgbClr>
                </a:solidFill>
                <a:latin typeface="Calibri"/>
              </a:rPr>
              <a:pPr algn="r">
                <a:defRPr/>
              </a:pPr>
              <a:t>11/12/2020</a:t>
            </a:fld>
            <a:endParaRPr lang="it-IT" sz="1000" dirty="0">
              <a:solidFill>
                <a:srgbClr val="E3DED1">
                  <a:shade val="50000"/>
                </a:srgbClr>
              </a:solidFill>
              <a:latin typeface="Calibri"/>
            </a:endParaRPr>
          </a:p>
        </p:txBody>
      </p:sp>
      <p:sp>
        <p:nvSpPr>
          <p:cNvPr id="5" name="Segnaposto piè di pagina 4"/>
          <p:cNvSpPr>
            <a:spLocks noGrp="1"/>
          </p:cNvSpPr>
          <p:nvPr>
            <p:ph type="ftr" sz="quarter" idx="11"/>
          </p:nvPr>
        </p:nvSpPr>
        <p:spPr>
          <a:xfrm>
            <a:off x="6528048" y="6111876"/>
            <a:ext cx="3344280" cy="365125"/>
          </a:xfrm>
        </p:spPr>
        <p:txBody>
          <a:bodyPr/>
          <a:lstStyle/>
          <a:p>
            <a:pPr algn="l">
              <a:defRPr/>
            </a:pPr>
            <a:r>
              <a:rPr lang="it-IT" sz="1000" dirty="0">
                <a:solidFill>
                  <a:srgbClr val="E3DED1">
                    <a:shade val="50000"/>
                  </a:srgbClr>
                </a:solidFill>
                <a:latin typeface="Calibri"/>
              </a:rPr>
              <a:t>IL CODICE DEI CONTRATTI PUBBLICI</a:t>
            </a:r>
          </a:p>
        </p:txBody>
      </p:sp>
      <p:sp>
        <p:nvSpPr>
          <p:cNvPr id="6" name="Segnaposto numero diapositiva 5"/>
          <p:cNvSpPr>
            <a:spLocks noGrp="1"/>
          </p:cNvSpPr>
          <p:nvPr>
            <p:ph type="sldNum" sz="quarter" idx="12"/>
          </p:nvPr>
        </p:nvSpPr>
        <p:spPr/>
        <p:txBody>
          <a:bodyPr/>
          <a:lstStyle/>
          <a:p>
            <a:pPr>
              <a:defRPr/>
            </a:pPr>
            <a:fld id="{ED2A5BCF-08AD-4814-8341-34CC1736FD3A}" type="slidenum">
              <a:rPr lang="it-IT" sz="1000">
                <a:solidFill>
                  <a:srgbClr val="E3DED1">
                    <a:shade val="50000"/>
                  </a:srgbClr>
                </a:solidFill>
                <a:latin typeface="Calibri"/>
              </a:rPr>
              <a:pPr>
                <a:defRPr/>
              </a:pPr>
              <a:t>265</a:t>
            </a:fld>
            <a:endParaRPr lang="it-IT" sz="1000" dirty="0">
              <a:solidFill>
                <a:srgbClr val="E3DED1">
                  <a:shade val="50000"/>
                </a:srgbClr>
              </a:solidFill>
              <a:latin typeface="Calibri"/>
            </a:endParaRPr>
          </a:p>
        </p:txBody>
      </p:sp>
      <p:sp>
        <p:nvSpPr>
          <p:cNvPr id="2" name="CasellaDiTesto 1">
            <a:extLst>
              <a:ext uri="{FF2B5EF4-FFF2-40B4-BE49-F238E27FC236}">
                <a16:creationId xmlns:a16="http://schemas.microsoft.com/office/drawing/2014/main" id="{BBC663A1-9470-4ECC-A747-3CDF0FCD0CAC}"/>
              </a:ext>
            </a:extLst>
          </p:cNvPr>
          <p:cNvSpPr txBox="1"/>
          <p:nvPr/>
        </p:nvSpPr>
        <p:spPr>
          <a:xfrm>
            <a:off x="2855640" y="949690"/>
            <a:ext cx="6624736" cy="369332"/>
          </a:xfrm>
          <a:prstGeom prst="rect">
            <a:avLst/>
          </a:prstGeom>
          <a:solidFill>
            <a:srgbClr val="FFFF00"/>
          </a:solidFill>
        </p:spPr>
        <p:txBody>
          <a:bodyPr wrap="square" rtlCol="0">
            <a:spAutoFit/>
          </a:bodyPr>
          <a:lstStyle/>
          <a:p>
            <a:pPr algn="ctr"/>
            <a:r>
              <a:rPr lang="it-IT" b="1" dirty="0"/>
              <a:t>LA QUALIFICAZIONE NEI LAVORI PUBBLICI</a:t>
            </a:r>
          </a:p>
        </p:txBody>
      </p:sp>
      <p:sp>
        <p:nvSpPr>
          <p:cNvPr id="3" name="CasellaDiTesto 2">
            <a:extLst>
              <a:ext uri="{FF2B5EF4-FFF2-40B4-BE49-F238E27FC236}">
                <a16:creationId xmlns:a16="http://schemas.microsoft.com/office/drawing/2014/main" id="{CF162281-03DA-4080-81FF-9BA0BC0B7285}"/>
              </a:ext>
            </a:extLst>
          </p:cNvPr>
          <p:cNvSpPr txBox="1"/>
          <p:nvPr/>
        </p:nvSpPr>
        <p:spPr>
          <a:xfrm>
            <a:off x="3539716" y="1514014"/>
            <a:ext cx="5256584" cy="369332"/>
          </a:xfrm>
          <a:prstGeom prst="rect">
            <a:avLst/>
          </a:prstGeom>
          <a:noFill/>
          <a:ln>
            <a:solidFill>
              <a:schemeClr val="accent1"/>
            </a:solidFill>
          </a:ln>
        </p:spPr>
        <p:txBody>
          <a:bodyPr wrap="square" rtlCol="0">
            <a:spAutoFit/>
          </a:bodyPr>
          <a:lstStyle/>
          <a:p>
            <a:pPr algn="ctr"/>
            <a:r>
              <a:rPr lang="it-IT" b="1" u="sng" dirty="0"/>
              <a:t>LE CATEGORIE GENERALI</a:t>
            </a:r>
          </a:p>
        </p:txBody>
      </p:sp>
      <p:sp>
        <p:nvSpPr>
          <p:cNvPr id="8" name="object 3">
            <a:extLst>
              <a:ext uri="{FF2B5EF4-FFF2-40B4-BE49-F238E27FC236}">
                <a16:creationId xmlns:a16="http://schemas.microsoft.com/office/drawing/2014/main" id="{4A88AF14-CB0C-4449-A369-885EE8A6D444}"/>
              </a:ext>
            </a:extLst>
          </p:cNvPr>
          <p:cNvSpPr txBox="1"/>
          <p:nvPr/>
        </p:nvSpPr>
        <p:spPr>
          <a:xfrm>
            <a:off x="3287689" y="1996811"/>
            <a:ext cx="5616623" cy="3085460"/>
          </a:xfrm>
          <a:prstGeom prst="rect">
            <a:avLst/>
          </a:prstGeom>
          <a:noFill/>
          <a:ln>
            <a:solidFill>
              <a:schemeClr val="tx1"/>
            </a:solidFill>
          </a:ln>
        </p:spPr>
        <p:txBody>
          <a:bodyPr vert="horz" wrap="square" lIns="0" tIns="12700" rIns="0" bIns="0" rtlCol="0">
            <a:spAutoFit/>
          </a:bodyPr>
          <a:lstStyle/>
          <a:p>
            <a:pPr marL="184150" indent="-171450">
              <a:spcBef>
                <a:spcPts val="100"/>
              </a:spcBef>
              <a:buFont typeface="Arial" panose="020B0604020202020204" pitchFamily="34" charset="0"/>
              <a:buChar char="•"/>
            </a:pPr>
            <a:r>
              <a:rPr sz="1100" b="1" spc="-5" dirty="0">
                <a:latin typeface="Arial"/>
                <a:cs typeface="Arial"/>
              </a:rPr>
              <a:t>OG 1: Edifici </a:t>
            </a:r>
            <a:r>
              <a:rPr sz="1100" b="1" spc="-10" dirty="0">
                <a:latin typeface="Arial"/>
                <a:cs typeface="Arial"/>
              </a:rPr>
              <a:t>civili </a:t>
            </a:r>
            <a:r>
              <a:rPr sz="1100" b="1" dirty="0">
                <a:latin typeface="Arial"/>
                <a:cs typeface="Arial"/>
              </a:rPr>
              <a:t>e</a:t>
            </a:r>
            <a:r>
              <a:rPr sz="1100" b="1" spc="-15" dirty="0">
                <a:latin typeface="Arial"/>
                <a:cs typeface="Arial"/>
              </a:rPr>
              <a:t> </a:t>
            </a:r>
            <a:r>
              <a:rPr sz="1100" b="1" spc="-5" dirty="0">
                <a:latin typeface="Arial"/>
                <a:cs typeface="Arial"/>
              </a:rPr>
              <a:t>industriali</a:t>
            </a:r>
            <a:endParaRPr sz="1100" dirty="0">
              <a:latin typeface="Arial"/>
              <a:cs typeface="Arial"/>
            </a:endParaRPr>
          </a:p>
          <a:p>
            <a:pPr marL="184150" marR="588010" indent="-171450">
              <a:buFont typeface="Arial" panose="020B0604020202020204" pitchFamily="34" charset="0"/>
              <a:buChar char="•"/>
            </a:pPr>
            <a:r>
              <a:rPr sz="1100" b="1" spc="-5" dirty="0">
                <a:latin typeface="Arial"/>
                <a:cs typeface="Arial"/>
              </a:rPr>
              <a:t>OG 2: Restauro </a:t>
            </a:r>
            <a:r>
              <a:rPr sz="1100" b="1" dirty="0">
                <a:latin typeface="Arial"/>
                <a:cs typeface="Arial"/>
              </a:rPr>
              <a:t>e </a:t>
            </a:r>
            <a:r>
              <a:rPr sz="1100" b="1" spc="-10" dirty="0">
                <a:latin typeface="Arial"/>
                <a:cs typeface="Arial"/>
              </a:rPr>
              <a:t>manutenzione </a:t>
            </a:r>
            <a:r>
              <a:rPr sz="1100" b="1" spc="-5" dirty="0">
                <a:latin typeface="Arial"/>
                <a:cs typeface="Arial"/>
              </a:rPr>
              <a:t>dei beni </a:t>
            </a:r>
            <a:r>
              <a:rPr sz="1100" b="1" spc="-10" dirty="0">
                <a:latin typeface="Arial"/>
                <a:cs typeface="Arial"/>
              </a:rPr>
              <a:t>immobili sottoposti </a:t>
            </a:r>
            <a:r>
              <a:rPr sz="1100" b="1" dirty="0">
                <a:latin typeface="Arial"/>
                <a:cs typeface="Arial"/>
              </a:rPr>
              <a:t>a  </a:t>
            </a:r>
            <a:r>
              <a:rPr sz="1100" b="1" spc="-5" dirty="0">
                <a:latin typeface="Arial"/>
                <a:cs typeface="Arial"/>
              </a:rPr>
              <a:t>tutela ai</a:t>
            </a:r>
            <a:r>
              <a:rPr sz="1100" b="1" spc="-10" dirty="0">
                <a:latin typeface="Arial"/>
                <a:cs typeface="Arial"/>
              </a:rPr>
              <a:t> sensi</a:t>
            </a:r>
            <a:r>
              <a:rPr lang="it-IT" sz="1100" dirty="0">
                <a:latin typeface="Arial"/>
                <a:cs typeface="Arial"/>
              </a:rPr>
              <a:t> </a:t>
            </a:r>
            <a:r>
              <a:rPr sz="1100" b="1" spc="-5" dirty="0">
                <a:latin typeface="Arial"/>
                <a:cs typeface="Arial"/>
              </a:rPr>
              <a:t>delle disposizioni </a:t>
            </a:r>
            <a:r>
              <a:rPr sz="1100" b="1" dirty="0">
                <a:latin typeface="Arial"/>
                <a:cs typeface="Arial"/>
              </a:rPr>
              <a:t>in </a:t>
            </a:r>
            <a:r>
              <a:rPr sz="1100" b="1" spc="-5" dirty="0">
                <a:latin typeface="Arial"/>
                <a:cs typeface="Arial"/>
              </a:rPr>
              <a:t>materia </a:t>
            </a:r>
            <a:r>
              <a:rPr sz="1100" b="1" dirty="0">
                <a:latin typeface="Arial"/>
                <a:cs typeface="Arial"/>
              </a:rPr>
              <a:t>di </a:t>
            </a:r>
            <a:r>
              <a:rPr sz="1100" b="1" spc="-10" dirty="0">
                <a:latin typeface="Arial"/>
                <a:cs typeface="Arial"/>
              </a:rPr>
              <a:t>beni </a:t>
            </a:r>
            <a:r>
              <a:rPr sz="1100" b="1" spc="-5" dirty="0">
                <a:latin typeface="Arial"/>
                <a:cs typeface="Arial"/>
              </a:rPr>
              <a:t>culturali </a:t>
            </a:r>
            <a:r>
              <a:rPr sz="1100" b="1" dirty="0">
                <a:latin typeface="Arial"/>
                <a:cs typeface="Arial"/>
              </a:rPr>
              <a:t>e</a:t>
            </a:r>
            <a:r>
              <a:rPr sz="1100" b="1" spc="-35" dirty="0">
                <a:latin typeface="Arial"/>
                <a:cs typeface="Arial"/>
              </a:rPr>
              <a:t> </a:t>
            </a:r>
            <a:r>
              <a:rPr sz="1100" b="1" spc="-10" dirty="0">
                <a:latin typeface="Arial"/>
                <a:cs typeface="Arial"/>
              </a:rPr>
              <a:t>ambientali</a:t>
            </a:r>
            <a:endParaRPr sz="1100" dirty="0">
              <a:latin typeface="Arial"/>
              <a:cs typeface="Arial"/>
            </a:endParaRPr>
          </a:p>
          <a:p>
            <a:pPr marL="184150" marR="306705" indent="-171450">
              <a:spcBef>
                <a:spcPts val="60"/>
              </a:spcBef>
              <a:buFont typeface="Arial" panose="020B0604020202020204" pitchFamily="34" charset="0"/>
              <a:buChar char="•"/>
            </a:pPr>
            <a:r>
              <a:rPr sz="1100" b="1" spc="-5" dirty="0">
                <a:latin typeface="Arial"/>
                <a:cs typeface="Arial"/>
              </a:rPr>
              <a:t>OG 3: Strade, autostrade, </a:t>
            </a:r>
            <a:r>
              <a:rPr sz="1100" b="1" spc="-10" dirty="0">
                <a:latin typeface="Arial"/>
                <a:cs typeface="Arial"/>
              </a:rPr>
              <a:t>ponti, viadotti, ferrovie, </a:t>
            </a:r>
            <a:r>
              <a:rPr sz="1100" b="1" spc="-5" dirty="0">
                <a:latin typeface="Arial"/>
                <a:cs typeface="Arial"/>
              </a:rPr>
              <a:t>linee </a:t>
            </a:r>
            <a:r>
              <a:rPr sz="1100" b="1" spc="-10" dirty="0">
                <a:latin typeface="Arial"/>
                <a:cs typeface="Arial"/>
              </a:rPr>
              <a:t>tranviarie,  metropolitane, funicolari, </a:t>
            </a:r>
            <a:r>
              <a:rPr sz="1100" b="1" dirty="0">
                <a:latin typeface="Arial"/>
                <a:cs typeface="Arial"/>
              </a:rPr>
              <a:t>e </a:t>
            </a:r>
            <a:r>
              <a:rPr sz="1100" b="1" spc="-5" dirty="0">
                <a:latin typeface="Arial"/>
                <a:cs typeface="Arial"/>
              </a:rPr>
              <a:t>piste aeroportuali, </a:t>
            </a:r>
            <a:r>
              <a:rPr sz="1100" b="1" dirty="0">
                <a:latin typeface="Arial"/>
                <a:cs typeface="Arial"/>
              </a:rPr>
              <a:t>e </a:t>
            </a:r>
            <a:r>
              <a:rPr sz="1100" b="1" spc="-10" dirty="0">
                <a:latin typeface="Arial"/>
                <a:cs typeface="Arial"/>
              </a:rPr>
              <a:t>relative </a:t>
            </a:r>
            <a:r>
              <a:rPr sz="1100" b="1" spc="-5" dirty="0">
                <a:latin typeface="Arial"/>
                <a:cs typeface="Arial"/>
              </a:rPr>
              <a:t>opere  </a:t>
            </a:r>
            <a:r>
              <a:rPr sz="1100" b="1" spc="-10" dirty="0">
                <a:latin typeface="Arial"/>
                <a:cs typeface="Arial"/>
              </a:rPr>
              <a:t>complementari</a:t>
            </a:r>
            <a:endParaRPr sz="1100" dirty="0">
              <a:latin typeface="Arial"/>
              <a:cs typeface="Arial"/>
            </a:endParaRPr>
          </a:p>
          <a:p>
            <a:pPr marL="184150" indent="-171450">
              <a:buFont typeface="Arial" panose="020B0604020202020204" pitchFamily="34" charset="0"/>
              <a:buChar char="•"/>
            </a:pPr>
            <a:r>
              <a:rPr sz="1100" b="1" spc="-5" dirty="0">
                <a:latin typeface="Arial"/>
                <a:cs typeface="Arial"/>
              </a:rPr>
              <a:t>OG 4: Opere d’arte nel</a:t>
            </a:r>
            <a:r>
              <a:rPr sz="1100" b="1" spc="-15" dirty="0">
                <a:latin typeface="Arial"/>
                <a:cs typeface="Arial"/>
              </a:rPr>
              <a:t> </a:t>
            </a:r>
            <a:r>
              <a:rPr sz="1100" b="1" spc="-10" dirty="0">
                <a:latin typeface="Arial"/>
                <a:cs typeface="Arial"/>
              </a:rPr>
              <a:t>sottosuolo</a:t>
            </a:r>
            <a:endParaRPr sz="1100" dirty="0">
              <a:latin typeface="Arial"/>
              <a:cs typeface="Arial"/>
            </a:endParaRPr>
          </a:p>
          <a:p>
            <a:pPr marL="184150" indent="-171450">
              <a:buFont typeface="Arial" panose="020B0604020202020204" pitchFamily="34" charset="0"/>
              <a:buChar char="•"/>
            </a:pPr>
            <a:r>
              <a:rPr sz="1100" b="1" spc="-5" dirty="0">
                <a:latin typeface="Arial"/>
                <a:cs typeface="Arial"/>
              </a:rPr>
              <a:t>OG 5:</a:t>
            </a:r>
            <a:r>
              <a:rPr sz="1100" b="1" spc="-20" dirty="0">
                <a:latin typeface="Arial"/>
                <a:cs typeface="Arial"/>
              </a:rPr>
              <a:t> </a:t>
            </a:r>
            <a:r>
              <a:rPr sz="1100" b="1" spc="-10" dirty="0">
                <a:latin typeface="Arial"/>
                <a:cs typeface="Arial"/>
              </a:rPr>
              <a:t>Dighe</a:t>
            </a:r>
            <a:endParaRPr sz="1100" dirty="0">
              <a:latin typeface="Arial"/>
              <a:cs typeface="Arial"/>
            </a:endParaRPr>
          </a:p>
          <a:p>
            <a:pPr marL="184150" marR="661670" indent="-171450">
              <a:buFont typeface="Arial" panose="020B0604020202020204" pitchFamily="34" charset="0"/>
              <a:buChar char="•"/>
            </a:pPr>
            <a:r>
              <a:rPr sz="1100" b="1" spc="-5" dirty="0">
                <a:latin typeface="Arial"/>
                <a:cs typeface="Arial"/>
              </a:rPr>
              <a:t>OG 6: </a:t>
            </a:r>
            <a:r>
              <a:rPr sz="1100" b="1" spc="-15" dirty="0">
                <a:latin typeface="Arial"/>
                <a:cs typeface="Arial"/>
              </a:rPr>
              <a:t>Acquedotti, </a:t>
            </a:r>
            <a:r>
              <a:rPr sz="1100" b="1" spc="-10" dirty="0">
                <a:latin typeface="Arial"/>
                <a:cs typeface="Arial"/>
              </a:rPr>
              <a:t>gasdotti, oleodotti, opere </a:t>
            </a:r>
            <a:r>
              <a:rPr sz="1100" b="1" dirty="0">
                <a:latin typeface="Arial"/>
                <a:cs typeface="Arial"/>
              </a:rPr>
              <a:t>di </a:t>
            </a:r>
            <a:r>
              <a:rPr sz="1100" b="1" spc="-5" dirty="0">
                <a:latin typeface="Arial"/>
                <a:cs typeface="Arial"/>
              </a:rPr>
              <a:t>irrigazione </a:t>
            </a:r>
            <a:r>
              <a:rPr sz="1100" b="1" dirty="0">
                <a:latin typeface="Arial"/>
                <a:cs typeface="Arial"/>
              </a:rPr>
              <a:t>e di  </a:t>
            </a:r>
            <a:r>
              <a:rPr sz="1100" b="1" spc="-10" dirty="0">
                <a:latin typeface="Arial"/>
                <a:cs typeface="Arial"/>
              </a:rPr>
              <a:t>evacuazione</a:t>
            </a:r>
            <a:endParaRPr sz="1100" dirty="0">
              <a:latin typeface="Arial"/>
              <a:cs typeface="Arial"/>
            </a:endParaRPr>
          </a:p>
          <a:p>
            <a:pPr marL="184150" indent="-171450">
              <a:buFont typeface="Arial" panose="020B0604020202020204" pitchFamily="34" charset="0"/>
              <a:buChar char="•"/>
            </a:pPr>
            <a:r>
              <a:rPr sz="1100" b="1" spc="-5" dirty="0">
                <a:latin typeface="Arial"/>
                <a:cs typeface="Arial"/>
              </a:rPr>
              <a:t>OG 7: Opere marittime </a:t>
            </a:r>
            <a:r>
              <a:rPr sz="1100" b="1" dirty="0">
                <a:latin typeface="Arial"/>
                <a:cs typeface="Arial"/>
              </a:rPr>
              <a:t>e </a:t>
            </a:r>
            <a:r>
              <a:rPr sz="1100" b="1" spc="-15" dirty="0">
                <a:latin typeface="Arial"/>
                <a:cs typeface="Arial"/>
              </a:rPr>
              <a:t>lavori </a:t>
            </a:r>
            <a:r>
              <a:rPr sz="1100" b="1" spc="-5" dirty="0">
                <a:latin typeface="Arial"/>
                <a:cs typeface="Arial"/>
              </a:rPr>
              <a:t>di</a:t>
            </a:r>
            <a:r>
              <a:rPr sz="1100" b="1" spc="-20" dirty="0">
                <a:latin typeface="Arial"/>
                <a:cs typeface="Arial"/>
              </a:rPr>
              <a:t> </a:t>
            </a:r>
            <a:r>
              <a:rPr sz="1100" b="1" spc="-5" dirty="0">
                <a:latin typeface="Arial"/>
                <a:cs typeface="Arial"/>
              </a:rPr>
              <a:t>dragaggio</a:t>
            </a:r>
            <a:endParaRPr sz="1100" dirty="0">
              <a:latin typeface="Arial"/>
              <a:cs typeface="Arial"/>
            </a:endParaRPr>
          </a:p>
          <a:p>
            <a:pPr marL="184150" marR="5080" indent="-171450">
              <a:spcBef>
                <a:spcPts val="55"/>
              </a:spcBef>
              <a:buFont typeface="Arial" panose="020B0604020202020204" pitchFamily="34" charset="0"/>
              <a:buChar char="•"/>
            </a:pPr>
            <a:r>
              <a:rPr sz="1100" b="1" spc="-5" dirty="0">
                <a:latin typeface="Arial"/>
                <a:cs typeface="Arial"/>
              </a:rPr>
              <a:t>OG 8: Opere </a:t>
            </a:r>
            <a:r>
              <a:rPr sz="1100" b="1" spc="-10" dirty="0">
                <a:latin typeface="Arial"/>
                <a:cs typeface="Arial"/>
              </a:rPr>
              <a:t>fluviali, </a:t>
            </a:r>
            <a:r>
              <a:rPr sz="1100" b="1" spc="-5" dirty="0">
                <a:latin typeface="Arial"/>
                <a:cs typeface="Arial"/>
              </a:rPr>
              <a:t>di </a:t>
            </a:r>
            <a:r>
              <a:rPr sz="1100" b="1" spc="-10" dirty="0">
                <a:latin typeface="Arial"/>
                <a:cs typeface="Arial"/>
              </a:rPr>
              <a:t>difesa, </a:t>
            </a:r>
            <a:r>
              <a:rPr sz="1100" b="1" spc="-5" dirty="0">
                <a:latin typeface="Arial"/>
                <a:cs typeface="Arial"/>
              </a:rPr>
              <a:t>di </a:t>
            </a:r>
            <a:r>
              <a:rPr sz="1100" b="1" spc="-10" dirty="0">
                <a:latin typeface="Arial"/>
                <a:cs typeface="Arial"/>
              </a:rPr>
              <a:t>sistemazione </a:t>
            </a:r>
            <a:r>
              <a:rPr sz="1100" b="1" spc="-5" dirty="0">
                <a:latin typeface="Arial"/>
                <a:cs typeface="Arial"/>
              </a:rPr>
              <a:t>idraulica </a:t>
            </a:r>
            <a:r>
              <a:rPr sz="1100" b="1" dirty="0">
                <a:latin typeface="Arial"/>
                <a:cs typeface="Arial"/>
              </a:rPr>
              <a:t>e </a:t>
            </a:r>
            <a:r>
              <a:rPr sz="1100" b="1" spc="-5" dirty="0">
                <a:latin typeface="Arial"/>
                <a:cs typeface="Arial"/>
              </a:rPr>
              <a:t>di </a:t>
            </a:r>
            <a:r>
              <a:rPr sz="1100" b="1" spc="-10" dirty="0">
                <a:latin typeface="Arial"/>
                <a:cs typeface="Arial"/>
              </a:rPr>
              <a:t>bonifica  </a:t>
            </a:r>
            <a:r>
              <a:rPr sz="1100" b="1" spc="-5" dirty="0">
                <a:latin typeface="Arial"/>
                <a:cs typeface="Arial"/>
              </a:rPr>
              <a:t>OG 9: </a:t>
            </a:r>
            <a:r>
              <a:rPr sz="1100" b="1" spc="-10" dirty="0">
                <a:latin typeface="Arial"/>
                <a:cs typeface="Arial"/>
              </a:rPr>
              <a:t>Impianti </a:t>
            </a:r>
            <a:r>
              <a:rPr sz="1100" b="1" spc="-5" dirty="0">
                <a:latin typeface="Arial"/>
                <a:cs typeface="Arial"/>
              </a:rPr>
              <a:t>per la </a:t>
            </a:r>
            <a:r>
              <a:rPr sz="1100" b="1" spc="-10" dirty="0">
                <a:latin typeface="Arial"/>
                <a:cs typeface="Arial"/>
              </a:rPr>
              <a:t>produzione </a:t>
            </a:r>
            <a:r>
              <a:rPr sz="1100" b="1" spc="-5" dirty="0">
                <a:latin typeface="Arial"/>
                <a:cs typeface="Arial"/>
              </a:rPr>
              <a:t>di energia</a:t>
            </a:r>
            <a:r>
              <a:rPr sz="1100" b="1" spc="5" dirty="0">
                <a:latin typeface="Arial"/>
                <a:cs typeface="Arial"/>
              </a:rPr>
              <a:t> </a:t>
            </a:r>
            <a:r>
              <a:rPr sz="1100" b="1" spc="-5" dirty="0">
                <a:latin typeface="Arial"/>
                <a:cs typeface="Arial"/>
              </a:rPr>
              <a:t>elettrica</a:t>
            </a:r>
            <a:endParaRPr sz="1100" dirty="0">
              <a:latin typeface="Arial"/>
              <a:cs typeface="Arial"/>
            </a:endParaRPr>
          </a:p>
          <a:p>
            <a:pPr marL="184150" marR="99060" indent="-171450">
              <a:spcBef>
                <a:spcPts val="10"/>
              </a:spcBef>
              <a:buFont typeface="Arial" panose="020B0604020202020204" pitchFamily="34" charset="0"/>
              <a:buChar char="•"/>
            </a:pPr>
            <a:r>
              <a:rPr sz="1100" b="1" spc="-5" dirty="0">
                <a:latin typeface="Arial"/>
                <a:cs typeface="Arial"/>
              </a:rPr>
              <a:t>OG 10: </a:t>
            </a:r>
            <a:r>
              <a:rPr sz="1100" b="1" spc="-10" dirty="0">
                <a:latin typeface="Arial"/>
                <a:cs typeface="Arial"/>
              </a:rPr>
              <a:t>impianti </a:t>
            </a:r>
            <a:r>
              <a:rPr sz="1100" b="1" spc="-5" dirty="0">
                <a:latin typeface="Arial"/>
                <a:cs typeface="Arial"/>
              </a:rPr>
              <a:t>per la </a:t>
            </a:r>
            <a:r>
              <a:rPr sz="1100" b="1" spc="-10" dirty="0">
                <a:latin typeface="Arial"/>
                <a:cs typeface="Arial"/>
              </a:rPr>
              <a:t>trasformazione alta/media tensione </a:t>
            </a:r>
            <a:r>
              <a:rPr sz="1100" b="1" dirty="0">
                <a:latin typeface="Arial"/>
                <a:cs typeface="Arial"/>
              </a:rPr>
              <a:t>e </a:t>
            </a:r>
            <a:r>
              <a:rPr sz="1100" b="1" spc="-10" dirty="0">
                <a:latin typeface="Arial"/>
                <a:cs typeface="Arial"/>
              </a:rPr>
              <a:t>per </a:t>
            </a:r>
            <a:r>
              <a:rPr sz="1100" b="1" dirty="0">
                <a:latin typeface="Arial"/>
                <a:cs typeface="Arial"/>
              </a:rPr>
              <a:t>la  </a:t>
            </a:r>
            <a:r>
              <a:rPr sz="1100" b="1" spc="-5" dirty="0">
                <a:latin typeface="Arial"/>
                <a:cs typeface="Arial"/>
              </a:rPr>
              <a:t>distribuzione </a:t>
            </a:r>
            <a:r>
              <a:rPr sz="1100" b="1" dirty="0">
                <a:latin typeface="Arial"/>
                <a:cs typeface="Arial"/>
              </a:rPr>
              <a:t>di </a:t>
            </a:r>
            <a:r>
              <a:rPr sz="1100" b="1" spc="-5" dirty="0">
                <a:latin typeface="Arial"/>
                <a:cs typeface="Arial"/>
              </a:rPr>
              <a:t>energia elettrica </a:t>
            </a:r>
            <a:r>
              <a:rPr sz="1100" b="1" dirty="0">
                <a:latin typeface="Arial"/>
                <a:cs typeface="Arial"/>
              </a:rPr>
              <a:t>in </a:t>
            </a:r>
            <a:r>
              <a:rPr sz="1100" b="1" spc="-5" dirty="0">
                <a:latin typeface="Arial"/>
                <a:cs typeface="Arial"/>
              </a:rPr>
              <a:t>corrente alternata </a:t>
            </a:r>
            <a:r>
              <a:rPr sz="1100" b="1" dirty="0">
                <a:latin typeface="Arial"/>
                <a:cs typeface="Arial"/>
              </a:rPr>
              <a:t>e </a:t>
            </a:r>
            <a:r>
              <a:rPr sz="1100" b="1" spc="-5" dirty="0">
                <a:latin typeface="Arial"/>
                <a:cs typeface="Arial"/>
              </a:rPr>
              <a:t>continua</a:t>
            </a:r>
            <a:r>
              <a:rPr sz="1100" b="1" spc="-110" dirty="0">
                <a:latin typeface="Arial"/>
                <a:cs typeface="Arial"/>
              </a:rPr>
              <a:t> </a:t>
            </a:r>
            <a:r>
              <a:rPr sz="1100" b="1" spc="-5" dirty="0">
                <a:latin typeface="Arial"/>
                <a:cs typeface="Arial"/>
              </a:rPr>
              <a:t>ed</a:t>
            </a:r>
            <a:r>
              <a:rPr lang="it-IT" sz="1100" dirty="0">
                <a:latin typeface="Arial"/>
                <a:cs typeface="Arial"/>
              </a:rPr>
              <a:t> </a:t>
            </a:r>
            <a:r>
              <a:rPr sz="1100" b="1" spc="-5" dirty="0">
                <a:latin typeface="Arial"/>
                <a:cs typeface="Arial"/>
              </a:rPr>
              <a:t>impianti </a:t>
            </a:r>
            <a:r>
              <a:rPr sz="1100" b="1" dirty="0">
                <a:latin typeface="Arial"/>
                <a:cs typeface="Arial"/>
              </a:rPr>
              <a:t>di </a:t>
            </a:r>
            <a:r>
              <a:rPr sz="1100" b="1" spc="-10" dirty="0">
                <a:latin typeface="Arial"/>
                <a:cs typeface="Arial"/>
              </a:rPr>
              <a:t>pubblica </a:t>
            </a:r>
            <a:r>
              <a:rPr sz="1100" b="1" spc="-5" dirty="0">
                <a:latin typeface="Arial"/>
                <a:cs typeface="Arial"/>
              </a:rPr>
              <a:t>illuminazione  </a:t>
            </a:r>
            <a:endParaRPr lang="it-IT" sz="1100" b="1" spc="-5" dirty="0">
              <a:latin typeface="Arial"/>
              <a:cs typeface="Arial"/>
            </a:endParaRPr>
          </a:p>
          <a:p>
            <a:pPr marL="184150" marR="3329940" indent="-171450">
              <a:buFont typeface="Arial" panose="020B0604020202020204" pitchFamily="34" charset="0"/>
              <a:buChar char="•"/>
            </a:pPr>
            <a:r>
              <a:rPr sz="1100" b="1" spc="-5" dirty="0">
                <a:solidFill>
                  <a:srgbClr val="C00000"/>
                </a:solidFill>
                <a:latin typeface="Arial"/>
                <a:cs typeface="Arial"/>
              </a:rPr>
              <a:t>OG 11: </a:t>
            </a:r>
            <a:r>
              <a:rPr sz="1100" b="1" spc="-10" dirty="0">
                <a:solidFill>
                  <a:srgbClr val="C00000"/>
                </a:solidFill>
                <a:latin typeface="Arial"/>
                <a:cs typeface="Arial"/>
              </a:rPr>
              <a:t>Impianti</a:t>
            </a:r>
            <a:r>
              <a:rPr sz="1100" b="1" spc="-20" dirty="0">
                <a:solidFill>
                  <a:srgbClr val="C00000"/>
                </a:solidFill>
                <a:latin typeface="Arial"/>
                <a:cs typeface="Arial"/>
              </a:rPr>
              <a:t> </a:t>
            </a:r>
            <a:r>
              <a:rPr sz="1100" b="1" spc="-10" dirty="0">
                <a:solidFill>
                  <a:srgbClr val="C00000"/>
                </a:solidFill>
                <a:latin typeface="Arial"/>
                <a:cs typeface="Arial"/>
              </a:rPr>
              <a:t>tecnologici</a:t>
            </a:r>
            <a:endParaRPr sz="1100" dirty="0">
              <a:solidFill>
                <a:srgbClr val="C00000"/>
              </a:solidFill>
              <a:latin typeface="Arial"/>
              <a:cs typeface="Arial"/>
            </a:endParaRPr>
          </a:p>
          <a:p>
            <a:pPr marL="184150" indent="-171450">
              <a:buFont typeface="Arial" panose="020B0604020202020204" pitchFamily="34" charset="0"/>
              <a:buChar char="•"/>
            </a:pPr>
            <a:r>
              <a:rPr sz="1100" b="1" spc="-5" dirty="0">
                <a:latin typeface="Arial"/>
                <a:cs typeface="Arial"/>
              </a:rPr>
              <a:t>OG 12: Opere ed impianti di </a:t>
            </a:r>
            <a:r>
              <a:rPr sz="1100" b="1" spc="-10" dirty="0">
                <a:latin typeface="Arial"/>
                <a:cs typeface="Arial"/>
              </a:rPr>
              <a:t>bonifica </a:t>
            </a:r>
            <a:r>
              <a:rPr sz="1100" b="1" dirty="0">
                <a:latin typeface="Arial"/>
                <a:cs typeface="Arial"/>
              </a:rPr>
              <a:t>e </a:t>
            </a:r>
            <a:r>
              <a:rPr sz="1100" b="1" spc="-5" dirty="0">
                <a:latin typeface="Arial"/>
                <a:cs typeface="Arial"/>
              </a:rPr>
              <a:t>protezione</a:t>
            </a:r>
            <a:r>
              <a:rPr sz="1100" b="1" spc="-40" dirty="0">
                <a:latin typeface="Arial"/>
                <a:cs typeface="Arial"/>
              </a:rPr>
              <a:t> </a:t>
            </a:r>
            <a:r>
              <a:rPr sz="1100" b="1" spc="-10" dirty="0">
                <a:latin typeface="Arial"/>
                <a:cs typeface="Arial"/>
              </a:rPr>
              <a:t>ambientale</a:t>
            </a:r>
            <a:endParaRPr sz="1100" dirty="0">
              <a:latin typeface="Arial"/>
              <a:cs typeface="Arial"/>
            </a:endParaRPr>
          </a:p>
          <a:p>
            <a:pPr marL="184150" indent="-171450">
              <a:buFont typeface="Arial" panose="020B0604020202020204" pitchFamily="34" charset="0"/>
              <a:buChar char="•"/>
            </a:pPr>
            <a:r>
              <a:rPr sz="1100" b="1" spc="-5" dirty="0">
                <a:latin typeface="Arial"/>
                <a:cs typeface="Arial"/>
              </a:rPr>
              <a:t>OG 13: Opere di ingegneria</a:t>
            </a:r>
            <a:r>
              <a:rPr sz="1100" b="1" spc="-25" dirty="0">
                <a:latin typeface="Arial"/>
                <a:cs typeface="Arial"/>
              </a:rPr>
              <a:t> </a:t>
            </a:r>
            <a:r>
              <a:rPr sz="1100" b="1" spc="-10" dirty="0">
                <a:latin typeface="Arial"/>
                <a:cs typeface="Arial"/>
              </a:rPr>
              <a:t>naturalistica</a:t>
            </a:r>
            <a:endParaRPr sz="1100" dirty="0">
              <a:latin typeface="Arial"/>
              <a:cs typeface="Arial"/>
            </a:endParaRPr>
          </a:p>
        </p:txBody>
      </p:sp>
      <p:sp>
        <p:nvSpPr>
          <p:cNvPr id="11" name="Rettangolo 10">
            <a:extLst>
              <a:ext uri="{FF2B5EF4-FFF2-40B4-BE49-F238E27FC236}">
                <a16:creationId xmlns:a16="http://schemas.microsoft.com/office/drawing/2014/main" id="{5F66890E-CA31-4B70-90D0-FCF9DB9471FF}"/>
              </a:ext>
            </a:extLst>
          </p:cNvPr>
          <p:cNvSpPr/>
          <p:nvPr/>
        </p:nvSpPr>
        <p:spPr>
          <a:xfrm>
            <a:off x="2783633" y="5343987"/>
            <a:ext cx="6768751" cy="584775"/>
          </a:xfrm>
          <a:prstGeom prst="rect">
            <a:avLst/>
          </a:prstGeom>
          <a:solidFill>
            <a:srgbClr val="00B050"/>
          </a:solidFill>
        </p:spPr>
        <p:txBody>
          <a:bodyPr wrap="square">
            <a:spAutoFit/>
          </a:bodyPr>
          <a:lstStyle/>
          <a:p>
            <a:pPr algn="ctr"/>
            <a:r>
              <a:rPr lang="it-IT" sz="1600" dirty="0"/>
              <a:t>Elenco contenuto  nell'allegato A al D.P.R. n. </a:t>
            </a:r>
            <a:r>
              <a:rPr lang="it-IT" sz="1600"/>
              <a:t>207/2010 aggiornata </a:t>
            </a:r>
            <a:r>
              <a:rPr lang="it-IT" sz="1600" dirty="0"/>
              <a:t>dal D.M. Ministero Infrastrutture e trasporti n. 248/2016</a:t>
            </a:r>
          </a:p>
        </p:txBody>
      </p:sp>
    </p:spTree>
    <p:extLst>
      <p:ext uri="{BB962C8B-B14F-4D97-AF65-F5344CB8AC3E}">
        <p14:creationId xmlns:p14="http://schemas.microsoft.com/office/powerpoint/2010/main" val="839483202"/>
      </p:ext>
    </p:extLst>
  </p:cSld>
  <p:clrMapOvr>
    <a:masterClrMapping/>
  </p:clrMapOvr>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4" name="Segnaposto data 3"/>
          <p:cNvSpPr>
            <a:spLocks noGrp="1"/>
          </p:cNvSpPr>
          <p:nvPr>
            <p:ph type="dt" sz="half" idx="10"/>
          </p:nvPr>
        </p:nvSpPr>
        <p:spPr>
          <a:xfrm>
            <a:off x="1991544" y="6021289"/>
            <a:ext cx="2286000" cy="365125"/>
          </a:xfrm>
        </p:spPr>
        <p:txBody>
          <a:bodyPr/>
          <a:lstStyle/>
          <a:p>
            <a:pPr algn="r">
              <a:defRPr/>
            </a:pPr>
            <a:endParaRPr lang="it-IT" sz="1000" dirty="0">
              <a:solidFill>
                <a:srgbClr val="E3DED1">
                  <a:shade val="50000"/>
                </a:srgbClr>
              </a:solidFill>
              <a:latin typeface="Calibri"/>
            </a:endParaRPr>
          </a:p>
          <a:p>
            <a:pPr algn="r">
              <a:defRPr/>
            </a:pPr>
            <a:fld id="{C2A3C01C-C5B2-41A8-8D17-32AF24AD1F6C}" type="datetime1">
              <a:rPr lang="it-IT" sz="1000">
                <a:solidFill>
                  <a:srgbClr val="E3DED1">
                    <a:shade val="50000"/>
                  </a:srgbClr>
                </a:solidFill>
                <a:latin typeface="Calibri"/>
              </a:rPr>
              <a:pPr algn="r">
                <a:defRPr/>
              </a:pPr>
              <a:t>11/12/2020</a:t>
            </a:fld>
            <a:endParaRPr lang="it-IT" sz="1000" dirty="0">
              <a:solidFill>
                <a:srgbClr val="E3DED1">
                  <a:shade val="50000"/>
                </a:srgbClr>
              </a:solidFill>
              <a:latin typeface="Calibri"/>
            </a:endParaRPr>
          </a:p>
        </p:txBody>
      </p:sp>
      <p:sp>
        <p:nvSpPr>
          <p:cNvPr id="5" name="Segnaposto piè di pagina 4"/>
          <p:cNvSpPr>
            <a:spLocks noGrp="1"/>
          </p:cNvSpPr>
          <p:nvPr>
            <p:ph type="ftr" sz="quarter" idx="11"/>
          </p:nvPr>
        </p:nvSpPr>
        <p:spPr>
          <a:xfrm>
            <a:off x="6528048" y="6111876"/>
            <a:ext cx="3344280" cy="365125"/>
          </a:xfrm>
        </p:spPr>
        <p:txBody>
          <a:bodyPr/>
          <a:lstStyle/>
          <a:p>
            <a:pPr algn="l">
              <a:defRPr/>
            </a:pPr>
            <a:r>
              <a:rPr lang="it-IT" sz="1000" dirty="0">
                <a:solidFill>
                  <a:srgbClr val="E3DED1">
                    <a:shade val="50000"/>
                  </a:srgbClr>
                </a:solidFill>
                <a:latin typeface="Calibri"/>
              </a:rPr>
              <a:t>IL CODICE DEI CONTRATTI PUBBLICI</a:t>
            </a:r>
          </a:p>
        </p:txBody>
      </p:sp>
      <p:sp>
        <p:nvSpPr>
          <p:cNvPr id="6" name="Segnaposto numero diapositiva 5"/>
          <p:cNvSpPr>
            <a:spLocks noGrp="1"/>
          </p:cNvSpPr>
          <p:nvPr>
            <p:ph type="sldNum" sz="quarter" idx="12"/>
          </p:nvPr>
        </p:nvSpPr>
        <p:spPr/>
        <p:txBody>
          <a:bodyPr/>
          <a:lstStyle/>
          <a:p>
            <a:pPr>
              <a:defRPr/>
            </a:pPr>
            <a:fld id="{ED2A5BCF-08AD-4814-8341-34CC1736FD3A}" type="slidenum">
              <a:rPr lang="it-IT" sz="1000">
                <a:solidFill>
                  <a:srgbClr val="E3DED1">
                    <a:shade val="50000"/>
                  </a:srgbClr>
                </a:solidFill>
                <a:latin typeface="Calibri"/>
              </a:rPr>
              <a:pPr>
                <a:defRPr/>
              </a:pPr>
              <a:t>266</a:t>
            </a:fld>
            <a:endParaRPr lang="it-IT" sz="1000" dirty="0">
              <a:solidFill>
                <a:srgbClr val="E3DED1">
                  <a:shade val="50000"/>
                </a:srgbClr>
              </a:solidFill>
              <a:latin typeface="Calibri"/>
            </a:endParaRPr>
          </a:p>
        </p:txBody>
      </p:sp>
      <p:sp>
        <p:nvSpPr>
          <p:cNvPr id="2" name="CasellaDiTesto 1">
            <a:extLst>
              <a:ext uri="{FF2B5EF4-FFF2-40B4-BE49-F238E27FC236}">
                <a16:creationId xmlns:a16="http://schemas.microsoft.com/office/drawing/2014/main" id="{BBC663A1-9470-4ECC-A747-3CDF0FCD0CAC}"/>
              </a:ext>
            </a:extLst>
          </p:cNvPr>
          <p:cNvSpPr txBox="1"/>
          <p:nvPr/>
        </p:nvSpPr>
        <p:spPr>
          <a:xfrm>
            <a:off x="2855640" y="949690"/>
            <a:ext cx="6624736" cy="369332"/>
          </a:xfrm>
          <a:prstGeom prst="rect">
            <a:avLst/>
          </a:prstGeom>
          <a:solidFill>
            <a:srgbClr val="FFFF00"/>
          </a:solidFill>
        </p:spPr>
        <p:txBody>
          <a:bodyPr wrap="square" rtlCol="0">
            <a:spAutoFit/>
          </a:bodyPr>
          <a:lstStyle/>
          <a:p>
            <a:pPr algn="ctr"/>
            <a:r>
              <a:rPr lang="it-IT" b="1" dirty="0"/>
              <a:t>LA QUALIFICAZIONE NEI LAVORI PUBBLICI</a:t>
            </a:r>
          </a:p>
        </p:txBody>
      </p:sp>
      <p:sp>
        <p:nvSpPr>
          <p:cNvPr id="3" name="CasellaDiTesto 2">
            <a:extLst>
              <a:ext uri="{FF2B5EF4-FFF2-40B4-BE49-F238E27FC236}">
                <a16:creationId xmlns:a16="http://schemas.microsoft.com/office/drawing/2014/main" id="{CF162281-03DA-4080-81FF-9BA0BC0B7285}"/>
              </a:ext>
            </a:extLst>
          </p:cNvPr>
          <p:cNvSpPr txBox="1"/>
          <p:nvPr/>
        </p:nvSpPr>
        <p:spPr>
          <a:xfrm>
            <a:off x="3539716" y="1514014"/>
            <a:ext cx="5256584" cy="369332"/>
          </a:xfrm>
          <a:prstGeom prst="rect">
            <a:avLst/>
          </a:prstGeom>
          <a:noFill/>
          <a:ln>
            <a:solidFill>
              <a:schemeClr val="accent1"/>
            </a:solidFill>
          </a:ln>
        </p:spPr>
        <p:txBody>
          <a:bodyPr wrap="square" rtlCol="0">
            <a:spAutoFit/>
          </a:bodyPr>
          <a:lstStyle/>
          <a:p>
            <a:pPr algn="ctr"/>
            <a:r>
              <a:rPr lang="it-IT" b="1" u="sng" dirty="0"/>
              <a:t>CATEGORIE SPECIALIZZATE</a:t>
            </a:r>
          </a:p>
        </p:txBody>
      </p:sp>
      <p:sp>
        <p:nvSpPr>
          <p:cNvPr id="9" name="object 3">
            <a:extLst>
              <a:ext uri="{FF2B5EF4-FFF2-40B4-BE49-F238E27FC236}">
                <a16:creationId xmlns:a16="http://schemas.microsoft.com/office/drawing/2014/main" id="{22B3F26B-E77D-4CB9-AB9F-117076C4A26D}"/>
              </a:ext>
            </a:extLst>
          </p:cNvPr>
          <p:cNvSpPr txBox="1"/>
          <p:nvPr/>
        </p:nvSpPr>
        <p:spPr>
          <a:xfrm>
            <a:off x="2855640" y="2007824"/>
            <a:ext cx="6585584" cy="3929281"/>
          </a:xfrm>
          <a:prstGeom prst="rect">
            <a:avLst/>
          </a:prstGeom>
          <a:ln>
            <a:solidFill>
              <a:schemeClr val="tx1"/>
            </a:solidFill>
          </a:ln>
        </p:spPr>
        <p:txBody>
          <a:bodyPr vert="horz" wrap="square" lIns="0" tIns="12700" rIns="0" bIns="0" rtlCol="0">
            <a:spAutoFit/>
          </a:bodyPr>
          <a:lstStyle/>
          <a:p>
            <a:pPr marL="184150" indent="-171450">
              <a:buFont typeface="Arial" panose="020B0604020202020204" pitchFamily="34" charset="0"/>
              <a:buChar char="•"/>
            </a:pPr>
            <a:r>
              <a:rPr sz="1200" b="1" spc="-5" dirty="0">
                <a:latin typeface="Arial"/>
                <a:cs typeface="Arial"/>
              </a:rPr>
              <a:t>OS </a:t>
            </a:r>
            <a:r>
              <a:rPr sz="1200" b="1" spc="-10" dirty="0">
                <a:latin typeface="Arial"/>
                <a:cs typeface="Arial"/>
              </a:rPr>
              <a:t>1:</a:t>
            </a:r>
            <a:r>
              <a:rPr lang="it-IT" sz="1200" b="1" spc="-10" dirty="0">
                <a:latin typeface="Arial"/>
                <a:cs typeface="Arial"/>
              </a:rPr>
              <a:t> </a:t>
            </a:r>
            <a:r>
              <a:rPr sz="1200" b="1" spc="-10" dirty="0">
                <a:latin typeface="Arial"/>
                <a:cs typeface="Arial"/>
              </a:rPr>
              <a:t>Lavori </a:t>
            </a:r>
            <a:r>
              <a:rPr sz="1200" b="1" dirty="0">
                <a:latin typeface="Arial"/>
                <a:cs typeface="Arial"/>
              </a:rPr>
              <a:t>in</a:t>
            </a:r>
            <a:r>
              <a:rPr sz="1200" b="1" spc="-20" dirty="0">
                <a:latin typeface="Arial"/>
                <a:cs typeface="Arial"/>
              </a:rPr>
              <a:t> </a:t>
            </a:r>
            <a:r>
              <a:rPr sz="1200" b="1" spc="-5" dirty="0">
                <a:latin typeface="Arial"/>
                <a:cs typeface="Arial"/>
              </a:rPr>
              <a:t>terra</a:t>
            </a:r>
            <a:endParaRPr sz="1200" b="1" dirty="0">
              <a:latin typeface="Arial"/>
              <a:cs typeface="Arial"/>
            </a:endParaRPr>
          </a:p>
          <a:p>
            <a:pPr marL="184150" marR="6350" indent="-171450">
              <a:buFont typeface="Arial" panose="020B0604020202020204" pitchFamily="34" charset="0"/>
              <a:buChar char="•"/>
            </a:pPr>
            <a:r>
              <a:rPr sz="1200" b="1" spc="-5" dirty="0">
                <a:solidFill>
                  <a:srgbClr val="C00000"/>
                </a:solidFill>
                <a:latin typeface="Arial"/>
                <a:cs typeface="Arial"/>
              </a:rPr>
              <a:t>OS </a:t>
            </a:r>
            <a:r>
              <a:rPr sz="1200" b="1" spc="-10" dirty="0">
                <a:solidFill>
                  <a:srgbClr val="C00000"/>
                </a:solidFill>
                <a:latin typeface="Arial"/>
                <a:cs typeface="Arial"/>
              </a:rPr>
              <a:t>2-A:</a:t>
            </a:r>
            <a:r>
              <a:rPr lang="it-IT" sz="1200" b="1" spc="-10" dirty="0">
                <a:solidFill>
                  <a:srgbClr val="C00000"/>
                </a:solidFill>
                <a:latin typeface="Arial"/>
                <a:cs typeface="Arial"/>
              </a:rPr>
              <a:t> </a:t>
            </a:r>
            <a:r>
              <a:rPr sz="1200" b="1" spc="-10" dirty="0">
                <a:solidFill>
                  <a:srgbClr val="C00000"/>
                </a:solidFill>
                <a:latin typeface="Arial"/>
                <a:cs typeface="Arial"/>
              </a:rPr>
              <a:t>Superfici </a:t>
            </a:r>
            <a:r>
              <a:rPr sz="1200" b="1" spc="-5" dirty="0">
                <a:solidFill>
                  <a:srgbClr val="C00000"/>
                </a:solidFill>
                <a:latin typeface="Arial"/>
                <a:cs typeface="Arial"/>
              </a:rPr>
              <a:t>decorate </a:t>
            </a:r>
            <a:r>
              <a:rPr sz="1200" b="1" dirty="0">
                <a:solidFill>
                  <a:srgbClr val="C00000"/>
                </a:solidFill>
                <a:latin typeface="Arial"/>
                <a:cs typeface="Arial"/>
              </a:rPr>
              <a:t>di </a:t>
            </a:r>
            <a:r>
              <a:rPr sz="1200" b="1" spc="-5" dirty="0">
                <a:solidFill>
                  <a:srgbClr val="C00000"/>
                </a:solidFill>
                <a:latin typeface="Arial"/>
                <a:cs typeface="Arial"/>
              </a:rPr>
              <a:t>beni </a:t>
            </a:r>
            <a:r>
              <a:rPr sz="1200" b="1" spc="-10" dirty="0">
                <a:solidFill>
                  <a:srgbClr val="C00000"/>
                </a:solidFill>
                <a:latin typeface="Arial"/>
                <a:cs typeface="Arial"/>
              </a:rPr>
              <a:t>immobili </a:t>
            </a:r>
            <a:r>
              <a:rPr sz="1200" b="1" spc="-5" dirty="0">
                <a:solidFill>
                  <a:srgbClr val="C00000"/>
                </a:solidFill>
                <a:latin typeface="Arial"/>
                <a:cs typeface="Arial"/>
              </a:rPr>
              <a:t>del patrimonio culturale  </a:t>
            </a:r>
            <a:r>
              <a:rPr sz="1200" b="1" dirty="0">
                <a:solidFill>
                  <a:srgbClr val="C00000"/>
                </a:solidFill>
                <a:latin typeface="Arial"/>
                <a:cs typeface="Arial"/>
              </a:rPr>
              <a:t>e </a:t>
            </a:r>
            <a:r>
              <a:rPr sz="1200" b="1" spc="-10" dirty="0">
                <a:solidFill>
                  <a:srgbClr val="C00000"/>
                </a:solidFill>
                <a:latin typeface="Arial"/>
                <a:cs typeface="Arial"/>
              </a:rPr>
              <a:t>beni culturali mobili </a:t>
            </a:r>
            <a:r>
              <a:rPr sz="1200" b="1" spc="-5" dirty="0">
                <a:solidFill>
                  <a:srgbClr val="C00000"/>
                </a:solidFill>
                <a:latin typeface="Arial"/>
                <a:cs typeface="Arial"/>
              </a:rPr>
              <a:t>di interesse storico, artistico, </a:t>
            </a:r>
            <a:r>
              <a:rPr sz="1200" b="1" spc="-10" dirty="0">
                <a:solidFill>
                  <a:srgbClr val="C00000"/>
                </a:solidFill>
                <a:latin typeface="Arial"/>
                <a:cs typeface="Arial"/>
              </a:rPr>
              <a:t>archeologico </a:t>
            </a:r>
            <a:r>
              <a:rPr sz="1200" b="1" spc="-5" dirty="0">
                <a:solidFill>
                  <a:srgbClr val="C00000"/>
                </a:solidFill>
                <a:latin typeface="Arial"/>
                <a:cs typeface="Arial"/>
              </a:rPr>
              <a:t>ed  </a:t>
            </a:r>
            <a:r>
              <a:rPr sz="1200" b="1" spc="-10" dirty="0">
                <a:solidFill>
                  <a:srgbClr val="C00000"/>
                </a:solidFill>
                <a:latin typeface="Arial"/>
                <a:cs typeface="Arial"/>
              </a:rPr>
              <a:t>etnoantropologico</a:t>
            </a:r>
            <a:endParaRPr sz="1200" b="1" dirty="0">
              <a:solidFill>
                <a:srgbClr val="C00000"/>
              </a:solidFill>
              <a:latin typeface="Arial"/>
              <a:cs typeface="Arial"/>
            </a:endParaRPr>
          </a:p>
          <a:p>
            <a:pPr marL="184150" marR="659765" indent="-171450">
              <a:buFont typeface="Arial" panose="020B0604020202020204" pitchFamily="34" charset="0"/>
              <a:buChar char="•"/>
            </a:pPr>
            <a:r>
              <a:rPr sz="1200" b="1" spc="-5" dirty="0">
                <a:solidFill>
                  <a:srgbClr val="C00000"/>
                </a:solidFill>
                <a:latin typeface="Arial"/>
                <a:cs typeface="Arial"/>
              </a:rPr>
              <a:t>0S </a:t>
            </a:r>
            <a:r>
              <a:rPr sz="1200" b="1" spc="-10" dirty="0">
                <a:solidFill>
                  <a:srgbClr val="C00000"/>
                </a:solidFill>
                <a:latin typeface="Arial"/>
                <a:cs typeface="Arial"/>
              </a:rPr>
              <a:t>2-B:</a:t>
            </a:r>
            <a:r>
              <a:rPr lang="it-IT" sz="1200" b="1" spc="-10" dirty="0">
                <a:solidFill>
                  <a:srgbClr val="C00000"/>
                </a:solidFill>
                <a:latin typeface="Arial"/>
                <a:cs typeface="Arial"/>
              </a:rPr>
              <a:t> </a:t>
            </a:r>
            <a:r>
              <a:rPr sz="1200" b="1" spc="-10" dirty="0">
                <a:solidFill>
                  <a:srgbClr val="C00000"/>
                </a:solidFill>
                <a:latin typeface="Arial"/>
                <a:cs typeface="Arial"/>
              </a:rPr>
              <a:t>Beni </a:t>
            </a:r>
            <a:r>
              <a:rPr sz="1200" b="1" spc="-5" dirty="0">
                <a:solidFill>
                  <a:srgbClr val="C00000"/>
                </a:solidFill>
                <a:latin typeface="Arial"/>
                <a:cs typeface="Arial"/>
              </a:rPr>
              <a:t>culturali mobili </a:t>
            </a:r>
            <a:r>
              <a:rPr sz="1200" b="1" dirty="0">
                <a:solidFill>
                  <a:srgbClr val="C00000"/>
                </a:solidFill>
                <a:latin typeface="Arial"/>
                <a:cs typeface="Arial"/>
              </a:rPr>
              <a:t>di </a:t>
            </a:r>
            <a:r>
              <a:rPr sz="1200" b="1" spc="-5" dirty="0">
                <a:solidFill>
                  <a:srgbClr val="C00000"/>
                </a:solidFill>
                <a:latin typeface="Arial"/>
                <a:cs typeface="Arial"/>
              </a:rPr>
              <a:t>interesse </a:t>
            </a:r>
            <a:r>
              <a:rPr sz="1200" b="1" spc="-10" dirty="0">
                <a:solidFill>
                  <a:srgbClr val="C00000"/>
                </a:solidFill>
                <a:latin typeface="Arial"/>
                <a:cs typeface="Arial"/>
              </a:rPr>
              <a:t>archivistico </a:t>
            </a:r>
            <a:r>
              <a:rPr sz="1200" b="1" dirty="0">
                <a:solidFill>
                  <a:srgbClr val="C00000"/>
                </a:solidFill>
                <a:latin typeface="Arial"/>
                <a:cs typeface="Arial"/>
              </a:rPr>
              <a:t>e </a:t>
            </a:r>
            <a:r>
              <a:rPr sz="1200" b="1" spc="-5" dirty="0">
                <a:solidFill>
                  <a:srgbClr val="C00000"/>
                </a:solidFill>
                <a:latin typeface="Arial"/>
                <a:cs typeface="Arial"/>
              </a:rPr>
              <a:t>librario  OS </a:t>
            </a:r>
            <a:r>
              <a:rPr sz="1200" b="1" spc="-10" dirty="0">
                <a:solidFill>
                  <a:srgbClr val="C00000"/>
                </a:solidFill>
                <a:latin typeface="Arial"/>
                <a:cs typeface="Arial"/>
              </a:rPr>
              <a:t>3:Impianti </a:t>
            </a:r>
            <a:r>
              <a:rPr sz="1200" b="1" spc="-5" dirty="0">
                <a:solidFill>
                  <a:srgbClr val="C00000"/>
                </a:solidFill>
                <a:latin typeface="Arial"/>
                <a:cs typeface="Arial"/>
              </a:rPr>
              <a:t>idrico-sanitario, </a:t>
            </a:r>
            <a:r>
              <a:rPr sz="1200" b="1" spc="-10" dirty="0">
                <a:solidFill>
                  <a:srgbClr val="C00000"/>
                </a:solidFill>
                <a:latin typeface="Arial"/>
                <a:cs typeface="Arial"/>
              </a:rPr>
              <a:t>cucine,</a:t>
            </a:r>
            <a:r>
              <a:rPr sz="1200" b="1" dirty="0">
                <a:solidFill>
                  <a:srgbClr val="C00000"/>
                </a:solidFill>
                <a:latin typeface="Arial"/>
                <a:cs typeface="Arial"/>
              </a:rPr>
              <a:t> </a:t>
            </a:r>
            <a:r>
              <a:rPr sz="1200" b="1" spc="-10" dirty="0">
                <a:solidFill>
                  <a:srgbClr val="C00000"/>
                </a:solidFill>
                <a:latin typeface="Arial"/>
                <a:cs typeface="Arial"/>
              </a:rPr>
              <a:t>lavanderie</a:t>
            </a:r>
            <a:endParaRPr sz="1200" b="1" dirty="0">
              <a:solidFill>
                <a:srgbClr val="C00000"/>
              </a:solidFill>
              <a:latin typeface="Arial"/>
              <a:cs typeface="Arial"/>
            </a:endParaRPr>
          </a:p>
          <a:p>
            <a:pPr marL="184150" marR="2345690" indent="-171450">
              <a:buFont typeface="Arial" panose="020B0604020202020204" pitchFamily="34" charset="0"/>
              <a:buChar char="•"/>
            </a:pPr>
            <a:r>
              <a:rPr sz="1200" b="1" spc="-5" dirty="0">
                <a:solidFill>
                  <a:srgbClr val="C00000"/>
                </a:solidFill>
                <a:latin typeface="Arial"/>
                <a:cs typeface="Arial"/>
              </a:rPr>
              <a:t>OS </a:t>
            </a:r>
            <a:r>
              <a:rPr sz="1200" b="1" spc="-10" dirty="0">
                <a:solidFill>
                  <a:srgbClr val="C00000"/>
                </a:solidFill>
                <a:latin typeface="Arial"/>
                <a:cs typeface="Arial"/>
              </a:rPr>
              <a:t>4:</a:t>
            </a:r>
            <a:r>
              <a:rPr lang="it-IT" sz="1200" b="1" spc="-10" dirty="0">
                <a:solidFill>
                  <a:srgbClr val="C00000"/>
                </a:solidFill>
                <a:latin typeface="Arial"/>
                <a:cs typeface="Arial"/>
              </a:rPr>
              <a:t> </a:t>
            </a:r>
            <a:r>
              <a:rPr sz="1200" b="1" spc="-10" dirty="0">
                <a:solidFill>
                  <a:srgbClr val="C00000"/>
                </a:solidFill>
                <a:latin typeface="Arial"/>
                <a:cs typeface="Arial"/>
              </a:rPr>
              <a:t>Impianti elettromeccanici </a:t>
            </a:r>
            <a:r>
              <a:rPr sz="1200" b="1" spc="-5" dirty="0">
                <a:solidFill>
                  <a:srgbClr val="C00000"/>
                </a:solidFill>
                <a:latin typeface="Arial"/>
                <a:cs typeface="Arial"/>
              </a:rPr>
              <a:t>trasportatori  </a:t>
            </a:r>
            <a:endParaRPr lang="it-IT" sz="1200" b="1" spc="-5" dirty="0">
              <a:solidFill>
                <a:srgbClr val="C00000"/>
              </a:solidFill>
              <a:latin typeface="Arial"/>
              <a:cs typeface="Arial"/>
            </a:endParaRPr>
          </a:p>
          <a:p>
            <a:pPr marL="184150" marR="2345690" indent="-171450">
              <a:buFont typeface="Arial" panose="020B0604020202020204" pitchFamily="34" charset="0"/>
              <a:buChar char="•"/>
            </a:pPr>
            <a:r>
              <a:rPr sz="1200" b="1" spc="-5" dirty="0">
                <a:latin typeface="Arial"/>
                <a:cs typeface="Arial"/>
              </a:rPr>
              <a:t>OS </a:t>
            </a:r>
            <a:r>
              <a:rPr sz="1200" b="1" spc="-10" dirty="0">
                <a:latin typeface="Arial"/>
                <a:cs typeface="Arial"/>
              </a:rPr>
              <a:t>5:</a:t>
            </a:r>
            <a:r>
              <a:rPr lang="it-IT" sz="1200" b="1" spc="-10" dirty="0">
                <a:latin typeface="Arial"/>
                <a:cs typeface="Arial"/>
              </a:rPr>
              <a:t> </a:t>
            </a:r>
            <a:r>
              <a:rPr sz="1200" b="1" spc="-10" dirty="0">
                <a:latin typeface="Arial"/>
                <a:cs typeface="Arial"/>
              </a:rPr>
              <a:t>Impianti pneumatici </a:t>
            </a:r>
            <a:r>
              <a:rPr sz="1200" b="1" dirty="0">
                <a:latin typeface="Arial"/>
                <a:cs typeface="Arial"/>
              </a:rPr>
              <a:t>e</a:t>
            </a:r>
            <a:r>
              <a:rPr sz="1200" b="1" spc="20" dirty="0">
                <a:latin typeface="Arial"/>
                <a:cs typeface="Arial"/>
              </a:rPr>
              <a:t> </a:t>
            </a:r>
            <a:r>
              <a:rPr sz="1200" b="1" spc="-10" dirty="0">
                <a:latin typeface="Arial"/>
                <a:cs typeface="Arial"/>
              </a:rPr>
              <a:t>antintrusione</a:t>
            </a:r>
            <a:endParaRPr sz="1200" b="1" dirty="0">
              <a:latin typeface="Arial"/>
              <a:cs typeface="Arial"/>
            </a:endParaRPr>
          </a:p>
          <a:p>
            <a:pPr marL="184150" indent="-171450">
              <a:buFont typeface="Arial" panose="020B0604020202020204" pitchFamily="34" charset="0"/>
              <a:buChar char="•"/>
            </a:pPr>
            <a:r>
              <a:rPr sz="1200" b="1" spc="-5" dirty="0">
                <a:latin typeface="Arial"/>
                <a:cs typeface="Arial"/>
              </a:rPr>
              <a:t>OS </a:t>
            </a:r>
            <a:r>
              <a:rPr sz="1200" b="1" spc="-10" dirty="0">
                <a:latin typeface="Arial"/>
                <a:cs typeface="Arial"/>
              </a:rPr>
              <a:t>6:</a:t>
            </a:r>
            <a:r>
              <a:rPr lang="it-IT" sz="1200" b="1" spc="-10" dirty="0">
                <a:latin typeface="Arial"/>
                <a:cs typeface="Arial"/>
              </a:rPr>
              <a:t> </a:t>
            </a:r>
            <a:r>
              <a:rPr sz="1200" b="1" spc="-10" dirty="0">
                <a:latin typeface="Arial"/>
                <a:cs typeface="Arial"/>
              </a:rPr>
              <a:t>Finiture </a:t>
            </a:r>
            <a:r>
              <a:rPr sz="1200" b="1" spc="-5" dirty="0">
                <a:latin typeface="Arial"/>
                <a:cs typeface="Arial"/>
              </a:rPr>
              <a:t>di opere generali in materiali lignei, plastici, metallici</a:t>
            </a:r>
            <a:r>
              <a:rPr sz="1200" b="1" spc="-30" dirty="0">
                <a:latin typeface="Arial"/>
                <a:cs typeface="Arial"/>
              </a:rPr>
              <a:t> </a:t>
            </a:r>
            <a:r>
              <a:rPr sz="1200" b="1" dirty="0">
                <a:latin typeface="Arial"/>
                <a:cs typeface="Arial"/>
              </a:rPr>
              <a:t>e</a:t>
            </a:r>
          </a:p>
          <a:p>
            <a:pPr marL="184150" indent="-171450">
              <a:buFont typeface="Arial" panose="020B0604020202020204" pitchFamily="34" charset="0"/>
              <a:buChar char="•"/>
            </a:pPr>
            <a:r>
              <a:rPr sz="1200" b="1" spc="-10" dirty="0">
                <a:latin typeface="Arial"/>
                <a:cs typeface="Arial"/>
              </a:rPr>
              <a:t>vetrosi</a:t>
            </a:r>
            <a:endParaRPr sz="1200" b="1" dirty="0">
              <a:latin typeface="Arial"/>
              <a:cs typeface="Arial"/>
            </a:endParaRPr>
          </a:p>
          <a:p>
            <a:pPr marL="184150" marR="1265555" indent="-171450">
              <a:buFont typeface="Arial" panose="020B0604020202020204" pitchFamily="34" charset="0"/>
              <a:buChar char="•"/>
            </a:pPr>
            <a:r>
              <a:rPr sz="1200" b="1" spc="-5" dirty="0">
                <a:latin typeface="Arial"/>
                <a:cs typeface="Arial"/>
              </a:rPr>
              <a:t>OS </a:t>
            </a:r>
            <a:r>
              <a:rPr sz="1200" b="1" spc="-10" dirty="0">
                <a:latin typeface="Arial"/>
                <a:cs typeface="Arial"/>
              </a:rPr>
              <a:t>7:</a:t>
            </a:r>
            <a:r>
              <a:rPr lang="it-IT" sz="1200" b="1" spc="-10" dirty="0">
                <a:latin typeface="Arial"/>
                <a:cs typeface="Arial"/>
              </a:rPr>
              <a:t> </a:t>
            </a:r>
            <a:r>
              <a:rPr sz="1200" b="1" spc="-10" dirty="0">
                <a:latin typeface="Arial"/>
                <a:cs typeface="Arial"/>
              </a:rPr>
              <a:t>Finiture </a:t>
            </a:r>
            <a:r>
              <a:rPr sz="1200" b="1" spc="-5" dirty="0">
                <a:latin typeface="Arial"/>
                <a:cs typeface="Arial"/>
              </a:rPr>
              <a:t>di opere generali di </a:t>
            </a:r>
            <a:r>
              <a:rPr sz="1200" b="1" spc="-10" dirty="0">
                <a:latin typeface="Arial"/>
                <a:cs typeface="Arial"/>
              </a:rPr>
              <a:t>natura </a:t>
            </a:r>
            <a:r>
              <a:rPr sz="1200" b="1" spc="-5" dirty="0">
                <a:latin typeface="Arial"/>
                <a:cs typeface="Arial"/>
              </a:rPr>
              <a:t>edile </a:t>
            </a:r>
            <a:r>
              <a:rPr sz="1200" b="1" dirty="0">
                <a:latin typeface="Arial"/>
                <a:cs typeface="Arial"/>
              </a:rPr>
              <a:t>e </a:t>
            </a:r>
            <a:r>
              <a:rPr sz="1200" b="1" spc="-10" dirty="0">
                <a:latin typeface="Arial"/>
                <a:cs typeface="Arial"/>
              </a:rPr>
              <a:t>tecnica  </a:t>
            </a:r>
            <a:r>
              <a:rPr sz="1200" b="1" spc="-5" dirty="0">
                <a:latin typeface="Arial"/>
                <a:cs typeface="Arial"/>
              </a:rPr>
              <a:t>OS 8:Opere di</a:t>
            </a:r>
            <a:r>
              <a:rPr sz="1200" b="1" spc="-15" dirty="0">
                <a:latin typeface="Arial"/>
                <a:cs typeface="Arial"/>
              </a:rPr>
              <a:t> </a:t>
            </a:r>
            <a:r>
              <a:rPr sz="1200" b="1" spc="-5" dirty="0">
                <a:latin typeface="Arial"/>
                <a:cs typeface="Arial"/>
              </a:rPr>
              <a:t>impermeabilizzazione</a:t>
            </a:r>
            <a:endParaRPr sz="1200" b="1" dirty="0">
              <a:latin typeface="Arial"/>
              <a:cs typeface="Arial"/>
            </a:endParaRPr>
          </a:p>
          <a:p>
            <a:pPr marL="184150" marR="105410" indent="-171450">
              <a:buFont typeface="Arial" panose="020B0604020202020204" pitchFamily="34" charset="0"/>
              <a:buChar char="•"/>
            </a:pPr>
            <a:r>
              <a:rPr sz="1200" b="1" spc="-5" dirty="0">
                <a:latin typeface="Arial"/>
                <a:cs typeface="Arial"/>
              </a:rPr>
              <a:t>OS </a:t>
            </a:r>
            <a:r>
              <a:rPr sz="1200" b="1" spc="-10" dirty="0">
                <a:latin typeface="Arial"/>
                <a:cs typeface="Arial"/>
              </a:rPr>
              <a:t>9:</a:t>
            </a:r>
            <a:r>
              <a:rPr lang="it-IT" sz="1200" b="1" spc="-10" dirty="0">
                <a:latin typeface="Arial"/>
                <a:cs typeface="Arial"/>
              </a:rPr>
              <a:t> </a:t>
            </a:r>
            <a:r>
              <a:rPr sz="1200" b="1" spc="-10" dirty="0">
                <a:latin typeface="Arial"/>
                <a:cs typeface="Arial"/>
              </a:rPr>
              <a:t>Impianti </a:t>
            </a:r>
            <a:r>
              <a:rPr sz="1200" b="1" spc="-5" dirty="0">
                <a:latin typeface="Arial"/>
                <a:cs typeface="Arial"/>
              </a:rPr>
              <a:t>per la segnaletica luminosa </a:t>
            </a:r>
            <a:r>
              <a:rPr sz="1200" b="1" dirty="0">
                <a:latin typeface="Arial"/>
                <a:cs typeface="Arial"/>
              </a:rPr>
              <a:t>e </a:t>
            </a:r>
            <a:r>
              <a:rPr sz="1200" b="1" spc="-5" dirty="0">
                <a:latin typeface="Arial"/>
                <a:cs typeface="Arial"/>
              </a:rPr>
              <a:t>la sicurezza del </a:t>
            </a:r>
            <a:r>
              <a:rPr sz="1200" b="1" spc="-10" dirty="0">
                <a:latin typeface="Arial"/>
                <a:cs typeface="Arial"/>
              </a:rPr>
              <a:t>traffico  </a:t>
            </a:r>
            <a:r>
              <a:rPr sz="1200" b="1" spc="-5" dirty="0">
                <a:latin typeface="Arial"/>
                <a:cs typeface="Arial"/>
              </a:rPr>
              <a:t>OS </a:t>
            </a:r>
            <a:r>
              <a:rPr sz="1200" b="1" spc="-10" dirty="0">
                <a:latin typeface="Arial"/>
                <a:cs typeface="Arial"/>
              </a:rPr>
              <a:t>10:Segnaletica </a:t>
            </a:r>
            <a:r>
              <a:rPr sz="1200" b="1" spc="-5" dirty="0">
                <a:latin typeface="Arial"/>
                <a:cs typeface="Arial"/>
              </a:rPr>
              <a:t>stradale non </a:t>
            </a:r>
            <a:r>
              <a:rPr sz="1200" b="1" spc="-10" dirty="0">
                <a:latin typeface="Arial"/>
                <a:cs typeface="Arial"/>
              </a:rPr>
              <a:t>luminosa</a:t>
            </a:r>
            <a:endParaRPr sz="1200" b="1" dirty="0">
              <a:latin typeface="Arial"/>
              <a:cs typeface="Arial"/>
            </a:endParaRPr>
          </a:p>
          <a:p>
            <a:pPr marL="184150" indent="-171450">
              <a:buFont typeface="Arial" panose="020B0604020202020204" pitchFamily="34" charset="0"/>
              <a:buChar char="•"/>
            </a:pPr>
            <a:r>
              <a:rPr sz="1200" b="1" spc="-5" dirty="0">
                <a:solidFill>
                  <a:srgbClr val="C00000"/>
                </a:solidFill>
                <a:latin typeface="Arial"/>
                <a:cs typeface="Arial"/>
              </a:rPr>
              <a:t>OS </a:t>
            </a:r>
            <a:r>
              <a:rPr sz="1200" b="1" spc="-10" dirty="0">
                <a:solidFill>
                  <a:srgbClr val="C00000"/>
                </a:solidFill>
                <a:latin typeface="Arial"/>
                <a:cs typeface="Arial"/>
              </a:rPr>
              <a:t>11:</a:t>
            </a:r>
            <a:r>
              <a:rPr lang="it-IT" sz="1200" b="1" spc="-10" dirty="0">
                <a:solidFill>
                  <a:srgbClr val="C00000"/>
                </a:solidFill>
                <a:latin typeface="Arial"/>
                <a:cs typeface="Arial"/>
              </a:rPr>
              <a:t> </a:t>
            </a:r>
            <a:r>
              <a:rPr sz="1200" b="1" spc="-10" dirty="0">
                <a:solidFill>
                  <a:srgbClr val="C00000"/>
                </a:solidFill>
                <a:latin typeface="Arial"/>
                <a:cs typeface="Arial"/>
              </a:rPr>
              <a:t>Apparecchiature </a:t>
            </a:r>
            <a:r>
              <a:rPr sz="1200" b="1" spc="-5" dirty="0">
                <a:solidFill>
                  <a:srgbClr val="C00000"/>
                </a:solidFill>
                <a:latin typeface="Arial"/>
                <a:cs typeface="Arial"/>
              </a:rPr>
              <a:t>strutturali</a:t>
            </a:r>
            <a:r>
              <a:rPr sz="1200" b="1" spc="-10" dirty="0">
                <a:solidFill>
                  <a:srgbClr val="C00000"/>
                </a:solidFill>
                <a:latin typeface="Arial"/>
                <a:cs typeface="Arial"/>
              </a:rPr>
              <a:t> </a:t>
            </a:r>
            <a:r>
              <a:rPr sz="1200" b="1" spc="-5" dirty="0">
                <a:solidFill>
                  <a:srgbClr val="C00000"/>
                </a:solidFill>
                <a:latin typeface="Arial"/>
                <a:cs typeface="Arial"/>
              </a:rPr>
              <a:t>speciali</a:t>
            </a:r>
            <a:endParaRPr sz="1200" b="1" dirty="0">
              <a:solidFill>
                <a:srgbClr val="C00000"/>
              </a:solidFill>
              <a:latin typeface="Arial"/>
              <a:cs typeface="Arial"/>
            </a:endParaRPr>
          </a:p>
          <a:p>
            <a:pPr marL="184150" indent="-171450">
              <a:buFont typeface="Arial" panose="020B0604020202020204" pitchFamily="34" charset="0"/>
              <a:buChar char="•"/>
            </a:pPr>
            <a:r>
              <a:rPr sz="1200" b="1" spc="-5" dirty="0">
                <a:solidFill>
                  <a:srgbClr val="C00000"/>
                </a:solidFill>
                <a:latin typeface="Arial"/>
                <a:cs typeface="Arial"/>
              </a:rPr>
              <a:t>OS </a:t>
            </a:r>
            <a:r>
              <a:rPr sz="1200" b="1" spc="-10" dirty="0">
                <a:solidFill>
                  <a:srgbClr val="C00000"/>
                </a:solidFill>
                <a:latin typeface="Arial"/>
                <a:cs typeface="Arial"/>
              </a:rPr>
              <a:t>12-A:</a:t>
            </a:r>
            <a:r>
              <a:rPr lang="it-IT" sz="1200" b="1" spc="-10" dirty="0">
                <a:solidFill>
                  <a:srgbClr val="C00000"/>
                </a:solidFill>
                <a:latin typeface="Arial"/>
                <a:cs typeface="Arial"/>
              </a:rPr>
              <a:t> </a:t>
            </a:r>
            <a:r>
              <a:rPr sz="1200" b="1" spc="-10" dirty="0">
                <a:solidFill>
                  <a:srgbClr val="C00000"/>
                </a:solidFill>
                <a:latin typeface="Arial"/>
                <a:cs typeface="Arial"/>
              </a:rPr>
              <a:t>Barriere </a:t>
            </a:r>
            <a:r>
              <a:rPr sz="1200" b="1" spc="-5" dirty="0">
                <a:solidFill>
                  <a:srgbClr val="C00000"/>
                </a:solidFill>
                <a:latin typeface="Arial"/>
                <a:cs typeface="Arial"/>
              </a:rPr>
              <a:t>stradali </a:t>
            </a:r>
            <a:r>
              <a:rPr sz="1200" b="1" dirty="0">
                <a:solidFill>
                  <a:srgbClr val="C00000"/>
                </a:solidFill>
                <a:latin typeface="Arial"/>
                <a:cs typeface="Arial"/>
              </a:rPr>
              <a:t>di</a:t>
            </a:r>
            <a:r>
              <a:rPr sz="1200" b="1" spc="-15" dirty="0">
                <a:solidFill>
                  <a:srgbClr val="C00000"/>
                </a:solidFill>
                <a:latin typeface="Arial"/>
                <a:cs typeface="Arial"/>
              </a:rPr>
              <a:t> </a:t>
            </a:r>
            <a:r>
              <a:rPr sz="1200" b="1" spc="-5" dirty="0">
                <a:solidFill>
                  <a:srgbClr val="C00000"/>
                </a:solidFill>
                <a:latin typeface="Arial"/>
                <a:cs typeface="Arial"/>
              </a:rPr>
              <a:t>sicurezza</a:t>
            </a:r>
            <a:endParaRPr sz="1200" b="1" dirty="0">
              <a:solidFill>
                <a:srgbClr val="C00000"/>
              </a:solidFill>
              <a:latin typeface="Arial"/>
              <a:cs typeface="Arial"/>
            </a:endParaRPr>
          </a:p>
          <a:p>
            <a:pPr marL="184150" marR="1873885" indent="-171450">
              <a:buFont typeface="Arial" panose="020B0604020202020204" pitchFamily="34" charset="0"/>
              <a:buChar char="•"/>
            </a:pPr>
            <a:r>
              <a:rPr sz="1200" b="1" spc="-5" dirty="0">
                <a:solidFill>
                  <a:srgbClr val="C00000"/>
                </a:solidFill>
                <a:latin typeface="Arial"/>
                <a:cs typeface="Arial"/>
              </a:rPr>
              <a:t>OS 12-B:</a:t>
            </a:r>
            <a:r>
              <a:rPr lang="it-IT" sz="1200" b="1" spc="-5" dirty="0">
                <a:solidFill>
                  <a:srgbClr val="C00000"/>
                </a:solidFill>
                <a:latin typeface="Arial"/>
                <a:cs typeface="Arial"/>
              </a:rPr>
              <a:t> </a:t>
            </a:r>
            <a:r>
              <a:rPr sz="1200" b="1" spc="-5" dirty="0">
                <a:solidFill>
                  <a:srgbClr val="C00000"/>
                </a:solidFill>
                <a:latin typeface="Arial"/>
                <a:cs typeface="Arial"/>
              </a:rPr>
              <a:t>Barriere paramassi, </a:t>
            </a:r>
            <a:r>
              <a:rPr sz="1200" b="1" spc="-15" dirty="0">
                <a:solidFill>
                  <a:srgbClr val="C00000"/>
                </a:solidFill>
                <a:latin typeface="Arial"/>
                <a:cs typeface="Arial"/>
              </a:rPr>
              <a:t>fermaneve </a:t>
            </a:r>
            <a:r>
              <a:rPr sz="1200" b="1" dirty="0">
                <a:solidFill>
                  <a:srgbClr val="C00000"/>
                </a:solidFill>
                <a:latin typeface="Arial"/>
                <a:cs typeface="Arial"/>
              </a:rPr>
              <a:t>e </a:t>
            </a:r>
            <a:r>
              <a:rPr sz="1200" b="1" spc="-5" dirty="0">
                <a:solidFill>
                  <a:srgbClr val="C00000"/>
                </a:solidFill>
                <a:latin typeface="Arial"/>
                <a:cs typeface="Arial"/>
              </a:rPr>
              <a:t>simili  </a:t>
            </a:r>
            <a:endParaRPr lang="it-IT" sz="1200" b="1" spc="-5" dirty="0">
              <a:solidFill>
                <a:srgbClr val="C00000"/>
              </a:solidFill>
              <a:latin typeface="Arial"/>
              <a:cs typeface="Arial"/>
            </a:endParaRPr>
          </a:p>
          <a:p>
            <a:pPr marL="184150" marR="1873885" indent="-171450">
              <a:buFont typeface="Arial" panose="020B0604020202020204" pitchFamily="34" charset="0"/>
              <a:buChar char="•"/>
            </a:pPr>
            <a:r>
              <a:rPr sz="1200" b="1" spc="-5" dirty="0">
                <a:solidFill>
                  <a:srgbClr val="C00000"/>
                </a:solidFill>
                <a:latin typeface="Arial"/>
                <a:cs typeface="Arial"/>
              </a:rPr>
              <a:t>OS 13:</a:t>
            </a:r>
            <a:r>
              <a:rPr lang="it-IT" sz="1200" b="1" spc="-5" dirty="0">
                <a:solidFill>
                  <a:srgbClr val="C00000"/>
                </a:solidFill>
                <a:latin typeface="Arial"/>
                <a:cs typeface="Arial"/>
              </a:rPr>
              <a:t> </a:t>
            </a:r>
            <a:r>
              <a:rPr sz="1200" b="1" spc="-5" dirty="0">
                <a:solidFill>
                  <a:srgbClr val="C00000"/>
                </a:solidFill>
                <a:latin typeface="Arial"/>
                <a:cs typeface="Arial"/>
              </a:rPr>
              <a:t>Strutture prefabbricate </a:t>
            </a:r>
            <a:r>
              <a:rPr sz="1200" b="1" dirty="0">
                <a:solidFill>
                  <a:srgbClr val="C00000"/>
                </a:solidFill>
                <a:latin typeface="Arial"/>
                <a:cs typeface="Arial"/>
              </a:rPr>
              <a:t>in </a:t>
            </a:r>
            <a:r>
              <a:rPr sz="1200" b="1" spc="-10" dirty="0">
                <a:solidFill>
                  <a:srgbClr val="C00000"/>
                </a:solidFill>
                <a:latin typeface="Arial"/>
                <a:cs typeface="Arial"/>
              </a:rPr>
              <a:t>cemento</a:t>
            </a:r>
            <a:r>
              <a:rPr sz="1200" b="1" spc="-90" dirty="0">
                <a:solidFill>
                  <a:srgbClr val="C00000"/>
                </a:solidFill>
                <a:latin typeface="Arial"/>
                <a:cs typeface="Arial"/>
              </a:rPr>
              <a:t> </a:t>
            </a:r>
            <a:r>
              <a:rPr sz="1200" b="1" spc="-5" dirty="0">
                <a:solidFill>
                  <a:srgbClr val="C00000"/>
                </a:solidFill>
                <a:latin typeface="Arial"/>
                <a:cs typeface="Arial"/>
              </a:rPr>
              <a:t>armato</a:t>
            </a:r>
            <a:endParaRPr sz="1200" b="1" dirty="0">
              <a:solidFill>
                <a:srgbClr val="C00000"/>
              </a:solidFill>
              <a:latin typeface="Arial"/>
              <a:cs typeface="Arial"/>
            </a:endParaRPr>
          </a:p>
          <a:p>
            <a:pPr marL="184150" marR="2010410" indent="-171450">
              <a:buFont typeface="Arial" panose="020B0604020202020204" pitchFamily="34" charset="0"/>
              <a:buChar char="•"/>
            </a:pPr>
            <a:r>
              <a:rPr sz="1200" b="1" spc="-5" dirty="0">
                <a:solidFill>
                  <a:srgbClr val="C00000"/>
                </a:solidFill>
                <a:latin typeface="Arial"/>
                <a:cs typeface="Arial"/>
              </a:rPr>
              <a:t>OS </a:t>
            </a:r>
            <a:r>
              <a:rPr sz="1200" b="1" spc="-10" dirty="0">
                <a:solidFill>
                  <a:srgbClr val="C00000"/>
                </a:solidFill>
                <a:latin typeface="Arial"/>
                <a:cs typeface="Arial"/>
              </a:rPr>
              <a:t>14:</a:t>
            </a:r>
            <a:r>
              <a:rPr lang="it-IT" sz="1200" b="1" spc="-10" dirty="0">
                <a:solidFill>
                  <a:srgbClr val="C00000"/>
                </a:solidFill>
                <a:latin typeface="Arial"/>
                <a:cs typeface="Arial"/>
              </a:rPr>
              <a:t> </a:t>
            </a:r>
            <a:r>
              <a:rPr sz="1200" b="1" spc="-10" dirty="0">
                <a:solidFill>
                  <a:srgbClr val="C00000"/>
                </a:solidFill>
                <a:latin typeface="Arial"/>
                <a:cs typeface="Arial"/>
              </a:rPr>
              <a:t>Impianti </a:t>
            </a:r>
            <a:r>
              <a:rPr sz="1200" b="1" spc="-5" dirty="0">
                <a:solidFill>
                  <a:srgbClr val="C00000"/>
                </a:solidFill>
                <a:latin typeface="Arial"/>
                <a:cs typeface="Arial"/>
              </a:rPr>
              <a:t>di </a:t>
            </a:r>
            <a:r>
              <a:rPr sz="1200" b="1" spc="-10" dirty="0">
                <a:solidFill>
                  <a:srgbClr val="C00000"/>
                </a:solidFill>
                <a:latin typeface="Arial"/>
                <a:cs typeface="Arial"/>
              </a:rPr>
              <a:t>smaltimento </a:t>
            </a:r>
            <a:r>
              <a:rPr sz="1200" b="1" dirty="0">
                <a:solidFill>
                  <a:srgbClr val="C00000"/>
                </a:solidFill>
                <a:latin typeface="Arial"/>
                <a:cs typeface="Arial"/>
              </a:rPr>
              <a:t>e </a:t>
            </a:r>
            <a:r>
              <a:rPr sz="1200" b="1" spc="-10" dirty="0">
                <a:solidFill>
                  <a:srgbClr val="C00000"/>
                </a:solidFill>
                <a:latin typeface="Arial"/>
                <a:cs typeface="Arial"/>
              </a:rPr>
              <a:t>recupero </a:t>
            </a:r>
            <a:r>
              <a:rPr sz="1200" b="1" spc="-5" dirty="0">
                <a:solidFill>
                  <a:srgbClr val="C00000"/>
                </a:solidFill>
                <a:latin typeface="Arial"/>
                <a:cs typeface="Arial"/>
              </a:rPr>
              <a:t>rifiuti</a:t>
            </a:r>
            <a:r>
              <a:rPr sz="1200" b="1" spc="-5" dirty="0">
                <a:latin typeface="Arial"/>
                <a:cs typeface="Arial"/>
              </a:rPr>
              <a:t>  </a:t>
            </a:r>
            <a:endParaRPr lang="it-IT" sz="1200" b="1" spc="-5" dirty="0">
              <a:latin typeface="Arial"/>
              <a:cs typeface="Arial"/>
            </a:endParaRPr>
          </a:p>
          <a:p>
            <a:pPr marL="184150" marR="2010410" indent="-171450">
              <a:buFont typeface="Arial" panose="020B0604020202020204" pitchFamily="34" charset="0"/>
              <a:buChar char="•"/>
            </a:pPr>
            <a:r>
              <a:rPr sz="1200" b="1" spc="-5" dirty="0">
                <a:latin typeface="Arial"/>
                <a:cs typeface="Arial"/>
              </a:rPr>
              <a:t>OS 15:</a:t>
            </a:r>
            <a:r>
              <a:rPr lang="it-IT" sz="1200" b="1" spc="-5" dirty="0">
                <a:latin typeface="Arial"/>
                <a:cs typeface="Arial"/>
              </a:rPr>
              <a:t> </a:t>
            </a:r>
            <a:r>
              <a:rPr sz="1200" b="1" spc="-5" dirty="0">
                <a:latin typeface="Arial"/>
                <a:cs typeface="Arial"/>
              </a:rPr>
              <a:t>Pulizia </a:t>
            </a:r>
            <a:r>
              <a:rPr sz="1200" b="1" dirty="0">
                <a:latin typeface="Arial"/>
                <a:cs typeface="Arial"/>
              </a:rPr>
              <a:t>di </a:t>
            </a:r>
            <a:r>
              <a:rPr sz="1200" b="1" spc="-10" dirty="0">
                <a:latin typeface="Arial"/>
                <a:cs typeface="Arial"/>
              </a:rPr>
              <a:t>acque marine, </a:t>
            </a:r>
            <a:r>
              <a:rPr sz="1200" b="1" spc="-5" dirty="0">
                <a:latin typeface="Arial"/>
                <a:cs typeface="Arial"/>
              </a:rPr>
              <a:t>lacustri,</a:t>
            </a:r>
            <a:r>
              <a:rPr sz="1200" b="1" spc="-10" dirty="0">
                <a:latin typeface="Arial"/>
                <a:cs typeface="Arial"/>
              </a:rPr>
              <a:t> fluviali</a:t>
            </a:r>
            <a:endParaRPr sz="1200" b="1" dirty="0">
              <a:latin typeface="Arial"/>
              <a:cs typeface="Arial"/>
            </a:endParaRPr>
          </a:p>
          <a:p>
            <a:pPr marL="184150" marR="1242695" indent="-171450">
              <a:buFont typeface="Arial" panose="020B0604020202020204" pitchFamily="34" charset="0"/>
              <a:buChar char="•"/>
            </a:pPr>
            <a:r>
              <a:rPr sz="1200" b="1" spc="-5" dirty="0">
                <a:latin typeface="Arial"/>
                <a:cs typeface="Arial"/>
              </a:rPr>
              <a:t>OS </a:t>
            </a:r>
            <a:r>
              <a:rPr sz="1200" b="1" spc="-10" dirty="0">
                <a:latin typeface="Arial"/>
                <a:cs typeface="Arial"/>
              </a:rPr>
              <a:t>16:</a:t>
            </a:r>
            <a:r>
              <a:rPr lang="it-IT" sz="1200" b="1" spc="-10" dirty="0">
                <a:latin typeface="Arial"/>
                <a:cs typeface="Arial"/>
              </a:rPr>
              <a:t> </a:t>
            </a:r>
            <a:r>
              <a:rPr sz="1200" b="1" spc="-10" dirty="0">
                <a:latin typeface="Arial"/>
                <a:cs typeface="Arial"/>
              </a:rPr>
              <a:t>Impianti </a:t>
            </a:r>
            <a:r>
              <a:rPr sz="1200" b="1" spc="-5" dirty="0">
                <a:latin typeface="Arial"/>
                <a:cs typeface="Arial"/>
              </a:rPr>
              <a:t>per centrali </a:t>
            </a:r>
            <a:r>
              <a:rPr sz="1200" b="1" spc="-10" dirty="0">
                <a:latin typeface="Arial"/>
                <a:cs typeface="Arial"/>
              </a:rPr>
              <a:t>produzione </a:t>
            </a:r>
            <a:r>
              <a:rPr sz="1200" b="1" spc="-5" dirty="0">
                <a:latin typeface="Arial"/>
                <a:cs typeface="Arial"/>
              </a:rPr>
              <a:t>energia elettrica  </a:t>
            </a:r>
            <a:endParaRPr lang="it-IT" sz="1200" b="1" spc="-5" dirty="0">
              <a:latin typeface="Arial"/>
              <a:cs typeface="Arial"/>
            </a:endParaRPr>
          </a:p>
          <a:p>
            <a:pPr marL="184150" marR="1242695" indent="-171450">
              <a:buFont typeface="Arial" panose="020B0604020202020204" pitchFamily="34" charset="0"/>
              <a:buChar char="•"/>
            </a:pPr>
            <a:r>
              <a:rPr sz="1200" b="1" spc="-5" dirty="0">
                <a:latin typeface="Arial"/>
                <a:cs typeface="Arial"/>
              </a:rPr>
              <a:t>OS </a:t>
            </a:r>
            <a:r>
              <a:rPr sz="1200" b="1" spc="-10" dirty="0">
                <a:latin typeface="Arial"/>
                <a:cs typeface="Arial"/>
              </a:rPr>
              <a:t>17:</a:t>
            </a:r>
            <a:r>
              <a:rPr lang="it-IT" sz="1200" b="1" spc="-10" dirty="0">
                <a:latin typeface="Arial"/>
                <a:cs typeface="Arial"/>
              </a:rPr>
              <a:t> </a:t>
            </a:r>
            <a:r>
              <a:rPr sz="1200" b="1" spc="-10" dirty="0">
                <a:latin typeface="Arial"/>
                <a:cs typeface="Arial"/>
              </a:rPr>
              <a:t>Linee telefoniche </a:t>
            </a:r>
            <a:r>
              <a:rPr sz="1200" b="1" spc="-5" dirty="0">
                <a:latin typeface="Arial"/>
                <a:cs typeface="Arial"/>
              </a:rPr>
              <a:t>ed impianti di</a:t>
            </a:r>
            <a:r>
              <a:rPr sz="1200" b="1" spc="-15" dirty="0">
                <a:latin typeface="Arial"/>
                <a:cs typeface="Arial"/>
              </a:rPr>
              <a:t> </a:t>
            </a:r>
            <a:r>
              <a:rPr sz="1200" b="1" spc="-5" dirty="0">
                <a:latin typeface="Arial"/>
                <a:cs typeface="Arial"/>
              </a:rPr>
              <a:t>telefonia</a:t>
            </a:r>
            <a:endParaRPr sz="1200" b="1" dirty="0">
              <a:latin typeface="Arial"/>
              <a:cs typeface="Arial"/>
            </a:endParaRPr>
          </a:p>
        </p:txBody>
      </p:sp>
    </p:spTree>
    <p:extLst>
      <p:ext uri="{BB962C8B-B14F-4D97-AF65-F5344CB8AC3E}">
        <p14:creationId xmlns:p14="http://schemas.microsoft.com/office/powerpoint/2010/main" val="3708625"/>
      </p:ext>
    </p:extLst>
  </p:cSld>
  <p:clrMapOvr>
    <a:masterClrMapping/>
  </p:clrMapOvr>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4" name="Segnaposto data 3"/>
          <p:cNvSpPr>
            <a:spLocks noGrp="1"/>
          </p:cNvSpPr>
          <p:nvPr>
            <p:ph type="dt" sz="half" idx="10"/>
          </p:nvPr>
        </p:nvSpPr>
        <p:spPr>
          <a:xfrm>
            <a:off x="1991544" y="6021289"/>
            <a:ext cx="2286000" cy="365125"/>
          </a:xfrm>
        </p:spPr>
        <p:txBody>
          <a:bodyPr/>
          <a:lstStyle/>
          <a:p>
            <a:pPr algn="r">
              <a:defRPr/>
            </a:pPr>
            <a:endParaRPr lang="it-IT" sz="1000" dirty="0">
              <a:solidFill>
                <a:srgbClr val="E3DED1">
                  <a:shade val="50000"/>
                </a:srgbClr>
              </a:solidFill>
              <a:latin typeface="Calibri"/>
            </a:endParaRPr>
          </a:p>
          <a:p>
            <a:pPr algn="r">
              <a:defRPr/>
            </a:pPr>
            <a:fld id="{C2A3C01C-C5B2-41A8-8D17-32AF24AD1F6C}" type="datetime1">
              <a:rPr lang="it-IT" sz="1000">
                <a:solidFill>
                  <a:srgbClr val="E3DED1">
                    <a:shade val="50000"/>
                  </a:srgbClr>
                </a:solidFill>
                <a:latin typeface="Calibri"/>
              </a:rPr>
              <a:pPr algn="r">
                <a:defRPr/>
              </a:pPr>
              <a:t>11/12/2020</a:t>
            </a:fld>
            <a:endParaRPr lang="it-IT" sz="1000" dirty="0">
              <a:solidFill>
                <a:srgbClr val="E3DED1">
                  <a:shade val="50000"/>
                </a:srgbClr>
              </a:solidFill>
              <a:latin typeface="Calibri"/>
            </a:endParaRPr>
          </a:p>
        </p:txBody>
      </p:sp>
      <p:sp>
        <p:nvSpPr>
          <p:cNvPr id="5" name="Segnaposto piè di pagina 4"/>
          <p:cNvSpPr>
            <a:spLocks noGrp="1"/>
          </p:cNvSpPr>
          <p:nvPr>
            <p:ph type="ftr" sz="quarter" idx="11"/>
          </p:nvPr>
        </p:nvSpPr>
        <p:spPr>
          <a:xfrm>
            <a:off x="6528048" y="6111876"/>
            <a:ext cx="3344280" cy="365125"/>
          </a:xfrm>
        </p:spPr>
        <p:txBody>
          <a:bodyPr/>
          <a:lstStyle/>
          <a:p>
            <a:pPr algn="l">
              <a:defRPr/>
            </a:pPr>
            <a:r>
              <a:rPr lang="it-IT" sz="1000" dirty="0">
                <a:solidFill>
                  <a:srgbClr val="E3DED1">
                    <a:shade val="50000"/>
                  </a:srgbClr>
                </a:solidFill>
                <a:latin typeface="Calibri"/>
              </a:rPr>
              <a:t>IL CODICE DEI CONTRATTI PUBBLICI</a:t>
            </a:r>
          </a:p>
        </p:txBody>
      </p:sp>
      <p:sp>
        <p:nvSpPr>
          <p:cNvPr id="6" name="Segnaposto numero diapositiva 5"/>
          <p:cNvSpPr>
            <a:spLocks noGrp="1"/>
          </p:cNvSpPr>
          <p:nvPr>
            <p:ph type="sldNum" sz="quarter" idx="12"/>
          </p:nvPr>
        </p:nvSpPr>
        <p:spPr/>
        <p:txBody>
          <a:bodyPr/>
          <a:lstStyle/>
          <a:p>
            <a:pPr>
              <a:defRPr/>
            </a:pPr>
            <a:fld id="{ED2A5BCF-08AD-4814-8341-34CC1736FD3A}" type="slidenum">
              <a:rPr lang="it-IT" sz="1000">
                <a:solidFill>
                  <a:srgbClr val="E3DED1">
                    <a:shade val="50000"/>
                  </a:srgbClr>
                </a:solidFill>
                <a:latin typeface="Calibri"/>
              </a:rPr>
              <a:pPr>
                <a:defRPr/>
              </a:pPr>
              <a:t>267</a:t>
            </a:fld>
            <a:endParaRPr lang="it-IT" sz="1000" dirty="0">
              <a:solidFill>
                <a:srgbClr val="E3DED1">
                  <a:shade val="50000"/>
                </a:srgbClr>
              </a:solidFill>
              <a:latin typeface="Calibri"/>
            </a:endParaRPr>
          </a:p>
        </p:txBody>
      </p:sp>
      <p:sp>
        <p:nvSpPr>
          <p:cNvPr id="2" name="CasellaDiTesto 1">
            <a:extLst>
              <a:ext uri="{FF2B5EF4-FFF2-40B4-BE49-F238E27FC236}">
                <a16:creationId xmlns:a16="http://schemas.microsoft.com/office/drawing/2014/main" id="{BBC663A1-9470-4ECC-A747-3CDF0FCD0CAC}"/>
              </a:ext>
            </a:extLst>
          </p:cNvPr>
          <p:cNvSpPr txBox="1"/>
          <p:nvPr/>
        </p:nvSpPr>
        <p:spPr>
          <a:xfrm>
            <a:off x="2855640" y="949690"/>
            <a:ext cx="6624736" cy="369332"/>
          </a:xfrm>
          <a:prstGeom prst="rect">
            <a:avLst/>
          </a:prstGeom>
          <a:solidFill>
            <a:srgbClr val="FFFF00"/>
          </a:solidFill>
        </p:spPr>
        <p:txBody>
          <a:bodyPr wrap="square" rtlCol="0">
            <a:spAutoFit/>
          </a:bodyPr>
          <a:lstStyle/>
          <a:p>
            <a:pPr algn="ctr"/>
            <a:r>
              <a:rPr lang="it-IT" b="1" dirty="0"/>
              <a:t>LA QUALIFICAZIONE NEI LAVORI PUBBLICI</a:t>
            </a:r>
          </a:p>
        </p:txBody>
      </p:sp>
      <p:sp>
        <p:nvSpPr>
          <p:cNvPr id="3" name="CasellaDiTesto 2">
            <a:extLst>
              <a:ext uri="{FF2B5EF4-FFF2-40B4-BE49-F238E27FC236}">
                <a16:creationId xmlns:a16="http://schemas.microsoft.com/office/drawing/2014/main" id="{CF162281-03DA-4080-81FF-9BA0BC0B7285}"/>
              </a:ext>
            </a:extLst>
          </p:cNvPr>
          <p:cNvSpPr txBox="1"/>
          <p:nvPr/>
        </p:nvSpPr>
        <p:spPr>
          <a:xfrm>
            <a:off x="3539716" y="1514014"/>
            <a:ext cx="5256584" cy="369332"/>
          </a:xfrm>
          <a:prstGeom prst="rect">
            <a:avLst/>
          </a:prstGeom>
          <a:noFill/>
          <a:ln>
            <a:solidFill>
              <a:schemeClr val="accent1"/>
            </a:solidFill>
          </a:ln>
        </p:spPr>
        <p:txBody>
          <a:bodyPr wrap="square" rtlCol="0">
            <a:spAutoFit/>
          </a:bodyPr>
          <a:lstStyle/>
          <a:p>
            <a:pPr algn="ctr"/>
            <a:r>
              <a:rPr lang="it-IT" b="1" u="sng" dirty="0"/>
              <a:t>CATEGORIE SPECIALIZZATE</a:t>
            </a:r>
          </a:p>
        </p:txBody>
      </p:sp>
      <p:sp>
        <p:nvSpPr>
          <p:cNvPr id="9" name="object 3">
            <a:extLst>
              <a:ext uri="{FF2B5EF4-FFF2-40B4-BE49-F238E27FC236}">
                <a16:creationId xmlns:a16="http://schemas.microsoft.com/office/drawing/2014/main" id="{22B3F26B-E77D-4CB9-AB9F-117076C4A26D}"/>
              </a:ext>
            </a:extLst>
          </p:cNvPr>
          <p:cNvSpPr txBox="1"/>
          <p:nvPr/>
        </p:nvSpPr>
        <p:spPr>
          <a:xfrm>
            <a:off x="2855640" y="2007824"/>
            <a:ext cx="6585584" cy="3706143"/>
          </a:xfrm>
          <a:prstGeom prst="rect">
            <a:avLst/>
          </a:prstGeom>
          <a:ln>
            <a:solidFill>
              <a:schemeClr val="tx1"/>
            </a:solidFill>
          </a:ln>
        </p:spPr>
        <p:txBody>
          <a:bodyPr vert="horz" wrap="square" lIns="0" tIns="12700" rIns="0" bIns="0" rtlCol="0">
            <a:spAutoFit/>
          </a:bodyPr>
          <a:lstStyle/>
          <a:p>
            <a:pPr marL="184150" marR="2326005" indent="-171450">
              <a:buFont typeface="Arial" panose="020B0604020202020204" pitchFamily="34" charset="0"/>
              <a:buChar char="•"/>
            </a:pPr>
            <a:r>
              <a:rPr lang="it-IT" sz="1200" b="1" spc="-5" dirty="0">
                <a:solidFill>
                  <a:srgbClr val="C00000"/>
                </a:solidFill>
                <a:latin typeface="Arial"/>
                <a:cs typeface="Arial"/>
              </a:rPr>
              <a:t>OS </a:t>
            </a:r>
            <a:r>
              <a:rPr lang="it-IT" sz="1200" b="1" spc="-10" dirty="0">
                <a:solidFill>
                  <a:srgbClr val="C00000"/>
                </a:solidFill>
                <a:latin typeface="Arial"/>
                <a:cs typeface="Arial"/>
              </a:rPr>
              <a:t>18-A: Componenti </a:t>
            </a:r>
            <a:r>
              <a:rPr lang="it-IT" sz="1200" b="1" spc="-5" dirty="0">
                <a:solidFill>
                  <a:srgbClr val="C00000"/>
                </a:solidFill>
                <a:latin typeface="Arial"/>
                <a:cs typeface="Arial"/>
              </a:rPr>
              <a:t>strutturali in acciaio  </a:t>
            </a:r>
          </a:p>
          <a:p>
            <a:pPr marL="184150" marR="2326005" indent="-171450">
              <a:buFont typeface="Arial" panose="020B0604020202020204" pitchFamily="34" charset="0"/>
              <a:buChar char="•"/>
            </a:pPr>
            <a:r>
              <a:rPr lang="it-IT" sz="1200" b="1" spc="-5" dirty="0">
                <a:solidFill>
                  <a:srgbClr val="C00000"/>
                </a:solidFill>
                <a:latin typeface="Arial"/>
                <a:cs typeface="Arial"/>
              </a:rPr>
              <a:t>OS </a:t>
            </a:r>
            <a:r>
              <a:rPr lang="it-IT" sz="1200" b="1" spc="-10" dirty="0">
                <a:solidFill>
                  <a:srgbClr val="C00000"/>
                </a:solidFill>
                <a:latin typeface="Arial"/>
                <a:cs typeface="Arial"/>
              </a:rPr>
              <a:t>18-B: Componenti </a:t>
            </a:r>
            <a:r>
              <a:rPr lang="it-IT" sz="1200" b="1" spc="-5" dirty="0">
                <a:solidFill>
                  <a:srgbClr val="C00000"/>
                </a:solidFill>
                <a:latin typeface="Arial"/>
                <a:cs typeface="Arial"/>
              </a:rPr>
              <a:t>per </a:t>
            </a:r>
            <a:r>
              <a:rPr lang="it-IT" sz="1200" b="1" spc="-10" dirty="0">
                <a:solidFill>
                  <a:srgbClr val="C00000"/>
                </a:solidFill>
                <a:latin typeface="Arial"/>
                <a:cs typeface="Arial"/>
              </a:rPr>
              <a:t>facciate</a:t>
            </a:r>
            <a:r>
              <a:rPr lang="it-IT" sz="1200" b="1" spc="20" dirty="0">
                <a:solidFill>
                  <a:srgbClr val="C00000"/>
                </a:solidFill>
                <a:latin typeface="Arial"/>
                <a:cs typeface="Arial"/>
              </a:rPr>
              <a:t> </a:t>
            </a:r>
            <a:r>
              <a:rPr lang="it-IT" sz="1200" b="1" spc="-10" dirty="0">
                <a:solidFill>
                  <a:srgbClr val="C00000"/>
                </a:solidFill>
                <a:latin typeface="Arial"/>
                <a:cs typeface="Arial"/>
              </a:rPr>
              <a:t>continue</a:t>
            </a:r>
            <a:endParaRPr lang="it-IT" sz="1200" dirty="0">
              <a:solidFill>
                <a:srgbClr val="C00000"/>
              </a:solidFill>
              <a:latin typeface="Arial"/>
              <a:cs typeface="Arial"/>
            </a:endParaRPr>
          </a:p>
          <a:p>
            <a:pPr marL="184150" marR="490855" indent="-171450">
              <a:buFont typeface="Arial" panose="020B0604020202020204" pitchFamily="34" charset="0"/>
              <a:buChar char="•"/>
            </a:pPr>
            <a:r>
              <a:rPr lang="it-IT" sz="1200" b="1" spc="-5" dirty="0">
                <a:latin typeface="Arial"/>
                <a:cs typeface="Arial"/>
              </a:rPr>
              <a:t>OS </a:t>
            </a:r>
            <a:r>
              <a:rPr lang="it-IT" sz="1200" b="1" spc="-10" dirty="0">
                <a:latin typeface="Arial"/>
                <a:cs typeface="Arial"/>
              </a:rPr>
              <a:t>19: Impianti </a:t>
            </a:r>
            <a:r>
              <a:rPr lang="it-IT" sz="1200" b="1" spc="-5" dirty="0">
                <a:latin typeface="Arial"/>
                <a:cs typeface="Arial"/>
              </a:rPr>
              <a:t>di reti di </a:t>
            </a:r>
            <a:r>
              <a:rPr lang="it-IT" sz="1200" b="1" spc="-10" dirty="0">
                <a:latin typeface="Arial"/>
                <a:cs typeface="Arial"/>
              </a:rPr>
              <a:t>telecomunicazione </a:t>
            </a:r>
            <a:r>
              <a:rPr lang="it-IT" sz="1200" b="1" dirty="0">
                <a:latin typeface="Arial"/>
                <a:cs typeface="Arial"/>
              </a:rPr>
              <a:t>e </a:t>
            </a:r>
            <a:r>
              <a:rPr lang="it-IT" sz="1200" b="1" spc="-5" dirty="0">
                <a:latin typeface="Arial"/>
                <a:cs typeface="Arial"/>
              </a:rPr>
              <a:t>di </a:t>
            </a:r>
            <a:r>
              <a:rPr lang="it-IT" sz="1200" b="1" spc="-10" dirty="0">
                <a:latin typeface="Arial"/>
                <a:cs typeface="Arial"/>
              </a:rPr>
              <a:t>trasmissioni </a:t>
            </a:r>
            <a:r>
              <a:rPr lang="it-IT" sz="1200" b="1" dirty="0">
                <a:latin typeface="Arial"/>
                <a:cs typeface="Arial"/>
              </a:rPr>
              <a:t>e  </a:t>
            </a:r>
            <a:r>
              <a:rPr lang="it-IT" sz="1200" b="1" spc="-10" dirty="0">
                <a:latin typeface="Arial"/>
                <a:cs typeface="Arial"/>
              </a:rPr>
              <a:t>trattamento</a:t>
            </a:r>
            <a:endParaRPr lang="it-IT" sz="1200" dirty="0">
              <a:latin typeface="Arial"/>
              <a:cs typeface="Arial"/>
            </a:endParaRPr>
          </a:p>
          <a:p>
            <a:pPr marL="184150" indent="-171450">
              <a:buFont typeface="Arial" panose="020B0604020202020204" pitchFamily="34" charset="0"/>
              <a:buChar char="•"/>
            </a:pPr>
            <a:r>
              <a:rPr lang="it-IT" sz="1200" b="1" spc="-5" dirty="0">
                <a:latin typeface="Arial"/>
                <a:cs typeface="Arial"/>
              </a:rPr>
              <a:t>OS </a:t>
            </a:r>
            <a:r>
              <a:rPr lang="it-IT" sz="1200" b="1" spc="-15" dirty="0">
                <a:latin typeface="Arial"/>
                <a:cs typeface="Arial"/>
              </a:rPr>
              <a:t>20-A: Rilevamenti</a:t>
            </a:r>
            <a:r>
              <a:rPr lang="it-IT" sz="1200" b="1" spc="-5" dirty="0">
                <a:latin typeface="Arial"/>
                <a:cs typeface="Arial"/>
              </a:rPr>
              <a:t> </a:t>
            </a:r>
            <a:r>
              <a:rPr lang="it-IT" sz="1200" b="1" spc="-10" dirty="0">
                <a:latin typeface="Arial"/>
                <a:cs typeface="Arial"/>
              </a:rPr>
              <a:t>topografici</a:t>
            </a:r>
            <a:endParaRPr lang="it-IT" sz="1200" dirty="0">
              <a:latin typeface="Arial"/>
              <a:cs typeface="Arial"/>
            </a:endParaRPr>
          </a:p>
          <a:p>
            <a:pPr marL="184150" marR="3414395" indent="-171450">
              <a:buFont typeface="Arial" panose="020B0604020202020204" pitchFamily="34" charset="0"/>
              <a:buChar char="•"/>
            </a:pPr>
            <a:r>
              <a:rPr lang="it-IT" sz="1200" b="1" spc="-5" dirty="0">
                <a:latin typeface="Arial"/>
                <a:cs typeface="Arial"/>
              </a:rPr>
              <a:t>OS </a:t>
            </a:r>
            <a:r>
              <a:rPr lang="it-IT" sz="1200" b="1" spc="-10" dirty="0">
                <a:latin typeface="Arial"/>
                <a:cs typeface="Arial"/>
              </a:rPr>
              <a:t>20-B: Indagini geognostiche  </a:t>
            </a:r>
          </a:p>
          <a:p>
            <a:pPr marL="184150" marR="3414395" indent="-171450">
              <a:buFont typeface="Arial" panose="020B0604020202020204" pitchFamily="34" charset="0"/>
              <a:buChar char="•"/>
            </a:pPr>
            <a:r>
              <a:rPr lang="it-IT" sz="1200" b="1" spc="-5" dirty="0">
                <a:solidFill>
                  <a:srgbClr val="C00000"/>
                </a:solidFill>
                <a:latin typeface="Arial"/>
                <a:cs typeface="Arial"/>
              </a:rPr>
              <a:t>OS 21: Opere strutturali</a:t>
            </a:r>
            <a:r>
              <a:rPr lang="it-IT" sz="1200" b="1" spc="-105" dirty="0">
                <a:solidFill>
                  <a:srgbClr val="C00000"/>
                </a:solidFill>
                <a:latin typeface="Arial"/>
                <a:cs typeface="Arial"/>
              </a:rPr>
              <a:t> </a:t>
            </a:r>
            <a:r>
              <a:rPr lang="it-IT" sz="1200" b="1" spc="-5" dirty="0">
                <a:solidFill>
                  <a:srgbClr val="C00000"/>
                </a:solidFill>
                <a:latin typeface="Arial"/>
                <a:cs typeface="Arial"/>
              </a:rPr>
              <a:t>speciali</a:t>
            </a:r>
            <a:endParaRPr lang="it-IT" sz="1200" dirty="0">
              <a:solidFill>
                <a:srgbClr val="C00000"/>
              </a:solidFill>
              <a:latin typeface="Arial"/>
              <a:cs typeface="Arial"/>
            </a:endParaRPr>
          </a:p>
          <a:p>
            <a:pPr marL="184150" marR="1760220" indent="-171450">
              <a:buFont typeface="Arial" panose="020B0604020202020204" pitchFamily="34" charset="0"/>
              <a:buChar char="•"/>
            </a:pPr>
            <a:r>
              <a:rPr lang="it-IT" sz="1200" b="1" spc="-5" dirty="0">
                <a:latin typeface="Arial"/>
                <a:cs typeface="Arial"/>
              </a:rPr>
              <a:t>OS </a:t>
            </a:r>
            <a:r>
              <a:rPr lang="it-IT" sz="1200" b="1" spc="-10" dirty="0">
                <a:latin typeface="Arial"/>
                <a:cs typeface="Arial"/>
              </a:rPr>
              <a:t>22: Impianti </a:t>
            </a:r>
            <a:r>
              <a:rPr lang="it-IT" sz="1200" b="1" spc="-5" dirty="0">
                <a:latin typeface="Arial"/>
                <a:cs typeface="Arial"/>
              </a:rPr>
              <a:t>di potabilizzazione </a:t>
            </a:r>
            <a:r>
              <a:rPr lang="it-IT" sz="1200" b="1" dirty="0">
                <a:latin typeface="Arial"/>
                <a:cs typeface="Arial"/>
              </a:rPr>
              <a:t>e </a:t>
            </a:r>
            <a:r>
              <a:rPr lang="it-IT" sz="1200" b="1" spc="-10" dirty="0">
                <a:latin typeface="Arial"/>
                <a:cs typeface="Arial"/>
              </a:rPr>
              <a:t>depurazione  </a:t>
            </a:r>
          </a:p>
          <a:p>
            <a:pPr marL="184150" marR="1760220" indent="-171450">
              <a:buFont typeface="Arial" panose="020B0604020202020204" pitchFamily="34" charset="0"/>
              <a:buChar char="•"/>
            </a:pPr>
            <a:r>
              <a:rPr lang="it-IT" sz="1200" b="1" spc="-5" dirty="0">
                <a:latin typeface="Arial"/>
                <a:cs typeface="Arial"/>
              </a:rPr>
              <a:t>OS </a:t>
            </a:r>
            <a:r>
              <a:rPr lang="it-IT" sz="1200" b="1" spc="-10" dirty="0">
                <a:latin typeface="Arial"/>
                <a:cs typeface="Arial"/>
              </a:rPr>
              <a:t>23: Demolizione </a:t>
            </a:r>
            <a:r>
              <a:rPr lang="it-IT" sz="1200" b="1" spc="-5" dirty="0">
                <a:latin typeface="Arial"/>
                <a:cs typeface="Arial"/>
              </a:rPr>
              <a:t>di</a:t>
            </a:r>
            <a:r>
              <a:rPr lang="it-IT" sz="1200" b="1" dirty="0">
                <a:latin typeface="Arial"/>
                <a:cs typeface="Arial"/>
              </a:rPr>
              <a:t> </a:t>
            </a:r>
            <a:r>
              <a:rPr lang="it-IT" sz="1200" b="1" spc="-10" dirty="0">
                <a:latin typeface="Arial"/>
                <a:cs typeface="Arial"/>
              </a:rPr>
              <a:t>opere</a:t>
            </a:r>
            <a:endParaRPr lang="it-IT" sz="1200" dirty="0">
              <a:latin typeface="Arial"/>
              <a:cs typeface="Arial"/>
            </a:endParaRPr>
          </a:p>
          <a:p>
            <a:pPr marL="184150" indent="-171450">
              <a:buFont typeface="Arial" panose="020B0604020202020204" pitchFamily="34" charset="0"/>
              <a:buChar char="•"/>
            </a:pPr>
            <a:r>
              <a:rPr lang="it-IT" sz="1200" b="1" spc="-5" dirty="0">
                <a:latin typeface="Arial"/>
                <a:cs typeface="Arial"/>
              </a:rPr>
              <a:t>OS 24: Verde </a:t>
            </a:r>
            <a:r>
              <a:rPr lang="it-IT" sz="1200" b="1" dirty="0">
                <a:latin typeface="Arial"/>
                <a:cs typeface="Arial"/>
              </a:rPr>
              <a:t>e </a:t>
            </a:r>
            <a:r>
              <a:rPr lang="it-IT" sz="1200" b="1" spc="-5" dirty="0">
                <a:latin typeface="Arial"/>
                <a:cs typeface="Arial"/>
              </a:rPr>
              <a:t>arredo</a:t>
            </a:r>
            <a:r>
              <a:rPr lang="it-IT" sz="1200" b="1" spc="-25" dirty="0">
                <a:latin typeface="Arial"/>
                <a:cs typeface="Arial"/>
              </a:rPr>
              <a:t> </a:t>
            </a:r>
            <a:r>
              <a:rPr lang="it-IT" sz="1200" b="1" spc="-5" dirty="0">
                <a:latin typeface="Arial"/>
                <a:cs typeface="Arial"/>
              </a:rPr>
              <a:t>urbano</a:t>
            </a:r>
            <a:endParaRPr lang="it-IT" sz="1200" dirty="0">
              <a:latin typeface="Arial"/>
              <a:cs typeface="Arial"/>
            </a:endParaRPr>
          </a:p>
          <a:p>
            <a:pPr marL="184150" indent="-171450">
              <a:buFont typeface="Arial" panose="020B0604020202020204" pitchFamily="34" charset="0"/>
              <a:buChar char="•"/>
            </a:pPr>
            <a:r>
              <a:rPr lang="it-IT" sz="1200" b="1" spc="-5" dirty="0">
                <a:solidFill>
                  <a:srgbClr val="C00000"/>
                </a:solidFill>
                <a:latin typeface="Arial"/>
                <a:cs typeface="Arial"/>
              </a:rPr>
              <a:t>OS </a:t>
            </a:r>
            <a:r>
              <a:rPr lang="it-IT" sz="1200" b="1" spc="-10" dirty="0">
                <a:solidFill>
                  <a:srgbClr val="C00000"/>
                </a:solidFill>
                <a:latin typeface="Arial"/>
                <a:cs typeface="Arial"/>
              </a:rPr>
              <a:t>25: Scavi archeologici</a:t>
            </a:r>
            <a:endParaRPr lang="it-IT" sz="1200" dirty="0">
              <a:solidFill>
                <a:srgbClr val="C00000"/>
              </a:solidFill>
              <a:latin typeface="Arial"/>
              <a:cs typeface="Arial"/>
            </a:endParaRPr>
          </a:p>
          <a:p>
            <a:pPr marL="184150" marR="1936750" indent="-171450">
              <a:buFont typeface="Arial" panose="020B0604020202020204" pitchFamily="34" charset="0"/>
              <a:buChar char="•"/>
            </a:pPr>
            <a:r>
              <a:rPr lang="it-IT" sz="1200" b="1" spc="-5" dirty="0">
                <a:latin typeface="Arial"/>
                <a:cs typeface="Arial"/>
              </a:rPr>
              <a:t>OS </a:t>
            </a:r>
            <a:r>
              <a:rPr lang="it-IT" sz="1200" b="1" spc="-10" dirty="0">
                <a:latin typeface="Arial"/>
                <a:cs typeface="Arial"/>
              </a:rPr>
              <a:t>26: Pavimentazioni </a:t>
            </a:r>
            <a:r>
              <a:rPr lang="it-IT" sz="1200" b="1" dirty="0">
                <a:latin typeface="Arial"/>
                <a:cs typeface="Arial"/>
              </a:rPr>
              <a:t>e </a:t>
            </a:r>
            <a:r>
              <a:rPr lang="it-IT" sz="1200" b="1" spc="-10" dirty="0">
                <a:latin typeface="Arial"/>
                <a:cs typeface="Arial"/>
              </a:rPr>
              <a:t>sovrastrutture </a:t>
            </a:r>
            <a:r>
              <a:rPr lang="it-IT" sz="1200" b="1" spc="-5" dirty="0">
                <a:latin typeface="Arial"/>
                <a:cs typeface="Arial"/>
              </a:rPr>
              <a:t>speciali  </a:t>
            </a:r>
          </a:p>
          <a:p>
            <a:pPr marL="184150" marR="1936750" indent="-171450">
              <a:buFont typeface="Arial" panose="020B0604020202020204" pitchFamily="34" charset="0"/>
              <a:buChar char="•"/>
            </a:pPr>
            <a:r>
              <a:rPr lang="it-IT" sz="1200" b="1" spc="-5" dirty="0">
                <a:latin typeface="Arial"/>
                <a:cs typeface="Arial"/>
              </a:rPr>
              <a:t>OS </a:t>
            </a:r>
            <a:r>
              <a:rPr lang="it-IT" sz="1200" b="1" spc="-10" dirty="0">
                <a:latin typeface="Arial"/>
                <a:cs typeface="Arial"/>
              </a:rPr>
              <a:t>27: Impianti </a:t>
            </a:r>
            <a:r>
              <a:rPr lang="it-IT" sz="1200" b="1" spc="-5" dirty="0">
                <a:latin typeface="Arial"/>
                <a:cs typeface="Arial"/>
              </a:rPr>
              <a:t>per la trazione</a:t>
            </a:r>
            <a:r>
              <a:rPr lang="it-IT" sz="1200" b="1" dirty="0">
                <a:latin typeface="Arial"/>
                <a:cs typeface="Arial"/>
              </a:rPr>
              <a:t> </a:t>
            </a:r>
            <a:r>
              <a:rPr lang="it-IT" sz="1200" b="1" spc="-5" dirty="0">
                <a:latin typeface="Arial"/>
                <a:cs typeface="Arial"/>
              </a:rPr>
              <a:t>elettrica</a:t>
            </a:r>
            <a:endParaRPr lang="it-IT" sz="1200" dirty="0">
              <a:latin typeface="Arial"/>
              <a:cs typeface="Arial"/>
            </a:endParaRPr>
          </a:p>
          <a:p>
            <a:pPr marL="184150" marR="2178050" indent="-171450">
              <a:buFont typeface="Arial" panose="020B0604020202020204" pitchFamily="34" charset="0"/>
              <a:buChar char="•"/>
            </a:pPr>
            <a:r>
              <a:rPr lang="it-IT" sz="1200" b="1" spc="-5" dirty="0">
                <a:latin typeface="Arial"/>
                <a:cs typeface="Arial"/>
              </a:rPr>
              <a:t>OS </a:t>
            </a:r>
            <a:r>
              <a:rPr lang="it-IT" sz="1200" b="1" spc="-10" dirty="0">
                <a:latin typeface="Arial"/>
                <a:cs typeface="Arial"/>
              </a:rPr>
              <a:t>28: Impianti </a:t>
            </a:r>
            <a:r>
              <a:rPr lang="it-IT" sz="1200" b="1" spc="-5" dirty="0">
                <a:latin typeface="Arial"/>
                <a:cs typeface="Arial"/>
              </a:rPr>
              <a:t>termici </a:t>
            </a:r>
            <a:r>
              <a:rPr lang="it-IT" sz="1200" b="1" dirty="0">
                <a:latin typeface="Arial"/>
                <a:cs typeface="Arial"/>
              </a:rPr>
              <a:t>e </a:t>
            </a:r>
            <a:r>
              <a:rPr lang="it-IT" sz="1200" b="1" spc="-5" dirty="0">
                <a:latin typeface="Arial"/>
                <a:cs typeface="Arial"/>
              </a:rPr>
              <a:t>di </a:t>
            </a:r>
            <a:r>
              <a:rPr lang="it-IT" sz="1200" b="1" spc="-10" dirty="0">
                <a:latin typeface="Arial"/>
                <a:cs typeface="Arial"/>
              </a:rPr>
              <a:t>condizionamento  </a:t>
            </a:r>
          </a:p>
          <a:p>
            <a:pPr marL="184150" marR="2178050" indent="-171450">
              <a:buFont typeface="Arial" panose="020B0604020202020204" pitchFamily="34" charset="0"/>
              <a:buChar char="•"/>
            </a:pPr>
            <a:r>
              <a:rPr lang="it-IT" sz="1200" b="1" spc="-5" dirty="0">
                <a:latin typeface="Arial"/>
                <a:cs typeface="Arial"/>
              </a:rPr>
              <a:t>OS </a:t>
            </a:r>
            <a:r>
              <a:rPr lang="it-IT" sz="1200" b="1" spc="-15" dirty="0">
                <a:latin typeface="Arial"/>
                <a:cs typeface="Arial"/>
              </a:rPr>
              <a:t>29: Armamento</a:t>
            </a:r>
            <a:r>
              <a:rPr lang="it-IT" sz="1200" b="1" spc="-10" dirty="0">
                <a:latin typeface="Arial"/>
                <a:cs typeface="Arial"/>
              </a:rPr>
              <a:t> ferroviario</a:t>
            </a:r>
            <a:endParaRPr lang="it-IT" sz="1200" dirty="0">
              <a:latin typeface="Arial"/>
              <a:cs typeface="Arial"/>
            </a:endParaRPr>
          </a:p>
          <a:p>
            <a:pPr marL="184150" indent="-171450">
              <a:buFont typeface="Arial" panose="020B0604020202020204" pitchFamily="34" charset="0"/>
              <a:buChar char="•"/>
            </a:pPr>
            <a:r>
              <a:rPr lang="it-IT" sz="1200" b="1" spc="-5" dirty="0">
                <a:solidFill>
                  <a:srgbClr val="C00000"/>
                </a:solidFill>
                <a:latin typeface="Arial"/>
                <a:cs typeface="Arial"/>
              </a:rPr>
              <a:t>OS </a:t>
            </a:r>
            <a:r>
              <a:rPr lang="it-IT" sz="1200" b="1" spc="-10" dirty="0">
                <a:solidFill>
                  <a:srgbClr val="C00000"/>
                </a:solidFill>
                <a:latin typeface="Arial"/>
                <a:cs typeface="Arial"/>
              </a:rPr>
              <a:t>30: Impianti </a:t>
            </a:r>
            <a:r>
              <a:rPr lang="it-IT" sz="1200" b="1" spc="-5" dirty="0">
                <a:solidFill>
                  <a:srgbClr val="C00000"/>
                </a:solidFill>
                <a:latin typeface="Arial"/>
                <a:cs typeface="Arial"/>
              </a:rPr>
              <a:t>interni elettrici, </a:t>
            </a:r>
            <a:r>
              <a:rPr lang="it-IT" sz="1200" b="1" spc="-10" dirty="0">
                <a:solidFill>
                  <a:srgbClr val="C00000"/>
                </a:solidFill>
                <a:latin typeface="Arial"/>
                <a:cs typeface="Arial"/>
              </a:rPr>
              <a:t>telefonici, </a:t>
            </a:r>
            <a:r>
              <a:rPr lang="it-IT" sz="1200" b="1" spc="-5" dirty="0">
                <a:solidFill>
                  <a:srgbClr val="C00000"/>
                </a:solidFill>
                <a:latin typeface="Arial"/>
                <a:cs typeface="Arial"/>
              </a:rPr>
              <a:t>radiotelefonici </a:t>
            </a:r>
            <a:r>
              <a:rPr lang="it-IT" sz="1200" b="1" dirty="0">
                <a:solidFill>
                  <a:srgbClr val="C00000"/>
                </a:solidFill>
                <a:latin typeface="Arial"/>
                <a:cs typeface="Arial"/>
              </a:rPr>
              <a:t>e</a:t>
            </a:r>
            <a:r>
              <a:rPr lang="it-IT" sz="1200" b="1" spc="45" dirty="0">
                <a:solidFill>
                  <a:srgbClr val="C00000"/>
                </a:solidFill>
                <a:latin typeface="Arial"/>
                <a:cs typeface="Arial"/>
              </a:rPr>
              <a:t> </a:t>
            </a:r>
            <a:r>
              <a:rPr lang="it-IT" sz="1200" b="1" spc="-15" dirty="0">
                <a:solidFill>
                  <a:srgbClr val="C00000"/>
                </a:solidFill>
                <a:latin typeface="Arial"/>
                <a:cs typeface="Arial"/>
              </a:rPr>
              <a:t>televisivi</a:t>
            </a:r>
            <a:endParaRPr lang="it-IT" sz="1200" dirty="0">
              <a:solidFill>
                <a:srgbClr val="C00000"/>
              </a:solidFill>
              <a:latin typeface="Arial"/>
              <a:cs typeface="Arial"/>
            </a:endParaRPr>
          </a:p>
          <a:p>
            <a:pPr marL="184150" marR="2728595" indent="-171450">
              <a:buFont typeface="Arial" panose="020B0604020202020204" pitchFamily="34" charset="0"/>
              <a:buChar char="•"/>
            </a:pPr>
            <a:r>
              <a:rPr lang="it-IT" sz="1200" b="1" spc="-5" dirty="0">
                <a:latin typeface="Arial"/>
                <a:cs typeface="Arial"/>
              </a:rPr>
              <a:t>OS </a:t>
            </a:r>
            <a:r>
              <a:rPr lang="it-IT" sz="1200" b="1" spc="-10" dirty="0">
                <a:latin typeface="Arial"/>
                <a:cs typeface="Arial"/>
              </a:rPr>
              <a:t>31: Impianti </a:t>
            </a:r>
            <a:r>
              <a:rPr lang="it-IT" sz="1200" b="1" spc="-5" dirty="0">
                <a:latin typeface="Arial"/>
                <a:cs typeface="Arial"/>
              </a:rPr>
              <a:t>per la mobilità </a:t>
            </a:r>
            <a:r>
              <a:rPr lang="it-IT" sz="1200" b="1" spc="-10" dirty="0">
                <a:latin typeface="Arial"/>
                <a:cs typeface="Arial"/>
              </a:rPr>
              <a:t>sospesa  </a:t>
            </a:r>
          </a:p>
          <a:p>
            <a:pPr marL="184150" marR="2728595" indent="-171450">
              <a:buFont typeface="Arial" panose="020B0604020202020204" pitchFamily="34" charset="0"/>
              <a:buChar char="•"/>
            </a:pPr>
            <a:r>
              <a:rPr lang="it-IT" sz="1200" b="1" spc="-5" dirty="0">
                <a:solidFill>
                  <a:srgbClr val="C00000"/>
                </a:solidFill>
                <a:latin typeface="Arial"/>
                <a:cs typeface="Arial"/>
              </a:rPr>
              <a:t>OS 32: Strutture in</a:t>
            </a:r>
            <a:r>
              <a:rPr lang="it-IT" sz="1200" b="1" spc="-15" dirty="0">
                <a:solidFill>
                  <a:srgbClr val="C00000"/>
                </a:solidFill>
                <a:latin typeface="Arial"/>
                <a:cs typeface="Arial"/>
              </a:rPr>
              <a:t> </a:t>
            </a:r>
            <a:r>
              <a:rPr lang="it-IT" sz="1200" b="1" spc="-5" dirty="0">
                <a:solidFill>
                  <a:srgbClr val="C00000"/>
                </a:solidFill>
                <a:latin typeface="Arial"/>
                <a:cs typeface="Arial"/>
              </a:rPr>
              <a:t>legno</a:t>
            </a:r>
            <a:endParaRPr lang="it-IT" sz="1200" dirty="0">
              <a:solidFill>
                <a:srgbClr val="C00000"/>
              </a:solidFill>
              <a:latin typeface="Arial"/>
              <a:cs typeface="Arial"/>
            </a:endParaRPr>
          </a:p>
          <a:p>
            <a:pPr marL="184150" indent="-171450">
              <a:buFont typeface="Arial" panose="020B0604020202020204" pitchFamily="34" charset="0"/>
              <a:buChar char="•"/>
            </a:pPr>
            <a:r>
              <a:rPr lang="it-IT" sz="1200" b="1" spc="-5" dirty="0">
                <a:latin typeface="Arial"/>
                <a:cs typeface="Arial"/>
              </a:rPr>
              <a:t>OS </a:t>
            </a:r>
            <a:r>
              <a:rPr lang="it-IT" sz="1200" b="1" spc="-10" dirty="0">
                <a:latin typeface="Arial"/>
                <a:cs typeface="Arial"/>
              </a:rPr>
              <a:t>33: Coperture</a:t>
            </a:r>
            <a:r>
              <a:rPr lang="it-IT" sz="1200" b="1" spc="-15" dirty="0">
                <a:latin typeface="Arial"/>
                <a:cs typeface="Arial"/>
              </a:rPr>
              <a:t> </a:t>
            </a:r>
            <a:r>
              <a:rPr lang="it-IT" sz="1200" b="1" spc="-5" dirty="0">
                <a:latin typeface="Arial"/>
                <a:cs typeface="Arial"/>
              </a:rPr>
              <a:t>speciali</a:t>
            </a:r>
            <a:endParaRPr lang="it-IT" sz="1200" dirty="0">
              <a:latin typeface="Arial"/>
              <a:cs typeface="Arial"/>
            </a:endParaRPr>
          </a:p>
          <a:p>
            <a:pPr marL="184150" marR="1200785" indent="-171450">
              <a:buFont typeface="Arial" panose="020B0604020202020204" pitchFamily="34" charset="0"/>
              <a:buChar char="•"/>
            </a:pPr>
            <a:r>
              <a:rPr lang="it-IT" sz="1200" b="1" spc="-5" dirty="0">
                <a:latin typeface="Arial"/>
                <a:cs typeface="Arial"/>
              </a:rPr>
              <a:t>OS </a:t>
            </a:r>
            <a:r>
              <a:rPr lang="it-IT" sz="1200" b="1" spc="-10" dirty="0">
                <a:latin typeface="Arial"/>
                <a:cs typeface="Arial"/>
              </a:rPr>
              <a:t>34: Sistemi antirumore </a:t>
            </a:r>
            <a:r>
              <a:rPr lang="it-IT" sz="1200" b="1" spc="-5" dirty="0">
                <a:latin typeface="Arial"/>
                <a:cs typeface="Arial"/>
              </a:rPr>
              <a:t>per infrastrutture di mobilità  </a:t>
            </a:r>
          </a:p>
          <a:p>
            <a:pPr marL="184150" marR="1200785" indent="-171450">
              <a:buFont typeface="Arial" panose="020B0604020202020204" pitchFamily="34" charset="0"/>
              <a:buChar char="•"/>
            </a:pPr>
            <a:r>
              <a:rPr lang="it-IT" sz="1200" b="1" spc="-5" dirty="0">
                <a:latin typeface="Arial"/>
                <a:cs typeface="Arial"/>
              </a:rPr>
              <a:t>OS </a:t>
            </a:r>
            <a:r>
              <a:rPr lang="it-IT" sz="1200" b="1" spc="-10" dirty="0">
                <a:latin typeface="Arial"/>
                <a:cs typeface="Arial"/>
              </a:rPr>
              <a:t>35: Interventi </a:t>
            </a:r>
            <a:r>
              <a:rPr lang="it-IT" sz="1200" b="1" dirty="0">
                <a:latin typeface="Arial"/>
                <a:cs typeface="Arial"/>
              </a:rPr>
              <a:t>a </a:t>
            </a:r>
            <a:r>
              <a:rPr lang="it-IT" sz="1200" b="1" spc="-5" dirty="0">
                <a:latin typeface="Arial"/>
                <a:cs typeface="Arial"/>
              </a:rPr>
              <a:t>basso impatto</a:t>
            </a:r>
            <a:r>
              <a:rPr lang="it-IT" sz="1200" b="1" spc="-25" dirty="0">
                <a:latin typeface="Arial"/>
                <a:cs typeface="Arial"/>
              </a:rPr>
              <a:t> </a:t>
            </a:r>
            <a:r>
              <a:rPr lang="it-IT" sz="1200" b="1" spc="-10" dirty="0">
                <a:latin typeface="Arial"/>
                <a:cs typeface="Arial"/>
              </a:rPr>
              <a:t>ambientale</a:t>
            </a:r>
            <a:endParaRPr lang="it-IT" sz="1200" dirty="0">
              <a:latin typeface="Arial"/>
              <a:cs typeface="Arial"/>
            </a:endParaRPr>
          </a:p>
        </p:txBody>
      </p:sp>
    </p:spTree>
    <p:extLst>
      <p:ext uri="{BB962C8B-B14F-4D97-AF65-F5344CB8AC3E}">
        <p14:creationId xmlns:p14="http://schemas.microsoft.com/office/powerpoint/2010/main" val="1681338652"/>
      </p:ext>
    </p:extLst>
  </p:cSld>
  <p:clrMapOvr>
    <a:masterClrMapping/>
  </p:clrMapOvr>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4" name="Segnaposto data 3"/>
          <p:cNvSpPr>
            <a:spLocks noGrp="1"/>
          </p:cNvSpPr>
          <p:nvPr>
            <p:ph type="dt" sz="half" idx="10"/>
          </p:nvPr>
        </p:nvSpPr>
        <p:spPr>
          <a:xfrm>
            <a:off x="1991544" y="6021289"/>
            <a:ext cx="2286000" cy="365125"/>
          </a:xfrm>
        </p:spPr>
        <p:txBody>
          <a:bodyPr/>
          <a:lstStyle/>
          <a:p>
            <a:pPr algn="r">
              <a:defRPr/>
            </a:pPr>
            <a:endParaRPr lang="it-IT" sz="1000" dirty="0">
              <a:solidFill>
                <a:srgbClr val="E3DED1">
                  <a:shade val="50000"/>
                </a:srgbClr>
              </a:solidFill>
              <a:latin typeface="Calibri"/>
            </a:endParaRPr>
          </a:p>
          <a:p>
            <a:pPr algn="r">
              <a:defRPr/>
            </a:pPr>
            <a:fld id="{C2A3C01C-C5B2-41A8-8D17-32AF24AD1F6C}" type="datetime1">
              <a:rPr lang="it-IT" sz="1000">
                <a:solidFill>
                  <a:srgbClr val="E3DED1">
                    <a:shade val="50000"/>
                  </a:srgbClr>
                </a:solidFill>
                <a:latin typeface="Calibri"/>
              </a:rPr>
              <a:pPr algn="r">
                <a:defRPr/>
              </a:pPr>
              <a:t>11/12/2020</a:t>
            </a:fld>
            <a:endParaRPr lang="it-IT" sz="1000" dirty="0">
              <a:solidFill>
                <a:srgbClr val="E3DED1">
                  <a:shade val="50000"/>
                </a:srgbClr>
              </a:solidFill>
              <a:latin typeface="Calibri"/>
            </a:endParaRPr>
          </a:p>
        </p:txBody>
      </p:sp>
      <p:sp>
        <p:nvSpPr>
          <p:cNvPr id="5" name="Segnaposto piè di pagina 4"/>
          <p:cNvSpPr>
            <a:spLocks noGrp="1"/>
          </p:cNvSpPr>
          <p:nvPr>
            <p:ph type="ftr" sz="quarter" idx="11"/>
          </p:nvPr>
        </p:nvSpPr>
        <p:spPr>
          <a:xfrm>
            <a:off x="6528048" y="6111876"/>
            <a:ext cx="3344280" cy="365125"/>
          </a:xfrm>
        </p:spPr>
        <p:txBody>
          <a:bodyPr/>
          <a:lstStyle/>
          <a:p>
            <a:pPr algn="l">
              <a:defRPr/>
            </a:pPr>
            <a:r>
              <a:rPr lang="it-IT" sz="1000" dirty="0">
                <a:solidFill>
                  <a:srgbClr val="E3DED1">
                    <a:shade val="50000"/>
                  </a:srgbClr>
                </a:solidFill>
                <a:latin typeface="Calibri"/>
              </a:rPr>
              <a:t>IL CODICE DEI CONTRATTI PUBBLICI</a:t>
            </a:r>
          </a:p>
        </p:txBody>
      </p:sp>
      <p:sp>
        <p:nvSpPr>
          <p:cNvPr id="6" name="Segnaposto numero diapositiva 5"/>
          <p:cNvSpPr>
            <a:spLocks noGrp="1"/>
          </p:cNvSpPr>
          <p:nvPr>
            <p:ph type="sldNum" sz="quarter" idx="12"/>
          </p:nvPr>
        </p:nvSpPr>
        <p:spPr/>
        <p:txBody>
          <a:bodyPr/>
          <a:lstStyle/>
          <a:p>
            <a:pPr>
              <a:defRPr/>
            </a:pPr>
            <a:fld id="{ED2A5BCF-08AD-4814-8341-34CC1736FD3A}" type="slidenum">
              <a:rPr lang="it-IT" sz="1000">
                <a:solidFill>
                  <a:srgbClr val="E3DED1">
                    <a:shade val="50000"/>
                  </a:srgbClr>
                </a:solidFill>
                <a:latin typeface="Calibri"/>
              </a:rPr>
              <a:pPr>
                <a:defRPr/>
              </a:pPr>
              <a:t>268</a:t>
            </a:fld>
            <a:endParaRPr lang="it-IT" sz="1000" dirty="0">
              <a:solidFill>
                <a:srgbClr val="E3DED1">
                  <a:shade val="50000"/>
                </a:srgbClr>
              </a:solidFill>
              <a:latin typeface="Calibri"/>
            </a:endParaRPr>
          </a:p>
        </p:txBody>
      </p:sp>
      <p:sp>
        <p:nvSpPr>
          <p:cNvPr id="2" name="CasellaDiTesto 1">
            <a:extLst>
              <a:ext uri="{FF2B5EF4-FFF2-40B4-BE49-F238E27FC236}">
                <a16:creationId xmlns:a16="http://schemas.microsoft.com/office/drawing/2014/main" id="{BBC663A1-9470-4ECC-A747-3CDF0FCD0CAC}"/>
              </a:ext>
            </a:extLst>
          </p:cNvPr>
          <p:cNvSpPr txBox="1"/>
          <p:nvPr/>
        </p:nvSpPr>
        <p:spPr>
          <a:xfrm>
            <a:off x="2855640" y="949690"/>
            <a:ext cx="6624736" cy="369332"/>
          </a:xfrm>
          <a:prstGeom prst="rect">
            <a:avLst/>
          </a:prstGeom>
          <a:solidFill>
            <a:srgbClr val="FFFF00"/>
          </a:solidFill>
        </p:spPr>
        <p:txBody>
          <a:bodyPr wrap="square" rtlCol="0">
            <a:spAutoFit/>
          </a:bodyPr>
          <a:lstStyle/>
          <a:p>
            <a:pPr algn="ctr"/>
            <a:r>
              <a:rPr lang="it-IT" b="1" dirty="0"/>
              <a:t>LA QUALIFICAZIONE NEI LAVORI PUBBLICI</a:t>
            </a:r>
          </a:p>
        </p:txBody>
      </p:sp>
      <p:sp>
        <p:nvSpPr>
          <p:cNvPr id="3" name="CasellaDiTesto 2">
            <a:extLst>
              <a:ext uri="{FF2B5EF4-FFF2-40B4-BE49-F238E27FC236}">
                <a16:creationId xmlns:a16="http://schemas.microsoft.com/office/drawing/2014/main" id="{AC0DB066-F938-4AA4-8718-83EFBCEA11F3}"/>
              </a:ext>
            </a:extLst>
          </p:cNvPr>
          <p:cNvSpPr txBox="1"/>
          <p:nvPr/>
        </p:nvSpPr>
        <p:spPr>
          <a:xfrm>
            <a:off x="2855640" y="1628800"/>
            <a:ext cx="6624736" cy="3970318"/>
          </a:xfrm>
          <a:prstGeom prst="rect">
            <a:avLst/>
          </a:prstGeom>
          <a:noFill/>
        </p:spPr>
        <p:txBody>
          <a:bodyPr wrap="square" rtlCol="0">
            <a:spAutoFit/>
          </a:bodyPr>
          <a:lstStyle/>
          <a:p>
            <a:pPr algn="ctr"/>
            <a:r>
              <a:rPr lang="it-IT" sz="4400" b="1" u="sng" dirty="0"/>
              <a:t>N.B.</a:t>
            </a:r>
          </a:p>
          <a:p>
            <a:pPr algn="ctr"/>
            <a:endParaRPr lang="it-IT" sz="1000" b="1" u="sng" dirty="0"/>
          </a:p>
          <a:p>
            <a:pPr algn="ctr"/>
            <a:r>
              <a:rPr lang="it-IT" sz="2200" b="1" u="sng" dirty="0"/>
              <a:t>Come avrete notato, alcune voci (sia delle categorie generali che delle specializzate) sono segnate in rosso.</a:t>
            </a:r>
          </a:p>
          <a:p>
            <a:pPr algn="ctr"/>
            <a:r>
              <a:rPr lang="it-IT" sz="2200" b="1" dirty="0"/>
              <a:t>Questo perché vengono considerate «superspecializzate» (</a:t>
            </a:r>
            <a:r>
              <a:rPr lang="it-IT" sz="2200" b="1" dirty="0">
                <a:highlight>
                  <a:srgbClr val="008000"/>
                </a:highlight>
              </a:rPr>
              <a:t>c.d. SIOS</a:t>
            </a:r>
            <a:r>
              <a:rPr lang="it-IT" sz="2200" b="1" dirty="0"/>
              <a:t>) (art. 2 D.M. n. 248 del 2016) e dunque comportano, per le imprese che vogliano ottenere la categoria, la necessaria dimostrazione di alcuni requisiti specifici (QUINDI NON TANTO PER L’ESECUZIONE MA AI FINI DELL’ATTESTAZIONE SOA). </a:t>
            </a:r>
          </a:p>
        </p:txBody>
      </p:sp>
    </p:spTree>
    <p:extLst>
      <p:ext uri="{BB962C8B-B14F-4D97-AF65-F5344CB8AC3E}">
        <p14:creationId xmlns:p14="http://schemas.microsoft.com/office/powerpoint/2010/main" val="206566706"/>
      </p:ext>
    </p:extLst>
  </p:cSld>
  <p:clrMapOvr>
    <a:masterClrMapping/>
  </p:clrMapOvr>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4" name="Segnaposto data 3"/>
          <p:cNvSpPr>
            <a:spLocks noGrp="1"/>
          </p:cNvSpPr>
          <p:nvPr>
            <p:ph type="dt" sz="half" idx="10"/>
          </p:nvPr>
        </p:nvSpPr>
        <p:spPr>
          <a:xfrm>
            <a:off x="1991544" y="6021289"/>
            <a:ext cx="2286000" cy="365125"/>
          </a:xfrm>
        </p:spPr>
        <p:txBody>
          <a:bodyPr/>
          <a:lstStyle/>
          <a:p>
            <a:pPr algn="r">
              <a:defRPr/>
            </a:pPr>
            <a:endParaRPr lang="it-IT" sz="1000" dirty="0">
              <a:solidFill>
                <a:srgbClr val="E3DED1">
                  <a:shade val="50000"/>
                </a:srgbClr>
              </a:solidFill>
              <a:latin typeface="Calibri"/>
            </a:endParaRPr>
          </a:p>
          <a:p>
            <a:pPr algn="r">
              <a:defRPr/>
            </a:pPr>
            <a:fld id="{C2A3C01C-C5B2-41A8-8D17-32AF24AD1F6C}" type="datetime1">
              <a:rPr lang="it-IT" sz="1000">
                <a:solidFill>
                  <a:srgbClr val="E3DED1">
                    <a:shade val="50000"/>
                  </a:srgbClr>
                </a:solidFill>
                <a:latin typeface="Calibri"/>
              </a:rPr>
              <a:pPr algn="r">
                <a:defRPr/>
              </a:pPr>
              <a:t>11/12/2020</a:t>
            </a:fld>
            <a:endParaRPr lang="it-IT" sz="1000" dirty="0">
              <a:solidFill>
                <a:srgbClr val="E3DED1">
                  <a:shade val="50000"/>
                </a:srgbClr>
              </a:solidFill>
              <a:latin typeface="Calibri"/>
            </a:endParaRPr>
          </a:p>
        </p:txBody>
      </p:sp>
      <p:sp>
        <p:nvSpPr>
          <p:cNvPr id="5" name="Segnaposto piè di pagina 4"/>
          <p:cNvSpPr>
            <a:spLocks noGrp="1"/>
          </p:cNvSpPr>
          <p:nvPr>
            <p:ph type="ftr" sz="quarter" idx="11"/>
          </p:nvPr>
        </p:nvSpPr>
        <p:spPr>
          <a:xfrm>
            <a:off x="6528048" y="6111876"/>
            <a:ext cx="3344280" cy="365125"/>
          </a:xfrm>
        </p:spPr>
        <p:txBody>
          <a:bodyPr/>
          <a:lstStyle/>
          <a:p>
            <a:pPr algn="l">
              <a:defRPr/>
            </a:pPr>
            <a:r>
              <a:rPr lang="it-IT" sz="1000" dirty="0">
                <a:solidFill>
                  <a:srgbClr val="E3DED1">
                    <a:shade val="50000"/>
                  </a:srgbClr>
                </a:solidFill>
                <a:latin typeface="Calibri"/>
              </a:rPr>
              <a:t>IL CODICE DEI CONTRATTI PUBBLICI</a:t>
            </a:r>
          </a:p>
        </p:txBody>
      </p:sp>
      <p:sp>
        <p:nvSpPr>
          <p:cNvPr id="6" name="Segnaposto numero diapositiva 5"/>
          <p:cNvSpPr>
            <a:spLocks noGrp="1"/>
          </p:cNvSpPr>
          <p:nvPr>
            <p:ph type="sldNum" sz="quarter" idx="12"/>
          </p:nvPr>
        </p:nvSpPr>
        <p:spPr/>
        <p:txBody>
          <a:bodyPr/>
          <a:lstStyle/>
          <a:p>
            <a:pPr>
              <a:defRPr/>
            </a:pPr>
            <a:fld id="{ED2A5BCF-08AD-4814-8341-34CC1736FD3A}" type="slidenum">
              <a:rPr lang="it-IT" sz="1000">
                <a:solidFill>
                  <a:srgbClr val="E3DED1">
                    <a:shade val="50000"/>
                  </a:srgbClr>
                </a:solidFill>
                <a:latin typeface="Calibri"/>
              </a:rPr>
              <a:pPr>
                <a:defRPr/>
              </a:pPr>
              <a:t>269</a:t>
            </a:fld>
            <a:endParaRPr lang="it-IT" sz="1000" dirty="0">
              <a:solidFill>
                <a:srgbClr val="E3DED1">
                  <a:shade val="50000"/>
                </a:srgbClr>
              </a:solidFill>
              <a:latin typeface="Calibri"/>
            </a:endParaRPr>
          </a:p>
        </p:txBody>
      </p:sp>
      <p:sp>
        <p:nvSpPr>
          <p:cNvPr id="2" name="CasellaDiTesto 1">
            <a:extLst>
              <a:ext uri="{FF2B5EF4-FFF2-40B4-BE49-F238E27FC236}">
                <a16:creationId xmlns:a16="http://schemas.microsoft.com/office/drawing/2014/main" id="{BBC663A1-9470-4ECC-A747-3CDF0FCD0CAC}"/>
              </a:ext>
            </a:extLst>
          </p:cNvPr>
          <p:cNvSpPr txBox="1"/>
          <p:nvPr/>
        </p:nvSpPr>
        <p:spPr>
          <a:xfrm>
            <a:off x="2855640" y="949690"/>
            <a:ext cx="6624736" cy="369332"/>
          </a:xfrm>
          <a:prstGeom prst="rect">
            <a:avLst/>
          </a:prstGeom>
          <a:solidFill>
            <a:srgbClr val="FFFF00"/>
          </a:solidFill>
        </p:spPr>
        <p:txBody>
          <a:bodyPr wrap="square" rtlCol="0">
            <a:spAutoFit/>
          </a:bodyPr>
          <a:lstStyle/>
          <a:p>
            <a:pPr algn="ctr"/>
            <a:r>
              <a:rPr lang="it-IT" b="1" dirty="0"/>
              <a:t>LA QUALIFICAZIONE NEI LAVORI PUBBLICI</a:t>
            </a:r>
          </a:p>
        </p:txBody>
      </p:sp>
      <p:sp>
        <p:nvSpPr>
          <p:cNvPr id="3" name="CasellaDiTesto 2">
            <a:extLst>
              <a:ext uri="{FF2B5EF4-FFF2-40B4-BE49-F238E27FC236}">
                <a16:creationId xmlns:a16="http://schemas.microsoft.com/office/drawing/2014/main" id="{AC0DB066-F938-4AA4-8718-83EFBCEA11F3}"/>
              </a:ext>
            </a:extLst>
          </p:cNvPr>
          <p:cNvSpPr txBox="1"/>
          <p:nvPr/>
        </p:nvSpPr>
        <p:spPr>
          <a:xfrm>
            <a:off x="2351584" y="1573284"/>
            <a:ext cx="7594040" cy="4278094"/>
          </a:xfrm>
          <a:prstGeom prst="rect">
            <a:avLst/>
          </a:prstGeom>
          <a:noFill/>
        </p:spPr>
        <p:txBody>
          <a:bodyPr wrap="square" rtlCol="0">
            <a:spAutoFit/>
          </a:bodyPr>
          <a:lstStyle/>
          <a:p>
            <a:pPr algn="ctr"/>
            <a:r>
              <a:rPr lang="it-IT" sz="2400" b="1" u="sng" dirty="0"/>
              <a:t>Art. 1 D.M. n. 248 del 2016:</a:t>
            </a:r>
          </a:p>
          <a:p>
            <a:pPr algn="just"/>
            <a:endParaRPr lang="it-IT" sz="1400" b="1" u="sng" dirty="0"/>
          </a:p>
          <a:p>
            <a:pPr algn="ctr"/>
            <a:r>
              <a:rPr lang="it-IT" sz="1500" b="1" dirty="0"/>
              <a:t>Art. 1. Oggetto e ambito di applicazione </a:t>
            </a:r>
            <a:endParaRPr lang="it-IT" sz="1500" dirty="0"/>
          </a:p>
          <a:p>
            <a:pPr algn="ctr"/>
            <a:r>
              <a:rPr lang="it-IT" sz="1500" dirty="0"/>
              <a:t>1. In attuazione dell'</a:t>
            </a:r>
            <a:r>
              <a:rPr lang="it-IT" sz="1500" dirty="0">
                <a:hlinkClick r:id="rId2"/>
              </a:rPr>
              <a:t>articolo 89, comma 11, del decreto legislativo 18 aprile 2016, n. 50</a:t>
            </a:r>
            <a:r>
              <a:rPr lang="it-IT" sz="1500" dirty="0"/>
              <a:t> (di seguito «Codice»), il presente decreto definisce </a:t>
            </a:r>
            <a:r>
              <a:rPr lang="it-IT" sz="1500" b="1" i="1" u="sng" dirty="0"/>
              <a:t>l'elenco delle opere per le quali sono necessari lavori o componenti di notevole contenuto tecnologico o di rilevante complessità tecnica, quali strutture, impianti e opere speciali, nonché i requisiti di specializzazione richiesti per la loro esecuzione. </a:t>
            </a:r>
          </a:p>
          <a:p>
            <a:pPr algn="ctr"/>
            <a:r>
              <a:rPr lang="it-IT" sz="1500" dirty="0"/>
              <a:t>2. Ai sensi dell'articolo 89, comma 11, del Codice il presente decreto individua, in particolare, </a:t>
            </a:r>
            <a:r>
              <a:rPr lang="it-IT" sz="1500" b="1" u="sng" dirty="0"/>
              <a:t>le </a:t>
            </a:r>
            <a:r>
              <a:rPr lang="it-IT" sz="1500" b="1" i="1" u="sng" dirty="0"/>
              <a:t>opere per le quali non è ammesso l'avvalimento</a:t>
            </a:r>
            <a:r>
              <a:rPr lang="it-IT" sz="1500" b="1" i="1" dirty="0"/>
              <a:t>, qualora il loro valore superi il dieci per cento dell'importo totale dei lavori e per le quali, ai sensi dell'</a:t>
            </a:r>
            <a:r>
              <a:rPr lang="it-IT" sz="1500" b="1" i="1" dirty="0">
                <a:hlinkClick r:id="rId3"/>
              </a:rPr>
              <a:t>articolo 105, comma 5 del Codice</a:t>
            </a:r>
            <a:r>
              <a:rPr lang="it-IT" sz="1500" b="1" i="1" dirty="0"/>
              <a:t>, </a:t>
            </a:r>
            <a:r>
              <a:rPr lang="it-IT" sz="1500" b="1" i="1" u="sng" dirty="0"/>
              <a:t>l'eventuale subappalto non può superare il trenta per cento dell'importo delle opere e, non può essere, senza ragioni obiettive, suddiviso.</a:t>
            </a:r>
            <a:r>
              <a:rPr lang="it-IT" sz="1500" b="1" i="1" dirty="0"/>
              <a:t> Il limite di cui al presente comma non è computato ai fini del raggiungimento del limite di cui all'articolo 105, comma 2 del Codice. </a:t>
            </a:r>
          </a:p>
          <a:p>
            <a:pPr algn="ctr"/>
            <a:r>
              <a:rPr lang="it-IT" sz="1500" dirty="0"/>
              <a:t>3. Le opere di cui al presente decreto sono scorporabili e sono indicate nei bandi di gara, negli avvisi o negli inviti a partecipare.</a:t>
            </a:r>
          </a:p>
          <a:p>
            <a:pPr algn="ctr"/>
            <a:endParaRPr lang="it-IT" sz="2400" b="1" dirty="0"/>
          </a:p>
        </p:txBody>
      </p:sp>
    </p:spTree>
    <p:extLst>
      <p:ext uri="{BB962C8B-B14F-4D97-AF65-F5344CB8AC3E}">
        <p14:creationId xmlns:p14="http://schemas.microsoft.com/office/powerpoint/2010/main" val="14643863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3" name="Segnaposto contenuto 2"/>
          <p:cNvSpPr>
            <a:spLocks noGrp="1"/>
          </p:cNvSpPr>
          <p:nvPr>
            <p:ph type="subTitle" idx="1"/>
          </p:nvPr>
        </p:nvSpPr>
        <p:spPr/>
        <p:txBody>
          <a:bodyPr>
            <a:normAutofit/>
          </a:bodyPr>
          <a:lstStyle/>
          <a:p>
            <a:endParaRPr lang="it-IT" dirty="0"/>
          </a:p>
          <a:p>
            <a:endParaRPr lang="it-IT" dirty="0"/>
          </a:p>
          <a:p>
            <a:endParaRPr lang="it-IT" dirty="0"/>
          </a:p>
          <a:p>
            <a:endParaRPr lang="it-IT" dirty="0"/>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E979D0CB-1411-4C39-A51E-DBAB80B6D8AC}" type="datetime1">
              <a:rPr lang="it-IT" smtClean="0"/>
              <a:t>11/12/2020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27</a:t>
            </a:fld>
            <a:endParaRPr lang="it-IT" dirty="0"/>
          </a:p>
        </p:txBody>
      </p:sp>
      <p:sp>
        <p:nvSpPr>
          <p:cNvPr id="2" name="CasellaDiTesto 1">
            <a:extLst>
              <a:ext uri="{FF2B5EF4-FFF2-40B4-BE49-F238E27FC236}">
                <a16:creationId xmlns:a16="http://schemas.microsoft.com/office/drawing/2014/main" id="{39FCF0C0-5817-4C63-BF76-57A7795C1D2E}"/>
              </a:ext>
            </a:extLst>
          </p:cNvPr>
          <p:cNvSpPr txBox="1"/>
          <p:nvPr/>
        </p:nvSpPr>
        <p:spPr>
          <a:xfrm>
            <a:off x="2532176" y="1835528"/>
            <a:ext cx="7200800" cy="3293209"/>
          </a:xfrm>
          <a:prstGeom prst="rect">
            <a:avLst/>
          </a:prstGeom>
          <a:noFill/>
        </p:spPr>
        <p:txBody>
          <a:bodyPr wrap="square" rtlCol="0">
            <a:spAutoFit/>
          </a:bodyPr>
          <a:lstStyle/>
          <a:p>
            <a:pPr marL="457200" indent="-457200" algn="ctr">
              <a:buAutoNum type="alphaLcParenR"/>
            </a:pPr>
            <a:endParaRPr lang="it-IT" sz="2800" dirty="0"/>
          </a:p>
          <a:p>
            <a:pPr algn="ctr"/>
            <a:r>
              <a:rPr lang="it-IT" sz="2000" dirty="0"/>
              <a:t>Funzione del bando è quella di pubblicizzare l'oggetto dell'appalto che l'Amministrazione intende conferire, le procedure prescelte ed ogni altra informazione utile per orientare tutti i potenziali concorrenti. </a:t>
            </a:r>
            <a:r>
              <a:rPr lang="it-IT" sz="2000" u="sng" dirty="0"/>
              <a:t>Per questa sua unica funzione, il bando non è né una proposta di contratto, né tanto meno un’offerta al pubblico, nel significato che tali istituti rivestono nel codice civile. È, per contro, un semplice invito a formulare offerte, nelle procedure aperte, ovvero a far presente il proprio interesse al contratto, nelle procedure ristrette. </a:t>
            </a:r>
          </a:p>
        </p:txBody>
      </p:sp>
      <p:sp>
        <p:nvSpPr>
          <p:cNvPr id="9" name="CasellaDiTesto 8">
            <a:extLst>
              <a:ext uri="{FF2B5EF4-FFF2-40B4-BE49-F238E27FC236}">
                <a16:creationId xmlns:a16="http://schemas.microsoft.com/office/drawing/2014/main" id="{8523225D-C087-4B7D-B297-EEF28E3F6FD6}"/>
              </a:ext>
            </a:extLst>
          </p:cNvPr>
          <p:cNvSpPr txBox="1"/>
          <p:nvPr/>
        </p:nvSpPr>
        <p:spPr>
          <a:xfrm>
            <a:off x="2532176" y="1072457"/>
            <a:ext cx="7200800" cy="707886"/>
          </a:xfrm>
          <a:prstGeom prst="rect">
            <a:avLst/>
          </a:prstGeom>
          <a:solidFill>
            <a:srgbClr val="7030A0"/>
          </a:solidFill>
        </p:spPr>
        <p:txBody>
          <a:bodyPr wrap="square" rtlCol="0">
            <a:spAutoFit/>
          </a:bodyPr>
          <a:lstStyle/>
          <a:p>
            <a:pPr algn="ctr"/>
            <a:r>
              <a:rPr lang="it-IT" sz="2000" b="1" dirty="0"/>
              <a:t>IL BANDO DI GARA E LA LETTERA DI INVITO</a:t>
            </a:r>
          </a:p>
          <a:p>
            <a:pPr algn="ctr"/>
            <a:r>
              <a:rPr lang="it-IT" sz="2000" b="1" dirty="0"/>
              <a:t>Il bando di gara</a:t>
            </a:r>
          </a:p>
        </p:txBody>
      </p:sp>
    </p:spTree>
    <p:extLst>
      <p:ext uri="{BB962C8B-B14F-4D97-AF65-F5344CB8AC3E}">
        <p14:creationId xmlns:p14="http://schemas.microsoft.com/office/powerpoint/2010/main" val="734179750"/>
      </p:ext>
    </p:extLst>
  </p:cSld>
  <p:clrMapOvr>
    <a:masterClrMapping/>
  </p:clrMapOvr>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4" name="Segnaposto data 3"/>
          <p:cNvSpPr>
            <a:spLocks noGrp="1"/>
          </p:cNvSpPr>
          <p:nvPr>
            <p:ph type="dt" sz="half" idx="10"/>
          </p:nvPr>
        </p:nvSpPr>
        <p:spPr>
          <a:xfrm>
            <a:off x="1991544" y="6021289"/>
            <a:ext cx="2286000" cy="365125"/>
          </a:xfrm>
        </p:spPr>
        <p:txBody>
          <a:bodyPr/>
          <a:lstStyle/>
          <a:p>
            <a:pPr algn="r">
              <a:defRPr/>
            </a:pPr>
            <a:endParaRPr lang="it-IT" sz="1000" dirty="0">
              <a:solidFill>
                <a:srgbClr val="E3DED1">
                  <a:shade val="50000"/>
                </a:srgbClr>
              </a:solidFill>
              <a:latin typeface="Calibri"/>
            </a:endParaRPr>
          </a:p>
          <a:p>
            <a:pPr algn="r">
              <a:defRPr/>
            </a:pPr>
            <a:fld id="{C2A3C01C-C5B2-41A8-8D17-32AF24AD1F6C}" type="datetime1">
              <a:rPr lang="it-IT" sz="1000">
                <a:solidFill>
                  <a:srgbClr val="E3DED1">
                    <a:shade val="50000"/>
                  </a:srgbClr>
                </a:solidFill>
                <a:latin typeface="Calibri"/>
              </a:rPr>
              <a:pPr algn="r">
                <a:defRPr/>
              </a:pPr>
              <a:t>11/12/2020</a:t>
            </a:fld>
            <a:endParaRPr lang="it-IT" sz="1000" dirty="0">
              <a:solidFill>
                <a:srgbClr val="E3DED1">
                  <a:shade val="50000"/>
                </a:srgbClr>
              </a:solidFill>
              <a:latin typeface="Calibri"/>
            </a:endParaRPr>
          </a:p>
        </p:txBody>
      </p:sp>
      <p:sp>
        <p:nvSpPr>
          <p:cNvPr id="5" name="Segnaposto piè di pagina 4"/>
          <p:cNvSpPr>
            <a:spLocks noGrp="1"/>
          </p:cNvSpPr>
          <p:nvPr>
            <p:ph type="ftr" sz="quarter" idx="11"/>
          </p:nvPr>
        </p:nvSpPr>
        <p:spPr>
          <a:xfrm>
            <a:off x="6528048" y="6111876"/>
            <a:ext cx="3344280" cy="365125"/>
          </a:xfrm>
        </p:spPr>
        <p:txBody>
          <a:bodyPr/>
          <a:lstStyle/>
          <a:p>
            <a:pPr algn="l">
              <a:defRPr/>
            </a:pPr>
            <a:r>
              <a:rPr lang="it-IT" sz="1000" dirty="0">
                <a:solidFill>
                  <a:srgbClr val="E3DED1">
                    <a:shade val="50000"/>
                  </a:srgbClr>
                </a:solidFill>
                <a:latin typeface="Calibri"/>
              </a:rPr>
              <a:t>IL CODICE DEI CONTRATTI PUBBLICI</a:t>
            </a:r>
          </a:p>
        </p:txBody>
      </p:sp>
      <p:sp>
        <p:nvSpPr>
          <p:cNvPr id="6" name="Segnaposto numero diapositiva 5"/>
          <p:cNvSpPr>
            <a:spLocks noGrp="1"/>
          </p:cNvSpPr>
          <p:nvPr>
            <p:ph type="sldNum" sz="quarter" idx="12"/>
          </p:nvPr>
        </p:nvSpPr>
        <p:spPr/>
        <p:txBody>
          <a:bodyPr/>
          <a:lstStyle/>
          <a:p>
            <a:pPr>
              <a:defRPr/>
            </a:pPr>
            <a:fld id="{ED2A5BCF-08AD-4814-8341-34CC1736FD3A}" type="slidenum">
              <a:rPr lang="it-IT" sz="1000">
                <a:solidFill>
                  <a:srgbClr val="E3DED1">
                    <a:shade val="50000"/>
                  </a:srgbClr>
                </a:solidFill>
                <a:latin typeface="Calibri"/>
              </a:rPr>
              <a:pPr>
                <a:defRPr/>
              </a:pPr>
              <a:t>270</a:t>
            </a:fld>
            <a:endParaRPr lang="it-IT" sz="1000" dirty="0">
              <a:solidFill>
                <a:srgbClr val="E3DED1">
                  <a:shade val="50000"/>
                </a:srgbClr>
              </a:solidFill>
              <a:latin typeface="Calibri"/>
            </a:endParaRPr>
          </a:p>
        </p:txBody>
      </p:sp>
      <p:sp>
        <p:nvSpPr>
          <p:cNvPr id="2" name="CasellaDiTesto 1">
            <a:extLst>
              <a:ext uri="{FF2B5EF4-FFF2-40B4-BE49-F238E27FC236}">
                <a16:creationId xmlns:a16="http://schemas.microsoft.com/office/drawing/2014/main" id="{BBC663A1-9470-4ECC-A747-3CDF0FCD0CAC}"/>
              </a:ext>
            </a:extLst>
          </p:cNvPr>
          <p:cNvSpPr txBox="1"/>
          <p:nvPr/>
        </p:nvSpPr>
        <p:spPr>
          <a:xfrm>
            <a:off x="2855640" y="949690"/>
            <a:ext cx="6624736" cy="369332"/>
          </a:xfrm>
          <a:prstGeom prst="rect">
            <a:avLst/>
          </a:prstGeom>
          <a:solidFill>
            <a:srgbClr val="FFFF00"/>
          </a:solidFill>
        </p:spPr>
        <p:txBody>
          <a:bodyPr wrap="square" rtlCol="0">
            <a:spAutoFit/>
          </a:bodyPr>
          <a:lstStyle/>
          <a:p>
            <a:pPr algn="ctr"/>
            <a:r>
              <a:rPr lang="it-IT" b="1" dirty="0"/>
              <a:t>LA QUALIFICAZIONE NEI LAVORI PUBBLICI</a:t>
            </a:r>
          </a:p>
        </p:txBody>
      </p:sp>
      <p:sp>
        <p:nvSpPr>
          <p:cNvPr id="9" name="Rettangolo 8">
            <a:extLst>
              <a:ext uri="{FF2B5EF4-FFF2-40B4-BE49-F238E27FC236}">
                <a16:creationId xmlns:a16="http://schemas.microsoft.com/office/drawing/2014/main" id="{0EB5413F-A37F-413E-BE53-00B889BC36F0}"/>
              </a:ext>
            </a:extLst>
          </p:cNvPr>
          <p:cNvSpPr/>
          <p:nvPr/>
        </p:nvSpPr>
        <p:spPr>
          <a:xfrm>
            <a:off x="2924234" y="1468731"/>
            <a:ext cx="6487548" cy="369332"/>
          </a:xfrm>
          <a:prstGeom prst="rect">
            <a:avLst/>
          </a:prstGeom>
          <a:solidFill>
            <a:srgbClr val="FF0000"/>
          </a:solidFill>
        </p:spPr>
        <p:txBody>
          <a:bodyPr wrap="square">
            <a:spAutoFit/>
          </a:bodyPr>
          <a:lstStyle/>
          <a:p>
            <a:pPr algn="ctr"/>
            <a:r>
              <a:rPr lang="it-IT" b="1" dirty="0"/>
              <a:t>Le categorie costituenti strutture, impianti ed opere speciali (SIOS)</a:t>
            </a:r>
          </a:p>
        </p:txBody>
      </p:sp>
      <p:sp>
        <p:nvSpPr>
          <p:cNvPr id="10" name="object 245">
            <a:extLst>
              <a:ext uri="{FF2B5EF4-FFF2-40B4-BE49-F238E27FC236}">
                <a16:creationId xmlns:a16="http://schemas.microsoft.com/office/drawing/2014/main" id="{8A25C258-CED4-4689-A3B0-0AB5F57AFA41}"/>
              </a:ext>
            </a:extLst>
          </p:cNvPr>
          <p:cNvSpPr txBox="1"/>
          <p:nvPr/>
        </p:nvSpPr>
        <p:spPr>
          <a:xfrm>
            <a:off x="2237986" y="2179991"/>
            <a:ext cx="7634343" cy="3475310"/>
          </a:xfrm>
          <a:prstGeom prst="rect">
            <a:avLst/>
          </a:prstGeom>
        </p:spPr>
        <p:txBody>
          <a:bodyPr vert="horz" wrap="square" lIns="0" tIns="12700" rIns="0" bIns="0" rtlCol="0">
            <a:spAutoFit/>
          </a:bodyPr>
          <a:lstStyle/>
          <a:p>
            <a:pPr marL="355600" indent="-342900" algn="ctr">
              <a:spcBef>
                <a:spcPts val="100"/>
              </a:spcBef>
              <a:buFont typeface="Wingdings" panose="05000000000000000000" pitchFamily="2" charset="2"/>
              <a:buChar char="ü"/>
            </a:pPr>
            <a:r>
              <a:rPr sz="1500" b="1" u="sng" spc="-5" dirty="0">
                <a:latin typeface="Calibri" panose="020F0502020204030204" pitchFamily="34" charset="0"/>
                <a:cs typeface="Calibri" panose="020F0502020204030204" pitchFamily="34" charset="0"/>
              </a:rPr>
              <a:t>Appartengono sia al gruppo delle generali che delle</a:t>
            </a:r>
            <a:r>
              <a:rPr lang="it-IT" sz="1500" b="1" u="sng" spc="-20" dirty="0">
                <a:latin typeface="Calibri" panose="020F0502020204030204" pitchFamily="34" charset="0"/>
                <a:cs typeface="Calibri" panose="020F0502020204030204" pitchFamily="34" charset="0"/>
              </a:rPr>
              <a:t> </a:t>
            </a:r>
            <a:r>
              <a:rPr sz="1500" b="1" u="sng" spc="-5" dirty="0">
                <a:latin typeface="Calibri" panose="020F0502020204030204" pitchFamily="34" charset="0"/>
                <a:cs typeface="Calibri" panose="020F0502020204030204" pitchFamily="34" charset="0"/>
              </a:rPr>
              <a:t>specializzate</a:t>
            </a:r>
            <a:r>
              <a:rPr lang="it-IT" sz="1500" b="1" u="sng" spc="-5" dirty="0">
                <a:latin typeface="Calibri" panose="020F0502020204030204" pitchFamily="34" charset="0"/>
                <a:cs typeface="Calibri" panose="020F0502020204030204" pitchFamily="34" charset="0"/>
              </a:rPr>
              <a:t>.</a:t>
            </a:r>
            <a:endParaRPr sz="1500" b="1" u="sng" dirty="0">
              <a:latin typeface="Calibri" panose="020F0502020204030204" pitchFamily="34" charset="0"/>
              <a:cs typeface="Calibri" panose="020F0502020204030204" pitchFamily="34" charset="0"/>
            </a:endParaRPr>
          </a:p>
          <a:p>
            <a:pPr marL="355600" marR="5715" indent="-342900" algn="ctr">
              <a:buFont typeface="Wingdings" panose="05000000000000000000" pitchFamily="2" charset="2"/>
              <a:buChar char="ü"/>
            </a:pPr>
            <a:r>
              <a:rPr sz="1500" spc="-5" dirty="0">
                <a:latin typeface="Calibri" panose="020F0502020204030204" pitchFamily="34" charset="0"/>
                <a:cs typeface="Calibri" panose="020F0502020204030204" pitchFamily="34" charset="0"/>
              </a:rPr>
              <a:t>Qualora indicate come scorporabili, rientrano nel regime speciale del “divieto </a:t>
            </a:r>
            <a:r>
              <a:rPr sz="1500" dirty="0">
                <a:latin typeface="Calibri" panose="020F0502020204030204" pitchFamily="34" charset="0"/>
                <a:cs typeface="Calibri" panose="020F0502020204030204" pitchFamily="34" charset="0"/>
              </a:rPr>
              <a:t>di  </a:t>
            </a:r>
            <a:r>
              <a:rPr sz="1500" spc="-5" dirty="0">
                <a:latin typeface="Calibri" panose="020F0502020204030204" pitchFamily="34" charset="0"/>
                <a:cs typeface="Calibri" panose="020F0502020204030204" pitchFamily="34" charset="0"/>
              </a:rPr>
              <a:t>avvalimento” </a:t>
            </a:r>
            <a:r>
              <a:rPr sz="1500" dirty="0">
                <a:latin typeface="Calibri" panose="020F0502020204030204" pitchFamily="34" charset="0"/>
                <a:cs typeface="Calibri" panose="020F0502020204030204" pitchFamily="34" charset="0"/>
              </a:rPr>
              <a:t>e </a:t>
            </a:r>
            <a:r>
              <a:rPr sz="1500" spc="-5" dirty="0">
                <a:latin typeface="Calibri" panose="020F0502020204030204" pitchFamily="34" charset="0"/>
                <a:cs typeface="Calibri" panose="020F0502020204030204" pitchFamily="34" charset="0"/>
              </a:rPr>
              <a:t>del “subappalto limitato” SOLO SE superiori </a:t>
            </a:r>
            <a:r>
              <a:rPr sz="1500" dirty="0">
                <a:latin typeface="Calibri" panose="020F0502020204030204" pitchFamily="34" charset="0"/>
                <a:cs typeface="Calibri" panose="020F0502020204030204" pitchFamily="34" charset="0"/>
              </a:rPr>
              <a:t>al </a:t>
            </a:r>
            <a:r>
              <a:rPr sz="1500" spc="-5" dirty="0">
                <a:latin typeface="Calibri" panose="020F0502020204030204" pitchFamily="34" charset="0"/>
                <a:cs typeface="Calibri" panose="020F0502020204030204" pitchFamily="34" charset="0"/>
              </a:rPr>
              <a:t>10% </a:t>
            </a:r>
            <a:r>
              <a:rPr sz="1500" dirty="0">
                <a:latin typeface="Calibri" panose="020F0502020204030204" pitchFamily="34" charset="0"/>
                <a:cs typeface="Calibri" panose="020F0502020204030204" pitchFamily="34" charset="0"/>
              </a:rPr>
              <a:t>del </a:t>
            </a:r>
            <a:r>
              <a:rPr sz="1500" spc="-5" dirty="0">
                <a:latin typeface="Calibri" panose="020F0502020204030204" pitchFamily="34" charset="0"/>
                <a:cs typeface="Calibri" panose="020F0502020204030204" pitchFamily="34" charset="0"/>
              </a:rPr>
              <a:t>totale</a:t>
            </a:r>
            <a:r>
              <a:rPr lang="it-IT" sz="1500" spc="-5" dirty="0">
                <a:latin typeface="Calibri" panose="020F0502020204030204" pitchFamily="34" charset="0"/>
                <a:cs typeface="Calibri" panose="020F0502020204030204" pitchFamily="34" charset="0"/>
              </a:rPr>
              <a:t> </a:t>
            </a:r>
            <a:r>
              <a:rPr sz="1500" spc="-5" dirty="0">
                <a:latin typeface="Calibri" panose="020F0502020204030204" pitchFamily="34" charset="0"/>
                <a:cs typeface="Calibri" panose="020F0502020204030204" pitchFamily="34" charset="0"/>
              </a:rPr>
              <a:t>dell'opera</a:t>
            </a:r>
            <a:r>
              <a:rPr lang="it-IT" sz="1500" spc="-5" dirty="0">
                <a:latin typeface="Calibri" panose="020F0502020204030204" pitchFamily="34" charset="0"/>
                <a:cs typeface="Calibri" panose="020F0502020204030204" pitchFamily="34" charset="0"/>
              </a:rPr>
              <a:t> (ART. 89, COMMA 11 CODICE).</a:t>
            </a:r>
            <a:endParaRPr sz="1500" dirty="0">
              <a:latin typeface="Calibri" panose="020F0502020204030204" pitchFamily="34" charset="0"/>
              <a:cs typeface="Calibri" panose="020F0502020204030204" pitchFamily="34" charset="0"/>
            </a:endParaRPr>
          </a:p>
          <a:p>
            <a:pPr marL="355600" marR="6985" indent="-342900" algn="ctr">
              <a:buFont typeface="Wingdings" panose="05000000000000000000" pitchFamily="2" charset="2"/>
              <a:buChar char="ü"/>
            </a:pPr>
            <a:r>
              <a:rPr sz="1500" spc="-5" dirty="0">
                <a:latin typeface="Calibri" panose="020F0502020204030204" pitchFamily="34" charset="0"/>
                <a:cs typeface="Calibri" panose="020F0502020204030204" pitchFamily="34" charset="0"/>
              </a:rPr>
              <a:t>Eseguibili in proprio </a:t>
            </a:r>
            <a:r>
              <a:rPr sz="1500" dirty="0">
                <a:latin typeface="Calibri" panose="020F0502020204030204" pitchFamily="34" charset="0"/>
                <a:cs typeface="Calibri" panose="020F0502020204030204" pitchFamily="34" charset="0"/>
              </a:rPr>
              <a:t>da </a:t>
            </a:r>
            <a:r>
              <a:rPr sz="1500" spc="-5" dirty="0">
                <a:latin typeface="Calibri" panose="020F0502020204030204" pitchFamily="34" charset="0"/>
                <a:cs typeface="Calibri" panose="020F0502020204030204" pitchFamily="34" charset="0"/>
              </a:rPr>
              <a:t>operatore con qualificazione adeguata </a:t>
            </a:r>
            <a:r>
              <a:rPr sz="1500" dirty="0">
                <a:latin typeface="Calibri" panose="020F0502020204030204" pitchFamily="34" charset="0"/>
                <a:cs typeface="Calibri" panose="020F0502020204030204" pitchFamily="34" charset="0"/>
              </a:rPr>
              <a:t>o </a:t>
            </a:r>
            <a:r>
              <a:rPr sz="1500" spc="-5" dirty="0">
                <a:latin typeface="Calibri" panose="020F0502020204030204" pitchFamily="34" charset="0"/>
                <a:cs typeface="Calibri" panose="020F0502020204030204" pitchFamily="34" charset="0"/>
              </a:rPr>
              <a:t>obbligo </a:t>
            </a:r>
            <a:r>
              <a:rPr sz="1500" dirty="0">
                <a:latin typeface="Calibri" panose="020F0502020204030204" pitchFamily="34" charset="0"/>
                <a:cs typeface="Calibri" panose="020F0502020204030204" pitchFamily="34" charset="0"/>
              </a:rPr>
              <a:t>di </a:t>
            </a:r>
            <a:r>
              <a:rPr sz="1500" spc="-5" dirty="0">
                <a:latin typeface="Calibri" panose="020F0502020204030204" pitchFamily="34" charset="0"/>
                <a:cs typeface="Calibri" panose="020F0502020204030204" pitchFamily="34" charset="0"/>
              </a:rPr>
              <a:t>costituire un RT</a:t>
            </a:r>
            <a:r>
              <a:rPr lang="it-IT" sz="1500" spc="-5" dirty="0">
                <a:latin typeface="Calibri" panose="020F0502020204030204" pitchFamily="34" charset="0"/>
                <a:cs typeface="Calibri" panose="020F0502020204030204" pitchFamily="34" charset="0"/>
              </a:rPr>
              <a:t>I</a:t>
            </a:r>
            <a:r>
              <a:rPr sz="1500" spc="-5" dirty="0">
                <a:latin typeface="Calibri" panose="020F0502020204030204" pitchFamily="34" charset="0"/>
                <a:cs typeface="Calibri" panose="020F0502020204030204" pitchFamily="34" charset="0"/>
              </a:rPr>
              <a:t> per coprire come minimo il 70% del </a:t>
            </a:r>
            <a:r>
              <a:rPr sz="1500" dirty="0">
                <a:latin typeface="Calibri" panose="020F0502020204030204" pitchFamily="34" charset="0"/>
                <a:cs typeface="Calibri" panose="020F0502020204030204" pitchFamily="34" charset="0"/>
              </a:rPr>
              <a:t>suo </a:t>
            </a:r>
            <a:r>
              <a:rPr sz="1500" spc="-5" dirty="0">
                <a:latin typeface="Calibri" panose="020F0502020204030204" pitchFamily="34" charset="0"/>
                <a:cs typeface="Calibri" panose="020F0502020204030204" pitchFamily="34" charset="0"/>
              </a:rPr>
              <a:t>importo, dichiarando  contemporaneamente il subappalto del residuo</a:t>
            </a:r>
            <a:r>
              <a:rPr sz="1500" spc="-20" dirty="0">
                <a:latin typeface="Calibri" panose="020F0502020204030204" pitchFamily="34" charset="0"/>
                <a:cs typeface="Calibri" panose="020F0502020204030204" pitchFamily="34" charset="0"/>
              </a:rPr>
              <a:t> </a:t>
            </a:r>
            <a:r>
              <a:rPr sz="1500" dirty="0">
                <a:latin typeface="Calibri" panose="020F0502020204030204" pitchFamily="34" charset="0"/>
                <a:cs typeface="Calibri" panose="020F0502020204030204" pitchFamily="34" charset="0"/>
              </a:rPr>
              <a:t>30%</a:t>
            </a:r>
            <a:r>
              <a:rPr lang="it-IT" sz="1500" dirty="0">
                <a:latin typeface="Calibri" panose="020F0502020204030204" pitchFamily="34" charset="0"/>
                <a:cs typeface="Calibri" panose="020F0502020204030204" pitchFamily="34" charset="0"/>
              </a:rPr>
              <a:t>.</a:t>
            </a:r>
          </a:p>
          <a:p>
            <a:pPr marL="355600" marR="6985" indent="-342900" algn="ctr">
              <a:buFont typeface="Wingdings" panose="05000000000000000000" pitchFamily="2" charset="2"/>
              <a:buChar char="ü"/>
            </a:pPr>
            <a:r>
              <a:rPr sz="1500" spc="-5" dirty="0">
                <a:latin typeface="Calibri" panose="020F0502020204030204" pitchFamily="34" charset="0"/>
                <a:cs typeface="Calibri" panose="020F0502020204030204" pitchFamily="34" charset="0"/>
              </a:rPr>
              <a:t>S</a:t>
            </a:r>
            <a:r>
              <a:rPr sz="1500" dirty="0">
                <a:latin typeface="Calibri" panose="020F0502020204030204" pitchFamily="34" charset="0"/>
                <a:cs typeface="Calibri" panose="020F0502020204030204" pitchFamily="34" charset="0"/>
              </a:rPr>
              <a:t>e</a:t>
            </a:r>
            <a:r>
              <a:rPr lang="it-IT" sz="1500" dirty="0">
                <a:latin typeface="Calibri" panose="020F0502020204030204" pitchFamily="34" charset="0"/>
                <a:cs typeface="Calibri" panose="020F0502020204030204" pitchFamily="34" charset="0"/>
              </a:rPr>
              <a:t> </a:t>
            </a:r>
            <a:r>
              <a:rPr sz="1500" spc="-5" dirty="0">
                <a:latin typeface="Calibri" panose="020F0502020204030204" pitchFamily="34" charset="0"/>
                <a:cs typeface="Calibri" panose="020F0502020204030204" pitchFamily="34" charset="0"/>
              </a:rPr>
              <a:t>sup</a:t>
            </a:r>
            <a:r>
              <a:rPr sz="1500" spc="-10" dirty="0">
                <a:latin typeface="Calibri" panose="020F0502020204030204" pitchFamily="34" charset="0"/>
                <a:cs typeface="Calibri" panose="020F0502020204030204" pitchFamily="34" charset="0"/>
              </a:rPr>
              <a:t>e</a:t>
            </a:r>
            <a:r>
              <a:rPr sz="1500" spc="-5" dirty="0">
                <a:latin typeface="Calibri" panose="020F0502020204030204" pitchFamily="34" charset="0"/>
                <a:cs typeface="Calibri" panose="020F0502020204030204" pitchFamily="34" charset="0"/>
              </a:rPr>
              <a:t>r</a:t>
            </a:r>
            <a:r>
              <a:rPr sz="1500" dirty="0">
                <a:latin typeface="Calibri" panose="020F0502020204030204" pitchFamily="34" charset="0"/>
                <a:cs typeface="Calibri" panose="020F0502020204030204" pitchFamily="34" charset="0"/>
              </a:rPr>
              <a:t>io</a:t>
            </a:r>
            <a:r>
              <a:rPr sz="1500" spc="-5" dirty="0">
                <a:latin typeface="Calibri" panose="020F0502020204030204" pitchFamily="34" charset="0"/>
                <a:cs typeface="Calibri" panose="020F0502020204030204" pitchFamily="34" charset="0"/>
              </a:rPr>
              <a:t>r</a:t>
            </a:r>
            <a:r>
              <a:rPr lang="it-IT" sz="1500" spc="-5" dirty="0">
                <a:latin typeface="Calibri" panose="020F0502020204030204" pitchFamily="34" charset="0"/>
                <a:cs typeface="Calibri" panose="020F0502020204030204" pitchFamily="34" charset="0"/>
              </a:rPr>
              <a:t>e </a:t>
            </a:r>
            <a:r>
              <a:rPr sz="1500" dirty="0">
                <a:latin typeface="Calibri" panose="020F0502020204030204" pitchFamily="34" charset="0"/>
                <a:cs typeface="Calibri" panose="020F0502020204030204" pitchFamily="34" charset="0"/>
              </a:rPr>
              <a:t>al</a:t>
            </a:r>
            <a:r>
              <a:rPr lang="it-IT" sz="1500" dirty="0">
                <a:latin typeface="Calibri" panose="020F0502020204030204" pitchFamily="34" charset="0"/>
                <a:cs typeface="Calibri" panose="020F0502020204030204" pitchFamily="34" charset="0"/>
              </a:rPr>
              <a:t> </a:t>
            </a:r>
            <a:r>
              <a:rPr sz="1500" dirty="0">
                <a:latin typeface="Calibri" panose="020F0502020204030204" pitchFamily="34" charset="0"/>
                <a:cs typeface="Calibri" panose="020F0502020204030204" pitchFamily="34" charset="0"/>
              </a:rPr>
              <a:t>1</a:t>
            </a:r>
            <a:r>
              <a:rPr sz="1500" spc="-10" dirty="0">
                <a:latin typeface="Calibri" panose="020F0502020204030204" pitchFamily="34" charset="0"/>
                <a:cs typeface="Calibri" panose="020F0502020204030204" pitchFamily="34" charset="0"/>
              </a:rPr>
              <a:t>0</a:t>
            </a:r>
            <a:r>
              <a:rPr sz="1500" spc="-5" dirty="0">
                <a:latin typeface="Calibri" panose="020F0502020204030204" pitchFamily="34" charset="0"/>
                <a:cs typeface="Calibri" panose="020F0502020204030204" pitchFamily="34" charset="0"/>
              </a:rPr>
              <a:t>%</a:t>
            </a:r>
            <a:r>
              <a:rPr sz="1500" dirty="0">
                <a:latin typeface="Calibri" panose="020F0502020204030204" pitchFamily="34" charset="0"/>
                <a:cs typeface="Calibri" panose="020F0502020204030204" pitchFamily="34" charset="0"/>
              </a:rPr>
              <a:t>,</a:t>
            </a:r>
            <a:r>
              <a:rPr lang="it-IT" sz="1500" dirty="0">
                <a:latin typeface="Calibri" panose="020F0502020204030204" pitchFamily="34" charset="0"/>
                <a:cs typeface="Calibri" panose="020F0502020204030204" pitchFamily="34" charset="0"/>
              </a:rPr>
              <a:t> </a:t>
            </a:r>
            <a:r>
              <a:rPr sz="1500" spc="-5" dirty="0">
                <a:latin typeface="Calibri" panose="020F0502020204030204" pitchFamily="34" charset="0"/>
                <a:cs typeface="Calibri" panose="020F0502020204030204" pitchFamily="34" charset="0"/>
              </a:rPr>
              <a:t>m</a:t>
            </a:r>
            <a:r>
              <a:rPr sz="1500" dirty="0">
                <a:latin typeface="Calibri" panose="020F0502020204030204" pitchFamily="34" charset="0"/>
                <a:cs typeface="Calibri" panose="020F0502020204030204" pitchFamily="34" charset="0"/>
              </a:rPr>
              <a:t>a</a:t>
            </a:r>
            <a:r>
              <a:rPr lang="it-IT" sz="1500" dirty="0">
                <a:latin typeface="Calibri" panose="020F0502020204030204" pitchFamily="34" charset="0"/>
                <a:cs typeface="Calibri" panose="020F0502020204030204" pitchFamily="34" charset="0"/>
              </a:rPr>
              <a:t> </a:t>
            </a:r>
            <a:r>
              <a:rPr sz="1500" dirty="0">
                <a:latin typeface="Calibri" panose="020F0502020204030204" pitchFamily="34" charset="0"/>
                <a:cs typeface="Calibri" panose="020F0502020204030204" pitchFamily="34" charset="0"/>
              </a:rPr>
              <a:t>a</a:t>
            </a:r>
            <a:r>
              <a:rPr sz="1500" spc="-5" dirty="0">
                <a:latin typeface="Calibri" panose="020F0502020204030204" pitchFamily="34" charset="0"/>
                <a:cs typeface="Calibri" panose="020F0502020204030204" pitchFamily="34" charset="0"/>
              </a:rPr>
              <a:t>l</a:t>
            </a:r>
            <a:r>
              <a:rPr sz="1500" dirty="0">
                <a:latin typeface="Calibri" panose="020F0502020204030204" pitchFamily="34" charset="0"/>
                <a:cs typeface="Calibri" panose="020F0502020204030204" pitchFamily="34" charset="0"/>
              </a:rPr>
              <a:t>l'</a:t>
            </a:r>
            <a:r>
              <a:rPr sz="1500" spc="-5" dirty="0">
                <a:latin typeface="Calibri" panose="020F0502020204030204" pitchFamily="34" charset="0"/>
                <a:cs typeface="Calibri" panose="020F0502020204030204" pitchFamily="34" charset="0"/>
              </a:rPr>
              <a:t>in</a:t>
            </a:r>
            <a:r>
              <a:rPr sz="1500" dirty="0">
                <a:latin typeface="Calibri" panose="020F0502020204030204" pitchFamily="34" charset="0"/>
                <a:cs typeface="Calibri" panose="020F0502020204030204" pitchFamily="34" charset="0"/>
              </a:rPr>
              <a:t>t</a:t>
            </a:r>
            <a:r>
              <a:rPr sz="1500" spc="-10" dirty="0">
                <a:latin typeface="Calibri" panose="020F0502020204030204" pitchFamily="34" charset="0"/>
                <a:cs typeface="Calibri" panose="020F0502020204030204" pitchFamily="34" charset="0"/>
              </a:rPr>
              <a:t>e</a:t>
            </a:r>
            <a:r>
              <a:rPr sz="1500" spc="-5" dirty="0">
                <a:latin typeface="Calibri" panose="020F0502020204030204" pitchFamily="34" charset="0"/>
                <a:cs typeface="Calibri" panose="020F0502020204030204" pitchFamily="34" charset="0"/>
              </a:rPr>
              <a:t>r</a:t>
            </a:r>
            <a:r>
              <a:rPr sz="1500" spc="5" dirty="0">
                <a:latin typeface="Calibri" panose="020F0502020204030204" pitchFamily="34" charset="0"/>
                <a:cs typeface="Calibri" panose="020F0502020204030204" pitchFamily="34" charset="0"/>
              </a:rPr>
              <a:t>n</a:t>
            </a:r>
            <a:r>
              <a:rPr sz="1500" dirty="0">
                <a:latin typeface="Calibri" panose="020F0502020204030204" pitchFamily="34" charset="0"/>
                <a:cs typeface="Calibri" panose="020F0502020204030204" pitchFamily="34" charset="0"/>
              </a:rPr>
              <a:t>o</a:t>
            </a:r>
            <a:r>
              <a:rPr lang="it-IT" sz="1500" dirty="0">
                <a:latin typeface="Calibri" panose="020F0502020204030204" pitchFamily="34" charset="0"/>
                <a:cs typeface="Calibri" panose="020F0502020204030204" pitchFamily="34" charset="0"/>
              </a:rPr>
              <a:t> </a:t>
            </a:r>
            <a:r>
              <a:rPr sz="1500" dirty="0">
                <a:latin typeface="Calibri" panose="020F0502020204030204" pitchFamily="34" charset="0"/>
                <a:cs typeface="Calibri" panose="020F0502020204030204" pitchFamily="34" charset="0"/>
              </a:rPr>
              <a:t>di</a:t>
            </a:r>
            <a:r>
              <a:rPr lang="it-IT" sz="1500" dirty="0">
                <a:latin typeface="Calibri" panose="020F0502020204030204" pitchFamily="34" charset="0"/>
                <a:cs typeface="Calibri" panose="020F0502020204030204" pitchFamily="34" charset="0"/>
              </a:rPr>
              <a:t> </a:t>
            </a:r>
            <a:r>
              <a:rPr sz="1500" spc="-5" dirty="0">
                <a:latin typeface="Calibri" panose="020F0502020204030204" pitchFamily="34" charset="0"/>
                <a:cs typeface="Calibri" panose="020F0502020204030204" pitchFamily="34" charset="0"/>
              </a:rPr>
              <a:t>u</a:t>
            </a:r>
            <a:r>
              <a:rPr sz="1500" spc="5" dirty="0">
                <a:latin typeface="Calibri" panose="020F0502020204030204" pitchFamily="34" charset="0"/>
                <a:cs typeface="Calibri" panose="020F0502020204030204" pitchFamily="34" charset="0"/>
              </a:rPr>
              <a:t>n</a:t>
            </a:r>
            <a:r>
              <a:rPr sz="1500" spc="-5" dirty="0">
                <a:latin typeface="Calibri" panose="020F0502020204030204" pitchFamily="34" charset="0"/>
                <a:cs typeface="Calibri" panose="020F0502020204030204" pitchFamily="34" charset="0"/>
              </a:rPr>
              <a:t>'</a:t>
            </a:r>
            <a:r>
              <a:rPr sz="1500" dirty="0">
                <a:latin typeface="Calibri" panose="020F0502020204030204" pitchFamily="34" charset="0"/>
                <a:cs typeface="Calibri" panose="020F0502020204030204" pitchFamily="34" charset="0"/>
              </a:rPr>
              <a:t>op</a:t>
            </a:r>
            <a:r>
              <a:rPr sz="1500" spc="-10" dirty="0">
                <a:latin typeface="Calibri" panose="020F0502020204030204" pitchFamily="34" charset="0"/>
                <a:cs typeface="Calibri" panose="020F0502020204030204" pitchFamily="34" charset="0"/>
              </a:rPr>
              <a:t>e</a:t>
            </a:r>
            <a:r>
              <a:rPr sz="1500" spc="-5" dirty="0">
                <a:latin typeface="Calibri" panose="020F0502020204030204" pitchFamily="34" charset="0"/>
                <a:cs typeface="Calibri" panose="020F0502020204030204" pitchFamily="34" charset="0"/>
              </a:rPr>
              <a:t>r</a:t>
            </a:r>
            <a:r>
              <a:rPr sz="1500" dirty="0">
                <a:latin typeface="Calibri" panose="020F0502020204030204" pitchFamily="34" charset="0"/>
                <a:cs typeface="Calibri" panose="020F0502020204030204" pitchFamily="34" charset="0"/>
              </a:rPr>
              <a:t>a</a:t>
            </a:r>
            <a:r>
              <a:rPr lang="it-IT" sz="1500" dirty="0">
                <a:latin typeface="Calibri" panose="020F0502020204030204" pitchFamily="34" charset="0"/>
                <a:cs typeface="Calibri" panose="020F0502020204030204" pitchFamily="34" charset="0"/>
              </a:rPr>
              <a:t> </a:t>
            </a:r>
            <a:r>
              <a:rPr sz="1500" dirty="0">
                <a:latin typeface="Calibri" panose="020F0502020204030204" pitchFamily="34" charset="0"/>
                <a:cs typeface="Calibri" panose="020F0502020204030204" pitchFamily="34" charset="0"/>
              </a:rPr>
              <a:t>di</a:t>
            </a:r>
            <a:r>
              <a:rPr lang="it-IT" sz="1500" dirty="0">
                <a:latin typeface="Calibri" panose="020F0502020204030204" pitchFamily="34" charset="0"/>
                <a:cs typeface="Calibri" panose="020F0502020204030204" pitchFamily="34" charset="0"/>
              </a:rPr>
              <a:t> </a:t>
            </a:r>
            <a:r>
              <a:rPr sz="1500" spc="-5" dirty="0">
                <a:latin typeface="Calibri" panose="020F0502020204030204" pitchFamily="34" charset="0"/>
                <a:cs typeface="Calibri" panose="020F0502020204030204" pitchFamily="34" charset="0"/>
              </a:rPr>
              <a:t>i</a:t>
            </a:r>
            <a:r>
              <a:rPr sz="1500" dirty="0">
                <a:latin typeface="Calibri" panose="020F0502020204030204" pitchFamily="34" charset="0"/>
                <a:cs typeface="Calibri" panose="020F0502020204030204" pitchFamily="34" charset="0"/>
              </a:rPr>
              <a:t>m</a:t>
            </a:r>
            <a:r>
              <a:rPr sz="1500" spc="-10" dirty="0">
                <a:latin typeface="Calibri" panose="020F0502020204030204" pitchFamily="34" charset="0"/>
                <a:cs typeface="Calibri" panose="020F0502020204030204" pitchFamily="34" charset="0"/>
              </a:rPr>
              <a:t>p</a:t>
            </a:r>
            <a:r>
              <a:rPr sz="1500" dirty="0">
                <a:latin typeface="Calibri" panose="020F0502020204030204" pitchFamily="34" charset="0"/>
                <a:cs typeface="Calibri" panose="020F0502020204030204" pitchFamily="34" charset="0"/>
              </a:rPr>
              <a:t>o</a:t>
            </a:r>
            <a:r>
              <a:rPr sz="1500" spc="-5" dirty="0">
                <a:latin typeface="Calibri" panose="020F0502020204030204" pitchFamily="34" charset="0"/>
                <a:cs typeface="Calibri" panose="020F0502020204030204" pitchFamily="34" charset="0"/>
              </a:rPr>
              <a:t>r</a:t>
            </a:r>
            <a:r>
              <a:rPr sz="1500" dirty="0">
                <a:latin typeface="Calibri" panose="020F0502020204030204" pitchFamily="34" charset="0"/>
                <a:cs typeface="Calibri" panose="020F0502020204030204" pitchFamily="34" charset="0"/>
              </a:rPr>
              <a:t>to</a:t>
            </a:r>
            <a:r>
              <a:rPr lang="it-IT" sz="1500" dirty="0">
                <a:latin typeface="Calibri" panose="020F0502020204030204" pitchFamily="34" charset="0"/>
                <a:cs typeface="Calibri" panose="020F0502020204030204" pitchFamily="34" charset="0"/>
              </a:rPr>
              <a:t> </a:t>
            </a:r>
            <a:r>
              <a:rPr sz="1500" dirty="0">
                <a:latin typeface="Calibri" panose="020F0502020204030204" pitchFamily="34" charset="0"/>
                <a:cs typeface="Calibri" panose="020F0502020204030204" pitchFamily="34" charset="0"/>
              </a:rPr>
              <a:t>i</a:t>
            </a:r>
            <a:r>
              <a:rPr sz="1500" spc="-5" dirty="0">
                <a:latin typeface="Calibri" panose="020F0502020204030204" pitchFamily="34" charset="0"/>
                <a:cs typeface="Calibri" panose="020F0502020204030204" pitchFamily="34" charset="0"/>
              </a:rPr>
              <a:t>nf</a:t>
            </a:r>
            <a:r>
              <a:rPr sz="1500" spc="-10" dirty="0">
                <a:latin typeface="Calibri" panose="020F0502020204030204" pitchFamily="34" charset="0"/>
                <a:cs typeface="Calibri" panose="020F0502020204030204" pitchFamily="34" charset="0"/>
              </a:rPr>
              <a:t>e</a:t>
            </a:r>
            <a:r>
              <a:rPr sz="1500" spc="-5" dirty="0">
                <a:latin typeface="Calibri" panose="020F0502020204030204" pitchFamily="34" charset="0"/>
                <a:cs typeface="Calibri" panose="020F0502020204030204" pitchFamily="34" charset="0"/>
              </a:rPr>
              <a:t>r</a:t>
            </a:r>
            <a:r>
              <a:rPr sz="1500" dirty="0">
                <a:latin typeface="Calibri" panose="020F0502020204030204" pitchFamily="34" charset="0"/>
                <a:cs typeface="Calibri" panose="020F0502020204030204" pitchFamily="34" charset="0"/>
              </a:rPr>
              <a:t>io</a:t>
            </a:r>
            <a:r>
              <a:rPr sz="1500" spc="-5" dirty="0">
                <a:latin typeface="Calibri" panose="020F0502020204030204" pitchFamily="34" charset="0"/>
                <a:cs typeface="Calibri" panose="020F0502020204030204" pitchFamily="34" charset="0"/>
              </a:rPr>
              <a:t>r</a:t>
            </a:r>
            <a:r>
              <a:rPr sz="1500" dirty="0">
                <a:latin typeface="Calibri" panose="020F0502020204030204" pitchFamily="34" charset="0"/>
                <a:cs typeface="Calibri" panose="020F0502020204030204" pitchFamily="34" charset="0"/>
              </a:rPr>
              <a:t>e</a:t>
            </a:r>
            <a:r>
              <a:rPr lang="it-IT" sz="1500" dirty="0">
                <a:latin typeface="Calibri" panose="020F0502020204030204" pitchFamily="34" charset="0"/>
                <a:cs typeface="Calibri" panose="020F0502020204030204" pitchFamily="34" charset="0"/>
              </a:rPr>
              <a:t> </a:t>
            </a:r>
            <a:r>
              <a:rPr sz="1500" spc="-10" dirty="0">
                <a:latin typeface="Calibri" panose="020F0502020204030204" pitchFamily="34" charset="0"/>
                <a:cs typeface="Calibri" panose="020F0502020204030204" pitchFamily="34" charset="0"/>
              </a:rPr>
              <a:t>a</a:t>
            </a:r>
            <a:r>
              <a:rPr sz="1500" dirty="0">
                <a:latin typeface="Calibri" panose="020F0502020204030204" pitchFamily="34" charset="0"/>
                <a:cs typeface="Calibri" panose="020F0502020204030204" pitchFamily="34" charset="0"/>
              </a:rPr>
              <a:t>d</a:t>
            </a:r>
            <a:r>
              <a:rPr lang="it-IT" sz="1500" dirty="0">
                <a:latin typeface="Calibri" panose="020F0502020204030204" pitchFamily="34" charset="0"/>
                <a:cs typeface="Calibri" panose="020F0502020204030204" pitchFamily="34" charset="0"/>
              </a:rPr>
              <a:t> </a:t>
            </a:r>
            <a:r>
              <a:rPr sz="1500" dirty="0">
                <a:latin typeface="Calibri" panose="020F0502020204030204" pitchFamily="34" charset="0"/>
                <a:cs typeface="Calibri" panose="020F0502020204030204" pitchFamily="34" charset="0"/>
              </a:rPr>
              <a:t>€</a:t>
            </a:r>
            <a:r>
              <a:rPr lang="it-IT" sz="1500" dirty="0">
                <a:latin typeface="Calibri" panose="020F0502020204030204" pitchFamily="34" charset="0"/>
                <a:cs typeface="Calibri" panose="020F0502020204030204" pitchFamily="34" charset="0"/>
              </a:rPr>
              <a:t> </a:t>
            </a:r>
            <a:r>
              <a:rPr sz="1500" spc="-5" dirty="0">
                <a:latin typeface="Calibri" panose="020F0502020204030204" pitchFamily="34" charset="0"/>
                <a:cs typeface="Calibri" panose="020F0502020204030204" pitchFamily="34" charset="0"/>
              </a:rPr>
              <a:t>1.500.000,00, </a:t>
            </a:r>
            <a:r>
              <a:rPr sz="1500" dirty="0">
                <a:latin typeface="Calibri" panose="020F0502020204030204" pitchFamily="34" charset="0"/>
                <a:cs typeface="Calibri" panose="020F0502020204030204" pitchFamily="34" charset="0"/>
              </a:rPr>
              <a:t>la </a:t>
            </a:r>
            <a:r>
              <a:rPr sz="1500" spc="-5" dirty="0">
                <a:latin typeface="Calibri" panose="020F0502020204030204" pitchFamily="34" charset="0"/>
                <a:cs typeface="Calibri" panose="020F0502020204030204" pitchFamily="34" charset="0"/>
              </a:rPr>
              <a:t>qualificazione </a:t>
            </a:r>
            <a:r>
              <a:rPr lang="it-IT" sz="1500" dirty="0">
                <a:latin typeface="Calibri" panose="020F0502020204030204" pitchFamily="34" charset="0"/>
                <a:cs typeface="Calibri" panose="020F0502020204030204" pitchFamily="34" charset="0"/>
              </a:rPr>
              <a:t>potrebbe </a:t>
            </a:r>
            <a:r>
              <a:rPr sz="1500" spc="-5" dirty="0">
                <a:latin typeface="Calibri" panose="020F0502020204030204" pitchFamily="34" charset="0"/>
                <a:cs typeface="Calibri" panose="020F0502020204030204" pitchFamily="34" charset="0"/>
              </a:rPr>
              <a:t>essere dimostrata ricorrendo all'art. </a:t>
            </a:r>
            <a:r>
              <a:rPr sz="1500" dirty="0">
                <a:latin typeface="Calibri" panose="020F0502020204030204" pitchFamily="34" charset="0"/>
                <a:cs typeface="Calibri" panose="020F0502020204030204" pitchFamily="34" charset="0"/>
              </a:rPr>
              <a:t>90 </a:t>
            </a:r>
            <a:r>
              <a:rPr sz="1500" spc="-5" dirty="0">
                <a:latin typeface="Calibri" panose="020F0502020204030204" pitchFamily="34" charset="0"/>
                <a:cs typeface="Calibri" panose="020F0502020204030204" pitchFamily="34" charset="0"/>
              </a:rPr>
              <a:t>D</a:t>
            </a:r>
            <a:r>
              <a:rPr lang="it-IT" sz="1500" spc="-5" dirty="0">
                <a:latin typeface="Calibri" panose="020F0502020204030204" pitchFamily="34" charset="0"/>
                <a:cs typeface="Calibri" panose="020F0502020204030204" pitchFamily="34" charset="0"/>
              </a:rPr>
              <a:t>.</a:t>
            </a:r>
            <a:r>
              <a:rPr sz="1500" spc="-5" dirty="0">
                <a:latin typeface="Calibri" panose="020F0502020204030204" pitchFamily="34" charset="0"/>
                <a:cs typeface="Calibri" panose="020F0502020204030204" pitchFamily="34" charset="0"/>
              </a:rPr>
              <a:t>P</a:t>
            </a:r>
            <a:r>
              <a:rPr lang="it-IT" sz="1500" spc="-5" dirty="0">
                <a:latin typeface="Calibri" panose="020F0502020204030204" pitchFamily="34" charset="0"/>
                <a:cs typeface="Calibri" panose="020F0502020204030204" pitchFamily="34" charset="0"/>
              </a:rPr>
              <a:t>.</a:t>
            </a:r>
            <a:r>
              <a:rPr sz="1500" spc="-5" dirty="0">
                <a:latin typeface="Calibri" panose="020F0502020204030204" pitchFamily="34" charset="0"/>
                <a:cs typeface="Calibri" panose="020F0502020204030204" pitchFamily="34" charset="0"/>
              </a:rPr>
              <a:t>R</a:t>
            </a:r>
            <a:r>
              <a:rPr lang="it-IT" sz="1500" spc="-5" dirty="0">
                <a:latin typeface="Calibri" panose="020F0502020204030204" pitchFamily="34" charset="0"/>
                <a:cs typeface="Calibri" panose="020F0502020204030204" pitchFamily="34" charset="0"/>
              </a:rPr>
              <a:t>.</a:t>
            </a:r>
            <a:r>
              <a:rPr sz="1500" spc="-5" dirty="0">
                <a:latin typeface="Calibri" panose="020F0502020204030204" pitchFamily="34" charset="0"/>
                <a:cs typeface="Calibri" panose="020F0502020204030204" pitchFamily="34" charset="0"/>
              </a:rPr>
              <a:t> </a:t>
            </a:r>
            <a:r>
              <a:rPr lang="it-IT" sz="1500" spc="-5" dirty="0">
                <a:latin typeface="Calibri" panose="020F0502020204030204" pitchFamily="34" charset="0"/>
                <a:cs typeface="Calibri" panose="020F0502020204030204" pitchFamily="34" charset="0"/>
              </a:rPr>
              <a:t>n. </a:t>
            </a:r>
            <a:r>
              <a:rPr sz="1500" spc="-5" dirty="0">
                <a:latin typeface="Calibri" panose="020F0502020204030204" pitchFamily="34" charset="0"/>
                <a:cs typeface="Calibri" panose="020F0502020204030204" pitchFamily="34" charset="0"/>
              </a:rPr>
              <a:t>207/2010 (ritenendo vigente l'ultimo periodo dell'art. </a:t>
            </a:r>
            <a:r>
              <a:rPr sz="1500" dirty="0">
                <a:latin typeface="Calibri" panose="020F0502020204030204" pitchFamily="34" charset="0"/>
                <a:cs typeface="Calibri" panose="020F0502020204030204" pitchFamily="34" charset="0"/>
              </a:rPr>
              <a:t>92, </a:t>
            </a:r>
            <a:r>
              <a:rPr sz="1500" spc="-5" dirty="0">
                <a:latin typeface="Calibri" panose="020F0502020204030204" pitchFamily="34" charset="0"/>
                <a:cs typeface="Calibri" panose="020F0502020204030204" pitchFamily="34" charset="0"/>
              </a:rPr>
              <a:t>co</a:t>
            </a:r>
            <a:r>
              <a:rPr lang="it-IT" sz="1500" spc="-5" dirty="0">
                <a:latin typeface="Calibri" panose="020F0502020204030204" pitchFamily="34" charset="0"/>
                <a:cs typeface="Calibri" panose="020F0502020204030204" pitchFamily="34" charset="0"/>
              </a:rPr>
              <a:t>mma</a:t>
            </a:r>
            <a:r>
              <a:rPr sz="1500" spc="-5" dirty="0">
                <a:latin typeface="Calibri" panose="020F0502020204030204" pitchFamily="34" charset="0"/>
                <a:cs typeface="Calibri" panose="020F0502020204030204" pitchFamily="34" charset="0"/>
              </a:rPr>
              <a:t> </a:t>
            </a:r>
            <a:r>
              <a:rPr sz="1500" dirty="0">
                <a:latin typeface="Calibri" panose="020F0502020204030204" pitchFamily="34" charset="0"/>
                <a:cs typeface="Calibri" panose="020F0502020204030204" pitchFamily="34" charset="0"/>
              </a:rPr>
              <a:t>7 </a:t>
            </a:r>
            <a:r>
              <a:rPr sz="1500" spc="-5" dirty="0">
                <a:latin typeface="Calibri" panose="020F0502020204030204" pitchFamily="34" charset="0"/>
                <a:cs typeface="Calibri" panose="020F0502020204030204" pitchFamily="34" charset="0"/>
              </a:rPr>
              <a:t>del</a:t>
            </a:r>
            <a:r>
              <a:rPr lang="it-IT" sz="1500" spc="-5" dirty="0">
                <a:latin typeface="Calibri" panose="020F0502020204030204" pitchFamily="34" charset="0"/>
                <a:cs typeface="Calibri" panose="020F0502020204030204" pitchFamily="34" charset="0"/>
              </a:rPr>
              <a:t> </a:t>
            </a:r>
            <a:r>
              <a:rPr sz="1500" spc="-5" dirty="0">
                <a:latin typeface="Calibri" panose="020F0502020204030204" pitchFamily="34" charset="0"/>
                <a:cs typeface="Calibri" panose="020F0502020204030204" pitchFamily="34" charset="0"/>
              </a:rPr>
              <a:t>medesimo D</a:t>
            </a:r>
            <a:r>
              <a:rPr lang="it-IT" sz="1500" spc="-5" dirty="0">
                <a:latin typeface="Calibri" panose="020F0502020204030204" pitchFamily="34" charset="0"/>
                <a:cs typeface="Calibri" panose="020F0502020204030204" pitchFamily="34" charset="0"/>
              </a:rPr>
              <a:t>.</a:t>
            </a:r>
            <a:r>
              <a:rPr sz="1500" spc="-5" dirty="0">
                <a:latin typeface="Calibri" panose="020F0502020204030204" pitchFamily="34" charset="0"/>
                <a:cs typeface="Calibri" panose="020F0502020204030204" pitchFamily="34" charset="0"/>
              </a:rPr>
              <a:t>P</a:t>
            </a:r>
            <a:r>
              <a:rPr lang="it-IT" sz="1500" spc="-5" dirty="0">
                <a:latin typeface="Calibri" panose="020F0502020204030204" pitchFamily="34" charset="0"/>
                <a:cs typeface="Calibri" panose="020F0502020204030204" pitchFamily="34" charset="0"/>
              </a:rPr>
              <a:t>.</a:t>
            </a:r>
            <a:r>
              <a:rPr sz="1500" spc="-5" dirty="0">
                <a:latin typeface="Calibri" panose="020F0502020204030204" pitchFamily="34" charset="0"/>
                <a:cs typeface="Calibri" panose="020F0502020204030204" pitchFamily="34" charset="0"/>
              </a:rPr>
              <a:t>R</a:t>
            </a:r>
            <a:r>
              <a:rPr lang="it-IT" sz="1500" spc="-5" dirty="0">
                <a:latin typeface="Calibri" panose="020F0502020204030204" pitchFamily="34" charset="0"/>
                <a:cs typeface="Calibri" panose="020F0502020204030204" pitchFamily="34" charset="0"/>
              </a:rPr>
              <a:t>. riferito però all’art. 89, comma 11 Codice e non più all’abrogato art. 37, comma 11 d.lgs. n. 163/2006</a:t>
            </a:r>
            <a:r>
              <a:rPr sz="1500" spc="-5" dirty="0">
                <a:latin typeface="Calibri" panose="020F0502020204030204" pitchFamily="34" charset="0"/>
                <a:cs typeface="Calibri" panose="020F0502020204030204" pitchFamily="34" charset="0"/>
              </a:rPr>
              <a:t>)</a:t>
            </a:r>
            <a:r>
              <a:rPr lang="it-IT" sz="1500" spc="-5" dirty="0">
                <a:latin typeface="Calibri" panose="020F0502020204030204" pitchFamily="34" charset="0"/>
                <a:cs typeface="Calibri" panose="020F0502020204030204" pitchFamily="34" charset="0"/>
              </a:rPr>
              <a:t>.</a:t>
            </a:r>
            <a:r>
              <a:rPr sz="1500" spc="-5" dirty="0">
                <a:latin typeface="Calibri" panose="020F0502020204030204" pitchFamily="34" charset="0"/>
                <a:cs typeface="Calibri" panose="020F0502020204030204" pitchFamily="34" charset="0"/>
              </a:rPr>
              <a:t> </a:t>
            </a:r>
            <a:endParaRPr lang="it-IT" sz="1500" spc="-5" dirty="0">
              <a:latin typeface="Calibri" panose="020F0502020204030204" pitchFamily="34" charset="0"/>
              <a:cs typeface="Calibri" panose="020F0502020204030204" pitchFamily="34" charset="0"/>
            </a:endParaRPr>
          </a:p>
          <a:p>
            <a:pPr marL="355600" marR="6985" indent="-342900" algn="ctr">
              <a:buFont typeface="Wingdings" panose="05000000000000000000" pitchFamily="2" charset="2"/>
              <a:buChar char="ü"/>
            </a:pPr>
            <a:r>
              <a:rPr sz="1500" spc="-5" dirty="0">
                <a:latin typeface="Calibri" panose="020F0502020204030204" pitchFamily="34" charset="0"/>
                <a:cs typeface="Calibri" panose="020F0502020204030204" pitchFamily="34" charset="0"/>
              </a:rPr>
              <a:t>Non possono essere subappaltate in misura superiore </a:t>
            </a:r>
            <a:r>
              <a:rPr sz="1500" dirty="0">
                <a:latin typeface="Calibri" panose="020F0502020204030204" pitchFamily="34" charset="0"/>
                <a:cs typeface="Calibri" panose="020F0502020204030204" pitchFamily="34" charset="0"/>
              </a:rPr>
              <a:t>al</a:t>
            </a:r>
            <a:r>
              <a:rPr sz="1500" spc="-20" dirty="0">
                <a:latin typeface="Calibri" panose="020F0502020204030204" pitchFamily="34" charset="0"/>
                <a:cs typeface="Calibri" panose="020F0502020204030204" pitchFamily="34" charset="0"/>
              </a:rPr>
              <a:t> </a:t>
            </a:r>
            <a:r>
              <a:rPr sz="1500" spc="-5" dirty="0">
                <a:latin typeface="Calibri" panose="020F0502020204030204" pitchFamily="34" charset="0"/>
                <a:cs typeface="Calibri" panose="020F0502020204030204" pitchFamily="34" charset="0"/>
              </a:rPr>
              <a:t>30%</a:t>
            </a:r>
            <a:endParaRPr sz="1500" dirty="0">
              <a:latin typeface="Calibri" panose="020F0502020204030204" pitchFamily="34" charset="0"/>
              <a:cs typeface="Calibri" panose="020F0502020204030204" pitchFamily="34" charset="0"/>
            </a:endParaRPr>
          </a:p>
          <a:p>
            <a:pPr marL="355600" marR="5715" indent="-342900" algn="ctr">
              <a:buFont typeface="Wingdings" panose="05000000000000000000" pitchFamily="2" charset="2"/>
              <a:buChar char="ü"/>
            </a:pPr>
            <a:r>
              <a:rPr sz="1500" dirty="0">
                <a:latin typeface="Calibri" panose="020F0502020204030204" pitchFamily="34" charset="0"/>
                <a:cs typeface="Calibri" panose="020F0502020204030204" pitchFamily="34" charset="0"/>
              </a:rPr>
              <a:t>La </a:t>
            </a:r>
            <a:r>
              <a:rPr sz="1500" spc="-5" dirty="0">
                <a:latin typeface="Calibri" panose="020F0502020204030204" pitchFamily="34" charset="0"/>
                <a:cs typeface="Calibri" panose="020F0502020204030204" pitchFamily="34" charset="0"/>
              </a:rPr>
              <a:t>quota di tale subappalto non rientra nel computo del 30% </a:t>
            </a:r>
            <a:r>
              <a:rPr sz="1500" spc="-5" dirty="0" err="1">
                <a:latin typeface="Calibri" panose="020F0502020204030204" pitchFamily="34" charset="0"/>
                <a:cs typeface="Calibri" panose="020F0502020204030204" pitchFamily="34" charset="0"/>
              </a:rPr>
              <a:t>massimo</a:t>
            </a:r>
            <a:r>
              <a:rPr sz="1500" spc="-5" dirty="0">
                <a:latin typeface="Calibri" panose="020F0502020204030204" pitchFamily="34" charset="0"/>
                <a:cs typeface="Calibri" panose="020F0502020204030204" pitchFamily="34" charset="0"/>
              </a:rPr>
              <a:t> </a:t>
            </a:r>
            <a:r>
              <a:rPr sz="1500" spc="-5" dirty="0" err="1">
                <a:latin typeface="Calibri" panose="020F0502020204030204" pitchFamily="34" charset="0"/>
                <a:cs typeface="Calibri" panose="020F0502020204030204" pitchFamily="34" charset="0"/>
              </a:rPr>
              <a:t>consentito</a:t>
            </a:r>
            <a:r>
              <a:rPr sz="1500" spc="-5" dirty="0">
                <a:latin typeface="Calibri" panose="020F0502020204030204" pitchFamily="34" charset="0"/>
                <a:cs typeface="Calibri" panose="020F0502020204030204" pitchFamily="34" charset="0"/>
              </a:rPr>
              <a:t> dall'art. 105, </a:t>
            </a:r>
            <a:r>
              <a:rPr sz="1500" spc="-10" dirty="0">
                <a:latin typeface="Calibri" panose="020F0502020204030204" pitchFamily="34" charset="0"/>
                <a:cs typeface="Calibri" panose="020F0502020204030204" pitchFamily="34" charset="0"/>
              </a:rPr>
              <a:t>co</a:t>
            </a:r>
            <a:r>
              <a:rPr lang="it-IT" sz="1500" spc="-10" dirty="0">
                <a:latin typeface="Calibri" panose="020F0502020204030204" pitchFamily="34" charset="0"/>
                <a:cs typeface="Calibri" panose="020F0502020204030204" pitchFamily="34" charset="0"/>
              </a:rPr>
              <a:t>mma </a:t>
            </a:r>
            <a:r>
              <a:rPr sz="1500" dirty="0">
                <a:latin typeface="Calibri" panose="020F0502020204030204" pitchFamily="34" charset="0"/>
                <a:cs typeface="Calibri" panose="020F0502020204030204" pitchFamily="34" charset="0"/>
              </a:rPr>
              <a:t>2</a:t>
            </a:r>
            <a:r>
              <a:rPr lang="it-IT" sz="1500" dirty="0">
                <a:latin typeface="Calibri" panose="020F0502020204030204" pitchFamily="34" charset="0"/>
                <a:cs typeface="Calibri" panose="020F0502020204030204" pitchFamily="34" charset="0"/>
              </a:rPr>
              <a:t> </a:t>
            </a:r>
            <a:r>
              <a:rPr sz="1500" spc="-5" dirty="0">
                <a:latin typeface="Calibri" panose="020F0502020204030204" pitchFamily="34" charset="0"/>
                <a:cs typeface="Calibri" panose="020F0502020204030204" pitchFamily="34" charset="0"/>
              </a:rPr>
              <a:t>Codice</a:t>
            </a:r>
            <a:r>
              <a:rPr lang="it-IT" sz="1500" spc="-5" dirty="0">
                <a:latin typeface="Calibri" panose="020F0502020204030204" pitchFamily="34" charset="0"/>
                <a:cs typeface="Calibri" panose="020F0502020204030204" pitchFamily="34" charset="0"/>
              </a:rPr>
              <a:t> (art. 1, comma 2 D.M. Ministero delle infrastrutture e dei trasporti 10/1172016, n. 248).</a:t>
            </a:r>
            <a:endParaRPr sz="15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49685229"/>
      </p:ext>
    </p:extLst>
  </p:cSld>
  <p:clrMapOvr>
    <a:masterClrMapping/>
  </p:clrMapOvr>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4" name="Segnaposto data 3"/>
          <p:cNvSpPr>
            <a:spLocks noGrp="1"/>
          </p:cNvSpPr>
          <p:nvPr>
            <p:ph type="dt" sz="half" idx="10"/>
          </p:nvPr>
        </p:nvSpPr>
        <p:spPr>
          <a:xfrm>
            <a:off x="1991544" y="6021289"/>
            <a:ext cx="2286000" cy="365125"/>
          </a:xfrm>
        </p:spPr>
        <p:txBody>
          <a:bodyPr/>
          <a:lstStyle/>
          <a:p>
            <a:pPr algn="r">
              <a:defRPr/>
            </a:pPr>
            <a:endParaRPr lang="it-IT" sz="1000" dirty="0">
              <a:solidFill>
                <a:srgbClr val="E3DED1">
                  <a:shade val="50000"/>
                </a:srgbClr>
              </a:solidFill>
              <a:latin typeface="Calibri"/>
            </a:endParaRPr>
          </a:p>
          <a:p>
            <a:pPr algn="r">
              <a:defRPr/>
            </a:pPr>
            <a:fld id="{C2A3C01C-C5B2-41A8-8D17-32AF24AD1F6C}" type="datetime1">
              <a:rPr lang="it-IT" sz="1000">
                <a:solidFill>
                  <a:srgbClr val="E3DED1">
                    <a:shade val="50000"/>
                  </a:srgbClr>
                </a:solidFill>
                <a:latin typeface="Calibri"/>
              </a:rPr>
              <a:pPr algn="r">
                <a:defRPr/>
              </a:pPr>
              <a:t>11/12/2020</a:t>
            </a:fld>
            <a:endParaRPr lang="it-IT" sz="1000" dirty="0">
              <a:solidFill>
                <a:srgbClr val="E3DED1">
                  <a:shade val="50000"/>
                </a:srgbClr>
              </a:solidFill>
              <a:latin typeface="Calibri"/>
            </a:endParaRPr>
          </a:p>
        </p:txBody>
      </p:sp>
      <p:sp>
        <p:nvSpPr>
          <p:cNvPr id="5" name="Segnaposto piè di pagina 4"/>
          <p:cNvSpPr>
            <a:spLocks noGrp="1"/>
          </p:cNvSpPr>
          <p:nvPr>
            <p:ph type="ftr" sz="quarter" idx="11"/>
          </p:nvPr>
        </p:nvSpPr>
        <p:spPr>
          <a:xfrm>
            <a:off x="6528048" y="6111876"/>
            <a:ext cx="3344280" cy="365125"/>
          </a:xfrm>
        </p:spPr>
        <p:txBody>
          <a:bodyPr/>
          <a:lstStyle/>
          <a:p>
            <a:pPr algn="l">
              <a:defRPr/>
            </a:pPr>
            <a:r>
              <a:rPr lang="it-IT" sz="1000" dirty="0">
                <a:solidFill>
                  <a:srgbClr val="E3DED1">
                    <a:shade val="50000"/>
                  </a:srgbClr>
                </a:solidFill>
                <a:latin typeface="Calibri"/>
              </a:rPr>
              <a:t>IL CODICE DEI CONTRATTI PUBBLICI</a:t>
            </a:r>
          </a:p>
        </p:txBody>
      </p:sp>
      <p:sp>
        <p:nvSpPr>
          <p:cNvPr id="6" name="Segnaposto numero diapositiva 5"/>
          <p:cNvSpPr>
            <a:spLocks noGrp="1"/>
          </p:cNvSpPr>
          <p:nvPr>
            <p:ph type="sldNum" sz="quarter" idx="12"/>
          </p:nvPr>
        </p:nvSpPr>
        <p:spPr/>
        <p:txBody>
          <a:bodyPr/>
          <a:lstStyle/>
          <a:p>
            <a:pPr>
              <a:defRPr/>
            </a:pPr>
            <a:fld id="{ED2A5BCF-08AD-4814-8341-34CC1736FD3A}" type="slidenum">
              <a:rPr lang="it-IT" sz="1000">
                <a:solidFill>
                  <a:srgbClr val="E3DED1">
                    <a:shade val="50000"/>
                  </a:srgbClr>
                </a:solidFill>
                <a:latin typeface="Calibri"/>
              </a:rPr>
              <a:pPr>
                <a:defRPr/>
              </a:pPr>
              <a:t>271</a:t>
            </a:fld>
            <a:endParaRPr lang="it-IT" sz="1000" dirty="0">
              <a:solidFill>
                <a:srgbClr val="E3DED1">
                  <a:shade val="50000"/>
                </a:srgbClr>
              </a:solidFill>
              <a:latin typeface="Calibri"/>
            </a:endParaRPr>
          </a:p>
        </p:txBody>
      </p:sp>
      <p:sp>
        <p:nvSpPr>
          <p:cNvPr id="2" name="CasellaDiTesto 1">
            <a:extLst>
              <a:ext uri="{FF2B5EF4-FFF2-40B4-BE49-F238E27FC236}">
                <a16:creationId xmlns:a16="http://schemas.microsoft.com/office/drawing/2014/main" id="{BBC663A1-9470-4ECC-A747-3CDF0FCD0CAC}"/>
              </a:ext>
            </a:extLst>
          </p:cNvPr>
          <p:cNvSpPr txBox="1"/>
          <p:nvPr/>
        </p:nvSpPr>
        <p:spPr>
          <a:xfrm>
            <a:off x="2855640" y="949690"/>
            <a:ext cx="6624736" cy="369332"/>
          </a:xfrm>
          <a:prstGeom prst="rect">
            <a:avLst/>
          </a:prstGeom>
          <a:solidFill>
            <a:srgbClr val="FFFF00"/>
          </a:solidFill>
        </p:spPr>
        <p:txBody>
          <a:bodyPr wrap="square" rtlCol="0">
            <a:spAutoFit/>
          </a:bodyPr>
          <a:lstStyle/>
          <a:p>
            <a:pPr algn="ctr"/>
            <a:r>
              <a:rPr lang="it-IT" b="1" dirty="0"/>
              <a:t>LA QUALIFICAZIONE NEI LAVORI PUBBLICI</a:t>
            </a:r>
          </a:p>
        </p:txBody>
      </p:sp>
      <p:sp>
        <p:nvSpPr>
          <p:cNvPr id="3" name="CasellaDiTesto 2">
            <a:extLst>
              <a:ext uri="{FF2B5EF4-FFF2-40B4-BE49-F238E27FC236}">
                <a16:creationId xmlns:a16="http://schemas.microsoft.com/office/drawing/2014/main" id="{AC0DB066-F938-4AA4-8718-83EFBCEA11F3}"/>
              </a:ext>
            </a:extLst>
          </p:cNvPr>
          <p:cNvSpPr txBox="1"/>
          <p:nvPr/>
        </p:nvSpPr>
        <p:spPr>
          <a:xfrm>
            <a:off x="2351584" y="1573285"/>
            <a:ext cx="7594040" cy="4693593"/>
          </a:xfrm>
          <a:prstGeom prst="rect">
            <a:avLst/>
          </a:prstGeom>
          <a:noFill/>
        </p:spPr>
        <p:txBody>
          <a:bodyPr wrap="square" rtlCol="0">
            <a:spAutoFit/>
          </a:bodyPr>
          <a:lstStyle/>
          <a:p>
            <a:pPr algn="ctr"/>
            <a:r>
              <a:rPr lang="it-IT" sz="2000" b="1" u="sng" dirty="0"/>
              <a:t>Art. 2 D.M. n. 248 del 2016:</a:t>
            </a:r>
          </a:p>
          <a:p>
            <a:pPr algn="just"/>
            <a:endParaRPr lang="it-IT" sz="1500" b="1" dirty="0"/>
          </a:p>
          <a:p>
            <a:pPr algn="just"/>
            <a:r>
              <a:rPr lang="it-IT" sz="1600" b="1" dirty="0"/>
              <a:t>Art. 2. Elenco delle opere per le quali sono necessari lavori o componenti di notevole contenuto tecnologico o di rilevante complessità tecnica.</a:t>
            </a:r>
          </a:p>
          <a:p>
            <a:pPr algn="just"/>
            <a:endParaRPr lang="it-IT" sz="1600" dirty="0"/>
          </a:p>
          <a:p>
            <a:pPr marL="228600" indent="-228600" algn="just">
              <a:buAutoNum type="arabicPeriod"/>
            </a:pPr>
            <a:r>
              <a:rPr lang="it-IT" sz="1600" dirty="0"/>
              <a:t>Ai fini di cui all'articolo 1, le opere per le quali sono necessari lavori o componenti di notevole contenuto tecnologico o di rilevante complessità tecnica sono quelle indicate nelle lettere seguenti come descritte all'allegato A, che costituisce parte integrante del presente decreto:</a:t>
            </a:r>
          </a:p>
          <a:p>
            <a:pPr algn="just"/>
            <a:endParaRPr lang="it-IT" sz="1600" dirty="0"/>
          </a:p>
          <a:p>
            <a:pPr marL="628650" lvl="1" indent="-171450" algn="just">
              <a:buFont typeface="Arial" panose="020B0604020202020204" pitchFamily="34" charset="0"/>
              <a:buChar char="•"/>
            </a:pPr>
            <a:r>
              <a:rPr lang="it-IT" sz="1600" b="1" dirty="0"/>
              <a:t>a) OG 11 Impianti tecnologici; </a:t>
            </a:r>
          </a:p>
          <a:p>
            <a:pPr marL="628650" lvl="1" indent="-171450" algn="just">
              <a:buFont typeface="Arial" panose="020B0604020202020204" pitchFamily="34" charset="0"/>
              <a:buChar char="•"/>
            </a:pPr>
            <a:r>
              <a:rPr lang="it-IT" sz="1600" b="1" dirty="0"/>
              <a:t>b) OS 2-A Superfici decorate di beni immobili del patrimonio culturale e beni culturali mobili di interesse storico, artistico, archeologico ed etnoantropologico; </a:t>
            </a:r>
          </a:p>
          <a:p>
            <a:pPr marL="628650" lvl="1" indent="-171450" algn="just">
              <a:buFont typeface="Arial" panose="020B0604020202020204" pitchFamily="34" charset="0"/>
              <a:buChar char="•"/>
            </a:pPr>
            <a:r>
              <a:rPr lang="it-IT" sz="1600" b="1" dirty="0"/>
              <a:t>c) OS 2-B Beni culturali mobili di interesse archivistico e librario; </a:t>
            </a:r>
          </a:p>
          <a:p>
            <a:pPr marL="628650" lvl="1" indent="-171450" algn="just">
              <a:buFont typeface="Arial" panose="020B0604020202020204" pitchFamily="34" charset="0"/>
              <a:buChar char="•"/>
            </a:pPr>
            <a:r>
              <a:rPr lang="it-IT" sz="1600" b="1" dirty="0"/>
              <a:t>d) OS 4 Impianti elettromeccanici trasportatori; </a:t>
            </a:r>
          </a:p>
          <a:p>
            <a:pPr marL="628650" lvl="1" indent="-171450" algn="just">
              <a:buFont typeface="Arial" panose="020B0604020202020204" pitchFamily="34" charset="0"/>
              <a:buChar char="•"/>
            </a:pPr>
            <a:r>
              <a:rPr lang="it-IT" sz="1600" b="1" dirty="0"/>
              <a:t>e) OS 11 Apparecchiature strutturali speciali; </a:t>
            </a:r>
          </a:p>
          <a:p>
            <a:pPr marL="628650" lvl="1" indent="-171450" algn="just">
              <a:buFont typeface="Arial" panose="020B0604020202020204" pitchFamily="34" charset="0"/>
              <a:buChar char="•"/>
            </a:pPr>
            <a:r>
              <a:rPr lang="it-IT" sz="1600" b="1" dirty="0"/>
              <a:t>f) OS 12-A Barriere stradali di sicurezza; </a:t>
            </a:r>
          </a:p>
          <a:p>
            <a:pPr algn="r"/>
            <a:r>
              <a:rPr lang="it-IT" sz="1600" b="1" dirty="0"/>
              <a:t>…segue</a:t>
            </a:r>
          </a:p>
        </p:txBody>
      </p:sp>
    </p:spTree>
    <p:extLst>
      <p:ext uri="{BB962C8B-B14F-4D97-AF65-F5344CB8AC3E}">
        <p14:creationId xmlns:p14="http://schemas.microsoft.com/office/powerpoint/2010/main" val="2144598164"/>
      </p:ext>
    </p:extLst>
  </p:cSld>
  <p:clrMapOvr>
    <a:masterClrMapping/>
  </p:clrMapOvr>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4" name="Segnaposto data 3"/>
          <p:cNvSpPr>
            <a:spLocks noGrp="1"/>
          </p:cNvSpPr>
          <p:nvPr>
            <p:ph type="dt" sz="half" idx="10"/>
          </p:nvPr>
        </p:nvSpPr>
        <p:spPr>
          <a:xfrm>
            <a:off x="1991544" y="6021289"/>
            <a:ext cx="2286000" cy="365125"/>
          </a:xfrm>
        </p:spPr>
        <p:txBody>
          <a:bodyPr/>
          <a:lstStyle/>
          <a:p>
            <a:pPr algn="r">
              <a:defRPr/>
            </a:pPr>
            <a:endParaRPr lang="it-IT" sz="1000" dirty="0">
              <a:solidFill>
                <a:srgbClr val="E3DED1">
                  <a:shade val="50000"/>
                </a:srgbClr>
              </a:solidFill>
              <a:latin typeface="Calibri"/>
            </a:endParaRPr>
          </a:p>
          <a:p>
            <a:pPr algn="r">
              <a:defRPr/>
            </a:pPr>
            <a:fld id="{C2A3C01C-C5B2-41A8-8D17-32AF24AD1F6C}" type="datetime1">
              <a:rPr lang="it-IT" sz="1000">
                <a:solidFill>
                  <a:srgbClr val="E3DED1">
                    <a:shade val="50000"/>
                  </a:srgbClr>
                </a:solidFill>
                <a:latin typeface="Calibri"/>
              </a:rPr>
              <a:pPr algn="r">
                <a:defRPr/>
              </a:pPr>
              <a:t>11/12/2020</a:t>
            </a:fld>
            <a:endParaRPr lang="it-IT" sz="1000" dirty="0">
              <a:solidFill>
                <a:srgbClr val="E3DED1">
                  <a:shade val="50000"/>
                </a:srgbClr>
              </a:solidFill>
              <a:latin typeface="Calibri"/>
            </a:endParaRPr>
          </a:p>
        </p:txBody>
      </p:sp>
      <p:sp>
        <p:nvSpPr>
          <p:cNvPr id="5" name="Segnaposto piè di pagina 4"/>
          <p:cNvSpPr>
            <a:spLocks noGrp="1"/>
          </p:cNvSpPr>
          <p:nvPr>
            <p:ph type="ftr" sz="quarter" idx="11"/>
          </p:nvPr>
        </p:nvSpPr>
        <p:spPr>
          <a:xfrm>
            <a:off x="6528048" y="6111876"/>
            <a:ext cx="3344280" cy="365125"/>
          </a:xfrm>
        </p:spPr>
        <p:txBody>
          <a:bodyPr/>
          <a:lstStyle/>
          <a:p>
            <a:pPr algn="l">
              <a:defRPr/>
            </a:pPr>
            <a:r>
              <a:rPr lang="it-IT" sz="1000" dirty="0">
                <a:solidFill>
                  <a:srgbClr val="E3DED1">
                    <a:shade val="50000"/>
                  </a:srgbClr>
                </a:solidFill>
                <a:latin typeface="Calibri"/>
              </a:rPr>
              <a:t>IL CODICE DEI CONTRATTI PUBBLICI</a:t>
            </a:r>
          </a:p>
        </p:txBody>
      </p:sp>
      <p:sp>
        <p:nvSpPr>
          <p:cNvPr id="6" name="Segnaposto numero diapositiva 5"/>
          <p:cNvSpPr>
            <a:spLocks noGrp="1"/>
          </p:cNvSpPr>
          <p:nvPr>
            <p:ph type="sldNum" sz="quarter" idx="12"/>
          </p:nvPr>
        </p:nvSpPr>
        <p:spPr/>
        <p:txBody>
          <a:bodyPr/>
          <a:lstStyle/>
          <a:p>
            <a:pPr>
              <a:defRPr/>
            </a:pPr>
            <a:fld id="{ED2A5BCF-08AD-4814-8341-34CC1736FD3A}" type="slidenum">
              <a:rPr lang="it-IT" sz="1000">
                <a:solidFill>
                  <a:srgbClr val="E3DED1">
                    <a:shade val="50000"/>
                  </a:srgbClr>
                </a:solidFill>
                <a:latin typeface="Calibri"/>
              </a:rPr>
              <a:pPr>
                <a:defRPr/>
              </a:pPr>
              <a:t>272</a:t>
            </a:fld>
            <a:endParaRPr lang="it-IT" sz="1000" dirty="0">
              <a:solidFill>
                <a:srgbClr val="E3DED1">
                  <a:shade val="50000"/>
                </a:srgbClr>
              </a:solidFill>
              <a:latin typeface="Calibri"/>
            </a:endParaRPr>
          </a:p>
        </p:txBody>
      </p:sp>
      <p:sp>
        <p:nvSpPr>
          <p:cNvPr id="2" name="CasellaDiTesto 1">
            <a:extLst>
              <a:ext uri="{FF2B5EF4-FFF2-40B4-BE49-F238E27FC236}">
                <a16:creationId xmlns:a16="http://schemas.microsoft.com/office/drawing/2014/main" id="{BBC663A1-9470-4ECC-A747-3CDF0FCD0CAC}"/>
              </a:ext>
            </a:extLst>
          </p:cNvPr>
          <p:cNvSpPr txBox="1"/>
          <p:nvPr/>
        </p:nvSpPr>
        <p:spPr>
          <a:xfrm>
            <a:off x="2855640" y="949690"/>
            <a:ext cx="6624736" cy="369332"/>
          </a:xfrm>
          <a:prstGeom prst="rect">
            <a:avLst/>
          </a:prstGeom>
          <a:solidFill>
            <a:srgbClr val="FFFF00"/>
          </a:solidFill>
        </p:spPr>
        <p:txBody>
          <a:bodyPr wrap="square" rtlCol="0">
            <a:spAutoFit/>
          </a:bodyPr>
          <a:lstStyle/>
          <a:p>
            <a:pPr algn="ctr"/>
            <a:r>
              <a:rPr lang="it-IT" b="1" dirty="0"/>
              <a:t>LA QUALIFICAZIONE NEI LAVORI PUBBLICI</a:t>
            </a:r>
          </a:p>
        </p:txBody>
      </p:sp>
      <p:sp>
        <p:nvSpPr>
          <p:cNvPr id="3" name="CasellaDiTesto 2">
            <a:extLst>
              <a:ext uri="{FF2B5EF4-FFF2-40B4-BE49-F238E27FC236}">
                <a16:creationId xmlns:a16="http://schemas.microsoft.com/office/drawing/2014/main" id="{AC0DB066-F938-4AA4-8718-83EFBCEA11F3}"/>
              </a:ext>
            </a:extLst>
          </p:cNvPr>
          <p:cNvSpPr txBox="1"/>
          <p:nvPr/>
        </p:nvSpPr>
        <p:spPr>
          <a:xfrm>
            <a:off x="2351584" y="1573284"/>
            <a:ext cx="7594040" cy="4124206"/>
          </a:xfrm>
          <a:prstGeom prst="rect">
            <a:avLst/>
          </a:prstGeom>
          <a:noFill/>
        </p:spPr>
        <p:txBody>
          <a:bodyPr wrap="square" rtlCol="0">
            <a:spAutoFit/>
          </a:bodyPr>
          <a:lstStyle/>
          <a:p>
            <a:pPr algn="ctr"/>
            <a:r>
              <a:rPr lang="it-IT" sz="2000" b="1" u="sng" dirty="0"/>
              <a:t>Art. 2 D.M. n. 248 del 2016:</a:t>
            </a:r>
          </a:p>
          <a:p>
            <a:pPr algn="just"/>
            <a:endParaRPr lang="it-IT" sz="1500" b="1" dirty="0"/>
          </a:p>
          <a:p>
            <a:pPr algn="just"/>
            <a:r>
              <a:rPr lang="it-IT" sz="1600" b="1" dirty="0"/>
              <a:t>Art. 2. Elenco delle opere per le quali sono necessari lavori o componenti di notevole contenuto tecnologico o di rilevante complessità tecnica.</a:t>
            </a:r>
          </a:p>
          <a:p>
            <a:pPr algn="just"/>
            <a:endParaRPr lang="it-IT" sz="1600" dirty="0"/>
          </a:p>
          <a:p>
            <a:pPr algn="just"/>
            <a:endParaRPr lang="it-IT" sz="1100" dirty="0"/>
          </a:p>
          <a:p>
            <a:pPr marL="628650" lvl="1" indent="-171450" algn="just">
              <a:buFont typeface="Arial" panose="020B0604020202020204" pitchFamily="34" charset="0"/>
              <a:buChar char="•"/>
            </a:pPr>
            <a:r>
              <a:rPr lang="it-IT" sz="1600" b="1" dirty="0"/>
              <a:t>g) OS 12-B Barriere paramassi, fermaneve e simili; </a:t>
            </a:r>
          </a:p>
          <a:p>
            <a:pPr marL="628650" lvl="1" indent="-171450" algn="just">
              <a:buFont typeface="Arial" panose="020B0604020202020204" pitchFamily="34" charset="0"/>
              <a:buChar char="•"/>
            </a:pPr>
            <a:r>
              <a:rPr lang="it-IT" sz="1600" b="1" dirty="0"/>
              <a:t>h) OS 13 Strutture prefabbricate in cemento armato; </a:t>
            </a:r>
          </a:p>
          <a:p>
            <a:pPr marL="628650" lvl="1" indent="-171450" algn="just">
              <a:buFont typeface="Arial" panose="020B0604020202020204" pitchFamily="34" charset="0"/>
              <a:buChar char="•"/>
            </a:pPr>
            <a:r>
              <a:rPr lang="it-IT" sz="1600" b="1" dirty="0"/>
              <a:t>i) OS 14 Impianti di smaltimento e recupero di rifiuti; </a:t>
            </a:r>
          </a:p>
          <a:p>
            <a:pPr marL="628650" lvl="1" indent="-171450" algn="just">
              <a:buFont typeface="Arial" panose="020B0604020202020204" pitchFamily="34" charset="0"/>
              <a:buChar char="•"/>
            </a:pPr>
            <a:r>
              <a:rPr lang="it-IT" sz="1600" b="1" dirty="0"/>
              <a:t>l) OS 18-A Componenti strutturali in acciaio; </a:t>
            </a:r>
          </a:p>
          <a:p>
            <a:pPr marL="628650" lvl="1" indent="-171450" algn="just">
              <a:buFont typeface="Arial" panose="020B0604020202020204" pitchFamily="34" charset="0"/>
              <a:buChar char="•"/>
            </a:pPr>
            <a:r>
              <a:rPr lang="it-IT" sz="1600" b="1" dirty="0"/>
              <a:t>m) OS 18-B Componenti per facciate continue; </a:t>
            </a:r>
          </a:p>
          <a:p>
            <a:pPr marL="628650" lvl="1" indent="-171450" algn="just">
              <a:buFont typeface="Arial" panose="020B0604020202020204" pitchFamily="34" charset="0"/>
              <a:buChar char="•"/>
            </a:pPr>
            <a:r>
              <a:rPr lang="it-IT" sz="1600" b="1" dirty="0"/>
              <a:t>n) OS 21 Opere strutturali speciali; </a:t>
            </a:r>
          </a:p>
          <a:p>
            <a:pPr marL="628650" lvl="1" indent="-171450" algn="just">
              <a:buFont typeface="Arial" panose="020B0604020202020204" pitchFamily="34" charset="0"/>
              <a:buChar char="•"/>
            </a:pPr>
            <a:r>
              <a:rPr lang="it-IT" sz="1600" b="1" dirty="0"/>
              <a:t>o) OS 25 Scavi archeologici; </a:t>
            </a:r>
          </a:p>
          <a:p>
            <a:pPr marL="628650" lvl="1" indent="-171450" algn="just">
              <a:buFont typeface="Arial" panose="020B0604020202020204" pitchFamily="34" charset="0"/>
              <a:buChar char="•"/>
            </a:pPr>
            <a:r>
              <a:rPr lang="it-IT" sz="1600" b="1" dirty="0"/>
              <a:t>p) OS 30 Impianti interni elettrici, telefonici, radiotelefonici e televisivi; </a:t>
            </a:r>
          </a:p>
          <a:p>
            <a:pPr marL="628650" lvl="1" indent="-171450" algn="just">
              <a:buFont typeface="Arial" panose="020B0604020202020204" pitchFamily="34" charset="0"/>
              <a:buChar char="•"/>
            </a:pPr>
            <a:r>
              <a:rPr lang="it-IT" sz="1600" b="1" dirty="0"/>
              <a:t>q) OS 32 Strutture in legno. </a:t>
            </a:r>
          </a:p>
          <a:p>
            <a:pPr algn="ctr"/>
            <a:endParaRPr lang="it-IT" sz="2400" b="1" dirty="0"/>
          </a:p>
        </p:txBody>
      </p:sp>
    </p:spTree>
    <p:extLst>
      <p:ext uri="{BB962C8B-B14F-4D97-AF65-F5344CB8AC3E}">
        <p14:creationId xmlns:p14="http://schemas.microsoft.com/office/powerpoint/2010/main" val="3120055363"/>
      </p:ext>
    </p:extLst>
  </p:cSld>
  <p:clrMapOvr>
    <a:masterClrMapping/>
  </p:clrMapOvr>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4" name="Segnaposto data 3"/>
          <p:cNvSpPr>
            <a:spLocks noGrp="1"/>
          </p:cNvSpPr>
          <p:nvPr>
            <p:ph type="dt" sz="half" idx="10"/>
          </p:nvPr>
        </p:nvSpPr>
        <p:spPr>
          <a:xfrm>
            <a:off x="1991544" y="6021289"/>
            <a:ext cx="2286000" cy="365125"/>
          </a:xfrm>
        </p:spPr>
        <p:txBody>
          <a:bodyPr/>
          <a:lstStyle/>
          <a:p>
            <a:pPr algn="r">
              <a:defRPr/>
            </a:pPr>
            <a:endParaRPr lang="it-IT" sz="1000" dirty="0">
              <a:solidFill>
                <a:srgbClr val="E3DED1">
                  <a:shade val="50000"/>
                </a:srgbClr>
              </a:solidFill>
              <a:latin typeface="Calibri"/>
            </a:endParaRPr>
          </a:p>
          <a:p>
            <a:pPr algn="r">
              <a:defRPr/>
            </a:pPr>
            <a:fld id="{C2A3C01C-C5B2-41A8-8D17-32AF24AD1F6C}" type="datetime1">
              <a:rPr lang="it-IT" sz="1000">
                <a:solidFill>
                  <a:srgbClr val="E3DED1">
                    <a:shade val="50000"/>
                  </a:srgbClr>
                </a:solidFill>
                <a:latin typeface="Calibri"/>
              </a:rPr>
              <a:pPr algn="r">
                <a:defRPr/>
              </a:pPr>
              <a:t>11/12/2020</a:t>
            </a:fld>
            <a:endParaRPr lang="it-IT" sz="1000" dirty="0">
              <a:solidFill>
                <a:srgbClr val="E3DED1">
                  <a:shade val="50000"/>
                </a:srgbClr>
              </a:solidFill>
              <a:latin typeface="Calibri"/>
            </a:endParaRPr>
          </a:p>
        </p:txBody>
      </p:sp>
      <p:sp>
        <p:nvSpPr>
          <p:cNvPr id="5" name="Segnaposto piè di pagina 4"/>
          <p:cNvSpPr>
            <a:spLocks noGrp="1"/>
          </p:cNvSpPr>
          <p:nvPr>
            <p:ph type="ftr" sz="quarter" idx="11"/>
          </p:nvPr>
        </p:nvSpPr>
        <p:spPr>
          <a:xfrm>
            <a:off x="6528048" y="6111876"/>
            <a:ext cx="3344280" cy="365125"/>
          </a:xfrm>
        </p:spPr>
        <p:txBody>
          <a:bodyPr/>
          <a:lstStyle/>
          <a:p>
            <a:pPr algn="l">
              <a:defRPr/>
            </a:pPr>
            <a:r>
              <a:rPr lang="it-IT" sz="1000" dirty="0">
                <a:solidFill>
                  <a:srgbClr val="E3DED1">
                    <a:shade val="50000"/>
                  </a:srgbClr>
                </a:solidFill>
                <a:latin typeface="Calibri"/>
              </a:rPr>
              <a:t>IL CODICE DEI CONTRATTI PUBBLICI</a:t>
            </a:r>
          </a:p>
        </p:txBody>
      </p:sp>
      <p:sp>
        <p:nvSpPr>
          <p:cNvPr id="6" name="Segnaposto numero diapositiva 5"/>
          <p:cNvSpPr>
            <a:spLocks noGrp="1"/>
          </p:cNvSpPr>
          <p:nvPr>
            <p:ph type="sldNum" sz="quarter" idx="12"/>
          </p:nvPr>
        </p:nvSpPr>
        <p:spPr/>
        <p:txBody>
          <a:bodyPr/>
          <a:lstStyle/>
          <a:p>
            <a:pPr>
              <a:defRPr/>
            </a:pPr>
            <a:fld id="{ED2A5BCF-08AD-4814-8341-34CC1736FD3A}" type="slidenum">
              <a:rPr lang="it-IT" sz="1000">
                <a:solidFill>
                  <a:srgbClr val="E3DED1">
                    <a:shade val="50000"/>
                  </a:srgbClr>
                </a:solidFill>
                <a:latin typeface="Calibri"/>
              </a:rPr>
              <a:pPr>
                <a:defRPr/>
              </a:pPr>
              <a:t>273</a:t>
            </a:fld>
            <a:endParaRPr lang="it-IT" sz="1000" dirty="0">
              <a:solidFill>
                <a:srgbClr val="E3DED1">
                  <a:shade val="50000"/>
                </a:srgbClr>
              </a:solidFill>
              <a:latin typeface="Calibri"/>
            </a:endParaRPr>
          </a:p>
        </p:txBody>
      </p:sp>
      <p:sp>
        <p:nvSpPr>
          <p:cNvPr id="2" name="CasellaDiTesto 1">
            <a:extLst>
              <a:ext uri="{FF2B5EF4-FFF2-40B4-BE49-F238E27FC236}">
                <a16:creationId xmlns:a16="http://schemas.microsoft.com/office/drawing/2014/main" id="{BBC663A1-9470-4ECC-A747-3CDF0FCD0CAC}"/>
              </a:ext>
            </a:extLst>
          </p:cNvPr>
          <p:cNvSpPr txBox="1"/>
          <p:nvPr/>
        </p:nvSpPr>
        <p:spPr>
          <a:xfrm>
            <a:off x="2855640" y="949690"/>
            <a:ext cx="6624736" cy="369332"/>
          </a:xfrm>
          <a:prstGeom prst="rect">
            <a:avLst/>
          </a:prstGeom>
          <a:solidFill>
            <a:srgbClr val="FFFF00"/>
          </a:solidFill>
        </p:spPr>
        <p:txBody>
          <a:bodyPr wrap="square" rtlCol="0">
            <a:spAutoFit/>
          </a:bodyPr>
          <a:lstStyle/>
          <a:p>
            <a:pPr algn="ctr"/>
            <a:r>
              <a:rPr lang="it-IT" b="1" dirty="0"/>
              <a:t>LA QUALIFICAZIONE NEI LAVORI PUBBLICI</a:t>
            </a:r>
          </a:p>
        </p:txBody>
      </p:sp>
      <p:sp>
        <p:nvSpPr>
          <p:cNvPr id="3" name="CasellaDiTesto 2">
            <a:extLst>
              <a:ext uri="{FF2B5EF4-FFF2-40B4-BE49-F238E27FC236}">
                <a16:creationId xmlns:a16="http://schemas.microsoft.com/office/drawing/2014/main" id="{AC0DB066-F938-4AA4-8718-83EFBCEA11F3}"/>
              </a:ext>
            </a:extLst>
          </p:cNvPr>
          <p:cNvSpPr txBox="1"/>
          <p:nvPr/>
        </p:nvSpPr>
        <p:spPr>
          <a:xfrm>
            <a:off x="2202804" y="1196752"/>
            <a:ext cx="7594040" cy="4832092"/>
          </a:xfrm>
          <a:prstGeom prst="rect">
            <a:avLst/>
          </a:prstGeom>
          <a:noFill/>
        </p:spPr>
        <p:txBody>
          <a:bodyPr wrap="square" rtlCol="0">
            <a:spAutoFit/>
          </a:bodyPr>
          <a:lstStyle/>
          <a:p>
            <a:pPr algn="ctr"/>
            <a:endParaRPr lang="it-IT" b="1" u="sng" dirty="0"/>
          </a:p>
          <a:p>
            <a:pPr algn="ctr"/>
            <a:r>
              <a:rPr lang="it-IT" b="1" u="sng" dirty="0"/>
              <a:t>Art. 3 D.M. n. 248 del 2016:</a:t>
            </a:r>
          </a:p>
          <a:p>
            <a:pPr algn="ctr"/>
            <a:r>
              <a:rPr lang="it-IT" b="1" u="sng" dirty="0"/>
              <a:t>Requisiti di specializzazione  </a:t>
            </a:r>
          </a:p>
          <a:p>
            <a:pPr algn="ctr"/>
            <a:endParaRPr lang="it-IT" b="1" u="sng" dirty="0"/>
          </a:p>
          <a:p>
            <a:pPr algn="just"/>
            <a:r>
              <a:rPr lang="it-IT" sz="1600" dirty="0"/>
              <a:t>«</a:t>
            </a:r>
            <a:r>
              <a:rPr lang="it-IT" sz="1600" i="1" dirty="0"/>
              <a:t>1. </a:t>
            </a:r>
            <a:r>
              <a:rPr lang="it-IT" sz="1600" b="1" i="1" u="sng" dirty="0"/>
              <a:t>I requisiti di specializzazione che devono possedere gli operatori economici per l'esecuzione delle opere di cui all'articolo 2 </a:t>
            </a:r>
            <a:r>
              <a:rPr lang="it-IT" sz="1600" i="1" dirty="0"/>
              <a:t>- fermi restando i requisiti previsti dall'articolo 83 del codice dei contratti pubblici per l'ottenimento dell'attestazione di qualificazione da parte del sistema unico di qualificazione degli operatori economici di lavori pubblici di cui all'articolo 84 del medesimo codice - </a:t>
            </a:r>
            <a:r>
              <a:rPr lang="it-IT" sz="1600" b="1" i="1" u="sng" dirty="0"/>
              <a:t>sono i seguenti:  </a:t>
            </a:r>
          </a:p>
          <a:p>
            <a:pPr algn="ctr"/>
            <a:r>
              <a:rPr lang="it-IT" sz="1600" i="1" dirty="0"/>
              <a:t>a) </a:t>
            </a:r>
            <a:r>
              <a:rPr lang="it-IT" sz="1600" i="1" u="sng" dirty="0"/>
              <a:t>Nelle categorie OS 11, OS 12-A, OS 12-B, OS13, OS 18-A, OS 18-B, OS 21 e OS 32, avere nel proprio organico personale tecnico specializzato, appositamente formato e periodicamente aggiornato, per la corretta installazione e messa in esercizio dei prodotti e dei dispositivi da costruzione, anche complessi, impiegati nelle relative categorie di lavori, nonché, nei casi previsti dalle norme tecniche di riferimento, in possesso di attestazioni di qualificazione rilasciate da organismi riconosciut</a:t>
            </a:r>
            <a:r>
              <a:rPr lang="it-IT" sz="1600" i="1" dirty="0"/>
              <a:t>i; </a:t>
            </a:r>
          </a:p>
          <a:p>
            <a:pPr algn="ctr"/>
            <a:r>
              <a:rPr lang="it-IT" sz="1600" i="1" dirty="0"/>
              <a:t>b) </a:t>
            </a:r>
            <a:r>
              <a:rPr lang="it-IT" sz="1600" i="1" u="sng" dirty="0"/>
              <a:t>nelle categorie OS 13, OS 18-A, OS18-B e OS 32 disporre di un adeguato stabilimento industriale specificamente adibito alla produzione dei beni oggetto della relativa categoria; </a:t>
            </a:r>
          </a:p>
          <a:p>
            <a:pPr algn="r"/>
            <a:r>
              <a:rPr lang="it-IT" sz="1200" dirty="0"/>
              <a:t>…segue</a:t>
            </a:r>
          </a:p>
        </p:txBody>
      </p:sp>
    </p:spTree>
    <p:extLst>
      <p:ext uri="{BB962C8B-B14F-4D97-AF65-F5344CB8AC3E}">
        <p14:creationId xmlns:p14="http://schemas.microsoft.com/office/powerpoint/2010/main" val="1751924602"/>
      </p:ext>
    </p:extLst>
  </p:cSld>
  <p:clrMapOvr>
    <a:masterClrMapping/>
  </p:clrMapOvr>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4" name="Segnaposto data 3"/>
          <p:cNvSpPr>
            <a:spLocks noGrp="1"/>
          </p:cNvSpPr>
          <p:nvPr>
            <p:ph type="dt" sz="half" idx="10"/>
          </p:nvPr>
        </p:nvSpPr>
        <p:spPr>
          <a:xfrm>
            <a:off x="1991544" y="6021289"/>
            <a:ext cx="2286000" cy="365125"/>
          </a:xfrm>
        </p:spPr>
        <p:txBody>
          <a:bodyPr/>
          <a:lstStyle/>
          <a:p>
            <a:pPr algn="r">
              <a:defRPr/>
            </a:pPr>
            <a:endParaRPr lang="it-IT" sz="1000" dirty="0">
              <a:solidFill>
                <a:srgbClr val="E3DED1">
                  <a:shade val="50000"/>
                </a:srgbClr>
              </a:solidFill>
              <a:latin typeface="Calibri"/>
            </a:endParaRPr>
          </a:p>
          <a:p>
            <a:pPr algn="r">
              <a:defRPr/>
            </a:pPr>
            <a:fld id="{C2A3C01C-C5B2-41A8-8D17-32AF24AD1F6C}" type="datetime1">
              <a:rPr lang="it-IT" sz="1000">
                <a:solidFill>
                  <a:srgbClr val="E3DED1">
                    <a:shade val="50000"/>
                  </a:srgbClr>
                </a:solidFill>
                <a:latin typeface="Calibri"/>
              </a:rPr>
              <a:pPr algn="r">
                <a:defRPr/>
              </a:pPr>
              <a:t>11/12/2020</a:t>
            </a:fld>
            <a:endParaRPr lang="it-IT" sz="1000" dirty="0">
              <a:solidFill>
                <a:srgbClr val="E3DED1">
                  <a:shade val="50000"/>
                </a:srgbClr>
              </a:solidFill>
              <a:latin typeface="Calibri"/>
            </a:endParaRPr>
          </a:p>
        </p:txBody>
      </p:sp>
      <p:sp>
        <p:nvSpPr>
          <p:cNvPr id="5" name="Segnaposto piè di pagina 4"/>
          <p:cNvSpPr>
            <a:spLocks noGrp="1"/>
          </p:cNvSpPr>
          <p:nvPr>
            <p:ph type="ftr" sz="quarter" idx="11"/>
          </p:nvPr>
        </p:nvSpPr>
        <p:spPr>
          <a:xfrm>
            <a:off x="6528048" y="6111876"/>
            <a:ext cx="3344280" cy="365125"/>
          </a:xfrm>
        </p:spPr>
        <p:txBody>
          <a:bodyPr/>
          <a:lstStyle/>
          <a:p>
            <a:pPr algn="l">
              <a:defRPr/>
            </a:pPr>
            <a:r>
              <a:rPr lang="it-IT" sz="1000" dirty="0">
                <a:solidFill>
                  <a:srgbClr val="E3DED1">
                    <a:shade val="50000"/>
                  </a:srgbClr>
                </a:solidFill>
                <a:latin typeface="Calibri"/>
              </a:rPr>
              <a:t>IL CODICE DEI CONTRATTI PUBBLICI</a:t>
            </a:r>
          </a:p>
        </p:txBody>
      </p:sp>
      <p:sp>
        <p:nvSpPr>
          <p:cNvPr id="6" name="Segnaposto numero diapositiva 5"/>
          <p:cNvSpPr>
            <a:spLocks noGrp="1"/>
          </p:cNvSpPr>
          <p:nvPr>
            <p:ph type="sldNum" sz="quarter" idx="12"/>
          </p:nvPr>
        </p:nvSpPr>
        <p:spPr/>
        <p:txBody>
          <a:bodyPr/>
          <a:lstStyle/>
          <a:p>
            <a:pPr>
              <a:defRPr/>
            </a:pPr>
            <a:fld id="{ED2A5BCF-08AD-4814-8341-34CC1736FD3A}" type="slidenum">
              <a:rPr lang="it-IT" sz="1000">
                <a:solidFill>
                  <a:srgbClr val="E3DED1">
                    <a:shade val="50000"/>
                  </a:srgbClr>
                </a:solidFill>
                <a:latin typeface="Calibri"/>
              </a:rPr>
              <a:pPr>
                <a:defRPr/>
              </a:pPr>
              <a:t>274</a:t>
            </a:fld>
            <a:endParaRPr lang="it-IT" sz="1000" dirty="0">
              <a:solidFill>
                <a:srgbClr val="E3DED1">
                  <a:shade val="50000"/>
                </a:srgbClr>
              </a:solidFill>
              <a:latin typeface="Calibri"/>
            </a:endParaRPr>
          </a:p>
        </p:txBody>
      </p:sp>
      <p:sp>
        <p:nvSpPr>
          <p:cNvPr id="2" name="CasellaDiTesto 1">
            <a:extLst>
              <a:ext uri="{FF2B5EF4-FFF2-40B4-BE49-F238E27FC236}">
                <a16:creationId xmlns:a16="http://schemas.microsoft.com/office/drawing/2014/main" id="{BBC663A1-9470-4ECC-A747-3CDF0FCD0CAC}"/>
              </a:ext>
            </a:extLst>
          </p:cNvPr>
          <p:cNvSpPr txBox="1"/>
          <p:nvPr/>
        </p:nvSpPr>
        <p:spPr>
          <a:xfrm>
            <a:off x="2855640" y="949690"/>
            <a:ext cx="6624736" cy="369332"/>
          </a:xfrm>
          <a:prstGeom prst="rect">
            <a:avLst/>
          </a:prstGeom>
          <a:solidFill>
            <a:srgbClr val="FFFF00"/>
          </a:solidFill>
        </p:spPr>
        <p:txBody>
          <a:bodyPr wrap="square" rtlCol="0">
            <a:spAutoFit/>
          </a:bodyPr>
          <a:lstStyle/>
          <a:p>
            <a:pPr algn="ctr"/>
            <a:r>
              <a:rPr lang="it-IT" b="1" dirty="0"/>
              <a:t>LA QUALIFICAZIONE NEI LAVORI PUBBLICI</a:t>
            </a:r>
          </a:p>
        </p:txBody>
      </p:sp>
      <p:sp>
        <p:nvSpPr>
          <p:cNvPr id="3" name="CasellaDiTesto 2">
            <a:extLst>
              <a:ext uri="{FF2B5EF4-FFF2-40B4-BE49-F238E27FC236}">
                <a16:creationId xmlns:a16="http://schemas.microsoft.com/office/drawing/2014/main" id="{AC0DB066-F938-4AA4-8718-83EFBCEA11F3}"/>
              </a:ext>
            </a:extLst>
          </p:cNvPr>
          <p:cNvSpPr txBox="1"/>
          <p:nvPr/>
        </p:nvSpPr>
        <p:spPr>
          <a:xfrm>
            <a:off x="2202804" y="1196752"/>
            <a:ext cx="7594040" cy="3970318"/>
          </a:xfrm>
          <a:prstGeom prst="rect">
            <a:avLst/>
          </a:prstGeom>
          <a:noFill/>
        </p:spPr>
        <p:txBody>
          <a:bodyPr wrap="square" rtlCol="0">
            <a:spAutoFit/>
          </a:bodyPr>
          <a:lstStyle/>
          <a:p>
            <a:pPr algn="ctr"/>
            <a:endParaRPr lang="it-IT" b="1" u="sng" dirty="0"/>
          </a:p>
          <a:p>
            <a:pPr algn="ctr"/>
            <a:r>
              <a:rPr lang="it-IT" b="1" u="sng" dirty="0"/>
              <a:t>Art. 3 D.M. n. 248 del 2016:</a:t>
            </a:r>
          </a:p>
          <a:p>
            <a:pPr algn="ctr"/>
            <a:r>
              <a:rPr lang="it-IT" b="1" u="sng" dirty="0"/>
              <a:t>Requisiti di specializzazione  </a:t>
            </a:r>
          </a:p>
          <a:p>
            <a:pPr algn="ctr"/>
            <a:endParaRPr lang="it-IT" b="1" dirty="0"/>
          </a:p>
          <a:p>
            <a:pPr algn="just"/>
            <a:r>
              <a:rPr lang="it-IT" dirty="0"/>
              <a:t>«</a:t>
            </a:r>
            <a:r>
              <a:rPr lang="it-IT" i="1" dirty="0"/>
              <a:t>…</a:t>
            </a:r>
          </a:p>
          <a:p>
            <a:pPr algn="ctr"/>
            <a:r>
              <a:rPr lang="it-IT" i="1" dirty="0"/>
              <a:t>c) nella categoria OG 11 possedere, per ciascuna delle categorie di opere specializzate individuate con l'acronimo OS 3 (impianti idrico-sanitario, cucine, lavanderie), OS 28 (impianti termici e di condizionamento) e OS 30 (impianti interni elettrici, telefonici, radiotelefonici e televisivi), almeno la percentuale di seguito indicata dei requisiti di ordine speciale previsti per l'importo corrispondente alla classifica richiesta: </a:t>
            </a:r>
          </a:p>
          <a:p>
            <a:pPr algn="ctr"/>
            <a:r>
              <a:rPr lang="it-IT" i="1" dirty="0"/>
              <a:t>1) categoria OS 3: 40 per cento; </a:t>
            </a:r>
          </a:p>
          <a:p>
            <a:pPr algn="ctr"/>
            <a:r>
              <a:rPr lang="it-IT" i="1" dirty="0"/>
              <a:t>2) categoria OS 28: 70 per cento; </a:t>
            </a:r>
          </a:p>
          <a:p>
            <a:pPr algn="ctr"/>
            <a:r>
              <a:rPr lang="it-IT" i="1" dirty="0"/>
              <a:t>3) categoria OS 30: 70 per cento…</a:t>
            </a:r>
            <a:r>
              <a:rPr lang="it-IT" dirty="0"/>
              <a:t>»</a:t>
            </a:r>
          </a:p>
        </p:txBody>
      </p:sp>
    </p:spTree>
    <p:extLst>
      <p:ext uri="{BB962C8B-B14F-4D97-AF65-F5344CB8AC3E}">
        <p14:creationId xmlns:p14="http://schemas.microsoft.com/office/powerpoint/2010/main" val="2080197597"/>
      </p:ext>
    </p:extLst>
  </p:cSld>
  <p:clrMapOvr>
    <a:masterClrMapping/>
  </p:clrMapOvr>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4" name="Segnaposto data 3"/>
          <p:cNvSpPr>
            <a:spLocks noGrp="1"/>
          </p:cNvSpPr>
          <p:nvPr>
            <p:ph type="dt" sz="half" idx="10"/>
          </p:nvPr>
        </p:nvSpPr>
        <p:spPr>
          <a:xfrm>
            <a:off x="1991544" y="6021289"/>
            <a:ext cx="2286000" cy="365125"/>
          </a:xfrm>
        </p:spPr>
        <p:txBody>
          <a:bodyPr/>
          <a:lstStyle/>
          <a:p>
            <a:pPr algn="r">
              <a:defRPr/>
            </a:pPr>
            <a:endParaRPr lang="it-IT" sz="1000" dirty="0">
              <a:solidFill>
                <a:srgbClr val="E3DED1">
                  <a:shade val="50000"/>
                </a:srgbClr>
              </a:solidFill>
              <a:latin typeface="Calibri"/>
            </a:endParaRPr>
          </a:p>
          <a:p>
            <a:pPr algn="r">
              <a:defRPr/>
            </a:pPr>
            <a:fld id="{C2A3C01C-C5B2-41A8-8D17-32AF24AD1F6C}" type="datetime1">
              <a:rPr lang="it-IT" sz="1000">
                <a:solidFill>
                  <a:srgbClr val="E3DED1">
                    <a:shade val="50000"/>
                  </a:srgbClr>
                </a:solidFill>
                <a:latin typeface="Calibri"/>
              </a:rPr>
              <a:pPr algn="r">
                <a:defRPr/>
              </a:pPr>
              <a:t>11/12/2020</a:t>
            </a:fld>
            <a:endParaRPr lang="it-IT" sz="1000" dirty="0">
              <a:solidFill>
                <a:srgbClr val="E3DED1">
                  <a:shade val="50000"/>
                </a:srgbClr>
              </a:solidFill>
              <a:latin typeface="Calibri"/>
            </a:endParaRPr>
          </a:p>
        </p:txBody>
      </p:sp>
      <p:sp>
        <p:nvSpPr>
          <p:cNvPr id="5" name="Segnaposto piè di pagina 4"/>
          <p:cNvSpPr>
            <a:spLocks noGrp="1"/>
          </p:cNvSpPr>
          <p:nvPr>
            <p:ph type="ftr" sz="quarter" idx="11"/>
          </p:nvPr>
        </p:nvSpPr>
        <p:spPr>
          <a:xfrm>
            <a:off x="6528048" y="6111876"/>
            <a:ext cx="3344280" cy="365125"/>
          </a:xfrm>
        </p:spPr>
        <p:txBody>
          <a:bodyPr/>
          <a:lstStyle/>
          <a:p>
            <a:pPr algn="l">
              <a:defRPr/>
            </a:pPr>
            <a:r>
              <a:rPr lang="it-IT" sz="1000" dirty="0">
                <a:solidFill>
                  <a:srgbClr val="E3DED1">
                    <a:shade val="50000"/>
                  </a:srgbClr>
                </a:solidFill>
                <a:latin typeface="Calibri"/>
              </a:rPr>
              <a:t>IL CODICE DEI CONTRATTI PUBBLICI</a:t>
            </a:r>
          </a:p>
        </p:txBody>
      </p:sp>
      <p:sp>
        <p:nvSpPr>
          <p:cNvPr id="6" name="Segnaposto numero diapositiva 5"/>
          <p:cNvSpPr>
            <a:spLocks noGrp="1"/>
          </p:cNvSpPr>
          <p:nvPr>
            <p:ph type="sldNum" sz="quarter" idx="12"/>
          </p:nvPr>
        </p:nvSpPr>
        <p:spPr/>
        <p:txBody>
          <a:bodyPr/>
          <a:lstStyle/>
          <a:p>
            <a:pPr>
              <a:defRPr/>
            </a:pPr>
            <a:fld id="{ED2A5BCF-08AD-4814-8341-34CC1736FD3A}" type="slidenum">
              <a:rPr lang="it-IT" sz="1000">
                <a:solidFill>
                  <a:srgbClr val="E3DED1">
                    <a:shade val="50000"/>
                  </a:srgbClr>
                </a:solidFill>
                <a:latin typeface="Calibri"/>
              </a:rPr>
              <a:pPr>
                <a:defRPr/>
              </a:pPr>
              <a:t>275</a:t>
            </a:fld>
            <a:endParaRPr lang="it-IT" sz="1000" dirty="0">
              <a:solidFill>
                <a:srgbClr val="E3DED1">
                  <a:shade val="50000"/>
                </a:srgbClr>
              </a:solidFill>
              <a:latin typeface="Calibri"/>
            </a:endParaRPr>
          </a:p>
        </p:txBody>
      </p:sp>
      <p:sp>
        <p:nvSpPr>
          <p:cNvPr id="2" name="CasellaDiTesto 1">
            <a:extLst>
              <a:ext uri="{FF2B5EF4-FFF2-40B4-BE49-F238E27FC236}">
                <a16:creationId xmlns:a16="http://schemas.microsoft.com/office/drawing/2014/main" id="{BBC663A1-9470-4ECC-A747-3CDF0FCD0CAC}"/>
              </a:ext>
            </a:extLst>
          </p:cNvPr>
          <p:cNvSpPr txBox="1"/>
          <p:nvPr/>
        </p:nvSpPr>
        <p:spPr>
          <a:xfrm>
            <a:off x="2855640" y="949690"/>
            <a:ext cx="6624736" cy="369332"/>
          </a:xfrm>
          <a:prstGeom prst="rect">
            <a:avLst/>
          </a:prstGeom>
          <a:solidFill>
            <a:srgbClr val="FFFF00"/>
          </a:solidFill>
        </p:spPr>
        <p:txBody>
          <a:bodyPr wrap="square" rtlCol="0">
            <a:spAutoFit/>
          </a:bodyPr>
          <a:lstStyle/>
          <a:p>
            <a:pPr algn="ctr"/>
            <a:r>
              <a:rPr lang="it-IT" b="1" dirty="0"/>
              <a:t>LA QUALIFICAZIONE NEI LAVORI PUBBLICI</a:t>
            </a:r>
          </a:p>
        </p:txBody>
      </p:sp>
      <p:sp>
        <p:nvSpPr>
          <p:cNvPr id="3" name="CasellaDiTesto 2">
            <a:extLst>
              <a:ext uri="{FF2B5EF4-FFF2-40B4-BE49-F238E27FC236}">
                <a16:creationId xmlns:a16="http://schemas.microsoft.com/office/drawing/2014/main" id="{AC0DB066-F938-4AA4-8718-83EFBCEA11F3}"/>
              </a:ext>
            </a:extLst>
          </p:cNvPr>
          <p:cNvSpPr txBox="1"/>
          <p:nvPr/>
        </p:nvSpPr>
        <p:spPr>
          <a:xfrm>
            <a:off x="2202804" y="1196753"/>
            <a:ext cx="7594040" cy="4031873"/>
          </a:xfrm>
          <a:prstGeom prst="rect">
            <a:avLst/>
          </a:prstGeom>
          <a:noFill/>
        </p:spPr>
        <p:txBody>
          <a:bodyPr wrap="square" rtlCol="0">
            <a:spAutoFit/>
          </a:bodyPr>
          <a:lstStyle/>
          <a:p>
            <a:pPr algn="ctr"/>
            <a:endParaRPr lang="it-IT" b="1" u="sng" dirty="0"/>
          </a:p>
          <a:p>
            <a:pPr algn="ctr"/>
            <a:r>
              <a:rPr lang="it-IT" b="1" u="sng" dirty="0"/>
              <a:t>Art. 3 D.M. n. 248 del 2016:</a:t>
            </a:r>
          </a:p>
          <a:p>
            <a:pPr algn="ctr"/>
            <a:r>
              <a:rPr lang="it-IT" b="1" u="sng" dirty="0"/>
              <a:t>Requisiti di specializzazione  </a:t>
            </a:r>
          </a:p>
          <a:p>
            <a:pPr algn="ctr"/>
            <a:endParaRPr lang="it-IT" b="1" u="sng" dirty="0"/>
          </a:p>
          <a:p>
            <a:pPr algn="ctr"/>
            <a:r>
              <a:rPr lang="it-IT" sz="2000" i="1" dirty="0"/>
              <a:t>«2. </a:t>
            </a:r>
            <a:r>
              <a:rPr lang="it-IT" sz="2000" i="1" u="sng" dirty="0"/>
              <a:t>L'operatore economico in possesso dei requisiti di cui al comma 1, lettera c) nella categoria OG 11 può eseguire i lavori in ciascuna delle categorie OS 3, OS 28 e OS 30 per la classifica corrispondente a quella posseduta.</a:t>
            </a:r>
            <a:r>
              <a:rPr lang="it-IT" sz="2000" i="1" dirty="0"/>
              <a:t> I certificati di esecuzione dei lavori relativi alla categoria OG 11 indicano, oltre all'importo complessivo dei lavori riferito alla categoria OG 11, anche gli importi dei lavori riferiti a ciascuna delle suddette categorie di opere specializzate e sono utilizzati unicamente per la qualificazione nella categoria OG 11». </a:t>
            </a:r>
          </a:p>
          <a:p>
            <a:pPr algn="ctr"/>
            <a:endParaRPr lang="it-IT" sz="2400" b="1" dirty="0"/>
          </a:p>
        </p:txBody>
      </p:sp>
    </p:spTree>
    <p:extLst>
      <p:ext uri="{BB962C8B-B14F-4D97-AF65-F5344CB8AC3E}">
        <p14:creationId xmlns:p14="http://schemas.microsoft.com/office/powerpoint/2010/main" val="3238037358"/>
      </p:ext>
    </p:extLst>
  </p:cSld>
  <p:clrMapOvr>
    <a:masterClrMapping/>
  </p:clrMapOvr>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4" name="Segnaposto data 3"/>
          <p:cNvSpPr>
            <a:spLocks noGrp="1"/>
          </p:cNvSpPr>
          <p:nvPr>
            <p:ph type="dt" sz="half" idx="10"/>
          </p:nvPr>
        </p:nvSpPr>
        <p:spPr>
          <a:xfrm>
            <a:off x="1991544" y="6021289"/>
            <a:ext cx="2286000" cy="365125"/>
          </a:xfrm>
        </p:spPr>
        <p:txBody>
          <a:bodyPr/>
          <a:lstStyle/>
          <a:p>
            <a:pPr algn="r">
              <a:defRPr/>
            </a:pPr>
            <a:endParaRPr lang="it-IT" sz="1000" dirty="0">
              <a:solidFill>
                <a:srgbClr val="E3DED1">
                  <a:shade val="50000"/>
                </a:srgbClr>
              </a:solidFill>
              <a:latin typeface="Calibri"/>
            </a:endParaRPr>
          </a:p>
          <a:p>
            <a:pPr algn="r">
              <a:defRPr/>
            </a:pPr>
            <a:fld id="{C2A3C01C-C5B2-41A8-8D17-32AF24AD1F6C}" type="datetime1">
              <a:rPr lang="it-IT" sz="1000">
                <a:solidFill>
                  <a:srgbClr val="E3DED1">
                    <a:shade val="50000"/>
                  </a:srgbClr>
                </a:solidFill>
                <a:latin typeface="Calibri"/>
              </a:rPr>
              <a:pPr algn="r">
                <a:defRPr/>
              </a:pPr>
              <a:t>11/12/2020</a:t>
            </a:fld>
            <a:endParaRPr lang="it-IT" sz="1000" dirty="0">
              <a:solidFill>
                <a:srgbClr val="E3DED1">
                  <a:shade val="50000"/>
                </a:srgbClr>
              </a:solidFill>
              <a:latin typeface="Calibri"/>
            </a:endParaRPr>
          </a:p>
        </p:txBody>
      </p:sp>
      <p:sp>
        <p:nvSpPr>
          <p:cNvPr id="5" name="Segnaposto piè di pagina 4"/>
          <p:cNvSpPr>
            <a:spLocks noGrp="1"/>
          </p:cNvSpPr>
          <p:nvPr>
            <p:ph type="ftr" sz="quarter" idx="11"/>
          </p:nvPr>
        </p:nvSpPr>
        <p:spPr>
          <a:xfrm>
            <a:off x="6528048" y="6111876"/>
            <a:ext cx="3344280" cy="365125"/>
          </a:xfrm>
        </p:spPr>
        <p:txBody>
          <a:bodyPr/>
          <a:lstStyle/>
          <a:p>
            <a:pPr algn="l">
              <a:defRPr/>
            </a:pPr>
            <a:r>
              <a:rPr lang="it-IT" sz="1000" dirty="0">
                <a:solidFill>
                  <a:srgbClr val="E3DED1">
                    <a:shade val="50000"/>
                  </a:srgbClr>
                </a:solidFill>
                <a:latin typeface="Calibri"/>
              </a:rPr>
              <a:t>IL CODICE DEI CONTRATTI PUBBLICI</a:t>
            </a:r>
          </a:p>
        </p:txBody>
      </p:sp>
      <p:sp>
        <p:nvSpPr>
          <p:cNvPr id="6" name="Segnaposto numero diapositiva 5"/>
          <p:cNvSpPr>
            <a:spLocks noGrp="1"/>
          </p:cNvSpPr>
          <p:nvPr>
            <p:ph type="sldNum" sz="quarter" idx="12"/>
          </p:nvPr>
        </p:nvSpPr>
        <p:spPr/>
        <p:txBody>
          <a:bodyPr/>
          <a:lstStyle/>
          <a:p>
            <a:pPr>
              <a:defRPr/>
            </a:pPr>
            <a:fld id="{ED2A5BCF-08AD-4814-8341-34CC1736FD3A}" type="slidenum">
              <a:rPr lang="it-IT" sz="1000">
                <a:solidFill>
                  <a:srgbClr val="E3DED1">
                    <a:shade val="50000"/>
                  </a:srgbClr>
                </a:solidFill>
                <a:latin typeface="Calibri"/>
              </a:rPr>
              <a:pPr>
                <a:defRPr/>
              </a:pPr>
              <a:t>276</a:t>
            </a:fld>
            <a:endParaRPr lang="it-IT" sz="1000" dirty="0">
              <a:solidFill>
                <a:srgbClr val="E3DED1">
                  <a:shade val="50000"/>
                </a:srgbClr>
              </a:solidFill>
              <a:latin typeface="Calibri"/>
            </a:endParaRPr>
          </a:p>
        </p:txBody>
      </p:sp>
      <p:sp>
        <p:nvSpPr>
          <p:cNvPr id="2" name="CasellaDiTesto 1">
            <a:extLst>
              <a:ext uri="{FF2B5EF4-FFF2-40B4-BE49-F238E27FC236}">
                <a16:creationId xmlns:a16="http://schemas.microsoft.com/office/drawing/2014/main" id="{BBC663A1-9470-4ECC-A747-3CDF0FCD0CAC}"/>
              </a:ext>
            </a:extLst>
          </p:cNvPr>
          <p:cNvSpPr txBox="1"/>
          <p:nvPr/>
        </p:nvSpPr>
        <p:spPr>
          <a:xfrm>
            <a:off x="2855640" y="949690"/>
            <a:ext cx="6624736" cy="369332"/>
          </a:xfrm>
          <a:prstGeom prst="rect">
            <a:avLst/>
          </a:prstGeom>
          <a:solidFill>
            <a:srgbClr val="FFFF00"/>
          </a:solidFill>
        </p:spPr>
        <p:txBody>
          <a:bodyPr wrap="square" rtlCol="0">
            <a:spAutoFit/>
          </a:bodyPr>
          <a:lstStyle/>
          <a:p>
            <a:pPr algn="ctr"/>
            <a:r>
              <a:rPr lang="it-IT" b="1" dirty="0"/>
              <a:t>LA QUALIFICAZIONE NEI LAVORI PUBBLICI</a:t>
            </a:r>
          </a:p>
        </p:txBody>
      </p:sp>
      <p:sp>
        <p:nvSpPr>
          <p:cNvPr id="8" name="object 87">
            <a:extLst>
              <a:ext uri="{FF2B5EF4-FFF2-40B4-BE49-F238E27FC236}">
                <a16:creationId xmlns:a16="http://schemas.microsoft.com/office/drawing/2014/main" id="{9964FA36-01CB-4AC4-831A-F311CCB0ACD5}"/>
              </a:ext>
            </a:extLst>
          </p:cNvPr>
          <p:cNvSpPr txBox="1">
            <a:spLocks noGrp="1"/>
          </p:cNvSpPr>
          <p:nvPr/>
        </p:nvSpPr>
        <p:spPr>
          <a:xfrm>
            <a:off x="2709914" y="1494341"/>
            <a:ext cx="6845324" cy="412934"/>
          </a:xfrm>
          <a:prstGeom prst="rect">
            <a:avLst/>
          </a:prstGeom>
          <a:solidFill>
            <a:srgbClr val="FF0000"/>
          </a:solidFill>
        </p:spPr>
        <p:txBody>
          <a:bodyPr vert="horz" wrap="square" lIns="0" tIns="12700" rIns="0" bIns="0" rtlCol="0" anchor="t">
            <a:spAutoFit/>
          </a:bodyPr>
          <a:lstStyle>
            <a:lvl1pPr algn="l" defTabSz="650230" rtl="0" eaLnBrk="1" latinLnBrk="0" hangingPunct="1">
              <a:spcBef>
                <a:spcPct val="0"/>
              </a:spcBef>
              <a:buNone/>
              <a:defRPr sz="512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12700">
              <a:spcBef>
                <a:spcPts val="100"/>
              </a:spcBef>
            </a:pPr>
            <a:r>
              <a:rPr sz="2600" b="1" i="1" dirty="0">
                <a:latin typeface="Arial"/>
                <a:cs typeface="Arial"/>
              </a:rPr>
              <a:t>Le </a:t>
            </a:r>
            <a:r>
              <a:rPr sz="2600" b="1" i="1" spc="-5" dirty="0">
                <a:latin typeface="Arial"/>
                <a:cs typeface="Arial"/>
              </a:rPr>
              <a:t>categorie </a:t>
            </a:r>
            <a:r>
              <a:rPr sz="2600" b="1" i="1" dirty="0">
                <a:latin typeface="Arial"/>
                <a:cs typeface="Arial"/>
              </a:rPr>
              <a:t>a </a:t>
            </a:r>
            <a:r>
              <a:rPr sz="2600" b="1" i="1" spc="-5" dirty="0">
                <a:latin typeface="Arial"/>
                <a:cs typeface="Arial"/>
              </a:rPr>
              <a:t>qualificazione obbligatoria</a:t>
            </a:r>
            <a:r>
              <a:rPr lang="it-IT" sz="2600" b="1" i="1" spc="-5" dirty="0">
                <a:latin typeface="Arial"/>
                <a:cs typeface="Arial"/>
              </a:rPr>
              <a:t>…</a:t>
            </a:r>
            <a:endParaRPr sz="2600" b="1" dirty="0">
              <a:latin typeface="Arial"/>
              <a:cs typeface="Arial"/>
            </a:endParaRPr>
          </a:p>
        </p:txBody>
      </p:sp>
      <p:sp>
        <p:nvSpPr>
          <p:cNvPr id="9" name="Rettangolo 8">
            <a:extLst>
              <a:ext uri="{FF2B5EF4-FFF2-40B4-BE49-F238E27FC236}">
                <a16:creationId xmlns:a16="http://schemas.microsoft.com/office/drawing/2014/main" id="{A5EE148D-5A72-476F-8985-534FDC9633F7}"/>
              </a:ext>
            </a:extLst>
          </p:cNvPr>
          <p:cNvSpPr/>
          <p:nvPr/>
        </p:nvSpPr>
        <p:spPr>
          <a:xfrm>
            <a:off x="2417419" y="2092811"/>
            <a:ext cx="7357162" cy="3785652"/>
          </a:xfrm>
          <a:prstGeom prst="rect">
            <a:avLst/>
          </a:prstGeom>
          <a:ln>
            <a:solidFill>
              <a:schemeClr val="tx2"/>
            </a:solidFill>
          </a:ln>
        </p:spPr>
        <p:txBody>
          <a:bodyPr wrap="square">
            <a:spAutoFit/>
          </a:bodyPr>
          <a:lstStyle/>
          <a:p>
            <a:pPr marL="298450" marR="5715" indent="-285750" algn="ctr">
              <a:spcBef>
                <a:spcPts val="100"/>
              </a:spcBef>
              <a:buFont typeface="Wingdings" panose="05000000000000000000" pitchFamily="2" charset="2"/>
              <a:buChar char="q"/>
            </a:pPr>
            <a:r>
              <a:rPr lang="it-IT" sz="1600" spc="-5" dirty="0">
                <a:latin typeface="Calibri" panose="020F0502020204030204" pitchFamily="34" charset="0"/>
                <a:cs typeface="Calibri" panose="020F0502020204030204" pitchFamily="34" charset="0"/>
              </a:rPr>
              <a:t>L'elencazione </a:t>
            </a:r>
            <a:r>
              <a:rPr lang="it-IT" sz="1600" dirty="0">
                <a:latin typeface="Calibri" panose="020F0502020204030204" pitchFamily="34" charset="0"/>
                <a:cs typeface="Calibri" panose="020F0502020204030204" pitchFamily="34" charset="0"/>
              </a:rPr>
              <a:t>deriva dall'allegato A</a:t>
            </a:r>
            <a:r>
              <a:rPr lang="it-IT" sz="1600" spc="-5" dirty="0">
                <a:latin typeface="Calibri" panose="020F0502020204030204" pitchFamily="34" charset="0"/>
                <a:cs typeface="Calibri" panose="020F0502020204030204" pitchFamily="34" charset="0"/>
              </a:rPr>
              <a:t> D.P.R. n. 207/2010, </a:t>
            </a:r>
            <a:r>
              <a:rPr lang="it-IT" sz="1600" dirty="0">
                <a:latin typeface="Calibri" panose="020F0502020204030204" pitchFamily="34" charset="0"/>
                <a:cs typeface="Calibri" panose="020F0502020204030204" pitchFamily="34" charset="0"/>
              </a:rPr>
              <a:t>come modificato ed integrato  dall'art. </a:t>
            </a:r>
            <a:r>
              <a:rPr lang="it-IT" sz="1600" spc="-5" dirty="0">
                <a:latin typeface="Calibri" panose="020F0502020204030204" pitchFamily="34" charset="0"/>
                <a:cs typeface="Calibri" panose="020F0502020204030204" pitchFamily="34" charset="0"/>
              </a:rPr>
              <a:t>12, co. </a:t>
            </a:r>
            <a:r>
              <a:rPr lang="it-IT" sz="1600" dirty="0">
                <a:latin typeface="Calibri" panose="020F0502020204030204" pitchFamily="34" charset="0"/>
                <a:cs typeface="Calibri" panose="020F0502020204030204" pitchFamily="34" charset="0"/>
              </a:rPr>
              <a:t>2 della legge</a:t>
            </a:r>
            <a:r>
              <a:rPr lang="it-IT" sz="1600" spc="-5" dirty="0">
                <a:latin typeface="Calibri" panose="020F0502020204030204" pitchFamily="34" charset="0"/>
                <a:cs typeface="Calibri" panose="020F0502020204030204" pitchFamily="34" charset="0"/>
              </a:rPr>
              <a:t> </a:t>
            </a:r>
            <a:r>
              <a:rPr lang="it-IT" sz="1600" dirty="0">
                <a:latin typeface="Calibri" panose="020F0502020204030204" pitchFamily="34" charset="0"/>
                <a:cs typeface="Calibri" panose="020F0502020204030204" pitchFamily="34" charset="0"/>
              </a:rPr>
              <a:t>80/2014 (si v. art. 61 D.P.R. n. 207/2010).</a:t>
            </a:r>
          </a:p>
          <a:p>
            <a:pPr marL="298450" marR="5080" indent="-285750" algn="ctr">
              <a:buFont typeface="Wingdings" panose="05000000000000000000" pitchFamily="2" charset="2"/>
              <a:buChar char="q"/>
            </a:pPr>
            <a:r>
              <a:rPr lang="it-IT" sz="1600" dirty="0">
                <a:latin typeface="Calibri" panose="020F0502020204030204" pitchFamily="34" charset="0"/>
                <a:cs typeface="Calibri" panose="020F0502020204030204" pitchFamily="34" charset="0"/>
              </a:rPr>
              <a:t>Tali categorie </a:t>
            </a:r>
            <a:r>
              <a:rPr lang="it-IT" sz="1600" spc="-5" dirty="0">
                <a:latin typeface="Calibri" panose="020F0502020204030204" pitchFamily="34" charset="0"/>
                <a:cs typeface="Calibri" panose="020F0502020204030204" pitchFamily="34" charset="0"/>
              </a:rPr>
              <a:t>sono </a:t>
            </a:r>
            <a:r>
              <a:rPr lang="it-IT" sz="1600" dirty="0">
                <a:latin typeface="Calibri" panose="020F0502020204030204" pitchFamily="34" charset="0"/>
                <a:cs typeface="Calibri" panose="020F0502020204030204" pitchFamily="34" charset="0"/>
              </a:rPr>
              <a:t>sottoposte alla regola </a:t>
            </a:r>
            <a:r>
              <a:rPr lang="it-IT" sz="1600" spc="-5" dirty="0">
                <a:latin typeface="Calibri" panose="020F0502020204030204" pitchFamily="34" charset="0"/>
                <a:cs typeface="Calibri" panose="020F0502020204030204" pitchFamily="34" charset="0"/>
              </a:rPr>
              <a:t>generale  dell'art. 84, </a:t>
            </a:r>
            <a:r>
              <a:rPr lang="it-IT" sz="1600" dirty="0">
                <a:latin typeface="Calibri" panose="020F0502020204030204" pitchFamily="34" charset="0"/>
                <a:cs typeface="Calibri" panose="020F0502020204030204" pitchFamily="34" charset="0"/>
              </a:rPr>
              <a:t>co. 1 del </a:t>
            </a:r>
            <a:r>
              <a:rPr lang="it-IT" sz="1600" spc="-5" dirty="0">
                <a:latin typeface="Calibri" panose="020F0502020204030204" pitchFamily="34" charset="0"/>
                <a:cs typeface="Calibri" panose="020F0502020204030204" pitchFamily="34" charset="0"/>
              </a:rPr>
              <a:t>Codice </a:t>
            </a:r>
            <a:r>
              <a:rPr lang="it-IT" sz="1600" dirty="0">
                <a:latin typeface="Calibri" panose="020F0502020204030204" pitchFamily="34" charset="0"/>
                <a:cs typeface="Calibri" panose="020F0502020204030204" pitchFamily="34" charset="0"/>
              </a:rPr>
              <a:t>e dell'art. </a:t>
            </a:r>
            <a:r>
              <a:rPr lang="it-IT" sz="1600" spc="-5" dirty="0">
                <a:latin typeface="Calibri" panose="020F0502020204030204" pitchFamily="34" charset="0"/>
                <a:cs typeface="Calibri" panose="020F0502020204030204" pitchFamily="34" charset="0"/>
              </a:rPr>
              <a:t>92 (soggetti abilitati ad assumere lavori) D.P.R. n.</a:t>
            </a:r>
            <a:r>
              <a:rPr lang="it-IT" sz="1600" spc="-35" dirty="0">
                <a:latin typeface="Calibri" panose="020F0502020204030204" pitchFamily="34" charset="0"/>
                <a:cs typeface="Calibri" panose="020F0502020204030204" pitchFamily="34" charset="0"/>
              </a:rPr>
              <a:t> </a:t>
            </a:r>
            <a:r>
              <a:rPr lang="it-IT" sz="1600" dirty="0">
                <a:latin typeface="Calibri" panose="020F0502020204030204" pitchFamily="34" charset="0"/>
                <a:cs typeface="Calibri" panose="020F0502020204030204" pitchFamily="34" charset="0"/>
              </a:rPr>
              <a:t>207/2010.</a:t>
            </a:r>
          </a:p>
          <a:p>
            <a:pPr marL="298450" marR="7620" indent="-285750" algn="ctr">
              <a:buFont typeface="Wingdings" panose="05000000000000000000" pitchFamily="2" charset="2"/>
              <a:buChar char="q"/>
            </a:pPr>
            <a:r>
              <a:rPr lang="it-IT" sz="1600" spc="-5" dirty="0">
                <a:latin typeface="Calibri" panose="020F0502020204030204" pitchFamily="34" charset="0"/>
                <a:cs typeface="Calibri" panose="020F0502020204030204" pitchFamily="34" charset="0"/>
              </a:rPr>
              <a:t>Indicazione della </a:t>
            </a:r>
            <a:r>
              <a:rPr lang="it-IT" sz="1600" spc="-5" dirty="0" err="1">
                <a:latin typeface="Calibri" panose="020F0502020204030204" pitchFamily="34" charset="0"/>
                <a:cs typeface="Calibri" panose="020F0502020204030204" pitchFamily="34" charset="0"/>
              </a:rPr>
              <a:t>scorporabilità</a:t>
            </a:r>
            <a:r>
              <a:rPr lang="it-IT" sz="1600" spc="-5" dirty="0">
                <a:latin typeface="Calibri" panose="020F0502020204030204" pitchFamily="34" charset="0"/>
                <a:cs typeface="Calibri" panose="020F0502020204030204" pitchFamily="34" charset="0"/>
              </a:rPr>
              <a:t> </a:t>
            </a:r>
            <a:r>
              <a:rPr lang="it-IT" sz="1600" dirty="0">
                <a:latin typeface="Calibri" panose="020F0502020204030204" pitchFamily="34" charset="0"/>
                <a:cs typeface="Calibri" panose="020F0502020204030204" pitchFamily="34" charset="0"/>
              </a:rPr>
              <a:t>dalla </a:t>
            </a:r>
            <a:r>
              <a:rPr lang="it-IT" sz="1600" spc="-5" dirty="0">
                <a:latin typeface="Calibri" panose="020F0502020204030204" pitchFamily="34" charset="0"/>
                <a:cs typeface="Calibri" panose="020F0502020204030204" pitchFamily="34" charset="0"/>
              </a:rPr>
              <a:t>prevalente se superano </a:t>
            </a:r>
            <a:r>
              <a:rPr lang="it-IT" sz="1600" dirty="0">
                <a:latin typeface="Calibri" panose="020F0502020204030204" pitchFamily="34" charset="0"/>
                <a:cs typeface="Calibri" panose="020F0502020204030204" pitchFamily="34" charset="0"/>
              </a:rPr>
              <a:t>il 10% o 150.000 </a:t>
            </a:r>
            <a:r>
              <a:rPr lang="it-IT" sz="1600" spc="-5" dirty="0">
                <a:latin typeface="Calibri" panose="020F0502020204030204" pitchFamily="34" charset="0"/>
                <a:cs typeface="Calibri" panose="020F0502020204030204" pitchFamily="34" charset="0"/>
              </a:rPr>
              <a:t>euro (art. </a:t>
            </a:r>
            <a:r>
              <a:rPr lang="it-IT" sz="1600" dirty="0">
                <a:latin typeface="Calibri" panose="020F0502020204030204" pitchFamily="34" charset="0"/>
                <a:cs typeface="Calibri" panose="020F0502020204030204" pitchFamily="34" charset="0"/>
              </a:rPr>
              <a:t>32 </a:t>
            </a:r>
            <a:r>
              <a:rPr lang="it-IT" sz="1600" spc="-5" dirty="0">
                <a:latin typeface="Calibri" panose="020F0502020204030204" pitchFamily="34" charset="0"/>
                <a:cs typeface="Calibri" panose="020F0502020204030204" pitchFamily="34" charset="0"/>
              </a:rPr>
              <a:t>D.P.R.</a:t>
            </a:r>
            <a:r>
              <a:rPr lang="it-IT" sz="1600" spc="-10" dirty="0">
                <a:latin typeface="Calibri" panose="020F0502020204030204" pitchFamily="34" charset="0"/>
                <a:cs typeface="Calibri" panose="020F0502020204030204" pitchFamily="34" charset="0"/>
              </a:rPr>
              <a:t> n. </a:t>
            </a:r>
            <a:r>
              <a:rPr lang="it-IT" sz="1600" dirty="0">
                <a:latin typeface="Calibri" panose="020F0502020204030204" pitchFamily="34" charset="0"/>
                <a:cs typeface="Calibri" panose="020F0502020204030204" pitchFamily="34" charset="0"/>
              </a:rPr>
              <a:t>207/2010).</a:t>
            </a:r>
          </a:p>
          <a:p>
            <a:pPr marL="298450" marR="6985" indent="-285750" algn="ctr">
              <a:buFont typeface="Wingdings" panose="05000000000000000000" pitchFamily="2" charset="2"/>
              <a:buChar char="q"/>
            </a:pPr>
            <a:r>
              <a:rPr lang="it-IT" sz="1600" spc="-5" dirty="0">
                <a:latin typeface="Calibri" panose="020F0502020204030204" pitchFamily="34" charset="0"/>
                <a:cs typeface="Calibri" panose="020F0502020204030204" pitchFamily="34" charset="0"/>
              </a:rPr>
              <a:t>Per </a:t>
            </a:r>
            <a:r>
              <a:rPr lang="it-IT" sz="1600" dirty="0">
                <a:latin typeface="Calibri" panose="020F0502020204030204" pitchFamily="34" charset="0"/>
                <a:cs typeface="Calibri" panose="020F0502020204030204" pitchFamily="34" charset="0"/>
              </a:rPr>
              <a:t>importi </a:t>
            </a:r>
            <a:r>
              <a:rPr lang="it-IT" sz="1600" spc="-5" dirty="0">
                <a:latin typeface="Calibri" panose="020F0502020204030204" pitchFamily="34" charset="0"/>
                <a:cs typeface="Calibri" panose="020F0502020204030204" pitchFamily="34" charset="0"/>
              </a:rPr>
              <a:t>superiori </a:t>
            </a:r>
            <a:r>
              <a:rPr lang="it-IT" sz="1600" dirty="0">
                <a:latin typeface="Calibri" panose="020F0502020204030204" pitchFamily="34" charset="0"/>
                <a:cs typeface="Calibri" panose="020F0502020204030204" pitchFamily="34" charset="0"/>
              </a:rPr>
              <a:t>a </a:t>
            </a:r>
            <a:r>
              <a:rPr lang="it-IT" sz="1600" spc="-5" dirty="0">
                <a:latin typeface="Calibri" panose="020F0502020204030204" pitchFamily="34" charset="0"/>
                <a:cs typeface="Calibri" panose="020F0502020204030204" pitchFamily="34" charset="0"/>
              </a:rPr>
              <a:t>150.000 euro </a:t>
            </a:r>
            <a:r>
              <a:rPr lang="it-IT" sz="1600" spc="5" dirty="0">
                <a:latin typeface="Calibri" panose="020F0502020204030204" pitchFamily="34" charset="0"/>
                <a:cs typeface="Calibri" panose="020F0502020204030204" pitchFamily="34" charset="0"/>
              </a:rPr>
              <a:t>la </a:t>
            </a:r>
            <a:r>
              <a:rPr lang="it-IT" sz="1600" spc="-5" dirty="0">
                <a:latin typeface="Calibri" panose="020F0502020204030204" pitchFamily="34" charset="0"/>
                <a:cs typeface="Calibri" panose="020F0502020204030204" pitchFamily="34" charset="0"/>
              </a:rPr>
              <a:t>qualificazione </a:t>
            </a:r>
            <a:r>
              <a:rPr lang="it-IT" sz="1600" dirty="0">
                <a:latin typeface="Calibri" panose="020F0502020204030204" pitchFamily="34" charset="0"/>
                <a:cs typeface="Calibri" panose="020F0502020204030204" pitchFamily="34" charset="0"/>
              </a:rPr>
              <a:t>è </a:t>
            </a:r>
            <a:r>
              <a:rPr lang="it-IT" sz="1600" spc="-5" dirty="0">
                <a:latin typeface="Calibri" panose="020F0502020204030204" pitchFamily="34" charset="0"/>
                <a:cs typeface="Calibri" panose="020F0502020204030204" pitchFamily="34" charset="0"/>
              </a:rPr>
              <a:t>documentata dal possesso </a:t>
            </a:r>
            <a:r>
              <a:rPr lang="it-IT" sz="1600" dirty="0">
                <a:latin typeface="Calibri" panose="020F0502020204030204" pitchFamily="34" charset="0"/>
                <a:cs typeface="Calibri" panose="020F0502020204030204" pitchFamily="34" charset="0"/>
              </a:rPr>
              <a:t>di  </a:t>
            </a:r>
            <a:r>
              <a:rPr lang="it-IT" sz="1600" spc="-5" dirty="0">
                <a:latin typeface="Calibri" panose="020F0502020204030204" pitchFamily="34" charset="0"/>
                <a:cs typeface="Calibri" panose="020F0502020204030204" pitchFamily="34" charset="0"/>
              </a:rPr>
              <a:t>adeguata </a:t>
            </a:r>
            <a:r>
              <a:rPr lang="it-IT" sz="1600" dirty="0">
                <a:latin typeface="Calibri" panose="020F0502020204030204" pitchFamily="34" charset="0"/>
                <a:cs typeface="Calibri" panose="020F0502020204030204" pitchFamily="34" charset="0"/>
              </a:rPr>
              <a:t>e </a:t>
            </a:r>
            <a:r>
              <a:rPr lang="it-IT" sz="1600" spc="-5" dirty="0">
                <a:latin typeface="Calibri" panose="020F0502020204030204" pitchFamily="34" charset="0"/>
                <a:cs typeface="Calibri" panose="020F0502020204030204" pitchFamily="34" charset="0"/>
              </a:rPr>
              <a:t>pertinente attestazione SOA, oppure ricorrendo </a:t>
            </a:r>
            <a:r>
              <a:rPr lang="it-IT" sz="1600" dirty="0">
                <a:latin typeface="Calibri" panose="020F0502020204030204" pitchFamily="34" charset="0"/>
                <a:cs typeface="Calibri" panose="020F0502020204030204" pitchFamily="34" charset="0"/>
              </a:rPr>
              <a:t>all'avvalimento, </a:t>
            </a:r>
            <a:r>
              <a:rPr lang="it-IT" sz="1600" spc="-5" dirty="0">
                <a:latin typeface="Calibri" panose="020F0502020204030204" pitchFamily="34" charset="0"/>
                <a:cs typeface="Calibri" panose="020F0502020204030204" pitchFamily="34" charset="0"/>
              </a:rPr>
              <a:t>oppure  dichiarando </a:t>
            </a:r>
            <a:r>
              <a:rPr lang="it-IT" sz="1600" dirty="0">
                <a:latin typeface="Calibri" panose="020F0502020204030204" pitchFamily="34" charset="0"/>
                <a:cs typeface="Calibri" panose="020F0502020204030204" pitchFamily="34" charset="0"/>
              </a:rPr>
              <a:t>la </a:t>
            </a:r>
            <a:r>
              <a:rPr lang="it-IT" sz="1600" spc="-5" dirty="0">
                <a:latin typeface="Calibri" panose="020F0502020204030204" pitchFamily="34" charset="0"/>
                <a:cs typeface="Calibri" panose="020F0502020204030204" pitchFamily="34" charset="0"/>
              </a:rPr>
              <a:t>volontà </a:t>
            </a:r>
            <a:r>
              <a:rPr lang="it-IT" sz="1600" dirty="0">
                <a:latin typeface="Calibri" panose="020F0502020204030204" pitchFamily="34" charset="0"/>
                <a:cs typeface="Calibri" panose="020F0502020204030204" pitchFamily="34" charset="0"/>
              </a:rPr>
              <a:t>di </a:t>
            </a:r>
            <a:r>
              <a:rPr lang="it-IT" sz="1600" spc="-5" dirty="0">
                <a:latin typeface="Calibri" panose="020F0502020204030204" pitchFamily="34" charset="0"/>
                <a:cs typeface="Calibri" panose="020F0502020204030204" pitchFamily="34" charset="0"/>
              </a:rPr>
              <a:t>ricorrere </a:t>
            </a:r>
            <a:r>
              <a:rPr lang="it-IT" sz="1600" dirty="0">
                <a:latin typeface="Calibri" panose="020F0502020204030204" pitchFamily="34" charset="0"/>
                <a:cs typeface="Calibri" panose="020F0502020204030204" pitchFamily="34" charset="0"/>
              </a:rPr>
              <a:t>al </a:t>
            </a:r>
            <a:r>
              <a:rPr lang="it-IT" sz="1600" spc="-5" dirty="0">
                <a:latin typeface="Calibri" panose="020F0502020204030204" pitchFamily="34" charset="0"/>
                <a:cs typeface="Calibri" panose="020F0502020204030204" pitchFamily="34" charset="0"/>
              </a:rPr>
              <a:t>subappalto qualificante “coprendo” </a:t>
            </a:r>
            <a:r>
              <a:rPr lang="it-IT" sz="1600" dirty="0">
                <a:latin typeface="Calibri" panose="020F0502020204030204" pitchFamily="34" charset="0"/>
                <a:cs typeface="Calibri" panose="020F0502020204030204" pitchFamily="34" charset="0"/>
              </a:rPr>
              <a:t>l'importo  nella</a:t>
            </a:r>
            <a:r>
              <a:rPr lang="it-IT" sz="1600" spc="-5" dirty="0">
                <a:latin typeface="Calibri" panose="020F0502020204030204" pitchFamily="34" charset="0"/>
                <a:cs typeface="Calibri" panose="020F0502020204030204" pitchFamily="34" charset="0"/>
              </a:rPr>
              <a:t> prevalente.</a:t>
            </a:r>
            <a:endParaRPr lang="it-IT" sz="1600" dirty="0">
              <a:latin typeface="Calibri" panose="020F0502020204030204" pitchFamily="34" charset="0"/>
              <a:cs typeface="Calibri" panose="020F0502020204030204" pitchFamily="34" charset="0"/>
            </a:endParaRPr>
          </a:p>
          <a:p>
            <a:pPr marL="298450" marR="8255" indent="-285750" algn="ctr">
              <a:buFont typeface="Wingdings" panose="05000000000000000000" pitchFamily="2" charset="2"/>
              <a:buChar char="q"/>
            </a:pPr>
            <a:r>
              <a:rPr lang="it-IT" sz="1600" spc="-5" dirty="0">
                <a:latin typeface="Calibri" panose="020F0502020204030204" pitchFamily="34" charset="0"/>
                <a:cs typeface="Calibri" panose="020F0502020204030204" pitchFamily="34" charset="0"/>
              </a:rPr>
              <a:t>Se </a:t>
            </a:r>
            <a:r>
              <a:rPr lang="it-IT" sz="1600" dirty="0">
                <a:latin typeface="Calibri" panose="020F0502020204030204" pitchFamily="34" charset="0"/>
                <a:cs typeface="Calibri" panose="020F0502020204030204" pitchFamily="34" charset="0"/>
              </a:rPr>
              <a:t>pari o </a:t>
            </a:r>
            <a:r>
              <a:rPr lang="it-IT" sz="1600" spc="-5" dirty="0">
                <a:latin typeface="Calibri" panose="020F0502020204030204" pitchFamily="34" charset="0"/>
                <a:cs typeface="Calibri" panose="020F0502020204030204" pitchFamily="34" charset="0"/>
              </a:rPr>
              <a:t>inferiori </a:t>
            </a:r>
            <a:r>
              <a:rPr lang="it-IT" sz="1600" dirty="0">
                <a:latin typeface="Calibri" panose="020F0502020204030204" pitchFamily="34" charset="0"/>
                <a:cs typeface="Calibri" panose="020F0502020204030204" pitchFamily="34" charset="0"/>
              </a:rPr>
              <a:t>a 150.000 </a:t>
            </a:r>
            <a:r>
              <a:rPr lang="it-IT" sz="1600" spc="-5" dirty="0">
                <a:latin typeface="Calibri" panose="020F0502020204030204" pitchFamily="34" charset="0"/>
                <a:cs typeface="Calibri" panose="020F0502020204030204" pitchFamily="34" charset="0"/>
              </a:rPr>
              <a:t>euro, ancorché scorporabili </a:t>
            </a:r>
            <a:r>
              <a:rPr lang="it-IT" sz="1600" dirty="0">
                <a:latin typeface="Calibri" panose="020F0502020204030204" pitchFamily="34" charset="0"/>
                <a:cs typeface="Calibri" panose="020F0502020204030204" pitchFamily="34" charset="0"/>
              </a:rPr>
              <a:t>in </a:t>
            </a:r>
            <a:r>
              <a:rPr lang="it-IT" sz="1600" spc="-5" dirty="0">
                <a:latin typeface="Calibri" panose="020F0502020204030204" pitchFamily="34" charset="0"/>
                <a:cs typeface="Calibri" panose="020F0502020204030204" pitchFamily="34" charset="0"/>
              </a:rPr>
              <a:t>quanto superiori </a:t>
            </a:r>
            <a:r>
              <a:rPr lang="it-IT" sz="1600" dirty="0">
                <a:latin typeface="Calibri" panose="020F0502020204030204" pitchFamily="34" charset="0"/>
                <a:cs typeface="Calibri" panose="020F0502020204030204" pitchFamily="34" charset="0"/>
              </a:rPr>
              <a:t>al 10%,  </a:t>
            </a:r>
            <a:r>
              <a:rPr lang="it-IT" sz="1600" spc="-5" dirty="0">
                <a:latin typeface="Calibri" panose="020F0502020204030204" pitchFamily="34" charset="0"/>
                <a:cs typeface="Calibri" panose="020F0502020204030204" pitchFamily="34" charset="0"/>
              </a:rPr>
              <a:t>possono essere eseguite </a:t>
            </a:r>
            <a:r>
              <a:rPr lang="it-IT" sz="1600" spc="5" dirty="0">
                <a:latin typeface="Calibri" panose="020F0502020204030204" pitchFamily="34" charset="0"/>
                <a:cs typeface="Calibri" panose="020F0502020204030204" pitchFamily="34" charset="0"/>
              </a:rPr>
              <a:t>in </a:t>
            </a:r>
            <a:r>
              <a:rPr lang="it-IT" sz="1600" spc="-5" dirty="0">
                <a:latin typeface="Calibri" panose="020F0502020204030204" pitchFamily="34" charset="0"/>
                <a:cs typeface="Calibri" panose="020F0502020204030204" pitchFamily="34" charset="0"/>
              </a:rPr>
              <a:t>proprio oppure dichiarare </a:t>
            </a:r>
            <a:r>
              <a:rPr lang="it-IT" sz="1600" spc="5" dirty="0">
                <a:latin typeface="Calibri" panose="020F0502020204030204" pitchFamily="34" charset="0"/>
                <a:cs typeface="Calibri" panose="020F0502020204030204" pitchFamily="34" charset="0"/>
              </a:rPr>
              <a:t>la </a:t>
            </a:r>
            <a:r>
              <a:rPr lang="it-IT" sz="1600" dirty="0">
                <a:latin typeface="Calibri" panose="020F0502020204030204" pitchFamily="34" charset="0"/>
                <a:cs typeface="Calibri" panose="020F0502020204030204" pitchFamily="34" charset="0"/>
              </a:rPr>
              <a:t>volontà di </a:t>
            </a:r>
            <a:r>
              <a:rPr lang="it-IT" sz="1600" spc="-5" dirty="0">
                <a:latin typeface="Calibri" panose="020F0502020204030204" pitchFamily="34" charset="0"/>
                <a:cs typeface="Calibri" panose="020F0502020204030204" pitchFamily="34" charset="0"/>
              </a:rPr>
              <a:t>ricorrere </a:t>
            </a:r>
            <a:r>
              <a:rPr lang="it-IT" sz="1600" dirty="0">
                <a:latin typeface="Calibri" panose="020F0502020204030204" pitchFamily="34" charset="0"/>
                <a:cs typeface="Calibri" panose="020F0502020204030204" pitchFamily="34" charset="0"/>
              </a:rPr>
              <a:t>al  </a:t>
            </a:r>
            <a:r>
              <a:rPr lang="it-IT" sz="1600" spc="-5" dirty="0">
                <a:latin typeface="Calibri" panose="020F0502020204030204" pitchFamily="34" charset="0"/>
                <a:cs typeface="Calibri" panose="020F0502020204030204" pitchFamily="34" charset="0"/>
              </a:rPr>
              <a:t>subappalto </a:t>
            </a:r>
            <a:r>
              <a:rPr lang="it-IT" sz="1600" dirty="0">
                <a:latin typeface="Calibri" panose="020F0502020204030204" pitchFamily="34" charset="0"/>
                <a:cs typeface="Calibri" panose="020F0502020204030204" pitchFamily="34" charset="0"/>
              </a:rPr>
              <a:t>facoltativo, in </a:t>
            </a:r>
            <a:r>
              <a:rPr lang="it-IT" sz="1600" spc="-5" dirty="0">
                <a:latin typeface="Calibri" panose="020F0502020204030204" pitchFamily="34" charset="0"/>
                <a:cs typeface="Calibri" panose="020F0502020204030204" pitchFamily="34" charset="0"/>
              </a:rPr>
              <a:t>ogni caso “coprendo” l'importo </a:t>
            </a:r>
            <a:r>
              <a:rPr lang="it-IT" sz="1600" dirty="0">
                <a:latin typeface="Calibri" panose="020F0502020204030204" pitchFamily="34" charset="0"/>
                <a:cs typeface="Calibri" panose="020F0502020204030204" pitchFamily="34" charset="0"/>
              </a:rPr>
              <a:t>nella</a:t>
            </a:r>
            <a:r>
              <a:rPr lang="it-IT" sz="1600" spc="45" dirty="0">
                <a:latin typeface="Calibri" panose="020F0502020204030204" pitchFamily="34" charset="0"/>
                <a:cs typeface="Calibri" panose="020F0502020204030204" pitchFamily="34" charset="0"/>
              </a:rPr>
              <a:t> </a:t>
            </a:r>
            <a:r>
              <a:rPr lang="it-IT" sz="1600" spc="-5" dirty="0">
                <a:latin typeface="Calibri" panose="020F0502020204030204" pitchFamily="34" charset="0"/>
                <a:cs typeface="Calibri" panose="020F0502020204030204" pitchFamily="34" charset="0"/>
              </a:rPr>
              <a:t>prevalente.</a:t>
            </a:r>
            <a:endParaRPr lang="it-IT" sz="1600" dirty="0">
              <a:latin typeface="Calibri" panose="020F0502020204030204" pitchFamily="34" charset="0"/>
              <a:cs typeface="Calibri" panose="020F0502020204030204" pitchFamily="34" charset="0"/>
            </a:endParaRPr>
          </a:p>
          <a:p>
            <a:pPr marL="298450" marR="9525" indent="-285750" algn="ctr">
              <a:buFont typeface="Wingdings" panose="05000000000000000000" pitchFamily="2" charset="2"/>
              <a:buChar char="q"/>
            </a:pPr>
            <a:r>
              <a:rPr lang="it-IT" sz="1600" spc="-5" dirty="0">
                <a:latin typeface="Calibri" panose="020F0502020204030204" pitchFamily="34" charset="0"/>
                <a:cs typeface="Calibri" panose="020F0502020204030204" pitchFamily="34" charset="0"/>
              </a:rPr>
              <a:t>Possono essere subappaltate per intero, fermo </a:t>
            </a:r>
            <a:r>
              <a:rPr lang="it-IT" sz="1600" dirty="0">
                <a:latin typeface="Calibri" panose="020F0502020204030204" pitchFamily="34" charset="0"/>
                <a:cs typeface="Calibri" panose="020F0502020204030204" pitchFamily="34" charset="0"/>
              </a:rPr>
              <a:t>il limite </a:t>
            </a:r>
            <a:r>
              <a:rPr lang="it-IT" sz="1600" spc="-5" dirty="0">
                <a:latin typeface="Calibri" panose="020F0502020204030204" pitchFamily="34" charset="0"/>
                <a:cs typeface="Calibri" panose="020F0502020204030204" pitchFamily="34" charset="0"/>
              </a:rPr>
              <a:t>complessivo del </a:t>
            </a:r>
            <a:r>
              <a:rPr lang="it-IT" sz="1600" dirty="0">
                <a:latin typeface="Calibri" panose="020F0502020204030204" pitchFamily="34" charset="0"/>
                <a:cs typeface="Calibri" panose="020F0502020204030204" pitchFamily="34" charset="0"/>
              </a:rPr>
              <a:t>30% </a:t>
            </a:r>
            <a:r>
              <a:rPr lang="it-IT" sz="1600" spc="-5" dirty="0">
                <a:latin typeface="Calibri" panose="020F0502020204030204" pitchFamily="34" charset="0"/>
                <a:cs typeface="Calibri" panose="020F0502020204030204" pitchFamily="34" charset="0"/>
              </a:rPr>
              <a:t>del </a:t>
            </a:r>
            <a:r>
              <a:rPr lang="it-IT" sz="1600" dirty="0">
                <a:latin typeface="Calibri" panose="020F0502020204030204" pitchFamily="34" charset="0"/>
                <a:cs typeface="Calibri" panose="020F0502020204030204" pitchFamily="34" charset="0"/>
              </a:rPr>
              <a:t>totale  del</a:t>
            </a:r>
            <a:r>
              <a:rPr lang="it-IT" sz="1600" spc="-5" dirty="0">
                <a:latin typeface="Calibri" panose="020F0502020204030204" pitchFamily="34" charset="0"/>
                <a:cs typeface="Calibri" panose="020F0502020204030204" pitchFamily="34" charset="0"/>
              </a:rPr>
              <a:t> </a:t>
            </a:r>
            <a:r>
              <a:rPr lang="it-IT" sz="1600" dirty="0">
                <a:latin typeface="Calibri" panose="020F0502020204030204" pitchFamily="34" charset="0"/>
                <a:cs typeface="Calibri" panose="020F0502020204030204" pitchFamily="34" charset="0"/>
              </a:rPr>
              <a:t>contratto.</a:t>
            </a:r>
          </a:p>
        </p:txBody>
      </p:sp>
    </p:spTree>
    <p:extLst>
      <p:ext uri="{BB962C8B-B14F-4D97-AF65-F5344CB8AC3E}">
        <p14:creationId xmlns:p14="http://schemas.microsoft.com/office/powerpoint/2010/main" val="4088863901"/>
      </p:ext>
    </p:extLst>
  </p:cSld>
  <p:clrMapOvr>
    <a:masterClrMapping/>
  </p:clrMapOvr>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4" name="Segnaposto data 3"/>
          <p:cNvSpPr>
            <a:spLocks noGrp="1"/>
          </p:cNvSpPr>
          <p:nvPr>
            <p:ph type="dt" sz="half" idx="10"/>
          </p:nvPr>
        </p:nvSpPr>
        <p:spPr>
          <a:xfrm>
            <a:off x="1991544" y="6021289"/>
            <a:ext cx="2286000" cy="365125"/>
          </a:xfrm>
        </p:spPr>
        <p:txBody>
          <a:bodyPr/>
          <a:lstStyle/>
          <a:p>
            <a:pPr algn="r">
              <a:defRPr/>
            </a:pPr>
            <a:endParaRPr lang="it-IT" sz="1000" dirty="0">
              <a:solidFill>
                <a:srgbClr val="E3DED1">
                  <a:shade val="50000"/>
                </a:srgbClr>
              </a:solidFill>
              <a:latin typeface="Calibri"/>
            </a:endParaRPr>
          </a:p>
          <a:p>
            <a:pPr algn="r">
              <a:defRPr/>
            </a:pPr>
            <a:fld id="{C2A3C01C-C5B2-41A8-8D17-32AF24AD1F6C}" type="datetime1">
              <a:rPr lang="it-IT" sz="1000">
                <a:solidFill>
                  <a:srgbClr val="E3DED1">
                    <a:shade val="50000"/>
                  </a:srgbClr>
                </a:solidFill>
                <a:latin typeface="Calibri"/>
              </a:rPr>
              <a:pPr algn="r">
                <a:defRPr/>
              </a:pPr>
              <a:t>11/12/2020</a:t>
            </a:fld>
            <a:endParaRPr lang="it-IT" sz="1000" dirty="0">
              <a:solidFill>
                <a:srgbClr val="E3DED1">
                  <a:shade val="50000"/>
                </a:srgbClr>
              </a:solidFill>
              <a:latin typeface="Calibri"/>
            </a:endParaRPr>
          </a:p>
        </p:txBody>
      </p:sp>
      <p:sp>
        <p:nvSpPr>
          <p:cNvPr id="5" name="Segnaposto piè di pagina 4"/>
          <p:cNvSpPr>
            <a:spLocks noGrp="1"/>
          </p:cNvSpPr>
          <p:nvPr>
            <p:ph type="ftr" sz="quarter" idx="11"/>
          </p:nvPr>
        </p:nvSpPr>
        <p:spPr>
          <a:xfrm>
            <a:off x="6528048" y="6111876"/>
            <a:ext cx="3344280" cy="365125"/>
          </a:xfrm>
        </p:spPr>
        <p:txBody>
          <a:bodyPr/>
          <a:lstStyle/>
          <a:p>
            <a:pPr algn="l">
              <a:defRPr/>
            </a:pPr>
            <a:r>
              <a:rPr lang="it-IT" sz="1000" dirty="0">
                <a:solidFill>
                  <a:srgbClr val="E3DED1">
                    <a:shade val="50000"/>
                  </a:srgbClr>
                </a:solidFill>
                <a:latin typeface="Calibri"/>
              </a:rPr>
              <a:t>IL CODICE DEI CONTRATTI PUBBLICI</a:t>
            </a:r>
          </a:p>
        </p:txBody>
      </p:sp>
      <p:sp>
        <p:nvSpPr>
          <p:cNvPr id="6" name="Segnaposto numero diapositiva 5"/>
          <p:cNvSpPr>
            <a:spLocks noGrp="1"/>
          </p:cNvSpPr>
          <p:nvPr>
            <p:ph type="sldNum" sz="quarter" idx="12"/>
          </p:nvPr>
        </p:nvSpPr>
        <p:spPr/>
        <p:txBody>
          <a:bodyPr/>
          <a:lstStyle/>
          <a:p>
            <a:pPr>
              <a:defRPr/>
            </a:pPr>
            <a:fld id="{ED2A5BCF-08AD-4814-8341-34CC1736FD3A}" type="slidenum">
              <a:rPr lang="it-IT" sz="1000">
                <a:solidFill>
                  <a:srgbClr val="E3DED1">
                    <a:shade val="50000"/>
                  </a:srgbClr>
                </a:solidFill>
                <a:latin typeface="Calibri"/>
              </a:rPr>
              <a:pPr>
                <a:defRPr/>
              </a:pPr>
              <a:t>277</a:t>
            </a:fld>
            <a:endParaRPr lang="it-IT" sz="1000" dirty="0">
              <a:solidFill>
                <a:srgbClr val="E3DED1">
                  <a:shade val="50000"/>
                </a:srgbClr>
              </a:solidFill>
              <a:latin typeface="Calibri"/>
            </a:endParaRPr>
          </a:p>
        </p:txBody>
      </p:sp>
      <p:sp>
        <p:nvSpPr>
          <p:cNvPr id="2" name="CasellaDiTesto 1">
            <a:extLst>
              <a:ext uri="{FF2B5EF4-FFF2-40B4-BE49-F238E27FC236}">
                <a16:creationId xmlns:a16="http://schemas.microsoft.com/office/drawing/2014/main" id="{BBC663A1-9470-4ECC-A747-3CDF0FCD0CAC}"/>
              </a:ext>
            </a:extLst>
          </p:cNvPr>
          <p:cNvSpPr txBox="1"/>
          <p:nvPr/>
        </p:nvSpPr>
        <p:spPr>
          <a:xfrm>
            <a:off x="2855640" y="949690"/>
            <a:ext cx="6624736" cy="369332"/>
          </a:xfrm>
          <a:prstGeom prst="rect">
            <a:avLst/>
          </a:prstGeom>
          <a:solidFill>
            <a:srgbClr val="FFFF00"/>
          </a:solidFill>
        </p:spPr>
        <p:txBody>
          <a:bodyPr wrap="square" rtlCol="0">
            <a:spAutoFit/>
          </a:bodyPr>
          <a:lstStyle/>
          <a:p>
            <a:pPr algn="ctr"/>
            <a:r>
              <a:rPr lang="it-IT" b="1" dirty="0"/>
              <a:t>LA QUALIFICAZIONE NEI LAVORI PUBBLICI</a:t>
            </a:r>
          </a:p>
        </p:txBody>
      </p:sp>
      <p:sp>
        <p:nvSpPr>
          <p:cNvPr id="3" name="CasellaDiTesto 2">
            <a:extLst>
              <a:ext uri="{FF2B5EF4-FFF2-40B4-BE49-F238E27FC236}">
                <a16:creationId xmlns:a16="http://schemas.microsoft.com/office/drawing/2014/main" id="{AC0DB066-F938-4AA4-8718-83EFBCEA11F3}"/>
              </a:ext>
            </a:extLst>
          </p:cNvPr>
          <p:cNvSpPr txBox="1"/>
          <p:nvPr/>
        </p:nvSpPr>
        <p:spPr>
          <a:xfrm>
            <a:off x="2202804" y="1196752"/>
            <a:ext cx="7594040" cy="4985980"/>
          </a:xfrm>
          <a:prstGeom prst="rect">
            <a:avLst/>
          </a:prstGeom>
          <a:noFill/>
        </p:spPr>
        <p:txBody>
          <a:bodyPr wrap="square" rtlCol="0">
            <a:spAutoFit/>
          </a:bodyPr>
          <a:lstStyle/>
          <a:p>
            <a:pPr algn="ctr"/>
            <a:endParaRPr lang="it-IT" b="1" u="sng" dirty="0"/>
          </a:p>
          <a:p>
            <a:pPr algn="ctr"/>
            <a:r>
              <a:rPr lang="it-IT" sz="3600" b="1" i="1" u="sng" dirty="0"/>
              <a:t>ULTERIORE PRECISAZIONE!</a:t>
            </a:r>
            <a:endParaRPr lang="it-IT" sz="3600" i="1" dirty="0"/>
          </a:p>
          <a:p>
            <a:pPr algn="ctr"/>
            <a:endParaRPr lang="it-IT" sz="2400" b="1" dirty="0"/>
          </a:p>
          <a:p>
            <a:pPr algn="ctr"/>
            <a:r>
              <a:rPr lang="it-IT" sz="2000" b="1" dirty="0"/>
              <a:t>Alcune delle categorie sopra indicate </a:t>
            </a:r>
            <a:r>
              <a:rPr lang="it-IT" sz="2000" b="1" u="sng" dirty="0"/>
              <a:t>sono state sottratte alla qualificazione obbligatoria</a:t>
            </a:r>
            <a:r>
              <a:rPr lang="it-IT" sz="2000" b="1" dirty="0"/>
              <a:t> dall’art. 12, comma 2, lett. b) legge n. 80/2014…</a:t>
            </a:r>
          </a:p>
          <a:p>
            <a:pPr algn="ctr"/>
            <a:endParaRPr lang="it-IT" sz="1200" b="1" dirty="0"/>
          </a:p>
          <a:p>
            <a:pPr marL="742950" lvl="1" indent="-285750">
              <a:buFont typeface="Arial" panose="020B0604020202020204" pitchFamily="34" charset="0"/>
              <a:buChar char="•"/>
            </a:pPr>
            <a:r>
              <a:rPr lang="it-IT" sz="1600" b="1" dirty="0"/>
              <a:t>OS 9 Impianti per la segnaletica luminosa e la sicurezza del traffico; </a:t>
            </a:r>
          </a:p>
          <a:p>
            <a:pPr marL="742950" lvl="1" indent="-285750">
              <a:buFont typeface="Arial" panose="020B0604020202020204" pitchFamily="34" charset="0"/>
              <a:buChar char="•"/>
            </a:pPr>
            <a:r>
              <a:rPr lang="it-IT" sz="1600" b="1" dirty="0"/>
              <a:t>OS 15 Pulizia di acquemarine, lacustri, fluviali;</a:t>
            </a:r>
          </a:p>
          <a:p>
            <a:pPr marL="742950" lvl="1" indent="-285750">
              <a:buFont typeface="Arial" panose="020B0604020202020204" pitchFamily="34" charset="0"/>
              <a:buChar char="•"/>
            </a:pPr>
            <a:r>
              <a:rPr lang="it-IT" sz="1600" b="1" dirty="0"/>
              <a:t>OS 16 Impianti per centrali produzione energia elettrica;</a:t>
            </a:r>
          </a:p>
          <a:p>
            <a:pPr marL="742950" lvl="1" indent="-285750">
              <a:buFont typeface="Arial" panose="020B0604020202020204" pitchFamily="34" charset="0"/>
              <a:buChar char="•"/>
            </a:pPr>
            <a:r>
              <a:rPr lang="it-IT" sz="1600" b="1" dirty="0"/>
              <a:t>OS 17 Linee telefoniche ed impianti di telefonia; </a:t>
            </a:r>
          </a:p>
          <a:p>
            <a:pPr marL="742950" lvl="1" indent="-285750">
              <a:buFont typeface="Arial" panose="020B0604020202020204" pitchFamily="34" charset="0"/>
              <a:buChar char="•"/>
            </a:pPr>
            <a:r>
              <a:rPr lang="it-IT" sz="1600" b="1" dirty="0"/>
              <a:t>OS 19 Impianti di reti di telecomunicazione e di trasmissioni e trattamento; </a:t>
            </a:r>
          </a:p>
          <a:p>
            <a:pPr marL="742950" lvl="1" indent="-285750">
              <a:buFont typeface="Arial" panose="020B0604020202020204" pitchFamily="34" charset="0"/>
              <a:buChar char="•"/>
            </a:pPr>
            <a:r>
              <a:rPr lang="it-IT" sz="1600" b="1" dirty="0"/>
              <a:t>OS 22 Impianti di potabilizzazione e depurazione; </a:t>
            </a:r>
          </a:p>
          <a:p>
            <a:pPr marL="742950" lvl="1" indent="-285750">
              <a:buFont typeface="Arial" panose="020B0604020202020204" pitchFamily="34" charset="0"/>
              <a:buChar char="•"/>
            </a:pPr>
            <a:r>
              <a:rPr lang="it-IT" sz="1600" b="1" dirty="0"/>
              <a:t>OS 27 Impianti per la trazione elettrica; </a:t>
            </a:r>
          </a:p>
          <a:p>
            <a:pPr marL="742950" lvl="1" indent="-285750">
              <a:buFont typeface="Arial" panose="020B0604020202020204" pitchFamily="34" charset="0"/>
              <a:buChar char="•"/>
            </a:pPr>
            <a:r>
              <a:rPr lang="pt-BR" sz="1600" b="1" dirty="0"/>
              <a:t>OS 29 Armamento ferroviario; </a:t>
            </a:r>
          </a:p>
          <a:p>
            <a:pPr marL="742950" lvl="1" indent="-285750">
              <a:buFont typeface="Arial" panose="020B0604020202020204" pitchFamily="34" charset="0"/>
              <a:buChar char="•"/>
            </a:pPr>
            <a:r>
              <a:rPr lang="it-IT" sz="1600" b="1" dirty="0"/>
              <a:t>OS 31 Impianti per la mobilità sospesa. </a:t>
            </a:r>
          </a:p>
          <a:p>
            <a:pPr algn="ctr"/>
            <a:endParaRPr lang="it-IT" sz="2400" b="1" dirty="0"/>
          </a:p>
        </p:txBody>
      </p:sp>
    </p:spTree>
    <p:extLst>
      <p:ext uri="{BB962C8B-B14F-4D97-AF65-F5344CB8AC3E}">
        <p14:creationId xmlns:p14="http://schemas.microsoft.com/office/powerpoint/2010/main" val="3314565933"/>
      </p:ext>
    </p:extLst>
  </p:cSld>
  <p:clrMapOvr>
    <a:masterClrMapping/>
  </p:clrMapOvr>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4" name="Segnaposto data 3"/>
          <p:cNvSpPr>
            <a:spLocks noGrp="1"/>
          </p:cNvSpPr>
          <p:nvPr>
            <p:ph type="dt" sz="half" idx="10"/>
          </p:nvPr>
        </p:nvSpPr>
        <p:spPr>
          <a:xfrm>
            <a:off x="1991544" y="6021289"/>
            <a:ext cx="2286000" cy="365125"/>
          </a:xfrm>
        </p:spPr>
        <p:txBody>
          <a:bodyPr/>
          <a:lstStyle/>
          <a:p>
            <a:pPr algn="r">
              <a:defRPr/>
            </a:pPr>
            <a:endParaRPr lang="it-IT" sz="1000" dirty="0">
              <a:solidFill>
                <a:srgbClr val="E3DED1">
                  <a:shade val="50000"/>
                </a:srgbClr>
              </a:solidFill>
              <a:latin typeface="Calibri"/>
            </a:endParaRPr>
          </a:p>
          <a:p>
            <a:pPr algn="r">
              <a:defRPr/>
            </a:pPr>
            <a:fld id="{C2A3C01C-C5B2-41A8-8D17-32AF24AD1F6C}" type="datetime1">
              <a:rPr lang="it-IT" sz="1000">
                <a:solidFill>
                  <a:srgbClr val="E3DED1">
                    <a:shade val="50000"/>
                  </a:srgbClr>
                </a:solidFill>
                <a:latin typeface="Calibri"/>
              </a:rPr>
              <a:pPr algn="r">
                <a:defRPr/>
              </a:pPr>
              <a:t>11/12/2020</a:t>
            </a:fld>
            <a:endParaRPr lang="it-IT" sz="1000" dirty="0">
              <a:solidFill>
                <a:srgbClr val="E3DED1">
                  <a:shade val="50000"/>
                </a:srgbClr>
              </a:solidFill>
              <a:latin typeface="Calibri"/>
            </a:endParaRPr>
          </a:p>
        </p:txBody>
      </p:sp>
      <p:sp>
        <p:nvSpPr>
          <p:cNvPr id="5" name="Segnaposto piè di pagina 4"/>
          <p:cNvSpPr>
            <a:spLocks noGrp="1"/>
          </p:cNvSpPr>
          <p:nvPr>
            <p:ph type="ftr" sz="quarter" idx="11"/>
          </p:nvPr>
        </p:nvSpPr>
        <p:spPr>
          <a:xfrm>
            <a:off x="6528048" y="6111876"/>
            <a:ext cx="3344280" cy="365125"/>
          </a:xfrm>
        </p:spPr>
        <p:txBody>
          <a:bodyPr/>
          <a:lstStyle/>
          <a:p>
            <a:pPr algn="l">
              <a:defRPr/>
            </a:pPr>
            <a:r>
              <a:rPr lang="it-IT" sz="1000" dirty="0">
                <a:solidFill>
                  <a:srgbClr val="E3DED1">
                    <a:shade val="50000"/>
                  </a:srgbClr>
                </a:solidFill>
                <a:latin typeface="Calibri"/>
              </a:rPr>
              <a:t>IL CODICE DEI CONTRATTI PUBBLICI</a:t>
            </a:r>
          </a:p>
        </p:txBody>
      </p:sp>
      <p:sp>
        <p:nvSpPr>
          <p:cNvPr id="6" name="Segnaposto numero diapositiva 5"/>
          <p:cNvSpPr>
            <a:spLocks noGrp="1"/>
          </p:cNvSpPr>
          <p:nvPr>
            <p:ph type="sldNum" sz="quarter" idx="12"/>
          </p:nvPr>
        </p:nvSpPr>
        <p:spPr/>
        <p:txBody>
          <a:bodyPr/>
          <a:lstStyle/>
          <a:p>
            <a:pPr>
              <a:defRPr/>
            </a:pPr>
            <a:fld id="{ED2A5BCF-08AD-4814-8341-34CC1736FD3A}" type="slidenum">
              <a:rPr lang="it-IT" sz="1000">
                <a:solidFill>
                  <a:srgbClr val="E3DED1">
                    <a:shade val="50000"/>
                  </a:srgbClr>
                </a:solidFill>
                <a:latin typeface="Calibri"/>
              </a:rPr>
              <a:pPr>
                <a:defRPr/>
              </a:pPr>
              <a:t>278</a:t>
            </a:fld>
            <a:endParaRPr lang="it-IT" sz="1000" dirty="0">
              <a:solidFill>
                <a:srgbClr val="E3DED1">
                  <a:shade val="50000"/>
                </a:srgbClr>
              </a:solidFill>
              <a:latin typeface="Calibri"/>
            </a:endParaRPr>
          </a:p>
        </p:txBody>
      </p:sp>
      <p:sp>
        <p:nvSpPr>
          <p:cNvPr id="2" name="CasellaDiTesto 1">
            <a:extLst>
              <a:ext uri="{FF2B5EF4-FFF2-40B4-BE49-F238E27FC236}">
                <a16:creationId xmlns:a16="http://schemas.microsoft.com/office/drawing/2014/main" id="{BBC663A1-9470-4ECC-A747-3CDF0FCD0CAC}"/>
              </a:ext>
            </a:extLst>
          </p:cNvPr>
          <p:cNvSpPr txBox="1"/>
          <p:nvPr/>
        </p:nvSpPr>
        <p:spPr>
          <a:xfrm>
            <a:off x="2855640" y="949690"/>
            <a:ext cx="6624736" cy="369332"/>
          </a:xfrm>
          <a:prstGeom prst="rect">
            <a:avLst/>
          </a:prstGeom>
          <a:solidFill>
            <a:srgbClr val="FFFF00"/>
          </a:solidFill>
        </p:spPr>
        <p:txBody>
          <a:bodyPr wrap="square" rtlCol="0">
            <a:spAutoFit/>
          </a:bodyPr>
          <a:lstStyle/>
          <a:p>
            <a:pPr algn="ctr"/>
            <a:r>
              <a:rPr lang="it-IT" b="1" dirty="0"/>
              <a:t>LA QUALIFICAZIONE NEI LAVORI PUBBLICI</a:t>
            </a:r>
          </a:p>
        </p:txBody>
      </p:sp>
      <p:sp>
        <p:nvSpPr>
          <p:cNvPr id="3" name="CasellaDiTesto 2">
            <a:extLst>
              <a:ext uri="{FF2B5EF4-FFF2-40B4-BE49-F238E27FC236}">
                <a16:creationId xmlns:a16="http://schemas.microsoft.com/office/drawing/2014/main" id="{AC0DB066-F938-4AA4-8718-83EFBCEA11F3}"/>
              </a:ext>
            </a:extLst>
          </p:cNvPr>
          <p:cNvSpPr txBox="1"/>
          <p:nvPr/>
        </p:nvSpPr>
        <p:spPr>
          <a:xfrm>
            <a:off x="2202804" y="1196752"/>
            <a:ext cx="7594040" cy="3939540"/>
          </a:xfrm>
          <a:prstGeom prst="rect">
            <a:avLst/>
          </a:prstGeom>
          <a:noFill/>
        </p:spPr>
        <p:txBody>
          <a:bodyPr wrap="square" rtlCol="0">
            <a:spAutoFit/>
          </a:bodyPr>
          <a:lstStyle/>
          <a:p>
            <a:pPr algn="ctr"/>
            <a:endParaRPr lang="it-IT" b="1" u="sng" dirty="0"/>
          </a:p>
          <a:p>
            <a:pPr algn="ctr"/>
            <a:r>
              <a:rPr lang="it-IT" sz="3600" b="1" i="1" u="sng" dirty="0"/>
              <a:t>ULTERIORE PRECISAZIONE!</a:t>
            </a:r>
            <a:endParaRPr lang="it-IT" sz="3600" i="1" dirty="0"/>
          </a:p>
          <a:p>
            <a:pPr algn="ctr"/>
            <a:endParaRPr lang="it-IT" sz="2400" b="1" dirty="0"/>
          </a:p>
          <a:p>
            <a:pPr algn="ctr"/>
            <a:r>
              <a:rPr lang="it-IT" sz="2000" b="1" dirty="0"/>
              <a:t>Alcune delle categorie sopra indicate sono state sottratte alla qualificazione obbligatoria dall'art. 12, comma 2, lettera b) legge n. 80 del 2014, </a:t>
            </a:r>
            <a:r>
              <a:rPr lang="it-IT" sz="2000" b="1" u="sng" dirty="0">
                <a:solidFill>
                  <a:srgbClr val="C00000"/>
                </a:solidFill>
              </a:rPr>
              <a:t>ma poi introdotte nelle categorie superspecializzate dall'art. 2 D.M. n. 248 del 2016.</a:t>
            </a:r>
          </a:p>
          <a:p>
            <a:pPr algn="ctr"/>
            <a:endParaRPr lang="it-IT" sz="2000" b="1" u="sng" dirty="0">
              <a:solidFill>
                <a:srgbClr val="C00000"/>
              </a:solidFill>
            </a:endParaRPr>
          </a:p>
          <a:p>
            <a:pPr marL="342900" indent="-342900">
              <a:buFont typeface="Arial" panose="020B0604020202020204" pitchFamily="34" charset="0"/>
              <a:buChar char="•"/>
            </a:pPr>
            <a:r>
              <a:rPr lang="it-IT" sz="2400" b="1" dirty="0"/>
              <a:t>OS 12-B</a:t>
            </a:r>
            <a:r>
              <a:rPr lang="it-IT" sz="2400" dirty="0"/>
              <a:t> Barriere paramassi, fermaneve e simili. </a:t>
            </a:r>
          </a:p>
          <a:p>
            <a:pPr marL="342900" indent="-342900">
              <a:buFont typeface="Arial" panose="020B0604020202020204" pitchFamily="34" charset="0"/>
              <a:buChar char="•"/>
            </a:pPr>
            <a:r>
              <a:rPr lang="it-IT" sz="2400" b="1" dirty="0"/>
              <a:t>OS 32</a:t>
            </a:r>
            <a:r>
              <a:rPr lang="it-IT" sz="2400" dirty="0"/>
              <a:t> Strutture in legno. </a:t>
            </a:r>
          </a:p>
          <a:p>
            <a:pPr algn="ctr"/>
            <a:endParaRPr lang="it-IT" sz="2400" b="1" u="sng" dirty="0">
              <a:solidFill>
                <a:srgbClr val="C00000"/>
              </a:solidFill>
            </a:endParaRPr>
          </a:p>
        </p:txBody>
      </p:sp>
    </p:spTree>
    <p:extLst>
      <p:ext uri="{BB962C8B-B14F-4D97-AF65-F5344CB8AC3E}">
        <p14:creationId xmlns:p14="http://schemas.microsoft.com/office/powerpoint/2010/main" val="1714562880"/>
      </p:ext>
    </p:extLst>
  </p:cSld>
  <p:clrMapOvr>
    <a:masterClrMapping/>
  </p:clrMapOvr>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4" name="Segnaposto data 3"/>
          <p:cNvSpPr>
            <a:spLocks noGrp="1"/>
          </p:cNvSpPr>
          <p:nvPr>
            <p:ph type="dt" sz="half" idx="10"/>
          </p:nvPr>
        </p:nvSpPr>
        <p:spPr>
          <a:xfrm>
            <a:off x="1991544" y="6021289"/>
            <a:ext cx="2286000" cy="365125"/>
          </a:xfrm>
        </p:spPr>
        <p:txBody>
          <a:bodyPr/>
          <a:lstStyle/>
          <a:p>
            <a:pPr algn="r">
              <a:defRPr/>
            </a:pPr>
            <a:endParaRPr lang="it-IT" sz="1000" dirty="0">
              <a:solidFill>
                <a:srgbClr val="E3DED1">
                  <a:shade val="50000"/>
                </a:srgbClr>
              </a:solidFill>
              <a:latin typeface="Calibri"/>
            </a:endParaRPr>
          </a:p>
          <a:p>
            <a:pPr algn="r">
              <a:defRPr/>
            </a:pPr>
            <a:fld id="{C2A3C01C-C5B2-41A8-8D17-32AF24AD1F6C}" type="datetime1">
              <a:rPr lang="it-IT" sz="1000">
                <a:solidFill>
                  <a:srgbClr val="E3DED1">
                    <a:shade val="50000"/>
                  </a:srgbClr>
                </a:solidFill>
                <a:latin typeface="Calibri"/>
              </a:rPr>
              <a:pPr algn="r">
                <a:defRPr/>
              </a:pPr>
              <a:t>11/12/2020</a:t>
            </a:fld>
            <a:endParaRPr lang="it-IT" sz="1000" dirty="0">
              <a:solidFill>
                <a:srgbClr val="E3DED1">
                  <a:shade val="50000"/>
                </a:srgbClr>
              </a:solidFill>
              <a:latin typeface="Calibri"/>
            </a:endParaRPr>
          </a:p>
        </p:txBody>
      </p:sp>
      <p:sp>
        <p:nvSpPr>
          <p:cNvPr id="5" name="Segnaposto piè di pagina 4"/>
          <p:cNvSpPr>
            <a:spLocks noGrp="1"/>
          </p:cNvSpPr>
          <p:nvPr>
            <p:ph type="ftr" sz="quarter" idx="11"/>
          </p:nvPr>
        </p:nvSpPr>
        <p:spPr>
          <a:xfrm>
            <a:off x="6528048" y="6111876"/>
            <a:ext cx="3344280" cy="365125"/>
          </a:xfrm>
        </p:spPr>
        <p:txBody>
          <a:bodyPr/>
          <a:lstStyle/>
          <a:p>
            <a:pPr algn="l">
              <a:defRPr/>
            </a:pPr>
            <a:r>
              <a:rPr lang="it-IT" sz="1000" dirty="0">
                <a:solidFill>
                  <a:srgbClr val="E3DED1">
                    <a:shade val="50000"/>
                  </a:srgbClr>
                </a:solidFill>
                <a:latin typeface="Calibri"/>
              </a:rPr>
              <a:t>IL CODICE DEI CONTRATTI PUBBLICI</a:t>
            </a:r>
          </a:p>
        </p:txBody>
      </p:sp>
      <p:sp>
        <p:nvSpPr>
          <p:cNvPr id="6" name="Segnaposto numero diapositiva 5"/>
          <p:cNvSpPr>
            <a:spLocks noGrp="1"/>
          </p:cNvSpPr>
          <p:nvPr>
            <p:ph type="sldNum" sz="quarter" idx="12"/>
          </p:nvPr>
        </p:nvSpPr>
        <p:spPr/>
        <p:txBody>
          <a:bodyPr/>
          <a:lstStyle/>
          <a:p>
            <a:pPr>
              <a:defRPr/>
            </a:pPr>
            <a:fld id="{ED2A5BCF-08AD-4814-8341-34CC1736FD3A}" type="slidenum">
              <a:rPr lang="it-IT" sz="1000">
                <a:solidFill>
                  <a:srgbClr val="E3DED1">
                    <a:shade val="50000"/>
                  </a:srgbClr>
                </a:solidFill>
                <a:latin typeface="Calibri"/>
              </a:rPr>
              <a:pPr>
                <a:defRPr/>
              </a:pPr>
              <a:t>279</a:t>
            </a:fld>
            <a:endParaRPr lang="it-IT" sz="1000" dirty="0">
              <a:solidFill>
                <a:srgbClr val="E3DED1">
                  <a:shade val="50000"/>
                </a:srgbClr>
              </a:solidFill>
              <a:latin typeface="Calibri"/>
            </a:endParaRPr>
          </a:p>
        </p:txBody>
      </p:sp>
      <p:sp>
        <p:nvSpPr>
          <p:cNvPr id="2" name="CasellaDiTesto 1">
            <a:extLst>
              <a:ext uri="{FF2B5EF4-FFF2-40B4-BE49-F238E27FC236}">
                <a16:creationId xmlns:a16="http://schemas.microsoft.com/office/drawing/2014/main" id="{BBC663A1-9470-4ECC-A747-3CDF0FCD0CAC}"/>
              </a:ext>
            </a:extLst>
          </p:cNvPr>
          <p:cNvSpPr txBox="1"/>
          <p:nvPr/>
        </p:nvSpPr>
        <p:spPr>
          <a:xfrm>
            <a:off x="2855640" y="949690"/>
            <a:ext cx="6624736" cy="369332"/>
          </a:xfrm>
          <a:prstGeom prst="rect">
            <a:avLst/>
          </a:prstGeom>
          <a:solidFill>
            <a:srgbClr val="FFFF00"/>
          </a:solidFill>
        </p:spPr>
        <p:txBody>
          <a:bodyPr wrap="square" rtlCol="0">
            <a:spAutoFit/>
          </a:bodyPr>
          <a:lstStyle/>
          <a:p>
            <a:pPr algn="ctr"/>
            <a:r>
              <a:rPr lang="it-IT" b="1" dirty="0"/>
              <a:t>LA QUALIFICAZIONE NEI LAVORI PUBBLICI</a:t>
            </a:r>
          </a:p>
        </p:txBody>
      </p:sp>
      <p:sp>
        <p:nvSpPr>
          <p:cNvPr id="8" name="object 87">
            <a:extLst>
              <a:ext uri="{FF2B5EF4-FFF2-40B4-BE49-F238E27FC236}">
                <a16:creationId xmlns:a16="http://schemas.microsoft.com/office/drawing/2014/main" id="{2DDC2CBA-60E1-4A24-90E0-64F584E135B9}"/>
              </a:ext>
            </a:extLst>
          </p:cNvPr>
          <p:cNvSpPr txBox="1"/>
          <p:nvPr/>
        </p:nvSpPr>
        <p:spPr>
          <a:xfrm>
            <a:off x="2855640" y="1512570"/>
            <a:ext cx="6624736" cy="628377"/>
          </a:xfrm>
          <a:prstGeom prst="rect">
            <a:avLst/>
          </a:prstGeom>
          <a:solidFill>
            <a:schemeClr val="accent3">
              <a:lumMod val="60000"/>
              <a:lumOff val="40000"/>
            </a:schemeClr>
          </a:solidFill>
        </p:spPr>
        <p:txBody>
          <a:bodyPr vert="horz" wrap="square" lIns="0" tIns="12700" rIns="0" bIns="0" rtlCol="0">
            <a:spAutoFit/>
          </a:bodyPr>
          <a:lstStyle/>
          <a:p>
            <a:pPr marL="12700" algn="ctr">
              <a:spcBef>
                <a:spcPts val="100"/>
              </a:spcBef>
            </a:pPr>
            <a:r>
              <a:rPr sz="2000" b="1" i="1" dirty="0">
                <a:latin typeface="Arial"/>
                <a:cs typeface="Arial"/>
              </a:rPr>
              <a:t>Le </a:t>
            </a:r>
            <a:r>
              <a:rPr sz="2000" b="1" i="1" spc="-5" dirty="0">
                <a:latin typeface="Arial"/>
                <a:cs typeface="Arial"/>
              </a:rPr>
              <a:t>categorie </a:t>
            </a:r>
            <a:r>
              <a:rPr sz="2000" b="1" i="1" dirty="0">
                <a:latin typeface="Arial"/>
                <a:cs typeface="Arial"/>
              </a:rPr>
              <a:t>specializzate a </a:t>
            </a:r>
            <a:r>
              <a:rPr sz="2000" b="1" i="1" spc="-5" dirty="0" err="1">
                <a:latin typeface="Arial"/>
                <a:cs typeface="Arial"/>
              </a:rPr>
              <a:t>qualificazion</a:t>
            </a:r>
            <a:r>
              <a:rPr lang="it-IT" sz="2000" b="1" i="1" spc="-5" dirty="0">
                <a:latin typeface="Arial"/>
                <a:cs typeface="Arial"/>
              </a:rPr>
              <a:t>e </a:t>
            </a:r>
            <a:r>
              <a:rPr sz="2000" b="1" i="1" dirty="0">
                <a:latin typeface="Arial"/>
                <a:cs typeface="Arial"/>
              </a:rPr>
              <a:t>NON</a:t>
            </a:r>
            <a:r>
              <a:rPr sz="2000" b="1" i="1" spc="60" dirty="0">
                <a:latin typeface="Arial"/>
                <a:cs typeface="Arial"/>
              </a:rPr>
              <a:t> </a:t>
            </a:r>
            <a:r>
              <a:rPr sz="2000" b="1" i="1" spc="-5" dirty="0">
                <a:latin typeface="Arial"/>
                <a:cs typeface="Arial"/>
              </a:rPr>
              <a:t>obbligatoria</a:t>
            </a:r>
            <a:r>
              <a:rPr lang="it-IT" sz="2000" b="1" i="1" spc="-5" dirty="0">
                <a:latin typeface="Arial"/>
                <a:cs typeface="Arial"/>
              </a:rPr>
              <a:t>…</a:t>
            </a:r>
            <a:endParaRPr sz="2000" dirty="0">
              <a:latin typeface="Arial"/>
              <a:cs typeface="Arial"/>
            </a:endParaRPr>
          </a:p>
        </p:txBody>
      </p:sp>
      <p:sp>
        <p:nvSpPr>
          <p:cNvPr id="9" name="Rettangolo 8">
            <a:extLst>
              <a:ext uri="{FF2B5EF4-FFF2-40B4-BE49-F238E27FC236}">
                <a16:creationId xmlns:a16="http://schemas.microsoft.com/office/drawing/2014/main" id="{1A3AEB9A-0143-4D02-8950-341A424283D2}"/>
              </a:ext>
            </a:extLst>
          </p:cNvPr>
          <p:cNvSpPr/>
          <p:nvPr/>
        </p:nvSpPr>
        <p:spPr>
          <a:xfrm>
            <a:off x="2855640" y="2411822"/>
            <a:ext cx="6624736" cy="2920479"/>
          </a:xfrm>
          <a:prstGeom prst="rect">
            <a:avLst/>
          </a:prstGeom>
          <a:solidFill>
            <a:schemeClr val="accent2">
              <a:lumMod val="60000"/>
              <a:lumOff val="40000"/>
            </a:schemeClr>
          </a:solidFill>
        </p:spPr>
        <p:txBody>
          <a:bodyPr wrap="square">
            <a:spAutoFit/>
          </a:bodyPr>
          <a:lstStyle/>
          <a:p>
            <a:pPr marL="285750" indent="-285750" algn="ctr">
              <a:lnSpc>
                <a:spcPct val="107000"/>
              </a:lnSpc>
              <a:spcAft>
                <a:spcPts val="800"/>
              </a:spcAft>
              <a:buFont typeface="Arial" panose="020B0604020202020204" pitchFamily="34" charset="0"/>
              <a:buChar char="•"/>
            </a:pPr>
            <a:r>
              <a:rPr lang="it-IT" sz="1600" dirty="0">
                <a:latin typeface="Calibri" panose="020F0502020204030204" pitchFamily="34" charset="0"/>
                <a:ea typeface="Calibri" panose="020F0502020204030204" pitchFamily="34" charset="0"/>
                <a:cs typeface="Times New Roman" panose="02020603050405020304" pitchFamily="18" charset="0"/>
              </a:rPr>
              <a:t>Richiedono specifica qualificazione solo se indicate come categoria prevalente (art. 92, comma 1 D.P.R. n. 207/2010). Possono essere scorporate solo se superano il 10% o 150.000 euro, altrimenti confluiscono nella prevalente (si v. art. 32 D.P.R. n. 207/2010).</a:t>
            </a:r>
          </a:p>
          <a:p>
            <a:pPr marL="285750" indent="-285750" algn="ctr">
              <a:lnSpc>
                <a:spcPct val="107000"/>
              </a:lnSpc>
              <a:spcAft>
                <a:spcPts val="800"/>
              </a:spcAft>
              <a:buFont typeface="Arial" panose="020B0604020202020204" pitchFamily="34" charset="0"/>
              <a:buChar char="•"/>
            </a:pPr>
            <a:r>
              <a:rPr lang="it-IT" sz="1600" dirty="0">
                <a:latin typeface="Calibri" panose="020F0502020204030204" pitchFamily="34" charset="0"/>
                <a:ea typeface="Calibri" panose="020F0502020204030204" pitchFamily="34" charset="0"/>
                <a:cs typeface="Times New Roman" panose="02020603050405020304" pitchFamily="18" charset="0"/>
              </a:rPr>
              <a:t>Non essendo a qualificazione obbligatoria, anche se scorporabili, si può fare ricorso all'avvalimento per dimostrare l'adeguata qualificazione oppure dichiarare la volontà di ricorrere al subappalto o ancora eseguirle in proprio, “coprendo” l'importo nella prevalente. </a:t>
            </a:r>
          </a:p>
          <a:p>
            <a:pPr marL="285750" indent="-285750" algn="ctr">
              <a:lnSpc>
                <a:spcPct val="107000"/>
              </a:lnSpc>
              <a:spcAft>
                <a:spcPts val="800"/>
              </a:spcAft>
              <a:buFont typeface="Arial" panose="020B0604020202020204" pitchFamily="34" charset="0"/>
              <a:buChar char="•"/>
            </a:pPr>
            <a:r>
              <a:rPr lang="it-IT" sz="1600" dirty="0">
                <a:latin typeface="Calibri" panose="020F0502020204030204" pitchFamily="34" charset="0"/>
                <a:ea typeface="Calibri" panose="020F0502020204030204" pitchFamily="34" charset="0"/>
                <a:cs typeface="Times New Roman" panose="02020603050405020304" pitchFamily="18" charset="0"/>
              </a:rPr>
              <a:t>Possono essere subappaltate per intero, fermo il limite complessivo del 30% del totale del contratto (art. 105, comma 2 Codice). </a:t>
            </a:r>
          </a:p>
        </p:txBody>
      </p:sp>
    </p:spTree>
    <p:extLst>
      <p:ext uri="{BB962C8B-B14F-4D97-AF65-F5344CB8AC3E}">
        <p14:creationId xmlns:p14="http://schemas.microsoft.com/office/powerpoint/2010/main" val="24355535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3" name="Segnaposto contenuto 2"/>
          <p:cNvSpPr>
            <a:spLocks noGrp="1"/>
          </p:cNvSpPr>
          <p:nvPr>
            <p:ph type="subTitle" idx="1"/>
          </p:nvPr>
        </p:nvSpPr>
        <p:spPr/>
        <p:txBody>
          <a:bodyPr>
            <a:normAutofit/>
          </a:bodyPr>
          <a:lstStyle/>
          <a:p>
            <a:endParaRPr lang="it-IT" dirty="0"/>
          </a:p>
          <a:p>
            <a:endParaRPr lang="it-IT" dirty="0"/>
          </a:p>
          <a:p>
            <a:endParaRPr lang="it-IT" dirty="0"/>
          </a:p>
          <a:p>
            <a:endParaRPr lang="it-IT" dirty="0"/>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67520592-9337-4645-9F82-4849BDED35BE}" type="datetime1">
              <a:rPr lang="it-IT" smtClean="0"/>
              <a:t>11/12/2020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28</a:t>
            </a:fld>
            <a:endParaRPr lang="it-IT" dirty="0"/>
          </a:p>
        </p:txBody>
      </p:sp>
      <p:sp>
        <p:nvSpPr>
          <p:cNvPr id="2" name="CasellaDiTesto 1">
            <a:extLst>
              <a:ext uri="{FF2B5EF4-FFF2-40B4-BE49-F238E27FC236}">
                <a16:creationId xmlns:a16="http://schemas.microsoft.com/office/drawing/2014/main" id="{39FCF0C0-5817-4C63-BF76-57A7795C1D2E}"/>
              </a:ext>
            </a:extLst>
          </p:cNvPr>
          <p:cNvSpPr txBox="1"/>
          <p:nvPr/>
        </p:nvSpPr>
        <p:spPr>
          <a:xfrm>
            <a:off x="2532176" y="1835528"/>
            <a:ext cx="7200800" cy="3170099"/>
          </a:xfrm>
          <a:prstGeom prst="rect">
            <a:avLst/>
          </a:prstGeom>
          <a:noFill/>
        </p:spPr>
        <p:txBody>
          <a:bodyPr wrap="square" rtlCol="0">
            <a:spAutoFit/>
          </a:bodyPr>
          <a:lstStyle/>
          <a:p>
            <a:pPr algn="ctr"/>
            <a:endParaRPr lang="it-IT" sz="2000" dirty="0"/>
          </a:p>
          <a:p>
            <a:pPr algn="ctr"/>
            <a:endParaRPr lang="it-IT" sz="2000" dirty="0"/>
          </a:p>
          <a:p>
            <a:pPr algn="ctr"/>
            <a:r>
              <a:rPr lang="it-IT" sz="2000" b="1" u="sng" dirty="0"/>
              <a:t>Bando e avviso di gara non debbono essere confusi tra loro:</a:t>
            </a:r>
            <a:r>
              <a:rPr lang="it-IT" sz="2000" b="1" dirty="0"/>
              <a:t> </a:t>
            </a:r>
            <a:r>
              <a:rPr lang="it-IT" sz="2000" dirty="0"/>
              <a:t>in via generale, il bando di gara contiene tutte le norme per la partecipazione e l'ammissione alla gara e per la presentazione dell'offerta; </a:t>
            </a:r>
            <a:r>
              <a:rPr lang="it-IT" sz="2000" b="1" dirty="0">
                <a:highlight>
                  <a:srgbClr val="00FF00"/>
                </a:highlight>
              </a:rPr>
              <a:t>l'avviso di gara è invece un sintetico riassunto delle principali condizioni stabilite dal bando.</a:t>
            </a:r>
            <a:r>
              <a:rPr lang="it-IT" sz="2000" dirty="0"/>
              <a:t> </a:t>
            </a:r>
            <a:r>
              <a:rPr lang="it-IT" sz="2000" b="1" u="sng" dirty="0"/>
              <a:t>In altri termini, per ogni procedura di gara deve essere redatto sia il relativo bando, contenente le norme principali della gara, sia l'avviso, più sintetico, destinato alla pubblicazione sui giornali. </a:t>
            </a:r>
          </a:p>
        </p:txBody>
      </p:sp>
      <p:sp>
        <p:nvSpPr>
          <p:cNvPr id="9" name="CasellaDiTesto 8">
            <a:extLst>
              <a:ext uri="{FF2B5EF4-FFF2-40B4-BE49-F238E27FC236}">
                <a16:creationId xmlns:a16="http://schemas.microsoft.com/office/drawing/2014/main" id="{8523225D-C087-4B7D-B297-EEF28E3F6FD6}"/>
              </a:ext>
            </a:extLst>
          </p:cNvPr>
          <p:cNvSpPr txBox="1"/>
          <p:nvPr/>
        </p:nvSpPr>
        <p:spPr>
          <a:xfrm>
            <a:off x="2532176" y="1072457"/>
            <a:ext cx="7200800" cy="707886"/>
          </a:xfrm>
          <a:prstGeom prst="rect">
            <a:avLst/>
          </a:prstGeom>
          <a:solidFill>
            <a:srgbClr val="7030A0"/>
          </a:solidFill>
        </p:spPr>
        <p:txBody>
          <a:bodyPr wrap="square" rtlCol="0">
            <a:spAutoFit/>
          </a:bodyPr>
          <a:lstStyle/>
          <a:p>
            <a:pPr algn="ctr"/>
            <a:r>
              <a:rPr lang="it-IT" sz="2000" b="1" dirty="0"/>
              <a:t>IL BANDO DI GARA E LA LETTERA DI INVITO</a:t>
            </a:r>
          </a:p>
          <a:p>
            <a:pPr algn="ctr"/>
            <a:r>
              <a:rPr lang="it-IT" sz="2000" b="1" dirty="0"/>
              <a:t>Il bando di gara</a:t>
            </a:r>
          </a:p>
        </p:txBody>
      </p:sp>
    </p:spTree>
    <p:extLst>
      <p:ext uri="{BB962C8B-B14F-4D97-AF65-F5344CB8AC3E}">
        <p14:creationId xmlns:p14="http://schemas.microsoft.com/office/powerpoint/2010/main" val="2986276667"/>
      </p:ext>
    </p:extLst>
  </p:cSld>
  <p:clrMapOvr>
    <a:masterClrMapping/>
  </p:clrMapOvr>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4" name="Segnaposto data 3"/>
          <p:cNvSpPr>
            <a:spLocks noGrp="1"/>
          </p:cNvSpPr>
          <p:nvPr>
            <p:ph type="dt" sz="half" idx="10"/>
          </p:nvPr>
        </p:nvSpPr>
        <p:spPr>
          <a:xfrm>
            <a:off x="1991544" y="6021289"/>
            <a:ext cx="2286000" cy="365125"/>
          </a:xfrm>
        </p:spPr>
        <p:txBody>
          <a:bodyPr/>
          <a:lstStyle/>
          <a:p>
            <a:pPr algn="r">
              <a:defRPr/>
            </a:pPr>
            <a:endParaRPr lang="it-IT" sz="1000" dirty="0">
              <a:solidFill>
                <a:srgbClr val="E3DED1">
                  <a:shade val="50000"/>
                </a:srgbClr>
              </a:solidFill>
              <a:latin typeface="Calibri"/>
            </a:endParaRPr>
          </a:p>
          <a:p>
            <a:pPr algn="r">
              <a:defRPr/>
            </a:pPr>
            <a:fld id="{C2A3C01C-C5B2-41A8-8D17-32AF24AD1F6C}" type="datetime1">
              <a:rPr lang="it-IT" sz="1000">
                <a:solidFill>
                  <a:srgbClr val="E3DED1">
                    <a:shade val="50000"/>
                  </a:srgbClr>
                </a:solidFill>
                <a:latin typeface="Calibri"/>
              </a:rPr>
              <a:pPr algn="r">
                <a:defRPr/>
              </a:pPr>
              <a:t>11/12/2020</a:t>
            </a:fld>
            <a:endParaRPr lang="it-IT" sz="1000" dirty="0">
              <a:solidFill>
                <a:srgbClr val="E3DED1">
                  <a:shade val="50000"/>
                </a:srgbClr>
              </a:solidFill>
              <a:latin typeface="Calibri"/>
            </a:endParaRPr>
          </a:p>
        </p:txBody>
      </p:sp>
      <p:sp>
        <p:nvSpPr>
          <p:cNvPr id="5" name="Segnaposto piè di pagina 4"/>
          <p:cNvSpPr>
            <a:spLocks noGrp="1"/>
          </p:cNvSpPr>
          <p:nvPr>
            <p:ph type="ftr" sz="quarter" idx="11"/>
          </p:nvPr>
        </p:nvSpPr>
        <p:spPr>
          <a:xfrm>
            <a:off x="6528048" y="6111876"/>
            <a:ext cx="3344280" cy="365125"/>
          </a:xfrm>
        </p:spPr>
        <p:txBody>
          <a:bodyPr/>
          <a:lstStyle/>
          <a:p>
            <a:pPr algn="l">
              <a:defRPr/>
            </a:pPr>
            <a:r>
              <a:rPr lang="it-IT" sz="1000" dirty="0">
                <a:solidFill>
                  <a:srgbClr val="E3DED1">
                    <a:shade val="50000"/>
                  </a:srgbClr>
                </a:solidFill>
                <a:latin typeface="Calibri"/>
              </a:rPr>
              <a:t>IL CODICE DEI CONTRATTI PUBBLICI</a:t>
            </a:r>
          </a:p>
        </p:txBody>
      </p:sp>
      <p:sp>
        <p:nvSpPr>
          <p:cNvPr id="6" name="Segnaposto numero diapositiva 5"/>
          <p:cNvSpPr>
            <a:spLocks noGrp="1"/>
          </p:cNvSpPr>
          <p:nvPr>
            <p:ph type="sldNum" sz="quarter" idx="12"/>
          </p:nvPr>
        </p:nvSpPr>
        <p:spPr/>
        <p:txBody>
          <a:bodyPr/>
          <a:lstStyle/>
          <a:p>
            <a:pPr>
              <a:defRPr/>
            </a:pPr>
            <a:fld id="{ED2A5BCF-08AD-4814-8341-34CC1736FD3A}" type="slidenum">
              <a:rPr lang="it-IT" sz="1000">
                <a:solidFill>
                  <a:srgbClr val="E3DED1">
                    <a:shade val="50000"/>
                  </a:srgbClr>
                </a:solidFill>
                <a:latin typeface="Calibri"/>
              </a:rPr>
              <a:pPr>
                <a:defRPr/>
              </a:pPr>
              <a:t>280</a:t>
            </a:fld>
            <a:endParaRPr lang="it-IT" sz="1000" dirty="0">
              <a:solidFill>
                <a:srgbClr val="E3DED1">
                  <a:shade val="50000"/>
                </a:srgbClr>
              </a:solidFill>
              <a:latin typeface="Calibri"/>
            </a:endParaRPr>
          </a:p>
        </p:txBody>
      </p:sp>
      <p:sp>
        <p:nvSpPr>
          <p:cNvPr id="2" name="CasellaDiTesto 1">
            <a:extLst>
              <a:ext uri="{FF2B5EF4-FFF2-40B4-BE49-F238E27FC236}">
                <a16:creationId xmlns:a16="http://schemas.microsoft.com/office/drawing/2014/main" id="{BBC663A1-9470-4ECC-A747-3CDF0FCD0CAC}"/>
              </a:ext>
            </a:extLst>
          </p:cNvPr>
          <p:cNvSpPr txBox="1"/>
          <p:nvPr/>
        </p:nvSpPr>
        <p:spPr>
          <a:xfrm>
            <a:off x="2855640" y="949690"/>
            <a:ext cx="6624736" cy="369332"/>
          </a:xfrm>
          <a:prstGeom prst="rect">
            <a:avLst/>
          </a:prstGeom>
          <a:solidFill>
            <a:srgbClr val="FFFF00"/>
          </a:solidFill>
        </p:spPr>
        <p:txBody>
          <a:bodyPr wrap="square" rtlCol="0">
            <a:spAutoFit/>
          </a:bodyPr>
          <a:lstStyle/>
          <a:p>
            <a:pPr algn="ctr"/>
            <a:r>
              <a:rPr lang="it-IT" b="1" dirty="0"/>
              <a:t>LA QUALIFICAZIONE NEI LAVORI PUBBLICI</a:t>
            </a:r>
          </a:p>
        </p:txBody>
      </p:sp>
      <p:sp>
        <p:nvSpPr>
          <p:cNvPr id="3" name="CasellaDiTesto 2">
            <a:extLst>
              <a:ext uri="{FF2B5EF4-FFF2-40B4-BE49-F238E27FC236}">
                <a16:creationId xmlns:a16="http://schemas.microsoft.com/office/drawing/2014/main" id="{A29F4D2B-697B-4334-A2E2-CFFBA05ECEB7}"/>
              </a:ext>
            </a:extLst>
          </p:cNvPr>
          <p:cNvSpPr txBox="1"/>
          <p:nvPr/>
        </p:nvSpPr>
        <p:spPr>
          <a:xfrm>
            <a:off x="2783632" y="1516900"/>
            <a:ext cx="6624736" cy="4401205"/>
          </a:xfrm>
          <a:prstGeom prst="rect">
            <a:avLst/>
          </a:prstGeom>
          <a:noFill/>
          <a:ln>
            <a:solidFill>
              <a:srgbClr val="FF0000"/>
            </a:solidFill>
          </a:ln>
        </p:spPr>
        <p:txBody>
          <a:bodyPr wrap="square" rtlCol="0">
            <a:spAutoFit/>
          </a:bodyPr>
          <a:lstStyle/>
          <a:p>
            <a:pPr algn="ctr"/>
            <a:r>
              <a:rPr lang="it-IT" sz="2400" b="1" dirty="0">
                <a:solidFill>
                  <a:srgbClr val="0070C0"/>
                </a:solidFill>
              </a:rPr>
              <a:t>IN MERITO ALLE CLASSIFICHE DI QUALIFICAZIONE…</a:t>
            </a:r>
          </a:p>
          <a:p>
            <a:pPr algn="ctr"/>
            <a:endParaRPr lang="it-IT" sz="2400" dirty="0"/>
          </a:p>
          <a:p>
            <a:pPr algn="ctr"/>
            <a:r>
              <a:rPr lang="it-IT" sz="2000" dirty="0"/>
              <a:t>Le classifiche di qualificazione sono 10; esse sono identificate da un numero romano e da un corrispondente controvalore, espresso in euro:</a:t>
            </a:r>
          </a:p>
          <a:p>
            <a:pPr algn="ctr"/>
            <a:endParaRPr lang="it-IT" sz="800" dirty="0"/>
          </a:p>
          <a:p>
            <a:pPr marL="342900" indent="-342900">
              <a:buFont typeface="Wingdings" panose="05000000000000000000" pitchFamily="2" charset="2"/>
              <a:buChar char="Ø"/>
            </a:pPr>
            <a:r>
              <a:rPr lang="it-IT" sz="1600" b="1" dirty="0"/>
              <a:t>◾I fino a euro 258.000.</a:t>
            </a:r>
          </a:p>
          <a:p>
            <a:pPr marL="342900" indent="-342900">
              <a:buFont typeface="Wingdings" panose="05000000000000000000" pitchFamily="2" charset="2"/>
              <a:buChar char="Ø"/>
            </a:pPr>
            <a:r>
              <a:rPr lang="it-IT" sz="1600" b="1" dirty="0"/>
              <a:t>◾II fino a euro 516.000.</a:t>
            </a:r>
          </a:p>
          <a:p>
            <a:pPr marL="342900" indent="-342900">
              <a:buFont typeface="Wingdings" panose="05000000000000000000" pitchFamily="2" charset="2"/>
              <a:buChar char="Ø"/>
            </a:pPr>
            <a:r>
              <a:rPr lang="it-IT" sz="1600" b="1" dirty="0"/>
              <a:t>◾III fino a euro 1.033.000.</a:t>
            </a:r>
          </a:p>
          <a:p>
            <a:pPr marL="342900" indent="-342900">
              <a:buFont typeface="Wingdings" panose="05000000000000000000" pitchFamily="2" charset="2"/>
              <a:buChar char="Ø"/>
            </a:pPr>
            <a:r>
              <a:rPr lang="it-IT" sz="1600" b="1" dirty="0"/>
              <a:t>◾III bis fino a euro 1.500.000.</a:t>
            </a:r>
          </a:p>
          <a:p>
            <a:pPr marL="342900" indent="-342900">
              <a:buFont typeface="Wingdings" panose="05000000000000000000" pitchFamily="2" charset="2"/>
              <a:buChar char="Ø"/>
            </a:pPr>
            <a:r>
              <a:rPr lang="it-IT" sz="1600" b="1" dirty="0"/>
              <a:t>◾IV fino a euro 2.582.000.</a:t>
            </a:r>
          </a:p>
          <a:p>
            <a:pPr marL="342900" indent="-342900">
              <a:buFont typeface="Wingdings" panose="05000000000000000000" pitchFamily="2" charset="2"/>
              <a:buChar char="Ø"/>
            </a:pPr>
            <a:r>
              <a:rPr lang="it-IT" sz="1600" b="1" dirty="0"/>
              <a:t>◾IV bis fino a euro 3.500.000.</a:t>
            </a:r>
          </a:p>
          <a:p>
            <a:pPr marL="342900" indent="-342900">
              <a:buFont typeface="Wingdings" panose="05000000000000000000" pitchFamily="2" charset="2"/>
              <a:buChar char="Ø"/>
            </a:pPr>
            <a:r>
              <a:rPr lang="it-IT" sz="1600" b="1" dirty="0"/>
              <a:t>◾V fino a euro 5.165.000.</a:t>
            </a:r>
          </a:p>
          <a:p>
            <a:pPr marL="342900" indent="-342900">
              <a:buFont typeface="Wingdings" panose="05000000000000000000" pitchFamily="2" charset="2"/>
              <a:buChar char="Ø"/>
            </a:pPr>
            <a:r>
              <a:rPr lang="it-IT" sz="1600" b="1" dirty="0"/>
              <a:t>◾VI fino a euro 10.329.000.</a:t>
            </a:r>
          </a:p>
          <a:p>
            <a:pPr marL="342900" indent="-342900">
              <a:buFont typeface="Wingdings" panose="05000000000000000000" pitchFamily="2" charset="2"/>
              <a:buChar char="Ø"/>
            </a:pPr>
            <a:r>
              <a:rPr lang="it-IT" sz="1600" b="1" dirty="0"/>
              <a:t>◾VII fino a euro 15.494.000.</a:t>
            </a:r>
          </a:p>
          <a:p>
            <a:pPr marL="342900" indent="-342900">
              <a:buFont typeface="Wingdings" panose="05000000000000000000" pitchFamily="2" charset="2"/>
              <a:buChar char="Ø"/>
            </a:pPr>
            <a:r>
              <a:rPr lang="it-IT" sz="1600" b="1" dirty="0"/>
              <a:t>◾VIII oltre euro 15.494.000.</a:t>
            </a:r>
          </a:p>
        </p:txBody>
      </p:sp>
    </p:spTree>
    <p:extLst>
      <p:ext uri="{BB962C8B-B14F-4D97-AF65-F5344CB8AC3E}">
        <p14:creationId xmlns:p14="http://schemas.microsoft.com/office/powerpoint/2010/main" val="186489767"/>
      </p:ext>
    </p:extLst>
  </p:cSld>
  <p:clrMapOvr>
    <a:masterClrMapping/>
  </p:clrMapOvr>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4" name="Segnaposto data 3"/>
          <p:cNvSpPr>
            <a:spLocks noGrp="1"/>
          </p:cNvSpPr>
          <p:nvPr>
            <p:ph type="dt" sz="half" idx="10"/>
          </p:nvPr>
        </p:nvSpPr>
        <p:spPr>
          <a:xfrm>
            <a:off x="1991544" y="6021289"/>
            <a:ext cx="2286000" cy="365125"/>
          </a:xfrm>
        </p:spPr>
        <p:txBody>
          <a:bodyPr/>
          <a:lstStyle/>
          <a:p>
            <a:pPr algn="r">
              <a:defRPr/>
            </a:pPr>
            <a:endParaRPr lang="it-IT" sz="1000" dirty="0">
              <a:solidFill>
                <a:srgbClr val="E3DED1">
                  <a:shade val="50000"/>
                </a:srgbClr>
              </a:solidFill>
              <a:latin typeface="Calibri"/>
            </a:endParaRPr>
          </a:p>
          <a:p>
            <a:pPr algn="r">
              <a:defRPr/>
            </a:pPr>
            <a:fld id="{C2A3C01C-C5B2-41A8-8D17-32AF24AD1F6C}" type="datetime1">
              <a:rPr lang="it-IT" sz="1000">
                <a:solidFill>
                  <a:srgbClr val="E3DED1">
                    <a:shade val="50000"/>
                  </a:srgbClr>
                </a:solidFill>
                <a:latin typeface="Calibri"/>
              </a:rPr>
              <a:pPr algn="r">
                <a:defRPr/>
              </a:pPr>
              <a:t>11/12/2020</a:t>
            </a:fld>
            <a:endParaRPr lang="it-IT" sz="1000" dirty="0">
              <a:solidFill>
                <a:srgbClr val="E3DED1">
                  <a:shade val="50000"/>
                </a:srgbClr>
              </a:solidFill>
              <a:latin typeface="Calibri"/>
            </a:endParaRPr>
          </a:p>
        </p:txBody>
      </p:sp>
      <p:sp>
        <p:nvSpPr>
          <p:cNvPr id="5" name="Segnaposto piè di pagina 4"/>
          <p:cNvSpPr>
            <a:spLocks noGrp="1"/>
          </p:cNvSpPr>
          <p:nvPr>
            <p:ph type="ftr" sz="quarter" idx="11"/>
          </p:nvPr>
        </p:nvSpPr>
        <p:spPr>
          <a:xfrm>
            <a:off x="6528048" y="6111876"/>
            <a:ext cx="3344280" cy="365125"/>
          </a:xfrm>
        </p:spPr>
        <p:txBody>
          <a:bodyPr/>
          <a:lstStyle/>
          <a:p>
            <a:pPr algn="l">
              <a:defRPr/>
            </a:pPr>
            <a:r>
              <a:rPr lang="it-IT" sz="1000" dirty="0">
                <a:solidFill>
                  <a:srgbClr val="E3DED1">
                    <a:shade val="50000"/>
                  </a:srgbClr>
                </a:solidFill>
                <a:latin typeface="Calibri"/>
              </a:rPr>
              <a:t>IL CODICE DEI CONTRATTI PUBBLICI</a:t>
            </a:r>
          </a:p>
        </p:txBody>
      </p:sp>
      <p:sp>
        <p:nvSpPr>
          <p:cNvPr id="6" name="Segnaposto numero diapositiva 5"/>
          <p:cNvSpPr>
            <a:spLocks noGrp="1"/>
          </p:cNvSpPr>
          <p:nvPr>
            <p:ph type="sldNum" sz="quarter" idx="12"/>
          </p:nvPr>
        </p:nvSpPr>
        <p:spPr/>
        <p:txBody>
          <a:bodyPr/>
          <a:lstStyle/>
          <a:p>
            <a:pPr>
              <a:defRPr/>
            </a:pPr>
            <a:fld id="{ED2A5BCF-08AD-4814-8341-34CC1736FD3A}" type="slidenum">
              <a:rPr lang="it-IT" sz="1000">
                <a:solidFill>
                  <a:srgbClr val="E3DED1">
                    <a:shade val="50000"/>
                  </a:srgbClr>
                </a:solidFill>
                <a:latin typeface="Calibri"/>
              </a:rPr>
              <a:pPr>
                <a:defRPr/>
              </a:pPr>
              <a:t>281</a:t>
            </a:fld>
            <a:endParaRPr lang="it-IT" sz="1000" dirty="0">
              <a:solidFill>
                <a:srgbClr val="E3DED1">
                  <a:shade val="50000"/>
                </a:srgbClr>
              </a:solidFill>
              <a:latin typeface="Calibri"/>
            </a:endParaRPr>
          </a:p>
        </p:txBody>
      </p:sp>
      <p:sp>
        <p:nvSpPr>
          <p:cNvPr id="2" name="CasellaDiTesto 1">
            <a:extLst>
              <a:ext uri="{FF2B5EF4-FFF2-40B4-BE49-F238E27FC236}">
                <a16:creationId xmlns:a16="http://schemas.microsoft.com/office/drawing/2014/main" id="{BBC663A1-9470-4ECC-A747-3CDF0FCD0CAC}"/>
              </a:ext>
            </a:extLst>
          </p:cNvPr>
          <p:cNvSpPr txBox="1"/>
          <p:nvPr/>
        </p:nvSpPr>
        <p:spPr>
          <a:xfrm>
            <a:off x="2855640" y="949690"/>
            <a:ext cx="6624736" cy="369332"/>
          </a:xfrm>
          <a:prstGeom prst="rect">
            <a:avLst/>
          </a:prstGeom>
          <a:solidFill>
            <a:srgbClr val="FFFF00"/>
          </a:solidFill>
        </p:spPr>
        <p:txBody>
          <a:bodyPr wrap="square" rtlCol="0">
            <a:spAutoFit/>
          </a:bodyPr>
          <a:lstStyle/>
          <a:p>
            <a:pPr algn="ctr"/>
            <a:r>
              <a:rPr lang="it-IT" b="1" dirty="0"/>
              <a:t>LA QUALIFICAZIONE NEI LAVORI PUBBLICI</a:t>
            </a:r>
          </a:p>
        </p:txBody>
      </p:sp>
      <p:sp>
        <p:nvSpPr>
          <p:cNvPr id="3" name="CasellaDiTesto 2">
            <a:extLst>
              <a:ext uri="{FF2B5EF4-FFF2-40B4-BE49-F238E27FC236}">
                <a16:creationId xmlns:a16="http://schemas.microsoft.com/office/drawing/2014/main" id="{A29F4D2B-697B-4334-A2E2-CFFBA05ECEB7}"/>
              </a:ext>
            </a:extLst>
          </p:cNvPr>
          <p:cNvSpPr txBox="1"/>
          <p:nvPr/>
        </p:nvSpPr>
        <p:spPr>
          <a:xfrm>
            <a:off x="2855640" y="1700809"/>
            <a:ext cx="6624736" cy="3662541"/>
          </a:xfrm>
          <a:prstGeom prst="rect">
            <a:avLst/>
          </a:prstGeom>
          <a:noFill/>
          <a:ln>
            <a:solidFill>
              <a:srgbClr val="FF0000"/>
            </a:solidFill>
          </a:ln>
        </p:spPr>
        <p:txBody>
          <a:bodyPr wrap="square" rtlCol="0">
            <a:spAutoFit/>
          </a:bodyPr>
          <a:lstStyle/>
          <a:p>
            <a:pPr algn="ctr"/>
            <a:r>
              <a:rPr lang="it-IT" sz="2000" b="1" u="sng" dirty="0"/>
              <a:t>N.B.</a:t>
            </a:r>
            <a:r>
              <a:rPr lang="it-IT" sz="2000" dirty="0"/>
              <a:t> </a:t>
            </a:r>
          </a:p>
          <a:p>
            <a:pPr algn="ctr"/>
            <a:endParaRPr lang="it-IT" sz="2000" dirty="0"/>
          </a:p>
          <a:p>
            <a:pPr algn="ctr"/>
            <a:r>
              <a:rPr lang="it-IT" sz="1600" dirty="0"/>
              <a:t>Come stabilisce l’art. 61 D.P.R. n. 207/2010, </a:t>
            </a:r>
            <a:r>
              <a:rPr lang="it-IT" sz="1600" b="1" i="1" u="sng" dirty="0"/>
              <a:t>l’importo della classifica VIII (illimitato) ai fini del rispetto dei requisiti di qualificazione è convenzionalmente stabilito in euro 20.658.000</a:t>
            </a:r>
            <a:r>
              <a:rPr lang="it-IT" sz="1600" b="1" i="1" dirty="0"/>
              <a:t> </a:t>
            </a:r>
            <a:r>
              <a:rPr lang="it-IT" sz="1600" dirty="0"/>
              <a:t>(art. 61, comma 5 D.P.R. n. 207 cit.).</a:t>
            </a:r>
          </a:p>
          <a:p>
            <a:pPr algn="ctr"/>
            <a:endParaRPr lang="it-IT" sz="1600" dirty="0"/>
          </a:p>
          <a:p>
            <a:pPr algn="ctr"/>
            <a:r>
              <a:rPr lang="it-IT" sz="1600" b="1" dirty="0"/>
              <a:t>Art. 61, comma 6 D.P.R. n. 207: «6. Per gli appalti di importo a base di gara </a:t>
            </a:r>
            <a:r>
              <a:rPr lang="it-IT" sz="1600" b="1" u="sng" dirty="0"/>
              <a:t>superiore a euro 20.658.000</a:t>
            </a:r>
            <a:r>
              <a:rPr lang="it-IT" sz="1600" b="1" dirty="0"/>
              <a:t>, l'impresa, </a:t>
            </a:r>
            <a:r>
              <a:rPr lang="it-IT" sz="1600" b="1" u="sng" dirty="0"/>
              <a:t>oltre alla qualificazione conseguita nella classifica VIII</a:t>
            </a:r>
            <a:r>
              <a:rPr lang="it-IT" sz="1600" b="1" dirty="0"/>
              <a:t>, deve aver realizzato, nel quinquennio antecedente la data di pubblicazione del bando, una cifra di affari, ottenuta con lavori svolti mediante attività diretta ed indiretta, non inferiore a 2,5 volte l'importo a base di gara; il requisito è comprovato secondo quanto previsto all'articolo 79, commi 3 e 4, ed è soggetto a verifica da parte delle stazioni appaltanti».</a:t>
            </a:r>
          </a:p>
        </p:txBody>
      </p:sp>
    </p:spTree>
    <p:extLst>
      <p:ext uri="{BB962C8B-B14F-4D97-AF65-F5344CB8AC3E}">
        <p14:creationId xmlns:p14="http://schemas.microsoft.com/office/powerpoint/2010/main" val="3775752887"/>
      </p:ext>
    </p:extLst>
  </p:cSld>
  <p:clrMapOvr>
    <a:masterClrMapping/>
  </p:clrMapOvr>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4" name="Segnaposto data 3"/>
          <p:cNvSpPr>
            <a:spLocks noGrp="1"/>
          </p:cNvSpPr>
          <p:nvPr>
            <p:ph type="dt" sz="half" idx="10"/>
          </p:nvPr>
        </p:nvSpPr>
        <p:spPr>
          <a:xfrm>
            <a:off x="1991544" y="6021289"/>
            <a:ext cx="2286000" cy="365125"/>
          </a:xfrm>
        </p:spPr>
        <p:txBody>
          <a:bodyPr/>
          <a:lstStyle/>
          <a:p>
            <a:pPr algn="r">
              <a:defRPr/>
            </a:pPr>
            <a:endParaRPr lang="it-IT" sz="1000" dirty="0">
              <a:solidFill>
                <a:srgbClr val="E3DED1">
                  <a:shade val="50000"/>
                </a:srgbClr>
              </a:solidFill>
              <a:latin typeface="Calibri"/>
            </a:endParaRPr>
          </a:p>
          <a:p>
            <a:pPr algn="r">
              <a:defRPr/>
            </a:pPr>
            <a:fld id="{C2A3C01C-C5B2-41A8-8D17-32AF24AD1F6C}" type="datetime1">
              <a:rPr lang="it-IT" sz="1000">
                <a:solidFill>
                  <a:srgbClr val="E3DED1">
                    <a:shade val="50000"/>
                  </a:srgbClr>
                </a:solidFill>
                <a:latin typeface="Calibri"/>
              </a:rPr>
              <a:pPr algn="r">
                <a:defRPr/>
              </a:pPr>
              <a:t>11/12/2020</a:t>
            </a:fld>
            <a:endParaRPr lang="it-IT" sz="1000" dirty="0">
              <a:solidFill>
                <a:srgbClr val="E3DED1">
                  <a:shade val="50000"/>
                </a:srgbClr>
              </a:solidFill>
              <a:latin typeface="Calibri"/>
            </a:endParaRPr>
          </a:p>
        </p:txBody>
      </p:sp>
      <p:sp>
        <p:nvSpPr>
          <p:cNvPr id="5" name="Segnaposto piè di pagina 4"/>
          <p:cNvSpPr>
            <a:spLocks noGrp="1"/>
          </p:cNvSpPr>
          <p:nvPr>
            <p:ph type="ftr" sz="quarter" idx="11"/>
          </p:nvPr>
        </p:nvSpPr>
        <p:spPr>
          <a:xfrm>
            <a:off x="6528048" y="6111876"/>
            <a:ext cx="3344280" cy="365125"/>
          </a:xfrm>
        </p:spPr>
        <p:txBody>
          <a:bodyPr/>
          <a:lstStyle/>
          <a:p>
            <a:pPr algn="l">
              <a:defRPr/>
            </a:pPr>
            <a:r>
              <a:rPr lang="it-IT" sz="1000" dirty="0">
                <a:solidFill>
                  <a:srgbClr val="E3DED1">
                    <a:shade val="50000"/>
                  </a:srgbClr>
                </a:solidFill>
                <a:latin typeface="Calibri"/>
              </a:rPr>
              <a:t>IL CODICE DEI CONTRATTI PUBBLICI</a:t>
            </a:r>
          </a:p>
        </p:txBody>
      </p:sp>
      <p:sp>
        <p:nvSpPr>
          <p:cNvPr id="6" name="Segnaposto numero diapositiva 5"/>
          <p:cNvSpPr>
            <a:spLocks noGrp="1"/>
          </p:cNvSpPr>
          <p:nvPr>
            <p:ph type="sldNum" sz="quarter" idx="12"/>
          </p:nvPr>
        </p:nvSpPr>
        <p:spPr/>
        <p:txBody>
          <a:bodyPr/>
          <a:lstStyle/>
          <a:p>
            <a:pPr>
              <a:defRPr/>
            </a:pPr>
            <a:fld id="{ED2A5BCF-08AD-4814-8341-34CC1736FD3A}" type="slidenum">
              <a:rPr lang="it-IT" sz="1000">
                <a:solidFill>
                  <a:srgbClr val="E3DED1">
                    <a:shade val="50000"/>
                  </a:srgbClr>
                </a:solidFill>
                <a:latin typeface="Calibri"/>
              </a:rPr>
              <a:pPr>
                <a:defRPr/>
              </a:pPr>
              <a:t>282</a:t>
            </a:fld>
            <a:endParaRPr lang="it-IT" sz="1000" dirty="0">
              <a:solidFill>
                <a:srgbClr val="E3DED1">
                  <a:shade val="50000"/>
                </a:srgbClr>
              </a:solidFill>
              <a:latin typeface="Calibri"/>
            </a:endParaRPr>
          </a:p>
        </p:txBody>
      </p:sp>
      <p:sp>
        <p:nvSpPr>
          <p:cNvPr id="2" name="CasellaDiTesto 1">
            <a:extLst>
              <a:ext uri="{FF2B5EF4-FFF2-40B4-BE49-F238E27FC236}">
                <a16:creationId xmlns:a16="http://schemas.microsoft.com/office/drawing/2014/main" id="{BBC663A1-9470-4ECC-A747-3CDF0FCD0CAC}"/>
              </a:ext>
            </a:extLst>
          </p:cNvPr>
          <p:cNvSpPr txBox="1"/>
          <p:nvPr/>
        </p:nvSpPr>
        <p:spPr>
          <a:xfrm>
            <a:off x="2855640" y="949690"/>
            <a:ext cx="6624736" cy="369332"/>
          </a:xfrm>
          <a:prstGeom prst="rect">
            <a:avLst/>
          </a:prstGeom>
          <a:solidFill>
            <a:srgbClr val="FFFF00"/>
          </a:solidFill>
        </p:spPr>
        <p:txBody>
          <a:bodyPr wrap="square" rtlCol="0">
            <a:spAutoFit/>
          </a:bodyPr>
          <a:lstStyle/>
          <a:p>
            <a:pPr algn="ctr"/>
            <a:r>
              <a:rPr lang="it-IT" b="1" dirty="0"/>
              <a:t>LA QUALIFICAZIONE NEI LAVORI PUBBLICI</a:t>
            </a:r>
          </a:p>
        </p:txBody>
      </p:sp>
      <p:sp>
        <p:nvSpPr>
          <p:cNvPr id="3" name="CasellaDiTesto 2">
            <a:extLst>
              <a:ext uri="{FF2B5EF4-FFF2-40B4-BE49-F238E27FC236}">
                <a16:creationId xmlns:a16="http://schemas.microsoft.com/office/drawing/2014/main" id="{A29F4D2B-697B-4334-A2E2-CFFBA05ECEB7}"/>
              </a:ext>
            </a:extLst>
          </p:cNvPr>
          <p:cNvSpPr txBox="1"/>
          <p:nvPr/>
        </p:nvSpPr>
        <p:spPr>
          <a:xfrm>
            <a:off x="2855640" y="1700809"/>
            <a:ext cx="6624736" cy="4401205"/>
          </a:xfrm>
          <a:prstGeom prst="rect">
            <a:avLst/>
          </a:prstGeom>
          <a:noFill/>
          <a:ln>
            <a:solidFill>
              <a:srgbClr val="FF0000"/>
            </a:solidFill>
          </a:ln>
        </p:spPr>
        <p:txBody>
          <a:bodyPr wrap="square" rtlCol="0">
            <a:spAutoFit/>
          </a:bodyPr>
          <a:lstStyle/>
          <a:p>
            <a:pPr algn="ctr"/>
            <a:r>
              <a:rPr lang="it-IT" sz="2000" b="1" u="sng" dirty="0"/>
              <a:t>N.B.</a:t>
            </a:r>
            <a:r>
              <a:rPr lang="it-IT" sz="2000" dirty="0"/>
              <a:t> </a:t>
            </a:r>
          </a:p>
          <a:p>
            <a:pPr algn="ctr"/>
            <a:endParaRPr lang="it-IT" sz="2000" dirty="0"/>
          </a:p>
          <a:p>
            <a:pPr algn="ctr"/>
            <a:r>
              <a:rPr lang="it-IT" sz="1600" b="1" dirty="0"/>
              <a:t>PER GLI APPALTI DI LAVORI SUPERIORI AI 20 MILIONI DI EURO L’ART. 84, COMMA 7 CODICE STABILISCE PURE CHE LA STAZIONE APPALTANTE oltre alla presentazione dell'attestazione dei requisiti di qualificazione di cui all'articolo 83, la stazione appaltante può richiedere requisiti aggiuntivi finalizzati :</a:t>
            </a:r>
          </a:p>
          <a:p>
            <a:pPr algn="ctr"/>
            <a:endParaRPr lang="it-IT" sz="1600" b="1" dirty="0"/>
          </a:p>
          <a:p>
            <a:pPr algn="ctr"/>
            <a:r>
              <a:rPr lang="it-IT" sz="1600" i="1" dirty="0"/>
              <a:t>a) alla verifica della capacità economico-finanziaria. In tal caso il concorrente fornisce i parametri economico-finanziari significativi richiesti, certificati da società di revisione ovvero altri soggetti preposti che si affianchino alle valutazioni tecniche proprie dell'organismo di certificazione, da cui emerga in modo inequivoco la esposizione finanziaria dell'impresa concorrente all'epoca in cui partecipa ad una gara di appalto; in alternativa a tale requisito, la stazione appaltante può richiedere una cifra d'affari in lavori pari a due volte l'importo a base di gara, che l'impresa deve aver realizzato nei migliori cinque dei dieci anni antecedenti la data di pubblicazione del bando; </a:t>
            </a:r>
          </a:p>
        </p:txBody>
      </p:sp>
    </p:spTree>
    <p:extLst>
      <p:ext uri="{BB962C8B-B14F-4D97-AF65-F5344CB8AC3E}">
        <p14:creationId xmlns:p14="http://schemas.microsoft.com/office/powerpoint/2010/main" val="138266400"/>
      </p:ext>
    </p:extLst>
  </p:cSld>
  <p:clrMapOvr>
    <a:masterClrMapping/>
  </p:clrMapOvr>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4" name="Segnaposto data 3"/>
          <p:cNvSpPr>
            <a:spLocks noGrp="1"/>
          </p:cNvSpPr>
          <p:nvPr>
            <p:ph type="dt" sz="half" idx="10"/>
          </p:nvPr>
        </p:nvSpPr>
        <p:spPr>
          <a:xfrm>
            <a:off x="1991544" y="6021289"/>
            <a:ext cx="2286000" cy="365125"/>
          </a:xfrm>
        </p:spPr>
        <p:txBody>
          <a:bodyPr/>
          <a:lstStyle/>
          <a:p>
            <a:pPr algn="r">
              <a:defRPr/>
            </a:pPr>
            <a:endParaRPr lang="it-IT" sz="1000" dirty="0">
              <a:solidFill>
                <a:srgbClr val="E3DED1">
                  <a:shade val="50000"/>
                </a:srgbClr>
              </a:solidFill>
              <a:latin typeface="Calibri"/>
            </a:endParaRPr>
          </a:p>
          <a:p>
            <a:pPr algn="r">
              <a:defRPr/>
            </a:pPr>
            <a:fld id="{C2A3C01C-C5B2-41A8-8D17-32AF24AD1F6C}" type="datetime1">
              <a:rPr lang="it-IT" sz="1000">
                <a:solidFill>
                  <a:srgbClr val="E3DED1">
                    <a:shade val="50000"/>
                  </a:srgbClr>
                </a:solidFill>
                <a:latin typeface="Calibri"/>
              </a:rPr>
              <a:pPr algn="r">
                <a:defRPr/>
              </a:pPr>
              <a:t>11/12/2020</a:t>
            </a:fld>
            <a:endParaRPr lang="it-IT" sz="1000" dirty="0">
              <a:solidFill>
                <a:srgbClr val="E3DED1">
                  <a:shade val="50000"/>
                </a:srgbClr>
              </a:solidFill>
              <a:latin typeface="Calibri"/>
            </a:endParaRPr>
          </a:p>
        </p:txBody>
      </p:sp>
      <p:sp>
        <p:nvSpPr>
          <p:cNvPr id="5" name="Segnaposto piè di pagina 4"/>
          <p:cNvSpPr>
            <a:spLocks noGrp="1"/>
          </p:cNvSpPr>
          <p:nvPr>
            <p:ph type="ftr" sz="quarter" idx="11"/>
          </p:nvPr>
        </p:nvSpPr>
        <p:spPr>
          <a:xfrm>
            <a:off x="6528048" y="6111876"/>
            <a:ext cx="3344280" cy="365125"/>
          </a:xfrm>
        </p:spPr>
        <p:txBody>
          <a:bodyPr/>
          <a:lstStyle/>
          <a:p>
            <a:pPr algn="l">
              <a:defRPr/>
            </a:pPr>
            <a:r>
              <a:rPr lang="it-IT" sz="1000" dirty="0">
                <a:solidFill>
                  <a:srgbClr val="E3DED1">
                    <a:shade val="50000"/>
                  </a:srgbClr>
                </a:solidFill>
                <a:latin typeface="Calibri"/>
              </a:rPr>
              <a:t>IL CODICE DEI CONTRATTI PUBBLICI</a:t>
            </a:r>
          </a:p>
        </p:txBody>
      </p:sp>
      <p:sp>
        <p:nvSpPr>
          <p:cNvPr id="6" name="Segnaposto numero diapositiva 5"/>
          <p:cNvSpPr>
            <a:spLocks noGrp="1"/>
          </p:cNvSpPr>
          <p:nvPr>
            <p:ph type="sldNum" sz="quarter" idx="12"/>
          </p:nvPr>
        </p:nvSpPr>
        <p:spPr/>
        <p:txBody>
          <a:bodyPr/>
          <a:lstStyle/>
          <a:p>
            <a:pPr>
              <a:defRPr/>
            </a:pPr>
            <a:fld id="{ED2A5BCF-08AD-4814-8341-34CC1736FD3A}" type="slidenum">
              <a:rPr lang="it-IT" sz="1000">
                <a:solidFill>
                  <a:srgbClr val="E3DED1">
                    <a:shade val="50000"/>
                  </a:srgbClr>
                </a:solidFill>
                <a:latin typeface="Calibri"/>
              </a:rPr>
              <a:pPr>
                <a:defRPr/>
              </a:pPr>
              <a:t>283</a:t>
            </a:fld>
            <a:endParaRPr lang="it-IT" sz="1000" dirty="0">
              <a:solidFill>
                <a:srgbClr val="E3DED1">
                  <a:shade val="50000"/>
                </a:srgbClr>
              </a:solidFill>
              <a:latin typeface="Calibri"/>
            </a:endParaRPr>
          </a:p>
        </p:txBody>
      </p:sp>
      <p:sp>
        <p:nvSpPr>
          <p:cNvPr id="2" name="CasellaDiTesto 1">
            <a:extLst>
              <a:ext uri="{FF2B5EF4-FFF2-40B4-BE49-F238E27FC236}">
                <a16:creationId xmlns:a16="http://schemas.microsoft.com/office/drawing/2014/main" id="{BBC663A1-9470-4ECC-A747-3CDF0FCD0CAC}"/>
              </a:ext>
            </a:extLst>
          </p:cNvPr>
          <p:cNvSpPr txBox="1"/>
          <p:nvPr/>
        </p:nvSpPr>
        <p:spPr>
          <a:xfrm>
            <a:off x="2855640" y="949690"/>
            <a:ext cx="6624736" cy="369332"/>
          </a:xfrm>
          <a:prstGeom prst="rect">
            <a:avLst/>
          </a:prstGeom>
          <a:solidFill>
            <a:srgbClr val="FFFF00"/>
          </a:solidFill>
        </p:spPr>
        <p:txBody>
          <a:bodyPr wrap="square" rtlCol="0">
            <a:spAutoFit/>
          </a:bodyPr>
          <a:lstStyle/>
          <a:p>
            <a:pPr algn="ctr"/>
            <a:r>
              <a:rPr lang="it-IT" b="1" dirty="0"/>
              <a:t>LA QUALIFICAZIONE NEI LAVORI PUBBLICI</a:t>
            </a:r>
          </a:p>
        </p:txBody>
      </p:sp>
      <p:sp>
        <p:nvSpPr>
          <p:cNvPr id="3" name="CasellaDiTesto 2">
            <a:extLst>
              <a:ext uri="{FF2B5EF4-FFF2-40B4-BE49-F238E27FC236}">
                <a16:creationId xmlns:a16="http://schemas.microsoft.com/office/drawing/2014/main" id="{A29F4D2B-697B-4334-A2E2-CFFBA05ECEB7}"/>
              </a:ext>
            </a:extLst>
          </p:cNvPr>
          <p:cNvSpPr txBox="1"/>
          <p:nvPr/>
        </p:nvSpPr>
        <p:spPr>
          <a:xfrm>
            <a:off x="2855640" y="1700809"/>
            <a:ext cx="6624736" cy="3170099"/>
          </a:xfrm>
          <a:prstGeom prst="rect">
            <a:avLst/>
          </a:prstGeom>
          <a:noFill/>
          <a:ln>
            <a:solidFill>
              <a:srgbClr val="FF0000"/>
            </a:solidFill>
          </a:ln>
        </p:spPr>
        <p:txBody>
          <a:bodyPr wrap="square" rtlCol="0">
            <a:spAutoFit/>
          </a:bodyPr>
          <a:lstStyle/>
          <a:p>
            <a:pPr algn="ctr"/>
            <a:r>
              <a:rPr lang="it-IT" sz="2000" b="1" u="sng" dirty="0"/>
              <a:t>N.B.</a:t>
            </a:r>
            <a:r>
              <a:rPr lang="it-IT" sz="2000" dirty="0"/>
              <a:t> </a:t>
            </a:r>
          </a:p>
          <a:p>
            <a:pPr algn="ctr"/>
            <a:endParaRPr lang="it-IT" sz="2000" dirty="0"/>
          </a:p>
          <a:p>
            <a:pPr algn="ctr"/>
            <a:r>
              <a:rPr lang="it-IT" sz="1600" b="1" dirty="0"/>
              <a:t>PER GLI APPALTI DI LAVORI SUPERIORI AI 20 MILIONI DI EURO L’ART. 84, COMMA 7 CODICE STABILISCE PURE CHE:</a:t>
            </a:r>
          </a:p>
          <a:p>
            <a:pPr algn="ctr"/>
            <a:endParaRPr lang="it-IT" sz="1600" b="1" dirty="0"/>
          </a:p>
          <a:p>
            <a:pPr algn="ctr"/>
            <a:r>
              <a:rPr lang="it-IT" sz="1600" i="1" dirty="0"/>
              <a:t>b) alla verifica della capacità professionale per gli appalti per i quali viene richiesta la classifica illimitata. In tal caso il concorrente fornisce evidenza di avere seguito lavori per entità e tipologia compresi nella categoria individuata come prevalente a quelli posti in appalto opportunamente certificati dalle rispettive stazioni appaltanti, tramite presentazione del certificato di esecuzione lavori; tale requisito si applica solo agli appalti di lavori di importo superiore a 100 milioni di euro. </a:t>
            </a:r>
          </a:p>
        </p:txBody>
      </p:sp>
    </p:spTree>
    <p:extLst>
      <p:ext uri="{BB962C8B-B14F-4D97-AF65-F5344CB8AC3E}">
        <p14:creationId xmlns:p14="http://schemas.microsoft.com/office/powerpoint/2010/main" val="4204774157"/>
      </p:ext>
    </p:extLst>
  </p:cSld>
  <p:clrMapOvr>
    <a:masterClrMapping/>
  </p:clrMapOvr>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4" name="Segnaposto data 3"/>
          <p:cNvSpPr>
            <a:spLocks noGrp="1"/>
          </p:cNvSpPr>
          <p:nvPr>
            <p:ph type="dt" sz="half" idx="10"/>
          </p:nvPr>
        </p:nvSpPr>
        <p:spPr>
          <a:xfrm>
            <a:off x="1991544" y="6021289"/>
            <a:ext cx="2286000" cy="365125"/>
          </a:xfrm>
        </p:spPr>
        <p:txBody>
          <a:bodyPr/>
          <a:lstStyle/>
          <a:p>
            <a:pPr algn="r">
              <a:defRPr/>
            </a:pPr>
            <a:endParaRPr lang="it-IT" sz="1000" dirty="0">
              <a:solidFill>
                <a:srgbClr val="E3DED1">
                  <a:shade val="50000"/>
                </a:srgbClr>
              </a:solidFill>
              <a:latin typeface="Calibri"/>
            </a:endParaRPr>
          </a:p>
          <a:p>
            <a:pPr algn="r">
              <a:defRPr/>
            </a:pPr>
            <a:fld id="{C2A3C01C-C5B2-41A8-8D17-32AF24AD1F6C}" type="datetime1">
              <a:rPr lang="it-IT" sz="1000">
                <a:solidFill>
                  <a:srgbClr val="E3DED1">
                    <a:shade val="50000"/>
                  </a:srgbClr>
                </a:solidFill>
                <a:latin typeface="Calibri"/>
              </a:rPr>
              <a:pPr algn="r">
                <a:defRPr/>
              </a:pPr>
              <a:t>11/12/2020</a:t>
            </a:fld>
            <a:endParaRPr lang="it-IT" sz="1000" dirty="0">
              <a:solidFill>
                <a:srgbClr val="E3DED1">
                  <a:shade val="50000"/>
                </a:srgbClr>
              </a:solidFill>
              <a:latin typeface="Calibri"/>
            </a:endParaRPr>
          </a:p>
        </p:txBody>
      </p:sp>
      <p:sp>
        <p:nvSpPr>
          <p:cNvPr id="5" name="Segnaposto piè di pagina 4"/>
          <p:cNvSpPr>
            <a:spLocks noGrp="1"/>
          </p:cNvSpPr>
          <p:nvPr>
            <p:ph type="ftr" sz="quarter" idx="11"/>
          </p:nvPr>
        </p:nvSpPr>
        <p:spPr>
          <a:xfrm>
            <a:off x="6528048" y="6111876"/>
            <a:ext cx="3344280" cy="365125"/>
          </a:xfrm>
        </p:spPr>
        <p:txBody>
          <a:bodyPr/>
          <a:lstStyle/>
          <a:p>
            <a:pPr algn="l">
              <a:defRPr/>
            </a:pPr>
            <a:r>
              <a:rPr lang="it-IT" sz="1000" dirty="0">
                <a:solidFill>
                  <a:srgbClr val="E3DED1">
                    <a:shade val="50000"/>
                  </a:srgbClr>
                </a:solidFill>
                <a:latin typeface="Calibri"/>
              </a:rPr>
              <a:t>IL CODICE DEI CONTRATTI PUBBLICI</a:t>
            </a:r>
          </a:p>
        </p:txBody>
      </p:sp>
      <p:sp>
        <p:nvSpPr>
          <p:cNvPr id="6" name="Segnaposto numero diapositiva 5"/>
          <p:cNvSpPr>
            <a:spLocks noGrp="1"/>
          </p:cNvSpPr>
          <p:nvPr>
            <p:ph type="sldNum" sz="quarter" idx="12"/>
          </p:nvPr>
        </p:nvSpPr>
        <p:spPr/>
        <p:txBody>
          <a:bodyPr/>
          <a:lstStyle/>
          <a:p>
            <a:pPr>
              <a:defRPr/>
            </a:pPr>
            <a:fld id="{ED2A5BCF-08AD-4814-8341-34CC1736FD3A}" type="slidenum">
              <a:rPr lang="it-IT" sz="1000">
                <a:solidFill>
                  <a:srgbClr val="E3DED1">
                    <a:shade val="50000"/>
                  </a:srgbClr>
                </a:solidFill>
                <a:latin typeface="Calibri"/>
              </a:rPr>
              <a:pPr>
                <a:defRPr/>
              </a:pPr>
              <a:t>284</a:t>
            </a:fld>
            <a:endParaRPr lang="it-IT" sz="1000" dirty="0">
              <a:solidFill>
                <a:srgbClr val="E3DED1">
                  <a:shade val="50000"/>
                </a:srgbClr>
              </a:solidFill>
              <a:latin typeface="Calibri"/>
            </a:endParaRPr>
          </a:p>
        </p:txBody>
      </p:sp>
      <p:sp>
        <p:nvSpPr>
          <p:cNvPr id="2" name="CasellaDiTesto 1">
            <a:extLst>
              <a:ext uri="{FF2B5EF4-FFF2-40B4-BE49-F238E27FC236}">
                <a16:creationId xmlns:a16="http://schemas.microsoft.com/office/drawing/2014/main" id="{BBC663A1-9470-4ECC-A747-3CDF0FCD0CAC}"/>
              </a:ext>
            </a:extLst>
          </p:cNvPr>
          <p:cNvSpPr txBox="1"/>
          <p:nvPr/>
        </p:nvSpPr>
        <p:spPr>
          <a:xfrm>
            <a:off x="2855640" y="949690"/>
            <a:ext cx="6624736" cy="369332"/>
          </a:xfrm>
          <a:prstGeom prst="rect">
            <a:avLst/>
          </a:prstGeom>
          <a:solidFill>
            <a:srgbClr val="FFFF00"/>
          </a:solidFill>
        </p:spPr>
        <p:txBody>
          <a:bodyPr wrap="square" rtlCol="0">
            <a:spAutoFit/>
          </a:bodyPr>
          <a:lstStyle/>
          <a:p>
            <a:pPr algn="ctr"/>
            <a:r>
              <a:rPr lang="it-IT" b="1" dirty="0"/>
              <a:t>LA QUALIFICAZIONE NEI LAVORI PUBBLICI</a:t>
            </a:r>
          </a:p>
        </p:txBody>
      </p:sp>
      <p:sp>
        <p:nvSpPr>
          <p:cNvPr id="3" name="CasellaDiTesto 2">
            <a:extLst>
              <a:ext uri="{FF2B5EF4-FFF2-40B4-BE49-F238E27FC236}">
                <a16:creationId xmlns:a16="http://schemas.microsoft.com/office/drawing/2014/main" id="{A29F4D2B-697B-4334-A2E2-CFFBA05ECEB7}"/>
              </a:ext>
            </a:extLst>
          </p:cNvPr>
          <p:cNvSpPr txBox="1"/>
          <p:nvPr/>
        </p:nvSpPr>
        <p:spPr>
          <a:xfrm>
            <a:off x="2855640" y="1700809"/>
            <a:ext cx="6624736" cy="3477875"/>
          </a:xfrm>
          <a:prstGeom prst="rect">
            <a:avLst/>
          </a:prstGeom>
          <a:noFill/>
        </p:spPr>
        <p:txBody>
          <a:bodyPr wrap="square" rtlCol="0">
            <a:spAutoFit/>
          </a:bodyPr>
          <a:lstStyle/>
          <a:p>
            <a:pPr algn="ctr"/>
            <a:r>
              <a:rPr lang="it-IT" sz="2000" dirty="0"/>
              <a:t>Ritornando alle classifiche, esse abilitano l’impresa a partecipare ad appalti per importi pari alla relativa classifica accresciuta di un quinto (cioè incrementata del 20%).</a:t>
            </a:r>
          </a:p>
          <a:p>
            <a:pPr algn="ctr"/>
            <a:endParaRPr lang="it-IT" sz="2000" dirty="0"/>
          </a:p>
          <a:p>
            <a:pPr algn="ctr"/>
            <a:r>
              <a:rPr lang="it-IT" sz="2000" b="1" u="sng" dirty="0"/>
              <a:t>La classifica di importo è ovviamente commisurata alla capacità tecnica ed economica dell’impresa.</a:t>
            </a:r>
          </a:p>
          <a:p>
            <a:pPr algn="ctr"/>
            <a:endParaRPr lang="it-IT" sz="2000" b="1" u="sng" dirty="0"/>
          </a:p>
          <a:p>
            <a:pPr algn="ctr"/>
            <a:r>
              <a:rPr lang="it-IT" sz="2000" b="1" u="sng" dirty="0"/>
              <a:t>Per qualificazioni in classifiche maggiori alla II è necessario dimostrare il possesso di un Sistema di Qualità aziendale, certificato secondo la norma UNI EN ISO 9001.</a:t>
            </a:r>
          </a:p>
          <a:p>
            <a:pPr algn="ctr"/>
            <a:endParaRPr lang="it-IT" sz="2000" dirty="0"/>
          </a:p>
        </p:txBody>
      </p:sp>
    </p:spTree>
    <p:extLst>
      <p:ext uri="{BB962C8B-B14F-4D97-AF65-F5344CB8AC3E}">
        <p14:creationId xmlns:p14="http://schemas.microsoft.com/office/powerpoint/2010/main" val="2341543037"/>
      </p:ext>
    </p:extLst>
  </p:cSld>
  <p:clrMapOvr>
    <a:masterClrMapping/>
  </p:clrMapOvr>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4" name="Segnaposto data 3"/>
          <p:cNvSpPr>
            <a:spLocks noGrp="1"/>
          </p:cNvSpPr>
          <p:nvPr>
            <p:ph type="dt" sz="half" idx="10"/>
          </p:nvPr>
        </p:nvSpPr>
        <p:spPr>
          <a:xfrm>
            <a:off x="1991544" y="6021289"/>
            <a:ext cx="2286000" cy="365125"/>
          </a:xfrm>
        </p:spPr>
        <p:txBody>
          <a:bodyPr/>
          <a:lstStyle/>
          <a:p>
            <a:pPr algn="r">
              <a:defRPr/>
            </a:pPr>
            <a:endParaRPr lang="it-IT" sz="1000" dirty="0">
              <a:solidFill>
                <a:srgbClr val="E3DED1">
                  <a:shade val="50000"/>
                </a:srgbClr>
              </a:solidFill>
              <a:latin typeface="Calibri"/>
            </a:endParaRPr>
          </a:p>
          <a:p>
            <a:pPr algn="r">
              <a:defRPr/>
            </a:pPr>
            <a:fld id="{C2A3C01C-C5B2-41A8-8D17-32AF24AD1F6C}" type="datetime1">
              <a:rPr lang="it-IT" sz="1000">
                <a:solidFill>
                  <a:srgbClr val="E3DED1">
                    <a:shade val="50000"/>
                  </a:srgbClr>
                </a:solidFill>
                <a:latin typeface="Calibri"/>
              </a:rPr>
              <a:pPr algn="r">
                <a:defRPr/>
              </a:pPr>
              <a:t>11/12/2020</a:t>
            </a:fld>
            <a:endParaRPr lang="it-IT" sz="1000" dirty="0">
              <a:solidFill>
                <a:srgbClr val="E3DED1">
                  <a:shade val="50000"/>
                </a:srgbClr>
              </a:solidFill>
              <a:latin typeface="Calibri"/>
            </a:endParaRPr>
          </a:p>
        </p:txBody>
      </p:sp>
      <p:sp>
        <p:nvSpPr>
          <p:cNvPr id="5" name="Segnaposto piè di pagina 4"/>
          <p:cNvSpPr>
            <a:spLocks noGrp="1"/>
          </p:cNvSpPr>
          <p:nvPr>
            <p:ph type="ftr" sz="quarter" idx="11"/>
          </p:nvPr>
        </p:nvSpPr>
        <p:spPr>
          <a:xfrm>
            <a:off x="6528048" y="6111876"/>
            <a:ext cx="3344280" cy="365125"/>
          </a:xfrm>
        </p:spPr>
        <p:txBody>
          <a:bodyPr/>
          <a:lstStyle/>
          <a:p>
            <a:pPr algn="l">
              <a:defRPr/>
            </a:pPr>
            <a:r>
              <a:rPr lang="it-IT" sz="1000" dirty="0">
                <a:solidFill>
                  <a:srgbClr val="E3DED1">
                    <a:shade val="50000"/>
                  </a:srgbClr>
                </a:solidFill>
                <a:latin typeface="Calibri"/>
              </a:rPr>
              <a:t>IL CODICE DEI CONTRATTI PUBBLICI</a:t>
            </a:r>
          </a:p>
        </p:txBody>
      </p:sp>
      <p:sp>
        <p:nvSpPr>
          <p:cNvPr id="6" name="Segnaposto numero diapositiva 5"/>
          <p:cNvSpPr>
            <a:spLocks noGrp="1"/>
          </p:cNvSpPr>
          <p:nvPr>
            <p:ph type="sldNum" sz="quarter" idx="12"/>
          </p:nvPr>
        </p:nvSpPr>
        <p:spPr/>
        <p:txBody>
          <a:bodyPr/>
          <a:lstStyle/>
          <a:p>
            <a:pPr>
              <a:defRPr/>
            </a:pPr>
            <a:fld id="{ED2A5BCF-08AD-4814-8341-34CC1736FD3A}" type="slidenum">
              <a:rPr lang="it-IT" sz="1000">
                <a:solidFill>
                  <a:srgbClr val="E3DED1">
                    <a:shade val="50000"/>
                  </a:srgbClr>
                </a:solidFill>
                <a:latin typeface="Calibri"/>
              </a:rPr>
              <a:pPr>
                <a:defRPr/>
              </a:pPr>
              <a:t>285</a:t>
            </a:fld>
            <a:endParaRPr lang="it-IT" sz="1000" dirty="0">
              <a:solidFill>
                <a:srgbClr val="E3DED1">
                  <a:shade val="50000"/>
                </a:srgbClr>
              </a:solidFill>
              <a:latin typeface="Calibri"/>
            </a:endParaRPr>
          </a:p>
        </p:txBody>
      </p:sp>
      <p:sp>
        <p:nvSpPr>
          <p:cNvPr id="2" name="CasellaDiTesto 1">
            <a:extLst>
              <a:ext uri="{FF2B5EF4-FFF2-40B4-BE49-F238E27FC236}">
                <a16:creationId xmlns:a16="http://schemas.microsoft.com/office/drawing/2014/main" id="{BBC663A1-9470-4ECC-A747-3CDF0FCD0CAC}"/>
              </a:ext>
            </a:extLst>
          </p:cNvPr>
          <p:cNvSpPr txBox="1"/>
          <p:nvPr/>
        </p:nvSpPr>
        <p:spPr>
          <a:xfrm>
            <a:off x="2855640" y="949690"/>
            <a:ext cx="6624736" cy="369332"/>
          </a:xfrm>
          <a:prstGeom prst="rect">
            <a:avLst/>
          </a:prstGeom>
          <a:solidFill>
            <a:srgbClr val="FFFF00"/>
          </a:solidFill>
        </p:spPr>
        <p:txBody>
          <a:bodyPr wrap="square" rtlCol="0">
            <a:spAutoFit/>
          </a:bodyPr>
          <a:lstStyle/>
          <a:p>
            <a:pPr algn="ctr"/>
            <a:r>
              <a:rPr lang="it-IT" b="1" dirty="0"/>
              <a:t>LA QUALIFICAZIONE NEI LAVORI PUBBLICI</a:t>
            </a:r>
          </a:p>
        </p:txBody>
      </p:sp>
      <p:sp>
        <p:nvSpPr>
          <p:cNvPr id="3" name="CasellaDiTesto 2">
            <a:extLst>
              <a:ext uri="{FF2B5EF4-FFF2-40B4-BE49-F238E27FC236}">
                <a16:creationId xmlns:a16="http://schemas.microsoft.com/office/drawing/2014/main" id="{A29F4D2B-697B-4334-A2E2-CFFBA05ECEB7}"/>
              </a:ext>
            </a:extLst>
          </p:cNvPr>
          <p:cNvSpPr txBox="1"/>
          <p:nvPr/>
        </p:nvSpPr>
        <p:spPr>
          <a:xfrm>
            <a:off x="2855640" y="1700808"/>
            <a:ext cx="6624736" cy="4985980"/>
          </a:xfrm>
          <a:prstGeom prst="rect">
            <a:avLst/>
          </a:prstGeom>
          <a:noFill/>
        </p:spPr>
        <p:txBody>
          <a:bodyPr wrap="square" rtlCol="0">
            <a:spAutoFit/>
          </a:bodyPr>
          <a:lstStyle/>
          <a:p>
            <a:pPr algn="ctr"/>
            <a:r>
              <a:rPr lang="it-IT" sz="2000" b="1" u="sng" dirty="0"/>
              <a:t>N.B.</a:t>
            </a:r>
          </a:p>
          <a:p>
            <a:pPr algn="ctr"/>
            <a:endParaRPr lang="it-IT" sz="1050" b="1" u="sng" dirty="0"/>
          </a:p>
          <a:p>
            <a:pPr algn="ctr"/>
            <a:r>
              <a:rPr lang="it-IT" sz="2000" b="1" u="sng" dirty="0"/>
              <a:t>COME STABILISCE IL COMMA 2 DELL’ART. 61 D.P.R. n. 207/2010</a:t>
            </a:r>
          </a:p>
          <a:p>
            <a:pPr algn="ctr"/>
            <a:endParaRPr lang="it-IT" b="1" u="sng" dirty="0"/>
          </a:p>
          <a:p>
            <a:pPr algn="ctr"/>
            <a:r>
              <a:rPr lang="it-IT" i="1" dirty="0"/>
              <a:t>«…2. La qualificazione in una categoria abilita l'impresa a partecipare alle gare e ad eseguire i lavori nei limiti della propria classifica incrementata di un quinto; </a:t>
            </a:r>
            <a:r>
              <a:rPr lang="it-IT" b="1" i="1" u="sng" dirty="0"/>
              <a:t>nel caso di imprese raggruppate o consorziate la medesima disposizione si applica con riferimento a ciascuna impresa raggruppata o consorziata, a condizione che essa sia qualificata per una classifica pari ad almeno un quinto dell'importo dei lavori a base di gara</a:t>
            </a:r>
            <a:r>
              <a:rPr lang="it-IT" i="1" dirty="0"/>
              <a:t>; nel caso di imprese raggruppate o consorziate la disposizione non si applica alla mandataria ai fini del conseguimento del requisito minimo di cui all’articolo 92, comma 2».</a:t>
            </a:r>
          </a:p>
          <a:p>
            <a:pPr algn="ctr"/>
            <a:endParaRPr lang="it-IT" sz="2000" b="1" u="sng" dirty="0"/>
          </a:p>
          <a:p>
            <a:pPr algn="ctr"/>
            <a:endParaRPr lang="it-IT" sz="2000" dirty="0"/>
          </a:p>
        </p:txBody>
      </p:sp>
    </p:spTree>
    <p:extLst>
      <p:ext uri="{BB962C8B-B14F-4D97-AF65-F5344CB8AC3E}">
        <p14:creationId xmlns:p14="http://schemas.microsoft.com/office/powerpoint/2010/main" val="2188516572"/>
      </p:ext>
    </p:extLst>
  </p:cSld>
  <p:clrMapOvr>
    <a:masterClrMapping/>
  </p:clrMapOvr>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4" name="Segnaposto data 3"/>
          <p:cNvSpPr>
            <a:spLocks noGrp="1"/>
          </p:cNvSpPr>
          <p:nvPr>
            <p:ph type="dt" sz="half" idx="10"/>
          </p:nvPr>
        </p:nvSpPr>
        <p:spPr>
          <a:xfrm>
            <a:off x="1991544" y="6021289"/>
            <a:ext cx="2286000" cy="365125"/>
          </a:xfrm>
        </p:spPr>
        <p:txBody>
          <a:bodyPr/>
          <a:lstStyle/>
          <a:p>
            <a:pPr algn="r">
              <a:defRPr/>
            </a:pPr>
            <a:endParaRPr lang="it-IT" sz="1000" dirty="0">
              <a:solidFill>
                <a:srgbClr val="E3DED1">
                  <a:shade val="50000"/>
                </a:srgbClr>
              </a:solidFill>
              <a:latin typeface="Calibri"/>
            </a:endParaRPr>
          </a:p>
          <a:p>
            <a:pPr algn="r">
              <a:defRPr/>
            </a:pPr>
            <a:fld id="{C2A3C01C-C5B2-41A8-8D17-32AF24AD1F6C}" type="datetime1">
              <a:rPr lang="it-IT" sz="1000">
                <a:solidFill>
                  <a:srgbClr val="E3DED1">
                    <a:shade val="50000"/>
                  </a:srgbClr>
                </a:solidFill>
                <a:latin typeface="Calibri"/>
              </a:rPr>
              <a:pPr algn="r">
                <a:defRPr/>
              </a:pPr>
              <a:t>11/12/2020</a:t>
            </a:fld>
            <a:endParaRPr lang="it-IT" sz="1000" dirty="0">
              <a:solidFill>
                <a:srgbClr val="E3DED1">
                  <a:shade val="50000"/>
                </a:srgbClr>
              </a:solidFill>
              <a:latin typeface="Calibri"/>
            </a:endParaRPr>
          </a:p>
        </p:txBody>
      </p:sp>
      <p:sp>
        <p:nvSpPr>
          <p:cNvPr id="5" name="Segnaposto piè di pagina 4"/>
          <p:cNvSpPr>
            <a:spLocks noGrp="1"/>
          </p:cNvSpPr>
          <p:nvPr>
            <p:ph type="ftr" sz="quarter" idx="11"/>
          </p:nvPr>
        </p:nvSpPr>
        <p:spPr>
          <a:xfrm>
            <a:off x="6528048" y="6111876"/>
            <a:ext cx="3344280" cy="365125"/>
          </a:xfrm>
        </p:spPr>
        <p:txBody>
          <a:bodyPr/>
          <a:lstStyle/>
          <a:p>
            <a:pPr algn="l">
              <a:defRPr/>
            </a:pPr>
            <a:r>
              <a:rPr lang="it-IT" sz="1000" dirty="0">
                <a:solidFill>
                  <a:srgbClr val="E3DED1">
                    <a:shade val="50000"/>
                  </a:srgbClr>
                </a:solidFill>
                <a:latin typeface="Calibri"/>
              </a:rPr>
              <a:t>IL CODICE DEI CONTRATTI PUBBLICI</a:t>
            </a:r>
          </a:p>
        </p:txBody>
      </p:sp>
      <p:sp>
        <p:nvSpPr>
          <p:cNvPr id="6" name="Segnaposto numero diapositiva 5"/>
          <p:cNvSpPr>
            <a:spLocks noGrp="1"/>
          </p:cNvSpPr>
          <p:nvPr>
            <p:ph type="sldNum" sz="quarter" idx="12"/>
          </p:nvPr>
        </p:nvSpPr>
        <p:spPr/>
        <p:txBody>
          <a:bodyPr/>
          <a:lstStyle/>
          <a:p>
            <a:pPr>
              <a:defRPr/>
            </a:pPr>
            <a:fld id="{ED2A5BCF-08AD-4814-8341-34CC1736FD3A}" type="slidenum">
              <a:rPr lang="it-IT" sz="1000">
                <a:solidFill>
                  <a:srgbClr val="E3DED1">
                    <a:shade val="50000"/>
                  </a:srgbClr>
                </a:solidFill>
                <a:latin typeface="Calibri"/>
              </a:rPr>
              <a:pPr>
                <a:defRPr/>
              </a:pPr>
              <a:t>286</a:t>
            </a:fld>
            <a:endParaRPr lang="it-IT" sz="1000" dirty="0">
              <a:solidFill>
                <a:srgbClr val="E3DED1">
                  <a:shade val="50000"/>
                </a:srgbClr>
              </a:solidFill>
              <a:latin typeface="Calibri"/>
            </a:endParaRPr>
          </a:p>
        </p:txBody>
      </p:sp>
      <p:sp>
        <p:nvSpPr>
          <p:cNvPr id="2" name="CasellaDiTesto 1">
            <a:extLst>
              <a:ext uri="{FF2B5EF4-FFF2-40B4-BE49-F238E27FC236}">
                <a16:creationId xmlns:a16="http://schemas.microsoft.com/office/drawing/2014/main" id="{BBC663A1-9470-4ECC-A747-3CDF0FCD0CAC}"/>
              </a:ext>
            </a:extLst>
          </p:cNvPr>
          <p:cNvSpPr txBox="1"/>
          <p:nvPr/>
        </p:nvSpPr>
        <p:spPr>
          <a:xfrm>
            <a:off x="2855640" y="949690"/>
            <a:ext cx="6624736" cy="369332"/>
          </a:xfrm>
          <a:prstGeom prst="rect">
            <a:avLst/>
          </a:prstGeom>
          <a:solidFill>
            <a:srgbClr val="FFFF00"/>
          </a:solidFill>
        </p:spPr>
        <p:txBody>
          <a:bodyPr wrap="square" rtlCol="0">
            <a:spAutoFit/>
          </a:bodyPr>
          <a:lstStyle/>
          <a:p>
            <a:pPr algn="ctr"/>
            <a:r>
              <a:rPr lang="it-IT" b="1" dirty="0"/>
              <a:t>LA QUALIFICAZIONE NEI LAVORI PUBBLICI</a:t>
            </a:r>
          </a:p>
        </p:txBody>
      </p:sp>
      <p:pic>
        <p:nvPicPr>
          <p:cNvPr id="3" name="Immagine 2">
            <a:extLst>
              <a:ext uri="{FF2B5EF4-FFF2-40B4-BE49-F238E27FC236}">
                <a16:creationId xmlns:a16="http://schemas.microsoft.com/office/drawing/2014/main" id="{BE70ED4E-EAA3-43E8-9F3A-2441F4FE1D98}"/>
              </a:ext>
            </a:extLst>
          </p:cNvPr>
          <p:cNvPicPr>
            <a:picLocks noChangeAspect="1"/>
          </p:cNvPicPr>
          <p:nvPr/>
        </p:nvPicPr>
        <p:blipFill>
          <a:blip r:embed="rId2"/>
          <a:stretch>
            <a:fillRect/>
          </a:stretch>
        </p:blipFill>
        <p:spPr>
          <a:xfrm>
            <a:off x="2796330" y="1507282"/>
            <a:ext cx="6672493" cy="4535860"/>
          </a:xfrm>
          <a:prstGeom prst="rect">
            <a:avLst/>
          </a:prstGeom>
          <a:ln>
            <a:solidFill>
              <a:schemeClr val="tx1"/>
            </a:solidFill>
          </a:ln>
        </p:spPr>
      </p:pic>
    </p:spTree>
    <p:extLst>
      <p:ext uri="{BB962C8B-B14F-4D97-AF65-F5344CB8AC3E}">
        <p14:creationId xmlns:p14="http://schemas.microsoft.com/office/powerpoint/2010/main" val="3927635330"/>
      </p:ext>
    </p:extLst>
  </p:cSld>
  <p:clrMapOvr>
    <a:masterClrMapping/>
  </p:clrMapOvr>
</p:sld>
</file>

<file path=ppt/slides/slide2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4" name="Segnaposto data 3"/>
          <p:cNvSpPr>
            <a:spLocks noGrp="1"/>
          </p:cNvSpPr>
          <p:nvPr>
            <p:ph type="dt" sz="half" idx="10"/>
          </p:nvPr>
        </p:nvSpPr>
        <p:spPr>
          <a:xfrm>
            <a:off x="1991544" y="6021289"/>
            <a:ext cx="2286000" cy="365125"/>
          </a:xfrm>
        </p:spPr>
        <p:txBody>
          <a:bodyPr/>
          <a:lstStyle/>
          <a:p>
            <a:pPr algn="r">
              <a:defRPr/>
            </a:pPr>
            <a:endParaRPr lang="it-IT" sz="1000" dirty="0">
              <a:solidFill>
                <a:srgbClr val="E3DED1">
                  <a:shade val="50000"/>
                </a:srgbClr>
              </a:solidFill>
              <a:latin typeface="Calibri"/>
            </a:endParaRPr>
          </a:p>
          <a:p>
            <a:pPr algn="r">
              <a:defRPr/>
            </a:pPr>
            <a:fld id="{C2A3C01C-C5B2-41A8-8D17-32AF24AD1F6C}" type="datetime1">
              <a:rPr lang="it-IT" sz="1000">
                <a:solidFill>
                  <a:srgbClr val="E3DED1">
                    <a:shade val="50000"/>
                  </a:srgbClr>
                </a:solidFill>
                <a:latin typeface="Calibri"/>
              </a:rPr>
              <a:pPr algn="r">
                <a:defRPr/>
              </a:pPr>
              <a:t>11/12/2020</a:t>
            </a:fld>
            <a:endParaRPr lang="it-IT" sz="1000" dirty="0">
              <a:solidFill>
                <a:srgbClr val="E3DED1">
                  <a:shade val="50000"/>
                </a:srgbClr>
              </a:solidFill>
              <a:latin typeface="Calibri"/>
            </a:endParaRPr>
          </a:p>
        </p:txBody>
      </p:sp>
      <p:sp>
        <p:nvSpPr>
          <p:cNvPr id="5" name="Segnaposto piè di pagina 4"/>
          <p:cNvSpPr>
            <a:spLocks noGrp="1"/>
          </p:cNvSpPr>
          <p:nvPr>
            <p:ph type="ftr" sz="quarter" idx="11"/>
          </p:nvPr>
        </p:nvSpPr>
        <p:spPr>
          <a:xfrm>
            <a:off x="6528048" y="6111876"/>
            <a:ext cx="3344280" cy="365125"/>
          </a:xfrm>
        </p:spPr>
        <p:txBody>
          <a:bodyPr/>
          <a:lstStyle/>
          <a:p>
            <a:pPr algn="l">
              <a:defRPr/>
            </a:pPr>
            <a:r>
              <a:rPr lang="it-IT" sz="1000" dirty="0">
                <a:solidFill>
                  <a:srgbClr val="E3DED1">
                    <a:shade val="50000"/>
                  </a:srgbClr>
                </a:solidFill>
                <a:latin typeface="Calibri"/>
              </a:rPr>
              <a:t>IL CODICE DEI CONTRATTI PUBBLICI</a:t>
            </a:r>
          </a:p>
        </p:txBody>
      </p:sp>
      <p:sp>
        <p:nvSpPr>
          <p:cNvPr id="6" name="Segnaposto numero diapositiva 5"/>
          <p:cNvSpPr>
            <a:spLocks noGrp="1"/>
          </p:cNvSpPr>
          <p:nvPr>
            <p:ph type="sldNum" sz="quarter" idx="12"/>
          </p:nvPr>
        </p:nvSpPr>
        <p:spPr/>
        <p:txBody>
          <a:bodyPr/>
          <a:lstStyle/>
          <a:p>
            <a:pPr>
              <a:defRPr/>
            </a:pPr>
            <a:fld id="{ED2A5BCF-08AD-4814-8341-34CC1736FD3A}" type="slidenum">
              <a:rPr lang="it-IT" sz="1000">
                <a:solidFill>
                  <a:srgbClr val="E3DED1">
                    <a:shade val="50000"/>
                  </a:srgbClr>
                </a:solidFill>
                <a:latin typeface="Calibri"/>
              </a:rPr>
              <a:pPr>
                <a:defRPr/>
              </a:pPr>
              <a:t>287</a:t>
            </a:fld>
            <a:endParaRPr lang="it-IT" sz="1000" dirty="0">
              <a:solidFill>
                <a:srgbClr val="E3DED1">
                  <a:shade val="50000"/>
                </a:srgbClr>
              </a:solidFill>
              <a:latin typeface="Calibri"/>
            </a:endParaRPr>
          </a:p>
        </p:txBody>
      </p:sp>
      <p:sp>
        <p:nvSpPr>
          <p:cNvPr id="2" name="CasellaDiTesto 1">
            <a:extLst>
              <a:ext uri="{FF2B5EF4-FFF2-40B4-BE49-F238E27FC236}">
                <a16:creationId xmlns:a16="http://schemas.microsoft.com/office/drawing/2014/main" id="{BBC663A1-9470-4ECC-A747-3CDF0FCD0CAC}"/>
              </a:ext>
            </a:extLst>
          </p:cNvPr>
          <p:cNvSpPr txBox="1"/>
          <p:nvPr/>
        </p:nvSpPr>
        <p:spPr>
          <a:xfrm>
            <a:off x="2855640" y="949690"/>
            <a:ext cx="6624736" cy="369332"/>
          </a:xfrm>
          <a:prstGeom prst="rect">
            <a:avLst/>
          </a:prstGeom>
          <a:solidFill>
            <a:srgbClr val="FFFF00"/>
          </a:solidFill>
        </p:spPr>
        <p:txBody>
          <a:bodyPr wrap="square" rtlCol="0">
            <a:spAutoFit/>
          </a:bodyPr>
          <a:lstStyle/>
          <a:p>
            <a:pPr algn="ctr"/>
            <a:r>
              <a:rPr lang="it-IT" b="1" dirty="0"/>
              <a:t>LA QUALIFICAZIONE NEI LAVORI PUBBLICI</a:t>
            </a:r>
          </a:p>
        </p:txBody>
      </p:sp>
      <p:sp>
        <p:nvSpPr>
          <p:cNvPr id="3" name="CasellaDiTesto 2">
            <a:extLst>
              <a:ext uri="{FF2B5EF4-FFF2-40B4-BE49-F238E27FC236}">
                <a16:creationId xmlns:a16="http://schemas.microsoft.com/office/drawing/2014/main" id="{A29F4D2B-697B-4334-A2E2-CFFBA05ECEB7}"/>
              </a:ext>
            </a:extLst>
          </p:cNvPr>
          <p:cNvSpPr txBox="1"/>
          <p:nvPr/>
        </p:nvSpPr>
        <p:spPr>
          <a:xfrm>
            <a:off x="2855640" y="1700808"/>
            <a:ext cx="6624736" cy="400110"/>
          </a:xfrm>
          <a:prstGeom prst="rect">
            <a:avLst/>
          </a:prstGeom>
          <a:solidFill>
            <a:srgbClr val="00B0F0"/>
          </a:solidFill>
        </p:spPr>
        <p:txBody>
          <a:bodyPr wrap="square" rtlCol="0">
            <a:spAutoFit/>
          </a:bodyPr>
          <a:lstStyle/>
          <a:p>
            <a:pPr algn="ctr"/>
            <a:r>
              <a:rPr lang="it-IT" sz="2000" b="1" dirty="0">
                <a:highlight>
                  <a:srgbClr val="FF0000"/>
                </a:highlight>
              </a:rPr>
              <a:t>IL SISTEMA SOA</a:t>
            </a:r>
          </a:p>
        </p:txBody>
      </p:sp>
      <p:sp>
        <p:nvSpPr>
          <p:cNvPr id="8" name="CasellaDiTesto 7">
            <a:extLst>
              <a:ext uri="{FF2B5EF4-FFF2-40B4-BE49-F238E27FC236}">
                <a16:creationId xmlns:a16="http://schemas.microsoft.com/office/drawing/2014/main" id="{1983CC40-F46D-4F39-B27E-FB9E383F2683}"/>
              </a:ext>
            </a:extLst>
          </p:cNvPr>
          <p:cNvSpPr txBox="1"/>
          <p:nvPr/>
        </p:nvSpPr>
        <p:spPr>
          <a:xfrm>
            <a:off x="2865418" y="2323763"/>
            <a:ext cx="6624736" cy="4062651"/>
          </a:xfrm>
          <a:prstGeom prst="rect">
            <a:avLst/>
          </a:prstGeom>
          <a:noFill/>
        </p:spPr>
        <p:txBody>
          <a:bodyPr wrap="square" rtlCol="0">
            <a:spAutoFit/>
          </a:bodyPr>
          <a:lstStyle/>
          <a:p>
            <a:pPr lvl="0" algn="ctr"/>
            <a:r>
              <a:rPr lang="it-IT" sz="1600" dirty="0"/>
              <a:t>Dunque, come nel pregresso Codice, </a:t>
            </a:r>
            <a:r>
              <a:rPr lang="en-US" sz="1600" dirty="0"/>
              <a:t>viene mantenuto “a regime” un </a:t>
            </a:r>
            <a:r>
              <a:rPr lang="en-US" sz="1600" b="1" dirty="0"/>
              <a:t>sistema unico di qualificazione per i soggetti esecutori </a:t>
            </a:r>
            <a:r>
              <a:rPr lang="en-US" sz="1600" dirty="0"/>
              <a:t>a qualsiasi titolo di lavori pubblici di importo pari o superiore a 150.000,00 euro (84, comma 1) mediante </a:t>
            </a:r>
            <a:r>
              <a:rPr lang="en-US" sz="1600" b="1" dirty="0"/>
              <a:t>attestazione da parte delle SOA</a:t>
            </a:r>
            <a:r>
              <a:rPr lang="en-US" sz="1600" dirty="0"/>
              <a:t>.</a:t>
            </a:r>
            <a:endParaRPr lang="it-IT" sz="1600" dirty="0"/>
          </a:p>
          <a:p>
            <a:pPr lvl="0" algn="ctr"/>
            <a:r>
              <a:rPr lang="en-US" sz="1600" dirty="0"/>
              <a:t>L'Attestazione SOA, come accennato, qualifica l'impresa ad eseguire appalti per categorie di opere e classifiche di importi.</a:t>
            </a:r>
            <a:endParaRPr lang="it-IT" sz="1600" dirty="0"/>
          </a:p>
          <a:p>
            <a:pPr lvl="1" algn="ctr"/>
            <a:r>
              <a:rPr lang="en-US" sz="1600" b="1" dirty="0"/>
              <a:t>LE CATEGORIE DI OPERE </a:t>
            </a:r>
            <a:r>
              <a:rPr lang="en-US" sz="1600" dirty="0"/>
              <a:t>a cui si può richiedere di essere attestati </a:t>
            </a:r>
            <a:r>
              <a:rPr lang="en-US" sz="1600" dirty="0" err="1"/>
              <a:t>sono</a:t>
            </a:r>
            <a:r>
              <a:rPr lang="en-US" sz="1600" dirty="0"/>
              <a:t> 52:</a:t>
            </a:r>
            <a:r>
              <a:rPr lang="it-IT" sz="1600" dirty="0"/>
              <a:t> </a:t>
            </a:r>
            <a:r>
              <a:rPr lang="en-US" sz="1600" b="1" i="1" dirty="0"/>
              <a:t>13 di esse sono opere generali </a:t>
            </a:r>
            <a:r>
              <a:rPr lang="en-US" sz="1600" dirty="0"/>
              <a:t>e </a:t>
            </a:r>
            <a:r>
              <a:rPr lang="en-US" sz="1600" b="1" i="1" dirty="0"/>
              <a:t>39 di esse sono opere specializzate</a:t>
            </a:r>
            <a:r>
              <a:rPr lang="en-US" sz="1600" dirty="0"/>
              <a:t>.</a:t>
            </a:r>
            <a:r>
              <a:rPr lang="it-IT" sz="1600" dirty="0"/>
              <a:t> </a:t>
            </a:r>
            <a:r>
              <a:rPr lang="en-US" sz="1600" b="1" dirty="0"/>
              <a:t>LE CLASSIFICHE DI IMPORTI </a:t>
            </a:r>
            <a:r>
              <a:rPr lang="en-US" sz="1600" dirty="0"/>
              <a:t>a cui si può richiedere di essere attestati sono 10 (VIII).</a:t>
            </a:r>
            <a:endParaRPr lang="it-IT" sz="1600" dirty="0"/>
          </a:p>
          <a:p>
            <a:pPr lvl="0" algn="ctr"/>
            <a:r>
              <a:rPr lang="en-US" sz="1600" dirty="0"/>
              <a:t>Per quanto riguarda i requisiti richiesti agli Operatori economici che partecipano ad </a:t>
            </a:r>
            <a:r>
              <a:rPr lang="en-US" sz="1600" b="1" dirty="0"/>
              <a:t>appalti di importo pari o superiore ai 20 milioni di euro</a:t>
            </a:r>
            <a:r>
              <a:rPr lang="en-US" sz="1600" dirty="0"/>
              <a:t>, nel Codice è prevista una </a:t>
            </a:r>
            <a:r>
              <a:rPr lang="en-US" sz="1600" b="1" i="1" dirty="0"/>
              <a:t>qualificazione rafforzata</a:t>
            </a:r>
            <a:r>
              <a:rPr lang="en-US" sz="1600" dirty="0"/>
              <a:t>, differente da quella disciplinata nel previgente Regolamento, poiché facoltativa per le stazioni appaltanti (può richiedere…).</a:t>
            </a:r>
            <a:endParaRPr lang="it-IT" sz="1600" dirty="0"/>
          </a:p>
          <a:p>
            <a:endParaRPr lang="it-IT" dirty="0"/>
          </a:p>
        </p:txBody>
      </p:sp>
    </p:spTree>
    <p:extLst>
      <p:ext uri="{BB962C8B-B14F-4D97-AF65-F5344CB8AC3E}">
        <p14:creationId xmlns:p14="http://schemas.microsoft.com/office/powerpoint/2010/main" val="3261551645"/>
      </p:ext>
    </p:extLst>
  </p:cSld>
  <p:clrMapOvr>
    <a:masterClrMapping/>
  </p:clrMapOvr>
</p:sld>
</file>

<file path=ppt/slides/slide2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4" name="Segnaposto data 3"/>
          <p:cNvSpPr>
            <a:spLocks noGrp="1"/>
          </p:cNvSpPr>
          <p:nvPr>
            <p:ph type="dt" sz="half" idx="10"/>
          </p:nvPr>
        </p:nvSpPr>
        <p:spPr>
          <a:xfrm>
            <a:off x="1991544" y="6021289"/>
            <a:ext cx="2286000" cy="365125"/>
          </a:xfrm>
        </p:spPr>
        <p:txBody>
          <a:bodyPr/>
          <a:lstStyle/>
          <a:p>
            <a:pPr algn="r">
              <a:defRPr/>
            </a:pPr>
            <a:endParaRPr lang="it-IT" sz="1000" dirty="0">
              <a:solidFill>
                <a:srgbClr val="E3DED1">
                  <a:shade val="50000"/>
                </a:srgbClr>
              </a:solidFill>
              <a:latin typeface="Calibri"/>
            </a:endParaRPr>
          </a:p>
          <a:p>
            <a:pPr algn="r">
              <a:defRPr/>
            </a:pPr>
            <a:fld id="{C2A3C01C-C5B2-41A8-8D17-32AF24AD1F6C}" type="datetime1">
              <a:rPr lang="it-IT" sz="1000">
                <a:solidFill>
                  <a:srgbClr val="E3DED1">
                    <a:shade val="50000"/>
                  </a:srgbClr>
                </a:solidFill>
                <a:latin typeface="Calibri"/>
              </a:rPr>
              <a:pPr algn="r">
                <a:defRPr/>
              </a:pPr>
              <a:t>11/12/2020</a:t>
            </a:fld>
            <a:endParaRPr lang="it-IT" sz="1000" dirty="0">
              <a:solidFill>
                <a:srgbClr val="E3DED1">
                  <a:shade val="50000"/>
                </a:srgbClr>
              </a:solidFill>
              <a:latin typeface="Calibri"/>
            </a:endParaRPr>
          </a:p>
        </p:txBody>
      </p:sp>
      <p:sp>
        <p:nvSpPr>
          <p:cNvPr id="5" name="Segnaposto piè di pagina 4"/>
          <p:cNvSpPr>
            <a:spLocks noGrp="1"/>
          </p:cNvSpPr>
          <p:nvPr>
            <p:ph type="ftr" sz="quarter" idx="11"/>
          </p:nvPr>
        </p:nvSpPr>
        <p:spPr>
          <a:xfrm>
            <a:off x="6528048" y="6111876"/>
            <a:ext cx="3344280" cy="365125"/>
          </a:xfrm>
        </p:spPr>
        <p:txBody>
          <a:bodyPr/>
          <a:lstStyle/>
          <a:p>
            <a:pPr algn="l">
              <a:defRPr/>
            </a:pPr>
            <a:r>
              <a:rPr lang="it-IT" sz="1000" dirty="0">
                <a:solidFill>
                  <a:srgbClr val="E3DED1">
                    <a:shade val="50000"/>
                  </a:srgbClr>
                </a:solidFill>
                <a:latin typeface="Calibri"/>
              </a:rPr>
              <a:t>IL CODICE DEI CONTRATTI PUBBLICI</a:t>
            </a:r>
          </a:p>
        </p:txBody>
      </p:sp>
      <p:sp>
        <p:nvSpPr>
          <p:cNvPr id="6" name="Segnaposto numero diapositiva 5"/>
          <p:cNvSpPr>
            <a:spLocks noGrp="1"/>
          </p:cNvSpPr>
          <p:nvPr>
            <p:ph type="sldNum" sz="quarter" idx="12"/>
          </p:nvPr>
        </p:nvSpPr>
        <p:spPr/>
        <p:txBody>
          <a:bodyPr/>
          <a:lstStyle/>
          <a:p>
            <a:pPr>
              <a:defRPr/>
            </a:pPr>
            <a:fld id="{ED2A5BCF-08AD-4814-8341-34CC1736FD3A}" type="slidenum">
              <a:rPr lang="it-IT" sz="1000">
                <a:solidFill>
                  <a:srgbClr val="E3DED1">
                    <a:shade val="50000"/>
                  </a:srgbClr>
                </a:solidFill>
                <a:latin typeface="Calibri"/>
              </a:rPr>
              <a:pPr>
                <a:defRPr/>
              </a:pPr>
              <a:t>288</a:t>
            </a:fld>
            <a:endParaRPr lang="it-IT" sz="1000" dirty="0">
              <a:solidFill>
                <a:srgbClr val="E3DED1">
                  <a:shade val="50000"/>
                </a:srgbClr>
              </a:solidFill>
              <a:latin typeface="Calibri"/>
            </a:endParaRPr>
          </a:p>
        </p:txBody>
      </p:sp>
      <p:sp>
        <p:nvSpPr>
          <p:cNvPr id="2" name="CasellaDiTesto 1">
            <a:extLst>
              <a:ext uri="{FF2B5EF4-FFF2-40B4-BE49-F238E27FC236}">
                <a16:creationId xmlns:a16="http://schemas.microsoft.com/office/drawing/2014/main" id="{BBC663A1-9470-4ECC-A747-3CDF0FCD0CAC}"/>
              </a:ext>
            </a:extLst>
          </p:cNvPr>
          <p:cNvSpPr txBox="1"/>
          <p:nvPr/>
        </p:nvSpPr>
        <p:spPr>
          <a:xfrm>
            <a:off x="2855640" y="949690"/>
            <a:ext cx="6624736" cy="369332"/>
          </a:xfrm>
          <a:prstGeom prst="rect">
            <a:avLst/>
          </a:prstGeom>
          <a:solidFill>
            <a:srgbClr val="FFFF00"/>
          </a:solidFill>
        </p:spPr>
        <p:txBody>
          <a:bodyPr wrap="square" rtlCol="0">
            <a:spAutoFit/>
          </a:bodyPr>
          <a:lstStyle/>
          <a:p>
            <a:pPr algn="ctr"/>
            <a:r>
              <a:rPr lang="it-IT" b="1" dirty="0"/>
              <a:t>LA QUALIFICAZIONE NEI LAVORI PUBBLICI</a:t>
            </a:r>
          </a:p>
        </p:txBody>
      </p:sp>
      <p:sp>
        <p:nvSpPr>
          <p:cNvPr id="3" name="CasellaDiTesto 2">
            <a:extLst>
              <a:ext uri="{FF2B5EF4-FFF2-40B4-BE49-F238E27FC236}">
                <a16:creationId xmlns:a16="http://schemas.microsoft.com/office/drawing/2014/main" id="{A29F4D2B-697B-4334-A2E2-CFFBA05ECEB7}"/>
              </a:ext>
            </a:extLst>
          </p:cNvPr>
          <p:cNvSpPr txBox="1"/>
          <p:nvPr/>
        </p:nvSpPr>
        <p:spPr>
          <a:xfrm>
            <a:off x="2855640" y="1700808"/>
            <a:ext cx="6624736" cy="400110"/>
          </a:xfrm>
          <a:prstGeom prst="rect">
            <a:avLst/>
          </a:prstGeom>
          <a:solidFill>
            <a:srgbClr val="00B0F0"/>
          </a:solidFill>
        </p:spPr>
        <p:txBody>
          <a:bodyPr wrap="square" rtlCol="0">
            <a:spAutoFit/>
          </a:bodyPr>
          <a:lstStyle/>
          <a:p>
            <a:pPr algn="ctr"/>
            <a:r>
              <a:rPr lang="it-IT" sz="2000" b="1" dirty="0">
                <a:highlight>
                  <a:srgbClr val="FF0000"/>
                </a:highlight>
              </a:rPr>
              <a:t>IL SISTEMA SOA</a:t>
            </a:r>
          </a:p>
        </p:txBody>
      </p:sp>
      <p:sp>
        <p:nvSpPr>
          <p:cNvPr id="8" name="CasellaDiTesto 7">
            <a:extLst>
              <a:ext uri="{FF2B5EF4-FFF2-40B4-BE49-F238E27FC236}">
                <a16:creationId xmlns:a16="http://schemas.microsoft.com/office/drawing/2014/main" id="{1983CC40-F46D-4F39-B27E-FB9E383F2683}"/>
              </a:ext>
            </a:extLst>
          </p:cNvPr>
          <p:cNvSpPr txBox="1"/>
          <p:nvPr/>
        </p:nvSpPr>
        <p:spPr>
          <a:xfrm>
            <a:off x="2706735" y="2324119"/>
            <a:ext cx="6922546" cy="3970318"/>
          </a:xfrm>
          <a:prstGeom prst="rect">
            <a:avLst/>
          </a:prstGeom>
          <a:noFill/>
        </p:spPr>
        <p:txBody>
          <a:bodyPr wrap="square" rtlCol="0">
            <a:spAutoFit/>
          </a:bodyPr>
          <a:lstStyle/>
          <a:p>
            <a:pPr lvl="0" algn="ctr"/>
            <a:r>
              <a:rPr lang="en-US" b="1" dirty="0"/>
              <a:t>NEI LAVORI VIGE IL SISTEMA UNICO DI QUALIFICAZIONE</a:t>
            </a:r>
            <a:endParaRPr lang="it-IT" sz="1050" dirty="0"/>
          </a:p>
          <a:p>
            <a:pPr lvl="0" algn="ctr"/>
            <a:r>
              <a:rPr lang="en-US" dirty="0"/>
              <a:t>È </a:t>
            </a:r>
            <a:r>
              <a:rPr lang="en-US" dirty="0" err="1"/>
              <a:t>riservato</a:t>
            </a:r>
            <a:r>
              <a:rPr lang="en-US" dirty="0"/>
              <a:t> ai soggetti esecutori di lavori pubblici di </a:t>
            </a:r>
            <a:r>
              <a:rPr lang="en-US" b="1" dirty="0"/>
              <a:t>importo ≥150.000 euro </a:t>
            </a:r>
            <a:r>
              <a:rPr lang="en-US" dirty="0"/>
              <a:t>(art. 84, comma 1 Codice)</a:t>
            </a:r>
            <a:endParaRPr lang="it-IT" dirty="0"/>
          </a:p>
          <a:p>
            <a:pPr lvl="0" algn="ctr"/>
            <a:r>
              <a:rPr lang="en-US" b="1" u="sng" dirty="0"/>
              <a:t>Affidato alla SOA </a:t>
            </a:r>
            <a:r>
              <a:rPr lang="en-US" u="sng" dirty="0"/>
              <a:t>il compito di attestare:</a:t>
            </a:r>
            <a:endParaRPr lang="it-IT" sz="1050" u="sng" dirty="0"/>
          </a:p>
          <a:p>
            <a:pPr marL="800100" lvl="1" indent="-342900">
              <a:buAutoNum type="alphaUcParenR"/>
            </a:pPr>
            <a:r>
              <a:rPr lang="en-US" dirty="0"/>
              <a:t>l'</a:t>
            </a:r>
            <a:r>
              <a:rPr lang="en-US" b="1" dirty="0"/>
              <a:t>assenza dei motivi di esclusione </a:t>
            </a:r>
            <a:r>
              <a:rPr lang="en-US" dirty="0"/>
              <a:t>di cui all’art. 80 Codice;</a:t>
            </a:r>
            <a:endParaRPr lang="it-IT" sz="1050" dirty="0"/>
          </a:p>
          <a:p>
            <a:pPr marL="800100" lvl="1" indent="-342900">
              <a:buAutoNum type="alphaUcParenR"/>
            </a:pPr>
            <a:r>
              <a:rPr lang="en-US" dirty="0"/>
              <a:t>il </a:t>
            </a:r>
            <a:r>
              <a:rPr lang="en-US" b="1" dirty="0"/>
              <a:t>possesso dei requisiti di capacità economica e finanziaria </a:t>
            </a:r>
            <a:r>
              <a:rPr lang="en-US" dirty="0"/>
              <a:t>e </a:t>
            </a:r>
            <a:r>
              <a:rPr lang="en-US" b="1" dirty="0"/>
              <a:t>tecniche e professionali </a:t>
            </a:r>
            <a:r>
              <a:rPr lang="en-US" dirty="0"/>
              <a:t>indicati all’art. 83 Codice; il periodo documentabile è quello </a:t>
            </a:r>
            <a:r>
              <a:rPr lang="en-US" b="1" dirty="0"/>
              <a:t>relativo ai 15 anni antecedenti la data di sottoscrizione del contratto con la SOA</a:t>
            </a:r>
            <a:r>
              <a:rPr lang="en-US" dirty="0"/>
              <a:t>;</a:t>
            </a:r>
            <a:endParaRPr lang="it-IT" sz="1050" dirty="0"/>
          </a:p>
          <a:p>
            <a:pPr marL="800100" lvl="1" indent="-342900">
              <a:buAutoNum type="alphaUcParenR"/>
            </a:pPr>
            <a:r>
              <a:rPr lang="en-US" dirty="0"/>
              <a:t>il </a:t>
            </a:r>
            <a:r>
              <a:rPr lang="en-US" b="1" dirty="0"/>
              <a:t>possesso di certificazioni di sistemi di qualità </a:t>
            </a:r>
            <a:r>
              <a:rPr lang="en-US" dirty="0"/>
              <a:t>(UNI EN ISO 9000);</a:t>
            </a:r>
            <a:endParaRPr lang="it-IT" sz="1050" dirty="0"/>
          </a:p>
          <a:p>
            <a:pPr marL="800100" lvl="1" indent="-342900">
              <a:buAutoNum type="alphaUcParenR"/>
            </a:pPr>
            <a:r>
              <a:rPr lang="en-US" dirty="0"/>
              <a:t>il possesso di </a:t>
            </a:r>
            <a:r>
              <a:rPr lang="en-US" b="1" dirty="0"/>
              <a:t>certificazione del rating di impresa</a:t>
            </a:r>
            <a:r>
              <a:rPr lang="en-US" dirty="0"/>
              <a:t>, rilasciata dall'ANAC ai sensi dell’art. 83, comma 10 Codice.</a:t>
            </a:r>
            <a:endParaRPr lang="it-IT" sz="1050" dirty="0"/>
          </a:p>
          <a:p>
            <a:endParaRPr lang="it-IT" dirty="0"/>
          </a:p>
        </p:txBody>
      </p:sp>
    </p:spTree>
    <p:extLst>
      <p:ext uri="{BB962C8B-B14F-4D97-AF65-F5344CB8AC3E}">
        <p14:creationId xmlns:p14="http://schemas.microsoft.com/office/powerpoint/2010/main" val="2583736880"/>
      </p:ext>
    </p:extLst>
  </p:cSld>
  <p:clrMapOvr>
    <a:masterClrMapping/>
  </p:clrMapOvr>
</p:sld>
</file>

<file path=ppt/slides/slide2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4" name="Segnaposto data 3"/>
          <p:cNvSpPr>
            <a:spLocks noGrp="1"/>
          </p:cNvSpPr>
          <p:nvPr>
            <p:ph type="dt" sz="half" idx="10"/>
          </p:nvPr>
        </p:nvSpPr>
        <p:spPr>
          <a:xfrm>
            <a:off x="1991544" y="6021289"/>
            <a:ext cx="2286000" cy="365125"/>
          </a:xfrm>
        </p:spPr>
        <p:txBody>
          <a:bodyPr/>
          <a:lstStyle/>
          <a:p>
            <a:pPr algn="r">
              <a:defRPr/>
            </a:pPr>
            <a:endParaRPr lang="it-IT" sz="1000" dirty="0">
              <a:solidFill>
                <a:srgbClr val="E3DED1">
                  <a:shade val="50000"/>
                </a:srgbClr>
              </a:solidFill>
              <a:latin typeface="Calibri"/>
            </a:endParaRPr>
          </a:p>
          <a:p>
            <a:pPr algn="r">
              <a:defRPr/>
            </a:pPr>
            <a:fld id="{C2A3C01C-C5B2-41A8-8D17-32AF24AD1F6C}" type="datetime1">
              <a:rPr lang="it-IT" sz="1000">
                <a:solidFill>
                  <a:srgbClr val="E3DED1">
                    <a:shade val="50000"/>
                  </a:srgbClr>
                </a:solidFill>
                <a:latin typeface="Calibri"/>
              </a:rPr>
              <a:pPr algn="r">
                <a:defRPr/>
              </a:pPr>
              <a:t>11/12/2020</a:t>
            </a:fld>
            <a:endParaRPr lang="it-IT" sz="1000" dirty="0">
              <a:solidFill>
                <a:srgbClr val="E3DED1">
                  <a:shade val="50000"/>
                </a:srgbClr>
              </a:solidFill>
              <a:latin typeface="Calibri"/>
            </a:endParaRPr>
          </a:p>
        </p:txBody>
      </p:sp>
      <p:sp>
        <p:nvSpPr>
          <p:cNvPr id="5" name="Segnaposto piè di pagina 4"/>
          <p:cNvSpPr>
            <a:spLocks noGrp="1"/>
          </p:cNvSpPr>
          <p:nvPr>
            <p:ph type="ftr" sz="quarter" idx="11"/>
          </p:nvPr>
        </p:nvSpPr>
        <p:spPr>
          <a:xfrm>
            <a:off x="6528048" y="6111876"/>
            <a:ext cx="3344280" cy="365125"/>
          </a:xfrm>
        </p:spPr>
        <p:txBody>
          <a:bodyPr/>
          <a:lstStyle/>
          <a:p>
            <a:pPr algn="l">
              <a:defRPr/>
            </a:pPr>
            <a:r>
              <a:rPr lang="it-IT" sz="1000" dirty="0">
                <a:solidFill>
                  <a:srgbClr val="E3DED1">
                    <a:shade val="50000"/>
                  </a:srgbClr>
                </a:solidFill>
                <a:latin typeface="Calibri"/>
              </a:rPr>
              <a:t>IL CODICE DEI CONTRATTI PUBBLICI</a:t>
            </a:r>
          </a:p>
        </p:txBody>
      </p:sp>
      <p:sp>
        <p:nvSpPr>
          <p:cNvPr id="6" name="Segnaposto numero diapositiva 5"/>
          <p:cNvSpPr>
            <a:spLocks noGrp="1"/>
          </p:cNvSpPr>
          <p:nvPr>
            <p:ph type="sldNum" sz="quarter" idx="12"/>
          </p:nvPr>
        </p:nvSpPr>
        <p:spPr/>
        <p:txBody>
          <a:bodyPr/>
          <a:lstStyle/>
          <a:p>
            <a:pPr>
              <a:defRPr/>
            </a:pPr>
            <a:fld id="{ED2A5BCF-08AD-4814-8341-34CC1736FD3A}" type="slidenum">
              <a:rPr lang="it-IT" sz="1000">
                <a:solidFill>
                  <a:srgbClr val="E3DED1">
                    <a:shade val="50000"/>
                  </a:srgbClr>
                </a:solidFill>
                <a:latin typeface="Calibri"/>
              </a:rPr>
              <a:pPr>
                <a:defRPr/>
              </a:pPr>
              <a:t>289</a:t>
            </a:fld>
            <a:endParaRPr lang="it-IT" sz="1000" dirty="0">
              <a:solidFill>
                <a:srgbClr val="E3DED1">
                  <a:shade val="50000"/>
                </a:srgbClr>
              </a:solidFill>
              <a:latin typeface="Calibri"/>
            </a:endParaRPr>
          </a:p>
        </p:txBody>
      </p:sp>
      <p:sp>
        <p:nvSpPr>
          <p:cNvPr id="2" name="CasellaDiTesto 1">
            <a:extLst>
              <a:ext uri="{FF2B5EF4-FFF2-40B4-BE49-F238E27FC236}">
                <a16:creationId xmlns:a16="http://schemas.microsoft.com/office/drawing/2014/main" id="{BBC663A1-9470-4ECC-A747-3CDF0FCD0CAC}"/>
              </a:ext>
            </a:extLst>
          </p:cNvPr>
          <p:cNvSpPr txBox="1"/>
          <p:nvPr/>
        </p:nvSpPr>
        <p:spPr>
          <a:xfrm>
            <a:off x="2855640" y="949690"/>
            <a:ext cx="6624736" cy="369332"/>
          </a:xfrm>
          <a:prstGeom prst="rect">
            <a:avLst/>
          </a:prstGeom>
          <a:solidFill>
            <a:srgbClr val="FFFF00"/>
          </a:solidFill>
        </p:spPr>
        <p:txBody>
          <a:bodyPr wrap="square" rtlCol="0">
            <a:spAutoFit/>
          </a:bodyPr>
          <a:lstStyle/>
          <a:p>
            <a:pPr algn="ctr"/>
            <a:r>
              <a:rPr lang="it-IT" b="1" dirty="0"/>
              <a:t>LA QUALIFICAZIONE NEI LAVORI PUBBLICI</a:t>
            </a:r>
          </a:p>
        </p:txBody>
      </p:sp>
      <p:sp>
        <p:nvSpPr>
          <p:cNvPr id="3" name="CasellaDiTesto 2">
            <a:extLst>
              <a:ext uri="{FF2B5EF4-FFF2-40B4-BE49-F238E27FC236}">
                <a16:creationId xmlns:a16="http://schemas.microsoft.com/office/drawing/2014/main" id="{A29F4D2B-697B-4334-A2E2-CFFBA05ECEB7}"/>
              </a:ext>
            </a:extLst>
          </p:cNvPr>
          <p:cNvSpPr txBox="1"/>
          <p:nvPr/>
        </p:nvSpPr>
        <p:spPr>
          <a:xfrm>
            <a:off x="2855640" y="1700808"/>
            <a:ext cx="6624736" cy="400110"/>
          </a:xfrm>
          <a:prstGeom prst="rect">
            <a:avLst/>
          </a:prstGeom>
          <a:solidFill>
            <a:srgbClr val="00B0F0"/>
          </a:solidFill>
        </p:spPr>
        <p:txBody>
          <a:bodyPr wrap="square" rtlCol="0">
            <a:spAutoFit/>
          </a:bodyPr>
          <a:lstStyle/>
          <a:p>
            <a:pPr algn="ctr"/>
            <a:r>
              <a:rPr lang="it-IT" sz="2000" b="1" dirty="0">
                <a:highlight>
                  <a:srgbClr val="FF0000"/>
                </a:highlight>
              </a:rPr>
              <a:t>IL SISTEMA SOA</a:t>
            </a:r>
          </a:p>
        </p:txBody>
      </p:sp>
      <p:sp>
        <p:nvSpPr>
          <p:cNvPr id="8" name="CasellaDiTesto 7">
            <a:extLst>
              <a:ext uri="{FF2B5EF4-FFF2-40B4-BE49-F238E27FC236}">
                <a16:creationId xmlns:a16="http://schemas.microsoft.com/office/drawing/2014/main" id="{1983CC40-F46D-4F39-B27E-FB9E383F2683}"/>
              </a:ext>
            </a:extLst>
          </p:cNvPr>
          <p:cNvSpPr txBox="1"/>
          <p:nvPr/>
        </p:nvSpPr>
        <p:spPr>
          <a:xfrm>
            <a:off x="2865418" y="2323763"/>
            <a:ext cx="6624736" cy="1177245"/>
          </a:xfrm>
          <a:prstGeom prst="rect">
            <a:avLst/>
          </a:prstGeom>
          <a:noFill/>
        </p:spPr>
        <p:txBody>
          <a:bodyPr wrap="square" rtlCol="0">
            <a:spAutoFit/>
          </a:bodyPr>
          <a:lstStyle/>
          <a:p>
            <a:pPr lvl="0" algn="ctr"/>
            <a:r>
              <a:rPr lang="it-IT" b="1" dirty="0"/>
              <a:t>LA DURATA DELLA CERTIFICAZIONE…</a:t>
            </a:r>
          </a:p>
          <a:p>
            <a:pPr lvl="0" algn="ctr"/>
            <a:endParaRPr lang="it-IT" sz="1050" b="1" dirty="0"/>
          </a:p>
          <a:p>
            <a:pPr lvl="0" algn="ctr"/>
            <a:r>
              <a:rPr lang="it-IT" sz="2400" b="1" u="sng" dirty="0"/>
              <a:t>Art. 84, comma 11 Codice…</a:t>
            </a:r>
            <a:endParaRPr lang="it-IT" sz="2400" u="sng" dirty="0"/>
          </a:p>
          <a:p>
            <a:endParaRPr lang="it-IT" dirty="0"/>
          </a:p>
        </p:txBody>
      </p:sp>
      <p:sp>
        <p:nvSpPr>
          <p:cNvPr id="11" name="Rettangolo 10">
            <a:extLst>
              <a:ext uri="{FF2B5EF4-FFF2-40B4-BE49-F238E27FC236}">
                <a16:creationId xmlns:a16="http://schemas.microsoft.com/office/drawing/2014/main" id="{D999C68B-BCD4-48E9-B0BC-0601BF7044D4}"/>
              </a:ext>
            </a:extLst>
          </p:cNvPr>
          <p:cNvSpPr/>
          <p:nvPr/>
        </p:nvSpPr>
        <p:spPr>
          <a:xfrm>
            <a:off x="3415178" y="3501007"/>
            <a:ext cx="5434796" cy="1938992"/>
          </a:xfrm>
          <a:prstGeom prst="rect">
            <a:avLst/>
          </a:prstGeom>
          <a:solidFill>
            <a:schemeClr val="accent2">
              <a:lumMod val="60000"/>
              <a:lumOff val="40000"/>
            </a:schemeClr>
          </a:solidFill>
          <a:ln>
            <a:solidFill>
              <a:schemeClr val="tx1"/>
            </a:solidFill>
          </a:ln>
        </p:spPr>
        <p:txBody>
          <a:bodyPr wrap="square">
            <a:spAutoFit/>
          </a:bodyPr>
          <a:lstStyle/>
          <a:p>
            <a:pPr algn="ctr"/>
            <a:r>
              <a:rPr lang="it-IT" sz="2000" i="1" dirty="0"/>
              <a:t>11. La qualificazione della SOA ha durata di cinque anni, con verifica entro il terzo anno del mantenimento dei requisiti di ordine generale nonché dei requisiti di capacità strutturale indicati nel regolamento di cui all’articolo 216, comma 27-octies</a:t>
            </a:r>
            <a:r>
              <a:rPr lang="it-IT" dirty="0"/>
              <a:t>. </a:t>
            </a:r>
          </a:p>
        </p:txBody>
      </p:sp>
    </p:spTree>
    <p:extLst>
      <p:ext uri="{BB962C8B-B14F-4D97-AF65-F5344CB8AC3E}">
        <p14:creationId xmlns:p14="http://schemas.microsoft.com/office/powerpoint/2010/main" val="16035104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3" name="Segnaposto contenuto 2"/>
          <p:cNvSpPr>
            <a:spLocks noGrp="1"/>
          </p:cNvSpPr>
          <p:nvPr>
            <p:ph type="subTitle" idx="1"/>
          </p:nvPr>
        </p:nvSpPr>
        <p:spPr/>
        <p:txBody>
          <a:bodyPr>
            <a:normAutofit/>
          </a:bodyPr>
          <a:lstStyle/>
          <a:p>
            <a:endParaRPr lang="it-IT" dirty="0"/>
          </a:p>
          <a:p>
            <a:endParaRPr lang="it-IT" dirty="0"/>
          </a:p>
          <a:p>
            <a:endParaRPr lang="it-IT" dirty="0"/>
          </a:p>
          <a:p>
            <a:endParaRPr lang="it-IT" dirty="0"/>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E5647844-D7F3-4E5F-AB0D-BB7E75A16905}" type="datetime1">
              <a:rPr lang="it-IT" smtClean="0"/>
              <a:t>11/12/2020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29</a:t>
            </a:fld>
            <a:endParaRPr lang="it-IT" dirty="0"/>
          </a:p>
        </p:txBody>
      </p:sp>
      <p:sp>
        <p:nvSpPr>
          <p:cNvPr id="2" name="CasellaDiTesto 1">
            <a:extLst>
              <a:ext uri="{FF2B5EF4-FFF2-40B4-BE49-F238E27FC236}">
                <a16:creationId xmlns:a16="http://schemas.microsoft.com/office/drawing/2014/main" id="{39FCF0C0-5817-4C63-BF76-57A7795C1D2E}"/>
              </a:ext>
            </a:extLst>
          </p:cNvPr>
          <p:cNvSpPr txBox="1"/>
          <p:nvPr/>
        </p:nvSpPr>
        <p:spPr>
          <a:xfrm>
            <a:off x="2532176" y="1835528"/>
            <a:ext cx="7200800" cy="3477875"/>
          </a:xfrm>
          <a:prstGeom prst="rect">
            <a:avLst/>
          </a:prstGeom>
          <a:noFill/>
        </p:spPr>
        <p:txBody>
          <a:bodyPr wrap="square" rtlCol="0">
            <a:spAutoFit/>
          </a:bodyPr>
          <a:lstStyle/>
          <a:p>
            <a:pPr algn="ctr"/>
            <a:endParaRPr lang="it-IT" sz="2000" b="1" u="sng" dirty="0"/>
          </a:p>
          <a:p>
            <a:pPr algn="ctr"/>
            <a:r>
              <a:rPr lang="it-IT" sz="2000" b="1" u="sng" dirty="0"/>
              <a:t>Differenza con i CAPITOLATI:</a:t>
            </a:r>
          </a:p>
          <a:p>
            <a:pPr algn="ctr"/>
            <a:endParaRPr lang="it-IT" sz="2000" dirty="0"/>
          </a:p>
          <a:p>
            <a:pPr algn="ctr"/>
            <a:r>
              <a:rPr lang="it-IT" sz="2000" b="1" u="sng" dirty="0"/>
              <a:t>Il bando costituisce la «lex specialis» della gara</a:t>
            </a:r>
            <a:r>
              <a:rPr lang="it-IT" sz="2000" dirty="0"/>
              <a:t>, che disciplina il procedimento di contrattazione e presuppone che si sia già concluso il ciclo degli adempimenti volti alla determinazione del contenuto del futuro rapporto contrattuale.</a:t>
            </a:r>
          </a:p>
          <a:p>
            <a:pPr algn="ctr"/>
            <a:r>
              <a:rPr lang="it-IT" sz="2000" dirty="0"/>
              <a:t>I capitolati, che l’amministrazione adotta e richiama nel bando o nell’invito a partecipare alla gara, contengono invece la disciplina di dettaglio e tecnica della generalità dei contratti o di specifici contratti che l’amministrazione intende stipulare.</a:t>
            </a:r>
          </a:p>
        </p:txBody>
      </p:sp>
      <p:sp>
        <p:nvSpPr>
          <p:cNvPr id="9" name="CasellaDiTesto 8">
            <a:extLst>
              <a:ext uri="{FF2B5EF4-FFF2-40B4-BE49-F238E27FC236}">
                <a16:creationId xmlns:a16="http://schemas.microsoft.com/office/drawing/2014/main" id="{8523225D-C087-4B7D-B297-EEF28E3F6FD6}"/>
              </a:ext>
            </a:extLst>
          </p:cNvPr>
          <p:cNvSpPr txBox="1"/>
          <p:nvPr/>
        </p:nvSpPr>
        <p:spPr>
          <a:xfrm>
            <a:off x="2532176" y="1072457"/>
            <a:ext cx="7200800" cy="707886"/>
          </a:xfrm>
          <a:prstGeom prst="rect">
            <a:avLst/>
          </a:prstGeom>
          <a:solidFill>
            <a:srgbClr val="7030A0"/>
          </a:solidFill>
        </p:spPr>
        <p:txBody>
          <a:bodyPr wrap="square" rtlCol="0">
            <a:spAutoFit/>
          </a:bodyPr>
          <a:lstStyle/>
          <a:p>
            <a:pPr algn="ctr"/>
            <a:r>
              <a:rPr lang="it-IT" sz="2000" b="1" dirty="0"/>
              <a:t>IL BANDO DI GARA E LA LETTERA DI INVITO</a:t>
            </a:r>
          </a:p>
          <a:p>
            <a:pPr algn="ctr"/>
            <a:r>
              <a:rPr lang="it-IT" sz="2000" b="1" dirty="0"/>
              <a:t>Il bando di gara</a:t>
            </a:r>
          </a:p>
        </p:txBody>
      </p:sp>
    </p:spTree>
    <p:extLst>
      <p:ext uri="{BB962C8B-B14F-4D97-AF65-F5344CB8AC3E}">
        <p14:creationId xmlns:p14="http://schemas.microsoft.com/office/powerpoint/2010/main" val="2915233277"/>
      </p:ext>
    </p:extLst>
  </p:cSld>
  <p:clrMapOvr>
    <a:masterClrMapping/>
  </p:clrMapOvr>
</p:sld>
</file>

<file path=ppt/slides/slide2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4" name="Segnaposto data 3"/>
          <p:cNvSpPr>
            <a:spLocks noGrp="1"/>
          </p:cNvSpPr>
          <p:nvPr>
            <p:ph type="dt" sz="half" idx="10"/>
          </p:nvPr>
        </p:nvSpPr>
        <p:spPr>
          <a:xfrm>
            <a:off x="1991544" y="6021289"/>
            <a:ext cx="2286000" cy="365125"/>
          </a:xfrm>
        </p:spPr>
        <p:txBody>
          <a:bodyPr/>
          <a:lstStyle/>
          <a:p>
            <a:pPr algn="r">
              <a:defRPr/>
            </a:pPr>
            <a:endParaRPr lang="it-IT" sz="1000" dirty="0">
              <a:solidFill>
                <a:srgbClr val="E3DED1">
                  <a:shade val="50000"/>
                </a:srgbClr>
              </a:solidFill>
              <a:latin typeface="Calibri"/>
            </a:endParaRPr>
          </a:p>
          <a:p>
            <a:pPr algn="r">
              <a:defRPr/>
            </a:pPr>
            <a:fld id="{C2A3C01C-C5B2-41A8-8D17-32AF24AD1F6C}" type="datetime1">
              <a:rPr lang="it-IT" sz="1000">
                <a:solidFill>
                  <a:srgbClr val="E3DED1">
                    <a:shade val="50000"/>
                  </a:srgbClr>
                </a:solidFill>
                <a:latin typeface="Calibri"/>
              </a:rPr>
              <a:pPr algn="r">
                <a:defRPr/>
              </a:pPr>
              <a:t>11/12/2020</a:t>
            </a:fld>
            <a:endParaRPr lang="it-IT" sz="1000" dirty="0">
              <a:solidFill>
                <a:srgbClr val="E3DED1">
                  <a:shade val="50000"/>
                </a:srgbClr>
              </a:solidFill>
              <a:latin typeface="Calibri"/>
            </a:endParaRPr>
          </a:p>
        </p:txBody>
      </p:sp>
      <p:sp>
        <p:nvSpPr>
          <p:cNvPr id="5" name="Segnaposto piè di pagina 4"/>
          <p:cNvSpPr>
            <a:spLocks noGrp="1"/>
          </p:cNvSpPr>
          <p:nvPr>
            <p:ph type="ftr" sz="quarter" idx="11"/>
          </p:nvPr>
        </p:nvSpPr>
        <p:spPr>
          <a:xfrm>
            <a:off x="6528048" y="6111876"/>
            <a:ext cx="3344280" cy="365125"/>
          </a:xfrm>
        </p:spPr>
        <p:txBody>
          <a:bodyPr/>
          <a:lstStyle/>
          <a:p>
            <a:pPr algn="l">
              <a:defRPr/>
            </a:pPr>
            <a:r>
              <a:rPr lang="it-IT" sz="1000" dirty="0">
                <a:solidFill>
                  <a:srgbClr val="E3DED1">
                    <a:shade val="50000"/>
                  </a:srgbClr>
                </a:solidFill>
                <a:latin typeface="Calibri"/>
              </a:rPr>
              <a:t>IL CODICE DEI CONTRATTI PUBBLICI</a:t>
            </a:r>
          </a:p>
        </p:txBody>
      </p:sp>
      <p:sp>
        <p:nvSpPr>
          <p:cNvPr id="6" name="Segnaposto numero diapositiva 5"/>
          <p:cNvSpPr>
            <a:spLocks noGrp="1"/>
          </p:cNvSpPr>
          <p:nvPr>
            <p:ph type="sldNum" sz="quarter" idx="12"/>
          </p:nvPr>
        </p:nvSpPr>
        <p:spPr/>
        <p:txBody>
          <a:bodyPr/>
          <a:lstStyle/>
          <a:p>
            <a:pPr>
              <a:defRPr/>
            </a:pPr>
            <a:fld id="{ED2A5BCF-08AD-4814-8341-34CC1736FD3A}" type="slidenum">
              <a:rPr lang="it-IT" sz="1000">
                <a:solidFill>
                  <a:srgbClr val="E3DED1">
                    <a:shade val="50000"/>
                  </a:srgbClr>
                </a:solidFill>
                <a:latin typeface="Calibri"/>
              </a:rPr>
              <a:pPr>
                <a:defRPr/>
              </a:pPr>
              <a:t>290</a:t>
            </a:fld>
            <a:endParaRPr lang="it-IT" sz="1000" dirty="0">
              <a:solidFill>
                <a:srgbClr val="E3DED1">
                  <a:shade val="50000"/>
                </a:srgbClr>
              </a:solidFill>
              <a:latin typeface="Calibri"/>
            </a:endParaRPr>
          </a:p>
        </p:txBody>
      </p:sp>
      <p:sp>
        <p:nvSpPr>
          <p:cNvPr id="2" name="CasellaDiTesto 1">
            <a:extLst>
              <a:ext uri="{FF2B5EF4-FFF2-40B4-BE49-F238E27FC236}">
                <a16:creationId xmlns:a16="http://schemas.microsoft.com/office/drawing/2014/main" id="{BBC663A1-9470-4ECC-A747-3CDF0FCD0CAC}"/>
              </a:ext>
            </a:extLst>
          </p:cNvPr>
          <p:cNvSpPr txBox="1"/>
          <p:nvPr/>
        </p:nvSpPr>
        <p:spPr>
          <a:xfrm>
            <a:off x="2855640" y="949690"/>
            <a:ext cx="6624736" cy="369332"/>
          </a:xfrm>
          <a:prstGeom prst="rect">
            <a:avLst/>
          </a:prstGeom>
          <a:solidFill>
            <a:srgbClr val="FFFF00"/>
          </a:solidFill>
        </p:spPr>
        <p:txBody>
          <a:bodyPr wrap="square" rtlCol="0">
            <a:spAutoFit/>
          </a:bodyPr>
          <a:lstStyle/>
          <a:p>
            <a:pPr algn="ctr"/>
            <a:r>
              <a:rPr lang="it-IT" b="1" dirty="0"/>
              <a:t>LA QUALIFICAZIONE NEI LAVORI PUBBLICI</a:t>
            </a:r>
          </a:p>
        </p:txBody>
      </p:sp>
      <p:sp>
        <p:nvSpPr>
          <p:cNvPr id="3" name="CasellaDiTesto 2">
            <a:extLst>
              <a:ext uri="{FF2B5EF4-FFF2-40B4-BE49-F238E27FC236}">
                <a16:creationId xmlns:a16="http://schemas.microsoft.com/office/drawing/2014/main" id="{A29F4D2B-697B-4334-A2E2-CFFBA05ECEB7}"/>
              </a:ext>
            </a:extLst>
          </p:cNvPr>
          <p:cNvSpPr txBox="1"/>
          <p:nvPr/>
        </p:nvSpPr>
        <p:spPr>
          <a:xfrm>
            <a:off x="2855640" y="1700808"/>
            <a:ext cx="6624736" cy="400110"/>
          </a:xfrm>
          <a:prstGeom prst="rect">
            <a:avLst/>
          </a:prstGeom>
          <a:solidFill>
            <a:srgbClr val="00B0F0"/>
          </a:solidFill>
        </p:spPr>
        <p:txBody>
          <a:bodyPr wrap="square" rtlCol="0">
            <a:spAutoFit/>
          </a:bodyPr>
          <a:lstStyle/>
          <a:p>
            <a:pPr algn="ctr"/>
            <a:r>
              <a:rPr lang="it-IT" sz="2000" b="1" dirty="0">
                <a:highlight>
                  <a:srgbClr val="FF0000"/>
                </a:highlight>
              </a:rPr>
              <a:t>IL SISTEMA SOA</a:t>
            </a:r>
          </a:p>
        </p:txBody>
      </p:sp>
      <p:sp>
        <p:nvSpPr>
          <p:cNvPr id="8" name="CasellaDiTesto 7">
            <a:extLst>
              <a:ext uri="{FF2B5EF4-FFF2-40B4-BE49-F238E27FC236}">
                <a16:creationId xmlns:a16="http://schemas.microsoft.com/office/drawing/2014/main" id="{1983CC40-F46D-4F39-B27E-FB9E383F2683}"/>
              </a:ext>
            </a:extLst>
          </p:cNvPr>
          <p:cNvSpPr txBox="1"/>
          <p:nvPr/>
        </p:nvSpPr>
        <p:spPr>
          <a:xfrm>
            <a:off x="2783632" y="2340529"/>
            <a:ext cx="6624736" cy="2831544"/>
          </a:xfrm>
          <a:prstGeom prst="rect">
            <a:avLst/>
          </a:prstGeom>
          <a:noFill/>
        </p:spPr>
        <p:txBody>
          <a:bodyPr wrap="square" rtlCol="0">
            <a:spAutoFit/>
          </a:bodyPr>
          <a:lstStyle/>
          <a:p>
            <a:pPr lvl="0" algn="ctr"/>
            <a:endParaRPr lang="it-IT" sz="2400" b="1" dirty="0"/>
          </a:p>
          <a:p>
            <a:pPr lvl="0" algn="ctr"/>
            <a:r>
              <a:rPr lang="it-IT" sz="2400" b="1" dirty="0"/>
              <a:t>MA QUALI SONO I REQUISITI GENERALI, SPECIALI, TECNICI ECC. PER OTTENERE UNA QUALIFICAZIONE SOA?</a:t>
            </a:r>
          </a:p>
          <a:p>
            <a:pPr lvl="0" algn="ctr"/>
            <a:endParaRPr lang="it-IT" sz="1000" b="1" dirty="0"/>
          </a:p>
          <a:p>
            <a:pPr lvl="0" algn="ctr"/>
            <a:r>
              <a:rPr lang="it-IT" sz="3600" b="1" dirty="0"/>
              <a:t>…I principi sono contenuti nel D.P.R. n. 207/2010 (artt. 78 e 79).</a:t>
            </a:r>
          </a:p>
        </p:txBody>
      </p:sp>
    </p:spTree>
    <p:extLst>
      <p:ext uri="{BB962C8B-B14F-4D97-AF65-F5344CB8AC3E}">
        <p14:creationId xmlns:p14="http://schemas.microsoft.com/office/powerpoint/2010/main" val="1679040564"/>
      </p:ext>
    </p:extLst>
  </p:cSld>
  <p:clrMapOvr>
    <a:masterClrMapping/>
  </p:clrMapOvr>
</p:sld>
</file>

<file path=ppt/slides/slide2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4" name="Segnaposto data 3"/>
          <p:cNvSpPr>
            <a:spLocks noGrp="1"/>
          </p:cNvSpPr>
          <p:nvPr>
            <p:ph type="dt" sz="half" idx="10"/>
          </p:nvPr>
        </p:nvSpPr>
        <p:spPr>
          <a:xfrm>
            <a:off x="1991544" y="6021289"/>
            <a:ext cx="2286000" cy="365125"/>
          </a:xfrm>
        </p:spPr>
        <p:txBody>
          <a:bodyPr/>
          <a:lstStyle/>
          <a:p>
            <a:pPr algn="r">
              <a:defRPr/>
            </a:pPr>
            <a:endParaRPr lang="it-IT" sz="1000" dirty="0">
              <a:solidFill>
                <a:srgbClr val="E3DED1">
                  <a:shade val="50000"/>
                </a:srgbClr>
              </a:solidFill>
              <a:latin typeface="Calibri"/>
            </a:endParaRPr>
          </a:p>
          <a:p>
            <a:pPr algn="r">
              <a:defRPr/>
            </a:pPr>
            <a:fld id="{C2A3C01C-C5B2-41A8-8D17-32AF24AD1F6C}" type="datetime1">
              <a:rPr lang="it-IT" sz="1000">
                <a:solidFill>
                  <a:srgbClr val="E3DED1">
                    <a:shade val="50000"/>
                  </a:srgbClr>
                </a:solidFill>
                <a:latin typeface="Calibri"/>
              </a:rPr>
              <a:pPr algn="r">
                <a:defRPr/>
              </a:pPr>
              <a:t>11/12/2020</a:t>
            </a:fld>
            <a:endParaRPr lang="it-IT" sz="1000" dirty="0">
              <a:solidFill>
                <a:srgbClr val="E3DED1">
                  <a:shade val="50000"/>
                </a:srgbClr>
              </a:solidFill>
              <a:latin typeface="Calibri"/>
            </a:endParaRPr>
          </a:p>
        </p:txBody>
      </p:sp>
      <p:sp>
        <p:nvSpPr>
          <p:cNvPr id="5" name="Segnaposto piè di pagina 4"/>
          <p:cNvSpPr>
            <a:spLocks noGrp="1"/>
          </p:cNvSpPr>
          <p:nvPr>
            <p:ph type="ftr" sz="quarter" idx="11"/>
          </p:nvPr>
        </p:nvSpPr>
        <p:spPr>
          <a:xfrm>
            <a:off x="6528048" y="6111876"/>
            <a:ext cx="3344280" cy="365125"/>
          </a:xfrm>
        </p:spPr>
        <p:txBody>
          <a:bodyPr/>
          <a:lstStyle/>
          <a:p>
            <a:pPr algn="l">
              <a:defRPr/>
            </a:pPr>
            <a:r>
              <a:rPr lang="it-IT" sz="1000" dirty="0">
                <a:solidFill>
                  <a:srgbClr val="E3DED1">
                    <a:shade val="50000"/>
                  </a:srgbClr>
                </a:solidFill>
                <a:latin typeface="Calibri"/>
              </a:rPr>
              <a:t>IL CODICE DEI CONTRATTI PUBBLICI</a:t>
            </a:r>
          </a:p>
        </p:txBody>
      </p:sp>
      <p:sp>
        <p:nvSpPr>
          <p:cNvPr id="6" name="Segnaposto numero diapositiva 5"/>
          <p:cNvSpPr>
            <a:spLocks noGrp="1"/>
          </p:cNvSpPr>
          <p:nvPr>
            <p:ph type="sldNum" sz="quarter" idx="12"/>
          </p:nvPr>
        </p:nvSpPr>
        <p:spPr/>
        <p:txBody>
          <a:bodyPr/>
          <a:lstStyle/>
          <a:p>
            <a:pPr>
              <a:defRPr/>
            </a:pPr>
            <a:fld id="{ED2A5BCF-08AD-4814-8341-34CC1736FD3A}" type="slidenum">
              <a:rPr lang="it-IT" sz="1000">
                <a:solidFill>
                  <a:srgbClr val="E3DED1">
                    <a:shade val="50000"/>
                  </a:srgbClr>
                </a:solidFill>
                <a:latin typeface="Calibri"/>
              </a:rPr>
              <a:pPr>
                <a:defRPr/>
              </a:pPr>
              <a:t>291</a:t>
            </a:fld>
            <a:endParaRPr lang="it-IT" sz="1000" dirty="0">
              <a:solidFill>
                <a:srgbClr val="E3DED1">
                  <a:shade val="50000"/>
                </a:srgbClr>
              </a:solidFill>
              <a:latin typeface="Calibri"/>
            </a:endParaRPr>
          </a:p>
        </p:txBody>
      </p:sp>
      <p:sp>
        <p:nvSpPr>
          <p:cNvPr id="2" name="CasellaDiTesto 1">
            <a:extLst>
              <a:ext uri="{FF2B5EF4-FFF2-40B4-BE49-F238E27FC236}">
                <a16:creationId xmlns:a16="http://schemas.microsoft.com/office/drawing/2014/main" id="{BBC663A1-9470-4ECC-A747-3CDF0FCD0CAC}"/>
              </a:ext>
            </a:extLst>
          </p:cNvPr>
          <p:cNvSpPr txBox="1"/>
          <p:nvPr/>
        </p:nvSpPr>
        <p:spPr>
          <a:xfrm>
            <a:off x="2855640" y="949690"/>
            <a:ext cx="6624736" cy="369332"/>
          </a:xfrm>
          <a:prstGeom prst="rect">
            <a:avLst/>
          </a:prstGeom>
          <a:solidFill>
            <a:srgbClr val="FFFF00"/>
          </a:solidFill>
        </p:spPr>
        <p:txBody>
          <a:bodyPr wrap="square" rtlCol="0">
            <a:spAutoFit/>
          </a:bodyPr>
          <a:lstStyle/>
          <a:p>
            <a:pPr algn="ctr"/>
            <a:r>
              <a:rPr lang="it-IT" b="1" dirty="0"/>
              <a:t>LA QUALIFICAZIONE NEI LAVORI PUBBLICI</a:t>
            </a:r>
          </a:p>
        </p:txBody>
      </p:sp>
      <p:sp>
        <p:nvSpPr>
          <p:cNvPr id="3" name="CasellaDiTesto 2">
            <a:extLst>
              <a:ext uri="{FF2B5EF4-FFF2-40B4-BE49-F238E27FC236}">
                <a16:creationId xmlns:a16="http://schemas.microsoft.com/office/drawing/2014/main" id="{A29F4D2B-697B-4334-A2E2-CFFBA05ECEB7}"/>
              </a:ext>
            </a:extLst>
          </p:cNvPr>
          <p:cNvSpPr txBox="1"/>
          <p:nvPr/>
        </p:nvSpPr>
        <p:spPr>
          <a:xfrm>
            <a:off x="2855640" y="1700808"/>
            <a:ext cx="6624736" cy="400110"/>
          </a:xfrm>
          <a:prstGeom prst="rect">
            <a:avLst/>
          </a:prstGeom>
          <a:solidFill>
            <a:srgbClr val="00B0F0"/>
          </a:solidFill>
        </p:spPr>
        <p:txBody>
          <a:bodyPr wrap="square" rtlCol="0">
            <a:spAutoFit/>
          </a:bodyPr>
          <a:lstStyle/>
          <a:p>
            <a:pPr algn="ctr"/>
            <a:r>
              <a:rPr lang="it-IT" sz="2000" b="1" dirty="0">
                <a:highlight>
                  <a:srgbClr val="FF0000"/>
                </a:highlight>
              </a:rPr>
              <a:t>IL SISTEMA SOA</a:t>
            </a:r>
          </a:p>
        </p:txBody>
      </p:sp>
      <p:sp>
        <p:nvSpPr>
          <p:cNvPr id="8" name="CasellaDiTesto 7">
            <a:extLst>
              <a:ext uri="{FF2B5EF4-FFF2-40B4-BE49-F238E27FC236}">
                <a16:creationId xmlns:a16="http://schemas.microsoft.com/office/drawing/2014/main" id="{1983CC40-F46D-4F39-B27E-FB9E383F2683}"/>
              </a:ext>
            </a:extLst>
          </p:cNvPr>
          <p:cNvSpPr txBox="1"/>
          <p:nvPr/>
        </p:nvSpPr>
        <p:spPr>
          <a:xfrm>
            <a:off x="2855640" y="2340529"/>
            <a:ext cx="6552728" cy="3639458"/>
          </a:xfrm>
          <a:prstGeom prst="rect">
            <a:avLst/>
          </a:prstGeom>
          <a:noFill/>
          <a:ln>
            <a:solidFill>
              <a:schemeClr val="accent2">
                <a:lumMod val="50000"/>
              </a:schemeClr>
            </a:solidFill>
          </a:ln>
        </p:spPr>
        <p:txBody>
          <a:bodyPr wrap="square" rtlCol="0">
            <a:spAutoFit/>
          </a:bodyPr>
          <a:lstStyle/>
          <a:p>
            <a:pPr lvl="0" algn="ctr"/>
            <a:r>
              <a:rPr lang="it-IT" sz="2400" b="1" dirty="0"/>
              <a:t>PRINCIPALI REQUISITI GENERALI</a:t>
            </a:r>
          </a:p>
          <a:p>
            <a:pPr lvl="0" algn="ctr"/>
            <a:endParaRPr lang="it-IT" sz="1050" b="1" dirty="0"/>
          </a:p>
          <a:p>
            <a:pPr marL="171450" indent="-171450" algn="just">
              <a:buFont typeface="Arial" panose="020B0604020202020204" pitchFamily="34" charset="0"/>
              <a:buChar char="•"/>
            </a:pPr>
            <a:r>
              <a:rPr lang="en-US" sz="1400" dirty="0"/>
              <a:t>Iscrizione al Registro delle Imprese e assenza di procedure concorsuali (fallimento, concordato preventivo, ecc.).</a:t>
            </a:r>
            <a:endParaRPr lang="it-IT" sz="1400" dirty="0"/>
          </a:p>
          <a:p>
            <a:pPr marL="171450" indent="-171450" algn="just">
              <a:buFont typeface="Arial" panose="020B0604020202020204" pitchFamily="34" charset="0"/>
              <a:buChar char="•"/>
            </a:pPr>
            <a:r>
              <a:rPr lang="en-US" sz="1400" dirty="0"/>
              <a:t>Rispetto della normativa antimafia e requisiti di moralità professionale (assenza di condanne incidenti sulla moralità professionale per i titolari, i rappresentanti legali, i direttori tecnici, i soci di società di persone ecc. la verifica riguarda anche i soggetti cessati dalla carica nell’anno antecedente la data di sottoscrizione del contratto con la SOA).</a:t>
            </a:r>
            <a:endParaRPr lang="it-IT" sz="1400" dirty="0"/>
          </a:p>
          <a:p>
            <a:pPr marL="171450" indent="-171450" algn="just">
              <a:buFont typeface="Arial" panose="020B0604020202020204" pitchFamily="34" charset="0"/>
              <a:buChar char="•"/>
            </a:pPr>
            <a:r>
              <a:rPr lang="en-US" sz="1400" dirty="0"/>
              <a:t>Regolarità del DURC e fiscale.</a:t>
            </a:r>
            <a:endParaRPr lang="it-IT" sz="1400" dirty="0"/>
          </a:p>
          <a:p>
            <a:pPr marL="171450" indent="-171450" algn="just">
              <a:buFont typeface="Arial" panose="020B0604020202020204" pitchFamily="34" charset="0"/>
              <a:buChar char="•"/>
            </a:pPr>
            <a:r>
              <a:rPr lang="en-US" sz="1400" dirty="0"/>
              <a:t>Regolarità ai </a:t>
            </a:r>
            <a:r>
              <a:rPr lang="en-US" sz="1400" dirty="0" err="1"/>
              <a:t>fini</a:t>
            </a:r>
            <a:r>
              <a:rPr lang="en-US" sz="1400" dirty="0"/>
              <a:t> </a:t>
            </a:r>
            <a:r>
              <a:rPr lang="en-US" sz="1400" dirty="0" err="1"/>
              <a:t>delle</a:t>
            </a:r>
            <a:r>
              <a:rPr lang="en-US" sz="1400" dirty="0"/>
              <a:t> </a:t>
            </a:r>
            <a:r>
              <a:rPr lang="en-US" sz="1400" dirty="0" err="1"/>
              <a:t>norme</a:t>
            </a:r>
            <a:r>
              <a:rPr lang="en-US" sz="1400" dirty="0"/>
              <a:t> che disciplinano il diritto al </a:t>
            </a:r>
            <a:r>
              <a:rPr lang="en-US" sz="1400" dirty="0" err="1"/>
              <a:t>lavoro</a:t>
            </a:r>
            <a:r>
              <a:rPr lang="en-US" sz="1400" dirty="0"/>
              <a:t> </a:t>
            </a:r>
            <a:r>
              <a:rPr lang="en-US" sz="1400" dirty="0" err="1"/>
              <a:t>dei</a:t>
            </a:r>
            <a:r>
              <a:rPr lang="en-US" sz="1400" dirty="0"/>
              <a:t> </a:t>
            </a:r>
            <a:r>
              <a:rPr lang="en-US" sz="1400" dirty="0" err="1"/>
              <a:t>diversamenti</a:t>
            </a:r>
            <a:r>
              <a:rPr lang="en-US" sz="1400" dirty="0"/>
              <a:t> </a:t>
            </a:r>
            <a:r>
              <a:rPr lang="en-US" sz="1400" dirty="0" err="1"/>
              <a:t>abili</a:t>
            </a:r>
            <a:r>
              <a:rPr lang="en-US" sz="1400" dirty="0"/>
              <a:t>.</a:t>
            </a:r>
            <a:endParaRPr lang="it-IT" sz="1400" dirty="0"/>
          </a:p>
          <a:p>
            <a:pPr marL="171450" indent="-171450" algn="just">
              <a:buFont typeface="Arial" panose="020B0604020202020204" pitchFamily="34" charset="0"/>
              <a:buChar char="•"/>
            </a:pPr>
            <a:r>
              <a:rPr lang="en-US" sz="1400" dirty="0"/>
              <a:t>Regolarità e assenza di gravi violazioni nello svolgimento della attività d’impresa (assenza di errori gravi nell’esecuzione di lavori pubblici, di irregolarità fiscali, di false dichiarazioni, di gravi infrazioni in materia di sicurezza, assenza di sanzioni interdittive, ecc.).</a:t>
            </a:r>
            <a:endParaRPr lang="it-IT" sz="1400" dirty="0"/>
          </a:p>
          <a:p>
            <a:pPr marL="171450" indent="-171450" algn="just">
              <a:buFont typeface="Arial" panose="020B0604020202020204" pitchFamily="34" charset="0"/>
              <a:buChar char="•"/>
            </a:pPr>
            <a:r>
              <a:rPr lang="en-US" sz="1400" dirty="0"/>
              <a:t>Non aver prodotto false dichiarazioni con dolo o colpa grave.</a:t>
            </a:r>
            <a:endParaRPr lang="it-IT" sz="1400" dirty="0"/>
          </a:p>
        </p:txBody>
      </p:sp>
    </p:spTree>
    <p:extLst>
      <p:ext uri="{BB962C8B-B14F-4D97-AF65-F5344CB8AC3E}">
        <p14:creationId xmlns:p14="http://schemas.microsoft.com/office/powerpoint/2010/main" val="1840435288"/>
      </p:ext>
    </p:extLst>
  </p:cSld>
  <p:clrMapOvr>
    <a:masterClrMapping/>
  </p:clrMapOvr>
</p:sld>
</file>

<file path=ppt/slides/slide2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4" name="Segnaposto data 3"/>
          <p:cNvSpPr>
            <a:spLocks noGrp="1"/>
          </p:cNvSpPr>
          <p:nvPr>
            <p:ph type="dt" sz="half" idx="10"/>
          </p:nvPr>
        </p:nvSpPr>
        <p:spPr>
          <a:xfrm>
            <a:off x="1991544" y="6021289"/>
            <a:ext cx="2286000" cy="365125"/>
          </a:xfrm>
        </p:spPr>
        <p:txBody>
          <a:bodyPr/>
          <a:lstStyle/>
          <a:p>
            <a:pPr algn="r">
              <a:defRPr/>
            </a:pPr>
            <a:endParaRPr lang="it-IT" sz="1000" dirty="0">
              <a:solidFill>
                <a:srgbClr val="E3DED1">
                  <a:shade val="50000"/>
                </a:srgbClr>
              </a:solidFill>
              <a:latin typeface="Calibri"/>
            </a:endParaRPr>
          </a:p>
          <a:p>
            <a:pPr algn="r">
              <a:defRPr/>
            </a:pPr>
            <a:fld id="{C2A3C01C-C5B2-41A8-8D17-32AF24AD1F6C}" type="datetime1">
              <a:rPr lang="it-IT" sz="1000">
                <a:solidFill>
                  <a:srgbClr val="E3DED1">
                    <a:shade val="50000"/>
                  </a:srgbClr>
                </a:solidFill>
                <a:latin typeface="Calibri"/>
              </a:rPr>
              <a:pPr algn="r">
                <a:defRPr/>
              </a:pPr>
              <a:t>11/12/2020</a:t>
            </a:fld>
            <a:endParaRPr lang="it-IT" sz="1000" dirty="0">
              <a:solidFill>
                <a:srgbClr val="E3DED1">
                  <a:shade val="50000"/>
                </a:srgbClr>
              </a:solidFill>
              <a:latin typeface="Calibri"/>
            </a:endParaRPr>
          </a:p>
        </p:txBody>
      </p:sp>
      <p:sp>
        <p:nvSpPr>
          <p:cNvPr id="5" name="Segnaposto piè di pagina 4"/>
          <p:cNvSpPr>
            <a:spLocks noGrp="1"/>
          </p:cNvSpPr>
          <p:nvPr>
            <p:ph type="ftr" sz="quarter" idx="11"/>
          </p:nvPr>
        </p:nvSpPr>
        <p:spPr>
          <a:xfrm>
            <a:off x="6528048" y="6111876"/>
            <a:ext cx="3344280" cy="365125"/>
          </a:xfrm>
        </p:spPr>
        <p:txBody>
          <a:bodyPr/>
          <a:lstStyle/>
          <a:p>
            <a:pPr algn="l">
              <a:defRPr/>
            </a:pPr>
            <a:r>
              <a:rPr lang="it-IT" sz="1000" dirty="0">
                <a:solidFill>
                  <a:srgbClr val="E3DED1">
                    <a:shade val="50000"/>
                  </a:srgbClr>
                </a:solidFill>
                <a:latin typeface="Calibri"/>
              </a:rPr>
              <a:t>IL CODICE DEI CONTRATTI PUBBLICI</a:t>
            </a:r>
          </a:p>
        </p:txBody>
      </p:sp>
      <p:sp>
        <p:nvSpPr>
          <p:cNvPr id="6" name="Segnaposto numero diapositiva 5"/>
          <p:cNvSpPr>
            <a:spLocks noGrp="1"/>
          </p:cNvSpPr>
          <p:nvPr>
            <p:ph type="sldNum" sz="quarter" idx="12"/>
          </p:nvPr>
        </p:nvSpPr>
        <p:spPr/>
        <p:txBody>
          <a:bodyPr/>
          <a:lstStyle/>
          <a:p>
            <a:pPr>
              <a:defRPr/>
            </a:pPr>
            <a:fld id="{ED2A5BCF-08AD-4814-8341-34CC1736FD3A}" type="slidenum">
              <a:rPr lang="it-IT" sz="1000">
                <a:solidFill>
                  <a:srgbClr val="E3DED1">
                    <a:shade val="50000"/>
                  </a:srgbClr>
                </a:solidFill>
                <a:latin typeface="Calibri"/>
              </a:rPr>
              <a:pPr>
                <a:defRPr/>
              </a:pPr>
              <a:t>292</a:t>
            </a:fld>
            <a:endParaRPr lang="it-IT" sz="1000" dirty="0">
              <a:solidFill>
                <a:srgbClr val="E3DED1">
                  <a:shade val="50000"/>
                </a:srgbClr>
              </a:solidFill>
              <a:latin typeface="Calibri"/>
            </a:endParaRPr>
          </a:p>
        </p:txBody>
      </p:sp>
      <p:sp>
        <p:nvSpPr>
          <p:cNvPr id="2" name="CasellaDiTesto 1">
            <a:extLst>
              <a:ext uri="{FF2B5EF4-FFF2-40B4-BE49-F238E27FC236}">
                <a16:creationId xmlns:a16="http://schemas.microsoft.com/office/drawing/2014/main" id="{BBC663A1-9470-4ECC-A747-3CDF0FCD0CAC}"/>
              </a:ext>
            </a:extLst>
          </p:cNvPr>
          <p:cNvSpPr txBox="1"/>
          <p:nvPr/>
        </p:nvSpPr>
        <p:spPr>
          <a:xfrm>
            <a:off x="2855640" y="949690"/>
            <a:ext cx="6624736" cy="369332"/>
          </a:xfrm>
          <a:prstGeom prst="rect">
            <a:avLst/>
          </a:prstGeom>
          <a:solidFill>
            <a:srgbClr val="FFFF00"/>
          </a:solidFill>
        </p:spPr>
        <p:txBody>
          <a:bodyPr wrap="square" rtlCol="0">
            <a:spAutoFit/>
          </a:bodyPr>
          <a:lstStyle/>
          <a:p>
            <a:pPr algn="ctr"/>
            <a:r>
              <a:rPr lang="it-IT" b="1" dirty="0"/>
              <a:t>LA QUALIFICAZIONE NEI LAVORI PUBBLICI</a:t>
            </a:r>
          </a:p>
        </p:txBody>
      </p:sp>
      <p:sp>
        <p:nvSpPr>
          <p:cNvPr id="3" name="CasellaDiTesto 2">
            <a:extLst>
              <a:ext uri="{FF2B5EF4-FFF2-40B4-BE49-F238E27FC236}">
                <a16:creationId xmlns:a16="http://schemas.microsoft.com/office/drawing/2014/main" id="{A29F4D2B-697B-4334-A2E2-CFFBA05ECEB7}"/>
              </a:ext>
            </a:extLst>
          </p:cNvPr>
          <p:cNvSpPr txBox="1"/>
          <p:nvPr/>
        </p:nvSpPr>
        <p:spPr>
          <a:xfrm>
            <a:off x="2855640" y="1700808"/>
            <a:ext cx="6624736" cy="400110"/>
          </a:xfrm>
          <a:prstGeom prst="rect">
            <a:avLst/>
          </a:prstGeom>
          <a:solidFill>
            <a:srgbClr val="00B0F0"/>
          </a:solidFill>
        </p:spPr>
        <p:txBody>
          <a:bodyPr wrap="square" rtlCol="0">
            <a:spAutoFit/>
          </a:bodyPr>
          <a:lstStyle/>
          <a:p>
            <a:pPr algn="ctr"/>
            <a:r>
              <a:rPr lang="it-IT" sz="2000" b="1" dirty="0">
                <a:highlight>
                  <a:srgbClr val="FF0000"/>
                </a:highlight>
              </a:rPr>
              <a:t>IL SISTEMA SOA</a:t>
            </a:r>
          </a:p>
        </p:txBody>
      </p:sp>
      <p:sp>
        <p:nvSpPr>
          <p:cNvPr id="8" name="CasellaDiTesto 7">
            <a:extLst>
              <a:ext uri="{FF2B5EF4-FFF2-40B4-BE49-F238E27FC236}">
                <a16:creationId xmlns:a16="http://schemas.microsoft.com/office/drawing/2014/main" id="{1983CC40-F46D-4F39-B27E-FB9E383F2683}"/>
              </a:ext>
            </a:extLst>
          </p:cNvPr>
          <p:cNvSpPr txBox="1"/>
          <p:nvPr/>
        </p:nvSpPr>
        <p:spPr>
          <a:xfrm>
            <a:off x="2855640" y="2340530"/>
            <a:ext cx="6552728" cy="3431709"/>
          </a:xfrm>
          <a:prstGeom prst="rect">
            <a:avLst/>
          </a:prstGeom>
          <a:noFill/>
          <a:ln>
            <a:solidFill>
              <a:schemeClr val="accent2">
                <a:lumMod val="50000"/>
              </a:schemeClr>
            </a:solidFill>
          </a:ln>
        </p:spPr>
        <p:txBody>
          <a:bodyPr wrap="square" rtlCol="0">
            <a:spAutoFit/>
          </a:bodyPr>
          <a:lstStyle/>
          <a:p>
            <a:pPr lvl="0" algn="ctr"/>
            <a:r>
              <a:rPr lang="it-IT" sz="2400" b="1" dirty="0"/>
              <a:t>PRINCIPALI REQUISITI SPECIALI</a:t>
            </a:r>
          </a:p>
          <a:p>
            <a:pPr lvl="0" algn="ctr"/>
            <a:endParaRPr lang="it-IT" sz="1100" b="1" dirty="0"/>
          </a:p>
          <a:p>
            <a:pPr marL="285750" indent="-285750" algn="just">
              <a:buFont typeface="Arial" panose="020B0604020202020204" pitchFamily="34" charset="0"/>
              <a:buChar char="•"/>
            </a:pPr>
            <a:r>
              <a:rPr lang="en-US" sz="1400" dirty="0"/>
              <a:t>Idonee </a:t>
            </a:r>
            <a:r>
              <a:rPr lang="en-US" sz="1400" b="1" dirty="0"/>
              <a:t>referenze bancarie</a:t>
            </a:r>
            <a:r>
              <a:rPr lang="en-US" sz="1400" dirty="0"/>
              <a:t>.</a:t>
            </a:r>
            <a:endParaRPr lang="it-IT" sz="1400" dirty="0"/>
          </a:p>
          <a:p>
            <a:pPr marL="285750" indent="-285750" algn="just">
              <a:buFont typeface="Arial" panose="020B0604020202020204" pitchFamily="34" charset="0"/>
              <a:buChar char="•"/>
            </a:pPr>
            <a:r>
              <a:rPr lang="en-US" sz="1400" b="1" dirty="0"/>
              <a:t>Cifra d’affari in lavori pari al 100% </a:t>
            </a:r>
            <a:r>
              <a:rPr lang="en-US" sz="1400" dirty="0"/>
              <a:t>degli importi delle classifiche richieste nelle varie categorie.</a:t>
            </a:r>
            <a:endParaRPr lang="it-IT" sz="1400" dirty="0"/>
          </a:p>
          <a:p>
            <a:pPr marL="285750" indent="-285750" algn="just">
              <a:buFont typeface="Arial" panose="020B0604020202020204" pitchFamily="34" charset="0"/>
              <a:buChar char="•"/>
            </a:pPr>
            <a:r>
              <a:rPr lang="en-US" sz="1400" b="1" dirty="0"/>
              <a:t>Patrimonio netto di valore positivo </a:t>
            </a:r>
            <a:r>
              <a:rPr lang="en-US" sz="1400" dirty="0"/>
              <a:t>riferito all’ultimo bilancio depositato (solo per i soggetti tenuti alla redazione del bilancio).</a:t>
            </a:r>
            <a:endParaRPr lang="it-IT" sz="1400" dirty="0"/>
          </a:p>
          <a:p>
            <a:pPr marL="285750" indent="-285750" algn="just">
              <a:buFont typeface="Arial" panose="020B0604020202020204" pitchFamily="34" charset="0"/>
              <a:buChar char="•"/>
            </a:pPr>
            <a:r>
              <a:rPr lang="en-US" sz="1400" dirty="0"/>
              <a:t>Idonea </a:t>
            </a:r>
            <a:r>
              <a:rPr lang="en-US" sz="1400" b="1" dirty="0"/>
              <a:t>attrezzatura tecnica non inferiore al 2% </a:t>
            </a:r>
            <a:r>
              <a:rPr lang="en-US" sz="1400" dirty="0"/>
              <a:t>della cifra d’affari in lavori (attrezzatura in proprietà, in leasing o in noleggio (max 60%).</a:t>
            </a:r>
            <a:endParaRPr lang="it-IT" sz="1400" dirty="0"/>
          </a:p>
          <a:p>
            <a:pPr marL="285750" indent="-285750" algn="just">
              <a:buFont typeface="Arial" panose="020B0604020202020204" pitchFamily="34" charset="0"/>
              <a:buChar char="•"/>
            </a:pPr>
            <a:r>
              <a:rPr lang="en-US" sz="1400" dirty="0"/>
              <a:t>Idoneo organico medio annuo dimostrato dal costo complessivo sostenuto per il </a:t>
            </a:r>
            <a:r>
              <a:rPr lang="en-US" sz="1400" b="1" dirty="0"/>
              <a:t>personale dipendente non inferiore al 15% </a:t>
            </a:r>
            <a:r>
              <a:rPr lang="en-US" sz="1400" dirty="0"/>
              <a:t>della cifra d’affari in lavori, di cui il </a:t>
            </a:r>
            <a:r>
              <a:rPr lang="en-US" sz="1400" b="1" dirty="0"/>
              <a:t>40% per il personale operaio</a:t>
            </a:r>
            <a:r>
              <a:rPr lang="en-US" sz="1400" dirty="0"/>
              <a:t>; in alternativa il costo del personale assunto a tempo indeterminato non inferiore al 10% della cifra d’affari in lavori, di cui l’80% riferito a personale tecnico laureato o diplomato. In caso di società di persone o imprese individuali si verifica il parametro della retribuzione convenzionale INAIL (x 5).</a:t>
            </a:r>
            <a:endParaRPr lang="it-IT" sz="1400" b="1" dirty="0"/>
          </a:p>
        </p:txBody>
      </p:sp>
    </p:spTree>
    <p:extLst>
      <p:ext uri="{BB962C8B-B14F-4D97-AF65-F5344CB8AC3E}">
        <p14:creationId xmlns:p14="http://schemas.microsoft.com/office/powerpoint/2010/main" val="2761264666"/>
      </p:ext>
    </p:extLst>
  </p:cSld>
  <p:clrMapOvr>
    <a:masterClrMapping/>
  </p:clrMapOvr>
</p:sld>
</file>

<file path=ppt/slides/slide2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4" name="Segnaposto data 3"/>
          <p:cNvSpPr>
            <a:spLocks noGrp="1"/>
          </p:cNvSpPr>
          <p:nvPr>
            <p:ph type="dt" sz="half" idx="10"/>
          </p:nvPr>
        </p:nvSpPr>
        <p:spPr>
          <a:xfrm>
            <a:off x="1991544" y="6021289"/>
            <a:ext cx="2286000" cy="365125"/>
          </a:xfrm>
        </p:spPr>
        <p:txBody>
          <a:bodyPr/>
          <a:lstStyle/>
          <a:p>
            <a:pPr algn="r">
              <a:defRPr/>
            </a:pPr>
            <a:endParaRPr lang="it-IT" sz="1000" dirty="0">
              <a:solidFill>
                <a:srgbClr val="E3DED1">
                  <a:shade val="50000"/>
                </a:srgbClr>
              </a:solidFill>
              <a:latin typeface="Calibri"/>
            </a:endParaRPr>
          </a:p>
          <a:p>
            <a:pPr algn="r">
              <a:defRPr/>
            </a:pPr>
            <a:fld id="{C2A3C01C-C5B2-41A8-8D17-32AF24AD1F6C}" type="datetime1">
              <a:rPr lang="it-IT" sz="1000">
                <a:solidFill>
                  <a:srgbClr val="E3DED1">
                    <a:shade val="50000"/>
                  </a:srgbClr>
                </a:solidFill>
                <a:latin typeface="Calibri"/>
              </a:rPr>
              <a:pPr algn="r">
                <a:defRPr/>
              </a:pPr>
              <a:t>11/12/2020</a:t>
            </a:fld>
            <a:endParaRPr lang="it-IT" sz="1000" dirty="0">
              <a:solidFill>
                <a:srgbClr val="E3DED1">
                  <a:shade val="50000"/>
                </a:srgbClr>
              </a:solidFill>
              <a:latin typeface="Calibri"/>
            </a:endParaRPr>
          </a:p>
        </p:txBody>
      </p:sp>
      <p:sp>
        <p:nvSpPr>
          <p:cNvPr id="5" name="Segnaposto piè di pagina 4"/>
          <p:cNvSpPr>
            <a:spLocks noGrp="1"/>
          </p:cNvSpPr>
          <p:nvPr>
            <p:ph type="ftr" sz="quarter" idx="11"/>
          </p:nvPr>
        </p:nvSpPr>
        <p:spPr>
          <a:xfrm>
            <a:off x="6528048" y="6111876"/>
            <a:ext cx="3344280" cy="365125"/>
          </a:xfrm>
        </p:spPr>
        <p:txBody>
          <a:bodyPr/>
          <a:lstStyle/>
          <a:p>
            <a:pPr algn="l">
              <a:defRPr/>
            </a:pPr>
            <a:r>
              <a:rPr lang="it-IT" sz="1000" dirty="0">
                <a:solidFill>
                  <a:srgbClr val="E3DED1">
                    <a:shade val="50000"/>
                  </a:srgbClr>
                </a:solidFill>
                <a:latin typeface="Calibri"/>
              </a:rPr>
              <a:t>IL CODICE DEI CONTRATTI PUBBLICI</a:t>
            </a:r>
          </a:p>
        </p:txBody>
      </p:sp>
      <p:sp>
        <p:nvSpPr>
          <p:cNvPr id="6" name="Segnaposto numero diapositiva 5"/>
          <p:cNvSpPr>
            <a:spLocks noGrp="1"/>
          </p:cNvSpPr>
          <p:nvPr>
            <p:ph type="sldNum" sz="quarter" idx="12"/>
          </p:nvPr>
        </p:nvSpPr>
        <p:spPr/>
        <p:txBody>
          <a:bodyPr/>
          <a:lstStyle/>
          <a:p>
            <a:pPr>
              <a:defRPr/>
            </a:pPr>
            <a:fld id="{ED2A5BCF-08AD-4814-8341-34CC1736FD3A}" type="slidenum">
              <a:rPr lang="it-IT" sz="1000">
                <a:solidFill>
                  <a:srgbClr val="E3DED1">
                    <a:shade val="50000"/>
                  </a:srgbClr>
                </a:solidFill>
                <a:latin typeface="Calibri"/>
              </a:rPr>
              <a:pPr>
                <a:defRPr/>
              </a:pPr>
              <a:t>293</a:t>
            </a:fld>
            <a:endParaRPr lang="it-IT" sz="1000" dirty="0">
              <a:solidFill>
                <a:srgbClr val="E3DED1">
                  <a:shade val="50000"/>
                </a:srgbClr>
              </a:solidFill>
              <a:latin typeface="Calibri"/>
            </a:endParaRPr>
          </a:p>
        </p:txBody>
      </p:sp>
      <p:sp>
        <p:nvSpPr>
          <p:cNvPr id="2" name="CasellaDiTesto 1">
            <a:extLst>
              <a:ext uri="{FF2B5EF4-FFF2-40B4-BE49-F238E27FC236}">
                <a16:creationId xmlns:a16="http://schemas.microsoft.com/office/drawing/2014/main" id="{BBC663A1-9470-4ECC-A747-3CDF0FCD0CAC}"/>
              </a:ext>
            </a:extLst>
          </p:cNvPr>
          <p:cNvSpPr txBox="1"/>
          <p:nvPr/>
        </p:nvSpPr>
        <p:spPr>
          <a:xfrm>
            <a:off x="2855640" y="949690"/>
            <a:ext cx="6624736" cy="369332"/>
          </a:xfrm>
          <a:prstGeom prst="rect">
            <a:avLst/>
          </a:prstGeom>
          <a:solidFill>
            <a:srgbClr val="FFFF00"/>
          </a:solidFill>
        </p:spPr>
        <p:txBody>
          <a:bodyPr wrap="square" rtlCol="0">
            <a:spAutoFit/>
          </a:bodyPr>
          <a:lstStyle/>
          <a:p>
            <a:pPr algn="ctr"/>
            <a:r>
              <a:rPr lang="it-IT" b="1" dirty="0"/>
              <a:t>LA QUALIFICAZIONE NEI LAVORI PUBBLICI</a:t>
            </a:r>
          </a:p>
        </p:txBody>
      </p:sp>
      <p:sp>
        <p:nvSpPr>
          <p:cNvPr id="3" name="CasellaDiTesto 2">
            <a:extLst>
              <a:ext uri="{FF2B5EF4-FFF2-40B4-BE49-F238E27FC236}">
                <a16:creationId xmlns:a16="http://schemas.microsoft.com/office/drawing/2014/main" id="{A29F4D2B-697B-4334-A2E2-CFFBA05ECEB7}"/>
              </a:ext>
            </a:extLst>
          </p:cNvPr>
          <p:cNvSpPr txBox="1"/>
          <p:nvPr/>
        </p:nvSpPr>
        <p:spPr>
          <a:xfrm>
            <a:off x="2855640" y="1700808"/>
            <a:ext cx="6624736" cy="400110"/>
          </a:xfrm>
          <a:prstGeom prst="rect">
            <a:avLst/>
          </a:prstGeom>
          <a:solidFill>
            <a:srgbClr val="00B0F0"/>
          </a:solidFill>
        </p:spPr>
        <p:txBody>
          <a:bodyPr wrap="square" rtlCol="0">
            <a:spAutoFit/>
          </a:bodyPr>
          <a:lstStyle/>
          <a:p>
            <a:pPr algn="ctr"/>
            <a:r>
              <a:rPr lang="it-IT" sz="2000" b="1" dirty="0">
                <a:highlight>
                  <a:srgbClr val="FF0000"/>
                </a:highlight>
              </a:rPr>
              <a:t>IL SISTEMA SOA</a:t>
            </a:r>
          </a:p>
        </p:txBody>
      </p:sp>
      <p:sp>
        <p:nvSpPr>
          <p:cNvPr id="8" name="CasellaDiTesto 7">
            <a:extLst>
              <a:ext uri="{FF2B5EF4-FFF2-40B4-BE49-F238E27FC236}">
                <a16:creationId xmlns:a16="http://schemas.microsoft.com/office/drawing/2014/main" id="{1983CC40-F46D-4F39-B27E-FB9E383F2683}"/>
              </a:ext>
            </a:extLst>
          </p:cNvPr>
          <p:cNvSpPr txBox="1"/>
          <p:nvPr/>
        </p:nvSpPr>
        <p:spPr>
          <a:xfrm>
            <a:off x="2855640" y="2340530"/>
            <a:ext cx="6552728" cy="3431709"/>
          </a:xfrm>
          <a:prstGeom prst="rect">
            <a:avLst/>
          </a:prstGeom>
          <a:noFill/>
          <a:ln>
            <a:solidFill>
              <a:schemeClr val="accent2">
                <a:lumMod val="50000"/>
              </a:schemeClr>
            </a:solidFill>
          </a:ln>
        </p:spPr>
        <p:txBody>
          <a:bodyPr wrap="square" rtlCol="0">
            <a:spAutoFit/>
          </a:bodyPr>
          <a:lstStyle/>
          <a:p>
            <a:pPr lvl="1" algn="ctr"/>
            <a:r>
              <a:rPr lang="it-IT" sz="2400" b="1" dirty="0"/>
              <a:t>REQUISITI DI IDONEIT</a:t>
            </a:r>
            <a:r>
              <a:rPr lang="it-IT" sz="2400" b="1" dirty="0">
                <a:cs typeface="Times New Roman" panose="02020603050405020304" pitchFamily="18" charset="0"/>
              </a:rPr>
              <a:t>À TECNICA</a:t>
            </a:r>
            <a:endParaRPr lang="it-IT" sz="2400" b="1" dirty="0"/>
          </a:p>
          <a:p>
            <a:pPr lvl="0"/>
            <a:endParaRPr lang="it-IT" sz="1100" b="1" dirty="0"/>
          </a:p>
          <a:p>
            <a:pPr marL="285750" indent="-285750" algn="just">
              <a:buFont typeface="Arial" panose="020B0604020202020204" pitchFamily="34" charset="0"/>
              <a:buChar char="•"/>
            </a:pPr>
            <a:r>
              <a:rPr lang="it-IT" sz="1400" b="1" u="sng" dirty="0"/>
              <a:t>Esecuzioni di lavori</a:t>
            </a:r>
            <a:r>
              <a:rPr lang="it-IT" sz="1400" dirty="0"/>
              <a:t> nelle singole categorie di importo </a:t>
            </a:r>
            <a:r>
              <a:rPr lang="it-IT" sz="1400" b="1" dirty="0"/>
              <a:t>non inferiore al 90% di quello della classifica richiesta.</a:t>
            </a:r>
          </a:p>
          <a:p>
            <a:pPr marL="285750" indent="-285750" algn="just">
              <a:buFont typeface="Arial" panose="020B0604020202020204" pitchFamily="34" charset="0"/>
              <a:buChar char="•"/>
            </a:pPr>
            <a:r>
              <a:rPr lang="it-IT" sz="1400" b="1" u="sng" dirty="0"/>
              <a:t>Lavori di punta:</a:t>
            </a:r>
            <a:r>
              <a:rPr lang="it-IT" sz="1400" dirty="0"/>
              <a:t> esecuzione di un lavoro o, in alternativa, di due lavori o, in alternativa, di tre lavori in ogni categoria richiesta di importo rispettivamente pari al 40% (1 lavoro), al 55% (2 lavori), al 65% (3 lavori) di quello della classifica richiesta.</a:t>
            </a:r>
          </a:p>
          <a:p>
            <a:pPr marL="285750" indent="-285750" algn="just">
              <a:buFont typeface="Arial" panose="020B0604020202020204" pitchFamily="34" charset="0"/>
              <a:buChar char="•"/>
            </a:pPr>
            <a:r>
              <a:rPr lang="it-IT" sz="1400" dirty="0"/>
              <a:t>Idonea direzione tecnica, il direttore tecnico deve essere in possesso: </a:t>
            </a:r>
          </a:p>
          <a:p>
            <a:pPr marL="1200150" lvl="2" indent="-285750" algn="just">
              <a:buFont typeface="Wingdings" panose="05000000000000000000" pitchFamily="2" charset="2"/>
              <a:buChar char="q"/>
            </a:pPr>
            <a:r>
              <a:rPr lang="it-IT" sz="1400" dirty="0"/>
              <a:t>di idoneo titolo di studio o, per classifiche fino alla III‐bis, di esperienza professionale quinquennale come direttore di cantiere;</a:t>
            </a:r>
          </a:p>
          <a:p>
            <a:pPr marL="1200150" lvl="2" indent="-285750" algn="just">
              <a:buFont typeface="Wingdings" panose="05000000000000000000" pitchFamily="2" charset="2"/>
              <a:buChar char="q"/>
            </a:pPr>
            <a:r>
              <a:rPr lang="it-IT" sz="1400" dirty="0"/>
              <a:t>dei requisiti generali previsti dalla norma;</a:t>
            </a:r>
          </a:p>
          <a:p>
            <a:pPr marL="285750" indent="-285750" algn="just">
              <a:buFont typeface="Arial" panose="020B0604020202020204" pitchFamily="34" charset="0"/>
              <a:buChar char="•"/>
            </a:pPr>
            <a:r>
              <a:rPr lang="it-IT" sz="1400" b="1" u="sng" dirty="0"/>
              <a:t>Il ruolo di direttore tecnico può essere ricoperto dal titolare dell’impresa, dal legale rappresentante, dal socio, dall’amministratore, da un dipendente o da un professionista esterno in possesso di contratto d’opera professionale regolarmente registrato</a:t>
            </a:r>
          </a:p>
        </p:txBody>
      </p:sp>
    </p:spTree>
    <p:extLst>
      <p:ext uri="{BB962C8B-B14F-4D97-AF65-F5344CB8AC3E}">
        <p14:creationId xmlns:p14="http://schemas.microsoft.com/office/powerpoint/2010/main" val="3025386851"/>
      </p:ext>
    </p:extLst>
  </p:cSld>
  <p:clrMapOvr>
    <a:masterClrMapping/>
  </p:clrMapOvr>
</p:sld>
</file>

<file path=ppt/slides/slide2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4" name="Segnaposto data 3"/>
          <p:cNvSpPr>
            <a:spLocks noGrp="1"/>
          </p:cNvSpPr>
          <p:nvPr>
            <p:ph type="dt" sz="half" idx="10"/>
          </p:nvPr>
        </p:nvSpPr>
        <p:spPr>
          <a:xfrm>
            <a:off x="1991544" y="6021289"/>
            <a:ext cx="2286000" cy="365125"/>
          </a:xfrm>
        </p:spPr>
        <p:txBody>
          <a:bodyPr/>
          <a:lstStyle/>
          <a:p>
            <a:pPr algn="r">
              <a:defRPr/>
            </a:pPr>
            <a:endParaRPr lang="it-IT" sz="1000" dirty="0">
              <a:solidFill>
                <a:srgbClr val="E3DED1">
                  <a:shade val="50000"/>
                </a:srgbClr>
              </a:solidFill>
              <a:latin typeface="Calibri"/>
            </a:endParaRPr>
          </a:p>
          <a:p>
            <a:pPr algn="r">
              <a:defRPr/>
            </a:pPr>
            <a:fld id="{C2A3C01C-C5B2-41A8-8D17-32AF24AD1F6C}" type="datetime1">
              <a:rPr lang="it-IT" sz="1000">
                <a:solidFill>
                  <a:srgbClr val="E3DED1">
                    <a:shade val="50000"/>
                  </a:srgbClr>
                </a:solidFill>
                <a:latin typeface="Calibri"/>
              </a:rPr>
              <a:pPr algn="r">
                <a:defRPr/>
              </a:pPr>
              <a:t>11/12/2020</a:t>
            </a:fld>
            <a:endParaRPr lang="it-IT" sz="1000" dirty="0">
              <a:solidFill>
                <a:srgbClr val="E3DED1">
                  <a:shade val="50000"/>
                </a:srgbClr>
              </a:solidFill>
              <a:latin typeface="Calibri"/>
            </a:endParaRPr>
          </a:p>
        </p:txBody>
      </p:sp>
      <p:sp>
        <p:nvSpPr>
          <p:cNvPr id="5" name="Segnaposto piè di pagina 4"/>
          <p:cNvSpPr>
            <a:spLocks noGrp="1"/>
          </p:cNvSpPr>
          <p:nvPr>
            <p:ph type="ftr" sz="quarter" idx="11"/>
          </p:nvPr>
        </p:nvSpPr>
        <p:spPr>
          <a:xfrm>
            <a:off x="6528048" y="6111876"/>
            <a:ext cx="3344280" cy="365125"/>
          </a:xfrm>
        </p:spPr>
        <p:txBody>
          <a:bodyPr/>
          <a:lstStyle/>
          <a:p>
            <a:pPr algn="l">
              <a:defRPr/>
            </a:pPr>
            <a:r>
              <a:rPr lang="it-IT" sz="1000" dirty="0">
                <a:solidFill>
                  <a:srgbClr val="E3DED1">
                    <a:shade val="50000"/>
                  </a:srgbClr>
                </a:solidFill>
                <a:latin typeface="Calibri"/>
              </a:rPr>
              <a:t>IL CODICE DEI CONTRATTI PUBBLICI</a:t>
            </a:r>
          </a:p>
        </p:txBody>
      </p:sp>
      <p:sp>
        <p:nvSpPr>
          <p:cNvPr id="6" name="Segnaposto numero diapositiva 5"/>
          <p:cNvSpPr>
            <a:spLocks noGrp="1"/>
          </p:cNvSpPr>
          <p:nvPr>
            <p:ph type="sldNum" sz="quarter" idx="12"/>
          </p:nvPr>
        </p:nvSpPr>
        <p:spPr/>
        <p:txBody>
          <a:bodyPr/>
          <a:lstStyle/>
          <a:p>
            <a:pPr>
              <a:defRPr/>
            </a:pPr>
            <a:fld id="{ED2A5BCF-08AD-4814-8341-34CC1736FD3A}" type="slidenum">
              <a:rPr lang="it-IT" sz="1000">
                <a:solidFill>
                  <a:srgbClr val="E3DED1">
                    <a:shade val="50000"/>
                  </a:srgbClr>
                </a:solidFill>
                <a:latin typeface="Calibri"/>
              </a:rPr>
              <a:pPr>
                <a:defRPr/>
              </a:pPr>
              <a:t>294</a:t>
            </a:fld>
            <a:endParaRPr lang="it-IT" sz="1000" dirty="0">
              <a:solidFill>
                <a:srgbClr val="E3DED1">
                  <a:shade val="50000"/>
                </a:srgbClr>
              </a:solidFill>
              <a:latin typeface="Calibri"/>
            </a:endParaRPr>
          </a:p>
        </p:txBody>
      </p:sp>
      <p:sp>
        <p:nvSpPr>
          <p:cNvPr id="2" name="CasellaDiTesto 1">
            <a:extLst>
              <a:ext uri="{FF2B5EF4-FFF2-40B4-BE49-F238E27FC236}">
                <a16:creationId xmlns:a16="http://schemas.microsoft.com/office/drawing/2014/main" id="{BBC663A1-9470-4ECC-A747-3CDF0FCD0CAC}"/>
              </a:ext>
            </a:extLst>
          </p:cNvPr>
          <p:cNvSpPr txBox="1"/>
          <p:nvPr/>
        </p:nvSpPr>
        <p:spPr>
          <a:xfrm>
            <a:off x="2855640" y="949690"/>
            <a:ext cx="6624736" cy="369332"/>
          </a:xfrm>
          <a:prstGeom prst="rect">
            <a:avLst/>
          </a:prstGeom>
          <a:solidFill>
            <a:srgbClr val="FFFF00"/>
          </a:solidFill>
        </p:spPr>
        <p:txBody>
          <a:bodyPr wrap="square" rtlCol="0">
            <a:spAutoFit/>
          </a:bodyPr>
          <a:lstStyle/>
          <a:p>
            <a:pPr algn="ctr"/>
            <a:r>
              <a:rPr lang="it-IT" b="1" dirty="0"/>
              <a:t>LA QUALIFICAZIONE NEI LAVORI PUBBLICI</a:t>
            </a:r>
          </a:p>
        </p:txBody>
      </p:sp>
      <p:sp>
        <p:nvSpPr>
          <p:cNvPr id="3" name="CasellaDiTesto 2">
            <a:extLst>
              <a:ext uri="{FF2B5EF4-FFF2-40B4-BE49-F238E27FC236}">
                <a16:creationId xmlns:a16="http://schemas.microsoft.com/office/drawing/2014/main" id="{A29F4D2B-697B-4334-A2E2-CFFBA05ECEB7}"/>
              </a:ext>
            </a:extLst>
          </p:cNvPr>
          <p:cNvSpPr txBox="1"/>
          <p:nvPr/>
        </p:nvSpPr>
        <p:spPr>
          <a:xfrm>
            <a:off x="2855640" y="1700808"/>
            <a:ext cx="6624736" cy="400110"/>
          </a:xfrm>
          <a:prstGeom prst="rect">
            <a:avLst/>
          </a:prstGeom>
          <a:solidFill>
            <a:srgbClr val="00B0F0"/>
          </a:solidFill>
        </p:spPr>
        <p:txBody>
          <a:bodyPr wrap="square" rtlCol="0">
            <a:spAutoFit/>
          </a:bodyPr>
          <a:lstStyle/>
          <a:p>
            <a:pPr algn="ctr"/>
            <a:r>
              <a:rPr lang="it-IT" sz="2000" b="1" dirty="0">
                <a:highlight>
                  <a:srgbClr val="FF0000"/>
                </a:highlight>
              </a:rPr>
              <a:t>IL SISTEMA SOA</a:t>
            </a:r>
          </a:p>
        </p:txBody>
      </p:sp>
      <p:sp>
        <p:nvSpPr>
          <p:cNvPr id="8" name="CasellaDiTesto 7">
            <a:extLst>
              <a:ext uri="{FF2B5EF4-FFF2-40B4-BE49-F238E27FC236}">
                <a16:creationId xmlns:a16="http://schemas.microsoft.com/office/drawing/2014/main" id="{1983CC40-F46D-4F39-B27E-FB9E383F2683}"/>
              </a:ext>
            </a:extLst>
          </p:cNvPr>
          <p:cNvSpPr txBox="1"/>
          <p:nvPr/>
        </p:nvSpPr>
        <p:spPr>
          <a:xfrm>
            <a:off x="2855640" y="2321158"/>
            <a:ext cx="6624736" cy="3170099"/>
          </a:xfrm>
          <a:prstGeom prst="rect">
            <a:avLst/>
          </a:prstGeom>
          <a:noFill/>
          <a:ln>
            <a:solidFill>
              <a:schemeClr val="accent2">
                <a:lumMod val="75000"/>
              </a:schemeClr>
            </a:solidFill>
          </a:ln>
        </p:spPr>
        <p:txBody>
          <a:bodyPr wrap="square" rtlCol="0">
            <a:spAutoFit/>
          </a:bodyPr>
          <a:lstStyle/>
          <a:p>
            <a:pPr lvl="1"/>
            <a:r>
              <a:rPr lang="it-IT" sz="2400" b="1" dirty="0"/>
              <a:t>			Le SOA</a:t>
            </a:r>
          </a:p>
          <a:p>
            <a:pPr lvl="1" algn="ctr"/>
            <a:r>
              <a:rPr lang="it-IT" sz="1600" dirty="0"/>
              <a:t>Le </a:t>
            </a:r>
            <a:r>
              <a:rPr lang="it-IT" sz="1600" b="1" dirty="0">
                <a:highlight>
                  <a:srgbClr val="008080"/>
                </a:highlight>
              </a:rPr>
              <a:t>Società Organismo di Attestazione</a:t>
            </a:r>
            <a:r>
              <a:rPr lang="it-IT" sz="1600" b="1" dirty="0"/>
              <a:t> </a:t>
            </a:r>
            <a:r>
              <a:rPr lang="it-IT" sz="1600" b="1" u="sng" dirty="0"/>
              <a:t>sono costituite nella forma delle società per azioni, la cui denominazione sociale deve espressamente comprendere la locuzione «organismi di attestazione»</a:t>
            </a:r>
            <a:r>
              <a:rPr lang="it-IT" sz="1600" dirty="0"/>
              <a:t> (art. 64, comma 1 D.P.R. n. 207/2010).</a:t>
            </a:r>
          </a:p>
          <a:p>
            <a:pPr lvl="1" algn="ctr"/>
            <a:endParaRPr lang="it-IT" sz="1600" dirty="0"/>
          </a:p>
          <a:p>
            <a:pPr lvl="1" algn="ctr"/>
            <a:r>
              <a:rPr lang="it-IT" sz="1600" dirty="0"/>
              <a:t>«</a:t>
            </a:r>
            <a:r>
              <a:rPr lang="it-IT" sz="1600" i="1" dirty="0"/>
              <a:t>4. La composizione e la struttura organizzativa delle SOA deve assicurare, anche in presenza di eventuali situazioni di controllo o di collegamento, individuate secondo quanto previsto dall'articolo 2359 del codice civile, il rispetto del principio di indipendenza di giudizio e l’assenza di qualunque interesse commerciale, finanziario che possa determinare comportamenti non imparziali o discriminatori</a:t>
            </a:r>
            <a:r>
              <a:rPr lang="it-IT" sz="1600" dirty="0"/>
              <a:t>».</a:t>
            </a:r>
          </a:p>
        </p:txBody>
      </p:sp>
    </p:spTree>
    <p:extLst>
      <p:ext uri="{BB962C8B-B14F-4D97-AF65-F5344CB8AC3E}">
        <p14:creationId xmlns:p14="http://schemas.microsoft.com/office/powerpoint/2010/main" val="1594782421"/>
      </p:ext>
    </p:extLst>
  </p:cSld>
  <p:clrMapOvr>
    <a:masterClrMapping/>
  </p:clrMapOvr>
</p:sld>
</file>

<file path=ppt/slides/slide2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4" name="Segnaposto data 3"/>
          <p:cNvSpPr>
            <a:spLocks noGrp="1"/>
          </p:cNvSpPr>
          <p:nvPr>
            <p:ph type="dt" sz="half" idx="10"/>
          </p:nvPr>
        </p:nvSpPr>
        <p:spPr>
          <a:xfrm>
            <a:off x="1991544" y="6021289"/>
            <a:ext cx="2286000" cy="365125"/>
          </a:xfrm>
        </p:spPr>
        <p:txBody>
          <a:bodyPr/>
          <a:lstStyle/>
          <a:p>
            <a:pPr algn="r">
              <a:defRPr/>
            </a:pPr>
            <a:endParaRPr lang="it-IT" sz="1000" dirty="0">
              <a:solidFill>
                <a:srgbClr val="E3DED1">
                  <a:shade val="50000"/>
                </a:srgbClr>
              </a:solidFill>
              <a:latin typeface="Calibri"/>
            </a:endParaRPr>
          </a:p>
          <a:p>
            <a:pPr algn="r">
              <a:defRPr/>
            </a:pPr>
            <a:fld id="{C2A3C01C-C5B2-41A8-8D17-32AF24AD1F6C}" type="datetime1">
              <a:rPr lang="it-IT" sz="1000">
                <a:solidFill>
                  <a:srgbClr val="E3DED1">
                    <a:shade val="50000"/>
                  </a:srgbClr>
                </a:solidFill>
                <a:latin typeface="Calibri"/>
              </a:rPr>
              <a:pPr algn="r">
                <a:defRPr/>
              </a:pPr>
              <a:t>11/12/2020</a:t>
            </a:fld>
            <a:endParaRPr lang="it-IT" sz="1000" dirty="0">
              <a:solidFill>
                <a:srgbClr val="E3DED1">
                  <a:shade val="50000"/>
                </a:srgbClr>
              </a:solidFill>
              <a:latin typeface="Calibri"/>
            </a:endParaRPr>
          </a:p>
        </p:txBody>
      </p:sp>
      <p:sp>
        <p:nvSpPr>
          <p:cNvPr id="5" name="Segnaposto piè di pagina 4"/>
          <p:cNvSpPr>
            <a:spLocks noGrp="1"/>
          </p:cNvSpPr>
          <p:nvPr>
            <p:ph type="ftr" sz="quarter" idx="11"/>
          </p:nvPr>
        </p:nvSpPr>
        <p:spPr>
          <a:xfrm>
            <a:off x="6528048" y="6111876"/>
            <a:ext cx="3344280" cy="365125"/>
          </a:xfrm>
        </p:spPr>
        <p:txBody>
          <a:bodyPr/>
          <a:lstStyle/>
          <a:p>
            <a:pPr algn="l">
              <a:defRPr/>
            </a:pPr>
            <a:r>
              <a:rPr lang="it-IT" sz="1000" dirty="0">
                <a:solidFill>
                  <a:srgbClr val="E3DED1">
                    <a:shade val="50000"/>
                  </a:srgbClr>
                </a:solidFill>
                <a:latin typeface="Calibri"/>
              </a:rPr>
              <a:t>IL CODICE DEI CONTRATTI PUBBLICI</a:t>
            </a:r>
          </a:p>
        </p:txBody>
      </p:sp>
      <p:sp>
        <p:nvSpPr>
          <p:cNvPr id="6" name="Segnaposto numero diapositiva 5"/>
          <p:cNvSpPr>
            <a:spLocks noGrp="1"/>
          </p:cNvSpPr>
          <p:nvPr>
            <p:ph type="sldNum" sz="quarter" idx="12"/>
          </p:nvPr>
        </p:nvSpPr>
        <p:spPr/>
        <p:txBody>
          <a:bodyPr/>
          <a:lstStyle/>
          <a:p>
            <a:pPr>
              <a:defRPr/>
            </a:pPr>
            <a:fld id="{ED2A5BCF-08AD-4814-8341-34CC1736FD3A}" type="slidenum">
              <a:rPr lang="it-IT" sz="1000">
                <a:solidFill>
                  <a:srgbClr val="E3DED1">
                    <a:shade val="50000"/>
                  </a:srgbClr>
                </a:solidFill>
                <a:latin typeface="Calibri"/>
              </a:rPr>
              <a:pPr>
                <a:defRPr/>
              </a:pPr>
              <a:t>295</a:t>
            </a:fld>
            <a:endParaRPr lang="it-IT" sz="1000" dirty="0">
              <a:solidFill>
                <a:srgbClr val="E3DED1">
                  <a:shade val="50000"/>
                </a:srgbClr>
              </a:solidFill>
              <a:latin typeface="Calibri"/>
            </a:endParaRPr>
          </a:p>
        </p:txBody>
      </p:sp>
      <p:sp>
        <p:nvSpPr>
          <p:cNvPr id="2" name="CasellaDiTesto 1">
            <a:extLst>
              <a:ext uri="{FF2B5EF4-FFF2-40B4-BE49-F238E27FC236}">
                <a16:creationId xmlns:a16="http://schemas.microsoft.com/office/drawing/2014/main" id="{BBC663A1-9470-4ECC-A747-3CDF0FCD0CAC}"/>
              </a:ext>
            </a:extLst>
          </p:cNvPr>
          <p:cNvSpPr txBox="1"/>
          <p:nvPr/>
        </p:nvSpPr>
        <p:spPr>
          <a:xfrm>
            <a:off x="2855640" y="949690"/>
            <a:ext cx="6624736" cy="369332"/>
          </a:xfrm>
          <a:prstGeom prst="rect">
            <a:avLst/>
          </a:prstGeom>
          <a:solidFill>
            <a:srgbClr val="FFFF00"/>
          </a:solidFill>
        </p:spPr>
        <p:txBody>
          <a:bodyPr wrap="square" rtlCol="0">
            <a:spAutoFit/>
          </a:bodyPr>
          <a:lstStyle/>
          <a:p>
            <a:pPr algn="ctr"/>
            <a:r>
              <a:rPr lang="it-IT" b="1" dirty="0"/>
              <a:t>LA QUALIFICAZIONE NEI LAVORI PUBBLICI</a:t>
            </a:r>
          </a:p>
        </p:txBody>
      </p:sp>
      <p:sp>
        <p:nvSpPr>
          <p:cNvPr id="3" name="CasellaDiTesto 2">
            <a:extLst>
              <a:ext uri="{FF2B5EF4-FFF2-40B4-BE49-F238E27FC236}">
                <a16:creationId xmlns:a16="http://schemas.microsoft.com/office/drawing/2014/main" id="{A29F4D2B-697B-4334-A2E2-CFFBA05ECEB7}"/>
              </a:ext>
            </a:extLst>
          </p:cNvPr>
          <p:cNvSpPr txBox="1"/>
          <p:nvPr/>
        </p:nvSpPr>
        <p:spPr>
          <a:xfrm>
            <a:off x="2855640" y="1700808"/>
            <a:ext cx="6624736" cy="400110"/>
          </a:xfrm>
          <a:prstGeom prst="rect">
            <a:avLst/>
          </a:prstGeom>
          <a:solidFill>
            <a:srgbClr val="00B0F0"/>
          </a:solidFill>
        </p:spPr>
        <p:txBody>
          <a:bodyPr wrap="square" rtlCol="0">
            <a:spAutoFit/>
          </a:bodyPr>
          <a:lstStyle/>
          <a:p>
            <a:pPr algn="ctr"/>
            <a:r>
              <a:rPr lang="it-IT" sz="2000" b="1" dirty="0">
                <a:highlight>
                  <a:srgbClr val="FF0000"/>
                </a:highlight>
              </a:rPr>
              <a:t>IL SISTEMA SOA</a:t>
            </a:r>
          </a:p>
        </p:txBody>
      </p:sp>
      <p:sp>
        <p:nvSpPr>
          <p:cNvPr id="9" name="CasellaDiTesto 8">
            <a:extLst>
              <a:ext uri="{FF2B5EF4-FFF2-40B4-BE49-F238E27FC236}">
                <a16:creationId xmlns:a16="http://schemas.microsoft.com/office/drawing/2014/main" id="{6014672F-C2AA-482C-A3CB-0C5F955CD6F0}"/>
              </a:ext>
            </a:extLst>
          </p:cNvPr>
          <p:cNvSpPr txBox="1"/>
          <p:nvPr/>
        </p:nvSpPr>
        <p:spPr>
          <a:xfrm>
            <a:off x="2855640" y="2282820"/>
            <a:ext cx="6624736" cy="3647152"/>
          </a:xfrm>
          <a:prstGeom prst="rect">
            <a:avLst/>
          </a:prstGeom>
          <a:noFill/>
        </p:spPr>
        <p:txBody>
          <a:bodyPr wrap="square" rtlCol="0">
            <a:spAutoFit/>
          </a:bodyPr>
          <a:lstStyle/>
          <a:p>
            <a:pPr algn="ctr"/>
            <a:r>
              <a:rPr lang="it-IT" sz="2400" b="1" dirty="0"/>
              <a:t>LE SOA</a:t>
            </a:r>
          </a:p>
          <a:p>
            <a:pPr algn="ctr"/>
            <a:endParaRPr lang="it-IT" sz="800" dirty="0"/>
          </a:p>
          <a:p>
            <a:pPr algn="ctr"/>
            <a:r>
              <a:rPr lang="it-IT" sz="2000" i="1" dirty="0"/>
              <a:t>L’attività di attestazione è esercitata nel rispetto del principio di indipendenza di giudizio, garantendo l’assenza di qualunque interesse commerciale o finanziario che possa determinare comportamenti non imparziali o discriminatori. </a:t>
            </a:r>
            <a:r>
              <a:rPr lang="it-IT" sz="2000" i="1" u="sng" dirty="0"/>
              <a:t>Gli organismi di diritto privato di cui al primo periodo</a:t>
            </a:r>
            <a:r>
              <a:rPr lang="it-IT" sz="2000" u="sng" dirty="0"/>
              <a:t> [e cioè LE SOA]</a:t>
            </a:r>
            <a:r>
              <a:rPr lang="it-IT" sz="2000" i="1" dirty="0"/>
              <a:t>, nell’esercizio dell'attività di attestazione per gli esecutori di lavori pubblici, svolgono funzioni di natura pubblicistica, </a:t>
            </a:r>
            <a:r>
              <a:rPr lang="it-IT" sz="2000" b="1" i="1" u="sng" dirty="0"/>
              <a:t>anche agli effetti dell'articolo 1 della legge 14 gennaio 1994, n. 20 </a:t>
            </a:r>
            <a:r>
              <a:rPr lang="it-IT" sz="2000" b="1" dirty="0"/>
              <a:t>(art. 84, comma 1 Codice).</a:t>
            </a:r>
          </a:p>
          <a:p>
            <a:endParaRPr lang="it-IT" dirty="0"/>
          </a:p>
        </p:txBody>
      </p:sp>
    </p:spTree>
    <p:extLst>
      <p:ext uri="{BB962C8B-B14F-4D97-AF65-F5344CB8AC3E}">
        <p14:creationId xmlns:p14="http://schemas.microsoft.com/office/powerpoint/2010/main" val="2577888571"/>
      </p:ext>
    </p:extLst>
  </p:cSld>
  <p:clrMapOvr>
    <a:masterClrMapping/>
  </p:clrMapOvr>
</p:sld>
</file>

<file path=ppt/slides/slide2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4" name="Segnaposto data 3"/>
          <p:cNvSpPr>
            <a:spLocks noGrp="1"/>
          </p:cNvSpPr>
          <p:nvPr>
            <p:ph type="dt" sz="half" idx="10"/>
          </p:nvPr>
        </p:nvSpPr>
        <p:spPr>
          <a:xfrm>
            <a:off x="1991544" y="6021289"/>
            <a:ext cx="2286000" cy="365125"/>
          </a:xfrm>
        </p:spPr>
        <p:txBody>
          <a:bodyPr/>
          <a:lstStyle/>
          <a:p>
            <a:pPr algn="r">
              <a:defRPr/>
            </a:pPr>
            <a:endParaRPr lang="it-IT" sz="1000" dirty="0">
              <a:solidFill>
                <a:srgbClr val="E3DED1">
                  <a:shade val="50000"/>
                </a:srgbClr>
              </a:solidFill>
              <a:latin typeface="Calibri"/>
            </a:endParaRPr>
          </a:p>
          <a:p>
            <a:pPr algn="r">
              <a:defRPr/>
            </a:pPr>
            <a:fld id="{C2A3C01C-C5B2-41A8-8D17-32AF24AD1F6C}" type="datetime1">
              <a:rPr lang="it-IT" sz="1000">
                <a:solidFill>
                  <a:srgbClr val="E3DED1">
                    <a:shade val="50000"/>
                  </a:srgbClr>
                </a:solidFill>
                <a:latin typeface="Calibri"/>
              </a:rPr>
              <a:pPr algn="r">
                <a:defRPr/>
              </a:pPr>
              <a:t>11/12/2020</a:t>
            </a:fld>
            <a:endParaRPr lang="it-IT" sz="1000" dirty="0">
              <a:solidFill>
                <a:srgbClr val="E3DED1">
                  <a:shade val="50000"/>
                </a:srgbClr>
              </a:solidFill>
              <a:latin typeface="Calibri"/>
            </a:endParaRPr>
          </a:p>
        </p:txBody>
      </p:sp>
      <p:sp>
        <p:nvSpPr>
          <p:cNvPr id="5" name="Segnaposto piè di pagina 4"/>
          <p:cNvSpPr>
            <a:spLocks noGrp="1"/>
          </p:cNvSpPr>
          <p:nvPr>
            <p:ph type="ftr" sz="quarter" idx="11"/>
          </p:nvPr>
        </p:nvSpPr>
        <p:spPr>
          <a:xfrm>
            <a:off x="6528048" y="6111876"/>
            <a:ext cx="3344280" cy="365125"/>
          </a:xfrm>
        </p:spPr>
        <p:txBody>
          <a:bodyPr/>
          <a:lstStyle/>
          <a:p>
            <a:pPr algn="l">
              <a:defRPr/>
            </a:pPr>
            <a:r>
              <a:rPr lang="it-IT" sz="1000" dirty="0">
                <a:solidFill>
                  <a:srgbClr val="E3DED1">
                    <a:shade val="50000"/>
                  </a:srgbClr>
                </a:solidFill>
                <a:latin typeface="Calibri"/>
              </a:rPr>
              <a:t>IL CODICE DEI CONTRATTI PUBBLICI</a:t>
            </a:r>
          </a:p>
        </p:txBody>
      </p:sp>
      <p:sp>
        <p:nvSpPr>
          <p:cNvPr id="6" name="Segnaposto numero diapositiva 5"/>
          <p:cNvSpPr>
            <a:spLocks noGrp="1"/>
          </p:cNvSpPr>
          <p:nvPr>
            <p:ph type="sldNum" sz="quarter" idx="12"/>
          </p:nvPr>
        </p:nvSpPr>
        <p:spPr/>
        <p:txBody>
          <a:bodyPr/>
          <a:lstStyle/>
          <a:p>
            <a:pPr>
              <a:defRPr/>
            </a:pPr>
            <a:fld id="{ED2A5BCF-08AD-4814-8341-34CC1736FD3A}" type="slidenum">
              <a:rPr lang="it-IT" sz="1000">
                <a:solidFill>
                  <a:srgbClr val="E3DED1">
                    <a:shade val="50000"/>
                  </a:srgbClr>
                </a:solidFill>
                <a:latin typeface="Calibri"/>
              </a:rPr>
              <a:pPr>
                <a:defRPr/>
              </a:pPr>
              <a:t>296</a:t>
            </a:fld>
            <a:endParaRPr lang="it-IT" sz="1000" dirty="0">
              <a:solidFill>
                <a:srgbClr val="E3DED1">
                  <a:shade val="50000"/>
                </a:srgbClr>
              </a:solidFill>
              <a:latin typeface="Calibri"/>
            </a:endParaRPr>
          </a:p>
        </p:txBody>
      </p:sp>
      <p:sp>
        <p:nvSpPr>
          <p:cNvPr id="2" name="CasellaDiTesto 1">
            <a:extLst>
              <a:ext uri="{FF2B5EF4-FFF2-40B4-BE49-F238E27FC236}">
                <a16:creationId xmlns:a16="http://schemas.microsoft.com/office/drawing/2014/main" id="{BBC663A1-9470-4ECC-A747-3CDF0FCD0CAC}"/>
              </a:ext>
            </a:extLst>
          </p:cNvPr>
          <p:cNvSpPr txBox="1"/>
          <p:nvPr/>
        </p:nvSpPr>
        <p:spPr>
          <a:xfrm>
            <a:off x="2855640" y="949690"/>
            <a:ext cx="6624736" cy="369332"/>
          </a:xfrm>
          <a:prstGeom prst="rect">
            <a:avLst/>
          </a:prstGeom>
          <a:solidFill>
            <a:srgbClr val="FFFF00"/>
          </a:solidFill>
        </p:spPr>
        <p:txBody>
          <a:bodyPr wrap="square" rtlCol="0">
            <a:spAutoFit/>
          </a:bodyPr>
          <a:lstStyle/>
          <a:p>
            <a:pPr algn="ctr"/>
            <a:r>
              <a:rPr lang="it-IT" b="1" dirty="0"/>
              <a:t>LA QUALIFICAZIONE NEI LAVORI PUBBLICI</a:t>
            </a:r>
          </a:p>
        </p:txBody>
      </p:sp>
      <p:sp>
        <p:nvSpPr>
          <p:cNvPr id="3" name="CasellaDiTesto 2">
            <a:extLst>
              <a:ext uri="{FF2B5EF4-FFF2-40B4-BE49-F238E27FC236}">
                <a16:creationId xmlns:a16="http://schemas.microsoft.com/office/drawing/2014/main" id="{A29F4D2B-697B-4334-A2E2-CFFBA05ECEB7}"/>
              </a:ext>
            </a:extLst>
          </p:cNvPr>
          <p:cNvSpPr txBox="1"/>
          <p:nvPr/>
        </p:nvSpPr>
        <p:spPr>
          <a:xfrm>
            <a:off x="2855640" y="1700808"/>
            <a:ext cx="6624736" cy="400110"/>
          </a:xfrm>
          <a:prstGeom prst="rect">
            <a:avLst/>
          </a:prstGeom>
          <a:solidFill>
            <a:srgbClr val="00B0F0"/>
          </a:solidFill>
        </p:spPr>
        <p:txBody>
          <a:bodyPr wrap="square" rtlCol="0">
            <a:spAutoFit/>
          </a:bodyPr>
          <a:lstStyle/>
          <a:p>
            <a:pPr algn="ctr"/>
            <a:r>
              <a:rPr lang="it-IT" sz="2000" b="1" dirty="0">
                <a:highlight>
                  <a:srgbClr val="FF0000"/>
                </a:highlight>
              </a:rPr>
              <a:t>IL SISTEMA SOA</a:t>
            </a:r>
          </a:p>
        </p:txBody>
      </p:sp>
      <p:sp>
        <p:nvSpPr>
          <p:cNvPr id="9" name="CasellaDiTesto 8">
            <a:extLst>
              <a:ext uri="{FF2B5EF4-FFF2-40B4-BE49-F238E27FC236}">
                <a16:creationId xmlns:a16="http://schemas.microsoft.com/office/drawing/2014/main" id="{6014672F-C2AA-482C-A3CB-0C5F955CD6F0}"/>
              </a:ext>
            </a:extLst>
          </p:cNvPr>
          <p:cNvSpPr txBox="1"/>
          <p:nvPr/>
        </p:nvSpPr>
        <p:spPr>
          <a:xfrm>
            <a:off x="2855640" y="2492896"/>
            <a:ext cx="6624736" cy="3339376"/>
          </a:xfrm>
          <a:prstGeom prst="rect">
            <a:avLst/>
          </a:prstGeom>
          <a:solidFill>
            <a:srgbClr val="00B050"/>
          </a:solidFill>
        </p:spPr>
        <p:txBody>
          <a:bodyPr wrap="square" rtlCol="0">
            <a:spAutoFit/>
          </a:bodyPr>
          <a:lstStyle/>
          <a:p>
            <a:pPr algn="ctr"/>
            <a:r>
              <a:rPr lang="it-IT" sz="2400" b="1" dirty="0"/>
              <a:t>LE SOA</a:t>
            </a:r>
          </a:p>
          <a:p>
            <a:pPr algn="ctr"/>
            <a:endParaRPr lang="it-IT" sz="900" dirty="0"/>
          </a:p>
          <a:p>
            <a:pPr algn="ctr"/>
            <a:r>
              <a:rPr lang="it-IT" sz="2000" b="1" i="1" dirty="0"/>
              <a:t>Le SOA segnalano DICHIARAZIONI/DOCUMENTI FALSI (degli operatori economici) all’ANAC, che:</a:t>
            </a:r>
          </a:p>
          <a:p>
            <a:pPr algn="ctr"/>
            <a:r>
              <a:rPr lang="it-IT" sz="2000" b="1" i="1" dirty="0"/>
              <a:t>1. accerta la colpa grave o il dolo,</a:t>
            </a:r>
          </a:p>
          <a:p>
            <a:pPr algn="ctr"/>
            <a:r>
              <a:rPr lang="it-IT" sz="2000" b="1" i="1" dirty="0"/>
              <a:t>2. tiene conto della gravità e della sua rilevanza per la qualificazione,</a:t>
            </a:r>
          </a:p>
          <a:p>
            <a:pPr algn="ctr"/>
            <a:r>
              <a:rPr lang="it-IT" sz="2000" b="1" i="1" dirty="0"/>
              <a:t>3. dispone l'iscrizione nel casellario informatico ai fini dell'esclusione anche dagli affidamenti di subappalto, per massimo di due anni (e poi cancellata) (art. 84, comma 4 bis).</a:t>
            </a:r>
          </a:p>
          <a:p>
            <a:endParaRPr lang="it-IT" dirty="0"/>
          </a:p>
        </p:txBody>
      </p:sp>
    </p:spTree>
    <p:extLst>
      <p:ext uri="{BB962C8B-B14F-4D97-AF65-F5344CB8AC3E}">
        <p14:creationId xmlns:p14="http://schemas.microsoft.com/office/powerpoint/2010/main" val="1958039118"/>
      </p:ext>
    </p:extLst>
  </p:cSld>
  <p:clrMapOvr>
    <a:masterClrMapping/>
  </p:clrMapOvr>
</p:sld>
</file>

<file path=ppt/slides/slide2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4" name="Segnaposto data 3"/>
          <p:cNvSpPr>
            <a:spLocks noGrp="1"/>
          </p:cNvSpPr>
          <p:nvPr>
            <p:ph type="dt" sz="half" idx="10"/>
          </p:nvPr>
        </p:nvSpPr>
        <p:spPr>
          <a:xfrm>
            <a:off x="1991544" y="6021289"/>
            <a:ext cx="2286000" cy="365125"/>
          </a:xfrm>
        </p:spPr>
        <p:txBody>
          <a:bodyPr/>
          <a:lstStyle/>
          <a:p>
            <a:pPr algn="r">
              <a:defRPr/>
            </a:pPr>
            <a:endParaRPr lang="it-IT" sz="1000" dirty="0">
              <a:solidFill>
                <a:srgbClr val="E3DED1">
                  <a:shade val="50000"/>
                </a:srgbClr>
              </a:solidFill>
              <a:latin typeface="Calibri"/>
            </a:endParaRPr>
          </a:p>
          <a:p>
            <a:pPr algn="r">
              <a:defRPr/>
            </a:pPr>
            <a:fld id="{C2A3C01C-C5B2-41A8-8D17-32AF24AD1F6C}" type="datetime1">
              <a:rPr lang="it-IT" sz="1000">
                <a:solidFill>
                  <a:srgbClr val="E3DED1">
                    <a:shade val="50000"/>
                  </a:srgbClr>
                </a:solidFill>
                <a:latin typeface="Calibri"/>
              </a:rPr>
              <a:pPr algn="r">
                <a:defRPr/>
              </a:pPr>
              <a:t>11/12/2020</a:t>
            </a:fld>
            <a:endParaRPr lang="it-IT" sz="1000" dirty="0">
              <a:solidFill>
                <a:srgbClr val="E3DED1">
                  <a:shade val="50000"/>
                </a:srgbClr>
              </a:solidFill>
              <a:latin typeface="Calibri"/>
            </a:endParaRPr>
          </a:p>
        </p:txBody>
      </p:sp>
      <p:sp>
        <p:nvSpPr>
          <p:cNvPr id="5" name="Segnaposto piè di pagina 4"/>
          <p:cNvSpPr>
            <a:spLocks noGrp="1"/>
          </p:cNvSpPr>
          <p:nvPr>
            <p:ph type="ftr" sz="quarter" idx="11"/>
          </p:nvPr>
        </p:nvSpPr>
        <p:spPr>
          <a:xfrm>
            <a:off x="6528048" y="6111876"/>
            <a:ext cx="3344280" cy="365125"/>
          </a:xfrm>
        </p:spPr>
        <p:txBody>
          <a:bodyPr/>
          <a:lstStyle/>
          <a:p>
            <a:pPr algn="l">
              <a:defRPr/>
            </a:pPr>
            <a:r>
              <a:rPr lang="it-IT" sz="1000" dirty="0">
                <a:solidFill>
                  <a:srgbClr val="E3DED1">
                    <a:shade val="50000"/>
                  </a:srgbClr>
                </a:solidFill>
                <a:latin typeface="Calibri"/>
              </a:rPr>
              <a:t>IL CODICE DEI CONTRATTI PUBBLICI</a:t>
            </a:r>
          </a:p>
        </p:txBody>
      </p:sp>
      <p:sp>
        <p:nvSpPr>
          <p:cNvPr id="6" name="Segnaposto numero diapositiva 5"/>
          <p:cNvSpPr>
            <a:spLocks noGrp="1"/>
          </p:cNvSpPr>
          <p:nvPr>
            <p:ph type="sldNum" sz="quarter" idx="12"/>
          </p:nvPr>
        </p:nvSpPr>
        <p:spPr/>
        <p:txBody>
          <a:bodyPr/>
          <a:lstStyle/>
          <a:p>
            <a:pPr>
              <a:defRPr/>
            </a:pPr>
            <a:fld id="{ED2A5BCF-08AD-4814-8341-34CC1736FD3A}" type="slidenum">
              <a:rPr lang="it-IT" sz="1000">
                <a:solidFill>
                  <a:srgbClr val="E3DED1">
                    <a:shade val="50000"/>
                  </a:srgbClr>
                </a:solidFill>
                <a:latin typeface="Calibri"/>
              </a:rPr>
              <a:pPr>
                <a:defRPr/>
              </a:pPr>
              <a:t>297</a:t>
            </a:fld>
            <a:endParaRPr lang="it-IT" sz="1000" dirty="0">
              <a:solidFill>
                <a:srgbClr val="E3DED1">
                  <a:shade val="50000"/>
                </a:srgbClr>
              </a:solidFill>
              <a:latin typeface="Calibri"/>
            </a:endParaRPr>
          </a:p>
        </p:txBody>
      </p:sp>
      <p:sp>
        <p:nvSpPr>
          <p:cNvPr id="2" name="CasellaDiTesto 1">
            <a:extLst>
              <a:ext uri="{FF2B5EF4-FFF2-40B4-BE49-F238E27FC236}">
                <a16:creationId xmlns:a16="http://schemas.microsoft.com/office/drawing/2014/main" id="{BBC663A1-9470-4ECC-A747-3CDF0FCD0CAC}"/>
              </a:ext>
            </a:extLst>
          </p:cNvPr>
          <p:cNvSpPr txBox="1"/>
          <p:nvPr/>
        </p:nvSpPr>
        <p:spPr>
          <a:xfrm>
            <a:off x="2855640" y="949690"/>
            <a:ext cx="6624736" cy="369332"/>
          </a:xfrm>
          <a:prstGeom prst="rect">
            <a:avLst/>
          </a:prstGeom>
          <a:solidFill>
            <a:srgbClr val="FFFF00"/>
          </a:solidFill>
        </p:spPr>
        <p:txBody>
          <a:bodyPr wrap="square" rtlCol="0">
            <a:spAutoFit/>
          </a:bodyPr>
          <a:lstStyle/>
          <a:p>
            <a:pPr algn="ctr"/>
            <a:r>
              <a:rPr lang="it-IT" b="1" dirty="0"/>
              <a:t>LA QUALIFICAZIONE NEI LAVORI PUBBLICI</a:t>
            </a:r>
          </a:p>
        </p:txBody>
      </p:sp>
      <p:sp>
        <p:nvSpPr>
          <p:cNvPr id="3" name="CasellaDiTesto 2">
            <a:extLst>
              <a:ext uri="{FF2B5EF4-FFF2-40B4-BE49-F238E27FC236}">
                <a16:creationId xmlns:a16="http://schemas.microsoft.com/office/drawing/2014/main" id="{A29F4D2B-697B-4334-A2E2-CFFBA05ECEB7}"/>
              </a:ext>
            </a:extLst>
          </p:cNvPr>
          <p:cNvSpPr txBox="1"/>
          <p:nvPr/>
        </p:nvSpPr>
        <p:spPr>
          <a:xfrm>
            <a:off x="2855640" y="1700808"/>
            <a:ext cx="6624736" cy="400110"/>
          </a:xfrm>
          <a:prstGeom prst="rect">
            <a:avLst/>
          </a:prstGeom>
          <a:solidFill>
            <a:srgbClr val="00B0F0"/>
          </a:solidFill>
        </p:spPr>
        <p:txBody>
          <a:bodyPr wrap="square" rtlCol="0">
            <a:spAutoFit/>
          </a:bodyPr>
          <a:lstStyle/>
          <a:p>
            <a:pPr algn="ctr"/>
            <a:r>
              <a:rPr lang="it-IT" sz="2000" b="1" dirty="0">
                <a:highlight>
                  <a:srgbClr val="FF0000"/>
                </a:highlight>
              </a:rPr>
              <a:t>IL SISTEMA SOA</a:t>
            </a:r>
          </a:p>
        </p:txBody>
      </p:sp>
      <p:sp>
        <p:nvSpPr>
          <p:cNvPr id="9" name="CasellaDiTesto 8">
            <a:extLst>
              <a:ext uri="{FF2B5EF4-FFF2-40B4-BE49-F238E27FC236}">
                <a16:creationId xmlns:a16="http://schemas.microsoft.com/office/drawing/2014/main" id="{6014672F-C2AA-482C-A3CB-0C5F955CD6F0}"/>
              </a:ext>
            </a:extLst>
          </p:cNvPr>
          <p:cNvSpPr txBox="1"/>
          <p:nvPr/>
        </p:nvSpPr>
        <p:spPr>
          <a:xfrm>
            <a:off x="2855640" y="2492896"/>
            <a:ext cx="6624736" cy="3239348"/>
          </a:xfrm>
          <a:prstGeom prst="rect">
            <a:avLst/>
          </a:prstGeom>
          <a:solidFill>
            <a:schemeClr val="accent2">
              <a:lumMod val="40000"/>
              <a:lumOff val="60000"/>
            </a:schemeClr>
          </a:solidFill>
        </p:spPr>
        <p:txBody>
          <a:bodyPr wrap="square" rtlCol="0">
            <a:spAutoFit/>
          </a:bodyPr>
          <a:lstStyle/>
          <a:p>
            <a:pPr algn="ctr"/>
            <a:r>
              <a:rPr lang="it-IT" sz="2400" b="1" dirty="0"/>
              <a:t>Art. 84, comma 4 bis Codice:</a:t>
            </a:r>
          </a:p>
          <a:p>
            <a:pPr algn="ctr"/>
            <a:endParaRPr lang="it-IT" sz="1050" b="1" i="1" dirty="0"/>
          </a:p>
          <a:p>
            <a:pPr algn="ctr"/>
            <a:r>
              <a:rPr lang="it-IT" sz="1700" b="1" i="1" dirty="0"/>
              <a:t>4-bis. Gli organismi di cui al comma 1 segnalano immediatamente all'ANAC i casi in cui gli operatori economici, ai fini della qualificazione, rendono dichiarazioni false o producono documenti non veritieri. L'ANAC, se accerta la colpa grave o il dolo dell'operatore economico, tenendo conto della gravità del fatto e della sua rilevanza nel procedimento di qualificazione, ne dispone l'iscrizione nel casellario informatico ai fini dell'esclusione dalle procedure di gara e dagli affidamenti di subappalto, ai sensi dell'articolo 8O, comma 5, lettera g), per un periodo massimo di due anni. Alla scadenza stabilita dall'ANAC, l'iscrizione perde efficacia ed è immediatamente cancellata.</a:t>
            </a:r>
          </a:p>
        </p:txBody>
      </p:sp>
    </p:spTree>
    <p:extLst>
      <p:ext uri="{BB962C8B-B14F-4D97-AF65-F5344CB8AC3E}">
        <p14:creationId xmlns:p14="http://schemas.microsoft.com/office/powerpoint/2010/main" val="3855662531"/>
      </p:ext>
    </p:extLst>
  </p:cSld>
  <p:clrMapOvr>
    <a:masterClrMapping/>
  </p:clrMapOvr>
</p:sld>
</file>

<file path=ppt/slides/slide2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4" name="Segnaposto data 3"/>
          <p:cNvSpPr>
            <a:spLocks noGrp="1"/>
          </p:cNvSpPr>
          <p:nvPr>
            <p:ph type="dt" sz="half" idx="10"/>
          </p:nvPr>
        </p:nvSpPr>
        <p:spPr>
          <a:xfrm>
            <a:off x="1991544" y="6021289"/>
            <a:ext cx="2286000" cy="365125"/>
          </a:xfrm>
        </p:spPr>
        <p:txBody>
          <a:bodyPr/>
          <a:lstStyle/>
          <a:p>
            <a:pPr algn="r">
              <a:defRPr/>
            </a:pPr>
            <a:endParaRPr lang="it-IT" sz="1000" dirty="0">
              <a:solidFill>
                <a:srgbClr val="E3DED1">
                  <a:shade val="50000"/>
                </a:srgbClr>
              </a:solidFill>
              <a:latin typeface="Calibri"/>
            </a:endParaRPr>
          </a:p>
          <a:p>
            <a:pPr algn="r">
              <a:defRPr/>
            </a:pPr>
            <a:fld id="{C2A3C01C-C5B2-41A8-8D17-32AF24AD1F6C}" type="datetime1">
              <a:rPr lang="it-IT" sz="1000">
                <a:solidFill>
                  <a:srgbClr val="E3DED1">
                    <a:shade val="50000"/>
                  </a:srgbClr>
                </a:solidFill>
                <a:latin typeface="Calibri"/>
              </a:rPr>
              <a:pPr algn="r">
                <a:defRPr/>
              </a:pPr>
              <a:t>11/12/2020</a:t>
            </a:fld>
            <a:endParaRPr lang="it-IT" sz="1000" dirty="0">
              <a:solidFill>
                <a:srgbClr val="E3DED1">
                  <a:shade val="50000"/>
                </a:srgbClr>
              </a:solidFill>
              <a:latin typeface="Calibri"/>
            </a:endParaRPr>
          </a:p>
        </p:txBody>
      </p:sp>
      <p:sp>
        <p:nvSpPr>
          <p:cNvPr id="5" name="Segnaposto piè di pagina 4"/>
          <p:cNvSpPr>
            <a:spLocks noGrp="1"/>
          </p:cNvSpPr>
          <p:nvPr>
            <p:ph type="ftr" sz="quarter" idx="11"/>
          </p:nvPr>
        </p:nvSpPr>
        <p:spPr>
          <a:xfrm>
            <a:off x="6528048" y="6111876"/>
            <a:ext cx="3344280" cy="365125"/>
          </a:xfrm>
        </p:spPr>
        <p:txBody>
          <a:bodyPr/>
          <a:lstStyle/>
          <a:p>
            <a:pPr algn="l">
              <a:defRPr/>
            </a:pPr>
            <a:r>
              <a:rPr lang="it-IT" sz="1000" dirty="0">
                <a:solidFill>
                  <a:srgbClr val="E3DED1">
                    <a:shade val="50000"/>
                  </a:srgbClr>
                </a:solidFill>
                <a:latin typeface="Calibri"/>
              </a:rPr>
              <a:t>IL CODICE DEI CONTRATTI PUBBLICI</a:t>
            </a:r>
          </a:p>
        </p:txBody>
      </p:sp>
      <p:sp>
        <p:nvSpPr>
          <p:cNvPr id="6" name="Segnaposto numero diapositiva 5"/>
          <p:cNvSpPr>
            <a:spLocks noGrp="1"/>
          </p:cNvSpPr>
          <p:nvPr>
            <p:ph type="sldNum" sz="quarter" idx="12"/>
          </p:nvPr>
        </p:nvSpPr>
        <p:spPr/>
        <p:txBody>
          <a:bodyPr/>
          <a:lstStyle/>
          <a:p>
            <a:pPr>
              <a:defRPr/>
            </a:pPr>
            <a:fld id="{ED2A5BCF-08AD-4814-8341-34CC1736FD3A}" type="slidenum">
              <a:rPr lang="it-IT" sz="1000">
                <a:solidFill>
                  <a:srgbClr val="E3DED1">
                    <a:shade val="50000"/>
                  </a:srgbClr>
                </a:solidFill>
                <a:latin typeface="Calibri"/>
              </a:rPr>
              <a:pPr>
                <a:defRPr/>
              </a:pPr>
              <a:t>298</a:t>
            </a:fld>
            <a:endParaRPr lang="it-IT" sz="1000" dirty="0">
              <a:solidFill>
                <a:srgbClr val="E3DED1">
                  <a:shade val="50000"/>
                </a:srgbClr>
              </a:solidFill>
              <a:latin typeface="Calibri"/>
            </a:endParaRPr>
          </a:p>
        </p:txBody>
      </p:sp>
      <p:sp>
        <p:nvSpPr>
          <p:cNvPr id="2" name="CasellaDiTesto 1">
            <a:extLst>
              <a:ext uri="{FF2B5EF4-FFF2-40B4-BE49-F238E27FC236}">
                <a16:creationId xmlns:a16="http://schemas.microsoft.com/office/drawing/2014/main" id="{BBC663A1-9470-4ECC-A747-3CDF0FCD0CAC}"/>
              </a:ext>
            </a:extLst>
          </p:cNvPr>
          <p:cNvSpPr txBox="1"/>
          <p:nvPr/>
        </p:nvSpPr>
        <p:spPr>
          <a:xfrm>
            <a:off x="2855640" y="949690"/>
            <a:ext cx="6624736" cy="369332"/>
          </a:xfrm>
          <a:prstGeom prst="rect">
            <a:avLst/>
          </a:prstGeom>
          <a:solidFill>
            <a:srgbClr val="FFFF00"/>
          </a:solidFill>
        </p:spPr>
        <p:txBody>
          <a:bodyPr wrap="square" rtlCol="0">
            <a:spAutoFit/>
          </a:bodyPr>
          <a:lstStyle/>
          <a:p>
            <a:pPr algn="ctr"/>
            <a:r>
              <a:rPr lang="it-IT" b="1" dirty="0"/>
              <a:t>LA QUALIFICAZIONE NEI LAVORI PUBBLICI</a:t>
            </a:r>
          </a:p>
        </p:txBody>
      </p:sp>
      <p:sp>
        <p:nvSpPr>
          <p:cNvPr id="3" name="CasellaDiTesto 2">
            <a:extLst>
              <a:ext uri="{FF2B5EF4-FFF2-40B4-BE49-F238E27FC236}">
                <a16:creationId xmlns:a16="http://schemas.microsoft.com/office/drawing/2014/main" id="{A29F4D2B-697B-4334-A2E2-CFFBA05ECEB7}"/>
              </a:ext>
            </a:extLst>
          </p:cNvPr>
          <p:cNvSpPr txBox="1"/>
          <p:nvPr/>
        </p:nvSpPr>
        <p:spPr>
          <a:xfrm>
            <a:off x="2855640" y="1700808"/>
            <a:ext cx="6624736" cy="400110"/>
          </a:xfrm>
          <a:prstGeom prst="rect">
            <a:avLst/>
          </a:prstGeom>
          <a:solidFill>
            <a:srgbClr val="00B0F0"/>
          </a:solidFill>
        </p:spPr>
        <p:txBody>
          <a:bodyPr wrap="square" rtlCol="0">
            <a:spAutoFit/>
          </a:bodyPr>
          <a:lstStyle/>
          <a:p>
            <a:pPr algn="ctr"/>
            <a:r>
              <a:rPr lang="it-IT" sz="2000" b="1" dirty="0">
                <a:highlight>
                  <a:srgbClr val="FF0000"/>
                </a:highlight>
              </a:rPr>
              <a:t>IL SISTEMA SOA</a:t>
            </a:r>
          </a:p>
        </p:txBody>
      </p:sp>
      <p:sp>
        <p:nvSpPr>
          <p:cNvPr id="8" name="CasellaDiTesto 7">
            <a:extLst>
              <a:ext uri="{FF2B5EF4-FFF2-40B4-BE49-F238E27FC236}">
                <a16:creationId xmlns:a16="http://schemas.microsoft.com/office/drawing/2014/main" id="{1E546667-0D76-49DF-9A2C-715DAE342EF7}"/>
              </a:ext>
            </a:extLst>
          </p:cNvPr>
          <p:cNvSpPr txBox="1"/>
          <p:nvPr/>
        </p:nvSpPr>
        <p:spPr>
          <a:xfrm>
            <a:off x="2855640" y="2420888"/>
            <a:ext cx="6624736" cy="3416320"/>
          </a:xfrm>
          <a:prstGeom prst="rect">
            <a:avLst/>
          </a:prstGeom>
          <a:noFill/>
        </p:spPr>
        <p:txBody>
          <a:bodyPr wrap="square" rtlCol="0">
            <a:spAutoFit/>
          </a:bodyPr>
          <a:lstStyle/>
          <a:p>
            <a:pPr algn="ctr"/>
            <a:r>
              <a:rPr lang="it-IT" dirty="0"/>
              <a:t>Ai fini della qualificazione SOA, l’esecuzione dei lavori è documentata dal </a:t>
            </a:r>
            <a:r>
              <a:rPr lang="it-IT" b="1" dirty="0"/>
              <a:t>certificato di esecuzione dei lavori </a:t>
            </a:r>
            <a:r>
              <a:rPr lang="it-IT" dirty="0"/>
              <a:t>(CEL) (si v. art. 79, comma 6 D.P.R. n. 207/2010):</a:t>
            </a:r>
          </a:p>
          <a:p>
            <a:pPr algn="just"/>
            <a:endParaRPr lang="it-IT" dirty="0"/>
          </a:p>
          <a:p>
            <a:pPr marL="742950" lvl="1" indent="-285750" algn="just">
              <a:buFont typeface="Arial" panose="020B0604020202020204" pitchFamily="34" charset="0"/>
              <a:buChar char="•"/>
            </a:pPr>
            <a:r>
              <a:rPr lang="it-IT" b="1" dirty="0">
                <a:solidFill>
                  <a:srgbClr val="7030A0"/>
                </a:solidFill>
              </a:rPr>
              <a:t>redatto secondo lo schema predisposto dall’ANAC;</a:t>
            </a:r>
          </a:p>
          <a:p>
            <a:pPr marL="742950" lvl="1" indent="-285750" algn="just">
              <a:buFont typeface="Arial" panose="020B0604020202020204" pitchFamily="34" charset="0"/>
              <a:buChar char="•"/>
            </a:pPr>
            <a:r>
              <a:rPr lang="it-IT" b="1" dirty="0">
                <a:solidFill>
                  <a:srgbClr val="7030A0"/>
                </a:solidFill>
              </a:rPr>
              <a:t>recante le categorie relative ai lavori eseguiti, richieste nel bando di gara o nell’avviso o nella lettera di invito.</a:t>
            </a:r>
          </a:p>
          <a:p>
            <a:pPr algn="just"/>
            <a:endParaRPr lang="it-IT" dirty="0"/>
          </a:p>
          <a:p>
            <a:pPr algn="ctr"/>
            <a:r>
              <a:rPr lang="it-IT" dirty="0"/>
              <a:t>In caso contrario, si applicano le sanzioni ex art. 213, comma 13 Codice </a:t>
            </a:r>
            <a:r>
              <a:rPr lang="it-IT" b="1" u="sng" dirty="0"/>
              <a:t>nel caso di comunicazioni non veritiere (da 500,00 a 50.000 euro)</a:t>
            </a:r>
            <a:r>
              <a:rPr lang="it-IT" dirty="0"/>
              <a:t> (si v. art. 84, comma 4 bis e 10 Codice).</a:t>
            </a:r>
            <a:endParaRPr lang="it-IT" b="1" u="sng" dirty="0"/>
          </a:p>
          <a:p>
            <a:endParaRPr lang="it-IT" dirty="0"/>
          </a:p>
        </p:txBody>
      </p:sp>
    </p:spTree>
    <p:extLst>
      <p:ext uri="{BB962C8B-B14F-4D97-AF65-F5344CB8AC3E}">
        <p14:creationId xmlns:p14="http://schemas.microsoft.com/office/powerpoint/2010/main" val="2097179179"/>
      </p:ext>
    </p:extLst>
  </p:cSld>
  <p:clrMapOvr>
    <a:masterClrMapping/>
  </p:clrMapOvr>
</p:sld>
</file>

<file path=ppt/slides/slide2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4" name="Segnaposto data 3"/>
          <p:cNvSpPr>
            <a:spLocks noGrp="1"/>
          </p:cNvSpPr>
          <p:nvPr>
            <p:ph type="dt" sz="half" idx="10"/>
          </p:nvPr>
        </p:nvSpPr>
        <p:spPr>
          <a:xfrm>
            <a:off x="1991544" y="6021289"/>
            <a:ext cx="2286000" cy="365125"/>
          </a:xfrm>
        </p:spPr>
        <p:txBody>
          <a:bodyPr/>
          <a:lstStyle/>
          <a:p>
            <a:pPr algn="r">
              <a:defRPr/>
            </a:pPr>
            <a:endParaRPr lang="it-IT" sz="1000" dirty="0">
              <a:solidFill>
                <a:srgbClr val="E3DED1">
                  <a:shade val="50000"/>
                </a:srgbClr>
              </a:solidFill>
              <a:latin typeface="Calibri"/>
            </a:endParaRPr>
          </a:p>
          <a:p>
            <a:pPr algn="r">
              <a:defRPr/>
            </a:pPr>
            <a:fld id="{C2A3C01C-C5B2-41A8-8D17-32AF24AD1F6C}" type="datetime1">
              <a:rPr lang="it-IT" sz="1000">
                <a:solidFill>
                  <a:srgbClr val="E3DED1">
                    <a:shade val="50000"/>
                  </a:srgbClr>
                </a:solidFill>
                <a:latin typeface="Calibri"/>
              </a:rPr>
              <a:pPr algn="r">
                <a:defRPr/>
              </a:pPr>
              <a:t>11/12/2020</a:t>
            </a:fld>
            <a:endParaRPr lang="it-IT" sz="1000" dirty="0">
              <a:solidFill>
                <a:srgbClr val="E3DED1">
                  <a:shade val="50000"/>
                </a:srgbClr>
              </a:solidFill>
              <a:latin typeface="Calibri"/>
            </a:endParaRPr>
          </a:p>
        </p:txBody>
      </p:sp>
      <p:sp>
        <p:nvSpPr>
          <p:cNvPr id="5" name="Segnaposto piè di pagina 4"/>
          <p:cNvSpPr>
            <a:spLocks noGrp="1"/>
          </p:cNvSpPr>
          <p:nvPr>
            <p:ph type="ftr" sz="quarter" idx="11"/>
          </p:nvPr>
        </p:nvSpPr>
        <p:spPr>
          <a:xfrm>
            <a:off x="6528048" y="6111876"/>
            <a:ext cx="3344280" cy="365125"/>
          </a:xfrm>
        </p:spPr>
        <p:txBody>
          <a:bodyPr/>
          <a:lstStyle/>
          <a:p>
            <a:pPr algn="l">
              <a:defRPr/>
            </a:pPr>
            <a:r>
              <a:rPr lang="it-IT" sz="1000" dirty="0">
                <a:solidFill>
                  <a:srgbClr val="E3DED1">
                    <a:shade val="50000"/>
                  </a:srgbClr>
                </a:solidFill>
                <a:latin typeface="Calibri"/>
              </a:rPr>
              <a:t>IL CODICE DEI CONTRATTI PUBBLICI</a:t>
            </a:r>
          </a:p>
        </p:txBody>
      </p:sp>
      <p:sp>
        <p:nvSpPr>
          <p:cNvPr id="6" name="Segnaposto numero diapositiva 5"/>
          <p:cNvSpPr>
            <a:spLocks noGrp="1"/>
          </p:cNvSpPr>
          <p:nvPr>
            <p:ph type="sldNum" sz="quarter" idx="12"/>
          </p:nvPr>
        </p:nvSpPr>
        <p:spPr/>
        <p:txBody>
          <a:bodyPr/>
          <a:lstStyle/>
          <a:p>
            <a:pPr>
              <a:defRPr/>
            </a:pPr>
            <a:fld id="{ED2A5BCF-08AD-4814-8341-34CC1736FD3A}" type="slidenum">
              <a:rPr lang="it-IT" sz="1000">
                <a:solidFill>
                  <a:srgbClr val="E3DED1">
                    <a:shade val="50000"/>
                  </a:srgbClr>
                </a:solidFill>
                <a:latin typeface="Calibri"/>
              </a:rPr>
              <a:pPr>
                <a:defRPr/>
              </a:pPr>
              <a:t>299</a:t>
            </a:fld>
            <a:endParaRPr lang="it-IT" sz="1000" dirty="0">
              <a:solidFill>
                <a:srgbClr val="E3DED1">
                  <a:shade val="50000"/>
                </a:srgbClr>
              </a:solidFill>
              <a:latin typeface="Calibri"/>
            </a:endParaRPr>
          </a:p>
        </p:txBody>
      </p:sp>
      <p:sp>
        <p:nvSpPr>
          <p:cNvPr id="2" name="CasellaDiTesto 1">
            <a:extLst>
              <a:ext uri="{FF2B5EF4-FFF2-40B4-BE49-F238E27FC236}">
                <a16:creationId xmlns:a16="http://schemas.microsoft.com/office/drawing/2014/main" id="{BBC663A1-9470-4ECC-A747-3CDF0FCD0CAC}"/>
              </a:ext>
            </a:extLst>
          </p:cNvPr>
          <p:cNvSpPr txBox="1"/>
          <p:nvPr/>
        </p:nvSpPr>
        <p:spPr>
          <a:xfrm>
            <a:off x="2855640" y="949690"/>
            <a:ext cx="6624736" cy="369332"/>
          </a:xfrm>
          <a:prstGeom prst="rect">
            <a:avLst/>
          </a:prstGeom>
          <a:solidFill>
            <a:srgbClr val="FFFF00"/>
          </a:solidFill>
        </p:spPr>
        <p:txBody>
          <a:bodyPr wrap="square" rtlCol="0">
            <a:spAutoFit/>
          </a:bodyPr>
          <a:lstStyle/>
          <a:p>
            <a:pPr algn="ctr"/>
            <a:r>
              <a:rPr lang="it-IT" b="1" dirty="0"/>
              <a:t>LA QUALIFICAZIONE NEI LAVORI PUBBLICI</a:t>
            </a:r>
          </a:p>
        </p:txBody>
      </p:sp>
      <p:sp>
        <p:nvSpPr>
          <p:cNvPr id="3" name="CasellaDiTesto 2">
            <a:extLst>
              <a:ext uri="{FF2B5EF4-FFF2-40B4-BE49-F238E27FC236}">
                <a16:creationId xmlns:a16="http://schemas.microsoft.com/office/drawing/2014/main" id="{A29F4D2B-697B-4334-A2E2-CFFBA05ECEB7}"/>
              </a:ext>
            </a:extLst>
          </p:cNvPr>
          <p:cNvSpPr txBox="1"/>
          <p:nvPr/>
        </p:nvSpPr>
        <p:spPr>
          <a:xfrm>
            <a:off x="2855640" y="1700808"/>
            <a:ext cx="6624736" cy="400110"/>
          </a:xfrm>
          <a:prstGeom prst="rect">
            <a:avLst/>
          </a:prstGeom>
          <a:solidFill>
            <a:srgbClr val="00B0F0"/>
          </a:solidFill>
        </p:spPr>
        <p:txBody>
          <a:bodyPr wrap="square" rtlCol="0">
            <a:spAutoFit/>
          </a:bodyPr>
          <a:lstStyle/>
          <a:p>
            <a:pPr algn="ctr"/>
            <a:r>
              <a:rPr lang="it-IT" sz="2000" b="1" dirty="0">
                <a:highlight>
                  <a:srgbClr val="FF0000"/>
                </a:highlight>
              </a:rPr>
              <a:t>IL SISTEMA SOA</a:t>
            </a:r>
          </a:p>
        </p:txBody>
      </p:sp>
      <p:sp>
        <p:nvSpPr>
          <p:cNvPr id="8" name="CasellaDiTesto 7">
            <a:extLst>
              <a:ext uri="{FF2B5EF4-FFF2-40B4-BE49-F238E27FC236}">
                <a16:creationId xmlns:a16="http://schemas.microsoft.com/office/drawing/2014/main" id="{1E546667-0D76-49DF-9A2C-715DAE342EF7}"/>
              </a:ext>
            </a:extLst>
          </p:cNvPr>
          <p:cNvSpPr txBox="1"/>
          <p:nvPr/>
        </p:nvSpPr>
        <p:spPr>
          <a:xfrm>
            <a:off x="2820208" y="2210812"/>
            <a:ext cx="6624736" cy="2554545"/>
          </a:xfrm>
          <a:prstGeom prst="rect">
            <a:avLst/>
          </a:prstGeom>
          <a:noFill/>
          <a:ln>
            <a:solidFill>
              <a:schemeClr val="tx1"/>
            </a:solidFill>
          </a:ln>
        </p:spPr>
        <p:txBody>
          <a:bodyPr wrap="square" rtlCol="0">
            <a:spAutoFit/>
          </a:bodyPr>
          <a:lstStyle/>
          <a:p>
            <a:pPr algn="ctr"/>
            <a:r>
              <a:rPr lang="it-IT" sz="1600" b="1" dirty="0"/>
              <a:t> </a:t>
            </a:r>
            <a:r>
              <a:rPr lang="it-IT" sz="1600" b="1" dirty="0">
                <a:cs typeface="Times New Roman" panose="02020603050405020304" pitchFamily="18" charset="0"/>
              </a:rPr>
              <a:t>Come accennato, è</a:t>
            </a:r>
            <a:r>
              <a:rPr lang="it-IT" sz="1600" b="1" dirty="0"/>
              <a:t> stata prevista una qualificazione rafforzata per lavori sopra 20 milioni e facoltativa per </a:t>
            </a:r>
            <a:r>
              <a:rPr lang="it-IT" sz="1600" b="1"/>
              <a:t>le S.A., </a:t>
            </a:r>
            <a:r>
              <a:rPr lang="it-IT" sz="1600" b="1" dirty="0"/>
              <a:t>che POSSONO RICHIEDERE IN AGGIUNTA ALLA SOA:</a:t>
            </a:r>
          </a:p>
          <a:p>
            <a:pPr algn="ctr"/>
            <a:endParaRPr lang="it-IT" sz="1600" dirty="0"/>
          </a:p>
          <a:p>
            <a:pPr marL="285750" indent="-285750" algn="ctr">
              <a:buFont typeface="Wingdings" panose="05000000000000000000" pitchFamily="2" charset="2"/>
              <a:buChar char="ü"/>
            </a:pPr>
            <a:r>
              <a:rPr lang="it-IT" sz="1600" dirty="0"/>
              <a:t>parametri economici, certificati da società di revisione, che indichino in modo inequivocabile l’esposizione finanziaria dell’impresa al momento della gara; in alternativa, il fatturato in lavori pari a due volte l'importo a base di gara nei migliori 5 dei 10 anni antecedenti la gara (84, 7, a);</a:t>
            </a:r>
          </a:p>
          <a:p>
            <a:pPr marL="285750" indent="-285750" algn="ctr">
              <a:buFont typeface="Wingdings" panose="05000000000000000000" pitchFamily="2" charset="2"/>
              <a:buChar char="ü"/>
            </a:pPr>
            <a:r>
              <a:rPr lang="it-IT" sz="1600" dirty="0"/>
              <a:t>lavori analoghi, per entità e tipologia, a quelli compresi nella categoria individuata come prevalente, </a:t>
            </a:r>
            <a:r>
              <a:rPr lang="it-IT" sz="1600" b="1" u="sng" dirty="0"/>
              <a:t>laddove &gt; € 100 mln.</a:t>
            </a:r>
          </a:p>
        </p:txBody>
      </p:sp>
      <p:sp>
        <p:nvSpPr>
          <p:cNvPr id="9" name="Rettangolo 8">
            <a:extLst>
              <a:ext uri="{FF2B5EF4-FFF2-40B4-BE49-F238E27FC236}">
                <a16:creationId xmlns:a16="http://schemas.microsoft.com/office/drawing/2014/main" id="{5D322F9E-CD69-47C3-931A-609B1BC90962}"/>
              </a:ext>
            </a:extLst>
          </p:cNvPr>
          <p:cNvSpPr/>
          <p:nvPr/>
        </p:nvSpPr>
        <p:spPr>
          <a:xfrm>
            <a:off x="2645346" y="4899918"/>
            <a:ext cx="7045324" cy="1077218"/>
          </a:xfrm>
          <a:prstGeom prst="rect">
            <a:avLst/>
          </a:prstGeom>
          <a:solidFill>
            <a:schemeClr val="accent4">
              <a:lumMod val="60000"/>
              <a:lumOff val="40000"/>
            </a:schemeClr>
          </a:solidFill>
        </p:spPr>
        <p:txBody>
          <a:bodyPr wrap="square">
            <a:spAutoFit/>
          </a:bodyPr>
          <a:lstStyle/>
          <a:p>
            <a:pPr algn="ctr"/>
            <a:r>
              <a:rPr lang="it-IT" sz="1600" b="1" dirty="0"/>
              <a:t>Le stazioni appaltanti EFFETTUANO CONTROLLI, almeno a campione, sulla sussistenza dei requisiti oggetto dell’attestazione, segnalando immediatamente le eventuali irregolarità riscontrate all’ANAC, che dispone la sospensione cautelare dell’attestazione entro 10 giorni (art. 84, comma 6).</a:t>
            </a:r>
          </a:p>
        </p:txBody>
      </p:sp>
    </p:spTree>
    <p:extLst>
      <p:ext uri="{BB962C8B-B14F-4D97-AF65-F5344CB8AC3E}">
        <p14:creationId xmlns:p14="http://schemas.microsoft.com/office/powerpoint/2010/main" val="10225097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FFD48BC7-DC40-47DE-87EE-9F4B6ECB9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29" name="Freeform: Shape 28">
            <a:extLst>
              <a:ext uri="{FF2B5EF4-FFF2-40B4-BE49-F238E27FC236}">
                <a16:creationId xmlns:a16="http://schemas.microsoft.com/office/drawing/2014/main" id="{E502BBC7-2C76-46F3-BC24-5985BC13D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useBgFill="1">
        <p:nvSpPr>
          <p:cNvPr id="31" name="Freeform: Shape 30">
            <a:extLst>
              <a:ext uri="{FF2B5EF4-FFF2-40B4-BE49-F238E27FC236}">
                <a16:creationId xmlns:a16="http://schemas.microsoft.com/office/drawing/2014/main" id="{C7F28D52-2A5F-4D23-81AE-7CB8B591C7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1664" y="0"/>
            <a:ext cx="9948672"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olo 1"/>
          <p:cNvSpPr>
            <a:spLocks noGrp="1"/>
          </p:cNvSpPr>
          <p:nvPr>
            <p:ph type="ctrTitle"/>
          </p:nvPr>
        </p:nvSpPr>
        <p:spPr>
          <a:xfrm>
            <a:off x="640522" y="469976"/>
            <a:ext cx="10910956" cy="555500"/>
          </a:xfrm>
        </p:spPr>
        <p:txBody>
          <a:bodyPr anchor="ctr">
            <a:normAutofit fontScale="90000"/>
          </a:bodyPr>
          <a:lstStyle/>
          <a:p>
            <a:br>
              <a:rPr lang="it-IT" sz="2300" dirty="0">
                <a:latin typeface="Calibri" pitchFamily="34" charset="0"/>
              </a:rPr>
            </a:br>
            <a:br>
              <a:rPr lang="it-IT" sz="2300" dirty="0">
                <a:latin typeface="Calibri" pitchFamily="34" charset="0"/>
              </a:rPr>
            </a:br>
            <a:br>
              <a:rPr lang="it-IT" sz="2300" dirty="0">
                <a:latin typeface="Calibri" pitchFamily="34" charset="0"/>
              </a:rPr>
            </a:br>
            <a:br>
              <a:rPr lang="it-IT" sz="2300" dirty="0">
                <a:latin typeface="Calibri" pitchFamily="34" charset="0"/>
              </a:rPr>
            </a:br>
            <a:br>
              <a:rPr lang="it-IT" sz="2300" dirty="0">
                <a:latin typeface="Calibri" pitchFamily="34" charset="0"/>
              </a:rPr>
            </a:br>
            <a:r>
              <a:rPr lang="it-IT" sz="3100" b="1" dirty="0">
                <a:latin typeface="Calibri" pitchFamily="34" charset="0"/>
              </a:rPr>
              <a:t>Sintesi dei più recenti interventi normativi in materia di appalti pubblici</a:t>
            </a:r>
            <a:br>
              <a:rPr lang="it-IT" sz="4800" dirty="0">
                <a:latin typeface="Calibri" pitchFamily="34" charset="0"/>
              </a:rPr>
            </a:br>
            <a:endParaRPr lang="it-IT" sz="4800" dirty="0">
              <a:latin typeface="Calibri" pitchFamily="34" charset="0"/>
            </a:endParaRPr>
          </a:p>
        </p:txBody>
      </p:sp>
      <p:sp>
        <p:nvSpPr>
          <p:cNvPr id="33" name="Rectangle 32">
            <a:extLst>
              <a:ext uri="{FF2B5EF4-FFF2-40B4-BE49-F238E27FC236}">
                <a16:creationId xmlns:a16="http://schemas.microsoft.com/office/drawing/2014/main" id="{3629484E-3792-4B3D-89AD-7C8A1ED0E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0" y="5524786"/>
            <a:ext cx="4754880" cy="274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Segnaposto data 3"/>
          <p:cNvSpPr>
            <a:spLocks noGrp="1"/>
          </p:cNvSpPr>
          <p:nvPr>
            <p:ph type="dt" sz="half" idx="10"/>
          </p:nvPr>
        </p:nvSpPr>
        <p:spPr>
          <a:xfrm>
            <a:off x="434163" y="6356350"/>
            <a:ext cx="1166037" cy="365125"/>
          </a:xfrm>
        </p:spPr>
        <p:txBody>
          <a:bodyPr>
            <a:normAutofit/>
          </a:bodyPr>
          <a:lstStyle/>
          <a:p>
            <a:pPr>
              <a:spcAft>
                <a:spcPts val="600"/>
              </a:spcAft>
            </a:pPr>
            <a:fld id="{E98CD65E-888F-4F01-AE37-3CBBAC751222}" type="datetime1">
              <a:rPr lang="it-IT" smtClean="0">
                <a:solidFill>
                  <a:schemeClr val="tx1">
                    <a:lumMod val="50000"/>
                    <a:lumOff val="50000"/>
                  </a:schemeClr>
                </a:solidFill>
                <a:latin typeface="Calibri" pitchFamily="34" charset="0"/>
              </a:rPr>
              <a:t>11/12/2020</a:t>
            </a:fld>
            <a:endParaRPr lang="it-IT" dirty="0">
              <a:solidFill>
                <a:schemeClr val="tx1">
                  <a:lumMod val="50000"/>
                  <a:lumOff val="50000"/>
                </a:schemeClr>
              </a:solidFill>
              <a:latin typeface="Calibri" pitchFamily="34" charset="0"/>
            </a:endParaRPr>
          </a:p>
        </p:txBody>
      </p:sp>
      <p:sp>
        <p:nvSpPr>
          <p:cNvPr id="6" name="Segnaposto piè di pagina 5">
            <a:extLst>
              <a:ext uri="{FF2B5EF4-FFF2-40B4-BE49-F238E27FC236}">
                <a16:creationId xmlns:a16="http://schemas.microsoft.com/office/drawing/2014/main" id="{B80C0DE2-CE8C-472F-913A-A5BF9C176A7D}"/>
              </a:ext>
            </a:extLst>
          </p:cNvPr>
          <p:cNvSpPr>
            <a:spLocks noGrp="1"/>
          </p:cNvSpPr>
          <p:nvPr>
            <p:ph type="ftr" sz="quarter" idx="11"/>
          </p:nvPr>
        </p:nvSpPr>
        <p:spPr>
          <a:xfrm>
            <a:off x="4038600" y="6356350"/>
            <a:ext cx="4114800" cy="365125"/>
          </a:xfrm>
        </p:spPr>
        <p:txBody>
          <a:bodyPr>
            <a:normAutofit/>
          </a:bodyPr>
          <a:lstStyle/>
          <a:p>
            <a:pPr>
              <a:spcAft>
                <a:spcPts val="600"/>
              </a:spcAft>
            </a:pPr>
            <a:r>
              <a:rPr lang="it-IT" dirty="0">
                <a:solidFill>
                  <a:schemeClr val="tx1">
                    <a:lumMod val="50000"/>
                    <a:lumOff val="50000"/>
                  </a:schemeClr>
                </a:solidFill>
              </a:rPr>
              <a:t>IL CODICE DEI CONTRATTI PUBBLICI</a:t>
            </a:r>
          </a:p>
        </p:txBody>
      </p:sp>
      <p:sp>
        <p:nvSpPr>
          <p:cNvPr id="5" name="Segnaposto numero diapositiva 4"/>
          <p:cNvSpPr>
            <a:spLocks noGrp="1"/>
          </p:cNvSpPr>
          <p:nvPr>
            <p:ph type="sldNum" sz="quarter" idx="12"/>
          </p:nvPr>
        </p:nvSpPr>
        <p:spPr>
          <a:xfrm>
            <a:off x="10489019" y="6356350"/>
            <a:ext cx="1268818" cy="365125"/>
          </a:xfrm>
          <a:prstGeom prst="ellipse">
            <a:avLst/>
          </a:prstGeom>
        </p:spPr>
        <p:txBody>
          <a:bodyPr>
            <a:normAutofit/>
          </a:bodyPr>
          <a:lstStyle/>
          <a:p>
            <a:pPr>
              <a:lnSpc>
                <a:spcPct val="90000"/>
              </a:lnSpc>
              <a:spcAft>
                <a:spcPts val="600"/>
              </a:spcAft>
            </a:pPr>
            <a:fld id="{ED2A5BCF-08AD-4814-8341-34CC1736FD3A}" type="slidenum">
              <a:rPr lang="it-IT">
                <a:solidFill>
                  <a:schemeClr val="tx1">
                    <a:lumMod val="50000"/>
                    <a:lumOff val="50000"/>
                  </a:schemeClr>
                </a:solidFill>
              </a:rPr>
              <a:pPr>
                <a:lnSpc>
                  <a:spcPct val="90000"/>
                </a:lnSpc>
                <a:spcAft>
                  <a:spcPts val="600"/>
                </a:spcAft>
              </a:pPr>
              <a:t>3</a:t>
            </a:fld>
            <a:endParaRPr lang="it-IT" dirty="0">
              <a:solidFill>
                <a:schemeClr val="tx1">
                  <a:lumMod val="50000"/>
                  <a:lumOff val="50000"/>
                </a:schemeClr>
              </a:solidFill>
            </a:endParaRPr>
          </a:p>
        </p:txBody>
      </p:sp>
      <p:sp>
        <p:nvSpPr>
          <p:cNvPr id="3" name="CasellaDiTesto 2">
            <a:extLst>
              <a:ext uri="{FF2B5EF4-FFF2-40B4-BE49-F238E27FC236}">
                <a16:creationId xmlns:a16="http://schemas.microsoft.com/office/drawing/2014/main" id="{4EEA4020-7139-4BF8-9314-9FE194A8FF62}"/>
              </a:ext>
            </a:extLst>
          </p:cNvPr>
          <p:cNvSpPr txBox="1"/>
          <p:nvPr/>
        </p:nvSpPr>
        <p:spPr>
          <a:xfrm>
            <a:off x="1277619" y="1905506"/>
            <a:ext cx="9636762" cy="3046988"/>
          </a:xfrm>
          <a:prstGeom prst="rect">
            <a:avLst/>
          </a:prstGeom>
          <a:solidFill>
            <a:schemeClr val="accent4">
              <a:lumMod val="20000"/>
              <a:lumOff val="80000"/>
            </a:schemeClr>
          </a:solidFill>
          <a:ln>
            <a:solidFill>
              <a:schemeClr val="accent1"/>
            </a:solidFill>
          </a:ln>
        </p:spPr>
        <p:txBody>
          <a:bodyPr wrap="square" rtlCol="0">
            <a:spAutoFit/>
          </a:bodyPr>
          <a:lstStyle/>
          <a:p>
            <a:pPr marL="342900" indent="-342900" algn="ctr" fontAlgn="base">
              <a:buFont typeface="Wingdings" panose="05000000000000000000" pitchFamily="2" charset="2"/>
              <a:buChar char="q"/>
            </a:pPr>
            <a:r>
              <a:rPr lang="it-IT" sz="2400" dirty="0"/>
              <a:t>- il decreto sblocca cantieri n. 32/2019;</a:t>
            </a:r>
          </a:p>
          <a:p>
            <a:pPr marL="342900" indent="-342900" algn="ctr" fontAlgn="base">
              <a:buFont typeface="Wingdings" panose="05000000000000000000" pitchFamily="2" charset="2"/>
              <a:buChar char="q"/>
            </a:pPr>
            <a:r>
              <a:rPr lang="it-IT" sz="2400" dirty="0"/>
              <a:t>- il decreto fiscale n. 124/2019 che nell’ultima parte del 2019 ha introdotto alcune modifiche ed integrazioni puntuali della disciplina, </a:t>
            </a:r>
            <a:r>
              <a:rPr lang="it-IT" sz="2400" b="1" u="sng" dirty="0"/>
              <a:t>in particolare sul rating di impresa e sui criteri di premialità connessi al rating di legalità nell’aggiudicazione dei contratti</a:t>
            </a:r>
            <a:r>
              <a:rPr lang="it-IT" sz="2400" dirty="0"/>
              <a:t>;</a:t>
            </a:r>
          </a:p>
          <a:p>
            <a:pPr marL="342900" indent="-342900" algn="ctr" fontAlgn="base">
              <a:buFont typeface="Wingdings" panose="05000000000000000000" pitchFamily="2" charset="2"/>
              <a:buChar char="q"/>
            </a:pPr>
            <a:r>
              <a:rPr lang="it-IT" sz="2400" dirty="0"/>
              <a:t>- legge di bilancio per il 2020 con cui è stato ampliato il ruolo degli strumenti centralizzati di acquisto e negoziazione utilizzati dalla pubblica amministrazione per la razionalizzazione degli acquisti.</a:t>
            </a:r>
          </a:p>
        </p:txBody>
      </p:sp>
    </p:spTree>
    <p:extLst>
      <p:ext uri="{BB962C8B-B14F-4D97-AF65-F5344CB8AC3E}">
        <p14:creationId xmlns:p14="http://schemas.microsoft.com/office/powerpoint/2010/main" val="22291035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3" name="Segnaposto contenuto 2"/>
          <p:cNvSpPr>
            <a:spLocks noGrp="1"/>
          </p:cNvSpPr>
          <p:nvPr>
            <p:ph type="subTitle" idx="1"/>
          </p:nvPr>
        </p:nvSpPr>
        <p:spPr/>
        <p:txBody>
          <a:bodyPr>
            <a:normAutofit/>
          </a:bodyPr>
          <a:lstStyle/>
          <a:p>
            <a:endParaRPr lang="it-IT" dirty="0"/>
          </a:p>
          <a:p>
            <a:endParaRPr lang="it-IT" dirty="0"/>
          </a:p>
          <a:p>
            <a:endParaRPr lang="it-IT" dirty="0"/>
          </a:p>
          <a:p>
            <a:endParaRPr lang="it-IT" dirty="0"/>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762DE857-1EFA-4711-89C6-72597715E19E}" type="datetime1">
              <a:rPr lang="it-IT" smtClean="0"/>
              <a:t>11/12/2020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30</a:t>
            </a:fld>
            <a:endParaRPr lang="it-IT" dirty="0"/>
          </a:p>
        </p:txBody>
      </p:sp>
      <p:sp>
        <p:nvSpPr>
          <p:cNvPr id="2" name="CasellaDiTesto 1">
            <a:extLst>
              <a:ext uri="{FF2B5EF4-FFF2-40B4-BE49-F238E27FC236}">
                <a16:creationId xmlns:a16="http://schemas.microsoft.com/office/drawing/2014/main" id="{39FCF0C0-5817-4C63-BF76-57A7795C1D2E}"/>
              </a:ext>
            </a:extLst>
          </p:cNvPr>
          <p:cNvSpPr txBox="1"/>
          <p:nvPr/>
        </p:nvSpPr>
        <p:spPr>
          <a:xfrm>
            <a:off x="2532176" y="1835527"/>
            <a:ext cx="7200800" cy="3539430"/>
          </a:xfrm>
          <a:prstGeom prst="rect">
            <a:avLst/>
          </a:prstGeom>
          <a:noFill/>
        </p:spPr>
        <p:txBody>
          <a:bodyPr wrap="square" rtlCol="0">
            <a:spAutoFit/>
          </a:bodyPr>
          <a:lstStyle/>
          <a:p>
            <a:pPr algn="ctr"/>
            <a:endParaRPr lang="it-IT" sz="2000" b="1" u="sng" dirty="0"/>
          </a:p>
          <a:p>
            <a:pPr algn="ctr"/>
            <a:r>
              <a:rPr lang="it-IT" sz="2000" b="1" u="sng" dirty="0"/>
              <a:t>L’interpretazione dei CAPITOLATI:</a:t>
            </a:r>
          </a:p>
          <a:p>
            <a:pPr algn="ctr"/>
            <a:endParaRPr lang="it-IT" sz="2000" dirty="0"/>
          </a:p>
          <a:p>
            <a:pPr algn="ctr"/>
            <a:endParaRPr lang="it-IT" sz="2800" dirty="0"/>
          </a:p>
          <a:p>
            <a:pPr algn="ctr"/>
            <a:r>
              <a:rPr lang="it-IT" sz="1700" dirty="0"/>
              <a:t>Il capitolato deve essere interpretato avendo ovviamente presente il bando di gara o la lettera di invito, costituenti questi ultimi il vero e proprio bando o avviso di gara, con il quale la stazione appaltante individua l’oggetto del contratto e tenuto altresì conto che, per giurisprudenza pacifica, in caso di contrasto fra il bando e gli altri atti costituenti la lex specialis di gara (disciplinare e capitolato), prevale comunque il bando, visto che gli altri documenti sono chiamati ad integrare il primo e non a modificarlo (da ultimo, si v. TAR Lombardia, Milano, sez. IV, 20/3/2018, n. 758).</a:t>
            </a:r>
          </a:p>
        </p:txBody>
      </p:sp>
      <p:sp>
        <p:nvSpPr>
          <p:cNvPr id="9" name="CasellaDiTesto 8">
            <a:extLst>
              <a:ext uri="{FF2B5EF4-FFF2-40B4-BE49-F238E27FC236}">
                <a16:creationId xmlns:a16="http://schemas.microsoft.com/office/drawing/2014/main" id="{8523225D-C087-4B7D-B297-EEF28E3F6FD6}"/>
              </a:ext>
            </a:extLst>
          </p:cNvPr>
          <p:cNvSpPr txBox="1"/>
          <p:nvPr/>
        </p:nvSpPr>
        <p:spPr>
          <a:xfrm>
            <a:off x="2532176" y="1072457"/>
            <a:ext cx="7200800" cy="707886"/>
          </a:xfrm>
          <a:prstGeom prst="rect">
            <a:avLst/>
          </a:prstGeom>
          <a:solidFill>
            <a:srgbClr val="7030A0"/>
          </a:solidFill>
        </p:spPr>
        <p:txBody>
          <a:bodyPr wrap="square" rtlCol="0">
            <a:spAutoFit/>
          </a:bodyPr>
          <a:lstStyle/>
          <a:p>
            <a:pPr algn="ctr"/>
            <a:r>
              <a:rPr lang="it-IT" sz="2000" b="1" dirty="0"/>
              <a:t>IL BANDO DI GARA E LA LETTERA DI INVITO</a:t>
            </a:r>
          </a:p>
          <a:p>
            <a:pPr algn="ctr"/>
            <a:r>
              <a:rPr lang="it-IT" sz="2000" b="1" dirty="0"/>
              <a:t>Il bando di gara</a:t>
            </a:r>
          </a:p>
        </p:txBody>
      </p:sp>
      <p:sp>
        <p:nvSpPr>
          <p:cNvPr id="8" name="Freccia in giù 7">
            <a:extLst>
              <a:ext uri="{FF2B5EF4-FFF2-40B4-BE49-F238E27FC236}">
                <a16:creationId xmlns:a16="http://schemas.microsoft.com/office/drawing/2014/main" id="{2C419326-3DBB-43A0-9FA5-A6CCA9E0C967}"/>
              </a:ext>
            </a:extLst>
          </p:cNvPr>
          <p:cNvSpPr/>
          <p:nvPr/>
        </p:nvSpPr>
        <p:spPr>
          <a:xfrm>
            <a:off x="5915980" y="2635694"/>
            <a:ext cx="360040" cy="53727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Tree>
    <p:extLst>
      <p:ext uri="{BB962C8B-B14F-4D97-AF65-F5344CB8AC3E}">
        <p14:creationId xmlns:p14="http://schemas.microsoft.com/office/powerpoint/2010/main" val="4205415437"/>
      </p:ext>
    </p:extLst>
  </p:cSld>
  <p:clrMapOvr>
    <a:masterClrMapping/>
  </p:clrMapOvr>
</p:sld>
</file>

<file path=ppt/slides/slide3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4" name="Segnaposto data 3"/>
          <p:cNvSpPr>
            <a:spLocks noGrp="1"/>
          </p:cNvSpPr>
          <p:nvPr>
            <p:ph type="dt" sz="half" idx="10"/>
          </p:nvPr>
        </p:nvSpPr>
        <p:spPr>
          <a:xfrm>
            <a:off x="1991544" y="6021289"/>
            <a:ext cx="2286000" cy="365125"/>
          </a:xfrm>
        </p:spPr>
        <p:txBody>
          <a:bodyPr/>
          <a:lstStyle/>
          <a:p>
            <a:pPr algn="r">
              <a:defRPr/>
            </a:pPr>
            <a:endParaRPr lang="it-IT" sz="1000" dirty="0">
              <a:solidFill>
                <a:srgbClr val="E3DED1">
                  <a:shade val="50000"/>
                </a:srgbClr>
              </a:solidFill>
              <a:latin typeface="Calibri"/>
            </a:endParaRPr>
          </a:p>
          <a:p>
            <a:pPr algn="r">
              <a:defRPr/>
            </a:pPr>
            <a:fld id="{C2A3C01C-C5B2-41A8-8D17-32AF24AD1F6C}" type="datetime1">
              <a:rPr lang="it-IT" sz="1000">
                <a:solidFill>
                  <a:srgbClr val="E3DED1">
                    <a:shade val="50000"/>
                  </a:srgbClr>
                </a:solidFill>
                <a:latin typeface="Calibri"/>
              </a:rPr>
              <a:pPr algn="r">
                <a:defRPr/>
              </a:pPr>
              <a:t>11/12/2020</a:t>
            </a:fld>
            <a:endParaRPr lang="it-IT" sz="1000" dirty="0">
              <a:solidFill>
                <a:srgbClr val="E3DED1">
                  <a:shade val="50000"/>
                </a:srgbClr>
              </a:solidFill>
              <a:latin typeface="Calibri"/>
            </a:endParaRPr>
          </a:p>
        </p:txBody>
      </p:sp>
      <p:sp>
        <p:nvSpPr>
          <p:cNvPr id="5" name="Segnaposto piè di pagina 4"/>
          <p:cNvSpPr>
            <a:spLocks noGrp="1"/>
          </p:cNvSpPr>
          <p:nvPr>
            <p:ph type="ftr" sz="quarter" idx="11"/>
          </p:nvPr>
        </p:nvSpPr>
        <p:spPr>
          <a:xfrm>
            <a:off x="6528048" y="6111876"/>
            <a:ext cx="3344280" cy="365125"/>
          </a:xfrm>
        </p:spPr>
        <p:txBody>
          <a:bodyPr/>
          <a:lstStyle/>
          <a:p>
            <a:pPr algn="l">
              <a:defRPr/>
            </a:pPr>
            <a:r>
              <a:rPr lang="it-IT" sz="1000" dirty="0">
                <a:solidFill>
                  <a:srgbClr val="E3DED1">
                    <a:shade val="50000"/>
                  </a:srgbClr>
                </a:solidFill>
                <a:latin typeface="Calibri"/>
              </a:rPr>
              <a:t>IL CODICE DEI CONTRATTI PUBBLICI</a:t>
            </a:r>
          </a:p>
        </p:txBody>
      </p:sp>
      <p:sp>
        <p:nvSpPr>
          <p:cNvPr id="6" name="Segnaposto numero diapositiva 5"/>
          <p:cNvSpPr>
            <a:spLocks noGrp="1"/>
          </p:cNvSpPr>
          <p:nvPr>
            <p:ph type="sldNum" sz="quarter" idx="12"/>
          </p:nvPr>
        </p:nvSpPr>
        <p:spPr/>
        <p:txBody>
          <a:bodyPr/>
          <a:lstStyle/>
          <a:p>
            <a:pPr>
              <a:defRPr/>
            </a:pPr>
            <a:fld id="{ED2A5BCF-08AD-4814-8341-34CC1736FD3A}" type="slidenum">
              <a:rPr lang="it-IT" sz="1000">
                <a:solidFill>
                  <a:srgbClr val="E3DED1">
                    <a:shade val="50000"/>
                  </a:srgbClr>
                </a:solidFill>
                <a:latin typeface="Calibri"/>
              </a:rPr>
              <a:pPr>
                <a:defRPr/>
              </a:pPr>
              <a:t>300</a:t>
            </a:fld>
            <a:endParaRPr lang="it-IT" sz="1000" dirty="0">
              <a:solidFill>
                <a:srgbClr val="E3DED1">
                  <a:shade val="50000"/>
                </a:srgbClr>
              </a:solidFill>
              <a:latin typeface="Calibri"/>
            </a:endParaRPr>
          </a:p>
        </p:txBody>
      </p:sp>
      <p:sp>
        <p:nvSpPr>
          <p:cNvPr id="2" name="CasellaDiTesto 1">
            <a:extLst>
              <a:ext uri="{FF2B5EF4-FFF2-40B4-BE49-F238E27FC236}">
                <a16:creationId xmlns:a16="http://schemas.microsoft.com/office/drawing/2014/main" id="{BBC663A1-9470-4ECC-A747-3CDF0FCD0CAC}"/>
              </a:ext>
            </a:extLst>
          </p:cNvPr>
          <p:cNvSpPr txBox="1"/>
          <p:nvPr/>
        </p:nvSpPr>
        <p:spPr>
          <a:xfrm>
            <a:off x="2855640" y="949690"/>
            <a:ext cx="6624736" cy="369332"/>
          </a:xfrm>
          <a:prstGeom prst="rect">
            <a:avLst/>
          </a:prstGeom>
          <a:solidFill>
            <a:srgbClr val="FFFF00"/>
          </a:solidFill>
        </p:spPr>
        <p:txBody>
          <a:bodyPr wrap="square" rtlCol="0">
            <a:spAutoFit/>
          </a:bodyPr>
          <a:lstStyle/>
          <a:p>
            <a:pPr algn="ctr"/>
            <a:r>
              <a:rPr lang="it-IT" b="1" dirty="0"/>
              <a:t>LA QUALIFICAZIONE NEI LAVORI PUBBLICI</a:t>
            </a:r>
          </a:p>
        </p:txBody>
      </p:sp>
      <p:sp>
        <p:nvSpPr>
          <p:cNvPr id="3" name="CasellaDiTesto 2">
            <a:extLst>
              <a:ext uri="{FF2B5EF4-FFF2-40B4-BE49-F238E27FC236}">
                <a16:creationId xmlns:a16="http://schemas.microsoft.com/office/drawing/2014/main" id="{A29F4D2B-697B-4334-A2E2-CFFBA05ECEB7}"/>
              </a:ext>
            </a:extLst>
          </p:cNvPr>
          <p:cNvSpPr txBox="1"/>
          <p:nvPr/>
        </p:nvSpPr>
        <p:spPr>
          <a:xfrm>
            <a:off x="2855640" y="1700808"/>
            <a:ext cx="6624736" cy="400110"/>
          </a:xfrm>
          <a:prstGeom prst="rect">
            <a:avLst/>
          </a:prstGeom>
          <a:solidFill>
            <a:srgbClr val="00B0F0"/>
          </a:solidFill>
        </p:spPr>
        <p:txBody>
          <a:bodyPr wrap="square" rtlCol="0">
            <a:spAutoFit/>
          </a:bodyPr>
          <a:lstStyle/>
          <a:p>
            <a:pPr algn="ctr"/>
            <a:r>
              <a:rPr lang="it-IT" sz="2000" b="1" dirty="0">
                <a:solidFill>
                  <a:srgbClr val="002060"/>
                </a:solidFill>
                <a:highlight>
                  <a:srgbClr val="008000"/>
                </a:highlight>
              </a:rPr>
              <a:t>LA QUALIFICAZIONE NEI LAVORI PUBBLICI: LE CATEGORIE</a:t>
            </a:r>
          </a:p>
        </p:txBody>
      </p:sp>
      <p:sp>
        <p:nvSpPr>
          <p:cNvPr id="9" name="CasellaDiTesto 8">
            <a:extLst>
              <a:ext uri="{FF2B5EF4-FFF2-40B4-BE49-F238E27FC236}">
                <a16:creationId xmlns:a16="http://schemas.microsoft.com/office/drawing/2014/main" id="{FF669849-2E44-4DFE-AA46-E781C68D8355}"/>
              </a:ext>
            </a:extLst>
          </p:cNvPr>
          <p:cNvSpPr txBox="1"/>
          <p:nvPr/>
        </p:nvSpPr>
        <p:spPr>
          <a:xfrm>
            <a:off x="3072236" y="2606418"/>
            <a:ext cx="6120680" cy="2123658"/>
          </a:xfrm>
          <a:prstGeom prst="rect">
            <a:avLst/>
          </a:prstGeom>
          <a:noFill/>
          <a:ln>
            <a:solidFill>
              <a:srgbClr val="0070C0"/>
            </a:solidFill>
          </a:ln>
        </p:spPr>
        <p:txBody>
          <a:bodyPr wrap="square" rtlCol="0">
            <a:spAutoFit/>
          </a:bodyPr>
          <a:lstStyle/>
          <a:p>
            <a:pPr algn="ctr"/>
            <a:r>
              <a:rPr lang="it-IT" sz="4400" dirty="0"/>
              <a:t>Ma come funziona il sistema della qualificazione?</a:t>
            </a:r>
          </a:p>
        </p:txBody>
      </p:sp>
    </p:spTree>
    <p:extLst>
      <p:ext uri="{BB962C8B-B14F-4D97-AF65-F5344CB8AC3E}">
        <p14:creationId xmlns:p14="http://schemas.microsoft.com/office/powerpoint/2010/main" val="3845245047"/>
      </p:ext>
    </p:extLst>
  </p:cSld>
  <p:clrMapOvr>
    <a:masterClrMapping/>
  </p:clrMapOvr>
</p:sld>
</file>

<file path=ppt/slides/slide3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4" name="Segnaposto data 3"/>
          <p:cNvSpPr>
            <a:spLocks noGrp="1"/>
          </p:cNvSpPr>
          <p:nvPr>
            <p:ph type="dt" sz="half" idx="10"/>
          </p:nvPr>
        </p:nvSpPr>
        <p:spPr>
          <a:xfrm>
            <a:off x="1991544" y="6021289"/>
            <a:ext cx="2286000" cy="365125"/>
          </a:xfrm>
        </p:spPr>
        <p:txBody>
          <a:bodyPr/>
          <a:lstStyle/>
          <a:p>
            <a:pPr algn="r">
              <a:defRPr/>
            </a:pPr>
            <a:endParaRPr lang="it-IT" sz="1000" dirty="0">
              <a:solidFill>
                <a:srgbClr val="E3DED1">
                  <a:shade val="50000"/>
                </a:srgbClr>
              </a:solidFill>
              <a:latin typeface="Calibri"/>
            </a:endParaRPr>
          </a:p>
          <a:p>
            <a:pPr algn="r">
              <a:defRPr/>
            </a:pPr>
            <a:fld id="{C2A3C01C-C5B2-41A8-8D17-32AF24AD1F6C}" type="datetime1">
              <a:rPr lang="it-IT" sz="1000">
                <a:solidFill>
                  <a:srgbClr val="E3DED1">
                    <a:shade val="50000"/>
                  </a:srgbClr>
                </a:solidFill>
                <a:latin typeface="Calibri"/>
              </a:rPr>
              <a:pPr algn="r">
                <a:defRPr/>
              </a:pPr>
              <a:t>11/12/2020</a:t>
            </a:fld>
            <a:endParaRPr lang="it-IT" sz="1000" dirty="0">
              <a:solidFill>
                <a:srgbClr val="E3DED1">
                  <a:shade val="50000"/>
                </a:srgbClr>
              </a:solidFill>
              <a:latin typeface="Calibri"/>
            </a:endParaRPr>
          </a:p>
        </p:txBody>
      </p:sp>
      <p:sp>
        <p:nvSpPr>
          <p:cNvPr id="5" name="Segnaposto piè di pagina 4"/>
          <p:cNvSpPr>
            <a:spLocks noGrp="1"/>
          </p:cNvSpPr>
          <p:nvPr>
            <p:ph type="ftr" sz="quarter" idx="11"/>
          </p:nvPr>
        </p:nvSpPr>
        <p:spPr>
          <a:xfrm>
            <a:off x="6528048" y="6111876"/>
            <a:ext cx="3344280" cy="365125"/>
          </a:xfrm>
        </p:spPr>
        <p:txBody>
          <a:bodyPr/>
          <a:lstStyle/>
          <a:p>
            <a:pPr algn="l">
              <a:defRPr/>
            </a:pPr>
            <a:r>
              <a:rPr lang="it-IT" sz="1000" dirty="0">
                <a:solidFill>
                  <a:srgbClr val="E3DED1">
                    <a:shade val="50000"/>
                  </a:srgbClr>
                </a:solidFill>
                <a:latin typeface="Calibri"/>
              </a:rPr>
              <a:t>IL CODICE DEI CONTRATTI PUBBLICI</a:t>
            </a:r>
          </a:p>
        </p:txBody>
      </p:sp>
      <p:sp>
        <p:nvSpPr>
          <p:cNvPr id="6" name="Segnaposto numero diapositiva 5"/>
          <p:cNvSpPr>
            <a:spLocks noGrp="1"/>
          </p:cNvSpPr>
          <p:nvPr>
            <p:ph type="sldNum" sz="quarter" idx="12"/>
          </p:nvPr>
        </p:nvSpPr>
        <p:spPr/>
        <p:txBody>
          <a:bodyPr/>
          <a:lstStyle/>
          <a:p>
            <a:pPr>
              <a:defRPr/>
            </a:pPr>
            <a:fld id="{ED2A5BCF-08AD-4814-8341-34CC1736FD3A}" type="slidenum">
              <a:rPr lang="it-IT" sz="1000">
                <a:solidFill>
                  <a:srgbClr val="E3DED1">
                    <a:shade val="50000"/>
                  </a:srgbClr>
                </a:solidFill>
                <a:latin typeface="Calibri"/>
              </a:rPr>
              <a:pPr>
                <a:defRPr/>
              </a:pPr>
              <a:t>301</a:t>
            </a:fld>
            <a:endParaRPr lang="it-IT" sz="1000" dirty="0">
              <a:solidFill>
                <a:srgbClr val="E3DED1">
                  <a:shade val="50000"/>
                </a:srgbClr>
              </a:solidFill>
              <a:latin typeface="Calibri"/>
            </a:endParaRPr>
          </a:p>
        </p:txBody>
      </p:sp>
      <p:sp>
        <p:nvSpPr>
          <p:cNvPr id="2" name="CasellaDiTesto 1">
            <a:extLst>
              <a:ext uri="{FF2B5EF4-FFF2-40B4-BE49-F238E27FC236}">
                <a16:creationId xmlns:a16="http://schemas.microsoft.com/office/drawing/2014/main" id="{BBC663A1-9470-4ECC-A747-3CDF0FCD0CAC}"/>
              </a:ext>
            </a:extLst>
          </p:cNvPr>
          <p:cNvSpPr txBox="1"/>
          <p:nvPr/>
        </p:nvSpPr>
        <p:spPr>
          <a:xfrm>
            <a:off x="2855640" y="949690"/>
            <a:ext cx="6624736" cy="369332"/>
          </a:xfrm>
          <a:prstGeom prst="rect">
            <a:avLst/>
          </a:prstGeom>
          <a:solidFill>
            <a:srgbClr val="FFFF00"/>
          </a:solidFill>
        </p:spPr>
        <p:txBody>
          <a:bodyPr wrap="square" rtlCol="0">
            <a:spAutoFit/>
          </a:bodyPr>
          <a:lstStyle/>
          <a:p>
            <a:pPr algn="ctr"/>
            <a:r>
              <a:rPr lang="it-IT" b="1" dirty="0"/>
              <a:t>LA QUALIFICAZIONE NEI LAVORI PUBBLICI</a:t>
            </a:r>
          </a:p>
        </p:txBody>
      </p:sp>
      <p:sp>
        <p:nvSpPr>
          <p:cNvPr id="3" name="CasellaDiTesto 2">
            <a:extLst>
              <a:ext uri="{FF2B5EF4-FFF2-40B4-BE49-F238E27FC236}">
                <a16:creationId xmlns:a16="http://schemas.microsoft.com/office/drawing/2014/main" id="{A29F4D2B-697B-4334-A2E2-CFFBA05ECEB7}"/>
              </a:ext>
            </a:extLst>
          </p:cNvPr>
          <p:cNvSpPr txBox="1"/>
          <p:nvPr/>
        </p:nvSpPr>
        <p:spPr>
          <a:xfrm>
            <a:off x="2855640" y="1700808"/>
            <a:ext cx="6624736" cy="400110"/>
          </a:xfrm>
          <a:prstGeom prst="rect">
            <a:avLst/>
          </a:prstGeom>
          <a:solidFill>
            <a:srgbClr val="00B0F0"/>
          </a:solidFill>
        </p:spPr>
        <p:txBody>
          <a:bodyPr wrap="square" rtlCol="0">
            <a:spAutoFit/>
          </a:bodyPr>
          <a:lstStyle/>
          <a:p>
            <a:pPr algn="ctr"/>
            <a:r>
              <a:rPr lang="it-IT" sz="2000" b="1" dirty="0">
                <a:solidFill>
                  <a:srgbClr val="002060"/>
                </a:solidFill>
                <a:highlight>
                  <a:srgbClr val="008000"/>
                </a:highlight>
              </a:rPr>
              <a:t>LA QUALIFICAZIONE NEI LAVORI PUBBLICI: LE CATEGORIE</a:t>
            </a:r>
          </a:p>
        </p:txBody>
      </p:sp>
      <p:sp>
        <p:nvSpPr>
          <p:cNvPr id="8" name="Rettangolo 7">
            <a:extLst>
              <a:ext uri="{FF2B5EF4-FFF2-40B4-BE49-F238E27FC236}">
                <a16:creationId xmlns:a16="http://schemas.microsoft.com/office/drawing/2014/main" id="{226FDC76-4BFF-46E1-B682-25762DB518DD}"/>
              </a:ext>
            </a:extLst>
          </p:cNvPr>
          <p:cNvSpPr/>
          <p:nvPr/>
        </p:nvSpPr>
        <p:spPr>
          <a:xfrm>
            <a:off x="3137825" y="2229647"/>
            <a:ext cx="6552728" cy="2259080"/>
          </a:xfrm>
          <a:prstGeom prst="rect">
            <a:avLst/>
          </a:prstGeom>
        </p:spPr>
        <p:txBody>
          <a:bodyPr wrap="square">
            <a:spAutoFit/>
          </a:bodyPr>
          <a:lstStyle/>
          <a:p>
            <a:pPr marR="445770" algn="ctr">
              <a:lnSpc>
                <a:spcPct val="92000"/>
              </a:lnSpc>
              <a:spcBef>
                <a:spcPts val="495"/>
              </a:spcBef>
              <a:tabLst>
                <a:tab pos="612775" algn="l"/>
              </a:tabLst>
            </a:pPr>
            <a:r>
              <a:rPr lang="en-US" b="1" spc="-15" dirty="0">
                <a:ea typeface="Trebuchet MS" panose="020B0603020202020204" pitchFamily="34" charset="0"/>
                <a:cs typeface="Trebuchet MS" panose="020B0603020202020204" pitchFamily="34" charset="0"/>
              </a:rPr>
              <a:t>COME ACCENNATO…</a:t>
            </a:r>
          </a:p>
          <a:p>
            <a:pPr marR="445770" algn="ctr">
              <a:lnSpc>
                <a:spcPct val="92000"/>
              </a:lnSpc>
              <a:spcBef>
                <a:spcPts val="495"/>
              </a:spcBef>
              <a:tabLst>
                <a:tab pos="612775" algn="l"/>
              </a:tabLst>
            </a:pPr>
            <a:r>
              <a:rPr lang="it-IT" b="1" spc="-15" dirty="0">
                <a:ea typeface="Trebuchet MS" panose="020B0603020202020204" pitchFamily="34" charset="0"/>
                <a:cs typeface="Trebuchet MS" panose="020B0603020202020204" pitchFamily="34" charset="0"/>
              </a:rPr>
              <a:t>Per la partecipazione alle procedure di affidamento di lavori pubblici è richiesta la qualificazione nella categoria prevalente, generale (OG) o specializzata (OS). </a:t>
            </a:r>
          </a:p>
          <a:p>
            <a:pPr marR="445770" algn="ctr">
              <a:lnSpc>
                <a:spcPct val="92000"/>
              </a:lnSpc>
              <a:spcBef>
                <a:spcPts val="495"/>
              </a:spcBef>
              <a:tabLst>
                <a:tab pos="612775" algn="l"/>
              </a:tabLst>
            </a:pPr>
            <a:r>
              <a:rPr lang="it-IT" b="1" u="sng" spc="-15" dirty="0">
                <a:ea typeface="Trebuchet MS" panose="020B0603020202020204" pitchFamily="34" charset="0"/>
                <a:cs typeface="Trebuchet MS" panose="020B0603020202020204" pitchFamily="34" charset="0"/>
              </a:rPr>
              <a:t>Nel  bando  di  gara </a:t>
            </a:r>
            <a:r>
              <a:rPr lang="it-IT" b="1" spc="-15" dirty="0">
                <a:ea typeface="Trebuchet MS" panose="020B0603020202020204" pitchFamily="34" charset="0"/>
                <a:cs typeface="Trebuchet MS" panose="020B0603020202020204" pitchFamily="34" charset="0"/>
              </a:rPr>
              <a:t>è indicato l’importo complessivo dell’opera o del lavoro oggetto dell’appalto, la relativa categoria generale o specializzata considerata prevalente nonché le categorie scorporate, con indicazione dei relativi importi.</a:t>
            </a:r>
          </a:p>
        </p:txBody>
      </p:sp>
      <p:graphicFrame>
        <p:nvGraphicFramePr>
          <p:cNvPr id="15" name="Diagramma 14">
            <a:extLst>
              <a:ext uri="{FF2B5EF4-FFF2-40B4-BE49-F238E27FC236}">
                <a16:creationId xmlns:a16="http://schemas.microsoft.com/office/drawing/2014/main" id="{7FEBED45-F4B9-45F0-82B0-C0E497B85E8B}"/>
              </a:ext>
            </a:extLst>
          </p:cNvPr>
          <p:cNvGraphicFramePr/>
          <p:nvPr/>
        </p:nvGraphicFramePr>
        <p:xfrm>
          <a:off x="2430155" y="2103395"/>
          <a:ext cx="7632848" cy="40084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45201568"/>
      </p:ext>
    </p:extLst>
  </p:cSld>
  <p:clrMapOvr>
    <a:masterClrMapping/>
  </p:clrMapOvr>
</p:sld>
</file>

<file path=ppt/slides/slide3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4" name="Segnaposto data 3"/>
          <p:cNvSpPr>
            <a:spLocks noGrp="1"/>
          </p:cNvSpPr>
          <p:nvPr>
            <p:ph type="dt" sz="half" idx="10"/>
          </p:nvPr>
        </p:nvSpPr>
        <p:spPr>
          <a:xfrm>
            <a:off x="1991544" y="6021289"/>
            <a:ext cx="2286000" cy="365125"/>
          </a:xfrm>
        </p:spPr>
        <p:txBody>
          <a:bodyPr/>
          <a:lstStyle/>
          <a:p>
            <a:pPr algn="r">
              <a:defRPr/>
            </a:pPr>
            <a:endParaRPr lang="it-IT" sz="1000" dirty="0">
              <a:solidFill>
                <a:srgbClr val="E3DED1">
                  <a:shade val="50000"/>
                </a:srgbClr>
              </a:solidFill>
              <a:latin typeface="Calibri"/>
            </a:endParaRPr>
          </a:p>
          <a:p>
            <a:pPr algn="r">
              <a:defRPr/>
            </a:pPr>
            <a:fld id="{C2A3C01C-C5B2-41A8-8D17-32AF24AD1F6C}" type="datetime1">
              <a:rPr lang="it-IT" sz="1000">
                <a:solidFill>
                  <a:srgbClr val="E3DED1">
                    <a:shade val="50000"/>
                  </a:srgbClr>
                </a:solidFill>
                <a:latin typeface="Calibri"/>
              </a:rPr>
              <a:pPr algn="r">
                <a:defRPr/>
              </a:pPr>
              <a:t>11/12/2020</a:t>
            </a:fld>
            <a:endParaRPr lang="it-IT" sz="1000" dirty="0">
              <a:solidFill>
                <a:srgbClr val="E3DED1">
                  <a:shade val="50000"/>
                </a:srgbClr>
              </a:solidFill>
              <a:latin typeface="Calibri"/>
            </a:endParaRPr>
          </a:p>
        </p:txBody>
      </p:sp>
      <p:sp>
        <p:nvSpPr>
          <p:cNvPr id="5" name="Segnaposto piè di pagina 4"/>
          <p:cNvSpPr>
            <a:spLocks noGrp="1"/>
          </p:cNvSpPr>
          <p:nvPr>
            <p:ph type="ftr" sz="quarter" idx="11"/>
          </p:nvPr>
        </p:nvSpPr>
        <p:spPr>
          <a:xfrm>
            <a:off x="6528048" y="6111876"/>
            <a:ext cx="3344280" cy="365125"/>
          </a:xfrm>
        </p:spPr>
        <p:txBody>
          <a:bodyPr/>
          <a:lstStyle/>
          <a:p>
            <a:pPr algn="l">
              <a:defRPr/>
            </a:pPr>
            <a:r>
              <a:rPr lang="it-IT" sz="1000" dirty="0">
                <a:solidFill>
                  <a:srgbClr val="E3DED1">
                    <a:shade val="50000"/>
                  </a:srgbClr>
                </a:solidFill>
                <a:latin typeface="Calibri"/>
              </a:rPr>
              <a:t>IL CODICE DEI CONTRATTI PUBBLICI</a:t>
            </a:r>
          </a:p>
        </p:txBody>
      </p:sp>
      <p:sp>
        <p:nvSpPr>
          <p:cNvPr id="6" name="Segnaposto numero diapositiva 5"/>
          <p:cNvSpPr>
            <a:spLocks noGrp="1"/>
          </p:cNvSpPr>
          <p:nvPr>
            <p:ph type="sldNum" sz="quarter" idx="12"/>
          </p:nvPr>
        </p:nvSpPr>
        <p:spPr/>
        <p:txBody>
          <a:bodyPr/>
          <a:lstStyle/>
          <a:p>
            <a:pPr>
              <a:defRPr/>
            </a:pPr>
            <a:fld id="{ED2A5BCF-08AD-4814-8341-34CC1736FD3A}" type="slidenum">
              <a:rPr lang="it-IT" sz="1000">
                <a:solidFill>
                  <a:srgbClr val="E3DED1">
                    <a:shade val="50000"/>
                  </a:srgbClr>
                </a:solidFill>
                <a:latin typeface="Calibri"/>
              </a:rPr>
              <a:pPr>
                <a:defRPr/>
              </a:pPr>
              <a:t>302</a:t>
            </a:fld>
            <a:endParaRPr lang="it-IT" sz="1000" dirty="0">
              <a:solidFill>
                <a:srgbClr val="E3DED1">
                  <a:shade val="50000"/>
                </a:srgbClr>
              </a:solidFill>
              <a:latin typeface="Calibri"/>
            </a:endParaRPr>
          </a:p>
        </p:txBody>
      </p:sp>
      <p:sp>
        <p:nvSpPr>
          <p:cNvPr id="2" name="CasellaDiTesto 1">
            <a:extLst>
              <a:ext uri="{FF2B5EF4-FFF2-40B4-BE49-F238E27FC236}">
                <a16:creationId xmlns:a16="http://schemas.microsoft.com/office/drawing/2014/main" id="{BBC663A1-9470-4ECC-A747-3CDF0FCD0CAC}"/>
              </a:ext>
            </a:extLst>
          </p:cNvPr>
          <p:cNvSpPr txBox="1"/>
          <p:nvPr/>
        </p:nvSpPr>
        <p:spPr>
          <a:xfrm>
            <a:off x="2855640" y="949690"/>
            <a:ext cx="6624736" cy="369332"/>
          </a:xfrm>
          <a:prstGeom prst="rect">
            <a:avLst/>
          </a:prstGeom>
          <a:solidFill>
            <a:srgbClr val="FFFF00"/>
          </a:solidFill>
        </p:spPr>
        <p:txBody>
          <a:bodyPr wrap="square" rtlCol="0">
            <a:spAutoFit/>
          </a:bodyPr>
          <a:lstStyle/>
          <a:p>
            <a:pPr algn="ctr"/>
            <a:r>
              <a:rPr lang="it-IT" b="1" dirty="0"/>
              <a:t>LA QUALIFICAZIONE NEI LAVORI PUBBLICI</a:t>
            </a:r>
          </a:p>
        </p:txBody>
      </p:sp>
      <p:sp>
        <p:nvSpPr>
          <p:cNvPr id="3" name="CasellaDiTesto 2">
            <a:extLst>
              <a:ext uri="{FF2B5EF4-FFF2-40B4-BE49-F238E27FC236}">
                <a16:creationId xmlns:a16="http://schemas.microsoft.com/office/drawing/2014/main" id="{A29F4D2B-697B-4334-A2E2-CFFBA05ECEB7}"/>
              </a:ext>
            </a:extLst>
          </p:cNvPr>
          <p:cNvSpPr txBox="1"/>
          <p:nvPr/>
        </p:nvSpPr>
        <p:spPr>
          <a:xfrm>
            <a:off x="2855640" y="1700808"/>
            <a:ext cx="6624736" cy="400110"/>
          </a:xfrm>
          <a:prstGeom prst="rect">
            <a:avLst/>
          </a:prstGeom>
          <a:solidFill>
            <a:srgbClr val="00B0F0"/>
          </a:solidFill>
        </p:spPr>
        <p:txBody>
          <a:bodyPr wrap="square" rtlCol="0">
            <a:spAutoFit/>
          </a:bodyPr>
          <a:lstStyle/>
          <a:p>
            <a:pPr algn="ctr"/>
            <a:r>
              <a:rPr lang="it-IT" sz="2000" b="1" dirty="0">
                <a:solidFill>
                  <a:srgbClr val="002060"/>
                </a:solidFill>
                <a:highlight>
                  <a:srgbClr val="008000"/>
                </a:highlight>
              </a:rPr>
              <a:t>LA QUALIFICAZIONE NEI LAVORI PUBBLICI: LE CATEGORIE</a:t>
            </a:r>
          </a:p>
        </p:txBody>
      </p:sp>
      <p:sp>
        <p:nvSpPr>
          <p:cNvPr id="10" name="object 206">
            <a:extLst>
              <a:ext uri="{FF2B5EF4-FFF2-40B4-BE49-F238E27FC236}">
                <a16:creationId xmlns:a16="http://schemas.microsoft.com/office/drawing/2014/main" id="{435FC52F-1968-4986-9242-EDB0FB808CB2}"/>
              </a:ext>
            </a:extLst>
          </p:cNvPr>
          <p:cNvSpPr txBox="1"/>
          <p:nvPr/>
        </p:nvSpPr>
        <p:spPr>
          <a:xfrm>
            <a:off x="2639338" y="2577363"/>
            <a:ext cx="6913325" cy="2721258"/>
          </a:xfrm>
          <a:prstGeom prst="rect">
            <a:avLst/>
          </a:prstGeom>
          <a:solidFill>
            <a:schemeClr val="accent3">
              <a:lumMod val="20000"/>
              <a:lumOff val="80000"/>
            </a:schemeClr>
          </a:solidFill>
          <a:ln>
            <a:solidFill>
              <a:schemeClr val="tx2"/>
            </a:solidFill>
          </a:ln>
        </p:spPr>
        <p:txBody>
          <a:bodyPr vert="horz" wrap="square" lIns="0" tIns="12700" rIns="0" bIns="0" rtlCol="0">
            <a:spAutoFit/>
          </a:bodyPr>
          <a:lstStyle/>
          <a:p>
            <a:pPr marL="90805" marR="397510" algn="ctr">
              <a:lnSpc>
                <a:spcPct val="100400"/>
              </a:lnSpc>
            </a:pPr>
            <a:r>
              <a:rPr sz="1600" spc="-5" dirty="0">
                <a:latin typeface="Arial"/>
                <a:cs typeface="Arial"/>
              </a:rPr>
              <a:t>Parere </a:t>
            </a:r>
            <a:r>
              <a:rPr sz="1600" dirty="0">
                <a:latin typeface="Arial"/>
                <a:cs typeface="Arial"/>
              </a:rPr>
              <a:t>di Precontenzioso n. 16 del </a:t>
            </a:r>
            <a:r>
              <a:rPr sz="1600" spc="-5" dirty="0">
                <a:latin typeface="Arial"/>
                <a:cs typeface="Arial"/>
              </a:rPr>
              <a:t>29/07/2014 </a:t>
            </a:r>
            <a:r>
              <a:rPr sz="1600" dirty="0">
                <a:latin typeface="Arial"/>
                <a:cs typeface="Arial"/>
              </a:rPr>
              <a:t>- </a:t>
            </a:r>
            <a:r>
              <a:rPr sz="1600" spc="-5" dirty="0">
                <a:latin typeface="Arial"/>
                <a:cs typeface="Arial"/>
              </a:rPr>
              <a:t>rif. PREC 75/14/L d.lgs</a:t>
            </a:r>
            <a:r>
              <a:rPr lang="it-IT" sz="1600" spc="-5" dirty="0">
                <a:latin typeface="Arial"/>
                <a:cs typeface="Arial"/>
              </a:rPr>
              <a:t>. n.</a:t>
            </a:r>
            <a:r>
              <a:rPr sz="1600" spc="-5" dirty="0">
                <a:latin typeface="Arial"/>
                <a:cs typeface="Arial"/>
              </a:rPr>
              <a:t> </a:t>
            </a:r>
            <a:r>
              <a:rPr sz="1600" dirty="0">
                <a:latin typeface="Arial"/>
                <a:cs typeface="Arial"/>
              </a:rPr>
              <a:t>163/06 </a:t>
            </a:r>
            <a:r>
              <a:rPr lang="it-IT" sz="1600" dirty="0">
                <a:latin typeface="Arial"/>
                <a:cs typeface="Arial"/>
              </a:rPr>
              <a:t>- </a:t>
            </a:r>
            <a:r>
              <a:rPr sz="1600" spc="-5" dirty="0">
                <a:latin typeface="Arial"/>
                <a:cs typeface="Arial"/>
              </a:rPr>
              <a:t>Articoli </a:t>
            </a:r>
            <a:r>
              <a:rPr sz="1600" dirty="0">
                <a:latin typeface="Arial"/>
                <a:cs typeface="Arial"/>
              </a:rPr>
              <a:t>43, 64 -  Codici </a:t>
            </a:r>
            <a:r>
              <a:rPr sz="1600" spc="-5" dirty="0">
                <a:latin typeface="Arial"/>
                <a:cs typeface="Arial"/>
              </a:rPr>
              <a:t>43.1,</a:t>
            </a:r>
            <a:r>
              <a:rPr sz="1600" spc="-25" dirty="0">
                <a:latin typeface="Arial"/>
                <a:cs typeface="Arial"/>
              </a:rPr>
              <a:t> </a:t>
            </a:r>
            <a:r>
              <a:rPr sz="1600" dirty="0">
                <a:latin typeface="Arial"/>
                <a:cs typeface="Arial"/>
              </a:rPr>
              <a:t>64.1</a:t>
            </a:r>
          </a:p>
          <a:p>
            <a:pPr marL="90805" marR="93980" algn="ctr"/>
            <a:r>
              <a:rPr sz="1600" spc="-5" dirty="0">
                <a:latin typeface="Arial"/>
                <a:cs typeface="Arial"/>
              </a:rPr>
              <a:t>Corretta </a:t>
            </a:r>
            <a:r>
              <a:rPr sz="1600" dirty="0">
                <a:latin typeface="Arial"/>
                <a:cs typeface="Arial"/>
              </a:rPr>
              <a:t>indicazione </a:t>
            </a:r>
            <a:r>
              <a:rPr sz="1600" spc="-5" dirty="0">
                <a:latin typeface="Arial"/>
                <a:cs typeface="Arial"/>
              </a:rPr>
              <a:t>della </a:t>
            </a:r>
            <a:r>
              <a:rPr sz="1600" dirty="0">
                <a:latin typeface="Arial"/>
                <a:cs typeface="Arial"/>
              </a:rPr>
              <a:t>categoria </a:t>
            </a:r>
            <a:r>
              <a:rPr sz="1600" spc="-5" dirty="0">
                <a:latin typeface="Arial"/>
                <a:cs typeface="Arial"/>
              </a:rPr>
              <a:t>prevalente</a:t>
            </a:r>
            <a:r>
              <a:rPr lang="it-IT" sz="1600" spc="-5" dirty="0">
                <a:latin typeface="Arial"/>
                <a:cs typeface="Arial"/>
              </a:rPr>
              <a:t> </a:t>
            </a:r>
            <a:r>
              <a:rPr sz="1600" spc="-5" dirty="0">
                <a:latin typeface="Arial"/>
                <a:cs typeface="Arial"/>
              </a:rPr>
              <a:t>- </a:t>
            </a:r>
            <a:r>
              <a:rPr sz="1600" dirty="0">
                <a:latin typeface="Arial"/>
                <a:cs typeface="Arial"/>
              </a:rPr>
              <a:t>Nel bando </a:t>
            </a:r>
            <a:r>
              <a:rPr sz="1600" spc="-5" dirty="0">
                <a:latin typeface="Arial"/>
                <a:cs typeface="Arial"/>
              </a:rPr>
              <a:t>di </a:t>
            </a:r>
            <a:r>
              <a:rPr sz="1600" dirty="0">
                <a:latin typeface="Arial"/>
                <a:cs typeface="Arial"/>
              </a:rPr>
              <a:t>gara l’indicazione </a:t>
            </a:r>
            <a:r>
              <a:rPr sz="1600" spc="-5" dirty="0">
                <a:latin typeface="Arial"/>
                <a:cs typeface="Arial"/>
              </a:rPr>
              <a:t>della </a:t>
            </a:r>
            <a:r>
              <a:rPr sz="1600" dirty="0">
                <a:latin typeface="Arial"/>
                <a:cs typeface="Arial"/>
              </a:rPr>
              <a:t>categoria  </a:t>
            </a:r>
            <a:r>
              <a:rPr sz="1600" spc="-5" dirty="0">
                <a:latin typeface="Arial"/>
                <a:cs typeface="Arial"/>
              </a:rPr>
              <a:t>prevalente </a:t>
            </a:r>
            <a:r>
              <a:rPr sz="1600" dirty="0">
                <a:latin typeface="Arial"/>
                <a:cs typeface="Arial"/>
              </a:rPr>
              <a:t>e </a:t>
            </a:r>
            <a:r>
              <a:rPr sz="1600" spc="-5" dirty="0">
                <a:latin typeface="Arial"/>
                <a:cs typeface="Arial"/>
              </a:rPr>
              <a:t>della </a:t>
            </a:r>
            <a:r>
              <a:rPr sz="1600" dirty="0">
                <a:latin typeface="Arial"/>
                <a:cs typeface="Arial"/>
              </a:rPr>
              <a:t>classifica alla </a:t>
            </a:r>
            <a:r>
              <a:rPr sz="1600" spc="-5" dirty="0">
                <a:latin typeface="Arial"/>
                <a:cs typeface="Arial"/>
              </a:rPr>
              <a:t>quale appartengono </a:t>
            </a:r>
            <a:r>
              <a:rPr sz="1600" dirty="0">
                <a:latin typeface="Arial"/>
                <a:cs typeface="Arial"/>
              </a:rPr>
              <a:t>le </a:t>
            </a:r>
            <a:r>
              <a:rPr sz="1600" spc="-5" dirty="0">
                <a:latin typeface="Arial"/>
                <a:cs typeface="Arial"/>
              </a:rPr>
              <a:t>opere </a:t>
            </a:r>
            <a:r>
              <a:rPr sz="1600" dirty="0">
                <a:latin typeface="Arial"/>
                <a:cs typeface="Arial"/>
              </a:rPr>
              <a:t>da </a:t>
            </a:r>
            <a:r>
              <a:rPr sz="1600" spc="-5" dirty="0">
                <a:latin typeface="Arial"/>
                <a:cs typeface="Arial"/>
              </a:rPr>
              <a:t>appaltare </a:t>
            </a:r>
            <a:r>
              <a:rPr sz="1600" dirty="0">
                <a:latin typeface="Arial"/>
                <a:cs typeface="Arial"/>
              </a:rPr>
              <a:t>non è rimessa alla </a:t>
            </a:r>
            <a:r>
              <a:rPr sz="1600" spc="-5" dirty="0">
                <a:latin typeface="Arial"/>
                <a:cs typeface="Arial"/>
              </a:rPr>
              <a:t>discrezionalità dell’Ente, </a:t>
            </a:r>
            <a:r>
              <a:rPr sz="1600" b="1" dirty="0">
                <a:latin typeface="Arial"/>
                <a:cs typeface="Arial"/>
              </a:rPr>
              <a:t>ma è </a:t>
            </a:r>
            <a:r>
              <a:rPr sz="1600" b="1" spc="-5" dirty="0">
                <a:latin typeface="Arial"/>
                <a:cs typeface="Arial"/>
              </a:rPr>
              <a:t>invece, specifico compito del progettista </a:t>
            </a:r>
            <a:r>
              <a:rPr sz="1600" b="1" dirty="0">
                <a:latin typeface="Arial"/>
                <a:cs typeface="Arial"/>
              </a:rPr>
              <a:t>procedere </a:t>
            </a:r>
            <a:r>
              <a:rPr sz="1600" b="1" spc="-5" dirty="0">
                <a:latin typeface="Arial"/>
                <a:cs typeface="Arial"/>
              </a:rPr>
              <a:t>alla corretta  individuazione delle </a:t>
            </a:r>
            <a:r>
              <a:rPr sz="1600" b="1" dirty="0">
                <a:latin typeface="Arial"/>
                <a:cs typeface="Arial"/>
              </a:rPr>
              <a:t>lavorazioni di cui </a:t>
            </a:r>
            <a:r>
              <a:rPr sz="1600" b="1" spc="-5" dirty="0">
                <a:latin typeface="Arial"/>
                <a:cs typeface="Arial"/>
              </a:rPr>
              <a:t>l’intervento </a:t>
            </a:r>
            <a:r>
              <a:rPr sz="1600" b="1" dirty="0">
                <a:latin typeface="Arial"/>
                <a:cs typeface="Arial"/>
              </a:rPr>
              <a:t>è </a:t>
            </a:r>
            <a:r>
              <a:rPr sz="1600" b="1" spc="-5" dirty="0">
                <a:latin typeface="Arial"/>
                <a:cs typeface="Arial"/>
              </a:rPr>
              <a:t>composto </a:t>
            </a:r>
            <a:r>
              <a:rPr sz="1600" b="1" dirty="0">
                <a:latin typeface="Arial"/>
                <a:cs typeface="Arial"/>
              </a:rPr>
              <a:t>e alla </a:t>
            </a:r>
            <a:r>
              <a:rPr sz="1600" b="1" spc="-5" dirty="0">
                <a:latin typeface="Arial"/>
                <a:cs typeface="Arial"/>
              </a:rPr>
              <a:t>loro esatta qualificazione </a:t>
            </a:r>
            <a:r>
              <a:rPr sz="1600" b="1" dirty="0">
                <a:latin typeface="Arial"/>
                <a:cs typeface="Arial"/>
              </a:rPr>
              <a:t>in </a:t>
            </a:r>
            <a:r>
              <a:rPr sz="1600" b="1" spc="-5" dirty="0" err="1">
                <a:latin typeface="Arial"/>
                <a:cs typeface="Arial"/>
              </a:rPr>
              <a:t>categorie</a:t>
            </a:r>
            <a:r>
              <a:rPr sz="1600" b="1" spc="-5" dirty="0">
                <a:latin typeface="Arial"/>
                <a:cs typeface="Arial"/>
              </a:rPr>
              <a:t> </a:t>
            </a:r>
            <a:r>
              <a:rPr sz="1600" b="1" dirty="0">
                <a:latin typeface="Arial"/>
                <a:cs typeface="Arial"/>
              </a:rPr>
              <a:t>e classifiche, sulla base </a:t>
            </a:r>
            <a:r>
              <a:rPr sz="1600" b="1" spc="-5" dirty="0">
                <a:latin typeface="Arial"/>
                <a:cs typeface="Arial"/>
              </a:rPr>
              <a:t>delle vincolanti </a:t>
            </a:r>
            <a:r>
              <a:rPr sz="1600" b="1" dirty="0">
                <a:latin typeface="Arial"/>
                <a:cs typeface="Arial"/>
              </a:rPr>
              <a:t>indicazioni contenute negli </a:t>
            </a:r>
            <a:r>
              <a:rPr sz="1600" b="1" spc="-5" dirty="0">
                <a:latin typeface="Arial"/>
                <a:cs typeface="Arial"/>
              </a:rPr>
              <a:t>artt. 60 </a:t>
            </a:r>
            <a:r>
              <a:rPr sz="1600" b="1" dirty="0">
                <a:latin typeface="Arial"/>
                <a:cs typeface="Arial"/>
              </a:rPr>
              <a:t>e ss.</a:t>
            </a:r>
            <a:r>
              <a:rPr sz="1600" b="1" spc="-35" dirty="0">
                <a:latin typeface="Arial"/>
                <a:cs typeface="Arial"/>
              </a:rPr>
              <a:t> </a:t>
            </a:r>
            <a:r>
              <a:rPr sz="1600" b="1" dirty="0">
                <a:latin typeface="Arial"/>
                <a:cs typeface="Arial"/>
              </a:rPr>
              <a:t>del</a:t>
            </a:r>
            <a:r>
              <a:rPr lang="it-IT" sz="1600" b="1" dirty="0">
                <a:latin typeface="Arial"/>
                <a:cs typeface="Arial"/>
              </a:rPr>
              <a:t> </a:t>
            </a:r>
            <a:r>
              <a:rPr sz="1600" b="1" spc="-5" dirty="0">
                <a:latin typeface="Arial"/>
                <a:cs typeface="Arial"/>
              </a:rPr>
              <a:t>d.P.R. </a:t>
            </a:r>
            <a:r>
              <a:rPr sz="1600" b="1" dirty="0">
                <a:latin typeface="Arial"/>
                <a:cs typeface="Arial"/>
              </a:rPr>
              <a:t>n. 207/2010</a:t>
            </a:r>
            <a:r>
              <a:rPr sz="1600" dirty="0">
                <a:latin typeface="Arial"/>
                <a:cs typeface="Arial"/>
              </a:rPr>
              <a:t> </a:t>
            </a:r>
            <a:r>
              <a:rPr sz="1600" spc="-5" dirty="0">
                <a:latin typeface="Arial"/>
                <a:cs typeface="Arial"/>
              </a:rPr>
              <a:t>(cfr. in </a:t>
            </a:r>
            <a:r>
              <a:rPr sz="1600" dirty="0">
                <a:latin typeface="Arial"/>
                <a:cs typeface="Arial"/>
              </a:rPr>
              <a:t>questo senso: </a:t>
            </a:r>
            <a:r>
              <a:rPr lang="it-IT" sz="1600" spc="-5" dirty="0">
                <a:latin typeface="Arial"/>
                <a:cs typeface="Arial"/>
              </a:rPr>
              <a:t>ANAC</a:t>
            </a:r>
            <a:r>
              <a:rPr sz="1600" spc="-5" dirty="0">
                <a:latin typeface="Arial"/>
                <a:cs typeface="Arial"/>
              </a:rPr>
              <a:t>, </a:t>
            </a:r>
            <a:r>
              <a:rPr sz="1600" dirty="0">
                <a:latin typeface="Arial"/>
                <a:cs typeface="Arial"/>
              </a:rPr>
              <a:t>parere del </a:t>
            </a:r>
            <a:r>
              <a:rPr sz="1600" spc="-5" dirty="0">
                <a:latin typeface="Arial"/>
                <a:cs typeface="Arial"/>
              </a:rPr>
              <a:t>16/12/2010</a:t>
            </a:r>
            <a:r>
              <a:rPr lang="it-IT" sz="1600" spc="-5" dirty="0">
                <a:latin typeface="Arial"/>
                <a:cs typeface="Arial"/>
              </a:rPr>
              <a:t>,</a:t>
            </a:r>
            <a:r>
              <a:rPr sz="1600" spc="-5" dirty="0">
                <a:latin typeface="Arial"/>
                <a:cs typeface="Arial"/>
              </a:rPr>
              <a:t> n. 217; </a:t>
            </a:r>
            <a:r>
              <a:rPr sz="1600" dirty="0">
                <a:latin typeface="Arial"/>
                <a:cs typeface="Arial"/>
              </a:rPr>
              <a:t>Cons. </a:t>
            </a:r>
            <a:r>
              <a:rPr sz="1600" spc="-5" dirty="0">
                <a:latin typeface="Arial"/>
                <a:cs typeface="Arial"/>
              </a:rPr>
              <a:t>Stato, </a:t>
            </a:r>
            <a:r>
              <a:rPr lang="it-IT" sz="1600" spc="-5" dirty="0">
                <a:latin typeface="Arial"/>
                <a:cs typeface="Arial"/>
              </a:rPr>
              <a:t>s</a:t>
            </a:r>
            <a:r>
              <a:rPr sz="1600" dirty="0">
                <a:latin typeface="Arial"/>
                <a:cs typeface="Arial"/>
              </a:rPr>
              <a:t>ez. </a:t>
            </a:r>
            <a:r>
              <a:rPr sz="1600" spc="-5" dirty="0">
                <a:latin typeface="Arial"/>
                <a:cs typeface="Arial"/>
              </a:rPr>
              <a:t>VI, 30/12/2004</a:t>
            </a:r>
            <a:r>
              <a:rPr lang="it-IT" sz="1600" spc="-5" dirty="0">
                <a:latin typeface="Arial"/>
                <a:cs typeface="Arial"/>
              </a:rPr>
              <a:t>,</a:t>
            </a:r>
            <a:r>
              <a:rPr sz="1600" spc="-5" dirty="0">
                <a:latin typeface="Arial"/>
                <a:cs typeface="Arial"/>
              </a:rPr>
              <a:t> n.</a:t>
            </a:r>
            <a:r>
              <a:rPr sz="1600" spc="-20" dirty="0">
                <a:latin typeface="Arial"/>
                <a:cs typeface="Arial"/>
              </a:rPr>
              <a:t> </a:t>
            </a:r>
            <a:r>
              <a:rPr sz="1600" dirty="0">
                <a:latin typeface="Arial"/>
                <a:cs typeface="Arial"/>
              </a:rPr>
              <a:t>8292</a:t>
            </a:r>
            <a:r>
              <a:rPr lang="it-IT" sz="1600" dirty="0">
                <a:latin typeface="Arial"/>
                <a:cs typeface="Arial"/>
              </a:rPr>
              <a:t>).</a:t>
            </a:r>
            <a:endParaRPr sz="1600" dirty="0">
              <a:latin typeface="Arial"/>
              <a:cs typeface="Arial"/>
            </a:endParaRPr>
          </a:p>
        </p:txBody>
      </p:sp>
    </p:spTree>
    <p:extLst>
      <p:ext uri="{BB962C8B-B14F-4D97-AF65-F5344CB8AC3E}">
        <p14:creationId xmlns:p14="http://schemas.microsoft.com/office/powerpoint/2010/main" val="3982387942"/>
      </p:ext>
    </p:extLst>
  </p:cSld>
  <p:clrMapOvr>
    <a:masterClrMapping/>
  </p:clrMapOvr>
</p:sld>
</file>

<file path=ppt/slides/slide3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4" name="Segnaposto data 3"/>
          <p:cNvSpPr>
            <a:spLocks noGrp="1"/>
          </p:cNvSpPr>
          <p:nvPr>
            <p:ph type="dt" sz="half" idx="10"/>
          </p:nvPr>
        </p:nvSpPr>
        <p:spPr>
          <a:xfrm>
            <a:off x="1991544" y="6021289"/>
            <a:ext cx="2286000" cy="365125"/>
          </a:xfrm>
        </p:spPr>
        <p:txBody>
          <a:bodyPr/>
          <a:lstStyle/>
          <a:p>
            <a:pPr algn="r">
              <a:defRPr/>
            </a:pPr>
            <a:endParaRPr lang="it-IT" sz="1000" dirty="0">
              <a:solidFill>
                <a:srgbClr val="E3DED1">
                  <a:shade val="50000"/>
                </a:srgbClr>
              </a:solidFill>
              <a:latin typeface="Calibri"/>
            </a:endParaRPr>
          </a:p>
          <a:p>
            <a:pPr algn="r">
              <a:defRPr/>
            </a:pPr>
            <a:fld id="{C2A3C01C-C5B2-41A8-8D17-32AF24AD1F6C}" type="datetime1">
              <a:rPr lang="it-IT" sz="1000">
                <a:solidFill>
                  <a:srgbClr val="E3DED1">
                    <a:shade val="50000"/>
                  </a:srgbClr>
                </a:solidFill>
                <a:latin typeface="Calibri"/>
              </a:rPr>
              <a:pPr algn="r">
                <a:defRPr/>
              </a:pPr>
              <a:t>11/12/2020</a:t>
            </a:fld>
            <a:endParaRPr lang="it-IT" sz="1000" dirty="0">
              <a:solidFill>
                <a:srgbClr val="E3DED1">
                  <a:shade val="50000"/>
                </a:srgbClr>
              </a:solidFill>
              <a:latin typeface="Calibri"/>
            </a:endParaRPr>
          </a:p>
        </p:txBody>
      </p:sp>
      <p:sp>
        <p:nvSpPr>
          <p:cNvPr id="5" name="Segnaposto piè di pagina 4"/>
          <p:cNvSpPr>
            <a:spLocks noGrp="1"/>
          </p:cNvSpPr>
          <p:nvPr>
            <p:ph type="ftr" sz="quarter" idx="11"/>
          </p:nvPr>
        </p:nvSpPr>
        <p:spPr>
          <a:xfrm>
            <a:off x="6528048" y="6111876"/>
            <a:ext cx="3344280" cy="365125"/>
          </a:xfrm>
        </p:spPr>
        <p:txBody>
          <a:bodyPr/>
          <a:lstStyle/>
          <a:p>
            <a:pPr algn="l">
              <a:defRPr/>
            </a:pPr>
            <a:r>
              <a:rPr lang="it-IT" sz="1000" dirty="0">
                <a:solidFill>
                  <a:srgbClr val="E3DED1">
                    <a:shade val="50000"/>
                  </a:srgbClr>
                </a:solidFill>
                <a:latin typeface="Calibri"/>
              </a:rPr>
              <a:t>IL CODICE DEI CONTRATTI PUBBLICI</a:t>
            </a:r>
          </a:p>
        </p:txBody>
      </p:sp>
      <p:sp>
        <p:nvSpPr>
          <p:cNvPr id="6" name="Segnaposto numero diapositiva 5"/>
          <p:cNvSpPr>
            <a:spLocks noGrp="1"/>
          </p:cNvSpPr>
          <p:nvPr>
            <p:ph type="sldNum" sz="quarter" idx="12"/>
          </p:nvPr>
        </p:nvSpPr>
        <p:spPr/>
        <p:txBody>
          <a:bodyPr/>
          <a:lstStyle/>
          <a:p>
            <a:pPr>
              <a:defRPr/>
            </a:pPr>
            <a:fld id="{ED2A5BCF-08AD-4814-8341-34CC1736FD3A}" type="slidenum">
              <a:rPr lang="it-IT" sz="1000">
                <a:solidFill>
                  <a:srgbClr val="E3DED1">
                    <a:shade val="50000"/>
                  </a:srgbClr>
                </a:solidFill>
                <a:latin typeface="Calibri"/>
              </a:rPr>
              <a:pPr>
                <a:defRPr/>
              </a:pPr>
              <a:t>303</a:t>
            </a:fld>
            <a:endParaRPr lang="it-IT" sz="1000" dirty="0">
              <a:solidFill>
                <a:srgbClr val="E3DED1">
                  <a:shade val="50000"/>
                </a:srgbClr>
              </a:solidFill>
              <a:latin typeface="Calibri"/>
            </a:endParaRPr>
          </a:p>
        </p:txBody>
      </p:sp>
      <p:sp>
        <p:nvSpPr>
          <p:cNvPr id="2" name="CasellaDiTesto 1">
            <a:extLst>
              <a:ext uri="{FF2B5EF4-FFF2-40B4-BE49-F238E27FC236}">
                <a16:creationId xmlns:a16="http://schemas.microsoft.com/office/drawing/2014/main" id="{BBC663A1-9470-4ECC-A747-3CDF0FCD0CAC}"/>
              </a:ext>
            </a:extLst>
          </p:cNvPr>
          <p:cNvSpPr txBox="1"/>
          <p:nvPr/>
        </p:nvSpPr>
        <p:spPr>
          <a:xfrm>
            <a:off x="2855640" y="949690"/>
            <a:ext cx="6624736" cy="369332"/>
          </a:xfrm>
          <a:prstGeom prst="rect">
            <a:avLst/>
          </a:prstGeom>
          <a:solidFill>
            <a:srgbClr val="FFFF00"/>
          </a:solidFill>
        </p:spPr>
        <p:txBody>
          <a:bodyPr wrap="square" rtlCol="0">
            <a:spAutoFit/>
          </a:bodyPr>
          <a:lstStyle/>
          <a:p>
            <a:pPr algn="ctr"/>
            <a:r>
              <a:rPr lang="it-IT" b="1" dirty="0"/>
              <a:t>LA QUALIFICAZIONE NEI LAVORI PUBBLICI</a:t>
            </a:r>
          </a:p>
        </p:txBody>
      </p:sp>
      <p:sp>
        <p:nvSpPr>
          <p:cNvPr id="3" name="CasellaDiTesto 2">
            <a:extLst>
              <a:ext uri="{FF2B5EF4-FFF2-40B4-BE49-F238E27FC236}">
                <a16:creationId xmlns:a16="http://schemas.microsoft.com/office/drawing/2014/main" id="{A29F4D2B-697B-4334-A2E2-CFFBA05ECEB7}"/>
              </a:ext>
            </a:extLst>
          </p:cNvPr>
          <p:cNvSpPr txBox="1"/>
          <p:nvPr/>
        </p:nvSpPr>
        <p:spPr>
          <a:xfrm>
            <a:off x="2855640" y="1700808"/>
            <a:ext cx="6624736" cy="400110"/>
          </a:xfrm>
          <a:prstGeom prst="rect">
            <a:avLst/>
          </a:prstGeom>
          <a:solidFill>
            <a:srgbClr val="00B0F0"/>
          </a:solidFill>
        </p:spPr>
        <p:txBody>
          <a:bodyPr wrap="square" rtlCol="0">
            <a:spAutoFit/>
          </a:bodyPr>
          <a:lstStyle/>
          <a:p>
            <a:pPr algn="ctr"/>
            <a:r>
              <a:rPr lang="it-IT" sz="2000" b="1" dirty="0">
                <a:solidFill>
                  <a:srgbClr val="002060"/>
                </a:solidFill>
                <a:highlight>
                  <a:srgbClr val="008000"/>
                </a:highlight>
              </a:rPr>
              <a:t>LA QUALIFICAZIONE NEI LAVORI PUBBLICI: LE CATEGORIE</a:t>
            </a:r>
          </a:p>
        </p:txBody>
      </p:sp>
      <p:sp>
        <p:nvSpPr>
          <p:cNvPr id="8" name="Rettangolo 7">
            <a:extLst>
              <a:ext uri="{FF2B5EF4-FFF2-40B4-BE49-F238E27FC236}">
                <a16:creationId xmlns:a16="http://schemas.microsoft.com/office/drawing/2014/main" id="{92212A6C-75CF-4289-BB1E-C7E2F53F988A}"/>
              </a:ext>
            </a:extLst>
          </p:cNvPr>
          <p:cNvSpPr/>
          <p:nvPr/>
        </p:nvSpPr>
        <p:spPr>
          <a:xfrm>
            <a:off x="2981654" y="2212141"/>
            <a:ext cx="6228692" cy="3785652"/>
          </a:xfrm>
          <a:prstGeom prst="rect">
            <a:avLst/>
          </a:prstGeom>
        </p:spPr>
        <p:txBody>
          <a:bodyPr wrap="square">
            <a:spAutoFit/>
          </a:bodyPr>
          <a:lstStyle/>
          <a:p>
            <a:pPr algn="ctr"/>
            <a:r>
              <a:rPr lang="it-IT" b="1" dirty="0"/>
              <a:t>Art. 3. Codice (Definizioni) </a:t>
            </a:r>
          </a:p>
          <a:p>
            <a:pPr algn="ctr"/>
            <a:endParaRPr lang="it-IT" b="1" dirty="0"/>
          </a:p>
          <a:p>
            <a:pPr marL="342900" indent="-342900" algn="ctr">
              <a:buAutoNum type="arabicPeriod"/>
            </a:pPr>
            <a:r>
              <a:rPr lang="it-IT" sz="1700" b="1" dirty="0"/>
              <a:t>Ai fini del presente codice si intende per: (…)</a:t>
            </a:r>
          </a:p>
          <a:p>
            <a:pPr algn="ctr"/>
            <a:endParaRPr lang="it-IT" sz="1000" b="1" dirty="0"/>
          </a:p>
          <a:p>
            <a:pPr marL="285750" indent="-285750" algn="just">
              <a:buFont typeface="Wingdings" panose="05000000000000000000" pitchFamily="2" charset="2"/>
              <a:buChar char="q"/>
            </a:pPr>
            <a:r>
              <a:rPr lang="it-IT" sz="1700" b="1" u="sng" dirty="0"/>
              <a:t>oo-bis)</a:t>
            </a:r>
            <a:r>
              <a:rPr lang="it-IT" sz="1700" dirty="0"/>
              <a:t> «lavori di categoria prevalente», la categoria di lavori, generale o specializzata, di importo più elevato fra le categorie costituenti l'intervento e indicate nei documenti di gara;</a:t>
            </a:r>
          </a:p>
          <a:p>
            <a:pPr marL="285750" indent="-285750" algn="just">
              <a:buFont typeface="Wingdings" panose="05000000000000000000" pitchFamily="2" charset="2"/>
              <a:buChar char="q"/>
            </a:pPr>
            <a:r>
              <a:rPr lang="it-IT" sz="1700" b="1" u="sng" dirty="0"/>
              <a:t>oo-ter)</a:t>
            </a:r>
            <a:r>
              <a:rPr lang="it-IT" sz="1700" dirty="0"/>
              <a:t> «lavori di categoria scorporabile», la categoria di lavori, individuata dalla stazione appaltante nei documenti di gara, tra quelli non appartenenti alla categoria prevalente </a:t>
            </a:r>
            <a:r>
              <a:rPr lang="it-IT" sz="1700" b="1" u="sng" dirty="0"/>
              <a:t>e comunque di importo </a:t>
            </a:r>
            <a:r>
              <a:rPr lang="it-IT" sz="1700" b="1" i="1" u="sng" dirty="0">
                <a:solidFill>
                  <a:srgbClr val="0070C0"/>
                </a:solidFill>
                <a:effectLst>
                  <a:outerShdw blurRad="38100" dist="38100" dir="2700000" algn="tl">
                    <a:srgbClr val="000000">
                      <a:alpha val="43137"/>
                    </a:srgbClr>
                  </a:outerShdw>
                </a:effectLst>
              </a:rPr>
              <a:t>superiore al 10 per cento dell’importo complessivo dell’opera o lavoro, ovvero di importo superiore a 150.000 euro </a:t>
            </a:r>
            <a:r>
              <a:rPr lang="it-IT" sz="1700" b="1" u="sng" dirty="0"/>
              <a:t>ovvero appartenenti alle categorie di cui all'articolo 89, comma 11;</a:t>
            </a:r>
          </a:p>
        </p:txBody>
      </p:sp>
    </p:spTree>
    <p:extLst>
      <p:ext uri="{BB962C8B-B14F-4D97-AF65-F5344CB8AC3E}">
        <p14:creationId xmlns:p14="http://schemas.microsoft.com/office/powerpoint/2010/main" val="243578681"/>
      </p:ext>
    </p:extLst>
  </p:cSld>
  <p:clrMapOvr>
    <a:masterClrMapping/>
  </p:clrMapOvr>
</p:sld>
</file>

<file path=ppt/slides/slide3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4" name="Segnaposto data 3"/>
          <p:cNvSpPr>
            <a:spLocks noGrp="1"/>
          </p:cNvSpPr>
          <p:nvPr>
            <p:ph type="dt" sz="half" idx="10"/>
          </p:nvPr>
        </p:nvSpPr>
        <p:spPr>
          <a:xfrm>
            <a:off x="1991544" y="6021289"/>
            <a:ext cx="2286000" cy="365125"/>
          </a:xfrm>
        </p:spPr>
        <p:txBody>
          <a:bodyPr/>
          <a:lstStyle/>
          <a:p>
            <a:pPr algn="r">
              <a:defRPr/>
            </a:pPr>
            <a:endParaRPr lang="it-IT" sz="1000" dirty="0">
              <a:solidFill>
                <a:srgbClr val="E3DED1">
                  <a:shade val="50000"/>
                </a:srgbClr>
              </a:solidFill>
              <a:latin typeface="Calibri"/>
            </a:endParaRPr>
          </a:p>
          <a:p>
            <a:pPr algn="r">
              <a:defRPr/>
            </a:pPr>
            <a:fld id="{C2A3C01C-C5B2-41A8-8D17-32AF24AD1F6C}" type="datetime1">
              <a:rPr lang="it-IT" sz="1000">
                <a:solidFill>
                  <a:srgbClr val="E3DED1">
                    <a:shade val="50000"/>
                  </a:srgbClr>
                </a:solidFill>
                <a:latin typeface="Calibri"/>
              </a:rPr>
              <a:pPr algn="r">
                <a:defRPr/>
              </a:pPr>
              <a:t>11/12/2020</a:t>
            </a:fld>
            <a:endParaRPr lang="it-IT" sz="1000" dirty="0">
              <a:solidFill>
                <a:srgbClr val="E3DED1">
                  <a:shade val="50000"/>
                </a:srgbClr>
              </a:solidFill>
              <a:latin typeface="Calibri"/>
            </a:endParaRPr>
          </a:p>
        </p:txBody>
      </p:sp>
      <p:sp>
        <p:nvSpPr>
          <p:cNvPr id="5" name="Segnaposto piè di pagina 4"/>
          <p:cNvSpPr>
            <a:spLocks noGrp="1"/>
          </p:cNvSpPr>
          <p:nvPr>
            <p:ph type="ftr" sz="quarter" idx="11"/>
          </p:nvPr>
        </p:nvSpPr>
        <p:spPr>
          <a:xfrm>
            <a:off x="6528048" y="6111876"/>
            <a:ext cx="3344280" cy="365125"/>
          </a:xfrm>
        </p:spPr>
        <p:txBody>
          <a:bodyPr/>
          <a:lstStyle/>
          <a:p>
            <a:pPr algn="l">
              <a:defRPr/>
            </a:pPr>
            <a:r>
              <a:rPr lang="it-IT" sz="1000" dirty="0">
                <a:solidFill>
                  <a:srgbClr val="E3DED1">
                    <a:shade val="50000"/>
                  </a:srgbClr>
                </a:solidFill>
                <a:latin typeface="Calibri"/>
              </a:rPr>
              <a:t>IL CODICE DEI CONTRATTI PUBBLICI</a:t>
            </a:r>
          </a:p>
        </p:txBody>
      </p:sp>
      <p:sp>
        <p:nvSpPr>
          <p:cNvPr id="6" name="Segnaposto numero diapositiva 5"/>
          <p:cNvSpPr>
            <a:spLocks noGrp="1"/>
          </p:cNvSpPr>
          <p:nvPr>
            <p:ph type="sldNum" sz="quarter" idx="12"/>
          </p:nvPr>
        </p:nvSpPr>
        <p:spPr/>
        <p:txBody>
          <a:bodyPr/>
          <a:lstStyle/>
          <a:p>
            <a:pPr>
              <a:defRPr/>
            </a:pPr>
            <a:fld id="{ED2A5BCF-08AD-4814-8341-34CC1736FD3A}" type="slidenum">
              <a:rPr lang="it-IT" sz="1000">
                <a:solidFill>
                  <a:srgbClr val="E3DED1">
                    <a:shade val="50000"/>
                  </a:srgbClr>
                </a:solidFill>
                <a:latin typeface="Calibri"/>
              </a:rPr>
              <a:pPr>
                <a:defRPr/>
              </a:pPr>
              <a:t>304</a:t>
            </a:fld>
            <a:endParaRPr lang="it-IT" sz="1000" dirty="0">
              <a:solidFill>
                <a:srgbClr val="E3DED1">
                  <a:shade val="50000"/>
                </a:srgbClr>
              </a:solidFill>
              <a:latin typeface="Calibri"/>
            </a:endParaRPr>
          </a:p>
        </p:txBody>
      </p:sp>
      <p:sp>
        <p:nvSpPr>
          <p:cNvPr id="2" name="CasellaDiTesto 1">
            <a:extLst>
              <a:ext uri="{FF2B5EF4-FFF2-40B4-BE49-F238E27FC236}">
                <a16:creationId xmlns:a16="http://schemas.microsoft.com/office/drawing/2014/main" id="{BBC663A1-9470-4ECC-A747-3CDF0FCD0CAC}"/>
              </a:ext>
            </a:extLst>
          </p:cNvPr>
          <p:cNvSpPr txBox="1"/>
          <p:nvPr/>
        </p:nvSpPr>
        <p:spPr>
          <a:xfrm>
            <a:off x="2855640" y="949690"/>
            <a:ext cx="6624736" cy="369332"/>
          </a:xfrm>
          <a:prstGeom prst="rect">
            <a:avLst/>
          </a:prstGeom>
          <a:solidFill>
            <a:srgbClr val="FFFF00"/>
          </a:solidFill>
        </p:spPr>
        <p:txBody>
          <a:bodyPr wrap="square" rtlCol="0">
            <a:spAutoFit/>
          </a:bodyPr>
          <a:lstStyle/>
          <a:p>
            <a:pPr algn="ctr"/>
            <a:r>
              <a:rPr lang="it-IT" b="1" dirty="0"/>
              <a:t>LA QUALIFICAZIONE NEI LAVORI PUBBLICI</a:t>
            </a:r>
          </a:p>
        </p:txBody>
      </p:sp>
      <p:sp>
        <p:nvSpPr>
          <p:cNvPr id="3" name="CasellaDiTesto 2">
            <a:extLst>
              <a:ext uri="{FF2B5EF4-FFF2-40B4-BE49-F238E27FC236}">
                <a16:creationId xmlns:a16="http://schemas.microsoft.com/office/drawing/2014/main" id="{A29F4D2B-697B-4334-A2E2-CFFBA05ECEB7}"/>
              </a:ext>
            </a:extLst>
          </p:cNvPr>
          <p:cNvSpPr txBox="1"/>
          <p:nvPr/>
        </p:nvSpPr>
        <p:spPr>
          <a:xfrm>
            <a:off x="2855640" y="1700808"/>
            <a:ext cx="6624736" cy="400110"/>
          </a:xfrm>
          <a:prstGeom prst="rect">
            <a:avLst/>
          </a:prstGeom>
          <a:solidFill>
            <a:srgbClr val="00B0F0"/>
          </a:solidFill>
        </p:spPr>
        <p:txBody>
          <a:bodyPr wrap="square" rtlCol="0">
            <a:spAutoFit/>
          </a:bodyPr>
          <a:lstStyle/>
          <a:p>
            <a:pPr algn="ctr"/>
            <a:r>
              <a:rPr lang="it-IT" sz="2000" b="1" dirty="0">
                <a:solidFill>
                  <a:srgbClr val="002060"/>
                </a:solidFill>
                <a:highlight>
                  <a:srgbClr val="008000"/>
                </a:highlight>
              </a:rPr>
              <a:t>LA QUALIFICAZIONE NEI LAVORI PUBBLICI: LE CATEGORIE</a:t>
            </a:r>
          </a:p>
        </p:txBody>
      </p:sp>
      <p:sp>
        <p:nvSpPr>
          <p:cNvPr id="8" name="Rettangolo 7">
            <a:extLst>
              <a:ext uri="{FF2B5EF4-FFF2-40B4-BE49-F238E27FC236}">
                <a16:creationId xmlns:a16="http://schemas.microsoft.com/office/drawing/2014/main" id="{92212A6C-75CF-4289-BB1E-C7E2F53F988A}"/>
              </a:ext>
            </a:extLst>
          </p:cNvPr>
          <p:cNvSpPr/>
          <p:nvPr/>
        </p:nvSpPr>
        <p:spPr>
          <a:xfrm>
            <a:off x="2428056" y="2212142"/>
            <a:ext cx="7444272" cy="3662541"/>
          </a:xfrm>
          <a:prstGeom prst="rect">
            <a:avLst/>
          </a:prstGeom>
        </p:spPr>
        <p:txBody>
          <a:bodyPr wrap="square">
            <a:spAutoFit/>
          </a:bodyPr>
          <a:lstStyle/>
          <a:p>
            <a:pPr algn="ctr"/>
            <a:r>
              <a:rPr lang="it-IT" b="1" u="sng" dirty="0"/>
              <a:t>TUTTO DERIVA DAL COMPUTO METRICO ESTIMATIVO </a:t>
            </a:r>
          </a:p>
          <a:p>
            <a:pPr algn="ctr"/>
            <a:r>
              <a:rPr lang="it-IT" b="1" u="sng" dirty="0"/>
              <a:t>(ART. 32 D.P.R. n. 207/2010)</a:t>
            </a:r>
          </a:p>
          <a:p>
            <a:pPr algn="ctr"/>
            <a:endParaRPr lang="it-IT" sz="1600" b="1" u="sng" dirty="0"/>
          </a:p>
          <a:p>
            <a:pPr algn="ctr"/>
            <a:r>
              <a:rPr lang="it-IT" sz="1500" dirty="0"/>
              <a:t>1. </a:t>
            </a:r>
            <a:r>
              <a:rPr lang="it-IT" sz="1500" b="1" dirty="0"/>
              <a:t>Il computo metrico estimativo viene redatto applicando alle quantità delle lavorazioni i prezzi unitari riportati nell’elaborato elenco dei prezzi unitari.</a:t>
            </a:r>
            <a:r>
              <a:rPr lang="it-IT" sz="1500" dirty="0"/>
              <a:t> Tali prezzi sono dedotti dai vigenti prezzari della stazione appaltante nel rispetto di quanto disposto dall’</a:t>
            </a:r>
            <a:r>
              <a:rPr lang="it-IT" sz="1500" dirty="0">
                <a:hlinkClick r:id="rId2"/>
              </a:rPr>
              <a:t>articolo 133, comma 8, del codice</a:t>
            </a:r>
            <a:r>
              <a:rPr lang="it-IT" sz="1500" dirty="0"/>
              <a:t>, o, in mancanza della corrispondente voce nei prezzari, dai listini ufficiali vigenti nell’area interessata. </a:t>
            </a:r>
            <a:r>
              <a:rPr lang="it-IT" sz="1500" u="sng" dirty="0"/>
              <a:t>Quando il progetto definitivo è posto a base di gara ai sensi dell’</a:t>
            </a:r>
            <a:r>
              <a:rPr lang="it-IT" sz="1500" u="sng" dirty="0">
                <a:hlinkClick r:id="rId3"/>
              </a:rPr>
              <a:t>articolo 53, comma 2, lettera b), del codice</a:t>
            </a:r>
            <a:r>
              <a:rPr lang="it-IT" sz="1500" u="sng" dirty="0"/>
              <a:t>, le quantità totali delle singole lavorazioni sono ricavate da computi di quantità parziali, con indicazione puntuale dei corrispondenti elaborati grafici; le singole lavorazioni, risultanti dall’aggregazione delle rispettive voci dedotte dal computo metrico estimativo, sono poi raggruppate, in sede di redazione dello schema di contratto e del bando di gara</a:t>
            </a:r>
            <a:r>
              <a:rPr lang="it-IT" sz="1500" dirty="0"/>
              <a:t>, ai fini della definizione dei gruppi di categorie ritenute omogenee di cui all’articolo 3, comma 1, lettera s). Tale aggregazione avviene in forma tabellare con riferimento alle specifiche parti di opere cui le aliquote si riferiscono.</a:t>
            </a:r>
            <a:endParaRPr lang="it-IT" sz="1500" u="sng" dirty="0"/>
          </a:p>
        </p:txBody>
      </p:sp>
    </p:spTree>
    <p:extLst>
      <p:ext uri="{BB962C8B-B14F-4D97-AF65-F5344CB8AC3E}">
        <p14:creationId xmlns:p14="http://schemas.microsoft.com/office/powerpoint/2010/main" val="3571603826"/>
      </p:ext>
    </p:extLst>
  </p:cSld>
  <p:clrMapOvr>
    <a:masterClrMapping/>
  </p:clrMapOvr>
</p:sld>
</file>

<file path=ppt/slides/slide3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4" name="Segnaposto data 3"/>
          <p:cNvSpPr>
            <a:spLocks noGrp="1"/>
          </p:cNvSpPr>
          <p:nvPr>
            <p:ph type="dt" sz="half" idx="10"/>
          </p:nvPr>
        </p:nvSpPr>
        <p:spPr>
          <a:xfrm>
            <a:off x="1991544" y="6021289"/>
            <a:ext cx="2286000" cy="365125"/>
          </a:xfrm>
        </p:spPr>
        <p:txBody>
          <a:bodyPr/>
          <a:lstStyle/>
          <a:p>
            <a:pPr algn="r">
              <a:defRPr/>
            </a:pPr>
            <a:endParaRPr lang="it-IT" sz="1000" dirty="0">
              <a:solidFill>
                <a:srgbClr val="E3DED1">
                  <a:shade val="50000"/>
                </a:srgbClr>
              </a:solidFill>
              <a:latin typeface="Calibri"/>
            </a:endParaRPr>
          </a:p>
          <a:p>
            <a:pPr algn="r">
              <a:defRPr/>
            </a:pPr>
            <a:fld id="{C2A3C01C-C5B2-41A8-8D17-32AF24AD1F6C}" type="datetime1">
              <a:rPr lang="it-IT" sz="1000">
                <a:solidFill>
                  <a:srgbClr val="E3DED1">
                    <a:shade val="50000"/>
                  </a:srgbClr>
                </a:solidFill>
                <a:latin typeface="Calibri"/>
              </a:rPr>
              <a:pPr algn="r">
                <a:defRPr/>
              </a:pPr>
              <a:t>11/12/2020</a:t>
            </a:fld>
            <a:endParaRPr lang="it-IT" sz="1000" dirty="0">
              <a:solidFill>
                <a:srgbClr val="E3DED1">
                  <a:shade val="50000"/>
                </a:srgbClr>
              </a:solidFill>
              <a:latin typeface="Calibri"/>
            </a:endParaRPr>
          </a:p>
        </p:txBody>
      </p:sp>
      <p:sp>
        <p:nvSpPr>
          <p:cNvPr id="5" name="Segnaposto piè di pagina 4"/>
          <p:cNvSpPr>
            <a:spLocks noGrp="1"/>
          </p:cNvSpPr>
          <p:nvPr>
            <p:ph type="ftr" sz="quarter" idx="11"/>
          </p:nvPr>
        </p:nvSpPr>
        <p:spPr>
          <a:xfrm>
            <a:off x="6528048" y="6111876"/>
            <a:ext cx="3344280" cy="365125"/>
          </a:xfrm>
        </p:spPr>
        <p:txBody>
          <a:bodyPr/>
          <a:lstStyle/>
          <a:p>
            <a:pPr algn="l">
              <a:defRPr/>
            </a:pPr>
            <a:r>
              <a:rPr lang="it-IT" sz="1000" dirty="0">
                <a:solidFill>
                  <a:srgbClr val="E3DED1">
                    <a:shade val="50000"/>
                  </a:srgbClr>
                </a:solidFill>
                <a:latin typeface="Calibri"/>
              </a:rPr>
              <a:t>IL CODICE DEI CONTRATTI PUBBLICI</a:t>
            </a:r>
          </a:p>
        </p:txBody>
      </p:sp>
      <p:sp>
        <p:nvSpPr>
          <p:cNvPr id="6" name="Segnaposto numero diapositiva 5"/>
          <p:cNvSpPr>
            <a:spLocks noGrp="1"/>
          </p:cNvSpPr>
          <p:nvPr>
            <p:ph type="sldNum" sz="quarter" idx="12"/>
          </p:nvPr>
        </p:nvSpPr>
        <p:spPr/>
        <p:txBody>
          <a:bodyPr/>
          <a:lstStyle/>
          <a:p>
            <a:pPr>
              <a:defRPr/>
            </a:pPr>
            <a:fld id="{ED2A5BCF-08AD-4814-8341-34CC1736FD3A}" type="slidenum">
              <a:rPr lang="it-IT" sz="1000">
                <a:solidFill>
                  <a:srgbClr val="E3DED1">
                    <a:shade val="50000"/>
                  </a:srgbClr>
                </a:solidFill>
                <a:latin typeface="Calibri"/>
              </a:rPr>
              <a:pPr>
                <a:defRPr/>
              </a:pPr>
              <a:t>305</a:t>
            </a:fld>
            <a:endParaRPr lang="it-IT" sz="1000" dirty="0">
              <a:solidFill>
                <a:srgbClr val="E3DED1">
                  <a:shade val="50000"/>
                </a:srgbClr>
              </a:solidFill>
              <a:latin typeface="Calibri"/>
            </a:endParaRPr>
          </a:p>
        </p:txBody>
      </p:sp>
      <p:sp>
        <p:nvSpPr>
          <p:cNvPr id="2" name="CasellaDiTesto 1">
            <a:extLst>
              <a:ext uri="{FF2B5EF4-FFF2-40B4-BE49-F238E27FC236}">
                <a16:creationId xmlns:a16="http://schemas.microsoft.com/office/drawing/2014/main" id="{BBC663A1-9470-4ECC-A747-3CDF0FCD0CAC}"/>
              </a:ext>
            </a:extLst>
          </p:cNvPr>
          <p:cNvSpPr txBox="1"/>
          <p:nvPr/>
        </p:nvSpPr>
        <p:spPr>
          <a:xfrm>
            <a:off x="2855640" y="949690"/>
            <a:ext cx="6624736" cy="369332"/>
          </a:xfrm>
          <a:prstGeom prst="rect">
            <a:avLst/>
          </a:prstGeom>
          <a:solidFill>
            <a:srgbClr val="FFFF00"/>
          </a:solidFill>
        </p:spPr>
        <p:txBody>
          <a:bodyPr wrap="square" rtlCol="0">
            <a:spAutoFit/>
          </a:bodyPr>
          <a:lstStyle/>
          <a:p>
            <a:pPr algn="ctr"/>
            <a:r>
              <a:rPr lang="it-IT" b="1" dirty="0"/>
              <a:t>LA QUALIFICAZIONE NEI LAVORI PUBBLICI</a:t>
            </a:r>
          </a:p>
        </p:txBody>
      </p:sp>
      <p:sp>
        <p:nvSpPr>
          <p:cNvPr id="3" name="CasellaDiTesto 2">
            <a:extLst>
              <a:ext uri="{FF2B5EF4-FFF2-40B4-BE49-F238E27FC236}">
                <a16:creationId xmlns:a16="http://schemas.microsoft.com/office/drawing/2014/main" id="{A29F4D2B-697B-4334-A2E2-CFFBA05ECEB7}"/>
              </a:ext>
            </a:extLst>
          </p:cNvPr>
          <p:cNvSpPr txBox="1"/>
          <p:nvPr/>
        </p:nvSpPr>
        <p:spPr>
          <a:xfrm>
            <a:off x="2855640" y="1700808"/>
            <a:ext cx="6624736" cy="400110"/>
          </a:xfrm>
          <a:prstGeom prst="rect">
            <a:avLst/>
          </a:prstGeom>
          <a:solidFill>
            <a:srgbClr val="00B0F0"/>
          </a:solidFill>
        </p:spPr>
        <p:txBody>
          <a:bodyPr wrap="square" rtlCol="0">
            <a:spAutoFit/>
          </a:bodyPr>
          <a:lstStyle/>
          <a:p>
            <a:pPr algn="ctr"/>
            <a:r>
              <a:rPr lang="it-IT" sz="2000" b="1" dirty="0">
                <a:solidFill>
                  <a:srgbClr val="002060"/>
                </a:solidFill>
                <a:highlight>
                  <a:srgbClr val="008000"/>
                </a:highlight>
              </a:rPr>
              <a:t>LA QUALIFICAZIONE NEI LAVORI PUBBLICI: LE CATEGORIE</a:t>
            </a:r>
          </a:p>
        </p:txBody>
      </p:sp>
      <p:sp>
        <p:nvSpPr>
          <p:cNvPr id="8" name="Rettangolo 7">
            <a:extLst>
              <a:ext uri="{FF2B5EF4-FFF2-40B4-BE49-F238E27FC236}">
                <a16:creationId xmlns:a16="http://schemas.microsoft.com/office/drawing/2014/main" id="{92212A6C-75CF-4289-BB1E-C7E2F53F988A}"/>
              </a:ext>
            </a:extLst>
          </p:cNvPr>
          <p:cNvSpPr/>
          <p:nvPr/>
        </p:nvSpPr>
        <p:spPr>
          <a:xfrm>
            <a:off x="2428056" y="2212142"/>
            <a:ext cx="7444272" cy="2954655"/>
          </a:xfrm>
          <a:prstGeom prst="rect">
            <a:avLst/>
          </a:prstGeom>
        </p:spPr>
        <p:txBody>
          <a:bodyPr wrap="square">
            <a:spAutoFit/>
          </a:bodyPr>
          <a:lstStyle/>
          <a:p>
            <a:pPr algn="ctr"/>
            <a:r>
              <a:rPr lang="it-IT" b="1" u="sng" dirty="0"/>
              <a:t>TUTTO DERIVA DAL COMPUTO METRICO ESTIMATIVO…</a:t>
            </a:r>
          </a:p>
          <a:p>
            <a:pPr algn="ctr"/>
            <a:endParaRPr lang="it-IT" sz="800" b="1" u="sng" dirty="0"/>
          </a:p>
          <a:p>
            <a:pPr algn="ctr"/>
            <a:r>
              <a:rPr lang="it-IT" sz="1400" dirty="0"/>
              <a:t>«...6. Il risultato del computo metrico estimativo e delle espropriazioni confluisce in un quadro economico redatto secondo lo schema di cui all'articolo 16.</a:t>
            </a:r>
          </a:p>
          <a:p>
            <a:pPr algn="ctr"/>
            <a:r>
              <a:rPr lang="it-IT" sz="1400" dirty="0"/>
              <a:t>7. </a:t>
            </a:r>
            <a:r>
              <a:rPr lang="it-IT" sz="1400" dirty="0">
                <a:solidFill>
                  <a:srgbClr val="C00000"/>
                </a:solidFill>
              </a:rPr>
              <a:t>Le varie voci di lavoro del computo metrico estimativo vanno aggregate secondo le rispettive categorie di appartenenza, generali e specializzate</a:t>
            </a:r>
            <a:r>
              <a:rPr lang="it-IT" sz="1400" dirty="0"/>
              <a:t>, allo scopo di rilevare i rispettivi importi, in relazione ai quali individuare:</a:t>
            </a:r>
          </a:p>
          <a:p>
            <a:pPr algn="ctr"/>
            <a:r>
              <a:rPr lang="it-IT" sz="1400" b="1" u="sng" dirty="0"/>
              <a:t>a) La categoria prevalente;</a:t>
            </a:r>
          </a:p>
          <a:p>
            <a:pPr algn="ctr"/>
            <a:r>
              <a:rPr lang="it-IT" sz="1400" b="1" u="sng" dirty="0"/>
              <a:t>b) Le categorie scorporabili di importo superiore al dieci per cento dell’importo totale dei lavori oppure a 150.000 euro e subappaltabili a scelta del concorrente;</a:t>
            </a:r>
          </a:p>
          <a:p>
            <a:pPr algn="ctr"/>
            <a:r>
              <a:rPr lang="it-IT" sz="1400" b="1" u="sng" dirty="0"/>
              <a:t>c) nell’ambito delle categorie suddette, quelle di cui all’articolo 37, comma 11, del codice (d.lgs. n. 163/2006), definite strutture, impianti ed opere speciali (C.D. SIOS);</a:t>
            </a:r>
          </a:p>
          <a:p>
            <a:pPr algn="ctr"/>
            <a:r>
              <a:rPr lang="it-IT" sz="1400" b="1" u="sng" dirty="0"/>
              <a:t>d) quelle ricadenti nel sopra indicato comma 11 che superano il 10 per cento.</a:t>
            </a:r>
          </a:p>
        </p:txBody>
      </p:sp>
      <p:sp>
        <p:nvSpPr>
          <p:cNvPr id="9" name="Rettangolo 8">
            <a:extLst>
              <a:ext uri="{FF2B5EF4-FFF2-40B4-BE49-F238E27FC236}">
                <a16:creationId xmlns:a16="http://schemas.microsoft.com/office/drawing/2014/main" id="{783923B1-14D3-49C6-A466-84309CBF1F9B}"/>
              </a:ext>
            </a:extLst>
          </p:cNvPr>
          <p:cNvSpPr/>
          <p:nvPr/>
        </p:nvSpPr>
        <p:spPr>
          <a:xfrm>
            <a:off x="2527049" y="5088702"/>
            <a:ext cx="7281918" cy="738664"/>
          </a:xfrm>
          <a:prstGeom prst="rect">
            <a:avLst/>
          </a:prstGeom>
          <a:solidFill>
            <a:schemeClr val="accent2">
              <a:lumMod val="60000"/>
              <a:lumOff val="40000"/>
            </a:schemeClr>
          </a:solidFill>
        </p:spPr>
        <p:txBody>
          <a:bodyPr wrap="square">
            <a:spAutoFit/>
          </a:bodyPr>
          <a:lstStyle/>
          <a:p>
            <a:pPr algn="ctr"/>
            <a:r>
              <a:rPr lang="it-IT" sz="1400" b="1" dirty="0"/>
              <a:t>Il responsabile del procedimento trasmette l’elaborato riportante gli esiti dell’aggregazione, verificato ai sensi di quanto disposto dall’articolo 53, comma 2, lettera f), punto 9 (D.P.R. n. 207), all’ufficio competente della stazione appaltante per la redazione del bando di gara.</a:t>
            </a:r>
          </a:p>
        </p:txBody>
      </p:sp>
    </p:spTree>
    <p:extLst>
      <p:ext uri="{BB962C8B-B14F-4D97-AF65-F5344CB8AC3E}">
        <p14:creationId xmlns:p14="http://schemas.microsoft.com/office/powerpoint/2010/main" val="1449398079"/>
      </p:ext>
    </p:extLst>
  </p:cSld>
  <p:clrMapOvr>
    <a:masterClrMapping/>
  </p:clrMapOvr>
</p:sld>
</file>

<file path=ppt/slides/slide3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4" name="Segnaposto data 3"/>
          <p:cNvSpPr>
            <a:spLocks noGrp="1"/>
          </p:cNvSpPr>
          <p:nvPr>
            <p:ph type="dt" sz="half" idx="10"/>
          </p:nvPr>
        </p:nvSpPr>
        <p:spPr>
          <a:xfrm>
            <a:off x="1991544" y="6021289"/>
            <a:ext cx="2286000" cy="365125"/>
          </a:xfrm>
        </p:spPr>
        <p:txBody>
          <a:bodyPr/>
          <a:lstStyle/>
          <a:p>
            <a:pPr algn="r">
              <a:defRPr/>
            </a:pPr>
            <a:endParaRPr lang="it-IT" sz="1000" dirty="0">
              <a:solidFill>
                <a:srgbClr val="E3DED1">
                  <a:shade val="50000"/>
                </a:srgbClr>
              </a:solidFill>
              <a:latin typeface="Calibri"/>
            </a:endParaRPr>
          </a:p>
          <a:p>
            <a:pPr algn="r">
              <a:defRPr/>
            </a:pPr>
            <a:fld id="{C2A3C01C-C5B2-41A8-8D17-32AF24AD1F6C}" type="datetime1">
              <a:rPr lang="it-IT" sz="1000">
                <a:solidFill>
                  <a:srgbClr val="E3DED1">
                    <a:shade val="50000"/>
                  </a:srgbClr>
                </a:solidFill>
                <a:latin typeface="Calibri"/>
              </a:rPr>
              <a:pPr algn="r">
                <a:defRPr/>
              </a:pPr>
              <a:t>11/12/2020</a:t>
            </a:fld>
            <a:endParaRPr lang="it-IT" sz="1000" dirty="0">
              <a:solidFill>
                <a:srgbClr val="E3DED1">
                  <a:shade val="50000"/>
                </a:srgbClr>
              </a:solidFill>
              <a:latin typeface="Calibri"/>
            </a:endParaRPr>
          </a:p>
        </p:txBody>
      </p:sp>
      <p:sp>
        <p:nvSpPr>
          <p:cNvPr id="5" name="Segnaposto piè di pagina 4"/>
          <p:cNvSpPr>
            <a:spLocks noGrp="1"/>
          </p:cNvSpPr>
          <p:nvPr>
            <p:ph type="ftr" sz="quarter" idx="11"/>
          </p:nvPr>
        </p:nvSpPr>
        <p:spPr>
          <a:xfrm>
            <a:off x="6528048" y="6111876"/>
            <a:ext cx="3344280" cy="365125"/>
          </a:xfrm>
        </p:spPr>
        <p:txBody>
          <a:bodyPr/>
          <a:lstStyle/>
          <a:p>
            <a:pPr algn="l">
              <a:defRPr/>
            </a:pPr>
            <a:r>
              <a:rPr lang="it-IT" sz="1000" dirty="0">
                <a:solidFill>
                  <a:srgbClr val="E3DED1">
                    <a:shade val="50000"/>
                  </a:srgbClr>
                </a:solidFill>
                <a:latin typeface="Calibri"/>
              </a:rPr>
              <a:t>IL CODICE DEI CONTRATTI PUBBLICI</a:t>
            </a:r>
          </a:p>
        </p:txBody>
      </p:sp>
      <p:sp>
        <p:nvSpPr>
          <p:cNvPr id="6" name="Segnaposto numero diapositiva 5"/>
          <p:cNvSpPr>
            <a:spLocks noGrp="1"/>
          </p:cNvSpPr>
          <p:nvPr>
            <p:ph type="sldNum" sz="quarter" idx="12"/>
          </p:nvPr>
        </p:nvSpPr>
        <p:spPr/>
        <p:txBody>
          <a:bodyPr/>
          <a:lstStyle/>
          <a:p>
            <a:pPr>
              <a:defRPr/>
            </a:pPr>
            <a:fld id="{ED2A5BCF-08AD-4814-8341-34CC1736FD3A}" type="slidenum">
              <a:rPr lang="it-IT" sz="1000">
                <a:solidFill>
                  <a:srgbClr val="E3DED1">
                    <a:shade val="50000"/>
                  </a:srgbClr>
                </a:solidFill>
                <a:latin typeface="Calibri"/>
              </a:rPr>
              <a:pPr>
                <a:defRPr/>
              </a:pPr>
              <a:t>306</a:t>
            </a:fld>
            <a:endParaRPr lang="it-IT" sz="1000" dirty="0">
              <a:solidFill>
                <a:srgbClr val="E3DED1">
                  <a:shade val="50000"/>
                </a:srgbClr>
              </a:solidFill>
              <a:latin typeface="Calibri"/>
            </a:endParaRPr>
          </a:p>
        </p:txBody>
      </p:sp>
      <p:sp>
        <p:nvSpPr>
          <p:cNvPr id="2" name="CasellaDiTesto 1">
            <a:extLst>
              <a:ext uri="{FF2B5EF4-FFF2-40B4-BE49-F238E27FC236}">
                <a16:creationId xmlns:a16="http://schemas.microsoft.com/office/drawing/2014/main" id="{BBC663A1-9470-4ECC-A747-3CDF0FCD0CAC}"/>
              </a:ext>
            </a:extLst>
          </p:cNvPr>
          <p:cNvSpPr txBox="1"/>
          <p:nvPr/>
        </p:nvSpPr>
        <p:spPr>
          <a:xfrm>
            <a:off x="2855640" y="949690"/>
            <a:ext cx="6624736" cy="369332"/>
          </a:xfrm>
          <a:prstGeom prst="rect">
            <a:avLst/>
          </a:prstGeom>
          <a:solidFill>
            <a:srgbClr val="FFFF00"/>
          </a:solidFill>
        </p:spPr>
        <p:txBody>
          <a:bodyPr wrap="square" rtlCol="0">
            <a:spAutoFit/>
          </a:bodyPr>
          <a:lstStyle/>
          <a:p>
            <a:pPr algn="ctr"/>
            <a:r>
              <a:rPr lang="it-IT" b="1" dirty="0"/>
              <a:t>LA QUALIFICAZIONE NEI LAVORI PUBBLICI</a:t>
            </a:r>
          </a:p>
        </p:txBody>
      </p:sp>
      <p:sp>
        <p:nvSpPr>
          <p:cNvPr id="3" name="CasellaDiTesto 2">
            <a:extLst>
              <a:ext uri="{FF2B5EF4-FFF2-40B4-BE49-F238E27FC236}">
                <a16:creationId xmlns:a16="http://schemas.microsoft.com/office/drawing/2014/main" id="{A29F4D2B-697B-4334-A2E2-CFFBA05ECEB7}"/>
              </a:ext>
            </a:extLst>
          </p:cNvPr>
          <p:cNvSpPr txBox="1"/>
          <p:nvPr/>
        </p:nvSpPr>
        <p:spPr>
          <a:xfrm>
            <a:off x="2855640" y="1700808"/>
            <a:ext cx="6624736" cy="400110"/>
          </a:xfrm>
          <a:prstGeom prst="rect">
            <a:avLst/>
          </a:prstGeom>
          <a:solidFill>
            <a:srgbClr val="00B0F0"/>
          </a:solidFill>
        </p:spPr>
        <p:txBody>
          <a:bodyPr wrap="square" rtlCol="0">
            <a:spAutoFit/>
          </a:bodyPr>
          <a:lstStyle/>
          <a:p>
            <a:pPr algn="ctr"/>
            <a:r>
              <a:rPr lang="it-IT" sz="2000" b="1" dirty="0">
                <a:solidFill>
                  <a:srgbClr val="002060"/>
                </a:solidFill>
                <a:highlight>
                  <a:srgbClr val="008000"/>
                </a:highlight>
              </a:rPr>
              <a:t>LA QUALIFICAZIONE NEI LAVORI PUBBLICI: LE CATEGORIE</a:t>
            </a:r>
          </a:p>
        </p:txBody>
      </p:sp>
      <p:sp>
        <p:nvSpPr>
          <p:cNvPr id="8" name="Rettangolo 7">
            <a:extLst>
              <a:ext uri="{FF2B5EF4-FFF2-40B4-BE49-F238E27FC236}">
                <a16:creationId xmlns:a16="http://schemas.microsoft.com/office/drawing/2014/main" id="{92212A6C-75CF-4289-BB1E-C7E2F53F988A}"/>
              </a:ext>
            </a:extLst>
          </p:cNvPr>
          <p:cNvSpPr/>
          <p:nvPr/>
        </p:nvSpPr>
        <p:spPr>
          <a:xfrm>
            <a:off x="2428056" y="2212142"/>
            <a:ext cx="7444272" cy="4401205"/>
          </a:xfrm>
          <a:prstGeom prst="rect">
            <a:avLst/>
          </a:prstGeom>
        </p:spPr>
        <p:txBody>
          <a:bodyPr wrap="square">
            <a:spAutoFit/>
          </a:bodyPr>
          <a:lstStyle/>
          <a:p>
            <a:pPr algn="ctr"/>
            <a:r>
              <a:rPr lang="it-IT" sz="2400" b="1" u="sng" dirty="0"/>
              <a:t>Art. 89, comma 11 Codice</a:t>
            </a:r>
          </a:p>
          <a:p>
            <a:pPr algn="ctr"/>
            <a:endParaRPr lang="it-IT" sz="1600" b="1" u="sng" dirty="0"/>
          </a:p>
          <a:p>
            <a:pPr algn="ctr"/>
            <a:r>
              <a:rPr lang="it-IT" sz="1600" dirty="0"/>
              <a:t>«</a:t>
            </a:r>
            <a:r>
              <a:rPr lang="it-IT" sz="1600" i="1" dirty="0"/>
              <a:t>11. Non è ammesso l'avvalimento qualora nell'oggetto dell'appalto o della concessione di lavori rientrino opere per le quali sono necessari lavori o componenti di notevole contenuto tecnologico o di rilevante complessità tecnica, quali strutture, impianti e opere speciali. </a:t>
            </a:r>
            <a:r>
              <a:rPr lang="it-IT" sz="1600" b="1" i="1" u="sng" dirty="0"/>
              <a:t>È considerato rilevante, ai fini della sussistenza dei presupposti di cui al primo periodo, che il valore dell'opera superi il dieci per cento dell'importo totale dei lavori. </a:t>
            </a:r>
          </a:p>
          <a:p>
            <a:pPr algn="ctr"/>
            <a:r>
              <a:rPr lang="it-IT" sz="1600" i="1" dirty="0"/>
              <a:t>Con il regolamento di cui all’articolo216, comma 27-octies è definito l'elenco delle opere di cui al presente comma, nonché i requisiti di specializzazione richiesti per la qualificazione ai fini dell’ottenimento dell’attestazione di qualificazione degli esecutori di cui all’articolo 84, che possono essere periodicamente revisionati. Fino alla data di entrata in vigore del regolamento di cui all’articolo 216,comma 27-octies, si applica la disposizione transitoria ivi prevista</a:t>
            </a:r>
            <a:r>
              <a:rPr lang="it-IT" sz="1600" dirty="0"/>
              <a:t>».</a:t>
            </a:r>
          </a:p>
          <a:p>
            <a:pPr algn="ctr"/>
            <a:endParaRPr lang="it-IT" sz="2400" b="1" u="sng" dirty="0"/>
          </a:p>
          <a:p>
            <a:pPr algn="ctr"/>
            <a:endParaRPr lang="it-IT" sz="2400" b="1" u="sng" dirty="0"/>
          </a:p>
        </p:txBody>
      </p:sp>
    </p:spTree>
    <p:extLst>
      <p:ext uri="{BB962C8B-B14F-4D97-AF65-F5344CB8AC3E}">
        <p14:creationId xmlns:p14="http://schemas.microsoft.com/office/powerpoint/2010/main" val="652188288"/>
      </p:ext>
    </p:extLst>
  </p:cSld>
  <p:clrMapOvr>
    <a:masterClrMapping/>
  </p:clrMapOvr>
</p:sld>
</file>

<file path=ppt/slides/slide3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4" name="Segnaposto data 3"/>
          <p:cNvSpPr>
            <a:spLocks noGrp="1"/>
          </p:cNvSpPr>
          <p:nvPr>
            <p:ph type="dt" sz="half" idx="10"/>
          </p:nvPr>
        </p:nvSpPr>
        <p:spPr>
          <a:xfrm>
            <a:off x="1991544" y="6021289"/>
            <a:ext cx="2286000" cy="365125"/>
          </a:xfrm>
        </p:spPr>
        <p:txBody>
          <a:bodyPr/>
          <a:lstStyle/>
          <a:p>
            <a:pPr algn="r">
              <a:defRPr/>
            </a:pPr>
            <a:endParaRPr lang="it-IT" sz="1000" dirty="0">
              <a:solidFill>
                <a:srgbClr val="E3DED1">
                  <a:shade val="50000"/>
                </a:srgbClr>
              </a:solidFill>
              <a:latin typeface="Calibri"/>
            </a:endParaRPr>
          </a:p>
          <a:p>
            <a:pPr algn="r">
              <a:defRPr/>
            </a:pPr>
            <a:fld id="{C2A3C01C-C5B2-41A8-8D17-32AF24AD1F6C}" type="datetime1">
              <a:rPr lang="it-IT" sz="1000">
                <a:solidFill>
                  <a:srgbClr val="E3DED1">
                    <a:shade val="50000"/>
                  </a:srgbClr>
                </a:solidFill>
                <a:latin typeface="Calibri"/>
              </a:rPr>
              <a:pPr algn="r">
                <a:defRPr/>
              </a:pPr>
              <a:t>11/12/2020</a:t>
            </a:fld>
            <a:endParaRPr lang="it-IT" sz="1000" dirty="0">
              <a:solidFill>
                <a:srgbClr val="E3DED1">
                  <a:shade val="50000"/>
                </a:srgbClr>
              </a:solidFill>
              <a:latin typeface="Calibri"/>
            </a:endParaRPr>
          </a:p>
        </p:txBody>
      </p:sp>
      <p:sp>
        <p:nvSpPr>
          <p:cNvPr id="5" name="Segnaposto piè di pagina 4"/>
          <p:cNvSpPr>
            <a:spLocks noGrp="1"/>
          </p:cNvSpPr>
          <p:nvPr>
            <p:ph type="ftr" sz="quarter" idx="11"/>
          </p:nvPr>
        </p:nvSpPr>
        <p:spPr>
          <a:xfrm>
            <a:off x="6528048" y="6111876"/>
            <a:ext cx="3344280" cy="365125"/>
          </a:xfrm>
        </p:spPr>
        <p:txBody>
          <a:bodyPr/>
          <a:lstStyle/>
          <a:p>
            <a:pPr algn="l">
              <a:defRPr/>
            </a:pPr>
            <a:r>
              <a:rPr lang="it-IT" sz="1000" dirty="0">
                <a:solidFill>
                  <a:srgbClr val="E3DED1">
                    <a:shade val="50000"/>
                  </a:srgbClr>
                </a:solidFill>
                <a:latin typeface="Calibri"/>
              </a:rPr>
              <a:t>IL CODICE DEI CONTRATTI PUBBLICI</a:t>
            </a:r>
          </a:p>
        </p:txBody>
      </p:sp>
      <p:sp>
        <p:nvSpPr>
          <p:cNvPr id="6" name="Segnaposto numero diapositiva 5"/>
          <p:cNvSpPr>
            <a:spLocks noGrp="1"/>
          </p:cNvSpPr>
          <p:nvPr>
            <p:ph type="sldNum" sz="quarter" idx="12"/>
          </p:nvPr>
        </p:nvSpPr>
        <p:spPr/>
        <p:txBody>
          <a:bodyPr/>
          <a:lstStyle/>
          <a:p>
            <a:pPr>
              <a:defRPr/>
            </a:pPr>
            <a:fld id="{ED2A5BCF-08AD-4814-8341-34CC1736FD3A}" type="slidenum">
              <a:rPr lang="it-IT" sz="1000">
                <a:solidFill>
                  <a:srgbClr val="E3DED1">
                    <a:shade val="50000"/>
                  </a:srgbClr>
                </a:solidFill>
                <a:latin typeface="Calibri"/>
              </a:rPr>
              <a:pPr>
                <a:defRPr/>
              </a:pPr>
              <a:t>307</a:t>
            </a:fld>
            <a:endParaRPr lang="it-IT" sz="1000" dirty="0">
              <a:solidFill>
                <a:srgbClr val="E3DED1">
                  <a:shade val="50000"/>
                </a:srgbClr>
              </a:solidFill>
              <a:latin typeface="Calibri"/>
            </a:endParaRPr>
          </a:p>
        </p:txBody>
      </p:sp>
      <p:sp>
        <p:nvSpPr>
          <p:cNvPr id="2" name="CasellaDiTesto 1">
            <a:extLst>
              <a:ext uri="{FF2B5EF4-FFF2-40B4-BE49-F238E27FC236}">
                <a16:creationId xmlns:a16="http://schemas.microsoft.com/office/drawing/2014/main" id="{BBC663A1-9470-4ECC-A747-3CDF0FCD0CAC}"/>
              </a:ext>
            </a:extLst>
          </p:cNvPr>
          <p:cNvSpPr txBox="1"/>
          <p:nvPr/>
        </p:nvSpPr>
        <p:spPr>
          <a:xfrm>
            <a:off x="2855640" y="949690"/>
            <a:ext cx="6624736" cy="369332"/>
          </a:xfrm>
          <a:prstGeom prst="rect">
            <a:avLst/>
          </a:prstGeom>
          <a:solidFill>
            <a:srgbClr val="FFFF00"/>
          </a:solidFill>
        </p:spPr>
        <p:txBody>
          <a:bodyPr wrap="square" rtlCol="0">
            <a:spAutoFit/>
          </a:bodyPr>
          <a:lstStyle/>
          <a:p>
            <a:pPr algn="ctr"/>
            <a:r>
              <a:rPr lang="it-IT" b="1" dirty="0"/>
              <a:t>LA QUALIFICAZIONE NEI LAVORI PUBBLICI</a:t>
            </a:r>
          </a:p>
        </p:txBody>
      </p:sp>
      <p:sp>
        <p:nvSpPr>
          <p:cNvPr id="3" name="CasellaDiTesto 2">
            <a:extLst>
              <a:ext uri="{FF2B5EF4-FFF2-40B4-BE49-F238E27FC236}">
                <a16:creationId xmlns:a16="http://schemas.microsoft.com/office/drawing/2014/main" id="{A29F4D2B-697B-4334-A2E2-CFFBA05ECEB7}"/>
              </a:ext>
            </a:extLst>
          </p:cNvPr>
          <p:cNvSpPr txBox="1"/>
          <p:nvPr/>
        </p:nvSpPr>
        <p:spPr>
          <a:xfrm>
            <a:off x="2855640" y="1700808"/>
            <a:ext cx="6624736" cy="400110"/>
          </a:xfrm>
          <a:prstGeom prst="rect">
            <a:avLst/>
          </a:prstGeom>
          <a:solidFill>
            <a:srgbClr val="00B0F0"/>
          </a:solidFill>
        </p:spPr>
        <p:txBody>
          <a:bodyPr wrap="square" rtlCol="0">
            <a:spAutoFit/>
          </a:bodyPr>
          <a:lstStyle/>
          <a:p>
            <a:pPr algn="ctr"/>
            <a:r>
              <a:rPr lang="it-IT" sz="2000" b="1" dirty="0">
                <a:solidFill>
                  <a:srgbClr val="002060"/>
                </a:solidFill>
                <a:highlight>
                  <a:srgbClr val="008000"/>
                </a:highlight>
              </a:rPr>
              <a:t>LA QUALIFICAZIONE NEI LAVORI PUBBLICI: LE CATEGORIE</a:t>
            </a:r>
          </a:p>
        </p:txBody>
      </p:sp>
      <p:sp>
        <p:nvSpPr>
          <p:cNvPr id="8" name="Rettangolo 7">
            <a:extLst>
              <a:ext uri="{FF2B5EF4-FFF2-40B4-BE49-F238E27FC236}">
                <a16:creationId xmlns:a16="http://schemas.microsoft.com/office/drawing/2014/main" id="{92212A6C-75CF-4289-BB1E-C7E2F53F988A}"/>
              </a:ext>
            </a:extLst>
          </p:cNvPr>
          <p:cNvSpPr/>
          <p:nvPr/>
        </p:nvSpPr>
        <p:spPr>
          <a:xfrm>
            <a:off x="2428056" y="2212142"/>
            <a:ext cx="7444272" cy="3770263"/>
          </a:xfrm>
          <a:prstGeom prst="rect">
            <a:avLst/>
          </a:prstGeom>
          <a:ln>
            <a:solidFill>
              <a:schemeClr val="tx2"/>
            </a:solidFill>
          </a:ln>
        </p:spPr>
        <p:txBody>
          <a:bodyPr wrap="square">
            <a:spAutoFit/>
          </a:bodyPr>
          <a:lstStyle/>
          <a:p>
            <a:pPr algn="ctr"/>
            <a:r>
              <a:rPr lang="it-IT" sz="2000" b="1" u="sng" dirty="0"/>
              <a:t>Art. 1 D.M. (Ministero delle infrastrutture e dei trasporti) 10.11.2016, n. 248</a:t>
            </a:r>
          </a:p>
          <a:p>
            <a:pPr algn="ctr"/>
            <a:endParaRPr lang="it-IT" sz="900" dirty="0"/>
          </a:p>
          <a:p>
            <a:pPr algn="ctr"/>
            <a:r>
              <a:rPr lang="it-IT" sz="2400" b="1" u="sng" dirty="0"/>
              <a:t>Art. 1, comma 2</a:t>
            </a:r>
          </a:p>
          <a:p>
            <a:pPr algn="ctr"/>
            <a:endParaRPr lang="it-IT" sz="1100" b="1" u="sng" dirty="0">
              <a:effectLst>
                <a:outerShdw blurRad="38100" dist="38100" dir="2700000" algn="tl">
                  <a:srgbClr val="000000">
                    <a:alpha val="43137"/>
                  </a:srgbClr>
                </a:outerShdw>
              </a:effectLst>
            </a:endParaRPr>
          </a:p>
          <a:p>
            <a:pPr algn="ctr"/>
            <a:r>
              <a:rPr lang="it-IT" sz="1600" dirty="0"/>
              <a:t>«</a:t>
            </a:r>
            <a:r>
              <a:rPr lang="it-IT" sz="1700" i="1" dirty="0"/>
              <a:t>2. Ai sensi dell'articolo 89, comma 11, del Codice il presente decreto individua, in particolare, </a:t>
            </a:r>
            <a:r>
              <a:rPr lang="it-IT" sz="1700" i="1" u="sng" dirty="0"/>
              <a:t>le opere per le quali non è ammesso l'avvalimento, qualora il loro valore superi il dieci per cento dell'importo totale dei lavori e per le quali, ai sensi dell'articolo 105, comma 5 del Codice, l'eventuale subappalto non può superare il trenta per cento dell'importo delle opere e, non può essere, senza ragioni obiettive, suddiviso.</a:t>
            </a:r>
            <a:r>
              <a:rPr lang="it-IT" sz="1700" i="1" dirty="0"/>
              <a:t> Il limite di cui al presente comma non è computato ai fini del raggiungimento del limite di cui all'articolo 105, comma 2 del Codice</a:t>
            </a:r>
            <a:endParaRPr lang="it-IT" sz="1600" dirty="0"/>
          </a:p>
          <a:p>
            <a:pPr algn="ctr"/>
            <a:r>
              <a:rPr lang="it-IT" b="1" i="1" u="sng" dirty="0"/>
              <a:t>3. Le opere di cui al presente decreto sono scorporabili e sono indicate nei bandi di gara, negli avvisi o negli inviti a partecipare».</a:t>
            </a:r>
          </a:p>
        </p:txBody>
      </p:sp>
    </p:spTree>
    <p:extLst>
      <p:ext uri="{BB962C8B-B14F-4D97-AF65-F5344CB8AC3E}">
        <p14:creationId xmlns:p14="http://schemas.microsoft.com/office/powerpoint/2010/main" val="1147095401"/>
      </p:ext>
    </p:extLst>
  </p:cSld>
  <p:clrMapOvr>
    <a:masterClrMapping/>
  </p:clrMapOvr>
</p:sld>
</file>

<file path=ppt/slides/slide3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4" name="Segnaposto data 3"/>
          <p:cNvSpPr>
            <a:spLocks noGrp="1"/>
          </p:cNvSpPr>
          <p:nvPr>
            <p:ph type="dt" sz="half" idx="10"/>
          </p:nvPr>
        </p:nvSpPr>
        <p:spPr>
          <a:xfrm>
            <a:off x="1991544" y="6021289"/>
            <a:ext cx="2286000" cy="365125"/>
          </a:xfrm>
        </p:spPr>
        <p:txBody>
          <a:bodyPr/>
          <a:lstStyle/>
          <a:p>
            <a:pPr algn="r">
              <a:defRPr/>
            </a:pPr>
            <a:endParaRPr lang="it-IT" sz="1000" dirty="0">
              <a:solidFill>
                <a:srgbClr val="E3DED1">
                  <a:shade val="50000"/>
                </a:srgbClr>
              </a:solidFill>
              <a:latin typeface="Calibri"/>
            </a:endParaRPr>
          </a:p>
          <a:p>
            <a:pPr algn="r">
              <a:defRPr/>
            </a:pPr>
            <a:fld id="{C2A3C01C-C5B2-41A8-8D17-32AF24AD1F6C}" type="datetime1">
              <a:rPr lang="it-IT" sz="1000">
                <a:solidFill>
                  <a:srgbClr val="E3DED1">
                    <a:shade val="50000"/>
                  </a:srgbClr>
                </a:solidFill>
                <a:latin typeface="Calibri"/>
              </a:rPr>
              <a:pPr algn="r">
                <a:defRPr/>
              </a:pPr>
              <a:t>11/12/2020</a:t>
            </a:fld>
            <a:endParaRPr lang="it-IT" sz="1000" dirty="0">
              <a:solidFill>
                <a:srgbClr val="E3DED1">
                  <a:shade val="50000"/>
                </a:srgbClr>
              </a:solidFill>
              <a:latin typeface="Calibri"/>
            </a:endParaRPr>
          </a:p>
        </p:txBody>
      </p:sp>
      <p:sp>
        <p:nvSpPr>
          <p:cNvPr id="5" name="Segnaposto piè di pagina 4"/>
          <p:cNvSpPr>
            <a:spLocks noGrp="1"/>
          </p:cNvSpPr>
          <p:nvPr>
            <p:ph type="ftr" sz="quarter" idx="11"/>
          </p:nvPr>
        </p:nvSpPr>
        <p:spPr>
          <a:xfrm>
            <a:off x="6528048" y="6111876"/>
            <a:ext cx="3344280" cy="365125"/>
          </a:xfrm>
        </p:spPr>
        <p:txBody>
          <a:bodyPr/>
          <a:lstStyle/>
          <a:p>
            <a:pPr algn="l">
              <a:defRPr/>
            </a:pPr>
            <a:r>
              <a:rPr lang="it-IT" sz="1000" dirty="0">
                <a:solidFill>
                  <a:srgbClr val="E3DED1">
                    <a:shade val="50000"/>
                  </a:srgbClr>
                </a:solidFill>
                <a:latin typeface="Calibri"/>
              </a:rPr>
              <a:t>IL CODICE DEI CONTRATTI PUBBLICI</a:t>
            </a:r>
          </a:p>
        </p:txBody>
      </p:sp>
      <p:sp>
        <p:nvSpPr>
          <p:cNvPr id="6" name="Segnaposto numero diapositiva 5"/>
          <p:cNvSpPr>
            <a:spLocks noGrp="1"/>
          </p:cNvSpPr>
          <p:nvPr>
            <p:ph type="sldNum" sz="quarter" idx="12"/>
          </p:nvPr>
        </p:nvSpPr>
        <p:spPr/>
        <p:txBody>
          <a:bodyPr/>
          <a:lstStyle/>
          <a:p>
            <a:pPr>
              <a:defRPr/>
            </a:pPr>
            <a:fld id="{ED2A5BCF-08AD-4814-8341-34CC1736FD3A}" type="slidenum">
              <a:rPr lang="it-IT" sz="1000">
                <a:solidFill>
                  <a:srgbClr val="E3DED1">
                    <a:shade val="50000"/>
                  </a:srgbClr>
                </a:solidFill>
                <a:latin typeface="Calibri"/>
              </a:rPr>
              <a:pPr>
                <a:defRPr/>
              </a:pPr>
              <a:t>308</a:t>
            </a:fld>
            <a:endParaRPr lang="it-IT" sz="1000" dirty="0">
              <a:solidFill>
                <a:srgbClr val="E3DED1">
                  <a:shade val="50000"/>
                </a:srgbClr>
              </a:solidFill>
              <a:latin typeface="Calibri"/>
            </a:endParaRPr>
          </a:p>
        </p:txBody>
      </p:sp>
      <p:sp>
        <p:nvSpPr>
          <p:cNvPr id="2" name="CasellaDiTesto 1">
            <a:extLst>
              <a:ext uri="{FF2B5EF4-FFF2-40B4-BE49-F238E27FC236}">
                <a16:creationId xmlns:a16="http://schemas.microsoft.com/office/drawing/2014/main" id="{BBC663A1-9470-4ECC-A747-3CDF0FCD0CAC}"/>
              </a:ext>
            </a:extLst>
          </p:cNvPr>
          <p:cNvSpPr txBox="1"/>
          <p:nvPr/>
        </p:nvSpPr>
        <p:spPr>
          <a:xfrm>
            <a:off x="2855640" y="949690"/>
            <a:ext cx="6624736" cy="369332"/>
          </a:xfrm>
          <a:prstGeom prst="rect">
            <a:avLst/>
          </a:prstGeom>
          <a:solidFill>
            <a:srgbClr val="FFFF00"/>
          </a:solidFill>
        </p:spPr>
        <p:txBody>
          <a:bodyPr wrap="square" rtlCol="0">
            <a:spAutoFit/>
          </a:bodyPr>
          <a:lstStyle/>
          <a:p>
            <a:pPr algn="ctr"/>
            <a:r>
              <a:rPr lang="it-IT" b="1" dirty="0"/>
              <a:t>LA QUALIFICAZIONE NEI LAVORI PUBBLICI</a:t>
            </a:r>
          </a:p>
        </p:txBody>
      </p:sp>
      <p:sp>
        <p:nvSpPr>
          <p:cNvPr id="3" name="CasellaDiTesto 2">
            <a:extLst>
              <a:ext uri="{FF2B5EF4-FFF2-40B4-BE49-F238E27FC236}">
                <a16:creationId xmlns:a16="http://schemas.microsoft.com/office/drawing/2014/main" id="{A29F4D2B-697B-4334-A2E2-CFFBA05ECEB7}"/>
              </a:ext>
            </a:extLst>
          </p:cNvPr>
          <p:cNvSpPr txBox="1"/>
          <p:nvPr/>
        </p:nvSpPr>
        <p:spPr>
          <a:xfrm>
            <a:off x="2855640" y="1700808"/>
            <a:ext cx="6624736" cy="400110"/>
          </a:xfrm>
          <a:prstGeom prst="rect">
            <a:avLst/>
          </a:prstGeom>
          <a:solidFill>
            <a:srgbClr val="00B0F0"/>
          </a:solidFill>
        </p:spPr>
        <p:txBody>
          <a:bodyPr wrap="square" rtlCol="0">
            <a:spAutoFit/>
          </a:bodyPr>
          <a:lstStyle/>
          <a:p>
            <a:pPr algn="ctr"/>
            <a:r>
              <a:rPr lang="it-IT" sz="2000" b="1" dirty="0">
                <a:solidFill>
                  <a:srgbClr val="002060"/>
                </a:solidFill>
                <a:highlight>
                  <a:srgbClr val="008000"/>
                </a:highlight>
              </a:rPr>
              <a:t>LA QUALIFICAZIONE NEI LAVORI PUBBLICI: LE CATEGORIE</a:t>
            </a:r>
          </a:p>
        </p:txBody>
      </p:sp>
      <p:sp>
        <p:nvSpPr>
          <p:cNvPr id="8" name="Rettangolo 7">
            <a:extLst>
              <a:ext uri="{FF2B5EF4-FFF2-40B4-BE49-F238E27FC236}">
                <a16:creationId xmlns:a16="http://schemas.microsoft.com/office/drawing/2014/main" id="{92212A6C-75CF-4289-BB1E-C7E2F53F988A}"/>
              </a:ext>
            </a:extLst>
          </p:cNvPr>
          <p:cNvSpPr/>
          <p:nvPr/>
        </p:nvSpPr>
        <p:spPr>
          <a:xfrm>
            <a:off x="2428056" y="2212141"/>
            <a:ext cx="7444272" cy="3708708"/>
          </a:xfrm>
          <a:prstGeom prst="rect">
            <a:avLst/>
          </a:prstGeom>
          <a:ln>
            <a:solidFill>
              <a:schemeClr val="tx2"/>
            </a:solidFill>
          </a:ln>
        </p:spPr>
        <p:txBody>
          <a:bodyPr wrap="square">
            <a:spAutoFit/>
          </a:bodyPr>
          <a:lstStyle/>
          <a:p>
            <a:pPr algn="ctr"/>
            <a:r>
              <a:rPr lang="it-IT" sz="2400" b="1" u="sng" dirty="0"/>
              <a:t>Art. 2 D.M. 10.11.2016, n. 248</a:t>
            </a:r>
          </a:p>
          <a:p>
            <a:pPr algn="ctr"/>
            <a:endParaRPr lang="it-IT" sz="1000" dirty="0"/>
          </a:p>
          <a:p>
            <a:pPr marL="342900" indent="-342900" algn="ctr">
              <a:buAutoNum type="arabicPeriod"/>
            </a:pPr>
            <a:r>
              <a:rPr lang="it-IT" sz="1600" dirty="0"/>
              <a:t>Ai fini di cui all'articolo 1, le opere per le quali sono necessari lavori o componenti di notevole contenuto tecnologico o di rilevante complessità tecnica sono quelle indicate nelle lettere seguenti come descritte all'allegato A, che costituisce parte integrante del presente decreto: </a:t>
            </a:r>
          </a:p>
          <a:p>
            <a:pPr algn="ctr"/>
            <a:endParaRPr lang="it-IT" sz="900" b="1" u="sng" dirty="0"/>
          </a:p>
          <a:p>
            <a:pPr marL="171450" indent="-171450">
              <a:buFont typeface="Arial" panose="020B0604020202020204" pitchFamily="34" charset="0"/>
              <a:buChar char="•"/>
            </a:pPr>
            <a:r>
              <a:rPr lang="it-IT" sz="1600" b="1" u="sng" dirty="0"/>
              <a:t>a) OG 11 Impianti tecnologici; </a:t>
            </a:r>
          </a:p>
          <a:p>
            <a:pPr marL="171450" indent="-171450">
              <a:buFont typeface="Arial" panose="020B0604020202020204" pitchFamily="34" charset="0"/>
              <a:buChar char="•"/>
            </a:pPr>
            <a:r>
              <a:rPr lang="it-IT" sz="1600" b="1" u="sng" dirty="0"/>
              <a:t>b) OS 2-A Superfici decorate di beni immobili del patrimonio culturale e beni culturali mobili di interesse storico, artistico, archeologico ed etnoantropologico; </a:t>
            </a:r>
          </a:p>
          <a:p>
            <a:pPr marL="171450" indent="-171450">
              <a:buFont typeface="Arial" panose="020B0604020202020204" pitchFamily="34" charset="0"/>
              <a:buChar char="•"/>
            </a:pPr>
            <a:r>
              <a:rPr lang="it-IT" sz="1600" b="1" u="sng" dirty="0"/>
              <a:t>c) OS 2-B Beni culturali mobili di interesse archivistico e librario; </a:t>
            </a:r>
          </a:p>
          <a:p>
            <a:pPr marL="171450" indent="-171450">
              <a:buFont typeface="Arial" panose="020B0604020202020204" pitchFamily="34" charset="0"/>
              <a:buChar char="•"/>
            </a:pPr>
            <a:r>
              <a:rPr lang="it-IT" sz="1600" b="1" u="sng" dirty="0"/>
              <a:t>d) OS 4 Impianti elettromeccanici trasportatori; </a:t>
            </a:r>
          </a:p>
          <a:p>
            <a:pPr marL="171450" indent="-171450">
              <a:buFont typeface="Arial" panose="020B0604020202020204" pitchFamily="34" charset="0"/>
              <a:buChar char="•"/>
            </a:pPr>
            <a:r>
              <a:rPr lang="it-IT" sz="1600" b="1" u="sng" dirty="0"/>
              <a:t>e) OS 11 Apparecchiature strutturali speciali; </a:t>
            </a:r>
          </a:p>
          <a:p>
            <a:pPr marL="171450" indent="-171450">
              <a:buFont typeface="Arial" panose="020B0604020202020204" pitchFamily="34" charset="0"/>
              <a:buChar char="•"/>
            </a:pPr>
            <a:r>
              <a:rPr lang="it-IT" sz="1600" b="1" u="sng" dirty="0"/>
              <a:t>f) OS 12-A Barriere stradali di sicurezza; </a:t>
            </a:r>
          </a:p>
          <a:p>
            <a:pPr marL="171450" indent="-171450">
              <a:buFont typeface="Arial" panose="020B0604020202020204" pitchFamily="34" charset="0"/>
              <a:buChar char="•"/>
            </a:pPr>
            <a:r>
              <a:rPr lang="it-IT" sz="1600" b="1" u="sng" dirty="0"/>
              <a:t>g) OS 12-B Barriere paramassi, fermaneve  e simili; </a:t>
            </a:r>
          </a:p>
        </p:txBody>
      </p:sp>
    </p:spTree>
    <p:extLst>
      <p:ext uri="{BB962C8B-B14F-4D97-AF65-F5344CB8AC3E}">
        <p14:creationId xmlns:p14="http://schemas.microsoft.com/office/powerpoint/2010/main" val="3458766291"/>
      </p:ext>
    </p:extLst>
  </p:cSld>
  <p:clrMapOvr>
    <a:masterClrMapping/>
  </p:clrMapOvr>
</p:sld>
</file>

<file path=ppt/slides/slide3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4" name="Segnaposto data 3"/>
          <p:cNvSpPr>
            <a:spLocks noGrp="1"/>
          </p:cNvSpPr>
          <p:nvPr>
            <p:ph type="dt" sz="half" idx="10"/>
          </p:nvPr>
        </p:nvSpPr>
        <p:spPr>
          <a:xfrm>
            <a:off x="1991544" y="6021289"/>
            <a:ext cx="2286000" cy="365125"/>
          </a:xfrm>
        </p:spPr>
        <p:txBody>
          <a:bodyPr/>
          <a:lstStyle/>
          <a:p>
            <a:pPr algn="r">
              <a:defRPr/>
            </a:pPr>
            <a:endParaRPr lang="it-IT" sz="1000" dirty="0">
              <a:solidFill>
                <a:srgbClr val="E3DED1">
                  <a:shade val="50000"/>
                </a:srgbClr>
              </a:solidFill>
              <a:latin typeface="Calibri"/>
            </a:endParaRPr>
          </a:p>
          <a:p>
            <a:pPr algn="r">
              <a:defRPr/>
            </a:pPr>
            <a:fld id="{C2A3C01C-C5B2-41A8-8D17-32AF24AD1F6C}" type="datetime1">
              <a:rPr lang="it-IT" sz="1000">
                <a:solidFill>
                  <a:srgbClr val="E3DED1">
                    <a:shade val="50000"/>
                  </a:srgbClr>
                </a:solidFill>
                <a:latin typeface="Calibri"/>
              </a:rPr>
              <a:pPr algn="r">
                <a:defRPr/>
              </a:pPr>
              <a:t>11/12/2020</a:t>
            </a:fld>
            <a:endParaRPr lang="it-IT" sz="1000" dirty="0">
              <a:solidFill>
                <a:srgbClr val="E3DED1">
                  <a:shade val="50000"/>
                </a:srgbClr>
              </a:solidFill>
              <a:latin typeface="Calibri"/>
            </a:endParaRPr>
          </a:p>
        </p:txBody>
      </p:sp>
      <p:sp>
        <p:nvSpPr>
          <p:cNvPr id="5" name="Segnaposto piè di pagina 4"/>
          <p:cNvSpPr>
            <a:spLocks noGrp="1"/>
          </p:cNvSpPr>
          <p:nvPr>
            <p:ph type="ftr" sz="quarter" idx="11"/>
          </p:nvPr>
        </p:nvSpPr>
        <p:spPr>
          <a:xfrm>
            <a:off x="6528048" y="6111876"/>
            <a:ext cx="3344280" cy="365125"/>
          </a:xfrm>
        </p:spPr>
        <p:txBody>
          <a:bodyPr/>
          <a:lstStyle/>
          <a:p>
            <a:pPr algn="l">
              <a:defRPr/>
            </a:pPr>
            <a:r>
              <a:rPr lang="it-IT" sz="1000" dirty="0">
                <a:solidFill>
                  <a:srgbClr val="E3DED1">
                    <a:shade val="50000"/>
                  </a:srgbClr>
                </a:solidFill>
                <a:latin typeface="Calibri"/>
              </a:rPr>
              <a:t>IL CODICE DEI CONTRATTI PUBBLICI</a:t>
            </a:r>
          </a:p>
        </p:txBody>
      </p:sp>
      <p:sp>
        <p:nvSpPr>
          <p:cNvPr id="6" name="Segnaposto numero diapositiva 5"/>
          <p:cNvSpPr>
            <a:spLocks noGrp="1"/>
          </p:cNvSpPr>
          <p:nvPr>
            <p:ph type="sldNum" sz="quarter" idx="12"/>
          </p:nvPr>
        </p:nvSpPr>
        <p:spPr/>
        <p:txBody>
          <a:bodyPr/>
          <a:lstStyle/>
          <a:p>
            <a:pPr>
              <a:defRPr/>
            </a:pPr>
            <a:fld id="{ED2A5BCF-08AD-4814-8341-34CC1736FD3A}" type="slidenum">
              <a:rPr lang="it-IT" sz="1000">
                <a:solidFill>
                  <a:srgbClr val="E3DED1">
                    <a:shade val="50000"/>
                  </a:srgbClr>
                </a:solidFill>
                <a:latin typeface="Calibri"/>
              </a:rPr>
              <a:pPr>
                <a:defRPr/>
              </a:pPr>
              <a:t>309</a:t>
            </a:fld>
            <a:endParaRPr lang="it-IT" sz="1000" dirty="0">
              <a:solidFill>
                <a:srgbClr val="E3DED1">
                  <a:shade val="50000"/>
                </a:srgbClr>
              </a:solidFill>
              <a:latin typeface="Calibri"/>
            </a:endParaRPr>
          </a:p>
        </p:txBody>
      </p:sp>
      <p:sp>
        <p:nvSpPr>
          <p:cNvPr id="2" name="CasellaDiTesto 1">
            <a:extLst>
              <a:ext uri="{FF2B5EF4-FFF2-40B4-BE49-F238E27FC236}">
                <a16:creationId xmlns:a16="http://schemas.microsoft.com/office/drawing/2014/main" id="{BBC663A1-9470-4ECC-A747-3CDF0FCD0CAC}"/>
              </a:ext>
            </a:extLst>
          </p:cNvPr>
          <p:cNvSpPr txBox="1"/>
          <p:nvPr/>
        </p:nvSpPr>
        <p:spPr>
          <a:xfrm>
            <a:off x="2855640" y="949690"/>
            <a:ext cx="6624736" cy="369332"/>
          </a:xfrm>
          <a:prstGeom prst="rect">
            <a:avLst/>
          </a:prstGeom>
          <a:solidFill>
            <a:srgbClr val="FFFF00"/>
          </a:solidFill>
        </p:spPr>
        <p:txBody>
          <a:bodyPr wrap="square" rtlCol="0">
            <a:spAutoFit/>
          </a:bodyPr>
          <a:lstStyle/>
          <a:p>
            <a:pPr algn="ctr"/>
            <a:r>
              <a:rPr lang="it-IT" b="1" dirty="0"/>
              <a:t>LA QUALIFICAZIONE NEI LAVORI PUBBLICI</a:t>
            </a:r>
          </a:p>
        </p:txBody>
      </p:sp>
      <p:sp>
        <p:nvSpPr>
          <p:cNvPr id="3" name="CasellaDiTesto 2">
            <a:extLst>
              <a:ext uri="{FF2B5EF4-FFF2-40B4-BE49-F238E27FC236}">
                <a16:creationId xmlns:a16="http://schemas.microsoft.com/office/drawing/2014/main" id="{A29F4D2B-697B-4334-A2E2-CFFBA05ECEB7}"/>
              </a:ext>
            </a:extLst>
          </p:cNvPr>
          <p:cNvSpPr txBox="1"/>
          <p:nvPr/>
        </p:nvSpPr>
        <p:spPr>
          <a:xfrm>
            <a:off x="2855640" y="1700808"/>
            <a:ext cx="6624736" cy="400110"/>
          </a:xfrm>
          <a:prstGeom prst="rect">
            <a:avLst/>
          </a:prstGeom>
          <a:solidFill>
            <a:srgbClr val="00B0F0"/>
          </a:solidFill>
        </p:spPr>
        <p:txBody>
          <a:bodyPr wrap="square" rtlCol="0">
            <a:spAutoFit/>
          </a:bodyPr>
          <a:lstStyle/>
          <a:p>
            <a:pPr algn="ctr"/>
            <a:r>
              <a:rPr lang="it-IT" sz="2000" b="1" dirty="0">
                <a:solidFill>
                  <a:srgbClr val="002060"/>
                </a:solidFill>
                <a:highlight>
                  <a:srgbClr val="008000"/>
                </a:highlight>
              </a:rPr>
              <a:t>LA QUALIFICAZIONE NEI LAVORI PUBBLICI: LE CATEGORIE</a:t>
            </a:r>
          </a:p>
        </p:txBody>
      </p:sp>
      <p:sp>
        <p:nvSpPr>
          <p:cNvPr id="8" name="Rettangolo 7">
            <a:extLst>
              <a:ext uri="{FF2B5EF4-FFF2-40B4-BE49-F238E27FC236}">
                <a16:creationId xmlns:a16="http://schemas.microsoft.com/office/drawing/2014/main" id="{92212A6C-75CF-4289-BB1E-C7E2F53F988A}"/>
              </a:ext>
            </a:extLst>
          </p:cNvPr>
          <p:cNvSpPr/>
          <p:nvPr/>
        </p:nvSpPr>
        <p:spPr>
          <a:xfrm>
            <a:off x="2428056" y="2212142"/>
            <a:ext cx="7444272" cy="3170099"/>
          </a:xfrm>
          <a:prstGeom prst="rect">
            <a:avLst/>
          </a:prstGeom>
          <a:ln>
            <a:solidFill>
              <a:schemeClr val="tx2"/>
            </a:solidFill>
          </a:ln>
        </p:spPr>
        <p:txBody>
          <a:bodyPr wrap="square">
            <a:spAutoFit/>
          </a:bodyPr>
          <a:lstStyle/>
          <a:p>
            <a:pPr algn="ctr"/>
            <a:r>
              <a:rPr lang="it-IT" sz="2400" b="1" u="sng" dirty="0"/>
              <a:t>Art. 2 D.M. 10.11.2016, n. 248</a:t>
            </a:r>
          </a:p>
          <a:p>
            <a:pPr marL="171450" indent="-171450">
              <a:buFont typeface="Arial" panose="020B0604020202020204" pitchFamily="34" charset="0"/>
              <a:buChar char="•"/>
            </a:pPr>
            <a:endParaRPr lang="it-IT" sz="1200" b="1" u="sng" dirty="0"/>
          </a:p>
          <a:p>
            <a:pPr marL="171450" indent="-171450">
              <a:buFont typeface="Arial" panose="020B0604020202020204" pitchFamily="34" charset="0"/>
              <a:buChar char="•"/>
            </a:pPr>
            <a:endParaRPr lang="it-IT" sz="1200" b="1" u="sng" dirty="0"/>
          </a:p>
          <a:p>
            <a:pPr marL="171450" indent="-171450">
              <a:buFont typeface="Arial" panose="020B0604020202020204" pitchFamily="34" charset="0"/>
              <a:buChar char="•"/>
            </a:pPr>
            <a:r>
              <a:rPr lang="it-IT" sz="1600" b="1" u="sng" dirty="0"/>
              <a:t>h) OS 13 Strutture prefabbricate in cemento armato; </a:t>
            </a:r>
          </a:p>
          <a:p>
            <a:pPr marL="171450" indent="-171450">
              <a:buFont typeface="Arial" panose="020B0604020202020204" pitchFamily="34" charset="0"/>
              <a:buChar char="•"/>
            </a:pPr>
            <a:r>
              <a:rPr lang="it-IT" sz="1600" b="1" u="sng" dirty="0"/>
              <a:t>i) OS 14 Impianti di smaltimento e recupero di rifiuti; </a:t>
            </a:r>
          </a:p>
          <a:p>
            <a:pPr marL="171450" indent="-171450">
              <a:buFont typeface="Arial" panose="020B0604020202020204" pitchFamily="34" charset="0"/>
              <a:buChar char="•"/>
            </a:pPr>
            <a:r>
              <a:rPr lang="it-IT" sz="1600" b="1" u="sng" dirty="0"/>
              <a:t>l) OS 18-A Componenti strutturali in acciaio; </a:t>
            </a:r>
          </a:p>
          <a:p>
            <a:pPr marL="171450" indent="-171450">
              <a:buFont typeface="Arial" panose="020B0604020202020204" pitchFamily="34" charset="0"/>
              <a:buChar char="•"/>
            </a:pPr>
            <a:r>
              <a:rPr lang="it-IT" sz="1600" b="1" u="sng" dirty="0"/>
              <a:t>m) OS 18-B Componenti per facciate continue; </a:t>
            </a:r>
          </a:p>
          <a:p>
            <a:pPr marL="171450" indent="-171450">
              <a:buFont typeface="Arial" panose="020B0604020202020204" pitchFamily="34" charset="0"/>
              <a:buChar char="•"/>
            </a:pPr>
            <a:r>
              <a:rPr lang="it-IT" sz="1600" b="1" u="sng" dirty="0"/>
              <a:t>n) OS 21 Opere strutturali speciali; </a:t>
            </a:r>
          </a:p>
          <a:p>
            <a:pPr marL="171450" indent="-171450">
              <a:buFont typeface="Arial" panose="020B0604020202020204" pitchFamily="34" charset="0"/>
              <a:buChar char="•"/>
            </a:pPr>
            <a:r>
              <a:rPr lang="it-IT" sz="1600" b="1" u="sng" dirty="0"/>
              <a:t>o) OS 25 Scavi archeologici; </a:t>
            </a:r>
          </a:p>
          <a:p>
            <a:pPr marL="171450" indent="-171450">
              <a:buFont typeface="Arial" panose="020B0604020202020204" pitchFamily="34" charset="0"/>
              <a:buChar char="•"/>
            </a:pPr>
            <a:r>
              <a:rPr lang="it-IT" sz="1600" b="1" u="sng" dirty="0"/>
              <a:t>p) OS 30 Impianti interni elettrici, telefonici, radiotelefonici e televisivi; </a:t>
            </a:r>
          </a:p>
          <a:p>
            <a:pPr marL="171450" indent="-171450">
              <a:buFont typeface="Arial" panose="020B0604020202020204" pitchFamily="34" charset="0"/>
              <a:buChar char="•"/>
            </a:pPr>
            <a:r>
              <a:rPr lang="it-IT" sz="1600" b="1" u="sng" dirty="0"/>
              <a:t>q) OS 32 Strutture in legno. </a:t>
            </a:r>
          </a:p>
          <a:p>
            <a:pPr algn="ctr"/>
            <a:endParaRPr lang="it-IT" sz="2400" b="1" u="sng" dirty="0"/>
          </a:p>
        </p:txBody>
      </p:sp>
    </p:spTree>
    <p:extLst>
      <p:ext uri="{BB962C8B-B14F-4D97-AF65-F5344CB8AC3E}">
        <p14:creationId xmlns:p14="http://schemas.microsoft.com/office/powerpoint/2010/main" val="34199928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3" name="Segnaposto contenuto 2"/>
          <p:cNvSpPr>
            <a:spLocks noGrp="1"/>
          </p:cNvSpPr>
          <p:nvPr>
            <p:ph type="subTitle" idx="1"/>
          </p:nvPr>
        </p:nvSpPr>
        <p:spPr/>
        <p:txBody>
          <a:bodyPr>
            <a:normAutofit/>
          </a:bodyPr>
          <a:lstStyle/>
          <a:p>
            <a:endParaRPr lang="it-IT" dirty="0"/>
          </a:p>
          <a:p>
            <a:endParaRPr lang="it-IT" dirty="0"/>
          </a:p>
          <a:p>
            <a:endParaRPr lang="it-IT" dirty="0"/>
          </a:p>
          <a:p>
            <a:endParaRPr lang="it-IT" dirty="0"/>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515F1C2D-4737-4992-9949-8F1F1C76FE2C}" type="datetime1">
              <a:rPr lang="it-IT" smtClean="0"/>
              <a:t>11/12/2020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31</a:t>
            </a:fld>
            <a:endParaRPr lang="it-IT" dirty="0"/>
          </a:p>
        </p:txBody>
      </p:sp>
      <p:sp>
        <p:nvSpPr>
          <p:cNvPr id="2" name="CasellaDiTesto 1">
            <a:extLst>
              <a:ext uri="{FF2B5EF4-FFF2-40B4-BE49-F238E27FC236}">
                <a16:creationId xmlns:a16="http://schemas.microsoft.com/office/drawing/2014/main" id="{39FCF0C0-5817-4C63-BF76-57A7795C1D2E}"/>
              </a:ext>
            </a:extLst>
          </p:cNvPr>
          <p:cNvSpPr txBox="1"/>
          <p:nvPr/>
        </p:nvSpPr>
        <p:spPr>
          <a:xfrm>
            <a:off x="2532176" y="1835527"/>
            <a:ext cx="7200800" cy="3185487"/>
          </a:xfrm>
          <a:prstGeom prst="rect">
            <a:avLst/>
          </a:prstGeom>
          <a:noFill/>
        </p:spPr>
        <p:txBody>
          <a:bodyPr wrap="square" rtlCol="0">
            <a:spAutoFit/>
          </a:bodyPr>
          <a:lstStyle/>
          <a:p>
            <a:pPr algn="ctr"/>
            <a:endParaRPr lang="it-IT" sz="2000" b="1" u="sng" dirty="0"/>
          </a:p>
          <a:p>
            <a:pPr algn="ctr"/>
            <a:endParaRPr lang="it-IT" sz="2000" b="1" u="sng" dirty="0"/>
          </a:p>
          <a:p>
            <a:pPr algn="ctr"/>
            <a:r>
              <a:rPr lang="it-IT" sz="2300" dirty="0"/>
              <a:t>Nell’attuale sistema del Codice dei contratti, </a:t>
            </a:r>
            <a:r>
              <a:rPr lang="it-IT" sz="2300" u="sng" dirty="0"/>
              <a:t>l’art. 71</a:t>
            </a:r>
            <a:r>
              <a:rPr lang="it-IT" sz="2300" dirty="0"/>
              <a:t>, per agevolare l’attività delle stazioni appaltanti omogenizzandone le condotte, prevede l’adozione di bandi-tipo da parte dell’ANAC, cui si dovranno conformare i bandi di gara delle singole stazioni appaltanti. </a:t>
            </a:r>
            <a:r>
              <a:rPr lang="it-IT" sz="2300" u="sng" dirty="0"/>
              <a:t>Le stazioni appaltanti, nella delibera a contrarre, motivano espressamente in ordine alle deroghe al bando-tipo. </a:t>
            </a:r>
          </a:p>
        </p:txBody>
      </p:sp>
      <p:sp>
        <p:nvSpPr>
          <p:cNvPr id="9" name="CasellaDiTesto 8">
            <a:extLst>
              <a:ext uri="{FF2B5EF4-FFF2-40B4-BE49-F238E27FC236}">
                <a16:creationId xmlns:a16="http://schemas.microsoft.com/office/drawing/2014/main" id="{8523225D-C087-4B7D-B297-EEF28E3F6FD6}"/>
              </a:ext>
            </a:extLst>
          </p:cNvPr>
          <p:cNvSpPr txBox="1"/>
          <p:nvPr/>
        </p:nvSpPr>
        <p:spPr>
          <a:xfrm>
            <a:off x="2532176" y="1072457"/>
            <a:ext cx="7200800" cy="707886"/>
          </a:xfrm>
          <a:prstGeom prst="rect">
            <a:avLst/>
          </a:prstGeom>
          <a:solidFill>
            <a:srgbClr val="7030A0"/>
          </a:solidFill>
        </p:spPr>
        <p:txBody>
          <a:bodyPr wrap="square" rtlCol="0">
            <a:spAutoFit/>
          </a:bodyPr>
          <a:lstStyle/>
          <a:p>
            <a:pPr algn="ctr"/>
            <a:r>
              <a:rPr lang="it-IT" sz="2000" b="1" dirty="0"/>
              <a:t>IL BANDO DI GARA E LA LETTERA DI INVITO</a:t>
            </a:r>
          </a:p>
          <a:p>
            <a:pPr algn="ctr"/>
            <a:r>
              <a:rPr lang="it-IT" sz="2000" b="1" dirty="0"/>
              <a:t>Il bando di gara</a:t>
            </a:r>
          </a:p>
        </p:txBody>
      </p:sp>
    </p:spTree>
    <p:extLst>
      <p:ext uri="{BB962C8B-B14F-4D97-AF65-F5344CB8AC3E}">
        <p14:creationId xmlns:p14="http://schemas.microsoft.com/office/powerpoint/2010/main" val="792863800"/>
      </p:ext>
    </p:extLst>
  </p:cSld>
  <p:clrMapOvr>
    <a:masterClrMapping/>
  </p:clrMapOvr>
</p:sld>
</file>

<file path=ppt/slides/slide3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7528" y="661538"/>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4" name="Segnaposto data 3"/>
          <p:cNvSpPr>
            <a:spLocks noGrp="1"/>
          </p:cNvSpPr>
          <p:nvPr>
            <p:ph type="dt" sz="half" idx="10"/>
          </p:nvPr>
        </p:nvSpPr>
        <p:spPr>
          <a:xfrm>
            <a:off x="1991544" y="6021289"/>
            <a:ext cx="2286000" cy="365125"/>
          </a:xfrm>
        </p:spPr>
        <p:txBody>
          <a:bodyPr/>
          <a:lstStyle/>
          <a:p>
            <a:pPr algn="r">
              <a:defRPr/>
            </a:pPr>
            <a:endParaRPr lang="it-IT" sz="1000" dirty="0">
              <a:solidFill>
                <a:srgbClr val="E3DED1">
                  <a:shade val="50000"/>
                </a:srgbClr>
              </a:solidFill>
              <a:latin typeface="Calibri"/>
            </a:endParaRPr>
          </a:p>
          <a:p>
            <a:pPr algn="r">
              <a:defRPr/>
            </a:pPr>
            <a:fld id="{C2A3C01C-C5B2-41A8-8D17-32AF24AD1F6C}" type="datetime1">
              <a:rPr lang="it-IT" sz="1000">
                <a:solidFill>
                  <a:srgbClr val="E3DED1">
                    <a:shade val="50000"/>
                  </a:srgbClr>
                </a:solidFill>
                <a:latin typeface="Calibri"/>
              </a:rPr>
              <a:pPr algn="r">
                <a:defRPr/>
              </a:pPr>
              <a:t>11/12/2020</a:t>
            </a:fld>
            <a:endParaRPr lang="it-IT" sz="1000" dirty="0">
              <a:solidFill>
                <a:srgbClr val="E3DED1">
                  <a:shade val="50000"/>
                </a:srgbClr>
              </a:solidFill>
              <a:latin typeface="Calibri"/>
            </a:endParaRPr>
          </a:p>
        </p:txBody>
      </p:sp>
      <p:sp>
        <p:nvSpPr>
          <p:cNvPr id="5" name="Segnaposto piè di pagina 4"/>
          <p:cNvSpPr>
            <a:spLocks noGrp="1"/>
          </p:cNvSpPr>
          <p:nvPr>
            <p:ph type="ftr" sz="quarter" idx="11"/>
          </p:nvPr>
        </p:nvSpPr>
        <p:spPr>
          <a:xfrm>
            <a:off x="6528048" y="6111876"/>
            <a:ext cx="3344280" cy="365125"/>
          </a:xfrm>
        </p:spPr>
        <p:txBody>
          <a:bodyPr/>
          <a:lstStyle/>
          <a:p>
            <a:pPr algn="l">
              <a:defRPr/>
            </a:pPr>
            <a:r>
              <a:rPr lang="it-IT" sz="1000" dirty="0">
                <a:solidFill>
                  <a:srgbClr val="E3DED1">
                    <a:shade val="50000"/>
                  </a:srgbClr>
                </a:solidFill>
                <a:latin typeface="Calibri"/>
              </a:rPr>
              <a:t>IL CODICE DEI CONTRATTI PUBBLICI</a:t>
            </a:r>
          </a:p>
        </p:txBody>
      </p:sp>
      <p:sp>
        <p:nvSpPr>
          <p:cNvPr id="6" name="Segnaposto numero diapositiva 5"/>
          <p:cNvSpPr>
            <a:spLocks noGrp="1"/>
          </p:cNvSpPr>
          <p:nvPr>
            <p:ph type="sldNum" sz="quarter" idx="12"/>
          </p:nvPr>
        </p:nvSpPr>
        <p:spPr/>
        <p:txBody>
          <a:bodyPr/>
          <a:lstStyle/>
          <a:p>
            <a:pPr>
              <a:defRPr/>
            </a:pPr>
            <a:fld id="{ED2A5BCF-08AD-4814-8341-34CC1736FD3A}" type="slidenum">
              <a:rPr lang="it-IT" sz="1000">
                <a:solidFill>
                  <a:srgbClr val="E3DED1">
                    <a:shade val="50000"/>
                  </a:srgbClr>
                </a:solidFill>
                <a:latin typeface="Calibri"/>
              </a:rPr>
              <a:pPr>
                <a:defRPr/>
              </a:pPr>
              <a:t>310</a:t>
            </a:fld>
            <a:endParaRPr lang="it-IT" sz="1000" dirty="0">
              <a:solidFill>
                <a:srgbClr val="E3DED1">
                  <a:shade val="50000"/>
                </a:srgbClr>
              </a:solidFill>
              <a:latin typeface="Calibri"/>
            </a:endParaRPr>
          </a:p>
        </p:txBody>
      </p:sp>
      <p:sp>
        <p:nvSpPr>
          <p:cNvPr id="2" name="CasellaDiTesto 1">
            <a:extLst>
              <a:ext uri="{FF2B5EF4-FFF2-40B4-BE49-F238E27FC236}">
                <a16:creationId xmlns:a16="http://schemas.microsoft.com/office/drawing/2014/main" id="{BBC663A1-9470-4ECC-A747-3CDF0FCD0CAC}"/>
              </a:ext>
            </a:extLst>
          </p:cNvPr>
          <p:cNvSpPr txBox="1"/>
          <p:nvPr/>
        </p:nvSpPr>
        <p:spPr>
          <a:xfrm>
            <a:off x="2855640" y="949690"/>
            <a:ext cx="6624736" cy="369332"/>
          </a:xfrm>
          <a:prstGeom prst="rect">
            <a:avLst/>
          </a:prstGeom>
          <a:solidFill>
            <a:srgbClr val="FFFF00"/>
          </a:solidFill>
        </p:spPr>
        <p:txBody>
          <a:bodyPr wrap="square" rtlCol="0">
            <a:spAutoFit/>
          </a:bodyPr>
          <a:lstStyle/>
          <a:p>
            <a:pPr algn="ctr"/>
            <a:r>
              <a:rPr lang="it-IT" b="1" dirty="0"/>
              <a:t>LA QUALIFICAZIONE NEI LAVORI PUBBLICI</a:t>
            </a:r>
          </a:p>
        </p:txBody>
      </p:sp>
      <p:sp>
        <p:nvSpPr>
          <p:cNvPr id="3" name="CasellaDiTesto 2">
            <a:extLst>
              <a:ext uri="{FF2B5EF4-FFF2-40B4-BE49-F238E27FC236}">
                <a16:creationId xmlns:a16="http://schemas.microsoft.com/office/drawing/2014/main" id="{A29F4D2B-697B-4334-A2E2-CFFBA05ECEB7}"/>
              </a:ext>
            </a:extLst>
          </p:cNvPr>
          <p:cNvSpPr txBox="1"/>
          <p:nvPr/>
        </p:nvSpPr>
        <p:spPr>
          <a:xfrm>
            <a:off x="2855640" y="1700808"/>
            <a:ext cx="6624736" cy="400110"/>
          </a:xfrm>
          <a:prstGeom prst="rect">
            <a:avLst/>
          </a:prstGeom>
          <a:solidFill>
            <a:srgbClr val="00B0F0"/>
          </a:solidFill>
        </p:spPr>
        <p:txBody>
          <a:bodyPr wrap="square" rtlCol="0">
            <a:spAutoFit/>
          </a:bodyPr>
          <a:lstStyle/>
          <a:p>
            <a:pPr algn="ctr"/>
            <a:r>
              <a:rPr lang="it-IT" sz="2000" b="1" dirty="0">
                <a:solidFill>
                  <a:srgbClr val="002060"/>
                </a:solidFill>
                <a:highlight>
                  <a:srgbClr val="008000"/>
                </a:highlight>
              </a:rPr>
              <a:t>LA QUALIFICAZIONE NEI LAVORI PUBBLICI: LE CATEGORIE</a:t>
            </a:r>
          </a:p>
        </p:txBody>
      </p:sp>
      <p:sp>
        <p:nvSpPr>
          <p:cNvPr id="13" name="Rectangle 8">
            <a:extLst>
              <a:ext uri="{FF2B5EF4-FFF2-40B4-BE49-F238E27FC236}">
                <a16:creationId xmlns:a16="http://schemas.microsoft.com/office/drawing/2014/main" id="{01499C9C-19F5-4061-A5A2-DCD675B1F1CE}"/>
              </a:ext>
            </a:extLst>
          </p:cNvPr>
          <p:cNvSpPr>
            <a:spLocks noChangeArrowheads="1"/>
          </p:cNvSpPr>
          <p:nvPr/>
        </p:nvSpPr>
        <p:spPr bwMode="auto">
          <a:xfrm>
            <a:off x="5447929" y="2323438"/>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dirty="0"/>
          </a:p>
        </p:txBody>
      </p:sp>
      <mc:AlternateContent xmlns:mc="http://schemas.openxmlformats.org/markup-compatibility/2006" xmlns:a14="http://schemas.microsoft.com/office/drawing/2010/main">
        <mc:Choice Requires="a14">
          <p:sp>
            <p:nvSpPr>
              <p:cNvPr id="16" name="CasellaDiTesto 15">
                <a:extLst>
                  <a:ext uri="{FF2B5EF4-FFF2-40B4-BE49-F238E27FC236}">
                    <a16:creationId xmlns:a16="http://schemas.microsoft.com/office/drawing/2014/main" id="{E551A860-A6DE-4F7C-AAF4-9EFDFD37BFBF}"/>
                  </a:ext>
                </a:extLst>
              </p:cNvPr>
              <p:cNvSpPr txBox="1"/>
              <p:nvPr/>
            </p:nvSpPr>
            <p:spPr>
              <a:xfrm>
                <a:off x="3611724" y="2246494"/>
                <a:ext cx="5112568" cy="523220"/>
              </a:xfrm>
              <a:prstGeom prst="rect">
                <a:avLst/>
              </a:prstGeom>
              <a:noFill/>
            </p:spPr>
            <p:txBody>
              <a:bodyPr wrap="square" rtlCol="0">
                <a:spAutoFit/>
              </a:bodyPr>
              <a:lstStyle/>
              <a:p>
                <a:r>
                  <a:rPr lang="it-IT" sz="2800" b="1" i="1" dirty="0">
                    <a:solidFill>
                      <a:srgbClr val="002060"/>
                    </a:solidFill>
                  </a:rPr>
                  <a:t>SIOS</a:t>
                </a:r>
                <a:r>
                  <a:rPr lang="it-IT" sz="2800" b="1" i="1" dirty="0">
                    <a:solidFill>
                      <a:srgbClr val="002060"/>
                    </a:solidFill>
                    <a:ea typeface="Cambria Math" panose="02040503050406030204" pitchFamily="18" charset="0"/>
                    <a:cs typeface="Times New Roman" panose="02020603050405020304" pitchFamily="18" charset="0"/>
                  </a:rPr>
                  <a:t> </a:t>
                </a:r>
                <a14:m>
                  <m:oMath xmlns:m="http://schemas.openxmlformats.org/officeDocument/2006/math">
                    <m:r>
                      <a:rPr lang="it-IT" sz="2800" b="1" i="1">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m:t>
                    </m:r>
                  </m:oMath>
                </a14:m>
                <a:r>
                  <a:rPr lang="it-IT" sz="2800" b="1" i="1" dirty="0">
                    <a:solidFill>
                      <a:srgbClr val="002060"/>
                    </a:solidFill>
                  </a:rPr>
                  <a:t> 10% IMPORTO APPALTO</a:t>
                </a:r>
              </a:p>
            </p:txBody>
          </p:sp>
        </mc:Choice>
        <mc:Fallback xmlns="">
          <p:sp>
            <p:nvSpPr>
              <p:cNvPr id="16" name="CasellaDiTesto 15">
                <a:extLst>
                  <a:ext uri="{FF2B5EF4-FFF2-40B4-BE49-F238E27FC236}">
                    <a16:creationId xmlns:a16="http://schemas.microsoft.com/office/drawing/2014/main" id="{E551A860-A6DE-4F7C-AAF4-9EFDFD37BFBF}"/>
                  </a:ext>
                </a:extLst>
              </p:cNvPr>
              <p:cNvSpPr txBox="1">
                <a:spLocks noRot="1" noChangeAspect="1" noMove="1" noResize="1" noEditPoints="1" noAdjustHandles="1" noChangeArrowheads="1" noChangeShapeType="1" noTextEdit="1"/>
              </p:cNvSpPr>
              <p:nvPr/>
            </p:nvSpPr>
            <p:spPr>
              <a:xfrm>
                <a:off x="3611724" y="2246494"/>
                <a:ext cx="5112568" cy="523220"/>
              </a:xfrm>
              <a:prstGeom prst="rect">
                <a:avLst/>
              </a:prstGeom>
              <a:blipFill>
                <a:blip r:embed="rId2"/>
                <a:stretch>
                  <a:fillRect l="-2384" t="-11765" b="-34118"/>
                </a:stretch>
              </a:blipFill>
            </p:spPr>
            <p:txBody>
              <a:bodyPr/>
              <a:lstStyle/>
              <a:p>
                <a:r>
                  <a:rPr lang="it-IT">
                    <a:noFill/>
                  </a:rPr>
                  <a:t> </a:t>
                </a:r>
              </a:p>
            </p:txBody>
          </p:sp>
        </mc:Fallback>
      </mc:AlternateContent>
      <p:sp>
        <p:nvSpPr>
          <p:cNvPr id="24" name="Rettangolo 23">
            <a:extLst>
              <a:ext uri="{FF2B5EF4-FFF2-40B4-BE49-F238E27FC236}">
                <a16:creationId xmlns:a16="http://schemas.microsoft.com/office/drawing/2014/main" id="{274FC9C7-5C2B-4890-92B9-9D385CC5EDCC}"/>
              </a:ext>
            </a:extLst>
          </p:cNvPr>
          <p:cNvSpPr/>
          <p:nvPr/>
        </p:nvSpPr>
        <p:spPr>
          <a:xfrm>
            <a:off x="2501924" y="2898938"/>
            <a:ext cx="7332168" cy="2993127"/>
          </a:xfrm>
          <a:prstGeom prst="rect">
            <a:avLst/>
          </a:prstGeom>
        </p:spPr>
        <p:txBody>
          <a:bodyPr wrap="square">
            <a:spAutoFit/>
          </a:bodyPr>
          <a:lstStyle/>
          <a:p>
            <a:pPr algn="ctr"/>
            <a:r>
              <a:rPr lang="it-IT" sz="1600" b="1" u="sng" dirty="0"/>
              <a:t>Indipendentemente dall’importo sono tutte scorporabili</a:t>
            </a:r>
            <a:r>
              <a:rPr lang="it-IT" sz="1600" b="1" dirty="0"/>
              <a:t> </a:t>
            </a:r>
            <a:r>
              <a:rPr lang="it-IT" sz="1600" dirty="0"/>
              <a:t>e sono indicate nei bandi di gara, negli avvisi o negli inviti a partecipare. </a:t>
            </a:r>
            <a:r>
              <a:rPr lang="it-IT" sz="1600" u="sng" dirty="0"/>
              <a:t>Devono ovviamente essere affidate ad operatore economico (subappaltatore) qualificato per le lavorazioni che esegue. </a:t>
            </a:r>
          </a:p>
          <a:p>
            <a:pPr algn="ctr"/>
            <a:endParaRPr lang="it-IT" sz="1050" u="sng" dirty="0"/>
          </a:p>
          <a:p>
            <a:pPr algn="ctr"/>
            <a:r>
              <a:rPr lang="it-IT" sz="1600" dirty="0"/>
              <a:t>Sotto la quota del 10%, (nel previgente d.lgs. 163/2006 tale percentuale era del 15%) sono identiche alle altre categorie a qualificazione obbligatoria, pertanto:</a:t>
            </a:r>
          </a:p>
          <a:p>
            <a:pPr algn="ctr"/>
            <a:r>
              <a:rPr lang="it-IT" sz="1600" b="1" u="sng" dirty="0"/>
              <a:t>A.</a:t>
            </a:r>
            <a:r>
              <a:rPr lang="it-IT" sz="1600" b="1" dirty="0"/>
              <a:t> </a:t>
            </a:r>
            <a:r>
              <a:rPr lang="it-IT" sz="1600" b="1" u="sng" dirty="0"/>
              <a:t>possono essere subappaltate per l’intero importo</a:t>
            </a:r>
            <a:r>
              <a:rPr lang="it-IT" sz="1600" dirty="0"/>
              <a:t>; – le imprese non specificatamente qualificate nella SIOS (si cfr. prev. art. 37, co. 11), prevista nel bando di gara </a:t>
            </a:r>
            <a:r>
              <a:rPr lang="it-IT" sz="1600" b="1" dirty="0">
                <a:solidFill>
                  <a:srgbClr val="C00000"/>
                </a:solidFill>
              </a:rPr>
              <a:t>potranno qualificarsi nella SIOS per l’importo complessivo, “coprendo” il subappalto con la prevalente.</a:t>
            </a:r>
          </a:p>
          <a:p>
            <a:pPr algn="ctr"/>
            <a:r>
              <a:rPr lang="it-IT" sz="1600" b="1" u="sng" dirty="0"/>
              <a:t>B.</a:t>
            </a:r>
            <a:r>
              <a:rPr lang="it-IT" sz="1600" dirty="0"/>
              <a:t> </a:t>
            </a:r>
            <a:r>
              <a:rPr lang="it-IT" sz="1600" b="1" u="sng" dirty="0"/>
              <a:t>possono essere oggetto di avvalimento.</a:t>
            </a:r>
          </a:p>
          <a:p>
            <a:pPr marL="342900" indent="-342900" algn="ctr">
              <a:buFont typeface="+mj-lt"/>
              <a:buAutoNum type="alphaUcPeriod"/>
            </a:pPr>
            <a:endParaRPr lang="it-IT" dirty="0"/>
          </a:p>
        </p:txBody>
      </p:sp>
    </p:spTree>
    <p:extLst>
      <p:ext uri="{BB962C8B-B14F-4D97-AF65-F5344CB8AC3E}">
        <p14:creationId xmlns:p14="http://schemas.microsoft.com/office/powerpoint/2010/main" val="1330197168"/>
      </p:ext>
    </p:extLst>
  </p:cSld>
  <p:clrMapOvr>
    <a:masterClrMapping/>
  </p:clrMapOvr>
</p:sld>
</file>

<file path=ppt/slides/slide3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7528" y="661538"/>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4" name="Segnaposto data 3"/>
          <p:cNvSpPr>
            <a:spLocks noGrp="1"/>
          </p:cNvSpPr>
          <p:nvPr>
            <p:ph type="dt" sz="half" idx="10"/>
          </p:nvPr>
        </p:nvSpPr>
        <p:spPr>
          <a:xfrm>
            <a:off x="1991544" y="6021289"/>
            <a:ext cx="2286000" cy="365125"/>
          </a:xfrm>
        </p:spPr>
        <p:txBody>
          <a:bodyPr/>
          <a:lstStyle/>
          <a:p>
            <a:pPr algn="r">
              <a:defRPr/>
            </a:pPr>
            <a:endParaRPr lang="it-IT" sz="1000" dirty="0">
              <a:solidFill>
                <a:srgbClr val="E3DED1">
                  <a:shade val="50000"/>
                </a:srgbClr>
              </a:solidFill>
              <a:latin typeface="Calibri"/>
            </a:endParaRPr>
          </a:p>
          <a:p>
            <a:pPr algn="r">
              <a:defRPr/>
            </a:pPr>
            <a:fld id="{C2A3C01C-C5B2-41A8-8D17-32AF24AD1F6C}" type="datetime1">
              <a:rPr lang="it-IT" sz="1000">
                <a:solidFill>
                  <a:srgbClr val="E3DED1">
                    <a:shade val="50000"/>
                  </a:srgbClr>
                </a:solidFill>
                <a:latin typeface="Calibri"/>
              </a:rPr>
              <a:pPr algn="r">
                <a:defRPr/>
              </a:pPr>
              <a:t>11/12/2020</a:t>
            </a:fld>
            <a:endParaRPr lang="it-IT" sz="1000" dirty="0">
              <a:solidFill>
                <a:srgbClr val="E3DED1">
                  <a:shade val="50000"/>
                </a:srgbClr>
              </a:solidFill>
              <a:latin typeface="Calibri"/>
            </a:endParaRPr>
          </a:p>
        </p:txBody>
      </p:sp>
      <p:sp>
        <p:nvSpPr>
          <p:cNvPr id="5" name="Segnaposto piè di pagina 4"/>
          <p:cNvSpPr>
            <a:spLocks noGrp="1"/>
          </p:cNvSpPr>
          <p:nvPr>
            <p:ph type="ftr" sz="quarter" idx="11"/>
          </p:nvPr>
        </p:nvSpPr>
        <p:spPr>
          <a:xfrm>
            <a:off x="6528048" y="6111876"/>
            <a:ext cx="3344280" cy="365125"/>
          </a:xfrm>
        </p:spPr>
        <p:txBody>
          <a:bodyPr/>
          <a:lstStyle/>
          <a:p>
            <a:pPr algn="l">
              <a:defRPr/>
            </a:pPr>
            <a:r>
              <a:rPr lang="it-IT" sz="1000" dirty="0">
                <a:solidFill>
                  <a:srgbClr val="E3DED1">
                    <a:shade val="50000"/>
                  </a:srgbClr>
                </a:solidFill>
                <a:latin typeface="Calibri"/>
              </a:rPr>
              <a:t>IL CODICE DEI CONTRATTI PUBBLICI</a:t>
            </a:r>
          </a:p>
        </p:txBody>
      </p:sp>
      <p:sp>
        <p:nvSpPr>
          <p:cNvPr id="6" name="Segnaposto numero diapositiva 5"/>
          <p:cNvSpPr>
            <a:spLocks noGrp="1"/>
          </p:cNvSpPr>
          <p:nvPr>
            <p:ph type="sldNum" sz="quarter" idx="12"/>
          </p:nvPr>
        </p:nvSpPr>
        <p:spPr/>
        <p:txBody>
          <a:bodyPr/>
          <a:lstStyle/>
          <a:p>
            <a:pPr>
              <a:defRPr/>
            </a:pPr>
            <a:fld id="{ED2A5BCF-08AD-4814-8341-34CC1736FD3A}" type="slidenum">
              <a:rPr lang="it-IT" sz="1000">
                <a:solidFill>
                  <a:srgbClr val="E3DED1">
                    <a:shade val="50000"/>
                  </a:srgbClr>
                </a:solidFill>
                <a:latin typeface="Calibri"/>
              </a:rPr>
              <a:pPr>
                <a:defRPr/>
              </a:pPr>
              <a:t>311</a:t>
            </a:fld>
            <a:endParaRPr lang="it-IT" sz="1000" dirty="0">
              <a:solidFill>
                <a:srgbClr val="E3DED1">
                  <a:shade val="50000"/>
                </a:srgbClr>
              </a:solidFill>
              <a:latin typeface="Calibri"/>
            </a:endParaRPr>
          </a:p>
        </p:txBody>
      </p:sp>
      <p:sp>
        <p:nvSpPr>
          <p:cNvPr id="2" name="CasellaDiTesto 1">
            <a:extLst>
              <a:ext uri="{FF2B5EF4-FFF2-40B4-BE49-F238E27FC236}">
                <a16:creationId xmlns:a16="http://schemas.microsoft.com/office/drawing/2014/main" id="{BBC663A1-9470-4ECC-A747-3CDF0FCD0CAC}"/>
              </a:ext>
            </a:extLst>
          </p:cNvPr>
          <p:cNvSpPr txBox="1"/>
          <p:nvPr/>
        </p:nvSpPr>
        <p:spPr>
          <a:xfrm>
            <a:off x="2855640" y="949690"/>
            <a:ext cx="6624736" cy="369332"/>
          </a:xfrm>
          <a:prstGeom prst="rect">
            <a:avLst/>
          </a:prstGeom>
          <a:solidFill>
            <a:srgbClr val="FFFF00"/>
          </a:solidFill>
        </p:spPr>
        <p:txBody>
          <a:bodyPr wrap="square" rtlCol="0">
            <a:spAutoFit/>
          </a:bodyPr>
          <a:lstStyle/>
          <a:p>
            <a:pPr algn="ctr"/>
            <a:r>
              <a:rPr lang="it-IT" b="1" dirty="0"/>
              <a:t>LA QUALIFICAZIONE NEI LAVORI PUBBLICI</a:t>
            </a:r>
          </a:p>
        </p:txBody>
      </p:sp>
      <p:sp>
        <p:nvSpPr>
          <p:cNvPr id="3" name="CasellaDiTesto 2">
            <a:extLst>
              <a:ext uri="{FF2B5EF4-FFF2-40B4-BE49-F238E27FC236}">
                <a16:creationId xmlns:a16="http://schemas.microsoft.com/office/drawing/2014/main" id="{A29F4D2B-697B-4334-A2E2-CFFBA05ECEB7}"/>
              </a:ext>
            </a:extLst>
          </p:cNvPr>
          <p:cNvSpPr txBox="1"/>
          <p:nvPr/>
        </p:nvSpPr>
        <p:spPr>
          <a:xfrm>
            <a:off x="2855640" y="1700808"/>
            <a:ext cx="6624736" cy="400110"/>
          </a:xfrm>
          <a:prstGeom prst="rect">
            <a:avLst/>
          </a:prstGeom>
          <a:solidFill>
            <a:srgbClr val="00B0F0"/>
          </a:solidFill>
        </p:spPr>
        <p:txBody>
          <a:bodyPr wrap="square" rtlCol="0">
            <a:spAutoFit/>
          </a:bodyPr>
          <a:lstStyle/>
          <a:p>
            <a:pPr algn="ctr"/>
            <a:r>
              <a:rPr lang="it-IT" sz="2000" b="1" dirty="0">
                <a:solidFill>
                  <a:srgbClr val="002060"/>
                </a:solidFill>
                <a:highlight>
                  <a:srgbClr val="008000"/>
                </a:highlight>
              </a:rPr>
              <a:t>LA QUALIFICAZIONE NEI LAVORI PUBBLICI: LE CATEGORIE</a:t>
            </a:r>
          </a:p>
        </p:txBody>
      </p:sp>
      <p:sp>
        <p:nvSpPr>
          <p:cNvPr id="13" name="Rectangle 8">
            <a:extLst>
              <a:ext uri="{FF2B5EF4-FFF2-40B4-BE49-F238E27FC236}">
                <a16:creationId xmlns:a16="http://schemas.microsoft.com/office/drawing/2014/main" id="{01499C9C-19F5-4061-A5A2-DCD675B1F1CE}"/>
              </a:ext>
            </a:extLst>
          </p:cNvPr>
          <p:cNvSpPr>
            <a:spLocks noChangeArrowheads="1"/>
          </p:cNvSpPr>
          <p:nvPr/>
        </p:nvSpPr>
        <p:spPr bwMode="auto">
          <a:xfrm>
            <a:off x="5447929" y="2323438"/>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dirty="0"/>
          </a:p>
        </p:txBody>
      </p:sp>
      <mc:AlternateContent xmlns:mc="http://schemas.openxmlformats.org/markup-compatibility/2006" xmlns:a14="http://schemas.microsoft.com/office/drawing/2010/main">
        <mc:Choice Requires="a14">
          <p:sp>
            <p:nvSpPr>
              <p:cNvPr id="16" name="CasellaDiTesto 15">
                <a:extLst>
                  <a:ext uri="{FF2B5EF4-FFF2-40B4-BE49-F238E27FC236}">
                    <a16:creationId xmlns:a16="http://schemas.microsoft.com/office/drawing/2014/main" id="{E551A860-A6DE-4F7C-AAF4-9EFDFD37BFBF}"/>
                  </a:ext>
                </a:extLst>
              </p:cNvPr>
              <p:cNvSpPr txBox="1"/>
              <p:nvPr/>
            </p:nvSpPr>
            <p:spPr>
              <a:xfrm>
                <a:off x="3611724" y="2246494"/>
                <a:ext cx="5112568" cy="523220"/>
              </a:xfrm>
              <a:prstGeom prst="rect">
                <a:avLst/>
              </a:prstGeom>
              <a:noFill/>
            </p:spPr>
            <p:txBody>
              <a:bodyPr wrap="square" rtlCol="0">
                <a:spAutoFit/>
              </a:bodyPr>
              <a:lstStyle/>
              <a:p>
                <a:r>
                  <a:rPr lang="it-IT" sz="2800" b="1" i="1" dirty="0">
                    <a:solidFill>
                      <a:srgbClr val="002060"/>
                    </a:solidFill>
                  </a:rPr>
                  <a:t>SIOS</a:t>
                </a:r>
                <a:r>
                  <a:rPr lang="it-IT" sz="2800" b="1" i="1" dirty="0">
                    <a:solidFill>
                      <a:srgbClr val="002060"/>
                    </a:solidFill>
                    <a:ea typeface="Cambria Math" panose="02040503050406030204" pitchFamily="18" charset="0"/>
                    <a:cs typeface="Times New Roman" panose="02020603050405020304" pitchFamily="18" charset="0"/>
                  </a:rPr>
                  <a:t> </a:t>
                </a:r>
                <a14:m>
                  <m:oMath xmlns:m="http://schemas.openxmlformats.org/officeDocument/2006/math">
                    <m:r>
                      <a:rPr lang="en-US" sz="2800" b="1" i="1">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&gt;</m:t>
                    </m:r>
                  </m:oMath>
                </a14:m>
                <a:r>
                  <a:rPr lang="it-IT" sz="2800" b="1" i="1" dirty="0">
                    <a:solidFill>
                      <a:srgbClr val="002060"/>
                    </a:solidFill>
                  </a:rPr>
                  <a:t> 10% IMPORTO APPALTO</a:t>
                </a:r>
              </a:p>
            </p:txBody>
          </p:sp>
        </mc:Choice>
        <mc:Fallback xmlns="">
          <p:sp>
            <p:nvSpPr>
              <p:cNvPr id="16" name="CasellaDiTesto 15">
                <a:extLst>
                  <a:ext uri="{FF2B5EF4-FFF2-40B4-BE49-F238E27FC236}">
                    <a16:creationId xmlns:a16="http://schemas.microsoft.com/office/drawing/2014/main" id="{E551A860-A6DE-4F7C-AAF4-9EFDFD37BFBF}"/>
                  </a:ext>
                </a:extLst>
              </p:cNvPr>
              <p:cNvSpPr txBox="1">
                <a:spLocks noRot="1" noChangeAspect="1" noMove="1" noResize="1" noEditPoints="1" noAdjustHandles="1" noChangeArrowheads="1" noChangeShapeType="1" noTextEdit="1"/>
              </p:cNvSpPr>
              <p:nvPr/>
            </p:nvSpPr>
            <p:spPr>
              <a:xfrm>
                <a:off x="3611724" y="2246494"/>
                <a:ext cx="5112568" cy="523220"/>
              </a:xfrm>
              <a:prstGeom prst="rect">
                <a:avLst/>
              </a:prstGeom>
              <a:blipFill>
                <a:blip r:embed="rId2"/>
                <a:stretch>
                  <a:fillRect l="-2384" t="-11765" b="-34118"/>
                </a:stretch>
              </a:blipFill>
            </p:spPr>
            <p:txBody>
              <a:bodyPr/>
              <a:lstStyle/>
              <a:p>
                <a:r>
                  <a:rPr lang="it-IT">
                    <a:noFill/>
                  </a:rPr>
                  <a:t> </a:t>
                </a:r>
              </a:p>
            </p:txBody>
          </p:sp>
        </mc:Fallback>
      </mc:AlternateContent>
      <p:sp>
        <p:nvSpPr>
          <p:cNvPr id="8" name="Rettangolo 7">
            <a:extLst>
              <a:ext uri="{FF2B5EF4-FFF2-40B4-BE49-F238E27FC236}">
                <a16:creationId xmlns:a16="http://schemas.microsoft.com/office/drawing/2014/main" id="{0FE08AB8-BD06-448C-A581-6498F507E657}"/>
              </a:ext>
            </a:extLst>
          </p:cNvPr>
          <p:cNvSpPr/>
          <p:nvPr/>
        </p:nvSpPr>
        <p:spPr>
          <a:xfrm>
            <a:off x="3156381" y="2939372"/>
            <a:ext cx="5670376" cy="1754326"/>
          </a:xfrm>
          <a:prstGeom prst="rect">
            <a:avLst/>
          </a:prstGeom>
        </p:spPr>
        <p:txBody>
          <a:bodyPr wrap="square">
            <a:spAutoFit/>
          </a:bodyPr>
          <a:lstStyle/>
          <a:p>
            <a:pPr algn="ctr"/>
            <a:r>
              <a:rPr lang="it-IT" dirty="0"/>
              <a:t>Qualora il relativo valore superi il 10% dell’importo totale dei lavori messi a gara </a:t>
            </a:r>
            <a:r>
              <a:rPr lang="it-IT" b="1" u="sng" dirty="0"/>
              <a:t>non</a:t>
            </a:r>
            <a:r>
              <a:rPr lang="it-IT" dirty="0"/>
              <a:t> è consentito:</a:t>
            </a:r>
          </a:p>
          <a:p>
            <a:pPr marL="285750" indent="-285750" algn="ctr">
              <a:buFont typeface="Wingdings" panose="05000000000000000000" pitchFamily="2" charset="2"/>
              <a:buChar char="q"/>
            </a:pPr>
            <a:r>
              <a:rPr lang="it-IT" b="1" dirty="0"/>
              <a:t>fare ricorso all’avvalimento,</a:t>
            </a:r>
          </a:p>
          <a:p>
            <a:pPr marL="285750" indent="-285750" algn="ctr">
              <a:buFont typeface="Wingdings" panose="05000000000000000000" pitchFamily="2" charset="2"/>
              <a:buChar char="q"/>
            </a:pPr>
            <a:r>
              <a:rPr lang="it-IT" b="1" dirty="0"/>
              <a:t>subappaltare oltre il 30% del contratto di appalto,</a:t>
            </a:r>
          </a:p>
          <a:p>
            <a:pPr marL="285750" indent="-285750" algn="ctr">
              <a:buFont typeface="Wingdings" panose="05000000000000000000" pitchFamily="2" charset="2"/>
              <a:buChar char="q"/>
            </a:pPr>
            <a:r>
              <a:rPr lang="it-IT" b="1" dirty="0"/>
              <a:t>suddividere l’importo delle opere senza ragioni obiettive (si v. art. 105, comma 5 Codice).</a:t>
            </a:r>
          </a:p>
        </p:txBody>
      </p:sp>
      <p:sp>
        <p:nvSpPr>
          <p:cNvPr id="9" name="CasellaDiTesto 8">
            <a:extLst>
              <a:ext uri="{FF2B5EF4-FFF2-40B4-BE49-F238E27FC236}">
                <a16:creationId xmlns:a16="http://schemas.microsoft.com/office/drawing/2014/main" id="{D2EABFAD-C59B-4E11-9253-058F9DA12E8A}"/>
              </a:ext>
            </a:extLst>
          </p:cNvPr>
          <p:cNvSpPr txBox="1"/>
          <p:nvPr/>
        </p:nvSpPr>
        <p:spPr>
          <a:xfrm>
            <a:off x="3359696" y="5239393"/>
            <a:ext cx="5364596" cy="646331"/>
          </a:xfrm>
          <a:prstGeom prst="rect">
            <a:avLst/>
          </a:prstGeom>
          <a:solidFill>
            <a:srgbClr val="FF0000"/>
          </a:solidFill>
          <a:ln>
            <a:solidFill>
              <a:schemeClr val="tx2"/>
            </a:solidFill>
          </a:ln>
        </p:spPr>
        <p:txBody>
          <a:bodyPr wrap="square" rtlCol="0">
            <a:spAutoFit/>
          </a:bodyPr>
          <a:lstStyle/>
          <a:p>
            <a:pPr algn="ctr"/>
            <a:r>
              <a:rPr lang="it-IT" b="1" dirty="0"/>
              <a:t>Obbligo di RTI verticale per l’impresa priva di idonea qualificazione della categoria SIOS richiesta in bando.</a:t>
            </a:r>
          </a:p>
        </p:txBody>
      </p:sp>
      <p:sp>
        <p:nvSpPr>
          <p:cNvPr id="10" name="Freccia in giù 9">
            <a:extLst>
              <a:ext uri="{FF2B5EF4-FFF2-40B4-BE49-F238E27FC236}">
                <a16:creationId xmlns:a16="http://schemas.microsoft.com/office/drawing/2014/main" id="{5E6221AD-D702-457B-A52D-FA0359ECB1B0}"/>
              </a:ext>
            </a:extLst>
          </p:cNvPr>
          <p:cNvSpPr/>
          <p:nvPr/>
        </p:nvSpPr>
        <p:spPr>
          <a:xfrm>
            <a:off x="6096000" y="4704824"/>
            <a:ext cx="216024" cy="38036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Tree>
    <p:extLst>
      <p:ext uri="{BB962C8B-B14F-4D97-AF65-F5344CB8AC3E}">
        <p14:creationId xmlns:p14="http://schemas.microsoft.com/office/powerpoint/2010/main" val="580140389"/>
      </p:ext>
    </p:extLst>
  </p:cSld>
  <p:clrMapOvr>
    <a:masterClrMapping/>
  </p:clrMapOvr>
</p:sld>
</file>

<file path=ppt/slides/slide3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7528" y="661538"/>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4" name="Segnaposto data 3"/>
          <p:cNvSpPr>
            <a:spLocks noGrp="1"/>
          </p:cNvSpPr>
          <p:nvPr>
            <p:ph type="dt" sz="half" idx="10"/>
          </p:nvPr>
        </p:nvSpPr>
        <p:spPr>
          <a:xfrm>
            <a:off x="1991544" y="6021289"/>
            <a:ext cx="2286000" cy="365125"/>
          </a:xfrm>
        </p:spPr>
        <p:txBody>
          <a:bodyPr/>
          <a:lstStyle/>
          <a:p>
            <a:pPr algn="r">
              <a:defRPr/>
            </a:pPr>
            <a:endParaRPr lang="it-IT" sz="1000" dirty="0">
              <a:solidFill>
                <a:srgbClr val="E3DED1">
                  <a:shade val="50000"/>
                </a:srgbClr>
              </a:solidFill>
              <a:latin typeface="Calibri"/>
            </a:endParaRPr>
          </a:p>
          <a:p>
            <a:pPr algn="r">
              <a:defRPr/>
            </a:pPr>
            <a:fld id="{C2A3C01C-C5B2-41A8-8D17-32AF24AD1F6C}" type="datetime1">
              <a:rPr lang="it-IT" sz="1000">
                <a:solidFill>
                  <a:srgbClr val="E3DED1">
                    <a:shade val="50000"/>
                  </a:srgbClr>
                </a:solidFill>
                <a:latin typeface="Calibri"/>
              </a:rPr>
              <a:pPr algn="r">
                <a:defRPr/>
              </a:pPr>
              <a:t>11/12/2020</a:t>
            </a:fld>
            <a:endParaRPr lang="it-IT" sz="1000" dirty="0">
              <a:solidFill>
                <a:srgbClr val="E3DED1">
                  <a:shade val="50000"/>
                </a:srgbClr>
              </a:solidFill>
              <a:latin typeface="Calibri"/>
            </a:endParaRPr>
          </a:p>
        </p:txBody>
      </p:sp>
      <p:sp>
        <p:nvSpPr>
          <p:cNvPr id="5" name="Segnaposto piè di pagina 4"/>
          <p:cNvSpPr>
            <a:spLocks noGrp="1"/>
          </p:cNvSpPr>
          <p:nvPr>
            <p:ph type="ftr" sz="quarter" idx="11"/>
          </p:nvPr>
        </p:nvSpPr>
        <p:spPr>
          <a:xfrm>
            <a:off x="6528048" y="6111876"/>
            <a:ext cx="3344280" cy="365125"/>
          </a:xfrm>
        </p:spPr>
        <p:txBody>
          <a:bodyPr/>
          <a:lstStyle/>
          <a:p>
            <a:pPr algn="l">
              <a:defRPr/>
            </a:pPr>
            <a:r>
              <a:rPr lang="it-IT" sz="1000" dirty="0">
                <a:solidFill>
                  <a:srgbClr val="E3DED1">
                    <a:shade val="50000"/>
                  </a:srgbClr>
                </a:solidFill>
                <a:latin typeface="Calibri"/>
              </a:rPr>
              <a:t>IL CODICE DEI CONTRATTI PUBBLICI</a:t>
            </a:r>
          </a:p>
        </p:txBody>
      </p:sp>
      <p:sp>
        <p:nvSpPr>
          <p:cNvPr id="6" name="Segnaposto numero diapositiva 5"/>
          <p:cNvSpPr>
            <a:spLocks noGrp="1"/>
          </p:cNvSpPr>
          <p:nvPr>
            <p:ph type="sldNum" sz="quarter" idx="12"/>
          </p:nvPr>
        </p:nvSpPr>
        <p:spPr/>
        <p:txBody>
          <a:bodyPr/>
          <a:lstStyle/>
          <a:p>
            <a:pPr>
              <a:defRPr/>
            </a:pPr>
            <a:fld id="{ED2A5BCF-08AD-4814-8341-34CC1736FD3A}" type="slidenum">
              <a:rPr lang="it-IT" sz="1000">
                <a:solidFill>
                  <a:srgbClr val="E3DED1">
                    <a:shade val="50000"/>
                  </a:srgbClr>
                </a:solidFill>
                <a:latin typeface="Calibri"/>
              </a:rPr>
              <a:pPr>
                <a:defRPr/>
              </a:pPr>
              <a:t>312</a:t>
            </a:fld>
            <a:endParaRPr lang="it-IT" sz="1000" dirty="0">
              <a:solidFill>
                <a:srgbClr val="E3DED1">
                  <a:shade val="50000"/>
                </a:srgbClr>
              </a:solidFill>
              <a:latin typeface="Calibri"/>
            </a:endParaRPr>
          </a:p>
        </p:txBody>
      </p:sp>
      <p:sp>
        <p:nvSpPr>
          <p:cNvPr id="2" name="CasellaDiTesto 1">
            <a:extLst>
              <a:ext uri="{FF2B5EF4-FFF2-40B4-BE49-F238E27FC236}">
                <a16:creationId xmlns:a16="http://schemas.microsoft.com/office/drawing/2014/main" id="{BBC663A1-9470-4ECC-A747-3CDF0FCD0CAC}"/>
              </a:ext>
            </a:extLst>
          </p:cNvPr>
          <p:cNvSpPr txBox="1"/>
          <p:nvPr/>
        </p:nvSpPr>
        <p:spPr>
          <a:xfrm>
            <a:off x="2855640" y="949690"/>
            <a:ext cx="6624736" cy="369332"/>
          </a:xfrm>
          <a:prstGeom prst="rect">
            <a:avLst/>
          </a:prstGeom>
          <a:solidFill>
            <a:srgbClr val="FFFF00"/>
          </a:solidFill>
        </p:spPr>
        <p:txBody>
          <a:bodyPr wrap="square" rtlCol="0">
            <a:spAutoFit/>
          </a:bodyPr>
          <a:lstStyle/>
          <a:p>
            <a:pPr algn="ctr"/>
            <a:r>
              <a:rPr lang="it-IT" b="1" dirty="0"/>
              <a:t>LA QUALIFICAZIONE NEI LAVORI PUBBLICI</a:t>
            </a:r>
          </a:p>
        </p:txBody>
      </p:sp>
      <p:sp>
        <p:nvSpPr>
          <p:cNvPr id="3" name="CasellaDiTesto 2">
            <a:extLst>
              <a:ext uri="{FF2B5EF4-FFF2-40B4-BE49-F238E27FC236}">
                <a16:creationId xmlns:a16="http://schemas.microsoft.com/office/drawing/2014/main" id="{A29F4D2B-697B-4334-A2E2-CFFBA05ECEB7}"/>
              </a:ext>
            </a:extLst>
          </p:cNvPr>
          <p:cNvSpPr txBox="1"/>
          <p:nvPr/>
        </p:nvSpPr>
        <p:spPr>
          <a:xfrm>
            <a:off x="2855640" y="1700808"/>
            <a:ext cx="6624736" cy="400110"/>
          </a:xfrm>
          <a:prstGeom prst="rect">
            <a:avLst/>
          </a:prstGeom>
          <a:solidFill>
            <a:srgbClr val="00B0F0"/>
          </a:solidFill>
        </p:spPr>
        <p:txBody>
          <a:bodyPr wrap="square" rtlCol="0">
            <a:spAutoFit/>
          </a:bodyPr>
          <a:lstStyle/>
          <a:p>
            <a:pPr algn="ctr"/>
            <a:r>
              <a:rPr lang="it-IT" sz="2000" b="1" dirty="0">
                <a:solidFill>
                  <a:srgbClr val="002060"/>
                </a:solidFill>
                <a:highlight>
                  <a:srgbClr val="008000"/>
                </a:highlight>
              </a:rPr>
              <a:t>LA QUALIFICAZIONE NEI LAVORI PUBBLICI: LE CATEGORIE</a:t>
            </a:r>
          </a:p>
        </p:txBody>
      </p:sp>
      <p:sp>
        <p:nvSpPr>
          <p:cNvPr id="13" name="Rectangle 8">
            <a:extLst>
              <a:ext uri="{FF2B5EF4-FFF2-40B4-BE49-F238E27FC236}">
                <a16:creationId xmlns:a16="http://schemas.microsoft.com/office/drawing/2014/main" id="{01499C9C-19F5-4061-A5A2-DCD675B1F1CE}"/>
              </a:ext>
            </a:extLst>
          </p:cNvPr>
          <p:cNvSpPr>
            <a:spLocks noChangeArrowheads="1"/>
          </p:cNvSpPr>
          <p:nvPr/>
        </p:nvSpPr>
        <p:spPr bwMode="auto">
          <a:xfrm>
            <a:off x="5447929" y="2323438"/>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dirty="0"/>
          </a:p>
        </p:txBody>
      </p:sp>
      <mc:AlternateContent xmlns:mc="http://schemas.openxmlformats.org/markup-compatibility/2006" xmlns:a14="http://schemas.microsoft.com/office/drawing/2010/main">
        <mc:Choice Requires="a14">
          <p:sp>
            <p:nvSpPr>
              <p:cNvPr id="16" name="CasellaDiTesto 15">
                <a:extLst>
                  <a:ext uri="{FF2B5EF4-FFF2-40B4-BE49-F238E27FC236}">
                    <a16:creationId xmlns:a16="http://schemas.microsoft.com/office/drawing/2014/main" id="{E551A860-A6DE-4F7C-AAF4-9EFDFD37BFBF}"/>
                  </a:ext>
                </a:extLst>
              </p:cNvPr>
              <p:cNvSpPr txBox="1"/>
              <p:nvPr/>
            </p:nvSpPr>
            <p:spPr>
              <a:xfrm>
                <a:off x="3611724" y="2246494"/>
                <a:ext cx="5112568" cy="523220"/>
              </a:xfrm>
              <a:prstGeom prst="rect">
                <a:avLst/>
              </a:prstGeom>
              <a:noFill/>
            </p:spPr>
            <p:txBody>
              <a:bodyPr wrap="square" rtlCol="0">
                <a:spAutoFit/>
              </a:bodyPr>
              <a:lstStyle/>
              <a:p>
                <a:r>
                  <a:rPr lang="it-IT" sz="2800" b="1" i="1" dirty="0">
                    <a:solidFill>
                      <a:srgbClr val="002060"/>
                    </a:solidFill>
                  </a:rPr>
                  <a:t>SIOS</a:t>
                </a:r>
                <a:r>
                  <a:rPr lang="it-IT" sz="2800" b="1" i="1" dirty="0">
                    <a:solidFill>
                      <a:srgbClr val="002060"/>
                    </a:solidFill>
                    <a:ea typeface="Cambria Math" panose="02040503050406030204" pitchFamily="18" charset="0"/>
                    <a:cs typeface="Times New Roman" panose="02020603050405020304" pitchFamily="18" charset="0"/>
                  </a:rPr>
                  <a:t> </a:t>
                </a:r>
                <a14:m>
                  <m:oMath xmlns:m="http://schemas.openxmlformats.org/officeDocument/2006/math">
                    <m:r>
                      <a:rPr lang="en-US" sz="2800" b="1" i="1">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&gt;</m:t>
                    </m:r>
                  </m:oMath>
                </a14:m>
                <a:r>
                  <a:rPr lang="it-IT" sz="2800" b="1" i="1" dirty="0">
                    <a:solidFill>
                      <a:srgbClr val="002060"/>
                    </a:solidFill>
                  </a:rPr>
                  <a:t> 10% IMPORTO APPALTO</a:t>
                </a:r>
              </a:p>
            </p:txBody>
          </p:sp>
        </mc:Choice>
        <mc:Fallback xmlns="">
          <p:sp>
            <p:nvSpPr>
              <p:cNvPr id="16" name="CasellaDiTesto 15">
                <a:extLst>
                  <a:ext uri="{FF2B5EF4-FFF2-40B4-BE49-F238E27FC236}">
                    <a16:creationId xmlns:a16="http://schemas.microsoft.com/office/drawing/2014/main" id="{E551A860-A6DE-4F7C-AAF4-9EFDFD37BFBF}"/>
                  </a:ext>
                </a:extLst>
              </p:cNvPr>
              <p:cNvSpPr txBox="1">
                <a:spLocks noRot="1" noChangeAspect="1" noMove="1" noResize="1" noEditPoints="1" noAdjustHandles="1" noChangeArrowheads="1" noChangeShapeType="1" noTextEdit="1"/>
              </p:cNvSpPr>
              <p:nvPr/>
            </p:nvSpPr>
            <p:spPr>
              <a:xfrm>
                <a:off x="3611724" y="2246494"/>
                <a:ext cx="5112568" cy="523220"/>
              </a:xfrm>
              <a:prstGeom prst="rect">
                <a:avLst/>
              </a:prstGeom>
              <a:blipFill>
                <a:blip r:embed="rId2"/>
                <a:stretch>
                  <a:fillRect l="-2384" t="-11765" b="-34118"/>
                </a:stretch>
              </a:blipFill>
            </p:spPr>
            <p:txBody>
              <a:bodyPr/>
              <a:lstStyle/>
              <a:p>
                <a:r>
                  <a:rPr lang="it-IT">
                    <a:noFill/>
                  </a:rPr>
                  <a:t> </a:t>
                </a:r>
              </a:p>
            </p:txBody>
          </p:sp>
        </mc:Fallback>
      </mc:AlternateContent>
      <p:sp>
        <p:nvSpPr>
          <p:cNvPr id="8" name="Rettangolo 7">
            <a:extLst>
              <a:ext uri="{FF2B5EF4-FFF2-40B4-BE49-F238E27FC236}">
                <a16:creationId xmlns:a16="http://schemas.microsoft.com/office/drawing/2014/main" id="{0FE08AB8-BD06-448C-A581-6498F507E657}"/>
              </a:ext>
            </a:extLst>
          </p:cNvPr>
          <p:cNvSpPr/>
          <p:nvPr/>
        </p:nvSpPr>
        <p:spPr>
          <a:xfrm>
            <a:off x="2749352" y="2836072"/>
            <a:ext cx="6768752" cy="3170099"/>
          </a:xfrm>
          <a:prstGeom prst="rect">
            <a:avLst/>
          </a:prstGeom>
        </p:spPr>
        <p:txBody>
          <a:bodyPr wrap="square">
            <a:spAutoFit/>
          </a:bodyPr>
          <a:lstStyle/>
          <a:p>
            <a:pPr algn="ctr"/>
            <a:r>
              <a:rPr lang="it-IT" sz="2000" b="1" u="sng" dirty="0"/>
              <a:t>Art. 1, comma 2 D.M. n. 248/2016</a:t>
            </a:r>
          </a:p>
          <a:p>
            <a:pPr algn="ctr"/>
            <a:endParaRPr lang="it-IT" sz="1600" b="1" dirty="0"/>
          </a:p>
          <a:p>
            <a:pPr algn="ctr"/>
            <a:r>
              <a:rPr lang="it-IT" dirty="0"/>
              <a:t>«</a:t>
            </a:r>
            <a:r>
              <a:rPr lang="it-IT" i="1" dirty="0"/>
              <a:t>2. Ai sensi dell'articolo 89, comma 11, del Codice il presente decreto individua, </a:t>
            </a:r>
            <a:r>
              <a:rPr lang="it-IT" i="1" u="sng" dirty="0"/>
              <a:t>in particolare, le opere per le quali non è ammesso l'avvalimento, qualora il loro valore superi il dieci per cento dell'importo totale dei lavori e per le quali, ai sensi dell'</a:t>
            </a:r>
            <a:r>
              <a:rPr lang="it-IT" i="1" u="sng" dirty="0">
                <a:hlinkClick r:id="rId3"/>
              </a:rPr>
              <a:t>articolo 105, comma 5 del Codice</a:t>
            </a:r>
            <a:r>
              <a:rPr lang="it-IT" i="1" u="sng" dirty="0"/>
              <a:t>, l'eventuale subappalto non può superare il trenta per cento dell'importo delle opere e, non può essere, senza ragioni obiettive, suddiviso. Il limite di cui al presente comma non è computato ai fini del raggiungimento del limite di cui all'articolo 105, comma 2 del Codice</a:t>
            </a:r>
            <a:r>
              <a:rPr lang="it-IT" dirty="0"/>
              <a:t>».</a:t>
            </a:r>
            <a:r>
              <a:rPr lang="it-IT" b="1" dirty="0"/>
              <a:t> </a:t>
            </a:r>
          </a:p>
        </p:txBody>
      </p:sp>
    </p:spTree>
    <p:extLst>
      <p:ext uri="{BB962C8B-B14F-4D97-AF65-F5344CB8AC3E}">
        <p14:creationId xmlns:p14="http://schemas.microsoft.com/office/powerpoint/2010/main" val="2688571940"/>
      </p:ext>
    </p:extLst>
  </p:cSld>
  <p:clrMapOvr>
    <a:masterClrMapping/>
  </p:clrMapOvr>
</p:sld>
</file>

<file path=ppt/slides/slide3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7528" y="661538"/>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4" name="Segnaposto data 3"/>
          <p:cNvSpPr>
            <a:spLocks noGrp="1"/>
          </p:cNvSpPr>
          <p:nvPr>
            <p:ph type="dt" sz="half" idx="10"/>
          </p:nvPr>
        </p:nvSpPr>
        <p:spPr>
          <a:xfrm>
            <a:off x="1991544" y="6021289"/>
            <a:ext cx="2286000" cy="365125"/>
          </a:xfrm>
        </p:spPr>
        <p:txBody>
          <a:bodyPr/>
          <a:lstStyle/>
          <a:p>
            <a:pPr algn="r">
              <a:defRPr/>
            </a:pPr>
            <a:endParaRPr lang="it-IT" sz="1000" dirty="0">
              <a:solidFill>
                <a:srgbClr val="E3DED1">
                  <a:shade val="50000"/>
                </a:srgbClr>
              </a:solidFill>
              <a:latin typeface="Calibri"/>
            </a:endParaRPr>
          </a:p>
          <a:p>
            <a:pPr algn="r">
              <a:defRPr/>
            </a:pPr>
            <a:fld id="{C2A3C01C-C5B2-41A8-8D17-32AF24AD1F6C}" type="datetime1">
              <a:rPr lang="it-IT" sz="1000">
                <a:solidFill>
                  <a:srgbClr val="E3DED1">
                    <a:shade val="50000"/>
                  </a:srgbClr>
                </a:solidFill>
                <a:latin typeface="Calibri"/>
              </a:rPr>
              <a:pPr algn="r">
                <a:defRPr/>
              </a:pPr>
              <a:t>11/12/2020</a:t>
            </a:fld>
            <a:endParaRPr lang="it-IT" sz="1000" dirty="0">
              <a:solidFill>
                <a:srgbClr val="E3DED1">
                  <a:shade val="50000"/>
                </a:srgbClr>
              </a:solidFill>
              <a:latin typeface="Calibri"/>
            </a:endParaRPr>
          </a:p>
        </p:txBody>
      </p:sp>
      <p:sp>
        <p:nvSpPr>
          <p:cNvPr id="5" name="Segnaposto piè di pagina 4"/>
          <p:cNvSpPr>
            <a:spLocks noGrp="1"/>
          </p:cNvSpPr>
          <p:nvPr>
            <p:ph type="ftr" sz="quarter" idx="11"/>
          </p:nvPr>
        </p:nvSpPr>
        <p:spPr>
          <a:xfrm>
            <a:off x="6528048" y="6111876"/>
            <a:ext cx="3344280" cy="365125"/>
          </a:xfrm>
        </p:spPr>
        <p:txBody>
          <a:bodyPr/>
          <a:lstStyle/>
          <a:p>
            <a:pPr algn="l">
              <a:defRPr/>
            </a:pPr>
            <a:r>
              <a:rPr lang="it-IT" sz="1000" dirty="0">
                <a:solidFill>
                  <a:srgbClr val="E3DED1">
                    <a:shade val="50000"/>
                  </a:srgbClr>
                </a:solidFill>
                <a:latin typeface="Calibri"/>
              </a:rPr>
              <a:t>IL CODICE DEI CONTRATTI PUBBLICI</a:t>
            </a:r>
          </a:p>
        </p:txBody>
      </p:sp>
      <p:sp>
        <p:nvSpPr>
          <p:cNvPr id="6" name="Segnaposto numero diapositiva 5"/>
          <p:cNvSpPr>
            <a:spLocks noGrp="1"/>
          </p:cNvSpPr>
          <p:nvPr>
            <p:ph type="sldNum" sz="quarter" idx="12"/>
          </p:nvPr>
        </p:nvSpPr>
        <p:spPr/>
        <p:txBody>
          <a:bodyPr/>
          <a:lstStyle/>
          <a:p>
            <a:pPr>
              <a:defRPr/>
            </a:pPr>
            <a:fld id="{ED2A5BCF-08AD-4814-8341-34CC1736FD3A}" type="slidenum">
              <a:rPr lang="it-IT" sz="1000">
                <a:solidFill>
                  <a:srgbClr val="E3DED1">
                    <a:shade val="50000"/>
                  </a:srgbClr>
                </a:solidFill>
                <a:latin typeface="Calibri"/>
              </a:rPr>
              <a:pPr>
                <a:defRPr/>
              </a:pPr>
              <a:t>313</a:t>
            </a:fld>
            <a:endParaRPr lang="it-IT" sz="1000" dirty="0">
              <a:solidFill>
                <a:srgbClr val="E3DED1">
                  <a:shade val="50000"/>
                </a:srgbClr>
              </a:solidFill>
              <a:latin typeface="Calibri"/>
            </a:endParaRPr>
          </a:p>
        </p:txBody>
      </p:sp>
      <p:sp>
        <p:nvSpPr>
          <p:cNvPr id="2" name="CasellaDiTesto 1">
            <a:extLst>
              <a:ext uri="{FF2B5EF4-FFF2-40B4-BE49-F238E27FC236}">
                <a16:creationId xmlns:a16="http://schemas.microsoft.com/office/drawing/2014/main" id="{BBC663A1-9470-4ECC-A747-3CDF0FCD0CAC}"/>
              </a:ext>
            </a:extLst>
          </p:cNvPr>
          <p:cNvSpPr txBox="1"/>
          <p:nvPr/>
        </p:nvSpPr>
        <p:spPr>
          <a:xfrm>
            <a:off x="2855640" y="949690"/>
            <a:ext cx="6624736" cy="369332"/>
          </a:xfrm>
          <a:prstGeom prst="rect">
            <a:avLst/>
          </a:prstGeom>
          <a:solidFill>
            <a:srgbClr val="FFFF00"/>
          </a:solidFill>
        </p:spPr>
        <p:txBody>
          <a:bodyPr wrap="square" rtlCol="0">
            <a:spAutoFit/>
          </a:bodyPr>
          <a:lstStyle/>
          <a:p>
            <a:pPr algn="ctr"/>
            <a:r>
              <a:rPr lang="it-IT" b="1" dirty="0"/>
              <a:t>LA QUALIFICAZIONE NEI LAVORI PUBBLICI</a:t>
            </a:r>
          </a:p>
        </p:txBody>
      </p:sp>
      <p:sp>
        <p:nvSpPr>
          <p:cNvPr id="3" name="CasellaDiTesto 2">
            <a:extLst>
              <a:ext uri="{FF2B5EF4-FFF2-40B4-BE49-F238E27FC236}">
                <a16:creationId xmlns:a16="http://schemas.microsoft.com/office/drawing/2014/main" id="{A29F4D2B-697B-4334-A2E2-CFFBA05ECEB7}"/>
              </a:ext>
            </a:extLst>
          </p:cNvPr>
          <p:cNvSpPr txBox="1"/>
          <p:nvPr/>
        </p:nvSpPr>
        <p:spPr>
          <a:xfrm>
            <a:off x="2855640" y="1700809"/>
            <a:ext cx="6624736" cy="461665"/>
          </a:xfrm>
          <a:prstGeom prst="rect">
            <a:avLst/>
          </a:prstGeom>
          <a:solidFill>
            <a:srgbClr val="FF0000"/>
          </a:solidFill>
        </p:spPr>
        <p:txBody>
          <a:bodyPr wrap="square" rtlCol="0">
            <a:spAutoFit/>
          </a:bodyPr>
          <a:lstStyle/>
          <a:p>
            <a:pPr algn="ctr"/>
            <a:r>
              <a:rPr lang="it-IT" sz="2400" b="1" dirty="0">
                <a:highlight>
                  <a:srgbClr val="008000"/>
                </a:highlight>
              </a:rPr>
              <a:t>ALCUNI ESEMPI</a:t>
            </a:r>
          </a:p>
        </p:txBody>
      </p:sp>
      <p:sp>
        <p:nvSpPr>
          <p:cNvPr id="13" name="Rectangle 8">
            <a:extLst>
              <a:ext uri="{FF2B5EF4-FFF2-40B4-BE49-F238E27FC236}">
                <a16:creationId xmlns:a16="http://schemas.microsoft.com/office/drawing/2014/main" id="{01499C9C-19F5-4061-A5A2-DCD675B1F1CE}"/>
              </a:ext>
            </a:extLst>
          </p:cNvPr>
          <p:cNvSpPr>
            <a:spLocks noChangeArrowheads="1"/>
          </p:cNvSpPr>
          <p:nvPr/>
        </p:nvSpPr>
        <p:spPr bwMode="auto">
          <a:xfrm>
            <a:off x="5447929" y="2323438"/>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dirty="0"/>
          </a:p>
        </p:txBody>
      </p:sp>
      <p:sp>
        <p:nvSpPr>
          <p:cNvPr id="11" name="Rettangolo 10">
            <a:extLst>
              <a:ext uri="{FF2B5EF4-FFF2-40B4-BE49-F238E27FC236}">
                <a16:creationId xmlns:a16="http://schemas.microsoft.com/office/drawing/2014/main" id="{51E9AE9B-3927-4B93-B5D4-8B784F10999C}"/>
              </a:ext>
            </a:extLst>
          </p:cNvPr>
          <p:cNvSpPr/>
          <p:nvPr/>
        </p:nvSpPr>
        <p:spPr>
          <a:xfrm>
            <a:off x="2495600" y="2508105"/>
            <a:ext cx="7128792" cy="2800767"/>
          </a:xfrm>
          <a:prstGeom prst="rect">
            <a:avLst/>
          </a:prstGeom>
          <a:solidFill>
            <a:srgbClr val="92D050"/>
          </a:solidFill>
        </p:spPr>
        <p:txBody>
          <a:bodyPr wrap="square">
            <a:spAutoFit/>
          </a:bodyPr>
          <a:lstStyle/>
          <a:p>
            <a:pPr algn="ctr"/>
            <a:r>
              <a:rPr lang="it-IT" sz="1600" b="1" u="sng" dirty="0">
                <a:latin typeface="Calibri" panose="020F0502020204030204" pitchFamily="34" charset="0"/>
                <a:cs typeface="Calibri" panose="020F0502020204030204" pitchFamily="34" charset="0"/>
              </a:rPr>
              <a:t>Esempio 1</a:t>
            </a:r>
          </a:p>
          <a:p>
            <a:pPr algn="ctr"/>
            <a:r>
              <a:rPr lang="it-IT" sz="1600" dirty="0">
                <a:latin typeface="Calibri" panose="020F0502020204030204" pitchFamily="34" charset="0"/>
                <a:cs typeface="Calibri" panose="020F0502020204030204" pitchFamily="34" charset="0"/>
              </a:rPr>
              <a:t>Base d’asta € 1.200.000 (limite subappalto “esterno” € 1.200.000 x 30% = € 400.000)</a:t>
            </a:r>
          </a:p>
          <a:p>
            <a:pPr marL="285750" indent="-285750" algn="ctr">
              <a:buFont typeface="Wingdings" panose="05000000000000000000" pitchFamily="2" charset="2"/>
              <a:buChar char="q"/>
            </a:pPr>
            <a:r>
              <a:rPr lang="it-IT" sz="1600" dirty="0">
                <a:latin typeface="Calibri" panose="020F0502020204030204" pitchFamily="34" charset="0"/>
                <a:cs typeface="Calibri" panose="020F0502020204030204" pitchFamily="34" charset="0"/>
              </a:rPr>
              <a:t>OG1 € 650.000 III (54%) prevalente.</a:t>
            </a:r>
          </a:p>
          <a:p>
            <a:pPr marL="285750" indent="-285750" algn="ctr">
              <a:buFont typeface="Wingdings" panose="05000000000000000000" pitchFamily="2" charset="2"/>
              <a:buChar char="q"/>
            </a:pPr>
            <a:r>
              <a:rPr lang="it-IT" sz="1600" dirty="0">
                <a:latin typeface="Calibri" panose="020F0502020204030204" pitchFamily="34" charset="0"/>
                <a:cs typeface="Calibri" panose="020F0502020204030204" pitchFamily="34" charset="0"/>
              </a:rPr>
              <a:t>OG11 € 250.000 I (21%) SIOS (superiore 10% e a 150.000) obbligo SOA o RTI  subappalto max 30%</a:t>
            </a:r>
          </a:p>
          <a:p>
            <a:pPr marL="285750" indent="-285750" algn="ctr">
              <a:buFont typeface="Wingdings" panose="05000000000000000000" pitchFamily="2" charset="2"/>
              <a:buChar char="q"/>
            </a:pPr>
            <a:r>
              <a:rPr lang="it-IT" sz="1600" dirty="0">
                <a:latin typeface="Calibri" panose="020F0502020204030204" pitchFamily="34" charset="0"/>
                <a:cs typeface="Calibri" panose="020F0502020204030204" pitchFamily="34" charset="0"/>
              </a:rPr>
              <a:t>OS 18-A € 149.000 (12%) SIOS (superiore 10% ma inferiore a 150.000) obbligo SOA o RTI con mandante qualificato (FORSE ex art. 90?), subappalto max 30%.</a:t>
            </a:r>
          </a:p>
          <a:p>
            <a:pPr marL="285750" indent="-285750" algn="ctr">
              <a:buFont typeface="Wingdings" panose="05000000000000000000" pitchFamily="2" charset="2"/>
              <a:buChar char="q"/>
            </a:pPr>
            <a:r>
              <a:rPr lang="it-IT" sz="1600" dirty="0">
                <a:latin typeface="Calibri" panose="020F0502020204030204" pitchFamily="34" charset="0"/>
                <a:cs typeface="Calibri" panose="020F0502020204030204" pitchFamily="34" charset="0"/>
              </a:rPr>
              <a:t>OS6 € 151.000 (12,5%) categoria a qualificazione non obbligatoria, subappaltabile per intero.</a:t>
            </a:r>
          </a:p>
          <a:p>
            <a:pPr algn="ctr"/>
            <a:r>
              <a:rPr lang="it-IT" sz="1600" dirty="0">
                <a:latin typeface="Calibri" panose="020F0502020204030204" pitchFamily="34" charset="0"/>
                <a:cs typeface="Calibri" panose="020F0502020204030204" pitchFamily="34" charset="0"/>
              </a:rPr>
              <a:t>L'eventuale quota del 30% di subappalto della OG11 e della OS 18-A non incidono sul  limite dei 400.000 eur</a:t>
            </a:r>
            <a:r>
              <a:rPr lang="it-IT" sz="1600" dirty="0"/>
              <a:t>o</a:t>
            </a:r>
          </a:p>
        </p:txBody>
      </p:sp>
    </p:spTree>
    <p:extLst>
      <p:ext uri="{BB962C8B-B14F-4D97-AF65-F5344CB8AC3E}">
        <p14:creationId xmlns:p14="http://schemas.microsoft.com/office/powerpoint/2010/main" val="3304758953"/>
      </p:ext>
    </p:extLst>
  </p:cSld>
  <p:clrMapOvr>
    <a:masterClrMapping/>
  </p:clrMapOvr>
</p:sld>
</file>

<file path=ppt/slides/slide3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7528" y="661538"/>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4" name="Segnaposto data 3"/>
          <p:cNvSpPr>
            <a:spLocks noGrp="1"/>
          </p:cNvSpPr>
          <p:nvPr>
            <p:ph type="dt" sz="half" idx="10"/>
          </p:nvPr>
        </p:nvSpPr>
        <p:spPr>
          <a:xfrm>
            <a:off x="1991544" y="6021289"/>
            <a:ext cx="2286000" cy="365125"/>
          </a:xfrm>
        </p:spPr>
        <p:txBody>
          <a:bodyPr/>
          <a:lstStyle/>
          <a:p>
            <a:pPr algn="r">
              <a:defRPr/>
            </a:pPr>
            <a:endParaRPr lang="it-IT" sz="1000" dirty="0">
              <a:solidFill>
                <a:srgbClr val="E3DED1">
                  <a:shade val="50000"/>
                </a:srgbClr>
              </a:solidFill>
              <a:latin typeface="Calibri"/>
            </a:endParaRPr>
          </a:p>
          <a:p>
            <a:pPr algn="r">
              <a:defRPr/>
            </a:pPr>
            <a:fld id="{C2A3C01C-C5B2-41A8-8D17-32AF24AD1F6C}" type="datetime1">
              <a:rPr lang="it-IT" sz="1000">
                <a:solidFill>
                  <a:srgbClr val="E3DED1">
                    <a:shade val="50000"/>
                  </a:srgbClr>
                </a:solidFill>
                <a:latin typeface="Calibri"/>
              </a:rPr>
              <a:pPr algn="r">
                <a:defRPr/>
              </a:pPr>
              <a:t>11/12/2020</a:t>
            </a:fld>
            <a:endParaRPr lang="it-IT" sz="1000" dirty="0">
              <a:solidFill>
                <a:srgbClr val="E3DED1">
                  <a:shade val="50000"/>
                </a:srgbClr>
              </a:solidFill>
              <a:latin typeface="Calibri"/>
            </a:endParaRPr>
          </a:p>
        </p:txBody>
      </p:sp>
      <p:sp>
        <p:nvSpPr>
          <p:cNvPr id="5" name="Segnaposto piè di pagina 4"/>
          <p:cNvSpPr>
            <a:spLocks noGrp="1"/>
          </p:cNvSpPr>
          <p:nvPr>
            <p:ph type="ftr" sz="quarter" idx="11"/>
          </p:nvPr>
        </p:nvSpPr>
        <p:spPr>
          <a:xfrm>
            <a:off x="6528048" y="6111876"/>
            <a:ext cx="3344280" cy="365125"/>
          </a:xfrm>
        </p:spPr>
        <p:txBody>
          <a:bodyPr/>
          <a:lstStyle/>
          <a:p>
            <a:pPr algn="l">
              <a:defRPr/>
            </a:pPr>
            <a:r>
              <a:rPr lang="it-IT" sz="1000" dirty="0">
                <a:solidFill>
                  <a:srgbClr val="E3DED1">
                    <a:shade val="50000"/>
                  </a:srgbClr>
                </a:solidFill>
                <a:latin typeface="Calibri"/>
              </a:rPr>
              <a:t>IL CODICE DEI CONTRATTI PUBBLICI</a:t>
            </a:r>
          </a:p>
        </p:txBody>
      </p:sp>
      <p:sp>
        <p:nvSpPr>
          <p:cNvPr id="6" name="Segnaposto numero diapositiva 5"/>
          <p:cNvSpPr>
            <a:spLocks noGrp="1"/>
          </p:cNvSpPr>
          <p:nvPr>
            <p:ph type="sldNum" sz="quarter" idx="12"/>
          </p:nvPr>
        </p:nvSpPr>
        <p:spPr/>
        <p:txBody>
          <a:bodyPr/>
          <a:lstStyle/>
          <a:p>
            <a:pPr>
              <a:defRPr/>
            </a:pPr>
            <a:fld id="{ED2A5BCF-08AD-4814-8341-34CC1736FD3A}" type="slidenum">
              <a:rPr lang="it-IT" sz="1000">
                <a:solidFill>
                  <a:srgbClr val="E3DED1">
                    <a:shade val="50000"/>
                  </a:srgbClr>
                </a:solidFill>
                <a:latin typeface="Calibri"/>
              </a:rPr>
              <a:pPr>
                <a:defRPr/>
              </a:pPr>
              <a:t>314</a:t>
            </a:fld>
            <a:endParaRPr lang="it-IT" sz="1000" dirty="0">
              <a:solidFill>
                <a:srgbClr val="E3DED1">
                  <a:shade val="50000"/>
                </a:srgbClr>
              </a:solidFill>
              <a:latin typeface="Calibri"/>
            </a:endParaRPr>
          </a:p>
        </p:txBody>
      </p:sp>
      <p:sp>
        <p:nvSpPr>
          <p:cNvPr id="2" name="CasellaDiTesto 1">
            <a:extLst>
              <a:ext uri="{FF2B5EF4-FFF2-40B4-BE49-F238E27FC236}">
                <a16:creationId xmlns:a16="http://schemas.microsoft.com/office/drawing/2014/main" id="{BBC663A1-9470-4ECC-A747-3CDF0FCD0CAC}"/>
              </a:ext>
            </a:extLst>
          </p:cNvPr>
          <p:cNvSpPr txBox="1"/>
          <p:nvPr/>
        </p:nvSpPr>
        <p:spPr>
          <a:xfrm>
            <a:off x="2855640" y="949690"/>
            <a:ext cx="6624736" cy="369332"/>
          </a:xfrm>
          <a:prstGeom prst="rect">
            <a:avLst/>
          </a:prstGeom>
          <a:solidFill>
            <a:srgbClr val="FFFF00"/>
          </a:solidFill>
        </p:spPr>
        <p:txBody>
          <a:bodyPr wrap="square" rtlCol="0">
            <a:spAutoFit/>
          </a:bodyPr>
          <a:lstStyle/>
          <a:p>
            <a:pPr algn="ctr"/>
            <a:r>
              <a:rPr lang="it-IT" b="1" dirty="0"/>
              <a:t>LA QUALIFICAZIONE NEI LAVORI PUBBLICI</a:t>
            </a:r>
          </a:p>
        </p:txBody>
      </p:sp>
      <p:sp>
        <p:nvSpPr>
          <p:cNvPr id="3" name="CasellaDiTesto 2">
            <a:extLst>
              <a:ext uri="{FF2B5EF4-FFF2-40B4-BE49-F238E27FC236}">
                <a16:creationId xmlns:a16="http://schemas.microsoft.com/office/drawing/2014/main" id="{A29F4D2B-697B-4334-A2E2-CFFBA05ECEB7}"/>
              </a:ext>
            </a:extLst>
          </p:cNvPr>
          <p:cNvSpPr txBox="1"/>
          <p:nvPr/>
        </p:nvSpPr>
        <p:spPr>
          <a:xfrm>
            <a:off x="2855640" y="1700809"/>
            <a:ext cx="6624736" cy="461665"/>
          </a:xfrm>
          <a:prstGeom prst="rect">
            <a:avLst/>
          </a:prstGeom>
          <a:solidFill>
            <a:srgbClr val="FF0000"/>
          </a:solidFill>
        </p:spPr>
        <p:txBody>
          <a:bodyPr wrap="square" rtlCol="0">
            <a:spAutoFit/>
          </a:bodyPr>
          <a:lstStyle/>
          <a:p>
            <a:pPr algn="ctr"/>
            <a:r>
              <a:rPr lang="it-IT" sz="2400" b="1" dirty="0">
                <a:highlight>
                  <a:srgbClr val="008000"/>
                </a:highlight>
              </a:rPr>
              <a:t>ALCUNI ESEMPI</a:t>
            </a:r>
          </a:p>
        </p:txBody>
      </p:sp>
      <p:sp>
        <p:nvSpPr>
          <p:cNvPr id="13" name="Rectangle 8">
            <a:extLst>
              <a:ext uri="{FF2B5EF4-FFF2-40B4-BE49-F238E27FC236}">
                <a16:creationId xmlns:a16="http://schemas.microsoft.com/office/drawing/2014/main" id="{01499C9C-19F5-4061-A5A2-DCD675B1F1CE}"/>
              </a:ext>
            </a:extLst>
          </p:cNvPr>
          <p:cNvSpPr>
            <a:spLocks noChangeArrowheads="1"/>
          </p:cNvSpPr>
          <p:nvPr/>
        </p:nvSpPr>
        <p:spPr bwMode="auto">
          <a:xfrm>
            <a:off x="5447929" y="2323438"/>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dirty="0"/>
          </a:p>
        </p:txBody>
      </p:sp>
      <p:sp>
        <p:nvSpPr>
          <p:cNvPr id="8" name="Rettangolo 7">
            <a:extLst>
              <a:ext uri="{FF2B5EF4-FFF2-40B4-BE49-F238E27FC236}">
                <a16:creationId xmlns:a16="http://schemas.microsoft.com/office/drawing/2014/main" id="{0A83EAAD-9369-4A55-B639-99B712D89B52}"/>
              </a:ext>
            </a:extLst>
          </p:cNvPr>
          <p:cNvSpPr/>
          <p:nvPr/>
        </p:nvSpPr>
        <p:spPr>
          <a:xfrm>
            <a:off x="2855640" y="2350511"/>
            <a:ext cx="6624736" cy="3339376"/>
          </a:xfrm>
          <a:prstGeom prst="rect">
            <a:avLst/>
          </a:prstGeom>
          <a:solidFill>
            <a:schemeClr val="accent2">
              <a:lumMod val="20000"/>
              <a:lumOff val="80000"/>
            </a:schemeClr>
          </a:solidFill>
        </p:spPr>
        <p:txBody>
          <a:bodyPr wrap="square">
            <a:spAutoFit/>
          </a:bodyPr>
          <a:lstStyle/>
          <a:p>
            <a:pPr algn="ctr"/>
            <a:r>
              <a:rPr lang="it-IT" sz="1500" b="1" u="sng" dirty="0"/>
              <a:t>Esempio 2</a:t>
            </a:r>
          </a:p>
          <a:p>
            <a:pPr algn="ctr"/>
            <a:r>
              <a:rPr lang="it-IT" sz="1400" dirty="0"/>
              <a:t>Base d’asta € 2.500.000</a:t>
            </a:r>
          </a:p>
          <a:p>
            <a:pPr algn="ctr"/>
            <a:r>
              <a:rPr lang="it-IT" sz="1400" dirty="0"/>
              <a:t>(limite subappalto “esterno” € 2.500.000 x 30% = € 750.000)</a:t>
            </a:r>
          </a:p>
          <a:p>
            <a:pPr marL="285750" indent="-285750" algn="ctr">
              <a:buFont typeface="Wingdings" panose="05000000000000000000" pitchFamily="2" charset="2"/>
              <a:buChar char="q"/>
            </a:pPr>
            <a:r>
              <a:rPr lang="it-IT" sz="1400" dirty="0"/>
              <a:t>OG2 € 1.500.000 III-bis (60%) prevalente </a:t>
            </a:r>
          </a:p>
          <a:p>
            <a:pPr marL="285750" indent="-285750" algn="ctr">
              <a:buFont typeface="Wingdings" panose="05000000000000000000" pitchFamily="2" charset="2"/>
              <a:buChar char="q"/>
            </a:pPr>
            <a:r>
              <a:rPr lang="it-IT" sz="1400" dirty="0"/>
              <a:t>OS21 € 500.000 II (20%) SIOS (superiore 10% e a 150.000) obbligo SOA o RTI, subappalto max 30%.</a:t>
            </a:r>
          </a:p>
          <a:p>
            <a:pPr marL="285750" indent="-285750" algn="ctr">
              <a:buFont typeface="Wingdings" panose="05000000000000000000" pitchFamily="2" charset="2"/>
              <a:buChar char="q"/>
            </a:pPr>
            <a:r>
              <a:rPr lang="it-IT" sz="1400" dirty="0"/>
              <a:t>OG11 € 200.000 I (8%) SIOS (inferiore 10% superiore a 150.000) obbligo SOA o RTI o subappalto “qualificante” oppure avvalimento.</a:t>
            </a:r>
          </a:p>
          <a:p>
            <a:pPr marL="285750" indent="-285750" algn="ctr">
              <a:buFont typeface="Wingdings" panose="05000000000000000000" pitchFamily="2" charset="2"/>
              <a:buChar char="q"/>
            </a:pPr>
            <a:r>
              <a:rPr lang="it-IT" sz="1400" dirty="0"/>
              <a:t>OS 2-A € 149.000 (6%) SIOS (inferiore 10% e inferiore a 150.000) ma obbligo di  qualificazione specifica ex art. 90 o subappalto qualificante, oppure avvalimento.</a:t>
            </a:r>
          </a:p>
          <a:p>
            <a:pPr marL="285750" indent="-285750" algn="ctr">
              <a:buFont typeface="Wingdings" panose="05000000000000000000" pitchFamily="2" charset="2"/>
              <a:buChar char="q"/>
            </a:pPr>
            <a:r>
              <a:rPr lang="it-IT" sz="1400" dirty="0"/>
              <a:t>OS 24 € 151.000 (6%) categoria a qualificazione obbligatoria ma subappaltabile per  intero.</a:t>
            </a:r>
          </a:p>
          <a:p>
            <a:pPr algn="ctr"/>
            <a:r>
              <a:rPr lang="it-IT" sz="1400" dirty="0"/>
              <a:t>L'eventuale subappalto della OS21 non incide sul limite dei 750.000 euro.  L'eventuale subappalto della OG11 non incide sul limite dei 750.000 euro.</a:t>
            </a:r>
          </a:p>
          <a:p>
            <a:pPr algn="ctr"/>
            <a:r>
              <a:rPr lang="it-IT" sz="1400" dirty="0"/>
              <a:t>L’eventuale subappalto della OS 2-A  non incide sul limite dei 750.000 euro.</a:t>
            </a:r>
          </a:p>
        </p:txBody>
      </p:sp>
    </p:spTree>
    <p:extLst>
      <p:ext uri="{BB962C8B-B14F-4D97-AF65-F5344CB8AC3E}">
        <p14:creationId xmlns:p14="http://schemas.microsoft.com/office/powerpoint/2010/main" val="3346112408"/>
      </p:ext>
    </p:extLst>
  </p:cSld>
  <p:clrMapOvr>
    <a:masterClrMapping/>
  </p:clrMapOvr>
</p:sld>
</file>

<file path=ppt/slides/slide3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7528" y="661538"/>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4" name="Segnaposto data 3"/>
          <p:cNvSpPr>
            <a:spLocks noGrp="1"/>
          </p:cNvSpPr>
          <p:nvPr>
            <p:ph type="dt" sz="half" idx="10"/>
          </p:nvPr>
        </p:nvSpPr>
        <p:spPr>
          <a:xfrm>
            <a:off x="1991544" y="6021289"/>
            <a:ext cx="2286000" cy="365125"/>
          </a:xfrm>
        </p:spPr>
        <p:txBody>
          <a:bodyPr/>
          <a:lstStyle/>
          <a:p>
            <a:pPr algn="r">
              <a:defRPr/>
            </a:pPr>
            <a:endParaRPr lang="it-IT" sz="1000" dirty="0">
              <a:solidFill>
                <a:srgbClr val="E3DED1">
                  <a:shade val="50000"/>
                </a:srgbClr>
              </a:solidFill>
              <a:latin typeface="Calibri"/>
            </a:endParaRPr>
          </a:p>
          <a:p>
            <a:pPr algn="r">
              <a:defRPr/>
            </a:pPr>
            <a:fld id="{C2A3C01C-C5B2-41A8-8D17-32AF24AD1F6C}" type="datetime1">
              <a:rPr lang="it-IT" sz="1000">
                <a:solidFill>
                  <a:srgbClr val="E3DED1">
                    <a:shade val="50000"/>
                  </a:srgbClr>
                </a:solidFill>
                <a:latin typeface="Calibri"/>
              </a:rPr>
              <a:pPr algn="r">
                <a:defRPr/>
              </a:pPr>
              <a:t>11/12/2020</a:t>
            </a:fld>
            <a:endParaRPr lang="it-IT" sz="1000" dirty="0">
              <a:solidFill>
                <a:srgbClr val="E3DED1">
                  <a:shade val="50000"/>
                </a:srgbClr>
              </a:solidFill>
              <a:latin typeface="Calibri"/>
            </a:endParaRPr>
          </a:p>
        </p:txBody>
      </p:sp>
      <p:sp>
        <p:nvSpPr>
          <p:cNvPr id="5" name="Segnaposto piè di pagina 4"/>
          <p:cNvSpPr>
            <a:spLocks noGrp="1"/>
          </p:cNvSpPr>
          <p:nvPr>
            <p:ph type="ftr" sz="quarter" idx="11"/>
          </p:nvPr>
        </p:nvSpPr>
        <p:spPr>
          <a:xfrm>
            <a:off x="6528048" y="6111876"/>
            <a:ext cx="3344280" cy="365125"/>
          </a:xfrm>
        </p:spPr>
        <p:txBody>
          <a:bodyPr/>
          <a:lstStyle/>
          <a:p>
            <a:pPr algn="l">
              <a:defRPr/>
            </a:pPr>
            <a:r>
              <a:rPr lang="it-IT" sz="1000" dirty="0">
                <a:solidFill>
                  <a:srgbClr val="E3DED1">
                    <a:shade val="50000"/>
                  </a:srgbClr>
                </a:solidFill>
                <a:latin typeface="Calibri"/>
              </a:rPr>
              <a:t>IL CODICE DEI CONTRATTI PUBBLICI</a:t>
            </a:r>
          </a:p>
        </p:txBody>
      </p:sp>
      <p:sp>
        <p:nvSpPr>
          <p:cNvPr id="6" name="Segnaposto numero diapositiva 5"/>
          <p:cNvSpPr>
            <a:spLocks noGrp="1"/>
          </p:cNvSpPr>
          <p:nvPr>
            <p:ph type="sldNum" sz="quarter" idx="12"/>
          </p:nvPr>
        </p:nvSpPr>
        <p:spPr/>
        <p:txBody>
          <a:bodyPr/>
          <a:lstStyle/>
          <a:p>
            <a:pPr>
              <a:defRPr/>
            </a:pPr>
            <a:fld id="{ED2A5BCF-08AD-4814-8341-34CC1736FD3A}" type="slidenum">
              <a:rPr lang="it-IT" sz="1000">
                <a:solidFill>
                  <a:srgbClr val="E3DED1">
                    <a:shade val="50000"/>
                  </a:srgbClr>
                </a:solidFill>
                <a:latin typeface="Calibri"/>
              </a:rPr>
              <a:pPr>
                <a:defRPr/>
              </a:pPr>
              <a:t>315</a:t>
            </a:fld>
            <a:endParaRPr lang="it-IT" sz="1000" dirty="0">
              <a:solidFill>
                <a:srgbClr val="E3DED1">
                  <a:shade val="50000"/>
                </a:srgbClr>
              </a:solidFill>
              <a:latin typeface="Calibri"/>
            </a:endParaRPr>
          </a:p>
        </p:txBody>
      </p:sp>
      <p:sp>
        <p:nvSpPr>
          <p:cNvPr id="2" name="CasellaDiTesto 1">
            <a:extLst>
              <a:ext uri="{FF2B5EF4-FFF2-40B4-BE49-F238E27FC236}">
                <a16:creationId xmlns:a16="http://schemas.microsoft.com/office/drawing/2014/main" id="{BBC663A1-9470-4ECC-A747-3CDF0FCD0CAC}"/>
              </a:ext>
            </a:extLst>
          </p:cNvPr>
          <p:cNvSpPr txBox="1"/>
          <p:nvPr/>
        </p:nvSpPr>
        <p:spPr>
          <a:xfrm>
            <a:off x="2855640" y="949690"/>
            <a:ext cx="6624736" cy="369332"/>
          </a:xfrm>
          <a:prstGeom prst="rect">
            <a:avLst/>
          </a:prstGeom>
          <a:solidFill>
            <a:srgbClr val="FFFF00"/>
          </a:solidFill>
        </p:spPr>
        <p:txBody>
          <a:bodyPr wrap="square" rtlCol="0">
            <a:spAutoFit/>
          </a:bodyPr>
          <a:lstStyle/>
          <a:p>
            <a:pPr algn="ctr"/>
            <a:r>
              <a:rPr lang="it-IT" b="1" dirty="0"/>
              <a:t>LA QUALIFICAZIONE NEI LAVORI PUBBLICI</a:t>
            </a:r>
          </a:p>
        </p:txBody>
      </p:sp>
      <p:sp>
        <p:nvSpPr>
          <p:cNvPr id="13" name="Rectangle 8">
            <a:extLst>
              <a:ext uri="{FF2B5EF4-FFF2-40B4-BE49-F238E27FC236}">
                <a16:creationId xmlns:a16="http://schemas.microsoft.com/office/drawing/2014/main" id="{01499C9C-19F5-4061-A5A2-DCD675B1F1CE}"/>
              </a:ext>
            </a:extLst>
          </p:cNvPr>
          <p:cNvSpPr>
            <a:spLocks noChangeArrowheads="1"/>
          </p:cNvSpPr>
          <p:nvPr/>
        </p:nvSpPr>
        <p:spPr bwMode="auto">
          <a:xfrm>
            <a:off x="5447929" y="2323438"/>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dirty="0"/>
          </a:p>
        </p:txBody>
      </p:sp>
      <p:sp>
        <p:nvSpPr>
          <p:cNvPr id="10" name="CasellaDiTesto 9">
            <a:extLst>
              <a:ext uri="{FF2B5EF4-FFF2-40B4-BE49-F238E27FC236}">
                <a16:creationId xmlns:a16="http://schemas.microsoft.com/office/drawing/2014/main" id="{9F40CAC2-7893-4AC9-8341-799FB8AD9FF6}"/>
              </a:ext>
            </a:extLst>
          </p:cNvPr>
          <p:cNvSpPr txBox="1"/>
          <p:nvPr/>
        </p:nvSpPr>
        <p:spPr>
          <a:xfrm>
            <a:off x="2928572" y="1468431"/>
            <a:ext cx="6410312" cy="400110"/>
          </a:xfrm>
          <a:prstGeom prst="rect">
            <a:avLst/>
          </a:prstGeom>
          <a:solidFill>
            <a:schemeClr val="accent2"/>
          </a:solidFill>
        </p:spPr>
        <p:txBody>
          <a:bodyPr wrap="square" rtlCol="0">
            <a:spAutoFit/>
          </a:bodyPr>
          <a:lstStyle/>
          <a:p>
            <a:pPr algn="ctr"/>
            <a:r>
              <a:rPr lang="it-IT" sz="2000" b="1" dirty="0"/>
              <a:t>LAVORI DI IMPORTO INFERIORE A 150.000 EURO</a:t>
            </a:r>
          </a:p>
        </p:txBody>
      </p:sp>
      <p:sp>
        <p:nvSpPr>
          <p:cNvPr id="9" name="Rettangolo 8">
            <a:extLst>
              <a:ext uri="{FF2B5EF4-FFF2-40B4-BE49-F238E27FC236}">
                <a16:creationId xmlns:a16="http://schemas.microsoft.com/office/drawing/2014/main" id="{7F81FAA0-BFEC-41B9-8AC2-05573D273CE3}"/>
              </a:ext>
            </a:extLst>
          </p:cNvPr>
          <p:cNvSpPr/>
          <p:nvPr/>
        </p:nvSpPr>
        <p:spPr>
          <a:xfrm>
            <a:off x="1630265" y="2096605"/>
            <a:ext cx="8931470" cy="4060086"/>
          </a:xfrm>
          <a:prstGeom prst="rect">
            <a:avLst/>
          </a:prstGeom>
          <a:solidFill>
            <a:schemeClr val="accent1">
              <a:lumMod val="20000"/>
              <a:lumOff val="80000"/>
            </a:schemeClr>
          </a:solidFill>
          <a:ln>
            <a:solidFill>
              <a:schemeClr val="tx1"/>
            </a:solidFill>
          </a:ln>
        </p:spPr>
        <p:txBody>
          <a:bodyPr wrap="square">
            <a:spAutoFit/>
          </a:bodyPr>
          <a:lstStyle/>
          <a:p>
            <a:pPr marL="192405" algn="just">
              <a:spcBef>
                <a:spcPts val="100"/>
              </a:spcBef>
            </a:pPr>
            <a:r>
              <a:rPr lang="it-IT" sz="1500" b="1" spc="-5" dirty="0">
                <a:cs typeface="Arial"/>
              </a:rPr>
              <a:t>Qualificazione </a:t>
            </a:r>
            <a:r>
              <a:rPr lang="it-IT" sz="1500" b="1" spc="-10" dirty="0">
                <a:cs typeface="Arial"/>
              </a:rPr>
              <a:t>ai sensi </a:t>
            </a:r>
            <a:r>
              <a:rPr lang="it-IT" sz="1500" b="1" spc="-5" dirty="0">
                <a:cs typeface="Arial"/>
              </a:rPr>
              <a:t>dell'art. 90 D.P.R. n. </a:t>
            </a:r>
            <a:r>
              <a:rPr lang="it-IT" sz="1500" b="1" spc="-10" dirty="0">
                <a:cs typeface="Arial"/>
              </a:rPr>
              <a:t>207/2010, </a:t>
            </a:r>
            <a:r>
              <a:rPr lang="it-IT" sz="1500" b="1" spc="-5" dirty="0">
                <a:cs typeface="Arial"/>
              </a:rPr>
              <a:t>tenuto in </a:t>
            </a:r>
            <a:r>
              <a:rPr lang="it-IT" sz="1500" b="1" spc="-15" dirty="0">
                <a:cs typeface="Arial"/>
              </a:rPr>
              <a:t>vita </a:t>
            </a:r>
            <a:r>
              <a:rPr lang="it-IT" sz="1500" b="1" spc="-5" dirty="0">
                <a:cs typeface="Arial"/>
              </a:rPr>
              <a:t>dall'art. </a:t>
            </a:r>
            <a:r>
              <a:rPr lang="it-IT" sz="1500" b="1" spc="-10" dirty="0">
                <a:cs typeface="Arial"/>
              </a:rPr>
              <a:t>216, </a:t>
            </a:r>
            <a:r>
              <a:rPr lang="it-IT" sz="1500" b="1" spc="-5" dirty="0">
                <a:cs typeface="Arial"/>
              </a:rPr>
              <a:t>comma 14 Codice,</a:t>
            </a:r>
            <a:r>
              <a:rPr lang="it-IT" sz="1500" dirty="0">
                <a:cs typeface="Arial"/>
              </a:rPr>
              <a:t> </a:t>
            </a:r>
            <a:r>
              <a:rPr lang="it-IT" sz="1500" b="1" i="1" spc="-5" dirty="0">
                <a:cs typeface="Arial"/>
              </a:rPr>
              <a:t>oppure</a:t>
            </a:r>
            <a:r>
              <a:rPr lang="it-IT" sz="1500" i="1" dirty="0">
                <a:cs typeface="Arial"/>
              </a:rPr>
              <a:t> </a:t>
            </a:r>
            <a:r>
              <a:rPr lang="it-IT" sz="1500" b="1" spc="-10" dirty="0">
                <a:cs typeface="Arial"/>
              </a:rPr>
              <a:t>Attestazione </a:t>
            </a:r>
            <a:r>
              <a:rPr lang="it-IT" sz="1500" b="1" spc="-5" dirty="0">
                <a:cs typeface="Arial"/>
              </a:rPr>
              <a:t>SOA</a:t>
            </a:r>
            <a:r>
              <a:rPr lang="it-IT" sz="1500" b="1" spc="-55" dirty="0">
                <a:cs typeface="Arial"/>
              </a:rPr>
              <a:t> </a:t>
            </a:r>
            <a:r>
              <a:rPr lang="it-IT" sz="1500" b="1" spc="-5" dirty="0">
                <a:cs typeface="Arial"/>
              </a:rPr>
              <a:t>pertinente.</a:t>
            </a:r>
            <a:endParaRPr lang="it-IT" sz="1500" dirty="0">
              <a:cs typeface="Arial"/>
            </a:endParaRPr>
          </a:p>
          <a:p>
            <a:pPr marL="192405" algn="just">
              <a:spcBef>
                <a:spcPts val="100"/>
              </a:spcBef>
            </a:pPr>
            <a:endParaRPr lang="it-IT" sz="1500" b="1" spc="-5" dirty="0">
              <a:cs typeface="Arial"/>
            </a:endParaRPr>
          </a:p>
          <a:p>
            <a:pPr marL="192405" algn="just"/>
            <a:r>
              <a:rPr lang="it-IT" sz="1400" b="1" i="1" spc="-5" dirty="0">
                <a:cs typeface="Arial"/>
              </a:rPr>
              <a:t>1. Fermo restando quanto previsto dall’articolo 38 del codice in materia di esclusione dalle gare, gli operatori economici possono partecipare agli appalti di lavori pubblici di importo pari o inferiore a 150.000 euro qualora in possesso dei seguenti requisiti di ordine tecnico-organizzativo:</a:t>
            </a:r>
          </a:p>
          <a:p>
            <a:pPr marL="192405" algn="just"/>
            <a:r>
              <a:rPr lang="it-IT" sz="1400" b="1" i="1" spc="-5" dirty="0">
                <a:cs typeface="Arial"/>
              </a:rPr>
              <a:t>a) importo dei lavori analoghi eseguiti direttamente nel quinquennio antecedente la data di pubblicazione del bando non inferiore all'importo del contratto da stipulare;</a:t>
            </a:r>
          </a:p>
          <a:p>
            <a:pPr marL="192405" algn="just"/>
            <a:r>
              <a:rPr lang="it-IT" sz="1400" b="1" i="1" spc="-5" dirty="0">
                <a:cs typeface="Arial"/>
              </a:rPr>
              <a:t>b) costo complessivo sostenuto per il personale dipendente non inferiore al quindici per cento dell'importo dei lavori eseguiti nel quinquennio antecedente la data di pubblicazione del bando; nel caso in cui il rapporto tra il suddetto costo e l'importo dei lavori sia inferiore a quanto richiesto, l'importo dei lavori è figurativamente e proporzionalmente ridotto in modo da ristabilire la percentuale richiesta; l'importo dei lavori così figurativamente ridotto vale per la dimostrazione del possesso del requisito di cui alla lettera a);</a:t>
            </a:r>
          </a:p>
          <a:p>
            <a:pPr marL="192405" algn="just"/>
            <a:r>
              <a:rPr lang="it-IT" sz="1400" b="1" i="1" spc="-5" dirty="0">
                <a:cs typeface="Arial"/>
              </a:rPr>
              <a:t>c) adeguata attrezzatura tecnica.</a:t>
            </a:r>
          </a:p>
          <a:p>
            <a:pPr marL="192405" algn="just"/>
            <a:r>
              <a:rPr lang="it-IT" sz="1400" b="1" i="1" spc="-5" dirty="0">
                <a:cs typeface="Arial"/>
              </a:rPr>
              <a:t>Nel caso di imprese già in possesso dell’attestazione SOA relativa ai lavori da eseguire, non è richiesta ulteriore dimostrazione circa il possesso dei requisiti.</a:t>
            </a:r>
          </a:p>
          <a:p>
            <a:pPr marL="192405" algn="just"/>
            <a:endParaRPr lang="it-IT" sz="1500" b="1" spc="-5" dirty="0">
              <a:cs typeface="Arial"/>
            </a:endParaRPr>
          </a:p>
          <a:p>
            <a:pPr marL="192405" algn="just"/>
            <a:endParaRPr lang="it-IT" sz="1500" b="1" spc="-5" dirty="0">
              <a:cs typeface="Arial"/>
            </a:endParaRPr>
          </a:p>
        </p:txBody>
      </p:sp>
    </p:spTree>
    <p:extLst>
      <p:ext uri="{BB962C8B-B14F-4D97-AF65-F5344CB8AC3E}">
        <p14:creationId xmlns:p14="http://schemas.microsoft.com/office/powerpoint/2010/main" val="1370146877"/>
      </p:ext>
    </p:extLst>
  </p:cSld>
  <p:clrMapOvr>
    <a:masterClrMapping/>
  </p:clrMapOvr>
</p:sld>
</file>

<file path=ppt/slides/slide3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7528" y="661538"/>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4" name="Segnaposto data 3"/>
          <p:cNvSpPr>
            <a:spLocks noGrp="1"/>
          </p:cNvSpPr>
          <p:nvPr>
            <p:ph type="dt" sz="half" idx="10"/>
          </p:nvPr>
        </p:nvSpPr>
        <p:spPr>
          <a:xfrm>
            <a:off x="1991544" y="6021289"/>
            <a:ext cx="2286000" cy="365125"/>
          </a:xfrm>
        </p:spPr>
        <p:txBody>
          <a:bodyPr/>
          <a:lstStyle/>
          <a:p>
            <a:pPr algn="r">
              <a:defRPr/>
            </a:pPr>
            <a:endParaRPr lang="it-IT" sz="1000" dirty="0">
              <a:solidFill>
                <a:srgbClr val="E3DED1">
                  <a:shade val="50000"/>
                </a:srgbClr>
              </a:solidFill>
              <a:latin typeface="Calibri"/>
            </a:endParaRPr>
          </a:p>
          <a:p>
            <a:pPr algn="r">
              <a:defRPr/>
            </a:pPr>
            <a:fld id="{C2A3C01C-C5B2-41A8-8D17-32AF24AD1F6C}" type="datetime1">
              <a:rPr lang="it-IT" sz="1000">
                <a:solidFill>
                  <a:srgbClr val="E3DED1">
                    <a:shade val="50000"/>
                  </a:srgbClr>
                </a:solidFill>
                <a:latin typeface="Calibri"/>
              </a:rPr>
              <a:pPr algn="r">
                <a:defRPr/>
              </a:pPr>
              <a:t>11/12/2020</a:t>
            </a:fld>
            <a:endParaRPr lang="it-IT" sz="1000" dirty="0">
              <a:solidFill>
                <a:srgbClr val="E3DED1">
                  <a:shade val="50000"/>
                </a:srgbClr>
              </a:solidFill>
              <a:latin typeface="Calibri"/>
            </a:endParaRPr>
          </a:p>
        </p:txBody>
      </p:sp>
      <p:sp>
        <p:nvSpPr>
          <p:cNvPr id="5" name="Segnaposto piè di pagina 4"/>
          <p:cNvSpPr>
            <a:spLocks noGrp="1"/>
          </p:cNvSpPr>
          <p:nvPr>
            <p:ph type="ftr" sz="quarter" idx="11"/>
          </p:nvPr>
        </p:nvSpPr>
        <p:spPr>
          <a:xfrm>
            <a:off x="6528048" y="6111876"/>
            <a:ext cx="3344280" cy="365125"/>
          </a:xfrm>
        </p:spPr>
        <p:txBody>
          <a:bodyPr/>
          <a:lstStyle/>
          <a:p>
            <a:pPr algn="l">
              <a:defRPr/>
            </a:pPr>
            <a:r>
              <a:rPr lang="it-IT" sz="1000" dirty="0">
                <a:solidFill>
                  <a:srgbClr val="E3DED1">
                    <a:shade val="50000"/>
                  </a:srgbClr>
                </a:solidFill>
                <a:latin typeface="Calibri"/>
              </a:rPr>
              <a:t>IL CODICE DEI CONTRATTI PUBBLICI</a:t>
            </a:r>
          </a:p>
        </p:txBody>
      </p:sp>
      <p:sp>
        <p:nvSpPr>
          <p:cNvPr id="6" name="Segnaposto numero diapositiva 5"/>
          <p:cNvSpPr>
            <a:spLocks noGrp="1"/>
          </p:cNvSpPr>
          <p:nvPr>
            <p:ph type="sldNum" sz="quarter" idx="12"/>
          </p:nvPr>
        </p:nvSpPr>
        <p:spPr/>
        <p:txBody>
          <a:bodyPr/>
          <a:lstStyle/>
          <a:p>
            <a:pPr>
              <a:defRPr/>
            </a:pPr>
            <a:fld id="{ED2A5BCF-08AD-4814-8341-34CC1736FD3A}" type="slidenum">
              <a:rPr lang="it-IT" sz="1000">
                <a:solidFill>
                  <a:srgbClr val="E3DED1">
                    <a:shade val="50000"/>
                  </a:srgbClr>
                </a:solidFill>
                <a:latin typeface="Calibri"/>
              </a:rPr>
              <a:pPr>
                <a:defRPr/>
              </a:pPr>
              <a:t>316</a:t>
            </a:fld>
            <a:endParaRPr lang="it-IT" sz="1000" dirty="0">
              <a:solidFill>
                <a:srgbClr val="E3DED1">
                  <a:shade val="50000"/>
                </a:srgbClr>
              </a:solidFill>
              <a:latin typeface="Calibri"/>
            </a:endParaRPr>
          </a:p>
        </p:txBody>
      </p:sp>
      <p:sp>
        <p:nvSpPr>
          <p:cNvPr id="2" name="CasellaDiTesto 1">
            <a:extLst>
              <a:ext uri="{FF2B5EF4-FFF2-40B4-BE49-F238E27FC236}">
                <a16:creationId xmlns:a16="http://schemas.microsoft.com/office/drawing/2014/main" id="{BBC663A1-9470-4ECC-A747-3CDF0FCD0CAC}"/>
              </a:ext>
            </a:extLst>
          </p:cNvPr>
          <p:cNvSpPr txBox="1"/>
          <p:nvPr/>
        </p:nvSpPr>
        <p:spPr>
          <a:xfrm>
            <a:off x="2855640" y="949690"/>
            <a:ext cx="6624736" cy="369332"/>
          </a:xfrm>
          <a:prstGeom prst="rect">
            <a:avLst/>
          </a:prstGeom>
          <a:solidFill>
            <a:srgbClr val="FFFF00"/>
          </a:solidFill>
        </p:spPr>
        <p:txBody>
          <a:bodyPr wrap="square" rtlCol="0">
            <a:spAutoFit/>
          </a:bodyPr>
          <a:lstStyle/>
          <a:p>
            <a:pPr algn="ctr"/>
            <a:r>
              <a:rPr lang="it-IT" b="1" dirty="0"/>
              <a:t>LA QUALIFICAZIONE NEI LAVORI PUBBLICI</a:t>
            </a:r>
          </a:p>
        </p:txBody>
      </p:sp>
      <p:sp>
        <p:nvSpPr>
          <p:cNvPr id="13" name="Rectangle 8">
            <a:extLst>
              <a:ext uri="{FF2B5EF4-FFF2-40B4-BE49-F238E27FC236}">
                <a16:creationId xmlns:a16="http://schemas.microsoft.com/office/drawing/2014/main" id="{01499C9C-19F5-4061-A5A2-DCD675B1F1CE}"/>
              </a:ext>
            </a:extLst>
          </p:cNvPr>
          <p:cNvSpPr>
            <a:spLocks noChangeArrowheads="1"/>
          </p:cNvSpPr>
          <p:nvPr/>
        </p:nvSpPr>
        <p:spPr bwMode="auto">
          <a:xfrm>
            <a:off x="5447929" y="2323438"/>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dirty="0"/>
          </a:p>
        </p:txBody>
      </p:sp>
      <p:sp>
        <p:nvSpPr>
          <p:cNvPr id="10" name="CasellaDiTesto 9">
            <a:extLst>
              <a:ext uri="{FF2B5EF4-FFF2-40B4-BE49-F238E27FC236}">
                <a16:creationId xmlns:a16="http://schemas.microsoft.com/office/drawing/2014/main" id="{9F40CAC2-7893-4AC9-8341-799FB8AD9FF6}"/>
              </a:ext>
            </a:extLst>
          </p:cNvPr>
          <p:cNvSpPr txBox="1"/>
          <p:nvPr/>
        </p:nvSpPr>
        <p:spPr>
          <a:xfrm>
            <a:off x="2928572" y="1468431"/>
            <a:ext cx="6410312" cy="400110"/>
          </a:xfrm>
          <a:prstGeom prst="rect">
            <a:avLst/>
          </a:prstGeom>
          <a:solidFill>
            <a:schemeClr val="accent2"/>
          </a:solidFill>
        </p:spPr>
        <p:txBody>
          <a:bodyPr wrap="square" rtlCol="0">
            <a:spAutoFit/>
          </a:bodyPr>
          <a:lstStyle/>
          <a:p>
            <a:pPr algn="ctr"/>
            <a:r>
              <a:rPr lang="it-IT" sz="2000" b="1" dirty="0"/>
              <a:t>LAVORI DI IMPORTO INFERIORE A 150.000 EURO</a:t>
            </a:r>
          </a:p>
        </p:txBody>
      </p:sp>
      <p:sp>
        <p:nvSpPr>
          <p:cNvPr id="9" name="Rettangolo 8">
            <a:extLst>
              <a:ext uri="{FF2B5EF4-FFF2-40B4-BE49-F238E27FC236}">
                <a16:creationId xmlns:a16="http://schemas.microsoft.com/office/drawing/2014/main" id="{7F81FAA0-BFEC-41B9-8AC2-05573D273CE3}"/>
              </a:ext>
            </a:extLst>
          </p:cNvPr>
          <p:cNvSpPr/>
          <p:nvPr/>
        </p:nvSpPr>
        <p:spPr>
          <a:xfrm>
            <a:off x="2422330" y="2023230"/>
            <a:ext cx="7347340" cy="4016484"/>
          </a:xfrm>
          <a:prstGeom prst="rect">
            <a:avLst/>
          </a:prstGeom>
          <a:solidFill>
            <a:schemeClr val="accent1">
              <a:lumMod val="20000"/>
              <a:lumOff val="80000"/>
            </a:schemeClr>
          </a:solidFill>
          <a:ln>
            <a:solidFill>
              <a:schemeClr val="tx1"/>
            </a:solidFill>
          </a:ln>
        </p:spPr>
        <p:txBody>
          <a:bodyPr wrap="square">
            <a:spAutoFit/>
          </a:bodyPr>
          <a:lstStyle/>
          <a:p>
            <a:pPr marL="192405" algn="just">
              <a:spcBef>
                <a:spcPts val="100"/>
              </a:spcBef>
            </a:pPr>
            <a:r>
              <a:rPr lang="it-IT" sz="1500" b="1" spc="-5" dirty="0">
                <a:cs typeface="Arial"/>
              </a:rPr>
              <a:t>Qualificazione </a:t>
            </a:r>
            <a:r>
              <a:rPr lang="it-IT" sz="1500" b="1" spc="-10" dirty="0">
                <a:cs typeface="Arial"/>
              </a:rPr>
              <a:t>ai sensi </a:t>
            </a:r>
            <a:r>
              <a:rPr lang="it-IT" sz="1500" b="1" spc="-5" dirty="0">
                <a:cs typeface="Arial"/>
              </a:rPr>
              <a:t>dell'art. 90 D.P.R. n. </a:t>
            </a:r>
            <a:r>
              <a:rPr lang="it-IT" sz="1500" b="1" spc="-10" dirty="0">
                <a:cs typeface="Arial"/>
              </a:rPr>
              <a:t>207/2010, </a:t>
            </a:r>
            <a:r>
              <a:rPr lang="it-IT" sz="1500" b="1" spc="-5" dirty="0">
                <a:cs typeface="Arial"/>
              </a:rPr>
              <a:t>tenuto in </a:t>
            </a:r>
            <a:r>
              <a:rPr lang="it-IT" sz="1500" b="1" spc="-15" dirty="0">
                <a:cs typeface="Arial"/>
              </a:rPr>
              <a:t>vita </a:t>
            </a:r>
            <a:r>
              <a:rPr lang="it-IT" sz="1500" b="1" spc="-5" dirty="0">
                <a:cs typeface="Arial"/>
              </a:rPr>
              <a:t>dall'art. </a:t>
            </a:r>
            <a:r>
              <a:rPr lang="it-IT" sz="1500" b="1" spc="-10" dirty="0">
                <a:cs typeface="Arial"/>
              </a:rPr>
              <a:t>216, </a:t>
            </a:r>
            <a:r>
              <a:rPr lang="it-IT" sz="1500" b="1" spc="-5" dirty="0">
                <a:cs typeface="Arial"/>
              </a:rPr>
              <a:t>comma 14 Codice,</a:t>
            </a:r>
            <a:r>
              <a:rPr lang="it-IT" sz="1500" dirty="0">
                <a:cs typeface="Arial"/>
              </a:rPr>
              <a:t> </a:t>
            </a:r>
            <a:r>
              <a:rPr lang="it-IT" sz="1500" b="1" i="1" spc="-5" dirty="0">
                <a:cs typeface="Arial"/>
              </a:rPr>
              <a:t>oppure</a:t>
            </a:r>
            <a:r>
              <a:rPr lang="it-IT" sz="1500" i="1" dirty="0">
                <a:cs typeface="Arial"/>
              </a:rPr>
              <a:t> </a:t>
            </a:r>
            <a:r>
              <a:rPr lang="it-IT" sz="1500" b="1" spc="-10" dirty="0">
                <a:cs typeface="Arial"/>
              </a:rPr>
              <a:t>Attestazione </a:t>
            </a:r>
            <a:r>
              <a:rPr lang="it-IT" sz="1500" b="1" spc="-5" dirty="0">
                <a:cs typeface="Arial"/>
              </a:rPr>
              <a:t>SOA</a:t>
            </a:r>
            <a:r>
              <a:rPr lang="it-IT" sz="1500" b="1" spc="-55" dirty="0">
                <a:cs typeface="Arial"/>
              </a:rPr>
              <a:t> </a:t>
            </a:r>
            <a:r>
              <a:rPr lang="it-IT" sz="1500" b="1" spc="-5" dirty="0">
                <a:cs typeface="Arial"/>
              </a:rPr>
              <a:t>pertinente.</a:t>
            </a:r>
            <a:endParaRPr lang="it-IT" sz="1500" dirty="0">
              <a:cs typeface="Arial"/>
            </a:endParaRPr>
          </a:p>
          <a:p>
            <a:pPr marL="192405" algn="just"/>
            <a:endParaRPr lang="it-IT" sz="1500" b="1" spc="-5" dirty="0">
              <a:cs typeface="Arial"/>
            </a:endParaRPr>
          </a:p>
          <a:p>
            <a:pPr marL="192405" algn="just"/>
            <a:r>
              <a:rPr lang="it-IT" sz="1500" b="1" i="1" spc="-5" dirty="0">
                <a:cs typeface="Arial"/>
              </a:rPr>
              <a:t>2. Gli operatori economici, per partecipare agli appalti di importo pari o inferiore a 150.000 euro concernenti i lavori relativi alla categoria OG 13, fermo restando quanto previsto al comma 1, devono aver realizzato nel quinquennio antecedente la data di pubblicazione del bando, dell’avviso o della lettera di invito, di lavori analoghi per importo pari a quello dei lavori che si intendono eseguire, e presentare l'attestato di buon esito degli stessi rilasciato dalle autorità eventualmente preposte alla tutela dei beni cui si riferiscono i lavori eseguiti.</a:t>
            </a:r>
          </a:p>
          <a:p>
            <a:pPr marL="192405" algn="just"/>
            <a:endParaRPr lang="it-IT" sz="1500" b="1" i="1" spc="-5" dirty="0">
              <a:cs typeface="Arial"/>
            </a:endParaRPr>
          </a:p>
          <a:p>
            <a:pPr marL="192405" algn="just"/>
            <a:r>
              <a:rPr lang="it-IT" sz="1500" b="1" i="1" spc="-5" dirty="0">
                <a:cs typeface="Arial"/>
              </a:rPr>
              <a:t>3. I requisiti, previsti dal bando di gara, dall’avviso di gara o dalla lettera di invito, sono determinati e documentati secondo quanto previsto dal presente titolo, e dichiarati in sede di domanda di partecipazione o di offerta con le modalità di cui al  d.P.R. 28 dicembre 2000, n. 445; la loro sussistenza è accertata dalla stazione appaltante secondo le disposizioni vigenti in materia.</a:t>
            </a:r>
          </a:p>
          <a:p>
            <a:pPr marL="192405" algn="just"/>
            <a:endParaRPr lang="it-IT" sz="1500" b="1" spc="-5" dirty="0">
              <a:cs typeface="Arial"/>
            </a:endParaRPr>
          </a:p>
        </p:txBody>
      </p:sp>
    </p:spTree>
    <p:extLst>
      <p:ext uri="{BB962C8B-B14F-4D97-AF65-F5344CB8AC3E}">
        <p14:creationId xmlns:p14="http://schemas.microsoft.com/office/powerpoint/2010/main" val="2651337304"/>
      </p:ext>
    </p:extLst>
  </p:cSld>
  <p:clrMapOvr>
    <a:masterClrMapping/>
  </p:clrMapOvr>
</p:sld>
</file>

<file path=ppt/slides/slide3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7528" y="661538"/>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4" name="Segnaposto data 3"/>
          <p:cNvSpPr>
            <a:spLocks noGrp="1"/>
          </p:cNvSpPr>
          <p:nvPr>
            <p:ph type="dt" sz="half" idx="10"/>
          </p:nvPr>
        </p:nvSpPr>
        <p:spPr>
          <a:xfrm>
            <a:off x="1991544" y="6021289"/>
            <a:ext cx="2286000" cy="365125"/>
          </a:xfrm>
        </p:spPr>
        <p:txBody>
          <a:bodyPr/>
          <a:lstStyle/>
          <a:p>
            <a:pPr algn="r">
              <a:defRPr/>
            </a:pPr>
            <a:endParaRPr lang="it-IT" sz="1000" dirty="0">
              <a:solidFill>
                <a:srgbClr val="E3DED1">
                  <a:shade val="50000"/>
                </a:srgbClr>
              </a:solidFill>
              <a:latin typeface="Calibri"/>
            </a:endParaRPr>
          </a:p>
          <a:p>
            <a:pPr algn="r">
              <a:defRPr/>
            </a:pPr>
            <a:fld id="{C2A3C01C-C5B2-41A8-8D17-32AF24AD1F6C}" type="datetime1">
              <a:rPr lang="it-IT" sz="1000">
                <a:solidFill>
                  <a:srgbClr val="E3DED1">
                    <a:shade val="50000"/>
                  </a:srgbClr>
                </a:solidFill>
                <a:latin typeface="Calibri"/>
              </a:rPr>
              <a:pPr algn="r">
                <a:defRPr/>
              </a:pPr>
              <a:t>11/12/2020</a:t>
            </a:fld>
            <a:endParaRPr lang="it-IT" sz="1000" dirty="0">
              <a:solidFill>
                <a:srgbClr val="E3DED1">
                  <a:shade val="50000"/>
                </a:srgbClr>
              </a:solidFill>
              <a:latin typeface="Calibri"/>
            </a:endParaRPr>
          </a:p>
        </p:txBody>
      </p:sp>
      <p:sp>
        <p:nvSpPr>
          <p:cNvPr id="5" name="Segnaposto piè di pagina 4"/>
          <p:cNvSpPr>
            <a:spLocks noGrp="1"/>
          </p:cNvSpPr>
          <p:nvPr>
            <p:ph type="ftr" sz="quarter" idx="11"/>
          </p:nvPr>
        </p:nvSpPr>
        <p:spPr>
          <a:xfrm>
            <a:off x="6528048" y="6111876"/>
            <a:ext cx="3344280" cy="365125"/>
          </a:xfrm>
        </p:spPr>
        <p:txBody>
          <a:bodyPr/>
          <a:lstStyle/>
          <a:p>
            <a:pPr algn="l">
              <a:defRPr/>
            </a:pPr>
            <a:r>
              <a:rPr lang="it-IT" sz="1000" dirty="0">
                <a:solidFill>
                  <a:srgbClr val="E3DED1">
                    <a:shade val="50000"/>
                  </a:srgbClr>
                </a:solidFill>
                <a:latin typeface="Calibri"/>
              </a:rPr>
              <a:t>IL CODICE DEI CONTRATTI PUBBLICI</a:t>
            </a:r>
          </a:p>
        </p:txBody>
      </p:sp>
      <p:sp>
        <p:nvSpPr>
          <p:cNvPr id="6" name="Segnaposto numero diapositiva 5"/>
          <p:cNvSpPr>
            <a:spLocks noGrp="1"/>
          </p:cNvSpPr>
          <p:nvPr>
            <p:ph type="sldNum" sz="quarter" idx="12"/>
          </p:nvPr>
        </p:nvSpPr>
        <p:spPr/>
        <p:txBody>
          <a:bodyPr/>
          <a:lstStyle/>
          <a:p>
            <a:pPr>
              <a:defRPr/>
            </a:pPr>
            <a:fld id="{ED2A5BCF-08AD-4814-8341-34CC1736FD3A}" type="slidenum">
              <a:rPr lang="it-IT" sz="1000">
                <a:solidFill>
                  <a:srgbClr val="E3DED1">
                    <a:shade val="50000"/>
                  </a:srgbClr>
                </a:solidFill>
                <a:latin typeface="Calibri"/>
              </a:rPr>
              <a:pPr>
                <a:defRPr/>
              </a:pPr>
              <a:t>317</a:t>
            </a:fld>
            <a:endParaRPr lang="it-IT" sz="1000" dirty="0">
              <a:solidFill>
                <a:srgbClr val="E3DED1">
                  <a:shade val="50000"/>
                </a:srgbClr>
              </a:solidFill>
              <a:latin typeface="Calibri"/>
            </a:endParaRPr>
          </a:p>
        </p:txBody>
      </p:sp>
      <p:sp>
        <p:nvSpPr>
          <p:cNvPr id="2" name="CasellaDiTesto 1">
            <a:extLst>
              <a:ext uri="{FF2B5EF4-FFF2-40B4-BE49-F238E27FC236}">
                <a16:creationId xmlns:a16="http://schemas.microsoft.com/office/drawing/2014/main" id="{BBC663A1-9470-4ECC-A747-3CDF0FCD0CAC}"/>
              </a:ext>
            </a:extLst>
          </p:cNvPr>
          <p:cNvSpPr txBox="1"/>
          <p:nvPr/>
        </p:nvSpPr>
        <p:spPr>
          <a:xfrm>
            <a:off x="2855640" y="949690"/>
            <a:ext cx="6624736" cy="369332"/>
          </a:xfrm>
          <a:prstGeom prst="rect">
            <a:avLst/>
          </a:prstGeom>
          <a:solidFill>
            <a:srgbClr val="FFFF00"/>
          </a:solidFill>
        </p:spPr>
        <p:txBody>
          <a:bodyPr wrap="square" rtlCol="0">
            <a:spAutoFit/>
          </a:bodyPr>
          <a:lstStyle/>
          <a:p>
            <a:pPr algn="ctr"/>
            <a:r>
              <a:rPr lang="it-IT" b="1" dirty="0"/>
              <a:t>LA QUALIFICAZIONE NEI LAVORI PUBBLICI</a:t>
            </a:r>
          </a:p>
        </p:txBody>
      </p:sp>
      <p:sp>
        <p:nvSpPr>
          <p:cNvPr id="13" name="Rectangle 8">
            <a:extLst>
              <a:ext uri="{FF2B5EF4-FFF2-40B4-BE49-F238E27FC236}">
                <a16:creationId xmlns:a16="http://schemas.microsoft.com/office/drawing/2014/main" id="{01499C9C-19F5-4061-A5A2-DCD675B1F1CE}"/>
              </a:ext>
            </a:extLst>
          </p:cNvPr>
          <p:cNvSpPr>
            <a:spLocks noChangeArrowheads="1"/>
          </p:cNvSpPr>
          <p:nvPr/>
        </p:nvSpPr>
        <p:spPr bwMode="auto">
          <a:xfrm>
            <a:off x="5447929" y="2323438"/>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dirty="0"/>
          </a:p>
        </p:txBody>
      </p:sp>
      <p:sp>
        <p:nvSpPr>
          <p:cNvPr id="10" name="CasellaDiTesto 9">
            <a:extLst>
              <a:ext uri="{FF2B5EF4-FFF2-40B4-BE49-F238E27FC236}">
                <a16:creationId xmlns:a16="http://schemas.microsoft.com/office/drawing/2014/main" id="{9F40CAC2-7893-4AC9-8341-799FB8AD9FF6}"/>
              </a:ext>
            </a:extLst>
          </p:cNvPr>
          <p:cNvSpPr txBox="1"/>
          <p:nvPr/>
        </p:nvSpPr>
        <p:spPr>
          <a:xfrm>
            <a:off x="2928572" y="1468431"/>
            <a:ext cx="6410312" cy="400110"/>
          </a:xfrm>
          <a:prstGeom prst="rect">
            <a:avLst/>
          </a:prstGeom>
          <a:solidFill>
            <a:schemeClr val="accent2"/>
          </a:solidFill>
        </p:spPr>
        <p:txBody>
          <a:bodyPr wrap="square" rtlCol="0">
            <a:spAutoFit/>
          </a:bodyPr>
          <a:lstStyle/>
          <a:p>
            <a:pPr algn="ctr"/>
            <a:r>
              <a:rPr lang="it-IT" sz="2000" b="1" dirty="0"/>
              <a:t>LAVORI DI IMPORTO INFERIORE A 150.000 EURO</a:t>
            </a:r>
          </a:p>
        </p:txBody>
      </p:sp>
      <p:sp>
        <p:nvSpPr>
          <p:cNvPr id="9" name="Rettangolo 8">
            <a:extLst>
              <a:ext uri="{FF2B5EF4-FFF2-40B4-BE49-F238E27FC236}">
                <a16:creationId xmlns:a16="http://schemas.microsoft.com/office/drawing/2014/main" id="{7F81FAA0-BFEC-41B9-8AC2-05573D273CE3}"/>
              </a:ext>
            </a:extLst>
          </p:cNvPr>
          <p:cNvSpPr/>
          <p:nvPr/>
        </p:nvSpPr>
        <p:spPr>
          <a:xfrm>
            <a:off x="2331497" y="2342599"/>
            <a:ext cx="7449998" cy="2259593"/>
          </a:xfrm>
          <a:prstGeom prst="rect">
            <a:avLst/>
          </a:prstGeom>
          <a:ln>
            <a:solidFill>
              <a:srgbClr val="FF0000"/>
            </a:solidFill>
          </a:ln>
        </p:spPr>
        <p:txBody>
          <a:bodyPr wrap="square">
            <a:spAutoFit/>
          </a:bodyPr>
          <a:lstStyle/>
          <a:p>
            <a:pPr marL="192405" algn="ctr">
              <a:spcBef>
                <a:spcPts val="100"/>
              </a:spcBef>
            </a:pPr>
            <a:r>
              <a:rPr lang="it-IT" sz="2800" b="1" spc="-5" dirty="0">
                <a:latin typeface="+mj-lt"/>
                <a:cs typeface="Arial"/>
              </a:rPr>
              <a:t>Sotto tale soglia di fatto non esistono le categorie di lavorazioni e sono possibili solo RTI orizzontali.</a:t>
            </a:r>
          </a:p>
          <a:p>
            <a:pPr marL="192405" algn="ctr">
              <a:spcBef>
                <a:spcPts val="100"/>
              </a:spcBef>
            </a:pPr>
            <a:r>
              <a:rPr lang="it-IT" sz="2800" b="1" spc="-5" dirty="0">
                <a:latin typeface="+mj-lt"/>
                <a:cs typeface="Arial"/>
              </a:rPr>
              <a:t> Nel bando devono essere indicati i lavori considerati analoghi e la categoria nella quale verrà rilasciato il Certificato di Esecuzione Lavori.</a:t>
            </a:r>
          </a:p>
        </p:txBody>
      </p:sp>
    </p:spTree>
    <p:extLst>
      <p:ext uri="{BB962C8B-B14F-4D97-AF65-F5344CB8AC3E}">
        <p14:creationId xmlns:p14="http://schemas.microsoft.com/office/powerpoint/2010/main" val="848472013"/>
      </p:ext>
    </p:extLst>
  </p:cSld>
  <p:clrMapOvr>
    <a:masterClrMapping/>
  </p:clrMapOvr>
</p:sld>
</file>

<file path=ppt/slides/slide3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7528" y="661538"/>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4" name="Segnaposto data 3"/>
          <p:cNvSpPr>
            <a:spLocks noGrp="1"/>
          </p:cNvSpPr>
          <p:nvPr>
            <p:ph type="dt" sz="half" idx="10"/>
          </p:nvPr>
        </p:nvSpPr>
        <p:spPr>
          <a:xfrm>
            <a:off x="1991544" y="6021289"/>
            <a:ext cx="2286000" cy="365125"/>
          </a:xfrm>
        </p:spPr>
        <p:txBody>
          <a:bodyPr/>
          <a:lstStyle/>
          <a:p>
            <a:pPr algn="r">
              <a:defRPr/>
            </a:pPr>
            <a:endParaRPr lang="it-IT" sz="1000" dirty="0">
              <a:solidFill>
                <a:srgbClr val="E3DED1">
                  <a:shade val="50000"/>
                </a:srgbClr>
              </a:solidFill>
              <a:latin typeface="Calibri"/>
            </a:endParaRPr>
          </a:p>
          <a:p>
            <a:pPr algn="r">
              <a:defRPr/>
            </a:pPr>
            <a:fld id="{C2A3C01C-C5B2-41A8-8D17-32AF24AD1F6C}" type="datetime1">
              <a:rPr lang="it-IT" sz="1000">
                <a:solidFill>
                  <a:srgbClr val="E3DED1">
                    <a:shade val="50000"/>
                  </a:srgbClr>
                </a:solidFill>
                <a:latin typeface="Calibri"/>
              </a:rPr>
              <a:pPr algn="r">
                <a:defRPr/>
              </a:pPr>
              <a:t>11/12/2020</a:t>
            </a:fld>
            <a:endParaRPr lang="it-IT" sz="1000" dirty="0">
              <a:solidFill>
                <a:srgbClr val="E3DED1">
                  <a:shade val="50000"/>
                </a:srgbClr>
              </a:solidFill>
              <a:latin typeface="Calibri"/>
            </a:endParaRPr>
          </a:p>
        </p:txBody>
      </p:sp>
      <p:sp>
        <p:nvSpPr>
          <p:cNvPr id="5" name="Segnaposto piè di pagina 4"/>
          <p:cNvSpPr>
            <a:spLocks noGrp="1"/>
          </p:cNvSpPr>
          <p:nvPr>
            <p:ph type="ftr" sz="quarter" idx="11"/>
          </p:nvPr>
        </p:nvSpPr>
        <p:spPr>
          <a:xfrm>
            <a:off x="6528048" y="6111876"/>
            <a:ext cx="3344280" cy="365125"/>
          </a:xfrm>
        </p:spPr>
        <p:txBody>
          <a:bodyPr/>
          <a:lstStyle/>
          <a:p>
            <a:pPr algn="l">
              <a:defRPr/>
            </a:pPr>
            <a:r>
              <a:rPr lang="it-IT" sz="1000" dirty="0">
                <a:solidFill>
                  <a:srgbClr val="E3DED1">
                    <a:shade val="50000"/>
                  </a:srgbClr>
                </a:solidFill>
                <a:latin typeface="Calibri"/>
              </a:rPr>
              <a:t>IL CODICE DEI CONTRATTI PUBBLICI</a:t>
            </a:r>
          </a:p>
        </p:txBody>
      </p:sp>
      <p:sp>
        <p:nvSpPr>
          <p:cNvPr id="6" name="Segnaposto numero diapositiva 5"/>
          <p:cNvSpPr>
            <a:spLocks noGrp="1"/>
          </p:cNvSpPr>
          <p:nvPr>
            <p:ph type="sldNum" sz="quarter" idx="12"/>
          </p:nvPr>
        </p:nvSpPr>
        <p:spPr/>
        <p:txBody>
          <a:bodyPr/>
          <a:lstStyle/>
          <a:p>
            <a:pPr>
              <a:defRPr/>
            </a:pPr>
            <a:fld id="{ED2A5BCF-08AD-4814-8341-34CC1736FD3A}" type="slidenum">
              <a:rPr lang="it-IT" sz="1000">
                <a:solidFill>
                  <a:srgbClr val="E3DED1">
                    <a:shade val="50000"/>
                  </a:srgbClr>
                </a:solidFill>
                <a:latin typeface="Calibri"/>
              </a:rPr>
              <a:pPr>
                <a:defRPr/>
              </a:pPr>
              <a:t>318</a:t>
            </a:fld>
            <a:endParaRPr lang="it-IT" sz="1000" dirty="0">
              <a:solidFill>
                <a:srgbClr val="E3DED1">
                  <a:shade val="50000"/>
                </a:srgbClr>
              </a:solidFill>
              <a:latin typeface="Calibri"/>
            </a:endParaRPr>
          </a:p>
        </p:txBody>
      </p:sp>
      <p:sp>
        <p:nvSpPr>
          <p:cNvPr id="2" name="CasellaDiTesto 1">
            <a:extLst>
              <a:ext uri="{FF2B5EF4-FFF2-40B4-BE49-F238E27FC236}">
                <a16:creationId xmlns:a16="http://schemas.microsoft.com/office/drawing/2014/main" id="{BBC663A1-9470-4ECC-A747-3CDF0FCD0CAC}"/>
              </a:ext>
            </a:extLst>
          </p:cNvPr>
          <p:cNvSpPr txBox="1"/>
          <p:nvPr/>
        </p:nvSpPr>
        <p:spPr>
          <a:xfrm>
            <a:off x="2855640" y="949690"/>
            <a:ext cx="6624736" cy="369332"/>
          </a:xfrm>
          <a:prstGeom prst="rect">
            <a:avLst/>
          </a:prstGeom>
          <a:solidFill>
            <a:srgbClr val="FFFF00"/>
          </a:solidFill>
        </p:spPr>
        <p:txBody>
          <a:bodyPr wrap="square" rtlCol="0">
            <a:spAutoFit/>
          </a:bodyPr>
          <a:lstStyle/>
          <a:p>
            <a:pPr algn="ctr"/>
            <a:r>
              <a:rPr lang="it-IT" b="1" dirty="0"/>
              <a:t>LA QUALIFICAZIONE NEI LAVORI PUBBLICI</a:t>
            </a:r>
          </a:p>
        </p:txBody>
      </p:sp>
      <p:sp>
        <p:nvSpPr>
          <p:cNvPr id="13" name="Rectangle 8">
            <a:extLst>
              <a:ext uri="{FF2B5EF4-FFF2-40B4-BE49-F238E27FC236}">
                <a16:creationId xmlns:a16="http://schemas.microsoft.com/office/drawing/2014/main" id="{01499C9C-19F5-4061-A5A2-DCD675B1F1CE}"/>
              </a:ext>
            </a:extLst>
          </p:cNvPr>
          <p:cNvSpPr>
            <a:spLocks noChangeArrowheads="1"/>
          </p:cNvSpPr>
          <p:nvPr/>
        </p:nvSpPr>
        <p:spPr bwMode="auto">
          <a:xfrm>
            <a:off x="5447929" y="2323438"/>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dirty="0"/>
          </a:p>
        </p:txBody>
      </p:sp>
      <p:sp>
        <p:nvSpPr>
          <p:cNvPr id="10" name="CasellaDiTesto 9">
            <a:extLst>
              <a:ext uri="{FF2B5EF4-FFF2-40B4-BE49-F238E27FC236}">
                <a16:creationId xmlns:a16="http://schemas.microsoft.com/office/drawing/2014/main" id="{9F40CAC2-7893-4AC9-8341-799FB8AD9FF6}"/>
              </a:ext>
            </a:extLst>
          </p:cNvPr>
          <p:cNvSpPr txBox="1"/>
          <p:nvPr/>
        </p:nvSpPr>
        <p:spPr>
          <a:xfrm>
            <a:off x="2928572" y="1468431"/>
            <a:ext cx="6410312" cy="400110"/>
          </a:xfrm>
          <a:prstGeom prst="rect">
            <a:avLst/>
          </a:prstGeom>
          <a:solidFill>
            <a:schemeClr val="accent2"/>
          </a:solidFill>
        </p:spPr>
        <p:txBody>
          <a:bodyPr wrap="square" rtlCol="0">
            <a:spAutoFit/>
          </a:bodyPr>
          <a:lstStyle/>
          <a:p>
            <a:pPr algn="ctr"/>
            <a:r>
              <a:rPr lang="it-IT" sz="2000" b="1" dirty="0"/>
              <a:t>LAVORI DI IMPORTO INFERIORE A 150.000 EURO</a:t>
            </a:r>
          </a:p>
        </p:txBody>
      </p:sp>
      <p:sp>
        <p:nvSpPr>
          <p:cNvPr id="3" name="Rettangolo 2">
            <a:extLst>
              <a:ext uri="{FF2B5EF4-FFF2-40B4-BE49-F238E27FC236}">
                <a16:creationId xmlns:a16="http://schemas.microsoft.com/office/drawing/2014/main" id="{3C7847FB-32B2-492C-929C-556ECA5C1B1F}"/>
              </a:ext>
            </a:extLst>
          </p:cNvPr>
          <p:cNvSpPr/>
          <p:nvPr/>
        </p:nvSpPr>
        <p:spPr>
          <a:xfrm>
            <a:off x="3586606" y="2113137"/>
            <a:ext cx="5018788" cy="353943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it-IT" sz="1600" b="1" u="sng" dirty="0"/>
              <a:t>Operatori con idoneità</a:t>
            </a:r>
          </a:p>
          <a:p>
            <a:pPr algn="ctr"/>
            <a:r>
              <a:rPr lang="it-IT" sz="1600" b="1" u="sng" dirty="0"/>
              <a:t>Individuale</a:t>
            </a:r>
          </a:p>
          <a:p>
            <a:pPr algn="ctr"/>
            <a:endParaRPr lang="it-IT" sz="1600" dirty="0"/>
          </a:p>
          <a:p>
            <a:pPr algn="ctr"/>
            <a:r>
              <a:rPr lang="it-IT" sz="1600" b="1" u="sng" dirty="0"/>
              <a:t>Operatore economico individuale:</a:t>
            </a:r>
          </a:p>
          <a:p>
            <a:pPr algn="ctr"/>
            <a:r>
              <a:rPr lang="it-IT" sz="1600" dirty="0"/>
              <a:t>possesso dei requisiti di cui all'art. 90;</a:t>
            </a:r>
          </a:p>
          <a:p>
            <a:pPr algn="ctr"/>
            <a:r>
              <a:rPr lang="it-IT" sz="1600" b="1" u="sng" dirty="0"/>
              <a:t>Consorzi di cui all’art. 45 comma 2 lett. b):</a:t>
            </a:r>
            <a:r>
              <a:rPr lang="it-IT" sz="1600" dirty="0"/>
              <a:t> i requisiti relativi alla disponibilità delle attrezzature e dei mezzi d'opera, nonché all'organico medio annuo, sono computati cumulativamente in capo al consorzio ancorché posseduti dalle singole imprese consorziate;</a:t>
            </a:r>
          </a:p>
          <a:p>
            <a:pPr algn="ctr"/>
            <a:r>
              <a:rPr lang="it-IT" sz="1600" b="1" u="sng" dirty="0"/>
              <a:t>Consorzi di cui all’art. 45 comma 2 lett. c) Codice e limitatamente ai primi cinque anni dalla costituzione:</a:t>
            </a:r>
            <a:r>
              <a:rPr lang="it-IT" sz="1600" dirty="0"/>
              <a:t> i requisiti di carattere speciale posseduti dalle singole imprese esecutrici vengono sommati in capo al consorzio.</a:t>
            </a:r>
          </a:p>
        </p:txBody>
      </p:sp>
    </p:spTree>
    <p:extLst>
      <p:ext uri="{BB962C8B-B14F-4D97-AF65-F5344CB8AC3E}">
        <p14:creationId xmlns:p14="http://schemas.microsoft.com/office/powerpoint/2010/main" val="1534749981"/>
      </p:ext>
    </p:extLst>
  </p:cSld>
  <p:clrMapOvr>
    <a:masterClrMapping/>
  </p:clrMapOvr>
</p:sld>
</file>

<file path=ppt/slides/slide3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7528" y="661538"/>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4" name="Segnaposto data 3"/>
          <p:cNvSpPr>
            <a:spLocks noGrp="1"/>
          </p:cNvSpPr>
          <p:nvPr>
            <p:ph type="dt" sz="half" idx="10"/>
          </p:nvPr>
        </p:nvSpPr>
        <p:spPr>
          <a:xfrm>
            <a:off x="1991544" y="6021289"/>
            <a:ext cx="2286000" cy="365125"/>
          </a:xfrm>
        </p:spPr>
        <p:txBody>
          <a:bodyPr/>
          <a:lstStyle/>
          <a:p>
            <a:pPr algn="r">
              <a:defRPr/>
            </a:pPr>
            <a:endParaRPr lang="it-IT" sz="1000" dirty="0">
              <a:solidFill>
                <a:srgbClr val="E3DED1">
                  <a:shade val="50000"/>
                </a:srgbClr>
              </a:solidFill>
              <a:latin typeface="Calibri"/>
            </a:endParaRPr>
          </a:p>
          <a:p>
            <a:pPr algn="r">
              <a:defRPr/>
            </a:pPr>
            <a:fld id="{C2A3C01C-C5B2-41A8-8D17-32AF24AD1F6C}" type="datetime1">
              <a:rPr lang="it-IT" sz="1000">
                <a:solidFill>
                  <a:srgbClr val="E3DED1">
                    <a:shade val="50000"/>
                  </a:srgbClr>
                </a:solidFill>
                <a:latin typeface="Calibri"/>
              </a:rPr>
              <a:pPr algn="r">
                <a:defRPr/>
              </a:pPr>
              <a:t>11/12/2020</a:t>
            </a:fld>
            <a:endParaRPr lang="it-IT" sz="1000" dirty="0">
              <a:solidFill>
                <a:srgbClr val="E3DED1">
                  <a:shade val="50000"/>
                </a:srgbClr>
              </a:solidFill>
              <a:latin typeface="Calibri"/>
            </a:endParaRPr>
          </a:p>
        </p:txBody>
      </p:sp>
      <p:sp>
        <p:nvSpPr>
          <p:cNvPr id="5" name="Segnaposto piè di pagina 4"/>
          <p:cNvSpPr>
            <a:spLocks noGrp="1"/>
          </p:cNvSpPr>
          <p:nvPr>
            <p:ph type="ftr" sz="quarter" idx="11"/>
          </p:nvPr>
        </p:nvSpPr>
        <p:spPr>
          <a:xfrm>
            <a:off x="6528048" y="6111876"/>
            <a:ext cx="3344280" cy="365125"/>
          </a:xfrm>
        </p:spPr>
        <p:txBody>
          <a:bodyPr/>
          <a:lstStyle/>
          <a:p>
            <a:pPr algn="l">
              <a:defRPr/>
            </a:pPr>
            <a:r>
              <a:rPr lang="it-IT" sz="1000" dirty="0">
                <a:solidFill>
                  <a:srgbClr val="E3DED1">
                    <a:shade val="50000"/>
                  </a:srgbClr>
                </a:solidFill>
                <a:latin typeface="Calibri"/>
              </a:rPr>
              <a:t>IL CODICE DEI CONTRATTI PUBBLICI</a:t>
            </a:r>
          </a:p>
        </p:txBody>
      </p:sp>
      <p:sp>
        <p:nvSpPr>
          <p:cNvPr id="6" name="Segnaposto numero diapositiva 5"/>
          <p:cNvSpPr>
            <a:spLocks noGrp="1"/>
          </p:cNvSpPr>
          <p:nvPr>
            <p:ph type="sldNum" sz="quarter" idx="12"/>
          </p:nvPr>
        </p:nvSpPr>
        <p:spPr/>
        <p:txBody>
          <a:bodyPr/>
          <a:lstStyle/>
          <a:p>
            <a:pPr>
              <a:defRPr/>
            </a:pPr>
            <a:fld id="{ED2A5BCF-08AD-4814-8341-34CC1736FD3A}" type="slidenum">
              <a:rPr lang="it-IT" sz="1000">
                <a:solidFill>
                  <a:srgbClr val="E3DED1">
                    <a:shade val="50000"/>
                  </a:srgbClr>
                </a:solidFill>
                <a:latin typeface="Calibri"/>
              </a:rPr>
              <a:pPr>
                <a:defRPr/>
              </a:pPr>
              <a:t>319</a:t>
            </a:fld>
            <a:endParaRPr lang="it-IT" sz="1000" dirty="0">
              <a:solidFill>
                <a:srgbClr val="E3DED1">
                  <a:shade val="50000"/>
                </a:srgbClr>
              </a:solidFill>
              <a:latin typeface="Calibri"/>
            </a:endParaRPr>
          </a:p>
        </p:txBody>
      </p:sp>
      <p:sp>
        <p:nvSpPr>
          <p:cNvPr id="2" name="CasellaDiTesto 1">
            <a:extLst>
              <a:ext uri="{FF2B5EF4-FFF2-40B4-BE49-F238E27FC236}">
                <a16:creationId xmlns:a16="http://schemas.microsoft.com/office/drawing/2014/main" id="{BBC663A1-9470-4ECC-A747-3CDF0FCD0CAC}"/>
              </a:ext>
            </a:extLst>
          </p:cNvPr>
          <p:cNvSpPr txBox="1"/>
          <p:nvPr/>
        </p:nvSpPr>
        <p:spPr>
          <a:xfrm>
            <a:off x="2855640" y="949690"/>
            <a:ext cx="6624736" cy="369332"/>
          </a:xfrm>
          <a:prstGeom prst="rect">
            <a:avLst/>
          </a:prstGeom>
          <a:solidFill>
            <a:srgbClr val="FFFF00"/>
          </a:solidFill>
        </p:spPr>
        <p:txBody>
          <a:bodyPr wrap="square" rtlCol="0">
            <a:spAutoFit/>
          </a:bodyPr>
          <a:lstStyle/>
          <a:p>
            <a:pPr algn="ctr"/>
            <a:r>
              <a:rPr lang="it-IT" b="1" dirty="0"/>
              <a:t>LA QUALIFICAZIONE NEI LAVORI PUBBLICI</a:t>
            </a:r>
          </a:p>
        </p:txBody>
      </p:sp>
      <p:sp>
        <p:nvSpPr>
          <p:cNvPr id="13" name="Rectangle 8">
            <a:extLst>
              <a:ext uri="{FF2B5EF4-FFF2-40B4-BE49-F238E27FC236}">
                <a16:creationId xmlns:a16="http://schemas.microsoft.com/office/drawing/2014/main" id="{01499C9C-19F5-4061-A5A2-DCD675B1F1CE}"/>
              </a:ext>
            </a:extLst>
          </p:cNvPr>
          <p:cNvSpPr>
            <a:spLocks noChangeArrowheads="1"/>
          </p:cNvSpPr>
          <p:nvPr/>
        </p:nvSpPr>
        <p:spPr bwMode="auto">
          <a:xfrm>
            <a:off x="5447929" y="2323438"/>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dirty="0"/>
          </a:p>
        </p:txBody>
      </p:sp>
      <p:sp>
        <p:nvSpPr>
          <p:cNvPr id="10" name="CasellaDiTesto 9">
            <a:extLst>
              <a:ext uri="{FF2B5EF4-FFF2-40B4-BE49-F238E27FC236}">
                <a16:creationId xmlns:a16="http://schemas.microsoft.com/office/drawing/2014/main" id="{9F40CAC2-7893-4AC9-8341-799FB8AD9FF6}"/>
              </a:ext>
            </a:extLst>
          </p:cNvPr>
          <p:cNvSpPr txBox="1"/>
          <p:nvPr/>
        </p:nvSpPr>
        <p:spPr>
          <a:xfrm>
            <a:off x="2928572" y="1468431"/>
            <a:ext cx="6410312" cy="400110"/>
          </a:xfrm>
          <a:prstGeom prst="rect">
            <a:avLst/>
          </a:prstGeom>
          <a:solidFill>
            <a:schemeClr val="accent2"/>
          </a:solidFill>
        </p:spPr>
        <p:txBody>
          <a:bodyPr wrap="square" rtlCol="0">
            <a:spAutoFit/>
          </a:bodyPr>
          <a:lstStyle/>
          <a:p>
            <a:pPr algn="ctr"/>
            <a:r>
              <a:rPr lang="it-IT" sz="2000" b="1" dirty="0"/>
              <a:t>LAVORI DI IMPORTO INFERIORE A 150.000 EURO</a:t>
            </a:r>
          </a:p>
        </p:txBody>
      </p:sp>
      <p:sp>
        <p:nvSpPr>
          <p:cNvPr id="8" name="Rettangolo 7">
            <a:extLst>
              <a:ext uri="{FF2B5EF4-FFF2-40B4-BE49-F238E27FC236}">
                <a16:creationId xmlns:a16="http://schemas.microsoft.com/office/drawing/2014/main" id="{6F4C377F-24E2-4B64-ABF1-002F20E4B585}"/>
              </a:ext>
            </a:extLst>
          </p:cNvPr>
          <p:cNvSpPr/>
          <p:nvPr/>
        </p:nvSpPr>
        <p:spPr>
          <a:xfrm>
            <a:off x="2658796" y="2115841"/>
            <a:ext cx="6874408" cy="3785652"/>
          </a:xfrm>
          <a:prstGeom prst="rect">
            <a:avLst/>
          </a:prstGeom>
          <a:solidFill>
            <a:schemeClr val="bg1"/>
          </a:solidFill>
          <a:ln w="19050">
            <a:solidFill>
              <a:schemeClr val="tx2"/>
            </a:solidFill>
          </a:ln>
        </p:spPr>
        <p:txBody>
          <a:bodyPr wrap="square">
            <a:spAutoFit/>
          </a:bodyPr>
          <a:lstStyle/>
          <a:p>
            <a:pPr algn="ctr"/>
            <a:r>
              <a:rPr lang="it-IT" sz="1600" b="1" u="sng" dirty="0"/>
              <a:t>Operatori con idoneità</a:t>
            </a:r>
          </a:p>
          <a:p>
            <a:pPr algn="ctr"/>
            <a:r>
              <a:rPr lang="it-IT" sz="1600" b="1" u="sng" dirty="0"/>
              <a:t>Plurisoggettiva</a:t>
            </a:r>
          </a:p>
          <a:p>
            <a:pPr marL="171450" indent="-171450" algn="just">
              <a:buFont typeface="Arial" panose="020B0604020202020204" pitchFamily="34" charset="0"/>
              <a:buChar char="•"/>
            </a:pPr>
            <a:r>
              <a:rPr lang="it-IT" sz="1600" b="1" u="sng" dirty="0"/>
              <a:t>Operatore economico raggruppato o consorziato, in forma di RTI o consorzio di tipo orizzontale art. 48 comma 1 d.lgs. n. 50/2016 e art. 92, comma 2 d.P.R. n. 207/2010:</a:t>
            </a:r>
            <a:r>
              <a:rPr lang="it-IT" sz="1600" dirty="0"/>
              <a:t> possesso del requisito in proporzione alla quota di partecipazione costituita dalla parte di lavori per la quale si qualifica e che intende assumere nell’ambito del raggruppamento;</a:t>
            </a:r>
          </a:p>
          <a:p>
            <a:pPr marL="171450" indent="-171450" algn="just">
              <a:buFont typeface="Arial" panose="020B0604020202020204" pitchFamily="34" charset="0"/>
              <a:buChar char="•"/>
            </a:pPr>
            <a:r>
              <a:rPr lang="it-IT" sz="1600" b="1" u="sng" dirty="0"/>
              <a:t>quota di partecipazione e relativa misura del requisito:</a:t>
            </a:r>
          </a:p>
          <a:p>
            <a:pPr lvl="1" algn="just"/>
            <a:r>
              <a:rPr lang="it-IT" sz="1600" dirty="0"/>
              <a:t>--- per l’operatore economico mandatario o capogruppo non può essere inferiore al 40% del totale richiesto al concorrente singolo e deve essere in misura maggioritaria rispetto a ciascun operatore economico mandante;</a:t>
            </a:r>
          </a:p>
          <a:p>
            <a:pPr lvl="1" algn="just"/>
            <a:r>
              <a:rPr lang="it-IT" sz="1600" dirty="0"/>
              <a:t>--- per ciascun operatore economico mandante non può essere inferiore al 10% del totale richiesto al concorrente singolo;</a:t>
            </a:r>
          </a:p>
          <a:p>
            <a:pPr lvl="1" algn="just"/>
            <a:r>
              <a:rPr lang="it-IT" sz="1600" dirty="0"/>
              <a:t>--- il raggruppamento temporaneo o il consorzio ordinario nel suo insieme deve possedere il requisito nella misura richiesta al concorrente singolo.</a:t>
            </a:r>
          </a:p>
        </p:txBody>
      </p:sp>
    </p:spTree>
    <p:extLst>
      <p:ext uri="{BB962C8B-B14F-4D97-AF65-F5344CB8AC3E}">
        <p14:creationId xmlns:p14="http://schemas.microsoft.com/office/powerpoint/2010/main" val="5395774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3" name="Segnaposto contenuto 2"/>
          <p:cNvSpPr>
            <a:spLocks noGrp="1"/>
          </p:cNvSpPr>
          <p:nvPr>
            <p:ph type="subTitle" idx="1"/>
          </p:nvPr>
        </p:nvSpPr>
        <p:spPr/>
        <p:txBody>
          <a:bodyPr>
            <a:normAutofit/>
          </a:bodyPr>
          <a:lstStyle/>
          <a:p>
            <a:endParaRPr lang="it-IT" dirty="0"/>
          </a:p>
          <a:p>
            <a:endParaRPr lang="it-IT" dirty="0"/>
          </a:p>
          <a:p>
            <a:endParaRPr lang="it-IT" dirty="0"/>
          </a:p>
          <a:p>
            <a:endParaRPr lang="it-IT" dirty="0"/>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C2ABC235-4CFF-44CE-B5A7-FB4506677455}" type="datetime1">
              <a:rPr lang="it-IT" smtClean="0"/>
              <a:t>11/12/2020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32</a:t>
            </a:fld>
            <a:endParaRPr lang="it-IT" dirty="0"/>
          </a:p>
        </p:txBody>
      </p:sp>
      <p:sp>
        <p:nvSpPr>
          <p:cNvPr id="2" name="CasellaDiTesto 1">
            <a:extLst>
              <a:ext uri="{FF2B5EF4-FFF2-40B4-BE49-F238E27FC236}">
                <a16:creationId xmlns:a16="http://schemas.microsoft.com/office/drawing/2014/main" id="{39FCF0C0-5817-4C63-BF76-57A7795C1D2E}"/>
              </a:ext>
            </a:extLst>
          </p:cNvPr>
          <p:cNvSpPr txBox="1"/>
          <p:nvPr/>
        </p:nvSpPr>
        <p:spPr>
          <a:xfrm>
            <a:off x="1227551" y="2055461"/>
            <a:ext cx="9736898" cy="3539430"/>
          </a:xfrm>
          <a:prstGeom prst="rect">
            <a:avLst/>
          </a:prstGeom>
          <a:solidFill>
            <a:schemeClr val="accent6">
              <a:lumMod val="20000"/>
              <a:lumOff val="80000"/>
            </a:schemeClr>
          </a:solidFill>
        </p:spPr>
        <p:txBody>
          <a:bodyPr wrap="square" rtlCol="0">
            <a:spAutoFit/>
          </a:bodyPr>
          <a:lstStyle/>
          <a:p>
            <a:pPr algn="ctr"/>
            <a:r>
              <a:rPr lang="it-IT" sz="1400" b="1" u="sng" dirty="0"/>
              <a:t>2018</a:t>
            </a:r>
            <a:r>
              <a:rPr lang="it-IT" sz="1400" dirty="0"/>
              <a:t> </a:t>
            </a:r>
          </a:p>
          <a:p>
            <a:pPr algn="ctr"/>
            <a:r>
              <a:rPr lang="it-IT" sz="1400" dirty="0"/>
              <a:t>● Bando Tipo n. 2 del 10 gennaio 2018 - </a:t>
            </a:r>
            <a:r>
              <a:rPr lang="it-IT" sz="1400" i="1" dirty="0"/>
              <a:t>Schema di disciplinare di gara Procedura aperta per l'affidamento di contratti pubblici di servizi di pulizia di importo pari o superiore alla soglia comunitaria con il criterio dell'offerta economicamente più vantaggiosa sulla base del miglior rapporto qualità/prezzo (Bando tipo, Allegati, Nota illustrativa, Relazione AIR).</a:t>
            </a:r>
          </a:p>
          <a:p>
            <a:pPr algn="ctr"/>
            <a:r>
              <a:rPr lang="it-IT" sz="1400" dirty="0"/>
              <a:t>● Bando Tipo n. 3 del 31 luglio 2018 - </a:t>
            </a:r>
            <a:r>
              <a:rPr lang="it-IT" sz="1400" i="1" dirty="0"/>
              <a:t>Disciplinare di gara per l’affidamento con procedura aperta di servizi di architettura e ingegneria di importo pari o superiore a € 100.000 con il criterio dell’offerta economicamente più vantaggiosa sulla base del miglior rapporto qualità/prezzo. </a:t>
            </a:r>
          </a:p>
          <a:p>
            <a:pPr algn="ctr"/>
            <a:r>
              <a:rPr lang="it-IT" sz="1400" b="1" u="sng" dirty="0"/>
              <a:t>2017 </a:t>
            </a:r>
          </a:p>
          <a:p>
            <a:pPr algn="ctr"/>
            <a:r>
              <a:rPr lang="it-IT" sz="1400" dirty="0"/>
              <a:t>●  Bando Tipo n. 1 del 22 novembre 2017 - </a:t>
            </a:r>
            <a:r>
              <a:rPr lang="it-IT" sz="1400" i="1" dirty="0"/>
              <a:t>Schema di disciplinare di gara per l'affidamento di servizi e forniture nei settori ordinari, di importo pari o superiore alla soglia comunitaria, aggiudicati all'offerta economicamente più vantaggiosa secondo il miglior rapporto qualità/prezzo (Bando tipo, Relazione illustrativa, Relazione AIR). </a:t>
            </a:r>
          </a:p>
          <a:p>
            <a:pPr algn="ctr"/>
            <a:r>
              <a:rPr lang="it-IT" sz="1400" dirty="0"/>
              <a:t> </a:t>
            </a:r>
          </a:p>
          <a:p>
            <a:pPr algn="ctr"/>
            <a:r>
              <a:rPr lang="it-IT" sz="1400" b="1" u="sng" dirty="0"/>
              <a:t>2014</a:t>
            </a:r>
            <a:r>
              <a:rPr lang="it-IT" sz="1400" dirty="0"/>
              <a:t> </a:t>
            </a:r>
          </a:p>
          <a:p>
            <a:pPr algn="ctr"/>
            <a:r>
              <a:rPr lang="it-IT" sz="1400" dirty="0"/>
              <a:t>● Bando Tipo n. 1 del 26 settembre 2014 - </a:t>
            </a:r>
            <a:r>
              <a:rPr lang="it-IT" sz="1400" i="1" dirty="0"/>
              <a:t>Affidamento dei servizi di pulizia e igiene ambientale degli immobili nei settori ordinari. </a:t>
            </a:r>
          </a:p>
          <a:p>
            <a:pPr algn="ctr"/>
            <a:r>
              <a:rPr lang="it-IT" sz="1400" dirty="0"/>
              <a:t>● Bando Tipo n. 2 del 2 settembre 2014 - </a:t>
            </a:r>
            <a:r>
              <a:rPr lang="it-IT" sz="1400" i="1" dirty="0"/>
              <a:t>Affidamento di lavori pubblici nei settori ordinari: procedura aperta per appalto di sola esecuzione lavori, contratti di importo superiore a euro 150.000 euro, offerta al prezzo più basso.</a:t>
            </a:r>
          </a:p>
        </p:txBody>
      </p:sp>
      <p:sp>
        <p:nvSpPr>
          <p:cNvPr id="10" name="CasellaDiTesto 9">
            <a:extLst>
              <a:ext uri="{FF2B5EF4-FFF2-40B4-BE49-F238E27FC236}">
                <a16:creationId xmlns:a16="http://schemas.microsoft.com/office/drawing/2014/main" id="{35479800-6BCA-489B-AF5D-ECA8424B8929}"/>
              </a:ext>
            </a:extLst>
          </p:cNvPr>
          <p:cNvSpPr txBox="1"/>
          <p:nvPr/>
        </p:nvSpPr>
        <p:spPr>
          <a:xfrm>
            <a:off x="2532176" y="1072457"/>
            <a:ext cx="7200800" cy="707886"/>
          </a:xfrm>
          <a:prstGeom prst="rect">
            <a:avLst/>
          </a:prstGeom>
          <a:solidFill>
            <a:srgbClr val="7030A0"/>
          </a:solidFill>
        </p:spPr>
        <p:txBody>
          <a:bodyPr wrap="square" rtlCol="0">
            <a:spAutoFit/>
          </a:bodyPr>
          <a:lstStyle/>
          <a:p>
            <a:pPr algn="ctr"/>
            <a:r>
              <a:rPr lang="it-IT" sz="2000" b="1" dirty="0"/>
              <a:t>IL BANDO DI GARA E LA LETTERA DI INVITO</a:t>
            </a:r>
          </a:p>
          <a:p>
            <a:pPr algn="ctr"/>
            <a:r>
              <a:rPr lang="it-IT" sz="2000" b="1" dirty="0"/>
              <a:t>Il bando di gara</a:t>
            </a:r>
          </a:p>
        </p:txBody>
      </p:sp>
    </p:spTree>
    <p:extLst>
      <p:ext uri="{BB962C8B-B14F-4D97-AF65-F5344CB8AC3E}">
        <p14:creationId xmlns:p14="http://schemas.microsoft.com/office/powerpoint/2010/main" val="2235412472"/>
      </p:ext>
    </p:extLst>
  </p:cSld>
  <p:clrMapOvr>
    <a:masterClrMapping/>
  </p:clrMapOvr>
</p:sld>
</file>

<file path=ppt/slides/slide3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7528" y="661538"/>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4" name="Segnaposto data 3"/>
          <p:cNvSpPr>
            <a:spLocks noGrp="1"/>
          </p:cNvSpPr>
          <p:nvPr>
            <p:ph type="dt" sz="half" idx="10"/>
          </p:nvPr>
        </p:nvSpPr>
        <p:spPr>
          <a:xfrm>
            <a:off x="1991544" y="6021289"/>
            <a:ext cx="2286000" cy="365125"/>
          </a:xfrm>
        </p:spPr>
        <p:txBody>
          <a:bodyPr/>
          <a:lstStyle/>
          <a:p>
            <a:pPr algn="r">
              <a:defRPr/>
            </a:pPr>
            <a:endParaRPr lang="it-IT" sz="1000" dirty="0">
              <a:solidFill>
                <a:srgbClr val="E3DED1">
                  <a:shade val="50000"/>
                </a:srgbClr>
              </a:solidFill>
              <a:latin typeface="Calibri"/>
            </a:endParaRPr>
          </a:p>
          <a:p>
            <a:pPr algn="r">
              <a:defRPr/>
            </a:pPr>
            <a:fld id="{C2A3C01C-C5B2-41A8-8D17-32AF24AD1F6C}" type="datetime1">
              <a:rPr lang="it-IT" sz="1000">
                <a:solidFill>
                  <a:srgbClr val="E3DED1">
                    <a:shade val="50000"/>
                  </a:srgbClr>
                </a:solidFill>
                <a:latin typeface="Calibri"/>
              </a:rPr>
              <a:pPr algn="r">
                <a:defRPr/>
              </a:pPr>
              <a:t>11/12/2020</a:t>
            </a:fld>
            <a:endParaRPr lang="it-IT" sz="1000" dirty="0">
              <a:solidFill>
                <a:srgbClr val="E3DED1">
                  <a:shade val="50000"/>
                </a:srgbClr>
              </a:solidFill>
              <a:latin typeface="Calibri"/>
            </a:endParaRPr>
          </a:p>
        </p:txBody>
      </p:sp>
      <p:sp>
        <p:nvSpPr>
          <p:cNvPr id="5" name="Segnaposto piè di pagina 4"/>
          <p:cNvSpPr>
            <a:spLocks noGrp="1"/>
          </p:cNvSpPr>
          <p:nvPr>
            <p:ph type="ftr" sz="quarter" idx="11"/>
          </p:nvPr>
        </p:nvSpPr>
        <p:spPr>
          <a:xfrm>
            <a:off x="6528048" y="6111876"/>
            <a:ext cx="3344280" cy="365125"/>
          </a:xfrm>
        </p:spPr>
        <p:txBody>
          <a:bodyPr/>
          <a:lstStyle/>
          <a:p>
            <a:pPr algn="l">
              <a:defRPr/>
            </a:pPr>
            <a:r>
              <a:rPr lang="it-IT" sz="1000" dirty="0">
                <a:solidFill>
                  <a:srgbClr val="E3DED1">
                    <a:shade val="50000"/>
                  </a:srgbClr>
                </a:solidFill>
                <a:latin typeface="Calibri"/>
              </a:rPr>
              <a:t>IL CODICE DEI CONTRATTI PUBBLICI</a:t>
            </a:r>
          </a:p>
        </p:txBody>
      </p:sp>
      <p:sp>
        <p:nvSpPr>
          <p:cNvPr id="6" name="Segnaposto numero diapositiva 5"/>
          <p:cNvSpPr>
            <a:spLocks noGrp="1"/>
          </p:cNvSpPr>
          <p:nvPr>
            <p:ph type="sldNum" sz="quarter" idx="12"/>
          </p:nvPr>
        </p:nvSpPr>
        <p:spPr/>
        <p:txBody>
          <a:bodyPr/>
          <a:lstStyle/>
          <a:p>
            <a:pPr>
              <a:defRPr/>
            </a:pPr>
            <a:fld id="{ED2A5BCF-08AD-4814-8341-34CC1736FD3A}" type="slidenum">
              <a:rPr lang="it-IT" sz="1000">
                <a:solidFill>
                  <a:srgbClr val="E3DED1">
                    <a:shade val="50000"/>
                  </a:srgbClr>
                </a:solidFill>
                <a:latin typeface="Calibri"/>
              </a:rPr>
              <a:pPr>
                <a:defRPr/>
              </a:pPr>
              <a:t>320</a:t>
            </a:fld>
            <a:endParaRPr lang="it-IT" sz="1000" dirty="0">
              <a:solidFill>
                <a:srgbClr val="E3DED1">
                  <a:shade val="50000"/>
                </a:srgbClr>
              </a:solidFill>
              <a:latin typeface="Calibri"/>
            </a:endParaRPr>
          </a:p>
        </p:txBody>
      </p:sp>
      <p:sp>
        <p:nvSpPr>
          <p:cNvPr id="2" name="CasellaDiTesto 1">
            <a:extLst>
              <a:ext uri="{FF2B5EF4-FFF2-40B4-BE49-F238E27FC236}">
                <a16:creationId xmlns:a16="http://schemas.microsoft.com/office/drawing/2014/main" id="{BBC663A1-9470-4ECC-A747-3CDF0FCD0CAC}"/>
              </a:ext>
            </a:extLst>
          </p:cNvPr>
          <p:cNvSpPr txBox="1"/>
          <p:nvPr/>
        </p:nvSpPr>
        <p:spPr>
          <a:xfrm>
            <a:off x="2855640" y="949690"/>
            <a:ext cx="6624736" cy="369332"/>
          </a:xfrm>
          <a:prstGeom prst="rect">
            <a:avLst/>
          </a:prstGeom>
          <a:solidFill>
            <a:srgbClr val="FFFF00"/>
          </a:solidFill>
        </p:spPr>
        <p:txBody>
          <a:bodyPr wrap="square" rtlCol="0">
            <a:spAutoFit/>
          </a:bodyPr>
          <a:lstStyle/>
          <a:p>
            <a:pPr algn="ctr"/>
            <a:r>
              <a:rPr lang="it-IT" b="1" dirty="0"/>
              <a:t>LA QUALIFICAZIONE NEI LAVORI PUBBLICI</a:t>
            </a:r>
          </a:p>
        </p:txBody>
      </p:sp>
      <p:sp>
        <p:nvSpPr>
          <p:cNvPr id="13" name="Rectangle 8">
            <a:extLst>
              <a:ext uri="{FF2B5EF4-FFF2-40B4-BE49-F238E27FC236}">
                <a16:creationId xmlns:a16="http://schemas.microsoft.com/office/drawing/2014/main" id="{01499C9C-19F5-4061-A5A2-DCD675B1F1CE}"/>
              </a:ext>
            </a:extLst>
          </p:cNvPr>
          <p:cNvSpPr>
            <a:spLocks noChangeArrowheads="1"/>
          </p:cNvSpPr>
          <p:nvPr/>
        </p:nvSpPr>
        <p:spPr bwMode="auto">
          <a:xfrm>
            <a:off x="5447929" y="2323438"/>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dirty="0"/>
          </a:p>
        </p:txBody>
      </p:sp>
      <p:sp>
        <p:nvSpPr>
          <p:cNvPr id="10" name="CasellaDiTesto 9">
            <a:extLst>
              <a:ext uri="{FF2B5EF4-FFF2-40B4-BE49-F238E27FC236}">
                <a16:creationId xmlns:a16="http://schemas.microsoft.com/office/drawing/2014/main" id="{9F40CAC2-7893-4AC9-8341-799FB8AD9FF6}"/>
              </a:ext>
            </a:extLst>
          </p:cNvPr>
          <p:cNvSpPr txBox="1"/>
          <p:nvPr/>
        </p:nvSpPr>
        <p:spPr>
          <a:xfrm>
            <a:off x="2855640" y="1468431"/>
            <a:ext cx="6624736" cy="338554"/>
          </a:xfrm>
          <a:prstGeom prst="rect">
            <a:avLst/>
          </a:prstGeom>
          <a:solidFill>
            <a:schemeClr val="accent2"/>
          </a:solidFill>
        </p:spPr>
        <p:txBody>
          <a:bodyPr wrap="square" rtlCol="0">
            <a:spAutoFit/>
          </a:bodyPr>
          <a:lstStyle/>
          <a:p>
            <a:pPr algn="ctr"/>
            <a:r>
              <a:rPr lang="it-IT" sz="1600" b="1" dirty="0"/>
              <a:t>LAVORI DI IMPORTO SUPERIORE A 150.000 EURO e con unica categoria</a:t>
            </a:r>
          </a:p>
        </p:txBody>
      </p:sp>
      <p:sp>
        <p:nvSpPr>
          <p:cNvPr id="11" name="object 8">
            <a:extLst>
              <a:ext uri="{FF2B5EF4-FFF2-40B4-BE49-F238E27FC236}">
                <a16:creationId xmlns:a16="http://schemas.microsoft.com/office/drawing/2014/main" id="{367BA7DC-3E0D-40E9-A305-2F8AE1B26DFB}"/>
              </a:ext>
            </a:extLst>
          </p:cNvPr>
          <p:cNvSpPr txBox="1"/>
          <p:nvPr/>
        </p:nvSpPr>
        <p:spPr>
          <a:xfrm>
            <a:off x="2235536" y="2282533"/>
            <a:ext cx="3140385" cy="2508379"/>
          </a:xfrm>
          <a:prstGeom prst="rect">
            <a:avLst/>
          </a:prstGeom>
          <a:solidFill>
            <a:schemeClr val="accent1">
              <a:lumMod val="60000"/>
              <a:lumOff val="40000"/>
            </a:schemeClr>
          </a:solidFill>
          <a:ln>
            <a:solidFill>
              <a:schemeClr val="tx2"/>
            </a:solidFill>
          </a:ln>
        </p:spPr>
        <p:txBody>
          <a:bodyPr vert="horz" wrap="square" lIns="0" tIns="12700" rIns="0" bIns="0" rtlCol="0">
            <a:spAutoFit/>
          </a:bodyPr>
          <a:lstStyle/>
          <a:p>
            <a:pPr marL="1294765" marR="122555" indent="-1168400">
              <a:spcBef>
                <a:spcPts val="100"/>
              </a:spcBef>
            </a:pPr>
            <a:r>
              <a:rPr sz="1400" b="1" u="sng" spc="-5" dirty="0">
                <a:latin typeface="Arial"/>
                <a:cs typeface="Arial"/>
              </a:rPr>
              <a:t>Operatori </a:t>
            </a:r>
            <a:r>
              <a:rPr sz="1400" b="1" u="sng" dirty="0">
                <a:latin typeface="Arial"/>
                <a:cs typeface="Arial"/>
              </a:rPr>
              <a:t>con</a:t>
            </a:r>
            <a:r>
              <a:rPr sz="1400" b="1" u="sng" spc="-80" dirty="0">
                <a:latin typeface="Arial"/>
                <a:cs typeface="Arial"/>
              </a:rPr>
              <a:t> </a:t>
            </a:r>
            <a:r>
              <a:rPr sz="1400" b="1" u="sng" spc="-5" dirty="0">
                <a:latin typeface="Arial"/>
                <a:cs typeface="Arial"/>
              </a:rPr>
              <a:t>idoneità individuale</a:t>
            </a:r>
            <a:endParaRPr lang="it-IT" sz="1400" b="1" u="sng" spc="-5" dirty="0">
              <a:latin typeface="Arial"/>
              <a:cs typeface="Arial"/>
            </a:endParaRPr>
          </a:p>
          <a:p>
            <a:pPr marL="1294765" marR="122555" indent="-1168400">
              <a:spcBef>
                <a:spcPts val="100"/>
              </a:spcBef>
            </a:pPr>
            <a:endParaRPr lang="it-IT" sz="1600" b="1" spc="-5" dirty="0">
              <a:latin typeface="Arial"/>
              <a:cs typeface="Arial"/>
            </a:endParaRPr>
          </a:p>
          <a:p>
            <a:pPr marL="298450" marR="5080" indent="-285750">
              <a:spcBef>
                <a:spcPts val="100"/>
              </a:spcBef>
              <a:buFont typeface="Arial" panose="020B0604020202020204" pitchFamily="34" charset="0"/>
              <a:buChar char="•"/>
            </a:pPr>
            <a:r>
              <a:rPr lang="it-IT" sz="1600" spc="-5" dirty="0">
                <a:cs typeface="Arial"/>
              </a:rPr>
              <a:t>Operatore singolo: possesso di idonea  ed adeguata attestazione</a:t>
            </a:r>
            <a:r>
              <a:rPr lang="it-IT" sz="1600" spc="5" dirty="0">
                <a:cs typeface="Arial"/>
              </a:rPr>
              <a:t> </a:t>
            </a:r>
            <a:r>
              <a:rPr lang="it-IT" sz="1600" spc="-10" dirty="0">
                <a:cs typeface="Arial"/>
              </a:rPr>
              <a:t>SOA.</a:t>
            </a:r>
            <a:endParaRPr lang="it-IT" sz="1600" dirty="0">
              <a:cs typeface="Arial"/>
            </a:endParaRPr>
          </a:p>
          <a:p>
            <a:pPr marL="298450" marR="5080" indent="-285750">
              <a:spcBef>
                <a:spcPts val="100"/>
              </a:spcBef>
              <a:buFont typeface="Arial" panose="020B0604020202020204" pitchFamily="34" charset="0"/>
              <a:buChar char="•"/>
            </a:pPr>
            <a:r>
              <a:rPr lang="it-IT" sz="1600" spc="-5" dirty="0">
                <a:cs typeface="Arial"/>
              </a:rPr>
              <a:t>Consorzi di cui all’art. 45 </a:t>
            </a:r>
            <a:r>
              <a:rPr lang="it-IT" sz="1600" dirty="0">
                <a:cs typeface="Arial"/>
              </a:rPr>
              <a:t>co. 2 </a:t>
            </a:r>
            <a:r>
              <a:rPr lang="it-IT" sz="1600" spc="-5" dirty="0">
                <a:cs typeface="Arial"/>
              </a:rPr>
              <a:t>lett. </a:t>
            </a:r>
            <a:r>
              <a:rPr lang="it-IT" sz="1600" dirty="0">
                <a:cs typeface="Arial"/>
              </a:rPr>
              <a:t>b) e  </a:t>
            </a:r>
            <a:r>
              <a:rPr lang="it-IT" sz="1600" spc="-5" dirty="0">
                <a:cs typeface="Arial"/>
              </a:rPr>
              <a:t>c): l'attestazione </a:t>
            </a:r>
            <a:r>
              <a:rPr lang="it-IT" sz="1600" spc="-10" dirty="0">
                <a:cs typeface="Arial"/>
              </a:rPr>
              <a:t>SOA </a:t>
            </a:r>
            <a:r>
              <a:rPr lang="it-IT" sz="1600" spc="-5" dirty="0">
                <a:cs typeface="Arial"/>
              </a:rPr>
              <a:t>deve essere  intestata al consorzio.</a:t>
            </a:r>
            <a:endParaRPr lang="it-IT" sz="1600" dirty="0">
              <a:cs typeface="Arial"/>
            </a:endParaRPr>
          </a:p>
          <a:p>
            <a:pPr marL="1294765" marR="122555" indent="-1168400">
              <a:spcBef>
                <a:spcPts val="100"/>
              </a:spcBef>
            </a:pPr>
            <a:endParaRPr lang="it-IT" sz="1600" b="1" spc="-5" dirty="0">
              <a:latin typeface="Arial"/>
              <a:cs typeface="Arial"/>
            </a:endParaRPr>
          </a:p>
          <a:p>
            <a:pPr marL="1294765" marR="122555" indent="-1168400">
              <a:spcBef>
                <a:spcPts val="100"/>
              </a:spcBef>
            </a:pPr>
            <a:endParaRPr sz="1600" b="1" dirty="0">
              <a:latin typeface="Arial"/>
              <a:cs typeface="Arial"/>
            </a:endParaRPr>
          </a:p>
        </p:txBody>
      </p:sp>
      <p:sp>
        <p:nvSpPr>
          <p:cNvPr id="9" name="Rettangolo 8">
            <a:extLst>
              <a:ext uri="{FF2B5EF4-FFF2-40B4-BE49-F238E27FC236}">
                <a16:creationId xmlns:a16="http://schemas.microsoft.com/office/drawing/2014/main" id="{CF5339F5-41DF-405A-8806-5B6B212E736F}"/>
              </a:ext>
            </a:extLst>
          </p:cNvPr>
          <p:cNvSpPr/>
          <p:nvPr/>
        </p:nvSpPr>
        <p:spPr>
          <a:xfrm>
            <a:off x="5591945" y="2027402"/>
            <a:ext cx="4280383" cy="3924151"/>
          </a:xfrm>
          <a:prstGeom prst="rect">
            <a:avLst/>
          </a:prstGeom>
          <a:solidFill>
            <a:srgbClr val="92D050"/>
          </a:solidFill>
          <a:ln>
            <a:solidFill>
              <a:schemeClr val="tx2"/>
            </a:solidFill>
          </a:ln>
        </p:spPr>
        <p:txBody>
          <a:bodyPr wrap="square">
            <a:spAutoFit/>
          </a:bodyPr>
          <a:lstStyle/>
          <a:p>
            <a:pPr algn="ctr"/>
            <a:r>
              <a:rPr lang="it-IT" b="1" u="sng" dirty="0"/>
              <a:t>Operatori con idoneità plurisoggettiva</a:t>
            </a:r>
          </a:p>
          <a:p>
            <a:pPr algn="just"/>
            <a:endParaRPr lang="it-IT" sz="1100" dirty="0">
              <a:latin typeface="Arial"/>
              <a:cs typeface="Arial"/>
            </a:endParaRPr>
          </a:p>
          <a:p>
            <a:pPr marL="171450" indent="-171450">
              <a:buFont typeface="Arial" panose="020B0604020202020204" pitchFamily="34" charset="0"/>
              <a:buChar char="•"/>
            </a:pPr>
            <a:r>
              <a:rPr lang="it-IT" sz="1100" dirty="0">
                <a:latin typeface="Arial"/>
                <a:cs typeface="Arial"/>
              </a:rPr>
              <a:t>Operatore economico raggruppato o consorziato, </a:t>
            </a:r>
            <a:r>
              <a:rPr lang="it-IT" sz="1100" spc="-5" dirty="0">
                <a:latin typeface="Arial"/>
                <a:cs typeface="Arial"/>
              </a:rPr>
              <a:t>in </a:t>
            </a:r>
            <a:r>
              <a:rPr lang="it-IT" sz="1100" dirty="0">
                <a:latin typeface="Arial"/>
                <a:cs typeface="Arial"/>
              </a:rPr>
              <a:t>forma  di </a:t>
            </a:r>
            <a:r>
              <a:rPr lang="it-IT" sz="1100" spc="-5" dirty="0">
                <a:latin typeface="Arial"/>
                <a:cs typeface="Arial"/>
              </a:rPr>
              <a:t>RTI </a:t>
            </a:r>
            <a:r>
              <a:rPr lang="it-IT" sz="1100" dirty="0">
                <a:latin typeface="Arial"/>
                <a:cs typeface="Arial"/>
              </a:rPr>
              <a:t>o consorzio </a:t>
            </a:r>
            <a:r>
              <a:rPr lang="it-IT" sz="1100" b="1" spc="-5" dirty="0">
                <a:latin typeface="Arial"/>
                <a:cs typeface="Arial"/>
              </a:rPr>
              <a:t>di tipo orizzontale </a:t>
            </a:r>
            <a:r>
              <a:rPr lang="it-IT" sz="1100" dirty="0">
                <a:latin typeface="Arial"/>
                <a:cs typeface="Arial"/>
              </a:rPr>
              <a:t>di cui all’articolo 48  comma 1 </a:t>
            </a:r>
            <a:r>
              <a:rPr lang="it-IT" sz="1100" spc="-5" dirty="0">
                <a:latin typeface="Arial"/>
                <a:cs typeface="Arial"/>
              </a:rPr>
              <a:t>Codice </a:t>
            </a:r>
            <a:r>
              <a:rPr lang="it-IT" sz="1100" dirty="0">
                <a:latin typeface="Arial"/>
                <a:cs typeface="Arial"/>
              </a:rPr>
              <a:t>e all’art. 92, comma 2, </a:t>
            </a:r>
            <a:r>
              <a:rPr lang="it-IT" sz="1100" spc="-5" dirty="0">
                <a:latin typeface="Arial"/>
                <a:cs typeface="Arial"/>
              </a:rPr>
              <a:t>d.P.R. </a:t>
            </a:r>
            <a:r>
              <a:rPr lang="it-IT" sz="1100" dirty="0">
                <a:latin typeface="Arial"/>
                <a:cs typeface="Arial"/>
              </a:rPr>
              <a:t>n. 207/2010: possesso del requisito </a:t>
            </a:r>
            <a:r>
              <a:rPr lang="it-IT" sz="1100" spc="-5" dirty="0">
                <a:latin typeface="Arial"/>
                <a:cs typeface="Arial"/>
              </a:rPr>
              <a:t>in </a:t>
            </a:r>
            <a:r>
              <a:rPr lang="it-IT" sz="1100" dirty="0">
                <a:latin typeface="Arial"/>
                <a:cs typeface="Arial"/>
              </a:rPr>
              <a:t>proporzione alla quota di partecipazione costituita dalla parte di </a:t>
            </a:r>
            <a:r>
              <a:rPr lang="it-IT" sz="1100" spc="-5" dirty="0">
                <a:latin typeface="Arial"/>
                <a:cs typeface="Arial"/>
              </a:rPr>
              <a:t>lavori </a:t>
            </a:r>
            <a:r>
              <a:rPr lang="it-IT" sz="1100" dirty="0">
                <a:latin typeface="Arial"/>
                <a:cs typeface="Arial"/>
              </a:rPr>
              <a:t>per la </a:t>
            </a:r>
            <a:r>
              <a:rPr lang="it-IT" sz="1100" spc="-5" dirty="0">
                <a:latin typeface="Arial"/>
                <a:cs typeface="Arial"/>
              </a:rPr>
              <a:t>quale </a:t>
            </a:r>
            <a:r>
              <a:rPr lang="it-IT" sz="1100" dirty="0">
                <a:latin typeface="Arial"/>
                <a:cs typeface="Arial"/>
              </a:rPr>
              <a:t>si qualifica e che </a:t>
            </a:r>
            <a:r>
              <a:rPr lang="it-IT" sz="1100" spc="-5" dirty="0">
                <a:latin typeface="Arial"/>
                <a:cs typeface="Arial"/>
              </a:rPr>
              <a:t>intende </a:t>
            </a:r>
            <a:r>
              <a:rPr lang="it-IT" sz="1100" dirty="0">
                <a:latin typeface="Arial"/>
                <a:cs typeface="Arial"/>
              </a:rPr>
              <a:t>assumere nell’ambito del</a:t>
            </a:r>
            <a:r>
              <a:rPr lang="it-IT" sz="1100" spc="5" dirty="0">
                <a:latin typeface="Arial"/>
                <a:cs typeface="Arial"/>
              </a:rPr>
              <a:t> </a:t>
            </a:r>
            <a:r>
              <a:rPr lang="it-IT" sz="1100" dirty="0">
                <a:latin typeface="Arial"/>
                <a:cs typeface="Arial"/>
              </a:rPr>
              <a:t>raggruppamento;</a:t>
            </a:r>
          </a:p>
          <a:p>
            <a:pPr marL="171450" indent="-171450">
              <a:buFont typeface="Arial" panose="020B0604020202020204" pitchFamily="34" charset="0"/>
              <a:buChar char="•"/>
            </a:pPr>
            <a:endParaRPr lang="it-IT" sz="1100" dirty="0">
              <a:latin typeface="Arial"/>
              <a:cs typeface="Arial"/>
            </a:endParaRPr>
          </a:p>
          <a:p>
            <a:pPr marL="171450" indent="-171450">
              <a:buFont typeface="Arial" panose="020B0604020202020204" pitchFamily="34" charset="0"/>
              <a:buChar char="•"/>
            </a:pPr>
            <a:r>
              <a:rPr lang="it-IT" sz="1100" dirty="0">
                <a:latin typeface="Arial"/>
                <a:cs typeface="Arial"/>
              </a:rPr>
              <a:t>quota di partecipazione di cui al precedente punto e </a:t>
            </a:r>
            <a:r>
              <a:rPr lang="it-IT" sz="1100" spc="-5" dirty="0">
                <a:latin typeface="Arial"/>
                <a:cs typeface="Arial"/>
              </a:rPr>
              <a:t>relativa </a:t>
            </a:r>
            <a:r>
              <a:rPr lang="it-IT" sz="1100" dirty="0">
                <a:latin typeface="Arial"/>
                <a:cs typeface="Arial"/>
              </a:rPr>
              <a:t>misura del</a:t>
            </a:r>
            <a:r>
              <a:rPr lang="it-IT" sz="1100" spc="5" dirty="0">
                <a:latin typeface="Arial"/>
                <a:cs typeface="Arial"/>
              </a:rPr>
              <a:t> </a:t>
            </a:r>
            <a:r>
              <a:rPr lang="it-IT" sz="1100" dirty="0">
                <a:latin typeface="Arial"/>
                <a:cs typeface="Arial"/>
              </a:rPr>
              <a:t>requisito:</a:t>
            </a:r>
          </a:p>
          <a:p>
            <a:pPr marL="469900" lvl="1"/>
            <a:r>
              <a:rPr lang="it-IT" sz="1100" dirty="0">
                <a:latin typeface="Arial"/>
                <a:cs typeface="Arial"/>
              </a:rPr>
              <a:t>---</a:t>
            </a:r>
            <a:r>
              <a:rPr lang="it-IT" sz="1100" spc="240" dirty="0">
                <a:latin typeface="Arial"/>
                <a:cs typeface="Arial"/>
              </a:rPr>
              <a:t> </a:t>
            </a:r>
            <a:r>
              <a:rPr lang="it-IT" sz="1100" dirty="0">
                <a:latin typeface="Arial"/>
                <a:cs typeface="Arial"/>
              </a:rPr>
              <a:t>per</a:t>
            </a:r>
            <a:r>
              <a:rPr lang="it-IT" sz="1100" spc="240" dirty="0">
                <a:latin typeface="Arial"/>
                <a:cs typeface="Arial"/>
              </a:rPr>
              <a:t> </a:t>
            </a:r>
            <a:r>
              <a:rPr lang="it-IT" sz="1100" dirty="0">
                <a:latin typeface="Arial"/>
                <a:cs typeface="Arial"/>
              </a:rPr>
              <a:t>l’operatore</a:t>
            </a:r>
            <a:r>
              <a:rPr lang="it-IT" sz="1100" spc="235" dirty="0">
                <a:latin typeface="Arial"/>
                <a:cs typeface="Arial"/>
              </a:rPr>
              <a:t> </a:t>
            </a:r>
            <a:r>
              <a:rPr lang="it-IT" sz="1100" dirty="0">
                <a:latin typeface="Arial"/>
                <a:cs typeface="Arial"/>
              </a:rPr>
              <a:t>economico</a:t>
            </a:r>
            <a:r>
              <a:rPr lang="it-IT" sz="1100" spc="229" dirty="0">
                <a:latin typeface="Arial"/>
                <a:cs typeface="Arial"/>
              </a:rPr>
              <a:t> </a:t>
            </a:r>
            <a:r>
              <a:rPr lang="it-IT" sz="1100" dirty="0">
                <a:latin typeface="Arial"/>
                <a:cs typeface="Arial"/>
              </a:rPr>
              <a:t>mandatario</a:t>
            </a:r>
            <a:r>
              <a:rPr lang="it-IT" sz="1100" spc="229" dirty="0">
                <a:latin typeface="Arial"/>
                <a:cs typeface="Arial"/>
              </a:rPr>
              <a:t> </a:t>
            </a:r>
            <a:r>
              <a:rPr lang="it-IT" sz="1100" dirty="0">
                <a:latin typeface="Arial"/>
                <a:cs typeface="Arial"/>
              </a:rPr>
              <a:t>o</a:t>
            </a:r>
            <a:r>
              <a:rPr lang="it-IT" sz="1100" spc="245" dirty="0">
                <a:latin typeface="Arial"/>
                <a:cs typeface="Arial"/>
              </a:rPr>
              <a:t> </a:t>
            </a:r>
            <a:r>
              <a:rPr lang="it-IT" sz="1100" dirty="0">
                <a:latin typeface="Arial"/>
                <a:cs typeface="Arial"/>
              </a:rPr>
              <a:t>capogruppo</a:t>
            </a:r>
            <a:r>
              <a:rPr lang="it-IT" sz="1100" spc="229" dirty="0">
                <a:latin typeface="Arial"/>
                <a:cs typeface="Arial"/>
              </a:rPr>
              <a:t> </a:t>
            </a:r>
            <a:r>
              <a:rPr lang="it-IT" sz="1100" dirty="0">
                <a:latin typeface="Arial"/>
                <a:cs typeface="Arial"/>
              </a:rPr>
              <a:t>non può essere inferiore al 40% del totale richiesto al concorrente  singolo e </a:t>
            </a:r>
            <a:r>
              <a:rPr lang="it-IT" sz="1100" spc="-5" dirty="0">
                <a:latin typeface="Arial"/>
                <a:cs typeface="Arial"/>
              </a:rPr>
              <a:t>deve </a:t>
            </a:r>
            <a:r>
              <a:rPr lang="it-IT" sz="1100" dirty="0">
                <a:latin typeface="Arial"/>
                <a:cs typeface="Arial"/>
              </a:rPr>
              <a:t>essere </a:t>
            </a:r>
            <a:r>
              <a:rPr lang="it-IT" sz="1100" spc="-5" dirty="0">
                <a:latin typeface="Arial"/>
                <a:cs typeface="Arial"/>
              </a:rPr>
              <a:t>in </a:t>
            </a:r>
            <a:r>
              <a:rPr lang="it-IT" sz="1100" dirty="0">
                <a:latin typeface="Arial"/>
                <a:cs typeface="Arial"/>
              </a:rPr>
              <a:t>misura maggioritaria rispetto a  ciascun operatore economico</a:t>
            </a:r>
            <a:r>
              <a:rPr lang="it-IT" sz="1100" spc="20" dirty="0">
                <a:latin typeface="Arial"/>
                <a:cs typeface="Arial"/>
              </a:rPr>
              <a:t> </a:t>
            </a:r>
            <a:r>
              <a:rPr lang="it-IT" sz="1100" spc="-5" dirty="0">
                <a:latin typeface="Arial"/>
                <a:cs typeface="Arial"/>
              </a:rPr>
              <a:t>mandante;</a:t>
            </a:r>
            <a:endParaRPr lang="it-IT" sz="1100" dirty="0">
              <a:latin typeface="Arial"/>
              <a:cs typeface="Arial"/>
            </a:endParaRPr>
          </a:p>
          <a:p>
            <a:pPr marL="469900" marR="8890" lvl="1"/>
            <a:r>
              <a:rPr lang="it-IT" sz="1100" dirty="0">
                <a:latin typeface="Arial"/>
                <a:cs typeface="Arial"/>
              </a:rPr>
              <a:t>--- per ciascun operatore economico mandante non può  essere inferiore al 10% del </a:t>
            </a:r>
            <a:r>
              <a:rPr lang="it-IT" sz="1100" spc="-5" dirty="0">
                <a:latin typeface="Arial"/>
                <a:cs typeface="Arial"/>
              </a:rPr>
              <a:t>totale </a:t>
            </a:r>
            <a:r>
              <a:rPr lang="it-IT" sz="1100" dirty="0">
                <a:latin typeface="Arial"/>
                <a:cs typeface="Arial"/>
              </a:rPr>
              <a:t>richiesto al concorrente  singolo;</a:t>
            </a:r>
          </a:p>
          <a:p>
            <a:pPr marL="469900" lvl="1"/>
            <a:r>
              <a:rPr lang="it-IT" sz="1100" dirty="0">
                <a:latin typeface="Arial"/>
                <a:cs typeface="Arial"/>
              </a:rPr>
              <a:t>---</a:t>
            </a:r>
            <a:r>
              <a:rPr lang="it-IT" sz="1100" spc="130" dirty="0">
                <a:latin typeface="Arial"/>
                <a:cs typeface="Arial"/>
              </a:rPr>
              <a:t> </a:t>
            </a:r>
            <a:r>
              <a:rPr lang="it-IT" sz="1100" dirty="0">
                <a:latin typeface="Arial"/>
                <a:cs typeface="Arial"/>
              </a:rPr>
              <a:t>il</a:t>
            </a:r>
            <a:r>
              <a:rPr lang="it-IT" sz="1100" spc="140" dirty="0">
                <a:latin typeface="Arial"/>
                <a:cs typeface="Arial"/>
              </a:rPr>
              <a:t> </a:t>
            </a:r>
            <a:r>
              <a:rPr lang="it-IT" sz="1100" dirty="0">
                <a:latin typeface="Arial"/>
                <a:cs typeface="Arial"/>
              </a:rPr>
              <a:t>raggruppamento</a:t>
            </a:r>
            <a:r>
              <a:rPr lang="it-IT" sz="1100" spc="140" dirty="0">
                <a:latin typeface="Arial"/>
                <a:cs typeface="Arial"/>
              </a:rPr>
              <a:t> </a:t>
            </a:r>
            <a:r>
              <a:rPr lang="it-IT" sz="1100" dirty="0">
                <a:latin typeface="Arial"/>
                <a:cs typeface="Arial"/>
              </a:rPr>
              <a:t>temporaneo</a:t>
            </a:r>
            <a:r>
              <a:rPr lang="it-IT" sz="1100" spc="140" dirty="0">
                <a:latin typeface="Arial"/>
                <a:cs typeface="Arial"/>
              </a:rPr>
              <a:t> </a:t>
            </a:r>
            <a:r>
              <a:rPr lang="it-IT" sz="1100" dirty="0">
                <a:latin typeface="Arial"/>
                <a:cs typeface="Arial"/>
              </a:rPr>
              <a:t>o</a:t>
            </a:r>
            <a:r>
              <a:rPr lang="it-IT" sz="1100" spc="140" dirty="0">
                <a:latin typeface="Arial"/>
                <a:cs typeface="Arial"/>
              </a:rPr>
              <a:t> </a:t>
            </a:r>
            <a:r>
              <a:rPr lang="it-IT" sz="1100" spc="-5" dirty="0">
                <a:latin typeface="Arial"/>
                <a:cs typeface="Arial"/>
              </a:rPr>
              <a:t>il</a:t>
            </a:r>
            <a:r>
              <a:rPr lang="it-IT" sz="1100" spc="140" dirty="0">
                <a:latin typeface="Arial"/>
                <a:cs typeface="Arial"/>
              </a:rPr>
              <a:t> </a:t>
            </a:r>
            <a:r>
              <a:rPr lang="it-IT" sz="1100" dirty="0">
                <a:latin typeface="Arial"/>
                <a:cs typeface="Arial"/>
              </a:rPr>
              <a:t>consorzio</a:t>
            </a:r>
            <a:r>
              <a:rPr lang="it-IT" sz="1100" spc="140" dirty="0">
                <a:latin typeface="Arial"/>
                <a:cs typeface="Arial"/>
              </a:rPr>
              <a:t> </a:t>
            </a:r>
            <a:r>
              <a:rPr lang="it-IT" sz="1100" dirty="0">
                <a:latin typeface="Arial"/>
                <a:cs typeface="Arial"/>
              </a:rPr>
              <a:t>ordinario</a:t>
            </a:r>
            <a:r>
              <a:rPr lang="it-IT" sz="1100" spc="130" dirty="0">
                <a:latin typeface="Arial"/>
                <a:cs typeface="Arial"/>
              </a:rPr>
              <a:t> </a:t>
            </a:r>
            <a:r>
              <a:rPr lang="it-IT" sz="1100" dirty="0">
                <a:latin typeface="Arial"/>
                <a:cs typeface="Arial"/>
              </a:rPr>
              <a:t>nel suo </a:t>
            </a:r>
            <a:r>
              <a:rPr lang="it-IT" sz="1100" spc="-5" dirty="0">
                <a:latin typeface="Arial"/>
                <a:cs typeface="Arial"/>
              </a:rPr>
              <a:t>insieme deve </a:t>
            </a:r>
            <a:r>
              <a:rPr lang="it-IT" sz="1100" dirty="0">
                <a:latin typeface="Arial"/>
                <a:cs typeface="Arial"/>
              </a:rPr>
              <a:t>possedere il requisito nella misura richiesta  al concorrente</a:t>
            </a:r>
            <a:r>
              <a:rPr lang="it-IT" sz="1100" spc="-5" dirty="0">
                <a:latin typeface="Arial"/>
                <a:cs typeface="Arial"/>
              </a:rPr>
              <a:t> </a:t>
            </a:r>
            <a:r>
              <a:rPr lang="it-IT" sz="1100" dirty="0">
                <a:latin typeface="Arial"/>
                <a:cs typeface="Arial"/>
              </a:rPr>
              <a:t>singolo;</a:t>
            </a:r>
          </a:p>
        </p:txBody>
      </p:sp>
    </p:spTree>
    <p:extLst>
      <p:ext uri="{BB962C8B-B14F-4D97-AF65-F5344CB8AC3E}">
        <p14:creationId xmlns:p14="http://schemas.microsoft.com/office/powerpoint/2010/main" val="1149135332"/>
      </p:ext>
    </p:extLst>
  </p:cSld>
  <p:clrMapOvr>
    <a:masterClrMapping/>
  </p:clrMapOvr>
</p:sld>
</file>

<file path=ppt/slides/slide3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7528" y="661538"/>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4" name="Segnaposto data 3"/>
          <p:cNvSpPr>
            <a:spLocks noGrp="1"/>
          </p:cNvSpPr>
          <p:nvPr>
            <p:ph type="dt" sz="half" idx="10"/>
          </p:nvPr>
        </p:nvSpPr>
        <p:spPr>
          <a:xfrm>
            <a:off x="1991544" y="6021289"/>
            <a:ext cx="2286000" cy="365125"/>
          </a:xfrm>
        </p:spPr>
        <p:txBody>
          <a:bodyPr/>
          <a:lstStyle/>
          <a:p>
            <a:pPr algn="r">
              <a:defRPr/>
            </a:pPr>
            <a:endParaRPr lang="it-IT" sz="1000" dirty="0">
              <a:solidFill>
                <a:srgbClr val="E3DED1">
                  <a:shade val="50000"/>
                </a:srgbClr>
              </a:solidFill>
              <a:latin typeface="Calibri"/>
            </a:endParaRPr>
          </a:p>
          <a:p>
            <a:pPr algn="r">
              <a:defRPr/>
            </a:pPr>
            <a:fld id="{C2A3C01C-C5B2-41A8-8D17-32AF24AD1F6C}" type="datetime1">
              <a:rPr lang="it-IT" sz="1000">
                <a:solidFill>
                  <a:srgbClr val="E3DED1">
                    <a:shade val="50000"/>
                  </a:srgbClr>
                </a:solidFill>
                <a:latin typeface="Calibri"/>
              </a:rPr>
              <a:pPr algn="r">
                <a:defRPr/>
              </a:pPr>
              <a:t>11/12/2020</a:t>
            </a:fld>
            <a:endParaRPr lang="it-IT" sz="1000" dirty="0">
              <a:solidFill>
                <a:srgbClr val="E3DED1">
                  <a:shade val="50000"/>
                </a:srgbClr>
              </a:solidFill>
              <a:latin typeface="Calibri"/>
            </a:endParaRPr>
          </a:p>
        </p:txBody>
      </p:sp>
      <p:sp>
        <p:nvSpPr>
          <p:cNvPr id="5" name="Segnaposto piè di pagina 4"/>
          <p:cNvSpPr>
            <a:spLocks noGrp="1"/>
          </p:cNvSpPr>
          <p:nvPr>
            <p:ph type="ftr" sz="quarter" idx="11"/>
          </p:nvPr>
        </p:nvSpPr>
        <p:spPr>
          <a:xfrm>
            <a:off x="6528048" y="6111876"/>
            <a:ext cx="3344280" cy="365125"/>
          </a:xfrm>
        </p:spPr>
        <p:txBody>
          <a:bodyPr/>
          <a:lstStyle/>
          <a:p>
            <a:pPr algn="l">
              <a:defRPr/>
            </a:pPr>
            <a:r>
              <a:rPr lang="it-IT" sz="1000" dirty="0">
                <a:solidFill>
                  <a:srgbClr val="E3DED1">
                    <a:shade val="50000"/>
                  </a:srgbClr>
                </a:solidFill>
                <a:latin typeface="Calibri"/>
              </a:rPr>
              <a:t>IL CODICE DEI CONTRATTI PUBBLICI</a:t>
            </a:r>
          </a:p>
        </p:txBody>
      </p:sp>
      <p:sp>
        <p:nvSpPr>
          <p:cNvPr id="6" name="Segnaposto numero diapositiva 5"/>
          <p:cNvSpPr>
            <a:spLocks noGrp="1"/>
          </p:cNvSpPr>
          <p:nvPr>
            <p:ph type="sldNum" sz="quarter" idx="12"/>
          </p:nvPr>
        </p:nvSpPr>
        <p:spPr/>
        <p:txBody>
          <a:bodyPr/>
          <a:lstStyle/>
          <a:p>
            <a:pPr>
              <a:defRPr/>
            </a:pPr>
            <a:fld id="{ED2A5BCF-08AD-4814-8341-34CC1736FD3A}" type="slidenum">
              <a:rPr lang="it-IT" sz="1000">
                <a:solidFill>
                  <a:srgbClr val="E3DED1">
                    <a:shade val="50000"/>
                  </a:srgbClr>
                </a:solidFill>
                <a:latin typeface="Calibri"/>
              </a:rPr>
              <a:pPr>
                <a:defRPr/>
              </a:pPr>
              <a:t>321</a:t>
            </a:fld>
            <a:endParaRPr lang="it-IT" sz="1000" dirty="0">
              <a:solidFill>
                <a:srgbClr val="E3DED1">
                  <a:shade val="50000"/>
                </a:srgbClr>
              </a:solidFill>
              <a:latin typeface="Calibri"/>
            </a:endParaRPr>
          </a:p>
        </p:txBody>
      </p:sp>
      <p:sp>
        <p:nvSpPr>
          <p:cNvPr id="2" name="CasellaDiTesto 1">
            <a:extLst>
              <a:ext uri="{FF2B5EF4-FFF2-40B4-BE49-F238E27FC236}">
                <a16:creationId xmlns:a16="http://schemas.microsoft.com/office/drawing/2014/main" id="{BBC663A1-9470-4ECC-A747-3CDF0FCD0CAC}"/>
              </a:ext>
            </a:extLst>
          </p:cNvPr>
          <p:cNvSpPr txBox="1"/>
          <p:nvPr/>
        </p:nvSpPr>
        <p:spPr>
          <a:xfrm>
            <a:off x="2855640" y="949690"/>
            <a:ext cx="6624736" cy="369332"/>
          </a:xfrm>
          <a:prstGeom prst="rect">
            <a:avLst/>
          </a:prstGeom>
          <a:solidFill>
            <a:srgbClr val="FFFF00"/>
          </a:solidFill>
        </p:spPr>
        <p:txBody>
          <a:bodyPr wrap="square" rtlCol="0">
            <a:spAutoFit/>
          </a:bodyPr>
          <a:lstStyle/>
          <a:p>
            <a:pPr algn="ctr"/>
            <a:r>
              <a:rPr lang="it-IT" b="1" dirty="0"/>
              <a:t>LA QUALIFICAZIONE NEI LAVORI PUBBLICI</a:t>
            </a:r>
          </a:p>
        </p:txBody>
      </p:sp>
      <p:sp>
        <p:nvSpPr>
          <p:cNvPr id="13" name="Rectangle 8">
            <a:extLst>
              <a:ext uri="{FF2B5EF4-FFF2-40B4-BE49-F238E27FC236}">
                <a16:creationId xmlns:a16="http://schemas.microsoft.com/office/drawing/2014/main" id="{01499C9C-19F5-4061-A5A2-DCD675B1F1CE}"/>
              </a:ext>
            </a:extLst>
          </p:cNvPr>
          <p:cNvSpPr>
            <a:spLocks noChangeArrowheads="1"/>
          </p:cNvSpPr>
          <p:nvPr/>
        </p:nvSpPr>
        <p:spPr bwMode="auto">
          <a:xfrm>
            <a:off x="5447929" y="2323438"/>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dirty="0"/>
          </a:p>
        </p:txBody>
      </p:sp>
      <p:sp>
        <p:nvSpPr>
          <p:cNvPr id="10" name="CasellaDiTesto 9">
            <a:extLst>
              <a:ext uri="{FF2B5EF4-FFF2-40B4-BE49-F238E27FC236}">
                <a16:creationId xmlns:a16="http://schemas.microsoft.com/office/drawing/2014/main" id="{9F40CAC2-7893-4AC9-8341-799FB8AD9FF6}"/>
              </a:ext>
            </a:extLst>
          </p:cNvPr>
          <p:cNvSpPr txBox="1"/>
          <p:nvPr/>
        </p:nvSpPr>
        <p:spPr>
          <a:xfrm>
            <a:off x="2855640" y="1468431"/>
            <a:ext cx="6624736" cy="338554"/>
          </a:xfrm>
          <a:prstGeom prst="rect">
            <a:avLst/>
          </a:prstGeom>
          <a:solidFill>
            <a:schemeClr val="accent4">
              <a:lumMod val="60000"/>
              <a:lumOff val="40000"/>
            </a:schemeClr>
          </a:solidFill>
        </p:spPr>
        <p:txBody>
          <a:bodyPr wrap="square" rtlCol="0">
            <a:spAutoFit/>
          </a:bodyPr>
          <a:lstStyle/>
          <a:p>
            <a:pPr algn="ctr"/>
            <a:r>
              <a:rPr lang="it-IT" sz="1600" b="1" dirty="0"/>
              <a:t>LAVORI DI IMPORTO SUPERIORE A 150.000 EURO e con più categorie</a:t>
            </a:r>
          </a:p>
        </p:txBody>
      </p:sp>
      <p:sp>
        <p:nvSpPr>
          <p:cNvPr id="11" name="object 8">
            <a:extLst>
              <a:ext uri="{FF2B5EF4-FFF2-40B4-BE49-F238E27FC236}">
                <a16:creationId xmlns:a16="http://schemas.microsoft.com/office/drawing/2014/main" id="{367BA7DC-3E0D-40E9-A305-2F8AE1B26DFB}"/>
              </a:ext>
            </a:extLst>
          </p:cNvPr>
          <p:cNvSpPr txBox="1"/>
          <p:nvPr/>
        </p:nvSpPr>
        <p:spPr>
          <a:xfrm>
            <a:off x="2235536" y="2282533"/>
            <a:ext cx="3140385" cy="1774845"/>
          </a:xfrm>
          <a:prstGeom prst="rect">
            <a:avLst/>
          </a:prstGeom>
          <a:solidFill>
            <a:srgbClr val="FFFF00"/>
          </a:solidFill>
          <a:ln>
            <a:solidFill>
              <a:schemeClr val="tx2"/>
            </a:solidFill>
          </a:ln>
        </p:spPr>
        <p:txBody>
          <a:bodyPr vert="horz" wrap="square" lIns="0" tIns="12700" rIns="0" bIns="0" rtlCol="0">
            <a:spAutoFit/>
          </a:bodyPr>
          <a:lstStyle/>
          <a:p>
            <a:pPr marL="1294765" marR="122555" indent="-1168400">
              <a:spcBef>
                <a:spcPts val="100"/>
              </a:spcBef>
            </a:pPr>
            <a:r>
              <a:rPr sz="1400" b="1" u="sng" spc="-5" dirty="0">
                <a:latin typeface="Arial"/>
                <a:cs typeface="Arial"/>
              </a:rPr>
              <a:t>Operatori </a:t>
            </a:r>
            <a:r>
              <a:rPr sz="1400" b="1" u="sng" dirty="0">
                <a:latin typeface="Arial"/>
                <a:cs typeface="Arial"/>
              </a:rPr>
              <a:t>con</a:t>
            </a:r>
            <a:r>
              <a:rPr sz="1400" b="1" u="sng" spc="-80" dirty="0">
                <a:latin typeface="Arial"/>
                <a:cs typeface="Arial"/>
              </a:rPr>
              <a:t> </a:t>
            </a:r>
            <a:r>
              <a:rPr sz="1400" b="1" u="sng" spc="-5" dirty="0">
                <a:latin typeface="Arial"/>
                <a:cs typeface="Arial"/>
              </a:rPr>
              <a:t>idoneità individual</a:t>
            </a:r>
            <a:r>
              <a:rPr lang="it-IT" sz="1400" b="1" u="sng" spc="-5" dirty="0">
                <a:latin typeface="Arial"/>
                <a:cs typeface="Arial"/>
              </a:rPr>
              <a:t>e</a:t>
            </a:r>
          </a:p>
          <a:p>
            <a:pPr marL="1294765" marR="122555" indent="-1168400">
              <a:spcBef>
                <a:spcPts val="100"/>
              </a:spcBef>
            </a:pPr>
            <a:endParaRPr lang="it-IT" sz="1400" spc="-5" dirty="0">
              <a:latin typeface="Arial"/>
              <a:cs typeface="Arial"/>
            </a:endParaRPr>
          </a:p>
          <a:p>
            <a:pPr marL="298450" marR="5080" indent="-285750">
              <a:spcBef>
                <a:spcPts val="100"/>
              </a:spcBef>
              <a:buFont typeface="Arial" panose="020B0604020202020204" pitchFamily="34" charset="0"/>
              <a:buChar char="•"/>
            </a:pPr>
            <a:r>
              <a:rPr lang="it-IT" sz="1400" b="1" spc="-5" dirty="0">
                <a:cs typeface="Arial"/>
              </a:rPr>
              <a:t>Operatore singolo: possesso di idonee ed  adeguate attestazioni SOA.</a:t>
            </a:r>
          </a:p>
          <a:p>
            <a:pPr marL="298450" marR="5080" indent="-285750">
              <a:spcBef>
                <a:spcPts val="100"/>
              </a:spcBef>
              <a:buFont typeface="Arial" panose="020B0604020202020204" pitchFamily="34" charset="0"/>
              <a:buChar char="•"/>
            </a:pPr>
            <a:r>
              <a:rPr lang="it-IT" sz="1400" b="1" spc="-5" dirty="0">
                <a:cs typeface="Arial"/>
              </a:rPr>
              <a:t>Consorzi di cui all’art. 45 co. 2 lett. b) e c):  le attestazioni SOA, devono essere  idonee ed adeguate ed intestate al  consorzio.</a:t>
            </a:r>
          </a:p>
        </p:txBody>
      </p:sp>
      <p:sp>
        <p:nvSpPr>
          <p:cNvPr id="9" name="Rettangolo 8">
            <a:extLst>
              <a:ext uri="{FF2B5EF4-FFF2-40B4-BE49-F238E27FC236}">
                <a16:creationId xmlns:a16="http://schemas.microsoft.com/office/drawing/2014/main" id="{CF5339F5-41DF-405A-8806-5B6B212E736F}"/>
              </a:ext>
            </a:extLst>
          </p:cNvPr>
          <p:cNvSpPr/>
          <p:nvPr/>
        </p:nvSpPr>
        <p:spPr>
          <a:xfrm>
            <a:off x="5591945" y="2027401"/>
            <a:ext cx="4280383" cy="3385542"/>
          </a:xfrm>
          <a:prstGeom prst="rect">
            <a:avLst/>
          </a:prstGeom>
          <a:solidFill>
            <a:schemeClr val="accent5">
              <a:lumMod val="60000"/>
              <a:lumOff val="40000"/>
            </a:schemeClr>
          </a:solidFill>
          <a:ln>
            <a:solidFill>
              <a:schemeClr val="tx2"/>
            </a:solidFill>
          </a:ln>
        </p:spPr>
        <p:txBody>
          <a:bodyPr wrap="square">
            <a:spAutoFit/>
          </a:bodyPr>
          <a:lstStyle/>
          <a:p>
            <a:pPr algn="ctr"/>
            <a:r>
              <a:rPr lang="it-IT" b="1" u="sng" dirty="0"/>
              <a:t>Operatori con idoneità plurisoggettiva</a:t>
            </a:r>
          </a:p>
          <a:p>
            <a:pPr algn="just"/>
            <a:endParaRPr lang="it-IT" sz="1400" dirty="0">
              <a:latin typeface="Arial"/>
              <a:cs typeface="Arial"/>
            </a:endParaRPr>
          </a:p>
          <a:p>
            <a:pPr marL="171450" indent="-171450">
              <a:buFont typeface="Arial" panose="020B0604020202020204" pitchFamily="34" charset="0"/>
              <a:buChar char="•"/>
            </a:pPr>
            <a:r>
              <a:rPr lang="it-IT" sz="1400" dirty="0">
                <a:latin typeface="Arial"/>
                <a:cs typeface="Arial"/>
              </a:rPr>
              <a:t>In caso di operatore economico raggruppato o consorziato in forma di RTI o consorzio di tipo verticale, i requisiti di cui all’art. 84, devono essere posseduti dal mandatario per i lavori della categoria  prevalente e per il relativo importo; per i lavori  scorporati ciascun mandante deve possedere i requisiti  previsti per l’importo della categoria dei lavori che  intende assumere.</a:t>
            </a:r>
          </a:p>
          <a:p>
            <a:pPr marL="171450" indent="-171450">
              <a:buFont typeface="Arial" panose="020B0604020202020204" pitchFamily="34" charset="0"/>
              <a:buChar char="•"/>
            </a:pPr>
            <a:endParaRPr lang="it-IT" sz="1400" dirty="0">
              <a:latin typeface="Arial"/>
              <a:cs typeface="Arial"/>
            </a:endParaRPr>
          </a:p>
          <a:p>
            <a:pPr marL="171450" indent="-171450">
              <a:buFont typeface="Arial" panose="020B0604020202020204" pitchFamily="34" charset="0"/>
              <a:buChar char="•"/>
            </a:pPr>
            <a:r>
              <a:rPr lang="it-IT" sz="1400" dirty="0">
                <a:latin typeface="Arial"/>
                <a:cs typeface="Arial"/>
              </a:rPr>
              <a:t>I lavori riconducibili alla categoria prevalente ovvero alle  categorie scorporate possono essere assunti anche da  imprenditori riuniti in raggruppamento temporaneo di  tipo orizzontale.</a:t>
            </a:r>
          </a:p>
        </p:txBody>
      </p:sp>
    </p:spTree>
    <p:extLst>
      <p:ext uri="{BB962C8B-B14F-4D97-AF65-F5344CB8AC3E}">
        <p14:creationId xmlns:p14="http://schemas.microsoft.com/office/powerpoint/2010/main" val="1739762762"/>
      </p:ext>
    </p:extLst>
  </p:cSld>
  <p:clrMapOvr>
    <a:masterClrMapping/>
  </p:clrMapOvr>
</p:sld>
</file>

<file path=ppt/slides/slide3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7528" y="661538"/>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4" name="Segnaposto data 3"/>
          <p:cNvSpPr>
            <a:spLocks noGrp="1"/>
          </p:cNvSpPr>
          <p:nvPr>
            <p:ph type="dt" sz="half" idx="10"/>
          </p:nvPr>
        </p:nvSpPr>
        <p:spPr>
          <a:xfrm>
            <a:off x="1991544" y="6021289"/>
            <a:ext cx="2286000" cy="365125"/>
          </a:xfrm>
        </p:spPr>
        <p:txBody>
          <a:bodyPr/>
          <a:lstStyle/>
          <a:p>
            <a:pPr algn="r">
              <a:defRPr/>
            </a:pPr>
            <a:endParaRPr lang="it-IT" sz="1000" dirty="0">
              <a:solidFill>
                <a:srgbClr val="E3DED1">
                  <a:shade val="50000"/>
                </a:srgbClr>
              </a:solidFill>
              <a:latin typeface="Calibri"/>
            </a:endParaRPr>
          </a:p>
          <a:p>
            <a:pPr algn="r">
              <a:defRPr/>
            </a:pPr>
            <a:fld id="{C2A3C01C-C5B2-41A8-8D17-32AF24AD1F6C}" type="datetime1">
              <a:rPr lang="it-IT" sz="1000">
                <a:solidFill>
                  <a:srgbClr val="E3DED1">
                    <a:shade val="50000"/>
                  </a:srgbClr>
                </a:solidFill>
                <a:latin typeface="Calibri"/>
              </a:rPr>
              <a:pPr algn="r">
                <a:defRPr/>
              </a:pPr>
              <a:t>11/12/2020</a:t>
            </a:fld>
            <a:endParaRPr lang="it-IT" sz="1000" dirty="0">
              <a:solidFill>
                <a:srgbClr val="E3DED1">
                  <a:shade val="50000"/>
                </a:srgbClr>
              </a:solidFill>
              <a:latin typeface="Calibri"/>
            </a:endParaRPr>
          </a:p>
        </p:txBody>
      </p:sp>
      <p:sp>
        <p:nvSpPr>
          <p:cNvPr id="5" name="Segnaposto piè di pagina 4"/>
          <p:cNvSpPr>
            <a:spLocks noGrp="1"/>
          </p:cNvSpPr>
          <p:nvPr>
            <p:ph type="ftr" sz="quarter" idx="11"/>
          </p:nvPr>
        </p:nvSpPr>
        <p:spPr>
          <a:xfrm>
            <a:off x="6528048" y="6111876"/>
            <a:ext cx="3344280" cy="365125"/>
          </a:xfrm>
        </p:spPr>
        <p:txBody>
          <a:bodyPr/>
          <a:lstStyle/>
          <a:p>
            <a:pPr algn="l">
              <a:defRPr/>
            </a:pPr>
            <a:r>
              <a:rPr lang="it-IT" sz="1000" dirty="0">
                <a:solidFill>
                  <a:srgbClr val="E3DED1">
                    <a:shade val="50000"/>
                  </a:srgbClr>
                </a:solidFill>
                <a:latin typeface="Calibri"/>
              </a:rPr>
              <a:t>IL CODICE DEI CONTRATTI PUBBLICI</a:t>
            </a:r>
          </a:p>
        </p:txBody>
      </p:sp>
      <p:sp>
        <p:nvSpPr>
          <p:cNvPr id="6" name="Segnaposto numero diapositiva 5"/>
          <p:cNvSpPr>
            <a:spLocks noGrp="1"/>
          </p:cNvSpPr>
          <p:nvPr>
            <p:ph type="sldNum" sz="quarter" idx="12"/>
          </p:nvPr>
        </p:nvSpPr>
        <p:spPr/>
        <p:txBody>
          <a:bodyPr/>
          <a:lstStyle/>
          <a:p>
            <a:pPr>
              <a:defRPr/>
            </a:pPr>
            <a:fld id="{ED2A5BCF-08AD-4814-8341-34CC1736FD3A}" type="slidenum">
              <a:rPr lang="it-IT" sz="1000">
                <a:solidFill>
                  <a:srgbClr val="E3DED1">
                    <a:shade val="50000"/>
                  </a:srgbClr>
                </a:solidFill>
                <a:latin typeface="Calibri"/>
              </a:rPr>
              <a:pPr>
                <a:defRPr/>
              </a:pPr>
              <a:t>322</a:t>
            </a:fld>
            <a:endParaRPr lang="it-IT" sz="1000" dirty="0">
              <a:solidFill>
                <a:srgbClr val="E3DED1">
                  <a:shade val="50000"/>
                </a:srgbClr>
              </a:solidFill>
              <a:latin typeface="Calibri"/>
            </a:endParaRPr>
          </a:p>
        </p:txBody>
      </p:sp>
      <p:sp>
        <p:nvSpPr>
          <p:cNvPr id="2" name="CasellaDiTesto 1">
            <a:extLst>
              <a:ext uri="{FF2B5EF4-FFF2-40B4-BE49-F238E27FC236}">
                <a16:creationId xmlns:a16="http://schemas.microsoft.com/office/drawing/2014/main" id="{BBC663A1-9470-4ECC-A747-3CDF0FCD0CAC}"/>
              </a:ext>
            </a:extLst>
          </p:cNvPr>
          <p:cNvSpPr txBox="1"/>
          <p:nvPr/>
        </p:nvSpPr>
        <p:spPr>
          <a:xfrm>
            <a:off x="2855640" y="949690"/>
            <a:ext cx="6624736" cy="369332"/>
          </a:xfrm>
          <a:prstGeom prst="rect">
            <a:avLst/>
          </a:prstGeom>
          <a:solidFill>
            <a:srgbClr val="FFFF00"/>
          </a:solidFill>
        </p:spPr>
        <p:txBody>
          <a:bodyPr wrap="square" rtlCol="0">
            <a:spAutoFit/>
          </a:bodyPr>
          <a:lstStyle/>
          <a:p>
            <a:pPr algn="ctr"/>
            <a:r>
              <a:rPr lang="it-IT" b="1" dirty="0"/>
              <a:t>LA QUALIFICAZIONE NEI LAVORI PUBBLICI</a:t>
            </a:r>
          </a:p>
        </p:txBody>
      </p:sp>
      <p:sp>
        <p:nvSpPr>
          <p:cNvPr id="13" name="Rectangle 8">
            <a:extLst>
              <a:ext uri="{FF2B5EF4-FFF2-40B4-BE49-F238E27FC236}">
                <a16:creationId xmlns:a16="http://schemas.microsoft.com/office/drawing/2014/main" id="{01499C9C-19F5-4061-A5A2-DCD675B1F1CE}"/>
              </a:ext>
            </a:extLst>
          </p:cNvPr>
          <p:cNvSpPr>
            <a:spLocks noChangeArrowheads="1"/>
          </p:cNvSpPr>
          <p:nvPr/>
        </p:nvSpPr>
        <p:spPr bwMode="auto">
          <a:xfrm>
            <a:off x="5447929" y="2323438"/>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dirty="0"/>
          </a:p>
        </p:txBody>
      </p:sp>
      <p:sp>
        <p:nvSpPr>
          <p:cNvPr id="10" name="CasellaDiTesto 9">
            <a:extLst>
              <a:ext uri="{FF2B5EF4-FFF2-40B4-BE49-F238E27FC236}">
                <a16:creationId xmlns:a16="http://schemas.microsoft.com/office/drawing/2014/main" id="{9F40CAC2-7893-4AC9-8341-799FB8AD9FF6}"/>
              </a:ext>
            </a:extLst>
          </p:cNvPr>
          <p:cNvSpPr txBox="1"/>
          <p:nvPr/>
        </p:nvSpPr>
        <p:spPr>
          <a:xfrm>
            <a:off x="2928572" y="1468431"/>
            <a:ext cx="6410312" cy="338554"/>
          </a:xfrm>
          <a:prstGeom prst="rect">
            <a:avLst/>
          </a:prstGeom>
          <a:solidFill>
            <a:schemeClr val="accent3">
              <a:lumMod val="60000"/>
              <a:lumOff val="40000"/>
            </a:schemeClr>
          </a:solidFill>
        </p:spPr>
        <p:txBody>
          <a:bodyPr wrap="square" rtlCol="0">
            <a:spAutoFit/>
          </a:bodyPr>
          <a:lstStyle/>
          <a:p>
            <a:pPr algn="ctr"/>
            <a:r>
              <a:rPr lang="it-IT" sz="1600" b="1" dirty="0"/>
              <a:t>LAVORI DI IMPORTO SUPERIORE A 150.000 EURO e con più categorie</a:t>
            </a:r>
          </a:p>
        </p:txBody>
      </p:sp>
      <p:sp>
        <p:nvSpPr>
          <p:cNvPr id="3" name="Rettangolo 2">
            <a:extLst>
              <a:ext uri="{FF2B5EF4-FFF2-40B4-BE49-F238E27FC236}">
                <a16:creationId xmlns:a16="http://schemas.microsoft.com/office/drawing/2014/main" id="{79B994B3-113E-4151-B2D7-86F1306781F2}"/>
              </a:ext>
            </a:extLst>
          </p:cNvPr>
          <p:cNvSpPr/>
          <p:nvPr/>
        </p:nvSpPr>
        <p:spPr>
          <a:xfrm>
            <a:off x="2333836" y="1957803"/>
            <a:ext cx="7668344" cy="4288353"/>
          </a:xfrm>
          <a:prstGeom prst="rect">
            <a:avLst/>
          </a:prstGeom>
          <a:solidFill>
            <a:schemeClr val="accent1">
              <a:lumMod val="60000"/>
              <a:lumOff val="40000"/>
            </a:schemeClr>
          </a:solidFill>
          <a:ln>
            <a:solidFill>
              <a:schemeClr val="tx1"/>
            </a:solidFill>
          </a:ln>
        </p:spPr>
        <p:txBody>
          <a:bodyPr wrap="square">
            <a:spAutoFit/>
          </a:bodyPr>
          <a:lstStyle/>
          <a:p>
            <a:pPr marL="224790" marR="5080" indent="-212090" algn="ctr">
              <a:spcBef>
                <a:spcPts val="100"/>
              </a:spcBef>
            </a:pPr>
            <a:r>
              <a:rPr lang="it-IT" sz="1400" b="1" spc="-5" dirty="0">
                <a:latin typeface="Arial"/>
                <a:cs typeface="Arial"/>
              </a:rPr>
              <a:t>In </a:t>
            </a:r>
            <a:r>
              <a:rPr lang="it-IT" sz="1400" b="1" spc="-10" dirty="0">
                <a:latin typeface="Arial"/>
                <a:cs typeface="Arial"/>
              </a:rPr>
              <a:t>caso </a:t>
            </a:r>
            <a:r>
              <a:rPr lang="it-IT" sz="1400" b="1" spc="-5" dirty="0">
                <a:latin typeface="Arial"/>
                <a:cs typeface="Arial"/>
              </a:rPr>
              <a:t>di </a:t>
            </a:r>
            <a:r>
              <a:rPr lang="it-IT" sz="1400" b="1" spc="-10" dirty="0">
                <a:latin typeface="Arial"/>
                <a:cs typeface="Arial"/>
              </a:rPr>
              <a:t>operatore economico raggruppato </a:t>
            </a:r>
            <a:r>
              <a:rPr lang="it-IT" sz="1400" b="1" dirty="0">
                <a:latin typeface="Arial"/>
                <a:cs typeface="Arial"/>
              </a:rPr>
              <a:t>o </a:t>
            </a:r>
            <a:r>
              <a:rPr lang="it-IT" sz="1400" b="1" spc="-10" dirty="0">
                <a:latin typeface="Arial"/>
                <a:cs typeface="Arial"/>
              </a:rPr>
              <a:t>consorziato, </a:t>
            </a:r>
            <a:r>
              <a:rPr lang="it-IT" sz="1400" b="1" spc="-5" dirty="0">
                <a:latin typeface="Arial"/>
                <a:cs typeface="Arial"/>
              </a:rPr>
              <a:t>in forma di </a:t>
            </a:r>
            <a:r>
              <a:rPr lang="it-IT" sz="1400" b="1" dirty="0">
                <a:latin typeface="Arial"/>
                <a:cs typeface="Arial"/>
              </a:rPr>
              <a:t>RTI o </a:t>
            </a:r>
            <a:r>
              <a:rPr lang="it-IT" sz="1400" b="1" spc="-5" dirty="0">
                <a:latin typeface="Arial"/>
                <a:cs typeface="Arial"/>
              </a:rPr>
              <a:t>consorzio </a:t>
            </a:r>
            <a:r>
              <a:rPr lang="it-IT" sz="1400" b="1" spc="-10" dirty="0">
                <a:latin typeface="Arial"/>
                <a:cs typeface="Arial"/>
              </a:rPr>
              <a:t>di tipo </a:t>
            </a:r>
            <a:r>
              <a:rPr lang="it-IT" sz="1400" b="1" spc="-5" dirty="0">
                <a:latin typeface="Arial"/>
                <a:cs typeface="Arial"/>
              </a:rPr>
              <a:t>verticale, di  </a:t>
            </a:r>
            <a:r>
              <a:rPr lang="it-IT" sz="1400" b="1" dirty="0">
                <a:latin typeface="Arial"/>
                <a:cs typeface="Arial"/>
              </a:rPr>
              <a:t>cui</a:t>
            </a:r>
            <a:r>
              <a:rPr lang="it-IT" sz="1400" b="1" spc="75" dirty="0">
                <a:latin typeface="Arial"/>
                <a:cs typeface="Arial"/>
              </a:rPr>
              <a:t> </a:t>
            </a:r>
            <a:r>
              <a:rPr lang="it-IT" sz="1400" b="1" spc="-5" dirty="0">
                <a:latin typeface="Arial"/>
                <a:cs typeface="Arial"/>
              </a:rPr>
              <a:t>all’art.</a:t>
            </a:r>
            <a:r>
              <a:rPr lang="it-IT" sz="1400" b="1" spc="85" dirty="0">
                <a:latin typeface="Arial"/>
                <a:cs typeface="Arial"/>
              </a:rPr>
              <a:t> </a:t>
            </a:r>
            <a:r>
              <a:rPr lang="it-IT" sz="1400" b="1" spc="-10" dirty="0">
                <a:latin typeface="Arial"/>
                <a:cs typeface="Arial"/>
              </a:rPr>
              <a:t>48,</a:t>
            </a:r>
            <a:r>
              <a:rPr lang="it-IT" sz="1400" b="1" spc="90" dirty="0">
                <a:latin typeface="Arial"/>
                <a:cs typeface="Arial"/>
              </a:rPr>
              <a:t> </a:t>
            </a:r>
            <a:r>
              <a:rPr lang="it-IT" sz="1400" b="1" dirty="0">
                <a:latin typeface="Arial"/>
                <a:cs typeface="Arial"/>
              </a:rPr>
              <a:t>comma</a:t>
            </a:r>
            <a:r>
              <a:rPr lang="it-IT" sz="1400" b="1" spc="75" dirty="0">
                <a:latin typeface="Arial"/>
                <a:cs typeface="Arial"/>
              </a:rPr>
              <a:t> </a:t>
            </a:r>
            <a:r>
              <a:rPr lang="it-IT" sz="1400" b="1" spc="-5" dirty="0">
                <a:latin typeface="Arial"/>
                <a:cs typeface="Arial"/>
              </a:rPr>
              <a:t>1</a:t>
            </a:r>
            <a:r>
              <a:rPr lang="it-IT" sz="1400" b="1" spc="90" dirty="0">
                <a:latin typeface="Arial"/>
                <a:cs typeface="Arial"/>
              </a:rPr>
              <a:t> </a:t>
            </a:r>
            <a:r>
              <a:rPr lang="it-IT" sz="1400" b="1" spc="-10" dirty="0">
                <a:latin typeface="Arial"/>
                <a:cs typeface="Arial"/>
              </a:rPr>
              <a:t>Codice </a:t>
            </a:r>
            <a:r>
              <a:rPr lang="it-IT" sz="1400" b="1" dirty="0">
                <a:latin typeface="Arial"/>
                <a:cs typeface="Arial"/>
              </a:rPr>
              <a:t>e</a:t>
            </a:r>
            <a:r>
              <a:rPr lang="it-IT" sz="1400" b="1" spc="90" dirty="0">
                <a:latin typeface="Arial"/>
                <a:cs typeface="Arial"/>
              </a:rPr>
              <a:t> </a:t>
            </a:r>
            <a:r>
              <a:rPr lang="it-IT" sz="1400" b="1" spc="-10" dirty="0">
                <a:latin typeface="Arial"/>
                <a:cs typeface="Arial"/>
              </a:rPr>
              <a:t>art.</a:t>
            </a:r>
            <a:r>
              <a:rPr lang="it-IT" sz="1400" b="1" spc="75" dirty="0">
                <a:latin typeface="Arial"/>
                <a:cs typeface="Arial"/>
              </a:rPr>
              <a:t> </a:t>
            </a:r>
            <a:r>
              <a:rPr lang="it-IT" sz="1400" b="1" spc="-10" dirty="0">
                <a:latin typeface="Arial"/>
                <a:cs typeface="Arial"/>
              </a:rPr>
              <a:t>92,</a:t>
            </a:r>
            <a:r>
              <a:rPr lang="it-IT" sz="1400" b="1" spc="90" dirty="0">
                <a:latin typeface="Arial"/>
                <a:cs typeface="Arial"/>
              </a:rPr>
              <a:t> </a:t>
            </a:r>
            <a:r>
              <a:rPr lang="it-IT" sz="1400" b="1" dirty="0">
                <a:latin typeface="Arial"/>
                <a:cs typeface="Arial"/>
              </a:rPr>
              <a:t>comma</a:t>
            </a:r>
            <a:r>
              <a:rPr lang="it-IT" sz="1400" b="1" spc="75" dirty="0">
                <a:latin typeface="Arial"/>
                <a:cs typeface="Arial"/>
              </a:rPr>
              <a:t> </a:t>
            </a:r>
            <a:r>
              <a:rPr lang="it-IT" sz="1400" b="1" spc="-5" dirty="0">
                <a:latin typeface="Arial"/>
                <a:cs typeface="Arial"/>
              </a:rPr>
              <a:t>3 d.P.R.</a:t>
            </a:r>
            <a:r>
              <a:rPr lang="it-IT" sz="1400" b="1" dirty="0">
                <a:latin typeface="Arial"/>
                <a:cs typeface="Arial"/>
              </a:rPr>
              <a:t> </a:t>
            </a:r>
            <a:r>
              <a:rPr lang="it-IT" sz="1400" b="1" spc="-5" dirty="0">
                <a:latin typeface="Arial"/>
                <a:cs typeface="Arial"/>
              </a:rPr>
              <a:t>n. 207 </a:t>
            </a:r>
            <a:r>
              <a:rPr lang="it-IT" sz="1400" b="1" spc="-10" dirty="0">
                <a:latin typeface="Arial"/>
                <a:cs typeface="Arial"/>
              </a:rPr>
              <a:t>del 2010 </a:t>
            </a:r>
            <a:r>
              <a:rPr lang="it-IT" sz="1400" b="1" dirty="0">
                <a:latin typeface="Arial"/>
                <a:cs typeface="Arial"/>
              </a:rPr>
              <a:t>si </a:t>
            </a:r>
            <a:r>
              <a:rPr lang="it-IT" sz="1400" b="1" spc="-5" dirty="0">
                <a:latin typeface="Arial"/>
                <a:cs typeface="Arial"/>
              </a:rPr>
              <a:t>prevede che:</a:t>
            </a:r>
          </a:p>
          <a:p>
            <a:pPr marL="224790" marR="5080" indent="-212090">
              <a:spcBef>
                <a:spcPts val="100"/>
              </a:spcBef>
            </a:pPr>
            <a:endParaRPr lang="it-IT" sz="800" b="1" spc="-5" dirty="0">
              <a:latin typeface="Arial"/>
              <a:cs typeface="Arial"/>
            </a:endParaRPr>
          </a:p>
          <a:p>
            <a:pPr marL="298450" marR="5080" indent="-285750">
              <a:spcBef>
                <a:spcPts val="100"/>
              </a:spcBef>
              <a:buFont typeface="Wingdings" panose="05000000000000000000" pitchFamily="2" charset="2"/>
              <a:buChar char="q"/>
            </a:pPr>
            <a:r>
              <a:rPr lang="it-IT" sz="1400" b="1" dirty="0">
                <a:cs typeface="Arial"/>
              </a:rPr>
              <a:t>Ogni operatore economico raggruppato o consorziato debba essere in possesso del requisito in proporzione alla quota di partecipazione costituita dalla parte di lavori ovvero dalle categorie di lavori peri quali si qualifica e che intende assumere nell’ambito del raggruppamento;</a:t>
            </a:r>
          </a:p>
          <a:p>
            <a:pPr marL="298450" marR="5080" indent="-285750">
              <a:spcBef>
                <a:spcPts val="100"/>
              </a:spcBef>
              <a:buFont typeface="Wingdings" panose="05000000000000000000" pitchFamily="2" charset="2"/>
              <a:buChar char="q"/>
            </a:pPr>
            <a:r>
              <a:rPr lang="it-IT" sz="1400" b="1" dirty="0">
                <a:cs typeface="Arial"/>
              </a:rPr>
              <a:t>la quota di partecipazione di cui al precedente punto, e la relativa misura del requisito:</a:t>
            </a:r>
          </a:p>
          <a:p>
            <a:pPr marL="469900" marR="5080" lvl="1">
              <a:spcBef>
                <a:spcPts val="100"/>
              </a:spcBef>
            </a:pPr>
            <a:r>
              <a:rPr lang="it-IT" sz="1400" b="1" dirty="0">
                <a:cs typeface="Arial"/>
              </a:rPr>
              <a:t>--- per l’operatore economico mandatario o capogruppo non può essere inferiore all’incidenza dell’importo della categoria prevalente;</a:t>
            </a:r>
          </a:p>
          <a:p>
            <a:pPr marL="469900" marR="5080" lvl="1">
              <a:spcBef>
                <a:spcPts val="100"/>
              </a:spcBef>
            </a:pPr>
            <a:r>
              <a:rPr lang="it-IT" sz="1400" b="1" dirty="0">
                <a:cs typeface="Arial"/>
              </a:rPr>
              <a:t>--- per ciascun operatore economico mandante non può essere inferiore all’incidenza dell’importo della categoria scorporabile per la quale si qualifica e intende assumere;</a:t>
            </a:r>
          </a:p>
          <a:p>
            <a:pPr marL="355600" marR="5080" indent="-342900">
              <a:spcBef>
                <a:spcPts val="100"/>
              </a:spcBef>
              <a:buFont typeface="Wingdings" panose="05000000000000000000" pitchFamily="2" charset="2"/>
              <a:buChar char="q"/>
            </a:pPr>
            <a:r>
              <a:rPr lang="it-IT" sz="1400" b="1" dirty="0">
                <a:cs typeface="Arial"/>
              </a:rPr>
              <a:t>in caso di raggruppamenti temporanei o consorzi ordinari di tipo misto (orizzontale e verticale), per il raggruppamento in orizzontale interno al RTI o al consorzio la quota di partecipazione e la relativa misura del requisito:</a:t>
            </a:r>
          </a:p>
          <a:p>
            <a:pPr marL="469900" marR="5080" lvl="1">
              <a:spcBef>
                <a:spcPts val="100"/>
              </a:spcBef>
            </a:pPr>
            <a:r>
              <a:rPr lang="it-IT" sz="1400" b="1" dirty="0">
                <a:cs typeface="Arial"/>
              </a:rPr>
              <a:t>--- per l’operatore economico mandatario o capogruppo non può essere inferiore al 40% del totale richiesto al concorrente singolo e deve essere in misura maggioritaria rispetto a ciascun operatore economico mandante;</a:t>
            </a:r>
          </a:p>
          <a:p>
            <a:pPr marL="469900" marR="5080" lvl="1">
              <a:spcBef>
                <a:spcPts val="100"/>
              </a:spcBef>
            </a:pPr>
            <a:r>
              <a:rPr lang="it-IT" sz="1400" b="1" dirty="0">
                <a:cs typeface="Arial"/>
              </a:rPr>
              <a:t>--- per ciascun operatore economico mandante non può essere inferiore al 10%.</a:t>
            </a:r>
          </a:p>
        </p:txBody>
      </p:sp>
    </p:spTree>
    <p:extLst>
      <p:ext uri="{BB962C8B-B14F-4D97-AF65-F5344CB8AC3E}">
        <p14:creationId xmlns:p14="http://schemas.microsoft.com/office/powerpoint/2010/main" val="340766461"/>
      </p:ext>
    </p:extLst>
  </p:cSld>
  <p:clrMapOvr>
    <a:masterClrMapping/>
  </p:clrMapOvr>
</p:sld>
</file>

<file path=ppt/slides/slide3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7528" y="661538"/>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4" name="Segnaposto data 3"/>
          <p:cNvSpPr>
            <a:spLocks noGrp="1"/>
          </p:cNvSpPr>
          <p:nvPr>
            <p:ph type="dt" sz="half" idx="10"/>
          </p:nvPr>
        </p:nvSpPr>
        <p:spPr>
          <a:xfrm>
            <a:off x="1991544" y="6021289"/>
            <a:ext cx="2286000" cy="365125"/>
          </a:xfrm>
        </p:spPr>
        <p:txBody>
          <a:bodyPr/>
          <a:lstStyle/>
          <a:p>
            <a:pPr algn="r">
              <a:defRPr/>
            </a:pPr>
            <a:endParaRPr lang="it-IT" sz="1000" dirty="0">
              <a:solidFill>
                <a:srgbClr val="E3DED1">
                  <a:shade val="50000"/>
                </a:srgbClr>
              </a:solidFill>
              <a:latin typeface="Calibri"/>
            </a:endParaRPr>
          </a:p>
          <a:p>
            <a:pPr algn="r">
              <a:defRPr/>
            </a:pPr>
            <a:fld id="{C2A3C01C-C5B2-41A8-8D17-32AF24AD1F6C}" type="datetime1">
              <a:rPr lang="it-IT" sz="1000">
                <a:solidFill>
                  <a:srgbClr val="E3DED1">
                    <a:shade val="50000"/>
                  </a:srgbClr>
                </a:solidFill>
                <a:latin typeface="Calibri"/>
              </a:rPr>
              <a:pPr algn="r">
                <a:defRPr/>
              </a:pPr>
              <a:t>11/12/2020</a:t>
            </a:fld>
            <a:endParaRPr lang="it-IT" sz="1000" dirty="0">
              <a:solidFill>
                <a:srgbClr val="E3DED1">
                  <a:shade val="50000"/>
                </a:srgbClr>
              </a:solidFill>
              <a:latin typeface="Calibri"/>
            </a:endParaRPr>
          </a:p>
        </p:txBody>
      </p:sp>
      <p:sp>
        <p:nvSpPr>
          <p:cNvPr id="5" name="Segnaposto piè di pagina 4"/>
          <p:cNvSpPr>
            <a:spLocks noGrp="1"/>
          </p:cNvSpPr>
          <p:nvPr>
            <p:ph type="ftr" sz="quarter" idx="11"/>
          </p:nvPr>
        </p:nvSpPr>
        <p:spPr>
          <a:xfrm>
            <a:off x="6528048" y="6111876"/>
            <a:ext cx="3344280" cy="365125"/>
          </a:xfrm>
        </p:spPr>
        <p:txBody>
          <a:bodyPr/>
          <a:lstStyle/>
          <a:p>
            <a:pPr algn="l">
              <a:defRPr/>
            </a:pPr>
            <a:r>
              <a:rPr lang="it-IT" sz="1000" dirty="0">
                <a:solidFill>
                  <a:srgbClr val="E3DED1">
                    <a:shade val="50000"/>
                  </a:srgbClr>
                </a:solidFill>
                <a:latin typeface="Calibri"/>
              </a:rPr>
              <a:t>IL CODICE DEI CONTRATTI PUBBLICI</a:t>
            </a:r>
          </a:p>
        </p:txBody>
      </p:sp>
      <p:sp>
        <p:nvSpPr>
          <p:cNvPr id="6" name="Segnaposto numero diapositiva 5"/>
          <p:cNvSpPr>
            <a:spLocks noGrp="1"/>
          </p:cNvSpPr>
          <p:nvPr>
            <p:ph type="sldNum" sz="quarter" idx="12"/>
          </p:nvPr>
        </p:nvSpPr>
        <p:spPr/>
        <p:txBody>
          <a:bodyPr/>
          <a:lstStyle/>
          <a:p>
            <a:pPr>
              <a:defRPr/>
            </a:pPr>
            <a:fld id="{ED2A5BCF-08AD-4814-8341-34CC1736FD3A}" type="slidenum">
              <a:rPr lang="it-IT" sz="1000">
                <a:solidFill>
                  <a:srgbClr val="E3DED1">
                    <a:shade val="50000"/>
                  </a:srgbClr>
                </a:solidFill>
                <a:latin typeface="Calibri"/>
              </a:rPr>
              <a:pPr>
                <a:defRPr/>
              </a:pPr>
              <a:t>323</a:t>
            </a:fld>
            <a:endParaRPr lang="it-IT" sz="1000" dirty="0">
              <a:solidFill>
                <a:srgbClr val="E3DED1">
                  <a:shade val="50000"/>
                </a:srgbClr>
              </a:solidFill>
              <a:latin typeface="Calibri"/>
            </a:endParaRPr>
          </a:p>
        </p:txBody>
      </p:sp>
      <p:sp>
        <p:nvSpPr>
          <p:cNvPr id="2" name="CasellaDiTesto 1">
            <a:extLst>
              <a:ext uri="{FF2B5EF4-FFF2-40B4-BE49-F238E27FC236}">
                <a16:creationId xmlns:a16="http://schemas.microsoft.com/office/drawing/2014/main" id="{BBC663A1-9470-4ECC-A747-3CDF0FCD0CAC}"/>
              </a:ext>
            </a:extLst>
          </p:cNvPr>
          <p:cNvSpPr txBox="1"/>
          <p:nvPr/>
        </p:nvSpPr>
        <p:spPr>
          <a:xfrm>
            <a:off x="2855640" y="949690"/>
            <a:ext cx="6624736" cy="369332"/>
          </a:xfrm>
          <a:prstGeom prst="rect">
            <a:avLst/>
          </a:prstGeom>
          <a:solidFill>
            <a:srgbClr val="FFFF00"/>
          </a:solidFill>
        </p:spPr>
        <p:txBody>
          <a:bodyPr wrap="square" rtlCol="0">
            <a:spAutoFit/>
          </a:bodyPr>
          <a:lstStyle/>
          <a:p>
            <a:pPr algn="ctr"/>
            <a:r>
              <a:rPr lang="it-IT" b="1" dirty="0"/>
              <a:t>LA QUALIFICAZIONE NEI LAVORI PUBBLICI</a:t>
            </a:r>
          </a:p>
        </p:txBody>
      </p:sp>
      <p:sp>
        <p:nvSpPr>
          <p:cNvPr id="13" name="Rectangle 8">
            <a:extLst>
              <a:ext uri="{FF2B5EF4-FFF2-40B4-BE49-F238E27FC236}">
                <a16:creationId xmlns:a16="http://schemas.microsoft.com/office/drawing/2014/main" id="{01499C9C-19F5-4061-A5A2-DCD675B1F1CE}"/>
              </a:ext>
            </a:extLst>
          </p:cNvPr>
          <p:cNvSpPr>
            <a:spLocks noChangeArrowheads="1"/>
          </p:cNvSpPr>
          <p:nvPr/>
        </p:nvSpPr>
        <p:spPr bwMode="auto">
          <a:xfrm>
            <a:off x="5447929" y="2323438"/>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dirty="0"/>
          </a:p>
        </p:txBody>
      </p:sp>
      <p:sp>
        <p:nvSpPr>
          <p:cNvPr id="10" name="CasellaDiTesto 9">
            <a:extLst>
              <a:ext uri="{FF2B5EF4-FFF2-40B4-BE49-F238E27FC236}">
                <a16:creationId xmlns:a16="http://schemas.microsoft.com/office/drawing/2014/main" id="{9F40CAC2-7893-4AC9-8341-799FB8AD9FF6}"/>
              </a:ext>
            </a:extLst>
          </p:cNvPr>
          <p:cNvSpPr txBox="1"/>
          <p:nvPr/>
        </p:nvSpPr>
        <p:spPr>
          <a:xfrm>
            <a:off x="2928572" y="1468431"/>
            <a:ext cx="6410312" cy="338554"/>
          </a:xfrm>
          <a:prstGeom prst="rect">
            <a:avLst/>
          </a:prstGeom>
          <a:solidFill>
            <a:schemeClr val="accent1">
              <a:lumMod val="75000"/>
            </a:schemeClr>
          </a:solidFill>
        </p:spPr>
        <p:txBody>
          <a:bodyPr wrap="square" rtlCol="0">
            <a:spAutoFit/>
          </a:bodyPr>
          <a:lstStyle/>
          <a:p>
            <a:pPr algn="ctr"/>
            <a:r>
              <a:rPr lang="it-IT" sz="1600" b="1" dirty="0"/>
              <a:t>LAVORI DI IMPORTO SUPERIORE A 150.000 EURO e con più categorie</a:t>
            </a:r>
          </a:p>
        </p:txBody>
      </p:sp>
      <p:sp>
        <p:nvSpPr>
          <p:cNvPr id="8" name="CasellaDiTesto 7">
            <a:extLst>
              <a:ext uri="{FF2B5EF4-FFF2-40B4-BE49-F238E27FC236}">
                <a16:creationId xmlns:a16="http://schemas.microsoft.com/office/drawing/2014/main" id="{4ADE4FC9-0076-4D36-A798-0D0B85B2EE85}"/>
              </a:ext>
            </a:extLst>
          </p:cNvPr>
          <p:cNvSpPr txBox="1"/>
          <p:nvPr/>
        </p:nvSpPr>
        <p:spPr>
          <a:xfrm>
            <a:off x="2928572" y="2060848"/>
            <a:ext cx="6410312" cy="369332"/>
          </a:xfrm>
          <a:prstGeom prst="rect">
            <a:avLst/>
          </a:prstGeom>
          <a:solidFill>
            <a:schemeClr val="accent4">
              <a:lumMod val="60000"/>
              <a:lumOff val="40000"/>
            </a:schemeClr>
          </a:solidFill>
          <a:ln>
            <a:solidFill>
              <a:schemeClr val="tx1">
                <a:lumMod val="95000"/>
                <a:lumOff val="5000"/>
              </a:schemeClr>
            </a:solidFill>
          </a:ln>
        </p:spPr>
        <p:txBody>
          <a:bodyPr wrap="square" rtlCol="0">
            <a:spAutoFit/>
          </a:bodyPr>
          <a:lstStyle/>
          <a:p>
            <a:pPr algn="ctr"/>
            <a:r>
              <a:rPr lang="it-IT" dirty="0"/>
              <a:t>Operatori con pluralità soggettiva</a:t>
            </a:r>
          </a:p>
        </p:txBody>
      </p:sp>
      <p:sp>
        <p:nvSpPr>
          <p:cNvPr id="9" name="Rettangolo 8">
            <a:extLst>
              <a:ext uri="{FF2B5EF4-FFF2-40B4-BE49-F238E27FC236}">
                <a16:creationId xmlns:a16="http://schemas.microsoft.com/office/drawing/2014/main" id="{B8AC0A0C-0C91-44E8-B9E9-B6ED4299B95F}"/>
              </a:ext>
            </a:extLst>
          </p:cNvPr>
          <p:cNvSpPr/>
          <p:nvPr/>
        </p:nvSpPr>
        <p:spPr>
          <a:xfrm>
            <a:off x="2465098" y="2640226"/>
            <a:ext cx="7376864" cy="3139321"/>
          </a:xfrm>
          <a:prstGeom prst="rect">
            <a:avLst/>
          </a:prstGeom>
        </p:spPr>
        <p:txBody>
          <a:bodyPr wrap="square">
            <a:spAutoFit/>
          </a:bodyPr>
          <a:lstStyle/>
          <a:p>
            <a:pPr algn="ctr"/>
            <a:r>
              <a:rPr lang="it-IT" b="1" u="sng" dirty="0">
                <a:solidFill>
                  <a:srgbClr val="C00000"/>
                </a:solidFill>
              </a:rPr>
              <a:t>Alcune novità:</a:t>
            </a:r>
          </a:p>
          <a:p>
            <a:pPr algn="ctr"/>
            <a:r>
              <a:rPr lang="it-IT" b="1" dirty="0">
                <a:solidFill>
                  <a:srgbClr val="000000"/>
                </a:solidFill>
              </a:rPr>
              <a:t>Modificabilità quote nei RTI </a:t>
            </a:r>
            <a:r>
              <a:rPr lang="it-IT" dirty="0">
                <a:solidFill>
                  <a:srgbClr val="000000"/>
                </a:solidFill>
              </a:rPr>
              <a:t>in fase di esecuzione previa autorizzazione e</a:t>
            </a:r>
          </a:p>
          <a:p>
            <a:pPr algn="ctr"/>
            <a:r>
              <a:rPr lang="it-IT" dirty="0">
                <a:solidFill>
                  <a:srgbClr val="000000"/>
                </a:solidFill>
              </a:rPr>
              <a:t>verifica adeguatezza dei requisiti posseduti (nuovo art. 92, comma 2 D.P.R. n. 207/2010 come modificato dalla legge n. 80/2014).</a:t>
            </a:r>
          </a:p>
          <a:p>
            <a:pPr algn="ctr"/>
            <a:r>
              <a:rPr lang="it-IT" dirty="0">
                <a:solidFill>
                  <a:srgbClr val="000000"/>
                </a:solidFill>
              </a:rPr>
              <a:t>Vanno tenuti fermi i rapporti con i requisiti posseduti e “spesi” e la variazione</a:t>
            </a:r>
          </a:p>
          <a:p>
            <a:pPr algn="ctr"/>
            <a:r>
              <a:rPr lang="it-IT" dirty="0">
                <a:solidFill>
                  <a:srgbClr val="000000"/>
                </a:solidFill>
              </a:rPr>
              <a:t>presuppone la variazione anche dell'atto di mandato.</a:t>
            </a:r>
          </a:p>
          <a:p>
            <a:pPr algn="ctr"/>
            <a:r>
              <a:rPr lang="it-IT" dirty="0">
                <a:solidFill>
                  <a:srgbClr val="000000"/>
                </a:solidFill>
              </a:rPr>
              <a:t>Per i consorzi stabili in assenza delle linee ANAC (previste dall'art. 83, comma 2 Codice) continua la «qualificabilità» con la somma dei requisiti (art. 36, comma 7 Codice, tenuto in vita dal richiamo contenuto nell'art. 81 D.P.R. n. 207/2010, a sua volta in vigore in virtù dell'art. 216, comma 14 Codice) </a:t>
            </a:r>
            <a:r>
              <a:rPr lang="it-IT" b="1" dirty="0">
                <a:solidFill>
                  <a:srgbClr val="000000"/>
                </a:solidFill>
              </a:rPr>
              <a:t>(si cfr. T.A.R. Lazio, Roma, I-quater, 25 gennaio 2017, n. 1324).</a:t>
            </a:r>
            <a:endParaRPr lang="it-IT" dirty="0"/>
          </a:p>
        </p:txBody>
      </p:sp>
    </p:spTree>
    <p:extLst>
      <p:ext uri="{BB962C8B-B14F-4D97-AF65-F5344CB8AC3E}">
        <p14:creationId xmlns:p14="http://schemas.microsoft.com/office/powerpoint/2010/main" val="1287529397"/>
      </p:ext>
    </p:extLst>
  </p:cSld>
  <p:clrMapOvr>
    <a:masterClrMapping/>
  </p:clrMapOvr>
</p:sld>
</file>

<file path=ppt/slides/slide3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7528" y="661538"/>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4" name="Segnaposto data 3"/>
          <p:cNvSpPr>
            <a:spLocks noGrp="1"/>
          </p:cNvSpPr>
          <p:nvPr>
            <p:ph type="dt" sz="half" idx="10"/>
          </p:nvPr>
        </p:nvSpPr>
        <p:spPr>
          <a:xfrm>
            <a:off x="1991544" y="6021289"/>
            <a:ext cx="2286000" cy="365125"/>
          </a:xfrm>
        </p:spPr>
        <p:txBody>
          <a:bodyPr/>
          <a:lstStyle/>
          <a:p>
            <a:pPr algn="r">
              <a:defRPr/>
            </a:pPr>
            <a:endParaRPr lang="it-IT" sz="1000" dirty="0">
              <a:solidFill>
                <a:srgbClr val="E3DED1">
                  <a:shade val="50000"/>
                </a:srgbClr>
              </a:solidFill>
              <a:latin typeface="Calibri"/>
            </a:endParaRPr>
          </a:p>
          <a:p>
            <a:pPr algn="r">
              <a:defRPr/>
            </a:pPr>
            <a:fld id="{C2A3C01C-C5B2-41A8-8D17-32AF24AD1F6C}" type="datetime1">
              <a:rPr lang="it-IT" sz="1000">
                <a:solidFill>
                  <a:srgbClr val="E3DED1">
                    <a:shade val="50000"/>
                  </a:srgbClr>
                </a:solidFill>
                <a:latin typeface="Calibri"/>
              </a:rPr>
              <a:pPr algn="r">
                <a:defRPr/>
              </a:pPr>
              <a:t>11/12/2020</a:t>
            </a:fld>
            <a:endParaRPr lang="it-IT" sz="1000" dirty="0">
              <a:solidFill>
                <a:srgbClr val="E3DED1">
                  <a:shade val="50000"/>
                </a:srgbClr>
              </a:solidFill>
              <a:latin typeface="Calibri"/>
            </a:endParaRPr>
          </a:p>
        </p:txBody>
      </p:sp>
      <p:sp>
        <p:nvSpPr>
          <p:cNvPr id="5" name="Segnaposto piè di pagina 4"/>
          <p:cNvSpPr>
            <a:spLocks noGrp="1"/>
          </p:cNvSpPr>
          <p:nvPr>
            <p:ph type="ftr" sz="quarter" idx="11"/>
          </p:nvPr>
        </p:nvSpPr>
        <p:spPr>
          <a:xfrm>
            <a:off x="6528048" y="6111876"/>
            <a:ext cx="3344280" cy="365125"/>
          </a:xfrm>
        </p:spPr>
        <p:txBody>
          <a:bodyPr/>
          <a:lstStyle/>
          <a:p>
            <a:pPr algn="l">
              <a:defRPr/>
            </a:pPr>
            <a:r>
              <a:rPr lang="it-IT" sz="1000" dirty="0">
                <a:solidFill>
                  <a:srgbClr val="E3DED1">
                    <a:shade val="50000"/>
                  </a:srgbClr>
                </a:solidFill>
                <a:latin typeface="Calibri"/>
              </a:rPr>
              <a:t>IL CODICE DEI CONTRATTI PUBBLICI</a:t>
            </a:r>
          </a:p>
        </p:txBody>
      </p:sp>
      <p:sp>
        <p:nvSpPr>
          <p:cNvPr id="6" name="Segnaposto numero diapositiva 5"/>
          <p:cNvSpPr>
            <a:spLocks noGrp="1"/>
          </p:cNvSpPr>
          <p:nvPr>
            <p:ph type="sldNum" sz="quarter" idx="12"/>
          </p:nvPr>
        </p:nvSpPr>
        <p:spPr/>
        <p:txBody>
          <a:bodyPr/>
          <a:lstStyle/>
          <a:p>
            <a:pPr>
              <a:defRPr/>
            </a:pPr>
            <a:fld id="{ED2A5BCF-08AD-4814-8341-34CC1736FD3A}" type="slidenum">
              <a:rPr lang="it-IT" sz="1000">
                <a:solidFill>
                  <a:srgbClr val="E3DED1">
                    <a:shade val="50000"/>
                  </a:srgbClr>
                </a:solidFill>
                <a:latin typeface="Calibri"/>
              </a:rPr>
              <a:pPr>
                <a:defRPr/>
              </a:pPr>
              <a:t>324</a:t>
            </a:fld>
            <a:endParaRPr lang="it-IT" sz="1000" dirty="0">
              <a:solidFill>
                <a:srgbClr val="E3DED1">
                  <a:shade val="50000"/>
                </a:srgbClr>
              </a:solidFill>
              <a:latin typeface="Calibri"/>
            </a:endParaRPr>
          </a:p>
        </p:txBody>
      </p:sp>
      <p:sp>
        <p:nvSpPr>
          <p:cNvPr id="2" name="CasellaDiTesto 1">
            <a:extLst>
              <a:ext uri="{FF2B5EF4-FFF2-40B4-BE49-F238E27FC236}">
                <a16:creationId xmlns:a16="http://schemas.microsoft.com/office/drawing/2014/main" id="{BBC663A1-9470-4ECC-A747-3CDF0FCD0CAC}"/>
              </a:ext>
            </a:extLst>
          </p:cNvPr>
          <p:cNvSpPr txBox="1"/>
          <p:nvPr/>
        </p:nvSpPr>
        <p:spPr>
          <a:xfrm>
            <a:off x="2855640" y="949690"/>
            <a:ext cx="6624736" cy="369332"/>
          </a:xfrm>
          <a:prstGeom prst="rect">
            <a:avLst/>
          </a:prstGeom>
          <a:solidFill>
            <a:srgbClr val="FFFF00"/>
          </a:solidFill>
        </p:spPr>
        <p:txBody>
          <a:bodyPr wrap="square" rtlCol="0">
            <a:spAutoFit/>
          </a:bodyPr>
          <a:lstStyle/>
          <a:p>
            <a:pPr algn="ctr"/>
            <a:r>
              <a:rPr lang="it-IT" b="1" dirty="0"/>
              <a:t>LA QUALIFICAZIONE NEI LAVORI PUBBLICI</a:t>
            </a:r>
          </a:p>
        </p:txBody>
      </p:sp>
      <p:sp>
        <p:nvSpPr>
          <p:cNvPr id="13" name="Rectangle 8">
            <a:extLst>
              <a:ext uri="{FF2B5EF4-FFF2-40B4-BE49-F238E27FC236}">
                <a16:creationId xmlns:a16="http://schemas.microsoft.com/office/drawing/2014/main" id="{01499C9C-19F5-4061-A5A2-DCD675B1F1CE}"/>
              </a:ext>
            </a:extLst>
          </p:cNvPr>
          <p:cNvSpPr>
            <a:spLocks noChangeArrowheads="1"/>
          </p:cNvSpPr>
          <p:nvPr/>
        </p:nvSpPr>
        <p:spPr bwMode="auto">
          <a:xfrm>
            <a:off x="5447929" y="2323438"/>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dirty="0"/>
          </a:p>
        </p:txBody>
      </p:sp>
      <p:sp>
        <p:nvSpPr>
          <p:cNvPr id="10" name="CasellaDiTesto 9">
            <a:extLst>
              <a:ext uri="{FF2B5EF4-FFF2-40B4-BE49-F238E27FC236}">
                <a16:creationId xmlns:a16="http://schemas.microsoft.com/office/drawing/2014/main" id="{9F40CAC2-7893-4AC9-8341-799FB8AD9FF6}"/>
              </a:ext>
            </a:extLst>
          </p:cNvPr>
          <p:cNvSpPr txBox="1"/>
          <p:nvPr/>
        </p:nvSpPr>
        <p:spPr>
          <a:xfrm>
            <a:off x="2928572" y="1468432"/>
            <a:ext cx="6410312" cy="830997"/>
          </a:xfrm>
          <a:prstGeom prst="rect">
            <a:avLst/>
          </a:prstGeom>
          <a:solidFill>
            <a:schemeClr val="accent3">
              <a:lumMod val="40000"/>
              <a:lumOff val="60000"/>
            </a:schemeClr>
          </a:solidFill>
        </p:spPr>
        <p:txBody>
          <a:bodyPr wrap="square" rtlCol="0">
            <a:spAutoFit/>
          </a:bodyPr>
          <a:lstStyle/>
          <a:p>
            <a:pPr algn="ctr"/>
            <a:r>
              <a:rPr lang="it-IT" sz="1600" b="1" dirty="0"/>
              <a:t>La qualificazione degli operatori nei lavori pubblici nella proposta (dell’ANAC) di regolamento del Ministero delle infrastrutture e trasporti (2018) - CENNI</a:t>
            </a:r>
          </a:p>
        </p:txBody>
      </p:sp>
      <p:sp>
        <p:nvSpPr>
          <p:cNvPr id="3" name="Rettangolo 2">
            <a:extLst>
              <a:ext uri="{FF2B5EF4-FFF2-40B4-BE49-F238E27FC236}">
                <a16:creationId xmlns:a16="http://schemas.microsoft.com/office/drawing/2014/main" id="{0EB3DD3D-DE2E-4B2D-B727-C55AE338F672}"/>
              </a:ext>
            </a:extLst>
          </p:cNvPr>
          <p:cNvSpPr/>
          <p:nvPr/>
        </p:nvSpPr>
        <p:spPr>
          <a:xfrm>
            <a:off x="2460058" y="2448837"/>
            <a:ext cx="7271884" cy="3416320"/>
          </a:xfrm>
          <a:prstGeom prst="rect">
            <a:avLst/>
          </a:prstGeom>
        </p:spPr>
        <p:txBody>
          <a:bodyPr wrap="square">
            <a:spAutoFit/>
          </a:bodyPr>
          <a:lstStyle/>
          <a:p>
            <a:pPr marL="285750" indent="-285750" algn="ctr">
              <a:buFont typeface="Wingdings" panose="05000000000000000000" pitchFamily="2" charset="2"/>
              <a:buChar char="q"/>
            </a:pPr>
            <a:r>
              <a:rPr lang="it-IT" dirty="0"/>
              <a:t>L’attestazione di qualificazione SOA rimane condizione necessaria e sufficiente per la dimostrazione dell’esistenza dei “requisiti di capacità tecnica e finanziaria ai fini dell’affidamento dei lavori pubblici di importo pari o superiore a 150.000 euro” (art. 20, comma 4 PROPOSTA).</a:t>
            </a:r>
          </a:p>
          <a:p>
            <a:pPr marL="285750" indent="-285750" algn="ctr">
              <a:buFont typeface="Wingdings" panose="05000000000000000000" pitchFamily="2" charset="2"/>
              <a:buChar char="q"/>
            </a:pPr>
            <a:r>
              <a:rPr lang="it-IT" dirty="0"/>
              <a:t>In gara, sono ribaditi il principio di sufficienza della qualificazione SOA nella categoria prevalente e l’incremento del quinto degli importi di qualificazione (rispettivamente art. 22, comma 4 e 8 PROPOSTA).</a:t>
            </a:r>
          </a:p>
          <a:p>
            <a:pPr marL="285750" indent="-285750" algn="ctr">
              <a:buFont typeface="Wingdings" panose="05000000000000000000" pitchFamily="2" charset="2"/>
              <a:buChar char="q"/>
            </a:pPr>
            <a:r>
              <a:rPr lang="it-IT" dirty="0"/>
              <a:t>Nei raggruppamenti di imprese, poiché viene meno la quota minima del 40% e 10% che rispettivamente mandataria e mandante devono dimostrare ai sensi del D.P.R. n. 207/2010, la mandataria in ogni caso deve possedere i requisiti ed eseguire le prestazioni in misura maggioritaria (art. 22, comma 8 PROPOSTA e art. 83, comma 8 Codice).</a:t>
            </a:r>
          </a:p>
        </p:txBody>
      </p:sp>
    </p:spTree>
    <p:extLst>
      <p:ext uri="{BB962C8B-B14F-4D97-AF65-F5344CB8AC3E}">
        <p14:creationId xmlns:p14="http://schemas.microsoft.com/office/powerpoint/2010/main" val="1525915276"/>
      </p:ext>
    </p:extLst>
  </p:cSld>
  <p:clrMapOvr>
    <a:masterClrMapping/>
  </p:clrMapOvr>
</p:sld>
</file>

<file path=ppt/slides/slide3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7528" y="661538"/>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4" name="Segnaposto data 3"/>
          <p:cNvSpPr>
            <a:spLocks noGrp="1"/>
          </p:cNvSpPr>
          <p:nvPr>
            <p:ph type="dt" sz="half" idx="10"/>
          </p:nvPr>
        </p:nvSpPr>
        <p:spPr>
          <a:xfrm>
            <a:off x="1991544" y="6021289"/>
            <a:ext cx="2286000" cy="365125"/>
          </a:xfrm>
        </p:spPr>
        <p:txBody>
          <a:bodyPr/>
          <a:lstStyle/>
          <a:p>
            <a:pPr algn="r">
              <a:defRPr/>
            </a:pPr>
            <a:endParaRPr lang="it-IT" sz="1000" dirty="0">
              <a:solidFill>
                <a:srgbClr val="E3DED1">
                  <a:shade val="50000"/>
                </a:srgbClr>
              </a:solidFill>
              <a:latin typeface="Calibri"/>
            </a:endParaRPr>
          </a:p>
          <a:p>
            <a:pPr algn="r">
              <a:defRPr/>
            </a:pPr>
            <a:fld id="{C2A3C01C-C5B2-41A8-8D17-32AF24AD1F6C}" type="datetime1">
              <a:rPr lang="it-IT" sz="1000">
                <a:solidFill>
                  <a:srgbClr val="E3DED1">
                    <a:shade val="50000"/>
                  </a:srgbClr>
                </a:solidFill>
                <a:latin typeface="Calibri"/>
              </a:rPr>
              <a:pPr algn="r">
                <a:defRPr/>
              </a:pPr>
              <a:t>11/12/2020</a:t>
            </a:fld>
            <a:endParaRPr lang="it-IT" sz="1000" dirty="0">
              <a:solidFill>
                <a:srgbClr val="E3DED1">
                  <a:shade val="50000"/>
                </a:srgbClr>
              </a:solidFill>
              <a:latin typeface="Calibri"/>
            </a:endParaRPr>
          </a:p>
        </p:txBody>
      </p:sp>
      <p:sp>
        <p:nvSpPr>
          <p:cNvPr id="5" name="Segnaposto piè di pagina 4"/>
          <p:cNvSpPr>
            <a:spLocks noGrp="1"/>
          </p:cNvSpPr>
          <p:nvPr>
            <p:ph type="ftr" sz="quarter" idx="11"/>
          </p:nvPr>
        </p:nvSpPr>
        <p:spPr>
          <a:xfrm>
            <a:off x="6528048" y="6111876"/>
            <a:ext cx="3344280" cy="365125"/>
          </a:xfrm>
        </p:spPr>
        <p:txBody>
          <a:bodyPr/>
          <a:lstStyle/>
          <a:p>
            <a:pPr algn="l">
              <a:defRPr/>
            </a:pPr>
            <a:r>
              <a:rPr lang="it-IT" sz="1000" dirty="0">
                <a:solidFill>
                  <a:srgbClr val="E3DED1">
                    <a:shade val="50000"/>
                  </a:srgbClr>
                </a:solidFill>
                <a:latin typeface="Calibri"/>
              </a:rPr>
              <a:t>IL CODICE DEI CONTRATTI PUBBLICI</a:t>
            </a:r>
          </a:p>
        </p:txBody>
      </p:sp>
      <p:sp>
        <p:nvSpPr>
          <p:cNvPr id="6" name="Segnaposto numero diapositiva 5"/>
          <p:cNvSpPr>
            <a:spLocks noGrp="1"/>
          </p:cNvSpPr>
          <p:nvPr>
            <p:ph type="sldNum" sz="quarter" idx="12"/>
          </p:nvPr>
        </p:nvSpPr>
        <p:spPr/>
        <p:txBody>
          <a:bodyPr/>
          <a:lstStyle/>
          <a:p>
            <a:pPr>
              <a:defRPr/>
            </a:pPr>
            <a:fld id="{ED2A5BCF-08AD-4814-8341-34CC1736FD3A}" type="slidenum">
              <a:rPr lang="it-IT" sz="1000">
                <a:solidFill>
                  <a:srgbClr val="E3DED1">
                    <a:shade val="50000"/>
                  </a:srgbClr>
                </a:solidFill>
                <a:latin typeface="Calibri"/>
              </a:rPr>
              <a:pPr>
                <a:defRPr/>
              </a:pPr>
              <a:t>325</a:t>
            </a:fld>
            <a:endParaRPr lang="it-IT" sz="1000" dirty="0">
              <a:solidFill>
                <a:srgbClr val="E3DED1">
                  <a:shade val="50000"/>
                </a:srgbClr>
              </a:solidFill>
              <a:latin typeface="Calibri"/>
            </a:endParaRPr>
          </a:p>
        </p:txBody>
      </p:sp>
      <p:sp>
        <p:nvSpPr>
          <p:cNvPr id="2" name="CasellaDiTesto 1">
            <a:extLst>
              <a:ext uri="{FF2B5EF4-FFF2-40B4-BE49-F238E27FC236}">
                <a16:creationId xmlns:a16="http://schemas.microsoft.com/office/drawing/2014/main" id="{BBC663A1-9470-4ECC-A747-3CDF0FCD0CAC}"/>
              </a:ext>
            </a:extLst>
          </p:cNvPr>
          <p:cNvSpPr txBox="1"/>
          <p:nvPr/>
        </p:nvSpPr>
        <p:spPr>
          <a:xfrm>
            <a:off x="2855640" y="949690"/>
            <a:ext cx="6624736" cy="369332"/>
          </a:xfrm>
          <a:prstGeom prst="rect">
            <a:avLst/>
          </a:prstGeom>
          <a:solidFill>
            <a:srgbClr val="FFFF00"/>
          </a:solidFill>
        </p:spPr>
        <p:txBody>
          <a:bodyPr wrap="square" rtlCol="0">
            <a:spAutoFit/>
          </a:bodyPr>
          <a:lstStyle/>
          <a:p>
            <a:pPr algn="ctr"/>
            <a:r>
              <a:rPr lang="it-IT" b="1" dirty="0"/>
              <a:t>LA QUALIFICAZIONE NEI LAVORI PUBBLICI</a:t>
            </a:r>
          </a:p>
        </p:txBody>
      </p:sp>
      <p:sp>
        <p:nvSpPr>
          <p:cNvPr id="13" name="Rectangle 8">
            <a:extLst>
              <a:ext uri="{FF2B5EF4-FFF2-40B4-BE49-F238E27FC236}">
                <a16:creationId xmlns:a16="http://schemas.microsoft.com/office/drawing/2014/main" id="{01499C9C-19F5-4061-A5A2-DCD675B1F1CE}"/>
              </a:ext>
            </a:extLst>
          </p:cNvPr>
          <p:cNvSpPr>
            <a:spLocks noChangeArrowheads="1"/>
          </p:cNvSpPr>
          <p:nvPr/>
        </p:nvSpPr>
        <p:spPr bwMode="auto">
          <a:xfrm>
            <a:off x="5447929" y="2323438"/>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dirty="0"/>
          </a:p>
        </p:txBody>
      </p:sp>
      <p:sp>
        <p:nvSpPr>
          <p:cNvPr id="10" name="CasellaDiTesto 9">
            <a:extLst>
              <a:ext uri="{FF2B5EF4-FFF2-40B4-BE49-F238E27FC236}">
                <a16:creationId xmlns:a16="http://schemas.microsoft.com/office/drawing/2014/main" id="{9F40CAC2-7893-4AC9-8341-799FB8AD9FF6}"/>
              </a:ext>
            </a:extLst>
          </p:cNvPr>
          <p:cNvSpPr txBox="1"/>
          <p:nvPr/>
        </p:nvSpPr>
        <p:spPr>
          <a:xfrm>
            <a:off x="2928572" y="1468432"/>
            <a:ext cx="6410312" cy="830997"/>
          </a:xfrm>
          <a:prstGeom prst="rect">
            <a:avLst/>
          </a:prstGeom>
          <a:solidFill>
            <a:schemeClr val="accent3">
              <a:lumMod val="40000"/>
              <a:lumOff val="60000"/>
            </a:schemeClr>
          </a:solidFill>
        </p:spPr>
        <p:txBody>
          <a:bodyPr wrap="square" rtlCol="0">
            <a:spAutoFit/>
          </a:bodyPr>
          <a:lstStyle/>
          <a:p>
            <a:pPr algn="ctr"/>
            <a:r>
              <a:rPr lang="it-IT" sz="1600" b="1" dirty="0"/>
              <a:t>La qualificazione degli operatori nei lavori pubblici nella proposta (dell’ANAC) di regolamento del Ministero delle infrastrutture e trasporti (2018) - CENNI</a:t>
            </a:r>
          </a:p>
        </p:txBody>
      </p:sp>
      <p:sp>
        <p:nvSpPr>
          <p:cNvPr id="3" name="Rettangolo 2">
            <a:extLst>
              <a:ext uri="{FF2B5EF4-FFF2-40B4-BE49-F238E27FC236}">
                <a16:creationId xmlns:a16="http://schemas.microsoft.com/office/drawing/2014/main" id="{0EB3DD3D-DE2E-4B2D-B727-C55AE338F672}"/>
              </a:ext>
            </a:extLst>
          </p:cNvPr>
          <p:cNvSpPr/>
          <p:nvPr/>
        </p:nvSpPr>
        <p:spPr>
          <a:xfrm>
            <a:off x="2460058" y="2448837"/>
            <a:ext cx="7271884" cy="3416320"/>
          </a:xfrm>
          <a:prstGeom prst="rect">
            <a:avLst/>
          </a:prstGeom>
        </p:spPr>
        <p:txBody>
          <a:bodyPr wrap="square">
            <a:spAutoFit/>
          </a:bodyPr>
          <a:lstStyle/>
          <a:p>
            <a:pPr marL="285750" indent="-285750" algn="ctr">
              <a:buFont typeface="Wingdings" panose="05000000000000000000" pitchFamily="2" charset="2"/>
              <a:buChar char="q"/>
            </a:pPr>
            <a:r>
              <a:rPr lang="it-IT" dirty="0"/>
              <a:t>È soppresso il corrispettivo minimo per l’attività di attestazione.</a:t>
            </a:r>
          </a:p>
          <a:p>
            <a:pPr marL="285750" indent="-285750" algn="ctr">
              <a:buFont typeface="Wingdings" panose="05000000000000000000" pitchFamily="2" charset="2"/>
              <a:buChar char="q"/>
            </a:pPr>
            <a:r>
              <a:rPr lang="it-IT" dirty="0"/>
              <a:t>La durata procedura di rilascio dell’attestazione è ridotta da 180 giorni a 150 giorni dalla stipula del contratto (art. 26, comma 3 PROPOSTA), per la revisione triennale tale termine scende da 90 giorni a 60 giorni (art. 38, comma 4 PROPOSTA).</a:t>
            </a:r>
          </a:p>
          <a:p>
            <a:pPr marL="285750" indent="-285750" algn="ctr">
              <a:buFont typeface="Wingdings" panose="05000000000000000000" pitchFamily="2" charset="2"/>
              <a:buChar char="q"/>
            </a:pPr>
            <a:r>
              <a:rPr lang="it-IT" dirty="0"/>
              <a:t>La SOA, rilasciato l’attestato, deve continuare a verificare durante la sua validità gli illeciti professionali (art. 80, comma 5, lett. c Codice) e l’idoneità delle attrezzature e delle risorse umane a disposizione degli operatori economici a garantire la capacità esecutiva per le categorie e classifiche riconosciute.</a:t>
            </a:r>
          </a:p>
          <a:p>
            <a:pPr marL="285750" indent="-285750" algn="ctr">
              <a:buFont typeface="Wingdings" panose="05000000000000000000" pitchFamily="2" charset="2"/>
              <a:buChar char="q"/>
            </a:pPr>
            <a:r>
              <a:rPr lang="it-IT" dirty="0"/>
              <a:t>La verifica triennale è effettuata considerando una tolleranza che sale dal 25% al 50% rispetto ai dati di attestazione (art. 38, comma 6 PROPOSTA).</a:t>
            </a:r>
          </a:p>
        </p:txBody>
      </p:sp>
    </p:spTree>
    <p:extLst>
      <p:ext uri="{BB962C8B-B14F-4D97-AF65-F5344CB8AC3E}">
        <p14:creationId xmlns:p14="http://schemas.microsoft.com/office/powerpoint/2010/main" val="3262815003"/>
      </p:ext>
    </p:extLst>
  </p:cSld>
  <p:clrMapOvr>
    <a:masterClrMapping/>
  </p:clrMapOvr>
</p:sld>
</file>

<file path=ppt/slides/slide3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7528" y="661538"/>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4" name="Segnaposto data 3"/>
          <p:cNvSpPr>
            <a:spLocks noGrp="1"/>
          </p:cNvSpPr>
          <p:nvPr>
            <p:ph type="dt" sz="half" idx="10"/>
          </p:nvPr>
        </p:nvSpPr>
        <p:spPr>
          <a:xfrm>
            <a:off x="1991544" y="6021289"/>
            <a:ext cx="2286000" cy="365125"/>
          </a:xfrm>
        </p:spPr>
        <p:txBody>
          <a:bodyPr/>
          <a:lstStyle/>
          <a:p>
            <a:pPr algn="r">
              <a:defRPr/>
            </a:pPr>
            <a:endParaRPr lang="it-IT" sz="1000" dirty="0">
              <a:solidFill>
                <a:srgbClr val="E3DED1">
                  <a:shade val="50000"/>
                </a:srgbClr>
              </a:solidFill>
              <a:latin typeface="Calibri"/>
            </a:endParaRPr>
          </a:p>
          <a:p>
            <a:pPr algn="r">
              <a:defRPr/>
            </a:pPr>
            <a:fld id="{C2A3C01C-C5B2-41A8-8D17-32AF24AD1F6C}" type="datetime1">
              <a:rPr lang="it-IT" sz="1000">
                <a:solidFill>
                  <a:srgbClr val="E3DED1">
                    <a:shade val="50000"/>
                  </a:srgbClr>
                </a:solidFill>
                <a:latin typeface="Calibri"/>
              </a:rPr>
              <a:pPr algn="r">
                <a:defRPr/>
              </a:pPr>
              <a:t>11/12/2020</a:t>
            </a:fld>
            <a:endParaRPr lang="it-IT" sz="1000" dirty="0">
              <a:solidFill>
                <a:srgbClr val="E3DED1">
                  <a:shade val="50000"/>
                </a:srgbClr>
              </a:solidFill>
              <a:latin typeface="Calibri"/>
            </a:endParaRPr>
          </a:p>
        </p:txBody>
      </p:sp>
      <p:sp>
        <p:nvSpPr>
          <p:cNvPr id="5" name="Segnaposto piè di pagina 4"/>
          <p:cNvSpPr>
            <a:spLocks noGrp="1"/>
          </p:cNvSpPr>
          <p:nvPr>
            <p:ph type="ftr" sz="quarter" idx="11"/>
          </p:nvPr>
        </p:nvSpPr>
        <p:spPr>
          <a:xfrm>
            <a:off x="6528048" y="6111876"/>
            <a:ext cx="3344280" cy="365125"/>
          </a:xfrm>
        </p:spPr>
        <p:txBody>
          <a:bodyPr/>
          <a:lstStyle/>
          <a:p>
            <a:pPr algn="l">
              <a:defRPr/>
            </a:pPr>
            <a:r>
              <a:rPr lang="it-IT" sz="1000" dirty="0">
                <a:solidFill>
                  <a:srgbClr val="E3DED1">
                    <a:shade val="50000"/>
                  </a:srgbClr>
                </a:solidFill>
                <a:latin typeface="Calibri"/>
              </a:rPr>
              <a:t>IL CODICE DEI CONTRATTI PUBBLICI</a:t>
            </a:r>
          </a:p>
        </p:txBody>
      </p:sp>
      <p:sp>
        <p:nvSpPr>
          <p:cNvPr id="6" name="Segnaposto numero diapositiva 5"/>
          <p:cNvSpPr>
            <a:spLocks noGrp="1"/>
          </p:cNvSpPr>
          <p:nvPr>
            <p:ph type="sldNum" sz="quarter" idx="12"/>
          </p:nvPr>
        </p:nvSpPr>
        <p:spPr/>
        <p:txBody>
          <a:bodyPr/>
          <a:lstStyle/>
          <a:p>
            <a:pPr>
              <a:defRPr/>
            </a:pPr>
            <a:fld id="{ED2A5BCF-08AD-4814-8341-34CC1736FD3A}" type="slidenum">
              <a:rPr lang="it-IT" sz="1000">
                <a:solidFill>
                  <a:srgbClr val="E3DED1">
                    <a:shade val="50000"/>
                  </a:srgbClr>
                </a:solidFill>
                <a:latin typeface="Calibri"/>
              </a:rPr>
              <a:pPr>
                <a:defRPr/>
              </a:pPr>
              <a:t>326</a:t>
            </a:fld>
            <a:endParaRPr lang="it-IT" sz="1000" dirty="0">
              <a:solidFill>
                <a:srgbClr val="E3DED1">
                  <a:shade val="50000"/>
                </a:srgbClr>
              </a:solidFill>
              <a:latin typeface="Calibri"/>
            </a:endParaRPr>
          </a:p>
        </p:txBody>
      </p:sp>
      <p:sp>
        <p:nvSpPr>
          <p:cNvPr id="2" name="CasellaDiTesto 1">
            <a:extLst>
              <a:ext uri="{FF2B5EF4-FFF2-40B4-BE49-F238E27FC236}">
                <a16:creationId xmlns:a16="http://schemas.microsoft.com/office/drawing/2014/main" id="{BBC663A1-9470-4ECC-A747-3CDF0FCD0CAC}"/>
              </a:ext>
            </a:extLst>
          </p:cNvPr>
          <p:cNvSpPr txBox="1"/>
          <p:nvPr/>
        </p:nvSpPr>
        <p:spPr>
          <a:xfrm>
            <a:off x="2855640" y="949690"/>
            <a:ext cx="6624736" cy="369332"/>
          </a:xfrm>
          <a:prstGeom prst="rect">
            <a:avLst/>
          </a:prstGeom>
          <a:solidFill>
            <a:srgbClr val="FFFF00"/>
          </a:solidFill>
        </p:spPr>
        <p:txBody>
          <a:bodyPr wrap="square" rtlCol="0">
            <a:spAutoFit/>
          </a:bodyPr>
          <a:lstStyle/>
          <a:p>
            <a:pPr algn="ctr"/>
            <a:r>
              <a:rPr lang="it-IT" b="1" dirty="0"/>
              <a:t>LA QUALIFICAZIONE NEI LAVORI PUBBLICI</a:t>
            </a:r>
          </a:p>
        </p:txBody>
      </p:sp>
      <p:sp>
        <p:nvSpPr>
          <p:cNvPr id="13" name="Rectangle 8">
            <a:extLst>
              <a:ext uri="{FF2B5EF4-FFF2-40B4-BE49-F238E27FC236}">
                <a16:creationId xmlns:a16="http://schemas.microsoft.com/office/drawing/2014/main" id="{01499C9C-19F5-4061-A5A2-DCD675B1F1CE}"/>
              </a:ext>
            </a:extLst>
          </p:cNvPr>
          <p:cNvSpPr>
            <a:spLocks noChangeArrowheads="1"/>
          </p:cNvSpPr>
          <p:nvPr/>
        </p:nvSpPr>
        <p:spPr bwMode="auto">
          <a:xfrm>
            <a:off x="5447929" y="2323438"/>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dirty="0"/>
          </a:p>
        </p:txBody>
      </p:sp>
      <p:sp>
        <p:nvSpPr>
          <p:cNvPr id="10" name="CasellaDiTesto 9">
            <a:extLst>
              <a:ext uri="{FF2B5EF4-FFF2-40B4-BE49-F238E27FC236}">
                <a16:creationId xmlns:a16="http://schemas.microsoft.com/office/drawing/2014/main" id="{9F40CAC2-7893-4AC9-8341-799FB8AD9FF6}"/>
              </a:ext>
            </a:extLst>
          </p:cNvPr>
          <p:cNvSpPr txBox="1"/>
          <p:nvPr/>
        </p:nvSpPr>
        <p:spPr>
          <a:xfrm>
            <a:off x="2928572" y="1468432"/>
            <a:ext cx="6410312" cy="830997"/>
          </a:xfrm>
          <a:prstGeom prst="rect">
            <a:avLst/>
          </a:prstGeom>
          <a:solidFill>
            <a:schemeClr val="accent3">
              <a:lumMod val="40000"/>
              <a:lumOff val="60000"/>
            </a:schemeClr>
          </a:solidFill>
        </p:spPr>
        <p:txBody>
          <a:bodyPr wrap="square" rtlCol="0">
            <a:spAutoFit/>
          </a:bodyPr>
          <a:lstStyle/>
          <a:p>
            <a:pPr algn="ctr"/>
            <a:r>
              <a:rPr lang="it-IT" sz="1600" b="1" dirty="0"/>
              <a:t>La qualificazione degli operatori nei lavori pubblici nella proposta (dell’ANAC) di regolamento del Ministero delle infrastrutture e trasporti (2018) - CENNI</a:t>
            </a:r>
          </a:p>
        </p:txBody>
      </p:sp>
      <p:sp>
        <p:nvSpPr>
          <p:cNvPr id="3" name="Rettangolo 2">
            <a:extLst>
              <a:ext uri="{FF2B5EF4-FFF2-40B4-BE49-F238E27FC236}">
                <a16:creationId xmlns:a16="http://schemas.microsoft.com/office/drawing/2014/main" id="{0EB3DD3D-DE2E-4B2D-B727-C55AE338F672}"/>
              </a:ext>
            </a:extLst>
          </p:cNvPr>
          <p:cNvSpPr/>
          <p:nvPr/>
        </p:nvSpPr>
        <p:spPr>
          <a:xfrm>
            <a:off x="2460058" y="2448837"/>
            <a:ext cx="7271884" cy="3416320"/>
          </a:xfrm>
          <a:prstGeom prst="rect">
            <a:avLst/>
          </a:prstGeom>
        </p:spPr>
        <p:txBody>
          <a:bodyPr wrap="square">
            <a:spAutoFit/>
          </a:bodyPr>
          <a:lstStyle/>
          <a:p>
            <a:pPr marL="285750" indent="-285750" algn="ctr">
              <a:buFont typeface="Wingdings" panose="05000000000000000000" pitchFamily="2" charset="2"/>
              <a:buChar char="q"/>
            </a:pPr>
            <a:r>
              <a:rPr lang="it-IT" dirty="0"/>
              <a:t>Previste nuove classifiche di importo per un totale di XII classifiche a partire dalla soglia di 250 mila fino a (oltre) 20 milioni di euro (artt. 22, comma 7 e 71, comma 11 PROPOSTA).</a:t>
            </a:r>
          </a:p>
          <a:p>
            <a:pPr marL="285750" indent="-285750" algn="ctr">
              <a:buFont typeface="Wingdings" panose="05000000000000000000" pitchFamily="2" charset="2"/>
              <a:buChar char="q"/>
            </a:pPr>
            <a:r>
              <a:rPr lang="it-IT" dirty="0"/>
              <a:t>Nell’allegato A della proposta di DM sono riviste le categorie di qualificazione e, in particolare, l’OG3 è suddivisa in OG3‐A (Strade) e OG3‐B (Ferrovie), l’OG6 è suddivisa in OG6‐A (Acquedotti) e OG 6‐B (Gasdotti e oleodotti). L’OG 11 è soppressa OG11 (impianti tecnologici) per la quale il frazionamento nelle singole categorie specialistiche OS3, OS28 e OS30 (art. 71, comma 17 e 18 PROPOSTA).</a:t>
            </a:r>
          </a:p>
          <a:p>
            <a:pPr marL="285750" indent="-285750" algn="ctr">
              <a:buFont typeface="Wingdings" panose="05000000000000000000" pitchFamily="2" charset="2"/>
              <a:buChar char="q"/>
            </a:pPr>
            <a:r>
              <a:rPr lang="it-IT" dirty="0"/>
              <a:t>Parimenti, scompare la categoria OS17 (Linee telefoniche ed impianti di telefonia) con l’annessione delle relative lavorazioni in parte alla categoria OG10 e in parte alla categoria OS19 (allegato A).</a:t>
            </a:r>
          </a:p>
        </p:txBody>
      </p:sp>
    </p:spTree>
    <p:extLst>
      <p:ext uri="{BB962C8B-B14F-4D97-AF65-F5344CB8AC3E}">
        <p14:creationId xmlns:p14="http://schemas.microsoft.com/office/powerpoint/2010/main" val="3453968983"/>
      </p:ext>
    </p:extLst>
  </p:cSld>
  <p:clrMapOvr>
    <a:masterClrMapping/>
  </p:clrMapOvr>
</p:sld>
</file>

<file path=ppt/slides/slide3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7528" y="661538"/>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4" name="Segnaposto data 3"/>
          <p:cNvSpPr>
            <a:spLocks noGrp="1"/>
          </p:cNvSpPr>
          <p:nvPr>
            <p:ph type="dt" sz="half" idx="10"/>
          </p:nvPr>
        </p:nvSpPr>
        <p:spPr>
          <a:xfrm>
            <a:off x="1991544" y="6021289"/>
            <a:ext cx="2286000" cy="365125"/>
          </a:xfrm>
        </p:spPr>
        <p:txBody>
          <a:bodyPr/>
          <a:lstStyle/>
          <a:p>
            <a:pPr algn="r">
              <a:defRPr/>
            </a:pPr>
            <a:endParaRPr lang="it-IT" sz="1000" dirty="0">
              <a:solidFill>
                <a:srgbClr val="E3DED1">
                  <a:shade val="50000"/>
                </a:srgbClr>
              </a:solidFill>
              <a:latin typeface="Calibri"/>
            </a:endParaRPr>
          </a:p>
          <a:p>
            <a:pPr algn="r">
              <a:defRPr/>
            </a:pPr>
            <a:fld id="{C2A3C01C-C5B2-41A8-8D17-32AF24AD1F6C}" type="datetime1">
              <a:rPr lang="it-IT" sz="1000">
                <a:solidFill>
                  <a:srgbClr val="E3DED1">
                    <a:shade val="50000"/>
                  </a:srgbClr>
                </a:solidFill>
                <a:latin typeface="Calibri"/>
              </a:rPr>
              <a:pPr algn="r">
                <a:defRPr/>
              </a:pPr>
              <a:t>11/12/2020</a:t>
            </a:fld>
            <a:endParaRPr lang="it-IT" sz="1000" dirty="0">
              <a:solidFill>
                <a:srgbClr val="E3DED1">
                  <a:shade val="50000"/>
                </a:srgbClr>
              </a:solidFill>
              <a:latin typeface="Calibri"/>
            </a:endParaRPr>
          </a:p>
        </p:txBody>
      </p:sp>
      <p:sp>
        <p:nvSpPr>
          <p:cNvPr id="5" name="Segnaposto piè di pagina 4"/>
          <p:cNvSpPr>
            <a:spLocks noGrp="1"/>
          </p:cNvSpPr>
          <p:nvPr>
            <p:ph type="ftr" sz="quarter" idx="11"/>
          </p:nvPr>
        </p:nvSpPr>
        <p:spPr>
          <a:xfrm>
            <a:off x="6528048" y="6111876"/>
            <a:ext cx="3344280" cy="365125"/>
          </a:xfrm>
        </p:spPr>
        <p:txBody>
          <a:bodyPr/>
          <a:lstStyle/>
          <a:p>
            <a:pPr algn="l">
              <a:defRPr/>
            </a:pPr>
            <a:r>
              <a:rPr lang="it-IT" sz="1000" dirty="0">
                <a:solidFill>
                  <a:srgbClr val="E3DED1">
                    <a:shade val="50000"/>
                  </a:srgbClr>
                </a:solidFill>
                <a:latin typeface="Calibri"/>
              </a:rPr>
              <a:t>IL CODICE DEI CONTRATTI PUBBLICI</a:t>
            </a:r>
          </a:p>
        </p:txBody>
      </p:sp>
      <p:sp>
        <p:nvSpPr>
          <p:cNvPr id="6" name="Segnaposto numero diapositiva 5"/>
          <p:cNvSpPr>
            <a:spLocks noGrp="1"/>
          </p:cNvSpPr>
          <p:nvPr>
            <p:ph type="sldNum" sz="quarter" idx="12"/>
          </p:nvPr>
        </p:nvSpPr>
        <p:spPr/>
        <p:txBody>
          <a:bodyPr/>
          <a:lstStyle/>
          <a:p>
            <a:pPr>
              <a:defRPr/>
            </a:pPr>
            <a:fld id="{ED2A5BCF-08AD-4814-8341-34CC1736FD3A}" type="slidenum">
              <a:rPr lang="it-IT" sz="1000">
                <a:solidFill>
                  <a:srgbClr val="E3DED1">
                    <a:shade val="50000"/>
                  </a:srgbClr>
                </a:solidFill>
                <a:latin typeface="Calibri"/>
              </a:rPr>
              <a:pPr>
                <a:defRPr/>
              </a:pPr>
              <a:t>327</a:t>
            </a:fld>
            <a:endParaRPr lang="it-IT" sz="1000" dirty="0">
              <a:solidFill>
                <a:srgbClr val="E3DED1">
                  <a:shade val="50000"/>
                </a:srgbClr>
              </a:solidFill>
              <a:latin typeface="Calibri"/>
            </a:endParaRPr>
          </a:p>
        </p:txBody>
      </p:sp>
      <p:sp>
        <p:nvSpPr>
          <p:cNvPr id="2" name="CasellaDiTesto 1">
            <a:extLst>
              <a:ext uri="{FF2B5EF4-FFF2-40B4-BE49-F238E27FC236}">
                <a16:creationId xmlns:a16="http://schemas.microsoft.com/office/drawing/2014/main" id="{BBC663A1-9470-4ECC-A747-3CDF0FCD0CAC}"/>
              </a:ext>
            </a:extLst>
          </p:cNvPr>
          <p:cNvSpPr txBox="1"/>
          <p:nvPr/>
        </p:nvSpPr>
        <p:spPr>
          <a:xfrm>
            <a:off x="2855640" y="949690"/>
            <a:ext cx="6624736" cy="369332"/>
          </a:xfrm>
          <a:prstGeom prst="rect">
            <a:avLst/>
          </a:prstGeom>
          <a:solidFill>
            <a:srgbClr val="FFFF00"/>
          </a:solidFill>
        </p:spPr>
        <p:txBody>
          <a:bodyPr wrap="square" rtlCol="0">
            <a:spAutoFit/>
          </a:bodyPr>
          <a:lstStyle/>
          <a:p>
            <a:pPr algn="ctr"/>
            <a:r>
              <a:rPr lang="it-IT" b="1" dirty="0"/>
              <a:t>LA QUALIFICAZIONE NEI LAVORI PUBBLICI</a:t>
            </a:r>
          </a:p>
        </p:txBody>
      </p:sp>
      <p:sp>
        <p:nvSpPr>
          <p:cNvPr id="13" name="Rectangle 8">
            <a:extLst>
              <a:ext uri="{FF2B5EF4-FFF2-40B4-BE49-F238E27FC236}">
                <a16:creationId xmlns:a16="http://schemas.microsoft.com/office/drawing/2014/main" id="{01499C9C-19F5-4061-A5A2-DCD675B1F1CE}"/>
              </a:ext>
            </a:extLst>
          </p:cNvPr>
          <p:cNvSpPr>
            <a:spLocks noChangeArrowheads="1"/>
          </p:cNvSpPr>
          <p:nvPr/>
        </p:nvSpPr>
        <p:spPr bwMode="auto">
          <a:xfrm>
            <a:off x="5447929" y="2323438"/>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dirty="0"/>
          </a:p>
        </p:txBody>
      </p:sp>
      <p:sp>
        <p:nvSpPr>
          <p:cNvPr id="10" name="CasellaDiTesto 9">
            <a:extLst>
              <a:ext uri="{FF2B5EF4-FFF2-40B4-BE49-F238E27FC236}">
                <a16:creationId xmlns:a16="http://schemas.microsoft.com/office/drawing/2014/main" id="{9F40CAC2-7893-4AC9-8341-799FB8AD9FF6}"/>
              </a:ext>
            </a:extLst>
          </p:cNvPr>
          <p:cNvSpPr txBox="1"/>
          <p:nvPr/>
        </p:nvSpPr>
        <p:spPr>
          <a:xfrm>
            <a:off x="2928572" y="1468432"/>
            <a:ext cx="6410312" cy="830997"/>
          </a:xfrm>
          <a:prstGeom prst="rect">
            <a:avLst/>
          </a:prstGeom>
          <a:solidFill>
            <a:schemeClr val="accent3">
              <a:lumMod val="40000"/>
              <a:lumOff val="60000"/>
            </a:schemeClr>
          </a:solidFill>
        </p:spPr>
        <p:txBody>
          <a:bodyPr wrap="square" rtlCol="0">
            <a:spAutoFit/>
          </a:bodyPr>
          <a:lstStyle/>
          <a:p>
            <a:pPr algn="ctr"/>
            <a:r>
              <a:rPr lang="it-IT" sz="1600" b="1" dirty="0"/>
              <a:t>La qualificazione degli operatori nei lavori pubblici nella proposta (dell’ANAC) di regolamento del Ministero delle infrastrutture e trasporti (2018) - CENNI</a:t>
            </a:r>
          </a:p>
        </p:txBody>
      </p:sp>
      <p:sp>
        <p:nvSpPr>
          <p:cNvPr id="3" name="Rettangolo 2">
            <a:extLst>
              <a:ext uri="{FF2B5EF4-FFF2-40B4-BE49-F238E27FC236}">
                <a16:creationId xmlns:a16="http://schemas.microsoft.com/office/drawing/2014/main" id="{0EB3DD3D-DE2E-4B2D-B727-C55AE338F672}"/>
              </a:ext>
            </a:extLst>
          </p:cNvPr>
          <p:cNvSpPr/>
          <p:nvPr/>
        </p:nvSpPr>
        <p:spPr>
          <a:xfrm>
            <a:off x="2460058" y="2448838"/>
            <a:ext cx="7271884" cy="3139321"/>
          </a:xfrm>
          <a:prstGeom prst="rect">
            <a:avLst/>
          </a:prstGeom>
        </p:spPr>
        <p:txBody>
          <a:bodyPr wrap="square">
            <a:spAutoFit/>
          </a:bodyPr>
          <a:lstStyle/>
          <a:p>
            <a:pPr marL="285750" indent="-285750" algn="ctr">
              <a:buFont typeface="Wingdings" panose="05000000000000000000" pitchFamily="2" charset="2"/>
              <a:buChar char="q"/>
            </a:pPr>
            <a:r>
              <a:rPr lang="it-IT" dirty="0"/>
              <a:t>Innalzata la soglia oltre la quale è d’obbligo il possesso della certificazione di qualità dell’ISO 9001, che passa dalla III alla V classifica ossia da un importo di 1 mln a 2,5 mln di euro (art. 23, comma 1 PROPOSTA).</a:t>
            </a:r>
          </a:p>
          <a:p>
            <a:pPr marL="285750" indent="-285750" algn="ctr">
              <a:buFont typeface="Wingdings" panose="05000000000000000000" pitchFamily="2" charset="2"/>
              <a:buChar char="q"/>
            </a:pPr>
            <a:r>
              <a:rPr lang="it-IT" dirty="0"/>
              <a:t>Inoltre, indipendentemente dalla classifica richiesta, diviene obbligatoria l’adozione modello organizzativo di cui alla l. 231/2001.</a:t>
            </a:r>
          </a:p>
          <a:p>
            <a:pPr marL="285750" indent="-285750" algn="ctr">
              <a:buFont typeface="Wingdings" panose="05000000000000000000" pitchFamily="2" charset="2"/>
              <a:buChar char="q"/>
            </a:pPr>
            <a:r>
              <a:rPr lang="it-IT" dirty="0"/>
              <a:t>Per il Direzione Tecnica è necessaria: laurea almeno triennale e della relativa abilitazione professionale per le classifiche pari o superiori alla V (ossia a partire da euro 2.500.000); diploma specialistico fino alla IV (ossia fino a euro 1.500.000); esperienza professionale fino alla II (ossia fino a euro 500.000).</a:t>
            </a:r>
          </a:p>
        </p:txBody>
      </p:sp>
    </p:spTree>
    <p:extLst>
      <p:ext uri="{BB962C8B-B14F-4D97-AF65-F5344CB8AC3E}">
        <p14:creationId xmlns:p14="http://schemas.microsoft.com/office/powerpoint/2010/main" val="514553892"/>
      </p:ext>
    </p:extLst>
  </p:cSld>
  <p:clrMapOvr>
    <a:masterClrMapping/>
  </p:clrMapOvr>
</p:sld>
</file>

<file path=ppt/slides/slide3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7528" y="661538"/>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4" name="Segnaposto data 3"/>
          <p:cNvSpPr>
            <a:spLocks noGrp="1"/>
          </p:cNvSpPr>
          <p:nvPr>
            <p:ph type="dt" sz="half" idx="10"/>
          </p:nvPr>
        </p:nvSpPr>
        <p:spPr>
          <a:xfrm>
            <a:off x="1991544" y="6021289"/>
            <a:ext cx="2286000" cy="365125"/>
          </a:xfrm>
        </p:spPr>
        <p:txBody>
          <a:bodyPr/>
          <a:lstStyle/>
          <a:p>
            <a:pPr algn="r">
              <a:defRPr/>
            </a:pPr>
            <a:endParaRPr lang="it-IT" sz="1000" dirty="0">
              <a:solidFill>
                <a:srgbClr val="E3DED1">
                  <a:shade val="50000"/>
                </a:srgbClr>
              </a:solidFill>
              <a:latin typeface="Calibri"/>
            </a:endParaRPr>
          </a:p>
          <a:p>
            <a:pPr algn="r">
              <a:defRPr/>
            </a:pPr>
            <a:fld id="{C2A3C01C-C5B2-41A8-8D17-32AF24AD1F6C}" type="datetime1">
              <a:rPr lang="it-IT" sz="1000">
                <a:solidFill>
                  <a:srgbClr val="E3DED1">
                    <a:shade val="50000"/>
                  </a:srgbClr>
                </a:solidFill>
                <a:latin typeface="Calibri"/>
              </a:rPr>
              <a:pPr algn="r">
                <a:defRPr/>
              </a:pPr>
              <a:t>11/12/2020</a:t>
            </a:fld>
            <a:endParaRPr lang="it-IT" sz="1000" dirty="0">
              <a:solidFill>
                <a:srgbClr val="E3DED1">
                  <a:shade val="50000"/>
                </a:srgbClr>
              </a:solidFill>
              <a:latin typeface="Calibri"/>
            </a:endParaRPr>
          </a:p>
        </p:txBody>
      </p:sp>
      <p:sp>
        <p:nvSpPr>
          <p:cNvPr id="5" name="Segnaposto piè di pagina 4"/>
          <p:cNvSpPr>
            <a:spLocks noGrp="1"/>
          </p:cNvSpPr>
          <p:nvPr>
            <p:ph type="ftr" sz="quarter" idx="11"/>
          </p:nvPr>
        </p:nvSpPr>
        <p:spPr>
          <a:xfrm>
            <a:off x="6528048" y="6111876"/>
            <a:ext cx="3344280" cy="365125"/>
          </a:xfrm>
        </p:spPr>
        <p:txBody>
          <a:bodyPr/>
          <a:lstStyle/>
          <a:p>
            <a:pPr algn="l">
              <a:defRPr/>
            </a:pPr>
            <a:r>
              <a:rPr lang="it-IT" sz="1000" dirty="0">
                <a:solidFill>
                  <a:srgbClr val="E3DED1">
                    <a:shade val="50000"/>
                  </a:srgbClr>
                </a:solidFill>
                <a:latin typeface="Calibri"/>
              </a:rPr>
              <a:t>IL CODICE DEI CONTRATTI PUBBLICI</a:t>
            </a:r>
          </a:p>
        </p:txBody>
      </p:sp>
      <p:sp>
        <p:nvSpPr>
          <p:cNvPr id="6" name="Segnaposto numero diapositiva 5"/>
          <p:cNvSpPr>
            <a:spLocks noGrp="1"/>
          </p:cNvSpPr>
          <p:nvPr>
            <p:ph type="sldNum" sz="quarter" idx="12"/>
          </p:nvPr>
        </p:nvSpPr>
        <p:spPr/>
        <p:txBody>
          <a:bodyPr/>
          <a:lstStyle/>
          <a:p>
            <a:pPr>
              <a:defRPr/>
            </a:pPr>
            <a:fld id="{ED2A5BCF-08AD-4814-8341-34CC1736FD3A}" type="slidenum">
              <a:rPr lang="it-IT" sz="1000">
                <a:solidFill>
                  <a:srgbClr val="E3DED1">
                    <a:shade val="50000"/>
                  </a:srgbClr>
                </a:solidFill>
                <a:latin typeface="Calibri"/>
              </a:rPr>
              <a:pPr>
                <a:defRPr/>
              </a:pPr>
              <a:t>328</a:t>
            </a:fld>
            <a:endParaRPr lang="it-IT" sz="1000" dirty="0">
              <a:solidFill>
                <a:srgbClr val="E3DED1">
                  <a:shade val="50000"/>
                </a:srgbClr>
              </a:solidFill>
              <a:latin typeface="Calibri"/>
            </a:endParaRPr>
          </a:p>
        </p:txBody>
      </p:sp>
      <p:sp>
        <p:nvSpPr>
          <p:cNvPr id="2" name="CasellaDiTesto 1">
            <a:extLst>
              <a:ext uri="{FF2B5EF4-FFF2-40B4-BE49-F238E27FC236}">
                <a16:creationId xmlns:a16="http://schemas.microsoft.com/office/drawing/2014/main" id="{BBC663A1-9470-4ECC-A747-3CDF0FCD0CAC}"/>
              </a:ext>
            </a:extLst>
          </p:cNvPr>
          <p:cNvSpPr txBox="1"/>
          <p:nvPr/>
        </p:nvSpPr>
        <p:spPr>
          <a:xfrm>
            <a:off x="2855640" y="949690"/>
            <a:ext cx="6624736" cy="369332"/>
          </a:xfrm>
          <a:prstGeom prst="rect">
            <a:avLst/>
          </a:prstGeom>
          <a:solidFill>
            <a:srgbClr val="FFFF00"/>
          </a:solidFill>
        </p:spPr>
        <p:txBody>
          <a:bodyPr wrap="square" rtlCol="0">
            <a:spAutoFit/>
          </a:bodyPr>
          <a:lstStyle/>
          <a:p>
            <a:pPr algn="ctr"/>
            <a:r>
              <a:rPr lang="it-IT" b="1" dirty="0"/>
              <a:t>LA QUALIFICAZIONE NEI LAVORI PUBBLICI</a:t>
            </a:r>
          </a:p>
        </p:txBody>
      </p:sp>
      <p:sp>
        <p:nvSpPr>
          <p:cNvPr id="13" name="Rectangle 8">
            <a:extLst>
              <a:ext uri="{FF2B5EF4-FFF2-40B4-BE49-F238E27FC236}">
                <a16:creationId xmlns:a16="http://schemas.microsoft.com/office/drawing/2014/main" id="{01499C9C-19F5-4061-A5A2-DCD675B1F1CE}"/>
              </a:ext>
            </a:extLst>
          </p:cNvPr>
          <p:cNvSpPr>
            <a:spLocks noChangeArrowheads="1"/>
          </p:cNvSpPr>
          <p:nvPr/>
        </p:nvSpPr>
        <p:spPr bwMode="auto">
          <a:xfrm>
            <a:off x="5447929" y="2323438"/>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dirty="0"/>
          </a:p>
        </p:txBody>
      </p:sp>
      <p:sp>
        <p:nvSpPr>
          <p:cNvPr id="10" name="CasellaDiTesto 9">
            <a:extLst>
              <a:ext uri="{FF2B5EF4-FFF2-40B4-BE49-F238E27FC236}">
                <a16:creationId xmlns:a16="http://schemas.microsoft.com/office/drawing/2014/main" id="{9F40CAC2-7893-4AC9-8341-799FB8AD9FF6}"/>
              </a:ext>
            </a:extLst>
          </p:cNvPr>
          <p:cNvSpPr txBox="1"/>
          <p:nvPr/>
        </p:nvSpPr>
        <p:spPr>
          <a:xfrm>
            <a:off x="2928572" y="1468432"/>
            <a:ext cx="6410312" cy="830997"/>
          </a:xfrm>
          <a:prstGeom prst="rect">
            <a:avLst/>
          </a:prstGeom>
          <a:solidFill>
            <a:schemeClr val="accent3">
              <a:lumMod val="40000"/>
              <a:lumOff val="60000"/>
            </a:schemeClr>
          </a:solidFill>
        </p:spPr>
        <p:txBody>
          <a:bodyPr wrap="square" rtlCol="0">
            <a:spAutoFit/>
          </a:bodyPr>
          <a:lstStyle/>
          <a:p>
            <a:pPr algn="ctr"/>
            <a:r>
              <a:rPr lang="it-IT" sz="1600" b="1" dirty="0"/>
              <a:t>La qualificazione degli operatori nei lavori pubblici nella proposta (dell’ANAC) di regolamento del Ministero delle infrastrutture e trasporti (2018) - CENNI</a:t>
            </a:r>
          </a:p>
        </p:txBody>
      </p:sp>
      <p:sp>
        <p:nvSpPr>
          <p:cNvPr id="3" name="Rettangolo 2">
            <a:extLst>
              <a:ext uri="{FF2B5EF4-FFF2-40B4-BE49-F238E27FC236}">
                <a16:creationId xmlns:a16="http://schemas.microsoft.com/office/drawing/2014/main" id="{0EB3DD3D-DE2E-4B2D-B727-C55AE338F672}"/>
              </a:ext>
            </a:extLst>
          </p:cNvPr>
          <p:cNvSpPr/>
          <p:nvPr/>
        </p:nvSpPr>
        <p:spPr>
          <a:xfrm>
            <a:off x="2460058" y="2448837"/>
            <a:ext cx="7271884" cy="3754874"/>
          </a:xfrm>
          <a:prstGeom prst="rect">
            <a:avLst/>
          </a:prstGeom>
        </p:spPr>
        <p:txBody>
          <a:bodyPr wrap="square">
            <a:spAutoFit/>
          </a:bodyPr>
          <a:lstStyle/>
          <a:p>
            <a:pPr marL="285750" indent="-285750" algn="ctr">
              <a:buFont typeface="Wingdings" panose="05000000000000000000" pitchFamily="2" charset="2"/>
              <a:buChar char="q"/>
            </a:pPr>
            <a:r>
              <a:rPr lang="it-IT" sz="1700" dirty="0"/>
              <a:t>L’importo totale dei lavori, realizzato in ciascuna delle categorie oggetto della richiesta, scende dal 90% all’80%</a:t>
            </a:r>
          </a:p>
          <a:p>
            <a:pPr marL="285750" indent="-285750" algn="ctr">
              <a:buFont typeface="Wingdings" panose="05000000000000000000" pitchFamily="2" charset="2"/>
              <a:buChar char="q"/>
            </a:pPr>
            <a:r>
              <a:rPr lang="it-IT" sz="1700" dirty="0"/>
              <a:t>Diminuita l’incidenza dei c.d. lavori di punta, ossia dei lavori più rappresentativi per ciascuna categoria di qualificazione,</a:t>
            </a:r>
          </a:p>
          <a:p>
            <a:pPr marL="285750" indent="-285750" algn="ctr">
              <a:buFont typeface="Wingdings" panose="05000000000000000000" pitchFamily="2" charset="2"/>
              <a:buChar char="q"/>
            </a:pPr>
            <a:r>
              <a:rPr lang="it-IT" sz="1700" dirty="0"/>
              <a:t>Scelta delle annualità fiscali (minimo 5) comprese nel decennio antecedente la stipula del contratto di qualificazione (art. 28, comma 7 PROPOSTA).</a:t>
            </a:r>
          </a:p>
          <a:p>
            <a:pPr marL="285750" indent="-285750" algn="ctr">
              <a:buFont typeface="Wingdings" panose="05000000000000000000" pitchFamily="2" charset="2"/>
              <a:buChar char="q"/>
            </a:pPr>
            <a:r>
              <a:rPr lang="it-IT" sz="1700" dirty="0"/>
              <a:t>Per le attrezzature, l’incidenza minima del loro costo diviene variabile e compresa tra l’1% di alcune categorie specializzate (OS28, OS3, OS30, OS19, OS5, OS9, OS10) e il 3% di diverse categorie generali (OG3‐A, OG3‐ B, OG4, OG5, OG6‐A, OG6‐B, OG7, OG8).</a:t>
            </a:r>
          </a:p>
          <a:p>
            <a:pPr marL="285750" indent="-285750" algn="ctr">
              <a:buFont typeface="Wingdings" panose="05000000000000000000" pitchFamily="2" charset="2"/>
              <a:buChar char="q"/>
            </a:pPr>
            <a:r>
              <a:rPr lang="it-IT" sz="1700" dirty="0"/>
              <a:t>La SOA valuta anche la “adeguatezza del complesso delle attrezzature a sostenere la capacità esecutiva dell’impresa con riferimento alle categorie e classifiche oggetto del contratto di attestazione” (art. 28, comma 7 PROPOSTA).</a:t>
            </a:r>
          </a:p>
        </p:txBody>
      </p:sp>
    </p:spTree>
    <p:extLst>
      <p:ext uri="{BB962C8B-B14F-4D97-AF65-F5344CB8AC3E}">
        <p14:creationId xmlns:p14="http://schemas.microsoft.com/office/powerpoint/2010/main" val="3883367337"/>
      </p:ext>
    </p:extLst>
  </p:cSld>
  <p:clrMapOvr>
    <a:masterClrMapping/>
  </p:clrMapOvr>
</p:sld>
</file>

<file path=ppt/slides/slide3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7528" y="661538"/>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4" name="Segnaposto data 3"/>
          <p:cNvSpPr>
            <a:spLocks noGrp="1"/>
          </p:cNvSpPr>
          <p:nvPr>
            <p:ph type="dt" sz="half" idx="10"/>
          </p:nvPr>
        </p:nvSpPr>
        <p:spPr>
          <a:xfrm>
            <a:off x="1991544" y="6021289"/>
            <a:ext cx="2286000" cy="365125"/>
          </a:xfrm>
        </p:spPr>
        <p:txBody>
          <a:bodyPr/>
          <a:lstStyle/>
          <a:p>
            <a:pPr algn="r">
              <a:defRPr/>
            </a:pPr>
            <a:endParaRPr lang="it-IT" sz="1000" dirty="0">
              <a:solidFill>
                <a:srgbClr val="E3DED1">
                  <a:shade val="50000"/>
                </a:srgbClr>
              </a:solidFill>
              <a:latin typeface="Calibri"/>
            </a:endParaRPr>
          </a:p>
          <a:p>
            <a:pPr algn="r">
              <a:defRPr/>
            </a:pPr>
            <a:fld id="{C2A3C01C-C5B2-41A8-8D17-32AF24AD1F6C}" type="datetime1">
              <a:rPr lang="it-IT" sz="1000">
                <a:solidFill>
                  <a:srgbClr val="E3DED1">
                    <a:shade val="50000"/>
                  </a:srgbClr>
                </a:solidFill>
                <a:latin typeface="Calibri"/>
              </a:rPr>
              <a:pPr algn="r">
                <a:defRPr/>
              </a:pPr>
              <a:t>11/12/2020</a:t>
            </a:fld>
            <a:endParaRPr lang="it-IT" sz="1000" dirty="0">
              <a:solidFill>
                <a:srgbClr val="E3DED1">
                  <a:shade val="50000"/>
                </a:srgbClr>
              </a:solidFill>
              <a:latin typeface="Calibri"/>
            </a:endParaRPr>
          </a:p>
        </p:txBody>
      </p:sp>
      <p:sp>
        <p:nvSpPr>
          <p:cNvPr id="5" name="Segnaposto piè di pagina 4"/>
          <p:cNvSpPr>
            <a:spLocks noGrp="1"/>
          </p:cNvSpPr>
          <p:nvPr>
            <p:ph type="ftr" sz="quarter" idx="11"/>
          </p:nvPr>
        </p:nvSpPr>
        <p:spPr>
          <a:xfrm>
            <a:off x="6528048" y="6111876"/>
            <a:ext cx="3344280" cy="365125"/>
          </a:xfrm>
        </p:spPr>
        <p:txBody>
          <a:bodyPr/>
          <a:lstStyle/>
          <a:p>
            <a:pPr algn="l">
              <a:defRPr/>
            </a:pPr>
            <a:r>
              <a:rPr lang="it-IT" sz="1000" dirty="0">
                <a:solidFill>
                  <a:srgbClr val="E3DED1">
                    <a:shade val="50000"/>
                  </a:srgbClr>
                </a:solidFill>
                <a:latin typeface="Calibri"/>
              </a:rPr>
              <a:t>IL CODICE DEI CONTRATTI PUBBLICI</a:t>
            </a:r>
          </a:p>
        </p:txBody>
      </p:sp>
      <p:sp>
        <p:nvSpPr>
          <p:cNvPr id="6" name="Segnaposto numero diapositiva 5"/>
          <p:cNvSpPr>
            <a:spLocks noGrp="1"/>
          </p:cNvSpPr>
          <p:nvPr>
            <p:ph type="sldNum" sz="quarter" idx="12"/>
          </p:nvPr>
        </p:nvSpPr>
        <p:spPr/>
        <p:txBody>
          <a:bodyPr/>
          <a:lstStyle/>
          <a:p>
            <a:pPr>
              <a:defRPr/>
            </a:pPr>
            <a:fld id="{ED2A5BCF-08AD-4814-8341-34CC1736FD3A}" type="slidenum">
              <a:rPr lang="it-IT" sz="1000">
                <a:solidFill>
                  <a:srgbClr val="E3DED1">
                    <a:shade val="50000"/>
                  </a:srgbClr>
                </a:solidFill>
                <a:latin typeface="Calibri"/>
              </a:rPr>
              <a:pPr>
                <a:defRPr/>
              </a:pPr>
              <a:t>329</a:t>
            </a:fld>
            <a:endParaRPr lang="it-IT" sz="1000" dirty="0">
              <a:solidFill>
                <a:srgbClr val="E3DED1">
                  <a:shade val="50000"/>
                </a:srgbClr>
              </a:solidFill>
              <a:latin typeface="Calibri"/>
            </a:endParaRPr>
          </a:p>
        </p:txBody>
      </p:sp>
      <p:sp>
        <p:nvSpPr>
          <p:cNvPr id="2" name="CasellaDiTesto 1">
            <a:extLst>
              <a:ext uri="{FF2B5EF4-FFF2-40B4-BE49-F238E27FC236}">
                <a16:creationId xmlns:a16="http://schemas.microsoft.com/office/drawing/2014/main" id="{BBC663A1-9470-4ECC-A747-3CDF0FCD0CAC}"/>
              </a:ext>
            </a:extLst>
          </p:cNvPr>
          <p:cNvSpPr txBox="1"/>
          <p:nvPr/>
        </p:nvSpPr>
        <p:spPr>
          <a:xfrm>
            <a:off x="2855640" y="949690"/>
            <a:ext cx="6624736" cy="369332"/>
          </a:xfrm>
          <a:prstGeom prst="rect">
            <a:avLst/>
          </a:prstGeom>
          <a:solidFill>
            <a:srgbClr val="FF6699"/>
          </a:solidFill>
        </p:spPr>
        <p:txBody>
          <a:bodyPr wrap="square" rtlCol="0">
            <a:spAutoFit/>
          </a:bodyPr>
          <a:lstStyle/>
          <a:p>
            <a:pPr algn="ctr"/>
            <a:r>
              <a:rPr lang="it-IT" b="1" dirty="0"/>
              <a:t>LA QUALIFICAZIONE NEI BENI CULTURALI</a:t>
            </a:r>
          </a:p>
        </p:txBody>
      </p:sp>
      <p:sp>
        <p:nvSpPr>
          <p:cNvPr id="8" name="Rettangolo 7">
            <a:extLst>
              <a:ext uri="{FF2B5EF4-FFF2-40B4-BE49-F238E27FC236}">
                <a16:creationId xmlns:a16="http://schemas.microsoft.com/office/drawing/2014/main" id="{04806932-6963-4A47-96AC-B52F985C366D}"/>
              </a:ext>
            </a:extLst>
          </p:cNvPr>
          <p:cNvSpPr/>
          <p:nvPr/>
        </p:nvSpPr>
        <p:spPr>
          <a:xfrm>
            <a:off x="2711624" y="1607175"/>
            <a:ext cx="6768752" cy="4247317"/>
          </a:xfrm>
          <a:prstGeom prst="rect">
            <a:avLst/>
          </a:prstGeom>
        </p:spPr>
        <p:txBody>
          <a:bodyPr wrap="square">
            <a:spAutoFit/>
          </a:bodyPr>
          <a:lstStyle/>
          <a:p>
            <a:pPr algn="ctr"/>
            <a:r>
              <a:rPr lang="it-IT" dirty="0"/>
              <a:t>Il Regolamento, adottato con il </a:t>
            </a:r>
            <a:r>
              <a:rPr lang="it-IT" u="sng" dirty="0"/>
              <a:t>D.M. 22 agosto 2017, n. 154 del Ministero dei beni e delle attività culturali e del turismo, pubblicato nella G.U. n. 252 del 2017, disciplina gli appalti pubblici di lavori riguardanti i beni culturali tutelati</a:t>
            </a:r>
            <a:r>
              <a:rPr lang="it-IT" dirty="0"/>
              <a:t> (d.lgs. 22 gennaio 2004, n. 42).</a:t>
            </a:r>
          </a:p>
          <a:p>
            <a:pPr algn="ctr"/>
            <a:endParaRPr lang="it-IT" dirty="0"/>
          </a:p>
          <a:p>
            <a:pPr algn="ctr"/>
            <a:r>
              <a:rPr lang="it-IT" b="1" dirty="0"/>
              <a:t>I lavori previsti dal regolamento si articolano nelle seguenti tipologie: </a:t>
            </a:r>
          </a:p>
          <a:p>
            <a:pPr algn="ctr"/>
            <a:endParaRPr lang="it-IT" b="1" dirty="0"/>
          </a:p>
          <a:p>
            <a:pPr algn="ctr"/>
            <a:r>
              <a:rPr lang="it-IT" b="1" dirty="0"/>
              <a:t>- scavo archeologico, comprese le indagini archeologiche subacquee; </a:t>
            </a:r>
          </a:p>
          <a:p>
            <a:pPr algn="ctr"/>
            <a:endParaRPr lang="it-IT" b="1" dirty="0"/>
          </a:p>
          <a:p>
            <a:pPr algn="ctr"/>
            <a:r>
              <a:rPr lang="it-IT" b="1" dirty="0"/>
              <a:t>- monitoraggio, manutenzione e restauro di beni culturali immobili; </a:t>
            </a:r>
          </a:p>
          <a:p>
            <a:pPr algn="ctr"/>
            <a:endParaRPr lang="it-IT" b="1" dirty="0"/>
          </a:p>
          <a:p>
            <a:pPr algn="ctr"/>
            <a:r>
              <a:rPr lang="it-IT" b="1" dirty="0"/>
              <a:t>- monitoraggio, manutenzione e restauro dei beni culturali mobili, superfici decorate di beni architettonici e materiali storicizzati di beni immobili di interesse storico, artistico o archeologico. </a:t>
            </a:r>
          </a:p>
          <a:p>
            <a:endParaRPr lang="it-IT" dirty="0"/>
          </a:p>
        </p:txBody>
      </p:sp>
    </p:spTree>
    <p:extLst>
      <p:ext uri="{BB962C8B-B14F-4D97-AF65-F5344CB8AC3E}">
        <p14:creationId xmlns:p14="http://schemas.microsoft.com/office/powerpoint/2010/main" val="9367442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3" name="Segnaposto contenuto 2"/>
          <p:cNvSpPr>
            <a:spLocks noGrp="1"/>
          </p:cNvSpPr>
          <p:nvPr>
            <p:ph type="subTitle" idx="1"/>
          </p:nvPr>
        </p:nvSpPr>
        <p:spPr/>
        <p:txBody>
          <a:bodyPr>
            <a:normAutofit/>
          </a:bodyPr>
          <a:lstStyle/>
          <a:p>
            <a:endParaRPr lang="it-IT" dirty="0"/>
          </a:p>
          <a:p>
            <a:endParaRPr lang="it-IT" dirty="0"/>
          </a:p>
          <a:p>
            <a:endParaRPr lang="it-IT" dirty="0"/>
          </a:p>
          <a:p>
            <a:endParaRPr lang="it-IT" dirty="0"/>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B47B2E30-A616-40F3-AAE4-CB99E99CDB93}" type="datetime1">
              <a:rPr lang="it-IT" smtClean="0"/>
              <a:t>11/12/2020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33</a:t>
            </a:fld>
            <a:endParaRPr lang="it-IT" dirty="0"/>
          </a:p>
        </p:txBody>
      </p:sp>
      <p:sp>
        <p:nvSpPr>
          <p:cNvPr id="2" name="CasellaDiTesto 1">
            <a:extLst>
              <a:ext uri="{FF2B5EF4-FFF2-40B4-BE49-F238E27FC236}">
                <a16:creationId xmlns:a16="http://schemas.microsoft.com/office/drawing/2014/main" id="{39FCF0C0-5817-4C63-BF76-57A7795C1D2E}"/>
              </a:ext>
            </a:extLst>
          </p:cNvPr>
          <p:cNvSpPr txBox="1"/>
          <p:nvPr/>
        </p:nvSpPr>
        <p:spPr>
          <a:xfrm>
            <a:off x="2532176" y="1835528"/>
            <a:ext cx="7200800" cy="4078039"/>
          </a:xfrm>
          <a:prstGeom prst="rect">
            <a:avLst/>
          </a:prstGeom>
          <a:noFill/>
        </p:spPr>
        <p:txBody>
          <a:bodyPr wrap="square" rtlCol="0">
            <a:spAutoFit/>
          </a:bodyPr>
          <a:lstStyle/>
          <a:p>
            <a:pPr algn="ctr"/>
            <a:endParaRPr lang="it-IT" sz="2000" b="1" u="sng" dirty="0"/>
          </a:p>
          <a:p>
            <a:pPr algn="ctr"/>
            <a:r>
              <a:rPr lang="it-IT" sz="2000" b="1" u="sng" dirty="0"/>
              <a:t>Deliberazione ANAC 22/11/2017, n. 1206</a:t>
            </a:r>
          </a:p>
          <a:p>
            <a:pPr algn="ctr"/>
            <a:endParaRPr lang="it-IT" sz="900" dirty="0"/>
          </a:p>
          <a:p>
            <a:pPr algn="ctr"/>
            <a:r>
              <a:rPr lang="it-IT" sz="2300" dirty="0"/>
              <a:t>Il bando di gara si compone di elementi tecnico-giuridici che devono essere interpretati...</a:t>
            </a:r>
            <a:endParaRPr lang="it-IT" sz="1400" dirty="0"/>
          </a:p>
          <a:p>
            <a:pPr algn="ctr"/>
            <a:endParaRPr lang="it-IT" sz="1400" dirty="0"/>
          </a:p>
          <a:p>
            <a:pPr algn="ctr"/>
            <a:r>
              <a:rPr lang="it-IT" sz="1500" dirty="0"/>
              <a:t>«…</a:t>
            </a:r>
            <a:r>
              <a:rPr lang="it-IT" sz="1500" i="1" dirty="0"/>
              <a:t>nell’interpretazione delle clausole del bando per l’aggiudicazione di un contratto con la Pubblica amministrazione, deve darsi prevalenza alle espressioni letterali in esse contenute, escludendo ogni procedimento ermeneutico in funzione integrativa diretto ad evidenziare pretesi significati e ad ingenerare incertezze nell’applicazione; </a:t>
            </a:r>
          </a:p>
          <a:p>
            <a:pPr algn="ctr"/>
            <a:r>
              <a:rPr lang="it-IT" sz="1500" i="1" dirty="0"/>
              <a:t> Inoltre, con specifico riferimento alle gare pubbliche, è stato affermato che </a:t>
            </a:r>
            <a:r>
              <a:rPr lang="it-IT" sz="1500" b="1" i="1" u="sng" dirty="0"/>
              <a:t>nel caso in cui il dato testuale presenti evidenti ambiguità, deve essere prescelto dall’interprete il significato più favorevole all’ammissione del candidato, essendo conforme al pubblico interesse (e sempreché non si oppongano a ciò interessi pubblici diversi e di maggior rilievo) che alla procedura selettiva  partecipi il più elevato numero di candidati</a:t>
            </a:r>
            <a:r>
              <a:rPr lang="it-IT" sz="1500" u="sng" dirty="0"/>
              <a:t>»</a:t>
            </a:r>
            <a:r>
              <a:rPr lang="it-IT" sz="1500" dirty="0"/>
              <a:t> (Cons. St. sez. V, 22 settembre 2015, n. 4430; Cons. St., sez. V, 27 maggio  2014, n. 2709). </a:t>
            </a:r>
            <a:endParaRPr lang="it-IT" sz="1500" b="1" u="sng" dirty="0"/>
          </a:p>
        </p:txBody>
      </p:sp>
      <p:sp>
        <p:nvSpPr>
          <p:cNvPr id="9" name="CasellaDiTesto 8">
            <a:extLst>
              <a:ext uri="{FF2B5EF4-FFF2-40B4-BE49-F238E27FC236}">
                <a16:creationId xmlns:a16="http://schemas.microsoft.com/office/drawing/2014/main" id="{8523225D-C087-4B7D-B297-EEF28E3F6FD6}"/>
              </a:ext>
            </a:extLst>
          </p:cNvPr>
          <p:cNvSpPr txBox="1"/>
          <p:nvPr/>
        </p:nvSpPr>
        <p:spPr>
          <a:xfrm>
            <a:off x="2532176" y="1072457"/>
            <a:ext cx="7200800" cy="707886"/>
          </a:xfrm>
          <a:prstGeom prst="rect">
            <a:avLst/>
          </a:prstGeom>
          <a:solidFill>
            <a:srgbClr val="7030A0"/>
          </a:solidFill>
        </p:spPr>
        <p:txBody>
          <a:bodyPr wrap="square" rtlCol="0">
            <a:spAutoFit/>
          </a:bodyPr>
          <a:lstStyle/>
          <a:p>
            <a:pPr algn="ctr"/>
            <a:r>
              <a:rPr lang="it-IT" sz="2000" b="1" dirty="0"/>
              <a:t>IL BANDO DI GARA E LA LETTERA DI INVITO</a:t>
            </a:r>
          </a:p>
          <a:p>
            <a:pPr algn="ctr"/>
            <a:r>
              <a:rPr lang="it-IT" sz="2000" b="1" dirty="0"/>
              <a:t>Il bando di gara</a:t>
            </a:r>
          </a:p>
        </p:txBody>
      </p:sp>
    </p:spTree>
    <p:extLst>
      <p:ext uri="{BB962C8B-B14F-4D97-AF65-F5344CB8AC3E}">
        <p14:creationId xmlns:p14="http://schemas.microsoft.com/office/powerpoint/2010/main" val="4043304809"/>
      </p:ext>
    </p:extLst>
  </p:cSld>
  <p:clrMapOvr>
    <a:masterClrMapping/>
  </p:clrMapOvr>
</p:sld>
</file>

<file path=ppt/slides/slide3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7528" y="661538"/>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4" name="Segnaposto data 3"/>
          <p:cNvSpPr>
            <a:spLocks noGrp="1"/>
          </p:cNvSpPr>
          <p:nvPr>
            <p:ph type="dt" sz="half" idx="10"/>
          </p:nvPr>
        </p:nvSpPr>
        <p:spPr>
          <a:xfrm>
            <a:off x="1991544" y="6021289"/>
            <a:ext cx="2286000" cy="365125"/>
          </a:xfrm>
        </p:spPr>
        <p:txBody>
          <a:bodyPr/>
          <a:lstStyle/>
          <a:p>
            <a:pPr algn="r">
              <a:defRPr/>
            </a:pPr>
            <a:endParaRPr lang="it-IT" sz="1000" dirty="0">
              <a:solidFill>
                <a:srgbClr val="E3DED1">
                  <a:shade val="50000"/>
                </a:srgbClr>
              </a:solidFill>
              <a:latin typeface="Calibri"/>
            </a:endParaRPr>
          </a:p>
          <a:p>
            <a:pPr algn="r">
              <a:defRPr/>
            </a:pPr>
            <a:fld id="{C2A3C01C-C5B2-41A8-8D17-32AF24AD1F6C}" type="datetime1">
              <a:rPr lang="it-IT" sz="1000">
                <a:solidFill>
                  <a:srgbClr val="E3DED1">
                    <a:shade val="50000"/>
                  </a:srgbClr>
                </a:solidFill>
                <a:latin typeface="Calibri"/>
              </a:rPr>
              <a:pPr algn="r">
                <a:defRPr/>
              </a:pPr>
              <a:t>11/12/2020</a:t>
            </a:fld>
            <a:endParaRPr lang="it-IT" sz="1000" dirty="0">
              <a:solidFill>
                <a:srgbClr val="E3DED1">
                  <a:shade val="50000"/>
                </a:srgbClr>
              </a:solidFill>
              <a:latin typeface="Calibri"/>
            </a:endParaRPr>
          </a:p>
        </p:txBody>
      </p:sp>
      <p:sp>
        <p:nvSpPr>
          <p:cNvPr id="5" name="Segnaposto piè di pagina 4"/>
          <p:cNvSpPr>
            <a:spLocks noGrp="1"/>
          </p:cNvSpPr>
          <p:nvPr>
            <p:ph type="ftr" sz="quarter" idx="11"/>
          </p:nvPr>
        </p:nvSpPr>
        <p:spPr>
          <a:xfrm>
            <a:off x="6528048" y="6111876"/>
            <a:ext cx="3344280" cy="365125"/>
          </a:xfrm>
        </p:spPr>
        <p:txBody>
          <a:bodyPr/>
          <a:lstStyle/>
          <a:p>
            <a:pPr algn="l">
              <a:defRPr/>
            </a:pPr>
            <a:r>
              <a:rPr lang="it-IT" sz="1000" dirty="0">
                <a:solidFill>
                  <a:srgbClr val="E3DED1">
                    <a:shade val="50000"/>
                  </a:srgbClr>
                </a:solidFill>
                <a:latin typeface="Calibri"/>
              </a:rPr>
              <a:t>IL CODICE DEI CONTRATTI PUBBLICI</a:t>
            </a:r>
          </a:p>
        </p:txBody>
      </p:sp>
      <p:sp>
        <p:nvSpPr>
          <p:cNvPr id="6" name="Segnaposto numero diapositiva 5"/>
          <p:cNvSpPr>
            <a:spLocks noGrp="1"/>
          </p:cNvSpPr>
          <p:nvPr>
            <p:ph type="sldNum" sz="quarter" idx="12"/>
          </p:nvPr>
        </p:nvSpPr>
        <p:spPr/>
        <p:txBody>
          <a:bodyPr/>
          <a:lstStyle/>
          <a:p>
            <a:pPr>
              <a:defRPr/>
            </a:pPr>
            <a:fld id="{ED2A5BCF-08AD-4814-8341-34CC1736FD3A}" type="slidenum">
              <a:rPr lang="it-IT" sz="1000">
                <a:solidFill>
                  <a:srgbClr val="E3DED1">
                    <a:shade val="50000"/>
                  </a:srgbClr>
                </a:solidFill>
                <a:latin typeface="Calibri"/>
              </a:rPr>
              <a:pPr>
                <a:defRPr/>
              </a:pPr>
              <a:t>330</a:t>
            </a:fld>
            <a:endParaRPr lang="it-IT" sz="1000" dirty="0">
              <a:solidFill>
                <a:srgbClr val="E3DED1">
                  <a:shade val="50000"/>
                </a:srgbClr>
              </a:solidFill>
              <a:latin typeface="Calibri"/>
            </a:endParaRPr>
          </a:p>
        </p:txBody>
      </p:sp>
      <p:sp>
        <p:nvSpPr>
          <p:cNvPr id="2" name="CasellaDiTesto 1">
            <a:extLst>
              <a:ext uri="{FF2B5EF4-FFF2-40B4-BE49-F238E27FC236}">
                <a16:creationId xmlns:a16="http://schemas.microsoft.com/office/drawing/2014/main" id="{BBC663A1-9470-4ECC-A747-3CDF0FCD0CAC}"/>
              </a:ext>
            </a:extLst>
          </p:cNvPr>
          <p:cNvSpPr txBox="1"/>
          <p:nvPr/>
        </p:nvSpPr>
        <p:spPr>
          <a:xfrm>
            <a:off x="2855640" y="949690"/>
            <a:ext cx="6624736" cy="369332"/>
          </a:xfrm>
          <a:prstGeom prst="rect">
            <a:avLst/>
          </a:prstGeom>
          <a:solidFill>
            <a:srgbClr val="FF6699"/>
          </a:solidFill>
        </p:spPr>
        <p:txBody>
          <a:bodyPr wrap="square" rtlCol="0">
            <a:spAutoFit/>
          </a:bodyPr>
          <a:lstStyle/>
          <a:p>
            <a:pPr algn="ctr"/>
            <a:r>
              <a:rPr lang="it-IT" b="1" dirty="0"/>
              <a:t>LA QUALIFICAZIONE NEI BENI CULTURALI</a:t>
            </a:r>
          </a:p>
        </p:txBody>
      </p:sp>
      <p:sp>
        <p:nvSpPr>
          <p:cNvPr id="8" name="Rettangolo 7">
            <a:extLst>
              <a:ext uri="{FF2B5EF4-FFF2-40B4-BE49-F238E27FC236}">
                <a16:creationId xmlns:a16="http://schemas.microsoft.com/office/drawing/2014/main" id="{04806932-6963-4A47-96AC-B52F985C366D}"/>
              </a:ext>
            </a:extLst>
          </p:cNvPr>
          <p:cNvSpPr/>
          <p:nvPr/>
        </p:nvSpPr>
        <p:spPr>
          <a:xfrm>
            <a:off x="2711624" y="1601295"/>
            <a:ext cx="6768752" cy="4247317"/>
          </a:xfrm>
          <a:prstGeom prst="rect">
            <a:avLst/>
          </a:prstGeom>
        </p:spPr>
        <p:txBody>
          <a:bodyPr wrap="square">
            <a:spAutoFit/>
          </a:bodyPr>
          <a:lstStyle/>
          <a:p>
            <a:pPr marL="285750" indent="-285750" algn="ctr">
              <a:buFont typeface="Arial" panose="020B0604020202020204" pitchFamily="34" charset="0"/>
              <a:buChar char="•"/>
            </a:pPr>
            <a:r>
              <a:rPr lang="it-IT" dirty="0"/>
              <a:t>Gli interventi sui beni culturali vengono inseriti nei documenti di programmazione dei lavori pubblici (art. 21, comma 3 Codice) e vengono eseguiti secondo i tempi, le priorità e le altre indicazioni derivanti dal criterio della conservazione programmata. </a:t>
            </a:r>
          </a:p>
          <a:p>
            <a:pPr marL="285750" indent="-285750" algn="ctr">
              <a:buFont typeface="Arial" panose="020B0604020202020204" pitchFamily="34" charset="0"/>
              <a:buChar char="•"/>
            </a:pPr>
            <a:endParaRPr lang="it-IT" dirty="0"/>
          </a:p>
          <a:p>
            <a:pPr marL="285750" indent="-285750" algn="ctr">
              <a:buFont typeface="Arial" panose="020B0604020202020204" pitchFamily="34" charset="0"/>
              <a:buChar char="•"/>
            </a:pPr>
            <a:r>
              <a:rPr lang="it-IT" dirty="0"/>
              <a:t>A tal fine le stazioni appaltanti, sulla base della ricognizione e dello studio dei beni affidati alla loro custodia, redigono un documento sullo stato di conservazione del singolo bene, tenendo conto della pericolosità territoriale e della vulnerabilità, delle risultanze, evidenziate nel piano di manutenzione e nel consuntivo scientifico, delle attività di prevenzione e degli eventuali interventi pregressi di manutenzione e restauro. </a:t>
            </a:r>
          </a:p>
          <a:p>
            <a:pPr marL="285750" indent="-285750" algn="ctr">
              <a:buFont typeface="Arial" panose="020B0604020202020204" pitchFamily="34" charset="0"/>
              <a:buChar char="•"/>
            </a:pPr>
            <a:endParaRPr lang="it-IT" dirty="0"/>
          </a:p>
          <a:p>
            <a:pPr marL="285750" indent="-285750" algn="ctr">
              <a:buFont typeface="Arial" panose="020B0604020202020204" pitchFamily="34" charset="0"/>
              <a:buChar char="•"/>
            </a:pPr>
            <a:r>
              <a:rPr lang="it-IT" dirty="0"/>
              <a:t>Per i beni archeologici tale documento illustra anche i risultati delle indagini diagnostiche. </a:t>
            </a:r>
          </a:p>
        </p:txBody>
      </p:sp>
    </p:spTree>
    <p:extLst>
      <p:ext uri="{BB962C8B-B14F-4D97-AF65-F5344CB8AC3E}">
        <p14:creationId xmlns:p14="http://schemas.microsoft.com/office/powerpoint/2010/main" val="759550474"/>
      </p:ext>
    </p:extLst>
  </p:cSld>
  <p:clrMapOvr>
    <a:masterClrMapping/>
  </p:clrMapOvr>
</p:sld>
</file>

<file path=ppt/slides/slide3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FFD48BC7-DC40-47DE-87EE-9F4B6ECB9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29" name="Freeform: Shape 28">
            <a:extLst>
              <a:ext uri="{FF2B5EF4-FFF2-40B4-BE49-F238E27FC236}">
                <a16:creationId xmlns:a16="http://schemas.microsoft.com/office/drawing/2014/main" id="{E502BBC7-2C76-46F3-BC24-5985BC13D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useBgFill="1">
        <p:nvSpPr>
          <p:cNvPr id="31" name="Freeform: Shape 30">
            <a:extLst>
              <a:ext uri="{FF2B5EF4-FFF2-40B4-BE49-F238E27FC236}">
                <a16:creationId xmlns:a16="http://schemas.microsoft.com/office/drawing/2014/main" id="{C7F28D52-2A5F-4D23-81AE-7CB8B591C7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1664" y="0"/>
            <a:ext cx="9948672"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3" name="Rectangle 32">
            <a:extLst>
              <a:ext uri="{FF2B5EF4-FFF2-40B4-BE49-F238E27FC236}">
                <a16:creationId xmlns:a16="http://schemas.microsoft.com/office/drawing/2014/main" id="{3629484E-3792-4B3D-89AD-7C8A1ED0E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0" y="5524786"/>
            <a:ext cx="4754880" cy="274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Segnaposto data 3"/>
          <p:cNvSpPr>
            <a:spLocks noGrp="1"/>
          </p:cNvSpPr>
          <p:nvPr>
            <p:ph type="dt" sz="half" idx="10"/>
          </p:nvPr>
        </p:nvSpPr>
        <p:spPr>
          <a:xfrm>
            <a:off x="434163" y="6356350"/>
            <a:ext cx="1166037" cy="365125"/>
          </a:xfrm>
        </p:spPr>
        <p:txBody>
          <a:bodyPr>
            <a:normAutofit/>
          </a:bodyPr>
          <a:lstStyle/>
          <a:p>
            <a:pPr>
              <a:spcAft>
                <a:spcPts val="600"/>
              </a:spcAft>
            </a:pPr>
            <a:fld id="{F7B8B8B4-C1CC-4D2A-AED5-8D12E6593E59}" type="datetime1">
              <a:rPr lang="it-IT" smtClean="0">
                <a:solidFill>
                  <a:schemeClr val="tx1">
                    <a:lumMod val="50000"/>
                    <a:lumOff val="50000"/>
                  </a:schemeClr>
                </a:solidFill>
                <a:latin typeface="Calibri" pitchFamily="34" charset="0"/>
              </a:rPr>
              <a:t>11/12/2020</a:t>
            </a:fld>
            <a:endParaRPr lang="it-IT" dirty="0">
              <a:solidFill>
                <a:schemeClr val="tx1">
                  <a:lumMod val="50000"/>
                  <a:lumOff val="50000"/>
                </a:schemeClr>
              </a:solidFill>
              <a:latin typeface="Calibri" pitchFamily="34" charset="0"/>
            </a:endParaRPr>
          </a:p>
        </p:txBody>
      </p:sp>
      <p:sp>
        <p:nvSpPr>
          <p:cNvPr id="6" name="Segnaposto piè di pagina 5">
            <a:extLst>
              <a:ext uri="{FF2B5EF4-FFF2-40B4-BE49-F238E27FC236}">
                <a16:creationId xmlns:a16="http://schemas.microsoft.com/office/drawing/2014/main" id="{B80C0DE2-CE8C-472F-913A-A5BF9C176A7D}"/>
              </a:ext>
            </a:extLst>
          </p:cNvPr>
          <p:cNvSpPr>
            <a:spLocks noGrp="1"/>
          </p:cNvSpPr>
          <p:nvPr>
            <p:ph type="ftr" sz="quarter" idx="11"/>
          </p:nvPr>
        </p:nvSpPr>
        <p:spPr>
          <a:xfrm>
            <a:off x="4038600" y="6356350"/>
            <a:ext cx="4114800" cy="365125"/>
          </a:xfrm>
        </p:spPr>
        <p:txBody>
          <a:bodyPr>
            <a:normAutofit/>
          </a:bodyPr>
          <a:lstStyle/>
          <a:p>
            <a:pPr>
              <a:spcAft>
                <a:spcPts val="600"/>
              </a:spcAft>
            </a:pPr>
            <a:r>
              <a:rPr lang="it-IT" dirty="0">
                <a:solidFill>
                  <a:schemeClr val="tx1">
                    <a:lumMod val="50000"/>
                    <a:lumOff val="50000"/>
                  </a:schemeClr>
                </a:solidFill>
              </a:rPr>
              <a:t>IL CODICE DEI CONTRATTI PUBBLICI</a:t>
            </a:r>
          </a:p>
        </p:txBody>
      </p:sp>
      <p:sp>
        <p:nvSpPr>
          <p:cNvPr id="5" name="Segnaposto numero diapositiva 4"/>
          <p:cNvSpPr>
            <a:spLocks noGrp="1"/>
          </p:cNvSpPr>
          <p:nvPr>
            <p:ph type="sldNum" sz="quarter" idx="12"/>
          </p:nvPr>
        </p:nvSpPr>
        <p:spPr>
          <a:xfrm>
            <a:off x="10489019" y="6356350"/>
            <a:ext cx="1268818" cy="365125"/>
          </a:xfrm>
          <a:prstGeom prst="ellipse">
            <a:avLst/>
          </a:prstGeom>
        </p:spPr>
        <p:txBody>
          <a:bodyPr>
            <a:normAutofit/>
          </a:bodyPr>
          <a:lstStyle/>
          <a:p>
            <a:pPr>
              <a:lnSpc>
                <a:spcPct val="90000"/>
              </a:lnSpc>
              <a:spcAft>
                <a:spcPts val="600"/>
              </a:spcAft>
            </a:pPr>
            <a:fld id="{ED2A5BCF-08AD-4814-8341-34CC1736FD3A}" type="slidenum">
              <a:rPr lang="it-IT">
                <a:solidFill>
                  <a:schemeClr val="tx1">
                    <a:lumMod val="50000"/>
                    <a:lumOff val="50000"/>
                  </a:schemeClr>
                </a:solidFill>
              </a:rPr>
              <a:pPr>
                <a:lnSpc>
                  <a:spcPct val="90000"/>
                </a:lnSpc>
                <a:spcAft>
                  <a:spcPts val="600"/>
                </a:spcAft>
              </a:pPr>
              <a:t>331</a:t>
            </a:fld>
            <a:endParaRPr lang="it-IT" dirty="0">
              <a:solidFill>
                <a:schemeClr val="tx1">
                  <a:lumMod val="50000"/>
                  <a:lumOff val="50000"/>
                </a:schemeClr>
              </a:solidFill>
            </a:endParaRPr>
          </a:p>
        </p:txBody>
      </p:sp>
      <p:sp>
        <p:nvSpPr>
          <p:cNvPr id="8" name="CasellaDiTesto 7">
            <a:extLst>
              <a:ext uri="{FF2B5EF4-FFF2-40B4-BE49-F238E27FC236}">
                <a16:creationId xmlns:a16="http://schemas.microsoft.com/office/drawing/2014/main" id="{52DDA517-FEBA-4204-9E8B-FECB65EFB066}"/>
              </a:ext>
            </a:extLst>
          </p:cNvPr>
          <p:cNvSpPr txBox="1"/>
          <p:nvPr/>
        </p:nvSpPr>
        <p:spPr>
          <a:xfrm>
            <a:off x="1114425" y="2617289"/>
            <a:ext cx="9645433" cy="584775"/>
          </a:xfrm>
          <a:prstGeom prst="rect">
            <a:avLst/>
          </a:prstGeom>
          <a:noFill/>
        </p:spPr>
        <p:txBody>
          <a:bodyPr wrap="square" rtlCol="0">
            <a:spAutoFit/>
          </a:bodyPr>
          <a:lstStyle/>
          <a:p>
            <a:pPr algn="ctr"/>
            <a:r>
              <a:rPr lang="it-IT" sz="3200" b="1" dirty="0"/>
              <a:t>LA VERIFICA DELL’ANOMALIA</a:t>
            </a:r>
          </a:p>
        </p:txBody>
      </p:sp>
    </p:spTree>
    <p:extLst>
      <p:ext uri="{BB962C8B-B14F-4D97-AF65-F5344CB8AC3E}">
        <p14:creationId xmlns:p14="http://schemas.microsoft.com/office/powerpoint/2010/main" val="2027188001"/>
      </p:ext>
    </p:extLst>
  </p:cSld>
  <p:clrMapOvr>
    <a:masterClrMapping/>
  </p:clrMapOvr>
</p:sld>
</file>

<file path=ppt/slides/slide3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2690948" y="2740912"/>
            <a:ext cx="6096000" cy="1815882"/>
          </a:xfrm>
          <a:prstGeom prst="rect">
            <a:avLst/>
          </a:prstGeom>
          <a:solidFill>
            <a:srgbClr val="00B050"/>
          </a:solidFill>
        </p:spPr>
        <p:txBody>
          <a:bodyPr>
            <a:spAutoFit/>
          </a:bodyPr>
          <a:lstStyle/>
          <a:p>
            <a:pPr algn="ctr"/>
            <a:r>
              <a:rPr lang="it-IT" sz="2800" dirty="0"/>
              <a:t>Ai fini della </a:t>
            </a:r>
            <a:r>
              <a:rPr lang="it-IT" sz="2800" b="1" dirty="0"/>
              <a:t>verifica di anomalia </a:t>
            </a:r>
            <a:r>
              <a:rPr lang="it-IT" sz="2800" dirty="0"/>
              <a:t>la stazione appaltante fa riferimento ai punteggi ottenuti dai concorrenti </a:t>
            </a:r>
            <a:r>
              <a:rPr lang="it-IT" sz="2800" u="sng" dirty="0"/>
              <a:t>all’esito delle relative riparametrazioni.</a:t>
            </a:r>
          </a:p>
        </p:txBody>
      </p:sp>
      <p:sp>
        <p:nvSpPr>
          <p:cNvPr id="7" name="Segnaposto data 6">
            <a:extLst>
              <a:ext uri="{FF2B5EF4-FFF2-40B4-BE49-F238E27FC236}">
                <a16:creationId xmlns:a16="http://schemas.microsoft.com/office/drawing/2014/main" id="{E6AC42A6-B8D8-4839-90E7-8D99B50D9B44}"/>
              </a:ext>
            </a:extLst>
          </p:cNvPr>
          <p:cNvSpPr>
            <a:spLocks noGrp="1"/>
          </p:cNvSpPr>
          <p:nvPr>
            <p:ph type="dt" sz="half" idx="10"/>
          </p:nvPr>
        </p:nvSpPr>
        <p:spPr/>
        <p:txBody>
          <a:bodyPr/>
          <a:lstStyle/>
          <a:p>
            <a:fld id="{8905CE28-870C-423C-9156-15FCA7EDF7C2}" type="datetime1">
              <a:rPr lang="it-IT" smtClean="0"/>
              <a:t>11/12/2020</a:t>
            </a:fld>
            <a:endParaRPr lang="it-IT" dirty="0"/>
          </a:p>
        </p:txBody>
      </p:sp>
      <p:sp>
        <p:nvSpPr>
          <p:cNvPr id="8" name="Segnaposto piè di pagina 7">
            <a:extLst>
              <a:ext uri="{FF2B5EF4-FFF2-40B4-BE49-F238E27FC236}">
                <a16:creationId xmlns:a16="http://schemas.microsoft.com/office/drawing/2014/main" id="{8CB3019D-0743-4328-8190-43E9C605EC4B}"/>
              </a:ext>
            </a:extLst>
          </p:cNvPr>
          <p:cNvSpPr>
            <a:spLocks noGrp="1"/>
          </p:cNvSpPr>
          <p:nvPr>
            <p:ph type="ftr" sz="quarter" idx="11"/>
          </p:nvPr>
        </p:nvSpPr>
        <p:spPr/>
        <p:txBody>
          <a:bodyPr/>
          <a:lstStyle/>
          <a:p>
            <a:r>
              <a:rPr lang="it-IT" dirty="0"/>
              <a:t>IL CODICE DEI CONTRATTI PUBBLICI</a:t>
            </a:r>
          </a:p>
        </p:txBody>
      </p:sp>
      <p:sp>
        <p:nvSpPr>
          <p:cNvPr id="9" name="Segnaposto numero diapositiva 8">
            <a:extLst>
              <a:ext uri="{FF2B5EF4-FFF2-40B4-BE49-F238E27FC236}">
                <a16:creationId xmlns:a16="http://schemas.microsoft.com/office/drawing/2014/main" id="{71F08628-24F3-4E62-ADEF-0608E5D1842C}"/>
              </a:ext>
            </a:extLst>
          </p:cNvPr>
          <p:cNvSpPr>
            <a:spLocks noGrp="1"/>
          </p:cNvSpPr>
          <p:nvPr>
            <p:ph type="sldNum" sz="quarter" idx="12"/>
          </p:nvPr>
        </p:nvSpPr>
        <p:spPr/>
        <p:txBody>
          <a:bodyPr/>
          <a:lstStyle/>
          <a:p>
            <a:fld id="{9DFE6074-6A0D-4B4C-BDDE-63383ADB2658}" type="slidenum">
              <a:rPr lang="it-IT" smtClean="0"/>
              <a:t>332</a:t>
            </a:fld>
            <a:endParaRPr lang="it-IT" dirty="0"/>
          </a:p>
        </p:txBody>
      </p:sp>
      <p:sp>
        <p:nvSpPr>
          <p:cNvPr id="11" name="Rettangolo 10">
            <a:extLst>
              <a:ext uri="{FF2B5EF4-FFF2-40B4-BE49-F238E27FC236}">
                <a16:creationId xmlns:a16="http://schemas.microsoft.com/office/drawing/2014/main" id="{AAD0C490-A0D0-42D5-899E-E23FBB908A49}"/>
              </a:ext>
            </a:extLst>
          </p:cNvPr>
          <p:cNvSpPr/>
          <p:nvPr/>
        </p:nvSpPr>
        <p:spPr>
          <a:xfrm>
            <a:off x="6631577" y="504978"/>
            <a:ext cx="4624252" cy="923330"/>
          </a:xfrm>
          <a:prstGeom prst="rect">
            <a:avLst/>
          </a:prstGeom>
          <a:solidFill>
            <a:schemeClr val="accent4"/>
          </a:solidFill>
          <a:ln>
            <a:solidFill>
              <a:schemeClr val="accent1"/>
            </a:solidFill>
          </a:ln>
        </p:spPr>
        <p:txBody>
          <a:bodyPr wrap="square">
            <a:spAutoFit/>
          </a:bodyPr>
          <a:lstStyle/>
          <a:p>
            <a:pPr algn="ctr"/>
            <a:r>
              <a:rPr lang="it-IT" dirty="0"/>
              <a:t>LINEE GUIDA n. 2</a:t>
            </a:r>
          </a:p>
          <a:p>
            <a:pPr algn="just"/>
            <a:endParaRPr lang="it-IT" dirty="0"/>
          </a:p>
          <a:p>
            <a:pPr algn="ctr"/>
            <a:r>
              <a:rPr lang="it-IT" dirty="0"/>
              <a:t>«offerta economicamente più vantaggiosa»</a:t>
            </a:r>
          </a:p>
        </p:txBody>
      </p:sp>
    </p:spTree>
    <p:extLst>
      <p:ext uri="{BB962C8B-B14F-4D97-AF65-F5344CB8AC3E}">
        <p14:creationId xmlns:p14="http://schemas.microsoft.com/office/powerpoint/2010/main" val="1549556572"/>
      </p:ext>
    </p:extLst>
  </p:cSld>
  <p:clrMapOvr>
    <a:masterClrMapping/>
  </p:clrMapOvr>
</p:sld>
</file>

<file path=ppt/slides/slide3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data 6">
            <a:extLst>
              <a:ext uri="{FF2B5EF4-FFF2-40B4-BE49-F238E27FC236}">
                <a16:creationId xmlns:a16="http://schemas.microsoft.com/office/drawing/2014/main" id="{E6AC42A6-B8D8-4839-90E7-8D99B50D9B44}"/>
              </a:ext>
            </a:extLst>
          </p:cNvPr>
          <p:cNvSpPr>
            <a:spLocks noGrp="1"/>
          </p:cNvSpPr>
          <p:nvPr>
            <p:ph type="dt" sz="half" idx="10"/>
          </p:nvPr>
        </p:nvSpPr>
        <p:spPr/>
        <p:txBody>
          <a:bodyPr/>
          <a:lstStyle/>
          <a:p>
            <a:fld id="{8905CE28-870C-423C-9156-15FCA7EDF7C2}" type="datetime1">
              <a:rPr lang="it-IT" smtClean="0"/>
              <a:t>11/12/2020</a:t>
            </a:fld>
            <a:endParaRPr lang="it-IT" dirty="0"/>
          </a:p>
        </p:txBody>
      </p:sp>
      <p:sp>
        <p:nvSpPr>
          <p:cNvPr id="8" name="Segnaposto piè di pagina 7">
            <a:extLst>
              <a:ext uri="{FF2B5EF4-FFF2-40B4-BE49-F238E27FC236}">
                <a16:creationId xmlns:a16="http://schemas.microsoft.com/office/drawing/2014/main" id="{8CB3019D-0743-4328-8190-43E9C605EC4B}"/>
              </a:ext>
            </a:extLst>
          </p:cNvPr>
          <p:cNvSpPr>
            <a:spLocks noGrp="1"/>
          </p:cNvSpPr>
          <p:nvPr>
            <p:ph type="ftr" sz="quarter" idx="11"/>
          </p:nvPr>
        </p:nvSpPr>
        <p:spPr/>
        <p:txBody>
          <a:bodyPr/>
          <a:lstStyle/>
          <a:p>
            <a:r>
              <a:rPr lang="it-IT" dirty="0"/>
              <a:t>IL CODICE DEI CONTRATTI PUBBLICI</a:t>
            </a:r>
          </a:p>
        </p:txBody>
      </p:sp>
      <p:sp>
        <p:nvSpPr>
          <p:cNvPr id="9" name="Segnaposto numero diapositiva 8">
            <a:extLst>
              <a:ext uri="{FF2B5EF4-FFF2-40B4-BE49-F238E27FC236}">
                <a16:creationId xmlns:a16="http://schemas.microsoft.com/office/drawing/2014/main" id="{71F08628-24F3-4E62-ADEF-0608E5D1842C}"/>
              </a:ext>
            </a:extLst>
          </p:cNvPr>
          <p:cNvSpPr>
            <a:spLocks noGrp="1"/>
          </p:cNvSpPr>
          <p:nvPr>
            <p:ph type="sldNum" sz="quarter" idx="12"/>
          </p:nvPr>
        </p:nvSpPr>
        <p:spPr/>
        <p:txBody>
          <a:bodyPr/>
          <a:lstStyle/>
          <a:p>
            <a:fld id="{9DFE6074-6A0D-4B4C-BDDE-63383ADB2658}" type="slidenum">
              <a:rPr lang="it-IT" smtClean="0"/>
              <a:t>333</a:t>
            </a:fld>
            <a:endParaRPr lang="it-IT" dirty="0"/>
          </a:p>
        </p:txBody>
      </p:sp>
      <p:sp>
        <p:nvSpPr>
          <p:cNvPr id="11" name="Rettangolo 10">
            <a:extLst>
              <a:ext uri="{FF2B5EF4-FFF2-40B4-BE49-F238E27FC236}">
                <a16:creationId xmlns:a16="http://schemas.microsoft.com/office/drawing/2014/main" id="{AAD0C490-A0D0-42D5-899E-E23FBB908A49}"/>
              </a:ext>
            </a:extLst>
          </p:cNvPr>
          <p:cNvSpPr/>
          <p:nvPr/>
        </p:nvSpPr>
        <p:spPr>
          <a:xfrm>
            <a:off x="6631577" y="504978"/>
            <a:ext cx="4624252" cy="923330"/>
          </a:xfrm>
          <a:prstGeom prst="rect">
            <a:avLst/>
          </a:prstGeom>
          <a:solidFill>
            <a:schemeClr val="accent4"/>
          </a:solidFill>
          <a:ln>
            <a:solidFill>
              <a:schemeClr val="accent1"/>
            </a:solidFill>
          </a:ln>
        </p:spPr>
        <p:txBody>
          <a:bodyPr wrap="square">
            <a:spAutoFit/>
          </a:bodyPr>
          <a:lstStyle/>
          <a:p>
            <a:pPr algn="ctr"/>
            <a:r>
              <a:rPr lang="it-IT" dirty="0"/>
              <a:t>LINEE GUIDA n. 2</a:t>
            </a:r>
          </a:p>
          <a:p>
            <a:pPr algn="just"/>
            <a:endParaRPr lang="it-IT" dirty="0"/>
          </a:p>
          <a:p>
            <a:pPr algn="ctr"/>
            <a:r>
              <a:rPr lang="it-IT" dirty="0"/>
              <a:t>«offerta economicamente più vantaggiosa»</a:t>
            </a:r>
          </a:p>
        </p:txBody>
      </p:sp>
      <p:sp>
        <p:nvSpPr>
          <p:cNvPr id="10" name="CasellaDiTesto 9">
            <a:extLst>
              <a:ext uri="{FF2B5EF4-FFF2-40B4-BE49-F238E27FC236}">
                <a16:creationId xmlns:a16="http://schemas.microsoft.com/office/drawing/2014/main" id="{110F5AAA-8755-4AD3-9960-08BBC7344FDC}"/>
              </a:ext>
            </a:extLst>
          </p:cNvPr>
          <p:cNvSpPr txBox="1"/>
          <p:nvPr/>
        </p:nvSpPr>
        <p:spPr>
          <a:xfrm>
            <a:off x="2331929" y="1878562"/>
            <a:ext cx="7528141" cy="2677656"/>
          </a:xfrm>
          <a:prstGeom prst="rect">
            <a:avLst/>
          </a:prstGeom>
          <a:noFill/>
          <a:ln>
            <a:solidFill>
              <a:schemeClr val="accent1"/>
            </a:solidFill>
          </a:ln>
        </p:spPr>
        <p:txBody>
          <a:bodyPr wrap="square">
            <a:spAutoFit/>
          </a:bodyPr>
          <a:lstStyle/>
          <a:p>
            <a:pPr algn="ctr"/>
            <a:r>
              <a:rPr lang="it-IT" sz="2400" b="1" dirty="0">
                <a:solidFill>
                  <a:srgbClr val="000000"/>
                </a:solidFill>
                <a:latin typeface="Open sans"/>
              </a:rPr>
              <a:t>In generale, l</a:t>
            </a:r>
            <a:r>
              <a:rPr lang="it-IT" sz="2400" b="1" dirty="0">
                <a:solidFill>
                  <a:srgbClr val="000000"/>
                </a:solidFill>
                <a:effectLst/>
                <a:latin typeface="Open sans"/>
              </a:rPr>
              <a:t>a </a:t>
            </a:r>
            <a:r>
              <a:rPr lang="it-IT" sz="2400" b="1" dirty="0">
                <a:solidFill>
                  <a:srgbClr val="000000"/>
                </a:solidFill>
                <a:effectLst/>
                <a:latin typeface="Open sans"/>
                <a:hlinkClick r:id="rId2"/>
              </a:rPr>
              <a:t>legge 11 settembre 2020, n.120</a:t>
            </a:r>
            <a:r>
              <a:rPr lang="it-IT" sz="2400" b="1" dirty="0">
                <a:solidFill>
                  <a:srgbClr val="000000"/>
                </a:solidFill>
                <a:effectLst/>
                <a:latin typeface="Open sans"/>
              </a:rPr>
              <a:t> di conversione del </a:t>
            </a:r>
            <a:r>
              <a:rPr lang="it-IT" sz="2400" b="1" dirty="0">
                <a:solidFill>
                  <a:srgbClr val="000000"/>
                </a:solidFill>
                <a:effectLst/>
                <a:latin typeface="Open sans"/>
                <a:hlinkClick r:id="rId3"/>
              </a:rPr>
              <a:t>decreto-legge 16 luglio 2020, n. 76</a:t>
            </a:r>
            <a:r>
              <a:rPr lang="it-IT" sz="2400" b="1" dirty="0">
                <a:solidFill>
                  <a:srgbClr val="000000"/>
                </a:solidFill>
                <a:effectLst/>
                <a:latin typeface="Open sans"/>
              </a:rPr>
              <a:t>, nell’apportare diverse modifiche al Codice dei contratti, ha introdotto anche una novità tra cui una relativa all'esclusione dell'offerta anomala in caso in cui il criterio di aggiudicazione è quello del prezzo più basso (si v. art. 1, comma 3).</a:t>
            </a:r>
            <a:endParaRPr lang="it-IT" sz="2400" dirty="0"/>
          </a:p>
        </p:txBody>
      </p:sp>
      <p:sp>
        <p:nvSpPr>
          <p:cNvPr id="4" name="CasellaDiTesto 3">
            <a:extLst>
              <a:ext uri="{FF2B5EF4-FFF2-40B4-BE49-F238E27FC236}">
                <a16:creationId xmlns:a16="http://schemas.microsoft.com/office/drawing/2014/main" id="{5C654E43-0068-42D8-BEB3-66168CCA5C92}"/>
              </a:ext>
            </a:extLst>
          </p:cNvPr>
          <p:cNvSpPr txBox="1"/>
          <p:nvPr/>
        </p:nvSpPr>
        <p:spPr>
          <a:xfrm>
            <a:off x="1213981" y="5006472"/>
            <a:ext cx="6939419" cy="646331"/>
          </a:xfrm>
          <a:prstGeom prst="rect">
            <a:avLst/>
          </a:prstGeom>
          <a:solidFill>
            <a:schemeClr val="accent3">
              <a:lumMod val="50000"/>
            </a:schemeClr>
          </a:solidFill>
          <a:ln>
            <a:solidFill>
              <a:schemeClr val="accent1">
                <a:lumMod val="20000"/>
                <a:lumOff val="80000"/>
              </a:schemeClr>
            </a:solidFill>
          </a:ln>
        </p:spPr>
        <p:txBody>
          <a:bodyPr wrap="square" rtlCol="0">
            <a:spAutoFit/>
          </a:bodyPr>
          <a:lstStyle/>
          <a:p>
            <a:pPr algn="ctr"/>
            <a:r>
              <a:rPr lang="it-IT" b="1" dirty="0"/>
              <a:t>IL TESTO CHE SEGUE NATURALMENTE SI RIFERSICE ALL’ULTIMA VERSIONE DELLE NORME…</a:t>
            </a:r>
          </a:p>
        </p:txBody>
      </p:sp>
    </p:spTree>
    <p:extLst>
      <p:ext uri="{BB962C8B-B14F-4D97-AF65-F5344CB8AC3E}">
        <p14:creationId xmlns:p14="http://schemas.microsoft.com/office/powerpoint/2010/main" val="963666076"/>
      </p:ext>
    </p:extLst>
  </p:cSld>
  <p:clrMapOvr>
    <a:masterClrMapping/>
  </p:clrMapOvr>
</p:sld>
</file>

<file path=ppt/slides/slide3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4307552" y="1311032"/>
            <a:ext cx="2931636" cy="369332"/>
          </a:xfrm>
          <a:prstGeom prst="rect">
            <a:avLst/>
          </a:prstGeom>
        </p:spPr>
        <p:txBody>
          <a:bodyPr wrap="none">
            <a:spAutoFit/>
          </a:bodyPr>
          <a:lstStyle/>
          <a:p>
            <a:r>
              <a:rPr lang="it-IT" b="1" dirty="0"/>
              <a:t>Offerte anormalmente basse</a:t>
            </a:r>
          </a:p>
        </p:txBody>
      </p:sp>
      <p:sp>
        <p:nvSpPr>
          <p:cNvPr id="5" name="Rettangolo 4"/>
          <p:cNvSpPr/>
          <p:nvPr/>
        </p:nvSpPr>
        <p:spPr>
          <a:xfrm>
            <a:off x="9706866" y="762391"/>
            <a:ext cx="894091" cy="369332"/>
          </a:xfrm>
          <a:prstGeom prst="rect">
            <a:avLst/>
          </a:prstGeom>
        </p:spPr>
        <p:txBody>
          <a:bodyPr wrap="none">
            <a:spAutoFit/>
          </a:bodyPr>
          <a:lstStyle/>
          <a:p>
            <a:r>
              <a:rPr lang="it-IT" b="1" dirty="0"/>
              <a:t>ART. 97</a:t>
            </a:r>
          </a:p>
        </p:txBody>
      </p:sp>
      <p:sp>
        <p:nvSpPr>
          <p:cNvPr id="11" name="Rettangolo 10"/>
          <p:cNvSpPr/>
          <p:nvPr/>
        </p:nvSpPr>
        <p:spPr>
          <a:xfrm>
            <a:off x="1340603" y="696394"/>
            <a:ext cx="1785361" cy="369332"/>
          </a:xfrm>
          <a:prstGeom prst="rect">
            <a:avLst/>
          </a:prstGeom>
          <a:ln>
            <a:solidFill>
              <a:schemeClr val="accent1"/>
            </a:solidFill>
          </a:ln>
        </p:spPr>
        <p:txBody>
          <a:bodyPr wrap="none">
            <a:spAutoFit/>
          </a:bodyPr>
          <a:lstStyle/>
          <a:p>
            <a:r>
              <a:rPr lang="it-IT" dirty="0"/>
              <a:t>prezzo più basso </a:t>
            </a:r>
          </a:p>
        </p:txBody>
      </p:sp>
      <p:sp>
        <p:nvSpPr>
          <p:cNvPr id="13" name="Rettangolo 12"/>
          <p:cNvSpPr/>
          <p:nvPr/>
        </p:nvSpPr>
        <p:spPr>
          <a:xfrm>
            <a:off x="7539813" y="4947216"/>
            <a:ext cx="1584961" cy="307777"/>
          </a:xfrm>
          <a:prstGeom prst="rect">
            <a:avLst/>
          </a:prstGeom>
        </p:spPr>
        <p:txBody>
          <a:bodyPr wrap="square">
            <a:spAutoFit/>
          </a:bodyPr>
          <a:lstStyle/>
          <a:p>
            <a:pPr algn="just"/>
            <a:r>
              <a:rPr lang="it-IT" sz="1400" b="1" dirty="0"/>
              <a:t>(comma 2)</a:t>
            </a:r>
          </a:p>
        </p:txBody>
      </p:sp>
      <p:sp>
        <p:nvSpPr>
          <p:cNvPr id="8" name="Segnaposto data 7">
            <a:extLst>
              <a:ext uri="{FF2B5EF4-FFF2-40B4-BE49-F238E27FC236}">
                <a16:creationId xmlns:a16="http://schemas.microsoft.com/office/drawing/2014/main" id="{0FED2557-1A3E-417D-B10A-D953B5142E73}"/>
              </a:ext>
            </a:extLst>
          </p:cNvPr>
          <p:cNvSpPr>
            <a:spLocks noGrp="1"/>
          </p:cNvSpPr>
          <p:nvPr>
            <p:ph type="dt" sz="half" idx="10"/>
          </p:nvPr>
        </p:nvSpPr>
        <p:spPr/>
        <p:txBody>
          <a:bodyPr/>
          <a:lstStyle/>
          <a:p>
            <a:fld id="{380AAE2B-EDF9-4F51-AA8D-0378D36BD799}" type="datetime1">
              <a:rPr lang="it-IT" smtClean="0"/>
              <a:t>11/12/2020</a:t>
            </a:fld>
            <a:endParaRPr lang="it-IT" dirty="0"/>
          </a:p>
        </p:txBody>
      </p:sp>
      <p:sp>
        <p:nvSpPr>
          <p:cNvPr id="9" name="Segnaposto piè di pagina 8">
            <a:extLst>
              <a:ext uri="{FF2B5EF4-FFF2-40B4-BE49-F238E27FC236}">
                <a16:creationId xmlns:a16="http://schemas.microsoft.com/office/drawing/2014/main" id="{290E1CD4-28AF-432E-9F9C-CA3379927483}"/>
              </a:ext>
            </a:extLst>
          </p:cNvPr>
          <p:cNvSpPr>
            <a:spLocks noGrp="1"/>
          </p:cNvSpPr>
          <p:nvPr>
            <p:ph type="ftr" sz="quarter" idx="11"/>
          </p:nvPr>
        </p:nvSpPr>
        <p:spPr/>
        <p:txBody>
          <a:bodyPr/>
          <a:lstStyle/>
          <a:p>
            <a:r>
              <a:rPr lang="it-IT" dirty="0"/>
              <a:t>IL CODICE DEI CONTRATTI PUBBLICI</a:t>
            </a:r>
          </a:p>
        </p:txBody>
      </p:sp>
      <p:sp>
        <p:nvSpPr>
          <p:cNvPr id="10" name="Segnaposto numero diapositiva 9">
            <a:extLst>
              <a:ext uri="{FF2B5EF4-FFF2-40B4-BE49-F238E27FC236}">
                <a16:creationId xmlns:a16="http://schemas.microsoft.com/office/drawing/2014/main" id="{0BD9E838-CB86-4E04-B201-4B9DF5B29940}"/>
              </a:ext>
            </a:extLst>
          </p:cNvPr>
          <p:cNvSpPr>
            <a:spLocks noGrp="1"/>
          </p:cNvSpPr>
          <p:nvPr>
            <p:ph type="sldNum" sz="quarter" idx="12"/>
          </p:nvPr>
        </p:nvSpPr>
        <p:spPr/>
        <p:txBody>
          <a:bodyPr/>
          <a:lstStyle/>
          <a:p>
            <a:fld id="{9DFE6074-6A0D-4B4C-BDDE-63383ADB2658}" type="slidenum">
              <a:rPr lang="it-IT" smtClean="0"/>
              <a:t>334</a:t>
            </a:fld>
            <a:endParaRPr lang="it-IT" dirty="0"/>
          </a:p>
        </p:txBody>
      </p:sp>
      <p:sp>
        <p:nvSpPr>
          <p:cNvPr id="15" name="CasellaDiTesto 14">
            <a:extLst>
              <a:ext uri="{FF2B5EF4-FFF2-40B4-BE49-F238E27FC236}">
                <a16:creationId xmlns:a16="http://schemas.microsoft.com/office/drawing/2014/main" id="{9EF29CD4-E6AF-43BB-8604-43F4BF367674}"/>
              </a:ext>
            </a:extLst>
          </p:cNvPr>
          <p:cNvSpPr txBox="1"/>
          <p:nvPr/>
        </p:nvSpPr>
        <p:spPr>
          <a:xfrm>
            <a:off x="1077238" y="2088214"/>
            <a:ext cx="7327725" cy="2246769"/>
          </a:xfrm>
          <a:prstGeom prst="rect">
            <a:avLst/>
          </a:prstGeom>
          <a:solidFill>
            <a:schemeClr val="accent2">
              <a:lumMod val="75000"/>
            </a:schemeClr>
          </a:solidFill>
          <a:ln>
            <a:solidFill>
              <a:srgbClr val="FF0000"/>
            </a:solidFill>
          </a:ln>
        </p:spPr>
        <p:txBody>
          <a:bodyPr wrap="square">
            <a:spAutoFit/>
          </a:bodyPr>
          <a:lstStyle/>
          <a:p>
            <a:pPr algn="ctr"/>
            <a:r>
              <a:rPr lang="it-IT" sz="2000" b="1" i="1" u="none" strike="noStrike" baseline="0" dirty="0">
                <a:solidFill>
                  <a:srgbClr val="000000"/>
                </a:solidFill>
                <a:latin typeface="AYYGBL+TimesNewRomanPS-BoldMT"/>
              </a:rPr>
              <a:t>2. Quando il criterio di aggiudicazione è quello del prezzo più basso </a:t>
            </a:r>
            <a:r>
              <a:rPr lang="it-IT" sz="2000" b="1" i="1" u="none" strike="noStrike" baseline="0" dirty="0">
                <a:solidFill>
                  <a:srgbClr val="000000"/>
                </a:solidFill>
                <a:highlight>
                  <a:srgbClr val="008080"/>
                </a:highlight>
                <a:latin typeface="AYYGBL+TimesNewRomanPS-BoldMT"/>
              </a:rPr>
              <a:t>e il numero delle offerte ammesse è pari o superiore a quindici</a:t>
            </a:r>
            <a:r>
              <a:rPr lang="it-IT" sz="2000" b="1" i="1" u="none" strike="noStrike" baseline="0" dirty="0">
                <a:solidFill>
                  <a:srgbClr val="000000"/>
                </a:solidFill>
                <a:latin typeface="AYYGBL+TimesNewRomanPS-BoldMT"/>
              </a:rPr>
              <a:t>, la congruità delle offerte è valutata sulle offerte che presentano un ribasso pari o superiore ad una soglia di ano-malia determinata; al fine di non rendere prede-terminabili dagli offerenti i parametri di riferimento per il calcolo della soglia di anomalia, il RUP o la commissione giudicatrice procedono come segue: </a:t>
            </a:r>
            <a:endParaRPr lang="it-IT" sz="2000" i="1" dirty="0"/>
          </a:p>
        </p:txBody>
      </p:sp>
    </p:spTree>
    <p:extLst>
      <p:ext uri="{BB962C8B-B14F-4D97-AF65-F5344CB8AC3E}">
        <p14:creationId xmlns:p14="http://schemas.microsoft.com/office/powerpoint/2010/main" val="3034891397"/>
      </p:ext>
    </p:extLst>
  </p:cSld>
  <p:clrMapOvr>
    <a:masterClrMapping/>
  </p:clrMapOvr>
</p:sld>
</file>

<file path=ppt/slides/slide3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4342386" y="785378"/>
            <a:ext cx="2931636" cy="369332"/>
          </a:xfrm>
          <a:prstGeom prst="rect">
            <a:avLst/>
          </a:prstGeom>
        </p:spPr>
        <p:txBody>
          <a:bodyPr wrap="none">
            <a:spAutoFit/>
          </a:bodyPr>
          <a:lstStyle/>
          <a:p>
            <a:r>
              <a:rPr lang="it-IT" b="1" dirty="0"/>
              <a:t>Offerte anormalmente basse</a:t>
            </a:r>
          </a:p>
        </p:txBody>
      </p:sp>
      <p:sp>
        <p:nvSpPr>
          <p:cNvPr id="5" name="Rettangolo 4"/>
          <p:cNvSpPr/>
          <p:nvPr/>
        </p:nvSpPr>
        <p:spPr>
          <a:xfrm>
            <a:off x="9706866" y="762391"/>
            <a:ext cx="894091" cy="369332"/>
          </a:xfrm>
          <a:prstGeom prst="rect">
            <a:avLst/>
          </a:prstGeom>
        </p:spPr>
        <p:txBody>
          <a:bodyPr wrap="none">
            <a:spAutoFit/>
          </a:bodyPr>
          <a:lstStyle/>
          <a:p>
            <a:r>
              <a:rPr lang="it-IT" b="1" dirty="0"/>
              <a:t>ART. 97</a:t>
            </a:r>
          </a:p>
        </p:txBody>
      </p:sp>
      <p:sp>
        <p:nvSpPr>
          <p:cNvPr id="2" name="Rettangolo 1"/>
          <p:cNvSpPr/>
          <p:nvPr/>
        </p:nvSpPr>
        <p:spPr>
          <a:xfrm>
            <a:off x="1294386" y="1323780"/>
            <a:ext cx="6096000" cy="646331"/>
          </a:xfrm>
          <a:prstGeom prst="rect">
            <a:avLst/>
          </a:prstGeom>
        </p:spPr>
        <p:txBody>
          <a:bodyPr>
            <a:spAutoFit/>
          </a:bodyPr>
          <a:lstStyle/>
          <a:p>
            <a:r>
              <a:rPr lang="it-IT" dirty="0"/>
              <a:t>il RUP o la commissione giudicatrice procedono al </a:t>
            </a:r>
            <a:r>
              <a:rPr lang="it-IT" b="1" dirty="0"/>
              <a:t>sorteggio</a:t>
            </a:r>
            <a:r>
              <a:rPr lang="it-IT" dirty="0"/>
              <a:t>, in sede di gara, di uno dei seguenti metodi</a:t>
            </a:r>
          </a:p>
        </p:txBody>
      </p:sp>
      <p:sp>
        <p:nvSpPr>
          <p:cNvPr id="3" name="Rettangolo 2"/>
          <p:cNvSpPr/>
          <p:nvPr/>
        </p:nvSpPr>
        <p:spPr>
          <a:xfrm>
            <a:off x="944878" y="2228165"/>
            <a:ext cx="10097589" cy="2800767"/>
          </a:xfrm>
          <a:prstGeom prst="rect">
            <a:avLst/>
          </a:prstGeom>
        </p:spPr>
        <p:txBody>
          <a:bodyPr wrap="square">
            <a:spAutoFit/>
          </a:bodyPr>
          <a:lstStyle/>
          <a:p>
            <a:pPr marL="285750" indent="-285750" algn="just">
              <a:buFont typeface="Arial" panose="020B0604020202020204" pitchFamily="34" charset="0"/>
              <a:buChar char="•"/>
            </a:pPr>
            <a:r>
              <a:rPr lang="it-IT" sz="1600" dirty="0"/>
              <a:t>a) calcolo della somma e della media aritmetica dei ribassi percentuali di tutte le offerte ammesse, con esclusione del 10 per cento, arrotondato all’unità superiore, rispettivamente delle offerte di maggior ribasso e di quelle di minor ribasso; le offerte aventi un uguale valore di ribasso sono prese in considerazione distintamente nei loro singoli valori; qualora, nell’effettuare il calcolo del 10 per cento, siano presenti una o più offerte di eguale valore rispetto alle offerte da accantonare, dette offerte sono altresì da accantonare;</a:t>
            </a:r>
          </a:p>
          <a:p>
            <a:pPr marL="285750" indent="-285750" algn="just">
              <a:buFont typeface="Arial" panose="020B0604020202020204" pitchFamily="34" charset="0"/>
              <a:buChar char="•"/>
            </a:pPr>
            <a:r>
              <a:rPr lang="it-IT" sz="1600" dirty="0"/>
              <a:t>b) calcolo dello scarto medio aritmetico dei ribassi percentuali che superano la media calcolata ai sensi della lettera a);</a:t>
            </a:r>
          </a:p>
          <a:p>
            <a:pPr marL="285750" indent="-285750" algn="just">
              <a:buFont typeface="Arial" panose="020B0604020202020204" pitchFamily="34" charset="0"/>
              <a:buChar char="•"/>
            </a:pPr>
            <a:r>
              <a:rPr lang="it-IT" sz="1600" dirty="0"/>
              <a:t>c) calcolo della soglia come somma della media aritmetica e dello scarto medio aritmetico dei ribassi di cui alla lettera b);</a:t>
            </a:r>
          </a:p>
          <a:p>
            <a:pPr marL="285750" indent="-285750" algn="just">
              <a:buFont typeface="Arial" panose="020B0604020202020204" pitchFamily="34" charset="0"/>
              <a:buChar char="•"/>
            </a:pPr>
            <a:r>
              <a:rPr lang="it-IT" sz="1600" dirty="0"/>
              <a:t>d) la soglia calcolata alla lettera c) è decrementata di un valore percentuale pari al prodotto delle prime due cifre dopo la virgola della somma dei ribassi di cui alla lettera a) applicato allo scarto medio aritmetico di cui alla lettera b).</a:t>
            </a:r>
          </a:p>
        </p:txBody>
      </p:sp>
      <p:sp>
        <p:nvSpPr>
          <p:cNvPr id="8" name="Rettangolo 7"/>
          <p:cNvSpPr/>
          <p:nvPr/>
        </p:nvSpPr>
        <p:spPr>
          <a:xfrm>
            <a:off x="1340603" y="696394"/>
            <a:ext cx="1785361" cy="369332"/>
          </a:xfrm>
          <a:prstGeom prst="rect">
            <a:avLst/>
          </a:prstGeom>
          <a:ln>
            <a:solidFill>
              <a:schemeClr val="accent1"/>
            </a:solidFill>
          </a:ln>
        </p:spPr>
        <p:txBody>
          <a:bodyPr wrap="none">
            <a:spAutoFit/>
          </a:bodyPr>
          <a:lstStyle/>
          <a:p>
            <a:r>
              <a:rPr lang="it-IT" dirty="0"/>
              <a:t>prezzo più basso </a:t>
            </a:r>
          </a:p>
        </p:txBody>
      </p:sp>
      <p:sp>
        <p:nvSpPr>
          <p:cNvPr id="10" name="Segnaposto data 9">
            <a:extLst>
              <a:ext uri="{FF2B5EF4-FFF2-40B4-BE49-F238E27FC236}">
                <a16:creationId xmlns:a16="http://schemas.microsoft.com/office/drawing/2014/main" id="{0B180540-A0E8-4787-81E5-AF7B85397A8C}"/>
              </a:ext>
            </a:extLst>
          </p:cNvPr>
          <p:cNvSpPr>
            <a:spLocks noGrp="1"/>
          </p:cNvSpPr>
          <p:nvPr>
            <p:ph type="dt" sz="half" idx="10"/>
          </p:nvPr>
        </p:nvSpPr>
        <p:spPr/>
        <p:txBody>
          <a:bodyPr/>
          <a:lstStyle/>
          <a:p>
            <a:fld id="{25B1E750-C5AB-49A9-81C8-7403CD8BE59D}" type="datetime1">
              <a:rPr lang="it-IT" smtClean="0"/>
              <a:t>11/12/2020</a:t>
            </a:fld>
            <a:endParaRPr lang="it-IT" dirty="0"/>
          </a:p>
        </p:txBody>
      </p:sp>
      <p:sp>
        <p:nvSpPr>
          <p:cNvPr id="11" name="Segnaposto piè di pagina 10">
            <a:extLst>
              <a:ext uri="{FF2B5EF4-FFF2-40B4-BE49-F238E27FC236}">
                <a16:creationId xmlns:a16="http://schemas.microsoft.com/office/drawing/2014/main" id="{090B70CE-C3BA-4FDE-A48B-783141A52C96}"/>
              </a:ext>
            </a:extLst>
          </p:cNvPr>
          <p:cNvSpPr>
            <a:spLocks noGrp="1"/>
          </p:cNvSpPr>
          <p:nvPr>
            <p:ph type="ftr" sz="quarter" idx="11"/>
          </p:nvPr>
        </p:nvSpPr>
        <p:spPr/>
        <p:txBody>
          <a:bodyPr/>
          <a:lstStyle/>
          <a:p>
            <a:r>
              <a:rPr lang="it-IT" dirty="0"/>
              <a:t>IL CODICE DEI CONTRATTI PUBBLICI</a:t>
            </a:r>
          </a:p>
        </p:txBody>
      </p:sp>
      <p:sp>
        <p:nvSpPr>
          <p:cNvPr id="12" name="Segnaposto numero diapositiva 11">
            <a:extLst>
              <a:ext uri="{FF2B5EF4-FFF2-40B4-BE49-F238E27FC236}">
                <a16:creationId xmlns:a16="http://schemas.microsoft.com/office/drawing/2014/main" id="{917B713F-6C44-44D5-ACB2-0F74ED0526D2}"/>
              </a:ext>
            </a:extLst>
          </p:cNvPr>
          <p:cNvSpPr>
            <a:spLocks noGrp="1"/>
          </p:cNvSpPr>
          <p:nvPr>
            <p:ph type="sldNum" sz="quarter" idx="12"/>
          </p:nvPr>
        </p:nvSpPr>
        <p:spPr/>
        <p:txBody>
          <a:bodyPr/>
          <a:lstStyle/>
          <a:p>
            <a:fld id="{9DFE6074-6A0D-4B4C-BDDE-63383ADB2658}" type="slidenum">
              <a:rPr lang="it-IT" smtClean="0"/>
              <a:t>335</a:t>
            </a:fld>
            <a:endParaRPr lang="it-IT" dirty="0"/>
          </a:p>
        </p:txBody>
      </p:sp>
    </p:spTree>
    <p:extLst>
      <p:ext uri="{BB962C8B-B14F-4D97-AF65-F5344CB8AC3E}">
        <p14:creationId xmlns:p14="http://schemas.microsoft.com/office/powerpoint/2010/main" val="491866491"/>
      </p:ext>
    </p:extLst>
  </p:cSld>
  <p:clrMapOvr>
    <a:masterClrMapping/>
  </p:clrMapOvr>
</p:sld>
</file>

<file path=ppt/slides/slide3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4307552" y="1311032"/>
            <a:ext cx="2931636" cy="369332"/>
          </a:xfrm>
          <a:prstGeom prst="rect">
            <a:avLst/>
          </a:prstGeom>
        </p:spPr>
        <p:txBody>
          <a:bodyPr wrap="none">
            <a:spAutoFit/>
          </a:bodyPr>
          <a:lstStyle/>
          <a:p>
            <a:r>
              <a:rPr lang="it-IT" b="1" dirty="0"/>
              <a:t>Offerte anormalmente basse</a:t>
            </a:r>
          </a:p>
        </p:txBody>
      </p:sp>
      <p:sp>
        <p:nvSpPr>
          <p:cNvPr id="5" name="Rettangolo 4"/>
          <p:cNvSpPr/>
          <p:nvPr/>
        </p:nvSpPr>
        <p:spPr>
          <a:xfrm>
            <a:off x="9706866" y="762391"/>
            <a:ext cx="894091" cy="369332"/>
          </a:xfrm>
          <a:prstGeom prst="rect">
            <a:avLst/>
          </a:prstGeom>
        </p:spPr>
        <p:txBody>
          <a:bodyPr wrap="none">
            <a:spAutoFit/>
          </a:bodyPr>
          <a:lstStyle/>
          <a:p>
            <a:r>
              <a:rPr lang="it-IT" b="1" dirty="0"/>
              <a:t>ART. 97</a:t>
            </a:r>
          </a:p>
        </p:txBody>
      </p:sp>
      <p:sp>
        <p:nvSpPr>
          <p:cNvPr id="11" name="Rettangolo 10"/>
          <p:cNvSpPr/>
          <p:nvPr/>
        </p:nvSpPr>
        <p:spPr>
          <a:xfrm>
            <a:off x="1340603" y="696394"/>
            <a:ext cx="1785361" cy="369332"/>
          </a:xfrm>
          <a:prstGeom prst="rect">
            <a:avLst/>
          </a:prstGeom>
          <a:ln>
            <a:solidFill>
              <a:schemeClr val="accent1"/>
            </a:solidFill>
          </a:ln>
        </p:spPr>
        <p:txBody>
          <a:bodyPr wrap="none">
            <a:spAutoFit/>
          </a:bodyPr>
          <a:lstStyle/>
          <a:p>
            <a:r>
              <a:rPr lang="it-IT" dirty="0"/>
              <a:t>prezzo più basso </a:t>
            </a:r>
          </a:p>
        </p:txBody>
      </p:sp>
      <p:sp>
        <p:nvSpPr>
          <p:cNvPr id="13" name="Rettangolo 12"/>
          <p:cNvSpPr/>
          <p:nvPr/>
        </p:nvSpPr>
        <p:spPr>
          <a:xfrm>
            <a:off x="6964471" y="4947216"/>
            <a:ext cx="2160303" cy="461665"/>
          </a:xfrm>
          <a:prstGeom prst="rect">
            <a:avLst/>
          </a:prstGeom>
          <a:solidFill>
            <a:schemeClr val="accent5">
              <a:lumMod val="75000"/>
            </a:schemeClr>
          </a:solidFill>
        </p:spPr>
        <p:txBody>
          <a:bodyPr wrap="square">
            <a:spAutoFit/>
          </a:bodyPr>
          <a:lstStyle/>
          <a:p>
            <a:pPr algn="just"/>
            <a:r>
              <a:rPr lang="it-IT" sz="2400" b="1" dirty="0"/>
              <a:t>(comma 2 bis)</a:t>
            </a:r>
          </a:p>
        </p:txBody>
      </p:sp>
      <p:sp>
        <p:nvSpPr>
          <p:cNvPr id="8" name="Segnaposto data 7">
            <a:extLst>
              <a:ext uri="{FF2B5EF4-FFF2-40B4-BE49-F238E27FC236}">
                <a16:creationId xmlns:a16="http://schemas.microsoft.com/office/drawing/2014/main" id="{0FED2557-1A3E-417D-B10A-D953B5142E73}"/>
              </a:ext>
            </a:extLst>
          </p:cNvPr>
          <p:cNvSpPr>
            <a:spLocks noGrp="1"/>
          </p:cNvSpPr>
          <p:nvPr>
            <p:ph type="dt" sz="half" idx="10"/>
          </p:nvPr>
        </p:nvSpPr>
        <p:spPr/>
        <p:txBody>
          <a:bodyPr/>
          <a:lstStyle/>
          <a:p>
            <a:fld id="{380AAE2B-EDF9-4F51-AA8D-0378D36BD799}" type="datetime1">
              <a:rPr lang="it-IT" smtClean="0"/>
              <a:t>11/12/2020</a:t>
            </a:fld>
            <a:endParaRPr lang="it-IT" dirty="0"/>
          </a:p>
        </p:txBody>
      </p:sp>
      <p:sp>
        <p:nvSpPr>
          <p:cNvPr id="9" name="Segnaposto piè di pagina 8">
            <a:extLst>
              <a:ext uri="{FF2B5EF4-FFF2-40B4-BE49-F238E27FC236}">
                <a16:creationId xmlns:a16="http://schemas.microsoft.com/office/drawing/2014/main" id="{290E1CD4-28AF-432E-9F9C-CA3379927483}"/>
              </a:ext>
            </a:extLst>
          </p:cNvPr>
          <p:cNvSpPr>
            <a:spLocks noGrp="1"/>
          </p:cNvSpPr>
          <p:nvPr>
            <p:ph type="ftr" sz="quarter" idx="11"/>
          </p:nvPr>
        </p:nvSpPr>
        <p:spPr/>
        <p:txBody>
          <a:bodyPr/>
          <a:lstStyle/>
          <a:p>
            <a:r>
              <a:rPr lang="it-IT" dirty="0"/>
              <a:t>IL CODICE DEI CONTRATTI PUBBLICI</a:t>
            </a:r>
          </a:p>
        </p:txBody>
      </p:sp>
      <p:sp>
        <p:nvSpPr>
          <p:cNvPr id="10" name="Segnaposto numero diapositiva 9">
            <a:extLst>
              <a:ext uri="{FF2B5EF4-FFF2-40B4-BE49-F238E27FC236}">
                <a16:creationId xmlns:a16="http://schemas.microsoft.com/office/drawing/2014/main" id="{0BD9E838-CB86-4E04-B201-4B9DF5B29940}"/>
              </a:ext>
            </a:extLst>
          </p:cNvPr>
          <p:cNvSpPr>
            <a:spLocks noGrp="1"/>
          </p:cNvSpPr>
          <p:nvPr>
            <p:ph type="sldNum" sz="quarter" idx="12"/>
          </p:nvPr>
        </p:nvSpPr>
        <p:spPr/>
        <p:txBody>
          <a:bodyPr/>
          <a:lstStyle/>
          <a:p>
            <a:fld id="{9DFE6074-6A0D-4B4C-BDDE-63383ADB2658}" type="slidenum">
              <a:rPr lang="it-IT" smtClean="0"/>
              <a:t>336</a:t>
            </a:fld>
            <a:endParaRPr lang="it-IT" dirty="0"/>
          </a:p>
        </p:txBody>
      </p:sp>
      <p:sp>
        <p:nvSpPr>
          <p:cNvPr id="15" name="CasellaDiTesto 14">
            <a:extLst>
              <a:ext uri="{FF2B5EF4-FFF2-40B4-BE49-F238E27FC236}">
                <a16:creationId xmlns:a16="http://schemas.microsoft.com/office/drawing/2014/main" id="{9EF29CD4-E6AF-43BB-8604-43F4BF367674}"/>
              </a:ext>
            </a:extLst>
          </p:cNvPr>
          <p:cNvSpPr txBox="1"/>
          <p:nvPr/>
        </p:nvSpPr>
        <p:spPr>
          <a:xfrm>
            <a:off x="1077238" y="2088214"/>
            <a:ext cx="7327725" cy="2554545"/>
          </a:xfrm>
          <a:prstGeom prst="rect">
            <a:avLst/>
          </a:prstGeom>
          <a:solidFill>
            <a:schemeClr val="accent2">
              <a:lumMod val="75000"/>
            </a:schemeClr>
          </a:solidFill>
        </p:spPr>
        <p:txBody>
          <a:bodyPr wrap="square">
            <a:spAutoFit/>
          </a:bodyPr>
          <a:lstStyle/>
          <a:p>
            <a:pPr algn="ctr"/>
            <a:r>
              <a:rPr lang="it-IT" sz="2000" b="1" i="1" u="none" strike="noStrike" baseline="0" dirty="0">
                <a:solidFill>
                  <a:srgbClr val="000000"/>
                </a:solidFill>
                <a:latin typeface="AYYGBL+TimesNewRomanPS-BoldMT"/>
              </a:rPr>
              <a:t>2-bis. Quando il criterio di aggiudicazione è quello del prezzo più basso </a:t>
            </a:r>
            <a:r>
              <a:rPr lang="it-IT" sz="2000" b="1" i="1" u="none" strike="noStrike" baseline="0" dirty="0">
                <a:solidFill>
                  <a:srgbClr val="000000"/>
                </a:solidFill>
                <a:highlight>
                  <a:srgbClr val="008080"/>
                </a:highlight>
                <a:latin typeface="AYYGBL+TimesNewRomanPS-BoldMT"/>
              </a:rPr>
              <a:t>e il numero delle offerte ammesse è inferiore a quindici</a:t>
            </a:r>
            <a:r>
              <a:rPr lang="it-IT" sz="2000" b="1" i="1" u="none" strike="noStrike" baseline="0" dirty="0">
                <a:solidFill>
                  <a:srgbClr val="000000"/>
                </a:solidFill>
                <a:latin typeface="AYYGBL+TimesNewRomanPS-BoldMT"/>
              </a:rPr>
              <a:t>, la congruità delle offerte è valutata sulle offerte che presentano un ribasso pari o superiore ad una soglia di anomalia determinata; ai fini della determinazione della congruità delle offerte, al fine di non rendere predeterminabili dagli offerenti i parametri di riferimento per il calcolo della soglia di anomalia, il RUP o la commissione giudicatrice procedono come segue:</a:t>
            </a:r>
            <a:endParaRPr lang="it-IT" sz="2000" i="1" dirty="0"/>
          </a:p>
        </p:txBody>
      </p:sp>
    </p:spTree>
    <p:extLst>
      <p:ext uri="{BB962C8B-B14F-4D97-AF65-F5344CB8AC3E}">
        <p14:creationId xmlns:p14="http://schemas.microsoft.com/office/powerpoint/2010/main" val="3872633559"/>
      </p:ext>
    </p:extLst>
  </p:cSld>
  <p:clrMapOvr>
    <a:masterClrMapping/>
  </p:clrMapOvr>
</p:sld>
</file>

<file path=ppt/slides/slide3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4342386" y="785378"/>
            <a:ext cx="2931636" cy="369332"/>
          </a:xfrm>
          <a:prstGeom prst="rect">
            <a:avLst/>
          </a:prstGeom>
        </p:spPr>
        <p:txBody>
          <a:bodyPr wrap="none">
            <a:spAutoFit/>
          </a:bodyPr>
          <a:lstStyle/>
          <a:p>
            <a:r>
              <a:rPr lang="it-IT" b="1" dirty="0"/>
              <a:t>Offerte anormalmente basse</a:t>
            </a:r>
          </a:p>
        </p:txBody>
      </p:sp>
      <p:sp>
        <p:nvSpPr>
          <p:cNvPr id="5" name="Rettangolo 4"/>
          <p:cNvSpPr/>
          <p:nvPr/>
        </p:nvSpPr>
        <p:spPr>
          <a:xfrm>
            <a:off x="9706866" y="762391"/>
            <a:ext cx="894091" cy="369332"/>
          </a:xfrm>
          <a:prstGeom prst="rect">
            <a:avLst/>
          </a:prstGeom>
        </p:spPr>
        <p:txBody>
          <a:bodyPr wrap="none">
            <a:spAutoFit/>
          </a:bodyPr>
          <a:lstStyle/>
          <a:p>
            <a:r>
              <a:rPr lang="it-IT" b="1" dirty="0"/>
              <a:t>ART. 97</a:t>
            </a:r>
          </a:p>
        </p:txBody>
      </p:sp>
      <p:sp>
        <p:nvSpPr>
          <p:cNvPr id="2" name="Rettangolo 1"/>
          <p:cNvSpPr/>
          <p:nvPr/>
        </p:nvSpPr>
        <p:spPr>
          <a:xfrm>
            <a:off x="1294386" y="1323780"/>
            <a:ext cx="6096000" cy="646331"/>
          </a:xfrm>
          <a:prstGeom prst="rect">
            <a:avLst/>
          </a:prstGeom>
        </p:spPr>
        <p:txBody>
          <a:bodyPr>
            <a:spAutoFit/>
          </a:bodyPr>
          <a:lstStyle/>
          <a:p>
            <a:r>
              <a:rPr lang="it-IT" dirty="0"/>
              <a:t>il RUP o la commissione giudicatrice procedono al </a:t>
            </a:r>
            <a:r>
              <a:rPr lang="it-IT" b="1" dirty="0"/>
              <a:t>sorteggio</a:t>
            </a:r>
            <a:r>
              <a:rPr lang="it-IT" dirty="0"/>
              <a:t>, in sede di gara, di uno dei seguenti metodi</a:t>
            </a:r>
          </a:p>
        </p:txBody>
      </p:sp>
      <p:sp>
        <p:nvSpPr>
          <p:cNvPr id="3" name="Rettangolo 2"/>
          <p:cNvSpPr/>
          <p:nvPr/>
        </p:nvSpPr>
        <p:spPr>
          <a:xfrm>
            <a:off x="944878" y="2228165"/>
            <a:ext cx="10097589" cy="3046988"/>
          </a:xfrm>
          <a:prstGeom prst="rect">
            <a:avLst/>
          </a:prstGeom>
        </p:spPr>
        <p:txBody>
          <a:bodyPr wrap="square">
            <a:spAutoFit/>
          </a:bodyPr>
          <a:lstStyle/>
          <a:p>
            <a:pPr marL="285750" indent="-285750" algn="just">
              <a:buFont typeface="Arial" panose="020B0604020202020204" pitchFamily="34" charset="0"/>
              <a:buChar char="•"/>
            </a:pPr>
            <a:r>
              <a:rPr lang="it-IT" sz="1600" dirty="0"/>
              <a:t>a) calcolo della media aritmetica dei ribassi percentuali di tutte le offerte ammesse, con esclusione del 10 per cento, arrotondato all’unità superiore, rispettivamente delle offerte di maggior ribasso e di quelle di minor ribasso; le offerte aventi un uguale valore di ribasso sono prese in considerazione distintamente nei loro singoli valori; qualora, nell’effettuare il calcolo del 10 per cento, siano presenti una o più offerte di eguale valore rispetto alle offerte da accantonare, dette offerte sono altresì da accantonare;</a:t>
            </a:r>
          </a:p>
          <a:p>
            <a:pPr marL="285750" indent="-285750" algn="just">
              <a:buFont typeface="Arial" panose="020B0604020202020204" pitchFamily="34" charset="0"/>
              <a:buChar char="•"/>
            </a:pPr>
            <a:r>
              <a:rPr lang="it-IT" sz="1600" dirty="0"/>
              <a:t>b) calcolo dello scarto medio aritmetico dei ribassi percentuali che superano la media calcolata ai sensi della lettera a);</a:t>
            </a:r>
          </a:p>
          <a:p>
            <a:pPr marL="285750" indent="-285750" algn="just">
              <a:buFont typeface="Arial" panose="020B0604020202020204" pitchFamily="34" charset="0"/>
              <a:buChar char="•"/>
            </a:pPr>
            <a:r>
              <a:rPr lang="it-IT" sz="1600" dirty="0"/>
              <a:t>c) calcolo del rapporto tra lo scarto medio aritmetico di cui alla lettera b) e la media aritmetica di cui alla lettera a);</a:t>
            </a:r>
          </a:p>
          <a:p>
            <a:pPr marL="285750" indent="-285750" algn="just">
              <a:buFont typeface="Arial" panose="020B0604020202020204" pitchFamily="34" charset="0"/>
              <a:buChar char="•"/>
            </a:pPr>
            <a:r>
              <a:rPr lang="it-IT" sz="1600" dirty="0"/>
              <a:t>d) se il rapporto di cui alla lettera c) è pari o inferiore a 0,15, la soglia di anomalia è pari al valore della media aritmetica di cui alla lettera a) incrementata del 20 per cento della medesima media aritmetica;</a:t>
            </a:r>
          </a:p>
          <a:p>
            <a:pPr marL="285750" indent="-285750" algn="just">
              <a:buFont typeface="Arial" panose="020B0604020202020204" pitchFamily="34" charset="0"/>
              <a:buChar char="•"/>
            </a:pPr>
            <a:r>
              <a:rPr lang="it-IT" sz="1600" dirty="0"/>
              <a:t>e) se il rapporto di cui alla lettera c) è superiore a 0,15 la soglia di anomalia è calcolata come somma della media aritmetica di cui alla lettera a) e dello scarto medio aritmetico di cui alla lettera b).</a:t>
            </a:r>
          </a:p>
        </p:txBody>
      </p:sp>
      <p:sp>
        <p:nvSpPr>
          <p:cNvPr id="8" name="Rettangolo 7"/>
          <p:cNvSpPr/>
          <p:nvPr/>
        </p:nvSpPr>
        <p:spPr>
          <a:xfrm>
            <a:off x="1340603" y="696394"/>
            <a:ext cx="1785361" cy="369332"/>
          </a:xfrm>
          <a:prstGeom prst="rect">
            <a:avLst/>
          </a:prstGeom>
          <a:ln>
            <a:solidFill>
              <a:schemeClr val="accent1"/>
            </a:solidFill>
          </a:ln>
        </p:spPr>
        <p:txBody>
          <a:bodyPr wrap="none">
            <a:spAutoFit/>
          </a:bodyPr>
          <a:lstStyle/>
          <a:p>
            <a:r>
              <a:rPr lang="it-IT" dirty="0"/>
              <a:t>prezzo più basso </a:t>
            </a:r>
          </a:p>
        </p:txBody>
      </p:sp>
      <p:sp>
        <p:nvSpPr>
          <p:cNvPr id="10" name="Segnaposto data 9">
            <a:extLst>
              <a:ext uri="{FF2B5EF4-FFF2-40B4-BE49-F238E27FC236}">
                <a16:creationId xmlns:a16="http://schemas.microsoft.com/office/drawing/2014/main" id="{0B180540-A0E8-4787-81E5-AF7B85397A8C}"/>
              </a:ext>
            </a:extLst>
          </p:cNvPr>
          <p:cNvSpPr>
            <a:spLocks noGrp="1"/>
          </p:cNvSpPr>
          <p:nvPr>
            <p:ph type="dt" sz="half" idx="10"/>
          </p:nvPr>
        </p:nvSpPr>
        <p:spPr/>
        <p:txBody>
          <a:bodyPr/>
          <a:lstStyle/>
          <a:p>
            <a:fld id="{25B1E750-C5AB-49A9-81C8-7403CD8BE59D}" type="datetime1">
              <a:rPr lang="it-IT" smtClean="0"/>
              <a:t>11/12/2020</a:t>
            </a:fld>
            <a:endParaRPr lang="it-IT" dirty="0"/>
          </a:p>
        </p:txBody>
      </p:sp>
      <p:sp>
        <p:nvSpPr>
          <p:cNvPr id="11" name="Segnaposto piè di pagina 10">
            <a:extLst>
              <a:ext uri="{FF2B5EF4-FFF2-40B4-BE49-F238E27FC236}">
                <a16:creationId xmlns:a16="http://schemas.microsoft.com/office/drawing/2014/main" id="{090B70CE-C3BA-4FDE-A48B-783141A52C96}"/>
              </a:ext>
            </a:extLst>
          </p:cNvPr>
          <p:cNvSpPr>
            <a:spLocks noGrp="1"/>
          </p:cNvSpPr>
          <p:nvPr>
            <p:ph type="ftr" sz="quarter" idx="11"/>
          </p:nvPr>
        </p:nvSpPr>
        <p:spPr/>
        <p:txBody>
          <a:bodyPr/>
          <a:lstStyle/>
          <a:p>
            <a:r>
              <a:rPr lang="it-IT" dirty="0"/>
              <a:t>IL CODICE DEI CONTRATTI PUBBLICI</a:t>
            </a:r>
          </a:p>
        </p:txBody>
      </p:sp>
      <p:sp>
        <p:nvSpPr>
          <p:cNvPr id="12" name="Segnaposto numero diapositiva 11">
            <a:extLst>
              <a:ext uri="{FF2B5EF4-FFF2-40B4-BE49-F238E27FC236}">
                <a16:creationId xmlns:a16="http://schemas.microsoft.com/office/drawing/2014/main" id="{917B713F-6C44-44D5-ACB2-0F74ED0526D2}"/>
              </a:ext>
            </a:extLst>
          </p:cNvPr>
          <p:cNvSpPr>
            <a:spLocks noGrp="1"/>
          </p:cNvSpPr>
          <p:nvPr>
            <p:ph type="sldNum" sz="quarter" idx="12"/>
          </p:nvPr>
        </p:nvSpPr>
        <p:spPr/>
        <p:txBody>
          <a:bodyPr/>
          <a:lstStyle/>
          <a:p>
            <a:fld id="{9DFE6074-6A0D-4B4C-BDDE-63383ADB2658}" type="slidenum">
              <a:rPr lang="it-IT" smtClean="0"/>
              <a:t>337</a:t>
            </a:fld>
            <a:endParaRPr lang="it-IT" dirty="0"/>
          </a:p>
        </p:txBody>
      </p:sp>
    </p:spTree>
    <p:extLst>
      <p:ext uri="{BB962C8B-B14F-4D97-AF65-F5344CB8AC3E}">
        <p14:creationId xmlns:p14="http://schemas.microsoft.com/office/powerpoint/2010/main" val="1142031617"/>
      </p:ext>
    </p:extLst>
  </p:cSld>
  <p:clrMapOvr>
    <a:masterClrMapping/>
  </p:clrMapOvr>
</p:sld>
</file>

<file path=ppt/slides/slide3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Segnaposto data 9">
            <a:extLst>
              <a:ext uri="{FF2B5EF4-FFF2-40B4-BE49-F238E27FC236}">
                <a16:creationId xmlns:a16="http://schemas.microsoft.com/office/drawing/2014/main" id="{0B180540-A0E8-4787-81E5-AF7B85397A8C}"/>
              </a:ext>
            </a:extLst>
          </p:cNvPr>
          <p:cNvSpPr>
            <a:spLocks noGrp="1"/>
          </p:cNvSpPr>
          <p:nvPr>
            <p:ph type="dt" sz="half" idx="10"/>
          </p:nvPr>
        </p:nvSpPr>
        <p:spPr>
          <a:xfrm>
            <a:off x="838200" y="6356350"/>
            <a:ext cx="2743200" cy="365125"/>
          </a:xfrm>
        </p:spPr>
        <p:txBody>
          <a:bodyPr vert="horz" lIns="91440" tIns="45720" rIns="91440" bIns="45720" rtlCol="0" anchor="ctr">
            <a:normAutofit/>
          </a:bodyPr>
          <a:lstStyle/>
          <a:p>
            <a:pPr>
              <a:spcAft>
                <a:spcPts val="600"/>
              </a:spcAft>
            </a:pPr>
            <a:fld id="{25B1E750-C5AB-49A9-81C8-7403CD8BE59D}" type="datetime1">
              <a:rPr lang="en-US" smtClean="0"/>
              <a:pPr>
                <a:spcAft>
                  <a:spcPts val="600"/>
                </a:spcAft>
              </a:pPr>
              <a:t>12/11/2020</a:t>
            </a:fld>
            <a:endParaRPr lang="en-US"/>
          </a:p>
        </p:txBody>
      </p:sp>
      <p:sp>
        <p:nvSpPr>
          <p:cNvPr id="11" name="Segnaposto piè di pagina 10">
            <a:extLst>
              <a:ext uri="{FF2B5EF4-FFF2-40B4-BE49-F238E27FC236}">
                <a16:creationId xmlns:a16="http://schemas.microsoft.com/office/drawing/2014/main" id="{090B70CE-C3BA-4FDE-A48B-783141A52C96}"/>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pPr>
            <a:r>
              <a:rPr lang="en-US" kern="1200">
                <a:solidFill>
                  <a:schemeClr val="tx1">
                    <a:tint val="75000"/>
                  </a:schemeClr>
                </a:solidFill>
                <a:latin typeface="+mn-lt"/>
                <a:ea typeface="+mn-ea"/>
                <a:cs typeface="+mn-cs"/>
              </a:rPr>
              <a:t>IL CODICE DEI CONTRATTI PUBBLICI</a:t>
            </a:r>
          </a:p>
        </p:txBody>
      </p:sp>
      <p:sp>
        <p:nvSpPr>
          <p:cNvPr id="12" name="Segnaposto numero diapositiva 11">
            <a:extLst>
              <a:ext uri="{FF2B5EF4-FFF2-40B4-BE49-F238E27FC236}">
                <a16:creationId xmlns:a16="http://schemas.microsoft.com/office/drawing/2014/main" id="{917B713F-6C44-44D5-ACB2-0F74ED0526D2}"/>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9DFE6074-6A0D-4B4C-BDDE-63383ADB2658}" type="slidenum">
              <a:rPr lang="en-US" smtClean="0"/>
              <a:pPr>
                <a:spcAft>
                  <a:spcPts val="600"/>
                </a:spcAft>
              </a:pPr>
              <a:t>338</a:t>
            </a:fld>
            <a:endParaRPr lang="en-US"/>
          </a:p>
        </p:txBody>
      </p:sp>
      <p:sp>
        <p:nvSpPr>
          <p:cNvPr id="4" name="Rettangolo 3"/>
          <p:cNvSpPr/>
          <p:nvPr/>
        </p:nvSpPr>
        <p:spPr>
          <a:xfrm>
            <a:off x="4342386" y="785378"/>
            <a:ext cx="2931636" cy="369332"/>
          </a:xfrm>
          <a:prstGeom prst="rect">
            <a:avLst/>
          </a:prstGeom>
        </p:spPr>
        <p:txBody>
          <a:bodyPr wrap="none">
            <a:spAutoFit/>
          </a:bodyPr>
          <a:lstStyle/>
          <a:p>
            <a:pPr>
              <a:spcAft>
                <a:spcPts val="600"/>
              </a:spcAft>
            </a:pPr>
            <a:r>
              <a:rPr lang="it-IT" b="1"/>
              <a:t>Offerte anormalmente basse</a:t>
            </a:r>
          </a:p>
        </p:txBody>
      </p:sp>
      <p:sp>
        <p:nvSpPr>
          <p:cNvPr id="5" name="Rettangolo 4"/>
          <p:cNvSpPr/>
          <p:nvPr/>
        </p:nvSpPr>
        <p:spPr>
          <a:xfrm>
            <a:off x="9706866" y="762391"/>
            <a:ext cx="894091" cy="369332"/>
          </a:xfrm>
          <a:prstGeom prst="rect">
            <a:avLst/>
          </a:prstGeom>
        </p:spPr>
        <p:txBody>
          <a:bodyPr wrap="none">
            <a:spAutoFit/>
          </a:bodyPr>
          <a:lstStyle/>
          <a:p>
            <a:pPr>
              <a:spcAft>
                <a:spcPts val="600"/>
              </a:spcAft>
            </a:pPr>
            <a:r>
              <a:rPr lang="it-IT" b="1"/>
              <a:t>ART. 97</a:t>
            </a:r>
          </a:p>
        </p:txBody>
      </p:sp>
      <p:sp>
        <p:nvSpPr>
          <p:cNvPr id="8" name="Rettangolo 7"/>
          <p:cNvSpPr/>
          <p:nvPr/>
        </p:nvSpPr>
        <p:spPr>
          <a:xfrm>
            <a:off x="1340603" y="696394"/>
            <a:ext cx="1785361" cy="369332"/>
          </a:xfrm>
          <a:prstGeom prst="rect">
            <a:avLst/>
          </a:prstGeom>
          <a:ln>
            <a:solidFill>
              <a:schemeClr val="accent1"/>
            </a:solidFill>
          </a:ln>
        </p:spPr>
        <p:txBody>
          <a:bodyPr wrap="none">
            <a:spAutoFit/>
          </a:bodyPr>
          <a:lstStyle/>
          <a:p>
            <a:pPr>
              <a:spcAft>
                <a:spcPts val="600"/>
              </a:spcAft>
            </a:pPr>
            <a:r>
              <a:rPr lang="it-IT"/>
              <a:t>prezzo più basso </a:t>
            </a:r>
          </a:p>
        </p:txBody>
      </p:sp>
      <p:graphicFrame>
        <p:nvGraphicFramePr>
          <p:cNvPr id="9" name="Tabella 8">
            <a:extLst>
              <a:ext uri="{FF2B5EF4-FFF2-40B4-BE49-F238E27FC236}">
                <a16:creationId xmlns:a16="http://schemas.microsoft.com/office/drawing/2014/main" id="{91BBC9BE-64E2-441C-98E9-BA8CA842F953}"/>
              </a:ext>
            </a:extLst>
          </p:cNvPr>
          <p:cNvGraphicFramePr>
            <a:graphicFrameLocks noGrp="1"/>
          </p:cNvGraphicFramePr>
          <p:nvPr>
            <p:extLst>
              <p:ext uri="{D42A27DB-BD31-4B8C-83A1-F6EECF244321}">
                <p14:modId xmlns:p14="http://schemas.microsoft.com/office/powerpoint/2010/main" val="2551215990"/>
              </p:ext>
            </p:extLst>
          </p:nvPr>
        </p:nvGraphicFramePr>
        <p:xfrm>
          <a:off x="1340603" y="1531547"/>
          <a:ext cx="9515140" cy="4103106"/>
        </p:xfrm>
        <a:graphic>
          <a:graphicData uri="http://schemas.openxmlformats.org/drawingml/2006/table">
            <a:tbl>
              <a:tblPr>
                <a:noFill/>
              </a:tblPr>
              <a:tblGrid>
                <a:gridCol w="1714626">
                  <a:extLst>
                    <a:ext uri="{9D8B030D-6E8A-4147-A177-3AD203B41FA5}">
                      <a16:colId xmlns:a16="http://schemas.microsoft.com/office/drawing/2014/main" val="2352290611"/>
                    </a:ext>
                  </a:extLst>
                </a:gridCol>
                <a:gridCol w="2375737">
                  <a:extLst>
                    <a:ext uri="{9D8B030D-6E8A-4147-A177-3AD203B41FA5}">
                      <a16:colId xmlns:a16="http://schemas.microsoft.com/office/drawing/2014/main" val="700650588"/>
                    </a:ext>
                  </a:extLst>
                </a:gridCol>
                <a:gridCol w="1933982">
                  <a:extLst>
                    <a:ext uri="{9D8B030D-6E8A-4147-A177-3AD203B41FA5}">
                      <a16:colId xmlns:a16="http://schemas.microsoft.com/office/drawing/2014/main" val="2922629897"/>
                    </a:ext>
                  </a:extLst>
                </a:gridCol>
                <a:gridCol w="3490795">
                  <a:extLst>
                    <a:ext uri="{9D8B030D-6E8A-4147-A177-3AD203B41FA5}">
                      <a16:colId xmlns:a16="http://schemas.microsoft.com/office/drawing/2014/main" val="3952433133"/>
                    </a:ext>
                  </a:extLst>
                </a:gridCol>
              </a:tblGrid>
              <a:tr h="1024583">
                <a:tc>
                  <a:txBody>
                    <a:bodyPr/>
                    <a:lstStyle/>
                    <a:p>
                      <a:pPr algn="ctr"/>
                      <a:r>
                        <a:rPr lang="it-IT" sz="2600" b="1" cap="none" spc="0" dirty="0">
                          <a:solidFill>
                            <a:schemeClr val="tx1"/>
                          </a:solidFill>
                          <a:effectLst/>
                        </a:rPr>
                        <a:t>Offerte</a:t>
                      </a:r>
                      <a:br>
                        <a:rPr lang="it-IT" sz="2600" b="1" cap="none" spc="0" dirty="0">
                          <a:solidFill>
                            <a:schemeClr val="tx1"/>
                          </a:solidFill>
                          <a:effectLst/>
                        </a:rPr>
                      </a:br>
                      <a:r>
                        <a:rPr lang="it-IT" sz="2600" b="1" cap="none" spc="0" dirty="0">
                          <a:solidFill>
                            <a:schemeClr val="tx1"/>
                          </a:solidFill>
                          <a:effectLst/>
                        </a:rPr>
                        <a:t>ammesse</a:t>
                      </a:r>
                      <a:endParaRPr lang="it-IT" sz="2600" cap="none" spc="0" dirty="0">
                        <a:solidFill>
                          <a:schemeClr val="tx1"/>
                        </a:solidFill>
                        <a:effectLst/>
                      </a:endParaRPr>
                    </a:p>
                  </a:txBody>
                  <a:tcPr marL="0" marR="201118" marT="60335" marB="2011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it-IT" sz="2600" b="1" cap="none" spc="0" dirty="0">
                          <a:solidFill>
                            <a:schemeClr val="tx1"/>
                          </a:solidFill>
                          <a:effectLst/>
                        </a:rPr>
                        <a:t>Calcolo soglia</a:t>
                      </a:r>
                      <a:br>
                        <a:rPr lang="it-IT" sz="2600" b="1" cap="none" spc="0" dirty="0">
                          <a:solidFill>
                            <a:schemeClr val="tx1"/>
                          </a:solidFill>
                          <a:effectLst/>
                        </a:rPr>
                      </a:br>
                      <a:r>
                        <a:rPr lang="it-IT" sz="2600" b="1" cap="none" spc="0" dirty="0">
                          <a:solidFill>
                            <a:schemeClr val="tx1"/>
                          </a:solidFill>
                          <a:effectLst/>
                        </a:rPr>
                        <a:t>di anomalia</a:t>
                      </a:r>
                      <a:endParaRPr lang="it-IT" sz="2600" cap="none" spc="0" dirty="0">
                        <a:solidFill>
                          <a:schemeClr val="tx1"/>
                        </a:solidFill>
                        <a:effectLst/>
                      </a:endParaRPr>
                    </a:p>
                  </a:txBody>
                  <a:tcPr marL="0" marR="201118" marT="60335" marB="2011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it-IT" sz="2600" b="1" cap="none" spc="0">
                          <a:solidFill>
                            <a:schemeClr val="tx1"/>
                          </a:solidFill>
                          <a:effectLst/>
                        </a:rPr>
                        <a:t>Esclusione</a:t>
                      </a:r>
                      <a:br>
                        <a:rPr lang="it-IT" sz="2600" b="1" cap="none" spc="0">
                          <a:solidFill>
                            <a:schemeClr val="tx1"/>
                          </a:solidFill>
                          <a:effectLst/>
                        </a:rPr>
                      </a:br>
                      <a:r>
                        <a:rPr lang="it-IT" sz="2600" b="1" cap="none" spc="0">
                          <a:solidFill>
                            <a:schemeClr val="tx1"/>
                          </a:solidFill>
                          <a:effectLst/>
                        </a:rPr>
                        <a:t>automatica</a:t>
                      </a:r>
                      <a:endParaRPr lang="it-IT" sz="2600" cap="none" spc="0">
                        <a:solidFill>
                          <a:schemeClr val="tx1"/>
                        </a:solidFill>
                        <a:effectLst/>
                      </a:endParaRPr>
                    </a:p>
                  </a:txBody>
                  <a:tcPr marL="0" marR="201118" marT="60335" marB="2011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it-IT" sz="2600" b="1" cap="none" spc="0">
                          <a:solidFill>
                            <a:schemeClr val="tx1"/>
                          </a:solidFill>
                          <a:effectLst/>
                        </a:rPr>
                        <a:t>Rif. normativo</a:t>
                      </a:r>
                      <a:endParaRPr lang="it-IT" sz="2600" cap="none" spc="0">
                        <a:solidFill>
                          <a:schemeClr val="tx1"/>
                        </a:solidFill>
                        <a:effectLst/>
                      </a:endParaRPr>
                    </a:p>
                  </a:txBody>
                  <a:tcPr marL="0" marR="201118" marT="60335" marB="2011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29729568"/>
                  </a:ext>
                </a:extLst>
              </a:tr>
              <a:tr h="665080">
                <a:tc>
                  <a:txBody>
                    <a:bodyPr/>
                    <a:lstStyle/>
                    <a:p>
                      <a:pPr algn="ctr"/>
                      <a:r>
                        <a:rPr lang="it-IT" sz="2600" cap="none" spc="0">
                          <a:solidFill>
                            <a:schemeClr val="tx1"/>
                          </a:solidFill>
                          <a:effectLst/>
                        </a:rPr>
                        <a:t>1-4</a:t>
                      </a:r>
                    </a:p>
                  </a:txBody>
                  <a:tcPr marL="0" marR="201118" marT="60335" marB="2011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it-IT" sz="2600" cap="none" spc="0" dirty="0">
                          <a:solidFill>
                            <a:schemeClr val="tx1"/>
                          </a:solidFill>
                          <a:effectLst/>
                        </a:rPr>
                        <a:t>NO</a:t>
                      </a:r>
                    </a:p>
                  </a:txBody>
                  <a:tcPr marL="0" marR="201118" marT="60335" marB="2011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it-IT" sz="2600" cap="none" spc="0">
                          <a:solidFill>
                            <a:schemeClr val="tx1"/>
                          </a:solidFill>
                          <a:effectLst/>
                        </a:rPr>
                        <a:t>NO</a:t>
                      </a:r>
                    </a:p>
                  </a:txBody>
                  <a:tcPr marL="0" marR="201118" marT="60335" marB="2011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it-IT" sz="2600" cap="none" spc="0">
                          <a:solidFill>
                            <a:schemeClr val="tx1"/>
                          </a:solidFill>
                          <a:effectLst/>
                        </a:rPr>
                        <a:t>Art. 97, comma 3-bis</a:t>
                      </a:r>
                    </a:p>
                  </a:txBody>
                  <a:tcPr marL="0" marR="201118" marT="60335" marB="2011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60576428"/>
                  </a:ext>
                </a:extLst>
              </a:tr>
              <a:tr h="1024583">
                <a:tc>
                  <a:txBody>
                    <a:bodyPr/>
                    <a:lstStyle/>
                    <a:p>
                      <a:pPr algn="ctr"/>
                      <a:r>
                        <a:rPr lang="it-IT" sz="2600" cap="none" spc="0" dirty="0">
                          <a:solidFill>
                            <a:schemeClr val="tx1"/>
                          </a:solidFill>
                          <a:effectLst/>
                        </a:rPr>
                        <a:t>5-9</a:t>
                      </a:r>
                    </a:p>
                  </a:txBody>
                  <a:tcPr marL="0" marR="201118" marT="60335" marB="2011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it-IT" sz="2600" cap="none" spc="0" dirty="0">
                          <a:solidFill>
                            <a:schemeClr val="tx1"/>
                          </a:solidFill>
                          <a:effectLst/>
                        </a:rPr>
                        <a:t>SI</a:t>
                      </a:r>
                    </a:p>
                  </a:txBody>
                  <a:tcPr marL="0" marR="201118" marT="60335" marB="2011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it-IT" sz="2600" cap="none" spc="0" dirty="0">
                          <a:solidFill>
                            <a:schemeClr val="tx1"/>
                          </a:solidFill>
                          <a:effectLst/>
                        </a:rPr>
                        <a:t>NO</a:t>
                      </a:r>
                    </a:p>
                  </a:txBody>
                  <a:tcPr marL="0" marR="201118" marT="60335" marB="2011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de-DE" sz="2600" cap="none" spc="0">
                          <a:solidFill>
                            <a:schemeClr val="tx1"/>
                          </a:solidFill>
                          <a:effectLst/>
                        </a:rPr>
                        <a:t>Art. 97, commi 2-bis e 3-bis</a:t>
                      </a:r>
                    </a:p>
                  </a:txBody>
                  <a:tcPr marL="0" marR="201118" marT="60335" marB="2011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81505083"/>
                  </a:ext>
                </a:extLst>
              </a:tr>
              <a:tr h="665080">
                <a:tc>
                  <a:txBody>
                    <a:bodyPr/>
                    <a:lstStyle/>
                    <a:p>
                      <a:pPr algn="ctr"/>
                      <a:r>
                        <a:rPr lang="it-IT" sz="2600" cap="none" spc="0">
                          <a:solidFill>
                            <a:schemeClr val="tx1"/>
                          </a:solidFill>
                          <a:effectLst/>
                        </a:rPr>
                        <a:t>10-14</a:t>
                      </a:r>
                    </a:p>
                  </a:txBody>
                  <a:tcPr marL="0" marR="201118" marT="60335" marB="2011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it-IT" sz="2600" cap="none" spc="0">
                          <a:solidFill>
                            <a:schemeClr val="tx1"/>
                          </a:solidFill>
                          <a:effectLst/>
                        </a:rPr>
                        <a:t>SI</a:t>
                      </a:r>
                    </a:p>
                  </a:txBody>
                  <a:tcPr marL="0" marR="201118" marT="60335" marB="2011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it-IT" sz="2600" cap="none" spc="0" dirty="0">
                          <a:solidFill>
                            <a:schemeClr val="tx1"/>
                          </a:solidFill>
                          <a:effectLst/>
                        </a:rPr>
                        <a:t>SI</a:t>
                      </a:r>
                    </a:p>
                  </a:txBody>
                  <a:tcPr marL="0" marR="201118" marT="60335" marB="2011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it-IT" sz="2600" cap="none" spc="0" dirty="0">
                          <a:solidFill>
                            <a:schemeClr val="tx1"/>
                          </a:solidFill>
                          <a:effectLst/>
                        </a:rPr>
                        <a:t>Art. 97, comma 2-bis</a:t>
                      </a:r>
                    </a:p>
                  </a:txBody>
                  <a:tcPr marL="0" marR="201118" marT="60335" marB="2011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25898862"/>
                  </a:ext>
                </a:extLst>
              </a:tr>
              <a:tr h="665080">
                <a:tc>
                  <a:txBody>
                    <a:bodyPr/>
                    <a:lstStyle/>
                    <a:p>
                      <a:pPr algn="ctr"/>
                      <a:r>
                        <a:rPr lang="it-IT" sz="2600" cap="none" spc="0">
                          <a:solidFill>
                            <a:schemeClr val="tx1"/>
                          </a:solidFill>
                          <a:effectLst/>
                        </a:rPr>
                        <a:t>oltre 15</a:t>
                      </a:r>
                    </a:p>
                  </a:txBody>
                  <a:tcPr marL="0" marR="201118" marT="60335" marB="2011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it-IT" sz="2600" cap="none" spc="0">
                          <a:solidFill>
                            <a:schemeClr val="tx1"/>
                          </a:solidFill>
                          <a:effectLst/>
                        </a:rPr>
                        <a:t>SI</a:t>
                      </a:r>
                    </a:p>
                  </a:txBody>
                  <a:tcPr marL="0" marR="201118" marT="60335" marB="2011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it-IT" sz="2600" cap="none" spc="0">
                          <a:solidFill>
                            <a:schemeClr val="tx1"/>
                          </a:solidFill>
                          <a:effectLst/>
                        </a:rPr>
                        <a:t>SI</a:t>
                      </a:r>
                    </a:p>
                  </a:txBody>
                  <a:tcPr marL="0" marR="201118" marT="60335" marB="2011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it-IT" sz="2600" cap="none" spc="0" dirty="0">
                          <a:solidFill>
                            <a:schemeClr val="tx1"/>
                          </a:solidFill>
                          <a:effectLst/>
                        </a:rPr>
                        <a:t>Art. 97, comma 2</a:t>
                      </a:r>
                    </a:p>
                  </a:txBody>
                  <a:tcPr marL="0" marR="201118" marT="60335" marB="2011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68181175"/>
                  </a:ext>
                </a:extLst>
              </a:tr>
            </a:tbl>
          </a:graphicData>
        </a:graphic>
      </p:graphicFrame>
    </p:spTree>
    <p:extLst>
      <p:ext uri="{BB962C8B-B14F-4D97-AF65-F5344CB8AC3E}">
        <p14:creationId xmlns:p14="http://schemas.microsoft.com/office/powerpoint/2010/main" val="1747583322"/>
      </p:ext>
    </p:extLst>
  </p:cSld>
  <p:clrMapOvr>
    <a:masterClrMapping/>
  </p:clrMapOvr>
</p:sld>
</file>

<file path=ppt/slides/slide3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4342386" y="785378"/>
            <a:ext cx="2931636" cy="369332"/>
          </a:xfrm>
          <a:prstGeom prst="rect">
            <a:avLst/>
          </a:prstGeom>
        </p:spPr>
        <p:txBody>
          <a:bodyPr wrap="none">
            <a:spAutoFit/>
          </a:bodyPr>
          <a:lstStyle/>
          <a:p>
            <a:r>
              <a:rPr lang="it-IT" b="1" dirty="0"/>
              <a:t>Offerte anormalmente basse</a:t>
            </a:r>
          </a:p>
        </p:txBody>
      </p:sp>
      <p:sp>
        <p:nvSpPr>
          <p:cNvPr id="5" name="Rettangolo 4"/>
          <p:cNvSpPr/>
          <p:nvPr/>
        </p:nvSpPr>
        <p:spPr>
          <a:xfrm>
            <a:off x="9706866" y="762391"/>
            <a:ext cx="894091" cy="369332"/>
          </a:xfrm>
          <a:prstGeom prst="rect">
            <a:avLst/>
          </a:prstGeom>
        </p:spPr>
        <p:txBody>
          <a:bodyPr wrap="none">
            <a:spAutoFit/>
          </a:bodyPr>
          <a:lstStyle/>
          <a:p>
            <a:r>
              <a:rPr lang="it-IT" b="1" dirty="0"/>
              <a:t>ART. 97</a:t>
            </a:r>
          </a:p>
        </p:txBody>
      </p:sp>
      <p:sp>
        <p:nvSpPr>
          <p:cNvPr id="2" name="Rettangolo 1"/>
          <p:cNvSpPr/>
          <p:nvPr/>
        </p:nvSpPr>
        <p:spPr>
          <a:xfrm>
            <a:off x="1294386" y="1323780"/>
            <a:ext cx="6096000" cy="369332"/>
          </a:xfrm>
          <a:prstGeom prst="rect">
            <a:avLst/>
          </a:prstGeom>
          <a:solidFill>
            <a:schemeClr val="tx2">
              <a:lumMod val="20000"/>
              <a:lumOff val="80000"/>
            </a:schemeClr>
          </a:solidFill>
        </p:spPr>
        <p:txBody>
          <a:bodyPr>
            <a:spAutoFit/>
          </a:bodyPr>
          <a:lstStyle/>
          <a:p>
            <a:r>
              <a:rPr lang="it-IT" b="1" dirty="0"/>
              <a:t>Per approfondimenti sulla tematica si v.:</a:t>
            </a:r>
          </a:p>
        </p:txBody>
      </p:sp>
      <p:sp>
        <p:nvSpPr>
          <p:cNvPr id="8" name="Rettangolo 7"/>
          <p:cNvSpPr/>
          <p:nvPr/>
        </p:nvSpPr>
        <p:spPr>
          <a:xfrm>
            <a:off x="1340603" y="696394"/>
            <a:ext cx="1785361" cy="369332"/>
          </a:xfrm>
          <a:prstGeom prst="rect">
            <a:avLst/>
          </a:prstGeom>
          <a:ln>
            <a:solidFill>
              <a:schemeClr val="accent1"/>
            </a:solidFill>
          </a:ln>
        </p:spPr>
        <p:txBody>
          <a:bodyPr wrap="none">
            <a:spAutoFit/>
          </a:bodyPr>
          <a:lstStyle/>
          <a:p>
            <a:r>
              <a:rPr lang="it-IT" dirty="0"/>
              <a:t>prezzo più basso </a:t>
            </a:r>
          </a:p>
        </p:txBody>
      </p:sp>
      <p:sp>
        <p:nvSpPr>
          <p:cNvPr id="10" name="Segnaposto data 9">
            <a:extLst>
              <a:ext uri="{FF2B5EF4-FFF2-40B4-BE49-F238E27FC236}">
                <a16:creationId xmlns:a16="http://schemas.microsoft.com/office/drawing/2014/main" id="{0B180540-A0E8-4787-81E5-AF7B85397A8C}"/>
              </a:ext>
            </a:extLst>
          </p:cNvPr>
          <p:cNvSpPr>
            <a:spLocks noGrp="1"/>
          </p:cNvSpPr>
          <p:nvPr>
            <p:ph type="dt" sz="half" idx="10"/>
          </p:nvPr>
        </p:nvSpPr>
        <p:spPr/>
        <p:txBody>
          <a:bodyPr/>
          <a:lstStyle/>
          <a:p>
            <a:fld id="{25B1E750-C5AB-49A9-81C8-7403CD8BE59D}" type="datetime1">
              <a:rPr lang="it-IT" smtClean="0"/>
              <a:t>11/12/2020</a:t>
            </a:fld>
            <a:endParaRPr lang="it-IT" dirty="0"/>
          </a:p>
        </p:txBody>
      </p:sp>
      <p:sp>
        <p:nvSpPr>
          <p:cNvPr id="11" name="Segnaposto piè di pagina 10">
            <a:extLst>
              <a:ext uri="{FF2B5EF4-FFF2-40B4-BE49-F238E27FC236}">
                <a16:creationId xmlns:a16="http://schemas.microsoft.com/office/drawing/2014/main" id="{090B70CE-C3BA-4FDE-A48B-783141A52C96}"/>
              </a:ext>
            </a:extLst>
          </p:cNvPr>
          <p:cNvSpPr>
            <a:spLocks noGrp="1"/>
          </p:cNvSpPr>
          <p:nvPr>
            <p:ph type="ftr" sz="quarter" idx="11"/>
          </p:nvPr>
        </p:nvSpPr>
        <p:spPr/>
        <p:txBody>
          <a:bodyPr/>
          <a:lstStyle/>
          <a:p>
            <a:r>
              <a:rPr lang="it-IT" dirty="0"/>
              <a:t>IL CODICE DEI CONTRATTI PUBBLICI</a:t>
            </a:r>
          </a:p>
        </p:txBody>
      </p:sp>
      <p:sp>
        <p:nvSpPr>
          <p:cNvPr id="12" name="Segnaposto numero diapositiva 11">
            <a:extLst>
              <a:ext uri="{FF2B5EF4-FFF2-40B4-BE49-F238E27FC236}">
                <a16:creationId xmlns:a16="http://schemas.microsoft.com/office/drawing/2014/main" id="{917B713F-6C44-44D5-ACB2-0F74ED0526D2}"/>
              </a:ext>
            </a:extLst>
          </p:cNvPr>
          <p:cNvSpPr>
            <a:spLocks noGrp="1"/>
          </p:cNvSpPr>
          <p:nvPr>
            <p:ph type="sldNum" sz="quarter" idx="12"/>
          </p:nvPr>
        </p:nvSpPr>
        <p:spPr/>
        <p:txBody>
          <a:bodyPr/>
          <a:lstStyle/>
          <a:p>
            <a:fld id="{9DFE6074-6A0D-4B4C-BDDE-63383ADB2658}" type="slidenum">
              <a:rPr lang="it-IT" smtClean="0"/>
              <a:t>339</a:t>
            </a:fld>
            <a:endParaRPr lang="it-IT" dirty="0"/>
          </a:p>
        </p:txBody>
      </p:sp>
      <p:sp>
        <p:nvSpPr>
          <p:cNvPr id="13" name="CasellaDiTesto 12">
            <a:extLst>
              <a:ext uri="{FF2B5EF4-FFF2-40B4-BE49-F238E27FC236}">
                <a16:creationId xmlns:a16="http://schemas.microsoft.com/office/drawing/2014/main" id="{FB74CDB1-C5DD-4916-AD12-90EA833EA4BC}"/>
              </a:ext>
            </a:extLst>
          </p:cNvPr>
          <p:cNvSpPr txBox="1"/>
          <p:nvPr/>
        </p:nvSpPr>
        <p:spPr>
          <a:xfrm>
            <a:off x="1294387" y="2000970"/>
            <a:ext cx="9089690" cy="3046988"/>
          </a:xfrm>
          <a:prstGeom prst="rect">
            <a:avLst/>
          </a:prstGeom>
          <a:noFill/>
          <a:ln>
            <a:solidFill>
              <a:schemeClr val="tx1">
                <a:lumMod val="65000"/>
                <a:lumOff val="35000"/>
              </a:schemeClr>
            </a:solidFill>
          </a:ln>
        </p:spPr>
        <p:txBody>
          <a:bodyPr wrap="square">
            <a:spAutoFit/>
          </a:bodyPr>
          <a:lstStyle/>
          <a:p>
            <a:pPr algn="ctr"/>
            <a:r>
              <a:rPr lang="it-IT" sz="2400" b="0" i="0" u="none" strike="noStrike" baseline="0" dirty="0">
                <a:solidFill>
                  <a:srgbClr val="000000"/>
                </a:solidFill>
              </a:rPr>
              <a:t>Per indicazioni sulle </a:t>
            </a:r>
            <a:r>
              <a:rPr lang="it-IT" sz="2400" b="1" i="0" u="none" strike="noStrike" baseline="0" dirty="0">
                <a:solidFill>
                  <a:srgbClr val="000000"/>
                </a:solidFill>
              </a:rPr>
              <a:t>Modalità operative per </a:t>
            </a:r>
            <a:r>
              <a:rPr lang="it-IT" sz="2400" b="1" dirty="0">
                <a:solidFill>
                  <a:srgbClr val="000000"/>
                </a:solidFill>
              </a:rPr>
              <a:t>l’</a:t>
            </a:r>
            <a:r>
              <a:rPr lang="it-IT" sz="2400" b="1" i="0" u="none" strike="noStrike" baseline="0" dirty="0">
                <a:solidFill>
                  <a:srgbClr val="000000"/>
                </a:solidFill>
              </a:rPr>
              <a:t>applicazione del calcolo per l’individuazione della soglia di anomalia nei casi di aggiudicazione con il criterio del prezzo più basso a seguito delle disposizioni di cui all’art. 1 del d.l. 18 aprile 2019, n. 32 convertito dalla legge 14 giugno 2019, n. 55 </a:t>
            </a:r>
            <a:r>
              <a:rPr lang="it-IT" sz="2400" b="0" i="0" u="none" strike="noStrike" baseline="0" dirty="0">
                <a:solidFill>
                  <a:srgbClr val="000000"/>
                </a:solidFill>
              </a:rPr>
              <a:t>la </a:t>
            </a:r>
            <a:r>
              <a:rPr lang="it-IT" sz="2400" b="1" i="0" u="sng" strike="noStrike" baseline="0" dirty="0">
                <a:solidFill>
                  <a:srgbClr val="000000"/>
                </a:solidFill>
              </a:rPr>
              <a:t>Circolare del MIT n. 8 del 24 ottobre 2019</a:t>
            </a:r>
            <a:r>
              <a:rPr lang="it-IT" sz="2400" b="0" i="0" u="none" strike="noStrike" baseline="0" dirty="0">
                <a:solidFill>
                  <a:srgbClr val="000000"/>
                </a:solidFill>
              </a:rPr>
              <a:t>, le cui operazioni di calcolo sono state ritenute corrette anche dalla ultima giurisprudenza del Consiglio di Stato, Sez. V, 6 maggio 2020 n. 2856, 22 giugno 2020 n. 3974 e 26 agosto 2020 n. 5229. </a:t>
            </a:r>
            <a:endParaRPr lang="it-IT" sz="2400" dirty="0"/>
          </a:p>
        </p:txBody>
      </p:sp>
    </p:spTree>
    <p:extLst>
      <p:ext uri="{BB962C8B-B14F-4D97-AF65-F5344CB8AC3E}">
        <p14:creationId xmlns:p14="http://schemas.microsoft.com/office/powerpoint/2010/main" val="20694700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3" name="Segnaposto contenuto 2"/>
          <p:cNvSpPr>
            <a:spLocks noGrp="1"/>
          </p:cNvSpPr>
          <p:nvPr>
            <p:ph type="subTitle" idx="1"/>
          </p:nvPr>
        </p:nvSpPr>
        <p:spPr/>
        <p:txBody>
          <a:bodyPr>
            <a:normAutofit/>
          </a:bodyPr>
          <a:lstStyle/>
          <a:p>
            <a:endParaRPr lang="it-IT" dirty="0"/>
          </a:p>
          <a:p>
            <a:endParaRPr lang="it-IT" dirty="0"/>
          </a:p>
          <a:p>
            <a:endParaRPr lang="it-IT" dirty="0"/>
          </a:p>
          <a:p>
            <a:endParaRPr lang="it-IT" dirty="0"/>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06162BDE-DBDE-4D2F-9832-0ED0E20330E1}" type="datetime1">
              <a:rPr lang="it-IT" smtClean="0"/>
              <a:t>11/12/2020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34</a:t>
            </a:fld>
            <a:endParaRPr lang="it-IT" dirty="0"/>
          </a:p>
        </p:txBody>
      </p:sp>
      <p:sp>
        <p:nvSpPr>
          <p:cNvPr id="2" name="CasellaDiTesto 1">
            <a:extLst>
              <a:ext uri="{FF2B5EF4-FFF2-40B4-BE49-F238E27FC236}">
                <a16:creationId xmlns:a16="http://schemas.microsoft.com/office/drawing/2014/main" id="{39FCF0C0-5817-4C63-BF76-57A7795C1D2E}"/>
              </a:ext>
            </a:extLst>
          </p:cNvPr>
          <p:cNvSpPr txBox="1"/>
          <p:nvPr/>
        </p:nvSpPr>
        <p:spPr>
          <a:xfrm>
            <a:off x="2532176" y="1835528"/>
            <a:ext cx="7200800" cy="4154984"/>
          </a:xfrm>
          <a:prstGeom prst="rect">
            <a:avLst/>
          </a:prstGeom>
          <a:noFill/>
        </p:spPr>
        <p:txBody>
          <a:bodyPr wrap="square" rtlCol="0">
            <a:spAutoFit/>
          </a:bodyPr>
          <a:lstStyle/>
          <a:p>
            <a:pPr algn="ctr"/>
            <a:endParaRPr lang="it-IT" sz="2000" b="1" u="sng" dirty="0"/>
          </a:p>
          <a:p>
            <a:pPr algn="ctr"/>
            <a:r>
              <a:rPr lang="it-IT" sz="2000" b="1" u="sng" dirty="0"/>
              <a:t>Secondo una recente sentenza del Consiglio di Stato:</a:t>
            </a:r>
          </a:p>
          <a:p>
            <a:pPr algn="ctr"/>
            <a:endParaRPr lang="it-IT" sz="2000" b="1" u="sng" dirty="0"/>
          </a:p>
          <a:p>
            <a:pPr algn="ctr"/>
            <a:r>
              <a:rPr lang="it-IT" dirty="0"/>
              <a:t>Le regole del bando devono essere interpretate, alla stregua dei generali criteri ermeneutici previsti in materia negoziale e applicabili, nei limiti della compatibilità, anche ai provvedimenti amministrativi, in modo tale da dare a queste regole, ove possibile, un significato conforme a legge anziché un senso con questa contrastante (art. 1367 c.c. – sulla conservazione del contratto), essendo tale canone interpretativo espressione del più generale principio di conservazione degli atti giuridici anche in relazione ai bandi e alle procedure concorsuali.</a:t>
            </a:r>
          </a:p>
          <a:p>
            <a:pPr algn="ctr"/>
            <a:endParaRPr lang="it-IT" dirty="0"/>
          </a:p>
          <a:p>
            <a:pPr algn="ctr"/>
            <a:r>
              <a:rPr lang="it-IT" sz="2400" b="1" dirty="0">
                <a:highlight>
                  <a:srgbClr val="FF0000"/>
                </a:highlight>
              </a:rPr>
              <a:t>Consiglio di Stato, sez. III, 28 maggio 2020 n. 3374</a:t>
            </a:r>
          </a:p>
          <a:p>
            <a:pPr algn="ctr"/>
            <a:endParaRPr lang="it-IT" dirty="0"/>
          </a:p>
        </p:txBody>
      </p:sp>
      <p:sp>
        <p:nvSpPr>
          <p:cNvPr id="9" name="CasellaDiTesto 8">
            <a:extLst>
              <a:ext uri="{FF2B5EF4-FFF2-40B4-BE49-F238E27FC236}">
                <a16:creationId xmlns:a16="http://schemas.microsoft.com/office/drawing/2014/main" id="{8523225D-C087-4B7D-B297-EEF28E3F6FD6}"/>
              </a:ext>
            </a:extLst>
          </p:cNvPr>
          <p:cNvSpPr txBox="1"/>
          <p:nvPr/>
        </p:nvSpPr>
        <p:spPr>
          <a:xfrm>
            <a:off x="2532176" y="1072457"/>
            <a:ext cx="7200800" cy="707886"/>
          </a:xfrm>
          <a:prstGeom prst="rect">
            <a:avLst/>
          </a:prstGeom>
          <a:solidFill>
            <a:srgbClr val="7030A0"/>
          </a:solidFill>
        </p:spPr>
        <p:txBody>
          <a:bodyPr wrap="square" rtlCol="0">
            <a:spAutoFit/>
          </a:bodyPr>
          <a:lstStyle/>
          <a:p>
            <a:pPr algn="ctr"/>
            <a:r>
              <a:rPr lang="it-IT" sz="2000" b="1" dirty="0"/>
              <a:t>IL BANDO DI GARA E LA LETTERA DI INVITO</a:t>
            </a:r>
          </a:p>
          <a:p>
            <a:pPr algn="ctr"/>
            <a:r>
              <a:rPr lang="it-IT" sz="2000" b="1" dirty="0"/>
              <a:t>Il bando di gara</a:t>
            </a:r>
          </a:p>
        </p:txBody>
      </p:sp>
    </p:spTree>
    <p:extLst>
      <p:ext uri="{BB962C8B-B14F-4D97-AF65-F5344CB8AC3E}">
        <p14:creationId xmlns:p14="http://schemas.microsoft.com/office/powerpoint/2010/main" val="2360038591"/>
      </p:ext>
    </p:extLst>
  </p:cSld>
  <p:clrMapOvr>
    <a:masterClrMapping/>
  </p:clrMapOvr>
</p:sld>
</file>

<file path=ppt/slides/slide3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4342386" y="785378"/>
            <a:ext cx="2931636" cy="369332"/>
          </a:xfrm>
          <a:prstGeom prst="rect">
            <a:avLst/>
          </a:prstGeom>
        </p:spPr>
        <p:txBody>
          <a:bodyPr wrap="none">
            <a:spAutoFit/>
          </a:bodyPr>
          <a:lstStyle/>
          <a:p>
            <a:r>
              <a:rPr lang="it-IT" b="1" dirty="0"/>
              <a:t>Offerte anormalmente basse</a:t>
            </a:r>
          </a:p>
        </p:txBody>
      </p:sp>
      <p:sp>
        <p:nvSpPr>
          <p:cNvPr id="5" name="Rettangolo 4"/>
          <p:cNvSpPr/>
          <p:nvPr/>
        </p:nvSpPr>
        <p:spPr>
          <a:xfrm>
            <a:off x="9706866" y="762391"/>
            <a:ext cx="894091" cy="369332"/>
          </a:xfrm>
          <a:prstGeom prst="rect">
            <a:avLst/>
          </a:prstGeom>
        </p:spPr>
        <p:txBody>
          <a:bodyPr wrap="none">
            <a:spAutoFit/>
          </a:bodyPr>
          <a:lstStyle/>
          <a:p>
            <a:r>
              <a:rPr lang="it-IT" b="1" dirty="0"/>
              <a:t>ART. 97</a:t>
            </a:r>
          </a:p>
        </p:txBody>
      </p:sp>
      <p:sp>
        <p:nvSpPr>
          <p:cNvPr id="2" name="Rettangolo 1"/>
          <p:cNvSpPr/>
          <p:nvPr/>
        </p:nvSpPr>
        <p:spPr>
          <a:xfrm>
            <a:off x="1294386" y="1323780"/>
            <a:ext cx="6096000" cy="369332"/>
          </a:xfrm>
          <a:prstGeom prst="rect">
            <a:avLst/>
          </a:prstGeom>
          <a:solidFill>
            <a:schemeClr val="tx2">
              <a:lumMod val="20000"/>
              <a:lumOff val="80000"/>
            </a:schemeClr>
          </a:solidFill>
        </p:spPr>
        <p:txBody>
          <a:bodyPr>
            <a:spAutoFit/>
          </a:bodyPr>
          <a:lstStyle/>
          <a:p>
            <a:r>
              <a:rPr lang="it-IT" b="1" dirty="0"/>
              <a:t>Per approfondimenti sulla tematica si v.:</a:t>
            </a:r>
          </a:p>
        </p:txBody>
      </p:sp>
      <p:sp>
        <p:nvSpPr>
          <p:cNvPr id="8" name="Rettangolo 7"/>
          <p:cNvSpPr/>
          <p:nvPr/>
        </p:nvSpPr>
        <p:spPr>
          <a:xfrm>
            <a:off x="1340603" y="696394"/>
            <a:ext cx="1785361" cy="369332"/>
          </a:xfrm>
          <a:prstGeom prst="rect">
            <a:avLst/>
          </a:prstGeom>
          <a:ln>
            <a:solidFill>
              <a:schemeClr val="accent1"/>
            </a:solidFill>
          </a:ln>
        </p:spPr>
        <p:txBody>
          <a:bodyPr wrap="none">
            <a:spAutoFit/>
          </a:bodyPr>
          <a:lstStyle/>
          <a:p>
            <a:r>
              <a:rPr lang="it-IT" dirty="0"/>
              <a:t>prezzo più basso </a:t>
            </a:r>
          </a:p>
        </p:txBody>
      </p:sp>
      <p:sp>
        <p:nvSpPr>
          <p:cNvPr id="10" name="Segnaposto data 9">
            <a:extLst>
              <a:ext uri="{FF2B5EF4-FFF2-40B4-BE49-F238E27FC236}">
                <a16:creationId xmlns:a16="http://schemas.microsoft.com/office/drawing/2014/main" id="{0B180540-A0E8-4787-81E5-AF7B85397A8C}"/>
              </a:ext>
            </a:extLst>
          </p:cNvPr>
          <p:cNvSpPr>
            <a:spLocks noGrp="1"/>
          </p:cNvSpPr>
          <p:nvPr>
            <p:ph type="dt" sz="half" idx="10"/>
          </p:nvPr>
        </p:nvSpPr>
        <p:spPr/>
        <p:txBody>
          <a:bodyPr/>
          <a:lstStyle/>
          <a:p>
            <a:fld id="{25B1E750-C5AB-49A9-81C8-7403CD8BE59D}" type="datetime1">
              <a:rPr lang="it-IT" smtClean="0"/>
              <a:t>11/12/2020</a:t>
            </a:fld>
            <a:endParaRPr lang="it-IT" dirty="0"/>
          </a:p>
        </p:txBody>
      </p:sp>
      <p:sp>
        <p:nvSpPr>
          <p:cNvPr id="11" name="Segnaposto piè di pagina 10">
            <a:extLst>
              <a:ext uri="{FF2B5EF4-FFF2-40B4-BE49-F238E27FC236}">
                <a16:creationId xmlns:a16="http://schemas.microsoft.com/office/drawing/2014/main" id="{090B70CE-C3BA-4FDE-A48B-783141A52C96}"/>
              </a:ext>
            </a:extLst>
          </p:cNvPr>
          <p:cNvSpPr>
            <a:spLocks noGrp="1"/>
          </p:cNvSpPr>
          <p:nvPr>
            <p:ph type="ftr" sz="quarter" idx="11"/>
          </p:nvPr>
        </p:nvSpPr>
        <p:spPr/>
        <p:txBody>
          <a:bodyPr/>
          <a:lstStyle/>
          <a:p>
            <a:r>
              <a:rPr lang="it-IT" dirty="0"/>
              <a:t>IL CODICE DEI CONTRATTI PUBBLICI</a:t>
            </a:r>
          </a:p>
        </p:txBody>
      </p:sp>
      <p:sp>
        <p:nvSpPr>
          <p:cNvPr id="12" name="Segnaposto numero diapositiva 11">
            <a:extLst>
              <a:ext uri="{FF2B5EF4-FFF2-40B4-BE49-F238E27FC236}">
                <a16:creationId xmlns:a16="http://schemas.microsoft.com/office/drawing/2014/main" id="{917B713F-6C44-44D5-ACB2-0F74ED0526D2}"/>
              </a:ext>
            </a:extLst>
          </p:cNvPr>
          <p:cNvSpPr>
            <a:spLocks noGrp="1"/>
          </p:cNvSpPr>
          <p:nvPr>
            <p:ph type="sldNum" sz="quarter" idx="12"/>
          </p:nvPr>
        </p:nvSpPr>
        <p:spPr/>
        <p:txBody>
          <a:bodyPr/>
          <a:lstStyle/>
          <a:p>
            <a:fld id="{9DFE6074-6A0D-4B4C-BDDE-63383ADB2658}" type="slidenum">
              <a:rPr lang="it-IT" smtClean="0"/>
              <a:t>340</a:t>
            </a:fld>
            <a:endParaRPr lang="it-IT" dirty="0"/>
          </a:p>
        </p:txBody>
      </p:sp>
      <p:sp>
        <p:nvSpPr>
          <p:cNvPr id="13" name="CasellaDiTesto 12">
            <a:extLst>
              <a:ext uri="{FF2B5EF4-FFF2-40B4-BE49-F238E27FC236}">
                <a16:creationId xmlns:a16="http://schemas.microsoft.com/office/drawing/2014/main" id="{FB74CDB1-C5DD-4916-AD12-90EA833EA4BC}"/>
              </a:ext>
            </a:extLst>
          </p:cNvPr>
          <p:cNvSpPr txBox="1"/>
          <p:nvPr/>
        </p:nvSpPr>
        <p:spPr>
          <a:xfrm>
            <a:off x="1294387" y="2000970"/>
            <a:ext cx="9089690" cy="3293209"/>
          </a:xfrm>
          <a:prstGeom prst="rect">
            <a:avLst/>
          </a:prstGeom>
          <a:noFill/>
          <a:ln>
            <a:solidFill>
              <a:schemeClr val="tx1">
                <a:lumMod val="65000"/>
                <a:lumOff val="35000"/>
              </a:schemeClr>
            </a:solidFill>
          </a:ln>
        </p:spPr>
        <p:txBody>
          <a:bodyPr wrap="square">
            <a:spAutoFit/>
          </a:bodyPr>
          <a:lstStyle/>
          <a:p>
            <a:r>
              <a:rPr lang="it-IT" sz="2400" b="0" i="0" u="none" strike="noStrike" baseline="0" dirty="0">
                <a:solidFill>
                  <a:srgbClr val="000000"/>
                </a:solidFill>
              </a:rPr>
              <a:t>Si v. pure:</a:t>
            </a:r>
          </a:p>
          <a:p>
            <a:endParaRPr lang="it-IT" sz="2400" b="0" i="0" u="none" strike="noStrike" baseline="0" dirty="0">
              <a:solidFill>
                <a:srgbClr val="000000"/>
              </a:solidFill>
            </a:endParaRPr>
          </a:p>
          <a:p>
            <a:pPr marL="342900" indent="-342900" algn="just">
              <a:buFont typeface="Arial" panose="020B0604020202020204" pitchFamily="34" charset="0"/>
              <a:buChar char="•"/>
            </a:pPr>
            <a:r>
              <a:rPr lang="it-IT" sz="2000" b="1" u="sng" dirty="0">
                <a:solidFill>
                  <a:srgbClr val="000000"/>
                </a:solidFill>
              </a:rPr>
              <a:t>Deliberazione ANAC n. 264 del 17 marzo 2020</a:t>
            </a:r>
            <a:r>
              <a:rPr lang="it-IT" sz="2000" dirty="0">
                <a:solidFill>
                  <a:srgbClr val="000000"/>
                </a:solidFill>
              </a:rPr>
              <a:t>, secondo cui le offerte ricadenti nel c.d. taglio delle ali sono temporaneamente accantonate al solo fine del calcolo della soglia di anomalia, senza che ciò comporti l’automatica esclusione delle stesse invia definitiva.</a:t>
            </a:r>
          </a:p>
          <a:p>
            <a:pPr marL="342900" indent="-342900" algn="just">
              <a:buFont typeface="Arial" panose="020B0604020202020204" pitchFamily="34" charset="0"/>
              <a:buChar char="•"/>
            </a:pPr>
            <a:r>
              <a:rPr lang="it-IT" sz="2000" dirty="0">
                <a:solidFill>
                  <a:srgbClr val="000000"/>
                </a:solidFill>
              </a:rPr>
              <a:t>Sulla corretta interpretazione della lettera d) di cui alla presente disposizione v. le </a:t>
            </a:r>
            <a:r>
              <a:rPr lang="it-IT" sz="2000" b="1" u="sng" dirty="0">
                <a:solidFill>
                  <a:srgbClr val="000000"/>
                </a:solidFill>
              </a:rPr>
              <a:t>Deliberazioni ANAC 23 luglio 2019 n. 715 e 2 ottobre 2019 n. 892</a:t>
            </a:r>
            <a:r>
              <a:rPr lang="it-IT" sz="2000" dirty="0">
                <a:solidFill>
                  <a:srgbClr val="000000"/>
                </a:solidFill>
              </a:rPr>
              <a:t>, nonché da ultimo, la giurisprudenza del Consiglio di Stato, Sez. V, sentenze del 6 maggio 2020 n. 2856 del 22 giugno 2020 n. 3974 e del 26 agosto 2020 n. 5229.</a:t>
            </a:r>
          </a:p>
        </p:txBody>
      </p:sp>
    </p:spTree>
    <p:extLst>
      <p:ext uri="{BB962C8B-B14F-4D97-AF65-F5344CB8AC3E}">
        <p14:creationId xmlns:p14="http://schemas.microsoft.com/office/powerpoint/2010/main" val="2443115437"/>
      </p:ext>
    </p:extLst>
  </p:cSld>
  <p:clrMapOvr>
    <a:masterClrMapping/>
  </p:clrMapOvr>
</p:sld>
</file>

<file path=ppt/slides/slide3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4342386" y="785378"/>
            <a:ext cx="2931636" cy="369332"/>
          </a:xfrm>
          <a:prstGeom prst="rect">
            <a:avLst/>
          </a:prstGeom>
        </p:spPr>
        <p:txBody>
          <a:bodyPr wrap="none">
            <a:spAutoFit/>
          </a:bodyPr>
          <a:lstStyle/>
          <a:p>
            <a:r>
              <a:rPr lang="it-IT" b="1" dirty="0"/>
              <a:t>Offerte anormalmente basse</a:t>
            </a:r>
          </a:p>
        </p:txBody>
      </p:sp>
      <p:sp>
        <p:nvSpPr>
          <p:cNvPr id="5" name="Rettangolo 4"/>
          <p:cNvSpPr/>
          <p:nvPr/>
        </p:nvSpPr>
        <p:spPr>
          <a:xfrm>
            <a:off x="9706866" y="762391"/>
            <a:ext cx="894091" cy="369332"/>
          </a:xfrm>
          <a:prstGeom prst="rect">
            <a:avLst/>
          </a:prstGeom>
        </p:spPr>
        <p:txBody>
          <a:bodyPr wrap="none">
            <a:spAutoFit/>
          </a:bodyPr>
          <a:lstStyle/>
          <a:p>
            <a:r>
              <a:rPr lang="it-IT" b="1" dirty="0"/>
              <a:t>ART. 97</a:t>
            </a:r>
          </a:p>
        </p:txBody>
      </p:sp>
      <p:sp>
        <p:nvSpPr>
          <p:cNvPr id="8" name="Rettangolo 7"/>
          <p:cNvSpPr/>
          <p:nvPr/>
        </p:nvSpPr>
        <p:spPr>
          <a:xfrm>
            <a:off x="1340603" y="696394"/>
            <a:ext cx="1785361" cy="369332"/>
          </a:xfrm>
          <a:prstGeom prst="rect">
            <a:avLst/>
          </a:prstGeom>
          <a:ln>
            <a:solidFill>
              <a:schemeClr val="accent1"/>
            </a:solidFill>
          </a:ln>
        </p:spPr>
        <p:txBody>
          <a:bodyPr wrap="none">
            <a:spAutoFit/>
          </a:bodyPr>
          <a:lstStyle/>
          <a:p>
            <a:r>
              <a:rPr lang="it-IT" dirty="0"/>
              <a:t>prezzo più basso </a:t>
            </a:r>
          </a:p>
        </p:txBody>
      </p:sp>
      <p:sp>
        <p:nvSpPr>
          <p:cNvPr id="10" name="Segnaposto data 9">
            <a:extLst>
              <a:ext uri="{FF2B5EF4-FFF2-40B4-BE49-F238E27FC236}">
                <a16:creationId xmlns:a16="http://schemas.microsoft.com/office/drawing/2014/main" id="{0B180540-A0E8-4787-81E5-AF7B85397A8C}"/>
              </a:ext>
            </a:extLst>
          </p:cNvPr>
          <p:cNvSpPr>
            <a:spLocks noGrp="1"/>
          </p:cNvSpPr>
          <p:nvPr>
            <p:ph type="dt" sz="half" idx="10"/>
          </p:nvPr>
        </p:nvSpPr>
        <p:spPr/>
        <p:txBody>
          <a:bodyPr/>
          <a:lstStyle/>
          <a:p>
            <a:fld id="{25B1E750-C5AB-49A9-81C8-7403CD8BE59D}" type="datetime1">
              <a:rPr lang="it-IT" smtClean="0"/>
              <a:t>11/12/2020</a:t>
            </a:fld>
            <a:endParaRPr lang="it-IT" dirty="0"/>
          </a:p>
        </p:txBody>
      </p:sp>
      <p:sp>
        <p:nvSpPr>
          <p:cNvPr id="11" name="Segnaposto piè di pagina 10">
            <a:extLst>
              <a:ext uri="{FF2B5EF4-FFF2-40B4-BE49-F238E27FC236}">
                <a16:creationId xmlns:a16="http://schemas.microsoft.com/office/drawing/2014/main" id="{090B70CE-C3BA-4FDE-A48B-783141A52C96}"/>
              </a:ext>
            </a:extLst>
          </p:cNvPr>
          <p:cNvSpPr>
            <a:spLocks noGrp="1"/>
          </p:cNvSpPr>
          <p:nvPr>
            <p:ph type="ftr" sz="quarter" idx="11"/>
          </p:nvPr>
        </p:nvSpPr>
        <p:spPr/>
        <p:txBody>
          <a:bodyPr/>
          <a:lstStyle/>
          <a:p>
            <a:r>
              <a:rPr lang="it-IT" dirty="0"/>
              <a:t>IL CODICE DEI CONTRATTI PUBBLICI</a:t>
            </a:r>
          </a:p>
        </p:txBody>
      </p:sp>
      <p:sp>
        <p:nvSpPr>
          <p:cNvPr id="12" name="Segnaposto numero diapositiva 11">
            <a:extLst>
              <a:ext uri="{FF2B5EF4-FFF2-40B4-BE49-F238E27FC236}">
                <a16:creationId xmlns:a16="http://schemas.microsoft.com/office/drawing/2014/main" id="{917B713F-6C44-44D5-ACB2-0F74ED0526D2}"/>
              </a:ext>
            </a:extLst>
          </p:cNvPr>
          <p:cNvSpPr>
            <a:spLocks noGrp="1"/>
          </p:cNvSpPr>
          <p:nvPr>
            <p:ph type="sldNum" sz="quarter" idx="12"/>
          </p:nvPr>
        </p:nvSpPr>
        <p:spPr/>
        <p:txBody>
          <a:bodyPr/>
          <a:lstStyle/>
          <a:p>
            <a:fld id="{9DFE6074-6A0D-4B4C-BDDE-63383ADB2658}" type="slidenum">
              <a:rPr lang="it-IT" smtClean="0"/>
              <a:t>341</a:t>
            </a:fld>
            <a:endParaRPr lang="it-IT" dirty="0"/>
          </a:p>
        </p:txBody>
      </p:sp>
      <p:sp>
        <p:nvSpPr>
          <p:cNvPr id="13" name="CasellaDiTesto 12">
            <a:extLst>
              <a:ext uri="{FF2B5EF4-FFF2-40B4-BE49-F238E27FC236}">
                <a16:creationId xmlns:a16="http://schemas.microsoft.com/office/drawing/2014/main" id="{E322D876-1039-490E-BEB2-9C8D35FC7E57}"/>
              </a:ext>
            </a:extLst>
          </p:cNvPr>
          <p:cNvSpPr txBox="1"/>
          <p:nvPr/>
        </p:nvSpPr>
        <p:spPr>
          <a:xfrm>
            <a:off x="3125964" y="1981623"/>
            <a:ext cx="6093912" cy="1754326"/>
          </a:xfrm>
          <a:prstGeom prst="rect">
            <a:avLst/>
          </a:prstGeom>
          <a:solidFill>
            <a:schemeClr val="accent4">
              <a:lumMod val="20000"/>
              <a:lumOff val="80000"/>
            </a:schemeClr>
          </a:solidFill>
          <a:ln>
            <a:solidFill>
              <a:schemeClr val="accent1">
                <a:lumMod val="20000"/>
                <a:lumOff val="80000"/>
              </a:schemeClr>
            </a:solidFill>
          </a:ln>
        </p:spPr>
        <p:txBody>
          <a:bodyPr wrap="square">
            <a:spAutoFit/>
          </a:bodyPr>
          <a:lstStyle/>
          <a:p>
            <a:pPr algn="ctr"/>
            <a:r>
              <a:rPr lang="it-IT" sz="3600" dirty="0"/>
              <a:t>Il Calcolo della soglia di anomalia dopo del Decreto Semplificazioni…</a:t>
            </a:r>
          </a:p>
        </p:txBody>
      </p:sp>
      <p:sp>
        <p:nvSpPr>
          <p:cNvPr id="14" name="CasellaDiTesto 13">
            <a:extLst>
              <a:ext uri="{FF2B5EF4-FFF2-40B4-BE49-F238E27FC236}">
                <a16:creationId xmlns:a16="http://schemas.microsoft.com/office/drawing/2014/main" id="{6B5AF97C-1E8A-4FB3-BAA4-EC3F09291D4C}"/>
              </a:ext>
            </a:extLst>
          </p:cNvPr>
          <p:cNvSpPr txBox="1"/>
          <p:nvPr/>
        </p:nvSpPr>
        <p:spPr>
          <a:xfrm>
            <a:off x="3125964" y="3993622"/>
            <a:ext cx="6093912" cy="2031325"/>
          </a:xfrm>
          <a:prstGeom prst="rect">
            <a:avLst/>
          </a:prstGeom>
          <a:noFill/>
          <a:ln>
            <a:solidFill>
              <a:schemeClr val="tx1">
                <a:lumMod val="65000"/>
                <a:lumOff val="35000"/>
              </a:schemeClr>
            </a:solidFill>
          </a:ln>
        </p:spPr>
        <p:txBody>
          <a:bodyPr wrap="square">
            <a:spAutoFit/>
          </a:bodyPr>
          <a:lstStyle/>
          <a:p>
            <a:pPr algn="ctr"/>
            <a:r>
              <a:rPr lang="it-IT" b="1" dirty="0">
                <a:solidFill>
                  <a:srgbClr val="000000"/>
                </a:solidFill>
                <a:effectLst/>
                <a:latin typeface="Open sans"/>
              </a:rPr>
              <a:t>Nel caso di prezzo più basso, le procedure di calcolo della soglia di anomalia restano sempre le stesse ma è stato previsto che l'esclusione automatica possa applicarsi anche qualora il numero delle offerte ammesse sia pari o superiore a cinque (FINO AL 31 DICEMBRE 2021). Ricapitolando, quindi, il nuovo quadro può essere così riassunto:</a:t>
            </a:r>
            <a:endParaRPr lang="it-IT" dirty="0"/>
          </a:p>
        </p:txBody>
      </p:sp>
    </p:spTree>
    <p:extLst>
      <p:ext uri="{BB962C8B-B14F-4D97-AF65-F5344CB8AC3E}">
        <p14:creationId xmlns:p14="http://schemas.microsoft.com/office/powerpoint/2010/main" val="1799336933"/>
      </p:ext>
    </p:extLst>
  </p:cSld>
  <p:clrMapOvr>
    <a:masterClrMapping/>
  </p:clrMapOvr>
</p:sld>
</file>

<file path=ppt/slides/slide3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Segnaposto data 9">
            <a:extLst>
              <a:ext uri="{FF2B5EF4-FFF2-40B4-BE49-F238E27FC236}">
                <a16:creationId xmlns:a16="http://schemas.microsoft.com/office/drawing/2014/main" id="{0B180540-A0E8-4787-81E5-AF7B85397A8C}"/>
              </a:ext>
            </a:extLst>
          </p:cNvPr>
          <p:cNvSpPr>
            <a:spLocks noGrp="1"/>
          </p:cNvSpPr>
          <p:nvPr>
            <p:ph type="dt" sz="half" idx="10"/>
          </p:nvPr>
        </p:nvSpPr>
        <p:spPr>
          <a:xfrm>
            <a:off x="838200" y="6356350"/>
            <a:ext cx="2743200" cy="365125"/>
          </a:xfrm>
        </p:spPr>
        <p:txBody>
          <a:bodyPr vert="horz" lIns="91440" tIns="45720" rIns="91440" bIns="45720" rtlCol="0" anchor="ctr">
            <a:normAutofit/>
          </a:bodyPr>
          <a:lstStyle/>
          <a:p>
            <a:pPr>
              <a:spcAft>
                <a:spcPts val="600"/>
              </a:spcAft>
            </a:pPr>
            <a:fld id="{25B1E750-C5AB-49A9-81C8-7403CD8BE59D}" type="datetime1">
              <a:rPr lang="en-US" smtClean="0"/>
              <a:pPr>
                <a:spcAft>
                  <a:spcPts val="600"/>
                </a:spcAft>
              </a:pPr>
              <a:t>12/11/2020</a:t>
            </a:fld>
            <a:endParaRPr lang="en-US"/>
          </a:p>
        </p:txBody>
      </p:sp>
      <p:sp>
        <p:nvSpPr>
          <p:cNvPr id="11" name="Segnaposto piè di pagina 10">
            <a:extLst>
              <a:ext uri="{FF2B5EF4-FFF2-40B4-BE49-F238E27FC236}">
                <a16:creationId xmlns:a16="http://schemas.microsoft.com/office/drawing/2014/main" id="{090B70CE-C3BA-4FDE-A48B-783141A52C96}"/>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pPr>
            <a:r>
              <a:rPr lang="en-US" kern="1200">
                <a:solidFill>
                  <a:schemeClr val="tx1">
                    <a:tint val="75000"/>
                  </a:schemeClr>
                </a:solidFill>
                <a:latin typeface="+mn-lt"/>
                <a:ea typeface="+mn-ea"/>
                <a:cs typeface="+mn-cs"/>
              </a:rPr>
              <a:t>IL CODICE DEI CONTRATTI PUBBLICI</a:t>
            </a:r>
          </a:p>
        </p:txBody>
      </p:sp>
      <p:sp>
        <p:nvSpPr>
          <p:cNvPr id="12" name="Segnaposto numero diapositiva 11">
            <a:extLst>
              <a:ext uri="{FF2B5EF4-FFF2-40B4-BE49-F238E27FC236}">
                <a16:creationId xmlns:a16="http://schemas.microsoft.com/office/drawing/2014/main" id="{917B713F-6C44-44D5-ACB2-0F74ED0526D2}"/>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9DFE6074-6A0D-4B4C-BDDE-63383ADB2658}" type="slidenum">
              <a:rPr lang="en-US" smtClean="0"/>
              <a:pPr>
                <a:spcAft>
                  <a:spcPts val="600"/>
                </a:spcAft>
              </a:pPr>
              <a:t>342</a:t>
            </a:fld>
            <a:endParaRPr lang="en-US"/>
          </a:p>
        </p:txBody>
      </p:sp>
      <p:sp>
        <p:nvSpPr>
          <p:cNvPr id="4" name="Rettangolo 3"/>
          <p:cNvSpPr/>
          <p:nvPr/>
        </p:nvSpPr>
        <p:spPr>
          <a:xfrm>
            <a:off x="4342386" y="785378"/>
            <a:ext cx="2931636" cy="369332"/>
          </a:xfrm>
          <a:prstGeom prst="rect">
            <a:avLst/>
          </a:prstGeom>
        </p:spPr>
        <p:txBody>
          <a:bodyPr wrap="none">
            <a:spAutoFit/>
          </a:bodyPr>
          <a:lstStyle/>
          <a:p>
            <a:pPr>
              <a:spcAft>
                <a:spcPts val="600"/>
              </a:spcAft>
            </a:pPr>
            <a:r>
              <a:rPr lang="it-IT" b="1"/>
              <a:t>Offerte anormalmente basse</a:t>
            </a:r>
          </a:p>
        </p:txBody>
      </p:sp>
      <p:sp>
        <p:nvSpPr>
          <p:cNvPr id="5" name="Rettangolo 4"/>
          <p:cNvSpPr/>
          <p:nvPr/>
        </p:nvSpPr>
        <p:spPr>
          <a:xfrm>
            <a:off x="9706866" y="762391"/>
            <a:ext cx="894091" cy="369332"/>
          </a:xfrm>
          <a:prstGeom prst="rect">
            <a:avLst/>
          </a:prstGeom>
        </p:spPr>
        <p:txBody>
          <a:bodyPr wrap="none">
            <a:spAutoFit/>
          </a:bodyPr>
          <a:lstStyle/>
          <a:p>
            <a:pPr>
              <a:spcAft>
                <a:spcPts val="600"/>
              </a:spcAft>
            </a:pPr>
            <a:r>
              <a:rPr lang="it-IT" b="1"/>
              <a:t>ART. 97</a:t>
            </a:r>
          </a:p>
        </p:txBody>
      </p:sp>
      <p:sp>
        <p:nvSpPr>
          <p:cNvPr id="8" name="Rettangolo 7"/>
          <p:cNvSpPr/>
          <p:nvPr/>
        </p:nvSpPr>
        <p:spPr>
          <a:xfrm>
            <a:off x="1340603" y="696394"/>
            <a:ext cx="1785361" cy="369332"/>
          </a:xfrm>
          <a:prstGeom prst="rect">
            <a:avLst/>
          </a:prstGeom>
          <a:ln>
            <a:solidFill>
              <a:schemeClr val="accent1"/>
            </a:solidFill>
          </a:ln>
        </p:spPr>
        <p:txBody>
          <a:bodyPr wrap="none">
            <a:spAutoFit/>
          </a:bodyPr>
          <a:lstStyle/>
          <a:p>
            <a:pPr>
              <a:spcAft>
                <a:spcPts val="600"/>
              </a:spcAft>
            </a:pPr>
            <a:r>
              <a:rPr lang="it-IT"/>
              <a:t>prezzo più basso </a:t>
            </a:r>
          </a:p>
        </p:txBody>
      </p:sp>
      <p:graphicFrame>
        <p:nvGraphicFramePr>
          <p:cNvPr id="3" name="Tabella 2">
            <a:extLst>
              <a:ext uri="{FF2B5EF4-FFF2-40B4-BE49-F238E27FC236}">
                <a16:creationId xmlns:a16="http://schemas.microsoft.com/office/drawing/2014/main" id="{7D718333-50C4-46BB-B3DB-3A1E7A6A0EA9}"/>
              </a:ext>
            </a:extLst>
          </p:cNvPr>
          <p:cNvGraphicFramePr>
            <a:graphicFrameLocks noGrp="1"/>
          </p:cNvGraphicFramePr>
          <p:nvPr>
            <p:extLst>
              <p:ext uri="{D42A27DB-BD31-4B8C-83A1-F6EECF244321}">
                <p14:modId xmlns:p14="http://schemas.microsoft.com/office/powerpoint/2010/main" val="3037096449"/>
              </p:ext>
            </p:extLst>
          </p:nvPr>
        </p:nvGraphicFramePr>
        <p:xfrm>
          <a:off x="1340603" y="1346885"/>
          <a:ext cx="10172524" cy="4416605"/>
        </p:xfrm>
        <a:graphic>
          <a:graphicData uri="http://schemas.openxmlformats.org/drawingml/2006/table">
            <a:tbl>
              <a:tblPr/>
              <a:tblGrid>
                <a:gridCol w="1913001">
                  <a:extLst>
                    <a:ext uri="{9D8B030D-6E8A-4147-A177-3AD203B41FA5}">
                      <a16:colId xmlns:a16="http://schemas.microsoft.com/office/drawing/2014/main" val="1430718410"/>
                    </a:ext>
                  </a:extLst>
                </a:gridCol>
                <a:gridCol w="2629480">
                  <a:extLst>
                    <a:ext uri="{9D8B030D-6E8A-4147-A177-3AD203B41FA5}">
                      <a16:colId xmlns:a16="http://schemas.microsoft.com/office/drawing/2014/main" val="1343634778"/>
                    </a:ext>
                  </a:extLst>
                </a:gridCol>
                <a:gridCol w="2145857">
                  <a:extLst>
                    <a:ext uri="{9D8B030D-6E8A-4147-A177-3AD203B41FA5}">
                      <a16:colId xmlns:a16="http://schemas.microsoft.com/office/drawing/2014/main" val="2715373078"/>
                    </a:ext>
                  </a:extLst>
                </a:gridCol>
                <a:gridCol w="3484186">
                  <a:extLst>
                    <a:ext uri="{9D8B030D-6E8A-4147-A177-3AD203B41FA5}">
                      <a16:colId xmlns:a16="http://schemas.microsoft.com/office/drawing/2014/main" val="2032085584"/>
                    </a:ext>
                  </a:extLst>
                </a:gridCol>
              </a:tblGrid>
              <a:tr h="883321">
                <a:tc>
                  <a:txBody>
                    <a:bodyPr/>
                    <a:lstStyle/>
                    <a:p>
                      <a:pPr algn="ctr"/>
                      <a:r>
                        <a:rPr lang="it-IT" sz="2000" b="1" dirty="0">
                          <a:effectLst/>
                        </a:rPr>
                        <a:t>Offerte</a:t>
                      </a:r>
                      <a:br>
                        <a:rPr lang="it-IT" sz="2000" b="1" dirty="0">
                          <a:effectLst/>
                        </a:rPr>
                      </a:br>
                      <a:r>
                        <a:rPr lang="it-IT" sz="2000" b="1" dirty="0">
                          <a:effectLst/>
                        </a:rPr>
                        <a:t>ammesse</a:t>
                      </a:r>
                      <a:endParaRPr lang="it-IT" sz="2000" dirty="0">
                        <a:effectLst/>
                      </a:endParaRPr>
                    </a:p>
                  </a:txBody>
                  <a:tcPr marL="150569" marR="150569" marT="75285" marB="7528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t-IT" sz="2000" b="1" dirty="0">
                          <a:effectLst/>
                        </a:rPr>
                        <a:t>Calcolo soglia</a:t>
                      </a:r>
                      <a:br>
                        <a:rPr lang="it-IT" sz="2000" b="1" dirty="0">
                          <a:effectLst/>
                        </a:rPr>
                      </a:br>
                      <a:r>
                        <a:rPr lang="it-IT" sz="2000" b="1" dirty="0">
                          <a:effectLst/>
                        </a:rPr>
                        <a:t>di anomalia</a:t>
                      </a:r>
                      <a:endParaRPr lang="it-IT" sz="2000" dirty="0">
                        <a:effectLst/>
                      </a:endParaRPr>
                    </a:p>
                  </a:txBody>
                  <a:tcPr marL="150569" marR="150569" marT="75285" marB="7528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t-IT" sz="2000" b="1">
                          <a:effectLst/>
                        </a:rPr>
                        <a:t>Esclusione</a:t>
                      </a:r>
                      <a:br>
                        <a:rPr lang="it-IT" sz="2000" b="1">
                          <a:effectLst/>
                        </a:rPr>
                      </a:br>
                      <a:r>
                        <a:rPr lang="it-IT" sz="2000" b="1">
                          <a:effectLst/>
                        </a:rPr>
                        <a:t>automatica</a:t>
                      </a:r>
                      <a:endParaRPr lang="it-IT" sz="2000">
                        <a:effectLst/>
                      </a:endParaRPr>
                    </a:p>
                  </a:txBody>
                  <a:tcPr marL="150569" marR="150569" marT="75285" marB="7528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it-IT" sz="2000" b="1">
                          <a:effectLst/>
                        </a:rPr>
                        <a:t>Rif. normativo</a:t>
                      </a:r>
                      <a:endParaRPr lang="it-IT" sz="2000">
                        <a:effectLst/>
                      </a:endParaRPr>
                    </a:p>
                  </a:txBody>
                  <a:tcPr marL="150569" marR="150569" marT="75285" marB="7528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78519110"/>
                  </a:ext>
                </a:extLst>
              </a:tr>
              <a:tr h="883321">
                <a:tc>
                  <a:txBody>
                    <a:bodyPr/>
                    <a:lstStyle/>
                    <a:p>
                      <a:pPr algn="ctr"/>
                      <a:r>
                        <a:rPr lang="it-IT" sz="2000">
                          <a:effectLst/>
                        </a:rPr>
                        <a:t>1-4</a:t>
                      </a:r>
                    </a:p>
                  </a:txBody>
                  <a:tcPr marL="150569" marR="150569" marT="75285" marB="7528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t-IT" sz="2000" dirty="0">
                          <a:effectLst/>
                        </a:rPr>
                        <a:t>NO</a:t>
                      </a:r>
                    </a:p>
                  </a:txBody>
                  <a:tcPr marL="150569" marR="150569" marT="75285" marB="7528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t-IT" sz="2000" dirty="0">
                          <a:effectLst/>
                        </a:rPr>
                        <a:t>NO</a:t>
                      </a:r>
                    </a:p>
                  </a:txBody>
                  <a:tcPr marL="150569" marR="150569" marT="75285" marB="7528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it-IT" sz="2000">
                          <a:effectLst/>
                        </a:rPr>
                        <a:t>Art. 97, comma 3-bis</a:t>
                      </a:r>
                    </a:p>
                  </a:txBody>
                  <a:tcPr marL="150569" marR="150569" marT="75285" marB="7528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69902521"/>
                  </a:ext>
                </a:extLst>
              </a:tr>
              <a:tr h="883321">
                <a:tc>
                  <a:txBody>
                    <a:bodyPr/>
                    <a:lstStyle/>
                    <a:p>
                      <a:pPr algn="ctr"/>
                      <a:r>
                        <a:rPr lang="it-IT" sz="2000">
                          <a:effectLst/>
                        </a:rPr>
                        <a:t>5-9</a:t>
                      </a:r>
                    </a:p>
                  </a:txBody>
                  <a:tcPr marL="150569" marR="150569" marT="75285" marB="7528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t-IT" sz="2000" dirty="0">
                          <a:effectLst/>
                        </a:rPr>
                        <a:t>SI</a:t>
                      </a:r>
                    </a:p>
                  </a:txBody>
                  <a:tcPr marL="150569" marR="150569" marT="75285" marB="7528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t-IT" sz="2000" dirty="0">
                          <a:effectLst/>
                        </a:rPr>
                        <a:t>SI</a:t>
                      </a:r>
                    </a:p>
                  </a:txBody>
                  <a:tcPr marL="150569" marR="150569" marT="75285" marB="7528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de-DE" sz="2000" dirty="0">
                          <a:effectLst/>
                        </a:rPr>
                        <a:t>Art. 97, </a:t>
                      </a:r>
                      <a:r>
                        <a:rPr lang="de-DE" sz="2000" dirty="0" err="1">
                          <a:effectLst/>
                        </a:rPr>
                        <a:t>commi</a:t>
                      </a:r>
                      <a:r>
                        <a:rPr lang="de-DE" sz="2000" dirty="0">
                          <a:effectLst/>
                        </a:rPr>
                        <a:t> 2-bis e 3-bis</a:t>
                      </a:r>
                    </a:p>
                  </a:txBody>
                  <a:tcPr marL="150569" marR="150569" marT="75285" marB="7528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29011667"/>
                  </a:ext>
                </a:extLst>
              </a:tr>
              <a:tr h="883321">
                <a:tc>
                  <a:txBody>
                    <a:bodyPr/>
                    <a:lstStyle/>
                    <a:p>
                      <a:pPr algn="ctr"/>
                      <a:r>
                        <a:rPr lang="it-IT" sz="2000">
                          <a:effectLst/>
                        </a:rPr>
                        <a:t>10-14</a:t>
                      </a:r>
                    </a:p>
                  </a:txBody>
                  <a:tcPr marL="150569" marR="150569" marT="75285" marB="7528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t-IT" sz="2000">
                          <a:effectLst/>
                        </a:rPr>
                        <a:t>SI</a:t>
                      </a:r>
                    </a:p>
                  </a:txBody>
                  <a:tcPr marL="150569" marR="150569" marT="75285" marB="7528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t-IT" sz="2000">
                          <a:effectLst/>
                        </a:rPr>
                        <a:t>SI</a:t>
                      </a:r>
                    </a:p>
                  </a:txBody>
                  <a:tcPr marL="150569" marR="150569" marT="75285" marB="7528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it-IT" sz="2000" dirty="0">
                          <a:effectLst/>
                        </a:rPr>
                        <a:t>Art. 97, comma 2-bis</a:t>
                      </a:r>
                    </a:p>
                  </a:txBody>
                  <a:tcPr marL="150569" marR="150569" marT="75285" marB="7528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6759297"/>
                  </a:ext>
                </a:extLst>
              </a:tr>
              <a:tr h="883321">
                <a:tc>
                  <a:txBody>
                    <a:bodyPr/>
                    <a:lstStyle/>
                    <a:p>
                      <a:pPr algn="ctr"/>
                      <a:r>
                        <a:rPr lang="it-IT" sz="2000">
                          <a:effectLst/>
                        </a:rPr>
                        <a:t>oltre 15</a:t>
                      </a:r>
                    </a:p>
                  </a:txBody>
                  <a:tcPr marL="150569" marR="150569" marT="75285" marB="7528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t-IT" sz="2000">
                          <a:effectLst/>
                        </a:rPr>
                        <a:t>SI</a:t>
                      </a:r>
                    </a:p>
                  </a:txBody>
                  <a:tcPr marL="150569" marR="150569" marT="75285" marB="7528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t-IT" sz="2000">
                          <a:effectLst/>
                        </a:rPr>
                        <a:t>SI</a:t>
                      </a:r>
                    </a:p>
                  </a:txBody>
                  <a:tcPr marL="150569" marR="150569" marT="75285" marB="7528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it-IT" sz="2000" dirty="0">
                          <a:effectLst/>
                        </a:rPr>
                        <a:t>Art. 97, comma 2</a:t>
                      </a:r>
                    </a:p>
                  </a:txBody>
                  <a:tcPr marL="150569" marR="150569" marT="75285" marB="7528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01134256"/>
                  </a:ext>
                </a:extLst>
              </a:tr>
            </a:tbl>
          </a:graphicData>
        </a:graphic>
      </p:graphicFrame>
    </p:spTree>
    <p:extLst>
      <p:ext uri="{BB962C8B-B14F-4D97-AF65-F5344CB8AC3E}">
        <p14:creationId xmlns:p14="http://schemas.microsoft.com/office/powerpoint/2010/main" val="3913766325"/>
      </p:ext>
    </p:extLst>
  </p:cSld>
  <p:clrMapOvr>
    <a:masterClrMapping/>
  </p:clrMapOvr>
</p:sld>
</file>

<file path=ppt/slides/slide3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4342386" y="785378"/>
            <a:ext cx="2931636" cy="369332"/>
          </a:xfrm>
          <a:prstGeom prst="rect">
            <a:avLst/>
          </a:prstGeom>
        </p:spPr>
        <p:txBody>
          <a:bodyPr wrap="none">
            <a:spAutoFit/>
          </a:bodyPr>
          <a:lstStyle/>
          <a:p>
            <a:r>
              <a:rPr lang="it-IT" b="1" dirty="0"/>
              <a:t>Offerte anormalmente basse</a:t>
            </a:r>
          </a:p>
        </p:txBody>
      </p:sp>
      <p:sp>
        <p:nvSpPr>
          <p:cNvPr id="5" name="Rettangolo 4"/>
          <p:cNvSpPr/>
          <p:nvPr/>
        </p:nvSpPr>
        <p:spPr>
          <a:xfrm>
            <a:off x="9706866" y="762391"/>
            <a:ext cx="894091" cy="369332"/>
          </a:xfrm>
          <a:prstGeom prst="rect">
            <a:avLst/>
          </a:prstGeom>
        </p:spPr>
        <p:txBody>
          <a:bodyPr wrap="none">
            <a:spAutoFit/>
          </a:bodyPr>
          <a:lstStyle/>
          <a:p>
            <a:r>
              <a:rPr lang="it-IT" b="1" dirty="0"/>
              <a:t>ART. 97</a:t>
            </a:r>
          </a:p>
        </p:txBody>
      </p:sp>
      <p:sp>
        <p:nvSpPr>
          <p:cNvPr id="8" name="Rettangolo 7"/>
          <p:cNvSpPr/>
          <p:nvPr/>
        </p:nvSpPr>
        <p:spPr>
          <a:xfrm>
            <a:off x="913883" y="1370730"/>
            <a:ext cx="4068871" cy="369332"/>
          </a:xfrm>
          <a:prstGeom prst="rect">
            <a:avLst/>
          </a:prstGeom>
          <a:ln>
            <a:solidFill>
              <a:schemeClr val="accent1"/>
            </a:solidFill>
          </a:ln>
        </p:spPr>
        <p:txBody>
          <a:bodyPr wrap="none">
            <a:spAutoFit/>
          </a:bodyPr>
          <a:lstStyle/>
          <a:p>
            <a:r>
              <a:rPr lang="it-IT" dirty="0"/>
              <a:t>Offerta economicamente più vantaggiosa </a:t>
            </a:r>
          </a:p>
        </p:txBody>
      </p:sp>
      <p:sp>
        <p:nvSpPr>
          <p:cNvPr id="7" name="Rettangolo 6"/>
          <p:cNvSpPr/>
          <p:nvPr/>
        </p:nvSpPr>
        <p:spPr>
          <a:xfrm>
            <a:off x="2242044" y="2416264"/>
            <a:ext cx="7132320" cy="1477328"/>
          </a:xfrm>
          <a:prstGeom prst="rect">
            <a:avLst/>
          </a:prstGeom>
          <a:ln>
            <a:solidFill>
              <a:schemeClr val="tx1">
                <a:lumMod val="65000"/>
                <a:lumOff val="35000"/>
              </a:schemeClr>
            </a:solidFill>
          </a:ln>
        </p:spPr>
        <p:txBody>
          <a:bodyPr wrap="square">
            <a:spAutoFit/>
          </a:bodyPr>
          <a:lstStyle/>
          <a:p>
            <a:pPr algn="just"/>
            <a:r>
              <a:rPr lang="it-IT" dirty="0"/>
              <a:t>Quando il criterio di aggiudicazione è quello </a:t>
            </a:r>
            <a:r>
              <a:rPr lang="it-IT" b="1" u="sng" dirty="0"/>
              <a:t>dell'offerta economicamente più vantaggiosa</a:t>
            </a:r>
            <a:r>
              <a:rPr lang="it-IT" dirty="0"/>
              <a:t> la congruità delle offerte è valutata sulle offerte che presentano sia i punti relativi al prezzo, sia la somma dei punti relativi agli altri elementi di valutazione, </a:t>
            </a:r>
            <a:r>
              <a:rPr lang="it-IT" b="1" dirty="0"/>
              <a:t>entrambi pari o superiori ai quattro quinti dei corrispondenti punti massimi previsti dal bando di gara</a:t>
            </a:r>
            <a:r>
              <a:rPr lang="it-IT" dirty="0"/>
              <a:t>.</a:t>
            </a:r>
          </a:p>
        </p:txBody>
      </p:sp>
      <p:sp>
        <p:nvSpPr>
          <p:cNvPr id="9" name="Segnaposto data 8">
            <a:extLst>
              <a:ext uri="{FF2B5EF4-FFF2-40B4-BE49-F238E27FC236}">
                <a16:creationId xmlns:a16="http://schemas.microsoft.com/office/drawing/2014/main" id="{49BDAB33-906B-44FD-A5B5-2AFD4FA1D6F1}"/>
              </a:ext>
            </a:extLst>
          </p:cNvPr>
          <p:cNvSpPr>
            <a:spLocks noGrp="1"/>
          </p:cNvSpPr>
          <p:nvPr>
            <p:ph type="dt" sz="half" idx="10"/>
          </p:nvPr>
        </p:nvSpPr>
        <p:spPr/>
        <p:txBody>
          <a:bodyPr/>
          <a:lstStyle/>
          <a:p>
            <a:fld id="{0115C8B1-C62A-4786-B5D2-049F2263BDD7}" type="datetime1">
              <a:rPr lang="it-IT" smtClean="0"/>
              <a:t>11/12/2020</a:t>
            </a:fld>
            <a:endParaRPr lang="it-IT" dirty="0"/>
          </a:p>
        </p:txBody>
      </p:sp>
      <p:sp>
        <p:nvSpPr>
          <p:cNvPr id="10" name="Segnaposto piè di pagina 9">
            <a:extLst>
              <a:ext uri="{FF2B5EF4-FFF2-40B4-BE49-F238E27FC236}">
                <a16:creationId xmlns:a16="http://schemas.microsoft.com/office/drawing/2014/main" id="{064A2010-763F-459A-A837-F068517231A3}"/>
              </a:ext>
            </a:extLst>
          </p:cNvPr>
          <p:cNvSpPr>
            <a:spLocks noGrp="1"/>
          </p:cNvSpPr>
          <p:nvPr>
            <p:ph type="ftr" sz="quarter" idx="11"/>
          </p:nvPr>
        </p:nvSpPr>
        <p:spPr/>
        <p:txBody>
          <a:bodyPr/>
          <a:lstStyle/>
          <a:p>
            <a:r>
              <a:rPr lang="it-IT" dirty="0"/>
              <a:t>IL CODICE DEI CONTRATTI PUBBLICI</a:t>
            </a:r>
          </a:p>
        </p:txBody>
      </p:sp>
      <p:sp>
        <p:nvSpPr>
          <p:cNvPr id="11" name="Segnaposto numero diapositiva 10">
            <a:extLst>
              <a:ext uri="{FF2B5EF4-FFF2-40B4-BE49-F238E27FC236}">
                <a16:creationId xmlns:a16="http://schemas.microsoft.com/office/drawing/2014/main" id="{45EBDF3B-381B-4EC1-A3B5-B035D1CB3D10}"/>
              </a:ext>
            </a:extLst>
          </p:cNvPr>
          <p:cNvSpPr>
            <a:spLocks noGrp="1"/>
          </p:cNvSpPr>
          <p:nvPr>
            <p:ph type="sldNum" sz="quarter" idx="12"/>
          </p:nvPr>
        </p:nvSpPr>
        <p:spPr/>
        <p:txBody>
          <a:bodyPr/>
          <a:lstStyle/>
          <a:p>
            <a:fld id="{9DFE6074-6A0D-4B4C-BDDE-63383ADB2658}" type="slidenum">
              <a:rPr lang="it-IT" smtClean="0"/>
              <a:t>343</a:t>
            </a:fld>
            <a:endParaRPr lang="it-IT" dirty="0"/>
          </a:p>
        </p:txBody>
      </p:sp>
      <p:sp>
        <p:nvSpPr>
          <p:cNvPr id="12" name="CasellaDiTesto 11">
            <a:extLst>
              <a:ext uri="{FF2B5EF4-FFF2-40B4-BE49-F238E27FC236}">
                <a16:creationId xmlns:a16="http://schemas.microsoft.com/office/drawing/2014/main" id="{7CA09D0C-1BA7-4893-B061-96196653C2EA}"/>
              </a:ext>
            </a:extLst>
          </p:cNvPr>
          <p:cNvSpPr txBox="1"/>
          <p:nvPr/>
        </p:nvSpPr>
        <p:spPr>
          <a:xfrm>
            <a:off x="991644" y="4693481"/>
            <a:ext cx="6093912" cy="923330"/>
          </a:xfrm>
          <a:prstGeom prst="rect">
            <a:avLst/>
          </a:prstGeom>
          <a:solidFill>
            <a:schemeClr val="bg2"/>
          </a:solidFill>
        </p:spPr>
        <p:txBody>
          <a:bodyPr wrap="square">
            <a:spAutoFit/>
          </a:bodyPr>
          <a:lstStyle/>
          <a:p>
            <a:pPr algn="ctr"/>
            <a:r>
              <a:rPr lang="it-IT" sz="1800" b="1" i="0" u="none" strike="noStrike" baseline="0" dirty="0">
                <a:solidFill>
                  <a:srgbClr val="000000"/>
                </a:solidFill>
                <a:cs typeface="Aldhabi" panose="020B0604020202020204" pitchFamily="2" charset="-78"/>
              </a:rPr>
              <a:t>Questo calcolo è effettuato ove il numero delle offerte ammesse sia pari o superiore a tre. Si applica </a:t>
            </a:r>
            <a:r>
              <a:rPr lang="it-IT" b="1" dirty="0">
                <a:solidFill>
                  <a:srgbClr val="000000"/>
                </a:solidFill>
                <a:cs typeface="Aldhabi" panose="020B0604020202020204" pitchFamily="2" charset="-78"/>
              </a:rPr>
              <a:t>l’</a:t>
            </a:r>
            <a:r>
              <a:rPr lang="it-IT" sz="1800" b="1" i="0" u="none" strike="noStrike" baseline="0" dirty="0">
                <a:solidFill>
                  <a:srgbClr val="000000"/>
                </a:solidFill>
                <a:cs typeface="Aldhabi" panose="020B0604020202020204" pitchFamily="2" charset="-78"/>
              </a:rPr>
              <a:t>ultimo periodo del comma 6. </a:t>
            </a:r>
            <a:endParaRPr lang="it-IT" dirty="0">
              <a:cs typeface="Aldhabi" panose="020B0604020202020204" pitchFamily="2" charset="-78"/>
            </a:endParaRPr>
          </a:p>
        </p:txBody>
      </p:sp>
      <p:sp>
        <p:nvSpPr>
          <p:cNvPr id="13" name="CasellaDiTesto 12">
            <a:extLst>
              <a:ext uri="{FF2B5EF4-FFF2-40B4-BE49-F238E27FC236}">
                <a16:creationId xmlns:a16="http://schemas.microsoft.com/office/drawing/2014/main" id="{2B2BC895-1555-4374-AEA3-A112C0BBC243}"/>
              </a:ext>
            </a:extLst>
          </p:cNvPr>
          <p:cNvSpPr txBox="1"/>
          <p:nvPr/>
        </p:nvSpPr>
        <p:spPr>
          <a:xfrm>
            <a:off x="8517296" y="4376885"/>
            <a:ext cx="3273230" cy="1477328"/>
          </a:xfrm>
          <a:prstGeom prst="rect">
            <a:avLst/>
          </a:prstGeom>
          <a:solidFill>
            <a:schemeClr val="tx2">
              <a:lumMod val="40000"/>
              <a:lumOff val="60000"/>
            </a:schemeClr>
          </a:solidFill>
          <a:ln>
            <a:solidFill>
              <a:schemeClr val="tx1"/>
            </a:solidFill>
          </a:ln>
        </p:spPr>
        <p:txBody>
          <a:bodyPr wrap="square">
            <a:spAutoFit/>
          </a:bodyPr>
          <a:lstStyle/>
          <a:p>
            <a:pPr algn="ctr"/>
            <a:r>
              <a:rPr lang="it-IT" sz="1800" b="0" i="0" u="none" strike="noStrike" baseline="0" dirty="0">
                <a:solidFill>
                  <a:srgbClr val="000000"/>
                </a:solidFill>
                <a:latin typeface="DTDEBX+TimesNewRomanPSMT"/>
              </a:rPr>
              <a:t>La stazione appaltante in ogni caso può valutare la congruità di ogni offerta che, in base ad elementi specifici, appaia anormalmente bassa. </a:t>
            </a:r>
            <a:endParaRPr lang="it-IT" dirty="0"/>
          </a:p>
        </p:txBody>
      </p:sp>
      <p:sp>
        <p:nvSpPr>
          <p:cNvPr id="6" name="Freccia a destra 5">
            <a:extLst>
              <a:ext uri="{FF2B5EF4-FFF2-40B4-BE49-F238E27FC236}">
                <a16:creationId xmlns:a16="http://schemas.microsoft.com/office/drawing/2014/main" id="{92D4E3E2-DB0D-4117-AC06-C400136E3CAD}"/>
              </a:ext>
            </a:extLst>
          </p:cNvPr>
          <p:cNvSpPr/>
          <p:nvPr/>
        </p:nvSpPr>
        <p:spPr>
          <a:xfrm>
            <a:off x="7335674" y="4932987"/>
            <a:ext cx="876822" cy="3651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481040360"/>
      </p:ext>
    </p:extLst>
  </p:cSld>
  <p:clrMapOvr>
    <a:masterClrMapping/>
  </p:clrMapOvr>
</p:sld>
</file>

<file path=ppt/slides/slide3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4342386" y="785378"/>
            <a:ext cx="2931636" cy="369332"/>
          </a:xfrm>
          <a:prstGeom prst="rect">
            <a:avLst/>
          </a:prstGeom>
        </p:spPr>
        <p:txBody>
          <a:bodyPr wrap="none">
            <a:spAutoFit/>
          </a:bodyPr>
          <a:lstStyle/>
          <a:p>
            <a:r>
              <a:rPr lang="it-IT" b="1" dirty="0"/>
              <a:t>Offerte anormalmente basse</a:t>
            </a:r>
          </a:p>
        </p:txBody>
      </p:sp>
      <p:sp>
        <p:nvSpPr>
          <p:cNvPr id="5" name="Rettangolo 4"/>
          <p:cNvSpPr/>
          <p:nvPr/>
        </p:nvSpPr>
        <p:spPr>
          <a:xfrm>
            <a:off x="9706866" y="762391"/>
            <a:ext cx="894091" cy="369332"/>
          </a:xfrm>
          <a:prstGeom prst="rect">
            <a:avLst/>
          </a:prstGeom>
        </p:spPr>
        <p:txBody>
          <a:bodyPr wrap="none">
            <a:spAutoFit/>
          </a:bodyPr>
          <a:lstStyle/>
          <a:p>
            <a:r>
              <a:rPr lang="it-IT" b="1" dirty="0"/>
              <a:t>ART. 97</a:t>
            </a:r>
          </a:p>
        </p:txBody>
      </p:sp>
      <p:sp>
        <p:nvSpPr>
          <p:cNvPr id="8" name="Rettangolo 7"/>
          <p:cNvSpPr/>
          <p:nvPr/>
        </p:nvSpPr>
        <p:spPr>
          <a:xfrm>
            <a:off x="913883" y="1370730"/>
            <a:ext cx="4068871" cy="369332"/>
          </a:xfrm>
          <a:prstGeom prst="rect">
            <a:avLst/>
          </a:prstGeom>
          <a:ln>
            <a:solidFill>
              <a:schemeClr val="accent1"/>
            </a:solidFill>
          </a:ln>
        </p:spPr>
        <p:txBody>
          <a:bodyPr wrap="none">
            <a:spAutoFit/>
          </a:bodyPr>
          <a:lstStyle/>
          <a:p>
            <a:r>
              <a:rPr lang="it-IT" dirty="0"/>
              <a:t>offerta economicamente più vantaggiosa </a:t>
            </a:r>
          </a:p>
        </p:txBody>
      </p:sp>
      <p:sp>
        <p:nvSpPr>
          <p:cNvPr id="7" name="Rettangolo 6"/>
          <p:cNvSpPr/>
          <p:nvPr/>
        </p:nvSpPr>
        <p:spPr>
          <a:xfrm>
            <a:off x="1391643" y="2022463"/>
            <a:ext cx="9209314" cy="1754326"/>
          </a:xfrm>
          <a:prstGeom prst="rect">
            <a:avLst/>
          </a:prstGeom>
        </p:spPr>
        <p:txBody>
          <a:bodyPr wrap="square">
            <a:spAutoFit/>
          </a:bodyPr>
          <a:lstStyle/>
          <a:p>
            <a:pPr algn="just"/>
            <a:r>
              <a:rPr lang="it-IT" dirty="0"/>
              <a:t>Sistema di computo di cui all’art. 97, comma 3 Codice:</a:t>
            </a:r>
          </a:p>
          <a:p>
            <a:pPr algn="just"/>
            <a:endParaRPr lang="it-IT" dirty="0"/>
          </a:p>
          <a:p>
            <a:pPr algn="just"/>
            <a:r>
              <a:rPr lang="it-IT" dirty="0"/>
              <a:t>Si supponga che il bando preveda l’assegnazione di:</a:t>
            </a:r>
          </a:p>
          <a:p>
            <a:pPr marL="285750" indent="-285750" algn="just">
              <a:buFontTx/>
              <a:buChar char="-"/>
            </a:pPr>
            <a:r>
              <a:rPr lang="it-IT" dirty="0"/>
              <a:t>Max punti per il prezzo = 40.</a:t>
            </a:r>
          </a:p>
          <a:p>
            <a:pPr marL="285750" indent="-285750" algn="just">
              <a:buFontTx/>
              <a:buChar char="-"/>
            </a:pPr>
            <a:r>
              <a:rPr lang="it-IT" dirty="0"/>
              <a:t>Max punti per il prezzo = 60.</a:t>
            </a:r>
          </a:p>
          <a:p>
            <a:pPr algn="ctr"/>
            <a:r>
              <a:rPr lang="it-IT" b="1" u="sng" dirty="0"/>
              <a:t>Le offerte delle imprese che:</a:t>
            </a:r>
          </a:p>
        </p:txBody>
      </p:sp>
      <p:sp>
        <p:nvSpPr>
          <p:cNvPr id="2" name="Rettangolo 1">
            <a:extLst>
              <a:ext uri="{FF2B5EF4-FFF2-40B4-BE49-F238E27FC236}">
                <a16:creationId xmlns:a16="http://schemas.microsoft.com/office/drawing/2014/main" id="{AE955BFE-3AFB-4E8F-8816-8DEFB4FEF096}"/>
              </a:ext>
            </a:extLst>
          </p:cNvPr>
          <p:cNvSpPr/>
          <p:nvPr/>
        </p:nvSpPr>
        <p:spPr>
          <a:xfrm>
            <a:off x="989736" y="3961455"/>
            <a:ext cx="10013128" cy="1477328"/>
          </a:xfrm>
          <a:prstGeom prst="rect">
            <a:avLst/>
          </a:prstGeom>
          <a:solidFill>
            <a:schemeClr val="accent1">
              <a:lumMod val="40000"/>
              <a:lumOff val="60000"/>
            </a:schemeClr>
          </a:solidFill>
        </p:spPr>
        <p:txBody>
          <a:bodyPr wrap="square">
            <a:spAutoFit/>
          </a:bodyPr>
          <a:lstStyle/>
          <a:p>
            <a:pPr marL="285750" indent="-285750" algn="just">
              <a:buFontTx/>
              <a:buChar char="-"/>
            </a:pPr>
            <a:r>
              <a:rPr lang="it-IT" dirty="0"/>
              <a:t>Conseguano una punteggio, per l’elemento prezzo, pari o superiore a 32  (4/5 di 40), sino a 40, che costituisce il punteggio massimo attribuibile per l’elemento prezzo e contemporaneamente;</a:t>
            </a:r>
          </a:p>
          <a:p>
            <a:pPr marL="285750" indent="-285750" algn="just">
              <a:buFontTx/>
              <a:buChar char="-"/>
            </a:pPr>
            <a:r>
              <a:rPr lang="it-IT" dirty="0"/>
              <a:t>Conseguano un punteggio complessivo, per tutti i parametri qualitativi, pari o superiore a 48 (4/5 di 60), sino a 60 che costituisce il punteggio massimo attribuibile al fattore qualitativo, </a:t>
            </a:r>
            <a:r>
              <a:rPr lang="it-IT" b="1" u="sng" dirty="0"/>
              <a:t>saranno sottoposte ad accertamento per la verifica dell’anomalia.</a:t>
            </a:r>
          </a:p>
        </p:txBody>
      </p:sp>
      <p:sp>
        <p:nvSpPr>
          <p:cNvPr id="10" name="Segnaposto data 9">
            <a:extLst>
              <a:ext uri="{FF2B5EF4-FFF2-40B4-BE49-F238E27FC236}">
                <a16:creationId xmlns:a16="http://schemas.microsoft.com/office/drawing/2014/main" id="{8A04FFB2-257C-4B44-835F-8ACB359C93DC}"/>
              </a:ext>
            </a:extLst>
          </p:cNvPr>
          <p:cNvSpPr>
            <a:spLocks noGrp="1"/>
          </p:cNvSpPr>
          <p:nvPr>
            <p:ph type="dt" sz="half" idx="10"/>
          </p:nvPr>
        </p:nvSpPr>
        <p:spPr/>
        <p:txBody>
          <a:bodyPr/>
          <a:lstStyle/>
          <a:p>
            <a:fld id="{67D16FE7-4696-4E8A-AE2C-0B7E47409872}" type="datetime1">
              <a:rPr lang="it-IT" smtClean="0"/>
              <a:t>11/12/2020</a:t>
            </a:fld>
            <a:endParaRPr lang="it-IT" dirty="0"/>
          </a:p>
        </p:txBody>
      </p:sp>
      <p:sp>
        <p:nvSpPr>
          <p:cNvPr id="11" name="Segnaposto piè di pagina 10">
            <a:extLst>
              <a:ext uri="{FF2B5EF4-FFF2-40B4-BE49-F238E27FC236}">
                <a16:creationId xmlns:a16="http://schemas.microsoft.com/office/drawing/2014/main" id="{AF09FCAA-383F-4C3E-B6CC-863EAD71D5AF}"/>
              </a:ext>
            </a:extLst>
          </p:cNvPr>
          <p:cNvSpPr>
            <a:spLocks noGrp="1"/>
          </p:cNvSpPr>
          <p:nvPr>
            <p:ph type="ftr" sz="quarter" idx="11"/>
          </p:nvPr>
        </p:nvSpPr>
        <p:spPr/>
        <p:txBody>
          <a:bodyPr/>
          <a:lstStyle/>
          <a:p>
            <a:r>
              <a:rPr lang="it-IT" dirty="0"/>
              <a:t>IL CODICE DEI CONTRATTI PUBBLICI</a:t>
            </a:r>
          </a:p>
        </p:txBody>
      </p:sp>
      <p:sp>
        <p:nvSpPr>
          <p:cNvPr id="12" name="Segnaposto numero diapositiva 11">
            <a:extLst>
              <a:ext uri="{FF2B5EF4-FFF2-40B4-BE49-F238E27FC236}">
                <a16:creationId xmlns:a16="http://schemas.microsoft.com/office/drawing/2014/main" id="{E17F77AC-2AB1-4D2F-BE65-5FCBE65FDD39}"/>
              </a:ext>
            </a:extLst>
          </p:cNvPr>
          <p:cNvSpPr>
            <a:spLocks noGrp="1"/>
          </p:cNvSpPr>
          <p:nvPr>
            <p:ph type="sldNum" sz="quarter" idx="12"/>
          </p:nvPr>
        </p:nvSpPr>
        <p:spPr/>
        <p:txBody>
          <a:bodyPr/>
          <a:lstStyle/>
          <a:p>
            <a:fld id="{9DFE6074-6A0D-4B4C-BDDE-63383ADB2658}" type="slidenum">
              <a:rPr lang="it-IT" smtClean="0"/>
              <a:t>344</a:t>
            </a:fld>
            <a:endParaRPr lang="it-IT" dirty="0"/>
          </a:p>
        </p:txBody>
      </p:sp>
    </p:spTree>
    <p:extLst>
      <p:ext uri="{BB962C8B-B14F-4D97-AF65-F5344CB8AC3E}">
        <p14:creationId xmlns:p14="http://schemas.microsoft.com/office/powerpoint/2010/main" val="493374127"/>
      </p:ext>
    </p:extLst>
  </p:cSld>
  <p:clrMapOvr>
    <a:masterClrMapping/>
  </p:clrMapOvr>
</p:sld>
</file>

<file path=ppt/slides/slide3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4342386" y="785378"/>
            <a:ext cx="2931636" cy="369332"/>
          </a:xfrm>
          <a:prstGeom prst="rect">
            <a:avLst/>
          </a:prstGeom>
        </p:spPr>
        <p:txBody>
          <a:bodyPr wrap="none">
            <a:spAutoFit/>
          </a:bodyPr>
          <a:lstStyle/>
          <a:p>
            <a:r>
              <a:rPr lang="it-IT" b="1" dirty="0"/>
              <a:t>Offerte anormalmente basse</a:t>
            </a:r>
          </a:p>
        </p:txBody>
      </p:sp>
      <p:sp>
        <p:nvSpPr>
          <p:cNvPr id="5" name="Rettangolo 4"/>
          <p:cNvSpPr/>
          <p:nvPr/>
        </p:nvSpPr>
        <p:spPr>
          <a:xfrm>
            <a:off x="9706866" y="762391"/>
            <a:ext cx="894091" cy="369332"/>
          </a:xfrm>
          <a:prstGeom prst="rect">
            <a:avLst/>
          </a:prstGeom>
        </p:spPr>
        <p:txBody>
          <a:bodyPr wrap="none">
            <a:spAutoFit/>
          </a:bodyPr>
          <a:lstStyle/>
          <a:p>
            <a:r>
              <a:rPr lang="it-IT" b="1" dirty="0"/>
              <a:t>ART. 97</a:t>
            </a:r>
          </a:p>
        </p:txBody>
      </p:sp>
      <p:sp>
        <p:nvSpPr>
          <p:cNvPr id="2" name="Rettangolo 1"/>
          <p:cNvSpPr/>
          <p:nvPr/>
        </p:nvSpPr>
        <p:spPr>
          <a:xfrm>
            <a:off x="1663336" y="1897856"/>
            <a:ext cx="7637417" cy="1200329"/>
          </a:xfrm>
          <a:prstGeom prst="rect">
            <a:avLst/>
          </a:prstGeom>
          <a:ln>
            <a:solidFill>
              <a:srgbClr val="00B050"/>
            </a:solidFill>
          </a:ln>
        </p:spPr>
        <p:txBody>
          <a:bodyPr wrap="square">
            <a:spAutoFit/>
          </a:bodyPr>
          <a:lstStyle/>
          <a:p>
            <a:pPr algn="just"/>
            <a:r>
              <a:rPr lang="it-IT" dirty="0"/>
              <a:t>Gli operatori economici forniscono, su richiesta della stazione appaltante, spiegazioni sul prezzo o sui costi proposti nelle offerte </a:t>
            </a:r>
            <a:r>
              <a:rPr lang="it-IT" b="1" dirty="0"/>
              <a:t>se queste appaiono anormalmente basse</a:t>
            </a:r>
            <a:r>
              <a:rPr lang="it-IT" dirty="0"/>
              <a:t>, sulla base di un giudizio tecnico sulla congruità, serietà, sostenibilità e realizzabilità dell'offerta.</a:t>
            </a:r>
          </a:p>
        </p:txBody>
      </p:sp>
      <p:sp>
        <p:nvSpPr>
          <p:cNvPr id="9" name="Rettangolo 8"/>
          <p:cNvSpPr/>
          <p:nvPr/>
        </p:nvSpPr>
        <p:spPr>
          <a:xfrm>
            <a:off x="8171006" y="3098185"/>
            <a:ext cx="1016538" cy="307777"/>
          </a:xfrm>
          <a:prstGeom prst="rect">
            <a:avLst/>
          </a:prstGeom>
        </p:spPr>
        <p:txBody>
          <a:bodyPr wrap="square">
            <a:spAutoFit/>
          </a:bodyPr>
          <a:lstStyle/>
          <a:p>
            <a:pPr algn="just"/>
            <a:r>
              <a:rPr lang="it-IT" sz="1400" b="1" dirty="0"/>
              <a:t>(comma 1)</a:t>
            </a:r>
          </a:p>
        </p:txBody>
      </p:sp>
      <p:sp>
        <p:nvSpPr>
          <p:cNvPr id="3" name="Rettangolo 2"/>
          <p:cNvSpPr/>
          <p:nvPr/>
        </p:nvSpPr>
        <p:spPr>
          <a:xfrm>
            <a:off x="1663335" y="3556991"/>
            <a:ext cx="10032275" cy="1754326"/>
          </a:xfrm>
          <a:prstGeom prst="rect">
            <a:avLst/>
          </a:prstGeom>
          <a:ln>
            <a:solidFill>
              <a:srgbClr val="00B050"/>
            </a:solidFill>
          </a:ln>
        </p:spPr>
        <p:txBody>
          <a:bodyPr wrap="square">
            <a:spAutoFit/>
          </a:bodyPr>
          <a:lstStyle/>
          <a:p>
            <a:pPr algn="just"/>
            <a:r>
              <a:rPr lang="it-IT" dirty="0"/>
              <a:t>Le spiegazioni di cui al comma 1 possono, in particolare, riferirsi a:</a:t>
            </a:r>
          </a:p>
          <a:p>
            <a:pPr algn="just"/>
            <a:endParaRPr lang="it-IT" dirty="0"/>
          </a:p>
          <a:p>
            <a:pPr marL="342900" indent="-342900" algn="just">
              <a:buAutoNum type="alphaLcParenR"/>
            </a:pPr>
            <a:r>
              <a:rPr lang="it-IT" dirty="0"/>
              <a:t>l'economia del processo di fabbricazione dei prodotti, dei servizi prestati o del metodo di costruzione;</a:t>
            </a:r>
          </a:p>
          <a:p>
            <a:pPr marL="342900" indent="-342900" algn="just">
              <a:buAutoNum type="alphaLcParenR"/>
            </a:pPr>
            <a:r>
              <a:rPr lang="it-IT" dirty="0"/>
              <a:t>le soluzioni tecniche prescelte o le condizioni eccezionalmente favorevoli di cui dispone l'offerente per fornire i prodotti, per prestare i servizi o per eseguire i lavori;</a:t>
            </a:r>
          </a:p>
          <a:p>
            <a:pPr marL="342900" indent="-342900" algn="just">
              <a:buAutoNum type="alphaLcParenR"/>
            </a:pPr>
            <a:r>
              <a:rPr lang="it-IT" dirty="0"/>
              <a:t>l'originalità dei lavori, delle forniture o dei servizi proposti dall'offerente</a:t>
            </a:r>
          </a:p>
        </p:txBody>
      </p:sp>
      <p:sp>
        <p:nvSpPr>
          <p:cNvPr id="10" name="Rettangolo 9"/>
          <p:cNvSpPr/>
          <p:nvPr/>
        </p:nvSpPr>
        <p:spPr>
          <a:xfrm>
            <a:off x="8171006" y="5474948"/>
            <a:ext cx="1016538" cy="307777"/>
          </a:xfrm>
          <a:prstGeom prst="rect">
            <a:avLst/>
          </a:prstGeom>
        </p:spPr>
        <p:txBody>
          <a:bodyPr wrap="square">
            <a:spAutoFit/>
          </a:bodyPr>
          <a:lstStyle/>
          <a:p>
            <a:pPr algn="just"/>
            <a:r>
              <a:rPr lang="it-IT" sz="1400" b="1" dirty="0"/>
              <a:t>(comma 4)</a:t>
            </a:r>
          </a:p>
        </p:txBody>
      </p:sp>
      <p:sp>
        <p:nvSpPr>
          <p:cNvPr id="11" name="Segnaposto data 10">
            <a:extLst>
              <a:ext uri="{FF2B5EF4-FFF2-40B4-BE49-F238E27FC236}">
                <a16:creationId xmlns:a16="http://schemas.microsoft.com/office/drawing/2014/main" id="{DDFD3576-A4BA-473B-A8C0-F179FD38EFA4}"/>
              </a:ext>
            </a:extLst>
          </p:cNvPr>
          <p:cNvSpPr>
            <a:spLocks noGrp="1"/>
          </p:cNvSpPr>
          <p:nvPr>
            <p:ph type="dt" sz="half" idx="10"/>
          </p:nvPr>
        </p:nvSpPr>
        <p:spPr/>
        <p:txBody>
          <a:bodyPr/>
          <a:lstStyle/>
          <a:p>
            <a:fld id="{5E45640B-CD6F-4477-BC46-6A3C6F1F446A}" type="datetime1">
              <a:rPr lang="it-IT" smtClean="0"/>
              <a:t>11/12/2020</a:t>
            </a:fld>
            <a:endParaRPr lang="it-IT" dirty="0"/>
          </a:p>
        </p:txBody>
      </p:sp>
      <p:sp>
        <p:nvSpPr>
          <p:cNvPr id="12" name="Segnaposto piè di pagina 11">
            <a:extLst>
              <a:ext uri="{FF2B5EF4-FFF2-40B4-BE49-F238E27FC236}">
                <a16:creationId xmlns:a16="http://schemas.microsoft.com/office/drawing/2014/main" id="{CAF5CCE9-EC2B-4DE2-AA65-FE6F20E14E12}"/>
              </a:ext>
            </a:extLst>
          </p:cNvPr>
          <p:cNvSpPr>
            <a:spLocks noGrp="1"/>
          </p:cNvSpPr>
          <p:nvPr>
            <p:ph type="ftr" sz="quarter" idx="11"/>
          </p:nvPr>
        </p:nvSpPr>
        <p:spPr/>
        <p:txBody>
          <a:bodyPr/>
          <a:lstStyle/>
          <a:p>
            <a:r>
              <a:rPr lang="it-IT" dirty="0"/>
              <a:t>IL CODICE DEI CONTRATTI PUBBLICI</a:t>
            </a:r>
          </a:p>
        </p:txBody>
      </p:sp>
      <p:sp>
        <p:nvSpPr>
          <p:cNvPr id="13" name="Segnaposto numero diapositiva 12">
            <a:extLst>
              <a:ext uri="{FF2B5EF4-FFF2-40B4-BE49-F238E27FC236}">
                <a16:creationId xmlns:a16="http://schemas.microsoft.com/office/drawing/2014/main" id="{A607664D-57E5-400C-85CB-B7090AE566B6}"/>
              </a:ext>
            </a:extLst>
          </p:cNvPr>
          <p:cNvSpPr>
            <a:spLocks noGrp="1"/>
          </p:cNvSpPr>
          <p:nvPr>
            <p:ph type="sldNum" sz="quarter" idx="12"/>
          </p:nvPr>
        </p:nvSpPr>
        <p:spPr/>
        <p:txBody>
          <a:bodyPr/>
          <a:lstStyle/>
          <a:p>
            <a:fld id="{9DFE6074-6A0D-4B4C-BDDE-63383ADB2658}" type="slidenum">
              <a:rPr lang="it-IT" smtClean="0"/>
              <a:t>345</a:t>
            </a:fld>
            <a:endParaRPr lang="it-IT" dirty="0"/>
          </a:p>
        </p:txBody>
      </p:sp>
    </p:spTree>
    <p:extLst>
      <p:ext uri="{BB962C8B-B14F-4D97-AF65-F5344CB8AC3E}">
        <p14:creationId xmlns:p14="http://schemas.microsoft.com/office/powerpoint/2010/main" val="987162828"/>
      </p:ext>
    </p:extLst>
  </p:cSld>
  <p:clrMapOvr>
    <a:masterClrMapping/>
  </p:clrMapOvr>
</p:sld>
</file>

<file path=ppt/slides/slide3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4342386" y="785378"/>
            <a:ext cx="3878562" cy="369332"/>
          </a:xfrm>
          <a:prstGeom prst="rect">
            <a:avLst/>
          </a:prstGeom>
        </p:spPr>
        <p:txBody>
          <a:bodyPr wrap="none">
            <a:spAutoFit/>
          </a:bodyPr>
          <a:lstStyle/>
          <a:p>
            <a:r>
              <a:rPr lang="it-IT" b="1" dirty="0"/>
              <a:t>Sub-procedimento di verifica anomalia</a:t>
            </a:r>
          </a:p>
        </p:txBody>
      </p:sp>
      <p:sp>
        <p:nvSpPr>
          <p:cNvPr id="5" name="Rettangolo 4"/>
          <p:cNvSpPr/>
          <p:nvPr/>
        </p:nvSpPr>
        <p:spPr>
          <a:xfrm>
            <a:off x="9706866" y="762391"/>
            <a:ext cx="894091" cy="369332"/>
          </a:xfrm>
          <a:prstGeom prst="rect">
            <a:avLst/>
          </a:prstGeom>
        </p:spPr>
        <p:txBody>
          <a:bodyPr wrap="none">
            <a:spAutoFit/>
          </a:bodyPr>
          <a:lstStyle/>
          <a:p>
            <a:r>
              <a:rPr lang="it-IT" b="1" dirty="0"/>
              <a:t>ART. 97</a:t>
            </a:r>
          </a:p>
        </p:txBody>
      </p:sp>
      <p:sp>
        <p:nvSpPr>
          <p:cNvPr id="11" name="Rettangolo 10"/>
          <p:cNvSpPr/>
          <p:nvPr/>
        </p:nvSpPr>
        <p:spPr>
          <a:xfrm>
            <a:off x="8580308" y="4782500"/>
            <a:ext cx="1016538" cy="307777"/>
          </a:xfrm>
          <a:prstGeom prst="rect">
            <a:avLst/>
          </a:prstGeom>
        </p:spPr>
        <p:txBody>
          <a:bodyPr wrap="square">
            <a:spAutoFit/>
          </a:bodyPr>
          <a:lstStyle/>
          <a:p>
            <a:pPr algn="just"/>
            <a:r>
              <a:rPr lang="it-IT" sz="1400" b="1" dirty="0"/>
              <a:t>(comma 6)</a:t>
            </a:r>
          </a:p>
        </p:txBody>
      </p:sp>
      <p:sp>
        <p:nvSpPr>
          <p:cNvPr id="8" name="Rettangolo 7"/>
          <p:cNvSpPr/>
          <p:nvPr/>
        </p:nvSpPr>
        <p:spPr>
          <a:xfrm>
            <a:off x="1985554" y="1909078"/>
            <a:ext cx="7611292" cy="2585323"/>
          </a:xfrm>
          <a:prstGeom prst="rect">
            <a:avLst/>
          </a:prstGeom>
          <a:ln>
            <a:solidFill>
              <a:schemeClr val="tx1"/>
            </a:solidFill>
          </a:ln>
        </p:spPr>
        <p:txBody>
          <a:bodyPr wrap="square">
            <a:spAutoFit/>
          </a:bodyPr>
          <a:lstStyle/>
          <a:p>
            <a:pPr algn="just"/>
            <a:r>
              <a:rPr lang="it-IT" dirty="0"/>
              <a:t>Non sono ammesse giustificazioni in relazione a trattamenti salariali minimi inderogabili stabiliti dalla legge o da fonti autorizzate dalla legge. </a:t>
            </a:r>
          </a:p>
          <a:p>
            <a:pPr algn="just"/>
            <a:endParaRPr lang="it-IT" dirty="0"/>
          </a:p>
          <a:p>
            <a:pPr algn="just"/>
            <a:r>
              <a:rPr lang="it-IT" dirty="0"/>
              <a:t>Non sono, altresì, ammesse giustificazioni in relazione agli oneri di sicurezza di cui al piano di sicurezza e coordinamento previsto dall'articolo 100 del decreto legislativo 9 aprile 2008, n. 81. </a:t>
            </a:r>
          </a:p>
          <a:p>
            <a:pPr algn="just"/>
            <a:endParaRPr lang="it-IT" dirty="0"/>
          </a:p>
          <a:p>
            <a:pPr algn="just"/>
            <a:r>
              <a:rPr lang="it-IT" dirty="0"/>
              <a:t>La stazione appaltante </a:t>
            </a:r>
            <a:r>
              <a:rPr lang="it-IT" b="1" u="sng" dirty="0"/>
              <a:t>in ogni caso</a:t>
            </a:r>
            <a:r>
              <a:rPr lang="it-IT" b="1" dirty="0"/>
              <a:t> </a:t>
            </a:r>
            <a:r>
              <a:rPr lang="it-IT" dirty="0"/>
              <a:t>può valutare la congruità di ogni offerta che, in base ad elementi specifici, appaia anormalmente bassa</a:t>
            </a:r>
          </a:p>
        </p:txBody>
      </p:sp>
      <p:sp>
        <p:nvSpPr>
          <p:cNvPr id="7" name="Segnaposto data 6">
            <a:extLst>
              <a:ext uri="{FF2B5EF4-FFF2-40B4-BE49-F238E27FC236}">
                <a16:creationId xmlns:a16="http://schemas.microsoft.com/office/drawing/2014/main" id="{21296178-AB2B-4501-A135-2008C9B2FC26}"/>
              </a:ext>
            </a:extLst>
          </p:cNvPr>
          <p:cNvSpPr>
            <a:spLocks noGrp="1"/>
          </p:cNvSpPr>
          <p:nvPr>
            <p:ph type="dt" sz="half" idx="10"/>
          </p:nvPr>
        </p:nvSpPr>
        <p:spPr/>
        <p:txBody>
          <a:bodyPr/>
          <a:lstStyle/>
          <a:p>
            <a:fld id="{CB5023B2-EAAB-4CF2-9D49-9B92D524CD7B}" type="datetime1">
              <a:rPr lang="it-IT" smtClean="0"/>
              <a:t>11/12/2020</a:t>
            </a:fld>
            <a:endParaRPr lang="it-IT" dirty="0"/>
          </a:p>
        </p:txBody>
      </p:sp>
      <p:sp>
        <p:nvSpPr>
          <p:cNvPr id="9" name="Segnaposto piè di pagina 8">
            <a:extLst>
              <a:ext uri="{FF2B5EF4-FFF2-40B4-BE49-F238E27FC236}">
                <a16:creationId xmlns:a16="http://schemas.microsoft.com/office/drawing/2014/main" id="{B21F4D5B-0A93-4FFE-B86B-FFCC1AC1C6AF}"/>
              </a:ext>
            </a:extLst>
          </p:cNvPr>
          <p:cNvSpPr>
            <a:spLocks noGrp="1"/>
          </p:cNvSpPr>
          <p:nvPr>
            <p:ph type="ftr" sz="quarter" idx="11"/>
          </p:nvPr>
        </p:nvSpPr>
        <p:spPr/>
        <p:txBody>
          <a:bodyPr/>
          <a:lstStyle/>
          <a:p>
            <a:r>
              <a:rPr lang="it-IT" dirty="0"/>
              <a:t>IL CODICE DEI CONTRATTI PUBBLICI</a:t>
            </a:r>
          </a:p>
        </p:txBody>
      </p:sp>
      <p:sp>
        <p:nvSpPr>
          <p:cNvPr id="10" name="Segnaposto numero diapositiva 9">
            <a:extLst>
              <a:ext uri="{FF2B5EF4-FFF2-40B4-BE49-F238E27FC236}">
                <a16:creationId xmlns:a16="http://schemas.microsoft.com/office/drawing/2014/main" id="{510A0A13-7840-430D-88CD-C3527598162C}"/>
              </a:ext>
            </a:extLst>
          </p:cNvPr>
          <p:cNvSpPr>
            <a:spLocks noGrp="1"/>
          </p:cNvSpPr>
          <p:nvPr>
            <p:ph type="sldNum" sz="quarter" idx="12"/>
          </p:nvPr>
        </p:nvSpPr>
        <p:spPr/>
        <p:txBody>
          <a:bodyPr/>
          <a:lstStyle/>
          <a:p>
            <a:fld id="{9DFE6074-6A0D-4B4C-BDDE-63383ADB2658}" type="slidenum">
              <a:rPr lang="it-IT" smtClean="0"/>
              <a:t>346</a:t>
            </a:fld>
            <a:endParaRPr lang="it-IT" dirty="0"/>
          </a:p>
        </p:txBody>
      </p:sp>
    </p:spTree>
    <p:extLst>
      <p:ext uri="{BB962C8B-B14F-4D97-AF65-F5344CB8AC3E}">
        <p14:creationId xmlns:p14="http://schemas.microsoft.com/office/powerpoint/2010/main" val="2586122369"/>
      </p:ext>
    </p:extLst>
  </p:cSld>
  <p:clrMapOvr>
    <a:masterClrMapping/>
  </p:clrMapOvr>
</p:sld>
</file>

<file path=ppt/slides/slide3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4342386" y="785378"/>
            <a:ext cx="3623813" cy="369332"/>
          </a:xfrm>
          <a:prstGeom prst="rect">
            <a:avLst/>
          </a:prstGeom>
        </p:spPr>
        <p:txBody>
          <a:bodyPr wrap="none">
            <a:spAutoFit/>
          </a:bodyPr>
          <a:lstStyle/>
          <a:p>
            <a:r>
              <a:rPr lang="it-IT" b="1" dirty="0"/>
              <a:t>Esclusione automatica per anomalia</a:t>
            </a:r>
          </a:p>
        </p:txBody>
      </p:sp>
      <p:sp>
        <p:nvSpPr>
          <p:cNvPr id="5" name="Rettangolo 4"/>
          <p:cNvSpPr/>
          <p:nvPr/>
        </p:nvSpPr>
        <p:spPr>
          <a:xfrm>
            <a:off x="9706866" y="762391"/>
            <a:ext cx="894091" cy="369332"/>
          </a:xfrm>
          <a:prstGeom prst="rect">
            <a:avLst/>
          </a:prstGeom>
        </p:spPr>
        <p:txBody>
          <a:bodyPr wrap="none">
            <a:spAutoFit/>
          </a:bodyPr>
          <a:lstStyle/>
          <a:p>
            <a:r>
              <a:rPr lang="it-IT" b="1" dirty="0"/>
              <a:t>ART. 97</a:t>
            </a:r>
          </a:p>
        </p:txBody>
      </p:sp>
      <p:sp>
        <p:nvSpPr>
          <p:cNvPr id="11" name="Rettangolo 10"/>
          <p:cNvSpPr/>
          <p:nvPr/>
        </p:nvSpPr>
        <p:spPr>
          <a:xfrm>
            <a:off x="9085386" y="5462521"/>
            <a:ext cx="1242959" cy="369332"/>
          </a:xfrm>
          <a:prstGeom prst="rect">
            <a:avLst/>
          </a:prstGeom>
          <a:solidFill>
            <a:srgbClr val="FF0000"/>
          </a:solidFill>
        </p:spPr>
        <p:txBody>
          <a:bodyPr wrap="square">
            <a:spAutoFit/>
          </a:bodyPr>
          <a:lstStyle/>
          <a:p>
            <a:pPr algn="just"/>
            <a:r>
              <a:rPr lang="it-IT" b="1" dirty="0"/>
              <a:t>(comma 8)</a:t>
            </a:r>
          </a:p>
        </p:txBody>
      </p:sp>
      <p:sp>
        <p:nvSpPr>
          <p:cNvPr id="8" name="Segnaposto data 7">
            <a:extLst>
              <a:ext uri="{FF2B5EF4-FFF2-40B4-BE49-F238E27FC236}">
                <a16:creationId xmlns:a16="http://schemas.microsoft.com/office/drawing/2014/main" id="{6B524525-8531-4C73-B729-03A71D918091}"/>
              </a:ext>
            </a:extLst>
          </p:cNvPr>
          <p:cNvSpPr>
            <a:spLocks noGrp="1"/>
          </p:cNvSpPr>
          <p:nvPr>
            <p:ph type="dt" sz="half" idx="10"/>
          </p:nvPr>
        </p:nvSpPr>
        <p:spPr/>
        <p:txBody>
          <a:bodyPr/>
          <a:lstStyle/>
          <a:p>
            <a:fld id="{3D7553B2-102B-4E27-A908-60E415A27DF4}" type="datetime1">
              <a:rPr lang="it-IT" smtClean="0"/>
              <a:t>11/12/2020</a:t>
            </a:fld>
            <a:endParaRPr lang="it-IT" dirty="0"/>
          </a:p>
        </p:txBody>
      </p:sp>
      <p:sp>
        <p:nvSpPr>
          <p:cNvPr id="9" name="Segnaposto piè di pagina 8">
            <a:extLst>
              <a:ext uri="{FF2B5EF4-FFF2-40B4-BE49-F238E27FC236}">
                <a16:creationId xmlns:a16="http://schemas.microsoft.com/office/drawing/2014/main" id="{04C4B6FE-188E-407A-A60E-65C3369E4E5F}"/>
              </a:ext>
            </a:extLst>
          </p:cNvPr>
          <p:cNvSpPr>
            <a:spLocks noGrp="1"/>
          </p:cNvSpPr>
          <p:nvPr>
            <p:ph type="ftr" sz="quarter" idx="11"/>
          </p:nvPr>
        </p:nvSpPr>
        <p:spPr/>
        <p:txBody>
          <a:bodyPr/>
          <a:lstStyle/>
          <a:p>
            <a:r>
              <a:rPr lang="it-IT" dirty="0"/>
              <a:t>IL CODICE DEI CONTRATTI PUBBLICI</a:t>
            </a:r>
          </a:p>
        </p:txBody>
      </p:sp>
      <p:sp>
        <p:nvSpPr>
          <p:cNvPr id="10" name="Segnaposto numero diapositiva 9">
            <a:extLst>
              <a:ext uri="{FF2B5EF4-FFF2-40B4-BE49-F238E27FC236}">
                <a16:creationId xmlns:a16="http://schemas.microsoft.com/office/drawing/2014/main" id="{55E9963A-B93F-4ED7-AD8B-FD2D90A667D7}"/>
              </a:ext>
            </a:extLst>
          </p:cNvPr>
          <p:cNvSpPr>
            <a:spLocks noGrp="1"/>
          </p:cNvSpPr>
          <p:nvPr>
            <p:ph type="sldNum" sz="quarter" idx="12"/>
          </p:nvPr>
        </p:nvSpPr>
        <p:spPr/>
        <p:txBody>
          <a:bodyPr/>
          <a:lstStyle/>
          <a:p>
            <a:fld id="{9DFE6074-6A0D-4B4C-BDDE-63383ADB2658}" type="slidenum">
              <a:rPr lang="it-IT" smtClean="0"/>
              <a:t>347</a:t>
            </a:fld>
            <a:endParaRPr lang="it-IT" dirty="0"/>
          </a:p>
        </p:txBody>
      </p:sp>
      <p:sp>
        <p:nvSpPr>
          <p:cNvPr id="12" name="CasellaDiTesto 11">
            <a:extLst>
              <a:ext uri="{FF2B5EF4-FFF2-40B4-BE49-F238E27FC236}">
                <a16:creationId xmlns:a16="http://schemas.microsoft.com/office/drawing/2014/main" id="{D694F648-F535-4A80-8A36-023EFC76806D}"/>
              </a:ext>
            </a:extLst>
          </p:cNvPr>
          <p:cNvSpPr txBox="1"/>
          <p:nvPr/>
        </p:nvSpPr>
        <p:spPr>
          <a:xfrm>
            <a:off x="1505450" y="1490928"/>
            <a:ext cx="8201416" cy="3693319"/>
          </a:xfrm>
          <a:prstGeom prst="rect">
            <a:avLst/>
          </a:prstGeom>
          <a:solidFill>
            <a:schemeClr val="tx2">
              <a:lumMod val="40000"/>
              <a:lumOff val="60000"/>
            </a:schemeClr>
          </a:solidFill>
          <a:ln>
            <a:solidFill>
              <a:schemeClr val="tx1"/>
            </a:solidFill>
          </a:ln>
        </p:spPr>
        <p:txBody>
          <a:bodyPr wrap="square">
            <a:spAutoFit/>
          </a:bodyPr>
          <a:lstStyle/>
          <a:p>
            <a:pPr algn="just"/>
            <a:r>
              <a:rPr lang="it-IT" dirty="0">
                <a:effectLst/>
                <a:latin typeface="Calibri" panose="020F0502020204030204" pitchFamily="34" charset="0"/>
              </a:rPr>
              <a:t>8. Per lavori, servizi e forniture, quando il criterio di aggiudicazione è quello del prezzo più basso e comunque per importi inferiori alle soglie di cui all’</a:t>
            </a:r>
            <a:r>
              <a:rPr lang="it-IT" dirty="0">
                <a:effectLst/>
                <a:latin typeface="Calibri" panose="020F0502020204030204" pitchFamily="34" charset="0"/>
                <a:hlinkClick r:id="rId2"/>
              </a:rPr>
              <a:t>articolo 35</a:t>
            </a:r>
            <a:r>
              <a:rPr lang="it-IT" dirty="0">
                <a:effectLst/>
                <a:latin typeface="Calibri" panose="020F0502020204030204" pitchFamily="34" charset="0"/>
              </a:rPr>
              <a:t>, e che non presentano carattere transfrontaliero, la stazione appaltante prevede nel bando l'esclusione automatica dalla gara delle offerte che presentano una percentuale di ribasso pari o superiore alla soglia di anomalia individuata ai sensi del comma 2 e dei commi 2-bis e 2-ter. In tal caso non si applicano i commi 4, 5 e 6. </a:t>
            </a:r>
            <a:r>
              <a:rPr lang="it-IT" b="1" dirty="0">
                <a:effectLst/>
                <a:highlight>
                  <a:srgbClr val="00FF00"/>
                </a:highlight>
                <a:latin typeface="Calibri" panose="020F0502020204030204" pitchFamily="34" charset="0"/>
              </a:rPr>
              <a:t>Comunque l’esclusione automatica non opera quando il numero delle offerte ammesse è inferiore a dieci.</a:t>
            </a:r>
            <a:r>
              <a:rPr lang="it-IT" b="1" dirty="0">
                <a:latin typeface="Calibri" panose="020F0502020204030204" pitchFamily="34" charset="0"/>
              </a:rPr>
              <a:t> </a:t>
            </a:r>
            <a:r>
              <a:rPr lang="it-IT" i="1" dirty="0">
                <a:effectLst/>
                <a:latin typeface="Calibri" panose="020F0502020204030204" pitchFamily="34" charset="0"/>
              </a:rPr>
              <a:t>(comma così modificato dall'art. 1, comma 20, lettera u) della legge n. 55 del 2019) </a:t>
            </a:r>
            <a:r>
              <a:rPr lang="it-IT" b="1" i="1" dirty="0">
                <a:effectLst/>
                <a:latin typeface="Calibri" panose="020F0502020204030204" pitchFamily="34" charset="0"/>
              </a:rPr>
              <a:t>(fino al 31 dicembre 2021, l’esclusione automatica non opera quando il numero delle offerte ammesse è inferiore a 5, in luogo di 10, ai sensi dell'</a:t>
            </a:r>
            <a:r>
              <a:rPr lang="it-IT" b="1" i="1" dirty="0">
                <a:effectLst/>
                <a:latin typeface="Calibri" panose="020F0502020204030204" pitchFamily="34" charset="0"/>
                <a:hlinkClick r:id="rId3"/>
              </a:rPr>
              <a:t>art. 1, comma 3, della legge n. 120 del 2020</a:t>
            </a:r>
            <a:r>
              <a:rPr lang="it-IT" b="1" i="1" dirty="0">
                <a:effectLst/>
                <a:latin typeface="Calibri" panose="020F0502020204030204" pitchFamily="34" charset="0"/>
              </a:rPr>
              <a:t>: Conversione in legge, con modificazioni, del decreto-legge 16 luglio 2020, n. 76, recante «Misure urgenti per la semplificazione e l’innovazione digitali» c.d. Decreto Semplificazioni).</a:t>
            </a:r>
            <a:endParaRPr lang="it-IT" dirty="0"/>
          </a:p>
        </p:txBody>
      </p:sp>
    </p:spTree>
    <p:extLst>
      <p:ext uri="{BB962C8B-B14F-4D97-AF65-F5344CB8AC3E}">
        <p14:creationId xmlns:p14="http://schemas.microsoft.com/office/powerpoint/2010/main" val="1675720770"/>
      </p:ext>
    </p:extLst>
  </p:cSld>
  <p:clrMapOvr>
    <a:masterClrMapping/>
  </p:clrMapOvr>
</p:sld>
</file>

<file path=ppt/slides/slide3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5056489" y="919611"/>
            <a:ext cx="1815369" cy="461665"/>
          </a:xfrm>
          <a:prstGeom prst="rect">
            <a:avLst/>
          </a:prstGeom>
          <a:solidFill>
            <a:schemeClr val="accent1"/>
          </a:solidFill>
          <a:ln>
            <a:solidFill>
              <a:schemeClr val="tx1"/>
            </a:solidFill>
          </a:ln>
        </p:spPr>
        <p:txBody>
          <a:bodyPr wrap="none">
            <a:spAutoFit/>
          </a:bodyPr>
          <a:lstStyle/>
          <a:p>
            <a:r>
              <a:rPr lang="it-IT" sz="2400" b="1" dirty="0"/>
              <a:t>Aiuti di stato</a:t>
            </a:r>
          </a:p>
        </p:txBody>
      </p:sp>
      <p:sp>
        <p:nvSpPr>
          <p:cNvPr id="5" name="Rettangolo 4"/>
          <p:cNvSpPr/>
          <p:nvPr/>
        </p:nvSpPr>
        <p:spPr>
          <a:xfrm>
            <a:off x="9706866" y="762391"/>
            <a:ext cx="894091" cy="369332"/>
          </a:xfrm>
          <a:prstGeom prst="rect">
            <a:avLst/>
          </a:prstGeom>
        </p:spPr>
        <p:txBody>
          <a:bodyPr wrap="none">
            <a:spAutoFit/>
          </a:bodyPr>
          <a:lstStyle/>
          <a:p>
            <a:r>
              <a:rPr lang="it-IT" b="1" dirty="0"/>
              <a:t>ART. 97</a:t>
            </a:r>
          </a:p>
        </p:txBody>
      </p:sp>
      <p:sp>
        <p:nvSpPr>
          <p:cNvPr id="11" name="Rettangolo 10"/>
          <p:cNvSpPr/>
          <p:nvPr/>
        </p:nvSpPr>
        <p:spPr>
          <a:xfrm>
            <a:off x="9189910" y="4860161"/>
            <a:ext cx="1242959" cy="369332"/>
          </a:xfrm>
          <a:prstGeom prst="rect">
            <a:avLst/>
          </a:prstGeom>
          <a:solidFill>
            <a:srgbClr val="FF0000"/>
          </a:solidFill>
        </p:spPr>
        <p:txBody>
          <a:bodyPr wrap="square">
            <a:spAutoFit/>
          </a:bodyPr>
          <a:lstStyle/>
          <a:p>
            <a:pPr algn="just"/>
            <a:r>
              <a:rPr lang="it-IT" b="1" dirty="0"/>
              <a:t>(comma 7)</a:t>
            </a:r>
          </a:p>
        </p:txBody>
      </p:sp>
      <p:sp>
        <p:nvSpPr>
          <p:cNvPr id="3" name="Rettangolo 2"/>
          <p:cNvSpPr/>
          <p:nvPr/>
        </p:nvSpPr>
        <p:spPr>
          <a:xfrm>
            <a:off x="2046514" y="2136339"/>
            <a:ext cx="7097486" cy="2585323"/>
          </a:xfrm>
          <a:prstGeom prst="rect">
            <a:avLst/>
          </a:prstGeom>
        </p:spPr>
        <p:txBody>
          <a:bodyPr wrap="square">
            <a:spAutoFit/>
          </a:bodyPr>
          <a:lstStyle/>
          <a:p>
            <a:pPr algn="just"/>
            <a:r>
              <a:rPr lang="it-IT" dirty="0"/>
              <a:t>La stazione appaltante qualora accerti che un'offerta è anormalmente bassa in quanto l’offerente ha ottenuto un </a:t>
            </a:r>
            <a:r>
              <a:rPr lang="it-IT" b="1" u="sng" dirty="0"/>
              <a:t>aiuto di Stato</a:t>
            </a:r>
            <a:r>
              <a:rPr lang="it-IT" b="1" dirty="0"/>
              <a:t> </a:t>
            </a:r>
            <a:r>
              <a:rPr lang="it-IT" dirty="0"/>
              <a:t>può escludere tale offerta unicamente per questo motivo, </a:t>
            </a:r>
            <a:r>
              <a:rPr lang="it-IT" b="1" u="sng" dirty="0"/>
              <a:t>soltanto dopo aver consultato l'offerente</a:t>
            </a:r>
            <a:r>
              <a:rPr lang="it-IT" dirty="0"/>
              <a:t> e se quest’ultimo non è in grado di dimostrare, entro un termine sufficiente stabilito dalla stazione appaltante, che l'aiuto era compatibile con il mercato interno ai sensi dell’articolo 107 TFUE. </a:t>
            </a:r>
          </a:p>
          <a:p>
            <a:pPr algn="just"/>
            <a:endParaRPr lang="it-IT" dirty="0"/>
          </a:p>
          <a:p>
            <a:pPr algn="just"/>
            <a:r>
              <a:rPr lang="it-IT" dirty="0"/>
              <a:t>La stazione appaltante esclude un'offerta in tali circostanze e informa la Commissione europea.</a:t>
            </a:r>
          </a:p>
        </p:txBody>
      </p:sp>
      <p:sp>
        <p:nvSpPr>
          <p:cNvPr id="8" name="Segnaposto data 7">
            <a:extLst>
              <a:ext uri="{FF2B5EF4-FFF2-40B4-BE49-F238E27FC236}">
                <a16:creationId xmlns:a16="http://schemas.microsoft.com/office/drawing/2014/main" id="{C57E847E-BFE4-4230-9F12-FD0C5455D072}"/>
              </a:ext>
            </a:extLst>
          </p:cNvPr>
          <p:cNvSpPr>
            <a:spLocks noGrp="1"/>
          </p:cNvSpPr>
          <p:nvPr>
            <p:ph type="dt" sz="half" idx="10"/>
          </p:nvPr>
        </p:nvSpPr>
        <p:spPr/>
        <p:txBody>
          <a:bodyPr/>
          <a:lstStyle/>
          <a:p>
            <a:fld id="{0484FF4C-B6BF-4C83-BBE0-B0EE7857B858}" type="datetime1">
              <a:rPr lang="it-IT" smtClean="0"/>
              <a:t>11/12/2020</a:t>
            </a:fld>
            <a:endParaRPr lang="it-IT" dirty="0"/>
          </a:p>
        </p:txBody>
      </p:sp>
      <p:sp>
        <p:nvSpPr>
          <p:cNvPr id="9" name="Segnaposto piè di pagina 8">
            <a:extLst>
              <a:ext uri="{FF2B5EF4-FFF2-40B4-BE49-F238E27FC236}">
                <a16:creationId xmlns:a16="http://schemas.microsoft.com/office/drawing/2014/main" id="{D4471F6F-6879-4277-BCD9-067B13997BEA}"/>
              </a:ext>
            </a:extLst>
          </p:cNvPr>
          <p:cNvSpPr>
            <a:spLocks noGrp="1"/>
          </p:cNvSpPr>
          <p:nvPr>
            <p:ph type="ftr" sz="quarter" idx="11"/>
          </p:nvPr>
        </p:nvSpPr>
        <p:spPr/>
        <p:txBody>
          <a:bodyPr/>
          <a:lstStyle/>
          <a:p>
            <a:r>
              <a:rPr lang="it-IT" dirty="0"/>
              <a:t>IL CODICE DEI CONTRATTI PUBBLICI</a:t>
            </a:r>
          </a:p>
        </p:txBody>
      </p:sp>
      <p:sp>
        <p:nvSpPr>
          <p:cNvPr id="10" name="Segnaposto numero diapositiva 9">
            <a:extLst>
              <a:ext uri="{FF2B5EF4-FFF2-40B4-BE49-F238E27FC236}">
                <a16:creationId xmlns:a16="http://schemas.microsoft.com/office/drawing/2014/main" id="{A67022A6-4C1C-40CD-96D1-4C2D11ED1965}"/>
              </a:ext>
            </a:extLst>
          </p:cNvPr>
          <p:cNvSpPr>
            <a:spLocks noGrp="1"/>
          </p:cNvSpPr>
          <p:nvPr>
            <p:ph type="sldNum" sz="quarter" idx="12"/>
          </p:nvPr>
        </p:nvSpPr>
        <p:spPr/>
        <p:txBody>
          <a:bodyPr/>
          <a:lstStyle/>
          <a:p>
            <a:fld id="{9DFE6074-6A0D-4B4C-BDDE-63383ADB2658}" type="slidenum">
              <a:rPr lang="it-IT" smtClean="0"/>
              <a:t>348</a:t>
            </a:fld>
            <a:endParaRPr lang="it-IT" dirty="0"/>
          </a:p>
        </p:txBody>
      </p:sp>
    </p:spTree>
    <p:extLst>
      <p:ext uri="{BB962C8B-B14F-4D97-AF65-F5344CB8AC3E}">
        <p14:creationId xmlns:p14="http://schemas.microsoft.com/office/powerpoint/2010/main" val="692233316"/>
      </p:ext>
    </p:extLst>
  </p:cSld>
  <p:clrMapOvr>
    <a:masterClrMapping/>
  </p:clrMapOvr>
</p:sld>
</file>

<file path=ppt/slides/slide3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FFD48BC7-DC40-47DE-87EE-9F4B6ECB9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29" name="Freeform: Shape 28">
            <a:extLst>
              <a:ext uri="{FF2B5EF4-FFF2-40B4-BE49-F238E27FC236}">
                <a16:creationId xmlns:a16="http://schemas.microsoft.com/office/drawing/2014/main" id="{E502BBC7-2C76-46F3-BC24-5985BC13D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useBgFill="1">
        <p:nvSpPr>
          <p:cNvPr id="31" name="Freeform: Shape 30">
            <a:extLst>
              <a:ext uri="{FF2B5EF4-FFF2-40B4-BE49-F238E27FC236}">
                <a16:creationId xmlns:a16="http://schemas.microsoft.com/office/drawing/2014/main" id="{C7F28D52-2A5F-4D23-81AE-7CB8B591C7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1664" y="0"/>
            <a:ext cx="9948672"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olo 1"/>
          <p:cNvSpPr>
            <a:spLocks noGrp="1"/>
          </p:cNvSpPr>
          <p:nvPr>
            <p:ph type="ctrTitle"/>
          </p:nvPr>
        </p:nvSpPr>
        <p:spPr>
          <a:xfrm>
            <a:off x="1524000" y="1204879"/>
            <a:ext cx="9144000" cy="1847834"/>
          </a:xfrm>
        </p:spPr>
        <p:txBody>
          <a:bodyPr anchor="ctr">
            <a:normAutofit fontScale="90000"/>
          </a:bodyPr>
          <a:lstStyle/>
          <a:p>
            <a:br>
              <a:rPr lang="it-IT" sz="4800" b="1" dirty="0">
                <a:latin typeface="Calibri" pitchFamily="34" charset="0"/>
              </a:rPr>
            </a:br>
            <a:br>
              <a:rPr lang="it-IT" sz="4800" b="1" dirty="0">
                <a:latin typeface="Calibri" pitchFamily="34" charset="0"/>
              </a:rPr>
            </a:br>
            <a:r>
              <a:rPr lang="it-IT" sz="4800" b="1" dirty="0">
                <a:latin typeface="Calibri" pitchFamily="34" charset="0"/>
              </a:rPr>
              <a:t>GRAZIE</a:t>
            </a:r>
            <a:br>
              <a:rPr lang="it-IT" sz="4800" b="1" dirty="0">
                <a:latin typeface="Calibri" pitchFamily="34" charset="0"/>
              </a:rPr>
            </a:br>
            <a:endParaRPr lang="it-IT" sz="4800" dirty="0">
              <a:latin typeface="Calibri" pitchFamily="34" charset="0"/>
            </a:endParaRPr>
          </a:p>
        </p:txBody>
      </p:sp>
      <p:sp>
        <p:nvSpPr>
          <p:cNvPr id="33" name="Rectangle 32">
            <a:extLst>
              <a:ext uri="{FF2B5EF4-FFF2-40B4-BE49-F238E27FC236}">
                <a16:creationId xmlns:a16="http://schemas.microsoft.com/office/drawing/2014/main" id="{3629484E-3792-4B3D-89AD-7C8A1ED0E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0" y="5524786"/>
            <a:ext cx="4754880" cy="274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Segnaposto data 3"/>
          <p:cNvSpPr>
            <a:spLocks noGrp="1"/>
          </p:cNvSpPr>
          <p:nvPr>
            <p:ph type="dt" sz="half" idx="10"/>
          </p:nvPr>
        </p:nvSpPr>
        <p:spPr>
          <a:xfrm>
            <a:off x="434163" y="6356350"/>
            <a:ext cx="1166037" cy="365125"/>
          </a:xfrm>
        </p:spPr>
        <p:txBody>
          <a:bodyPr>
            <a:normAutofit/>
          </a:bodyPr>
          <a:lstStyle/>
          <a:p>
            <a:pPr>
              <a:spcAft>
                <a:spcPts val="600"/>
              </a:spcAft>
            </a:pPr>
            <a:fld id="{1C590E22-E9C1-4A91-B5A5-300C8D485821}" type="datetime1">
              <a:rPr lang="it-IT" smtClean="0">
                <a:solidFill>
                  <a:schemeClr val="tx1">
                    <a:lumMod val="50000"/>
                    <a:lumOff val="50000"/>
                  </a:schemeClr>
                </a:solidFill>
                <a:latin typeface="Calibri" pitchFamily="34" charset="0"/>
              </a:rPr>
              <a:t>11/12/2020</a:t>
            </a:fld>
            <a:endParaRPr lang="it-IT" dirty="0">
              <a:solidFill>
                <a:schemeClr val="tx1">
                  <a:lumMod val="50000"/>
                  <a:lumOff val="50000"/>
                </a:schemeClr>
              </a:solidFill>
              <a:latin typeface="Calibri" pitchFamily="34" charset="0"/>
            </a:endParaRPr>
          </a:p>
        </p:txBody>
      </p:sp>
      <p:sp>
        <p:nvSpPr>
          <p:cNvPr id="6" name="Segnaposto piè di pagina 5">
            <a:extLst>
              <a:ext uri="{FF2B5EF4-FFF2-40B4-BE49-F238E27FC236}">
                <a16:creationId xmlns:a16="http://schemas.microsoft.com/office/drawing/2014/main" id="{B80C0DE2-CE8C-472F-913A-A5BF9C176A7D}"/>
              </a:ext>
            </a:extLst>
          </p:cNvPr>
          <p:cNvSpPr>
            <a:spLocks noGrp="1"/>
          </p:cNvSpPr>
          <p:nvPr>
            <p:ph type="ftr" sz="quarter" idx="11"/>
          </p:nvPr>
        </p:nvSpPr>
        <p:spPr>
          <a:xfrm>
            <a:off x="4038600" y="6356350"/>
            <a:ext cx="4114800" cy="365125"/>
          </a:xfrm>
        </p:spPr>
        <p:txBody>
          <a:bodyPr>
            <a:normAutofit/>
          </a:bodyPr>
          <a:lstStyle/>
          <a:p>
            <a:pPr>
              <a:spcAft>
                <a:spcPts val="600"/>
              </a:spcAft>
            </a:pPr>
            <a:r>
              <a:rPr lang="it-IT" dirty="0">
                <a:solidFill>
                  <a:schemeClr val="tx1">
                    <a:lumMod val="50000"/>
                    <a:lumOff val="50000"/>
                  </a:schemeClr>
                </a:solidFill>
              </a:rPr>
              <a:t>IL CODICE DEI CONTRATTI PUBBLICI</a:t>
            </a:r>
          </a:p>
        </p:txBody>
      </p:sp>
      <p:sp>
        <p:nvSpPr>
          <p:cNvPr id="5" name="Segnaposto numero diapositiva 4"/>
          <p:cNvSpPr>
            <a:spLocks noGrp="1"/>
          </p:cNvSpPr>
          <p:nvPr>
            <p:ph type="sldNum" sz="quarter" idx="12"/>
          </p:nvPr>
        </p:nvSpPr>
        <p:spPr>
          <a:xfrm>
            <a:off x="10489019" y="6356350"/>
            <a:ext cx="1268818" cy="365125"/>
          </a:xfrm>
          <a:prstGeom prst="ellipse">
            <a:avLst/>
          </a:prstGeom>
        </p:spPr>
        <p:txBody>
          <a:bodyPr>
            <a:normAutofit/>
          </a:bodyPr>
          <a:lstStyle/>
          <a:p>
            <a:pPr>
              <a:lnSpc>
                <a:spcPct val="90000"/>
              </a:lnSpc>
              <a:spcAft>
                <a:spcPts val="600"/>
              </a:spcAft>
            </a:pPr>
            <a:fld id="{ED2A5BCF-08AD-4814-8341-34CC1736FD3A}" type="slidenum">
              <a:rPr lang="it-IT">
                <a:solidFill>
                  <a:schemeClr val="tx1">
                    <a:lumMod val="50000"/>
                    <a:lumOff val="50000"/>
                  </a:schemeClr>
                </a:solidFill>
              </a:rPr>
              <a:pPr>
                <a:lnSpc>
                  <a:spcPct val="90000"/>
                </a:lnSpc>
                <a:spcAft>
                  <a:spcPts val="600"/>
                </a:spcAft>
              </a:pPr>
              <a:t>349</a:t>
            </a:fld>
            <a:endParaRPr lang="it-IT" dirty="0">
              <a:solidFill>
                <a:schemeClr val="tx1">
                  <a:lumMod val="50000"/>
                  <a:lumOff val="50000"/>
                </a:schemeClr>
              </a:solidFill>
            </a:endParaRPr>
          </a:p>
        </p:txBody>
      </p:sp>
      <p:sp>
        <p:nvSpPr>
          <p:cNvPr id="12" name="Rettangolo 11">
            <a:extLst>
              <a:ext uri="{FF2B5EF4-FFF2-40B4-BE49-F238E27FC236}">
                <a16:creationId xmlns:a16="http://schemas.microsoft.com/office/drawing/2014/main" id="{F7D8AEE3-1D51-4D7B-9F65-F73D1C68F1BC}"/>
              </a:ext>
            </a:extLst>
          </p:cNvPr>
          <p:cNvSpPr/>
          <p:nvPr/>
        </p:nvSpPr>
        <p:spPr>
          <a:xfrm>
            <a:off x="3051620" y="3189238"/>
            <a:ext cx="6096000" cy="1292662"/>
          </a:xfrm>
          <a:prstGeom prst="rect">
            <a:avLst/>
          </a:prstGeom>
        </p:spPr>
        <p:txBody>
          <a:bodyPr>
            <a:spAutoFit/>
          </a:bodyPr>
          <a:lstStyle/>
          <a:p>
            <a:pPr algn="ctr"/>
            <a:r>
              <a:rPr lang="it-IT" dirty="0"/>
              <a:t> </a:t>
            </a:r>
            <a:r>
              <a:rPr lang="it-IT" sz="1600" b="1" dirty="0"/>
              <a:t>AVV. SANDRO MENTO</a:t>
            </a:r>
          </a:p>
          <a:p>
            <a:pPr algn="ctr"/>
            <a:r>
              <a:rPr lang="it-IT" sz="1500" dirty="0"/>
              <a:t>Viale Liegi, 16 - 00198 Roma</a:t>
            </a:r>
          </a:p>
          <a:p>
            <a:pPr algn="ctr"/>
            <a:r>
              <a:rPr lang="it-IT" sz="1500" dirty="0"/>
              <a:t>Tel./Fax 06.9850269</a:t>
            </a:r>
          </a:p>
          <a:p>
            <a:pPr algn="ctr"/>
            <a:r>
              <a:rPr lang="it-IT" sz="1500" dirty="0"/>
              <a:t>email: </a:t>
            </a:r>
            <a:r>
              <a:rPr lang="it-IT" sz="1500" dirty="0">
                <a:hlinkClick r:id="rId3"/>
              </a:rPr>
              <a:t>info@studiolegalemento.onmicrosoft.com</a:t>
            </a:r>
            <a:endParaRPr lang="it-IT" sz="1500" dirty="0"/>
          </a:p>
          <a:p>
            <a:pPr algn="ctr"/>
            <a:r>
              <a:rPr lang="it-IT" sz="1500" dirty="0"/>
              <a:t>pec: </a:t>
            </a:r>
            <a:r>
              <a:rPr lang="it-IT" sz="1500" dirty="0">
                <a:hlinkClick r:id="rId4"/>
              </a:rPr>
              <a:t>sandro.mento@oav.legalmail.it</a:t>
            </a:r>
            <a:r>
              <a:rPr lang="it-IT" sz="1500" dirty="0"/>
              <a:t> </a:t>
            </a:r>
          </a:p>
        </p:txBody>
      </p:sp>
    </p:spTree>
    <p:extLst>
      <p:ext uri="{BB962C8B-B14F-4D97-AF65-F5344CB8AC3E}">
        <p14:creationId xmlns:p14="http://schemas.microsoft.com/office/powerpoint/2010/main" val="110162429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3" name="Segnaposto contenuto 2"/>
          <p:cNvSpPr>
            <a:spLocks noGrp="1"/>
          </p:cNvSpPr>
          <p:nvPr>
            <p:ph type="subTitle" idx="1"/>
          </p:nvPr>
        </p:nvSpPr>
        <p:spPr/>
        <p:txBody>
          <a:bodyPr>
            <a:normAutofit/>
          </a:bodyPr>
          <a:lstStyle/>
          <a:p>
            <a:endParaRPr lang="it-IT" dirty="0"/>
          </a:p>
          <a:p>
            <a:endParaRPr lang="it-IT" dirty="0"/>
          </a:p>
          <a:p>
            <a:endParaRPr lang="it-IT" dirty="0"/>
          </a:p>
          <a:p>
            <a:endParaRPr lang="it-IT" dirty="0"/>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29BD170F-F50F-4D07-AE75-E85E882A7A71}" type="datetime1">
              <a:rPr lang="it-IT" smtClean="0"/>
              <a:t>11/12/2020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35</a:t>
            </a:fld>
            <a:endParaRPr lang="it-IT" dirty="0"/>
          </a:p>
        </p:txBody>
      </p:sp>
      <p:sp>
        <p:nvSpPr>
          <p:cNvPr id="2" name="CasellaDiTesto 1">
            <a:extLst>
              <a:ext uri="{FF2B5EF4-FFF2-40B4-BE49-F238E27FC236}">
                <a16:creationId xmlns:a16="http://schemas.microsoft.com/office/drawing/2014/main" id="{39FCF0C0-5817-4C63-BF76-57A7795C1D2E}"/>
              </a:ext>
            </a:extLst>
          </p:cNvPr>
          <p:cNvSpPr txBox="1"/>
          <p:nvPr/>
        </p:nvSpPr>
        <p:spPr>
          <a:xfrm>
            <a:off x="2532176" y="1835528"/>
            <a:ext cx="7200800" cy="3739485"/>
          </a:xfrm>
          <a:prstGeom prst="rect">
            <a:avLst/>
          </a:prstGeom>
          <a:noFill/>
        </p:spPr>
        <p:txBody>
          <a:bodyPr wrap="square" rtlCol="0">
            <a:spAutoFit/>
          </a:bodyPr>
          <a:lstStyle/>
          <a:p>
            <a:pPr algn="ctr"/>
            <a:endParaRPr lang="it-IT" sz="1500" b="1" u="sng" dirty="0"/>
          </a:p>
          <a:p>
            <a:pPr algn="ctr"/>
            <a:r>
              <a:rPr lang="it-IT" sz="2000" b="1" u="sng" dirty="0"/>
              <a:t>TAR Lazio, Roma, sez. II </a:t>
            </a:r>
            <a:r>
              <a:rPr lang="it-IT" sz="2000" b="1" i="1" u="sng" dirty="0"/>
              <a:t>bis</a:t>
            </a:r>
            <a:r>
              <a:rPr lang="it-IT" sz="2000" b="1" u="sng" dirty="0"/>
              <a:t>, 26-09-2017, n. 9921</a:t>
            </a:r>
          </a:p>
          <a:p>
            <a:pPr algn="ctr"/>
            <a:endParaRPr lang="it-IT" sz="1500" dirty="0"/>
          </a:p>
          <a:p>
            <a:pPr algn="ctr"/>
            <a:r>
              <a:rPr lang="it-IT" sz="1600" dirty="0"/>
              <a:t>«</a:t>
            </a:r>
            <a:r>
              <a:rPr lang="it-IT" sz="1700" i="1" dirty="0"/>
              <a:t>La sopravvenienza di una norma nel corso della procedura concorsuale </a:t>
            </a:r>
            <a:r>
              <a:rPr lang="it-IT" sz="1700" b="1" i="1" u="sng" dirty="0"/>
              <a:t>non consente l'eterointegrazione del bando di gara.</a:t>
            </a:r>
            <a:r>
              <a:rPr lang="it-IT" sz="1700" i="1" dirty="0"/>
              <a:t> Il principio dell'eterointegrazione negoziale, sancito dall'art. 1339 c.c. , non può trovare applicazione, neppure in via analogica, con riferimento al bando di gara in considerazione della differente natura di tale atto rispetto all'accordo negoziale. </a:t>
            </a:r>
            <a:r>
              <a:rPr lang="it-IT" sz="1700" b="1" i="1" u="sng" dirty="0"/>
              <a:t>In ipotesi di difformità del bando rispetto allo ius superveniens, la stazione appaltante può agire in autotutela, eliminando gli atti amministrativi contrastanti con la norma sopravvenuta.</a:t>
            </a:r>
            <a:r>
              <a:rPr lang="it-IT" sz="1700" i="1" dirty="0"/>
              <a:t> Mediante i "chiarimenti" gli organi della procedura di aggiudicazione possono soltanto fornire interpretazioni delle regole di gara, mentre è preclusa ogni innovazione della lex specialis di gara veicolata mediante tale strumento</a:t>
            </a:r>
            <a:r>
              <a:rPr lang="it-IT" sz="1600" dirty="0"/>
              <a:t>».</a:t>
            </a:r>
          </a:p>
        </p:txBody>
      </p:sp>
      <p:sp>
        <p:nvSpPr>
          <p:cNvPr id="9" name="CasellaDiTesto 8">
            <a:extLst>
              <a:ext uri="{FF2B5EF4-FFF2-40B4-BE49-F238E27FC236}">
                <a16:creationId xmlns:a16="http://schemas.microsoft.com/office/drawing/2014/main" id="{8523225D-C087-4B7D-B297-EEF28E3F6FD6}"/>
              </a:ext>
            </a:extLst>
          </p:cNvPr>
          <p:cNvSpPr txBox="1"/>
          <p:nvPr/>
        </p:nvSpPr>
        <p:spPr>
          <a:xfrm>
            <a:off x="2532176" y="1072457"/>
            <a:ext cx="7200800" cy="707886"/>
          </a:xfrm>
          <a:prstGeom prst="rect">
            <a:avLst/>
          </a:prstGeom>
          <a:solidFill>
            <a:srgbClr val="7030A0"/>
          </a:solidFill>
        </p:spPr>
        <p:txBody>
          <a:bodyPr wrap="square" rtlCol="0">
            <a:spAutoFit/>
          </a:bodyPr>
          <a:lstStyle/>
          <a:p>
            <a:pPr algn="ctr"/>
            <a:r>
              <a:rPr lang="it-IT" sz="2000" b="1" dirty="0"/>
              <a:t>IL BANDO DI GARA E LA LETTERA DI INVITO</a:t>
            </a:r>
          </a:p>
          <a:p>
            <a:pPr algn="ctr"/>
            <a:r>
              <a:rPr lang="it-IT" sz="2000" b="1" dirty="0"/>
              <a:t>Il bando di gara</a:t>
            </a:r>
          </a:p>
        </p:txBody>
      </p:sp>
    </p:spTree>
    <p:extLst>
      <p:ext uri="{BB962C8B-B14F-4D97-AF65-F5344CB8AC3E}">
        <p14:creationId xmlns:p14="http://schemas.microsoft.com/office/powerpoint/2010/main" val="192005521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3" name="Segnaposto contenuto 2"/>
          <p:cNvSpPr>
            <a:spLocks noGrp="1"/>
          </p:cNvSpPr>
          <p:nvPr>
            <p:ph type="subTitle" idx="1"/>
          </p:nvPr>
        </p:nvSpPr>
        <p:spPr/>
        <p:txBody>
          <a:bodyPr>
            <a:normAutofit/>
          </a:bodyPr>
          <a:lstStyle/>
          <a:p>
            <a:endParaRPr lang="it-IT" dirty="0"/>
          </a:p>
          <a:p>
            <a:endParaRPr lang="it-IT" dirty="0"/>
          </a:p>
          <a:p>
            <a:endParaRPr lang="it-IT" dirty="0"/>
          </a:p>
          <a:p>
            <a:endParaRPr lang="it-IT" dirty="0"/>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F0F03471-6140-4574-AEB4-6C86C1BF08DB}" type="datetime1">
              <a:rPr lang="it-IT" smtClean="0"/>
              <a:t>11/12/2020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36</a:t>
            </a:fld>
            <a:endParaRPr lang="it-IT" dirty="0"/>
          </a:p>
        </p:txBody>
      </p:sp>
      <p:sp>
        <p:nvSpPr>
          <p:cNvPr id="2" name="CasellaDiTesto 1">
            <a:extLst>
              <a:ext uri="{FF2B5EF4-FFF2-40B4-BE49-F238E27FC236}">
                <a16:creationId xmlns:a16="http://schemas.microsoft.com/office/drawing/2014/main" id="{39FCF0C0-5817-4C63-BF76-57A7795C1D2E}"/>
              </a:ext>
            </a:extLst>
          </p:cNvPr>
          <p:cNvSpPr txBox="1"/>
          <p:nvPr/>
        </p:nvSpPr>
        <p:spPr>
          <a:xfrm>
            <a:off x="1485420" y="1818965"/>
            <a:ext cx="9294312" cy="3954929"/>
          </a:xfrm>
          <a:prstGeom prst="rect">
            <a:avLst/>
          </a:prstGeom>
          <a:noFill/>
        </p:spPr>
        <p:txBody>
          <a:bodyPr wrap="square" rtlCol="0">
            <a:spAutoFit/>
          </a:bodyPr>
          <a:lstStyle/>
          <a:p>
            <a:pPr algn="ctr"/>
            <a:endParaRPr lang="it-IT" sz="1500" b="1" u="sng" dirty="0"/>
          </a:p>
          <a:p>
            <a:pPr algn="ctr"/>
            <a:r>
              <a:rPr lang="it-IT" sz="2800" b="1" u="sng" dirty="0"/>
              <a:t>ATTENZIONE…</a:t>
            </a:r>
          </a:p>
          <a:p>
            <a:pPr algn="ctr"/>
            <a:endParaRPr lang="it-IT" sz="1000" b="1" u="sng" dirty="0"/>
          </a:p>
          <a:p>
            <a:pPr algn="ctr"/>
            <a:r>
              <a:rPr lang="it-IT" b="1" u="sng" dirty="0"/>
              <a:t>Art. 83 Codice, comma 8:</a:t>
            </a:r>
            <a:r>
              <a:rPr lang="it-IT" i="1" dirty="0"/>
              <a:t> «8. </a:t>
            </a:r>
            <a:r>
              <a:rPr lang="it-IT" i="1" u="sng" dirty="0"/>
              <a:t>Le stazioni appaltanti indicano le condizioni di partecipazione richieste, che possono essere espresse come livelli minimi di capacità, congiuntamente agli idonei mezzi di prova, nel bando di gara o nell'invito a confermare interesse ed effettuano la verifica formale e sostanziale delle capacità realizzative, delle competenze tecniche e professionali, ivi comprese le risorse umane, organiche all'impresa, nonché delle attività effettivamente eseguite. </a:t>
            </a:r>
            <a:r>
              <a:rPr lang="it-IT" i="1" dirty="0"/>
              <a:t>Per i soggetti di cui all’articolo 45, comma 2, lettere d), e), f) e g), nel bando sono indicate le eventuali misure in cui gli stessi requisiti devono essere posseduti dai singoli concorrenti partecipanti. La mandataria in ogni caso deve possedere i requisiti ed eseguire le prestazioni in misura maggioritaria. </a:t>
            </a:r>
            <a:r>
              <a:rPr lang="it-IT" b="1" i="1" u="sng" dirty="0"/>
              <a:t>I bandi e le lettere di invito non possono contenere ulteriori prescrizioni a pena di esclusione rispetto a quelle previste dal presente codice e da altre disposizioni di legge vigenti. Dette prescrizioni sono comunque nulle</a:t>
            </a:r>
            <a:r>
              <a:rPr lang="it-IT" i="1" dirty="0"/>
              <a:t>».</a:t>
            </a:r>
          </a:p>
        </p:txBody>
      </p:sp>
      <p:sp>
        <p:nvSpPr>
          <p:cNvPr id="9" name="CasellaDiTesto 8">
            <a:extLst>
              <a:ext uri="{FF2B5EF4-FFF2-40B4-BE49-F238E27FC236}">
                <a16:creationId xmlns:a16="http://schemas.microsoft.com/office/drawing/2014/main" id="{8523225D-C087-4B7D-B297-EEF28E3F6FD6}"/>
              </a:ext>
            </a:extLst>
          </p:cNvPr>
          <p:cNvSpPr txBox="1"/>
          <p:nvPr/>
        </p:nvSpPr>
        <p:spPr>
          <a:xfrm>
            <a:off x="2532176" y="1072457"/>
            <a:ext cx="7200800" cy="707886"/>
          </a:xfrm>
          <a:prstGeom prst="rect">
            <a:avLst/>
          </a:prstGeom>
          <a:solidFill>
            <a:srgbClr val="7030A0"/>
          </a:solidFill>
        </p:spPr>
        <p:txBody>
          <a:bodyPr wrap="square" rtlCol="0">
            <a:spAutoFit/>
          </a:bodyPr>
          <a:lstStyle/>
          <a:p>
            <a:pPr algn="ctr"/>
            <a:r>
              <a:rPr lang="it-IT" sz="2000" b="1" dirty="0"/>
              <a:t>IL BANDO DI GARA E LA LETTERA DI INVITO</a:t>
            </a:r>
          </a:p>
          <a:p>
            <a:pPr algn="ctr"/>
            <a:r>
              <a:rPr lang="it-IT" sz="2000" b="1" dirty="0"/>
              <a:t>Il bando di gara</a:t>
            </a:r>
          </a:p>
        </p:txBody>
      </p:sp>
    </p:spTree>
    <p:extLst>
      <p:ext uri="{BB962C8B-B14F-4D97-AF65-F5344CB8AC3E}">
        <p14:creationId xmlns:p14="http://schemas.microsoft.com/office/powerpoint/2010/main" val="237285630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3" name="Segnaposto contenuto 2"/>
          <p:cNvSpPr>
            <a:spLocks noGrp="1"/>
          </p:cNvSpPr>
          <p:nvPr>
            <p:ph type="subTitle" idx="1"/>
          </p:nvPr>
        </p:nvSpPr>
        <p:spPr/>
        <p:txBody>
          <a:bodyPr>
            <a:normAutofit/>
          </a:bodyPr>
          <a:lstStyle/>
          <a:p>
            <a:endParaRPr lang="it-IT" dirty="0"/>
          </a:p>
          <a:p>
            <a:endParaRPr lang="it-IT" dirty="0"/>
          </a:p>
          <a:p>
            <a:endParaRPr lang="it-IT" dirty="0"/>
          </a:p>
          <a:p>
            <a:endParaRPr lang="it-IT" dirty="0"/>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74B6948D-C404-4141-A51F-CFC448AF0187}" type="datetime1">
              <a:rPr lang="it-IT" smtClean="0"/>
              <a:t>11/12/2020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37</a:t>
            </a:fld>
            <a:endParaRPr lang="it-IT" dirty="0"/>
          </a:p>
        </p:txBody>
      </p:sp>
      <p:sp>
        <p:nvSpPr>
          <p:cNvPr id="2" name="CasellaDiTesto 1">
            <a:extLst>
              <a:ext uri="{FF2B5EF4-FFF2-40B4-BE49-F238E27FC236}">
                <a16:creationId xmlns:a16="http://schemas.microsoft.com/office/drawing/2014/main" id="{39FCF0C0-5817-4C63-BF76-57A7795C1D2E}"/>
              </a:ext>
            </a:extLst>
          </p:cNvPr>
          <p:cNvSpPr txBox="1"/>
          <p:nvPr/>
        </p:nvSpPr>
        <p:spPr>
          <a:xfrm>
            <a:off x="1485420" y="1818965"/>
            <a:ext cx="9294312" cy="3277820"/>
          </a:xfrm>
          <a:prstGeom prst="rect">
            <a:avLst/>
          </a:prstGeom>
          <a:noFill/>
        </p:spPr>
        <p:txBody>
          <a:bodyPr wrap="square" rtlCol="0">
            <a:spAutoFit/>
          </a:bodyPr>
          <a:lstStyle/>
          <a:p>
            <a:pPr algn="ctr"/>
            <a:endParaRPr lang="it-IT" sz="1500" b="1" u="sng" dirty="0"/>
          </a:p>
          <a:p>
            <a:pPr algn="ctr"/>
            <a:endParaRPr lang="it-IT" sz="2400" dirty="0"/>
          </a:p>
          <a:p>
            <a:pPr algn="ctr"/>
            <a:r>
              <a:rPr lang="it-IT" sz="2400" dirty="0"/>
              <a:t>Secondo il costante orientamento della giurisprudenza, inoltre, </a:t>
            </a:r>
            <a:r>
              <a:rPr lang="it-IT" sz="2400" u="sng" dirty="0"/>
              <a:t>le clausole di esclusione poste dalla legge o dal bando sono di stretta interpretazione, dovendosi dare prevalenza alle espressioni letterali in esse contenute, restando preclusa ogni forma di estensione analogica diretta ad evidenziare pretesi significati impliciti</a:t>
            </a:r>
            <a:r>
              <a:rPr lang="it-IT" sz="2400" dirty="0"/>
              <a:t>, </a:t>
            </a:r>
            <a:r>
              <a:rPr lang="it-IT" sz="2400" b="1" dirty="0"/>
              <a:t>che rischierebbe di vulnerare l’affidamento dei partecipanti, la par condicio e l'esigenza della più ampia partecipazione.</a:t>
            </a:r>
            <a:endParaRPr lang="it-IT" sz="2400" b="1" i="1" dirty="0"/>
          </a:p>
        </p:txBody>
      </p:sp>
      <p:sp>
        <p:nvSpPr>
          <p:cNvPr id="9" name="CasellaDiTesto 8">
            <a:extLst>
              <a:ext uri="{FF2B5EF4-FFF2-40B4-BE49-F238E27FC236}">
                <a16:creationId xmlns:a16="http://schemas.microsoft.com/office/drawing/2014/main" id="{8523225D-C087-4B7D-B297-EEF28E3F6FD6}"/>
              </a:ext>
            </a:extLst>
          </p:cNvPr>
          <p:cNvSpPr txBox="1"/>
          <p:nvPr/>
        </p:nvSpPr>
        <p:spPr>
          <a:xfrm>
            <a:off x="2532176" y="1072457"/>
            <a:ext cx="7200800" cy="707886"/>
          </a:xfrm>
          <a:prstGeom prst="rect">
            <a:avLst/>
          </a:prstGeom>
          <a:solidFill>
            <a:srgbClr val="7030A0"/>
          </a:solidFill>
        </p:spPr>
        <p:txBody>
          <a:bodyPr wrap="square" rtlCol="0">
            <a:spAutoFit/>
          </a:bodyPr>
          <a:lstStyle/>
          <a:p>
            <a:pPr algn="ctr"/>
            <a:r>
              <a:rPr lang="it-IT" sz="2000" b="1" dirty="0"/>
              <a:t>IL BANDO DI GARA E LA LETTERA DI INVITO</a:t>
            </a:r>
          </a:p>
          <a:p>
            <a:pPr algn="ctr"/>
            <a:r>
              <a:rPr lang="it-IT" sz="2000" b="1" dirty="0"/>
              <a:t>Il bando di gara</a:t>
            </a:r>
          </a:p>
        </p:txBody>
      </p:sp>
    </p:spTree>
    <p:extLst>
      <p:ext uri="{BB962C8B-B14F-4D97-AF65-F5344CB8AC3E}">
        <p14:creationId xmlns:p14="http://schemas.microsoft.com/office/powerpoint/2010/main" val="244968729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3" name="Segnaposto contenuto 2"/>
          <p:cNvSpPr>
            <a:spLocks noGrp="1"/>
          </p:cNvSpPr>
          <p:nvPr>
            <p:ph type="subTitle" idx="1"/>
          </p:nvPr>
        </p:nvSpPr>
        <p:spPr/>
        <p:txBody>
          <a:bodyPr>
            <a:normAutofit/>
          </a:bodyPr>
          <a:lstStyle/>
          <a:p>
            <a:endParaRPr lang="it-IT" dirty="0"/>
          </a:p>
          <a:p>
            <a:endParaRPr lang="it-IT" dirty="0"/>
          </a:p>
          <a:p>
            <a:endParaRPr lang="it-IT" dirty="0"/>
          </a:p>
          <a:p>
            <a:endParaRPr lang="it-IT" dirty="0"/>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124D0ACD-63CF-4B7D-BF27-AD0AF23DF52E}" type="datetime1">
              <a:rPr lang="it-IT" smtClean="0"/>
              <a:t>11/12/2020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38</a:t>
            </a:fld>
            <a:endParaRPr lang="it-IT" dirty="0"/>
          </a:p>
        </p:txBody>
      </p:sp>
      <p:sp>
        <p:nvSpPr>
          <p:cNvPr id="2" name="CasellaDiTesto 1">
            <a:extLst>
              <a:ext uri="{FF2B5EF4-FFF2-40B4-BE49-F238E27FC236}">
                <a16:creationId xmlns:a16="http://schemas.microsoft.com/office/drawing/2014/main" id="{39FCF0C0-5817-4C63-BF76-57A7795C1D2E}"/>
              </a:ext>
            </a:extLst>
          </p:cNvPr>
          <p:cNvSpPr txBox="1"/>
          <p:nvPr/>
        </p:nvSpPr>
        <p:spPr>
          <a:xfrm>
            <a:off x="1485420" y="1818965"/>
            <a:ext cx="9294312" cy="2954655"/>
          </a:xfrm>
          <a:prstGeom prst="rect">
            <a:avLst/>
          </a:prstGeom>
          <a:noFill/>
        </p:spPr>
        <p:txBody>
          <a:bodyPr wrap="square" rtlCol="0">
            <a:spAutoFit/>
          </a:bodyPr>
          <a:lstStyle/>
          <a:p>
            <a:pPr algn="ctr"/>
            <a:endParaRPr lang="it-IT" i="1" dirty="0"/>
          </a:p>
          <a:p>
            <a:pPr algn="ctr"/>
            <a:r>
              <a:rPr lang="it-IT" sz="2400" dirty="0"/>
              <a:t>Riguardo la fissazione dei requisiti tecnici nei bandi, </a:t>
            </a:r>
            <a:r>
              <a:rPr lang="it-IT" sz="2400" u="sng" dirty="0"/>
              <a:t>pur rientrando nella discrezionalità della stazione appaltante, è irrazionale e illogico il bando che impone requisiti di partecipazione incongrui rispetto alle finalità del singolo procedimento di gara o non necessari</a:t>
            </a:r>
            <a:r>
              <a:rPr lang="it-IT" sz="2400" dirty="0"/>
              <a:t>, in quanto non corrispondono ad alcun reale elemento di specificazione delle potenzialità tecnico economiche dell'impresa o, in ogni caso, sono fonte di incertezze e imprevedibili effetti distorsivi della gara.</a:t>
            </a:r>
          </a:p>
        </p:txBody>
      </p:sp>
      <p:sp>
        <p:nvSpPr>
          <p:cNvPr id="9" name="CasellaDiTesto 8">
            <a:extLst>
              <a:ext uri="{FF2B5EF4-FFF2-40B4-BE49-F238E27FC236}">
                <a16:creationId xmlns:a16="http://schemas.microsoft.com/office/drawing/2014/main" id="{8523225D-C087-4B7D-B297-EEF28E3F6FD6}"/>
              </a:ext>
            </a:extLst>
          </p:cNvPr>
          <p:cNvSpPr txBox="1"/>
          <p:nvPr/>
        </p:nvSpPr>
        <p:spPr>
          <a:xfrm>
            <a:off x="2532176" y="1072457"/>
            <a:ext cx="7200800" cy="707886"/>
          </a:xfrm>
          <a:prstGeom prst="rect">
            <a:avLst/>
          </a:prstGeom>
          <a:solidFill>
            <a:srgbClr val="7030A0"/>
          </a:solidFill>
        </p:spPr>
        <p:txBody>
          <a:bodyPr wrap="square" rtlCol="0">
            <a:spAutoFit/>
          </a:bodyPr>
          <a:lstStyle/>
          <a:p>
            <a:pPr algn="ctr"/>
            <a:r>
              <a:rPr lang="it-IT" sz="2000" b="1" dirty="0"/>
              <a:t>IL BANDO DI GARA E LA LETTERA DI INVITO</a:t>
            </a:r>
          </a:p>
          <a:p>
            <a:pPr algn="ctr"/>
            <a:r>
              <a:rPr lang="it-IT" sz="2000" b="1" dirty="0"/>
              <a:t>Il bando di gara</a:t>
            </a:r>
          </a:p>
        </p:txBody>
      </p:sp>
    </p:spTree>
    <p:extLst>
      <p:ext uri="{BB962C8B-B14F-4D97-AF65-F5344CB8AC3E}">
        <p14:creationId xmlns:p14="http://schemas.microsoft.com/office/powerpoint/2010/main" val="428176569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3" name="Segnaposto contenuto 2"/>
          <p:cNvSpPr>
            <a:spLocks noGrp="1"/>
          </p:cNvSpPr>
          <p:nvPr>
            <p:ph type="subTitle" idx="1"/>
          </p:nvPr>
        </p:nvSpPr>
        <p:spPr/>
        <p:txBody>
          <a:bodyPr>
            <a:normAutofit/>
          </a:bodyPr>
          <a:lstStyle/>
          <a:p>
            <a:endParaRPr lang="it-IT" dirty="0"/>
          </a:p>
          <a:p>
            <a:endParaRPr lang="it-IT" dirty="0"/>
          </a:p>
          <a:p>
            <a:endParaRPr lang="it-IT" dirty="0"/>
          </a:p>
          <a:p>
            <a:endParaRPr lang="it-IT" dirty="0"/>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D70F1C17-53C8-4575-88D3-A467C82D1A05}" type="datetime1">
              <a:rPr lang="it-IT" smtClean="0"/>
              <a:t>11/12/2020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39</a:t>
            </a:fld>
            <a:endParaRPr lang="it-IT" dirty="0"/>
          </a:p>
        </p:txBody>
      </p:sp>
      <p:sp>
        <p:nvSpPr>
          <p:cNvPr id="2" name="CasellaDiTesto 1">
            <a:extLst>
              <a:ext uri="{FF2B5EF4-FFF2-40B4-BE49-F238E27FC236}">
                <a16:creationId xmlns:a16="http://schemas.microsoft.com/office/drawing/2014/main" id="{39FCF0C0-5817-4C63-BF76-57A7795C1D2E}"/>
              </a:ext>
            </a:extLst>
          </p:cNvPr>
          <p:cNvSpPr txBox="1"/>
          <p:nvPr/>
        </p:nvSpPr>
        <p:spPr>
          <a:xfrm>
            <a:off x="1485420" y="1818965"/>
            <a:ext cx="9294312" cy="3508653"/>
          </a:xfrm>
          <a:prstGeom prst="rect">
            <a:avLst/>
          </a:prstGeom>
          <a:noFill/>
        </p:spPr>
        <p:txBody>
          <a:bodyPr wrap="square" rtlCol="0">
            <a:spAutoFit/>
          </a:bodyPr>
          <a:lstStyle/>
          <a:p>
            <a:pPr algn="ctr"/>
            <a:endParaRPr lang="it-IT" i="1" dirty="0"/>
          </a:p>
          <a:p>
            <a:pPr algn="ctr"/>
            <a:r>
              <a:rPr lang="it-IT" sz="2000" dirty="0"/>
              <a:t>Costituisce, inoltre, </a:t>
            </a:r>
            <a:r>
              <a:rPr lang="it-IT" sz="2000" i="1" dirty="0"/>
              <a:t>ius receptum </a:t>
            </a:r>
            <a:r>
              <a:rPr lang="it-IT" sz="2000" dirty="0"/>
              <a:t>(si v. Cons. St., sez. V, 6 aprile 2009, n. 2138; Cons. St., sez. IV, 12 giugno 2007, n. 3103; Cons. St., sez. VI, 10 gennaio 2007, n. 37) l'affermazione secondo cui i bandi di gare d’appalto (anche per gli affidamenti dei servizi pubblici) </a:t>
            </a:r>
            <a:r>
              <a:rPr lang="it-IT" sz="2000" b="1" u="sng" dirty="0"/>
              <a:t>possono prevedere requisiti di partecipazione più rigorosi di quelli fissati normativamente purché non discriminanti ed abnormi rispetto alle regole proprie del settore</a:t>
            </a:r>
            <a:r>
              <a:rPr lang="it-IT" sz="2000" dirty="0"/>
              <a:t>; sotto tale angolazione non può dubitarsi che l'amministrazione aggiudicatrice abbia il potere discrezionale di fissare requisiti di partecipazione ad una gara anche superiori a quelli previsti dalla legge, </a:t>
            </a:r>
            <a:r>
              <a:rPr lang="it-IT" sz="2000" b="1" u="sng" dirty="0"/>
              <a:t>e che possa pertanto pretendere l'attestazione di requisiti di capacità diversi ed ulteriori rispetto a quelli richiesti per la iscrizione in albi o elenchi</a:t>
            </a:r>
            <a:r>
              <a:rPr lang="it-IT" sz="2400" b="1" u="sng" dirty="0"/>
              <a:t>.</a:t>
            </a:r>
          </a:p>
        </p:txBody>
      </p:sp>
      <p:sp>
        <p:nvSpPr>
          <p:cNvPr id="9" name="CasellaDiTesto 8">
            <a:extLst>
              <a:ext uri="{FF2B5EF4-FFF2-40B4-BE49-F238E27FC236}">
                <a16:creationId xmlns:a16="http://schemas.microsoft.com/office/drawing/2014/main" id="{8523225D-C087-4B7D-B297-EEF28E3F6FD6}"/>
              </a:ext>
            </a:extLst>
          </p:cNvPr>
          <p:cNvSpPr txBox="1"/>
          <p:nvPr/>
        </p:nvSpPr>
        <p:spPr>
          <a:xfrm>
            <a:off x="2532176" y="1072457"/>
            <a:ext cx="7200800" cy="707886"/>
          </a:xfrm>
          <a:prstGeom prst="rect">
            <a:avLst/>
          </a:prstGeom>
          <a:solidFill>
            <a:srgbClr val="7030A0"/>
          </a:solidFill>
        </p:spPr>
        <p:txBody>
          <a:bodyPr wrap="square" rtlCol="0">
            <a:spAutoFit/>
          </a:bodyPr>
          <a:lstStyle/>
          <a:p>
            <a:pPr algn="ctr"/>
            <a:r>
              <a:rPr lang="it-IT" sz="2000" b="1" dirty="0"/>
              <a:t>IL BANDO DI GARA E LA LETTERA DI INVITO</a:t>
            </a:r>
          </a:p>
          <a:p>
            <a:pPr algn="ctr"/>
            <a:r>
              <a:rPr lang="it-IT" sz="2000" b="1" dirty="0"/>
              <a:t>Il bando di gara</a:t>
            </a:r>
          </a:p>
        </p:txBody>
      </p:sp>
    </p:spTree>
    <p:extLst>
      <p:ext uri="{BB962C8B-B14F-4D97-AF65-F5344CB8AC3E}">
        <p14:creationId xmlns:p14="http://schemas.microsoft.com/office/powerpoint/2010/main" val="4547072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FFD48BC7-DC40-47DE-87EE-9F4B6ECB9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29" name="Freeform: Shape 28">
            <a:extLst>
              <a:ext uri="{FF2B5EF4-FFF2-40B4-BE49-F238E27FC236}">
                <a16:creationId xmlns:a16="http://schemas.microsoft.com/office/drawing/2014/main" id="{E502BBC7-2C76-46F3-BC24-5985BC13D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useBgFill="1">
        <p:nvSpPr>
          <p:cNvPr id="31" name="Freeform: Shape 30">
            <a:extLst>
              <a:ext uri="{FF2B5EF4-FFF2-40B4-BE49-F238E27FC236}">
                <a16:creationId xmlns:a16="http://schemas.microsoft.com/office/drawing/2014/main" id="{C7F28D52-2A5F-4D23-81AE-7CB8B591C7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1664" y="0"/>
            <a:ext cx="9948672"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olo 1"/>
          <p:cNvSpPr>
            <a:spLocks noGrp="1"/>
          </p:cNvSpPr>
          <p:nvPr>
            <p:ph type="ctrTitle"/>
          </p:nvPr>
        </p:nvSpPr>
        <p:spPr>
          <a:xfrm>
            <a:off x="640522" y="469976"/>
            <a:ext cx="10910956" cy="555500"/>
          </a:xfrm>
        </p:spPr>
        <p:txBody>
          <a:bodyPr anchor="ctr">
            <a:normAutofit fontScale="90000"/>
          </a:bodyPr>
          <a:lstStyle/>
          <a:p>
            <a:br>
              <a:rPr lang="it-IT" sz="2300" dirty="0">
                <a:latin typeface="Calibri" pitchFamily="34" charset="0"/>
              </a:rPr>
            </a:br>
            <a:br>
              <a:rPr lang="it-IT" sz="2300" dirty="0">
                <a:latin typeface="Calibri" pitchFamily="34" charset="0"/>
              </a:rPr>
            </a:br>
            <a:br>
              <a:rPr lang="it-IT" sz="2300" dirty="0">
                <a:latin typeface="Calibri" pitchFamily="34" charset="0"/>
              </a:rPr>
            </a:br>
            <a:br>
              <a:rPr lang="it-IT" sz="2300" dirty="0">
                <a:latin typeface="Calibri" pitchFamily="34" charset="0"/>
              </a:rPr>
            </a:br>
            <a:br>
              <a:rPr lang="it-IT" sz="2300" dirty="0">
                <a:latin typeface="Calibri" pitchFamily="34" charset="0"/>
              </a:rPr>
            </a:br>
            <a:r>
              <a:rPr lang="it-IT" sz="3100" b="1" dirty="0">
                <a:latin typeface="Calibri" pitchFamily="34" charset="0"/>
              </a:rPr>
              <a:t>Sintesi dei più recenti interventi normativi in materia di appalti pubblici</a:t>
            </a:r>
            <a:br>
              <a:rPr lang="it-IT" sz="4800" dirty="0">
                <a:latin typeface="Calibri" pitchFamily="34" charset="0"/>
              </a:rPr>
            </a:br>
            <a:endParaRPr lang="it-IT" sz="4800" dirty="0">
              <a:latin typeface="Calibri" pitchFamily="34" charset="0"/>
            </a:endParaRPr>
          </a:p>
        </p:txBody>
      </p:sp>
      <p:sp>
        <p:nvSpPr>
          <p:cNvPr id="33" name="Rectangle 32">
            <a:extLst>
              <a:ext uri="{FF2B5EF4-FFF2-40B4-BE49-F238E27FC236}">
                <a16:creationId xmlns:a16="http://schemas.microsoft.com/office/drawing/2014/main" id="{3629484E-3792-4B3D-89AD-7C8A1ED0E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0" y="5524786"/>
            <a:ext cx="4754880" cy="274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Segnaposto data 3"/>
          <p:cNvSpPr>
            <a:spLocks noGrp="1"/>
          </p:cNvSpPr>
          <p:nvPr>
            <p:ph type="dt" sz="half" idx="10"/>
          </p:nvPr>
        </p:nvSpPr>
        <p:spPr>
          <a:xfrm>
            <a:off x="434163" y="6356350"/>
            <a:ext cx="1166037" cy="365125"/>
          </a:xfrm>
        </p:spPr>
        <p:txBody>
          <a:bodyPr>
            <a:normAutofit/>
          </a:bodyPr>
          <a:lstStyle/>
          <a:p>
            <a:pPr>
              <a:spcAft>
                <a:spcPts val="600"/>
              </a:spcAft>
            </a:pPr>
            <a:fld id="{6F3C4C65-B572-46CF-99E6-0C3A07483560}" type="datetime1">
              <a:rPr lang="it-IT" smtClean="0">
                <a:solidFill>
                  <a:schemeClr val="tx1">
                    <a:lumMod val="50000"/>
                    <a:lumOff val="50000"/>
                  </a:schemeClr>
                </a:solidFill>
                <a:latin typeface="Calibri" pitchFamily="34" charset="0"/>
              </a:rPr>
              <a:t>11/12/2020</a:t>
            </a:fld>
            <a:endParaRPr lang="it-IT" dirty="0">
              <a:solidFill>
                <a:schemeClr val="tx1">
                  <a:lumMod val="50000"/>
                  <a:lumOff val="50000"/>
                </a:schemeClr>
              </a:solidFill>
              <a:latin typeface="Calibri" pitchFamily="34" charset="0"/>
            </a:endParaRPr>
          </a:p>
        </p:txBody>
      </p:sp>
      <p:sp>
        <p:nvSpPr>
          <p:cNvPr id="6" name="Segnaposto piè di pagina 5">
            <a:extLst>
              <a:ext uri="{FF2B5EF4-FFF2-40B4-BE49-F238E27FC236}">
                <a16:creationId xmlns:a16="http://schemas.microsoft.com/office/drawing/2014/main" id="{B80C0DE2-CE8C-472F-913A-A5BF9C176A7D}"/>
              </a:ext>
            </a:extLst>
          </p:cNvPr>
          <p:cNvSpPr>
            <a:spLocks noGrp="1"/>
          </p:cNvSpPr>
          <p:nvPr>
            <p:ph type="ftr" sz="quarter" idx="11"/>
          </p:nvPr>
        </p:nvSpPr>
        <p:spPr>
          <a:xfrm>
            <a:off x="4038600" y="6356350"/>
            <a:ext cx="4114800" cy="365125"/>
          </a:xfrm>
        </p:spPr>
        <p:txBody>
          <a:bodyPr>
            <a:normAutofit/>
          </a:bodyPr>
          <a:lstStyle/>
          <a:p>
            <a:pPr>
              <a:spcAft>
                <a:spcPts val="600"/>
              </a:spcAft>
            </a:pPr>
            <a:r>
              <a:rPr lang="it-IT" dirty="0">
                <a:solidFill>
                  <a:schemeClr val="tx1">
                    <a:lumMod val="50000"/>
                    <a:lumOff val="50000"/>
                  </a:schemeClr>
                </a:solidFill>
              </a:rPr>
              <a:t>IL CODICE DEI CONTRATTI PUBBLICI</a:t>
            </a:r>
          </a:p>
        </p:txBody>
      </p:sp>
      <p:sp>
        <p:nvSpPr>
          <p:cNvPr id="5" name="Segnaposto numero diapositiva 4"/>
          <p:cNvSpPr>
            <a:spLocks noGrp="1"/>
          </p:cNvSpPr>
          <p:nvPr>
            <p:ph type="sldNum" sz="quarter" idx="12"/>
          </p:nvPr>
        </p:nvSpPr>
        <p:spPr>
          <a:xfrm>
            <a:off x="10489019" y="6356350"/>
            <a:ext cx="1268818" cy="365125"/>
          </a:xfrm>
          <a:prstGeom prst="ellipse">
            <a:avLst/>
          </a:prstGeom>
        </p:spPr>
        <p:txBody>
          <a:bodyPr>
            <a:normAutofit/>
          </a:bodyPr>
          <a:lstStyle/>
          <a:p>
            <a:pPr>
              <a:lnSpc>
                <a:spcPct val="90000"/>
              </a:lnSpc>
              <a:spcAft>
                <a:spcPts val="600"/>
              </a:spcAft>
            </a:pPr>
            <a:fld id="{ED2A5BCF-08AD-4814-8341-34CC1736FD3A}" type="slidenum">
              <a:rPr lang="it-IT">
                <a:solidFill>
                  <a:schemeClr val="tx1">
                    <a:lumMod val="50000"/>
                    <a:lumOff val="50000"/>
                  </a:schemeClr>
                </a:solidFill>
              </a:rPr>
              <a:pPr>
                <a:lnSpc>
                  <a:spcPct val="90000"/>
                </a:lnSpc>
                <a:spcAft>
                  <a:spcPts val="600"/>
                </a:spcAft>
              </a:pPr>
              <a:t>4</a:t>
            </a:fld>
            <a:endParaRPr lang="it-IT" dirty="0">
              <a:solidFill>
                <a:schemeClr val="tx1">
                  <a:lumMod val="50000"/>
                  <a:lumOff val="50000"/>
                </a:schemeClr>
              </a:solidFill>
            </a:endParaRPr>
          </a:p>
        </p:txBody>
      </p:sp>
      <p:sp>
        <p:nvSpPr>
          <p:cNvPr id="3" name="CasellaDiTesto 2">
            <a:extLst>
              <a:ext uri="{FF2B5EF4-FFF2-40B4-BE49-F238E27FC236}">
                <a16:creationId xmlns:a16="http://schemas.microsoft.com/office/drawing/2014/main" id="{4EEA4020-7139-4BF8-9314-9FE194A8FF62}"/>
              </a:ext>
            </a:extLst>
          </p:cNvPr>
          <p:cNvSpPr txBox="1"/>
          <p:nvPr/>
        </p:nvSpPr>
        <p:spPr>
          <a:xfrm>
            <a:off x="1891394" y="1905506"/>
            <a:ext cx="8409211" cy="3046988"/>
          </a:xfrm>
          <a:prstGeom prst="rect">
            <a:avLst/>
          </a:prstGeom>
          <a:noFill/>
        </p:spPr>
        <p:txBody>
          <a:bodyPr wrap="square" rtlCol="0">
            <a:spAutoFit/>
          </a:bodyPr>
          <a:lstStyle/>
          <a:p>
            <a:pPr marL="342900" indent="-342900" algn="ctr" fontAlgn="base">
              <a:buFont typeface="Wingdings" panose="05000000000000000000" pitchFamily="2" charset="2"/>
              <a:buChar char="q"/>
            </a:pPr>
            <a:r>
              <a:rPr lang="it-IT" sz="2400" dirty="0"/>
              <a:t>- A seguito dell’emergenza Covid-19, il quadro è stato ulteriormente modificato dal d.l. 17 marzo 2020, n. 18 (decreto «Cura Italia»), convertito con modificazioni dalla legge 24 aprile 2020, n. 27, </a:t>
            </a:r>
            <a:r>
              <a:rPr lang="it-IT" sz="2400" b="1" u="sng" dirty="0"/>
              <a:t>introducendo disposizioni temporanee per l’aggiudicazione e l’esecuzione dei contratti pubblici nel contesto dell’emergenza connessa alla pandemia.</a:t>
            </a:r>
            <a:r>
              <a:rPr lang="it-IT" sz="2400" dirty="0"/>
              <a:t> Ulteriori disposizioni sono state aggiunte dal decreto legge 19 maggio 2020, n. 34 (decreto «Rilancio»).</a:t>
            </a:r>
          </a:p>
        </p:txBody>
      </p:sp>
    </p:spTree>
    <p:extLst>
      <p:ext uri="{BB962C8B-B14F-4D97-AF65-F5344CB8AC3E}">
        <p14:creationId xmlns:p14="http://schemas.microsoft.com/office/powerpoint/2010/main" val="54405434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3" name="Segnaposto contenuto 2"/>
          <p:cNvSpPr>
            <a:spLocks noGrp="1"/>
          </p:cNvSpPr>
          <p:nvPr>
            <p:ph type="subTitle" idx="1"/>
          </p:nvPr>
        </p:nvSpPr>
        <p:spPr/>
        <p:txBody>
          <a:bodyPr>
            <a:normAutofit/>
          </a:bodyPr>
          <a:lstStyle/>
          <a:p>
            <a:endParaRPr lang="it-IT" dirty="0"/>
          </a:p>
          <a:p>
            <a:endParaRPr lang="it-IT" dirty="0"/>
          </a:p>
          <a:p>
            <a:endParaRPr lang="it-IT" dirty="0"/>
          </a:p>
          <a:p>
            <a:endParaRPr lang="it-IT" dirty="0"/>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9D846254-F879-4E75-BE7F-091511B8ABD0}" type="datetime1">
              <a:rPr lang="it-IT" smtClean="0"/>
              <a:t>11/12/2020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40</a:t>
            </a:fld>
            <a:endParaRPr lang="it-IT" dirty="0"/>
          </a:p>
        </p:txBody>
      </p:sp>
      <p:sp>
        <p:nvSpPr>
          <p:cNvPr id="2" name="CasellaDiTesto 1">
            <a:extLst>
              <a:ext uri="{FF2B5EF4-FFF2-40B4-BE49-F238E27FC236}">
                <a16:creationId xmlns:a16="http://schemas.microsoft.com/office/drawing/2014/main" id="{39FCF0C0-5817-4C63-BF76-57A7795C1D2E}"/>
              </a:ext>
            </a:extLst>
          </p:cNvPr>
          <p:cNvSpPr txBox="1"/>
          <p:nvPr/>
        </p:nvSpPr>
        <p:spPr>
          <a:xfrm>
            <a:off x="1485420" y="1818965"/>
            <a:ext cx="9294312" cy="3816429"/>
          </a:xfrm>
          <a:prstGeom prst="rect">
            <a:avLst/>
          </a:prstGeom>
          <a:noFill/>
        </p:spPr>
        <p:txBody>
          <a:bodyPr wrap="square" rtlCol="0">
            <a:spAutoFit/>
          </a:bodyPr>
          <a:lstStyle/>
          <a:p>
            <a:pPr algn="ctr"/>
            <a:endParaRPr lang="it-IT" b="1" u="sng" dirty="0"/>
          </a:p>
          <a:p>
            <a:pPr algn="ctr"/>
            <a:r>
              <a:rPr lang="it-IT" sz="2800" b="1" dirty="0"/>
              <a:t>Consiglio di Stato, sez. V, 5 maggio 2020 n. 2851</a:t>
            </a:r>
          </a:p>
          <a:p>
            <a:pPr algn="ctr"/>
            <a:endParaRPr lang="it-IT" sz="1600" dirty="0"/>
          </a:p>
          <a:p>
            <a:pPr algn="ctr"/>
            <a:r>
              <a:rPr lang="it-IT" sz="2000" dirty="0"/>
              <a:t>Il principio di tassatività delle cause di esclusione </a:t>
            </a:r>
            <a:r>
              <a:rPr lang="it-IT" sz="2000" b="1" u="sng" dirty="0"/>
              <a:t>esige che le offerte tecniche debbano essere escluse solo quando siano a tal punto carenti degli elementi essenziali da ingenerare una situazione di incertezza assoluta sul contenuto dell’offerta, ovvero in presenza di specifiche clausole della legge di gara che tipizzino una siffatta situazione di incertezza assoluta.</a:t>
            </a:r>
            <a:r>
              <a:rPr lang="it-IT" sz="2000" dirty="0"/>
              <a:t> Tale incompletezza è sindacabile in sede giurisdizionale quando il relativo giudizio prescinda dall’esame di profili tecnico-discrezionali intrinseci al contenuto progettuale e riguardi invece difetti palesi che rendano la scelta tecnica abnorme o gravemente inadeguata, ovvero riguardi elementi specifici componenti l’offerta, autonomamente valutabili.</a:t>
            </a:r>
            <a:endParaRPr lang="it-IT" sz="2000" i="1" dirty="0"/>
          </a:p>
        </p:txBody>
      </p:sp>
      <p:sp>
        <p:nvSpPr>
          <p:cNvPr id="9" name="CasellaDiTesto 8">
            <a:extLst>
              <a:ext uri="{FF2B5EF4-FFF2-40B4-BE49-F238E27FC236}">
                <a16:creationId xmlns:a16="http://schemas.microsoft.com/office/drawing/2014/main" id="{8523225D-C087-4B7D-B297-EEF28E3F6FD6}"/>
              </a:ext>
            </a:extLst>
          </p:cNvPr>
          <p:cNvSpPr txBox="1"/>
          <p:nvPr/>
        </p:nvSpPr>
        <p:spPr>
          <a:xfrm>
            <a:off x="2532176" y="1072457"/>
            <a:ext cx="7200800" cy="707886"/>
          </a:xfrm>
          <a:prstGeom prst="rect">
            <a:avLst/>
          </a:prstGeom>
          <a:solidFill>
            <a:srgbClr val="7030A0"/>
          </a:solidFill>
        </p:spPr>
        <p:txBody>
          <a:bodyPr wrap="square" rtlCol="0">
            <a:spAutoFit/>
          </a:bodyPr>
          <a:lstStyle/>
          <a:p>
            <a:pPr algn="ctr"/>
            <a:r>
              <a:rPr lang="it-IT" sz="2000" b="1" dirty="0"/>
              <a:t>IL BANDO DI GARA E LA LETTERA DI INVITO</a:t>
            </a:r>
          </a:p>
          <a:p>
            <a:pPr algn="ctr"/>
            <a:r>
              <a:rPr lang="it-IT" sz="2000" b="1" dirty="0"/>
              <a:t>Il bando di gara</a:t>
            </a:r>
          </a:p>
        </p:txBody>
      </p:sp>
    </p:spTree>
    <p:extLst>
      <p:ext uri="{BB962C8B-B14F-4D97-AF65-F5344CB8AC3E}">
        <p14:creationId xmlns:p14="http://schemas.microsoft.com/office/powerpoint/2010/main" val="63942615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3" name="Segnaposto contenuto 2"/>
          <p:cNvSpPr>
            <a:spLocks noGrp="1"/>
          </p:cNvSpPr>
          <p:nvPr>
            <p:ph type="subTitle" idx="1"/>
          </p:nvPr>
        </p:nvSpPr>
        <p:spPr/>
        <p:txBody>
          <a:bodyPr>
            <a:normAutofit/>
          </a:bodyPr>
          <a:lstStyle/>
          <a:p>
            <a:endParaRPr lang="it-IT" dirty="0"/>
          </a:p>
          <a:p>
            <a:endParaRPr lang="it-IT" dirty="0"/>
          </a:p>
          <a:p>
            <a:endParaRPr lang="it-IT" dirty="0"/>
          </a:p>
          <a:p>
            <a:endParaRPr lang="it-IT" dirty="0"/>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DEC5F328-97C8-484D-8406-7F151829EA3D}" type="datetime1">
              <a:rPr lang="it-IT" smtClean="0"/>
              <a:t>11/12/2020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41</a:t>
            </a:fld>
            <a:endParaRPr lang="it-IT" dirty="0"/>
          </a:p>
        </p:txBody>
      </p:sp>
      <p:sp>
        <p:nvSpPr>
          <p:cNvPr id="2" name="CasellaDiTesto 1">
            <a:extLst>
              <a:ext uri="{FF2B5EF4-FFF2-40B4-BE49-F238E27FC236}">
                <a16:creationId xmlns:a16="http://schemas.microsoft.com/office/drawing/2014/main" id="{39FCF0C0-5817-4C63-BF76-57A7795C1D2E}"/>
              </a:ext>
            </a:extLst>
          </p:cNvPr>
          <p:cNvSpPr txBox="1"/>
          <p:nvPr/>
        </p:nvSpPr>
        <p:spPr>
          <a:xfrm>
            <a:off x="2532176" y="1835528"/>
            <a:ext cx="7200800" cy="3954929"/>
          </a:xfrm>
          <a:prstGeom prst="rect">
            <a:avLst/>
          </a:prstGeom>
          <a:noFill/>
        </p:spPr>
        <p:txBody>
          <a:bodyPr wrap="square" rtlCol="0">
            <a:spAutoFit/>
          </a:bodyPr>
          <a:lstStyle/>
          <a:p>
            <a:pPr algn="ctr"/>
            <a:endParaRPr lang="it-IT" sz="2000" b="1" u="sng" dirty="0"/>
          </a:p>
          <a:p>
            <a:pPr algn="ctr"/>
            <a:r>
              <a:rPr lang="it-IT" sz="3200" b="1" u="sng" dirty="0"/>
              <a:t>Il contenuto essenziale del bando di gara</a:t>
            </a:r>
          </a:p>
          <a:p>
            <a:pPr algn="ctr"/>
            <a:endParaRPr lang="it-IT" sz="2000" b="1" u="sng" dirty="0"/>
          </a:p>
          <a:p>
            <a:pPr algn="ctr"/>
            <a:r>
              <a:rPr lang="it-IT" sz="2000" dirty="0"/>
              <a:t>Con riferimento al contenuto del bando di gara, la norma di riferimento è attualmente </a:t>
            </a:r>
            <a:r>
              <a:rPr lang="it-IT" sz="2000" b="1" u="sng" dirty="0"/>
              <a:t>l’allegato XIV, Parte I</a:t>
            </a:r>
            <a:r>
              <a:rPr lang="it-IT" sz="2000" dirty="0"/>
              <a:t> (informazioni che devono figurare negli avvisi e nei bandi dei settori ordinari), lettera c) Codice.</a:t>
            </a:r>
          </a:p>
          <a:p>
            <a:pPr algn="ctr"/>
            <a:endParaRPr lang="it-IT" sz="2000" dirty="0"/>
          </a:p>
          <a:p>
            <a:pPr algn="ctr"/>
            <a:r>
              <a:rPr lang="it-IT" sz="3200" b="1" u="sng" dirty="0"/>
              <a:t>Di seguito si riporta il contenuto di tali informazioni essenziali…</a:t>
            </a:r>
          </a:p>
          <a:p>
            <a:pPr algn="ctr"/>
            <a:endParaRPr lang="it-IT" sz="1500" dirty="0"/>
          </a:p>
        </p:txBody>
      </p:sp>
      <p:sp>
        <p:nvSpPr>
          <p:cNvPr id="9" name="CasellaDiTesto 8">
            <a:extLst>
              <a:ext uri="{FF2B5EF4-FFF2-40B4-BE49-F238E27FC236}">
                <a16:creationId xmlns:a16="http://schemas.microsoft.com/office/drawing/2014/main" id="{8523225D-C087-4B7D-B297-EEF28E3F6FD6}"/>
              </a:ext>
            </a:extLst>
          </p:cNvPr>
          <p:cNvSpPr txBox="1"/>
          <p:nvPr/>
        </p:nvSpPr>
        <p:spPr>
          <a:xfrm>
            <a:off x="2532176" y="1072457"/>
            <a:ext cx="7200800" cy="707886"/>
          </a:xfrm>
          <a:prstGeom prst="rect">
            <a:avLst/>
          </a:prstGeom>
          <a:solidFill>
            <a:srgbClr val="7030A0"/>
          </a:solidFill>
        </p:spPr>
        <p:txBody>
          <a:bodyPr wrap="square" rtlCol="0">
            <a:spAutoFit/>
          </a:bodyPr>
          <a:lstStyle/>
          <a:p>
            <a:pPr algn="ctr"/>
            <a:r>
              <a:rPr lang="it-IT" sz="2000" b="1" dirty="0"/>
              <a:t>IL BANDO DI GARA E LA LETTERA DI INVITO</a:t>
            </a:r>
          </a:p>
          <a:p>
            <a:pPr algn="ctr"/>
            <a:r>
              <a:rPr lang="it-IT" sz="2000" b="1" dirty="0"/>
              <a:t>Il bando di gara</a:t>
            </a:r>
          </a:p>
        </p:txBody>
      </p:sp>
    </p:spTree>
    <p:extLst>
      <p:ext uri="{BB962C8B-B14F-4D97-AF65-F5344CB8AC3E}">
        <p14:creationId xmlns:p14="http://schemas.microsoft.com/office/powerpoint/2010/main" val="314705271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3" name="Segnaposto contenuto 2"/>
          <p:cNvSpPr>
            <a:spLocks noGrp="1"/>
          </p:cNvSpPr>
          <p:nvPr>
            <p:ph type="subTitle" idx="1"/>
          </p:nvPr>
        </p:nvSpPr>
        <p:spPr/>
        <p:txBody>
          <a:bodyPr>
            <a:normAutofit/>
          </a:bodyPr>
          <a:lstStyle/>
          <a:p>
            <a:endParaRPr lang="it-IT" dirty="0"/>
          </a:p>
          <a:p>
            <a:endParaRPr lang="it-IT" dirty="0"/>
          </a:p>
          <a:p>
            <a:endParaRPr lang="it-IT" dirty="0"/>
          </a:p>
          <a:p>
            <a:endParaRPr lang="it-IT" dirty="0"/>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174B9B70-E794-492F-8CA2-82BF72C3F9D4}" type="datetime1">
              <a:rPr lang="it-IT" smtClean="0"/>
              <a:t>11/12/2020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42</a:t>
            </a:fld>
            <a:endParaRPr lang="it-IT" dirty="0"/>
          </a:p>
        </p:txBody>
      </p:sp>
      <p:sp>
        <p:nvSpPr>
          <p:cNvPr id="2" name="CasellaDiTesto 1">
            <a:extLst>
              <a:ext uri="{FF2B5EF4-FFF2-40B4-BE49-F238E27FC236}">
                <a16:creationId xmlns:a16="http://schemas.microsoft.com/office/drawing/2014/main" id="{39FCF0C0-5817-4C63-BF76-57A7795C1D2E}"/>
              </a:ext>
            </a:extLst>
          </p:cNvPr>
          <p:cNvSpPr txBox="1"/>
          <p:nvPr/>
        </p:nvSpPr>
        <p:spPr>
          <a:xfrm>
            <a:off x="1606378" y="1805980"/>
            <a:ext cx="8979243" cy="4001095"/>
          </a:xfrm>
          <a:prstGeom prst="rect">
            <a:avLst/>
          </a:prstGeom>
          <a:noFill/>
          <a:ln>
            <a:solidFill>
              <a:schemeClr val="tx1"/>
            </a:solidFill>
          </a:ln>
        </p:spPr>
        <p:txBody>
          <a:bodyPr wrap="square" rtlCol="0">
            <a:spAutoFit/>
          </a:bodyPr>
          <a:lstStyle/>
          <a:p>
            <a:pPr algn="ctr"/>
            <a:endParaRPr lang="it-IT" sz="800" b="1" dirty="0"/>
          </a:p>
          <a:p>
            <a:pPr algn="ctr"/>
            <a:r>
              <a:rPr lang="it-IT" sz="1400" b="1" dirty="0"/>
              <a:t>Allegato XIV Informazioni che devono figurare negli avvisi </a:t>
            </a:r>
          </a:p>
          <a:p>
            <a:pPr algn="ctr"/>
            <a:r>
              <a:rPr lang="it-IT" sz="1400" b="1" dirty="0"/>
              <a:t>e nei bandi nei settori ordinari e speciali </a:t>
            </a:r>
          </a:p>
          <a:p>
            <a:pPr algn="ctr"/>
            <a:endParaRPr lang="it-IT" sz="1400" b="1" dirty="0"/>
          </a:p>
          <a:p>
            <a:pPr algn="ctr"/>
            <a:r>
              <a:rPr lang="it-IT" sz="1400" b="1" u="sng" dirty="0">
                <a:solidFill>
                  <a:srgbClr val="FF0000"/>
                </a:solidFill>
              </a:rPr>
              <a:t>PARTE I - INFORMAZIONI CHE DEVONO FIGURARE NEGLI AVVISI  E NEI BANDI NEI SETTORI ORDINARI (lett. C)</a:t>
            </a:r>
          </a:p>
          <a:p>
            <a:pPr algn="ctr"/>
            <a:endParaRPr lang="it-IT" sz="800" b="1" dirty="0">
              <a:ln>
                <a:solidFill>
                  <a:schemeClr val="tx1"/>
                </a:solidFill>
              </a:ln>
              <a:highlight>
                <a:srgbClr val="00FF00"/>
              </a:highlight>
            </a:endParaRPr>
          </a:p>
          <a:p>
            <a:pPr algn="just"/>
            <a:r>
              <a:rPr lang="it-IT" sz="1300" dirty="0"/>
              <a:t>1. Nome, numero di identificazione, ove previsto, indirizzo comprensivo di codice NUTS </a:t>
            </a:r>
            <a:r>
              <a:rPr lang="it-IT" sz="1300" b="1" u="sng" dirty="0"/>
              <a:t>(nomenclatura che ha fini statistici)</a:t>
            </a:r>
            <a:r>
              <a:rPr lang="it-IT" sz="1300" dirty="0"/>
              <a:t>, telefono, fax, posta elettronica e indirizzo Internet dell’amministrazione aggiudicatrice e, se diverso, del servizio al quale rivolgersi per informazioni complementari. </a:t>
            </a:r>
          </a:p>
          <a:p>
            <a:pPr algn="just"/>
            <a:r>
              <a:rPr lang="it-IT" sz="1300" dirty="0"/>
              <a:t>2. Posta elettronica o indirizzo Internet al quale i documenti di gara saranno disponibili per l’accesso gratuito, illimitato e diretto. Se l’accesso gratuito, illimitato e diretto non è disponibile per i motivi illustrati all’articolo 74, commi 2 e 3, un’indicazione relativa alle modalità di accesso ai documenti di gara. </a:t>
            </a:r>
          </a:p>
          <a:p>
            <a:pPr algn="just"/>
            <a:r>
              <a:rPr lang="it-IT" sz="1300" dirty="0"/>
              <a:t>3. Tipo di amministrazione aggiudicatrice e principale attività esercitata. </a:t>
            </a:r>
          </a:p>
          <a:p>
            <a:pPr algn="just"/>
            <a:r>
              <a:rPr lang="it-IT" sz="1300" dirty="0"/>
              <a:t>4. Se del caso, l’indicazione che l’amministrazione aggiudicatrice è una centrale di committenza o che è coinvolta una qualsiasi altra forma di appalto congiunto. </a:t>
            </a:r>
          </a:p>
          <a:p>
            <a:pPr algn="just"/>
            <a:r>
              <a:rPr lang="it-IT" sz="1300" dirty="0"/>
              <a:t>5. Codici CPV </a:t>
            </a:r>
            <a:r>
              <a:rPr lang="it-IT" sz="1300" b="1" u="sng" dirty="0"/>
              <a:t>(e cioè un sistema di classificazione delle categorie merceologiche)</a:t>
            </a:r>
            <a:r>
              <a:rPr lang="it-IT" sz="1300" dirty="0"/>
              <a:t>. Se l’appalto è suddiviso in lotti, tali informazioni sono fornite per ogni lotto. </a:t>
            </a:r>
          </a:p>
          <a:p>
            <a:pPr algn="just"/>
            <a:r>
              <a:rPr lang="it-IT" sz="1300" dirty="0"/>
              <a:t>6. Il codice NUTS del luogo principale per l’esecuzione dei lavori nel caso di appalti di lavori o il codice NUTS del luogo principale di consegna o di prestazione per gli appalti di forniture e di servizi. Se l’appalto è suddiviso in lotti, tali informazioni sono fornite per ogni lotto…</a:t>
            </a:r>
          </a:p>
        </p:txBody>
      </p:sp>
      <p:sp>
        <p:nvSpPr>
          <p:cNvPr id="9" name="CasellaDiTesto 8">
            <a:extLst>
              <a:ext uri="{FF2B5EF4-FFF2-40B4-BE49-F238E27FC236}">
                <a16:creationId xmlns:a16="http://schemas.microsoft.com/office/drawing/2014/main" id="{8523225D-C087-4B7D-B297-EEF28E3F6FD6}"/>
              </a:ext>
            </a:extLst>
          </p:cNvPr>
          <p:cNvSpPr txBox="1"/>
          <p:nvPr/>
        </p:nvSpPr>
        <p:spPr>
          <a:xfrm>
            <a:off x="2532176" y="1072457"/>
            <a:ext cx="7200800" cy="707886"/>
          </a:xfrm>
          <a:prstGeom prst="rect">
            <a:avLst/>
          </a:prstGeom>
          <a:solidFill>
            <a:srgbClr val="7030A0"/>
          </a:solidFill>
        </p:spPr>
        <p:txBody>
          <a:bodyPr wrap="square" rtlCol="0">
            <a:spAutoFit/>
          </a:bodyPr>
          <a:lstStyle/>
          <a:p>
            <a:pPr algn="ctr"/>
            <a:r>
              <a:rPr lang="it-IT" sz="2000" b="1" dirty="0"/>
              <a:t>IL BANDO DI GARA E LA LETTERA DI INVITO</a:t>
            </a:r>
          </a:p>
          <a:p>
            <a:pPr algn="ctr"/>
            <a:r>
              <a:rPr lang="it-IT" sz="2000" b="1" dirty="0"/>
              <a:t>Il bando di gara</a:t>
            </a:r>
          </a:p>
        </p:txBody>
      </p:sp>
    </p:spTree>
    <p:extLst>
      <p:ext uri="{BB962C8B-B14F-4D97-AF65-F5344CB8AC3E}">
        <p14:creationId xmlns:p14="http://schemas.microsoft.com/office/powerpoint/2010/main" val="201548888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3" name="Segnaposto contenuto 2"/>
          <p:cNvSpPr>
            <a:spLocks noGrp="1"/>
          </p:cNvSpPr>
          <p:nvPr>
            <p:ph type="subTitle" idx="1"/>
          </p:nvPr>
        </p:nvSpPr>
        <p:spPr/>
        <p:txBody>
          <a:bodyPr>
            <a:normAutofit/>
          </a:bodyPr>
          <a:lstStyle/>
          <a:p>
            <a:endParaRPr lang="it-IT" dirty="0"/>
          </a:p>
          <a:p>
            <a:endParaRPr lang="it-IT" dirty="0"/>
          </a:p>
          <a:p>
            <a:endParaRPr lang="it-IT" dirty="0"/>
          </a:p>
          <a:p>
            <a:endParaRPr lang="it-IT" dirty="0"/>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3420EF0E-5A81-4622-985B-D9EC61B991FF}" type="datetime1">
              <a:rPr lang="it-IT" smtClean="0"/>
              <a:t>11/12/2020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43</a:t>
            </a:fld>
            <a:endParaRPr lang="it-IT" dirty="0"/>
          </a:p>
        </p:txBody>
      </p:sp>
      <p:sp>
        <p:nvSpPr>
          <p:cNvPr id="2" name="CasellaDiTesto 1">
            <a:extLst>
              <a:ext uri="{FF2B5EF4-FFF2-40B4-BE49-F238E27FC236}">
                <a16:creationId xmlns:a16="http://schemas.microsoft.com/office/drawing/2014/main" id="{39FCF0C0-5817-4C63-BF76-57A7795C1D2E}"/>
              </a:ext>
            </a:extLst>
          </p:cNvPr>
          <p:cNvSpPr txBox="1"/>
          <p:nvPr/>
        </p:nvSpPr>
        <p:spPr>
          <a:xfrm>
            <a:off x="828805" y="1834655"/>
            <a:ext cx="10534389" cy="4154984"/>
          </a:xfrm>
          <a:prstGeom prst="rect">
            <a:avLst/>
          </a:prstGeom>
          <a:noFill/>
          <a:ln>
            <a:solidFill>
              <a:schemeClr val="tx1"/>
            </a:solidFill>
          </a:ln>
        </p:spPr>
        <p:txBody>
          <a:bodyPr wrap="square" rtlCol="0">
            <a:spAutoFit/>
          </a:bodyPr>
          <a:lstStyle/>
          <a:p>
            <a:pPr algn="just"/>
            <a:endParaRPr lang="it-IT" sz="1200" dirty="0"/>
          </a:p>
          <a:p>
            <a:pPr algn="just"/>
            <a:r>
              <a:rPr lang="it-IT" sz="1400" dirty="0"/>
              <a:t>…7. Descrizione dell’appalto: natura ed entità dei lavori, natura e quantità o valore delle forniture; natura ed entità dei servizi. Se l’appalto è suddiviso in lotti, tali informazioni sono fornite per ogni lotto. Eventualmente, una descrizione di qualsiasi opzione. </a:t>
            </a:r>
          </a:p>
          <a:p>
            <a:pPr algn="just"/>
            <a:r>
              <a:rPr lang="it-IT" sz="1400" dirty="0"/>
              <a:t>8. Ordine di grandezza totale stimato dell’appalto o degli appalti; se l’appalto è suddiviso in lotti, tali informazioni sono fornite per ogni lotto. </a:t>
            </a:r>
          </a:p>
          <a:p>
            <a:pPr algn="just"/>
            <a:r>
              <a:rPr lang="it-IT" sz="1400" dirty="0"/>
              <a:t>9. Ammissione o divieto di varianti. </a:t>
            </a:r>
          </a:p>
          <a:p>
            <a:pPr algn="just"/>
            <a:r>
              <a:rPr lang="it-IT" sz="1400" dirty="0"/>
              <a:t>10. Tempi di consegna o di fornitura di beni, lavori o servizi e, per quanto possibile, la durata del contratto. </a:t>
            </a:r>
          </a:p>
          <a:p>
            <a:pPr algn="just"/>
            <a:r>
              <a:rPr lang="it-IT" sz="1400" dirty="0"/>
              <a:t>a) Nel caso di accordi quadro, indicare la durata prevista dell’accordo quadro, precisando, se del caso, i motivi che giustificano una durata dell’accordo quadro superiore a quattro anni; per quanto possibile, indicazione del valore o dell’ordine di grandezza e della frequenza degli appalti da aggiudicare, numero e, ove necessario, numero massimo previsto di operatori economici che parteciperanno. </a:t>
            </a:r>
          </a:p>
          <a:p>
            <a:pPr algn="just"/>
            <a:r>
              <a:rPr lang="it-IT" sz="1400" dirty="0"/>
              <a:t>b) Nel caso di un sistema dinamico di acquisizione l’indicazione della durata prevista di tale sistema; per quanto possibile, l’indicazione di valore o dell’ordine di grandezza e della frequenza degli appalti da aggiudicare. </a:t>
            </a:r>
          </a:p>
          <a:p>
            <a:pPr algn="just"/>
            <a:r>
              <a:rPr lang="it-IT" sz="1400" dirty="0"/>
              <a:t>11. Condizioni di partecipazione, compreso quanto segue: </a:t>
            </a:r>
          </a:p>
          <a:p>
            <a:pPr algn="just"/>
            <a:r>
              <a:rPr lang="it-IT" sz="1400" dirty="0"/>
              <a:t>a) l’indicazione, eventuale, se si tratta di un appalto pubblico riservato a laboratori protetti o la cui esecuzione è riservata all’ambito di programmi di lavoro protetti; </a:t>
            </a:r>
          </a:p>
          <a:p>
            <a:pPr algn="just"/>
            <a:r>
              <a:rPr lang="it-IT" sz="1400" dirty="0"/>
              <a:t>b) indicare, in caso se, in forza di disposizioni legislative, regolamentari o amministrative, la prestazione del servizio sia riservata a una particolare professione; riferimenti alle disposizioni legislative, regolamentari o amministrative in questione; </a:t>
            </a:r>
          </a:p>
          <a:p>
            <a:pPr algn="just"/>
            <a:r>
              <a:rPr lang="it-IT" sz="1400" dirty="0"/>
              <a:t>c) un elenco e una breve descrizione dei criteri riguardanti la situazione personale degli operatori economici che possono comportarne l’esclusione e dei criteri di selezione; livello o livelli minimi specifici di capacità eventualmente richiesti. Indicazione delle informazioni richieste (autocertificazioni, documentazione)... </a:t>
            </a:r>
          </a:p>
        </p:txBody>
      </p:sp>
      <p:sp>
        <p:nvSpPr>
          <p:cNvPr id="9" name="CasellaDiTesto 8">
            <a:extLst>
              <a:ext uri="{FF2B5EF4-FFF2-40B4-BE49-F238E27FC236}">
                <a16:creationId xmlns:a16="http://schemas.microsoft.com/office/drawing/2014/main" id="{8523225D-C087-4B7D-B297-EEF28E3F6FD6}"/>
              </a:ext>
            </a:extLst>
          </p:cNvPr>
          <p:cNvSpPr txBox="1"/>
          <p:nvPr/>
        </p:nvSpPr>
        <p:spPr>
          <a:xfrm>
            <a:off x="2532176" y="1072457"/>
            <a:ext cx="7200800" cy="707886"/>
          </a:xfrm>
          <a:prstGeom prst="rect">
            <a:avLst/>
          </a:prstGeom>
          <a:solidFill>
            <a:srgbClr val="7030A0"/>
          </a:solidFill>
        </p:spPr>
        <p:txBody>
          <a:bodyPr wrap="square" rtlCol="0">
            <a:spAutoFit/>
          </a:bodyPr>
          <a:lstStyle/>
          <a:p>
            <a:pPr algn="ctr"/>
            <a:r>
              <a:rPr lang="it-IT" sz="2000" b="1" dirty="0"/>
              <a:t>IL BANDO DI GARA E LA LETTERA DI INVITO</a:t>
            </a:r>
          </a:p>
          <a:p>
            <a:pPr algn="ctr"/>
            <a:r>
              <a:rPr lang="it-IT" sz="2000" b="1" dirty="0"/>
              <a:t>Il bando di gara</a:t>
            </a:r>
          </a:p>
        </p:txBody>
      </p:sp>
    </p:spTree>
    <p:extLst>
      <p:ext uri="{BB962C8B-B14F-4D97-AF65-F5344CB8AC3E}">
        <p14:creationId xmlns:p14="http://schemas.microsoft.com/office/powerpoint/2010/main" val="72568327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3" name="Segnaposto contenuto 2"/>
          <p:cNvSpPr>
            <a:spLocks noGrp="1"/>
          </p:cNvSpPr>
          <p:nvPr>
            <p:ph type="subTitle" idx="1"/>
          </p:nvPr>
        </p:nvSpPr>
        <p:spPr/>
        <p:txBody>
          <a:bodyPr>
            <a:normAutofit/>
          </a:bodyPr>
          <a:lstStyle/>
          <a:p>
            <a:endParaRPr lang="it-IT" dirty="0"/>
          </a:p>
          <a:p>
            <a:endParaRPr lang="it-IT" dirty="0"/>
          </a:p>
          <a:p>
            <a:endParaRPr lang="it-IT" dirty="0"/>
          </a:p>
          <a:p>
            <a:endParaRPr lang="it-IT" dirty="0"/>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B01E8C5A-8210-470A-9B15-7E5E9CF8C948}" type="datetime1">
              <a:rPr lang="it-IT" smtClean="0"/>
              <a:t>11/12/2020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44</a:t>
            </a:fld>
            <a:endParaRPr lang="it-IT" dirty="0"/>
          </a:p>
        </p:txBody>
      </p:sp>
      <p:sp>
        <p:nvSpPr>
          <p:cNvPr id="2" name="CasellaDiTesto 1">
            <a:extLst>
              <a:ext uri="{FF2B5EF4-FFF2-40B4-BE49-F238E27FC236}">
                <a16:creationId xmlns:a16="http://schemas.microsoft.com/office/drawing/2014/main" id="{39FCF0C0-5817-4C63-BF76-57A7795C1D2E}"/>
              </a:ext>
            </a:extLst>
          </p:cNvPr>
          <p:cNvSpPr txBox="1"/>
          <p:nvPr/>
        </p:nvSpPr>
        <p:spPr>
          <a:xfrm>
            <a:off x="683754" y="1847711"/>
            <a:ext cx="10897643" cy="3508653"/>
          </a:xfrm>
          <a:prstGeom prst="rect">
            <a:avLst/>
          </a:prstGeom>
          <a:noFill/>
          <a:ln>
            <a:solidFill>
              <a:schemeClr val="tx1"/>
            </a:solidFill>
          </a:ln>
        </p:spPr>
        <p:txBody>
          <a:bodyPr wrap="square" rtlCol="0">
            <a:spAutoFit/>
          </a:bodyPr>
          <a:lstStyle/>
          <a:p>
            <a:pPr algn="just"/>
            <a:endParaRPr lang="it-IT" sz="1200" dirty="0"/>
          </a:p>
          <a:p>
            <a:pPr algn="just"/>
            <a:r>
              <a:rPr lang="it-IT" sz="1400" dirty="0"/>
              <a:t>…12. Tipo di procedura di aggiudicazione; eventualmente, motivazione del ricorso alla procedura accelerata (in caso di procedure aperte e ristrette e di procedure competitive con negoziazione). </a:t>
            </a:r>
          </a:p>
          <a:p>
            <a:pPr algn="just"/>
            <a:r>
              <a:rPr lang="it-IT" sz="1400" dirty="0"/>
              <a:t>13. Eventualmente, indicare se: </a:t>
            </a:r>
          </a:p>
          <a:p>
            <a:pPr algn="just"/>
            <a:r>
              <a:rPr lang="it-IT" sz="1400" dirty="0"/>
              <a:t>a) si tratta di un accordo quadro; </a:t>
            </a:r>
          </a:p>
          <a:p>
            <a:pPr algn="just"/>
            <a:r>
              <a:rPr lang="it-IT" sz="1400" dirty="0"/>
              <a:t>b) si tratta di un sistema dinamico di acquisizione; </a:t>
            </a:r>
          </a:p>
          <a:p>
            <a:pPr algn="just"/>
            <a:r>
              <a:rPr lang="it-IT" sz="1400" dirty="0"/>
              <a:t>c) si tratta di un’asta elettronica (in caso di procedure aperte o ristrette o di procedure competitive con negoziazione). </a:t>
            </a:r>
          </a:p>
          <a:p>
            <a:pPr algn="just"/>
            <a:r>
              <a:rPr lang="it-IT" sz="1400" u="sng" dirty="0"/>
              <a:t>14. Se l’appalto deve essere suddiviso in lotti, indicazione della possibilità per gli operatori economici di presentare offerte per uno, per più e/o per l’insieme dei lotti. Indicazione di ogni possibile limitazione del numero di lotti che può essere aggiudicato ad uno stesso offerente. Se l’appalto non è suddiviso in lotti, indicazione dei motivi, a meno che tale informazione non sia fornita nella relazione unica. </a:t>
            </a:r>
          </a:p>
          <a:p>
            <a:pPr algn="just"/>
            <a:r>
              <a:rPr lang="it-IT" sz="1400" dirty="0"/>
              <a:t>15. In caso di procedura ristretta, procedura competitiva con negoziazione, dialogo competitivo o partenariato per l’innovazione, quando ci si avvale della facoltà di ridurre il numero di candidati che saranno invitati a presentare offerte, a partecipare al dialogo o a negoziare: numero minimo e, eventualmente, numero massimo previsto di candidati e criteri oggettivi da applicare per la scelta dei candidati in questione. </a:t>
            </a:r>
          </a:p>
          <a:p>
            <a:pPr algn="just"/>
            <a:r>
              <a:rPr lang="it-IT" sz="1400" dirty="0"/>
              <a:t>16. In caso di procedura competitiva con negoziazione, dialogo competitivo o partenariato per l’innovazione, indicare, eventualmente, il ricorso a una procedura che si svolge in più fasi successive, al fine di ridurre gradualmente il numero di soluzioni da discutere o di offerte da negoziare. </a:t>
            </a:r>
          </a:p>
          <a:p>
            <a:pPr algn="just"/>
            <a:r>
              <a:rPr lang="it-IT" sz="1400" dirty="0"/>
              <a:t>17. Eventualmente, le condizioni particolari cui è sottoposta l’esecuzione dell’appalto…</a:t>
            </a:r>
          </a:p>
        </p:txBody>
      </p:sp>
      <p:sp>
        <p:nvSpPr>
          <p:cNvPr id="9" name="CasellaDiTesto 8">
            <a:extLst>
              <a:ext uri="{FF2B5EF4-FFF2-40B4-BE49-F238E27FC236}">
                <a16:creationId xmlns:a16="http://schemas.microsoft.com/office/drawing/2014/main" id="{8523225D-C087-4B7D-B297-EEF28E3F6FD6}"/>
              </a:ext>
            </a:extLst>
          </p:cNvPr>
          <p:cNvSpPr txBox="1"/>
          <p:nvPr/>
        </p:nvSpPr>
        <p:spPr>
          <a:xfrm>
            <a:off x="2532176" y="1072457"/>
            <a:ext cx="7200800" cy="707886"/>
          </a:xfrm>
          <a:prstGeom prst="rect">
            <a:avLst/>
          </a:prstGeom>
          <a:solidFill>
            <a:srgbClr val="7030A0"/>
          </a:solidFill>
        </p:spPr>
        <p:txBody>
          <a:bodyPr wrap="square" rtlCol="0">
            <a:spAutoFit/>
          </a:bodyPr>
          <a:lstStyle/>
          <a:p>
            <a:pPr algn="ctr"/>
            <a:r>
              <a:rPr lang="it-IT" sz="2000" b="1" dirty="0"/>
              <a:t>IL BANDO DI GARA E LA LETTERA DI INVITO</a:t>
            </a:r>
          </a:p>
          <a:p>
            <a:pPr algn="ctr"/>
            <a:r>
              <a:rPr lang="it-IT" sz="2000" b="1" dirty="0"/>
              <a:t>Il bando di gara</a:t>
            </a:r>
          </a:p>
        </p:txBody>
      </p:sp>
    </p:spTree>
    <p:extLst>
      <p:ext uri="{BB962C8B-B14F-4D97-AF65-F5344CB8AC3E}">
        <p14:creationId xmlns:p14="http://schemas.microsoft.com/office/powerpoint/2010/main" val="5810914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3" name="Segnaposto contenuto 2"/>
          <p:cNvSpPr>
            <a:spLocks noGrp="1"/>
          </p:cNvSpPr>
          <p:nvPr>
            <p:ph type="subTitle" idx="1"/>
          </p:nvPr>
        </p:nvSpPr>
        <p:spPr/>
        <p:txBody>
          <a:bodyPr>
            <a:normAutofit/>
          </a:bodyPr>
          <a:lstStyle/>
          <a:p>
            <a:endParaRPr lang="it-IT" dirty="0"/>
          </a:p>
          <a:p>
            <a:endParaRPr lang="it-IT" dirty="0"/>
          </a:p>
          <a:p>
            <a:endParaRPr lang="it-IT" dirty="0"/>
          </a:p>
          <a:p>
            <a:endParaRPr lang="it-IT" dirty="0"/>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EC2CBE2F-E687-4B2F-AE6A-7C394C6D42F7}" type="datetime1">
              <a:rPr lang="it-IT" smtClean="0"/>
              <a:t>11/12/2020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45</a:t>
            </a:fld>
            <a:endParaRPr lang="it-IT" dirty="0"/>
          </a:p>
        </p:txBody>
      </p:sp>
      <p:sp>
        <p:nvSpPr>
          <p:cNvPr id="2" name="CasellaDiTesto 1">
            <a:extLst>
              <a:ext uri="{FF2B5EF4-FFF2-40B4-BE49-F238E27FC236}">
                <a16:creationId xmlns:a16="http://schemas.microsoft.com/office/drawing/2014/main" id="{39FCF0C0-5817-4C63-BF76-57A7795C1D2E}"/>
              </a:ext>
            </a:extLst>
          </p:cNvPr>
          <p:cNvSpPr txBox="1"/>
          <p:nvPr/>
        </p:nvSpPr>
        <p:spPr>
          <a:xfrm>
            <a:off x="1056488" y="1830164"/>
            <a:ext cx="10079024" cy="4324261"/>
          </a:xfrm>
          <a:prstGeom prst="rect">
            <a:avLst/>
          </a:prstGeom>
          <a:noFill/>
          <a:ln>
            <a:solidFill>
              <a:schemeClr val="tx1"/>
            </a:solidFill>
          </a:ln>
        </p:spPr>
        <p:txBody>
          <a:bodyPr wrap="square" rtlCol="0">
            <a:spAutoFit/>
          </a:bodyPr>
          <a:lstStyle/>
          <a:p>
            <a:pPr algn="just"/>
            <a:r>
              <a:rPr lang="it-IT" sz="1100" dirty="0"/>
              <a:t>…18. Criteri di aggiudicazione dell’appalto o degli appalti. Salvo nel caso in cui l’offerta economicamente più vantaggiosa è individuata sulla base del solo prezzo, i criteri che determinano l’offerta economicamente più vantaggiosa e la loro ponderazione vanno indicati qualora non figurino nel capitolato d’oneri ovvero, nel caso del dialogo competitivo, nel documento descrittivo. </a:t>
            </a:r>
          </a:p>
          <a:p>
            <a:pPr algn="just"/>
            <a:r>
              <a:rPr lang="it-IT" sz="1100" dirty="0"/>
              <a:t>19. Termine ultimo per la ricezione delle offerte (procedure aperte) o delle domande di partecipazione (procedure ristrette e procedura competitiva con negoziazione, sistemi dinamici di acquisizione, dialogo competitivo, partenariati per l’innovazione). </a:t>
            </a:r>
          </a:p>
          <a:p>
            <a:pPr algn="just"/>
            <a:r>
              <a:rPr lang="it-IT" sz="1100" dirty="0"/>
              <a:t>20. Indirizzo al quale le offerte o le domande di partecipazione sono trasmesse. </a:t>
            </a:r>
          </a:p>
          <a:p>
            <a:pPr algn="just"/>
            <a:r>
              <a:rPr lang="it-IT" sz="1100" dirty="0"/>
              <a:t>21. In caso di procedure aperte: </a:t>
            </a:r>
          </a:p>
          <a:p>
            <a:pPr algn="just"/>
            <a:r>
              <a:rPr lang="it-IT" sz="1100" dirty="0"/>
              <a:t>a) periodo di tempo durante il quale l’offerente è vincolato alla propria offerta; </a:t>
            </a:r>
          </a:p>
          <a:p>
            <a:pPr algn="just"/>
            <a:r>
              <a:rPr lang="it-IT" sz="1100" dirty="0"/>
              <a:t>b) data, ora e luogo di apertura delle offerte; </a:t>
            </a:r>
          </a:p>
          <a:p>
            <a:pPr algn="just"/>
            <a:r>
              <a:rPr lang="it-IT" sz="1100" dirty="0"/>
              <a:t>c) persone autorizzate ad assistere alle operazioni di apertura. </a:t>
            </a:r>
          </a:p>
          <a:p>
            <a:pPr algn="just"/>
            <a:r>
              <a:rPr lang="it-IT" sz="1100" dirty="0"/>
              <a:t>22. Lingua/e utilizzabile/i nelle offerte o nelle domande di partecipazione. </a:t>
            </a:r>
          </a:p>
          <a:p>
            <a:pPr algn="just"/>
            <a:r>
              <a:rPr lang="it-IT" sz="1100" dirty="0"/>
              <a:t>23. Eventualmente, indicare se: </a:t>
            </a:r>
          </a:p>
          <a:p>
            <a:pPr algn="just"/>
            <a:r>
              <a:rPr lang="it-IT" sz="1100" dirty="0"/>
              <a:t>a) la presentazione per via elettronica delle offerte o delle domande di partecipazione è accettata; </a:t>
            </a:r>
          </a:p>
          <a:p>
            <a:pPr algn="just"/>
            <a:r>
              <a:rPr lang="it-IT" sz="1100" dirty="0"/>
              <a:t>b) si farà ricorso all’ordinazione elettronica; </a:t>
            </a:r>
          </a:p>
          <a:p>
            <a:pPr algn="just"/>
            <a:r>
              <a:rPr lang="it-IT" sz="1100" dirty="0"/>
              <a:t>c) sarà accettata la fatturazione elettronica; </a:t>
            </a:r>
          </a:p>
          <a:p>
            <a:pPr algn="just"/>
            <a:r>
              <a:rPr lang="it-IT" sz="1100" dirty="0"/>
              <a:t>d) sarà utilizzato il pagamento elettronico. </a:t>
            </a:r>
          </a:p>
          <a:p>
            <a:pPr algn="just"/>
            <a:r>
              <a:rPr lang="it-IT" sz="1100" dirty="0"/>
              <a:t>24. Informazioni che indicano se l’appalto è connesso a un progetto e/o programma finanziato dai fondi dell’Unione europea. </a:t>
            </a:r>
          </a:p>
          <a:p>
            <a:pPr algn="just"/>
            <a:r>
              <a:rPr lang="it-IT" sz="1100" dirty="0"/>
              <a:t>25. Denominazione e indirizzo dell’organo responsabile delle procedure di ricorso e, se del caso, di mediazione. Precisazioni dei termini per la proposizione del ricorso o, se del caso, nome, indirizzo, numero di telefono e di fax, nonché indirizzo di posta elettronica del servizio presso il quale si possono richiedere tali informazioni. </a:t>
            </a:r>
          </a:p>
          <a:p>
            <a:pPr algn="just"/>
            <a:r>
              <a:rPr lang="it-IT" sz="1100" dirty="0"/>
              <a:t>26. Data (e) e riferimento (i) di precedenti pubblicazioni nella Gazzetta Ufficiale dell’Unione europea e nella Gazzetta ufficiale della Repubblica italiana relative all’appalto/agli appalti di cui al presente avviso. </a:t>
            </a:r>
          </a:p>
          <a:p>
            <a:pPr algn="just"/>
            <a:r>
              <a:rPr lang="it-IT" sz="1100" dirty="0"/>
              <a:t>27. Nel caso di appalti rinnovabili, calendario previsto per la pubblicazione dei prossimi bandi e avvisi. </a:t>
            </a:r>
          </a:p>
          <a:p>
            <a:pPr algn="just"/>
            <a:r>
              <a:rPr lang="it-IT" sz="1100" dirty="0"/>
              <a:t>28. Data d’invio dell’avviso. </a:t>
            </a:r>
          </a:p>
          <a:p>
            <a:pPr algn="just"/>
            <a:r>
              <a:rPr lang="it-IT" sz="1100" dirty="0"/>
              <a:t>29. Indicare se l’appalto rientra o meno nell’ambito di applicazione dell’AAP. </a:t>
            </a:r>
          </a:p>
          <a:p>
            <a:pPr algn="just"/>
            <a:r>
              <a:rPr lang="it-IT" sz="1100" dirty="0"/>
              <a:t>30. Altre eventuali informazioni. </a:t>
            </a:r>
          </a:p>
        </p:txBody>
      </p:sp>
      <p:sp>
        <p:nvSpPr>
          <p:cNvPr id="9" name="CasellaDiTesto 8">
            <a:extLst>
              <a:ext uri="{FF2B5EF4-FFF2-40B4-BE49-F238E27FC236}">
                <a16:creationId xmlns:a16="http://schemas.microsoft.com/office/drawing/2014/main" id="{8523225D-C087-4B7D-B297-EEF28E3F6FD6}"/>
              </a:ext>
            </a:extLst>
          </p:cNvPr>
          <p:cNvSpPr txBox="1"/>
          <p:nvPr/>
        </p:nvSpPr>
        <p:spPr>
          <a:xfrm>
            <a:off x="2532176" y="1072457"/>
            <a:ext cx="7200800" cy="707886"/>
          </a:xfrm>
          <a:prstGeom prst="rect">
            <a:avLst/>
          </a:prstGeom>
          <a:solidFill>
            <a:srgbClr val="7030A0"/>
          </a:solidFill>
        </p:spPr>
        <p:txBody>
          <a:bodyPr wrap="square" rtlCol="0">
            <a:spAutoFit/>
          </a:bodyPr>
          <a:lstStyle/>
          <a:p>
            <a:pPr algn="ctr"/>
            <a:r>
              <a:rPr lang="it-IT" sz="2000" b="1" dirty="0"/>
              <a:t>IL BANDO DI GARA E LA LETTERA DI INVITO</a:t>
            </a:r>
          </a:p>
          <a:p>
            <a:pPr algn="ctr"/>
            <a:r>
              <a:rPr lang="it-IT" sz="2000" b="1" dirty="0"/>
              <a:t>Il bando di gara</a:t>
            </a:r>
          </a:p>
        </p:txBody>
      </p:sp>
    </p:spTree>
    <p:extLst>
      <p:ext uri="{BB962C8B-B14F-4D97-AF65-F5344CB8AC3E}">
        <p14:creationId xmlns:p14="http://schemas.microsoft.com/office/powerpoint/2010/main" val="24339071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3" name="Segnaposto contenuto 2"/>
          <p:cNvSpPr>
            <a:spLocks noGrp="1"/>
          </p:cNvSpPr>
          <p:nvPr>
            <p:ph type="subTitle" idx="1"/>
          </p:nvPr>
        </p:nvSpPr>
        <p:spPr/>
        <p:txBody>
          <a:bodyPr>
            <a:normAutofit/>
          </a:bodyPr>
          <a:lstStyle/>
          <a:p>
            <a:endParaRPr lang="it-IT" dirty="0"/>
          </a:p>
          <a:p>
            <a:endParaRPr lang="it-IT" dirty="0"/>
          </a:p>
          <a:p>
            <a:endParaRPr lang="it-IT" dirty="0"/>
          </a:p>
          <a:p>
            <a:endParaRPr lang="it-IT" dirty="0"/>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D5CC349C-8919-4BE3-B1F2-D234FA6DBC84}" type="datetime1">
              <a:rPr lang="it-IT" smtClean="0"/>
              <a:t>11/12/2020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46</a:t>
            </a:fld>
            <a:endParaRPr lang="it-IT" dirty="0"/>
          </a:p>
        </p:txBody>
      </p:sp>
      <p:sp>
        <p:nvSpPr>
          <p:cNvPr id="8" name="CasellaDiTesto 7">
            <a:extLst>
              <a:ext uri="{FF2B5EF4-FFF2-40B4-BE49-F238E27FC236}">
                <a16:creationId xmlns:a16="http://schemas.microsoft.com/office/drawing/2014/main" id="{B5E906A2-9F29-4633-9418-C0C49ACA02B9}"/>
              </a:ext>
            </a:extLst>
          </p:cNvPr>
          <p:cNvSpPr txBox="1"/>
          <p:nvPr/>
        </p:nvSpPr>
        <p:spPr>
          <a:xfrm>
            <a:off x="2532176" y="1072457"/>
            <a:ext cx="7200800" cy="707886"/>
          </a:xfrm>
          <a:prstGeom prst="rect">
            <a:avLst/>
          </a:prstGeom>
          <a:solidFill>
            <a:srgbClr val="7030A0"/>
          </a:solidFill>
        </p:spPr>
        <p:txBody>
          <a:bodyPr wrap="square" rtlCol="0">
            <a:spAutoFit/>
          </a:bodyPr>
          <a:lstStyle/>
          <a:p>
            <a:pPr algn="ctr"/>
            <a:r>
              <a:rPr lang="it-IT" sz="2000" b="1" dirty="0"/>
              <a:t>IL BANDO DI GARA E LA LETTERA DI INVITO</a:t>
            </a:r>
          </a:p>
          <a:p>
            <a:pPr algn="ctr"/>
            <a:r>
              <a:rPr lang="it-IT" sz="2000" b="1" dirty="0"/>
              <a:t>Il bando di gara</a:t>
            </a:r>
          </a:p>
        </p:txBody>
      </p:sp>
      <p:sp>
        <p:nvSpPr>
          <p:cNvPr id="9" name="CasellaDiTesto 8">
            <a:extLst>
              <a:ext uri="{FF2B5EF4-FFF2-40B4-BE49-F238E27FC236}">
                <a16:creationId xmlns:a16="http://schemas.microsoft.com/office/drawing/2014/main" id="{F2D63F2D-F9B1-4473-B166-C6A824422677}"/>
              </a:ext>
            </a:extLst>
          </p:cNvPr>
          <p:cNvSpPr txBox="1"/>
          <p:nvPr/>
        </p:nvSpPr>
        <p:spPr>
          <a:xfrm>
            <a:off x="1056488" y="1830164"/>
            <a:ext cx="10079024" cy="3662541"/>
          </a:xfrm>
          <a:prstGeom prst="rect">
            <a:avLst/>
          </a:prstGeom>
          <a:noFill/>
          <a:ln>
            <a:solidFill>
              <a:schemeClr val="tx1"/>
            </a:solidFill>
          </a:ln>
        </p:spPr>
        <p:txBody>
          <a:bodyPr wrap="square" rtlCol="0">
            <a:spAutoFit/>
          </a:bodyPr>
          <a:lstStyle/>
          <a:p>
            <a:pPr algn="ctr"/>
            <a:r>
              <a:rPr lang="it-IT" sz="2400" b="1" dirty="0"/>
              <a:t>LE CLAUSOLE SOCIALI (ART. 50 CODICE)</a:t>
            </a:r>
          </a:p>
          <a:p>
            <a:pPr algn="ctr"/>
            <a:endParaRPr lang="it-IT" sz="2400" b="1" dirty="0"/>
          </a:p>
          <a:p>
            <a:pPr algn="ctr"/>
            <a:r>
              <a:rPr lang="it-IT" sz="2000" i="1" dirty="0"/>
              <a:t>1. Per gli affidamenti dei contratti di concessione e di appalto di lavori e servizi diversi da quelli aventi natura intellettuale, </a:t>
            </a:r>
            <a:r>
              <a:rPr lang="it-IT" sz="2000" b="1" i="1" u="sng" dirty="0"/>
              <a:t>con particolare riguardo a quelli relativi a contratti ad alta intensità di manodopera</a:t>
            </a:r>
            <a:r>
              <a:rPr lang="it-IT" sz="2000" i="1" dirty="0"/>
              <a:t>, i bandi di gara, gli avvisi e gli inviti </a:t>
            </a:r>
            <a:r>
              <a:rPr lang="it-IT" sz="2000" b="1" i="1" u="sng" dirty="0"/>
              <a:t>inseriscono</a:t>
            </a:r>
            <a:r>
              <a:rPr lang="it-IT" sz="2000" i="1" dirty="0"/>
              <a:t>, nel rispetto dei principi dell'Unione europea, specifiche clausole sociali volte a promuovere la stabilità occupazionale del personale impiegato, prevedendo l’applicazione da parte dell’aggiudicatario, </a:t>
            </a:r>
            <a:r>
              <a:rPr lang="it-IT" sz="2000" b="1" i="1" u="sng" dirty="0"/>
              <a:t>dei contratti collettivi di settore di cui all’articolo 51 del decreto legislativo 15 giugno 2015, n. 81. I servizi ad alta intensità di manodopera sono quelli nei quali il costo della manodopera è pari almeno al 50 per cento dell’importo totale del contratto. </a:t>
            </a:r>
          </a:p>
          <a:p>
            <a:pPr algn="ctr"/>
            <a:endParaRPr lang="it-IT" sz="2400" b="1" dirty="0"/>
          </a:p>
        </p:txBody>
      </p:sp>
    </p:spTree>
    <p:extLst>
      <p:ext uri="{BB962C8B-B14F-4D97-AF65-F5344CB8AC3E}">
        <p14:creationId xmlns:p14="http://schemas.microsoft.com/office/powerpoint/2010/main" val="420305532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3" name="Segnaposto contenuto 2"/>
          <p:cNvSpPr>
            <a:spLocks noGrp="1"/>
          </p:cNvSpPr>
          <p:nvPr>
            <p:ph type="subTitle" idx="1"/>
          </p:nvPr>
        </p:nvSpPr>
        <p:spPr/>
        <p:txBody>
          <a:bodyPr>
            <a:normAutofit/>
          </a:bodyPr>
          <a:lstStyle/>
          <a:p>
            <a:endParaRPr lang="it-IT" dirty="0"/>
          </a:p>
          <a:p>
            <a:endParaRPr lang="it-IT" dirty="0"/>
          </a:p>
          <a:p>
            <a:endParaRPr lang="it-IT" dirty="0"/>
          </a:p>
          <a:p>
            <a:endParaRPr lang="it-IT" dirty="0"/>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2FC045F4-1D57-4121-BD48-843F858AF426}" type="datetime1">
              <a:rPr lang="it-IT" smtClean="0"/>
              <a:t>11/12/2020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47</a:t>
            </a:fld>
            <a:endParaRPr lang="it-IT" dirty="0"/>
          </a:p>
        </p:txBody>
      </p:sp>
      <p:sp>
        <p:nvSpPr>
          <p:cNvPr id="2" name="CasellaDiTesto 1">
            <a:extLst>
              <a:ext uri="{FF2B5EF4-FFF2-40B4-BE49-F238E27FC236}">
                <a16:creationId xmlns:a16="http://schemas.microsoft.com/office/drawing/2014/main" id="{39FCF0C0-5817-4C63-BF76-57A7795C1D2E}"/>
              </a:ext>
            </a:extLst>
          </p:cNvPr>
          <p:cNvSpPr txBox="1"/>
          <p:nvPr/>
        </p:nvSpPr>
        <p:spPr>
          <a:xfrm>
            <a:off x="2532176" y="1835528"/>
            <a:ext cx="7200800" cy="2554545"/>
          </a:xfrm>
          <a:prstGeom prst="rect">
            <a:avLst/>
          </a:prstGeom>
          <a:noFill/>
        </p:spPr>
        <p:txBody>
          <a:bodyPr wrap="square" rtlCol="0">
            <a:spAutoFit/>
          </a:bodyPr>
          <a:lstStyle/>
          <a:p>
            <a:pPr marL="457200" indent="-457200" algn="ctr">
              <a:buAutoNum type="alphaLcParenR"/>
            </a:pPr>
            <a:endParaRPr lang="it-IT" sz="2000" b="1" u="sng" dirty="0"/>
          </a:p>
          <a:p>
            <a:pPr algn="ctr"/>
            <a:r>
              <a:rPr lang="it-IT" sz="2000" b="1" u="sng" dirty="0"/>
              <a:t>Gli inviti ai candidati</a:t>
            </a:r>
          </a:p>
          <a:p>
            <a:pPr algn="ctr"/>
            <a:endParaRPr lang="it-IT" sz="2000" b="1" u="sng" dirty="0"/>
          </a:p>
          <a:p>
            <a:pPr algn="ctr"/>
            <a:r>
              <a:rPr lang="it-IT" sz="2000" dirty="0"/>
              <a:t>Alcuni dei sistemi di affidamento dei contratti pubblici sono caratterizzati dalla presenza di un c.d. subprocedimento di prequalifica. Quest'ultimo è volto alla scelta degli imprenditori che l'amministrazione aggiudicatrice, tra quelli mostratisi interessati, intende invitare alla (successiva) vera e propria gara.</a:t>
            </a:r>
          </a:p>
        </p:txBody>
      </p:sp>
      <p:sp>
        <p:nvSpPr>
          <p:cNvPr id="9" name="CasellaDiTesto 8">
            <a:extLst>
              <a:ext uri="{FF2B5EF4-FFF2-40B4-BE49-F238E27FC236}">
                <a16:creationId xmlns:a16="http://schemas.microsoft.com/office/drawing/2014/main" id="{8523225D-C087-4B7D-B297-EEF28E3F6FD6}"/>
              </a:ext>
            </a:extLst>
          </p:cNvPr>
          <p:cNvSpPr txBox="1"/>
          <p:nvPr/>
        </p:nvSpPr>
        <p:spPr>
          <a:xfrm>
            <a:off x="2532176" y="1072457"/>
            <a:ext cx="7200800" cy="707886"/>
          </a:xfrm>
          <a:prstGeom prst="rect">
            <a:avLst/>
          </a:prstGeom>
          <a:solidFill>
            <a:schemeClr val="accent3"/>
          </a:solidFill>
        </p:spPr>
        <p:txBody>
          <a:bodyPr wrap="square" rtlCol="0">
            <a:spAutoFit/>
          </a:bodyPr>
          <a:lstStyle/>
          <a:p>
            <a:pPr algn="ctr"/>
            <a:r>
              <a:rPr lang="it-IT" sz="2000" b="1" dirty="0"/>
              <a:t>IL BANDO DI GARA E LA LETTERA DI INVITO</a:t>
            </a:r>
          </a:p>
          <a:p>
            <a:pPr algn="ctr"/>
            <a:r>
              <a:rPr lang="it-IT" sz="2000" b="1" dirty="0"/>
              <a:t>La lettera di invito</a:t>
            </a:r>
          </a:p>
        </p:txBody>
      </p:sp>
    </p:spTree>
    <p:extLst>
      <p:ext uri="{BB962C8B-B14F-4D97-AF65-F5344CB8AC3E}">
        <p14:creationId xmlns:p14="http://schemas.microsoft.com/office/powerpoint/2010/main" val="397625466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3" name="Segnaposto contenuto 2"/>
          <p:cNvSpPr>
            <a:spLocks noGrp="1"/>
          </p:cNvSpPr>
          <p:nvPr>
            <p:ph type="subTitle" idx="1"/>
          </p:nvPr>
        </p:nvSpPr>
        <p:spPr/>
        <p:txBody>
          <a:bodyPr>
            <a:normAutofit/>
          </a:bodyPr>
          <a:lstStyle/>
          <a:p>
            <a:endParaRPr lang="it-IT" dirty="0"/>
          </a:p>
          <a:p>
            <a:endParaRPr lang="it-IT" dirty="0"/>
          </a:p>
          <a:p>
            <a:endParaRPr lang="it-IT" dirty="0"/>
          </a:p>
          <a:p>
            <a:endParaRPr lang="it-IT" dirty="0"/>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6A757DAE-FF60-455D-8B45-FA3591606F92}" type="datetime1">
              <a:rPr lang="it-IT" smtClean="0"/>
              <a:t>11/12/2020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48</a:t>
            </a:fld>
            <a:endParaRPr lang="it-IT" dirty="0"/>
          </a:p>
        </p:txBody>
      </p:sp>
      <p:sp>
        <p:nvSpPr>
          <p:cNvPr id="2" name="CasellaDiTesto 1">
            <a:extLst>
              <a:ext uri="{FF2B5EF4-FFF2-40B4-BE49-F238E27FC236}">
                <a16:creationId xmlns:a16="http://schemas.microsoft.com/office/drawing/2014/main" id="{39FCF0C0-5817-4C63-BF76-57A7795C1D2E}"/>
              </a:ext>
            </a:extLst>
          </p:cNvPr>
          <p:cNvSpPr txBox="1"/>
          <p:nvPr/>
        </p:nvSpPr>
        <p:spPr>
          <a:xfrm>
            <a:off x="2532176" y="1835528"/>
            <a:ext cx="7200800" cy="3170099"/>
          </a:xfrm>
          <a:prstGeom prst="rect">
            <a:avLst/>
          </a:prstGeom>
          <a:noFill/>
        </p:spPr>
        <p:txBody>
          <a:bodyPr wrap="square" rtlCol="0">
            <a:spAutoFit/>
          </a:bodyPr>
          <a:lstStyle/>
          <a:p>
            <a:pPr marL="457200" indent="-457200" algn="ctr">
              <a:buAutoNum type="alphaLcParenR"/>
            </a:pPr>
            <a:endParaRPr lang="it-IT" sz="2000" b="1" u="sng" dirty="0"/>
          </a:p>
          <a:p>
            <a:pPr algn="ctr"/>
            <a:r>
              <a:rPr lang="it-IT" sz="2000" b="1" u="sng" dirty="0"/>
              <a:t>Gli inviti ai candidati</a:t>
            </a:r>
          </a:p>
          <a:p>
            <a:pPr algn="ctr"/>
            <a:endParaRPr lang="it-IT" sz="2000" b="1" u="sng" dirty="0"/>
          </a:p>
          <a:p>
            <a:pPr algn="ctr"/>
            <a:r>
              <a:rPr lang="it-IT" sz="2000" dirty="0"/>
              <a:t>L’art. 75 Codice prevede che nelle </a:t>
            </a:r>
            <a:r>
              <a:rPr lang="it-IT" sz="2000" u="sng" dirty="0"/>
              <a:t>procedure ristrette nel dialogo competitivo, nei partenariati per l’innovazione, nelle procedure competitive con negoziazione</a:t>
            </a:r>
            <a:r>
              <a:rPr lang="it-IT" sz="2000" dirty="0"/>
              <a:t>, le stazioni appaltanti invitino simultaneamente e per iscritto di norma con procedure telematiche </a:t>
            </a:r>
            <a:r>
              <a:rPr lang="it-IT" sz="2000" b="1" u="sng" dirty="0"/>
              <a:t>i candidati selezionati a presentare le rispettive offerte o a negoziare o, nel caso di dialogo competitivo, a partecipare al dialogo.</a:t>
            </a:r>
          </a:p>
        </p:txBody>
      </p:sp>
      <p:sp>
        <p:nvSpPr>
          <p:cNvPr id="9" name="CasellaDiTesto 8">
            <a:extLst>
              <a:ext uri="{FF2B5EF4-FFF2-40B4-BE49-F238E27FC236}">
                <a16:creationId xmlns:a16="http://schemas.microsoft.com/office/drawing/2014/main" id="{8523225D-C087-4B7D-B297-EEF28E3F6FD6}"/>
              </a:ext>
            </a:extLst>
          </p:cNvPr>
          <p:cNvSpPr txBox="1"/>
          <p:nvPr/>
        </p:nvSpPr>
        <p:spPr>
          <a:xfrm>
            <a:off x="2532176" y="1072457"/>
            <a:ext cx="7200800" cy="707886"/>
          </a:xfrm>
          <a:prstGeom prst="rect">
            <a:avLst/>
          </a:prstGeom>
          <a:solidFill>
            <a:schemeClr val="accent3"/>
          </a:solidFill>
        </p:spPr>
        <p:txBody>
          <a:bodyPr wrap="square" rtlCol="0">
            <a:spAutoFit/>
          </a:bodyPr>
          <a:lstStyle/>
          <a:p>
            <a:pPr algn="ctr"/>
            <a:r>
              <a:rPr lang="it-IT" sz="2000" b="1" dirty="0"/>
              <a:t>IL BANDO DI GARA E LA LETTERA DI INVITO</a:t>
            </a:r>
          </a:p>
          <a:p>
            <a:pPr algn="ctr"/>
            <a:r>
              <a:rPr lang="it-IT" sz="2000" b="1" dirty="0"/>
              <a:t>La lettera di invito</a:t>
            </a:r>
          </a:p>
        </p:txBody>
      </p:sp>
    </p:spTree>
    <p:extLst>
      <p:ext uri="{BB962C8B-B14F-4D97-AF65-F5344CB8AC3E}">
        <p14:creationId xmlns:p14="http://schemas.microsoft.com/office/powerpoint/2010/main" val="127465650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3" name="Segnaposto contenuto 2"/>
          <p:cNvSpPr>
            <a:spLocks noGrp="1"/>
          </p:cNvSpPr>
          <p:nvPr>
            <p:ph type="subTitle" idx="1"/>
          </p:nvPr>
        </p:nvSpPr>
        <p:spPr/>
        <p:txBody>
          <a:bodyPr>
            <a:normAutofit/>
          </a:bodyPr>
          <a:lstStyle/>
          <a:p>
            <a:endParaRPr lang="it-IT" dirty="0"/>
          </a:p>
          <a:p>
            <a:endParaRPr lang="it-IT" dirty="0"/>
          </a:p>
          <a:p>
            <a:endParaRPr lang="it-IT" dirty="0"/>
          </a:p>
          <a:p>
            <a:endParaRPr lang="it-IT" dirty="0"/>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F861DB7B-B014-4965-8283-E7409ECE7476}" type="datetime1">
              <a:rPr lang="it-IT" smtClean="0"/>
              <a:t>11/12/2020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49</a:t>
            </a:fld>
            <a:endParaRPr lang="it-IT" dirty="0"/>
          </a:p>
        </p:txBody>
      </p:sp>
      <p:sp>
        <p:nvSpPr>
          <p:cNvPr id="2" name="CasellaDiTesto 1">
            <a:extLst>
              <a:ext uri="{FF2B5EF4-FFF2-40B4-BE49-F238E27FC236}">
                <a16:creationId xmlns:a16="http://schemas.microsoft.com/office/drawing/2014/main" id="{39FCF0C0-5817-4C63-BF76-57A7795C1D2E}"/>
              </a:ext>
            </a:extLst>
          </p:cNvPr>
          <p:cNvSpPr txBox="1"/>
          <p:nvPr/>
        </p:nvSpPr>
        <p:spPr>
          <a:xfrm>
            <a:off x="2532176" y="1835528"/>
            <a:ext cx="7200800" cy="3170099"/>
          </a:xfrm>
          <a:prstGeom prst="rect">
            <a:avLst/>
          </a:prstGeom>
          <a:noFill/>
        </p:spPr>
        <p:txBody>
          <a:bodyPr wrap="square" rtlCol="0">
            <a:spAutoFit/>
          </a:bodyPr>
          <a:lstStyle/>
          <a:p>
            <a:pPr marL="457200" indent="-457200" algn="ctr">
              <a:buAutoNum type="alphaLcParenR"/>
            </a:pPr>
            <a:endParaRPr lang="it-IT" sz="2000" b="1" u="sng" dirty="0"/>
          </a:p>
          <a:p>
            <a:pPr algn="ctr"/>
            <a:r>
              <a:rPr lang="it-IT" sz="2000" b="1" u="sng" dirty="0"/>
              <a:t>Gli inviti ai candidati</a:t>
            </a:r>
          </a:p>
          <a:p>
            <a:pPr algn="ctr"/>
            <a:endParaRPr lang="it-IT" sz="2000" b="1" u="sng" dirty="0"/>
          </a:p>
          <a:p>
            <a:pPr algn="ctr"/>
            <a:r>
              <a:rPr lang="it-IT" sz="2000" dirty="0"/>
              <a:t>Con tale lettera, quindi, la stazione appaltante invita le imprese (selezionate tra quelle interessate che hanno presentato domanda, rispondendo al bando pubblicato) </a:t>
            </a:r>
            <a:r>
              <a:rPr lang="it-IT" sz="2000" b="1" u="sng" dirty="0"/>
              <a:t>a presentare la loro migliore offerta, nel caso di procedura ristretta; a partecipare al dialogo, nel caso di dialogo competitivo; a negoziare</a:t>
            </a:r>
            <a:r>
              <a:rPr lang="it-IT" sz="2000" dirty="0"/>
              <a:t> (a presentare un'offerta iniziale che costituisce la base per la successiva negoziazione), nel caso di procedura competitiva con negoziazione.</a:t>
            </a:r>
            <a:endParaRPr lang="it-IT" sz="2000" b="1" u="sng" dirty="0"/>
          </a:p>
        </p:txBody>
      </p:sp>
      <p:sp>
        <p:nvSpPr>
          <p:cNvPr id="9" name="CasellaDiTesto 8">
            <a:extLst>
              <a:ext uri="{FF2B5EF4-FFF2-40B4-BE49-F238E27FC236}">
                <a16:creationId xmlns:a16="http://schemas.microsoft.com/office/drawing/2014/main" id="{8523225D-C087-4B7D-B297-EEF28E3F6FD6}"/>
              </a:ext>
            </a:extLst>
          </p:cNvPr>
          <p:cNvSpPr txBox="1"/>
          <p:nvPr/>
        </p:nvSpPr>
        <p:spPr>
          <a:xfrm>
            <a:off x="2532176" y="1072457"/>
            <a:ext cx="7200800" cy="707886"/>
          </a:xfrm>
          <a:prstGeom prst="rect">
            <a:avLst/>
          </a:prstGeom>
          <a:solidFill>
            <a:schemeClr val="accent3"/>
          </a:solidFill>
        </p:spPr>
        <p:txBody>
          <a:bodyPr wrap="square" rtlCol="0">
            <a:spAutoFit/>
          </a:bodyPr>
          <a:lstStyle/>
          <a:p>
            <a:pPr algn="ctr"/>
            <a:r>
              <a:rPr lang="it-IT" sz="2000" b="1" dirty="0"/>
              <a:t>IL BANDO DI GARA E LA LETTERA DI INVITO</a:t>
            </a:r>
          </a:p>
          <a:p>
            <a:pPr algn="ctr"/>
            <a:r>
              <a:rPr lang="it-IT" sz="2000" b="1" dirty="0"/>
              <a:t>La lettera di invito</a:t>
            </a:r>
          </a:p>
        </p:txBody>
      </p:sp>
    </p:spTree>
    <p:extLst>
      <p:ext uri="{BB962C8B-B14F-4D97-AF65-F5344CB8AC3E}">
        <p14:creationId xmlns:p14="http://schemas.microsoft.com/office/powerpoint/2010/main" val="28027828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FFD48BC7-DC40-47DE-87EE-9F4B6ECB9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29" name="Freeform: Shape 28">
            <a:extLst>
              <a:ext uri="{FF2B5EF4-FFF2-40B4-BE49-F238E27FC236}">
                <a16:creationId xmlns:a16="http://schemas.microsoft.com/office/drawing/2014/main" id="{E502BBC7-2C76-46F3-BC24-5985BC13D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useBgFill="1">
        <p:nvSpPr>
          <p:cNvPr id="31" name="Freeform: Shape 30">
            <a:extLst>
              <a:ext uri="{FF2B5EF4-FFF2-40B4-BE49-F238E27FC236}">
                <a16:creationId xmlns:a16="http://schemas.microsoft.com/office/drawing/2014/main" id="{C7F28D52-2A5F-4D23-81AE-7CB8B591C7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1664" y="0"/>
            <a:ext cx="9948672"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olo 1"/>
          <p:cNvSpPr>
            <a:spLocks noGrp="1"/>
          </p:cNvSpPr>
          <p:nvPr>
            <p:ph type="ctrTitle"/>
          </p:nvPr>
        </p:nvSpPr>
        <p:spPr>
          <a:xfrm>
            <a:off x="640522" y="469976"/>
            <a:ext cx="10910956" cy="555500"/>
          </a:xfrm>
        </p:spPr>
        <p:txBody>
          <a:bodyPr anchor="ctr">
            <a:normAutofit fontScale="90000"/>
          </a:bodyPr>
          <a:lstStyle/>
          <a:p>
            <a:br>
              <a:rPr lang="it-IT" sz="2300" dirty="0">
                <a:latin typeface="Calibri" pitchFamily="34" charset="0"/>
              </a:rPr>
            </a:br>
            <a:br>
              <a:rPr lang="it-IT" sz="2300" dirty="0">
                <a:latin typeface="Calibri" pitchFamily="34" charset="0"/>
              </a:rPr>
            </a:br>
            <a:br>
              <a:rPr lang="it-IT" sz="2300" dirty="0">
                <a:latin typeface="Calibri" pitchFamily="34" charset="0"/>
              </a:rPr>
            </a:br>
            <a:br>
              <a:rPr lang="it-IT" sz="2300" dirty="0">
                <a:latin typeface="Calibri" pitchFamily="34" charset="0"/>
              </a:rPr>
            </a:br>
            <a:br>
              <a:rPr lang="it-IT" sz="2300" dirty="0">
                <a:latin typeface="Calibri" pitchFamily="34" charset="0"/>
              </a:rPr>
            </a:br>
            <a:r>
              <a:rPr lang="it-IT" sz="3100" b="1" dirty="0">
                <a:latin typeface="Calibri" pitchFamily="34" charset="0"/>
              </a:rPr>
              <a:t>IL DECRETO CURA ITALIA</a:t>
            </a:r>
            <a:br>
              <a:rPr lang="it-IT" sz="4800" dirty="0">
                <a:latin typeface="Calibri" pitchFamily="34" charset="0"/>
              </a:rPr>
            </a:br>
            <a:endParaRPr lang="it-IT" sz="4800" dirty="0">
              <a:latin typeface="Calibri" pitchFamily="34" charset="0"/>
            </a:endParaRPr>
          </a:p>
        </p:txBody>
      </p:sp>
      <p:sp>
        <p:nvSpPr>
          <p:cNvPr id="33" name="Rectangle 32">
            <a:extLst>
              <a:ext uri="{FF2B5EF4-FFF2-40B4-BE49-F238E27FC236}">
                <a16:creationId xmlns:a16="http://schemas.microsoft.com/office/drawing/2014/main" id="{3629484E-3792-4B3D-89AD-7C8A1ED0E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0" y="5524786"/>
            <a:ext cx="4754880" cy="274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Segnaposto data 3"/>
          <p:cNvSpPr>
            <a:spLocks noGrp="1"/>
          </p:cNvSpPr>
          <p:nvPr>
            <p:ph type="dt" sz="half" idx="10"/>
          </p:nvPr>
        </p:nvSpPr>
        <p:spPr>
          <a:xfrm>
            <a:off x="434163" y="6356350"/>
            <a:ext cx="1166037" cy="365125"/>
          </a:xfrm>
        </p:spPr>
        <p:txBody>
          <a:bodyPr>
            <a:normAutofit/>
          </a:bodyPr>
          <a:lstStyle/>
          <a:p>
            <a:pPr>
              <a:spcAft>
                <a:spcPts val="600"/>
              </a:spcAft>
            </a:pPr>
            <a:fld id="{3159082C-4DA4-41CE-9B40-D418EAEBA939}" type="datetime1">
              <a:rPr lang="it-IT" smtClean="0">
                <a:solidFill>
                  <a:schemeClr val="tx1">
                    <a:lumMod val="50000"/>
                    <a:lumOff val="50000"/>
                  </a:schemeClr>
                </a:solidFill>
                <a:latin typeface="Calibri" pitchFamily="34" charset="0"/>
              </a:rPr>
              <a:t>11/12/2020</a:t>
            </a:fld>
            <a:endParaRPr lang="it-IT" dirty="0">
              <a:solidFill>
                <a:schemeClr val="tx1">
                  <a:lumMod val="50000"/>
                  <a:lumOff val="50000"/>
                </a:schemeClr>
              </a:solidFill>
              <a:latin typeface="Calibri" pitchFamily="34" charset="0"/>
            </a:endParaRPr>
          </a:p>
        </p:txBody>
      </p:sp>
      <p:sp>
        <p:nvSpPr>
          <p:cNvPr id="6" name="Segnaposto piè di pagina 5">
            <a:extLst>
              <a:ext uri="{FF2B5EF4-FFF2-40B4-BE49-F238E27FC236}">
                <a16:creationId xmlns:a16="http://schemas.microsoft.com/office/drawing/2014/main" id="{B80C0DE2-CE8C-472F-913A-A5BF9C176A7D}"/>
              </a:ext>
            </a:extLst>
          </p:cNvPr>
          <p:cNvSpPr>
            <a:spLocks noGrp="1"/>
          </p:cNvSpPr>
          <p:nvPr>
            <p:ph type="ftr" sz="quarter" idx="11"/>
          </p:nvPr>
        </p:nvSpPr>
        <p:spPr>
          <a:xfrm>
            <a:off x="4038600" y="6356350"/>
            <a:ext cx="4114800" cy="365125"/>
          </a:xfrm>
        </p:spPr>
        <p:txBody>
          <a:bodyPr>
            <a:normAutofit/>
          </a:bodyPr>
          <a:lstStyle/>
          <a:p>
            <a:pPr>
              <a:spcAft>
                <a:spcPts val="600"/>
              </a:spcAft>
            </a:pPr>
            <a:r>
              <a:rPr lang="it-IT" dirty="0">
                <a:solidFill>
                  <a:schemeClr val="tx1">
                    <a:lumMod val="50000"/>
                    <a:lumOff val="50000"/>
                  </a:schemeClr>
                </a:solidFill>
              </a:rPr>
              <a:t>IL CODICE DEI CONTRATTI PUBBLICI</a:t>
            </a:r>
          </a:p>
        </p:txBody>
      </p:sp>
      <p:sp>
        <p:nvSpPr>
          <p:cNvPr id="5" name="Segnaposto numero diapositiva 4"/>
          <p:cNvSpPr>
            <a:spLocks noGrp="1"/>
          </p:cNvSpPr>
          <p:nvPr>
            <p:ph type="sldNum" sz="quarter" idx="12"/>
          </p:nvPr>
        </p:nvSpPr>
        <p:spPr>
          <a:xfrm>
            <a:off x="10489019" y="6356350"/>
            <a:ext cx="1268818" cy="365125"/>
          </a:xfrm>
          <a:prstGeom prst="ellipse">
            <a:avLst/>
          </a:prstGeom>
        </p:spPr>
        <p:txBody>
          <a:bodyPr>
            <a:normAutofit/>
          </a:bodyPr>
          <a:lstStyle/>
          <a:p>
            <a:pPr>
              <a:lnSpc>
                <a:spcPct val="90000"/>
              </a:lnSpc>
              <a:spcAft>
                <a:spcPts val="600"/>
              </a:spcAft>
            </a:pPr>
            <a:fld id="{ED2A5BCF-08AD-4814-8341-34CC1736FD3A}" type="slidenum">
              <a:rPr lang="it-IT">
                <a:solidFill>
                  <a:schemeClr val="tx1">
                    <a:lumMod val="50000"/>
                    <a:lumOff val="50000"/>
                  </a:schemeClr>
                </a:solidFill>
              </a:rPr>
              <a:pPr>
                <a:lnSpc>
                  <a:spcPct val="90000"/>
                </a:lnSpc>
                <a:spcAft>
                  <a:spcPts val="600"/>
                </a:spcAft>
              </a:pPr>
              <a:t>5</a:t>
            </a:fld>
            <a:endParaRPr lang="it-IT" dirty="0">
              <a:solidFill>
                <a:schemeClr val="tx1">
                  <a:lumMod val="50000"/>
                  <a:lumOff val="50000"/>
                </a:schemeClr>
              </a:solidFill>
            </a:endParaRPr>
          </a:p>
        </p:txBody>
      </p:sp>
      <p:sp>
        <p:nvSpPr>
          <p:cNvPr id="3" name="CasellaDiTesto 2">
            <a:extLst>
              <a:ext uri="{FF2B5EF4-FFF2-40B4-BE49-F238E27FC236}">
                <a16:creationId xmlns:a16="http://schemas.microsoft.com/office/drawing/2014/main" id="{4EEA4020-7139-4BF8-9314-9FE194A8FF62}"/>
              </a:ext>
            </a:extLst>
          </p:cNvPr>
          <p:cNvSpPr txBox="1"/>
          <p:nvPr/>
        </p:nvSpPr>
        <p:spPr>
          <a:xfrm>
            <a:off x="1891394" y="1905506"/>
            <a:ext cx="8409211" cy="3477875"/>
          </a:xfrm>
          <a:prstGeom prst="rect">
            <a:avLst/>
          </a:prstGeom>
          <a:noFill/>
        </p:spPr>
        <p:txBody>
          <a:bodyPr wrap="square" rtlCol="0">
            <a:spAutoFit/>
          </a:bodyPr>
          <a:lstStyle/>
          <a:p>
            <a:pPr marL="342900" indent="-342900" algn="ctr" fontAlgn="base">
              <a:buFont typeface="Wingdings" panose="05000000000000000000" pitchFamily="2" charset="2"/>
              <a:buChar char="q"/>
            </a:pPr>
            <a:r>
              <a:rPr lang="it-IT" sz="2000" dirty="0"/>
              <a:t>Vanno ricordate, anzitutto, le disposizioni volte a facilitare l’acquisizione di prodotti necessari per fare fronte all’emergenza sanitaria, discostandosi dalla disciplina ordinaria dei contratti pubblici </a:t>
            </a:r>
            <a:r>
              <a:rPr lang="it-IT" sz="2000" b="1" u="sng" dirty="0"/>
              <a:t>(si v. art. 12 d.l. n. 14/2020; artt. 5 </a:t>
            </a:r>
            <a:r>
              <a:rPr lang="it-IT" sz="2000" b="1" i="1" u="sng" dirty="0"/>
              <a:t>bis</a:t>
            </a:r>
            <a:r>
              <a:rPr lang="it-IT" sz="2000" b="1" u="sng" dirty="0"/>
              <a:t> e 5 </a:t>
            </a:r>
            <a:r>
              <a:rPr lang="it-IT" sz="2000" b="1" i="1" u="sng" dirty="0"/>
              <a:t>ter</a:t>
            </a:r>
            <a:r>
              <a:rPr lang="it-IT" sz="2000" b="1" u="sng" dirty="0"/>
              <a:t> d.l. «Cura Italia»)</a:t>
            </a:r>
            <a:r>
              <a:rPr lang="it-IT" sz="2000" u="sng" dirty="0"/>
              <a:t>.</a:t>
            </a:r>
          </a:p>
          <a:p>
            <a:pPr marL="342900" indent="-342900" algn="ctr" fontAlgn="base">
              <a:buFont typeface="Wingdings" panose="05000000000000000000" pitchFamily="2" charset="2"/>
              <a:buChar char="q"/>
            </a:pPr>
            <a:r>
              <a:rPr lang="it-IT" sz="2000" dirty="0"/>
              <a:t>Nell’ambito delle iniziative per sostenere le esportazioni italiane e l’internazionalizzazione del sistema economico nazionale nel settore agroalimentare e negli altri settori colpiti dall’emergenza Covid-19, il decreto “Cura Italia” prevede alcune semplificazioni per le procedure di aggiudicazione dei contratti pubblici. Sino al 31 dicembre 2020, i contratti possono essere aggiudicati con procedura negoziata senza la previa pubblicazione di un bando di gara (art. 63 Codice) </a:t>
            </a:r>
            <a:r>
              <a:rPr lang="it-IT" sz="2000" b="1" u="sng" dirty="0"/>
              <a:t>(art. 72).</a:t>
            </a:r>
          </a:p>
        </p:txBody>
      </p:sp>
    </p:spTree>
    <p:extLst>
      <p:ext uri="{BB962C8B-B14F-4D97-AF65-F5344CB8AC3E}">
        <p14:creationId xmlns:p14="http://schemas.microsoft.com/office/powerpoint/2010/main" val="315935990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3" name="Segnaposto contenuto 2"/>
          <p:cNvSpPr>
            <a:spLocks noGrp="1"/>
          </p:cNvSpPr>
          <p:nvPr>
            <p:ph type="subTitle" idx="1"/>
          </p:nvPr>
        </p:nvSpPr>
        <p:spPr>
          <a:xfrm>
            <a:off x="1560576" y="4115594"/>
            <a:ext cx="9144000" cy="1751807"/>
          </a:xfrm>
          <a:solidFill>
            <a:schemeClr val="accent2"/>
          </a:solidFill>
          <a:ln>
            <a:solidFill>
              <a:schemeClr val="tx1"/>
            </a:solidFill>
          </a:ln>
        </p:spPr>
        <p:txBody>
          <a:bodyPr>
            <a:normAutofit fontScale="92500" lnSpcReduction="20000"/>
          </a:bodyPr>
          <a:lstStyle/>
          <a:p>
            <a:r>
              <a:rPr lang="it-IT" b="1" i="0" dirty="0">
                <a:solidFill>
                  <a:srgbClr val="000000"/>
                </a:solidFill>
                <a:effectLst/>
                <a:latin typeface="Calibri" panose="020F0502020204030204" pitchFamily="34" charset="0"/>
              </a:rPr>
              <a:t>Gli inviti menzionano l'indirizzo elettronico al quale sono stati resi direttamente disponibili per via elettronica i documenti di gara e comprendono le informazioni indicate nell'</a:t>
            </a:r>
            <a:r>
              <a:rPr lang="it-IT" b="1" i="0" dirty="0">
                <a:effectLst/>
                <a:latin typeface="Calibri" panose="020F0502020204030204" pitchFamily="34" charset="0"/>
                <a:hlinkClick r:id="rId2"/>
              </a:rPr>
              <a:t>allegato XV</a:t>
            </a:r>
            <a:r>
              <a:rPr lang="it-IT" b="1" i="0" dirty="0">
                <a:solidFill>
                  <a:srgbClr val="000000"/>
                </a:solidFill>
                <a:effectLst/>
                <a:latin typeface="Calibri" panose="020F0502020204030204" pitchFamily="34" charset="0"/>
              </a:rPr>
              <a:t>. Se tali documenti non sono stati oggetto di accesso gratuito, illimitato e diretto ai sensi dell'</a:t>
            </a:r>
            <a:r>
              <a:rPr lang="it-IT" b="1" i="0" dirty="0">
                <a:effectLst/>
                <a:latin typeface="Calibri" panose="020F0502020204030204" pitchFamily="34" charset="0"/>
                <a:hlinkClick r:id="rId3"/>
              </a:rPr>
              <a:t>articolo 74</a:t>
            </a:r>
            <a:r>
              <a:rPr lang="it-IT" b="1" i="0" dirty="0">
                <a:solidFill>
                  <a:srgbClr val="000000"/>
                </a:solidFill>
                <a:effectLst/>
                <a:latin typeface="Calibri" panose="020F0502020204030204" pitchFamily="34" charset="0"/>
              </a:rPr>
              <a:t> e non sono stati resi disponibili con altri mezzi, gli inviti sono corredati dei documenti di gara, in formato digitale ovvero, quando ciò non è possibile, in formato cartaceo.</a:t>
            </a:r>
            <a:endParaRPr lang="it-IT" b="1" dirty="0"/>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C03268F4-A23D-4EB3-997A-4E6E886EE802}" type="datetime1">
              <a:rPr lang="it-IT" smtClean="0"/>
              <a:t>11/12/2020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50</a:t>
            </a:fld>
            <a:endParaRPr lang="it-IT" dirty="0"/>
          </a:p>
        </p:txBody>
      </p:sp>
      <p:sp>
        <p:nvSpPr>
          <p:cNvPr id="2" name="CasellaDiTesto 1">
            <a:extLst>
              <a:ext uri="{FF2B5EF4-FFF2-40B4-BE49-F238E27FC236}">
                <a16:creationId xmlns:a16="http://schemas.microsoft.com/office/drawing/2014/main" id="{39FCF0C0-5817-4C63-BF76-57A7795C1D2E}"/>
              </a:ext>
            </a:extLst>
          </p:cNvPr>
          <p:cNvSpPr txBox="1"/>
          <p:nvPr/>
        </p:nvSpPr>
        <p:spPr>
          <a:xfrm>
            <a:off x="864296" y="1835527"/>
            <a:ext cx="10910170" cy="2123658"/>
          </a:xfrm>
          <a:prstGeom prst="rect">
            <a:avLst/>
          </a:prstGeom>
          <a:noFill/>
        </p:spPr>
        <p:txBody>
          <a:bodyPr wrap="square" rtlCol="0">
            <a:spAutoFit/>
          </a:bodyPr>
          <a:lstStyle/>
          <a:p>
            <a:pPr marL="457200" indent="-457200" algn="ctr">
              <a:buAutoNum type="alphaLcParenR"/>
            </a:pPr>
            <a:endParaRPr lang="it-IT" sz="2000" b="1" u="sng" dirty="0"/>
          </a:p>
          <a:p>
            <a:pPr algn="ctr"/>
            <a:r>
              <a:rPr lang="it-IT" sz="1600" b="1" u="sng" dirty="0"/>
              <a:t>Gli inviti ai candidati</a:t>
            </a:r>
          </a:p>
          <a:p>
            <a:pPr algn="ctr"/>
            <a:endParaRPr lang="it-IT" sz="1600" dirty="0"/>
          </a:p>
          <a:p>
            <a:pPr algn="ctr"/>
            <a:r>
              <a:rPr lang="it-IT" sz="1600" dirty="0"/>
              <a:t>«</a:t>
            </a:r>
            <a:r>
              <a:rPr lang="it-IT" sz="1600" i="1" dirty="0"/>
              <a:t>1. </a:t>
            </a:r>
            <a:r>
              <a:rPr lang="it-IT" sz="1600" b="1" i="1" u="sng" dirty="0"/>
              <a:t>Nelle procedure ristrette, nel dialogo competitivo, nei partenariati per l'innovazione, nelle procedure competitive con negoziazione</a:t>
            </a:r>
            <a:r>
              <a:rPr lang="it-IT" sz="1600" i="1" dirty="0"/>
              <a:t>, le stazioni appaltanti invitano simultaneamente e per iscritto, di norma con procedure telematiche, </a:t>
            </a:r>
            <a:r>
              <a:rPr lang="it-IT" sz="1600" b="1" i="1" u="sng" dirty="0"/>
              <a:t>i candidati selezionati</a:t>
            </a:r>
            <a:r>
              <a:rPr lang="it-IT" sz="1600" b="1" i="1" dirty="0"/>
              <a:t> </a:t>
            </a:r>
            <a:r>
              <a:rPr lang="it-IT" sz="1600" i="1" dirty="0"/>
              <a:t>a presentare le rispettive offerte o a negoziare o, nel caso di dialogo competitivo, a partecipare al dialogo. Con le stesse modalità le stazioni appaltanti invitano, nel caso di indizione di gara tramite un avviso di preinformazione, gli operatori economici che già hanno espresso interesse, a confermare nuovamente interesse</a:t>
            </a:r>
            <a:r>
              <a:rPr lang="it-IT" sz="1600" dirty="0"/>
              <a:t>». </a:t>
            </a:r>
          </a:p>
        </p:txBody>
      </p:sp>
      <p:sp>
        <p:nvSpPr>
          <p:cNvPr id="9" name="CasellaDiTesto 8">
            <a:extLst>
              <a:ext uri="{FF2B5EF4-FFF2-40B4-BE49-F238E27FC236}">
                <a16:creationId xmlns:a16="http://schemas.microsoft.com/office/drawing/2014/main" id="{8523225D-C087-4B7D-B297-EEF28E3F6FD6}"/>
              </a:ext>
            </a:extLst>
          </p:cNvPr>
          <p:cNvSpPr txBox="1"/>
          <p:nvPr/>
        </p:nvSpPr>
        <p:spPr>
          <a:xfrm>
            <a:off x="2532176" y="1072457"/>
            <a:ext cx="7200800" cy="707886"/>
          </a:xfrm>
          <a:prstGeom prst="rect">
            <a:avLst/>
          </a:prstGeom>
          <a:solidFill>
            <a:schemeClr val="accent3"/>
          </a:solidFill>
        </p:spPr>
        <p:txBody>
          <a:bodyPr wrap="square" rtlCol="0">
            <a:spAutoFit/>
          </a:bodyPr>
          <a:lstStyle/>
          <a:p>
            <a:pPr algn="ctr"/>
            <a:r>
              <a:rPr lang="it-IT" sz="2000" b="1" dirty="0"/>
              <a:t>IL BANDO DI GARA E LA LETTERA DI INVITO</a:t>
            </a:r>
          </a:p>
          <a:p>
            <a:pPr algn="ctr"/>
            <a:r>
              <a:rPr lang="it-IT" sz="2000" b="1" dirty="0"/>
              <a:t>La lettera di invito</a:t>
            </a:r>
          </a:p>
        </p:txBody>
      </p:sp>
    </p:spTree>
    <p:extLst>
      <p:ext uri="{BB962C8B-B14F-4D97-AF65-F5344CB8AC3E}">
        <p14:creationId xmlns:p14="http://schemas.microsoft.com/office/powerpoint/2010/main" val="394715901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3" name="Segnaposto contenuto 2"/>
          <p:cNvSpPr>
            <a:spLocks noGrp="1"/>
          </p:cNvSpPr>
          <p:nvPr>
            <p:ph type="subTitle" idx="1"/>
          </p:nvPr>
        </p:nvSpPr>
        <p:spPr/>
        <p:txBody>
          <a:bodyPr>
            <a:normAutofit/>
          </a:bodyPr>
          <a:lstStyle/>
          <a:p>
            <a:endParaRPr lang="it-IT" dirty="0"/>
          </a:p>
          <a:p>
            <a:endParaRPr lang="it-IT" dirty="0"/>
          </a:p>
          <a:p>
            <a:endParaRPr lang="it-IT" dirty="0"/>
          </a:p>
          <a:p>
            <a:endParaRPr lang="it-IT" dirty="0"/>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35A73EC9-1999-4C40-BA07-8C6465D97FF0}" type="datetime1">
              <a:rPr lang="it-IT" smtClean="0"/>
              <a:t>11/12/2020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51</a:t>
            </a:fld>
            <a:endParaRPr lang="it-IT" dirty="0"/>
          </a:p>
        </p:txBody>
      </p:sp>
      <p:sp>
        <p:nvSpPr>
          <p:cNvPr id="2" name="CasellaDiTesto 1">
            <a:extLst>
              <a:ext uri="{FF2B5EF4-FFF2-40B4-BE49-F238E27FC236}">
                <a16:creationId xmlns:a16="http://schemas.microsoft.com/office/drawing/2014/main" id="{39FCF0C0-5817-4C63-BF76-57A7795C1D2E}"/>
              </a:ext>
            </a:extLst>
          </p:cNvPr>
          <p:cNvSpPr txBox="1"/>
          <p:nvPr/>
        </p:nvSpPr>
        <p:spPr>
          <a:xfrm>
            <a:off x="2532176" y="1835527"/>
            <a:ext cx="7200800" cy="4062651"/>
          </a:xfrm>
          <a:prstGeom prst="rect">
            <a:avLst/>
          </a:prstGeom>
          <a:noFill/>
        </p:spPr>
        <p:txBody>
          <a:bodyPr wrap="square" rtlCol="0">
            <a:spAutoFit/>
          </a:bodyPr>
          <a:lstStyle/>
          <a:p>
            <a:pPr marL="457200" indent="-457200" algn="ctr">
              <a:buAutoNum type="alphaLcParenR"/>
            </a:pPr>
            <a:endParaRPr lang="it-IT" sz="2000" b="1" u="sng" dirty="0"/>
          </a:p>
          <a:p>
            <a:pPr algn="ctr"/>
            <a:r>
              <a:rPr lang="it-IT" sz="2000" b="1" u="sng" dirty="0"/>
              <a:t>AI SENSI DELL’ART. 59, COMMA 5 CODICE:</a:t>
            </a:r>
          </a:p>
          <a:p>
            <a:pPr algn="ctr"/>
            <a:endParaRPr lang="it-IT" sz="2000" b="1" u="sng" dirty="0"/>
          </a:p>
          <a:p>
            <a:pPr algn="ctr"/>
            <a:r>
              <a:rPr lang="it-IT" dirty="0"/>
              <a:t>«</a:t>
            </a:r>
            <a:r>
              <a:rPr lang="it-IT" i="1" dirty="0"/>
              <a:t>5. La gara è indetta mediante un bando di gara redatto a norma dell'</a:t>
            </a:r>
            <a:r>
              <a:rPr lang="it-IT" i="1" dirty="0">
                <a:hlinkClick r:id="rId2"/>
              </a:rPr>
              <a:t>articolo 71</a:t>
            </a:r>
            <a:r>
              <a:rPr lang="it-IT" i="1" dirty="0"/>
              <a:t>. </a:t>
            </a:r>
            <a:r>
              <a:rPr lang="it-IT" b="1" i="1" u="sng" dirty="0"/>
              <a:t>Nel caso in cui l'appalto sia aggiudicato </a:t>
            </a:r>
            <a:r>
              <a:rPr lang="it-IT" b="1" i="1" u="sng" dirty="0">
                <a:highlight>
                  <a:srgbClr val="00FF00"/>
                </a:highlight>
              </a:rPr>
              <a:t>mediante procedura ristretta o procedura competitiva con negoziazione</a:t>
            </a:r>
            <a:r>
              <a:rPr lang="it-IT" b="1" i="1" u="sng" dirty="0"/>
              <a:t>, le amministrazioni aggiudicatrici di cui all'</a:t>
            </a:r>
            <a:r>
              <a:rPr lang="it-IT" i="1" dirty="0">
                <a:hlinkClick r:id="rId3"/>
              </a:rPr>
              <a:t>articolo 3, comma 1, lettera c)</a:t>
            </a:r>
            <a:r>
              <a:rPr lang="it-IT" i="1" dirty="0"/>
              <a:t>, possono, in deroga al primo periodo del presente comma, utilizzare un avviso di preinformazione secondo quanto previsto dai </a:t>
            </a:r>
            <a:r>
              <a:rPr lang="it-IT" i="1" dirty="0">
                <a:hlinkClick r:id="rId4"/>
              </a:rPr>
              <a:t>commi 2 e 3 dell’articolo 70</a:t>
            </a:r>
            <a:r>
              <a:rPr lang="it-IT" i="1" dirty="0"/>
              <a:t>. </a:t>
            </a:r>
            <a:r>
              <a:rPr lang="it-IT" b="1" i="1" u="sng" dirty="0"/>
              <a:t>Se la gara è indetta mediante un avviso di preinformazione, gli operatori economici che hanno manifestato interesse in seguito alla pubblicazione dell'avviso stesso, sono successivamente invitati a confermarlo per iscritto</a:t>
            </a:r>
            <a:r>
              <a:rPr lang="it-IT" i="1" dirty="0"/>
              <a:t>, mediante un invito a confermare interesse, secondo quanto previsto dall'</a:t>
            </a:r>
            <a:r>
              <a:rPr lang="it-IT" i="1" dirty="0">
                <a:hlinkClick r:id="rId5"/>
              </a:rPr>
              <a:t>articolo 75</a:t>
            </a:r>
            <a:r>
              <a:rPr lang="it-IT" dirty="0"/>
              <a:t>».</a:t>
            </a:r>
          </a:p>
        </p:txBody>
      </p:sp>
      <p:sp>
        <p:nvSpPr>
          <p:cNvPr id="9" name="CasellaDiTesto 8">
            <a:extLst>
              <a:ext uri="{FF2B5EF4-FFF2-40B4-BE49-F238E27FC236}">
                <a16:creationId xmlns:a16="http://schemas.microsoft.com/office/drawing/2014/main" id="{8523225D-C087-4B7D-B297-EEF28E3F6FD6}"/>
              </a:ext>
            </a:extLst>
          </p:cNvPr>
          <p:cNvSpPr txBox="1"/>
          <p:nvPr/>
        </p:nvSpPr>
        <p:spPr>
          <a:xfrm>
            <a:off x="2532176" y="1072457"/>
            <a:ext cx="7200800" cy="707886"/>
          </a:xfrm>
          <a:prstGeom prst="rect">
            <a:avLst/>
          </a:prstGeom>
          <a:solidFill>
            <a:schemeClr val="accent3"/>
          </a:solidFill>
        </p:spPr>
        <p:txBody>
          <a:bodyPr wrap="square" rtlCol="0">
            <a:spAutoFit/>
          </a:bodyPr>
          <a:lstStyle/>
          <a:p>
            <a:pPr algn="ctr"/>
            <a:r>
              <a:rPr lang="it-IT" sz="2000" b="1" dirty="0"/>
              <a:t>IL BANDO DI GARA E LA LETTERA DI INVITO</a:t>
            </a:r>
          </a:p>
          <a:p>
            <a:pPr algn="ctr"/>
            <a:r>
              <a:rPr lang="it-IT" sz="2000" b="1" dirty="0"/>
              <a:t>La lettera di invito</a:t>
            </a:r>
          </a:p>
        </p:txBody>
      </p:sp>
    </p:spTree>
    <p:extLst>
      <p:ext uri="{BB962C8B-B14F-4D97-AF65-F5344CB8AC3E}">
        <p14:creationId xmlns:p14="http://schemas.microsoft.com/office/powerpoint/2010/main" val="368976096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3" name="Segnaposto contenuto 2"/>
          <p:cNvSpPr>
            <a:spLocks noGrp="1"/>
          </p:cNvSpPr>
          <p:nvPr>
            <p:ph type="subTitle" idx="1"/>
          </p:nvPr>
        </p:nvSpPr>
        <p:spPr/>
        <p:txBody>
          <a:bodyPr>
            <a:normAutofit/>
          </a:bodyPr>
          <a:lstStyle/>
          <a:p>
            <a:endParaRPr lang="it-IT" dirty="0"/>
          </a:p>
          <a:p>
            <a:endParaRPr lang="it-IT" dirty="0"/>
          </a:p>
          <a:p>
            <a:endParaRPr lang="it-IT" dirty="0"/>
          </a:p>
          <a:p>
            <a:endParaRPr lang="it-IT" dirty="0"/>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DFFC145C-1D3B-4809-9AF8-C120A2089B7F}" type="datetime1">
              <a:rPr lang="it-IT" smtClean="0"/>
              <a:t>11/12/2020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52</a:t>
            </a:fld>
            <a:endParaRPr lang="it-IT" dirty="0"/>
          </a:p>
        </p:txBody>
      </p:sp>
      <p:sp>
        <p:nvSpPr>
          <p:cNvPr id="2" name="CasellaDiTesto 1">
            <a:extLst>
              <a:ext uri="{FF2B5EF4-FFF2-40B4-BE49-F238E27FC236}">
                <a16:creationId xmlns:a16="http://schemas.microsoft.com/office/drawing/2014/main" id="{39FCF0C0-5817-4C63-BF76-57A7795C1D2E}"/>
              </a:ext>
            </a:extLst>
          </p:cNvPr>
          <p:cNvSpPr txBox="1"/>
          <p:nvPr/>
        </p:nvSpPr>
        <p:spPr>
          <a:xfrm>
            <a:off x="2532176" y="1835527"/>
            <a:ext cx="7200800" cy="3046988"/>
          </a:xfrm>
          <a:prstGeom prst="rect">
            <a:avLst/>
          </a:prstGeom>
          <a:noFill/>
        </p:spPr>
        <p:txBody>
          <a:bodyPr wrap="square" rtlCol="0">
            <a:spAutoFit/>
          </a:bodyPr>
          <a:lstStyle/>
          <a:p>
            <a:pPr marL="457200" indent="-457200" algn="ctr">
              <a:buAutoNum type="alphaLcParenR"/>
            </a:pPr>
            <a:endParaRPr lang="it-IT" sz="2000" b="1" u="sng" dirty="0"/>
          </a:p>
          <a:p>
            <a:pPr algn="ctr"/>
            <a:r>
              <a:rPr lang="it-IT" sz="2000" b="1" u="sng" dirty="0"/>
              <a:t>AI SENSI DELL’ART. 59, COMMA 5 CODICE:</a:t>
            </a:r>
          </a:p>
          <a:p>
            <a:pPr algn="ctr"/>
            <a:endParaRPr lang="it-IT" sz="2000" b="1" u="sng" dirty="0"/>
          </a:p>
          <a:p>
            <a:pPr algn="ctr"/>
            <a:r>
              <a:rPr lang="it-IT" sz="2000" b="1" u="sng" dirty="0"/>
              <a:t>LE AMMINISTRAZIONI AGGIUDICATRICI CUI SI RIFERISCE LA NORMA SONO:</a:t>
            </a:r>
          </a:p>
          <a:p>
            <a:pPr algn="ctr"/>
            <a:endParaRPr lang="it-IT" sz="2000" b="1" u="sng" dirty="0"/>
          </a:p>
          <a:p>
            <a:pPr algn="ctr"/>
            <a:r>
              <a:rPr lang="it-IT" dirty="0"/>
              <a:t>c</a:t>
            </a:r>
            <a:r>
              <a:rPr lang="it-IT" sz="2400" dirty="0"/>
              <a:t>) «amministrazioni aggiudicatrici sub-centrali»: tutte le amministrazioni aggiudicatrici che non sono autorità governative centrali;</a:t>
            </a:r>
            <a:endParaRPr lang="it-IT" sz="2400" b="1" u="sng" dirty="0"/>
          </a:p>
        </p:txBody>
      </p:sp>
      <p:sp>
        <p:nvSpPr>
          <p:cNvPr id="9" name="CasellaDiTesto 8">
            <a:extLst>
              <a:ext uri="{FF2B5EF4-FFF2-40B4-BE49-F238E27FC236}">
                <a16:creationId xmlns:a16="http://schemas.microsoft.com/office/drawing/2014/main" id="{8523225D-C087-4B7D-B297-EEF28E3F6FD6}"/>
              </a:ext>
            </a:extLst>
          </p:cNvPr>
          <p:cNvSpPr txBox="1"/>
          <p:nvPr/>
        </p:nvSpPr>
        <p:spPr>
          <a:xfrm>
            <a:off x="2532176" y="1072457"/>
            <a:ext cx="7200800" cy="707886"/>
          </a:xfrm>
          <a:prstGeom prst="rect">
            <a:avLst/>
          </a:prstGeom>
          <a:solidFill>
            <a:schemeClr val="accent3"/>
          </a:solidFill>
        </p:spPr>
        <p:txBody>
          <a:bodyPr wrap="square" rtlCol="0">
            <a:spAutoFit/>
          </a:bodyPr>
          <a:lstStyle/>
          <a:p>
            <a:pPr algn="ctr"/>
            <a:r>
              <a:rPr lang="it-IT" sz="2000" b="1" dirty="0"/>
              <a:t>IL BANDO DI GARA E LA LETTERA DI INVITO</a:t>
            </a:r>
          </a:p>
          <a:p>
            <a:pPr algn="ctr"/>
            <a:r>
              <a:rPr lang="it-IT" sz="2000" b="1" dirty="0"/>
              <a:t>La lettera di invito</a:t>
            </a:r>
          </a:p>
        </p:txBody>
      </p:sp>
    </p:spTree>
    <p:extLst>
      <p:ext uri="{BB962C8B-B14F-4D97-AF65-F5344CB8AC3E}">
        <p14:creationId xmlns:p14="http://schemas.microsoft.com/office/powerpoint/2010/main" val="426206392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3" name="Segnaposto contenuto 2"/>
          <p:cNvSpPr>
            <a:spLocks noGrp="1"/>
          </p:cNvSpPr>
          <p:nvPr>
            <p:ph type="subTitle" idx="1"/>
          </p:nvPr>
        </p:nvSpPr>
        <p:spPr/>
        <p:txBody>
          <a:bodyPr>
            <a:normAutofit/>
          </a:bodyPr>
          <a:lstStyle/>
          <a:p>
            <a:endParaRPr lang="it-IT" dirty="0"/>
          </a:p>
          <a:p>
            <a:endParaRPr lang="it-IT" dirty="0"/>
          </a:p>
          <a:p>
            <a:endParaRPr lang="it-IT" dirty="0"/>
          </a:p>
          <a:p>
            <a:endParaRPr lang="it-IT" dirty="0"/>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1E3981AB-A2BD-46D8-92A3-A4BE5B7BEA2C}" type="datetime1">
              <a:rPr lang="it-IT" smtClean="0"/>
              <a:t>11/12/2020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53</a:t>
            </a:fld>
            <a:endParaRPr lang="it-IT" dirty="0"/>
          </a:p>
        </p:txBody>
      </p:sp>
      <p:sp>
        <p:nvSpPr>
          <p:cNvPr id="2" name="CasellaDiTesto 1">
            <a:extLst>
              <a:ext uri="{FF2B5EF4-FFF2-40B4-BE49-F238E27FC236}">
                <a16:creationId xmlns:a16="http://schemas.microsoft.com/office/drawing/2014/main" id="{39FCF0C0-5817-4C63-BF76-57A7795C1D2E}"/>
              </a:ext>
            </a:extLst>
          </p:cNvPr>
          <p:cNvSpPr txBox="1"/>
          <p:nvPr/>
        </p:nvSpPr>
        <p:spPr>
          <a:xfrm>
            <a:off x="1064190" y="1945282"/>
            <a:ext cx="10063619" cy="4185761"/>
          </a:xfrm>
          <a:prstGeom prst="rect">
            <a:avLst/>
          </a:prstGeom>
          <a:noFill/>
          <a:ln>
            <a:solidFill>
              <a:schemeClr val="tx1"/>
            </a:solidFill>
          </a:ln>
        </p:spPr>
        <p:txBody>
          <a:bodyPr wrap="square" rtlCol="0">
            <a:spAutoFit/>
          </a:bodyPr>
          <a:lstStyle/>
          <a:p>
            <a:r>
              <a:rPr lang="it-IT" sz="1400" b="1" dirty="0"/>
              <a:t>Allegato III Codice - Autorità governative centrali</a:t>
            </a:r>
            <a:endParaRPr lang="it-IT" sz="1400" dirty="0"/>
          </a:p>
          <a:p>
            <a:r>
              <a:rPr lang="it-IT" sz="1400" dirty="0"/>
              <a:t>Organismi committenti:</a:t>
            </a:r>
          </a:p>
          <a:p>
            <a:r>
              <a:rPr lang="it-IT" sz="1400" dirty="0"/>
              <a:t>Presidenza del Consiglio dei Ministri</a:t>
            </a:r>
            <a:br>
              <a:rPr lang="it-IT" sz="1400" dirty="0"/>
            </a:br>
            <a:r>
              <a:rPr lang="it-IT" sz="1400" dirty="0"/>
              <a:t>Ministero degli Affari Esteri</a:t>
            </a:r>
            <a:br>
              <a:rPr lang="it-IT" sz="1400" dirty="0"/>
            </a:br>
            <a:r>
              <a:rPr lang="it-IT" sz="1400" dirty="0"/>
              <a:t>Ministero dell’Interno (incluse le Prefetture-Uffici Territoriali del Governo e le Direzioni regionali e interregionali dei Vigili del Fuoco)</a:t>
            </a:r>
            <a:br>
              <a:rPr lang="it-IT" sz="1400" dirty="0"/>
            </a:br>
            <a:r>
              <a:rPr lang="it-IT" sz="1400" dirty="0"/>
              <a:t>Ministero della Giustizia e Uffici giudiziari (esclusi i giudici di pace)</a:t>
            </a:r>
            <a:br>
              <a:rPr lang="it-IT" sz="1400" dirty="0"/>
            </a:br>
            <a:r>
              <a:rPr lang="it-IT" sz="1400" dirty="0"/>
              <a:t>Ministero della Difesa</a:t>
            </a:r>
            <a:br>
              <a:rPr lang="it-IT" sz="1400" dirty="0"/>
            </a:br>
            <a:r>
              <a:rPr lang="it-IT" sz="1400" dirty="0"/>
              <a:t>Ministero dell’Economia e delle Finanze</a:t>
            </a:r>
            <a:br>
              <a:rPr lang="it-IT" sz="1400" dirty="0"/>
            </a:br>
            <a:r>
              <a:rPr lang="it-IT" sz="1400" dirty="0"/>
              <a:t>Ministero dello Sviluppo Economico</a:t>
            </a:r>
            <a:br>
              <a:rPr lang="it-IT" sz="1400" dirty="0"/>
            </a:br>
            <a:r>
              <a:rPr lang="it-IT" sz="1400" dirty="0"/>
              <a:t>Ministero delle Politiche Agricole, Alimentari e Forestali</a:t>
            </a:r>
            <a:br>
              <a:rPr lang="it-IT" sz="1400" dirty="0"/>
            </a:br>
            <a:r>
              <a:rPr lang="it-IT" sz="1400" dirty="0"/>
              <a:t>Ministero dell’Ambiente e della Tutela del Territorio e del Mare</a:t>
            </a:r>
            <a:br>
              <a:rPr lang="it-IT" sz="1400" dirty="0"/>
            </a:br>
            <a:r>
              <a:rPr lang="it-IT" sz="1400" dirty="0"/>
              <a:t>Ministero delle Infrastrutture e dei Trasporti</a:t>
            </a:r>
            <a:br>
              <a:rPr lang="it-IT" sz="1400" dirty="0"/>
            </a:br>
            <a:r>
              <a:rPr lang="it-IT" sz="1400" dirty="0"/>
              <a:t>Ministero del Lavoro e delle Politiche Sociali (incluse le sue articolazioni periferiche)</a:t>
            </a:r>
            <a:br>
              <a:rPr lang="it-IT" sz="1400" dirty="0"/>
            </a:br>
            <a:r>
              <a:rPr lang="it-IT" sz="1400" dirty="0"/>
              <a:t>Ministero della Salute</a:t>
            </a:r>
            <a:br>
              <a:rPr lang="it-IT" sz="1400" dirty="0"/>
            </a:br>
            <a:r>
              <a:rPr lang="it-IT" sz="1400" dirty="0"/>
              <a:t>Ministero dell’Istruzione, dell’Università e della Ricerca</a:t>
            </a:r>
            <a:br>
              <a:rPr lang="it-IT" sz="1400" dirty="0"/>
            </a:br>
            <a:r>
              <a:rPr lang="it-IT" sz="1400" dirty="0"/>
              <a:t>Ministero dei Beni e delle Attività culturali e del Turismo (comprensivo delle sue articolazioni periferiche)</a:t>
            </a:r>
            <a:br>
              <a:rPr lang="it-IT" sz="1400" dirty="0"/>
            </a:br>
            <a:r>
              <a:rPr lang="it-IT" sz="1400" dirty="0"/>
              <a:t>Altri enti pubblici nazionali:</a:t>
            </a:r>
          </a:p>
          <a:p>
            <a:r>
              <a:rPr lang="it-IT" sz="1400" dirty="0"/>
              <a:t>CONSIP S.p.A. </a:t>
            </a:r>
            <a:r>
              <a:rPr lang="it-IT" sz="1400" i="1" dirty="0"/>
              <a:t>Solo quando Consip agisce come centrale di committenza per le amministrazioni centrali</a:t>
            </a:r>
            <a:br>
              <a:rPr lang="it-IT" sz="1400" i="1" dirty="0"/>
            </a:br>
            <a:r>
              <a:rPr lang="it-IT" sz="1400" dirty="0"/>
              <a:t>Agenzia nazionale dei beni sequestrati e confiscati alla criminalità organizzata</a:t>
            </a:r>
          </a:p>
        </p:txBody>
      </p:sp>
      <p:sp>
        <p:nvSpPr>
          <p:cNvPr id="9" name="CasellaDiTesto 8">
            <a:extLst>
              <a:ext uri="{FF2B5EF4-FFF2-40B4-BE49-F238E27FC236}">
                <a16:creationId xmlns:a16="http://schemas.microsoft.com/office/drawing/2014/main" id="{8523225D-C087-4B7D-B297-EEF28E3F6FD6}"/>
              </a:ext>
            </a:extLst>
          </p:cNvPr>
          <p:cNvSpPr txBox="1"/>
          <p:nvPr/>
        </p:nvSpPr>
        <p:spPr>
          <a:xfrm>
            <a:off x="2532176" y="1072457"/>
            <a:ext cx="7200800" cy="707886"/>
          </a:xfrm>
          <a:prstGeom prst="rect">
            <a:avLst/>
          </a:prstGeom>
          <a:solidFill>
            <a:schemeClr val="accent3"/>
          </a:solidFill>
        </p:spPr>
        <p:txBody>
          <a:bodyPr wrap="square" rtlCol="0">
            <a:spAutoFit/>
          </a:bodyPr>
          <a:lstStyle/>
          <a:p>
            <a:pPr algn="ctr"/>
            <a:r>
              <a:rPr lang="it-IT" sz="2000" b="1" dirty="0"/>
              <a:t>IL BANDO DI GARA E LA LETTERA DI INVITO</a:t>
            </a:r>
          </a:p>
          <a:p>
            <a:pPr algn="ctr"/>
            <a:r>
              <a:rPr lang="it-IT" sz="2000" b="1" dirty="0"/>
              <a:t>La lettera di invito</a:t>
            </a:r>
          </a:p>
        </p:txBody>
      </p:sp>
    </p:spTree>
    <p:extLst>
      <p:ext uri="{BB962C8B-B14F-4D97-AF65-F5344CB8AC3E}">
        <p14:creationId xmlns:p14="http://schemas.microsoft.com/office/powerpoint/2010/main" val="68485893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3" name="Segnaposto contenuto 2"/>
          <p:cNvSpPr>
            <a:spLocks noGrp="1"/>
          </p:cNvSpPr>
          <p:nvPr>
            <p:ph type="subTitle" idx="1"/>
          </p:nvPr>
        </p:nvSpPr>
        <p:spPr/>
        <p:txBody>
          <a:bodyPr>
            <a:normAutofit/>
          </a:bodyPr>
          <a:lstStyle/>
          <a:p>
            <a:endParaRPr lang="it-IT" dirty="0"/>
          </a:p>
          <a:p>
            <a:endParaRPr lang="it-IT" dirty="0"/>
          </a:p>
          <a:p>
            <a:endParaRPr lang="it-IT" dirty="0"/>
          </a:p>
          <a:p>
            <a:endParaRPr lang="it-IT" dirty="0"/>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C1C59374-048F-4DD5-AE0E-780BB9CB0400}" type="datetime1">
              <a:rPr lang="it-IT" smtClean="0"/>
              <a:t>11/12/2020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54</a:t>
            </a:fld>
            <a:endParaRPr lang="it-IT" dirty="0"/>
          </a:p>
        </p:txBody>
      </p:sp>
      <p:sp>
        <p:nvSpPr>
          <p:cNvPr id="2" name="CasellaDiTesto 1">
            <a:extLst>
              <a:ext uri="{FF2B5EF4-FFF2-40B4-BE49-F238E27FC236}">
                <a16:creationId xmlns:a16="http://schemas.microsoft.com/office/drawing/2014/main" id="{39FCF0C0-5817-4C63-BF76-57A7795C1D2E}"/>
              </a:ext>
            </a:extLst>
          </p:cNvPr>
          <p:cNvSpPr txBox="1"/>
          <p:nvPr/>
        </p:nvSpPr>
        <p:spPr>
          <a:xfrm>
            <a:off x="845246" y="1940918"/>
            <a:ext cx="10501508" cy="3077766"/>
          </a:xfrm>
          <a:prstGeom prst="rect">
            <a:avLst/>
          </a:prstGeom>
          <a:noFill/>
          <a:ln>
            <a:solidFill>
              <a:schemeClr val="tx1"/>
            </a:solidFill>
          </a:ln>
        </p:spPr>
        <p:txBody>
          <a:bodyPr wrap="square" rtlCol="0">
            <a:spAutoFit/>
          </a:bodyPr>
          <a:lstStyle/>
          <a:p>
            <a:pPr algn="ctr"/>
            <a:r>
              <a:rPr lang="it-IT" b="1" dirty="0"/>
              <a:t>AVVISO DI PREINFORMAZIONE (ART. 70 Codice)</a:t>
            </a:r>
          </a:p>
          <a:p>
            <a:pPr algn="ctr"/>
            <a:endParaRPr lang="it-IT" b="1" dirty="0"/>
          </a:p>
          <a:p>
            <a:pPr algn="ctr"/>
            <a:r>
              <a:rPr lang="it-IT" dirty="0"/>
              <a:t>1. Le stazioni appaltanti rendono nota entro il 31 dicembre di ogni anno, l'intenzione di bandire per l'anno successivo appalti, pubblicando un avviso di preinformazione. L'avviso, recante le informazioni di cui all'allegato XIV, parte I, lettera B, sezione B.1, è pubblicato dalla stazione appaltante sul proprio profilo di committente. Per gli appalti di importo pari o superiore alla soglia di cui all'articolo 35, l'avviso di preinformazione è pubblicato dall'Ufficio delle pubblicazioni dell'Unione europea o dalla stazione appaltante sul proprio profilo di committente. In quest'ultimo caso le stazioni appaltanti inviano al suddetto Ufficio un avviso della pubblicazione sul proprio profilo di committente, come indicato nel citato allegato. L'avviso contiene le informazioni di cui all'allegato XIV, parte I, lettera A.</a:t>
            </a:r>
          </a:p>
          <a:p>
            <a:pPr algn="ctr"/>
            <a:endParaRPr lang="it-IT" sz="1400" dirty="0"/>
          </a:p>
        </p:txBody>
      </p:sp>
      <p:sp>
        <p:nvSpPr>
          <p:cNvPr id="9" name="CasellaDiTesto 8">
            <a:extLst>
              <a:ext uri="{FF2B5EF4-FFF2-40B4-BE49-F238E27FC236}">
                <a16:creationId xmlns:a16="http://schemas.microsoft.com/office/drawing/2014/main" id="{8523225D-C087-4B7D-B297-EEF28E3F6FD6}"/>
              </a:ext>
            </a:extLst>
          </p:cNvPr>
          <p:cNvSpPr txBox="1"/>
          <p:nvPr/>
        </p:nvSpPr>
        <p:spPr>
          <a:xfrm>
            <a:off x="2532176" y="1072457"/>
            <a:ext cx="7200800" cy="707886"/>
          </a:xfrm>
          <a:prstGeom prst="rect">
            <a:avLst/>
          </a:prstGeom>
          <a:solidFill>
            <a:schemeClr val="accent3"/>
          </a:solidFill>
        </p:spPr>
        <p:txBody>
          <a:bodyPr wrap="square" rtlCol="0">
            <a:spAutoFit/>
          </a:bodyPr>
          <a:lstStyle/>
          <a:p>
            <a:pPr algn="ctr"/>
            <a:r>
              <a:rPr lang="it-IT" sz="2000" b="1" dirty="0"/>
              <a:t>IL BANDO DI GARA E LA LETTERA DI INVITO</a:t>
            </a:r>
          </a:p>
          <a:p>
            <a:pPr algn="ctr"/>
            <a:r>
              <a:rPr lang="it-IT" sz="2000" b="1" dirty="0"/>
              <a:t>La lettera di invito</a:t>
            </a:r>
          </a:p>
        </p:txBody>
      </p:sp>
    </p:spTree>
    <p:extLst>
      <p:ext uri="{BB962C8B-B14F-4D97-AF65-F5344CB8AC3E}">
        <p14:creationId xmlns:p14="http://schemas.microsoft.com/office/powerpoint/2010/main" val="367419898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3" name="Segnaposto contenuto 2"/>
          <p:cNvSpPr>
            <a:spLocks noGrp="1"/>
          </p:cNvSpPr>
          <p:nvPr>
            <p:ph type="subTitle" idx="1"/>
          </p:nvPr>
        </p:nvSpPr>
        <p:spPr/>
        <p:txBody>
          <a:bodyPr>
            <a:normAutofit/>
          </a:bodyPr>
          <a:lstStyle/>
          <a:p>
            <a:endParaRPr lang="it-IT" dirty="0"/>
          </a:p>
          <a:p>
            <a:endParaRPr lang="it-IT" dirty="0"/>
          </a:p>
          <a:p>
            <a:endParaRPr lang="it-IT" dirty="0"/>
          </a:p>
          <a:p>
            <a:endParaRPr lang="it-IT" dirty="0"/>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E053C5F3-BE3C-488F-A370-EE598C50C44A}" type="datetime1">
              <a:rPr lang="it-IT" smtClean="0"/>
              <a:t>11/12/2020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55</a:t>
            </a:fld>
            <a:endParaRPr lang="it-IT" dirty="0"/>
          </a:p>
        </p:txBody>
      </p:sp>
      <p:sp>
        <p:nvSpPr>
          <p:cNvPr id="2" name="CasellaDiTesto 1">
            <a:extLst>
              <a:ext uri="{FF2B5EF4-FFF2-40B4-BE49-F238E27FC236}">
                <a16:creationId xmlns:a16="http://schemas.microsoft.com/office/drawing/2014/main" id="{39FCF0C0-5817-4C63-BF76-57A7795C1D2E}"/>
              </a:ext>
            </a:extLst>
          </p:cNvPr>
          <p:cNvSpPr txBox="1"/>
          <p:nvPr/>
        </p:nvSpPr>
        <p:spPr>
          <a:xfrm>
            <a:off x="845246" y="1897084"/>
            <a:ext cx="10501508" cy="3970318"/>
          </a:xfrm>
          <a:prstGeom prst="rect">
            <a:avLst/>
          </a:prstGeom>
          <a:noFill/>
          <a:ln>
            <a:solidFill>
              <a:schemeClr val="tx1"/>
            </a:solidFill>
          </a:ln>
        </p:spPr>
        <p:txBody>
          <a:bodyPr wrap="square" rtlCol="0">
            <a:spAutoFit/>
          </a:bodyPr>
          <a:lstStyle/>
          <a:p>
            <a:pPr algn="ctr"/>
            <a:r>
              <a:rPr lang="it-IT" b="1" dirty="0"/>
              <a:t>AVVISO DI PREINFORMAZIONE (ART. 70 Codice)</a:t>
            </a:r>
          </a:p>
          <a:p>
            <a:pPr algn="ctr"/>
            <a:endParaRPr lang="it-IT" dirty="0"/>
          </a:p>
          <a:p>
            <a:pPr algn="ctr"/>
            <a:r>
              <a:rPr lang="it-IT" dirty="0"/>
              <a:t>2. </a:t>
            </a:r>
            <a:r>
              <a:rPr lang="it-IT" b="1" u="sng" dirty="0"/>
              <a:t>Per le procedure ristrette e le procedure competitive con negoziazione, le amministrazioni aggiudicatrici sub-centrali di cui all'articolo 3, comma 1, lettera c), possono utilizzare un avviso di preinformazione come indizione di gara a norma dell'articolo 59, comma 5, purché l'avviso soddisfi tutte le seguenti condizioni:</a:t>
            </a:r>
          </a:p>
          <a:p>
            <a:pPr algn="ctr"/>
            <a:r>
              <a:rPr lang="it-IT" dirty="0"/>
              <a:t>a) si riferisce specificatamente alle forniture, ai lavori o ai servizi che saranno oggetto dell'appalto da aggiudicare;</a:t>
            </a:r>
          </a:p>
          <a:p>
            <a:pPr algn="ctr"/>
            <a:r>
              <a:rPr lang="it-IT" dirty="0"/>
              <a:t>b) indica che l'appalto sarà aggiudicato mediante una procedura ristretta o una procedura competitiva con negoziazione senza ulteriore pubblicazione di un avviso di indizione di gara e invita gli operatori economici interessati a manifestare il proprio interesse;</a:t>
            </a:r>
          </a:p>
          <a:p>
            <a:pPr algn="ctr"/>
            <a:r>
              <a:rPr lang="it-IT" dirty="0"/>
              <a:t>c) contiene, oltre alle informazioni di cui all'allegato XIV, parte I, lettera B, sezione B.1, le informazioni di cui al medesimo allegato, sezione B.2;</a:t>
            </a:r>
          </a:p>
          <a:p>
            <a:pPr algn="ctr"/>
            <a:r>
              <a:rPr lang="it-IT" dirty="0"/>
              <a:t>d) è stato inviato alla pubblicazione non meno di trentacinque giorni e non oltre dodici mesi prima della data di invio dell'invito a confermare interesse di cui all'articolo 75, comma 1.</a:t>
            </a:r>
          </a:p>
        </p:txBody>
      </p:sp>
      <p:sp>
        <p:nvSpPr>
          <p:cNvPr id="9" name="CasellaDiTesto 8">
            <a:extLst>
              <a:ext uri="{FF2B5EF4-FFF2-40B4-BE49-F238E27FC236}">
                <a16:creationId xmlns:a16="http://schemas.microsoft.com/office/drawing/2014/main" id="{8523225D-C087-4B7D-B297-EEF28E3F6FD6}"/>
              </a:ext>
            </a:extLst>
          </p:cNvPr>
          <p:cNvSpPr txBox="1"/>
          <p:nvPr/>
        </p:nvSpPr>
        <p:spPr>
          <a:xfrm>
            <a:off x="2532176" y="1072457"/>
            <a:ext cx="7200800" cy="707886"/>
          </a:xfrm>
          <a:prstGeom prst="rect">
            <a:avLst/>
          </a:prstGeom>
          <a:solidFill>
            <a:schemeClr val="accent3"/>
          </a:solidFill>
        </p:spPr>
        <p:txBody>
          <a:bodyPr wrap="square" rtlCol="0">
            <a:spAutoFit/>
          </a:bodyPr>
          <a:lstStyle/>
          <a:p>
            <a:pPr algn="ctr"/>
            <a:r>
              <a:rPr lang="it-IT" sz="2000" b="1" dirty="0"/>
              <a:t>IL BANDO DI GARA E LA LETTERA DI INVITO</a:t>
            </a:r>
          </a:p>
          <a:p>
            <a:pPr algn="ctr"/>
            <a:r>
              <a:rPr lang="it-IT" sz="2000" b="1" dirty="0"/>
              <a:t>La lettera di invito</a:t>
            </a:r>
          </a:p>
        </p:txBody>
      </p:sp>
    </p:spTree>
    <p:extLst>
      <p:ext uri="{BB962C8B-B14F-4D97-AF65-F5344CB8AC3E}">
        <p14:creationId xmlns:p14="http://schemas.microsoft.com/office/powerpoint/2010/main" val="123178730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3" name="Segnaposto contenuto 2"/>
          <p:cNvSpPr>
            <a:spLocks noGrp="1"/>
          </p:cNvSpPr>
          <p:nvPr>
            <p:ph type="subTitle" idx="1"/>
          </p:nvPr>
        </p:nvSpPr>
        <p:spPr/>
        <p:txBody>
          <a:bodyPr>
            <a:normAutofit/>
          </a:bodyPr>
          <a:lstStyle/>
          <a:p>
            <a:endParaRPr lang="it-IT" dirty="0"/>
          </a:p>
          <a:p>
            <a:endParaRPr lang="it-IT" dirty="0"/>
          </a:p>
          <a:p>
            <a:endParaRPr lang="it-IT" dirty="0"/>
          </a:p>
          <a:p>
            <a:endParaRPr lang="it-IT" dirty="0"/>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0562C5C3-8328-4920-B335-94D0358B191E}" type="datetime1">
              <a:rPr lang="it-IT" smtClean="0"/>
              <a:t>11/12/2020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56</a:t>
            </a:fld>
            <a:endParaRPr lang="it-IT" dirty="0"/>
          </a:p>
        </p:txBody>
      </p:sp>
      <p:sp>
        <p:nvSpPr>
          <p:cNvPr id="2" name="CasellaDiTesto 1">
            <a:extLst>
              <a:ext uri="{FF2B5EF4-FFF2-40B4-BE49-F238E27FC236}">
                <a16:creationId xmlns:a16="http://schemas.microsoft.com/office/drawing/2014/main" id="{39FCF0C0-5817-4C63-BF76-57A7795C1D2E}"/>
              </a:ext>
            </a:extLst>
          </p:cNvPr>
          <p:cNvSpPr txBox="1"/>
          <p:nvPr/>
        </p:nvSpPr>
        <p:spPr>
          <a:xfrm>
            <a:off x="845246" y="1897084"/>
            <a:ext cx="10501508" cy="2031325"/>
          </a:xfrm>
          <a:prstGeom prst="rect">
            <a:avLst/>
          </a:prstGeom>
          <a:noFill/>
          <a:ln>
            <a:solidFill>
              <a:schemeClr val="tx1"/>
            </a:solidFill>
          </a:ln>
        </p:spPr>
        <p:txBody>
          <a:bodyPr wrap="square" rtlCol="0">
            <a:spAutoFit/>
          </a:bodyPr>
          <a:lstStyle/>
          <a:p>
            <a:pPr algn="ctr"/>
            <a:r>
              <a:rPr lang="it-IT" b="1" dirty="0"/>
              <a:t>AVVISO DI PREINFORMAZIONE (ART. 70 Codice)</a:t>
            </a:r>
          </a:p>
          <a:p>
            <a:pPr algn="ctr"/>
            <a:endParaRPr lang="it-IT" dirty="0"/>
          </a:p>
          <a:p>
            <a:pPr algn="ctr"/>
            <a:r>
              <a:rPr lang="it-IT" dirty="0"/>
              <a:t>3. L'avviso di cui al comma 2 può essere pubblicato sul profilo di committente quale pubblicazione supplementare a livello nazionale a norma dell'articolo 73. Il periodo coperto dall'avviso di preinformazione può durare al massimo dodici mesi dalla data di trasmissione dell'avviso per la pubblicazione. Tuttavia, nel caso di appalti pubblici per servizi sociali e altri servizi specifici, l'avviso di preinformazione di cui all'articolo 142, comma 1, lettera b), può coprire un periodo più lungo di dodici mesi e non superiore a ventiquattro mesi.</a:t>
            </a:r>
          </a:p>
        </p:txBody>
      </p:sp>
      <p:sp>
        <p:nvSpPr>
          <p:cNvPr id="9" name="CasellaDiTesto 8">
            <a:extLst>
              <a:ext uri="{FF2B5EF4-FFF2-40B4-BE49-F238E27FC236}">
                <a16:creationId xmlns:a16="http://schemas.microsoft.com/office/drawing/2014/main" id="{8523225D-C087-4B7D-B297-EEF28E3F6FD6}"/>
              </a:ext>
            </a:extLst>
          </p:cNvPr>
          <p:cNvSpPr txBox="1"/>
          <p:nvPr/>
        </p:nvSpPr>
        <p:spPr>
          <a:xfrm>
            <a:off x="2532176" y="1072457"/>
            <a:ext cx="7200800" cy="707886"/>
          </a:xfrm>
          <a:prstGeom prst="rect">
            <a:avLst/>
          </a:prstGeom>
          <a:solidFill>
            <a:schemeClr val="accent3"/>
          </a:solidFill>
        </p:spPr>
        <p:txBody>
          <a:bodyPr wrap="square" rtlCol="0">
            <a:spAutoFit/>
          </a:bodyPr>
          <a:lstStyle/>
          <a:p>
            <a:pPr algn="ctr"/>
            <a:r>
              <a:rPr lang="it-IT" sz="2000" b="1" dirty="0"/>
              <a:t>IL BANDO DI GARA E LA LETTERA DI INVITO</a:t>
            </a:r>
          </a:p>
          <a:p>
            <a:pPr algn="ctr"/>
            <a:r>
              <a:rPr lang="it-IT" sz="2000" b="1" dirty="0"/>
              <a:t>La lettera di invito</a:t>
            </a:r>
          </a:p>
        </p:txBody>
      </p:sp>
    </p:spTree>
    <p:extLst>
      <p:ext uri="{BB962C8B-B14F-4D97-AF65-F5344CB8AC3E}">
        <p14:creationId xmlns:p14="http://schemas.microsoft.com/office/powerpoint/2010/main" val="270506530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3" name="Segnaposto contenuto 2"/>
          <p:cNvSpPr>
            <a:spLocks noGrp="1"/>
          </p:cNvSpPr>
          <p:nvPr>
            <p:ph type="subTitle" idx="1"/>
          </p:nvPr>
        </p:nvSpPr>
        <p:spPr/>
        <p:txBody>
          <a:bodyPr>
            <a:normAutofit/>
          </a:bodyPr>
          <a:lstStyle/>
          <a:p>
            <a:endParaRPr lang="it-IT" dirty="0"/>
          </a:p>
          <a:p>
            <a:endParaRPr lang="it-IT" dirty="0"/>
          </a:p>
          <a:p>
            <a:endParaRPr lang="it-IT" dirty="0"/>
          </a:p>
          <a:p>
            <a:endParaRPr lang="it-IT" dirty="0"/>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F1263EE1-F1A2-4C7A-8DA3-BDD0D66EBFD5}" type="datetime1">
              <a:rPr lang="it-IT" smtClean="0"/>
              <a:t>11/12/2020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57</a:t>
            </a:fld>
            <a:endParaRPr lang="it-IT" dirty="0"/>
          </a:p>
        </p:txBody>
      </p:sp>
      <p:sp>
        <p:nvSpPr>
          <p:cNvPr id="2" name="CasellaDiTesto 1">
            <a:extLst>
              <a:ext uri="{FF2B5EF4-FFF2-40B4-BE49-F238E27FC236}">
                <a16:creationId xmlns:a16="http://schemas.microsoft.com/office/drawing/2014/main" id="{39FCF0C0-5817-4C63-BF76-57A7795C1D2E}"/>
              </a:ext>
            </a:extLst>
          </p:cNvPr>
          <p:cNvSpPr txBox="1"/>
          <p:nvPr/>
        </p:nvSpPr>
        <p:spPr>
          <a:xfrm>
            <a:off x="2532176" y="1835527"/>
            <a:ext cx="7200800" cy="4278094"/>
          </a:xfrm>
          <a:prstGeom prst="rect">
            <a:avLst/>
          </a:prstGeom>
          <a:solidFill>
            <a:srgbClr val="FFC000"/>
          </a:solidFill>
        </p:spPr>
        <p:txBody>
          <a:bodyPr wrap="square" rtlCol="0">
            <a:spAutoFit/>
          </a:bodyPr>
          <a:lstStyle/>
          <a:p>
            <a:pPr algn="ctr"/>
            <a:endParaRPr lang="it-IT" sz="1000" b="1" u="sng" dirty="0"/>
          </a:p>
          <a:p>
            <a:pPr algn="ctr"/>
            <a:r>
              <a:rPr lang="it-IT" sz="1200" b="1" dirty="0"/>
              <a:t>Allegato XV Contenuto degli inviti a presentare offerte, a partecipare al dialogo competitivo o a confermare interesse, previsti per i settori ordinari e per i settori speciali </a:t>
            </a:r>
          </a:p>
          <a:p>
            <a:pPr algn="ctr"/>
            <a:endParaRPr lang="it-IT" sz="1200" dirty="0"/>
          </a:p>
          <a:p>
            <a:pPr algn="ctr"/>
            <a:r>
              <a:rPr lang="it-IT" sz="1200" b="1" dirty="0"/>
              <a:t>PARTE I - Contenuto degli inviti a presentare offerte, a partecipare al dialogo competitivo o a confermare interesse, previsti per i settori ordinari di cui all’articolo 75 </a:t>
            </a:r>
          </a:p>
          <a:p>
            <a:endParaRPr lang="it-IT" sz="1200" b="1" dirty="0"/>
          </a:p>
          <a:p>
            <a:r>
              <a:rPr lang="it-IT" sz="1200" dirty="0"/>
              <a:t>1. L'invito a presentare un'offerta o a partecipare al dialogo di cui all'articolo 75 deve contenere almeno: </a:t>
            </a:r>
          </a:p>
          <a:p>
            <a:r>
              <a:rPr lang="it-IT" sz="1200" dirty="0"/>
              <a:t>a) un riferimento all'avviso di indizione di gara pubblicato; </a:t>
            </a:r>
          </a:p>
          <a:p>
            <a:r>
              <a:rPr lang="it-IT" sz="1200" dirty="0"/>
              <a:t>b) il termine per la ricezione delle offerte, l'indirizzo al quale esse devono essere trasmesse e la lingua o le lingue in cui devono essere redatte; </a:t>
            </a:r>
          </a:p>
          <a:p>
            <a:r>
              <a:rPr lang="it-IT" sz="1200" dirty="0"/>
              <a:t>c) in caso di dialogo competitivo, la data stabilita e l'indirizzo per l'inizio della fase della consultazione, nonché la lingua o le lingue utilizzate; </a:t>
            </a:r>
          </a:p>
          <a:p>
            <a:r>
              <a:rPr lang="it-IT" sz="1200" dirty="0"/>
              <a:t>d) l'indicazione dei documenti eventualmente da allegare a sostegno delle dichiarazioni verificabili fornite dal candidato conformemente agli articoli 86 e, eventualmente, all'articolo 87 oppure ad integrazione delle informazioni previste da tali articoli e secondo le stesse modalità stabilite negli articoli 86 e 87 </a:t>
            </a:r>
          </a:p>
          <a:p>
            <a:r>
              <a:rPr lang="it-IT" sz="1200" dirty="0"/>
              <a:t>e) la ponderazione relativa dei criteri di aggiudicazione dell'appalto, oppure, all'occorrenza, l'ordine decrescente di importanza di tali criteri, se essi non figurano nel bando di gara, nell'invito a confermare interesse, nelle specifiche tecniche o nel documento descrittivo. </a:t>
            </a:r>
          </a:p>
          <a:p>
            <a:r>
              <a:rPr lang="it-IT" sz="1200" dirty="0"/>
              <a:t>Tuttavia, per gli appalti aggiudicati mediante un dialogo competitivo o un partenariato per l'innovazione, le precisazioni di cui alla lettera b) non figurano nell'invito a partecipare al dialogo, o a negoziare bensì nell'invito a presentare un'offerta. </a:t>
            </a:r>
          </a:p>
        </p:txBody>
      </p:sp>
      <p:sp>
        <p:nvSpPr>
          <p:cNvPr id="9" name="CasellaDiTesto 8">
            <a:extLst>
              <a:ext uri="{FF2B5EF4-FFF2-40B4-BE49-F238E27FC236}">
                <a16:creationId xmlns:a16="http://schemas.microsoft.com/office/drawing/2014/main" id="{8523225D-C087-4B7D-B297-EEF28E3F6FD6}"/>
              </a:ext>
            </a:extLst>
          </p:cNvPr>
          <p:cNvSpPr txBox="1"/>
          <p:nvPr/>
        </p:nvSpPr>
        <p:spPr>
          <a:xfrm>
            <a:off x="2532176" y="1072457"/>
            <a:ext cx="7200800" cy="707886"/>
          </a:xfrm>
          <a:prstGeom prst="rect">
            <a:avLst/>
          </a:prstGeom>
          <a:solidFill>
            <a:schemeClr val="accent3"/>
          </a:solidFill>
        </p:spPr>
        <p:txBody>
          <a:bodyPr wrap="square" rtlCol="0">
            <a:spAutoFit/>
          </a:bodyPr>
          <a:lstStyle/>
          <a:p>
            <a:pPr algn="ctr"/>
            <a:r>
              <a:rPr lang="it-IT" sz="2000" b="1" dirty="0"/>
              <a:t>IL BANDO DI GARA E LA LETTERA DI INVITO</a:t>
            </a:r>
          </a:p>
          <a:p>
            <a:pPr algn="ctr"/>
            <a:r>
              <a:rPr lang="it-IT" sz="2000" b="1" dirty="0"/>
              <a:t>La lettera di invito</a:t>
            </a:r>
          </a:p>
        </p:txBody>
      </p:sp>
    </p:spTree>
    <p:extLst>
      <p:ext uri="{BB962C8B-B14F-4D97-AF65-F5344CB8AC3E}">
        <p14:creationId xmlns:p14="http://schemas.microsoft.com/office/powerpoint/2010/main" val="326599340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3" name="Segnaposto contenuto 2"/>
          <p:cNvSpPr>
            <a:spLocks noGrp="1"/>
          </p:cNvSpPr>
          <p:nvPr>
            <p:ph type="subTitle" idx="1"/>
          </p:nvPr>
        </p:nvSpPr>
        <p:spPr/>
        <p:txBody>
          <a:bodyPr>
            <a:normAutofit/>
          </a:bodyPr>
          <a:lstStyle/>
          <a:p>
            <a:endParaRPr lang="it-IT" dirty="0"/>
          </a:p>
          <a:p>
            <a:endParaRPr lang="it-IT" dirty="0"/>
          </a:p>
          <a:p>
            <a:endParaRPr lang="it-IT" dirty="0"/>
          </a:p>
          <a:p>
            <a:endParaRPr lang="it-IT" dirty="0"/>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E8A0AAD8-E497-4EEC-862B-B80A40E0BC3D}" type="datetime1">
              <a:rPr lang="it-IT" smtClean="0"/>
              <a:t>11/12/2020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58</a:t>
            </a:fld>
            <a:endParaRPr lang="it-IT" dirty="0"/>
          </a:p>
        </p:txBody>
      </p:sp>
      <p:sp>
        <p:nvSpPr>
          <p:cNvPr id="2" name="CasellaDiTesto 1">
            <a:extLst>
              <a:ext uri="{FF2B5EF4-FFF2-40B4-BE49-F238E27FC236}">
                <a16:creationId xmlns:a16="http://schemas.microsoft.com/office/drawing/2014/main" id="{39FCF0C0-5817-4C63-BF76-57A7795C1D2E}"/>
              </a:ext>
            </a:extLst>
          </p:cNvPr>
          <p:cNvSpPr txBox="1"/>
          <p:nvPr/>
        </p:nvSpPr>
        <p:spPr>
          <a:xfrm>
            <a:off x="2495600" y="1939334"/>
            <a:ext cx="7200800" cy="3416320"/>
          </a:xfrm>
          <a:prstGeom prst="rect">
            <a:avLst/>
          </a:prstGeom>
          <a:solidFill>
            <a:srgbClr val="FFC000"/>
          </a:solidFill>
        </p:spPr>
        <p:txBody>
          <a:bodyPr wrap="square" rtlCol="0">
            <a:spAutoFit/>
          </a:bodyPr>
          <a:lstStyle/>
          <a:p>
            <a:pPr algn="ctr"/>
            <a:endParaRPr lang="it-IT" sz="1400" b="1" u="sng" dirty="0"/>
          </a:p>
          <a:p>
            <a:pPr algn="ctr"/>
            <a:r>
              <a:rPr lang="it-IT" sz="1400" b="1" dirty="0"/>
              <a:t>Allegato XV Contenuto degli inviti a presentare offerte, a partecipare al dialogo competitivo o a confermare interesse, previsti per i settori ordinari e per i settori speciali </a:t>
            </a:r>
          </a:p>
          <a:p>
            <a:pPr algn="ctr"/>
            <a:endParaRPr lang="it-IT" sz="1400" b="1" dirty="0"/>
          </a:p>
          <a:p>
            <a:pPr algn="ctr"/>
            <a:r>
              <a:rPr lang="it-IT" sz="1400" b="1" dirty="0"/>
              <a:t>PARTE I - Contenuto degli inviti a presentare offerte, a partecipare al dialogo competitivo o a confermare interesse, previsti per i settori ordinari di cui all’articolo 75 </a:t>
            </a:r>
          </a:p>
          <a:p>
            <a:pPr algn="ctr"/>
            <a:endParaRPr lang="it-IT" sz="1200" dirty="0"/>
          </a:p>
          <a:p>
            <a:pPr algn="just"/>
            <a:r>
              <a:rPr lang="it-IT" sz="1200" dirty="0"/>
              <a:t>2. Quando viene indetta una gara per mezzo di un avviso di preinformazione, le amministrazioni aggiudicatrici invitano poi tutti i candidati a confermare il loro interesse in base alle informazioni particolareggiate relative all'appalto in questione prima di iniziare la selezione degli offerenti o dei partecipanti a una trattativa. </a:t>
            </a:r>
          </a:p>
          <a:p>
            <a:pPr algn="just"/>
            <a:r>
              <a:rPr lang="it-IT" sz="1200" dirty="0"/>
              <a:t>Tale invito comprende almeno le seguenti informazioni: </a:t>
            </a:r>
          </a:p>
          <a:p>
            <a:pPr algn="just"/>
            <a:r>
              <a:rPr lang="it-IT" sz="1200" dirty="0"/>
              <a:t>a) natura e quantità, comprese tutte le opzioni riguardanti appalti complementari e, se possibile, il termine previsto per esercitarle; in caso di appalti rinnovabili, natura e quantità e, se possibile, termine previsto per la pubblicazione dei successivi bandi di gara per i lavori, le forniture o i servizi oggetto dell'appalto; </a:t>
            </a:r>
          </a:p>
          <a:p>
            <a:pPr algn="just"/>
            <a:r>
              <a:rPr lang="it-IT" sz="1200" dirty="0"/>
              <a:t>b) tipo di procedura: procedura ristretta o procedura competitiva con negoziazione; </a:t>
            </a:r>
          </a:p>
          <a:p>
            <a:pPr algn="just"/>
            <a:r>
              <a:rPr lang="it-IT" sz="1200" dirty="0"/>
              <a:t>c) eventualmente, la data in cui deve iniziare o terminare la consegna delle forniture o l'esecuzione dei lavori o dei servizi…; </a:t>
            </a:r>
          </a:p>
        </p:txBody>
      </p:sp>
      <p:sp>
        <p:nvSpPr>
          <p:cNvPr id="9" name="CasellaDiTesto 8">
            <a:extLst>
              <a:ext uri="{FF2B5EF4-FFF2-40B4-BE49-F238E27FC236}">
                <a16:creationId xmlns:a16="http://schemas.microsoft.com/office/drawing/2014/main" id="{8523225D-C087-4B7D-B297-EEF28E3F6FD6}"/>
              </a:ext>
            </a:extLst>
          </p:cNvPr>
          <p:cNvSpPr txBox="1"/>
          <p:nvPr/>
        </p:nvSpPr>
        <p:spPr>
          <a:xfrm>
            <a:off x="2532176" y="1072457"/>
            <a:ext cx="7200800" cy="707886"/>
          </a:xfrm>
          <a:prstGeom prst="rect">
            <a:avLst/>
          </a:prstGeom>
          <a:solidFill>
            <a:schemeClr val="accent3"/>
          </a:solidFill>
        </p:spPr>
        <p:txBody>
          <a:bodyPr wrap="square" rtlCol="0">
            <a:spAutoFit/>
          </a:bodyPr>
          <a:lstStyle/>
          <a:p>
            <a:pPr algn="ctr"/>
            <a:r>
              <a:rPr lang="it-IT" sz="2000" b="1" dirty="0"/>
              <a:t>IL BANDO DI GARA E LA LETTERA DI INVITO</a:t>
            </a:r>
          </a:p>
          <a:p>
            <a:pPr algn="ctr"/>
            <a:r>
              <a:rPr lang="it-IT" sz="2000" b="1" dirty="0"/>
              <a:t>La lettera di invito</a:t>
            </a:r>
          </a:p>
        </p:txBody>
      </p:sp>
    </p:spTree>
    <p:extLst>
      <p:ext uri="{BB962C8B-B14F-4D97-AF65-F5344CB8AC3E}">
        <p14:creationId xmlns:p14="http://schemas.microsoft.com/office/powerpoint/2010/main" val="135512544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3" name="Segnaposto contenuto 2"/>
          <p:cNvSpPr>
            <a:spLocks noGrp="1"/>
          </p:cNvSpPr>
          <p:nvPr>
            <p:ph type="subTitle" idx="1"/>
          </p:nvPr>
        </p:nvSpPr>
        <p:spPr/>
        <p:txBody>
          <a:bodyPr>
            <a:normAutofit/>
          </a:bodyPr>
          <a:lstStyle/>
          <a:p>
            <a:endParaRPr lang="it-IT" dirty="0"/>
          </a:p>
          <a:p>
            <a:endParaRPr lang="it-IT" dirty="0"/>
          </a:p>
          <a:p>
            <a:endParaRPr lang="it-IT" dirty="0"/>
          </a:p>
          <a:p>
            <a:endParaRPr lang="it-IT" dirty="0"/>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C9ABCABB-0481-4820-A5BD-31C395B2C4CF}" type="datetime1">
              <a:rPr lang="it-IT" smtClean="0"/>
              <a:t>11/12/2020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59</a:t>
            </a:fld>
            <a:endParaRPr lang="it-IT" dirty="0"/>
          </a:p>
        </p:txBody>
      </p:sp>
      <p:sp>
        <p:nvSpPr>
          <p:cNvPr id="2" name="CasellaDiTesto 1">
            <a:extLst>
              <a:ext uri="{FF2B5EF4-FFF2-40B4-BE49-F238E27FC236}">
                <a16:creationId xmlns:a16="http://schemas.microsoft.com/office/drawing/2014/main" id="{39FCF0C0-5817-4C63-BF76-57A7795C1D2E}"/>
              </a:ext>
            </a:extLst>
          </p:cNvPr>
          <p:cNvSpPr txBox="1"/>
          <p:nvPr/>
        </p:nvSpPr>
        <p:spPr>
          <a:xfrm>
            <a:off x="2495600" y="1939334"/>
            <a:ext cx="7200800" cy="3416320"/>
          </a:xfrm>
          <a:prstGeom prst="rect">
            <a:avLst/>
          </a:prstGeom>
          <a:solidFill>
            <a:srgbClr val="FFC000"/>
          </a:solidFill>
        </p:spPr>
        <p:txBody>
          <a:bodyPr wrap="square" rtlCol="0">
            <a:spAutoFit/>
          </a:bodyPr>
          <a:lstStyle/>
          <a:p>
            <a:pPr algn="ctr"/>
            <a:endParaRPr lang="it-IT" sz="1400" b="1" u="sng" dirty="0"/>
          </a:p>
          <a:p>
            <a:pPr algn="ctr"/>
            <a:r>
              <a:rPr lang="it-IT" sz="1400" b="1" dirty="0"/>
              <a:t>Allegato XV Contenuto degli inviti a presentare offerte, a partecipare al dialogo competitivo o a confermare interesse, previsti per i settori ordinari e per i settori speciali </a:t>
            </a:r>
          </a:p>
          <a:p>
            <a:pPr algn="ctr"/>
            <a:endParaRPr lang="it-IT" sz="1400" b="1" dirty="0"/>
          </a:p>
          <a:p>
            <a:pPr algn="ctr"/>
            <a:r>
              <a:rPr lang="it-IT" sz="1400" b="1" dirty="0"/>
              <a:t>PARTE I - Contenuto degli inviti a presentare offerte, a partecipare al dialogo competitivo o a confermare interesse, previsti per i settori ordinari di cui all’articolo 75 </a:t>
            </a:r>
          </a:p>
          <a:p>
            <a:endParaRPr lang="it-IT" sz="1200" dirty="0"/>
          </a:p>
          <a:p>
            <a:r>
              <a:rPr lang="it-IT" sz="1200" dirty="0"/>
              <a:t>…d) ove non si possa offrire un accesso elettronico, indirizzo e termine ultimo per il deposito delle domande di documenti di gara nonché la lingua o le lingue in cui esse devono essere redatte; </a:t>
            </a:r>
          </a:p>
          <a:p>
            <a:r>
              <a:rPr lang="it-IT" sz="1200" dirty="0"/>
              <a:t>e) indirizzo dell'amministrazione aggiudicatrice che aggiudica l'appalto; </a:t>
            </a:r>
          </a:p>
          <a:p>
            <a:r>
              <a:rPr lang="it-IT" sz="1200" dirty="0"/>
              <a:t>f) condizioni di carattere economico e tecnico, garanzie finanziarie e informazioni richieste agli operatori economici; </a:t>
            </a:r>
          </a:p>
          <a:p>
            <a:r>
              <a:rPr lang="it-IT" sz="1200" dirty="0"/>
              <a:t>g) forma dell'appalto oggetto della gara: acquisto, locazione finanziaria, locazione o acquisto a riscatto o più d'una fra queste forme; e </a:t>
            </a:r>
          </a:p>
          <a:p>
            <a:r>
              <a:rPr lang="it-IT" sz="1200" dirty="0"/>
              <a:t>h) i criteri di aggiudicazione dell'appalto e la loro ponderazione o, se del caso, l'ordine d'importanza degli stessi, ove queste informazioni non compaiano nell'avviso di preinformazione o nelle specifiche tecniche o nell'invito a presentare offerte o a partecipare a una negoziazione. </a:t>
            </a:r>
          </a:p>
        </p:txBody>
      </p:sp>
      <p:sp>
        <p:nvSpPr>
          <p:cNvPr id="9" name="CasellaDiTesto 8">
            <a:extLst>
              <a:ext uri="{FF2B5EF4-FFF2-40B4-BE49-F238E27FC236}">
                <a16:creationId xmlns:a16="http://schemas.microsoft.com/office/drawing/2014/main" id="{8523225D-C087-4B7D-B297-EEF28E3F6FD6}"/>
              </a:ext>
            </a:extLst>
          </p:cNvPr>
          <p:cNvSpPr txBox="1"/>
          <p:nvPr/>
        </p:nvSpPr>
        <p:spPr>
          <a:xfrm>
            <a:off x="2532176" y="1072457"/>
            <a:ext cx="7200800" cy="707886"/>
          </a:xfrm>
          <a:prstGeom prst="rect">
            <a:avLst/>
          </a:prstGeom>
          <a:solidFill>
            <a:schemeClr val="accent3"/>
          </a:solidFill>
        </p:spPr>
        <p:txBody>
          <a:bodyPr wrap="square" rtlCol="0">
            <a:spAutoFit/>
          </a:bodyPr>
          <a:lstStyle/>
          <a:p>
            <a:pPr algn="ctr"/>
            <a:r>
              <a:rPr lang="it-IT" sz="2000" b="1" dirty="0"/>
              <a:t>IL BANDO DI GARA E LA LETTERA DI INVITO</a:t>
            </a:r>
          </a:p>
          <a:p>
            <a:pPr algn="ctr"/>
            <a:r>
              <a:rPr lang="it-IT" sz="2000" b="1" dirty="0"/>
              <a:t>La lettera di invito</a:t>
            </a:r>
          </a:p>
        </p:txBody>
      </p:sp>
    </p:spTree>
    <p:extLst>
      <p:ext uri="{BB962C8B-B14F-4D97-AF65-F5344CB8AC3E}">
        <p14:creationId xmlns:p14="http://schemas.microsoft.com/office/powerpoint/2010/main" val="5435776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FFD48BC7-DC40-47DE-87EE-9F4B6ECB9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29" name="Freeform: Shape 28">
            <a:extLst>
              <a:ext uri="{FF2B5EF4-FFF2-40B4-BE49-F238E27FC236}">
                <a16:creationId xmlns:a16="http://schemas.microsoft.com/office/drawing/2014/main" id="{E502BBC7-2C76-46F3-BC24-5985BC13D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useBgFill="1">
        <p:nvSpPr>
          <p:cNvPr id="31" name="Freeform: Shape 30">
            <a:extLst>
              <a:ext uri="{FF2B5EF4-FFF2-40B4-BE49-F238E27FC236}">
                <a16:creationId xmlns:a16="http://schemas.microsoft.com/office/drawing/2014/main" id="{C7F28D52-2A5F-4D23-81AE-7CB8B591C7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1664" y="0"/>
            <a:ext cx="9948672"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olo 1"/>
          <p:cNvSpPr>
            <a:spLocks noGrp="1"/>
          </p:cNvSpPr>
          <p:nvPr>
            <p:ph type="ctrTitle"/>
          </p:nvPr>
        </p:nvSpPr>
        <p:spPr>
          <a:xfrm>
            <a:off x="640522" y="469976"/>
            <a:ext cx="10910956" cy="555500"/>
          </a:xfrm>
        </p:spPr>
        <p:txBody>
          <a:bodyPr anchor="ctr">
            <a:normAutofit fontScale="90000"/>
          </a:bodyPr>
          <a:lstStyle/>
          <a:p>
            <a:br>
              <a:rPr lang="it-IT" sz="2300" dirty="0">
                <a:latin typeface="Calibri" pitchFamily="34" charset="0"/>
              </a:rPr>
            </a:br>
            <a:br>
              <a:rPr lang="it-IT" sz="2300" dirty="0">
                <a:latin typeface="Calibri" pitchFamily="34" charset="0"/>
              </a:rPr>
            </a:br>
            <a:br>
              <a:rPr lang="it-IT" sz="2300" dirty="0">
                <a:latin typeface="Calibri" pitchFamily="34" charset="0"/>
              </a:rPr>
            </a:br>
            <a:br>
              <a:rPr lang="it-IT" sz="2300" dirty="0">
                <a:latin typeface="Calibri" pitchFamily="34" charset="0"/>
              </a:rPr>
            </a:br>
            <a:br>
              <a:rPr lang="it-IT" sz="2300" dirty="0">
                <a:latin typeface="Calibri" pitchFamily="34" charset="0"/>
              </a:rPr>
            </a:br>
            <a:r>
              <a:rPr lang="it-IT" sz="3100" b="1" dirty="0">
                <a:latin typeface="Calibri" pitchFamily="34" charset="0"/>
              </a:rPr>
              <a:t>IL DECRETO CURA ITALIA</a:t>
            </a:r>
            <a:br>
              <a:rPr lang="it-IT" sz="4800" dirty="0">
                <a:latin typeface="Calibri" pitchFamily="34" charset="0"/>
              </a:rPr>
            </a:br>
            <a:endParaRPr lang="it-IT" sz="4800" dirty="0">
              <a:latin typeface="Calibri" pitchFamily="34" charset="0"/>
            </a:endParaRPr>
          </a:p>
        </p:txBody>
      </p:sp>
      <p:sp>
        <p:nvSpPr>
          <p:cNvPr id="33" name="Rectangle 32">
            <a:extLst>
              <a:ext uri="{FF2B5EF4-FFF2-40B4-BE49-F238E27FC236}">
                <a16:creationId xmlns:a16="http://schemas.microsoft.com/office/drawing/2014/main" id="{3629484E-3792-4B3D-89AD-7C8A1ED0E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0" y="5524786"/>
            <a:ext cx="4754880" cy="274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Segnaposto data 3"/>
          <p:cNvSpPr>
            <a:spLocks noGrp="1"/>
          </p:cNvSpPr>
          <p:nvPr>
            <p:ph type="dt" sz="half" idx="10"/>
          </p:nvPr>
        </p:nvSpPr>
        <p:spPr>
          <a:xfrm>
            <a:off x="434163" y="6356350"/>
            <a:ext cx="1166037" cy="365125"/>
          </a:xfrm>
        </p:spPr>
        <p:txBody>
          <a:bodyPr>
            <a:normAutofit/>
          </a:bodyPr>
          <a:lstStyle/>
          <a:p>
            <a:pPr>
              <a:spcAft>
                <a:spcPts val="600"/>
              </a:spcAft>
            </a:pPr>
            <a:fld id="{1B2317AD-1239-4737-903A-FF45DF05A700}" type="datetime1">
              <a:rPr lang="it-IT" smtClean="0">
                <a:solidFill>
                  <a:schemeClr val="tx1">
                    <a:lumMod val="50000"/>
                    <a:lumOff val="50000"/>
                  </a:schemeClr>
                </a:solidFill>
                <a:latin typeface="Calibri" pitchFamily="34" charset="0"/>
              </a:rPr>
              <a:t>11/12/2020</a:t>
            </a:fld>
            <a:endParaRPr lang="it-IT" dirty="0">
              <a:solidFill>
                <a:schemeClr val="tx1">
                  <a:lumMod val="50000"/>
                  <a:lumOff val="50000"/>
                </a:schemeClr>
              </a:solidFill>
              <a:latin typeface="Calibri" pitchFamily="34" charset="0"/>
            </a:endParaRPr>
          </a:p>
        </p:txBody>
      </p:sp>
      <p:sp>
        <p:nvSpPr>
          <p:cNvPr id="6" name="Segnaposto piè di pagina 5">
            <a:extLst>
              <a:ext uri="{FF2B5EF4-FFF2-40B4-BE49-F238E27FC236}">
                <a16:creationId xmlns:a16="http://schemas.microsoft.com/office/drawing/2014/main" id="{B80C0DE2-CE8C-472F-913A-A5BF9C176A7D}"/>
              </a:ext>
            </a:extLst>
          </p:cNvPr>
          <p:cNvSpPr>
            <a:spLocks noGrp="1"/>
          </p:cNvSpPr>
          <p:nvPr>
            <p:ph type="ftr" sz="quarter" idx="11"/>
          </p:nvPr>
        </p:nvSpPr>
        <p:spPr>
          <a:xfrm>
            <a:off x="4038600" y="6356350"/>
            <a:ext cx="4114800" cy="365125"/>
          </a:xfrm>
        </p:spPr>
        <p:txBody>
          <a:bodyPr>
            <a:normAutofit/>
          </a:bodyPr>
          <a:lstStyle/>
          <a:p>
            <a:pPr>
              <a:spcAft>
                <a:spcPts val="600"/>
              </a:spcAft>
            </a:pPr>
            <a:r>
              <a:rPr lang="it-IT" dirty="0">
                <a:solidFill>
                  <a:schemeClr val="tx1">
                    <a:lumMod val="50000"/>
                    <a:lumOff val="50000"/>
                  </a:schemeClr>
                </a:solidFill>
              </a:rPr>
              <a:t>IL CODICE DEI CONTRATTI PUBBLICI</a:t>
            </a:r>
          </a:p>
        </p:txBody>
      </p:sp>
      <p:sp>
        <p:nvSpPr>
          <p:cNvPr id="5" name="Segnaposto numero diapositiva 4"/>
          <p:cNvSpPr>
            <a:spLocks noGrp="1"/>
          </p:cNvSpPr>
          <p:nvPr>
            <p:ph type="sldNum" sz="quarter" idx="12"/>
          </p:nvPr>
        </p:nvSpPr>
        <p:spPr>
          <a:xfrm>
            <a:off x="10489019" y="6356350"/>
            <a:ext cx="1268818" cy="365125"/>
          </a:xfrm>
          <a:prstGeom prst="ellipse">
            <a:avLst/>
          </a:prstGeom>
        </p:spPr>
        <p:txBody>
          <a:bodyPr>
            <a:normAutofit/>
          </a:bodyPr>
          <a:lstStyle/>
          <a:p>
            <a:pPr>
              <a:lnSpc>
                <a:spcPct val="90000"/>
              </a:lnSpc>
              <a:spcAft>
                <a:spcPts val="600"/>
              </a:spcAft>
            </a:pPr>
            <a:fld id="{ED2A5BCF-08AD-4814-8341-34CC1736FD3A}" type="slidenum">
              <a:rPr lang="it-IT">
                <a:solidFill>
                  <a:schemeClr val="tx1">
                    <a:lumMod val="50000"/>
                    <a:lumOff val="50000"/>
                  </a:schemeClr>
                </a:solidFill>
              </a:rPr>
              <a:pPr>
                <a:lnSpc>
                  <a:spcPct val="90000"/>
                </a:lnSpc>
                <a:spcAft>
                  <a:spcPts val="600"/>
                </a:spcAft>
              </a:pPr>
              <a:t>6</a:t>
            </a:fld>
            <a:endParaRPr lang="it-IT" dirty="0">
              <a:solidFill>
                <a:schemeClr val="tx1">
                  <a:lumMod val="50000"/>
                  <a:lumOff val="50000"/>
                </a:schemeClr>
              </a:solidFill>
            </a:endParaRPr>
          </a:p>
        </p:txBody>
      </p:sp>
      <p:sp>
        <p:nvSpPr>
          <p:cNvPr id="3" name="CasellaDiTesto 2">
            <a:extLst>
              <a:ext uri="{FF2B5EF4-FFF2-40B4-BE49-F238E27FC236}">
                <a16:creationId xmlns:a16="http://schemas.microsoft.com/office/drawing/2014/main" id="{4EEA4020-7139-4BF8-9314-9FE194A8FF62}"/>
              </a:ext>
            </a:extLst>
          </p:cNvPr>
          <p:cNvSpPr txBox="1"/>
          <p:nvPr/>
        </p:nvSpPr>
        <p:spPr>
          <a:xfrm>
            <a:off x="1891394" y="1905506"/>
            <a:ext cx="8409211" cy="2246769"/>
          </a:xfrm>
          <a:prstGeom prst="rect">
            <a:avLst/>
          </a:prstGeom>
          <a:noFill/>
        </p:spPr>
        <p:txBody>
          <a:bodyPr wrap="square" rtlCol="0">
            <a:spAutoFit/>
          </a:bodyPr>
          <a:lstStyle/>
          <a:p>
            <a:pPr marL="342900" indent="-342900" algn="ctr" fontAlgn="base">
              <a:buFont typeface="Wingdings" panose="05000000000000000000" pitchFamily="2" charset="2"/>
              <a:buChar char="q"/>
            </a:pPr>
            <a:r>
              <a:rPr lang="it-IT" sz="2000" dirty="0"/>
              <a:t>Un altro intervento importante del decreto “Cura Italia” è stato quello di introdurre in via temporanea alcune misure speciali per velocizzare gli acquisti ICT delle pubbliche amministrazioni allo scopo di agevolare la diffusione del lavoro agile, favorire la diffusione di servizi in rete, inclusi i servizi di telemedicina, e l’accesso agli stessi da parte di cittadini e imprese, nell’ambito delle misure di contrasto degli effetti dell’imprevedibile emergenza epidemiologica </a:t>
            </a:r>
            <a:r>
              <a:rPr lang="it-IT" sz="2000" b="1" u="sng" dirty="0"/>
              <a:t>(art. 75).</a:t>
            </a:r>
          </a:p>
        </p:txBody>
      </p:sp>
    </p:spTree>
    <p:extLst>
      <p:ext uri="{BB962C8B-B14F-4D97-AF65-F5344CB8AC3E}">
        <p14:creationId xmlns:p14="http://schemas.microsoft.com/office/powerpoint/2010/main" val="139501600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3" name="Segnaposto contenuto 2"/>
          <p:cNvSpPr>
            <a:spLocks noGrp="1"/>
          </p:cNvSpPr>
          <p:nvPr>
            <p:ph type="subTitle" idx="1"/>
          </p:nvPr>
        </p:nvSpPr>
        <p:spPr/>
        <p:txBody>
          <a:bodyPr>
            <a:normAutofit/>
          </a:bodyPr>
          <a:lstStyle/>
          <a:p>
            <a:endParaRPr lang="it-IT" dirty="0"/>
          </a:p>
          <a:p>
            <a:endParaRPr lang="it-IT" dirty="0"/>
          </a:p>
          <a:p>
            <a:endParaRPr lang="it-IT" dirty="0"/>
          </a:p>
          <a:p>
            <a:endParaRPr lang="it-IT" dirty="0"/>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8F90BCD7-9677-487B-A230-17A417DB9386}" type="datetime1">
              <a:rPr lang="it-IT" smtClean="0"/>
              <a:t>11/12/2020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60</a:t>
            </a:fld>
            <a:endParaRPr lang="it-IT" dirty="0"/>
          </a:p>
        </p:txBody>
      </p:sp>
      <p:sp>
        <p:nvSpPr>
          <p:cNvPr id="2" name="CasellaDiTesto 1">
            <a:extLst>
              <a:ext uri="{FF2B5EF4-FFF2-40B4-BE49-F238E27FC236}">
                <a16:creationId xmlns:a16="http://schemas.microsoft.com/office/drawing/2014/main" id="{39FCF0C0-5817-4C63-BF76-57A7795C1D2E}"/>
              </a:ext>
            </a:extLst>
          </p:cNvPr>
          <p:cNvSpPr txBox="1"/>
          <p:nvPr/>
        </p:nvSpPr>
        <p:spPr>
          <a:xfrm>
            <a:off x="2532176" y="1835527"/>
            <a:ext cx="7200800" cy="2677656"/>
          </a:xfrm>
          <a:prstGeom prst="rect">
            <a:avLst/>
          </a:prstGeom>
          <a:noFill/>
        </p:spPr>
        <p:txBody>
          <a:bodyPr wrap="square" rtlCol="0">
            <a:spAutoFit/>
          </a:bodyPr>
          <a:lstStyle/>
          <a:p>
            <a:pPr algn="ctr"/>
            <a:endParaRPr lang="it-IT" sz="2800" dirty="0"/>
          </a:p>
          <a:p>
            <a:pPr algn="ctr"/>
            <a:r>
              <a:rPr lang="it-IT" sz="2800" dirty="0"/>
              <a:t>A norma dell'art. 71 d.lgs. n. 50/2016, </a:t>
            </a:r>
            <a:r>
              <a:rPr lang="it-IT" sz="2800" u="sng" dirty="0">
                <a:highlight>
                  <a:srgbClr val="00FF00"/>
                </a:highlight>
              </a:rPr>
              <a:t>fatto salvo quanto previsto dagli articoli 59, comma 5,</a:t>
            </a:r>
            <a:r>
              <a:rPr lang="it-IT" sz="2800" u="sng" dirty="0"/>
              <a:t> secondo periodo, e 63 Codice</a:t>
            </a:r>
            <a:r>
              <a:rPr lang="it-IT" sz="2800" dirty="0"/>
              <a:t>, tutte le procedure di scelta del contraente sono indette mediante </a:t>
            </a:r>
            <a:r>
              <a:rPr lang="it-IT" sz="2800" b="1" u="sng" dirty="0">
                <a:highlight>
                  <a:srgbClr val="FFFF00"/>
                </a:highlight>
              </a:rPr>
              <a:t>bandi di gara</a:t>
            </a:r>
            <a:r>
              <a:rPr lang="it-IT" sz="2800" u="sng" dirty="0">
                <a:highlight>
                  <a:srgbClr val="FFFF00"/>
                </a:highlight>
              </a:rPr>
              <a:t>.</a:t>
            </a:r>
            <a:r>
              <a:rPr lang="it-IT" sz="2800" u="sng" dirty="0"/>
              <a:t> </a:t>
            </a:r>
          </a:p>
        </p:txBody>
      </p:sp>
      <p:sp>
        <p:nvSpPr>
          <p:cNvPr id="9" name="CasellaDiTesto 8">
            <a:extLst>
              <a:ext uri="{FF2B5EF4-FFF2-40B4-BE49-F238E27FC236}">
                <a16:creationId xmlns:a16="http://schemas.microsoft.com/office/drawing/2014/main" id="{4817674B-9E68-458A-848B-80F2BAB67BD6}"/>
              </a:ext>
            </a:extLst>
          </p:cNvPr>
          <p:cNvSpPr txBox="1"/>
          <p:nvPr/>
        </p:nvSpPr>
        <p:spPr>
          <a:xfrm>
            <a:off x="2532176" y="1072457"/>
            <a:ext cx="7200800" cy="707886"/>
          </a:xfrm>
          <a:prstGeom prst="rect">
            <a:avLst/>
          </a:prstGeom>
          <a:solidFill>
            <a:srgbClr val="FF0000"/>
          </a:solidFill>
        </p:spPr>
        <p:txBody>
          <a:bodyPr wrap="square" rtlCol="0">
            <a:spAutoFit/>
          </a:bodyPr>
          <a:lstStyle/>
          <a:p>
            <a:pPr algn="ctr"/>
            <a:r>
              <a:rPr lang="it-IT" sz="2000" b="1" dirty="0"/>
              <a:t>IL BANDO DI GARA E LA LETTERA DI INVITO</a:t>
            </a:r>
          </a:p>
          <a:p>
            <a:pPr algn="ctr"/>
            <a:r>
              <a:rPr lang="it-IT" sz="2000" b="1" dirty="0"/>
              <a:t>Le modalità di pubblicazione di bandi e avvisi</a:t>
            </a:r>
          </a:p>
        </p:txBody>
      </p:sp>
    </p:spTree>
    <p:extLst>
      <p:ext uri="{BB962C8B-B14F-4D97-AF65-F5344CB8AC3E}">
        <p14:creationId xmlns:p14="http://schemas.microsoft.com/office/powerpoint/2010/main" val="238445370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3" name="Segnaposto contenuto 2"/>
          <p:cNvSpPr>
            <a:spLocks noGrp="1"/>
          </p:cNvSpPr>
          <p:nvPr>
            <p:ph type="subTitle" idx="1"/>
          </p:nvPr>
        </p:nvSpPr>
        <p:spPr/>
        <p:txBody>
          <a:bodyPr>
            <a:normAutofit/>
          </a:bodyPr>
          <a:lstStyle/>
          <a:p>
            <a:endParaRPr lang="it-IT" dirty="0"/>
          </a:p>
          <a:p>
            <a:endParaRPr lang="it-IT" dirty="0"/>
          </a:p>
          <a:p>
            <a:endParaRPr lang="it-IT" dirty="0"/>
          </a:p>
          <a:p>
            <a:endParaRPr lang="it-IT" dirty="0"/>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49E3AF64-4DD4-4EE9-92BA-54B52ACB0DB3}" type="datetime1">
              <a:rPr lang="it-IT" smtClean="0"/>
              <a:t>11/12/2020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61</a:t>
            </a:fld>
            <a:endParaRPr lang="it-IT" dirty="0"/>
          </a:p>
        </p:txBody>
      </p:sp>
      <p:sp>
        <p:nvSpPr>
          <p:cNvPr id="2" name="CasellaDiTesto 1">
            <a:extLst>
              <a:ext uri="{FF2B5EF4-FFF2-40B4-BE49-F238E27FC236}">
                <a16:creationId xmlns:a16="http://schemas.microsoft.com/office/drawing/2014/main" id="{39FCF0C0-5817-4C63-BF76-57A7795C1D2E}"/>
              </a:ext>
            </a:extLst>
          </p:cNvPr>
          <p:cNvSpPr txBox="1"/>
          <p:nvPr/>
        </p:nvSpPr>
        <p:spPr>
          <a:xfrm>
            <a:off x="2532176" y="1835527"/>
            <a:ext cx="7200800" cy="3416320"/>
          </a:xfrm>
          <a:prstGeom prst="rect">
            <a:avLst/>
          </a:prstGeom>
          <a:noFill/>
        </p:spPr>
        <p:txBody>
          <a:bodyPr wrap="square" rtlCol="0">
            <a:spAutoFit/>
          </a:bodyPr>
          <a:lstStyle/>
          <a:p>
            <a:pPr algn="ctr"/>
            <a:endParaRPr lang="it-IT" sz="2400" dirty="0"/>
          </a:p>
          <a:p>
            <a:pPr algn="ctr"/>
            <a:r>
              <a:rPr lang="it-IT" sz="2400" dirty="0"/>
              <a:t>I bandi sono predisposti sulla base dei modelli (bandi tipo) approvati dall'ANAC e contengono le informazioni di cui all'allegato XIV, Parte I, lettera C, </a:t>
            </a:r>
            <a:r>
              <a:rPr lang="it-IT" sz="2400" b="1" u="sng" dirty="0"/>
              <a:t>e sono pubblicati conformemente all'articolo 72 Codice.</a:t>
            </a:r>
            <a:r>
              <a:rPr lang="it-IT" sz="2400" dirty="0"/>
              <a:t> </a:t>
            </a:r>
          </a:p>
          <a:p>
            <a:pPr algn="ctr"/>
            <a:r>
              <a:rPr lang="it-IT" sz="2400" dirty="0"/>
              <a:t>Contengono altresì i criteri ambientali minimi di cui all'articolo 34 Codice. Le stazioni appaltanti nella delibera a contrarre motivano espressamente in ordine alle deroghe al bando-tipo. </a:t>
            </a:r>
          </a:p>
        </p:txBody>
      </p:sp>
      <p:sp>
        <p:nvSpPr>
          <p:cNvPr id="9" name="CasellaDiTesto 8">
            <a:extLst>
              <a:ext uri="{FF2B5EF4-FFF2-40B4-BE49-F238E27FC236}">
                <a16:creationId xmlns:a16="http://schemas.microsoft.com/office/drawing/2014/main" id="{022A56EF-FAA4-4CD4-8862-7C014CA6452F}"/>
              </a:ext>
            </a:extLst>
          </p:cNvPr>
          <p:cNvSpPr txBox="1"/>
          <p:nvPr/>
        </p:nvSpPr>
        <p:spPr>
          <a:xfrm>
            <a:off x="2532176" y="1072457"/>
            <a:ext cx="7200800" cy="707886"/>
          </a:xfrm>
          <a:prstGeom prst="rect">
            <a:avLst/>
          </a:prstGeom>
          <a:solidFill>
            <a:srgbClr val="FF0000"/>
          </a:solidFill>
        </p:spPr>
        <p:txBody>
          <a:bodyPr wrap="square" rtlCol="0">
            <a:spAutoFit/>
          </a:bodyPr>
          <a:lstStyle/>
          <a:p>
            <a:pPr algn="ctr"/>
            <a:r>
              <a:rPr lang="it-IT" sz="2000" b="1" dirty="0"/>
              <a:t>IL BANDO DI GARA E LA LETTERA DI INVITO</a:t>
            </a:r>
          </a:p>
          <a:p>
            <a:pPr algn="ctr"/>
            <a:r>
              <a:rPr lang="it-IT" sz="2000" b="1" dirty="0"/>
              <a:t>Le modalità di pubblicazione di bandi e avvisi</a:t>
            </a:r>
          </a:p>
        </p:txBody>
      </p:sp>
    </p:spTree>
    <p:extLst>
      <p:ext uri="{BB962C8B-B14F-4D97-AF65-F5344CB8AC3E}">
        <p14:creationId xmlns:p14="http://schemas.microsoft.com/office/powerpoint/2010/main" val="64192835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3" name="Segnaposto contenuto 2"/>
          <p:cNvSpPr>
            <a:spLocks noGrp="1"/>
          </p:cNvSpPr>
          <p:nvPr>
            <p:ph type="subTitle" idx="1"/>
          </p:nvPr>
        </p:nvSpPr>
        <p:spPr/>
        <p:txBody>
          <a:bodyPr>
            <a:normAutofit/>
          </a:bodyPr>
          <a:lstStyle/>
          <a:p>
            <a:endParaRPr lang="it-IT" dirty="0"/>
          </a:p>
          <a:p>
            <a:endParaRPr lang="it-IT" dirty="0"/>
          </a:p>
          <a:p>
            <a:endParaRPr lang="it-IT" dirty="0"/>
          </a:p>
          <a:p>
            <a:endParaRPr lang="it-IT" dirty="0"/>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402D24B5-4D6D-485C-8AF2-2162375B0E48}" type="datetime1">
              <a:rPr lang="it-IT" smtClean="0"/>
              <a:t>11/12/2020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62</a:t>
            </a:fld>
            <a:endParaRPr lang="it-IT" dirty="0"/>
          </a:p>
        </p:txBody>
      </p:sp>
      <p:sp>
        <p:nvSpPr>
          <p:cNvPr id="2" name="CasellaDiTesto 1">
            <a:extLst>
              <a:ext uri="{FF2B5EF4-FFF2-40B4-BE49-F238E27FC236}">
                <a16:creationId xmlns:a16="http://schemas.microsoft.com/office/drawing/2014/main" id="{39FCF0C0-5817-4C63-BF76-57A7795C1D2E}"/>
              </a:ext>
            </a:extLst>
          </p:cNvPr>
          <p:cNvSpPr txBox="1"/>
          <p:nvPr/>
        </p:nvSpPr>
        <p:spPr>
          <a:xfrm>
            <a:off x="2532176" y="1835528"/>
            <a:ext cx="7200800" cy="3354765"/>
          </a:xfrm>
          <a:prstGeom prst="rect">
            <a:avLst/>
          </a:prstGeom>
          <a:noFill/>
        </p:spPr>
        <p:txBody>
          <a:bodyPr wrap="square" rtlCol="0">
            <a:spAutoFit/>
          </a:bodyPr>
          <a:lstStyle/>
          <a:p>
            <a:pPr algn="ctr"/>
            <a:endParaRPr lang="it-IT" sz="2000" dirty="0"/>
          </a:p>
          <a:p>
            <a:pPr algn="ctr"/>
            <a:endParaRPr lang="it-IT" sz="1600" dirty="0"/>
          </a:p>
          <a:p>
            <a:pPr algn="ctr"/>
            <a:r>
              <a:rPr lang="it-IT" sz="2400" dirty="0"/>
              <a:t>Si segnala che </a:t>
            </a:r>
            <a:r>
              <a:rPr lang="it-IT" sz="2400" b="1" u="sng" dirty="0"/>
              <a:t>con il D.M. 2 dicembre 2016</a:t>
            </a:r>
            <a:r>
              <a:rPr lang="it-IT" sz="2400" dirty="0"/>
              <a:t>, in attuazione dell'art. 73, comma 4 Codice, sono stati definiti gli indirizzi generali di pubblicazione al fine di garantire la certezza della data di pubblicazione e adeguati livelli di trasparenza e di conoscibilità, anche con l'utilizzo della stampa quotidiana maggiormente diffusa nell'area interessata. </a:t>
            </a:r>
          </a:p>
        </p:txBody>
      </p:sp>
      <p:sp>
        <p:nvSpPr>
          <p:cNvPr id="9" name="CasellaDiTesto 8">
            <a:extLst>
              <a:ext uri="{FF2B5EF4-FFF2-40B4-BE49-F238E27FC236}">
                <a16:creationId xmlns:a16="http://schemas.microsoft.com/office/drawing/2014/main" id="{713B7FBA-B620-4AD3-A661-50FDC9F991B1}"/>
              </a:ext>
            </a:extLst>
          </p:cNvPr>
          <p:cNvSpPr txBox="1"/>
          <p:nvPr/>
        </p:nvSpPr>
        <p:spPr>
          <a:xfrm>
            <a:off x="2532176" y="1072457"/>
            <a:ext cx="7200800" cy="707886"/>
          </a:xfrm>
          <a:prstGeom prst="rect">
            <a:avLst/>
          </a:prstGeom>
          <a:solidFill>
            <a:srgbClr val="FF0000"/>
          </a:solidFill>
        </p:spPr>
        <p:txBody>
          <a:bodyPr wrap="square" rtlCol="0">
            <a:spAutoFit/>
          </a:bodyPr>
          <a:lstStyle/>
          <a:p>
            <a:pPr algn="ctr"/>
            <a:r>
              <a:rPr lang="it-IT" sz="2000" b="1" dirty="0"/>
              <a:t>IL BANDO DI GARA E LA LETTERA DI INVITO</a:t>
            </a:r>
          </a:p>
          <a:p>
            <a:pPr algn="ctr"/>
            <a:r>
              <a:rPr lang="it-IT" sz="2000" b="1" dirty="0"/>
              <a:t>Le modalità di pubblicazione di bandi e avvisi</a:t>
            </a:r>
          </a:p>
        </p:txBody>
      </p:sp>
    </p:spTree>
    <p:extLst>
      <p:ext uri="{BB962C8B-B14F-4D97-AF65-F5344CB8AC3E}">
        <p14:creationId xmlns:p14="http://schemas.microsoft.com/office/powerpoint/2010/main" val="93619414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3" name="Segnaposto contenuto 2"/>
          <p:cNvSpPr>
            <a:spLocks noGrp="1"/>
          </p:cNvSpPr>
          <p:nvPr>
            <p:ph type="subTitle" idx="1"/>
          </p:nvPr>
        </p:nvSpPr>
        <p:spPr/>
        <p:txBody>
          <a:bodyPr>
            <a:normAutofit/>
          </a:bodyPr>
          <a:lstStyle/>
          <a:p>
            <a:endParaRPr lang="it-IT" dirty="0"/>
          </a:p>
          <a:p>
            <a:endParaRPr lang="it-IT" dirty="0"/>
          </a:p>
          <a:p>
            <a:endParaRPr lang="it-IT" dirty="0"/>
          </a:p>
          <a:p>
            <a:endParaRPr lang="it-IT" dirty="0"/>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840B1C21-8272-46FB-A2CB-EF91197C70E5}" type="datetime1">
              <a:rPr lang="it-IT" smtClean="0"/>
              <a:t>11/12/2020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63</a:t>
            </a:fld>
            <a:endParaRPr lang="it-IT" dirty="0"/>
          </a:p>
        </p:txBody>
      </p:sp>
      <p:sp>
        <p:nvSpPr>
          <p:cNvPr id="2" name="CasellaDiTesto 1">
            <a:extLst>
              <a:ext uri="{FF2B5EF4-FFF2-40B4-BE49-F238E27FC236}">
                <a16:creationId xmlns:a16="http://schemas.microsoft.com/office/drawing/2014/main" id="{39FCF0C0-5817-4C63-BF76-57A7795C1D2E}"/>
              </a:ext>
            </a:extLst>
          </p:cNvPr>
          <p:cNvSpPr txBox="1"/>
          <p:nvPr/>
        </p:nvSpPr>
        <p:spPr>
          <a:xfrm>
            <a:off x="2532176" y="2015281"/>
            <a:ext cx="7200800" cy="3508653"/>
          </a:xfrm>
          <a:prstGeom prst="rect">
            <a:avLst/>
          </a:prstGeom>
          <a:solidFill>
            <a:srgbClr val="92D050"/>
          </a:solidFill>
        </p:spPr>
        <p:txBody>
          <a:bodyPr wrap="square" rtlCol="0">
            <a:spAutoFit/>
          </a:bodyPr>
          <a:lstStyle/>
          <a:p>
            <a:pPr algn="ctr"/>
            <a:r>
              <a:rPr lang="it-IT" b="1" u="sng" dirty="0"/>
              <a:t>I compiti del Responsabile Unico del Procedimento </a:t>
            </a:r>
            <a:endParaRPr lang="it-IT" sz="1600" dirty="0"/>
          </a:p>
          <a:p>
            <a:pPr algn="just"/>
            <a:endParaRPr lang="it-IT" sz="1700" b="1" dirty="0"/>
          </a:p>
          <a:p>
            <a:pPr marL="285750" indent="-285750">
              <a:buFont typeface="Arial" panose="020B0604020202020204" pitchFamily="34" charset="0"/>
              <a:buChar char="•"/>
            </a:pPr>
            <a:r>
              <a:rPr lang="it-IT" sz="1700" dirty="0"/>
              <a:t>compilare il form corrispondente alla procedura che si intente attivare, con le informazioni indicate nell'Allegato XII; </a:t>
            </a:r>
          </a:p>
          <a:p>
            <a:pPr marL="285750" indent="-285750">
              <a:buFont typeface="Arial" panose="020B0604020202020204" pitchFamily="34" charset="0"/>
              <a:buChar char="•"/>
            </a:pPr>
            <a:r>
              <a:rPr lang="it-IT" sz="1700" dirty="0"/>
              <a:t>trasmettere il bando all'Ufficio delle pubblicazioni dell'UE; </a:t>
            </a:r>
          </a:p>
          <a:p>
            <a:pPr marL="285750" indent="-285750">
              <a:buFont typeface="Arial" panose="020B0604020202020204" pitchFamily="34" charset="0"/>
              <a:buChar char="•"/>
            </a:pPr>
            <a:r>
              <a:rPr lang="it-IT" sz="1700" dirty="0"/>
              <a:t>inviare il bando per la pubblicazione sulla Gazzetta Ufficiale della Repubblica Italiana che provvederà alla pubblicazione entro il sesto giorno feriale successivo a quello di ricevimento della documentazione da parte dell'ufficio; </a:t>
            </a:r>
          </a:p>
          <a:p>
            <a:pPr marL="285750" indent="-285750">
              <a:buFont typeface="Arial" panose="020B0604020202020204" pitchFamily="34" charset="0"/>
              <a:buChar char="•"/>
            </a:pPr>
            <a:r>
              <a:rPr lang="it-IT" sz="1700" dirty="0"/>
              <a:t>pubblicare il bando sul profilo committente della stazione appaltante. Tale pubblicazione non può precedere la trasmissione del bando all'Ufficio delle pubblicazioni dell'UE; </a:t>
            </a:r>
          </a:p>
          <a:p>
            <a:pPr marL="285750" indent="-285750">
              <a:buFont typeface="Arial" panose="020B0604020202020204" pitchFamily="34" charset="0"/>
              <a:buChar char="•"/>
            </a:pPr>
            <a:r>
              <a:rPr lang="it-IT" sz="1700" dirty="0"/>
              <a:t>pubblicare il bando sulla piattaforma digitale dei bandi di gara presso l'ANAC. </a:t>
            </a:r>
          </a:p>
        </p:txBody>
      </p:sp>
      <p:sp>
        <p:nvSpPr>
          <p:cNvPr id="9" name="CasellaDiTesto 8">
            <a:extLst>
              <a:ext uri="{FF2B5EF4-FFF2-40B4-BE49-F238E27FC236}">
                <a16:creationId xmlns:a16="http://schemas.microsoft.com/office/drawing/2014/main" id="{A9FE8C1C-CEA5-474B-88B2-43AFF3371CA0}"/>
              </a:ext>
            </a:extLst>
          </p:cNvPr>
          <p:cNvSpPr txBox="1"/>
          <p:nvPr/>
        </p:nvSpPr>
        <p:spPr>
          <a:xfrm>
            <a:off x="2532176" y="1072457"/>
            <a:ext cx="7200800" cy="707886"/>
          </a:xfrm>
          <a:prstGeom prst="rect">
            <a:avLst/>
          </a:prstGeom>
          <a:solidFill>
            <a:srgbClr val="FF0000"/>
          </a:solidFill>
        </p:spPr>
        <p:txBody>
          <a:bodyPr wrap="square" rtlCol="0">
            <a:spAutoFit/>
          </a:bodyPr>
          <a:lstStyle/>
          <a:p>
            <a:pPr algn="ctr"/>
            <a:r>
              <a:rPr lang="it-IT" sz="2000" b="1" dirty="0"/>
              <a:t>IL BANDO DI GARA E LA LETTERA DI INVITO</a:t>
            </a:r>
          </a:p>
          <a:p>
            <a:pPr algn="ctr"/>
            <a:r>
              <a:rPr lang="it-IT" sz="2000" b="1" dirty="0"/>
              <a:t>Le modalità di pubblicazione di bandi e avvisi</a:t>
            </a:r>
          </a:p>
        </p:txBody>
      </p:sp>
    </p:spTree>
    <p:extLst>
      <p:ext uri="{BB962C8B-B14F-4D97-AF65-F5344CB8AC3E}">
        <p14:creationId xmlns:p14="http://schemas.microsoft.com/office/powerpoint/2010/main" val="373925956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3" name="Segnaposto contenuto 2"/>
          <p:cNvSpPr>
            <a:spLocks noGrp="1"/>
          </p:cNvSpPr>
          <p:nvPr>
            <p:ph type="subTitle" idx="1"/>
          </p:nvPr>
        </p:nvSpPr>
        <p:spPr/>
        <p:txBody>
          <a:bodyPr>
            <a:normAutofit/>
          </a:bodyPr>
          <a:lstStyle/>
          <a:p>
            <a:endParaRPr lang="it-IT" dirty="0"/>
          </a:p>
          <a:p>
            <a:endParaRPr lang="it-IT" dirty="0"/>
          </a:p>
          <a:p>
            <a:endParaRPr lang="it-IT" dirty="0"/>
          </a:p>
          <a:p>
            <a:endParaRPr lang="it-IT" dirty="0"/>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C1BF1001-4C68-4BC4-90B9-A45FAF03038B}" type="datetime1">
              <a:rPr lang="it-IT" smtClean="0"/>
              <a:t>11/12/2020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64</a:t>
            </a:fld>
            <a:endParaRPr lang="it-IT" dirty="0"/>
          </a:p>
        </p:txBody>
      </p:sp>
      <p:sp>
        <p:nvSpPr>
          <p:cNvPr id="2" name="CasellaDiTesto 1">
            <a:extLst>
              <a:ext uri="{FF2B5EF4-FFF2-40B4-BE49-F238E27FC236}">
                <a16:creationId xmlns:a16="http://schemas.microsoft.com/office/drawing/2014/main" id="{39FCF0C0-5817-4C63-BF76-57A7795C1D2E}"/>
              </a:ext>
            </a:extLst>
          </p:cNvPr>
          <p:cNvSpPr txBox="1"/>
          <p:nvPr/>
        </p:nvSpPr>
        <p:spPr>
          <a:xfrm>
            <a:off x="2532176" y="1835528"/>
            <a:ext cx="7200800" cy="3354765"/>
          </a:xfrm>
          <a:prstGeom prst="rect">
            <a:avLst/>
          </a:prstGeom>
          <a:noFill/>
        </p:spPr>
        <p:txBody>
          <a:bodyPr wrap="square" rtlCol="0">
            <a:spAutoFit/>
          </a:bodyPr>
          <a:lstStyle/>
          <a:p>
            <a:pPr algn="ctr"/>
            <a:endParaRPr lang="it-IT" sz="3200" dirty="0"/>
          </a:p>
          <a:p>
            <a:pPr algn="ctr"/>
            <a:endParaRPr lang="it-IT" sz="1600" dirty="0"/>
          </a:p>
          <a:p>
            <a:pPr algn="ctr"/>
            <a:r>
              <a:rPr lang="it-IT" sz="4800" dirty="0">
                <a:solidFill>
                  <a:srgbClr val="FF0000"/>
                </a:solidFill>
                <a:highlight>
                  <a:srgbClr val="FFFF00"/>
                </a:highlight>
              </a:rPr>
              <a:t>ATTENZIONE…</a:t>
            </a:r>
          </a:p>
          <a:p>
            <a:pPr algn="ctr"/>
            <a:endParaRPr lang="it-IT" sz="2000" dirty="0">
              <a:solidFill>
                <a:srgbClr val="FF0000"/>
              </a:solidFill>
            </a:endParaRPr>
          </a:p>
          <a:p>
            <a:pPr algn="ctr"/>
            <a:r>
              <a:rPr lang="it-IT" sz="3200" dirty="0"/>
              <a:t>Per gli appalti sotto soglia, non occorre la pubblicazione in ambito europeo (art. 36, comma 9 Codice). </a:t>
            </a:r>
          </a:p>
        </p:txBody>
      </p:sp>
      <p:sp>
        <p:nvSpPr>
          <p:cNvPr id="9" name="CasellaDiTesto 8">
            <a:extLst>
              <a:ext uri="{FF2B5EF4-FFF2-40B4-BE49-F238E27FC236}">
                <a16:creationId xmlns:a16="http://schemas.microsoft.com/office/drawing/2014/main" id="{C13D13A7-D66E-4CA5-A8D9-F4B54C41CA77}"/>
              </a:ext>
            </a:extLst>
          </p:cNvPr>
          <p:cNvSpPr txBox="1"/>
          <p:nvPr/>
        </p:nvSpPr>
        <p:spPr>
          <a:xfrm>
            <a:off x="2532176" y="1072457"/>
            <a:ext cx="7200800" cy="707886"/>
          </a:xfrm>
          <a:prstGeom prst="rect">
            <a:avLst/>
          </a:prstGeom>
          <a:solidFill>
            <a:srgbClr val="FF0000"/>
          </a:solidFill>
        </p:spPr>
        <p:txBody>
          <a:bodyPr wrap="square" rtlCol="0">
            <a:spAutoFit/>
          </a:bodyPr>
          <a:lstStyle/>
          <a:p>
            <a:pPr algn="ctr"/>
            <a:r>
              <a:rPr lang="it-IT" sz="2000" b="1" dirty="0"/>
              <a:t>IL BANDO DI GARA E LA LETTERA DI INVITO</a:t>
            </a:r>
          </a:p>
          <a:p>
            <a:pPr algn="ctr"/>
            <a:r>
              <a:rPr lang="it-IT" sz="2000" b="1" dirty="0"/>
              <a:t>Le modalità di pubblicazione di bandi e avvisi</a:t>
            </a:r>
          </a:p>
        </p:txBody>
      </p:sp>
    </p:spTree>
    <p:extLst>
      <p:ext uri="{BB962C8B-B14F-4D97-AF65-F5344CB8AC3E}">
        <p14:creationId xmlns:p14="http://schemas.microsoft.com/office/powerpoint/2010/main" val="422319023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3" name="Segnaposto contenuto 2"/>
          <p:cNvSpPr>
            <a:spLocks noGrp="1"/>
          </p:cNvSpPr>
          <p:nvPr>
            <p:ph type="subTitle" idx="1"/>
          </p:nvPr>
        </p:nvSpPr>
        <p:spPr/>
        <p:txBody>
          <a:bodyPr>
            <a:normAutofit/>
          </a:bodyPr>
          <a:lstStyle/>
          <a:p>
            <a:endParaRPr lang="it-IT" dirty="0"/>
          </a:p>
          <a:p>
            <a:endParaRPr lang="it-IT" dirty="0"/>
          </a:p>
          <a:p>
            <a:endParaRPr lang="it-IT" dirty="0"/>
          </a:p>
          <a:p>
            <a:endParaRPr lang="it-IT" dirty="0"/>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F756B340-EEBE-4BEC-98A8-40B8AF34EB8B}" type="datetime1">
              <a:rPr lang="it-IT" smtClean="0"/>
              <a:t>11/12/2020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65</a:t>
            </a:fld>
            <a:endParaRPr lang="it-IT" dirty="0"/>
          </a:p>
        </p:txBody>
      </p:sp>
      <p:sp>
        <p:nvSpPr>
          <p:cNvPr id="2" name="CasellaDiTesto 1">
            <a:extLst>
              <a:ext uri="{FF2B5EF4-FFF2-40B4-BE49-F238E27FC236}">
                <a16:creationId xmlns:a16="http://schemas.microsoft.com/office/drawing/2014/main" id="{39FCF0C0-5817-4C63-BF76-57A7795C1D2E}"/>
              </a:ext>
            </a:extLst>
          </p:cNvPr>
          <p:cNvSpPr txBox="1"/>
          <p:nvPr/>
        </p:nvSpPr>
        <p:spPr>
          <a:xfrm>
            <a:off x="2532176" y="1835528"/>
            <a:ext cx="7200800" cy="3631763"/>
          </a:xfrm>
          <a:prstGeom prst="rect">
            <a:avLst/>
          </a:prstGeom>
          <a:noFill/>
        </p:spPr>
        <p:txBody>
          <a:bodyPr wrap="square" rtlCol="0">
            <a:spAutoFit/>
          </a:bodyPr>
          <a:lstStyle/>
          <a:p>
            <a:pPr algn="ctr"/>
            <a:endParaRPr lang="it-IT" sz="1600" dirty="0"/>
          </a:p>
          <a:p>
            <a:pPr algn="ctr"/>
            <a:r>
              <a:rPr lang="it-IT" dirty="0"/>
              <a:t>Gli effetti giuridici che l'ordinamento connette alla pubblicità in ambito nazionale decorrono dalla data di pubblicazione sulla piattaforma digitale dei bandi di gara presso l'ANAC. </a:t>
            </a:r>
          </a:p>
          <a:p>
            <a:pPr algn="ctr"/>
            <a:endParaRPr lang="it-IT" sz="1600" dirty="0"/>
          </a:p>
          <a:p>
            <a:pPr algn="ctr"/>
            <a:r>
              <a:rPr lang="it-IT" b="1" dirty="0"/>
              <a:t>Con il D.M. 2 dicembre 2016 è stato precisato che la pubblicazione sulla piattaforma ANAC è effettuata entro il </a:t>
            </a:r>
            <a:r>
              <a:rPr lang="it-IT" b="1" u="sng" dirty="0"/>
              <a:t>6° giorno feriale successivo a quello del ricevimento della documentazione da parte della stessa Autorità</a:t>
            </a:r>
            <a:r>
              <a:rPr lang="it-IT" b="1" dirty="0"/>
              <a:t> e riporta la data di pubblicazione dalla quale decorrono i termini per la presentazione delle offerte. </a:t>
            </a:r>
            <a:r>
              <a:rPr lang="it-IT" b="1" u="sng" dirty="0"/>
              <a:t>Gli avvisi e i bandi sono inoltre pubblicati, non oltre 2 giorni lavorativi successivi alla pubblicazione sulla piattaforma ANAC, sul "profilo di committente" con l'indicazione della data e degli estremi di pubblicazione sulla stessa piattaforma. </a:t>
            </a:r>
          </a:p>
        </p:txBody>
      </p:sp>
      <p:sp>
        <p:nvSpPr>
          <p:cNvPr id="9" name="CasellaDiTesto 8">
            <a:extLst>
              <a:ext uri="{FF2B5EF4-FFF2-40B4-BE49-F238E27FC236}">
                <a16:creationId xmlns:a16="http://schemas.microsoft.com/office/drawing/2014/main" id="{A63DE301-53FF-409E-83B5-A5FBD4EC3A57}"/>
              </a:ext>
            </a:extLst>
          </p:cNvPr>
          <p:cNvSpPr txBox="1"/>
          <p:nvPr/>
        </p:nvSpPr>
        <p:spPr>
          <a:xfrm>
            <a:off x="2532176" y="1072457"/>
            <a:ext cx="7200800" cy="707886"/>
          </a:xfrm>
          <a:prstGeom prst="rect">
            <a:avLst/>
          </a:prstGeom>
          <a:solidFill>
            <a:srgbClr val="FF0000"/>
          </a:solidFill>
        </p:spPr>
        <p:txBody>
          <a:bodyPr wrap="square" rtlCol="0">
            <a:spAutoFit/>
          </a:bodyPr>
          <a:lstStyle/>
          <a:p>
            <a:pPr algn="ctr"/>
            <a:r>
              <a:rPr lang="it-IT" sz="2000" b="1" dirty="0"/>
              <a:t>IL BANDO DI GARA E LA LETTERA DI INVITO</a:t>
            </a:r>
          </a:p>
          <a:p>
            <a:pPr algn="ctr"/>
            <a:r>
              <a:rPr lang="it-IT" sz="2000" b="1" dirty="0"/>
              <a:t>Le modalità di pubblicazione di bandi e avvisi</a:t>
            </a:r>
          </a:p>
        </p:txBody>
      </p:sp>
    </p:spTree>
    <p:extLst>
      <p:ext uri="{BB962C8B-B14F-4D97-AF65-F5344CB8AC3E}">
        <p14:creationId xmlns:p14="http://schemas.microsoft.com/office/powerpoint/2010/main" val="380500210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3" name="Segnaposto contenuto 2"/>
          <p:cNvSpPr>
            <a:spLocks noGrp="1"/>
          </p:cNvSpPr>
          <p:nvPr>
            <p:ph type="subTitle" idx="1"/>
          </p:nvPr>
        </p:nvSpPr>
        <p:spPr/>
        <p:txBody>
          <a:bodyPr>
            <a:normAutofit/>
          </a:bodyPr>
          <a:lstStyle/>
          <a:p>
            <a:endParaRPr lang="it-IT" dirty="0"/>
          </a:p>
          <a:p>
            <a:endParaRPr lang="it-IT" dirty="0"/>
          </a:p>
          <a:p>
            <a:endParaRPr lang="it-IT" dirty="0"/>
          </a:p>
          <a:p>
            <a:endParaRPr lang="it-IT" dirty="0"/>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B8BEC841-3274-45FF-AD23-5993A410E8C8}" type="datetime1">
              <a:rPr lang="it-IT" smtClean="0"/>
              <a:t>11/12/2020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66</a:t>
            </a:fld>
            <a:endParaRPr lang="it-IT" dirty="0"/>
          </a:p>
        </p:txBody>
      </p:sp>
      <p:sp>
        <p:nvSpPr>
          <p:cNvPr id="2" name="CasellaDiTesto 1">
            <a:extLst>
              <a:ext uri="{FF2B5EF4-FFF2-40B4-BE49-F238E27FC236}">
                <a16:creationId xmlns:a16="http://schemas.microsoft.com/office/drawing/2014/main" id="{39FCF0C0-5817-4C63-BF76-57A7795C1D2E}"/>
              </a:ext>
            </a:extLst>
          </p:cNvPr>
          <p:cNvSpPr txBox="1"/>
          <p:nvPr/>
        </p:nvSpPr>
        <p:spPr>
          <a:xfrm>
            <a:off x="2532176" y="1835528"/>
            <a:ext cx="7200800" cy="3477875"/>
          </a:xfrm>
          <a:prstGeom prst="rect">
            <a:avLst/>
          </a:prstGeom>
          <a:noFill/>
        </p:spPr>
        <p:txBody>
          <a:bodyPr wrap="square" rtlCol="0">
            <a:spAutoFit/>
          </a:bodyPr>
          <a:lstStyle/>
          <a:p>
            <a:pPr algn="ctr"/>
            <a:endParaRPr lang="it-IT" dirty="0"/>
          </a:p>
          <a:p>
            <a:pPr algn="ctr"/>
            <a:r>
              <a:rPr lang="it-IT" sz="2400" u="sng" dirty="0"/>
              <a:t>Gli avvisi e i bandi rimangono pubblicati sulla piattaforma ANAC e sul profilo del committente almeno fino alla loro scadenza. </a:t>
            </a:r>
          </a:p>
          <a:p>
            <a:pPr algn="ctr"/>
            <a:endParaRPr lang="it-IT" sz="2000" u="sng" dirty="0"/>
          </a:p>
          <a:p>
            <a:pPr algn="ctr"/>
            <a:r>
              <a:rPr lang="it-IT" sz="2200" dirty="0"/>
              <a:t>Ai sensi dell’art. 29 Codice, gli stessi sono altresì pubblicati sulla piattaforma informatica del Ministero delle infrastrutture e dei trasporti, anche tramite i sistemi informatizzati regionali e le piattaforme regionali di e-procurement interconnesse tramite cooperazione applicativa. </a:t>
            </a:r>
          </a:p>
        </p:txBody>
      </p:sp>
      <p:sp>
        <p:nvSpPr>
          <p:cNvPr id="9" name="CasellaDiTesto 8">
            <a:extLst>
              <a:ext uri="{FF2B5EF4-FFF2-40B4-BE49-F238E27FC236}">
                <a16:creationId xmlns:a16="http://schemas.microsoft.com/office/drawing/2014/main" id="{D481A88F-D20A-4D9E-A69D-94B726D58D14}"/>
              </a:ext>
            </a:extLst>
          </p:cNvPr>
          <p:cNvSpPr txBox="1"/>
          <p:nvPr/>
        </p:nvSpPr>
        <p:spPr>
          <a:xfrm>
            <a:off x="2532176" y="1072457"/>
            <a:ext cx="7200800" cy="707886"/>
          </a:xfrm>
          <a:prstGeom prst="rect">
            <a:avLst/>
          </a:prstGeom>
          <a:solidFill>
            <a:srgbClr val="FF0000"/>
          </a:solidFill>
        </p:spPr>
        <p:txBody>
          <a:bodyPr wrap="square" rtlCol="0">
            <a:spAutoFit/>
          </a:bodyPr>
          <a:lstStyle/>
          <a:p>
            <a:pPr algn="ctr"/>
            <a:r>
              <a:rPr lang="it-IT" sz="2000" b="1" dirty="0"/>
              <a:t>IL BANDO DI GARA E LA LETTERA DI INVITO</a:t>
            </a:r>
          </a:p>
          <a:p>
            <a:pPr algn="ctr"/>
            <a:r>
              <a:rPr lang="it-IT" sz="2000" b="1" dirty="0"/>
              <a:t>Le modalità di pubblicazione di bandi e avvisi</a:t>
            </a:r>
          </a:p>
        </p:txBody>
      </p:sp>
    </p:spTree>
    <p:extLst>
      <p:ext uri="{BB962C8B-B14F-4D97-AF65-F5344CB8AC3E}">
        <p14:creationId xmlns:p14="http://schemas.microsoft.com/office/powerpoint/2010/main" val="325458074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3" name="Segnaposto contenuto 2"/>
          <p:cNvSpPr>
            <a:spLocks noGrp="1"/>
          </p:cNvSpPr>
          <p:nvPr>
            <p:ph type="subTitle" idx="1"/>
          </p:nvPr>
        </p:nvSpPr>
        <p:spPr/>
        <p:txBody>
          <a:bodyPr>
            <a:normAutofit/>
          </a:bodyPr>
          <a:lstStyle/>
          <a:p>
            <a:endParaRPr lang="it-IT" dirty="0"/>
          </a:p>
          <a:p>
            <a:endParaRPr lang="it-IT" dirty="0"/>
          </a:p>
          <a:p>
            <a:endParaRPr lang="it-IT" dirty="0"/>
          </a:p>
          <a:p>
            <a:endParaRPr lang="it-IT" dirty="0"/>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5BE56CC3-731A-44C8-8A32-FD3399859F02}" type="datetime1">
              <a:rPr lang="it-IT" smtClean="0"/>
              <a:t>11/12/2020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67</a:t>
            </a:fld>
            <a:endParaRPr lang="it-IT" dirty="0"/>
          </a:p>
        </p:txBody>
      </p:sp>
      <p:sp>
        <p:nvSpPr>
          <p:cNvPr id="2" name="CasellaDiTesto 1">
            <a:extLst>
              <a:ext uri="{FF2B5EF4-FFF2-40B4-BE49-F238E27FC236}">
                <a16:creationId xmlns:a16="http://schemas.microsoft.com/office/drawing/2014/main" id="{39FCF0C0-5817-4C63-BF76-57A7795C1D2E}"/>
              </a:ext>
            </a:extLst>
          </p:cNvPr>
          <p:cNvSpPr txBox="1"/>
          <p:nvPr/>
        </p:nvSpPr>
        <p:spPr>
          <a:xfrm>
            <a:off x="2532176" y="1835527"/>
            <a:ext cx="7200800" cy="3385542"/>
          </a:xfrm>
          <a:prstGeom prst="rect">
            <a:avLst/>
          </a:prstGeom>
          <a:noFill/>
        </p:spPr>
        <p:txBody>
          <a:bodyPr wrap="square" rtlCol="0">
            <a:spAutoFit/>
          </a:bodyPr>
          <a:lstStyle/>
          <a:p>
            <a:pPr algn="ctr"/>
            <a:endParaRPr lang="it-IT" dirty="0"/>
          </a:p>
          <a:p>
            <a:pPr algn="ctr"/>
            <a:endParaRPr lang="it-IT" sz="1600" dirty="0"/>
          </a:p>
          <a:p>
            <a:pPr algn="ctr"/>
            <a:r>
              <a:rPr lang="it-IT" sz="2000" dirty="0"/>
              <a:t>A decorrere dal 1° gennaio 2017, anche nelle realtà territoriali locali, la pubblicazione degli avvisi e dei bandi, nonché degli avvisi relativi agli appalti aggiudicati, </a:t>
            </a:r>
            <a:r>
              <a:rPr lang="it-IT" sz="2000" dirty="0">
                <a:highlight>
                  <a:srgbClr val="008000"/>
                </a:highlight>
              </a:rPr>
              <a:t>è altresì effettuata per estratto dopo 12 giorni dalla trasmissione alla Gazzetta Ufficiale delle Comunità europee, ovvero dopo 5 giorni da detta trasmissione in caso di riduzione dei termini di cui agli artt. da 60 a 63 Codice, </a:t>
            </a:r>
            <a:r>
              <a:rPr lang="it-IT" sz="2000" dirty="0">
                <a:highlight>
                  <a:srgbClr val="FFFF00"/>
                </a:highlight>
              </a:rPr>
              <a:t>e, per gli appalti di lavori di importo superiore a euro 500.000 e inferiore alla soglia di cui all'art. 35, comma 1, lettera a) Codice, entro 5 giorni dalla pubblicazione avente valore legale:… </a:t>
            </a:r>
          </a:p>
        </p:txBody>
      </p:sp>
      <p:sp>
        <p:nvSpPr>
          <p:cNvPr id="9" name="CasellaDiTesto 8">
            <a:extLst>
              <a:ext uri="{FF2B5EF4-FFF2-40B4-BE49-F238E27FC236}">
                <a16:creationId xmlns:a16="http://schemas.microsoft.com/office/drawing/2014/main" id="{884DCB89-FF83-4307-861F-169A189320F4}"/>
              </a:ext>
            </a:extLst>
          </p:cNvPr>
          <p:cNvSpPr txBox="1"/>
          <p:nvPr/>
        </p:nvSpPr>
        <p:spPr>
          <a:xfrm>
            <a:off x="2532176" y="1072457"/>
            <a:ext cx="7200800" cy="707886"/>
          </a:xfrm>
          <a:prstGeom prst="rect">
            <a:avLst/>
          </a:prstGeom>
          <a:solidFill>
            <a:srgbClr val="FF0000"/>
          </a:solidFill>
        </p:spPr>
        <p:txBody>
          <a:bodyPr wrap="square" rtlCol="0">
            <a:spAutoFit/>
          </a:bodyPr>
          <a:lstStyle/>
          <a:p>
            <a:pPr algn="ctr"/>
            <a:r>
              <a:rPr lang="it-IT" sz="2000" b="1" dirty="0"/>
              <a:t>IL BANDO DI GARA E LA LETTERA DI INVITO</a:t>
            </a:r>
          </a:p>
          <a:p>
            <a:pPr algn="ctr"/>
            <a:r>
              <a:rPr lang="it-IT" sz="2000" b="1" dirty="0"/>
              <a:t>Le modalità di pubblicazione di bandi e avvisi</a:t>
            </a:r>
          </a:p>
        </p:txBody>
      </p:sp>
    </p:spTree>
    <p:extLst>
      <p:ext uri="{BB962C8B-B14F-4D97-AF65-F5344CB8AC3E}">
        <p14:creationId xmlns:p14="http://schemas.microsoft.com/office/powerpoint/2010/main" val="51628940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3" name="Segnaposto contenuto 2"/>
          <p:cNvSpPr>
            <a:spLocks noGrp="1"/>
          </p:cNvSpPr>
          <p:nvPr>
            <p:ph type="subTitle" idx="1"/>
          </p:nvPr>
        </p:nvSpPr>
        <p:spPr/>
        <p:txBody>
          <a:bodyPr>
            <a:normAutofit/>
          </a:bodyPr>
          <a:lstStyle/>
          <a:p>
            <a:endParaRPr lang="it-IT" dirty="0"/>
          </a:p>
          <a:p>
            <a:endParaRPr lang="it-IT" dirty="0"/>
          </a:p>
          <a:p>
            <a:endParaRPr lang="it-IT" dirty="0"/>
          </a:p>
          <a:p>
            <a:endParaRPr lang="it-IT" dirty="0"/>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5457037D-8761-4CFE-9888-0EF194C1750E}" type="datetime1">
              <a:rPr lang="it-IT" smtClean="0"/>
              <a:t>11/12/2020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68</a:t>
            </a:fld>
            <a:endParaRPr lang="it-IT" dirty="0"/>
          </a:p>
        </p:txBody>
      </p:sp>
      <p:sp>
        <p:nvSpPr>
          <p:cNvPr id="2" name="CasellaDiTesto 1">
            <a:extLst>
              <a:ext uri="{FF2B5EF4-FFF2-40B4-BE49-F238E27FC236}">
                <a16:creationId xmlns:a16="http://schemas.microsoft.com/office/drawing/2014/main" id="{39FCF0C0-5817-4C63-BF76-57A7795C1D2E}"/>
              </a:ext>
            </a:extLst>
          </p:cNvPr>
          <p:cNvSpPr txBox="1"/>
          <p:nvPr/>
        </p:nvSpPr>
        <p:spPr>
          <a:xfrm>
            <a:off x="2532176" y="1835528"/>
            <a:ext cx="7200800" cy="3616375"/>
          </a:xfrm>
          <a:prstGeom prst="rect">
            <a:avLst/>
          </a:prstGeom>
          <a:noFill/>
        </p:spPr>
        <p:txBody>
          <a:bodyPr wrap="square" rtlCol="0">
            <a:spAutoFit/>
          </a:bodyPr>
          <a:lstStyle/>
          <a:p>
            <a:pPr marL="457200" indent="-457200" algn="ctr">
              <a:buAutoNum type="alphaLcParenR"/>
            </a:pPr>
            <a:endParaRPr lang="it-IT" sz="2000" dirty="0"/>
          </a:p>
          <a:p>
            <a:pPr marL="457200" indent="-457200" algn="ctr">
              <a:buAutoNum type="alphaLcParenR"/>
            </a:pPr>
            <a:r>
              <a:rPr lang="it-IT" sz="1900" dirty="0"/>
              <a:t>per gli avvisi ed i bandi relativi ad appalti pubblici di lavori o di concessioni di importo compreso tra euro 500.000 e l'importo di cui alla soglia di cui all'art. 35, comma 1, lettera a) Codice, per estratto </a:t>
            </a:r>
            <a:r>
              <a:rPr lang="it-IT" sz="1900" u="sng" dirty="0"/>
              <a:t>su almeno uno dei principali quotidiani a diffusione nazionale e su almeno uno a maggiore diffusione locale nel luogo ove si eseguono i contratti</a:t>
            </a:r>
            <a:r>
              <a:rPr lang="it-IT" sz="1900" dirty="0"/>
              <a:t>; </a:t>
            </a:r>
          </a:p>
          <a:p>
            <a:pPr algn="ctr"/>
            <a:endParaRPr lang="it-IT" sz="1900" dirty="0"/>
          </a:p>
          <a:p>
            <a:pPr algn="ctr"/>
            <a:r>
              <a:rPr lang="it-IT" sz="1900" dirty="0"/>
              <a:t>b)  per gli avvisi ed i bandi di appalti di lavori, servizi e forniture di importo superiore alle soglie di cui all'art. 35 Codice per estratto </a:t>
            </a:r>
            <a:r>
              <a:rPr lang="it-IT" sz="1900" u="sng" dirty="0"/>
              <a:t>su almeno due dei principali quotidiani a diffusione nazionale e su almeno due a maggiore diffusione locale nel luogo ove si eseguono i contratti</a:t>
            </a:r>
            <a:r>
              <a:rPr lang="it-IT" sz="1900" dirty="0"/>
              <a:t>. </a:t>
            </a:r>
          </a:p>
        </p:txBody>
      </p:sp>
      <p:sp>
        <p:nvSpPr>
          <p:cNvPr id="9" name="CasellaDiTesto 8">
            <a:extLst>
              <a:ext uri="{FF2B5EF4-FFF2-40B4-BE49-F238E27FC236}">
                <a16:creationId xmlns:a16="http://schemas.microsoft.com/office/drawing/2014/main" id="{9D444E2D-E923-4ED7-A7D3-C8A6C1B29486}"/>
              </a:ext>
            </a:extLst>
          </p:cNvPr>
          <p:cNvSpPr txBox="1"/>
          <p:nvPr/>
        </p:nvSpPr>
        <p:spPr>
          <a:xfrm>
            <a:off x="2532176" y="1072457"/>
            <a:ext cx="7200800" cy="707886"/>
          </a:xfrm>
          <a:prstGeom prst="rect">
            <a:avLst/>
          </a:prstGeom>
          <a:solidFill>
            <a:srgbClr val="FF0000"/>
          </a:solidFill>
        </p:spPr>
        <p:txBody>
          <a:bodyPr wrap="square" rtlCol="0">
            <a:spAutoFit/>
          </a:bodyPr>
          <a:lstStyle/>
          <a:p>
            <a:pPr algn="ctr"/>
            <a:r>
              <a:rPr lang="it-IT" sz="2000" b="1" dirty="0"/>
              <a:t>IL BANDO DI GARA E LA LETTERA DI INVITO</a:t>
            </a:r>
          </a:p>
          <a:p>
            <a:pPr algn="ctr"/>
            <a:r>
              <a:rPr lang="it-IT" sz="2000" b="1" dirty="0"/>
              <a:t>Le modalità di pubblicazione di bandi e avvisi</a:t>
            </a:r>
          </a:p>
        </p:txBody>
      </p:sp>
    </p:spTree>
    <p:extLst>
      <p:ext uri="{BB962C8B-B14F-4D97-AF65-F5344CB8AC3E}">
        <p14:creationId xmlns:p14="http://schemas.microsoft.com/office/powerpoint/2010/main" val="305667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3" name="Segnaposto contenuto 2"/>
          <p:cNvSpPr>
            <a:spLocks noGrp="1"/>
          </p:cNvSpPr>
          <p:nvPr>
            <p:ph type="subTitle" idx="1"/>
          </p:nvPr>
        </p:nvSpPr>
        <p:spPr/>
        <p:txBody>
          <a:bodyPr>
            <a:normAutofit/>
          </a:bodyPr>
          <a:lstStyle/>
          <a:p>
            <a:endParaRPr lang="it-IT" dirty="0"/>
          </a:p>
          <a:p>
            <a:endParaRPr lang="it-IT" dirty="0"/>
          </a:p>
          <a:p>
            <a:endParaRPr lang="it-IT" dirty="0"/>
          </a:p>
          <a:p>
            <a:endParaRPr lang="it-IT" dirty="0"/>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80D95E86-0444-469C-BE31-0CF161E9B5A4}" type="datetime1">
              <a:rPr lang="it-IT" smtClean="0"/>
              <a:t>11/12/2020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69</a:t>
            </a:fld>
            <a:endParaRPr lang="it-IT" dirty="0"/>
          </a:p>
        </p:txBody>
      </p:sp>
      <p:sp>
        <p:nvSpPr>
          <p:cNvPr id="2" name="CasellaDiTesto 1">
            <a:extLst>
              <a:ext uri="{FF2B5EF4-FFF2-40B4-BE49-F238E27FC236}">
                <a16:creationId xmlns:a16="http://schemas.microsoft.com/office/drawing/2014/main" id="{39FCF0C0-5817-4C63-BF76-57A7795C1D2E}"/>
              </a:ext>
            </a:extLst>
          </p:cNvPr>
          <p:cNvSpPr txBox="1"/>
          <p:nvPr/>
        </p:nvSpPr>
        <p:spPr>
          <a:xfrm>
            <a:off x="2532176" y="1835528"/>
            <a:ext cx="7200800" cy="3170099"/>
          </a:xfrm>
          <a:prstGeom prst="rect">
            <a:avLst/>
          </a:prstGeom>
          <a:noFill/>
        </p:spPr>
        <p:txBody>
          <a:bodyPr wrap="square" rtlCol="0">
            <a:spAutoFit/>
          </a:bodyPr>
          <a:lstStyle/>
          <a:p>
            <a:pPr algn="ctr"/>
            <a:endParaRPr lang="it-IT" sz="2000" dirty="0"/>
          </a:p>
          <a:p>
            <a:pPr algn="ctr"/>
            <a:endParaRPr lang="it-IT" sz="2000" dirty="0"/>
          </a:p>
          <a:p>
            <a:pPr algn="ctr"/>
            <a:r>
              <a:rPr lang="it-IT" sz="2000" dirty="0"/>
              <a:t>La pubblicazione dei bandi sulla Gazzetta Ufficiale dell'Unione Europea deve avvenire </a:t>
            </a:r>
            <a:r>
              <a:rPr lang="it-IT" sz="2000" b="1" u="sng" dirty="0"/>
              <a:t>entro 5 giorni </a:t>
            </a:r>
            <a:r>
              <a:rPr lang="it-IT" sz="2000" dirty="0"/>
              <a:t>dalla loro trasmissione, salve le disposizioni sulla loro pubblicazione da parte dell'Ufficio delle pubblicazioni dell'Unione Europea. </a:t>
            </a:r>
          </a:p>
          <a:p>
            <a:pPr marL="457200" indent="-457200" algn="ctr">
              <a:buAutoNum type="alphaLcParenR"/>
            </a:pPr>
            <a:endParaRPr lang="it-IT" sz="2000" dirty="0"/>
          </a:p>
          <a:p>
            <a:pPr algn="ctr"/>
            <a:r>
              <a:rPr lang="it-IT" sz="2000" dirty="0"/>
              <a:t>La pubblicazione dei bandi sulla Gazzetta Ufficiale della Repubblica Italiana deve avvenire </a:t>
            </a:r>
            <a:r>
              <a:rPr lang="it-IT" sz="2000" b="1" u="sng" dirty="0"/>
              <a:t>entro il 6° giorno feriale successivo a quello di ricevimento della documentazione. </a:t>
            </a:r>
          </a:p>
        </p:txBody>
      </p:sp>
      <p:sp>
        <p:nvSpPr>
          <p:cNvPr id="9" name="CasellaDiTesto 8">
            <a:extLst>
              <a:ext uri="{FF2B5EF4-FFF2-40B4-BE49-F238E27FC236}">
                <a16:creationId xmlns:a16="http://schemas.microsoft.com/office/drawing/2014/main" id="{8523225D-C087-4B7D-B297-EEF28E3F6FD6}"/>
              </a:ext>
            </a:extLst>
          </p:cNvPr>
          <p:cNvSpPr txBox="1"/>
          <p:nvPr/>
        </p:nvSpPr>
        <p:spPr>
          <a:xfrm>
            <a:off x="2532176" y="1072457"/>
            <a:ext cx="7200800" cy="707886"/>
          </a:xfrm>
          <a:prstGeom prst="rect">
            <a:avLst/>
          </a:prstGeom>
          <a:solidFill>
            <a:srgbClr val="FF0000"/>
          </a:solidFill>
        </p:spPr>
        <p:txBody>
          <a:bodyPr wrap="square" rtlCol="0">
            <a:spAutoFit/>
          </a:bodyPr>
          <a:lstStyle/>
          <a:p>
            <a:pPr algn="ctr"/>
            <a:r>
              <a:rPr lang="it-IT" sz="2000" b="1" dirty="0"/>
              <a:t>IL BANDO DI GARA E LA LETTERA DI INVITO</a:t>
            </a:r>
          </a:p>
          <a:p>
            <a:pPr algn="ctr"/>
            <a:r>
              <a:rPr lang="it-IT" sz="2000" b="1" dirty="0"/>
              <a:t>Le modalità di pubblicazione di bandi e avvisi</a:t>
            </a:r>
          </a:p>
        </p:txBody>
      </p:sp>
    </p:spTree>
    <p:extLst>
      <p:ext uri="{BB962C8B-B14F-4D97-AF65-F5344CB8AC3E}">
        <p14:creationId xmlns:p14="http://schemas.microsoft.com/office/powerpoint/2010/main" val="10264424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FFD48BC7-DC40-47DE-87EE-9F4B6ECB9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29" name="Freeform: Shape 28">
            <a:extLst>
              <a:ext uri="{FF2B5EF4-FFF2-40B4-BE49-F238E27FC236}">
                <a16:creationId xmlns:a16="http://schemas.microsoft.com/office/drawing/2014/main" id="{E502BBC7-2C76-46F3-BC24-5985BC13D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useBgFill="1">
        <p:nvSpPr>
          <p:cNvPr id="31" name="Freeform: Shape 30">
            <a:extLst>
              <a:ext uri="{FF2B5EF4-FFF2-40B4-BE49-F238E27FC236}">
                <a16:creationId xmlns:a16="http://schemas.microsoft.com/office/drawing/2014/main" id="{C7F28D52-2A5F-4D23-81AE-7CB8B591C7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1664" y="0"/>
            <a:ext cx="9948672"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olo 1"/>
          <p:cNvSpPr>
            <a:spLocks noGrp="1"/>
          </p:cNvSpPr>
          <p:nvPr>
            <p:ph type="ctrTitle"/>
          </p:nvPr>
        </p:nvSpPr>
        <p:spPr>
          <a:xfrm>
            <a:off x="640522" y="469976"/>
            <a:ext cx="10910956" cy="555500"/>
          </a:xfrm>
        </p:spPr>
        <p:txBody>
          <a:bodyPr anchor="ctr">
            <a:normAutofit fontScale="90000"/>
          </a:bodyPr>
          <a:lstStyle/>
          <a:p>
            <a:br>
              <a:rPr lang="it-IT" sz="2300" dirty="0">
                <a:latin typeface="Calibri" pitchFamily="34" charset="0"/>
              </a:rPr>
            </a:br>
            <a:br>
              <a:rPr lang="it-IT" sz="2300" dirty="0">
                <a:latin typeface="Calibri" pitchFamily="34" charset="0"/>
              </a:rPr>
            </a:br>
            <a:br>
              <a:rPr lang="it-IT" sz="2300" dirty="0">
                <a:latin typeface="Calibri" pitchFamily="34" charset="0"/>
              </a:rPr>
            </a:br>
            <a:br>
              <a:rPr lang="it-IT" sz="2300" dirty="0">
                <a:latin typeface="Calibri" pitchFamily="34" charset="0"/>
              </a:rPr>
            </a:br>
            <a:br>
              <a:rPr lang="it-IT" sz="2300" dirty="0">
                <a:latin typeface="Calibri" pitchFamily="34" charset="0"/>
              </a:rPr>
            </a:br>
            <a:r>
              <a:rPr lang="it-IT" sz="3100" b="1" dirty="0">
                <a:latin typeface="Calibri" pitchFamily="34" charset="0"/>
              </a:rPr>
              <a:t>IL DECRETO CURA ITALIA</a:t>
            </a:r>
            <a:br>
              <a:rPr lang="it-IT" sz="4800" dirty="0">
                <a:latin typeface="Calibri" pitchFamily="34" charset="0"/>
              </a:rPr>
            </a:br>
            <a:endParaRPr lang="it-IT" sz="4800" dirty="0">
              <a:latin typeface="Calibri" pitchFamily="34" charset="0"/>
            </a:endParaRPr>
          </a:p>
        </p:txBody>
      </p:sp>
      <p:sp>
        <p:nvSpPr>
          <p:cNvPr id="33" name="Rectangle 32">
            <a:extLst>
              <a:ext uri="{FF2B5EF4-FFF2-40B4-BE49-F238E27FC236}">
                <a16:creationId xmlns:a16="http://schemas.microsoft.com/office/drawing/2014/main" id="{3629484E-3792-4B3D-89AD-7C8A1ED0E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0" y="5524786"/>
            <a:ext cx="4754880" cy="274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Segnaposto data 3"/>
          <p:cNvSpPr>
            <a:spLocks noGrp="1"/>
          </p:cNvSpPr>
          <p:nvPr>
            <p:ph type="dt" sz="half" idx="10"/>
          </p:nvPr>
        </p:nvSpPr>
        <p:spPr>
          <a:xfrm>
            <a:off x="434163" y="6356350"/>
            <a:ext cx="1166037" cy="365125"/>
          </a:xfrm>
        </p:spPr>
        <p:txBody>
          <a:bodyPr>
            <a:normAutofit/>
          </a:bodyPr>
          <a:lstStyle/>
          <a:p>
            <a:pPr>
              <a:spcAft>
                <a:spcPts val="600"/>
              </a:spcAft>
            </a:pPr>
            <a:fld id="{9B16A5FD-BDC3-410B-A2F6-AA24597D8AB5}" type="datetime1">
              <a:rPr lang="it-IT" smtClean="0">
                <a:solidFill>
                  <a:schemeClr val="tx1">
                    <a:lumMod val="50000"/>
                    <a:lumOff val="50000"/>
                  </a:schemeClr>
                </a:solidFill>
                <a:latin typeface="Calibri" pitchFamily="34" charset="0"/>
              </a:rPr>
              <a:t>11/12/2020</a:t>
            </a:fld>
            <a:endParaRPr lang="it-IT" dirty="0">
              <a:solidFill>
                <a:schemeClr val="tx1">
                  <a:lumMod val="50000"/>
                  <a:lumOff val="50000"/>
                </a:schemeClr>
              </a:solidFill>
              <a:latin typeface="Calibri" pitchFamily="34" charset="0"/>
            </a:endParaRPr>
          </a:p>
        </p:txBody>
      </p:sp>
      <p:sp>
        <p:nvSpPr>
          <p:cNvPr id="6" name="Segnaposto piè di pagina 5">
            <a:extLst>
              <a:ext uri="{FF2B5EF4-FFF2-40B4-BE49-F238E27FC236}">
                <a16:creationId xmlns:a16="http://schemas.microsoft.com/office/drawing/2014/main" id="{B80C0DE2-CE8C-472F-913A-A5BF9C176A7D}"/>
              </a:ext>
            </a:extLst>
          </p:cNvPr>
          <p:cNvSpPr>
            <a:spLocks noGrp="1"/>
          </p:cNvSpPr>
          <p:nvPr>
            <p:ph type="ftr" sz="quarter" idx="11"/>
          </p:nvPr>
        </p:nvSpPr>
        <p:spPr>
          <a:xfrm>
            <a:off x="4038600" y="6356350"/>
            <a:ext cx="4114800" cy="365125"/>
          </a:xfrm>
        </p:spPr>
        <p:txBody>
          <a:bodyPr>
            <a:normAutofit/>
          </a:bodyPr>
          <a:lstStyle/>
          <a:p>
            <a:pPr>
              <a:spcAft>
                <a:spcPts val="600"/>
              </a:spcAft>
            </a:pPr>
            <a:r>
              <a:rPr lang="it-IT" dirty="0">
                <a:solidFill>
                  <a:schemeClr val="tx1">
                    <a:lumMod val="50000"/>
                    <a:lumOff val="50000"/>
                  </a:schemeClr>
                </a:solidFill>
              </a:rPr>
              <a:t>IL CODICE DEI CONTRATTI PUBBLICI</a:t>
            </a:r>
          </a:p>
        </p:txBody>
      </p:sp>
      <p:sp>
        <p:nvSpPr>
          <p:cNvPr id="5" name="Segnaposto numero diapositiva 4"/>
          <p:cNvSpPr>
            <a:spLocks noGrp="1"/>
          </p:cNvSpPr>
          <p:nvPr>
            <p:ph type="sldNum" sz="quarter" idx="12"/>
          </p:nvPr>
        </p:nvSpPr>
        <p:spPr>
          <a:xfrm>
            <a:off x="10489019" y="6356350"/>
            <a:ext cx="1268818" cy="365125"/>
          </a:xfrm>
          <a:prstGeom prst="ellipse">
            <a:avLst/>
          </a:prstGeom>
        </p:spPr>
        <p:txBody>
          <a:bodyPr>
            <a:normAutofit/>
          </a:bodyPr>
          <a:lstStyle/>
          <a:p>
            <a:pPr>
              <a:lnSpc>
                <a:spcPct val="90000"/>
              </a:lnSpc>
              <a:spcAft>
                <a:spcPts val="600"/>
              </a:spcAft>
            </a:pPr>
            <a:fld id="{ED2A5BCF-08AD-4814-8341-34CC1736FD3A}" type="slidenum">
              <a:rPr lang="it-IT">
                <a:solidFill>
                  <a:schemeClr val="tx1">
                    <a:lumMod val="50000"/>
                    <a:lumOff val="50000"/>
                  </a:schemeClr>
                </a:solidFill>
              </a:rPr>
              <a:pPr>
                <a:lnSpc>
                  <a:spcPct val="90000"/>
                </a:lnSpc>
                <a:spcAft>
                  <a:spcPts val="600"/>
                </a:spcAft>
              </a:pPr>
              <a:t>7</a:t>
            </a:fld>
            <a:endParaRPr lang="it-IT" dirty="0">
              <a:solidFill>
                <a:schemeClr val="tx1">
                  <a:lumMod val="50000"/>
                  <a:lumOff val="50000"/>
                </a:schemeClr>
              </a:solidFill>
            </a:endParaRPr>
          </a:p>
        </p:txBody>
      </p:sp>
      <p:sp>
        <p:nvSpPr>
          <p:cNvPr id="3" name="CasellaDiTesto 2">
            <a:extLst>
              <a:ext uri="{FF2B5EF4-FFF2-40B4-BE49-F238E27FC236}">
                <a16:creationId xmlns:a16="http://schemas.microsoft.com/office/drawing/2014/main" id="{4EEA4020-7139-4BF8-9314-9FE194A8FF62}"/>
              </a:ext>
            </a:extLst>
          </p:cNvPr>
          <p:cNvSpPr txBox="1"/>
          <p:nvPr/>
        </p:nvSpPr>
        <p:spPr>
          <a:xfrm>
            <a:off x="1891394" y="1905506"/>
            <a:ext cx="8409211" cy="2862322"/>
          </a:xfrm>
          <a:prstGeom prst="rect">
            <a:avLst/>
          </a:prstGeom>
          <a:noFill/>
        </p:spPr>
        <p:txBody>
          <a:bodyPr wrap="square" rtlCol="0">
            <a:spAutoFit/>
          </a:bodyPr>
          <a:lstStyle/>
          <a:p>
            <a:pPr marL="342900" indent="-342900" algn="ctr" fontAlgn="base">
              <a:buFont typeface="Wingdings" panose="05000000000000000000" pitchFamily="2" charset="2"/>
              <a:buChar char="q"/>
            </a:pPr>
            <a:r>
              <a:rPr lang="it-IT" sz="2000" dirty="0"/>
              <a:t>In ipotesi di contenzioso, le disposizioni richiedono al Giudice di valutare </a:t>
            </a:r>
            <a:r>
              <a:rPr lang="it-IT" sz="2000" b="1" u="sng" dirty="0"/>
              <a:t>nei singoli casi se il ritardo o il mancato adempimento della prestazione sia imputabile al debitore o, invece, alla necessità per quest’ultimo di rispettare le misure di contenimento del contagio.</a:t>
            </a:r>
            <a:r>
              <a:rPr lang="it-IT" sz="2000" dirty="0"/>
              <a:t> Il fine è di limitare il rischio di contestazioni che, a fronte di ritardi e inadempimenti causati dal rispetto delle misure di contenimento, facciano ricadere la responsabilità sul debitore che comunque ha l’onere di provare il nesso di causalità, di dimostrare che l’impossibilità di effettuare la prestazione sia dovuta al rispetto delle norme di contenimento dell’emergenza Covid-19 </a:t>
            </a:r>
            <a:r>
              <a:rPr lang="it-IT" sz="2000" b="1" u="sng" dirty="0"/>
              <a:t>(art. 91).</a:t>
            </a:r>
          </a:p>
        </p:txBody>
      </p:sp>
    </p:spTree>
    <p:extLst>
      <p:ext uri="{BB962C8B-B14F-4D97-AF65-F5344CB8AC3E}">
        <p14:creationId xmlns:p14="http://schemas.microsoft.com/office/powerpoint/2010/main" val="227182370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3" name="Segnaposto contenuto 2"/>
          <p:cNvSpPr>
            <a:spLocks noGrp="1"/>
          </p:cNvSpPr>
          <p:nvPr>
            <p:ph type="subTitle" idx="1"/>
          </p:nvPr>
        </p:nvSpPr>
        <p:spPr/>
        <p:txBody>
          <a:bodyPr>
            <a:normAutofit/>
          </a:bodyPr>
          <a:lstStyle/>
          <a:p>
            <a:endParaRPr lang="it-IT" dirty="0"/>
          </a:p>
          <a:p>
            <a:endParaRPr lang="it-IT" dirty="0"/>
          </a:p>
          <a:p>
            <a:endParaRPr lang="it-IT" dirty="0"/>
          </a:p>
          <a:p>
            <a:endParaRPr lang="it-IT" dirty="0"/>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CAF8E43F-13C7-410F-B19F-687059EA5501}" type="datetime1">
              <a:rPr lang="it-IT" smtClean="0"/>
              <a:t>11/12/2020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70</a:t>
            </a:fld>
            <a:endParaRPr lang="it-IT" dirty="0"/>
          </a:p>
        </p:txBody>
      </p:sp>
      <p:sp>
        <p:nvSpPr>
          <p:cNvPr id="2" name="CasellaDiTesto 1">
            <a:extLst>
              <a:ext uri="{FF2B5EF4-FFF2-40B4-BE49-F238E27FC236}">
                <a16:creationId xmlns:a16="http://schemas.microsoft.com/office/drawing/2014/main" id="{39FCF0C0-5817-4C63-BF76-57A7795C1D2E}"/>
              </a:ext>
            </a:extLst>
          </p:cNvPr>
          <p:cNvSpPr txBox="1"/>
          <p:nvPr/>
        </p:nvSpPr>
        <p:spPr>
          <a:xfrm>
            <a:off x="2532176" y="1835527"/>
            <a:ext cx="7200800" cy="707886"/>
          </a:xfrm>
          <a:prstGeom prst="rect">
            <a:avLst/>
          </a:prstGeom>
          <a:noFill/>
        </p:spPr>
        <p:txBody>
          <a:bodyPr wrap="square" rtlCol="0">
            <a:spAutoFit/>
          </a:bodyPr>
          <a:lstStyle/>
          <a:p>
            <a:pPr algn="ctr"/>
            <a:endParaRPr lang="it-IT" sz="2000" dirty="0"/>
          </a:p>
          <a:p>
            <a:pPr algn="ctr"/>
            <a:endParaRPr lang="it-IT" sz="2000" dirty="0"/>
          </a:p>
        </p:txBody>
      </p:sp>
      <p:graphicFrame>
        <p:nvGraphicFramePr>
          <p:cNvPr id="13" name="Tabella 12">
            <a:extLst>
              <a:ext uri="{FF2B5EF4-FFF2-40B4-BE49-F238E27FC236}">
                <a16:creationId xmlns:a16="http://schemas.microsoft.com/office/drawing/2014/main" id="{AC2B34CF-FED6-4763-B9A0-D23A7F0CB180}"/>
              </a:ext>
            </a:extLst>
          </p:cNvPr>
          <p:cNvGraphicFramePr>
            <a:graphicFrameLocks noGrp="1"/>
          </p:cNvGraphicFramePr>
          <p:nvPr/>
        </p:nvGraphicFramePr>
        <p:xfrm>
          <a:off x="2462499" y="556390"/>
          <a:ext cx="7340154" cy="5553868"/>
        </p:xfrm>
        <a:graphic>
          <a:graphicData uri="http://schemas.openxmlformats.org/drawingml/2006/table">
            <a:tbl>
              <a:tblPr firstRow="1" firstCol="1" lastRow="1" lastCol="1" bandRow="1" bandCol="1">
                <a:tableStyleId>{5C22544A-7EE6-4342-B048-85BDC9FD1C3A}</a:tableStyleId>
              </a:tblPr>
              <a:tblGrid>
                <a:gridCol w="1593410">
                  <a:extLst>
                    <a:ext uri="{9D8B030D-6E8A-4147-A177-3AD203B41FA5}">
                      <a16:colId xmlns:a16="http://schemas.microsoft.com/office/drawing/2014/main" val="1781506025"/>
                    </a:ext>
                  </a:extLst>
                </a:gridCol>
                <a:gridCol w="1593410">
                  <a:extLst>
                    <a:ext uri="{9D8B030D-6E8A-4147-A177-3AD203B41FA5}">
                      <a16:colId xmlns:a16="http://schemas.microsoft.com/office/drawing/2014/main" val="3060069636"/>
                    </a:ext>
                  </a:extLst>
                </a:gridCol>
                <a:gridCol w="1226303">
                  <a:extLst>
                    <a:ext uri="{9D8B030D-6E8A-4147-A177-3AD203B41FA5}">
                      <a16:colId xmlns:a16="http://schemas.microsoft.com/office/drawing/2014/main" val="2658759896"/>
                    </a:ext>
                  </a:extLst>
                </a:gridCol>
                <a:gridCol w="975677">
                  <a:extLst>
                    <a:ext uri="{9D8B030D-6E8A-4147-A177-3AD203B41FA5}">
                      <a16:colId xmlns:a16="http://schemas.microsoft.com/office/drawing/2014/main" val="3961811772"/>
                    </a:ext>
                  </a:extLst>
                </a:gridCol>
                <a:gridCol w="975677">
                  <a:extLst>
                    <a:ext uri="{9D8B030D-6E8A-4147-A177-3AD203B41FA5}">
                      <a16:colId xmlns:a16="http://schemas.microsoft.com/office/drawing/2014/main" val="4028500350"/>
                    </a:ext>
                  </a:extLst>
                </a:gridCol>
                <a:gridCol w="975677">
                  <a:extLst>
                    <a:ext uri="{9D8B030D-6E8A-4147-A177-3AD203B41FA5}">
                      <a16:colId xmlns:a16="http://schemas.microsoft.com/office/drawing/2014/main" val="3550712146"/>
                    </a:ext>
                  </a:extLst>
                </a:gridCol>
              </a:tblGrid>
              <a:tr h="272859">
                <a:tc gridSpan="6">
                  <a:txBody>
                    <a:bodyPr/>
                    <a:lstStyle/>
                    <a:p>
                      <a:pPr marL="2554605" marR="2543810" algn="ctr">
                        <a:lnSpc>
                          <a:spcPts val="1120"/>
                        </a:lnSpc>
                        <a:spcAft>
                          <a:spcPts val="0"/>
                        </a:spcAft>
                      </a:pPr>
                      <a:endParaRPr lang="it-IT" sz="1100" dirty="0">
                        <a:solidFill>
                          <a:schemeClr val="tx1"/>
                        </a:solidFill>
                        <a:effectLst/>
                      </a:endParaRPr>
                    </a:p>
                    <a:p>
                      <a:pPr marL="2554605" marR="2543810" algn="ctr">
                        <a:lnSpc>
                          <a:spcPts val="1120"/>
                        </a:lnSpc>
                        <a:spcAft>
                          <a:spcPts val="0"/>
                        </a:spcAft>
                      </a:pPr>
                      <a:r>
                        <a:rPr lang="it-IT" sz="1100" dirty="0">
                          <a:solidFill>
                            <a:schemeClr val="tx1"/>
                          </a:solidFill>
                          <a:effectLst/>
                        </a:rPr>
                        <a:t>Riepilogo pubblicità: LAVORI</a:t>
                      </a:r>
                      <a:endParaRPr lang="it-IT" sz="11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rgbClr val="92D050"/>
                    </a:solidFill>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extLst>
                  <a:ext uri="{0D108BD9-81ED-4DB2-BD59-A6C34878D82A}">
                    <a16:rowId xmlns:a16="http://schemas.microsoft.com/office/drawing/2014/main" val="293277078"/>
                  </a:ext>
                </a:extLst>
              </a:tr>
              <a:tr h="272859">
                <a:tc gridSpan="6">
                  <a:txBody>
                    <a:bodyPr/>
                    <a:lstStyle/>
                    <a:p>
                      <a:pPr marL="1597660">
                        <a:lnSpc>
                          <a:spcPts val="1120"/>
                        </a:lnSpc>
                        <a:spcAft>
                          <a:spcPts val="0"/>
                        </a:spcAft>
                      </a:pPr>
                      <a:endParaRPr lang="it-IT" sz="1100" dirty="0">
                        <a:solidFill>
                          <a:schemeClr val="tx1"/>
                        </a:solidFill>
                        <a:effectLst/>
                      </a:endParaRPr>
                    </a:p>
                    <a:p>
                      <a:pPr marL="1597660">
                        <a:lnSpc>
                          <a:spcPts val="1120"/>
                        </a:lnSpc>
                        <a:spcAft>
                          <a:spcPts val="0"/>
                        </a:spcAft>
                      </a:pPr>
                      <a:r>
                        <a:rPr lang="it-IT" sz="1100" dirty="0">
                          <a:solidFill>
                            <a:schemeClr val="tx1"/>
                          </a:solidFill>
                          <a:effectLst/>
                        </a:rPr>
                        <a:t>Decreto ministeriale infrastrutture e trasporti 2 dicembre 2016</a:t>
                      </a:r>
                    </a:p>
                  </a:txBody>
                  <a:tcPr marL="0" marR="0" marT="0" marB="0">
                    <a:solidFill>
                      <a:srgbClr val="92D050"/>
                    </a:solidFill>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extLst>
                  <a:ext uri="{0D108BD9-81ED-4DB2-BD59-A6C34878D82A}">
                    <a16:rowId xmlns:a16="http://schemas.microsoft.com/office/drawing/2014/main" val="4268490861"/>
                  </a:ext>
                </a:extLst>
              </a:tr>
              <a:tr h="242981">
                <a:tc rowSpan="2" gridSpan="2">
                  <a:txBody>
                    <a:bodyPr/>
                    <a:lstStyle/>
                    <a:p>
                      <a:pPr marL="1270" marR="33020">
                        <a:lnSpc>
                          <a:spcPts val="1200"/>
                        </a:lnSpc>
                        <a:spcBef>
                          <a:spcPts val="25"/>
                        </a:spcBef>
                        <a:spcAft>
                          <a:spcPts val="0"/>
                        </a:spcAft>
                      </a:pPr>
                      <a:r>
                        <a:rPr lang="it-IT" sz="1000" dirty="0">
                          <a:solidFill>
                            <a:schemeClr val="tx1"/>
                          </a:solidFill>
                          <a:effectLst/>
                        </a:rPr>
                        <a:t>TUTTI GLI ATTI per qualunque importo (articolo 29, commi 1 e 2) (</a:t>
                      </a:r>
                      <a:r>
                        <a:rPr lang="it-IT" sz="1000" baseline="30000" dirty="0">
                          <a:solidFill>
                            <a:schemeClr val="tx1"/>
                          </a:solidFill>
                          <a:effectLst/>
                        </a:rPr>
                        <a:t>1</a:t>
                      </a:r>
                      <a:r>
                        <a:rPr lang="it-IT" sz="1000" dirty="0">
                          <a:solidFill>
                            <a:schemeClr val="tx1"/>
                          </a:solidFill>
                          <a:effectLst/>
                        </a:rPr>
                        <a:t>)</a:t>
                      </a:r>
                      <a:endParaRPr lang="it-IT" sz="10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rowSpan="2" hMerge="1">
                  <a:txBody>
                    <a:bodyPr/>
                    <a:lstStyle/>
                    <a:p>
                      <a:endParaRPr lang="it-IT"/>
                    </a:p>
                  </a:txBody>
                  <a:tcPr/>
                </a:tc>
                <a:tc gridSpan="4">
                  <a:txBody>
                    <a:bodyPr/>
                    <a:lstStyle/>
                    <a:p>
                      <a:pPr marL="1458595" marR="1446530" algn="ctr">
                        <a:lnSpc>
                          <a:spcPts val="1075"/>
                        </a:lnSpc>
                        <a:spcAft>
                          <a:spcPts val="0"/>
                        </a:spcAft>
                      </a:pPr>
                      <a:r>
                        <a:rPr lang="it-IT" sz="1000" dirty="0">
                          <a:solidFill>
                            <a:schemeClr val="tx1"/>
                          </a:solidFill>
                          <a:effectLst/>
                        </a:rPr>
                        <a:t>Profilo committente</a:t>
                      </a:r>
                      <a:endParaRPr lang="it-IT" sz="10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hMerge="1">
                  <a:txBody>
                    <a:bodyPr/>
                    <a:lstStyle/>
                    <a:p>
                      <a:endParaRPr lang="it-IT"/>
                    </a:p>
                  </a:txBody>
                  <a:tcPr/>
                </a:tc>
                <a:tc hMerge="1">
                  <a:txBody>
                    <a:bodyPr/>
                    <a:lstStyle/>
                    <a:p>
                      <a:endParaRPr lang="it-IT"/>
                    </a:p>
                  </a:txBody>
                  <a:tcPr/>
                </a:tc>
                <a:tc hMerge="1">
                  <a:txBody>
                    <a:bodyPr/>
                    <a:lstStyle/>
                    <a:p>
                      <a:endParaRPr lang="it-IT"/>
                    </a:p>
                  </a:txBody>
                  <a:tcPr/>
                </a:tc>
                <a:extLst>
                  <a:ext uri="{0D108BD9-81ED-4DB2-BD59-A6C34878D82A}">
                    <a16:rowId xmlns:a16="http://schemas.microsoft.com/office/drawing/2014/main" val="2002062810"/>
                  </a:ext>
                </a:extLst>
              </a:tr>
              <a:tr h="135997">
                <a:tc gridSpan="2" vMerge="1">
                  <a:txBody>
                    <a:bodyPr/>
                    <a:lstStyle/>
                    <a:p>
                      <a:endParaRPr lang="it-IT"/>
                    </a:p>
                  </a:txBody>
                  <a:tcPr/>
                </a:tc>
                <a:tc hMerge="1" vMerge="1">
                  <a:txBody>
                    <a:bodyPr/>
                    <a:lstStyle/>
                    <a:p>
                      <a:endParaRPr lang="it-IT"/>
                    </a:p>
                  </a:txBody>
                  <a:tcPr/>
                </a:tc>
                <a:tc gridSpan="4">
                  <a:txBody>
                    <a:bodyPr/>
                    <a:lstStyle/>
                    <a:p>
                      <a:pPr marL="939800">
                        <a:lnSpc>
                          <a:spcPts val="1080"/>
                        </a:lnSpc>
                        <a:spcAft>
                          <a:spcPts val="0"/>
                        </a:spcAft>
                      </a:pPr>
                      <a:r>
                        <a:rPr lang="it-IT" sz="1000" dirty="0">
                          <a:solidFill>
                            <a:schemeClr val="tx1"/>
                          </a:solidFill>
                          <a:effectLst/>
                        </a:rPr>
                        <a:t>Piattaforma ANAC + Sito Web del MIT</a:t>
                      </a:r>
                      <a:endParaRPr lang="it-IT" sz="10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hMerge="1">
                  <a:txBody>
                    <a:bodyPr/>
                    <a:lstStyle/>
                    <a:p>
                      <a:endParaRPr lang="it-IT"/>
                    </a:p>
                  </a:txBody>
                  <a:tcPr/>
                </a:tc>
                <a:tc hMerge="1">
                  <a:txBody>
                    <a:bodyPr/>
                    <a:lstStyle/>
                    <a:p>
                      <a:endParaRPr lang="it-IT"/>
                    </a:p>
                  </a:txBody>
                  <a:tcPr/>
                </a:tc>
                <a:tc hMerge="1">
                  <a:txBody>
                    <a:bodyPr/>
                    <a:lstStyle/>
                    <a:p>
                      <a:endParaRPr lang="it-IT"/>
                    </a:p>
                  </a:txBody>
                  <a:tcPr/>
                </a:tc>
                <a:extLst>
                  <a:ext uri="{0D108BD9-81ED-4DB2-BD59-A6C34878D82A}">
                    <a16:rowId xmlns:a16="http://schemas.microsoft.com/office/drawing/2014/main" val="2588920726"/>
                  </a:ext>
                </a:extLst>
              </a:tr>
              <a:tr h="135997">
                <a:tc rowSpan="3" gridSpan="2">
                  <a:txBody>
                    <a:bodyPr/>
                    <a:lstStyle/>
                    <a:p>
                      <a:pPr algn="l">
                        <a:spcAft>
                          <a:spcPts val="0"/>
                        </a:spcAft>
                      </a:pPr>
                      <a:r>
                        <a:rPr lang="it-IT" sz="1000" dirty="0">
                          <a:solidFill>
                            <a:schemeClr val="tx1"/>
                          </a:solidFill>
                          <a:effectLst/>
                        </a:rPr>
                        <a:t> </a:t>
                      </a:r>
                    </a:p>
                    <a:p>
                      <a:pPr algn="l">
                        <a:spcBef>
                          <a:spcPts val="755"/>
                        </a:spcBef>
                        <a:spcAft>
                          <a:spcPts val="0"/>
                        </a:spcAft>
                      </a:pPr>
                      <a:r>
                        <a:rPr lang="it-IT" sz="1000" dirty="0">
                          <a:solidFill>
                            <a:schemeClr val="tx1"/>
                          </a:solidFill>
                          <a:effectLst/>
                        </a:rPr>
                        <a:t>Ambiti:</a:t>
                      </a:r>
                      <a:endParaRPr lang="it-IT" sz="10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rowSpan="3" hMerge="1">
                  <a:txBody>
                    <a:bodyPr/>
                    <a:lstStyle/>
                    <a:p>
                      <a:endParaRPr lang="it-IT"/>
                    </a:p>
                  </a:txBody>
                  <a:tcPr/>
                </a:tc>
                <a:tc rowSpan="3">
                  <a:txBody>
                    <a:bodyPr/>
                    <a:lstStyle/>
                    <a:p>
                      <a:pPr algn="ctr">
                        <a:spcBef>
                          <a:spcPts val="5"/>
                        </a:spcBef>
                        <a:spcAft>
                          <a:spcPts val="0"/>
                        </a:spcAft>
                      </a:pPr>
                      <a:r>
                        <a:rPr lang="it-IT" sz="1000" dirty="0">
                          <a:solidFill>
                            <a:schemeClr val="tx1"/>
                          </a:solidFill>
                          <a:effectLst/>
                        </a:rPr>
                        <a:t> </a:t>
                      </a:r>
                      <a:r>
                        <a:rPr lang="it-IT" sz="1000" b="1" dirty="0">
                          <a:solidFill>
                            <a:schemeClr val="tx1"/>
                          </a:solidFill>
                          <a:effectLst/>
                        </a:rPr>
                        <a:t>Procedure</a:t>
                      </a:r>
                      <a:r>
                        <a:rPr lang="it-IT" sz="1000" b="1" spc="-90" dirty="0">
                          <a:solidFill>
                            <a:schemeClr val="tx1"/>
                          </a:solidFill>
                          <a:effectLst/>
                        </a:rPr>
                        <a:t> </a:t>
                      </a:r>
                    </a:p>
                    <a:p>
                      <a:pPr marL="149225" indent="-135890" algn="ctr">
                        <a:lnSpc>
                          <a:spcPct val="103000"/>
                        </a:lnSpc>
                        <a:spcAft>
                          <a:spcPts val="0"/>
                        </a:spcAft>
                      </a:pPr>
                      <a:r>
                        <a:rPr lang="it-IT" sz="1000" b="1" spc="-90" dirty="0">
                          <a:solidFill>
                            <a:schemeClr val="tx1"/>
                          </a:solidFill>
                          <a:effectLst/>
                        </a:rPr>
                        <a:t>nel sottosoglia </a:t>
                      </a:r>
                      <a:r>
                        <a:rPr lang="it-IT" sz="1000" b="1" dirty="0">
                          <a:solidFill>
                            <a:schemeClr val="tx1"/>
                          </a:solidFill>
                          <a:effectLst/>
                        </a:rPr>
                        <a:t>(</a:t>
                      </a:r>
                      <a:r>
                        <a:rPr lang="it-IT" sz="1000" b="1" baseline="30000" dirty="0">
                          <a:solidFill>
                            <a:schemeClr val="tx1"/>
                          </a:solidFill>
                          <a:effectLst/>
                        </a:rPr>
                        <a:t>2</a:t>
                      </a:r>
                      <a:r>
                        <a:rPr lang="it-IT" sz="1000" b="1" dirty="0">
                          <a:solidFill>
                            <a:schemeClr val="tx1"/>
                          </a:solidFill>
                          <a:effectLst/>
                        </a:rPr>
                        <a:t>)</a:t>
                      </a:r>
                      <a:endParaRPr lang="it-IT" sz="1000" b="1"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rgbClr val="FF0000"/>
                    </a:solidFill>
                  </a:tcPr>
                </a:tc>
                <a:tc gridSpan="3">
                  <a:txBody>
                    <a:bodyPr/>
                    <a:lstStyle/>
                    <a:p>
                      <a:pPr marL="551815">
                        <a:lnSpc>
                          <a:spcPts val="1080"/>
                        </a:lnSpc>
                        <a:spcAft>
                          <a:spcPts val="0"/>
                        </a:spcAft>
                      </a:pPr>
                      <a:r>
                        <a:rPr lang="it-IT" sz="1000" dirty="0">
                          <a:solidFill>
                            <a:schemeClr val="tx1"/>
                          </a:solidFill>
                          <a:effectLst/>
                        </a:rPr>
                        <a:t>Procedure ordinarie con bando</a:t>
                      </a:r>
                      <a:endParaRPr lang="it-IT" sz="10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rgbClr val="FF0000"/>
                    </a:solidFill>
                  </a:tcPr>
                </a:tc>
                <a:tc hMerge="1">
                  <a:txBody>
                    <a:bodyPr/>
                    <a:lstStyle/>
                    <a:p>
                      <a:endParaRPr lang="it-IT"/>
                    </a:p>
                  </a:txBody>
                  <a:tcPr/>
                </a:tc>
                <a:tc hMerge="1">
                  <a:txBody>
                    <a:bodyPr/>
                    <a:lstStyle/>
                    <a:p>
                      <a:endParaRPr lang="it-IT"/>
                    </a:p>
                  </a:txBody>
                  <a:tcPr/>
                </a:tc>
                <a:extLst>
                  <a:ext uri="{0D108BD9-81ED-4DB2-BD59-A6C34878D82A}">
                    <a16:rowId xmlns:a16="http://schemas.microsoft.com/office/drawing/2014/main" val="2565715333"/>
                  </a:ext>
                </a:extLst>
              </a:tr>
              <a:tr h="292728">
                <a:tc gridSpan="2" vMerge="1">
                  <a:txBody>
                    <a:bodyPr/>
                    <a:lstStyle/>
                    <a:p>
                      <a:endParaRPr lang="it-IT"/>
                    </a:p>
                  </a:txBody>
                  <a:tcPr/>
                </a:tc>
                <a:tc hMerge="1" vMerge="1">
                  <a:txBody>
                    <a:bodyPr/>
                    <a:lstStyle/>
                    <a:p>
                      <a:endParaRPr lang="it-IT"/>
                    </a:p>
                  </a:txBody>
                  <a:tcPr/>
                </a:tc>
                <a:tc vMerge="1">
                  <a:txBody>
                    <a:bodyPr/>
                    <a:lstStyle/>
                    <a:p>
                      <a:endParaRPr lang="it-IT"/>
                    </a:p>
                  </a:txBody>
                  <a:tcPr/>
                </a:tc>
                <a:tc gridSpan="2">
                  <a:txBody>
                    <a:bodyPr/>
                    <a:lstStyle/>
                    <a:p>
                      <a:pPr marL="108585">
                        <a:lnSpc>
                          <a:spcPts val="1080"/>
                        </a:lnSpc>
                        <a:spcAft>
                          <a:spcPts val="0"/>
                        </a:spcAft>
                      </a:pPr>
                      <a:r>
                        <a:rPr lang="it-IT" sz="1000" dirty="0">
                          <a:solidFill>
                            <a:schemeClr val="tx1"/>
                          </a:solidFill>
                          <a:effectLst/>
                        </a:rPr>
                        <a:t>Ambito Nazionale &lt; soglia UE</a:t>
                      </a:r>
                      <a:endParaRPr lang="it-IT" sz="10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accent2">
                        <a:lumMod val="20000"/>
                        <a:lumOff val="80000"/>
                      </a:schemeClr>
                    </a:solidFill>
                  </a:tcPr>
                </a:tc>
                <a:tc hMerge="1">
                  <a:txBody>
                    <a:bodyPr/>
                    <a:lstStyle/>
                    <a:p>
                      <a:endParaRPr lang="it-IT"/>
                    </a:p>
                  </a:txBody>
                  <a:tcPr/>
                </a:tc>
                <a:tc rowSpan="2">
                  <a:txBody>
                    <a:bodyPr/>
                    <a:lstStyle/>
                    <a:p>
                      <a:pPr marL="275590">
                        <a:lnSpc>
                          <a:spcPts val="1080"/>
                        </a:lnSpc>
                        <a:spcAft>
                          <a:spcPts val="0"/>
                        </a:spcAft>
                      </a:pPr>
                      <a:r>
                        <a:rPr lang="it-IT" sz="1000" dirty="0">
                          <a:solidFill>
                            <a:schemeClr val="tx1"/>
                          </a:solidFill>
                          <a:effectLst/>
                        </a:rPr>
                        <a:t>Ambito</a:t>
                      </a:r>
                    </a:p>
                    <a:p>
                      <a:pPr marL="27305" marR="13335" algn="ctr">
                        <a:lnSpc>
                          <a:spcPct val="103000"/>
                        </a:lnSpc>
                        <a:spcBef>
                          <a:spcPts val="50"/>
                        </a:spcBef>
                        <a:spcAft>
                          <a:spcPts val="0"/>
                        </a:spcAft>
                      </a:pPr>
                      <a:r>
                        <a:rPr lang="it-IT" sz="1000" dirty="0">
                          <a:solidFill>
                            <a:schemeClr val="tx1"/>
                          </a:solidFill>
                          <a:effectLst/>
                        </a:rPr>
                        <a:t>Comunitario =&gt; soglia UE</a:t>
                      </a:r>
                      <a:endParaRPr lang="it-IT" sz="10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accent2">
                        <a:lumMod val="20000"/>
                        <a:lumOff val="80000"/>
                      </a:schemeClr>
                    </a:solidFill>
                  </a:tcPr>
                </a:tc>
                <a:extLst>
                  <a:ext uri="{0D108BD9-81ED-4DB2-BD59-A6C34878D82A}">
                    <a16:rowId xmlns:a16="http://schemas.microsoft.com/office/drawing/2014/main" val="1937025129"/>
                  </a:ext>
                </a:extLst>
              </a:tr>
              <a:tr h="370349">
                <a:tc gridSpan="2" vMerge="1">
                  <a:txBody>
                    <a:bodyPr/>
                    <a:lstStyle/>
                    <a:p>
                      <a:endParaRPr lang="it-IT"/>
                    </a:p>
                  </a:txBody>
                  <a:tcPr/>
                </a:tc>
                <a:tc hMerge="1" vMerge="1">
                  <a:txBody>
                    <a:bodyPr/>
                    <a:lstStyle/>
                    <a:p>
                      <a:endParaRPr lang="it-IT"/>
                    </a:p>
                  </a:txBody>
                  <a:tcPr/>
                </a:tc>
                <a:tc vMerge="1">
                  <a:txBody>
                    <a:bodyPr/>
                    <a:lstStyle/>
                    <a:p>
                      <a:endParaRPr lang="it-IT"/>
                    </a:p>
                  </a:txBody>
                  <a:tcPr/>
                </a:tc>
                <a:tc>
                  <a:txBody>
                    <a:bodyPr/>
                    <a:lstStyle/>
                    <a:p>
                      <a:pPr marL="25400" marR="13335" algn="ctr">
                        <a:lnSpc>
                          <a:spcPts val="1080"/>
                        </a:lnSpc>
                        <a:spcAft>
                          <a:spcPts val="0"/>
                        </a:spcAft>
                      </a:pPr>
                      <a:r>
                        <a:rPr lang="it-IT" sz="1000" dirty="0">
                          <a:solidFill>
                            <a:schemeClr val="tx1"/>
                          </a:solidFill>
                          <a:effectLst/>
                        </a:rPr>
                        <a:t>&lt; 500.000</a:t>
                      </a:r>
                      <a:endParaRPr lang="it-IT" sz="10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accent2">
                        <a:lumMod val="20000"/>
                        <a:lumOff val="80000"/>
                      </a:schemeClr>
                    </a:solidFill>
                  </a:tcPr>
                </a:tc>
                <a:tc>
                  <a:txBody>
                    <a:bodyPr/>
                    <a:lstStyle/>
                    <a:p>
                      <a:pPr marL="25400" marR="13335" algn="ctr">
                        <a:lnSpc>
                          <a:spcPts val="1080"/>
                        </a:lnSpc>
                        <a:spcAft>
                          <a:spcPts val="0"/>
                        </a:spcAft>
                      </a:pPr>
                      <a:r>
                        <a:rPr lang="it-IT" sz="1000" dirty="0">
                          <a:solidFill>
                            <a:schemeClr val="tx1"/>
                          </a:solidFill>
                          <a:effectLst/>
                        </a:rPr>
                        <a:t>=&gt;500.000</a:t>
                      </a:r>
                      <a:endParaRPr lang="it-IT" sz="10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accent2">
                        <a:lumMod val="20000"/>
                        <a:lumOff val="80000"/>
                      </a:schemeClr>
                    </a:solidFill>
                  </a:tcPr>
                </a:tc>
                <a:tc vMerge="1">
                  <a:txBody>
                    <a:bodyPr/>
                    <a:lstStyle/>
                    <a:p>
                      <a:endParaRPr lang="it-IT"/>
                    </a:p>
                  </a:txBody>
                  <a:tcPr/>
                </a:tc>
                <a:extLst>
                  <a:ext uri="{0D108BD9-81ED-4DB2-BD59-A6C34878D82A}">
                    <a16:rowId xmlns:a16="http://schemas.microsoft.com/office/drawing/2014/main" val="1403422613"/>
                  </a:ext>
                </a:extLst>
              </a:tr>
              <a:tr h="156726">
                <a:tc rowSpan="2">
                  <a:txBody>
                    <a:bodyPr/>
                    <a:lstStyle/>
                    <a:p>
                      <a:pPr marL="1270" marR="485140" algn="l">
                        <a:lnSpc>
                          <a:spcPct val="103000"/>
                        </a:lnSpc>
                        <a:spcBef>
                          <a:spcPts val="205"/>
                        </a:spcBef>
                        <a:spcAft>
                          <a:spcPts val="0"/>
                        </a:spcAft>
                      </a:pPr>
                      <a:r>
                        <a:rPr lang="it-IT" sz="1000" dirty="0">
                          <a:solidFill>
                            <a:schemeClr val="tx1"/>
                          </a:solidFill>
                          <a:effectLst/>
                        </a:rPr>
                        <a:t>Avviso di (</a:t>
                      </a:r>
                      <a:r>
                        <a:rPr lang="it-IT" sz="1000" baseline="30000" dirty="0">
                          <a:solidFill>
                            <a:schemeClr val="tx1"/>
                          </a:solidFill>
                          <a:effectLst/>
                        </a:rPr>
                        <a:t>3</a:t>
                      </a:r>
                      <a:r>
                        <a:rPr lang="it-IT" sz="1000" dirty="0">
                          <a:solidFill>
                            <a:schemeClr val="tx1"/>
                          </a:solidFill>
                          <a:effectLst/>
                        </a:rPr>
                        <a:t>) preinformazione</a:t>
                      </a:r>
                      <a:endParaRPr lang="it-IT" sz="10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1905">
                        <a:spcBef>
                          <a:spcPts val="50"/>
                        </a:spcBef>
                        <a:spcAft>
                          <a:spcPts val="0"/>
                        </a:spcAft>
                      </a:pPr>
                      <a:r>
                        <a:rPr lang="it-IT" sz="1000" dirty="0">
                          <a:solidFill>
                            <a:schemeClr val="tx1"/>
                          </a:solidFill>
                          <a:effectLst/>
                        </a:rPr>
                        <a:t>G.U. della U.E.</a:t>
                      </a:r>
                      <a:endParaRPr lang="it-IT" sz="10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accent2">
                        <a:lumMod val="20000"/>
                        <a:lumOff val="80000"/>
                      </a:schemeClr>
                    </a:solidFill>
                  </a:tcPr>
                </a:tc>
                <a:tc>
                  <a:txBody>
                    <a:bodyPr/>
                    <a:lstStyle/>
                    <a:p>
                      <a:pPr>
                        <a:spcAft>
                          <a:spcPts val="0"/>
                        </a:spcAft>
                      </a:pPr>
                      <a:r>
                        <a:rPr lang="it-IT" sz="1000" dirty="0">
                          <a:solidFill>
                            <a:schemeClr val="tx1"/>
                          </a:solidFill>
                          <a:effectLst/>
                        </a:rPr>
                        <a:t> </a:t>
                      </a:r>
                      <a:endParaRPr lang="it-IT" sz="10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accent2">
                        <a:lumMod val="20000"/>
                        <a:lumOff val="80000"/>
                      </a:schemeClr>
                    </a:solidFill>
                  </a:tcPr>
                </a:tc>
                <a:tc>
                  <a:txBody>
                    <a:bodyPr/>
                    <a:lstStyle/>
                    <a:p>
                      <a:pPr>
                        <a:spcAft>
                          <a:spcPts val="0"/>
                        </a:spcAft>
                      </a:pPr>
                      <a:r>
                        <a:rPr lang="it-IT" sz="1000" dirty="0">
                          <a:solidFill>
                            <a:schemeClr val="tx1"/>
                          </a:solidFill>
                          <a:effectLst/>
                        </a:rPr>
                        <a:t> </a:t>
                      </a:r>
                      <a:endParaRPr lang="it-IT" sz="10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accent2">
                        <a:lumMod val="20000"/>
                        <a:lumOff val="80000"/>
                      </a:schemeClr>
                    </a:solidFill>
                  </a:tcPr>
                </a:tc>
                <a:tc>
                  <a:txBody>
                    <a:bodyPr/>
                    <a:lstStyle/>
                    <a:p>
                      <a:pPr>
                        <a:spcAft>
                          <a:spcPts val="0"/>
                        </a:spcAft>
                      </a:pPr>
                      <a:r>
                        <a:rPr lang="it-IT" sz="1000" dirty="0">
                          <a:solidFill>
                            <a:schemeClr val="tx1"/>
                          </a:solidFill>
                          <a:effectLst/>
                        </a:rPr>
                        <a:t> </a:t>
                      </a:r>
                      <a:endParaRPr lang="it-IT" sz="10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accent2">
                        <a:lumMod val="20000"/>
                        <a:lumOff val="80000"/>
                      </a:schemeClr>
                    </a:solidFill>
                  </a:tcPr>
                </a:tc>
                <a:tc>
                  <a:txBody>
                    <a:bodyPr/>
                    <a:lstStyle/>
                    <a:p>
                      <a:pPr marL="23495" marR="13335" algn="ctr">
                        <a:lnSpc>
                          <a:spcPts val="1030"/>
                        </a:lnSpc>
                        <a:spcBef>
                          <a:spcPts val="85"/>
                        </a:spcBef>
                        <a:spcAft>
                          <a:spcPts val="0"/>
                        </a:spcAft>
                      </a:pPr>
                      <a:r>
                        <a:rPr lang="it-IT" sz="1000" dirty="0">
                          <a:solidFill>
                            <a:schemeClr val="tx1"/>
                          </a:solidFill>
                          <a:effectLst/>
                        </a:rPr>
                        <a:t>SI (</a:t>
                      </a:r>
                      <a:r>
                        <a:rPr lang="it-IT" sz="1000" baseline="30000" dirty="0">
                          <a:solidFill>
                            <a:schemeClr val="tx1"/>
                          </a:solidFill>
                          <a:effectLst/>
                        </a:rPr>
                        <a:t>4</a:t>
                      </a:r>
                      <a:r>
                        <a:rPr lang="it-IT" sz="1000" dirty="0">
                          <a:solidFill>
                            <a:schemeClr val="tx1"/>
                          </a:solidFill>
                          <a:effectLst/>
                        </a:rPr>
                        <a:t>)</a:t>
                      </a:r>
                      <a:endParaRPr lang="it-IT" sz="10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accent2">
                        <a:lumMod val="20000"/>
                        <a:lumOff val="80000"/>
                      </a:schemeClr>
                    </a:solidFill>
                  </a:tcPr>
                </a:tc>
                <a:extLst>
                  <a:ext uri="{0D108BD9-81ED-4DB2-BD59-A6C34878D82A}">
                    <a16:rowId xmlns:a16="http://schemas.microsoft.com/office/drawing/2014/main" val="1287767107"/>
                  </a:ext>
                </a:extLst>
              </a:tr>
              <a:tr h="159231">
                <a:tc vMerge="1">
                  <a:txBody>
                    <a:bodyPr/>
                    <a:lstStyle/>
                    <a:p>
                      <a:endParaRPr lang="it-IT"/>
                    </a:p>
                  </a:txBody>
                  <a:tcPr/>
                </a:tc>
                <a:tc>
                  <a:txBody>
                    <a:bodyPr/>
                    <a:lstStyle/>
                    <a:p>
                      <a:pPr marL="1905">
                        <a:spcBef>
                          <a:spcPts val="50"/>
                        </a:spcBef>
                        <a:spcAft>
                          <a:spcPts val="0"/>
                        </a:spcAft>
                      </a:pPr>
                      <a:r>
                        <a:rPr lang="it-IT" sz="1000" dirty="0">
                          <a:solidFill>
                            <a:schemeClr val="tx1"/>
                          </a:solidFill>
                          <a:effectLst/>
                        </a:rPr>
                        <a:t>Profilo di committente</a:t>
                      </a:r>
                      <a:endParaRPr lang="it-IT" sz="10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accent2">
                        <a:lumMod val="20000"/>
                        <a:lumOff val="80000"/>
                      </a:schemeClr>
                    </a:solidFill>
                  </a:tcPr>
                </a:tc>
                <a:tc>
                  <a:txBody>
                    <a:bodyPr/>
                    <a:lstStyle/>
                    <a:p>
                      <a:pPr>
                        <a:spcAft>
                          <a:spcPts val="0"/>
                        </a:spcAft>
                      </a:pPr>
                      <a:r>
                        <a:rPr lang="it-IT" sz="1000" dirty="0">
                          <a:solidFill>
                            <a:schemeClr val="tx1"/>
                          </a:solidFill>
                          <a:effectLst/>
                        </a:rPr>
                        <a:t> </a:t>
                      </a:r>
                      <a:endParaRPr lang="it-IT" sz="10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accent2">
                        <a:lumMod val="20000"/>
                        <a:lumOff val="80000"/>
                      </a:schemeClr>
                    </a:solidFill>
                  </a:tcPr>
                </a:tc>
                <a:tc>
                  <a:txBody>
                    <a:bodyPr/>
                    <a:lstStyle/>
                    <a:p>
                      <a:pPr>
                        <a:spcAft>
                          <a:spcPts val="0"/>
                        </a:spcAft>
                      </a:pPr>
                      <a:r>
                        <a:rPr lang="it-IT" sz="1000" dirty="0">
                          <a:solidFill>
                            <a:schemeClr val="tx1"/>
                          </a:solidFill>
                          <a:effectLst/>
                        </a:rPr>
                        <a:t> </a:t>
                      </a:r>
                      <a:endParaRPr lang="it-IT" sz="10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accent2">
                        <a:lumMod val="20000"/>
                        <a:lumOff val="80000"/>
                      </a:schemeClr>
                    </a:solidFill>
                  </a:tcPr>
                </a:tc>
                <a:tc>
                  <a:txBody>
                    <a:bodyPr/>
                    <a:lstStyle/>
                    <a:p>
                      <a:pPr marL="24765" marR="13335" algn="ctr">
                        <a:lnSpc>
                          <a:spcPts val="1030"/>
                        </a:lnSpc>
                        <a:spcBef>
                          <a:spcPts val="85"/>
                        </a:spcBef>
                        <a:spcAft>
                          <a:spcPts val="0"/>
                        </a:spcAft>
                      </a:pPr>
                      <a:r>
                        <a:rPr lang="it-IT" sz="1000" dirty="0">
                          <a:solidFill>
                            <a:schemeClr val="tx1"/>
                          </a:solidFill>
                          <a:effectLst/>
                        </a:rPr>
                        <a:t>SI</a:t>
                      </a:r>
                      <a:endParaRPr lang="it-IT" sz="10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accent2">
                        <a:lumMod val="20000"/>
                        <a:lumOff val="80000"/>
                      </a:schemeClr>
                    </a:solidFill>
                  </a:tcPr>
                </a:tc>
                <a:tc>
                  <a:txBody>
                    <a:bodyPr/>
                    <a:lstStyle/>
                    <a:p>
                      <a:pPr marL="24765" marR="13335" algn="ctr">
                        <a:lnSpc>
                          <a:spcPts val="1030"/>
                        </a:lnSpc>
                        <a:spcBef>
                          <a:spcPts val="85"/>
                        </a:spcBef>
                        <a:spcAft>
                          <a:spcPts val="0"/>
                        </a:spcAft>
                      </a:pPr>
                      <a:r>
                        <a:rPr lang="it-IT" sz="1000" dirty="0">
                          <a:solidFill>
                            <a:schemeClr val="tx1"/>
                          </a:solidFill>
                          <a:effectLst/>
                        </a:rPr>
                        <a:t>SI</a:t>
                      </a:r>
                      <a:endParaRPr lang="it-IT" sz="10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accent2">
                        <a:lumMod val="20000"/>
                        <a:lumOff val="80000"/>
                      </a:schemeClr>
                    </a:solidFill>
                  </a:tcPr>
                </a:tc>
                <a:extLst>
                  <a:ext uri="{0D108BD9-81ED-4DB2-BD59-A6C34878D82A}">
                    <a16:rowId xmlns:a16="http://schemas.microsoft.com/office/drawing/2014/main" val="695103132"/>
                  </a:ext>
                </a:extLst>
              </a:tr>
              <a:tr h="156726">
                <a:tc rowSpan="3">
                  <a:txBody>
                    <a:bodyPr/>
                    <a:lstStyle/>
                    <a:p>
                      <a:pPr marL="1270" marR="186055" algn="l">
                        <a:lnSpc>
                          <a:spcPct val="103000"/>
                        </a:lnSpc>
                        <a:spcBef>
                          <a:spcPts val="865"/>
                        </a:spcBef>
                        <a:spcAft>
                          <a:spcPts val="0"/>
                        </a:spcAft>
                      </a:pPr>
                      <a:r>
                        <a:rPr lang="it-IT" sz="1000" dirty="0">
                          <a:solidFill>
                            <a:schemeClr val="tx1"/>
                          </a:solidFill>
                          <a:effectLst/>
                        </a:rPr>
                        <a:t>Avviso per indagine di mercato</a:t>
                      </a:r>
                      <a:endParaRPr lang="it-IT" sz="10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1905">
                        <a:spcBef>
                          <a:spcPts val="50"/>
                        </a:spcBef>
                        <a:spcAft>
                          <a:spcPts val="0"/>
                        </a:spcAft>
                      </a:pPr>
                      <a:r>
                        <a:rPr lang="it-IT" sz="1000" dirty="0">
                          <a:solidFill>
                            <a:schemeClr val="tx1"/>
                          </a:solidFill>
                          <a:effectLst/>
                        </a:rPr>
                        <a:t>Profilo committente</a:t>
                      </a:r>
                      <a:endParaRPr lang="it-IT" sz="10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accent2">
                        <a:lumMod val="20000"/>
                        <a:lumOff val="80000"/>
                      </a:schemeClr>
                    </a:solidFill>
                  </a:tcPr>
                </a:tc>
                <a:tc>
                  <a:txBody>
                    <a:bodyPr/>
                    <a:lstStyle/>
                    <a:p>
                      <a:pPr marL="450850" marR="440690" algn="ctr">
                        <a:lnSpc>
                          <a:spcPts val="1030"/>
                        </a:lnSpc>
                        <a:spcBef>
                          <a:spcPts val="85"/>
                        </a:spcBef>
                        <a:spcAft>
                          <a:spcPts val="0"/>
                        </a:spcAft>
                      </a:pPr>
                      <a:r>
                        <a:rPr lang="it-IT" sz="1000" dirty="0">
                          <a:solidFill>
                            <a:schemeClr val="tx1"/>
                          </a:solidFill>
                          <a:effectLst/>
                        </a:rPr>
                        <a:t>SI</a:t>
                      </a:r>
                      <a:endParaRPr lang="it-IT" sz="10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accent2">
                        <a:lumMod val="20000"/>
                        <a:lumOff val="80000"/>
                      </a:schemeClr>
                    </a:solidFill>
                  </a:tcPr>
                </a:tc>
                <a:tc>
                  <a:txBody>
                    <a:bodyPr/>
                    <a:lstStyle/>
                    <a:p>
                      <a:pPr marL="24765" marR="13335" algn="ctr">
                        <a:lnSpc>
                          <a:spcPts val="1030"/>
                        </a:lnSpc>
                        <a:spcBef>
                          <a:spcPts val="85"/>
                        </a:spcBef>
                        <a:spcAft>
                          <a:spcPts val="0"/>
                        </a:spcAft>
                      </a:pPr>
                      <a:r>
                        <a:rPr lang="it-IT" sz="1000" dirty="0">
                          <a:solidFill>
                            <a:schemeClr val="tx1"/>
                          </a:solidFill>
                          <a:effectLst/>
                        </a:rPr>
                        <a:t>SI</a:t>
                      </a:r>
                      <a:endParaRPr lang="it-IT" sz="10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accent2">
                        <a:lumMod val="20000"/>
                        <a:lumOff val="80000"/>
                      </a:schemeClr>
                    </a:solidFill>
                  </a:tcPr>
                </a:tc>
                <a:tc>
                  <a:txBody>
                    <a:bodyPr/>
                    <a:lstStyle/>
                    <a:p>
                      <a:pPr marL="24765" marR="13335" algn="ctr">
                        <a:lnSpc>
                          <a:spcPts val="1030"/>
                        </a:lnSpc>
                        <a:spcBef>
                          <a:spcPts val="85"/>
                        </a:spcBef>
                        <a:spcAft>
                          <a:spcPts val="0"/>
                        </a:spcAft>
                      </a:pPr>
                      <a:r>
                        <a:rPr lang="it-IT" sz="1000" dirty="0">
                          <a:solidFill>
                            <a:schemeClr val="tx1"/>
                          </a:solidFill>
                          <a:effectLst/>
                        </a:rPr>
                        <a:t>SI</a:t>
                      </a:r>
                      <a:endParaRPr lang="it-IT" sz="10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accent2">
                        <a:lumMod val="20000"/>
                        <a:lumOff val="80000"/>
                      </a:schemeClr>
                    </a:solidFill>
                  </a:tcPr>
                </a:tc>
                <a:tc>
                  <a:txBody>
                    <a:bodyPr/>
                    <a:lstStyle/>
                    <a:p>
                      <a:pPr marL="24765" marR="13335" algn="ctr">
                        <a:lnSpc>
                          <a:spcPts val="1030"/>
                        </a:lnSpc>
                        <a:spcBef>
                          <a:spcPts val="85"/>
                        </a:spcBef>
                        <a:spcAft>
                          <a:spcPts val="0"/>
                        </a:spcAft>
                      </a:pPr>
                      <a:r>
                        <a:rPr lang="it-IT" sz="1000" dirty="0">
                          <a:solidFill>
                            <a:schemeClr val="tx1"/>
                          </a:solidFill>
                          <a:effectLst/>
                        </a:rPr>
                        <a:t>SI</a:t>
                      </a:r>
                      <a:endParaRPr lang="it-IT" sz="10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accent2">
                        <a:lumMod val="20000"/>
                        <a:lumOff val="80000"/>
                      </a:schemeClr>
                    </a:solidFill>
                  </a:tcPr>
                </a:tc>
                <a:extLst>
                  <a:ext uri="{0D108BD9-81ED-4DB2-BD59-A6C34878D82A}">
                    <a16:rowId xmlns:a16="http://schemas.microsoft.com/office/drawing/2014/main" val="1169521440"/>
                  </a:ext>
                </a:extLst>
              </a:tr>
              <a:tr h="156726">
                <a:tc vMerge="1">
                  <a:txBody>
                    <a:bodyPr/>
                    <a:lstStyle/>
                    <a:p>
                      <a:endParaRPr lang="it-IT"/>
                    </a:p>
                  </a:txBody>
                  <a:tcPr/>
                </a:tc>
                <a:tc>
                  <a:txBody>
                    <a:bodyPr/>
                    <a:lstStyle/>
                    <a:p>
                      <a:pPr marL="1905">
                        <a:spcBef>
                          <a:spcPts val="50"/>
                        </a:spcBef>
                        <a:spcAft>
                          <a:spcPts val="0"/>
                        </a:spcAft>
                      </a:pPr>
                      <a:r>
                        <a:rPr lang="it-IT" sz="1000" dirty="0">
                          <a:solidFill>
                            <a:schemeClr val="tx1"/>
                          </a:solidFill>
                          <a:effectLst/>
                        </a:rPr>
                        <a:t>Piattaforma ANAC</a:t>
                      </a:r>
                      <a:endParaRPr lang="it-IT" sz="10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accent2">
                        <a:lumMod val="20000"/>
                        <a:lumOff val="80000"/>
                      </a:schemeClr>
                    </a:solidFill>
                  </a:tcPr>
                </a:tc>
                <a:tc>
                  <a:txBody>
                    <a:bodyPr/>
                    <a:lstStyle/>
                    <a:p>
                      <a:pPr marL="450850" marR="440690" algn="ctr">
                        <a:lnSpc>
                          <a:spcPts val="1030"/>
                        </a:lnSpc>
                        <a:spcBef>
                          <a:spcPts val="85"/>
                        </a:spcBef>
                        <a:spcAft>
                          <a:spcPts val="0"/>
                        </a:spcAft>
                      </a:pPr>
                      <a:r>
                        <a:rPr lang="it-IT" sz="1000" dirty="0">
                          <a:solidFill>
                            <a:schemeClr val="tx1"/>
                          </a:solidFill>
                          <a:effectLst/>
                        </a:rPr>
                        <a:t>SI</a:t>
                      </a:r>
                      <a:endParaRPr lang="it-IT" sz="10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accent2">
                        <a:lumMod val="20000"/>
                        <a:lumOff val="80000"/>
                      </a:schemeClr>
                    </a:solidFill>
                  </a:tcPr>
                </a:tc>
                <a:tc>
                  <a:txBody>
                    <a:bodyPr/>
                    <a:lstStyle/>
                    <a:p>
                      <a:pPr marL="24765" marR="13335" algn="ctr">
                        <a:lnSpc>
                          <a:spcPts val="1030"/>
                        </a:lnSpc>
                        <a:spcBef>
                          <a:spcPts val="85"/>
                        </a:spcBef>
                        <a:spcAft>
                          <a:spcPts val="0"/>
                        </a:spcAft>
                      </a:pPr>
                      <a:r>
                        <a:rPr lang="it-IT" sz="1000" dirty="0">
                          <a:solidFill>
                            <a:schemeClr val="tx1"/>
                          </a:solidFill>
                          <a:effectLst/>
                        </a:rPr>
                        <a:t>SI</a:t>
                      </a:r>
                      <a:endParaRPr lang="it-IT" sz="10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accent2">
                        <a:lumMod val="20000"/>
                        <a:lumOff val="80000"/>
                      </a:schemeClr>
                    </a:solidFill>
                  </a:tcPr>
                </a:tc>
                <a:tc>
                  <a:txBody>
                    <a:bodyPr/>
                    <a:lstStyle/>
                    <a:p>
                      <a:pPr marL="24765" marR="13335" algn="ctr">
                        <a:lnSpc>
                          <a:spcPts val="1030"/>
                        </a:lnSpc>
                        <a:spcBef>
                          <a:spcPts val="85"/>
                        </a:spcBef>
                        <a:spcAft>
                          <a:spcPts val="0"/>
                        </a:spcAft>
                      </a:pPr>
                      <a:r>
                        <a:rPr lang="it-IT" sz="1000" dirty="0">
                          <a:solidFill>
                            <a:schemeClr val="tx1"/>
                          </a:solidFill>
                          <a:effectLst/>
                        </a:rPr>
                        <a:t>SI</a:t>
                      </a:r>
                      <a:endParaRPr lang="it-IT" sz="10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accent2">
                        <a:lumMod val="20000"/>
                        <a:lumOff val="80000"/>
                      </a:schemeClr>
                    </a:solidFill>
                  </a:tcPr>
                </a:tc>
                <a:tc>
                  <a:txBody>
                    <a:bodyPr/>
                    <a:lstStyle/>
                    <a:p>
                      <a:pPr marL="24765" marR="13335" algn="ctr">
                        <a:lnSpc>
                          <a:spcPts val="1030"/>
                        </a:lnSpc>
                        <a:spcBef>
                          <a:spcPts val="85"/>
                        </a:spcBef>
                        <a:spcAft>
                          <a:spcPts val="0"/>
                        </a:spcAft>
                      </a:pPr>
                      <a:r>
                        <a:rPr lang="it-IT" sz="1000" dirty="0">
                          <a:solidFill>
                            <a:schemeClr val="tx1"/>
                          </a:solidFill>
                          <a:effectLst/>
                        </a:rPr>
                        <a:t>SI</a:t>
                      </a:r>
                      <a:endParaRPr lang="it-IT" sz="10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accent2">
                        <a:lumMod val="20000"/>
                        <a:lumOff val="80000"/>
                      </a:schemeClr>
                    </a:solidFill>
                  </a:tcPr>
                </a:tc>
                <a:extLst>
                  <a:ext uri="{0D108BD9-81ED-4DB2-BD59-A6C34878D82A}">
                    <a16:rowId xmlns:a16="http://schemas.microsoft.com/office/drawing/2014/main" val="4090164112"/>
                  </a:ext>
                </a:extLst>
              </a:tr>
              <a:tr h="156726">
                <a:tc vMerge="1">
                  <a:txBody>
                    <a:bodyPr/>
                    <a:lstStyle/>
                    <a:p>
                      <a:endParaRPr lang="it-IT"/>
                    </a:p>
                  </a:txBody>
                  <a:tcPr/>
                </a:tc>
                <a:tc>
                  <a:txBody>
                    <a:bodyPr/>
                    <a:lstStyle/>
                    <a:p>
                      <a:pPr marL="1905">
                        <a:spcBef>
                          <a:spcPts val="50"/>
                        </a:spcBef>
                        <a:spcAft>
                          <a:spcPts val="0"/>
                        </a:spcAft>
                      </a:pPr>
                      <a:r>
                        <a:rPr lang="it-IT" sz="1000" dirty="0">
                          <a:solidFill>
                            <a:schemeClr val="tx1"/>
                          </a:solidFill>
                          <a:effectLst/>
                        </a:rPr>
                        <a:t>Sito Web del MIT</a:t>
                      </a:r>
                      <a:endParaRPr lang="it-IT" sz="10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accent2">
                        <a:lumMod val="20000"/>
                        <a:lumOff val="80000"/>
                      </a:schemeClr>
                    </a:solidFill>
                  </a:tcPr>
                </a:tc>
                <a:tc>
                  <a:txBody>
                    <a:bodyPr/>
                    <a:lstStyle/>
                    <a:p>
                      <a:pPr marL="450850" marR="440690" algn="ctr">
                        <a:lnSpc>
                          <a:spcPts val="1030"/>
                        </a:lnSpc>
                        <a:spcBef>
                          <a:spcPts val="85"/>
                        </a:spcBef>
                        <a:spcAft>
                          <a:spcPts val="0"/>
                        </a:spcAft>
                      </a:pPr>
                      <a:r>
                        <a:rPr lang="it-IT" sz="1000" dirty="0">
                          <a:solidFill>
                            <a:schemeClr val="tx1"/>
                          </a:solidFill>
                          <a:effectLst/>
                        </a:rPr>
                        <a:t>SI</a:t>
                      </a:r>
                      <a:endParaRPr lang="it-IT" sz="10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accent2">
                        <a:lumMod val="20000"/>
                        <a:lumOff val="80000"/>
                      </a:schemeClr>
                    </a:solidFill>
                  </a:tcPr>
                </a:tc>
                <a:tc>
                  <a:txBody>
                    <a:bodyPr/>
                    <a:lstStyle/>
                    <a:p>
                      <a:pPr marL="24765" marR="13335" algn="ctr">
                        <a:lnSpc>
                          <a:spcPts val="1030"/>
                        </a:lnSpc>
                        <a:spcBef>
                          <a:spcPts val="85"/>
                        </a:spcBef>
                        <a:spcAft>
                          <a:spcPts val="0"/>
                        </a:spcAft>
                      </a:pPr>
                      <a:r>
                        <a:rPr lang="it-IT" sz="1000" dirty="0">
                          <a:solidFill>
                            <a:schemeClr val="tx1"/>
                          </a:solidFill>
                          <a:effectLst/>
                        </a:rPr>
                        <a:t>SI</a:t>
                      </a:r>
                      <a:endParaRPr lang="it-IT" sz="10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accent2">
                        <a:lumMod val="20000"/>
                        <a:lumOff val="80000"/>
                      </a:schemeClr>
                    </a:solidFill>
                  </a:tcPr>
                </a:tc>
                <a:tc>
                  <a:txBody>
                    <a:bodyPr/>
                    <a:lstStyle/>
                    <a:p>
                      <a:pPr marL="24765" marR="13335" algn="ctr">
                        <a:lnSpc>
                          <a:spcPts val="1030"/>
                        </a:lnSpc>
                        <a:spcBef>
                          <a:spcPts val="85"/>
                        </a:spcBef>
                        <a:spcAft>
                          <a:spcPts val="0"/>
                        </a:spcAft>
                      </a:pPr>
                      <a:r>
                        <a:rPr lang="it-IT" sz="1000" dirty="0">
                          <a:solidFill>
                            <a:schemeClr val="tx1"/>
                          </a:solidFill>
                          <a:effectLst/>
                        </a:rPr>
                        <a:t>SI</a:t>
                      </a:r>
                      <a:endParaRPr lang="it-IT" sz="10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accent2">
                        <a:lumMod val="20000"/>
                        <a:lumOff val="80000"/>
                      </a:schemeClr>
                    </a:solidFill>
                  </a:tcPr>
                </a:tc>
                <a:tc>
                  <a:txBody>
                    <a:bodyPr/>
                    <a:lstStyle/>
                    <a:p>
                      <a:pPr marL="24765" marR="13335" algn="ctr">
                        <a:lnSpc>
                          <a:spcPts val="1030"/>
                        </a:lnSpc>
                        <a:spcBef>
                          <a:spcPts val="85"/>
                        </a:spcBef>
                        <a:spcAft>
                          <a:spcPts val="0"/>
                        </a:spcAft>
                      </a:pPr>
                      <a:r>
                        <a:rPr lang="it-IT" sz="1000" dirty="0">
                          <a:solidFill>
                            <a:schemeClr val="tx1"/>
                          </a:solidFill>
                          <a:effectLst/>
                        </a:rPr>
                        <a:t>SI</a:t>
                      </a:r>
                      <a:endParaRPr lang="it-IT" sz="10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accent2">
                        <a:lumMod val="20000"/>
                        <a:lumOff val="80000"/>
                      </a:schemeClr>
                    </a:solidFill>
                  </a:tcPr>
                </a:tc>
                <a:extLst>
                  <a:ext uri="{0D108BD9-81ED-4DB2-BD59-A6C34878D82A}">
                    <a16:rowId xmlns:a16="http://schemas.microsoft.com/office/drawing/2014/main" val="3615334949"/>
                  </a:ext>
                </a:extLst>
              </a:tr>
              <a:tr h="156726">
                <a:tc rowSpan="3">
                  <a:txBody>
                    <a:bodyPr/>
                    <a:lstStyle/>
                    <a:p>
                      <a:pPr algn="l">
                        <a:spcBef>
                          <a:spcPts val="25"/>
                        </a:spcBef>
                        <a:spcAft>
                          <a:spcPts val="0"/>
                        </a:spcAft>
                      </a:pPr>
                      <a:r>
                        <a:rPr lang="it-IT" sz="1000" dirty="0">
                          <a:solidFill>
                            <a:schemeClr val="tx1"/>
                          </a:solidFill>
                          <a:effectLst/>
                        </a:rPr>
                        <a:t> </a:t>
                      </a:r>
                    </a:p>
                    <a:p>
                      <a:pPr marL="1270" algn="l">
                        <a:spcBef>
                          <a:spcPts val="5"/>
                        </a:spcBef>
                        <a:spcAft>
                          <a:spcPts val="0"/>
                        </a:spcAft>
                      </a:pPr>
                      <a:r>
                        <a:rPr lang="it-IT" sz="1000" dirty="0">
                          <a:solidFill>
                            <a:schemeClr val="tx1"/>
                          </a:solidFill>
                          <a:effectLst/>
                        </a:rPr>
                        <a:t>Lettere d'invito</a:t>
                      </a:r>
                      <a:endParaRPr lang="it-IT" sz="10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1905">
                        <a:spcBef>
                          <a:spcPts val="50"/>
                        </a:spcBef>
                        <a:spcAft>
                          <a:spcPts val="0"/>
                        </a:spcAft>
                      </a:pPr>
                      <a:r>
                        <a:rPr lang="it-IT" sz="1000" dirty="0">
                          <a:solidFill>
                            <a:schemeClr val="tx1"/>
                          </a:solidFill>
                          <a:effectLst/>
                        </a:rPr>
                        <a:t>Profilo committente</a:t>
                      </a:r>
                      <a:endParaRPr lang="it-IT" sz="10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accent2">
                        <a:lumMod val="20000"/>
                        <a:lumOff val="80000"/>
                      </a:schemeClr>
                    </a:solidFill>
                  </a:tcPr>
                </a:tc>
                <a:tc>
                  <a:txBody>
                    <a:bodyPr/>
                    <a:lstStyle/>
                    <a:p>
                      <a:pPr marL="452755" marR="440690" algn="ctr">
                        <a:lnSpc>
                          <a:spcPts val="1030"/>
                        </a:lnSpc>
                        <a:spcBef>
                          <a:spcPts val="90"/>
                        </a:spcBef>
                        <a:spcAft>
                          <a:spcPts val="0"/>
                        </a:spcAft>
                      </a:pPr>
                      <a:r>
                        <a:rPr lang="it-IT" sz="1000" dirty="0">
                          <a:solidFill>
                            <a:schemeClr val="tx1"/>
                          </a:solidFill>
                          <a:effectLst/>
                        </a:rPr>
                        <a:t>SI (</a:t>
                      </a:r>
                      <a:r>
                        <a:rPr lang="it-IT" sz="1000" baseline="30000" dirty="0">
                          <a:solidFill>
                            <a:schemeClr val="tx1"/>
                          </a:solidFill>
                          <a:effectLst/>
                        </a:rPr>
                        <a:t>5</a:t>
                      </a:r>
                      <a:r>
                        <a:rPr lang="it-IT" sz="1000" dirty="0">
                          <a:solidFill>
                            <a:schemeClr val="tx1"/>
                          </a:solidFill>
                          <a:effectLst/>
                        </a:rPr>
                        <a:t>)</a:t>
                      </a:r>
                      <a:endParaRPr lang="it-IT" sz="10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accent2">
                        <a:lumMod val="20000"/>
                        <a:lumOff val="80000"/>
                      </a:schemeClr>
                    </a:solidFill>
                  </a:tcPr>
                </a:tc>
                <a:tc>
                  <a:txBody>
                    <a:bodyPr/>
                    <a:lstStyle/>
                    <a:p>
                      <a:pPr>
                        <a:spcAft>
                          <a:spcPts val="0"/>
                        </a:spcAft>
                      </a:pPr>
                      <a:r>
                        <a:rPr lang="it-IT" sz="1000" dirty="0">
                          <a:solidFill>
                            <a:schemeClr val="tx1"/>
                          </a:solidFill>
                          <a:effectLst/>
                        </a:rPr>
                        <a:t> </a:t>
                      </a:r>
                      <a:endParaRPr lang="it-IT" sz="10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accent2">
                        <a:lumMod val="20000"/>
                        <a:lumOff val="80000"/>
                      </a:schemeClr>
                    </a:solidFill>
                  </a:tcPr>
                </a:tc>
                <a:tc>
                  <a:txBody>
                    <a:bodyPr/>
                    <a:lstStyle/>
                    <a:p>
                      <a:pPr>
                        <a:spcAft>
                          <a:spcPts val="0"/>
                        </a:spcAft>
                      </a:pPr>
                      <a:r>
                        <a:rPr lang="it-IT" sz="1000" dirty="0">
                          <a:solidFill>
                            <a:schemeClr val="tx1"/>
                          </a:solidFill>
                          <a:effectLst/>
                        </a:rPr>
                        <a:t> </a:t>
                      </a:r>
                      <a:endParaRPr lang="it-IT" sz="10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accent2">
                        <a:lumMod val="20000"/>
                        <a:lumOff val="80000"/>
                      </a:schemeClr>
                    </a:solidFill>
                  </a:tcPr>
                </a:tc>
                <a:tc>
                  <a:txBody>
                    <a:bodyPr/>
                    <a:lstStyle/>
                    <a:p>
                      <a:pPr>
                        <a:spcAft>
                          <a:spcPts val="0"/>
                        </a:spcAft>
                      </a:pPr>
                      <a:r>
                        <a:rPr lang="it-IT" sz="1000" dirty="0">
                          <a:solidFill>
                            <a:schemeClr val="tx1"/>
                          </a:solidFill>
                          <a:effectLst/>
                        </a:rPr>
                        <a:t> </a:t>
                      </a:r>
                      <a:endParaRPr lang="it-IT" sz="10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accent2">
                        <a:lumMod val="20000"/>
                        <a:lumOff val="80000"/>
                      </a:schemeClr>
                    </a:solidFill>
                  </a:tcPr>
                </a:tc>
                <a:extLst>
                  <a:ext uri="{0D108BD9-81ED-4DB2-BD59-A6C34878D82A}">
                    <a16:rowId xmlns:a16="http://schemas.microsoft.com/office/drawing/2014/main" val="1523083223"/>
                  </a:ext>
                </a:extLst>
              </a:tr>
              <a:tr h="156726">
                <a:tc vMerge="1">
                  <a:txBody>
                    <a:bodyPr/>
                    <a:lstStyle/>
                    <a:p>
                      <a:endParaRPr lang="it-IT"/>
                    </a:p>
                  </a:txBody>
                  <a:tcPr/>
                </a:tc>
                <a:tc>
                  <a:txBody>
                    <a:bodyPr/>
                    <a:lstStyle/>
                    <a:p>
                      <a:pPr marL="1905">
                        <a:spcBef>
                          <a:spcPts val="55"/>
                        </a:spcBef>
                        <a:spcAft>
                          <a:spcPts val="0"/>
                        </a:spcAft>
                      </a:pPr>
                      <a:r>
                        <a:rPr lang="it-IT" sz="1000" dirty="0">
                          <a:solidFill>
                            <a:schemeClr val="tx1"/>
                          </a:solidFill>
                          <a:effectLst/>
                        </a:rPr>
                        <a:t>Piattaforma ANAC</a:t>
                      </a:r>
                      <a:endParaRPr lang="it-IT" sz="10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accent2">
                        <a:lumMod val="20000"/>
                        <a:lumOff val="80000"/>
                      </a:schemeClr>
                    </a:solidFill>
                  </a:tcPr>
                </a:tc>
                <a:tc>
                  <a:txBody>
                    <a:bodyPr/>
                    <a:lstStyle/>
                    <a:p>
                      <a:pPr marL="452755" marR="440690" algn="ctr">
                        <a:lnSpc>
                          <a:spcPts val="1030"/>
                        </a:lnSpc>
                        <a:spcBef>
                          <a:spcPts val="90"/>
                        </a:spcBef>
                        <a:spcAft>
                          <a:spcPts val="0"/>
                        </a:spcAft>
                      </a:pPr>
                      <a:r>
                        <a:rPr lang="it-IT" sz="1000" dirty="0">
                          <a:solidFill>
                            <a:schemeClr val="tx1"/>
                          </a:solidFill>
                          <a:effectLst/>
                        </a:rPr>
                        <a:t>SI (</a:t>
                      </a:r>
                      <a:r>
                        <a:rPr lang="it-IT" sz="1000" baseline="30000" dirty="0">
                          <a:solidFill>
                            <a:schemeClr val="tx1"/>
                          </a:solidFill>
                          <a:effectLst/>
                        </a:rPr>
                        <a:t>5</a:t>
                      </a:r>
                      <a:r>
                        <a:rPr lang="it-IT" sz="1000" dirty="0">
                          <a:solidFill>
                            <a:schemeClr val="tx1"/>
                          </a:solidFill>
                          <a:effectLst/>
                        </a:rPr>
                        <a:t>)</a:t>
                      </a:r>
                      <a:endParaRPr lang="it-IT" sz="10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accent2">
                        <a:lumMod val="20000"/>
                        <a:lumOff val="80000"/>
                      </a:schemeClr>
                    </a:solidFill>
                  </a:tcPr>
                </a:tc>
                <a:tc>
                  <a:txBody>
                    <a:bodyPr/>
                    <a:lstStyle/>
                    <a:p>
                      <a:pPr>
                        <a:spcAft>
                          <a:spcPts val="0"/>
                        </a:spcAft>
                      </a:pPr>
                      <a:r>
                        <a:rPr lang="it-IT" sz="1000" dirty="0">
                          <a:solidFill>
                            <a:schemeClr val="tx1"/>
                          </a:solidFill>
                          <a:effectLst/>
                        </a:rPr>
                        <a:t> </a:t>
                      </a:r>
                      <a:endParaRPr lang="it-IT" sz="10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accent2">
                        <a:lumMod val="20000"/>
                        <a:lumOff val="80000"/>
                      </a:schemeClr>
                    </a:solidFill>
                  </a:tcPr>
                </a:tc>
                <a:tc>
                  <a:txBody>
                    <a:bodyPr/>
                    <a:lstStyle/>
                    <a:p>
                      <a:pPr>
                        <a:spcAft>
                          <a:spcPts val="0"/>
                        </a:spcAft>
                      </a:pPr>
                      <a:r>
                        <a:rPr lang="it-IT" sz="1000" dirty="0">
                          <a:solidFill>
                            <a:schemeClr val="tx1"/>
                          </a:solidFill>
                          <a:effectLst/>
                        </a:rPr>
                        <a:t> </a:t>
                      </a:r>
                      <a:endParaRPr lang="it-IT" sz="10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accent2">
                        <a:lumMod val="20000"/>
                        <a:lumOff val="80000"/>
                      </a:schemeClr>
                    </a:solidFill>
                  </a:tcPr>
                </a:tc>
                <a:tc>
                  <a:txBody>
                    <a:bodyPr/>
                    <a:lstStyle/>
                    <a:p>
                      <a:pPr>
                        <a:spcAft>
                          <a:spcPts val="0"/>
                        </a:spcAft>
                      </a:pPr>
                      <a:r>
                        <a:rPr lang="it-IT" sz="1000" dirty="0">
                          <a:solidFill>
                            <a:schemeClr val="tx1"/>
                          </a:solidFill>
                          <a:effectLst/>
                        </a:rPr>
                        <a:t> </a:t>
                      </a:r>
                      <a:endParaRPr lang="it-IT" sz="10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accent2">
                        <a:lumMod val="20000"/>
                        <a:lumOff val="80000"/>
                      </a:schemeClr>
                    </a:solidFill>
                  </a:tcPr>
                </a:tc>
                <a:extLst>
                  <a:ext uri="{0D108BD9-81ED-4DB2-BD59-A6C34878D82A}">
                    <a16:rowId xmlns:a16="http://schemas.microsoft.com/office/drawing/2014/main" val="2817738363"/>
                  </a:ext>
                </a:extLst>
              </a:tr>
              <a:tr h="156726">
                <a:tc vMerge="1">
                  <a:txBody>
                    <a:bodyPr/>
                    <a:lstStyle/>
                    <a:p>
                      <a:endParaRPr lang="it-IT"/>
                    </a:p>
                  </a:txBody>
                  <a:tcPr/>
                </a:tc>
                <a:tc>
                  <a:txBody>
                    <a:bodyPr/>
                    <a:lstStyle/>
                    <a:p>
                      <a:pPr marL="1905">
                        <a:spcBef>
                          <a:spcPts val="50"/>
                        </a:spcBef>
                        <a:spcAft>
                          <a:spcPts val="0"/>
                        </a:spcAft>
                      </a:pPr>
                      <a:r>
                        <a:rPr lang="it-IT" sz="1000" dirty="0">
                          <a:solidFill>
                            <a:schemeClr val="tx1"/>
                          </a:solidFill>
                          <a:effectLst/>
                        </a:rPr>
                        <a:t>Sito Web del MIT</a:t>
                      </a:r>
                      <a:endParaRPr lang="it-IT" sz="10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accent2">
                        <a:lumMod val="20000"/>
                        <a:lumOff val="80000"/>
                      </a:schemeClr>
                    </a:solidFill>
                  </a:tcPr>
                </a:tc>
                <a:tc>
                  <a:txBody>
                    <a:bodyPr/>
                    <a:lstStyle/>
                    <a:p>
                      <a:pPr marL="452755" marR="440690" algn="ctr">
                        <a:lnSpc>
                          <a:spcPts val="1030"/>
                        </a:lnSpc>
                        <a:spcBef>
                          <a:spcPts val="85"/>
                        </a:spcBef>
                        <a:spcAft>
                          <a:spcPts val="0"/>
                        </a:spcAft>
                      </a:pPr>
                      <a:r>
                        <a:rPr lang="it-IT" sz="1000" dirty="0">
                          <a:solidFill>
                            <a:schemeClr val="tx1"/>
                          </a:solidFill>
                          <a:effectLst/>
                        </a:rPr>
                        <a:t>SI (</a:t>
                      </a:r>
                      <a:r>
                        <a:rPr lang="it-IT" sz="1000" baseline="30000" dirty="0">
                          <a:solidFill>
                            <a:schemeClr val="tx1"/>
                          </a:solidFill>
                          <a:effectLst/>
                        </a:rPr>
                        <a:t>5</a:t>
                      </a:r>
                      <a:r>
                        <a:rPr lang="it-IT" sz="1000" dirty="0">
                          <a:solidFill>
                            <a:schemeClr val="tx1"/>
                          </a:solidFill>
                          <a:effectLst/>
                        </a:rPr>
                        <a:t>)</a:t>
                      </a:r>
                      <a:endParaRPr lang="it-IT" sz="10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accent2">
                        <a:lumMod val="20000"/>
                        <a:lumOff val="80000"/>
                      </a:schemeClr>
                    </a:solidFill>
                  </a:tcPr>
                </a:tc>
                <a:tc>
                  <a:txBody>
                    <a:bodyPr/>
                    <a:lstStyle/>
                    <a:p>
                      <a:pPr>
                        <a:spcAft>
                          <a:spcPts val="0"/>
                        </a:spcAft>
                      </a:pPr>
                      <a:r>
                        <a:rPr lang="it-IT" sz="1000" dirty="0">
                          <a:solidFill>
                            <a:schemeClr val="tx1"/>
                          </a:solidFill>
                          <a:effectLst/>
                        </a:rPr>
                        <a:t> </a:t>
                      </a:r>
                      <a:endParaRPr lang="it-IT" sz="10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accent2">
                        <a:lumMod val="20000"/>
                        <a:lumOff val="80000"/>
                      </a:schemeClr>
                    </a:solidFill>
                  </a:tcPr>
                </a:tc>
                <a:tc>
                  <a:txBody>
                    <a:bodyPr/>
                    <a:lstStyle/>
                    <a:p>
                      <a:pPr>
                        <a:spcAft>
                          <a:spcPts val="0"/>
                        </a:spcAft>
                      </a:pPr>
                      <a:r>
                        <a:rPr lang="it-IT" sz="1000" dirty="0">
                          <a:solidFill>
                            <a:schemeClr val="tx1"/>
                          </a:solidFill>
                          <a:effectLst/>
                        </a:rPr>
                        <a:t> </a:t>
                      </a:r>
                      <a:endParaRPr lang="it-IT" sz="10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accent2">
                        <a:lumMod val="20000"/>
                        <a:lumOff val="80000"/>
                      </a:schemeClr>
                    </a:solidFill>
                  </a:tcPr>
                </a:tc>
                <a:tc>
                  <a:txBody>
                    <a:bodyPr/>
                    <a:lstStyle/>
                    <a:p>
                      <a:pPr>
                        <a:spcAft>
                          <a:spcPts val="0"/>
                        </a:spcAft>
                      </a:pPr>
                      <a:r>
                        <a:rPr lang="it-IT" sz="1000" dirty="0">
                          <a:solidFill>
                            <a:schemeClr val="tx1"/>
                          </a:solidFill>
                          <a:effectLst/>
                        </a:rPr>
                        <a:t> </a:t>
                      </a:r>
                      <a:endParaRPr lang="it-IT" sz="10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accent2">
                        <a:lumMod val="20000"/>
                        <a:lumOff val="80000"/>
                      </a:schemeClr>
                    </a:solidFill>
                  </a:tcPr>
                </a:tc>
                <a:extLst>
                  <a:ext uri="{0D108BD9-81ED-4DB2-BD59-A6C34878D82A}">
                    <a16:rowId xmlns:a16="http://schemas.microsoft.com/office/drawing/2014/main" val="4061909840"/>
                  </a:ext>
                </a:extLst>
              </a:tr>
              <a:tr h="156726">
                <a:tc rowSpan="8">
                  <a:txBody>
                    <a:bodyPr/>
                    <a:lstStyle/>
                    <a:p>
                      <a:pPr algn="l">
                        <a:spcAft>
                          <a:spcPts val="0"/>
                        </a:spcAft>
                      </a:pPr>
                      <a:r>
                        <a:rPr lang="it-IT" sz="1000" dirty="0">
                          <a:solidFill>
                            <a:schemeClr val="tx1"/>
                          </a:solidFill>
                          <a:effectLst/>
                        </a:rPr>
                        <a:t> </a:t>
                      </a:r>
                    </a:p>
                    <a:p>
                      <a:pPr algn="l">
                        <a:spcAft>
                          <a:spcPts val="0"/>
                        </a:spcAft>
                      </a:pPr>
                      <a:r>
                        <a:rPr lang="it-IT" sz="1000" dirty="0">
                          <a:solidFill>
                            <a:schemeClr val="tx1"/>
                          </a:solidFill>
                          <a:effectLst/>
                        </a:rPr>
                        <a:t> </a:t>
                      </a:r>
                    </a:p>
                    <a:p>
                      <a:pPr algn="l">
                        <a:spcAft>
                          <a:spcPts val="0"/>
                        </a:spcAft>
                      </a:pPr>
                      <a:r>
                        <a:rPr lang="it-IT" sz="1000" dirty="0">
                          <a:solidFill>
                            <a:schemeClr val="tx1"/>
                          </a:solidFill>
                          <a:effectLst/>
                        </a:rPr>
                        <a:t> </a:t>
                      </a:r>
                    </a:p>
                    <a:p>
                      <a:pPr algn="l">
                        <a:spcBef>
                          <a:spcPts val="50"/>
                        </a:spcBef>
                        <a:spcAft>
                          <a:spcPts val="0"/>
                        </a:spcAft>
                      </a:pPr>
                      <a:r>
                        <a:rPr lang="it-IT" sz="1000" dirty="0">
                          <a:solidFill>
                            <a:schemeClr val="tx1"/>
                          </a:solidFill>
                          <a:effectLst/>
                        </a:rPr>
                        <a:t> </a:t>
                      </a:r>
                    </a:p>
                    <a:p>
                      <a:pPr marL="1270" algn="l">
                        <a:spcAft>
                          <a:spcPts val="0"/>
                        </a:spcAft>
                      </a:pPr>
                      <a:r>
                        <a:rPr lang="it-IT" sz="1000" dirty="0">
                          <a:solidFill>
                            <a:schemeClr val="tx1"/>
                          </a:solidFill>
                          <a:effectLst/>
                        </a:rPr>
                        <a:t>Bando di gara</a:t>
                      </a:r>
                      <a:endParaRPr lang="it-IT" sz="10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1905">
                        <a:spcBef>
                          <a:spcPts val="50"/>
                        </a:spcBef>
                        <a:spcAft>
                          <a:spcPts val="0"/>
                        </a:spcAft>
                      </a:pPr>
                      <a:r>
                        <a:rPr lang="it-IT" sz="1000" dirty="0">
                          <a:solidFill>
                            <a:schemeClr val="tx1"/>
                          </a:solidFill>
                          <a:effectLst/>
                        </a:rPr>
                        <a:t>G.U. della U.E.</a:t>
                      </a:r>
                      <a:endParaRPr lang="it-IT" sz="10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accent2">
                        <a:lumMod val="20000"/>
                        <a:lumOff val="80000"/>
                      </a:schemeClr>
                    </a:solidFill>
                  </a:tcPr>
                </a:tc>
                <a:tc>
                  <a:txBody>
                    <a:bodyPr/>
                    <a:lstStyle/>
                    <a:p>
                      <a:pPr>
                        <a:spcAft>
                          <a:spcPts val="0"/>
                        </a:spcAft>
                      </a:pPr>
                      <a:r>
                        <a:rPr lang="it-IT" sz="1000" dirty="0">
                          <a:solidFill>
                            <a:schemeClr val="tx1"/>
                          </a:solidFill>
                          <a:effectLst/>
                        </a:rPr>
                        <a:t> </a:t>
                      </a:r>
                      <a:endParaRPr lang="it-IT" sz="10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accent2">
                        <a:lumMod val="20000"/>
                        <a:lumOff val="80000"/>
                      </a:schemeClr>
                    </a:solidFill>
                  </a:tcPr>
                </a:tc>
                <a:tc>
                  <a:txBody>
                    <a:bodyPr/>
                    <a:lstStyle/>
                    <a:p>
                      <a:pPr>
                        <a:spcAft>
                          <a:spcPts val="0"/>
                        </a:spcAft>
                      </a:pPr>
                      <a:r>
                        <a:rPr lang="it-IT" sz="1000" dirty="0">
                          <a:solidFill>
                            <a:schemeClr val="tx1"/>
                          </a:solidFill>
                          <a:effectLst/>
                        </a:rPr>
                        <a:t> </a:t>
                      </a:r>
                      <a:endParaRPr lang="it-IT" sz="10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accent2">
                        <a:lumMod val="20000"/>
                        <a:lumOff val="80000"/>
                      </a:schemeClr>
                    </a:solidFill>
                  </a:tcPr>
                </a:tc>
                <a:tc>
                  <a:txBody>
                    <a:bodyPr/>
                    <a:lstStyle/>
                    <a:p>
                      <a:pPr>
                        <a:spcAft>
                          <a:spcPts val="0"/>
                        </a:spcAft>
                      </a:pPr>
                      <a:r>
                        <a:rPr lang="it-IT" sz="1000" dirty="0">
                          <a:solidFill>
                            <a:schemeClr val="tx1"/>
                          </a:solidFill>
                          <a:effectLst/>
                        </a:rPr>
                        <a:t> </a:t>
                      </a:r>
                      <a:endParaRPr lang="it-IT" sz="10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accent2">
                        <a:lumMod val="20000"/>
                        <a:lumOff val="80000"/>
                      </a:schemeClr>
                    </a:solidFill>
                  </a:tcPr>
                </a:tc>
                <a:tc>
                  <a:txBody>
                    <a:bodyPr/>
                    <a:lstStyle/>
                    <a:p>
                      <a:pPr marL="24765" marR="13335" algn="ctr">
                        <a:lnSpc>
                          <a:spcPts val="1030"/>
                        </a:lnSpc>
                        <a:spcBef>
                          <a:spcPts val="85"/>
                        </a:spcBef>
                        <a:spcAft>
                          <a:spcPts val="0"/>
                        </a:spcAft>
                      </a:pPr>
                      <a:r>
                        <a:rPr lang="it-IT" sz="1000" dirty="0">
                          <a:solidFill>
                            <a:schemeClr val="tx1"/>
                          </a:solidFill>
                          <a:effectLst/>
                        </a:rPr>
                        <a:t>SI</a:t>
                      </a:r>
                      <a:endParaRPr lang="it-IT" sz="10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accent2">
                        <a:lumMod val="20000"/>
                        <a:lumOff val="80000"/>
                      </a:schemeClr>
                    </a:solidFill>
                  </a:tcPr>
                </a:tc>
                <a:extLst>
                  <a:ext uri="{0D108BD9-81ED-4DB2-BD59-A6C34878D82A}">
                    <a16:rowId xmlns:a16="http://schemas.microsoft.com/office/drawing/2014/main" val="3568098727"/>
                  </a:ext>
                </a:extLst>
              </a:tr>
              <a:tr h="156726">
                <a:tc vMerge="1">
                  <a:txBody>
                    <a:bodyPr/>
                    <a:lstStyle/>
                    <a:p>
                      <a:endParaRPr lang="it-IT"/>
                    </a:p>
                  </a:txBody>
                  <a:tcPr/>
                </a:tc>
                <a:tc>
                  <a:txBody>
                    <a:bodyPr/>
                    <a:lstStyle/>
                    <a:p>
                      <a:pPr marL="1905">
                        <a:spcBef>
                          <a:spcPts val="50"/>
                        </a:spcBef>
                        <a:spcAft>
                          <a:spcPts val="0"/>
                        </a:spcAft>
                      </a:pPr>
                      <a:r>
                        <a:rPr lang="it-IT" sz="1000" dirty="0">
                          <a:solidFill>
                            <a:schemeClr val="tx1"/>
                          </a:solidFill>
                          <a:effectLst/>
                        </a:rPr>
                        <a:t>G.U. della R.I. (</a:t>
                      </a:r>
                      <a:r>
                        <a:rPr lang="it-IT" sz="1000" baseline="30000" dirty="0">
                          <a:solidFill>
                            <a:schemeClr val="tx1"/>
                          </a:solidFill>
                          <a:effectLst/>
                        </a:rPr>
                        <a:t>6</a:t>
                      </a:r>
                      <a:r>
                        <a:rPr lang="it-IT" sz="1000" dirty="0">
                          <a:solidFill>
                            <a:schemeClr val="tx1"/>
                          </a:solidFill>
                          <a:effectLst/>
                        </a:rPr>
                        <a:t>)</a:t>
                      </a:r>
                      <a:endParaRPr lang="it-IT" sz="10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accent2">
                        <a:lumMod val="20000"/>
                        <a:lumOff val="80000"/>
                      </a:schemeClr>
                    </a:solidFill>
                  </a:tcPr>
                </a:tc>
                <a:tc>
                  <a:txBody>
                    <a:bodyPr/>
                    <a:lstStyle/>
                    <a:p>
                      <a:pPr>
                        <a:spcAft>
                          <a:spcPts val="0"/>
                        </a:spcAft>
                      </a:pPr>
                      <a:r>
                        <a:rPr lang="it-IT" sz="1000" dirty="0">
                          <a:solidFill>
                            <a:schemeClr val="tx1"/>
                          </a:solidFill>
                          <a:effectLst/>
                        </a:rPr>
                        <a:t> </a:t>
                      </a:r>
                      <a:endParaRPr lang="it-IT" sz="10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accent2">
                        <a:lumMod val="20000"/>
                        <a:lumOff val="80000"/>
                      </a:schemeClr>
                    </a:solidFill>
                  </a:tcPr>
                </a:tc>
                <a:tc>
                  <a:txBody>
                    <a:bodyPr/>
                    <a:lstStyle/>
                    <a:p>
                      <a:pPr>
                        <a:spcAft>
                          <a:spcPts val="0"/>
                        </a:spcAft>
                      </a:pPr>
                      <a:r>
                        <a:rPr lang="it-IT" sz="1000" dirty="0">
                          <a:solidFill>
                            <a:schemeClr val="tx1"/>
                          </a:solidFill>
                          <a:effectLst/>
                        </a:rPr>
                        <a:t> </a:t>
                      </a:r>
                      <a:endParaRPr lang="it-IT" sz="10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accent2">
                        <a:lumMod val="20000"/>
                        <a:lumOff val="80000"/>
                      </a:schemeClr>
                    </a:solidFill>
                  </a:tcPr>
                </a:tc>
                <a:tc>
                  <a:txBody>
                    <a:bodyPr/>
                    <a:lstStyle/>
                    <a:p>
                      <a:pPr marL="24765" marR="13335" algn="ctr">
                        <a:lnSpc>
                          <a:spcPts val="1030"/>
                        </a:lnSpc>
                        <a:spcBef>
                          <a:spcPts val="90"/>
                        </a:spcBef>
                        <a:spcAft>
                          <a:spcPts val="0"/>
                        </a:spcAft>
                      </a:pPr>
                      <a:r>
                        <a:rPr lang="it-IT" sz="1000" dirty="0">
                          <a:solidFill>
                            <a:schemeClr val="tx1"/>
                          </a:solidFill>
                          <a:effectLst/>
                        </a:rPr>
                        <a:t>SI</a:t>
                      </a:r>
                      <a:endParaRPr lang="it-IT" sz="10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accent2">
                        <a:lumMod val="20000"/>
                        <a:lumOff val="80000"/>
                      </a:schemeClr>
                    </a:solidFill>
                  </a:tcPr>
                </a:tc>
                <a:tc>
                  <a:txBody>
                    <a:bodyPr/>
                    <a:lstStyle/>
                    <a:p>
                      <a:pPr marL="24765" marR="13335" algn="ctr">
                        <a:lnSpc>
                          <a:spcPts val="1030"/>
                        </a:lnSpc>
                        <a:spcBef>
                          <a:spcPts val="90"/>
                        </a:spcBef>
                        <a:spcAft>
                          <a:spcPts val="0"/>
                        </a:spcAft>
                      </a:pPr>
                      <a:r>
                        <a:rPr lang="it-IT" sz="1000" dirty="0">
                          <a:solidFill>
                            <a:schemeClr val="tx1"/>
                          </a:solidFill>
                          <a:effectLst/>
                        </a:rPr>
                        <a:t>SI</a:t>
                      </a:r>
                      <a:endParaRPr lang="it-IT" sz="10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accent2">
                        <a:lumMod val="20000"/>
                        <a:lumOff val="80000"/>
                      </a:schemeClr>
                    </a:solidFill>
                  </a:tcPr>
                </a:tc>
                <a:extLst>
                  <a:ext uri="{0D108BD9-81ED-4DB2-BD59-A6C34878D82A}">
                    <a16:rowId xmlns:a16="http://schemas.microsoft.com/office/drawing/2014/main" val="2327866206"/>
                  </a:ext>
                </a:extLst>
              </a:tr>
              <a:tr h="156726">
                <a:tc vMerge="1">
                  <a:txBody>
                    <a:bodyPr/>
                    <a:lstStyle/>
                    <a:p>
                      <a:endParaRPr lang="it-IT"/>
                    </a:p>
                  </a:txBody>
                  <a:tcPr/>
                </a:tc>
                <a:tc>
                  <a:txBody>
                    <a:bodyPr/>
                    <a:lstStyle/>
                    <a:p>
                      <a:pPr marL="1905">
                        <a:spcBef>
                          <a:spcPts val="50"/>
                        </a:spcBef>
                        <a:spcAft>
                          <a:spcPts val="0"/>
                        </a:spcAft>
                      </a:pPr>
                      <a:r>
                        <a:rPr lang="it-IT" sz="1000" dirty="0">
                          <a:solidFill>
                            <a:schemeClr val="tx1"/>
                          </a:solidFill>
                          <a:effectLst/>
                        </a:rPr>
                        <a:t>Profilo committente</a:t>
                      </a:r>
                      <a:endParaRPr lang="it-IT" sz="10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accent2">
                        <a:lumMod val="20000"/>
                        <a:lumOff val="80000"/>
                      </a:schemeClr>
                    </a:solidFill>
                  </a:tcPr>
                </a:tc>
                <a:tc>
                  <a:txBody>
                    <a:bodyPr/>
                    <a:lstStyle/>
                    <a:p>
                      <a:pPr>
                        <a:spcAft>
                          <a:spcPts val="0"/>
                        </a:spcAft>
                      </a:pPr>
                      <a:r>
                        <a:rPr lang="it-IT" sz="1000" dirty="0">
                          <a:solidFill>
                            <a:schemeClr val="tx1"/>
                          </a:solidFill>
                          <a:effectLst/>
                        </a:rPr>
                        <a:t> </a:t>
                      </a:r>
                      <a:endParaRPr lang="it-IT" sz="10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accent2">
                        <a:lumMod val="20000"/>
                        <a:lumOff val="80000"/>
                      </a:schemeClr>
                    </a:solidFill>
                  </a:tcPr>
                </a:tc>
                <a:tc>
                  <a:txBody>
                    <a:bodyPr/>
                    <a:lstStyle/>
                    <a:p>
                      <a:pPr>
                        <a:spcAft>
                          <a:spcPts val="0"/>
                        </a:spcAft>
                      </a:pPr>
                      <a:r>
                        <a:rPr lang="it-IT" sz="1000" dirty="0">
                          <a:solidFill>
                            <a:schemeClr val="tx1"/>
                          </a:solidFill>
                          <a:effectLst/>
                        </a:rPr>
                        <a:t> </a:t>
                      </a:r>
                      <a:endParaRPr lang="it-IT" sz="10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accent2">
                        <a:lumMod val="20000"/>
                        <a:lumOff val="80000"/>
                      </a:schemeClr>
                    </a:solidFill>
                  </a:tcPr>
                </a:tc>
                <a:tc>
                  <a:txBody>
                    <a:bodyPr/>
                    <a:lstStyle/>
                    <a:p>
                      <a:pPr marL="24765" marR="13335" algn="ctr">
                        <a:lnSpc>
                          <a:spcPts val="1030"/>
                        </a:lnSpc>
                        <a:spcBef>
                          <a:spcPts val="90"/>
                        </a:spcBef>
                        <a:spcAft>
                          <a:spcPts val="0"/>
                        </a:spcAft>
                      </a:pPr>
                      <a:r>
                        <a:rPr lang="it-IT" sz="1000" dirty="0">
                          <a:solidFill>
                            <a:schemeClr val="tx1"/>
                          </a:solidFill>
                          <a:effectLst/>
                        </a:rPr>
                        <a:t>SI</a:t>
                      </a:r>
                      <a:endParaRPr lang="it-IT" sz="10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accent2">
                        <a:lumMod val="20000"/>
                        <a:lumOff val="80000"/>
                      </a:schemeClr>
                    </a:solidFill>
                  </a:tcPr>
                </a:tc>
                <a:tc>
                  <a:txBody>
                    <a:bodyPr/>
                    <a:lstStyle/>
                    <a:p>
                      <a:pPr marL="24765" marR="13335" algn="ctr">
                        <a:lnSpc>
                          <a:spcPts val="1030"/>
                        </a:lnSpc>
                        <a:spcBef>
                          <a:spcPts val="90"/>
                        </a:spcBef>
                        <a:spcAft>
                          <a:spcPts val="0"/>
                        </a:spcAft>
                      </a:pPr>
                      <a:r>
                        <a:rPr lang="it-IT" sz="1000" dirty="0">
                          <a:solidFill>
                            <a:schemeClr val="tx1"/>
                          </a:solidFill>
                          <a:effectLst/>
                        </a:rPr>
                        <a:t>SI</a:t>
                      </a:r>
                      <a:endParaRPr lang="it-IT" sz="10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accent2">
                        <a:lumMod val="20000"/>
                        <a:lumOff val="80000"/>
                      </a:schemeClr>
                    </a:solidFill>
                  </a:tcPr>
                </a:tc>
                <a:extLst>
                  <a:ext uri="{0D108BD9-81ED-4DB2-BD59-A6C34878D82A}">
                    <a16:rowId xmlns:a16="http://schemas.microsoft.com/office/drawing/2014/main" val="1097219974"/>
                  </a:ext>
                </a:extLst>
              </a:tr>
              <a:tr h="156726">
                <a:tc vMerge="1">
                  <a:txBody>
                    <a:bodyPr/>
                    <a:lstStyle/>
                    <a:p>
                      <a:endParaRPr lang="it-IT"/>
                    </a:p>
                  </a:txBody>
                  <a:tcPr/>
                </a:tc>
                <a:tc>
                  <a:txBody>
                    <a:bodyPr/>
                    <a:lstStyle/>
                    <a:p>
                      <a:pPr marL="1905">
                        <a:spcBef>
                          <a:spcPts val="55"/>
                        </a:spcBef>
                        <a:spcAft>
                          <a:spcPts val="0"/>
                        </a:spcAft>
                      </a:pPr>
                      <a:r>
                        <a:rPr lang="it-IT" sz="1000" dirty="0">
                          <a:solidFill>
                            <a:schemeClr val="tx1"/>
                          </a:solidFill>
                          <a:effectLst/>
                        </a:rPr>
                        <a:t>Piattaforma ANAC</a:t>
                      </a:r>
                      <a:endParaRPr lang="it-IT" sz="10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accent2">
                        <a:lumMod val="20000"/>
                        <a:lumOff val="80000"/>
                      </a:schemeClr>
                    </a:solidFill>
                  </a:tcPr>
                </a:tc>
                <a:tc>
                  <a:txBody>
                    <a:bodyPr/>
                    <a:lstStyle/>
                    <a:p>
                      <a:pPr>
                        <a:spcAft>
                          <a:spcPts val="0"/>
                        </a:spcAft>
                      </a:pPr>
                      <a:r>
                        <a:rPr lang="it-IT" sz="1000" dirty="0">
                          <a:solidFill>
                            <a:schemeClr val="tx1"/>
                          </a:solidFill>
                          <a:effectLst/>
                        </a:rPr>
                        <a:t> </a:t>
                      </a:r>
                      <a:endParaRPr lang="it-IT" sz="10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accent2">
                        <a:lumMod val="20000"/>
                        <a:lumOff val="80000"/>
                      </a:schemeClr>
                    </a:solidFill>
                  </a:tcPr>
                </a:tc>
                <a:tc>
                  <a:txBody>
                    <a:bodyPr/>
                    <a:lstStyle/>
                    <a:p>
                      <a:pPr>
                        <a:spcAft>
                          <a:spcPts val="0"/>
                        </a:spcAft>
                      </a:pPr>
                      <a:r>
                        <a:rPr lang="it-IT" sz="1000" dirty="0">
                          <a:solidFill>
                            <a:schemeClr val="tx1"/>
                          </a:solidFill>
                          <a:effectLst/>
                        </a:rPr>
                        <a:t> </a:t>
                      </a:r>
                      <a:endParaRPr lang="it-IT" sz="10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accent2">
                        <a:lumMod val="20000"/>
                        <a:lumOff val="80000"/>
                      </a:schemeClr>
                    </a:solidFill>
                  </a:tcPr>
                </a:tc>
                <a:tc>
                  <a:txBody>
                    <a:bodyPr/>
                    <a:lstStyle/>
                    <a:p>
                      <a:pPr marL="24765" marR="13335" algn="ctr">
                        <a:lnSpc>
                          <a:spcPts val="1030"/>
                        </a:lnSpc>
                        <a:spcBef>
                          <a:spcPts val="90"/>
                        </a:spcBef>
                        <a:spcAft>
                          <a:spcPts val="0"/>
                        </a:spcAft>
                      </a:pPr>
                      <a:r>
                        <a:rPr lang="it-IT" sz="1000" dirty="0">
                          <a:solidFill>
                            <a:schemeClr val="tx1"/>
                          </a:solidFill>
                          <a:effectLst/>
                        </a:rPr>
                        <a:t>SI</a:t>
                      </a:r>
                      <a:endParaRPr lang="it-IT" sz="10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accent2">
                        <a:lumMod val="20000"/>
                        <a:lumOff val="80000"/>
                      </a:schemeClr>
                    </a:solidFill>
                  </a:tcPr>
                </a:tc>
                <a:tc>
                  <a:txBody>
                    <a:bodyPr/>
                    <a:lstStyle/>
                    <a:p>
                      <a:pPr marL="24765" marR="13335" algn="ctr">
                        <a:lnSpc>
                          <a:spcPts val="1030"/>
                        </a:lnSpc>
                        <a:spcBef>
                          <a:spcPts val="90"/>
                        </a:spcBef>
                        <a:spcAft>
                          <a:spcPts val="0"/>
                        </a:spcAft>
                      </a:pPr>
                      <a:r>
                        <a:rPr lang="it-IT" sz="1000" dirty="0">
                          <a:solidFill>
                            <a:schemeClr val="tx1"/>
                          </a:solidFill>
                          <a:effectLst/>
                        </a:rPr>
                        <a:t>SI</a:t>
                      </a:r>
                      <a:endParaRPr lang="it-IT" sz="10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accent2">
                        <a:lumMod val="20000"/>
                        <a:lumOff val="80000"/>
                      </a:schemeClr>
                    </a:solidFill>
                  </a:tcPr>
                </a:tc>
                <a:extLst>
                  <a:ext uri="{0D108BD9-81ED-4DB2-BD59-A6C34878D82A}">
                    <a16:rowId xmlns:a16="http://schemas.microsoft.com/office/drawing/2014/main" val="4126027590"/>
                  </a:ext>
                </a:extLst>
              </a:tr>
              <a:tr h="156726">
                <a:tc vMerge="1">
                  <a:txBody>
                    <a:bodyPr/>
                    <a:lstStyle/>
                    <a:p>
                      <a:endParaRPr lang="it-IT"/>
                    </a:p>
                  </a:txBody>
                  <a:tcPr/>
                </a:tc>
                <a:tc>
                  <a:txBody>
                    <a:bodyPr/>
                    <a:lstStyle/>
                    <a:p>
                      <a:pPr marL="1905">
                        <a:spcBef>
                          <a:spcPts val="55"/>
                        </a:spcBef>
                        <a:spcAft>
                          <a:spcPts val="0"/>
                        </a:spcAft>
                      </a:pPr>
                      <a:r>
                        <a:rPr lang="it-IT" sz="1000" dirty="0">
                          <a:solidFill>
                            <a:schemeClr val="tx1"/>
                          </a:solidFill>
                          <a:effectLst/>
                        </a:rPr>
                        <a:t>Sito Web del MIT</a:t>
                      </a:r>
                      <a:endParaRPr lang="it-IT" sz="10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accent2">
                        <a:lumMod val="20000"/>
                        <a:lumOff val="80000"/>
                      </a:schemeClr>
                    </a:solidFill>
                  </a:tcPr>
                </a:tc>
                <a:tc>
                  <a:txBody>
                    <a:bodyPr/>
                    <a:lstStyle/>
                    <a:p>
                      <a:pPr>
                        <a:spcAft>
                          <a:spcPts val="0"/>
                        </a:spcAft>
                      </a:pPr>
                      <a:r>
                        <a:rPr lang="it-IT" sz="1000" dirty="0">
                          <a:solidFill>
                            <a:schemeClr val="tx1"/>
                          </a:solidFill>
                          <a:effectLst/>
                        </a:rPr>
                        <a:t> </a:t>
                      </a:r>
                      <a:endParaRPr lang="it-IT" sz="10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accent2">
                        <a:lumMod val="20000"/>
                        <a:lumOff val="80000"/>
                      </a:schemeClr>
                    </a:solidFill>
                  </a:tcPr>
                </a:tc>
                <a:tc>
                  <a:txBody>
                    <a:bodyPr/>
                    <a:lstStyle/>
                    <a:p>
                      <a:pPr>
                        <a:spcAft>
                          <a:spcPts val="0"/>
                        </a:spcAft>
                      </a:pPr>
                      <a:r>
                        <a:rPr lang="it-IT" sz="1000" dirty="0">
                          <a:solidFill>
                            <a:schemeClr val="tx1"/>
                          </a:solidFill>
                          <a:effectLst/>
                        </a:rPr>
                        <a:t> </a:t>
                      </a:r>
                      <a:endParaRPr lang="it-IT" sz="10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accent2">
                        <a:lumMod val="20000"/>
                        <a:lumOff val="80000"/>
                      </a:schemeClr>
                    </a:solidFill>
                  </a:tcPr>
                </a:tc>
                <a:tc>
                  <a:txBody>
                    <a:bodyPr/>
                    <a:lstStyle/>
                    <a:p>
                      <a:pPr marL="24765" marR="13335" algn="ctr">
                        <a:lnSpc>
                          <a:spcPts val="1030"/>
                        </a:lnSpc>
                        <a:spcBef>
                          <a:spcPts val="90"/>
                        </a:spcBef>
                        <a:spcAft>
                          <a:spcPts val="0"/>
                        </a:spcAft>
                      </a:pPr>
                      <a:r>
                        <a:rPr lang="it-IT" sz="1000" dirty="0">
                          <a:solidFill>
                            <a:schemeClr val="tx1"/>
                          </a:solidFill>
                          <a:effectLst/>
                        </a:rPr>
                        <a:t>SI</a:t>
                      </a:r>
                      <a:endParaRPr lang="it-IT" sz="10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accent2">
                        <a:lumMod val="20000"/>
                        <a:lumOff val="80000"/>
                      </a:schemeClr>
                    </a:solidFill>
                  </a:tcPr>
                </a:tc>
                <a:tc>
                  <a:txBody>
                    <a:bodyPr/>
                    <a:lstStyle/>
                    <a:p>
                      <a:pPr marL="24765" marR="13335" algn="ctr">
                        <a:lnSpc>
                          <a:spcPts val="1030"/>
                        </a:lnSpc>
                        <a:spcBef>
                          <a:spcPts val="90"/>
                        </a:spcBef>
                        <a:spcAft>
                          <a:spcPts val="0"/>
                        </a:spcAft>
                      </a:pPr>
                      <a:r>
                        <a:rPr lang="it-IT" sz="1000" dirty="0">
                          <a:solidFill>
                            <a:schemeClr val="tx1"/>
                          </a:solidFill>
                          <a:effectLst/>
                        </a:rPr>
                        <a:t>SI</a:t>
                      </a:r>
                      <a:endParaRPr lang="it-IT" sz="10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accent2">
                        <a:lumMod val="20000"/>
                        <a:lumOff val="80000"/>
                      </a:schemeClr>
                    </a:solidFill>
                  </a:tcPr>
                </a:tc>
                <a:extLst>
                  <a:ext uri="{0D108BD9-81ED-4DB2-BD59-A6C34878D82A}">
                    <a16:rowId xmlns:a16="http://schemas.microsoft.com/office/drawing/2014/main" val="497960871"/>
                  </a:ext>
                </a:extLst>
              </a:tr>
              <a:tr h="156726">
                <a:tc vMerge="1">
                  <a:txBody>
                    <a:bodyPr/>
                    <a:lstStyle/>
                    <a:p>
                      <a:endParaRPr lang="it-IT"/>
                    </a:p>
                  </a:txBody>
                  <a:tcPr/>
                </a:tc>
                <a:tc>
                  <a:txBody>
                    <a:bodyPr/>
                    <a:lstStyle/>
                    <a:p>
                      <a:pPr marL="1905">
                        <a:spcBef>
                          <a:spcPts val="50"/>
                        </a:spcBef>
                        <a:spcAft>
                          <a:spcPts val="0"/>
                        </a:spcAft>
                      </a:pPr>
                      <a:r>
                        <a:rPr lang="it-IT" sz="1000" dirty="0">
                          <a:solidFill>
                            <a:schemeClr val="tx1"/>
                          </a:solidFill>
                          <a:effectLst/>
                        </a:rPr>
                        <a:t>Albo del Comune</a:t>
                      </a:r>
                      <a:endParaRPr lang="it-IT" sz="10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accent2">
                        <a:lumMod val="20000"/>
                        <a:lumOff val="80000"/>
                      </a:schemeClr>
                    </a:solidFill>
                  </a:tcPr>
                </a:tc>
                <a:tc>
                  <a:txBody>
                    <a:bodyPr/>
                    <a:lstStyle/>
                    <a:p>
                      <a:pPr>
                        <a:spcAft>
                          <a:spcPts val="0"/>
                        </a:spcAft>
                      </a:pPr>
                      <a:r>
                        <a:rPr lang="it-IT" sz="1000" dirty="0">
                          <a:solidFill>
                            <a:schemeClr val="tx1"/>
                          </a:solidFill>
                          <a:effectLst/>
                        </a:rPr>
                        <a:t> </a:t>
                      </a:r>
                      <a:endParaRPr lang="it-IT" sz="10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accent2">
                        <a:lumMod val="20000"/>
                        <a:lumOff val="80000"/>
                      </a:schemeClr>
                    </a:solidFill>
                  </a:tcPr>
                </a:tc>
                <a:tc>
                  <a:txBody>
                    <a:bodyPr/>
                    <a:lstStyle/>
                    <a:p>
                      <a:pPr marL="24130" marR="13335" algn="ctr">
                        <a:lnSpc>
                          <a:spcPts val="1030"/>
                        </a:lnSpc>
                        <a:spcBef>
                          <a:spcPts val="90"/>
                        </a:spcBef>
                        <a:spcAft>
                          <a:spcPts val="0"/>
                        </a:spcAft>
                      </a:pPr>
                      <a:r>
                        <a:rPr lang="it-IT" sz="1000" dirty="0">
                          <a:solidFill>
                            <a:schemeClr val="tx1"/>
                          </a:solidFill>
                          <a:effectLst/>
                        </a:rPr>
                        <a:t>SI (</a:t>
                      </a:r>
                      <a:r>
                        <a:rPr lang="it-IT" sz="1000" baseline="30000" dirty="0">
                          <a:solidFill>
                            <a:schemeClr val="tx1"/>
                          </a:solidFill>
                          <a:effectLst/>
                        </a:rPr>
                        <a:t>7</a:t>
                      </a:r>
                      <a:r>
                        <a:rPr lang="it-IT" sz="1000" dirty="0">
                          <a:solidFill>
                            <a:schemeClr val="tx1"/>
                          </a:solidFill>
                          <a:effectLst/>
                        </a:rPr>
                        <a:t>)</a:t>
                      </a:r>
                      <a:endParaRPr lang="it-IT" sz="10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accent2">
                        <a:lumMod val="20000"/>
                        <a:lumOff val="80000"/>
                      </a:schemeClr>
                    </a:solidFill>
                  </a:tcPr>
                </a:tc>
                <a:tc>
                  <a:txBody>
                    <a:bodyPr/>
                    <a:lstStyle/>
                    <a:p>
                      <a:pPr>
                        <a:spcAft>
                          <a:spcPts val="0"/>
                        </a:spcAft>
                      </a:pPr>
                      <a:r>
                        <a:rPr lang="it-IT" sz="1000" dirty="0">
                          <a:solidFill>
                            <a:schemeClr val="tx1"/>
                          </a:solidFill>
                          <a:effectLst/>
                        </a:rPr>
                        <a:t> </a:t>
                      </a:r>
                      <a:endParaRPr lang="it-IT" sz="10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accent2">
                        <a:lumMod val="20000"/>
                        <a:lumOff val="80000"/>
                      </a:schemeClr>
                    </a:solidFill>
                  </a:tcPr>
                </a:tc>
                <a:tc>
                  <a:txBody>
                    <a:bodyPr/>
                    <a:lstStyle/>
                    <a:p>
                      <a:pPr>
                        <a:spcAft>
                          <a:spcPts val="0"/>
                        </a:spcAft>
                      </a:pPr>
                      <a:r>
                        <a:rPr lang="it-IT" sz="1000" dirty="0">
                          <a:solidFill>
                            <a:schemeClr val="tx1"/>
                          </a:solidFill>
                          <a:effectLst/>
                        </a:rPr>
                        <a:t> </a:t>
                      </a:r>
                      <a:endParaRPr lang="it-IT" sz="10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accent2">
                        <a:lumMod val="20000"/>
                        <a:lumOff val="80000"/>
                      </a:schemeClr>
                    </a:solidFill>
                  </a:tcPr>
                </a:tc>
                <a:extLst>
                  <a:ext uri="{0D108BD9-81ED-4DB2-BD59-A6C34878D82A}">
                    <a16:rowId xmlns:a16="http://schemas.microsoft.com/office/drawing/2014/main" val="2359153251"/>
                  </a:ext>
                </a:extLst>
              </a:tr>
              <a:tr h="156726">
                <a:tc vMerge="1">
                  <a:txBody>
                    <a:bodyPr/>
                    <a:lstStyle/>
                    <a:p>
                      <a:endParaRPr lang="it-IT"/>
                    </a:p>
                  </a:txBody>
                  <a:tcPr/>
                </a:tc>
                <a:tc>
                  <a:txBody>
                    <a:bodyPr/>
                    <a:lstStyle/>
                    <a:p>
                      <a:pPr marL="1905">
                        <a:spcBef>
                          <a:spcPts val="55"/>
                        </a:spcBef>
                        <a:spcAft>
                          <a:spcPts val="0"/>
                        </a:spcAft>
                      </a:pPr>
                      <a:r>
                        <a:rPr lang="it-IT" sz="1000" dirty="0">
                          <a:solidFill>
                            <a:schemeClr val="tx1"/>
                          </a:solidFill>
                          <a:effectLst/>
                        </a:rPr>
                        <a:t>Quotidiani nazionali</a:t>
                      </a:r>
                      <a:endParaRPr lang="it-IT" sz="10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accent2">
                        <a:lumMod val="20000"/>
                        <a:lumOff val="80000"/>
                      </a:schemeClr>
                    </a:solidFill>
                  </a:tcPr>
                </a:tc>
                <a:tc>
                  <a:txBody>
                    <a:bodyPr/>
                    <a:lstStyle/>
                    <a:p>
                      <a:pPr>
                        <a:spcAft>
                          <a:spcPts val="0"/>
                        </a:spcAft>
                      </a:pPr>
                      <a:r>
                        <a:rPr lang="it-IT" sz="1000" dirty="0">
                          <a:solidFill>
                            <a:schemeClr val="tx1"/>
                          </a:solidFill>
                          <a:effectLst/>
                        </a:rPr>
                        <a:t> </a:t>
                      </a:r>
                      <a:endParaRPr lang="it-IT" sz="10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accent2">
                        <a:lumMod val="20000"/>
                        <a:lumOff val="80000"/>
                      </a:schemeClr>
                    </a:solidFill>
                  </a:tcPr>
                </a:tc>
                <a:tc>
                  <a:txBody>
                    <a:bodyPr/>
                    <a:lstStyle/>
                    <a:p>
                      <a:pPr>
                        <a:spcAft>
                          <a:spcPts val="0"/>
                        </a:spcAft>
                      </a:pPr>
                      <a:r>
                        <a:rPr lang="it-IT" sz="1000" dirty="0">
                          <a:solidFill>
                            <a:schemeClr val="tx1"/>
                          </a:solidFill>
                          <a:effectLst/>
                        </a:rPr>
                        <a:t> </a:t>
                      </a:r>
                      <a:endParaRPr lang="it-IT" sz="10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accent2">
                        <a:lumMod val="20000"/>
                        <a:lumOff val="80000"/>
                      </a:schemeClr>
                    </a:solidFill>
                  </a:tcPr>
                </a:tc>
                <a:tc>
                  <a:txBody>
                    <a:bodyPr/>
                    <a:lstStyle/>
                    <a:p>
                      <a:pPr marL="23495" marR="13335" algn="ctr">
                        <a:lnSpc>
                          <a:spcPts val="1030"/>
                        </a:lnSpc>
                        <a:spcBef>
                          <a:spcPts val="90"/>
                        </a:spcBef>
                        <a:spcAft>
                          <a:spcPts val="0"/>
                        </a:spcAft>
                      </a:pPr>
                      <a:r>
                        <a:rPr lang="it-IT" sz="1000" dirty="0">
                          <a:solidFill>
                            <a:schemeClr val="tx1"/>
                          </a:solidFill>
                          <a:effectLst/>
                        </a:rPr>
                        <a:t>SI (uno)</a:t>
                      </a:r>
                      <a:endParaRPr lang="it-IT" sz="10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accent2">
                        <a:lumMod val="20000"/>
                        <a:lumOff val="80000"/>
                      </a:schemeClr>
                    </a:solidFill>
                  </a:tcPr>
                </a:tc>
                <a:tc>
                  <a:txBody>
                    <a:bodyPr/>
                    <a:lstStyle/>
                    <a:p>
                      <a:pPr marL="22860" marR="13335" algn="ctr">
                        <a:lnSpc>
                          <a:spcPts val="1030"/>
                        </a:lnSpc>
                        <a:spcBef>
                          <a:spcPts val="90"/>
                        </a:spcBef>
                        <a:spcAft>
                          <a:spcPts val="0"/>
                        </a:spcAft>
                      </a:pPr>
                      <a:r>
                        <a:rPr lang="it-IT" sz="1000" dirty="0">
                          <a:solidFill>
                            <a:schemeClr val="tx1"/>
                          </a:solidFill>
                          <a:effectLst/>
                        </a:rPr>
                        <a:t>SI (due)</a:t>
                      </a:r>
                      <a:endParaRPr lang="it-IT" sz="10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accent2">
                        <a:lumMod val="20000"/>
                        <a:lumOff val="80000"/>
                      </a:schemeClr>
                    </a:solidFill>
                  </a:tcPr>
                </a:tc>
                <a:extLst>
                  <a:ext uri="{0D108BD9-81ED-4DB2-BD59-A6C34878D82A}">
                    <a16:rowId xmlns:a16="http://schemas.microsoft.com/office/drawing/2014/main" val="4260312178"/>
                  </a:ext>
                </a:extLst>
              </a:tr>
              <a:tr h="156726">
                <a:tc vMerge="1">
                  <a:txBody>
                    <a:bodyPr/>
                    <a:lstStyle/>
                    <a:p>
                      <a:endParaRPr lang="it-IT"/>
                    </a:p>
                  </a:txBody>
                  <a:tcPr/>
                </a:tc>
                <a:tc>
                  <a:txBody>
                    <a:bodyPr/>
                    <a:lstStyle/>
                    <a:p>
                      <a:pPr marL="1905">
                        <a:spcBef>
                          <a:spcPts val="55"/>
                        </a:spcBef>
                        <a:spcAft>
                          <a:spcPts val="0"/>
                        </a:spcAft>
                      </a:pPr>
                      <a:r>
                        <a:rPr lang="it-IT" sz="1000" dirty="0">
                          <a:solidFill>
                            <a:schemeClr val="tx1"/>
                          </a:solidFill>
                          <a:effectLst/>
                        </a:rPr>
                        <a:t>Quotidiani locali</a:t>
                      </a:r>
                      <a:endParaRPr lang="it-IT" sz="10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accent2">
                        <a:lumMod val="20000"/>
                        <a:lumOff val="80000"/>
                      </a:schemeClr>
                    </a:solidFill>
                  </a:tcPr>
                </a:tc>
                <a:tc>
                  <a:txBody>
                    <a:bodyPr/>
                    <a:lstStyle/>
                    <a:p>
                      <a:pPr>
                        <a:spcAft>
                          <a:spcPts val="0"/>
                        </a:spcAft>
                      </a:pPr>
                      <a:r>
                        <a:rPr lang="it-IT" sz="1000" dirty="0">
                          <a:solidFill>
                            <a:schemeClr val="tx1"/>
                          </a:solidFill>
                          <a:effectLst/>
                        </a:rPr>
                        <a:t> </a:t>
                      </a:r>
                      <a:endParaRPr lang="it-IT" sz="10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accent2">
                        <a:lumMod val="20000"/>
                        <a:lumOff val="80000"/>
                      </a:schemeClr>
                    </a:solidFill>
                  </a:tcPr>
                </a:tc>
                <a:tc>
                  <a:txBody>
                    <a:bodyPr/>
                    <a:lstStyle/>
                    <a:p>
                      <a:pPr>
                        <a:spcAft>
                          <a:spcPts val="0"/>
                        </a:spcAft>
                      </a:pPr>
                      <a:r>
                        <a:rPr lang="it-IT" sz="1000" dirty="0">
                          <a:solidFill>
                            <a:schemeClr val="tx1"/>
                          </a:solidFill>
                          <a:effectLst/>
                        </a:rPr>
                        <a:t> </a:t>
                      </a:r>
                      <a:endParaRPr lang="it-IT" sz="10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accent2">
                        <a:lumMod val="20000"/>
                        <a:lumOff val="80000"/>
                      </a:schemeClr>
                    </a:solidFill>
                  </a:tcPr>
                </a:tc>
                <a:tc>
                  <a:txBody>
                    <a:bodyPr/>
                    <a:lstStyle/>
                    <a:p>
                      <a:pPr marL="23495" marR="13335" algn="ctr">
                        <a:lnSpc>
                          <a:spcPts val="1025"/>
                        </a:lnSpc>
                        <a:spcBef>
                          <a:spcPts val="90"/>
                        </a:spcBef>
                        <a:spcAft>
                          <a:spcPts val="0"/>
                        </a:spcAft>
                      </a:pPr>
                      <a:r>
                        <a:rPr lang="it-IT" sz="1000" dirty="0">
                          <a:solidFill>
                            <a:schemeClr val="tx1"/>
                          </a:solidFill>
                          <a:effectLst/>
                        </a:rPr>
                        <a:t>SI (uno)</a:t>
                      </a:r>
                      <a:endParaRPr lang="it-IT" sz="10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accent2">
                        <a:lumMod val="20000"/>
                        <a:lumOff val="80000"/>
                      </a:schemeClr>
                    </a:solidFill>
                  </a:tcPr>
                </a:tc>
                <a:tc>
                  <a:txBody>
                    <a:bodyPr/>
                    <a:lstStyle/>
                    <a:p>
                      <a:pPr marL="22860" marR="13335" algn="ctr">
                        <a:lnSpc>
                          <a:spcPts val="1025"/>
                        </a:lnSpc>
                        <a:spcBef>
                          <a:spcPts val="90"/>
                        </a:spcBef>
                        <a:spcAft>
                          <a:spcPts val="0"/>
                        </a:spcAft>
                      </a:pPr>
                      <a:r>
                        <a:rPr lang="it-IT" sz="1000" dirty="0">
                          <a:solidFill>
                            <a:schemeClr val="tx1"/>
                          </a:solidFill>
                          <a:effectLst/>
                        </a:rPr>
                        <a:t>SI (due)</a:t>
                      </a:r>
                      <a:endParaRPr lang="it-IT" sz="10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accent2">
                        <a:lumMod val="20000"/>
                        <a:lumOff val="80000"/>
                      </a:schemeClr>
                    </a:solidFill>
                  </a:tcPr>
                </a:tc>
                <a:extLst>
                  <a:ext uri="{0D108BD9-81ED-4DB2-BD59-A6C34878D82A}">
                    <a16:rowId xmlns:a16="http://schemas.microsoft.com/office/drawing/2014/main" val="1223120195"/>
                  </a:ext>
                </a:extLst>
              </a:tr>
              <a:tr h="199549">
                <a:tc>
                  <a:txBody>
                    <a:bodyPr/>
                    <a:lstStyle/>
                    <a:p>
                      <a:pPr marL="1270" algn="l">
                        <a:spcBef>
                          <a:spcPts val="745"/>
                        </a:spcBef>
                        <a:spcAft>
                          <a:spcPts val="0"/>
                        </a:spcAft>
                      </a:pPr>
                      <a:r>
                        <a:rPr lang="it-IT" sz="1000" dirty="0">
                          <a:solidFill>
                            <a:schemeClr val="tx1"/>
                          </a:solidFill>
                          <a:effectLst/>
                        </a:rPr>
                        <a:t>Esclusioni e ammissioni</a:t>
                      </a:r>
                      <a:endParaRPr lang="it-IT" sz="10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1905">
                        <a:spcBef>
                          <a:spcPts val="710"/>
                        </a:spcBef>
                        <a:spcAft>
                          <a:spcPts val="0"/>
                        </a:spcAft>
                      </a:pPr>
                      <a:r>
                        <a:rPr lang="it-IT" sz="1000" dirty="0">
                          <a:solidFill>
                            <a:schemeClr val="tx1"/>
                          </a:solidFill>
                          <a:effectLst/>
                        </a:rPr>
                        <a:t>Profilo committente (</a:t>
                      </a:r>
                      <a:r>
                        <a:rPr lang="it-IT" sz="1000" baseline="30000" dirty="0">
                          <a:solidFill>
                            <a:schemeClr val="tx1"/>
                          </a:solidFill>
                          <a:effectLst/>
                        </a:rPr>
                        <a:t>8</a:t>
                      </a:r>
                      <a:r>
                        <a:rPr lang="it-IT" sz="1000" dirty="0">
                          <a:solidFill>
                            <a:schemeClr val="tx1"/>
                          </a:solidFill>
                          <a:effectLst/>
                        </a:rPr>
                        <a:t>)</a:t>
                      </a:r>
                      <a:endParaRPr lang="it-IT" sz="10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accent2">
                        <a:lumMod val="20000"/>
                        <a:lumOff val="80000"/>
                      </a:schemeClr>
                    </a:solidFill>
                  </a:tcPr>
                </a:tc>
                <a:tc>
                  <a:txBody>
                    <a:bodyPr/>
                    <a:lstStyle/>
                    <a:p>
                      <a:pPr marL="450850" marR="440690" algn="ctr">
                        <a:spcBef>
                          <a:spcPts val="745"/>
                        </a:spcBef>
                        <a:spcAft>
                          <a:spcPts val="0"/>
                        </a:spcAft>
                      </a:pPr>
                      <a:r>
                        <a:rPr lang="it-IT" sz="1000" dirty="0">
                          <a:solidFill>
                            <a:schemeClr val="tx1"/>
                          </a:solidFill>
                          <a:effectLst/>
                        </a:rPr>
                        <a:t>SI</a:t>
                      </a:r>
                      <a:endParaRPr lang="it-IT" sz="10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accent2">
                        <a:lumMod val="20000"/>
                        <a:lumOff val="80000"/>
                      </a:schemeClr>
                    </a:solidFill>
                  </a:tcPr>
                </a:tc>
                <a:tc>
                  <a:txBody>
                    <a:bodyPr/>
                    <a:lstStyle/>
                    <a:p>
                      <a:pPr marL="24765" marR="13335" algn="ctr">
                        <a:spcBef>
                          <a:spcPts val="745"/>
                        </a:spcBef>
                        <a:spcAft>
                          <a:spcPts val="0"/>
                        </a:spcAft>
                      </a:pPr>
                      <a:r>
                        <a:rPr lang="it-IT" sz="1000" dirty="0">
                          <a:solidFill>
                            <a:schemeClr val="tx1"/>
                          </a:solidFill>
                          <a:effectLst/>
                        </a:rPr>
                        <a:t>SI</a:t>
                      </a:r>
                      <a:endParaRPr lang="it-IT" sz="10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accent2">
                        <a:lumMod val="20000"/>
                        <a:lumOff val="80000"/>
                      </a:schemeClr>
                    </a:solidFill>
                  </a:tcPr>
                </a:tc>
                <a:tc>
                  <a:txBody>
                    <a:bodyPr/>
                    <a:lstStyle/>
                    <a:p>
                      <a:pPr marL="24765" marR="13335" algn="ctr">
                        <a:spcBef>
                          <a:spcPts val="745"/>
                        </a:spcBef>
                        <a:spcAft>
                          <a:spcPts val="0"/>
                        </a:spcAft>
                      </a:pPr>
                      <a:r>
                        <a:rPr lang="it-IT" sz="1000" dirty="0">
                          <a:solidFill>
                            <a:schemeClr val="tx1"/>
                          </a:solidFill>
                          <a:effectLst/>
                        </a:rPr>
                        <a:t>SI</a:t>
                      </a:r>
                      <a:endParaRPr lang="it-IT" sz="10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accent2">
                        <a:lumMod val="20000"/>
                        <a:lumOff val="80000"/>
                      </a:schemeClr>
                    </a:solidFill>
                  </a:tcPr>
                </a:tc>
                <a:tc>
                  <a:txBody>
                    <a:bodyPr/>
                    <a:lstStyle/>
                    <a:p>
                      <a:pPr marL="24765" marR="13335" algn="ctr">
                        <a:spcBef>
                          <a:spcPts val="745"/>
                        </a:spcBef>
                        <a:spcAft>
                          <a:spcPts val="0"/>
                        </a:spcAft>
                      </a:pPr>
                      <a:r>
                        <a:rPr lang="it-IT" sz="1000" dirty="0">
                          <a:solidFill>
                            <a:schemeClr val="tx1"/>
                          </a:solidFill>
                          <a:effectLst/>
                        </a:rPr>
                        <a:t>SI</a:t>
                      </a:r>
                      <a:endParaRPr lang="it-IT" sz="10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accent2">
                        <a:lumMod val="20000"/>
                        <a:lumOff val="80000"/>
                      </a:schemeClr>
                    </a:solidFill>
                  </a:tcPr>
                </a:tc>
                <a:extLst>
                  <a:ext uri="{0D108BD9-81ED-4DB2-BD59-A6C34878D82A}">
                    <a16:rowId xmlns:a16="http://schemas.microsoft.com/office/drawing/2014/main" val="4055405505"/>
                  </a:ext>
                </a:extLst>
              </a:tr>
              <a:tr h="156726">
                <a:tc rowSpan="7">
                  <a:txBody>
                    <a:bodyPr/>
                    <a:lstStyle/>
                    <a:p>
                      <a:pPr algn="l">
                        <a:spcAft>
                          <a:spcPts val="0"/>
                        </a:spcAft>
                      </a:pPr>
                      <a:r>
                        <a:rPr lang="it-IT" sz="1000" dirty="0">
                          <a:solidFill>
                            <a:schemeClr val="tx1"/>
                          </a:solidFill>
                          <a:effectLst/>
                        </a:rPr>
                        <a:t> </a:t>
                      </a:r>
                    </a:p>
                    <a:p>
                      <a:pPr algn="l">
                        <a:spcAft>
                          <a:spcPts val="0"/>
                        </a:spcAft>
                      </a:pPr>
                      <a:r>
                        <a:rPr lang="it-IT" sz="1000" dirty="0">
                          <a:solidFill>
                            <a:schemeClr val="tx1"/>
                          </a:solidFill>
                          <a:effectLst/>
                        </a:rPr>
                        <a:t> </a:t>
                      </a:r>
                    </a:p>
                    <a:p>
                      <a:pPr algn="l">
                        <a:spcBef>
                          <a:spcPts val="45"/>
                        </a:spcBef>
                        <a:spcAft>
                          <a:spcPts val="0"/>
                        </a:spcAft>
                      </a:pPr>
                      <a:r>
                        <a:rPr lang="it-IT" sz="1000" dirty="0">
                          <a:solidFill>
                            <a:schemeClr val="tx1"/>
                          </a:solidFill>
                          <a:effectLst/>
                        </a:rPr>
                        <a:t> </a:t>
                      </a:r>
                    </a:p>
                    <a:p>
                      <a:pPr marL="1270" algn="l">
                        <a:spcAft>
                          <a:spcPts val="0"/>
                        </a:spcAft>
                      </a:pPr>
                      <a:r>
                        <a:rPr lang="it-IT" sz="1000" dirty="0">
                          <a:solidFill>
                            <a:schemeClr val="tx1"/>
                          </a:solidFill>
                          <a:effectLst/>
                        </a:rPr>
                        <a:t>Avviso esito di gara</a:t>
                      </a:r>
                      <a:endParaRPr lang="it-IT" sz="10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1905">
                        <a:spcBef>
                          <a:spcPts val="55"/>
                        </a:spcBef>
                        <a:spcAft>
                          <a:spcPts val="0"/>
                        </a:spcAft>
                      </a:pPr>
                      <a:r>
                        <a:rPr lang="it-IT" sz="1000" dirty="0">
                          <a:solidFill>
                            <a:schemeClr val="tx1"/>
                          </a:solidFill>
                          <a:effectLst/>
                        </a:rPr>
                        <a:t>G.U. della U.E.</a:t>
                      </a:r>
                      <a:endParaRPr lang="it-IT" sz="10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accent2">
                        <a:lumMod val="20000"/>
                        <a:lumOff val="80000"/>
                      </a:schemeClr>
                    </a:solidFill>
                  </a:tcPr>
                </a:tc>
                <a:tc>
                  <a:txBody>
                    <a:bodyPr/>
                    <a:lstStyle/>
                    <a:p>
                      <a:pPr>
                        <a:spcAft>
                          <a:spcPts val="0"/>
                        </a:spcAft>
                      </a:pPr>
                      <a:r>
                        <a:rPr lang="it-IT" sz="1000" dirty="0">
                          <a:solidFill>
                            <a:schemeClr val="tx1"/>
                          </a:solidFill>
                          <a:effectLst/>
                        </a:rPr>
                        <a:t> </a:t>
                      </a:r>
                      <a:endParaRPr lang="it-IT" sz="10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accent2">
                        <a:lumMod val="20000"/>
                        <a:lumOff val="80000"/>
                      </a:schemeClr>
                    </a:solidFill>
                  </a:tcPr>
                </a:tc>
                <a:tc>
                  <a:txBody>
                    <a:bodyPr/>
                    <a:lstStyle/>
                    <a:p>
                      <a:pPr>
                        <a:spcAft>
                          <a:spcPts val="0"/>
                        </a:spcAft>
                      </a:pPr>
                      <a:r>
                        <a:rPr lang="it-IT" sz="1000" dirty="0">
                          <a:solidFill>
                            <a:schemeClr val="tx1"/>
                          </a:solidFill>
                          <a:effectLst/>
                        </a:rPr>
                        <a:t> </a:t>
                      </a:r>
                      <a:endParaRPr lang="it-IT" sz="10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accent2">
                        <a:lumMod val="20000"/>
                        <a:lumOff val="80000"/>
                      </a:schemeClr>
                    </a:solidFill>
                  </a:tcPr>
                </a:tc>
                <a:tc>
                  <a:txBody>
                    <a:bodyPr/>
                    <a:lstStyle/>
                    <a:p>
                      <a:pPr>
                        <a:spcAft>
                          <a:spcPts val="0"/>
                        </a:spcAft>
                      </a:pPr>
                      <a:r>
                        <a:rPr lang="it-IT" sz="1000" dirty="0">
                          <a:solidFill>
                            <a:schemeClr val="tx1"/>
                          </a:solidFill>
                          <a:effectLst/>
                        </a:rPr>
                        <a:t> </a:t>
                      </a:r>
                      <a:endParaRPr lang="it-IT" sz="10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accent2">
                        <a:lumMod val="20000"/>
                        <a:lumOff val="80000"/>
                      </a:schemeClr>
                    </a:solidFill>
                  </a:tcPr>
                </a:tc>
                <a:tc>
                  <a:txBody>
                    <a:bodyPr/>
                    <a:lstStyle/>
                    <a:p>
                      <a:pPr marL="23495" marR="13335" algn="ctr">
                        <a:lnSpc>
                          <a:spcPts val="1025"/>
                        </a:lnSpc>
                        <a:spcBef>
                          <a:spcPts val="90"/>
                        </a:spcBef>
                        <a:spcAft>
                          <a:spcPts val="0"/>
                        </a:spcAft>
                      </a:pPr>
                      <a:r>
                        <a:rPr lang="it-IT" sz="1000" dirty="0">
                          <a:solidFill>
                            <a:schemeClr val="tx1"/>
                          </a:solidFill>
                          <a:effectLst/>
                        </a:rPr>
                        <a:t>SI (</a:t>
                      </a:r>
                      <a:r>
                        <a:rPr lang="it-IT" sz="1000" baseline="30000" dirty="0">
                          <a:solidFill>
                            <a:schemeClr val="tx1"/>
                          </a:solidFill>
                          <a:effectLst/>
                        </a:rPr>
                        <a:t>9</a:t>
                      </a:r>
                      <a:r>
                        <a:rPr lang="it-IT" sz="1000" dirty="0">
                          <a:solidFill>
                            <a:schemeClr val="tx1"/>
                          </a:solidFill>
                          <a:effectLst/>
                        </a:rPr>
                        <a:t>)</a:t>
                      </a:r>
                      <a:endParaRPr lang="it-IT" sz="10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accent2">
                        <a:lumMod val="20000"/>
                        <a:lumOff val="80000"/>
                      </a:schemeClr>
                    </a:solidFill>
                  </a:tcPr>
                </a:tc>
                <a:extLst>
                  <a:ext uri="{0D108BD9-81ED-4DB2-BD59-A6C34878D82A}">
                    <a16:rowId xmlns:a16="http://schemas.microsoft.com/office/drawing/2014/main" val="2905243112"/>
                  </a:ext>
                </a:extLst>
              </a:tr>
              <a:tr h="156726">
                <a:tc vMerge="1">
                  <a:txBody>
                    <a:bodyPr/>
                    <a:lstStyle/>
                    <a:p>
                      <a:endParaRPr lang="it-IT"/>
                    </a:p>
                  </a:txBody>
                  <a:tcPr/>
                </a:tc>
                <a:tc>
                  <a:txBody>
                    <a:bodyPr/>
                    <a:lstStyle/>
                    <a:p>
                      <a:pPr marL="1905">
                        <a:spcBef>
                          <a:spcPts val="55"/>
                        </a:spcBef>
                        <a:spcAft>
                          <a:spcPts val="0"/>
                        </a:spcAft>
                      </a:pPr>
                      <a:r>
                        <a:rPr lang="it-IT" sz="1000" dirty="0">
                          <a:solidFill>
                            <a:schemeClr val="tx1"/>
                          </a:solidFill>
                          <a:effectLst/>
                        </a:rPr>
                        <a:t>G.U. della R.I. (</a:t>
                      </a:r>
                      <a:r>
                        <a:rPr lang="it-IT" sz="1000" baseline="30000" dirty="0">
                          <a:solidFill>
                            <a:schemeClr val="tx1"/>
                          </a:solidFill>
                          <a:effectLst/>
                        </a:rPr>
                        <a:t>6</a:t>
                      </a:r>
                      <a:r>
                        <a:rPr lang="it-IT" sz="1000" dirty="0">
                          <a:solidFill>
                            <a:schemeClr val="tx1"/>
                          </a:solidFill>
                          <a:effectLst/>
                        </a:rPr>
                        <a:t>)</a:t>
                      </a:r>
                      <a:endParaRPr lang="it-IT" sz="10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accent2">
                        <a:lumMod val="20000"/>
                        <a:lumOff val="80000"/>
                      </a:schemeClr>
                    </a:solidFill>
                  </a:tcPr>
                </a:tc>
                <a:tc>
                  <a:txBody>
                    <a:bodyPr/>
                    <a:lstStyle/>
                    <a:p>
                      <a:pPr>
                        <a:spcAft>
                          <a:spcPts val="0"/>
                        </a:spcAft>
                      </a:pPr>
                      <a:r>
                        <a:rPr lang="it-IT" sz="1000" dirty="0">
                          <a:solidFill>
                            <a:schemeClr val="tx1"/>
                          </a:solidFill>
                          <a:effectLst/>
                        </a:rPr>
                        <a:t> </a:t>
                      </a:r>
                      <a:endParaRPr lang="it-IT" sz="10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accent2">
                        <a:lumMod val="20000"/>
                        <a:lumOff val="80000"/>
                      </a:schemeClr>
                    </a:solidFill>
                  </a:tcPr>
                </a:tc>
                <a:tc>
                  <a:txBody>
                    <a:bodyPr/>
                    <a:lstStyle/>
                    <a:p>
                      <a:pPr>
                        <a:spcAft>
                          <a:spcPts val="0"/>
                        </a:spcAft>
                      </a:pPr>
                      <a:r>
                        <a:rPr lang="it-IT" sz="1000" dirty="0">
                          <a:solidFill>
                            <a:schemeClr val="tx1"/>
                          </a:solidFill>
                          <a:effectLst/>
                        </a:rPr>
                        <a:t> </a:t>
                      </a:r>
                      <a:endParaRPr lang="it-IT" sz="10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accent2">
                        <a:lumMod val="20000"/>
                        <a:lumOff val="80000"/>
                      </a:schemeClr>
                    </a:solidFill>
                  </a:tcPr>
                </a:tc>
                <a:tc>
                  <a:txBody>
                    <a:bodyPr/>
                    <a:lstStyle/>
                    <a:p>
                      <a:pPr marL="24765" marR="13335" algn="ctr">
                        <a:lnSpc>
                          <a:spcPts val="1025"/>
                        </a:lnSpc>
                        <a:spcBef>
                          <a:spcPts val="90"/>
                        </a:spcBef>
                        <a:spcAft>
                          <a:spcPts val="0"/>
                        </a:spcAft>
                      </a:pPr>
                      <a:r>
                        <a:rPr lang="it-IT" sz="1000" b="0" dirty="0">
                          <a:solidFill>
                            <a:schemeClr val="tx1"/>
                          </a:solidFill>
                          <a:effectLst/>
                        </a:rPr>
                        <a:t>SI</a:t>
                      </a:r>
                      <a:endParaRPr lang="it-IT" sz="1000" b="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accent2">
                        <a:lumMod val="20000"/>
                        <a:lumOff val="80000"/>
                      </a:schemeClr>
                    </a:solidFill>
                  </a:tcPr>
                </a:tc>
                <a:tc>
                  <a:txBody>
                    <a:bodyPr/>
                    <a:lstStyle/>
                    <a:p>
                      <a:pPr marL="23495" marR="13335" algn="ctr">
                        <a:lnSpc>
                          <a:spcPts val="1025"/>
                        </a:lnSpc>
                        <a:spcBef>
                          <a:spcPts val="90"/>
                        </a:spcBef>
                        <a:spcAft>
                          <a:spcPts val="0"/>
                        </a:spcAft>
                      </a:pPr>
                      <a:r>
                        <a:rPr lang="it-IT" sz="1000" dirty="0">
                          <a:solidFill>
                            <a:schemeClr val="tx1"/>
                          </a:solidFill>
                          <a:effectLst/>
                        </a:rPr>
                        <a:t>SI (</a:t>
                      </a:r>
                      <a:r>
                        <a:rPr lang="it-IT" sz="1000" baseline="30000" dirty="0">
                          <a:solidFill>
                            <a:schemeClr val="tx1"/>
                          </a:solidFill>
                          <a:effectLst/>
                        </a:rPr>
                        <a:t>9</a:t>
                      </a:r>
                      <a:r>
                        <a:rPr lang="it-IT" sz="1000" dirty="0">
                          <a:solidFill>
                            <a:schemeClr val="tx1"/>
                          </a:solidFill>
                          <a:effectLst/>
                        </a:rPr>
                        <a:t>)</a:t>
                      </a:r>
                      <a:endParaRPr lang="it-IT" sz="10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accent2">
                        <a:lumMod val="20000"/>
                        <a:lumOff val="80000"/>
                      </a:schemeClr>
                    </a:solidFill>
                  </a:tcPr>
                </a:tc>
                <a:extLst>
                  <a:ext uri="{0D108BD9-81ED-4DB2-BD59-A6C34878D82A}">
                    <a16:rowId xmlns:a16="http://schemas.microsoft.com/office/drawing/2014/main" val="68289113"/>
                  </a:ext>
                </a:extLst>
              </a:tr>
              <a:tr h="156726">
                <a:tc vMerge="1">
                  <a:txBody>
                    <a:bodyPr/>
                    <a:lstStyle/>
                    <a:p>
                      <a:endParaRPr lang="it-IT"/>
                    </a:p>
                  </a:txBody>
                  <a:tcPr/>
                </a:tc>
                <a:tc>
                  <a:txBody>
                    <a:bodyPr/>
                    <a:lstStyle/>
                    <a:p>
                      <a:pPr marL="1905">
                        <a:spcBef>
                          <a:spcPts val="55"/>
                        </a:spcBef>
                        <a:spcAft>
                          <a:spcPts val="0"/>
                        </a:spcAft>
                      </a:pPr>
                      <a:r>
                        <a:rPr lang="it-IT" sz="1000" dirty="0">
                          <a:solidFill>
                            <a:schemeClr val="tx1"/>
                          </a:solidFill>
                          <a:effectLst/>
                        </a:rPr>
                        <a:t>Profilo committente</a:t>
                      </a:r>
                      <a:endParaRPr lang="it-IT" sz="10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accent2">
                        <a:lumMod val="20000"/>
                        <a:lumOff val="80000"/>
                      </a:schemeClr>
                    </a:solidFill>
                  </a:tcPr>
                </a:tc>
                <a:tc>
                  <a:txBody>
                    <a:bodyPr/>
                    <a:lstStyle/>
                    <a:p>
                      <a:pPr marL="450850" marR="440690" algn="ctr">
                        <a:lnSpc>
                          <a:spcPts val="1025"/>
                        </a:lnSpc>
                        <a:spcBef>
                          <a:spcPts val="90"/>
                        </a:spcBef>
                        <a:spcAft>
                          <a:spcPts val="0"/>
                        </a:spcAft>
                      </a:pPr>
                      <a:r>
                        <a:rPr lang="it-IT" sz="1000" dirty="0">
                          <a:solidFill>
                            <a:schemeClr val="tx1"/>
                          </a:solidFill>
                          <a:effectLst/>
                        </a:rPr>
                        <a:t>SI</a:t>
                      </a:r>
                      <a:endParaRPr lang="it-IT" sz="10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accent2">
                        <a:lumMod val="20000"/>
                        <a:lumOff val="80000"/>
                      </a:schemeClr>
                    </a:solidFill>
                  </a:tcPr>
                </a:tc>
                <a:tc>
                  <a:txBody>
                    <a:bodyPr/>
                    <a:lstStyle/>
                    <a:p>
                      <a:pPr marL="24765" marR="13335" algn="ctr">
                        <a:lnSpc>
                          <a:spcPts val="1025"/>
                        </a:lnSpc>
                        <a:spcBef>
                          <a:spcPts val="90"/>
                        </a:spcBef>
                        <a:spcAft>
                          <a:spcPts val="0"/>
                        </a:spcAft>
                      </a:pPr>
                      <a:r>
                        <a:rPr lang="it-IT" sz="1000" dirty="0">
                          <a:solidFill>
                            <a:schemeClr val="tx1"/>
                          </a:solidFill>
                          <a:effectLst/>
                        </a:rPr>
                        <a:t>SI</a:t>
                      </a:r>
                      <a:endParaRPr lang="it-IT" sz="10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accent2">
                        <a:lumMod val="20000"/>
                        <a:lumOff val="80000"/>
                      </a:schemeClr>
                    </a:solidFill>
                  </a:tcPr>
                </a:tc>
                <a:tc>
                  <a:txBody>
                    <a:bodyPr/>
                    <a:lstStyle/>
                    <a:p>
                      <a:pPr marL="24765" marR="13335" algn="ctr">
                        <a:lnSpc>
                          <a:spcPts val="1025"/>
                        </a:lnSpc>
                        <a:spcBef>
                          <a:spcPts val="90"/>
                        </a:spcBef>
                        <a:spcAft>
                          <a:spcPts val="0"/>
                        </a:spcAft>
                      </a:pPr>
                      <a:r>
                        <a:rPr lang="it-IT" sz="1000" b="0" dirty="0">
                          <a:solidFill>
                            <a:schemeClr val="tx1"/>
                          </a:solidFill>
                          <a:effectLst/>
                        </a:rPr>
                        <a:t>SI</a:t>
                      </a:r>
                      <a:endParaRPr lang="it-IT" sz="1000" b="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accent2">
                        <a:lumMod val="20000"/>
                        <a:lumOff val="80000"/>
                      </a:schemeClr>
                    </a:solidFill>
                  </a:tcPr>
                </a:tc>
                <a:tc>
                  <a:txBody>
                    <a:bodyPr/>
                    <a:lstStyle/>
                    <a:p>
                      <a:pPr marL="24765" marR="13335" algn="ctr">
                        <a:lnSpc>
                          <a:spcPts val="1025"/>
                        </a:lnSpc>
                        <a:spcBef>
                          <a:spcPts val="90"/>
                        </a:spcBef>
                        <a:spcAft>
                          <a:spcPts val="0"/>
                        </a:spcAft>
                      </a:pPr>
                      <a:r>
                        <a:rPr lang="it-IT" sz="1000" dirty="0">
                          <a:solidFill>
                            <a:schemeClr val="tx1"/>
                          </a:solidFill>
                          <a:effectLst/>
                        </a:rPr>
                        <a:t>SI</a:t>
                      </a:r>
                      <a:endParaRPr lang="it-IT" sz="10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accent2">
                        <a:lumMod val="20000"/>
                        <a:lumOff val="80000"/>
                      </a:schemeClr>
                    </a:solidFill>
                  </a:tcPr>
                </a:tc>
                <a:extLst>
                  <a:ext uri="{0D108BD9-81ED-4DB2-BD59-A6C34878D82A}">
                    <a16:rowId xmlns:a16="http://schemas.microsoft.com/office/drawing/2014/main" val="1190115975"/>
                  </a:ext>
                </a:extLst>
              </a:tr>
              <a:tr h="156726">
                <a:tc vMerge="1">
                  <a:txBody>
                    <a:bodyPr/>
                    <a:lstStyle/>
                    <a:p>
                      <a:endParaRPr lang="it-IT"/>
                    </a:p>
                  </a:txBody>
                  <a:tcPr/>
                </a:tc>
                <a:tc>
                  <a:txBody>
                    <a:bodyPr/>
                    <a:lstStyle/>
                    <a:p>
                      <a:pPr marL="1905">
                        <a:spcBef>
                          <a:spcPts val="55"/>
                        </a:spcBef>
                        <a:spcAft>
                          <a:spcPts val="0"/>
                        </a:spcAft>
                      </a:pPr>
                      <a:r>
                        <a:rPr lang="it-IT" sz="1000" dirty="0">
                          <a:solidFill>
                            <a:schemeClr val="tx1"/>
                          </a:solidFill>
                          <a:effectLst/>
                        </a:rPr>
                        <a:t>Piattaforma ANAC</a:t>
                      </a:r>
                      <a:endParaRPr lang="it-IT" sz="10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accent2">
                        <a:lumMod val="20000"/>
                        <a:lumOff val="80000"/>
                      </a:schemeClr>
                    </a:solidFill>
                  </a:tcPr>
                </a:tc>
                <a:tc>
                  <a:txBody>
                    <a:bodyPr/>
                    <a:lstStyle/>
                    <a:p>
                      <a:pPr marL="450850" marR="440690" algn="ctr">
                        <a:lnSpc>
                          <a:spcPts val="1025"/>
                        </a:lnSpc>
                        <a:spcBef>
                          <a:spcPts val="90"/>
                        </a:spcBef>
                        <a:spcAft>
                          <a:spcPts val="0"/>
                        </a:spcAft>
                      </a:pPr>
                      <a:r>
                        <a:rPr lang="it-IT" sz="1000" dirty="0">
                          <a:solidFill>
                            <a:schemeClr val="tx1"/>
                          </a:solidFill>
                          <a:effectLst/>
                        </a:rPr>
                        <a:t>SI</a:t>
                      </a:r>
                      <a:endParaRPr lang="it-IT" sz="10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accent2">
                        <a:lumMod val="20000"/>
                        <a:lumOff val="80000"/>
                      </a:schemeClr>
                    </a:solidFill>
                  </a:tcPr>
                </a:tc>
                <a:tc>
                  <a:txBody>
                    <a:bodyPr/>
                    <a:lstStyle/>
                    <a:p>
                      <a:pPr marL="24765" marR="13335" algn="ctr">
                        <a:lnSpc>
                          <a:spcPts val="1025"/>
                        </a:lnSpc>
                        <a:spcBef>
                          <a:spcPts val="90"/>
                        </a:spcBef>
                        <a:spcAft>
                          <a:spcPts val="0"/>
                        </a:spcAft>
                      </a:pPr>
                      <a:r>
                        <a:rPr lang="it-IT" sz="1000" dirty="0">
                          <a:solidFill>
                            <a:schemeClr val="tx1"/>
                          </a:solidFill>
                          <a:effectLst/>
                        </a:rPr>
                        <a:t>SI</a:t>
                      </a:r>
                      <a:endParaRPr lang="it-IT" sz="10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accent2">
                        <a:lumMod val="20000"/>
                        <a:lumOff val="80000"/>
                      </a:schemeClr>
                    </a:solidFill>
                  </a:tcPr>
                </a:tc>
                <a:tc>
                  <a:txBody>
                    <a:bodyPr/>
                    <a:lstStyle/>
                    <a:p>
                      <a:pPr marL="24765" marR="13335" algn="ctr">
                        <a:lnSpc>
                          <a:spcPts val="1025"/>
                        </a:lnSpc>
                        <a:spcBef>
                          <a:spcPts val="90"/>
                        </a:spcBef>
                        <a:spcAft>
                          <a:spcPts val="0"/>
                        </a:spcAft>
                      </a:pPr>
                      <a:r>
                        <a:rPr lang="it-IT" sz="1000" b="0" dirty="0">
                          <a:solidFill>
                            <a:schemeClr val="tx1"/>
                          </a:solidFill>
                          <a:effectLst/>
                        </a:rPr>
                        <a:t>SI</a:t>
                      </a:r>
                      <a:endParaRPr lang="it-IT" sz="1000" b="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accent2">
                        <a:lumMod val="20000"/>
                        <a:lumOff val="80000"/>
                      </a:schemeClr>
                    </a:solidFill>
                  </a:tcPr>
                </a:tc>
                <a:tc>
                  <a:txBody>
                    <a:bodyPr/>
                    <a:lstStyle/>
                    <a:p>
                      <a:pPr marL="24765" marR="13335" algn="ctr">
                        <a:lnSpc>
                          <a:spcPts val="1025"/>
                        </a:lnSpc>
                        <a:spcBef>
                          <a:spcPts val="90"/>
                        </a:spcBef>
                        <a:spcAft>
                          <a:spcPts val="0"/>
                        </a:spcAft>
                      </a:pPr>
                      <a:r>
                        <a:rPr lang="it-IT" sz="1000" dirty="0">
                          <a:solidFill>
                            <a:schemeClr val="tx1"/>
                          </a:solidFill>
                          <a:effectLst/>
                        </a:rPr>
                        <a:t>SI</a:t>
                      </a:r>
                      <a:endParaRPr lang="it-IT" sz="10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accent2">
                        <a:lumMod val="20000"/>
                        <a:lumOff val="80000"/>
                      </a:schemeClr>
                    </a:solidFill>
                  </a:tcPr>
                </a:tc>
                <a:extLst>
                  <a:ext uri="{0D108BD9-81ED-4DB2-BD59-A6C34878D82A}">
                    <a16:rowId xmlns:a16="http://schemas.microsoft.com/office/drawing/2014/main" val="1147928624"/>
                  </a:ext>
                </a:extLst>
              </a:tr>
              <a:tr h="156726">
                <a:tc vMerge="1">
                  <a:txBody>
                    <a:bodyPr/>
                    <a:lstStyle/>
                    <a:p>
                      <a:endParaRPr lang="it-IT"/>
                    </a:p>
                  </a:txBody>
                  <a:tcPr/>
                </a:tc>
                <a:tc>
                  <a:txBody>
                    <a:bodyPr/>
                    <a:lstStyle/>
                    <a:p>
                      <a:pPr marL="1905">
                        <a:spcBef>
                          <a:spcPts val="55"/>
                        </a:spcBef>
                        <a:spcAft>
                          <a:spcPts val="0"/>
                        </a:spcAft>
                      </a:pPr>
                      <a:r>
                        <a:rPr lang="it-IT" sz="1000" b="0" dirty="0">
                          <a:solidFill>
                            <a:schemeClr val="tx1"/>
                          </a:solidFill>
                          <a:effectLst/>
                        </a:rPr>
                        <a:t>Sito Web del MIT</a:t>
                      </a:r>
                      <a:endParaRPr lang="it-IT" sz="1000" b="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accent2">
                        <a:lumMod val="20000"/>
                        <a:lumOff val="80000"/>
                      </a:schemeClr>
                    </a:solidFill>
                  </a:tcPr>
                </a:tc>
                <a:tc>
                  <a:txBody>
                    <a:bodyPr/>
                    <a:lstStyle/>
                    <a:p>
                      <a:pPr marL="450850" marR="440690" algn="ctr">
                        <a:lnSpc>
                          <a:spcPts val="1025"/>
                        </a:lnSpc>
                        <a:spcBef>
                          <a:spcPts val="90"/>
                        </a:spcBef>
                        <a:spcAft>
                          <a:spcPts val="0"/>
                        </a:spcAft>
                      </a:pPr>
                      <a:r>
                        <a:rPr lang="it-IT" sz="1000" dirty="0">
                          <a:solidFill>
                            <a:schemeClr val="tx1"/>
                          </a:solidFill>
                          <a:effectLst/>
                        </a:rPr>
                        <a:t>SI</a:t>
                      </a:r>
                      <a:endParaRPr lang="it-IT" sz="10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accent2">
                        <a:lumMod val="20000"/>
                        <a:lumOff val="80000"/>
                      </a:schemeClr>
                    </a:solidFill>
                  </a:tcPr>
                </a:tc>
                <a:tc>
                  <a:txBody>
                    <a:bodyPr/>
                    <a:lstStyle/>
                    <a:p>
                      <a:pPr marL="24765" marR="13335" algn="ctr">
                        <a:lnSpc>
                          <a:spcPts val="1025"/>
                        </a:lnSpc>
                        <a:spcBef>
                          <a:spcPts val="90"/>
                        </a:spcBef>
                        <a:spcAft>
                          <a:spcPts val="0"/>
                        </a:spcAft>
                      </a:pPr>
                      <a:r>
                        <a:rPr lang="it-IT" sz="1000" dirty="0">
                          <a:solidFill>
                            <a:schemeClr val="tx1"/>
                          </a:solidFill>
                          <a:effectLst/>
                        </a:rPr>
                        <a:t>SI</a:t>
                      </a:r>
                      <a:endParaRPr lang="it-IT" sz="10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accent2">
                        <a:lumMod val="20000"/>
                        <a:lumOff val="80000"/>
                      </a:schemeClr>
                    </a:solidFill>
                  </a:tcPr>
                </a:tc>
                <a:tc>
                  <a:txBody>
                    <a:bodyPr/>
                    <a:lstStyle/>
                    <a:p>
                      <a:pPr marL="24765" marR="13335" algn="ctr">
                        <a:lnSpc>
                          <a:spcPts val="1025"/>
                        </a:lnSpc>
                        <a:spcBef>
                          <a:spcPts val="90"/>
                        </a:spcBef>
                        <a:spcAft>
                          <a:spcPts val="0"/>
                        </a:spcAft>
                      </a:pPr>
                      <a:r>
                        <a:rPr lang="it-IT" sz="1000" b="0" dirty="0">
                          <a:solidFill>
                            <a:schemeClr val="tx1"/>
                          </a:solidFill>
                          <a:effectLst/>
                        </a:rPr>
                        <a:t>SI</a:t>
                      </a:r>
                      <a:endParaRPr lang="it-IT" sz="1000" b="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accent2">
                        <a:lumMod val="20000"/>
                        <a:lumOff val="80000"/>
                      </a:schemeClr>
                    </a:solidFill>
                  </a:tcPr>
                </a:tc>
                <a:tc>
                  <a:txBody>
                    <a:bodyPr/>
                    <a:lstStyle/>
                    <a:p>
                      <a:pPr marL="24765" marR="13335" algn="ctr">
                        <a:lnSpc>
                          <a:spcPts val="1025"/>
                        </a:lnSpc>
                        <a:spcBef>
                          <a:spcPts val="90"/>
                        </a:spcBef>
                        <a:spcAft>
                          <a:spcPts val="0"/>
                        </a:spcAft>
                      </a:pPr>
                      <a:r>
                        <a:rPr lang="it-IT" sz="1000" dirty="0">
                          <a:solidFill>
                            <a:schemeClr val="tx1"/>
                          </a:solidFill>
                          <a:effectLst/>
                        </a:rPr>
                        <a:t>SI</a:t>
                      </a:r>
                      <a:endParaRPr lang="it-IT" sz="10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accent2">
                        <a:lumMod val="20000"/>
                        <a:lumOff val="80000"/>
                      </a:schemeClr>
                    </a:solidFill>
                  </a:tcPr>
                </a:tc>
                <a:extLst>
                  <a:ext uri="{0D108BD9-81ED-4DB2-BD59-A6C34878D82A}">
                    <a16:rowId xmlns:a16="http://schemas.microsoft.com/office/drawing/2014/main" val="3879377261"/>
                  </a:ext>
                </a:extLst>
              </a:tr>
              <a:tr h="156726">
                <a:tc vMerge="1">
                  <a:txBody>
                    <a:bodyPr/>
                    <a:lstStyle/>
                    <a:p>
                      <a:endParaRPr lang="it-IT"/>
                    </a:p>
                  </a:txBody>
                  <a:tcPr/>
                </a:tc>
                <a:tc>
                  <a:txBody>
                    <a:bodyPr/>
                    <a:lstStyle/>
                    <a:p>
                      <a:pPr marL="1905">
                        <a:spcBef>
                          <a:spcPts val="55"/>
                        </a:spcBef>
                        <a:spcAft>
                          <a:spcPts val="0"/>
                        </a:spcAft>
                      </a:pPr>
                      <a:r>
                        <a:rPr lang="it-IT" sz="1000" b="0" dirty="0">
                          <a:solidFill>
                            <a:schemeClr val="tx1"/>
                          </a:solidFill>
                          <a:effectLst/>
                        </a:rPr>
                        <a:t>Quotidiani nazionali</a:t>
                      </a:r>
                      <a:endParaRPr lang="it-IT" sz="1000" b="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accent2">
                        <a:lumMod val="20000"/>
                        <a:lumOff val="80000"/>
                      </a:schemeClr>
                    </a:solidFill>
                  </a:tcPr>
                </a:tc>
                <a:tc>
                  <a:txBody>
                    <a:bodyPr/>
                    <a:lstStyle/>
                    <a:p>
                      <a:pPr>
                        <a:spcAft>
                          <a:spcPts val="0"/>
                        </a:spcAft>
                      </a:pPr>
                      <a:r>
                        <a:rPr lang="it-IT" sz="1000" dirty="0">
                          <a:solidFill>
                            <a:schemeClr val="tx1"/>
                          </a:solidFill>
                          <a:effectLst/>
                        </a:rPr>
                        <a:t> </a:t>
                      </a:r>
                      <a:endParaRPr lang="it-IT" sz="10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accent2">
                        <a:lumMod val="20000"/>
                        <a:lumOff val="80000"/>
                      </a:schemeClr>
                    </a:solidFill>
                  </a:tcPr>
                </a:tc>
                <a:tc>
                  <a:txBody>
                    <a:bodyPr/>
                    <a:lstStyle/>
                    <a:p>
                      <a:pPr>
                        <a:spcAft>
                          <a:spcPts val="0"/>
                        </a:spcAft>
                      </a:pPr>
                      <a:r>
                        <a:rPr lang="it-IT" sz="1000" dirty="0">
                          <a:solidFill>
                            <a:schemeClr val="tx1"/>
                          </a:solidFill>
                          <a:effectLst/>
                        </a:rPr>
                        <a:t> </a:t>
                      </a:r>
                      <a:endParaRPr lang="it-IT" sz="10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accent2">
                        <a:lumMod val="20000"/>
                        <a:lumOff val="80000"/>
                      </a:schemeClr>
                    </a:solidFill>
                  </a:tcPr>
                </a:tc>
                <a:tc>
                  <a:txBody>
                    <a:bodyPr/>
                    <a:lstStyle/>
                    <a:p>
                      <a:pPr marL="23495" marR="13335" algn="ctr">
                        <a:lnSpc>
                          <a:spcPts val="1025"/>
                        </a:lnSpc>
                        <a:spcBef>
                          <a:spcPts val="95"/>
                        </a:spcBef>
                        <a:spcAft>
                          <a:spcPts val="0"/>
                        </a:spcAft>
                      </a:pPr>
                      <a:r>
                        <a:rPr lang="it-IT" sz="1000" b="0" dirty="0">
                          <a:solidFill>
                            <a:schemeClr val="tx1"/>
                          </a:solidFill>
                          <a:effectLst/>
                        </a:rPr>
                        <a:t>SI (uno)</a:t>
                      </a:r>
                      <a:endParaRPr lang="it-IT" sz="1000" b="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accent2">
                        <a:lumMod val="20000"/>
                        <a:lumOff val="80000"/>
                      </a:schemeClr>
                    </a:solidFill>
                  </a:tcPr>
                </a:tc>
                <a:tc>
                  <a:txBody>
                    <a:bodyPr/>
                    <a:lstStyle/>
                    <a:p>
                      <a:pPr marL="22860" marR="13335" algn="ctr">
                        <a:lnSpc>
                          <a:spcPts val="1025"/>
                        </a:lnSpc>
                        <a:spcBef>
                          <a:spcPts val="95"/>
                        </a:spcBef>
                        <a:spcAft>
                          <a:spcPts val="0"/>
                        </a:spcAft>
                      </a:pPr>
                      <a:r>
                        <a:rPr lang="it-IT" sz="1000" dirty="0">
                          <a:solidFill>
                            <a:schemeClr val="tx1"/>
                          </a:solidFill>
                          <a:effectLst/>
                        </a:rPr>
                        <a:t>SI (due)</a:t>
                      </a:r>
                      <a:endParaRPr lang="it-IT" sz="10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accent2">
                        <a:lumMod val="20000"/>
                        <a:lumOff val="80000"/>
                      </a:schemeClr>
                    </a:solidFill>
                  </a:tcPr>
                </a:tc>
                <a:extLst>
                  <a:ext uri="{0D108BD9-81ED-4DB2-BD59-A6C34878D82A}">
                    <a16:rowId xmlns:a16="http://schemas.microsoft.com/office/drawing/2014/main" val="1281744316"/>
                  </a:ext>
                </a:extLst>
              </a:tr>
              <a:tr h="156726">
                <a:tc vMerge="1">
                  <a:txBody>
                    <a:bodyPr/>
                    <a:lstStyle/>
                    <a:p>
                      <a:endParaRPr lang="it-IT"/>
                    </a:p>
                  </a:txBody>
                  <a:tcPr/>
                </a:tc>
                <a:tc>
                  <a:txBody>
                    <a:bodyPr/>
                    <a:lstStyle/>
                    <a:p>
                      <a:pPr marL="1905">
                        <a:spcBef>
                          <a:spcPts val="55"/>
                        </a:spcBef>
                        <a:spcAft>
                          <a:spcPts val="0"/>
                        </a:spcAft>
                      </a:pPr>
                      <a:r>
                        <a:rPr lang="it-IT" sz="1000" b="0" dirty="0">
                          <a:solidFill>
                            <a:schemeClr val="tx1"/>
                          </a:solidFill>
                          <a:effectLst/>
                        </a:rPr>
                        <a:t>Quotidiani locali</a:t>
                      </a:r>
                      <a:endParaRPr lang="it-IT" sz="1000" b="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accent2">
                        <a:lumMod val="20000"/>
                        <a:lumOff val="80000"/>
                      </a:schemeClr>
                    </a:solidFill>
                  </a:tcPr>
                </a:tc>
                <a:tc>
                  <a:txBody>
                    <a:bodyPr/>
                    <a:lstStyle/>
                    <a:p>
                      <a:pPr>
                        <a:spcAft>
                          <a:spcPts val="0"/>
                        </a:spcAft>
                      </a:pPr>
                      <a:r>
                        <a:rPr lang="it-IT" sz="1000" dirty="0">
                          <a:solidFill>
                            <a:schemeClr val="tx1"/>
                          </a:solidFill>
                          <a:effectLst/>
                        </a:rPr>
                        <a:t> </a:t>
                      </a:r>
                      <a:endParaRPr lang="it-IT" sz="10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accent2">
                        <a:lumMod val="20000"/>
                        <a:lumOff val="80000"/>
                      </a:schemeClr>
                    </a:solidFill>
                  </a:tcPr>
                </a:tc>
                <a:tc>
                  <a:txBody>
                    <a:bodyPr/>
                    <a:lstStyle/>
                    <a:p>
                      <a:pPr>
                        <a:spcAft>
                          <a:spcPts val="0"/>
                        </a:spcAft>
                      </a:pPr>
                      <a:r>
                        <a:rPr lang="it-IT" sz="1000" dirty="0">
                          <a:solidFill>
                            <a:schemeClr val="tx1"/>
                          </a:solidFill>
                          <a:effectLst/>
                        </a:rPr>
                        <a:t> </a:t>
                      </a:r>
                      <a:endParaRPr lang="it-IT" sz="10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accent2">
                        <a:lumMod val="20000"/>
                        <a:lumOff val="80000"/>
                      </a:schemeClr>
                    </a:solidFill>
                  </a:tcPr>
                </a:tc>
                <a:tc>
                  <a:txBody>
                    <a:bodyPr/>
                    <a:lstStyle/>
                    <a:p>
                      <a:pPr marL="23495" marR="13335" algn="ctr">
                        <a:lnSpc>
                          <a:spcPts val="1025"/>
                        </a:lnSpc>
                        <a:spcBef>
                          <a:spcPts val="90"/>
                        </a:spcBef>
                        <a:spcAft>
                          <a:spcPts val="0"/>
                        </a:spcAft>
                      </a:pPr>
                      <a:r>
                        <a:rPr lang="it-IT" sz="1000" b="0" dirty="0">
                          <a:solidFill>
                            <a:schemeClr val="tx1"/>
                          </a:solidFill>
                          <a:effectLst/>
                        </a:rPr>
                        <a:t>SI (uno)</a:t>
                      </a:r>
                      <a:endParaRPr lang="it-IT" sz="1000" b="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accent2">
                        <a:lumMod val="20000"/>
                        <a:lumOff val="80000"/>
                      </a:schemeClr>
                    </a:solidFill>
                  </a:tcPr>
                </a:tc>
                <a:tc>
                  <a:txBody>
                    <a:bodyPr/>
                    <a:lstStyle/>
                    <a:p>
                      <a:pPr marL="23495" marR="13335" algn="ctr">
                        <a:lnSpc>
                          <a:spcPts val="1025"/>
                        </a:lnSpc>
                        <a:spcBef>
                          <a:spcPts val="90"/>
                        </a:spcBef>
                        <a:spcAft>
                          <a:spcPts val="0"/>
                        </a:spcAft>
                      </a:pPr>
                      <a:r>
                        <a:rPr lang="it-IT" sz="1000" dirty="0">
                          <a:solidFill>
                            <a:schemeClr val="tx1"/>
                          </a:solidFill>
                          <a:effectLst/>
                        </a:rPr>
                        <a:t>SI (due)</a:t>
                      </a:r>
                      <a:endParaRPr lang="it-IT" sz="10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accent2">
                        <a:lumMod val="20000"/>
                        <a:lumOff val="80000"/>
                      </a:schemeClr>
                    </a:solidFill>
                  </a:tcPr>
                </a:tc>
                <a:extLst>
                  <a:ext uri="{0D108BD9-81ED-4DB2-BD59-A6C34878D82A}">
                    <a16:rowId xmlns:a16="http://schemas.microsoft.com/office/drawing/2014/main" val="2552925964"/>
                  </a:ext>
                </a:extLst>
              </a:tr>
            </a:tbl>
          </a:graphicData>
        </a:graphic>
      </p:graphicFrame>
    </p:spTree>
    <p:extLst>
      <p:ext uri="{BB962C8B-B14F-4D97-AF65-F5344CB8AC3E}">
        <p14:creationId xmlns:p14="http://schemas.microsoft.com/office/powerpoint/2010/main" val="195406658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3" name="Segnaposto contenuto 2"/>
          <p:cNvSpPr>
            <a:spLocks noGrp="1"/>
          </p:cNvSpPr>
          <p:nvPr>
            <p:ph type="subTitle" idx="1"/>
          </p:nvPr>
        </p:nvSpPr>
        <p:spPr/>
        <p:txBody>
          <a:bodyPr>
            <a:normAutofit/>
          </a:bodyPr>
          <a:lstStyle/>
          <a:p>
            <a:endParaRPr lang="it-IT" dirty="0"/>
          </a:p>
          <a:p>
            <a:endParaRPr lang="it-IT" dirty="0"/>
          </a:p>
          <a:p>
            <a:endParaRPr lang="it-IT" dirty="0"/>
          </a:p>
          <a:p>
            <a:endParaRPr lang="it-IT" dirty="0"/>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E3677F67-8A16-4A5F-B966-D1670A99C997}" type="datetime1">
              <a:rPr lang="it-IT" smtClean="0"/>
              <a:t>11/12/2020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71</a:t>
            </a:fld>
            <a:endParaRPr lang="it-IT" dirty="0"/>
          </a:p>
        </p:txBody>
      </p:sp>
      <p:sp>
        <p:nvSpPr>
          <p:cNvPr id="2" name="CasellaDiTesto 1">
            <a:extLst>
              <a:ext uri="{FF2B5EF4-FFF2-40B4-BE49-F238E27FC236}">
                <a16:creationId xmlns:a16="http://schemas.microsoft.com/office/drawing/2014/main" id="{39FCF0C0-5817-4C63-BF76-57A7795C1D2E}"/>
              </a:ext>
            </a:extLst>
          </p:cNvPr>
          <p:cNvSpPr txBox="1"/>
          <p:nvPr/>
        </p:nvSpPr>
        <p:spPr>
          <a:xfrm>
            <a:off x="2532176" y="1835528"/>
            <a:ext cx="7200800" cy="2923877"/>
          </a:xfrm>
          <a:prstGeom prst="rect">
            <a:avLst/>
          </a:prstGeom>
          <a:noFill/>
        </p:spPr>
        <p:txBody>
          <a:bodyPr wrap="square" rtlCol="0">
            <a:spAutoFit/>
          </a:bodyPr>
          <a:lstStyle/>
          <a:p>
            <a:endParaRPr lang="it-IT" sz="1200" dirty="0"/>
          </a:p>
          <a:p>
            <a:pPr algn="ctr"/>
            <a:r>
              <a:rPr lang="it-IT" sz="1600" b="1" u="sng" dirty="0"/>
              <a:t>Riepilogo pubblicità: LAVORI (note contenute nello schema precedente)</a:t>
            </a:r>
          </a:p>
          <a:p>
            <a:pPr algn="just"/>
            <a:endParaRPr lang="it-IT" sz="1200" dirty="0"/>
          </a:p>
          <a:p>
            <a:pPr marL="285750" indent="-285750" algn="just">
              <a:buFont typeface="Wingdings" panose="05000000000000000000" pitchFamily="2" charset="2"/>
              <a:buChar char="Ø"/>
            </a:pPr>
            <a:r>
              <a:rPr lang="it-IT" sz="1200" dirty="0"/>
              <a:t>1) compresi i programmi, le esclusioni e le ammissioni, la nomina della Commissione e i curriculum.</a:t>
            </a:r>
          </a:p>
          <a:p>
            <a:pPr marL="285750" indent="-285750" algn="just">
              <a:buFont typeface="Wingdings" panose="05000000000000000000" pitchFamily="2" charset="2"/>
              <a:buChar char="Ø"/>
            </a:pPr>
            <a:r>
              <a:rPr lang="it-IT" sz="1200" dirty="0"/>
              <a:t>2) procedure ex art. 36, comma 2, lettere b) e c).</a:t>
            </a:r>
          </a:p>
          <a:p>
            <a:pPr marL="285750" indent="-285750" algn="just">
              <a:buFont typeface="Wingdings" panose="05000000000000000000" pitchFamily="2" charset="2"/>
              <a:buChar char="Ø"/>
            </a:pPr>
            <a:r>
              <a:rPr lang="it-IT" sz="1200" dirty="0"/>
              <a:t>3) la pubblicazione dell'avviso di preinformazione è obbligatoria solo se si vogliono ridurre i termini.</a:t>
            </a:r>
          </a:p>
          <a:p>
            <a:pPr marL="285750" indent="-285750" algn="just">
              <a:buFont typeface="Wingdings" panose="05000000000000000000" pitchFamily="2" charset="2"/>
              <a:buChar char="Ø"/>
            </a:pPr>
            <a:r>
              <a:rPr lang="it-IT" sz="1200" dirty="0"/>
              <a:t>4) opzione tra invio alla GUUE e pubblicazione sul profilo di committente (se questo è stato reso noto sulla GUUE).</a:t>
            </a:r>
          </a:p>
          <a:p>
            <a:pPr marL="285750" indent="-285750" algn="just">
              <a:buFont typeface="Wingdings" panose="05000000000000000000" pitchFamily="2" charset="2"/>
              <a:buChar char="Ø"/>
            </a:pPr>
            <a:r>
              <a:rPr lang="it-IT" sz="1200" dirty="0"/>
              <a:t>5) dopo la scadenza prevista per la presentazione delle offerte (art. 29, comma 2 e art. 53).</a:t>
            </a:r>
          </a:p>
          <a:p>
            <a:pPr marL="285750" indent="-285750" algn="just">
              <a:buFont typeface="Wingdings" panose="05000000000000000000" pitchFamily="2" charset="2"/>
              <a:buChar char="Ø"/>
            </a:pPr>
            <a:r>
              <a:rPr lang="it-IT" sz="1200" dirty="0"/>
              <a:t>6) fino alla data di funzionamento della piattaforma ANAC stabilita con atto ANAC</a:t>
            </a:r>
          </a:p>
          <a:p>
            <a:pPr marL="285750" indent="-285750" algn="just">
              <a:buFont typeface="Wingdings" panose="05000000000000000000" pitchFamily="2" charset="2"/>
              <a:buChar char="Ø"/>
            </a:pPr>
            <a:r>
              <a:rPr lang="it-IT" sz="1200" dirty="0"/>
              <a:t>ex art. 2, commi 5 e 6 D.M. 02/12/2016.</a:t>
            </a:r>
          </a:p>
          <a:p>
            <a:pPr marL="285750" indent="-285750" algn="just">
              <a:buFont typeface="Wingdings" panose="05000000000000000000" pitchFamily="2" charset="2"/>
              <a:buChar char="Ø"/>
            </a:pPr>
            <a:r>
              <a:rPr lang="it-IT" sz="1200" dirty="0"/>
              <a:t>7) solo lavori (albo del Comune dove si eseguono): articolo 36, comma 9, ultimo periodo.</a:t>
            </a:r>
          </a:p>
          <a:p>
            <a:pPr marL="285750" indent="-285750" algn="just">
              <a:buFont typeface="Wingdings" panose="05000000000000000000" pitchFamily="2" charset="2"/>
              <a:buChar char="Ø"/>
            </a:pPr>
            <a:r>
              <a:rPr lang="it-IT" sz="1200" dirty="0"/>
              <a:t>8) entro 2 giorni per esclusioni e ammissioni in fase di esame della documentazione amministrativa e dei requisiti.</a:t>
            </a:r>
          </a:p>
          <a:p>
            <a:pPr marL="285750" indent="-285750" algn="just">
              <a:buFont typeface="Wingdings" panose="05000000000000000000" pitchFamily="2" charset="2"/>
              <a:buChar char="Ø"/>
            </a:pPr>
            <a:r>
              <a:rPr lang="it-IT" sz="1200" dirty="0"/>
              <a:t>9) entro 30 giorni dall’aggiudicazione.</a:t>
            </a:r>
          </a:p>
        </p:txBody>
      </p:sp>
      <p:sp>
        <p:nvSpPr>
          <p:cNvPr id="9" name="CasellaDiTesto 8">
            <a:extLst>
              <a:ext uri="{FF2B5EF4-FFF2-40B4-BE49-F238E27FC236}">
                <a16:creationId xmlns:a16="http://schemas.microsoft.com/office/drawing/2014/main" id="{8523225D-C087-4B7D-B297-EEF28E3F6FD6}"/>
              </a:ext>
            </a:extLst>
          </p:cNvPr>
          <p:cNvSpPr txBox="1"/>
          <p:nvPr/>
        </p:nvSpPr>
        <p:spPr>
          <a:xfrm>
            <a:off x="2532176" y="1072457"/>
            <a:ext cx="7200800" cy="707886"/>
          </a:xfrm>
          <a:prstGeom prst="rect">
            <a:avLst/>
          </a:prstGeom>
          <a:solidFill>
            <a:srgbClr val="FF0000"/>
          </a:solidFill>
        </p:spPr>
        <p:txBody>
          <a:bodyPr wrap="square" rtlCol="0">
            <a:spAutoFit/>
          </a:bodyPr>
          <a:lstStyle/>
          <a:p>
            <a:pPr algn="ctr"/>
            <a:r>
              <a:rPr lang="it-IT" sz="2000" b="1" dirty="0"/>
              <a:t>IL BANDO DI GARA E LA LETTERA DI INVITO</a:t>
            </a:r>
          </a:p>
          <a:p>
            <a:pPr algn="ctr"/>
            <a:r>
              <a:rPr lang="it-IT" sz="2000" b="1" dirty="0"/>
              <a:t>Le modalità di pubblicazione di bandi e avvisi</a:t>
            </a:r>
          </a:p>
        </p:txBody>
      </p:sp>
    </p:spTree>
    <p:extLst>
      <p:ext uri="{BB962C8B-B14F-4D97-AF65-F5344CB8AC3E}">
        <p14:creationId xmlns:p14="http://schemas.microsoft.com/office/powerpoint/2010/main" val="142531866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3" name="Segnaposto contenuto 2"/>
          <p:cNvSpPr>
            <a:spLocks noGrp="1"/>
          </p:cNvSpPr>
          <p:nvPr>
            <p:ph type="subTitle" idx="1"/>
          </p:nvPr>
        </p:nvSpPr>
        <p:spPr/>
        <p:txBody>
          <a:bodyPr>
            <a:normAutofit/>
          </a:bodyPr>
          <a:lstStyle/>
          <a:p>
            <a:endParaRPr lang="it-IT" dirty="0"/>
          </a:p>
          <a:p>
            <a:endParaRPr lang="it-IT" dirty="0"/>
          </a:p>
          <a:p>
            <a:endParaRPr lang="it-IT" dirty="0"/>
          </a:p>
          <a:p>
            <a:endParaRPr lang="it-IT" dirty="0"/>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253558A5-539B-49D8-8525-8D2EA5C376BD}" type="datetime1">
              <a:rPr lang="it-IT" smtClean="0"/>
              <a:t>11/12/2020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72</a:t>
            </a:fld>
            <a:endParaRPr lang="it-IT" dirty="0"/>
          </a:p>
        </p:txBody>
      </p:sp>
      <p:sp>
        <p:nvSpPr>
          <p:cNvPr id="2" name="CasellaDiTesto 1">
            <a:extLst>
              <a:ext uri="{FF2B5EF4-FFF2-40B4-BE49-F238E27FC236}">
                <a16:creationId xmlns:a16="http://schemas.microsoft.com/office/drawing/2014/main" id="{39FCF0C0-5817-4C63-BF76-57A7795C1D2E}"/>
              </a:ext>
            </a:extLst>
          </p:cNvPr>
          <p:cNvSpPr txBox="1"/>
          <p:nvPr/>
        </p:nvSpPr>
        <p:spPr>
          <a:xfrm>
            <a:off x="2532176" y="1835527"/>
            <a:ext cx="7200800" cy="707886"/>
          </a:xfrm>
          <a:prstGeom prst="rect">
            <a:avLst/>
          </a:prstGeom>
          <a:noFill/>
        </p:spPr>
        <p:txBody>
          <a:bodyPr wrap="square" rtlCol="0">
            <a:spAutoFit/>
          </a:bodyPr>
          <a:lstStyle/>
          <a:p>
            <a:pPr algn="ctr"/>
            <a:endParaRPr lang="it-IT" sz="2000" dirty="0"/>
          </a:p>
          <a:p>
            <a:pPr algn="ctr"/>
            <a:endParaRPr lang="it-IT" sz="2000" dirty="0"/>
          </a:p>
        </p:txBody>
      </p:sp>
      <p:graphicFrame>
        <p:nvGraphicFramePr>
          <p:cNvPr id="13" name="Tabella 12">
            <a:extLst>
              <a:ext uri="{FF2B5EF4-FFF2-40B4-BE49-F238E27FC236}">
                <a16:creationId xmlns:a16="http://schemas.microsoft.com/office/drawing/2014/main" id="{AC2B34CF-FED6-4763-B9A0-D23A7F0CB180}"/>
              </a:ext>
            </a:extLst>
          </p:cNvPr>
          <p:cNvGraphicFramePr>
            <a:graphicFrameLocks noGrp="1"/>
          </p:cNvGraphicFramePr>
          <p:nvPr/>
        </p:nvGraphicFramePr>
        <p:xfrm>
          <a:off x="2497339" y="559698"/>
          <a:ext cx="7448287" cy="5359129"/>
        </p:xfrm>
        <a:graphic>
          <a:graphicData uri="http://schemas.openxmlformats.org/drawingml/2006/table">
            <a:tbl>
              <a:tblPr firstRow="1" firstCol="1" lastRow="1" lastCol="1" bandRow="1" bandCol="1">
                <a:tableStyleId>{5C22544A-7EE6-4342-B048-85BDC9FD1C3A}</a:tableStyleId>
              </a:tblPr>
              <a:tblGrid>
                <a:gridCol w="1757825">
                  <a:extLst>
                    <a:ext uri="{9D8B030D-6E8A-4147-A177-3AD203B41FA5}">
                      <a16:colId xmlns:a16="http://schemas.microsoft.com/office/drawing/2014/main" val="1781506025"/>
                    </a:ext>
                  </a:extLst>
                </a:gridCol>
                <a:gridCol w="1757825">
                  <a:extLst>
                    <a:ext uri="{9D8B030D-6E8A-4147-A177-3AD203B41FA5}">
                      <a16:colId xmlns:a16="http://schemas.microsoft.com/office/drawing/2014/main" val="3060069636"/>
                    </a:ext>
                  </a:extLst>
                </a:gridCol>
                <a:gridCol w="1352839">
                  <a:extLst>
                    <a:ext uri="{9D8B030D-6E8A-4147-A177-3AD203B41FA5}">
                      <a16:colId xmlns:a16="http://schemas.microsoft.com/office/drawing/2014/main" val="2658759896"/>
                    </a:ext>
                  </a:extLst>
                </a:gridCol>
                <a:gridCol w="1178794">
                  <a:extLst>
                    <a:ext uri="{9D8B030D-6E8A-4147-A177-3AD203B41FA5}">
                      <a16:colId xmlns:a16="http://schemas.microsoft.com/office/drawing/2014/main" val="4028500350"/>
                    </a:ext>
                  </a:extLst>
                </a:gridCol>
                <a:gridCol w="1401004">
                  <a:extLst>
                    <a:ext uri="{9D8B030D-6E8A-4147-A177-3AD203B41FA5}">
                      <a16:colId xmlns:a16="http://schemas.microsoft.com/office/drawing/2014/main" val="3550712146"/>
                    </a:ext>
                  </a:extLst>
                </a:gridCol>
              </a:tblGrid>
              <a:tr h="272675">
                <a:tc gridSpan="5">
                  <a:txBody>
                    <a:bodyPr/>
                    <a:lstStyle/>
                    <a:p>
                      <a:pPr marL="2554605" marR="2543810" algn="ctr">
                        <a:lnSpc>
                          <a:spcPts val="1120"/>
                        </a:lnSpc>
                        <a:spcAft>
                          <a:spcPts val="0"/>
                        </a:spcAft>
                      </a:pPr>
                      <a:r>
                        <a:rPr lang="it-IT" sz="1100" dirty="0">
                          <a:solidFill>
                            <a:schemeClr val="tx1"/>
                          </a:solidFill>
                          <a:effectLst/>
                        </a:rPr>
                        <a:t>Riepilogo pubblicità: SERVIZI E FORNITURE</a:t>
                      </a:r>
                      <a:endParaRPr lang="it-IT" sz="11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rgbClr val="92D050"/>
                    </a:solidFill>
                  </a:tcPr>
                </a:tc>
                <a:tc hMerge="1">
                  <a:txBody>
                    <a:bodyPr/>
                    <a:lstStyle/>
                    <a:p>
                      <a:pPr marL="2554605" marR="2543810" algn="ctr">
                        <a:lnSpc>
                          <a:spcPts val="1120"/>
                        </a:lnSpc>
                        <a:spcAft>
                          <a:spcPts val="0"/>
                        </a:spcAft>
                      </a:pPr>
                      <a:endParaRPr lang="it-IT" sz="11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rgbClr val="92D050"/>
                    </a:solidFill>
                  </a:tcPr>
                </a:tc>
                <a:tc hMerge="1">
                  <a:txBody>
                    <a:bodyPr/>
                    <a:lstStyle/>
                    <a:p>
                      <a:endParaRPr lang="it-IT"/>
                    </a:p>
                  </a:txBody>
                  <a:tcPr/>
                </a:tc>
                <a:tc hMerge="1">
                  <a:txBody>
                    <a:bodyPr/>
                    <a:lstStyle/>
                    <a:p>
                      <a:pPr marL="2554605" marR="2543810" algn="ctr">
                        <a:lnSpc>
                          <a:spcPts val="1120"/>
                        </a:lnSpc>
                        <a:spcAft>
                          <a:spcPts val="0"/>
                        </a:spcAft>
                      </a:pPr>
                      <a:endParaRPr lang="it-IT" sz="11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rgbClr val="92D050"/>
                    </a:solidFill>
                  </a:tcPr>
                </a:tc>
                <a:tc hMerge="1">
                  <a:txBody>
                    <a:bodyPr/>
                    <a:lstStyle/>
                    <a:p>
                      <a:endParaRPr lang="it-IT"/>
                    </a:p>
                  </a:txBody>
                  <a:tcPr/>
                </a:tc>
                <a:extLst>
                  <a:ext uri="{0D108BD9-81ED-4DB2-BD59-A6C34878D82A}">
                    <a16:rowId xmlns:a16="http://schemas.microsoft.com/office/drawing/2014/main" val="293277078"/>
                  </a:ext>
                </a:extLst>
              </a:tr>
              <a:tr h="272859">
                <a:tc gridSpan="5">
                  <a:txBody>
                    <a:bodyPr/>
                    <a:lstStyle/>
                    <a:p>
                      <a:pPr marL="1597660" algn="l">
                        <a:lnSpc>
                          <a:spcPts val="1120"/>
                        </a:lnSpc>
                        <a:spcAft>
                          <a:spcPts val="0"/>
                        </a:spcAft>
                      </a:pPr>
                      <a:r>
                        <a:rPr lang="it-IT" sz="1100" dirty="0">
                          <a:solidFill>
                            <a:schemeClr val="tx1"/>
                          </a:solidFill>
                          <a:effectLst/>
                        </a:rPr>
                        <a:t>Decreto ministeriale infrastrutture e trasporti 2 dicembre 2016</a:t>
                      </a:r>
                    </a:p>
                  </a:txBody>
                  <a:tcPr marL="0" marR="0" marT="0" marB="0">
                    <a:solidFill>
                      <a:srgbClr val="92D050"/>
                    </a:solidFill>
                  </a:tcPr>
                </a:tc>
                <a:tc hMerge="1">
                  <a:txBody>
                    <a:bodyPr/>
                    <a:lstStyle/>
                    <a:p>
                      <a:pPr marL="1597660">
                        <a:lnSpc>
                          <a:spcPts val="1120"/>
                        </a:lnSpc>
                        <a:spcAft>
                          <a:spcPts val="0"/>
                        </a:spcAft>
                      </a:pPr>
                      <a:endParaRPr lang="it-IT" sz="1100" dirty="0">
                        <a:solidFill>
                          <a:schemeClr val="tx1"/>
                        </a:solidFill>
                        <a:effectLst/>
                      </a:endParaRPr>
                    </a:p>
                  </a:txBody>
                  <a:tcPr marL="0" marR="0" marT="0" marB="0">
                    <a:solidFill>
                      <a:srgbClr val="92D050"/>
                    </a:solidFill>
                  </a:tcPr>
                </a:tc>
                <a:tc hMerge="1">
                  <a:txBody>
                    <a:bodyPr/>
                    <a:lstStyle/>
                    <a:p>
                      <a:endParaRPr lang="it-IT"/>
                    </a:p>
                  </a:txBody>
                  <a:tcPr/>
                </a:tc>
                <a:tc hMerge="1">
                  <a:txBody>
                    <a:bodyPr/>
                    <a:lstStyle/>
                    <a:p>
                      <a:pPr marL="1597660">
                        <a:lnSpc>
                          <a:spcPts val="1120"/>
                        </a:lnSpc>
                        <a:spcAft>
                          <a:spcPts val="0"/>
                        </a:spcAft>
                      </a:pPr>
                      <a:endParaRPr lang="it-IT" sz="1100" dirty="0">
                        <a:solidFill>
                          <a:schemeClr val="tx1"/>
                        </a:solidFill>
                        <a:effectLst/>
                      </a:endParaRPr>
                    </a:p>
                  </a:txBody>
                  <a:tcPr marL="0" marR="0" marT="0" marB="0">
                    <a:solidFill>
                      <a:srgbClr val="92D050"/>
                    </a:solidFill>
                  </a:tcPr>
                </a:tc>
                <a:tc hMerge="1">
                  <a:txBody>
                    <a:bodyPr/>
                    <a:lstStyle/>
                    <a:p>
                      <a:endParaRPr lang="it-IT"/>
                    </a:p>
                  </a:txBody>
                  <a:tcPr/>
                </a:tc>
                <a:extLst>
                  <a:ext uri="{0D108BD9-81ED-4DB2-BD59-A6C34878D82A}">
                    <a16:rowId xmlns:a16="http://schemas.microsoft.com/office/drawing/2014/main" val="4268490861"/>
                  </a:ext>
                </a:extLst>
              </a:tr>
              <a:tr h="242981">
                <a:tc rowSpan="2" gridSpan="2">
                  <a:txBody>
                    <a:bodyPr/>
                    <a:lstStyle/>
                    <a:p>
                      <a:pPr marL="1270" marR="33020">
                        <a:lnSpc>
                          <a:spcPts val="1200"/>
                        </a:lnSpc>
                        <a:spcBef>
                          <a:spcPts val="25"/>
                        </a:spcBef>
                        <a:spcAft>
                          <a:spcPts val="0"/>
                        </a:spcAft>
                      </a:pPr>
                      <a:r>
                        <a:rPr lang="it-IT" sz="1000" dirty="0">
                          <a:solidFill>
                            <a:schemeClr val="tx1"/>
                          </a:solidFill>
                          <a:effectLst/>
                        </a:rPr>
                        <a:t>TUTTI GLI ATTI per qualunque importo (articolo 29, commi 1 e 2) (</a:t>
                      </a:r>
                      <a:r>
                        <a:rPr lang="it-IT" sz="1000" baseline="30000" dirty="0">
                          <a:solidFill>
                            <a:schemeClr val="tx1"/>
                          </a:solidFill>
                          <a:effectLst/>
                        </a:rPr>
                        <a:t>1</a:t>
                      </a:r>
                      <a:r>
                        <a:rPr lang="it-IT" sz="1000" dirty="0">
                          <a:solidFill>
                            <a:schemeClr val="tx1"/>
                          </a:solidFill>
                          <a:effectLst/>
                        </a:rPr>
                        <a:t>)</a:t>
                      </a:r>
                      <a:endParaRPr lang="it-IT" sz="10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rowSpan="2" hMerge="1">
                  <a:txBody>
                    <a:bodyPr/>
                    <a:lstStyle/>
                    <a:p>
                      <a:pPr marL="1270" marR="33020">
                        <a:lnSpc>
                          <a:spcPts val="1200"/>
                        </a:lnSpc>
                        <a:spcBef>
                          <a:spcPts val="25"/>
                        </a:spcBef>
                        <a:spcAft>
                          <a:spcPts val="0"/>
                        </a:spcAft>
                      </a:pPr>
                      <a:endParaRPr lang="it-IT" sz="10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gridSpan="3">
                  <a:txBody>
                    <a:bodyPr/>
                    <a:lstStyle/>
                    <a:p>
                      <a:pPr marL="1458595" marR="1446530" algn="ctr">
                        <a:lnSpc>
                          <a:spcPts val="1075"/>
                        </a:lnSpc>
                        <a:spcAft>
                          <a:spcPts val="0"/>
                        </a:spcAft>
                      </a:pPr>
                      <a:r>
                        <a:rPr lang="it-IT" sz="1000" dirty="0">
                          <a:solidFill>
                            <a:schemeClr val="tx1"/>
                          </a:solidFill>
                          <a:effectLst/>
                        </a:rPr>
                        <a:t>Profilo committente</a:t>
                      </a:r>
                      <a:endParaRPr lang="it-IT" sz="10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hMerge="1">
                  <a:txBody>
                    <a:bodyPr/>
                    <a:lstStyle/>
                    <a:p>
                      <a:pPr marL="1458595" marR="1446530" algn="ctr">
                        <a:lnSpc>
                          <a:spcPts val="1075"/>
                        </a:lnSpc>
                        <a:spcAft>
                          <a:spcPts val="0"/>
                        </a:spcAft>
                      </a:pPr>
                      <a:endParaRPr lang="it-IT" sz="10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hMerge="1">
                  <a:txBody>
                    <a:bodyPr/>
                    <a:lstStyle/>
                    <a:p>
                      <a:endParaRPr lang="it-IT"/>
                    </a:p>
                  </a:txBody>
                  <a:tcPr/>
                </a:tc>
                <a:extLst>
                  <a:ext uri="{0D108BD9-81ED-4DB2-BD59-A6C34878D82A}">
                    <a16:rowId xmlns:a16="http://schemas.microsoft.com/office/drawing/2014/main" val="2002062810"/>
                  </a:ext>
                </a:extLst>
              </a:tr>
              <a:tr h="135997">
                <a:tc gridSpan="2" vMerge="1">
                  <a:txBody>
                    <a:bodyPr/>
                    <a:lstStyle/>
                    <a:p>
                      <a:endParaRPr lang="it-IT"/>
                    </a:p>
                  </a:txBody>
                  <a:tcPr/>
                </a:tc>
                <a:tc hMerge="1" vMerge="1">
                  <a:txBody>
                    <a:bodyPr/>
                    <a:lstStyle/>
                    <a:p>
                      <a:endParaRPr lang="it-IT"/>
                    </a:p>
                  </a:txBody>
                  <a:tcPr/>
                </a:tc>
                <a:tc gridSpan="3">
                  <a:txBody>
                    <a:bodyPr/>
                    <a:lstStyle/>
                    <a:p>
                      <a:pPr marL="939800" algn="l">
                        <a:lnSpc>
                          <a:spcPts val="1080"/>
                        </a:lnSpc>
                        <a:spcAft>
                          <a:spcPts val="0"/>
                        </a:spcAft>
                      </a:pPr>
                      <a:r>
                        <a:rPr lang="it-IT" sz="1000" dirty="0">
                          <a:solidFill>
                            <a:schemeClr val="tx1"/>
                          </a:solidFill>
                          <a:effectLst/>
                        </a:rPr>
                        <a:t>Piattaforma ANAC + Sito Web del MIT</a:t>
                      </a:r>
                      <a:endParaRPr lang="it-IT" sz="10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hMerge="1">
                  <a:txBody>
                    <a:bodyPr/>
                    <a:lstStyle/>
                    <a:p>
                      <a:pPr marL="939800">
                        <a:lnSpc>
                          <a:spcPts val="1080"/>
                        </a:lnSpc>
                        <a:spcAft>
                          <a:spcPts val="0"/>
                        </a:spcAft>
                      </a:pPr>
                      <a:endParaRPr lang="it-IT" sz="100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hMerge="1">
                  <a:txBody>
                    <a:bodyPr/>
                    <a:lstStyle/>
                    <a:p>
                      <a:endParaRPr lang="it-IT"/>
                    </a:p>
                  </a:txBody>
                  <a:tcPr/>
                </a:tc>
                <a:extLst>
                  <a:ext uri="{0D108BD9-81ED-4DB2-BD59-A6C34878D82A}">
                    <a16:rowId xmlns:a16="http://schemas.microsoft.com/office/drawing/2014/main" val="2588920726"/>
                  </a:ext>
                </a:extLst>
              </a:tr>
              <a:tr h="135997">
                <a:tc rowSpan="2" gridSpan="2">
                  <a:txBody>
                    <a:bodyPr/>
                    <a:lstStyle/>
                    <a:p>
                      <a:pPr algn="ctr">
                        <a:spcAft>
                          <a:spcPts val="0"/>
                        </a:spcAft>
                      </a:pPr>
                      <a:r>
                        <a:rPr lang="it-IT" sz="1000" dirty="0">
                          <a:solidFill>
                            <a:schemeClr val="tx1"/>
                          </a:solidFill>
                          <a:effectLst/>
                        </a:rPr>
                        <a:t> </a:t>
                      </a:r>
                    </a:p>
                    <a:p>
                      <a:pPr algn="ctr">
                        <a:spcBef>
                          <a:spcPts val="755"/>
                        </a:spcBef>
                        <a:spcAft>
                          <a:spcPts val="0"/>
                        </a:spcAft>
                      </a:pPr>
                      <a:r>
                        <a:rPr lang="it-IT" sz="1000" dirty="0">
                          <a:solidFill>
                            <a:schemeClr val="tx1"/>
                          </a:solidFill>
                          <a:effectLst/>
                        </a:rPr>
                        <a:t>Ambiti:</a:t>
                      </a:r>
                      <a:endParaRPr lang="it-IT" sz="10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rowSpan="2" hMerge="1">
                  <a:txBody>
                    <a:bodyPr/>
                    <a:lstStyle/>
                    <a:p>
                      <a:pPr algn="l">
                        <a:spcBef>
                          <a:spcPts val="755"/>
                        </a:spcBef>
                        <a:spcAft>
                          <a:spcPts val="0"/>
                        </a:spcAft>
                      </a:pPr>
                      <a:endParaRPr lang="it-IT" sz="10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rowSpan="2">
                  <a:txBody>
                    <a:bodyPr/>
                    <a:lstStyle/>
                    <a:p>
                      <a:pPr algn="ctr">
                        <a:spcBef>
                          <a:spcPts val="5"/>
                        </a:spcBef>
                        <a:spcAft>
                          <a:spcPts val="0"/>
                        </a:spcAft>
                      </a:pPr>
                      <a:r>
                        <a:rPr lang="it-IT" sz="1000" dirty="0">
                          <a:solidFill>
                            <a:schemeClr val="tx1"/>
                          </a:solidFill>
                          <a:effectLst/>
                          <a:latin typeface="+mn-lt"/>
                        </a:rPr>
                        <a:t> </a:t>
                      </a:r>
                      <a:r>
                        <a:rPr lang="it-IT" sz="1000" b="1" dirty="0">
                          <a:solidFill>
                            <a:schemeClr val="tx1"/>
                          </a:solidFill>
                          <a:effectLst/>
                          <a:latin typeface="+mn-lt"/>
                        </a:rPr>
                        <a:t>Procedure</a:t>
                      </a:r>
                      <a:r>
                        <a:rPr lang="it-IT" sz="1000" b="1" spc="-90" dirty="0">
                          <a:solidFill>
                            <a:schemeClr val="tx1"/>
                          </a:solidFill>
                          <a:effectLst/>
                          <a:latin typeface="+mn-lt"/>
                        </a:rPr>
                        <a:t> </a:t>
                      </a:r>
                    </a:p>
                    <a:p>
                      <a:pPr algn="ctr">
                        <a:spcBef>
                          <a:spcPts val="5"/>
                        </a:spcBef>
                        <a:spcAft>
                          <a:spcPts val="0"/>
                        </a:spcAft>
                      </a:pPr>
                      <a:r>
                        <a:rPr lang="it-IT" sz="1000" b="1" spc="-90" dirty="0">
                          <a:solidFill>
                            <a:schemeClr val="tx1"/>
                          </a:solidFill>
                          <a:effectLst/>
                          <a:latin typeface="+mn-lt"/>
                        </a:rPr>
                        <a:t>nel sottosoglia </a:t>
                      </a:r>
                      <a:r>
                        <a:rPr lang="it-IT" sz="1000" b="1" dirty="0">
                          <a:solidFill>
                            <a:schemeClr val="tx1"/>
                          </a:solidFill>
                          <a:effectLst/>
                          <a:latin typeface="+mn-lt"/>
                        </a:rPr>
                        <a:t>(</a:t>
                      </a:r>
                      <a:r>
                        <a:rPr lang="it-IT" sz="1000" b="1" baseline="30000" dirty="0">
                          <a:solidFill>
                            <a:schemeClr val="tx1"/>
                          </a:solidFill>
                          <a:effectLst/>
                          <a:latin typeface="+mn-lt"/>
                        </a:rPr>
                        <a:t>2</a:t>
                      </a:r>
                      <a:r>
                        <a:rPr lang="it-IT" sz="1000" b="1" dirty="0">
                          <a:solidFill>
                            <a:schemeClr val="tx1"/>
                          </a:solidFill>
                          <a:effectLst/>
                          <a:latin typeface="+mn-lt"/>
                        </a:rPr>
                        <a:t>)</a:t>
                      </a:r>
                      <a:endParaRPr lang="it-IT" sz="1000" b="1" dirty="0">
                        <a:solidFill>
                          <a:schemeClr val="tx1"/>
                        </a:solidFill>
                        <a:effectLst/>
                        <a:latin typeface="+mn-lt"/>
                        <a:ea typeface="Arial" panose="020B0604020202020204" pitchFamily="34" charset="0"/>
                        <a:cs typeface="Times New Roman" panose="02020603050405020304" pitchFamily="18" charset="0"/>
                      </a:endParaRPr>
                    </a:p>
                  </a:txBody>
                  <a:tcPr marL="0" marR="0" marT="0" marB="0">
                    <a:solidFill>
                      <a:srgbClr val="FF0000"/>
                    </a:solidFill>
                  </a:tcPr>
                </a:tc>
                <a:tc gridSpan="2">
                  <a:txBody>
                    <a:bodyPr/>
                    <a:lstStyle/>
                    <a:p>
                      <a:pPr marL="551815" algn="ctr">
                        <a:lnSpc>
                          <a:spcPts val="1080"/>
                        </a:lnSpc>
                        <a:spcAft>
                          <a:spcPts val="0"/>
                        </a:spcAft>
                      </a:pPr>
                      <a:r>
                        <a:rPr lang="it-IT" sz="1000" dirty="0">
                          <a:solidFill>
                            <a:schemeClr val="tx1"/>
                          </a:solidFill>
                          <a:effectLst/>
                          <a:latin typeface="+mn-lt"/>
                          <a:ea typeface="Arial" panose="020B0604020202020204" pitchFamily="34" charset="0"/>
                          <a:cs typeface="Times New Roman" panose="02020603050405020304" pitchFamily="18" charset="0"/>
                        </a:rPr>
                        <a:t>Procedure ordinarie con bando</a:t>
                      </a:r>
                    </a:p>
                  </a:txBody>
                  <a:tcPr marL="0" marR="0" marT="0" marB="0">
                    <a:solidFill>
                      <a:srgbClr val="FF0000"/>
                    </a:solidFill>
                  </a:tcPr>
                </a:tc>
                <a:tc hMerge="1">
                  <a:txBody>
                    <a:bodyPr/>
                    <a:lstStyle/>
                    <a:p>
                      <a:endParaRPr lang="it-IT"/>
                    </a:p>
                  </a:txBody>
                  <a:tcPr/>
                </a:tc>
                <a:extLst>
                  <a:ext uri="{0D108BD9-81ED-4DB2-BD59-A6C34878D82A}">
                    <a16:rowId xmlns:a16="http://schemas.microsoft.com/office/drawing/2014/main" val="2565715333"/>
                  </a:ext>
                </a:extLst>
              </a:tr>
              <a:tr h="292728">
                <a:tc gridSpan="2" vMerge="1">
                  <a:txBody>
                    <a:bodyPr/>
                    <a:lstStyle/>
                    <a:p>
                      <a:endParaRPr lang="it-IT"/>
                    </a:p>
                  </a:txBody>
                  <a:tcPr/>
                </a:tc>
                <a:tc hMerge="1" vMerge="1">
                  <a:txBody>
                    <a:bodyPr/>
                    <a:lstStyle/>
                    <a:p>
                      <a:endParaRPr lang="it-IT"/>
                    </a:p>
                  </a:txBody>
                  <a:tcPr/>
                </a:tc>
                <a:tc vMerge="1">
                  <a:txBody>
                    <a:bodyPr/>
                    <a:lstStyle/>
                    <a:p>
                      <a:endParaRPr lang="it-IT"/>
                    </a:p>
                  </a:txBody>
                  <a:tcPr/>
                </a:tc>
                <a:tc>
                  <a:txBody>
                    <a:bodyPr/>
                    <a:lstStyle/>
                    <a:p>
                      <a:pPr marL="108585" algn="ctr">
                        <a:lnSpc>
                          <a:spcPts val="1080"/>
                        </a:lnSpc>
                        <a:spcAft>
                          <a:spcPts val="0"/>
                        </a:spcAft>
                      </a:pPr>
                      <a:r>
                        <a:rPr lang="it-IT" sz="1000" b="1" dirty="0">
                          <a:solidFill>
                            <a:schemeClr val="tx1"/>
                          </a:solidFill>
                          <a:effectLst/>
                          <a:latin typeface="+mn-lt"/>
                          <a:ea typeface="Arial" panose="020B0604020202020204" pitchFamily="34" charset="0"/>
                          <a:cs typeface="Times New Roman" panose="02020603050405020304" pitchFamily="18" charset="0"/>
                        </a:rPr>
                        <a:t>Ambito Nazionale &lt; soglia UE</a:t>
                      </a:r>
                    </a:p>
                  </a:txBody>
                  <a:tcPr marL="0" marR="0" marT="0" marB="0">
                    <a:solidFill>
                      <a:schemeClr val="accent2">
                        <a:lumMod val="20000"/>
                        <a:lumOff val="80000"/>
                      </a:schemeClr>
                    </a:solidFill>
                  </a:tcPr>
                </a:tc>
                <a:tc>
                  <a:txBody>
                    <a:bodyPr/>
                    <a:lstStyle/>
                    <a:p>
                      <a:pPr marL="275590" algn="ctr">
                        <a:lnSpc>
                          <a:spcPts val="1080"/>
                        </a:lnSpc>
                        <a:spcAft>
                          <a:spcPts val="0"/>
                        </a:spcAft>
                      </a:pPr>
                      <a:r>
                        <a:rPr lang="it-IT" sz="1000" b="1" dirty="0">
                          <a:solidFill>
                            <a:schemeClr val="tx1"/>
                          </a:solidFill>
                          <a:effectLst/>
                          <a:latin typeface="+mn-lt"/>
                          <a:ea typeface="Arial" panose="020B0604020202020204" pitchFamily="34" charset="0"/>
                          <a:cs typeface="Times New Roman" panose="02020603050405020304" pitchFamily="18" charset="0"/>
                        </a:rPr>
                        <a:t>Ambito Comunitario </a:t>
                      </a:r>
                    </a:p>
                    <a:p>
                      <a:pPr marL="275590" algn="ctr">
                        <a:lnSpc>
                          <a:spcPts val="1080"/>
                        </a:lnSpc>
                        <a:spcAft>
                          <a:spcPts val="0"/>
                        </a:spcAft>
                      </a:pPr>
                      <a:r>
                        <a:rPr lang="it-IT" sz="1000" b="1" dirty="0">
                          <a:solidFill>
                            <a:schemeClr val="tx1"/>
                          </a:solidFill>
                          <a:effectLst/>
                          <a:latin typeface="+mn-lt"/>
                          <a:ea typeface="Arial" panose="020B0604020202020204" pitchFamily="34" charset="0"/>
                          <a:cs typeface="Times New Roman" panose="02020603050405020304" pitchFamily="18" charset="0"/>
                        </a:rPr>
                        <a:t>=&gt; soglia UE</a:t>
                      </a:r>
                    </a:p>
                    <a:p>
                      <a:pPr marL="275590" algn="ctr">
                        <a:lnSpc>
                          <a:spcPts val="1080"/>
                        </a:lnSpc>
                        <a:spcAft>
                          <a:spcPts val="0"/>
                        </a:spcAft>
                      </a:pPr>
                      <a:endParaRPr lang="it-IT" sz="1000" b="1" dirty="0">
                        <a:solidFill>
                          <a:schemeClr val="tx1"/>
                        </a:solidFill>
                        <a:effectLst/>
                        <a:latin typeface="+mn-lt"/>
                        <a:ea typeface="Arial" panose="020B0604020202020204" pitchFamily="34" charset="0"/>
                        <a:cs typeface="Times New Roman" panose="02020603050405020304" pitchFamily="18" charset="0"/>
                      </a:endParaRPr>
                    </a:p>
                  </a:txBody>
                  <a:tcPr marL="0" marR="0" marT="0" marB="0">
                    <a:solidFill>
                      <a:schemeClr val="accent2">
                        <a:lumMod val="20000"/>
                        <a:lumOff val="80000"/>
                      </a:schemeClr>
                    </a:solidFill>
                  </a:tcPr>
                </a:tc>
                <a:extLst>
                  <a:ext uri="{0D108BD9-81ED-4DB2-BD59-A6C34878D82A}">
                    <a16:rowId xmlns:a16="http://schemas.microsoft.com/office/drawing/2014/main" val="1937025129"/>
                  </a:ext>
                </a:extLst>
              </a:tr>
              <a:tr h="156726">
                <a:tc rowSpan="2">
                  <a:txBody>
                    <a:bodyPr/>
                    <a:lstStyle/>
                    <a:p>
                      <a:pPr marL="1270" marR="485140" algn="l">
                        <a:lnSpc>
                          <a:spcPct val="103000"/>
                        </a:lnSpc>
                        <a:spcBef>
                          <a:spcPts val="205"/>
                        </a:spcBef>
                        <a:spcAft>
                          <a:spcPts val="0"/>
                        </a:spcAft>
                      </a:pPr>
                      <a:r>
                        <a:rPr lang="it-IT" sz="1000" dirty="0">
                          <a:solidFill>
                            <a:schemeClr val="tx1"/>
                          </a:solidFill>
                          <a:effectLst/>
                        </a:rPr>
                        <a:t>Avviso di (</a:t>
                      </a:r>
                      <a:r>
                        <a:rPr lang="it-IT" sz="1000" baseline="30000" dirty="0">
                          <a:solidFill>
                            <a:schemeClr val="tx1"/>
                          </a:solidFill>
                          <a:effectLst/>
                        </a:rPr>
                        <a:t>3</a:t>
                      </a:r>
                      <a:r>
                        <a:rPr lang="it-IT" sz="1000" dirty="0">
                          <a:solidFill>
                            <a:schemeClr val="tx1"/>
                          </a:solidFill>
                          <a:effectLst/>
                        </a:rPr>
                        <a:t>) preinformazione</a:t>
                      </a:r>
                      <a:endParaRPr lang="it-IT" sz="10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1905">
                        <a:spcBef>
                          <a:spcPts val="50"/>
                        </a:spcBef>
                        <a:spcAft>
                          <a:spcPts val="0"/>
                        </a:spcAft>
                      </a:pPr>
                      <a:r>
                        <a:rPr lang="it-IT" sz="1000" dirty="0">
                          <a:solidFill>
                            <a:schemeClr val="tx1"/>
                          </a:solidFill>
                          <a:effectLst/>
                        </a:rPr>
                        <a:t>G.U. della U.E.</a:t>
                      </a:r>
                      <a:endParaRPr lang="it-IT" sz="10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accent2">
                        <a:lumMod val="20000"/>
                        <a:lumOff val="80000"/>
                      </a:schemeClr>
                    </a:solidFill>
                  </a:tcPr>
                </a:tc>
                <a:tc>
                  <a:txBody>
                    <a:bodyPr/>
                    <a:lstStyle/>
                    <a:p>
                      <a:pPr>
                        <a:spcAft>
                          <a:spcPts val="0"/>
                        </a:spcAft>
                      </a:pPr>
                      <a:r>
                        <a:rPr lang="it-IT" sz="1000" dirty="0">
                          <a:solidFill>
                            <a:schemeClr val="tx1"/>
                          </a:solidFill>
                          <a:effectLst/>
                        </a:rPr>
                        <a:t> </a:t>
                      </a:r>
                      <a:endParaRPr lang="it-IT" sz="10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accent2">
                        <a:lumMod val="20000"/>
                        <a:lumOff val="80000"/>
                      </a:schemeClr>
                    </a:solidFill>
                  </a:tcPr>
                </a:tc>
                <a:tc>
                  <a:txBody>
                    <a:bodyPr/>
                    <a:lstStyle/>
                    <a:p>
                      <a:pPr algn="ctr">
                        <a:spcAft>
                          <a:spcPts val="0"/>
                        </a:spcAft>
                      </a:pPr>
                      <a:r>
                        <a:rPr lang="it-IT" sz="1000" dirty="0">
                          <a:solidFill>
                            <a:schemeClr val="tx1"/>
                          </a:solidFill>
                          <a:effectLst/>
                        </a:rPr>
                        <a:t> </a:t>
                      </a:r>
                      <a:endParaRPr lang="it-IT" sz="10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accent2">
                        <a:lumMod val="20000"/>
                        <a:lumOff val="80000"/>
                      </a:schemeClr>
                    </a:solidFill>
                  </a:tcPr>
                </a:tc>
                <a:tc>
                  <a:txBody>
                    <a:bodyPr/>
                    <a:lstStyle/>
                    <a:p>
                      <a:pPr marL="23495" marR="13335" algn="ctr">
                        <a:lnSpc>
                          <a:spcPts val="1030"/>
                        </a:lnSpc>
                        <a:spcBef>
                          <a:spcPts val="85"/>
                        </a:spcBef>
                        <a:spcAft>
                          <a:spcPts val="0"/>
                        </a:spcAft>
                      </a:pPr>
                      <a:r>
                        <a:rPr lang="it-IT" sz="1000" dirty="0">
                          <a:solidFill>
                            <a:schemeClr val="tx1"/>
                          </a:solidFill>
                          <a:effectLst/>
                        </a:rPr>
                        <a:t>SI (</a:t>
                      </a:r>
                      <a:r>
                        <a:rPr lang="it-IT" sz="1000" baseline="30000" dirty="0">
                          <a:solidFill>
                            <a:schemeClr val="tx1"/>
                          </a:solidFill>
                          <a:effectLst/>
                        </a:rPr>
                        <a:t>4</a:t>
                      </a:r>
                      <a:r>
                        <a:rPr lang="it-IT" sz="1000" dirty="0">
                          <a:solidFill>
                            <a:schemeClr val="tx1"/>
                          </a:solidFill>
                          <a:effectLst/>
                        </a:rPr>
                        <a:t>)</a:t>
                      </a:r>
                      <a:endParaRPr lang="it-IT" sz="10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accent2">
                        <a:lumMod val="20000"/>
                        <a:lumOff val="80000"/>
                      </a:schemeClr>
                    </a:solidFill>
                  </a:tcPr>
                </a:tc>
                <a:extLst>
                  <a:ext uri="{0D108BD9-81ED-4DB2-BD59-A6C34878D82A}">
                    <a16:rowId xmlns:a16="http://schemas.microsoft.com/office/drawing/2014/main" val="1287767107"/>
                  </a:ext>
                </a:extLst>
              </a:tr>
              <a:tr h="159231">
                <a:tc vMerge="1">
                  <a:txBody>
                    <a:bodyPr/>
                    <a:lstStyle/>
                    <a:p>
                      <a:endParaRPr lang="it-IT"/>
                    </a:p>
                  </a:txBody>
                  <a:tcPr/>
                </a:tc>
                <a:tc>
                  <a:txBody>
                    <a:bodyPr/>
                    <a:lstStyle/>
                    <a:p>
                      <a:pPr marL="1905">
                        <a:spcBef>
                          <a:spcPts val="50"/>
                        </a:spcBef>
                        <a:spcAft>
                          <a:spcPts val="0"/>
                        </a:spcAft>
                      </a:pPr>
                      <a:r>
                        <a:rPr lang="it-IT" sz="1000" dirty="0">
                          <a:solidFill>
                            <a:schemeClr val="tx1"/>
                          </a:solidFill>
                          <a:effectLst/>
                        </a:rPr>
                        <a:t>Profilo di committente</a:t>
                      </a:r>
                      <a:endParaRPr lang="it-IT" sz="10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accent2">
                        <a:lumMod val="20000"/>
                        <a:lumOff val="80000"/>
                      </a:schemeClr>
                    </a:solidFill>
                  </a:tcPr>
                </a:tc>
                <a:tc>
                  <a:txBody>
                    <a:bodyPr/>
                    <a:lstStyle/>
                    <a:p>
                      <a:pPr>
                        <a:spcAft>
                          <a:spcPts val="0"/>
                        </a:spcAft>
                      </a:pPr>
                      <a:r>
                        <a:rPr lang="it-IT" sz="1000" dirty="0">
                          <a:solidFill>
                            <a:schemeClr val="tx1"/>
                          </a:solidFill>
                          <a:effectLst/>
                        </a:rPr>
                        <a:t> </a:t>
                      </a:r>
                      <a:endParaRPr lang="it-IT" sz="10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accent2">
                        <a:lumMod val="20000"/>
                        <a:lumOff val="80000"/>
                      </a:schemeClr>
                    </a:solidFill>
                  </a:tcPr>
                </a:tc>
                <a:tc>
                  <a:txBody>
                    <a:bodyPr/>
                    <a:lstStyle/>
                    <a:p>
                      <a:pPr marL="24765" marR="13335" algn="ctr">
                        <a:lnSpc>
                          <a:spcPts val="1030"/>
                        </a:lnSpc>
                        <a:spcBef>
                          <a:spcPts val="85"/>
                        </a:spcBef>
                        <a:spcAft>
                          <a:spcPts val="0"/>
                        </a:spcAft>
                      </a:pPr>
                      <a:r>
                        <a:rPr lang="it-IT" sz="1000" dirty="0">
                          <a:solidFill>
                            <a:schemeClr val="tx1"/>
                          </a:solidFill>
                          <a:effectLst/>
                        </a:rPr>
                        <a:t>SI</a:t>
                      </a:r>
                      <a:endParaRPr lang="it-IT" sz="10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accent2">
                        <a:lumMod val="20000"/>
                        <a:lumOff val="80000"/>
                      </a:schemeClr>
                    </a:solidFill>
                  </a:tcPr>
                </a:tc>
                <a:tc>
                  <a:txBody>
                    <a:bodyPr/>
                    <a:lstStyle/>
                    <a:p>
                      <a:pPr marL="24765" marR="13335" algn="ctr">
                        <a:lnSpc>
                          <a:spcPts val="1030"/>
                        </a:lnSpc>
                        <a:spcBef>
                          <a:spcPts val="85"/>
                        </a:spcBef>
                        <a:spcAft>
                          <a:spcPts val="0"/>
                        </a:spcAft>
                      </a:pPr>
                      <a:r>
                        <a:rPr lang="it-IT" sz="1000" dirty="0">
                          <a:solidFill>
                            <a:schemeClr val="tx1"/>
                          </a:solidFill>
                          <a:effectLst/>
                        </a:rPr>
                        <a:t>SI</a:t>
                      </a:r>
                      <a:endParaRPr lang="it-IT" sz="10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accent2">
                        <a:lumMod val="20000"/>
                        <a:lumOff val="80000"/>
                      </a:schemeClr>
                    </a:solidFill>
                  </a:tcPr>
                </a:tc>
                <a:extLst>
                  <a:ext uri="{0D108BD9-81ED-4DB2-BD59-A6C34878D82A}">
                    <a16:rowId xmlns:a16="http://schemas.microsoft.com/office/drawing/2014/main" val="695103132"/>
                  </a:ext>
                </a:extLst>
              </a:tr>
              <a:tr h="156726">
                <a:tc rowSpan="3">
                  <a:txBody>
                    <a:bodyPr/>
                    <a:lstStyle/>
                    <a:p>
                      <a:pPr marL="1270" marR="186055" algn="l">
                        <a:lnSpc>
                          <a:spcPct val="103000"/>
                        </a:lnSpc>
                        <a:spcBef>
                          <a:spcPts val="865"/>
                        </a:spcBef>
                        <a:spcAft>
                          <a:spcPts val="0"/>
                        </a:spcAft>
                      </a:pPr>
                      <a:r>
                        <a:rPr lang="it-IT" sz="1000" dirty="0">
                          <a:solidFill>
                            <a:schemeClr val="tx1"/>
                          </a:solidFill>
                          <a:effectLst/>
                        </a:rPr>
                        <a:t>Avviso per indagine di mercato</a:t>
                      </a:r>
                      <a:endParaRPr lang="it-IT" sz="10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1905">
                        <a:spcBef>
                          <a:spcPts val="50"/>
                        </a:spcBef>
                        <a:spcAft>
                          <a:spcPts val="0"/>
                        </a:spcAft>
                      </a:pPr>
                      <a:r>
                        <a:rPr lang="it-IT" sz="1000" dirty="0">
                          <a:solidFill>
                            <a:schemeClr val="tx1"/>
                          </a:solidFill>
                          <a:effectLst/>
                        </a:rPr>
                        <a:t>Profilo committente</a:t>
                      </a:r>
                      <a:endParaRPr lang="it-IT" sz="10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accent2">
                        <a:lumMod val="20000"/>
                        <a:lumOff val="80000"/>
                      </a:schemeClr>
                    </a:solidFill>
                  </a:tcPr>
                </a:tc>
                <a:tc>
                  <a:txBody>
                    <a:bodyPr/>
                    <a:lstStyle/>
                    <a:p>
                      <a:pPr marL="450850" marR="440690" algn="ctr">
                        <a:lnSpc>
                          <a:spcPts val="1030"/>
                        </a:lnSpc>
                        <a:spcBef>
                          <a:spcPts val="85"/>
                        </a:spcBef>
                        <a:spcAft>
                          <a:spcPts val="0"/>
                        </a:spcAft>
                      </a:pPr>
                      <a:r>
                        <a:rPr lang="it-IT" sz="1000" dirty="0">
                          <a:solidFill>
                            <a:schemeClr val="tx1"/>
                          </a:solidFill>
                          <a:effectLst/>
                        </a:rPr>
                        <a:t>SI</a:t>
                      </a:r>
                      <a:endParaRPr lang="it-IT" sz="10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accent2">
                        <a:lumMod val="20000"/>
                        <a:lumOff val="80000"/>
                      </a:schemeClr>
                    </a:solidFill>
                  </a:tcPr>
                </a:tc>
                <a:tc>
                  <a:txBody>
                    <a:bodyPr/>
                    <a:lstStyle/>
                    <a:p>
                      <a:pPr marL="24765" marR="13335" algn="ctr">
                        <a:lnSpc>
                          <a:spcPts val="1030"/>
                        </a:lnSpc>
                        <a:spcBef>
                          <a:spcPts val="85"/>
                        </a:spcBef>
                        <a:spcAft>
                          <a:spcPts val="0"/>
                        </a:spcAft>
                      </a:pPr>
                      <a:r>
                        <a:rPr lang="it-IT" sz="1000" dirty="0">
                          <a:solidFill>
                            <a:schemeClr val="tx1"/>
                          </a:solidFill>
                          <a:effectLst/>
                        </a:rPr>
                        <a:t>SI</a:t>
                      </a:r>
                      <a:endParaRPr lang="it-IT" sz="10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accent2">
                        <a:lumMod val="20000"/>
                        <a:lumOff val="80000"/>
                      </a:schemeClr>
                    </a:solidFill>
                  </a:tcPr>
                </a:tc>
                <a:tc>
                  <a:txBody>
                    <a:bodyPr/>
                    <a:lstStyle/>
                    <a:p>
                      <a:pPr marL="24765" marR="13335" algn="ctr">
                        <a:lnSpc>
                          <a:spcPts val="1030"/>
                        </a:lnSpc>
                        <a:spcBef>
                          <a:spcPts val="85"/>
                        </a:spcBef>
                        <a:spcAft>
                          <a:spcPts val="0"/>
                        </a:spcAft>
                      </a:pPr>
                      <a:r>
                        <a:rPr lang="it-IT" sz="1000" dirty="0">
                          <a:solidFill>
                            <a:schemeClr val="tx1"/>
                          </a:solidFill>
                          <a:effectLst/>
                        </a:rPr>
                        <a:t>SI</a:t>
                      </a:r>
                      <a:endParaRPr lang="it-IT" sz="10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accent2">
                        <a:lumMod val="20000"/>
                        <a:lumOff val="80000"/>
                      </a:schemeClr>
                    </a:solidFill>
                  </a:tcPr>
                </a:tc>
                <a:extLst>
                  <a:ext uri="{0D108BD9-81ED-4DB2-BD59-A6C34878D82A}">
                    <a16:rowId xmlns:a16="http://schemas.microsoft.com/office/drawing/2014/main" val="1169521440"/>
                  </a:ext>
                </a:extLst>
              </a:tr>
              <a:tr h="69290">
                <a:tc vMerge="1">
                  <a:txBody>
                    <a:bodyPr/>
                    <a:lstStyle/>
                    <a:p>
                      <a:endParaRPr lang="it-IT"/>
                    </a:p>
                  </a:txBody>
                  <a:tcPr/>
                </a:tc>
                <a:tc>
                  <a:txBody>
                    <a:bodyPr/>
                    <a:lstStyle/>
                    <a:p>
                      <a:pPr marL="1905">
                        <a:spcBef>
                          <a:spcPts val="50"/>
                        </a:spcBef>
                        <a:spcAft>
                          <a:spcPts val="0"/>
                        </a:spcAft>
                      </a:pPr>
                      <a:r>
                        <a:rPr lang="it-IT" sz="1000" dirty="0">
                          <a:solidFill>
                            <a:schemeClr val="tx1"/>
                          </a:solidFill>
                          <a:effectLst/>
                        </a:rPr>
                        <a:t>Piattaforma ANAC</a:t>
                      </a:r>
                      <a:endParaRPr lang="it-IT" sz="10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accent2">
                        <a:lumMod val="20000"/>
                        <a:lumOff val="80000"/>
                      </a:schemeClr>
                    </a:solidFill>
                  </a:tcPr>
                </a:tc>
                <a:tc>
                  <a:txBody>
                    <a:bodyPr/>
                    <a:lstStyle/>
                    <a:p>
                      <a:pPr marL="450850" marR="440690" algn="ctr">
                        <a:lnSpc>
                          <a:spcPts val="1030"/>
                        </a:lnSpc>
                        <a:spcBef>
                          <a:spcPts val="85"/>
                        </a:spcBef>
                        <a:spcAft>
                          <a:spcPts val="0"/>
                        </a:spcAft>
                      </a:pPr>
                      <a:r>
                        <a:rPr lang="it-IT" sz="1000" dirty="0">
                          <a:solidFill>
                            <a:schemeClr val="tx1"/>
                          </a:solidFill>
                          <a:effectLst/>
                        </a:rPr>
                        <a:t>SI</a:t>
                      </a:r>
                      <a:endParaRPr lang="it-IT" sz="10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accent2">
                        <a:lumMod val="20000"/>
                        <a:lumOff val="80000"/>
                      </a:schemeClr>
                    </a:solidFill>
                  </a:tcPr>
                </a:tc>
                <a:tc>
                  <a:txBody>
                    <a:bodyPr/>
                    <a:lstStyle/>
                    <a:p>
                      <a:pPr marL="24765" marR="13335" algn="ctr">
                        <a:lnSpc>
                          <a:spcPts val="1030"/>
                        </a:lnSpc>
                        <a:spcBef>
                          <a:spcPts val="85"/>
                        </a:spcBef>
                        <a:spcAft>
                          <a:spcPts val="0"/>
                        </a:spcAft>
                      </a:pPr>
                      <a:r>
                        <a:rPr lang="it-IT" sz="1000" dirty="0">
                          <a:solidFill>
                            <a:schemeClr val="tx1"/>
                          </a:solidFill>
                          <a:effectLst/>
                        </a:rPr>
                        <a:t>SI</a:t>
                      </a:r>
                      <a:endParaRPr lang="it-IT" sz="10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accent2">
                        <a:lumMod val="20000"/>
                        <a:lumOff val="80000"/>
                      </a:schemeClr>
                    </a:solidFill>
                  </a:tcPr>
                </a:tc>
                <a:tc>
                  <a:txBody>
                    <a:bodyPr/>
                    <a:lstStyle/>
                    <a:p>
                      <a:pPr marL="24765" marR="13335" algn="ctr">
                        <a:lnSpc>
                          <a:spcPts val="1030"/>
                        </a:lnSpc>
                        <a:spcBef>
                          <a:spcPts val="85"/>
                        </a:spcBef>
                        <a:spcAft>
                          <a:spcPts val="0"/>
                        </a:spcAft>
                      </a:pPr>
                      <a:r>
                        <a:rPr lang="it-IT" sz="1000" dirty="0">
                          <a:solidFill>
                            <a:schemeClr val="tx1"/>
                          </a:solidFill>
                          <a:effectLst/>
                        </a:rPr>
                        <a:t>SI</a:t>
                      </a:r>
                      <a:endParaRPr lang="it-IT" sz="10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accent2">
                        <a:lumMod val="20000"/>
                        <a:lumOff val="80000"/>
                      </a:schemeClr>
                    </a:solidFill>
                  </a:tcPr>
                </a:tc>
                <a:extLst>
                  <a:ext uri="{0D108BD9-81ED-4DB2-BD59-A6C34878D82A}">
                    <a16:rowId xmlns:a16="http://schemas.microsoft.com/office/drawing/2014/main" val="4090164112"/>
                  </a:ext>
                </a:extLst>
              </a:tr>
              <a:tr h="156726">
                <a:tc vMerge="1">
                  <a:txBody>
                    <a:bodyPr/>
                    <a:lstStyle/>
                    <a:p>
                      <a:endParaRPr lang="it-IT"/>
                    </a:p>
                  </a:txBody>
                  <a:tcPr/>
                </a:tc>
                <a:tc>
                  <a:txBody>
                    <a:bodyPr/>
                    <a:lstStyle/>
                    <a:p>
                      <a:pPr marL="1905">
                        <a:spcBef>
                          <a:spcPts val="50"/>
                        </a:spcBef>
                        <a:spcAft>
                          <a:spcPts val="0"/>
                        </a:spcAft>
                      </a:pPr>
                      <a:r>
                        <a:rPr lang="it-IT" sz="1000" dirty="0">
                          <a:solidFill>
                            <a:schemeClr val="tx1"/>
                          </a:solidFill>
                          <a:effectLst/>
                        </a:rPr>
                        <a:t>Sito Web del MIT</a:t>
                      </a:r>
                      <a:endParaRPr lang="it-IT" sz="10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accent2">
                        <a:lumMod val="20000"/>
                        <a:lumOff val="80000"/>
                      </a:schemeClr>
                    </a:solidFill>
                  </a:tcPr>
                </a:tc>
                <a:tc>
                  <a:txBody>
                    <a:bodyPr/>
                    <a:lstStyle/>
                    <a:p>
                      <a:pPr marL="450850" marR="440690" algn="ctr">
                        <a:lnSpc>
                          <a:spcPts val="1030"/>
                        </a:lnSpc>
                        <a:spcBef>
                          <a:spcPts val="85"/>
                        </a:spcBef>
                        <a:spcAft>
                          <a:spcPts val="0"/>
                        </a:spcAft>
                      </a:pPr>
                      <a:r>
                        <a:rPr lang="it-IT" sz="1000" dirty="0">
                          <a:solidFill>
                            <a:schemeClr val="tx1"/>
                          </a:solidFill>
                          <a:effectLst/>
                        </a:rPr>
                        <a:t>SI</a:t>
                      </a:r>
                      <a:endParaRPr lang="it-IT" sz="10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accent2">
                        <a:lumMod val="20000"/>
                        <a:lumOff val="80000"/>
                      </a:schemeClr>
                    </a:solidFill>
                  </a:tcPr>
                </a:tc>
                <a:tc>
                  <a:txBody>
                    <a:bodyPr/>
                    <a:lstStyle/>
                    <a:p>
                      <a:pPr marL="24765" marR="13335" algn="ctr">
                        <a:lnSpc>
                          <a:spcPts val="1030"/>
                        </a:lnSpc>
                        <a:spcBef>
                          <a:spcPts val="85"/>
                        </a:spcBef>
                        <a:spcAft>
                          <a:spcPts val="0"/>
                        </a:spcAft>
                      </a:pPr>
                      <a:r>
                        <a:rPr lang="it-IT" sz="1000" dirty="0">
                          <a:solidFill>
                            <a:schemeClr val="tx1"/>
                          </a:solidFill>
                          <a:effectLst/>
                        </a:rPr>
                        <a:t>SI</a:t>
                      </a:r>
                      <a:endParaRPr lang="it-IT" sz="10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accent2">
                        <a:lumMod val="20000"/>
                        <a:lumOff val="80000"/>
                      </a:schemeClr>
                    </a:solidFill>
                  </a:tcPr>
                </a:tc>
                <a:tc>
                  <a:txBody>
                    <a:bodyPr/>
                    <a:lstStyle/>
                    <a:p>
                      <a:pPr marL="24765" marR="13335" algn="ctr">
                        <a:lnSpc>
                          <a:spcPts val="1030"/>
                        </a:lnSpc>
                        <a:spcBef>
                          <a:spcPts val="85"/>
                        </a:spcBef>
                        <a:spcAft>
                          <a:spcPts val="0"/>
                        </a:spcAft>
                      </a:pPr>
                      <a:r>
                        <a:rPr lang="it-IT" sz="1000" dirty="0">
                          <a:solidFill>
                            <a:schemeClr val="tx1"/>
                          </a:solidFill>
                          <a:effectLst/>
                        </a:rPr>
                        <a:t>SI</a:t>
                      </a:r>
                      <a:endParaRPr lang="it-IT" sz="10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accent2">
                        <a:lumMod val="20000"/>
                        <a:lumOff val="80000"/>
                      </a:schemeClr>
                    </a:solidFill>
                  </a:tcPr>
                </a:tc>
                <a:extLst>
                  <a:ext uri="{0D108BD9-81ED-4DB2-BD59-A6C34878D82A}">
                    <a16:rowId xmlns:a16="http://schemas.microsoft.com/office/drawing/2014/main" val="3615334949"/>
                  </a:ext>
                </a:extLst>
              </a:tr>
              <a:tr h="156726">
                <a:tc rowSpan="3">
                  <a:txBody>
                    <a:bodyPr/>
                    <a:lstStyle/>
                    <a:p>
                      <a:pPr algn="l">
                        <a:spcBef>
                          <a:spcPts val="25"/>
                        </a:spcBef>
                        <a:spcAft>
                          <a:spcPts val="0"/>
                        </a:spcAft>
                      </a:pPr>
                      <a:r>
                        <a:rPr lang="it-IT" sz="1000" dirty="0">
                          <a:solidFill>
                            <a:schemeClr val="tx1"/>
                          </a:solidFill>
                          <a:effectLst/>
                        </a:rPr>
                        <a:t> </a:t>
                      </a:r>
                    </a:p>
                    <a:p>
                      <a:pPr marL="1270" algn="l">
                        <a:spcBef>
                          <a:spcPts val="5"/>
                        </a:spcBef>
                        <a:spcAft>
                          <a:spcPts val="0"/>
                        </a:spcAft>
                      </a:pPr>
                      <a:r>
                        <a:rPr lang="it-IT" sz="1000" dirty="0">
                          <a:solidFill>
                            <a:schemeClr val="tx1"/>
                          </a:solidFill>
                          <a:effectLst/>
                        </a:rPr>
                        <a:t>Lettere d'invito</a:t>
                      </a:r>
                      <a:endParaRPr lang="it-IT" sz="10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1905">
                        <a:spcBef>
                          <a:spcPts val="50"/>
                        </a:spcBef>
                        <a:spcAft>
                          <a:spcPts val="0"/>
                        </a:spcAft>
                      </a:pPr>
                      <a:r>
                        <a:rPr lang="it-IT" sz="1000" dirty="0">
                          <a:solidFill>
                            <a:schemeClr val="tx1"/>
                          </a:solidFill>
                          <a:effectLst/>
                        </a:rPr>
                        <a:t>Profilo committente</a:t>
                      </a:r>
                      <a:endParaRPr lang="it-IT" sz="10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accent2">
                        <a:lumMod val="20000"/>
                        <a:lumOff val="80000"/>
                      </a:schemeClr>
                    </a:solidFill>
                  </a:tcPr>
                </a:tc>
                <a:tc>
                  <a:txBody>
                    <a:bodyPr/>
                    <a:lstStyle/>
                    <a:p>
                      <a:pPr marL="452755" marR="440690" algn="ctr">
                        <a:lnSpc>
                          <a:spcPts val="1030"/>
                        </a:lnSpc>
                        <a:spcBef>
                          <a:spcPts val="90"/>
                        </a:spcBef>
                        <a:spcAft>
                          <a:spcPts val="0"/>
                        </a:spcAft>
                      </a:pPr>
                      <a:r>
                        <a:rPr lang="it-IT" sz="1000" dirty="0">
                          <a:solidFill>
                            <a:schemeClr val="tx1"/>
                          </a:solidFill>
                          <a:effectLst/>
                        </a:rPr>
                        <a:t>SI (</a:t>
                      </a:r>
                      <a:r>
                        <a:rPr lang="it-IT" sz="1000" baseline="30000" dirty="0">
                          <a:solidFill>
                            <a:schemeClr val="tx1"/>
                          </a:solidFill>
                          <a:effectLst/>
                        </a:rPr>
                        <a:t>5</a:t>
                      </a:r>
                      <a:r>
                        <a:rPr lang="it-IT" sz="1000" dirty="0">
                          <a:solidFill>
                            <a:schemeClr val="tx1"/>
                          </a:solidFill>
                          <a:effectLst/>
                        </a:rPr>
                        <a:t>)</a:t>
                      </a:r>
                      <a:endParaRPr lang="it-IT" sz="10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accent2">
                        <a:lumMod val="20000"/>
                        <a:lumOff val="80000"/>
                      </a:schemeClr>
                    </a:solidFill>
                  </a:tcPr>
                </a:tc>
                <a:tc>
                  <a:txBody>
                    <a:bodyPr/>
                    <a:lstStyle/>
                    <a:p>
                      <a:pPr>
                        <a:spcAft>
                          <a:spcPts val="0"/>
                        </a:spcAft>
                      </a:pPr>
                      <a:r>
                        <a:rPr lang="it-IT" sz="1000" dirty="0">
                          <a:solidFill>
                            <a:schemeClr val="tx1"/>
                          </a:solidFill>
                          <a:effectLst/>
                        </a:rPr>
                        <a:t> </a:t>
                      </a:r>
                      <a:endParaRPr lang="it-IT" sz="10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accent2">
                        <a:lumMod val="20000"/>
                        <a:lumOff val="80000"/>
                      </a:schemeClr>
                    </a:solidFill>
                  </a:tcPr>
                </a:tc>
                <a:tc>
                  <a:txBody>
                    <a:bodyPr/>
                    <a:lstStyle/>
                    <a:p>
                      <a:pPr>
                        <a:spcAft>
                          <a:spcPts val="0"/>
                        </a:spcAft>
                      </a:pPr>
                      <a:r>
                        <a:rPr lang="it-IT" sz="1000" dirty="0">
                          <a:solidFill>
                            <a:schemeClr val="tx1"/>
                          </a:solidFill>
                          <a:effectLst/>
                        </a:rPr>
                        <a:t> </a:t>
                      </a:r>
                      <a:endParaRPr lang="it-IT" sz="10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accent2">
                        <a:lumMod val="20000"/>
                        <a:lumOff val="80000"/>
                      </a:schemeClr>
                    </a:solidFill>
                  </a:tcPr>
                </a:tc>
                <a:extLst>
                  <a:ext uri="{0D108BD9-81ED-4DB2-BD59-A6C34878D82A}">
                    <a16:rowId xmlns:a16="http://schemas.microsoft.com/office/drawing/2014/main" val="1523083223"/>
                  </a:ext>
                </a:extLst>
              </a:tr>
              <a:tr h="156726">
                <a:tc vMerge="1">
                  <a:txBody>
                    <a:bodyPr/>
                    <a:lstStyle/>
                    <a:p>
                      <a:endParaRPr lang="it-IT"/>
                    </a:p>
                  </a:txBody>
                  <a:tcPr/>
                </a:tc>
                <a:tc>
                  <a:txBody>
                    <a:bodyPr/>
                    <a:lstStyle/>
                    <a:p>
                      <a:pPr marL="1905">
                        <a:spcBef>
                          <a:spcPts val="55"/>
                        </a:spcBef>
                        <a:spcAft>
                          <a:spcPts val="0"/>
                        </a:spcAft>
                      </a:pPr>
                      <a:r>
                        <a:rPr lang="it-IT" sz="1000" dirty="0">
                          <a:solidFill>
                            <a:schemeClr val="tx1"/>
                          </a:solidFill>
                          <a:effectLst/>
                        </a:rPr>
                        <a:t>Piattaforma ANAC</a:t>
                      </a:r>
                      <a:endParaRPr lang="it-IT" sz="10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accent2">
                        <a:lumMod val="20000"/>
                        <a:lumOff val="80000"/>
                      </a:schemeClr>
                    </a:solidFill>
                  </a:tcPr>
                </a:tc>
                <a:tc>
                  <a:txBody>
                    <a:bodyPr/>
                    <a:lstStyle/>
                    <a:p>
                      <a:pPr marL="452755" marR="440690" algn="ctr">
                        <a:lnSpc>
                          <a:spcPts val="1030"/>
                        </a:lnSpc>
                        <a:spcBef>
                          <a:spcPts val="90"/>
                        </a:spcBef>
                        <a:spcAft>
                          <a:spcPts val="0"/>
                        </a:spcAft>
                      </a:pPr>
                      <a:r>
                        <a:rPr lang="it-IT" sz="1000" dirty="0">
                          <a:solidFill>
                            <a:schemeClr val="tx1"/>
                          </a:solidFill>
                          <a:effectLst/>
                        </a:rPr>
                        <a:t>SI (</a:t>
                      </a:r>
                      <a:r>
                        <a:rPr lang="it-IT" sz="1000" baseline="30000" dirty="0">
                          <a:solidFill>
                            <a:schemeClr val="tx1"/>
                          </a:solidFill>
                          <a:effectLst/>
                        </a:rPr>
                        <a:t>5</a:t>
                      </a:r>
                      <a:r>
                        <a:rPr lang="it-IT" sz="1000" dirty="0">
                          <a:solidFill>
                            <a:schemeClr val="tx1"/>
                          </a:solidFill>
                          <a:effectLst/>
                        </a:rPr>
                        <a:t>)</a:t>
                      </a:r>
                      <a:endParaRPr lang="it-IT" sz="10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accent2">
                        <a:lumMod val="20000"/>
                        <a:lumOff val="80000"/>
                      </a:schemeClr>
                    </a:solidFill>
                  </a:tcPr>
                </a:tc>
                <a:tc>
                  <a:txBody>
                    <a:bodyPr/>
                    <a:lstStyle/>
                    <a:p>
                      <a:pPr>
                        <a:spcAft>
                          <a:spcPts val="0"/>
                        </a:spcAft>
                      </a:pPr>
                      <a:r>
                        <a:rPr lang="it-IT" sz="1000" dirty="0">
                          <a:solidFill>
                            <a:schemeClr val="tx1"/>
                          </a:solidFill>
                          <a:effectLst/>
                        </a:rPr>
                        <a:t> </a:t>
                      </a:r>
                      <a:endParaRPr lang="it-IT" sz="10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accent2">
                        <a:lumMod val="20000"/>
                        <a:lumOff val="80000"/>
                      </a:schemeClr>
                    </a:solidFill>
                  </a:tcPr>
                </a:tc>
                <a:tc>
                  <a:txBody>
                    <a:bodyPr/>
                    <a:lstStyle/>
                    <a:p>
                      <a:pPr>
                        <a:spcAft>
                          <a:spcPts val="0"/>
                        </a:spcAft>
                      </a:pPr>
                      <a:r>
                        <a:rPr lang="it-IT" sz="1000" dirty="0">
                          <a:solidFill>
                            <a:schemeClr val="tx1"/>
                          </a:solidFill>
                          <a:effectLst/>
                        </a:rPr>
                        <a:t> </a:t>
                      </a:r>
                      <a:endParaRPr lang="it-IT" sz="10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accent2">
                        <a:lumMod val="20000"/>
                        <a:lumOff val="80000"/>
                      </a:schemeClr>
                    </a:solidFill>
                  </a:tcPr>
                </a:tc>
                <a:extLst>
                  <a:ext uri="{0D108BD9-81ED-4DB2-BD59-A6C34878D82A}">
                    <a16:rowId xmlns:a16="http://schemas.microsoft.com/office/drawing/2014/main" val="2817738363"/>
                  </a:ext>
                </a:extLst>
              </a:tr>
              <a:tr h="156726">
                <a:tc vMerge="1">
                  <a:txBody>
                    <a:bodyPr/>
                    <a:lstStyle/>
                    <a:p>
                      <a:endParaRPr lang="it-IT"/>
                    </a:p>
                  </a:txBody>
                  <a:tcPr/>
                </a:tc>
                <a:tc>
                  <a:txBody>
                    <a:bodyPr/>
                    <a:lstStyle/>
                    <a:p>
                      <a:pPr marL="1905">
                        <a:spcBef>
                          <a:spcPts val="50"/>
                        </a:spcBef>
                        <a:spcAft>
                          <a:spcPts val="0"/>
                        </a:spcAft>
                      </a:pPr>
                      <a:r>
                        <a:rPr lang="it-IT" sz="1000" dirty="0">
                          <a:solidFill>
                            <a:schemeClr val="tx1"/>
                          </a:solidFill>
                          <a:effectLst/>
                        </a:rPr>
                        <a:t>Sito Web del MIT</a:t>
                      </a:r>
                      <a:endParaRPr lang="it-IT" sz="10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accent2">
                        <a:lumMod val="20000"/>
                        <a:lumOff val="80000"/>
                      </a:schemeClr>
                    </a:solidFill>
                  </a:tcPr>
                </a:tc>
                <a:tc>
                  <a:txBody>
                    <a:bodyPr/>
                    <a:lstStyle/>
                    <a:p>
                      <a:pPr marL="452755" marR="440690" algn="ctr">
                        <a:lnSpc>
                          <a:spcPts val="1030"/>
                        </a:lnSpc>
                        <a:spcBef>
                          <a:spcPts val="85"/>
                        </a:spcBef>
                        <a:spcAft>
                          <a:spcPts val="0"/>
                        </a:spcAft>
                      </a:pPr>
                      <a:r>
                        <a:rPr lang="it-IT" sz="1000" dirty="0">
                          <a:solidFill>
                            <a:schemeClr val="tx1"/>
                          </a:solidFill>
                          <a:effectLst/>
                        </a:rPr>
                        <a:t>SI (</a:t>
                      </a:r>
                      <a:r>
                        <a:rPr lang="it-IT" sz="1000" baseline="30000" dirty="0">
                          <a:solidFill>
                            <a:schemeClr val="tx1"/>
                          </a:solidFill>
                          <a:effectLst/>
                        </a:rPr>
                        <a:t>5</a:t>
                      </a:r>
                      <a:r>
                        <a:rPr lang="it-IT" sz="1000" dirty="0">
                          <a:solidFill>
                            <a:schemeClr val="tx1"/>
                          </a:solidFill>
                          <a:effectLst/>
                        </a:rPr>
                        <a:t>)</a:t>
                      </a:r>
                      <a:endParaRPr lang="it-IT" sz="10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accent2">
                        <a:lumMod val="20000"/>
                        <a:lumOff val="80000"/>
                      </a:schemeClr>
                    </a:solidFill>
                  </a:tcPr>
                </a:tc>
                <a:tc>
                  <a:txBody>
                    <a:bodyPr/>
                    <a:lstStyle/>
                    <a:p>
                      <a:pPr>
                        <a:spcAft>
                          <a:spcPts val="0"/>
                        </a:spcAft>
                      </a:pPr>
                      <a:r>
                        <a:rPr lang="it-IT" sz="1000" dirty="0">
                          <a:solidFill>
                            <a:schemeClr val="tx1"/>
                          </a:solidFill>
                          <a:effectLst/>
                        </a:rPr>
                        <a:t> </a:t>
                      </a:r>
                      <a:endParaRPr lang="it-IT" sz="10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accent2">
                        <a:lumMod val="20000"/>
                        <a:lumOff val="80000"/>
                      </a:schemeClr>
                    </a:solidFill>
                  </a:tcPr>
                </a:tc>
                <a:tc>
                  <a:txBody>
                    <a:bodyPr/>
                    <a:lstStyle/>
                    <a:p>
                      <a:pPr>
                        <a:spcAft>
                          <a:spcPts val="0"/>
                        </a:spcAft>
                      </a:pPr>
                      <a:r>
                        <a:rPr lang="it-IT" sz="1000" dirty="0">
                          <a:solidFill>
                            <a:schemeClr val="tx1"/>
                          </a:solidFill>
                          <a:effectLst/>
                        </a:rPr>
                        <a:t> </a:t>
                      </a:r>
                      <a:endParaRPr lang="it-IT" sz="10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accent2">
                        <a:lumMod val="20000"/>
                        <a:lumOff val="80000"/>
                      </a:schemeClr>
                    </a:solidFill>
                  </a:tcPr>
                </a:tc>
                <a:extLst>
                  <a:ext uri="{0D108BD9-81ED-4DB2-BD59-A6C34878D82A}">
                    <a16:rowId xmlns:a16="http://schemas.microsoft.com/office/drawing/2014/main" val="4061909840"/>
                  </a:ext>
                </a:extLst>
              </a:tr>
              <a:tr h="156726">
                <a:tc rowSpan="8">
                  <a:txBody>
                    <a:bodyPr/>
                    <a:lstStyle/>
                    <a:p>
                      <a:pPr algn="l">
                        <a:spcAft>
                          <a:spcPts val="0"/>
                        </a:spcAft>
                      </a:pPr>
                      <a:r>
                        <a:rPr lang="it-IT" sz="1000" dirty="0">
                          <a:solidFill>
                            <a:schemeClr val="tx1"/>
                          </a:solidFill>
                          <a:effectLst/>
                        </a:rPr>
                        <a:t> </a:t>
                      </a:r>
                    </a:p>
                    <a:p>
                      <a:pPr algn="l">
                        <a:spcAft>
                          <a:spcPts val="0"/>
                        </a:spcAft>
                      </a:pPr>
                      <a:r>
                        <a:rPr lang="it-IT" sz="1000" dirty="0">
                          <a:solidFill>
                            <a:schemeClr val="tx1"/>
                          </a:solidFill>
                          <a:effectLst/>
                        </a:rPr>
                        <a:t> </a:t>
                      </a:r>
                    </a:p>
                    <a:p>
                      <a:pPr algn="l">
                        <a:spcAft>
                          <a:spcPts val="0"/>
                        </a:spcAft>
                      </a:pPr>
                      <a:r>
                        <a:rPr lang="it-IT" sz="1000" dirty="0">
                          <a:solidFill>
                            <a:schemeClr val="tx1"/>
                          </a:solidFill>
                          <a:effectLst/>
                        </a:rPr>
                        <a:t> </a:t>
                      </a:r>
                    </a:p>
                    <a:p>
                      <a:pPr algn="l">
                        <a:spcBef>
                          <a:spcPts val="50"/>
                        </a:spcBef>
                        <a:spcAft>
                          <a:spcPts val="0"/>
                        </a:spcAft>
                      </a:pPr>
                      <a:r>
                        <a:rPr lang="it-IT" sz="1000" dirty="0">
                          <a:solidFill>
                            <a:schemeClr val="tx1"/>
                          </a:solidFill>
                          <a:effectLst/>
                        </a:rPr>
                        <a:t> </a:t>
                      </a:r>
                    </a:p>
                    <a:p>
                      <a:pPr marL="1270" algn="l">
                        <a:spcAft>
                          <a:spcPts val="0"/>
                        </a:spcAft>
                      </a:pPr>
                      <a:r>
                        <a:rPr lang="it-IT" sz="1000" dirty="0">
                          <a:solidFill>
                            <a:schemeClr val="tx1"/>
                          </a:solidFill>
                          <a:effectLst/>
                        </a:rPr>
                        <a:t>Bando di gara</a:t>
                      </a:r>
                      <a:endParaRPr lang="it-IT" sz="10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1905">
                        <a:spcBef>
                          <a:spcPts val="50"/>
                        </a:spcBef>
                        <a:spcAft>
                          <a:spcPts val="0"/>
                        </a:spcAft>
                      </a:pPr>
                      <a:r>
                        <a:rPr lang="it-IT" sz="1000" dirty="0">
                          <a:solidFill>
                            <a:schemeClr val="tx1"/>
                          </a:solidFill>
                          <a:effectLst/>
                        </a:rPr>
                        <a:t>G.U. della U.E.</a:t>
                      </a:r>
                      <a:endParaRPr lang="it-IT" sz="10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accent2">
                        <a:lumMod val="20000"/>
                        <a:lumOff val="80000"/>
                      </a:schemeClr>
                    </a:solidFill>
                  </a:tcPr>
                </a:tc>
                <a:tc>
                  <a:txBody>
                    <a:bodyPr/>
                    <a:lstStyle/>
                    <a:p>
                      <a:pPr>
                        <a:spcAft>
                          <a:spcPts val="0"/>
                        </a:spcAft>
                      </a:pPr>
                      <a:r>
                        <a:rPr lang="it-IT" sz="1000" dirty="0">
                          <a:solidFill>
                            <a:schemeClr val="tx1"/>
                          </a:solidFill>
                          <a:effectLst/>
                        </a:rPr>
                        <a:t> </a:t>
                      </a:r>
                      <a:endParaRPr lang="it-IT" sz="10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accent2">
                        <a:lumMod val="20000"/>
                        <a:lumOff val="80000"/>
                      </a:schemeClr>
                    </a:solidFill>
                  </a:tcPr>
                </a:tc>
                <a:tc>
                  <a:txBody>
                    <a:bodyPr/>
                    <a:lstStyle/>
                    <a:p>
                      <a:pPr>
                        <a:spcAft>
                          <a:spcPts val="0"/>
                        </a:spcAft>
                      </a:pPr>
                      <a:r>
                        <a:rPr lang="it-IT" sz="1000" dirty="0">
                          <a:solidFill>
                            <a:schemeClr val="tx1"/>
                          </a:solidFill>
                          <a:effectLst/>
                        </a:rPr>
                        <a:t> </a:t>
                      </a:r>
                      <a:endParaRPr lang="it-IT" sz="10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accent2">
                        <a:lumMod val="20000"/>
                        <a:lumOff val="80000"/>
                      </a:schemeClr>
                    </a:solidFill>
                  </a:tcPr>
                </a:tc>
                <a:tc>
                  <a:txBody>
                    <a:bodyPr/>
                    <a:lstStyle/>
                    <a:p>
                      <a:pPr marL="24765" marR="13335" algn="ctr">
                        <a:lnSpc>
                          <a:spcPts val="1030"/>
                        </a:lnSpc>
                        <a:spcBef>
                          <a:spcPts val="85"/>
                        </a:spcBef>
                        <a:spcAft>
                          <a:spcPts val="0"/>
                        </a:spcAft>
                      </a:pPr>
                      <a:r>
                        <a:rPr lang="it-IT" sz="1000" dirty="0">
                          <a:solidFill>
                            <a:schemeClr val="tx1"/>
                          </a:solidFill>
                          <a:effectLst/>
                        </a:rPr>
                        <a:t>SI</a:t>
                      </a:r>
                      <a:endParaRPr lang="it-IT" sz="10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accent2">
                        <a:lumMod val="20000"/>
                        <a:lumOff val="80000"/>
                      </a:schemeClr>
                    </a:solidFill>
                  </a:tcPr>
                </a:tc>
                <a:extLst>
                  <a:ext uri="{0D108BD9-81ED-4DB2-BD59-A6C34878D82A}">
                    <a16:rowId xmlns:a16="http://schemas.microsoft.com/office/drawing/2014/main" val="3568098727"/>
                  </a:ext>
                </a:extLst>
              </a:tr>
              <a:tr h="156726">
                <a:tc vMerge="1">
                  <a:txBody>
                    <a:bodyPr/>
                    <a:lstStyle/>
                    <a:p>
                      <a:endParaRPr lang="it-IT"/>
                    </a:p>
                  </a:txBody>
                  <a:tcPr/>
                </a:tc>
                <a:tc>
                  <a:txBody>
                    <a:bodyPr/>
                    <a:lstStyle/>
                    <a:p>
                      <a:pPr marL="1905">
                        <a:spcBef>
                          <a:spcPts val="50"/>
                        </a:spcBef>
                        <a:spcAft>
                          <a:spcPts val="0"/>
                        </a:spcAft>
                      </a:pPr>
                      <a:r>
                        <a:rPr lang="it-IT" sz="1000" dirty="0">
                          <a:solidFill>
                            <a:schemeClr val="tx1"/>
                          </a:solidFill>
                          <a:effectLst/>
                        </a:rPr>
                        <a:t>G.U. della R.I. (</a:t>
                      </a:r>
                      <a:r>
                        <a:rPr lang="it-IT" sz="1000" baseline="30000" dirty="0">
                          <a:solidFill>
                            <a:schemeClr val="tx1"/>
                          </a:solidFill>
                          <a:effectLst/>
                        </a:rPr>
                        <a:t>6</a:t>
                      </a:r>
                      <a:r>
                        <a:rPr lang="it-IT" sz="1000" dirty="0">
                          <a:solidFill>
                            <a:schemeClr val="tx1"/>
                          </a:solidFill>
                          <a:effectLst/>
                        </a:rPr>
                        <a:t>)</a:t>
                      </a:r>
                      <a:endParaRPr lang="it-IT" sz="10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accent2">
                        <a:lumMod val="20000"/>
                        <a:lumOff val="80000"/>
                      </a:schemeClr>
                    </a:solidFill>
                  </a:tcPr>
                </a:tc>
                <a:tc>
                  <a:txBody>
                    <a:bodyPr/>
                    <a:lstStyle/>
                    <a:p>
                      <a:pPr>
                        <a:spcAft>
                          <a:spcPts val="0"/>
                        </a:spcAft>
                      </a:pPr>
                      <a:r>
                        <a:rPr lang="it-IT" sz="1000" dirty="0">
                          <a:solidFill>
                            <a:schemeClr val="tx1"/>
                          </a:solidFill>
                          <a:effectLst/>
                        </a:rPr>
                        <a:t> </a:t>
                      </a:r>
                      <a:endParaRPr lang="it-IT" sz="10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accent2">
                        <a:lumMod val="20000"/>
                        <a:lumOff val="80000"/>
                      </a:schemeClr>
                    </a:solidFill>
                  </a:tcPr>
                </a:tc>
                <a:tc>
                  <a:txBody>
                    <a:bodyPr/>
                    <a:lstStyle/>
                    <a:p>
                      <a:pPr marL="24765" marR="13335" algn="ctr">
                        <a:lnSpc>
                          <a:spcPts val="1030"/>
                        </a:lnSpc>
                        <a:spcBef>
                          <a:spcPts val="90"/>
                        </a:spcBef>
                        <a:spcAft>
                          <a:spcPts val="0"/>
                        </a:spcAft>
                      </a:pPr>
                      <a:r>
                        <a:rPr lang="it-IT" sz="1000" dirty="0">
                          <a:solidFill>
                            <a:schemeClr val="tx1"/>
                          </a:solidFill>
                          <a:effectLst/>
                        </a:rPr>
                        <a:t>SI</a:t>
                      </a:r>
                      <a:endParaRPr lang="it-IT" sz="10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accent2">
                        <a:lumMod val="20000"/>
                        <a:lumOff val="80000"/>
                      </a:schemeClr>
                    </a:solidFill>
                  </a:tcPr>
                </a:tc>
                <a:tc>
                  <a:txBody>
                    <a:bodyPr/>
                    <a:lstStyle/>
                    <a:p>
                      <a:pPr marL="24765" marR="13335" algn="ctr">
                        <a:lnSpc>
                          <a:spcPts val="1030"/>
                        </a:lnSpc>
                        <a:spcBef>
                          <a:spcPts val="90"/>
                        </a:spcBef>
                        <a:spcAft>
                          <a:spcPts val="0"/>
                        </a:spcAft>
                      </a:pPr>
                      <a:r>
                        <a:rPr lang="it-IT" sz="1000" dirty="0">
                          <a:solidFill>
                            <a:schemeClr val="tx1"/>
                          </a:solidFill>
                          <a:effectLst/>
                        </a:rPr>
                        <a:t>SI</a:t>
                      </a:r>
                      <a:endParaRPr lang="it-IT" sz="10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accent2">
                        <a:lumMod val="20000"/>
                        <a:lumOff val="80000"/>
                      </a:schemeClr>
                    </a:solidFill>
                  </a:tcPr>
                </a:tc>
                <a:extLst>
                  <a:ext uri="{0D108BD9-81ED-4DB2-BD59-A6C34878D82A}">
                    <a16:rowId xmlns:a16="http://schemas.microsoft.com/office/drawing/2014/main" val="2327866206"/>
                  </a:ext>
                </a:extLst>
              </a:tr>
              <a:tr h="156726">
                <a:tc vMerge="1">
                  <a:txBody>
                    <a:bodyPr/>
                    <a:lstStyle/>
                    <a:p>
                      <a:endParaRPr lang="it-IT"/>
                    </a:p>
                  </a:txBody>
                  <a:tcPr/>
                </a:tc>
                <a:tc>
                  <a:txBody>
                    <a:bodyPr/>
                    <a:lstStyle/>
                    <a:p>
                      <a:pPr marL="1905">
                        <a:spcBef>
                          <a:spcPts val="50"/>
                        </a:spcBef>
                        <a:spcAft>
                          <a:spcPts val="0"/>
                        </a:spcAft>
                      </a:pPr>
                      <a:r>
                        <a:rPr lang="it-IT" sz="1000" dirty="0">
                          <a:solidFill>
                            <a:schemeClr val="tx1"/>
                          </a:solidFill>
                          <a:effectLst/>
                        </a:rPr>
                        <a:t>Profilo committente</a:t>
                      </a:r>
                      <a:endParaRPr lang="it-IT" sz="10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accent2">
                        <a:lumMod val="20000"/>
                        <a:lumOff val="80000"/>
                      </a:schemeClr>
                    </a:solidFill>
                  </a:tcPr>
                </a:tc>
                <a:tc>
                  <a:txBody>
                    <a:bodyPr/>
                    <a:lstStyle/>
                    <a:p>
                      <a:pPr>
                        <a:spcAft>
                          <a:spcPts val="0"/>
                        </a:spcAft>
                      </a:pPr>
                      <a:r>
                        <a:rPr lang="it-IT" sz="1000" dirty="0">
                          <a:solidFill>
                            <a:schemeClr val="tx1"/>
                          </a:solidFill>
                          <a:effectLst/>
                        </a:rPr>
                        <a:t> </a:t>
                      </a:r>
                      <a:endParaRPr lang="it-IT" sz="10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accent2">
                        <a:lumMod val="20000"/>
                        <a:lumOff val="80000"/>
                      </a:schemeClr>
                    </a:solidFill>
                  </a:tcPr>
                </a:tc>
                <a:tc>
                  <a:txBody>
                    <a:bodyPr/>
                    <a:lstStyle/>
                    <a:p>
                      <a:pPr marL="24765" marR="13335" algn="ctr">
                        <a:lnSpc>
                          <a:spcPts val="1030"/>
                        </a:lnSpc>
                        <a:spcBef>
                          <a:spcPts val="90"/>
                        </a:spcBef>
                        <a:spcAft>
                          <a:spcPts val="0"/>
                        </a:spcAft>
                      </a:pPr>
                      <a:r>
                        <a:rPr lang="it-IT" sz="1000" dirty="0">
                          <a:solidFill>
                            <a:schemeClr val="tx1"/>
                          </a:solidFill>
                          <a:effectLst/>
                        </a:rPr>
                        <a:t>SI</a:t>
                      </a:r>
                      <a:endParaRPr lang="it-IT" sz="10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accent2">
                        <a:lumMod val="20000"/>
                        <a:lumOff val="80000"/>
                      </a:schemeClr>
                    </a:solidFill>
                  </a:tcPr>
                </a:tc>
                <a:tc>
                  <a:txBody>
                    <a:bodyPr/>
                    <a:lstStyle/>
                    <a:p>
                      <a:pPr marL="24765" marR="13335" algn="ctr">
                        <a:lnSpc>
                          <a:spcPts val="1030"/>
                        </a:lnSpc>
                        <a:spcBef>
                          <a:spcPts val="90"/>
                        </a:spcBef>
                        <a:spcAft>
                          <a:spcPts val="0"/>
                        </a:spcAft>
                      </a:pPr>
                      <a:r>
                        <a:rPr lang="it-IT" sz="1000" dirty="0">
                          <a:solidFill>
                            <a:schemeClr val="tx1"/>
                          </a:solidFill>
                          <a:effectLst/>
                        </a:rPr>
                        <a:t>SI</a:t>
                      </a:r>
                      <a:endParaRPr lang="it-IT" sz="10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accent2">
                        <a:lumMod val="20000"/>
                        <a:lumOff val="80000"/>
                      </a:schemeClr>
                    </a:solidFill>
                  </a:tcPr>
                </a:tc>
                <a:extLst>
                  <a:ext uri="{0D108BD9-81ED-4DB2-BD59-A6C34878D82A}">
                    <a16:rowId xmlns:a16="http://schemas.microsoft.com/office/drawing/2014/main" val="1097219974"/>
                  </a:ext>
                </a:extLst>
              </a:tr>
              <a:tr h="156726">
                <a:tc vMerge="1">
                  <a:txBody>
                    <a:bodyPr/>
                    <a:lstStyle/>
                    <a:p>
                      <a:endParaRPr lang="it-IT"/>
                    </a:p>
                  </a:txBody>
                  <a:tcPr/>
                </a:tc>
                <a:tc>
                  <a:txBody>
                    <a:bodyPr/>
                    <a:lstStyle/>
                    <a:p>
                      <a:pPr marL="1905">
                        <a:spcBef>
                          <a:spcPts val="55"/>
                        </a:spcBef>
                        <a:spcAft>
                          <a:spcPts val="0"/>
                        </a:spcAft>
                      </a:pPr>
                      <a:r>
                        <a:rPr lang="it-IT" sz="1000" dirty="0">
                          <a:solidFill>
                            <a:schemeClr val="tx1"/>
                          </a:solidFill>
                          <a:effectLst/>
                        </a:rPr>
                        <a:t>Piattaforma ANAC</a:t>
                      </a:r>
                      <a:endParaRPr lang="it-IT" sz="10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accent2">
                        <a:lumMod val="20000"/>
                        <a:lumOff val="80000"/>
                      </a:schemeClr>
                    </a:solidFill>
                  </a:tcPr>
                </a:tc>
                <a:tc>
                  <a:txBody>
                    <a:bodyPr/>
                    <a:lstStyle/>
                    <a:p>
                      <a:pPr>
                        <a:spcAft>
                          <a:spcPts val="0"/>
                        </a:spcAft>
                      </a:pPr>
                      <a:r>
                        <a:rPr lang="it-IT" sz="1000" dirty="0">
                          <a:solidFill>
                            <a:schemeClr val="tx1"/>
                          </a:solidFill>
                          <a:effectLst/>
                        </a:rPr>
                        <a:t> </a:t>
                      </a:r>
                      <a:endParaRPr lang="it-IT" sz="10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accent2">
                        <a:lumMod val="20000"/>
                        <a:lumOff val="80000"/>
                      </a:schemeClr>
                    </a:solidFill>
                  </a:tcPr>
                </a:tc>
                <a:tc>
                  <a:txBody>
                    <a:bodyPr/>
                    <a:lstStyle/>
                    <a:p>
                      <a:pPr marL="24765" marR="13335" algn="ctr">
                        <a:lnSpc>
                          <a:spcPts val="1030"/>
                        </a:lnSpc>
                        <a:spcBef>
                          <a:spcPts val="90"/>
                        </a:spcBef>
                        <a:spcAft>
                          <a:spcPts val="0"/>
                        </a:spcAft>
                      </a:pPr>
                      <a:r>
                        <a:rPr lang="it-IT" sz="1000" dirty="0">
                          <a:solidFill>
                            <a:schemeClr val="tx1"/>
                          </a:solidFill>
                          <a:effectLst/>
                        </a:rPr>
                        <a:t>SI</a:t>
                      </a:r>
                      <a:endParaRPr lang="it-IT" sz="10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accent2">
                        <a:lumMod val="20000"/>
                        <a:lumOff val="80000"/>
                      </a:schemeClr>
                    </a:solidFill>
                  </a:tcPr>
                </a:tc>
                <a:tc>
                  <a:txBody>
                    <a:bodyPr/>
                    <a:lstStyle/>
                    <a:p>
                      <a:pPr marL="24765" marR="13335" algn="ctr">
                        <a:lnSpc>
                          <a:spcPts val="1030"/>
                        </a:lnSpc>
                        <a:spcBef>
                          <a:spcPts val="90"/>
                        </a:spcBef>
                        <a:spcAft>
                          <a:spcPts val="0"/>
                        </a:spcAft>
                      </a:pPr>
                      <a:r>
                        <a:rPr lang="it-IT" sz="1000" dirty="0">
                          <a:solidFill>
                            <a:schemeClr val="tx1"/>
                          </a:solidFill>
                          <a:effectLst/>
                        </a:rPr>
                        <a:t>SI</a:t>
                      </a:r>
                      <a:endParaRPr lang="it-IT" sz="10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accent2">
                        <a:lumMod val="20000"/>
                        <a:lumOff val="80000"/>
                      </a:schemeClr>
                    </a:solidFill>
                  </a:tcPr>
                </a:tc>
                <a:extLst>
                  <a:ext uri="{0D108BD9-81ED-4DB2-BD59-A6C34878D82A}">
                    <a16:rowId xmlns:a16="http://schemas.microsoft.com/office/drawing/2014/main" val="4126027590"/>
                  </a:ext>
                </a:extLst>
              </a:tr>
              <a:tr h="156726">
                <a:tc vMerge="1">
                  <a:txBody>
                    <a:bodyPr/>
                    <a:lstStyle/>
                    <a:p>
                      <a:endParaRPr lang="it-IT"/>
                    </a:p>
                  </a:txBody>
                  <a:tcPr/>
                </a:tc>
                <a:tc>
                  <a:txBody>
                    <a:bodyPr/>
                    <a:lstStyle/>
                    <a:p>
                      <a:pPr marL="1905">
                        <a:spcBef>
                          <a:spcPts val="55"/>
                        </a:spcBef>
                        <a:spcAft>
                          <a:spcPts val="0"/>
                        </a:spcAft>
                      </a:pPr>
                      <a:r>
                        <a:rPr lang="it-IT" sz="1000" dirty="0">
                          <a:solidFill>
                            <a:schemeClr val="tx1"/>
                          </a:solidFill>
                          <a:effectLst/>
                        </a:rPr>
                        <a:t>Sito Web del MIT</a:t>
                      </a:r>
                      <a:endParaRPr lang="it-IT" sz="10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accent2">
                        <a:lumMod val="20000"/>
                        <a:lumOff val="80000"/>
                      </a:schemeClr>
                    </a:solidFill>
                  </a:tcPr>
                </a:tc>
                <a:tc>
                  <a:txBody>
                    <a:bodyPr/>
                    <a:lstStyle/>
                    <a:p>
                      <a:pPr>
                        <a:spcAft>
                          <a:spcPts val="0"/>
                        </a:spcAft>
                      </a:pPr>
                      <a:r>
                        <a:rPr lang="it-IT" sz="1000" dirty="0">
                          <a:solidFill>
                            <a:schemeClr val="tx1"/>
                          </a:solidFill>
                          <a:effectLst/>
                        </a:rPr>
                        <a:t> </a:t>
                      </a:r>
                      <a:endParaRPr lang="it-IT" sz="10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accent2">
                        <a:lumMod val="20000"/>
                        <a:lumOff val="80000"/>
                      </a:schemeClr>
                    </a:solidFill>
                  </a:tcPr>
                </a:tc>
                <a:tc>
                  <a:txBody>
                    <a:bodyPr/>
                    <a:lstStyle/>
                    <a:p>
                      <a:pPr marL="24765" marR="13335" algn="ctr">
                        <a:lnSpc>
                          <a:spcPts val="1030"/>
                        </a:lnSpc>
                        <a:spcBef>
                          <a:spcPts val="90"/>
                        </a:spcBef>
                        <a:spcAft>
                          <a:spcPts val="0"/>
                        </a:spcAft>
                      </a:pPr>
                      <a:r>
                        <a:rPr lang="it-IT" sz="1000" dirty="0">
                          <a:solidFill>
                            <a:schemeClr val="tx1"/>
                          </a:solidFill>
                          <a:effectLst/>
                        </a:rPr>
                        <a:t>SI</a:t>
                      </a:r>
                      <a:endParaRPr lang="it-IT" sz="10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accent2">
                        <a:lumMod val="20000"/>
                        <a:lumOff val="80000"/>
                      </a:schemeClr>
                    </a:solidFill>
                  </a:tcPr>
                </a:tc>
                <a:tc>
                  <a:txBody>
                    <a:bodyPr/>
                    <a:lstStyle/>
                    <a:p>
                      <a:pPr marL="24765" marR="13335" algn="ctr">
                        <a:lnSpc>
                          <a:spcPts val="1030"/>
                        </a:lnSpc>
                        <a:spcBef>
                          <a:spcPts val="90"/>
                        </a:spcBef>
                        <a:spcAft>
                          <a:spcPts val="0"/>
                        </a:spcAft>
                      </a:pPr>
                      <a:r>
                        <a:rPr lang="it-IT" sz="1000" dirty="0">
                          <a:solidFill>
                            <a:schemeClr val="tx1"/>
                          </a:solidFill>
                          <a:effectLst/>
                        </a:rPr>
                        <a:t>SI</a:t>
                      </a:r>
                      <a:endParaRPr lang="it-IT" sz="10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accent2">
                        <a:lumMod val="20000"/>
                        <a:lumOff val="80000"/>
                      </a:schemeClr>
                    </a:solidFill>
                  </a:tcPr>
                </a:tc>
                <a:extLst>
                  <a:ext uri="{0D108BD9-81ED-4DB2-BD59-A6C34878D82A}">
                    <a16:rowId xmlns:a16="http://schemas.microsoft.com/office/drawing/2014/main" val="497960871"/>
                  </a:ext>
                </a:extLst>
              </a:tr>
              <a:tr h="157427">
                <a:tc vMerge="1">
                  <a:txBody>
                    <a:bodyPr/>
                    <a:lstStyle/>
                    <a:p>
                      <a:endParaRPr lang="it-IT"/>
                    </a:p>
                  </a:txBody>
                  <a:tcPr/>
                </a:tc>
                <a:tc>
                  <a:txBody>
                    <a:bodyPr/>
                    <a:lstStyle/>
                    <a:p>
                      <a:pPr marL="1905">
                        <a:spcBef>
                          <a:spcPts val="50"/>
                        </a:spcBef>
                        <a:spcAft>
                          <a:spcPts val="0"/>
                        </a:spcAft>
                      </a:pPr>
                      <a:r>
                        <a:rPr lang="it-IT" sz="1000" dirty="0">
                          <a:solidFill>
                            <a:schemeClr val="tx1"/>
                          </a:solidFill>
                          <a:effectLst/>
                        </a:rPr>
                        <a:t>Albo del Comune</a:t>
                      </a:r>
                      <a:endParaRPr lang="it-IT" sz="10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accent2">
                        <a:lumMod val="20000"/>
                        <a:lumOff val="80000"/>
                      </a:schemeClr>
                    </a:solidFill>
                  </a:tcPr>
                </a:tc>
                <a:tc>
                  <a:txBody>
                    <a:bodyPr/>
                    <a:lstStyle/>
                    <a:p>
                      <a:pPr>
                        <a:spcAft>
                          <a:spcPts val="0"/>
                        </a:spcAft>
                      </a:pPr>
                      <a:r>
                        <a:rPr lang="it-IT" sz="1000" dirty="0">
                          <a:solidFill>
                            <a:schemeClr val="tx1"/>
                          </a:solidFill>
                          <a:effectLst/>
                        </a:rPr>
                        <a:t> </a:t>
                      </a:r>
                      <a:endParaRPr lang="it-IT" sz="10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accent2">
                        <a:lumMod val="20000"/>
                        <a:lumOff val="80000"/>
                      </a:schemeClr>
                    </a:solidFill>
                  </a:tcPr>
                </a:tc>
                <a:tc>
                  <a:txBody>
                    <a:bodyPr/>
                    <a:lstStyle/>
                    <a:p>
                      <a:pPr>
                        <a:spcAft>
                          <a:spcPts val="0"/>
                        </a:spcAft>
                      </a:pPr>
                      <a:r>
                        <a:rPr lang="it-IT" sz="1000" dirty="0">
                          <a:solidFill>
                            <a:schemeClr val="tx1"/>
                          </a:solidFill>
                          <a:effectLst/>
                        </a:rPr>
                        <a:t> </a:t>
                      </a:r>
                      <a:endParaRPr lang="it-IT" sz="10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accent2">
                        <a:lumMod val="20000"/>
                        <a:lumOff val="80000"/>
                      </a:schemeClr>
                    </a:solidFill>
                  </a:tcPr>
                </a:tc>
                <a:tc>
                  <a:txBody>
                    <a:bodyPr/>
                    <a:lstStyle/>
                    <a:p>
                      <a:pPr>
                        <a:spcAft>
                          <a:spcPts val="0"/>
                        </a:spcAft>
                      </a:pPr>
                      <a:r>
                        <a:rPr lang="it-IT" sz="1000" dirty="0">
                          <a:solidFill>
                            <a:schemeClr val="tx1"/>
                          </a:solidFill>
                          <a:effectLst/>
                        </a:rPr>
                        <a:t> </a:t>
                      </a:r>
                      <a:endParaRPr lang="it-IT" sz="10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accent2">
                        <a:lumMod val="20000"/>
                        <a:lumOff val="80000"/>
                      </a:schemeClr>
                    </a:solidFill>
                  </a:tcPr>
                </a:tc>
                <a:extLst>
                  <a:ext uri="{0D108BD9-81ED-4DB2-BD59-A6C34878D82A}">
                    <a16:rowId xmlns:a16="http://schemas.microsoft.com/office/drawing/2014/main" val="2359153251"/>
                  </a:ext>
                </a:extLst>
              </a:tr>
              <a:tr h="156726">
                <a:tc vMerge="1">
                  <a:txBody>
                    <a:bodyPr/>
                    <a:lstStyle/>
                    <a:p>
                      <a:endParaRPr lang="it-IT"/>
                    </a:p>
                  </a:txBody>
                  <a:tcPr/>
                </a:tc>
                <a:tc>
                  <a:txBody>
                    <a:bodyPr/>
                    <a:lstStyle/>
                    <a:p>
                      <a:pPr marL="1905">
                        <a:spcBef>
                          <a:spcPts val="55"/>
                        </a:spcBef>
                        <a:spcAft>
                          <a:spcPts val="0"/>
                        </a:spcAft>
                      </a:pPr>
                      <a:r>
                        <a:rPr lang="it-IT" sz="1000" dirty="0">
                          <a:solidFill>
                            <a:schemeClr val="tx1"/>
                          </a:solidFill>
                          <a:effectLst/>
                        </a:rPr>
                        <a:t>Quotidiani nazionali</a:t>
                      </a:r>
                      <a:endParaRPr lang="it-IT" sz="10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accent2">
                        <a:lumMod val="20000"/>
                        <a:lumOff val="80000"/>
                      </a:schemeClr>
                    </a:solidFill>
                  </a:tcPr>
                </a:tc>
                <a:tc>
                  <a:txBody>
                    <a:bodyPr/>
                    <a:lstStyle/>
                    <a:p>
                      <a:pPr>
                        <a:spcAft>
                          <a:spcPts val="0"/>
                        </a:spcAft>
                      </a:pPr>
                      <a:r>
                        <a:rPr lang="it-IT" sz="1000" dirty="0">
                          <a:solidFill>
                            <a:schemeClr val="tx1"/>
                          </a:solidFill>
                          <a:effectLst/>
                        </a:rPr>
                        <a:t> </a:t>
                      </a:r>
                      <a:endParaRPr lang="it-IT" sz="10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accent2">
                        <a:lumMod val="20000"/>
                        <a:lumOff val="80000"/>
                      </a:schemeClr>
                    </a:solidFill>
                  </a:tcPr>
                </a:tc>
                <a:tc>
                  <a:txBody>
                    <a:bodyPr/>
                    <a:lstStyle/>
                    <a:p>
                      <a:pPr marL="23495" marR="13335" algn="ctr">
                        <a:lnSpc>
                          <a:spcPts val="1030"/>
                        </a:lnSpc>
                        <a:spcBef>
                          <a:spcPts val="90"/>
                        </a:spcBef>
                        <a:spcAft>
                          <a:spcPts val="0"/>
                        </a:spcAft>
                      </a:pPr>
                      <a:endParaRPr lang="it-IT" sz="10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accent2">
                        <a:lumMod val="20000"/>
                        <a:lumOff val="80000"/>
                      </a:schemeClr>
                    </a:solidFill>
                  </a:tcPr>
                </a:tc>
                <a:tc>
                  <a:txBody>
                    <a:bodyPr/>
                    <a:lstStyle/>
                    <a:p>
                      <a:pPr marL="22860" marR="13335" algn="ctr">
                        <a:lnSpc>
                          <a:spcPts val="1030"/>
                        </a:lnSpc>
                        <a:spcBef>
                          <a:spcPts val="90"/>
                        </a:spcBef>
                        <a:spcAft>
                          <a:spcPts val="0"/>
                        </a:spcAft>
                      </a:pPr>
                      <a:r>
                        <a:rPr lang="it-IT" sz="1000" dirty="0">
                          <a:solidFill>
                            <a:schemeClr val="tx1"/>
                          </a:solidFill>
                          <a:effectLst/>
                        </a:rPr>
                        <a:t>SI (due)</a:t>
                      </a:r>
                      <a:endParaRPr lang="it-IT" sz="10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accent2">
                        <a:lumMod val="20000"/>
                        <a:lumOff val="80000"/>
                      </a:schemeClr>
                    </a:solidFill>
                  </a:tcPr>
                </a:tc>
                <a:extLst>
                  <a:ext uri="{0D108BD9-81ED-4DB2-BD59-A6C34878D82A}">
                    <a16:rowId xmlns:a16="http://schemas.microsoft.com/office/drawing/2014/main" val="4260312178"/>
                  </a:ext>
                </a:extLst>
              </a:tr>
              <a:tr h="156726">
                <a:tc vMerge="1">
                  <a:txBody>
                    <a:bodyPr/>
                    <a:lstStyle/>
                    <a:p>
                      <a:endParaRPr lang="it-IT"/>
                    </a:p>
                  </a:txBody>
                  <a:tcPr/>
                </a:tc>
                <a:tc>
                  <a:txBody>
                    <a:bodyPr/>
                    <a:lstStyle/>
                    <a:p>
                      <a:pPr marL="1905">
                        <a:spcBef>
                          <a:spcPts val="55"/>
                        </a:spcBef>
                        <a:spcAft>
                          <a:spcPts val="0"/>
                        </a:spcAft>
                      </a:pPr>
                      <a:r>
                        <a:rPr lang="it-IT" sz="1000" dirty="0">
                          <a:solidFill>
                            <a:schemeClr val="tx1"/>
                          </a:solidFill>
                          <a:effectLst/>
                        </a:rPr>
                        <a:t>Quotidiani locali</a:t>
                      </a:r>
                      <a:endParaRPr lang="it-IT" sz="10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accent2">
                        <a:lumMod val="20000"/>
                        <a:lumOff val="80000"/>
                      </a:schemeClr>
                    </a:solidFill>
                  </a:tcPr>
                </a:tc>
                <a:tc>
                  <a:txBody>
                    <a:bodyPr/>
                    <a:lstStyle/>
                    <a:p>
                      <a:pPr>
                        <a:spcAft>
                          <a:spcPts val="0"/>
                        </a:spcAft>
                      </a:pPr>
                      <a:r>
                        <a:rPr lang="it-IT" sz="1000" dirty="0">
                          <a:solidFill>
                            <a:schemeClr val="tx1"/>
                          </a:solidFill>
                          <a:effectLst/>
                        </a:rPr>
                        <a:t> </a:t>
                      </a:r>
                      <a:endParaRPr lang="it-IT" sz="10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accent2">
                        <a:lumMod val="20000"/>
                        <a:lumOff val="80000"/>
                      </a:schemeClr>
                    </a:solidFill>
                  </a:tcPr>
                </a:tc>
                <a:tc>
                  <a:txBody>
                    <a:bodyPr/>
                    <a:lstStyle/>
                    <a:p>
                      <a:pPr marL="23495" marR="13335" algn="ctr">
                        <a:lnSpc>
                          <a:spcPts val="1025"/>
                        </a:lnSpc>
                        <a:spcBef>
                          <a:spcPts val="90"/>
                        </a:spcBef>
                        <a:spcAft>
                          <a:spcPts val="0"/>
                        </a:spcAft>
                      </a:pPr>
                      <a:endParaRPr lang="it-IT" sz="10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accent2">
                        <a:lumMod val="20000"/>
                        <a:lumOff val="80000"/>
                      </a:schemeClr>
                    </a:solidFill>
                  </a:tcPr>
                </a:tc>
                <a:tc>
                  <a:txBody>
                    <a:bodyPr/>
                    <a:lstStyle/>
                    <a:p>
                      <a:pPr marL="22860" marR="13335" algn="ctr">
                        <a:lnSpc>
                          <a:spcPts val="1025"/>
                        </a:lnSpc>
                        <a:spcBef>
                          <a:spcPts val="90"/>
                        </a:spcBef>
                        <a:spcAft>
                          <a:spcPts val="0"/>
                        </a:spcAft>
                      </a:pPr>
                      <a:r>
                        <a:rPr lang="it-IT" sz="1000" dirty="0">
                          <a:solidFill>
                            <a:schemeClr val="tx1"/>
                          </a:solidFill>
                          <a:effectLst/>
                        </a:rPr>
                        <a:t>SI (due)</a:t>
                      </a:r>
                      <a:endParaRPr lang="it-IT" sz="10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accent2">
                        <a:lumMod val="20000"/>
                        <a:lumOff val="80000"/>
                      </a:schemeClr>
                    </a:solidFill>
                  </a:tcPr>
                </a:tc>
                <a:extLst>
                  <a:ext uri="{0D108BD9-81ED-4DB2-BD59-A6C34878D82A}">
                    <a16:rowId xmlns:a16="http://schemas.microsoft.com/office/drawing/2014/main" val="1223120195"/>
                  </a:ext>
                </a:extLst>
              </a:tr>
              <a:tr h="224503">
                <a:tc>
                  <a:txBody>
                    <a:bodyPr/>
                    <a:lstStyle/>
                    <a:p>
                      <a:pPr marL="1270" algn="l">
                        <a:spcBef>
                          <a:spcPts val="745"/>
                        </a:spcBef>
                        <a:spcAft>
                          <a:spcPts val="0"/>
                        </a:spcAft>
                      </a:pPr>
                      <a:r>
                        <a:rPr lang="it-IT" sz="1000" dirty="0">
                          <a:solidFill>
                            <a:schemeClr val="tx1"/>
                          </a:solidFill>
                          <a:effectLst/>
                        </a:rPr>
                        <a:t>Esclusioni e ammissioni</a:t>
                      </a:r>
                      <a:endParaRPr lang="it-IT" sz="10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1905">
                        <a:spcBef>
                          <a:spcPts val="710"/>
                        </a:spcBef>
                        <a:spcAft>
                          <a:spcPts val="0"/>
                        </a:spcAft>
                      </a:pPr>
                      <a:r>
                        <a:rPr lang="it-IT" sz="1000" dirty="0">
                          <a:solidFill>
                            <a:schemeClr val="tx1"/>
                          </a:solidFill>
                          <a:effectLst/>
                        </a:rPr>
                        <a:t>Profilo committente (</a:t>
                      </a:r>
                      <a:r>
                        <a:rPr lang="it-IT" sz="1000" baseline="30000" dirty="0">
                          <a:solidFill>
                            <a:schemeClr val="tx1"/>
                          </a:solidFill>
                          <a:effectLst/>
                        </a:rPr>
                        <a:t>7</a:t>
                      </a:r>
                      <a:r>
                        <a:rPr lang="it-IT" sz="1000" dirty="0">
                          <a:solidFill>
                            <a:schemeClr val="tx1"/>
                          </a:solidFill>
                          <a:effectLst/>
                        </a:rPr>
                        <a:t>)</a:t>
                      </a:r>
                      <a:endParaRPr lang="it-IT" sz="10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accent2">
                        <a:lumMod val="20000"/>
                        <a:lumOff val="80000"/>
                      </a:schemeClr>
                    </a:solidFill>
                  </a:tcPr>
                </a:tc>
                <a:tc>
                  <a:txBody>
                    <a:bodyPr/>
                    <a:lstStyle/>
                    <a:p>
                      <a:pPr marL="450850" marR="440690" algn="ctr">
                        <a:spcBef>
                          <a:spcPts val="745"/>
                        </a:spcBef>
                        <a:spcAft>
                          <a:spcPts val="0"/>
                        </a:spcAft>
                      </a:pPr>
                      <a:r>
                        <a:rPr lang="it-IT" sz="1000" dirty="0">
                          <a:solidFill>
                            <a:schemeClr val="tx1"/>
                          </a:solidFill>
                          <a:effectLst/>
                        </a:rPr>
                        <a:t>SI</a:t>
                      </a:r>
                      <a:endParaRPr lang="it-IT" sz="10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accent2">
                        <a:lumMod val="20000"/>
                        <a:lumOff val="80000"/>
                      </a:schemeClr>
                    </a:solidFill>
                  </a:tcPr>
                </a:tc>
                <a:tc>
                  <a:txBody>
                    <a:bodyPr/>
                    <a:lstStyle/>
                    <a:p>
                      <a:pPr marL="24765" marR="13335" algn="ctr">
                        <a:spcBef>
                          <a:spcPts val="745"/>
                        </a:spcBef>
                        <a:spcAft>
                          <a:spcPts val="0"/>
                        </a:spcAft>
                      </a:pPr>
                      <a:r>
                        <a:rPr lang="it-IT" sz="1000" dirty="0">
                          <a:solidFill>
                            <a:schemeClr val="tx1"/>
                          </a:solidFill>
                          <a:effectLst/>
                        </a:rPr>
                        <a:t>SI</a:t>
                      </a:r>
                      <a:endParaRPr lang="it-IT" sz="10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accent2">
                        <a:lumMod val="20000"/>
                        <a:lumOff val="80000"/>
                      </a:schemeClr>
                    </a:solidFill>
                  </a:tcPr>
                </a:tc>
                <a:tc>
                  <a:txBody>
                    <a:bodyPr/>
                    <a:lstStyle/>
                    <a:p>
                      <a:pPr marL="24765" marR="13335" algn="ctr">
                        <a:spcBef>
                          <a:spcPts val="745"/>
                        </a:spcBef>
                        <a:spcAft>
                          <a:spcPts val="0"/>
                        </a:spcAft>
                      </a:pPr>
                      <a:r>
                        <a:rPr lang="it-IT" sz="1000" dirty="0">
                          <a:solidFill>
                            <a:schemeClr val="tx1"/>
                          </a:solidFill>
                          <a:effectLst/>
                        </a:rPr>
                        <a:t>SI</a:t>
                      </a:r>
                      <a:endParaRPr lang="it-IT" sz="10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accent2">
                        <a:lumMod val="20000"/>
                        <a:lumOff val="80000"/>
                      </a:schemeClr>
                    </a:solidFill>
                  </a:tcPr>
                </a:tc>
                <a:extLst>
                  <a:ext uri="{0D108BD9-81ED-4DB2-BD59-A6C34878D82A}">
                    <a16:rowId xmlns:a16="http://schemas.microsoft.com/office/drawing/2014/main" val="4055405505"/>
                  </a:ext>
                </a:extLst>
              </a:tr>
              <a:tr h="156726">
                <a:tc rowSpan="7">
                  <a:txBody>
                    <a:bodyPr/>
                    <a:lstStyle/>
                    <a:p>
                      <a:pPr algn="l">
                        <a:spcAft>
                          <a:spcPts val="0"/>
                        </a:spcAft>
                      </a:pPr>
                      <a:r>
                        <a:rPr lang="it-IT" sz="1000" dirty="0">
                          <a:solidFill>
                            <a:schemeClr val="tx1"/>
                          </a:solidFill>
                          <a:effectLst/>
                        </a:rPr>
                        <a:t> </a:t>
                      </a:r>
                    </a:p>
                    <a:p>
                      <a:pPr algn="l">
                        <a:spcAft>
                          <a:spcPts val="0"/>
                        </a:spcAft>
                      </a:pPr>
                      <a:r>
                        <a:rPr lang="it-IT" sz="1000" dirty="0">
                          <a:solidFill>
                            <a:schemeClr val="tx1"/>
                          </a:solidFill>
                          <a:effectLst/>
                        </a:rPr>
                        <a:t> </a:t>
                      </a:r>
                    </a:p>
                    <a:p>
                      <a:pPr algn="l">
                        <a:spcBef>
                          <a:spcPts val="45"/>
                        </a:spcBef>
                        <a:spcAft>
                          <a:spcPts val="0"/>
                        </a:spcAft>
                      </a:pPr>
                      <a:r>
                        <a:rPr lang="it-IT" sz="1000" dirty="0">
                          <a:solidFill>
                            <a:schemeClr val="tx1"/>
                          </a:solidFill>
                          <a:effectLst/>
                        </a:rPr>
                        <a:t> </a:t>
                      </a:r>
                    </a:p>
                    <a:p>
                      <a:pPr marL="1270" algn="l">
                        <a:spcAft>
                          <a:spcPts val="0"/>
                        </a:spcAft>
                      </a:pPr>
                      <a:r>
                        <a:rPr lang="it-IT" sz="1000" dirty="0">
                          <a:solidFill>
                            <a:schemeClr val="tx1"/>
                          </a:solidFill>
                          <a:effectLst/>
                        </a:rPr>
                        <a:t>Avviso esito di gara</a:t>
                      </a:r>
                      <a:endParaRPr lang="it-IT" sz="10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1905">
                        <a:spcBef>
                          <a:spcPts val="55"/>
                        </a:spcBef>
                        <a:spcAft>
                          <a:spcPts val="0"/>
                        </a:spcAft>
                      </a:pPr>
                      <a:r>
                        <a:rPr lang="it-IT" sz="1000" dirty="0">
                          <a:solidFill>
                            <a:schemeClr val="tx1"/>
                          </a:solidFill>
                          <a:effectLst/>
                        </a:rPr>
                        <a:t>G.U. della U.E.</a:t>
                      </a:r>
                      <a:endParaRPr lang="it-IT" sz="10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accent2">
                        <a:lumMod val="20000"/>
                        <a:lumOff val="80000"/>
                      </a:schemeClr>
                    </a:solidFill>
                  </a:tcPr>
                </a:tc>
                <a:tc>
                  <a:txBody>
                    <a:bodyPr/>
                    <a:lstStyle/>
                    <a:p>
                      <a:pPr>
                        <a:spcAft>
                          <a:spcPts val="0"/>
                        </a:spcAft>
                      </a:pPr>
                      <a:r>
                        <a:rPr lang="it-IT" sz="1000" dirty="0">
                          <a:solidFill>
                            <a:schemeClr val="tx1"/>
                          </a:solidFill>
                          <a:effectLst/>
                        </a:rPr>
                        <a:t> </a:t>
                      </a:r>
                      <a:endParaRPr lang="it-IT" sz="10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accent2">
                        <a:lumMod val="20000"/>
                        <a:lumOff val="80000"/>
                      </a:schemeClr>
                    </a:solidFill>
                  </a:tcPr>
                </a:tc>
                <a:tc>
                  <a:txBody>
                    <a:bodyPr/>
                    <a:lstStyle/>
                    <a:p>
                      <a:pPr>
                        <a:spcAft>
                          <a:spcPts val="0"/>
                        </a:spcAft>
                      </a:pPr>
                      <a:r>
                        <a:rPr lang="it-IT" sz="1000" dirty="0">
                          <a:solidFill>
                            <a:schemeClr val="tx1"/>
                          </a:solidFill>
                          <a:effectLst/>
                        </a:rPr>
                        <a:t> </a:t>
                      </a:r>
                      <a:endParaRPr lang="it-IT" sz="10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accent2">
                        <a:lumMod val="20000"/>
                        <a:lumOff val="80000"/>
                      </a:schemeClr>
                    </a:solidFill>
                  </a:tcPr>
                </a:tc>
                <a:tc>
                  <a:txBody>
                    <a:bodyPr/>
                    <a:lstStyle/>
                    <a:p>
                      <a:pPr marL="23495" marR="13335" algn="ctr">
                        <a:lnSpc>
                          <a:spcPts val="1025"/>
                        </a:lnSpc>
                        <a:spcBef>
                          <a:spcPts val="90"/>
                        </a:spcBef>
                        <a:spcAft>
                          <a:spcPts val="0"/>
                        </a:spcAft>
                      </a:pPr>
                      <a:r>
                        <a:rPr lang="it-IT" sz="1000" dirty="0">
                          <a:solidFill>
                            <a:schemeClr val="tx1"/>
                          </a:solidFill>
                          <a:effectLst/>
                        </a:rPr>
                        <a:t>SI (</a:t>
                      </a:r>
                      <a:r>
                        <a:rPr lang="it-IT" sz="1000" baseline="30000" dirty="0">
                          <a:solidFill>
                            <a:schemeClr val="tx1"/>
                          </a:solidFill>
                          <a:effectLst/>
                        </a:rPr>
                        <a:t>8</a:t>
                      </a:r>
                      <a:r>
                        <a:rPr lang="it-IT" sz="1000" dirty="0">
                          <a:solidFill>
                            <a:schemeClr val="tx1"/>
                          </a:solidFill>
                          <a:effectLst/>
                        </a:rPr>
                        <a:t>)</a:t>
                      </a:r>
                      <a:endParaRPr lang="it-IT" sz="10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accent2">
                        <a:lumMod val="20000"/>
                        <a:lumOff val="80000"/>
                      </a:schemeClr>
                    </a:solidFill>
                  </a:tcPr>
                </a:tc>
                <a:extLst>
                  <a:ext uri="{0D108BD9-81ED-4DB2-BD59-A6C34878D82A}">
                    <a16:rowId xmlns:a16="http://schemas.microsoft.com/office/drawing/2014/main" val="2905243112"/>
                  </a:ext>
                </a:extLst>
              </a:tr>
              <a:tr h="156726">
                <a:tc vMerge="1">
                  <a:txBody>
                    <a:bodyPr/>
                    <a:lstStyle/>
                    <a:p>
                      <a:endParaRPr lang="it-IT"/>
                    </a:p>
                  </a:txBody>
                  <a:tcPr/>
                </a:tc>
                <a:tc>
                  <a:txBody>
                    <a:bodyPr/>
                    <a:lstStyle/>
                    <a:p>
                      <a:pPr marL="1905">
                        <a:spcBef>
                          <a:spcPts val="55"/>
                        </a:spcBef>
                        <a:spcAft>
                          <a:spcPts val="0"/>
                        </a:spcAft>
                      </a:pPr>
                      <a:r>
                        <a:rPr lang="it-IT" sz="1000" dirty="0">
                          <a:solidFill>
                            <a:schemeClr val="tx1"/>
                          </a:solidFill>
                          <a:effectLst/>
                        </a:rPr>
                        <a:t>G.U. della R.I. (</a:t>
                      </a:r>
                      <a:r>
                        <a:rPr lang="it-IT" sz="1000" baseline="30000" dirty="0">
                          <a:solidFill>
                            <a:schemeClr val="tx1"/>
                          </a:solidFill>
                          <a:effectLst/>
                        </a:rPr>
                        <a:t>6</a:t>
                      </a:r>
                      <a:r>
                        <a:rPr lang="it-IT" sz="1000" dirty="0">
                          <a:solidFill>
                            <a:schemeClr val="tx1"/>
                          </a:solidFill>
                          <a:effectLst/>
                        </a:rPr>
                        <a:t>)</a:t>
                      </a:r>
                      <a:endParaRPr lang="it-IT" sz="10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accent2">
                        <a:lumMod val="20000"/>
                        <a:lumOff val="80000"/>
                      </a:schemeClr>
                    </a:solidFill>
                  </a:tcPr>
                </a:tc>
                <a:tc>
                  <a:txBody>
                    <a:bodyPr/>
                    <a:lstStyle/>
                    <a:p>
                      <a:pPr>
                        <a:spcAft>
                          <a:spcPts val="0"/>
                        </a:spcAft>
                      </a:pPr>
                      <a:r>
                        <a:rPr lang="it-IT" sz="1000" dirty="0">
                          <a:solidFill>
                            <a:schemeClr val="tx1"/>
                          </a:solidFill>
                          <a:effectLst/>
                        </a:rPr>
                        <a:t> </a:t>
                      </a:r>
                      <a:endParaRPr lang="it-IT" sz="10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accent2">
                        <a:lumMod val="20000"/>
                        <a:lumOff val="80000"/>
                      </a:schemeClr>
                    </a:solidFill>
                  </a:tcPr>
                </a:tc>
                <a:tc>
                  <a:txBody>
                    <a:bodyPr/>
                    <a:lstStyle/>
                    <a:p>
                      <a:pPr marL="24765" marR="13335" algn="ctr">
                        <a:lnSpc>
                          <a:spcPts val="1025"/>
                        </a:lnSpc>
                        <a:spcBef>
                          <a:spcPts val="90"/>
                        </a:spcBef>
                        <a:spcAft>
                          <a:spcPts val="0"/>
                        </a:spcAft>
                      </a:pPr>
                      <a:r>
                        <a:rPr lang="it-IT" sz="1000" dirty="0">
                          <a:solidFill>
                            <a:schemeClr val="tx1"/>
                          </a:solidFill>
                          <a:effectLst/>
                        </a:rPr>
                        <a:t>SI</a:t>
                      </a:r>
                      <a:endParaRPr lang="it-IT" sz="10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accent2">
                        <a:lumMod val="20000"/>
                        <a:lumOff val="80000"/>
                      </a:schemeClr>
                    </a:solidFill>
                  </a:tcPr>
                </a:tc>
                <a:tc>
                  <a:txBody>
                    <a:bodyPr/>
                    <a:lstStyle/>
                    <a:p>
                      <a:pPr marL="23495" marR="13335" algn="ctr">
                        <a:lnSpc>
                          <a:spcPts val="1025"/>
                        </a:lnSpc>
                        <a:spcBef>
                          <a:spcPts val="90"/>
                        </a:spcBef>
                        <a:spcAft>
                          <a:spcPts val="0"/>
                        </a:spcAft>
                      </a:pPr>
                      <a:r>
                        <a:rPr lang="it-IT" sz="1000" dirty="0">
                          <a:solidFill>
                            <a:schemeClr val="tx1"/>
                          </a:solidFill>
                          <a:effectLst/>
                        </a:rPr>
                        <a:t>SI (</a:t>
                      </a:r>
                      <a:r>
                        <a:rPr lang="it-IT" sz="1000" baseline="30000" dirty="0">
                          <a:solidFill>
                            <a:schemeClr val="tx1"/>
                          </a:solidFill>
                          <a:effectLst/>
                        </a:rPr>
                        <a:t>8</a:t>
                      </a:r>
                      <a:r>
                        <a:rPr lang="it-IT" sz="1000" dirty="0">
                          <a:solidFill>
                            <a:schemeClr val="tx1"/>
                          </a:solidFill>
                          <a:effectLst/>
                        </a:rPr>
                        <a:t>)</a:t>
                      </a:r>
                      <a:endParaRPr lang="it-IT" sz="10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accent2">
                        <a:lumMod val="20000"/>
                        <a:lumOff val="80000"/>
                      </a:schemeClr>
                    </a:solidFill>
                  </a:tcPr>
                </a:tc>
                <a:extLst>
                  <a:ext uri="{0D108BD9-81ED-4DB2-BD59-A6C34878D82A}">
                    <a16:rowId xmlns:a16="http://schemas.microsoft.com/office/drawing/2014/main" val="68289113"/>
                  </a:ext>
                </a:extLst>
              </a:tr>
              <a:tr h="156726">
                <a:tc vMerge="1">
                  <a:txBody>
                    <a:bodyPr/>
                    <a:lstStyle/>
                    <a:p>
                      <a:endParaRPr lang="it-IT"/>
                    </a:p>
                  </a:txBody>
                  <a:tcPr/>
                </a:tc>
                <a:tc>
                  <a:txBody>
                    <a:bodyPr/>
                    <a:lstStyle/>
                    <a:p>
                      <a:pPr marL="1905">
                        <a:spcBef>
                          <a:spcPts val="55"/>
                        </a:spcBef>
                        <a:spcAft>
                          <a:spcPts val="0"/>
                        </a:spcAft>
                      </a:pPr>
                      <a:r>
                        <a:rPr lang="it-IT" sz="1000" dirty="0">
                          <a:solidFill>
                            <a:schemeClr val="tx1"/>
                          </a:solidFill>
                          <a:effectLst/>
                        </a:rPr>
                        <a:t>Profilo committente</a:t>
                      </a:r>
                      <a:endParaRPr lang="it-IT" sz="10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accent2">
                        <a:lumMod val="20000"/>
                        <a:lumOff val="80000"/>
                      </a:schemeClr>
                    </a:solidFill>
                  </a:tcPr>
                </a:tc>
                <a:tc>
                  <a:txBody>
                    <a:bodyPr/>
                    <a:lstStyle/>
                    <a:p>
                      <a:pPr marL="450850" marR="440690" algn="ctr">
                        <a:lnSpc>
                          <a:spcPts val="1025"/>
                        </a:lnSpc>
                        <a:spcBef>
                          <a:spcPts val="90"/>
                        </a:spcBef>
                        <a:spcAft>
                          <a:spcPts val="0"/>
                        </a:spcAft>
                      </a:pPr>
                      <a:r>
                        <a:rPr lang="it-IT" sz="1000" dirty="0">
                          <a:solidFill>
                            <a:schemeClr val="tx1"/>
                          </a:solidFill>
                          <a:effectLst/>
                        </a:rPr>
                        <a:t>SI</a:t>
                      </a:r>
                      <a:endParaRPr lang="it-IT" sz="10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accent2">
                        <a:lumMod val="20000"/>
                        <a:lumOff val="80000"/>
                      </a:schemeClr>
                    </a:solidFill>
                  </a:tcPr>
                </a:tc>
                <a:tc>
                  <a:txBody>
                    <a:bodyPr/>
                    <a:lstStyle/>
                    <a:p>
                      <a:pPr marL="24765" marR="13335" algn="ctr">
                        <a:lnSpc>
                          <a:spcPts val="1025"/>
                        </a:lnSpc>
                        <a:spcBef>
                          <a:spcPts val="90"/>
                        </a:spcBef>
                        <a:spcAft>
                          <a:spcPts val="0"/>
                        </a:spcAft>
                      </a:pPr>
                      <a:r>
                        <a:rPr lang="it-IT" sz="1000" dirty="0">
                          <a:solidFill>
                            <a:schemeClr val="tx1"/>
                          </a:solidFill>
                          <a:effectLst/>
                        </a:rPr>
                        <a:t>SI</a:t>
                      </a:r>
                      <a:endParaRPr lang="it-IT" sz="10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accent2">
                        <a:lumMod val="20000"/>
                        <a:lumOff val="80000"/>
                      </a:schemeClr>
                    </a:solidFill>
                  </a:tcPr>
                </a:tc>
                <a:tc>
                  <a:txBody>
                    <a:bodyPr/>
                    <a:lstStyle/>
                    <a:p>
                      <a:pPr marL="24765" marR="13335" algn="ctr">
                        <a:lnSpc>
                          <a:spcPts val="1025"/>
                        </a:lnSpc>
                        <a:spcBef>
                          <a:spcPts val="90"/>
                        </a:spcBef>
                        <a:spcAft>
                          <a:spcPts val="0"/>
                        </a:spcAft>
                      </a:pPr>
                      <a:r>
                        <a:rPr lang="it-IT" sz="1000" dirty="0">
                          <a:solidFill>
                            <a:schemeClr val="tx1"/>
                          </a:solidFill>
                          <a:effectLst/>
                        </a:rPr>
                        <a:t>SI</a:t>
                      </a:r>
                      <a:endParaRPr lang="it-IT" sz="10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accent2">
                        <a:lumMod val="20000"/>
                        <a:lumOff val="80000"/>
                      </a:schemeClr>
                    </a:solidFill>
                  </a:tcPr>
                </a:tc>
                <a:extLst>
                  <a:ext uri="{0D108BD9-81ED-4DB2-BD59-A6C34878D82A}">
                    <a16:rowId xmlns:a16="http://schemas.microsoft.com/office/drawing/2014/main" val="1190115975"/>
                  </a:ext>
                </a:extLst>
              </a:tr>
              <a:tr h="156726">
                <a:tc vMerge="1">
                  <a:txBody>
                    <a:bodyPr/>
                    <a:lstStyle/>
                    <a:p>
                      <a:endParaRPr lang="it-IT"/>
                    </a:p>
                  </a:txBody>
                  <a:tcPr/>
                </a:tc>
                <a:tc>
                  <a:txBody>
                    <a:bodyPr/>
                    <a:lstStyle/>
                    <a:p>
                      <a:pPr marL="1905">
                        <a:spcBef>
                          <a:spcPts val="55"/>
                        </a:spcBef>
                        <a:spcAft>
                          <a:spcPts val="0"/>
                        </a:spcAft>
                      </a:pPr>
                      <a:r>
                        <a:rPr lang="it-IT" sz="1000" dirty="0">
                          <a:solidFill>
                            <a:schemeClr val="tx1"/>
                          </a:solidFill>
                          <a:effectLst/>
                        </a:rPr>
                        <a:t>Piattaforma ANAC</a:t>
                      </a:r>
                      <a:endParaRPr lang="it-IT" sz="10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accent2">
                        <a:lumMod val="20000"/>
                        <a:lumOff val="80000"/>
                      </a:schemeClr>
                    </a:solidFill>
                  </a:tcPr>
                </a:tc>
                <a:tc>
                  <a:txBody>
                    <a:bodyPr/>
                    <a:lstStyle/>
                    <a:p>
                      <a:pPr marL="450850" marR="440690" algn="ctr">
                        <a:lnSpc>
                          <a:spcPts val="1025"/>
                        </a:lnSpc>
                        <a:spcBef>
                          <a:spcPts val="90"/>
                        </a:spcBef>
                        <a:spcAft>
                          <a:spcPts val="0"/>
                        </a:spcAft>
                      </a:pPr>
                      <a:r>
                        <a:rPr lang="it-IT" sz="1000" dirty="0">
                          <a:solidFill>
                            <a:schemeClr val="tx1"/>
                          </a:solidFill>
                          <a:effectLst/>
                        </a:rPr>
                        <a:t>SI</a:t>
                      </a:r>
                      <a:endParaRPr lang="it-IT" sz="10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accent2">
                        <a:lumMod val="20000"/>
                        <a:lumOff val="80000"/>
                      </a:schemeClr>
                    </a:solidFill>
                  </a:tcPr>
                </a:tc>
                <a:tc>
                  <a:txBody>
                    <a:bodyPr/>
                    <a:lstStyle/>
                    <a:p>
                      <a:pPr marL="24765" marR="13335" algn="ctr">
                        <a:lnSpc>
                          <a:spcPts val="1025"/>
                        </a:lnSpc>
                        <a:spcBef>
                          <a:spcPts val="90"/>
                        </a:spcBef>
                        <a:spcAft>
                          <a:spcPts val="0"/>
                        </a:spcAft>
                      </a:pPr>
                      <a:r>
                        <a:rPr lang="it-IT" sz="1000" dirty="0">
                          <a:solidFill>
                            <a:schemeClr val="tx1"/>
                          </a:solidFill>
                          <a:effectLst/>
                        </a:rPr>
                        <a:t>SI</a:t>
                      </a:r>
                      <a:endParaRPr lang="it-IT" sz="10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accent2">
                        <a:lumMod val="20000"/>
                        <a:lumOff val="80000"/>
                      </a:schemeClr>
                    </a:solidFill>
                  </a:tcPr>
                </a:tc>
                <a:tc>
                  <a:txBody>
                    <a:bodyPr/>
                    <a:lstStyle/>
                    <a:p>
                      <a:pPr marL="24765" marR="13335" algn="ctr">
                        <a:lnSpc>
                          <a:spcPts val="1025"/>
                        </a:lnSpc>
                        <a:spcBef>
                          <a:spcPts val="90"/>
                        </a:spcBef>
                        <a:spcAft>
                          <a:spcPts val="0"/>
                        </a:spcAft>
                      </a:pPr>
                      <a:r>
                        <a:rPr lang="it-IT" sz="1000" dirty="0">
                          <a:solidFill>
                            <a:schemeClr val="tx1"/>
                          </a:solidFill>
                          <a:effectLst/>
                        </a:rPr>
                        <a:t>SI</a:t>
                      </a:r>
                      <a:endParaRPr lang="it-IT" sz="10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accent2">
                        <a:lumMod val="20000"/>
                        <a:lumOff val="80000"/>
                      </a:schemeClr>
                    </a:solidFill>
                  </a:tcPr>
                </a:tc>
                <a:extLst>
                  <a:ext uri="{0D108BD9-81ED-4DB2-BD59-A6C34878D82A}">
                    <a16:rowId xmlns:a16="http://schemas.microsoft.com/office/drawing/2014/main" val="1147928624"/>
                  </a:ext>
                </a:extLst>
              </a:tr>
              <a:tr h="156726">
                <a:tc vMerge="1">
                  <a:txBody>
                    <a:bodyPr/>
                    <a:lstStyle/>
                    <a:p>
                      <a:endParaRPr lang="it-IT"/>
                    </a:p>
                  </a:txBody>
                  <a:tcPr/>
                </a:tc>
                <a:tc>
                  <a:txBody>
                    <a:bodyPr/>
                    <a:lstStyle/>
                    <a:p>
                      <a:pPr marL="1905">
                        <a:spcBef>
                          <a:spcPts val="55"/>
                        </a:spcBef>
                        <a:spcAft>
                          <a:spcPts val="0"/>
                        </a:spcAft>
                      </a:pPr>
                      <a:r>
                        <a:rPr lang="it-IT" sz="1000" dirty="0">
                          <a:solidFill>
                            <a:schemeClr val="tx1"/>
                          </a:solidFill>
                          <a:effectLst/>
                        </a:rPr>
                        <a:t>Sito Web del MIT</a:t>
                      </a:r>
                      <a:endParaRPr lang="it-IT" sz="10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accent2">
                        <a:lumMod val="20000"/>
                        <a:lumOff val="80000"/>
                      </a:schemeClr>
                    </a:solidFill>
                  </a:tcPr>
                </a:tc>
                <a:tc>
                  <a:txBody>
                    <a:bodyPr/>
                    <a:lstStyle/>
                    <a:p>
                      <a:pPr marL="450850" marR="440690" algn="ctr">
                        <a:lnSpc>
                          <a:spcPts val="1025"/>
                        </a:lnSpc>
                        <a:spcBef>
                          <a:spcPts val="90"/>
                        </a:spcBef>
                        <a:spcAft>
                          <a:spcPts val="0"/>
                        </a:spcAft>
                      </a:pPr>
                      <a:r>
                        <a:rPr lang="it-IT" sz="1000" dirty="0">
                          <a:solidFill>
                            <a:schemeClr val="tx1"/>
                          </a:solidFill>
                          <a:effectLst/>
                        </a:rPr>
                        <a:t>SI</a:t>
                      </a:r>
                      <a:endParaRPr lang="it-IT" sz="10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accent2">
                        <a:lumMod val="20000"/>
                        <a:lumOff val="80000"/>
                      </a:schemeClr>
                    </a:solidFill>
                  </a:tcPr>
                </a:tc>
                <a:tc>
                  <a:txBody>
                    <a:bodyPr/>
                    <a:lstStyle/>
                    <a:p>
                      <a:pPr marL="24765" marR="13335" algn="ctr">
                        <a:lnSpc>
                          <a:spcPts val="1025"/>
                        </a:lnSpc>
                        <a:spcBef>
                          <a:spcPts val="90"/>
                        </a:spcBef>
                        <a:spcAft>
                          <a:spcPts val="0"/>
                        </a:spcAft>
                      </a:pPr>
                      <a:r>
                        <a:rPr lang="it-IT" sz="1000" dirty="0">
                          <a:solidFill>
                            <a:schemeClr val="tx1"/>
                          </a:solidFill>
                          <a:effectLst/>
                        </a:rPr>
                        <a:t>SI</a:t>
                      </a:r>
                      <a:endParaRPr lang="it-IT" sz="10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accent2">
                        <a:lumMod val="20000"/>
                        <a:lumOff val="80000"/>
                      </a:schemeClr>
                    </a:solidFill>
                  </a:tcPr>
                </a:tc>
                <a:tc>
                  <a:txBody>
                    <a:bodyPr/>
                    <a:lstStyle/>
                    <a:p>
                      <a:pPr marL="24765" marR="13335" algn="ctr">
                        <a:lnSpc>
                          <a:spcPts val="1025"/>
                        </a:lnSpc>
                        <a:spcBef>
                          <a:spcPts val="90"/>
                        </a:spcBef>
                        <a:spcAft>
                          <a:spcPts val="0"/>
                        </a:spcAft>
                      </a:pPr>
                      <a:r>
                        <a:rPr lang="it-IT" sz="1000" dirty="0">
                          <a:solidFill>
                            <a:schemeClr val="tx1"/>
                          </a:solidFill>
                          <a:effectLst/>
                        </a:rPr>
                        <a:t>SI</a:t>
                      </a:r>
                      <a:endParaRPr lang="it-IT" sz="10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accent2">
                        <a:lumMod val="20000"/>
                        <a:lumOff val="80000"/>
                      </a:schemeClr>
                    </a:solidFill>
                  </a:tcPr>
                </a:tc>
                <a:extLst>
                  <a:ext uri="{0D108BD9-81ED-4DB2-BD59-A6C34878D82A}">
                    <a16:rowId xmlns:a16="http://schemas.microsoft.com/office/drawing/2014/main" val="3879377261"/>
                  </a:ext>
                </a:extLst>
              </a:tr>
              <a:tr h="156726">
                <a:tc vMerge="1">
                  <a:txBody>
                    <a:bodyPr/>
                    <a:lstStyle/>
                    <a:p>
                      <a:endParaRPr lang="it-IT"/>
                    </a:p>
                  </a:txBody>
                  <a:tcPr/>
                </a:tc>
                <a:tc>
                  <a:txBody>
                    <a:bodyPr/>
                    <a:lstStyle/>
                    <a:p>
                      <a:pPr marL="1905">
                        <a:spcBef>
                          <a:spcPts val="55"/>
                        </a:spcBef>
                        <a:spcAft>
                          <a:spcPts val="0"/>
                        </a:spcAft>
                      </a:pPr>
                      <a:r>
                        <a:rPr lang="it-IT" sz="1000" b="0" dirty="0">
                          <a:solidFill>
                            <a:schemeClr val="tx1"/>
                          </a:solidFill>
                          <a:effectLst/>
                        </a:rPr>
                        <a:t>Quotidiani nazionali</a:t>
                      </a:r>
                      <a:endParaRPr lang="it-IT" sz="1000" b="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accent2">
                        <a:lumMod val="20000"/>
                        <a:lumOff val="80000"/>
                      </a:schemeClr>
                    </a:solidFill>
                  </a:tcPr>
                </a:tc>
                <a:tc>
                  <a:txBody>
                    <a:bodyPr/>
                    <a:lstStyle/>
                    <a:p>
                      <a:pPr>
                        <a:spcAft>
                          <a:spcPts val="0"/>
                        </a:spcAft>
                      </a:pPr>
                      <a:r>
                        <a:rPr lang="it-IT" sz="1000" dirty="0">
                          <a:solidFill>
                            <a:schemeClr val="tx1"/>
                          </a:solidFill>
                          <a:effectLst/>
                        </a:rPr>
                        <a:t> </a:t>
                      </a:r>
                      <a:endParaRPr lang="it-IT" sz="10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accent2">
                        <a:lumMod val="20000"/>
                        <a:lumOff val="80000"/>
                      </a:schemeClr>
                    </a:solidFill>
                  </a:tcPr>
                </a:tc>
                <a:tc>
                  <a:txBody>
                    <a:bodyPr/>
                    <a:lstStyle/>
                    <a:p>
                      <a:pPr marL="23495" marR="13335" algn="ctr">
                        <a:lnSpc>
                          <a:spcPts val="1025"/>
                        </a:lnSpc>
                        <a:spcBef>
                          <a:spcPts val="95"/>
                        </a:spcBef>
                        <a:spcAft>
                          <a:spcPts val="0"/>
                        </a:spcAft>
                      </a:pPr>
                      <a:r>
                        <a:rPr lang="it-IT" sz="1000" b="0" dirty="0">
                          <a:solidFill>
                            <a:schemeClr val="tx1"/>
                          </a:solidFill>
                          <a:effectLst/>
                          <a:latin typeface="Arial" panose="020B0604020202020204" pitchFamily="34" charset="0"/>
                          <a:ea typeface="Arial" panose="020B0604020202020204" pitchFamily="34" charset="0"/>
                          <a:cs typeface="Times New Roman" panose="02020603050405020304" pitchFamily="18" charset="0"/>
                        </a:rPr>
                        <a:t>----- (</a:t>
                      </a:r>
                      <a:r>
                        <a:rPr lang="it-IT" sz="1000" b="0" baseline="30000" dirty="0">
                          <a:solidFill>
                            <a:schemeClr val="tx1"/>
                          </a:solidFill>
                          <a:effectLst/>
                          <a:latin typeface="Arial" panose="020B0604020202020204" pitchFamily="34" charset="0"/>
                          <a:ea typeface="Arial" panose="020B0604020202020204" pitchFamily="34" charset="0"/>
                          <a:cs typeface="Times New Roman" panose="02020603050405020304" pitchFamily="18" charset="0"/>
                        </a:rPr>
                        <a:t>9</a:t>
                      </a:r>
                      <a:r>
                        <a:rPr lang="it-IT" sz="1000" b="0" dirty="0">
                          <a:solidFill>
                            <a:schemeClr val="tx1"/>
                          </a:solidFill>
                          <a:effectLst/>
                          <a:latin typeface="Arial" panose="020B0604020202020204" pitchFamily="34" charset="0"/>
                          <a:ea typeface="Arial" panose="020B0604020202020204" pitchFamily="34" charset="0"/>
                          <a:cs typeface="Times New Roman" panose="02020603050405020304" pitchFamily="18" charset="0"/>
                        </a:rPr>
                        <a:t>) </a:t>
                      </a:r>
                    </a:p>
                  </a:txBody>
                  <a:tcPr marL="0" marR="0" marT="0" marB="0">
                    <a:solidFill>
                      <a:schemeClr val="accent2">
                        <a:lumMod val="20000"/>
                        <a:lumOff val="80000"/>
                      </a:schemeClr>
                    </a:solidFill>
                  </a:tcPr>
                </a:tc>
                <a:tc>
                  <a:txBody>
                    <a:bodyPr/>
                    <a:lstStyle/>
                    <a:p>
                      <a:pPr marL="22860" marR="13335" algn="ctr">
                        <a:lnSpc>
                          <a:spcPts val="1025"/>
                        </a:lnSpc>
                        <a:spcBef>
                          <a:spcPts val="95"/>
                        </a:spcBef>
                        <a:spcAft>
                          <a:spcPts val="0"/>
                        </a:spcAft>
                      </a:pPr>
                      <a:r>
                        <a:rPr lang="it-IT" sz="1000" dirty="0">
                          <a:solidFill>
                            <a:schemeClr val="tx1"/>
                          </a:solidFill>
                          <a:effectLst/>
                          <a:latin typeface="Arial" panose="020B0604020202020204" pitchFamily="34" charset="0"/>
                          <a:ea typeface="Arial" panose="020B0604020202020204" pitchFamily="34" charset="0"/>
                          <a:cs typeface="Times New Roman" panose="02020603050405020304" pitchFamily="18" charset="0"/>
                        </a:rPr>
                        <a:t>----- (</a:t>
                      </a:r>
                      <a:r>
                        <a:rPr lang="it-IT" sz="1000" baseline="30000" dirty="0">
                          <a:solidFill>
                            <a:schemeClr val="tx1"/>
                          </a:solidFill>
                          <a:effectLst/>
                          <a:latin typeface="Arial" panose="020B0604020202020204" pitchFamily="34" charset="0"/>
                          <a:ea typeface="Arial" panose="020B0604020202020204" pitchFamily="34" charset="0"/>
                          <a:cs typeface="Times New Roman" panose="02020603050405020304" pitchFamily="18" charset="0"/>
                        </a:rPr>
                        <a:t>9</a:t>
                      </a:r>
                      <a:r>
                        <a:rPr lang="it-IT" sz="1000" dirty="0">
                          <a:solidFill>
                            <a:schemeClr val="tx1"/>
                          </a:solidFill>
                          <a:effectLst/>
                          <a:latin typeface="Arial" panose="020B0604020202020204" pitchFamily="34" charset="0"/>
                          <a:ea typeface="Arial" panose="020B0604020202020204" pitchFamily="34" charset="0"/>
                          <a:cs typeface="Times New Roman" panose="02020603050405020304" pitchFamily="18" charset="0"/>
                        </a:rPr>
                        <a:t>)</a:t>
                      </a:r>
                    </a:p>
                  </a:txBody>
                  <a:tcPr marL="0" marR="0" marT="0" marB="0">
                    <a:solidFill>
                      <a:schemeClr val="accent2">
                        <a:lumMod val="20000"/>
                        <a:lumOff val="80000"/>
                      </a:schemeClr>
                    </a:solidFill>
                  </a:tcPr>
                </a:tc>
                <a:extLst>
                  <a:ext uri="{0D108BD9-81ED-4DB2-BD59-A6C34878D82A}">
                    <a16:rowId xmlns:a16="http://schemas.microsoft.com/office/drawing/2014/main" val="1281744316"/>
                  </a:ext>
                </a:extLst>
              </a:tr>
              <a:tr h="156726">
                <a:tc vMerge="1">
                  <a:txBody>
                    <a:bodyPr/>
                    <a:lstStyle/>
                    <a:p>
                      <a:endParaRPr lang="it-IT"/>
                    </a:p>
                  </a:txBody>
                  <a:tcPr/>
                </a:tc>
                <a:tc>
                  <a:txBody>
                    <a:bodyPr/>
                    <a:lstStyle/>
                    <a:p>
                      <a:pPr marL="1905">
                        <a:spcBef>
                          <a:spcPts val="55"/>
                        </a:spcBef>
                        <a:spcAft>
                          <a:spcPts val="0"/>
                        </a:spcAft>
                      </a:pPr>
                      <a:r>
                        <a:rPr lang="it-IT" sz="1000" b="0" dirty="0">
                          <a:solidFill>
                            <a:schemeClr val="tx1"/>
                          </a:solidFill>
                          <a:effectLst/>
                        </a:rPr>
                        <a:t>Quotidiani locali</a:t>
                      </a:r>
                      <a:endParaRPr lang="it-IT" sz="1000" b="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accent2">
                        <a:lumMod val="20000"/>
                        <a:lumOff val="80000"/>
                      </a:schemeClr>
                    </a:solidFill>
                  </a:tcPr>
                </a:tc>
                <a:tc>
                  <a:txBody>
                    <a:bodyPr/>
                    <a:lstStyle/>
                    <a:p>
                      <a:pPr>
                        <a:spcAft>
                          <a:spcPts val="0"/>
                        </a:spcAft>
                      </a:pPr>
                      <a:r>
                        <a:rPr lang="it-IT" sz="1000" dirty="0">
                          <a:solidFill>
                            <a:schemeClr val="tx1"/>
                          </a:solidFill>
                          <a:effectLst/>
                        </a:rPr>
                        <a:t> </a:t>
                      </a:r>
                      <a:endParaRPr lang="it-IT" sz="10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accent2">
                        <a:lumMod val="20000"/>
                        <a:lumOff val="80000"/>
                      </a:schemeClr>
                    </a:solidFill>
                  </a:tcPr>
                </a:tc>
                <a:tc>
                  <a:txBody>
                    <a:bodyPr/>
                    <a:lstStyle/>
                    <a:p>
                      <a:pPr marL="23495" marR="13335" algn="ctr">
                        <a:lnSpc>
                          <a:spcPts val="1025"/>
                        </a:lnSpc>
                        <a:spcBef>
                          <a:spcPts val="90"/>
                        </a:spcBef>
                        <a:spcAft>
                          <a:spcPts val="0"/>
                        </a:spcAft>
                      </a:pPr>
                      <a:r>
                        <a:rPr lang="it-IT" sz="1000" b="0" dirty="0">
                          <a:solidFill>
                            <a:schemeClr val="tx1"/>
                          </a:solidFill>
                          <a:effectLst/>
                          <a:latin typeface="Arial" panose="020B0604020202020204" pitchFamily="34" charset="0"/>
                          <a:ea typeface="Arial" panose="020B0604020202020204" pitchFamily="34" charset="0"/>
                          <a:cs typeface="Times New Roman" panose="02020603050405020304" pitchFamily="18" charset="0"/>
                        </a:rPr>
                        <a:t>----- (</a:t>
                      </a:r>
                      <a:r>
                        <a:rPr lang="it-IT" sz="1000" b="0" baseline="30000" dirty="0">
                          <a:solidFill>
                            <a:schemeClr val="tx1"/>
                          </a:solidFill>
                          <a:effectLst/>
                          <a:latin typeface="Arial" panose="020B0604020202020204" pitchFamily="34" charset="0"/>
                          <a:ea typeface="Arial" panose="020B0604020202020204" pitchFamily="34" charset="0"/>
                          <a:cs typeface="Times New Roman" panose="02020603050405020304" pitchFamily="18" charset="0"/>
                        </a:rPr>
                        <a:t>9</a:t>
                      </a:r>
                      <a:r>
                        <a:rPr lang="it-IT" sz="1000" b="0" dirty="0">
                          <a:solidFill>
                            <a:schemeClr val="tx1"/>
                          </a:solidFill>
                          <a:effectLst/>
                          <a:latin typeface="Arial" panose="020B0604020202020204" pitchFamily="34" charset="0"/>
                          <a:ea typeface="Arial" panose="020B0604020202020204" pitchFamily="34" charset="0"/>
                          <a:cs typeface="Times New Roman" panose="02020603050405020304" pitchFamily="18" charset="0"/>
                        </a:rPr>
                        <a:t>)</a:t>
                      </a:r>
                    </a:p>
                  </a:txBody>
                  <a:tcPr marL="0" marR="0" marT="0" marB="0">
                    <a:solidFill>
                      <a:schemeClr val="accent2">
                        <a:lumMod val="20000"/>
                        <a:lumOff val="80000"/>
                      </a:schemeClr>
                    </a:solidFill>
                  </a:tcPr>
                </a:tc>
                <a:tc>
                  <a:txBody>
                    <a:bodyPr/>
                    <a:lstStyle/>
                    <a:p>
                      <a:pPr marL="23495" marR="13335" algn="ctr">
                        <a:lnSpc>
                          <a:spcPts val="1025"/>
                        </a:lnSpc>
                        <a:spcBef>
                          <a:spcPts val="90"/>
                        </a:spcBef>
                        <a:spcAft>
                          <a:spcPts val="0"/>
                        </a:spcAft>
                      </a:pPr>
                      <a:r>
                        <a:rPr lang="it-IT" sz="1000" dirty="0">
                          <a:solidFill>
                            <a:schemeClr val="tx1"/>
                          </a:solidFill>
                          <a:effectLst/>
                          <a:latin typeface="Arial" panose="020B0604020202020204" pitchFamily="34" charset="0"/>
                          <a:ea typeface="Arial" panose="020B0604020202020204" pitchFamily="34" charset="0"/>
                          <a:cs typeface="Times New Roman" panose="02020603050405020304" pitchFamily="18" charset="0"/>
                        </a:rPr>
                        <a:t>----- (</a:t>
                      </a:r>
                      <a:r>
                        <a:rPr lang="it-IT" sz="1000" baseline="30000" dirty="0">
                          <a:solidFill>
                            <a:schemeClr val="tx1"/>
                          </a:solidFill>
                          <a:effectLst/>
                          <a:latin typeface="Arial" panose="020B0604020202020204" pitchFamily="34" charset="0"/>
                          <a:ea typeface="Arial" panose="020B0604020202020204" pitchFamily="34" charset="0"/>
                          <a:cs typeface="Times New Roman" panose="02020603050405020304" pitchFamily="18" charset="0"/>
                        </a:rPr>
                        <a:t>9</a:t>
                      </a:r>
                      <a:r>
                        <a:rPr lang="it-IT" sz="1000" dirty="0">
                          <a:solidFill>
                            <a:schemeClr val="tx1"/>
                          </a:solidFill>
                          <a:effectLst/>
                          <a:latin typeface="Arial" panose="020B0604020202020204" pitchFamily="34" charset="0"/>
                          <a:ea typeface="Arial" panose="020B0604020202020204" pitchFamily="34" charset="0"/>
                          <a:cs typeface="Times New Roman" panose="02020603050405020304" pitchFamily="18" charset="0"/>
                        </a:rPr>
                        <a:t>)</a:t>
                      </a:r>
                    </a:p>
                  </a:txBody>
                  <a:tcPr marL="0" marR="0" marT="0" marB="0">
                    <a:solidFill>
                      <a:schemeClr val="accent2">
                        <a:lumMod val="20000"/>
                        <a:lumOff val="80000"/>
                      </a:schemeClr>
                    </a:solidFill>
                  </a:tcPr>
                </a:tc>
                <a:extLst>
                  <a:ext uri="{0D108BD9-81ED-4DB2-BD59-A6C34878D82A}">
                    <a16:rowId xmlns:a16="http://schemas.microsoft.com/office/drawing/2014/main" val="2552925964"/>
                  </a:ext>
                </a:extLst>
              </a:tr>
            </a:tbl>
          </a:graphicData>
        </a:graphic>
      </p:graphicFrame>
    </p:spTree>
    <p:extLst>
      <p:ext uri="{BB962C8B-B14F-4D97-AF65-F5344CB8AC3E}">
        <p14:creationId xmlns:p14="http://schemas.microsoft.com/office/powerpoint/2010/main" val="331767399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3" name="Segnaposto contenuto 2"/>
          <p:cNvSpPr>
            <a:spLocks noGrp="1"/>
          </p:cNvSpPr>
          <p:nvPr>
            <p:ph type="subTitle" idx="1"/>
          </p:nvPr>
        </p:nvSpPr>
        <p:spPr/>
        <p:txBody>
          <a:bodyPr>
            <a:normAutofit/>
          </a:bodyPr>
          <a:lstStyle/>
          <a:p>
            <a:endParaRPr lang="it-IT" dirty="0"/>
          </a:p>
          <a:p>
            <a:endParaRPr lang="it-IT" dirty="0"/>
          </a:p>
          <a:p>
            <a:endParaRPr lang="it-IT" dirty="0"/>
          </a:p>
          <a:p>
            <a:endParaRPr lang="it-IT" dirty="0"/>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E40A9830-6EAE-4C15-B157-ACC6E30C69E2}" type="datetime1">
              <a:rPr lang="it-IT" smtClean="0"/>
              <a:t>11/12/2020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73</a:t>
            </a:fld>
            <a:endParaRPr lang="it-IT" dirty="0"/>
          </a:p>
        </p:txBody>
      </p:sp>
      <p:sp>
        <p:nvSpPr>
          <p:cNvPr id="2" name="CasellaDiTesto 1">
            <a:extLst>
              <a:ext uri="{FF2B5EF4-FFF2-40B4-BE49-F238E27FC236}">
                <a16:creationId xmlns:a16="http://schemas.microsoft.com/office/drawing/2014/main" id="{39FCF0C0-5817-4C63-BF76-57A7795C1D2E}"/>
              </a:ext>
            </a:extLst>
          </p:cNvPr>
          <p:cNvSpPr txBox="1"/>
          <p:nvPr/>
        </p:nvSpPr>
        <p:spPr>
          <a:xfrm>
            <a:off x="2532176" y="1835528"/>
            <a:ext cx="7200800" cy="3139321"/>
          </a:xfrm>
          <a:prstGeom prst="rect">
            <a:avLst/>
          </a:prstGeom>
          <a:noFill/>
        </p:spPr>
        <p:txBody>
          <a:bodyPr wrap="square" rtlCol="0">
            <a:spAutoFit/>
          </a:bodyPr>
          <a:lstStyle/>
          <a:p>
            <a:endParaRPr lang="it-IT" sz="1400" dirty="0"/>
          </a:p>
          <a:p>
            <a:pPr algn="ctr"/>
            <a:r>
              <a:rPr lang="it-IT" sz="1400" b="1" u="sng" dirty="0"/>
              <a:t>Riepilogo pubblicità: SERVIZI E FORNITURE (note contenute nello schema precedente)</a:t>
            </a:r>
          </a:p>
          <a:p>
            <a:pPr algn="ctr"/>
            <a:endParaRPr lang="it-IT" sz="1400" dirty="0"/>
          </a:p>
          <a:p>
            <a:pPr marL="285750" indent="-285750" algn="just">
              <a:buFont typeface="Wingdings" panose="05000000000000000000" pitchFamily="2" charset="2"/>
              <a:buChar char="Ø"/>
            </a:pPr>
            <a:r>
              <a:rPr lang="it-IT" sz="1200" dirty="0"/>
              <a:t>1) compresi i programmi, le esclusioni e le ammissioni, la nomina della Commissione e i curriculum.</a:t>
            </a:r>
          </a:p>
          <a:p>
            <a:pPr marL="285750" indent="-285750" algn="just">
              <a:buFont typeface="Wingdings" panose="05000000000000000000" pitchFamily="2" charset="2"/>
              <a:buChar char="Ø"/>
            </a:pPr>
            <a:r>
              <a:rPr lang="it-IT" sz="1200" dirty="0"/>
              <a:t>2) procedure ex articolo 36, comma 2, lettere b) e c).</a:t>
            </a:r>
          </a:p>
          <a:p>
            <a:pPr marL="285750" indent="-285750" algn="just">
              <a:buFont typeface="Wingdings" panose="05000000000000000000" pitchFamily="2" charset="2"/>
              <a:buChar char="Ø"/>
            </a:pPr>
            <a:r>
              <a:rPr lang="it-IT" sz="1200" dirty="0"/>
              <a:t>3) la pubblicazione dell'avviso di preinformazione è obbligatoria solo se si vogliono ridurre i termini.</a:t>
            </a:r>
          </a:p>
          <a:p>
            <a:pPr marL="285750" indent="-285750" algn="just">
              <a:buFont typeface="Wingdings" panose="05000000000000000000" pitchFamily="2" charset="2"/>
              <a:buChar char="Ø"/>
            </a:pPr>
            <a:r>
              <a:rPr lang="it-IT" sz="1200" dirty="0"/>
              <a:t>4) opzione tra invio alla GUUE e pubblicazione sul profilo di committente (se questo è stato reso noto sulla GUUE).</a:t>
            </a:r>
          </a:p>
          <a:p>
            <a:pPr marL="285750" indent="-285750" algn="just">
              <a:buFont typeface="Wingdings" panose="05000000000000000000" pitchFamily="2" charset="2"/>
              <a:buChar char="Ø"/>
            </a:pPr>
            <a:r>
              <a:rPr lang="it-IT" sz="1200" dirty="0"/>
              <a:t>5) dopo la scadenza prevista per la presentazione delle offerte (art. 29, comma 2 e art. 53).</a:t>
            </a:r>
          </a:p>
          <a:p>
            <a:pPr marL="285750" indent="-285750" algn="just">
              <a:buFont typeface="Wingdings" panose="05000000000000000000" pitchFamily="2" charset="2"/>
              <a:buChar char="Ø"/>
            </a:pPr>
            <a:r>
              <a:rPr lang="it-IT" sz="1200" dirty="0"/>
              <a:t>6) fino alla data di funzionamento della piattaforma ANAC stabilita con atto ANAC</a:t>
            </a:r>
          </a:p>
          <a:p>
            <a:pPr marL="285750" indent="-285750" algn="just">
              <a:buFont typeface="Wingdings" panose="05000000000000000000" pitchFamily="2" charset="2"/>
              <a:buChar char="Ø"/>
            </a:pPr>
            <a:r>
              <a:rPr lang="it-IT" sz="1200" dirty="0"/>
              <a:t>ex art. 2, commi 5 e 6 D.M. 2 dicembre 2016.</a:t>
            </a:r>
          </a:p>
          <a:p>
            <a:pPr marL="285750" indent="-285750" algn="just">
              <a:buFont typeface="Wingdings" panose="05000000000000000000" pitchFamily="2" charset="2"/>
              <a:buChar char="Ø"/>
            </a:pPr>
            <a:r>
              <a:rPr lang="it-IT" sz="1200" dirty="0"/>
              <a:t>7) entro 2 giorni per esclusioni e ammissioni in fase di esame della documentazione amministrativa e dei requisiti.</a:t>
            </a:r>
          </a:p>
          <a:p>
            <a:pPr marL="285750" indent="-285750" algn="just">
              <a:buFont typeface="Wingdings" panose="05000000000000000000" pitchFamily="2" charset="2"/>
              <a:buChar char="Ø"/>
            </a:pPr>
            <a:r>
              <a:rPr lang="it-IT" sz="1200" dirty="0"/>
              <a:t>8) entro 30 giorni dall'aggiudicazione.</a:t>
            </a:r>
          </a:p>
          <a:p>
            <a:pPr marL="285750" indent="-285750" algn="just">
              <a:buFont typeface="Wingdings" panose="05000000000000000000" pitchFamily="2" charset="2"/>
              <a:buChar char="Ø"/>
            </a:pPr>
            <a:r>
              <a:rPr lang="it-IT" sz="1200" dirty="0"/>
              <a:t>9) pare esserci una contraddizione tra l’art. 98, che richiama l’art. 72 ma non l’art. 73 (l’unico che prevede la pubblicazione post-aggiudicazione) e l’art. 4 D.M. 2 dicembre 2016.</a:t>
            </a:r>
          </a:p>
        </p:txBody>
      </p:sp>
      <p:sp>
        <p:nvSpPr>
          <p:cNvPr id="9" name="CasellaDiTesto 8">
            <a:extLst>
              <a:ext uri="{FF2B5EF4-FFF2-40B4-BE49-F238E27FC236}">
                <a16:creationId xmlns:a16="http://schemas.microsoft.com/office/drawing/2014/main" id="{8523225D-C087-4B7D-B297-EEF28E3F6FD6}"/>
              </a:ext>
            </a:extLst>
          </p:cNvPr>
          <p:cNvSpPr txBox="1"/>
          <p:nvPr/>
        </p:nvSpPr>
        <p:spPr>
          <a:xfrm>
            <a:off x="2532176" y="1072457"/>
            <a:ext cx="7200800" cy="707886"/>
          </a:xfrm>
          <a:prstGeom prst="rect">
            <a:avLst/>
          </a:prstGeom>
          <a:solidFill>
            <a:srgbClr val="FF0000"/>
          </a:solidFill>
        </p:spPr>
        <p:txBody>
          <a:bodyPr wrap="square" rtlCol="0">
            <a:spAutoFit/>
          </a:bodyPr>
          <a:lstStyle/>
          <a:p>
            <a:pPr algn="ctr"/>
            <a:r>
              <a:rPr lang="it-IT" sz="2000" b="1" dirty="0"/>
              <a:t>IL BANDO DI GARA E LA LETTERA DI INVITO</a:t>
            </a:r>
          </a:p>
          <a:p>
            <a:pPr algn="ctr"/>
            <a:r>
              <a:rPr lang="it-IT" sz="2000" b="1" dirty="0"/>
              <a:t>Le modalità di pubblicazione di bandi e avvisi</a:t>
            </a:r>
          </a:p>
        </p:txBody>
      </p:sp>
    </p:spTree>
    <p:extLst>
      <p:ext uri="{BB962C8B-B14F-4D97-AF65-F5344CB8AC3E}">
        <p14:creationId xmlns:p14="http://schemas.microsoft.com/office/powerpoint/2010/main" val="251873004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3" name="Segnaposto contenuto 2"/>
          <p:cNvSpPr>
            <a:spLocks noGrp="1"/>
          </p:cNvSpPr>
          <p:nvPr>
            <p:ph type="subTitle" idx="1"/>
          </p:nvPr>
        </p:nvSpPr>
        <p:spPr/>
        <p:txBody>
          <a:bodyPr>
            <a:normAutofit/>
          </a:bodyPr>
          <a:lstStyle/>
          <a:p>
            <a:endParaRPr lang="it-IT" dirty="0"/>
          </a:p>
          <a:p>
            <a:endParaRPr lang="it-IT" dirty="0"/>
          </a:p>
          <a:p>
            <a:endParaRPr lang="it-IT" dirty="0"/>
          </a:p>
          <a:p>
            <a:endParaRPr lang="it-IT" dirty="0"/>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97AC3A7C-2CD3-44A3-A7F5-B7ACF61F4DEC}" type="datetime1">
              <a:rPr lang="it-IT" smtClean="0"/>
              <a:t>11/12/2020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74</a:t>
            </a:fld>
            <a:endParaRPr lang="it-IT" dirty="0"/>
          </a:p>
        </p:txBody>
      </p:sp>
      <p:sp>
        <p:nvSpPr>
          <p:cNvPr id="2" name="CasellaDiTesto 1">
            <a:extLst>
              <a:ext uri="{FF2B5EF4-FFF2-40B4-BE49-F238E27FC236}">
                <a16:creationId xmlns:a16="http://schemas.microsoft.com/office/drawing/2014/main" id="{39FCF0C0-5817-4C63-BF76-57A7795C1D2E}"/>
              </a:ext>
            </a:extLst>
          </p:cNvPr>
          <p:cNvSpPr txBox="1"/>
          <p:nvPr/>
        </p:nvSpPr>
        <p:spPr>
          <a:xfrm>
            <a:off x="2532176" y="1835528"/>
            <a:ext cx="7200800" cy="1908215"/>
          </a:xfrm>
          <a:prstGeom prst="rect">
            <a:avLst/>
          </a:prstGeom>
          <a:noFill/>
        </p:spPr>
        <p:txBody>
          <a:bodyPr wrap="square" rtlCol="0">
            <a:spAutoFit/>
          </a:bodyPr>
          <a:lstStyle/>
          <a:p>
            <a:endParaRPr lang="it-IT" sz="1400" dirty="0"/>
          </a:p>
          <a:p>
            <a:pPr algn="ctr"/>
            <a:endParaRPr lang="it-IT" sz="4800" b="1" u="sng" dirty="0">
              <a:highlight>
                <a:srgbClr val="008080"/>
              </a:highlight>
            </a:endParaRPr>
          </a:p>
          <a:p>
            <a:pPr algn="ctr"/>
            <a:endParaRPr lang="it-IT" sz="2000" b="1" u="sng" dirty="0">
              <a:highlight>
                <a:srgbClr val="008080"/>
              </a:highlight>
            </a:endParaRPr>
          </a:p>
          <a:p>
            <a:pPr algn="ctr"/>
            <a:r>
              <a:rPr lang="it-IT" sz="3600" b="1" u="sng" dirty="0">
                <a:solidFill>
                  <a:srgbClr val="0070C0"/>
                </a:solidFill>
              </a:rPr>
              <a:t>RICAPITOLIAMO…</a:t>
            </a:r>
            <a:endParaRPr lang="it-IT" sz="3600" dirty="0">
              <a:solidFill>
                <a:srgbClr val="0070C0"/>
              </a:solidFill>
            </a:endParaRPr>
          </a:p>
        </p:txBody>
      </p:sp>
      <p:sp>
        <p:nvSpPr>
          <p:cNvPr id="9" name="CasellaDiTesto 8">
            <a:extLst>
              <a:ext uri="{FF2B5EF4-FFF2-40B4-BE49-F238E27FC236}">
                <a16:creationId xmlns:a16="http://schemas.microsoft.com/office/drawing/2014/main" id="{8523225D-C087-4B7D-B297-EEF28E3F6FD6}"/>
              </a:ext>
            </a:extLst>
          </p:cNvPr>
          <p:cNvSpPr txBox="1"/>
          <p:nvPr/>
        </p:nvSpPr>
        <p:spPr>
          <a:xfrm>
            <a:off x="2532176" y="1072457"/>
            <a:ext cx="7200800" cy="707886"/>
          </a:xfrm>
          <a:prstGeom prst="rect">
            <a:avLst/>
          </a:prstGeom>
          <a:solidFill>
            <a:srgbClr val="FF0000"/>
          </a:solidFill>
        </p:spPr>
        <p:txBody>
          <a:bodyPr wrap="square" rtlCol="0">
            <a:spAutoFit/>
          </a:bodyPr>
          <a:lstStyle/>
          <a:p>
            <a:pPr algn="ctr"/>
            <a:r>
              <a:rPr lang="it-IT" sz="2000" b="1" dirty="0"/>
              <a:t>IL BANDO DI GARA E LA LETTERA DI INVITO</a:t>
            </a:r>
          </a:p>
          <a:p>
            <a:pPr algn="ctr"/>
            <a:r>
              <a:rPr lang="it-IT" sz="2000" b="1" dirty="0"/>
              <a:t>Le modalità di pubblicazione di bandi e avvisi</a:t>
            </a:r>
          </a:p>
        </p:txBody>
      </p:sp>
    </p:spTree>
    <p:extLst>
      <p:ext uri="{BB962C8B-B14F-4D97-AF65-F5344CB8AC3E}">
        <p14:creationId xmlns:p14="http://schemas.microsoft.com/office/powerpoint/2010/main" val="283619052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3" name="Segnaposto contenuto 2"/>
          <p:cNvSpPr>
            <a:spLocks noGrp="1"/>
          </p:cNvSpPr>
          <p:nvPr>
            <p:ph type="subTitle" idx="1"/>
          </p:nvPr>
        </p:nvSpPr>
        <p:spPr/>
        <p:txBody>
          <a:bodyPr>
            <a:normAutofit/>
          </a:bodyPr>
          <a:lstStyle/>
          <a:p>
            <a:endParaRPr lang="it-IT" dirty="0"/>
          </a:p>
          <a:p>
            <a:endParaRPr lang="it-IT" dirty="0"/>
          </a:p>
          <a:p>
            <a:endParaRPr lang="it-IT" dirty="0"/>
          </a:p>
          <a:p>
            <a:endParaRPr lang="it-IT" dirty="0"/>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3ABF39D1-6B4F-4AF8-9EFC-12BFD8F88FAE}" type="datetime1">
              <a:rPr lang="it-IT" smtClean="0"/>
              <a:t>11/12/2020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75</a:t>
            </a:fld>
            <a:endParaRPr lang="it-IT" dirty="0"/>
          </a:p>
        </p:txBody>
      </p:sp>
      <p:sp>
        <p:nvSpPr>
          <p:cNvPr id="2" name="CasellaDiTesto 1">
            <a:extLst>
              <a:ext uri="{FF2B5EF4-FFF2-40B4-BE49-F238E27FC236}">
                <a16:creationId xmlns:a16="http://schemas.microsoft.com/office/drawing/2014/main" id="{39FCF0C0-5817-4C63-BF76-57A7795C1D2E}"/>
              </a:ext>
            </a:extLst>
          </p:cNvPr>
          <p:cNvSpPr txBox="1"/>
          <p:nvPr/>
        </p:nvSpPr>
        <p:spPr>
          <a:xfrm>
            <a:off x="2532176" y="1835528"/>
            <a:ext cx="7200800" cy="4555093"/>
          </a:xfrm>
          <a:prstGeom prst="rect">
            <a:avLst/>
          </a:prstGeom>
          <a:noFill/>
        </p:spPr>
        <p:txBody>
          <a:bodyPr wrap="square" rtlCol="0">
            <a:spAutoFit/>
          </a:bodyPr>
          <a:lstStyle/>
          <a:p>
            <a:endParaRPr lang="it-IT" sz="1400" dirty="0"/>
          </a:p>
          <a:p>
            <a:pPr algn="ctr"/>
            <a:r>
              <a:rPr lang="it-IT" sz="3200" b="1" u="sng" dirty="0">
                <a:highlight>
                  <a:srgbClr val="00FFFF"/>
                </a:highlight>
              </a:rPr>
              <a:t>1° FASE</a:t>
            </a:r>
          </a:p>
          <a:p>
            <a:pPr algn="ctr"/>
            <a:endParaRPr lang="it-IT" sz="1600" b="1" u="sng" dirty="0"/>
          </a:p>
          <a:p>
            <a:pPr algn="ctr"/>
            <a:r>
              <a:rPr lang="it-IT" sz="2000" dirty="0"/>
              <a:t>Ai sensi dell’art. 72 Codice, gli avvisi ed i bandi di cui agli artt. 70 (avvisi di preinformazione),71 (bandi di gara) e 98 (avvisi relativi agli appalti aggiudicati) sono redatti e trasmessi all’Ufficio delle pubblicazioni dell’Unione europea per via elettronica e pubblicati conformemente all’Allegato V (del Codice).</a:t>
            </a:r>
          </a:p>
          <a:p>
            <a:pPr algn="ctr"/>
            <a:endParaRPr lang="it-IT" sz="2000" dirty="0"/>
          </a:p>
          <a:p>
            <a:pPr algn="ctr"/>
            <a:r>
              <a:rPr lang="it-IT" sz="2000" dirty="0"/>
              <a:t>GLI AVVISI ED I BANDI DI CUI SOPRA SONO PUBBLICATI ENTRO 5 GIORNI (NELLA GAZZETTA UFFICIALE DELL’UNIONE EUROPEA) DALLA LORO TRASMISSIONE… </a:t>
            </a:r>
          </a:p>
          <a:p>
            <a:pPr algn="ctr"/>
            <a:endParaRPr lang="it-IT" sz="1600" dirty="0"/>
          </a:p>
          <a:p>
            <a:pPr algn="ctr"/>
            <a:r>
              <a:rPr lang="it-IT" sz="1600" dirty="0"/>
              <a:t> </a:t>
            </a:r>
          </a:p>
          <a:p>
            <a:pPr algn="ctr"/>
            <a:endParaRPr lang="it-IT" sz="1600" b="1" u="sng" dirty="0"/>
          </a:p>
        </p:txBody>
      </p:sp>
      <p:sp>
        <p:nvSpPr>
          <p:cNvPr id="9" name="CasellaDiTesto 8">
            <a:extLst>
              <a:ext uri="{FF2B5EF4-FFF2-40B4-BE49-F238E27FC236}">
                <a16:creationId xmlns:a16="http://schemas.microsoft.com/office/drawing/2014/main" id="{8523225D-C087-4B7D-B297-EEF28E3F6FD6}"/>
              </a:ext>
            </a:extLst>
          </p:cNvPr>
          <p:cNvSpPr txBox="1"/>
          <p:nvPr/>
        </p:nvSpPr>
        <p:spPr>
          <a:xfrm>
            <a:off x="2532176" y="1072457"/>
            <a:ext cx="7200800" cy="707886"/>
          </a:xfrm>
          <a:prstGeom prst="rect">
            <a:avLst/>
          </a:prstGeom>
          <a:solidFill>
            <a:srgbClr val="FF0000"/>
          </a:solidFill>
        </p:spPr>
        <p:txBody>
          <a:bodyPr wrap="square" rtlCol="0">
            <a:spAutoFit/>
          </a:bodyPr>
          <a:lstStyle/>
          <a:p>
            <a:pPr algn="ctr"/>
            <a:r>
              <a:rPr lang="it-IT" sz="2000" b="1" dirty="0"/>
              <a:t>IL BANDO DI GARA E LA LETTERA DI INVITO</a:t>
            </a:r>
          </a:p>
          <a:p>
            <a:pPr algn="ctr"/>
            <a:r>
              <a:rPr lang="it-IT" sz="2000" b="1" dirty="0"/>
              <a:t>Le modalità di pubblicazione di bandi e avvisi</a:t>
            </a:r>
          </a:p>
        </p:txBody>
      </p:sp>
    </p:spTree>
    <p:extLst>
      <p:ext uri="{BB962C8B-B14F-4D97-AF65-F5344CB8AC3E}">
        <p14:creationId xmlns:p14="http://schemas.microsoft.com/office/powerpoint/2010/main" val="160944297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3" name="Segnaposto contenuto 2"/>
          <p:cNvSpPr>
            <a:spLocks noGrp="1"/>
          </p:cNvSpPr>
          <p:nvPr>
            <p:ph type="subTitle" idx="1"/>
          </p:nvPr>
        </p:nvSpPr>
        <p:spPr/>
        <p:txBody>
          <a:bodyPr>
            <a:normAutofit/>
          </a:bodyPr>
          <a:lstStyle/>
          <a:p>
            <a:endParaRPr lang="it-IT" dirty="0"/>
          </a:p>
          <a:p>
            <a:endParaRPr lang="it-IT" dirty="0"/>
          </a:p>
          <a:p>
            <a:endParaRPr lang="it-IT" dirty="0"/>
          </a:p>
          <a:p>
            <a:endParaRPr lang="it-IT" dirty="0"/>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3656B2C5-6B25-4CE5-81A4-6B24BCED6416}" type="datetime1">
              <a:rPr lang="it-IT" smtClean="0"/>
              <a:t>11/12/2020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76</a:t>
            </a:fld>
            <a:endParaRPr lang="it-IT" dirty="0"/>
          </a:p>
        </p:txBody>
      </p:sp>
      <p:sp>
        <p:nvSpPr>
          <p:cNvPr id="2" name="CasellaDiTesto 1">
            <a:extLst>
              <a:ext uri="{FF2B5EF4-FFF2-40B4-BE49-F238E27FC236}">
                <a16:creationId xmlns:a16="http://schemas.microsoft.com/office/drawing/2014/main" id="{39FCF0C0-5817-4C63-BF76-57A7795C1D2E}"/>
              </a:ext>
            </a:extLst>
          </p:cNvPr>
          <p:cNvSpPr txBox="1"/>
          <p:nvPr/>
        </p:nvSpPr>
        <p:spPr>
          <a:xfrm>
            <a:off x="2532176" y="1835528"/>
            <a:ext cx="7200800" cy="4924425"/>
          </a:xfrm>
          <a:prstGeom prst="rect">
            <a:avLst/>
          </a:prstGeom>
          <a:noFill/>
        </p:spPr>
        <p:txBody>
          <a:bodyPr wrap="square" rtlCol="0">
            <a:spAutoFit/>
          </a:bodyPr>
          <a:lstStyle/>
          <a:p>
            <a:endParaRPr lang="it-IT" sz="1400" dirty="0"/>
          </a:p>
          <a:p>
            <a:pPr algn="ctr"/>
            <a:r>
              <a:rPr lang="it-IT" sz="3200" b="1" u="sng" dirty="0">
                <a:highlight>
                  <a:srgbClr val="00FFFF"/>
                </a:highlight>
              </a:rPr>
              <a:t>2° FASE</a:t>
            </a:r>
          </a:p>
          <a:p>
            <a:pPr algn="ctr"/>
            <a:endParaRPr lang="it-IT" sz="2400" b="1" u="sng" dirty="0"/>
          </a:p>
          <a:p>
            <a:pPr algn="ctr"/>
            <a:r>
              <a:rPr lang="it-IT" sz="1400" dirty="0"/>
              <a:t>Ai sensi dell’art. 73 Codice, gli avvisi ed i bandi di cui agli artt. 70 (avvisi di preinformazione),71 (bandi di gara) e 98 (avvisi relativi agli appalti aggiudicati) sono, altresì, pubblicati sulla Gazzetta Ufficiale della Repubblica italiana, serie speciale relativa ai contratti (la pubblicazione in questione si effettuerà fino a quando non entrerà in funzione la piattaforma ANAC). La pubblicazione - esclusivamente in Gazzetta Ufficiale senza la pubblicazione in ambito comunitario - vale per gli appalti superiori a 500.000 euro e fino alla soglia comunitaria e per i contratti di servizi e forniture del sottosoglia (art. 36, comma 9 Codice).</a:t>
            </a:r>
          </a:p>
          <a:p>
            <a:pPr algn="ctr"/>
            <a:endParaRPr lang="it-IT" sz="800" dirty="0"/>
          </a:p>
          <a:p>
            <a:pPr algn="ctr"/>
            <a:r>
              <a:rPr lang="it-IT" sz="1400" dirty="0"/>
              <a:t>Gli atti di cui sopra sono altresì pubblicati sul profilo committente della stazione appaltante e sulla piattaforma digitale dei bandi di gara presso l’ANAC (art. 73, comma 4; art. 2 D.M. 2 dicembre 2016). Ai sensi dell’art. 29 Codice, gli stessi sono altresì pubblicati sulla piattaforma informatica del Ministero delle infrastrutture e dei trasporti, anche tramite i sistemi informatizzati regionali e le piattaforme regionali di e-procurement interconnesse tramite cooperazione applicativa (art. 2, comma 4 D.M. 2 dicembre 2016).</a:t>
            </a:r>
          </a:p>
          <a:p>
            <a:pPr algn="ctr"/>
            <a:endParaRPr lang="it-IT" sz="1600" dirty="0"/>
          </a:p>
          <a:p>
            <a:pPr algn="ctr"/>
            <a:r>
              <a:rPr lang="it-IT" sz="1600" dirty="0"/>
              <a:t> </a:t>
            </a:r>
          </a:p>
          <a:p>
            <a:pPr algn="ctr"/>
            <a:endParaRPr lang="it-IT" sz="1600" b="1" u="sng" dirty="0"/>
          </a:p>
        </p:txBody>
      </p:sp>
      <p:sp>
        <p:nvSpPr>
          <p:cNvPr id="9" name="CasellaDiTesto 8">
            <a:extLst>
              <a:ext uri="{FF2B5EF4-FFF2-40B4-BE49-F238E27FC236}">
                <a16:creationId xmlns:a16="http://schemas.microsoft.com/office/drawing/2014/main" id="{8523225D-C087-4B7D-B297-EEF28E3F6FD6}"/>
              </a:ext>
            </a:extLst>
          </p:cNvPr>
          <p:cNvSpPr txBox="1"/>
          <p:nvPr/>
        </p:nvSpPr>
        <p:spPr>
          <a:xfrm>
            <a:off x="2532176" y="1072457"/>
            <a:ext cx="7200800" cy="707886"/>
          </a:xfrm>
          <a:prstGeom prst="rect">
            <a:avLst/>
          </a:prstGeom>
          <a:solidFill>
            <a:srgbClr val="FF0000"/>
          </a:solidFill>
        </p:spPr>
        <p:txBody>
          <a:bodyPr wrap="square" rtlCol="0">
            <a:spAutoFit/>
          </a:bodyPr>
          <a:lstStyle/>
          <a:p>
            <a:pPr algn="ctr"/>
            <a:r>
              <a:rPr lang="it-IT" sz="2000" b="1" dirty="0"/>
              <a:t>IL BANDO DI GARA E LA LETTERA DI INVITO</a:t>
            </a:r>
          </a:p>
          <a:p>
            <a:pPr algn="ctr"/>
            <a:r>
              <a:rPr lang="it-IT" sz="2000" b="1" dirty="0"/>
              <a:t>Le modalità di pubblicazione di bandi e avvisi</a:t>
            </a:r>
          </a:p>
        </p:txBody>
      </p:sp>
    </p:spTree>
    <p:extLst>
      <p:ext uri="{BB962C8B-B14F-4D97-AF65-F5344CB8AC3E}">
        <p14:creationId xmlns:p14="http://schemas.microsoft.com/office/powerpoint/2010/main" val="99394486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3" name="Segnaposto contenuto 2"/>
          <p:cNvSpPr>
            <a:spLocks noGrp="1"/>
          </p:cNvSpPr>
          <p:nvPr>
            <p:ph type="subTitle" idx="1"/>
          </p:nvPr>
        </p:nvSpPr>
        <p:spPr/>
        <p:txBody>
          <a:bodyPr>
            <a:normAutofit/>
          </a:bodyPr>
          <a:lstStyle/>
          <a:p>
            <a:endParaRPr lang="it-IT" dirty="0"/>
          </a:p>
          <a:p>
            <a:endParaRPr lang="it-IT" dirty="0"/>
          </a:p>
          <a:p>
            <a:endParaRPr lang="it-IT" dirty="0"/>
          </a:p>
          <a:p>
            <a:endParaRPr lang="it-IT" dirty="0"/>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4E16AC93-2D57-4B01-A9A8-16DFC9351F43}" type="datetime1">
              <a:rPr lang="it-IT" smtClean="0"/>
              <a:t>11/12/2020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77</a:t>
            </a:fld>
            <a:endParaRPr lang="it-IT" dirty="0"/>
          </a:p>
        </p:txBody>
      </p:sp>
      <p:sp>
        <p:nvSpPr>
          <p:cNvPr id="2" name="CasellaDiTesto 1">
            <a:extLst>
              <a:ext uri="{FF2B5EF4-FFF2-40B4-BE49-F238E27FC236}">
                <a16:creationId xmlns:a16="http://schemas.microsoft.com/office/drawing/2014/main" id="{39FCF0C0-5817-4C63-BF76-57A7795C1D2E}"/>
              </a:ext>
            </a:extLst>
          </p:cNvPr>
          <p:cNvSpPr txBox="1"/>
          <p:nvPr/>
        </p:nvSpPr>
        <p:spPr>
          <a:xfrm>
            <a:off x="2532176" y="1835528"/>
            <a:ext cx="7200800" cy="5124480"/>
          </a:xfrm>
          <a:prstGeom prst="rect">
            <a:avLst/>
          </a:prstGeom>
          <a:noFill/>
        </p:spPr>
        <p:txBody>
          <a:bodyPr wrap="square" rtlCol="0">
            <a:spAutoFit/>
          </a:bodyPr>
          <a:lstStyle/>
          <a:p>
            <a:endParaRPr lang="it-IT" sz="1400" dirty="0"/>
          </a:p>
          <a:p>
            <a:pPr algn="ctr"/>
            <a:r>
              <a:rPr lang="it-IT" sz="3200" b="1" u="sng" dirty="0">
                <a:highlight>
                  <a:srgbClr val="00FFFF"/>
                </a:highlight>
              </a:rPr>
              <a:t>INOLTRE…</a:t>
            </a:r>
          </a:p>
          <a:p>
            <a:pPr algn="ctr"/>
            <a:endParaRPr lang="it-IT" dirty="0"/>
          </a:p>
          <a:p>
            <a:pPr algn="ctr"/>
            <a:r>
              <a:rPr lang="it-IT" sz="1500" dirty="0"/>
              <a:t>Gli effetti giuridici che l’ordinamento connette alla pubblicità in ambito nazionale decorrono dalla data di pubblicazione sulla piattaforma digitale dei bandi di gara presso l’ANAC (art. 73, comma 5 Codice – naturalmente la disposizione entrerà materialmente in vigore quando sarà operativa la piattaforma ANAC; attualmente gli effetti giuridici, in disparte la pubblicazione in Gazzetta Ufficiale o sulla piattaforma ANAC, </a:t>
            </a:r>
            <a:r>
              <a:rPr lang="it-IT" sz="1500" b="1" u="sng" dirty="0"/>
              <a:t>sono connessi alla pubblicazione sul profilo committente (art. 29, comma 1 ultimo periodo e, per gli appalti di lavori di importo inferiore a 500.000 euro, all’albo pretorio del comune ove si eseguono i lavori: art. 36, comma 9 Codice</a:t>
            </a:r>
            <a:r>
              <a:rPr lang="it-IT" sz="1500" dirty="0"/>
              <a:t>).</a:t>
            </a:r>
          </a:p>
          <a:p>
            <a:pPr algn="ctr"/>
            <a:endParaRPr lang="it-IT" sz="1500" dirty="0"/>
          </a:p>
          <a:p>
            <a:pPr algn="ctr"/>
            <a:r>
              <a:rPr lang="it-IT" sz="1500" dirty="0"/>
              <a:t>Gli avvisi ed i bandi di gara relativi a lavori di importo inferiore a 500.000 euro non sono pubblicati nella Gazzetta Ufficiale della Repubblica italiana ma (fino all’entrata in vigore della piattaforma ANAC) nell'albo pretorio del comune dove si eseguono i lavori </a:t>
            </a:r>
          </a:p>
          <a:p>
            <a:pPr algn="ctr"/>
            <a:r>
              <a:rPr lang="it-IT" sz="1500" dirty="0"/>
              <a:t>(art. 36, comma 9 Codice).</a:t>
            </a:r>
          </a:p>
          <a:p>
            <a:pPr algn="ctr"/>
            <a:endParaRPr lang="it-IT" sz="2000" dirty="0"/>
          </a:p>
          <a:p>
            <a:pPr algn="ctr"/>
            <a:endParaRPr lang="it-IT" sz="1600" dirty="0"/>
          </a:p>
          <a:p>
            <a:pPr algn="ctr"/>
            <a:r>
              <a:rPr lang="it-IT" sz="1600" dirty="0"/>
              <a:t> </a:t>
            </a:r>
          </a:p>
          <a:p>
            <a:pPr algn="ctr"/>
            <a:endParaRPr lang="it-IT" sz="1600" b="1" u="sng" dirty="0"/>
          </a:p>
        </p:txBody>
      </p:sp>
      <p:sp>
        <p:nvSpPr>
          <p:cNvPr id="9" name="CasellaDiTesto 8">
            <a:extLst>
              <a:ext uri="{FF2B5EF4-FFF2-40B4-BE49-F238E27FC236}">
                <a16:creationId xmlns:a16="http://schemas.microsoft.com/office/drawing/2014/main" id="{8523225D-C087-4B7D-B297-EEF28E3F6FD6}"/>
              </a:ext>
            </a:extLst>
          </p:cNvPr>
          <p:cNvSpPr txBox="1"/>
          <p:nvPr/>
        </p:nvSpPr>
        <p:spPr>
          <a:xfrm>
            <a:off x="2532176" y="1072457"/>
            <a:ext cx="7200800" cy="707886"/>
          </a:xfrm>
          <a:prstGeom prst="rect">
            <a:avLst/>
          </a:prstGeom>
          <a:solidFill>
            <a:srgbClr val="FF0000"/>
          </a:solidFill>
        </p:spPr>
        <p:txBody>
          <a:bodyPr wrap="square" rtlCol="0">
            <a:spAutoFit/>
          </a:bodyPr>
          <a:lstStyle/>
          <a:p>
            <a:pPr algn="ctr"/>
            <a:r>
              <a:rPr lang="it-IT" sz="2000" b="1" dirty="0"/>
              <a:t>IL BANDO DI GARA E LA LETTERA DI INVITO</a:t>
            </a:r>
          </a:p>
          <a:p>
            <a:pPr algn="ctr"/>
            <a:r>
              <a:rPr lang="it-IT" sz="2000" b="1" dirty="0"/>
              <a:t>Le modalità di pubblicazione di bandi e avvisi</a:t>
            </a:r>
          </a:p>
        </p:txBody>
      </p:sp>
    </p:spTree>
    <p:extLst>
      <p:ext uri="{BB962C8B-B14F-4D97-AF65-F5344CB8AC3E}">
        <p14:creationId xmlns:p14="http://schemas.microsoft.com/office/powerpoint/2010/main" val="153379853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3" name="Segnaposto contenuto 2"/>
          <p:cNvSpPr>
            <a:spLocks noGrp="1"/>
          </p:cNvSpPr>
          <p:nvPr>
            <p:ph type="subTitle" idx="1"/>
          </p:nvPr>
        </p:nvSpPr>
        <p:spPr/>
        <p:txBody>
          <a:bodyPr>
            <a:normAutofit/>
          </a:bodyPr>
          <a:lstStyle/>
          <a:p>
            <a:endParaRPr lang="it-IT" dirty="0"/>
          </a:p>
          <a:p>
            <a:endParaRPr lang="it-IT" dirty="0"/>
          </a:p>
          <a:p>
            <a:endParaRPr lang="it-IT" dirty="0"/>
          </a:p>
          <a:p>
            <a:endParaRPr lang="it-IT" dirty="0"/>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75D8ADBF-6F10-40E9-80B3-02BB11D7945D}" type="datetime1">
              <a:rPr lang="it-IT" smtClean="0"/>
              <a:t>11/12/2020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78</a:t>
            </a:fld>
            <a:endParaRPr lang="it-IT" dirty="0"/>
          </a:p>
        </p:txBody>
      </p:sp>
      <p:sp>
        <p:nvSpPr>
          <p:cNvPr id="2" name="CasellaDiTesto 1">
            <a:extLst>
              <a:ext uri="{FF2B5EF4-FFF2-40B4-BE49-F238E27FC236}">
                <a16:creationId xmlns:a16="http://schemas.microsoft.com/office/drawing/2014/main" id="{39FCF0C0-5817-4C63-BF76-57A7795C1D2E}"/>
              </a:ext>
            </a:extLst>
          </p:cNvPr>
          <p:cNvSpPr txBox="1"/>
          <p:nvPr/>
        </p:nvSpPr>
        <p:spPr>
          <a:xfrm>
            <a:off x="2532176" y="1835528"/>
            <a:ext cx="7200800" cy="5001369"/>
          </a:xfrm>
          <a:prstGeom prst="rect">
            <a:avLst/>
          </a:prstGeom>
          <a:noFill/>
        </p:spPr>
        <p:txBody>
          <a:bodyPr wrap="square" rtlCol="0">
            <a:spAutoFit/>
          </a:bodyPr>
          <a:lstStyle/>
          <a:p>
            <a:endParaRPr lang="it-IT" sz="1400" dirty="0"/>
          </a:p>
          <a:p>
            <a:pPr algn="ctr"/>
            <a:r>
              <a:rPr lang="it-IT" sz="3200" b="1" u="sng" dirty="0">
                <a:highlight>
                  <a:srgbClr val="00FFFF"/>
                </a:highlight>
              </a:rPr>
              <a:t>INOLTRE…</a:t>
            </a:r>
          </a:p>
          <a:p>
            <a:pPr algn="ctr"/>
            <a:endParaRPr lang="it-IT" dirty="0"/>
          </a:p>
          <a:p>
            <a:pPr algn="ctr"/>
            <a:r>
              <a:rPr lang="it-IT" sz="1600" dirty="0"/>
              <a:t>A decorrere dal 1° gennaio 2017, per garantire adeguati livelli di trasparenza e di conoscibilità delle procedure di gara e di favorire la concorrenza attraverso la più ampia partecipazione delle imprese interessate, anche nelle realtà territoriali locali, la pubblicazione degli avvisi e dei bandi, nonché degli avvisi relativi agli appalti aggiudicati, è altresì effettuata per estratto dopo 12 giorni dalla trasmissione alla Gazzetta Ufficiale delle Comunità europee (art. 3, comma 1, lett. a D.M. 2 dicembre 2016) (ovviamente per gli appalti del sopra-soglia)…</a:t>
            </a:r>
          </a:p>
          <a:p>
            <a:pPr algn="ctr"/>
            <a:endParaRPr lang="it-IT" sz="1600" b="1" i="1" dirty="0"/>
          </a:p>
          <a:p>
            <a:pPr algn="ctr"/>
            <a:r>
              <a:rPr lang="it-IT" sz="1600" b="1" i="1" dirty="0"/>
              <a:t>«…per gli avvisi ed i bandi relativi ad appalti pubblici di lavori, servizi e forniture di importo superiore alle soglie di cui all'art. 35, commi 1 e 2, del codice, per estratto su almeno due dei principali quotidiani a diffusione nazionale e su almeno due a maggiore diffusione locale nel luogo ove si eseguono i contratti» </a:t>
            </a:r>
            <a:r>
              <a:rPr lang="it-IT" sz="1600" dirty="0"/>
              <a:t>(art. 3, comma 1, lett. b D.M. 2 dicembre 2016).</a:t>
            </a:r>
          </a:p>
          <a:p>
            <a:pPr algn="ctr"/>
            <a:endParaRPr lang="it-IT" sz="1500" dirty="0"/>
          </a:p>
          <a:p>
            <a:pPr algn="ctr"/>
            <a:r>
              <a:rPr lang="it-IT" sz="1600" dirty="0"/>
              <a:t> </a:t>
            </a:r>
          </a:p>
          <a:p>
            <a:pPr algn="ctr"/>
            <a:endParaRPr lang="it-IT" sz="1600" b="1" u="sng" dirty="0"/>
          </a:p>
        </p:txBody>
      </p:sp>
      <p:sp>
        <p:nvSpPr>
          <p:cNvPr id="9" name="CasellaDiTesto 8">
            <a:extLst>
              <a:ext uri="{FF2B5EF4-FFF2-40B4-BE49-F238E27FC236}">
                <a16:creationId xmlns:a16="http://schemas.microsoft.com/office/drawing/2014/main" id="{8523225D-C087-4B7D-B297-EEF28E3F6FD6}"/>
              </a:ext>
            </a:extLst>
          </p:cNvPr>
          <p:cNvSpPr txBox="1"/>
          <p:nvPr/>
        </p:nvSpPr>
        <p:spPr>
          <a:xfrm>
            <a:off x="2532176" y="1072457"/>
            <a:ext cx="7200800" cy="707886"/>
          </a:xfrm>
          <a:prstGeom prst="rect">
            <a:avLst/>
          </a:prstGeom>
          <a:solidFill>
            <a:srgbClr val="FF0000"/>
          </a:solidFill>
        </p:spPr>
        <p:txBody>
          <a:bodyPr wrap="square" rtlCol="0">
            <a:spAutoFit/>
          </a:bodyPr>
          <a:lstStyle/>
          <a:p>
            <a:pPr algn="ctr"/>
            <a:r>
              <a:rPr lang="it-IT" sz="2000" b="1" dirty="0"/>
              <a:t>IL BANDO DI GARA E LA LETTERA DI INVITO</a:t>
            </a:r>
          </a:p>
          <a:p>
            <a:pPr algn="ctr"/>
            <a:r>
              <a:rPr lang="it-IT" sz="2000" b="1" dirty="0"/>
              <a:t>Le modalità di pubblicazione di bandi e avvisi</a:t>
            </a:r>
          </a:p>
        </p:txBody>
      </p:sp>
    </p:spTree>
    <p:extLst>
      <p:ext uri="{BB962C8B-B14F-4D97-AF65-F5344CB8AC3E}">
        <p14:creationId xmlns:p14="http://schemas.microsoft.com/office/powerpoint/2010/main" val="373611260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3" name="Segnaposto contenuto 2"/>
          <p:cNvSpPr>
            <a:spLocks noGrp="1"/>
          </p:cNvSpPr>
          <p:nvPr>
            <p:ph type="subTitle" idx="1"/>
          </p:nvPr>
        </p:nvSpPr>
        <p:spPr/>
        <p:txBody>
          <a:bodyPr>
            <a:normAutofit/>
          </a:bodyPr>
          <a:lstStyle/>
          <a:p>
            <a:endParaRPr lang="it-IT" dirty="0"/>
          </a:p>
          <a:p>
            <a:endParaRPr lang="it-IT" dirty="0"/>
          </a:p>
          <a:p>
            <a:endParaRPr lang="it-IT" dirty="0"/>
          </a:p>
          <a:p>
            <a:endParaRPr lang="it-IT" dirty="0"/>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9CA41FBC-8CB0-4F10-AA74-3EBC23339410}" type="datetime1">
              <a:rPr lang="it-IT" smtClean="0"/>
              <a:t>11/12/2020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79</a:t>
            </a:fld>
            <a:endParaRPr lang="it-IT" dirty="0"/>
          </a:p>
        </p:txBody>
      </p:sp>
      <p:sp>
        <p:nvSpPr>
          <p:cNvPr id="2" name="CasellaDiTesto 1">
            <a:extLst>
              <a:ext uri="{FF2B5EF4-FFF2-40B4-BE49-F238E27FC236}">
                <a16:creationId xmlns:a16="http://schemas.microsoft.com/office/drawing/2014/main" id="{39FCF0C0-5817-4C63-BF76-57A7795C1D2E}"/>
              </a:ext>
            </a:extLst>
          </p:cNvPr>
          <p:cNvSpPr txBox="1"/>
          <p:nvPr/>
        </p:nvSpPr>
        <p:spPr>
          <a:xfrm>
            <a:off x="2532176" y="1835527"/>
            <a:ext cx="7200800" cy="3647152"/>
          </a:xfrm>
          <a:prstGeom prst="rect">
            <a:avLst/>
          </a:prstGeom>
          <a:noFill/>
        </p:spPr>
        <p:txBody>
          <a:bodyPr wrap="square" rtlCol="0">
            <a:spAutoFit/>
          </a:bodyPr>
          <a:lstStyle/>
          <a:p>
            <a:endParaRPr lang="it-IT" sz="1400" dirty="0"/>
          </a:p>
          <a:p>
            <a:pPr algn="ctr"/>
            <a:r>
              <a:rPr lang="it-IT" sz="3200" b="1" u="sng" dirty="0">
                <a:highlight>
                  <a:srgbClr val="00FFFF"/>
                </a:highlight>
              </a:rPr>
              <a:t>INOLTRE…</a:t>
            </a:r>
          </a:p>
          <a:p>
            <a:pPr algn="ctr"/>
            <a:endParaRPr lang="it-IT" sz="1700" dirty="0"/>
          </a:p>
          <a:p>
            <a:pPr algn="ctr"/>
            <a:r>
              <a:rPr lang="it-IT" sz="1700" dirty="0"/>
              <a:t>…per gli avvisi ed i bandi relativi ad appalti pubblici di lavori o di concessioni di importo compreso tra euro 500.000 e l'importo di cui alla soglia di cui all'art. 35, comma 1, lettera a) Codice, </a:t>
            </a:r>
            <a:r>
              <a:rPr lang="it-IT" sz="1700" u="sng" dirty="0"/>
              <a:t>non è necessaria la pubblicazione a livello comunitario, però, oltre alle altre norme in materia di pubblicazione (profilo committente, Gazzetta Ufficiale ecc.) è necessario pubblicare gli atti per estratto su almeno uno dei principali quotidiani a diffusione nazionale e su almeno uno a maggiore diffusione locale nel luogo ove si eseguono i contratti</a:t>
            </a:r>
            <a:r>
              <a:rPr lang="it-IT" sz="1700" dirty="0"/>
              <a:t> (art. 3, comma 1, lett. a D.M. 6 dicembre 2016). </a:t>
            </a:r>
          </a:p>
          <a:p>
            <a:pPr algn="ctr"/>
            <a:r>
              <a:rPr lang="it-IT" sz="1600" dirty="0"/>
              <a:t> </a:t>
            </a:r>
          </a:p>
          <a:p>
            <a:pPr algn="ctr"/>
            <a:endParaRPr lang="it-IT" sz="1600" b="1" u="sng" dirty="0"/>
          </a:p>
        </p:txBody>
      </p:sp>
      <p:sp>
        <p:nvSpPr>
          <p:cNvPr id="9" name="CasellaDiTesto 8">
            <a:extLst>
              <a:ext uri="{FF2B5EF4-FFF2-40B4-BE49-F238E27FC236}">
                <a16:creationId xmlns:a16="http://schemas.microsoft.com/office/drawing/2014/main" id="{8523225D-C087-4B7D-B297-EEF28E3F6FD6}"/>
              </a:ext>
            </a:extLst>
          </p:cNvPr>
          <p:cNvSpPr txBox="1"/>
          <p:nvPr/>
        </p:nvSpPr>
        <p:spPr>
          <a:xfrm>
            <a:off x="2532176" y="1072457"/>
            <a:ext cx="7200800" cy="707886"/>
          </a:xfrm>
          <a:prstGeom prst="rect">
            <a:avLst/>
          </a:prstGeom>
          <a:solidFill>
            <a:srgbClr val="FF0000"/>
          </a:solidFill>
        </p:spPr>
        <p:txBody>
          <a:bodyPr wrap="square" rtlCol="0">
            <a:spAutoFit/>
          </a:bodyPr>
          <a:lstStyle/>
          <a:p>
            <a:pPr algn="ctr"/>
            <a:r>
              <a:rPr lang="it-IT" sz="2000" b="1" dirty="0"/>
              <a:t>IL BANDO DI GARA E LA LETTERA DI INVITO</a:t>
            </a:r>
          </a:p>
          <a:p>
            <a:pPr algn="ctr"/>
            <a:r>
              <a:rPr lang="it-IT" sz="2000" b="1" dirty="0"/>
              <a:t>Le modalità di pubblicazione di bandi e avvisi</a:t>
            </a:r>
          </a:p>
        </p:txBody>
      </p:sp>
    </p:spTree>
    <p:extLst>
      <p:ext uri="{BB962C8B-B14F-4D97-AF65-F5344CB8AC3E}">
        <p14:creationId xmlns:p14="http://schemas.microsoft.com/office/powerpoint/2010/main" val="5233838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FFD48BC7-DC40-47DE-87EE-9F4B6ECB9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29" name="Freeform: Shape 28">
            <a:extLst>
              <a:ext uri="{FF2B5EF4-FFF2-40B4-BE49-F238E27FC236}">
                <a16:creationId xmlns:a16="http://schemas.microsoft.com/office/drawing/2014/main" id="{E502BBC7-2C76-46F3-BC24-5985BC13D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useBgFill="1">
        <p:nvSpPr>
          <p:cNvPr id="31" name="Freeform: Shape 30">
            <a:extLst>
              <a:ext uri="{FF2B5EF4-FFF2-40B4-BE49-F238E27FC236}">
                <a16:creationId xmlns:a16="http://schemas.microsoft.com/office/drawing/2014/main" id="{C7F28D52-2A5F-4D23-81AE-7CB8B591C7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1664" y="0"/>
            <a:ext cx="9948672"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olo 1"/>
          <p:cNvSpPr>
            <a:spLocks noGrp="1"/>
          </p:cNvSpPr>
          <p:nvPr>
            <p:ph type="ctrTitle"/>
          </p:nvPr>
        </p:nvSpPr>
        <p:spPr>
          <a:xfrm>
            <a:off x="640522" y="469976"/>
            <a:ext cx="10910956" cy="555500"/>
          </a:xfrm>
        </p:spPr>
        <p:txBody>
          <a:bodyPr anchor="ctr">
            <a:normAutofit fontScale="90000"/>
          </a:bodyPr>
          <a:lstStyle/>
          <a:p>
            <a:br>
              <a:rPr lang="it-IT" sz="2300" dirty="0">
                <a:latin typeface="Calibri" pitchFamily="34" charset="0"/>
              </a:rPr>
            </a:br>
            <a:br>
              <a:rPr lang="it-IT" sz="2300" dirty="0">
                <a:latin typeface="Calibri" pitchFamily="34" charset="0"/>
              </a:rPr>
            </a:br>
            <a:br>
              <a:rPr lang="it-IT" sz="2300" dirty="0">
                <a:latin typeface="Calibri" pitchFamily="34" charset="0"/>
              </a:rPr>
            </a:br>
            <a:br>
              <a:rPr lang="it-IT" sz="2300" dirty="0">
                <a:latin typeface="Calibri" pitchFamily="34" charset="0"/>
              </a:rPr>
            </a:br>
            <a:br>
              <a:rPr lang="it-IT" sz="2300" dirty="0">
                <a:latin typeface="Calibri" pitchFamily="34" charset="0"/>
              </a:rPr>
            </a:br>
            <a:r>
              <a:rPr lang="it-IT" sz="3100" b="1" dirty="0">
                <a:latin typeface="Calibri" pitchFamily="34" charset="0"/>
              </a:rPr>
              <a:t>IL DECRETO CURA ITALIA</a:t>
            </a:r>
            <a:br>
              <a:rPr lang="it-IT" sz="4800" dirty="0">
                <a:latin typeface="Calibri" pitchFamily="34" charset="0"/>
              </a:rPr>
            </a:br>
            <a:endParaRPr lang="it-IT" sz="4800" dirty="0">
              <a:latin typeface="Calibri" pitchFamily="34" charset="0"/>
            </a:endParaRPr>
          </a:p>
        </p:txBody>
      </p:sp>
      <p:sp>
        <p:nvSpPr>
          <p:cNvPr id="33" name="Rectangle 32">
            <a:extLst>
              <a:ext uri="{FF2B5EF4-FFF2-40B4-BE49-F238E27FC236}">
                <a16:creationId xmlns:a16="http://schemas.microsoft.com/office/drawing/2014/main" id="{3629484E-3792-4B3D-89AD-7C8A1ED0E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0" y="5524786"/>
            <a:ext cx="4754880" cy="274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Segnaposto data 3"/>
          <p:cNvSpPr>
            <a:spLocks noGrp="1"/>
          </p:cNvSpPr>
          <p:nvPr>
            <p:ph type="dt" sz="half" idx="10"/>
          </p:nvPr>
        </p:nvSpPr>
        <p:spPr>
          <a:xfrm>
            <a:off x="434163" y="6356350"/>
            <a:ext cx="1166037" cy="365125"/>
          </a:xfrm>
        </p:spPr>
        <p:txBody>
          <a:bodyPr>
            <a:normAutofit/>
          </a:bodyPr>
          <a:lstStyle/>
          <a:p>
            <a:pPr>
              <a:spcAft>
                <a:spcPts val="600"/>
              </a:spcAft>
            </a:pPr>
            <a:fld id="{D9257EC6-C1F9-4553-8718-054893764AD6}" type="datetime1">
              <a:rPr lang="it-IT" smtClean="0">
                <a:solidFill>
                  <a:schemeClr val="tx1">
                    <a:lumMod val="50000"/>
                    <a:lumOff val="50000"/>
                  </a:schemeClr>
                </a:solidFill>
                <a:latin typeface="Calibri" pitchFamily="34" charset="0"/>
              </a:rPr>
              <a:t>11/12/2020</a:t>
            </a:fld>
            <a:endParaRPr lang="it-IT" dirty="0">
              <a:solidFill>
                <a:schemeClr val="tx1">
                  <a:lumMod val="50000"/>
                  <a:lumOff val="50000"/>
                </a:schemeClr>
              </a:solidFill>
              <a:latin typeface="Calibri" pitchFamily="34" charset="0"/>
            </a:endParaRPr>
          </a:p>
        </p:txBody>
      </p:sp>
      <p:sp>
        <p:nvSpPr>
          <p:cNvPr id="6" name="Segnaposto piè di pagina 5">
            <a:extLst>
              <a:ext uri="{FF2B5EF4-FFF2-40B4-BE49-F238E27FC236}">
                <a16:creationId xmlns:a16="http://schemas.microsoft.com/office/drawing/2014/main" id="{B80C0DE2-CE8C-472F-913A-A5BF9C176A7D}"/>
              </a:ext>
            </a:extLst>
          </p:cNvPr>
          <p:cNvSpPr>
            <a:spLocks noGrp="1"/>
          </p:cNvSpPr>
          <p:nvPr>
            <p:ph type="ftr" sz="quarter" idx="11"/>
          </p:nvPr>
        </p:nvSpPr>
        <p:spPr>
          <a:xfrm>
            <a:off x="4038600" y="6356350"/>
            <a:ext cx="4114800" cy="365125"/>
          </a:xfrm>
        </p:spPr>
        <p:txBody>
          <a:bodyPr>
            <a:normAutofit/>
          </a:bodyPr>
          <a:lstStyle/>
          <a:p>
            <a:pPr>
              <a:spcAft>
                <a:spcPts val="600"/>
              </a:spcAft>
            </a:pPr>
            <a:r>
              <a:rPr lang="it-IT" dirty="0">
                <a:solidFill>
                  <a:schemeClr val="tx1">
                    <a:lumMod val="50000"/>
                    <a:lumOff val="50000"/>
                  </a:schemeClr>
                </a:solidFill>
              </a:rPr>
              <a:t>IL CODICE DEI CONTRATTI PUBBLICI</a:t>
            </a:r>
          </a:p>
        </p:txBody>
      </p:sp>
      <p:sp>
        <p:nvSpPr>
          <p:cNvPr id="5" name="Segnaposto numero diapositiva 4"/>
          <p:cNvSpPr>
            <a:spLocks noGrp="1"/>
          </p:cNvSpPr>
          <p:nvPr>
            <p:ph type="sldNum" sz="quarter" idx="12"/>
          </p:nvPr>
        </p:nvSpPr>
        <p:spPr>
          <a:xfrm>
            <a:off x="10489019" y="6356350"/>
            <a:ext cx="1268818" cy="365125"/>
          </a:xfrm>
          <a:prstGeom prst="ellipse">
            <a:avLst/>
          </a:prstGeom>
        </p:spPr>
        <p:txBody>
          <a:bodyPr>
            <a:normAutofit/>
          </a:bodyPr>
          <a:lstStyle/>
          <a:p>
            <a:pPr>
              <a:lnSpc>
                <a:spcPct val="90000"/>
              </a:lnSpc>
              <a:spcAft>
                <a:spcPts val="600"/>
              </a:spcAft>
            </a:pPr>
            <a:fld id="{ED2A5BCF-08AD-4814-8341-34CC1736FD3A}" type="slidenum">
              <a:rPr lang="it-IT">
                <a:solidFill>
                  <a:schemeClr val="tx1">
                    <a:lumMod val="50000"/>
                    <a:lumOff val="50000"/>
                  </a:schemeClr>
                </a:solidFill>
              </a:rPr>
              <a:pPr>
                <a:lnSpc>
                  <a:spcPct val="90000"/>
                </a:lnSpc>
                <a:spcAft>
                  <a:spcPts val="600"/>
                </a:spcAft>
              </a:pPr>
              <a:t>8</a:t>
            </a:fld>
            <a:endParaRPr lang="it-IT" dirty="0">
              <a:solidFill>
                <a:schemeClr val="tx1">
                  <a:lumMod val="50000"/>
                  <a:lumOff val="50000"/>
                </a:schemeClr>
              </a:solidFill>
            </a:endParaRPr>
          </a:p>
        </p:txBody>
      </p:sp>
      <p:sp>
        <p:nvSpPr>
          <p:cNvPr id="3" name="CasellaDiTesto 2">
            <a:extLst>
              <a:ext uri="{FF2B5EF4-FFF2-40B4-BE49-F238E27FC236}">
                <a16:creationId xmlns:a16="http://schemas.microsoft.com/office/drawing/2014/main" id="{4EEA4020-7139-4BF8-9314-9FE194A8FF62}"/>
              </a:ext>
            </a:extLst>
          </p:cNvPr>
          <p:cNvSpPr txBox="1"/>
          <p:nvPr/>
        </p:nvSpPr>
        <p:spPr>
          <a:xfrm>
            <a:off x="1891394" y="1905506"/>
            <a:ext cx="8409211" cy="3170099"/>
          </a:xfrm>
          <a:prstGeom prst="rect">
            <a:avLst/>
          </a:prstGeom>
          <a:noFill/>
        </p:spPr>
        <p:txBody>
          <a:bodyPr wrap="square" rtlCol="0">
            <a:spAutoFit/>
          </a:bodyPr>
          <a:lstStyle/>
          <a:p>
            <a:pPr marL="342900" indent="-342900" algn="ctr" fontAlgn="base">
              <a:buFont typeface="Wingdings" panose="05000000000000000000" pitchFamily="2" charset="2"/>
              <a:buChar char="q"/>
            </a:pPr>
            <a:r>
              <a:rPr lang="it-IT" sz="2000" dirty="0"/>
              <a:t>In tema di pagamenti, </a:t>
            </a:r>
            <a:r>
              <a:rPr lang="it-IT" sz="2000" u="sng" dirty="0"/>
              <a:t>il decreto precisa che l’anticipazione del 20 % del valore del contratto d’appalto da parte della stazione appaltante a favore dell’appaltatore è consentita anche nel caso di consegna in via d’urgenza di lavori, servizi o forniture</a:t>
            </a:r>
            <a:r>
              <a:rPr lang="it-IT" sz="2000" dirty="0"/>
              <a:t> </a:t>
            </a:r>
            <a:r>
              <a:rPr lang="it-IT" sz="2000" b="1" u="sng" dirty="0"/>
              <a:t>(art. 91, il quale ha modificato l’art. 35, comma 18 Codice).</a:t>
            </a:r>
          </a:p>
          <a:p>
            <a:pPr marL="342900" indent="-342900" algn="ctr" fontAlgn="base">
              <a:buFont typeface="Wingdings" panose="05000000000000000000" pitchFamily="2" charset="2"/>
              <a:buChar char="q"/>
            </a:pPr>
            <a:r>
              <a:rPr lang="it-IT" sz="2000" dirty="0"/>
              <a:t>La sospensione dei termini nei procedimenti amministrativi (e gli effetti degli atti amministrativi in scadenza previsti dal decreto) ha un diretto impatto sul settore dei contratti pubblici [</a:t>
            </a:r>
            <a:r>
              <a:rPr lang="it-IT" sz="2000" u="sng" dirty="0"/>
              <a:t>periodo di sospensione tra il 23.02.2020 e il 15.05.2020</a:t>
            </a:r>
            <a:r>
              <a:rPr lang="it-IT" sz="2000" dirty="0"/>
              <a:t>]. Il periodo di sospensione si applica a tutti i termini stabiliti nei documenti relativi alle singole gare </a:t>
            </a:r>
            <a:r>
              <a:rPr lang="it-IT" sz="2000" b="1" u="sng" dirty="0"/>
              <a:t>(art. 103, comma 1).</a:t>
            </a:r>
          </a:p>
        </p:txBody>
      </p:sp>
    </p:spTree>
    <p:extLst>
      <p:ext uri="{BB962C8B-B14F-4D97-AF65-F5344CB8AC3E}">
        <p14:creationId xmlns:p14="http://schemas.microsoft.com/office/powerpoint/2010/main" val="226066287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3" name="Segnaposto contenuto 2"/>
          <p:cNvSpPr>
            <a:spLocks noGrp="1"/>
          </p:cNvSpPr>
          <p:nvPr>
            <p:ph type="subTitle" idx="1"/>
          </p:nvPr>
        </p:nvSpPr>
        <p:spPr/>
        <p:txBody>
          <a:bodyPr>
            <a:normAutofit/>
          </a:bodyPr>
          <a:lstStyle/>
          <a:p>
            <a:endParaRPr lang="it-IT" dirty="0"/>
          </a:p>
          <a:p>
            <a:endParaRPr lang="it-IT" dirty="0"/>
          </a:p>
          <a:p>
            <a:endParaRPr lang="it-IT" dirty="0"/>
          </a:p>
          <a:p>
            <a:endParaRPr lang="it-IT" dirty="0"/>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C160FDD2-5999-4D82-A442-D4A7C0D9754A}" type="datetime1">
              <a:rPr lang="it-IT" smtClean="0"/>
              <a:t>11/12/2020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80</a:t>
            </a:fld>
            <a:endParaRPr lang="it-IT" dirty="0"/>
          </a:p>
        </p:txBody>
      </p:sp>
      <p:sp>
        <p:nvSpPr>
          <p:cNvPr id="2" name="CasellaDiTesto 1">
            <a:extLst>
              <a:ext uri="{FF2B5EF4-FFF2-40B4-BE49-F238E27FC236}">
                <a16:creationId xmlns:a16="http://schemas.microsoft.com/office/drawing/2014/main" id="{39FCF0C0-5817-4C63-BF76-57A7795C1D2E}"/>
              </a:ext>
            </a:extLst>
          </p:cNvPr>
          <p:cNvSpPr txBox="1"/>
          <p:nvPr/>
        </p:nvSpPr>
        <p:spPr>
          <a:xfrm>
            <a:off x="2532176" y="1835528"/>
            <a:ext cx="7200800" cy="3354765"/>
          </a:xfrm>
          <a:prstGeom prst="rect">
            <a:avLst/>
          </a:prstGeom>
          <a:noFill/>
        </p:spPr>
        <p:txBody>
          <a:bodyPr wrap="square" rtlCol="0">
            <a:spAutoFit/>
          </a:bodyPr>
          <a:lstStyle/>
          <a:p>
            <a:endParaRPr lang="it-IT" sz="1400" dirty="0"/>
          </a:p>
          <a:p>
            <a:pPr algn="ctr"/>
            <a:r>
              <a:rPr lang="it-IT" sz="3200" b="1" u="sng" dirty="0">
                <a:highlight>
                  <a:srgbClr val="00FFFF"/>
                </a:highlight>
              </a:rPr>
              <a:t>INOLTRE…</a:t>
            </a:r>
          </a:p>
          <a:p>
            <a:pPr algn="ctr"/>
            <a:endParaRPr lang="it-IT" sz="1700" dirty="0"/>
          </a:p>
          <a:p>
            <a:pPr algn="ctr"/>
            <a:endParaRPr lang="it-IT" sz="1700" dirty="0"/>
          </a:p>
          <a:p>
            <a:pPr algn="ctr"/>
            <a:r>
              <a:rPr lang="it-IT" sz="2000" dirty="0"/>
              <a:t>Ai sensi dell’art. 74 Codice, le stazioni appaltanti devono offrire anche un accesso gratuito, illimitato e diretto, per via elettronica, ai documenti di gara a decorrere dalla data di pubblicazione di un avviso conformemente agli artt. 70 e 72 Codice o dalla data di invio di un invito a confermare interesse.</a:t>
            </a:r>
          </a:p>
          <a:p>
            <a:pPr algn="ctr"/>
            <a:r>
              <a:rPr lang="it-IT" sz="1600" dirty="0"/>
              <a:t> </a:t>
            </a:r>
          </a:p>
          <a:p>
            <a:pPr algn="ctr"/>
            <a:endParaRPr lang="it-IT" sz="1600" b="1" u="sng" dirty="0"/>
          </a:p>
        </p:txBody>
      </p:sp>
      <p:sp>
        <p:nvSpPr>
          <p:cNvPr id="9" name="CasellaDiTesto 8">
            <a:extLst>
              <a:ext uri="{FF2B5EF4-FFF2-40B4-BE49-F238E27FC236}">
                <a16:creationId xmlns:a16="http://schemas.microsoft.com/office/drawing/2014/main" id="{8523225D-C087-4B7D-B297-EEF28E3F6FD6}"/>
              </a:ext>
            </a:extLst>
          </p:cNvPr>
          <p:cNvSpPr txBox="1"/>
          <p:nvPr/>
        </p:nvSpPr>
        <p:spPr>
          <a:xfrm>
            <a:off x="2532176" y="1072457"/>
            <a:ext cx="7200800" cy="707886"/>
          </a:xfrm>
          <a:prstGeom prst="rect">
            <a:avLst/>
          </a:prstGeom>
          <a:solidFill>
            <a:srgbClr val="FF0000"/>
          </a:solidFill>
        </p:spPr>
        <p:txBody>
          <a:bodyPr wrap="square" rtlCol="0">
            <a:spAutoFit/>
          </a:bodyPr>
          <a:lstStyle/>
          <a:p>
            <a:pPr algn="ctr"/>
            <a:r>
              <a:rPr lang="it-IT" sz="2000" b="1" dirty="0"/>
              <a:t>IL BANDO DI GARA E LA LETTERA DI INVITO</a:t>
            </a:r>
          </a:p>
          <a:p>
            <a:pPr algn="ctr"/>
            <a:r>
              <a:rPr lang="it-IT" sz="2000" b="1" dirty="0"/>
              <a:t>Le modalità di pubblicazione di bandi e avvisi</a:t>
            </a:r>
          </a:p>
        </p:txBody>
      </p:sp>
    </p:spTree>
    <p:extLst>
      <p:ext uri="{BB962C8B-B14F-4D97-AF65-F5344CB8AC3E}">
        <p14:creationId xmlns:p14="http://schemas.microsoft.com/office/powerpoint/2010/main" val="194898816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3" name="Segnaposto contenuto 2"/>
          <p:cNvSpPr>
            <a:spLocks noGrp="1"/>
          </p:cNvSpPr>
          <p:nvPr>
            <p:ph type="subTitle" idx="1"/>
          </p:nvPr>
        </p:nvSpPr>
        <p:spPr/>
        <p:txBody>
          <a:bodyPr>
            <a:normAutofit/>
          </a:bodyPr>
          <a:lstStyle/>
          <a:p>
            <a:endParaRPr lang="it-IT" dirty="0"/>
          </a:p>
          <a:p>
            <a:endParaRPr lang="it-IT" dirty="0"/>
          </a:p>
          <a:p>
            <a:endParaRPr lang="it-IT" dirty="0"/>
          </a:p>
          <a:p>
            <a:endParaRPr lang="it-IT" dirty="0"/>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BAB35B4E-3343-4F58-AC28-BF962799C458}" type="datetime1">
              <a:rPr lang="it-IT" smtClean="0"/>
              <a:t>11/12/2020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81</a:t>
            </a:fld>
            <a:endParaRPr lang="it-IT" dirty="0"/>
          </a:p>
        </p:txBody>
      </p:sp>
      <p:sp>
        <p:nvSpPr>
          <p:cNvPr id="2" name="CasellaDiTesto 1">
            <a:extLst>
              <a:ext uri="{FF2B5EF4-FFF2-40B4-BE49-F238E27FC236}">
                <a16:creationId xmlns:a16="http://schemas.microsoft.com/office/drawing/2014/main" id="{39FCF0C0-5817-4C63-BF76-57A7795C1D2E}"/>
              </a:ext>
            </a:extLst>
          </p:cNvPr>
          <p:cNvSpPr txBox="1"/>
          <p:nvPr/>
        </p:nvSpPr>
        <p:spPr>
          <a:xfrm>
            <a:off x="2532176" y="1835527"/>
            <a:ext cx="7200800" cy="4170372"/>
          </a:xfrm>
          <a:prstGeom prst="rect">
            <a:avLst/>
          </a:prstGeom>
          <a:noFill/>
          <a:ln>
            <a:solidFill>
              <a:schemeClr val="accent1"/>
            </a:solidFill>
          </a:ln>
        </p:spPr>
        <p:txBody>
          <a:bodyPr wrap="square" rtlCol="0">
            <a:spAutoFit/>
          </a:bodyPr>
          <a:lstStyle/>
          <a:p>
            <a:endParaRPr lang="it-IT" sz="1400" dirty="0"/>
          </a:p>
          <a:p>
            <a:pPr algn="ctr"/>
            <a:r>
              <a:rPr lang="it-IT" sz="3200" b="1" u="sng" dirty="0">
                <a:highlight>
                  <a:srgbClr val="00FFFF"/>
                </a:highlight>
              </a:rPr>
              <a:t>INOLTRE…</a:t>
            </a:r>
          </a:p>
          <a:p>
            <a:pPr algn="ctr"/>
            <a:endParaRPr lang="it-IT" sz="1700" dirty="0"/>
          </a:p>
          <a:p>
            <a:pPr algn="ctr"/>
            <a:r>
              <a:rPr lang="it-IT" sz="2000" dirty="0"/>
              <a:t>SE NON </a:t>
            </a:r>
            <a:r>
              <a:rPr lang="it-IT" sz="2000" dirty="0">
                <a:latin typeface="Calibri" panose="020F0502020204030204" pitchFamily="34" charset="0"/>
                <a:cs typeface="Calibri" panose="020F0502020204030204" pitchFamily="34" charset="0"/>
              </a:rPr>
              <a:t>È POSSIBILE OFFRIRE ACCESSO GRATUITO, ILLIMITATO E DIRETTO PER VIA ELETTRONICA A CAUSA DI PROFILI TECNICI (SI V. ART. 52, COMMA 1 TERZO PERIODO CODICE) E NEL CASO IN CUI LE P.A. APPLICANO L’ART. 52, COMMA 2 [e cioè non siano utilizzati mezzi di comunicazione elettronica] CODICE…</a:t>
            </a:r>
          </a:p>
          <a:p>
            <a:pPr algn="ctr"/>
            <a:endParaRPr lang="it-IT" sz="1700" dirty="0">
              <a:latin typeface="Calibri" panose="020F0502020204030204" pitchFamily="34" charset="0"/>
              <a:cs typeface="Calibri" panose="020F0502020204030204" pitchFamily="34" charset="0"/>
            </a:endParaRPr>
          </a:p>
          <a:p>
            <a:pPr algn="ctr"/>
            <a:r>
              <a:rPr lang="it-IT" sz="1700" dirty="0">
                <a:latin typeface="Calibri" panose="020F0502020204030204" pitchFamily="34" charset="0"/>
                <a:cs typeface="Calibri" panose="020F0502020204030204" pitchFamily="34" charset="0"/>
              </a:rPr>
              <a:t>Rispettivamente, possono indicare nell’avviso o nell’invito a confermare interesse che i medesimi documenti saranno trasmessi per PEC o strumenti analoghi; indicano (nel caso di cui all’art. 52, comma 2 Codice) nell’avviso o nell’invito a confermare interesse quali misure richiedono al fine di proteggere la natura riservata delle informazioni. </a:t>
            </a:r>
            <a:endParaRPr lang="it-IT" sz="2000" dirty="0"/>
          </a:p>
        </p:txBody>
      </p:sp>
      <p:sp>
        <p:nvSpPr>
          <p:cNvPr id="9" name="CasellaDiTesto 8">
            <a:extLst>
              <a:ext uri="{FF2B5EF4-FFF2-40B4-BE49-F238E27FC236}">
                <a16:creationId xmlns:a16="http://schemas.microsoft.com/office/drawing/2014/main" id="{8523225D-C087-4B7D-B297-EEF28E3F6FD6}"/>
              </a:ext>
            </a:extLst>
          </p:cNvPr>
          <p:cNvSpPr txBox="1"/>
          <p:nvPr/>
        </p:nvSpPr>
        <p:spPr>
          <a:xfrm>
            <a:off x="2532176" y="1072457"/>
            <a:ext cx="7200800" cy="707886"/>
          </a:xfrm>
          <a:prstGeom prst="rect">
            <a:avLst/>
          </a:prstGeom>
          <a:solidFill>
            <a:srgbClr val="FF0000"/>
          </a:solidFill>
        </p:spPr>
        <p:txBody>
          <a:bodyPr wrap="square" rtlCol="0">
            <a:spAutoFit/>
          </a:bodyPr>
          <a:lstStyle/>
          <a:p>
            <a:pPr algn="ctr"/>
            <a:r>
              <a:rPr lang="it-IT" sz="2000" b="1" dirty="0"/>
              <a:t>IL BANDO DI GARA E LA LETTERA DI INVITO</a:t>
            </a:r>
          </a:p>
          <a:p>
            <a:pPr algn="ctr"/>
            <a:r>
              <a:rPr lang="it-IT" sz="2000" b="1" dirty="0"/>
              <a:t>Le modalità di pubblicazione di bandi e avvisi</a:t>
            </a:r>
          </a:p>
        </p:txBody>
      </p:sp>
    </p:spTree>
    <p:extLst>
      <p:ext uri="{BB962C8B-B14F-4D97-AF65-F5344CB8AC3E}">
        <p14:creationId xmlns:p14="http://schemas.microsoft.com/office/powerpoint/2010/main" val="331226082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3" name="Segnaposto contenuto 2"/>
          <p:cNvSpPr>
            <a:spLocks noGrp="1"/>
          </p:cNvSpPr>
          <p:nvPr>
            <p:ph type="subTitle" idx="1"/>
          </p:nvPr>
        </p:nvSpPr>
        <p:spPr/>
        <p:txBody>
          <a:bodyPr>
            <a:normAutofit/>
          </a:bodyPr>
          <a:lstStyle/>
          <a:p>
            <a:endParaRPr lang="it-IT" dirty="0"/>
          </a:p>
          <a:p>
            <a:endParaRPr lang="it-IT" dirty="0"/>
          </a:p>
          <a:p>
            <a:endParaRPr lang="it-IT" dirty="0"/>
          </a:p>
          <a:p>
            <a:endParaRPr lang="it-IT" dirty="0"/>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BE720142-B4AB-4B79-8503-0A645A91F7CB}" type="datetime1">
              <a:rPr lang="it-IT" smtClean="0"/>
              <a:t>11/12/2020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82</a:t>
            </a:fld>
            <a:endParaRPr lang="it-IT" dirty="0"/>
          </a:p>
        </p:txBody>
      </p:sp>
      <p:sp>
        <p:nvSpPr>
          <p:cNvPr id="2" name="CasellaDiTesto 1">
            <a:extLst>
              <a:ext uri="{FF2B5EF4-FFF2-40B4-BE49-F238E27FC236}">
                <a16:creationId xmlns:a16="http://schemas.microsoft.com/office/drawing/2014/main" id="{39FCF0C0-5817-4C63-BF76-57A7795C1D2E}"/>
              </a:ext>
            </a:extLst>
          </p:cNvPr>
          <p:cNvSpPr txBox="1"/>
          <p:nvPr/>
        </p:nvSpPr>
        <p:spPr>
          <a:xfrm>
            <a:off x="2532176" y="1835528"/>
            <a:ext cx="7200800" cy="3323987"/>
          </a:xfrm>
          <a:prstGeom prst="rect">
            <a:avLst/>
          </a:prstGeom>
          <a:noFill/>
        </p:spPr>
        <p:txBody>
          <a:bodyPr wrap="square" rtlCol="0">
            <a:spAutoFit/>
          </a:bodyPr>
          <a:lstStyle/>
          <a:p>
            <a:endParaRPr lang="it-IT" sz="1400" dirty="0"/>
          </a:p>
          <a:p>
            <a:pPr algn="ctr"/>
            <a:r>
              <a:rPr lang="it-IT" sz="3200" b="1" u="sng" dirty="0">
                <a:highlight>
                  <a:srgbClr val="00FFFF"/>
                </a:highlight>
              </a:rPr>
              <a:t>GLI AVVISI RELATIVI AGLI APPALTI AGGIUDICATI</a:t>
            </a:r>
            <a:endParaRPr lang="it-IT" sz="2000" dirty="0"/>
          </a:p>
          <a:p>
            <a:pPr algn="ctr"/>
            <a:r>
              <a:rPr lang="it-IT" sz="1600" dirty="0"/>
              <a:t> </a:t>
            </a:r>
          </a:p>
          <a:p>
            <a:pPr algn="ctr"/>
            <a:endParaRPr lang="it-IT" sz="1600" b="1" u="sng" dirty="0"/>
          </a:p>
          <a:p>
            <a:pPr algn="ctr"/>
            <a:endParaRPr lang="it-IT" sz="1600" b="1" u="sng" dirty="0"/>
          </a:p>
          <a:p>
            <a:pPr algn="ctr"/>
            <a:endParaRPr lang="it-IT" sz="1600" b="1" u="sng" dirty="0"/>
          </a:p>
          <a:p>
            <a:pPr algn="ctr"/>
            <a:endParaRPr lang="it-IT" sz="1600" b="1" u="sng" dirty="0"/>
          </a:p>
          <a:p>
            <a:pPr algn="ctr"/>
            <a:endParaRPr lang="it-IT" sz="1600" b="1" u="sng" dirty="0"/>
          </a:p>
          <a:p>
            <a:pPr algn="ctr"/>
            <a:r>
              <a:rPr lang="it-IT" sz="3600" b="1" dirty="0"/>
              <a:t>ART. 98 CODICE…</a:t>
            </a:r>
          </a:p>
        </p:txBody>
      </p:sp>
      <p:sp>
        <p:nvSpPr>
          <p:cNvPr id="9" name="CasellaDiTesto 8">
            <a:extLst>
              <a:ext uri="{FF2B5EF4-FFF2-40B4-BE49-F238E27FC236}">
                <a16:creationId xmlns:a16="http://schemas.microsoft.com/office/drawing/2014/main" id="{8523225D-C087-4B7D-B297-EEF28E3F6FD6}"/>
              </a:ext>
            </a:extLst>
          </p:cNvPr>
          <p:cNvSpPr txBox="1"/>
          <p:nvPr/>
        </p:nvSpPr>
        <p:spPr>
          <a:xfrm>
            <a:off x="2532176" y="1072457"/>
            <a:ext cx="7200800" cy="707886"/>
          </a:xfrm>
          <a:prstGeom prst="rect">
            <a:avLst/>
          </a:prstGeom>
          <a:solidFill>
            <a:srgbClr val="FF0000"/>
          </a:solidFill>
        </p:spPr>
        <p:txBody>
          <a:bodyPr wrap="square" rtlCol="0">
            <a:spAutoFit/>
          </a:bodyPr>
          <a:lstStyle/>
          <a:p>
            <a:pPr algn="ctr"/>
            <a:r>
              <a:rPr lang="it-IT" sz="2000" b="1" dirty="0"/>
              <a:t>IL BANDO DI GARA E LA LETTERA DI INVITO</a:t>
            </a:r>
          </a:p>
          <a:p>
            <a:pPr algn="ctr"/>
            <a:r>
              <a:rPr lang="it-IT" sz="2000" b="1" dirty="0"/>
              <a:t>Le modalità di pubblicazione di bandi e avvisi</a:t>
            </a:r>
          </a:p>
        </p:txBody>
      </p:sp>
      <p:sp>
        <p:nvSpPr>
          <p:cNvPr id="8" name="Freccia in giù 7">
            <a:extLst>
              <a:ext uri="{FF2B5EF4-FFF2-40B4-BE49-F238E27FC236}">
                <a16:creationId xmlns:a16="http://schemas.microsoft.com/office/drawing/2014/main" id="{BC0445D6-A726-4157-B33D-D74CCF0B4600}"/>
              </a:ext>
            </a:extLst>
          </p:cNvPr>
          <p:cNvSpPr/>
          <p:nvPr/>
        </p:nvSpPr>
        <p:spPr>
          <a:xfrm>
            <a:off x="5771964" y="3287614"/>
            <a:ext cx="648072" cy="108012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Tree>
    <p:extLst>
      <p:ext uri="{BB962C8B-B14F-4D97-AF65-F5344CB8AC3E}">
        <p14:creationId xmlns:p14="http://schemas.microsoft.com/office/powerpoint/2010/main" val="122554432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3" name="Segnaposto contenuto 2"/>
          <p:cNvSpPr>
            <a:spLocks noGrp="1"/>
          </p:cNvSpPr>
          <p:nvPr>
            <p:ph type="subTitle" idx="1"/>
          </p:nvPr>
        </p:nvSpPr>
        <p:spPr/>
        <p:txBody>
          <a:bodyPr>
            <a:normAutofit/>
          </a:bodyPr>
          <a:lstStyle/>
          <a:p>
            <a:endParaRPr lang="it-IT" dirty="0"/>
          </a:p>
          <a:p>
            <a:endParaRPr lang="it-IT" dirty="0"/>
          </a:p>
          <a:p>
            <a:endParaRPr lang="it-IT" dirty="0"/>
          </a:p>
          <a:p>
            <a:endParaRPr lang="it-IT" dirty="0"/>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641E4D0C-6D43-4F65-A8DD-01FADADCCCC1}" type="datetime1">
              <a:rPr lang="it-IT" smtClean="0"/>
              <a:t>11/12/2020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83</a:t>
            </a:fld>
            <a:endParaRPr lang="it-IT" dirty="0"/>
          </a:p>
        </p:txBody>
      </p:sp>
      <p:sp>
        <p:nvSpPr>
          <p:cNvPr id="2" name="CasellaDiTesto 1">
            <a:extLst>
              <a:ext uri="{FF2B5EF4-FFF2-40B4-BE49-F238E27FC236}">
                <a16:creationId xmlns:a16="http://schemas.microsoft.com/office/drawing/2014/main" id="{39FCF0C0-5817-4C63-BF76-57A7795C1D2E}"/>
              </a:ext>
            </a:extLst>
          </p:cNvPr>
          <p:cNvSpPr txBox="1"/>
          <p:nvPr/>
        </p:nvSpPr>
        <p:spPr>
          <a:xfrm>
            <a:off x="2532176" y="1835528"/>
            <a:ext cx="7200800" cy="3354765"/>
          </a:xfrm>
          <a:prstGeom prst="rect">
            <a:avLst/>
          </a:prstGeom>
          <a:noFill/>
        </p:spPr>
        <p:txBody>
          <a:bodyPr wrap="square" rtlCol="0">
            <a:spAutoFit/>
          </a:bodyPr>
          <a:lstStyle/>
          <a:p>
            <a:endParaRPr lang="it-IT" sz="1400" dirty="0"/>
          </a:p>
          <a:p>
            <a:pPr algn="ctr"/>
            <a:endParaRPr lang="it-IT" sz="2200" dirty="0"/>
          </a:p>
          <a:p>
            <a:pPr algn="ctr"/>
            <a:r>
              <a:rPr lang="it-IT" sz="2200" dirty="0"/>
              <a:t>L’art. 98 Codice stabilisce, in particolare, che </a:t>
            </a:r>
            <a:r>
              <a:rPr lang="it-IT" sz="2200" b="1" u="sng" dirty="0"/>
              <a:t>le stazioni appaltanti che hanno aggiudicato un contratto pubblico o concluso un accordo quadro</a:t>
            </a:r>
            <a:r>
              <a:rPr lang="it-IT" sz="2200" dirty="0"/>
              <a:t> inviano - all’Ufficio delle pubblicazioni dell’Unione europea - </a:t>
            </a:r>
            <a:r>
              <a:rPr lang="it-IT" sz="2200" b="1" u="sng" dirty="0"/>
              <a:t>un avviso relativo ai risultati della procedura di aggiudicazione</a:t>
            </a:r>
            <a:r>
              <a:rPr lang="it-IT" sz="2200" dirty="0"/>
              <a:t>, secondo le modalità previste dal Codice, </a:t>
            </a:r>
            <a:r>
              <a:rPr lang="it-IT" sz="2200" u="sng" dirty="0"/>
              <a:t>entro 30 giorni dalla conclusione del contratto o dalla conclusione dell’accordo quadro.</a:t>
            </a:r>
          </a:p>
        </p:txBody>
      </p:sp>
      <p:sp>
        <p:nvSpPr>
          <p:cNvPr id="9" name="CasellaDiTesto 8">
            <a:extLst>
              <a:ext uri="{FF2B5EF4-FFF2-40B4-BE49-F238E27FC236}">
                <a16:creationId xmlns:a16="http://schemas.microsoft.com/office/drawing/2014/main" id="{8523225D-C087-4B7D-B297-EEF28E3F6FD6}"/>
              </a:ext>
            </a:extLst>
          </p:cNvPr>
          <p:cNvSpPr txBox="1"/>
          <p:nvPr/>
        </p:nvSpPr>
        <p:spPr>
          <a:xfrm>
            <a:off x="2532176" y="1072457"/>
            <a:ext cx="7200800" cy="707886"/>
          </a:xfrm>
          <a:prstGeom prst="rect">
            <a:avLst/>
          </a:prstGeom>
          <a:solidFill>
            <a:srgbClr val="FF0000"/>
          </a:solidFill>
        </p:spPr>
        <p:txBody>
          <a:bodyPr wrap="square" rtlCol="0">
            <a:spAutoFit/>
          </a:bodyPr>
          <a:lstStyle/>
          <a:p>
            <a:pPr algn="ctr"/>
            <a:r>
              <a:rPr lang="it-IT" sz="2000" b="1" dirty="0"/>
              <a:t>IL BANDO DI GARA E LA LETTERA DI INVITO</a:t>
            </a:r>
          </a:p>
          <a:p>
            <a:pPr algn="ctr"/>
            <a:r>
              <a:rPr lang="it-IT" sz="2000" b="1" dirty="0"/>
              <a:t>Le modalità di pubblicazione di bandi e avvisi</a:t>
            </a:r>
          </a:p>
        </p:txBody>
      </p:sp>
    </p:spTree>
    <p:extLst>
      <p:ext uri="{BB962C8B-B14F-4D97-AF65-F5344CB8AC3E}">
        <p14:creationId xmlns:p14="http://schemas.microsoft.com/office/powerpoint/2010/main" val="180757354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3" name="Segnaposto contenuto 2"/>
          <p:cNvSpPr>
            <a:spLocks noGrp="1"/>
          </p:cNvSpPr>
          <p:nvPr>
            <p:ph type="subTitle" idx="1"/>
          </p:nvPr>
        </p:nvSpPr>
        <p:spPr/>
        <p:txBody>
          <a:bodyPr>
            <a:normAutofit/>
          </a:bodyPr>
          <a:lstStyle/>
          <a:p>
            <a:endParaRPr lang="it-IT" dirty="0"/>
          </a:p>
          <a:p>
            <a:endParaRPr lang="it-IT" dirty="0"/>
          </a:p>
          <a:p>
            <a:endParaRPr lang="it-IT" dirty="0"/>
          </a:p>
          <a:p>
            <a:endParaRPr lang="it-IT" dirty="0"/>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1F766368-09C3-43CD-AC5B-DF3ADE69B0A0}" type="datetime1">
              <a:rPr lang="it-IT" smtClean="0"/>
              <a:t>11/12/2020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84</a:t>
            </a:fld>
            <a:endParaRPr lang="it-IT" dirty="0"/>
          </a:p>
        </p:txBody>
      </p:sp>
      <p:sp>
        <p:nvSpPr>
          <p:cNvPr id="2" name="CasellaDiTesto 1">
            <a:extLst>
              <a:ext uri="{FF2B5EF4-FFF2-40B4-BE49-F238E27FC236}">
                <a16:creationId xmlns:a16="http://schemas.microsoft.com/office/drawing/2014/main" id="{39FCF0C0-5817-4C63-BF76-57A7795C1D2E}"/>
              </a:ext>
            </a:extLst>
          </p:cNvPr>
          <p:cNvSpPr txBox="1"/>
          <p:nvPr/>
        </p:nvSpPr>
        <p:spPr>
          <a:xfrm>
            <a:off x="2532176" y="1835528"/>
            <a:ext cx="7200800" cy="2662267"/>
          </a:xfrm>
          <a:prstGeom prst="rect">
            <a:avLst/>
          </a:prstGeom>
          <a:noFill/>
        </p:spPr>
        <p:txBody>
          <a:bodyPr wrap="square" rtlCol="0">
            <a:spAutoFit/>
          </a:bodyPr>
          <a:lstStyle/>
          <a:p>
            <a:endParaRPr lang="it-IT" sz="1400" dirty="0"/>
          </a:p>
          <a:p>
            <a:endParaRPr lang="it-IT" sz="1400" dirty="0"/>
          </a:p>
          <a:p>
            <a:pPr algn="ctr"/>
            <a:endParaRPr lang="it-IT" sz="2400" dirty="0"/>
          </a:p>
          <a:p>
            <a:pPr algn="ctr"/>
            <a:r>
              <a:rPr lang="it-IT" sz="2300" b="1" u="sng" dirty="0"/>
              <a:t>Le modalità di pubblicazione</a:t>
            </a:r>
            <a:r>
              <a:rPr lang="it-IT" sz="2300" b="1" dirty="0"/>
              <a:t> </a:t>
            </a:r>
            <a:r>
              <a:rPr lang="it-IT" sz="2300" dirty="0"/>
              <a:t>riguardano</a:t>
            </a:r>
            <a:r>
              <a:rPr lang="it-IT" sz="2300" b="1" u="sng" dirty="0"/>
              <a:t> quelle stabilite all’art. 72 Codice</a:t>
            </a:r>
            <a:r>
              <a:rPr lang="it-IT" sz="2300" dirty="0"/>
              <a:t> (in pratica, il sistema ripete la tipologia di pubblicazioni - con i relativi casi e le corrispondenti esclusioni - che disciplinano innanzitutto le pubblicazioni di bandi e avvisi di cui agli artt. 70, 71 Codice).</a:t>
            </a:r>
            <a:endParaRPr lang="it-IT" sz="2300" u="sng" dirty="0"/>
          </a:p>
        </p:txBody>
      </p:sp>
      <p:sp>
        <p:nvSpPr>
          <p:cNvPr id="9" name="CasellaDiTesto 8">
            <a:extLst>
              <a:ext uri="{FF2B5EF4-FFF2-40B4-BE49-F238E27FC236}">
                <a16:creationId xmlns:a16="http://schemas.microsoft.com/office/drawing/2014/main" id="{8523225D-C087-4B7D-B297-EEF28E3F6FD6}"/>
              </a:ext>
            </a:extLst>
          </p:cNvPr>
          <p:cNvSpPr txBox="1"/>
          <p:nvPr/>
        </p:nvSpPr>
        <p:spPr>
          <a:xfrm>
            <a:off x="2532176" y="1072457"/>
            <a:ext cx="7200800" cy="707886"/>
          </a:xfrm>
          <a:prstGeom prst="rect">
            <a:avLst/>
          </a:prstGeom>
          <a:solidFill>
            <a:srgbClr val="FF0000"/>
          </a:solidFill>
        </p:spPr>
        <p:txBody>
          <a:bodyPr wrap="square" rtlCol="0">
            <a:spAutoFit/>
          </a:bodyPr>
          <a:lstStyle/>
          <a:p>
            <a:pPr algn="ctr"/>
            <a:r>
              <a:rPr lang="it-IT" sz="2000" b="1" dirty="0"/>
              <a:t>IL BANDO DI GARA E LA LETTERA DI INVITO</a:t>
            </a:r>
          </a:p>
          <a:p>
            <a:pPr algn="ctr"/>
            <a:r>
              <a:rPr lang="it-IT" sz="2000" b="1" dirty="0"/>
              <a:t>Le modalità di pubblicazione di bandi e avvisi</a:t>
            </a:r>
          </a:p>
        </p:txBody>
      </p:sp>
    </p:spTree>
    <p:extLst>
      <p:ext uri="{BB962C8B-B14F-4D97-AF65-F5344CB8AC3E}">
        <p14:creationId xmlns:p14="http://schemas.microsoft.com/office/powerpoint/2010/main" val="378219873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3" name="Segnaposto contenuto 2"/>
          <p:cNvSpPr>
            <a:spLocks noGrp="1"/>
          </p:cNvSpPr>
          <p:nvPr>
            <p:ph type="subTitle" idx="1"/>
          </p:nvPr>
        </p:nvSpPr>
        <p:spPr/>
        <p:txBody>
          <a:bodyPr>
            <a:normAutofit/>
          </a:bodyPr>
          <a:lstStyle/>
          <a:p>
            <a:endParaRPr lang="it-IT" dirty="0"/>
          </a:p>
          <a:p>
            <a:endParaRPr lang="it-IT" dirty="0"/>
          </a:p>
          <a:p>
            <a:endParaRPr lang="it-IT" dirty="0"/>
          </a:p>
          <a:p>
            <a:endParaRPr lang="it-IT" dirty="0"/>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877AF2CF-C395-42A3-9296-88E7F7088FA1}" type="datetime1">
              <a:rPr lang="it-IT" smtClean="0"/>
              <a:t>11/12/2020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85</a:t>
            </a:fld>
            <a:endParaRPr lang="it-IT" dirty="0"/>
          </a:p>
        </p:txBody>
      </p:sp>
      <p:sp>
        <p:nvSpPr>
          <p:cNvPr id="2" name="CasellaDiTesto 1">
            <a:extLst>
              <a:ext uri="{FF2B5EF4-FFF2-40B4-BE49-F238E27FC236}">
                <a16:creationId xmlns:a16="http://schemas.microsoft.com/office/drawing/2014/main" id="{39FCF0C0-5817-4C63-BF76-57A7795C1D2E}"/>
              </a:ext>
            </a:extLst>
          </p:cNvPr>
          <p:cNvSpPr txBox="1"/>
          <p:nvPr/>
        </p:nvSpPr>
        <p:spPr>
          <a:xfrm>
            <a:off x="2532176" y="1835528"/>
            <a:ext cx="7200800" cy="4031873"/>
          </a:xfrm>
          <a:prstGeom prst="rect">
            <a:avLst/>
          </a:prstGeom>
          <a:solidFill>
            <a:schemeClr val="accent2">
              <a:lumMod val="40000"/>
              <a:lumOff val="60000"/>
            </a:schemeClr>
          </a:solidFill>
        </p:spPr>
        <p:txBody>
          <a:bodyPr wrap="square" rtlCol="0">
            <a:spAutoFit/>
          </a:bodyPr>
          <a:lstStyle/>
          <a:p>
            <a:pPr algn="ctr"/>
            <a:endParaRPr lang="it-IT" sz="1400" dirty="0"/>
          </a:p>
          <a:p>
            <a:pPr algn="ctr"/>
            <a:r>
              <a:rPr lang="it-IT" sz="1200" b="1" dirty="0"/>
              <a:t>Allegato XIV Informazioni che devono figurare negli avvisi e nei bandi nei settori ordinari e speciali </a:t>
            </a:r>
          </a:p>
          <a:p>
            <a:pPr algn="ctr"/>
            <a:endParaRPr lang="it-IT" sz="1200" b="1" dirty="0"/>
          </a:p>
          <a:p>
            <a:pPr algn="ctr"/>
            <a:r>
              <a:rPr lang="it-IT" sz="1200" b="1" dirty="0"/>
              <a:t>PARTE I - INFORMAZIONI CHE DEVONO FIGURARE NEGLI AVVISI E NEI BANDI NEI SETTORI ORDINARI</a:t>
            </a:r>
          </a:p>
          <a:p>
            <a:pPr algn="ctr"/>
            <a:r>
              <a:rPr lang="it-IT" sz="1200" b="1" u="sng" dirty="0">
                <a:highlight>
                  <a:srgbClr val="FFFF00"/>
                </a:highlight>
              </a:rPr>
              <a:t>D - INFORMAZIONI CHE DEVONO FIGURARE NEGLI AVVISI RELATIVI AGLI APPALTI AGGIUDICATI (art. 98) </a:t>
            </a:r>
          </a:p>
          <a:p>
            <a:pPr algn="just"/>
            <a:endParaRPr lang="it-IT" sz="1200" dirty="0"/>
          </a:p>
          <a:p>
            <a:pPr algn="just"/>
            <a:r>
              <a:rPr lang="it-IT" sz="1300" dirty="0"/>
              <a:t>1. Nome, numero di identificazione, ove previsto, indirizzo comprensivo di codice NUTS, telefono, fax, posta elettronica e indirizzo Internet dell’amministrazione aggiudicatrice e, se diverso, del servizio al quale rivolgersi per informazioni complementari. </a:t>
            </a:r>
          </a:p>
          <a:p>
            <a:pPr algn="just"/>
            <a:r>
              <a:rPr lang="it-IT" sz="1300" dirty="0"/>
              <a:t>2. Tipo di amministrazione aggiudicatrice e principale attività esercitata. </a:t>
            </a:r>
          </a:p>
          <a:p>
            <a:pPr algn="just"/>
            <a:r>
              <a:rPr lang="it-IT" sz="1300" dirty="0"/>
              <a:t>3. Se del caso, l’indicazione che l’amministrazione aggiudicatrice è una centrale di committenza o che si tratta di una qualsiasi altra forma di appalto congiunto. </a:t>
            </a:r>
          </a:p>
          <a:p>
            <a:pPr algn="just"/>
            <a:r>
              <a:rPr lang="it-IT" sz="1300" dirty="0"/>
              <a:t>4. Codici CPV. </a:t>
            </a:r>
          </a:p>
          <a:p>
            <a:pPr algn="just"/>
            <a:r>
              <a:rPr lang="it-IT" sz="1300" dirty="0"/>
              <a:t>5. Il codice NUTS del luogo principale per l’esecuzione dei lavori nel caso di appalti di lavori o il codice NUTS del luogo principale di consegna o di prestazione per gli appalti di forniture e di servizi. </a:t>
            </a:r>
          </a:p>
          <a:p>
            <a:pPr algn="just"/>
            <a:r>
              <a:rPr lang="it-IT" sz="1300" dirty="0"/>
              <a:t>6. Descrizione dell’appalto: natura ed entità dei lavori, natura e quantità o valore delle forniture; natura ed entità dei servizi. Se l’appalto è suddiviso in lotti, tali informazioni sono fornite per ogni lotto. Eventualmente, una descrizione di qualsiasi opzione…</a:t>
            </a:r>
          </a:p>
          <a:p>
            <a:pPr algn="just"/>
            <a:endParaRPr lang="it-IT" sz="1200" dirty="0"/>
          </a:p>
          <a:p>
            <a:endParaRPr lang="it-IT" sz="1400" dirty="0"/>
          </a:p>
        </p:txBody>
      </p:sp>
      <p:sp>
        <p:nvSpPr>
          <p:cNvPr id="9" name="CasellaDiTesto 8">
            <a:extLst>
              <a:ext uri="{FF2B5EF4-FFF2-40B4-BE49-F238E27FC236}">
                <a16:creationId xmlns:a16="http://schemas.microsoft.com/office/drawing/2014/main" id="{8523225D-C087-4B7D-B297-EEF28E3F6FD6}"/>
              </a:ext>
            </a:extLst>
          </p:cNvPr>
          <p:cNvSpPr txBox="1"/>
          <p:nvPr/>
        </p:nvSpPr>
        <p:spPr>
          <a:xfrm>
            <a:off x="2532176" y="1072457"/>
            <a:ext cx="7200800" cy="707886"/>
          </a:xfrm>
          <a:prstGeom prst="rect">
            <a:avLst/>
          </a:prstGeom>
          <a:solidFill>
            <a:srgbClr val="FF0000"/>
          </a:solidFill>
        </p:spPr>
        <p:txBody>
          <a:bodyPr wrap="square" rtlCol="0">
            <a:spAutoFit/>
          </a:bodyPr>
          <a:lstStyle/>
          <a:p>
            <a:pPr algn="ctr"/>
            <a:r>
              <a:rPr lang="it-IT" sz="2000" b="1" dirty="0"/>
              <a:t>IL BANDO DI GARA E LA LETTERA DI INVITO</a:t>
            </a:r>
          </a:p>
          <a:p>
            <a:pPr algn="ctr"/>
            <a:r>
              <a:rPr lang="it-IT" sz="2000" b="1" dirty="0"/>
              <a:t>Le modalità di pubblicazione di bandi e avvisi</a:t>
            </a:r>
          </a:p>
        </p:txBody>
      </p:sp>
    </p:spTree>
    <p:extLst>
      <p:ext uri="{BB962C8B-B14F-4D97-AF65-F5344CB8AC3E}">
        <p14:creationId xmlns:p14="http://schemas.microsoft.com/office/powerpoint/2010/main" val="407114850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3" name="Segnaposto contenuto 2"/>
          <p:cNvSpPr>
            <a:spLocks noGrp="1"/>
          </p:cNvSpPr>
          <p:nvPr>
            <p:ph type="subTitle" idx="1"/>
          </p:nvPr>
        </p:nvSpPr>
        <p:spPr/>
        <p:txBody>
          <a:bodyPr>
            <a:normAutofit/>
          </a:bodyPr>
          <a:lstStyle/>
          <a:p>
            <a:endParaRPr lang="it-IT" dirty="0"/>
          </a:p>
          <a:p>
            <a:endParaRPr lang="it-IT" dirty="0"/>
          </a:p>
          <a:p>
            <a:endParaRPr lang="it-IT" dirty="0"/>
          </a:p>
          <a:p>
            <a:endParaRPr lang="it-IT" dirty="0"/>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624D411A-433B-4659-965E-CB0E533EF486}" type="datetime1">
              <a:rPr lang="it-IT" smtClean="0"/>
              <a:t>11/12/2020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86</a:t>
            </a:fld>
            <a:endParaRPr lang="it-IT" dirty="0"/>
          </a:p>
        </p:txBody>
      </p:sp>
      <p:sp>
        <p:nvSpPr>
          <p:cNvPr id="2" name="CasellaDiTesto 1">
            <a:extLst>
              <a:ext uri="{FF2B5EF4-FFF2-40B4-BE49-F238E27FC236}">
                <a16:creationId xmlns:a16="http://schemas.microsoft.com/office/drawing/2014/main" id="{39FCF0C0-5817-4C63-BF76-57A7795C1D2E}"/>
              </a:ext>
            </a:extLst>
          </p:cNvPr>
          <p:cNvSpPr txBox="1"/>
          <p:nvPr/>
        </p:nvSpPr>
        <p:spPr>
          <a:xfrm>
            <a:off x="2532176" y="1835528"/>
            <a:ext cx="7200800" cy="3293209"/>
          </a:xfrm>
          <a:prstGeom prst="rect">
            <a:avLst/>
          </a:prstGeom>
          <a:solidFill>
            <a:schemeClr val="accent2">
              <a:lumMod val="40000"/>
              <a:lumOff val="60000"/>
            </a:schemeClr>
          </a:solidFill>
        </p:spPr>
        <p:txBody>
          <a:bodyPr wrap="square" rtlCol="0">
            <a:spAutoFit/>
          </a:bodyPr>
          <a:lstStyle/>
          <a:p>
            <a:pPr algn="just"/>
            <a:endParaRPr lang="it-IT" sz="1300" dirty="0"/>
          </a:p>
          <a:p>
            <a:pPr algn="just"/>
            <a:r>
              <a:rPr lang="it-IT" sz="1300" dirty="0"/>
              <a:t>…7. Tipo di procedura di aggiudicazione; nel caso di procedura negoziata senza previa pubblicazione, motivazione del ricorso a tale procedura. </a:t>
            </a:r>
          </a:p>
          <a:p>
            <a:pPr algn="just"/>
            <a:r>
              <a:rPr lang="it-IT" sz="1300" dirty="0"/>
              <a:t>8. Eventualmente, indicare se: </a:t>
            </a:r>
          </a:p>
          <a:p>
            <a:pPr algn="just"/>
            <a:r>
              <a:rPr lang="it-IT" sz="1300" dirty="0"/>
              <a:t>a) si tratta di un accordo quadro; </a:t>
            </a:r>
          </a:p>
          <a:p>
            <a:pPr algn="just"/>
            <a:r>
              <a:rPr lang="it-IT" sz="1300" dirty="0"/>
              <a:t>b) si tratta di un sistema dinamico di acquisizione. </a:t>
            </a:r>
          </a:p>
          <a:p>
            <a:pPr algn="just"/>
            <a:r>
              <a:rPr lang="it-IT" sz="1300" dirty="0"/>
              <a:t>9. I criteri di cui all’articolo 95 che sono stati utilizzati per l’aggiudicazione dell’appalto o degli appalti. Se del caso, l’indicazione se è stato fatto ricorso a un’asta elettronica (in caso di procedure aperte o ristrette o di procedure competitive con negoziazione). </a:t>
            </a:r>
          </a:p>
          <a:p>
            <a:pPr algn="just"/>
            <a:r>
              <a:rPr lang="it-IT" sz="1300" dirty="0"/>
              <a:t>10. Data di conclusione dei contratti o degli accordi quadro a seguito della decisione di aggiudicazione o conclusione. </a:t>
            </a:r>
          </a:p>
          <a:p>
            <a:pPr algn="just"/>
            <a:r>
              <a:rPr lang="it-IT" sz="1300" dirty="0"/>
              <a:t>11. Numero di offerte ricevute con riferimento a ciascun appalto, compresi: </a:t>
            </a:r>
          </a:p>
          <a:p>
            <a:pPr algn="just"/>
            <a:r>
              <a:rPr lang="it-IT" sz="1300" dirty="0"/>
              <a:t>a) numero di offerte ricevute da operatori economici costituiti da piccole e medie imprese; </a:t>
            </a:r>
          </a:p>
          <a:p>
            <a:pPr algn="just"/>
            <a:r>
              <a:rPr lang="it-IT" sz="1300" dirty="0"/>
              <a:t>b) numero di offerte ricevute da un altro Stato membro o da un paese terzo; </a:t>
            </a:r>
          </a:p>
          <a:p>
            <a:pPr algn="just"/>
            <a:r>
              <a:rPr lang="it-IT" sz="1300" dirty="0"/>
              <a:t>c) numero di offerte ricevute per via elettronica. </a:t>
            </a:r>
          </a:p>
          <a:p>
            <a:pPr algn="just"/>
            <a:endParaRPr lang="it-IT" sz="1300" dirty="0"/>
          </a:p>
        </p:txBody>
      </p:sp>
      <p:sp>
        <p:nvSpPr>
          <p:cNvPr id="9" name="CasellaDiTesto 8">
            <a:extLst>
              <a:ext uri="{FF2B5EF4-FFF2-40B4-BE49-F238E27FC236}">
                <a16:creationId xmlns:a16="http://schemas.microsoft.com/office/drawing/2014/main" id="{8523225D-C087-4B7D-B297-EEF28E3F6FD6}"/>
              </a:ext>
            </a:extLst>
          </p:cNvPr>
          <p:cNvSpPr txBox="1"/>
          <p:nvPr/>
        </p:nvSpPr>
        <p:spPr>
          <a:xfrm>
            <a:off x="2532176" y="1072457"/>
            <a:ext cx="7200800" cy="707886"/>
          </a:xfrm>
          <a:prstGeom prst="rect">
            <a:avLst/>
          </a:prstGeom>
          <a:solidFill>
            <a:srgbClr val="FF0000"/>
          </a:solidFill>
        </p:spPr>
        <p:txBody>
          <a:bodyPr wrap="square" rtlCol="0">
            <a:spAutoFit/>
          </a:bodyPr>
          <a:lstStyle/>
          <a:p>
            <a:pPr algn="ctr"/>
            <a:r>
              <a:rPr lang="it-IT" sz="2000" b="1" dirty="0"/>
              <a:t>IL BANDO DI GARA E LA LETTERA DI INVITO</a:t>
            </a:r>
          </a:p>
          <a:p>
            <a:pPr algn="ctr"/>
            <a:r>
              <a:rPr lang="it-IT" sz="2000" b="1" dirty="0"/>
              <a:t>Le modalità di pubblicazione di bandi e avvisi</a:t>
            </a:r>
          </a:p>
        </p:txBody>
      </p:sp>
    </p:spTree>
    <p:extLst>
      <p:ext uri="{BB962C8B-B14F-4D97-AF65-F5344CB8AC3E}">
        <p14:creationId xmlns:p14="http://schemas.microsoft.com/office/powerpoint/2010/main" val="247184218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3" name="Segnaposto contenuto 2"/>
          <p:cNvSpPr>
            <a:spLocks noGrp="1"/>
          </p:cNvSpPr>
          <p:nvPr>
            <p:ph type="subTitle" idx="1"/>
          </p:nvPr>
        </p:nvSpPr>
        <p:spPr/>
        <p:txBody>
          <a:bodyPr>
            <a:normAutofit/>
          </a:bodyPr>
          <a:lstStyle/>
          <a:p>
            <a:endParaRPr lang="it-IT" dirty="0"/>
          </a:p>
          <a:p>
            <a:endParaRPr lang="it-IT" dirty="0"/>
          </a:p>
          <a:p>
            <a:endParaRPr lang="it-IT" dirty="0"/>
          </a:p>
          <a:p>
            <a:endParaRPr lang="it-IT" dirty="0"/>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E5ADE583-98A6-4B0A-814B-4C0FA6887C3E}" type="datetime1">
              <a:rPr lang="it-IT" smtClean="0"/>
              <a:t>11/12/2020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87</a:t>
            </a:fld>
            <a:endParaRPr lang="it-IT" dirty="0"/>
          </a:p>
        </p:txBody>
      </p:sp>
      <p:sp>
        <p:nvSpPr>
          <p:cNvPr id="2" name="CasellaDiTesto 1">
            <a:extLst>
              <a:ext uri="{FF2B5EF4-FFF2-40B4-BE49-F238E27FC236}">
                <a16:creationId xmlns:a16="http://schemas.microsoft.com/office/drawing/2014/main" id="{39FCF0C0-5817-4C63-BF76-57A7795C1D2E}"/>
              </a:ext>
            </a:extLst>
          </p:cNvPr>
          <p:cNvSpPr txBox="1"/>
          <p:nvPr/>
        </p:nvSpPr>
        <p:spPr>
          <a:xfrm>
            <a:off x="2532176" y="1835527"/>
            <a:ext cx="7200800" cy="4093428"/>
          </a:xfrm>
          <a:prstGeom prst="rect">
            <a:avLst/>
          </a:prstGeom>
          <a:solidFill>
            <a:schemeClr val="accent2">
              <a:lumMod val="40000"/>
              <a:lumOff val="60000"/>
            </a:schemeClr>
          </a:solidFill>
        </p:spPr>
        <p:txBody>
          <a:bodyPr wrap="square" rtlCol="0">
            <a:spAutoFit/>
          </a:bodyPr>
          <a:lstStyle/>
          <a:p>
            <a:endParaRPr lang="it-IT" sz="1300" dirty="0"/>
          </a:p>
          <a:p>
            <a:r>
              <a:rPr lang="it-IT" sz="1300" dirty="0"/>
              <a:t>12. Per ciascuna aggiudicazione: nome, indirizzo comprensivo di codice NUTS, telefono, fax, posta elettronica e indirizzo Internet dell’aggiudicatario o degli aggiudicatari, comprese: </a:t>
            </a:r>
          </a:p>
          <a:p>
            <a:r>
              <a:rPr lang="it-IT" sz="1300" dirty="0"/>
              <a:t>a) informazioni che specificano se l’aggiudicatario è una piccola e media impresa; </a:t>
            </a:r>
          </a:p>
          <a:p>
            <a:r>
              <a:rPr lang="it-IT" sz="1300" dirty="0"/>
              <a:t>b) informazioni che specificano se l’appalto è stato aggiudicato a un gruppo di operatori economici (joint-venture, consorzio o altro). </a:t>
            </a:r>
          </a:p>
          <a:p>
            <a:r>
              <a:rPr lang="it-IT" sz="1300" dirty="0"/>
              <a:t>13. Valore dell’offerta (o delle offerte) vincente o dell’offerta massima e dell’offerta minima prese in considerazione ai fini dell’aggiudicazione o delle aggiudicazioni dell’appalto. </a:t>
            </a:r>
          </a:p>
          <a:p>
            <a:r>
              <a:rPr lang="it-IT" sz="1300" dirty="0"/>
              <a:t>14. Se del caso, per ogni aggiudicazione, valore e parte dell’appalto che può essere subappaltato a terzi. </a:t>
            </a:r>
          </a:p>
          <a:p>
            <a:r>
              <a:rPr lang="it-IT" sz="1300" dirty="0"/>
              <a:t>15. Informazioni che indicano se l’appalto è connesso a un progetto e/o programma finanziato dai fondi dell’Unione europea. </a:t>
            </a:r>
          </a:p>
          <a:p>
            <a:r>
              <a:rPr lang="it-IT" sz="1300" dirty="0"/>
              <a:t>16. Denominazione e indirizzo dell’organo responsabile delle procedure di ricorso e, se del caso, di mediazione. Precisazioni dei termini per la proposizione del ricorso o, se del caso, nome, indirizzo, numero di telefono e di fax, nonché indirizzo di posta elettronica del servizio presso il quale si possono richiedere tali informazioni. </a:t>
            </a:r>
          </a:p>
          <a:p>
            <a:r>
              <a:rPr lang="it-IT" sz="1300" dirty="0"/>
              <a:t>17. Data (e) e riferimento (i) di precedenti pubblicazioni nella Gazzetta ufficiale dell’Unione europea o nella Gazzetta ufficiale della Repubblica italiana relative al contratto/ai contratti di cui al presente avviso. </a:t>
            </a:r>
          </a:p>
          <a:p>
            <a:r>
              <a:rPr lang="it-IT" sz="1300" dirty="0"/>
              <a:t>18. Data d’invio dell’avviso. </a:t>
            </a:r>
          </a:p>
          <a:p>
            <a:r>
              <a:rPr lang="it-IT" sz="1300" dirty="0"/>
              <a:t>19. Altre eventuali informazioni. </a:t>
            </a:r>
          </a:p>
        </p:txBody>
      </p:sp>
      <p:sp>
        <p:nvSpPr>
          <p:cNvPr id="9" name="CasellaDiTesto 8">
            <a:extLst>
              <a:ext uri="{FF2B5EF4-FFF2-40B4-BE49-F238E27FC236}">
                <a16:creationId xmlns:a16="http://schemas.microsoft.com/office/drawing/2014/main" id="{8523225D-C087-4B7D-B297-EEF28E3F6FD6}"/>
              </a:ext>
            </a:extLst>
          </p:cNvPr>
          <p:cNvSpPr txBox="1"/>
          <p:nvPr/>
        </p:nvSpPr>
        <p:spPr>
          <a:xfrm>
            <a:off x="2532176" y="1072457"/>
            <a:ext cx="7200800" cy="707886"/>
          </a:xfrm>
          <a:prstGeom prst="rect">
            <a:avLst/>
          </a:prstGeom>
          <a:solidFill>
            <a:srgbClr val="FF0000"/>
          </a:solidFill>
        </p:spPr>
        <p:txBody>
          <a:bodyPr wrap="square" rtlCol="0">
            <a:spAutoFit/>
          </a:bodyPr>
          <a:lstStyle/>
          <a:p>
            <a:pPr algn="ctr"/>
            <a:r>
              <a:rPr lang="it-IT" sz="2000" b="1" dirty="0"/>
              <a:t>IL BANDO DI GARA E LA LETTERA DI INVITO</a:t>
            </a:r>
          </a:p>
          <a:p>
            <a:pPr algn="ctr"/>
            <a:r>
              <a:rPr lang="it-IT" sz="2000" b="1" dirty="0"/>
              <a:t>Le modalità di pubblicazione di bandi e avvisi</a:t>
            </a:r>
          </a:p>
        </p:txBody>
      </p:sp>
    </p:spTree>
    <p:extLst>
      <p:ext uri="{BB962C8B-B14F-4D97-AF65-F5344CB8AC3E}">
        <p14:creationId xmlns:p14="http://schemas.microsoft.com/office/powerpoint/2010/main" val="250489730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3" name="Segnaposto contenuto 2"/>
          <p:cNvSpPr>
            <a:spLocks noGrp="1"/>
          </p:cNvSpPr>
          <p:nvPr>
            <p:ph type="subTitle" idx="1"/>
          </p:nvPr>
        </p:nvSpPr>
        <p:spPr>
          <a:xfrm>
            <a:off x="2259102" y="4347304"/>
            <a:ext cx="7772400" cy="914400"/>
          </a:xfrm>
        </p:spPr>
        <p:txBody>
          <a:bodyPr>
            <a:normAutofit/>
          </a:bodyPr>
          <a:lstStyle/>
          <a:p>
            <a:endParaRPr lang="it-IT" dirty="0"/>
          </a:p>
          <a:p>
            <a:endParaRPr lang="it-IT" dirty="0"/>
          </a:p>
          <a:p>
            <a:endParaRPr lang="it-IT" dirty="0"/>
          </a:p>
          <a:p>
            <a:endParaRPr lang="it-IT" dirty="0"/>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AE4A89E3-D149-40BD-A977-213353FCBB01}" type="datetime1">
              <a:rPr lang="it-IT" smtClean="0"/>
              <a:t>11/12/2020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88</a:t>
            </a:fld>
            <a:endParaRPr lang="it-IT" dirty="0"/>
          </a:p>
        </p:txBody>
      </p:sp>
      <p:sp>
        <p:nvSpPr>
          <p:cNvPr id="2" name="CasellaDiTesto 1">
            <a:extLst>
              <a:ext uri="{FF2B5EF4-FFF2-40B4-BE49-F238E27FC236}">
                <a16:creationId xmlns:a16="http://schemas.microsoft.com/office/drawing/2014/main" id="{39FCF0C0-5817-4C63-BF76-57A7795C1D2E}"/>
              </a:ext>
            </a:extLst>
          </p:cNvPr>
          <p:cNvSpPr txBox="1"/>
          <p:nvPr/>
        </p:nvSpPr>
        <p:spPr>
          <a:xfrm>
            <a:off x="2532176" y="2060849"/>
            <a:ext cx="7200800" cy="4493538"/>
          </a:xfrm>
          <a:prstGeom prst="rect">
            <a:avLst/>
          </a:prstGeom>
          <a:noFill/>
        </p:spPr>
        <p:txBody>
          <a:bodyPr wrap="square" rtlCol="0">
            <a:spAutoFit/>
          </a:bodyPr>
          <a:lstStyle/>
          <a:p>
            <a:pPr algn="ctr"/>
            <a:r>
              <a:rPr lang="it-IT" sz="2500" u="sng" dirty="0"/>
              <a:t>L’art. 76 Codice (informazione dei candidati e degli offerenti) stabilisce:</a:t>
            </a:r>
          </a:p>
          <a:p>
            <a:pPr algn="ctr"/>
            <a:endParaRPr lang="it-IT" sz="2500" u="sng" dirty="0"/>
          </a:p>
          <a:p>
            <a:pPr algn="ctr"/>
            <a:r>
              <a:rPr lang="it-IT" dirty="0"/>
              <a:t>«</a:t>
            </a:r>
            <a:r>
              <a:rPr lang="it-IT" i="1" dirty="0"/>
              <a:t>1. </a:t>
            </a:r>
            <a:r>
              <a:rPr lang="it-IT" b="1" i="1" dirty="0"/>
              <a:t>Le stazioni appaltanti</a:t>
            </a:r>
            <a:r>
              <a:rPr lang="it-IT" i="1" dirty="0"/>
              <a:t>, nel rispetto delle specifiche modalità di pubblicazione stabilite dal presente codice, </a:t>
            </a:r>
            <a:r>
              <a:rPr lang="it-IT" b="1" i="1" u="sng" dirty="0"/>
              <a:t>informano tempestivamente ciascun candidato e ciascun offerente delle decisioni adottate riguardo alla conclusione di un accordo quadro, all'aggiudicazione di un appalto o all'ammissione ad un sistema dinamico di acquisizione, ivi compresi i motivi dell'eventuale decisione di non concludere un accordo quadro o di non aggiudicare un appalto</a:t>
            </a:r>
            <a:r>
              <a:rPr lang="it-IT" b="1" i="1" dirty="0"/>
              <a:t> </a:t>
            </a:r>
            <a:r>
              <a:rPr lang="it-IT" i="1" dirty="0"/>
              <a:t>per il quale è stata indetta una gara o di riavviare la procedura o di non attuare un sistema dinamico di acquisizione</a:t>
            </a:r>
            <a:r>
              <a:rPr lang="it-IT" dirty="0"/>
              <a:t>». </a:t>
            </a:r>
          </a:p>
          <a:p>
            <a:pPr algn="ctr"/>
            <a:endParaRPr lang="it-IT" sz="2500" u="sng" dirty="0"/>
          </a:p>
          <a:p>
            <a:pPr algn="ctr"/>
            <a:endParaRPr lang="it-IT" sz="2400" u="sng" dirty="0"/>
          </a:p>
        </p:txBody>
      </p:sp>
      <p:sp>
        <p:nvSpPr>
          <p:cNvPr id="9" name="CasellaDiTesto 8">
            <a:extLst>
              <a:ext uri="{FF2B5EF4-FFF2-40B4-BE49-F238E27FC236}">
                <a16:creationId xmlns:a16="http://schemas.microsoft.com/office/drawing/2014/main" id="{09421E76-D8E0-49A4-9236-EB05C20D58AF}"/>
              </a:ext>
            </a:extLst>
          </p:cNvPr>
          <p:cNvSpPr txBox="1"/>
          <p:nvPr/>
        </p:nvSpPr>
        <p:spPr>
          <a:xfrm>
            <a:off x="2532176" y="1072457"/>
            <a:ext cx="7200800" cy="707886"/>
          </a:xfrm>
          <a:prstGeom prst="rect">
            <a:avLst/>
          </a:prstGeom>
          <a:solidFill>
            <a:srgbClr val="FFC000"/>
          </a:solidFill>
        </p:spPr>
        <p:txBody>
          <a:bodyPr wrap="square" rtlCol="0">
            <a:spAutoFit/>
          </a:bodyPr>
          <a:lstStyle/>
          <a:p>
            <a:pPr algn="ctr"/>
            <a:r>
              <a:rPr lang="it-IT" sz="2000" b="1" dirty="0"/>
              <a:t>IL BANDO DI GARA E LA LETTERA DI INVITO</a:t>
            </a:r>
          </a:p>
          <a:p>
            <a:pPr algn="ctr"/>
            <a:r>
              <a:rPr lang="it-IT" sz="2000" b="1" dirty="0"/>
              <a:t>I termini di ricezione delle domande</a:t>
            </a:r>
          </a:p>
        </p:txBody>
      </p:sp>
    </p:spTree>
    <p:extLst>
      <p:ext uri="{BB962C8B-B14F-4D97-AF65-F5344CB8AC3E}">
        <p14:creationId xmlns:p14="http://schemas.microsoft.com/office/powerpoint/2010/main" val="2933506802"/>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3" name="Segnaposto contenuto 2"/>
          <p:cNvSpPr>
            <a:spLocks noGrp="1"/>
          </p:cNvSpPr>
          <p:nvPr>
            <p:ph type="subTitle" idx="1"/>
          </p:nvPr>
        </p:nvSpPr>
        <p:spPr>
          <a:xfrm>
            <a:off x="1802182" y="2533546"/>
            <a:ext cx="8587636" cy="3384376"/>
          </a:xfrm>
          <a:solidFill>
            <a:schemeClr val="accent4">
              <a:lumMod val="60000"/>
              <a:lumOff val="40000"/>
            </a:schemeClr>
          </a:solidFill>
        </p:spPr>
        <p:txBody>
          <a:bodyPr>
            <a:normAutofit fontScale="92500" lnSpcReduction="10000"/>
          </a:bodyPr>
          <a:lstStyle/>
          <a:p>
            <a:pPr algn="l"/>
            <a:endParaRPr lang="it-IT" sz="1700" b="1" u="sng" dirty="0"/>
          </a:p>
          <a:p>
            <a:r>
              <a:rPr lang="it-IT" sz="1700" b="1" dirty="0"/>
              <a:t>2. Su richiesta scritta dell'offerente e del candidato interessato, </a:t>
            </a:r>
          </a:p>
          <a:p>
            <a:r>
              <a:rPr lang="it-IT" sz="1700" b="1" dirty="0"/>
              <a:t>l'amministrazione aggiudicatrice comunica immediatamente e comunque entro quindici giorni dalla ricezione della richiesta:  </a:t>
            </a:r>
          </a:p>
          <a:p>
            <a:pPr marL="322326" indent="-285750" algn="l">
              <a:buFont typeface="Wingdings" panose="05000000000000000000" pitchFamily="2" charset="2"/>
              <a:buChar char="q"/>
            </a:pPr>
            <a:r>
              <a:rPr lang="it-IT" sz="1600" dirty="0"/>
              <a:t>a) ad ogni offerente escluso, i motivi del rigetto della sua offerta, inclusi, per i casi di cui all'articolo 68, commi 7 e 8, i motivi della decisione di non equivalenza o della decisione secondo cui i lavori, le forniture o i servizi non sono conformi alle prestazioni o ai requisiti funzionali; </a:t>
            </a:r>
          </a:p>
          <a:p>
            <a:pPr marL="322326" indent="-285750" algn="l">
              <a:buFont typeface="Wingdings" panose="05000000000000000000" pitchFamily="2" charset="2"/>
              <a:buChar char="q"/>
            </a:pPr>
            <a:r>
              <a:rPr lang="it-IT" sz="1600" dirty="0"/>
              <a:t>a-bis) ad ogni candidato escluso, i motivi del rigetto della sua domanda di partecipazione;</a:t>
            </a:r>
          </a:p>
          <a:p>
            <a:pPr marL="322326" indent="-285750" algn="l">
              <a:buFont typeface="Wingdings" panose="05000000000000000000" pitchFamily="2" charset="2"/>
              <a:buChar char="q"/>
            </a:pPr>
            <a:r>
              <a:rPr lang="it-IT" sz="1600" dirty="0"/>
              <a:t>b) ad ogni offerente che abbia presentato un'offerta ammessa in gara e valutata, le caratteristiche e i vantaggi dell'offerta selezionata e il nome dell'offerente cui è stato aggiudicato l'appalto o delle parti dell'accordo quadro; </a:t>
            </a:r>
          </a:p>
          <a:p>
            <a:pPr marL="322326" indent="-285750" algn="l">
              <a:buFont typeface="Wingdings" panose="05000000000000000000" pitchFamily="2" charset="2"/>
              <a:buChar char="q"/>
            </a:pPr>
            <a:r>
              <a:rPr lang="it-IT" sz="1600" dirty="0"/>
              <a:t>c) ad ogni offerente che abbia presentato un'offerta ammessa in gara e valutata, lo svolgimento e l'andamento delle negoziazioni e del dialogo con gli offerenti.</a:t>
            </a:r>
          </a:p>
          <a:p>
            <a:pPr algn="ctr"/>
            <a:endParaRPr lang="it-IT" sz="1600" b="1" dirty="0"/>
          </a:p>
          <a:p>
            <a:pPr lvl="1" algn="just"/>
            <a:endParaRPr lang="it-IT" sz="1400" dirty="0"/>
          </a:p>
          <a:p>
            <a:pPr marL="742950" lvl="1" indent="-285750" algn="just">
              <a:buFont typeface="Wingdings" panose="05000000000000000000" pitchFamily="2" charset="2"/>
              <a:buChar char="q"/>
            </a:pPr>
            <a:endParaRPr lang="it-IT" sz="1400" dirty="0"/>
          </a:p>
          <a:p>
            <a:endParaRPr lang="it-IT" dirty="0"/>
          </a:p>
          <a:p>
            <a:endParaRPr lang="it-IT" dirty="0"/>
          </a:p>
          <a:p>
            <a:endParaRPr lang="it-IT" dirty="0"/>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4AC82237-9948-4310-AB98-8353D8C20C51}" type="datetime1">
              <a:rPr lang="it-IT" smtClean="0"/>
              <a:t>11/12/2020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89</a:t>
            </a:fld>
            <a:endParaRPr lang="it-IT" dirty="0"/>
          </a:p>
        </p:txBody>
      </p:sp>
      <p:sp>
        <p:nvSpPr>
          <p:cNvPr id="2" name="CasellaDiTesto 1">
            <a:extLst>
              <a:ext uri="{FF2B5EF4-FFF2-40B4-BE49-F238E27FC236}">
                <a16:creationId xmlns:a16="http://schemas.microsoft.com/office/drawing/2014/main" id="{39FCF0C0-5817-4C63-BF76-57A7795C1D2E}"/>
              </a:ext>
            </a:extLst>
          </p:cNvPr>
          <p:cNvSpPr txBox="1"/>
          <p:nvPr/>
        </p:nvSpPr>
        <p:spPr>
          <a:xfrm>
            <a:off x="2532176" y="2060848"/>
            <a:ext cx="7200800" cy="369332"/>
          </a:xfrm>
          <a:prstGeom prst="rect">
            <a:avLst/>
          </a:prstGeom>
          <a:noFill/>
        </p:spPr>
        <p:txBody>
          <a:bodyPr wrap="square" rtlCol="0">
            <a:spAutoFit/>
          </a:bodyPr>
          <a:lstStyle/>
          <a:p>
            <a:pPr algn="ctr"/>
            <a:r>
              <a:rPr lang="it-IT" u="sng" dirty="0"/>
              <a:t>L’art. 76 Codice (informazione dei candidati e degli offerenti) stabilisce:</a:t>
            </a:r>
          </a:p>
        </p:txBody>
      </p:sp>
      <p:sp>
        <p:nvSpPr>
          <p:cNvPr id="9" name="CasellaDiTesto 8">
            <a:extLst>
              <a:ext uri="{FF2B5EF4-FFF2-40B4-BE49-F238E27FC236}">
                <a16:creationId xmlns:a16="http://schemas.microsoft.com/office/drawing/2014/main" id="{D3E141A8-7DFB-4BB1-A4AA-D2A02637046C}"/>
              </a:ext>
            </a:extLst>
          </p:cNvPr>
          <p:cNvSpPr txBox="1"/>
          <p:nvPr/>
        </p:nvSpPr>
        <p:spPr>
          <a:xfrm>
            <a:off x="2532176" y="1072457"/>
            <a:ext cx="7200800" cy="707886"/>
          </a:xfrm>
          <a:prstGeom prst="rect">
            <a:avLst/>
          </a:prstGeom>
          <a:solidFill>
            <a:srgbClr val="FFC000"/>
          </a:solidFill>
        </p:spPr>
        <p:txBody>
          <a:bodyPr wrap="square" rtlCol="0">
            <a:spAutoFit/>
          </a:bodyPr>
          <a:lstStyle/>
          <a:p>
            <a:pPr algn="ctr"/>
            <a:r>
              <a:rPr lang="it-IT" sz="2000" b="1" dirty="0"/>
              <a:t>IL BANDO DI GARA E LA LETTERA DI INVITO</a:t>
            </a:r>
          </a:p>
          <a:p>
            <a:pPr algn="ctr"/>
            <a:r>
              <a:rPr lang="it-IT" sz="2000" b="1" dirty="0"/>
              <a:t>I termini di ricezione delle domande</a:t>
            </a:r>
          </a:p>
        </p:txBody>
      </p:sp>
    </p:spTree>
    <p:extLst>
      <p:ext uri="{BB962C8B-B14F-4D97-AF65-F5344CB8AC3E}">
        <p14:creationId xmlns:p14="http://schemas.microsoft.com/office/powerpoint/2010/main" val="28259860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FFD48BC7-DC40-47DE-87EE-9F4B6ECB9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29" name="Freeform: Shape 28">
            <a:extLst>
              <a:ext uri="{FF2B5EF4-FFF2-40B4-BE49-F238E27FC236}">
                <a16:creationId xmlns:a16="http://schemas.microsoft.com/office/drawing/2014/main" id="{E502BBC7-2C76-46F3-BC24-5985BC13D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useBgFill="1">
        <p:nvSpPr>
          <p:cNvPr id="31" name="Freeform: Shape 30">
            <a:extLst>
              <a:ext uri="{FF2B5EF4-FFF2-40B4-BE49-F238E27FC236}">
                <a16:creationId xmlns:a16="http://schemas.microsoft.com/office/drawing/2014/main" id="{C7F28D52-2A5F-4D23-81AE-7CB8B591C7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1664" y="0"/>
            <a:ext cx="9948672"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olo 1"/>
          <p:cNvSpPr>
            <a:spLocks noGrp="1"/>
          </p:cNvSpPr>
          <p:nvPr>
            <p:ph type="ctrTitle"/>
          </p:nvPr>
        </p:nvSpPr>
        <p:spPr>
          <a:xfrm>
            <a:off x="640522" y="469976"/>
            <a:ext cx="10910956" cy="555500"/>
          </a:xfrm>
        </p:spPr>
        <p:txBody>
          <a:bodyPr anchor="ctr">
            <a:normAutofit fontScale="90000"/>
          </a:bodyPr>
          <a:lstStyle/>
          <a:p>
            <a:br>
              <a:rPr lang="it-IT" sz="2300" dirty="0">
                <a:latin typeface="Calibri" pitchFamily="34" charset="0"/>
              </a:rPr>
            </a:br>
            <a:br>
              <a:rPr lang="it-IT" sz="2300" dirty="0">
                <a:latin typeface="Calibri" pitchFamily="34" charset="0"/>
              </a:rPr>
            </a:br>
            <a:br>
              <a:rPr lang="it-IT" sz="2300" dirty="0">
                <a:latin typeface="Calibri" pitchFamily="34" charset="0"/>
              </a:rPr>
            </a:br>
            <a:br>
              <a:rPr lang="it-IT" sz="2300" dirty="0">
                <a:latin typeface="Calibri" pitchFamily="34" charset="0"/>
              </a:rPr>
            </a:br>
            <a:br>
              <a:rPr lang="it-IT" sz="2300" dirty="0">
                <a:latin typeface="Calibri" pitchFamily="34" charset="0"/>
              </a:rPr>
            </a:br>
            <a:r>
              <a:rPr lang="it-IT" sz="3100" b="1" dirty="0">
                <a:latin typeface="Calibri" pitchFamily="34" charset="0"/>
              </a:rPr>
              <a:t>IL DECRETO CURA ITALIA</a:t>
            </a:r>
            <a:br>
              <a:rPr lang="it-IT" sz="4800" dirty="0">
                <a:latin typeface="Calibri" pitchFamily="34" charset="0"/>
              </a:rPr>
            </a:br>
            <a:endParaRPr lang="it-IT" sz="4800" dirty="0">
              <a:latin typeface="Calibri" pitchFamily="34" charset="0"/>
            </a:endParaRPr>
          </a:p>
        </p:txBody>
      </p:sp>
      <p:sp>
        <p:nvSpPr>
          <p:cNvPr id="33" name="Rectangle 32">
            <a:extLst>
              <a:ext uri="{FF2B5EF4-FFF2-40B4-BE49-F238E27FC236}">
                <a16:creationId xmlns:a16="http://schemas.microsoft.com/office/drawing/2014/main" id="{3629484E-3792-4B3D-89AD-7C8A1ED0E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0" y="5524786"/>
            <a:ext cx="4754880" cy="274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Segnaposto data 3"/>
          <p:cNvSpPr>
            <a:spLocks noGrp="1"/>
          </p:cNvSpPr>
          <p:nvPr>
            <p:ph type="dt" sz="half" idx="10"/>
          </p:nvPr>
        </p:nvSpPr>
        <p:spPr>
          <a:xfrm>
            <a:off x="434163" y="6356350"/>
            <a:ext cx="1166037" cy="365125"/>
          </a:xfrm>
        </p:spPr>
        <p:txBody>
          <a:bodyPr>
            <a:normAutofit/>
          </a:bodyPr>
          <a:lstStyle/>
          <a:p>
            <a:pPr>
              <a:spcAft>
                <a:spcPts val="600"/>
              </a:spcAft>
            </a:pPr>
            <a:fld id="{F75DC06D-7270-4F52-A207-7C82393EECF6}" type="datetime1">
              <a:rPr lang="it-IT" smtClean="0">
                <a:solidFill>
                  <a:schemeClr val="tx1">
                    <a:lumMod val="50000"/>
                    <a:lumOff val="50000"/>
                  </a:schemeClr>
                </a:solidFill>
                <a:latin typeface="Calibri" pitchFamily="34" charset="0"/>
              </a:rPr>
              <a:t>11/12/2020</a:t>
            </a:fld>
            <a:endParaRPr lang="it-IT" dirty="0">
              <a:solidFill>
                <a:schemeClr val="tx1">
                  <a:lumMod val="50000"/>
                  <a:lumOff val="50000"/>
                </a:schemeClr>
              </a:solidFill>
              <a:latin typeface="Calibri" pitchFamily="34" charset="0"/>
            </a:endParaRPr>
          </a:p>
        </p:txBody>
      </p:sp>
      <p:sp>
        <p:nvSpPr>
          <p:cNvPr id="6" name="Segnaposto piè di pagina 5">
            <a:extLst>
              <a:ext uri="{FF2B5EF4-FFF2-40B4-BE49-F238E27FC236}">
                <a16:creationId xmlns:a16="http://schemas.microsoft.com/office/drawing/2014/main" id="{B80C0DE2-CE8C-472F-913A-A5BF9C176A7D}"/>
              </a:ext>
            </a:extLst>
          </p:cNvPr>
          <p:cNvSpPr>
            <a:spLocks noGrp="1"/>
          </p:cNvSpPr>
          <p:nvPr>
            <p:ph type="ftr" sz="quarter" idx="11"/>
          </p:nvPr>
        </p:nvSpPr>
        <p:spPr>
          <a:xfrm>
            <a:off x="4038600" y="6356350"/>
            <a:ext cx="4114800" cy="365125"/>
          </a:xfrm>
        </p:spPr>
        <p:txBody>
          <a:bodyPr>
            <a:normAutofit/>
          </a:bodyPr>
          <a:lstStyle/>
          <a:p>
            <a:pPr>
              <a:spcAft>
                <a:spcPts val="600"/>
              </a:spcAft>
            </a:pPr>
            <a:r>
              <a:rPr lang="it-IT" dirty="0">
                <a:solidFill>
                  <a:schemeClr val="tx1">
                    <a:lumMod val="50000"/>
                    <a:lumOff val="50000"/>
                  </a:schemeClr>
                </a:solidFill>
              </a:rPr>
              <a:t>IL CODICE DEI CONTRATTI PUBBLICI</a:t>
            </a:r>
          </a:p>
        </p:txBody>
      </p:sp>
      <p:sp>
        <p:nvSpPr>
          <p:cNvPr id="5" name="Segnaposto numero diapositiva 4"/>
          <p:cNvSpPr>
            <a:spLocks noGrp="1"/>
          </p:cNvSpPr>
          <p:nvPr>
            <p:ph type="sldNum" sz="quarter" idx="12"/>
          </p:nvPr>
        </p:nvSpPr>
        <p:spPr>
          <a:xfrm>
            <a:off x="10489019" y="6356350"/>
            <a:ext cx="1268818" cy="365125"/>
          </a:xfrm>
          <a:prstGeom prst="ellipse">
            <a:avLst/>
          </a:prstGeom>
        </p:spPr>
        <p:txBody>
          <a:bodyPr>
            <a:normAutofit/>
          </a:bodyPr>
          <a:lstStyle/>
          <a:p>
            <a:pPr>
              <a:lnSpc>
                <a:spcPct val="90000"/>
              </a:lnSpc>
              <a:spcAft>
                <a:spcPts val="600"/>
              </a:spcAft>
            </a:pPr>
            <a:fld id="{ED2A5BCF-08AD-4814-8341-34CC1736FD3A}" type="slidenum">
              <a:rPr lang="it-IT">
                <a:solidFill>
                  <a:schemeClr val="tx1">
                    <a:lumMod val="50000"/>
                    <a:lumOff val="50000"/>
                  </a:schemeClr>
                </a:solidFill>
              </a:rPr>
              <a:pPr>
                <a:lnSpc>
                  <a:spcPct val="90000"/>
                </a:lnSpc>
                <a:spcAft>
                  <a:spcPts val="600"/>
                </a:spcAft>
              </a:pPr>
              <a:t>9</a:t>
            </a:fld>
            <a:endParaRPr lang="it-IT" dirty="0">
              <a:solidFill>
                <a:schemeClr val="tx1">
                  <a:lumMod val="50000"/>
                  <a:lumOff val="50000"/>
                </a:schemeClr>
              </a:solidFill>
            </a:endParaRPr>
          </a:p>
        </p:txBody>
      </p:sp>
      <p:sp>
        <p:nvSpPr>
          <p:cNvPr id="3" name="CasellaDiTesto 2">
            <a:extLst>
              <a:ext uri="{FF2B5EF4-FFF2-40B4-BE49-F238E27FC236}">
                <a16:creationId xmlns:a16="http://schemas.microsoft.com/office/drawing/2014/main" id="{4EEA4020-7139-4BF8-9314-9FE194A8FF62}"/>
              </a:ext>
            </a:extLst>
          </p:cNvPr>
          <p:cNvSpPr txBox="1"/>
          <p:nvPr/>
        </p:nvSpPr>
        <p:spPr>
          <a:xfrm>
            <a:off x="1891394" y="1905506"/>
            <a:ext cx="8409211" cy="2308324"/>
          </a:xfrm>
          <a:prstGeom prst="rect">
            <a:avLst/>
          </a:prstGeom>
          <a:solidFill>
            <a:schemeClr val="accent1">
              <a:lumMod val="40000"/>
              <a:lumOff val="60000"/>
            </a:schemeClr>
          </a:solidFill>
          <a:ln>
            <a:solidFill>
              <a:srgbClr val="0070C0"/>
            </a:solidFill>
          </a:ln>
        </p:spPr>
        <p:txBody>
          <a:bodyPr wrap="square" rtlCol="0">
            <a:spAutoFit/>
          </a:bodyPr>
          <a:lstStyle/>
          <a:p>
            <a:pPr algn="ctr" fontAlgn="base"/>
            <a:r>
              <a:rPr lang="it-IT" sz="2400" b="1" dirty="0"/>
              <a:t>Una volta concluso il periodo di sospensione, i termini cominciano nuovamente a decorrere, non si tratta quindi di un azzeramento degli stessi. Resta sempre ammessa la possibilità per il soggetto di rinunciare alla sospensione e osservare il termine originario. In tal caso la sospensione rimane valida per lo svolgimento delle attività conseguenti.</a:t>
            </a:r>
          </a:p>
        </p:txBody>
      </p:sp>
    </p:spTree>
    <p:extLst>
      <p:ext uri="{BB962C8B-B14F-4D97-AF65-F5344CB8AC3E}">
        <p14:creationId xmlns:p14="http://schemas.microsoft.com/office/powerpoint/2010/main" val="911351098"/>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3" name="Segnaposto contenuto 2"/>
          <p:cNvSpPr>
            <a:spLocks noGrp="1"/>
          </p:cNvSpPr>
          <p:nvPr>
            <p:ph type="subTitle" idx="1"/>
          </p:nvPr>
        </p:nvSpPr>
        <p:spPr>
          <a:xfrm>
            <a:off x="2209800" y="2636913"/>
            <a:ext cx="7772400" cy="3395428"/>
          </a:xfrm>
          <a:solidFill>
            <a:schemeClr val="accent1">
              <a:lumMod val="40000"/>
              <a:lumOff val="60000"/>
            </a:schemeClr>
          </a:solidFill>
        </p:spPr>
        <p:txBody>
          <a:bodyPr>
            <a:normAutofit fontScale="25000" lnSpcReduction="20000"/>
          </a:bodyPr>
          <a:lstStyle/>
          <a:p>
            <a:pPr algn="ctr"/>
            <a:r>
              <a:rPr lang="it-IT" sz="5600" b="1" dirty="0"/>
              <a:t>5. Le stazioni appaltanti comunicano d'ufficio immediatamente </a:t>
            </a:r>
          </a:p>
          <a:p>
            <a:pPr algn="ctr"/>
            <a:r>
              <a:rPr lang="it-IT" sz="5600" b="1" dirty="0"/>
              <a:t>e comunque entro un termine </a:t>
            </a:r>
            <a:r>
              <a:rPr lang="it-IT" sz="5600" b="1" u="sng" dirty="0"/>
              <a:t>non superiore a cinque giorni: </a:t>
            </a:r>
            <a:endParaRPr lang="it-IT" sz="5600" dirty="0"/>
          </a:p>
          <a:p>
            <a:pPr marL="379476" indent="-342900" algn="just">
              <a:lnSpc>
                <a:spcPct val="120000"/>
              </a:lnSpc>
              <a:buFont typeface="Wingdings" panose="05000000000000000000" pitchFamily="2" charset="2"/>
              <a:buChar char="q"/>
            </a:pPr>
            <a:r>
              <a:rPr lang="it-IT" sz="5600" dirty="0"/>
              <a:t>a) l'aggiudicazione, all'aggiudicatario, al concorrente che segue nella graduatoria, a tutti i candidati [a tutti gli offerenti] che hanno presentato un'offerta ammessa in gara, a coloro la cui candidatura o offerta siano state escluse se hanno proposto impugnazione avverso l'esclusione o sono in termini per presentare impugnazione, nonché a coloro che hanno impugnato il bando o la lettera di invito, se tali impugnazioni non siano state respinte con pronuncia giurisdizionale definitiva; </a:t>
            </a:r>
          </a:p>
          <a:p>
            <a:pPr marL="379476" indent="-342900" algn="just">
              <a:lnSpc>
                <a:spcPct val="120000"/>
              </a:lnSpc>
              <a:buFont typeface="Wingdings" panose="05000000000000000000" pitchFamily="2" charset="2"/>
              <a:buChar char="q"/>
            </a:pPr>
            <a:r>
              <a:rPr lang="it-IT" sz="5600" dirty="0"/>
              <a:t>b) l'esclusione ai candidati e agli offerenti esclusi;</a:t>
            </a:r>
          </a:p>
          <a:p>
            <a:pPr marL="379476" indent="-342900" algn="just">
              <a:lnSpc>
                <a:spcPct val="120000"/>
              </a:lnSpc>
              <a:buFont typeface="Wingdings" panose="05000000000000000000" pitchFamily="2" charset="2"/>
              <a:buChar char="q"/>
            </a:pPr>
            <a:r>
              <a:rPr lang="it-IT" sz="5600" dirty="0"/>
              <a:t>c) la decisione di non aggiudicare un appalto ovvero di non concludere un accordo quadro, a tutti i candidati; </a:t>
            </a:r>
          </a:p>
          <a:p>
            <a:pPr marL="379476" indent="-342900" algn="just">
              <a:lnSpc>
                <a:spcPct val="120000"/>
              </a:lnSpc>
              <a:buFont typeface="Wingdings" panose="05000000000000000000" pitchFamily="2" charset="2"/>
              <a:buChar char="q"/>
            </a:pPr>
            <a:r>
              <a:rPr lang="it-IT" sz="5600" dirty="0"/>
              <a:t>d) la data di avvenuta stipulazione del contratto con l'aggiudicatario, ai soggetti di cui alla lettera a) del presente comma. </a:t>
            </a:r>
          </a:p>
          <a:p>
            <a:endParaRPr lang="it-IT" dirty="0"/>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EBC191F7-EA14-41DA-808A-5AF899BDD09F}" type="datetime1">
              <a:rPr lang="it-IT" smtClean="0"/>
              <a:t>11/12/2020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90</a:t>
            </a:fld>
            <a:endParaRPr lang="it-IT" dirty="0"/>
          </a:p>
        </p:txBody>
      </p:sp>
      <p:sp>
        <p:nvSpPr>
          <p:cNvPr id="2" name="CasellaDiTesto 1">
            <a:extLst>
              <a:ext uri="{FF2B5EF4-FFF2-40B4-BE49-F238E27FC236}">
                <a16:creationId xmlns:a16="http://schemas.microsoft.com/office/drawing/2014/main" id="{39FCF0C0-5817-4C63-BF76-57A7795C1D2E}"/>
              </a:ext>
            </a:extLst>
          </p:cNvPr>
          <p:cNvSpPr txBox="1"/>
          <p:nvPr/>
        </p:nvSpPr>
        <p:spPr>
          <a:xfrm>
            <a:off x="2532176" y="2060848"/>
            <a:ext cx="7200800" cy="738664"/>
          </a:xfrm>
          <a:prstGeom prst="rect">
            <a:avLst/>
          </a:prstGeom>
          <a:noFill/>
        </p:spPr>
        <p:txBody>
          <a:bodyPr wrap="square" rtlCol="0">
            <a:spAutoFit/>
          </a:bodyPr>
          <a:lstStyle/>
          <a:p>
            <a:pPr algn="ctr"/>
            <a:r>
              <a:rPr lang="it-IT" u="sng" dirty="0"/>
              <a:t>L’art. 76 Codice (informazione dei candidati e degli offerenti) stabilisce:</a:t>
            </a:r>
          </a:p>
          <a:p>
            <a:pPr algn="ctr"/>
            <a:endParaRPr lang="it-IT" sz="2400" u="sng" dirty="0"/>
          </a:p>
        </p:txBody>
      </p:sp>
      <p:sp>
        <p:nvSpPr>
          <p:cNvPr id="9" name="CasellaDiTesto 8">
            <a:extLst>
              <a:ext uri="{FF2B5EF4-FFF2-40B4-BE49-F238E27FC236}">
                <a16:creationId xmlns:a16="http://schemas.microsoft.com/office/drawing/2014/main" id="{35B0BE98-F043-409B-B88A-3814EFF5BF21}"/>
              </a:ext>
            </a:extLst>
          </p:cNvPr>
          <p:cNvSpPr txBox="1"/>
          <p:nvPr/>
        </p:nvSpPr>
        <p:spPr>
          <a:xfrm>
            <a:off x="2532176" y="1072457"/>
            <a:ext cx="7200800" cy="707886"/>
          </a:xfrm>
          <a:prstGeom prst="rect">
            <a:avLst/>
          </a:prstGeom>
          <a:solidFill>
            <a:srgbClr val="FFC000"/>
          </a:solidFill>
        </p:spPr>
        <p:txBody>
          <a:bodyPr wrap="square" rtlCol="0">
            <a:spAutoFit/>
          </a:bodyPr>
          <a:lstStyle/>
          <a:p>
            <a:pPr algn="ctr"/>
            <a:r>
              <a:rPr lang="it-IT" sz="2000" b="1" dirty="0"/>
              <a:t>IL BANDO DI GARA E LA LETTERA DI INVITO</a:t>
            </a:r>
          </a:p>
          <a:p>
            <a:pPr algn="ctr"/>
            <a:r>
              <a:rPr lang="it-IT" sz="2000" b="1" dirty="0"/>
              <a:t>I termini di ricezione delle domande</a:t>
            </a:r>
          </a:p>
        </p:txBody>
      </p:sp>
    </p:spTree>
    <p:extLst>
      <p:ext uri="{BB962C8B-B14F-4D97-AF65-F5344CB8AC3E}">
        <p14:creationId xmlns:p14="http://schemas.microsoft.com/office/powerpoint/2010/main" val="2250638984"/>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3" name="Segnaposto contenuto 2"/>
          <p:cNvSpPr>
            <a:spLocks noGrp="1"/>
          </p:cNvSpPr>
          <p:nvPr>
            <p:ph type="subTitle" idx="1"/>
          </p:nvPr>
        </p:nvSpPr>
        <p:spPr/>
        <p:txBody>
          <a:bodyPr>
            <a:normAutofit/>
          </a:bodyPr>
          <a:lstStyle/>
          <a:p>
            <a:endParaRPr lang="it-IT" dirty="0"/>
          </a:p>
          <a:p>
            <a:endParaRPr lang="it-IT" dirty="0"/>
          </a:p>
          <a:p>
            <a:endParaRPr lang="it-IT" dirty="0"/>
          </a:p>
          <a:p>
            <a:endParaRPr lang="it-IT" dirty="0"/>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1959BB3A-0F00-42C7-969B-648FC63C8447}" type="datetime1">
              <a:rPr lang="it-IT" smtClean="0"/>
              <a:t>11/12/2020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91</a:t>
            </a:fld>
            <a:endParaRPr lang="it-IT" dirty="0"/>
          </a:p>
        </p:txBody>
      </p:sp>
      <p:sp>
        <p:nvSpPr>
          <p:cNvPr id="2" name="CasellaDiTesto 1">
            <a:extLst>
              <a:ext uri="{FF2B5EF4-FFF2-40B4-BE49-F238E27FC236}">
                <a16:creationId xmlns:a16="http://schemas.microsoft.com/office/drawing/2014/main" id="{39FCF0C0-5817-4C63-BF76-57A7795C1D2E}"/>
              </a:ext>
            </a:extLst>
          </p:cNvPr>
          <p:cNvSpPr txBox="1"/>
          <p:nvPr/>
        </p:nvSpPr>
        <p:spPr>
          <a:xfrm>
            <a:off x="2532176" y="1835528"/>
            <a:ext cx="7200800" cy="3693319"/>
          </a:xfrm>
          <a:prstGeom prst="rect">
            <a:avLst/>
          </a:prstGeom>
          <a:solidFill>
            <a:srgbClr val="7030A0"/>
          </a:solidFill>
          <a:ln>
            <a:solidFill>
              <a:schemeClr val="tx1">
                <a:lumMod val="65000"/>
                <a:lumOff val="35000"/>
              </a:schemeClr>
            </a:solidFill>
          </a:ln>
        </p:spPr>
        <p:txBody>
          <a:bodyPr wrap="square" rtlCol="0">
            <a:spAutoFit/>
          </a:bodyPr>
          <a:lstStyle/>
          <a:p>
            <a:pPr marL="457200" indent="-457200" algn="ctr">
              <a:buAutoNum type="alphaLcParenR"/>
            </a:pPr>
            <a:endParaRPr lang="it-IT" sz="2000" b="1" u="sng" dirty="0"/>
          </a:p>
          <a:p>
            <a:pPr marL="457200" indent="-457200" algn="ctr">
              <a:buAutoNum type="alphaLcParenR"/>
            </a:pPr>
            <a:endParaRPr lang="it-IT" sz="2400" b="1" u="sng" dirty="0"/>
          </a:p>
          <a:p>
            <a:pPr algn="ctr"/>
            <a:r>
              <a:rPr lang="it-IT" sz="2400" b="1" u="sng" dirty="0"/>
              <a:t>L’art. 79 Codice regola i termini di ricezione delle domande di partecipazione e delle offerte</a:t>
            </a:r>
            <a:r>
              <a:rPr lang="it-IT" sz="2800" b="1" u="sng" dirty="0"/>
              <a:t>.</a:t>
            </a:r>
          </a:p>
          <a:p>
            <a:pPr algn="ctr"/>
            <a:endParaRPr lang="it-IT" sz="1400" b="1" u="sng" dirty="0"/>
          </a:p>
          <a:p>
            <a:pPr algn="ctr"/>
            <a:r>
              <a:rPr lang="it-IT" sz="2800" dirty="0"/>
              <a:t>La norma, in realtà, </a:t>
            </a:r>
            <a:r>
              <a:rPr lang="it-IT" sz="2800" u="sng" dirty="0"/>
              <a:t>detta le regole generali della disciplina, che è poi dettagliata nelle pertinenti disposizioni del Codice</a:t>
            </a:r>
            <a:r>
              <a:rPr lang="it-IT" sz="2800" dirty="0"/>
              <a:t> (artt. 60, 61, 62 ecc.).</a:t>
            </a:r>
          </a:p>
          <a:p>
            <a:pPr algn="ctr"/>
            <a:endParaRPr lang="it-IT" sz="2000" b="1" u="sng" dirty="0"/>
          </a:p>
          <a:p>
            <a:pPr algn="ctr"/>
            <a:endParaRPr lang="it-IT" sz="2000" dirty="0"/>
          </a:p>
        </p:txBody>
      </p:sp>
      <p:sp>
        <p:nvSpPr>
          <p:cNvPr id="9" name="CasellaDiTesto 8">
            <a:extLst>
              <a:ext uri="{FF2B5EF4-FFF2-40B4-BE49-F238E27FC236}">
                <a16:creationId xmlns:a16="http://schemas.microsoft.com/office/drawing/2014/main" id="{8523225D-C087-4B7D-B297-EEF28E3F6FD6}"/>
              </a:ext>
            </a:extLst>
          </p:cNvPr>
          <p:cNvSpPr txBox="1"/>
          <p:nvPr/>
        </p:nvSpPr>
        <p:spPr>
          <a:xfrm>
            <a:off x="2532176" y="1072457"/>
            <a:ext cx="7200800" cy="707886"/>
          </a:xfrm>
          <a:prstGeom prst="rect">
            <a:avLst/>
          </a:prstGeom>
          <a:solidFill>
            <a:srgbClr val="FFC000"/>
          </a:solidFill>
        </p:spPr>
        <p:txBody>
          <a:bodyPr wrap="square" rtlCol="0">
            <a:spAutoFit/>
          </a:bodyPr>
          <a:lstStyle/>
          <a:p>
            <a:pPr algn="ctr"/>
            <a:r>
              <a:rPr lang="it-IT" sz="2000" b="1" dirty="0"/>
              <a:t>IL BANDO DI GARA E LA LETTERA DI INVITO</a:t>
            </a:r>
          </a:p>
          <a:p>
            <a:pPr algn="ctr"/>
            <a:r>
              <a:rPr lang="it-IT" sz="2000" b="1" dirty="0"/>
              <a:t>I termini di ricezione delle domande</a:t>
            </a:r>
          </a:p>
        </p:txBody>
      </p:sp>
    </p:spTree>
    <p:extLst>
      <p:ext uri="{BB962C8B-B14F-4D97-AF65-F5344CB8AC3E}">
        <p14:creationId xmlns:p14="http://schemas.microsoft.com/office/powerpoint/2010/main" val="2761617340"/>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3" name="Segnaposto contenuto 2"/>
          <p:cNvSpPr>
            <a:spLocks noGrp="1"/>
          </p:cNvSpPr>
          <p:nvPr>
            <p:ph type="subTitle" idx="1"/>
          </p:nvPr>
        </p:nvSpPr>
        <p:spPr/>
        <p:txBody>
          <a:bodyPr>
            <a:normAutofit/>
          </a:bodyPr>
          <a:lstStyle/>
          <a:p>
            <a:endParaRPr lang="it-IT" dirty="0"/>
          </a:p>
          <a:p>
            <a:endParaRPr lang="it-IT" dirty="0"/>
          </a:p>
          <a:p>
            <a:endParaRPr lang="it-IT" dirty="0"/>
          </a:p>
          <a:p>
            <a:endParaRPr lang="it-IT" dirty="0"/>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59D2DACA-3D7F-4D0C-8B7B-BBFF0977D2AF}" type="datetime1">
              <a:rPr lang="it-IT" smtClean="0"/>
              <a:t>11/12/2020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92</a:t>
            </a:fld>
            <a:endParaRPr lang="it-IT" dirty="0"/>
          </a:p>
        </p:txBody>
      </p:sp>
      <p:sp>
        <p:nvSpPr>
          <p:cNvPr id="2" name="CasellaDiTesto 1">
            <a:extLst>
              <a:ext uri="{FF2B5EF4-FFF2-40B4-BE49-F238E27FC236}">
                <a16:creationId xmlns:a16="http://schemas.microsoft.com/office/drawing/2014/main" id="{39FCF0C0-5817-4C63-BF76-57A7795C1D2E}"/>
              </a:ext>
            </a:extLst>
          </p:cNvPr>
          <p:cNvSpPr txBox="1"/>
          <p:nvPr/>
        </p:nvSpPr>
        <p:spPr>
          <a:xfrm>
            <a:off x="2532176" y="1835527"/>
            <a:ext cx="7200800" cy="3539430"/>
          </a:xfrm>
          <a:prstGeom prst="rect">
            <a:avLst/>
          </a:prstGeom>
          <a:noFill/>
        </p:spPr>
        <p:txBody>
          <a:bodyPr wrap="square" rtlCol="0">
            <a:spAutoFit/>
          </a:bodyPr>
          <a:lstStyle/>
          <a:p>
            <a:pPr marL="457200" indent="-457200" algn="ctr">
              <a:buAutoNum type="alphaLcParenR"/>
            </a:pPr>
            <a:endParaRPr lang="it-IT" sz="2000" b="1" u="sng" dirty="0"/>
          </a:p>
          <a:p>
            <a:pPr marL="457200" indent="-457200" algn="ctr">
              <a:buAutoNum type="alphaLcParenR"/>
            </a:pPr>
            <a:endParaRPr lang="it-IT" sz="2400" b="1" u="sng" dirty="0"/>
          </a:p>
          <a:p>
            <a:pPr algn="ctr"/>
            <a:r>
              <a:rPr lang="it-IT" sz="2000" dirty="0"/>
              <a:t>La norma innanzitutto stabilisce il principio per cui fatti salvi i termini minimi stabiliti per la procedura aperta, ristretta, procedura competitiva con negoziazione e procedura negoziata senza previa pubblicazione di bando, </a:t>
            </a:r>
            <a:r>
              <a:rPr lang="it-IT" sz="2000" b="1" u="sng" dirty="0"/>
              <a:t>le amministrazioni aggiudicatrici, nel fissare i termini per la ricezione delle domande di partecipazione e delle offerte tengono conto, in particolare, della complessità dell’appalto e del tempo necessario per preparare le offerte.</a:t>
            </a:r>
            <a:r>
              <a:rPr lang="it-IT" sz="2000" u="sng" dirty="0"/>
              <a:t> </a:t>
            </a:r>
          </a:p>
          <a:p>
            <a:pPr algn="ctr"/>
            <a:endParaRPr lang="it-IT" sz="2000" b="1" u="sng" dirty="0"/>
          </a:p>
          <a:p>
            <a:pPr algn="ctr"/>
            <a:endParaRPr lang="it-IT" sz="2000" dirty="0"/>
          </a:p>
        </p:txBody>
      </p:sp>
      <p:sp>
        <p:nvSpPr>
          <p:cNvPr id="9" name="CasellaDiTesto 8">
            <a:extLst>
              <a:ext uri="{FF2B5EF4-FFF2-40B4-BE49-F238E27FC236}">
                <a16:creationId xmlns:a16="http://schemas.microsoft.com/office/drawing/2014/main" id="{8523225D-C087-4B7D-B297-EEF28E3F6FD6}"/>
              </a:ext>
            </a:extLst>
          </p:cNvPr>
          <p:cNvSpPr txBox="1"/>
          <p:nvPr/>
        </p:nvSpPr>
        <p:spPr>
          <a:xfrm>
            <a:off x="2532176" y="1072457"/>
            <a:ext cx="7200800" cy="707886"/>
          </a:xfrm>
          <a:prstGeom prst="rect">
            <a:avLst/>
          </a:prstGeom>
          <a:solidFill>
            <a:srgbClr val="FFC000"/>
          </a:solidFill>
        </p:spPr>
        <p:txBody>
          <a:bodyPr wrap="square" rtlCol="0">
            <a:spAutoFit/>
          </a:bodyPr>
          <a:lstStyle/>
          <a:p>
            <a:pPr algn="ctr"/>
            <a:r>
              <a:rPr lang="it-IT" sz="2000" b="1" dirty="0"/>
              <a:t>IL BANDO DI GARA E LA LETTERA DI INVITO</a:t>
            </a:r>
          </a:p>
          <a:p>
            <a:pPr algn="ctr"/>
            <a:r>
              <a:rPr lang="it-IT" sz="2000" b="1" dirty="0"/>
              <a:t>I termini di ricezione delle domande</a:t>
            </a:r>
          </a:p>
        </p:txBody>
      </p:sp>
    </p:spTree>
    <p:extLst>
      <p:ext uri="{BB962C8B-B14F-4D97-AF65-F5344CB8AC3E}">
        <p14:creationId xmlns:p14="http://schemas.microsoft.com/office/powerpoint/2010/main" val="599788692"/>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3E1C0C03-151B-4F3A-B4AB-D10A617C7391}" type="datetime1">
              <a:rPr lang="it-IT" smtClean="0"/>
              <a:t>11/12/2020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93</a:t>
            </a:fld>
            <a:endParaRPr lang="it-IT" dirty="0"/>
          </a:p>
        </p:txBody>
      </p:sp>
      <p:sp>
        <p:nvSpPr>
          <p:cNvPr id="2" name="CasellaDiTesto 1">
            <a:extLst>
              <a:ext uri="{FF2B5EF4-FFF2-40B4-BE49-F238E27FC236}">
                <a16:creationId xmlns:a16="http://schemas.microsoft.com/office/drawing/2014/main" id="{39FCF0C0-5817-4C63-BF76-57A7795C1D2E}"/>
              </a:ext>
            </a:extLst>
          </p:cNvPr>
          <p:cNvSpPr txBox="1"/>
          <p:nvPr/>
        </p:nvSpPr>
        <p:spPr>
          <a:xfrm>
            <a:off x="2532176" y="2060848"/>
            <a:ext cx="7200800" cy="4893647"/>
          </a:xfrm>
          <a:prstGeom prst="rect">
            <a:avLst/>
          </a:prstGeom>
          <a:noFill/>
        </p:spPr>
        <p:txBody>
          <a:bodyPr wrap="square" rtlCol="0">
            <a:spAutoFit/>
          </a:bodyPr>
          <a:lstStyle/>
          <a:p>
            <a:pPr algn="ctr"/>
            <a:r>
              <a:rPr lang="it-IT" u="sng" dirty="0"/>
              <a:t>L’art. 79 Codice (fissazione di termini):</a:t>
            </a:r>
          </a:p>
          <a:p>
            <a:pPr algn="ctr"/>
            <a:endParaRPr lang="it-IT" u="sng" dirty="0"/>
          </a:p>
          <a:p>
            <a:pPr marL="342900" indent="-342900" algn="ctr">
              <a:buAutoNum type="arabicPeriod"/>
            </a:pPr>
            <a:r>
              <a:rPr lang="it-IT" dirty="0"/>
              <a:t>Nel fissare i termini per la ricezione delle domande di partecipazione e delle offerte, le amministrazioni aggiudicatrici tengono conto in particolare </a:t>
            </a:r>
            <a:r>
              <a:rPr lang="it-IT" b="1" u="sng" dirty="0"/>
              <a:t>della complessità dell'appalto e del tempo necessario per preparare le offerte</a:t>
            </a:r>
            <a:r>
              <a:rPr lang="it-IT" dirty="0"/>
              <a:t>, fatti salvi i termini minimi stabiliti negli  articoli 60, 61, 62, 64 e 65.</a:t>
            </a:r>
          </a:p>
          <a:p>
            <a:pPr algn="ctr"/>
            <a:endParaRPr lang="it-IT" dirty="0"/>
          </a:p>
          <a:p>
            <a:pPr algn="ctr"/>
            <a:r>
              <a:rPr lang="it-IT" dirty="0"/>
              <a:t>2. </a:t>
            </a:r>
            <a:r>
              <a:rPr lang="it-IT" b="1" u="sng" dirty="0"/>
              <a:t>Quando le offerte possono essere formulate soltanto a seguito di una visita dei luoghi o dopo consultazione sul posto dei documenti di gara e relativi allegati, i termini per la ricezione delle offerte, comunque superiori ai termini minimi stabiliti negli  articoli 60, 61, 62, 64 e 65, sono stabiliti in modo che gli operatori economici interessati possano prendere conoscenza di tutte le informazioni necessarie per presentare le offerte. </a:t>
            </a:r>
          </a:p>
          <a:p>
            <a:pPr algn="ctr"/>
            <a:endParaRPr lang="it-IT" u="sng" dirty="0"/>
          </a:p>
          <a:p>
            <a:pPr algn="ctr"/>
            <a:endParaRPr lang="it-IT" u="sng" dirty="0"/>
          </a:p>
          <a:p>
            <a:pPr algn="ctr"/>
            <a:endParaRPr lang="it-IT" sz="2400" u="sng" dirty="0"/>
          </a:p>
        </p:txBody>
      </p:sp>
      <p:sp>
        <p:nvSpPr>
          <p:cNvPr id="8" name="CasellaDiTesto 7">
            <a:extLst>
              <a:ext uri="{FF2B5EF4-FFF2-40B4-BE49-F238E27FC236}">
                <a16:creationId xmlns:a16="http://schemas.microsoft.com/office/drawing/2014/main" id="{F0155C3E-D7F8-4522-B0A0-3BD6B778F781}"/>
              </a:ext>
            </a:extLst>
          </p:cNvPr>
          <p:cNvSpPr txBox="1"/>
          <p:nvPr/>
        </p:nvSpPr>
        <p:spPr>
          <a:xfrm>
            <a:off x="2532176" y="1072457"/>
            <a:ext cx="7200800" cy="707886"/>
          </a:xfrm>
          <a:prstGeom prst="rect">
            <a:avLst/>
          </a:prstGeom>
          <a:solidFill>
            <a:srgbClr val="FFC000"/>
          </a:solidFill>
        </p:spPr>
        <p:txBody>
          <a:bodyPr wrap="square" rtlCol="0">
            <a:spAutoFit/>
          </a:bodyPr>
          <a:lstStyle/>
          <a:p>
            <a:pPr algn="ctr"/>
            <a:r>
              <a:rPr lang="it-IT" sz="2000" b="1" dirty="0"/>
              <a:t>IL BANDO DI GARA E LA LETTERA DI INVITO</a:t>
            </a:r>
          </a:p>
          <a:p>
            <a:pPr algn="ctr"/>
            <a:r>
              <a:rPr lang="it-IT" sz="2000" b="1" dirty="0"/>
              <a:t>I termini di ricezione delle domande</a:t>
            </a:r>
          </a:p>
        </p:txBody>
      </p:sp>
    </p:spTree>
    <p:extLst>
      <p:ext uri="{BB962C8B-B14F-4D97-AF65-F5344CB8AC3E}">
        <p14:creationId xmlns:p14="http://schemas.microsoft.com/office/powerpoint/2010/main" val="1231216196"/>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77B58D8F-B819-4D92-8591-ED43990710DC}" type="datetime1">
              <a:rPr lang="it-IT" smtClean="0"/>
              <a:t>11/12/2020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94</a:t>
            </a:fld>
            <a:endParaRPr lang="it-IT" dirty="0"/>
          </a:p>
        </p:txBody>
      </p:sp>
      <p:sp>
        <p:nvSpPr>
          <p:cNvPr id="2" name="CasellaDiTesto 1">
            <a:extLst>
              <a:ext uri="{FF2B5EF4-FFF2-40B4-BE49-F238E27FC236}">
                <a16:creationId xmlns:a16="http://schemas.microsoft.com/office/drawing/2014/main" id="{39FCF0C0-5817-4C63-BF76-57A7795C1D2E}"/>
              </a:ext>
            </a:extLst>
          </p:cNvPr>
          <p:cNvSpPr txBox="1"/>
          <p:nvPr/>
        </p:nvSpPr>
        <p:spPr>
          <a:xfrm>
            <a:off x="2532176" y="2060848"/>
            <a:ext cx="7200800" cy="1754326"/>
          </a:xfrm>
          <a:prstGeom prst="rect">
            <a:avLst/>
          </a:prstGeom>
          <a:noFill/>
        </p:spPr>
        <p:txBody>
          <a:bodyPr wrap="square" rtlCol="0">
            <a:spAutoFit/>
          </a:bodyPr>
          <a:lstStyle/>
          <a:p>
            <a:pPr algn="ctr"/>
            <a:r>
              <a:rPr lang="it-IT" u="sng" dirty="0"/>
              <a:t>L’art. 79 Codice (fissazione di termini):</a:t>
            </a:r>
          </a:p>
          <a:p>
            <a:pPr algn="ctr"/>
            <a:endParaRPr lang="it-IT" u="sng" dirty="0"/>
          </a:p>
          <a:p>
            <a:pPr algn="ctr"/>
            <a:r>
              <a:rPr lang="it-IT" dirty="0"/>
              <a:t>«</a:t>
            </a:r>
            <a:r>
              <a:rPr lang="it-IT" i="1" dirty="0"/>
              <a:t>3. Le stazioni appaltanti prorogano i termini per la ricezione delle offerte in modo che gli operatori economici interessati possano prendere conoscenza di tutte le informazioni necessarie alla preparazione delle offerte nei casi seguenti:»  </a:t>
            </a:r>
            <a:endParaRPr lang="it-IT" i="1" u="sng" dirty="0"/>
          </a:p>
        </p:txBody>
      </p:sp>
      <p:sp>
        <p:nvSpPr>
          <p:cNvPr id="3" name="CasellaDiTesto 2">
            <a:extLst>
              <a:ext uri="{FF2B5EF4-FFF2-40B4-BE49-F238E27FC236}">
                <a16:creationId xmlns:a16="http://schemas.microsoft.com/office/drawing/2014/main" id="{CC9E7B2F-1054-4190-B4A3-018060ADD69D}"/>
              </a:ext>
            </a:extLst>
          </p:cNvPr>
          <p:cNvSpPr txBox="1"/>
          <p:nvPr/>
        </p:nvSpPr>
        <p:spPr>
          <a:xfrm>
            <a:off x="2532176" y="3987948"/>
            <a:ext cx="7200800" cy="1569660"/>
          </a:xfrm>
          <a:prstGeom prst="rect">
            <a:avLst/>
          </a:prstGeom>
          <a:solidFill>
            <a:schemeClr val="accent2"/>
          </a:solidFill>
        </p:spPr>
        <p:txBody>
          <a:bodyPr wrap="square" rtlCol="0">
            <a:spAutoFit/>
          </a:bodyPr>
          <a:lstStyle/>
          <a:p>
            <a:pPr algn="just"/>
            <a:r>
              <a:rPr lang="it-IT" sz="1600" dirty="0"/>
              <a:t>a) se, per qualunque motivo, le informazioni supplementari significative ai fini della preparazione di offerte adeguate, seppur richieste in tempo utile dall'operatore economico, non sono fornite al più tardi sei giorni prima del termine stabilito per la ricezione delle offerte. In caso di procedura accelerata ai sensi degli  articoli 60, comma 3, e 61, comma 6, il termine è di quattro giorni; </a:t>
            </a:r>
          </a:p>
          <a:p>
            <a:pPr algn="just"/>
            <a:r>
              <a:rPr lang="it-IT" sz="1600" dirty="0"/>
              <a:t>b) se sono effettuate modifiche significative ai documenti di gara.</a:t>
            </a:r>
          </a:p>
        </p:txBody>
      </p:sp>
      <p:sp>
        <p:nvSpPr>
          <p:cNvPr id="9" name="CasellaDiTesto 8">
            <a:extLst>
              <a:ext uri="{FF2B5EF4-FFF2-40B4-BE49-F238E27FC236}">
                <a16:creationId xmlns:a16="http://schemas.microsoft.com/office/drawing/2014/main" id="{406AC339-78D2-483C-9F79-3029522FD941}"/>
              </a:ext>
            </a:extLst>
          </p:cNvPr>
          <p:cNvSpPr txBox="1"/>
          <p:nvPr/>
        </p:nvSpPr>
        <p:spPr>
          <a:xfrm>
            <a:off x="2532176" y="1072457"/>
            <a:ext cx="7200800" cy="707886"/>
          </a:xfrm>
          <a:prstGeom prst="rect">
            <a:avLst/>
          </a:prstGeom>
          <a:solidFill>
            <a:srgbClr val="FFC000"/>
          </a:solidFill>
        </p:spPr>
        <p:txBody>
          <a:bodyPr wrap="square" rtlCol="0">
            <a:spAutoFit/>
          </a:bodyPr>
          <a:lstStyle/>
          <a:p>
            <a:pPr algn="ctr"/>
            <a:r>
              <a:rPr lang="it-IT" sz="2000" b="1" dirty="0"/>
              <a:t>IL BANDO DI GARA E LA LETTERA DI INVITO</a:t>
            </a:r>
          </a:p>
          <a:p>
            <a:pPr algn="ctr"/>
            <a:r>
              <a:rPr lang="it-IT" sz="2000" b="1" dirty="0"/>
              <a:t>I termini di ricezione delle domande</a:t>
            </a:r>
          </a:p>
        </p:txBody>
      </p:sp>
    </p:spTree>
    <p:extLst>
      <p:ext uri="{BB962C8B-B14F-4D97-AF65-F5344CB8AC3E}">
        <p14:creationId xmlns:p14="http://schemas.microsoft.com/office/powerpoint/2010/main" val="2070833857"/>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3" name="Segnaposto contenuto 2"/>
          <p:cNvSpPr>
            <a:spLocks noGrp="1"/>
          </p:cNvSpPr>
          <p:nvPr>
            <p:ph type="subTitle" idx="1"/>
          </p:nvPr>
        </p:nvSpPr>
        <p:spPr/>
        <p:txBody>
          <a:bodyPr>
            <a:normAutofit/>
          </a:bodyPr>
          <a:lstStyle/>
          <a:p>
            <a:endParaRPr lang="it-IT" dirty="0"/>
          </a:p>
          <a:p>
            <a:endParaRPr lang="it-IT" dirty="0"/>
          </a:p>
          <a:p>
            <a:endParaRPr lang="it-IT" dirty="0"/>
          </a:p>
          <a:p>
            <a:endParaRPr lang="it-IT" dirty="0"/>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0CD7500E-88C2-4E74-B446-5BBF4CCCD706}" type="datetime1">
              <a:rPr lang="it-IT" smtClean="0"/>
              <a:t>11/12/2020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95</a:t>
            </a:fld>
            <a:endParaRPr lang="it-IT" dirty="0"/>
          </a:p>
        </p:txBody>
      </p:sp>
      <p:sp>
        <p:nvSpPr>
          <p:cNvPr id="2" name="CasellaDiTesto 1">
            <a:extLst>
              <a:ext uri="{FF2B5EF4-FFF2-40B4-BE49-F238E27FC236}">
                <a16:creationId xmlns:a16="http://schemas.microsoft.com/office/drawing/2014/main" id="{39FCF0C0-5817-4C63-BF76-57A7795C1D2E}"/>
              </a:ext>
            </a:extLst>
          </p:cNvPr>
          <p:cNvSpPr txBox="1"/>
          <p:nvPr/>
        </p:nvSpPr>
        <p:spPr>
          <a:xfrm>
            <a:off x="2532176" y="1835527"/>
            <a:ext cx="7200800" cy="3539430"/>
          </a:xfrm>
          <a:prstGeom prst="rect">
            <a:avLst/>
          </a:prstGeom>
          <a:noFill/>
        </p:spPr>
        <p:txBody>
          <a:bodyPr wrap="square" rtlCol="0">
            <a:spAutoFit/>
          </a:bodyPr>
          <a:lstStyle/>
          <a:p>
            <a:pPr marL="457200" indent="-457200" algn="ctr">
              <a:buAutoNum type="alphaLcParenR"/>
            </a:pPr>
            <a:endParaRPr lang="it-IT" sz="2000" b="1" u="sng" dirty="0"/>
          </a:p>
          <a:p>
            <a:pPr marL="457200" indent="-457200" algn="ctr">
              <a:buAutoNum type="alphaLcParenR"/>
            </a:pPr>
            <a:endParaRPr lang="it-IT" sz="2400" b="1" u="sng" dirty="0"/>
          </a:p>
          <a:p>
            <a:pPr algn="ctr"/>
            <a:r>
              <a:rPr lang="it-IT" sz="2000" dirty="0"/>
              <a:t>La disposizione in questione prevede pure la possibilità </a:t>
            </a:r>
            <a:r>
              <a:rPr lang="it-IT" sz="2000" u="sng" dirty="0"/>
              <a:t>di prorogare i termini per la ricezione delle offerte nel caso in cui siano richieste informazioni supplementari e queste non siano fornite, al più tardi, 6 giorni prima del termine stabilito per la ricezione delle offerte, oppure se sono state apportate modifiche significative ai documenti di gara.</a:t>
            </a:r>
            <a:r>
              <a:rPr lang="it-IT" sz="2000" dirty="0"/>
              <a:t> La durata della proroga (comma 4) è proporzionale all’importanza delle informazioni o delle modifiche.</a:t>
            </a:r>
            <a:endParaRPr lang="it-IT" sz="2000" u="sng" dirty="0"/>
          </a:p>
          <a:p>
            <a:pPr algn="ctr"/>
            <a:endParaRPr lang="it-IT" sz="2000" b="1" u="sng" dirty="0"/>
          </a:p>
          <a:p>
            <a:pPr algn="ctr"/>
            <a:endParaRPr lang="it-IT" sz="2000" dirty="0"/>
          </a:p>
        </p:txBody>
      </p:sp>
      <p:sp>
        <p:nvSpPr>
          <p:cNvPr id="9" name="CasellaDiTesto 8">
            <a:extLst>
              <a:ext uri="{FF2B5EF4-FFF2-40B4-BE49-F238E27FC236}">
                <a16:creationId xmlns:a16="http://schemas.microsoft.com/office/drawing/2014/main" id="{8523225D-C087-4B7D-B297-EEF28E3F6FD6}"/>
              </a:ext>
            </a:extLst>
          </p:cNvPr>
          <p:cNvSpPr txBox="1"/>
          <p:nvPr/>
        </p:nvSpPr>
        <p:spPr>
          <a:xfrm>
            <a:off x="2532176" y="1072457"/>
            <a:ext cx="7200800" cy="707886"/>
          </a:xfrm>
          <a:prstGeom prst="rect">
            <a:avLst/>
          </a:prstGeom>
          <a:solidFill>
            <a:srgbClr val="FFC000"/>
          </a:solidFill>
        </p:spPr>
        <p:txBody>
          <a:bodyPr wrap="square" rtlCol="0">
            <a:spAutoFit/>
          </a:bodyPr>
          <a:lstStyle/>
          <a:p>
            <a:pPr algn="ctr"/>
            <a:r>
              <a:rPr lang="it-IT" sz="2000" b="1" dirty="0"/>
              <a:t>IL BANDO DI GARA E LA LETTERA DI INVITO</a:t>
            </a:r>
          </a:p>
          <a:p>
            <a:pPr algn="ctr"/>
            <a:r>
              <a:rPr lang="it-IT" sz="2000" b="1" dirty="0"/>
              <a:t>I termini di ricezione delle domande</a:t>
            </a:r>
          </a:p>
        </p:txBody>
      </p:sp>
    </p:spTree>
    <p:extLst>
      <p:ext uri="{BB962C8B-B14F-4D97-AF65-F5344CB8AC3E}">
        <p14:creationId xmlns:p14="http://schemas.microsoft.com/office/powerpoint/2010/main" val="2608937000"/>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3" name="Segnaposto contenuto 2"/>
          <p:cNvSpPr>
            <a:spLocks noGrp="1"/>
          </p:cNvSpPr>
          <p:nvPr>
            <p:ph type="subTitle" idx="1"/>
          </p:nvPr>
        </p:nvSpPr>
        <p:spPr/>
        <p:txBody>
          <a:bodyPr>
            <a:normAutofit/>
          </a:bodyPr>
          <a:lstStyle/>
          <a:p>
            <a:endParaRPr lang="it-IT" dirty="0"/>
          </a:p>
          <a:p>
            <a:endParaRPr lang="it-IT" dirty="0"/>
          </a:p>
          <a:p>
            <a:endParaRPr lang="it-IT" dirty="0"/>
          </a:p>
          <a:p>
            <a:endParaRPr lang="it-IT" dirty="0"/>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0CD7500E-88C2-4E74-B446-5BBF4CCCD706}" type="datetime1">
              <a:rPr lang="it-IT" smtClean="0"/>
              <a:t>11/12/2020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96</a:t>
            </a:fld>
            <a:endParaRPr lang="it-IT" dirty="0"/>
          </a:p>
        </p:txBody>
      </p:sp>
      <p:sp>
        <p:nvSpPr>
          <p:cNvPr id="2" name="CasellaDiTesto 1">
            <a:extLst>
              <a:ext uri="{FF2B5EF4-FFF2-40B4-BE49-F238E27FC236}">
                <a16:creationId xmlns:a16="http://schemas.microsoft.com/office/drawing/2014/main" id="{39FCF0C0-5817-4C63-BF76-57A7795C1D2E}"/>
              </a:ext>
            </a:extLst>
          </p:cNvPr>
          <p:cNvSpPr txBox="1"/>
          <p:nvPr/>
        </p:nvSpPr>
        <p:spPr>
          <a:xfrm>
            <a:off x="2532176" y="2149545"/>
            <a:ext cx="7200800" cy="707886"/>
          </a:xfrm>
          <a:prstGeom prst="rect">
            <a:avLst/>
          </a:prstGeom>
          <a:solidFill>
            <a:schemeClr val="bg2">
              <a:lumMod val="90000"/>
            </a:schemeClr>
          </a:solidFill>
        </p:spPr>
        <p:txBody>
          <a:bodyPr wrap="square" rtlCol="0">
            <a:spAutoFit/>
          </a:bodyPr>
          <a:lstStyle/>
          <a:p>
            <a:pPr algn="ctr"/>
            <a:r>
              <a:rPr lang="it-IT" sz="2000" b="1" dirty="0"/>
              <a:t>SI CONSIDERI – A COMPLETAMENTO – QUANTO STABILITO DAL RECENTE DECRETO SEMPLIFICAZIONI (fino al 31 dicembre 2020)… </a:t>
            </a:r>
            <a:endParaRPr lang="it-IT" sz="2000" b="1" u="sng" dirty="0"/>
          </a:p>
        </p:txBody>
      </p:sp>
      <p:sp>
        <p:nvSpPr>
          <p:cNvPr id="9" name="CasellaDiTesto 8">
            <a:extLst>
              <a:ext uri="{FF2B5EF4-FFF2-40B4-BE49-F238E27FC236}">
                <a16:creationId xmlns:a16="http://schemas.microsoft.com/office/drawing/2014/main" id="{8523225D-C087-4B7D-B297-EEF28E3F6FD6}"/>
              </a:ext>
            </a:extLst>
          </p:cNvPr>
          <p:cNvSpPr txBox="1"/>
          <p:nvPr/>
        </p:nvSpPr>
        <p:spPr>
          <a:xfrm>
            <a:off x="2532176" y="1072457"/>
            <a:ext cx="7200800" cy="707886"/>
          </a:xfrm>
          <a:prstGeom prst="rect">
            <a:avLst/>
          </a:prstGeom>
          <a:solidFill>
            <a:srgbClr val="FFC000"/>
          </a:solidFill>
        </p:spPr>
        <p:txBody>
          <a:bodyPr wrap="square" rtlCol="0">
            <a:spAutoFit/>
          </a:bodyPr>
          <a:lstStyle/>
          <a:p>
            <a:pPr algn="ctr"/>
            <a:r>
              <a:rPr lang="it-IT" sz="2000" b="1" dirty="0"/>
              <a:t>IL BANDO DI GARA E LA LETTERA DI INVITO</a:t>
            </a:r>
          </a:p>
          <a:p>
            <a:pPr algn="ctr"/>
            <a:r>
              <a:rPr lang="it-IT" sz="2000" b="1" dirty="0"/>
              <a:t>I termini di ricezione delle domande</a:t>
            </a:r>
          </a:p>
        </p:txBody>
      </p:sp>
      <p:sp>
        <p:nvSpPr>
          <p:cNvPr id="10" name="CasellaDiTesto 9">
            <a:extLst>
              <a:ext uri="{FF2B5EF4-FFF2-40B4-BE49-F238E27FC236}">
                <a16:creationId xmlns:a16="http://schemas.microsoft.com/office/drawing/2014/main" id="{170EB770-47BC-4B02-9438-797EA5B44F1D}"/>
              </a:ext>
            </a:extLst>
          </p:cNvPr>
          <p:cNvSpPr txBox="1"/>
          <p:nvPr/>
        </p:nvSpPr>
        <p:spPr>
          <a:xfrm>
            <a:off x="1524000" y="3101905"/>
            <a:ext cx="8991600" cy="2862322"/>
          </a:xfrm>
          <a:prstGeom prst="rect">
            <a:avLst/>
          </a:prstGeom>
          <a:noFill/>
          <a:ln>
            <a:solidFill>
              <a:schemeClr val="tx1"/>
            </a:solidFill>
          </a:ln>
        </p:spPr>
        <p:txBody>
          <a:bodyPr wrap="square">
            <a:spAutoFit/>
          </a:bodyPr>
          <a:lstStyle/>
          <a:p>
            <a:pPr algn="ctr"/>
            <a:r>
              <a:rPr lang="it-IT" sz="2000" b="1" dirty="0">
                <a:solidFill>
                  <a:srgbClr val="000000"/>
                </a:solidFill>
              </a:rPr>
              <a:t>A</a:t>
            </a:r>
            <a:r>
              <a:rPr lang="it-IT" sz="2000" b="1" i="0" u="none" strike="noStrike" baseline="0" dirty="0">
                <a:solidFill>
                  <a:srgbClr val="000000"/>
                </a:solidFill>
              </a:rPr>
              <a:t>rt. 8, comma 1, lett. c) d.l. 16 luglio 2020 n. 76</a:t>
            </a:r>
            <a:r>
              <a:rPr lang="it-IT" sz="2000" b="0" i="0" u="none" strike="noStrike" baseline="0" dirty="0">
                <a:solidFill>
                  <a:srgbClr val="000000"/>
                </a:solidFill>
              </a:rPr>
              <a:t>, conv. con L. 11 settembre 2020 n. 120 a decorrere dal 15 settembre 2020, a mente del quale</a:t>
            </a:r>
            <a:r>
              <a:rPr lang="it-IT" sz="2000" dirty="0">
                <a:solidFill>
                  <a:srgbClr val="000000"/>
                </a:solidFill>
              </a:rPr>
              <a:t>: </a:t>
            </a:r>
            <a:r>
              <a:rPr lang="it-IT" sz="2000" b="1" i="0" u="none" strike="noStrike" baseline="0" dirty="0">
                <a:solidFill>
                  <a:srgbClr val="FF0000"/>
                </a:solidFill>
              </a:rPr>
              <a:t>in relazione alle procedure ordinarie, si applicano le riduzioni dei termini procedimentali per ragioni di urgenza di cui agli articoli 60, comma 3, 61, comma 6, 62 comma 5, 74, commi 2 e 3, del decreto legislativo n. 50 del 2016. </a:t>
            </a:r>
          </a:p>
          <a:p>
            <a:pPr algn="ctr"/>
            <a:endParaRPr lang="it-IT" sz="2000" b="1" dirty="0">
              <a:solidFill>
                <a:srgbClr val="000000"/>
              </a:solidFill>
            </a:endParaRPr>
          </a:p>
          <a:p>
            <a:pPr algn="ctr"/>
            <a:r>
              <a:rPr lang="it-IT" sz="2000" b="1" i="0" u="none" strike="noStrike" baseline="0" dirty="0">
                <a:solidFill>
                  <a:srgbClr val="000000"/>
                </a:solidFill>
              </a:rPr>
              <a:t>Nella motivazione del provvedimento che dispone la riduzione dei termini non è necessario dar conto delle ragioni di urgenza, che si considerano comunque sussistenti. </a:t>
            </a:r>
            <a:endParaRPr lang="it-IT" sz="2000" dirty="0"/>
          </a:p>
        </p:txBody>
      </p:sp>
    </p:spTree>
    <p:extLst>
      <p:ext uri="{BB962C8B-B14F-4D97-AF65-F5344CB8AC3E}">
        <p14:creationId xmlns:p14="http://schemas.microsoft.com/office/powerpoint/2010/main" val="4191435891"/>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3" name="Segnaposto contenuto 2"/>
          <p:cNvSpPr>
            <a:spLocks noGrp="1"/>
          </p:cNvSpPr>
          <p:nvPr>
            <p:ph type="subTitle" idx="1"/>
          </p:nvPr>
        </p:nvSpPr>
        <p:spPr/>
        <p:txBody>
          <a:bodyPr>
            <a:normAutofit/>
          </a:bodyPr>
          <a:lstStyle/>
          <a:p>
            <a:endParaRPr lang="it-IT" dirty="0"/>
          </a:p>
          <a:p>
            <a:endParaRPr lang="it-IT" dirty="0"/>
          </a:p>
          <a:p>
            <a:endParaRPr lang="it-IT" dirty="0"/>
          </a:p>
          <a:p>
            <a:endParaRPr lang="it-IT" dirty="0"/>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A55DA3B1-EDD6-475B-8919-61A23FCEEE5C}" type="datetime1">
              <a:rPr lang="it-IT" smtClean="0"/>
              <a:t>11/12/2020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97</a:t>
            </a:fld>
            <a:endParaRPr lang="it-IT" dirty="0"/>
          </a:p>
        </p:txBody>
      </p:sp>
      <p:sp>
        <p:nvSpPr>
          <p:cNvPr id="2" name="CasellaDiTesto 1">
            <a:extLst>
              <a:ext uri="{FF2B5EF4-FFF2-40B4-BE49-F238E27FC236}">
                <a16:creationId xmlns:a16="http://schemas.microsoft.com/office/drawing/2014/main" id="{39FCF0C0-5817-4C63-BF76-57A7795C1D2E}"/>
              </a:ext>
            </a:extLst>
          </p:cNvPr>
          <p:cNvSpPr txBox="1"/>
          <p:nvPr/>
        </p:nvSpPr>
        <p:spPr>
          <a:xfrm>
            <a:off x="2532176" y="1835527"/>
            <a:ext cx="7200800" cy="707886"/>
          </a:xfrm>
          <a:prstGeom prst="rect">
            <a:avLst/>
          </a:prstGeom>
          <a:noFill/>
        </p:spPr>
        <p:txBody>
          <a:bodyPr wrap="square" rtlCol="0">
            <a:spAutoFit/>
          </a:bodyPr>
          <a:lstStyle/>
          <a:p>
            <a:pPr marL="457200" indent="-457200" algn="ctr">
              <a:buAutoNum type="alphaLcParenR"/>
            </a:pPr>
            <a:endParaRPr lang="it-IT" sz="2000" b="1" u="sng" dirty="0"/>
          </a:p>
          <a:p>
            <a:pPr algn="ctr"/>
            <a:endParaRPr lang="it-IT" sz="2000" dirty="0"/>
          </a:p>
        </p:txBody>
      </p:sp>
      <p:sp>
        <p:nvSpPr>
          <p:cNvPr id="9" name="CasellaDiTesto 8">
            <a:extLst>
              <a:ext uri="{FF2B5EF4-FFF2-40B4-BE49-F238E27FC236}">
                <a16:creationId xmlns:a16="http://schemas.microsoft.com/office/drawing/2014/main" id="{8523225D-C087-4B7D-B297-EEF28E3F6FD6}"/>
              </a:ext>
            </a:extLst>
          </p:cNvPr>
          <p:cNvSpPr txBox="1"/>
          <p:nvPr/>
        </p:nvSpPr>
        <p:spPr>
          <a:xfrm>
            <a:off x="2532176" y="1072457"/>
            <a:ext cx="7200800" cy="707886"/>
          </a:xfrm>
          <a:prstGeom prst="rect">
            <a:avLst/>
          </a:prstGeom>
          <a:solidFill>
            <a:srgbClr val="FFC000"/>
          </a:solidFill>
        </p:spPr>
        <p:txBody>
          <a:bodyPr wrap="square" rtlCol="0">
            <a:spAutoFit/>
          </a:bodyPr>
          <a:lstStyle/>
          <a:p>
            <a:pPr algn="ctr"/>
            <a:r>
              <a:rPr lang="it-IT" sz="2000" b="1" dirty="0"/>
              <a:t>IL BANDO DI GARA E LA LETTERA DI INVITO</a:t>
            </a:r>
          </a:p>
          <a:p>
            <a:pPr algn="ctr"/>
            <a:r>
              <a:rPr lang="it-IT" sz="2000" b="1" dirty="0"/>
              <a:t>I termini di ricezione delle domande</a:t>
            </a:r>
          </a:p>
        </p:txBody>
      </p:sp>
      <p:graphicFrame>
        <p:nvGraphicFramePr>
          <p:cNvPr id="10" name="Tabella 9">
            <a:extLst>
              <a:ext uri="{FF2B5EF4-FFF2-40B4-BE49-F238E27FC236}">
                <a16:creationId xmlns:a16="http://schemas.microsoft.com/office/drawing/2014/main" id="{F84A8D1F-B363-4573-A22D-3BF1646C2D91}"/>
              </a:ext>
            </a:extLst>
          </p:cNvPr>
          <p:cNvGraphicFramePr>
            <a:graphicFrameLocks noGrp="1"/>
          </p:cNvGraphicFramePr>
          <p:nvPr>
            <p:extLst>
              <p:ext uri="{D42A27DB-BD31-4B8C-83A1-F6EECF244321}">
                <p14:modId xmlns:p14="http://schemas.microsoft.com/office/powerpoint/2010/main" val="2367662128"/>
              </p:ext>
            </p:extLst>
          </p:nvPr>
        </p:nvGraphicFramePr>
        <p:xfrm>
          <a:off x="2712196" y="1917616"/>
          <a:ext cx="6840760" cy="4023360"/>
        </p:xfrm>
        <a:graphic>
          <a:graphicData uri="http://schemas.openxmlformats.org/drawingml/2006/table">
            <a:tbl>
              <a:tblPr firstRow="1" bandRow="1">
                <a:tableStyleId>{5C22544A-7EE6-4342-B048-85BDC9FD1C3A}</a:tableStyleId>
              </a:tblPr>
              <a:tblGrid>
                <a:gridCol w="3420380">
                  <a:extLst>
                    <a:ext uri="{9D8B030D-6E8A-4147-A177-3AD203B41FA5}">
                      <a16:colId xmlns:a16="http://schemas.microsoft.com/office/drawing/2014/main" val="564738364"/>
                    </a:ext>
                  </a:extLst>
                </a:gridCol>
                <a:gridCol w="3420380">
                  <a:extLst>
                    <a:ext uri="{9D8B030D-6E8A-4147-A177-3AD203B41FA5}">
                      <a16:colId xmlns:a16="http://schemas.microsoft.com/office/drawing/2014/main" val="1549388697"/>
                    </a:ext>
                  </a:extLst>
                </a:gridCol>
              </a:tblGrid>
              <a:tr h="177755">
                <a:tc>
                  <a:txBody>
                    <a:bodyPr/>
                    <a:lstStyle/>
                    <a:p>
                      <a:pPr algn="ctr"/>
                      <a:r>
                        <a:rPr lang="it-IT" sz="1400" dirty="0"/>
                        <a:t>PROCEDURA APERTA (ART. 60)</a:t>
                      </a:r>
                    </a:p>
                  </a:txBody>
                  <a:tcPr/>
                </a:tc>
                <a:tc>
                  <a:txBody>
                    <a:bodyPr/>
                    <a:lstStyle/>
                    <a:p>
                      <a:pPr algn="ctr"/>
                      <a:r>
                        <a:rPr lang="it-IT" sz="1400" dirty="0"/>
                        <a:t>PROCEDURA RISTRETTA (ART. 61)</a:t>
                      </a:r>
                    </a:p>
                  </a:txBody>
                  <a:tcPr/>
                </a:tc>
                <a:extLst>
                  <a:ext uri="{0D108BD9-81ED-4DB2-BD59-A6C34878D82A}">
                    <a16:rowId xmlns:a16="http://schemas.microsoft.com/office/drawing/2014/main" val="3907894738"/>
                  </a:ext>
                </a:extLst>
              </a:tr>
              <a:tr h="370840">
                <a:tc>
                  <a:txBody>
                    <a:bodyPr/>
                    <a:lstStyle/>
                    <a:p>
                      <a:pPr algn="ctr"/>
                      <a:r>
                        <a:rPr lang="it-IT" sz="1100" dirty="0"/>
                        <a:t>Il termine minimo per la ricezione delle offerte è di 35 giorni dalla data di trasmissione del bando di gara (il termine può essere ridotto di ulteriori 5 giorni in caso di presentazione delle offerte per via elettronica: comma 2 </a:t>
                      </a:r>
                      <a:r>
                        <a:rPr lang="it-IT" sz="1100" i="1" dirty="0"/>
                        <a:t>bis</a:t>
                      </a:r>
                      <a:r>
                        <a:rPr lang="it-IT" sz="1100" dirty="0"/>
                        <a:t>).</a:t>
                      </a:r>
                    </a:p>
                  </a:txBody>
                  <a:tcPr/>
                </a:tc>
                <a:tc>
                  <a:txBody>
                    <a:bodyPr/>
                    <a:lstStyle/>
                    <a:p>
                      <a:pPr algn="ctr"/>
                      <a:r>
                        <a:rPr lang="it-IT" sz="1100" dirty="0"/>
                        <a:t>Il termine minimo per la ricezione delle domande di partecipazione è di 30 giorni dalla data di trasmissione del bando di gara o, </a:t>
                      </a:r>
                      <a:r>
                        <a:rPr lang="it-IT" sz="1100" b="1" u="sng" dirty="0"/>
                        <a:t>se è utilizzato un avviso di preinformazione come mezzo di indizione di una gara</a:t>
                      </a:r>
                      <a:r>
                        <a:rPr lang="it-IT" sz="1100" dirty="0"/>
                        <a:t>, dalla data d'invio dell'invito a confermare interesse. </a:t>
                      </a:r>
                    </a:p>
                  </a:txBody>
                  <a:tcPr/>
                </a:tc>
                <a:extLst>
                  <a:ext uri="{0D108BD9-81ED-4DB2-BD59-A6C34878D82A}">
                    <a16:rowId xmlns:a16="http://schemas.microsoft.com/office/drawing/2014/main" val="1216761842"/>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100" dirty="0"/>
                        <a:t>Nel caso in cui le amministrazioni abbiano pubblicato un avviso di preinformazione </a:t>
                      </a:r>
                      <a:r>
                        <a:rPr lang="it-IT" sz="1100" b="1" u="sng" dirty="0"/>
                        <a:t>non</a:t>
                      </a:r>
                      <a:r>
                        <a:rPr lang="it-IT" sz="1100" dirty="0"/>
                        <a:t> usato quale mezzo per indire la gara il termine minimo per la ricezione delle offerte può essere ridotto a 15 giorni.</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100" dirty="0"/>
                        <a:t>Il termine minimo per la ricezione delle offerte (dopo la scelta degli operatori economici da invitare) è di 30 giorni dall’invio dell’invito a presentare offerte (10 giorni in caso di concertazione del termine con i candidati selezionati).</a:t>
                      </a:r>
                    </a:p>
                  </a:txBody>
                  <a:tcPr/>
                </a:tc>
                <a:extLst>
                  <a:ext uri="{0D108BD9-81ED-4DB2-BD59-A6C34878D82A}">
                    <a16:rowId xmlns:a16="http://schemas.microsoft.com/office/drawing/2014/main" val="4133791161"/>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100" dirty="0"/>
                        <a:t>Il termine per la ricezione delle offerte può essere ridotto a 30 giorni dalla data di trasmissione del bando di gara nel caso di presentazione di offerte per via elettronica.</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100" dirty="0"/>
                        <a:t>Nel caso in cui le amministrazioni abbiano pubblicato un avviso di preinformazione </a:t>
                      </a:r>
                      <a:r>
                        <a:rPr lang="it-IT" sz="1100" u="sng" dirty="0"/>
                        <a:t>non</a:t>
                      </a:r>
                      <a:r>
                        <a:rPr lang="it-IT" sz="1100" dirty="0"/>
                        <a:t> usato quale mezzo per indire la gara il termine minimo per la ricezione delle offerte può essere ridotto a 10 giorni.</a:t>
                      </a:r>
                    </a:p>
                  </a:txBody>
                  <a:tcPr/>
                </a:tc>
                <a:extLst>
                  <a:ext uri="{0D108BD9-81ED-4DB2-BD59-A6C34878D82A}">
                    <a16:rowId xmlns:a16="http://schemas.microsoft.com/office/drawing/2014/main" val="1639183020"/>
                  </a:ext>
                </a:extLst>
              </a:tr>
              <a:tr h="370840">
                <a:tc>
                  <a:txBody>
                    <a:bodyPr/>
                    <a:lstStyle/>
                    <a:p>
                      <a:pPr algn="ctr"/>
                      <a:r>
                        <a:rPr lang="it-IT" sz="1100" dirty="0">
                          <a:solidFill>
                            <a:srgbClr val="FF0000"/>
                          </a:solidFill>
                        </a:rPr>
                        <a:t>Le amministrazioni aggiudicatrici possono fissare in caso di urgenza un termine non inferiore 15 giorni per la ricezione delle offerte dalla data di trasmissione del bando di gara per motivate ragioni di urgenza. </a:t>
                      </a:r>
                    </a:p>
                  </a:txBody>
                  <a:tcPr/>
                </a:tc>
                <a:tc>
                  <a:txBody>
                    <a:bodyPr/>
                    <a:lstStyle/>
                    <a:p>
                      <a:pPr algn="ctr"/>
                      <a:r>
                        <a:rPr lang="it-IT" sz="1100" dirty="0">
                          <a:solidFill>
                            <a:srgbClr val="FF0000"/>
                          </a:solidFill>
                        </a:rPr>
                        <a:t>In caso di urgenza la P.A. può fissare: a) termine non inferiore 15 giorni dalla data di trasmissione del bando di gara per la ricezione delle domande di partecipazione; b) un termine di ricezione delle offerte non inferiore a 10 giorni a decorrere dalla data di invio dell’invito a presentare offerte.</a:t>
                      </a:r>
                    </a:p>
                  </a:txBody>
                  <a:tcPr/>
                </a:tc>
                <a:extLst>
                  <a:ext uri="{0D108BD9-81ED-4DB2-BD59-A6C34878D82A}">
                    <a16:rowId xmlns:a16="http://schemas.microsoft.com/office/drawing/2014/main" val="585793983"/>
                  </a:ext>
                </a:extLst>
              </a:tr>
            </a:tbl>
          </a:graphicData>
        </a:graphic>
      </p:graphicFrame>
    </p:spTree>
    <p:extLst>
      <p:ext uri="{BB962C8B-B14F-4D97-AF65-F5344CB8AC3E}">
        <p14:creationId xmlns:p14="http://schemas.microsoft.com/office/powerpoint/2010/main" val="2840140728"/>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3" name="Segnaposto contenuto 2"/>
          <p:cNvSpPr>
            <a:spLocks noGrp="1"/>
          </p:cNvSpPr>
          <p:nvPr>
            <p:ph type="subTitle" idx="1"/>
          </p:nvPr>
        </p:nvSpPr>
        <p:spPr/>
        <p:txBody>
          <a:bodyPr>
            <a:normAutofit/>
          </a:bodyPr>
          <a:lstStyle/>
          <a:p>
            <a:endParaRPr lang="it-IT" dirty="0"/>
          </a:p>
          <a:p>
            <a:endParaRPr lang="it-IT" dirty="0"/>
          </a:p>
          <a:p>
            <a:endParaRPr lang="it-IT" dirty="0"/>
          </a:p>
          <a:p>
            <a:endParaRPr lang="it-IT" dirty="0"/>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0B8F0DF6-6A9F-464F-98A4-660162F6E1D2}" type="datetime1">
              <a:rPr lang="it-IT" smtClean="0"/>
              <a:t>11/12/2020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98</a:t>
            </a:fld>
            <a:endParaRPr lang="it-IT" dirty="0"/>
          </a:p>
        </p:txBody>
      </p:sp>
      <p:sp>
        <p:nvSpPr>
          <p:cNvPr id="2" name="CasellaDiTesto 1">
            <a:extLst>
              <a:ext uri="{FF2B5EF4-FFF2-40B4-BE49-F238E27FC236}">
                <a16:creationId xmlns:a16="http://schemas.microsoft.com/office/drawing/2014/main" id="{39FCF0C0-5817-4C63-BF76-57A7795C1D2E}"/>
              </a:ext>
            </a:extLst>
          </p:cNvPr>
          <p:cNvSpPr txBox="1"/>
          <p:nvPr/>
        </p:nvSpPr>
        <p:spPr>
          <a:xfrm>
            <a:off x="2532176" y="1835527"/>
            <a:ext cx="7200800" cy="707886"/>
          </a:xfrm>
          <a:prstGeom prst="rect">
            <a:avLst/>
          </a:prstGeom>
          <a:noFill/>
        </p:spPr>
        <p:txBody>
          <a:bodyPr wrap="square" rtlCol="0">
            <a:spAutoFit/>
          </a:bodyPr>
          <a:lstStyle/>
          <a:p>
            <a:pPr marL="457200" indent="-457200" algn="ctr">
              <a:buAutoNum type="alphaLcParenR"/>
            </a:pPr>
            <a:endParaRPr lang="it-IT" sz="2000" b="1" u="sng" dirty="0"/>
          </a:p>
          <a:p>
            <a:pPr algn="ctr"/>
            <a:endParaRPr lang="it-IT" sz="2000" dirty="0"/>
          </a:p>
        </p:txBody>
      </p:sp>
      <p:sp>
        <p:nvSpPr>
          <p:cNvPr id="9" name="CasellaDiTesto 8">
            <a:extLst>
              <a:ext uri="{FF2B5EF4-FFF2-40B4-BE49-F238E27FC236}">
                <a16:creationId xmlns:a16="http://schemas.microsoft.com/office/drawing/2014/main" id="{8523225D-C087-4B7D-B297-EEF28E3F6FD6}"/>
              </a:ext>
            </a:extLst>
          </p:cNvPr>
          <p:cNvSpPr txBox="1"/>
          <p:nvPr/>
        </p:nvSpPr>
        <p:spPr>
          <a:xfrm>
            <a:off x="2532176" y="1072457"/>
            <a:ext cx="7200800" cy="707886"/>
          </a:xfrm>
          <a:prstGeom prst="rect">
            <a:avLst/>
          </a:prstGeom>
          <a:solidFill>
            <a:srgbClr val="FFC000"/>
          </a:solidFill>
        </p:spPr>
        <p:txBody>
          <a:bodyPr wrap="square" rtlCol="0">
            <a:spAutoFit/>
          </a:bodyPr>
          <a:lstStyle/>
          <a:p>
            <a:pPr algn="ctr"/>
            <a:r>
              <a:rPr lang="it-IT" sz="2000" b="1" dirty="0"/>
              <a:t>IL BANDO DI GARA E LA LETTERA DI INVITO</a:t>
            </a:r>
          </a:p>
          <a:p>
            <a:pPr algn="ctr"/>
            <a:r>
              <a:rPr lang="it-IT" sz="2000" b="1" dirty="0"/>
              <a:t>I termini di ricezione delle domande</a:t>
            </a:r>
          </a:p>
        </p:txBody>
      </p:sp>
      <p:graphicFrame>
        <p:nvGraphicFramePr>
          <p:cNvPr id="10" name="Tabella 9">
            <a:extLst>
              <a:ext uri="{FF2B5EF4-FFF2-40B4-BE49-F238E27FC236}">
                <a16:creationId xmlns:a16="http://schemas.microsoft.com/office/drawing/2014/main" id="{F84A8D1F-B363-4573-A22D-3BF1646C2D91}"/>
              </a:ext>
            </a:extLst>
          </p:cNvPr>
          <p:cNvGraphicFramePr>
            <a:graphicFrameLocks noGrp="1"/>
          </p:cNvGraphicFramePr>
          <p:nvPr>
            <p:extLst>
              <p:ext uri="{D42A27DB-BD31-4B8C-83A1-F6EECF244321}">
                <p14:modId xmlns:p14="http://schemas.microsoft.com/office/powerpoint/2010/main" val="456221194"/>
              </p:ext>
            </p:extLst>
          </p:nvPr>
        </p:nvGraphicFramePr>
        <p:xfrm>
          <a:off x="2712196" y="1917616"/>
          <a:ext cx="6840760" cy="4137660"/>
        </p:xfrm>
        <a:graphic>
          <a:graphicData uri="http://schemas.openxmlformats.org/drawingml/2006/table">
            <a:tbl>
              <a:tblPr firstRow="1" bandRow="1">
                <a:tableStyleId>{5C22544A-7EE6-4342-B048-85BDC9FD1C3A}</a:tableStyleId>
              </a:tblPr>
              <a:tblGrid>
                <a:gridCol w="3420380">
                  <a:extLst>
                    <a:ext uri="{9D8B030D-6E8A-4147-A177-3AD203B41FA5}">
                      <a16:colId xmlns:a16="http://schemas.microsoft.com/office/drawing/2014/main" val="564738364"/>
                    </a:ext>
                  </a:extLst>
                </a:gridCol>
                <a:gridCol w="3420380">
                  <a:extLst>
                    <a:ext uri="{9D8B030D-6E8A-4147-A177-3AD203B41FA5}">
                      <a16:colId xmlns:a16="http://schemas.microsoft.com/office/drawing/2014/main" val="1549388697"/>
                    </a:ext>
                  </a:extLst>
                </a:gridCol>
              </a:tblGrid>
              <a:tr h="177755">
                <a:tc>
                  <a:txBody>
                    <a:bodyPr/>
                    <a:lstStyle/>
                    <a:p>
                      <a:pPr algn="ctr"/>
                      <a:r>
                        <a:rPr lang="it-IT" sz="1050" dirty="0"/>
                        <a:t>PROCEDURA COMPETITIVA CON NEGOZIAZIONE (ART. 62)</a:t>
                      </a:r>
                    </a:p>
                  </a:txBody>
                  <a:tcPr/>
                </a:tc>
                <a:tc>
                  <a:txBody>
                    <a:bodyPr/>
                    <a:lstStyle/>
                    <a:p>
                      <a:pPr algn="ctr"/>
                      <a:r>
                        <a:rPr lang="it-IT" sz="1050" dirty="0"/>
                        <a:t>DIALOGO COMPETITIVO (ART. 64)</a:t>
                      </a:r>
                    </a:p>
                  </a:txBody>
                  <a:tcPr/>
                </a:tc>
                <a:extLst>
                  <a:ext uri="{0D108BD9-81ED-4DB2-BD59-A6C34878D82A}">
                    <a16:rowId xmlns:a16="http://schemas.microsoft.com/office/drawing/2014/main" val="3907894738"/>
                  </a:ext>
                </a:extLst>
              </a:tr>
              <a:tr h="370840">
                <a:tc>
                  <a:txBody>
                    <a:bodyPr/>
                    <a:lstStyle/>
                    <a:p>
                      <a:pPr algn="ctr"/>
                      <a:r>
                        <a:rPr lang="it-IT" sz="1100" dirty="0"/>
                        <a:t>Il termine minimo per la ricezione delle domande di partecipazione è di 30 giorni dalla data di trasmissione del bando di gara o, </a:t>
                      </a:r>
                      <a:r>
                        <a:rPr lang="it-IT" sz="1100" b="1" u="sng" dirty="0"/>
                        <a:t>se è utilizzato un avviso di preinformazione come mezzo di indizione di una gara</a:t>
                      </a:r>
                      <a:r>
                        <a:rPr lang="it-IT" sz="1100" dirty="0"/>
                        <a:t>, dalla data d'invio dell'invito a confermare interesse. </a:t>
                      </a:r>
                    </a:p>
                  </a:txBody>
                  <a:tcPr/>
                </a:tc>
                <a:tc>
                  <a:txBody>
                    <a:bodyPr/>
                    <a:lstStyle/>
                    <a:p>
                      <a:pPr algn="ctr"/>
                      <a:r>
                        <a:rPr lang="it-IT" sz="1100" dirty="0"/>
                        <a:t>Il termine minimo per la ricezione delle domande di partecipazione è di 30 giorni dalla data di trasmissione del bando di gara o, nei settori speciali, se come mezzo di indizione di gara è usato un avviso sull’esistenza di un sistema di qualificazione, dell’invito a confermare interesse.</a:t>
                      </a:r>
                    </a:p>
                  </a:txBody>
                  <a:tcPr/>
                </a:tc>
                <a:extLst>
                  <a:ext uri="{0D108BD9-81ED-4DB2-BD59-A6C34878D82A}">
                    <a16:rowId xmlns:a16="http://schemas.microsoft.com/office/drawing/2014/main" val="1216761842"/>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100" dirty="0"/>
                        <a:t>Nel caso in cui le amministrazioni abbiano pubblicato un avviso di preinformazione </a:t>
                      </a:r>
                      <a:r>
                        <a:rPr lang="it-IT" sz="1100" b="1" i="0" u="sng" dirty="0"/>
                        <a:t>non</a:t>
                      </a:r>
                      <a:r>
                        <a:rPr lang="it-IT" sz="1100" dirty="0"/>
                        <a:t> usato quale mezzo per indire la gara il termine minimo per la ricezione delle offerte può essere ridotto a 10 giorni.</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100" dirty="0"/>
                        <a:t>Soltanto gli operatori economici invitati partecipano al dialogo (non sono previsti termini per la presentazione delle offerte).</a:t>
                      </a:r>
                    </a:p>
                  </a:txBody>
                  <a:tcPr/>
                </a:tc>
                <a:extLst>
                  <a:ext uri="{0D108BD9-81ED-4DB2-BD59-A6C34878D82A}">
                    <a16:rowId xmlns:a16="http://schemas.microsoft.com/office/drawing/2014/main" val="4133791161"/>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100" dirty="0"/>
                        <a:t>Il termine minimo per la ricezione delle offerte (dopo la scelta degli operatori economici da invitare) è di 30 giorni dall’invio dell’invito a presentare offerte (10 giorni in caso di concertazione del termine con i candidati selezionati).</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it-IT" sz="1100" dirty="0"/>
                    </a:p>
                  </a:txBody>
                  <a:tcPr/>
                </a:tc>
                <a:extLst>
                  <a:ext uri="{0D108BD9-81ED-4DB2-BD59-A6C34878D82A}">
                    <a16:rowId xmlns:a16="http://schemas.microsoft.com/office/drawing/2014/main" val="1639183020"/>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100" dirty="0">
                          <a:solidFill>
                            <a:srgbClr val="FF0000"/>
                          </a:solidFill>
                        </a:rPr>
                        <a:t>In caso di urgenza la P.A. può fissare: a) termine non inferiore 15 giorni dalla data di trasmissione del bando di gara per la ricezione delle domande di partecipazione; b) un termine di ricezione delle offerte non inferiore a 10 giorni a decorrere dalla data di invio dell’invito a presentare offerte.</a:t>
                      </a:r>
                    </a:p>
                  </a:txBody>
                  <a:tcPr/>
                </a:tc>
                <a:tc>
                  <a:txBody>
                    <a:bodyPr/>
                    <a:lstStyle/>
                    <a:p>
                      <a:pPr algn="ctr"/>
                      <a:endParaRPr lang="it-IT" sz="1100" dirty="0"/>
                    </a:p>
                  </a:txBody>
                  <a:tcPr/>
                </a:tc>
                <a:extLst>
                  <a:ext uri="{0D108BD9-81ED-4DB2-BD59-A6C34878D82A}">
                    <a16:rowId xmlns:a16="http://schemas.microsoft.com/office/drawing/2014/main" val="585793983"/>
                  </a:ext>
                </a:extLst>
              </a:tr>
            </a:tbl>
          </a:graphicData>
        </a:graphic>
      </p:graphicFrame>
    </p:spTree>
    <p:extLst>
      <p:ext uri="{BB962C8B-B14F-4D97-AF65-F5344CB8AC3E}">
        <p14:creationId xmlns:p14="http://schemas.microsoft.com/office/powerpoint/2010/main" val="1261326813"/>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2246376" y="692696"/>
            <a:ext cx="7772400" cy="1008112"/>
          </a:xfrm>
        </p:spPr>
        <p:txBody>
          <a:bodyPr>
            <a:normAutofit fontScale="90000"/>
          </a:bodyPr>
          <a:lstStyle/>
          <a:p>
            <a:pPr algn="ct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br>
              <a:rPr lang="it-IT" sz="3200" dirty="0">
                <a:latin typeface="Calibri" pitchFamily="34" charset="0"/>
              </a:rPr>
            </a:br>
            <a:endParaRPr lang="it-IT" sz="3200" dirty="0">
              <a:latin typeface="Calibri" pitchFamily="34" charset="0"/>
            </a:endParaRPr>
          </a:p>
        </p:txBody>
      </p:sp>
      <p:sp>
        <p:nvSpPr>
          <p:cNvPr id="3" name="Segnaposto contenuto 2"/>
          <p:cNvSpPr>
            <a:spLocks noGrp="1"/>
          </p:cNvSpPr>
          <p:nvPr>
            <p:ph type="subTitle" idx="1"/>
          </p:nvPr>
        </p:nvSpPr>
        <p:spPr/>
        <p:txBody>
          <a:bodyPr>
            <a:normAutofit/>
          </a:bodyPr>
          <a:lstStyle/>
          <a:p>
            <a:endParaRPr lang="it-IT" dirty="0"/>
          </a:p>
          <a:p>
            <a:endParaRPr lang="it-IT" dirty="0"/>
          </a:p>
          <a:p>
            <a:endParaRPr lang="it-IT" dirty="0"/>
          </a:p>
          <a:p>
            <a:endParaRPr lang="it-IT" dirty="0"/>
          </a:p>
        </p:txBody>
      </p:sp>
      <p:sp>
        <p:nvSpPr>
          <p:cNvPr id="4" name="Segnaposto data 3"/>
          <p:cNvSpPr>
            <a:spLocks noGrp="1"/>
          </p:cNvSpPr>
          <p:nvPr>
            <p:ph type="dt" sz="half" idx="10"/>
          </p:nvPr>
        </p:nvSpPr>
        <p:spPr>
          <a:xfrm>
            <a:off x="1991544" y="6021289"/>
            <a:ext cx="2286000" cy="365125"/>
          </a:xfrm>
        </p:spPr>
        <p:txBody>
          <a:bodyPr/>
          <a:lstStyle/>
          <a:p>
            <a:endParaRPr lang="it-IT" dirty="0"/>
          </a:p>
          <a:p>
            <a:fld id="{3145BD6F-92E4-41B3-AA6F-174F362C7166}" type="datetime1">
              <a:rPr lang="it-IT" smtClean="0"/>
              <a:t>11/12/2020</a:t>
            </a:fld>
            <a:endParaRPr lang="it-IT" dirty="0"/>
          </a:p>
        </p:txBody>
      </p:sp>
      <p:sp>
        <p:nvSpPr>
          <p:cNvPr id="5" name="Segnaposto piè di pagina 4"/>
          <p:cNvSpPr>
            <a:spLocks noGrp="1"/>
          </p:cNvSpPr>
          <p:nvPr>
            <p:ph type="ftr" sz="quarter" idx="11"/>
          </p:nvPr>
        </p:nvSpPr>
        <p:spPr>
          <a:xfrm>
            <a:off x="6528048" y="6111876"/>
            <a:ext cx="3344280" cy="365125"/>
          </a:xfrm>
        </p:spPr>
        <p:txBody>
          <a:bodyPr/>
          <a:lstStyle/>
          <a:p>
            <a:r>
              <a:rPr lang="it-IT" dirty="0"/>
              <a:t>IL CODICE DEI CONTRATTI PUBBLICI</a:t>
            </a:r>
          </a:p>
        </p:txBody>
      </p:sp>
      <p:sp>
        <p:nvSpPr>
          <p:cNvPr id="6" name="Segnaposto numero diapositiva 5"/>
          <p:cNvSpPr>
            <a:spLocks noGrp="1"/>
          </p:cNvSpPr>
          <p:nvPr>
            <p:ph type="sldNum" sz="quarter" idx="12"/>
          </p:nvPr>
        </p:nvSpPr>
        <p:spPr/>
        <p:txBody>
          <a:bodyPr/>
          <a:lstStyle/>
          <a:p>
            <a:fld id="{ED2A5BCF-08AD-4814-8341-34CC1736FD3A}" type="slidenum">
              <a:rPr lang="it-IT" smtClean="0"/>
              <a:pPr/>
              <a:t>99</a:t>
            </a:fld>
            <a:endParaRPr lang="it-IT" dirty="0"/>
          </a:p>
        </p:txBody>
      </p:sp>
      <p:sp>
        <p:nvSpPr>
          <p:cNvPr id="2" name="CasellaDiTesto 1">
            <a:extLst>
              <a:ext uri="{FF2B5EF4-FFF2-40B4-BE49-F238E27FC236}">
                <a16:creationId xmlns:a16="http://schemas.microsoft.com/office/drawing/2014/main" id="{39FCF0C0-5817-4C63-BF76-57A7795C1D2E}"/>
              </a:ext>
            </a:extLst>
          </p:cNvPr>
          <p:cNvSpPr txBox="1"/>
          <p:nvPr/>
        </p:nvSpPr>
        <p:spPr>
          <a:xfrm>
            <a:off x="2532176" y="1835527"/>
            <a:ext cx="7200800" cy="707886"/>
          </a:xfrm>
          <a:prstGeom prst="rect">
            <a:avLst/>
          </a:prstGeom>
          <a:noFill/>
        </p:spPr>
        <p:txBody>
          <a:bodyPr wrap="square" rtlCol="0">
            <a:spAutoFit/>
          </a:bodyPr>
          <a:lstStyle/>
          <a:p>
            <a:pPr marL="457200" indent="-457200" algn="ctr">
              <a:buAutoNum type="alphaLcParenR"/>
            </a:pPr>
            <a:endParaRPr lang="it-IT" sz="2000" b="1" u="sng" dirty="0"/>
          </a:p>
          <a:p>
            <a:pPr algn="ctr"/>
            <a:endParaRPr lang="it-IT" sz="2000" dirty="0"/>
          </a:p>
        </p:txBody>
      </p:sp>
      <p:sp>
        <p:nvSpPr>
          <p:cNvPr id="9" name="CasellaDiTesto 8">
            <a:extLst>
              <a:ext uri="{FF2B5EF4-FFF2-40B4-BE49-F238E27FC236}">
                <a16:creationId xmlns:a16="http://schemas.microsoft.com/office/drawing/2014/main" id="{8523225D-C087-4B7D-B297-EEF28E3F6FD6}"/>
              </a:ext>
            </a:extLst>
          </p:cNvPr>
          <p:cNvSpPr txBox="1"/>
          <p:nvPr/>
        </p:nvSpPr>
        <p:spPr>
          <a:xfrm>
            <a:off x="2532176" y="1072457"/>
            <a:ext cx="7200800" cy="707886"/>
          </a:xfrm>
          <a:prstGeom prst="rect">
            <a:avLst/>
          </a:prstGeom>
          <a:solidFill>
            <a:srgbClr val="FFC000"/>
          </a:solidFill>
        </p:spPr>
        <p:txBody>
          <a:bodyPr wrap="square" rtlCol="0">
            <a:spAutoFit/>
          </a:bodyPr>
          <a:lstStyle/>
          <a:p>
            <a:pPr algn="ctr"/>
            <a:r>
              <a:rPr lang="it-IT" sz="2000" b="1" dirty="0"/>
              <a:t>IL BANDO DI GARA E LA LETTERA DI INVITO</a:t>
            </a:r>
          </a:p>
          <a:p>
            <a:pPr algn="ctr"/>
            <a:r>
              <a:rPr lang="it-IT" sz="2000" b="1" dirty="0"/>
              <a:t>I termini di ricezione delle domande</a:t>
            </a:r>
          </a:p>
        </p:txBody>
      </p:sp>
      <p:graphicFrame>
        <p:nvGraphicFramePr>
          <p:cNvPr id="10" name="Tabella 9">
            <a:extLst>
              <a:ext uri="{FF2B5EF4-FFF2-40B4-BE49-F238E27FC236}">
                <a16:creationId xmlns:a16="http://schemas.microsoft.com/office/drawing/2014/main" id="{F84A8D1F-B363-4573-A22D-3BF1646C2D91}"/>
              </a:ext>
            </a:extLst>
          </p:cNvPr>
          <p:cNvGraphicFramePr>
            <a:graphicFrameLocks noGrp="1"/>
          </p:cNvGraphicFramePr>
          <p:nvPr/>
        </p:nvGraphicFramePr>
        <p:xfrm>
          <a:off x="4160785" y="2389628"/>
          <a:ext cx="3870430" cy="1828800"/>
        </p:xfrm>
        <a:graphic>
          <a:graphicData uri="http://schemas.openxmlformats.org/drawingml/2006/table">
            <a:tbl>
              <a:tblPr firstRow="1" bandRow="1">
                <a:tableStyleId>{5C22544A-7EE6-4342-B048-85BDC9FD1C3A}</a:tableStyleId>
              </a:tblPr>
              <a:tblGrid>
                <a:gridCol w="3870430">
                  <a:extLst>
                    <a:ext uri="{9D8B030D-6E8A-4147-A177-3AD203B41FA5}">
                      <a16:colId xmlns:a16="http://schemas.microsoft.com/office/drawing/2014/main" val="564738364"/>
                    </a:ext>
                  </a:extLst>
                </a:gridCol>
              </a:tblGrid>
              <a:tr h="247983">
                <a:tc>
                  <a:txBody>
                    <a:bodyPr/>
                    <a:lstStyle/>
                    <a:p>
                      <a:pPr algn="ctr"/>
                      <a:r>
                        <a:rPr lang="it-IT" sz="1800" dirty="0"/>
                        <a:t>PARTENARIATO PER L’INNOVAZIONE (ART. 65)</a:t>
                      </a:r>
                    </a:p>
                  </a:txBody>
                  <a:tcPr/>
                </a:tc>
                <a:extLst>
                  <a:ext uri="{0D108BD9-81ED-4DB2-BD59-A6C34878D82A}">
                    <a16:rowId xmlns:a16="http://schemas.microsoft.com/office/drawing/2014/main" val="3907894738"/>
                  </a:ext>
                </a:extLst>
              </a:tr>
              <a:tr h="370840">
                <a:tc>
                  <a:txBody>
                    <a:bodyPr/>
                    <a:lstStyle/>
                    <a:p>
                      <a:pPr algn="ctr"/>
                      <a:r>
                        <a:rPr lang="it-IT" sz="1800" dirty="0"/>
                        <a:t>Il termine minimo per la ricezione delle domande di partecipazione è di 30 giorni dalla data di trasmissione del bando di gara. </a:t>
                      </a:r>
                    </a:p>
                  </a:txBody>
                  <a:tcPr/>
                </a:tc>
                <a:extLst>
                  <a:ext uri="{0D108BD9-81ED-4DB2-BD59-A6C34878D82A}">
                    <a16:rowId xmlns:a16="http://schemas.microsoft.com/office/drawing/2014/main" val="1216761842"/>
                  </a:ext>
                </a:extLst>
              </a:tr>
            </a:tbl>
          </a:graphicData>
        </a:graphic>
      </p:graphicFrame>
    </p:spTree>
    <p:extLst>
      <p:ext uri="{BB962C8B-B14F-4D97-AF65-F5344CB8AC3E}">
        <p14:creationId xmlns:p14="http://schemas.microsoft.com/office/powerpoint/2010/main" val="3380997134"/>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2168</TotalTime>
  <Words>49259</Words>
  <Application>Microsoft Office PowerPoint</Application>
  <PresentationFormat>Widescreen</PresentationFormat>
  <Paragraphs>4488</Paragraphs>
  <Slides>349</Slides>
  <Notes>31</Notes>
  <HiddenSlides>0</HiddenSlides>
  <MMClips>0</MMClips>
  <ScaleCrop>false</ScaleCrop>
  <HeadingPairs>
    <vt:vector size="6" baseType="variant">
      <vt:variant>
        <vt:lpstr>Caratteri utilizzati</vt:lpstr>
      </vt:variant>
      <vt:variant>
        <vt:i4>17</vt:i4>
      </vt:variant>
      <vt:variant>
        <vt:lpstr>Tema</vt:lpstr>
      </vt:variant>
      <vt:variant>
        <vt:i4>2</vt:i4>
      </vt:variant>
      <vt:variant>
        <vt:lpstr>Titoli diapositive</vt:lpstr>
      </vt:variant>
      <vt:variant>
        <vt:i4>349</vt:i4>
      </vt:variant>
    </vt:vector>
  </HeadingPairs>
  <TitlesOfParts>
    <vt:vector size="368" baseType="lpstr">
      <vt:lpstr>Arial</vt:lpstr>
      <vt:lpstr>AYYGBL+TimesNewRomanPS-BoldMT</vt:lpstr>
      <vt:lpstr>Calibri</vt:lpstr>
      <vt:lpstr>Calibri Light</vt:lpstr>
      <vt:lpstr>Cambria Math</vt:lpstr>
      <vt:lpstr>DTDEBX+TimesNewRomanPSMT</vt:lpstr>
      <vt:lpstr>Open sans</vt:lpstr>
      <vt:lpstr>OpenSans-Bold</vt:lpstr>
      <vt:lpstr>OpenSans-Italic</vt:lpstr>
      <vt:lpstr>OpenSans-Regular</vt:lpstr>
      <vt:lpstr>PFDinTextCondPro-Bold</vt:lpstr>
      <vt:lpstr>PFDinTextCondPro-BoldItalic</vt:lpstr>
      <vt:lpstr>PFDinTextCondPro-Italic</vt:lpstr>
      <vt:lpstr>PFDinTextCondPro-Regular</vt:lpstr>
      <vt:lpstr>Tahoma</vt:lpstr>
      <vt:lpstr>Times New Roman</vt:lpstr>
      <vt:lpstr>Wingdings</vt:lpstr>
      <vt:lpstr>Tema di Office</vt:lpstr>
      <vt:lpstr>1_Tema di Office</vt:lpstr>
      <vt:lpstr>IL CODICE DEI CONTRATTI PUBBLICI     </vt:lpstr>
      <vt:lpstr>Presentazione standard di PowerPoint</vt:lpstr>
      <vt:lpstr>     Sintesi dei più recenti interventi normativi in materia di appalti pubblici </vt:lpstr>
      <vt:lpstr>     Sintesi dei più recenti interventi normativi in materia di appalti pubblici </vt:lpstr>
      <vt:lpstr>     IL DECRETO CURA ITALIA </vt:lpstr>
      <vt:lpstr>     IL DECRETO CURA ITALIA </vt:lpstr>
      <vt:lpstr>     IL DECRETO CURA ITALIA </vt:lpstr>
      <vt:lpstr>     IL DECRETO CURA ITALIA </vt:lpstr>
      <vt:lpstr>     IL DECRETO CURA ITALIA </vt:lpstr>
      <vt:lpstr>     IL DECRETO CURA ITALIA </vt:lpstr>
      <vt:lpstr>     IL DECRETO RILANCIO </vt:lpstr>
      <vt:lpstr>     IL DECRETO SEMPLIFICAZIONI </vt:lpstr>
      <vt:lpstr>     IL DECRETO SEMPLIFICAZIONI </vt:lpstr>
      <vt:lpstr>     IL DECRETO SEMPLIFICAZIONI </vt:lpstr>
      <vt:lpstr>     IL DECRETO SEMPLIFICAZIONI </vt:lpstr>
      <vt:lpstr>     IL DECRETO SEMPLIFICAZIONI </vt:lpstr>
      <vt:lpstr>     IL DECRETO SEMPLIFICAZIONI </vt:lpstr>
      <vt:lpstr>     IL DECRETO SEMPLIFICAZIONI </vt:lpstr>
      <vt:lpstr>     IL DECRETO SEMPLIFICAZIONI </vt:lpstr>
      <vt:lpstr>     IL DECRETO SEMPLIFICAZIONI </vt:lpstr>
      <vt:lpstr>     IL DECRETO SEMPLIFICAZIONI </vt:lpstr>
      <vt:lpstr>     IL DECRETO SEMPLIFICAZIONI </vt:lpstr>
      <vt:lpstr>     IL DECRETO SEMPLIFICAZIONI </vt:lpstr>
      <vt:lpstr>Presentazione standard di PowerPoint</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     </vt:lpstr>
      <vt:lpstr>     </vt:lpstr>
      <vt:lpstr>     </vt:lpstr>
      <vt:lpstr>     </vt:lpstr>
      <vt:lpstr>     </vt:lpstr>
      <vt:lpstr>     </vt:lpstr>
      <vt:lpstr>     </vt:lpstr>
      <vt:lpstr>     </vt:lpstr>
      <vt:lpstr>     </vt:lpstr>
      <vt:lpstr>     </vt:lpstr>
      <vt:lpstr>     </vt:lpstr>
      <vt:lpstr>     </vt:lpstr>
      <vt:lpstr>Presentazione standard di PowerPoint</vt:lpstr>
      <vt:lpstr>Presentazione standard di PowerPoint</vt:lpstr>
      <vt:lpstr>     </vt:lpstr>
      <vt:lpstr>     </vt:lpstr>
      <vt:lpstr>     </vt:lpstr>
      <vt:lpstr>     </vt:lpstr>
      <vt:lpstr>     </vt:lpstr>
      <vt:lpstr>     </vt:lpstr>
      <vt:lpstr>Presentazione standard di PowerPoint</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Presentazione standard di PowerPoint</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  GRAZIE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IL CODICE DEI CONTRATTI PUBBLICI </dc:title>
  <dc:creator>Sandro Mento</dc:creator>
  <cp:lastModifiedBy>Sandro Mento</cp:lastModifiedBy>
  <cp:revision>103</cp:revision>
  <dcterms:created xsi:type="dcterms:W3CDTF">2020-11-13T11:20:57Z</dcterms:created>
  <dcterms:modified xsi:type="dcterms:W3CDTF">2020-12-11T23:10:42Z</dcterms:modified>
</cp:coreProperties>
</file>