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2" r:id="rId5"/>
    <p:sldId id="263" r:id="rId6"/>
    <p:sldId id="261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10/11/2022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10/11/2022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10/11/2022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10/11/2022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10/11/2022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10/11/2022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10/11/2022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10/11/2022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10/11/2022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10/11/2022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FF1E1-5153-4EB7-A60B-D447D4048346}" type="datetimeFigureOut">
              <a:rPr lang="it-IT" smtClean="0"/>
              <a:pPr/>
              <a:t>10/11/2022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FF1E1-5153-4EB7-A60B-D447D4048346}" type="datetimeFigureOut">
              <a:rPr lang="it-IT" smtClean="0"/>
              <a:pPr/>
              <a:t>10/11/2022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E83B3-79D4-4676-A027-88E7478F41D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www.youtube.com/watch?v=3EYbXA1XXTA&amp;t=294s" TargetMode="External"/><Relationship Id="rId7" Type="http://schemas.openxmlformats.org/officeDocument/2006/relationships/hyperlink" Target="https://www.youtube.com/watch?v=LmVzB-GMLzQ" TargetMode="External"/><Relationship Id="rId2" Type="http://schemas.openxmlformats.org/officeDocument/2006/relationships/hyperlink" Target="http://eventipa.formez.it/node/19589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ventipa.formez.it/node/301440" TargetMode="External"/><Relationship Id="rId5" Type="http://schemas.openxmlformats.org/officeDocument/2006/relationships/hyperlink" Target="https://www.youtube.com/watch?v=YQwtsSwfUSU&amp;t=12s" TargetMode="External"/><Relationship Id="rId4" Type="http://schemas.openxmlformats.org/officeDocument/2006/relationships/hyperlink" Target="http://eventipa.formez.it/node/266187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ventipa.formez.it/node/379283" TargetMode="External"/><Relationship Id="rId2" Type="http://schemas.openxmlformats.org/officeDocument/2006/relationships/hyperlink" Target="http://eventipa.formez.it/node/379279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://eventipa.formez.it/node/379284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44016" y="1340768"/>
            <a:ext cx="7772400" cy="1296144"/>
          </a:xfrm>
        </p:spPr>
        <p:txBody>
          <a:bodyPr>
            <a:normAutofit fontScale="90000"/>
          </a:bodyPr>
          <a:lstStyle/>
          <a:p>
            <a:r>
              <a:rPr lang="it-IT" dirty="0">
                <a:solidFill>
                  <a:srgbClr val="004494"/>
                </a:solidFill>
                <a:latin typeface="Myriad Pro Light" pitchFamily="34" charset="0"/>
              </a:rPr>
              <a:t>Ciclo: Intersezioni - Sfide, Storie, Soluzioni di Economia circolare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395536" y="3116560"/>
            <a:ext cx="8136904" cy="672480"/>
          </a:xfrm>
        </p:spPr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it-IT" sz="2800" b="1" dirty="0">
                <a:solidFill>
                  <a:srgbClr val="004494"/>
                </a:solidFill>
                <a:latin typeface="Myriad Pro" pitchFamily="34" charset="0"/>
              </a:rPr>
              <a:t>Webinar 1 - Riciclare il tessile</a:t>
            </a:r>
            <a:endParaRPr lang="it-IT" altLang="it-IT" sz="2800" b="1" dirty="0">
              <a:solidFill>
                <a:srgbClr val="004494"/>
              </a:solidFill>
              <a:latin typeface="Myriad Pro" pitchFamily="34" charset="0"/>
            </a:endParaRPr>
          </a:p>
        </p:txBody>
      </p:sp>
      <p:sp>
        <p:nvSpPr>
          <p:cNvPr id="4" name="Sottotitolo 2"/>
          <p:cNvSpPr txBox="1">
            <a:spLocks/>
          </p:cNvSpPr>
          <p:nvPr/>
        </p:nvSpPr>
        <p:spPr>
          <a:xfrm>
            <a:off x="251520" y="4177332"/>
            <a:ext cx="8136904" cy="672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it-IT" sz="2700" b="1" dirty="0">
                <a:solidFill>
                  <a:srgbClr val="004494"/>
                </a:solidFill>
                <a:latin typeface="Myriad Pro" pitchFamily="34" charset="0"/>
              </a:rPr>
              <a:t>10 novembre 2022</a:t>
            </a:r>
            <a:endParaRPr kumimoji="0" lang="it-IT" sz="27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Myriad Pro" pitchFamily="34" charset="0"/>
            </a:endParaRPr>
          </a:p>
        </p:txBody>
      </p:sp>
      <p:pic>
        <p:nvPicPr>
          <p:cNvPr id="1025" name="Immagine 4">
            <a:extLst>
              <a:ext uri="{FF2B5EF4-FFF2-40B4-BE49-F238E27FC236}">
                <a16:creationId xmlns:a16="http://schemas.microsoft.com/office/drawing/2014/main" id="{C76CA800-9B7A-9BFD-09D5-02BEC44F2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07727"/>
            <a:ext cx="1089025" cy="108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arrotondato 1">
            <a:extLst>
              <a:ext uri="{FF2B5EF4-FFF2-40B4-BE49-F238E27FC236}">
                <a16:creationId xmlns:a16="http://schemas.microsoft.com/office/drawing/2014/main" id="{3577CF22-4ED5-C617-F21C-D1098A34F6AD}"/>
              </a:ext>
            </a:extLst>
          </p:cNvPr>
          <p:cNvSpPr/>
          <p:nvPr/>
        </p:nvSpPr>
        <p:spPr>
          <a:xfrm>
            <a:off x="923595" y="2276872"/>
            <a:ext cx="7392823" cy="31683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La rete dei Centri </a:t>
            </a:r>
            <a:r>
              <a:rPr lang="it-IT" altLang="it-IT" sz="2133" b="1" dirty="0">
                <a:solidFill>
                  <a:srgbClr val="0070C0"/>
                </a:solidFill>
                <a:cs typeface="Times New Roman" pitchFamily="18" charset="0"/>
              </a:rPr>
              <a:t>Europe Direct in Italia</a:t>
            </a: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, fa parte di una famiglia di centri a livello europeo. I Centri EUROPE DIRECT rendono l'Europa accessibile ai cittadini sul territorio e consentono loro di partecipare a dibattiti sul futuro dell’UE.</a:t>
            </a:r>
          </a:p>
          <a:p>
            <a:pPr algn="just">
              <a:defRPr/>
            </a:pP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La rete è gestita dalla Commissione europea.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A720D21E-335F-9FB9-6E38-472700CE0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40768"/>
            <a:ext cx="8229600" cy="782960"/>
          </a:xfrm>
        </p:spPr>
        <p:txBody>
          <a:bodyPr/>
          <a:lstStyle/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I CENTRI EUROPE DIRECT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arrotondato 1">
            <a:extLst>
              <a:ext uri="{FF2B5EF4-FFF2-40B4-BE49-F238E27FC236}">
                <a16:creationId xmlns:a16="http://schemas.microsoft.com/office/drawing/2014/main" id="{3577CF22-4ED5-C617-F21C-D1098A34F6AD}"/>
              </a:ext>
            </a:extLst>
          </p:cNvPr>
          <p:cNvSpPr/>
          <p:nvPr/>
        </p:nvSpPr>
        <p:spPr>
          <a:xfrm>
            <a:off x="923595" y="1268760"/>
            <a:ext cx="7392823" cy="417646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Il ciclo di webinar “Intersezioni - Sfide, Storie, Soluzioni di Economia circolare”, è organizzato dal </a:t>
            </a:r>
            <a:r>
              <a:rPr lang="it-IT" altLang="it-IT" sz="2133" b="1" dirty="0">
                <a:solidFill>
                  <a:srgbClr val="0070C0"/>
                </a:solidFill>
                <a:cs typeface="Times New Roman" pitchFamily="18" charset="0"/>
              </a:rPr>
              <a:t>Centro Europe Direct dell’Università di Siena</a:t>
            </a: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, in collaborazione con i Centri Europe Direct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Roma Innovazione operativo presso Formez PA, 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Trapani Sicilia operativo presso il Consorzio interuniversitario di Trapani, 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Università Roma Tre</a:t>
            </a:r>
          </a:p>
          <a:p>
            <a:pPr algn="just">
              <a:defRPr/>
            </a:pP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Il ciclo si svolge in collaborazione con il Modulo Jean Monnet ELCE4SD coordinato dal Professor Massimiliano Montini dell'Università di Siena, con l’obiettivo di sensibilizzare e accrescere la consapevolezza su questo tema.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A720D21E-335F-9FB9-6E38-472700CE0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1720" y="188640"/>
            <a:ext cx="6635080" cy="794549"/>
          </a:xfrm>
        </p:spPr>
        <p:txBody>
          <a:bodyPr/>
          <a:lstStyle/>
          <a:p>
            <a:r>
              <a:rPr lang="it-IT" dirty="0">
                <a:solidFill>
                  <a:schemeClr val="accent1">
                    <a:lumMod val="75000"/>
                  </a:schemeClr>
                </a:solidFill>
              </a:rPr>
              <a:t>PARTENARIATO</a:t>
            </a:r>
          </a:p>
        </p:txBody>
      </p:sp>
    </p:spTree>
    <p:extLst>
      <p:ext uri="{BB962C8B-B14F-4D97-AF65-F5344CB8AC3E}">
        <p14:creationId xmlns:p14="http://schemas.microsoft.com/office/powerpoint/2010/main" val="607505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8B7BA18-82AC-4F73-A843-CD22FEA67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A18D471-708A-40E6-B998-65CD717785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9143997" cy="6858000"/>
            <a:chOff x="1" y="0"/>
            <a:chExt cx="12191996" cy="6858000"/>
          </a:xfrm>
        </p:grpSpPr>
        <p:sp useBgFill="1">
          <p:nvSpPr>
            <p:cNvPr id="24" name="Rectangle 10">
              <a:extLst>
                <a:ext uri="{FF2B5EF4-FFF2-40B4-BE49-F238E27FC236}">
                  <a16:creationId xmlns:a16="http://schemas.microsoft.com/office/drawing/2014/main" id="{2BA89D80-A205-4952-A46F-A135B693B8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FFF73490-1CDC-4DA0-A5DC-3F4139460B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ltGray">
            <a:xfrm>
              <a:off x="1" y="0"/>
              <a:ext cx="12191996" cy="6858000"/>
            </a:xfrm>
            <a:prstGeom prst="rect">
              <a:avLst/>
            </a:prstGeom>
            <a:solidFill>
              <a:schemeClr val="accent1">
                <a:lumMod val="50000"/>
                <a:alpha val="2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tlCol="0" anchor="ctr"/>
            <a:lstStyle/>
            <a:p>
              <a:pPr algn="ctr" defTabSz="457200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480" y="476672"/>
            <a:ext cx="5040584" cy="590465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800" b="1" dirty="0"/>
              <a:t>WEBINAR PRECEDENTI</a:t>
            </a:r>
            <a:br>
              <a:rPr lang="en-US" sz="1800" b="1" dirty="0"/>
            </a:br>
            <a:br>
              <a:rPr lang="en-US" sz="1800" dirty="0"/>
            </a:br>
            <a:r>
              <a:rPr lang="en-US" sz="1800" dirty="0"/>
              <a:t>24 </a:t>
            </a:r>
            <a:r>
              <a:rPr lang="en-US" sz="1800" dirty="0" err="1"/>
              <a:t>Ottobre</a:t>
            </a:r>
            <a:r>
              <a:rPr lang="en-US" sz="1800" dirty="0"/>
              <a:t> 2019</a:t>
            </a:r>
            <a:br>
              <a:rPr lang="en-US" sz="1800" dirty="0"/>
            </a:br>
            <a:r>
              <a:rPr lang="en-US" sz="1800" dirty="0"/>
              <a:t>“</a:t>
            </a:r>
            <a:r>
              <a:rPr lang="en-US" sz="1800" b="1" dirty="0" err="1"/>
              <a:t>Liberi</a:t>
            </a:r>
            <a:r>
              <a:rPr lang="en-US" sz="1800" b="1" dirty="0"/>
              <a:t> </a:t>
            </a:r>
            <a:r>
              <a:rPr lang="en-US" sz="1800" b="1" dirty="0" err="1"/>
              <a:t>dalla</a:t>
            </a:r>
            <a:r>
              <a:rPr lang="en-US" sz="1800" b="1" dirty="0"/>
              <a:t> </a:t>
            </a:r>
            <a:r>
              <a:rPr lang="en-US" sz="1800" b="1" dirty="0" err="1"/>
              <a:t>plastica</a:t>
            </a:r>
            <a:r>
              <a:rPr lang="en-US" sz="1800" b="1" dirty="0"/>
              <a:t>”: </a:t>
            </a:r>
            <a:r>
              <a:rPr lang="en-US" sz="1800" b="1" dirty="0" err="1"/>
              <a:t>l’azione</a:t>
            </a:r>
            <a:r>
              <a:rPr lang="en-US" sz="1800" b="1" dirty="0"/>
              <a:t> di </a:t>
            </a:r>
            <a:r>
              <a:rPr lang="en-US" sz="1800" b="1" dirty="0" err="1"/>
              <a:t>impulso</a:t>
            </a:r>
            <a:r>
              <a:rPr lang="en-US" sz="1800" b="1" dirty="0"/>
              <a:t> </a:t>
            </a:r>
            <a:r>
              <a:rPr lang="en-US" sz="1800" b="1" dirty="0" err="1"/>
              <a:t>della</a:t>
            </a:r>
            <a:r>
              <a:rPr lang="en-US" sz="1800" b="1" dirty="0"/>
              <a:t> UE </a:t>
            </a:r>
            <a:r>
              <a:rPr lang="en-US" sz="1800" b="1" dirty="0" err="1"/>
              <a:t>all’economia</a:t>
            </a:r>
            <a:r>
              <a:rPr lang="en-US" sz="1800" b="1" dirty="0"/>
              <a:t> </a:t>
            </a:r>
            <a:r>
              <a:rPr lang="en-US" sz="1800" b="1" dirty="0" err="1"/>
              <a:t>circolare</a:t>
            </a:r>
            <a:r>
              <a:rPr lang="en-US" sz="1800" b="1" dirty="0"/>
              <a:t> e alla </a:t>
            </a:r>
            <a:r>
              <a:rPr lang="en-US" sz="1800" b="1" dirty="0" err="1"/>
              <a:t>riduzione</a:t>
            </a:r>
            <a:r>
              <a:rPr lang="en-US" sz="1800" b="1" dirty="0"/>
              <a:t> </a:t>
            </a:r>
            <a:r>
              <a:rPr lang="en-US" sz="1800" b="1" dirty="0" err="1"/>
              <a:t>dell’incidenza</a:t>
            </a:r>
            <a:r>
              <a:rPr lang="en-US" sz="1800" b="1" dirty="0"/>
              <a:t> </a:t>
            </a:r>
            <a:r>
              <a:rPr lang="en-US" sz="1800" b="1" dirty="0" err="1"/>
              <a:t>della</a:t>
            </a:r>
            <a:r>
              <a:rPr lang="en-US" sz="1800" b="1" dirty="0"/>
              <a:t> </a:t>
            </a:r>
            <a:r>
              <a:rPr lang="en-US" sz="1800" b="1" dirty="0" err="1"/>
              <a:t>plastica</a:t>
            </a:r>
            <a:r>
              <a:rPr lang="en-US" sz="1800" b="1" dirty="0"/>
              <a:t> </a:t>
            </a:r>
            <a:r>
              <a:rPr lang="en-US" sz="1800" b="1" dirty="0" err="1"/>
              <a:t>sull’ambiente</a:t>
            </a:r>
            <a:br>
              <a:rPr lang="en-US" sz="1800" b="1" dirty="0"/>
            </a:br>
            <a:br>
              <a:rPr lang="en-US" sz="1800" b="1" dirty="0"/>
            </a:br>
            <a:r>
              <a:rPr lang="en-US" sz="1500" dirty="0">
                <a:hlinkClick r:id="rId2"/>
              </a:rPr>
              <a:t>http://eventipa.formez.it/node/195898</a:t>
            </a:r>
            <a:r>
              <a:rPr lang="en-US" sz="1500" dirty="0"/>
              <a:t> </a:t>
            </a:r>
            <a:br>
              <a:rPr lang="en-US" sz="1500" dirty="0"/>
            </a:br>
            <a:br>
              <a:rPr lang="en-US" sz="1500" dirty="0"/>
            </a:br>
            <a:r>
              <a:rPr lang="en-US" sz="1500" dirty="0">
                <a:hlinkClick r:id="rId3"/>
              </a:rPr>
              <a:t>https://www.youtube.com/watch?v=3EYbXA1XXTA&amp;t=294s</a:t>
            </a:r>
            <a:r>
              <a:rPr lang="en-US" sz="1500" dirty="0"/>
              <a:t> </a:t>
            </a:r>
            <a:br>
              <a:rPr lang="en-US" sz="1400" dirty="0"/>
            </a:br>
            <a:br>
              <a:rPr lang="en-US" sz="1800" dirty="0"/>
            </a:br>
            <a:r>
              <a:rPr lang="en-US" sz="1800" dirty="0"/>
              <a:t>16 </a:t>
            </a:r>
            <a:r>
              <a:rPr lang="en-US" sz="1800" dirty="0" err="1"/>
              <a:t>Ottobre</a:t>
            </a:r>
            <a:r>
              <a:rPr lang="en-US" sz="1800" dirty="0"/>
              <a:t> 2020</a:t>
            </a:r>
            <a:br>
              <a:rPr lang="en-US" sz="1800" dirty="0"/>
            </a:br>
            <a:r>
              <a:rPr lang="en-US" sz="1800" dirty="0"/>
              <a:t>“</a:t>
            </a:r>
            <a:r>
              <a:rPr lang="en-US" sz="1800" b="1" dirty="0" err="1"/>
              <a:t>Liberi</a:t>
            </a:r>
            <a:r>
              <a:rPr lang="en-US" sz="1800" b="1" dirty="0"/>
              <a:t> </a:t>
            </a:r>
            <a:r>
              <a:rPr lang="en-US" sz="1800" b="1" dirty="0" err="1"/>
              <a:t>dalla</a:t>
            </a:r>
            <a:r>
              <a:rPr lang="en-US" sz="1800" b="1" dirty="0"/>
              <a:t> </a:t>
            </a:r>
            <a:r>
              <a:rPr lang="en-US" sz="1800" b="1" dirty="0" err="1"/>
              <a:t>plastica</a:t>
            </a:r>
            <a:r>
              <a:rPr lang="en-US" sz="1800" b="1" dirty="0"/>
              <a:t>”: focus </a:t>
            </a:r>
            <a:r>
              <a:rPr lang="en-US" sz="1800" b="1" dirty="0" err="1"/>
              <a:t>sulle</a:t>
            </a:r>
            <a:r>
              <a:rPr lang="en-US" sz="1800" b="1" dirty="0"/>
              <a:t> </a:t>
            </a:r>
            <a:r>
              <a:rPr lang="en-US" sz="1800" b="1" dirty="0" err="1"/>
              <a:t>buone</a:t>
            </a:r>
            <a:r>
              <a:rPr lang="en-US" sz="1800" b="1" dirty="0"/>
              <a:t> </a:t>
            </a:r>
            <a:r>
              <a:rPr lang="en-US" sz="1800" b="1" dirty="0" err="1"/>
              <a:t>pratiche</a:t>
            </a:r>
            <a:br>
              <a:rPr lang="en-US" sz="1800" b="1" dirty="0"/>
            </a:br>
            <a:r>
              <a:rPr lang="en-US" sz="1500" dirty="0">
                <a:hlinkClick r:id="rId4"/>
              </a:rPr>
              <a:t>http://eventipa.formez.it/node/266187</a:t>
            </a:r>
            <a:r>
              <a:rPr lang="en-US" sz="1500" dirty="0"/>
              <a:t>  </a:t>
            </a:r>
            <a:br>
              <a:rPr lang="en-US" sz="1500" dirty="0"/>
            </a:br>
            <a:br>
              <a:rPr lang="en-US" sz="1500" dirty="0"/>
            </a:br>
            <a:r>
              <a:rPr lang="en-US" sz="1500" dirty="0">
                <a:hlinkClick r:id="rId5"/>
              </a:rPr>
              <a:t>https://www.youtube.com/watch?v=YQwtsSwfUSU&amp;t=12s</a:t>
            </a:r>
            <a:r>
              <a:rPr lang="en-US" sz="1500" dirty="0"/>
              <a:t> </a:t>
            </a:r>
            <a:br>
              <a:rPr lang="en-US" sz="1800" dirty="0"/>
            </a:br>
            <a:br>
              <a:rPr lang="en-US" sz="1800" dirty="0"/>
            </a:br>
            <a:r>
              <a:rPr lang="en-US" sz="1800" dirty="0"/>
              <a:t>20 </a:t>
            </a:r>
            <a:r>
              <a:rPr lang="en-US" sz="1800" dirty="0" err="1"/>
              <a:t>Aprile</a:t>
            </a:r>
            <a:r>
              <a:rPr lang="en-US" sz="1800" dirty="0"/>
              <a:t> 2021</a:t>
            </a:r>
            <a:br>
              <a:rPr lang="en-US" sz="1800" dirty="0"/>
            </a:br>
            <a:r>
              <a:rPr lang="en-US" sz="1800" b="1" dirty="0"/>
              <a:t>La </a:t>
            </a:r>
            <a:r>
              <a:rPr lang="en-US" sz="1800" b="1" dirty="0" err="1"/>
              <a:t>transizione</a:t>
            </a:r>
            <a:r>
              <a:rPr lang="en-US" sz="1800" b="1" dirty="0"/>
              <a:t> </a:t>
            </a:r>
            <a:r>
              <a:rPr lang="en-US" sz="1800" b="1" dirty="0" err="1"/>
              <a:t>ecologica</a:t>
            </a:r>
            <a:r>
              <a:rPr lang="en-US" sz="1800" b="1" dirty="0"/>
              <a:t> e la </a:t>
            </a:r>
            <a:r>
              <a:rPr lang="en-US" sz="1800" b="1" dirty="0" err="1"/>
              <a:t>sfida</a:t>
            </a:r>
            <a:r>
              <a:rPr lang="en-US" sz="1800" b="1" dirty="0"/>
              <a:t> </a:t>
            </a:r>
            <a:r>
              <a:rPr lang="en-US" sz="1800" b="1" dirty="0" err="1"/>
              <a:t>dell’economia</a:t>
            </a:r>
            <a:r>
              <a:rPr lang="en-US" sz="1800" b="1" dirty="0"/>
              <a:t> </a:t>
            </a:r>
            <a:r>
              <a:rPr lang="en-US" sz="1800" b="1" dirty="0" err="1"/>
              <a:t>circolare</a:t>
            </a:r>
            <a:br>
              <a:rPr lang="en-US" sz="1800" b="1" dirty="0"/>
            </a:br>
            <a:br>
              <a:rPr lang="en-US" sz="1400" dirty="0"/>
            </a:br>
            <a:r>
              <a:rPr lang="en-US" sz="1500" dirty="0">
                <a:hlinkClick r:id="rId6"/>
              </a:rPr>
              <a:t>http://eventipa.formez.it/node/301440</a:t>
            </a:r>
            <a:r>
              <a:rPr lang="en-US" sz="1500" dirty="0"/>
              <a:t>  </a:t>
            </a:r>
            <a:br>
              <a:rPr lang="en-US" sz="1600" dirty="0"/>
            </a:br>
            <a:br>
              <a:rPr lang="en-US" sz="1600" dirty="0"/>
            </a:br>
            <a:r>
              <a:rPr lang="en-US" sz="1500" dirty="0">
                <a:hlinkClick r:id="rId7"/>
              </a:rPr>
              <a:t>https://www.youtube.com/watch?v=LmVzB-GMLzQ</a:t>
            </a:r>
            <a:r>
              <a:rPr lang="en-US" sz="1500" dirty="0"/>
              <a:t> </a:t>
            </a:r>
            <a:br>
              <a:rPr lang="en-US" sz="1800" dirty="0"/>
            </a:br>
            <a:endParaRPr lang="en-US" sz="180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9D730AC-06E5-4840-86DF-F67855B1DB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74630" y="0"/>
            <a:ext cx="3961889" cy="6858000"/>
          </a:xfrm>
          <a:custGeom>
            <a:avLst/>
            <a:gdLst>
              <a:gd name="connsiteX0" fmla="*/ 189795 w 5282519"/>
              <a:gd name="connsiteY0" fmla="*/ 0 h 6858000"/>
              <a:gd name="connsiteX1" fmla="*/ 5282519 w 5282519"/>
              <a:gd name="connsiteY1" fmla="*/ 0 h 6858000"/>
              <a:gd name="connsiteX2" fmla="*/ 5282519 w 5282519"/>
              <a:gd name="connsiteY2" fmla="*/ 6858000 h 6858000"/>
              <a:gd name="connsiteX3" fmla="*/ 189795 w 5282519"/>
              <a:gd name="connsiteY3" fmla="*/ 6858000 h 6858000"/>
              <a:gd name="connsiteX4" fmla="*/ 184756 w 5282519"/>
              <a:gd name="connsiteY4" fmla="*/ 6791325 h 6858000"/>
              <a:gd name="connsiteX5" fmla="*/ 176358 w 5282519"/>
              <a:gd name="connsiteY5" fmla="*/ 6735762 h 6858000"/>
              <a:gd name="connsiteX6" fmla="*/ 166281 w 5282519"/>
              <a:gd name="connsiteY6" fmla="*/ 6683375 h 6858000"/>
              <a:gd name="connsiteX7" fmla="*/ 149485 w 5282519"/>
              <a:gd name="connsiteY7" fmla="*/ 6640512 h 6858000"/>
              <a:gd name="connsiteX8" fmla="*/ 132689 w 5282519"/>
              <a:gd name="connsiteY8" fmla="*/ 6597650 h 6858000"/>
              <a:gd name="connsiteX9" fmla="*/ 112534 w 5282519"/>
              <a:gd name="connsiteY9" fmla="*/ 6561137 h 6858000"/>
              <a:gd name="connsiteX10" fmla="*/ 92379 w 5282519"/>
              <a:gd name="connsiteY10" fmla="*/ 6523037 h 6858000"/>
              <a:gd name="connsiteX11" fmla="*/ 73903 w 5282519"/>
              <a:gd name="connsiteY11" fmla="*/ 6488112 h 6858000"/>
              <a:gd name="connsiteX12" fmla="*/ 55427 w 5282519"/>
              <a:gd name="connsiteY12" fmla="*/ 6448425 h 6858000"/>
              <a:gd name="connsiteX13" fmla="*/ 38632 w 5282519"/>
              <a:gd name="connsiteY13" fmla="*/ 6407150 h 6858000"/>
              <a:gd name="connsiteX14" fmla="*/ 23515 w 5282519"/>
              <a:gd name="connsiteY14" fmla="*/ 6361112 h 6858000"/>
              <a:gd name="connsiteX15" fmla="*/ 11758 w 5282519"/>
              <a:gd name="connsiteY15" fmla="*/ 6311900 h 6858000"/>
              <a:gd name="connsiteX16" fmla="*/ 3359 w 5282519"/>
              <a:gd name="connsiteY16" fmla="*/ 6251575 h 6858000"/>
              <a:gd name="connsiteX17" fmla="*/ 0 w 5282519"/>
              <a:gd name="connsiteY17" fmla="*/ 6183312 h 6858000"/>
              <a:gd name="connsiteX18" fmla="*/ 3359 w 5282519"/>
              <a:gd name="connsiteY18" fmla="*/ 6113462 h 6858000"/>
              <a:gd name="connsiteX19" fmla="*/ 11758 w 5282519"/>
              <a:gd name="connsiteY19" fmla="*/ 6056312 h 6858000"/>
              <a:gd name="connsiteX20" fmla="*/ 23515 w 5282519"/>
              <a:gd name="connsiteY20" fmla="*/ 6003925 h 6858000"/>
              <a:gd name="connsiteX21" fmla="*/ 38632 w 5282519"/>
              <a:gd name="connsiteY21" fmla="*/ 5956300 h 6858000"/>
              <a:gd name="connsiteX22" fmla="*/ 55427 w 5282519"/>
              <a:gd name="connsiteY22" fmla="*/ 5915025 h 6858000"/>
              <a:gd name="connsiteX23" fmla="*/ 75583 w 5282519"/>
              <a:gd name="connsiteY23" fmla="*/ 5876925 h 6858000"/>
              <a:gd name="connsiteX24" fmla="*/ 95738 w 5282519"/>
              <a:gd name="connsiteY24" fmla="*/ 5840412 h 6858000"/>
              <a:gd name="connsiteX25" fmla="*/ 115893 w 5282519"/>
              <a:gd name="connsiteY25" fmla="*/ 5802312 h 6858000"/>
              <a:gd name="connsiteX26" fmla="*/ 134368 w 5282519"/>
              <a:gd name="connsiteY26" fmla="*/ 5762625 h 6858000"/>
              <a:gd name="connsiteX27" fmla="*/ 152844 w 5282519"/>
              <a:gd name="connsiteY27" fmla="*/ 5721350 h 6858000"/>
              <a:gd name="connsiteX28" fmla="*/ 167960 w 5282519"/>
              <a:gd name="connsiteY28" fmla="*/ 5675312 h 6858000"/>
              <a:gd name="connsiteX29" fmla="*/ 178038 w 5282519"/>
              <a:gd name="connsiteY29" fmla="*/ 5622925 h 6858000"/>
              <a:gd name="connsiteX30" fmla="*/ 188115 w 5282519"/>
              <a:gd name="connsiteY30" fmla="*/ 5562600 h 6858000"/>
              <a:gd name="connsiteX31" fmla="*/ 189795 w 5282519"/>
              <a:gd name="connsiteY31" fmla="*/ 5494337 h 6858000"/>
              <a:gd name="connsiteX32" fmla="*/ 188115 w 5282519"/>
              <a:gd name="connsiteY32" fmla="*/ 5426075 h 6858000"/>
              <a:gd name="connsiteX33" fmla="*/ 178038 w 5282519"/>
              <a:gd name="connsiteY33" fmla="*/ 5365750 h 6858000"/>
              <a:gd name="connsiteX34" fmla="*/ 167960 w 5282519"/>
              <a:gd name="connsiteY34" fmla="*/ 5313362 h 6858000"/>
              <a:gd name="connsiteX35" fmla="*/ 152844 w 5282519"/>
              <a:gd name="connsiteY35" fmla="*/ 5268912 h 6858000"/>
              <a:gd name="connsiteX36" fmla="*/ 134368 w 5282519"/>
              <a:gd name="connsiteY36" fmla="*/ 5226050 h 6858000"/>
              <a:gd name="connsiteX37" fmla="*/ 115893 w 5282519"/>
              <a:gd name="connsiteY37" fmla="*/ 5186362 h 6858000"/>
              <a:gd name="connsiteX38" fmla="*/ 95738 w 5282519"/>
              <a:gd name="connsiteY38" fmla="*/ 5149850 h 6858000"/>
              <a:gd name="connsiteX39" fmla="*/ 75583 w 5282519"/>
              <a:gd name="connsiteY39" fmla="*/ 5114925 h 6858000"/>
              <a:gd name="connsiteX40" fmla="*/ 55427 w 5282519"/>
              <a:gd name="connsiteY40" fmla="*/ 5075237 h 6858000"/>
              <a:gd name="connsiteX41" fmla="*/ 38632 w 5282519"/>
              <a:gd name="connsiteY41" fmla="*/ 5033962 h 6858000"/>
              <a:gd name="connsiteX42" fmla="*/ 23515 w 5282519"/>
              <a:gd name="connsiteY42" fmla="*/ 4987925 h 6858000"/>
              <a:gd name="connsiteX43" fmla="*/ 11758 w 5282519"/>
              <a:gd name="connsiteY43" fmla="*/ 4935537 h 6858000"/>
              <a:gd name="connsiteX44" fmla="*/ 3359 w 5282519"/>
              <a:gd name="connsiteY44" fmla="*/ 4875212 h 6858000"/>
              <a:gd name="connsiteX45" fmla="*/ 0 w 5282519"/>
              <a:gd name="connsiteY45" fmla="*/ 4806950 h 6858000"/>
              <a:gd name="connsiteX46" fmla="*/ 3359 w 5282519"/>
              <a:gd name="connsiteY46" fmla="*/ 4738687 h 6858000"/>
              <a:gd name="connsiteX47" fmla="*/ 11758 w 5282519"/>
              <a:gd name="connsiteY47" fmla="*/ 4678362 h 6858000"/>
              <a:gd name="connsiteX48" fmla="*/ 23515 w 5282519"/>
              <a:gd name="connsiteY48" fmla="*/ 4625975 h 6858000"/>
              <a:gd name="connsiteX49" fmla="*/ 38632 w 5282519"/>
              <a:gd name="connsiteY49" fmla="*/ 4579937 h 6858000"/>
              <a:gd name="connsiteX50" fmla="*/ 55427 w 5282519"/>
              <a:gd name="connsiteY50" fmla="*/ 4537075 h 6858000"/>
              <a:gd name="connsiteX51" fmla="*/ 75583 w 5282519"/>
              <a:gd name="connsiteY51" fmla="*/ 4498975 h 6858000"/>
              <a:gd name="connsiteX52" fmla="*/ 115893 w 5282519"/>
              <a:gd name="connsiteY52" fmla="*/ 4424362 h 6858000"/>
              <a:gd name="connsiteX53" fmla="*/ 134368 w 5282519"/>
              <a:gd name="connsiteY53" fmla="*/ 4386262 h 6858000"/>
              <a:gd name="connsiteX54" fmla="*/ 152844 w 5282519"/>
              <a:gd name="connsiteY54" fmla="*/ 4343400 h 6858000"/>
              <a:gd name="connsiteX55" fmla="*/ 167960 w 5282519"/>
              <a:gd name="connsiteY55" fmla="*/ 4297362 h 6858000"/>
              <a:gd name="connsiteX56" fmla="*/ 178038 w 5282519"/>
              <a:gd name="connsiteY56" fmla="*/ 4244975 h 6858000"/>
              <a:gd name="connsiteX57" fmla="*/ 188115 w 5282519"/>
              <a:gd name="connsiteY57" fmla="*/ 4186237 h 6858000"/>
              <a:gd name="connsiteX58" fmla="*/ 189795 w 5282519"/>
              <a:gd name="connsiteY58" fmla="*/ 4116387 h 6858000"/>
              <a:gd name="connsiteX59" fmla="*/ 188115 w 5282519"/>
              <a:gd name="connsiteY59" fmla="*/ 4048125 h 6858000"/>
              <a:gd name="connsiteX60" fmla="*/ 178038 w 5282519"/>
              <a:gd name="connsiteY60" fmla="*/ 3987800 h 6858000"/>
              <a:gd name="connsiteX61" fmla="*/ 167960 w 5282519"/>
              <a:gd name="connsiteY61" fmla="*/ 3935412 h 6858000"/>
              <a:gd name="connsiteX62" fmla="*/ 152844 w 5282519"/>
              <a:gd name="connsiteY62" fmla="*/ 3890962 h 6858000"/>
              <a:gd name="connsiteX63" fmla="*/ 134368 w 5282519"/>
              <a:gd name="connsiteY63" fmla="*/ 3848100 h 6858000"/>
              <a:gd name="connsiteX64" fmla="*/ 115893 w 5282519"/>
              <a:gd name="connsiteY64" fmla="*/ 3811587 h 6858000"/>
              <a:gd name="connsiteX65" fmla="*/ 75583 w 5282519"/>
              <a:gd name="connsiteY65" fmla="*/ 3736975 h 6858000"/>
              <a:gd name="connsiteX66" fmla="*/ 55427 w 5282519"/>
              <a:gd name="connsiteY66" fmla="*/ 3697287 h 6858000"/>
              <a:gd name="connsiteX67" fmla="*/ 38632 w 5282519"/>
              <a:gd name="connsiteY67" fmla="*/ 3656012 h 6858000"/>
              <a:gd name="connsiteX68" fmla="*/ 23515 w 5282519"/>
              <a:gd name="connsiteY68" fmla="*/ 3609975 h 6858000"/>
              <a:gd name="connsiteX69" fmla="*/ 11758 w 5282519"/>
              <a:gd name="connsiteY69" fmla="*/ 3557587 h 6858000"/>
              <a:gd name="connsiteX70" fmla="*/ 3359 w 5282519"/>
              <a:gd name="connsiteY70" fmla="*/ 3497262 h 6858000"/>
              <a:gd name="connsiteX71" fmla="*/ 0 w 5282519"/>
              <a:gd name="connsiteY71" fmla="*/ 3427412 h 6858000"/>
              <a:gd name="connsiteX72" fmla="*/ 3359 w 5282519"/>
              <a:gd name="connsiteY72" fmla="*/ 3360737 h 6858000"/>
              <a:gd name="connsiteX73" fmla="*/ 11758 w 5282519"/>
              <a:gd name="connsiteY73" fmla="*/ 3300412 h 6858000"/>
              <a:gd name="connsiteX74" fmla="*/ 23515 w 5282519"/>
              <a:gd name="connsiteY74" fmla="*/ 3248025 h 6858000"/>
              <a:gd name="connsiteX75" fmla="*/ 38632 w 5282519"/>
              <a:gd name="connsiteY75" fmla="*/ 3201987 h 6858000"/>
              <a:gd name="connsiteX76" fmla="*/ 55427 w 5282519"/>
              <a:gd name="connsiteY76" fmla="*/ 3160712 h 6858000"/>
              <a:gd name="connsiteX77" fmla="*/ 75583 w 5282519"/>
              <a:gd name="connsiteY77" fmla="*/ 3121025 h 6858000"/>
              <a:gd name="connsiteX78" fmla="*/ 95738 w 5282519"/>
              <a:gd name="connsiteY78" fmla="*/ 3084512 h 6858000"/>
              <a:gd name="connsiteX79" fmla="*/ 115893 w 5282519"/>
              <a:gd name="connsiteY79" fmla="*/ 3046412 h 6858000"/>
              <a:gd name="connsiteX80" fmla="*/ 134368 w 5282519"/>
              <a:gd name="connsiteY80" fmla="*/ 3009900 h 6858000"/>
              <a:gd name="connsiteX81" fmla="*/ 152844 w 5282519"/>
              <a:gd name="connsiteY81" fmla="*/ 2967037 h 6858000"/>
              <a:gd name="connsiteX82" fmla="*/ 167960 w 5282519"/>
              <a:gd name="connsiteY82" fmla="*/ 2922587 h 6858000"/>
              <a:gd name="connsiteX83" fmla="*/ 178038 w 5282519"/>
              <a:gd name="connsiteY83" fmla="*/ 2868612 h 6858000"/>
              <a:gd name="connsiteX84" fmla="*/ 188115 w 5282519"/>
              <a:gd name="connsiteY84" fmla="*/ 2809875 h 6858000"/>
              <a:gd name="connsiteX85" fmla="*/ 189795 w 5282519"/>
              <a:gd name="connsiteY85" fmla="*/ 2741612 h 6858000"/>
              <a:gd name="connsiteX86" fmla="*/ 188115 w 5282519"/>
              <a:gd name="connsiteY86" fmla="*/ 2671762 h 6858000"/>
              <a:gd name="connsiteX87" fmla="*/ 178038 w 5282519"/>
              <a:gd name="connsiteY87" fmla="*/ 2613025 h 6858000"/>
              <a:gd name="connsiteX88" fmla="*/ 167960 w 5282519"/>
              <a:gd name="connsiteY88" fmla="*/ 2560637 h 6858000"/>
              <a:gd name="connsiteX89" fmla="*/ 152844 w 5282519"/>
              <a:gd name="connsiteY89" fmla="*/ 2513012 h 6858000"/>
              <a:gd name="connsiteX90" fmla="*/ 134368 w 5282519"/>
              <a:gd name="connsiteY90" fmla="*/ 2471737 h 6858000"/>
              <a:gd name="connsiteX91" fmla="*/ 115893 w 5282519"/>
              <a:gd name="connsiteY91" fmla="*/ 2433637 h 6858000"/>
              <a:gd name="connsiteX92" fmla="*/ 95738 w 5282519"/>
              <a:gd name="connsiteY92" fmla="*/ 2395537 h 6858000"/>
              <a:gd name="connsiteX93" fmla="*/ 75583 w 5282519"/>
              <a:gd name="connsiteY93" fmla="*/ 2359025 h 6858000"/>
              <a:gd name="connsiteX94" fmla="*/ 55427 w 5282519"/>
              <a:gd name="connsiteY94" fmla="*/ 2319337 h 6858000"/>
              <a:gd name="connsiteX95" fmla="*/ 38632 w 5282519"/>
              <a:gd name="connsiteY95" fmla="*/ 2278062 h 6858000"/>
              <a:gd name="connsiteX96" fmla="*/ 23515 w 5282519"/>
              <a:gd name="connsiteY96" fmla="*/ 2232025 h 6858000"/>
              <a:gd name="connsiteX97" fmla="*/ 11758 w 5282519"/>
              <a:gd name="connsiteY97" fmla="*/ 2179637 h 6858000"/>
              <a:gd name="connsiteX98" fmla="*/ 3359 w 5282519"/>
              <a:gd name="connsiteY98" fmla="*/ 2119312 h 6858000"/>
              <a:gd name="connsiteX99" fmla="*/ 0 w 5282519"/>
              <a:gd name="connsiteY99" fmla="*/ 2051050 h 6858000"/>
              <a:gd name="connsiteX100" fmla="*/ 3359 w 5282519"/>
              <a:gd name="connsiteY100" fmla="*/ 1982787 h 6858000"/>
              <a:gd name="connsiteX101" fmla="*/ 11758 w 5282519"/>
              <a:gd name="connsiteY101" fmla="*/ 1922462 h 6858000"/>
              <a:gd name="connsiteX102" fmla="*/ 23515 w 5282519"/>
              <a:gd name="connsiteY102" fmla="*/ 1870075 h 6858000"/>
              <a:gd name="connsiteX103" fmla="*/ 38632 w 5282519"/>
              <a:gd name="connsiteY103" fmla="*/ 1824037 h 6858000"/>
              <a:gd name="connsiteX104" fmla="*/ 55427 w 5282519"/>
              <a:gd name="connsiteY104" fmla="*/ 1782762 h 6858000"/>
              <a:gd name="connsiteX105" fmla="*/ 75583 w 5282519"/>
              <a:gd name="connsiteY105" fmla="*/ 1743075 h 6858000"/>
              <a:gd name="connsiteX106" fmla="*/ 95738 w 5282519"/>
              <a:gd name="connsiteY106" fmla="*/ 1708150 h 6858000"/>
              <a:gd name="connsiteX107" fmla="*/ 115893 w 5282519"/>
              <a:gd name="connsiteY107" fmla="*/ 1671637 h 6858000"/>
              <a:gd name="connsiteX108" fmla="*/ 134368 w 5282519"/>
              <a:gd name="connsiteY108" fmla="*/ 1631950 h 6858000"/>
              <a:gd name="connsiteX109" fmla="*/ 152844 w 5282519"/>
              <a:gd name="connsiteY109" fmla="*/ 1589087 h 6858000"/>
              <a:gd name="connsiteX110" fmla="*/ 167960 w 5282519"/>
              <a:gd name="connsiteY110" fmla="*/ 1544637 h 6858000"/>
              <a:gd name="connsiteX111" fmla="*/ 178038 w 5282519"/>
              <a:gd name="connsiteY111" fmla="*/ 1492250 h 6858000"/>
              <a:gd name="connsiteX112" fmla="*/ 188115 w 5282519"/>
              <a:gd name="connsiteY112" fmla="*/ 1431925 h 6858000"/>
              <a:gd name="connsiteX113" fmla="*/ 189795 w 5282519"/>
              <a:gd name="connsiteY113" fmla="*/ 1363662 h 6858000"/>
              <a:gd name="connsiteX114" fmla="*/ 188115 w 5282519"/>
              <a:gd name="connsiteY114" fmla="*/ 1295400 h 6858000"/>
              <a:gd name="connsiteX115" fmla="*/ 178038 w 5282519"/>
              <a:gd name="connsiteY115" fmla="*/ 1235075 h 6858000"/>
              <a:gd name="connsiteX116" fmla="*/ 167960 w 5282519"/>
              <a:gd name="connsiteY116" fmla="*/ 1182687 h 6858000"/>
              <a:gd name="connsiteX117" fmla="*/ 152844 w 5282519"/>
              <a:gd name="connsiteY117" fmla="*/ 1136650 h 6858000"/>
              <a:gd name="connsiteX118" fmla="*/ 134368 w 5282519"/>
              <a:gd name="connsiteY118" fmla="*/ 1095375 h 6858000"/>
              <a:gd name="connsiteX119" fmla="*/ 115893 w 5282519"/>
              <a:gd name="connsiteY119" fmla="*/ 1055687 h 6858000"/>
              <a:gd name="connsiteX120" fmla="*/ 95738 w 5282519"/>
              <a:gd name="connsiteY120" fmla="*/ 1017587 h 6858000"/>
              <a:gd name="connsiteX121" fmla="*/ 75583 w 5282519"/>
              <a:gd name="connsiteY121" fmla="*/ 981075 h 6858000"/>
              <a:gd name="connsiteX122" fmla="*/ 55427 w 5282519"/>
              <a:gd name="connsiteY122" fmla="*/ 942975 h 6858000"/>
              <a:gd name="connsiteX123" fmla="*/ 38632 w 5282519"/>
              <a:gd name="connsiteY123" fmla="*/ 901700 h 6858000"/>
              <a:gd name="connsiteX124" fmla="*/ 23515 w 5282519"/>
              <a:gd name="connsiteY124" fmla="*/ 854075 h 6858000"/>
              <a:gd name="connsiteX125" fmla="*/ 11758 w 5282519"/>
              <a:gd name="connsiteY125" fmla="*/ 801687 h 6858000"/>
              <a:gd name="connsiteX126" fmla="*/ 3359 w 5282519"/>
              <a:gd name="connsiteY126" fmla="*/ 744537 h 6858000"/>
              <a:gd name="connsiteX127" fmla="*/ 0 w 5282519"/>
              <a:gd name="connsiteY127" fmla="*/ 673100 h 6858000"/>
              <a:gd name="connsiteX128" fmla="*/ 3359 w 5282519"/>
              <a:gd name="connsiteY128" fmla="*/ 606425 h 6858000"/>
              <a:gd name="connsiteX129" fmla="*/ 11758 w 5282519"/>
              <a:gd name="connsiteY129" fmla="*/ 546100 h 6858000"/>
              <a:gd name="connsiteX130" fmla="*/ 23515 w 5282519"/>
              <a:gd name="connsiteY130" fmla="*/ 496887 h 6858000"/>
              <a:gd name="connsiteX131" fmla="*/ 38632 w 5282519"/>
              <a:gd name="connsiteY131" fmla="*/ 450850 h 6858000"/>
              <a:gd name="connsiteX132" fmla="*/ 55427 w 5282519"/>
              <a:gd name="connsiteY132" fmla="*/ 409575 h 6858000"/>
              <a:gd name="connsiteX133" fmla="*/ 73903 w 5282519"/>
              <a:gd name="connsiteY133" fmla="*/ 369887 h 6858000"/>
              <a:gd name="connsiteX134" fmla="*/ 92379 w 5282519"/>
              <a:gd name="connsiteY134" fmla="*/ 334962 h 6858000"/>
              <a:gd name="connsiteX135" fmla="*/ 112534 w 5282519"/>
              <a:gd name="connsiteY135" fmla="*/ 296862 h 6858000"/>
              <a:gd name="connsiteX136" fmla="*/ 132689 w 5282519"/>
              <a:gd name="connsiteY136" fmla="*/ 260350 h 6858000"/>
              <a:gd name="connsiteX137" fmla="*/ 149485 w 5282519"/>
              <a:gd name="connsiteY137" fmla="*/ 217487 h 6858000"/>
              <a:gd name="connsiteX138" fmla="*/ 166281 w 5282519"/>
              <a:gd name="connsiteY138" fmla="*/ 174625 h 6858000"/>
              <a:gd name="connsiteX139" fmla="*/ 176358 w 5282519"/>
              <a:gd name="connsiteY139" fmla="*/ 122237 h 6858000"/>
              <a:gd name="connsiteX140" fmla="*/ 184756 w 5282519"/>
              <a:gd name="connsiteY140" fmla="*/ 666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</a:cxnLst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 descr="Tappi di bottiglia colorati">
            <a:extLst>
              <a:ext uri="{FF2B5EF4-FFF2-40B4-BE49-F238E27FC236}">
                <a16:creationId xmlns:a16="http://schemas.microsoft.com/office/drawing/2014/main" id="{73A37A80-22BF-010F-7278-F63E668E492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2770" r="38668" b="-1"/>
          <a:stretch/>
        </p:blipFill>
        <p:spPr>
          <a:xfrm>
            <a:off x="5074627" y="10"/>
            <a:ext cx="3779912" cy="6857990"/>
          </a:xfrm>
          <a:custGeom>
            <a:avLst/>
            <a:gdLst/>
            <a:ahLst/>
            <a:cxnLst/>
            <a:rect l="l" t="t" r="r" b="b"/>
            <a:pathLst>
              <a:path w="5282519" h="6858000">
                <a:moveTo>
                  <a:pt x="189795" y="0"/>
                </a:moveTo>
                <a:lnTo>
                  <a:pt x="5282519" y="0"/>
                </a:lnTo>
                <a:lnTo>
                  <a:pt x="5282519" y="6858000"/>
                </a:lnTo>
                <a:lnTo>
                  <a:pt x="189795" y="6858000"/>
                </a:lnTo>
                <a:lnTo>
                  <a:pt x="184756" y="6791325"/>
                </a:lnTo>
                <a:lnTo>
                  <a:pt x="176358" y="6735762"/>
                </a:lnTo>
                <a:lnTo>
                  <a:pt x="166281" y="6683375"/>
                </a:lnTo>
                <a:lnTo>
                  <a:pt x="149485" y="6640512"/>
                </a:lnTo>
                <a:lnTo>
                  <a:pt x="132689" y="6597650"/>
                </a:lnTo>
                <a:lnTo>
                  <a:pt x="112534" y="6561137"/>
                </a:lnTo>
                <a:lnTo>
                  <a:pt x="92379" y="6523037"/>
                </a:lnTo>
                <a:lnTo>
                  <a:pt x="73903" y="6488112"/>
                </a:lnTo>
                <a:lnTo>
                  <a:pt x="55427" y="6448425"/>
                </a:lnTo>
                <a:lnTo>
                  <a:pt x="38632" y="6407150"/>
                </a:lnTo>
                <a:lnTo>
                  <a:pt x="23515" y="6361112"/>
                </a:lnTo>
                <a:lnTo>
                  <a:pt x="11758" y="6311900"/>
                </a:lnTo>
                <a:lnTo>
                  <a:pt x="3359" y="6251575"/>
                </a:lnTo>
                <a:lnTo>
                  <a:pt x="0" y="6183312"/>
                </a:lnTo>
                <a:lnTo>
                  <a:pt x="3359" y="6113462"/>
                </a:lnTo>
                <a:lnTo>
                  <a:pt x="11758" y="6056312"/>
                </a:lnTo>
                <a:lnTo>
                  <a:pt x="23515" y="6003925"/>
                </a:lnTo>
                <a:lnTo>
                  <a:pt x="38632" y="5956300"/>
                </a:lnTo>
                <a:lnTo>
                  <a:pt x="55427" y="5915025"/>
                </a:lnTo>
                <a:lnTo>
                  <a:pt x="75583" y="5876925"/>
                </a:lnTo>
                <a:lnTo>
                  <a:pt x="95738" y="5840412"/>
                </a:lnTo>
                <a:lnTo>
                  <a:pt x="115893" y="5802312"/>
                </a:lnTo>
                <a:lnTo>
                  <a:pt x="134368" y="5762625"/>
                </a:lnTo>
                <a:lnTo>
                  <a:pt x="152844" y="5721350"/>
                </a:lnTo>
                <a:lnTo>
                  <a:pt x="167960" y="5675312"/>
                </a:lnTo>
                <a:lnTo>
                  <a:pt x="178038" y="5622925"/>
                </a:lnTo>
                <a:lnTo>
                  <a:pt x="188115" y="5562600"/>
                </a:lnTo>
                <a:lnTo>
                  <a:pt x="189795" y="5494337"/>
                </a:lnTo>
                <a:lnTo>
                  <a:pt x="188115" y="5426075"/>
                </a:lnTo>
                <a:lnTo>
                  <a:pt x="178038" y="5365750"/>
                </a:lnTo>
                <a:lnTo>
                  <a:pt x="167960" y="5313362"/>
                </a:lnTo>
                <a:lnTo>
                  <a:pt x="152844" y="5268912"/>
                </a:lnTo>
                <a:lnTo>
                  <a:pt x="134368" y="5226050"/>
                </a:lnTo>
                <a:lnTo>
                  <a:pt x="115893" y="5186362"/>
                </a:lnTo>
                <a:lnTo>
                  <a:pt x="95738" y="5149850"/>
                </a:lnTo>
                <a:lnTo>
                  <a:pt x="75583" y="5114925"/>
                </a:lnTo>
                <a:lnTo>
                  <a:pt x="55427" y="5075237"/>
                </a:lnTo>
                <a:lnTo>
                  <a:pt x="38632" y="5033962"/>
                </a:lnTo>
                <a:lnTo>
                  <a:pt x="23515" y="4987925"/>
                </a:lnTo>
                <a:lnTo>
                  <a:pt x="11758" y="4935537"/>
                </a:lnTo>
                <a:lnTo>
                  <a:pt x="3359" y="4875212"/>
                </a:lnTo>
                <a:lnTo>
                  <a:pt x="0" y="4806950"/>
                </a:lnTo>
                <a:lnTo>
                  <a:pt x="3359" y="4738687"/>
                </a:lnTo>
                <a:lnTo>
                  <a:pt x="11758" y="4678362"/>
                </a:lnTo>
                <a:lnTo>
                  <a:pt x="23515" y="4625975"/>
                </a:lnTo>
                <a:lnTo>
                  <a:pt x="38632" y="4579937"/>
                </a:lnTo>
                <a:lnTo>
                  <a:pt x="55427" y="4537075"/>
                </a:lnTo>
                <a:lnTo>
                  <a:pt x="75583" y="4498975"/>
                </a:lnTo>
                <a:lnTo>
                  <a:pt x="115893" y="4424362"/>
                </a:lnTo>
                <a:lnTo>
                  <a:pt x="134368" y="4386262"/>
                </a:lnTo>
                <a:lnTo>
                  <a:pt x="152844" y="4343400"/>
                </a:lnTo>
                <a:lnTo>
                  <a:pt x="167960" y="4297362"/>
                </a:lnTo>
                <a:lnTo>
                  <a:pt x="178038" y="4244975"/>
                </a:lnTo>
                <a:lnTo>
                  <a:pt x="188115" y="4186237"/>
                </a:lnTo>
                <a:lnTo>
                  <a:pt x="189795" y="4116387"/>
                </a:lnTo>
                <a:lnTo>
                  <a:pt x="188115" y="4048125"/>
                </a:lnTo>
                <a:lnTo>
                  <a:pt x="178038" y="3987800"/>
                </a:lnTo>
                <a:lnTo>
                  <a:pt x="167960" y="3935412"/>
                </a:lnTo>
                <a:lnTo>
                  <a:pt x="152844" y="3890962"/>
                </a:lnTo>
                <a:lnTo>
                  <a:pt x="134368" y="3848100"/>
                </a:lnTo>
                <a:lnTo>
                  <a:pt x="115893" y="3811587"/>
                </a:lnTo>
                <a:lnTo>
                  <a:pt x="75583" y="3736975"/>
                </a:lnTo>
                <a:lnTo>
                  <a:pt x="55427" y="3697287"/>
                </a:lnTo>
                <a:lnTo>
                  <a:pt x="38632" y="3656012"/>
                </a:lnTo>
                <a:lnTo>
                  <a:pt x="23515" y="3609975"/>
                </a:lnTo>
                <a:lnTo>
                  <a:pt x="11758" y="3557587"/>
                </a:lnTo>
                <a:lnTo>
                  <a:pt x="3359" y="3497262"/>
                </a:lnTo>
                <a:lnTo>
                  <a:pt x="0" y="3427412"/>
                </a:lnTo>
                <a:lnTo>
                  <a:pt x="3359" y="3360737"/>
                </a:lnTo>
                <a:lnTo>
                  <a:pt x="11758" y="3300412"/>
                </a:lnTo>
                <a:lnTo>
                  <a:pt x="23515" y="3248025"/>
                </a:lnTo>
                <a:lnTo>
                  <a:pt x="38632" y="3201987"/>
                </a:lnTo>
                <a:lnTo>
                  <a:pt x="55427" y="3160712"/>
                </a:lnTo>
                <a:lnTo>
                  <a:pt x="75583" y="3121025"/>
                </a:lnTo>
                <a:lnTo>
                  <a:pt x="95738" y="3084512"/>
                </a:lnTo>
                <a:lnTo>
                  <a:pt x="115893" y="3046412"/>
                </a:lnTo>
                <a:lnTo>
                  <a:pt x="134368" y="3009900"/>
                </a:lnTo>
                <a:lnTo>
                  <a:pt x="152844" y="2967037"/>
                </a:lnTo>
                <a:lnTo>
                  <a:pt x="167960" y="2922587"/>
                </a:lnTo>
                <a:lnTo>
                  <a:pt x="178038" y="2868612"/>
                </a:lnTo>
                <a:lnTo>
                  <a:pt x="188115" y="2809875"/>
                </a:lnTo>
                <a:lnTo>
                  <a:pt x="189795" y="2741612"/>
                </a:lnTo>
                <a:lnTo>
                  <a:pt x="188115" y="2671762"/>
                </a:lnTo>
                <a:lnTo>
                  <a:pt x="178038" y="2613025"/>
                </a:lnTo>
                <a:lnTo>
                  <a:pt x="167960" y="2560637"/>
                </a:lnTo>
                <a:lnTo>
                  <a:pt x="152844" y="2513012"/>
                </a:lnTo>
                <a:lnTo>
                  <a:pt x="134368" y="2471737"/>
                </a:lnTo>
                <a:lnTo>
                  <a:pt x="115893" y="2433637"/>
                </a:lnTo>
                <a:lnTo>
                  <a:pt x="95738" y="2395537"/>
                </a:lnTo>
                <a:lnTo>
                  <a:pt x="75583" y="2359025"/>
                </a:lnTo>
                <a:lnTo>
                  <a:pt x="55427" y="2319337"/>
                </a:lnTo>
                <a:lnTo>
                  <a:pt x="38632" y="2278062"/>
                </a:lnTo>
                <a:lnTo>
                  <a:pt x="23515" y="2232025"/>
                </a:lnTo>
                <a:lnTo>
                  <a:pt x="11758" y="2179637"/>
                </a:lnTo>
                <a:lnTo>
                  <a:pt x="3359" y="2119312"/>
                </a:lnTo>
                <a:lnTo>
                  <a:pt x="0" y="2051050"/>
                </a:lnTo>
                <a:lnTo>
                  <a:pt x="3359" y="1982787"/>
                </a:lnTo>
                <a:lnTo>
                  <a:pt x="11758" y="1922462"/>
                </a:lnTo>
                <a:lnTo>
                  <a:pt x="23515" y="1870075"/>
                </a:lnTo>
                <a:lnTo>
                  <a:pt x="38632" y="1824037"/>
                </a:lnTo>
                <a:lnTo>
                  <a:pt x="55427" y="1782762"/>
                </a:lnTo>
                <a:lnTo>
                  <a:pt x="75583" y="1743075"/>
                </a:lnTo>
                <a:lnTo>
                  <a:pt x="95738" y="1708150"/>
                </a:lnTo>
                <a:lnTo>
                  <a:pt x="115893" y="1671637"/>
                </a:lnTo>
                <a:lnTo>
                  <a:pt x="134368" y="1631950"/>
                </a:lnTo>
                <a:lnTo>
                  <a:pt x="152844" y="1589087"/>
                </a:lnTo>
                <a:lnTo>
                  <a:pt x="167960" y="1544637"/>
                </a:lnTo>
                <a:lnTo>
                  <a:pt x="178038" y="1492250"/>
                </a:lnTo>
                <a:lnTo>
                  <a:pt x="188115" y="1431925"/>
                </a:lnTo>
                <a:lnTo>
                  <a:pt x="189795" y="1363662"/>
                </a:lnTo>
                <a:lnTo>
                  <a:pt x="188115" y="1295400"/>
                </a:lnTo>
                <a:lnTo>
                  <a:pt x="178038" y="1235075"/>
                </a:lnTo>
                <a:lnTo>
                  <a:pt x="167960" y="1182687"/>
                </a:lnTo>
                <a:lnTo>
                  <a:pt x="152844" y="1136650"/>
                </a:lnTo>
                <a:lnTo>
                  <a:pt x="134368" y="1095375"/>
                </a:lnTo>
                <a:lnTo>
                  <a:pt x="115893" y="1055687"/>
                </a:lnTo>
                <a:lnTo>
                  <a:pt x="95738" y="1017587"/>
                </a:lnTo>
                <a:lnTo>
                  <a:pt x="75583" y="981075"/>
                </a:lnTo>
                <a:lnTo>
                  <a:pt x="55427" y="942975"/>
                </a:lnTo>
                <a:lnTo>
                  <a:pt x="38632" y="901700"/>
                </a:lnTo>
                <a:lnTo>
                  <a:pt x="23515" y="854075"/>
                </a:lnTo>
                <a:lnTo>
                  <a:pt x="11758" y="801687"/>
                </a:lnTo>
                <a:lnTo>
                  <a:pt x="3359" y="744537"/>
                </a:lnTo>
                <a:lnTo>
                  <a:pt x="0" y="673100"/>
                </a:lnTo>
                <a:lnTo>
                  <a:pt x="3359" y="606425"/>
                </a:lnTo>
                <a:lnTo>
                  <a:pt x="11758" y="546100"/>
                </a:lnTo>
                <a:lnTo>
                  <a:pt x="23515" y="496887"/>
                </a:lnTo>
                <a:lnTo>
                  <a:pt x="38632" y="450850"/>
                </a:lnTo>
                <a:lnTo>
                  <a:pt x="55427" y="409575"/>
                </a:lnTo>
                <a:lnTo>
                  <a:pt x="73903" y="369887"/>
                </a:lnTo>
                <a:lnTo>
                  <a:pt x="92379" y="334962"/>
                </a:lnTo>
                <a:lnTo>
                  <a:pt x="112534" y="296862"/>
                </a:lnTo>
                <a:lnTo>
                  <a:pt x="132689" y="260350"/>
                </a:lnTo>
                <a:lnTo>
                  <a:pt x="149485" y="217487"/>
                </a:lnTo>
                <a:lnTo>
                  <a:pt x="166281" y="174625"/>
                </a:lnTo>
                <a:lnTo>
                  <a:pt x="176358" y="122237"/>
                </a:lnTo>
                <a:lnTo>
                  <a:pt x="184756" y="66675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1451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6760941-EF99-4F61-A95D-3C3E7C08D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44D9B9FF-D6DA-4F69-B4A0-BA1550D65C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363201" y="1756600"/>
            <a:ext cx="810244" cy="4736395"/>
          </a:xfrm>
          <a:custGeom>
            <a:avLst/>
            <a:gdLst>
              <a:gd name="T0" fmla="*/ 491 w 491"/>
              <a:gd name="T1" fmla="*/ 2247 h 2732"/>
              <a:gd name="T2" fmla="*/ 0 w 491"/>
              <a:gd name="T3" fmla="*/ 2732 h 2732"/>
              <a:gd name="T4" fmla="*/ 0 w 491"/>
              <a:gd name="T5" fmla="*/ 486 h 2732"/>
              <a:gd name="T6" fmla="*/ 491 w 491"/>
              <a:gd name="T7" fmla="*/ 0 h 2732"/>
              <a:gd name="T8" fmla="*/ 491 w 491"/>
              <a:gd name="T9" fmla="*/ 2247 h 27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91" h="2732">
                <a:moveTo>
                  <a:pt x="491" y="2247"/>
                </a:moveTo>
                <a:lnTo>
                  <a:pt x="0" y="2732"/>
                </a:lnTo>
                <a:lnTo>
                  <a:pt x="0" y="486"/>
                </a:lnTo>
                <a:lnTo>
                  <a:pt x="491" y="0"/>
                </a:lnTo>
                <a:lnTo>
                  <a:pt x="491" y="224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A7DC0AF9-0747-4070-A6D7-DF3681B9E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657629" y="1357766"/>
            <a:ext cx="515815" cy="430312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74612EAD-0A8C-4C44-AFE1-3DF0669AC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659137" y="1135060"/>
            <a:ext cx="307028" cy="4169215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C2D46295-4D0D-487B-8972-141A047FB1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1124043"/>
            <a:ext cx="3966646" cy="39781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96506" y="1357766"/>
            <a:ext cx="3241653" cy="3541334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>
              <a:lnSpc>
                <a:spcPct val="90000"/>
              </a:lnSpc>
            </a:pPr>
            <a:r>
              <a:rPr lang="en-US" sz="1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Calendario</a:t>
            </a: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del </a:t>
            </a:r>
            <a:r>
              <a:rPr lang="en-US" sz="1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ciclo</a:t>
            </a: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“</a:t>
            </a:r>
            <a:r>
              <a:rPr lang="en-US" sz="1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Intersezioni</a:t>
            </a: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- </a:t>
            </a:r>
            <a:r>
              <a:rPr lang="en-US" sz="1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Sfide</a:t>
            </a: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1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Storie</a:t>
            </a: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1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Soluzioni</a:t>
            </a: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di Economia </a:t>
            </a:r>
            <a:r>
              <a:rPr lang="en-US" sz="1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circolare</a:t>
            </a: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”</a:t>
            </a:r>
            <a:b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10/11/2022 - Webinar 1: </a:t>
            </a:r>
            <a:r>
              <a:rPr lang="en-US" sz="1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riciclare</a:t>
            </a: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il </a:t>
            </a:r>
            <a:r>
              <a:rPr lang="en-US" sz="1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Tessile</a:t>
            </a:r>
            <a:b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  <a:hlinkClick r:id="rId2"/>
              </a:rPr>
              <a:t>http://eventipa.formez.it/node/379279</a:t>
            </a: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17/11/2022 - Webinar 2: </a:t>
            </a:r>
            <a:r>
              <a:rPr lang="en-US" sz="1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dall'agricoltura</a:t>
            </a: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al </a:t>
            </a:r>
            <a:r>
              <a:rPr lang="en-US" sz="1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tessile</a:t>
            </a:r>
            <a:b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  <a:hlinkClick r:id="rId3"/>
              </a:rPr>
              <a:t>http://eventipa.formez.it/node/379283</a:t>
            </a: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b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24/11/2022 - Webinar 3 La </a:t>
            </a:r>
            <a:r>
              <a:rPr lang="en-US" sz="1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plastica</a:t>
            </a: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1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riciclata</a:t>
            </a:r>
            <a:b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  <a:hlinkClick r:id="rId4"/>
              </a:rPr>
              <a:t>http://eventipa.formez.it/node/379284</a:t>
            </a:r>
            <a:r>
              <a:rPr lang="en-US" sz="1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pic>
        <p:nvPicPr>
          <p:cNvPr id="3" name="Immagine 4">
            <a:extLst>
              <a:ext uri="{FF2B5EF4-FFF2-40B4-BE49-F238E27FC236}">
                <a16:creationId xmlns:a16="http://schemas.microsoft.com/office/drawing/2014/main" id="{8DD88AE3-414D-B40F-93CA-D044C069A1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1999" y="332656"/>
            <a:ext cx="3973069" cy="3973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arrotondato 1">
            <a:extLst>
              <a:ext uri="{FF2B5EF4-FFF2-40B4-BE49-F238E27FC236}">
                <a16:creationId xmlns:a16="http://schemas.microsoft.com/office/drawing/2014/main" id="{0E031FEB-DA6E-7FA5-B020-721A7C220712}"/>
              </a:ext>
            </a:extLst>
          </p:cNvPr>
          <p:cNvSpPr/>
          <p:nvPr/>
        </p:nvSpPr>
        <p:spPr>
          <a:xfrm>
            <a:off x="5292080" y="4941168"/>
            <a:ext cx="3363201" cy="144016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Cambio di orario per il webinar 24 novembre</a:t>
            </a:r>
          </a:p>
          <a:p>
            <a:pPr algn="just">
              <a:defRPr/>
            </a:pPr>
            <a:r>
              <a:rPr lang="it-IT" altLang="it-IT" sz="2133" dirty="0">
                <a:solidFill>
                  <a:srgbClr val="0070C0"/>
                </a:solidFill>
                <a:cs typeface="Times New Roman" pitchFamily="18" charset="0"/>
              </a:rPr>
              <a:t>9:00 – 10:30</a:t>
            </a:r>
          </a:p>
        </p:txBody>
      </p:sp>
    </p:spTree>
    <p:extLst>
      <p:ext uri="{BB962C8B-B14F-4D97-AF65-F5344CB8AC3E}">
        <p14:creationId xmlns:p14="http://schemas.microsoft.com/office/powerpoint/2010/main" val="39567422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450</TotalTime>
  <Words>401</Words>
  <Application>Microsoft Office PowerPoint</Application>
  <PresentationFormat>Presentazione su schermo (4:3)</PresentationFormat>
  <Paragraphs>16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1" baseType="lpstr">
      <vt:lpstr>Arial</vt:lpstr>
      <vt:lpstr>Calibri</vt:lpstr>
      <vt:lpstr>Myriad Pro</vt:lpstr>
      <vt:lpstr>Myriad Pro Light</vt:lpstr>
      <vt:lpstr>Tema di Office</vt:lpstr>
      <vt:lpstr>Ciclo: Intersezioni - Sfide, Storie, Soluzioni di Economia circolare</vt:lpstr>
      <vt:lpstr>I CENTRI EUROPE DIRECT</vt:lpstr>
      <vt:lpstr>PARTENARIATO</vt:lpstr>
      <vt:lpstr>WEBINAR PRECEDENTI  24 Ottobre 2019 “Liberi dalla plastica”: l’azione di impulso della UE all’economia circolare e alla riduzione dell’incidenza della plastica sull’ambiente  http://eventipa.formez.it/node/195898   https://www.youtube.com/watch?v=3EYbXA1XXTA&amp;t=294s   16 Ottobre 2020 “Liberi dalla plastica”: focus sulle buone pratiche http://eventipa.formez.it/node/266187    https://www.youtube.com/watch?v=YQwtsSwfUSU&amp;t=12s   20 Aprile 2021 La transizione ecologica e la sfida dell’economia circolare  http://eventipa.formez.it/node/301440    https://www.youtube.com/watch?v=LmVzB-GMLzQ  </vt:lpstr>
      <vt:lpstr>Calendario del ciclo “Intersezioni - Sfide, Storie, Soluzioni di Economia circolare”  10/11/2022 - Webinar 1: riciclare il Tessile http://eventipa.formez.it/node/379279   17/11/2022 - Webinar 2: dall'agricoltura al tessile http://eventipa.formez.it/node/379283   24/11/2022 - Webinar 3 La plastica riciclata http://eventipa.formez.it/node/379284 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Evento online</dc:title>
  <dc:creator>multimedia</dc:creator>
  <cp:lastModifiedBy>Claudia Salvi</cp:lastModifiedBy>
  <cp:revision>35</cp:revision>
  <dcterms:created xsi:type="dcterms:W3CDTF">2021-04-30T05:55:33Z</dcterms:created>
  <dcterms:modified xsi:type="dcterms:W3CDTF">2022-11-10T07:53:32Z</dcterms:modified>
</cp:coreProperties>
</file>