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80" r:id="rId5"/>
    <p:sldId id="274" r:id="rId6"/>
    <p:sldId id="275" r:id="rId7"/>
    <p:sldId id="281" r:id="rId8"/>
    <p:sldId id="276" r:id="rId9"/>
    <p:sldId id="272" r:id="rId10"/>
    <p:sldId id="27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4295775" y="3419478"/>
            <a:ext cx="15773401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295775" y="9178928"/>
            <a:ext cx="157734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/>
            </a:lvl1pPr>
            <a:lvl2pPr marL="0" indent="457200">
              <a:buSzTx/>
              <a:buFontTx/>
              <a:buNone/>
              <a:defRPr sz="4800"/>
            </a:lvl2pPr>
            <a:lvl3pPr marL="0" indent="914400">
              <a:buSzTx/>
              <a:buFontTx/>
              <a:buNone/>
              <a:defRPr sz="4800"/>
            </a:lvl3pPr>
            <a:lvl4pPr marL="0" indent="1371600">
              <a:buSzTx/>
              <a:buFontTx/>
              <a:buNone/>
              <a:defRPr sz="4800"/>
            </a:lvl4pPr>
            <a:lvl5pPr marL="0" indent="1828800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305300" y="3651250"/>
            <a:ext cx="7772400" cy="8702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4307682" y="730251"/>
            <a:ext cx="15773401" cy="26511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307683" y="3362326"/>
            <a:ext cx="7736681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06299" y="3362326"/>
            <a:ext cx="7774784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07681" y="4114800"/>
            <a:ext cx="5898358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307682" y="4114800"/>
            <a:ext cx="589835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574152" y="12835872"/>
            <a:ext cx="504548" cy="48391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rogrammicomunitari.formez.it/" TargetMode="External"/><Relationship Id="rId13" Type="http://schemas.openxmlformats.org/officeDocument/2006/relationships/hyperlink" Target="https://www.youtube.com/channel/UCpGnI1QWnZuvq2sqSclZ-JQ" TargetMode="External"/><Relationship Id="rId3" Type="http://schemas.openxmlformats.org/officeDocument/2006/relationships/hyperlink" Target="http://europa.formez.it/node/add/iscrizione" TargetMode="External"/><Relationship Id="rId7" Type="http://schemas.openxmlformats.org/officeDocument/2006/relationships/hyperlink" Target="http://europa.formez.it/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uropedirect@formez.it" TargetMode="External"/><Relationship Id="rId11" Type="http://schemas.openxmlformats.org/officeDocument/2006/relationships/hyperlink" Target="http://twitter.com/EuropeDirectRM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hyperlink" Target="http://egov.formez.it/" TargetMode="External"/><Relationship Id="rId14" Type="http://schemas.openxmlformats.org/officeDocument/2006/relationships/image" Target="../media/image20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lezione"/>
          <p:cNvSpPr txBox="1">
            <a:spLocks noGrp="1"/>
          </p:cNvSpPr>
          <p:nvPr>
            <p:ph type="title"/>
          </p:nvPr>
        </p:nvSpPr>
        <p:spPr>
          <a:xfrm>
            <a:off x="6096138" y="4796356"/>
            <a:ext cx="12191724" cy="2592782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Lezione 1: la narrazione ambigua. Il vincolo europeo, l’europeismo e l’antieuropeismo italiano</a:t>
            </a:r>
            <a:endParaRPr dirty="0"/>
          </a:p>
        </p:txBody>
      </p:sp>
      <p:sp>
        <p:nvSpPr>
          <p:cNvPr id="95" name="Sottotitolo"/>
          <p:cNvSpPr txBox="1"/>
          <p:nvPr/>
        </p:nvSpPr>
        <p:spPr>
          <a:xfrm>
            <a:off x="6170971" y="7540818"/>
            <a:ext cx="12042058" cy="7209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 defTabSz="1316736">
              <a:lnSpc>
                <a:spcPct val="90000"/>
              </a:lnSpc>
              <a:defRPr sz="3888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Lezioni d’Europa Edizione 2022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6097345-5B24-4BB9-B457-22DAC6335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614" y="474133"/>
            <a:ext cx="15240000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5400" b="0" i="0" cap="none" normalizeH="0" baseline="0" dirty="0">
                <a:ln>
                  <a:noFill/>
                </a:ln>
                <a:solidFill>
                  <a:srgbClr val="002288"/>
                </a:solidFill>
                <a:effectLst/>
                <a:latin typeface="Helvetica Neue"/>
                <a:hlinkClick r:id="rId3"/>
              </a:rPr>
              <a:t>Iscriviti alla newsletter</a:t>
            </a:r>
            <a:endParaRPr kumimoji="0" lang="it-IT" altLang="it-IT" sz="5400" b="0" i="0" cap="none" normalizeH="0" baseline="0" dirty="0">
              <a:ln>
                <a:noFill/>
              </a:ln>
              <a:solidFill>
                <a:srgbClr val="002288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5400" b="0" i="0" cap="none" normalizeH="0" baseline="0" dirty="0">
                <a:ln>
                  <a:noFill/>
                </a:ln>
                <a:solidFill>
                  <a:srgbClr val="002288"/>
                </a:solidFill>
                <a:effectLst/>
                <a:latin typeface="Helvetica Neue"/>
                <a:hlinkClick r:id="rId3"/>
              </a:rPr>
              <a:t>http://europa.formez.it/node/add/iscrizione</a:t>
            </a:r>
            <a:r>
              <a:rPr kumimoji="0" lang="it-IT" altLang="it-IT" sz="5400" b="0" i="0" cap="none" normalizeH="0" baseline="0" dirty="0">
                <a:ln>
                  <a:noFill/>
                </a:ln>
                <a:solidFill>
                  <a:srgbClr val="002288"/>
                </a:solidFill>
                <a:effectLst/>
                <a:latin typeface="Helvetica Neue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4296D0-6F1B-4FB2-B0A8-79A05A611296}"/>
              </a:ext>
            </a:extLst>
          </p:cNvPr>
          <p:cNvSpPr txBox="1"/>
          <p:nvPr/>
        </p:nvSpPr>
        <p:spPr>
          <a:xfrm>
            <a:off x="2128169" y="3217845"/>
            <a:ext cx="890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>
                <a:solidFill>
                  <a:srgbClr val="0070C0"/>
                </a:solidFill>
              </a:rPr>
              <a:t>Siamo a vostra disposizione, veniteci a trovare o contattateci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FB7764-008D-4904-A148-0C43F720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97" y="8001881"/>
            <a:ext cx="1631660" cy="14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8BD4A2A-4234-43D6-854B-EE126CE96CC4}"/>
              </a:ext>
            </a:extLst>
          </p:cNvPr>
          <p:cNvSpPr/>
          <p:nvPr/>
        </p:nvSpPr>
        <p:spPr>
          <a:xfrm>
            <a:off x="3489649" y="8001881"/>
            <a:ext cx="6630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dirty="0">
                <a:solidFill>
                  <a:srgbClr val="0070C0"/>
                </a:solidFill>
              </a:rPr>
              <a:t>Sportello informativo</a:t>
            </a:r>
          </a:p>
          <a:p>
            <a:pPr algn="just"/>
            <a:r>
              <a:rPr lang="it-IT" sz="4400" dirty="0">
                <a:solidFill>
                  <a:srgbClr val="0070C0"/>
                </a:solidFill>
              </a:rPr>
              <a:t>(</a:t>
            </a:r>
            <a:r>
              <a:rPr lang="it-IT" sz="4400" b="1" dirty="0">
                <a:solidFill>
                  <a:srgbClr val="0070C0"/>
                </a:solidFill>
              </a:rPr>
              <a:t>on line </a:t>
            </a:r>
            <a:r>
              <a:rPr lang="it-IT" sz="4400" dirty="0">
                <a:solidFill>
                  <a:srgbClr val="0070C0"/>
                </a:solidFill>
              </a:rPr>
              <a:t>in tempo di COVID)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980C375-A087-4034-9B40-C7EEEB56EA7A}"/>
              </a:ext>
            </a:extLst>
          </p:cNvPr>
          <p:cNvSpPr/>
          <p:nvPr/>
        </p:nvSpPr>
        <p:spPr>
          <a:xfrm>
            <a:off x="5243807" y="5943932"/>
            <a:ext cx="9851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i="1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center : </a:t>
            </a:r>
            <a:r>
              <a:rPr lang="it-IT" sz="4400" i="1" dirty="0">
                <a:solidFill>
                  <a:srgbClr val="0070C0"/>
                </a:solidFill>
              </a:rPr>
              <a:t>Tel. + 39  06 8288 8714</a:t>
            </a:r>
            <a:r>
              <a:rPr lang="it-IT" sz="4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E3AF355-A4FD-41C3-A7B5-20AC9516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86" y="3242167"/>
            <a:ext cx="1575272" cy="9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E2E1B35-0054-4087-B6B3-BD0640CBF619}"/>
              </a:ext>
            </a:extLst>
          </p:cNvPr>
          <p:cNvSpPr/>
          <p:nvPr/>
        </p:nvSpPr>
        <p:spPr>
          <a:xfrm>
            <a:off x="15687442" y="3349322"/>
            <a:ext cx="7751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i="1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</a:t>
            </a:r>
            <a:r>
              <a:rPr lang="it-IT" sz="4800" b="1" i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europedirect@formez.it</a:t>
            </a:r>
            <a:r>
              <a:rPr lang="it-IT" sz="4800" b="1" i="1" dirty="0">
                <a:solidFill>
                  <a:srgbClr val="0070C0"/>
                </a:solidFill>
              </a:rPr>
              <a:t> </a:t>
            </a:r>
          </a:p>
          <a:p>
            <a:pPr algn="ctr"/>
            <a:endParaRPr lang="it-IT" altLang="it-IT" sz="4800" dirty="0">
              <a:solidFill>
                <a:srgbClr val="0070C0"/>
              </a:solidFill>
              <a:latin typeface="Tahoma" pitchFamily="34" charset="0"/>
              <a:cs typeface="Tahoma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53EFF86-0186-47F5-942F-49E951856649}"/>
              </a:ext>
            </a:extLst>
          </p:cNvPr>
          <p:cNvSpPr/>
          <p:nvPr/>
        </p:nvSpPr>
        <p:spPr>
          <a:xfrm>
            <a:off x="12950890" y="6856034"/>
            <a:ext cx="108344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4800" b="1" i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Focus web</a:t>
            </a:r>
            <a:r>
              <a:rPr lang="it-IT" altLang="it-IT" sz="4800" i="1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ctr"/>
            <a:r>
              <a:rPr lang="it-IT" altLang="it-IT" sz="4800" i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http://europa.formez.it</a:t>
            </a:r>
            <a:r>
              <a:rPr lang="it-IT" altLang="it-IT" sz="4800" i="1" dirty="0">
                <a:solidFill>
                  <a:srgbClr val="0070C0"/>
                </a:solidFill>
              </a:rPr>
              <a:t>   </a:t>
            </a:r>
          </a:p>
          <a:p>
            <a:pPr algn="ctr"/>
            <a:r>
              <a:rPr lang="it-IT" altLang="it-IT" sz="4800" i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http://programmicomunitari.formez.it</a:t>
            </a:r>
            <a:endParaRPr lang="it-IT" altLang="it-IT" sz="4800" i="1" dirty="0">
              <a:solidFill>
                <a:srgbClr val="0070C0"/>
              </a:solidFill>
            </a:endParaRPr>
          </a:p>
          <a:p>
            <a:pPr algn="ctr"/>
            <a:r>
              <a:rPr lang="it-IT" altLang="it-IT" sz="4800" i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http://egov.formez.it/</a:t>
            </a:r>
            <a:endParaRPr lang="it-IT" altLang="it-IT" sz="4800" i="1" dirty="0">
              <a:solidFill>
                <a:srgbClr val="0070C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98425E5-8949-42D4-A350-6FED3B1F35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41" y="10227613"/>
            <a:ext cx="872653" cy="90527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A11235B-03A9-47BD-BC60-FEDDC6E457CA}"/>
              </a:ext>
            </a:extLst>
          </p:cNvPr>
          <p:cNvSpPr/>
          <p:nvPr/>
        </p:nvSpPr>
        <p:spPr>
          <a:xfrm>
            <a:off x="2879254" y="10180522"/>
            <a:ext cx="45063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>
                <a:solidFill>
                  <a:srgbClr val="0070C0"/>
                </a:solidFill>
                <a:hlinkClick r:id="rId11" tooltip="Follow on Twit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5400" dirty="0" err="1">
                <a:solidFill>
                  <a:srgbClr val="0070C0"/>
                </a:solidFill>
                <a:hlinkClick r:id="rId11" tooltip="Follow on Twit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EdicRMInnov</a:t>
            </a:r>
            <a:endParaRPr lang="it-IT" sz="5400" dirty="0">
              <a:solidFill>
                <a:srgbClr val="0070C0"/>
              </a:solidFill>
            </a:endParaRPr>
          </a:p>
        </p:txBody>
      </p:sp>
      <p:pic>
        <p:nvPicPr>
          <p:cNvPr id="15" name="Picture 20" descr="Youtube: Latest News, Youtube Videos &amp; Photos">
            <a:extLst>
              <a:ext uri="{FF2B5EF4-FFF2-40B4-BE49-F238E27FC236}">
                <a16:creationId xmlns:a16="http://schemas.microsoft.com/office/drawing/2014/main" id="{D1C64E38-4BFE-47F6-A8CE-F19359E6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6724" y="10451924"/>
            <a:ext cx="1934900" cy="856773"/>
          </a:xfrm>
          <a:prstGeom prst="rect">
            <a:avLst/>
          </a:prstGeom>
          <a:noFill/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737922-56CD-4304-B136-77ECDC3B0C88}"/>
              </a:ext>
            </a:extLst>
          </p:cNvPr>
          <p:cNvSpPr txBox="1"/>
          <p:nvPr/>
        </p:nvSpPr>
        <p:spPr>
          <a:xfrm>
            <a:off x="10255699" y="10552371"/>
            <a:ext cx="1318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u="sng" dirty="0">
                <a:hlinkClick r:id="rId13"/>
              </a:rPr>
              <a:t>https://www.youtube.com/channel/UCpGnI1QWnZuvq2sqSclZ-JQ</a:t>
            </a:r>
            <a:r>
              <a:rPr lang="it-IT" sz="3200" u="sng" dirty="0"/>
              <a:t>  </a:t>
            </a:r>
            <a:endParaRPr lang="it-IT" sz="32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995D3C3-6653-4719-8FAF-7A69C89AEC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1" y="5590464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176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4">
            <a:extLst>
              <a:ext uri="{FF2B5EF4-FFF2-40B4-BE49-F238E27FC236}">
                <a16:creationId xmlns:a16="http://schemas.microsoft.com/office/drawing/2014/main" id="{2AC090EE-85C4-4582-8473-9A424D7EFA4C}"/>
              </a:ext>
            </a:extLst>
          </p:cNvPr>
          <p:cNvSpPr txBox="1">
            <a:spLocks/>
          </p:cNvSpPr>
          <p:nvPr/>
        </p:nvSpPr>
        <p:spPr>
          <a:xfrm>
            <a:off x="1116280" y="2295331"/>
            <a:ext cx="22111856" cy="91999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457200" marR="0" indent="-457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990600" marR="0" indent="-5334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54479" marR="0" indent="-640079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082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5400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hangingPunct="1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L’edizione 2022 prevede l’organizzazione 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15 webinar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, dal 10 marzo al 23 giugno 2022. </a:t>
            </a:r>
          </a:p>
          <a:p>
            <a:pPr marL="0" indent="0" algn="just" hangingPunct="1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Tra 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temi principali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914400" indent="-914400" algn="just" hangingPunct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Green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Deal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europeo e Next Generation EU; </a:t>
            </a:r>
          </a:p>
          <a:p>
            <a:pPr marL="914400" indent="-914400" algn="just" hangingPunct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PNRR italiano nell’ottica dello sviluppo sostenibile; </a:t>
            </a:r>
          </a:p>
          <a:p>
            <a:pPr marL="914400" indent="-914400" algn="just" hangingPunct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Un’Europa pronta per l'era digitale; </a:t>
            </a:r>
          </a:p>
          <a:p>
            <a:pPr marL="914400" indent="-914400" algn="just" hangingPunct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Un'Europa più forte nel mondo, con particolare attenzione ai rapporti dell’UE con Cina e Russia, Balcani e l’Africa;</a:t>
            </a:r>
          </a:p>
          <a:p>
            <a:pPr marL="914400" indent="-914400" algn="just" hangingPunct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Le fonti di informazione e i finanziamenti europei.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4">
            <a:extLst>
              <a:ext uri="{FF2B5EF4-FFF2-40B4-BE49-F238E27FC236}">
                <a16:creationId xmlns:a16="http://schemas.microsoft.com/office/drawing/2014/main" id="{0D1A334E-0D16-41DF-A2F5-C04A97B826D4}"/>
              </a:ext>
            </a:extLst>
          </p:cNvPr>
          <p:cNvSpPr txBox="1">
            <a:spLocks/>
          </p:cNvSpPr>
          <p:nvPr/>
        </p:nvSpPr>
        <p:spPr>
          <a:xfrm>
            <a:off x="1116280" y="2305511"/>
            <a:ext cx="22111856" cy="82889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7200" indent="-457200" algn="just" hangingPunct="1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chemeClr val="accent1">
                    <a:lumMod val="50000"/>
                  </a:schemeClr>
                </a:solidFill>
              </a:defRPr>
            </a:lvl1pPr>
            <a:lvl2pPr marL="990600" indent="-5334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2pPr>
            <a:lvl3pPr marL="1554479" indent="-640079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3pPr>
            <a:lvl4pPr marL="20828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4pPr>
            <a:lvl5pPr marL="25400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5pPr>
            <a:lvl6pPr marL="29972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6pPr>
            <a:lvl7pPr marL="34544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7pPr>
            <a:lvl8pPr marL="39116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8pPr>
            <a:lvl9pPr marL="43688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9pPr>
          </a:lstStyle>
          <a:p>
            <a:r>
              <a:rPr lang="it-IT" sz="6600" dirty="0"/>
              <a:t>Possono partecipare </a:t>
            </a:r>
            <a:r>
              <a:rPr lang="it-IT" sz="6600" b="1" dirty="0"/>
              <a:t>tutti i cittadini </a:t>
            </a:r>
            <a:r>
              <a:rPr lang="it-IT" sz="6600" dirty="0"/>
              <a:t>interessati a queste tematiche indipendentemente dal tipo di formazione culturale o professionale. </a:t>
            </a:r>
          </a:p>
          <a:p>
            <a:r>
              <a:rPr lang="it-IT" sz="6600" dirty="0"/>
              <a:t>È possibile partecipare anche alle </a:t>
            </a:r>
            <a:r>
              <a:rPr lang="it-IT" sz="6600" b="1" dirty="0"/>
              <a:t>singole iniziative</a:t>
            </a:r>
            <a:r>
              <a:rPr lang="it-IT" sz="6600" dirty="0"/>
              <a:t>, registrandosi di volta in volta sul sito Eventi PA.</a:t>
            </a:r>
          </a:p>
          <a:p>
            <a:r>
              <a:rPr lang="it-IT" sz="6600" dirty="0"/>
              <a:t>Gli interessati possono contattare i Centri Europe Direct promotori per avere maggiori informazioni.</a:t>
            </a:r>
          </a:p>
          <a:p>
            <a:pPr marL="0" indent="0">
              <a:buNone/>
            </a:pP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37702566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0CBCBB6-9637-4615-855E-B7D041CEBBF3}"/>
              </a:ext>
            </a:extLst>
          </p:cNvPr>
          <p:cNvSpPr txBox="1">
            <a:spLocks/>
          </p:cNvSpPr>
          <p:nvPr/>
        </p:nvSpPr>
        <p:spPr>
          <a:xfrm>
            <a:off x="9164090" y="942535"/>
            <a:ext cx="8693834" cy="577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ATTESTATO DI ISCRIZIONE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EDFEA3B-2296-49C6-A7C6-958E712466A4}"/>
              </a:ext>
            </a:extLst>
          </p:cNvPr>
          <p:cNvSpPr txBox="1">
            <a:spLocks/>
          </p:cNvSpPr>
          <p:nvPr/>
        </p:nvSpPr>
        <p:spPr>
          <a:xfrm>
            <a:off x="1791477" y="2379453"/>
            <a:ext cx="21236473" cy="9059879"/>
          </a:xfrm>
          <a:prstGeom prst="rect">
            <a:avLst/>
          </a:prstGeom>
          <a:ln w="25400">
            <a:miter lim="400000"/>
          </a:ln>
        </p:spPr>
        <p:txBody>
          <a:bodyPr tIns="91439" bIns="91439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7200" indent="-457200" algn="just" hangingPunct="1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  <a:lvl2pPr marL="990600" indent="-5334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2pPr>
            <a:lvl3pPr marL="1554479" indent="-640079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3pPr>
            <a:lvl4pPr marL="20828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4pPr>
            <a:lvl5pPr marL="25400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5pPr>
            <a:lvl6pPr marL="29972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6pPr>
            <a:lvl7pPr marL="34544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7pPr>
            <a:lvl8pPr marL="39116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8pPr>
            <a:lvl9pPr marL="4368800" indent="-7112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/>
            </a:lvl9pPr>
          </a:lstStyle>
          <a:p>
            <a:r>
              <a:rPr lang="it-IT" dirty="0"/>
              <a:t>Viene inviato una settimana dopo l’evento dopo l’invio di una mail da parte dello staff</a:t>
            </a:r>
          </a:p>
          <a:p>
            <a:r>
              <a:rPr lang="it-IT" dirty="0"/>
              <a:t>Dopo aver ricevuto la mail si deve compilare il questionario di valutazione</a:t>
            </a:r>
          </a:p>
          <a:p>
            <a:r>
              <a:rPr lang="it-IT" dirty="0"/>
              <a:t>Solo dopo può essere scaricato il certificato di iscrizione</a:t>
            </a:r>
          </a:p>
          <a:p>
            <a:pPr lvl="1"/>
            <a:endParaRPr lang="it-IT" dirty="0"/>
          </a:p>
        </p:txBody>
      </p:sp>
      <p:pic>
        <p:nvPicPr>
          <p:cNvPr id="5" name="Segnaposto contenuto 7">
            <a:extLst>
              <a:ext uri="{FF2B5EF4-FFF2-40B4-BE49-F238E27FC236}">
                <a16:creationId xmlns:a16="http://schemas.microsoft.com/office/drawing/2014/main" id="{C176834D-D013-4E91-9AA9-5B37EDA6E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28" y="7931020"/>
            <a:ext cx="4837979" cy="32562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7407416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5A7603-EE1D-4BD1-80BC-3B38DCBC0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79" t="15403" r="11250" b="11666"/>
          <a:stretch/>
        </p:blipFill>
        <p:spPr>
          <a:xfrm>
            <a:off x="6648450" y="0"/>
            <a:ext cx="16783050" cy="114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60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FEC404-8B6D-4591-88B7-E94E7EEE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7" t="25185" r="11042" b="7222"/>
          <a:stretch/>
        </p:blipFill>
        <p:spPr>
          <a:xfrm>
            <a:off x="9486901" y="133350"/>
            <a:ext cx="14744700" cy="11334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BEF3CED-01D6-486C-9B15-22B099BBE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79" t="20926" r="3854" b="31653"/>
          <a:stretch/>
        </p:blipFill>
        <p:spPr>
          <a:xfrm>
            <a:off x="152400" y="2537927"/>
            <a:ext cx="9334500" cy="87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B6684B-63A6-49F2-A2D5-F7C280C8B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9" t="11481" r="14479" b="4629"/>
          <a:stretch/>
        </p:blipFill>
        <p:spPr>
          <a:xfrm>
            <a:off x="8382000" y="0"/>
            <a:ext cx="16002000" cy="112204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65A3C3E-452E-46D4-997C-1E9B27D227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5" t="22778" r="19792" b="27593"/>
          <a:stretch/>
        </p:blipFill>
        <p:spPr>
          <a:xfrm>
            <a:off x="266700" y="2209800"/>
            <a:ext cx="7810500" cy="90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41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E4F8760-0D42-4516-A391-D099C7CB2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7" t="11853" r="19480" b="4259"/>
          <a:stretch/>
        </p:blipFill>
        <p:spPr>
          <a:xfrm>
            <a:off x="6622038" y="0"/>
            <a:ext cx="17754600" cy="115633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180D086-B9AB-43F3-858B-2F05ABD8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17" t="16296" r="18541" b="5926"/>
          <a:stretch/>
        </p:blipFill>
        <p:spPr>
          <a:xfrm>
            <a:off x="429209" y="2258008"/>
            <a:ext cx="5281126" cy="9305342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C6B47853-FD57-428D-A4BC-9A2E8A3E0B3F}"/>
              </a:ext>
            </a:extLst>
          </p:cNvPr>
          <p:cNvSpPr/>
          <p:nvPr/>
        </p:nvSpPr>
        <p:spPr>
          <a:xfrm>
            <a:off x="18026743" y="1866900"/>
            <a:ext cx="1861068" cy="914400"/>
          </a:xfrm>
          <a:prstGeom prst="ellips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5423724-731D-4A51-AC36-A8CDB74C5848}"/>
              </a:ext>
            </a:extLst>
          </p:cNvPr>
          <p:cNvSpPr/>
          <p:nvPr/>
        </p:nvSpPr>
        <p:spPr>
          <a:xfrm>
            <a:off x="12534900" y="1866900"/>
            <a:ext cx="1257300" cy="914400"/>
          </a:xfrm>
          <a:prstGeom prst="ellipse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5AF9326-4472-4BE8-85FA-364546F97565}"/>
              </a:ext>
            </a:extLst>
          </p:cNvPr>
          <p:cNvSpPr/>
          <p:nvPr/>
        </p:nvSpPr>
        <p:spPr>
          <a:xfrm>
            <a:off x="20303412" y="6120883"/>
            <a:ext cx="3900196" cy="38882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6AC8CE8-453D-4542-8B5D-9A288DC9A7EB}"/>
              </a:ext>
            </a:extLst>
          </p:cNvPr>
          <p:cNvSpPr/>
          <p:nvPr/>
        </p:nvSpPr>
        <p:spPr>
          <a:xfrm>
            <a:off x="429209" y="7744408"/>
            <a:ext cx="4795933" cy="14182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Elemento grafico 11" descr="Scarica">
            <a:extLst>
              <a:ext uri="{FF2B5EF4-FFF2-40B4-BE49-F238E27FC236}">
                <a16:creationId xmlns:a16="http://schemas.microsoft.com/office/drawing/2014/main" id="{13542862-43B3-4C8D-98DC-41D91572B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3953071" y="8126958"/>
            <a:ext cx="914400" cy="914400"/>
          </a:xfrm>
          <a:prstGeom prst="rect">
            <a:avLst/>
          </a:prstGeom>
        </p:spPr>
      </p:pic>
      <p:pic>
        <p:nvPicPr>
          <p:cNvPr id="13" name="Elemento grafico 12" descr="Scarica">
            <a:extLst>
              <a:ext uri="{FF2B5EF4-FFF2-40B4-BE49-F238E27FC236}">
                <a16:creationId xmlns:a16="http://schemas.microsoft.com/office/drawing/2014/main" id="{98924A28-BBBD-4378-828A-8F27A918A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434860">
            <a:off x="19463641" y="7508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17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7D6E961-414F-4EA6-927E-529F997AF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10902" r="34687" b="10901"/>
          <a:stretch/>
        </p:blipFill>
        <p:spPr>
          <a:xfrm>
            <a:off x="95250" y="1905000"/>
            <a:ext cx="11163300" cy="9372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BD842B-7BF4-4BE6-B899-9E60360D49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5" t="12037" r="22319" b="5185"/>
          <a:stretch/>
        </p:blipFill>
        <p:spPr>
          <a:xfrm>
            <a:off x="11696700" y="0"/>
            <a:ext cx="12592050" cy="114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87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272</Words>
  <Application>Microsoft Office PowerPoint</Application>
  <PresentationFormat>Personalizzato</PresentationFormat>
  <Paragraphs>29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Tahoma</vt:lpstr>
      <vt:lpstr>Tema di Office</vt:lpstr>
      <vt:lpstr>Lezione 1: la narrazione ambigua. Il vincolo europeo, l’europeismo e l’antieuropeismo italiano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lezione</dc:title>
  <dc:creator>Claudia Salvi</dc:creator>
  <cp:lastModifiedBy>Claudia Salvi</cp:lastModifiedBy>
  <cp:revision>11</cp:revision>
  <dcterms:modified xsi:type="dcterms:W3CDTF">2022-03-08T13:35:09Z</dcterms:modified>
</cp:coreProperties>
</file>