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147308367" r:id="rId6"/>
    <p:sldId id="2147308365" r:id="rId7"/>
    <p:sldId id="2147308366" r:id="rId8"/>
    <p:sldId id="2147308359" r:id="rId9"/>
    <p:sldId id="268" r:id="rId10"/>
    <p:sldId id="2147308368" r:id="rId11"/>
    <p:sldId id="2147308370" r:id="rId12"/>
    <p:sldId id="2147308369" r:id="rId13"/>
    <p:sldId id="265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3DECEC-BE41-9CCA-D82C-2377F7CA1CC9}" name="Angeletti Sauro" initials="SA" userId="S::S.Angeletti@governo.it::3be4062f-833b-4980-b678-8ea60f8603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83"/>
    <a:srgbClr val="FFFFFF"/>
    <a:srgbClr val="F0F1F1"/>
    <a:srgbClr val="225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56" autoAdjust="0"/>
  </p:normalViewPr>
  <p:slideViewPr>
    <p:cSldViewPr snapToGrid="0">
      <p:cViewPr varScale="1">
        <p:scale>
          <a:sx n="57" d="100"/>
          <a:sy n="57" d="100"/>
        </p:scale>
        <p:origin x="494" y="53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Presidenza\Presentazione%20Sauro%20aggiornamento\Dati%20estratti%20sinteti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Presidenza\Presentazione%20Sauro%20aggiornamento\Dati%20estratti%20sintetic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esktop\Presidenza\Presentazione%20Sauro%20aggiornamento\Dati%20estratti%20sinteti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/>
              <a:t>PA registrate sulla piattaforma</a:t>
            </a:r>
            <a:r>
              <a:rPr lang="it-IT" b="1" baseline="0" dirty="0"/>
              <a:t> </a:t>
            </a:r>
            <a:r>
              <a:rPr lang="it-IT" b="1" baseline="0" dirty="0" err="1"/>
              <a:t>Syllabus</a:t>
            </a:r>
            <a:r>
              <a:rPr lang="it-IT" b="1" baseline="0" dirty="0"/>
              <a:t> sul totale</a:t>
            </a:r>
            <a:endParaRPr lang="it-IT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'Andamento registrazioni (2)'!$M$36</c:f>
              <c:strCache>
                <c:ptCount val="1"/>
                <c:pt idx="0">
                  <c:v>31-dic-23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'Andamento registrazioni (2)'!$N$35:$P$35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Totale PA</c:v>
                </c:pt>
              </c:strCache>
            </c:strRef>
          </c:cat>
          <c:val>
            <c:numRef>
              <c:f>'Andamento registrazioni (2)'!$N$36:$P$36</c:f>
              <c:numCache>
                <c:formatCode>0.00%</c:formatCode>
                <c:ptCount val="3"/>
                <c:pt idx="0">
                  <c:v>0.70588235294117652</c:v>
                </c:pt>
                <c:pt idx="1">
                  <c:v>0.46769023114560487</c:v>
                </c:pt>
                <c:pt idx="2">
                  <c:v>0.46972231515557045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1-482D-B50C-7DF9C7C49CAF}"/>
            </c:ext>
          </c:extLst>
        </c:ser>
        <c:ser>
          <c:idx val="1"/>
          <c:order val="1"/>
          <c:tx>
            <c:strRef>
              <c:f>'Andamento registrazioni (2)'!$M$37</c:f>
              <c:strCache>
                <c:ptCount val="1"/>
                <c:pt idx="0">
                  <c:v>30-giu-24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'Andamento registrazioni (2)'!$N$35:$P$35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Totale PA</c:v>
                </c:pt>
              </c:strCache>
            </c:strRef>
          </c:cat>
          <c:val>
            <c:numRef>
              <c:f>'Andamento registrazioni (2)'!$N$37:$P$37</c:f>
              <c:numCache>
                <c:formatCode>0.00%</c:formatCode>
                <c:ptCount val="3"/>
                <c:pt idx="0">
                  <c:v>0.8529411764705882</c:v>
                </c:pt>
                <c:pt idx="1">
                  <c:v>0.50489286316855075</c:v>
                </c:pt>
                <c:pt idx="2">
                  <c:v>0.50786216125794581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1-482D-B50C-7DF9C7C49CAF}"/>
            </c:ext>
          </c:extLst>
        </c:ser>
        <c:ser>
          <c:idx val="2"/>
          <c:order val="2"/>
          <c:tx>
            <c:strRef>
              <c:f>'Andamento registrazioni (2)'!$M$38</c:f>
              <c:strCache>
                <c:ptCount val="1"/>
                <c:pt idx="0">
                  <c:v>31-dic-24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'Andamento registrazioni (2)'!$N$35:$P$35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Totale PA</c:v>
                </c:pt>
              </c:strCache>
            </c:strRef>
          </c:cat>
          <c:val>
            <c:numRef>
              <c:f>'Andamento registrazioni (2)'!$N$38:$P$38</c:f>
              <c:numCache>
                <c:formatCode>0.00%</c:formatCode>
                <c:ptCount val="3"/>
                <c:pt idx="0">
                  <c:v>0.8529411764705882</c:v>
                </c:pt>
                <c:pt idx="1">
                  <c:v>0.52336763961531974</c:v>
                </c:pt>
                <c:pt idx="2">
                  <c:v>0.52617932418869184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71-482D-B50C-7DF9C7C49CAF}"/>
            </c:ext>
          </c:extLst>
        </c:ser>
        <c:ser>
          <c:idx val="3"/>
          <c:order val="3"/>
          <c:tx>
            <c:strRef>
              <c:f>'Andamento registrazioni (2)'!$M$39</c:f>
              <c:strCache>
                <c:ptCount val="1"/>
                <c:pt idx="0">
                  <c:v>30-nov-25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'Andamento registrazioni (2)'!$N$35:$P$35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Totale PA</c:v>
                </c:pt>
              </c:strCache>
            </c:strRef>
          </c:cat>
          <c:val>
            <c:numRef>
              <c:f>'Andamento registrazioni (2)'!$N$39:$P$39</c:f>
              <c:numCache>
                <c:formatCode>0.00%</c:formatCode>
                <c:ptCount val="3"/>
                <c:pt idx="0">
                  <c:v>0.87254901960784315</c:v>
                </c:pt>
                <c:pt idx="1">
                  <c:v>0.64442382318204827</c:v>
                </c:pt>
                <c:pt idx="2">
                  <c:v>0.6463700234192038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71-482D-B50C-7DF9C7C49C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9717008"/>
        <c:axId val="369722000"/>
      </c:barChart>
      <c:catAx>
        <c:axId val="36971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9722000"/>
        <c:crosses val="autoZero"/>
        <c:auto val="1"/>
        <c:lblAlgn val="ctr"/>
        <c:lblOffset val="100"/>
        <c:noMultiLvlLbl val="0"/>
      </c:catAx>
      <c:valAx>
        <c:axId val="36972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971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 PA e articolazioni</a:t>
            </a:r>
            <a:r>
              <a:rPr lang="en-US" b="1" baseline="0"/>
              <a:t> periferiche </a:t>
            </a:r>
            <a:r>
              <a:rPr lang="en-US" b="1"/>
              <a:t>registrate sulla piattaforma Syllabus</a:t>
            </a:r>
          </a:p>
        </c:rich>
      </c:tx>
      <c:layout>
        <c:manualLayout>
          <c:xMode val="edge"/>
          <c:yMode val="edge"/>
          <c:x val="0.16060683591021707"/>
          <c:y val="2.5594316770360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29604067908347E-2"/>
          <c:y val="0.10203576341127925"/>
          <c:w val="0.92187212002129015"/>
          <c:h val="0.76618722178297172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'Andamento registrazioni (2)'!$B$1:$N$1</c:f>
              <c:numCache>
                <c:formatCode>d\-mmm\-yy</c:formatCode>
                <c:ptCount val="13"/>
                <c:pt idx="0">
                  <c:v>44992</c:v>
                </c:pt>
                <c:pt idx="1">
                  <c:v>45107</c:v>
                </c:pt>
                <c:pt idx="2">
                  <c:v>45199</c:v>
                </c:pt>
                <c:pt idx="3">
                  <c:v>45291</c:v>
                </c:pt>
                <c:pt idx="4">
                  <c:v>45382</c:v>
                </c:pt>
                <c:pt idx="5">
                  <c:v>45473</c:v>
                </c:pt>
                <c:pt idx="6">
                  <c:v>45565</c:v>
                </c:pt>
                <c:pt idx="7">
                  <c:v>45657</c:v>
                </c:pt>
                <c:pt idx="8">
                  <c:v>45747</c:v>
                </c:pt>
                <c:pt idx="9">
                  <c:v>45838</c:v>
                </c:pt>
                <c:pt idx="10">
                  <c:v>45930</c:v>
                </c:pt>
                <c:pt idx="11">
                  <c:v>45961</c:v>
                </c:pt>
                <c:pt idx="12">
                  <c:v>45991</c:v>
                </c:pt>
              </c:numCache>
            </c:numRef>
          </c:cat>
          <c:val>
            <c:numRef>
              <c:f>'Andamento registrazioni (2)'!$B$2:$N$2</c:f>
              <c:numCache>
                <c:formatCode>#,##0</c:formatCode>
                <c:ptCount val="13"/>
                <c:pt idx="0">
                  <c:v>2551</c:v>
                </c:pt>
                <c:pt idx="1">
                  <c:v>5679</c:v>
                </c:pt>
                <c:pt idx="2">
                  <c:v>6509</c:v>
                </c:pt>
                <c:pt idx="3">
                  <c:v>6827</c:v>
                </c:pt>
                <c:pt idx="4">
                  <c:v>7200</c:v>
                </c:pt>
                <c:pt idx="5">
                  <c:v>7500</c:v>
                </c:pt>
                <c:pt idx="6">
                  <c:v>7625</c:v>
                </c:pt>
                <c:pt idx="7">
                  <c:v>7774</c:v>
                </c:pt>
                <c:pt idx="8">
                  <c:v>8558</c:v>
                </c:pt>
                <c:pt idx="9">
                  <c:v>9029</c:v>
                </c:pt>
                <c:pt idx="10" formatCode="General">
                  <c:v>9379</c:v>
                </c:pt>
                <c:pt idx="11" formatCode="General">
                  <c:v>9568</c:v>
                </c:pt>
                <c:pt idx="12">
                  <c:v>9673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E3-41D3-B7BC-F764EDEF2EFE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'Andamento registrazioni (2)'!$B$1:$N$1</c:f>
              <c:numCache>
                <c:formatCode>d\-mmm\-yy</c:formatCode>
                <c:ptCount val="13"/>
                <c:pt idx="0">
                  <c:v>44992</c:v>
                </c:pt>
                <c:pt idx="1">
                  <c:v>45107</c:v>
                </c:pt>
                <c:pt idx="2">
                  <c:v>45199</c:v>
                </c:pt>
                <c:pt idx="3">
                  <c:v>45291</c:v>
                </c:pt>
                <c:pt idx="4">
                  <c:v>45382</c:v>
                </c:pt>
                <c:pt idx="5">
                  <c:v>45473</c:v>
                </c:pt>
                <c:pt idx="6">
                  <c:v>45565</c:v>
                </c:pt>
                <c:pt idx="7">
                  <c:v>45657</c:v>
                </c:pt>
                <c:pt idx="8">
                  <c:v>45747</c:v>
                </c:pt>
                <c:pt idx="9">
                  <c:v>45838</c:v>
                </c:pt>
                <c:pt idx="10">
                  <c:v>45930</c:v>
                </c:pt>
                <c:pt idx="11">
                  <c:v>45961</c:v>
                </c:pt>
                <c:pt idx="12">
                  <c:v>45991</c:v>
                </c:pt>
              </c:numCache>
            </c:numRef>
          </c:cat>
          <c:val>
            <c:numRef>
              <c:f>'Andamento registrazioni (2)'!$B$3:$N$3</c:f>
              <c:numCache>
                <c:formatCode>General</c:formatCode>
                <c:ptCount val="13"/>
                <c:pt idx="2">
                  <c:v>6509</c:v>
                </c:pt>
                <c:pt idx="3">
                  <c:v>6827</c:v>
                </c:pt>
                <c:pt idx="4">
                  <c:v>7200</c:v>
                </c:pt>
                <c:pt idx="5">
                  <c:v>7500</c:v>
                </c:pt>
                <c:pt idx="6">
                  <c:v>7625</c:v>
                </c:pt>
                <c:pt idx="7">
                  <c:v>7774</c:v>
                </c:pt>
                <c:pt idx="8" formatCode="#,##0">
                  <c:v>7919.7608695652161</c:v>
                </c:pt>
                <c:pt idx="9">
                  <c:v>8067.1413043478096</c:v>
                </c:pt>
                <c:pt idx="10">
                  <c:v>8216.1413043478096</c:v>
                </c:pt>
                <c:pt idx="11">
                  <c:v>8266.3478260869306</c:v>
                </c:pt>
                <c:pt idx="12">
                  <c:v>8314.9347826086741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E3-41D3-B7BC-F764EDEF2E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8988816"/>
        <c:axId val="631443088"/>
      </c:lineChart>
      <c:catAx>
        <c:axId val="328988816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1443088"/>
        <c:crosses val="autoZero"/>
        <c:auto val="0"/>
        <c:lblAlgn val="ctr"/>
        <c:lblOffset val="100"/>
        <c:noMultiLvlLbl val="0"/>
      </c:catAx>
      <c:valAx>
        <c:axId val="63144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898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0" i="0" baseline="0">
                <a:effectLst/>
              </a:rPr>
              <a:t>Dipendenti coinvolti nel processo di formazione per tipologia di PA</a:t>
            </a:r>
            <a:endParaRPr lang="it-IT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Formazione!$B$1</c:f>
              <c:strCache>
                <c:ptCount val="1"/>
                <c:pt idx="0">
                  <c:v>Dipendenti abilitati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Formazione!$A$2:$A$4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TOTALI</c:v>
                </c:pt>
              </c:strCache>
            </c:strRef>
          </c:cat>
          <c:val>
            <c:numRef>
              <c:f>Formazione!$B$2:$B$4</c:f>
              <c:numCache>
                <c:formatCode>General</c:formatCode>
                <c:ptCount val="3"/>
                <c:pt idx="0" formatCode="#,##0">
                  <c:v>283027</c:v>
                </c:pt>
                <c:pt idx="1">
                  <c:v>848244</c:v>
                </c:pt>
                <c:pt idx="2" formatCode="#,##0">
                  <c:v>1131271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A-4F06-9AA7-46449B831EA8}"/>
            </c:ext>
          </c:extLst>
        </c:ser>
        <c:ser>
          <c:idx val="1"/>
          <c:order val="1"/>
          <c:tx>
            <c:strRef>
              <c:f>Formazione!$C$1</c:f>
              <c:strCache>
                <c:ptCount val="1"/>
                <c:pt idx="0">
                  <c:v>Dipendenti registrati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Formazione!$A$2:$A$4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TOTALI</c:v>
                </c:pt>
              </c:strCache>
            </c:strRef>
          </c:cat>
          <c:val>
            <c:numRef>
              <c:f>Formazione!$C$2:$C$4</c:f>
              <c:numCache>
                <c:formatCode>General</c:formatCode>
                <c:ptCount val="3"/>
                <c:pt idx="0" formatCode="#,##0">
                  <c:v>205467</c:v>
                </c:pt>
                <c:pt idx="1">
                  <c:v>523788</c:v>
                </c:pt>
                <c:pt idx="2" formatCode="#,##0">
                  <c:v>729255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A-4F06-9AA7-46449B831EA8}"/>
            </c:ext>
          </c:extLst>
        </c:ser>
        <c:ser>
          <c:idx val="2"/>
          <c:order val="2"/>
          <c:tx>
            <c:strRef>
              <c:f>Formazione!$D$1</c:f>
              <c:strCache>
                <c:ptCount val="1"/>
                <c:pt idx="0">
                  <c:v>Dipendenti che hanno avviato la formazione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Formazione!$A$2:$A$4</c:f>
              <c:strCache>
                <c:ptCount val="3"/>
                <c:pt idx="0">
                  <c:v>PA Centrali</c:v>
                </c:pt>
                <c:pt idx="1">
                  <c:v>Altre PA</c:v>
                </c:pt>
                <c:pt idx="2">
                  <c:v>TOTALI</c:v>
                </c:pt>
              </c:strCache>
            </c:strRef>
          </c:cat>
          <c:val>
            <c:numRef>
              <c:f>Formazione!$D$2:$D$4</c:f>
              <c:numCache>
                <c:formatCode>General</c:formatCode>
                <c:ptCount val="3"/>
                <c:pt idx="0" formatCode="#,##0">
                  <c:v>161508</c:v>
                </c:pt>
                <c:pt idx="1">
                  <c:v>416288</c:v>
                </c:pt>
                <c:pt idx="2" formatCode="#,##0">
                  <c:v>577796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EA-4F06-9AA7-46449B831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0078224"/>
        <c:axId val="1678198912"/>
      </c:barChart>
      <c:catAx>
        <c:axId val="16900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8198912"/>
        <c:crosses val="autoZero"/>
        <c:auto val="1"/>
        <c:lblAlgn val="ctr"/>
        <c:lblOffset val="100"/>
        <c:noMultiLvlLbl val="0"/>
      </c:catAx>
      <c:valAx>
        <c:axId val="16781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00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0.11931</cdr:x>
      <cdr:y>0.42612</cdr:y>
    </cdr:from>
    <cdr:to>
      <cdr:x>0.12045</cdr:x>
      <cdr:y>0.79508</cdr:y>
    </cdr:to>
    <cdr:cxnSp macro="">
      <cdr:nvCxnSpPr>
        <cdr:cNvPr id="6" name="Connettore diritto 1">
          <a:extLst xmlns:a="http://schemas.openxmlformats.org/drawingml/2006/main">
            <a:ext uri="{FF2B5EF4-FFF2-40B4-BE49-F238E27FC236}">
              <a16:creationId xmlns:a16="http://schemas.microsoft.com/office/drawing/2014/main" id="{4A36B6E6-D9F8-48BB-ADBD-BA3E25C8AAB5}"/>
            </a:ext>
          </a:extLst>
        </cdr:cNvPr>
        <cdr:cNvCxnSpPr/>
      </cdr:nvCxnSpPr>
      <cdr:spPr>
        <a:xfrm xmlns:a="http://schemas.openxmlformats.org/drawingml/2006/main" flipH="1">
          <a:off x="811417" y="1895475"/>
          <a:ext cx="7733" cy="1641166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0.6099</cdr:x>
      <cdr:y>0.36979</cdr:y>
    </cdr:from>
    <cdr:to>
      <cdr:x>0.6113</cdr:x>
      <cdr:y>0.71241</cdr:y>
    </cdr:to>
    <cdr:cxnSp macro="">
      <cdr:nvCxnSpPr>
        <cdr:cNvPr id="3" name="Connettore diritto 2">
          <a:extLst xmlns:a="http://schemas.openxmlformats.org/drawingml/2006/main">
            <a:ext uri="{FF2B5EF4-FFF2-40B4-BE49-F238E27FC236}">
              <a16:creationId xmlns:a16="http://schemas.microsoft.com/office/drawing/2014/main" id="{51AFD6C3-BF21-B29F-D711-BEA7235CC11E}"/>
            </a:ext>
          </a:extLst>
        </cdr:cNvPr>
        <cdr:cNvCxnSpPr/>
      </cdr:nvCxnSpPr>
      <cdr:spPr>
        <a:xfrm xmlns:a="http://schemas.openxmlformats.org/drawingml/2006/main" flipH="1">
          <a:off x="3795471" y="1247298"/>
          <a:ext cx="8712" cy="115566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B050"/>
          </a:solidFill>
          <a:prstDash val="lgDash"/>
          <a:tailEnd w="lg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0.05882</cdr:x>
      <cdr:y>0.78253</cdr:y>
    </cdr:from>
    <cdr:to>
      <cdr:x>0.19328</cdr:x>
      <cdr:y>0.84891</cdr:y>
    </cdr:to>
    <cdr:sp macro="" textlink="">
      <cdr:nvSpPr>
        <cdr:cNvPr id="7" name="CasellaDiTesto 6"/>
        <cdr:cNvSpPr txBox="1"/>
      </cdr:nvSpPr>
      <cdr:spPr>
        <a:xfrm xmlns:a="http://schemas.openxmlformats.org/drawingml/2006/main">
          <a:off x="469526" y="3197606"/>
          <a:ext cx="1073204" cy="271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>
              <a:solidFill>
                <a:srgbClr val="FF0000"/>
              </a:solidFill>
            </a:rPr>
            <a:t>Avvio Syllabus</a:t>
          </a:r>
        </a:p>
      </cdr:txBody>
    </cdr:sp>
  </cdr:relSizeAnchor>
  <cdr:relSizeAnchor xmlns:cdr="http://schemas.openxmlformats.org/drawingml/2006/chartDrawing">
    <cdr:from>
      <cdr:x>0.5362</cdr:x>
      <cdr:y>0.71241</cdr:y>
    </cdr:from>
    <cdr:to>
      <cdr:x>0.67066</cdr:x>
      <cdr:y>0.77879</cdr:y>
    </cdr:to>
    <cdr:sp macro="" textlink="">
      <cdr:nvSpPr>
        <cdr:cNvPr id="8" name="CasellaDiTesto 1"/>
        <cdr:cNvSpPr txBox="1"/>
      </cdr:nvSpPr>
      <cdr:spPr>
        <a:xfrm xmlns:a="http://schemas.openxmlformats.org/drawingml/2006/main">
          <a:off x="3336833" y="2402959"/>
          <a:ext cx="836755" cy="223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dirty="0">
              <a:solidFill>
                <a:srgbClr val="00B050"/>
              </a:solidFill>
            </a:rPr>
            <a:t>Direttiva 40 </a:t>
          </a:r>
          <a:r>
            <a:rPr lang="it-IT" sz="1100" baseline="0" dirty="0">
              <a:solidFill>
                <a:srgbClr val="00B050"/>
              </a:solidFill>
            </a:rPr>
            <a:t> ore</a:t>
          </a:r>
          <a:endParaRPr lang="it-IT" sz="1100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A0A0-035B-4A50-A890-F07E0DBAA422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5689D-9B7D-4818-838B-0C28C6D24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96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1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3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FCD6-70D9-8B0C-F169-EF76773E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B84FF5-C8EC-975E-DAB5-A19524450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454C3EC-4B76-BB7F-C309-308ADE7F7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DAB533-34B8-7721-9C07-B9F6133C1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3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2549-1380-D49E-214B-99125BB8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AB37E40-11FD-775A-AB0F-0ACF4F925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53E055D-4426-4811-F0AA-CE801DA77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E2ABB0-FDCC-B439-C89A-3063E8A95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11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3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88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9ECC0-027B-D329-3449-D58A96125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AC5BF0-1111-C0F9-4847-C9AEAF95D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57A31E-06E2-6E25-CFBC-AC3A14ACE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760DE7-AACD-224A-898C-F4C1854E9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88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A995D-5537-B380-ED37-4AF00CEA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545937A-94F9-9586-12E1-B17A78EB1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C3A74A-D9A1-EC08-5FE4-D1C3FC1EA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30DF5-8E48-5A56-0BAC-FFBDF7F46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252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B4F0-3741-150D-959D-1B62972F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756C0E-4E3C-75C5-E68D-ABCDF6436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67A03F5-6124-B67F-D3BE-1BAF1D7D1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232E27-9A82-50F2-40F2-C70FBBA89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5689D-9B7D-4818-838B-0C28C6D24A3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8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8C866-1732-B4E3-DCA0-A82586BD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6E8432-C2AF-9B8B-FE9A-D81C7792E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041AA0-2ED6-87B2-2D98-6288235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788F38-BEBF-81F1-CACD-28345801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F8030A-6484-209F-8B7C-317EDC2C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07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7EB8B5-1E81-4481-4DF6-6DB2D09F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0550C1-2A55-815B-8CA2-04D679E6C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62442D-D7D0-5AC3-EACC-5D832368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21BAAD-E639-50B9-0B5B-09C65A839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A83532-1ECD-B304-B867-21B5FF86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63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598D81C-610E-427F-EED9-7CB8994AB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AF0CE0-A426-E02E-8A2A-A040803BE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B2E446-6287-E5C8-7EE3-B2C19EA2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24DAC-4B9C-F36B-BB69-7D68271B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800E12-4FB1-3C9A-0184-AF287762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82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16F44-3700-485C-D8D1-51D564FF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4E761F-2880-B95F-F1E8-9192976D1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31873-64FA-1063-4E31-7956E05B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B628B-7968-1A6E-9DBA-362F15A2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7716-F5CB-5412-FDE8-C3C28201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AA8AC1-F079-FC3A-6373-DF2511A0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43705C-0EEA-88C3-FACC-66D8178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F6AC23-FE26-B3EF-16B2-270098A9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76FD4F-595B-E9B6-87E0-9AAA4B8D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38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9D9D2-48C9-65CE-439A-DE086816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DB951D-95F5-B968-FB3C-1CC1C971E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DE3F2-FD34-FEFB-1917-945E902A8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3A111E-A8FE-A985-A167-B7EE0A5C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8FBA04-C65B-CF52-FB0B-5C639A4C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1DDE66-F96B-D010-7D00-3A7F0827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89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FFFF7-074B-0473-2884-4384189F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B729C6-5ACD-1966-FDDF-C00EF041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598B8C-D6E3-1E02-C767-32885AAB8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6DB0FD-37D7-4003-36D9-322EA0D5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D950ED-9DA3-4055-0E87-ED58D4DF6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D50056-0F57-83ED-F506-4D21A11F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5B8BBA-BFA5-1AA0-E71C-426E3E23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98AE88-97A0-FB37-D40C-F5B3B57B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6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75498-54B3-06A8-B9EC-BB8E8BC7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3D1ADE-59EE-CB4B-DC1E-C294DB02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FF0C5-5F25-57B1-DFD4-5A734D08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30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8B1CF63-E813-5B99-D228-92F6BD24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B17540-5805-B804-0A71-8AAAD090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55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DA389-FFEC-AB76-390E-3E824C64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84F42-C606-0F53-590C-B21EB96E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3B4046-748F-9A43-857C-EFC9D0929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49EB74-CB08-EB12-FE79-12A6BBDC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012DEA-FCFE-CD86-7F34-042CD038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7562E7-B28A-0769-D2A9-CD56260F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73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DC1EA3-1023-9F8E-3681-73048916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ADA00D-DE46-457E-CBBD-264E679E3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D1B437-6F2E-1F60-A3A3-665A1204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BBF9F6-AA78-1E2B-2DFB-B866B442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511E4D-D61F-B613-3C40-CF47005C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3BF9E7-298A-1A79-73AA-5FB57FF3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CD0F-7FB9-4019-818B-7880CA6BFE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73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40EE1B-4DF7-5F57-0C7C-08156136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3BAEBE-349A-B765-92C3-AFDDDD2EF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74976E-F710-0D14-20DE-3D8C8EC98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A3957-F310-49B6-8F91-C2513B44A4EA}" type="datetimeFigureOut">
              <a:rPr lang="it-IT" smtClean="0"/>
              <a:t>19/12/2025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887FE-606E-1C2E-00A6-7E40E448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F1CD0F-7FB9-4019-818B-7880CA6BFE33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2050" name="Picture 2" descr="Immagine che contiene Carattere, logo, Elementi grafici, testo&#10;&#10;Descrizione generata automaticamente">
            <a:extLst>
              <a:ext uri="{FF2B5EF4-FFF2-40B4-BE49-F238E27FC236}">
                <a16:creationId xmlns:a16="http://schemas.microsoft.com/office/drawing/2014/main" id="{96DCD33A-7A04-4933-4341-775D88055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30" y="6249299"/>
            <a:ext cx="1876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75C2896-C3BF-C634-C54D-37411CCD90E3}"/>
              </a:ext>
            </a:extLst>
          </p:cNvPr>
          <p:cNvSpPr/>
          <p:nvPr/>
        </p:nvSpPr>
        <p:spPr>
          <a:xfrm>
            <a:off x="-152400" y="-163830"/>
            <a:ext cx="12512040" cy="7223760"/>
          </a:xfrm>
          <a:prstGeom prst="rect">
            <a:avLst/>
          </a:prstGeom>
          <a:solidFill>
            <a:srgbClr val="225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551E17A-3B1C-89AB-812C-513408ECE3CF}"/>
              </a:ext>
            </a:extLst>
          </p:cNvPr>
          <p:cNvGrpSpPr/>
          <p:nvPr/>
        </p:nvGrpSpPr>
        <p:grpSpPr>
          <a:xfrm rot="20532165">
            <a:off x="8981038" y="1053829"/>
            <a:ext cx="9712795" cy="9712795"/>
            <a:chOff x="-1664290" y="570680"/>
            <a:chExt cx="7415183" cy="741518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C0079C12-EA73-BA71-C73E-292C24F1E636}"/>
                </a:ext>
              </a:extLst>
            </p:cNvPr>
            <p:cNvSpPr/>
            <p:nvPr/>
          </p:nvSpPr>
          <p:spPr>
            <a:xfrm rot="20089565">
              <a:off x="-1664290" y="570680"/>
              <a:ext cx="7415183" cy="7415183"/>
            </a:xfrm>
            <a:prstGeom prst="rect">
              <a:avLst/>
            </a:prstGeom>
            <a:solidFill>
              <a:srgbClr val="F0F1F1"/>
            </a:solidFill>
            <a:ln>
              <a:noFill/>
            </a:ln>
            <a:effectLst>
              <a:outerShdw blurRad="317500" dist="38100" dir="10800000" sx="102000" sy="102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14C3CD7-2A2A-3C30-C585-D9CC49952AD2}"/>
                </a:ext>
              </a:extLst>
            </p:cNvPr>
            <p:cNvSpPr/>
            <p:nvPr/>
          </p:nvSpPr>
          <p:spPr>
            <a:xfrm rot="20089565">
              <a:off x="-815427" y="1419544"/>
              <a:ext cx="5717457" cy="5717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77800" dist="38100" dir="10800000" sx="102000" sy="102000" algn="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FAA67F-3E8A-4F0C-C120-7C2F8E17F16E}"/>
              </a:ext>
            </a:extLst>
          </p:cNvPr>
          <p:cNvSpPr txBox="1"/>
          <p:nvPr/>
        </p:nvSpPr>
        <p:spPr>
          <a:xfrm>
            <a:off x="437741" y="5745167"/>
            <a:ext cx="554494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Verdana"/>
                <a:ea typeface="Verdana"/>
              </a:rPr>
              <a:t>16|12|2025</a:t>
            </a:r>
            <a:endParaRPr lang="it-IT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2748187-96E0-0F22-014A-A7773B373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1173" y="6118127"/>
            <a:ext cx="2286000" cy="546287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56BB860-3A69-6165-1F26-6D20B8ECF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329" y="6192598"/>
            <a:ext cx="1746815" cy="39734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56303B-2BD4-028E-091C-63A067DDB1ED}"/>
              </a:ext>
            </a:extLst>
          </p:cNvPr>
          <p:cNvSpPr txBox="1"/>
          <p:nvPr/>
        </p:nvSpPr>
        <p:spPr>
          <a:xfrm>
            <a:off x="399240" y="74821"/>
            <a:ext cx="1078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Investire sul capitale umano: competenze e formazione 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2230CA-DC21-ADC8-81DB-DDCA82CFD1CA}"/>
              </a:ext>
            </a:extLst>
          </p:cNvPr>
          <p:cNvSpPr txBox="1"/>
          <p:nvPr/>
        </p:nvSpPr>
        <p:spPr>
          <a:xfrm>
            <a:off x="407260" y="4350022"/>
            <a:ext cx="6918573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>
                <a:solidFill>
                  <a:schemeClr val="bg1"/>
                </a:solidFill>
                <a:latin typeface="Verdana"/>
                <a:ea typeface="Verdana"/>
              </a:rPr>
              <a:t>Lorenzo Marcianò Agostinelli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  <a:t>Dirigente del Servizio per la formazione e lo sviluppo delle competenze</a:t>
            </a:r>
          </a:p>
          <a:p>
            <a:pPr>
              <a:spcAft>
                <a:spcPts val="600"/>
              </a:spcAft>
            </a:pPr>
            <a: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  <a:t>Ufficio per l’innovazione amministrativa </a:t>
            </a:r>
            <a:b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it-IT" sz="1400" dirty="0">
                <a:solidFill>
                  <a:schemeClr val="bg1"/>
                </a:solidFill>
                <a:latin typeface="Verdana"/>
                <a:ea typeface="Verdana"/>
              </a:rPr>
              <a:t>la formazione e lo sviluppo delle competenze </a:t>
            </a:r>
            <a:endParaRPr lang="it-IT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063A89-E860-348D-5996-D1200F92E5B7}"/>
              </a:ext>
            </a:extLst>
          </p:cNvPr>
          <p:cNvSpPr txBox="1"/>
          <p:nvPr/>
        </p:nvSpPr>
        <p:spPr>
          <a:xfrm>
            <a:off x="378385" y="1988647"/>
            <a:ext cx="951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Syllabus – La formazione in autoapprendimento</a:t>
            </a:r>
            <a:endParaRPr lang="it-IT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FEFF6D2-6205-97C1-C204-05CD304F4E8D}"/>
              </a:ext>
            </a:extLst>
          </p:cNvPr>
          <p:cNvSpPr/>
          <p:nvPr/>
        </p:nvSpPr>
        <p:spPr>
          <a:xfrm>
            <a:off x="-152400" y="-198120"/>
            <a:ext cx="12512040" cy="7223760"/>
          </a:xfrm>
          <a:prstGeom prst="rect">
            <a:avLst/>
          </a:prstGeom>
          <a:solidFill>
            <a:srgbClr val="225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D6DA0C13-F643-8682-9852-271825090363}"/>
              </a:ext>
            </a:extLst>
          </p:cNvPr>
          <p:cNvGrpSpPr/>
          <p:nvPr/>
        </p:nvGrpSpPr>
        <p:grpSpPr>
          <a:xfrm>
            <a:off x="4401063" y="3103754"/>
            <a:ext cx="3364374" cy="414614"/>
            <a:chOff x="514329" y="6118127"/>
            <a:chExt cx="4432844" cy="546287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05775CBC-3B31-912B-7841-E57B6ACAD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1173" y="6118127"/>
              <a:ext cx="2286000" cy="54628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34E26DC4-F361-1A0C-4FA9-557C1FC1B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329" y="6192598"/>
              <a:ext cx="1746815" cy="397344"/>
            </a:xfrm>
            <a:prstGeom prst="rect">
              <a:avLst/>
            </a:prstGeom>
          </p:spPr>
        </p:pic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D7C3E389-70E0-61F4-0F69-486F8523022E}"/>
              </a:ext>
            </a:extLst>
          </p:cNvPr>
          <p:cNvGrpSpPr/>
          <p:nvPr/>
        </p:nvGrpSpPr>
        <p:grpSpPr>
          <a:xfrm rot="20532165">
            <a:off x="-2722193" y="5599691"/>
            <a:ext cx="6817353" cy="6817353"/>
            <a:chOff x="-1664290" y="570680"/>
            <a:chExt cx="7415183" cy="741518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57C12990-B343-BCFE-564B-83B5DB2FDBA2}"/>
                </a:ext>
              </a:extLst>
            </p:cNvPr>
            <p:cNvSpPr/>
            <p:nvPr/>
          </p:nvSpPr>
          <p:spPr>
            <a:xfrm rot="20089565">
              <a:off x="-1664290" y="570680"/>
              <a:ext cx="7415183" cy="7415183"/>
            </a:xfrm>
            <a:prstGeom prst="rect">
              <a:avLst/>
            </a:prstGeom>
            <a:solidFill>
              <a:srgbClr val="F0F1F1"/>
            </a:solidFill>
            <a:ln>
              <a:noFill/>
            </a:ln>
            <a:effectLst>
              <a:outerShdw blurRad="317500" dist="38100" dir="10800000" sx="102000" sy="102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00DC3F0A-55DB-13A7-0C07-B45501518F1F}"/>
                </a:ext>
              </a:extLst>
            </p:cNvPr>
            <p:cNvSpPr/>
            <p:nvPr/>
          </p:nvSpPr>
          <p:spPr>
            <a:xfrm rot="20089565">
              <a:off x="-815427" y="1419544"/>
              <a:ext cx="5717457" cy="5717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77800" dist="38100" dir="10800000" sx="102000" sy="102000" algn="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DEA9715-5CD2-7E03-78F1-CFAFB20D04C2}"/>
              </a:ext>
            </a:extLst>
          </p:cNvPr>
          <p:cNvGrpSpPr/>
          <p:nvPr/>
        </p:nvGrpSpPr>
        <p:grpSpPr>
          <a:xfrm rot="18550626">
            <a:off x="10223314" y="2413572"/>
            <a:ext cx="6817353" cy="6817353"/>
            <a:chOff x="-1664290" y="570680"/>
            <a:chExt cx="7415183" cy="7415183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531AE72E-FE2C-8B2D-EC8B-B658E9AC91AC}"/>
                </a:ext>
              </a:extLst>
            </p:cNvPr>
            <p:cNvSpPr/>
            <p:nvPr/>
          </p:nvSpPr>
          <p:spPr>
            <a:xfrm rot="20089565">
              <a:off x="-1664290" y="570680"/>
              <a:ext cx="7415183" cy="7415183"/>
            </a:xfrm>
            <a:prstGeom prst="rect">
              <a:avLst/>
            </a:prstGeom>
            <a:solidFill>
              <a:srgbClr val="F0F1F1"/>
            </a:solidFill>
            <a:ln>
              <a:noFill/>
            </a:ln>
            <a:effectLst>
              <a:outerShdw blurRad="317500" dist="38100" dir="10800000" sx="102000" sy="102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A518E9A-DC56-2F85-5117-1B429004755C}"/>
                </a:ext>
              </a:extLst>
            </p:cNvPr>
            <p:cNvSpPr/>
            <p:nvPr/>
          </p:nvSpPr>
          <p:spPr>
            <a:xfrm rot="20089565">
              <a:off x="-815427" y="1419544"/>
              <a:ext cx="5717457" cy="57174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77800" dist="38100" dir="10800000" sx="102000" sy="102000" algn="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</p:grpSp>
    </p:spTree>
    <p:extLst>
      <p:ext uri="{BB962C8B-B14F-4D97-AF65-F5344CB8AC3E}">
        <p14:creationId xmlns:p14="http://schemas.microsoft.com/office/powerpoint/2010/main" val="15467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9781B-EF7D-3CF7-7D28-810AA1A1D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74A45C2-DEB5-F521-3C9C-072955E74615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8A0548A3-1469-F8C6-C990-5E6678E7EBCC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779F505-9D25-8308-DFC9-FC3AF94F8ECD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58A83EBF-4FD2-81C5-042E-CA0DE655B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51271490-933D-EE3C-A49A-2BA60335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7D5B93-C0E6-FFBC-8D3C-9ACD6CC6C642}"/>
              </a:ext>
            </a:extLst>
          </p:cNvPr>
          <p:cNvSpPr txBox="1"/>
          <p:nvPr/>
        </p:nvSpPr>
        <p:spPr>
          <a:xfrm>
            <a:off x="293244" y="218014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Syllabus: cosa è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CCDA9A-FFC1-8EA4-1785-E7850DFA370D}"/>
              </a:ext>
            </a:extLst>
          </p:cNvPr>
          <p:cNvSpPr txBox="1"/>
          <p:nvPr/>
        </p:nvSpPr>
        <p:spPr>
          <a:xfrm>
            <a:off x="602936" y="1553294"/>
            <a:ext cx="105185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portale nazionale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 la crescita delle competenze nelle amministrazioni: Piattaforma digitale di formazione dedicata a tutte le persone che lavorano nella PA 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Offerta formativa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ampia, gratuita e in continua evoluzione: Accesso a un catalogo di corsi online fruibili in autoapprendimento, 24/7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Focalizzazione iniziale sulle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competenze digitali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 la PA, estesa progressivamente alle altre aree di competenza della Direttiva 14.01.2025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Modello pensato per essere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compatibile con i tempi di lavoro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: unità brevi, fruizione modulare, test di verifica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Iniziativa promossa dal Dipartimento della Funzione Pubblica e finanziata con risorse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PNRR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43F30E6-B9EE-B8EE-99D4-4FE224B107F9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B6542012-9AC5-F678-D89F-CAD94E2519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BC035-E7AF-5137-DBF2-942267560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C78A75B-D072-1A93-0994-9DA20FAA6BC3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6541B22B-A94B-1E24-7BA3-E24DC758B667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73905D1-EF11-7F93-CA00-EB1E1904D1E0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711744E2-3E53-2D6F-AA00-F6ED21D54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04B97CA3-0602-9E42-2AAB-2D5B3DFC5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BDEE26-6171-BDC4-6E7E-DF6D5B702929}"/>
              </a:ext>
            </a:extLst>
          </p:cNvPr>
          <p:cNvSpPr txBox="1"/>
          <p:nvPr/>
        </p:nvSpPr>
        <p:spPr>
          <a:xfrm>
            <a:off x="258448" y="210437"/>
            <a:ext cx="11268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Syllabus: un servizio sempre più usato dalle PA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680CC1-7689-8EE8-8CD6-2767CEBEAF25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C18F7BC5-2A78-1EF5-2786-AA102E56C4E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C6164C-87D5-C878-6740-787EF4272CB4}"/>
              </a:ext>
            </a:extLst>
          </p:cNvPr>
          <p:cNvSpPr txBox="1"/>
          <p:nvPr/>
        </p:nvSpPr>
        <p:spPr>
          <a:xfrm>
            <a:off x="6613344" y="4916264"/>
            <a:ext cx="510384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1000" dirty="0"/>
              <a:t>Totale PA: 11.956 Fonte: ISTAT, Censimento delle istituzioni 2022. </a:t>
            </a:r>
          </a:p>
          <a:p>
            <a:r>
              <a:rPr lang="it-IT" sz="1000" dirty="0"/>
              <a:t>Le PA centrali registrate sono 89, cui sono associate 2029 articolazioni periferiche.  </a:t>
            </a:r>
            <a:endParaRPr lang="it-IT" sz="1000" dirty="0">
              <a:cs typeface="Calibri"/>
            </a:endParaRPr>
          </a:p>
          <a:p>
            <a:endParaRPr lang="it-IT" sz="1000" dirty="0">
              <a:cs typeface="Calibri"/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29753D9-66E5-84FA-F997-D21A26D88512}"/>
              </a:ext>
            </a:extLst>
          </p:cNvPr>
          <p:cNvSpPr/>
          <p:nvPr/>
        </p:nvSpPr>
        <p:spPr>
          <a:xfrm rot="5400000">
            <a:off x="5049348" y="4926316"/>
            <a:ext cx="513999" cy="3843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2" name="Elemento grafico 61" descr="Punto esclamativo con riempimento a tinta unita">
            <a:extLst>
              <a:ext uri="{FF2B5EF4-FFF2-40B4-BE49-F238E27FC236}">
                <a16:creationId xmlns:a16="http://schemas.microsoft.com/office/drawing/2014/main" id="{1D363309-C86B-19E5-CFD3-F271E0DEA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7737" y="4798277"/>
            <a:ext cx="673526" cy="519591"/>
          </a:xfrm>
          <a:prstGeom prst="rect">
            <a:avLst/>
          </a:prstGeom>
        </p:spPr>
      </p:pic>
      <p:graphicFrame>
        <p:nvGraphicFramePr>
          <p:cNvPr id="63" name="Grafico 62">
            <a:extLst>
              <a:ext uri="{FF2B5EF4-FFF2-40B4-BE49-F238E27FC236}">
                <a16:creationId xmlns:a16="http://schemas.microsoft.com/office/drawing/2014/main" id="{2525792C-92AE-500B-1739-0310D3C5D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442186"/>
              </p:ext>
            </p:extLst>
          </p:nvPr>
        </p:nvGraphicFramePr>
        <p:xfrm>
          <a:off x="6501016" y="1308538"/>
          <a:ext cx="5216168" cy="346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4" name="Elemento grafico 3" descr="Punto esclamativo con riempimento a tinta unita">
            <a:extLst>
              <a:ext uri="{FF2B5EF4-FFF2-40B4-BE49-F238E27FC236}">
                <a16:creationId xmlns:a16="http://schemas.microsoft.com/office/drawing/2014/main" id="{1F4D8F42-3979-358D-6AAA-6079B9311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0857" y="4791167"/>
            <a:ext cx="673526" cy="519591"/>
          </a:xfrm>
          <a:prstGeom prst="rect">
            <a:avLst/>
          </a:prstGeom>
        </p:spPr>
      </p:pic>
      <p:graphicFrame>
        <p:nvGraphicFramePr>
          <p:cNvPr id="65" name="Grafico 64">
            <a:extLst>
              <a:ext uri="{FF2B5EF4-FFF2-40B4-BE49-F238E27FC236}">
                <a16:creationId xmlns:a16="http://schemas.microsoft.com/office/drawing/2014/main" id="{54F0CD50-CEC9-6B25-BB11-809BCF9E7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516063"/>
              </p:ext>
            </p:extLst>
          </p:nvPr>
        </p:nvGraphicFramePr>
        <p:xfrm>
          <a:off x="149587" y="1360558"/>
          <a:ext cx="6223077" cy="337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AA4A24A0-4414-B08B-BADE-653210CF4D20}"/>
              </a:ext>
            </a:extLst>
          </p:cNvPr>
          <p:cNvSpPr txBox="1"/>
          <p:nvPr/>
        </p:nvSpPr>
        <p:spPr>
          <a:xfrm>
            <a:off x="481945" y="4929284"/>
            <a:ext cx="51264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000" dirty="0"/>
              <a:t>Emanazione della direttiva del Ministro PA (23 marzo 2023)</a:t>
            </a:r>
          </a:p>
          <a:p>
            <a:r>
              <a:rPr lang="it-IT" sz="1000" dirty="0"/>
              <a:t>Avvio in esercizio di </a:t>
            </a:r>
            <a:r>
              <a:rPr lang="it-IT" sz="1000" dirty="0" err="1"/>
              <a:t>Syllabus</a:t>
            </a:r>
            <a:r>
              <a:rPr lang="it-IT" sz="1000" dirty="0"/>
              <a:t> (24 marzo 2023)</a:t>
            </a:r>
          </a:p>
          <a:p>
            <a:endParaRPr lang="it-IT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N.B. Emanazione della direttiva del Ministro PA (16 gennaio 2025) sulle 40 ore annue di formazione: </a:t>
            </a:r>
            <a:r>
              <a:rPr lang="it-IT" sz="1200" b="1" u="sng" dirty="0">
                <a:solidFill>
                  <a:schemeClr val="accent6">
                    <a:lumMod val="75000"/>
                  </a:schemeClr>
                </a:solidFill>
              </a:rPr>
              <a:t>+ 1887 PA e art. </a:t>
            </a:r>
            <a:r>
              <a:rPr lang="it-IT" sz="1200" b="1" u="sng" dirty="0" err="1">
                <a:solidFill>
                  <a:schemeClr val="accent6">
                    <a:lumMod val="75000"/>
                  </a:schemeClr>
                </a:solidFill>
              </a:rPr>
              <a:t>perif</a:t>
            </a:r>
            <a:r>
              <a:rPr lang="it-IT" sz="1200" b="1" u="sng" dirty="0">
                <a:solidFill>
                  <a:schemeClr val="accent6">
                    <a:lumMod val="75000"/>
                  </a:schemeClr>
                </a:solidFill>
              </a:rPr>
              <a:t>. registrate </a:t>
            </a:r>
            <a:r>
              <a:rPr lang="it-IT" sz="1200" b="1" dirty="0">
                <a:solidFill>
                  <a:schemeClr val="accent6">
                    <a:lumMod val="75000"/>
                  </a:schemeClr>
                </a:solidFill>
              </a:rPr>
              <a:t>(da 7.786 a 9.673)</a:t>
            </a:r>
          </a:p>
        </p:txBody>
      </p:sp>
    </p:spTree>
    <p:extLst>
      <p:ext uri="{BB962C8B-B14F-4D97-AF65-F5344CB8AC3E}">
        <p14:creationId xmlns:p14="http://schemas.microsoft.com/office/powerpoint/2010/main" val="157809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BF019-62E4-9DA3-E369-7981FC194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E00F614E-22B6-381F-91D5-18DC2A20C97C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BFC24FBE-B3B4-381A-4FB4-E15EDABB1F6C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DD16B133-657F-6F45-A791-B0D6AA82A83B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14E00F8B-9DC7-352A-047A-6B95E879B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CC1F8D9F-A6F9-A655-A2B0-F8E1AA184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B62FDD-81C6-A6FD-422D-72B064305077}"/>
              </a:ext>
            </a:extLst>
          </p:cNvPr>
          <p:cNvSpPr txBox="1"/>
          <p:nvPr/>
        </p:nvSpPr>
        <p:spPr>
          <a:xfrm>
            <a:off x="258449" y="210437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e dai dipendenti!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8416C11-75BE-E7E1-7468-AC1BFBC88178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56C6C176-C180-6E70-0352-7DD0DDD472B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999A5FE0-2AB6-6EBB-12B0-79E6101F2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620103"/>
              </p:ext>
            </p:extLst>
          </p:nvPr>
        </p:nvGraphicFramePr>
        <p:xfrm>
          <a:off x="685800" y="1244600"/>
          <a:ext cx="10906184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528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9781B-EF7D-3CF7-7D28-810AA1A1D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74A45C2-DEB5-F521-3C9C-072955E74615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8A0548A3-1469-F8C6-C990-5E6678E7EBCC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779F505-9D25-8308-DFC9-FC3AF94F8ECD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58A83EBF-4FD2-81C5-042E-CA0DE655B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51271490-933D-EE3C-A49A-2BA603357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7D5B93-C0E6-FFBC-8D3C-9ACD6CC6C642}"/>
              </a:ext>
            </a:extLst>
          </p:cNvPr>
          <p:cNvSpPr txBox="1"/>
          <p:nvPr/>
        </p:nvSpPr>
        <p:spPr>
          <a:xfrm>
            <a:off x="200992" y="231478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risultati di Syllabus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43F30E6-B9EE-B8EE-99D4-4FE224B107F9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B6542012-9AC5-F678-D89F-CAD94E2519A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Immagine che contiene testo, biglietto da visita, design&#10;&#10;Il contenuto generato dall'IA potrebbe non essere corretto.">
            <a:extLst>
              <a:ext uri="{FF2B5EF4-FFF2-40B4-BE49-F238E27FC236}">
                <a16:creationId xmlns:a16="http://schemas.microsoft.com/office/drawing/2014/main" id="{33ECBAA9-34A9-D7E0-A7D0-88D4D22B0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87" y="1241024"/>
            <a:ext cx="2062311" cy="2472771"/>
          </a:xfrm>
          <a:prstGeom prst="rect">
            <a:avLst/>
          </a:prstGeom>
        </p:spPr>
      </p:pic>
      <p:pic>
        <p:nvPicPr>
          <p:cNvPr id="11" name="Immagine 10" descr="Immagine che contiene testo, schermata&#10;&#10;Il contenuto generato dall'IA potrebbe non essere corretto.">
            <a:extLst>
              <a:ext uri="{FF2B5EF4-FFF2-40B4-BE49-F238E27FC236}">
                <a16:creationId xmlns:a16="http://schemas.microsoft.com/office/drawing/2014/main" id="{3B0D66B4-9A2E-A659-EF0E-D8E77E16FB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97" y="3540895"/>
            <a:ext cx="1141447" cy="1488844"/>
          </a:xfrm>
          <a:prstGeom prst="rect">
            <a:avLst/>
          </a:prstGeom>
        </p:spPr>
      </p:pic>
      <p:pic>
        <p:nvPicPr>
          <p:cNvPr id="12" name="Immagine 11" descr="Immagine che contiene testo, biglietto da visita, design&#10;&#10;Il contenuto generato dall'IA potrebbe non essere corretto.">
            <a:extLst>
              <a:ext uri="{FF2B5EF4-FFF2-40B4-BE49-F238E27FC236}">
                <a16:creationId xmlns:a16="http://schemas.microsoft.com/office/drawing/2014/main" id="{6A5C7693-3664-933B-D059-6F4608A71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0" y="2728519"/>
            <a:ext cx="2122979" cy="2545514"/>
          </a:xfrm>
          <a:prstGeom prst="rect">
            <a:avLst/>
          </a:prstGeom>
        </p:spPr>
      </p:pic>
      <p:pic>
        <p:nvPicPr>
          <p:cNvPr id="13" name="Immagine 1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3B6F07EF-4DE9-112A-C8AE-78E6B8879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77" y="1812302"/>
            <a:ext cx="1023577" cy="132532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F750D4FC-A369-AF8A-3292-1A462617E3C8}"/>
              </a:ext>
            </a:extLst>
          </p:cNvPr>
          <p:cNvSpPr/>
          <p:nvPr/>
        </p:nvSpPr>
        <p:spPr>
          <a:xfrm>
            <a:off x="8278268" y="1757533"/>
            <a:ext cx="2934099" cy="12733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defTabSz="457200" hangingPunct="0">
              <a:lnSpc>
                <a:spcPct val="110000"/>
              </a:lnSpc>
              <a:defRPr sz="1600">
                <a:solidFill>
                  <a:srgbClr val="DDDDD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kern="0" dirty="0" err="1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Più</a:t>
            </a:r>
            <a:r>
              <a:rPr lang="en-US" sz="24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di </a:t>
            </a:r>
            <a:r>
              <a:rPr lang="en-US" sz="2400" b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4,7Mdigital badge</a:t>
            </a:r>
            <a:endParaRPr lang="it-IT" sz="2400" b="1" kern="0" dirty="0">
              <a:solidFill>
                <a:srgbClr val="F4641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Helvetica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A9AB3A9-0DB0-79FC-129E-C44E13657374}"/>
              </a:ext>
            </a:extLst>
          </p:cNvPr>
          <p:cNvSpPr/>
          <p:nvPr/>
        </p:nvSpPr>
        <p:spPr>
          <a:xfrm>
            <a:off x="8443766" y="3702032"/>
            <a:ext cx="2768601" cy="8670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defTabSz="457200" hangingPunct="0">
              <a:lnSpc>
                <a:spcPct val="110000"/>
              </a:lnSpc>
              <a:defRPr sz="1600">
                <a:solidFill>
                  <a:srgbClr val="DDDDD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kern="0" dirty="0" err="1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Più</a:t>
            </a:r>
            <a:r>
              <a:rPr lang="en-US" sz="24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di </a:t>
            </a:r>
            <a:r>
              <a:rPr lang="en-US" sz="2400" b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1,4M open  badge</a:t>
            </a:r>
            <a:endParaRPr lang="it-IT" sz="2400" b="1" kern="0" dirty="0">
              <a:solidFill>
                <a:srgbClr val="F46414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Helvetica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7BA1533-79C8-87EA-3ACB-373F0B103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6718" y="1500798"/>
            <a:ext cx="1393563" cy="142674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5C9A4AB6-7EB5-2289-300C-A290942FA7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4818" y="3308904"/>
            <a:ext cx="1441550" cy="1659571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CC6F7A7B-D09A-A652-0DC2-16A838AA4D6E}"/>
              </a:ext>
            </a:extLst>
          </p:cNvPr>
          <p:cNvSpPr txBox="1"/>
          <p:nvPr/>
        </p:nvSpPr>
        <p:spPr>
          <a:xfrm>
            <a:off x="7258050" y="5250607"/>
            <a:ext cx="39543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200" b="1" i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(*) Numero di badge Syllabus rilasciati fino ad ottobre 2025​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F5DD21E-544D-770F-613C-9DBB56924C2D}"/>
              </a:ext>
            </a:extLst>
          </p:cNvPr>
          <p:cNvSpPr/>
          <p:nvPr/>
        </p:nvSpPr>
        <p:spPr>
          <a:xfrm>
            <a:off x="609233" y="5055802"/>
            <a:ext cx="5180556" cy="10765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algn="ctr" defTabSz="457200" hangingPunct="0">
              <a:lnSpc>
                <a:spcPct val="110000"/>
              </a:lnSpc>
              <a:defRPr sz="1600">
                <a:solidFill>
                  <a:srgbClr val="DDDDDD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0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Quasi </a:t>
            </a:r>
            <a:r>
              <a:rPr lang="en-US" sz="2000" b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7M di </a:t>
            </a:r>
            <a:r>
              <a:rPr lang="en-US" sz="2000" b="1" kern="0" dirty="0" err="1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corsi</a:t>
            </a:r>
            <a:r>
              <a:rPr lang="en-US" sz="2000" b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</a:t>
            </a:r>
            <a:r>
              <a:rPr lang="en-US" sz="2000" b="1" kern="0" dirty="0" err="1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avviati</a:t>
            </a:r>
            <a:r>
              <a:rPr lang="en-US" sz="2000" b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dal 2023 ad </a:t>
            </a:r>
            <a:r>
              <a:rPr lang="en-US" sz="2000" b="1" kern="0" dirty="0" err="1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oggi</a:t>
            </a:r>
            <a:r>
              <a:rPr lang="en-US" sz="2000" b="1" kern="0" dirty="0">
                <a:solidFill>
                  <a:srgbClr val="F4641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</a:t>
            </a:r>
            <a:r>
              <a:rPr lang="en-US" sz="20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(</a:t>
            </a:r>
            <a:r>
              <a:rPr lang="en-US" sz="2000" b="1" kern="0" dirty="0" err="1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dei</a:t>
            </a:r>
            <a:r>
              <a:rPr lang="en-US" sz="20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</a:t>
            </a:r>
            <a:r>
              <a:rPr lang="en-US" sz="2000" b="1" kern="0" dirty="0" err="1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quali</a:t>
            </a:r>
            <a:r>
              <a:rPr lang="en-US" sz="20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</a:t>
            </a:r>
            <a:r>
              <a:rPr lang="en-US" sz="2000" b="1" kern="0" dirty="0" err="1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più</a:t>
            </a:r>
            <a:r>
              <a:rPr lang="en-US" sz="20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di 3M </a:t>
            </a:r>
            <a:r>
              <a:rPr lang="en-US" sz="2000" b="1" kern="0" dirty="0" err="1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nel</a:t>
            </a:r>
            <a:r>
              <a:rPr lang="en-US" sz="2000" b="1" kern="0" dirty="0">
                <a:solidFill>
                  <a:srgbClr val="A15AF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Helvetica"/>
              </a:rPr>
              <a:t> solo anno 2025)</a:t>
            </a:r>
            <a:endParaRPr lang="it-IT" sz="2000" b="1" kern="0" dirty="0">
              <a:solidFill>
                <a:srgbClr val="A15AF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Helvetica"/>
            </a:endParaRPr>
          </a:p>
        </p:txBody>
      </p:sp>
      <p:pic>
        <p:nvPicPr>
          <p:cNvPr id="21" name="Immagine 20" descr="Immagine che contiene testo, biglietto da visita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CDC0BAA8-294C-226C-8E45-B9C24023D4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137" y="1177701"/>
            <a:ext cx="1742819" cy="2104633"/>
          </a:xfrm>
          <a:prstGeom prst="rect">
            <a:avLst/>
          </a:prstGeom>
        </p:spPr>
      </p:pic>
      <p:pic>
        <p:nvPicPr>
          <p:cNvPr id="22" name="Immagine 21" descr="Immagine che contiene testo, biglietto da visita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89CFCE47-D145-FC37-7901-163D169663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67" y="2661844"/>
            <a:ext cx="1786179" cy="22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E72BD-F2C3-2CA7-B1B5-D6AA76E8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AA59A653-8104-3354-AD91-00743A3137B9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BB7F7BFA-00C3-44AB-6C9F-948A828430EB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D83049A-053A-A7DD-E5F4-E3358578085E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B56DED87-29BD-A1F7-295D-42DC7358D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AEB9C423-7D86-DA54-BC0D-0F9E9B83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FC6DC1-9063-3D52-3027-5DDF177B8859}"/>
              </a:ext>
            </a:extLst>
          </p:cNvPr>
          <p:cNvSpPr txBox="1"/>
          <p:nvPr/>
        </p:nvSpPr>
        <p:spPr>
          <a:xfrm>
            <a:off x="258449" y="210437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Un’offerta formativa sempre più ampia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A8740B1-BB3D-6630-0DE9-4712754D2BB0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192102E3-4521-AFDD-F39C-07D5D8E92C1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EB7F8AE0-41A1-A8B2-F638-A9076A8CAF0A}"/>
              </a:ext>
            </a:extLst>
          </p:cNvPr>
          <p:cNvSpPr txBox="1"/>
          <p:nvPr/>
        </p:nvSpPr>
        <p:spPr>
          <a:xfrm>
            <a:off x="1599679" y="1156867"/>
            <a:ext cx="5014326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>
                <a:latin typeface="Verdana"/>
                <a:ea typeface="+mn-lt"/>
                <a:cs typeface="+mn-lt"/>
              </a:rPr>
              <a:t>Framework delle competenze per il settore pubblico, come definito dalla Direttiva del 14 gennaio 2025 </a:t>
            </a:r>
            <a:r>
              <a:rPr lang="it-IT" sz="1600">
                <a:latin typeface="Verdana"/>
                <a:ea typeface="Verdana"/>
                <a:cs typeface="+mn-lt"/>
              </a:rPr>
              <a:t>del Ministro </a:t>
            </a:r>
            <a:r>
              <a:rPr lang="it-IT" sz="1600">
                <a:latin typeface="Verdana"/>
                <a:ea typeface="+mn-lt"/>
                <a:cs typeface="+mn-lt"/>
              </a:rPr>
              <a:t>per la Pubblica Amministrazione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0546375-7791-0A03-45D8-D71B2CDCBBFE}"/>
              </a:ext>
            </a:extLst>
          </p:cNvPr>
          <p:cNvGrpSpPr/>
          <p:nvPr/>
        </p:nvGrpSpPr>
        <p:grpSpPr>
          <a:xfrm>
            <a:off x="185324" y="2340194"/>
            <a:ext cx="1184192" cy="1940033"/>
            <a:chOff x="1904356" y="1960494"/>
            <a:chExt cx="1184192" cy="1940033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F836132D-D1C0-7585-9E5E-16D0E1446A3A}"/>
                </a:ext>
              </a:extLst>
            </p:cNvPr>
            <p:cNvSpPr/>
            <p:nvPr/>
          </p:nvSpPr>
          <p:spPr>
            <a:xfrm>
              <a:off x="1912556" y="1960494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Corsi(*)</a:t>
              </a:r>
              <a:endParaRPr lang="it-IT" sz="1200">
                <a:solidFill>
                  <a:srgbClr val="000000"/>
                </a:solidFill>
              </a:endParaRP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7B3D9CB-B3E2-D27E-3FDC-7B03BBD4CD42}"/>
                </a:ext>
              </a:extLst>
            </p:cNvPr>
            <p:cNvSpPr/>
            <p:nvPr/>
          </p:nvSpPr>
          <p:spPr>
            <a:xfrm>
              <a:off x="1914089" y="3013046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Tempo formazione</a:t>
              </a:r>
              <a:endParaRPr lang="en-US"/>
            </a:p>
          </p:txBody>
        </p:sp>
        <p:sp>
          <p:nvSpPr>
            <p:cNvPr id="14" name="CasellaDiTesto 14">
              <a:extLst>
                <a:ext uri="{FF2B5EF4-FFF2-40B4-BE49-F238E27FC236}">
                  <a16:creationId xmlns:a16="http://schemas.microsoft.com/office/drawing/2014/main" id="{C9E21B0B-5191-90E1-E204-CFE765636AB6}"/>
                </a:ext>
              </a:extLst>
            </p:cNvPr>
            <p:cNvSpPr txBox="1"/>
            <p:nvPr/>
          </p:nvSpPr>
          <p:spPr>
            <a:xfrm>
              <a:off x="1910480" y="2520182"/>
              <a:ext cx="117445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26</a:t>
              </a:r>
              <a:endParaRPr lang="it-IT" dirty="0">
                <a:ea typeface="Calibri"/>
                <a:cs typeface="Calibri"/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06F4EF52-A416-92AE-044D-BC4A78B8624C}"/>
                </a:ext>
              </a:extLst>
            </p:cNvPr>
            <p:cNvSpPr txBox="1"/>
            <p:nvPr/>
          </p:nvSpPr>
          <p:spPr>
            <a:xfrm>
              <a:off x="1904356" y="3516681"/>
              <a:ext cx="1176773" cy="3838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 106 ore</a:t>
              </a:r>
            </a:p>
          </p:txBody>
        </p:sp>
      </p:grpSp>
      <p:sp>
        <p:nvSpPr>
          <p:cNvPr id="17" name="Freccia a sinistra 16">
            <a:extLst>
              <a:ext uri="{FF2B5EF4-FFF2-40B4-BE49-F238E27FC236}">
                <a16:creationId xmlns:a16="http://schemas.microsoft.com/office/drawing/2014/main" id="{E4F619DD-10A0-D618-8982-919E94266FD1}"/>
              </a:ext>
            </a:extLst>
          </p:cNvPr>
          <p:cNvSpPr/>
          <p:nvPr/>
        </p:nvSpPr>
        <p:spPr>
          <a:xfrm>
            <a:off x="1435929" y="3209835"/>
            <a:ext cx="329938" cy="2356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02E3F20B-9980-0C9E-6B1A-1101D95416C8}"/>
              </a:ext>
            </a:extLst>
          </p:cNvPr>
          <p:cNvSpPr/>
          <p:nvPr/>
        </p:nvSpPr>
        <p:spPr>
          <a:xfrm>
            <a:off x="6308232" y="3220878"/>
            <a:ext cx="329938" cy="2191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5EC29312-374C-DA3F-7F9F-D3966F33AAA2}"/>
              </a:ext>
            </a:extLst>
          </p:cNvPr>
          <p:cNvGrpSpPr/>
          <p:nvPr/>
        </p:nvGrpSpPr>
        <p:grpSpPr>
          <a:xfrm>
            <a:off x="6650360" y="2926683"/>
            <a:ext cx="2474858" cy="918893"/>
            <a:chOff x="620785" y="3013046"/>
            <a:chExt cx="2474858" cy="918893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58C9AC2-027C-125A-08DD-A12DEADE19BD}"/>
                </a:ext>
              </a:extLst>
            </p:cNvPr>
            <p:cNvSpPr/>
            <p:nvPr/>
          </p:nvSpPr>
          <p:spPr>
            <a:xfrm>
              <a:off x="620785" y="3020037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Corsi(*)</a:t>
              </a:r>
              <a:endParaRPr lang="en-US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2E745453-5621-E5B8-C7FF-B088C3D893D3}"/>
                </a:ext>
              </a:extLst>
            </p:cNvPr>
            <p:cNvSpPr/>
            <p:nvPr/>
          </p:nvSpPr>
          <p:spPr>
            <a:xfrm>
              <a:off x="1914089" y="3013046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Tempo formazione</a:t>
              </a:r>
              <a:endParaRPr lang="en-US"/>
            </a:p>
          </p:txBody>
        </p:sp>
        <p:sp>
          <p:nvSpPr>
            <p:cNvPr id="22" name="CasellaDiTesto 22">
              <a:extLst>
                <a:ext uri="{FF2B5EF4-FFF2-40B4-BE49-F238E27FC236}">
                  <a16:creationId xmlns:a16="http://schemas.microsoft.com/office/drawing/2014/main" id="{627BF2CD-A57D-6BBB-7683-10090CB68E29}"/>
                </a:ext>
              </a:extLst>
            </p:cNvPr>
            <p:cNvSpPr txBox="1"/>
            <p:nvPr/>
          </p:nvSpPr>
          <p:spPr>
            <a:xfrm>
              <a:off x="637563" y="3543439"/>
              <a:ext cx="1174459" cy="3775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 12</a:t>
              </a:r>
              <a:endParaRPr lang="it-IT" dirty="0">
                <a:ea typeface="Calibri"/>
                <a:cs typeface="Calibri"/>
              </a:endParaRPr>
            </a:p>
          </p:txBody>
        </p:sp>
        <p:sp>
          <p:nvSpPr>
            <p:cNvPr id="23" name="CasellaDiTesto 23">
              <a:extLst>
                <a:ext uri="{FF2B5EF4-FFF2-40B4-BE49-F238E27FC236}">
                  <a16:creationId xmlns:a16="http://schemas.microsoft.com/office/drawing/2014/main" id="{94F42EED-689F-FF6B-BE38-5FBE31567DD5}"/>
                </a:ext>
              </a:extLst>
            </p:cNvPr>
            <p:cNvSpPr txBox="1"/>
            <p:nvPr/>
          </p:nvSpPr>
          <p:spPr>
            <a:xfrm>
              <a:off x="1911613" y="3554434"/>
              <a:ext cx="1184030" cy="3775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 27 ore</a:t>
              </a:r>
            </a:p>
          </p:txBody>
        </p:sp>
      </p:grp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ACF0C48C-C5CA-1EC7-84E6-969A7CB79264}"/>
              </a:ext>
            </a:extLst>
          </p:cNvPr>
          <p:cNvSpPr/>
          <p:nvPr/>
        </p:nvSpPr>
        <p:spPr>
          <a:xfrm rot="19859846">
            <a:off x="6309800" y="2456707"/>
            <a:ext cx="329938" cy="2191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579F71C-39EB-23C4-7B2D-C637D977FA1B}"/>
              </a:ext>
            </a:extLst>
          </p:cNvPr>
          <p:cNvGrpSpPr/>
          <p:nvPr/>
        </p:nvGrpSpPr>
        <p:grpSpPr>
          <a:xfrm>
            <a:off x="6651928" y="1879711"/>
            <a:ext cx="2474858" cy="910720"/>
            <a:chOff x="620785" y="3013046"/>
            <a:chExt cx="2474858" cy="910720"/>
          </a:xfrm>
        </p:grpSpPr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27EB303A-72B7-9440-0F22-8E84408CAE8E}"/>
                </a:ext>
              </a:extLst>
            </p:cNvPr>
            <p:cNvSpPr/>
            <p:nvPr/>
          </p:nvSpPr>
          <p:spPr>
            <a:xfrm>
              <a:off x="620785" y="3020037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Corsi(*)</a:t>
              </a:r>
              <a:endParaRPr lang="it-IT" sz="1200">
                <a:ea typeface="Calibri"/>
                <a:cs typeface="Calibri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8A362209-57B4-CCA5-4671-0CEC14F00FFA}"/>
                </a:ext>
              </a:extLst>
            </p:cNvPr>
            <p:cNvSpPr/>
            <p:nvPr/>
          </p:nvSpPr>
          <p:spPr>
            <a:xfrm>
              <a:off x="1914089" y="3013046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Tempo formazione</a:t>
              </a:r>
              <a:endParaRPr lang="en-US"/>
            </a:p>
          </p:txBody>
        </p:sp>
        <p:sp>
          <p:nvSpPr>
            <p:cNvPr id="28" name="CasellaDiTesto 28">
              <a:extLst>
                <a:ext uri="{FF2B5EF4-FFF2-40B4-BE49-F238E27FC236}">
                  <a16:creationId xmlns:a16="http://schemas.microsoft.com/office/drawing/2014/main" id="{6004F4FA-8DEE-B8F8-87EE-BCA0262A553D}"/>
                </a:ext>
              </a:extLst>
            </p:cNvPr>
            <p:cNvSpPr txBox="1"/>
            <p:nvPr/>
          </p:nvSpPr>
          <p:spPr>
            <a:xfrm>
              <a:off x="637563" y="3543439"/>
              <a:ext cx="1174459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3</a:t>
              </a:r>
              <a:endParaRPr lang="it-IT">
                <a:ea typeface="Calibri"/>
                <a:cs typeface="Calibri"/>
              </a:endParaRPr>
            </a:p>
          </p:txBody>
        </p:sp>
        <p:sp>
          <p:nvSpPr>
            <p:cNvPr id="29" name="CasellaDiTesto 29">
              <a:extLst>
                <a:ext uri="{FF2B5EF4-FFF2-40B4-BE49-F238E27FC236}">
                  <a16:creationId xmlns:a16="http://schemas.microsoft.com/office/drawing/2014/main" id="{E6725CB6-0D42-DB23-8BD2-9F779BF8A088}"/>
                </a:ext>
              </a:extLst>
            </p:cNvPr>
            <p:cNvSpPr txBox="1"/>
            <p:nvPr/>
          </p:nvSpPr>
          <p:spPr>
            <a:xfrm>
              <a:off x="1911613" y="3554434"/>
              <a:ext cx="118403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   7 ore</a:t>
              </a:r>
            </a:p>
          </p:txBody>
        </p:sp>
      </p:grpSp>
      <p:sp>
        <p:nvSpPr>
          <p:cNvPr id="30" name="Freccia a destra 29">
            <a:extLst>
              <a:ext uri="{FF2B5EF4-FFF2-40B4-BE49-F238E27FC236}">
                <a16:creationId xmlns:a16="http://schemas.microsoft.com/office/drawing/2014/main" id="{8EA42771-5AEF-6024-0835-994FA34360AA}"/>
              </a:ext>
            </a:extLst>
          </p:cNvPr>
          <p:cNvSpPr/>
          <p:nvPr/>
        </p:nvSpPr>
        <p:spPr>
          <a:xfrm rot="1878636">
            <a:off x="6305704" y="4158052"/>
            <a:ext cx="329938" cy="2191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AC0E776A-29D4-E222-8AC3-3A85427E92F3}"/>
              </a:ext>
            </a:extLst>
          </p:cNvPr>
          <p:cNvGrpSpPr/>
          <p:nvPr/>
        </p:nvGrpSpPr>
        <p:grpSpPr>
          <a:xfrm>
            <a:off x="6650360" y="4095614"/>
            <a:ext cx="2474858" cy="936179"/>
            <a:chOff x="620785" y="3013046"/>
            <a:chExt cx="2474858" cy="936179"/>
          </a:xfrm>
        </p:grpSpPr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813B995A-6880-88D7-E244-1A2BF78A88A1}"/>
                </a:ext>
              </a:extLst>
            </p:cNvPr>
            <p:cNvSpPr/>
            <p:nvPr/>
          </p:nvSpPr>
          <p:spPr>
            <a:xfrm>
              <a:off x="620785" y="3020037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Corsi(*) </a:t>
              </a:r>
              <a:endParaRPr lang="it-IT" sz="1200">
                <a:solidFill>
                  <a:srgbClr val="000000"/>
                </a:solidFill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2B3A0EF-3CBE-E87C-6FB0-3478CF925943}"/>
                </a:ext>
              </a:extLst>
            </p:cNvPr>
            <p:cNvSpPr/>
            <p:nvPr/>
          </p:nvSpPr>
          <p:spPr>
            <a:xfrm>
              <a:off x="1914089" y="3013046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Tempo formazione</a:t>
              </a:r>
              <a:endParaRPr lang="en-US"/>
            </a:p>
          </p:txBody>
        </p:sp>
        <p:sp>
          <p:nvSpPr>
            <p:cNvPr id="34" name="CasellaDiTesto 41">
              <a:extLst>
                <a:ext uri="{FF2B5EF4-FFF2-40B4-BE49-F238E27FC236}">
                  <a16:creationId xmlns:a16="http://schemas.microsoft.com/office/drawing/2014/main" id="{43C6430D-0D4E-8FB4-929B-CC7B15E8F654}"/>
                </a:ext>
              </a:extLst>
            </p:cNvPr>
            <p:cNvSpPr txBox="1"/>
            <p:nvPr/>
          </p:nvSpPr>
          <p:spPr>
            <a:xfrm>
              <a:off x="637563" y="3571720"/>
              <a:ext cx="1174459" cy="3775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 7</a:t>
              </a:r>
              <a:endParaRPr lang="it-IT" dirty="0">
                <a:ea typeface="Calibri"/>
                <a:cs typeface="Calibri"/>
              </a:endParaRPr>
            </a:p>
          </p:txBody>
        </p:sp>
        <p:sp>
          <p:nvSpPr>
            <p:cNvPr id="35" name="CasellaDiTesto 42">
              <a:extLst>
                <a:ext uri="{FF2B5EF4-FFF2-40B4-BE49-F238E27FC236}">
                  <a16:creationId xmlns:a16="http://schemas.microsoft.com/office/drawing/2014/main" id="{66BE7F6D-E1B4-F0E2-C866-D3BE42783084}"/>
                </a:ext>
              </a:extLst>
            </p:cNvPr>
            <p:cNvSpPr txBox="1"/>
            <p:nvPr/>
          </p:nvSpPr>
          <p:spPr>
            <a:xfrm>
              <a:off x="1911613" y="3554434"/>
              <a:ext cx="1184030" cy="3775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/>
                <a:t> 38 ore</a:t>
              </a:r>
            </a:p>
          </p:txBody>
        </p:sp>
      </p:grp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3BBE2A69-FB39-7DE8-EB30-3B975137343D}"/>
              </a:ext>
            </a:extLst>
          </p:cNvPr>
          <p:cNvSpPr/>
          <p:nvPr/>
        </p:nvSpPr>
        <p:spPr>
          <a:xfrm rot="5400000">
            <a:off x="3678277" y="4534965"/>
            <a:ext cx="418631" cy="2555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2556B4F6-3AFA-2625-3963-C8F1BD781211}"/>
              </a:ext>
            </a:extLst>
          </p:cNvPr>
          <p:cNvGrpSpPr/>
          <p:nvPr/>
        </p:nvGrpSpPr>
        <p:grpSpPr>
          <a:xfrm>
            <a:off x="2650082" y="4893368"/>
            <a:ext cx="2487109" cy="920748"/>
            <a:chOff x="608534" y="3013046"/>
            <a:chExt cx="2487109" cy="920748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B9651635-63EE-6DC2-D18A-A4AE951CC95A}"/>
                </a:ext>
              </a:extLst>
            </p:cNvPr>
            <p:cNvSpPr/>
            <p:nvPr/>
          </p:nvSpPr>
          <p:spPr>
            <a:xfrm>
              <a:off x="620785" y="3020037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Corsi(*)</a:t>
              </a:r>
              <a:endParaRPr lang="it-IT" sz="1200">
                <a:solidFill>
                  <a:srgbClr val="000000"/>
                </a:solidFill>
                <a:ea typeface="Calibri"/>
                <a:cs typeface="Calibri"/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E97913E2-57CF-C61D-CE52-6A58DB73D075}"/>
                </a:ext>
              </a:extLst>
            </p:cNvPr>
            <p:cNvSpPr/>
            <p:nvPr/>
          </p:nvSpPr>
          <p:spPr>
            <a:xfrm>
              <a:off x="1914089" y="3013046"/>
              <a:ext cx="1174459" cy="47961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200"/>
                <a:t>Tempo formazione</a:t>
              </a:r>
              <a:endParaRPr lang="en-US"/>
            </a:p>
          </p:txBody>
        </p:sp>
        <p:sp>
          <p:nvSpPr>
            <p:cNvPr id="40" name="CasellaDiTesto 47">
              <a:extLst>
                <a:ext uri="{FF2B5EF4-FFF2-40B4-BE49-F238E27FC236}">
                  <a16:creationId xmlns:a16="http://schemas.microsoft.com/office/drawing/2014/main" id="{53C94820-30C6-D584-8A0E-8DE1B71FDDF8}"/>
                </a:ext>
              </a:extLst>
            </p:cNvPr>
            <p:cNvSpPr txBox="1"/>
            <p:nvPr/>
          </p:nvSpPr>
          <p:spPr>
            <a:xfrm>
              <a:off x="608534" y="3564462"/>
              <a:ext cx="1210745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57</a:t>
              </a:r>
              <a:endParaRPr lang="it-IT">
                <a:ea typeface="Calibri"/>
                <a:cs typeface="Calibri"/>
              </a:endParaRPr>
            </a:p>
          </p:txBody>
        </p:sp>
        <p:sp>
          <p:nvSpPr>
            <p:cNvPr id="41" name="CasellaDiTesto 48">
              <a:extLst>
                <a:ext uri="{FF2B5EF4-FFF2-40B4-BE49-F238E27FC236}">
                  <a16:creationId xmlns:a16="http://schemas.microsoft.com/office/drawing/2014/main" id="{DF562CC1-87A3-8FD5-4168-C876B84FA360}"/>
                </a:ext>
              </a:extLst>
            </p:cNvPr>
            <p:cNvSpPr txBox="1"/>
            <p:nvPr/>
          </p:nvSpPr>
          <p:spPr>
            <a:xfrm>
              <a:off x="1911613" y="3554434"/>
              <a:ext cx="1184030" cy="37750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/>
                <a:t>   71 ore</a:t>
              </a:r>
            </a:p>
          </p:txBody>
        </p:sp>
      </p:grpSp>
      <p:grpSp>
        <p:nvGrpSpPr>
          <p:cNvPr id="42" name="Group 56">
            <a:extLst>
              <a:ext uri="{FF2B5EF4-FFF2-40B4-BE49-F238E27FC236}">
                <a16:creationId xmlns:a16="http://schemas.microsoft.com/office/drawing/2014/main" id="{D4AD83EB-2FD7-EAA4-9A0B-ABB1F03E334C}"/>
              </a:ext>
            </a:extLst>
          </p:cNvPr>
          <p:cNvGrpSpPr/>
          <p:nvPr/>
        </p:nvGrpSpPr>
        <p:grpSpPr>
          <a:xfrm>
            <a:off x="1623844" y="2271981"/>
            <a:ext cx="4759993" cy="2320027"/>
            <a:chOff x="155571" y="2108219"/>
            <a:chExt cx="6939261" cy="3132447"/>
          </a:xfrm>
        </p:grpSpPr>
        <p:pic>
          <p:nvPicPr>
            <p:cNvPr id="44" name="Immagine 1">
              <a:extLst>
                <a:ext uri="{FF2B5EF4-FFF2-40B4-BE49-F238E27FC236}">
                  <a16:creationId xmlns:a16="http://schemas.microsoft.com/office/drawing/2014/main" id="{E77D005A-D227-AA75-245F-8290A9FA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86"/>
            <a:stretch/>
          </p:blipFill>
          <p:spPr>
            <a:xfrm>
              <a:off x="155571" y="2108219"/>
              <a:ext cx="6939261" cy="3132447"/>
            </a:xfrm>
            <a:prstGeom prst="rect">
              <a:avLst/>
            </a:prstGeom>
          </p:spPr>
        </p:pic>
        <p:sp>
          <p:nvSpPr>
            <p:cNvPr id="45" name="Rettangolo 2">
              <a:extLst>
                <a:ext uri="{FF2B5EF4-FFF2-40B4-BE49-F238E27FC236}">
                  <a16:creationId xmlns:a16="http://schemas.microsoft.com/office/drawing/2014/main" id="{5899BD6E-8485-1E9E-88F3-BFFD79596CDD}"/>
                </a:ext>
              </a:extLst>
            </p:cNvPr>
            <p:cNvSpPr/>
            <p:nvPr/>
          </p:nvSpPr>
          <p:spPr>
            <a:xfrm>
              <a:off x="3157728" y="3060192"/>
              <a:ext cx="1792224" cy="530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Basic competences for the conscious and effective use of digital technologies and AI in public sector work</a:t>
              </a:r>
              <a:endParaRPr lang="it-IT" sz="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ttangolo 6">
              <a:extLst>
                <a:ext uri="{FF2B5EF4-FFF2-40B4-BE49-F238E27FC236}">
                  <a16:creationId xmlns:a16="http://schemas.microsoft.com/office/drawing/2014/main" id="{140C01AE-2720-1DE5-B741-D0D5E25363FF}"/>
                </a:ext>
              </a:extLst>
            </p:cNvPr>
            <p:cNvSpPr/>
            <p:nvPr/>
          </p:nvSpPr>
          <p:spPr>
            <a:xfrm>
              <a:off x="3169920" y="3646907"/>
              <a:ext cx="1792224" cy="530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Basic and </a:t>
              </a:r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specialised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competences for the implementation of specific cross-cutting and sectoral </a:t>
              </a:r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digitalisation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processes</a:t>
              </a:r>
              <a:endParaRPr lang="it-IT" sz="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ttangolo 8">
              <a:extLst>
                <a:ext uri="{FF2B5EF4-FFF2-40B4-BE49-F238E27FC236}">
                  <a16:creationId xmlns:a16="http://schemas.microsoft.com/office/drawing/2014/main" id="{5342A548-F24D-3B1E-2A7C-F7EE25540910}"/>
                </a:ext>
              </a:extLst>
            </p:cNvPr>
            <p:cNvSpPr/>
            <p:nvPr/>
          </p:nvSpPr>
          <p:spPr>
            <a:xfrm>
              <a:off x="3159894" y="4179962"/>
              <a:ext cx="1792224" cy="580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Specialised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competences for the design, implementation and governance of innovative digital and technological solutions</a:t>
              </a:r>
              <a:endParaRPr lang="it-IT" sz="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ttangolo 2">
              <a:extLst>
                <a:ext uri="{FF2B5EF4-FFF2-40B4-BE49-F238E27FC236}">
                  <a16:creationId xmlns:a16="http://schemas.microsoft.com/office/drawing/2014/main" id="{8A3DC4BA-09A8-8F0D-506D-6F35F3DAEEE4}"/>
                </a:ext>
              </a:extLst>
            </p:cNvPr>
            <p:cNvSpPr/>
            <p:nvPr/>
          </p:nvSpPr>
          <p:spPr>
            <a:xfrm>
              <a:off x="5122886" y="3060191"/>
              <a:ext cx="1807263" cy="5353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Basic competences to guide individual and collective </a:t>
              </a:r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behaviours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 according to sustainability values.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9" name="Rettangolo 2">
              <a:extLst>
                <a:ext uri="{FF2B5EF4-FFF2-40B4-BE49-F238E27FC236}">
                  <a16:creationId xmlns:a16="http://schemas.microsoft.com/office/drawing/2014/main" id="{37FA10F3-1DAD-C995-8C84-612F377A1E47}"/>
                </a:ext>
              </a:extLst>
            </p:cNvPr>
            <p:cNvSpPr/>
            <p:nvPr/>
          </p:nvSpPr>
          <p:spPr>
            <a:xfrm>
              <a:off x="5127898" y="3531426"/>
              <a:ext cx="1802250" cy="600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Basic and </a:t>
              </a:r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specialised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 competences to promote and implement sustainable projects and practices.</a:t>
              </a:r>
              <a:endParaRPr lang="en-US" sz="1400"/>
            </a:p>
          </p:txBody>
        </p:sp>
        <p:sp>
          <p:nvSpPr>
            <p:cNvPr id="50" name="Rettangolo 2">
              <a:extLst>
                <a:ext uri="{FF2B5EF4-FFF2-40B4-BE49-F238E27FC236}">
                  <a16:creationId xmlns:a16="http://schemas.microsoft.com/office/drawing/2014/main" id="{A01845D4-4195-0E78-486B-18BE9A638DB1}"/>
                </a:ext>
              </a:extLst>
            </p:cNvPr>
            <p:cNvSpPr/>
            <p:nvPr/>
          </p:nvSpPr>
          <p:spPr>
            <a:xfrm>
              <a:off x="5127897" y="4007675"/>
              <a:ext cx="1802250" cy="705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Basic and </a:t>
              </a:r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specialised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 competences to govern sustainability and its impacts</a:t>
              </a:r>
            </a:p>
          </p:txBody>
        </p:sp>
        <p:sp>
          <p:nvSpPr>
            <p:cNvPr id="51" name="Rettangolo 2">
              <a:extLst>
                <a:ext uri="{FF2B5EF4-FFF2-40B4-BE49-F238E27FC236}">
                  <a16:creationId xmlns:a16="http://schemas.microsoft.com/office/drawing/2014/main" id="{C3DC076E-8012-FFCA-E356-8CC3198491AD}"/>
                </a:ext>
              </a:extLst>
            </p:cNvPr>
            <p:cNvSpPr/>
            <p:nvPr/>
          </p:nvSpPr>
          <p:spPr>
            <a:xfrm>
              <a:off x="1147451" y="3060191"/>
              <a:ext cx="1792224" cy="620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Calibri"/>
                  <a:cs typeface="Arial"/>
                </a:rPr>
                <a:t>Basic competences 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Arial"/>
                </a:rPr>
                <a:t>to understand the background, policies, purposes and objectives of the administrative transition.</a:t>
              </a:r>
              <a:endParaRPr lang="it-IT" sz="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ttangolo 2">
              <a:extLst>
                <a:ext uri="{FF2B5EF4-FFF2-40B4-BE49-F238E27FC236}">
                  <a16:creationId xmlns:a16="http://schemas.microsoft.com/office/drawing/2014/main" id="{84EB775C-D956-365F-B6B7-8E2CF497466A}"/>
                </a:ext>
              </a:extLst>
            </p:cNvPr>
            <p:cNvSpPr/>
            <p:nvPr/>
          </p:nvSpPr>
          <p:spPr>
            <a:xfrm>
              <a:off x="1147450" y="3596598"/>
              <a:ext cx="1792224" cy="620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Basic and </a:t>
              </a:r>
              <a:r>
                <a:rPr lang="en-US" sz="600" b="1" dirty="0" err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specialised</a:t>
              </a:r>
              <a:r>
                <a:rPr lang="en-US" sz="600" b="1" dirty="0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 competences to design and implement administrative transition processes.</a:t>
              </a:r>
              <a:endParaRPr lang="en-US" sz="1400" dirty="0"/>
            </a:p>
          </p:txBody>
        </p:sp>
        <p:sp>
          <p:nvSpPr>
            <p:cNvPr id="53" name="Rettangolo 2">
              <a:extLst>
                <a:ext uri="{FF2B5EF4-FFF2-40B4-BE49-F238E27FC236}">
                  <a16:creationId xmlns:a16="http://schemas.microsoft.com/office/drawing/2014/main" id="{4E1A6AB5-A476-6233-DF7A-CF49B603256D}"/>
                </a:ext>
              </a:extLst>
            </p:cNvPr>
            <p:cNvSpPr/>
            <p:nvPr/>
          </p:nvSpPr>
          <p:spPr>
            <a:xfrm>
              <a:off x="1147449" y="4133006"/>
              <a:ext cx="1792224" cy="620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 err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Specialised</a:t>
              </a:r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latin typeface="Arial Narrow"/>
                  <a:ea typeface="+mn-lt"/>
                  <a:cs typeface="+mn-lt"/>
                </a:rPr>
                <a:t> competences to evaluate and report on results (public value) and on the impact of the transition.</a:t>
              </a:r>
              <a:endParaRPr lang="en-US" sz="1400"/>
            </a:p>
          </p:txBody>
        </p:sp>
        <p:sp>
          <p:nvSpPr>
            <p:cNvPr id="54" name="Rettangolo 2">
              <a:extLst>
                <a:ext uri="{FF2B5EF4-FFF2-40B4-BE49-F238E27FC236}">
                  <a16:creationId xmlns:a16="http://schemas.microsoft.com/office/drawing/2014/main" id="{4D9EE776-8D0F-846C-C04A-7F4331E968E1}"/>
                </a:ext>
              </a:extLst>
            </p:cNvPr>
            <p:cNvSpPr/>
            <p:nvPr/>
          </p:nvSpPr>
          <p:spPr>
            <a:xfrm>
              <a:off x="1678748" y="2516778"/>
              <a:ext cx="1206069" cy="5149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COMPETENCES FOR THE ADMINISTRATIVE TRANSITION</a:t>
              </a:r>
              <a:endParaRPr lang="en-US" sz="1400"/>
            </a:p>
          </p:txBody>
        </p:sp>
        <p:sp>
          <p:nvSpPr>
            <p:cNvPr id="55" name="Rettangolo 2">
              <a:extLst>
                <a:ext uri="{FF2B5EF4-FFF2-40B4-BE49-F238E27FC236}">
                  <a16:creationId xmlns:a16="http://schemas.microsoft.com/office/drawing/2014/main" id="{E3023013-7810-6174-2B5F-D9AE8183FEA7}"/>
                </a:ext>
              </a:extLst>
            </p:cNvPr>
            <p:cNvSpPr/>
            <p:nvPr/>
          </p:nvSpPr>
          <p:spPr>
            <a:xfrm>
              <a:off x="3679094" y="2553857"/>
              <a:ext cx="1125474" cy="490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COMPETENCES FOR THE DIGITAL TRANSITION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6" name="Rettangolo 2">
              <a:extLst>
                <a:ext uri="{FF2B5EF4-FFF2-40B4-BE49-F238E27FC236}">
                  <a16:creationId xmlns:a16="http://schemas.microsoft.com/office/drawing/2014/main" id="{78BAE544-19B9-F243-D429-A217D107ED14}"/>
                </a:ext>
              </a:extLst>
            </p:cNvPr>
            <p:cNvSpPr/>
            <p:nvPr/>
          </p:nvSpPr>
          <p:spPr>
            <a:xfrm>
              <a:off x="5714436" y="2553858"/>
              <a:ext cx="1125474" cy="490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COMPETENCES FOR THE ECOLOGICAL TRANSITION</a:t>
              </a:r>
              <a:endParaRPr lang="en-US" sz="1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7" name="Rettangolo 2">
              <a:extLst>
                <a:ext uri="{FF2B5EF4-FFF2-40B4-BE49-F238E27FC236}">
                  <a16:creationId xmlns:a16="http://schemas.microsoft.com/office/drawing/2014/main" id="{EF21EA57-0FA2-7962-5FE2-10634A899406}"/>
                </a:ext>
              </a:extLst>
            </p:cNvPr>
            <p:cNvSpPr/>
            <p:nvPr/>
          </p:nvSpPr>
          <p:spPr>
            <a:xfrm>
              <a:off x="163169" y="2810086"/>
              <a:ext cx="796307" cy="1978253"/>
            </a:xfrm>
            <a:prstGeom prst="rect">
              <a:avLst/>
            </a:prstGeom>
            <a:solidFill>
              <a:srgbClr val="1F4282"/>
            </a:solidFill>
            <a:ln>
              <a:solidFill>
                <a:srgbClr val="1F42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700" b="1">
                  <a:solidFill>
                    <a:schemeClr val="bg1"/>
                  </a:solidFill>
                  <a:ea typeface="+mn-lt"/>
                  <a:cs typeface="+mn-lt"/>
                </a:rPr>
                <a:t>STRATEGY OF THE NATIONAL RECOVERY</a:t>
              </a:r>
              <a:br>
                <a:rPr lang="en-US" sz="700" b="1">
                  <a:ea typeface="+mn-lt"/>
                  <a:cs typeface="+mn-lt"/>
                </a:rPr>
              </a:br>
              <a:r>
                <a:rPr lang="en-US" sz="700" b="1">
                  <a:solidFill>
                    <a:schemeClr val="bg1"/>
                  </a:solidFill>
                  <a:ea typeface="+mn-lt"/>
                  <a:cs typeface="+mn-lt"/>
                </a:rPr>
                <a:t>AND RESILIENCE PLAN</a:t>
              </a:r>
              <a:br>
                <a:rPr lang="en-US" sz="700" b="1">
                  <a:ea typeface="+mn-lt"/>
                  <a:cs typeface="+mn-lt"/>
                </a:rPr>
              </a:br>
              <a:r>
                <a:rPr lang="en-US" sz="700" b="1">
                  <a:solidFill>
                    <a:schemeClr val="bg1"/>
                  </a:solidFill>
                  <a:ea typeface="+mn-lt"/>
                  <a:cs typeface="+mn-lt"/>
                </a:rPr>
                <a:t>FOR THE DEVELOPMENT</a:t>
              </a:r>
              <a:br>
                <a:rPr lang="en-US" sz="700" b="1">
                  <a:ea typeface="+mn-lt"/>
                  <a:cs typeface="+mn-lt"/>
                </a:rPr>
              </a:br>
              <a:r>
                <a:rPr lang="en-US" sz="700" b="1">
                  <a:solidFill>
                    <a:schemeClr val="bg1"/>
                  </a:solidFill>
                  <a:ea typeface="+mn-lt"/>
                  <a:cs typeface="+mn-lt"/>
                </a:rPr>
                <a:t>OF HUMAN CAPITAL</a:t>
              </a:r>
              <a:endParaRPr lang="en-US" sz="70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58" name="Rettangolo 2">
              <a:extLst>
                <a:ext uri="{FF2B5EF4-FFF2-40B4-BE49-F238E27FC236}">
                  <a16:creationId xmlns:a16="http://schemas.microsoft.com/office/drawing/2014/main" id="{CFE00469-A857-0045-48F3-702562715918}"/>
                </a:ext>
              </a:extLst>
            </p:cNvPr>
            <p:cNvSpPr/>
            <p:nvPr/>
          </p:nvSpPr>
          <p:spPr>
            <a:xfrm>
              <a:off x="1007081" y="4940120"/>
              <a:ext cx="6018315" cy="2746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COMPETENCES RELATED TO PRINCIPLES AND VALUES IN THE AREAS OF ETHICS, INCLUSION, GENDER EQUALITY AND VIOLENCE PREVENTION, PRIVACY, ANTI-CORRUPTION, HEALTH AND SAFETY IN THE WORKPLACE, AND TRANSPARENCY</a:t>
              </a:r>
              <a:endParaRPr lang="en-US" sz="6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9" name="Rettangolo 2">
              <a:extLst>
                <a:ext uri="{FF2B5EF4-FFF2-40B4-BE49-F238E27FC236}">
                  <a16:creationId xmlns:a16="http://schemas.microsoft.com/office/drawing/2014/main" id="{FDBB694C-7E1D-CD07-31F9-BAD437249F50}"/>
                </a:ext>
              </a:extLst>
            </p:cNvPr>
            <p:cNvSpPr/>
            <p:nvPr/>
          </p:nvSpPr>
          <p:spPr>
            <a:xfrm>
              <a:off x="1503383" y="2197921"/>
              <a:ext cx="5030722" cy="279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LEADERSHIP COMPETENCES (MINISTER FOR PUBLIC ADMINISTRATION DIRECTIVE – 28/11/2023) </a:t>
              </a:r>
              <a:endParaRPr lang="en-US" sz="6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endParaRPr>
            </a:p>
            <a:p>
              <a:r>
                <a:rPr lang="en-US" sz="600" b="1">
                  <a:solidFill>
                    <a:schemeClr val="accent1">
                      <a:lumMod val="75000"/>
                    </a:schemeClr>
                  </a:solidFill>
                  <a:ea typeface="+mn-lt"/>
                  <a:cs typeface="+mn-lt"/>
                </a:rPr>
                <a:t>AND SOFT SKILLS (MINISTRY FOR PUBLIC ADMINISTRATION DECREES – 28/09/2022 AND 28/06/2023)</a:t>
              </a:r>
              <a:endParaRPr lang="en-US" sz="60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endParaRPr>
            </a:p>
          </p:txBody>
        </p:sp>
      </p:grpSp>
      <p:pic>
        <p:nvPicPr>
          <p:cNvPr id="60" name="Immagine 16">
            <a:extLst>
              <a:ext uri="{FF2B5EF4-FFF2-40B4-BE49-F238E27FC236}">
                <a16:creationId xmlns:a16="http://schemas.microsoft.com/office/drawing/2014/main" id="{76FDE2A2-B3CA-1DDD-7330-2B593EDE37D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5844" t="16884" r="36494" b="8103"/>
          <a:stretch/>
        </p:blipFill>
        <p:spPr>
          <a:xfrm>
            <a:off x="9353194" y="1360220"/>
            <a:ext cx="2683426" cy="410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" name="CasellaDiTesto 10">
            <a:extLst>
              <a:ext uri="{FF2B5EF4-FFF2-40B4-BE49-F238E27FC236}">
                <a16:creationId xmlns:a16="http://schemas.microsoft.com/office/drawing/2014/main" id="{333526AF-5821-EA63-CCD3-2B1B994E2527}"/>
              </a:ext>
            </a:extLst>
          </p:cNvPr>
          <p:cNvSpPr txBox="1"/>
          <p:nvPr/>
        </p:nvSpPr>
        <p:spPr>
          <a:xfrm>
            <a:off x="7941188" y="5644839"/>
            <a:ext cx="388003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i="1">
                <a:latin typeface="Verdana"/>
                <a:ea typeface="+mn-lt"/>
                <a:cs typeface="+mn-lt"/>
              </a:rPr>
              <a:t>(*)Dati aggiornati a luglio 2025</a:t>
            </a:r>
          </a:p>
        </p:txBody>
      </p:sp>
    </p:spTree>
    <p:extLst>
      <p:ext uri="{BB962C8B-B14F-4D97-AF65-F5344CB8AC3E}">
        <p14:creationId xmlns:p14="http://schemas.microsoft.com/office/powerpoint/2010/main" val="225186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E37E0-E40B-63C6-9620-204333EF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FA7051BF-55A1-7782-2453-B17F42E9D652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F6A77EFB-E536-56D3-0BA8-78A0982A57FC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5D116BC-33E6-045C-19C5-BFAE6DC9F654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925E98F3-89F4-156A-FC49-37FCBC8C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B286A55E-E1D1-84AA-F691-45F0857BC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8A512C-FC27-6B1A-999D-97BDB87B2798}"/>
              </a:ext>
            </a:extLst>
          </p:cNvPr>
          <p:cNvSpPr txBox="1"/>
          <p:nvPr/>
        </p:nvSpPr>
        <p:spPr>
          <a:xfrm>
            <a:off x="481945" y="314499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2257A7"/>
                </a:solidFill>
                <a:latin typeface="Verdana"/>
                <a:ea typeface="Verdana"/>
              </a:rPr>
              <a:t>Il processo di formazione su Syllabus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DE423B0-94DD-C07F-FE4A-0A19CCA60AC2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A3C7263E-5553-820E-5905-4D822AE13C0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44190F-39B1-071E-72A6-744F5B5CBD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97" y="1231430"/>
            <a:ext cx="2404958" cy="1408441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3D4512E-4E41-6C94-832E-7956126A43BC}"/>
              </a:ext>
            </a:extLst>
          </p:cNvPr>
          <p:cNvSpPr/>
          <p:nvPr/>
        </p:nvSpPr>
        <p:spPr>
          <a:xfrm>
            <a:off x="769518" y="3257356"/>
            <a:ext cx="1894987" cy="2263946"/>
          </a:xfrm>
          <a:prstGeom prst="roundRect">
            <a:avLst>
              <a:gd name="adj" fmla="val 8338"/>
            </a:avLst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Roboto Condensed Light" panose="02000000000000000000" pitchFamily="2" charset="0"/>
              <a:sym typeface="Arial"/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21D48C3-09F1-9480-1D9A-D85FAFD22BB0}"/>
              </a:ext>
            </a:extLst>
          </p:cNvPr>
          <p:cNvSpPr/>
          <p:nvPr/>
        </p:nvSpPr>
        <p:spPr>
          <a:xfrm>
            <a:off x="5857801" y="3232417"/>
            <a:ext cx="2190289" cy="2263944"/>
          </a:xfrm>
          <a:prstGeom prst="roundRect">
            <a:avLst>
              <a:gd name="adj" fmla="val 8338"/>
            </a:avLst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Roboto Condensed Light" panose="02000000000000000000" pitchFamily="2" charset="0"/>
              <a:sym typeface="Arial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1A7DCC5-5208-B8D2-35EB-FFA45782D47C}"/>
              </a:ext>
            </a:extLst>
          </p:cNvPr>
          <p:cNvSpPr txBox="1"/>
          <p:nvPr/>
        </p:nvSpPr>
        <p:spPr>
          <a:xfrm>
            <a:off x="830728" y="3363551"/>
            <a:ext cx="18032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Identificazione, motivazione e coinvolgimento </a:t>
            </a:r>
            <a:r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del personale da parte dei responsabili delle risorse umane dell’ente pubblico aderente al progetto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CE11956-6E33-6282-1A83-02034E3660AC}"/>
              </a:ext>
            </a:extLst>
          </p:cNvPr>
          <p:cNvSpPr/>
          <p:nvPr/>
        </p:nvSpPr>
        <p:spPr>
          <a:xfrm>
            <a:off x="5527950" y="3088258"/>
            <a:ext cx="459761" cy="4249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 Condensed Light" panose="02000000000000000000" pitchFamily="2" charset="0"/>
                <a:sym typeface="Arial"/>
              </a:rPr>
              <a:t>3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4BA9619-CC53-97B7-DF50-5C41FFE91F6E}"/>
              </a:ext>
            </a:extLst>
          </p:cNvPr>
          <p:cNvSpPr txBox="1"/>
          <p:nvPr/>
        </p:nvSpPr>
        <p:spPr>
          <a:xfrm>
            <a:off x="992696" y="1366438"/>
            <a:ext cx="156495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it-IT" sz="1200" b="1" kern="0">
                <a:solidFill>
                  <a:schemeClr val="bg1"/>
                </a:solidFill>
                <a:latin typeface="Verdana"/>
                <a:ea typeface="Verdana"/>
                <a:cs typeface="Arial"/>
                <a:sym typeface="Arial"/>
              </a:rPr>
              <a:t>Identificazione dei dipendenti</a:t>
            </a:r>
            <a:endParaRPr lang="it-IT" sz="1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8D5DE5-CB3C-8D95-30C5-6CF8AC189387}"/>
              </a:ext>
            </a:extLst>
          </p:cNvPr>
          <p:cNvSpPr txBox="1"/>
          <p:nvPr/>
        </p:nvSpPr>
        <p:spPr>
          <a:xfrm>
            <a:off x="839293" y="2508578"/>
            <a:ext cx="167165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it-IT" sz="1400" kern="0" dirty="0">
                <a:solidFill>
                  <a:srgbClr val="3F5378">
                    <a:lumMod val="75000"/>
                  </a:srgbClr>
                </a:solidFill>
                <a:latin typeface="Verdana"/>
                <a:ea typeface="Verdana"/>
                <a:cs typeface="Roboto Condensed Light"/>
                <a:sym typeface="Arial"/>
              </a:rPr>
              <a:t>Responsabili delle risorse umane delle PA</a:t>
            </a:r>
            <a:endParaRPr lang="it-IT" sz="1400" i="0" u="none" strike="noStrike" kern="0" cap="none" spc="0" normalizeH="0" baseline="0" noProof="0" dirty="0">
              <a:ln>
                <a:noFill/>
              </a:ln>
              <a:solidFill>
                <a:srgbClr val="3F5378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Roboto Condensed Light" panose="02000000000000000000" pitchFamily="2" charset="0"/>
            </a:endParaRPr>
          </a:p>
        </p:txBody>
      </p:sp>
      <p:cxnSp>
        <p:nvCxnSpPr>
          <p:cNvPr id="17" name="Connettore 4 61">
            <a:extLst>
              <a:ext uri="{FF2B5EF4-FFF2-40B4-BE49-F238E27FC236}">
                <a16:creationId xmlns:a16="http://schemas.microsoft.com/office/drawing/2014/main" id="{FF468C35-2126-4F53-2BA5-266978FEC96B}"/>
              </a:ext>
            </a:extLst>
          </p:cNvPr>
          <p:cNvCxnSpPr>
            <a:cxnSpLocks/>
            <a:stCxn id="33" idx="3"/>
            <a:endCxn id="27" idx="0"/>
          </p:cNvCxnSpPr>
          <p:nvPr/>
        </p:nvCxnSpPr>
        <p:spPr>
          <a:xfrm flipH="1" flipV="1">
            <a:off x="6996975" y="1244202"/>
            <a:ext cx="4006169" cy="711463"/>
          </a:xfrm>
          <a:prstGeom prst="bentConnector4">
            <a:avLst>
              <a:gd name="adj1" fmla="val -5706"/>
              <a:gd name="adj2" fmla="val 132131"/>
            </a:avLst>
          </a:pr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0A414CD0-5D75-DAC5-77B2-E970F5B979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182" y="1714052"/>
            <a:ext cx="1016707" cy="774617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3D877099-7354-E6F4-0993-F3D6447F46B5}"/>
              </a:ext>
            </a:extLst>
          </p:cNvPr>
          <p:cNvGrpSpPr/>
          <p:nvPr/>
        </p:nvGrpSpPr>
        <p:grpSpPr>
          <a:xfrm>
            <a:off x="3139406" y="1231910"/>
            <a:ext cx="2404958" cy="4282986"/>
            <a:chOff x="2797227" y="1115165"/>
            <a:chExt cx="2404958" cy="4282986"/>
          </a:xfrm>
        </p:grpSpPr>
        <p:sp>
          <p:nvSpPr>
            <p:cNvPr id="20" name="Rettangolo con angoli arrotondati 19">
              <a:extLst>
                <a:ext uri="{FF2B5EF4-FFF2-40B4-BE49-F238E27FC236}">
                  <a16:creationId xmlns:a16="http://schemas.microsoft.com/office/drawing/2014/main" id="{1857BEC3-0779-3463-75C8-EAE9CCBF8F49}"/>
                </a:ext>
              </a:extLst>
            </p:cNvPr>
            <p:cNvSpPr/>
            <p:nvPr/>
          </p:nvSpPr>
          <p:spPr>
            <a:xfrm>
              <a:off x="2836415" y="3134206"/>
              <a:ext cx="2047055" cy="2263945"/>
            </a:xfrm>
            <a:prstGeom prst="roundRect">
              <a:avLst>
                <a:gd name="adj" fmla="val 8338"/>
              </a:avLst>
            </a:prstGeom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 Condensed Light" panose="02000000000000000000" pitchFamily="2" charset="0"/>
                <a:sym typeface="Arial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226AF5DB-27B5-2C6D-3FF8-5070009342CC}"/>
                </a:ext>
              </a:extLst>
            </p:cNvPr>
            <p:cNvSpPr txBox="1"/>
            <p:nvPr/>
          </p:nvSpPr>
          <p:spPr>
            <a:xfrm>
              <a:off x="2939484" y="3236949"/>
              <a:ext cx="1958980" cy="18534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t-IT"/>
              </a:defPPr>
              <a:lvl1pPr lvl="0">
                <a:lnSpc>
                  <a:spcPct val="107000"/>
                </a:lnSpc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rgbClr val="3F5378">
                      <a:lumMod val="7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  <a:sym typeface="Arial"/>
                </a:rPr>
                <a:t>Valutazione individuale iniziale </a:t>
              </a:r>
              <a:r>
                <a: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3F5378">
                      <a:lumMod val="7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  <a:sym typeface="Arial"/>
                </a:rPr>
                <a:t>del livello di padronanza </a:t>
              </a:r>
              <a:r>
                <a:rPr lang="it-IT" sz="1200" kern="0">
                  <a:solidFill>
                    <a:srgbClr val="3F5378">
                      <a:lumMod val="7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posseduto </a:t>
              </a:r>
              <a:r>
                <a: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3F5378">
                      <a:lumMod val="75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  <a:sym typeface="Arial"/>
                </a:rPr>
                <a:t>per ciascuna delle competenze e dei relativi fabbisogni formativi del catalogo Syllabus</a:t>
              </a:r>
            </a:p>
          </p:txBody>
        </p: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0C952F33-A839-BBAB-C91E-55E6E0A78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7227" y="1115165"/>
              <a:ext cx="2404958" cy="138924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CCDE51E-BD58-2B1E-84BF-6C67F2E48C48}"/>
                </a:ext>
              </a:extLst>
            </p:cNvPr>
            <p:cNvSpPr txBox="1"/>
            <p:nvPr/>
          </p:nvSpPr>
          <p:spPr>
            <a:xfrm>
              <a:off x="3185559" y="1302989"/>
              <a:ext cx="1491000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it-IT"/>
              </a:defPPr>
              <a:lvl1pPr algn="ctr">
                <a:defRPr sz="1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/>
                  <a:ea typeface="Verdana"/>
                  <a:cs typeface="Roboto Condensed Light"/>
                  <a:sym typeface="Arial"/>
                </a:rPr>
                <a:t>Assessment</a:t>
              </a:r>
              <a:endParaRPr lang="it-IT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Verdana"/>
                <a:cs typeface="Roboto Condensed Light"/>
              </a:endParaRPr>
            </a:p>
          </p:txBody>
        </p: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8FCFFDB4-AE33-5500-776B-8B5DC12B9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0778" y="1576051"/>
              <a:ext cx="729779" cy="824138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CF10036A-DF77-CB60-6A50-E61E59655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2184" t="22976" r="2414" b="68841"/>
            <a:stretch/>
          </p:blipFill>
          <p:spPr>
            <a:xfrm>
              <a:off x="2922467" y="2446868"/>
              <a:ext cx="1704957" cy="4497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71D7815-80F1-CCB9-4F2A-845E26E458D8}"/>
              </a:ext>
            </a:extLst>
          </p:cNvPr>
          <p:cNvSpPr txBox="1"/>
          <p:nvPr/>
        </p:nvSpPr>
        <p:spPr>
          <a:xfrm>
            <a:off x="5878930" y="3351281"/>
            <a:ext cx="219028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Roboto Condensed Light" panose="02000000000000000000" pitchFamily="2" charset="0"/>
                <a:sym typeface="Arial"/>
              </a:rPr>
              <a:t>Definizione automatica </a:t>
            </a:r>
            <a:r>
              <a:rPr kumimoji="0" lang="it-IT" sz="1200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Roboto Condensed Light" panose="02000000000000000000" pitchFamily="2" charset="0"/>
                <a:sym typeface="Arial"/>
              </a:rPr>
              <a:t>del percorso formativo (uno o più corsi sulla base del livello di padronanza rilevato + 1) </a:t>
            </a:r>
            <a:r>
              <a:rPr kumimoji="0" lang="it-IT" sz="1200" b="1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Roboto Condensed Light" panose="02000000000000000000" pitchFamily="2" charset="0"/>
                <a:sym typeface="Arial"/>
              </a:rPr>
              <a:t>e accesso diretto </a:t>
            </a:r>
            <a:r>
              <a:rPr kumimoji="0" lang="it-IT" sz="1200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Roboto Condensed Light" panose="02000000000000000000" pitchFamily="2" charset="0"/>
                <a:sym typeface="Arial"/>
              </a:rPr>
              <a:t>(single </a:t>
            </a:r>
            <a:r>
              <a:rPr kumimoji="0" lang="it-IT" sz="1200" i="0" u="none" strike="noStrike" kern="0" cap="none" spc="0" normalizeH="0" baseline="0" noProof="0" err="1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Roboto Condensed Light" panose="02000000000000000000" pitchFamily="2" charset="0"/>
                <a:sym typeface="Arial"/>
              </a:rPr>
              <a:t>sign</a:t>
            </a:r>
            <a:r>
              <a:rPr kumimoji="0" lang="it-IT" sz="1200" i="0" u="none" strike="noStrike" kern="0" cap="none" spc="0" normalizeH="0" baseline="0" noProof="0">
                <a:ln>
                  <a:noFill/>
                </a:ln>
                <a:solidFill>
                  <a:srgbClr val="3F5378">
                    <a:lumMod val="75000"/>
                  </a:srgbClr>
                </a:solidFill>
                <a:effectLst/>
                <a:uLnTx/>
                <a:uFillTx/>
                <a:latin typeface="Verdana"/>
                <a:ea typeface="Verdana"/>
                <a:cs typeface="Roboto Condensed Light" panose="02000000000000000000" pitchFamily="2" charset="0"/>
                <a:sym typeface="Arial"/>
              </a:rPr>
              <a:t>-on) al sistema di gestione dell’apprendimento (LMS) per la fruizione dei corsi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657D10F-2857-3096-9799-1E43EC6B2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8416" y="1244202"/>
            <a:ext cx="2497117" cy="1408441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3B376E8-1085-F6E7-6B82-AD223DF47461}"/>
              </a:ext>
            </a:extLst>
          </p:cNvPr>
          <p:cNvSpPr txBox="1"/>
          <p:nvPr/>
        </p:nvSpPr>
        <p:spPr>
          <a:xfrm>
            <a:off x="6221648" y="1491002"/>
            <a:ext cx="149910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algn="ctr">
              <a:defRPr sz="1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it-IT" sz="1200" kern="0">
                <a:solidFill>
                  <a:schemeClr val="bg1"/>
                </a:solidFill>
                <a:latin typeface="Verdana"/>
                <a:ea typeface="Verdana"/>
                <a:cs typeface="Roboto Condensed Light"/>
                <a:sym typeface="Arial"/>
              </a:rPr>
              <a:t>Formazione</a:t>
            </a:r>
            <a:endParaRPr kumimoji="0" lang="it-IT" sz="12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/>
              <a:cs typeface="Roboto Condensed Light"/>
              <a:sym typeface="Arial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3404F831-15E7-20DE-6DFE-D0A99A6E346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468" y="1795053"/>
            <a:ext cx="1129299" cy="644725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845E6C5F-70B9-E4C4-A6E1-91985FE5B05F}"/>
              </a:ext>
            </a:extLst>
          </p:cNvPr>
          <p:cNvGrpSpPr/>
          <p:nvPr/>
        </p:nvGrpSpPr>
        <p:grpSpPr>
          <a:xfrm>
            <a:off x="8359461" y="1253934"/>
            <a:ext cx="2643683" cy="4243303"/>
            <a:chOff x="8359461" y="1253934"/>
            <a:chExt cx="2643683" cy="4243303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860BAF0C-1FDA-7FF8-7D13-22EF01412798}"/>
                </a:ext>
              </a:extLst>
            </p:cNvPr>
            <p:cNvGrpSpPr/>
            <p:nvPr/>
          </p:nvGrpSpPr>
          <p:grpSpPr>
            <a:xfrm>
              <a:off x="8598186" y="1253934"/>
              <a:ext cx="2404958" cy="4243303"/>
              <a:chOff x="8124817" y="1260296"/>
              <a:chExt cx="2404958" cy="4243303"/>
            </a:xfrm>
          </p:grpSpPr>
          <p:pic>
            <p:nvPicPr>
              <p:cNvPr id="33" name="Immagine 32">
                <a:extLst>
                  <a:ext uri="{FF2B5EF4-FFF2-40B4-BE49-F238E27FC236}">
                    <a16:creationId xmlns:a16="http://schemas.microsoft.com/office/drawing/2014/main" id="{A1FB3E05-903A-3B00-D91F-B376A39F1E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24817" y="1260296"/>
                <a:ext cx="2404958" cy="1403461"/>
              </a:xfrm>
              <a:prstGeom prst="rect">
                <a:avLst/>
              </a:prstGeom>
            </p:spPr>
          </p:pic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F252C82A-3ABA-C66E-72E1-0426326B8326}"/>
                  </a:ext>
                </a:extLst>
              </p:cNvPr>
              <p:cNvSpPr txBox="1"/>
              <p:nvPr/>
            </p:nvSpPr>
            <p:spPr>
              <a:xfrm>
                <a:off x="8466271" y="1419734"/>
                <a:ext cx="1660104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>
                <a:defPPr>
                  <a:defRPr lang="it-IT"/>
                </a:defPPr>
                <a:lvl1pPr algn="ctr">
                  <a:defRPr sz="1400" b="1"/>
                </a:lvl1pPr>
              </a:lstStyle>
              <a:p>
                <a:pPr lvl="0">
                  <a:buClr>
                    <a:srgbClr val="000000"/>
                  </a:buClr>
                  <a:defRPr/>
                </a:pPr>
                <a:r>
                  <a:rPr lang="it-IT" sz="1200" kern="0">
                    <a:solidFill>
                      <a:schemeClr val="bg1"/>
                    </a:solidFill>
                    <a:latin typeface="Verdana"/>
                    <a:ea typeface="Verdana"/>
                    <a:cs typeface="Roboto Condensed Light"/>
                    <a:sym typeface="Arial"/>
                  </a:rPr>
                  <a:t>Verifica dei progressi</a:t>
                </a:r>
                <a:endParaRPr lang="it-IT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Roboto Condensed Light" panose="02000000000000000000" pitchFamily="2" charset="0"/>
                </a:endParaRPr>
              </a:p>
            </p:txBody>
          </p:sp>
          <p:pic>
            <p:nvPicPr>
              <p:cNvPr id="35" name="Immagine 34">
                <a:extLst>
                  <a:ext uri="{FF2B5EF4-FFF2-40B4-BE49-F238E27FC236}">
                    <a16:creationId xmlns:a16="http://schemas.microsoft.com/office/drawing/2014/main" id="{DE0D6A44-E577-5CBD-6966-5CB5D442BF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28388" y="1794288"/>
                <a:ext cx="735870" cy="806002"/>
              </a:xfrm>
              <a:prstGeom prst="rect">
                <a:avLst/>
              </a:prstGeom>
            </p:spPr>
          </p:pic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2BFA22E3-5A65-DAA4-4F50-96E33FE91FCF}"/>
                  </a:ext>
                </a:extLst>
              </p:cNvPr>
              <p:cNvSpPr/>
              <p:nvPr/>
            </p:nvSpPr>
            <p:spPr>
              <a:xfrm>
                <a:off x="8233036" y="3239655"/>
                <a:ext cx="2031380" cy="2263944"/>
              </a:xfrm>
              <a:prstGeom prst="roundRect">
                <a:avLst>
                  <a:gd name="adj" fmla="val 8338"/>
                </a:avLst>
              </a:prstGeom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Roboto Condensed Light" panose="02000000000000000000" pitchFamily="2" charset="0"/>
                  <a:sym typeface="Arial"/>
                </a:endParaRPr>
              </a:p>
            </p:txBody>
          </p:sp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198330A-8A67-33F8-8BF8-3825CF48A5B5}"/>
                  </a:ext>
                </a:extLst>
              </p:cNvPr>
              <p:cNvSpPr txBox="1"/>
              <p:nvPr/>
            </p:nvSpPr>
            <p:spPr>
              <a:xfrm>
                <a:off x="8289865" y="3357643"/>
                <a:ext cx="195976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3F5378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  <a:sym typeface="Arial"/>
                  </a:rPr>
                  <a:t>Verifica dei progressi </a:t>
                </a:r>
                <a:r>
                  <a:rPr kumimoji="0" lang="it-IT" sz="1200" i="0" u="none" strike="noStrike" kern="0" cap="none" spc="0" normalizeH="0" baseline="0" noProof="0">
                    <a:ln>
                      <a:noFill/>
                    </a:ln>
                    <a:solidFill>
                      <a:srgbClr val="3F5378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  <a:sym typeface="Arial"/>
                  </a:rPr>
                  <a:t>attraverso</a:t>
                </a:r>
                <a:r>
                  <a:rPr kumimoji="0" lang="it-IT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3F5378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  <a:sym typeface="Arial"/>
                  </a:rPr>
                  <a:t> </a:t>
                </a:r>
                <a:r>
                  <a:rPr kumimoji="0" lang="it-IT" sz="1200" i="0" u="none" strike="noStrike" kern="0" cap="none" spc="0" normalizeH="0" baseline="0" noProof="0">
                    <a:ln>
                      <a:noFill/>
                    </a:ln>
                    <a:solidFill>
                      <a:srgbClr val="3F5378">
                        <a:lumMod val="75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  <a:sym typeface="Arial"/>
                  </a:rPr>
                  <a:t>un test post-formazione che, una volta superato, consente l’accesso ai corsi del livello di padronanza superiore</a:t>
                </a:r>
              </a:p>
            </p:txBody>
          </p:sp>
          <p:pic>
            <p:nvPicPr>
              <p:cNvPr id="38" name="Immagine 37">
                <a:extLst>
                  <a:ext uri="{FF2B5EF4-FFF2-40B4-BE49-F238E27FC236}">
                    <a16:creationId xmlns:a16="http://schemas.microsoft.com/office/drawing/2014/main" id="{D1DFF060-5193-B64C-F276-598C3E0E1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82184" t="22976" r="2414" b="68841"/>
              <a:stretch/>
            </p:blipFill>
            <p:spPr>
              <a:xfrm>
                <a:off x="8289865" y="2588258"/>
                <a:ext cx="1760760" cy="46443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2" name="Ovale 31">
              <a:extLst>
                <a:ext uri="{FF2B5EF4-FFF2-40B4-BE49-F238E27FC236}">
                  <a16:creationId xmlns:a16="http://schemas.microsoft.com/office/drawing/2014/main" id="{CCEB9E30-7C6B-E83B-7CF4-33CE40AEBAAA}"/>
                </a:ext>
              </a:extLst>
            </p:cNvPr>
            <p:cNvSpPr/>
            <p:nvPr/>
          </p:nvSpPr>
          <p:spPr>
            <a:xfrm>
              <a:off x="8359461" y="3054573"/>
              <a:ext cx="459761" cy="42496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Roboto Condensed Light" panose="02000000000000000000" pitchFamily="2" charset="0"/>
                  <a:sym typeface="Arial"/>
                </a:rPr>
                <a:t>4</a:t>
              </a:r>
            </a:p>
          </p:txBody>
        </p:sp>
      </p:grpSp>
      <p:sp>
        <p:nvSpPr>
          <p:cNvPr id="39" name="Ovale 38">
            <a:extLst>
              <a:ext uri="{FF2B5EF4-FFF2-40B4-BE49-F238E27FC236}">
                <a16:creationId xmlns:a16="http://schemas.microsoft.com/office/drawing/2014/main" id="{12C0648E-0CAE-CAEB-08D4-C67F9E32D321}"/>
              </a:ext>
            </a:extLst>
          </p:cNvPr>
          <p:cNvSpPr/>
          <p:nvPr/>
        </p:nvSpPr>
        <p:spPr>
          <a:xfrm>
            <a:off x="2912728" y="3084758"/>
            <a:ext cx="459761" cy="4249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it-IT" sz="1200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 Light" panose="02000000000000000000" pitchFamily="2" charset="0"/>
                <a:sym typeface="Arial"/>
              </a:rPr>
              <a:t>2</a:t>
            </a:r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Roboto Condensed Light" panose="02000000000000000000" pitchFamily="2" charset="0"/>
              <a:sym typeface="Arial"/>
            </a:endParaRP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7283D3A8-DB3A-9D68-EC76-6779598E6870}"/>
              </a:ext>
            </a:extLst>
          </p:cNvPr>
          <p:cNvSpPr/>
          <p:nvPr/>
        </p:nvSpPr>
        <p:spPr>
          <a:xfrm>
            <a:off x="428352" y="3132811"/>
            <a:ext cx="459761" cy="42496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 Condensed Light" panose="02000000000000000000" pitchFamily="2" charset="0"/>
                <a:sym typeface="Arial"/>
              </a:rPr>
              <a:t>1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9B9265E-A5BD-4A27-8CC1-DCE2304D06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2184" t="22976" r="2414" b="68841"/>
          <a:stretch/>
        </p:blipFill>
        <p:spPr>
          <a:xfrm>
            <a:off x="6027712" y="2593928"/>
            <a:ext cx="1704957" cy="449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90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E661D-2FE7-1CE8-8230-AD9E7468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6AE4C6FD-7479-AD42-0E98-F257D2538902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F3EDDA4B-95BC-1DE2-7737-A2A70B70F60E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1C2E406-E532-0E06-FC81-64FFCE53E75E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0E828ACE-A35B-D3AB-F079-B097D31D6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A068B1E8-AB2A-D75C-11E3-77EE704A3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A0097C-7FFB-D8E4-5433-3DDA4B07EDF8}"/>
              </a:ext>
            </a:extLst>
          </p:cNvPr>
          <p:cNvSpPr txBox="1"/>
          <p:nvPr/>
        </p:nvSpPr>
        <p:spPr>
          <a:xfrm>
            <a:off x="481945" y="227792"/>
            <a:ext cx="1082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Syllabus nel PIAO 2026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878616-4A1B-B8E3-CBF3-6E2A1392444B}"/>
              </a:ext>
            </a:extLst>
          </p:cNvPr>
          <p:cNvSpPr txBox="1"/>
          <p:nvPr/>
        </p:nvSpPr>
        <p:spPr>
          <a:xfrm>
            <a:off x="636791" y="1024037"/>
            <a:ext cx="10518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Riconoscere Syllabus come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livello base e trasversale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 della formazione: competenze di cittadinanza digitale e alfabetizzazione ai dati e ai servizi digitali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Valorizzare Syllabus come: 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misura a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costo zero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per l’ente (offerta finanziata dal DFP)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strumento per diffondere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competenze di base omogenee su larga scala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Collegare i percorsi Syllabus: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alle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priorità del PIAO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(transizione digitale, qualità dei servizi, semplificazione)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alle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altre iniziative 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del Dipartimento (Essere PA, Leadership e performance, PerForma PA, PA 110 e lode)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Definire </a:t>
            </a:r>
            <a:r>
              <a:rPr lang="it-IT" b="1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obiettivi concreti</a:t>
            </a: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% di personale che completa almeno un percorso Syllabus l’anno</a:t>
            </a:r>
          </a:p>
          <a:p>
            <a:pPr marL="742950" lvl="1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</a:rPr>
              <a:t>traguardi specifici per famiglie professionali (es. uffici front office, ICT, project manager PNRR)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9B587BD-B3DF-399F-7C9C-6D0E7B69ECEC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59061947-0CC6-4BB2-59C4-F95B57C1E1F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76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50C59-68DE-6143-CA36-590895C8A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FBC10B06-B9F4-0225-C01B-462327D27701}"/>
              </a:ext>
            </a:extLst>
          </p:cNvPr>
          <p:cNvSpPr/>
          <p:nvPr/>
        </p:nvSpPr>
        <p:spPr>
          <a:xfrm rot="19021730">
            <a:off x="11670862" y="1541437"/>
            <a:ext cx="6396243" cy="6396242"/>
          </a:xfrm>
          <a:custGeom>
            <a:avLst/>
            <a:gdLst>
              <a:gd name="connsiteX0" fmla="*/ 8600910 w 9712796"/>
              <a:gd name="connsiteY0" fmla="*/ 1111885 h 9712795"/>
              <a:gd name="connsiteX1" fmla="*/ 1111885 w 9712796"/>
              <a:gd name="connsiteY1" fmla="*/ 1111885 h 9712795"/>
              <a:gd name="connsiteX2" fmla="*/ 1111886 w 9712796"/>
              <a:gd name="connsiteY2" fmla="*/ 8600910 h 9712795"/>
              <a:gd name="connsiteX3" fmla="*/ 8600910 w 9712796"/>
              <a:gd name="connsiteY3" fmla="*/ 8600910 h 9712795"/>
              <a:gd name="connsiteX4" fmla="*/ 9712795 w 9712796"/>
              <a:gd name="connsiteY4" fmla="*/ 0 h 9712795"/>
              <a:gd name="connsiteX5" fmla="*/ 9712796 w 9712796"/>
              <a:gd name="connsiteY5" fmla="*/ 9712795 h 9712795"/>
              <a:gd name="connsiteX6" fmla="*/ 0 w 9712796"/>
              <a:gd name="connsiteY6" fmla="*/ 9712795 h 9712795"/>
              <a:gd name="connsiteX7" fmla="*/ 0 w 9712796"/>
              <a:gd name="connsiteY7" fmla="*/ 0 h 971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12796" h="9712795">
                <a:moveTo>
                  <a:pt x="8600910" y="1111885"/>
                </a:moveTo>
                <a:lnTo>
                  <a:pt x="1111885" y="1111885"/>
                </a:lnTo>
                <a:lnTo>
                  <a:pt x="1111886" y="8600910"/>
                </a:lnTo>
                <a:lnTo>
                  <a:pt x="8600910" y="8600910"/>
                </a:lnTo>
                <a:close/>
                <a:moveTo>
                  <a:pt x="9712795" y="0"/>
                </a:moveTo>
                <a:lnTo>
                  <a:pt x="9712796" y="9712795"/>
                </a:lnTo>
                <a:lnTo>
                  <a:pt x="0" y="971279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  <a:effectLst>
            <a:outerShdw blurRad="177800" dist="38100" dir="10800000" sx="102000" sy="102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 b="1"/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5E175FB0-9903-2D88-120D-FE612C04B67D}"/>
              </a:ext>
            </a:extLst>
          </p:cNvPr>
          <p:cNvSpPr txBox="1">
            <a:spLocks/>
          </p:cNvSpPr>
          <p:nvPr/>
        </p:nvSpPr>
        <p:spPr>
          <a:xfrm>
            <a:off x="11527432" y="6450262"/>
            <a:ext cx="120980" cy="757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B7351FE-BC73-BE37-9F65-EC0B4C50A5CB}"/>
              </a:ext>
            </a:extLst>
          </p:cNvPr>
          <p:cNvGrpSpPr/>
          <p:nvPr/>
        </p:nvGrpSpPr>
        <p:grpSpPr>
          <a:xfrm>
            <a:off x="481945" y="6302335"/>
            <a:ext cx="2901335" cy="354956"/>
            <a:chOff x="481945" y="6111004"/>
            <a:chExt cx="4465228" cy="546287"/>
          </a:xfrm>
        </p:grpSpPr>
        <p:pic>
          <p:nvPicPr>
            <p:cNvPr id="4" name="Picture 4" descr="PNRR – Alta Pianura Veneta">
              <a:extLst>
                <a:ext uri="{FF2B5EF4-FFF2-40B4-BE49-F238E27FC236}">
                  <a16:creationId xmlns:a16="http://schemas.microsoft.com/office/drawing/2014/main" id="{FC6370C4-FB6C-29EA-51C7-399AB28B0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45" y="6143782"/>
              <a:ext cx="1933596" cy="486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magine 4" descr="Immagine che contiene Carattere, logo, nero, schermata&#10;&#10;Descrizione generata automaticamente">
              <a:extLst>
                <a:ext uri="{FF2B5EF4-FFF2-40B4-BE49-F238E27FC236}">
                  <a16:creationId xmlns:a16="http://schemas.microsoft.com/office/drawing/2014/main" id="{07E0BE14-BA9C-2DC1-D393-2EA490239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767" y="6111004"/>
              <a:ext cx="2294406" cy="546287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C322A5-7BBE-CFD0-BF83-94CAB1B9ADED}"/>
              </a:ext>
            </a:extLst>
          </p:cNvPr>
          <p:cNvSpPr txBox="1"/>
          <p:nvPr/>
        </p:nvSpPr>
        <p:spPr>
          <a:xfrm>
            <a:off x="481945" y="227792"/>
            <a:ext cx="10828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2257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Continuità e sviluppi futuri: ampliamento dell’offerta formativa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3BB062-727C-0BE1-5B8B-A075E2E03040}"/>
              </a:ext>
            </a:extLst>
          </p:cNvPr>
          <p:cNvSpPr txBox="1">
            <a:spLocks/>
          </p:cNvSpPr>
          <p:nvPr/>
        </p:nvSpPr>
        <p:spPr>
          <a:xfrm>
            <a:off x="11527432" y="6632694"/>
            <a:ext cx="273380" cy="457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Tx/>
              <a:buSzTx/>
              <a:buFontTx/>
              <a:buNone/>
              <a:tabLst/>
              <a:defRPr/>
            </a:pPr>
            <a:fld id="{CC9E6EB9-168E-4914-8CC7-2E853AFB4F1B}" type="slidenum">
              <a:rPr kumimoji="0" lang="it-IT" sz="1000" b="1" i="0" u="none" strike="noStrike" kern="1200" cap="none" spc="0" normalizeH="0" baseline="0" noProof="0">
                <a:ln>
                  <a:noFill/>
                </a:ln>
                <a:solidFill>
                  <a:srgbClr val="2257A7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128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rgbClr val="2257A7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Google Shape;410;g1939aeda5b0_3_7">
            <a:extLst>
              <a:ext uri="{FF2B5EF4-FFF2-40B4-BE49-F238E27FC236}">
                <a16:creationId xmlns:a16="http://schemas.microsoft.com/office/drawing/2014/main" id="{9940654D-4FE4-D94D-56B5-3034F1A7643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3821" y="6271136"/>
            <a:ext cx="3132153" cy="385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F27C145-643C-77E1-BC47-E628BA0F249D}"/>
              </a:ext>
            </a:extLst>
          </p:cNvPr>
          <p:cNvSpPr/>
          <p:nvPr/>
        </p:nvSpPr>
        <p:spPr>
          <a:xfrm>
            <a:off x="1420353" y="4143618"/>
            <a:ext cx="3630522" cy="16477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Transizione amministrativa </a:t>
            </a:r>
            <a:r>
              <a:rPr lang="it-IT" sz="1600" dirty="0"/>
              <a:t>Semplificazione</a:t>
            </a:r>
          </a:p>
          <a:p>
            <a:pPr lvl="0"/>
            <a:r>
              <a:rPr lang="it-IT" sz="1600" dirty="0"/>
              <a:t>Lavoro agile </a:t>
            </a:r>
          </a:p>
          <a:p>
            <a:pPr lvl="0"/>
            <a:r>
              <a:rPr lang="it-IT" sz="1600" dirty="0"/>
              <a:t>Program e project management</a:t>
            </a:r>
          </a:p>
          <a:p>
            <a:pPr lvl="0"/>
            <a:r>
              <a:rPr lang="it-IT" sz="1600" dirty="0"/>
              <a:t>Lingua inglese e francese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AE86983-1D03-2AFB-D2E4-A9DF90E93934}"/>
              </a:ext>
            </a:extLst>
          </p:cNvPr>
          <p:cNvSpPr/>
          <p:nvPr/>
        </p:nvSpPr>
        <p:spPr>
          <a:xfrm>
            <a:off x="8033600" y="1675786"/>
            <a:ext cx="3630522" cy="23757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Transizione ecologica</a:t>
            </a:r>
          </a:p>
          <a:p>
            <a:pPr lvl="0"/>
            <a:r>
              <a:rPr lang="it-IT" sz="1600" dirty="0"/>
              <a:t>Consapevolezza e responsabilità climatica</a:t>
            </a:r>
          </a:p>
          <a:p>
            <a:pPr lvl="0"/>
            <a:r>
              <a:rPr lang="it-IT" sz="1600" dirty="0"/>
              <a:t>Do no </a:t>
            </a:r>
            <a:r>
              <a:rPr lang="it-IT" sz="1600" dirty="0" err="1"/>
              <a:t>significant</a:t>
            </a:r>
            <a:r>
              <a:rPr lang="it-IT" sz="1600" dirty="0"/>
              <a:t> </a:t>
            </a:r>
            <a:r>
              <a:rPr lang="it-IT" sz="1600" dirty="0" err="1"/>
              <a:t>harm</a:t>
            </a:r>
            <a:r>
              <a:rPr lang="it-IT" sz="1600" dirty="0"/>
              <a:t> – DNSH</a:t>
            </a:r>
          </a:p>
          <a:p>
            <a:pPr lvl="0"/>
            <a:r>
              <a:rPr lang="it-IT" sz="1600" dirty="0"/>
              <a:t>Mobilità sostenibile </a:t>
            </a:r>
          </a:p>
          <a:p>
            <a:pPr lvl="0"/>
            <a:r>
              <a:rPr lang="it-IT" sz="1600" dirty="0"/>
              <a:t>Green procurement </a:t>
            </a:r>
          </a:p>
          <a:p>
            <a:pPr lvl="0"/>
            <a:r>
              <a:rPr lang="it-IT" sz="1600" dirty="0"/>
              <a:t>Gestione sostenibile dell’energia in ambito pubblico 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A56835D-2264-0648-02EB-7FE933960990}"/>
              </a:ext>
            </a:extLst>
          </p:cNvPr>
          <p:cNvSpPr/>
          <p:nvPr/>
        </p:nvSpPr>
        <p:spPr>
          <a:xfrm>
            <a:off x="273348" y="2336921"/>
            <a:ext cx="3517314" cy="1441704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Transizione digitale </a:t>
            </a:r>
          </a:p>
          <a:p>
            <a:pPr lvl="0"/>
            <a:r>
              <a:rPr lang="it-IT" sz="1600" dirty="0"/>
              <a:t>Cybersicurezza ( </a:t>
            </a:r>
            <a:r>
              <a:rPr lang="it-IT" sz="1600" i="1" dirty="0" err="1"/>
              <a:t>Awareness</a:t>
            </a:r>
            <a:r>
              <a:rPr lang="it-IT" sz="1600" dirty="0"/>
              <a:t>)</a:t>
            </a:r>
          </a:p>
          <a:p>
            <a:pPr lvl="0"/>
            <a:r>
              <a:rPr lang="it-IT" sz="1600" dirty="0"/>
              <a:t>Business intelligence e IA</a:t>
            </a:r>
          </a:p>
          <a:p>
            <a:pPr lvl="0"/>
            <a:r>
              <a:rPr lang="it-IT" sz="1600" dirty="0"/>
              <a:t>Data Literacy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3454D522-22C4-D29C-4D2B-33A4088A93C2}"/>
              </a:ext>
            </a:extLst>
          </p:cNvPr>
          <p:cNvSpPr/>
          <p:nvPr/>
        </p:nvSpPr>
        <p:spPr>
          <a:xfrm>
            <a:off x="4280739" y="1313392"/>
            <a:ext cx="3630522" cy="237577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Soft skills</a:t>
            </a:r>
          </a:p>
          <a:p>
            <a:pPr lvl="0"/>
            <a:r>
              <a:rPr lang="it-IT" sz="1600" dirty="0"/>
              <a:t>Comunicazione efficace</a:t>
            </a:r>
          </a:p>
          <a:p>
            <a:pPr lvl="0"/>
            <a:r>
              <a:rPr lang="it-IT" sz="1600" dirty="0"/>
              <a:t>Gestione delle emozioni</a:t>
            </a:r>
          </a:p>
          <a:p>
            <a:pPr lvl="0"/>
            <a:r>
              <a:rPr lang="it-IT" sz="1600" dirty="0" err="1"/>
              <a:t>Decision</a:t>
            </a:r>
            <a:r>
              <a:rPr lang="it-IT" sz="1600" dirty="0"/>
              <a:t> making consapevole</a:t>
            </a:r>
          </a:p>
          <a:p>
            <a:pPr lvl="0"/>
            <a:r>
              <a:rPr lang="it-IT" sz="1600" dirty="0"/>
              <a:t>Guida del gruppo</a:t>
            </a:r>
          </a:p>
          <a:p>
            <a:pPr lvl="0"/>
            <a:r>
              <a:rPr lang="it-IT" sz="1600" dirty="0" err="1"/>
              <a:t>Problem</a:t>
            </a:r>
            <a:r>
              <a:rPr lang="it-IT" sz="1600" dirty="0"/>
              <a:t> solving</a:t>
            </a:r>
          </a:p>
          <a:p>
            <a:pPr lvl="0"/>
            <a:r>
              <a:rPr lang="it-IT" sz="1600" dirty="0"/>
              <a:t>Consapevolezza finanziaria</a:t>
            </a:r>
          </a:p>
          <a:p>
            <a:pPr lvl="0"/>
            <a:r>
              <a:rPr lang="it-IT" sz="1600" dirty="0"/>
              <a:t>Burocrazia difensiva</a:t>
            </a:r>
          </a:p>
          <a:p>
            <a:pPr lvl="0"/>
            <a:r>
              <a:rPr lang="it-IT" sz="1600" dirty="0"/>
              <a:t>Gestione dei conflitti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19039648-B1C0-DB95-F00A-6BB04B3FB5D5}"/>
              </a:ext>
            </a:extLst>
          </p:cNvPr>
          <p:cNvSpPr/>
          <p:nvPr/>
        </p:nvSpPr>
        <p:spPr>
          <a:xfrm>
            <a:off x="5737300" y="4345378"/>
            <a:ext cx="4611692" cy="14459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/>
              <a:t>Principi e valori </a:t>
            </a:r>
          </a:p>
          <a:p>
            <a:pPr lvl="0"/>
            <a:r>
              <a:rPr lang="it-IT" sz="1600" dirty="0"/>
              <a:t>Rischio di frode e corruzione </a:t>
            </a:r>
          </a:p>
          <a:p>
            <a:pPr lvl="0"/>
            <a:r>
              <a:rPr lang="it-IT" sz="1600" dirty="0"/>
              <a:t>Codice di comportamento ed etica pubblica </a:t>
            </a:r>
          </a:p>
        </p:txBody>
      </p:sp>
    </p:spTree>
    <p:extLst>
      <p:ext uri="{BB962C8B-B14F-4D97-AF65-F5344CB8AC3E}">
        <p14:creationId xmlns:p14="http://schemas.microsoft.com/office/powerpoint/2010/main" val="1774495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er xmlns="99e851ce-b75b-48ee-9bbe-dd201b361d15" xsi:nil="true"/>
    <lcf76f155ced4ddcb4097134ff3c332f xmlns="99e851ce-b75b-48ee-9bbe-dd201b361d15">
      <Terms xmlns="http://schemas.microsoft.com/office/infopath/2007/PartnerControls"/>
    </lcf76f155ced4ddcb4097134ff3c332f>
    <_Flow_SignoffStatus xmlns="99e851ce-b75b-48ee-9bbe-dd201b361d15" xsi:nil="true"/>
    <TaxCatchAll xmlns="855e435d-5a7a-45fe-86d6-1aaae34366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6396BBF085C349B1C760CB3741DAA5" ma:contentTypeVersion="17" ma:contentTypeDescription="Creare un nuovo documento." ma:contentTypeScope="" ma:versionID="e377b7c8a7f5dc121c9e1106b512645a">
  <xsd:schema xmlns:xsd="http://www.w3.org/2001/XMLSchema" xmlns:xs="http://www.w3.org/2001/XMLSchema" xmlns:p="http://schemas.microsoft.com/office/2006/metadata/properties" xmlns:ns2="855e435d-5a7a-45fe-86d6-1aaae3436646" xmlns:ns3="99e851ce-b75b-48ee-9bbe-dd201b361d15" targetNamespace="http://schemas.microsoft.com/office/2006/metadata/properties" ma:root="true" ma:fieldsID="df333567430b6379f6116d5a63054bce" ns2:_="" ns3:_="">
    <xsd:import namespace="855e435d-5a7a-45fe-86d6-1aaae3436646"/>
    <xsd:import namespace="99e851ce-b75b-48ee-9bbe-dd201b361d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Approver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e435d-5a7a-45fe-86d6-1aaae3436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3d1808a-0129-49f3-9acc-2b782c445874}" ma:internalName="TaxCatchAll" ma:showField="CatchAllData" ma:web="855e435d-5a7a-45fe-86d6-1aaae34366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851ce-b75b-48ee-9bbe-dd201b361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cef147c-0240-47bf-9996-b7454b3232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r" ma:index="23" nillable="true" ma:displayName="Approver" ma:format="Dropdown" ma:internalName="Approver">
      <xsd:simpleType>
        <xsd:restriction base="dms:Text">
          <xsd:maxLength value="255"/>
        </xsd:restriction>
      </xsd:simpleType>
    </xsd:element>
    <xsd:element name="_Flow_SignoffStatus" ma:index="24" nillable="true" ma:displayName="Stato consenso" ma:internalName="Stato_x0020_consens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3CE11A-6A9A-4A1C-9BC2-ACB4D52392E5}">
  <ds:schemaRefs>
    <ds:schemaRef ds:uri="http://purl.org/dc/dcmitype/"/>
    <ds:schemaRef ds:uri="http://schemas.microsoft.com/office/2006/documentManagement/types"/>
    <ds:schemaRef ds:uri="http://purl.org/dc/elements/1.1/"/>
    <ds:schemaRef ds:uri="855e435d-5a7a-45fe-86d6-1aaae3436646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99e851ce-b75b-48ee-9bbe-dd201b361d1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D0EAD6-0B94-4580-8B85-2A3B6AF81F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3C0F83-7CD6-4F9A-B646-605F9DA8F9E5}"/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5422</TotalTime>
  <Words>970</Words>
  <Application>Microsoft Office PowerPoint</Application>
  <PresentationFormat>Widescreen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Arial Narrow</vt:lpstr>
      <vt:lpstr>Calibri</vt:lpstr>
      <vt:lpstr>Courier New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uisc</dc:creator>
  <cp:lastModifiedBy>Lorenzo Marciano' Agostinelli</cp:lastModifiedBy>
  <cp:revision>39</cp:revision>
  <cp:lastPrinted>2024-12-09T12:05:17Z</cp:lastPrinted>
  <dcterms:created xsi:type="dcterms:W3CDTF">2024-10-07T10:19:58Z</dcterms:created>
  <dcterms:modified xsi:type="dcterms:W3CDTF">2025-12-19T11:57:09Z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2024-10-07T17:12:44Z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48d37e74-2ff1-4bd2-a746-55a899ba5215</vt:lpwstr>
  </property>
  <property fmtid="{D5CDD505-2E9C-101B-9397-08002B2CF9AE}" pid="8" name="MSIP_Label_5097a60d-5525-435b-8989-8eb48ac0c8cd_ContentBits">
    <vt:lpwstr>0</vt:lpwstr>
  </property>
  <property fmtid="{D5CDD505-2E9C-101B-9397-08002B2CF9AE}" pid="9" name="ContentTypeId">
    <vt:lpwstr>0x010100D86396BBF085C349B1C760CB3741DAA5</vt:lpwstr>
  </property>
  <property fmtid="{D5CDD505-2E9C-101B-9397-08002B2CF9AE}" pid="10" name="MediaServiceImageTags">
    <vt:lpwstr/>
  </property>
</Properties>
</file>