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5"/>
  </p:notesMasterIdLst>
  <p:sldIdLst>
    <p:sldId id="256" r:id="rId5"/>
    <p:sldId id="257" r:id="rId6"/>
    <p:sldId id="261" r:id="rId7"/>
    <p:sldId id="262" r:id="rId8"/>
    <p:sldId id="303" r:id="rId9"/>
    <p:sldId id="300" r:id="rId10"/>
    <p:sldId id="301" r:id="rId11"/>
    <p:sldId id="302" r:id="rId12"/>
    <p:sldId id="299" r:id="rId13"/>
    <p:sldId id="263" r:id="rId14"/>
    <p:sldId id="264" r:id="rId15"/>
    <p:sldId id="265" r:id="rId16"/>
    <p:sldId id="266" r:id="rId17"/>
    <p:sldId id="267" r:id="rId18"/>
    <p:sldId id="280" r:id="rId19"/>
    <p:sldId id="283" r:id="rId20"/>
    <p:sldId id="284" r:id="rId21"/>
    <p:sldId id="282" r:id="rId22"/>
    <p:sldId id="285" r:id="rId23"/>
    <p:sldId id="286" r:id="rId24"/>
    <p:sldId id="279" r:id="rId25"/>
    <p:sldId id="278" r:id="rId26"/>
    <p:sldId id="277" r:id="rId27"/>
    <p:sldId id="287" r:id="rId28"/>
    <p:sldId id="276" r:id="rId29"/>
    <p:sldId id="288" r:id="rId30"/>
    <p:sldId id="289" r:id="rId31"/>
    <p:sldId id="290" r:id="rId32"/>
    <p:sldId id="275" r:id="rId33"/>
    <p:sldId id="274" r:id="rId34"/>
    <p:sldId id="291" r:id="rId35"/>
    <p:sldId id="295" r:id="rId36"/>
    <p:sldId id="292" r:id="rId37"/>
    <p:sldId id="296" r:id="rId38"/>
    <p:sldId id="293" r:id="rId39"/>
    <p:sldId id="297" r:id="rId40"/>
    <p:sldId id="294" r:id="rId41"/>
    <p:sldId id="298" r:id="rId42"/>
    <p:sldId id="304" r:id="rId43"/>
    <p:sldId id="260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76nvLH2ybiqARNAO86d2aX2TZ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24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15051-E9DF-0012-865A-E73ACC3C5C9A}" v="1" dt="2022-02-22T14:22:53.834"/>
    <p1510:client id="{7D719271-5049-6629-9CC5-5CCE02AF55F1}" v="775" dt="2022-02-22T16:52:43.824"/>
    <p1510:client id="{A07F7CEF-F900-BDAD-938D-29C103534AC8}" v="4" dt="2022-02-22T20:37:44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/>
    <p:restoredTop sz="94783"/>
  </p:normalViewPr>
  <p:slideViewPr>
    <p:cSldViewPr snapToGrid="0">
      <p:cViewPr varScale="1">
        <p:scale>
          <a:sx n="70" d="100"/>
          <a:sy n="70" d="100"/>
        </p:scale>
        <p:origin x="14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customschemas.google.com/relationships/presentationmetadata" Target="meta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anna Michela" userId="S::michela.calanna@agid.gov.it::bc7b304d-fc28-4f24-a505-dfa3f1c45dc7" providerId="AD" clId="Web-{7D719271-5049-6629-9CC5-5CCE02AF55F1}"/>
    <pc:docChg chg="addSld delSld modSld sldOrd">
      <pc:chgData name="Calanna Michela" userId="S::michela.calanna@agid.gov.it::bc7b304d-fc28-4f24-a505-dfa3f1c45dc7" providerId="AD" clId="Web-{7D719271-5049-6629-9CC5-5CCE02AF55F1}" dt="2022-02-22T16:52:43.824" v="827" actId="20577"/>
      <pc:docMkLst>
        <pc:docMk/>
      </pc:docMkLst>
      <pc:sldChg chg="modSp">
        <pc:chgData name="Calanna Michela" userId="S::michela.calanna@agid.gov.it::bc7b304d-fc28-4f24-a505-dfa3f1c45dc7" providerId="AD" clId="Web-{7D719271-5049-6629-9CC5-5CCE02AF55F1}" dt="2022-02-22T16:43:16.793" v="813" actId="20577"/>
        <pc:sldMkLst>
          <pc:docMk/>
          <pc:sldMk cId="0" sldId="260"/>
        </pc:sldMkLst>
        <pc:spChg chg="mod">
          <ac:chgData name="Calanna Michela" userId="S::michela.calanna@agid.gov.it::bc7b304d-fc28-4f24-a505-dfa3f1c45dc7" providerId="AD" clId="Web-{7D719271-5049-6629-9CC5-5CCE02AF55F1}" dt="2022-02-22T16:43:16.793" v="813" actId="20577"/>
          <ac:spMkLst>
            <pc:docMk/>
            <pc:sldMk cId="0" sldId="260"/>
            <ac:spMk id="5" creationId="{2E74B25B-6ED1-5E46-9F75-F7C53946E086}"/>
          </ac:spMkLst>
        </pc:spChg>
      </pc:sldChg>
      <pc:sldChg chg="modSp">
        <pc:chgData name="Calanna Michela" userId="S::michela.calanna@agid.gov.it::bc7b304d-fc28-4f24-a505-dfa3f1c45dc7" providerId="AD" clId="Web-{7D719271-5049-6629-9CC5-5CCE02AF55F1}" dt="2022-02-22T16:46:34.017" v="815" actId="20577"/>
        <pc:sldMkLst>
          <pc:docMk/>
          <pc:sldMk cId="1289756397" sldId="261"/>
        </pc:sldMkLst>
        <pc:spChg chg="mod">
          <ac:chgData name="Calanna Michela" userId="S::michela.calanna@agid.gov.it::bc7b304d-fc28-4f24-a505-dfa3f1c45dc7" providerId="AD" clId="Web-{7D719271-5049-6629-9CC5-5CCE02AF55F1}" dt="2022-02-22T16:46:34.017" v="815" actId="20577"/>
          <ac:spMkLst>
            <pc:docMk/>
            <pc:sldMk cId="1289756397" sldId="261"/>
            <ac:spMk id="2" creationId="{97B18488-F61D-884E-8AC0-2349EAC78BFA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22:18.836" v="656" actId="20577"/>
          <ac:spMkLst>
            <pc:docMk/>
            <pc:sldMk cId="1289756397" sldId="261"/>
            <ac:spMk id="121" creationId="{00000000-0000-0000-0000-000000000000}"/>
          </ac:spMkLst>
        </pc:spChg>
      </pc:sldChg>
      <pc:sldChg chg="modSp">
        <pc:chgData name="Calanna Michela" userId="S::michela.calanna@agid.gov.it::bc7b304d-fc28-4f24-a505-dfa3f1c45dc7" providerId="AD" clId="Web-{7D719271-5049-6629-9CC5-5CCE02AF55F1}" dt="2022-02-22T14:32:01.073" v="15" actId="20577"/>
        <pc:sldMkLst>
          <pc:docMk/>
          <pc:sldMk cId="1211960266" sldId="262"/>
        </pc:sldMkLst>
        <pc:spChg chg="mod">
          <ac:chgData name="Calanna Michela" userId="S::michela.calanna@agid.gov.it::bc7b304d-fc28-4f24-a505-dfa3f1c45dc7" providerId="AD" clId="Web-{7D719271-5049-6629-9CC5-5CCE02AF55F1}" dt="2022-02-22T14:32:01.073" v="15" actId="20577"/>
          <ac:spMkLst>
            <pc:docMk/>
            <pc:sldMk cId="1211960266" sldId="262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4:31:08.228" v="7" actId="20577"/>
          <ac:spMkLst>
            <pc:docMk/>
            <pc:sldMk cId="1211960266" sldId="262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4:32:50.465" v="17" actId="20577"/>
        <pc:sldMkLst>
          <pc:docMk/>
          <pc:sldMk cId="345462922" sldId="263"/>
        </pc:sldMkLst>
        <pc:spChg chg="mod">
          <ac:chgData name="Calanna Michela" userId="S::michela.calanna@agid.gov.it::bc7b304d-fc28-4f24-a505-dfa3f1c45dc7" providerId="AD" clId="Web-{7D719271-5049-6629-9CC5-5CCE02AF55F1}" dt="2022-02-22T14:32:50.465" v="17" actId="20577"/>
          <ac:spMkLst>
            <pc:docMk/>
            <pc:sldMk cId="345462922" sldId="263"/>
            <ac:spMk id="2" creationId="{A123BDC4-45AA-3C4F-AA0C-339BA7EACDBD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4:38:16.707" v="29" actId="14100"/>
        <pc:sldMkLst>
          <pc:docMk/>
          <pc:sldMk cId="1790496193" sldId="264"/>
        </pc:sldMkLst>
        <pc:spChg chg="mod">
          <ac:chgData name="Calanna Michela" userId="S::michela.calanna@agid.gov.it::bc7b304d-fc28-4f24-a505-dfa3f1c45dc7" providerId="AD" clId="Web-{7D719271-5049-6629-9CC5-5CCE02AF55F1}" dt="2022-02-22T14:37:26.721" v="27" actId="14100"/>
          <ac:spMkLst>
            <pc:docMk/>
            <pc:sldMk cId="1790496193" sldId="264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4:38:16.707" v="29" actId="14100"/>
          <ac:spMkLst>
            <pc:docMk/>
            <pc:sldMk cId="1790496193" sldId="264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7:49.738" v="816" actId="20577"/>
        <pc:sldMkLst>
          <pc:docMk/>
          <pc:sldMk cId="3657659187" sldId="265"/>
        </pc:sldMkLst>
        <pc:spChg chg="mod">
          <ac:chgData name="Calanna Michela" userId="S::michela.calanna@agid.gov.it::bc7b304d-fc28-4f24-a505-dfa3f1c45dc7" providerId="AD" clId="Web-{7D719271-5049-6629-9CC5-5CCE02AF55F1}" dt="2022-02-22T14:38:48.145" v="32" actId="20577"/>
          <ac:spMkLst>
            <pc:docMk/>
            <pc:sldMk cId="3657659187" sldId="265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47:49.738" v="816" actId="20577"/>
          <ac:spMkLst>
            <pc:docMk/>
            <pc:sldMk cId="3657659187" sldId="265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8:16.457" v="819" actId="20577"/>
        <pc:sldMkLst>
          <pc:docMk/>
          <pc:sldMk cId="994559918" sldId="266"/>
        </pc:sldMkLst>
        <pc:spChg chg="mod">
          <ac:chgData name="Calanna Michela" userId="S::michela.calanna@agid.gov.it::bc7b304d-fc28-4f24-a505-dfa3f1c45dc7" providerId="AD" clId="Web-{7D719271-5049-6629-9CC5-5CCE02AF55F1}" dt="2022-02-22T14:39:39.849" v="38" actId="20577"/>
          <ac:spMkLst>
            <pc:docMk/>
            <pc:sldMk cId="994559918" sldId="266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48:16.457" v="819" actId="20577"/>
          <ac:spMkLst>
            <pc:docMk/>
            <pc:sldMk cId="994559918" sldId="266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8:32.130" v="821" actId="20577"/>
        <pc:sldMkLst>
          <pc:docMk/>
          <pc:sldMk cId="106452808" sldId="267"/>
        </pc:sldMkLst>
        <pc:spChg chg="mod">
          <ac:chgData name="Calanna Michela" userId="S::michela.calanna@agid.gov.it::bc7b304d-fc28-4f24-a505-dfa3f1c45dc7" providerId="AD" clId="Web-{7D719271-5049-6629-9CC5-5CCE02AF55F1}" dt="2022-02-22T14:59:15.759" v="79" actId="20577"/>
          <ac:spMkLst>
            <pc:docMk/>
            <pc:sldMk cId="106452808" sldId="267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48:32.130" v="821" actId="20577"/>
          <ac:spMkLst>
            <pc:docMk/>
            <pc:sldMk cId="106452808" sldId="267"/>
            <ac:spMk id="3" creationId="{E18CED24-976B-FF48-8652-E79325F44079}"/>
          </ac:spMkLst>
        </pc:spChg>
      </pc:sldChg>
      <pc:sldChg chg="add del replId">
        <pc:chgData name="Calanna Michela" userId="S::michela.calanna@agid.gov.it::bc7b304d-fc28-4f24-a505-dfa3f1c45dc7" providerId="AD" clId="Web-{7D719271-5049-6629-9CC5-5CCE02AF55F1}" dt="2022-02-22T16:21:50.335" v="644"/>
        <pc:sldMkLst>
          <pc:docMk/>
          <pc:sldMk cId="1515245097" sldId="268"/>
        </pc:sldMkLst>
      </pc:sldChg>
      <pc:sldChg chg="add del replId">
        <pc:chgData name="Calanna Michela" userId="S::michela.calanna@agid.gov.it::bc7b304d-fc28-4f24-a505-dfa3f1c45dc7" providerId="AD" clId="Web-{7D719271-5049-6629-9CC5-5CCE02AF55F1}" dt="2022-02-22T14:44:00.949" v="62"/>
        <pc:sldMkLst>
          <pc:docMk/>
          <pc:sldMk cId="2468798890" sldId="268"/>
        </pc:sldMkLst>
      </pc:sldChg>
      <pc:sldChg chg="add del replId">
        <pc:chgData name="Calanna Michela" userId="S::michela.calanna@agid.gov.it::bc7b304d-fc28-4f24-a505-dfa3f1c45dc7" providerId="AD" clId="Web-{7D719271-5049-6629-9CC5-5CCE02AF55F1}" dt="2022-02-22T16:21:50.335" v="645"/>
        <pc:sldMkLst>
          <pc:docMk/>
          <pc:sldMk cId="3876844590" sldId="269"/>
        </pc:sldMkLst>
      </pc:sldChg>
      <pc:sldChg chg="add del replId">
        <pc:chgData name="Calanna Michela" userId="S::michela.calanna@agid.gov.it::bc7b304d-fc28-4f24-a505-dfa3f1c45dc7" providerId="AD" clId="Web-{7D719271-5049-6629-9CC5-5CCE02AF55F1}" dt="2022-02-22T14:44:00.949" v="61"/>
        <pc:sldMkLst>
          <pc:docMk/>
          <pc:sldMk cId="3939010355" sldId="269"/>
        </pc:sldMkLst>
      </pc:sldChg>
      <pc:sldChg chg="add del replId">
        <pc:chgData name="Calanna Michela" userId="S::michela.calanna@agid.gov.it::bc7b304d-fc28-4f24-a505-dfa3f1c45dc7" providerId="AD" clId="Web-{7D719271-5049-6629-9CC5-5CCE02AF55F1}" dt="2022-02-22T16:21:50.335" v="646"/>
        <pc:sldMkLst>
          <pc:docMk/>
          <pc:sldMk cId="1123647627" sldId="270"/>
        </pc:sldMkLst>
      </pc:sldChg>
      <pc:sldChg chg="add del replId">
        <pc:chgData name="Calanna Michela" userId="S::michela.calanna@agid.gov.it::bc7b304d-fc28-4f24-a505-dfa3f1c45dc7" providerId="AD" clId="Web-{7D719271-5049-6629-9CC5-5CCE02AF55F1}" dt="2022-02-22T16:21:50.335" v="647"/>
        <pc:sldMkLst>
          <pc:docMk/>
          <pc:sldMk cId="1461229195" sldId="271"/>
        </pc:sldMkLst>
      </pc:sldChg>
      <pc:sldChg chg="add del replId">
        <pc:chgData name="Calanna Michela" userId="S::michela.calanna@agid.gov.it::bc7b304d-fc28-4f24-a505-dfa3f1c45dc7" providerId="AD" clId="Web-{7D719271-5049-6629-9CC5-5CCE02AF55F1}" dt="2022-02-22T16:21:50.335" v="648"/>
        <pc:sldMkLst>
          <pc:docMk/>
          <pc:sldMk cId="1156830284" sldId="272"/>
        </pc:sldMkLst>
      </pc:sldChg>
      <pc:sldChg chg="modSp add del replId">
        <pc:chgData name="Calanna Michela" userId="S::michela.calanna@agid.gov.it::bc7b304d-fc28-4f24-a505-dfa3f1c45dc7" providerId="AD" clId="Web-{7D719271-5049-6629-9CC5-5CCE02AF55F1}" dt="2022-02-22T16:21:50.335" v="649"/>
        <pc:sldMkLst>
          <pc:docMk/>
          <pc:sldMk cId="2895698784" sldId="273"/>
        </pc:sldMkLst>
        <pc:spChg chg="mod">
          <ac:chgData name="Calanna Michela" userId="S::michela.calanna@agid.gov.it::bc7b304d-fc28-4f24-a505-dfa3f1c45dc7" providerId="AD" clId="Web-{7D719271-5049-6629-9CC5-5CCE02AF55F1}" dt="2022-02-22T16:08:51.657" v="444" actId="20577"/>
          <ac:spMkLst>
            <pc:docMk/>
            <pc:sldMk cId="2895698784" sldId="273"/>
            <ac:spMk id="2" creationId="{A123BDC4-45AA-3C4F-AA0C-339BA7EACDBD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52:25.714" v="825" actId="20577"/>
        <pc:sldMkLst>
          <pc:docMk/>
          <pc:sldMk cId="117271589" sldId="274"/>
        </pc:sldMkLst>
        <pc:spChg chg="mod">
          <ac:chgData name="Calanna Michela" userId="S::michela.calanna@agid.gov.it::bc7b304d-fc28-4f24-a505-dfa3f1c45dc7" providerId="AD" clId="Web-{7D719271-5049-6629-9CC5-5CCE02AF55F1}" dt="2022-02-22T16:07:55.593" v="434" actId="20577"/>
          <ac:spMkLst>
            <pc:docMk/>
            <pc:sldMk cId="117271589" sldId="274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52:25.714" v="825" actId="20577"/>
          <ac:spMkLst>
            <pc:docMk/>
            <pc:sldMk cId="117271589" sldId="274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30:55.366" v="711" actId="14100"/>
        <pc:sldMkLst>
          <pc:docMk/>
          <pc:sldMk cId="2427623734" sldId="275"/>
        </pc:sldMkLst>
        <pc:spChg chg="mod">
          <ac:chgData name="Calanna Michela" userId="S::michela.calanna@agid.gov.it::bc7b304d-fc28-4f24-a505-dfa3f1c45dc7" providerId="AD" clId="Web-{7D719271-5049-6629-9CC5-5CCE02AF55F1}" dt="2022-02-22T16:04:51.213" v="389" actId="20577"/>
          <ac:spMkLst>
            <pc:docMk/>
            <pc:sldMk cId="2427623734" sldId="275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30:55.366" v="711" actId="14100"/>
          <ac:spMkLst>
            <pc:docMk/>
            <pc:sldMk cId="2427623734" sldId="275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28:58.660" v="699" actId="20577"/>
        <pc:sldMkLst>
          <pc:docMk/>
          <pc:sldMk cId="328785648" sldId="276"/>
        </pc:sldMkLst>
        <pc:spChg chg="mod">
          <ac:chgData name="Calanna Michela" userId="S::michela.calanna@agid.gov.it::bc7b304d-fc28-4f24-a505-dfa3f1c45dc7" providerId="AD" clId="Web-{7D719271-5049-6629-9CC5-5CCE02AF55F1}" dt="2022-02-22T15:57:00.137" v="312" actId="20577"/>
          <ac:spMkLst>
            <pc:docMk/>
            <pc:sldMk cId="328785648" sldId="276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28:58.660" v="699" actId="20577"/>
          <ac:spMkLst>
            <pc:docMk/>
            <pc:sldMk cId="328785648" sldId="276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28:18.580" v="698" actId="20577"/>
        <pc:sldMkLst>
          <pc:docMk/>
          <pc:sldMk cId="2219838191" sldId="277"/>
        </pc:sldMkLst>
        <pc:spChg chg="mod">
          <ac:chgData name="Calanna Michela" userId="S::michela.calanna@agid.gov.it::bc7b304d-fc28-4f24-a505-dfa3f1c45dc7" providerId="AD" clId="Web-{7D719271-5049-6629-9CC5-5CCE02AF55F1}" dt="2022-02-22T16:28:18.580" v="698" actId="20577"/>
          <ac:spMkLst>
            <pc:docMk/>
            <pc:sldMk cId="2219838191" sldId="277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26:41.515" v="693" actId="20577"/>
          <ac:spMkLst>
            <pc:docMk/>
            <pc:sldMk cId="2219838191" sldId="277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39:01.489" v="785" actId="20577"/>
        <pc:sldMkLst>
          <pc:docMk/>
          <pc:sldMk cId="649853555" sldId="278"/>
        </pc:sldMkLst>
        <pc:spChg chg="mod">
          <ac:chgData name="Calanna Michela" userId="S::michela.calanna@agid.gov.it::bc7b304d-fc28-4f24-a505-dfa3f1c45dc7" providerId="AD" clId="Web-{7D719271-5049-6629-9CC5-5CCE02AF55F1}" dt="2022-02-22T16:39:01.489" v="785" actId="20577"/>
          <ac:spMkLst>
            <pc:docMk/>
            <pc:sldMk cId="649853555" sldId="278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26:35.890" v="692" actId="20577"/>
          <ac:spMkLst>
            <pc:docMk/>
            <pc:sldMk cId="649853555" sldId="278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9:33.241" v="823" actId="20577"/>
        <pc:sldMkLst>
          <pc:docMk/>
          <pc:sldMk cId="1860950704" sldId="279"/>
        </pc:sldMkLst>
        <pc:spChg chg="mod">
          <ac:chgData name="Calanna Michela" userId="S::michela.calanna@agid.gov.it::bc7b304d-fc28-4f24-a505-dfa3f1c45dc7" providerId="AD" clId="Web-{7D719271-5049-6629-9CC5-5CCE02AF55F1}" dt="2022-02-22T15:49:15.562" v="223" actId="20577"/>
          <ac:spMkLst>
            <pc:docMk/>
            <pc:sldMk cId="1860950704" sldId="279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49:33.241" v="823" actId="20577"/>
          <ac:spMkLst>
            <pc:docMk/>
            <pc:sldMk cId="1860950704" sldId="279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37:45.768" v="781" actId="20577"/>
        <pc:sldMkLst>
          <pc:docMk/>
          <pc:sldMk cId="1959566761" sldId="280"/>
        </pc:sldMkLst>
        <pc:spChg chg="mod">
          <ac:chgData name="Calanna Michela" userId="S::michela.calanna@agid.gov.it::bc7b304d-fc28-4f24-a505-dfa3f1c45dc7" providerId="AD" clId="Web-{7D719271-5049-6629-9CC5-5CCE02AF55F1}" dt="2022-02-22T16:37:45.768" v="781" actId="20577"/>
          <ac:spMkLst>
            <pc:docMk/>
            <pc:sldMk cId="1959566761" sldId="280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24:23.949" v="678" actId="20577"/>
          <ac:spMkLst>
            <pc:docMk/>
            <pc:sldMk cId="1959566761" sldId="280"/>
            <ac:spMk id="3" creationId="{E18CED24-976B-FF48-8652-E79325F44079}"/>
          </ac:spMkLst>
        </pc:spChg>
      </pc:sldChg>
      <pc:sldChg chg="modSp add del replId">
        <pc:chgData name="Calanna Michela" userId="S::michela.calanna@agid.gov.it::bc7b304d-fc28-4f24-a505-dfa3f1c45dc7" providerId="AD" clId="Web-{7D719271-5049-6629-9CC5-5CCE02AF55F1}" dt="2022-02-22T15:48:38.952" v="221"/>
        <pc:sldMkLst>
          <pc:docMk/>
          <pc:sldMk cId="1569314919" sldId="281"/>
        </pc:sldMkLst>
        <pc:spChg chg="mod">
          <ac:chgData name="Calanna Michela" userId="S::michela.calanna@agid.gov.it::bc7b304d-fc28-4f24-a505-dfa3f1c45dc7" providerId="AD" clId="Web-{7D719271-5049-6629-9CC5-5CCE02AF55F1}" dt="2022-02-22T15:28:41.262" v="188" actId="20577"/>
          <ac:spMkLst>
            <pc:docMk/>
            <pc:sldMk cId="1569314919" sldId="281"/>
            <ac:spMk id="2" creationId="{A123BDC4-45AA-3C4F-AA0C-339BA7EACDBD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24:47.934" v="679" actId="20577"/>
        <pc:sldMkLst>
          <pc:docMk/>
          <pc:sldMk cId="2114534466" sldId="282"/>
        </pc:sldMkLst>
        <pc:spChg chg="mod">
          <ac:chgData name="Calanna Michela" userId="S::michela.calanna@agid.gov.it::bc7b304d-fc28-4f24-a505-dfa3f1c45dc7" providerId="AD" clId="Web-{7D719271-5049-6629-9CC5-5CCE02AF55F1}" dt="2022-02-22T15:27:07.681" v="178" actId="20577"/>
          <ac:spMkLst>
            <pc:docMk/>
            <pc:sldMk cId="2114534466" sldId="282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24:47.934" v="679" actId="20577"/>
          <ac:spMkLst>
            <pc:docMk/>
            <pc:sldMk cId="2114534466" sldId="282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37:41.393" v="780" actId="20577"/>
        <pc:sldMkLst>
          <pc:docMk/>
          <pc:sldMk cId="574856433" sldId="283"/>
        </pc:sldMkLst>
        <pc:spChg chg="mod">
          <ac:chgData name="Calanna Michela" userId="S::michela.calanna@agid.gov.it::bc7b304d-fc28-4f24-a505-dfa3f1c45dc7" providerId="AD" clId="Web-{7D719271-5049-6629-9CC5-5CCE02AF55F1}" dt="2022-02-22T16:37:41.393" v="780" actId="20577"/>
          <ac:spMkLst>
            <pc:docMk/>
            <pc:sldMk cId="574856433" sldId="283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5:26:17.367" v="174" actId="20577"/>
          <ac:spMkLst>
            <pc:docMk/>
            <pc:sldMk cId="574856433" sldId="283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9:01.052" v="822" actId="20577"/>
        <pc:sldMkLst>
          <pc:docMk/>
          <pc:sldMk cId="1927385552" sldId="284"/>
        </pc:sldMkLst>
        <pc:spChg chg="mod">
          <ac:chgData name="Calanna Michela" userId="S::michela.calanna@agid.gov.it::bc7b304d-fc28-4f24-a505-dfa3f1c45dc7" providerId="AD" clId="Web-{7D719271-5049-6629-9CC5-5CCE02AF55F1}" dt="2022-02-22T16:37:37.643" v="779" actId="20577"/>
          <ac:spMkLst>
            <pc:docMk/>
            <pc:sldMk cId="1927385552" sldId="284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49:01.052" v="822" actId="20577"/>
          <ac:spMkLst>
            <pc:docMk/>
            <pc:sldMk cId="1927385552" sldId="284"/>
            <ac:spMk id="3" creationId="{E18CED24-976B-FF48-8652-E79325F44079}"/>
          </ac:spMkLst>
        </pc:spChg>
      </pc:sldChg>
      <pc:sldChg chg="modSp add ord replId">
        <pc:chgData name="Calanna Michela" userId="S::michela.calanna@agid.gov.it::bc7b304d-fc28-4f24-a505-dfa3f1c45dc7" providerId="AD" clId="Web-{7D719271-5049-6629-9CC5-5CCE02AF55F1}" dt="2022-02-22T16:38:37.519" v="783" actId="20577"/>
        <pc:sldMkLst>
          <pc:docMk/>
          <pc:sldMk cId="3233619375" sldId="285"/>
        </pc:sldMkLst>
        <pc:spChg chg="mod">
          <ac:chgData name="Calanna Michela" userId="S::michela.calanna@agid.gov.it::bc7b304d-fc28-4f24-a505-dfa3f1c45dc7" providerId="AD" clId="Web-{7D719271-5049-6629-9CC5-5CCE02AF55F1}" dt="2022-02-22T16:38:37.519" v="783" actId="20577"/>
          <ac:spMkLst>
            <pc:docMk/>
            <pc:sldMk cId="3233619375" sldId="285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5:50:44.971" v="235" actId="20577"/>
          <ac:spMkLst>
            <pc:docMk/>
            <pc:sldMk cId="3233619375" sldId="285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38:49.551" v="784" actId="20577"/>
        <pc:sldMkLst>
          <pc:docMk/>
          <pc:sldMk cId="1983451034" sldId="286"/>
        </pc:sldMkLst>
        <pc:spChg chg="mod">
          <ac:chgData name="Calanna Michela" userId="S::michela.calanna@agid.gov.it::bc7b304d-fc28-4f24-a505-dfa3f1c45dc7" providerId="AD" clId="Web-{7D719271-5049-6629-9CC5-5CCE02AF55F1}" dt="2022-02-22T16:38:49.551" v="784" actId="20577"/>
          <ac:spMkLst>
            <pc:docMk/>
            <pc:sldMk cId="1983451034" sldId="286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5:50:32.111" v="234" actId="20577"/>
          <ac:spMkLst>
            <pc:docMk/>
            <pc:sldMk cId="1983451034" sldId="286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27:29.641" v="697" actId="20577"/>
        <pc:sldMkLst>
          <pc:docMk/>
          <pc:sldMk cId="2153637541" sldId="287"/>
        </pc:sldMkLst>
        <pc:spChg chg="mod">
          <ac:chgData name="Calanna Michela" userId="S::michela.calanna@agid.gov.it::bc7b304d-fc28-4f24-a505-dfa3f1c45dc7" providerId="AD" clId="Web-{7D719271-5049-6629-9CC5-5CCE02AF55F1}" dt="2022-02-22T16:27:29.641" v="697" actId="20577"/>
          <ac:spMkLst>
            <pc:docMk/>
            <pc:sldMk cId="2153637541" sldId="287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26:57.906" v="695" actId="20577"/>
          <ac:spMkLst>
            <pc:docMk/>
            <pc:sldMk cId="2153637541" sldId="287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37:19.533" v="777" actId="20577"/>
        <pc:sldMkLst>
          <pc:docMk/>
          <pc:sldMk cId="3381970796" sldId="288"/>
        </pc:sldMkLst>
        <pc:spChg chg="mod">
          <ac:chgData name="Calanna Michela" userId="S::michela.calanna@agid.gov.it::bc7b304d-fc28-4f24-a505-dfa3f1c45dc7" providerId="AD" clId="Web-{7D719271-5049-6629-9CC5-5CCE02AF55F1}" dt="2022-02-22T16:37:19.533" v="777" actId="20577"/>
          <ac:spMkLst>
            <pc:docMk/>
            <pc:sldMk cId="3381970796" sldId="288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29:20.426" v="700" actId="20577"/>
          <ac:spMkLst>
            <pc:docMk/>
            <pc:sldMk cId="3381970796" sldId="288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0:53.461" v="797" actId="20577"/>
        <pc:sldMkLst>
          <pc:docMk/>
          <pc:sldMk cId="3810179700" sldId="289"/>
        </pc:sldMkLst>
        <pc:spChg chg="mod">
          <ac:chgData name="Calanna Michela" userId="S::michela.calanna@agid.gov.it::bc7b304d-fc28-4f24-a505-dfa3f1c45dc7" providerId="AD" clId="Web-{7D719271-5049-6629-9CC5-5CCE02AF55F1}" dt="2022-02-22T16:37:16.048" v="776" actId="20577"/>
          <ac:spMkLst>
            <pc:docMk/>
            <pc:sldMk cId="3810179700" sldId="289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40:53.461" v="797" actId="20577"/>
          <ac:spMkLst>
            <pc:docMk/>
            <pc:sldMk cId="3810179700" sldId="289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37:12.033" v="775" actId="20577"/>
        <pc:sldMkLst>
          <pc:docMk/>
          <pc:sldMk cId="3507255514" sldId="290"/>
        </pc:sldMkLst>
        <pc:spChg chg="mod">
          <ac:chgData name="Calanna Michela" userId="S::michela.calanna@agid.gov.it::bc7b304d-fc28-4f24-a505-dfa3f1c45dc7" providerId="AD" clId="Web-{7D719271-5049-6629-9CC5-5CCE02AF55F1}" dt="2022-02-22T16:37:12.033" v="775" actId="20577"/>
          <ac:spMkLst>
            <pc:docMk/>
            <pc:sldMk cId="3507255514" sldId="290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01:22.379" v="387"/>
          <ac:spMkLst>
            <pc:docMk/>
            <pc:sldMk cId="3507255514" sldId="290"/>
            <ac:spMk id="3" creationId="{E18CED24-976B-FF48-8652-E79325F44079}"/>
          </ac:spMkLst>
        </pc:spChg>
      </pc:sldChg>
      <pc:sldChg chg="modSp add ord replId">
        <pc:chgData name="Calanna Michela" userId="S::michela.calanna@agid.gov.it::bc7b304d-fc28-4f24-a505-dfa3f1c45dc7" providerId="AD" clId="Web-{7D719271-5049-6629-9CC5-5CCE02AF55F1}" dt="2022-02-22T16:34:50.732" v="758" actId="20577"/>
        <pc:sldMkLst>
          <pc:docMk/>
          <pc:sldMk cId="1838021196" sldId="291"/>
        </pc:sldMkLst>
        <pc:spChg chg="mod">
          <ac:chgData name="Calanna Michela" userId="S::michela.calanna@agid.gov.it::bc7b304d-fc28-4f24-a505-dfa3f1c45dc7" providerId="AD" clId="Web-{7D719271-5049-6629-9CC5-5CCE02AF55F1}" dt="2022-02-22T16:18:07.876" v="563" actId="14100"/>
          <ac:spMkLst>
            <pc:docMk/>
            <pc:sldMk cId="1838021196" sldId="291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34:50.732" v="758" actId="20577"/>
          <ac:spMkLst>
            <pc:docMk/>
            <pc:sldMk cId="1838021196" sldId="291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52:37.965" v="826" actId="20577"/>
        <pc:sldMkLst>
          <pc:docMk/>
          <pc:sldMk cId="2881282752" sldId="292"/>
        </pc:sldMkLst>
        <pc:spChg chg="mod">
          <ac:chgData name="Calanna Michela" userId="S::michela.calanna@agid.gov.it::bc7b304d-fc28-4f24-a505-dfa3f1c45dc7" providerId="AD" clId="Web-{7D719271-5049-6629-9CC5-5CCE02AF55F1}" dt="2022-02-22T16:14:32.917" v="519" actId="20577"/>
          <ac:spMkLst>
            <pc:docMk/>
            <pc:sldMk cId="2881282752" sldId="292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52:37.965" v="826" actId="20577"/>
          <ac:spMkLst>
            <pc:docMk/>
            <pc:sldMk cId="2881282752" sldId="292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1:37.446" v="798" actId="20577"/>
        <pc:sldMkLst>
          <pc:docMk/>
          <pc:sldMk cId="46116504" sldId="293"/>
        </pc:sldMkLst>
        <pc:spChg chg="mod">
          <ac:chgData name="Calanna Michela" userId="S::michela.calanna@agid.gov.it::bc7b304d-fc28-4f24-a505-dfa3f1c45dc7" providerId="AD" clId="Web-{7D719271-5049-6629-9CC5-5CCE02AF55F1}" dt="2022-02-22T16:19:31.269" v="578" actId="20577"/>
          <ac:spMkLst>
            <pc:docMk/>
            <pc:sldMk cId="46116504" sldId="293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7D719271-5049-6629-9CC5-5CCE02AF55F1}" dt="2022-02-22T16:41:37.446" v="798" actId="20577"/>
          <ac:spMkLst>
            <pc:docMk/>
            <pc:sldMk cId="46116504" sldId="293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1:55.212" v="800" actId="20577"/>
        <pc:sldMkLst>
          <pc:docMk/>
          <pc:sldMk cId="4290456671" sldId="294"/>
        </pc:sldMkLst>
        <pc:spChg chg="mod">
          <ac:chgData name="Calanna Michela" userId="S::michela.calanna@agid.gov.it::bc7b304d-fc28-4f24-a505-dfa3f1c45dc7" providerId="AD" clId="Web-{7D719271-5049-6629-9CC5-5CCE02AF55F1}" dt="2022-02-22T16:41:55.212" v="800" actId="20577"/>
          <ac:spMkLst>
            <pc:docMk/>
            <pc:sldMk cId="4290456671" sldId="294"/>
            <ac:spMk id="3" creationId="{E18CED24-976B-FF48-8652-E79325F44079}"/>
          </ac:spMkLst>
        </pc:spChg>
      </pc:sldChg>
      <pc:sldChg chg="add del replId">
        <pc:chgData name="Calanna Michela" userId="S::michela.calanna@agid.gov.it::bc7b304d-fc28-4f24-a505-dfa3f1c45dc7" providerId="AD" clId="Web-{7D719271-5049-6629-9CC5-5CCE02AF55F1}" dt="2022-02-22T16:31:02.241" v="712"/>
        <pc:sldMkLst>
          <pc:docMk/>
          <pc:sldMk cId="1850650342" sldId="295"/>
        </pc:sldMkLst>
      </pc:sldChg>
      <pc:sldChg chg="modSp add replId">
        <pc:chgData name="Calanna Michela" userId="S::michela.calanna@agid.gov.it::bc7b304d-fc28-4f24-a505-dfa3f1c45dc7" providerId="AD" clId="Web-{7D719271-5049-6629-9CC5-5CCE02AF55F1}" dt="2022-02-22T16:34:44.685" v="757"/>
        <pc:sldMkLst>
          <pc:docMk/>
          <pc:sldMk cId="3678754620" sldId="295"/>
        </pc:sldMkLst>
        <pc:spChg chg="mod">
          <ac:chgData name="Calanna Michela" userId="S::michela.calanna@agid.gov.it::bc7b304d-fc28-4f24-a505-dfa3f1c45dc7" providerId="AD" clId="Web-{7D719271-5049-6629-9CC5-5CCE02AF55F1}" dt="2022-02-22T16:34:44.685" v="757"/>
          <ac:spMkLst>
            <pc:docMk/>
            <pc:sldMk cId="3678754620" sldId="295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52:43.824" v="827" actId="20577"/>
        <pc:sldMkLst>
          <pc:docMk/>
          <pc:sldMk cId="3480482538" sldId="296"/>
        </pc:sldMkLst>
        <pc:spChg chg="mod">
          <ac:chgData name="Calanna Michela" userId="S::michela.calanna@agid.gov.it::bc7b304d-fc28-4f24-a505-dfa3f1c45dc7" providerId="AD" clId="Web-{7D719271-5049-6629-9CC5-5CCE02AF55F1}" dt="2022-02-22T16:52:43.824" v="827" actId="20577"/>
          <ac:spMkLst>
            <pc:docMk/>
            <pc:sldMk cId="3480482538" sldId="296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1:46.009" v="799" actId="20577"/>
        <pc:sldMkLst>
          <pc:docMk/>
          <pc:sldMk cId="339408879" sldId="297"/>
        </pc:sldMkLst>
        <pc:spChg chg="mod">
          <ac:chgData name="Calanna Michela" userId="S::michela.calanna@agid.gov.it::bc7b304d-fc28-4f24-a505-dfa3f1c45dc7" providerId="AD" clId="Web-{7D719271-5049-6629-9CC5-5CCE02AF55F1}" dt="2022-02-22T16:41:46.009" v="799" actId="20577"/>
          <ac:spMkLst>
            <pc:docMk/>
            <pc:sldMk cId="339408879" sldId="297"/>
            <ac:spMk id="3" creationId="{E18CED24-976B-FF48-8652-E79325F44079}"/>
          </ac:spMkLst>
        </pc:spChg>
      </pc:sldChg>
      <pc:sldChg chg="modSp add replId">
        <pc:chgData name="Calanna Michela" userId="S::michela.calanna@agid.gov.it::bc7b304d-fc28-4f24-a505-dfa3f1c45dc7" providerId="AD" clId="Web-{7D719271-5049-6629-9CC5-5CCE02AF55F1}" dt="2022-02-22T16:42:04.588" v="801" actId="20577"/>
        <pc:sldMkLst>
          <pc:docMk/>
          <pc:sldMk cId="494353541" sldId="298"/>
        </pc:sldMkLst>
        <pc:spChg chg="mod">
          <ac:chgData name="Calanna Michela" userId="S::michela.calanna@agid.gov.it::bc7b304d-fc28-4f24-a505-dfa3f1c45dc7" providerId="AD" clId="Web-{7D719271-5049-6629-9CC5-5CCE02AF55F1}" dt="2022-02-22T16:42:04.588" v="801" actId="20577"/>
          <ac:spMkLst>
            <pc:docMk/>
            <pc:sldMk cId="494353541" sldId="298"/>
            <ac:spMk id="3" creationId="{E18CED24-976B-FF48-8652-E79325F44079}"/>
          </ac:spMkLst>
        </pc:spChg>
      </pc:sldChg>
    </pc:docChg>
  </pc:docChgLst>
  <pc:docChgLst>
    <pc:chgData name="Calanna Michela" userId="S::michela.calanna@agid.gov.it::bc7b304d-fc28-4f24-a505-dfa3f1c45dc7" providerId="AD" clId="Web-{07C15051-E9DF-0012-865A-E73ACC3C5C9A}"/>
    <pc:docChg chg="modSld">
      <pc:chgData name="Calanna Michela" userId="S::michela.calanna@agid.gov.it::bc7b304d-fc28-4f24-a505-dfa3f1c45dc7" providerId="AD" clId="Web-{07C15051-E9DF-0012-865A-E73ACC3C5C9A}" dt="2022-02-22T14:22:53.834" v="1"/>
      <pc:docMkLst>
        <pc:docMk/>
      </pc:docMkLst>
      <pc:sldChg chg="addSp delSp modSp mod setBg">
        <pc:chgData name="Calanna Michela" userId="S::michela.calanna@agid.gov.it::bc7b304d-fc28-4f24-a505-dfa3f1c45dc7" providerId="AD" clId="Web-{07C15051-E9DF-0012-865A-E73ACC3C5C9A}" dt="2022-02-22T14:22:53.834" v="1"/>
        <pc:sldMkLst>
          <pc:docMk/>
          <pc:sldMk cId="1211960266" sldId="262"/>
        </pc:sldMkLst>
        <pc:spChg chg="mod">
          <ac:chgData name="Calanna Michela" userId="S::michela.calanna@agid.gov.it::bc7b304d-fc28-4f24-a505-dfa3f1c45dc7" providerId="AD" clId="Web-{07C15051-E9DF-0012-865A-E73ACC3C5C9A}" dt="2022-02-22T14:22:53.834" v="1"/>
          <ac:spMkLst>
            <pc:docMk/>
            <pc:sldMk cId="1211960266" sldId="262"/>
            <ac:spMk id="2" creationId="{A123BDC4-45AA-3C4F-AA0C-339BA7EACDBD}"/>
          </ac:spMkLst>
        </pc:spChg>
        <pc:spChg chg="mod">
          <ac:chgData name="Calanna Michela" userId="S::michela.calanna@agid.gov.it::bc7b304d-fc28-4f24-a505-dfa3f1c45dc7" providerId="AD" clId="Web-{07C15051-E9DF-0012-865A-E73ACC3C5C9A}" dt="2022-02-22T14:22:53.834" v="1"/>
          <ac:spMkLst>
            <pc:docMk/>
            <pc:sldMk cId="1211960266" sldId="262"/>
            <ac:spMk id="3" creationId="{E18CED24-976B-FF48-8652-E79325F44079}"/>
          </ac:spMkLst>
        </pc:spChg>
        <pc:spChg chg="add del">
          <ac:chgData name="Calanna Michela" userId="S::michela.calanna@agid.gov.it::bc7b304d-fc28-4f24-a505-dfa3f1c45dc7" providerId="AD" clId="Web-{07C15051-E9DF-0012-865A-E73ACC3C5C9A}" dt="2022-02-22T14:22:53.834" v="1"/>
          <ac:spMkLst>
            <pc:docMk/>
            <pc:sldMk cId="1211960266" sldId="262"/>
            <ac:spMk id="8" creationId="{488333BA-AE6E-427A-9B16-A39C8073F4EB}"/>
          </ac:spMkLst>
        </pc:spChg>
        <pc:spChg chg="add del">
          <ac:chgData name="Calanna Michela" userId="S::michela.calanna@agid.gov.it::bc7b304d-fc28-4f24-a505-dfa3f1c45dc7" providerId="AD" clId="Web-{07C15051-E9DF-0012-865A-E73ACC3C5C9A}" dt="2022-02-22T14:22:53.834" v="1"/>
          <ac:spMkLst>
            <pc:docMk/>
            <pc:sldMk cId="1211960266" sldId="262"/>
            <ac:spMk id="10" creationId="{F98ED85F-DCEE-4B50-802E-71A6E3E12B04}"/>
          </ac:spMkLst>
        </pc:spChg>
      </pc:sldChg>
    </pc:docChg>
  </pc:docChgLst>
  <pc:docChgLst>
    <pc:chgData name="CELEGHIN Claudio" userId="S::celeghin@agid.gov.it::5e173f10-a763-4fee-93a7-75aa948df0a9" providerId="AD" clId="Web-{A07F7CEF-F900-BDAD-938D-29C103534AC8}"/>
    <pc:docChg chg="modSld">
      <pc:chgData name="CELEGHIN Claudio" userId="S::celeghin@agid.gov.it::5e173f10-a763-4fee-93a7-75aa948df0a9" providerId="AD" clId="Web-{A07F7CEF-F900-BDAD-938D-29C103534AC8}" dt="2022-02-22T20:37:44.412" v="3" actId="20577"/>
      <pc:docMkLst>
        <pc:docMk/>
      </pc:docMkLst>
      <pc:sldChg chg="modSp">
        <pc:chgData name="CELEGHIN Claudio" userId="S::celeghin@agid.gov.it::5e173f10-a763-4fee-93a7-75aa948df0a9" providerId="AD" clId="Web-{A07F7CEF-F900-BDAD-938D-29C103534AC8}" dt="2022-02-22T20:37:44.412" v="3" actId="20577"/>
        <pc:sldMkLst>
          <pc:docMk/>
          <pc:sldMk cId="574856433" sldId="283"/>
        </pc:sldMkLst>
        <pc:spChg chg="mod">
          <ac:chgData name="CELEGHIN Claudio" userId="S::celeghin@agid.gov.it::5e173f10-a763-4fee-93a7-75aa948df0a9" providerId="AD" clId="Web-{A07F7CEF-F900-BDAD-938D-29C103534AC8}" dt="2022-02-22T20:37:44.412" v="3" actId="20577"/>
          <ac:spMkLst>
            <pc:docMk/>
            <pc:sldMk cId="574856433" sldId="283"/>
            <ac:spMk id="3" creationId="{E18CED24-976B-FF48-8652-E79325F440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9359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52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0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98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67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030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286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84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53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82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279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42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155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009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137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372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915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369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029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300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053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882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75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31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618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363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3651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196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181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994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854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24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96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79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8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81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85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4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12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9;p3">
            <a:extLst>
              <a:ext uri="{FF2B5EF4-FFF2-40B4-BE49-F238E27FC236}">
                <a16:creationId xmlns:a16="http://schemas.microsoft.com/office/drawing/2014/main" xmlns="" id="{4B53ECF1-C80E-6046-A16D-299F909BF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13179"/>
            <a:ext cx="9144000" cy="644821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72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8650" y="1371600"/>
            <a:ext cx="7886700" cy="459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070C0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9" name="Google Shape;111;p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xmlns="" id="{FCE19C6F-EC2E-1B43-84FF-86516DAE298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28648" y="6335316"/>
            <a:ext cx="1907381" cy="40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2;p3">
            <a:extLst>
              <a:ext uri="{FF2B5EF4-FFF2-40B4-BE49-F238E27FC236}">
                <a16:creationId xmlns:a16="http://schemas.microsoft.com/office/drawing/2014/main" xmlns="" id="{E861DAB4-9556-2245-A968-FD9ABEBCD52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258581" y="6386836"/>
            <a:ext cx="1256769" cy="31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id.gov.it/it/design-servizi/accessibilit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agid.gov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 descr="Agenzia per l'Italia Digitale"/>
          <p:cNvPicPr preferRelativeResize="0"/>
          <p:nvPr/>
        </p:nvPicPr>
        <p:blipFill rotWithShape="1">
          <a:blip r:embed="rId3">
            <a:alphaModFix/>
          </a:blip>
          <a:srcRect l="-469" r="-469"/>
          <a:stretch/>
        </p:blipFill>
        <p:spPr>
          <a:xfrm>
            <a:off x="379180" y="329370"/>
            <a:ext cx="2935442" cy="69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Formez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0103" y="329370"/>
            <a:ext cx="1934717" cy="48582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5976255"/>
            <a:ext cx="9144000" cy="45719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1F302BE3-91CB-4DDD-B6E3-CAD0147D07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971" y="6190273"/>
            <a:ext cx="5656055" cy="338357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xmlns="" id="{2B99AEE6-C446-B24D-8A1C-BB0035B2B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4800" b="1" dirty="0">
                <a:solidFill>
                  <a:srgbClr val="0070C0"/>
                </a:solidFill>
              </a:rPr>
              <a:t>FORMAZIONE AGID – FORMEZ SULLA TRANSIZIONE DIGITALE DELLA PA </a:t>
            </a:r>
            <a:endParaRPr lang="it-IT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xmlns="" id="{4EF3A7F5-0874-5E4E-9D19-9A184E7C8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Progetto Informazione e formazione per la transizione digitale della PA nell'ambito del progetto «Italia Login – la casa del cittadino»</a:t>
            </a:r>
            <a:endParaRPr lang="it-IT" sz="1100" dirty="0"/>
          </a:p>
          <a:p>
            <a:pPr>
              <a:spcBef>
                <a:spcPts val="900"/>
              </a:spcBef>
            </a:pPr>
            <a:r>
              <a:rPr lang="it-IT" sz="1400" dirty="0">
                <a:solidFill>
                  <a:srgbClr val="0070C0"/>
                </a:solidFill>
              </a:rPr>
              <a:t>(A valere sul PON </a:t>
            </a:r>
            <a:r>
              <a:rPr lang="it-IT" sz="1400" dirty="0" err="1">
                <a:solidFill>
                  <a:srgbClr val="0070C0"/>
                </a:solidFill>
              </a:rPr>
              <a:t>Governance</a:t>
            </a:r>
            <a:r>
              <a:rPr lang="it-IT" sz="1400" dirty="0">
                <a:solidFill>
                  <a:srgbClr val="0070C0"/>
                </a:solidFill>
              </a:rPr>
              <a:t> e Capacità Istituzionale 2014-2020)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Perché </a:t>
            </a:r>
            <a:r>
              <a:rPr lang="it-IT" b="0" i="1" dirty="0" smtClean="0"/>
              <a:t>conviene </a:t>
            </a:r>
            <a:r>
              <a:rPr lang="it-IT" b="0" dirty="0"/>
              <a:t>essere accessibili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7324D"/>
                </a:solidFill>
              </a:rPr>
              <a:t>Immagine moderna e innovativa dell’amministrazione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17324D"/>
                </a:solidFill>
              </a:rPr>
              <a:t>Diffusione capillare del messaggio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17324D"/>
                </a:solidFill>
              </a:rPr>
              <a:t>Adattabilità del contenuto in ambito </a:t>
            </a:r>
            <a:r>
              <a:rPr lang="it-IT" i="1" dirty="0" err="1" smtClean="0">
                <a:solidFill>
                  <a:srgbClr val="17324D"/>
                </a:solidFill>
              </a:rPr>
              <a:t>multichannel</a:t>
            </a:r>
            <a:r>
              <a:rPr lang="it-IT" i="1" dirty="0" smtClean="0">
                <a:solidFill>
                  <a:srgbClr val="17324D"/>
                </a:solidFill>
              </a:rPr>
              <a:t> </a:t>
            </a:r>
            <a:r>
              <a:rPr lang="it-IT" dirty="0" smtClean="0">
                <a:solidFill>
                  <a:srgbClr val="17324D"/>
                </a:solidFill>
              </a:rPr>
              <a:t>e </a:t>
            </a:r>
            <a:r>
              <a:rPr lang="it-IT" i="1" dirty="0" err="1" smtClean="0">
                <a:solidFill>
                  <a:srgbClr val="17324D"/>
                </a:solidFill>
              </a:rPr>
              <a:t>multidevice</a:t>
            </a:r>
            <a:endParaRPr lang="it-IT" i="1" dirty="0" smtClean="0">
              <a:solidFill>
                <a:srgbClr val="17324D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17324D"/>
                </a:solidFill>
              </a:rPr>
              <a:t>Minore ricorso all’URP da parte del cittadino che cerca informazioni on line</a:t>
            </a:r>
          </a:p>
        </p:txBody>
      </p:sp>
    </p:spTree>
    <p:extLst>
      <p:ext uri="{BB962C8B-B14F-4D97-AF65-F5344CB8AC3E}">
        <p14:creationId xmlns:p14="http://schemas.microsoft.com/office/powerpoint/2010/main" val="34546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778"/>
            <a:ext cx="7886700" cy="1739033"/>
          </a:xfrm>
        </p:spPr>
        <p:txBody>
          <a:bodyPr>
            <a:normAutofit/>
          </a:bodyPr>
          <a:lstStyle/>
          <a:p>
            <a:r>
              <a:rPr lang="it-IT" b="0" dirty="0"/>
              <a:t>Prossimi passi: dal 2025 estensione </a:t>
            </a:r>
            <a:r>
              <a:rPr lang="it-IT" b="0" dirty="0" smtClean="0"/>
              <a:t>delle regole a molte aziende private</a:t>
            </a:r>
            <a:endParaRPr lang="it-IT" b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059" y="1646489"/>
            <a:ext cx="2551052" cy="1151575"/>
          </a:xfrm>
        </p:spPr>
        <p:txBody>
          <a:bodyPr/>
          <a:lstStyle/>
          <a:p>
            <a:r>
              <a:rPr lang="it-IT" dirty="0" smtClean="0">
                <a:solidFill>
                  <a:srgbClr val="17324D"/>
                </a:solidFill>
              </a:rPr>
              <a:t>Siti web, info e </a:t>
            </a:r>
            <a:br>
              <a:rPr lang="it-IT" dirty="0" smtClean="0">
                <a:solidFill>
                  <a:srgbClr val="17324D"/>
                </a:solidFill>
              </a:rPr>
            </a:br>
            <a:r>
              <a:rPr lang="it-IT" dirty="0" smtClean="0">
                <a:solidFill>
                  <a:srgbClr val="17324D"/>
                </a:solidFill>
              </a:rPr>
              <a:t>e-commerce</a:t>
            </a:r>
          </a:p>
          <a:p>
            <a:endParaRPr lang="it-IT" dirty="0">
              <a:solidFill>
                <a:srgbClr val="17324D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72" y="1698416"/>
            <a:ext cx="2847336" cy="17157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53" y="3595748"/>
            <a:ext cx="2551053" cy="237191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23144" y="4662156"/>
            <a:ext cx="143981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</a:pPr>
            <a:r>
              <a:rPr lang="it-IT" sz="2800" dirty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it-IT" sz="2800" dirty="0" err="1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reader</a:t>
            </a:r>
            <a:endParaRPr lang="it-IT" sz="2800" dirty="0">
              <a:solidFill>
                <a:srgbClr val="173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814" y="2509432"/>
            <a:ext cx="2139543" cy="203828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010539" y="4537495"/>
            <a:ext cx="143981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800"/>
            </a:pPr>
            <a:r>
              <a:rPr lang="it-IT" sz="2800" dirty="0" smtClean="0">
                <a:solidFill>
                  <a:srgbClr val="17324D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  <a:endParaRPr lang="it-IT" sz="2800" dirty="0">
              <a:solidFill>
                <a:srgbClr val="173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49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Direttiva UE 2016/2102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dirty="0">
                <a:solidFill>
                  <a:srgbClr val="17324D"/>
                </a:solidFill>
              </a:rPr>
              <a:t>Gli Stati membri effettuano monitoraggio periodico sugli enti pubblici rispetto alle prescrizioni in materia di accessibilità </a:t>
            </a:r>
            <a:endParaRPr lang="en-US" dirty="0">
              <a:solidFill>
                <a:srgbClr val="17324D"/>
              </a:solidFill>
            </a:endParaRPr>
          </a:p>
          <a:p>
            <a:pPr marL="457200" lvl="1" indent="-457200">
              <a:lnSpc>
                <a:spcPct val="120000"/>
              </a:lnSpc>
              <a:spcBef>
                <a:spcPts val="750"/>
              </a:spcBef>
            </a:pPr>
            <a:r>
              <a:rPr lang="it-IT" sz="2800" dirty="0">
                <a:solidFill>
                  <a:srgbClr val="17324D"/>
                </a:solidFill>
              </a:rPr>
              <a:t>dei siti web </a:t>
            </a:r>
            <a:endParaRPr lang="en-US" sz="2800" dirty="0">
              <a:solidFill>
                <a:srgbClr val="17324D"/>
              </a:solidFill>
            </a:endParaRPr>
          </a:p>
          <a:p>
            <a:pPr marL="457200" lvl="1" indent="-457200">
              <a:lnSpc>
                <a:spcPct val="120000"/>
              </a:lnSpc>
              <a:spcBef>
                <a:spcPts val="750"/>
              </a:spcBef>
            </a:pPr>
            <a:r>
              <a:rPr lang="it-IT" sz="2800" dirty="0">
                <a:solidFill>
                  <a:srgbClr val="17324D"/>
                </a:solidFill>
              </a:rPr>
              <a:t>delle applicazioni mobili </a:t>
            </a:r>
            <a:endParaRPr lang="en-US" sz="2800" dirty="0">
              <a:solidFill>
                <a:srgbClr val="17324D"/>
              </a:solidFill>
            </a:endParaRP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17324D"/>
                </a:solidFill>
              </a:rPr>
              <a:t>La metodologia di monitoraggio indicata dalla </a:t>
            </a:r>
            <a:r>
              <a:rPr lang="it-IT" b="1" dirty="0">
                <a:solidFill>
                  <a:srgbClr val="17324D"/>
                </a:solidFill>
              </a:rPr>
              <a:t>Direttiva UE 2016/2102</a:t>
            </a:r>
            <a:r>
              <a:rPr lang="it-IT" dirty="0">
                <a:solidFill>
                  <a:srgbClr val="17324D"/>
                </a:solidFill>
              </a:rPr>
              <a:t>.</a:t>
            </a:r>
            <a:endParaRPr lang="en-US" dirty="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5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Campione monitorato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b="1" dirty="0" err="1">
                <a:solidFill>
                  <a:srgbClr val="17324D"/>
                </a:solidFill>
              </a:rPr>
              <a:t>AgID</a:t>
            </a:r>
            <a:r>
              <a:rPr lang="it-IT" dirty="0">
                <a:solidFill>
                  <a:srgbClr val="17324D"/>
                </a:solidFill>
              </a:rPr>
              <a:t>, organismo incaricato del monitoraggio dell’accessibilità e della conformità degli strumenti informatici ai requisiti di legge.</a:t>
            </a:r>
            <a:endParaRPr lang="en-US" dirty="0">
              <a:solidFill>
                <a:srgbClr val="17324D"/>
              </a:solidFill>
            </a:endParaRP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17324D"/>
                </a:solidFill>
              </a:rPr>
              <a:t>Primo monitoraggio della PA:</a:t>
            </a:r>
            <a:endParaRPr lang="en-US" dirty="0">
              <a:solidFill>
                <a:srgbClr val="17324D"/>
              </a:solidFill>
            </a:endParaRPr>
          </a:p>
          <a:p>
            <a:pPr marL="971550" lvl="1" indent="-285750">
              <a:lnSpc>
                <a:spcPct val="120000"/>
              </a:lnSpc>
            </a:pPr>
            <a:r>
              <a:rPr lang="it-IT" sz="2800" dirty="0">
                <a:solidFill>
                  <a:srgbClr val="17324D"/>
                </a:solidFill>
              </a:rPr>
              <a:t>1.297 siti web </a:t>
            </a:r>
            <a:endParaRPr lang="en-US" sz="2800" dirty="0">
              <a:solidFill>
                <a:srgbClr val="17324D"/>
              </a:solidFill>
            </a:endParaRPr>
          </a:p>
          <a:p>
            <a:pPr marL="971550" lvl="1" indent="-285750">
              <a:lnSpc>
                <a:spcPct val="120000"/>
              </a:lnSpc>
            </a:pPr>
            <a:r>
              <a:rPr lang="it-IT" sz="2800" dirty="0">
                <a:solidFill>
                  <a:srgbClr val="17324D"/>
                </a:solidFill>
              </a:rPr>
              <a:t>22 app mobili.</a:t>
            </a:r>
            <a:endParaRPr lang="en-US" sz="2800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Periodo : gennaio 2020 - dicembre 2021</a:t>
            </a:r>
          </a:p>
        </p:txBody>
      </p:sp>
    </p:spTree>
    <p:extLst>
      <p:ext uri="{BB962C8B-B14F-4D97-AF65-F5344CB8AC3E}">
        <p14:creationId xmlns:p14="http://schemas.microsoft.com/office/powerpoint/2010/main" val="99455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Definizione del campione monitorato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it-IT" dirty="0">
                <a:solidFill>
                  <a:srgbClr val="17324D"/>
                </a:solidFill>
              </a:rPr>
              <a:t>Base di dati rispondente ai requisiti previsti dalla </a:t>
            </a:r>
            <a:r>
              <a:rPr lang="it-IT" b="1" dirty="0">
                <a:solidFill>
                  <a:srgbClr val="17324D"/>
                </a:solidFill>
              </a:rPr>
              <a:t>Decisione di esecuzione UE 2018/1524</a:t>
            </a:r>
            <a:r>
              <a:rPr lang="it-IT" dirty="0">
                <a:solidFill>
                  <a:srgbClr val="17324D"/>
                </a:solidFill>
              </a:rPr>
              <a:t>, quali: 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distribuzione territoriale;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otto ambiti tematici</a:t>
            </a:r>
            <a:r>
              <a:rPr lang="it-IT" dirty="0">
                <a:solidFill>
                  <a:srgbClr val="17324D"/>
                </a:solidFill>
              </a:rPr>
              <a:t>;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"</a:t>
            </a:r>
            <a:r>
              <a:rPr lang="it-IT" sz="2800" dirty="0">
                <a:solidFill>
                  <a:srgbClr val="17324D"/>
                </a:solidFill>
              </a:rPr>
              <a:t>Comuni" e "Scuola" in qualità di comparti maggiormente presenti all'interno della Pubblica Amministrazione italiana;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282 siti individuati dalle Federazioni rappresentative delle persone con disabilità.</a:t>
            </a:r>
            <a:endParaRPr lang="en-US" sz="2800">
              <a:solidFill>
                <a:srgbClr val="17324D"/>
              </a:solidFill>
            </a:endParaRPr>
          </a:p>
          <a:p>
            <a:pPr>
              <a:lnSpc>
                <a:spcPct val="130000"/>
              </a:lnSpc>
            </a:pPr>
            <a:endParaRPr lang="it-IT" dirty="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Definizione del campione monitorato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it-IT" sz="2600" b="1" dirty="0">
                <a:solidFill>
                  <a:srgbClr val="17324D"/>
                </a:solidFill>
              </a:rPr>
              <a:t>Ambiti tematici: </a:t>
            </a:r>
            <a:endParaRPr lang="en-US" sz="2600" b="1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protezione sociale, salute, trasporti, istruzione, occupazione e fiscalità, tutela ambientale, ricreazione e cultura, abitazioni ed infrastrutture collettive, ordine pubblico e sicurezza;</a:t>
            </a:r>
            <a:endParaRPr lang="en-US" sz="2600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molteplici tipologie amministrative e diversificate geograficamente;</a:t>
            </a:r>
            <a:endParaRPr lang="en-US" sz="2600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4 categorie</a:t>
            </a:r>
            <a:endParaRPr lang="en-US" sz="260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6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Definizione del campione monitorato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600" dirty="0">
                <a:solidFill>
                  <a:srgbClr val="17324D"/>
                </a:solidFill>
              </a:rPr>
              <a:t>Condizioni </a:t>
            </a: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siti web statali, regionali, locali e di organismo di diritto pubblico </a:t>
            </a:r>
            <a:endParaRPr lang="en-US" sz="2600">
              <a:solidFill>
                <a:srgbClr val="17324D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abbiano dichiarato su </a:t>
            </a:r>
            <a:r>
              <a:rPr lang="it-IT" sz="2600" dirty="0" err="1">
                <a:solidFill>
                  <a:srgbClr val="17324D"/>
                </a:solidFill>
              </a:rPr>
              <a:t>IndicePA</a:t>
            </a:r>
            <a:r>
              <a:rPr lang="it-IT" sz="2600" dirty="0">
                <a:solidFill>
                  <a:srgbClr val="17324D"/>
                </a:solidFill>
              </a:rPr>
              <a:t> i loro domini/sottodomini, privi di errori di scrittura;</a:t>
            </a:r>
            <a:endParaRPr lang="en-US" sz="2600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domini/sottodomini di primo o secondo livello che finiscono con “.</a:t>
            </a:r>
            <a:r>
              <a:rPr lang="it-IT" sz="2600" dirty="0" err="1">
                <a:solidFill>
                  <a:srgbClr val="17324D"/>
                </a:solidFill>
              </a:rPr>
              <a:t>it</a:t>
            </a:r>
            <a:r>
              <a:rPr lang="it-IT" sz="2600" dirty="0">
                <a:solidFill>
                  <a:srgbClr val="17324D"/>
                </a:solidFill>
              </a:rPr>
              <a:t>”.</a:t>
            </a:r>
            <a:endParaRPr lang="en-US" sz="260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5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Definizione del campione monitorato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Char char="•"/>
            </a:pPr>
            <a:r>
              <a:rPr lang="it-IT" sz="2600" dirty="0" err="1">
                <a:solidFill>
                  <a:srgbClr val="17324D"/>
                </a:solidFill>
              </a:rPr>
              <a:t>AgID</a:t>
            </a:r>
            <a:r>
              <a:rPr lang="it-IT" sz="2600" dirty="0">
                <a:solidFill>
                  <a:srgbClr val="17324D"/>
                </a:solidFill>
              </a:rPr>
              <a:t> ha selezionato i siti delle amministrazioni presenti nella banca dati “Indice PA” del 2019;</a:t>
            </a:r>
            <a:endParaRPr lang="en-US" sz="2600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campione costituito da 20.383 Enti.</a:t>
            </a:r>
            <a:endParaRPr lang="en-US" sz="2600" dirty="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8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Siti web monitorati e soggetti erogatori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b="1" dirty="0">
                <a:solidFill>
                  <a:srgbClr val="17324D"/>
                </a:solidFill>
              </a:rPr>
              <a:t>Le quattro categorie previste dalla Direttiva UE:</a:t>
            </a:r>
            <a:endParaRPr lang="en-US" b="1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146 siti web statali;</a:t>
            </a:r>
            <a:endParaRPr lang="en-US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123 siti web regionali;</a:t>
            </a:r>
            <a:endParaRPr lang="en-US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977 siti web locali;</a:t>
            </a:r>
            <a:endParaRPr lang="en-US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51 siti web di organismi di diritto pubblico.</a:t>
            </a:r>
          </a:p>
        </p:txBody>
      </p:sp>
    </p:spTree>
    <p:extLst>
      <p:ext uri="{BB962C8B-B14F-4D97-AF65-F5344CB8AC3E}">
        <p14:creationId xmlns:p14="http://schemas.microsoft.com/office/powerpoint/2010/main" val="211453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390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b="0" dirty="0"/>
              <a:t>La distribuzione del campione</a:t>
            </a:r>
            <a:br>
              <a:rPr lang="it-IT" b="0" dirty="0"/>
            </a:br>
            <a:r>
              <a:rPr lang="it-IT" b="0" dirty="0"/>
              <a:t>di siti web per servizi pubblici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03689"/>
            <a:ext cx="7886699" cy="386397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>
                <a:solidFill>
                  <a:srgbClr val="17324D"/>
                </a:solidFill>
              </a:rPr>
              <a:t>Istruzione: 796;</a:t>
            </a:r>
            <a:endParaRPr lang="en-US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>
                <a:solidFill>
                  <a:srgbClr val="17324D"/>
                </a:solidFill>
              </a:rPr>
              <a:t>Ricreazione e cultura: 726;</a:t>
            </a:r>
            <a:endParaRPr lang="en-US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>
                <a:solidFill>
                  <a:srgbClr val="17324D"/>
                </a:solidFill>
              </a:rPr>
              <a:t>Protezione sociale e salute: 676;</a:t>
            </a:r>
            <a:endParaRPr lang="en-US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dirty="0">
                <a:solidFill>
                  <a:srgbClr val="17324D"/>
                </a:solidFill>
              </a:rPr>
              <a:t>Occupazione e fiscalità: 667;</a:t>
            </a:r>
          </a:p>
        </p:txBody>
      </p:sp>
    </p:spTree>
    <p:extLst>
      <p:ext uri="{BB962C8B-B14F-4D97-AF65-F5344CB8AC3E}">
        <p14:creationId xmlns:p14="http://schemas.microsoft.com/office/powerpoint/2010/main" val="323361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770" t="-90" r="363" b="85"/>
          <a:stretch/>
        </p:blipFill>
        <p:spPr>
          <a:xfrm>
            <a:off x="0" y="-14568"/>
            <a:ext cx="2254928" cy="687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469" r="-469"/>
          <a:stretch/>
        </p:blipFill>
        <p:spPr>
          <a:xfrm>
            <a:off x="2452116" y="448921"/>
            <a:ext cx="1147780" cy="27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6687" y="448921"/>
            <a:ext cx="974545" cy="244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530340" y="4711844"/>
            <a:ext cx="6288920" cy="45719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E10C1DC-A8F1-4A2F-9D39-0F54EA7A1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806" y="6239900"/>
            <a:ext cx="5656055" cy="33835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64721F-BE30-5D48-9E39-CDEFE024F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2116" y="1158057"/>
            <a:ext cx="6429116" cy="23876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Contenuti digitali: gli errori di accessibilità più frequenti nei siti e </a:t>
            </a:r>
            <a:r>
              <a:rPr lang="it-IT" sz="3200" b="1" dirty="0" err="1">
                <a:solidFill>
                  <a:srgbClr val="0070C0"/>
                </a:solidFill>
              </a:rPr>
              <a:t>app</a:t>
            </a:r>
            <a:r>
              <a:rPr lang="it-IT" sz="3200" b="1" dirty="0">
                <a:solidFill>
                  <a:srgbClr val="0070C0"/>
                </a:solidFill>
              </a:rPr>
              <a:t> della PA  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F37A6CF-FFBA-B545-A23A-2B93BF94E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2116" y="3602037"/>
            <a:ext cx="6429116" cy="209790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L’accessibilità digitale, gli errori comuni e l’importanza delle informazioni semantiche</a:t>
            </a:r>
          </a:p>
          <a:p>
            <a:pPr>
              <a:spcAft>
                <a:spcPts val="2400"/>
              </a:spcAft>
            </a:pPr>
            <a:r>
              <a:rPr lang="it-IT" sz="1400" dirty="0">
                <a:solidFill>
                  <a:srgbClr val="0070C0"/>
                </a:solidFill>
              </a:rPr>
              <a:t>23/02/2022</a:t>
            </a:r>
          </a:p>
          <a:p>
            <a:r>
              <a:rPr lang="it-IT" dirty="0">
                <a:solidFill>
                  <a:srgbClr val="0070C0"/>
                </a:solidFill>
              </a:rPr>
              <a:t>Claudio </a:t>
            </a:r>
            <a:r>
              <a:rPr lang="it-IT" dirty="0" err="1">
                <a:solidFill>
                  <a:srgbClr val="0070C0"/>
                </a:solidFill>
              </a:rPr>
              <a:t>Celeghin</a:t>
            </a:r>
            <a:r>
              <a:rPr lang="it-IT" dirty="0">
                <a:solidFill>
                  <a:srgbClr val="0070C0"/>
                </a:solidFill>
              </a:rPr>
              <a:t> - AGID</a:t>
            </a:r>
            <a:endParaRPr lang="it-IT" dirty="0"/>
          </a:p>
          <a:p>
            <a:r>
              <a:rPr lang="it-IT" dirty="0">
                <a:solidFill>
                  <a:srgbClr val="0070C0"/>
                </a:solidFill>
              </a:rPr>
              <a:t>Fabrizio Caccavello - AGID</a:t>
            </a:r>
            <a:endParaRPr lang="it-IT" dirty="0"/>
          </a:p>
          <a:p>
            <a:endParaRPr lang="it-IT" sz="105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390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b="0" dirty="0"/>
              <a:t>La distribuzione del campione</a:t>
            </a:r>
            <a:br>
              <a:rPr lang="it-IT" b="0" dirty="0"/>
            </a:br>
            <a:r>
              <a:rPr lang="it-IT" b="0" dirty="0"/>
              <a:t>di siti web per servizi pubblici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03689"/>
            <a:ext cx="7886699" cy="386397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Tutela ambientale: 663;</a:t>
            </a:r>
            <a:endParaRPr lang="en-US">
              <a:solidFill>
                <a:srgbClr val="17324D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Trasporti: 625;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Ordine pubblico e sicurezza: 604.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Abitazioni e infrastrutture collettive: 592;</a:t>
            </a:r>
          </a:p>
        </p:txBody>
      </p:sp>
    </p:spTree>
    <p:extLst>
      <p:ext uri="{BB962C8B-B14F-4D97-AF65-F5344CB8AC3E}">
        <p14:creationId xmlns:p14="http://schemas.microsoft.com/office/powerpoint/2010/main" val="198345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Relazione alla Commissione Europea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Relazione alla Commissione Europea </a:t>
            </a:r>
            <a:r>
              <a:rPr lang="it-IT" b="1" dirty="0">
                <a:solidFill>
                  <a:srgbClr val="17324D"/>
                </a:solidFill>
              </a:rPr>
              <a:t>articolo 8, paragrafo 4, della direttiva (UE) 2016/2102</a:t>
            </a:r>
          </a:p>
          <a:p>
            <a:pPr marL="457200" indent="-45720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La prima relazione alla Commissione Europea, sul monitoraggio effettuato da Gennaio 2020 a Dicembre 2021, riporta </a:t>
            </a:r>
            <a:endParaRPr lang="en-US">
              <a:solidFill>
                <a:srgbClr val="17324D"/>
              </a:solidFill>
            </a:endParaRPr>
          </a:p>
          <a:p>
            <a:pPr marL="971550" lvl="1" indent="-285750">
              <a:lnSpc>
                <a:spcPct val="130000"/>
              </a:lnSpc>
            </a:pPr>
            <a:r>
              <a:rPr lang="it-IT" sz="2800" dirty="0">
                <a:solidFill>
                  <a:srgbClr val="17324D"/>
                </a:solidFill>
              </a:rPr>
              <a:t>i dati misurati</a:t>
            </a:r>
            <a:endParaRPr lang="en-US" sz="2800" dirty="0">
              <a:solidFill>
                <a:srgbClr val="17324D"/>
              </a:solidFill>
            </a:endParaRPr>
          </a:p>
          <a:p>
            <a:pPr marL="971550" lvl="1" indent="-285750">
              <a:lnSpc>
                <a:spcPct val="130000"/>
              </a:lnSpc>
            </a:pPr>
            <a:r>
              <a:rPr lang="it-IT" sz="2800" dirty="0">
                <a:solidFill>
                  <a:srgbClr val="17324D"/>
                </a:solidFill>
              </a:rPr>
              <a:t>gli errori più frequenti </a:t>
            </a:r>
            <a:endParaRPr lang="en-US" sz="2800" dirty="0">
              <a:solidFill>
                <a:srgbClr val="17324D"/>
              </a:solidFill>
            </a:endParaRPr>
          </a:p>
          <a:p>
            <a:pPr marL="971550" lvl="1" indent="-285750">
              <a:lnSpc>
                <a:spcPct val="130000"/>
              </a:lnSpc>
            </a:pPr>
            <a:r>
              <a:rPr lang="it-IT" sz="2800" dirty="0">
                <a:solidFill>
                  <a:srgbClr val="17324D"/>
                </a:solidFill>
              </a:rPr>
              <a:t>una sintesi delle esperienze </a:t>
            </a:r>
            <a:endParaRPr lang="en-US" sz="2800" dirty="0">
              <a:solidFill>
                <a:srgbClr val="17324D"/>
              </a:solidFill>
            </a:endParaRPr>
          </a:p>
          <a:p>
            <a:pPr marL="971550" lvl="1" indent="-285750">
              <a:lnSpc>
                <a:spcPct val="130000"/>
              </a:lnSpc>
            </a:pPr>
            <a:r>
              <a:rPr lang="it-IT" sz="2800" dirty="0">
                <a:solidFill>
                  <a:srgbClr val="17324D"/>
                </a:solidFill>
              </a:rPr>
              <a:t>conclusioni tratte dall’attuazione delle norme sulla messa in conformità delle prescrizioni in materia di accessibilità.</a:t>
            </a:r>
          </a:p>
          <a:p>
            <a:pPr lvl="1" indent="0">
              <a:lnSpc>
                <a:spcPct val="130000"/>
              </a:lnSpc>
              <a:buNone/>
            </a:pPr>
            <a:r>
              <a:rPr lang="it-IT" sz="2800" dirty="0">
                <a:hlinkClick r:id="rId3"/>
              </a:rPr>
              <a:t>https://www.agid.gov.it/it/design-servizi/accessibilita</a:t>
            </a:r>
            <a:r>
              <a:rPr lang="it-IT" sz="2800" dirty="0"/>
              <a:t> 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186095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Metodologie di monitoraggio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Monitoraggio semplificato - </a:t>
            </a:r>
            <a:r>
              <a:rPr lang="it-IT" b="1" dirty="0">
                <a:solidFill>
                  <a:srgbClr val="17324D"/>
                </a:solidFill>
              </a:rPr>
              <a:t>1.297 siti web </a:t>
            </a:r>
            <a:endParaRPr lang="en-US" b="1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Monitoraggio approfondito - </a:t>
            </a:r>
            <a:r>
              <a:rPr lang="it-IT" b="1" dirty="0">
                <a:solidFill>
                  <a:srgbClr val="17324D"/>
                </a:solidFill>
              </a:rPr>
              <a:t>75 siti web</a:t>
            </a:r>
            <a:r>
              <a:rPr lang="it-IT" dirty="0">
                <a:solidFill>
                  <a:srgbClr val="17324D"/>
                </a:solidFill>
              </a:rPr>
              <a:t> </a:t>
            </a:r>
            <a:br>
              <a:rPr lang="it-IT" dirty="0">
                <a:solidFill>
                  <a:srgbClr val="17324D"/>
                </a:solidFill>
              </a:rPr>
            </a:br>
            <a:r>
              <a:rPr lang="it-IT" sz="2400" dirty="0">
                <a:solidFill>
                  <a:srgbClr val="17324D"/>
                </a:solidFill>
              </a:rPr>
              <a:t>(inclusi nel monitoraggio semplificato)</a:t>
            </a:r>
          </a:p>
        </p:txBody>
      </p:sp>
    </p:spTree>
    <p:extLst>
      <p:ext uri="{BB962C8B-B14F-4D97-AF65-F5344CB8AC3E}">
        <p14:creationId xmlns:p14="http://schemas.microsoft.com/office/powerpoint/2010/main" val="64985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Monitoraggio semplificato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it-IT" b="1" dirty="0">
                <a:solidFill>
                  <a:srgbClr val="17324D"/>
                </a:solidFill>
              </a:rPr>
              <a:t>Siti web</a:t>
            </a:r>
            <a:endParaRPr lang="en-US" b="1" dirty="0">
              <a:solidFill>
                <a:srgbClr val="17324D"/>
              </a:solidFill>
            </a:endParaRPr>
          </a:p>
          <a:p>
            <a:pPr marL="457200" indent="-457200">
              <a:buChar char="•"/>
            </a:pPr>
            <a:r>
              <a:rPr lang="it-IT" dirty="0">
                <a:solidFill>
                  <a:srgbClr val="17324D"/>
                </a:solidFill>
              </a:rPr>
              <a:t>Numero</a:t>
            </a:r>
            <a:r>
              <a:rPr lang="it-IT" sz="2800" dirty="0">
                <a:solidFill>
                  <a:srgbClr val="17324D"/>
                </a:solidFill>
              </a:rPr>
              <a:t> di pagine esaminate:</a:t>
            </a:r>
            <a:r>
              <a:rPr lang="it-IT" sz="2800" b="1" dirty="0">
                <a:solidFill>
                  <a:srgbClr val="17324D"/>
                </a:solidFill>
              </a:rPr>
              <a:t> 9.749; </a:t>
            </a:r>
            <a:endParaRPr lang="en-US" b="1" dirty="0">
              <a:solidFill>
                <a:srgbClr val="17324D"/>
              </a:solidFill>
            </a:endParaRPr>
          </a:p>
          <a:p>
            <a:pPr marL="457200" indent="-457200"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Numero di PDF esaminati: </a:t>
            </a:r>
            <a:r>
              <a:rPr lang="it-IT" sz="2800" b="1" dirty="0">
                <a:solidFill>
                  <a:srgbClr val="17324D"/>
                </a:solidFill>
              </a:rPr>
              <a:t>1.578; </a:t>
            </a:r>
            <a:endParaRPr lang="en-US" b="1" dirty="0">
              <a:solidFill>
                <a:srgbClr val="17324D"/>
              </a:solidFill>
            </a:endParaRPr>
          </a:p>
          <a:p>
            <a:pPr marL="457200" indent="-457200"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Numero di ricorrenze degli errori: </a:t>
            </a:r>
            <a:r>
              <a:rPr lang="it-IT" sz="2800" b="1" dirty="0">
                <a:solidFill>
                  <a:srgbClr val="17324D"/>
                </a:solidFill>
              </a:rPr>
              <a:t>913.036.  </a:t>
            </a:r>
            <a:endParaRPr lang="en-US" sz="2800" b="1" dirty="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Monitoraggio</a:t>
            </a:r>
            <a:r>
              <a:rPr lang="it-IT" dirty="0"/>
              <a:t> </a:t>
            </a:r>
            <a:r>
              <a:rPr lang="it-IT" b="0" dirty="0"/>
              <a:t>semplificato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La home page;</a:t>
            </a:r>
            <a:endParaRPr lang="en-US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la mappa del sito;</a:t>
            </a:r>
            <a:endParaRPr lang="en-US">
              <a:solidFill>
                <a:srgbClr val="17324D"/>
              </a:solidFill>
            </a:endParaRP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la pagina dedicata all’accessibilità;</a:t>
            </a:r>
            <a:endParaRPr lang="en-US">
              <a:solidFill>
                <a:srgbClr val="17324D"/>
              </a:solidFill>
            </a:endParaRP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una pagina con i risultati prodotti dalla funzionalità di ricerca;</a:t>
            </a:r>
            <a:endParaRPr lang="en-US">
              <a:solidFill>
                <a:srgbClr val="17324D"/>
              </a:solidFill>
            </a:endParaRP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almeno un documento scaricabile in formato PDF:</a:t>
            </a:r>
            <a:endParaRPr lang="en-US">
              <a:solidFill>
                <a:srgbClr val="17324D"/>
              </a:solidFill>
            </a:endParaRP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la pagina principale della pubblicità legale;</a:t>
            </a:r>
            <a:endParaRPr lang="en-US">
              <a:solidFill>
                <a:srgbClr val="17324D"/>
              </a:solidFill>
            </a:endParaRP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una pagina della sezione “amministrazione trasparente”;</a:t>
            </a:r>
            <a:endParaRPr lang="en-US">
              <a:solidFill>
                <a:srgbClr val="17324D"/>
              </a:solidFill>
            </a:endParaRP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in aggiunta, un campione di cinque pagine scelte in modo casuale.  </a:t>
            </a:r>
            <a:endParaRPr lang="en-US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3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Monitoraggio approfondito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/>
          <a:lstStyle/>
          <a:p>
            <a:r>
              <a:rPr lang="it-IT" sz="2600" b="1" dirty="0">
                <a:solidFill>
                  <a:srgbClr val="17324D"/>
                </a:solidFill>
              </a:rPr>
              <a:t>Siti web </a:t>
            </a:r>
            <a:endParaRPr lang="en-US" sz="2600" b="1">
              <a:solidFill>
                <a:srgbClr val="17324D"/>
              </a:solidFill>
            </a:endParaRPr>
          </a:p>
          <a:p>
            <a:pPr marL="457200" indent="-457200"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Numero di pagine esaminate: </a:t>
            </a:r>
            <a:r>
              <a:rPr lang="it-IT" sz="2600" b="1" dirty="0">
                <a:solidFill>
                  <a:srgbClr val="17324D"/>
                </a:solidFill>
              </a:rPr>
              <a:t>1.179; </a:t>
            </a:r>
            <a:endParaRPr lang="en-US" sz="2600" b="1">
              <a:solidFill>
                <a:srgbClr val="17324D"/>
              </a:solidFill>
            </a:endParaRPr>
          </a:p>
          <a:p>
            <a:pPr marL="457200" indent="-457200"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Numero di PDF esaminati: </a:t>
            </a:r>
            <a:r>
              <a:rPr lang="it-IT" sz="2600" b="1" dirty="0">
                <a:solidFill>
                  <a:srgbClr val="17324D"/>
                </a:solidFill>
              </a:rPr>
              <a:t>216;</a:t>
            </a:r>
            <a:r>
              <a:rPr lang="it-IT" sz="2600" dirty="0">
                <a:solidFill>
                  <a:srgbClr val="17324D"/>
                </a:solidFill>
              </a:rPr>
              <a:t> </a:t>
            </a:r>
            <a:endParaRPr lang="en-US" sz="2600">
              <a:solidFill>
                <a:srgbClr val="17324D"/>
              </a:solidFill>
            </a:endParaRPr>
          </a:p>
          <a:p>
            <a:pPr marL="457200" indent="-457200"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Numero di ricorrenze degli errori: </a:t>
            </a:r>
            <a:r>
              <a:rPr lang="it-IT" sz="2600" b="1" dirty="0">
                <a:solidFill>
                  <a:srgbClr val="17324D"/>
                </a:solidFill>
              </a:rPr>
              <a:t>1.695.</a:t>
            </a:r>
            <a:r>
              <a:rPr lang="it-IT" b="1" dirty="0">
                <a:solidFill>
                  <a:srgbClr val="000000"/>
                </a:solidFill>
              </a:rPr>
              <a:t> 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Monitoraggio approfondito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La home page;</a:t>
            </a:r>
            <a:endParaRPr lang="en-US" sz="2600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la pagina di accesso;</a:t>
            </a:r>
            <a:endParaRPr lang="en-US" sz="2600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la mappa del sito;</a:t>
            </a:r>
            <a:endParaRPr lang="en-US" sz="2600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la pagina dei contatti;</a:t>
            </a:r>
            <a:endParaRPr lang="en-US" sz="2600" dirty="0">
              <a:solidFill>
                <a:srgbClr val="17324D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600" dirty="0">
                <a:solidFill>
                  <a:srgbClr val="17324D"/>
                </a:solidFill>
              </a:rPr>
              <a:t>la pagina della guida e le pagine contenenti le informazioni legali;</a:t>
            </a:r>
            <a:endParaRPr lang="en-US" sz="2600" dirty="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70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Monitoraggio approfondito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00000"/>
              </a:lnSpc>
              <a:buChar char="•"/>
            </a:pPr>
            <a:r>
              <a:rPr lang="it-IT" sz="2200" b="1" dirty="0">
                <a:solidFill>
                  <a:srgbClr val="17324D"/>
                </a:solidFill>
              </a:rPr>
              <a:t>almeno una pagina pertinente</a:t>
            </a:r>
            <a:r>
              <a:rPr lang="it-IT" sz="2200" dirty="0">
                <a:solidFill>
                  <a:srgbClr val="17324D"/>
                </a:solidFill>
              </a:rPr>
              <a:t> per ciascuna tipologia di servizio offerto dal sito web o dall’applicazione mobile e per qualsiasi altro utilizzo principale previsto, compresa la funzionalità di ricerca;</a:t>
            </a:r>
            <a:endParaRPr lang="en-US" sz="2200">
              <a:solidFill>
                <a:srgbClr val="17324D"/>
              </a:solidFill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it-IT" sz="2200" dirty="0">
                <a:solidFill>
                  <a:srgbClr val="17324D"/>
                </a:solidFill>
              </a:rPr>
              <a:t>la </a:t>
            </a:r>
            <a:r>
              <a:rPr lang="it-IT" sz="2200" b="1" dirty="0">
                <a:solidFill>
                  <a:srgbClr val="17324D"/>
                </a:solidFill>
              </a:rPr>
              <a:t>dichiarazione di accessibilità</a:t>
            </a:r>
            <a:r>
              <a:rPr lang="it-IT" sz="2200" dirty="0">
                <a:solidFill>
                  <a:srgbClr val="17324D"/>
                </a:solidFill>
              </a:rPr>
              <a:t> e le pagine con il </a:t>
            </a:r>
            <a:r>
              <a:rPr lang="it-IT" sz="2200" b="1" dirty="0">
                <a:solidFill>
                  <a:srgbClr val="17324D"/>
                </a:solidFill>
              </a:rPr>
              <a:t>meccanismo di feedback</a:t>
            </a:r>
            <a:r>
              <a:rPr lang="it-IT" sz="2200" dirty="0">
                <a:solidFill>
                  <a:srgbClr val="17324D"/>
                </a:solidFill>
              </a:rPr>
              <a:t>;</a:t>
            </a:r>
            <a:endParaRPr lang="en-US" sz="2200">
              <a:solidFill>
                <a:srgbClr val="17324D"/>
              </a:solidFill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it-IT" sz="2200" b="1" dirty="0">
                <a:solidFill>
                  <a:srgbClr val="17324D"/>
                </a:solidFill>
              </a:rPr>
              <a:t>esempi di pagine</a:t>
            </a:r>
            <a:r>
              <a:rPr lang="it-IT" sz="2200" dirty="0">
                <a:solidFill>
                  <a:srgbClr val="17324D"/>
                </a:solidFill>
              </a:rPr>
              <a:t> che presentano una tipologia di contenuti diversa;</a:t>
            </a:r>
            <a:endParaRPr lang="en-US" sz="2200">
              <a:solidFill>
                <a:srgbClr val="17324D"/>
              </a:solidFill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it-IT" sz="2200" dirty="0">
                <a:solidFill>
                  <a:srgbClr val="17324D"/>
                </a:solidFill>
              </a:rPr>
              <a:t>almeno </a:t>
            </a:r>
            <a:r>
              <a:rPr lang="it-IT" sz="2200" b="1" dirty="0">
                <a:solidFill>
                  <a:srgbClr val="17324D"/>
                </a:solidFill>
              </a:rPr>
              <a:t>un documento scaricabile</a:t>
            </a:r>
            <a:r>
              <a:rPr lang="it-IT" sz="2200" dirty="0">
                <a:solidFill>
                  <a:srgbClr val="17324D"/>
                </a:solidFill>
              </a:rPr>
              <a:t>, dove applicabile, per ciascun tipo di servizio offerto </a:t>
            </a:r>
            <a:endParaRPr lang="en-US" sz="2200">
              <a:solidFill>
                <a:srgbClr val="17324D"/>
              </a:solidFill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it-IT" sz="2200" b="1" dirty="0">
                <a:solidFill>
                  <a:srgbClr val="17324D"/>
                </a:solidFill>
              </a:rPr>
              <a:t>pagine selezionate a caso</a:t>
            </a:r>
            <a:r>
              <a:rPr lang="it-IT" sz="2200" dirty="0">
                <a:solidFill>
                  <a:srgbClr val="17324D"/>
                </a:solidFill>
              </a:rPr>
              <a:t> pari ad almeno il 10% del campione definito</a:t>
            </a:r>
            <a:endParaRPr lang="en-US" sz="220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79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Monitoraggio approfondito 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/>
          </a:bodyPr>
          <a:lstStyle/>
          <a:p>
            <a:r>
              <a:rPr lang="it-IT" sz="2600" b="1" dirty="0">
                <a:solidFill>
                  <a:srgbClr val="17324D"/>
                </a:solidFill>
              </a:rPr>
              <a:t>App mobili </a:t>
            </a:r>
            <a:endParaRPr lang="en-US" sz="2600" b="1" dirty="0">
              <a:solidFill>
                <a:srgbClr val="17324D"/>
              </a:solidFill>
            </a:endParaRPr>
          </a:p>
          <a:p>
            <a:pPr marL="285750" indent="-285750">
              <a:buChar char="•"/>
            </a:pPr>
            <a:r>
              <a:rPr lang="it-IT" sz="2600" dirty="0">
                <a:solidFill>
                  <a:srgbClr val="000000"/>
                </a:solidFill>
              </a:rPr>
              <a:t>Totale numero applicazioni analizzate: 22;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55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Strumenti usati e le verifiche effettuate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88537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it-IT" b="1" dirty="0">
                <a:solidFill>
                  <a:srgbClr val="17324D"/>
                </a:solidFill>
              </a:rPr>
              <a:t>Monitoraggio semplificato </a:t>
            </a:r>
            <a:endParaRPr lang="en-US" b="1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verifiche di accessibilità automatizzate </a:t>
            </a:r>
            <a:endParaRPr lang="en-US" sz="2800" dirty="0">
              <a:solidFill>
                <a:srgbClr val="17324D"/>
              </a:solidFill>
            </a:endParaRPr>
          </a:p>
          <a:p>
            <a:pPr>
              <a:lnSpc>
                <a:spcPct val="140000"/>
              </a:lnSpc>
            </a:pPr>
            <a:r>
              <a:rPr lang="it-IT" b="1" dirty="0">
                <a:solidFill>
                  <a:srgbClr val="17324D"/>
                </a:solidFill>
              </a:rPr>
              <a:t>Monitoraggio approfondito </a:t>
            </a:r>
            <a:endParaRPr lang="en-US" b="1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verifiche manuali con il supporto di strumenti automatizzati.</a:t>
            </a:r>
            <a:endParaRPr lang="en-US" sz="2800">
              <a:solidFill>
                <a:srgbClr val="17324D"/>
              </a:solidFill>
            </a:endParaRPr>
          </a:p>
          <a:p>
            <a:pPr>
              <a:lnSpc>
                <a:spcPct val="140000"/>
              </a:lnSpc>
            </a:pPr>
            <a:r>
              <a:rPr lang="it-IT" b="1" dirty="0">
                <a:solidFill>
                  <a:srgbClr val="17324D"/>
                </a:solidFill>
              </a:rPr>
              <a:t>Monitoraggio dei siti web</a:t>
            </a:r>
            <a:endParaRPr lang="en-US" b="1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Estensioni</a:t>
            </a:r>
            <a:r>
              <a:rPr lang="it-IT" sz="2800" dirty="0">
                <a:solidFill>
                  <a:srgbClr val="17324D"/>
                </a:solidFill>
              </a:rPr>
              <a:t> gratuite installate sui browser;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Strumenti gratuiti di validazione on line;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Screen Reader per i principali sistemi operativi.</a:t>
            </a:r>
            <a:endParaRPr lang="en-US" sz="2800" dirty="0">
              <a:solidFill>
                <a:srgbClr val="17324D"/>
              </a:solidFill>
            </a:endParaRPr>
          </a:p>
          <a:p>
            <a:pPr>
              <a:lnSpc>
                <a:spcPct val="140000"/>
              </a:lnSpc>
            </a:pPr>
            <a:r>
              <a:rPr lang="it-IT" b="1" dirty="0">
                <a:solidFill>
                  <a:srgbClr val="17324D"/>
                </a:solidFill>
              </a:rPr>
              <a:t>Monitoraggio approfondito delle applicazioni mobili</a:t>
            </a:r>
            <a:endParaRPr lang="en-US" b="1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dirty="0">
                <a:solidFill>
                  <a:srgbClr val="17324D"/>
                </a:solidFill>
              </a:rPr>
              <a:t>Screen</a:t>
            </a:r>
            <a:r>
              <a:rPr lang="it-IT" sz="2800" dirty="0">
                <a:solidFill>
                  <a:srgbClr val="17324D"/>
                </a:solidFill>
              </a:rPr>
              <a:t> reader per i principali sistemi operativi;</a:t>
            </a:r>
            <a:endParaRPr lang="en-US" dirty="0">
              <a:solidFill>
                <a:srgbClr val="17324D"/>
              </a:solidFill>
            </a:endParaRPr>
          </a:p>
          <a:p>
            <a:pPr marL="457200" indent="-457200">
              <a:lnSpc>
                <a:spcPct val="140000"/>
              </a:lnSpc>
              <a:buChar char="•"/>
            </a:pPr>
            <a:r>
              <a:rPr lang="it-IT" sz="2800" dirty="0">
                <a:solidFill>
                  <a:srgbClr val="17324D"/>
                </a:solidFill>
              </a:rPr>
              <a:t>Strumenti di supporto alla verifica di accessibilità per i sistemi operativi.</a:t>
            </a:r>
            <a:endParaRPr lang="en-US" sz="2800">
              <a:solidFill>
                <a:srgbClr val="173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03985"/>
            <a:ext cx="9144000" cy="462748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672" y="6080077"/>
            <a:ext cx="991133" cy="24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2682445" y="4134474"/>
            <a:ext cx="377911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it-IT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Claudio Celeghin| AGID</a:t>
            </a:r>
            <a:endParaRPr sz="1050" dirty="0">
              <a:solidFill>
                <a:schemeClr val="lt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9C79F1F-8066-4E90-9EA2-4CB5171A23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5" y="6041411"/>
            <a:ext cx="5453135" cy="32621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B18488-F61D-884E-8AC0-2349EAC78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10042"/>
            <a:ext cx="6858000" cy="2387600"/>
          </a:xfrm>
        </p:spPr>
        <p:txBody>
          <a:bodyPr/>
          <a:lstStyle/>
          <a:p>
            <a:r>
              <a:rPr lang="it-IT" sz="4800" b="1" dirty="0">
                <a:solidFill>
                  <a:schemeClr val="bg1"/>
                </a:solidFill>
              </a:rPr>
              <a:t>L’accessibilità digitale e gli errori comuni.</a:t>
            </a:r>
            <a:r>
              <a:rPr lang="it-IT" sz="4800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56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Analisi qualitativa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1690"/>
            <a:ext cx="7886699" cy="46259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Casi frequenti o critici di non conformità alle prescrizioni individuate nelle norme e nelle specifiche tecniche.</a:t>
            </a:r>
            <a:endParaRPr lang="en-US" sz="240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L’analisi è strutturata sulla base delle conformità alle prescrizioni individuate nella norma EN 301 549 V2.1.2 e nelle specifiche tecniche. </a:t>
            </a:r>
            <a:endParaRPr lang="en-US" sz="240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buChar char="•"/>
            </a:pPr>
            <a:r>
              <a:rPr lang="it-IT" sz="2400" dirty="0" err="1">
                <a:solidFill>
                  <a:srgbClr val="000000"/>
                </a:solidFill>
              </a:rPr>
              <a:t>AgID</a:t>
            </a:r>
            <a:r>
              <a:rPr lang="it-IT" sz="2400" dirty="0">
                <a:solidFill>
                  <a:srgbClr val="000000"/>
                </a:solidFill>
              </a:rPr>
              <a:t> riporta di seguito la sintesi delle ricorrenze di errori per tipologia di monitoraggio effettuato sui contenuti digitali della PA.</a:t>
            </a:r>
          </a:p>
        </p:txBody>
      </p:sp>
    </p:spTree>
    <p:extLst>
      <p:ext uri="{BB962C8B-B14F-4D97-AF65-F5344CB8AC3E}">
        <p14:creationId xmlns:p14="http://schemas.microsoft.com/office/powerpoint/2010/main" val="11727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614" cy="1739033"/>
          </a:xfrm>
        </p:spPr>
        <p:txBody>
          <a:bodyPr>
            <a:normAutofit/>
          </a:bodyPr>
          <a:lstStyle/>
          <a:p>
            <a:r>
              <a:rPr lang="it-IT" b="0" dirty="0"/>
              <a:t>Monitoraggio semplificato,</a:t>
            </a:r>
            <a:br>
              <a:rPr lang="it-IT" b="0" dirty="0"/>
            </a:br>
            <a:r>
              <a:rPr lang="it-IT" b="0" dirty="0"/>
              <a:t>gli errori più frequenti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09136"/>
            <a:ext cx="7886699" cy="433414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it-IT" sz="2200" b="1" dirty="0">
                <a:solidFill>
                  <a:srgbClr val="17324D"/>
                </a:solidFill>
              </a:rPr>
              <a:t>Siti web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1.3.1 - Informazioni e correlazioni: 227.886; </a:t>
            </a:r>
            <a:endParaRPr lang="en-US" sz="2200" dirty="0">
              <a:solidFill>
                <a:srgbClr val="000000"/>
              </a:solidFill>
            </a:endParaRPr>
          </a:p>
          <a:p>
            <a:pPr indent="0">
              <a:lnSpc>
                <a:spcPct val="120000"/>
              </a:lnSpc>
              <a:buNone/>
            </a:pPr>
            <a:r>
              <a:rPr lang="it-IT" sz="2200" dirty="0">
                <a:solidFill>
                  <a:srgbClr val="000000"/>
                </a:solidFill>
              </a:rPr>
              <a:t>2.4.7 - Focus visibile: 187.197; 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1.4.3 - Contrasto (minimo): 118.568;  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2.4.4 - Scopo del collegamento (nel contesto): 101.373; 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4.1.2 - Nome, ruolo, valore: 90.569;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21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614" cy="1739033"/>
          </a:xfrm>
        </p:spPr>
        <p:txBody>
          <a:bodyPr>
            <a:normAutofit/>
          </a:bodyPr>
          <a:lstStyle/>
          <a:p>
            <a:r>
              <a:rPr lang="it-IT" b="0" dirty="0"/>
              <a:t>Monitoraggio semplificato,</a:t>
            </a:r>
            <a:br>
              <a:rPr lang="it-IT" b="0" dirty="0"/>
            </a:br>
            <a:r>
              <a:rPr lang="it-IT" b="0" dirty="0"/>
              <a:t>gli errori più frequenti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09136"/>
            <a:ext cx="7886699" cy="433414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it-IT" sz="2200" b="1" dirty="0">
                <a:solidFill>
                  <a:srgbClr val="17324D"/>
                </a:solidFill>
              </a:rPr>
              <a:t>Siti web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4.1.1 - Analisi sintattica (</a:t>
            </a:r>
            <a:r>
              <a:rPr lang="it-IT" sz="2200" dirty="0" err="1">
                <a:solidFill>
                  <a:srgbClr val="000000"/>
                </a:solidFill>
              </a:rPr>
              <a:t>parsing</a:t>
            </a:r>
            <a:r>
              <a:rPr lang="it-IT" sz="2200" dirty="0">
                <a:solidFill>
                  <a:srgbClr val="000000"/>
                </a:solidFill>
              </a:rPr>
              <a:t>): 54.499; 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1.1.1 - Contenuti non testuali: 49.531; 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3.3.2 - Etichette o istruzioni: 36.394;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1.4.1 - Uso del colore: 31.543;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3.2.2 - All’input: 3.879.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54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614" cy="1739033"/>
          </a:xfrm>
        </p:spPr>
        <p:txBody>
          <a:bodyPr>
            <a:normAutofit/>
          </a:bodyPr>
          <a:lstStyle/>
          <a:p>
            <a:r>
              <a:rPr lang="it-IT" b="0" dirty="0"/>
              <a:t>Monitoraggio approfondito,</a:t>
            </a:r>
            <a:br>
              <a:rPr lang="it-IT" b="0" dirty="0"/>
            </a:br>
            <a:r>
              <a:rPr lang="it-IT" b="0" dirty="0"/>
              <a:t>gli errori più frequenti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1562"/>
            <a:ext cx="7886699" cy="4301718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it-IT" sz="2200" b="1" dirty="0">
                <a:solidFill>
                  <a:srgbClr val="000000"/>
                </a:solidFill>
              </a:rPr>
              <a:t>Siti web</a:t>
            </a:r>
            <a:endParaRPr lang="en-US" sz="2200" b="1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2.4.4 - Scopo del collegamento (nel contesto)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4.1.2 - Nome, ruolo, valore (Livello A): 68;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1.1.1 - Contenuti non testuali (livello A): 66;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1.4.3 - Contrasto minimo (Livello AA): 66;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3.3.2 - Etichette o istruzioni (Livello A): 66; </a:t>
            </a:r>
            <a:endParaRPr lang="en-US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2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614" cy="1739033"/>
          </a:xfrm>
        </p:spPr>
        <p:txBody>
          <a:bodyPr>
            <a:normAutofit/>
          </a:bodyPr>
          <a:lstStyle/>
          <a:p>
            <a:r>
              <a:rPr lang="it-IT" b="0" dirty="0"/>
              <a:t>Monitoraggio approfondito,</a:t>
            </a:r>
            <a:br>
              <a:rPr lang="it-IT" b="0" dirty="0"/>
            </a:br>
            <a:r>
              <a:rPr lang="it-IT" b="0" dirty="0"/>
              <a:t>gli errori più frequenti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38838"/>
            <a:ext cx="7886699" cy="4204442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200" b="1" dirty="0">
                <a:solidFill>
                  <a:srgbClr val="000000"/>
                </a:solidFill>
              </a:rPr>
              <a:t>Siti web</a:t>
            </a:r>
            <a:endParaRPr lang="en-US" sz="2200" b="1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4.1.1 - Analisi sintattica (</a:t>
            </a:r>
            <a:r>
              <a:rPr lang="it-IT" sz="2200" dirty="0" err="1">
                <a:solidFill>
                  <a:srgbClr val="000000"/>
                </a:solidFill>
              </a:rPr>
              <a:t>parsing</a:t>
            </a:r>
            <a:r>
              <a:rPr lang="it-IT" sz="2200" dirty="0">
                <a:solidFill>
                  <a:srgbClr val="000000"/>
                </a:solidFill>
              </a:rPr>
              <a:t>) (Livello A): 62;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2.4.7 - Focus visibile (Livello AA): 60;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1.4.1 - Uso del colore (Livello A): 56;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4.1.3 - Messaggi di stato (Livello AA - WCAG 2.1): 53;</a:t>
            </a:r>
            <a:r>
              <a:rPr lang="it-IT" sz="1800" dirty="0">
                <a:solidFill>
                  <a:srgbClr val="000000"/>
                </a:solidFill>
              </a:rPr>
              <a:t> </a:t>
            </a: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8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614" cy="1739033"/>
          </a:xfrm>
        </p:spPr>
        <p:txBody>
          <a:bodyPr>
            <a:normAutofit/>
          </a:bodyPr>
          <a:lstStyle/>
          <a:p>
            <a:r>
              <a:rPr lang="it-IT" b="0" dirty="0"/>
              <a:t>Monitoraggio approfondito,</a:t>
            </a:r>
            <a:br>
              <a:rPr lang="it-IT" b="0" dirty="0"/>
            </a:br>
            <a:r>
              <a:rPr lang="it-IT" b="0" dirty="0"/>
              <a:t>gli errori più frequenti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1562"/>
            <a:ext cx="7886699" cy="4236867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200" b="1" dirty="0">
                <a:solidFill>
                  <a:srgbClr val="17324D"/>
                </a:solidFill>
              </a:rPr>
              <a:t>Documenti non web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2.4.2 - Titolazione della pagina (Livello A): 70;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3.1.1 - Lingua della pagina (Livello A): 60;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1.1.1 - Contenuti non testuali (livello A): 40;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1.3.1 - Informazioni e correlazioni (Livello A): 39;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4.1.2 - Nome, ruolo, valore (Livello A): 30;  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6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614" cy="1739033"/>
          </a:xfrm>
        </p:spPr>
        <p:txBody>
          <a:bodyPr>
            <a:normAutofit/>
          </a:bodyPr>
          <a:lstStyle/>
          <a:p>
            <a:r>
              <a:rPr lang="it-IT" b="0" dirty="0"/>
              <a:t>Monitoraggio approfondito,</a:t>
            </a:r>
            <a:br>
              <a:rPr lang="it-IT" b="0" dirty="0"/>
            </a:br>
            <a:r>
              <a:rPr lang="it-IT" b="0" dirty="0"/>
              <a:t>gli errori più frequenti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1562"/>
            <a:ext cx="7886699" cy="4236867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it-IT" sz="2200" b="1" dirty="0">
                <a:solidFill>
                  <a:srgbClr val="17324D"/>
                </a:solidFill>
              </a:rPr>
              <a:t>Documenti non web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4.1.1 - Analisi sintattica (</a:t>
            </a:r>
            <a:r>
              <a:rPr lang="it-IT" sz="2200" dirty="0" err="1">
                <a:solidFill>
                  <a:srgbClr val="000000"/>
                </a:solidFill>
              </a:rPr>
              <a:t>parsing</a:t>
            </a:r>
            <a:r>
              <a:rPr lang="it-IT" sz="2200" dirty="0">
                <a:solidFill>
                  <a:srgbClr val="000000"/>
                </a:solidFill>
              </a:rPr>
              <a:t>) (Livello A): 25;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1.3.2 - Sequenza significativa (Livello A): 20;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1.4.5 - Immagini di testo (Livello AA): 18;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2.4.6 - Intestazioni ed etichette (Livello AA): 18;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2.1.1 - Tastiera (Livello A): 15.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8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614" cy="1739033"/>
          </a:xfrm>
        </p:spPr>
        <p:txBody>
          <a:bodyPr>
            <a:normAutofit/>
          </a:bodyPr>
          <a:lstStyle/>
          <a:p>
            <a:r>
              <a:rPr lang="it-IT" b="0" dirty="0"/>
              <a:t>Monitoraggio approfondito,</a:t>
            </a:r>
            <a:br>
              <a:rPr lang="it-IT" b="0" dirty="0"/>
            </a:br>
            <a:r>
              <a:rPr lang="it-IT" b="0" dirty="0"/>
              <a:t>gli errori più frequenti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1562"/>
            <a:ext cx="7886699" cy="4236867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it-IT" sz="2200" b="1" dirty="0">
                <a:solidFill>
                  <a:srgbClr val="17324D"/>
                </a:solidFill>
              </a:rPr>
              <a:t>App mobili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11.1.1.1.1 Contenuto non testuale (funzionalità aperta): 14;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11.1.3.4 Orientamento: 11;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11.2.4.3 Ordine del focus: 11;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11.4.1.2.1 Nome, ruolo, valore (funzionalità aperta): 11; 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11.1.3.2.1 Sequenza significativa (funzionalità aperta): 9; 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56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614" cy="1739033"/>
          </a:xfrm>
        </p:spPr>
        <p:txBody>
          <a:bodyPr>
            <a:normAutofit/>
          </a:bodyPr>
          <a:lstStyle/>
          <a:p>
            <a:r>
              <a:rPr lang="it-IT" b="0" dirty="0"/>
              <a:t>Monitoraggio approfondito,</a:t>
            </a:r>
            <a:br>
              <a:rPr lang="it-IT" b="0" dirty="0"/>
            </a:br>
            <a:r>
              <a:rPr lang="it-IT" b="0" dirty="0"/>
              <a:t>gli errori più frequenti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8CED24-976B-FF48-8652-E79325F4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1562"/>
            <a:ext cx="7886699" cy="4236867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it-IT" sz="2200" b="1" dirty="0">
                <a:solidFill>
                  <a:srgbClr val="17324D"/>
                </a:solidFill>
              </a:rPr>
              <a:t>App mobili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11.1.4.3 Contrasto (minimo): 9;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11.1.4.4.1 Ridimensionamento testo (funzionalità aperta): 9;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11.2.4.6 Intestazioni ed etichette: 8;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11.1.3.1.1 Informazioni e correlazioni (funzionalità aperta): 7;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200" dirty="0">
                <a:solidFill>
                  <a:srgbClr val="000000"/>
                </a:solidFill>
              </a:rPr>
              <a:t>11.2.4.4 Scopo del collegamento (nel contesto): 7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53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Dichiarazioni di accessibilità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Entro il 23 settembre: medesima applicazione</a:t>
            </a:r>
          </a:p>
          <a:p>
            <a:endParaRPr lang="it-IT" dirty="0" smtClean="0"/>
          </a:p>
          <a:p>
            <a:r>
              <a:rPr lang="it-IT" dirty="0">
                <a:hlinkClick r:id="rId2"/>
              </a:rPr>
              <a:t>https://form.agid.gov.it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1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smtClean="0">
                <a:solidFill>
                  <a:schemeClr val="accent1">
                    <a:lumMod val="50000"/>
                  </a:schemeClr>
                </a:solidFill>
              </a:rPr>
              <a:t>Forme di disabilità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Google Shape;3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95" y="1843270"/>
            <a:ext cx="1768609" cy="176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9697" y="1843267"/>
            <a:ext cx="1768609" cy="176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1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8499" y="1843268"/>
            <a:ext cx="1768609" cy="176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1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5035" y="1843269"/>
            <a:ext cx="1768609" cy="176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sellaDiTesto 22"/>
          <p:cNvSpPr txBox="1"/>
          <p:nvPr/>
        </p:nvSpPr>
        <p:spPr>
          <a:xfrm>
            <a:off x="556592" y="4071677"/>
            <a:ext cx="10374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chemeClr val="accent1">
                    <a:lumMod val="50000"/>
                  </a:schemeClr>
                </a:solidFill>
              </a:rPr>
              <a:t>Visiva</a:t>
            </a:r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772852" y="4065130"/>
            <a:ext cx="1162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chemeClr val="accent1">
                    <a:lumMod val="50000"/>
                  </a:schemeClr>
                </a:solidFill>
              </a:rPr>
              <a:t>Uditiva</a:t>
            </a:r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022855" y="4056505"/>
            <a:ext cx="1253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chemeClr val="accent1">
                    <a:lumMod val="50000"/>
                  </a:schemeClr>
                </a:solidFill>
              </a:rPr>
              <a:t>Motoria</a:t>
            </a:r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364229" y="4071677"/>
            <a:ext cx="15183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chemeClr val="accent1">
                    <a:lumMod val="50000"/>
                  </a:schemeClr>
                </a:solidFill>
              </a:rPr>
              <a:t>Cognitiva</a:t>
            </a:r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60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03985"/>
            <a:ext cx="9144000" cy="462748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9;p4">
            <a:extLst>
              <a:ext uri="{FF2B5EF4-FFF2-40B4-BE49-F238E27FC236}">
                <a16:creationId xmlns:a16="http://schemas.microsoft.com/office/drawing/2014/main" xmlns="" id="{FBAC2018-53CE-914E-A18B-5A947B8608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672" y="6080077"/>
            <a:ext cx="991133" cy="24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FEBC921-A5C8-C746-9173-82C550D8F6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5" y="6041411"/>
            <a:ext cx="5453135" cy="32621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xmlns="" id="{129D93F6-EDF5-E14E-8380-EF693662E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dirty="0" err="1">
                <a:solidFill>
                  <a:schemeClr val="lt1"/>
                </a:solidFill>
              </a:rPr>
              <a:t>www.agid.gov.it</a:t>
            </a:r>
            <a:r>
              <a:rPr lang="it-IT" sz="4800" dirty="0">
                <a:solidFill>
                  <a:schemeClr val="lt1"/>
                </a:solidFill>
              </a:rPr>
              <a:t> </a:t>
            </a:r>
            <a:endParaRPr lang="it-IT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xmlns="" id="{2E74B25B-6ED1-5E46-9F75-F7C53946E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32659"/>
            <a:ext cx="6858000" cy="104444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Claudio Celeghin</a:t>
            </a:r>
          </a:p>
          <a:p>
            <a:r>
              <a:rPr lang="it-IT" dirty="0">
                <a:solidFill>
                  <a:schemeClr val="bg1"/>
                </a:solidFill>
              </a:rPr>
              <a:t>celeghin@agid.gov.it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0" dirty="0" smtClean="0"/>
              <a:t>Numero </a:t>
            </a:r>
            <a:r>
              <a:rPr lang="it-IT" b="0" dirty="0"/>
              <a:t>di </a:t>
            </a:r>
            <a:r>
              <a:rPr lang="it-IT" b="0" dirty="0" err="1"/>
              <a:t>smartphone</a:t>
            </a:r>
            <a:r>
              <a:rPr lang="it-IT" b="0" dirty="0"/>
              <a:t> venduti agli utenti finali in tutto il mondo dal 2007 al </a:t>
            </a:r>
            <a:r>
              <a:rPr lang="it-IT" b="0" dirty="0" smtClean="0"/>
              <a:t>2021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332357"/>
            <a:ext cx="71723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8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smtClean="0">
                <a:solidFill>
                  <a:schemeClr val="accent1">
                    <a:lumMod val="50000"/>
                  </a:schemeClr>
                </a:solidFill>
              </a:rPr>
              <a:t>Forme di disabilità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Google Shape;3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2309614"/>
            <a:ext cx="1768609" cy="176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sellaDiTesto 22"/>
          <p:cNvSpPr txBox="1"/>
          <p:nvPr/>
        </p:nvSpPr>
        <p:spPr>
          <a:xfrm>
            <a:off x="994222" y="4355141"/>
            <a:ext cx="10374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chemeClr val="accent1">
                    <a:lumMod val="50000"/>
                  </a:schemeClr>
                </a:solidFill>
              </a:rPr>
              <a:t>Visiva</a:t>
            </a:r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99" y="1017711"/>
            <a:ext cx="4453426" cy="44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5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smtClean="0">
                <a:solidFill>
                  <a:schemeClr val="accent1">
                    <a:lumMod val="50000"/>
                  </a:schemeClr>
                </a:solidFill>
              </a:rPr>
              <a:t>Forme di disabilità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Google Shape;3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897" y="2446771"/>
            <a:ext cx="1768609" cy="176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llaDiTesto 23"/>
          <p:cNvSpPr txBox="1"/>
          <p:nvPr/>
        </p:nvSpPr>
        <p:spPr>
          <a:xfrm>
            <a:off x="944052" y="4668634"/>
            <a:ext cx="1162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chemeClr val="accent1">
                    <a:lumMod val="50000"/>
                  </a:schemeClr>
                </a:solidFill>
              </a:rPr>
              <a:t>Uditiva</a:t>
            </a:r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083" y="1020308"/>
            <a:ext cx="5465421" cy="4794940"/>
          </a:xfrm>
          <a:prstGeom prst="rect">
            <a:avLst/>
          </a:prstGeom>
          <a:effectLst>
            <a:outerShdw blurRad="50800" dist="50800" dir="2940000" algn="ctr" rotWithShape="0">
              <a:schemeClr val="bg2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5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smtClean="0">
                <a:solidFill>
                  <a:schemeClr val="accent1">
                    <a:lumMod val="50000"/>
                  </a:schemeClr>
                </a:solidFill>
              </a:rPr>
              <a:t>Forme di disabilità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Google Shape;31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427" y="1843268"/>
            <a:ext cx="1768609" cy="176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asellaDiTesto 24"/>
          <p:cNvSpPr txBox="1"/>
          <p:nvPr/>
        </p:nvSpPr>
        <p:spPr>
          <a:xfrm>
            <a:off x="972063" y="3937633"/>
            <a:ext cx="1253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chemeClr val="accent1">
                    <a:lumMod val="50000"/>
                  </a:schemeClr>
                </a:solidFill>
              </a:rPr>
              <a:t>Motoria</a:t>
            </a:r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4320"/>
            <a:ext cx="4006956" cy="5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23BDC4-45AA-3C4F-AA0C-339BA7EA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smtClean="0">
                <a:solidFill>
                  <a:schemeClr val="accent1">
                    <a:lumMod val="50000"/>
                  </a:schemeClr>
                </a:solidFill>
              </a:rPr>
              <a:t>Forme di disabilità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Google Shape;3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935341"/>
            <a:ext cx="1768609" cy="176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sellaDiTesto 25"/>
          <p:cNvSpPr txBox="1"/>
          <p:nvPr/>
        </p:nvSpPr>
        <p:spPr>
          <a:xfrm>
            <a:off x="703252" y="4163749"/>
            <a:ext cx="15183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chemeClr val="accent1">
                    <a:lumMod val="50000"/>
                  </a:schemeClr>
                </a:solidFill>
              </a:rPr>
              <a:t>Cognitiva</a:t>
            </a:r>
            <a:endParaRPr lang="it-IT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99" y="1176389"/>
            <a:ext cx="4460367" cy="43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36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31D20BBDCE7F41A03855FE675EA862" ma:contentTypeVersion="14" ma:contentTypeDescription="Creare un nuovo documento." ma:contentTypeScope="" ma:versionID="359186b874b703fc30cebc0e6eebc933">
  <xsd:schema xmlns:xsd="http://www.w3.org/2001/XMLSchema" xmlns:xs="http://www.w3.org/2001/XMLSchema" xmlns:p="http://schemas.microsoft.com/office/2006/metadata/properties" xmlns:ns3="88085a5f-2f52-4f1d-bf12-0adb0812291a" xmlns:ns4="7a87ee0b-9e77-413c-89f0-17a4d2261022" targetNamespace="http://schemas.microsoft.com/office/2006/metadata/properties" ma:root="true" ma:fieldsID="5539b615820e69858bba93e97a2fe2d3" ns3:_="" ns4:_="">
    <xsd:import namespace="88085a5f-2f52-4f1d-bf12-0adb0812291a"/>
    <xsd:import namespace="7a87ee0b-9e77-413c-89f0-17a4d22610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85a5f-2f52-4f1d-bf12-0adb081229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7ee0b-9e77-413c-89f0-17a4d2261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D7983-8CB0-4AAB-8599-4FBEB28AD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85a5f-2f52-4f1d-bf12-0adb0812291a"/>
    <ds:schemaRef ds:uri="7a87ee0b-9e77-413c-89f0-17a4d2261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2AAE07-E56A-465E-9A68-38D27B7FBEC9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7a87ee0b-9e77-413c-89f0-17a4d2261022"/>
    <ds:schemaRef ds:uri="88085a5f-2f52-4f1d-bf12-0adb081229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B9FB43-58FB-46F5-8913-07B591256D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582</Words>
  <Application>Microsoft Office PowerPoint</Application>
  <PresentationFormat>Presentazione su schermo (4:3)</PresentationFormat>
  <Paragraphs>202</Paragraphs>
  <Slides>40</Slides>
  <Notes>39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3" baseType="lpstr">
      <vt:lpstr>Arial</vt:lpstr>
      <vt:lpstr>Calibri</vt:lpstr>
      <vt:lpstr>Tema di Office</vt:lpstr>
      <vt:lpstr>FORMAZIONE AGID – FORMEZ SULLA TRANSIZIONE DIGITALE DELLA PA </vt:lpstr>
      <vt:lpstr>Contenuti digitali: gli errori di accessibilità più frequenti nei siti e app della PA  </vt:lpstr>
      <vt:lpstr>L’accessibilità digitale e gli errori comuni. </vt:lpstr>
      <vt:lpstr>Forme di disabilità</vt:lpstr>
      <vt:lpstr>Numero di smartphone venduti agli utenti finali in tutto il mondo dal 2007 al 2021</vt:lpstr>
      <vt:lpstr>Forme di disabilità</vt:lpstr>
      <vt:lpstr>Forme di disabilità</vt:lpstr>
      <vt:lpstr>Forme di disabilità</vt:lpstr>
      <vt:lpstr>Forme di disabilità</vt:lpstr>
      <vt:lpstr>Perché conviene essere accessibili</vt:lpstr>
      <vt:lpstr>Prossimi passi: dal 2025 estensione delle regole a molte aziende private</vt:lpstr>
      <vt:lpstr>Direttiva UE 2016/2102</vt:lpstr>
      <vt:lpstr>Campione monitorato</vt:lpstr>
      <vt:lpstr>Definizione del campione monitorato</vt:lpstr>
      <vt:lpstr>Definizione del campione monitorato</vt:lpstr>
      <vt:lpstr>Definizione del campione monitorato</vt:lpstr>
      <vt:lpstr>Definizione del campione monitorato</vt:lpstr>
      <vt:lpstr>Siti web monitorati e soggetti erogatori</vt:lpstr>
      <vt:lpstr>La distribuzione del campione di siti web per servizi pubblici</vt:lpstr>
      <vt:lpstr>La distribuzione del campione di siti web per servizi pubblici</vt:lpstr>
      <vt:lpstr>Relazione alla Commissione Europea</vt:lpstr>
      <vt:lpstr>Metodologie di monitoraggio</vt:lpstr>
      <vt:lpstr>Monitoraggio semplificato</vt:lpstr>
      <vt:lpstr>Monitoraggio semplificato</vt:lpstr>
      <vt:lpstr>Monitoraggio approfondito</vt:lpstr>
      <vt:lpstr>Monitoraggio approfondito</vt:lpstr>
      <vt:lpstr>Monitoraggio approfondito</vt:lpstr>
      <vt:lpstr>Monitoraggio approfondito </vt:lpstr>
      <vt:lpstr>Strumenti usati e le verifiche effettuate</vt:lpstr>
      <vt:lpstr>Analisi qualitativa</vt:lpstr>
      <vt:lpstr>Monitoraggio semplificato, gli errori più frequenti</vt:lpstr>
      <vt:lpstr>Monitoraggio semplificato, gli errori più frequenti</vt:lpstr>
      <vt:lpstr>Monitoraggio approfondito, gli errori più frequenti</vt:lpstr>
      <vt:lpstr>Monitoraggio approfondito, gli errori più frequenti</vt:lpstr>
      <vt:lpstr>Monitoraggio approfondito, gli errori più frequenti</vt:lpstr>
      <vt:lpstr>Monitoraggio approfondito, gli errori più frequenti</vt:lpstr>
      <vt:lpstr>Monitoraggio approfondito, gli errori più frequenti</vt:lpstr>
      <vt:lpstr>Monitoraggio approfondito, gli errori più frequenti</vt:lpstr>
      <vt:lpstr>Dichiarazioni di accessibilità</vt:lpstr>
      <vt:lpstr>www.agid.gov.it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Agenzia per l'Italia Digitale</dc:creator>
  <cp:keywords/>
  <dc:description/>
  <cp:lastModifiedBy>Cinzia</cp:lastModifiedBy>
  <cp:revision>439</cp:revision>
  <dcterms:created xsi:type="dcterms:W3CDTF">2021-01-18T18:41:09Z</dcterms:created>
  <dcterms:modified xsi:type="dcterms:W3CDTF">2022-02-23T15:33:51Z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0x0101008F31D20BBDCE7F41A03855FE675EA862</vt:lpwstr>
  </property>
</Properties>
</file>