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62" r:id="rId5"/>
    <p:sldId id="295" r:id="rId6"/>
    <p:sldId id="298" r:id="rId7"/>
    <p:sldId id="299" r:id="rId8"/>
    <p:sldId id="261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F1E1-5153-4EB7-A60B-D447D4048346}" type="datetimeFigureOut">
              <a:rPr lang="it-IT" smtClean="0"/>
              <a:pPr/>
              <a:t>03/05/2021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ventipa.formez.it/node/15041" TargetMode="External"/><Relationship Id="rId2" Type="http://schemas.openxmlformats.org/officeDocument/2006/relationships/hyperlink" Target="http://eventipa.formez.it/node/8236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egov.formez.it/" TargetMode="External"/><Relationship Id="rId13" Type="http://schemas.openxmlformats.org/officeDocument/2006/relationships/hyperlink" Target="https://www.youtube.com/channel/UCpGnI1QWnZuvq2sqSclZ-JQ" TargetMode="External"/><Relationship Id="rId3" Type="http://schemas.openxmlformats.org/officeDocument/2006/relationships/image" Target="../media/image8.png"/><Relationship Id="rId7" Type="http://schemas.openxmlformats.org/officeDocument/2006/relationships/hyperlink" Target="http://programmicomunitari.formez.it/" TargetMode="External"/><Relationship Id="rId12" Type="http://schemas.openxmlformats.org/officeDocument/2006/relationships/image" Target="../media/image11.png"/><Relationship Id="rId2" Type="http://schemas.openxmlformats.org/officeDocument/2006/relationships/hyperlink" Target="http://europa.formez.it/node/add/iscrizion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uropa.formez.it/" TargetMode="External"/><Relationship Id="rId11" Type="http://schemas.openxmlformats.org/officeDocument/2006/relationships/hyperlink" Target="http://twitter.com/EuropeDirectRM" TargetMode="External"/><Relationship Id="rId5" Type="http://schemas.openxmlformats.org/officeDocument/2006/relationships/hyperlink" Target="mailto:europedirect@formez.it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hyperlink" Target="http://formazione.formez.it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55984" y="1166887"/>
            <a:ext cx="7772400" cy="1470025"/>
          </a:xfrm>
        </p:spPr>
        <p:txBody>
          <a:bodyPr/>
          <a:lstStyle/>
          <a:p>
            <a:pPr algn="l"/>
            <a:r>
              <a:rPr lang="it-IT" dirty="0">
                <a:solidFill>
                  <a:srgbClr val="004494"/>
                </a:solidFill>
                <a:latin typeface="Myriad Pro Light" pitchFamily="34" charset="0"/>
              </a:rPr>
              <a:t>Evento online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2396480"/>
            <a:ext cx="8136904" cy="672480"/>
          </a:xfrm>
        </p:spPr>
        <p:txBody>
          <a:bodyPr>
            <a:noAutofit/>
          </a:bodyPr>
          <a:lstStyle/>
          <a:p>
            <a:pPr algn="l"/>
            <a:r>
              <a:rPr lang="it-IT" b="1" dirty="0">
                <a:solidFill>
                  <a:srgbClr val="004494"/>
                </a:solidFill>
                <a:latin typeface="Myriad Pro" pitchFamily="34" charset="0"/>
              </a:rPr>
              <a:t>Evento di lancio della Piattaforma della “Conferenza sul futuro dell’Europa”</a:t>
            </a:r>
            <a:endParaRPr lang="it-IT" b="1" dirty="0">
              <a:latin typeface="Myriad Pro" pitchFamily="34" charset="0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251520" y="3548608"/>
            <a:ext cx="8136904" cy="672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700" b="1" dirty="0">
                <a:solidFill>
                  <a:srgbClr val="004494"/>
                </a:solidFill>
                <a:latin typeface="Myriad Pro" pitchFamily="34" charset="0"/>
              </a:rPr>
              <a:t>4 maggio 2021</a:t>
            </a:r>
            <a:endParaRPr kumimoji="0" lang="it-IT" sz="2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Myriad Pro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860898" y="111523"/>
            <a:ext cx="5887566" cy="1089496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LEZIONI D’EUROPA 2021</a:t>
            </a:r>
            <a:b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http://eventipa.formez.it/node/308040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EFB3D96-E509-4CD1-95ED-518D61051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3A0474B-32B5-417A-87E5-C22546C33E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00" t="26189" r="10625" b="12613"/>
          <a:stretch/>
        </p:blipFill>
        <p:spPr>
          <a:xfrm>
            <a:off x="0" y="1207294"/>
            <a:ext cx="9144000" cy="53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107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A374F5AD-8A8F-4ADA-971E-559C90039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48963B3D-898A-479D-9E98-0F0045B4E3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589" t="18359" r="2327" b="5783"/>
          <a:stretch/>
        </p:blipFill>
        <p:spPr>
          <a:xfrm>
            <a:off x="42204" y="1268760"/>
            <a:ext cx="9101796" cy="5092575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8001CC49-B91B-48EB-A7CF-349741E65185}"/>
              </a:ext>
            </a:extLst>
          </p:cNvPr>
          <p:cNvSpPr/>
          <p:nvPr/>
        </p:nvSpPr>
        <p:spPr>
          <a:xfrm>
            <a:off x="211015" y="4293096"/>
            <a:ext cx="8501287" cy="47830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4236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063203AC-D5AB-402D-83EA-24EF7ECB7AF1}"/>
              </a:ext>
            </a:extLst>
          </p:cNvPr>
          <p:cNvSpPr txBox="1">
            <a:spLocks/>
          </p:cNvSpPr>
          <p:nvPr/>
        </p:nvSpPr>
        <p:spPr>
          <a:xfrm>
            <a:off x="182880" y="1257860"/>
            <a:ext cx="8693834" cy="58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MODALITA’ DI PARTECIPAZIONE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31D1B7FA-EB1D-48AF-AB6D-BD66A2D8B4E1}"/>
              </a:ext>
            </a:extLst>
          </p:cNvPr>
          <p:cNvSpPr txBox="1">
            <a:spLocks/>
          </p:cNvSpPr>
          <p:nvPr/>
        </p:nvSpPr>
        <p:spPr>
          <a:xfrm>
            <a:off x="530174" y="1924420"/>
            <a:ext cx="7886700" cy="45289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Iscriversi ad ogni singolo webinar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Utilizzare la procedura indicata nei seguenti link: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Come iscriversi ad un evento su “</a:t>
            </a:r>
            <a:r>
              <a:rPr lang="it-IT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EventiPA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”: 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http://eventipa.formez.it/node/8236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Come partecipare ad un webinar di Formez PA: 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http://eventipa.formez.it/node/15041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Attendere il link e le credenziali di accesso la mattina dell’evento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L’aula non si apre prima dell’orario indicato nella pagina dell’evento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Controllare la spam se no vedete la mail con le credenziali</a:t>
            </a:r>
          </a:p>
        </p:txBody>
      </p:sp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218ED350-1702-4B4C-8481-932194908D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01" y="479484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12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0B2A1CBD-5C0E-4922-9ECD-35AFDCDC31A0}"/>
              </a:ext>
            </a:extLst>
          </p:cNvPr>
          <p:cNvSpPr txBox="1">
            <a:spLocks/>
          </p:cNvSpPr>
          <p:nvPr/>
        </p:nvSpPr>
        <p:spPr>
          <a:xfrm>
            <a:off x="182880" y="1257860"/>
            <a:ext cx="8693834" cy="5811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ATTESTATO DI ISCRIZIONE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:a16="http://schemas.microsoft.com/office/drawing/2014/main" id="{47598BDD-C037-4E1B-9BE3-DFE19DE832B1}"/>
              </a:ext>
            </a:extLst>
          </p:cNvPr>
          <p:cNvSpPr txBox="1">
            <a:spLocks/>
          </p:cNvSpPr>
          <p:nvPr/>
        </p:nvSpPr>
        <p:spPr>
          <a:xfrm>
            <a:off x="530174" y="2175512"/>
            <a:ext cx="7886700" cy="42778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Lo riceverete una settimana dopo l’evento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Sarà inviata da parte dello staff una mail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Dopo aver ricevuto la mail dovrete compilare il questionario di valutazione</a:t>
            </a:r>
          </a:p>
          <a:p>
            <a:r>
              <a:rPr lang="it-IT" sz="1800" b="1" dirty="0">
                <a:latin typeface="Arial" panose="020B0604020202020204" pitchFamily="34" charset="0"/>
                <a:cs typeface="Arial" panose="020B0604020202020204" pitchFamily="34" charset="0"/>
              </a:rPr>
              <a:t>Solo dopo potrete scaricare il certificato di iscrizione</a:t>
            </a:r>
            <a:endParaRPr lang="it-IT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it-IT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0F641337-FF7C-4B6A-B495-5DEEA02417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37" y="4298404"/>
            <a:ext cx="2447925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66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4">
            <a:extLst>
              <a:ext uri="{FF2B5EF4-FFF2-40B4-BE49-F238E27FC236}">
                <a16:creationId xmlns:a16="http://schemas.microsoft.com/office/drawing/2014/main" id="{1ACFBFA0-6ECF-49FC-9DC8-3A0BC5459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702" y="-27384"/>
            <a:ext cx="4304714" cy="692483"/>
          </a:xfrm>
        </p:spPr>
        <p:txBody>
          <a:bodyPr>
            <a:normAutofit/>
          </a:bodyPr>
          <a:lstStyle/>
          <a:p>
            <a:pPr algn="ctr"/>
            <a:r>
              <a:rPr lang="it-IT" sz="2000" b="1" dirty="0">
                <a:solidFill>
                  <a:schemeClr val="accent1">
                    <a:lumMod val="50000"/>
                  </a:schemeClr>
                </a:solidFill>
              </a:rPr>
              <a:t>http://europa.formez.it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547B530-1B42-4757-ABBC-542DD07D71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38" t="13127" r="15385" b="5329"/>
          <a:stretch/>
        </p:blipFill>
        <p:spPr>
          <a:xfrm>
            <a:off x="0" y="908720"/>
            <a:ext cx="9144000" cy="5266996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FFEEC385-8341-45D2-9398-FB0D47C578C4}"/>
              </a:ext>
            </a:extLst>
          </p:cNvPr>
          <p:cNvSpPr/>
          <p:nvPr/>
        </p:nvSpPr>
        <p:spPr>
          <a:xfrm>
            <a:off x="6995373" y="4015156"/>
            <a:ext cx="2148626" cy="20914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sinistra 6">
            <a:extLst>
              <a:ext uri="{FF2B5EF4-FFF2-40B4-BE49-F238E27FC236}">
                <a16:creationId xmlns:a16="http://schemas.microsoft.com/office/drawing/2014/main" id="{B84BB944-D96E-4413-A900-FA0BD798C332}"/>
              </a:ext>
            </a:extLst>
          </p:cNvPr>
          <p:cNvSpPr/>
          <p:nvPr/>
        </p:nvSpPr>
        <p:spPr>
          <a:xfrm>
            <a:off x="8693832" y="5106573"/>
            <a:ext cx="379827" cy="140677"/>
          </a:xfrm>
          <a:prstGeom prst="leftArrow">
            <a:avLst/>
          </a:prstGeom>
          <a:solidFill>
            <a:srgbClr val="FF000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11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BFD801E-0DE7-47A7-90E2-C87D5DCC8F23}"/>
              </a:ext>
            </a:extLst>
          </p:cNvPr>
          <p:cNvSpPr/>
          <p:nvPr/>
        </p:nvSpPr>
        <p:spPr>
          <a:xfrm>
            <a:off x="2574388" y="1691642"/>
            <a:ext cx="4206240" cy="232351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Freccia a sinistra 9">
            <a:extLst>
              <a:ext uri="{FF2B5EF4-FFF2-40B4-BE49-F238E27FC236}">
                <a16:creationId xmlns:a16="http://schemas.microsoft.com/office/drawing/2014/main" id="{4FC5F9FB-B049-47E4-8EC8-7DB1CCA0BCAB}"/>
              </a:ext>
            </a:extLst>
          </p:cNvPr>
          <p:cNvSpPr/>
          <p:nvPr/>
        </p:nvSpPr>
        <p:spPr>
          <a:xfrm rot="16200000">
            <a:off x="3333202" y="1063047"/>
            <a:ext cx="572282" cy="686973"/>
          </a:xfrm>
          <a:prstGeom prst="leftArrow">
            <a:avLst/>
          </a:prstGeom>
          <a:solidFill>
            <a:srgbClr val="FF0000">
              <a:alpha val="6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2297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423934-4B9D-424C-89FF-ECCA7BE65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70" y="828998"/>
            <a:ext cx="5882667" cy="10156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  <a:hlinkClick r:id="rId2"/>
              </a:rPr>
              <a:t>Iscriviti alla newsletter</a:t>
            </a:r>
            <a:endParaRPr kumimoji="0" lang="it-IT" altLang="it-IT" sz="2000" b="0" i="0" cap="none" normalizeH="0" baseline="0" dirty="0">
              <a:ln>
                <a:noFill/>
              </a:ln>
              <a:solidFill>
                <a:srgbClr val="002288"/>
              </a:solidFill>
              <a:effectLst/>
              <a:latin typeface="Helvetica Neue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  <a:hlinkClick r:id="rId2"/>
              </a:rPr>
              <a:t>http://europa.formez.it/node/add/iscrizione</a:t>
            </a:r>
            <a:r>
              <a:rPr kumimoji="0" lang="it-IT" altLang="it-IT" sz="2000" b="0" i="0" cap="none" normalizeH="0" baseline="0" dirty="0">
                <a:ln>
                  <a:noFill/>
                </a:ln>
                <a:solidFill>
                  <a:srgbClr val="002288"/>
                </a:solidFill>
                <a:effectLst/>
                <a:latin typeface="Helvetica Neue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00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it-IT" altLang="it-IT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B88C907-B1FE-475D-9C18-7B26CC00D849}"/>
              </a:ext>
            </a:extLst>
          </p:cNvPr>
          <p:cNvSpPr txBox="1"/>
          <p:nvPr/>
        </p:nvSpPr>
        <p:spPr>
          <a:xfrm>
            <a:off x="588470" y="2011714"/>
            <a:ext cx="8064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>
                <a:solidFill>
                  <a:srgbClr val="0070C0"/>
                </a:solidFill>
              </a:rPr>
              <a:t>Siamo a vostra disposizione, veniteci a trovare o contattateci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7921DD7-1816-4DE5-92CD-060D277DD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02" y="2794334"/>
            <a:ext cx="1585912" cy="879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25139F3-FA14-467A-895C-D69AE8E36BDB}"/>
              </a:ext>
            </a:extLst>
          </p:cNvPr>
          <p:cNvSpPr/>
          <p:nvPr/>
        </p:nvSpPr>
        <p:spPr>
          <a:xfrm>
            <a:off x="1829296" y="2780928"/>
            <a:ext cx="250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70C0"/>
                </a:solidFill>
              </a:rPr>
              <a:t>Sportello informativo   (</a:t>
            </a:r>
            <a:r>
              <a:rPr lang="it-IT" sz="1600" b="1" dirty="0">
                <a:solidFill>
                  <a:srgbClr val="0070C0"/>
                </a:solidFill>
              </a:rPr>
              <a:t>on </a:t>
            </a:r>
            <a:r>
              <a:rPr lang="it-IT" sz="1600" b="1" dirty="0" err="1">
                <a:solidFill>
                  <a:srgbClr val="0070C0"/>
                </a:solidFill>
              </a:rPr>
              <a:t>line</a:t>
            </a:r>
            <a:r>
              <a:rPr lang="it-IT" sz="1600" b="1" dirty="0">
                <a:solidFill>
                  <a:srgbClr val="0070C0"/>
                </a:solidFill>
              </a:rPr>
              <a:t> </a:t>
            </a:r>
            <a:r>
              <a:rPr lang="it-IT" sz="1600" dirty="0">
                <a:solidFill>
                  <a:srgbClr val="0070C0"/>
                </a:solidFill>
              </a:rPr>
              <a:t>in tempo di COVID)</a:t>
            </a:r>
            <a:r>
              <a:rPr lang="it-IT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7045AFD-820C-446D-B8BC-5929CFC1490A}"/>
              </a:ext>
            </a:extLst>
          </p:cNvPr>
          <p:cNvSpPr/>
          <p:nvPr/>
        </p:nvSpPr>
        <p:spPr>
          <a:xfrm>
            <a:off x="5724127" y="2780928"/>
            <a:ext cx="31764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sz="1600" i="1" dirty="0">
              <a:solidFill>
                <a:srgbClr val="0070C0"/>
              </a:solidFill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it-IT" sz="16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Call center : </a:t>
            </a:r>
            <a:r>
              <a:rPr lang="it-IT" sz="1600" i="1" dirty="0">
                <a:solidFill>
                  <a:srgbClr val="0070C0"/>
                </a:solidFill>
              </a:rPr>
              <a:t>Tel. + 39  06 8288 8714</a:t>
            </a:r>
            <a:r>
              <a:rPr lang="it-IT" sz="1600" dirty="0">
                <a:solidFill>
                  <a:srgbClr val="0070C0"/>
                </a:solidFill>
              </a:rPr>
              <a:t> 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FE57EA5B-4C07-4D63-8455-514A48F904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15" y="2778776"/>
            <a:ext cx="991344" cy="991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CD2AF7C9-F2C1-4477-981B-199CDA50E08E}"/>
              </a:ext>
            </a:extLst>
          </p:cNvPr>
          <p:cNvSpPr/>
          <p:nvPr/>
        </p:nvSpPr>
        <p:spPr>
          <a:xfrm>
            <a:off x="5615821" y="3627242"/>
            <a:ext cx="3240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Email: </a:t>
            </a:r>
            <a:r>
              <a:rPr lang="it-IT" sz="1600" b="1" i="1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europedirect@formez.it</a:t>
            </a:r>
            <a:r>
              <a:rPr lang="it-IT" sz="1600" b="1" i="1" dirty="0">
                <a:solidFill>
                  <a:srgbClr val="0070C0"/>
                </a:solidFill>
              </a:rPr>
              <a:t> </a:t>
            </a:r>
          </a:p>
          <a:p>
            <a:pPr algn="ctr"/>
            <a:endParaRPr lang="it-IT" altLang="it-IT" sz="1600" dirty="0">
              <a:solidFill>
                <a:srgbClr val="0070C0"/>
              </a:solidFill>
              <a:latin typeface="Tahoma" pitchFamily="34" charset="0"/>
              <a:cs typeface="Tahoma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FE7673D-E125-4FCC-BEE3-5D8281A51A81}"/>
              </a:ext>
            </a:extLst>
          </p:cNvPr>
          <p:cNvSpPr/>
          <p:nvPr/>
        </p:nvSpPr>
        <p:spPr>
          <a:xfrm>
            <a:off x="3859007" y="4075517"/>
            <a:ext cx="50416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1600" b="1" i="1" dirty="0">
                <a:solidFill>
                  <a:srgbClr val="0070C0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Focus web</a:t>
            </a:r>
            <a:r>
              <a:rPr lang="it-IT" altLang="it-IT" sz="16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</a:p>
          <a:p>
            <a:pPr algn="ctr"/>
            <a:r>
              <a:rPr lang="it-IT" altLang="it-IT" sz="1600" i="1" dirty="0">
                <a:solidFill>
                  <a:srgbClr val="0070C0"/>
                </a:solidFill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http://europa.formez.it</a:t>
            </a:r>
            <a:r>
              <a:rPr lang="it-IT" altLang="it-IT" sz="1600" i="1" dirty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it-IT" altLang="it-IT" sz="1600" i="1" dirty="0">
                <a:solidFill>
                  <a:srgbClr val="0070C0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http://programmicomunitari.formez.it</a:t>
            </a:r>
            <a:endParaRPr lang="it-IT" altLang="it-IT" sz="1600" i="1" dirty="0">
              <a:solidFill>
                <a:srgbClr val="0070C0"/>
              </a:solidFill>
            </a:endParaRPr>
          </a:p>
          <a:p>
            <a:pPr algn="ctr"/>
            <a:r>
              <a:rPr lang="it-IT" altLang="it-IT" sz="1600" i="1" dirty="0">
                <a:solidFill>
                  <a:srgbClr val="0070C0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http://egov.formez.it/</a:t>
            </a:r>
            <a:endParaRPr lang="it-IT" altLang="it-IT" sz="1600" i="1" dirty="0">
              <a:solidFill>
                <a:srgbClr val="0070C0"/>
              </a:solidFill>
            </a:endParaRPr>
          </a:p>
          <a:p>
            <a:pPr algn="ctr"/>
            <a:r>
              <a:rPr lang="it-IT" sz="1600" i="1" dirty="0">
                <a:solidFill>
                  <a:srgbClr val="0070C0"/>
                </a:solidFill>
                <a:hlinkClick r:id="rId9"/>
              </a:rPr>
              <a:t>http://formazione.formez.it/</a:t>
            </a:r>
            <a:r>
              <a:rPr lang="it-IT" sz="1600" i="1" dirty="0">
                <a:solidFill>
                  <a:srgbClr val="0070C0"/>
                </a:solidFill>
              </a:rPr>
              <a:t> 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A08ACEA1-7F0B-4009-8D41-27C7C00C24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95" y="4492520"/>
            <a:ext cx="872653" cy="905273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CFE122FA-1099-47CF-A8A2-4F24878E8156}"/>
              </a:ext>
            </a:extLst>
          </p:cNvPr>
          <p:cNvSpPr/>
          <p:nvPr/>
        </p:nvSpPr>
        <p:spPr>
          <a:xfrm>
            <a:off x="1182955" y="4917406"/>
            <a:ext cx="145995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dirty="0">
                <a:solidFill>
                  <a:srgbClr val="0070C0"/>
                </a:solidFill>
                <a:hlinkClick r:id="rId11" tooltip="Follow on Twit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</a:t>
            </a:r>
            <a:r>
              <a:rPr lang="it-IT" sz="1600" dirty="0" err="1">
                <a:solidFill>
                  <a:srgbClr val="0070C0"/>
                </a:solidFill>
                <a:hlinkClick r:id="rId11" tooltip="Follow on Twitte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EdicRMInnov</a:t>
            </a:r>
            <a:endParaRPr lang="it-IT" sz="1600" dirty="0">
              <a:solidFill>
                <a:srgbClr val="0070C0"/>
              </a:solidFill>
            </a:endParaRPr>
          </a:p>
        </p:txBody>
      </p:sp>
      <p:pic>
        <p:nvPicPr>
          <p:cNvPr id="12" name="Picture 20" descr="Youtube: Latest News, Youtube Videos &amp; Photos">
            <a:extLst>
              <a:ext uri="{FF2B5EF4-FFF2-40B4-BE49-F238E27FC236}">
                <a16:creationId xmlns:a16="http://schemas.microsoft.com/office/drawing/2014/main" id="{7563CFD9-57D5-4A0C-9DA0-9F01A9486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305373" y="5541238"/>
            <a:ext cx="813783" cy="340053"/>
          </a:xfrm>
          <a:prstGeom prst="rect">
            <a:avLst/>
          </a:prstGeom>
          <a:noFill/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2DBA02F-5760-4DE7-891B-24B92A3CB106}"/>
              </a:ext>
            </a:extLst>
          </p:cNvPr>
          <p:cNvSpPr txBox="1"/>
          <p:nvPr/>
        </p:nvSpPr>
        <p:spPr>
          <a:xfrm>
            <a:off x="3119156" y="5541238"/>
            <a:ext cx="6024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u="sng" dirty="0">
                <a:hlinkClick r:id="rId13"/>
              </a:rPr>
              <a:t>https://www.youtube.com/channel/UCpGnI1QWnZuvq2sqSclZ-JQ</a:t>
            </a:r>
            <a:r>
              <a:rPr lang="it-IT" sz="1600" u="sng" dirty="0"/>
              <a:t> </a:t>
            </a:r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218221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265</Words>
  <Application>Microsoft Office PowerPoint</Application>
  <PresentationFormat>Presentazione su schermo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Arial</vt:lpstr>
      <vt:lpstr>Calibri</vt:lpstr>
      <vt:lpstr>Helvetica Neue</vt:lpstr>
      <vt:lpstr>Myriad Pro</vt:lpstr>
      <vt:lpstr>Myriad Pro Light</vt:lpstr>
      <vt:lpstr>Tahoma</vt:lpstr>
      <vt:lpstr>Tema di Office</vt:lpstr>
      <vt:lpstr>Evento online</vt:lpstr>
      <vt:lpstr>LEZIONI D’EUROPA 2021 http://eventipa.formez.it/node/308040</vt:lpstr>
      <vt:lpstr>Presentazione standard di PowerPoint</vt:lpstr>
      <vt:lpstr>Presentazione standard di PowerPoint</vt:lpstr>
      <vt:lpstr>Presentazione standard di PowerPoint</vt:lpstr>
      <vt:lpstr>http://europa.formez.it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Evento online</dc:title>
  <dc:creator>multimedia</dc:creator>
  <cp:lastModifiedBy>Claudia Salvi</cp:lastModifiedBy>
  <cp:revision>18</cp:revision>
  <dcterms:created xsi:type="dcterms:W3CDTF">2021-04-30T05:55:33Z</dcterms:created>
  <dcterms:modified xsi:type="dcterms:W3CDTF">2021-05-03T10:23:31Z</dcterms:modified>
</cp:coreProperties>
</file>