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Anton" pitchFamily="2" charset="0"/>
      <p:regular r:id="rId13"/>
    </p:embeddedFont>
    <p:embeddedFont>
      <p:font typeface="Arimo Bold" panose="020B0604020202020204" charset="0"/>
      <p:regular r:id="rId14"/>
    </p:embeddedFont>
    <p:embeddedFont>
      <p:font typeface="Montserrat Bold" panose="020B0604020202020204" charset="0"/>
      <p:regular r:id="rId15"/>
      <p:bold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old" panose="00000800000000000000" charset="0"/>
      <p:regular r:id="rId21"/>
      <p:bold r:id="rId22"/>
    </p:embeddedFont>
    <p:embeddedFont>
      <p:font typeface="Poppins Bold Italics" panose="020B0604020202020204" charset="0"/>
      <p:regular r:id="rId23"/>
    </p:embeddedFont>
    <p:embeddedFont>
      <p:font typeface="Poppins Italics" panose="020B0604020202020204" charset="0"/>
      <p:regular r:id="rId24"/>
      <p:italic r:id="rId25"/>
    </p:embeddedFont>
    <p:embeddedFont>
      <p:font typeface="WC Mano Negra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1DB2D-144D-4B60-9B1C-61984EB2F14B}" v="2" dt="2025-06-18T09:29:35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Fazzi" userId="73c9bccd-841b-411d-b5ab-eb6e6217aa56" providerId="ADAL" clId="{ED5CA2C7-EB5F-45DF-90E2-064B6844EE7C}"/>
    <pc:docChg chg="undo custSel modSld sldOrd">
      <pc:chgData name="Tania Fazzi" userId="73c9bccd-841b-411d-b5ab-eb6e6217aa56" providerId="ADAL" clId="{ED5CA2C7-EB5F-45DF-90E2-064B6844EE7C}" dt="2025-01-15T08:46:00.566" v="804" actId="255"/>
      <pc:docMkLst>
        <pc:docMk/>
      </pc:docMkLst>
      <pc:sldChg chg="modSp mod">
        <pc:chgData name="Tania Fazzi" userId="73c9bccd-841b-411d-b5ab-eb6e6217aa56" providerId="ADAL" clId="{ED5CA2C7-EB5F-45DF-90E2-064B6844EE7C}" dt="2025-01-15T08:10:19.840" v="1" actId="114"/>
        <pc:sldMkLst>
          <pc:docMk/>
          <pc:sldMk cId="0" sldId="256"/>
        </pc:sldMkLst>
      </pc:sldChg>
      <pc:sldChg chg="modSp mod ord">
        <pc:chgData name="Tania Fazzi" userId="73c9bccd-841b-411d-b5ab-eb6e6217aa56" providerId="ADAL" clId="{ED5CA2C7-EB5F-45DF-90E2-064B6844EE7C}" dt="2025-01-15T08:45:42.390" v="803" actId="1035"/>
        <pc:sldMkLst>
          <pc:docMk/>
          <pc:sldMk cId="0" sldId="258"/>
        </pc:sldMkLst>
      </pc:sldChg>
      <pc:sldChg chg="modSp mod">
        <pc:chgData name="Tania Fazzi" userId="73c9bccd-841b-411d-b5ab-eb6e6217aa56" providerId="ADAL" clId="{ED5CA2C7-EB5F-45DF-90E2-064B6844EE7C}" dt="2025-01-15T08:29:53.138" v="251" actId="20577"/>
        <pc:sldMkLst>
          <pc:docMk/>
          <pc:sldMk cId="0" sldId="259"/>
        </pc:sldMkLst>
      </pc:sldChg>
      <pc:sldChg chg="addSp delSp modSp mod">
        <pc:chgData name="Tania Fazzi" userId="73c9bccd-841b-411d-b5ab-eb6e6217aa56" providerId="ADAL" clId="{ED5CA2C7-EB5F-45DF-90E2-064B6844EE7C}" dt="2025-01-15T08:46:00.566" v="804" actId="255"/>
        <pc:sldMkLst>
          <pc:docMk/>
          <pc:sldMk cId="0" sldId="260"/>
        </pc:sldMkLst>
      </pc:sldChg>
      <pc:sldChg chg="addSp delSp modSp mod">
        <pc:chgData name="Tania Fazzi" userId="73c9bccd-841b-411d-b5ab-eb6e6217aa56" providerId="ADAL" clId="{ED5CA2C7-EB5F-45DF-90E2-064B6844EE7C}" dt="2025-01-15T08:43:43.145" v="785" actId="1076"/>
        <pc:sldMkLst>
          <pc:docMk/>
          <pc:sldMk cId="0" sldId="262"/>
        </pc:sldMkLst>
      </pc:sldChg>
      <pc:sldChg chg="modSp mod">
        <pc:chgData name="Tania Fazzi" userId="73c9bccd-841b-411d-b5ab-eb6e6217aa56" providerId="ADAL" clId="{ED5CA2C7-EB5F-45DF-90E2-064B6844EE7C}" dt="2025-01-15T08:45:05.324" v="800" actId="1076"/>
        <pc:sldMkLst>
          <pc:docMk/>
          <pc:sldMk cId="0" sldId="263"/>
        </pc:sldMkLst>
      </pc:sldChg>
    </pc:docChg>
  </pc:docChgLst>
  <pc:docChgLst>
    <pc:chgData name="Ilenia Galluccio" userId="a3b50000-fb33-49bb-b2d2-5dd55e3d474d" providerId="ADAL" clId="{6011DB2D-144D-4B60-9B1C-61984EB2F14B}"/>
    <pc:docChg chg="undo custSel modSld">
      <pc:chgData name="Ilenia Galluccio" userId="a3b50000-fb33-49bb-b2d2-5dd55e3d474d" providerId="ADAL" clId="{6011DB2D-144D-4B60-9B1C-61984EB2F14B}" dt="2025-06-18T09:31:38.032" v="64" actId="207"/>
      <pc:docMkLst>
        <pc:docMk/>
      </pc:docMkLst>
      <pc:sldChg chg="addSp modSp mod">
        <pc:chgData name="Ilenia Galluccio" userId="a3b50000-fb33-49bb-b2d2-5dd55e3d474d" providerId="ADAL" clId="{6011DB2D-144D-4B60-9B1C-61984EB2F14B}" dt="2025-06-18T09:31:38.032" v="64" actId="207"/>
        <pc:sldMkLst>
          <pc:docMk/>
          <pc:sldMk cId="0" sldId="260"/>
        </pc:sldMkLst>
        <pc:spChg chg="mod">
          <ac:chgData name="Ilenia Galluccio" userId="a3b50000-fb33-49bb-b2d2-5dd55e3d474d" providerId="ADAL" clId="{6011DB2D-144D-4B60-9B1C-61984EB2F14B}" dt="2025-06-18T09:28:55.851" v="13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Ilenia Galluccio" userId="a3b50000-fb33-49bb-b2d2-5dd55e3d474d" providerId="ADAL" clId="{6011DB2D-144D-4B60-9B1C-61984EB2F14B}" dt="2025-06-18T09:30:20.608" v="43" actId="107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Ilenia Galluccio" userId="a3b50000-fb33-49bb-b2d2-5dd55e3d474d" providerId="ADAL" clId="{6011DB2D-144D-4B60-9B1C-61984EB2F14B}" dt="2025-06-18T09:30:11.886" v="41" actId="14100"/>
          <ac:spMkLst>
            <pc:docMk/>
            <pc:sldMk cId="0" sldId="260"/>
            <ac:spMk id="24" creationId="{A7D2EBBC-37D6-F0AD-104C-8508859BE330}"/>
          </ac:spMkLst>
        </pc:spChg>
        <pc:spChg chg="add mod">
          <ac:chgData name="Ilenia Galluccio" userId="a3b50000-fb33-49bb-b2d2-5dd55e3d474d" providerId="ADAL" clId="{6011DB2D-144D-4B60-9B1C-61984EB2F14B}" dt="2025-06-18T09:31:34.064" v="63" actId="207"/>
          <ac:spMkLst>
            <pc:docMk/>
            <pc:sldMk cId="0" sldId="260"/>
            <ac:spMk id="25" creationId="{8E2B56B3-6076-E645-5A6A-A3FAFD7FDE08}"/>
          </ac:spMkLst>
        </pc:spChg>
        <pc:spChg chg="mod">
          <ac:chgData name="Ilenia Galluccio" userId="a3b50000-fb33-49bb-b2d2-5dd55e3d474d" providerId="ADAL" clId="{6011DB2D-144D-4B60-9B1C-61984EB2F14B}" dt="2025-06-18T09:28:59.160" v="14" actId="1076"/>
          <ac:spMkLst>
            <pc:docMk/>
            <pc:sldMk cId="0" sldId="260"/>
            <ac:spMk id="26" creationId="{459D936A-3F82-3B00-C51C-97F19B336749}"/>
          </ac:spMkLst>
        </pc:spChg>
        <pc:spChg chg="mod">
          <ac:chgData name="Ilenia Galluccio" userId="a3b50000-fb33-49bb-b2d2-5dd55e3d474d" providerId="ADAL" clId="{6011DB2D-144D-4B60-9B1C-61984EB2F14B}" dt="2025-06-18T09:29:54.432" v="36" actId="1076"/>
          <ac:spMkLst>
            <pc:docMk/>
            <pc:sldMk cId="0" sldId="260"/>
            <ac:spMk id="27" creationId="{CDA58A73-567A-EBD1-443E-8EDD40435029}"/>
          </ac:spMkLst>
        </pc:spChg>
        <pc:spChg chg="add mod">
          <ac:chgData name="Ilenia Galluccio" userId="a3b50000-fb33-49bb-b2d2-5dd55e3d474d" providerId="ADAL" clId="{6011DB2D-144D-4B60-9B1C-61984EB2F14B}" dt="2025-06-18T09:31:38.032" v="64" actId="207"/>
          <ac:spMkLst>
            <pc:docMk/>
            <pc:sldMk cId="0" sldId="260"/>
            <ac:spMk id="28" creationId="{FA480898-F73A-14C6-DEDF-BAA39523B15F}"/>
          </ac:spMkLst>
        </pc:spChg>
        <pc:grpChg chg="mod">
          <ac:chgData name="Ilenia Galluccio" userId="a3b50000-fb33-49bb-b2d2-5dd55e3d474d" providerId="ADAL" clId="{6011DB2D-144D-4B60-9B1C-61984EB2F14B}" dt="2025-06-18T09:28:46.494" v="9" actId="14100"/>
          <ac:grpSpMkLst>
            <pc:docMk/>
            <pc:sldMk cId="0" sldId="260"/>
            <ac:grpSpMk id="13" creationId="{00000000-0000-0000-0000-000000000000}"/>
          </ac:grpSpMkLst>
        </pc:grpChg>
      </pc:sldChg>
    </pc:docChg>
  </pc:docChgLst>
  <pc:docChgLst>
    <pc:chgData name="Tania Fazzi" userId="73c9bccd-841b-411d-b5ab-eb6e6217aa56" providerId="ADAL" clId="{A9F95B39-F7A5-43D3-811C-76E7D5CF5620}"/>
    <pc:docChg chg="undo custSel modSld">
      <pc:chgData name="Tania Fazzi" userId="73c9bccd-841b-411d-b5ab-eb6e6217aa56" providerId="ADAL" clId="{A9F95B39-F7A5-43D3-811C-76E7D5CF5620}" dt="2025-02-12T15:41:13.838" v="41" actId="20577"/>
      <pc:docMkLst>
        <pc:docMk/>
      </pc:docMkLst>
      <pc:sldChg chg="modSp mod">
        <pc:chgData name="Tania Fazzi" userId="73c9bccd-841b-411d-b5ab-eb6e6217aa56" providerId="ADAL" clId="{A9F95B39-F7A5-43D3-811C-76E7D5CF5620}" dt="2025-02-12T15:40:02.740" v="37" actId="108"/>
        <pc:sldMkLst>
          <pc:docMk/>
          <pc:sldMk cId="0" sldId="260"/>
        </pc:sldMkLst>
      </pc:sldChg>
      <pc:sldChg chg="modSp mod">
        <pc:chgData name="Tania Fazzi" userId="73c9bccd-841b-411d-b5ab-eb6e6217aa56" providerId="ADAL" clId="{A9F95B39-F7A5-43D3-811C-76E7D5CF5620}" dt="2025-02-12T15:41:13.838" v="41" actId="20577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5.jpeg"/><Relationship Id="rId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.jpeg"/><Relationship Id="rId5" Type="http://schemas.openxmlformats.org/officeDocument/2006/relationships/image" Target="../media/image14.png"/><Relationship Id="rId10" Type="http://schemas.openxmlformats.org/officeDocument/2006/relationships/image" Target="../media/image4.jpeg"/><Relationship Id="rId4" Type="http://schemas.openxmlformats.org/officeDocument/2006/relationships/image" Target="../media/image13.sv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image" Target="../media/image6.jpe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5.jpeg"/><Relationship Id="rId5" Type="http://schemas.openxmlformats.org/officeDocument/2006/relationships/image" Target="../media/image25.png"/><Relationship Id="rId10" Type="http://schemas.openxmlformats.org/officeDocument/2006/relationships/image" Target="../media/image4.jpeg"/><Relationship Id="rId4" Type="http://schemas.openxmlformats.org/officeDocument/2006/relationships/image" Target="../media/image24.sv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5.jpeg"/><Relationship Id="rId5" Type="http://schemas.openxmlformats.org/officeDocument/2006/relationships/image" Target="../media/image27.png"/><Relationship Id="rId10" Type="http://schemas.openxmlformats.org/officeDocument/2006/relationships/image" Target="../media/image4.jpeg"/><Relationship Id="rId4" Type="http://schemas.openxmlformats.org/officeDocument/2006/relationships/image" Target="../media/image15.svg"/><Relationship Id="rId9" Type="http://schemas.openxmlformats.org/officeDocument/2006/relationships/image" Target="../media/image3.jpe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.jpeg"/><Relationship Id="rId18" Type="http://schemas.openxmlformats.org/officeDocument/2006/relationships/image" Target="../media/image40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7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2.png"/><Relationship Id="rId5" Type="http://schemas.openxmlformats.org/officeDocument/2006/relationships/image" Target="../media/image33.png"/><Relationship Id="rId15" Type="http://schemas.openxmlformats.org/officeDocument/2006/relationships/image" Target="../media/image5.jpe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3.jpeg"/><Relationship Id="rId5" Type="http://schemas.openxmlformats.org/officeDocument/2006/relationships/image" Target="../media/image43.png"/><Relationship Id="rId10" Type="http://schemas.openxmlformats.org/officeDocument/2006/relationships/image" Target="../media/image7.png"/><Relationship Id="rId4" Type="http://schemas.openxmlformats.org/officeDocument/2006/relationships/image" Target="../media/image42.svg"/><Relationship Id="rId9" Type="http://schemas.openxmlformats.org/officeDocument/2006/relationships/image" Target="../media/image2.pn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1811198" y="8602377"/>
            <a:ext cx="14665604" cy="1347619"/>
            <a:chOff x="0" y="0"/>
            <a:chExt cx="19554138" cy="1796826"/>
          </a:xfrm>
        </p:grpSpPr>
        <p:sp>
          <p:nvSpPr>
            <p:cNvPr id="5" name="Freeform 5"/>
            <p:cNvSpPr/>
            <p:nvPr/>
          </p:nvSpPr>
          <p:spPr>
            <a:xfrm>
              <a:off x="5850385" y="0"/>
              <a:ext cx="4972108" cy="1752076"/>
            </a:xfrm>
            <a:custGeom>
              <a:avLst/>
              <a:gdLst/>
              <a:ahLst/>
              <a:cxnLst/>
              <a:rect l="l" t="t" r="r" b="b"/>
              <a:pathLst>
                <a:path w="4972108" h="1752076">
                  <a:moveTo>
                    <a:pt x="0" y="0"/>
                  </a:moveTo>
                  <a:lnTo>
                    <a:pt x="4972108" y="0"/>
                  </a:lnTo>
                  <a:lnTo>
                    <a:pt x="4972108" y="1752076"/>
                  </a:lnTo>
                  <a:lnTo>
                    <a:pt x="0" y="1752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74829"/>
              <a:ext cx="4886747" cy="1721997"/>
            </a:xfrm>
            <a:custGeom>
              <a:avLst/>
              <a:gdLst/>
              <a:ahLst/>
              <a:cxnLst/>
              <a:rect l="l" t="t" r="r" b="b"/>
              <a:pathLst>
                <a:path w="4886747" h="1721997">
                  <a:moveTo>
                    <a:pt x="0" y="0"/>
                  </a:moveTo>
                  <a:lnTo>
                    <a:pt x="4886747" y="0"/>
                  </a:lnTo>
                  <a:lnTo>
                    <a:pt x="4886747" y="1721997"/>
                  </a:lnTo>
                  <a:lnTo>
                    <a:pt x="0" y="1721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87693" y="233860"/>
              <a:ext cx="3984142" cy="1403936"/>
            </a:xfrm>
            <a:custGeom>
              <a:avLst/>
              <a:gdLst/>
              <a:ahLst/>
              <a:cxnLst/>
              <a:rect l="l" t="t" r="r" b="b"/>
              <a:pathLst>
                <a:path w="3984142" h="1403936">
                  <a:moveTo>
                    <a:pt x="0" y="0"/>
                  </a:moveTo>
                  <a:lnTo>
                    <a:pt x="3984142" y="0"/>
                  </a:lnTo>
                  <a:lnTo>
                    <a:pt x="3984142" y="1403935"/>
                  </a:lnTo>
                  <a:lnTo>
                    <a:pt x="0" y="1403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185840" y="0"/>
              <a:ext cx="2368298" cy="1588516"/>
            </a:xfrm>
            <a:custGeom>
              <a:avLst/>
              <a:gdLst/>
              <a:ahLst/>
              <a:cxnLst/>
              <a:rect l="l" t="t" r="r" b="b"/>
              <a:pathLst>
                <a:path w="2368298" h="1588516">
                  <a:moveTo>
                    <a:pt x="0" y="0"/>
                  </a:moveTo>
                  <a:lnTo>
                    <a:pt x="2368298" y="0"/>
                  </a:lnTo>
                  <a:lnTo>
                    <a:pt x="2368298" y="1588516"/>
                  </a:lnTo>
                  <a:lnTo>
                    <a:pt x="0" y="1588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59660" y="4062339"/>
            <a:ext cx="13024185" cy="182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589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Amministrazione</a:t>
            </a:r>
            <a:r>
              <a:rPr lang="en-US" sz="2589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89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titolare</a:t>
            </a:r>
            <a:r>
              <a:rPr lang="en-US" sz="2589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89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dell’intervento</a:t>
            </a:r>
            <a:r>
              <a:rPr lang="en-US" sz="2589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</a:p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589" b="1" i="1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PCM - </a:t>
            </a:r>
            <a:r>
              <a:rPr lang="en-US" sz="2589" b="1" i="1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Dipartimento</a:t>
            </a:r>
            <a:r>
              <a:rPr lang="en-US" sz="2589" b="1" i="1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89" b="1" i="1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della</a:t>
            </a:r>
            <a:r>
              <a:rPr lang="en-US" sz="2589" b="1" i="1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89" b="1" i="1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funzione</a:t>
            </a:r>
            <a:r>
              <a:rPr lang="en-US" sz="2589" b="1" i="1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89" b="1" i="1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pubblica</a:t>
            </a:r>
            <a:endParaRPr lang="en-US" sz="2589" b="1" i="1" dirty="0">
              <a:solidFill>
                <a:srgbClr val="4C65A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589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Soggetto</a:t>
            </a:r>
            <a:r>
              <a:rPr lang="en-US" sz="2589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89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attuatore</a:t>
            </a:r>
            <a:r>
              <a:rPr lang="en-US" sz="2589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589" b="1" i="1" dirty="0" err="1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Formez</a:t>
            </a:r>
            <a:r>
              <a:rPr lang="en-US" sz="2589" b="1" i="1" dirty="0">
                <a:solidFill>
                  <a:srgbClr val="4C65AD"/>
                </a:solidFill>
                <a:latin typeface="Poppins Bold"/>
                <a:ea typeface="Poppins Bold"/>
                <a:cs typeface="Poppins Bold"/>
                <a:sym typeface="Poppins Bold"/>
              </a:rPr>
              <a:t> PA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04843" y="950356"/>
            <a:ext cx="10933817" cy="337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Progetto: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PerForma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PA </a:t>
            </a:r>
          </a:p>
          <a:p>
            <a:pPr algn="ctr">
              <a:lnSpc>
                <a:spcPts val="5880"/>
              </a:lnSpc>
            </a:pP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Supportare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lo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sviluppo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di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percorsi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formativi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professionalizzanti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da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parte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delle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PA e la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valorizzazione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di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buone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pratiche</a:t>
            </a:r>
            <a:endParaRPr lang="en-US" sz="48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  <a:p>
            <a:pPr algn="ctr">
              <a:lnSpc>
                <a:spcPts val="2239"/>
              </a:lnSpc>
            </a:pPr>
            <a:endParaRPr lang="en-US" sz="42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1076" y="6502632"/>
            <a:ext cx="17145847" cy="1425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Progetto a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valere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su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risorse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PNRR,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Missione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1 “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Digitalizzazione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innovazione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competitività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cultura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turismo”,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Componente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1 “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Digitalizzazione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innovazione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sicurezza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nella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PA” Investimento 2.3 “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Competenze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capacità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amministrativa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 – Sub-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investimento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2.3.1 “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Investimenti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in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istruzione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formazione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–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Servizi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soluzioni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tecnologiche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a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supporto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dello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sviluppo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del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capitale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umano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delle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pubbliche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amministrazioni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 e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finanziato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dall’Unione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europea</a:t>
            </a:r>
            <a:r>
              <a:rPr lang="en-US" sz="20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– Next Generation 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AutoShape 5"/>
          <p:cNvSpPr/>
          <p:nvPr/>
        </p:nvSpPr>
        <p:spPr>
          <a:xfrm flipH="1" flipV="1">
            <a:off x="1436190" y="2437891"/>
            <a:ext cx="19050" cy="2200386"/>
          </a:xfrm>
          <a:prstGeom prst="line">
            <a:avLst/>
          </a:prstGeom>
          <a:ln w="38100" cap="flat">
            <a:solidFill>
              <a:srgbClr val="0F52A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" name="AutoShape 6"/>
          <p:cNvSpPr/>
          <p:nvPr/>
        </p:nvSpPr>
        <p:spPr>
          <a:xfrm flipH="1" flipV="1">
            <a:off x="1455240" y="4638442"/>
            <a:ext cx="19050" cy="2200386"/>
          </a:xfrm>
          <a:prstGeom prst="line">
            <a:avLst/>
          </a:prstGeom>
          <a:ln w="38100" cap="flat">
            <a:solidFill>
              <a:srgbClr val="0F52A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 flipH="1">
            <a:off x="9163735" y="1790699"/>
            <a:ext cx="1520511" cy="1520511"/>
          </a:xfrm>
          <a:custGeom>
            <a:avLst/>
            <a:gdLst/>
            <a:ahLst/>
            <a:cxnLst/>
            <a:rect l="l" t="t" r="r" b="b"/>
            <a:pathLst>
              <a:path w="1520511" h="1520511">
                <a:moveTo>
                  <a:pt x="1520510" y="0"/>
                </a:moveTo>
                <a:lnTo>
                  <a:pt x="0" y="0"/>
                </a:lnTo>
                <a:lnTo>
                  <a:pt x="0" y="1520510"/>
                </a:lnTo>
                <a:lnTo>
                  <a:pt x="1520510" y="1520510"/>
                </a:lnTo>
                <a:lnTo>
                  <a:pt x="15205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1984898" y="2025634"/>
            <a:ext cx="1457865" cy="1457865"/>
          </a:xfrm>
          <a:custGeom>
            <a:avLst/>
            <a:gdLst/>
            <a:ahLst/>
            <a:cxnLst/>
            <a:rect l="l" t="t" r="r" b="b"/>
            <a:pathLst>
              <a:path w="1457865" h="1457865">
                <a:moveTo>
                  <a:pt x="0" y="0"/>
                </a:moveTo>
                <a:lnTo>
                  <a:pt x="1457866" y="0"/>
                </a:lnTo>
                <a:lnTo>
                  <a:pt x="1457866" y="1457865"/>
                </a:lnTo>
                <a:lnTo>
                  <a:pt x="0" y="1457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AutoShape 9"/>
          <p:cNvSpPr/>
          <p:nvPr/>
        </p:nvSpPr>
        <p:spPr>
          <a:xfrm>
            <a:off x="8630335" y="2816330"/>
            <a:ext cx="0" cy="1641376"/>
          </a:xfrm>
          <a:prstGeom prst="line">
            <a:avLst/>
          </a:prstGeom>
          <a:ln w="38100" cap="flat">
            <a:solidFill>
              <a:srgbClr val="0F52A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8611285" y="6860422"/>
            <a:ext cx="0" cy="1641376"/>
          </a:xfrm>
          <a:prstGeom prst="line">
            <a:avLst/>
          </a:prstGeom>
          <a:ln w="38100" cap="flat">
            <a:solidFill>
              <a:srgbClr val="0F52A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16" name="AutoShape 16"/>
          <p:cNvSpPr/>
          <p:nvPr/>
        </p:nvSpPr>
        <p:spPr>
          <a:xfrm>
            <a:off x="8630335" y="4838705"/>
            <a:ext cx="0" cy="1641376"/>
          </a:xfrm>
          <a:prstGeom prst="line">
            <a:avLst/>
          </a:prstGeom>
          <a:ln w="38100" cap="flat">
            <a:solidFill>
              <a:srgbClr val="0F52A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1185205" y="74108"/>
            <a:ext cx="139785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0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LINEE DI INTERVENTO e OBIETTIVI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88051" y="4127184"/>
            <a:ext cx="5269991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Azione 5.1</a:t>
            </a:r>
            <a:r>
              <a:rPr lang="en-US" sz="26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26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Finanziamento di percorsi formativi delle PA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88051" y="6274140"/>
            <a:ext cx="5831946" cy="1912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i="1" dirty="0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Azione 5.2</a:t>
            </a:r>
            <a:r>
              <a:rPr lang="en-US" sz="26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–</a:t>
            </a:r>
            <a:r>
              <a:rPr lang="en-US" sz="26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Promozione</a:t>
            </a:r>
            <a:r>
              <a:rPr lang="en-US" sz="26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6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valorizzazione</a:t>
            </a:r>
            <a:r>
              <a:rPr lang="en-US" sz="26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6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buone</a:t>
            </a:r>
            <a:r>
              <a:rPr lang="en-US" sz="26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pratiche</a:t>
            </a:r>
            <a:r>
              <a:rPr lang="en-US" sz="26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ed </a:t>
            </a:r>
            <a:r>
              <a:rPr lang="en-US" sz="26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esperienze</a:t>
            </a:r>
            <a:r>
              <a:rPr lang="en-US" sz="26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6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formazione</a:t>
            </a:r>
            <a:r>
              <a:rPr lang="en-US" sz="26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innovative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49408" y="3511234"/>
            <a:ext cx="5308695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Favorire i 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 formativ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 delle PA a partire da 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esigenze organizzative e individuali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49408" y="5289922"/>
            <a:ext cx="5361847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Diffondere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cultura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della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formazione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nelle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PA per la </a:t>
            </a:r>
            <a:r>
              <a:rPr lang="en-US" sz="24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creazione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Valore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Pubblico</a:t>
            </a:r>
            <a:endParaRPr lang="en-US" sz="2499" b="1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849408" y="7078351"/>
            <a:ext cx="5933390" cy="132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replicabilità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dei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virtuosi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promuovendo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lo </a:t>
            </a:r>
            <a:r>
              <a:rPr lang="en-US" sz="24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scambio</a:t>
            </a:r>
            <a:r>
              <a:rPr lang="en-US" sz="24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 la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diffusione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delle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buone</a:t>
            </a:r>
            <a:r>
              <a:rPr lang="en-US" sz="24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pratiche</a:t>
            </a:r>
            <a:endParaRPr lang="en-US" sz="2499" b="1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3258800" y="530819"/>
            <a:ext cx="1594747" cy="1594747"/>
          </a:xfrm>
          <a:custGeom>
            <a:avLst/>
            <a:gdLst/>
            <a:ahLst/>
            <a:cxnLst/>
            <a:rect l="l" t="t" r="r" b="b"/>
            <a:pathLst>
              <a:path w="1594747" h="1594747">
                <a:moveTo>
                  <a:pt x="0" y="0"/>
                </a:moveTo>
                <a:lnTo>
                  <a:pt x="1594747" y="0"/>
                </a:lnTo>
                <a:lnTo>
                  <a:pt x="1594747" y="1594747"/>
                </a:lnTo>
                <a:lnTo>
                  <a:pt x="0" y="159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813387" y="262661"/>
            <a:ext cx="11956933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0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Amministrazioni</a:t>
            </a:r>
            <a:r>
              <a:rPr lang="en-US" sz="90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TARGET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9968" y="2125566"/>
            <a:ext cx="9790866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7"/>
              </a:lnSpc>
              <a:spcBef>
                <a:spcPct val="0"/>
              </a:spcBef>
            </a:pPr>
            <a:r>
              <a:rPr lang="en-US" sz="3355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Il </a:t>
            </a:r>
            <a:r>
              <a:rPr lang="en-US" sz="3355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progetto</a:t>
            </a:r>
            <a:r>
              <a:rPr lang="en-US" sz="3355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55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355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55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rivolge</a:t>
            </a:r>
            <a:r>
              <a:rPr lang="en-US" sz="3355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ai </a:t>
            </a:r>
            <a:r>
              <a:rPr lang="en-US" sz="3355" b="1" u="sng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dipendenti</a:t>
            </a:r>
            <a:r>
              <a:rPr lang="en-US" sz="3355" b="1" u="sng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55" b="1" u="sng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pubblici</a:t>
            </a:r>
            <a:r>
              <a:rPr lang="en-US" sz="3355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di:  </a:t>
            </a:r>
          </a:p>
        </p:txBody>
      </p:sp>
      <p:sp>
        <p:nvSpPr>
          <p:cNvPr id="6" name="Freeform 6"/>
          <p:cNvSpPr/>
          <p:nvPr/>
        </p:nvSpPr>
        <p:spPr>
          <a:xfrm>
            <a:off x="1509968" y="3436753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917856" y="3509974"/>
            <a:ext cx="5216962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Centrali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33989" y="6187331"/>
            <a:ext cx="4727972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Locali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3051" y="4835854"/>
            <a:ext cx="5496520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Regionali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3" name="Freeform 13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746406" y="7543617"/>
            <a:ext cx="7126316" cy="560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Altre</a:t>
            </a:r>
            <a:r>
              <a:rPr lang="en-US" sz="32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Pubbliche</a:t>
            </a:r>
            <a:r>
              <a:rPr lang="en-US" sz="32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</a:t>
            </a:r>
            <a:endParaRPr lang="en-US" sz="3299" dirty="0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09968" y="4762633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1509968" y="6114110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1509968" y="7439991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6"/>
                </a:lnTo>
                <a:lnTo>
                  <a:pt x="0" y="834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1144672"/>
            <a:ext cx="16865852" cy="6208628"/>
          </a:xfrm>
          <a:custGeom>
            <a:avLst/>
            <a:gdLst/>
            <a:ahLst/>
            <a:cxnLst/>
            <a:rect l="l" t="t" r="r" b="b"/>
            <a:pathLst>
              <a:path w="16865852" h="6208628">
                <a:moveTo>
                  <a:pt x="0" y="0"/>
                </a:moveTo>
                <a:lnTo>
                  <a:pt x="16865852" y="0"/>
                </a:lnTo>
                <a:lnTo>
                  <a:pt x="16865852" y="6208628"/>
                </a:lnTo>
                <a:lnTo>
                  <a:pt x="0" y="6208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6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flipH="1">
            <a:off x="-79974" y="1786917"/>
            <a:ext cx="2448298" cy="1820643"/>
          </a:xfrm>
          <a:custGeom>
            <a:avLst/>
            <a:gdLst/>
            <a:ahLst/>
            <a:cxnLst/>
            <a:rect l="l" t="t" r="r" b="b"/>
            <a:pathLst>
              <a:path w="2448298" h="1820643">
                <a:moveTo>
                  <a:pt x="2448297" y="0"/>
                </a:moveTo>
                <a:lnTo>
                  <a:pt x="0" y="0"/>
                </a:lnTo>
                <a:lnTo>
                  <a:pt x="0" y="1820643"/>
                </a:lnTo>
                <a:lnTo>
                  <a:pt x="2448297" y="1820643"/>
                </a:lnTo>
                <a:lnTo>
                  <a:pt x="24482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rot="2932853">
            <a:off x="5350506" y="6534967"/>
            <a:ext cx="2711273" cy="765935"/>
          </a:xfrm>
          <a:custGeom>
            <a:avLst/>
            <a:gdLst/>
            <a:ahLst/>
            <a:cxnLst/>
            <a:rect l="l" t="t" r="r" b="b"/>
            <a:pathLst>
              <a:path w="2711273" h="765935">
                <a:moveTo>
                  <a:pt x="0" y="0"/>
                </a:moveTo>
                <a:lnTo>
                  <a:pt x="2711273" y="0"/>
                </a:lnTo>
                <a:lnTo>
                  <a:pt x="2711273" y="765935"/>
                </a:lnTo>
                <a:lnTo>
                  <a:pt x="0" y="765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73530" y="4052814"/>
            <a:ext cx="4189586" cy="286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 percorsi proposti dalle PA vengono selezionati attraverso una 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procedura valutativa a sportello fino ad esaurimento dei fondi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08886" y="3011051"/>
            <a:ext cx="4430329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 </a:t>
            </a:r>
            <a:r>
              <a:rPr lang="en-US" sz="27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27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economiche</a:t>
            </a:r>
            <a:r>
              <a:rPr lang="en-US" sz="27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7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disposizione</a:t>
            </a:r>
            <a:r>
              <a:rPr lang="en-US" sz="27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ammontano</a:t>
            </a:r>
            <a:r>
              <a:rPr lang="en-US" sz="27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€</a:t>
            </a:r>
            <a:r>
              <a:rPr lang="en-US" sz="34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20.250.000,00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34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42645" y="6932350"/>
            <a:ext cx="3455418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 cui </a:t>
            </a:r>
            <a:r>
              <a:rPr lang="en-US" sz="33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33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il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lang="en-US" sz="33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Mezzogiorno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39215" y="1999195"/>
            <a:ext cx="6562785" cy="2898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previsti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7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200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formativi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7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33.600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(di cui 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26.600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appartenenti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centrali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7.000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appartenenti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ad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altre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PA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26386" y="342900"/>
            <a:ext cx="1308751" cy="1287335"/>
          </a:xfrm>
          <a:custGeom>
            <a:avLst/>
            <a:gdLst/>
            <a:ahLst/>
            <a:cxnLst/>
            <a:rect l="l" t="t" r="r" b="b"/>
            <a:pathLst>
              <a:path w="1308751" h="1287335">
                <a:moveTo>
                  <a:pt x="0" y="0"/>
                </a:moveTo>
                <a:lnTo>
                  <a:pt x="1308751" y="0"/>
                </a:lnTo>
                <a:lnTo>
                  <a:pt x="1308751" y="1287336"/>
                </a:lnTo>
                <a:lnTo>
                  <a:pt x="0" y="1287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5" name="Freeform 15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277600" y="6743700"/>
            <a:ext cx="2017775" cy="844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F52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0636233" y="2763976"/>
            <a:ext cx="1927310" cy="2384361"/>
          </a:xfrm>
          <a:custGeom>
            <a:avLst/>
            <a:gdLst/>
            <a:ahLst/>
            <a:cxnLst/>
            <a:rect l="l" t="t" r="r" b="b"/>
            <a:pathLst>
              <a:path w="1927310" h="2384361">
                <a:moveTo>
                  <a:pt x="0" y="0"/>
                </a:moveTo>
                <a:lnTo>
                  <a:pt x="1927310" y="0"/>
                </a:lnTo>
                <a:lnTo>
                  <a:pt x="1927310" y="2384362"/>
                </a:lnTo>
                <a:lnTo>
                  <a:pt x="0" y="238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-10800000">
            <a:off x="319169" y="1638301"/>
            <a:ext cx="9922495" cy="3166762"/>
          </a:xfrm>
          <a:custGeom>
            <a:avLst/>
            <a:gdLst/>
            <a:ahLst/>
            <a:cxnLst/>
            <a:rect l="l" t="t" r="r" b="b"/>
            <a:pathLst>
              <a:path w="9922495" h="3125563">
                <a:moveTo>
                  <a:pt x="0" y="0"/>
                </a:moveTo>
                <a:lnTo>
                  <a:pt x="9922495" y="0"/>
                </a:lnTo>
                <a:lnTo>
                  <a:pt x="9922495" y="3125562"/>
                </a:lnTo>
                <a:lnTo>
                  <a:pt x="0" y="312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EAEDED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25178" y="181480"/>
            <a:ext cx="894828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0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Progetti</a:t>
            </a:r>
            <a:r>
              <a:rPr lang="en-US" sz="90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90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formativi</a:t>
            </a:r>
            <a:endParaRPr lang="en-US" sz="90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3450" y="2554862"/>
            <a:ext cx="9420079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Dovranno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concentrarsi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sui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fabbisogni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approfondimento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conoscenze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competenze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raccordandosi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quanto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emerge dal 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PIAO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altro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documento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analisi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dei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fabbisogni</a:t>
            </a:r>
            <a:endParaRPr lang="en-US" sz="2600" b="1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9088657" y="782136"/>
            <a:ext cx="6587225" cy="2074960"/>
          </a:xfrm>
          <a:custGeom>
            <a:avLst/>
            <a:gdLst/>
            <a:ahLst/>
            <a:cxnLst/>
            <a:rect l="l" t="t" r="r" b="b"/>
            <a:pathLst>
              <a:path w="6587225" h="2074960">
                <a:moveTo>
                  <a:pt x="6587225" y="2074960"/>
                </a:moveTo>
                <a:lnTo>
                  <a:pt x="0" y="2074960"/>
                </a:lnTo>
                <a:lnTo>
                  <a:pt x="0" y="0"/>
                </a:lnTo>
                <a:lnTo>
                  <a:pt x="6587225" y="0"/>
                </a:lnTo>
                <a:lnTo>
                  <a:pt x="6587225" y="207496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9282694" y="793232"/>
            <a:ext cx="6307549" cy="150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Le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proponenti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possono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presentare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con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istanze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separate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più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endParaRPr lang="en-US" sz="2600" b="1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3954244" y="4836637"/>
            <a:ext cx="6723630" cy="2117928"/>
          </a:xfrm>
          <a:custGeom>
            <a:avLst/>
            <a:gdLst/>
            <a:ahLst/>
            <a:cxnLst/>
            <a:rect l="l" t="t" r="r" b="b"/>
            <a:pathLst>
              <a:path w="6723630" h="2117928">
                <a:moveTo>
                  <a:pt x="0" y="0"/>
                </a:moveTo>
                <a:lnTo>
                  <a:pt x="6723630" y="0"/>
                </a:lnTo>
                <a:lnTo>
                  <a:pt x="6723630" y="2117928"/>
                </a:lnTo>
                <a:lnTo>
                  <a:pt x="0" y="2117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600" dirty="0"/>
          </a:p>
        </p:txBody>
      </p:sp>
      <p:sp>
        <p:nvSpPr>
          <p:cNvPr id="10" name="TextBox 10"/>
          <p:cNvSpPr txBox="1"/>
          <p:nvPr/>
        </p:nvSpPr>
        <p:spPr>
          <a:xfrm>
            <a:off x="4308091" y="5416496"/>
            <a:ext cx="5918333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formati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devono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superare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un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test finale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erogato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tramite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piattaforma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digitale</a:t>
            </a:r>
            <a:endParaRPr lang="en-US" sz="2600" dirty="0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Freeform 11"/>
          <p:cNvSpPr/>
          <p:nvPr/>
        </p:nvSpPr>
        <p:spPr>
          <a:xfrm rot="-10800000" flipH="1">
            <a:off x="10934735" y="4835486"/>
            <a:ext cx="6057865" cy="1908213"/>
          </a:xfrm>
          <a:custGeom>
            <a:avLst/>
            <a:gdLst/>
            <a:ahLst/>
            <a:cxnLst/>
            <a:rect l="l" t="t" r="r" b="b"/>
            <a:pathLst>
              <a:path w="6057865" h="1908213">
                <a:moveTo>
                  <a:pt x="6057865" y="0"/>
                </a:moveTo>
                <a:lnTo>
                  <a:pt x="0" y="0"/>
                </a:lnTo>
                <a:lnTo>
                  <a:pt x="0" y="1908213"/>
                </a:lnTo>
                <a:lnTo>
                  <a:pt x="6057865" y="1908213"/>
                </a:lnTo>
                <a:lnTo>
                  <a:pt x="60578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0831167" y="5509895"/>
            <a:ext cx="6313833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Ciascun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può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essere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coinvolto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un solo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progetto</a:t>
            </a:r>
            <a:endParaRPr lang="en-US" sz="2600" b="1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-409498" y="7175430"/>
            <a:ext cx="10792735" cy="708064"/>
            <a:chOff x="-3742058" y="-290932"/>
            <a:chExt cx="13287340" cy="944084"/>
          </a:xfrm>
        </p:grpSpPr>
        <p:sp>
          <p:nvSpPr>
            <p:cNvPr id="14" name="TextBox 14"/>
            <p:cNvSpPr txBox="1"/>
            <p:nvPr/>
          </p:nvSpPr>
          <p:spPr>
            <a:xfrm>
              <a:off x="-3742058" y="-250943"/>
              <a:ext cx="6298249" cy="904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4000" b="1" dirty="0" err="1">
                  <a:solidFill>
                    <a:srgbClr val="0F52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Conclusione</a:t>
              </a:r>
              <a:endParaRPr lang="en-US" sz="4000" b="1" dirty="0">
                <a:solidFill>
                  <a:srgbClr val="0F52A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635964" y="-200821"/>
              <a:ext cx="7891111" cy="666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7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0F52A0"/>
                  </a:solidFill>
                  <a:latin typeface="Poppins"/>
                  <a:ea typeface="Poppins"/>
                  <a:cs typeface="Poppins"/>
                  <a:sym typeface="Poppins"/>
                </a:rPr>
                <a:t>entro</a:t>
              </a:r>
              <a:r>
                <a:rPr lang="en-US" sz="2400" dirty="0">
                  <a:solidFill>
                    <a:srgbClr val="0F52A0"/>
                  </a:solidFill>
                  <a:latin typeface="Poppins"/>
                  <a:ea typeface="Poppins"/>
                  <a:cs typeface="Poppins"/>
                  <a:sym typeface="Poppins"/>
                </a:rPr>
                <a:t> il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138569" y="-290932"/>
              <a:ext cx="6406713" cy="8871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4000" b="1" dirty="0">
                  <a:solidFill>
                    <a:srgbClr val="0F52A0"/>
                  </a:solidFill>
                  <a:latin typeface="Montserrat Bold"/>
                  <a:sym typeface="Montserrat Bold"/>
                </a:rPr>
                <a:t>30</a:t>
              </a:r>
              <a:r>
                <a:rPr lang="en-US" sz="4000" b="1" dirty="0">
                  <a:solidFill>
                    <a:schemeClr val="tx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4000" b="1" dirty="0">
                  <a:solidFill>
                    <a:srgbClr val="0F52A0"/>
                  </a:solidFill>
                  <a:latin typeface="Montserrat Bold"/>
                  <a:sym typeface="Montserrat Bold"/>
                </a:rPr>
                <a:t>Settembre</a:t>
              </a:r>
              <a:r>
                <a:rPr lang="en-US" sz="4000" b="1" dirty="0">
                  <a:solidFill>
                    <a:schemeClr val="tx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4000" b="1" dirty="0">
                  <a:solidFill>
                    <a:srgbClr val="0F52A0"/>
                  </a:solidFill>
                  <a:latin typeface="Montserrat Bold"/>
                  <a:sym typeface="Montserrat Bold"/>
                </a:rPr>
                <a:t>2025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Freeform 18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9" name="Group 19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20" name="Freeform 20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" name="TextBox 16">
            <a:extLst>
              <a:ext uri="{FF2B5EF4-FFF2-40B4-BE49-F238E27FC236}">
                <a16:creationId xmlns:a16="http://schemas.microsoft.com/office/drawing/2014/main" id="{A7D2EBBC-37D6-F0AD-104C-8508859BE330}"/>
              </a:ext>
            </a:extLst>
          </p:cNvPr>
          <p:cNvSpPr txBox="1"/>
          <p:nvPr/>
        </p:nvSpPr>
        <p:spPr>
          <a:xfrm>
            <a:off x="5179340" y="7815415"/>
            <a:ext cx="4824189" cy="665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000" b="1" dirty="0">
                <a:solidFill>
                  <a:srgbClr val="00B05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31 </a:t>
            </a:r>
            <a:r>
              <a:rPr lang="en-US" sz="4000" b="1" dirty="0" err="1">
                <a:solidFill>
                  <a:srgbClr val="00B05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dicembre</a:t>
            </a:r>
            <a:r>
              <a:rPr lang="en-US" sz="4000" b="1" dirty="0">
                <a:solidFill>
                  <a:srgbClr val="00B05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2025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459D936A-3F82-3B00-C51C-97F19B336749}"/>
              </a:ext>
            </a:extLst>
          </p:cNvPr>
          <p:cNvSpPr txBox="1"/>
          <p:nvPr/>
        </p:nvSpPr>
        <p:spPr>
          <a:xfrm>
            <a:off x="10217974" y="7231640"/>
            <a:ext cx="8083060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  <a:spcBef>
                <a:spcPct val="0"/>
              </a:spcBef>
            </a:pP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progetti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presentati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fino</a:t>
            </a:r>
            <a:r>
              <a:rPr lang="en-US" sz="27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 12 </a:t>
            </a:r>
            <a:r>
              <a:rPr lang="en-US" sz="2700" b="1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gennaio</a:t>
            </a:r>
            <a:r>
              <a:rPr lang="en-US" sz="27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CDA58A73-567A-EBD1-443E-8EDD40435029}"/>
              </a:ext>
            </a:extLst>
          </p:cNvPr>
          <p:cNvSpPr txBox="1"/>
          <p:nvPr/>
        </p:nvSpPr>
        <p:spPr>
          <a:xfrm>
            <a:off x="10336552" y="7891045"/>
            <a:ext cx="7303062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  <a:spcBef>
                <a:spcPct val="0"/>
              </a:spcBef>
            </a:pP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progetti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presentati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dal 13 </a:t>
            </a:r>
            <a:r>
              <a:rPr lang="en-US" sz="2700" b="1" dirty="0" err="1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gennaio</a:t>
            </a:r>
            <a:r>
              <a:rPr lang="en-US" sz="27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E2B56B3-6076-E645-5A6A-A3FAFD7FDE08}"/>
              </a:ext>
            </a:extLst>
          </p:cNvPr>
          <p:cNvSpPr txBox="1"/>
          <p:nvPr/>
        </p:nvSpPr>
        <p:spPr>
          <a:xfrm>
            <a:off x="4846317" y="8455400"/>
            <a:ext cx="4611438" cy="665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000" b="1" dirty="0">
                <a:solidFill>
                  <a:srgbClr val="FF0000"/>
                </a:solidFill>
                <a:latin typeface="Montserrat Bold"/>
                <a:sym typeface="Montserrat Bold"/>
              </a:rPr>
              <a:t>01</a:t>
            </a:r>
            <a:r>
              <a:rPr lang="en-US" sz="40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ontserrat Bold"/>
                <a:sym typeface="Montserrat Bold"/>
              </a:rPr>
              <a:t>Marzo</a:t>
            </a:r>
            <a:r>
              <a:rPr lang="en-US" sz="40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ontserrat Bold"/>
                <a:sym typeface="Montserrat Bold"/>
              </a:rPr>
              <a:t>2026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FA480898-F73A-14C6-DEDF-BAA39523B15F}"/>
              </a:ext>
            </a:extLst>
          </p:cNvPr>
          <p:cNvSpPr txBox="1"/>
          <p:nvPr/>
        </p:nvSpPr>
        <p:spPr>
          <a:xfrm>
            <a:off x="10312136" y="8480790"/>
            <a:ext cx="7303062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  <a:spcBef>
                <a:spcPct val="0"/>
              </a:spcBef>
            </a:pP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progetti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presentati</a:t>
            </a:r>
            <a:r>
              <a:rPr lang="en-US" sz="2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dal 02 </a:t>
            </a:r>
            <a:r>
              <a:rPr lang="en-US" sz="2700" b="1" dirty="0" err="1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giugno</a:t>
            </a:r>
            <a:r>
              <a:rPr lang="en-US" sz="27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538552" y="3553042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1829811" y="496921"/>
            <a:ext cx="2071475" cy="2335409"/>
          </a:xfrm>
          <a:custGeom>
            <a:avLst/>
            <a:gdLst/>
            <a:ahLst/>
            <a:cxnLst/>
            <a:rect l="l" t="t" r="r" b="b"/>
            <a:pathLst>
              <a:path w="2442177" h="2876017">
                <a:moveTo>
                  <a:pt x="0" y="0"/>
                </a:moveTo>
                <a:lnTo>
                  <a:pt x="2442178" y="0"/>
                </a:lnTo>
                <a:lnTo>
                  <a:pt x="2442178" y="2876017"/>
                </a:lnTo>
                <a:lnTo>
                  <a:pt x="0" y="2876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8" name="Freeform 8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50902" y="497963"/>
            <a:ext cx="713109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0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Finanziamento</a:t>
            </a:r>
            <a:endParaRPr lang="en-US" sz="90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50902" y="2212998"/>
            <a:ext cx="7369477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Suddiviso</a:t>
            </a:r>
            <a:r>
              <a:rPr lang="en-US" sz="3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nelle</a:t>
            </a:r>
            <a:r>
              <a:rPr lang="en-US" sz="3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seguenti</a:t>
            </a:r>
            <a:r>
              <a:rPr lang="en-US" sz="33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tranches: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67167" y="3415053"/>
            <a:ext cx="3530191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all’</a:t>
            </a:r>
            <a:r>
              <a:rPr lang="en-US" sz="33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ammissione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 finanziamento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71459" y="5416347"/>
            <a:ext cx="5872541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 completamento dell’</a:t>
            </a:r>
            <a:r>
              <a:rPr lang="en-US" sz="33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80%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delle attività progettuali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67167" y="7251928"/>
            <a:ext cx="4942214" cy="119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7"/>
              </a:lnSpc>
              <a:spcBef>
                <a:spcPct val="0"/>
              </a:spcBef>
            </a:pP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alla </a:t>
            </a:r>
            <a:r>
              <a:rPr lang="en-US" sz="3355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conclusione 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 successo delle attività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0563" y="3482680"/>
            <a:ext cx="148489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50%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3647" y="5427738"/>
            <a:ext cx="176509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20%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3647" y="7232878"/>
            <a:ext cx="176509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30%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41516" y="3115709"/>
            <a:ext cx="2624106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Minimo</a:t>
            </a:r>
            <a:r>
              <a:rPr lang="en-US" sz="275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5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finanziabile</a:t>
            </a:r>
            <a:r>
              <a:rPr lang="en-US" sz="275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46012" y="4247492"/>
            <a:ext cx="2471738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€ 10.500,00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29918" y="3115658"/>
            <a:ext cx="2805777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 dirty="0">
                <a:solidFill>
                  <a:srgbClr val="0F52A0"/>
                </a:solidFill>
                <a:latin typeface="Poppins Bold"/>
                <a:ea typeface="Poppins"/>
                <a:cs typeface="Poppins Bold"/>
                <a:sym typeface="Poppins Bold"/>
              </a:rPr>
              <a:t>Massimo</a:t>
            </a:r>
            <a:r>
              <a:rPr lang="en-US" sz="275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5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finanziabile</a:t>
            </a:r>
            <a:r>
              <a:rPr lang="en-US" sz="275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18208" y="4247316"/>
            <a:ext cx="2718911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€</a:t>
            </a:r>
            <a:r>
              <a:rPr lang="en-US" sz="3500" b="1" dirty="0">
                <a:solidFill>
                  <a:schemeClr val="tx2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499" b="1" dirty="0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140.000,00</a:t>
            </a:r>
            <a:r>
              <a:rPr lang="en-US" sz="3500" b="1" dirty="0">
                <a:solidFill>
                  <a:schemeClr val="tx2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887824" y="4868078"/>
            <a:ext cx="5111679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IVA inclusa se dovuta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9992" y="4868076"/>
            <a:ext cx="3942667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IVA inclusa se dovuta</a:t>
            </a:r>
          </a:p>
        </p:txBody>
      </p:sp>
      <p:sp>
        <p:nvSpPr>
          <p:cNvPr id="27" name="Freeform 27"/>
          <p:cNvSpPr/>
          <p:nvPr/>
        </p:nvSpPr>
        <p:spPr>
          <a:xfrm>
            <a:off x="538552" y="5383440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Freeform 28"/>
          <p:cNvSpPr/>
          <p:nvPr/>
        </p:nvSpPr>
        <p:spPr>
          <a:xfrm>
            <a:off x="538552" y="7318920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DFE8A65-5876-382C-EC1C-846A9E26A129}"/>
              </a:ext>
            </a:extLst>
          </p:cNvPr>
          <p:cNvSpPr/>
          <p:nvPr/>
        </p:nvSpPr>
        <p:spPr>
          <a:xfrm flipH="1" flipV="1">
            <a:off x="10634653" y="5448637"/>
            <a:ext cx="4907185" cy="2836393"/>
          </a:xfrm>
          <a:custGeom>
            <a:avLst/>
            <a:gdLst/>
            <a:ahLst/>
            <a:cxnLst/>
            <a:rect l="l" t="t" r="r" b="b"/>
            <a:pathLst>
              <a:path w="4613712" h="3237987">
                <a:moveTo>
                  <a:pt x="4613712" y="3237986"/>
                </a:moveTo>
                <a:lnTo>
                  <a:pt x="0" y="3237986"/>
                </a:lnTo>
                <a:lnTo>
                  <a:pt x="0" y="0"/>
                </a:lnTo>
                <a:lnTo>
                  <a:pt x="4613712" y="0"/>
                </a:lnTo>
                <a:lnTo>
                  <a:pt x="4613712" y="3237986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50" dirty="0">
              <a:solidFill>
                <a:srgbClr val="0F52A0"/>
              </a:solidFill>
              <a:latin typeface="Poppins"/>
              <a:cs typeface="Poppin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09F9E92-CC0F-2924-1BA3-9E7F0C2306B1}"/>
              </a:ext>
            </a:extLst>
          </p:cNvPr>
          <p:cNvSpPr txBox="1"/>
          <p:nvPr/>
        </p:nvSpPr>
        <p:spPr>
          <a:xfrm>
            <a:off x="11024530" y="6113260"/>
            <a:ext cx="4517506" cy="1731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550" baseline="0">
                <a:solidFill>
                  <a:srgbClr val="0F52A0"/>
                </a:solidFill>
                <a:latin typeface="Poppins"/>
              </a:rPr>
              <a:t>Per un rapporto massimo di </a:t>
            </a:r>
            <a:r>
              <a:rPr lang="en-US" sz="3550" b="1" baseline="0">
                <a:solidFill>
                  <a:srgbClr val="0F52A0"/>
                </a:solidFill>
                <a:latin typeface="Poppins Bold"/>
              </a:rPr>
              <a:t>€420</a:t>
            </a:r>
            <a:r>
              <a:rPr lang="en-US" sz="3550" baseline="0">
                <a:solidFill>
                  <a:srgbClr val="0F52A0"/>
                </a:solidFill>
                <a:latin typeface="Poppins"/>
              </a:rPr>
              <a:t> per discente!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577657" y="2922721"/>
            <a:ext cx="1420892" cy="1281387"/>
          </a:xfrm>
          <a:custGeom>
            <a:avLst/>
            <a:gdLst/>
            <a:ahLst/>
            <a:cxnLst/>
            <a:rect l="l" t="t" r="r" b="b"/>
            <a:pathLst>
              <a:path w="1420892" h="1281387">
                <a:moveTo>
                  <a:pt x="0" y="0"/>
                </a:moveTo>
                <a:lnTo>
                  <a:pt x="1420893" y="0"/>
                </a:lnTo>
                <a:lnTo>
                  <a:pt x="1420893" y="1281387"/>
                </a:lnTo>
                <a:lnTo>
                  <a:pt x="0" y="1281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9030552" y="2867748"/>
            <a:ext cx="944139" cy="1185563"/>
          </a:xfrm>
          <a:custGeom>
            <a:avLst/>
            <a:gdLst/>
            <a:ahLst/>
            <a:cxnLst/>
            <a:rect l="l" t="t" r="r" b="b"/>
            <a:pathLst>
              <a:path w="944139" h="1185563">
                <a:moveTo>
                  <a:pt x="0" y="0"/>
                </a:moveTo>
                <a:lnTo>
                  <a:pt x="944139" y="0"/>
                </a:lnTo>
                <a:lnTo>
                  <a:pt x="944139" y="1185562"/>
                </a:lnTo>
                <a:lnTo>
                  <a:pt x="0" y="118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225530" y="5235270"/>
            <a:ext cx="1661379" cy="984745"/>
          </a:xfrm>
          <a:custGeom>
            <a:avLst/>
            <a:gdLst/>
            <a:ahLst/>
            <a:cxnLst/>
            <a:rect l="l" t="t" r="r" b="b"/>
            <a:pathLst>
              <a:path w="1661379" h="984745">
                <a:moveTo>
                  <a:pt x="0" y="0"/>
                </a:moveTo>
                <a:lnTo>
                  <a:pt x="1661379" y="0"/>
                </a:lnTo>
                <a:lnTo>
                  <a:pt x="1661379" y="984745"/>
                </a:lnTo>
                <a:lnTo>
                  <a:pt x="0" y="984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3064730" y="5674646"/>
            <a:ext cx="5788956" cy="1157791"/>
          </a:xfrm>
          <a:custGeom>
            <a:avLst/>
            <a:gdLst/>
            <a:ahLst/>
            <a:cxnLst/>
            <a:rect l="l" t="t" r="r" b="b"/>
            <a:pathLst>
              <a:path w="5788956" h="1157791">
                <a:moveTo>
                  <a:pt x="0" y="0"/>
                </a:moveTo>
                <a:lnTo>
                  <a:pt x="5788956" y="0"/>
                </a:lnTo>
                <a:lnTo>
                  <a:pt x="5788956" y="1157792"/>
                </a:lnTo>
                <a:lnTo>
                  <a:pt x="0" y="11577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998550" y="2846521"/>
            <a:ext cx="4699433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Compila e invia il </a:t>
            </a:r>
            <a:r>
              <a:rPr lang="en-US" sz="29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 online </a:t>
            </a:r>
            <a:r>
              <a:rPr lang="en-US" sz="29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contenente la </a:t>
            </a:r>
            <a:r>
              <a:rPr lang="en-US" sz="29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progettuale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87480" y="2560352"/>
            <a:ext cx="644110" cy="644110"/>
          </a:xfrm>
          <a:custGeom>
            <a:avLst/>
            <a:gdLst/>
            <a:ahLst/>
            <a:cxnLst/>
            <a:rect l="l" t="t" r="r" b="b"/>
            <a:pathLst>
              <a:path w="644110" h="644110">
                <a:moveTo>
                  <a:pt x="0" y="0"/>
                </a:moveTo>
                <a:lnTo>
                  <a:pt x="644110" y="0"/>
                </a:lnTo>
                <a:lnTo>
                  <a:pt x="644110" y="644110"/>
                </a:lnTo>
                <a:lnTo>
                  <a:pt x="0" y="6441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6" name="TextBox 16"/>
          <p:cNvSpPr txBox="1"/>
          <p:nvPr/>
        </p:nvSpPr>
        <p:spPr>
          <a:xfrm>
            <a:off x="0" y="-19171"/>
            <a:ext cx="1411710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Presentazione candidature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6219" y="1750182"/>
            <a:ext cx="1434934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 una corretta compilazione della tua candidatura segui il </a:t>
            </a:r>
            <a:r>
              <a:rPr lang="en-US" sz="3000" b="1" i="1">
                <a:solidFill>
                  <a:srgbClr val="0F52A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Vademecum</a:t>
            </a:r>
            <a:r>
              <a:rPr lang="en-US" sz="30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40252" y="3194410"/>
            <a:ext cx="6187202" cy="51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Salva il </a:t>
            </a:r>
            <a:r>
              <a:rPr lang="en-US" sz="2899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pdf </a:t>
            </a:r>
            <a:r>
              <a:rPr lang="en-US" sz="28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28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firmalo</a:t>
            </a:r>
            <a:r>
              <a:rPr lang="en-US" sz="2899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99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digitalmente</a:t>
            </a:r>
            <a:endParaRPr lang="en-US" sz="2899" dirty="0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88104" y="5067300"/>
            <a:ext cx="4570671" cy="191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Invialo unitamente alla restante </a:t>
            </a:r>
            <a:r>
              <a:rPr lang="en-US" sz="26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documentazione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agli indirizzi PEC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8104" y="7081392"/>
            <a:ext cx="468891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protocollo@pec.formez.it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pnrr.linea5@pec.formez.it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87480" y="4591160"/>
            <a:ext cx="644110" cy="644110"/>
            <a:chOff x="0" y="0"/>
            <a:chExt cx="858813" cy="85881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58813" cy="858813"/>
            </a:xfrm>
            <a:custGeom>
              <a:avLst/>
              <a:gdLst/>
              <a:ahLst/>
              <a:cxnLst/>
              <a:rect l="l" t="t" r="r" b="b"/>
              <a:pathLst>
                <a:path w="858813" h="858813">
                  <a:moveTo>
                    <a:pt x="0" y="0"/>
                  </a:moveTo>
                  <a:lnTo>
                    <a:pt x="858813" y="0"/>
                  </a:lnTo>
                  <a:lnTo>
                    <a:pt x="858813" y="858813"/>
                  </a:lnTo>
                  <a:lnTo>
                    <a:pt x="0" y="858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51417" y="180473"/>
              <a:ext cx="555980" cy="55598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57820" y="218522"/>
              <a:ext cx="317773" cy="374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2"/>
                </a:lnSpc>
                <a:spcBef>
                  <a:spcPct val="0"/>
                </a:spcBef>
              </a:pPr>
              <a:r>
                <a:rPr lang="en-US" sz="1608" b="1">
                  <a:solidFill>
                    <a:srgbClr val="D92A1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20881" y="2560352"/>
            <a:ext cx="644110" cy="644110"/>
            <a:chOff x="0" y="0"/>
            <a:chExt cx="858813" cy="85881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58813" cy="858813"/>
            </a:xfrm>
            <a:custGeom>
              <a:avLst/>
              <a:gdLst/>
              <a:ahLst/>
              <a:cxnLst/>
              <a:rect l="l" t="t" r="r" b="b"/>
              <a:pathLst>
                <a:path w="858813" h="858813">
                  <a:moveTo>
                    <a:pt x="0" y="0"/>
                  </a:moveTo>
                  <a:lnTo>
                    <a:pt x="858813" y="0"/>
                  </a:lnTo>
                  <a:lnTo>
                    <a:pt x="858813" y="858813"/>
                  </a:lnTo>
                  <a:lnTo>
                    <a:pt x="0" y="858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46682" y="151417"/>
              <a:ext cx="555980" cy="555980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70520" y="218522"/>
              <a:ext cx="317773" cy="374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2"/>
                </a:lnSpc>
                <a:spcBef>
                  <a:spcPct val="0"/>
                </a:spcBef>
              </a:pPr>
              <a:r>
                <a:rPr lang="en-US" sz="1608" b="1">
                  <a:solidFill>
                    <a:srgbClr val="D92A1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37B42A9-BB39-4FF8-E70D-FF56C1CBB49A}"/>
              </a:ext>
            </a:extLst>
          </p:cNvPr>
          <p:cNvSpPr txBox="1"/>
          <p:nvPr/>
        </p:nvSpPr>
        <p:spPr>
          <a:xfrm>
            <a:off x="8647878" y="4008684"/>
            <a:ext cx="9721892" cy="4539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0670" lvl="1" algn="l">
              <a:lnSpc>
                <a:spcPts val="3639"/>
              </a:lnSpc>
            </a:pPr>
            <a:endParaRPr lang="en-US" sz="2500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Domanda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partecipazione</a:t>
            </a:r>
            <a:endParaRPr lang="en-US" sz="2500" b="1" dirty="0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Autodichiarazione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attestante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rispetto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principi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PNRR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Piano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costi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(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formato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pdf ed excel)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Atto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associazione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tra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Enti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(</a:t>
            </a:r>
            <a:r>
              <a:rPr lang="en-US" sz="2500" i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se </a:t>
            </a:r>
            <a:r>
              <a:rPr lang="en-US" sz="2500" i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previsto</a:t>
            </a:r>
            <a:r>
              <a:rPr lang="en-US" sz="2500" i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o </a:t>
            </a:r>
            <a:r>
              <a:rPr lang="en-US" sz="2500" i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necessario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)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Evidenza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dei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poteri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di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firma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del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legale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rappresentante</a:t>
            </a:r>
            <a:endParaRPr lang="en-US" sz="2500" dirty="0">
              <a:solidFill>
                <a:srgbClr val="0F52A0"/>
              </a:solidFill>
              <a:latin typeface="Poppins"/>
              <a:ea typeface="Poppins Bold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PIAO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o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altro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documento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di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analisi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fabbisogni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formativi</a:t>
            </a:r>
            <a:endParaRPr lang="en-US" sz="2500" b="1" dirty="0">
              <a:solidFill>
                <a:srgbClr val="0F52A0"/>
              </a:solidFill>
              <a:latin typeface="Poppins"/>
              <a:ea typeface="Poppins Bold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Dichiarazione</a:t>
            </a:r>
            <a:r>
              <a:rPr lang="en-US" sz="2500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tracciabilità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flussi</a:t>
            </a:r>
            <a:r>
              <a:rPr lang="en-US" sz="2500" b="1" dirty="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dirty="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finanziari</a:t>
            </a:r>
            <a:endParaRPr lang="en-US" sz="2500" b="1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2479086" y="5367546"/>
            <a:ext cx="1162674" cy="1162674"/>
          </a:xfrm>
          <a:custGeom>
            <a:avLst/>
            <a:gdLst/>
            <a:ahLst/>
            <a:cxnLst/>
            <a:rect l="l" t="t" r="r" b="b"/>
            <a:pathLst>
              <a:path w="1162674" h="1162674">
                <a:moveTo>
                  <a:pt x="0" y="0"/>
                </a:moveTo>
                <a:lnTo>
                  <a:pt x="1162674" y="0"/>
                </a:lnTo>
                <a:lnTo>
                  <a:pt x="1162674" y="1162674"/>
                </a:lnTo>
                <a:lnTo>
                  <a:pt x="0" y="1162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7607249" y="5305999"/>
            <a:ext cx="1230358" cy="968628"/>
          </a:xfrm>
          <a:custGeom>
            <a:avLst/>
            <a:gdLst/>
            <a:ahLst/>
            <a:cxnLst/>
            <a:rect l="l" t="t" r="r" b="b"/>
            <a:pathLst>
              <a:path w="1230358" h="968628">
                <a:moveTo>
                  <a:pt x="0" y="0"/>
                </a:moveTo>
                <a:lnTo>
                  <a:pt x="1230359" y="0"/>
                </a:lnTo>
                <a:lnTo>
                  <a:pt x="1230359" y="968627"/>
                </a:lnTo>
                <a:lnTo>
                  <a:pt x="0" y="968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4984909" y="660318"/>
            <a:ext cx="1537058" cy="1456013"/>
          </a:xfrm>
          <a:custGeom>
            <a:avLst/>
            <a:gdLst/>
            <a:ahLst/>
            <a:cxnLst/>
            <a:rect l="l" t="t" r="r" b="b"/>
            <a:pathLst>
              <a:path w="1537058" h="1456013">
                <a:moveTo>
                  <a:pt x="0" y="0"/>
                </a:moveTo>
                <a:lnTo>
                  <a:pt x="1537058" y="0"/>
                </a:lnTo>
                <a:lnTo>
                  <a:pt x="1537058" y="1456013"/>
                </a:lnTo>
                <a:lnTo>
                  <a:pt x="0" y="1456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353346" y="2863504"/>
            <a:ext cx="13581307" cy="175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Hai a tua disposizione un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Help Desk dedicato</a:t>
            </a: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attivo in ogni fase del ciclo di vita dei progetti,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dalla candidatura alla conclusione delle attività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56522" y="5598712"/>
            <a:ext cx="3339312" cy="6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853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06 84893590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3999" y="5547380"/>
            <a:ext cx="6940827" cy="6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853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helpdesk-linea5@formez.it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3323" y="6694879"/>
            <a:ext cx="7741351" cy="92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  <a:spcBef>
                <a:spcPct val="0"/>
              </a:spcBef>
            </a:pPr>
            <a:r>
              <a:rPr lang="en-US" sz="2700" u="sng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 </a:t>
            </a:r>
            <a:r>
              <a:rPr lang="en-US" sz="2700" u="sng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lunedì</a:t>
            </a:r>
            <a:r>
              <a:rPr lang="en-US" sz="2700" u="sng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sz="2700" u="sng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giovedì</a:t>
            </a:r>
            <a:r>
              <a:rPr lang="en-US" sz="2700" u="sng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dalle</a:t>
            </a:r>
            <a:r>
              <a:rPr lang="en-US" sz="27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ore </a:t>
            </a:r>
            <a:r>
              <a:rPr lang="en-US" sz="27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9.00</a:t>
            </a:r>
            <a:r>
              <a:rPr lang="en-US" sz="27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17.00</a:t>
            </a:r>
            <a:r>
              <a:rPr lang="en-US" sz="27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3661"/>
              </a:lnSpc>
              <a:spcBef>
                <a:spcPct val="0"/>
              </a:spcBef>
            </a:pPr>
            <a:r>
              <a:rPr lang="en-US" sz="2700" u="sng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venerdì</a:t>
            </a:r>
            <a:r>
              <a:rPr lang="en-US" sz="27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dalle</a:t>
            </a:r>
            <a:r>
              <a:rPr lang="en-US" sz="27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9.00</a:t>
            </a:r>
            <a:r>
              <a:rPr lang="en-US" sz="27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13.00</a:t>
            </a:r>
            <a:r>
              <a:rPr lang="en-US" sz="27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3945" y="549787"/>
            <a:ext cx="469293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Help Desk 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4" name="Freeform 14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8ba7bf-305f-42e0-9f8b-79b74e0debe7" xsi:nil="true"/>
    <lcf76f155ced4ddcb4097134ff3c332f xmlns="54ed48d4-eab7-41c5-9177-39c0cb43c28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AC39A220E0BE4BB9B8840837C3051D" ma:contentTypeVersion="14" ma:contentTypeDescription="Creare un nuovo documento." ma:contentTypeScope="" ma:versionID="a050158281babe7d22da3cbe8df6e17b">
  <xsd:schema xmlns:xsd="http://www.w3.org/2001/XMLSchema" xmlns:xs="http://www.w3.org/2001/XMLSchema" xmlns:p="http://schemas.microsoft.com/office/2006/metadata/properties" xmlns:ns2="54ed48d4-eab7-41c5-9177-39c0cb43c28e" xmlns:ns3="4b8ba7bf-305f-42e0-9f8b-79b74e0debe7" targetNamespace="http://schemas.microsoft.com/office/2006/metadata/properties" ma:root="true" ma:fieldsID="fcfa6981897eb50669794ead3f818620" ns2:_="" ns3:_="">
    <xsd:import namespace="54ed48d4-eab7-41c5-9177-39c0cb43c28e"/>
    <xsd:import namespace="4b8ba7bf-305f-42e0-9f8b-79b74e0de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d48d4-eab7-41c5-9177-39c0cb43c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3478e995-e009-4de6-a145-1f1a489f3e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ba7bf-305f-42e0-9f8b-79b74e0debe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0d78d9e-0e44-47de-a195-e39a995fe257}" ma:internalName="TaxCatchAll" ma:showField="CatchAllData" ma:web="4b8ba7bf-305f-42e0-9f8b-79b74e0de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3533B3-D14B-4FDE-ACFA-A8D92D39DF20}">
  <ds:schemaRefs>
    <ds:schemaRef ds:uri="http://schemas.microsoft.com/office/2006/metadata/properties"/>
    <ds:schemaRef ds:uri="http://schemas.microsoft.com/office/infopath/2007/PartnerControls"/>
    <ds:schemaRef ds:uri="4b8ba7bf-305f-42e0-9f8b-79b74e0debe7"/>
    <ds:schemaRef ds:uri="54ed48d4-eab7-41c5-9177-39c0cb43c28e"/>
  </ds:schemaRefs>
</ds:datastoreItem>
</file>

<file path=customXml/itemProps2.xml><?xml version="1.0" encoding="utf-8"?>
<ds:datastoreItem xmlns:ds="http://schemas.openxmlformats.org/officeDocument/2006/customXml" ds:itemID="{DEA70DA0-59C8-4EF5-B18D-ADCC5D813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ed48d4-eab7-41c5-9177-39c0cb43c28e"/>
    <ds:schemaRef ds:uri="4b8ba7bf-305f-42e0-9f8b-79b74e0de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5A8E18-CF45-4604-BD40-F64A1FBBC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570</Words>
  <Application>Microsoft Office PowerPoint</Application>
  <PresentationFormat>Personalizzato</PresentationFormat>
  <Paragraphs>85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Montserrat Bold</vt:lpstr>
      <vt:lpstr>Arimo Bold</vt:lpstr>
      <vt:lpstr>Anton</vt:lpstr>
      <vt:lpstr>Poppins Bold Italics</vt:lpstr>
      <vt:lpstr>Poppins Bold</vt:lpstr>
      <vt:lpstr>Poppins Italics</vt:lpstr>
      <vt:lpstr>Arial</vt:lpstr>
      <vt:lpstr>Poppins</vt:lpstr>
      <vt:lpstr>WC Mano Negra Bold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Aggiungi corpo del testo</dc:title>
  <dc:creator>Maria Vittoria Ragazzini</dc:creator>
  <cp:lastModifiedBy>Ilenia Galluccio</cp:lastModifiedBy>
  <cp:revision>36</cp:revision>
  <dcterms:created xsi:type="dcterms:W3CDTF">2006-08-16T00:00:00Z</dcterms:created>
  <dcterms:modified xsi:type="dcterms:W3CDTF">2025-06-18T09:31:40Z</dcterms:modified>
  <dc:identifier>DAGVIOvuObE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0x010100BAAC39A220E0BE4BB9B8840837C3051D</vt:lpwstr>
  </property>
  <property fmtid="{D5CDD505-2E9C-101B-9397-08002B2CF9AE}" pid="3" name="MediaServiceImageTags">
    <vt:lpwstr/>
  </property>
</Properties>
</file>