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416" r:id="rId3"/>
    <p:sldId id="411" r:id="rId4"/>
    <p:sldId id="429" r:id="rId5"/>
    <p:sldId id="428" r:id="rId6"/>
    <p:sldId id="430" r:id="rId7"/>
    <p:sldId id="431" r:id="rId8"/>
    <p:sldId id="303" r:id="rId9"/>
    <p:sldId id="410" r:id="rId10"/>
    <p:sldId id="427" r:id="rId11"/>
    <p:sldId id="419" r:id="rId12"/>
    <p:sldId id="420" r:id="rId13"/>
    <p:sldId id="421" r:id="rId14"/>
    <p:sldId id="413" r:id="rId15"/>
    <p:sldId id="414" r:id="rId16"/>
    <p:sldId id="415" r:id="rId17"/>
    <p:sldId id="418" r:id="rId18"/>
    <p:sldId id="279" r:id="rId19"/>
    <p:sldId id="305" r:id="rId20"/>
    <p:sldId id="306" r:id="rId21"/>
    <p:sldId id="307" r:id="rId22"/>
    <p:sldId id="297" r:id="rId23"/>
    <p:sldId id="283" r:id="rId24"/>
    <p:sldId id="308" r:id="rId25"/>
    <p:sldId id="311" r:id="rId26"/>
    <p:sldId id="312" r:id="rId27"/>
    <p:sldId id="313" r:id="rId28"/>
    <p:sldId id="310" r:id="rId29"/>
    <p:sldId id="302" r:id="rId30"/>
    <p:sldId id="320" r:id="rId31"/>
    <p:sldId id="289" r:id="rId32"/>
    <p:sldId id="434" r:id="rId33"/>
    <p:sldId id="432" r:id="rId34"/>
    <p:sldId id="433" r:id="rId35"/>
    <p:sldId id="442" r:id="rId36"/>
    <p:sldId id="444" r:id="rId37"/>
    <p:sldId id="443" r:id="rId38"/>
    <p:sldId id="446" r:id="rId39"/>
    <p:sldId id="447" r:id="rId40"/>
    <p:sldId id="437" r:id="rId41"/>
    <p:sldId id="435" r:id="rId42"/>
    <p:sldId id="438" r:id="rId43"/>
    <p:sldId id="440" r:id="rId44"/>
    <p:sldId id="441" r:id="rId45"/>
    <p:sldId id="448" r:id="rId46"/>
    <p:sldId id="439" r:id="rId47"/>
    <p:sldId id="450" r:id="rId48"/>
    <p:sldId id="449" r:id="rId49"/>
    <p:sldId id="422" r:id="rId50"/>
    <p:sldId id="436" r:id="rId51"/>
    <p:sldId id="423" r:id="rId52"/>
    <p:sldId id="451" r:id="rId53"/>
    <p:sldId id="425" r:id="rId54"/>
    <p:sldId id="453" r:id="rId55"/>
    <p:sldId id="424" r:id="rId56"/>
    <p:sldId id="452" r:id="rId57"/>
    <p:sldId id="426" r:id="rId58"/>
    <p:sldId id="45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70" d="100"/>
          <a:sy n="70" d="100"/>
        </p:scale>
        <p:origin x="66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E59E4-1A10-46EE-BA06-CD51D73F405A}" type="doc">
      <dgm:prSet loTypeId="urn:microsoft.com/office/officeart/2009/layout/ReverseList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37B4B25-9222-4ECB-91C6-0A59D0FC168E}">
      <dgm:prSet phldrT="[Testo]"/>
      <dgm:spPr>
        <a:solidFill>
          <a:srgbClr val="FF0000">
            <a:alpha val="38000"/>
          </a:srgbClr>
        </a:solidFill>
      </dgm:spPr>
      <dgm:t>
        <a:bodyPr anchor="ctr" anchorCtr="0"/>
        <a:lstStyle/>
        <a:p>
          <a:r>
            <a:rPr lang="it-IT" b="1" dirty="0">
              <a:solidFill>
                <a:schemeClr val="bg1"/>
              </a:solidFill>
            </a:rPr>
            <a:t>Contrasto</a:t>
          </a:r>
        </a:p>
      </dgm:t>
    </dgm:pt>
    <dgm:pt modelId="{57A1F080-3A79-4E23-B640-BF2C4F784C2E}" type="parTrans" cxnId="{6187B117-DFF7-4354-B665-5601B6DE2AC9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3C0BA105-E70B-4C99-BD2C-607222E6CE18}" type="sibTrans" cxnId="{6187B117-DFF7-4354-B665-5601B6DE2AC9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BBD0161-AD9D-41FC-93C4-91D650BC64D2}">
      <dgm:prSet phldrT="[Testo]"/>
      <dgm:spPr>
        <a:solidFill>
          <a:srgbClr val="00B050">
            <a:alpha val="45000"/>
          </a:srgbClr>
        </a:solidFill>
      </dgm:spPr>
      <dgm:t>
        <a:bodyPr anchor="ctr" anchorCtr="0"/>
        <a:lstStyle/>
        <a:p>
          <a:r>
            <a:rPr lang="it-IT" b="1" dirty="0">
              <a:solidFill>
                <a:schemeClr val="bg1"/>
              </a:solidFill>
            </a:rPr>
            <a:t>Prevenzione</a:t>
          </a:r>
        </a:p>
      </dgm:t>
    </dgm:pt>
    <dgm:pt modelId="{FF1003F2-D425-42E6-BE3D-029FAADE775F}" type="parTrans" cxnId="{ACBD9CD3-7E73-40FA-8FB0-3755013AC4A2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A27FCFC-D983-4F1B-A32B-ABF833A541E5}" type="sibTrans" cxnId="{ACBD9CD3-7E73-40FA-8FB0-3755013AC4A2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2C4BA2C8-7236-4AB2-B8E5-349063F50CC5}" type="pres">
      <dgm:prSet presAssocID="{3C3E59E4-1A10-46EE-BA06-CD51D73F405A}" presName="Name0" presStyleCnt="0">
        <dgm:presLayoutVars>
          <dgm:chMax val="2"/>
          <dgm:chPref val="2"/>
          <dgm:animLvl val="lvl"/>
        </dgm:presLayoutVars>
      </dgm:prSet>
      <dgm:spPr/>
    </dgm:pt>
    <dgm:pt modelId="{FF20E15F-AE63-4E49-A04A-692D015C325F}" type="pres">
      <dgm:prSet presAssocID="{3C3E59E4-1A10-46EE-BA06-CD51D73F405A}" presName="LeftText" presStyleLbl="revTx" presStyleIdx="0" presStyleCnt="0">
        <dgm:presLayoutVars>
          <dgm:bulletEnabled val="1"/>
        </dgm:presLayoutVars>
      </dgm:prSet>
      <dgm:spPr/>
    </dgm:pt>
    <dgm:pt modelId="{F701E7CC-6F03-4C59-9949-C4E45B2857EA}" type="pres">
      <dgm:prSet presAssocID="{3C3E59E4-1A10-46EE-BA06-CD51D73F405A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25B01034-2F05-4CEB-90EF-960EDB2DE508}" type="pres">
      <dgm:prSet presAssocID="{3C3E59E4-1A10-46EE-BA06-CD51D73F405A}" presName="RightText" presStyleLbl="revTx" presStyleIdx="0" presStyleCnt="0">
        <dgm:presLayoutVars>
          <dgm:bulletEnabled val="1"/>
        </dgm:presLayoutVars>
      </dgm:prSet>
      <dgm:spPr/>
    </dgm:pt>
    <dgm:pt modelId="{58867B0E-2E04-4438-AA22-200E86B1DA4A}" type="pres">
      <dgm:prSet presAssocID="{3C3E59E4-1A10-46EE-BA06-CD51D73F405A}" presName="RightNode" presStyleLbl="bgImgPlace1" presStyleIdx="1" presStyleCnt="2" custLinFactNeighborX="4441">
        <dgm:presLayoutVars>
          <dgm:chMax val="0"/>
          <dgm:chPref val="0"/>
        </dgm:presLayoutVars>
      </dgm:prSet>
      <dgm:spPr/>
    </dgm:pt>
    <dgm:pt modelId="{00056D5B-BE95-4A68-9304-B0856AEA004F}" type="pres">
      <dgm:prSet presAssocID="{3C3E59E4-1A10-46EE-BA06-CD51D73F405A}" presName="TopArrow" presStyleLbl="node1" presStyleIdx="0" presStyleCnt="2"/>
      <dgm:spPr/>
    </dgm:pt>
    <dgm:pt modelId="{ADFEB860-8949-4CF6-B106-9A0D99D60266}" type="pres">
      <dgm:prSet presAssocID="{3C3E59E4-1A10-46EE-BA06-CD51D73F405A}" presName="BottomArrow" presStyleLbl="node1" presStyleIdx="1" presStyleCnt="2"/>
      <dgm:spPr/>
    </dgm:pt>
  </dgm:ptLst>
  <dgm:cxnLst>
    <dgm:cxn modelId="{6187B117-DFF7-4354-B665-5601B6DE2AC9}" srcId="{3C3E59E4-1A10-46EE-BA06-CD51D73F405A}" destId="{E37B4B25-9222-4ECB-91C6-0A59D0FC168E}" srcOrd="0" destOrd="0" parTransId="{57A1F080-3A79-4E23-B640-BF2C4F784C2E}" sibTransId="{3C0BA105-E70B-4C99-BD2C-607222E6CE18}"/>
    <dgm:cxn modelId="{54894F58-2C3F-4054-B520-FEEB362CB832}" type="presOf" srcId="{FBBD0161-AD9D-41FC-93C4-91D650BC64D2}" destId="{58867B0E-2E04-4438-AA22-200E86B1DA4A}" srcOrd="1" destOrd="0" presId="urn:microsoft.com/office/officeart/2009/layout/ReverseList"/>
    <dgm:cxn modelId="{66DA9C7E-CDDD-4A49-9F5E-887ED0111451}" type="presOf" srcId="{3C3E59E4-1A10-46EE-BA06-CD51D73F405A}" destId="{2C4BA2C8-7236-4AB2-B8E5-349063F50CC5}" srcOrd="0" destOrd="0" presId="urn:microsoft.com/office/officeart/2009/layout/ReverseList"/>
    <dgm:cxn modelId="{96E76D92-69AB-4CB6-AD18-E93DFCB32A03}" type="presOf" srcId="{FBBD0161-AD9D-41FC-93C4-91D650BC64D2}" destId="{25B01034-2F05-4CEB-90EF-960EDB2DE508}" srcOrd="0" destOrd="0" presId="urn:microsoft.com/office/officeart/2009/layout/ReverseList"/>
    <dgm:cxn modelId="{6F781AA8-3121-44E7-9274-DA814563558B}" type="presOf" srcId="{E37B4B25-9222-4ECB-91C6-0A59D0FC168E}" destId="{FF20E15F-AE63-4E49-A04A-692D015C325F}" srcOrd="0" destOrd="0" presId="urn:microsoft.com/office/officeart/2009/layout/ReverseList"/>
    <dgm:cxn modelId="{DE1003AD-FD74-43D3-996A-C51DF21E455C}" type="presOf" srcId="{E37B4B25-9222-4ECB-91C6-0A59D0FC168E}" destId="{F701E7CC-6F03-4C59-9949-C4E45B2857EA}" srcOrd="1" destOrd="0" presId="urn:microsoft.com/office/officeart/2009/layout/ReverseList"/>
    <dgm:cxn modelId="{ACBD9CD3-7E73-40FA-8FB0-3755013AC4A2}" srcId="{3C3E59E4-1A10-46EE-BA06-CD51D73F405A}" destId="{FBBD0161-AD9D-41FC-93C4-91D650BC64D2}" srcOrd="1" destOrd="0" parTransId="{FF1003F2-D425-42E6-BE3D-029FAADE775F}" sibTransId="{DA27FCFC-D983-4F1B-A32B-ABF833A541E5}"/>
    <dgm:cxn modelId="{EEC78AB3-3ADE-4AD1-B880-B7CE3FB52B4B}" type="presParOf" srcId="{2C4BA2C8-7236-4AB2-B8E5-349063F50CC5}" destId="{FF20E15F-AE63-4E49-A04A-692D015C325F}" srcOrd="0" destOrd="0" presId="urn:microsoft.com/office/officeart/2009/layout/ReverseList"/>
    <dgm:cxn modelId="{F424DF11-60C2-4A8C-B290-7203E480CA38}" type="presParOf" srcId="{2C4BA2C8-7236-4AB2-B8E5-349063F50CC5}" destId="{F701E7CC-6F03-4C59-9949-C4E45B2857EA}" srcOrd="1" destOrd="0" presId="urn:microsoft.com/office/officeart/2009/layout/ReverseList"/>
    <dgm:cxn modelId="{8D5B84FA-6FF3-406C-99E6-4D31591C51B6}" type="presParOf" srcId="{2C4BA2C8-7236-4AB2-B8E5-349063F50CC5}" destId="{25B01034-2F05-4CEB-90EF-960EDB2DE508}" srcOrd="2" destOrd="0" presId="urn:microsoft.com/office/officeart/2009/layout/ReverseList"/>
    <dgm:cxn modelId="{6175AA06-F578-4EAE-880A-C289A126B647}" type="presParOf" srcId="{2C4BA2C8-7236-4AB2-B8E5-349063F50CC5}" destId="{58867B0E-2E04-4438-AA22-200E86B1DA4A}" srcOrd="3" destOrd="0" presId="urn:microsoft.com/office/officeart/2009/layout/ReverseList"/>
    <dgm:cxn modelId="{1E9FA6DF-2C63-4B2D-89B1-AB4727C48A0D}" type="presParOf" srcId="{2C4BA2C8-7236-4AB2-B8E5-349063F50CC5}" destId="{00056D5B-BE95-4A68-9304-B0856AEA004F}" srcOrd="4" destOrd="0" presId="urn:microsoft.com/office/officeart/2009/layout/ReverseList"/>
    <dgm:cxn modelId="{52814DB2-8CE6-4F50-BBAB-AE8DF65809D2}" type="presParOf" srcId="{2C4BA2C8-7236-4AB2-B8E5-349063F50CC5}" destId="{ADFEB860-8949-4CF6-B106-9A0D99D602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1E7CC-6F03-4C59-9949-C4E45B2857EA}">
      <dsp:nvSpPr>
        <dsp:cNvPr id="0" name=""/>
        <dsp:cNvSpPr/>
      </dsp:nvSpPr>
      <dsp:spPr>
        <a:xfrm rot="16200000">
          <a:off x="3203771" y="1427367"/>
          <a:ext cx="3022479" cy="1847055"/>
        </a:xfrm>
        <a:prstGeom prst="round2SameRect">
          <a:avLst>
            <a:gd name="adj1" fmla="val 16670"/>
            <a:gd name="adj2" fmla="val 0"/>
          </a:avLst>
        </a:prstGeom>
        <a:solidFill>
          <a:srgbClr val="FF0000">
            <a:alpha val="38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146050" rIns="131445" bIns="14605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bg1"/>
              </a:solidFill>
            </a:rPr>
            <a:t>Contrasto</a:t>
          </a:r>
        </a:p>
      </dsp:txBody>
      <dsp:txXfrm rot="5400000">
        <a:off x="3881665" y="929837"/>
        <a:ext cx="1756873" cy="2842115"/>
      </dsp:txXfrm>
    </dsp:sp>
    <dsp:sp modelId="{58867B0E-2E04-4438-AA22-200E86B1DA4A}">
      <dsp:nvSpPr>
        <dsp:cNvPr id="0" name=""/>
        <dsp:cNvSpPr/>
      </dsp:nvSpPr>
      <dsp:spPr>
        <a:xfrm rot="5400000">
          <a:off x="5216725" y="1427367"/>
          <a:ext cx="3022479" cy="1847055"/>
        </a:xfrm>
        <a:prstGeom prst="round2SameRect">
          <a:avLst>
            <a:gd name="adj1" fmla="val 16670"/>
            <a:gd name="adj2" fmla="val 0"/>
          </a:avLst>
        </a:prstGeom>
        <a:solidFill>
          <a:srgbClr val="00B050">
            <a:alpha val="4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1445" tIns="146050" rIns="87630" bIns="14605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bg1"/>
              </a:solidFill>
            </a:rPr>
            <a:t>Prevenzione</a:t>
          </a:r>
        </a:p>
      </dsp:txBody>
      <dsp:txXfrm rot="-5400000">
        <a:off x="5804437" y="929837"/>
        <a:ext cx="1756873" cy="2842115"/>
      </dsp:txXfrm>
    </dsp:sp>
    <dsp:sp modelId="{00056D5B-BE95-4A68-9304-B0856AEA004F}">
      <dsp:nvSpPr>
        <dsp:cNvPr id="0" name=""/>
        <dsp:cNvSpPr/>
      </dsp:nvSpPr>
      <dsp:spPr>
        <a:xfrm>
          <a:off x="4714822" y="0"/>
          <a:ext cx="1930926" cy="193083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EB860-8949-4CF6-B106-9A0D99D60266}">
      <dsp:nvSpPr>
        <dsp:cNvPr id="0" name=""/>
        <dsp:cNvSpPr/>
      </dsp:nvSpPr>
      <dsp:spPr>
        <a:xfrm rot="10800000">
          <a:off x="4714822" y="2770488"/>
          <a:ext cx="1930926" cy="193083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B162-D3E5-4933-9B67-FEEEBDB7A6D0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9A18-71AE-44DB-96F3-A69D686E6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3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66D9A-7F72-44E4-B1B9-79D95FD9B5C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30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1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5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7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55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18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34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59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12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0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EAE0ED-F45D-47F4-BDDB-76D28C2B244B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708B9-9077-405D-959E-3E0B145A59B8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anticorruzione.it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settiegatti.eu/info/norme/statali/2012_0190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ettiegatti.eu/info/norme/statali/2015_0069.htm" TargetMode="External"/><Relationship Id="rId2" Type="http://schemas.openxmlformats.org/officeDocument/2006/relationships/hyperlink" Target="https://www.altalex.com/documents/codici-altalex/2014/10/30/codice-penal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ettiegatti.eu/info/norme/statali/2013_0033.htm" TargetMode="External"/><Relationship Id="rId2" Type="http://schemas.openxmlformats.org/officeDocument/2006/relationships/hyperlink" Target="https://www.bosettiegatti.eu/info/norme/statali/2012_0190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settiegatti.eu/info/norme/statali/2001_0165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settiegatti.eu/info/norme/statali/2016_0175.htm#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corruzione.it/portal/rest/jcr/repository/collaboration/Digital%20Assets/anacdocs/Attivita/Atti/Delibere/2019/PNA2019_Delibera_1064_13novembre_sito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../../Corso%20Formez/Del.840.2018_compiti%20RPCT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alex.com/documents/news/2014/10/14/dei-delitti-contro-la-pubblica-amministrazio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b.cnr.it/ptimages/Codicecomportamentodip.PubbliciDpr62_2013.pdf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ettiegatti.eu/info/norme/statali/2013_0039.htm" TargetMode="External"/><Relationship Id="rId2" Type="http://schemas.openxmlformats.org/officeDocument/2006/relationships/hyperlink" Target="https://www.bosettiegatti.eu/info/norme/statali/1990_0241.ht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ettiegatti.eu/info/norme/statali/2000_0267.htm" TargetMode="External"/><Relationship Id="rId2" Type="http://schemas.openxmlformats.org/officeDocument/2006/relationships/hyperlink" Target="https://www.bosettiegatti.eu/info/norme/statali/2016_0175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settiegatti.eu/info/norme/statali/2013_0039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FCB84-F7D8-4F98-BE15-1E15DA74E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540545-6E85-4A02-A721-797BD25A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Il Sistema </a:t>
            </a:r>
            <a:r>
              <a:rPr lang="en-US" dirty="0" err="1">
                <a:solidFill>
                  <a:schemeClr val="tx1"/>
                </a:solidFill>
              </a:rPr>
              <a:t>Anticorruzione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nella</a:t>
            </a:r>
            <a:r>
              <a:rPr lang="en-US" dirty="0">
                <a:solidFill>
                  <a:schemeClr val="tx1"/>
                </a:solidFill>
              </a:rPr>
              <a:t> P.A.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062AEA-B669-4AE8-9F07-3953C2ED0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vert="horz" lIns="0" tIns="45720" rIns="0" bIns="45720" rtlCol="0">
            <a:normAutofit fontScale="25000" lnSpcReduction="20000"/>
          </a:bodyPr>
          <a:lstStyle/>
          <a:p>
            <a:endParaRPr lang="en-US" sz="600" dirty="0">
              <a:solidFill>
                <a:schemeClr val="tx1"/>
              </a:solidFill>
              <a:latin typeface="+mn-lt"/>
            </a:endParaRPr>
          </a:p>
          <a:p>
            <a:endParaRPr lang="en-US" sz="600" dirty="0">
              <a:solidFill>
                <a:schemeClr val="tx1"/>
              </a:solidFill>
              <a:latin typeface="+mn-lt"/>
            </a:endParaRPr>
          </a:p>
          <a:p>
            <a:endParaRPr lang="en-US" sz="600" dirty="0">
              <a:solidFill>
                <a:schemeClr val="tx1"/>
              </a:solidFill>
              <a:latin typeface="+mn-lt"/>
            </a:endParaRPr>
          </a:p>
          <a:p>
            <a:endParaRPr lang="en-US" sz="600" dirty="0">
              <a:solidFill>
                <a:schemeClr val="tx1"/>
              </a:solidFill>
              <a:latin typeface="+mn-lt"/>
            </a:endParaRPr>
          </a:p>
          <a:p>
            <a:endParaRPr lang="en-US" sz="600" dirty="0">
              <a:solidFill>
                <a:schemeClr val="tx1"/>
              </a:solidFill>
              <a:latin typeface="+mn-lt"/>
            </a:endParaRPr>
          </a:p>
          <a:p>
            <a:r>
              <a:rPr lang="en-US" sz="600" dirty="0" err="1">
                <a:solidFill>
                  <a:schemeClr val="tx1"/>
                </a:solidFill>
                <a:latin typeface="+mn-lt"/>
              </a:rPr>
              <a:t>Lezione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 2</a:t>
            </a:r>
          </a:p>
          <a:p>
            <a:r>
              <a:rPr lang="en-US" sz="600" dirty="0">
                <a:solidFill>
                  <a:schemeClr val="tx1"/>
                </a:solidFill>
                <a:latin typeface="+mn-lt"/>
              </a:rPr>
              <a:t> 25/09/2020</a:t>
            </a:r>
          </a:p>
          <a:p>
            <a:r>
              <a:rPr lang="en-US" sz="600" dirty="0" err="1">
                <a:solidFill>
                  <a:schemeClr val="tx1"/>
                </a:solidFill>
                <a:latin typeface="+mn-lt"/>
              </a:rPr>
              <a:t>Docente</a:t>
            </a:r>
            <a:r>
              <a:rPr lang="en-US" sz="600" dirty="0">
                <a:solidFill>
                  <a:schemeClr val="tx1"/>
                </a:solidFill>
                <a:latin typeface="+mn-lt"/>
              </a:rPr>
              <a:t>: Vincenzo Varchetta</a:t>
            </a:r>
          </a:p>
          <a:p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CC58E3-BDF9-495D-9327-85F68058B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A0CA737-33FC-47E3-965A-D1C2CAA62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D4A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189942-24EB-488E-8B69-EB80F7E53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7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09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Nel 2009,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GRECO (Group of States Against Corruption) </a:t>
            </a:r>
            <a:r>
              <a:rPr lang="en-US" dirty="0" err="1"/>
              <a:t>scriveva</a:t>
            </a:r>
            <a:r>
              <a:rPr lang="en-US" dirty="0"/>
              <a:t> </a:t>
            </a:r>
            <a:r>
              <a:rPr lang="en-US" dirty="0" err="1"/>
              <a:t>all’Italia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 ‘‘</a:t>
            </a:r>
            <a:r>
              <a:rPr lang="en-US" i="1" dirty="0"/>
              <a:t>there was a widely shared perception (..) that corruption in Italy is a pervasive and systemic phenomenon which affects society as a whole. (..) The information gathered by this research suggests that corruption is not confined to a single area of activity or territory; in Italy, numerous sectors are affected by the problem. Italy has seen a significant number of corruption cases concerning prominent political figures, high officials and business leaders’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fenomeno corruttivo: percezione del fenomeno e contesto normativo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B324D90D-30B1-459E-8AF9-F5B93E9D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70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7566" y="485964"/>
            <a:ext cx="8229600" cy="864096"/>
          </a:xfrm>
        </p:spPr>
        <p:txBody>
          <a:bodyPr/>
          <a:lstStyle/>
          <a:p>
            <a:pPr algn="l"/>
            <a:r>
              <a:rPr lang="it-IT" sz="2000" dirty="0"/>
              <a:t>Autorità e strutture dedicate alla prevenzione della corruzione </a:t>
            </a:r>
            <a:r>
              <a:rPr lang="it-IT" sz="2000" b="1" dirty="0"/>
              <a:t>prima </a:t>
            </a:r>
            <a:r>
              <a:rPr lang="it-IT" sz="2000" dirty="0"/>
              <a:t>dell’emanazione della legge n. 190/2012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La legge 16 gennaio 2003, n. 3 “</a:t>
            </a:r>
            <a:r>
              <a:rPr lang="it-IT" i="1" dirty="0"/>
              <a:t>Disposizioni ordinamentali in materia di pubblica amministrazione</a:t>
            </a:r>
            <a:r>
              <a:rPr lang="it-IT" dirty="0"/>
              <a:t>” ha istituito l’“</a:t>
            </a:r>
            <a:r>
              <a:rPr lang="it-IT" i="1" dirty="0"/>
              <a:t>Alto Commissario per la prevenzione e il contrasto della corruzione e delle altre forme di illecito all’interno della pubblica amministrazione</a:t>
            </a:r>
            <a:r>
              <a:rPr lang="it-IT" dirty="0"/>
              <a:t>”, poi soppresso dal comma 6 dell’art. 68 del decreto-legge 25 giugno 2008, n. 112 “</a:t>
            </a:r>
            <a:r>
              <a:rPr lang="it-IT" i="1" dirty="0"/>
              <a:t>Disposizioni urgenti per lo sviluppo economico, la semplificazione, la competitività, la stabilizzazione della finanza pubblica e la perequazione Tributaria</a:t>
            </a:r>
            <a:r>
              <a:rPr lang="it-IT" dirty="0"/>
              <a:t>”.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Con Decreto del Presidente del Consiglio dei Ministri del 5 agosto 2008, le funzioni dell’Alto Commissario sono passate al Ministero per la pubblica amministrazione e l’innovazione – Dipartimento della funzione pubblica e, più nello specifico al </a:t>
            </a:r>
            <a:r>
              <a:rPr lang="it-IT" dirty="0" err="1"/>
              <a:t>SAeT</a:t>
            </a:r>
            <a:r>
              <a:rPr lang="it-IT" dirty="0"/>
              <a:t> (Servizio Anticorruzione e Trasparenza).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sz="1600" dirty="0"/>
              <a:t>Per riferimenti bibliografici: G. Sciullo, “</a:t>
            </a:r>
            <a:r>
              <a:rPr lang="it-IT" sz="1600" i="1" dirty="0"/>
              <a:t>L’alto commissario per la prevenzione e il contrasto della corruzione e delle altre forme di illecito nella pubblica amministrazione</a:t>
            </a:r>
            <a:r>
              <a:rPr lang="it-IT" sz="1600" dirty="0"/>
              <a:t>” in L. Vandelli (a cura di), “</a:t>
            </a:r>
            <a:r>
              <a:rPr lang="it-IT" sz="1600" i="1" dirty="0"/>
              <a:t>Etica e buona amministrazione</a:t>
            </a:r>
            <a:r>
              <a:rPr lang="it-IT" sz="1600" dirty="0"/>
              <a:t>”, Milano, F. Angeli, 2009.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1.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98632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7566" y="485964"/>
            <a:ext cx="8229600" cy="864096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Prevenzione della corruzione. </a:t>
            </a:r>
          </a:p>
          <a:p>
            <a:pPr marL="0" indent="0" algn="just">
              <a:buNone/>
            </a:pPr>
            <a:r>
              <a:rPr lang="it-IT" dirty="0"/>
              <a:t>Il concetto di </a:t>
            </a:r>
            <a:r>
              <a:rPr lang="it-IT" b="1" dirty="0"/>
              <a:t>corruzione</a:t>
            </a:r>
            <a:r>
              <a:rPr lang="it-IT" dirty="0"/>
              <a:t> deve essere inteso in senso lato, come comprensivo delle varie situazioni in cui, nel corso dell'attività amministrativa, si riscontri </a:t>
            </a:r>
            <a:r>
              <a:rPr lang="it-IT" b="1" dirty="0"/>
              <a:t>l'abuso da parte di un soggetto del potere a lui affidato al fine di ottenere vantaggi privati</a:t>
            </a:r>
            <a:r>
              <a:rPr lang="it-IT" dirty="0"/>
              <a:t>. Le situazioni rilevanti sono quindi evidentemente più ampie della fattispecie penalistica, che, come noto, è disciplinata negli artt. 318, 319 e 319 ter, c.p., e sono tali da comprendere non solo l'intera gamma dei delitti contro la pubblica amministrazione disciplinati nel Titolo II, Capo I, del codice penale, ma anche </a:t>
            </a:r>
            <a:r>
              <a:rPr lang="it-IT" i="1" dirty="0"/>
              <a:t>le situazioni in cui - a prescindere dalla rilevanza penale - venga in evidenza un malfunzionamento dell'amministrazione a causa dell'uso a fini privati delle funzioni attribuite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1.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92871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7566" y="485964"/>
            <a:ext cx="8229600" cy="864096"/>
          </a:xfrm>
        </p:spPr>
        <p:txBody>
          <a:bodyPr/>
          <a:lstStyle/>
          <a:p>
            <a:pPr algn="l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‘‘Si conferma la definizione del fenomeno contenuta nel PNA, non solo più ampia dello specifico reato di corruzione e del complesso dei reati contro la pubblica amministrazione, ma coincidente con la “</a:t>
            </a:r>
            <a:r>
              <a:rPr lang="it-IT" b="1" i="1" dirty="0" err="1"/>
              <a:t>maladministration</a:t>
            </a:r>
            <a:r>
              <a:rPr lang="it-IT" i="1" dirty="0"/>
              <a:t>”, intesa come assunzione di decisioni (di assetto di interessi a conclusione di procedimenti, di determinazioni di fasi interne a singoli procedimenti, di gestione di risorse pubbliche) devianti dalla cura dell’interesse generale a causa del condizionamento improprio da parte di interessi particolari</a:t>
            </a:r>
            <a:r>
              <a:rPr lang="it-IT" dirty="0"/>
              <a:t>. Occorre, cioè, avere riguardo ad atti e comportamenti che, </a:t>
            </a:r>
            <a:r>
              <a:rPr lang="it-IT" b="1" dirty="0"/>
              <a:t>anche se non consistenti in specifici reati</a:t>
            </a:r>
            <a:r>
              <a:rPr lang="it-IT" dirty="0"/>
              <a:t>, contrastano con la necessaria cura dell’interesse pubblico e pregiudicano l’affidamento dei cittadini nell’imparzialità delle amministrazioni e dei soggetti che svolgono attività di pubblico interesse.’’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1.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90947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arrotondato 24"/>
          <p:cNvSpPr/>
          <p:nvPr/>
        </p:nvSpPr>
        <p:spPr>
          <a:xfrm>
            <a:off x="1919536" y="2653678"/>
            <a:ext cx="3600400" cy="15121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LEGGE 6 novembre 2012, n. 190</a:t>
            </a:r>
          </a:p>
          <a:p>
            <a:r>
              <a:rPr lang="it-IT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Disposizioni per la prevenzione e la repressione della corruzione e dell’illegalità nella pubblica amministrazione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6672064" y="637454"/>
            <a:ext cx="3600400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DECRETO DEL PRESIDENTE DELLA REPUBBLICA 16 aprile 2013, n. 62</a:t>
            </a:r>
          </a:p>
          <a:p>
            <a:r>
              <a:rPr lang="it-IT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Regolamento recante codice di comportamento dei dipendenti pubblici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6672064" y="1717574"/>
            <a:ext cx="3600400" cy="13941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DECRETO LEGISLATIVO 14 marzo 2013, n. 33</a:t>
            </a:r>
          </a:p>
          <a:p>
            <a:r>
              <a:rPr lang="it-IT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Riordino della disciplina riguardante gli obblighi di pubblicità, trasparenza e diffusione di informazioni da parte delle pubbliche amministrazioni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6672064" y="3181106"/>
            <a:ext cx="3600400" cy="14887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DECRETO LEGISLATIVO 8 aprile 2013, n. 39</a:t>
            </a:r>
          </a:p>
          <a:p>
            <a:r>
              <a:rPr lang="it-IT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Disposizioni in materia di inconferibilità e incompatibilità di incarichi presso le pubbliche amministrazioni e presso gli enti privati in controllo pubblico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5807968" y="4774110"/>
            <a:ext cx="4464496" cy="11919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DECRETO-LEGGE 24 giugno 2014, n. 90, convertito con modificazioni dalla LEGGE 11 agosto 2014, n. 114</a:t>
            </a:r>
          </a:p>
          <a:p>
            <a:r>
              <a:rPr lang="it-IT" sz="12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art. 19 – Soppressione dell’Autorità per la vigilanza sui contratti pubblici di lavori, servizi e forniture e definizione delle funzioni dell’Autorità nazionale anticorruzione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1919536" y="4525886"/>
            <a:ext cx="3600400" cy="1440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Piano Nazionale Anticorruzione </a:t>
            </a:r>
            <a:r>
              <a:rPr lang="it-IT" sz="1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approvato con la delibera CIVIT n. 72 del 11 settembre 2013.</a:t>
            </a:r>
          </a:p>
          <a:p>
            <a:r>
              <a:rPr lang="it-IT" sz="1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Piano Triennale di Prevenzione della Corruzione  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1919536" y="565447"/>
            <a:ext cx="3600400" cy="14887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DECRETO LEGISLATIVO 31 dicembre 2012, n. 235</a:t>
            </a:r>
          </a:p>
          <a:p>
            <a:pPr algn="just"/>
            <a:r>
              <a:rPr lang="it-IT" sz="11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Testo unico delle disposizioni in materia di incandidabilità e di divieto di ricoprire cariche elettive e di Governo conseguenti a sentenze definitive di condanna per delitti non colposi, a norma dell'articolo 1, comma 63, della legge 6 novembre </a:t>
            </a:r>
            <a:r>
              <a:rPr lang="it-IT" sz="11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2012, n. 190.</a:t>
            </a: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3719736" y="2054243"/>
            <a:ext cx="0" cy="5994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5518511" y="1100137"/>
            <a:ext cx="1152128" cy="22682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V="1">
            <a:off x="5519936" y="2384916"/>
            <a:ext cx="1149278" cy="10020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5518511" y="3386963"/>
            <a:ext cx="1136702" cy="59919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20593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7859485" y="634946"/>
            <a:ext cx="369025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5. Il fenomeno corruttivo: percezione del fenomeno e contesto normativo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6AA4E2-887B-402C-9DB6-905001F3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r="19779" b="-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dirty="0" err="1"/>
              <a:t>Nell’edizione</a:t>
            </a:r>
            <a:r>
              <a:rPr lang="en-US" dirty="0"/>
              <a:t> 2019 del CPI, </a:t>
            </a:r>
            <a:r>
              <a:rPr lang="en-US" dirty="0" err="1"/>
              <a:t>l’Italia</a:t>
            </a:r>
            <a:r>
              <a:rPr lang="en-US" dirty="0"/>
              <a:t> 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classifica</a:t>
            </a:r>
            <a:r>
              <a:rPr lang="en-US" dirty="0"/>
              <a:t> al 53° </a:t>
            </a:r>
            <a:r>
              <a:rPr lang="en-US" dirty="0" err="1"/>
              <a:t>posto</a:t>
            </a:r>
            <a:r>
              <a:rPr lang="en-US" dirty="0"/>
              <a:t> </a:t>
            </a:r>
            <a:r>
              <a:rPr lang="en-US" dirty="0" err="1"/>
              <a:t>nel</a:t>
            </a:r>
            <a:r>
              <a:rPr lang="en-US" dirty="0"/>
              <a:t> mondo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pPr marL="0" indent="0" algn="r">
              <a:buFont typeface="Calibri" panose="020F0502020204030204" pitchFamily="34" charset="0"/>
              <a:buNone/>
            </a:pPr>
            <a:r>
              <a:rPr lang="en-US" sz="1100" i="1" dirty="0"/>
              <a:t>Fonte: Transparency International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916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26" y="466159"/>
            <a:ext cx="8139684" cy="55551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44168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6633"/>
            <a:ext cx="8419812" cy="58448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41112" y="4361051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Dal 2012 ad oggi le cose sono notevolmente cambiate. Era l’anno dell’approvazione della legge anticorruzione e solo due anni dopo veniva istituita l’Autorità Nazionale Anticorruzione. L’Italia in questi anni ha scalato 19 posizioni, non poche soprattutto se si pensa che il trend è in assoluta controtendenza con l’andamento registrato dalla maggior parte degli altri Paesi.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20975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Andamento fino al 2017</a:t>
            </a:r>
          </a:p>
        </p:txBody>
      </p:sp>
    </p:spTree>
    <p:extLst>
      <p:ext uri="{BB962C8B-B14F-4D97-AF65-F5344CB8AC3E}">
        <p14:creationId xmlns:p14="http://schemas.microsoft.com/office/powerpoint/2010/main" val="226793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485964"/>
            <a:ext cx="8321040" cy="55108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269002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88" y="922042"/>
            <a:ext cx="9028571" cy="32990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61237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601293-779D-4229-92FD-3367BCC30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1337"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853439" y="1475234"/>
            <a:ext cx="3214307" cy="2901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Il fenomeno corruttivo: percezione del fenomeno e contesto normativo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A06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6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80" y="451758"/>
            <a:ext cx="6239637" cy="55626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48584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8" y="789494"/>
            <a:ext cx="9019048" cy="36476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00309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92" y="1013818"/>
            <a:ext cx="73247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6" y="1088662"/>
            <a:ext cx="9095238" cy="44285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83202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8" y="1065634"/>
            <a:ext cx="8972550" cy="40195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03357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07" y="764704"/>
            <a:ext cx="7390476" cy="2520280"/>
          </a:xfrm>
          <a:prstGeom prst="rect">
            <a:avLst/>
          </a:prstGeom>
        </p:spPr>
      </p:pic>
      <p:pic>
        <p:nvPicPr>
          <p:cNvPr id="3" name="Immagin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08" y="3284985"/>
            <a:ext cx="9096375" cy="27603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185911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74" y="899518"/>
            <a:ext cx="7191375" cy="42576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82655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3" y="850380"/>
            <a:ext cx="8877300" cy="35147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40806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8144"/>
            <a:ext cx="9144000" cy="49791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202311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112225" y="732760"/>
            <a:ext cx="2277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dirty="0">
                <a:latin typeface="Helvetica" panose="020B0604020202020204" pitchFamily="34" charset="0"/>
                <a:cs typeface="Helvetica" panose="020B0604020202020204" pitchFamily="34" charset="0"/>
              </a:rPr>
              <a:t>Tra il 2012 e il 2014 in Italia si è registrata una perdita di valore nella produzione della ricchezza di circa </a:t>
            </a:r>
            <a:r>
              <a:rPr lang="it-IT" alt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73 miliardi </a:t>
            </a:r>
            <a:r>
              <a:rPr lang="it-IT" altLang="it-IT" dirty="0">
                <a:latin typeface="Helvetica" panose="020B0604020202020204" pitchFamily="34" charset="0"/>
                <a:cs typeface="Helvetica" panose="020B0604020202020204" pitchFamily="34" charset="0"/>
              </a:rPr>
              <a:t>di euro. Dagli oltre 1.615 miliardi del 2011 si è infatti passati a 1.542 miliardi nel 2014.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71755" y="4653137"/>
            <a:ext cx="8594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Helvetica" panose="020B0604020202020204" pitchFamily="34" charset="0"/>
                <a:cs typeface="Helvetica" panose="020B0604020202020204" pitchFamily="34" charset="0"/>
              </a:rPr>
              <a:t>In occasione </a:t>
            </a:r>
            <a:r>
              <a:rPr lang="it-I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dell’inaugurazione dell’anno giudiziario 2012</a:t>
            </a:r>
            <a:r>
              <a:rPr lang="it-IT" sz="1200" dirty="0">
                <a:latin typeface="Helvetica" panose="020B0604020202020204" pitchFamily="34" charset="0"/>
                <a:cs typeface="Helvetica" panose="020B0604020202020204" pitchFamily="34" charset="0"/>
              </a:rPr>
              <a:t>, l’allora presidente della Sezione giurisdizionale per il Lazio arrivò a quantificare la corruzione in Italia in </a:t>
            </a:r>
            <a:r>
              <a:rPr lang="it-I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60 miliardi di euro</a:t>
            </a:r>
            <a:r>
              <a:rPr lang="it-IT" sz="1200" dirty="0">
                <a:latin typeface="Helvetica" panose="020B0604020202020204" pitchFamily="34" charset="0"/>
                <a:cs typeface="Helvetica" panose="020B0604020202020204" pitchFamily="34" charset="0"/>
              </a:rPr>
              <a:t>. In verità, occorre molta prudenza a quantificare il valore complessivo dei reati di corruzione, in quanto «</a:t>
            </a:r>
            <a:r>
              <a:rPr lang="it-IT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sono caratterizzati da una rilevante difficoltà di emersione ed esiste una scarsa propensione alla denuncia</a:t>
            </a:r>
            <a:r>
              <a:rPr lang="it-IT" sz="1200" dirty="0">
                <a:latin typeface="Helvetica" panose="020B0604020202020204" pitchFamily="34" charset="0"/>
                <a:cs typeface="Helvetica" panose="020B0604020202020204" pitchFamily="34" charset="0"/>
              </a:rPr>
              <a:t>, non solo perché si tratta di comportamenti che spesso nascono da un accordo fra corruttore e corrotto ma anche perché, nell’ambiente in cui sorgono, anche le persone estranee al fatto, ma partecipi all’organizzazione, non dimostrano disponibilità a denunciare fenomeni di tal tipo».</a:t>
            </a:r>
          </a:p>
          <a:p>
            <a:pPr algn="just"/>
            <a:r>
              <a:rPr lang="it-IT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Relazione del Presidente dott. Salvatore Nottola, pag. 10.</a:t>
            </a:r>
            <a:endParaRPr lang="it-IT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93603" y="4355812"/>
            <a:ext cx="848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La corruzione in Italia è stimata in 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60 miliardi di euro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it-IT" altLang="it-I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4124"/>
            <a:ext cx="6332220" cy="40309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29739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La corruzione è un reato antico, le cui radici affondano in ogni società e in ogni tempo. Dal punto di vista socio-antropologico è possibile identificare la nascita del fenomeno corruttivo - inteso in senso lato come </a:t>
            </a:r>
            <a:r>
              <a:rPr lang="it-IT" b="1" dirty="0"/>
              <a:t>patto criminoso </a:t>
            </a:r>
            <a:r>
              <a:rPr lang="it-IT" dirty="0"/>
              <a:t>finalizzato al reciproco scambio di utilità - sin dalle prime forme di organizzazioni sociali dell’umanità. </a:t>
            </a:r>
          </a:p>
          <a:p>
            <a:pPr marL="0" indent="0" algn="just">
              <a:buNone/>
            </a:pPr>
            <a:r>
              <a:rPr lang="it-IT" dirty="0"/>
              <a:t>La corruzione acquisisce una dimensione giuridica più rilevante a margine del processo di burocratizzazione e centralizzazione del </a:t>
            </a:r>
            <a:r>
              <a:rPr lang="it-IT" b="1" dirty="0"/>
              <a:t>potere amministrativo </a:t>
            </a:r>
            <a:r>
              <a:rPr lang="it-IT" dirty="0"/>
              <a:t>e organizzativo degli Stati, che vede la sua massima espressione nel XIX secolo, attraverso l’affermarsi dello “stato-nazione”. </a:t>
            </a:r>
          </a:p>
          <a:p>
            <a:pPr marL="0" indent="0" algn="just">
              <a:buNone/>
            </a:pPr>
            <a:r>
              <a:rPr lang="it-IT" dirty="0"/>
              <a:t>Diversamente, nei secoli che precedono tale fase storico-politica, la corruzione acquisisce connotazioni </a:t>
            </a:r>
            <a:r>
              <a:rPr lang="it-IT" b="1" dirty="0"/>
              <a:t>più sfumate</a:t>
            </a:r>
            <a:r>
              <a:rPr lang="it-IT" dirty="0"/>
              <a:t>, legate al reciproco scambio di utilità, scevro da sofisticate tecniche criminologiche. Non a caso, studiandone l’etimologia, il termine deriva </a:t>
            </a:r>
            <a:r>
              <a:rPr lang="it-IT" b="1" dirty="0"/>
              <a:t>dal latino </a:t>
            </a:r>
            <a:r>
              <a:rPr lang="it-IT" b="1" i="1" dirty="0" err="1"/>
              <a:t>corrumpĕre</a:t>
            </a:r>
            <a:r>
              <a:rPr lang="it-IT" dirty="0"/>
              <a:t>, ossia guastare, disfare, da cui emerge in modo netto, già nel significato in sé, l’elemento di dannosità e di stigma sociale. 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273011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60168" y="1920432"/>
            <a:ext cx="34563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Definizione del contesto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160168" y="2784528"/>
            <a:ext cx="34563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Identificazione del rischio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60168" y="3648624"/>
            <a:ext cx="34563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Analisi del Rischio</a:t>
            </a:r>
          </a:p>
        </p:txBody>
      </p:sp>
      <p:sp>
        <p:nvSpPr>
          <p:cNvPr id="7" name="Rettangolo 6"/>
          <p:cNvSpPr/>
          <p:nvPr/>
        </p:nvSpPr>
        <p:spPr>
          <a:xfrm>
            <a:off x="4160168" y="4440712"/>
            <a:ext cx="34563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Valutazione del Rischio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60168" y="5280146"/>
            <a:ext cx="34563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Trattamento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143672" y="1920432"/>
            <a:ext cx="576064" cy="3791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Comunicazione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40216" y="1941494"/>
            <a:ext cx="576064" cy="37917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dirty="0"/>
              <a:t>Monitoraggio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5735960" y="2496496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5735960" y="336059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5735960" y="4186061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735960" y="5016776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sinistra 14"/>
          <p:cNvSpPr/>
          <p:nvPr/>
        </p:nvSpPr>
        <p:spPr>
          <a:xfrm>
            <a:off x="3863752" y="2028444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>
            <a:off x="3869966" y="2892540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sinistra 16"/>
          <p:cNvSpPr/>
          <p:nvPr/>
        </p:nvSpPr>
        <p:spPr>
          <a:xfrm>
            <a:off x="3863752" y="3729363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/>
          <p:cNvSpPr/>
          <p:nvPr/>
        </p:nvSpPr>
        <p:spPr>
          <a:xfrm>
            <a:off x="3863752" y="4548724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sinistra 18"/>
          <p:cNvSpPr/>
          <p:nvPr/>
        </p:nvSpPr>
        <p:spPr>
          <a:xfrm>
            <a:off x="3863752" y="5388158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7688066" y="2028444"/>
            <a:ext cx="2076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7691245" y="2892540"/>
            <a:ext cx="2076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7694424" y="3756636"/>
            <a:ext cx="2076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>
            <a:off x="7690024" y="4548724"/>
            <a:ext cx="2076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7719118" y="5388158"/>
            <a:ext cx="2076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950782" y="109684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UNI ISO 31000 – Le Fasi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4268794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in diagonale 3"/>
          <p:cNvSpPr/>
          <p:nvPr/>
        </p:nvSpPr>
        <p:spPr>
          <a:xfrm>
            <a:off x="1919536" y="1988840"/>
            <a:ext cx="2088232" cy="144016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C00000"/>
                </a:solidFill>
              </a:rPr>
              <a:t>Ridurre le opportunità che si manifestino casi di corruzione</a:t>
            </a:r>
          </a:p>
        </p:txBody>
      </p:sp>
      <p:sp>
        <p:nvSpPr>
          <p:cNvPr id="5" name="Rettangolo con angoli arrotondati in diagonale 4"/>
          <p:cNvSpPr/>
          <p:nvPr/>
        </p:nvSpPr>
        <p:spPr>
          <a:xfrm>
            <a:off x="5087888" y="1988840"/>
            <a:ext cx="2088232" cy="144016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C00000"/>
                </a:solidFill>
              </a:rPr>
              <a:t>Aumentare la capacità di scoprire casi di corruzione</a:t>
            </a:r>
          </a:p>
        </p:txBody>
      </p:sp>
      <p:sp>
        <p:nvSpPr>
          <p:cNvPr id="6" name="Rettangolo con angoli arrotondati in diagonale 5"/>
          <p:cNvSpPr/>
          <p:nvPr/>
        </p:nvSpPr>
        <p:spPr>
          <a:xfrm>
            <a:off x="8184232" y="1988840"/>
            <a:ext cx="2088232" cy="144016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C00000"/>
                </a:solidFill>
              </a:rPr>
              <a:t>Creare un contesto sfavorevole alla corruzione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4223792" y="1988840"/>
            <a:ext cx="72008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7320136" y="1988840"/>
            <a:ext cx="720080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303070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5E746-CE4F-4996-9637-CD17C279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9832"/>
          </a:xfrm>
        </p:spPr>
        <p:txBody>
          <a:bodyPr/>
          <a:lstStyle/>
          <a:p>
            <a:pPr algn="ctr"/>
            <a:r>
              <a:rPr lang="it-IT" dirty="0"/>
              <a:t>La legge «Anticorruzione»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7D89248-315F-4275-AC71-61167FF92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25383"/>
              </p:ext>
            </p:extLst>
          </p:nvPr>
        </p:nvGraphicFramePr>
        <p:xfrm>
          <a:off x="446005" y="1699479"/>
          <a:ext cx="11360949" cy="470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02BDCEEB-D53F-4031-8562-FD823147D2E8}"/>
              </a:ext>
            </a:extLst>
          </p:cNvPr>
          <p:cNvSpPr txBox="1">
            <a:spLocks/>
          </p:cNvSpPr>
          <p:nvPr/>
        </p:nvSpPr>
        <p:spPr>
          <a:xfrm>
            <a:off x="6865034" y="5644051"/>
            <a:ext cx="5444198" cy="58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200" i="1" dirty="0"/>
              <a:t>Per la presente sezione - Fonte: </a:t>
            </a:r>
            <a:r>
              <a:rPr lang="it-IT" sz="1200" i="1" dirty="0">
                <a:hlinkClick r:id="rId7"/>
              </a:rPr>
              <a:t>www.anticorruzione.it</a:t>
            </a:r>
            <a:r>
              <a:rPr lang="it-IT" sz="1200" i="1" dirty="0"/>
              <a:t>  - Delibera n. 1064 del 13.11.2019</a:t>
            </a:r>
          </a:p>
        </p:txBody>
      </p:sp>
    </p:spTree>
    <p:extLst>
      <p:ext uri="{BB962C8B-B14F-4D97-AF65-F5344CB8AC3E}">
        <p14:creationId xmlns:p14="http://schemas.microsoft.com/office/powerpoint/2010/main" val="1246703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5726-9083-4192-8A32-E4D165BA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n. 190/2012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C18AB-88E0-4248-B49F-22F26C8B0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it-IT" b="1" dirty="0"/>
              <a:t>La cosiddetta legge anticorruzione, </a:t>
            </a:r>
            <a:r>
              <a:rPr lang="it-IT" b="1" dirty="0">
                <a:hlinkClick r:id="rId2"/>
              </a:rPr>
              <a:t>legge 6 novembre 2012, n. 190 </a:t>
            </a:r>
            <a:r>
              <a:rPr lang="it-IT" dirty="0"/>
              <a:t>“Disposizioni per la prevenzione e la repressione della corruzione e dell’illegalità nella pubblica amministrazione” è una legge composta sostanzialmente da un articolo di 83 commi che prevede una serie di misure preventive e repressive contro la corruzione e l’illegalità nella pubblica amministrazione.</a:t>
            </a:r>
          </a:p>
          <a:p>
            <a:pPr algn="just" fontAlgn="base"/>
            <a:r>
              <a:rPr lang="it-IT" dirty="0"/>
              <a:t>Le disposizioni recate dai commi dell’</a:t>
            </a:r>
            <a:r>
              <a:rPr lang="it-IT" b="1" dirty="0"/>
              <a:t>articolo 1 </a:t>
            </a:r>
            <a:r>
              <a:rPr lang="it-IT" dirty="0"/>
              <a:t>(rubricato “Disposizioni per la prevenzione e la repressione della corruzione e dell’illegalità della pubblica amministrazione”) pongono nuovi obblighi e adempimenti per le amministrazioni pubbliche, modifiche espresse a leggi vigenti, deleghe legislative e rinvii ad atti secondari da emanare. Le misure repressive che la legge vuole assicurare sono attuate </a:t>
            </a:r>
            <a:r>
              <a:rPr lang="it-IT" b="1" dirty="0"/>
              <a:t>grazie a modifiche del codice penale</a:t>
            </a:r>
            <a:r>
              <a:rPr lang="it-IT" dirty="0"/>
              <a:t>.</a:t>
            </a:r>
          </a:p>
          <a:p>
            <a:pPr algn="just" fontAlgn="base"/>
            <a:r>
              <a:rPr lang="it-IT" dirty="0"/>
              <a:t>E’ interessante premettere all’analisi che, oltre all’art. 1, la legge è composta dall’</a:t>
            </a:r>
            <a:r>
              <a:rPr lang="it-IT" b="1" dirty="0"/>
              <a:t>art. 2 </a:t>
            </a:r>
            <a:r>
              <a:rPr lang="it-IT" dirty="0"/>
              <a:t>che pone la </a:t>
            </a:r>
            <a:r>
              <a:rPr lang="it-IT" b="1" dirty="0"/>
              <a:t>clausola di invarianza</a:t>
            </a:r>
            <a:r>
              <a:rPr lang="it-IT" dirty="0"/>
              <a:t>: dall’attuazione della legge </a:t>
            </a:r>
            <a:r>
              <a:rPr lang="it-IT" b="1" dirty="0"/>
              <a:t>non devono derivare nuovi o maggiori oneri </a:t>
            </a:r>
            <a:r>
              <a:rPr lang="it-IT" dirty="0"/>
              <a:t>a carico della finanza pubblica. Le amministrazioni competenti provvedono allo svolgimento delle attività previste dalla legge con le risorse umane, strumentali e finanziarie disponibili a legislazione vigente. Si tratta quindi di una legge “</a:t>
            </a:r>
            <a:r>
              <a:rPr lang="it-IT" b="1" dirty="0"/>
              <a:t>a costo zero</a:t>
            </a:r>
            <a:r>
              <a:rPr lang="it-IT" dirty="0"/>
              <a:t>”.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073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5726-9083-4192-8A32-E4D165BA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n. 190/2012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C18AB-88E0-4248-B49F-22F26C8B0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>
            <a:normAutofit/>
          </a:bodyPr>
          <a:lstStyle/>
          <a:p>
            <a:pPr algn="just" fontAlgn="base"/>
            <a:r>
              <a:rPr lang="it-IT" dirty="0"/>
              <a:t> </a:t>
            </a:r>
            <a:r>
              <a:rPr lang="it-IT" b="1" dirty="0"/>
              <a:t>Ratio legis</a:t>
            </a:r>
            <a:r>
              <a:rPr lang="it-IT" dirty="0"/>
              <a:t>. l’obiettivo è la prevenzione e la repressione del fenomeno della corruzione attraverso un approccio </a:t>
            </a:r>
            <a:r>
              <a:rPr lang="it-IT" b="1" dirty="0"/>
              <a:t>multidisciplinare</a:t>
            </a:r>
            <a:r>
              <a:rPr lang="it-IT" dirty="0"/>
              <a:t>, nel quale gli strumenti sanzionatori si configurano solamente come alcuni dei fattori per la lotta alla corruzione e all’illegalità nell’azione amministrativa. </a:t>
            </a:r>
          </a:p>
          <a:p>
            <a:pPr algn="just" fontAlgn="base"/>
            <a:r>
              <a:rPr lang="it-IT" dirty="0"/>
              <a:t>Nello specifico si pongono a sostegno del provvedimento legislativo motivazioni di </a:t>
            </a:r>
            <a:r>
              <a:rPr lang="it-IT" b="1" dirty="0"/>
              <a:t>trasparenza</a:t>
            </a:r>
            <a:r>
              <a:rPr lang="it-IT" dirty="0"/>
              <a:t> e controllo proveniente dai cittadini e di adeguamento dell’ordinamento giuridico italiano agli standards internazionali. La relazione illustrativa precisa come </a:t>
            </a:r>
            <a:r>
              <a:rPr lang="it-IT" b="1" dirty="0"/>
              <a:t>la corruzione porti danni </a:t>
            </a:r>
            <a:r>
              <a:rPr lang="it-IT" dirty="0"/>
              <a:t>alla credibilità che si traducono in danni di </a:t>
            </a:r>
            <a:r>
              <a:rPr lang="it-IT" b="1" dirty="0"/>
              <a:t>ordine economico</a:t>
            </a:r>
            <a:r>
              <a:rPr lang="it-IT" dirty="0"/>
              <a:t>, dal momento che disincentiva gli investimenti anche stranieri, frenando di conseguenza lo sviluppo economico.</a:t>
            </a:r>
          </a:p>
        </p:txBody>
      </p:sp>
    </p:spTree>
    <p:extLst>
      <p:ext uri="{BB962C8B-B14F-4D97-AF65-F5344CB8AC3E}">
        <p14:creationId xmlns:p14="http://schemas.microsoft.com/office/powerpoint/2010/main" val="1435678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Ambito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oggettivo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applicazione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6062190"/>
          </a:xfrm>
        </p:spPr>
        <p:txBody>
          <a:bodyPr vert="horz" lIns="0" tIns="45720" rIns="0" bIns="45720"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La legge 6 novembre 2012, n. 190 si inquadra nel solco della normativa internazionale in tema di lotta alla corruzione che ha visto il progressivo </a:t>
            </a:r>
            <a:r>
              <a:rPr lang="it-IT" b="1" dirty="0"/>
              <a:t>imporsi della scelta di prevenzione </a:t>
            </a:r>
            <a:r>
              <a:rPr lang="it-IT" dirty="0"/>
              <a:t>accanto allo strumento della repressione della corruzione. A fronte della pervasività del fenomeno si è, infatti, ritenuto di incoraggiare strategie di contrasto che anticipino la commissione delle condotte corruttive. </a:t>
            </a:r>
          </a:p>
          <a:p>
            <a:pPr marL="0" indent="0" algn="just">
              <a:buNone/>
            </a:pPr>
            <a:r>
              <a:rPr lang="it-IT" dirty="0"/>
              <a:t>Gli accordi internazionali, e in particolare </a:t>
            </a:r>
            <a:r>
              <a:rPr lang="it-IT" b="1" dirty="0"/>
              <a:t>la Convenzione </a:t>
            </a:r>
            <a:r>
              <a:rPr lang="it-IT" dirty="0"/>
              <a:t>delle Nazioni Unite contro la corruzione (UNCAC), adottata a </a:t>
            </a:r>
            <a:r>
              <a:rPr lang="it-IT" b="1" dirty="0" err="1"/>
              <a:t>Merid</a:t>
            </a:r>
            <a:r>
              <a:rPr lang="it-IT" dirty="0" err="1"/>
              <a:t>a</a:t>
            </a:r>
            <a:r>
              <a:rPr lang="it-IT" dirty="0"/>
              <a:t> dall’Assemblea generale il </a:t>
            </a:r>
            <a:r>
              <a:rPr lang="it-IT" b="1" dirty="0"/>
              <a:t>31 ottobre 2003 </a:t>
            </a:r>
            <a:r>
              <a:rPr lang="it-IT" dirty="0"/>
              <a:t>e ratificata dallo Stato italiano con la legge 3 agosto 2009, n. 116, delineano chiaramente un orientamento volto a rafforzare le prassi a presidio dell’integrità del pubblico funzionario e dell’agire amministrativo, secondo un approccio che attribuisce rilievo </a:t>
            </a:r>
            <a:r>
              <a:rPr lang="it-IT" b="1" dirty="0"/>
              <a:t>non solo alle conseguenze delle fattispecie penalistiche </a:t>
            </a:r>
            <a:r>
              <a:rPr lang="it-IT" dirty="0"/>
              <a:t>ma anche all’adozione di misure dirette a </a:t>
            </a:r>
            <a:r>
              <a:rPr lang="it-IT" b="1" dirty="0"/>
              <a:t>evitare il manifestarsi di comportamenti corruttivi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r>
              <a:rPr lang="it-IT" dirty="0"/>
              <a:t>In questo contesto, il sistema di prevenzione della corruzione e di promozione dell’integrità in tutti i processi e le attività pubbliche, a ogni livello di governo, sulla base dell’analisi del rischio corruttivo nei diversi settori e ambiti di competenza, si configura come necessaria </a:t>
            </a:r>
            <a:r>
              <a:rPr lang="it-IT" b="1" dirty="0"/>
              <a:t>integrazione del regime sanzionatorio </a:t>
            </a:r>
            <a:r>
              <a:rPr lang="it-IT" dirty="0"/>
              <a:t>stabilito dal codice penale per i reati di corruzione-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1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Ambito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oggettivo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applicazione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6062190"/>
          </a:xfrm>
        </p:spPr>
        <p:txBody>
          <a:bodyPr vert="horz" lIns="0" tIns="45720" rIns="0" bIns="45720" rtlCol="0" anchor="ctr"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Sia per la Convenzione ONU che per altre Convenzioni internazionali predisposte da organizzazioni internazionali, (es. OCSE e Consiglio d’Europa) firmate e ratificate dall’Italia, la </a:t>
            </a:r>
            <a:r>
              <a:rPr lang="it-IT" b="1" dirty="0"/>
              <a:t>corruzione</a:t>
            </a:r>
            <a:r>
              <a:rPr lang="it-IT" dirty="0"/>
              <a:t> consiste in </a:t>
            </a:r>
            <a:r>
              <a:rPr lang="it-IT" i="1" dirty="0"/>
              <a:t>comportamenti soggettivi impropri di un pubblico funzionario che, al fine di curare un interesse proprio o un interesse particolare di terzi, assuma (o concorra all’adozione di) una decisione pubblica, deviando, in cambio di un vantaggio (economico o meno), dai propri doveri d’ufficio, cioè dalla cura imparziale dell’interesse pubblico affidatogli. </a:t>
            </a:r>
          </a:p>
          <a:p>
            <a:pPr marL="0" indent="0" algn="just">
              <a:buNone/>
            </a:pPr>
            <a:r>
              <a:rPr lang="it-IT" dirty="0"/>
              <a:t>Nell’ordinamento penale italiano la corruzione non coincide con i soli </a:t>
            </a:r>
            <a:r>
              <a:rPr lang="it-IT" dirty="0">
                <a:hlinkClick r:id="rId2"/>
              </a:rPr>
              <a:t>reati più strettamente definiti come corruttivi </a:t>
            </a:r>
            <a:r>
              <a:rPr lang="it-IT" dirty="0"/>
              <a:t>(concussione, art. 317, corruzione impropria, art. 318, corruzione propria, art. 319, corruzione in atti giudiziari, art. 319-ter, induzione indebita a dare e promettere utilità, art. 319-quater), ma comprende </a:t>
            </a:r>
            <a:r>
              <a:rPr lang="it-IT" b="1" dirty="0"/>
              <a:t>anche reati relativi ad atti che la legge definisce come “condotte di natura corruttiva”. </a:t>
            </a:r>
            <a:r>
              <a:rPr lang="it-IT" dirty="0"/>
              <a:t>L’Autorità, con la propria delibera n. 215 del 2019, sia pure ai fini dell’applicazione della misura della rotazione straordinaria (di cui alla Parte III, § 1.2. “La rotazione straordinaria”), ha considerato come “condotte di natura corruttiva</a:t>
            </a:r>
            <a:r>
              <a:rPr lang="it-IT" b="1" dirty="0"/>
              <a:t>” tutte quelle indicate</a:t>
            </a:r>
            <a:r>
              <a:rPr lang="it-IT" dirty="0"/>
              <a:t> dall’art. 7 della </a:t>
            </a:r>
            <a:r>
              <a:rPr lang="it-IT" dirty="0">
                <a:hlinkClick r:id="rId3"/>
              </a:rPr>
              <a:t>legge n. 69 del 2015</a:t>
            </a:r>
            <a:r>
              <a:rPr lang="it-IT" dirty="0"/>
              <a:t>, che aggiunge ai reati prima indicati quelli di cui agli art. </a:t>
            </a:r>
            <a:r>
              <a:rPr lang="it-IT" b="1" dirty="0"/>
              <a:t>319-bis,321, 322, 322-bis, 346-bis, 353, 353-bis del codice penale</a:t>
            </a:r>
            <a:r>
              <a:rPr lang="it-IT" dirty="0"/>
              <a:t>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98234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Ambito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soggettivo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applicazione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4947" y="605896"/>
            <a:ext cx="7434683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Le disposizioni concernenti le misure in materia di prevenzione della corruzione e trasparenza </a:t>
            </a:r>
            <a:r>
              <a:rPr lang="it-IT" b="1" dirty="0"/>
              <a:t>si applicano a diverse categorie di soggetti pubblici e privati</a:t>
            </a:r>
            <a:r>
              <a:rPr lang="it-IT" dirty="0"/>
              <a:t>, come individuati nell’art. </a:t>
            </a:r>
            <a:r>
              <a:rPr lang="it-IT" dirty="0">
                <a:hlinkClick r:id="rId2"/>
              </a:rPr>
              <a:t>1, co. 2-bis, 3 della legge 190/2012 </a:t>
            </a:r>
            <a:r>
              <a:rPr lang="it-IT" dirty="0"/>
              <a:t>e nell’art. 2-bis del decreto legislativo 14 marzo 2013, n. 33. In ragione della diversificata natura giuridica di tali categorie di soggetti, le disposizioni richiamate prevedono regimi parzialmente differenziati. A seguito delle modifiche apportate dal decreto legislativo 25 maggio 2016, n. 97, alla legge 190/2012 e al </a:t>
            </a:r>
            <a:r>
              <a:rPr lang="it-IT" dirty="0">
                <a:hlinkClick r:id="rId3"/>
              </a:rPr>
              <a:t>d.lgs. 33 del 2013</a:t>
            </a:r>
            <a:r>
              <a:rPr lang="it-IT" dirty="0"/>
              <a:t>, è stata introdotta una </a:t>
            </a:r>
            <a:r>
              <a:rPr lang="it-IT" b="1" dirty="0"/>
              <a:t>correlazione incisiva </a:t>
            </a:r>
            <a:r>
              <a:rPr lang="it-IT" dirty="0"/>
              <a:t>tra l’ambito di applicazione della disciplina in materia di prevenzione della corruzione e quella della trasparenza. </a:t>
            </a:r>
          </a:p>
          <a:p>
            <a:pPr marL="0" indent="0" algn="just">
              <a:buNone/>
            </a:pPr>
            <a:r>
              <a:rPr lang="it-IT" dirty="0"/>
              <a:t>L’art. </a:t>
            </a:r>
            <a:r>
              <a:rPr lang="it-IT" dirty="0">
                <a:hlinkClick r:id="rId3"/>
              </a:rPr>
              <a:t>2-bis del d.lgs. 33/2013</a:t>
            </a:r>
            <a:r>
              <a:rPr lang="it-IT" dirty="0"/>
              <a:t> individua </a:t>
            </a:r>
            <a:r>
              <a:rPr lang="it-IT" b="1" dirty="0"/>
              <a:t>l’ambito soggettivo di applicazione della disciplina della trasparenza</a:t>
            </a:r>
            <a:r>
              <a:rPr lang="it-IT" dirty="0"/>
              <a:t>. Ad essa fa riferimento l’art. 1, co. 2-bis, della l. 190/2012 per identificare le pubbliche amministrazioni e gli altri soggetti tenuti all’adozione del PTPCT o di misure di prevenzione 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78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Ambito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soggettivo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applicazione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4947" y="605896"/>
            <a:ext cx="7434683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Alla luce del vigente quadro normativo e dei chiarimenti contenuti nelle delibere di ANAC, i soggetti tenuti all’applicazione della disciplina sulla prevenzione della corruzione e sulla trasparenza sono innanzitutto le </a:t>
            </a:r>
            <a:r>
              <a:rPr lang="it-IT" b="1" dirty="0"/>
              <a:t>pubbliche amministrazioni</a:t>
            </a:r>
            <a:r>
              <a:rPr lang="it-IT" dirty="0"/>
              <a:t> definite all’art. </a:t>
            </a:r>
            <a:r>
              <a:rPr lang="it-IT" dirty="0">
                <a:hlinkClick r:id="rId2"/>
              </a:rPr>
              <a:t>1, co. 2, del d.lgs. 165/2001</a:t>
            </a:r>
            <a:r>
              <a:rPr lang="it-IT" dirty="0"/>
              <a:t>. Le pubbliche amministrazioni sono pertanto le principali destinatarie delle misure di prevenzione della corruzione e di trasparenza, tenute ad adottare il PTPCT, a nominare il RPCT e a pubblicare i dati, i documenti e le informazioni concernenti l’organizzazione e l’attività, assicurando altresì la libertà di accesso di chiunque ai dati e documenti detenuti dalle stesse (accesso civico generalizzato, cd. FOIA), secondo quanto previsto nel d.lgs. 33/2013.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64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Ambito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soggettivo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applicazione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3161" y="605896"/>
            <a:ext cx="7434683" cy="6062190"/>
          </a:xfrm>
        </p:spPr>
        <p:txBody>
          <a:bodyPr vert="horz" lIns="0" tIns="45720" rIns="0" bIns="45720" rtlCol="0"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Sono altresì tenute all’applicazione della disciplina in materia di prevenzione della corruzione e trasparenza: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dirty="0"/>
              <a:t>le Autorità di sistema portuale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le Autorità amministrative indipendenti;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gli ordini professionali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gli enti pubblici economici</a:t>
            </a:r>
          </a:p>
          <a:p>
            <a:pPr marL="0" indent="0" algn="just">
              <a:buNone/>
            </a:pPr>
            <a:r>
              <a:rPr lang="it-IT" dirty="0"/>
              <a:t>Sono inoltre sottoposti alla normativa, seppure a particolari condizioni, come chiarito nella delibera n. 1134/2017: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le società in controllo pubblico, anche congiunto, </a:t>
            </a:r>
            <a:r>
              <a:rPr lang="it-IT" dirty="0"/>
              <a:t>come definite dall'</a:t>
            </a:r>
            <a:r>
              <a:rPr lang="it-IT" dirty="0">
                <a:hlinkClick r:id="rId2"/>
              </a:rPr>
              <a:t>articolo 2, comma 1, lettera m), del decreto legislativo 19 agosto 2016, n. 175</a:t>
            </a:r>
            <a:endParaRPr lang="it-IT" sz="2100" dirty="0"/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le associazioni, le fondazioni e gli altri enti di diritto privato che abbiano le caratteristiche precisate all’art. 2-bis, co. 2, del d.lgs. n. 33/2013 </a:t>
            </a:r>
          </a:p>
          <a:p>
            <a:pPr marL="0" indent="0" algn="just">
              <a:buNone/>
            </a:pPr>
            <a:r>
              <a:rPr lang="it-IT" dirty="0"/>
              <a:t>Infine, gli obblighi di trasparenza si applicano anche a: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le società a partecipazione pubblica;</a:t>
            </a:r>
          </a:p>
          <a:p>
            <a:pPr marL="534988" indent="-450850" algn="just">
              <a:buFont typeface="Courier New" panose="02070309020205020404" pitchFamily="49" charset="0"/>
              <a:buChar char="o"/>
            </a:pPr>
            <a:r>
              <a:rPr lang="it-IT" sz="2100" dirty="0"/>
              <a:t>le associazioni, le fondazioni e gli altri enti di diritto privato che abbiano le caratteristiche indicate all’art. 2-bis, co. 3, del d.lgs. n. 33/2013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3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In forma embrionale, la corruzione è presente in ogni epoca. Molti autori latini – su tutti Seneca, nelle sue </a:t>
            </a:r>
            <a:r>
              <a:rPr lang="it-IT" i="1" dirty="0"/>
              <a:t>Lettere a Lucilio </a:t>
            </a:r>
            <a:r>
              <a:rPr lang="it-IT" dirty="0"/>
              <a:t>– ne testimoniano lucidamente l’esistenza nel tessuto sociale dell’</a:t>
            </a:r>
            <a:r>
              <a:rPr lang="it-IT" b="1" dirty="0"/>
              <a:t>antica Roma</a:t>
            </a:r>
            <a:r>
              <a:rPr lang="it-IT" dirty="0"/>
              <a:t>. Si dibatte, addirittura, se una rudimentale norma contro pratiche assimilabili alla fenomenologia corruttiva fosse presente già nel Codice di Hammurabi. </a:t>
            </a:r>
          </a:p>
          <a:p>
            <a:pPr marL="0" indent="0" algn="just">
              <a:buNone/>
            </a:pPr>
            <a:r>
              <a:rPr lang="it-IT" dirty="0"/>
              <a:t>Di certo, nella </a:t>
            </a:r>
            <a:r>
              <a:rPr lang="it-IT" b="1" dirty="0"/>
              <a:t>Bibbia ebraica </a:t>
            </a:r>
            <a:r>
              <a:rPr lang="it-IT" dirty="0"/>
              <a:t>è evidente come prescrizioni in tal senso fossero previste, essendo – ad esempio – ritenuto punibile il giudice che accettasse un dono teso a influenzare le sue decisioni in merito a una controversia. </a:t>
            </a:r>
          </a:p>
          <a:p>
            <a:pPr marL="0" indent="0" algn="just">
              <a:buNone/>
            </a:pPr>
            <a:r>
              <a:rPr lang="it-IT" dirty="0"/>
              <a:t>Sono pochi ma emblematici esempi, sufficienti per comprendere quanto la corruzione sia un fenomeno profondamente </a:t>
            </a:r>
            <a:r>
              <a:rPr lang="it-IT" b="1" dirty="0"/>
              <a:t>radicato nelle culture di tutto il mondo</a:t>
            </a:r>
            <a:r>
              <a:rPr lang="it-IT" dirty="0"/>
              <a:t>. 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435401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5726-9083-4192-8A32-E4D165BA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L’Autorità Nazionale Anti-Corruzione (ANAC)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C18AB-88E0-4248-B49F-22F26C8B0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9" y="1714159"/>
            <a:ext cx="10663310" cy="4834037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it-IT" sz="2200" b="1" dirty="0"/>
              <a:t>L'Autorità nazionale anticorruzione</a:t>
            </a:r>
            <a:r>
              <a:rPr lang="it-IT" sz="2200" dirty="0"/>
              <a:t>, nella sua attuale configurazione, è stata istituita dal </a:t>
            </a:r>
            <a:r>
              <a:rPr lang="it-IT" sz="2200" b="1" dirty="0"/>
              <a:t>decreto-legge n. 90/2014 convertito dalla legge n. 114/2014,</a:t>
            </a:r>
            <a:r>
              <a:rPr lang="it-IT" sz="2200" dirty="0"/>
              <a:t> che ha unificato la Commissione indipendente per la valutazione, la trasparenza e l'integrità delle amministrazioni pubbliche (istituita nel 2009 dalla legge Brunetta e riformata nel 2012 dalla legge Severino) con l'Autorità per la vigilanza sui contratti pubblici di lavori, servizi e forniture (istituita nel 1994 con la legge Merloni).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it-IT" sz="2200" dirty="0"/>
              <a:t>Per l'esattezza l'Autorità nasce </a:t>
            </a:r>
            <a:r>
              <a:rPr lang="it-IT" sz="2200" b="1" dirty="0"/>
              <a:t>con la legge 6 novembre 2012, n. 190, </a:t>
            </a:r>
            <a:r>
              <a:rPr lang="it-IT" sz="2200" dirty="0"/>
              <a:t>la c.d. legge Severino, che prevede la sua istituzione e l'assorbimento delle competenze della Commissione indipendente per la valutazione, la trasparenza e la integrità delle amministrazioni pubbliche (CIVIT). Essa viene deputata appunto al contrasto alla corruzione nel rispetto degli obblighi assunti a livello internazionale con la convenzione di </a:t>
            </a:r>
            <a:r>
              <a:rPr lang="it-IT" sz="2200" dirty="0" err="1"/>
              <a:t>Merida</a:t>
            </a:r>
            <a:r>
              <a:rPr lang="it-IT" sz="2200" dirty="0"/>
              <a:t>. L'ente assume così i compiti di tutela dell’integrità dell’amministrazione pubblica, controllo, prevenzione e il contrasto della corruzione e della illegalità nella pubblica amministrazione. Ciò principalmente in una logica preventiva piuttosto che repressiva.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it-IT" sz="2200" dirty="0"/>
              <a:t>Il </a:t>
            </a:r>
            <a:r>
              <a:rPr lang="it-IT" sz="2200" b="1" dirty="0"/>
              <a:t>decreto-legge 31 agosto 2013</a:t>
            </a:r>
            <a:r>
              <a:rPr lang="it-IT" sz="2200" dirty="0"/>
              <a:t>, </a:t>
            </a:r>
            <a:r>
              <a:rPr lang="it-IT" sz="2200" b="1" dirty="0"/>
              <a:t>n. 101 </a:t>
            </a:r>
            <a:r>
              <a:rPr lang="it-IT" sz="2200" dirty="0"/>
              <a:t>attribuisce alla Autorità una nuova denominazione, che così diviene quella di Autorità nazionale anticorruzione e per la valutazione e la trasparenza delle Amministrazioni pubbliche</a:t>
            </a:r>
            <a:r>
              <a:rPr lang="it-IT" sz="2200" b="1" dirty="0"/>
              <a:t>. Il decreto-legge 24 giugno 2014, n. 90 rimodula </a:t>
            </a:r>
            <a:r>
              <a:rPr lang="it-IT" sz="2200" dirty="0"/>
              <a:t>— accorciandolo — e le attribuisce la competenza </a:t>
            </a:r>
            <a:r>
              <a:rPr lang="it-IT" sz="2200" b="1" dirty="0"/>
              <a:t>in materia di contratti pubblici togliendole invece i compiti in materia di misurazione e valutazione delle performance</a:t>
            </a:r>
            <a:r>
              <a:rPr lang="it-IT" sz="2200" dirty="0"/>
              <a:t>, trasferite al Dipartimento della funzione pubblica della Presidenza del Consiglio dei Ministri</a:t>
            </a:r>
          </a:p>
          <a:p>
            <a:pPr algn="just" fontAlgn="base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514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misure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prevenzione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/>
              <a:t>La </a:t>
            </a:r>
            <a:r>
              <a:rPr lang="en-US" dirty="0" err="1"/>
              <a:t>legge</a:t>
            </a:r>
            <a:r>
              <a:rPr lang="en-US" dirty="0"/>
              <a:t> n. 190/2012 ha </a:t>
            </a:r>
            <a:r>
              <a:rPr lang="en-US" dirty="0" err="1"/>
              <a:t>introdotto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ordinamento</a:t>
            </a:r>
            <a:r>
              <a:rPr lang="en-US" dirty="0"/>
              <a:t> un </a:t>
            </a:r>
            <a:r>
              <a:rPr lang="en-US" i="1" dirty="0" err="1"/>
              <a:t>sistema</a:t>
            </a:r>
            <a:r>
              <a:rPr lang="en-US" i="1" dirty="0"/>
              <a:t> </a:t>
            </a:r>
            <a:r>
              <a:rPr lang="en-US" i="1" dirty="0" err="1"/>
              <a:t>organico</a:t>
            </a:r>
            <a:r>
              <a:rPr lang="en-US" i="1" dirty="0"/>
              <a:t> di </a:t>
            </a:r>
            <a:r>
              <a:rPr lang="en-US" i="1" dirty="0" err="1"/>
              <a:t>prevenzione</a:t>
            </a:r>
            <a:r>
              <a:rPr lang="en-US" i="1" dirty="0"/>
              <a:t> </a:t>
            </a:r>
            <a:r>
              <a:rPr lang="en-US" i="1" dirty="0" err="1"/>
              <a:t>della</a:t>
            </a:r>
            <a:r>
              <a:rPr lang="en-US" i="1" dirty="0"/>
              <a:t> </a:t>
            </a:r>
            <a:r>
              <a:rPr lang="en-US" i="1" dirty="0" err="1"/>
              <a:t>corruzione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cui </a:t>
            </a:r>
            <a:r>
              <a:rPr lang="en-US" dirty="0" err="1"/>
              <a:t>aspetto</a:t>
            </a:r>
            <a:r>
              <a:rPr lang="en-US" dirty="0"/>
              <a:t> </a:t>
            </a:r>
            <a:r>
              <a:rPr lang="en-US" dirty="0" err="1"/>
              <a:t>caratterizzante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</a:t>
            </a:r>
            <a:r>
              <a:rPr lang="en-US" dirty="0" err="1"/>
              <a:t>nell’articolazione</a:t>
            </a:r>
            <a:r>
              <a:rPr lang="en-US" dirty="0"/>
              <a:t> del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formulazione</a:t>
            </a:r>
            <a:r>
              <a:rPr lang="en-US" dirty="0"/>
              <a:t> e </a:t>
            </a:r>
            <a:r>
              <a:rPr lang="en-US" dirty="0" err="1"/>
              <a:t>attuazione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di </a:t>
            </a:r>
            <a:r>
              <a:rPr lang="en-US" b="1" dirty="0" err="1"/>
              <a:t>prevenzione</a:t>
            </a:r>
            <a:r>
              <a:rPr lang="en-US" b="1" dirty="0"/>
              <a:t> </a:t>
            </a:r>
            <a:r>
              <a:rPr lang="en-US" b="1" dirty="0" err="1"/>
              <a:t>d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corruzione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i="1" dirty="0"/>
              <a:t>due </a:t>
            </a:r>
            <a:r>
              <a:rPr lang="en-US" b="1" i="1" dirty="0" err="1"/>
              <a:t>livelli</a:t>
            </a:r>
            <a:r>
              <a:rPr lang="en-US" b="1" dirty="0"/>
              <a:t>.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/>
              <a:t>Ad un </a:t>
            </a:r>
            <a:r>
              <a:rPr lang="en-US" b="1" dirty="0"/>
              <a:t>primo </a:t>
            </a:r>
            <a:r>
              <a:rPr lang="en-US" b="1" dirty="0" err="1"/>
              <a:t>livello</a:t>
            </a:r>
            <a:r>
              <a:rPr lang="en-US" dirty="0"/>
              <a:t>, </a:t>
            </a:r>
            <a:r>
              <a:rPr lang="en-US" dirty="0" err="1"/>
              <a:t>quello</a:t>
            </a:r>
            <a:r>
              <a:rPr lang="en-US" dirty="0"/>
              <a:t> “</a:t>
            </a:r>
            <a:r>
              <a:rPr lang="en-US" b="1" dirty="0" err="1"/>
              <a:t>nazionale</a:t>
            </a:r>
            <a:r>
              <a:rPr lang="en-US" b="1" dirty="0"/>
              <a:t>”</a:t>
            </a:r>
            <a:r>
              <a:rPr lang="en-US" dirty="0"/>
              <a:t>, </a:t>
            </a:r>
            <a:r>
              <a:rPr lang="en-US" dirty="0" err="1"/>
              <a:t>l’ANAC</a:t>
            </a:r>
            <a:r>
              <a:rPr lang="en-US" dirty="0"/>
              <a:t> </a:t>
            </a:r>
            <a:r>
              <a:rPr lang="en-US" dirty="0" err="1"/>
              <a:t>predispone</a:t>
            </a:r>
            <a:r>
              <a:rPr lang="en-US" dirty="0"/>
              <a:t> e </a:t>
            </a:r>
            <a:r>
              <a:rPr lang="en-US" dirty="0" err="1"/>
              <a:t>approva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base di </a:t>
            </a:r>
            <a:r>
              <a:rPr lang="en-US" dirty="0" err="1"/>
              <a:t>linee</a:t>
            </a:r>
            <a:r>
              <a:rPr lang="en-US" dirty="0"/>
              <a:t> di </a:t>
            </a:r>
            <a:r>
              <a:rPr lang="en-US" dirty="0" err="1"/>
              <a:t>indirizzo</a:t>
            </a:r>
            <a:r>
              <a:rPr lang="en-US" dirty="0"/>
              <a:t> </a:t>
            </a:r>
            <a:r>
              <a:rPr lang="en-US" dirty="0" err="1"/>
              <a:t>adottate</a:t>
            </a:r>
            <a:r>
              <a:rPr lang="en-US" dirty="0"/>
              <a:t> dal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interministeriale</a:t>
            </a:r>
            <a:r>
              <a:rPr lang="en-US" dirty="0"/>
              <a:t> (di cui </a:t>
            </a:r>
            <a:r>
              <a:rPr lang="en-US" dirty="0" err="1"/>
              <a:t>all’art</a:t>
            </a:r>
            <a:r>
              <a:rPr lang="en-US" dirty="0"/>
              <a:t>. 1, comma 4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n. 190/2012, </a:t>
            </a:r>
            <a:r>
              <a:rPr lang="en-US" dirty="0" err="1"/>
              <a:t>presieduto</a:t>
            </a:r>
            <a:r>
              <a:rPr lang="en-US" dirty="0"/>
              <a:t> dal </a:t>
            </a:r>
            <a:r>
              <a:rPr lang="en-US" dirty="0" err="1"/>
              <a:t>Presidente</a:t>
            </a:r>
            <a:r>
              <a:rPr lang="en-US" dirty="0"/>
              <a:t> del </a:t>
            </a:r>
            <a:r>
              <a:rPr lang="en-US" dirty="0" err="1"/>
              <a:t>Consiglio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 e </a:t>
            </a:r>
            <a:r>
              <a:rPr lang="en-US" dirty="0" err="1"/>
              <a:t>composto</a:t>
            </a:r>
            <a:r>
              <a:rPr lang="en-US" dirty="0"/>
              <a:t> dal </a:t>
            </a:r>
            <a:r>
              <a:rPr lang="en-US" dirty="0" err="1"/>
              <a:t>Ministro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giustizia</a:t>
            </a:r>
            <a:r>
              <a:rPr lang="en-US" dirty="0"/>
              <a:t>, dal </a:t>
            </a:r>
            <a:r>
              <a:rPr lang="en-US" dirty="0" err="1"/>
              <a:t>Ministro</a:t>
            </a:r>
            <a:r>
              <a:rPr lang="en-US" dirty="0"/>
              <a:t> </a:t>
            </a:r>
            <a:r>
              <a:rPr lang="en-US" dirty="0" err="1"/>
              <a:t>dell’interno</a:t>
            </a:r>
            <a:r>
              <a:rPr lang="en-US" dirty="0"/>
              <a:t> e dal </a:t>
            </a:r>
            <a:r>
              <a:rPr lang="en-US" dirty="0" err="1"/>
              <a:t>Ministro</a:t>
            </a:r>
            <a:r>
              <a:rPr lang="en-US" dirty="0"/>
              <a:t> per la </a:t>
            </a:r>
            <a:r>
              <a:rPr lang="en-US" dirty="0" err="1"/>
              <a:t>pubblica</a:t>
            </a:r>
            <a:r>
              <a:rPr lang="en-US" dirty="0"/>
              <a:t> </a:t>
            </a:r>
            <a:r>
              <a:rPr lang="en-US" dirty="0" err="1"/>
              <a:t>amministrazione</a:t>
            </a:r>
            <a:r>
              <a:rPr lang="en-US" dirty="0"/>
              <a:t> e la </a:t>
            </a:r>
            <a:r>
              <a:rPr lang="en-US" dirty="0" err="1"/>
              <a:t>semplificazione</a:t>
            </a:r>
            <a:r>
              <a:rPr lang="en-US" dirty="0"/>
              <a:t>), </a:t>
            </a:r>
            <a:r>
              <a:rPr lang="en-US" b="1" dirty="0" err="1"/>
              <a:t>il</a:t>
            </a:r>
            <a:r>
              <a:rPr lang="en-US" b="1" dirty="0"/>
              <a:t> PNA (Piano Nazionale </a:t>
            </a:r>
            <a:r>
              <a:rPr lang="en-US" b="1" dirty="0" err="1"/>
              <a:t>Anticorruzione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/>
              <a:t>Al </a:t>
            </a:r>
            <a:r>
              <a:rPr lang="en-US" b="1" dirty="0"/>
              <a:t>secondo </a:t>
            </a:r>
            <a:r>
              <a:rPr lang="en-US" b="1" dirty="0" err="1"/>
              <a:t>livello</a:t>
            </a:r>
            <a:r>
              <a:rPr lang="en-US" dirty="0"/>
              <a:t>, </a:t>
            </a:r>
            <a:r>
              <a:rPr lang="en-US" dirty="0" err="1"/>
              <a:t>quello</a:t>
            </a:r>
            <a:r>
              <a:rPr lang="en-US" dirty="0"/>
              <a:t> “</a:t>
            </a:r>
            <a:r>
              <a:rPr lang="en-US" b="1" dirty="0" err="1"/>
              <a:t>decentrato</a:t>
            </a:r>
            <a:r>
              <a:rPr lang="en-US" b="1" dirty="0"/>
              <a:t>”</a:t>
            </a:r>
            <a:r>
              <a:rPr lang="en-US" dirty="0"/>
              <a:t>,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amministrazione</a:t>
            </a:r>
            <a:r>
              <a:rPr lang="en-US" dirty="0"/>
              <a:t> </a:t>
            </a:r>
            <a:r>
              <a:rPr lang="en-US" dirty="0" err="1"/>
              <a:t>pubblica</a:t>
            </a:r>
            <a:r>
              <a:rPr lang="en-US" dirty="0"/>
              <a:t> </a:t>
            </a:r>
            <a:r>
              <a:rPr lang="en-US" b="1" dirty="0" err="1"/>
              <a:t>definisce</a:t>
            </a:r>
            <a:r>
              <a:rPr lang="en-US" b="1" dirty="0"/>
              <a:t> un PTPC </a:t>
            </a:r>
            <a:r>
              <a:rPr lang="en-US" dirty="0"/>
              <a:t>(Piano Triennale di </a:t>
            </a:r>
            <a:r>
              <a:rPr lang="en-US" dirty="0" err="1"/>
              <a:t>Prevenzione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Corruzione</a:t>
            </a:r>
            <a:r>
              <a:rPr lang="en-US" dirty="0"/>
              <a:t>) </a:t>
            </a:r>
            <a:r>
              <a:rPr lang="en-US" dirty="0" err="1"/>
              <a:t>che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base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indicazioni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P.N.A., </a:t>
            </a:r>
            <a:r>
              <a:rPr lang="en-US" dirty="0" err="1"/>
              <a:t>effettua</a:t>
            </a:r>
            <a:r>
              <a:rPr lang="en-US" dirty="0"/>
              <a:t> </a:t>
            </a:r>
            <a:r>
              <a:rPr lang="en-US" dirty="0" err="1"/>
              <a:t>l’analisi</a:t>
            </a:r>
            <a:r>
              <a:rPr lang="en-US" dirty="0"/>
              <a:t> e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rischi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 di </a:t>
            </a:r>
            <a:r>
              <a:rPr lang="en-US" dirty="0" err="1"/>
              <a:t>corruzione</a:t>
            </a:r>
            <a:r>
              <a:rPr lang="en-US" dirty="0"/>
              <a:t> e </a:t>
            </a:r>
            <a:r>
              <a:rPr lang="en-US" dirty="0" err="1"/>
              <a:t>conseguentemente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interventi</a:t>
            </a:r>
            <a:r>
              <a:rPr lang="en-US" dirty="0"/>
              <a:t> </a:t>
            </a:r>
            <a:r>
              <a:rPr lang="en-US" dirty="0" err="1"/>
              <a:t>organizzativi</a:t>
            </a:r>
            <a:r>
              <a:rPr lang="en-US" dirty="0"/>
              <a:t> </a:t>
            </a:r>
            <a:r>
              <a:rPr lang="en-US" dirty="0" err="1"/>
              <a:t>volti</a:t>
            </a:r>
            <a:r>
              <a:rPr lang="en-US" dirty="0"/>
              <a:t> a </a:t>
            </a:r>
            <a:r>
              <a:rPr lang="en-US" dirty="0" err="1"/>
              <a:t>prevenirli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52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misure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prevenzione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le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principali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leve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 err="1"/>
              <a:t>Nell’ambito</a:t>
            </a:r>
            <a:r>
              <a:rPr lang="en-US" dirty="0"/>
              <a:t> del </a:t>
            </a:r>
            <a:r>
              <a:rPr lang="en-US" i="1" dirty="0" err="1"/>
              <a:t>sistema</a:t>
            </a:r>
            <a:r>
              <a:rPr lang="en-US" i="1" dirty="0"/>
              <a:t> </a:t>
            </a:r>
            <a:r>
              <a:rPr lang="en-US" i="1" dirty="0" err="1"/>
              <a:t>organico</a:t>
            </a:r>
            <a:r>
              <a:rPr lang="en-US" i="1" dirty="0"/>
              <a:t> di </a:t>
            </a:r>
            <a:r>
              <a:rPr lang="en-US" i="1" dirty="0" err="1"/>
              <a:t>prevenzione</a:t>
            </a:r>
            <a:r>
              <a:rPr lang="en-US" i="1" dirty="0"/>
              <a:t> </a:t>
            </a:r>
            <a:r>
              <a:rPr lang="en-US" i="1" dirty="0" err="1"/>
              <a:t>della</a:t>
            </a:r>
            <a:r>
              <a:rPr lang="en-US" i="1" dirty="0"/>
              <a:t> </a:t>
            </a:r>
            <a:r>
              <a:rPr lang="en-US" i="1" dirty="0" err="1"/>
              <a:t>corruzione</a:t>
            </a:r>
            <a:r>
              <a:rPr lang="en-US" dirty="0"/>
              <a:t>, le </a:t>
            </a:r>
            <a:r>
              <a:rPr lang="en-US" dirty="0" err="1"/>
              <a:t>principali</a:t>
            </a:r>
            <a:r>
              <a:rPr lang="en-US" dirty="0"/>
              <a:t> “</a:t>
            </a:r>
            <a:r>
              <a:rPr lang="en-US" dirty="0" err="1"/>
              <a:t>leve</a:t>
            </a:r>
            <a:r>
              <a:rPr lang="en-US" dirty="0"/>
              <a:t>”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: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La </a:t>
            </a:r>
            <a:r>
              <a:rPr lang="en-US" dirty="0" err="1"/>
              <a:t>trasparenza</a:t>
            </a:r>
            <a:r>
              <a:rPr lang="en-US" dirty="0"/>
              <a:t> (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precisi</a:t>
            </a:r>
            <a:r>
              <a:rPr lang="en-US" dirty="0"/>
              <a:t> </a:t>
            </a:r>
            <a:r>
              <a:rPr lang="en-US" dirty="0" err="1"/>
              <a:t>obblighi</a:t>
            </a:r>
            <a:r>
              <a:rPr lang="en-US" dirty="0"/>
              <a:t> di </a:t>
            </a:r>
            <a:r>
              <a:rPr lang="en-US" dirty="0" err="1"/>
              <a:t>pubblicazione</a:t>
            </a:r>
            <a:r>
              <a:rPr lang="en-US" dirty="0"/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Il </a:t>
            </a:r>
            <a:r>
              <a:rPr lang="en-US" dirty="0" err="1"/>
              <a:t>conflitto</a:t>
            </a:r>
            <a:r>
              <a:rPr lang="en-US" dirty="0"/>
              <a:t> di </a:t>
            </a:r>
            <a:r>
              <a:rPr lang="en-US" dirty="0" err="1"/>
              <a:t>interessi</a:t>
            </a:r>
            <a:r>
              <a:rPr lang="en-US" dirty="0"/>
              <a:t> e </a:t>
            </a:r>
            <a:r>
              <a:rPr lang="en-US" dirty="0" err="1"/>
              <a:t>inconferibilità</a:t>
            </a:r>
            <a:r>
              <a:rPr lang="en-US" dirty="0"/>
              <a:t>/</a:t>
            </a:r>
            <a:r>
              <a:rPr lang="en-US" dirty="0" err="1"/>
              <a:t>incompatibilità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incarichi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Il </a:t>
            </a:r>
            <a:r>
              <a:rPr lang="en-US" dirty="0" err="1"/>
              <a:t>Codice</a:t>
            </a:r>
            <a:r>
              <a:rPr lang="en-US" dirty="0"/>
              <a:t> di </a:t>
            </a:r>
            <a:r>
              <a:rPr lang="en-US" dirty="0" err="1"/>
              <a:t>Comportamento</a:t>
            </a:r>
            <a:endParaRPr lang="en-US" dirty="0"/>
          </a:p>
          <a:p>
            <a:pPr marL="0" indent="0" algn="just">
              <a:buFont typeface="Calibri" panose="020F0502020204030204" pitchFamily="34" charset="0"/>
              <a:buNone/>
            </a:pPr>
            <a:endParaRPr lang="en-US" dirty="0"/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/>
              <a:t>La 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, ai </a:t>
            </a:r>
            <a:r>
              <a:rPr lang="en-US" dirty="0" err="1"/>
              <a:t>sensi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l. 190/2012, </a:t>
            </a:r>
            <a:r>
              <a:rPr lang="en-US" dirty="0" err="1"/>
              <a:t>vigila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rispetto di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obblighi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dell’Amministrazione</a:t>
            </a:r>
            <a:r>
              <a:rPr lang="en-US" dirty="0"/>
              <a:t> è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Responsabile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Prevenzione</a:t>
            </a:r>
            <a:r>
              <a:rPr lang="en-US" dirty="0"/>
              <a:t>, </a:t>
            </a:r>
            <a:r>
              <a:rPr lang="en-US" dirty="0" err="1"/>
              <a:t>Corruzione</a:t>
            </a:r>
            <a:r>
              <a:rPr lang="en-US" dirty="0"/>
              <a:t> e </a:t>
            </a:r>
            <a:r>
              <a:rPr lang="en-US" dirty="0" err="1"/>
              <a:t>Trasparenza</a:t>
            </a:r>
            <a:r>
              <a:rPr lang="en-US" dirty="0"/>
              <a:t> (RPCT)</a:t>
            </a:r>
          </a:p>
        </p:txBody>
      </p:sp>
    </p:spTree>
    <p:extLst>
      <p:ext uri="{BB962C8B-B14F-4D97-AF65-F5344CB8AC3E}">
        <p14:creationId xmlns:p14="http://schemas.microsoft.com/office/powerpoint/2010/main" val="4195318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Piano Nazionale Anticorruzione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64" y="605896"/>
            <a:ext cx="7185966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Come previsto dall’art. 1, co. 2-bis, della l. 190/2012, nel </a:t>
            </a:r>
            <a:r>
              <a:rPr lang="it-IT" dirty="0">
                <a:hlinkClick r:id="rId2"/>
              </a:rPr>
              <a:t>Piano Nazionale Anticorruzione</a:t>
            </a:r>
            <a:r>
              <a:rPr lang="it-IT" dirty="0"/>
              <a:t> </a:t>
            </a:r>
            <a:r>
              <a:rPr lang="it-IT" b="1" dirty="0"/>
              <a:t>l’Autorità fornisce indicazioni alle pubbliche amministrazioni</a:t>
            </a:r>
            <a:r>
              <a:rPr lang="it-IT" dirty="0"/>
              <a:t>, ai fini dell’adozione dei Piani triennali di prevenzione della corruzione e della trasparenza (PTPCT), e ai soggetti di cui all’art. 2-bis, co. 2, del d.lgs. 33/2013, per l’adozione delle misure integrative di quelle adottate ai sensi del d.lgs. 231/2001. Attraverso il PNA l’Autorità </a:t>
            </a:r>
            <a:r>
              <a:rPr lang="it-IT" b="1" dirty="0"/>
              <a:t>coordina l’attuazione delle strategie </a:t>
            </a:r>
            <a:r>
              <a:rPr lang="it-IT" dirty="0"/>
              <a:t>ai fini della prevenzione e del contrasto alla corruzione e all’illegalità nella pubblica amministrazione (art. 1, co.  4, lett. a), l. 190/2012).</a:t>
            </a:r>
          </a:p>
          <a:p>
            <a:pPr marL="0" indent="0" algn="just">
              <a:buNone/>
            </a:pPr>
            <a:r>
              <a:rPr lang="it-IT" dirty="0"/>
              <a:t>In relazione alla dimensione e ai diversi settori di attività degli enti, il </a:t>
            </a:r>
            <a:r>
              <a:rPr lang="it-IT" b="1" dirty="0"/>
              <a:t>PNA individua i principali rischi di corruzione </a:t>
            </a:r>
            <a:r>
              <a:rPr lang="it-IT" dirty="0"/>
              <a:t>e i relativi rimedi e contiene l’indicazione degli obiettivi, dei tempi e delle modalità di adozione e attuazione delle misure di contrasto al fenomeno corruttivo</a:t>
            </a:r>
          </a:p>
          <a:p>
            <a:pPr marL="0" indent="0" algn="just">
              <a:buNone/>
            </a:pPr>
            <a:r>
              <a:rPr lang="it-IT" b="1" dirty="0"/>
              <a:t>Dal 2013 al 2018 sono stati adottati due PNA e tre Aggiornamenti ai PNA.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92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Piano Triennale per la Prevenzione della Corruzione e Trasparenza (PTPCT)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64" y="605896"/>
            <a:ext cx="7185966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Il sistema di prevenzione della corruzione introdotto nel nostro ordinamento dalla legge 190/2012 si realizza attraverso un’azione coordinata tra un livello nazionale ed uno </a:t>
            </a:r>
            <a:r>
              <a:rPr lang="it-IT" b="1" dirty="0"/>
              <a:t>“decentrato”. </a:t>
            </a:r>
            <a:r>
              <a:rPr lang="it-IT" dirty="0"/>
              <a:t>La strategia, a livello nazionale, si realizza mediante il PNA adottato da ANAC, che costituisce </a:t>
            </a:r>
            <a:r>
              <a:rPr lang="it-IT" b="1" dirty="0"/>
              <a:t>atto di indirizzo </a:t>
            </a:r>
            <a:r>
              <a:rPr lang="it-IT" dirty="0"/>
              <a:t>per le pubbliche amministrazioni, ai fini dell’adozione dei propri PTPCT.</a:t>
            </a:r>
          </a:p>
          <a:p>
            <a:pPr marL="0" indent="0" algn="just">
              <a:buNone/>
            </a:pPr>
            <a:r>
              <a:rPr lang="it-IT" dirty="0"/>
              <a:t> A livello decentrato, invece, </a:t>
            </a:r>
            <a:r>
              <a:rPr lang="it-IT" b="1" dirty="0"/>
              <a:t>ogni amministrazione </a:t>
            </a:r>
            <a:r>
              <a:rPr lang="it-IT" dirty="0"/>
              <a:t>o ente definisce </a:t>
            </a:r>
            <a:r>
              <a:rPr lang="it-IT" b="1" dirty="0"/>
              <a:t>un PTPCT </a:t>
            </a:r>
            <a:r>
              <a:rPr lang="it-IT" dirty="0"/>
              <a:t>predisposto </a:t>
            </a:r>
            <a:r>
              <a:rPr lang="it-IT" b="1" dirty="0"/>
              <a:t>ogni anno entro il 31 gennaio</a:t>
            </a:r>
            <a:r>
              <a:rPr lang="it-IT" dirty="0"/>
              <a:t>. Il PTPCT individua il grado di esposizione delle amministrazioni al rischio di corruzione e indica gli interventi organizzativi (cioè le misure) volti a prevenire il medesimo rischio (art. 1, co. 5, l. 190/2012). </a:t>
            </a:r>
          </a:p>
          <a:p>
            <a:pPr marL="0" indent="0" algn="just">
              <a:buNone/>
            </a:pPr>
            <a:r>
              <a:rPr lang="it-IT" dirty="0"/>
              <a:t>Finalità del PTPCT è quella di </a:t>
            </a:r>
            <a:r>
              <a:rPr lang="it-IT" b="1" dirty="0"/>
              <a:t>identificare le misure organizzative </a:t>
            </a:r>
            <a:r>
              <a:rPr lang="it-IT" dirty="0"/>
              <a:t>volte a contenere il rischio di assunzione di decisioni non imparziali. A tal riguardo spetta alle amministrazioni </a:t>
            </a:r>
            <a:r>
              <a:rPr lang="it-IT" b="1" dirty="0"/>
              <a:t>valutare e gestire il rischio corruttivo</a:t>
            </a:r>
            <a:r>
              <a:rPr lang="it-IT" dirty="0"/>
              <a:t>, secondo una metodologia che comprende </a:t>
            </a:r>
            <a:r>
              <a:rPr lang="it-IT" b="1" dirty="0"/>
              <a:t>l’analisi del contesto</a:t>
            </a:r>
            <a:r>
              <a:rPr lang="it-IT" dirty="0"/>
              <a:t> (interno ed esterno), </a:t>
            </a:r>
            <a:r>
              <a:rPr lang="it-IT" b="1" dirty="0"/>
              <a:t>la valutazione del rischio </a:t>
            </a:r>
            <a:r>
              <a:rPr lang="it-IT" dirty="0"/>
              <a:t>(identificazione, analisi e ponderazione del rischio) </a:t>
            </a:r>
            <a:r>
              <a:rPr lang="it-IT" b="1" dirty="0"/>
              <a:t>e il trattamento </a:t>
            </a:r>
            <a:r>
              <a:rPr lang="it-IT" dirty="0"/>
              <a:t>del rischio (identificazione e programmazione delle misure di prevenzione).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10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Piano Triennale per la Prevenzione della Corruzione e Trasparenza (PTPCT)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64" y="605896"/>
            <a:ext cx="7185966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Poiché ogni amministrazione presenta differenti livelli e fattori abilitanti al rischio corruttivo per via delle specificità ordinamentali e dimensionali nonché per via del contesto territoriale, sociale, economico, culturale e organizzativo in cui si colloca, per l’elaborazione del PTPCT si deve tenere conto di tali fattori di contesto. Il PTPCT, pertanto, </a:t>
            </a:r>
            <a:r>
              <a:rPr lang="it-IT" b="1" dirty="0"/>
              <a:t>non può essere oggetto di standardizzazione.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7017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Responsabile della Prevenzione, Corruzione e Trasparenza (RPCT)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6936" y="605896"/>
            <a:ext cx="7185966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La figura del Responsabile della prevenzione della corruzione (RPC), è stata introdotta dalla legge 6 novembre 2012, n. 190, quale </a:t>
            </a:r>
            <a:r>
              <a:rPr lang="it-IT" b="1" dirty="0"/>
              <a:t>punto di riferimento fondamentale</a:t>
            </a:r>
            <a:r>
              <a:rPr lang="it-IT" dirty="0"/>
              <a:t> interno ad ogni amministrazione per l’attuazione della citata normativa. Il ruolo di tale soggetto è stato poi rafforzato dal d.lgs. 97/2016 che ha attribuito allo stesso anche la funzione </a:t>
            </a:r>
            <a:r>
              <a:rPr lang="it-IT" b="1" dirty="0"/>
              <a:t>di Responsabile della trasparenza-</a:t>
            </a:r>
          </a:p>
          <a:p>
            <a:pPr marL="0" indent="0" algn="just">
              <a:buNone/>
            </a:pPr>
            <a:r>
              <a:rPr lang="it-IT" dirty="0"/>
              <a:t>Sarebbe opportuno che il RPCT debba rivestire un ruolo tale da poter adeguatamente svolgere le proprie attività e funzioni con effettività e poteri di interlocuzione reali con gli organi di indirizzo e con l’intera struttura amministrativa. Laddove possibile, pertanto, è altamente consigliabile mantenere l’incarico di RPCT </a:t>
            </a:r>
            <a:r>
              <a:rPr lang="it-IT" b="1" dirty="0"/>
              <a:t>in capo a dirigenti di prima fascia, o equiparati. </a:t>
            </a:r>
          </a:p>
          <a:p>
            <a:pPr marL="0" indent="0" algn="just">
              <a:buNone/>
            </a:pPr>
            <a:r>
              <a:rPr lang="it-IT" dirty="0"/>
              <a:t>Poiché il legislatore ha ribadito che l’incarico di RPCT sia attribuito di norma a un dirigente di ruolo in servizio, </a:t>
            </a:r>
            <a:r>
              <a:rPr lang="it-IT" b="1" dirty="0"/>
              <a:t>è da considerare come un’assoluta eccezione la nomina di un dirigente esterno. Nel caso, sussiste un preciso onere di congrua e analitica motivazione</a:t>
            </a:r>
            <a:r>
              <a:rPr lang="it-IT" dirty="0"/>
              <a:t> anche in ordine all’assenza di soggetti aventi i requisiti previsti dalla legge. Resta quindi ferma la sicura preferenza per personale dipendente dell’amministrazione che assicuri stabilità ai fini dello svolgimento dei compiti.</a:t>
            </a:r>
            <a:endParaRPr lang="it-IT" altLang="it-IT" b="1" dirty="0"/>
          </a:p>
          <a:p>
            <a:pPr marL="0" indent="0" algn="just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64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Responsabile della Prevenzione, Corruzione e Trasparenza (RPCT)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6936" y="605896"/>
            <a:ext cx="7185966" cy="6062190"/>
          </a:xfrm>
        </p:spPr>
        <p:txBody>
          <a:bodyPr vert="horz" lIns="0" tIns="45720" rIns="0" bIns="45720" rtlCol="0" anchor="ctr">
            <a:normAutofit fontScale="92500"/>
          </a:bodyPr>
          <a:lstStyle/>
          <a:p>
            <a:pPr marL="0" indent="0" algn="just">
              <a:buNone/>
            </a:pPr>
            <a:r>
              <a:rPr lang="it-IT" dirty="0"/>
              <a:t>Sui poteri del RPCT, l’Autorità si è già espressa con la </a:t>
            </a:r>
            <a:r>
              <a:rPr lang="it-IT" dirty="0">
                <a:hlinkClick r:id="rId2" action="ppaction://hlinkfile"/>
              </a:rPr>
              <a:t>delibera n. 840 del 2018</a:t>
            </a:r>
            <a:r>
              <a:rPr lang="it-IT" dirty="0"/>
              <a:t>, cui si rinvia. In tale atto, in base alla ricognizione completa delle norme che delineano ruolo, compiti e responsabilità del RPCT, l’Autorità ha precisato che </a:t>
            </a:r>
            <a:r>
              <a:rPr lang="it-IT" b="1" dirty="0"/>
              <a:t>l’obiettivo principale </a:t>
            </a:r>
            <a:r>
              <a:rPr lang="it-IT" dirty="0"/>
              <a:t>assegnato al RPCT è quello della </a:t>
            </a:r>
            <a:r>
              <a:rPr lang="it-IT" b="1" dirty="0"/>
              <a:t>predisposizione del sistema di prevenzione della corruzione di un’amministrazione o ente e della verifica</a:t>
            </a:r>
            <a:r>
              <a:rPr lang="it-IT" dirty="0"/>
              <a:t> della tenuta complessiva di tale sistema al </a:t>
            </a:r>
            <a:r>
              <a:rPr lang="it-IT" b="1" dirty="0"/>
              <a:t>fine di contenere fenomeni di cattiva amministrazione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r>
              <a:rPr lang="it-IT" dirty="0"/>
              <a:t>Pertanto i poteri di vigilanza e controllo che il RPCT può esercitare all’interno della p.a. o di un ente devono rimanere connessi a tale obiettivo. </a:t>
            </a:r>
            <a:r>
              <a:rPr lang="it-IT" b="1" dirty="0"/>
              <a:t>Laddove il RPCT sia destinatario di segnalazioni </a:t>
            </a:r>
            <a:r>
              <a:rPr lang="it-IT" dirty="0"/>
              <a:t>o comunque riscontri fenomeni di corruzione, in senso ampio, i suoi compiti si </a:t>
            </a:r>
            <a:r>
              <a:rPr lang="it-IT" b="1" dirty="0"/>
              <a:t>sostanziano in una deliberazione sul </a:t>
            </a:r>
            <a:r>
              <a:rPr lang="it-IT" b="1" i="1" dirty="0"/>
              <a:t>fumus</a:t>
            </a:r>
            <a:r>
              <a:rPr lang="it-IT" b="1" dirty="0"/>
              <a:t> di quanto rappresentato </a:t>
            </a:r>
            <a:r>
              <a:rPr lang="it-IT" dirty="0"/>
              <a:t>al fine di stabilire se esistano ragionevoli presupposti di fondatezza. </a:t>
            </a:r>
          </a:p>
          <a:p>
            <a:pPr marL="0" indent="0" algn="just">
              <a:buNone/>
            </a:pPr>
            <a:r>
              <a:rPr lang="it-IT" dirty="0"/>
              <a:t>Qualora ricorra tale evenienza, sarà cura del RPCT rivolgersi agli organi interni o agli enti/istituzioni esterne preposti ai necessari controlli, in una logica di valorizzazione e ottimizzazione del sistema di controlli già esistenti nelle amministrazioni. Resta fermo che </a:t>
            </a:r>
            <a:r>
              <a:rPr lang="it-IT" b="1" dirty="0"/>
              <a:t>non spetta al RPCT né accertare responsabilità individuali</a:t>
            </a:r>
            <a:r>
              <a:rPr lang="it-IT" dirty="0"/>
              <a:t> - qualunque natura esse abbiano -, </a:t>
            </a:r>
            <a:r>
              <a:rPr lang="it-IT" b="1" dirty="0"/>
              <a:t>né svolgere controlli di legittimità o di merito </a:t>
            </a:r>
            <a:r>
              <a:rPr lang="it-IT" dirty="0"/>
              <a:t>su atti e provvedimenti adottati dall’amministrazione, a pena di sconfinare nelle competenze di altri soggetti a ciò preposti nell’ente o amministrazione.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12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Il Responsabile della Prevenzione, Corruzione e Trasparenza (RPCT)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13664" y="605896"/>
            <a:ext cx="7185966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/>
              <a:t>Ai </a:t>
            </a:r>
            <a:r>
              <a:rPr lang="en-US" dirty="0" err="1"/>
              <a:t>sensi</a:t>
            </a:r>
            <a:r>
              <a:rPr lang="en-US" dirty="0"/>
              <a:t> </a:t>
            </a:r>
            <a:r>
              <a:rPr lang="en-US" dirty="0" err="1"/>
              <a:t>dell’art</a:t>
            </a:r>
            <a:r>
              <a:rPr lang="en-US" dirty="0"/>
              <a:t>. 1, </a:t>
            </a:r>
            <a:r>
              <a:rPr lang="en-US" dirty="0" err="1"/>
              <a:t>commi</a:t>
            </a:r>
            <a:r>
              <a:rPr lang="en-US" dirty="0"/>
              <a:t> 12 e 13 </a:t>
            </a:r>
            <a:r>
              <a:rPr lang="en-US" dirty="0" err="1"/>
              <a:t>della</a:t>
            </a:r>
            <a:r>
              <a:rPr lang="en-US" dirty="0"/>
              <a:t> l. 190/2012:</a:t>
            </a:r>
          </a:p>
          <a:p>
            <a:pPr marL="0" indent="0" algn="just">
              <a:buNone/>
            </a:pPr>
            <a:r>
              <a:rPr lang="it-IT" altLang="it-IT" dirty="0"/>
              <a:t>“In caso di commissione, all'interno dell'amministrazione, di un reato di corruzione accertato con sentenza passata in giudicato, </a:t>
            </a:r>
            <a:r>
              <a:rPr lang="it-IT" altLang="it-IT" b="1" dirty="0"/>
              <a:t>il responsabile</a:t>
            </a:r>
            <a:r>
              <a:rPr lang="it-IT" altLang="it-IT" dirty="0"/>
              <a:t> individuato ai sensi del comma 7 del presente articolo </a:t>
            </a:r>
            <a:r>
              <a:rPr lang="it-IT" altLang="it-IT" b="1" dirty="0"/>
              <a:t>risponde</a:t>
            </a:r>
            <a:r>
              <a:rPr lang="it-IT" altLang="it-IT" dirty="0"/>
              <a:t> ai sensi dell'articolo 21 del decreto legislativo 30 marzo 2001, n. 165 (</a:t>
            </a:r>
            <a:r>
              <a:rPr lang="it-IT" altLang="it-IT" b="1" dirty="0"/>
              <a:t>responsabilità dirigenziale</a:t>
            </a:r>
            <a:r>
              <a:rPr lang="it-IT" altLang="it-IT" dirty="0"/>
              <a:t>), nonché sul piano </a:t>
            </a:r>
            <a:r>
              <a:rPr lang="it-IT" altLang="it-IT" b="1" dirty="0"/>
              <a:t>disciplinare</a:t>
            </a:r>
            <a:r>
              <a:rPr lang="it-IT" altLang="it-IT" dirty="0"/>
              <a:t>, oltre che per il </a:t>
            </a:r>
            <a:r>
              <a:rPr lang="it-IT" altLang="it-IT" b="1" dirty="0"/>
              <a:t>danno erariale</a:t>
            </a:r>
            <a:r>
              <a:rPr lang="it-IT" altLang="it-IT" dirty="0"/>
              <a:t> e all'immagine della pubblica amministrazione</a:t>
            </a:r>
            <a:r>
              <a:rPr lang="it-IT" altLang="it-IT" b="1" dirty="0"/>
              <a:t>, </a:t>
            </a:r>
            <a:r>
              <a:rPr lang="it-IT" altLang="it-IT" b="1" u="sng" dirty="0"/>
              <a:t>salvo che provi le seguenti circostanze</a:t>
            </a:r>
            <a:r>
              <a:rPr lang="it-IT" altLang="it-IT" dirty="0"/>
              <a:t>:</a:t>
            </a:r>
          </a:p>
          <a:p>
            <a:pPr algn="just">
              <a:buFontTx/>
              <a:buNone/>
            </a:pPr>
            <a:r>
              <a:rPr lang="it-IT" altLang="it-IT" dirty="0"/>
              <a:t>- di avere predisposto, prima della commissione del fatto, il piano e di aver osservato le prescrizioni (</a:t>
            </a:r>
            <a:r>
              <a:rPr lang="it-IT" altLang="it-IT" i="1" dirty="0"/>
              <a:t>fra cui “individuare le attività nell'ambito delle quali è più elevato il rischio di corruzione”; “prevedere meccanismi di formazione, attuazione e controllo delle decisioni idonei a prevenire il rischio di corruzione”; “monitorare il rispetto dei termini, previsti dalla legge o dai regolamenti, per la conclusione dei procedimenti</a:t>
            </a:r>
            <a:r>
              <a:rPr lang="it-IT" altLang="it-IT" dirty="0"/>
              <a:t>”)</a:t>
            </a:r>
          </a:p>
          <a:p>
            <a:pPr algn="just">
              <a:buFontTx/>
              <a:buNone/>
            </a:pPr>
            <a:r>
              <a:rPr lang="it-IT" altLang="it-IT" dirty="0"/>
              <a:t>	- di aver vigilato sul funzionamento e sull'osservanza del piano.</a:t>
            </a:r>
          </a:p>
          <a:p>
            <a:pPr algn="just">
              <a:buFontTx/>
              <a:buNone/>
            </a:pPr>
            <a:endParaRPr lang="it-IT" altLang="it-IT" dirty="0"/>
          </a:p>
          <a:p>
            <a:pPr marL="0" indent="0" algn="just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94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misure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contrasto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alla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corruzione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inasprimento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norme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penali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algn="just">
              <a:buFontTx/>
              <a:buNone/>
            </a:pPr>
            <a:r>
              <a:rPr lang="it-IT" altLang="it-IT" sz="1600" dirty="0">
                <a:hlinkClick r:id="rId2"/>
              </a:rPr>
              <a:t>Codice Penale, Titolo II – Dei delitti contro la Pubblica Amministrazione</a:t>
            </a:r>
            <a:endParaRPr lang="it-IT" altLang="it-IT" sz="1600" dirty="0"/>
          </a:p>
          <a:p>
            <a:pPr algn="just">
              <a:buFontTx/>
              <a:buNone/>
            </a:pPr>
            <a:r>
              <a:rPr lang="it-IT" altLang="it-IT" sz="1600" dirty="0"/>
              <a:t>Art. 317 </a:t>
            </a:r>
            <a:r>
              <a:rPr lang="it-IT" altLang="it-IT" sz="1600" b="1" u="sng" dirty="0"/>
              <a:t>Concussione</a:t>
            </a:r>
            <a:r>
              <a:rPr lang="it-IT" altLang="it-IT" sz="1600" dirty="0"/>
              <a:t>. “Il pubblico ufficiale che, </a:t>
            </a:r>
            <a:r>
              <a:rPr lang="it-IT" altLang="it-IT" sz="1600" b="1" u="sng" dirty="0"/>
              <a:t>abusando</a:t>
            </a:r>
            <a:r>
              <a:rPr lang="it-IT" altLang="it-IT" sz="1600" dirty="0"/>
              <a:t> della sua qualità o dei suoi poteri, </a:t>
            </a:r>
            <a:r>
              <a:rPr lang="it-IT" altLang="it-IT" sz="1600" u="sng" dirty="0"/>
              <a:t>costringe</a:t>
            </a:r>
            <a:r>
              <a:rPr lang="it-IT" altLang="it-IT" sz="1600" dirty="0"/>
              <a:t> taluno a dare o a promettere indebitamente, a lui o a un terzo, denaro o altra utilità è punito con la reclusione da sei a dodici anni”</a:t>
            </a:r>
          </a:p>
          <a:p>
            <a:pPr algn="just">
              <a:buFontTx/>
              <a:buNone/>
            </a:pPr>
            <a:r>
              <a:rPr lang="it-IT" altLang="it-IT" sz="1600" dirty="0"/>
              <a:t>Art. 318 </a:t>
            </a:r>
            <a:r>
              <a:rPr lang="it-IT" altLang="it-IT" sz="1600" b="1" u="sng" dirty="0"/>
              <a:t>Corruzione</a:t>
            </a:r>
            <a:r>
              <a:rPr lang="it-IT" altLang="it-IT" sz="1600" dirty="0"/>
              <a:t> per l'esercizio della funzione.  Il pubblico ufficiale che, per l'esercizio delle sue funzioni o dei suoi poteri, </a:t>
            </a:r>
            <a:r>
              <a:rPr lang="it-IT" altLang="it-IT" sz="1600" b="1" u="sng" dirty="0"/>
              <a:t>indebitamente riceve</a:t>
            </a:r>
            <a:r>
              <a:rPr lang="it-IT" altLang="it-IT" sz="1600" dirty="0"/>
              <a:t>, per </a:t>
            </a:r>
            <a:r>
              <a:rPr lang="it-IT" altLang="it-IT" sz="1600" dirty="0" err="1"/>
              <a:t>sè</a:t>
            </a:r>
            <a:r>
              <a:rPr lang="it-IT" altLang="it-IT" sz="1600" dirty="0"/>
              <a:t> o per un terzo, denaro o altra utilità </a:t>
            </a:r>
            <a:r>
              <a:rPr lang="it-IT" altLang="it-IT" sz="1600" u="sng" dirty="0"/>
              <a:t>o ne accetta la promessa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e'</a:t>
            </a:r>
            <a:r>
              <a:rPr lang="it-IT" altLang="it-IT" sz="1600" dirty="0"/>
              <a:t> punito con la reclusione da uno a cinque anni»</a:t>
            </a:r>
          </a:p>
          <a:p>
            <a:pPr algn="just">
              <a:buFontTx/>
              <a:buNone/>
            </a:pPr>
            <a:r>
              <a:rPr lang="it-IT" altLang="it-IT" sz="1600" dirty="0"/>
              <a:t>Art. 319-quater. </a:t>
            </a:r>
            <a:r>
              <a:rPr lang="it-IT" altLang="it-IT" sz="1600" b="1" u="sng" dirty="0"/>
              <a:t>Induzione</a:t>
            </a:r>
            <a:r>
              <a:rPr lang="it-IT" altLang="it-IT" sz="1600" dirty="0"/>
              <a:t> indebita a dare o promettere utilità. Il pubblico ufficiale o l'incaricato di pubblico servizio che, abusando della sua qualità o dei suoi poteri, </a:t>
            </a:r>
            <a:r>
              <a:rPr lang="it-IT" altLang="it-IT" sz="1600" u="sng" dirty="0"/>
              <a:t>induce taluno a dare o a promettere indebitamente</a:t>
            </a:r>
            <a:r>
              <a:rPr lang="it-IT" altLang="it-IT" sz="1600" dirty="0"/>
              <a:t>, a lui o a un terzo, denaro o altra utilità è punito con la reclusione da tre a otto anni. </a:t>
            </a:r>
          </a:p>
          <a:p>
            <a:pPr algn="just">
              <a:buFontTx/>
              <a:buNone/>
            </a:pPr>
            <a:endParaRPr lang="it-IT" altLang="it-IT" sz="16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altLang="it-IT" sz="1600" dirty="0"/>
              <a:t>la </a:t>
            </a:r>
            <a:r>
              <a:rPr lang="it-IT" altLang="it-IT" sz="1600" b="1" u="sng" dirty="0"/>
              <a:t>corruzione impropria</a:t>
            </a:r>
            <a:r>
              <a:rPr lang="it-IT" altLang="it-IT" sz="1600" dirty="0"/>
              <a:t> è il delitto del pubblico ufficiale che « per l'esercizio delle sue funzioni e dei suoi poteri » trae un'indebita utilità (art. 318 Codice penale) pur se il reato non incida sull'atto emanato che tutela comunque l'interesse pubblico;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altLang="it-IT" sz="1600" dirty="0"/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altLang="it-IT" sz="1600" dirty="0"/>
              <a:t>	la </a:t>
            </a:r>
            <a:r>
              <a:rPr lang="it-IT" altLang="it-IT" sz="1600" b="1" u="sng" dirty="0"/>
              <a:t>corruzione propria</a:t>
            </a:r>
            <a:r>
              <a:rPr lang="it-IT" altLang="it-IT" sz="1600" dirty="0"/>
              <a:t> si ha quando il pubblico ufficiale riceve denaro o altra utilità per aver omesso o ritardato un atto del suo ufficio o compiuto un atto contrario ai doveri d'ufficio (art. 319 Cod. </a:t>
            </a:r>
            <a:r>
              <a:rPr lang="it-IT" altLang="it-IT" sz="1600" dirty="0" err="1"/>
              <a:t>pen</a:t>
            </a:r>
            <a:r>
              <a:rPr lang="it-IT" altLang="it-IT" sz="1600" dirty="0"/>
              <a:t>.), con la conseguenza che anche l'atto è connotato da una parzialità favorevole al privato corruttore.</a:t>
            </a:r>
          </a:p>
          <a:p>
            <a:pPr algn="just">
              <a:buFontTx/>
              <a:buNone/>
            </a:pPr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139103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Ai giorni nostri, contraddistinti dal predominio di sistemi capitalistici globalizzati e, dunque, dal superamento del concetto di stato-nazione, la corruzione è inquadrata prevalentemente in una </a:t>
            </a:r>
            <a:r>
              <a:rPr lang="it-IT" b="1" dirty="0"/>
              <a:t>dimensione economica</a:t>
            </a:r>
            <a:r>
              <a:rPr lang="it-IT" dirty="0"/>
              <a:t>. Il </a:t>
            </a:r>
            <a:r>
              <a:rPr lang="it-IT" i="1" dirty="0"/>
              <a:t>corporate crime</a:t>
            </a:r>
            <a:r>
              <a:rPr lang="it-IT" dirty="0"/>
              <a:t>, ossia il reato commesso da funzionari e organi di una società nell’interesse della stessa, è una delle più tipiche manifestazioni del fenomeno, dando evidenza di come nei moderni sistemi statali e sovra-statali, in cui le multinazionali giocano un ruolo centrale anche a livello politico, dietro tutti i soggetti che perseguono profitti economici si annida il rischio di attività e comportamenti corruttivi.</a:t>
            </a:r>
          </a:p>
          <a:p>
            <a:pPr marL="0" indent="0" algn="just">
              <a:buNone/>
            </a:pPr>
            <a:r>
              <a:rPr lang="it-IT" dirty="0"/>
              <a:t>La </a:t>
            </a:r>
            <a:r>
              <a:rPr lang="it-IT" b="1" dirty="0"/>
              <a:t>globalizzazione </a:t>
            </a:r>
            <a:r>
              <a:rPr lang="it-IT" dirty="0"/>
              <a:t>dell’economia, la rapida movimentazioni di capitali resa possibile dalla digitalizzazione delle attività finanziarie e l’extraterritorialità delle transazioni rappresentano elementi esogeni che complicano non di poco il quadro generale delle misure di prevenzione e di contrasto alla corruzione, rendendone, al contrario, più potenti gli effetti nocivi e moltiplicando le occasioni potenzialmente criminogene. 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89888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asellaDiTesto 4"/>
          <p:cNvSpPr txBox="1"/>
          <p:nvPr/>
        </p:nvSpPr>
        <p:spPr>
          <a:xfrm>
            <a:off x="492370" y="605896"/>
            <a:ext cx="3084844" cy="5646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misure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contrasto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alla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corruzione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I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nuovi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reati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2016" y="605896"/>
            <a:ext cx="6957614" cy="6062190"/>
          </a:xfrm>
        </p:spPr>
        <p:txBody>
          <a:bodyPr vert="horz" lIns="0" tIns="45720" rIns="0" bIns="45720" rtlCol="0" anchor="ctr">
            <a:normAutofit/>
          </a:bodyPr>
          <a:lstStyle/>
          <a:p>
            <a:pPr algn="just">
              <a:buFontTx/>
              <a:buNone/>
            </a:pPr>
            <a:r>
              <a:rPr lang="it-IT" altLang="it-IT" sz="2400" b="1" u="sng" dirty="0"/>
              <a:t>l'istigazione alla corruzione</a:t>
            </a:r>
            <a:r>
              <a:rPr lang="it-IT" altLang="it-IT" sz="2400" dirty="0"/>
              <a:t> (art. 322 c.p.), quando il privato proponga un'utilità illecita ad un pubblico funzionario, che non accetta </a:t>
            </a:r>
          </a:p>
          <a:p>
            <a:pPr algn="just">
              <a:buFontTx/>
              <a:buNone/>
            </a:pPr>
            <a:r>
              <a:rPr lang="it-IT" altLang="it-IT" sz="2400" dirty="0"/>
              <a:t>	</a:t>
            </a:r>
          </a:p>
          <a:p>
            <a:pPr algn="just">
              <a:buFontTx/>
              <a:buNone/>
            </a:pPr>
            <a:r>
              <a:rPr lang="it-IT" altLang="it-IT" sz="2400" dirty="0"/>
              <a:t>	b) il </a:t>
            </a:r>
            <a:r>
              <a:rPr lang="it-IT" altLang="it-IT" sz="2400" b="1" u="sng" dirty="0"/>
              <a:t>traffico di influenze illecite</a:t>
            </a:r>
            <a:r>
              <a:rPr lang="it-IT" altLang="it-IT" sz="2400" dirty="0"/>
              <a:t> (art. 346-bis c.p.), previsto dalla Convenzione di </a:t>
            </a:r>
            <a:r>
              <a:rPr lang="it-IT" altLang="it-IT" sz="2400" dirty="0" err="1"/>
              <a:t>Merida</a:t>
            </a:r>
            <a:r>
              <a:rPr lang="it-IT" altLang="it-IT" sz="2400" dirty="0"/>
              <a:t>, che punisce coloro che non avendo un contatto diretto con il pubblico ufficiale o incaricato di pubblico servizio si rivolgono ad </a:t>
            </a:r>
            <a:r>
              <a:rPr lang="it-IT" altLang="it-IT" sz="2400" u="sng" dirty="0"/>
              <a:t>intermediari o faccendieri</a:t>
            </a:r>
            <a:r>
              <a:rPr lang="it-IT" altLang="it-IT" sz="2400" dirty="0"/>
              <a:t> per ottenere illeciti vantaggi.</a:t>
            </a:r>
          </a:p>
          <a:p>
            <a:pPr algn="just">
              <a:buFontTx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954894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29750-FA43-40A6-A543-DBF033F7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La disciplina del conflitto di interessi - nozione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95CFF-1038-48A9-8D44-99CB4EA8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nozione di conflitto di interessi indica quella situazione in cui, nello svolgimento di un’attività di rilievo privato o pubblico, </a:t>
            </a:r>
            <a:r>
              <a:rPr lang="it-IT" b="1" dirty="0"/>
              <a:t>un individuo sia tenuto a realizzare un c.d. interesse primario che pertiene ad altri</a:t>
            </a:r>
            <a:r>
              <a:rPr lang="it-IT" dirty="0"/>
              <a:t> e che, per caso, può trovarsi </a:t>
            </a:r>
            <a:r>
              <a:rPr lang="it-IT" b="1" dirty="0"/>
              <a:t>in contrasto con un suo personale interesse </a:t>
            </a:r>
            <a:r>
              <a:rPr lang="it-IT" dirty="0"/>
              <a:t>(definito come secondario).</a:t>
            </a:r>
          </a:p>
          <a:p>
            <a:r>
              <a:rPr lang="it-IT" dirty="0"/>
              <a:t>Il conflitto di interessi non è determinato da un comportamento pregiudizievole per l’interesse primario, costituendo </a:t>
            </a:r>
            <a:r>
              <a:rPr lang="it-IT" b="1" i="1" dirty="0"/>
              <a:t>ab origine </a:t>
            </a:r>
            <a:r>
              <a:rPr lang="it-IT" dirty="0"/>
              <a:t>una «</a:t>
            </a:r>
            <a:r>
              <a:rPr lang="it-IT" i="1" dirty="0"/>
              <a:t>condizione giuridica o di fatto dalla quale scaturisce un rischio di danno</a:t>
            </a:r>
            <a:r>
              <a:rPr lang="it-IT" dirty="0"/>
              <a:t>»</a:t>
            </a:r>
          </a:p>
          <a:p>
            <a:r>
              <a:rPr lang="it-IT" dirty="0"/>
              <a:t>Non a caso, la giurisprudenza amministrativa ha evidenziato che la sussistenza del conflitto ricorre indipendentemente dal «</a:t>
            </a:r>
            <a:r>
              <a:rPr lang="it-IT" i="1" dirty="0"/>
              <a:t>concretizzarsi di un vantaggio</a:t>
            </a:r>
            <a:r>
              <a:rPr lang="it-IT" dirty="0"/>
              <a:t>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0DA49-8068-4C49-9EEB-42C7C6520B07}"/>
              </a:ext>
            </a:extLst>
          </p:cNvPr>
          <p:cNvSpPr txBox="1"/>
          <p:nvPr/>
        </p:nvSpPr>
        <p:spPr>
          <a:xfrm>
            <a:off x="5181600" y="598910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ANAC, Autorità Nazionale Anticorruzione </a:t>
            </a:r>
            <a:r>
              <a:rPr lang="it-IT" sz="1400" i="1" dirty="0" err="1"/>
              <a:t>Working</a:t>
            </a:r>
            <a:r>
              <a:rPr lang="it-IT" sz="1400" i="1" dirty="0"/>
              <a:t> Paper, 3 - 2020</a:t>
            </a:r>
          </a:p>
        </p:txBody>
      </p:sp>
    </p:spTree>
    <p:extLst>
      <p:ext uri="{BB962C8B-B14F-4D97-AF65-F5344CB8AC3E}">
        <p14:creationId xmlns:p14="http://schemas.microsoft.com/office/powerpoint/2010/main" val="1696868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29750-FA43-40A6-A543-DBF033F7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4745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La disciplina del conflitto di interessi - nozione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95CFF-1038-48A9-8D44-99CB4EA8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0326"/>
            <a:ext cx="10058400" cy="41387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it-IT" dirty="0"/>
              <a:t>La </a:t>
            </a:r>
            <a:r>
              <a:rPr lang="it-IT" b="1" dirty="0"/>
              <a:t>tutela a</a:t>
            </a:r>
            <a:r>
              <a:rPr lang="it-IT" dirty="0"/>
              <a:t>nticipatoria di </a:t>
            </a:r>
            <a:r>
              <a:rPr lang="it-IT" b="1" dirty="0"/>
              <a:t>fenomeni corruttivi </a:t>
            </a:r>
            <a:r>
              <a:rPr lang="it-IT" dirty="0"/>
              <a:t>si realizza </a:t>
            </a:r>
            <a:r>
              <a:rPr lang="it-IT" b="1" dirty="0"/>
              <a:t>anche</a:t>
            </a:r>
            <a:r>
              <a:rPr lang="it-IT" dirty="0"/>
              <a:t> attraverso la individuazione e la gestione del </a:t>
            </a:r>
            <a:r>
              <a:rPr lang="it-IT" b="1" dirty="0"/>
              <a:t>conflitto di interessi</a:t>
            </a:r>
            <a:r>
              <a:rPr lang="it-IT" dirty="0"/>
              <a:t>. La situazione di conflitto di interessi si configura laddove la cura dell’interesse pubblico cui è preposto il funzionario potrebbe essere deviata per favorire il soddisfacimento </a:t>
            </a:r>
            <a:r>
              <a:rPr lang="it-IT" b="1" dirty="0"/>
              <a:t>di interessi contrapposti di cui sia titolare il medesimo funzionario</a:t>
            </a:r>
            <a:r>
              <a:rPr lang="it-IT" dirty="0"/>
              <a:t> </a:t>
            </a:r>
            <a:r>
              <a:rPr lang="it-IT" b="1" dirty="0"/>
              <a:t>direttamente o indirettamente. 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Si tratta dunque di una condizione che determina il rischio di comportamenti dannosi per l’amministrazione, a prescindere che ad essa segua o meno una condotta impropria. Occorre tener presente che le disposizioni sul conflitto di interessi, nel prosieguo specificate, fanno riferimento a </a:t>
            </a:r>
            <a:r>
              <a:rPr lang="it-IT" b="1" dirty="0"/>
              <a:t>un’accezione ampia attribuendo rilievo a qualsiasi posizione che potenzialmente possa minare il corretto agire amministrativo</a:t>
            </a:r>
            <a:r>
              <a:rPr lang="it-IT" dirty="0"/>
              <a:t> e compromettere, anche in astratto, l’imparzialità richiesta al dipendente pubblico nell’esercizio del potere decisionale. </a:t>
            </a:r>
          </a:p>
          <a:p>
            <a:pPr algn="just">
              <a:lnSpc>
                <a:spcPct val="100000"/>
              </a:lnSpc>
            </a:pPr>
            <a:r>
              <a:rPr lang="it-IT" dirty="0"/>
              <a:t>Pertanto alle situazioni palesi di conflitto di interessi reale e concreto, che sono quelle esplicitate all’art. 7 e all’art. 14 del </a:t>
            </a:r>
            <a:r>
              <a:rPr lang="it-IT" dirty="0">
                <a:hlinkClick r:id="rId2"/>
              </a:rPr>
              <a:t>d.P.R. n. 62 del 2013</a:t>
            </a:r>
            <a:r>
              <a:rPr lang="it-IT" dirty="0"/>
              <a:t>, si aggiungono quelle di </a:t>
            </a:r>
            <a:r>
              <a:rPr lang="it-IT" b="1" dirty="0"/>
              <a:t>potenziale conflitto </a:t>
            </a:r>
            <a:r>
              <a:rPr lang="it-IT" dirty="0"/>
              <a:t>che, seppure non tipizzate, potrebbero essere idonee a interferire con lo svolgimento dei doveri pubblici e inquinare l’imparzialità amministrativa o l’immagine imparziale del potere pubblico.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0DA49-8068-4C49-9EEB-42C7C6520B07}"/>
              </a:ext>
            </a:extLst>
          </p:cNvPr>
          <p:cNvSpPr txBox="1"/>
          <p:nvPr/>
        </p:nvSpPr>
        <p:spPr>
          <a:xfrm>
            <a:off x="5181600" y="598910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ANAC, Autorità Nazionale Anticorruzione </a:t>
            </a:r>
            <a:r>
              <a:rPr lang="it-IT" sz="1400" i="1" dirty="0" err="1"/>
              <a:t>Working</a:t>
            </a:r>
            <a:r>
              <a:rPr lang="it-IT" sz="1400" i="1" dirty="0"/>
              <a:t> Paper, 3 - 2020</a:t>
            </a:r>
          </a:p>
        </p:txBody>
      </p:sp>
    </p:spTree>
    <p:extLst>
      <p:ext uri="{BB962C8B-B14F-4D97-AF65-F5344CB8AC3E}">
        <p14:creationId xmlns:p14="http://schemas.microsoft.com/office/powerpoint/2010/main" val="1933494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95CFF-1038-48A9-8D44-99CB4EA8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/>
              <a:t>Una diversa prospettiva si è aperta con l’introduzione dell’art. </a:t>
            </a:r>
            <a:r>
              <a:rPr lang="it-IT" dirty="0">
                <a:hlinkClick r:id="rId2"/>
              </a:rPr>
              <a:t>6-bis della l. n. 241 del 1990</a:t>
            </a:r>
            <a:r>
              <a:rPr lang="it-IT" dirty="0"/>
              <a:t>, ad opera dell’art. 1, comma 41 della l. n. 190 del 2012. L’art. 6-bis prevede un generale obbligo di astensione del dipendente pubblico, nell’ambito del procedimento amministrativo, al ricorrere di una situazione di conflitto di interessi che possa interessarlo. Dunque, l’art. 6-bis della </a:t>
            </a:r>
            <a:r>
              <a:rPr lang="it-IT" b="1" dirty="0"/>
              <a:t>l. n. 241 del 1990 </a:t>
            </a:r>
            <a:r>
              <a:rPr lang="it-IT" dirty="0"/>
              <a:t>rappresenta una norma di ampia portata, che può essere considerata a tutti gli effetti come un punto di riferimento del sistema di prevenzione dei conflitti di interessi. </a:t>
            </a:r>
          </a:p>
          <a:p>
            <a:pPr>
              <a:lnSpc>
                <a:spcPct val="100000"/>
              </a:lnSpc>
            </a:pPr>
            <a:r>
              <a:rPr lang="it-IT" dirty="0"/>
              <a:t>Va ricordata, poi, l’introduzione di una disciplina dedicata in via diretta ed esclusiva al conflitto di interessi nello svolgimento di incarichi amministrativi, ovvero quella di cui al </a:t>
            </a:r>
            <a:r>
              <a:rPr lang="it-IT" b="1" dirty="0">
                <a:hlinkClick r:id="rId3"/>
              </a:rPr>
              <a:t>d.lgs. n. 39 del 2013</a:t>
            </a:r>
            <a:r>
              <a:rPr lang="it-IT" b="1" dirty="0"/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0DA49-8068-4C49-9EEB-42C7C6520B07}"/>
              </a:ext>
            </a:extLst>
          </p:cNvPr>
          <p:cNvSpPr txBox="1"/>
          <p:nvPr/>
        </p:nvSpPr>
        <p:spPr>
          <a:xfrm>
            <a:off x="5181600" y="598910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ANAC, Autorità Nazionale Anticorruzione </a:t>
            </a:r>
            <a:r>
              <a:rPr lang="it-IT" sz="1400" i="1" dirty="0" err="1"/>
              <a:t>Working</a:t>
            </a:r>
            <a:r>
              <a:rPr lang="it-IT" sz="1400" i="1" dirty="0"/>
              <a:t> Paper, 3 - 2020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4F34B89-C475-44C7-B4DA-544330C76084}"/>
              </a:ext>
            </a:extLst>
          </p:cNvPr>
          <p:cNvSpPr txBox="1">
            <a:spLocks/>
          </p:cNvSpPr>
          <p:nvPr/>
        </p:nvSpPr>
        <p:spPr>
          <a:xfrm>
            <a:off x="715617" y="595871"/>
            <a:ext cx="10440063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/>
              <a:t>La disciplina del conflitto di interessi – quadro normativo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40581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29750-FA43-40A6-A543-DBF033F7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474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La disciplina del conflitto di interessi – quadro normativo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95CFF-1038-48A9-8D44-99CB4EA8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0326"/>
            <a:ext cx="10058400" cy="413876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0000"/>
              </a:lnSpc>
            </a:pPr>
            <a:r>
              <a:rPr lang="it-IT" dirty="0"/>
              <a:t>Il tema della gestione dei conflitti di interessi è espressione del principio generale di buon andamento e imparzialità dell’azione amministrativa di cui all’art. 97 Cost. Esso è stato affrontato dalla l. 190/2012, con riguardo sia al personale interno dell’amministrazione/ente sia a soggetti esterni destinatari di incarichi nelle amministrazioni/enti, mediante norme che attengono a diversi profili quali: </a:t>
            </a:r>
          </a:p>
          <a:p>
            <a:pPr marL="717550" indent="-534988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l’astensione del dipendente in caso di conflitto di interessi;</a:t>
            </a:r>
          </a:p>
          <a:p>
            <a:pPr marL="717550" indent="-534988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le ipotesi di </a:t>
            </a:r>
            <a:r>
              <a:rPr lang="it-IT" dirty="0" err="1"/>
              <a:t>inconferibilità</a:t>
            </a:r>
            <a:r>
              <a:rPr lang="it-IT" dirty="0"/>
              <a:t> e incompatibilità di incarichi presso le pubbliche amministrazioni e presso enti privati in controllo pubblico, disciplinate dal d.lgs. 8 aprile 2013, n. 39;</a:t>
            </a:r>
          </a:p>
          <a:p>
            <a:pPr marL="717550" indent="-534988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l’adozione dei codici di comportamento;</a:t>
            </a:r>
          </a:p>
          <a:p>
            <a:pPr marL="717550" indent="-534988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il divieto di </a:t>
            </a:r>
            <a:r>
              <a:rPr lang="it-IT" dirty="0" err="1"/>
              <a:t>pantouflage</a:t>
            </a:r>
            <a:r>
              <a:rPr lang="it-IT" dirty="0"/>
              <a:t>;</a:t>
            </a:r>
          </a:p>
          <a:p>
            <a:pPr marL="717550" indent="-534988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l’autorizzazione a svolgere incarichi extra istituzionali;</a:t>
            </a:r>
          </a:p>
          <a:p>
            <a:pPr marL="717550" indent="-534988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l’affidamento di incarichi a soggetti esterni in qualità di consulenti ai sensi dell’art. 53 del d.lgs. n. 165 del 2001</a:t>
            </a:r>
          </a:p>
        </p:txBody>
      </p:sp>
    </p:spTree>
    <p:extLst>
      <p:ext uri="{BB962C8B-B14F-4D97-AF65-F5344CB8AC3E}">
        <p14:creationId xmlns:p14="http://schemas.microsoft.com/office/powerpoint/2010/main" val="2098941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29750-FA43-40A6-A543-DBF033F7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595871"/>
            <a:ext cx="10440063" cy="748454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La disciplina del conflitto di interessi – quadro normativo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95CFF-1038-48A9-8D44-99CB4EA8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it-IT" dirty="0"/>
          </a:p>
          <a:p>
            <a:pPr algn="just"/>
            <a:r>
              <a:rPr lang="it-IT" dirty="0"/>
              <a:t>Numerose sono le </a:t>
            </a:r>
            <a:r>
              <a:rPr lang="it-IT" b="1" dirty="0"/>
              <a:t>altre disposizioni</a:t>
            </a:r>
            <a:r>
              <a:rPr lang="it-IT" dirty="0"/>
              <a:t> contenute in svariate fonti normative; si pensi, ad esempio, al </a:t>
            </a:r>
            <a:r>
              <a:rPr lang="it-IT" b="1" dirty="0">
                <a:hlinkClick r:id="rId2"/>
              </a:rPr>
              <a:t>d.lgs. N. 175 del 2016 </a:t>
            </a:r>
            <a:r>
              <a:rPr lang="it-IT" dirty="0"/>
              <a:t>che disciplina anche il conflitto di interessi degli organi amministrativi e di controllo delle società pubbliche, ovvero al </a:t>
            </a:r>
            <a:r>
              <a:rPr lang="it-IT" dirty="0" err="1"/>
              <a:t>d.lg</a:t>
            </a:r>
            <a:r>
              <a:rPr lang="it-IT" b="1" dirty="0" err="1"/>
              <a:t>.</a:t>
            </a:r>
            <a:r>
              <a:rPr lang="it-IT" b="1" dirty="0"/>
              <a:t> </a:t>
            </a:r>
            <a:r>
              <a:rPr lang="it-IT" b="1" dirty="0">
                <a:hlinkClick r:id="rId3"/>
              </a:rPr>
              <a:t>N. 267 del 2000 (TUEL)</a:t>
            </a:r>
            <a:r>
              <a:rPr lang="it-IT" b="1" dirty="0"/>
              <a:t>, </a:t>
            </a:r>
            <a:r>
              <a:rPr lang="it-IT" dirty="0"/>
              <a:t>che contiene norme inerenti al conflitto di interessi degli amministratori degli enti locali.</a:t>
            </a:r>
          </a:p>
          <a:p>
            <a:pPr algn="just"/>
            <a:r>
              <a:rPr lang="it-IT" dirty="0"/>
              <a:t>Le fonti richiamate a titolo di esempio sono di ampio respiro, disciplinando tutti gli aspetti caratteristici di un dato ambito dell’ordinamento; al loro interno, il tema del conflitto di interessi viene affrontato </a:t>
            </a:r>
            <a:r>
              <a:rPr lang="it-IT" b="1" dirty="0"/>
              <a:t>in senso settoriale</a:t>
            </a:r>
            <a:r>
              <a:rPr lang="it-IT" dirty="0"/>
              <a:t>, in quanto parte di una disciplina generale.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0DA49-8068-4C49-9EEB-42C7C6520B07}"/>
              </a:ext>
            </a:extLst>
          </p:cNvPr>
          <p:cNvSpPr txBox="1"/>
          <p:nvPr/>
        </p:nvSpPr>
        <p:spPr>
          <a:xfrm>
            <a:off x="5181600" y="598910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ANAC, Autorità Nazionale Anticorruzione </a:t>
            </a:r>
            <a:r>
              <a:rPr lang="it-IT" sz="1400" i="1" dirty="0" err="1"/>
              <a:t>Working</a:t>
            </a:r>
            <a:r>
              <a:rPr lang="it-IT" sz="1400" i="1" dirty="0"/>
              <a:t> Paper, 3 - 2020</a:t>
            </a:r>
          </a:p>
        </p:txBody>
      </p:sp>
    </p:spTree>
    <p:extLst>
      <p:ext uri="{BB962C8B-B14F-4D97-AF65-F5344CB8AC3E}">
        <p14:creationId xmlns:p14="http://schemas.microsoft.com/office/powerpoint/2010/main" val="4060718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29750-FA43-40A6-A543-DBF033F7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474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La disciplina del conflitto di interessi – quadro normativo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95CFF-1038-48A9-8D44-99CB4EA8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0326"/>
            <a:ext cx="10058400" cy="413876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dirty="0"/>
              <a:t>Un’altra ipotesi di conflitto di interessi (la più ampia) può presentarsi nei casi in cui il conferimento di una carica nelle pubbliche amministrazioni, negli enti pubblici e negli enti di diritto privato regolati, finanziati e in controllo pubblico </a:t>
            </a:r>
            <a:r>
              <a:rPr lang="it-IT" b="1" dirty="0"/>
              <a:t>sia formalmente in linea con le disposizioni del </a:t>
            </a:r>
            <a:r>
              <a:rPr lang="it-IT" dirty="0">
                <a:hlinkClick r:id="rId2"/>
              </a:rPr>
              <a:t>d.lgs. n. 39/2013 </a:t>
            </a:r>
            <a:r>
              <a:rPr lang="it-IT" dirty="0"/>
              <a:t>e </a:t>
            </a:r>
            <a:r>
              <a:rPr lang="it-IT" b="1" dirty="0"/>
              <a:t>tuttavia configuri una situazione di conflitto di interessi </a:t>
            </a:r>
            <a:r>
              <a:rPr lang="it-IT" dirty="0"/>
              <a:t>non limitata a una tipologia di atti o procedimenti, ma </a:t>
            </a:r>
            <a:r>
              <a:rPr lang="it-IT" b="1" dirty="0"/>
              <a:t>generalizzata e permanente, cd. strutturale</a:t>
            </a:r>
            <a:r>
              <a:rPr lang="it-IT" dirty="0"/>
              <a:t>, in relazione alle posizioni ricoperte e alle funzioni attribuite. In altri termini, l’imparzialità nell’espletamento dell’attività amministrativa potrebbe essere pregiudicata in modo sistematico da </a:t>
            </a:r>
            <a:r>
              <a:rPr lang="it-IT" b="1" dirty="0"/>
              <a:t>interessi personali o professionali </a:t>
            </a:r>
            <a:r>
              <a:rPr lang="it-IT" dirty="0"/>
              <a:t>derivanti dall’assunzione di un incarico, pur compatibile ai sensi del d.lgs. 39/2013. </a:t>
            </a:r>
          </a:p>
          <a:p>
            <a:pPr algn="just">
              <a:lnSpc>
                <a:spcPct val="100000"/>
              </a:lnSpc>
            </a:pPr>
            <a:r>
              <a:rPr lang="it-IT" i="1" dirty="0"/>
              <a:t>Vulnus</a:t>
            </a:r>
            <a:r>
              <a:rPr lang="it-IT" dirty="0"/>
              <a:t>: </a:t>
            </a:r>
            <a:r>
              <a:rPr lang="it-IT" u="sng" dirty="0"/>
              <a:t>come si possono evitare situazioni così generiche in «piccoli contesti»: quali Comuni sotto i 5.000 abitanti?</a:t>
            </a:r>
          </a:p>
        </p:txBody>
      </p:sp>
    </p:spTree>
    <p:extLst>
      <p:ext uri="{BB962C8B-B14F-4D97-AF65-F5344CB8AC3E}">
        <p14:creationId xmlns:p14="http://schemas.microsoft.com/office/powerpoint/2010/main" val="25268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29750-FA43-40A6-A543-DBF033F7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595871"/>
            <a:ext cx="1044006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La disciplina del conflitto di interessi – </a:t>
            </a:r>
            <a:r>
              <a:rPr lang="it-IT" sz="3600" dirty="0" err="1"/>
              <a:t>inconferibilità</a:t>
            </a:r>
            <a:r>
              <a:rPr lang="it-IT" sz="3600" dirty="0"/>
              <a:t> e incompatibilità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60DA49-8068-4C49-9EEB-42C7C6520B07}"/>
              </a:ext>
            </a:extLst>
          </p:cNvPr>
          <p:cNvSpPr txBox="1"/>
          <p:nvPr/>
        </p:nvSpPr>
        <p:spPr>
          <a:xfrm>
            <a:off x="5181600" y="598910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ANAC, Autorità Nazionale Anticorruzione </a:t>
            </a:r>
            <a:r>
              <a:rPr lang="it-IT" sz="1400" i="1" dirty="0" err="1"/>
              <a:t>Working</a:t>
            </a:r>
            <a:r>
              <a:rPr lang="it-IT" sz="1400" i="1" dirty="0"/>
              <a:t> Paper, 3 - 2020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D3303F-4EB5-46A6-81DC-D87E2669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LE NORME FONDAMENTALI</a:t>
            </a: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768AD9C1-F81B-4D56-8766-8D5816AC86EA}"/>
              </a:ext>
            </a:extLst>
          </p:cNvPr>
          <p:cNvSpPr/>
          <p:nvPr/>
        </p:nvSpPr>
        <p:spPr>
          <a:xfrm>
            <a:off x="4764156" y="2541104"/>
            <a:ext cx="2663687" cy="8878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D.LGS N. 39/2013</a:t>
            </a: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9F79D6E6-A984-4FC3-8037-6F31550BC837}"/>
              </a:ext>
            </a:extLst>
          </p:cNvPr>
          <p:cNvSpPr/>
          <p:nvPr/>
        </p:nvSpPr>
        <p:spPr>
          <a:xfrm>
            <a:off x="1036320" y="3857414"/>
            <a:ext cx="2663687" cy="8878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L. 241/90 – art 6bis</a:t>
            </a:r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3F2245C5-90C1-47F9-954F-487357A4539F}"/>
              </a:ext>
            </a:extLst>
          </p:cNvPr>
          <p:cNvSpPr/>
          <p:nvPr/>
        </p:nvSpPr>
        <p:spPr>
          <a:xfrm>
            <a:off x="4764155" y="3857414"/>
            <a:ext cx="2663687" cy="8878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D.Lgs</a:t>
            </a:r>
            <a:r>
              <a:rPr lang="it-IT" dirty="0"/>
              <a:t> 267/00</a:t>
            </a: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76BCA09E-5FED-4DFC-8FE3-AE8D0D527D84}"/>
              </a:ext>
            </a:extLst>
          </p:cNvPr>
          <p:cNvSpPr/>
          <p:nvPr/>
        </p:nvSpPr>
        <p:spPr>
          <a:xfrm>
            <a:off x="8491993" y="3857414"/>
            <a:ext cx="2663687" cy="8878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D.Lgs</a:t>
            </a:r>
            <a:r>
              <a:rPr lang="it-IT" dirty="0"/>
              <a:t> 175/2016</a:t>
            </a:r>
          </a:p>
        </p:txBody>
      </p:sp>
    </p:spTree>
    <p:extLst>
      <p:ext uri="{BB962C8B-B14F-4D97-AF65-F5344CB8AC3E}">
        <p14:creationId xmlns:p14="http://schemas.microsoft.com/office/powerpoint/2010/main" val="3213722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D3303F-4EB5-46A6-81DC-D87E2669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07" y="2842021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it-IT" sz="3200" i="1" dirty="0"/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2181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La corruzione, dal punto di vista </a:t>
            </a:r>
            <a:r>
              <a:rPr lang="it-IT" b="1" dirty="0"/>
              <a:t>strutturale</a:t>
            </a:r>
            <a:r>
              <a:rPr lang="it-IT" dirty="0"/>
              <a:t>, è un crimine ambiguo che, pur nelle differenti tipizzazioni offerte dal legislatore negli ultimi anni, si concreta essenzialmente nel </a:t>
            </a:r>
            <a:r>
              <a:rPr lang="it-IT" b="1" dirty="0"/>
              <a:t>patto criminoso</a:t>
            </a:r>
            <a:r>
              <a:rPr lang="it-IT" dirty="0"/>
              <a:t> tra un pubblico ufficiale (titolare o incaricato di pubblico servizio) e il privato, in virtù del quale il primo mette a disposizione del secondo i poteri connessi alla propria funzione pubblica in cambio di denaro o altra utilità. </a:t>
            </a:r>
          </a:p>
          <a:p>
            <a:pPr marL="0" indent="0" algn="just">
              <a:buNone/>
            </a:pPr>
            <a:r>
              <a:rPr lang="it-IT" dirty="0"/>
              <a:t>La pietra angolare su cui si fondano tutte le specificazioni di tale reato è, dunque, a ben vedere, il </a:t>
            </a:r>
            <a:r>
              <a:rPr lang="it-IT" b="1" i="1" dirty="0"/>
              <a:t>pactum </a:t>
            </a:r>
            <a:r>
              <a:rPr lang="it-IT" b="1" i="1" dirty="0" err="1"/>
              <a:t>sceleris</a:t>
            </a:r>
            <a:r>
              <a:rPr lang="it-IT" b="1" i="1" dirty="0"/>
              <a:t> </a:t>
            </a:r>
            <a:r>
              <a:rPr lang="it-IT" dirty="0"/>
              <a:t>tra due soggetti: uno facente parte della pubblica amministrazione (</a:t>
            </a:r>
            <a:r>
              <a:rPr lang="it-IT" b="1" i="1" dirty="0" err="1"/>
              <a:t>intraneus</a:t>
            </a:r>
            <a:r>
              <a:rPr lang="it-IT" dirty="0"/>
              <a:t>); l’altro, privato cittadino (</a:t>
            </a:r>
            <a:r>
              <a:rPr lang="it-IT" b="1" i="1" dirty="0" err="1"/>
              <a:t>extraneus</a:t>
            </a:r>
            <a:r>
              <a:rPr lang="it-IT" dirty="0"/>
              <a:t>). Il “patto” che lega i due soggetti è di difficile individuazione e graduazione, rientrando in esso un “lato oscuro” dato anche dalla degradazione di componenti valoriali etiche, morali e psicologiche. 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168846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566" y="184607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Tradizionalmente, soprattutto nelle culture occidentali, non si può negare un certo </a:t>
            </a:r>
            <a:r>
              <a:rPr lang="it-IT" b="1" i="1" dirty="0"/>
              <a:t>appeal </a:t>
            </a:r>
            <a:r>
              <a:rPr lang="it-IT" dirty="0"/>
              <a:t>che a partire dal Novecento la narrativa e il cinema hanno conferito al reato di corruzione. </a:t>
            </a:r>
          </a:p>
          <a:p>
            <a:pPr marL="0" indent="0" algn="just">
              <a:buNone/>
            </a:pPr>
            <a:r>
              <a:rPr lang="it-IT" dirty="0"/>
              <a:t>In primo luogo ciò è da attribuire agli </a:t>
            </a:r>
            <a:r>
              <a:rPr lang="it-IT" b="1" dirty="0"/>
              <a:t>intrecci</a:t>
            </a:r>
            <a:r>
              <a:rPr lang="it-IT" dirty="0"/>
              <a:t> emotivi e psicologici che spesso caratterizzano le storie di vita di corrotti e corruttori.</a:t>
            </a:r>
          </a:p>
          <a:p>
            <a:pPr marL="0" indent="0" algn="just">
              <a:buNone/>
            </a:pPr>
            <a:r>
              <a:rPr lang="it-IT" dirty="0"/>
              <a:t>In secondo luogo tale meccanismo è facilitato dall’evidente difficoltà di </a:t>
            </a:r>
            <a:r>
              <a:rPr lang="it-IT" b="1" dirty="0"/>
              <a:t>percepire con chiarezza </a:t>
            </a:r>
            <a:r>
              <a:rPr lang="it-IT" dirty="0"/>
              <a:t>la “vittima” di tale crimine – a differenza di altri reati ritenuti ben più riprovevoli dall’opinione pubblica (omicidi, rapine, reati sessuali), nonostante la corruzione vada in realtà a ledere beni giuridici di altissimo rango. 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387996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782214"/>
            <a:ext cx="5444810" cy="394293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392144" y="806510"/>
            <a:ext cx="30963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Per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corruzione</a:t>
            </a:r>
            <a:r>
              <a:rPr lang="it-IT" b="1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si intende il «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delitto contro la pubblica amministrazione</a:t>
            </a:r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consistente nel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dare o promettere denaro o altri vantaggi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a un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pubblico ufficiale</a:t>
            </a:r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perché egli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ometta o ritardi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atto del suo ufficio</a:t>
            </a:r>
            <a:r>
              <a:rPr lang="it-IT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compia un atto contrario ai doveri di ufficio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it-IT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c. propria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), oppure perché </a:t>
            </a:r>
            <a:r>
              <a:rPr lang="it-IT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compia un atto del suo ufficio</a:t>
            </a:r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it-IT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c. impropria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)».</a:t>
            </a:r>
          </a:p>
          <a:p>
            <a:pPr algn="just"/>
            <a:r>
              <a:rPr lang="it-IT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Definizione contenuta nel Vocabolario dell’Enciclopedia Treccani.</a:t>
            </a:r>
            <a:endParaRPr lang="it-IT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20975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5. Il fenomeno corruttivo: percezione del fenomeno e contesto normativo</a:t>
            </a:r>
          </a:p>
        </p:txBody>
      </p:sp>
    </p:spTree>
    <p:extLst>
      <p:ext uri="{BB962C8B-B14F-4D97-AF65-F5344CB8AC3E}">
        <p14:creationId xmlns:p14="http://schemas.microsoft.com/office/powerpoint/2010/main" val="409032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36F1772-5B88-4687-974A-52C4564F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5144679" y="634946"/>
            <a:ext cx="6405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5. Il fenomeno corruttivo: percezione del fenomeno e contesto normativo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688457"/>
            <a:ext cx="4020297" cy="2261417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FC2C99CD-8BCA-45F5-BA47-7A6D80CA8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079" y="3218101"/>
            <a:ext cx="2476136" cy="247613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sz="1800" dirty="0"/>
              <a:t>Il </a:t>
            </a:r>
            <a:r>
              <a:rPr lang="en-US" sz="1800" dirty="0" err="1"/>
              <a:t>contesto</a:t>
            </a:r>
            <a:r>
              <a:rPr lang="en-US" sz="1800" dirty="0"/>
              <a:t> </a:t>
            </a:r>
            <a:r>
              <a:rPr lang="en-US" sz="1800" dirty="0" err="1"/>
              <a:t>internazionale</a:t>
            </a:r>
            <a:endParaRPr lang="en-US" sz="1800" dirty="0"/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n-US" sz="1800" dirty="0"/>
              <a:t>Il </a:t>
            </a:r>
            <a:r>
              <a:rPr lang="en-US" sz="1800" dirty="0" err="1"/>
              <a:t>nostro</a:t>
            </a:r>
            <a:r>
              <a:rPr lang="en-US" sz="1800" dirty="0"/>
              <a:t> </a:t>
            </a:r>
            <a:r>
              <a:rPr lang="en-US" sz="1800" dirty="0" err="1"/>
              <a:t>paese</a:t>
            </a:r>
            <a:r>
              <a:rPr lang="en-US" sz="1800" dirty="0"/>
              <a:t> ha </a:t>
            </a:r>
            <a:r>
              <a:rPr lang="en-US" sz="1800" dirty="0" err="1"/>
              <a:t>aderito</a:t>
            </a:r>
            <a:r>
              <a:rPr lang="en-US" sz="1800" dirty="0"/>
              <a:t> a diverse </a:t>
            </a:r>
            <a:r>
              <a:rPr lang="en-US" sz="1800" b="1" dirty="0" err="1"/>
              <a:t>Convenzioni</a:t>
            </a:r>
            <a:r>
              <a:rPr lang="en-US" sz="1800" b="1" dirty="0"/>
              <a:t> </a:t>
            </a:r>
            <a:r>
              <a:rPr lang="en-US" sz="1800" b="1" dirty="0" err="1"/>
              <a:t>internazionali</a:t>
            </a:r>
            <a:r>
              <a:rPr lang="en-US" sz="1800" dirty="0"/>
              <a:t> </a:t>
            </a:r>
            <a:r>
              <a:rPr lang="en-US" sz="1800" dirty="0" err="1"/>
              <a:t>sul</a:t>
            </a:r>
            <a:r>
              <a:rPr lang="en-US" sz="1800" dirty="0"/>
              <a:t> </a:t>
            </a:r>
            <a:r>
              <a:rPr lang="en-US" sz="1800" dirty="0" err="1"/>
              <a:t>tema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prevenzione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corruzione</a:t>
            </a:r>
            <a:r>
              <a:rPr lang="en-US" sz="1800" dirty="0"/>
              <a:t>: la </a:t>
            </a:r>
            <a:r>
              <a:rPr lang="en-US" sz="1800" b="1" dirty="0" err="1"/>
              <a:t>Convenzione</a:t>
            </a:r>
            <a:r>
              <a:rPr lang="en-US" sz="1800" b="1" dirty="0"/>
              <a:t> OCSE del 1997</a:t>
            </a:r>
            <a:r>
              <a:rPr lang="en-US" sz="1800" dirty="0"/>
              <a:t>; la </a:t>
            </a:r>
            <a:r>
              <a:rPr lang="en-US" sz="1800" b="1" dirty="0" err="1"/>
              <a:t>Convenzione</a:t>
            </a:r>
            <a:r>
              <a:rPr lang="en-US" sz="1800" b="1" dirty="0"/>
              <a:t> ONU del 2003</a:t>
            </a:r>
            <a:r>
              <a:rPr lang="en-US" sz="1800" dirty="0"/>
              <a:t>; le due </a:t>
            </a:r>
            <a:r>
              <a:rPr lang="en-US" sz="1800" b="1" dirty="0" err="1"/>
              <a:t>Convenzioni</a:t>
            </a:r>
            <a:r>
              <a:rPr lang="en-US" sz="1800" b="1" dirty="0"/>
              <a:t> del 1998 e 1999 del </a:t>
            </a:r>
            <a:r>
              <a:rPr lang="en-US" sz="1800" b="1" dirty="0" err="1"/>
              <a:t>Consiglio</a:t>
            </a:r>
            <a:r>
              <a:rPr lang="en-US" sz="1800" b="1" dirty="0"/>
              <a:t> </a:t>
            </a:r>
            <a:r>
              <a:rPr lang="en-US" sz="1800" b="1" dirty="0" err="1"/>
              <a:t>d’Europa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hanno</a:t>
            </a:r>
            <a:r>
              <a:rPr lang="en-US" sz="1800" dirty="0"/>
              <a:t> </a:t>
            </a:r>
            <a:r>
              <a:rPr lang="en-US" sz="1800" dirty="0" err="1"/>
              <a:t>dato</a:t>
            </a:r>
            <a:r>
              <a:rPr lang="en-US" sz="1800" dirty="0"/>
              <a:t> </a:t>
            </a:r>
            <a:r>
              <a:rPr lang="en-US" sz="1800" dirty="0" err="1"/>
              <a:t>luogo</a:t>
            </a:r>
            <a:r>
              <a:rPr lang="en-US" sz="1800" dirty="0"/>
              <a:t> al </a:t>
            </a:r>
            <a:r>
              <a:rPr lang="en-US" sz="1800" b="1" dirty="0"/>
              <a:t>GRECO</a:t>
            </a:r>
            <a:r>
              <a:rPr lang="en-US" sz="1800" dirty="0"/>
              <a:t> (</a:t>
            </a:r>
            <a:r>
              <a:rPr lang="en-US" sz="1800" i="1" dirty="0"/>
              <a:t>Groupe </a:t>
            </a:r>
            <a:r>
              <a:rPr lang="en-US" sz="1800" i="1" dirty="0" err="1"/>
              <a:t>Européen</a:t>
            </a:r>
            <a:r>
              <a:rPr lang="en-US" sz="1800" i="1" dirty="0"/>
              <a:t> </a:t>
            </a:r>
            <a:r>
              <a:rPr lang="en-US" sz="1800" i="1" dirty="0" err="1"/>
              <a:t>contre</a:t>
            </a:r>
            <a:r>
              <a:rPr lang="en-US" sz="1800" i="1" dirty="0"/>
              <a:t> la Corruption</a:t>
            </a:r>
            <a:r>
              <a:rPr lang="en-US" sz="1800" dirty="0"/>
              <a:t>).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n-US" sz="1800" dirty="0"/>
              <a:t>Il </a:t>
            </a:r>
            <a:r>
              <a:rPr lang="en-US" sz="1800" b="1" dirty="0" err="1"/>
              <a:t>Rapporto</a:t>
            </a:r>
            <a:r>
              <a:rPr lang="en-US" sz="1800" b="1" dirty="0"/>
              <a:t> di </a:t>
            </a:r>
            <a:r>
              <a:rPr lang="en-US" sz="1800" b="1" i="1" dirty="0"/>
              <a:t>monitoring</a:t>
            </a:r>
            <a:r>
              <a:rPr lang="en-US" sz="1800" b="1" dirty="0"/>
              <a:t> </a:t>
            </a:r>
            <a:r>
              <a:rPr lang="en-US" sz="1800" dirty="0"/>
              <a:t>del</a:t>
            </a:r>
            <a:r>
              <a:rPr lang="en-US" sz="1800" b="1" dirty="0"/>
              <a:t> GRECO</a:t>
            </a:r>
            <a:r>
              <a:rPr lang="en-US" sz="1800" dirty="0"/>
              <a:t> </a:t>
            </a:r>
            <a:r>
              <a:rPr lang="en-US" sz="1800" dirty="0" err="1"/>
              <a:t>sull’Italia</a:t>
            </a:r>
            <a:r>
              <a:rPr lang="en-US" sz="1800" dirty="0"/>
              <a:t> del 2009 </a:t>
            </a:r>
            <a:r>
              <a:rPr lang="en-US" sz="1800" dirty="0" err="1"/>
              <a:t>già</a:t>
            </a:r>
            <a:r>
              <a:rPr lang="en-US" sz="1800" dirty="0"/>
              <a:t> </a:t>
            </a:r>
            <a:r>
              <a:rPr lang="en-US" sz="1800" dirty="0" err="1"/>
              <a:t>conteneva</a:t>
            </a:r>
            <a:r>
              <a:rPr lang="en-US" sz="1800" dirty="0"/>
              <a:t> </a:t>
            </a:r>
            <a:r>
              <a:rPr lang="en-US" sz="1800" dirty="0" err="1"/>
              <a:t>alcune</a:t>
            </a:r>
            <a:r>
              <a:rPr lang="en-US" sz="1800" dirty="0"/>
              <a:t> </a:t>
            </a:r>
            <a:r>
              <a:rPr lang="en-US" sz="1800" dirty="0" err="1"/>
              <a:t>proposte</a:t>
            </a:r>
            <a:r>
              <a:rPr lang="en-US" sz="1800" dirty="0"/>
              <a:t> per un </a:t>
            </a:r>
            <a:r>
              <a:rPr lang="en-US" sz="1800" dirty="0" err="1"/>
              <a:t>più</a:t>
            </a:r>
            <a:r>
              <a:rPr lang="en-US" sz="1800" dirty="0"/>
              <a:t> </a:t>
            </a:r>
            <a:r>
              <a:rPr lang="en-US" sz="1800" dirty="0" err="1"/>
              <a:t>efficace</a:t>
            </a:r>
            <a:r>
              <a:rPr lang="en-US" sz="1800" dirty="0"/>
              <a:t> </a:t>
            </a:r>
            <a:r>
              <a:rPr lang="en-US" sz="1800" dirty="0" err="1"/>
              <a:t>contrasto</a:t>
            </a:r>
            <a:r>
              <a:rPr lang="en-US" sz="1800" dirty="0"/>
              <a:t> al </a:t>
            </a:r>
            <a:r>
              <a:rPr lang="en-US" sz="1800" dirty="0" err="1"/>
              <a:t>fenomeno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corruzione</a:t>
            </a:r>
            <a:r>
              <a:rPr lang="en-US" sz="1800" dirty="0"/>
              <a:t>.</a:t>
            </a:r>
          </a:p>
          <a:p>
            <a:pPr marL="0" indent="0" algn="just">
              <a:buFont typeface="Calibri" panose="020F0502020204030204" pitchFamily="34" charset="0"/>
              <a:buNone/>
            </a:pPr>
            <a:r>
              <a:rPr lang="en-US" sz="1800" dirty="0"/>
              <a:t>In </a:t>
            </a:r>
            <a:r>
              <a:rPr lang="en-US" sz="1800" dirty="0" err="1"/>
              <a:t>esso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auspicava</a:t>
            </a:r>
            <a:r>
              <a:rPr lang="en-US" sz="1800" dirty="0"/>
              <a:t> </a:t>
            </a:r>
            <a:r>
              <a:rPr lang="en-US" sz="1800" dirty="0" err="1"/>
              <a:t>l’adozione</a:t>
            </a:r>
            <a:r>
              <a:rPr lang="en-US" sz="1800" dirty="0"/>
              <a:t> di un </a:t>
            </a:r>
            <a:r>
              <a:rPr lang="en-US" sz="1800" b="1" dirty="0"/>
              <a:t>piano </a:t>
            </a:r>
            <a:r>
              <a:rPr lang="en-US" sz="1800" b="1" dirty="0" err="1"/>
              <a:t>nazionale</a:t>
            </a:r>
            <a:r>
              <a:rPr lang="en-US" sz="1800" b="1" dirty="0"/>
              <a:t> </a:t>
            </a:r>
            <a:r>
              <a:rPr lang="en-US" sz="1800" b="1" dirty="0" err="1"/>
              <a:t>organico</a:t>
            </a:r>
            <a:r>
              <a:rPr lang="en-US" sz="1800" b="1" dirty="0"/>
              <a:t> di lotta </a:t>
            </a:r>
            <a:r>
              <a:rPr lang="en-US" sz="1800" b="1" dirty="0" err="1"/>
              <a:t>alla</a:t>
            </a:r>
            <a:r>
              <a:rPr lang="en-US" sz="1800" b="1" dirty="0"/>
              <a:t> </a:t>
            </a:r>
            <a:r>
              <a:rPr lang="en-US" sz="1800" b="1" dirty="0" err="1"/>
              <a:t>corruzione</a:t>
            </a:r>
            <a:r>
              <a:rPr lang="en-US" sz="1800" dirty="0"/>
              <a:t> e la </a:t>
            </a:r>
            <a:r>
              <a:rPr lang="en-US" sz="1800" dirty="0" err="1"/>
              <a:t>configurazione</a:t>
            </a:r>
            <a:r>
              <a:rPr lang="en-US" sz="1800" dirty="0"/>
              <a:t> di </a:t>
            </a:r>
            <a:r>
              <a:rPr lang="en-US" sz="1800" dirty="0" err="1"/>
              <a:t>un’</a:t>
            </a:r>
            <a:r>
              <a:rPr lang="en-US" sz="1800" b="1" dirty="0" err="1"/>
              <a:t>autorità</a:t>
            </a:r>
            <a:r>
              <a:rPr lang="en-US" sz="1800" b="1" dirty="0"/>
              <a:t> </a:t>
            </a:r>
            <a:r>
              <a:rPr lang="en-US" sz="1800" b="1" dirty="0" err="1"/>
              <a:t>nazionale</a:t>
            </a:r>
            <a:r>
              <a:rPr lang="en-US" sz="1800" b="1" dirty="0"/>
              <a:t> </a:t>
            </a:r>
            <a:r>
              <a:rPr lang="en-US" sz="1800" b="1" dirty="0" err="1"/>
              <a:t>anticorruzione</a:t>
            </a:r>
            <a:r>
              <a:rPr lang="en-US" sz="1800" dirty="0"/>
              <a:t>.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7E8667B-49C4-4E47-AB3E-78AC18E9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00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8A1780B1-1435-4EBC-947B-9609953FD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06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5871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6714</Words>
  <Application>Microsoft Office PowerPoint</Application>
  <PresentationFormat>Widescreen</PresentationFormat>
  <Paragraphs>232</Paragraphs>
  <Slides>58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5" baseType="lpstr">
      <vt:lpstr>Arial Unicode MS</vt:lpstr>
      <vt:lpstr>Calibri</vt:lpstr>
      <vt:lpstr>Calibri Light</vt:lpstr>
      <vt:lpstr>Courier New</vt:lpstr>
      <vt:lpstr>Helvetica</vt:lpstr>
      <vt:lpstr>Wingdings</vt:lpstr>
      <vt:lpstr>Retrospettivo</vt:lpstr>
      <vt:lpstr>Il Sistema Anticorruzione nella P.A.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Autorità e strutture dedicate alla prevenzione della corruzione prima dell’emanazione della legge n. 190/2012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legge «Anticorruzione»</vt:lpstr>
      <vt:lpstr>La legge n. 190/2012 </vt:lpstr>
      <vt:lpstr>La legge n. 190/2012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L’Autorità Nazionale Anti-Corruzione (ANAC)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disciplina del conflitto di interessi - nozione</vt:lpstr>
      <vt:lpstr>La disciplina del conflitto di interessi - nozione</vt:lpstr>
      <vt:lpstr>Presentazione standard di PowerPoint</vt:lpstr>
      <vt:lpstr>La disciplina del conflitto di interessi – quadro normativo</vt:lpstr>
      <vt:lpstr>La disciplina del conflitto di interessi – quadro normativo</vt:lpstr>
      <vt:lpstr>La disciplina del conflitto di interessi – quadro normativo</vt:lpstr>
      <vt:lpstr>La disciplina del conflitto di interessi – inconferibilità e incompatibilità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Anticorruzione nella P.A.</dc:title>
  <dc:creator>Vincenzo Varchetta</dc:creator>
  <cp:lastModifiedBy>Vincenzo Varchetta</cp:lastModifiedBy>
  <cp:revision>39</cp:revision>
  <dcterms:created xsi:type="dcterms:W3CDTF">2020-09-19T15:33:40Z</dcterms:created>
  <dcterms:modified xsi:type="dcterms:W3CDTF">2020-09-24T21:47:01Z</dcterms:modified>
</cp:coreProperties>
</file>