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30"/>
  </p:notesMasterIdLst>
  <p:handoutMasterIdLst>
    <p:handoutMasterId r:id="rId31"/>
  </p:handoutMasterIdLst>
  <p:sldIdLst>
    <p:sldId id="481" r:id="rId5"/>
    <p:sldId id="482" r:id="rId6"/>
    <p:sldId id="484" r:id="rId7"/>
    <p:sldId id="499" r:id="rId8"/>
    <p:sldId id="504" r:id="rId9"/>
    <p:sldId id="483" r:id="rId10"/>
    <p:sldId id="485" r:id="rId11"/>
    <p:sldId id="476" r:id="rId12"/>
    <p:sldId id="475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500" r:id="rId22"/>
    <p:sldId id="497" r:id="rId23"/>
    <p:sldId id="501" r:id="rId24"/>
    <p:sldId id="496" r:id="rId25"/>
    <p:sldId id="498" r:id="rId26"/>
    <p:sldId id="502" r:id="rId27"/>
    <p:sldId id="503" r:id="rId28"/>
    <p:sldId id="446" r:id="rId29"/>
  </p:sldIdLst>
  <p:sldSz cx="9144000" cy="5143500" type="screen16x9"/>
  <p:notesSz cx="7010400" cy="92964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66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11F153-77EB-4804-9776-F6B96374E4B8}">
  <a:tblStyle styleId="{DA11F153-77EB-4804-9776-F6B96374E4B8}" styleName="Table_0"/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87707" autoAdjust="0"/>
  </p:normalViewPr>
  <p:slideViewPr>
    <p:cSldViewPr snapToGrid="0">
      <p:cViewPr varScale="1">
        <p:scale>
          <a:sx n="152" d="100"/>
          <a:sy n="152" d="100"/>
        </p:scale>
        <p:origin x="160" y="8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4099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036D3A-D340-460E-9D7F-0D5D68362B85}" type="datetimeFigureOut">
              <a:rPr lang="it-IT" altLang="it-IT"/>
              <a:pPr>
                <a:defRPr/>
              </a:pPr>
              <a:t>10/12/2019</a:t>
            </a:fld>
            <a:endParaRPr lang="it-IT" altLang="it-IT" dirty="0"/>
          </a:p>
        </p:txBody>
      </p:sp>
      <p:sp>
        <p:nvSpPr>
          <p:cNvPr id="4100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4101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29A4AD-B456-4903-9549-93937B13917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320085381 w 120000"/>
              <a:gd name="T3" fmla="*/ 0 h 120000"/>
              <a:gd name="T4" fmla="*/ 320085381 w 120000"/>
              <a:gd name="T5" fmla="*/ 101277015 h 120000"/>
              <a:gd name="T6" fmla="*/ 0 w 120000"/>
              <a:gd name="T7" fmla="*/ 10127701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/>
            <a:endParaRPr noProof="0"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6147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272276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8000"/>
              </a:lnSpc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10243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nti elenc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33412" y="666750"/>
            <a:ext cx="7877100" cy="3805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69BD-C196-4C6D-9E11-DD84BBA9BAC3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6841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498" cy="17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5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47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333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286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0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762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66750" y="2652710"/>
            <a:ext cx="7810498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5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47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333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66813" marR="0" lvl="5" indent="5719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708107" marR="0" lvl="6" indent="4450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49402" marR="0" lvl="7" indent="4133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77996" marR="0" lvl="8" indent="6039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4083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hape 36"/>
          <p:cNvSpPr txBox="1">
            <a:spLocks noGrp="1"/>
          </p:cNvSpPr>
          <p:nvPr>
            <p:ph type="sldNum" idx="10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</p:spPr>
        <p:txBody>
          <a:bodyPr/>
          <a:lstStyle>
            <a:lvl1pPr>
              <a:buClrTx/>
              <a:buFontTx/>
              <a:buNone/>
              <a:defRPr>
                <a:latin typeface="Titillium Web" panose="00000500000000000000" pitchFamily="2" charset="0"/>
              </a:defRPr>
            </a:lvl1pPr>
          </a:lstStyle>
          <a:p>
            <a:pPr>
              <a:defRPr/>
            </a:pPr>
            <a:fld id="{14F9915B-9314-4D12-ADCD-BCEA74C07901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117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649" y="510676"/>
            <a:ext cx="8228707" cy="3393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 lvl="0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Livello</a:t>
            </a:r>
            <a:r>
              <a:rPr dirty="0"/>
              <a:t> 5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‹N›</a:t>
            </a:fld>
            <a:endParaRPr lang="it-IT" kern="0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6853" r="194" b="1509"/>
          <a:stretch/>
        </p:blipFill>
        <p:spPr>
          <a:xfrm>
            <a:off x="0" y="0"/>
            <a:ext cx="2438400" cy="1117238"/>
          </a:xfrm>
          <a:prstGeom prst="rect">
            <a:avLst/>
          </a:prstGeom>
        </p:spPr>
      </p:pic>
      <p:pic>
        <p:nvPicPr>
          <p:cNvPr id="5" name="Picture 6" descr="Risultati immagini per commissario agenda digita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9" y="4797844"/>
            <a:ext cx="350520" cy="3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2676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43000" y="842040"/>
            <a:ext cx="6857280" cy="1789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3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- Orizzonta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172237" y="252412"/>
            <a:ext cx="6801000" cy="32766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38125" y="3543300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38125" y="4319587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A458-7749-48DD-9EA3-A618180F0FA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4038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- Centra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66750" y="1700212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C34A-AB6C-4521-8866-CFDEBF5B871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2173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- Vertica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4937242" y="414337"/>
            <a:ext cx="3571800" cy="43149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19125" y="414337"/>
            <a:ext cx="3833700" cy="21051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32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19125" y="2566987"/>
            <a:ext cx="3833700" cy="21621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tillium Web"/>
              <a:buNone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AD0-28B7-4BF7-9CD5-76E07B75C870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3134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- In alt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4E7C-D678-40D9-8F1E-5BEF8549657D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5289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punti elenco e f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4938712" y="1214437"/>
            <a:ext cx="3571800" cy="34527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33412" y="1214437"/>
            <a:ext cx="3753000" cy="345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15900" marR="0" lvl="0" indent="-139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19100" marR="0" lvl="1" indent="-127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635000" marR="0" lvl="2" indent="-139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838200" marR="0" lvl="3" indent="-127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054100" marR="0" lvl="4" indent="-139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6470"/>
              <a:buFont typeface="Titillium Web"/>
              <a:buChar char="•"/>
              <a:defRPr sz="17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58A8-6240-40BB-BDE3-0148ECAB8529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5538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- 3 per pagin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5910262" y="2643187"/>
            <a:ext cx="2776500" cy="2081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pic" idx="3"/>
          </p:nvPr>
        </p:nvSpPr>
        <p:spPr>
          <a:xfrm>
            <a:off x="5910262" y="423862"/>
            <a:ext cx="2776500" cy="2081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pic" idx="4"/>
          </p:nvPr>
        </p:nvSpPr>
        <p:spPr>
          <a:xfrm>
            <a:off x="452437" y="423862"/>
            <a:ext cx="5315100" cy="43005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4857-9C2E-48FF-8F93-02996750E955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9562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95350" y="3357562"/>
            <a:ext cx="7358100" cy="2571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Titillium Web" panose="00000500000000000000" pitchFamily="2" charset="0"/>
                <a:ea typeface="Titillium Web" panose="00000500000000000000" pitchFamily="2" charset="0"/>
                <a:cs typeface="Titillium Web" panose="00000500000000000000" pitchFamily="2" charset="0"/>
                <a:sym typeface="Helvetica Neue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895350" y="2266950"/>
            <a:ext cx="7358100" cy="333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Titillium Web" panose="00000500000000000000" pitchFamily="2" charset="0"/>
                <a:ea typeface="Titillium Web" panose="00000500000000000000" pitchFamily="2" charset="0"/>
                <a:cs typeface="Titillium Web" panose="00000500000000000000" pitchFamily="2" charset="0"/>
                <a:sym typeface="Helvetica Neue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BD54D-FDA8-4DA7-9FD2-B93ACB51C00A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2447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241300" marR="0" lvl="0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82600" marR="0" lvl="1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711200" marR="0" lvl="2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952500" marR="0" lvl="3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193800" marR="0" lvl="4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1435100" marR="0" lvl="5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1663700" marR="0" lvl="6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1905000" marR="0" lvl="7" indent="-1397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2146300" marR="0" lvl="8" indent="-152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Titillium Web"/>
              <a:buChar char="•"/>
              <a:defRPr sz="2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it-IT" noProof="0" dirty="0">
                <a:sym typeface="Titillium Web"/>
              </a:rPr>
              <a:t>Fare clic sull'icona per inserire un'immagine</a:t>
            </a:r>
            <a:endParaRPr noProof="0" dirty="0">
              <a:sym typeface="Titillium Web"/>
            </a:endParaRPr>
          </a:p>
        </p:txBody>
      </p:sp>
      <p:sp>
        <p:nvSpPr>
          <p:cNvPr id="3" name="Shape 10"/>
          <p:cNvSpPr txBox="1">
            <a:spLocks noGrp="1"/>
          </p:cNvSpPr>
          <p:nvPr>
            <p:ph type="sldNum" idx="13"/>
          </p:nvPr>
        </p:nvSpPr>
        <p:spPr>
          <a:xfrm>
            <a:off x="4484688" y="4905375"/>
            <a:ext cx="169862" cy="1762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B94C-08D4-4942-B9F1-6729B5626D19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5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 userDrawn="1"/>
        </p:nvGrpSpPr>
        <p:grpSpPr>
          <a:xfrm>
            <a:off x="-4040" y="4790859"/>
            <a:ext cx="9148040" cy="352800"/>
            <a:chOff x="-4040" y="4790859"/>
            <a:chExt cx="9162000" cy="352800"/>
          </a:xfrm>
        </p:grpSpPr>
        <p:sp>
          <p:nvSpPr>
            <p:cNvPr id="12" name="Rettangolo 11"/>
            <p:cNvSpPr/>
            <p:nvPr userDrawn="1"/>
          </p:nvSpPr>
          <p:spPr>
            <a:xfrm>
              <a:off x="-4040" y="4790859"/>
              <a:ext cx="9162000" cy="3528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3" name="Immagine 1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13" y="4874885"/>
              <a:ext cx="977900" cy="139700"/>
            </a:xfrm>
            <a:prstGeom prst="rect">
              <a:avLst/>
            </a:prstGeom>
          </p:spPr>
        </p:pic>
      </p:grpSp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75" tIns="34275" rIns="342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>
              <a:sym typeface="Arial" panose="020B0604020202020204" pitchFamily="34" charset="0"/>
            </a:endParaRPr>
          </a:p>
        </p:txBody>
      </p:sp>
      <p:sp>
        <p:nvSpPr>
          <p:cNvPr id="102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75" tIns="34275" rIns="342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dirty="0">
              <a:sym typeface="Arial" panose="020B0604020202020204" pitchFamily="34" charset="0"/>
            </a:endParaRPr>
          </a:p>
        </p:txBody>
      </p:sp>
      <p:sp>
        <p:nvSpPr>
          <p:cNvPr id="14" name="Shape 10"/>
          <p:cNvSpPr txBox="1">
            <a:spLocks noGrp="1"/>
          </p:cNvSpPr>
          <p:nvPr>
            <p:ph type="sldNum" idx="4"/>
          </p:nvPr>
        </p:nvSpPr>
        <p:spPr bwMode="auto">
          <a:xfrm>
            <a:off x="4484688" y="4905375"/>
            <a:ext cx="16986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25000"/>
              <a:buFont typeface="Helvetica Neue"/>
              <a:buNone/>
              <a:defRPr sz="900" baseline="0">
                <a:solidFill>
                  <a:schemeClr val="bg1"/>
                </a:solidFill>
                <a:latin typeface="Titillium Web" panose="00000500000000000000" pitchFamily="2" charset="0"/>
                <a:ea typeface="Titillium Web" panose="00000500000000000000" pitchFamily="2" charset="0"/>
                <a:cs typeface="Titillium Web" panose="00000500000000000000" pitchFamily="2" charset="0"/>
                <a:sym typeface="Helvetica Neue"/>
              </a:defRPr>
            </a:lvl1pPr>
          </a:lstStyle>
          <a:p>
            <a:pPr>
              <a:defRPr/>
            </a:pPr>
            <a:fld id="{87EED4DC-E30F-413B-8041-0A82977AD044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Titillium Web" panose="00000500000000000000" pitchFamily="2" charset="0"/>
          <a:ea typeface="Titillium Web" panose="00000500000000000000" pitchFamily="2" charset="0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Titillium Web" panose="00000500000000000000" pitchFamily="2" charset="0"/>
          <a:ea typeface="Titillium Web" panose="00000500000000000000" pitchFamily="2" charset="0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IT/TXT/HTML/?uri=CELEX:32017D0863&amp;from=IT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LEGGE%2022%20aprile%201941,%20n.%20633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ormattiva.it/uri-res/N2Ls?urn:nir:stato:decreto.legislativo:2001-03-30;165!vig=~art1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collection/eu-fossa-2/about" TargetMode="External"/><Relationship Id="rId2" Type="http://schemas.openxmlformats.org/officeDocument/2006/relationships/hyperlink" Target="https://ec.europa.eu/cefdigital/wiki/display/CEFDIGITAL/Building+Blocks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joinup.ec.europa.eu/collection/open-source-observatory-oso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 descr="Nome cognome e ruolo in AgID" title="Nome cognome e ruolo in AgID"/>
          <p:cNvGrpSpPr/>
          <p:nvPr/>
        </p:nvGrpSpPr>
        <p:grpSpPr>
          <a:xfrm>
            <a:off x="484188" y="3216275"/>
            <a:ext cx="8175625" cy="638175"/>
            <a:chOff x="484188" y="3216275"/>
            <a:chExt cx="8175625" cy="638175"/>
          </a:xfrm>
        </p:grpSpPr>
        <p:cxnSp>
          <p:nvCxnSpPr>
            <p:cNvPr id="5125" name="Shape 76" descr="Barra di separazione" title="Barra di separazione"/>
            <p:cNvCxnSpPr>
              <a:cxnSpLocks noChangeShapeType="1"/>
            </p:cNvCxnSpPr>
            <p:nvPr/>
          </p:nvCxnSpPr>
          <p:spPr bwMode="auto">
            <a:xfrm>
              <a:off x="484188" y="3216275"/>
              <a:ext cx="8175625" cy="0"/>
            </a:xfrm>
            <a:prstGeom prst="straightConnector1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Shape 77" descr="Barra di separazione" title="Barra di separazione"/>
            <p:cNvCxnSpPr>
              <a:cxnSpLocks noChangeShapeType="1"/>
            </p:cNvCxnSpPr>
            <p:nvPr/>
          </p:nvCxnSpPr>
          <p:spPr bwMode="auto">
            <a:xfrm>
              <a:off x="484188" y="3854450"/>
              <a:ext cx="8175625" cy="0"/>
            </a:xfrm>
            <a:prstGeom prst="straightConnector1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uppo 2" descr="Logo AgID" title="Logo AgID"/>
          <p:cNvGrpSpPr/>
          <p:nvPr/>
        </p:nvGrpSpPr>
        <p:grpSpPr>
          <a:xfrm>
            <a:off x="-9525" y="4414838"/>
            <a:ext cx="9163050" cy="728662"/>
            <a:chOff x="-9525" y="4414838"/>
            <a:chExt cx="9163050" cy="728662"/>
          </a:xfrm>
        </p:grpSpPr>
        <p:sp>
          <p:nvSpPr>
            <p:cNvPr id="5122" name="Shape 71" descr="Casella di testo blu" title="Casella di testo blu"/>
            <p:cNvSpPr>
              <a:spLocks noChangeArrowheads="1"/>
            </p:cNvSpPr>
            <p:nvPr/>
          </p:nvSpPr>
          <p:spPr bwMode="auto">
            <a:xfrm>
              <a:off x="-9525" y="4414838"/>
              <a:ext cx="9163050" cy="728662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</a:pPr>
              <a:endParaRPr lang="it-IT" altLang="it-IT" sz="1900" dirty="0">
                <a:latin typeface="Titillium Web" panose="00000800000000000000" pitchFamily="2" charset="0"/>
                <a:sym typeface="Titillium Web" panose="00000800000000000000" pitchFamily="2" charset="0"/>
              </a:endParaRPr>
            </a:p>
          </p:txBody>
        </p:sp>
        <p:pic>
          <p:nvPicPr>
            <p:cNvPr id="2" name="Immagine 1" descr="Logo AgID" title="Logo AgI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95" y="4660057"/>
              <a:ext cx="2030400" cy="291266"/>
            </a:xfrm>
            <a:prstGeom prst="rect">
              <a:avLst/>
            </a:prstGeom>
          </p:spPr>
        </p:pic>
      </p:grpSp>
      <p:sp>
        <p:nvSpPr>
          <p:cNvPr id="5123" name="Shape 73" descr="Nome, cognome e ruolo in AgID" title="Nome, cognome e ruolo in AgID"/>
          <p:cNvSpPr txBox="1">
            <a:spLocks noGrp="1"/>
          </p:cNvSpPr>
          <p:nvPr>
            <p:ph type="title"/>
          </p:nvPr>
        </p:nvSpPr>
        <p:spPr>
          <a:xfrm>
            <a:off x="484188" y="3271838"/>
            <a:ext cx="8175625" cy="542925"/>
          </a:xfrm>
        </p:spPr>
        <p:txBody>
          <a:bodyPr lIns="24550" tIns="24550" rIns="24550" bIns="24550" anchor="ctr"/>
          <a:lstStyle/>
          <a:p>
            <a:pPr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it-IT" sz="1800" b="1" kern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Arial" panose="020B0604020202020204" pitchFamily="34" charset="0"/>
              </a:rPr>
              <a:t>Le Linee guida e la loro attuazione</a:t>
            </a:r>
            <a:endParaRPr lang="it-IT" altLang="it-IT" sz="1800" b="1" kern="1200" dirty="0">
              <a:solidFill>
                <a:srgbClr val="0066CC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127" name="CasellaDiTesto 9"/>
          <p:cNvSpPr txBox="1">
            <a:spLocks noChangeArrowheads="1"/>
          </p:cNvSpPr>
          <p:nvPr/>
        </p:nvSpPr>
        <p:spPr bwMode="auto">
          <a:xfrm>
            <a:off x="0" y="3895058"/>
            <a:ext cx="915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i="1" dirty="0" smtClean="0">
                <a:solidFill>
                  <a:srgbClr val="0066CC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Titillium Web" panose="00000800000000000000" pitchFamily="2" charset="0"/>
              </a:rPr>
              <a:t>Guido Pera – Area Trasformazione digitale </a:t>
            </a:r>
          </a:p>
          <a:p>
            <a:pPr algn="ctr" eaLnBrk="1" hangingPunct="1"/>
            <a:r>
              <a:rPr lang="it-IT" alt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Titillium Web" panose="00000800000000000000" pitchFamily="2" charset="0"/>
              </a:rPr>
              <a:t>10 dicembre 2010 - Webinar</a:t>
            </a:r>
            <a:endParaRPr lang="it-IT" altLang="it-IT" dirty="0">
              <a:solidFill>
                <a:srgbClr val="0066CC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Titillium Web" panose="000008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374" r="-562" b="-374"/>
          <a:stretch/>
        </p:blipFill>
        <p:spPr>
          <a:xfrm>
            <a:off x="0" y="0"/>
            <a:ext cx="5169408" cy="2584704"/>
          </a:xfrm>
          <a:prstGeom prst="rect">
            <a:avLst/>
          </a:prstGeom>
        </p:spPr>
      </p:pic>
      <p:pic>
        <p:nvPicPr>
          <p:cNvPr id="1030" name="Picture 6" descr="Risultati immagini per commissario agenda digit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9" y="4430369"/>
            <a:ext cx="701040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isultati immagini per commissario agenda digit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90" y="2179814"/>
            <a:ext cx="350520" cy="3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5666" y="1125090"/>
            <a:ext cx="88083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sym typeface="Open Sans Bold"/>
              </a:rPr>
              <a:t>NUOVE OPPORTUNITA’</a:t>
            </a: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Superamento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lock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-in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Distribuzione più efficiente della spesa tra le PA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Trasparenza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Accelerazione verso processi di interoperabilità tra le PA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10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949154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0308" y="1125090"/>
            <a:ext cx="8553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ADEMPIMENTI PREVISTI DALLE LINEE GUIDA</a:t>
            </a: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Analisi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delle esigenze e valutazione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comparativa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Scelta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della Licenza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aperta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Maintenance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Code Hosting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Gestione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delle Comunità di PA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11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37692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0780" y="1125090"/>
            <a:ext cx="84032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VALUTAZIONE COMPARATIVA – CRITERI PREVISTI</a:t>
            </a:r>
            <a:endParaRPr lang="it-IT" b="1" u="sng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Definizione del Costo complessivo (TCO)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Utilizzo di formati di dati aperti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Utilizzo di interfacce aperte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Utilizzo di standard per l’interoperabilità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Livelli di sicurezza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Conformità alla normativa in materia di protezione dei dati personali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Livelli di servizio del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fornitore definiti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in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Service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Level Agreement (SLA).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12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840391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2906" y="1125090"/>
            <a:ext cx="84610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OBIETTIVI ALLA BASE DEI CRITERI DI VALUTAZIONE</a:t>
            </a:r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Soddisfare le esigenze definite dalla PA che tengono conto dei bisogni e dei vincoli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Conformità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alle normative europee e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nazionali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Attuazione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delle strategie (Piano triennale, ecc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.)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Assicurare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l’interoperabilità tra i sistemi informatici delle PA e dei gestori di servizi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pubblici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Sicurezza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Qualità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Contenimento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dei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Costi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13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227344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3458" y="1125090"/>
            <a:ext cx="8530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DOCUMENTO DESCRITTIVO DELLE ESIGENZE</a:t>
            </a:r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sym typeface="Open Sans Bold"/>
              </a:rPr>
              <a:t>Deve contenere: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Analisi dei fabbisogni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Individuazione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dei vincoli (economici e temporali) che condizionano le scelte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dell’amministrazione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14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297070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9204" y="1125090"/>
            <a:ext cx="83361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DOCUMENTO DI VALUTAZIONE COMPARATIVA</a:t>
            </a:r>
            <a:endParaRPr lang="it-IT" b="1" u="sng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indent="-214303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Comparazione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tra le soluzioni rinvenute e le esigenze e i vincoli descritti dando priorità alle soluzioni open source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di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cui è titolare la PA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15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417850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59756" y="1125090"/>
            <a:ext cx="848424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CRITERI SPECIFICI DI VALUTAZIONE DI UNA SOLUZIONE IN RIUSO</a:t>
            </a:r>
          </a:p>
          <a:p>
            <a:pPr marL="180966" lvl="4">
              <a:lnSpc>
                <a:spcPts val="2300"/>
              </a:lnSpc>
              <a:spcBef>
                <a:spcPts val="0"/>
              </a:spcBef>
              <a:buClr>
                <a:srgbClr val="0066CC"/>
              </a:buClr>
              <a:tabLst>
                <a:tab pos="0" algn="l"/>
                <a:tab pos="134994" algn="l"/>
              </a:tabLst>
            </a:pP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Presenza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di </a:t>
            </a:r>
            <a:endParaRPr lang="it-IT" sz="1200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352416" lvl="4" indent="-171450">
              <a:lnSpc>
                <a:spcPts val="23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una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comunità di PA che sostengono il progetto</a:t>
            </a:r>
          </a:p>
          <a:p>
            <a:pPr marL="352416" lvl="4" indent="-171450">
              <a:lnSpc>
                <a:spcPts val="23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un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manutentore</a:t>
            </a:r>
          </a:p>
          <a:p>
            <a:pPr marL="352416" lvl="4" indent="-171450">
              <a:lnSpc>
                <a:spcPts val="23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accordi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con terzi stipulati dall’amministrazione titolare e utilizzabili dall’amministrazione valutante</a:t>
            </a:r>
          </a:p>
          <a:p>
            <a:pPr marL="352416" lvl="4" indent="-171450">
              <a:lnSpc>
                <a:spcPts val="23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vincoli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e dipendenze obbligatorie con altro SW aperto e/o con SW proprietario</a:t>
            </a:r>
          </a:p>
          <a:p>
            <a:pPr marL="352416" lvl="4" indent="-171450">
              <a:lnSpc>
                <a:spcPts val="23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competenza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delle risorse interne alla PA in merito alla gestione degli ambienti e dei linguaggi utilizzati nella soluzione</a:t>
            </a:r>
          </a:p>
          <a:p>
            <a:pPr marL="352416" lvl="4" indent="-171450">
              <a:lnSpc>
                <a:spcPct val="1500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numero e tipologia di altre PA che utilizzano il progetto open source</a:t>
            </a:r>
          </a:p>
          <a:p>
            <a:pPr marL="352416" lvl="4" indent="-171450">
              <a:lnSpc>
                <a:spcPct val="150000"/>
              </a:lnSpc>
              <a:spcBef>
                <a:spcPts val="0"/>
              </a:spcBef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sostenibilità del progetto open source attraverso la valutazione di indicatori visibili sul repository open source, quali</a:t>
            </a:r>
          </a:p>
          <a:p>
            <a:pPr marL="634253" lvl="4" indent="-171450">
              <a:lnSpc>
                <a:spcPct val="150000"/>
              </a:lnSpc>
              <a:spcBef>
                <a:spcPts val="0"/>
              </a:spcBef>
              <a:buClr>
                <a:srgbClr val="0066CC"/>
              </a:buClr>
              <a:buFont typeface="Wingdings" panose="05000000000000000000" pitchFamily="2" charset="2"/>
              <a:buChar char="Ø"/>
              <a:tabLst>
                <a:tab pos="0" algn="l"/>
                <a:tab pos="134994" algn="l"/>
              </a:tabLst>
            </a:pP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frequenza delle modifiche (code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activity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)</a:t>
            </a:r>
          </a:p>
          <a:p>
            <a:pPr marL="634253" lvl="4" indent="-171450">
              <a:lnSpc>
                <a:spcPct val="150000"/>
              </a:lnSpc>
              <a:spcBef>
                <a:spcPts val="0"/>
              </a:spcBef>
              <a:buClr>
                <a:srgbClr val="0066CC"/>
              </a:buClr>
              <a:buFont typeface="Wingdings" panose="05000000000000000000" pitchFamily="2" charset="2"/>
              <a:buChar char="Ø"/>
              <a:tabLst>
                <a:tab pos="0" algn="l"/>
                <a:tab pos="134994" algn="l"/>
              </a:tabLst>
            </a:pP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frequenza dei rilasci (release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history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)</a:t>
            </a:r>
          </a:p>
          <a:p>
            <a:pPr marL="634253" lvl="4" indent="-171450">
              <a:lnSpc>
                <a:spcPct val="150000"/>
              </a:lnSpc>
              <a:spcBef>
                <a:spcPts val="0"/>
              </a:spcBef>
              <a:buClr>
                <a:srgbClr val="0066CC"/>
              </a:buClr>
              <a:buFont typeface="Wingdings" panose="05000000000000000000" pitchFamily="2" charset="2"/>
              <a:buChar char="Ø"/>
              <a:tabLst>
                <a:tab pos="0" algn="l"/>
                <a:tab pos="134994" algn="l"/>
              </a:tabLst>
            </a:pP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presenza di una comunità di utenti (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user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 community)</a:t>
            </a:r>
          </a:p>
          <a:p>
            <a:pPr marL="634253" lvl="4" indent="-171450">
              <a:lnSpc>
                <a:spcPct val="150000"/>
              </a:lnSpc>
              <a:spcBef>
                <a:spcPts val="0"/>
              </a:spcBef>
              <a:buClr>
                <a:srgbClr val="0066CC"/>
              </a:buClr>
              <a:buFont typeface="Wingdings" panose="05000000000000000000" pitchFamily="2" charset="2"/>
              <a:buChar char="Ø"/>
              <a:tabLst>
                <a:tab pos="0" algn="l"/>
                <a:tab pos="134994" algn="l"/>
              </a:tabLst>
            </a:pP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longevità del progetto (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longevity</a:t>
            </a: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)</a:t>
            </a:r>
            <a:endParaRPr lang="it-IT" sz="1200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16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012231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6608" y="1125090"/>
            <a:ext cx="85073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SCELTA DELLA LICENZA APERTA</a:t>
            </a:r>
          </a:p>
          <a:p>
            <a:pPr algn="ctr"/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Valutare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l’esigenza di un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copyleft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 più o meno forte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Compatibilità con preesistenti licenze su oggetti che vincolano la soluzione da licenziare</a:t>
            </a: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Suggerimento: valutare inizialmente la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hlinkClick r:id="rId2"/>
              </a:rPr>
              <a:t>licenza europea EUPL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6258" y="3953024"/>
            <a:ext cx="532609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Copyleft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obbligo per i fruitori dell’opera, nel caso </a:t>
            </a:r>
            <a:r>
              <a:rPr lang="it-IT" sz="1200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vogliano distribuire </a:t>
            </a:r>
            <a:r>
              <a:rPr lang="it-IT" sz="12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l'opera modificata, a farlo apponendo sulle modifiche la stessa licenza usata dal titolare della stessa</a:t>
            </a:r>
            <a:endParaRPr lang="it-IT" sz="1200" dirty="0"/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17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80468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6608" y="1125090"/>
            <a:ext cx="83689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SCELTA DELLA LICENZA APERTA: RACCOMANDAZIONI </a:t>
            </a:r>
          </a:p>
          <a:p>
            <a:pPr algn="ctr"/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0" lvl="4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Va ricordato che:</a:t>
            </a:r>
          </a:p>
          <a:p>
            <a:pPr marL="285750" lvl="4" indent="-285750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Ad un software che deriva da un altro si deve necessariamente applicare la licenza del software da cui deriva</a:t>
            </a:r>
          </a:p>
          <a:p>
            <a:pPr marL="285750" lvl="4" indent="-285750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Nei contratti di fornitura di software stipulati va specificato che la stessa PA consegue la titolarità dei prodotti ai sensi dell’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hlinkClick r:id="rId2" action="ppaction://hlinkfile"/>
              </a:rPr>
              <a:t>articolo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hlinkClick r:id="rId2" action="ppaction://hlinkfile"/>
              </a:rPr>
              <a:t>11 della </a:t>
            </a: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hlinkClick r:id="rId2" action="ppaction://hlinkfile"/>
              </a:rPr>
              <a:t>Legge 22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hlinkClick r:id="rId2" action="ppaction://hlinkfile"/>
              </a:rPr>
              <a:t>aprile 1941, n. 633</a:t>
            </a: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18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836584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8182" y="1125090"/>
            <a:ext cx="8495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IL MAINTENANCE</a:t>
            </a:r>
          </a:p>
          <a:p>
            <a:pPr algn="ctr"/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algn="ctr"/>
            <a:endParaRPr lang="it-IT" b="1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È il complesso delle attività che riguardano la gestione e l’evoluzione del software con licenza aperta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75" y="3745887"/>
            <a:ext cx="2588918" cy="886088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19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417384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28262" y="1112129"/>
            <a:ext cx="8715737" cy="3633426"/>
          </a:xfrm>
        </p:spPr>
        <p:txBody>
          <a:bodyPr anchor="t" anchorCtr="0"/>
          <a:lstStyle/>
          <a:p>
            <a:pPr algn="ctr">
              <a:spcAft>
                <a:spcPts val="1800"/>
              </a:spcAft>
            </a:pPr>
            <a:r>
              <a:rPr lang="it-IT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LINEE GUIDA PER IL RIUSO DEL SOFTWARE NELLA PA</a:t>
            </a:r>
            <a:endParaRPr lang="it-IT" altLang="it-IT" b="1" u="sng" dirty="0" smtClean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linee guida danno attuazione agli articoli 68 e 69 del Codice dell’Amministrazione Digitale (CAD), che riguardano rispettivamente:</a:t>
            </a:r>
          </a:p>
          <a:p>
            <a:pPr marL="257162" indent="-257162">
              <a:lnSpc>
                <a:spcPct val="150000"/>
              </a:lnSpc>
              <a:buFont typeface="+mj-lt"/>
              <a:buAutoNum type="arabicPeriod" startAt="68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definizione di criteri per l’analisi comparativa delle soluzioni SW per le PA</a:t>
            </a:r>
          </a:p>
          <a:p>
            <a:pPr marL="257162" indent="-257162">
              <a:lnSpc>
                <a:spcPct val="150000"/>
              </a:lnSpc>
              <a:buFont typeface="+mj-lt"/>
              <a:buAutoNum type="arabicPeriod" startAt="68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riuso delle soluzioni e standard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aperti</a:t>
            </a:r>
          </a:p>
          <a:p>
            <a:pPr>
              <a:lnSpc>
                <a:spcPct val="150000"/>
              </a:lnSpc>
            </a:pP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Sostituiscono </a:t>
            </a:r>
            <a:r>
              <a:rPr lang="it-IT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la precedente circolare AgID 63/2013 “Linee guida per la valutazione comparativa prevista dall’art. 68 del D.Lgs. 7 marzo 2005, n. 82 Codice dell’Amministrazione digitale” e relativi allegati.</a:t>
            </a:r>
          </a:p>
          <a:p>
            <a:pPr>
              <a:lnSpc>
                <a:spcPct val="150000"/>
              </a:lnSpc>
            </a:pPr>
            <a:endParaRPr lang="it-IT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Adottate </a:t>
            </a:r>
            <a:r>
              <a:rPr lang="it-IT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con determinazione n. 115 del 9 maggio 2019, sono pubblicate in Gazzetta ufficiale, serie generale n.119 del </a:t>
            </a:r>
            <a:r>
              <a:rPr lang="it-IT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 maggio 2019.</a:t>
            </a:r>
            <a:endParaRPr lang="it-IT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2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472649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8182" y="1125090"/>
            <a:ext cx="8495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IL MAINTENANCE: ESEMPI DI ATTIVITÀ </a:t>
            </a:r>
          </a:p>
          <a:p>
            <a:pPr algn="ctr"/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Progettazione e Implementazione nuovo SW</a:t>
            </a:r>
            <a:endParaRPr lang="it-IT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Personalizzazione e Configurazione SW acquisito</a:t>
            </a:r>
            <a:endParaRPr lang="it-IT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Manutenzione SW</a:t>
            </a:r>
            <a:endParaRPr lang="it-IT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Distribuzione SW tra le PA </a:t>
            </a:r>
            <a:r>
              <a:rPr lang="it-IT" sz="12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 lo riusano</a:t>
            </a:r>
            <a:endParaRPr lang="it-IT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Gestione del/dei Repository</a:t>
            </a:r>
            <a:endParaRPr lang="it-IT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Tutela della proprietà intellettuale</a:t>
            </a:r>
            <a:endParaRPr lang="it-IT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Formazione al personale delle </a:t>
            </a:r>
            <a:r>
              <a:rPr lang="it-IT" sz="12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lang="it-IT" dirty="0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Uso del SW</a:t>
            </a:r>
            <a:endParaRPr lang="it-IT" dirty="0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Culture </a:t>
            </a: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dissemination</a:t>
            </a:r>
            <a:endParaRPr lang="it-IT" sz="12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lang="it-IT" dirty="0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Raccolta e analisi dei suggerimenti</a:t>
            </a:r>
            <a:endParaRPr lang="it-IT" dirty="0"/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Bugs</a:t>
            </a:r>
            <a:endParaRPr lang="it-IT" dirty="0"/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Feed</a:t>
            </a: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back utenti</a:t>
            </a:r>
            <a:endParaRPr lang="it-IT" dirty="0"/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it-IT" sz="1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Proposte per Nuove </a:t>
            </a:r>
            <a:r>
              <a:rPr lang="it-IT" sz="12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funzioni</a:t>
            </a:r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75" y="3745887"/>
            <a:ext cx="2588918" cy="886088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20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51184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01884" y="1125090"/>
            <a:ext cx="8542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CODE HOSTING</a:t>
            </a:r>
          </a:p>
          <a:p>
            <a:pPr algn="ctr"/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Utilizzo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dei repository con i requisiti indicati </a:t>
            </a:r>
            <a:r>
              <a:rPr lang="it-IT" b="1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dall’allegato A alle Linee </a:t>
            </a:r>
            <a:r>
              <a:rPr lang="it-IT" b="1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guida</a:t>
            </a: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75" y="3745887"/>
            <a:ext cx="2588918" cy="886088"/>
          </a:xfrm>
          <a:prstGeom prst="rect">
            <a:avLst/>
          </a:prstGeom>
        </p:spPr>
      </p:pic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21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200291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5504" y="1125090"/>
            <a:ext cx="8368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GESTIONE COMUNITÀ</a:t>
            </a:r>
          </a:p>
          <a:p>
            <a:pPr algn="ctr"/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lvl="4" indent="-214303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Uso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dell’articolo 15 (Accordi fra pubbliche amministrazioni) della legge 241/1990</a:t>
            </a:r>
          </a:p>
          <a:p>
            <a:pPr marL="0" lvl="4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tabLst>
                <a:tab pos="0" algn="l"/>
                <a:tab pos="134994" algn="l"/>
              </a:tabLst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Attività previste:</a:t>
            </a:r>
          </a:p>
          <a:p>
            <a:pPr marL="285750" lvl="4" indent="-285750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Ripartizione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dei costi tra le PA</a:t>
            </a:r>
          </a:p>
          <a:p>
            <a:pPr marL="285750" lvl="4" indent="-285750">
              <a:lnSpc>
                <a:spcPct val="200000"/>
              </a:lnSpc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tabLst>
                <a:tab pos="0" algn="l"/>
                <a:tab pos="134994" algn="l"/>
              </a:tabLst>
            </a:pPr>
            <a:r>
              <a:rPr lang="it-IT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Gestione </a:t>
            </a: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delle decisioni riguardo alle licenze, alla manutenzione e all’evoluzione del progetto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it-IT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</a:endParaRPr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22</a:t>
            </a:fld>
            <a:endParaRPr lang="it-IT" kern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75" y="3745887"/>
            <a:ext cx="2588918" cy="8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6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3" y="1186625"/>
            <a:ext cx="8857813" cy="3622699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18663" y="1186626"/>
            <a:ext cx="8857813" cy="3406314"/>
          </a:xfrm>
        </p:spPr>
        <p:txBody>
          <a:bodyPr anchor="t" anchorCtr="0"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23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872756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250950"/>
            <a:ext cx="8870950" cy="3390900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07950" y="1250950"/>
            <a:ext cx="7918450" cy="3390900"/>
          </a:xfrm>
        </p:spPr>
        <p:txBody>
          <a:bodyPr anchor="t" anchorCtr="0"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CCROS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24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868377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 descr="Logo, slogan  e sito web AgID" title="Logo, slogan  e sito web AgID"/>
          <p:cNvGrpSpPr/>
          <p:nvPr/>
        </p:nvGrpSpPr>
        <p:grpSpPr>
          <a:xfrm>
            <a:off x="3100388" y="2231653"/>
            <a:ext cx="2943225" cy="2389560"/>
            <a:chOff x="3100388" y="2231653"/>
            <a:chExt cx="2943225" cy="2389560"/>
          </a:xfrm>
        </p:grpSpPr>
        <p:pic>
          <p:nvPicPr>
            <p:cNvPr id="2" name="Immagine 1" descr="Logo AgID" title="Logo AgI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230" y="2231653"/>
              <a:ext cx="2743200" cy="393519"/>
            </a:xfrm>
            <a:prstGeom prst="rect">
              <a:avLst/>
            </a:prstGeom>
          </p:spPr>
        </p:pic>
        <p:sp>
          <p:nvSpPr>
            <p:cNvPr id="9219" name="Shape 411"/>
            <p:cNvSpPr>
              <a:spLocks noChangeArrowheads="1"/>
            </p:cNvSpPr>
            <p:nvPr/>
          </p:nvSpPr>
          <p:spPr bwMode="auto">
            <a:xfrm>
              <a:off x="3100388" y="2935288"/>
              <a:ext cx="2943225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750" tIns="32750" rIns="32750" bIns="327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ct val="25000"/>
              </a:pPr>
              <a:r>
                <a:rPr lang="it-IT" altLang="it-IT" sz="1100" i="1" dirty="0">
                  <a:solidFill>
                    <a:srgbClr val="01033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Open Sans"/>
                </a:rPr>
                <a:t>Il Paese che cambia passa da qui.</a:t>
              </a:r>
            </a:p>
          </p:txBody>
        </p:sp>
        <p:sp>
          <p:nvSpPr>
            <p:cNvPr id="9220" name="Shape 413" descr="Sito web AgID - Agenzia per l'Italia Digitale" title="www.agid.gov.it"/>
            <p:cNvSpPr>
              <a:spLocks noChangeArrowheads="1"/>
            </p:cNvSpPr>
            <p:nvPr/>
          </p:nvSpPr>
          <p:spPr bwMode="auto">
            <a:xfrm>
              <a:off x="4090988" y="4379913"/>
              <a:ext cx="9620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750" tIns="32750" rIns="32750" bIns="327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ct val="25000"/>
              </a:pPr>
              <a:r>
                <a:rPr lang="it-IT" altLang="it-IT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Open Sans"/>
                </a:rPr>
                <a:t>agid.gov.it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97711" y="1112129"/>
            <a:ext cx="8356870" cy="1601710"/>
          </a:xfrm>
        </p:spPr>
        <p:txBody>
          <a:bodyPr anchor="t" anchorCtr="0"/>
          <a:lstStyle/>
          <a:p>
            <a:pPr algn="ctr">
              <a:spcAft>
                <a:spcPts val="1800"/>
              </a:spcAft>
            </a:pPr>
            <a:r>
              <a:rPr lang="it-IT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SOGGETTI A CUI SI APPLICANO</a:t>
            </a:r>
          </a:p>
          <a:p>
            <a:pPr algn="ctr">
              <a:spcAft>
                <a:spcPts val="1800"/>
              </a:spcAft>
            </a:pPr>
            <a:endParaRPr lang="it-IT" altLang="it-IT" b="1" u="sng" dirty="0" smtClean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Tutte le Pubbliche amministrazioni indicate dal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comma 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, articolo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del d.lgs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. 30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marzo 2001, n. 165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3</a:t>
            </a:fld>
            <a:endParaRPr lang="it-IT" kern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01" y="3682825"/>
            <a:ext cx="1452304" cy="10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0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97710" y="1112129"/>
            <a:ext cx="8646289" cy="3633426"/>
          </a:xfrm>
        </p:spPr>
        <p:txBody>
          <a:bodyPr anchor="t" anchorCtr="0"/>
          <a:lstStyle/>
          <a:p>
            <a:pPr algn="ctr">
              <a:spcAft>
                <a:spcPts val="1800"/>
              </a:spcAft>
            </a:pPr>
            <a:r>
              <a:rPr lang="it-IT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OGGETTI A CUI SI APPLICANO</a:t>
            </a:r>
            <a:endParaRPr lang="it-IT" altLang="it-IT" b="1" u="sng" dirty="0" smtClean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Applicazioni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(per: web, mobile, desktop)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API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Componenti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Librerie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Plug-in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Sistemi operativi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Siti web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Rappresentazioni di processi</a:t>
            </a:r>
          </a:p>
          <a:p>
            <a:pPr marL="214303" indent="-214303">
              <a:lnSpc>
                <a:spcPts val="2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Documentazione di progetto</a:t>
            </a:r>
          </a:p>
          <a:p>
            <a:pPr>
              <a:spcAft>
                <a:spcPts val="1800"/>
              </a:spcAft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4</a:t>
            </a:fld>
            <a:endParaRPr lang="it-IT" kern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401" y="3682825"/>
            <a:ext cx="1452304" cy="10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9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208015" y="1098396"/>
            <a:ext cx="7705288" cy="3523938"/>
          </a:xfrm>
        </p:spPr>
        <p:txBody>
          <a:bodyPr anchor="t" anchorCtr="0"/>
          <a:lstStyle/>
          <a:p>
            <a:pPr algn="ctr">
              <a:lnSpc>
                <a:spcPct val="150000"/>
              </a:lnSpc>
              <a:spcAft>
                <a:spcPts val="900"/>
              </a:spcAft>
            </a:pPr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source e Unione europea</a:t>
            </a:r>
            <a:endParaRPr 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Crediamo nell'open source perché promuove l'innovazione e la concorrenza e riduce gli ostacoli all'ingresso nel mercato, quindi </a:t>
            </a:r>
            <a:r>
              <a:rPr lang="it-IT" i="1" u="sng" dirty="0">
                <a:latin typeface="Calibri" panose="020F0502020204030204" pitchFamily="34" charset="0"/>
                <a:cs typeface="Calibri" panose="020F0502020204030204" pitchFamily="34" charset="0"/>
              </a:rPr>
              <a:t>usiamo l'open source per alimentare un'Europa </a:t>
            </a:r>
            <a:r>
              <a:rPr lang="it-IT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b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(intervento di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Pearse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O’Donohue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Capo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Direzione “Future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Directorate”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la DG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Source Beyond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il 25/11/2019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CEF Building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Blocks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funzionalità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 base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sotto licenza aperta che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possono essere riutilizzate in qualsiasi progetto per facilitare la fornitura di servizi pubblici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digitali.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EU-FOSSA²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prevede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 garantire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mantenere l'integrità e la sicurezza dei principali software open source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Open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Source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Observatory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(OSOR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5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435433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7" y="1424549"/>
            <a:ext cx="7774113" cy="3321006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0" y="1112129"/>
            <a:ext cx="8810973" cy="3633426"/>
          </a:xfrm>
        </p:spPr>
        <p:txBody>
          <a:bodyPr anchor="t" anchorCtr="0"/>
          <a:lstStyle/>
          <a:p>
            <a:pPr>
              <a:lnSpc>
                <a:spcPct val="150000"/>
              </a:lnSpc>
              <a:spcAft>
                <a:spcPts val="1800"/>
              </a:spcAft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6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891577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97710" y="1112129"/>
            <a:ext cx="8646289" cy="3633426"/>
          </a:xfrm>
        </p:spPr>
        <p:txBody>
          <a:bodyPr anchor="t" anchorCtr="0"/>
          <a:lstStyle/>
          <a:p>
            <a:pPr algn="ctr">
              <a:spcAft>
                <a:spcPts val="1800"/>
              </a:spcAft>
            </a:pPr>
            <a:r>
              <a:rPr lang="it-IT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NUOVI PARADIGMI</a:t>
            </a:r>
            <a:endParaRPr lang="it-IT" altLang="it-IT" b="1" u="sng" dirty="0" smtClean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Riuso si conferma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come una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scelta strategica della PA 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Riuso si identifica con l’Open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i="1" u="sng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’Open </a:t>
            </a:r>
            <a:r>
              <a:rPr lang="it-IT" i="1" u="sng" dirty="0">
                <a:latin typeface="Calibri" panose="020F0502020204030204" pitchFamily="34" charset="0"/>
                <a:cs typeface="Calibri" panose="020F0502020204030204" pitchFamily="34" charset="0"/>
              </a:rPr>
              <a:t>source è una scelta strategica della PA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Titillium Web" pitchFamily="2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7</a:t>
            </a:fld>
            <a:endParaRPr lang="it-IT" kern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401" y="3682825"/>
            <a:ext cx="1452304" cy="10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0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05" y="2174459"/>
            <a:ext cx="5341510" cy="1874126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87350" y="1219200"/>
            <a:ext cx="8325241" cy="34278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75" tIns="34275" rIns="34275" bIns="34275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0066CC"/>
              </a:buClr>
            </a:pPr>
            <a:r>
              <a:rPr lang="it-IT" sz="1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Il RIUSO FAVORISCE LA RAZIONALIZZAZIONE DELLE SOLUZIONI UTILIZZATE NEI SETTORI/SERVIZI COMUNI ALLE PA</a:t>
            </a:r>
            <a:endParaRPr lang="it-IT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8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289043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5114" y="1125090"/>
            <a:ext cx="8738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sym typeface="Open Sans Bold"/>
              </a:rPr>
              <a:t>NUOVI CAMPI DI AZIONE DELLE PA</a:t>
            </a: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Gestione di licenze aperte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Gestione di comunità</a:t>
            </a:r>
          </a:p>
          <a:p>
            <a:pPr marL="214303" indent="-214303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6CC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</a:rPr>
              <a:t>Gestione delle interazioni con il mondo Open source</a:t>
            </a:r>
          </a:p>
          <a:p>
            <a:endParaRPr lang="it-IT" b="1" dirty="0">
              <a:solidFill>
                <a:srgbClr val="0066CC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100" y="3619760"/>
            <a:ext cx="1634149" cy="1021343"/>
          </a:xfrm>
          <a:prstGeom prst="rect">
            <a:avLst/>
          </a:prstGeom>
        </p:spPr>
      </p:pic>
      <p:sp>
        <p:nvSpPr>
          <p:cNvPr id="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247419" y="4886421"/>
            <a:ext cx="649175" cy="173366"/>
          </a:xfrm>
        </p:spPr>
        <p:txBody>
          <a:bodyPr/>
          <a:lstStyle/>
          <a:p>
            <a:pPr defTabSz="271216" hangingPunct="0"/>
            <a:fld id="{86CB4B4D-7CA3-9044-876B-883B54F8677D}" type="slidenum">
              <a:rPr lang="it-IT" kern="0" smtClean="0"/>
              <a:pPr defTabSz="271216" hangingPunct="0"/>
              <a:t>9</a:t>
            </a:fld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329844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resentazione per uso esterno.potx" id="{8426A243-BF4A-4158-BD34-AE6E79EFD78B}" vid="{0E9F807F-3924-4C36-BB80-CB46052850F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C9C368AB22D254B9258F107DE46B26C" ma:contentTypeVersion="5" ma:contentTypeDescription="Creare un nuovo documento." ma:contentTypeScope="" ma:versionID="22d6edd148c4f885f0fdcc3d6098741b">
  <xsd:schema xmlns:xsd="http://www.w3.org/2001/XMLSchema" xmlns:xs="http://www.w3.org/2001/XMLSchema" xmlns:p="http://schemas.microsoft.com/office/2006/metadata/properties" xmlns:ns2="f93e7795-341f-4130-9452-a53072feac1b" xmlns:ns3="a338467f-f275-4fdc-8a15-4f46abf96259" targetNamespace="http://schemas.microsoft.com/office/2006/metadata/properties" ma:root="true" ma:fieldsID="2b37831a16ff6f5ae2f9ead4881c006f" ns2:_="" ns3:_="">
    <xsd:import namespace="f93e7795-341f-4130-9452-a53072feac1b"/>
    <xsd:import namespace="a338467f-f275-4fdc-8a15-4f46abf962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e7795-341f-4130-9452-a53072feac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8467f-f275-4fdc-8a15-4f46abf96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8DF8B-5B81-462C-B689-886B1EFE9442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38467f-f275-4fdc-8a15-4f46abf96259"/>
    <ds:schemaRef ds:uri="f93e7795-341f-4130-9452-a53072feac1b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93093D-0C0D-4408-9C89-9C26A790B3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F9379-1FC2-4DE4-A4AD-284A9AB56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3e7795-341f-4130-9452-a53072feac1b"/>
    <ds:schemaRef ds:uri="a338467f-f275-4fdc-8a15-4f46abf96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Presentazione per uso esterno</Template>
  <TotalTime>5292</TotalTime>
  <Words>857</Words>
  <Application>Microsoft Office PowerPoint</Application>
  <PresentationFormat>Presentazione su schermo (16:9)</PresentationFormat>
  <Paragraphs>184</Paragraphs>
  <Slides>25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Helvetica Neue</vt:lpstr>
      <vt:lpstr>Open Sans</vt:lpstr>
      <vt:lpstr>Open Sans Bold</vt:lpstr>
      <vt:lpstr>Titillium Web</vt:lpstr>
      <vt:lpstr>Wingdings</vt:lpstr>
      <vt:lpstr>White</vt:lpstr>
      <vt:lpstr>Le Linee guida e la loro attuazione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Guido Pera</dc:title>
  <dc:creator>vintra</dc:creator>
  <cp:keywords>AgID</cp:keywords>
  <cp:lastModifiedBy>PERA Guido</cp:lastModifiedBy>
  <cp:revision>90</cp:revision>
  <dcterms:created xsi:type="dcterms:W3CDTF">2019-02-19T12:01:45Z</dcterms:created>
  <dcterms:modified xsi:type="dcterms:W3CDTF">2019-12-10T11:45:25Z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0x010100BC9C368AB22D254B9258F107DE46B26C</vt:lpwstr>
  </property>
</Properties>
</file>