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67"/>
  </p:notesMasterIdLst>
  <p:sldIdLst>
    <p:sldId id="1506" r:id="rId2"/>
    <p:sldId id="1817" r:id="rId3"/>
    <p:sldId id="1733" r:id="rId4"/>
    <p:sldId id="1850" r:id="rId5"/>
    <p:sldId id="1811" r:id="rId6"/>
    <p:sldId id="1851" r:id="rId7"/>
    <p:sldId id="1852" r:id="rId8"/>
    <p:sldId id="1853" r:id="rId9"/>
    <p:sldId id="1854" r:id="rId10"/>
    <p:sldId id="1829" r:id="rId11"/>
    <p:sldId id="1837" r:id="rId12"/>
    <p:sldId id="1838" r:id="rId13"/>
    <p:sldId id="1839" r:id="rId14"/>
    <p:sldId id="1840" r:id="rId15"/>
    <p:sldId id="1841" r:id="rId16"/>
    <p:sldId id="1842" r:id="rId17"/>
    <p:sldId id="1843" r:id="rId18"/>
    <p:sldId id="1844" r:id="rId19"/>
    <p:sldId id="1845" r:id="rId20"/>
    <p:sldId id="1846" r:id="rId21"/>
    <p:sldId id="1847" r:id="rId22"/>
    <p:sldId id="1848" r:id="rId23"/>
    <p:sldId id="1818" r:id="rId24"/>
    <p:sldId id="1856" r:id="rId25"/>
    <p:sldId id="1868" r:id="rId26"/>
    <p:sldId id="1869" r:id="rId27"/>
    <p:sldId id="1870" r:id="rId28"/>
    <p:sldId id="1871" r:id="rId29"/>
    <p:sldId id="1872" r:id="rId30"/>
    <p:sldId id="1857" r:id="rId31"/>
    <p:sldId id="1859" r:id="rId32"/>
    <p:sldId id="1863" r:id="rId33"/>
    <p:sldId id="1862" r:id="rId34"/>
    <p:sldId id="1860" r:id="rId35"/>
    <p:sldId id="1858" r:id="rId36"/>
    <p:sldId id="1864" r:id="rId37"/>
    <p:sldId id="1865" r:id="rId38"/>
    <p:sldId id="1866" r:id="rId39"/>
    <p:sldId id="1867" r:id="rId40"/>
    <p:sldId id="1819" r:id="rId41"/>
    <p:sldId id="346" r:id="rId42"/>
    <p:sldId id="347" r:id="rId43"/>
    <p:sldId id="1855" r:id="rId44"/>
    <p:sldId id="348" r:id="rId45"/>
    <p:sldId id="349" r:id="rId46"/>
    <p:sldId id="350" r:id="rId47"/>
    <p:sldId id="351" r:id="rId48"/>
    <p:sldId id="1832" r:id="rId49"/>
    <p:sldId id="1835" r:id="rId50"/>
    <p:sldId id="1834" r:id="rId51"/>
    <p:sldId id="1836" r:id="rId52"/>
    <p:sldId id="1821" r:id="rId53"/>
    <p:sldId id="1873" r:id="rId54"/>
    <p:sldId id="1874" r:id="rId55"/>
    <p:sldId id="1875" r:id="rId56"/>
    <p:sldId id="1877" r:id="rId57"/>
    <p:sldId id="1876" r:id="rId58"/>
    <p:sldId id="1878" r:id="rId59"/>
    <p:sldId id="1880" r:id="rId60"/>
    <p:sldId id="1881" r:id="rId61"/>
    <p:sldId id="1883" r:id="rId62"/>
    <p:sldId id="1882" r:id="rId63"/>
    <p:sldId id="1879" r:id="rId64"/>
    <p:sldId id="1884" r:id="rId65"/>
    <p:sldId id="1505" r:id="rId66"/>
  </p:sldIdLst>
  <p:sldSz cx="9144000" cy="6858000" type="screen4x3"/>
  <p:notesSz cx="6858000"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AEAEA"/>
    <a:srgbClr val="0066FF"/>
    <a:srgbClr val="FF3300"/>
    <a:srgbClr val="3333CC"/>
    <a:srgbClr val="333399"/>
    <a:srgbClr val="FFFF66"/>
    <a:srgbClr val="FFCC66"/>
    <a:srgbClr val="CC0000"/>
    <a:srgbClr val="D6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99824" autoAdjust="0"/>
  </p:normalViewPr>
  <p:slideViewPr>
    <p:cSldViewPr>
      <p:cViewPr varScale="1">
        <p:scale>
          <a:sx n="63" d="100"/>
          <a:sy n="63" d="100"/>
        </p:scale>
        <p:origin x="11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921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7782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222"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9223"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34DDAFD-6C8E-435C-94C7-A1BC3E5B0090}" type="slidenum">
              <a:rPr lang="it-IT"/>
              <a:pPr>
                <a:defRPr/>
              </a:pPr>
              <a:t>‹N›</a:t>
            </a:fld>
            <a:endParaRPr lang="it-IT"/>
          </a:p>
        </p:txBody>
      </p:sp>
    </p:spTree>
    <p:extLst>
      <p:ext uri="{BB962C8B-B14F-4D97-AF65-F5344CB8AC3E}">
        <p14:creationId xmlns:p14="http://schemas.microsoft.com/office/powerpoint/2010/main" val="127918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11"/>
          <p:cNvSpPr>
            <a:spLocks noGrp="1" noChangeArrowheads="1"/>
          </p:cNvSpPr>
          <p:nvPr>
            <p:ph type="sldNum" sz="quarter"/>
          </p:nvPr>
        </p:nvSpPr>
        <p:spPr>
          <a:noFill/>
        </p:spPr>
        <p:txBody>
          <a:bodyPr/>
          <a:lstStyle/>
          <a:p>
            <a:fld id="{9991BBF1-0899-47B5-A0A3-F0DC06538B24}" type="slidenum">
              <a:rPr lang="it-IT" smtClean="0">
                <a:cs typeface="Arial" pitchFamily="34" charset="0"/>
              </a:rPr>
              <a:pPr/>
              <a:t>1</a:t>
            </a:fld>
            <a:endParaRPr lang="it-IT">
              <a:cs typeface="Arial" pitchFamily="34" charset="0"/>
            </a:endParaRPr>
          </a:p>
        </p:txBody>
      </p:sp>
      <p:sp>
        <p:nvSpPr>
          <p:cNvPr id="189443" name="Text Box 1"/>
          <p:cNvSpPr txBox="1">
            <a:spLocks noChangeArrowheads="1"/>
          </p:cNvSpPr>
          <p:nvPr/>
        </p:nvSpPr>
        <p:spPr bwMode="auto">
          <a:xfrm>
            <a:off x="3806143" y="9360537"/>
            <a:ext cx="2907426" cy="488321"/>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206420CC-B58B-40E4-ACA4-4BD767055B24}" type="slidenum">
              <a:rPr lang="it-IT">
                <a:solidFill>
                  <a:srgbClr val="000000"/>
                </a:solidFill>
                <a:latin typeface="Calibri" pitchFamily="34" charset="0"/>
                <a:cs typeface="Arial"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it-IT" dirty="0">
              <a:solidFill>
                <a:srgbClr val="000000"/>
              </a:solidFill>
              <a:latin typeface="Calibri" pitchFamily="34" charset="0"/>
              <a:cs typeface="Arial" pitchFamily="34" charset="0"/>
            </a:endParaRPr>
          </a:p>
        </p:txBody>
      </p:sp>
      <p:sp>
        <p:nvSpPr>
          <p:cNvPr id="189444" name="Text Box 2"/>
          <p:cNvSpPr txBox="1">
            <a:spLocks noChangeArrowheads="1"/>
          </p:cNvSpPr>
          <p:nvPr/>
        </p:nvSpPr>
        <p:spPr bwMode="auto">
          <a:xfrm>
            <a:off x="1119454" y="738824"/>
            <a:ext cx="4480969" cy="3695700"/>
          </a:xfrm>
          <a:prstGeom prst="rect">
            <a:avLst/>
          </a:prstGeom>
          <a:solidFill>
            <a:srgbClr val="FFFFFF"/>
          </a:solidFill>
          <a:ln w="9360">
            <a:solidFill>
              <a:srgbClr val="000000"/>
            </a:solidFill>
            <a:miter lim="800000"/>
            <a:headEnd/>
            <a:tailEnd/>
          </a:ln>
        </p:spPr>
        <p:txBody>
          <a:bodyPr wrap="none" lIns="91111" tIns="45555" rIns="91111" bIns="45555" anchor="ctr"/>
          <a:lstStyle/>
          <a:p>
            <a:endParaRPr lang="it-IT"/>
          </a:p>
        </p:txBody>
      </p:sp>
      <p:sp>
        <p:nvSpPr>
          <p:cNvPr id="189445" name="Rectangle 3"/>
          <p:cNvSpPr>
            <a:spLocks noGrp="1" noChangeArrowheads="1"/>
          </p:cNvSpPr>
          <p:nvPr>
            <p:ph type="body"/>
          </p:nvPr>
        </p:nvSpPr>
        <p:spPr>
          <a:xfrm>
            <a:off x="671672" y="4681855"/>
            <a:ext cx="5373378" cy="4531236"/>
          </a:xfrm>
          <a:noFill/>
          <a:ln/>
        </p:spPr>
        <p:txBody>
          <a:bodyPr wrap="none" anchor="ctr"/>
          <a:lstStyle/>
          <a:p>
            <a:endParaRPr lang="it-IT"/>
          </a:p>
        </p:txBody>
      </p:sp>
      <p:sp>
        <p:nvSpPr>
          <p:cNvPr id="189446" name="Text Box 4"/>
          <p:cNvSpPr txBox="1">
            <a:spLocks noChangeArrowheads="1"/>
          </p:cNvSpPr>
          <p:nvPr/>
        </p:nvSpPr>
        <p:spPr bwMode="auto">
          <a:xfrm>
            <a:off x="3806143" y="9360538"/>
            <a:ext cx="2912157" cy="493078"/>
          </a:xfrm>
          <a:prstGeom prst="rect">
            <a:avLst/>
          </a:prstGeom>
          <a:noFill/>
          <a:ln w="9525">
            <a:noFill/>
            <a:round/>
            <a:headEnd/>
            <a:tailEnd/>
          </a:ln>
        </p:spPr>
        <p:txBody>
          <a:bodyPr lIns="89676" tIns="46632" rIns="89676" bIns="46632" anchor="b"/>
          <a:lstStyle/>
          <a:p>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fld id="{3A76991C-71AF-45F0-AE32-306A6ABEDAF3}" type="slidenum">
              <a:rPr lang="en-US">
                <a:solidFill>
                  <a:srgbClr val="000000"/>
                </a:solidFill>
                <a:latin typeface="Calibri" pitchFamily="34" charset="0"/>
              </a:rPr>
              <a:pPr algn="r">
                <a:tabLst>
                  <a:tab pos="0" algn="l"/>
                  <a:tab pos="446063" algn="l"/>
                  <a:tab pos="893709" algn="l"/>
                  <a:tab pos="1341354" algn="l"/>
                  <a:tab pos="1788999" algn="l"/>
                  <a:tab pos="2236644" algn="l"/>
                  <a:tab pos="2684290" algn="l"/>
                  <a:tab pos="3131934" algn="l"/>
                  <a:tab pos="3579580" algn="l"/>
                  <a:tab pos="4027225" algn="l"/>
                  <a:tab pos="4474870" algn="l"/>
                  <a:tab pos="4922515" algn="l"/>
                  <a:tab pos="5370161" algn="l"/>
                  <a:tab pos="5817805" algn="l"/>
                  <a:tab pos="6265451" algn="l"/>
                  <a:tab pos="6713096" algn="l"/>
                  <a:tab pos="7160741" algn="l"/>
                  <a:tab pos="7608386" algn="l"/>
                  <a:tab pos="8056032" algn="l"/>
                  <a:tab pos="8503676" algn="l"/>
                  <a:tab pos="8951322" algn="l"/>
                </a:tabLst>
              </a:pPr>
              <a:t>1</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172158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6"/>
          <p:cNvSpPr>
            <a:spLocks noGrp="1" noChangeArrowheads="1"/>
          </p:cNvSpPr>
          <p:nvPr>
            <p:ph type="sldNum" sz="quarter"/>
          </p:nvPr>
        </p:nvSpPr>
        <p:spPr>
          <a:noFill/>
        </p:spPr>
        <p:txBody>
          <a:bodyPr/>
          <a:lstStyle/>
          <a:p>
            <a:fld id="{82B45E27-28B1-4F93-99C9-54EB3E74B48F}" type="slidenum">
              <a:rPr lang="it-IT" smtClean="0">
                <a:ea typeface="MS Gothic" pitchFamily="49" charset="-128"/>
              </a:rPr>
              <a:pPr/>
              <a:t>41</a:t>
            </a:fld>
            <a:endParaRPr lang="it-IT">
              <a:ea typeface="MS Gothic" pitchFamily="49" charset="-128"/>
            </a:endParaRPr>
          </a:p>
        </p:txBody>
      </p:sp>
      <p:sp>
        <p:nvSpPr>
          <p:cNvPr id="182275" name="Rectangle 2"/>
          <p:cNvSpPr>
            <a:spLocks noGrp="1" noRot="1" noChangeAspect="1" noChangeArrowheads="1" noTextEdit="1"/>
          </p:cNvSpPr>
          <p:nvPr>
            <p:ph type="sldImg"/>
          </p:nvPr>
        </p:nvSpPr>
        <p:spPr>
          <a:xfrm>
            <a:off x="3044825" y="476250"/>
            <a:ext cx="3178175" cy="2382838"/>
          </a:xfrm>
        </p:spPr>
      </p:sp>
      <p:sp>
        <p:nvSpPr>
          <p:cNvPr id="18227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8227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DCB16A3E-DF60-4B0D-BA4D-DAA470D5AD8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41</a:t>
            </a:fld>
            <a:endParaRPr lang="en-US" sz="130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6"/>
          <p:cNvSpPr>
            <a:spLocks noGrp="1" noChangeArrowheads="1"/>
          </p:cNvSpPr>
          <p:nvPr>
            <p:ph type="sldNum" sz="quarter"/>
          </p:nvPr>
        </p:nvSpPr>
        <p:spPr>
          <a:noFill/>
        </p:spPr>
        <p:txBody>
          <a:bodyPr/>
          <a:lstStyle/>
          <a:p>
            <a:fld id="{47D36A27-D679-46D8-AD75-7C2735B0905C}" type="slidenum">
              <a:rPr lang="it-IT" smtClean="0">
                <a:ea typeface="MS Gothic" pitchFamily="49" charset="-128"/>
              </a:rPr>
              <a:pPr/>
              <a:t>42</a:t>
            </a:fld>
            <a:endParaRPr lang="it-IT">
              <a:ea typeface="MS Gothic" pitchFamily="49" charset="-128"/>
            </a:endParaRPr>
          </a:p>
        </p:txBody>
      </p:sp>
      <p:sp>
        <p:nvSpPr>
          <p:cNvPr id="183299" name="Rectangle 2"/>
          <p:cNvSpPr>
            <a:spLocks noGrp="1" noRot="1" noChangeAspect="1" noChangeArrowheads="1" noTextEdit="1"/>
          </p:cNvSpPr>
          <p:nvPr>
            <p:ph type="sldImg"/>
          </p:nvPr>
        </p:nvSpPr>
        <p:spPr>
          <a:xfrm>
            <a:off x="3044825" y="476250"/>
            <a:ext cx="3178175" cy="2382838"/>
          </a:xfrm>
        </p:spPr>
      </p:sp>
      <p:sp>
        <p:nvSpPr>
          <p:cNvPr id="183300"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83301"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C784272F-58AA-4C8E-B419-352E1B4D753F}"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42</a:t>
            </a:fld>
            <a:endParaRPr lang="en-US" sz="130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6"/>
          <p:cNvSpPr>
            <a:spLocks noGrp="1" noChangeArrowheads="1"/>
          </p:cNvSpPr>
          <p:nvPr>
            <p:ph type="sldNum" sz="quarter"/>
          </p:nvPr>
        </p:nvSpPr>
        <p:spPr>
          <a:noFill/>
        </p:spPr>
        <p:txBody>
          <a:bodyPr/>
          <a:lstStyle/>
          <a:p>
            <a:fld id="{82B45E27-28B1-4F93-99C9-54EB3E74B48F}" type="slidenum">
              <a:rPr lang="it-IT" smtClean="0">
                <a:ea typeface="MS Gothic" pitchFamily="49" charset="-128"/>
              </a:rPr>
              <a:pPr/>
              <a:t>43</a:t>
            </a:fld>
            <a:endParaRPr lang="it-IT">
              <a:ea typeface="MS Gothic" pitchFamily="49" charset="-128"/>
            </a:endParaRPr>
          </a:p>
        </p:txBody>
      </p:sp>
      <p:sp>
        <p:nvSpPr>
          <p:cNvPr id="182275" name="Rectangle 2"/>
          <p:cNvSpPr>
            <a:spLocks noGrp="1" noRot="1" noChangeAspect="1" noChangeArrowheads="1" noTextEdit="1"/>
          </p:cNvSpPr>
          <p:nvPr>
            <p:ph type="sldImg"/>
          </p:nvPr>
        </p:nvSpPr>
        <p:spPr>
          <a:xfrm>
            <a:off x="3044825" y="476250"/>
            <a:ext cx="3178175" cy="2382838"/>
          </a:xfrm>
        </p:spPr>
      </p:sp>
      <p:sp>
        <p:nvSpPr>
          <p:cNvPr id="18227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8227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DCB16A3E-DF60-4B0D-BA4D-DAA470D5AD8A}"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43</a:t>
            </a:fld>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61531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6"/>
          <p:cNvSpPr>
            <a:spLocks noGrp="1" noChangeArrowheads="1"/>
          </p:cNvSpPr>
          <p:nvPr>
            <p:ph type="sldNum" sz="quarter"/>
          </p:nvPr>
        </p:nvSpPr>
        <p:spPr>
          <a:noFill/>
        </p:spPr>
        <p:txBody>
          <a:bodyPr/>
          <a:lstStyle/>
          <a:p>
            <a:fld id="{7E54B989-B772-48E7-8FA6-F6A64A08E3A2}" type="slidenum">
              <a:rPr lang="it-IT" smtClean="0">
                <a:ea typeface="MS Gothic" pitchFamily="49" charset="-128"/>
              </a:rPr>
              <a:pPr/>
              <a:t>44</a:t>
            </a:fld>
            <a:endParaRPr lang="it-IT">
              <a:ea typeface="MS Gothic" pitchFamily="49" charset="-128"/>
            </a:endParaRPr>
          </a:p>
        </p:txBody>
      </p:sp>
      <p:sp>
        <p:nvSpPr>
          <p:cNvPr id="184323" name="Rectangle 2"/>
          <p:cNvSpPr>
            <a:spLocks noGrp="1" noRot="1" noChangeAspect="1" noChangeArrowheads="1" noTextEdit="1"/>
          </p:cNvSpPr>
          <p:nvPr>
            <p:ph type="sldImg"/>
          </p:nvPr>
        </p:nvSpPr>
        <p:spPr>
          <a:xfrm>
            <a:off x="3044825" y="476250"/>
            <a:ext cx="3178175" cy="2382838"/>
          </a:xfrm>
        </p:spPr>
      </p:sp>
      <p:sp>
        <p:nvSpPr>
          <p:cNvPr id="184324"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84325"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463356DB-D098-4F48-8D83-55B42E1D0B6F}"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44</a:t>
            </a:fld>
            <a:endParaRPr lang="en-US" sz="130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6"/>
          <p:cNvSpPr>
            <a:spLocks noGrp="1" noChangeArrowheads="1"/>
          </p:cNvSpPr>
          <p:nvPr>
            <p:ph type="sldNum" sz="quarter"/>
          </p:nvPr>
        </p:nvSpPr>
        <p:spPr>
          <a:noFill/>
        </p:spPr>
        <p:txBody>
          <a:bodyPr/>
          <a:lstStyle/>
          <a:p>
            <a:fld id="{59D54FD3-BD97-45B9-8828-6F45FAA4AF64}" type="slidenum">
              <a:rPr lang="it-IT" smtClean="0">
                <a:ea typeface="MS Gothic" pitchFamily="49" charset="-128"/>
              </a:rPr>
              <a:pPr/>
              <a:t>45</a:t>
            </a:fld>
            <a:endParaRPr lang="it-IT">
              <a:ea typeface="MS Gothic" pitchFamily="49" charset="-128"/>
            </a:endParaRPr>
          </a:p>
        </p:txBody>
      </p:sp>
      <p:sp>
        <p:nvSpPr>
          <p:cNvPr id="185347" name="Rectangle 2"/>
          <p:cNvSpPr>
            <a:spLocks noGrp="1" noRot="1" noChangeAspect="1" noChangeArrowheads="1" noTextEdit="1"/>
          </p:cNvSpPr>
          <p:nvPr>
            <p:ph type="sldImg"/>
          </p:nvPr>
        </p:nvSpPr>
        <p:spPr>
          <a:xfrm>
            <a:off x="3044825" y="476250"/>
            <a:ext cx="3178175" cy="2382838"/>
          </a:xfrm>
        </p:spPr>
      </p:sp>
      <p:sp>
        <p:nvSpPr>
          <p:cNvPr id="185348"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85349"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2AFAD01D-F4BD-415E-8CC1-4C338FE146E0}"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45</a:t>
            </a:fld>
            <a:endParaRPr lang="en-US" sz="130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6"/>
          <p:cNvSpPr>
            <a:spLocks noGrp="1" noChangeArrowheads="1"/>
          </p:cNvSpPr>
          <p:nvPr>
            <p:ph type="sldNum" sz="quarter"/>
          </p:nvPr>
        </p:nvSpPr>
        <p:spPr>
          <a:noFill/>
        </p:spPr>
        <p:txBody>
          <a:bodyPr/>
          <a:lstStyle/>
          <a:p>
            <a:fld id="{0C5E4F01-C76D-4BFD-98B0-2535CF4C5956}" type="slidenum">
              <a:rPr lang="it-IT" smtClean="0">
                <a:ea typeface="MS Gothic" pitchFamily="49" charset="-128"/>
              </a:rPr>
              <a:pPr/>
              <a:t>46</a:t>
            </a:fld>
            <a:endParaRPr lang="it-IT">
              <a:ea typeface="MS Gothic" pitchFamily="49" charset="-128"/>
            </a:endParaRPr>
          </a:p>
        </p:txBody>
      </p:sp>
      <p:sp>
        <p:nvSpPr>
          <p:cNvPr id="186371" name="Rectangle 2"/>
          <p:cNvSpPr>
            <a:spLocks noGrp="1" noRot="1" noChangeAspect="1" noChangeArrowheads="1" noTextEdit="1"/>
          </p:cNvSpPr>
          <p:nvPr>
            <p:ph type="sldImg"/>
          </p:nvPr>
        </p:nvSpPr>
        <p:spPr>
          <a:xfrm>
            <a:off x="3044825" y="476250"/>
            <a:ext cx="3178175" cy="2382838"/>
          </a:xfrm>
        </p:spPr>
      </p:sp>
      <p:sp>
        <p:nvSpPr>
          <p:cNvPr id="186372"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86373"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064F85EA-4147-491A-AF0D-6372C4B734EB}"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46</a:t>
            </a:fld>
            <a:endParaRPr lang="en-US" sz="1300">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6"/>
          <p:cNvSpPr>
            <a:spLocks noGrp="1" noChangeArrowheads="1"/>
          </p:cNvSpPr>
          <p:nvPr>
            <p:ph type="sldNum" sz="quarter"/>
          </p:nvPr>
        </p:nvSpPr>
        <p:spPr>
          <a:noFill/>
        </p:spPr>
        <p:txBody>
          <a:bodyPr/>
          <a:lstStyle/>
          <a:p>
            <a:fld id="{FAD508F6-7F53-44BA-88B1-3C0E92CB671A}" type="slidenum">
              <a:rPr lang="it-IT" smtClean="0">
                <a:ea typeface="MS Gothic" pitchFamily="49" charset="-128"/>
              </a:rPr>
              <a:pPr/>
              <a:t>47</a:t>
            </a:fld>
            <a:endParaRPr lang="it-IT">
              <a:ea typeface="MS Gothic" pitchFamily="49" charset="-128"/>
            </a:endParaRPr>
          </a:p>
        </p:txBody>
      </p:sp>
      <p:sp>
        <p:nvSpPr>
          <p:cNvPr id="187395" name="Rectangle 2"/>
          <p:cNvSpPr>
            <a:spLocks noGrp="1" noRot="1" noChangeAspect="1" noChangeArrowheads="1" noTextEdit="1"/>
          </p:cNvSpPr>
          <p:nvPr>
            <p:ph type="sldImg"/>
          </p:nvPr>
        </p:nvSpPr>
        <p:spPr>
          <a:xfrm>
            <a:off x="3044825" y="476250"/>
            <a:ext cx="3178175" cy="2382838"/>
          </a:xfrm>
        </p:spPr>
      </p:sp>
      <p:sp>
        <p:nvSpPr>
          <p:cNvPr id="187396" name="Rectangle 3"/>
          <p:cNvSpPr>
            <a:spLocks noGrp="1" noChangeArrowheads="1"/>
          </p:cNvSpPr>
          <p:nvPr>
            <p:ph type="body" idx="1"/>
          </p:nvPr>
        </p:nvSpPr>
        <p:spPr>
          <a:xfrm>
            <a:off x="1236082" y="3018580"/>
            <a:ext cx="6795230" cy="2858236"/>
          </a:xfrm>
          <a:noFill/>
          <a:ln/>
        </p:spPr>
        <p:txBody>
          <a:bodyPr wrap="none" anchor="ctr"/>
          <a:lstStyle/>
          <a:p>
            <a:endParaRPr lang="it-IT"/>
          </a:p>
        </p:txBody>
      </p:sp>
      <p:sp>
        <p:nvSpPr>
          <p:cNvPr id="187397" name="Text Box 4"/>
          <p:cNvSpPr txBox="1">
            <a:spLocks noChangeArrowheads="1"/>
          </p:cNvSpPr>
          <p:nvPr/>
        </p:nvSpPr>
        <p:spPr bwMode="auto">
          <a:xfrm>
            <a:off x="5251738" y="6037159"/>
            <a:ext cx="4017265" cy="316275"/>
          </a:xfrm>
          <a:prstGeom prst="rect">
            <a:avLst/>
          </a:prstGeom>
          <a:noFill/>
          <a:ln w="9525">
            <a:noFill/>
            <a:round/>
            <a:headEnd/>
            <a:tailEnd/>
          </a:ln>
        </p:spPr>
        <p:txBody>
          <a:bodyPr lIns="95040" tIns="49320" rIns="95040" bIns="49320" anchor="b"/>
          <a:lstStyle/>
          <a:p>
            <a:pPr algn="r">
              <a:lnSpc>
                <a:spcPct val="100000"/>
              </a:lnSpc>
              <a:buClrTx/>
              <a:buFontTx/>
              <a:buNone/>
              <a:tabLst>
                <a:tab pos="723900" algn="l"/>
                <a:tab pos="1447800" algn="l"/>
                <a:tab pos="2171700" algn="l"/>
                <a:tab pos="2895600" algn="l"/>
                <a:tab pos="3619500" algn="l"/>
              </a:tabLst>
            </a:pPr>
            <a:fld id="{D80E417F-A036-4573-A243-6B348D2E3CB6}" type="slidenum">
              <a:rPr lang="en-US" sz="1300">
                <a:solidFill>
                  <a:srgbClr val="000000"/>
                </a:solidFill>
                <a:latin typeface="Times New Roman" pitchFamily="18" charset="0"/>
              </a:rPr>
              <a:pPr algn="r">
                <a:lnSpc>
                  <a:spcPct val="100000"/>
                </a:lnSpc>
                <a:buClrTx/>
                <a:buFontTx/>
                <a:buNone/>
                <a:tabLst>
                  <a:tab pos="723900" algn="l"/>
                  <a:tab pos="1447800" algn="l"/>
                  <a:tab pos="2171700" algn="l"/>
                  <a:tab pos="2895600" algn="l"/>
                  <a:tab pos="3619500" algn="l"/>
                </a:tabLst>
              </a:pPr>
              <a:t>47</a:t>
            </a:fld>
            <a:endParaRPr lang="en-US" sz="13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egnaposto immagine diapositiva 1"/>
          <p:cNvSpPr>
            <a:spLocks noGrp="1" noRot="1" noChangeAspect="1" noTextEdit="1"/>
          </p:cNvSpPr>
          <p:nvPr>
            <p:ph type="sldImg"/>
          </p:nvPr>
        </p:nvSpPr>
        <p:spPr>
          <a:ln/>
        </p:spPr>
      </p:sp>
      <p:sp>
        <p:nvSpPr>
          <p:cNvPr id="302083" name="Segnaposto note 2"/>
          <p:cNvSpPr>
            <a:spLocks noGrp="1"/>
          </p:cNvSpPr>
          <p:nvPr>
            <p:ph type="body" idx="1"/>
          </p:nvPr>
        </p:nvSpPr>
        <p:spPr>
          <a:noFill/>
          <a:ln/>
        </p:spPr>
        <p:txBody>
          <a:bodyPr/>
          <a:lstStyle/>
          <a:p>
            <a:endParaRPr lang="it-IT"/>
          </a:p>
        </p:txBody>
      </p:sp>
      <p:sp>
        <p:nvSpPr>
          <p:cNvPr id="302084" name="Segnaposto numero diapositiva 3"/>
          <p:cNvSpPr>
            <a:spLocks noGrp="1"/>
          </p:cNvSpPr>
          <p:nvPr>
            <p:ph type="sldNum" sz="quarter"/>
          </p:nvPr>
        </p:nvSpPr>
        <p:spPr>
          <a:noFill/>
        </p:spPr>
        <p:txBody>
          <a:bodyPr/>
          <a:lstStyle/>
          <a:p>
            <a:fld id="{AEC9DBB0-3757-412F-B01B-D6905669C7C8}" type="slidenum">
              <a:rPr lang="en-US" smtClean="0">
                <a:cs typeface="Arial" pitchFamily="34" charset="0"/>
              </a:rPr>
              <a:pPr/>
              <a:t>65</a:t>
            </a:fld>
            <a:endParaRPr lang="en-US">
              <a:cs typeface="Arial" pitchFamily="34" charset="0"/>
            </a:endParaRPr>
          </a:p>
        </p:txBody>
      </p:sp>
    </p:spTree>
    <p:extLst>
      <p:ext uri="{BB962C8B-B14F-4D97-AF65-F5344CB8AC3E}">
        <p14:creationId xmlns:p14="http://schemas.microsoft.com/office/powerpoint/2010/main" val="305514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9401B92-E4BA-471C-8D80-8B576006C1B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68EA9934-59B3-4F29-8DF2-FFB79123904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C3D8E85-FD41-47EF-8B42-6BC27E58E944}"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AB3108C5-7934-426C-BB12-5076A9AA07D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706090"/>
          </a:xfrm>
        </p:spPr>
        <p:txBody>
          <a:bodyPr/>
          <a:lstStyle>
            <a:lvl1pPr>
              <a:defRPr sz="3200" b="1">
                <a:solidFill>
                  <a:srgbClr val="FF0000"/>
                </a:solidFill>
                <a:latin typeface="Calibri" panose="020F0502020204030204" pitchFamily="34" charset="0"/>
                <a:cs typeface="Calibri" panose="020F0502020204030204" pitchFamily="34" charset="0"/>
              </a:defRPr>
            </a:lvl1pPr>
          </a:lstStyle>
          <a:p>
            <a:r>
              <a:rPr lang="it-IT" dirty="0"/>
              <a:t>Fare clic per modificare lo stile del titolo</a:t>
            </a:r>
          </a:p>
        </p:txBody>
      </p:sp>
      <p:sp>
        <p:nvSpPr>
          <p:cNvPr id="3" name="Segnaposto contenuto 2"/>
          <p:cNvSpPr>
            <a:spLocks noGrp="1"/>
          </p:cNvSpPr>
          <p:nvPr>
            <p:ph idx="1"/>
          </p:nvPr>
        </p:nvSpPr>
        <p:spPr>
          <a:xfrm>
            <a:off x="457200" y="1124744"/>
            <a:ext cx="8229600" cy="5001419"/>
          </a:xfrm>
        </p:spPr>
        <p:txBody>
          <a:bodyPr/>
          <a:lstStyle>
            <a:lvl1pPr algn="just">
              <a:defRPr sz="2400">
                <a:latin typeface="Calibri" panose="020F0502020204030204" pitchFamily="34" charset="0"/>
                <a:cs typeface="Calibri" panose="020F0502020204030204" pitchFamily="34" charset="0"/>
              </a:defRPr>
            </a:lvl1pPr>
            <a:lvl2pPr algn="just">
              <a:defRPr sz="2000">
                <a:latin typeface="Calibri" panose="020F0502020204030204" pitchFamily="34" charset="0"/>
                <a:cs typeface="Calibri" panose="020F0502020204030204" pitchFamily="34" charset="0"/>
              </a:defRPr>
            </a:lvl2pPr>
            <a:lvl3pPr algn="just">
              <a:defRPr sz="1800">
                <a:latin typeface="Calibri" panose="020F0502020204030204" pitchFamily="34" charset="0"/>
                <a:cs typeface="Calibri" panose="020F0502020204030204" pitchFamily="34" charset="0"/>
              </a:defRPr>
            </a:lvl3pPr>
            <a:lvl4pPr algn="just">
              <a:defRPr>
                <a:latin typeface="Calibri" panose="020F0502020204030204" pitchFamily="34" charset="0"/>
                <a:cs typeface="Calibri" panose="020F0502020204030204" pitchFamily="34" charset="0"/>
              </a:defRPr>
            </a:lvl4pPr>
            <a:lvl5pPr algn="just">
              <a:defRPr>
                <a:latin typeface="Calibri" panose="020F0502020204030204" pitchFamily="34" charset="0"/>
                <a:cs typeface="Calibri" panose="020F050202020403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310BEF9C-E8AA-4320-831E-DA3F969F0A1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B99E5C10-DF0C-4D43-A82D-91715331A7B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10C3D6B-B2BE-40F6-93FA-540A2EF443B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604A3937-76AD-4565-BC01-6D579F63566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6C26F44F-9379-481D-B60E-D1932F666C2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7E44A29D-A808-4134-AE18-98D4CFE76AB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A478A38-0CC8-4023-9053-C551D0A4950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39EF356F-6C0C-4A11-AA11-C4E7FCA7F3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8BCA828-E31F-4DAB-BF76-C915851720B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67544" y="2205162"/>
            <a:ext cx="8280920" cy="2303958"/>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solidFill>
                <a:srgbClr val="000000"/>
              </a:solidFill>
              <a:latin typeface="Calibri"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LA PROGRAMMAZIONE DEI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rPr>
              <a:t>FONDI STRUTTURALI 2014-2020</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b="1" dirty="0"/>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chemeClr val="accent2"/>
                </a:solidFill>
              </a:rPr>
              <a:t>Regolamentazione in materia di strumenti finanziari</a:t>
            </a:r>
            <a:endParaRPr lang="it-IT" sz="2800" b="1" dirty="0">
              <a:latin typeface="Calibri" pitchFamily="34" charset="0"/>
              <a:cs typeface="Calibri" pitchFamily="34" charset="0"/>
            </a:endParaRP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 Lorenzo Improta</a:t>
            </a:r>
          </a:p>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rgbClr val="000000"/>
                </a:solidFill>
                <a:latin typeface="Calibri" pitchFamily="34" charset="0"/>
                <a:cs typeface="Calibri" pitchFamily="34" charset="0"/>
              </a:rPr>
              <a:t>Michele Nicolaj </a:t>
            </a:r>
          </a:p>
        </p:txBody>
      </p:sp>
      <p:sp>
        <p:nvSpPr>
          <p:cNvPr id="15363" name="Text Box 2"/>
          <p:cNvSpPr txBox="1">
            <a:spLocks noChangeArrowheads="1"/>
          </p:cNvSpPr>
          <p:nvPr/>
        </p:nvSpPr>
        <p:spPr bwMode="auto">
          <a:xfrm>
            <a:off x="900113" y="5661247"/>
            <a:ext cx="7335837" cy="791941"/>
          </a:xfrm>
          <a:prstGeom prst="rect">
            <a:avLst/>
          </a:prstGeom>
          <a:noFill/>
          <a:ln w="9525">
            <a:noFill/>
            <a:round/>
            <a:headEnd/>
            <a:tailEnd/>
          </a:ln>
        </p:spPr>
        <p:txBody>
          <a:bodyPr lIns="90000" tIns="46800" rIns="90000" bIns="46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dirty="0">
                <a:solidFill>
                  <a:srgbClr val="3333CC"/>
                </a:solidFill>
                <a:latin typeface="Calibri" pitchFamily="34" charset="0"/>
              </a:rPr>
              <a:t>9 dicembre 2020</a:t>
            </a:r>
          </a:p>
        </p:txBody>
      </p:sp>
      <p:sp>
        <p:nvSpPr>
          <p:cNvPr id="15364" name="Text Box 3"/>
          <p:cNvSpPr txBox="1">
            <a:spLocks noChangeArrowheads="1"/>
          </p:cNvSpPr>
          <p:nvPr/>
        </p:nvSpPr>
        <p:spPr bwMode="auto">
          <a:xfrm>
            <a:off x="6553200" y="6248400"/>
            <a:ext cx="1903413" cy="455613"/>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30D3EF-0F0D-4AF5-B079-447ACF97BBC9}" type="slidenum">
              <a:rPr lang="it-IT" sz="1200">
                <a:solidFill>
                  <a:srgbClr val="898989"/>
                </a:solidFill>
                <a:latin typeface="Calibri" pitchFamily="34"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898989"/>
              </a:solidFill>
              <a:latin typeface="Calibri" pitchFamily="34" charset="0"/>
            </a:endParaRPr>
          </a:p>
        </p:txBody>
      </p:sp>
      <p:grpSp>
        <p:nvGrpSpPr>
          <p:cNvPr id="7" name="Group 1">
            <a:extLst>
              <a:ext uri="{FF2B5EF4-FFF2-40B4-BE49-F238E27FC236}">
                <a16:creationId xmlns:a16="http://schemas.microsoft.com/office/drawing/2014/main" id="{114866DA-82FB-45FC-8E22-2F30255DC621}"/>
              </a:ext>
            </a:extLst>
          </p:cNvPr>
          <p:cNvGrpSpPr>
            <a:grpSpLocks/>
          </p:cNvGrpSpPr>
          <p:nvPr/>
        </p:nvGrpSpPr>
        <p:grpSpPr bwMode="auto">
          <a:xfrm>
            <a:off x="216024" y="0"/>
            <a:ext cx="4283968" cy="1988840"/>
            <a:chOff x="0" y="0"/>
            <a:chExt cx="5424" cy="2050"/>
          </a:xfrm>
        </p:grpSpPr>
        <p:pic>
          <p:nvPicPr>
            <p:cNvPr id="8" name="Picture 4">
              <a:extLst>
                <a:ext uri="{FF2B5EF4-FFF2-40B4-BE49-F238E27FC236}">
                  <a16:creationId xmlns:a16="http://schemas.microsoft.com/office/drawing/2014/main" id="{1DEFFD56-AEE0-4E17-99FB-85EAFC803E86}"/>
                </a:ext>
              </a:extLst>
            </p:cNvPr>
            <p:cNvPicPr>
              <a:picLocks noChangeAspect="1" noChangeArrowheads="1"/>
            </p:cNvPicPr>
            <p:nvPr/>
          </p:nvPicPr>
          <p:blipFill>
            <a:blip r:embed="rId3" cstate="print"/>
            <a:srcRect/>
            <a:stretch>
              <a:fillRect/>
            </a:stretch>
          </p:blipFill>
          <p:spPr bwMode="auto">
            <a:xfrm>
              <a:off x="0" y="0"/>
              <a:ext cx="5424" cy="2050"/>
            </a:xfrm>
            <a:prstGeom prst="rect">
              <a:avLst/>
            </a:prstGeom>
            <a:noFill/>
          </p:spPr>
        </p:pic>
        <p:pic>
          <p:nvPicPr>
            <p:cNvPr id="9" name="Picture 3">
              <a:extLst>
                <a:ext uri="{FF2B5EF4-FFF2-40B4-BE49-F238E27FC236}">
                  <a16:creationId xmlns:a16="http://schemas.microsoft.com/office/drawing/2014/main" id="{EB1BE206-4FB3-41DF-A08E-C12D9A934F42}"/>
                </a:ext>
              </a:extLst>
            </p:cNvPr>
            <p:cNvPicPr>
              <a:picLocks noChangeAspect="1" noChangeArrowheads="1"/>
            </p:cNvPicPr>
            <p:nvPr/>
          </p:nvPicPr>
          <p:blipFill>
            <a:blip r:embed="rId4" cstate="print"/>
            <a:srcRect/>
            <a:stretch>
              <a:fillRect/>
            </a:stretch>
          </p:blipFill>
          <p:spPr bwMode="auto">
            <a:xfrm>
              <a:off x="2369" y="0"/>
              <a:ext cx="684" cy="770"/>
            </a:xfrm>
            <a:prstGeom prst="rect">
              <a:avLst/>
            </a:prstGeom>
            <a:noFill/>
          </p:spPr>
        </p:pic>
        <p:sp>
          <p:nvSpPr>
            <p:cNvPr id="10" name="Text Box 2">
              <a:extLst>
                <a:ext uri="{FF2B5EF4-FFF2-40B4-BE49-F238E27FC236}">
                  <a16:creationId xmlns:a16="http://schemas.microsoft.com/office/drawing/2014/main" id="{89F046B6-456F-45BC-B060-7F11F8D19B4E}"/>
                </a:ext>
              </a:extLst>
            </p:cNvPr>
            <p:cNvSpPr txBox="1">
              <a:spLocks noChangeArrowheads="1"/>
            </p:cNvSpPr>
            <p:nvPr/>
          </p:nvSpPr>
          <p:spPr bwMode="auto">
            <a:xfrm>
              <a:off x="0" y="850"/>
              <a:ext cx="5229" cy="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a:ln>
                    <a:noFill/>
                  </a:ln>
                  <a:solidFill>
                    <a:srgbClr val="006600"/>
                  </a:solidFill>
                  <a:effectLst/>
                  <a:latin typeface="Arial" pitchFamily="34" charset="0"/>
                  <a:ea typeface="Calibri" pitchFamily="34" charset="0"/>
                  <a:cs typeface="Arial" pitchFamily="34" charset="0"/>
                </a:rPr>
                <a:t>Regione Calabria</a:t>
              </a:r>
              <a:endParaRPr kumimoji="0" lang="it-IT"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100" b="0" i="1" u="none" strike="noStrike" cap="none" normalizeH="0" baseline="0" dirty="0">
                  <a:ln>
                    <a:noFill/>
                  </a:ln>
                  <a:solidFill>
                    <a:srgbClr val="006600"/>
                  </a:solidFill>
                  <a:effectLst/>
                  <a:latin typeface="Arial" pitchFamily="34" charset="0"/>
                  <a:ea typeface="Calibri" pitchFamily="34" charset="0"/>
                  <a:cs typeface="Arial" pitchFamily="34" charset="0"/>
                </a:rPr>
                <a:t>Dipartimento Organizzazione e Risorse Umane Settore Gestione Giuridica del Personale Formazione e Sviluppo Risorse Umane</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 name="Group 7">
            <a:extLst>
              <a:ext uri="{FF2B5EF4-FFF2-40B4-BE49-F238E27FC236}">
                <a16:creationId xmlns:a16="http://schemas.microsoft.com/office/drawing/2014/main" id="{EA4EAF19-73F0-4A6A-9CC8-C65519CFA95D}"/>
              </a:ext>
            </a:extLst>
          </p:cNvPr>
          <p:cNvGrpSpPr>
            <a:grpSpLocks/>
          </p:cNvGrpSpPr>
          <p:nvPr/>
        </p:nvGrpSpPr>
        <p:grpSpPr bwMode="auto">
          <a:xfrm>
            <a:off x="5652120" y="276572"/>
            <a:ext cx="2994025" cy="992188"/>
            <a:chOff x="0" y="0"/>
            <a:chExt cx="4716" cy="1563"/>
          </a:xfrm>
        </p:grpSpPr>
        <p:pic>
          <p:nvPicPr>
            <p:cNvPr id="12" name="Picture 9">
              <a:extLst>
                <a:ext uri="{FF2B5EF4-FFF2-40B4-BE49-F238E27FC236}">
                  <a16:creationId xmlns:a16="http://schemas.microsoft.com/office/drawing/2014/main" id="{4806D04E-560B-4431-9FB4-0CCFA44B01F3}"/>
                </a:ext>
              </a:extLst>
            </p:cNvPr>
            <p:cNvPicPr>
              <a:picLocks noChangeAspect="1" noChangeArrowheads="1"/>
            </p:cNvPicPr>
            <p:nvPr/>
          </p:nvPicPr>
          <p:blipFill>
            <a:blip r:embed="rId5" cstate="print"/>
            <a:srcRect/>
            <a:stretch>
              <a:fillRect/>
            </a:stretch>
          </p:blipFill>
          <p:spPr bwMode="auto">
            <a:xfrm>
              <a:off x="0" y="0"/>
              <a:ext cx="4716" cy="1562"/>
            </a:xfrm>
            <a:prstGeom prst="rect">
              <a:avLst/>
            </a:prstGeom>
            <a:noFill/>
          </p:spPr>
        </p:pic>
        <p:pic>
          <p:nvPicPr>
            <p:cNvPr id="13" name="Picture 8">
              <a:extLst>
                <a:ext uri="{FF2B5EF4-FFF2-40B4-BE49-F238E27FC236}">
                  <a16:creationId xmlns:a16="http://schemas.microsoft.com/office/drawing/2014/main" id="{11F384B1-15E8-41B9-8243-3EFBC205D903}"/>
                </a:ext>
              </a:extLst>
            </p:cNvPr>
            <p:cNvPicPr>
              <a:picLocks noChangeAspect="1" noChangeArrowheads="1"/>
            </p:cNvPicPr>
            <p:nvPr/>
          </p:nvPicPr>
          <p:blipFill>
            <a:blip r:embed="rId6" cstate="print"/>
            <a:srcRect/>
            <a:stretch>
              <a:fillRect/>
            </a:stretch>
          </p:blipFill>
          <p:spPr bwMode="auto">
            <a:xfrm>
              <a:off x="415" y="233"/>
              <a:ext cx="3883" cy="970"/>
            </a:xfrm>
            <a:prstGeom prst="rect">
              <a:avLst/>
            </a:prstGeom>
            <a:noFill/>
          </p:spPr>
        </p:pic>
      </p:grpSp>
    </p:spTree>
    <p:extLst>
      <p:ext uri="{BB962C8B-B14F-4D97-AF65-F5344CB8AC3E}">
        <p14:creationId xmlns:p14="http://schemas.microsoft.com/office/powerpoint/2010/main" val="34638363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34769A-D8D2-436D-8FCE-86D01F2B5E0B}"/>
              </a:ext>
            </a:extLst>
          </p:cNvPr>
          <p:cNvSpPr>
            <a:spLocks noGrp="1"/>
          </p:cNvSpPr>
          <p:nvPr>
            <p:ph type="title"/>
          </p:nvPr>
        </p:nvSpPr>
        <p:spPr/>
        <p:txBody>
          <a:bodyPr/>
          <a:lstStyle/>
          <a:p>
            <a:r>
              <a:rPr lang="it-IT" dirty="0"/>
              <a:t>Strumenti finanziari attivati in Calabria sul POR FSE - FESR</a:t>
            </a:r>
          </a:p>
        </p:txBody>
      </p:sp>
      <p:sp>
        <p:nvSpPr>
          <p:cNvPr id="6" name="Segnaposto contenuto 5">
            <a:extLst>
              <a:ext uri="{FF2B5EF4-FFF2-40B4-BE49-F238E27FC236}">
                <a16:creationId xmlns:a16="http://schemas.microsoft.com/office/drawing/2014/main" id="{1DFF24B0-E302-4ED8-9B63-9300A1A962B8}"/>
              </a:ext>
            </a:extLst>
          </p:cNvPr>
          <p:cNvSpPr>
            <a:spLocks noGrp="1"/>
          </p:cNvSpPr>
          <p:nvPr>
            <p:ph idx="1"/>
          </p:nvPr>
        </p:nvSpPr>
        <p:spPr>
          <a:xfrm>
            <a:off x="491140" y="1815911"/>
            <a:ext cx="8229600" cy="2376264"/>
          </a:xfrm>
        </p:spPr>
        <p:txBody>
          <a:bodyPr/>
          <a:lstStyle/>
          <a:p>
            <a:pPr marL="514350" indent="-514350">
              <a:buFont typeface="+mj-lt"/>
              <a:buAutoNum type="arabicPeriod"/>
            </a:pPr>
            <a:r>
              <a:rPr lang="it-IT" sz="2800" dirty="0"/>
              <a:t>Fondo regionale di ingegneria finanziaria (FRIF)</a:t>
            </a:r>
          </a:p>
          <a:p>
            <a:pPr marL="514350" indent="-514350">
              <a:buFont typeface="+mj-lt"/>
              <a:buAutoNum type="arabicPeriod"/>
            </a:pPr>
            <a:r>
              <a:rPr lang="it-IT" sz="2800" dirty="0"/>
              <a:t>Fondo per l’occupazione e l’inclusione (FOI)</a:t>
            </a:r>
          </a:p>
          <a:p>
            <a:pPr marL="514350" indent="-514350">
              <a:buFont typeface="+mj-lt"/>
              <a:buAutoNum type="arabicPeriod"/>
            </a:pPr>
            <a:r>
              <a:rPr lang="it-IT" sz="2800" u="none" strike="noStrike" dirty="0">
                <a:effectLst/>
              </a:rPr>
              <a:t>Sezione speciale Regione Calabria del Fondo di Garanzia</a:t>
            </a:r>
            <a:endParaRPr lang="it-IT" sz="2800" b="0" i="0" u="none" strike="noStrike" dirty="0">
              <a:solidFill>
                <a:srgbClr val="000000"/>
              </a:solidFill>
              <a:effectLst/>
              <a:latin typeface="Calibri" panose="020F0502020204030204" pitchFamily="34" charset="0"/>
            </a:endParaRPr>
          </a:p>
          <a:p>
            <a:endParaRPr lang="it-IT" dirty="0"/>
          </a:p>
        </p:txBody>
      </p:sp>
      <p:sp>
        <p:nvSpPr>
          <p:cNvPr id="4" name="Segnaposto numero diapositiva 3">
            <a:extLst>
              <a:ext uri="{FF2B5EF4-FFF2-40B4-BE49-F238E27FC236}">
                <a16:creationId xmlns:a16="http://schemas.microsoft.com/office/drawing/2014/main" id="{771D61FB-76AB-4B7E-9AF0-12E455A1A938}"/>
              </a:ext>
            </a:extLst>
          </p:cNvPr>
          <p:cNvSpPr>
            <a:spLocks noGrp="1"/>
          </p:cNvSpPr>
          <p:nvPr>
            <p:ph type="sldNum" sz="quarter" idx="12"/>
          </p:nvPr>
        </p:nvSpPr>
        <p:spPr/>
        <p:txBody>
          <a:bodyPr/>
          <a:lstStyle/>
          <a:p>
            <a:pPr>
              <a:defRPr/>
            </a:pPr>
            <a:fld id="{B99E5C10-DF0C-4D43-A82D-91715331A7B6}" type="slidenum">
              <a:rPr lang="it-IT" smtClean="0"/>
              <a:pPr>
                <a:defRPr/>
              </a:pPr>
              <a:t>10</a:t>
            </a:fld>
            <a:endParaRPr lang="it-IT"/>
          </a:p>
        </p:txBody>
      </p:sp>
    </p:spTree>
    <p:extLst>
      <p:ext uri="{BB962C8B-B14F-4D97-AF65-F5344CB8AC3E}">
        <p14:creationId xmlns:p14="http://schemas.microsoft.com/office/powerpoint/2010/main" val="86261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34769A-D8D2-436D-8FCE-86D01F2B5E0B}"/>
              </a:ext>
            </a:extLst>
          </p:cNvPr>
          <p:cNvSpPr>
            <a:spLocks noGrp="1"/>
          </p:cNvSpPr>
          <p:nvPr>
            <p:ph type="title"/>
          </p:nvPr>
        </p:nvSpPr>
        <p:spPr>
          <a:xfrm>
            <a:off x="287524" y="155656"/>
            <a:ext cx="8568952" cy="706090"/>
          </a:xfrm>
        </p:spPr>
        <p:txBody>
          <a:bodyPr/>
          <a:lstStyle/>
          <a:p>
            <a:r>
              <a:rPr lang="it-IT" dirty="0"/>
              <a:t>1) Fondo regionale di ingegneria finanziaria (FRIF) </a:t>
            </a:r>
            <a:br>
              <a:rPr lang="it-IT" dirty="0"/>
            </a:br>
            <a:r>
              <a:rPr lang="it-IT" sz="3200" dirty="0"/>
              <a:t>scheda descrizione fondo/prodotto</a:t>
            </a:r>
            <a:endParaRPr lang="it-IT" dirty="0"/>
          </a:p>
        </p:txBody>
      </p:sp>
      <p:sp>
        <p:nvSpPr>
          <p:cNvPr id="6" name="Segnaposto contenuto 5">
            <a:extLst>
              <a:ext uri="{FF2B5EF4-FFF2-40B4-BE49-F238E27FC236}">
                <a16:creationId xmlns:a16="http://schemas.microsoft.com/office/drawing/2014/main" id="{1DFF24B0-E302-4ED8-9B63-9300A1A962B8}"/>
              </a:ext>
            </a:extLst>
          </p:cNvPr>
          <p:cNvSpPr>
            <a:spLocks noGrp="1"/>
          </p:cNvSpPr>
          <p:nvPr>
            <p:ph idx="1"/>
          </p:nvPr>
        </p:nvSpPr>
        <p:spPr/>
        <p:txBody>
          <a:bodyPr/>
          <a:lstStyle/>
          <a:p>
            <a:pPr marL="0" indent="0">
              <a:buNone/>
            </a:pPr>
            <a:r>
              <a:rPr lang="it-IT" sz="2800" b="1" dirty="0">
                <a:solidFill>
                  <a:srgbClr val="0033CC"/>
                </a:solidFill>
              </a:rPr>
              <a:t>Finalità</a:t>
            </a:r>
          </a:p>
          <a:p>
            <a:r>
              <a:rPr lang="it-IT" sz="2800" dirty="0"/>
              <a:t> L’Intervento finanziario è finalizzato a sostenere le imprese nella realizzazione di </a:t>
            </a:r>
            <a:r>
              <a:rPr lang="it-IT" sz="2800" b="1" dirty="0">
                <a:solidFill>
                  <a:srgbClr val="0033CC"/>
                </a:solidFill>
              </a:rPr>
              <a:t>Investimenti materiali</a:t>
            </a:r>
            <a:r>
              <a:rPr lang="it-IT" sz="2800" dirty="0"/>
              <a:t>, ed è rivolto alla crescita e/o all’espansione di attività imprenditoriali giudicate potenzialmente redditizie. </a:t>
            </a:r>
          </a:p>
          <a:p>
            <a:r>
              <a:rPr lang="it-IT" sz="2800" dirty="0"/>
              <a:t>L’Intervento finanziario potrà essere </a:t>
            </a:r>
            <a:r>
              <a:rPr lang="it-IT" sz="2800" b="1" dirty="0">
                <a:solidFill>
                  <a:srgbClr val="0033CC"/>
                </a:solidFill>
              </a:rPr>
              <a:t>integrato</a:t>
            </a:r>
            <a:r>
              <a:rPr lang="it-IT" sz="2800" dirty="0"/>
              <a:t> con l’Intervento finanziario di cui al “Fondo per l’Occupazione e l’Inclusione (FOI). </a:t>
            </a:r>
          </a:p>
          <a:p>
            <a:r>
              <a:rPr lang="it-IT" sz="2800" dirty="0"/>
              <a:t>Modalità di valutazione delle domande “</a:t>
            </a:r>
            <a:r>
              <a:rPr lang="it-IT" sz="2800" b="1" dirty="0">
                <a:solidFill>
                  <a:srgbClr val="0033CC"/>
                </a:solidFill>
              </a:rPr>
              <a:t>a sportello</a:t>
            </a:r>
            <a:r>
              <a:rPr lang="it-IT" sz="2800" dirty="0"/>
              <a:t>”. </a:t>
            </a:r>
          </a:p>
        </p:txBody>
      </p:sp>
      <p:sp>
        <p:nvSpPr>
          <p:cNvPr id="4" name="Segnaposto numero diapositiva 3">
            <a:extLst>
              <a:ext uri="{FF2B5EF4-FFF2-40B4-BE49-F238E27FC236}">
                <a16:creationId xmlns:a16="http://schemas.microsoft.com/office/drawing/2014/main" id="{771D61FB-76AB-4B7E-9AF0-12E455A1A938}"/>
              </a:ext>
            </a:extLst>
          </p:cNvPr>
          <p:cNvSpPr>
            <a:spLocks noGrp="1"/>
          </p:cNvSpPr>
          <p:nvPr>
            <p:ph type="sldNum" sz="quarter" idx="12"/>
          </p:nvPr>
        </p:nvSpPr>
        <p:spPr/>
        <p:txBody>
          <a:bodyPr/>
          <a:lstStyle/>
          <a:p>
            <a:pPr>
              <a:defRPr/>
            </a:pPr>
            <a:fld id="{B99E5C10-DF0C-4D43-A82D-91715331A7B6}" type="slidenum">
              <a:rPr lang="it-IT" smtClean="0"/>
              <a:pPr>
                <a:defRPr/>
              </a:pPr>
              <a:t>11</a:t>
            </a:fld>
            <a:endParaRPr lang="it-IT"/>
          </a:p>
        </p:txBody>
      </p:sp>
    </p:spTree>
    <p:extLst>
      <p:ext uri="{BB962C8B-B14F-4D97-AF65-F5344CB8AC3E}">
        <p14:creationId xmlns:p14="http://schemas.microsoft.com/office/powerpoint/2010/main" val="236076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34769A-D8D2-436D-8FCE-86D01F2B5E0B}"/>
              </a:ext>
            </a:extLst>
          </p:cNvPr>
          <p:cNvSpPr>
            <a:spLocks noGrp="1"/>
          </p:cNvSpPr>
          <p:nvPr>
            <p:ph type="title"/>
          </p:nvPr>
        </p:nvSpPr>
        <p:spPr>
          <a:xfrm>
            <a:off x="251520" y="116632"/>
            <a:ext cx="8712968" cy="706090"/>
          </a:xfrm>
        </p:spPr>
        <p:txBody>
          <a:bodyPr/>
          <a:lstStyle/>
          <a:p>
            <a:r>
              <a:rPr lang="it-IT" dirty="0"/>
              <a:t>1) Fondo regionale di ingegneria finanziaria (FRIF) </a:t>
            </a:r>
            <a:br>
              <a:rPr lang="it-IT" dirty="0"/>
            </a:br>
            <a:r>
              <a:rPr lang="it-IT" sz="3200" dirty="0"/>
              <a:t>scheda descrizione fondo/prodotto</a:t>
            </a:r>
            <a:endParaRPr lang="it-IT" dirty="0"/>
          </a:p>
        </p:txBody>
      </p:sp>
      <p:sp>
        <p:nvSpPr>
          <p:cNvPr id="6" name="Segnaposto contenuto 5">
            <a:extLst>
              <a:ext uri="{FF2B5EF4-FFF2-40B4-BE49-F238E27FC236}">
                <a16:creationId xmlns:a16="http://schemas.microsoft.com/office/drawing/2014/main" id="{1DFF24B0-E302-4ED8-9B63-9300A1A962B8}"/>
              </a:ext>
            </a:extLst>
          </p:cNvPr>
          <p:cNvSpPr>
            <a:spLocks noGrp="1"/>
          </p:cNvSpPr>
          <p:nvPr>
            <p:ph idx="1"/>
          </p:nvPr>
        </p:nvSpPr>
        <p:spPr/>
        <p:txBody>
          <a:bodyPr/>
          <a:lstStyle/>
          <a:p>
            <a:pPr marL="0" indent="0">
              <a:buNone/>
            </a:pPr>
            <a:r>
              <a:rPr lang="it-IT" sz="2800" b="1" dirty="0">
                <a:solidFill>
                  <a:srgbClr val="0033CC"/>
                </a:solidFill>
              </a:rPr>
              <a:t>Beneficiari e requisiti di ammissibilità </a:t>
            </a:r>
          </a:p>
          <a:p>
            <a:r>
              <a:rPr lang="it-IT" sz="2800" dirty="0"/>
              <a:t>Microimprese, Piccole e Medie Imprese</a:t>
            </a:r>
          </a:p>
          <a:p>
            <a:r>
              <a:rPr lang="it-IT" sz="2800" dirty="0"/>
              <a:t>Economicamente e finanziariamente </a:t>
            </a:r>
            <a:r>
              <a:rPr lang="it-IT" sz="2800" b="1" dirty="0">
                <a:solidFill>
                  <a:srgbClr val="0033CC"/>
                </a:solidFill>
              </a:rPr>
              <a:t>sane</a:t>
            </a:r>
          </a:p>
          <a:p>
            <a:r>
              <a:rPr lang="it-IT" sz="2800" dirty="0"/>
              <a:t>In possesso, alla data di presentazione della domanda, di </a:t>
            </a:r>
            <a:r>
              <a:rPr lang="it-IT" sz="2800" b="1" dirty="0">
                <a:solidFill>
                  <a:srgbClr val="0033CC"/>
                </a:solidFill>
              </a:rPr>
              <a:t>parametri economico-aziendali </a:t>
            </a:r>
            <a:r>
              <a:rPr lang="it-IT" sz="2800" dirty="0"/>
              <a:t>specificamente prefissati, </a:t>
            </a:r>
          </a:p>
          <a:p>
            <a:r>
              <a:rPr lang="it-IT" sz="2800" b="1" dirty="0">
                <a:solidFill>
                  <a:srgbClr val="0033CC"/>
                </a:solidFill>
              </a:rPr>
              <a:t>Costituite</a:t>
            </a:r>
            <a:r>
              <a:rPr lang="it-IT" sz="2800" dirty="0"/>
              <a:t> da almeno 3 anni</a:t>
            </a:r>
          </a:p>
          <a:p>
            <a:r>
              <a:rPr lang="it-IT" sz="2800" dirty="0"/>
              <a:t>Aventi </a:t>
            </a:r>
            <a:r>
              <a:rPr lang="it-IT" sz="2800" b="1" dirty="0">
                <a:solidFill>
                  <a:srgbClr val="0033CC"/>
                </a:solidFill>
              </a:rPr>
              <a:t>unità operativa </a:t>
            </a:r>
            <a:r>
              <a:rPr lang="it-IT" sz="2800" dirty="0"/>
              <a:t>in Calabria </a:t>
            </a:r>
          </a:p>
          <a:p>
            <a:r>
              <a:rPr lang="it-IT" sz="2800" dirty="0"/>
              <a:t>Operanti nei </a:t>
            </a:r>
            <a:r>
              <a:rPr lang="it-IT" sz="2800" b="1" dirty="0">
                <a:solidFill>
                  <a:srgbClr val="0033CC"/>
                </a:solidFill>
              </a:rPr>
              <a:t>settori</a:t>
            </a:r>
            <a:r>
              <a:rPr lang="it-IT" sz="2800" dirty="0"/>
              <a:t> di attività specificamente previsti. </a:t>
            </a:r>
          </a:p>
        </p:txBody>
      </p:sp>
      <p:sp>
        <p:nvSpPr>
          <p:cNvPr id="4" name="Segnaposto numero diapositiva 3">
            <a:extLst>
              <a:ext uri="{FF2B5EF4-FFF2-40B4-BE49-F238E27FC236}">
                <a16:creationId xmlns:a16="http://schemas.microsoft.com/office/drawing/2014/main" id="{771D61FB-76AB-4B7E-9AF0-12E455A1A938}"/>
              </a:ext>
            </a:extLst>
          </p:cNvPr>
          <p:cNvSpPr>
            <a:spLocks noGrp="1"/>
          </p:cNvSpPr>
          <p:nvPr>
            <p:ph type="sldNum" sz="quarter" idx="12"/>
          </p:nvPr>
        </p:nvSpPr>
        <p:spPr/>
        <p:txBody>
          <a:bodyPr/>
          <a:lstStyle/>
          <a:p>
            <a:pPr>
              <a:defRPr/>
            </a:pPr>
            <a:fld id="{B99E5C10-DF0C-4D43-A82D-91715331A7B6}" type="slidenum">
              <a:rPr lang="it-IT" smtClean="0"/>
              <a:pPr>
                <a:defRPr/>
              </a:pPr>
              <a:t>12</a:t>
            </a:fld>
            <a:endParaRPr lang="it-IT"/>
          </a:p>
        </p:txBody>
      </p:sp>
    </p:spTree>
    <p:extLst>
      <p:ext uri="{BB962C8B-B14F-4D97-AF65-F5344CB8AC3E}">
        <p14:creationId xmlns:p14="http://schemas.microsoft.com/office/powerpoint/2010/main" val="325574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34769A-D8D2-436D-8FCE-86D01F2B5E0B}"/>
              </a:ext>
            </a:extLst>
          </p:cNvPr>
          <p:cNvSpPr>
            <a:spLocks noGrp="1"/>
          </p:cNvSpPr>
          <p:nvPr>
            <p:ph type="title"/>
          </p:nvPr>
        </p:nvSpPr>
        <p:spPr>
          <a:xfrm>
            <a:off x="179512" y="116632"/>
            <a:ext cx="8712968" cy="706090"/>
          </a:xfrm>
        </p:spPr>
        <p:txBody>
          <a:bodyPr/>
          <a:lstStyle/>
          <a:p>
            <a:r>
              <a:rPr lang="it-IT" dirty="0"/>
              <a:t>1) Fondo regionale di ingegneria finanziaria (FRIF) </a:t>
            </a:r>
            <a:br>
              <a:rPr lang="it-IT" dirty="0"/>
            </a:br>
            <a:r>
              <a:rPr lang="it-IT" sz="3200" dirty="0"/>
              <a:t>scheda descrizione fondo/prodotto</a:t>
            </a:r>
            <a:endParaRPr lang="it-IT" dirty="0"/>
          </a:p>
        </p:txBody>
      </p:sp>
      <p:sp>
        <p:nvSpPr>
          <p:cNvPr id="6" name="Segnaposto contenuto 5">
            <a:extLst>
              <a:ext uri="{FF2B5EF4-FFF2-40B4-BE49-F238E27FC236}">
                <a16:creationId xmlns:a16="http://schemas.microsoft.com/office/drawing/2014/main" id="{1DFF24B0-E302-4ED8-9B63-9300A1A962B8}"/>
              </a:ext>
            </a:extLst>
          </p:cNvPr>
          <p:cNvSpPr>
            <a:spLocks noGrp="1"/>
          </p:cNvSpPr>
          <p:nvPr>
            <p:ph idx="1"/>
          </p:nvPr>
        </p:nvSpPr>
        <p:spPr>
          <a:xfrm>
            <a:off x="457200" y="928290"/>
            <a:ext cx="8229600" cy="5316935"/>
          </a:xfrm>
        </p:spPr>
        <p:txBody>
          <a:bodyPr/>
          <a:lstStyle/>
          <a:p>
            <a:pPr marL="0" indent="0">
              <a:buNone/>
            </a:pPr>
            <a:r>
              <a:rPr lang="it-IT" b="1" dirty="0">
                <a:solidFill>
                  <a:srgbClr val="0033CC"/>
                </a:solidFill>
              </a:rPr>
              <a:t>Investimenti agevolabili </a:t>
            </a:r>
          </a:p>
          <a:p>
            <a:r>
              <a:rPr lang="it-IT" dirty="0">
                <a:solidFill>
                  <a:srgbClr val="0033CC"/>
                </a:solidFill>
              </a:rPr>
              <a:t>progettazioni ingegneristiche</a:t>
            </a:r>
            <a:r>
              <a:rPr lang="it-IT" dirty="0"/>
              <a:t>, direzione lavori e studi di fattibilità (nel limite del 3 % dell’investimento ammissibile); </a:t>
            </a:r>
          </a:p>
          <a:p>
            <a:r>
              <a:rPr lang="it-IT" dirty="0">
                <a:solidFill>
                  <a:srgbClr val="0033CC"/>
                </a:solidFill>
              </a:rPr>
              <a:t>acquisto di suolo aziendale </a:t>
            </a:r>
            <a:r>
              <a:rPr lang="it-IT" dirty="0"/>
              <a:t>e sua sistemazione, nella sola ipotesi di creazione di una nuova unità produttiva (nel limite del 10 % dell’investimento ammissibile); </a:t>
            </a:r>
          </a:p>
          <a:p>
            <a:r>
              <a:rPr lang="it-IT" dirty="0">
                <a:solidFill>
                  <a:srgbClr val="0033CC"/>
                </a:solidFill>
              </a:rPr>
              <a:t>acquisto o realizzazione di immobili</a:t>
            </a:r>
            <a:r>
              <a:rPr lang="it-IT" dirty="0"/>
              <a:t>, nella sola ipotesi di creazione di una nuova unità produttiva (nel limite del 70 % dell’investimento ammissibile); </a:t>
            </a:r>
          </a:p>
          <a:p>
            <a:r>
              <a:rPr lang="it-IT" dirty="0">
                <a:solidFill>
                  <a:srgbClr val="0033CC"/>
                </a:solidFill>
              </a:rPr>
              <a:t>opere murarie </a:t>
            </a:r>
            <a:r>
              <a:rPr lang="it-IT" dirty="0"/>
              <a:t>ed assimilate (nel limite del 30 % dell’investimento ammissibile); </a:t>
            </a:r>
          </a:p>
          <a:p>
            <a:r>
              <a:rPr lang="it-IT" dirty="0">
                <a:solidFill>
                  <a:srgbClr val="0033CC"/>
                </a:solidFill>
              </a:rPr>
              <a:t>macchinari</a:t>
            </a:r>
            <a:r>
              <a:rPr lang="it-IT" dirty="0"/>
              <a:t>, impianti ed attrezzature nuovi di fabbrica; </a:t>
            </a:r>
          </a:p>
          <a:p>
            <a:r>
              <a:rPr lang="it-IT" dirty="0">
                <a:solidFill>
                  <a:srgbClr val="0033CC"/>
                </a:solidFill>
              </a:rPr>
              <a:t>software</a:t>
            </a:r>
            <a:r>
              <a:rPr lang="it-IT" dirty="0"/>
              <a:t> e programmi informatici </a:t>
            </a:r>
          </a:p>
        </p:txBody>
      </p:sp>
      <p:sp>
        <p:nvSpPr>
          <p:cNvPr id="4" name="Segnaposto numero diapositiva 3">
            <a:extLst>
              <a:ext uri="{FF2B5EF4-FFF2-40B4-BE49-F238E27FC236}">
                <a16:creationId xmlns:a16="http://schemas.microsoft.com/office/drawing/2014/main" id="{771D61FB-76AB-4B7E-9AF0-12E455A1A938}"/>
              </a:ext>
            </a:extLst>
          </p:cNvPr>
          <p:cNvSpPr>
            <a:spLocks noGrp="1"/>
          </p:cNvSpPr>
          <p:nvPr>
            <p:ph type="sldNum" sz="quarter" idx="12"/>
          </p:nvPr>
        </p:nvSpPr>
        <p:spPr/>
        <p:txBody>
          <a:bodyPr/>
          <a:lstStyle/>
          <a:p>
            <a:pPr>
              <a:defRPr/>
            </a:pPr>
            <a:fld id="{B99E5C10-DF0C-4D43-A82D-91715331A7B6}" type="slidenum">
              <a:rPr lang="it-IT" smtClean="0"/>
              <a:pPr>
                <a:defRPr/>
              </a:pPr>
              <a:t>13</a:t>
            </a:fld>
            <a:endParaRPr lang="it-IT"/>
          </a:p>
        </p:txBody>
      </p:sp>
    </p:spTree>
    <p:extLst>
      <p:ext uri="{BB962C8B-B14F-4D97-AF65-F5344CB8AC3E}">
        <p14:creationId xmlns:p14="http://schemas.microsoft.com/office/powerpoint/2010/main" val="341922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34769A-D8D2-436D-8FCE-86D01F2B5E0B}"/>
              </a:ext>
            </a:extLst>
          </p:cNvPr>
          <p:cNvSpPr>
            <a:spLocks noGrp="1"/>
          </p:cNvSpPr>
          <p:nvPr>
            <p:ph type="title"/>
          </p:nvPr>
        </p:nvSpPr>
        <p:spPr>
          <a:xfrm>
            <a:off x="179512" y="116632"/>
            <a:ext cx="8640960" cy="706090"/>
          </a:xfrm>
        </p:spPr>
        <p:txBody>
          <a:bodyPr/>
          <a:lstStyle/>
          <a:p>
            <a:r>
              <a:rPr lang="it-IT" dirty="0"/>
              <a:t>1) Fondo regionale di ingegneria finanziaria (FRIF) </a:t>
            </a:r>
            <a:br>
              <a:rPr lang="it-IT" dirty="0"/>
            </a:br>
            <a:r>
              <a:rPr lang="it-IT" sz="3200" dirty="0"/>
              <a:t>scheda descrizione fondo/prodotto</a:t>
            </a:r>
            <a:endParaRPr lang="it-IT" dirty="0"/>
          </a:p>
        </p:txBody>
      </p:sp>
      <p:sp>
        <p:nvSpPr>
          <p:cNvPr id="6" name="Segnaposto contenuto 5">
            <a:extLst>
              <a:ext uri="{FF2B5EF4-FFF2-40B4-BE49-F238E27FC236}">
                <a16:creationId xmlns:a16="http://schemas.microsoft.com/office/drawing/2014/main" id="{1DFF24B0-E302-4ED8-9B63-9300A1A962B8}"/>
              </a:ext>
            </a:extLst>
          </p:cNvPr>
          <p:cNvSpPr>
            <a:spLocks noGrp="1"/>
          </p:cNvSpPr>
          <p:nvPr>
            <p:ph idx="1"/>
          </p:nvPr>
        </p:nvSpPr>
        <p:spPr>
          <a:xfrm>
            <a:off x="457200" y="1052736"/>
            <a:ext cx="8229600" cy="5001419"/>
          </a:xfrm>
        </p:spPr>
        <p:txBody>
          <a:bodyPr/>
          <a:lstStyle/>
          <a:p>
            <a:pPr marL="0" indent="0">
              <a:buNone/>
            </a:pPr>
            <a:r>
              <a:rPr lang="it-IT" b="1" dirty="0">
                <a:solidFill>
                  <a:srgbClr val="0033CC"/>
                </a:solidFill>
              </a:rPr>
              <a:t>Tipologia ed intensità dell’intervento finanziario </a:t>
            </a:r>
          </a:p>
          <a:p>
            <a:r>
              <a:rPr lang="it-IT" dirty="0"/>
              <a:t>L’Intervento finanziario è previsto in </a:t>
            </a:r>
            <a:r>
              <a:rPr lang="it-IT" b="1" dirty="0">
                <a:solidFill>
                  <a:srgbClr val="0033CC"/>
                </a:solidFill>
              </a:rPr>
              <a:t>regime “De </a:t>
            </a:r>
            <a:r>
              <a:rPr lang="it-IT" b="1" dirty="0" err="1">
                <a:solidFill>
                  <a:srgbClr val="0033CC"/>
                </a:solidFill>
              </a:rPr>
              <a:t>Minimis</a:t>
            </a:r>
            <a:r>
              <a:rPr lang="it-IT" b="1" dirty="0">
                <a:solidFill>
                  <a:srgbClr val="0033CC"/>
                </a:solidFill>
              </a:rPr>
              <a:t>”</a:t>
            </a:r>
            <a:r>
              <a:rPr lang="it-IT" dirty="0"/>
              <a:t> ai sensi del Regolamento (CE) n. 1407/2013. </a:t>
            </a:r>
          </a:p>
          <a:p>
            <a:pPr marL="0" indent="0">
              <a:buNone/>
            </a:pPr>
            <a:r>
              <a:rPr lang="it-IT" dirty="0"/>
              <a:t>L’Intervento finanziario è concedibile nella misura massima </a:t>
            </a:r>
            <a:r>
              <a:rPr lang="it-IT" b="1" dirty="0">
                <a:solidFill>
                  <a:srgbClr val="0033CC"/>
                </a:solidFill>
              </a:rPr>
              <a:t>dell’80 % dell’importo ammissibile dell’investimento</a:t>
            </a:r>
            <a:r>
              <a:rPr lang="it-IT" dirty="0"/>
              <a:t>, ripartito secondo le seguenti percentuali: </a:t>
            </a:r>
          </a:p>
          <a:p>
            <a:r>
              <a:rPr lang="it-IT" dirty="0"/>
              <a:t>75 % a titolo di Finanziamento a tasso agevolato; </a:t>
            </a:r>
          </a:p>
          <a:p>
            <a:r>
              <a:rPr lang="it-IT" dirty="0"/>
              <a:t>25 % a titolo di Contributo in conto capitale, relativamente alle sole imprese il cui investimento proposto rientra in uno dei settori di cui alla “Smart </a:t>
            </a:r>
            <a:r>
              <a:rPr lang="it-IT" dirty="0" err="1"/>
              <a:t>Specialisation</a:t>
            </a:r>
            <a:r>
              <a:rPr lang="it-IT" dirty="0"/>
              <a:t> Strategy Calabria – S3 Calabria” </a:t>
            </a:r>
          </a:p>
          <a:p>
            <a:pPr marL="0" indent="0">
              <a:buNone/>
            </a:pPr>
            <a:r>
              <a:rPr lang="it-IT" dirty="0"/>
              <a:t>Nell’ipotesi in cui l’investimento proposto non rientra in uno dei settori di cui alla “S3 Calabria”, l’Intervento finanziario sarà interamente costituito da Finanziamento a tasso agevolato. </a:t>
            </a:r>
          </a:p>
        </p:txBody>
      </p:sp>
      <p:sp>
        <p:nvSpPr>
          <p:cNvPr id="4" name="Segnaposto numero diapositiva 3">
            <a:extLst>
              <a:ext uri="{FF2B5EF4-FFF2-40B4-BE49-F238E27FC236}">
                <a16:creationId xmlns:a16="http://schemas.microsoft.com/office/drawing/2014/main" id="{771D61FB-76AB-4B7E-9AF0-12E455A1A938}"/>
              </a:ext>
            </a:extLst>
          </p:cNvPr>
          <p:cNvSpPr>
            <a:spLocks noGrp="1"/>
          </p:cNvSpPr>
          <p:nvPr>
            <p:ph type="sldNum" sz="quarter" idx="12"/>
          </p:nvPr>
        </p:nvSpPr>
        <p:spPr/>
        <p:txBody>
          <a:bodyPr/>
          <a:lstStyle/>
          <a:p>
            <a:pPr>
              <a:defRPr/>
            </a:pPr>
            <a:fld id="{B99E5C10-DF0C-4D43-A82D-91715331A7B6}" type="slidenum">
              <a:rPr lang="it-IT" smtClean="0"/>
              <a:pPr>
                <a:defRPr/>
              </a:pPr>
              <a:t>14</a:t>
            </a:fld>
            <a:endParaRPr lang="it-IT"/>
          </a:p>
        </p:txBody>
      </p:sp>
    </p:spTree>
    <p:extLst>
      <p:ext uri="{BB962C8B-B14F-4D97-AF65-F5344CB8AC3E}">
        <p14:creationId xmlns:p14="http://schemas.microsoft.com/office/powerpoint/2010/main" val="326048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34769A-D8D2-436D-8FCE-86D01F2B5E0B}"/>
              </a:ext>
            </a:extLst>
          </p:cNvPr>
          <p:cNvSpPr>
            <a:spLocks noGrp="1"/>
          </p:cNvSpPr>
          <p:nvPr>
            <p:ph type="title"/>
          </p:nvPr>
        </p:nvSpPr>
        <p:spPr/>
        <p:txBody>
          <a:bodyPr/>
          <a:lstStyle/>
          <a:p>
            <a:r>
              <a:rPr lang="it-IT" dirty="0"/>
              <a:t>Fondo regionale di ingegneria finanziaria (FRIF) </a:t>
            </a:r>
          </a:p>
        </p:txBody>
      </p:sp>
      <p:sp>
        <p:nvSpPr>
          <p:cNvPr id="6" name="Segnaposto contenuto 5">
            <a:extLst>
              <a:ext uri="{FF2B5EF4-FFF2-40B4-BE49-F238E27FC236}">
                <a16:creationId xmlns:a16="http://schemas.microsoft.com/office/drawing/2014/main" id="{1DFF24B0-E302-4ED8-9B63-9300A1A962B8}"/>
              </a:ext>
            </a:extLst>
          </p:cNvPr>
          <p:cNvSpPr>
            <a:spLocks noGrp="1"/>
          </p:cNvSpPr>
          <p:nvPr>
            <p:ph idx="1"/>
          </p:nvPr>
        </p:nvSpPr>
        <p:spPr>
          <a:xfrm>
            <a:off x="467921" y="822722"/>
            <a:ext cx="8229600" cy="5558606"/>
          </a:xfrm>
        </p:spPr>
        <p:txBody>
          <a:bodyPr/>
          <a:lstStyle/>
          <a:p>
            <a:pPr marL="0" indent="0">
              <a:buNone/>
            </a:pPr>
            <a:r>
              <a:rPr lang="it-IT" b="1" dirty="0">
                <a:solidFill>
                  <a:srgbClr val="0033CC"/>
                </a:solidFill>
              </a:rPr>
              <a:t>Importo minimo/massimo dell’intervento finanziario</a:t>
            </a:r>
          </a:p>
          <a:p>
            <a:pPr marL="0" indent="0">
              <a:buNone/>
            </a:pPr>
            <a:r>
              <a:rPr lang="it-IT" dirty="0"/>
              <a:t>L’Intervento finanziario complessivo, secondo le intensità di cui al punto precedente, è concedibile nelle seguenti misure: </a:t>
            </a:r>
          </a:p>
          <a:p>
            <a:r>
              <a:rPr lang="it-IT" dirty="0"/>
              <a:t>min. € 40.000 – max 400.000 (€ 200.000 per le imprese che non operano in regime di contabilità ordinaria), elevabile ad € 600.000 per le imprese strutturate che soddisfano ulteriori, specifici, parametri economico-aziendali prefissati. </a:t>
            </a:r>
          </a:p>
          <a:p>
            <a:pPr marL="0" indent="0">
              <a:buNone/>
            </a:pPr>
            <a:r>
              <a:rPr lang="it-IT" dirty="0"/>
              <a:t>Il Finanziamento concedibile sarà parametrato alla situazione economico-finanziaria, presente e prospettica, dell’impresa, nonché alla capacità della stessa di far fronte al servizio del debito. </a:t>
            </a:r>
          </a:p>
          <a:p>
            <a:pPr marL="0" indent="0">
              <a:buNone/>
            </a:pPr>
            <a:r>
              <a:rPr lang="it-IT" sz="2000" dirty="0"/>
              <a:t>Nelle ipotesi di integrazione dell’Intervento finanziario, con l’Intervento “Fondo per l’Occupazione e l’Inclusione (FOI)”, sarà comunque previsto un importo massimo dell’intervento finanziario complessivamente concedibile. </a:t>
            </a:r>
          </a:p>
        </p:txBody>
      </p:sp>
      <p:sp>
        <p:nvSpPr>
          <p:cNvPr id="4" name="Segnaposto numero diapositiva 3">
            <a:extLst>
              <a:ext uri="{FF2B5EF4-FFF2-40B4-BE49-F238E27FC236}">
                <a16:creationId xmlns:a16="http://schemas.microsoft.com/office/drawing/2014/main" id="{771D61FB-76AB-4B7E-9AF0-12E455A1A938}"/>
              </a:ext>
            </a:extLst>
          </p:cNvPr>
          <p:cNvSpPr>
            <a:spLocks noGrp="1"/>
          </p:cNvSpPr>
          <p:nvPr>
            <p:ph type="sldNum" sz="quarter" idx="12"/>
          </p:nvPr>
        </p:nvSpPr>
        <p:spPr/>
        <p:txBody>
          <a:bodyPr/>
          <a:lstStyle/>
          <a:p>
            <a:pPr>
              <a:defRPr/>
            </a:pPr>
            <a:fld id="{B99E5C10-DF0C-4D43-A82D-91715331A7B6}" type="slidenum">
              <a:rPr lang="it-IT" smtClean="0"/>
              <a:pPr>
                <a:defRPr/>
              </a:pPr>
              <a:t>15</a:t>
            </a:fld>
            <a:endParaRPr lang="it-IT"/>
          </a:p>
        </p:txBody>
      </p:sp>
    </p:spTree>
    <p:extLst>
      <p:ext uri="{BB962C8B-B14F-4D97-AF65-F5344CB8AC3E}">
        <p14:creationId xmlns:p14="http://schemas.microsoft.com/office/powerpoint/2010/main" val="20112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F34769A-D8D2-436D-8FCE-86D01F2B5E0B}"/>
              </a:ext>
            </a:extLst>
          </p:cNvPr>
          <p:cNvSpPr>
            <a:spLocks noGrp="1"/>
          </p:cNvSpPr>
          <p:nvPr>
            <p:ph type="title"/>
          </p:nvPr>
        </p:nvSpPr>
        <p:spPr/>
        <p:txBody>
          <a:bodyPr/>
          <a:lstStyle/>
          <a:p>
            <a:r>
              <a:rPr lang="it-IT" dirty="0"/>
              <a:t>Fondo regionale di ingegneria finanziaria (FRIF) </a:t>
            </a:r>
          </a:p>
        </p:txBody>
      </p:sp>
      <p:sp>
        <p:nvSpPr>
          <p:cNvPr id="6" name="Segnaposto contenuto 5">
            <a:extLst>
              <a:ext uri="{FF2B5EF4-FFF2-40B4-BE49-F238E27FC236}">
                <a16:creationId xmlns:a16="http://schemas.microsoft.com/office/drawing/2014/main" id="{1DFF24B0-E302-4ED8-9B63-9300A1A962B8}"/>
              </a:ext>
            </a:extLst>
          </p:cNvPr>
          <p:cNvSpPr>
            <a:spLocks noGrp="1"/>
          </p:cNvSpPr>
          <p:nvPr>
            <p:ph idx="1"/>
          </p:nvPr>
        </p:nvSpPr>
        <p:spPr>
          <a:xfrm>
            <a:off x="467921" y="822722"/>
            <a:ext cx="8229600" cy="5001419"/>
          </a:xfrm>
        </p:spPr>
        <p:txBody>
          <a:bodyPr/>
          <a:lstStyle/>
          <a:p>
            <a:pPr marL="0" indent="0">
              <a:buNone/>
            </a:pPr>
            <a:r>
              <a:rPr lang="it-IT" b="1" dirty="0">
                <a:solidFill>
                  <a:srgbClr val="0033CC"/>
                </a:solidFill>
              </a:rPr>
              <a:t>Tasso di interesse del finanziamento </a:t>
            </a:r>
          </a:p>
          <a:p>
            <a:r>
              <a:rPr lang="it-IT" dirty="0"/>
              <a:t>1,00 % fisso annuo </a:t>
            </a:r>
          </a:p>
          <a:p>
            <a:pPr marL="0" indent="0">
              <a:buNone/>
            </a:pPr>
            <a:r>
              <a:rPr lang="it-IT" b="1" dirty="0">
                <a:solidFill>
                  <a:srgbClr val="0033CC"/>
                </a:solidFill>
              </a:rPr>
              <a:t>Durata del finanziamento </a:t>
            </a:r>
          </a:p>
          <a:p>
            <a:r>
              <a:rPr lang="it-IT" dirty="0"/>
              <a:t>8 anni, oltre ad un periodo di preammortamento di max 24 mesi </a:t>
            </a:r>
          </a:p>
          <a:p>
            <a:pPr marL="0" indent="0">
              <a:buNone/>
            </a:pPr>
            <a:r>
              <a:rPr lang="it-IT" b="1" dirty="0">
                <a:solidFill>
                  <a:srgbClr val="0033CC"/>
                </a:solidFill>
              </a:rPr>
              <a:t>Modalità di rimborso del finanziamento </a:t>
            </a:r>
          </a:p>
          <a:p>
            <a:r>
              <a:rPr lang="it-IT" dirty="0"/>
              <a:t>Rimborso trimestrale Garanzie a presidio del finanziamento Fideiussione personale dei soci </a:t>
            </a:r>
            <a:r>
              <a:rPr lang="it-IT" sz="2000" dirty="0"/>
              <a:t>. </a:t>
            </a:r>
          </a:p>
        </p:txBody>
      </p:sp>
      <p:sp>
        <p:nvSpPr>
          <p:cNvPr id="4" name="Segnaposto numero diapositiva 3">
            <a:extLst>
              <a:ext uri="{FF2B5EF4-FFF2-40B4-BE49-F238E27FC236}">
                <a16:creationId xmlns:a16="http://schemas.microsoft.com/office/drawing/2014/main" id="{771D61FB-76AB-4B7E-9AF0-12E455A1A938}"/>
              </a:ext>
            </a:extLst>
          </p:cNvPr>
          <p:cNvSpPr>
            <a:spLocks noGrp="1"/>
          </p:cNvSpPr>
          <p:nvPr>
            <p:ph type="sldNum" sz="quarter" idx="12"/>
          </p:nvPr>
        </p:nvSpPr>
        <p:spPr/>
        <p:txBody>
          <a:bodyPr/>
          <a:lstStyle/>
          <a:p>
            <a:pPr>
              <a:defRPr/>
            </a:pPr>
            <a:fld id="{B99E5C10-DF0C-4D43-A82D-91715331A7B6}" type="slidenum">
              <a:rPr lang="it-IT" smtClean="0"/>
              <a:pPr>
                <a:defRPr/>
              </a:pPr>
              <a:t>16</a:t>
            </a:fld>
            <a:endParaRPr lang="it-IT"/>
          </a:p>
        </p:txBody>
      </p:sp>
    </p:spTree>
    <p:extLst>
      <p:ext uri="{BB962C8B-B14F-4D97-AF65-F5344CB8AC3E}">
        <p14:creationId xmlns:p14="http://schemas.microsoft.com/office/powerpoint/2010/main" val="278534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2) Fondo per l’Occupazione e l’Inclusione” (FOI)</a:t>
            </a:r>
            <a:br>
              <a:rPr lang="it-IT" dirty="0"/>
            </a:br>
            <a:r>
              <a:rPr lang="it-IT" sz="2800" dirty="0"/>
              <a:t>scheda descrizione fondo/prodotto</a:t>
            </a:r>
            <a:endParaRPr lang="it-IT"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p:txBody>
          <a:bodyPr/>
          <a:lstStyle/>
          <a:p>
            <a:pPr marL="0" indent="0">
              <a:buNone/>
            </a:pPr>
            <a:r>
              <a:rPr lang="it-IT" sz="2800" b="1" dirty="0">
                <a:solidFill>
                  <a:srgbClr val="0033CC"/>
                </a:solidFill>
              </a:rPr>
              <a:t>Finalità</a:t>
            </a:r>
            <a:r>
              <a:rPr lang="it-IT" b="1" dirty="0">
                <a:solidFill>
                  <a:srgbClr val="0033CC"/>
                </a:solidFill>
              </a:rPr>
              <a:t> </a:t>
            </a:r>
          </a:p>
          <a:p>
            <a:r>
              <a:rPr lang="it-IT" dirty="0"/>
              <a:t>L’Intervento finanziario è finalizzato a sostenere le imprese nella creazione di </a:t>
            </a:r>
            <a:r>
              <a:rPr lang="it-IT" b="1" dirty="0">
                <a:solidFill>
                  <a:srgbClr val="0033CC"/>
                </a:solidFill>
              </a:rPr>
              <a:t>nuova occupazione</a:t>
            </a:r>
            <a:r>
              <a:rPr lang="it-IT" dirty="0"/>
              <a:t>, ed è rivolto alla crescita e/o all’espansione di attività imprenditoriali giudicate potenzialmente redditizie.</a:t>
            </a:r>
          </a:p>
          <a:p>
            <a:r>
              <a:rPr lang="it-IT" dirty="0"/>
              <a:t>L’Intervento finanziario dovrà essere necessariamente </a:t>
            </a:r>
            <a:r>
              <a:rPr lang="it-IT" b="1" dirty="0">
                <a:solidFill>
                  <a:srgbClr val="0033CC"/>
                </a:solidFill>
              </a:rPr>
              <a:t>integrato</a:t>
            </a:r>
            <a:r>
              <a:rPr lang="it-IT" dirty="0"/>
              <a:t> con l’Intervento finanziario di cui al “Fondo Regionale di Ingegneria Finanziaria (FRIF)”, rientrante anch’esso tra gli Strumenti di Ingegneria finanziaria del Por Calabria Fesr-­‐Fse 2014/2020. </a:t>
            </a:r>
          </a:p>
          <a:p>
            <a:r>
              <a:rPr lang="it-IT" dirty="0"/>
              <a:t>La modalità di valutazione delle domande è “</a:t>
            </a:r>
            <a:r>
              <a:rPr lang="it-IT" b="1" dirty="0">
                <a:solidFill>
                  <a:srgbClr val="0033CC"/>
                </a:solidFill>
              </a:rPr>
              <a:t>a sportello</a:t>
            </a:r>
            <a:r>
              <a:rPr lang="it-IT" dirty="0"/>
              <a:t>”. </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17</a:t>
            </a:fld>
            <a:endParaRPr lang="it-IT"/>
          </a:p>
        </p:txBody>
      </p:sp>
    </p:spTree>
    <p:extLst>
      <p:ext uri="{BB962C8B-B14F-4D97-AF65-F5344CB8AC3E}">
        <p14:creationId xmlns:p14="http://schemas.microsoft.com/office/powerpoint/2010/main" val="428693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2) Fondo per l’Occupazione e l’Inclusione” (FOI)</a:t>
            </a:r>
            <a:br>
              <a:rPr lang="it-IT" dirty="0"/>
            </a:br>
            <a:r>
              <a:rPr lang="it-IT" sz="2800" dirty="0"/>
              <a:t>scheda descrizione fondo/prodotto</a:t>
            </a:r>
            <a:endParaRPr lang="it-IT"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p:txBody>
          <a:bodyPr/>
          <a:lstStyle/>
          <a:p>
            <a:pPr marL="0" indent="0">
              <a:buNone/>
            </a:pPr>
            <a:r>
              <a:rPr lang="it-IT" b="1" dirty="0">
                <a:solidFill>
                  <a:srgbClr val="0033CC"/>
                </a:solidFill>
              </a:rPr>
              <a:t>Beneficiari e requisiti di ammissibilità </a:t>
            </a:r>
          </a:p>
          <a:p>
            <a:r>
              <a:rPr lang="it-IT" dirty="0"/>
              <a:t>microimprese, Piccole e Medie Imprese, </a:t>
            </a:r>
          </a:p>
          <a:p>
            <a:r>
              <a:rPr lang="it-IT" dirty="0"/>
              <a:t>economicamente e finanziariamente sane, </a:t>
            </a:r>
          </a:p>
          <a:p>
            <a:r>
              <a:rPr lang="it-IT" dirty="0"/>
              <a:t>in possesso, alla data di presentazione della domanda, di parametri economico-aziendali specificamente prefissati,</a:t>
            </a:r>
          </a:p>
          <a:p>
            <a:r>
              <a:rPr lang="it-IT" dirty="0"/>
              <a:t>costituite da almeno 3 anni, </a:t>
            </a:r>
          </a:p>
          <a:p>
            <a:r>
              <a:rPr lang="it-IT" dirty="0"/>
              <a:t>aventi unità operativa in Calabria </a:t>
            </a:r>
          </a:p>
          <a:p>
            <a:r>
              <a:rPr lang="it-IT" dirty="0"/>
              <a:t>operanti nei settori di attività specificamente previsti </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18</a:t>
            </a:fld>
            <a:endParaRPr lang="it-IT"/>
          </a:p>
        </p:txBody>
      </p:sp>
    </p:spTree>
    <p:extLst>
      <p:ext uri="{BB962C8B-B14F-4D97-AF65-F5344CB8AC3E}">
        <p14:creationId xmlns:p14="http://schemas.microsoft.com/office/powerpoint/2010/main" val="142817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a:xfrm>
            <a:off x="457200" y="260648"/>
            <a:ext cx="8229600" cy="706090"/>
          </a:xfrm>
        </p:spPr>
        <p:txBody>
          <a:bodyPr/>
          <a:lstStyle/>
          <a:p>
            <a:r>
              <a:rPr lang="it-IT" dirty="0"/>
              <a:t>2) Fondo per l’Occupazione e l’Inclusione” (FOI)</a:t>
            </a:r>
            <a:br>
              <a:rPr lang="it-IT" dirty="0"/>
            </a:br>
            <a:r>
              <a:rPr lang="it-IT" sz="2800" dirty="0"/>
              <a:t>scheda descrizione fondo/prodotto</a:t>
            </a:r>
            <a:endParaRPr lang="it-IT"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57200" y="1628800"/>
            <a:ext cx="8229600" cy="2384305"/>
          </a:xfrm>
        </p:spPr>
        <p:txBody>
          <a:bodyPr/>
          <a:lstStyle/>
          <a:p>
            <a:pPr marL="0" indent="0">
              <a:buNone/>
            </a:pPr>
            <a:r>
              <a:rPr lang="it-IT" b="1" dirty="0">
                <a:solidFill>
                  <a:srgbClr val="0033CC"/>
                </a:solidFill>
              </a:rPr>
              <a:t>Interventi agevolabili </a:t>
            </a:r>
          </a:p>
          <a:p>
            <a:r>
              <a:rPr lang="it-IT" dirty="0"/>
              <a:t>L’intervento agevolabile concerne l’incremento della base occupazionale mediante assunzione, a tempo indeterminato, di nuove unità di personale rientranti nella categoria di soggetti “svantaggiati” e/o “molto svantaggiati” e/o “disabili” </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19</a:t>
            </a:fld>
            <a:endParaRPr lang="it-IT"/>
          </a:p>
        </p:txBody>
      </p:sp>
    </p:spTree>
    <p:extLst>
      <p:ext uri="{BB962C8B-B14F-4D97-AF65-F5344CB8AC3E}">
        <p14:creationId xmlns:p14="http://schemas.microsoft.com/office/powerpoint/2010/main" val="34452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t>Programma</a:t>
            </a:r>
          </a:p>
        </p:txBody>
      </p:sp>
      <p:sp>
        <p:nvSpPr>
          <p:cNvPr id="3" name="Segnaposto contenuto 2"/>
          <p:cNvSpPr>
            <a:spLocks noGrp="1"/>
          </p:cNvSpPr>
          <p:nvPr>
            <p:ph idx="1"/>
          </p:nvPr>
        </p:nvSpPr>
        <p:spPr>
          <a:xfrm>
            <a:off x="457200" y="980728"/>
            <a:ext cx="8363272" cy="5001419"/>
          </a:xfrm>
        </p:spPr>
        <p:txBody>
          <a:bodyPr/>
          <a:lstStyle/>
          <a:p>
            <a:pPr algn="ctr">
              <a:buNone/>
            </a:pPr>
            <a:r>
              <a:rPr lang="it-IT" b="1" dirty="0"/>
              <a:t>9 dicembre 2020</a:t>
            </a:r>
            <a:endParaRPr lang="it-IT" dirty="0"/>
          </a:p>
          <a:p>
            <a:r>
              <a:rPr lang="it-IT" dirty="0"/>
              <a:t>­­Gli strumenti finanziari nell’ambito del FESR e del FSE</a:t>
            </a:r>
          </a:p>
          <a:p>
            <a:r>
              <a:rPr lang="it-IT" dirty="0"/>
              <a:t>­Spese ammissibili alla chiusura del POR</a:t>
            </a:r>
          </a:p>
          <a:p>
            <a:r>
              <a:rPr lang="it-IT" dirty="0"/>
              <a:t>­Reimpiego delle risorse ed ­Exit strategy</a:t>
            </a:r>
          </a:p>
          <a:p>
            <a:r>
              <a:rPr lang="it-IT" dirty="0"/>
              <a:t>­Informativa sulla bozza di orientamenti di chiusura</a:t>
            </a:r>
          </a:p>
        </p:txBody>
      </p:sp>
      <p:sp>
        <p:nvSpPr>
          <p:cNvPr id="4" name="Segnaposto numero diapositiva 3"/>
          <p:cNvSpPr>
            <a:spLocks noGrp="1"/>
          </p:cNvSpPr>
          <p:nvPr>
            <p:ph type="sldNum" sz="quarter" idx="12"/>
          </p:nvPr>
        </p:nvSpPr>
        <p:spPr/>
        <p:txBody>
          <a:bodyPr/>
          <a:lstStyle/>
          <a:p>
            <a:pPr>
              <a:defRPr/>
            </a:pPr>
            <a:fld id="{310BEF9C-E8AA-4320-831E-DA3F969F0A12}" type="slidenum">
              <a:rPr lang="it-IT" smtClean="0"/>
              <a:pPr>
                <a:defRPr/>
              </a:pPr>
              <a:t>2</a:t>
            </a:fld>
            <a:endParaRPr lang="it-IT"/>
          </a:p>
        </p:txBody>
      </p:sp>
    </p:spTree>
    <p:extLst>
      <p:ext uri="{BB962C8B-B14F-4D97-AF65-F5344CB8AC3E}">
        <p14:creationId xmlns:p14="http://schemas.microsoft.com/office/powerpoint/2010/main" val="148979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2) Fondo per l’Occupazione e l’Inclusione” (FOI)</a:t>
            </a:r>
            <a:br>
              <a:rPr lang="it-IT" dirty="0"/>
            </a:br>
            <a:r>
              <a:rPr lang="it-IT" sz="2800" dirty="0"/>
              <a:t>scheda descrizione fondo/prodotto</a:t>
            </a:r>
            <a:endParaRPr lang="it-IT"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57200" y="928290"/>
            <a:ext cx="8229600" cy="5001419"/>
          </a:xfrm>
        </p:spPr>
        <p:txBody>
          <a:bodyPr/>
          <a:lstStyle/>
          <a:p>
            <a:pPr marL="0" indent="0">
              <a:buNone/>
            </a:pPr>
            <a:r>
              <a:rPr lang="it-IT" b="1" dirty="0">
                <a:solidFill>
                  <a:srgbClr val="0033CC"/>
                </a:solidFill>
              </a:rPr>
              <a:t>Tipologia ed intensità dell’intervento finanziario </a:t>
            </a:r>
          </a:p>
          <a:p>
            <a:r>
              <a:rPr lang="it-IT" dirty="0"/>
              <a:t>L’’intervento finanziario è previsto in regime “</a:t>
            </a:r>
            <a:r>
              <a:rPr lang="it-IT" b="1" dirty="0">
                <a:solidFill>
                  <a:srgbClr val="0033CC"/>
                </a:solidFill>
              </a:rPr>
              <a:t>De </a:t>
            </a:r>
            <a:r>
              <a:rPr lang="it-IT" b="1" dirty="0" err="1">
                <a:solidFill>
                  <a:srgbClr val="0033CC"/>
                </a:solidFill>
              </a:rPr>
              <a:t>Minimis</a:t>
            </a:r>
            <a:r>
              <a:rPr lang="it-IT" dirty="0"/>
              <a:t>” (Reg. (CE) 1407/2013. </a:t>
            </a:r>
          </a:p>
          <a:p>
            <a:r>
              <a:rPr lang="it-IT" dirty="0"/>
              <a:t>L’Intervento finanziario è concedibile a titolo di </a:t>
            </a:r>
            <a:r>
              <a:rPr lang="it-IT" b="1" dirty="0">
                <a:solidFill>
                  <a:srgbClr val="0033CC"/>
                </a:solidFill>
              </a:rPr>
              <a:t>Finanziamento a tasso di interesse </a:t>
            </a:r>
            <a:r>
              <a:rPr lang="it-IT" dirty="0"/>
              <a:t>zero: </a:t>
            </a:r>
          </a:p>
          <a:p>
            <a:pPr lvl="1"/>
            <a:r>
              <a:rPr lang="it-IT" sz="2400" b="1" dirty="0">
                <a:solidFill>
                  <a:srgbClr val="0033CC"/>
                </a:solidFill>
              </a:rPr>
              <a:t>60 % del costo salariale aziendale </a:t>
            </a:r>
            <a:r>
              <a:rPr lang="it-IT" sz="2400" dirty="0"/>
              <a:t>per singola unità, e per un periodo massimo di 12 mesi, relativamente all’assunzione di soggetti “</a:t>
            </a:r>
            <a:r>
              <a:rPr lang="it-IT" sz="2400" b="1" dirty="0">
                <a:solidFill>
                  <a:srgbClr val="0033CC"/>
                </a:solidFill>
              </a:rPr>
              <a:t>svantaggiati</a:t>
            </a:r>
            <a:r>
              <a:rPr lang="it-IT" sz="2400" dirty="0"/>
              <a:t>”; </a:t>
            </a:r>
          </a:p>
          <a:p>
            <a:pPr lvl="1"/>
            <a:r>
              <a:rPr lang="it-IT" sz="2400" b="1" dirty="0">
                <a:solidFill>
                  <a:srgbClr val="0033CC"/>
                </a:solidFill>
              </a:rPr>
              <a:t>70 % del costo salariale aziendale </a:t>
            </a:r>
            <a:r>
              <a:rPr lang="it-IT" sz="2400" dirty="0"/>
              <a:t>per singola unità, e per un periodo massimo di 12 mesi, relativamente all’assunzione di soggetti “</a:t>
            </a:r>
            <a:r>
              <a:rPr lang="it-IT" sz="2400" b="1" dirty="0">
                <a:solidFill>
                  <a:srgbClr val="0033CC"/>
                </a:solidFill>
              </a:rPr>
              <a:t>molto svantaggiati</a:t>
            </a:r>
            <a:r>
              <a:rPr lang="it-IT" sz="2400" dirty="0"/>
              <a:t>”; </a:t>
            </a:r>
          </a:p>
          <a:p>
            <a:pPr lvl="1"/>
            <a:r>
              <a:rPr lang="it-IT" sz="2400" b="1" dirty="0">
                <a:solidFill>
                  <a:srgbClr val="0033CC"/>
                </a:solidFill>
              </a:rPr>
              <a:t>80 % del costo salariale aziendale </a:t>
            </a:r>
            <a:r>
              <a:rPr lang="it-IT" sz="2400" dirty="0"/>
              <a:t>per singola unità, e per un periodo massimo di 12 mesi, relativamente all’assunzione di soggetti “</a:t>
            </a:r>
            <a:r>
              <a:rPr lang="it-IT" sz="2400" b="1" dirty="0">
                <a:solidFill>
                  <a:srgbClr val="0033CC"/>
                </a:solidFill>
              </a:rPr>
              <a:t>disabili</a:t>
            </a:r>
            <a:r>
              <a:rPr lang="it-IT" sz="2400" dirty="0"/>
              <a:t>”</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20</a:t>
            </a:fld>
            <a:endParaRPr lang="it-IT"/>
          </a:p>
        </p:txBody>
      </p:sp>
    </p:spTree>
    <p:extLst>
      <p:ext uri="{BB962C8B-B14F-4D97-AF65-F5344CB8AC3E}">
        <p14:creationId xmlns:p14="http://schemas.microsoft.com/office/powerpoint/2010/main" val="12525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2) Fondo per l’Occupazione e l’Inclusione” (FOI)</a:t>
            </a:r>
            <a:br>
              <a:rPr lang="it-IT" dirty="0"/>
            </a:br>
            <a:r>
              <a:rPr lang="it-IT" sz="2800" dirty="0"/>
              <a:t>scheda descrizione fondo/prodotto</a:t>
            </a:r>
            <a:endParaRPr lang="it-IT"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1" dirty="0">
                <a:solidFill>
                  <a:srgbClr val="0033CC"/>
                </a:solidFill>
              </a:rPr>
              <a:t>Importo minimo/massimo del finanziamento </a:t>
            </a:r>
          </a:p>
          <a:p>
            <a:pPr marL="0" indent="0">
              <a:buNone/>
            </a:pPr>
            <a:r>
              <a:rPr lang="it-IT" dirty="0"/>
              <a:t>Il Finanziamento è concedibile nelle seguenti misure: </a:t>
            </a:r>
          </a:p>
          <a:p>
            <a:r>
              <a:rPr lang="it-IT" dirty="0"/>
              <a:t>min. € 10.000 – max 100.000. </a:t>
            </a:r>
          </a:p>
          <a:p>
            <a:r>
              <a:rPr lang="it-IT" dirty="0"/>
              <a:t>Il Finanziamento concedibile sarà comunque </a:t>
            </a:r>
            <a:r>
              <a:rPr lang="it-IT" b="1" dirty="0">
                <a:solidFill>
                  <a:srgbClr val="0033CC"/>
                </a:solidFill>
              </a:rPr>
              <a:t>parametrato </a:t>
            </a:r>
            <a:r>
              <a:rPr lang="it-IT" dirty="0"/>
              <a:t>alla situazione economico‐finanziaria, presente e prospettica, dell’impresa proponente, nonché alla capacità della stessa di far fronte al servizio del debito. </a:t>
            </a:r>
          </a:p>
          <a:p>
            <a:r>
              <a:rPr lang="it-IT" dirty="0"/>
              <a:t>Nelle ipotesi di integrazione dell’Intervento finanziario di cui al presente Fondo, con l’Intervento finanziario di cui al “Fondo Regionale di Ingegneria Finanziaria (FRIF)”, sarà previsto un importo massimo dell’intervento finanziario complessivamente concedibile. </a:t>
            </a:r>
            <a:endParaRPr lang="it-IT" sz="24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21</a:t>
            </a:fld>
            <a:endParaRPr lang="it-IT"/>
          </a:p>
        </p:txBody>
      </p:sp>
    </p:spTree>
    <p:extLst>
      <p:ext uri="{BB962C8B-B14F-4D97-AF65-F5344CB8AC3E}">
        <p14:creationId xmlns:p14="http://schemas.microsoft.com/office/powerpoint/2010/main" val="297380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2) Fondo per l’Occupazione e l’Inclusione” (FOI)</a:t>
            </a:r>
            <a:br>
              <a:rPr lang="it-IT" dirty="0"/>
            </a:br>
            <a:r>
              <a:rPr lang="it-IT" sz="2800" dirty="0"/>
              <a:t>scheda descrizione fondo/prodotto</a:t>
            </a:r>
            <a:endParaRPr lang="it-IT"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57200" y="1124744"/>
            <a:ext cx="8229600" cy="5001419"/>
          </a:xfrm>
        </p:spPr>
        <p:txBody>
          <a:bodyPr/>
          <a:lstStyle/>
          <a:p>
            <a:pPr marL="0" indent="0">
              <a:buNone/>
            </a:pPr>
            <a:r>
              <a:rPr lang="it-IT" b="1" dirty="0">
                <a:solidFill>
                  <a:srgbClr val="0033CC"/>
                </a:solidFill>
              </a:rPr>
              <a:t>Tasso di interesse del finanziamento</a:t>
            </a:r>
          </a:p>
          <a:p>
            <a:r>
              <a:rPr lang="it-IT" dirty="0"/>
              <a:t>Tasso zero </a:t>
            </a:r>
          </a:p>
          <a:p>
            <a:pPr marL="0" indent="0">
              <a:buNone/>
            </a:pPr>
            <a:r>
              <a:rPr lang="it-IT" b="1" dirty="0">
                <a:solidFill>
                  <a:srgbClr val="0033CC"/>
                </a:solidFill>
              </a:rPr>
              <a:t>Durata del finanziamento </a:t>
            </a:r>
          </a:p>
          <a:p>
            <a:r>
              <a:rPr lang="it-IT" dirty="0"/>
              <a:t>5 anni, oltre ad un periodo di preammortamento di max 18 mesi </a:t>
            </a:r>
          </a:p>
          <a:p>
            <a:pPr marL="0" indent="0">
              <a:buNone/>
            </a:pPr>
            <a:r>
              <a:rPr lang="it-IT" b="1" dirty="0">
                <a:solidFill>
                  <a:srgbClr val="0033CC"/>
                </a:solidFill>
              </a:rPr>
              <a:t>Modalità di rimborso del finanziamento </a:t>
            </a:r>
          </a:p>
          <a:p>
            <a:r>
              <a:rPr lang="it-IT" dirty="0"/>
              <a:t>Rimborso trimestrale </a:t>
            </a:r>
          </a:p>
          <a:p>
            <a:r>
              <a:rPr lang="it-IT" dirty="0"/>
              <a:t>Garanzie a presidio del finanziamento </a:t>
            </a:r>
          </a:p>
          <a:p>
            <a:r>
              <a:rPr lang="it-IT" dirty="0"/>
              <a:t>Fideiussione personale dei soci </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22</a:t>
            </a:fld>
            <a:endParaRPr lang="it-IT"/>
          </a:p>
        </p:txBody>
      </p:sp>
    </p:spTree>
    <p:extLst>
      <p:ext uri="{BB962C8B-B14F-4D97-AF65-F5344CB8AC3E}">
        <p14:creationId xmlns:p14="http://schemas.microsoft.com/office/powerpoint/2010/main" val="183504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Spese ammissibili alla chiusura del POR</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23</a:t>
            </a:fld>
            <a:endParaRPr lang="it-IT" dirty="0"/>
          </a:p>
        </p:txBody>
      </p:sp>
    </p:spTree>
    <p:extLst>
      <p:ext uri="{BB962C8B-B14F-4D97-AF65-F5344CB8AC3E}">
        <p14:creationId xmlns:p14="http://schemas.microsoft.com/office/powerpoint/2010/main" val="106365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Per gli SF i conti si fanno alla chiusura</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dirty="0"/>
              <a:t>Considerata la modalità di certificazione della spesa relativa agli SF (a tranche, fino al 25% del valore dello SF), anche se nel corso dell’attuazione del PO si certifica il 100% delle risorse versate allo SF, non vi è certezza che tutta la spesa sia ritenuta ammissibile alla chiusura della programmazione. </a:t>
            </a:r>
          </a:p>
          <a:p>
            <a:pPr marL="0" indent="0">
              <a:buNone/>
            </a:pPr>
            <a:r>
              <a:rPr lang="it-IT" dirty="0"/>
              <a:t>Questo effetto dipende dal rispetto di tutte le condizioni poste dall'art. 42 del Reg. (UE) n. 1303/2013 e dai pertinenti articoli del regolamento delegato (UE) n. 480/2014. </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24</a:t>
            </a:fld>
            <a:endParaRPr lang="it-IT" dirty="0"/>
          </a:p>
        </p:txBody>
      </p:sp>
    </p:spTree>
    <p:extLst>
      <p:ext uri="{BB962C8B-B14F-4D97-AF65-F5344CB8AC3E}">
        <p14:creationId xmlns:p14="http://schemas.microsoft.com/office/powerpoint/2010/main" val="243677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Spesa ammissibile alla chiusura </a:t>
            </a:r>
            <a:r>
              <a:rPr lang="it-IT" sz="2400" b="0" dirty="0"/>
              <a:t>(art. 42.1)</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dirty="0"/>
              <a:t>Alla chiusura di un programma, la spesa ammissibile dello strumento finanziario corrisponde </a:t>
            </a:r>
            <a:r>
              <a:rPr lang="it-IT" u="sng" dirty="0"/>
              <a:t>all'importo complessivo dei contributi del programma effettivamente pagato o, nel caso di garanzie, impegnato dallo strumento finanziario entro il periodo di ammissibilità</a:t>
            </a:r>
            <a:r>
              <a:rPr lang="it-IT" dirty="0"/>
              <a:t>, comprendente:</a:t>
            </a:r>
          </a:p>
          <a:p>
            <a:pPr marL="457200" indent="-457200">
              <a:buFont typeface="+mj-lt"/>
              <a:buAutoNum type="alphaLcParenR"/>
            </a:pPr>
            <a:r>
              <a:rPr lang="it-IT" b="1" dirty="0">
                <a:solidFill>
                  <a:srgbClr val="0033CC"/>
                </a:solidFill>
              </a:rPr>
              <a:t>i pagamenti ai destinatari finali </a:t>
            </a:r>
            <a:r>
              <a:rPr lang="it-IT" dirty="0"/>
              <a:t>e, nei casi di combinazioni con altri strumenti/sovvenzioni, i pagamenti a vantaggio dei destinatari finali;</a:t>
            </a:r>
          </a:p>
          <a:p>
            <a:pPr marL="457200" indent="-457200">
              <a:buFont typeface="+mj-lt"/>
              <a:buAutoNum type="alphaLcParenR"/>
            </a:pPr>
            <a:r>
              <a:rPr lang="it-IT" b="1" dirty="0">
                <a:solidFill>
                  <a:srgbClr val="0033CC"/>
                </a:solidFill>
              </a:rPr>
              <a:t>le risorse impegnate per contratti di garanzia</a:t>
            </a:r>
            <a:r>
              <a:rPr lang="it-IT" dirty="0"/>
              <a:t>, in essere o già giunti a scadenza, al fine di onorare eventuali richieste di garanzia per perdite, </a:t>
            </a:r>
            <a:r>
              <a:rPr lang="it-IT" u="sng" dirty="0"/>
              <a:t>calcolate in base a una prudente valutazione ex ante dei rischi a copertura di un ammontare </a:t>
            </a:r>
            <a:r>
              <a:rPr lang="it-IT" b="1" u="sng" dirty="0">
                <a:solidFill>
                  <a:srgbClr val="0033CC"/>
                </a:solidFill>
              </a:rPr>
              <a:t>multiplo</a:t>
            </a:r>
            <a:r>
              <a:rPr lang="it-IT" u="sng" dirty="0"/>
              <a:t> di nuovi prestiti sottostanti o altri strumenti di rischio per nuovi investimenti nei destinatari finali</a:t>
            </a:r>
            <a:r>
              <a:rPr lang="it-IT" dirty="0"/>
              <a:t>; </a:t>
            </a:r>
            <a:endParaRPr lang="it-IT" sz="24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25</a:t>
            </a:fld>
            <a:endParaRPr lang="it-IT" dirty="0"/>
          </a:p>
        </p:txBody>
      </p:sp>
    </p:spTree>
    <p:extLst>
      <p:ext uri="{BB962C8B-B14F-4D97-AF65-F5344CB8AC3E}">
        <p14:creationId xmlns:p14="http://schemas.microsoft.com/office/powerpoint/2010/main" val="55382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Spesa ammissibile alla chiusura in caso di garanzie. L’esperienza del periodo 2007-2013.</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u="sng" dirty="0"/>
              <a:t>Regolamento (CE) n. 1083/2006. Art. 78. Dichiarazione di spesa.</a:t>
            </a:r>
            <a:r>
              <a:rPr lang="it-IT" dirty="0"/>
              <a:t> Per quanto riguarda gli strumenti di ingegneria finanziaria, la dichiarazione di spesa include le spese totali sostenute per costituire tali fondi o i fondi di partecipazione o per contribuire ad essi.</a:t>
            </a:r>
          </a:p>
          <a:p>
            <a:pPr marL="0" indent="0">
              <a:buNone/>
            </a:pPr>
            <a:r>
              <a:rPr lang="it-IT" sz="2400" dirty="0"/>
              <a:t>Tuttavia, alla chiusura del programma operativo, la spesa ammissibile corrisponde al totale:</a:t>
            </a:r>
          </a:p>
          <a:p>
            <a:pPr marL="0" indent="0">
              <a:buNone/>
            </a:pPr>
            <a:r>
              <a:rPr lang="it-IT" sz="2400" dirty="0"/>
              <a:t>…</a:t>
            </a:r>
          </a:p>
          <a:p>
            <a:pPr marL="0" indent="0">
              <a:buNone/>
            </a:pPr>
            <a:r>
              <a:rPr lang="it-IT" sz="2400" dirty="0"/>
              <a:t>c) </a:t>
            </a:r>
            <a:r>
              <a:rPr lang="it-IT" sz="2400" b="1" dirty="0">
                <a:solidFill>
                  <a:srgbClr val="0033CC"/>
                </a:solidFill>
              </a:rPr>
              <a:t>di ogni garanzia fornita, compresi gli importi impegnati come garanzie da fondi di garanzia</a:t>
            </a:r>
            <a:r>
              <a:rPr lang="it-IT" sz="2400" dirty="0"/>
              <a:t>,</a:t>
            </a:r>
          </a:p>
          <a:p>
            <a:pPr marL="0" indent="0">
              <a:buNone/>
            </a:pPr>
            <a:r>
              <a:rPr lang="it-IT" dirty="0"/>
              <a:t>…</a:t>
            </a: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26</a:t>
            </a:fld>
            <a:endParaRPr lang="it-IT" dirty="0"/>
          </a:p>
        </p:txBody>
      </p:sp>
    </p:spTree>
    <p:extLst>
      <p:ext uri="{BB962C8B-B14F-4D97-AF65-F5344CB8AC3E}">
        <p14:creationId xmlns:p14="http://schemas.microsoft.com/office/powerpoint/2010/main" val="1395256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Gli orientamenti di chiusura 2007-2013.</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u="sng" dirty="0"/>
              <a:t>3.6.1. Ammissibilità delle spese e contributo del programma in caso di garanzie</a:t>
            </a:r>
          </a:p>
          <a:p>
            <a:pPr marL="0" indent="0">
              <a:buNone/>
            </a:pPr>
            <a:r>
              <a:rPr lang="it-IT" dirty="0"/>
              <a:t>In caso di garanzie, l'importo delle spese ammissibili al momento della chiusura è pari al valore delle garanzie fornite, compresi gli importi impegnati a titolo di garanzie. Fatte salve le disposizioni del punto 1.1.7 della nota del COCOF 10/0014/05, dell'8 febbraio 2012</a:t>
            </a:r>
            <a:r>
              <a:rPr lang="it-IT" b="1" dirty="0">
                <a:solidFill>
                  <a:srgbClr val="0033CC"/>
                </a:solidFill>
              </a:rPr>
              <a:t>, si applicano le disposizioni sulle garanzie di cui al punto 4.1 della stessa nota</a:t>
            </a:r>
            <a:r>
              <a:rPr lang="it-IT" dirty="0"/>
              <a:t>.</a:t>
            </a: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27</a:t>
            </a:fld>
            <a:endParaRPr lang="it-IT" dirty="0"/>
          </a:p>
        </p:txBody>
      </p:sp>
    </p:spTree>
    <p:extLst>
      <p:ext uri="{BB962C8B-B14F-4D97-AF65-F5344CB8AC3E}">
        <p14:creationId xmlns:p14="http://schemas.microsoft.com/office/powerpoint/2010/main" val="130611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La nota COCOF 10/0014/05 - 8 febbraio 2012</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764704"/>
            <a:ext cx="8229600" cy="5001419"/>
          </a:xfrm>
        </p:spPr>
        <p:txBody>
          <a:bodyPr/>
          <a:lstStyle/>
          <a:p>
            <a:pPr marL="0" indent="0">
              <a:buNone/>
            </a:pPr>
            <a:r>
              <a:rPr lang="it-IT" u="sng" dirty="0"/>
              <a:t>Par. 4.1</a:t>
            </a:r>
          </a:p>
          <a:p>
            <a:pPr>
              <a:buFontTx/>
              <a:buChar char="-"/>
            </a:pPr>
            <a:r>
              <a:rPr lang="it-IT" dirty="0"/>
              <a:t>Nel contesto delle operazioni di garanzia</a:t>
            </a:r>
            <a:r>
              <a:rPr lang="it-IT" b="1" dirty="0">
                <a:solidFill>
                  <a:srgbClr val="0033CC"/>
                </a:solidFill>
              </a:rPr>
              <a:t>, il principio della sana gestione finanziaria</a:t>
            </a:r>
            <a:r>
              <a:rPr lang="it-IT" dirty="0"/>
              <a:t>, richiede, al fine di conseguire un uso ottimale delle scarse risorse finanziarie dell'Unione Europea, </a:t>
            </a:r>
            <a:r>
              <a:rPr lang="it-IT" b="1" dirty="0">
                <a:solidFill>
                  <a:srgbClr val="0033CC"/>
                </a:solidFill>
              </a:rPr>
              <a:t>la presenza e la verificabilità di un adeguato effetto moltiplicatore</a:t>
            </a:r>
            <a:r>
              <a:rPr lang="it-IT" dirty="0"/>
              <a:t>.</a:t>
            </a:r>
          </a:p>
          <a:p>
            <a:pPr>
              <a:buFontTx/>
              <a:buChar char="-"/>
            </a:pPr>
            <a:r>
              <a:rPr lang="it-IT" b="1" dirty="0">
                <a:solidFill>
                  <a:srgbClr val="0033CC"/>
                </a:solidFill>
              </a:rPr>
              <a:t>Un adeguato effetto moltiplicatore </a:t>
            </a:r>
            <a:r>
              <a:rPr lang="it-IT" dirty="0"/>
              <a:t>tra gli importi destinati alla copertura delle perdite attese e non attese da parte di prestiti da coprire con garanzie e i nuovi prestiti corrispondenti emanati ed erogati che sono coperti da queste garanzie, </a:t>
            </a:r>
            <a:r>
              <a:rPr lang="it-IT" b="1" dirty="0">
                <a:solidFill>
                  <a:srgbClr val="0033CC"/>
                </a:solidFill>
              </a:rPr>
              <a:t>è infatti insito nella natura e negli obiettivi degli strumenti di garanzia</a:t>
            </a:r>
            <a:r>
              <a:rPr lang="it-IT" dirty="0"/>
              <a:t>. </a:t>
            </a:r>
          </a:p>
          <a:p>
            <a:pPr>
              <a:buFontTx/>
              <a:buChar char="-"/>
            </a:pPr>
            <a:r>
              <a:rPr lang="it-IT" dirty="0"/>
              <a:t>Di conseguenza, nel contesto di garanzie, o di fondi di garanzia, la normale pratica è quella di effettuare una valutazione dei rischi. </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28</a:t>
            </a:fld>
            <a:endParaRPr lang="it-IT" dirty="0"/>
          </a:p>
        </p:txBody>
      </p:sp>
    </p:spTree>
    <p:extLst>
      <p:ext uri="{BB962C8B-B14F-4D97-AF65-F5344CB8AC3E}">
        <p14:creationId xmlns:p14="http://schemas.microsoft.com/office/powerpoint/2010/main" val="569486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La nota COCOF 10/0014/05 - 8 febbraio 2012</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764704"/>
            <a:ext cx="8229600" cy="5001419"/>
          </a:xfrm>
        </p:spPr>
        <p:txBody>
          <a:bodyPr/>
          <a:lstStyle/>
          <a:p>
            <a:pPr>
              <a:buFontTx/>
              <a:buChar char="-"/>
            </a:pPr>
            <a:r>
              <a:rPr lang="it-IT" dirty="0"/>
              <a:t>In linea con il principio della sana gestione finanziaria, alla chiusura, il valore delle "garanzie prestate" </a:t>
            </a:r>
            <a:r>
              <a:rPr lang="it-IT" b="1" dirty="0">
                <a:solidFill>
                  <a:srgbClr val="0033CC"/>
                </a:solidFill>
              </a:rPr>
              <a:t>è ammissibile al cofinanziamento se esso dimostra che i principi di sana gestione finanziaria e delle migliori pratiche di mercato sono stati presi in considerazione</a:t>
            </a:r>
            <a:r>
              <a:rPr lang="it-IT" dirty="0"/>
              <a:t>. </a:t>
            </a:r>
          </a:p>
          <a:p>
            <a:pPr>
              <a:buFontTx/>
              <a:buChar char="-"/>
            </a:pPr>
            <a:r>
              <a:rPr lang="it-IT" dirty="0"/>
              <a:t>Le stesse disposizioni e principi si applicano alla chiusura per definire il valore degli “importi impegnati come garanzie” come ammissibile al cofinanziamento </a:t>
            </a:r>
            <a:r>
              <a:rPr lang="it-IT" b="1" dirty="0">
                <a:solidFill>
                  <a:srgbClr val="0033CC"/>
                </a:solidFill>
              </a:rPr>
              <a:t>se esso riflette un adeguato effetto moltiplicatore</a:t>
            </a:r>
            <a:r>
              <a:rPr lang="it-IT" dirty="0"/>
              <a:t> e l'intermediario finanziario ha emesso ed erogato i nuovi prestiti concordati.</a:t>
            </a:r>
          </a:p>
          <a:p>
            <a:pPr>
              <a:buFontTx/>
              <a:buChar char="-"/>
            </a:pPr>
            <a:r>
              <a:rPr lang="it-IT" dirty="0"/>
              <a:t>Se l'intermediario finanziario non ha emesso ed erogato l’importo concordato dei nuovi prestiti ai destinatari finali che giustifichi il pieno utilizzo delle garanzie, </a:t>
            </a:r>
            <a:r>
              <a:rPr lang="it-IT" b="1" dirty="0">
                <a:solidFill>
                  <a:srgbClr val="0033CC"/>
                </a:solidFill>
              </a:rPr>
              <a:t>le spese ammissibili dovranno essere calcolate tenendo conto del rapporto adeguato tra i prestiti pianificati (o concordati) e quelli effettivamente erogati.</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29</a:t>
            </a:fld>
            <a:endParaRPr lang="it-IT" dirty="0"/>
          </a:p>
        </p:txBody>
      </p:sp>
    </p:spTree>
    <p:extLst>
      <p:ext uri="{BB962C8B-B14F-4D97-AF65-F5344CB8AC3E}">
        <p14:creationId xmlns:p14="http://schemas.microsoft.com/office/powerpoint/2010/main" val="250563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Gli strumenti finanziari nell’ambito del FESR e del FSE</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3</a:t>
            </a:fld>
            <a:endParaRPr lang="it-IT" dirty="0"/>
          </a:p>
        </p:txBody>
      </p:sp>
    </p:spTree>
    <p:extLst>
      <p:ext uri="{BB962C8B-B14F-4D97-AF65-F5344CB8AC3E}">
        <p14:creationId xmlns:p14="http://schemas.microsoft.com/office/powerpoint/2010/main" val="261595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Spesa ammissibile alla chiusura </a:t>
            </a:r>
            <a:r>
              <a:rPr lang="it-IT" sz="2400" b="0" dirty="0"/>
              <a:t>(art. 42.1)</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457200" indent="-457200">
              <a:buFont typeface="+mj-lt"/>
              <a:buAutoNum type="alphaLcParenR" startAt="3"/>
            </a:pPr>
            <a:r>
              <a:rPr lang="it-IT" b="1" dirty="0">
                <a:solidFill>
                  <a:srgbClr val="0033CC"/>
                </a:solidFill>
              </a:rPr>
              <a:t>gli abbuoni di interesse o gli abbuoni di commissioni di garanzia capitalizzati</a:t>
            </a:r>
            <a:r>
              <a:rPr lang="it-IT" dirty="0"/>
              <a:t>, da pagare per un periodo </a:t>
            </a:r>
            <a:r>
              <a:rPr lang="it-IT" u="sng" dirty="0"/>
              <a:t>non superiore ai dieci anni successivi al periodo di ammissibilità</a:t>
            </a:r>
            <a:r>
              <a:rPr lang="it-IT" dirty="0"/>
              <a:t>, utilizzati in combinazione con strumenti finanziari, </a:t>
            </a:r>
            <a:r>
              <a:rPr lang="it-IT" u="sng" dirty="0"/>
              <a:t>depositati in un conto di garanzia aperto specificamente a tale scopo</a:t>
            </a:r>
            <a:r>
              <a:rPr lang="it-IT" dirty="0"/>
              <a:t>, per l'esborso effettivo dopo il periodo di ammissibilità, ma riguardo a prestiti o altri strumenti di rischio erogati per investimenti nei destinatari finali entro il periodo di ammissibilità;</a:t>
            </a:r>
          </a:p>
          <a:p>
            <a:pPr marL="0" indent="0">
              <a:buNone/>
            </a:pPr>
            <a:endParaRPr lang="it-IT" sz="24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30</a:t>
            </a:fld>
            <a:endParaRPr lang="it-IT" dirty="0"/>
          </a:p>
        </p:txBody>
      </p:sp>
    </p:spTree>
    <p:extLst>
      <p:ext uri="{BB962C8B-B14F-4D97-AF65-F5344CB8AC3E}">
        <p14:creationId xmlns:p14="http://schemas.microsoft.com/office/powerpoint/2010/main" val="411192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Abbuoni di interesse e abbuoni delle commissioni di garanzia </a:t>
            </a:r>
            <a:r>
              <a:rPr lang="it-IT" sz="2400" b="0" dirty="0"/>
              <a:t>(art. 11, Reg. 480/2014)</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0" i="0" u="none" strike="noStrike" baseline="0" dirty="0">
                <a:solidFill>
                  <a:srgbClr val="000000"/>
                </a:solidFill>
              </a:rPr>
              <a:t>Gli abbuoni di interesse e gli abbuoni di commissioni di garanzia capitalizzati </a:t>
            </a:r>
            <a:r>
              <a:rPr lang="it-IT" b="1" i="0" u="none" strike="noStrike" baseline="0" dirty="0">
                <a:solidFill>
                  <a:srgbClr val="0033CC"/>
                </a:solidFill>
              </a:rPr>
              <a:t>sono calcolati al termine del periodo di ammissibilità come totale degli obblighi di pagamento attualizzati per le finalità e i periodi previsti </a:t>
            </a:r>
            <a:r>
              <a:rPr lang="it-IT" i="0" u="none" strike="noStrike" baseline="0" dirty="0"/>
              <a:t>(non superiore ai dieci anni successivi al periodo di ammissibilità) </a:t>
            </a:r>
            <a:r>
              <a:rPr lang="it-IT" b="0" i="0" u="none" strike="noStrike" baseline="0" dirty="0">
                <a:solidFill>
                  <a:srgbClr val="000000"/>
                </a:solidFill>
              </a:rPr>
              <a:t>e in conformità ai pertinenti accordi di finanziamento.</a:t>
            </a:r>
          </a:p>
          <a:p>
            <a:pPr marL="0" indent="0">
              <a:buNone/>
            </a:pPr>
            <a:r>
              <a:rPr lang="it-IT" b="0" i="0" u="none" strike="noStrike" baseline="0" dirty="0">
                <a:solidFill>
                  <a:srgbClr val="000000"/>
                </a:solidFill>
              </a:rPr>
              <a:t>Eventuali </a:t>
            </a:r>
            <a:r>
              <a:rPr lang="it-IT" b="1" i="0" u="none" strike="noStrike" baseline="0" dirty="0">
                <a:solidFill>
                  <a:srgbClr val="0033CC"/>
                </a:solidFill>
              </a:rPr>
              <a:t>risorse residue</a:t>
            </a:r>
            <a:r>
              <a:rPr lang="it-IT" b="0" i="0" u="none" strike="noStrike" baseline="0" dirty="0">
                <a:solidFill>
                  <a:srgbClr val="000000"/>
                </a:solidFill>
              </a:rPr>
              <a:t> rimaste nel conto di garanzia al suddetto termine o derivanti dall'imprevista liquidazione dello strumento finanziario prima della scadenza di detto periodo sono utilizzate conformemente all'articolo 45 del regolamento (UE) 1303/2013.</a:t>
            </a:r>
            <a:endParaRPr lang="it-IT" sz="32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31</a:t>
            </a:fld>
            <a:endParaRPr lang="it-IT" dirty="0"/>
          </a:p>
        </p:txBody>
      </p:sp>
    </p:spTree>
    <p:extLst>
      <p:ext uri="{BB962C8B-B14F-4D97-AF65-F5344CB8AC3E}">
        <p14:creationId xmlns:p14="http://schemas.microsoft.com/office/powerpoint/2010/main" val="99442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Spesa ammissibile alla chiusura </a:t>
            </a:r>
            <a:r>
              <a:rPr lang="it-IT" sz="2400" b="0" dirty="0"/>
              <a:t>(art. 42.1)</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457200" indent="-457200">
              <a:buFont typeface="+mj-lt"/>
              <a:buAutoNum type="alphaLcParenR" startAt="4"/>
            </a:pPr>
            <a:r>
              <a:rPr lang="it-IT" sz="2400" b="1" dirty="0">
                <a:solidFill>
                  <a:srgbClr val="0033CC"/>
                </a:solidFill>
              </a:rPr>
              <a:t>il rimborso dei costi di gestione sostenuti o il pagamento delle commissioni di gestione</a:t>
            </a:r>
            <a:r>
              <a:rPr lang="it-IT" sz="2400" dirty="0"/>
              <a:t> dello strumento finanziario.</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32</a:t>
            </a:fld>
            <a:endParaRPr lang="it-IT" dirty="0"/>
          </a:p>
        </p:txBody>
      </p:sp>
    </p:spTree>
    <p:extLst>
      <p:ext uri="{BB962C8B-B14F-4D97-AF65-F5344CB8AC3E}">
        <p14:creationId xmlns:p14="http://schemas.microsoft.com/office/powerpoint/2010/main" val="318098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Spesa ammissibile alla chiusura </a:t>
            </a:r>
            <a:r>
              <a:rPr lang="it-IT" sz="2400" b="0" dirty="0"/>
              <a:t>(art. 42.5)</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a:buFont typeface="Arial" panose="020B0604020202020204" pitchFamily="34" charset="0"/>
              <a:buChar char="•"/>
            </a:pPr>
            <a:r>
              <a:rPr lang="it-IT" b="0" i="0" u="none" strike="noStrike" baseline="0" dirty="0">
                <a:solidFill>
                  <a:srgbClr val="000000"/>
                </a:solidFill>
              </a:rPr>
              <a:t>I </a:t>
            </a:r>
            <a:r>
              <a:rPr lang="it-IT" b="1" i="0" u="none" strike="noStrike" baseline="0" dirty="0">
                <a:solidFill>
                  <a:srgbClr val="0033CC"/>
                </a:solidFill>
              </a:rPr>
              <a:t>costi di gestione comprendono voci di costo dirette o indirette rimborsate dietro prove di spesa</a:t>
            </a:r>
            <a:r>
              <a:rPr lang="it-IT" b="0" i="0" u="none" strike="noStrike" baseline="0" dirty="0">
                <a:solidFill>
                  <a:srgbClr val="000000"/>
                </a:solidFill>
              </a:rPr>
              <a:t>.</a:t>
            </a:r>
          </a:p>
          <a:p>
            <a:pPr>
              <a:buFont typeface="Arial" panose="020B0604020202020204" pitchFamily="34" charset="0"/>
              <a:buChar char="•"/>
            </a:pPr>
            <a:r>
              <a:rPr lang="it-IT" dirty="0">
                <a:solidFill>
                  <a:srgbClr val="000000"/>
                </a:solidFill>
              </a:rPr>
              <a:t>L</a:t>
            </a:r>
            <a:r>
              <a:rPr lang="it-IT" b="0" i="0" u="none" strike="noStrike" baseline="0" dirty="0">
                <a:solidFill>
                  <a:srgbClr val="000000"/>
                </a:solidFill>
              </a:rPr>
              <a:t>e </a:t>
            </a:r>
            <a:r>
              <a:rPr lang="it-IT" b="1" i="0" u="none" strike="noStrike" baseline="0" dirty="0">
                <a:solidFill>
                  <a:srgbClr val="0033CC"/>
                </a:solidFill>
              </a:rPr>
              <a:t>commissioni di gestione si riferiscono a un prezzo </a:t>
            </a:r>
            <a:r>
              <a:rPr lang="it-IT" b="0" i="0" u="none" strike="noStrike" baseline="0" dirty="0">
                <a:solidFill>
                  <a:srgbClr val="000000"/>
                </a:solidFill>
              </a:rPr>
              <a:t>concordato per servizi resi definito attraverso un processo di mercato competitivo, se del caso. </a:t>
            </a:r>
          </a:p>
          <a:p>
            <a:pPr marL="0" indent="0">
              <a:buNone/>
            </a:pPr>
            <a:r>
              <a:rPr lang="it-IT" b="0" i="0" u="none" strike="noStrike" baseline="0" dirty="0">
                <a:solidFill>
                  <a:srgbClr val="000000"/>
                </a:solidFill>
              </a:rPr>
              <a:t>I costi e le commissioni di gestione si fondano su una metodologia di calcolo basata sulla performance.</a:t>
            </a:r>
            <a:endParaRPr lang="it-IT" sz="32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33</a:t>
            </a:fld>
            <a:endParaRPr lang="it-IT" dirty="0"/>
          </a:p>
        </p:txBody>
      </p:sp>
    </p:spTree>
    <p:extLst>
      <p:ext uri="{BB962C8B-B14F-4D97-AF65-F5344CB8AC3E}">
        <p14:creationId xmlns:p14="http://schemas.microsoft.com/office/powerpoint/2010/main" val="321422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Costi e delle commissioni di gestione in base alle prestazioni </a:t>
            </a:r>
            <a:r>
              <a:rPr lang="it-IT" sz="2400" b="0" dirty="0"/>
              <a:t>(art. 12, Reg. 480/2014)</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0" i="0" u="none" strike="noStrike" baseline="0" dirty="0">
                <a:solidFill>
                  <a:srgbClr val="000000"/>
                </a:solidFill>
              </a:rPr>
              <a:t>L'autorità di gestione calcola i costi e le commissioni di gestione che possono essere dichiarati come spese ammissibili alla chiusura, nei limiti dei massimali previsti dall’articolo 13 del Reg. (UE) 480/2014, in base ai seguenti criteri basati sui risultati di cui all'articolo 42, paragrafo 5, del regolamento (UE) n. 1303/2013:</a:t>
            </a:r>
          </a:p>
          <a:p>
            <a:pPr marL="457200" indent="-457200">
              <a:buFont typeface="+mj-lt"/>
              <a:buAutoNum type="alphaLcParenR"/>
            </a:pPr>
            <a:r>
              <a:rPr lang="it-IT" b="1" i="0" u="none" strike="noStrike" baseline="0" dirty="0">
                <a:solidFill>
                  <a:srgbClr val="0033CC"/>
                </a:solidFill>
              </a:rPr>
              <a:t>l'erogazione dei contributi</a:t>
            </a:r>
            <a:r>
              <a:rPr lang="it-IT" b="0" i="0" u="none" strike="noStrike" baseline="0" dirty="0">
                <a:solidFill>
                  <a:srgbClr val="000000"/>
                </a:solidFill>
              </a:rPr>
              <a:t> forniti dal programma sostenuto da fondi SIE;</a:t>
            </a:r>
          </a:p>
          <a:p>
            <a:pPr marL="457200" indent="-457200">
              <a:buFont typeface="+mj-lt"/>
              <a:buAutoNum type="alphaLcParenR"/>
            </a:pPr>
            <a:r>
              <a:rPr lang="it-IT" b="1" i="0" u="none" strike="noStrike" baseline="0" dirty="0">
                <a:solidFill>
                  <a:srgbClr val="0033CC"/>
                </a:solidFill>
              </a:rPr>
              <a:t>le risorse restituite </a:t>
            </a:r>
            <a:r>
              <a:rPr lang="it-IT" b="0" i="0" u="none" strike="noStrike" baseline="0" dirty="0">
                <a:solidFill>
                  <a:srgbClr val="000000"/>
                </a:solidFill>
              </a:rPr>
              <a:t>a fronte degli investimenti o dello sblocco delle risorse impegnate per i contratti di garanzia;</a:t>
            </a:r>
          </a:p>
          <a:p>
            <a:pPr marL="457200" indent="-457200">
              <a:buFont typeface="+mj-lt"/>
              <a:buAutoNum type="alphaLcParenR"/>
            </a:pPr>
            <a:r>
              <a:rPr lang="it-IT" dirty="0"/>
              <a:t>la qualità delle </a:t>
            </a:r>
            <a:r>
              <a:rPr lang="it-IT" b="1" dirty="0">
                <a:solidFill>
                  <a:srgbClr val="0033CC"/>
                </a:solidFill>
              </a:rPr>
              <a:t>misure di accompagnamento </a:t>
            </a:r>
            <a:r>
              <a:rPr lang="it-IT" dirty="0"/>
              <a:t>che precedono e seguono la decisione di investimento per massimizzare l'impatto dell'investimento, e</a:t>
            </a:r>
          </a:p>
          <a:p>
            <a:pPr marL="457200" indent="-457200">
              <a:buFont typeface="+mj-lt"/>
              <a:buAutoNum type="alphaLcParenR"/>
            </a:pPr>
            <a:r>
              <a:rPr lang="it-IT" dirty="0"/>
              <a:t>il </a:t>
            </a:r>
            <a:r>
              <a:rPr lang="it-IT" b="1" dirty="0">
                <a:solidFill>
                  <a:srgbClr val="0033CC"/>
                </a:solidFill>
              </a:rPr>
              <a:t>contributo dello strumento finanziario agli obiettivi e agli output </a:t>
            </a:r>
            <a:r>
              <a:rPr lang="it-IT" dirty="0"/>
              <a:t>del programma.</a:t>
            </a:r>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34</a:t>
            </a:fld>
            <a:endParaRPr lang="it-IT" dirty="0"/>
          </a:p>
        </p:txBody>
      </p:sp>
    </p:spTree>
    <p:extLst>
      <p:ext uri="{BB962C8B-B14F-4D97-AF65-F5344CB8AC3E}">
        <p14:creationId xmlns:p14="http://schemas.microsoft.com/office/powerpoint/2010/main" val="864254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Spesa ammissibile alla chiusura </a:t>
            </a:r>
            <a:r>
              <a:rPr lang="it-IT" sz="2400" b="0" dirty="0"/>
              <a:t>(art. 42.2)</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0" i="0" u="none" strike="noStrike" baseline="0" dirty="0">
                <a:solidFill>
                  <a:srgbClr val="000000"/>
                </a:solidFill>
              </a:rPr>
              <a:t>In caso di </a:t>
            </a:r>
            <a:r>
              <a:rPr lang="it-IT" b="1" i="0" u="none" strike="noStrike" baseline="0" dirty="0">
                <a:solidFill>
                  <a:srgbClr val="0033CC"/>
                </a:solidFill>
              </a:rPr>
              <a:t>strumenti azionari e di microcredito</a:t>
            </a:r>
            <a:r>
              <a:rPr lang="it-IT" b="0" i="0" u="none" strike="noStrike" baseline="0" dirty="0">
                <a:solidFill>
                  <a:srgbClr val="000000"/>
                </a:solidFill>
              </a:rPr>
              <a:t>, i costi o le commissioni di gestione capitalizzati da pagare </a:t>
            </a:r>
            <a:r>
              <a:rPr lang="it-IT" b="0" i="0" u="sng" strike="noStrike" baseline="0" dirty="0">
                <a:solidFill>
                  <a:srgbClr val="000000"/>
                </a:solidFill>
              </a:rPr>
              <a:t>per un periodo non superiore ai sei anni</a:t>
            </a:r>
            <a:r>
              <a:rPr lang="it-IT" b="0" i="0" u="none" strike="noStrike" baseline="0" dirty="0">
                <a:solidFill>
                  <a:srgbClr val="000000"/>
                </a:solidFill>
              </a:rPr>
              <a:t> successivi al periodo di ammissibilità, per quanto riguarda gli investimenti nei destinatari finali effettuati entro tale periodo di ammissibilità e ai quali non si applicano gli articoli 44 o 45, possono essere considerati spese ammissibili se sono versati in un </a:t>
            </a:r>
            <a:r>
              <a:rPr lang="it-IT" b="1" i="0" u="none" strike="noStrike" baseline="0" dirty="0">
                <a:solidFill>
                  <a:srgbClr val="0033CC"/>
                </a:solidFill>
              </a:rPr>
              <a:t>conto di garanzia aperto specificamente a tale scopo</a:t>
            </a:r>
            <a:r>
              <a:rPr lang="it-IT" b="0" i="0" u="none" strike="noStrike" baseline="0" dirty="0">
                <a:solidFill>
                  <a:srgbClr val="000000"/>
                </a:solidFill>
              </a:rPr>
              <a:t>. </a:t>
            </a:r>
            <a:endParaRPr lang="it-IT" sz="32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35</a:t>
            </a:fld>
            <a:endParaRPr lang="it-IT" dirty="0"/>
          </a:p>
        </p:txBody>
      </p:sp>
    </p:spTree>
    <p:extLst>
      <p:ext uri="{BB962C8B-B14F-4D97-AF65-F5344CB8AC3E}">
        <p14:creationId xmlns:p14="http://schemas.microsoft.com/office/powerpoint/2010/main" val="2766414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Strumenti azionari e di microcredito </a:t>
            </a:r>
            <a:r>
              <a:rPr lang="it-IT" sz="2400" b="0" dirty="0"/>
              <a:t>(art. 14 Reg. 480/2014)</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0" i="0" u="none" strike="noStrike" baseline="0" dirty="0">
                <a:solidFill>
                  <a:srgbClr val="000000"/>
                </a:solidFill>
              </a:rPr>
              <a:t>I costi e le commissioni di gestione capitalizzati da rimborsare come spese ammissibili </a:t>
            </a:r>
            <a:r>
              <a:rPr lang="it-IT" b="1" i="0" u="none" strike="noStrike" baseline="0" dirty="0">
                <a:solidFill>
                  <a:srgbClr val="0033CC"/>
                </a:solidFill>
              </a:rPr>
              <a:t>sono calcolati al termine del periodo di ammissibilità come totale dei costi e delle commissioni di gestione attualizzati</a:t>
            </a:r>
            <a:r>
              <a:rPr lang="it-IT" b="0" i="0" u="none" strike="noStrike" baseline="0" dirty="0">
                <a:solidFill>
                  <a:srgbClr val="000000"/>
                </a:solidFill>
              </a:rPr>
              <a:t> da pagare per il periodo per un periodo non superiore ai sei anni successivi al periodo di ammissibilità e conformemente ai pertinenti accordi di finanziamento.</a:t>
            </a:r>
            <a:endParaRPr lang="it-IT" sz="32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36</a:t>
            </a:fld>
            <a:endParaRPr lang="it-IT" dirty="0"/>
          </a:p>
        </p:txBody>
      </p:sp>
    </p:spTree>
    <p:extLst>
      <p:ext uri="{BB962C8B-B14F-4D97-AF65-F5344CB8AC3E}">
        <p14:creationId xmlns:p14="http://schemas.microsoft.com/office/powerpoint/2010/main" val="1097854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Strumenti azionari e di microcredito </a:t>
            </a:r>
            <a:r>
              <a:rPr lang="it-IT" sz="2400" b="0" dirty="0"/>
              <a:t>(art. 14 Reg. 480/2014)</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0" i="0" u="none" strike="noStrike" baseline="0" dirty="0">
                <a:solidFill>
                  <a:srgbClr val="000000"/>
                </a:solidFill>
              </a:rPr>
              <a:t>I costi e le commissioni di gestione capitalizzati da pagare </a:t>
            </a:r>
            <a:r>
              <a:rPr lang="it-IT" b="0" i="0" u="sng" strike="noStrike" baseline="0" dirty="0">
                <a:solidFill>
                  <a:srgbClr val="000000"/>
                </a:solidFill>
              </a:rPr>
              <a:t>successivamente al periodo di ammissibilità</a:t>
            </a:r>
            <a:r>
              <a:rPr lang="it-IT" b="0" i="0" u="none" strike="noStrike" baseline="0" dirty="0">
                <a:solidFill>
                  <a:srgbClr val="000000"/>
                </a:solidFill>
              </a:rPr>
              <a:t> relativamente a uno strumento finanziario che fornisce </a:t>
            </a:r>
            <a:r>
              <a:rPr lang="it-IT" b="1" i="0" u="sng" strike="noStrike" baseline="0" dirty="0">
                <a:solidFill>
                  <a:srgbClr val="0033CC"/>
                </a:solidFill>
              </a:rPr>
              <a:t>microcredito</a:t>
            </a:r>
            <a:r>
              <a:rPr lang="it-IT" b="0" i="0" u="none" strike="noStrike" baseline="0" dirty="0">
                <a:solidFill>
                  <a:srgbClr val="0033CC"/>
                </a:solidFill>
              </a:rPr>
              <a:t> </a:t>
            </a:r>
            <a:r>
              <a:rPr lang="it-IT" b="1" i="0" u="none" strike="noStrike" baseline="0" dirty="0">
                <a:solidFill>
                  <a:srgbClr val="0033CC"/>
                </a:solidFill>
              </a:rPr>
              <a:t>non possono superare l'1 % l'anno dei contributi del programma pagati ai destinatari finali sotto forma di prestiti, ancora da restituire </a:t>
            </a:r>
            <a:r>
              <a:rPr lang="it-IT" b="0" i="0" u="none" strike="noStrike" baseline="0" dirty="0">
                <a:solidFill>
                  <a:srgbClr val="000000"/>
                </a:solidFill>
              </a:rPr>
              <a:t>allo strumento finanziario, </a:t>
            </a:r>
            <a:r>
              <a:rPr lang="it-IT" i="0" u="sng" strike="noStrike" baseline="0" dirty="0"/>
              <a:t>secondo un calcolo pro rata </a:t>
            </a:r>
            <a:r>
              <a:rPr lang="it-IT" i="0" u="sng" strike="noStrike" baseline="0" dirty="0" err="1"/>
              <a:t>temporis</a:t>
            </a:r>
            <a:r>
              <a:rPr lang="it-IT" i="0" u="sng" strike="noStrike" baseline="0" dirty="0"/>
              <a:t> </a:t>
            </a:r>
            <a:r>
              <a:rPr lang="it-IT" b="0" i="0" u="none" strike="noStrike" baseline="0" dirty="0">
                <a:solidFill>
                  <a:srgbClr val="000000"/>
                </a:solidFill>
              </a:rPr>
              <a:t>dal termine del periodo di ammissibilità fino al rimborso dell'investimento, alla fine della procedura di recupero in caso di insolvenza o del periodo non superiore ai sei anni successivi al periodo di ammissibilità, a seconda di quale di questi eventi si verifichi per primo.</a:t>
            </a:r>
            <a:endParaRPr lang="it-IT" sz="32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37</a:t>
            </a:fld>
            <a:endParaRPr lang="it-IT" dirty="0"/>
          </a:p>
        </p:txBody>
      </p:sp>
    </p:spTree>
    <p:extLst>
      <p:ext uri="{BB962C8B-B14F-4D97-AF65-F5344CB8AC3E}">
        <p14:creationId xmlns:p14="http://schemas.microsoft.com/office/powerpoint/2010/main" val="2665957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Strumenti azionari e di microcredito </a:t>
            </a:r>
            <a:r>
              <a:rPr lang="it-IT" sz="2400" b="0" dirty="0"/>
              <a:t>(art. 14 Reg. 480/2014)</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0" i="0" u="none" strike="noStrike" baseline="0" dirty="0">
                <a:solidFill>
                  <a:srgbClr val="000000"/>
                </a:solidFill>
              </a:rPr>
              <a:t>I costi e le commissioni di gestione capitalizzati da pagare successivamente al periodo di ammissibilità relativamente a uno strumento finanziario che fornisce </a:t>
            </a:r>
            <a:r>
              <a:rPr lang="it-IT" b="1" i="0" u="sng" strike="noStrike" baseline="0" dirty="0">
                <a:solidFill>
                  <a:srgbClr val="0033CC"/>
                </a:solidFill>
              </a:rPr>
              <a:t>capitale azionario</a:t>
            </a:r>
            <a:r>
              <a:rPr lang="it-IT" b="1" i="0" u="none" strike="noStrike" baseline="0" dirty="0">
                <a:solidFill>
                  <a:srgbClr val="0033CC"/>
                </a:solidFill>
              </a:rPr>
              <a:t> non possono superare l'1,5 % l'anno dei contributi del programma pagati ai destinatari finali sotto forma di capitale azionario, ancora da restituire</a:t>
            </a:r>
            <a:r>
              <a:rPr lang="it-IT" b="0" i="0" u="none" strike="noStrike" baseline="0" dirty="0">
                <a:solidFill>
                  <a:srgbClr val="000000"/>
                </a:solidFill>
              </a:rPr>
              <a:t> allo strumento finanziario, </a:t>
            </a:r>
            <a:r>
              <a:rPr lang="it-IT" b="0" i="0" u="sng" strike="noStrike" baseline="0" dirty="0">
                <a:solidFill>
                  <a:srgbClr val="000000"/>
                </a:solidFill>
              </a:rPr>
              <a:t>secondo un calcolo pro rata </a:t>
            </a:r>
            <a:r>
              <a:rPr lang="it-IT" b="0" i="0" u="sng" strike="noStrike" baseline="0" dirty="0" err="1">
                <a:solidFill>
                  <a:srgbClr val="000000"/>
                </a:solidFill>
              </a:rPr>
              <a:t>temporis</a:t>
            </a:r>
            <a:r>
              <a:rPr lang="it-IT" b="0" i="0" u="none" strike="noStrike" baseline="0" dirty="0">
                <a:solidFill>
                  <a:srgbClr val="000000"/>
                </a:solidFill>
              </a:rPr>
              <a:t> dal termine del periodo di ammissibilità fino al rimborso dell'investimento, alla fine della procedura di recupero in caso di insolvenza o del periodo non superiore ai sei anni successivi al periodo di ammissibilità, a seconda di quale di questi eventi si verifichi per primo.</a:t>
            </a:r>
            <a:endParaRPr lang="it-IT" sz="32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38</a:t>
            </a:fld>
            <a:endParaRPr lang="it-IT" dirty="0"/>
          </a:p>
        </p:txBody>
      </p:sp>
    </p:spTree>
    <p:extLst>
      <p:ext uri="{BB962C8B-B14F-4D97-AF65-F5344CB8AC3E}">
        <p14:creationId xmlns:p14="http://schemas.microsoft.com/office/powerpoint/2010/main" val="2314516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8461-93A1-43B7-8096-C1E9AD3B3C4F}"/>
              </a:ext>
            </a:extLst>
          </p:cNvPr>
          <p:cNvSpPr>
            <a:spLocks noGrp="1"/>
          </p:cNvSpPr>
          <p:nvPr>
            <p:ph type="title"/>
          </p:nvPr>
        </p:nvSpPr>
        <p:spPr/>
        <p:txBody>
          <a:bodyPr/>
          <a:lstStyle/>
          <a:p>
            <a:r>
              <a:rPr lang="it-IT" dirty="0"/>
              <a:t>Strumenti azionari e di microcredito </a:t>
            </a:r>
            <a:r>
              <a:rPr lang="it-IT" sz="2400" b="0" dirty="0"/>
              <a:t>(art. 14 Reg. 480/2014)</a:t>
            </a:r>
            <a:endParaRPr lang="it-IT" b="0" dirty="0"/>
          </a:p>
        </p:txBody>
      </p:sp>
      <p:sp>
        <p:nvSpPr>
          <p:cNvPr id="3" name="Segnaposto contenuto 2">
            <a:extLst>
              <a:ext uri="{FF2B5EF4-FFF2-40B4-BE49-F238E27FC236}">
                <a16:creationId xmlns:a16="http://schemas.microsoft.com/office/drawing/2014/main" id="{AE2916C1-820C-45D7-9CC0-4A675E694156}"/>
              </a:ext>
            </a:extLst>
          </p:cNvPr>
          <p:cNvSpPr>
            <a:spLocks noGrp="1"/>
          </p:cNvSpPr>
          <p:nvPr>
            <p:ph idx="1"/>
          </p:nvPr>
        </p:nvSpPr>
        <p:spPr>
          <a:xfrm>
            <a:off x="468110" y="1091877"/>
            <a:ext cx="8229600" cy="5001419"/>
          </a:xfrm>
        </p:spPr>
        <p:txBody>
          <a:bodyPr/>
          <a:lstStyle/>
          <a:p>
            <a:pPr marL="0" indent="0">
              <a:buNone/>
            </a:pPr>
            <a:r>
              <a:rPr lang="it-IT" b="0" i="0" u="none" strike="noStrike" baseline="0" dirty="0">
                <a:solidFill>
                  <a:srgbClr val="000000"/>
                </a:solidFill>
              </a:rPr>
              <a:t>Eventuali risorse residue rimaste nel conto di garanzia al termine del periodo di cui all'articolo 42, paragrafo 2, del regolamento (UE) n. 1303/2013 o derivanti dall'imprevista liquidazione dello strumento finanziario prima della scadenza di detto periodo sono utilizzate conformemente all'articolo 45 di tale regolamento.</a:t>
            </a:r>
            <a:endParaRPr lang="it-IT" sz="3200" dirty="0"/>
          </a:p>
        </p:txBody>
      </p:sp>
      <p:sp>
        <p:nvSpPr>
          <p:cNvPr id="4" name="Segnaposto numero diapositiva 3">
            <a:extLst>
              <a:ext uri="{FF2B5EF4-FFF2-40B4-BE49-F238E27FC236}">
                <a16:creationId xmlns:a16="http://schemas.microsoft.com/office/drawing/2014/main" id="{10AC1076-54EF-4A6C-B099-995E280061C2}"/>
              </a:ext>
            </a:extLst>
          </p:cNvPr>
          <p:cNvSpPr>
            <a:spLocks noGrp="1"/>
          </p:cNvSpPr>
          <p:nvPr>
            <p:ph type="sldNum" sz="quarter" idx="12"/>
          </p:nvPr>
        </p:nvSpPr>
        <p:spPr/>
        <p:txBody>
          <a:bodyPr/>
          <a:lstStyle/>
          <a:p>
            <a:pPr>
              <a:defRPr/>
            </a:pPr>
            <a:fld id="{310BEF9C-E8AA-4320-831E-DA3F969F0A12}" type="slidenum">
              <a:rPr lang="it-IT" smtClean="0"/>
              <a:pPr>
                <a:defRPr/>
              </a:pPr>
              <a:t>39</a:t>
            </a:fld>
            <a:endParaRPr lang="it-IT" dirty="0"/>
          </a:p>
        </p:txBody>
      </p:sp>
    </p:spTree>
    <p:extLst>
      <p:ext uri="{BB962C8B-B14F-4D97-AF65-F5344CB8AC3E}">
        <p14:creationId xmlns:p14="http://schemas.microsoft.com/office/powerpoint/2010/main" val="300229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70684-21CA-4723-B9CB-2407669BD1AC}"/>
              </a:ext>
            </a:extLst>
          </p:cNvPr>
          <p:cNvSpPr>
            <a:spLocks noGrp="1"/>
          </p:cNvSpPr>
          <p:nvPr>
            <p:ph type="title"/>
          </p:nvPr>
        </p:nvSpPr>
        <p:spPr/>
        <p:txBody>
          <a:bodyPr/>
          <a:lstStyle/>
          <a:p>
            <a:r>
              <a:rPr lang="it-IT" dirty="0"/>
              <a:t>Strumenti finanziari PO 2014/2020</a:t>
            </a:r>
          </a:p>
        </p:txBody>
      </p:sp>
      <p:sp>
        <p:nvSpPr>
          <p:cNvPr id="4" name="Segnaposto numero diapositiva 3">
            <a:extLst>
              <a:ext uri="{FF2B5EF4-FFF2-40B4-BE49-F238E27FC236}">
                <a16:creationId xmlns:a16="http://schemas.microsoft.com/office/drawing/2014/main" id="{61A4EF8B-E7BE-40DF-94B2-5FD47CF4742D}"/>
              </a:ext>
            </a:extLst>
          </p:cNvPr>
          <p:cNvSpPr>
            <a:spLocks noGrp="1"/>
          </p:cNvSpPr>
          <p:nvPr>
            <p:ph type="sldNum" sz="quarter" idx="12"/>
          </p:nvPr>
        </p:nvSpPr>
        <p:spPr/>
        <p:txBody>
          <a:bodyPr/>
          <a:lstStyle/>
          <a:p>
            <a:pPr>
              <a:defRPr/>
            </a:pPr>
            <a:fld id="{310BEF9C-E8AA-4320-831E-DA3F969F0A12}" type="slidenum">
              <a:rPr lang="it-IT" smtClean="0"/>
              <a:pPr>
                <a:defRPr/>
              </a:pPr>
              <a:t>4</a:t>
            </a:fld>
            <a:endParaRPr lang="it-IT"/>
          </a:p>
        </p:txBody>
      </p:sp>
      <p:pic>
        <p:nvPicPr>
          <p:cNvPr id="5" name="Immagine 4">
            <a:extLst>
              <a:ext uri="{FF2B5EF4-FFF2-40B4-BE49-F238E27FC236}">
                <a16:creationId xmlns:a16="http://schemas.microsoft.com/office/drawing/2014/main" id="{78FBDF32-1ED4-4323-8C4A-CF549B409CDE}"/>
              </a:ext>
            </a:extLst>
          </p:cNvPr>
          <p:cNvPicPr>
            <a:picLocks noChangeAspect="1"/>
          </p:cNvPicPr>
          <p:nvPr/>
        </p:nvPicPr>
        <p:blipFill>
          <a:blip r:embed="rId2"/>
          <a:stretch>
            <a:fillRect/>
          </a:stretch>
        </p:blipFill>
        <p:spPr>
          <a:xfrm>
            <a:off x="755576" y="799693"/>
            <a:ext cx="7162455" cy="5735470"/>
          </a:xfrm>
          <a:prstGeom prst="rect">
            <a:avLst/>
          </a:prstGeom>
        </p:spPr>
      </p:pic>
      <p:sp>
        <p:nvSpPr>
          <p:cNvPr id="6" name="CasellaDiTesto 5">
            <a:extLst>
              <a:ext uri="{FF2B5EF4-FFF2-40B4-BE49-F238E27FC236}">
                <a16:creationId xmlns:a16="http://schemas.microsoft.com/office/drawing/2014/main" id="{6CEEE23E-950B-4674-95FA-1326BB7A93BD}"/>
              </a:ext>
            </a:extLst>
          </p:cNvPr>
          <p:cNvSpPr txBox="1"/>
          <p:nvPr/>
        </p:nvSpPr>
        <p:spPr>
          <a:xfrm>
            <a:off x="0" y="6321365"/>
            <a:ext cx="8208912" cy="400110"/>
          </a:xfrm>
          <a:prstGeom prst="rect">
            <a:avLst/>
          </a:prstGeom>
          <a:noFill/>
        </p:spPr>
        <p:txBody>
          <a:bodyPr wrap="square">
            <a:spAutoFit/>
          </a:bodyPr>
          <a:lstStyle/>
          <a:p>
            <a:pPr algn="l"/>
            <a:endParaRPr lang="it-IT" sz="1000" b="0" i="0" u="none" strike="noStrike" baseline="0" dirty="0">
              <a:solidFill>
                <a:srgbClr val="000000"/>
              </a:solidFill>
              <a:latin typeface="Times New Roman" panose="02020603050405020304" pitchFamily="18" charset="0"/>
            </a:endParaRPr>
          </a:p>
          <a:p>
            <a:pPr algn="ctr"/>
            <a:r>
              <a:rPr lang="it-IT" sz="1000" b="1" i="0" u="none" strike="noStrike" baseline="0" dirty="0">
                <a:solidFill>
                  <a:srgbClr val="0033CC"/>
                </a:solidFill>
                <a:latin typeface="Times New Roman" panose="02020603050405020304" pitchFamily="18" charset="0"/>
              </a:rPr>
              <a:t>Terzo rapporto sugli strumenti finanziari cofinanziati dai Fondi strutturali europei – Agenzia per la Coesione Territoriale Aprile 2020 </a:t>
            </a:r>
            <a:endParaRPr lang="it-IT" sz="1000" b="1" dirty="0">
              <a:solidFill>
                <a:srgbClr val="0033CC"/>
              </a:solidFill>
            </a:endParaRPr>
          </a:p>
        </p:txBody>
      </p:sp>
    </p:spTree>
    <p:extLst>
      <p:ext uri="{BB962C8B-B14F-4D97-AF65-F5344CB8AC3E}">
        <p14:creationId xmlns:p14="http://schemas.microsoft.com/office/powerpoint/2010/main" val="104382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Reimpiego delle risorse ed </a:t>
            </a:r>
            <a:br>
              <a:rPr lang="it-IT" sz="2800" dirty="0">
                <a:solidFill>
                  <a:srgbClr val="FF0000"/>
                </a:solidFill>
              </a:rPr>
            </a:br>
            <a:r>
              <a:rPr lang="it-IT" sz="2800" dirty="0">
                <a:solidFill>
                  <a:srgbClr val="FF0000"/>
                </a:solidFill>
              </a:rPr>
              <a:t>exit strategy</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40</a:t>
            </a:fld>
            <a:endParaRPr lang="it-IT" dirty="0"/>
          </a:p>
        </p:txBody>
      </p:sp>
    </p:spTree>
    <p:extLst>
      <p:ext uri="{BB962C8B-B14F-4D97-AF65-F5344CB8AC3E}">
        <p14:creationId xmlns:p14="http://schemas.microsoft.com/office/powerpoint/2010/main" val="3784160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latin typeface="Calibri" panose="020F0502020204030204" pitchFamily="34" charset="0"/>
                <a:ea typeface="굴림" pitchFamily="34" charset="-127"/>
                <a:cs typeface="Calibri" panose="020F0502020204030204" pitchFamily="34" charset="0"/>
              </a:rPr>
              <a:t>Reimpiego delle risorse fino al termine del periodo di ammissibilità</a:t>
            </a:r>
          </a:p>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2000" b="1" dirty="0">
                <a:solidFill>
                  <a:srgbClr val="FF0000"/>
                </a:solidFill>
                <a:latin typeface="Calibri" panose="020F0502020204030204" pitchFamily="34" charset="0"/>
                <a:ea typeface="굴림" pitchFamily="34" charset="-127"/>
                <a:cs typeface="Calibri" panose="020F0502020204030204" pitchFamily="34" charset="0"/>
              </a:rPr>
              <a:t>(art 44 RDC)</a:t>
            </a:r>
            <a:endParaRPr lang="it-IT" sz="2800" b="1" dirty="0">
              <a:solidFill>
                <a:srgbClr val="FF0000"/>
              </a:solidFill>
              <a:latin typeface="Calibri" panose="020F0502020204030204" pitchFamily="34" charset="0"/>
              <a:ea typeface="굴림" pitchFamily="34" charset="-127"/>
              <a:cs typeface="Calibri" panose="020F0502020204030204" pitchFamily="34" charset="0"/>
            </a:endParaRPr>
          </a:p>
        </p:txBody>
      </p:sp>
      <p:sp>
        <p:nvSpPr>
          <p:cNvPr id="89091" name="Text Box 3"/>
          <p:cNvSpPr txBox="1">
            <a:spLocks noChangeArrowheads="1"/>
          </p:cNvSpPr>
          <p:nvPr/>
        </p:nvSpPr>
        <p:spPr bwMode="auto">
          <a:xfrm>
            <a:off x="140494" y="1412776"/>
            <a:ext cx="8713788" cy="4254500"/>
          </a:xfrm>
          <a:prstGeom prst="rect">
            <a:avLst/>
          </a:prstGeom>
          <a:noFill/>
          <a:ln w="9525">
            <a:noFill/>
            <a:round/>
            <a:headEnd/>
            <a:tailEnd/>
          </a:ln>
        </p:spPr>
        <p:txBody>
          <a:bodyPr/>
          <a:lstStyle/>
          <a:p>
            <a:pPr marL="371475" indent="-371475"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1.	Le risorse rimborsate agli strumenti finanziari a fronte degli investimenti o dello sblocco delle risorse impegnate per i contratti di garanzia, compresi le plusvalenze e i rimborsi in conto capitale e gli altri rendimenti, quali interessi, commissioni di garanzia, dividendi, redditi di capitale o altri introiti generati dagli investimenti, che sono imputabili al sostegno fornito dai Fondi, </a:t>
            </a:r>
            <a:r>
              <a:rPr lang="it-IT" sz="2400" dirty="0">
                <a:solidFill>
                  <a:srgbClr val="0000FF"/>
                </a:solidFill>
                <a:latin typeface="Calibri" pitchFamily="34" charset="0"/>
                <a:ea typeface="굴림" pitchFamily="34" charset="-127"/>
              </a:rPr>
              <a:t>sono reimpiegate per le finalità</a:t>
            </a:r>
            <a:r>
              <a:rPr lang="it-IT" sz="2400" dirty="0">
                <a:solidFill>
                  <a:srgbClr val="000000"/>
                </a:solidFill>
                <a:latin typeface="Calibri" pitchFamily="34" charset="0"/>
                <a:ea typeface="굴림" pitchFamily="34" charset="-127"/>
              </a:rPr>
              <a:t>, a concorrenza degli importi necessari e nell'ordine concordato nei pertinenti accordi di finanziamento.</a:t>
            </a:r>
          </a:p>
        </p:txBody>
      </p:sp>
      <p:sp>
        <p:nvSpPr>
          <p:cNvPr id="8909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5EB9EADF-B9FD-47F6-AFFF-E4D204D4B31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41</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latin typeface="Calibri" panose="020F0502020204030204" pitchFamily="34" charset="0"/>
                <a:ea typeface="굴림" pitchFamily="34" charset="-127"/>
                <a:cs typeface="Calibri" panose="020F0502020204030204" pitchFamily="34" charset="0"/>
              </a:rPr>
              <a:t>Reimpiego delle risorse fino al termine del periodo di ammissibilità</a:t>
            </a:r>
          </a:p>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2400" b="1" dirty="0">
                <a:solidFill>
                  <a:srgbClr val="FF0000"/>
                </a:solidFill>
                <a:latin typeface="Calibri" panose="020F0502020204030204" pitchFamily="34" charset="0"/>
                <a:ea typeface="굴림" pitchFamily="34" charset="-127"/>
                <a:cs typeface="Calibri" panose="020F0502020204030204" pitchFamily="34" charset="0"/>
              </a:rPr>
              <a:t>(art 44 RDC)</a:t>
            </a:r>
            <a:endParaRPr lang="it-IT" sz="3200" b="1" dirty="0">
              <a:solidFill>
                <a:srgbClr val="FF0000"/>
              </a:solidFill>
              <a:latin typeface="Calibri" panose="020F0502020204030204" pitchFamily="34" charset="0"/>
              <a:ea typeface="굴림" pitchFamily="34" charset="-127"/>
              <a:cs typeface="Calibri" panose="020F0502020204030204" pitchFamily="34" charset="0"/>
            </a:endParaRPr>
          </a:p>
        </p:txBody>
      </p:sp>
      <p:sp>
        <p:nvSpPr>
          <p:cNvPr id="90115" name="Text Box 3"/>
          <p:cNvSpPr txBox="1">
            <a:spLocks noChangeArrowheads="1"/>
          </p:cNvSpPr>
          <p:nvPr/>
        </p:nvSpPr>
        <p:spPr bwMode="auto">
          <a:xfrm>
            <a:off x="140494" y="1196752"/>
            <a:ext cx="8713788" cy="4254500"/>
          </a:xfrm>
          <a:prstGeom prst="rect">
            <a:avLst/>
          </a:prstGeom>
          <a:noFill/>
          <a:ln w="9525">
            <a:noFill/>
            <a:round/>
            <a:headEnd/>
            <a:tailEnd/>
          </a:ln>
        </p:spPr>
        <p:txBody>
          <a:bodyPr/>
          <a:lstStyle/>
          <a:p>
            <a:pPr marL="449263" indent="-371475" algn="just">
              <a:lnSpc>
                <a:spcPct val="95000"/>
              </a:lnSpc>
              <a:spcBef>
                <a:spcPts val="600"/>
              </a:spcBef>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Le risorse sono reimpiegate per:</a:t>
            </a:r>
          </a:p>
          <a:p>
            <a:pPr marL="449263" indent="-371475" algn="just">
              <a:lnSpc>
                <a:spcPct val="95000"/>
              </a:lnSpc>
              <a:spcBef>
                <a:spcPts val="600"/>
              </a:spcBef>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a)	</a:t>
            </a:r>
            <a:r>
              <a:rPr lang="it-IT" sz="2400" b="1" dirty="0">
                <a:solidFill>
                  <a:srgbClr val="0033CC"/>
                </a:solidFill>
                <a:latin typeface="Calibri" pitchFamily="34" charset="0"/>
                <a:ea typeface="굴림" pitchFamily="34" charset="-127"/>
              </a:rPr>
              <a:t>ulteriori investimenti </a:t>
            </a:r>
            <a:r>
              <a:rPr lang="it-IT" sz="2400" dirty="0">
                <a:solidFill>
                  <a:srgbClr val="000000"/>
                </a:solidFill>
                <a:latin typeface="Calibri" pitchFamily="34" charset="0"/>
                <a:ea typeface="굴림" pitchFamily="34" charset="-127"/>
              </a:rPr>
              <a:t>attraverso lo stesso strumento finanziario o altri strumenti finanziari, conformemente agli specifici obiettivi definiti nell'ambito di una priorità;</a:t>
            </a:r>
          </a:p>
          <a:p>
            <a:pPr marL="449263" indent="-371475" algn="just">
              <a:lnSpc>
                <a:spcPct val="95000"/>
              </a:lnSpc>
              <a:spcBef>
                <a:spcPts val="600"/>
              </a:spcBef>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b)	se del caso, </a:t>
            </a:r>
            <a:r>
              <a:rPr lang="it-IT" sz="2400" b="1" dirty="0">
                <a:solidFill>
                  <a:srgbClr val="0033CC"/>
                </a:solidFill>
                <a:latin typeface="Calibri" pitchFamily="34" charset="0"/>
                <a:ea typeface="굴림" pitchFamily="34" charset="-127"/>
              </a:rPr>
              <a:t>per coprire le perdite </a:t>
            </a:r>
            <a:r>
              <a:rPr lang="it-IT" sz="2400" dirty="0">
                <a:solidFill>
                  <a:srgbClr val="000000"/>
                </a:solidFill>
                <a:latin typeface="Calibri" pitchFamily="34" charset="0"/>
                <a:ea typeface="굴림" pitchFamily="34" charset="-127"/>
              </a:rPr>
              <a:t>nell'importo nominale del contributo dei fondi SIE allo strumento finanziario risultanti da un interesse negativo, se tali perdite si verificano nonostante una gestione attiva della tesoreria da parte degli organismi che attuano gli strumenti finanziari;</a:t>
            </a:r>
          </a:p>
          <a:p>
            <a:pPr marL="449263" indent="-371475" algn="just">
              <a:lnSpc>
                <a:spcPct val="95000"/>
              </a:lnSpc>
              <a:spcBef>
                <a:spcPts val="600"/>
              </a:spcBef>
              <a:buFontTx/>
              <a:buAutoNum type="alphaLcParenR" startAt="3"/>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se del caso, </a:t>
            </a:r>
            <a:r>
              <a:rPr lang="it-IT" sz="2400" b="1" dirty="0">
                <a:solidFill>
                  <a:srgbClr val="0033CC"/>
                </a:solidFill>
                <a:latin typeface="Calibri" pitchFamily="34" charset="0"/>
                <a:ea typeface="굴림" pitchFamily="34" charset="-127"/>
              </a:rPr>
              <a:t>rimborso dei costi di gestione </a:t>
            </a:r>
            <a:r>
              <a:rPr lang="it-IT" sz="2400" dirty="0">
                <a:solidFill>
                  <a:srgbClr val="000000"/>
                </a:solidFill>
                <a:latin typeface="Calibri" pitchFamily="34" charset="0"/>
                <a:ea typeface="굴림" pitchFamily="34" charset="-127"/>
              </a:rPr>
              <a:t>sostenuti e pagamento delle commissioni di gestione dello strumento finanziario.</a:t>
            </a:r>
          </a:p>
        </p:txBody>
      </p:sp>
      <p:sp>
        <p:nvSpPr>
          <p:cNvPr id="90116"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02FF913B-92FA-4E8E-90F8-91231C8B3EE5}"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42</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latin typeface="Calibri" panose="020F0502020204030204" pitchFamily="34" charset="0"/>
                <a:ea typeface="굴림" pitchFamily="34" charset="-127"/>
                <a:cs typeface="Calibri" panose="020F0502020204030204" pitchFamily="34" charset="0"/>
              </a:rPr>
              <a:t>Reimpiego delle risorse fino al termine del periodo di ammissibilità</a:t>
            </a:r>
          </a:p>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2400" b="1" dirty="0">
                <a:solidFill>
                  <a:srgbClr val="FF0000"/>
                </a:solidFill>
                <a:latin typeface="Calibri" panose="020F0502020204030204" pitchFamily="34" charset="0"/>
                <a:ea typeface="굴림" pitchFamily="34" charset="-127"/>
                <a:cs typeface="Calibri" panose="020F0502020204030204" pitchFamily="34" charset="0"/>
              </a:rPr>
              <a:t>(art 44 RDC)</a:t>
            </a:r>
            <a:endParaRPr lang="it-IT" sz="3200" b="1" dirty="0">
              <a:solidFill>
                <a:srgbClr val="FF0000"/>
              </a:solidFill>
              <a:latin typeface="Calibri" panose="020F0502020204030204" pitchFamily="34" charset="0"/>
              <a:ea typeface="굴림" pitchFamily="34" charset="-127"/>
              <a:cs typeface="Calibri" panose="020F0502020204030204" pitchFamily="34" charset="0"/>
            </a:endParaRPr>
          </a:p>
        </p:txBody>
      </p:sp>
      <p:sp>
        <p:nvSpPr>
          <p:cNvPr id="89091" name="Text Box 3"/>
          <p:cNvSpPr txBox="1">
            <a:spLocks noChangeArrowheads="1"/>
          </p:cNvSpPr>
          <p:nvPr/>
        </p:nvSpPr>
        <p:spPr bwMode="auto">
          <a:xfrm>
            <a:off x="140494" y="1108075"/>
            <a:ext cx="8713788" cy="4254500"/>
          </a:xfrm>
          <a:prstGeom prst="rect">
            <a:avLst/>
          </a:prstGeom>
          <a:noFill/>
          <a:ln w="9525">
            <a:noFill/>
            <a:round/>
            <a:headEnd/>
            <a:tailEnd/>
          </a:ln>
        </p:spPr>
        <p:txBody>
          <a:bodyPr/>
          <a:lstStyle/>
          <a:p>
            <a:pPr marL="371475" indent="-371475"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La necessità e il </a:t>
            </a:r>
            <a:r>
              <a:rPr lang="it-IT" sz="2400" b="1" dirty="0">
                <a:solidFill>
                  <a:srgbClr val="0033CC"/>
                </a:solidFill>
                <a:latin typeface="Calibri" pitchFamily="34" charset="0"/>
                <a:ea typeface="굴림" pitchFamily="34" charset="-127"/>
              </a:rPr>
              <a:t>livello della remunerazione preferenziale</a:t>
            </a:r>
            <a:r>
              <a:rPr lang="it-IT" sz="2400" dirty="0">
                <a:solidFill>
                  <a:srgbClr val="000000"/>
                </a:solidFill>
                <a:latin typeface="Calibri" pitchFamily="34" charset="0"/>
                <a:ea typeface="굴림" pitchFamily="34" charset="-127"/>
              </a:rPr>
              <a:t>, sono stabiliti nella valutazione ex ante. </a:t>
            </a:r>
          </a:p>
          <a:p>
            <a:pPr marL="371475" indent="-371475"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La </a:t>
            </a:r>
            <a:r>
              <a:rPr lang="it-IT" sz="2400" b="1" dirty="0">
                <a:solidFill>
                  <a:srgbClr val="0033CC"/>
                </a:solidFill>
                <a:latin typeface="Calibri" pitchFamily="34" charset="0"/>
                <a:ea typeface="굴림" pitchFamily="34" charset="-127"/>
              </a:rPr>
              <a:t>remunerazione preferenziale </a:t>
            </a:r>
            <a:r>
              <a:rPr lang="it-IT" sz="2400" dirty="0">
                <a:solidFill>
                  <a:srgbClr val="000000"/>
                </a:solidFill>
                <a:latin typeface="Calibri" pitchFamily="34" charset="0"/>
                <a:ea typeface="굴림" pitchFamily="34" charset="-127"/>
              </a:rPr>
              <a:t>non supera quanto necessario per creare gli incentivi volti ad attrarre fondi di contropartita privati e non compensa in eccesso gli investitori privati o gli investitori pubblici operanti secondo il principio dell'economia di mercato. </a:t>
            </a:r>
          </a:p>
          <a:p>
            <a:pPr marL="371475" indent="-371475"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L'</a:t>
            </a:r>
            <a:r>
              <a:rPr lang="it-IT" sz="2400" b="1" dirty="0">
                <a:solidFill>
                  <a:srgbClr val="0033CC"/>
                </a:solidFill>
                <a:latin typeface="Calibri" pitchFamily="34" charset="0"/>
                <a:ea typeface="굴림" pitchFamily="34" charset="-127"/>
              </a:rPr>
              <a:t>allineamento degli interessi </a:t>
            </a:r>
            <a:r>
              <a:rPr lang="it-IT" sz="2400" dirty="0">
                <a:solidFill>
                  <a:srgbClr val="000000"/>
                </a:solidFill>
                <a:latin typeface="Calibri" pitchFamily="34" charset="0"/>
                <a:ea typeface="굴림" pitchFamily="34" charset="-127"/>
              </a:rPr>
              <a:t>è garantito mediante un'adeguata condivisione dei rischi e dei profitti ed è eseguito secondo i normali criteri commerciali ed è compatibile con le norme dell'Unione in materia di aiuti di Stato.</a:t>
            </a:r>
          </a:p>
          <a:p>
            <a:pPr marL="371475" indent="-371475"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2. L'autorità di gestione provvede affinché siano mantenute </a:t>
            </a:r>
            <a:r>
              <a:rPr lang="it-IT" sz="2400" b="1" dirty="0">
                <a:solidFill>
                  <a:srgbClr val="0033CC"/>
                </a:solidFill>
                <a:latin typeface="Calibri" pitchFamily="34" charset="0"/>
                <a:ea typeface="굴림" pitchFamily="34" charset="-127"/>
              </a:rPr>
              <a:t>registrazioni adeguate </a:t>
            </a:r>
            <a:r>
              <a:rPr lang="it-IT" sz="2400" dirty="0">
                <a:solidFill>
                  <a:srgbClr val="000000"/>
                </a:solidFill>
                <a:latin typeface="Calibri" pitchFamily="34" charset="0"/>
                <a:ea typeface="굴림" pitchFamily="34" charset="-127"/>
              </a:rPr>
              <a:t>del reimpiego delle risorse e delle plusvalenze di cui al paragrafo 1.</a:t>
            </a:r>
          </a:p>
        </p:txBody>
      </p:sp>
      <p:sp>
        <p:nvSpPr>
          <p:cNvPr id="8909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5EB9EADF-B9FD-47F6-AFFF-E4D204D4B310}"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43</a:t>
            </a:fld>
            <a:endParaRPr lang="it-IT" sz="1200">
              <a:solidFill>
                <a:srgbClr val="898989"/>
              </a:solidFill>
              <a:latin typeface="Calibri" pitchFamily="34" charset="0"/>
            </a:endParaRPr>
          </a:p>
        </p:txBody>
      </p:sp>
    </p:spTree>
    <p:extLst>
      <p:ext uri="{BB962C8B-B14F-4D97-AF65-F5344CB8AC3E}">
        <p14:creationId xmlns:p14="http://schemas.microsoft.com/office/powerpoint/2010/main" val="1336745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latin typeface="Calibri" panose="020F0502020204030204" pitchFamily="34" charset="0"/>
                <a:ea typeface="굴림" pitchFamily="34" charset="-127"/>
                <a:cs typeface="Calibri" panose="020F0502020204030204" pitchFamily="34" charset="0"/>
              </a:rPr>
              <a:t>Reimpiego delle risorse dopo la fine del periodo di ammissibilità</a:t>
            </a:r>
          </a:p>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2400" b="1" dirty="0">
                <a:solidFill>
                  <a:srgbClr val="FF0000"/>
                </a:solidFill>
                <a:latin typeface="Calibri" panose="020F0502020204030204" pitchFamily="34" charset="0"/>
                <a:ea typeface="굴림" pitchFamily="34" charset="-127"/>
                <a:cs typeface="Calibri" panose="020F0502020204030204" pitchFamily="34" charset="0"/>
              </a:rPr>
              <a:t>(art. 45 RDC)</a:t>
            </a:r>
          </a:p>
        </p:txBody>
      </p:sp>
      <p:sp>
        <p:nvSpPr>
          <p:cNvPr id="91139" name="Text Box 3"/>
          <p:cNvSpPr txBox="1">
            <a:spLocks noChangeArrowheads="1"/>
          </p:cNvSpPr>
          <p:nvPr/>
        </p:nvSpPr>
        <p:spPr bwMode="auto">
          <a:xfrm>
            <a:off x="467544" y="1412776"/>
            <a:ext cx="8136904" cy="4254500"/>
          </a:xfrm>
          <a:prstGeom prst="rect">
            <a:avLst/>
          </a:prstGeom>
          <a:noFill/>
          <a:ln w="9525">
            <a:noFill/>
            <a:round/>
            <a:headEnd/>
            <a:tailEnd/>
          </a:ln>
        </p:spPr>
        <p:txBody>
          <a:bodyPr/>
          <a:lstStyle/>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Gli Stati membri adottano le misure necessarie affinché le risorse restituite agli strumenti finanziari, le plusvalenze e i rimborsi in conto capitale e gli altri rendimenti generati durante un periodo di </a:t>
            </a:r>
            <a:r>
              <a:rPr lang="it-IT" sz="2400" b="1" dirty="0">
                <a:solidFill>
                  <a:srgbClr val="0033CC"/>
                </a:solidFill>
                <a:latin typeface="Calibri" pitchFamily="34" charset="0"/>
                <a:ea typeface="굴림" pitchFamily="34" charset="-127"/>
              </a:rPr>
              <a:t>almeno otto anni</a:t>
            </a:r>
            <a:r>
              <a:rPr lang="it-IT" sz="2400" dirty="0">
                <a:solidFill>
                  <a:srgbClr val="0033CC"/>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dalla fine del periodo di ammissibilità, che sono imputabili al sostegno dei Fondi SIE agli strumenti finanziari, </a:t>
            </a:r>
            <a:r>
              <a:rPr lang="it-IT" sz="2400" b="1" dirty="0">
                <a:solidFill>
                  <a:srgbClr val="0033CC"/>
                </a:solidFill>
                <a:latin typeface="Calibri" pitchFamily="34" charset="0"/>
                <a:ea typeface="굴림" pitchFamily="34" charset="-127"/>
              </a:rPr>
              <a:t>siano utilizzati:</a:t>
            </a:r>
          </a:p>
          <a:p>
            <a:pPr marL="342900" indent="-342900"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conformemente alle </a:t>
            </a:r>
            <a:r>
              <a:rPr lang="it-IT" sz="2400" b="1" dirty="0">
                <a:solidFill>
                  <a:srgbClr val="0033CC"/>
                </a:solidFill>
                <a:latin typeface="Calibri" pitchFamily="34" charset="0"/>
                <a:ea typeface="굴림" pitchFamily="34" charset="-127"/>
              </a:rPr>
              <a:t>finalità</a:t>
            </a:r>
            <a:r>
              <a:rPr lang="it-IT" sz="2400" dirty="0">
                <a:solidFill>
                  <a:srgbClr val="000000"/>
                </a:solidFill>
                <a:latin typeface="Calibri" pitchFamily="34" charset="0"/>
                <a:ea typeface="굴림" pitchFamily="34" charset="-127"/>
              </a:rPr>
              <a:t> del programma o dei programmi,</a:t>
            </a:r>
          </a:p>
          <a:p>
            <a:pPr marL="342900" indent="-342900"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nell'ambito del </a:t>
            </a:r>
            <a:r>
              <a:rPr lang="it-IT" sz="2400" b="1" dirty="0">
                <a:solidFill>
                  <a:srgbClr val="0033CC"/>
                </a:solidFill>
                <a:latin typeface="Calibri" pitchFamily="34" charset="0"/>
                <a:ea typeface="굴림" pitchFamily="34" charset="-127"/>
              </a:rPr>
              <a:t>medesimo strumento </a:t>
            </a:r>
            <a:r>
              <a:rPr lang="it-IT" sz="2400" dirty="0">
                <a:solidFill>
                  <a:srgbClr val="000000"/>
                </a:solidFill>
                <a:latin typeface="Calibri" pitchFamily="34" charset="0"/>
                <a:ea typeface="굴림" pitchFamily="34" charset="-127"/>
              </a:rPr>
              <a:t>finanziario, o, </a:t>
            </a:r>
          </a:p>
          <a:p>
            <a:pPr marL="342900" indent="-342900" algn="just">
              <a:lnSpc>
                <a:spcPct val="95000"/>
              </a:lnSpc>
              <a:spcBef>
                <a:spcPts val="600"/>
              </a:spcBef>
              <a:buClrTx/>
              <a:buFont typeface="Arial" panose="020B0604020202020204" pitchFamily="34" charset="0"/>
              <a:buChar char="•"/>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in seguito al disimpegno di tali risorse dallo strumento finanziario, </a:t>
            </a:r>
            <a:r>
              <a:rPr lang="it-IT" sz="2400" b="1" dirty="0">
                <a:solidFill>
                  <a:srgbClr val="0033CC"/>
                </a:solidFill>
                <a:latin typeface="Calibri" pitchFamily="34" charset="0"/>
                <a:ea typeface="굴림" pitchFamily="34" charset="-127"/>
              </a:rPr>
              <a:t>in altri strumenti finanziari</a:t>
            </a:r>
            <a:r>
              <a:rPr lang="it-IT" sz="2400" dirty="0">
                <a:solidFill>
                  <a:srgbClr val="000000"/>
                </a:solidFill>
                <a:latin typeface="Calibri" pitchFamily="34" charset="0"/>
                <a:ea typeface="굴림" pitchFamily="34" charset="-127"/>
              </a:rPr>
              <a:t>, </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purché in entrambi i casi una valutazione delle condizioni di mercato dimostri la necessità di mantenere tale investimento o altre forme di sostegno.</a:t>
            </a:r>
          </a:p>
        </p:txBody>
      </p:sp>
      <p:sp>
        <p:nvSpPr>
          <p:cNvPr id="91140"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521FD024-8341-4A86-8315-8D6C193AD687}"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44</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latin typeface="Calibri" panose="020F0502020204030204" pitchFamily="34" charset="0"/>
                <a:ea typeface="굴림" pitchFamily="34" charset="-127"/>
                <a:cs typeface="Calibri" panose="020F0502020204030204" pitchFamily="34" charset="0"/>
              </a:rPr>
              <a:t>Relazione sull'attuazione degli strumenti finanziari </a:t>
            </a:r>
            <a:r>
              <a:rPr lang="it-IT" sz="2000" b="1" dirty="0">
                <a:solidFill>
                  <a:srgbClr val="FF0000"/>
                </a:solidFill>
                <a:latin typeface="Calibri" panose="020F0502020204030204" pitchFamily="34" charset="0"/>
                <a:ea typeface="굴림" pitchFamily="34" charset="-127"/>
                <a:cs typeface="Calibri" panose="020F0502020204030204" pitchFamily="34" charset="0"/>
              </a:rPr>
              <a:t>(art. 46 RDC)</a:t>
            </a:r>
            <a:endParaRPr lang="it-IT" sz="3200" b="1" dirty="0">
              <a:solidFill>
                <a:srgbClr val="FF0000"/>
              </a:solidFill>
              <a:latin typeface="Calibri" panose="020F0502020204030204" pitchFamily="34" charset="0"/>
              <a:ea typeface="굴림" pitchFamily="34" charset="-127"/>
              <a:cs typeface="Calibri" panose="020F0502020204030204" pitchFamily="34" charset="0"/>
            </a:endParaRPr>
          </a:p>
        </p:txBody>
      </p:sp>
      <p:sp>
        <p:nvSpPr>
          <p:cNvPr id="92163" name="Text Box 3"/>
          <p:cNvSpPr txBox="1">
            <a:spLocks noChangeArrowheads="1"/>
          </p:cNvSpPr>
          <p:nvPr/>
        </p:nvSpPr>
        <p:spPr bwMode="auto">
          <a:xfrm>
            <a:off x="250825" y="1190625"/>
            <a:ext cx="8713788" cy="5238750"/>
          </a:xfrm>
          <a:prstGeom prst="rect">
            <a:avLst/>
          </a:prstGeom>
          <a:noFill/>
          <a:ln w="9525">
            <a:noFill/>
            <a:round/>
            <a:headEnd/>
            <a:tailEnd/>
          </a:ln>
        </p:spPr>
        <p:txBody>
          <a:bodyPr/>
          <a:lstStyle/>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1. L'autorità di gestione trasmette alla Commissione una relazione specifica sulle operazioni che comprendono strumenti finanziari, sotto forma di un allegato della relazione di attuazione annuale.</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2. La relazione specifica contiene</a:t>
            </a:r>
            <a:r>
              <a:rPr lang="it-IT" sz="2400" b="1" dirty="0">
                <a:solidFill>
                  <a:srgbClr val="0033CC"/>
                </a:solidFill>
                <a:latin typeface="Calibri" pitchFamily="34" charset="0"/>
                <a:ea typeface="굴림" pitchFamily="34" charset="-127"/>
              </a:rPr>
              <a:t>, per ciascuno strumento finanziario</a:t>
            </a:r>
            <a:r>
              <a:rPr lang="it-IT" sz="2400" dirty="0">
                <a:solidFill>
                  <a:srgbClr val="000000"/>
                </a:solidFill>
                <a:latin typeface="Calibri" pitchFamily="34" charset="0"/>
                <a:ea typeface="굴림" pitchFamily="34" charset="-127"/>
              </a:rPr>
              <a:t>, le informazioni seguenti:</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a) </a:t>
            </a:r>
            <a:r>
              <a:rPr lang="it-IT" sz="2400" b="1" dirty="0">
                <a:solidFill>
                  <a:srgbClr val="0033CC"/>
                </a:solidFill>
                <a:latin typeface="Calibri" pitchFamily="34" charset="0"/>
                <a:ea typeface="굴림" pitchFamily="34" charset="-127"/>
              </a:rPr>
              <a:t>l'identificazione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del programma e </a:t>
            </a:r>
            <a:r>
              <a:rPr lang="it-IT" sz="2400" b="1" dirty="0">
                <a:solidFill>
                  <a:srgbClr val="0033CC"/>
                </a:solidFill>
                <a:latin typeface="Calibri" pitchFamily="34" charset="0"/>
                <a:ea typeface="굴림" pitchFamily="34" charset="-127"/>
              </a:rPr>
              <a:t>della priorità </a:t>
            </a:r>
            <a:r>
              <a:rPr lang="it-IT" sz="2400" dirty="0">
                <a:solidFill>
                  <a:srgbClr val="000000"/>
                </a:solidFill>
                <a:latin typeface="Calibri" pitchFamily="34" charset="0"/>
                <a:ea typeface="굴림" pitchFamily="34" charset="-127"/>
              </a:rPr>
              <a:t>o misura nell'ambito dei quali è fornito il sostegno dei fondi SIE;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b) una </a:t>
            </a:r>
            <a:r>
              <a:rPr lang="it-IT" sz="2400" b="1" dirty="0">
                <a:solidFill>
                  <a:srgbClr val="0033CC"/>
                </a:solidFill>
                <a:latin typeface="Calibri" pitchFamily="34" charset="0"/>
                <a:ea typeface="굴림" pitchFamily="34" charset="-127"/>
              </a:rPr>
              <a:t>descrizione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dello strumento finanziario e delle modalità di attuazione;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c) l'identificazione degli </a:t>
            </a:r>
            <a:r>
              <a:rPr lang="it-IT" sz="2400" b="1" dirty="0">
                <a:solidFill>
                  <a:srgbClr val="0033CC"/>
                </a:solidFill>
                <a:latin typeface="Calibri" pitchFamily="34" charset="0"/>
                <a:ea typeface="굴림" pitchFamily="34" charset="-127"/>
              </a:rPr>
              <a:t>organismi di attuazione </a:t>
            </a:r>
            <a:r>
              <a:rPr lang="it-IT" sz="2400" dirty="0">
                <a:solidFill>
                  <a:srgbClr val="000000"/>
                </a:solidFill>
                <a:latin typeface="Calibri" pitchFamily="34" charset="0"/>
                <a:ea typeface="굴림" pitchFamily="34" charset="-127"/>
              </a:rPr>
              <a:t>degli strumenti finanziari e degli organismi di attuazione dei fondi di fondi, se del caso, e degli </a:t>
            </a:r>
            <a:r>
              <a:rPr lang="it-IT" sz="2400" b="1" dirty="0">
                <a:solidFill>
                  <a:srgbClr val="0033CC"/>
                </a:solidFill>
                <a:latin typeface="Calibri" pitchFamily="34" charset="0"/>
                <a:ea typeface="굴림" pitchFamily="34" charset="-127"/>
              </a:rPr>
              <a:t>intermediari finanziari</a:t>
            </a:r>
            <a:r>
              <a:rPr lang="it-IT" sz="2400" dirty="0">
                <a:solidFill>
                  <a:srgbClr val="000000"/>
                </a:solidFill>
                <a:latin typeface="Calibri" pitchFamily="34" charset="0"/>
                <a:ea typeface="굴림" pitchFamily="34" charset="-127"/>
              </a:rPr>
              <a:t>;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d) </a:t>
            </a:r>
            <a:r>
              <a:rPr lang="it-IT" sz="2400" b="1" dirty="0">
                <a:solidFill>
                  <a:srgbClr val="0033CC"/>
                </a:solidFill>
                <a:latin typeface="Calibri" pitchFamily="34" charset="0"/>
                <a:ea typeface="굴림" pitchFamily="34" charset="-127"/>
              </a:rPr>
              <a:t>l'importo complessivo </a:t>
            </a:r>
            <a:r>
              <a:rPr lang="it-IT" sz="2400" dirty="0">
                <a:solidFill>
                  <a:srgbClr val="000000"/>
                </a:solidFill>
                <a:latin typeface="Calibri" pitchFamily="34" charset="0"/>
                <a:ea typeface="굴림" pitchFamily="34" charset="-127"/>
              </a:rPr>
              <a:t>dei contributi del programma per priorità o misura versati allo strumento finanziario;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92164"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1BA832A0-5DA0-4BA1-A441-A74301C7E233}"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45</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latin typeface="Calibri" panose="020F0502020204030204" pitchFamily="34" charset="0"/>
                <a:ea typeface="굴림" pitchFamily="34" charset="-127"/>
                <a:cs typeface="Calibri" panose="020F0502020204030204" pitchFamily="34" charset="0"/>
              </a:rPr>
              <a:t>Relazione sull'attuazione degli strumenti finanziari</a:t>
            </a:r>
          </a:p>
        </p:txBody>
      </p:sp>
      <p:sp>
        <p:nvSpPr>
          <p:cNvPr id="93187" name="Text Box 3"/>
          <p:cNvSpPr txBox="1">
            <a:spLocks noChangeArrowheads="1"/>
          </p:cNvSpPr>
          <p:nvPr/>
        </p:nvSpPr>
        <p:spPr bwMode="auto">
          <a:xfrm>
            <a:off x="250825" y="1190625"/>
            <a:ext cx="8713788" cy="5238750"/>
          </a:xfrm>
          <a:prstGeom prst="rect">
            <a:avLst/>
          </a:prstGeom>
          <a:noFill/>
          <a:ln w="9525">
            <a:noFill/>
            <a:round/>
            <a:headEnd/>
            <a:tailEnd/>
          </a:ln>
        </p:spPr>
        <p:txBody>
          <a:bodyPr/>
          <a:lstStyle/>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e) </a:t>
            </a:r>
            <a:r>
              <a:rPr lang="it-IT" sz="2400" b="1" dirty="0">
                <a:solidFill>
                  <a:srgbClr val="0033CC"/>
                </a:solidFill>
                <a:latin typeface="Calibri" pitchFamily="34" charset="0"/>
                <a:ea typeface="굴림" pitchFamily="34" charset="-127"/>
              </a:rPr>
              <a:t>l'importo complessivo del sostegno erogato ai destinatari finali o a beneficio di questi o impegnato in contratti di garanzia dallo strumento finanziario a favore di investimenti nei destinatari finali, nonché dei costi di gestione sostenuti o delle commissioni di gestione pagate</a:t>
            </a:r>
            <a:r>
              <a:rPr lang="it-IT" sz="2400" dirty="0">
                <a:solidFill>
                  <a:srgbClr val="000000"/>
                </a:solidFill>
                <a:latin typeface="Calibri" pitchFamily="34" charset="0"/>
                <a:ea typeface="굴림" pitchFamily="34" charset="-127"/>
              </a:rPr>
              <a:t>, per programma e priorità o misura;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f) i </a:t>
            </a:r>
            <a:r>
              <a:rPr lang="it-IT" sz="2400" b="1" dirty="0">
                <a:solidFill>
                  <a:srgbClr val="0033CC"/>
                </a:solidFill>
                <a:latin typeface="Calibri" pitchFamily="34" charset="0"/>
                <a:ea typeface="굴림" pitchFamily="34" charset="-127"/>
              </a:rPr>
              <a:t>risultati</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dello strumento finanziario, compresi i progressi nella sua creazione e nella selezione degli organismi di attuazione dello stesso, compreso l'organismo di attuazione di un fondo di fondi;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g) gli </a:t>
            </a:r>
            <a:r>
              <a:rPr lang="it-IT" sz="2400" b="1" dirty="0">
                <a:solidFill>
                  <a:srgbClr val="0033CC"/>
                </a:solidFill>
                <a:latin typeface="Calibri" pitchFamily="34" charset="0"/>
                <a:ea typeface="굴림" pitchFamily="34" charset="-127"/>
              </a:rPr>
              <a:t>interessi</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e altre </a:t>
            </a:r>
            <a:r>
              <a:rPr lang="it-IT" sz="2400" b="1" dirty="0">
                <a:solidFill>
                  <a:srgbClr val="0033CC"/>
                </a:solidFill>
                <a:latin typeface="Calibri" pitchFamily="34" charset="0"/>
                <a:ea typeface="굴림" pitchFamily="34" charset="-127"/>
              </a:rPr>
              <a:t>plusvalenze</a:t>
            </a:r>
            <a:r>
              <a:rPr lang="it-IT" sz="2400" dirty="0">
                <a:solidFill>
                  <a:srgbClr val="0000FF"/>
                </a:solidFill>
                <a:latin typeface="Calibri" pitchFamily="34" charset="0"/>
                <a:ea typeface="굴림" pitchFamily="34" charset="-127"/>
              </a:rPr>
              <a:t> </a:t>
            </a:r>
            <a:r>
              <a:rPr lang="it-IT" sz="2400" dirty="0">
                <a:solidFill>
                  <a:srgbClr val="000000"/>
                </a:solidFill>
                <a:latin typeface="Calibri" pitchFamily="34" charset="0"/>
                <a:ea typeface="굴림" pitchFamily="34" charset="-127"/>
              </a:rPr>
              <a:t>generati dal sostegno dei fondi SIE allo strumento finanziario e alle risorse del programma rimborsate agli strumenti finanziari; </a:t>
            </a:r>
          </a:p>
        </p:txBody>
      </p:sp>
      <p:sp>
        <p:nvSpPr>
          <p:cNvPr id="93188"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3F34F261-C767-4808-846C-942364F9A986}"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46</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611188" y="115888"/>
            <a:ext cx="7772400" cy="992187"/>
          </a:xfrm>
          <a:prstGeom prst="rect">
            <a:avLst/>
          </a:prstGeom>
          <a:noFill/>
          <a:ln w="9525">
            <a:noFill/>
            <a:round/>
            <a:headEnd/>
            <a:tailEnd/>
          </a:ln>
        </p:spPr>
        <p:txBody>
          <a:bodyPr anchor="ctr"/>
          <a:lstStyle/>
          <a:p>
            <a:pPr algn="ctr" hangingPunct="1">
              <a:lnSpc>
                <a:spcPct val="90000"/>
              </a:lnSpc>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it-IT" sz="3200" b="1" dirty="0">
                <a:solidFill>
                  <a:srgbClr val="FF0000"/>
                </a:solidFill>
                <a:latin typeface="Calibri" panose="020F0502020204030204" pitchFamily="34" charset="0"/>
                <a:ea typeface="굴림" pitchFamily="34" charset="-127"/>
                <a:cs typeface="Calibri" panose="020F0502020204030204" pitchFamily="34" charset="0"/>
              </a:rPr>
              <a:t>Relazione sull'attuazione degli strumenti finanziari</a:t>
            </a:r>
          </a:p>
        </p:txBody>
      </p:sp>
      <p:sp>
        <p:nvSpPr>
          <p:cNvPr id="94211" name="Text Box 3"/>
          <p:cNvSpPr txBox="1">
            <a:spLocks noChangeArrowheads="1"/>
          </p:cNvSpPr>
          <p:nvPr/>
        </p:nvSpPr>
        <p:spPr bwMode="auto">
          <a:xfrm>
            <a:off x="250825" y="1071563"/>
            <a:ext cx="8713788" cy="5238750"/>
          </a:xfrm>
          <a:prstGeom prst="rect">
            <a:avLst/>
          </a:prstGeom>
          <a:noFill/>
          <a:ln w="9525">
            <a:noFill/>
            <a:round/>
            <a:headEnd/>
            <a:tailEnd/>
          </a:ln>
        </p:spPr>
        <p:txBody>
          <a:bodyPr/>
          <a:lstStyle/>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h) i </a:t>
            </a:r>
            <a:r>
              <a:rPr lang="it-IT" sz="2400" b="1" dirty="0">
                <a:solidFill>
                  <a:srgbClr val="0033CC"/>
                </a:solidFill>
                <a:latin typeface="Calibri" pitchFamily="34" charset="0"/>
                <a:ea typeface="굴림" pitchFamily="34" charset="-127"/>
              </a:rPr>
              <a:t>progressi</a:t>
            </a:r>
            <a:r>
              <a:rPr lang="it-IT" sz="2400" dirty="0">
                <a:solidFill>
                  <a:srgbClr val="000000"/>
                </a:solidFill>
                <a:latin typeface="Calibri" pitchFamily="34" charset="0"/>
                <a:ea typeface="굴림" pitchFamily="34" charset="-127"/>
              </a:rPr>
              <a:t> compiuti nel raggiungimento dell'atteso effetto moltiplicatore degli investimenti effettuati dallo strumento finanziario e il valore degli investimenti e delle partecipazioni;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i) </a:t>
            </a:r>
            <a:r>
              <a:rPr lang="it-IT" sz="2400" b="1" dirty="0">
                <a:solidFill>
                  <a:srgbClr val="0033CC"/>
                </a:solidFill>
                <a:latin typeface="Calibri" pitchFamily="34" charset="0"/>
                <a:ea typeface="굴림" pitchFamily="34" charset="-127"/>
              </a:rPr>
              <a:t>il valore degli investimenti azionari rispetto agli anni precedenti</a:t>
            </a:r>
            <a:r>
              <a:rPr lang="it-IT" sz="2400" dirty="0">
                <a:solidFill>
                  <a:srgbClr val="000000"/>
                </a:solidFill>
                <a:latin typeface="Calibri" pitchFamily="34" charset="0"/>
                <a:ea typeface="굴림" pitchFamily="34" charset="-127"/>
              </a:rPr>
              <a:t>; </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j) </a:t>
            </a:r>
            <a:r>
              <a:rPr lang="it-IT" sz="2400" b="1" dirty="0">
                <a:solidFill>
                  <a:srgbClr val="0033CC"/>
                </a:solidFill>
                <a:latin typeface="Calibri" pitchFamily="34" charset="0"/>
                <a:ea typeface="굴림" pitchFamily="34" charset="-127"/>
              </a:rPr>
              <a:t>il contributo dello strumento finanziario alla realizzazione degli indicatori della priorità </a:t>
            </a:r>
            <a:r>
              <a:rPr lang="it-IT" sz="2400" dirty="0">
                <a:solidFill>
                  <a:srgbClr val="000000"/>
                </a:solidFill>
                <a:latin typeface="Calibri" pitchFamily="34" charset="0"/>
                <a:ea typeface="굴림" pitchFamily="34" charset="-127"/>
              </a:rPr>
              <a:t>o misura interessata.</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Gli obblighi di relazione di cui alle lettere da a) </a:t>
            </a:r>
            <a:r>
              <a:rPr lang="it-IT" sz="2400" dirty="0" err="1">
                <a:solidFill>
                  <a:srgbClr val="000000"/>
                </a:solidFill>
                <a:latin typeface="Calibri" pitchFamily="34" charset="0"/>
                <a:ea typeface="굴림" pitchFamily="34" charset="-127"/>
              </a:rPr>
              <a:t>a</a:t>
            </a:r>
            <a:r>
              <a:rPr lang="it-IT" sz="2400" dirty="0">
                <a:solidFill>
                  <a:srgbClr val="000000"/>
                </a:solidFill>
                <a:latin typeface="Calibri" pitchFamily="34" charset="0"/>
                <a:ea typeface="굴림" pitchFamily="34" charset="-127"/>
              </a:rPr>
              <a:t> j), non si applicano al livello dei destinatari finali.</a:t>
            </a:r>
          </a:p>
          <a:p>
            <a:pPr algn="just">
              <a:lnSpc>
                <a:spcPct val="95000"/>
              </a:lnSpc>
              <a:spcBef>
                <a:spcPts val="600"/>
              </a:spcBef>
              <a:buClrTx/>
              <a:tabLst>
                <a:tab pos="2171700" algn="l"/>
                <a:tab pos="2895600" algn="l"/>
                <a:tab pos="3619500" algn="l"/>
                <a:tab pos="4343400" algn="l"/>
                <a:tab pos="5067300" algn="l"/>
                <a:tab pos="5791200" algn="l"/>
                <a:tab pos="6515100" algn="l"/>
                <a:tab pos="7239000" algn="l"/>
                <a:tab pos="7962900" algn="l"/>
                <a:tab pos="8686800" algn="l"/>
              </a:tabLst>
            </a:pPr>
            <a:r>
              <a:rPr lang="it-IT" sz="2400" dirty="0">
                <a:solidFill>
                  <a:srgbClr val="000000"/>
                </a:solidFill>
                <a:latin typeface="Calibri" pitchFamily="34" charset="0"/>
                <a:ea typeface="굴림" pitchFamily="34" charset="-127"/>
              </a:rPr>
              <a:t>Ogni anno, a decorrere dal 2016, la Commissione fornisce, sintesi dei dati relativi ai progressi compiuti nel finanziamento e nell'attuazione degli strumenti finanziari inviati dalle autorità di gestione. Tali sintesi sono trasmesse al Parlamento europeo e al Consiglio e sono pubblicate</a:t>
            </a: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a:p>
            <a:pPr algn="just">
              <a:lnSpc>
                <a:spcPct val="95000"/>
              </a:lnSpc>
              <a:spcBef>
                <a:spcPts val="600"/>
              </a:spcBef>
              <a:buClrTx/>
              <a:buFontTx/>
              <a:buNone/>
              <a:tabLst>
                <a:tab pos="2171700" algn="l"/>
                <a:tab pos="2895600" algn="l"/>
                <a:tab pos="3619500" algn="l"/>
                <a:tab pos="4343400" algn="l"/>
                <a:tab pos="5067300" algn="l"/>
                <a:tab pos="5791200" algn="l"/>
                <a:tab pos="6515100" algn="l"/>
                <a:tab pos="7239000" algn="l"/>
                <a:tab pos="7962900" algn="l"/>
                <a:tab pos="8686800" algn="l"/>
              </a:tabLst>
            </a:pPr>
            <a:endParaRPr lang="it-IT" sz="2400" dirty="0">
              <a:solidFill>
                <a:srgbClr val="000000"/>
              </a:solidFill>
              <a:latin typeface="Calibri" pitchFamily="34" charset="0"/>
              <a:ea typeface="굴림" pitchFamily="34" charset="-127"/>
            </a:endParaRPr>
          </a:p>
        </p:txBody>
      </p:sp>
      <p:sp>
        <p:nvSpPr>
          <p:cNvPr id="94212" name="Rectangle 4"/>
          <p:cNvSpPr>
            <a:spLocks noChangeArrowheads="1"/>
          </p:cNvSpPr>
          <p:nvPr/>
        </p:nvSpPr>
        <p:spPr bwMode="auto">
          <a:xfrm>
            <a:off x="6553200" y="6356350"/>
            <a:ext cx="2133600" cy="365125"/>
          </a:xfrm>
          <a:prstGeom prst="rect">
            <a:avLst/>
          </a:prstGeom>
          <a:noFill/>
          <a:ln w="9360">
            <a:noFill/>
            <a:round/>
            <a:headEnd/>
            <a:tailEnd/>
          </a:ln>
        </p:spPr>
        <p:txBody>
          <a:bodyPr lIns="90000" tIns="46800" rIns="90000" bIns="46800" anchor="ctr"/>
          <a:lstStyle/>
          <a:p>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fld id="{E6B90C72-B719-4750-9FEB-800621D29097}" type="slidenum">
              <a:rPr lang="it-IT" sz="1200">
                <a:solidFill>
                  <a:srgbClr val="898989"/>
                </a:solidFill>
                <a:latin typeface="Calibri" pitchFamily="34" charset="0"/>
              </a:rPr>
              <a:pPr algn="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t>47</a:t>
            </a:fld>
            <a:endParaRPr lang="it-IT" sz="1200">
              <a:solidFill>
                <a:srgbClr val="898989"/>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323528" y="257166"/>
            <a:ext cx="8229600" cy="1584176"/>
          </a:xfrm>
        </p:spPr>
        <p:txBody>
          <a:bodyPr/>
          <a:lstStyle/>
          <a:p>
            <a:r>
              <a:rPr lang="it-IT" u="sng" dirty="0"/>
              <a:t>Riutilizzo delle risorse erogate in Calabria</a:t>
            </a:r>
            <a:br>
              <a:rPr lang="it-IT" u="sng" dirty="0"/>
            </a:br>
            <a:r>
              <a:rPr lang="it-IT" dirty="0"/>
              <a:t>Fondo regionale di ingegneria finanziaria (FRIF)</a:t>
            </a:r>
            <a:br>
              <a:rPr lang="it-IT" dirty="0"/>
            </a:br>
            <a:r>
              <a:rPr lang="it-IT" dirty="0"/>
              <a:t>Fondo per l'Occupazione e l'Inclusione (FOI)</a:t>
            </a:r>
            <a:endParaRPr lang="it-IT" u="sng" dirty="0"/>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448714" y="2064331"/>
            <a:ext cx="8229600" cy="3744415"/>
          </a:xfrm>
        </p:spPr>
        <p:txBody>
          <a:bodyPr/>
          <a:lstStyle/>
          <a:p>
            <a:pPr marL="0" indent="0">
              <a:buNone/>
            </a:pPr>
            <a:r>
              <a:rPr lang="it-IT" dirty="0"/>
              <a:t>1. Gli </a:t>
            </a:r>
            <a:r>
              <a:rPr lang="it-IT" b="1" dirty="0">
                <a:solidFill>
                  <a:srgbClr val="0033CC"/>
                </a:solidFill>
              </a:rPr>
              <a:t>interessi generati </a:t>
            </a:r>
            <a:r>
              <a:rPr lang="it-IT" dirty="0"/>
              <a:t>dalla giacenza nei conti correnti sono destinati all'incremento del capitale del Fondo medesimo, salvo diversa disposizione comunicata dalla Regione a </a:t>
            </a:r>
            <a:r>
              <a:rPr lang="it-IT" dirty="0" err="1"/>
              <a:t>Fincalabra</a:t>
            </a:r>
            <a:r>
              <a:rPr lang="it-IT" dirty="0"/>
              <a:t>. </a:t>
            </a:r>
          </a:p>
          <a:p>
            <a:pPr marL="0" indent="0">
              <a:buNone/>
            </a:pPr>
            <a:r>
              <a:rPr lang="it-IT" dirty="0"/>
              <a:t>2. Le </a:t>
            </a:r>
            <a:r>
              <a:rPr lang="it-IT" b="1" dirty="0">
                <a:solidFill>
                  <a:srgbClr val="0033CC"/>
                </a:solidFill>
              </a:rPr>
              <a:t>risorse rimborsate </a:t>
            </a:r>
            <a:r>
              <a:rPr lang="it-IT" dirty="0"/>
              <a:t>allo strumento finanziario sono riutilizzate, per il periodo di ammissibilità del presente Accordo, nell’ambito dello stesso o di altri strumenti finanziari della Regione Calabria. </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48</a:t>
            </a:fld>
            <a:endParaRPr lang="it-IT"/>
          </a:p>
        </p:txBody>
      </p:sp>
    </p:spTree>
    <p:extLst>
      <p:ext uri="{BB962C8B-B14F-4D97-AF65-F5344CB8AC3E}">
        <p14:creationId xmlns:p14="http://schemas.microsoft.com/office/powerpoint/2010/main" val="3349152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57200" y="116632"/>
            <a:ext cx="8229600" cy="1224136"/>
          </a:xfrm>
        </p:spPr>
        <p:txBody>
          <a:bodyPr/>
          <a:lstStyle/>
          <a:p>
            <a:r>
              <a:rPr lang="it-IT" u="sng" dirty="0"/>
              <a:t>Riutilizzo delle risorse erogate in Calabria</a:t>
            </a:r>
            <a:br>
              <a:rPr lang="it-IT" u="sng" dirty="0"/>
            </a:br>
            <a:r>
              <a:rPr lang="it-IT" dirty="0"/>
              <a:t>Fondo regionale di ingegneria finanziaria (FRIF)</a:t>
            </a:r>
            <a:br>
              <a:rPr lang="it-IT" dirty="0"/>
            </a:br>
            <a:r>
              <a:rPr lang="it-IT" dirty="0"/>
              <a:t>Fondo per l'Occupazione e l'Inclusione (FOI)</a:t>
            </a:r>
            <a:endParaRPr lang="it-IT" u="sng" dirty="0"/>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457200" y="2033043"/>
            <a:ext cx="8229600" cy="3528392"/>
          </a:xfrm>
        </p:spPr>
        <p:txBody>
          <a:bodyPr/>
          <a:lstStyle/>
          <a:p>
            <a:pPr marL="0" indent="0">
              <a:buNone/>
            </a:pPr>
            <a:r>
              <a:rPr lang="it-IT" dirty="0"/>
              <a:t>3. Le </a:t>
            </a:r>
            <a:r>
              <a:rPr lang="it-IT" b="1" dirty="0">
                <a:solidFill>
                  <a:srgbClr val="0033CC"/>
                </a:solidFill>
              </a:rPr>
              <a:t>risorse restituite </a:t>
            </a:r>
            <a:r>
              <a:rPr lang="it-IT" dirty="0"/>
              <a:t>allo strumento durante il periodo di almeno otto anni dalla fine del periodo di ammissibilità, che sono imputabili al sostegno del Programma ai Fondi FRIF e FOI, sono utilizzati conformemente alle finalità del programma nell’ambito del medesimo strumento finanziario o in seguito al disimpegno di tali risorse dallo strumento finanziario in altri strumenti finanziari, purché in entrambi i casi una valutazione delle condizioni di mercato dimostri la necessità di mantenere tale investimento o altre forme di sostegno. </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49</a:t>
            </a:fld>
            <a:endParaRPr lang="it-IT"/>
          </a:p>
        </p:txBody>
      </p:sp>
    </p:spTree>
    <p:extLst>
      <p:ext uri="{BB962C8B-B14F-4D97-AF65-F5344CB8AC3E}">
        <p14:creationId xmlns:p14="http://schemas.microsoft.com/office/powerpoint/2010/main" val="380039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70684-21CA-4723-B9CB-2407669BD1AC}"/>
              </a:ext>
            </a:extLst>
          </p:cNvPr>
          <p:cNvSpPr>
            <a:spLocks noGrp="1"/>
          </p:cNvSpPr>
          <p:nvPr>
            <p:ph type="title"/>
          </p:nvPr>
        </p:nvSpPr>
        <p:spPr/>
        <p:txBody>
          <a:bodyPr/>
          <a:lstStyle/>
          <a:p>
            <a:r>
              <a:rPr lang="it-IT" dirty="0"/>
              <a:t>Strumenti finanziari PO 2014/2020</a:t>
            </a:r>
          </a:p>
        </p:txBody>
      </p:sp>
      <p:sp>
        <p:nvSpPr>
          <p:cNvPr id="4" name="Segnaposto numero diapositiva 3">
            <a:extLst>
              <a:ext uri="{FF2B5EF4-FFF2-40B4-BE49-F238E27FC236}">
                <a16:creationId xmlns:a16="http://schemas.microsoft.com/office/drawing/2014/main" id="{61A4EF8B-E7BE-40DF-94B2-5FD47CF4742D}"/>
              </a:ext>
            </a:extLst>
          </p:cNvPr>
          <p:cNvSpPr>
            <a:spLocks noGrp="1"/>
          </p:cNvSpPr>
          <p:nvPr>
            <p:ph type="sldNum" sz="quarter" idx="12"/>
          </p:nvPr>
        </p:nvSpPr>
        <p:spPr/>
        <p:txBody>
          <a:bodyPr/>
          <a:lstStyle/>
          <a:p>
            <a:pPr>
              <a:defRPr/>
            </a:pPr>
            <a:fld id="{310BEF9C-E8AA-4320-831E-DA3F969F0A12}" type="slidenum">
              <a:rPr lang="it-IT" smtClean="0"/>
              <a:pPr>
                <a:defRPr/>
              </a:pPr>
              <a:t>5</a:t>
            </a:fld>
            <a:endParaRPr lang="it-IT"/>
          </a:p>
        </p:txBody>
      </p:sp>
      <p:pic>
        <p:nvPicPr>
          <p:cNvPr id="6" name="Immagine 5">
            <a:extLst>
              <a:ext uri="{FF2B5EF4-FFF2-40B4-BE49-F238E27FC236}">
                <a16:creationId xmlns:a16="http://schemas.microsoft.com/office/drawing/2014/main" id="{EDEF7256-811A-45DE-9481-119F052A2767}"/>
              </a:ext>
            </a:extLst>
          </p:cNvPr>
          <p:cNvPicPr>
            <a:picLocks noChangeAspect="1"/>
          </p:cNvPicPr>
          <p:nvPr/>
        </p:nvPicPr>
        <p:blipFill>
          <a:blip r:embed="rId2"/>
          <a:stretch>
            <a:fillRect/>
          </a:stretch>
        </p:blipFill>
        <p:spPr>
          <a:xfrm>
            <a:off x="179512" y="872174"/>
            <a:ext cx="8748464" cy="5323598"/>
          </a:xfrm>
          <a:prstGeom prst="rect">
            <a:avLst/>
          </a:prstGeom>
        </p:spPr>
      </p:pic>
      <p:sp>
        <p:nvSpPr>
          <p:cNvPr id="7" name="CasellaDiTesto 6">
            <a:extLst>
              <a:ext uri="{FF2B5EF4-FFF2-40B4-BE49-F238E27FC236}">
                <a16:creationId xmlns:a16="http://schemas.microsoft.com/office/drawing/2014/main" id="{DB95DA36-BAB4-4667-929C-55D9AD257925}"/>
              </a:ext>
            </a:extLst>
          </p:cNvPr>
          <p:cNvSpPr txBox="1"/>
          <p:nvPr/>
        </p:nvSpPr>
        <p:spPr>
          <a:xfrm>
            <a:off x="107504" y="6083240"/>
            <a:ext cx="8208912" cy="684803"/>
          </a:xfrm>
          <a:prstGeom prst="rect">
            <a:avLst/>
          </a:prstGeom>
          <a:noFill/>
        </p:spPr>
        <p:txBody>
          <a:bodyPr wrap="square">
            <a:spAutoFit/>
          </a:bodyPr>
          <a:lstStyle/>
          <a:p>
            <a:pPr algn="l"/>
            <a:endParaRPr lang="it-IT" sz="1050" b="0" i="0" u="none" strike="noStrike" baseline="0" dirty="0">
              <a:solidFill>
                <a:srgbClr val="000000"/>
              </a:solidFill>
              <a:latin typeface="Times New Roman" panose="02020603050405020304" pitchFamily="18" charset="0"/>
            </a:endParaRPr>
          </a:p>
          <a:p>
            <a:pPr algn="ctr"/>
            <a:r>
              <a:rPr lang="it-IT" sz="1400" b="1" i="0" u="none" strike="noStrike" baseline="0" dirty="0">
                <a:solidFill>
                  <a:srgbClr val="0033CC"/>
                </a:solidFill>
                <a:latin typeface="Times New Roman" panose="02020603050405020304" pitchFamily="18" charset="0"/>
              </a:rPr>
              <a:t>Terzo rapporto sugli strumenti finanziari cofinanziati dai Fondi strutturali europei – </a:t>
            </a:r>
          </a:p>
          <a:p>
            <a:pPr algn="ctr"/>
            <a:r>
              <a:rPr lang="it-IT" sz="1400" b="1" i="0" u="none" strike="noStrike" baseline="0" dirty="0">
                <a:solidFill>
                  <a:srgbClr val="0033CC"/>
                </a:solidFill>
                <a:latin typeface="Times New Roman" panose="02020603050405020304" pitchFamily="18" charset="0"/>
              </a:rPr>
              <a:t>Agenzia per la Coesione Territoriale Aprile 2020 </a:t>
            </a:r>
            <a:endParaRPr lang="it-IT" sz="1400" b="1" dirty="0">
              <a:solidFill>
                <a:srgbClr val="0033CC"/>
              </a:solidFill>
            </a:endParaRPr>
          </a:p>
        </p:txBody>
      </p:sp>
    </p:spTree>
    <p:extLst>
      <p:ext uri="{BB962C8B-B14F-4D97-AF65-F5344CB8AC3E}">
        <p14:creationId xmlns:p14="http://schemas.microsoft.com/office/powerpoint/2010/main" val="46330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57200" y="116632"/>
            <a:ext cx="8229600" cy="1224136"/>
          </a:xfrm>
        </p:spPr>
        <p:txBody>
          <a:bodyPr/>
          <a:lstStyle/>
          <a:p>
            <a:r>
              <a:rPr lang="it-IT" u="sng" dirty="0"/>
              <a:t>Riutilizzo delle risorse erogate in Calabria</a:t>
            </a:r>
            <a:br>
              <a:rPr lang="it-IT" u="sng" dirty="0"/>
            </a:br>
            <a:r>
              <a:rPr lang="it-IT" dirty="0"/>
              <a:t>Fondo regionale di ingegneria finanziaria (FRIF)</a:t>
            </a:r>
            <a:br>
              <a:rPr lang="it-IT" dirty="0"/>
            </a:br>
            <a:r>
              <a:rPr lang="it-IT" dirty="0"/>
              <a:t>Fondo per l'Occupazione e l'Inclusione (FOI)</a:t>
            </a:r>
            <a:endParaRPr lang="it-IT" u="sng" dirty="0"/>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457200" y="1700808"/>
            <a:ext cx="8229600" cy="4544417"/>
          </a:xfrm>
        </p:spPr>
        <p:txBody>
          <a:bodyPr/>
          <a:lstStyle/>
          <a:p>
            <a:pPr marL="0" indent="0">
              <a:buNone/>
            </a:pPr>
            <a:r>
              <a:rPr lang="it-IT" dirty="0"/>
              <a:t>4. Gli </a:t>
            </a:r>
            <a:r>
              <a:rPr lang="it-IT" b="1" dirty="0">
                <a:solidFill>
                  <a:srgbClr val="0033CC"/>
                </a:solidFill>
              </a:rPr>
              <a:t>eventuali importi recuperati e le detrazioni delle perdite </a:t>
            </a:r>
            <a:r>
              <a:rPr lang="it-IT" dirty="0"/>
              <a:t>e gli eventuali pagamenti di interesse saranno utilizzate. </a:t>
            </a:r>
          </a:p>
          <a:p>
            <a:pPr marL="0" indent="0">
              <a:buNone/>
            </a:pPr>
            <a:r>
              <a:rPr lang="it-IT" dirty="0"/>
              <a:t>5. Le parti espressamente convengono che </a:t>
            </a:r>
            <a:r>
              <a:rPr lang="it-IT" b="1" dirty="0">
                <a:solidFill>
                  <a:srgbClr val="0033CC"/>
                </a:solidFill>
              </a:rPr>
              <a:t>l'importo del debito </a:t>
            </a:r>
            <a:r>
              <a:rPr lang="it-IT" dirty="0"/>
              <a:t>di </a:t>
            </a:r>
            <a:r>
              <a:rPr lang="it-IT" dirty="0" err="1"/>
              <a:t>Fincalabra</a:t>
            </a:r>
            <a:r>
              <a:rPr lang="it-IT" dirty="0"/>
              <a:t> a titolo di rimborso del finanziamento è progressivamente ridotto in misura pari alle perdite subite a seguito di eventuali inadempienze dei beneficiari. </a:t>
            </a:r>
          </a:p>
          <a:p>
            <a:pPr marL="0" indent="0">
              <a:buNone/>
            </a:pPr>
            <a:r>
              <a:rPr lang="it-IT" dirty="0"/>
              <a:t>6. </a:t>
            </a:r>
            <a:r>
              <a:rPr lang="it-IT" dirty="0" err="1"/>
              <a:t>Fincalabra</a:t>
            </a:r>
            <a:r>
              <a:rPr lang="it-IT" dirty="0"/>
              <a:t> comunicherà l'</a:t>
            </a:r>
            <a:r>
              <a:rPr lang="it-IT" b="1" dirty="0">
                <a:solidFill>
                  <a:srgbClr val="0033CC"/>
                </a:solidFill>
              </a:rPr>
              <a:t>entità delle perdite </a:t>
            </a:r>
            <a:r>
              <a:rPr lang="it-IT" dirty="0"/>
              <a:t>e la conseguente consistenza delle somme residue del finanziamento nell’ambito della Relazione di attuazione annuale di cui al successivo Art 21 comma 3 lett. c. </a:t>
            </a:r>
          </a:p>
          <a:p>
            <a:pPr marL="0" indent="0">
              <a:buNone/>
            </a:pPr>
            <a:endParaRPr lang="it-IT" dirty="0"/>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50</a:t>
            </a:fld>
            <a:endParaRPr lang="it-IT"/>
          </a:p>
        </p:txBody>
      </p:sp>
    </p:spTree>
    <p:extLst>
      <p:ext uri="{BB962C8B-B14F-4D97-AF65-F5344CB8AC3E}">
        <p14:creationId xmlns:p14="http://schemas.microsoft.com/office/powerpoint/2010/main" val="1260986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332656"/>
            <a:ext cx="8229600" cy="1224136"/>
          </a:xfrm>
        </p:spPr>
        <p:txBody>
          <a:bodyPr/>
          <a:lstStyle/>
          <a:p>
            <a:r>
              <a:rPr lang="it-IT" u="sng" dirty="0"/>
              <a:t>Restituzione del capitale in Calabria</a:t>
            </a:r>
            <a:br>
              <a:rPr lang="it-IT" u="sng" dirty="0"/>
            </a:br>
            <a:r>
              <a:rPr lang="it-IT" dirty="0"/>
              <a:t>Fondo regionale di ingegneria finanziaria (FRIF)</a:t>
            </a:r>
            <a:br>
              <a:rPr lang="it-IT" dirty="0"/>
            </a:br>
            <a:r>
              <a:rPr lang="it-IT" dirty="0"/>
              <a:t>Fondo per l'Occupazione e l'Inclusione (FOI)</a:t>
            </a:r>
            <a:endParaRPr lang="it-IT" u="sng" dirty="0"/>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2708920"/>
            <a:ext cx="8229600" cy="1440160"/>
          </a:xfrm>
        </p:spPr>
        <p:txBody>
          <a:bodyPr/>
          <a:lstStyle/>
          <a:p>
            <a:pPr marL="0" indent="0">
              <a:buNone/>
            </a:pPr>
            <a:r>
              <a:rPr lang="it-IT" dirty="0"/>
              <a:t>Il finanziamento verrà restituito in un'unica soluzione dopo la scadenza dell’accordo</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51</a:t>
            </a:fld>
            <a:endParaRPr lang="it-IT"/>
          </a:p>
        </p:txBody>
      </p:sp>
    </p:spTree>
    <p:extLst>
      <p:ext uri="{BB962C8B-B14F-4D97-AF65-F5344CB8AC3E}">
        <p14:creationId xmlns:p14="http://schemas.microsoft.com/office/powerpoint/2010/main" val="3417773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B346E9-F9D6-4A10-88D9-C269C8C6A025}"/>
              </a:ext>
            </a:extLst>
          </p:cNvPr>
          <p:cNvSpPr>
            <a:spLocks noGrp="1"/>
          </p:cNvSpPr>
          <p:nvPr>
            <p:ph type="title"/>
          </p:nvPr>
        </p:nvSpPr>
        <p:spPr/>
        <p:txBody>
          <a:bodyPr/>
          <a:lstStyle/>
          <a:p>
            <a:pPr lvl="0"/>
            <a:r>
              <a:rPr lang="it-IT" sz="2800" dirty="0">
                <a:solidFill>
                  <a:srgbClr val="FF0000"/>
                </a:solidFill>
              </a:rPr>
              <a:t>Informativa sulla bozza di orientamenti di chiusura</a:t>
            </a:r>
            <a:br>
              <a:rPr lang="it-IT" sz="2800" dirty="0">
                <a:solidFill>
                  <a:srgbClr val="FF0000"/>
                </a:solidFill>
              </a:rPr>
            </a:br>
            <a:endParaRPr lang="it-IT" sz="2800" dirty="0">
              <a:solidFill>
                <a:srgbClr val="FF0000"/>
              </a:solidFill>
            </a:endParaRPr>
          </a:p>
        </p:txBody>
      </p:sp>
      <p:sp>
        <p:nvSpPr>
          <p:cNvPr id="4" name="Segnaposto numero diapositiva 3">
            <a:extLst>
              <a:ext uri="{FF2B5EF4-FFF2-40B4-BE49-F238E27FC236}">
                <a16:creationId xmlns:a16="http://schemas.microsoft.com/office/drawing/2014/main" id="{492E088C-4228-4533-BF03-9A2DF6072059}"/>
              </a:ext>
            </a:extLst>
          </p:cNvPr>
          <p:cNvSpPr>
            <a:spLocks noGrp="1"/>
          </p:cNvSpPr>
          <p:nvPr>
            <p:ph type="sldNum" sz="quarter" idx="12"/>
          </p:nvPr>
        </p:nvSpPr>
        <p:spPr/>
        <p:txBody>
          <a:bodyPr/>
          <a:lstStyle/>
          <a:p>
            <a:pPr>
              <a:defRPr/>
            </a:pPr>
            <a:fld id="{310BEF9C-E8AA-4320-831E-DA3F969F0A12}" type="slidenum">
              <a:rPr lang="it-IT" smtClean="0"/>
              <a:pPr>
                <a:defRPr/>
              </a:pPr>
              <a:t>52</a:t>
            </a:fld>
            <a:endParaRPr lang="it-IT" dirty="0"/>
          </a:p>
        </p:txBody>
      </p:sp>
    </p:spTree>
    <p:extLst>
      <p:ext uri="{BB962C8B-B14F-4D97-AF65-F5344CB8AC3E}">
        <p14:creationId xmlns:p14="http://schemas.microsoft.com/office/powerpoint/2010/main" val="2351536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Bozza orientamenti di chiusura 2014-2020</a:t>
            </a:r>
            <a:br>
              <a:rPr lang="it-IT" dirty="0"/>
            </a:br>
            <a:r>
              <a:rPr lang="it-IT" dirty="0"/>
              <a:t>EGESIF_20-0012-00 25/09/2020</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457200" indent="-457200">
              <a:buAutoNum type="arabicPeriod"/>
            </a:pPr>
            <a:r>
              <a:rPr lang="it-IT" dirty="0"/>
              <a:t>Principi generali</a:t>
            </a:r>
          </a:p>
          <a:p>
            <a:pPr marL="457200" indent="-457200">
              <a:buAutoNum type="arabicPeriod"/>
            </a:pPr>
            <a:r>
              <a:rPr lang="it-IT" dirty="0"/>
              <a:t>Possibilità di chiusura anticipata</a:t>
            </a:r>
          </a:p>
          <a:p>
            <a:pPr marL="457200" indent="-457200">
              <a:buAutoNum type="arabicPeriod"/>
            </a:pPr>
            <a:r>
              <a:rPr lang="it-IT" dirty="0"/>
              <a:t>Preparazione per la chiusura</a:t>
            </a:r>
          </a:p>
          <a:p>
            <a:pPr marL="400050" lvl="1" indent="0">
              <a:buNone/>
            </a:pPr>
            <a:r>
              <a:rPr lang="it-IT" sz="2200" dirty="0"/>
              <a:t>3.1	Emendamenti della decisione CE per i programmi</a:t>
            </a:r>
          </a:p>
          <a:p>
            <a:pPr marL="400050" lvl="1" indent="0">
              <a:buNone/>
            </a:pPr>
            <a:r>
              <a:rPr lang="it-IT" sz="2200" dirty="0"/>
              <a:t>3.2	Presentazione e modifica dei grandi progetti</a:t>
            </a:r>
          </a:p>
          <a:p>
            <a:pPr marL="457200" indent="-457200">
              <a:buAutoNum type="arabicPeriod"/>
            </a:pPr>
            <a:r>
              <a:rPr lang="it-IT" dirty="0"/>
              <a:t>Gestione finanziaria</a:t>
            </a:r>
          </a:p>
          <a:p>
            <a:pPr marL="400050" lvl="1" indent="0">
              <a:buNone/>
            </a:pPr>
            <a:r>
              <a:rPr lang="it-IT" sz="2200" dirty="0"/>
              <a:t>4.1	Disimpegno</a:t>
            </a:r>
          </a:p>
          <a:p>
            <a:pPr marL="400050" lvl="1" indent="0">
              <a:buNone/>
            </a:pPr>
            <a:r>
              <a:rPr lang="it-IT" sz="2200" dirty="0"/>
              <a:t>4.2 	Liquidazione del prefinanziamento iniziale e annuale</a:t>
            </a:r>
          </a:p>
          <a:p>
            <a:pPr marL="400050" lvl="1" indent="0">
              <a:buNone/>
            </a:pPr>
            <a:r>
              <a:rPr lang="it-IT" sz="2200" dirty="0"/>
              <a:t>4.3	 Calcolo del saldo finale</a:t>
            </a:r>
          </a:p>
          <a:p>
            <a:pPr marL="400050" lvl="1" indent="0">
              <a:buNone/>
            </a:pPr>
            <a:r>
              <a:rPr lang="it-IT" sz="2200" dirty="0"/>
              <a:t>4.4 	</a:t>
            </a:r>
            <a:r>
              <a:rPr lang="it-IT" sz="2200" b="1" dirty="0">
                <a:solidFill>
                  <a:srgbClr val="0033CC"/>
                </a:solidFill>
              </a:rPr>
              <a:t>Overbooking</a:t>
            </a:r>
          </a:p>
          <a:p>
            <a:pPr marL="457200" indent="-457200">
              <a:buFont typeface="+mj-lt"/>
              <a:buAutoNum type="arabicPeriod"/>
            </a:pPr>
            <a:r>
              <a:rPr lang="it-IT" b="1" dirty="0">
                <a:solidFill>
                  <a:srgbClr val="0033CC"/>
                </a:solidFill>
              </a:rPr>
              <a:t>Indicatori e PF alla chiusura</a:t>
            </a:r>
          </a:p>
          <a:p>
            <a:pPr marL="400050" lvl="1" indent="0">
              <a:buNone/>
            </a:pPr>
            <a:r>
              <a:rPr lang="it-IT" sz="2200" dirty="0"/>
              <a:t>5.1	Reporting sul raggiungimento dei valori degli indicatori di output</a:t>
            </a:r>
          </a:p>
          <a:p>
            <a:pPr marL="400050" lvl="1" indent="0">
              <a:buNone/>
            </a:pPr>
            <a:r>
              <a:rPr lang="it-IT" sz="2200" dirty="0"/>
              <a:t>5.2	Implicazioni del PF alla chiusura</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53</a:t>
            </a:fld>
            <a:endParaRPr lang="it-IT"/>
          </a:p>
        </p:txBody>
      </p:sp>
    </p:spTree>
    <p:extLst>
      <p:ext uri="{BB962C8B-B14F-4D97-AF65-F5344CB8AC3E}">
        <p14:creationId xmlns:p14="http://schemas.microsoft.com/office/powerpoint/2010/main" val="4284651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Bozza orientamenti di chiusura 2014-2020</a:t>
            </a:r>
            <a:br>
              <a:rPr lang="it-IT" dirty="0"/>
            </a:br>
            <a:r>
              <a:rPr lang="it-IT" dirty="0"/>
              <a:t>EGESIF_20-0012-00 25/09/2020</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457200" indent="-457200">
              <a:buFont typeface="+mj-lt"/>
              <a:buAutoNum type="arabicPeriod" startAt="6"/>
            </a:pPr>
            <a:r>
              <a:rPr lang="it-IT" dirty="0"/>
              <a:t>Fasi di determinate operazioni in due periodi di programmazione</a:t>
            </a:r>
          </a:p>
          <a:p>
            <a:pPr marL="457200" indent="-457200">
              <a:buFont typeface="+mj-lt"/>
              <a:buAutoNum type="arabicPeriod" startAt="6"/>
            </a:pPr>
            <a:r>
              <a:rPr lang="it-IT" dirty="0"/>
              <a:t>Operazioni non funzionanti</a:t>
            </a:r>
          </a:p>
          <a:p>
            <a:pPr marL="457200" indent="-457200">
              <a:buFont typeface="+mj-lt"/>
              <a:buAutoNum type="arabicPeriod" startAt="6"/>
            </a:pPr>
            <a:r>
              <a:rPr lang="it-IT" dirty="0"/>
              <a:t>Operazioni interessate da inchieste nazionali in corso o sospese da procedimento legale o da ricorso amministrativo con effetto sospensivo</a:t>
            </a:r>
          </a:p>
          <a:p>
            <a:pPr marL="457200" indent="-457200">
              <a:buFont typeface="+mj-lt"/>
              <a:buAutoNum type="arabicPeriod" startAt="6"/>
            </a:pPr>
            <a:r>
              <a:rPr lang="it-IT" dirty="0"/>
              <a:t>Irregolarità</a:t>
            </a:r>
          </a:p>
          <a:p>
            <a:pPr marL="447675" indent="0">
              <a:buNone/>
            </a:pPr>
            <a:r>
              <a:rPr lang="it-IT" dirty="0"/>
              <a:t>9.1	Trattamento delle irregolarità nel periodo contabile finale</a:t>
            </a:r>
          </a:p>
          <a:p>
            <a:pPr marL="447675" indent="0">
              <a:buNone/>
            </a:pPr>
            <a:r>
              <a:rPr lang="it-IT" dirty="0"/>
              <a:t>9.2	 Importi da recuperare e importi non recuperabili</a:t>
            </a:r>
          </a:p>
          <a:p>
            <a:pPr marL="447675" indent="0">
              <a:buNone/>
            </a:pPr>
            <a:r>
              <a:rPr lang="it-IT" dirty="0"/>
              <a:t>9.3	 Potenziale rischio di irregolarità che comportano ulteriori verifiche da parte delle autorità del programma di spese già dichiarate alla Commissione</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54</a:t>
            </a:fld>
            <a:endParaRPr lang="it-IT"/>
          </a:p>
        </p:txBody>
      </p:sp>
    </p:spTree>
    <p:extLst>
      <p:ext uri="{BB962C8B-B14F-4D97-AF65-F5344CB8AC3E}">
        <p14:creationId xmlns:p14="http://schemas.microsoft.com/office/powerpoint/2010/main" val="3445552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Bozza orientamenti di chiusura 2014-2020</a:t>
            </a:r>
            <a:br>
              <a:rPr lang="it-IT" dirty="0"/>
            </a:br>
            <a:r>
              <a:rPr lang="it-IT" dirty="0"/>
              <a:t>EGESIF_20-0012-00 25/09/2020</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457200" indent="-457200">
              <a:buFont typeface="+mj-lt"/>
              <a:buAutoNum type="arabicPeriod" startAt="10"/>
            </a:pPr>
            <a:r>
              <a:rPr lang="it-IT" dirty="0"/>
              <a:t>Presentazione dei documenti di chiusura</a:t>
            </a:r>
          </a:p>
          <a:p>
            <a:pPr marL="400050" lvl="1" indent="0">
              <a:buNone/>
            </a:pPr>
            <a:r>
              <a:rPr lang="it-IT" sz="2200" dirty="0"/>
              <a:t>10.1	Termine per la presentazione dei documenti di chiusura</a:t>
            </a:r>
          </a:p>
          <a:p>
            <a:pPr marL="400050" lvl="1" indent="0">
              <a:buNone/>
            </a:pPr>
            <a:r>
              <a:rPr lang="it-IT" sz="2200" dirty="0"/>
              <a:t>10.2	 Modifica dei documenti di chiusura dopo il termine per la loro presentazione</a:t>
            </a:r>
          </a:p>
          <a:p>
            <a:pPr marL="400050" lvl="1" indent="0">
              <a:buNone/>
            </a:pPr>
            <a:r>
              <a:rPr lang="it-IT" sz="2200" dirty="0"/>
              <a:t>10.3	Disponibilità dei documenti</a:t>
            </a:r>
          </a:p>
          <a:p>
            <a:pPr marL="457200" marR="0" lvl="0" indent="-457200" algn="just" defTabSz="914400" rtl="0" eaLnBrk="0" fontAlgn="base" latinLnBrk="0" hangingPunct="0">
              <a:lnSpc>
                <a:spcPct val="100000"/>
              </a:lnSpc>
              <a:spcBef>
                <a:spcPct val="20000"/>
              </a:spcBef>
              <a:spcAft>
                <a:spcPct val="0"/>
              </a:spcAft>
              <a:buClrTx/>
              <a:buSzTx/>
              <a:buFont typeface="+mj-lt"/>
              <a:buAutoNum type="arabicPeriod" startAt="10"/>
              <a:tabLst/>
              <a:defRPr/>
            </a:pPr>
            <a:r>
              <a:rPr kumimoji="0" lang="it-IT"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Contenuto dei documenti di chiusura</a:t>
            </a:r>
          </a:p>
          <a:p>
            <a:pPr marL="447675" lvl="1" indent="0">
              <a:buNone/>
            </a:pPr>
            <a:r>
              <a:rPr lang="it-IT" sz="2200" dirty="0"/>
              <a:t>11.1 Relazione finale di attuazione</a:t>
            </a:r>
          </a:p>
          <a:p>
            <a:pPr marL="447675" lvl="1" indent="0">
              <a:buNone/>
            </a:pPr>
            <a:r>
              <a:rPr lang="it-IT" sz="2200" dirty="0"/>
              <a:t>11.2 Conti</a:t>
            </a:r>
          </a:p>
          <a:p>
            <a:pPr marL="447675" lvl="1" indent="0">
              <a:buNone/>
            </a:pPr>
            <a:r>
              <a:rPr lang="it-IT" sz="2200" dirty="0"/>
              <a:t>11.3 Dichiarazione di affidabilità di gestione e sintesi annuale</a:t>
            </a:r>
          </a:p>
          <a:p>
            <a:pPr marL="447675" lvl="1" indent="0">
              <a:buNone/>
            </a:pPr>
            <a:r>
              <a:rPr lang="it-IT" sz="2200" dirty="0"/>
              <a:t>11.4 Parere di audit e relazione di controllo</a:t>
            </a:r>
          </a:p>
          <a:p>
            <a:pPr marL="457200" marR="0" lvl="0" indent="-457200" algn="just" defTabSz="914400" rtl="0" eaLnBrk="0" fontAlgn="base" latinLnBrk="0" hangingPunct="0">
              <a:lnSpc>
                <a:spcPct val="100000"/>
              </a:lnSpc>
              <a:spcBef>
                <a:spcPct val="20000"/>
              </a:spcBef>
              <a:spcAft>
                <a:spcPct val="0"/>
              </a:spcAft>
              <a:buClrTx/>
              <a:buSzTx/>
              <a:buFont typeface="+mj-lt"/>
              <a:buAutoNum type="arabicPeriod" startAt="10"/>
              <a:tabLst/>
              <a:defRPr/>
            </a:pPr>
            <a:r>
              <a:rPr kumimoji="0" lang="it-IT"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Pagamento del saldo finale</a:t>
            </a:r>
          </a:p>
          <a:p>
            <a:pPr marL="457200" marR="0" lvl="0" indent="-457200" algn="just" defTabSz="914400" rtl="0" eaLnBrk="0" fontAlgn="base" latinLnBrk="0" hangingPunct="0">
              <a:lnSpc>
                <a:spcPct val="100000"/>
              </a:lnSpc>
              <a:spcBef>
                <a:spcPct val="20000"/>
              </a:spcBef>
              <a:spcAft>
                <a:spcPct val="0"/>
              </a:spcAft>
              <a:buClrTx/>
              <a:buSzTx/>
              <a:buFont typeface="+mj-lt"/>
              <a:buAutoNum type="arabicPeriod" startAt="10"/>
              <a:tabLst/>
              <a:defRPr/>
            </a:pPr>
            <a:r>
              <a:rPr kumimoji="0" lang="it-IT"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Legalità e regolarità</a:t>
            </a:r>
          </a:p>
          <a:p>
            <a:pPr marL="0" marR="0" lvl="0" indent="0" algn="just" defTabSz="914400" rtl="0" eaLnBrk="0" fontAlgn="base" latinLnBrk="0" hangingPunct="0">
              <a:lnSpc>
                <a:spcPct val="100000"/>
              </a:lnSpc>
              <a:spcBef>
                <a:spcPct val="20000"/>
              </a:spcBef>
              <a:spcAft>
                <a:spcPct val="0"/>
              </a:spcAft>
              <a:buClrTx/>
              <a:buSzTx/>
              <a:buNone/>
              <a:tabLst/>
              <a:defRPr/>
            </a:pPr>
            <a:r>
              <a:rPr lang="it-IT" dirty="0">
                <a:solidFill>
                  <a:srgbClr val="000000"/>
                </a:solidFill>
              </a:rPr>
              <a:t>Allegati</a:t>
            </a:r>
            <a:endParaRPr kumimoji="0" lang="it-IT"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lvl="1" indent="0">
              <a:buNone/>
            </a:pPr>
            <a:endParaRPr lang="it-IT" dirty="0"/>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55</a:t>
            </a:fld>
            <a:endParaRPr lang="it-IT"/>
          </a:p>
        </p:txBody>
      </p:sp>
    </p:spTree>
    <p:extLst>
      <p:ext uri="{BB962C8B-B14F-4D97-AF65-F5344CB8AC3E}">
        <p14:creationId xmlns:p14="http://schemas.microsoft.com/office/powerpoint/2010/main" val="3698215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Aspetti connessi agli strumenti finanziari</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dirty="0"/>
              <a:t>La relazione di controllo (di competenza dell’Autorità di audit) per il periodo contabile finale dovrebbe includere anche:</a:t>
            </a:r>
          </a:p>
          <a:p>
            <a:pPr>
              <a:buFont typeface="Arial" panose="020B0604020202020204" pitchFamily="34" charset="0"/>
              <a:buChar char="•"/>
            </a:pPr>
            <a:r>
              <a:rPr lang="it-IT" b="1" dirty="0">
                <a:solidFill>
                  <a:srgbClr val="0033CC"/>
                </a:solidFill>
              </a:rPr>
              <a:t>garanzia sulla legittimità e regolarità delle spese </a:t>
            </a:r>
            <a:r>
              <a:rPr lang="it-IT" dirty="0"/>
              <a:t>nell'ambito degli strumenti finanziari (articoli 41 e 42 del regolamento (UE) n. 1303/2013);</a:t>
            </a:r>
          </a:p>
          <a:p>
            <a:pPr>
              <a:buFont typeface="Arial" panose="020B0604020202020204" pitchFamily="34" charset="0"/>
              <a:buChar char="•"/>
            </a:pPr>
            <a:r>
              <a:rPr lang="it-IT" dirty="0"/>
              <a:t>garanzia sull'affidabilità dei dati relativi agli indicatori.</a:t>
            </a:r>
          </a:p>
          <a:p>
            <a:pPr marL="0" indent="0">
              <a:buNone/>
            </a:pPr>
            <a:r>
              <a:rPr lang="it-IT" dirty="0"/>
              <a:t>Per gli strumenti finanziari, le autorità nazionali di audit dovrebbero ottenere la garanzia che gli importi finali dichiarati alla chiusura siano ammissibili. </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56</a:t>
            </a:fld>
            <a:endParaRPr lang="it-IT"/>
          </a:p>
        </p:txBody>
      </p:sp>
    </p:spTree>
    <p:extLst>
      <p:ext uri="{BB962C8B-B14F-4D97-AF65-F5344CB8AC3E}">
        <p14:creationId xmlns:p14="http://schemas.microsoft.com/office/powerpoint/2010/main" val="1338523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Aspetti connessi agli strumenti finanziari</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dirty="0"/>
              <a:t>Per gli strumenti finanziari soggetti a domande graduali di pagamenti intermedi (tranche di pagamenti anticipati), </a:t>
            </a:r>
            <a:r>
              <a:rPr lang="it-IT" b="1" dirty="0">
                <a:solidFill>
                  <a:srgbClr val="0033CC"/>
                </a:solidFill>
              </a:rPr>
              <a:t>l'esecuzione relativa all'ultima tranche</a:t>
            </a:r>
            <a:r>
              <a:rPr lang="it-IT" dirty="0"/>
              <a:t>, nonché fino al 15% degli importi inclusi nelle quote precedenti, </a:t>
            </a:r>
            <a:r>
              <a:rPr lang="it-IT" b="1" dirty="0">
                <a:solidFill>
                  <a:srgbClr val="0033CC"/>
                </a:solidFill>
              </a:rPr>
              <a:t>potrebbe non essere coperta da precedenti audit delle operazioni</a:t>
            </a:r>
            <a:r>
              <a:rPr lang="it-IT" dirty="0"/>
              <a:t>. Le autorità nazionali di audit dovrebbero ottenere garanzie sulla legittimità e regolarità di queste spese prima della presentazione dei conti per il periodo contabile finale. Le autorità nazionali di audit dovrebbero riferire in che modo hanno ottenuto questa garanzia e confermare alla Commissione l'ammissibilità della spesa degli strumenti finanziari ai sensi dell'articolo 42 del regolamento (UE) n. 1303/2013 nella relazione di controllo per il periodo contabile finale.</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57</a:t>
            </a:fld>
            <a:endParaRPr lang="it-IT"/>
          </a:p>
        </p:txBody>
      </p:sp>
    </p:spTree>
    <p:extLst>
      <p:ext uri="{BB962C8B-B14F-4D97-AF65-F5344CB8AC3E}">
        <p14:creationId xmlns:p14="http://schemas.microsoft.com/office/powerpoint/2010/main" val="621564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Altri aspetti da considerare: overbooking</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dirty="0"/>
              <a:t>Poiché le domande di pagamento sono cumulative </a:t>
            </a:r>
            <a:r>
              <a:rPr lang="it-IT" b="1" dirty="0">
                <a:solidFill>
                  <a:srgbClr val="0033CC"/>
                </a:solidFill>
              </a:rPr>
              <a:t>solo all'interno di un dato periodo contabile</a:t>
            </a:r>
            <a:r>
              <a:rPr lang="it-IT" dirty="0"/>
              <a:t>, se una priorità raggiunge il contributo massimo dei Fondi stabilito nella decisione della Commissione che approva il programma prima del periodo contabile finale, le spese dichiarate alla Commissione eccedono questo contributo massimo dei Fondi per la priorità </a:t>
            </a:r>
            <a:r>
              <a:rPr lang="it-IT" b="1" dirty="0">
                <a:solidFill>
                  <a:srgbClr val="0033CC"/>
                </a:solidFill>
              </a:rPr>
              <a:t>non saranno riportati al successivo esercizio contabile</a:t>
            </a:r>
            <a:r>
              <a:rPr lang="it-IT" dirty="0"/>
              <a:t>.</a:t>
            </a:r>
          </a:p>
          <a:p>
            <a:pPr marL="0" indent="0">
              <a:buNone/>
            </a:pPr>
            <a:r>
              <a:rPr lang="it-IT" dirty="0"/>
              <a:t>Le </a:t>
            </a:r>
            <a:r>
              <a:rPr lang="it-IT" dirty="0" err="1"/>
              <a:t>AdC</a:t>
            </a:r>
            <a:r>
              <a:rPr lang="it-IT" dirty="0"/>
              <a:t> </a:t>
            </a:r>
            <a:r>
              <a:rPr lang="it-IT" b="1" dirty="0">
                <a:solidFill>
                  <a:srgbClr val="0033CC"/>
                </a:solidFill>
              </a:rPr>
              <a:t>possono quindi decidere che gli importi inseriti nel loro sistema contabile in un periodo contabile siano dichiarati alla Commissione in un periodo contabile successivo o addirittura nel periodo contabile finale</a:t>
            </a:r>
            <a:r>
              <a:rPr lang="it-IT" dirty="0"/>
              <a:t>.</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58</a:t>
            </a:fld>
            <a:endParaRPr lang="it-IT"/>
          </a:p>
        </p:txBody>
      </p:sp>
    </p:spTree>
    <p:extLst>
      <p:ext uri="{BB962C8B-B14F-4D97-AF65-F5344CB8AC3E}">
        <p14:creationId xmlns:p14="http://schemas.microsoft.com/office/powerpoint/2010/main" val="1656135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Altri aspetti da considerare: overbooking</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dirty="0"/>
              <a:t>Le spese in overbooking dichiarate alla Commissione nel periodo contabile finale saranno prese in considerazione alla chiusura e dopo la chiusura per </a:t>
            </a:r>
            <a:r>
              <a:rPr lang="it-IT" b="1" dirty="0">
                <a:solidFill>
                  <a:srgbClr val="0033CC"/>
                </a:solidFill>
              </a:rPr>
              <a:t>sostituire gli importi irregolari </a:t>
            </a:r>
            <a:r>
              <a:rPr lang="it-IT" dirty="0"/>
              <a:t>(dichiarati in qualsiasi periodo contabile, compreso il periodo contabile finale) e per la flessibilità tra assi del 10% (art. 130.3).</a:t>
            </a:r>
          </a:p>
          <a:p>
            <a:pPr marL="0" indent="0">
              <a:buNone/>
            </a:pPr>
            <a:endParaRPr lang="it-IT" dirty="0"/>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59</a:t>
            </a:fld>
            <a:endParaRPr lang="it-IT"/>
          </a:p>
        </p:txBody>
      </p:sp>
    </p:spTree>
    <p:extLst>
      <p:ext uri="{BB962C8B-B14F-4D97-AF65-F5344CB8AC3E}">
        <p14:creationId xmlns:p14="http://schemas.microsoft.com/office/powerpoint/2010/main" val="360867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70684-21CA-4723-B9CB-2407669BD1AC}"/>
              </a:ext>
            </a:extLst>
          </p:cNvPr>
          <p:cNvSpPr>
            <a:spLocks noGrp="1"/>
          </p:cNvSpPr>
          <p:nvPr>
            <p:ph type="title"/>
          </p:nvPr>
        </p:nvSpPr>
        <p:spPr>
          <a:xfrm>
            <a:off x="457200" y="116632"/>
            <a:ext cx="8229600" cy="405751"/>
          </a:xfrm>
        </p:spPr>
        <p:txBody>
          <a:bodyPr/>
          <a:lstStyle/>
          <a:p>
            <a:r>
              <a:rPr lang="it-IT" dirty="0"/>
              <a:t>Strumenti finanziari PO 2014/2020</a:t>
            </a:r>
          </a:p>
        </p:txBody>
      </p:sp>
      <p:sp>
        <p:nvSpPr>
          <p:cNvPr id="4" name="Segnaposto numero diapositiva 3">
            <a:extLst>
              <a:ext uri="{FF2B5EF4-FFF2-40B4-BE49-F238E27FC236}">
                <a16:creationId xmlns:a16="http://schemas.microsoft.com/office/drawing/2014/main" id="{61A4EF8B-E7BE-40DF-94B2-5FD47CF4742D}"/>
              </a:ext>
            </a:extLst>
          </p:cNvPr>
          <p:cNvSpPr>
            <a:spLocks noGrp="1"/>
          </p:cNvSpPr>
          <p:nvPr>
            <p:ph type="sldNum" sz="quarter" idx="12"/>
          </p:nvPr>
        </p:nvSpPr>
        <p:spPr/>
        <p:txBody>
          <a:bodyPr/>
          <a:lstStyle/>
          <a:p>
            <a:pPr>
              <a:defRPr/>
            </a:pPr>
            <a:fld id="{310BEF9C-E8AA-4320-831E-DA3F969F0A12}" type="slidenum">
              <a:rPr lang="it-IT" smtClean="0"/>
              <a:pPr>
                <a:defRPr/>
              </a:pPr>
              <a:t>6</a:t>
            </a:fld>
            <a:endParaRPr lang="it-IT"/>
          </a:p>
        </p:txBody>
      </p:sp>
      <p:pic>
        <p:nvPicPr>
          <p:cNvPr id="6" name="Immagine 5">
            <a:extLst>
              <a:ext uri="{FF2B5EF4-FFF2-40B4-BE49-F238E27FC236}">
                <a16:creationId xmlns:a16="http://schemas.microsoft.com/office/drawing/2014/main" id="{5B77B7DF-C756-47C6-9EEC-B27234B02E37}"/>
              </a:ext>
            </a:extLst>
          </p:cNvPr>
          <p:cNvPicPr>
            <a:picLocks noChangeAspect="1"/>
          </p:cNvPicPr>
          <p:nvPr/>
        </p:nvPicPr>
        <p:blipFill>
          <a:blip r:embed="rId2"/>
          <a:stretch>
            <a:fillRect/>
          </a:stretch>
        </p:blipFill>
        <p:spPr>
          <a:xfrm>
            <a:off x="899592" y="476672"/>
            <a:ext cx="6445768" cy="6199092"/>
          </a:xfrm>
          <a:prstGeom prst="rect">
            <a:avLst/>
          </a:prstGeom>
        </p:spPr>
      </p:pic>
      <p:sp>
        <p:nvSpPr>
          <p:cNvPr id="5" name="CasellaDiTesto 4">
            <a:extLst>
              <a:ext uri="{FF2B5EF4-FFF2-40B4-BE49-F238E27FC236}">
                <a16:creationId xmlns:a16="http://schemas.microsoft.com/office/drawing/2014/main" id="{2D9FDBEE-A6C3-4211-BD8C-40C4DC017636}"/>
              </a:ext>
            </a:extLst>
          </p:cNvPr>
          <p:cNvSpPr txBox="1"/>
          <p:nvPr/>
        </p:nvSpPr>
        <p:spPr>
          <a:xfrm>
            <a:off x="0" y="6413266"/>
            <a:ext cx="8208912" cy="400110"/>
          </a:xfrm>
          <a:prstGeom prst="rect">
            <a:avLst/>
          </a:prstGeom>
          <a:noFill/>
        </p:spPr>
        <p:txBody>
          <a:bodyPr wrap="square">
            <a:spAutoFit/>
          </a:bodyPr>
          <a:lstStyle/>
          <a:p>
            <a:pPr algn="l"/>
            <a:endParaRPr lang="it-IT" sz="1000" b="0" i="0" u="none" strike="noStrike" baseline="0" dirty="0">
              <a:solidFill>
                <a:srgbClr val="000000"/>
              </a:solidFill>
              <a:latin typeface="Times New Roman" panose="02020603050405020304" pitchFamily="18" charset="0"/>
            </a:endParaRPr>
          </a:p>
          <a:p>
            <a:pPr algn="ctr"/>
            <a:r>
              <a:rPr lang="it-IT" sz="1000" b="1" i="0" u="none" strike="noStrike" baseline="0" dirty="0">
                <a:solidFill>
                  <a:srgbClr val="0033CC"/>
                </a:solidFill>
                <a:latin typeface="Times New Roman" panose="02020603050405020304" pitchFamily="18" charset="0"/>
              </a:rPr>
              <a:t>Terzo rapporto sugli strumenti finanziari cofinanziati dai Fondi strutturali europei – Agenzia per la Coesione Territoriale Aprile 2020 </a:t>
            </a:r>
            <a:endParaRPr lang="it-IT" sz="1000" b="1" dirty="0">
              <a:solidFill>
                <a:srgbClr val="0033CC"/>
              </a:solidFill>
            </a:endParaRPr>
          </a:p>
        </p:txBody>
      </p:sp>
      <p:sp>
        <p:nvSpPr>
          <p:cNvPr id="7" name="Freccia in giù 6">
            <a:extLst>
              <a:ext uri="{FF2B5EF4-FFF2-40B4-BE49-F238E27FC236}">
                <a16:creationId xmlns:a16="http://schemas.microsoft.com/office/drawing/2014/main" id="{EEDC890F-E45A-4B54-AFA9-3398B7F52247}"/>
              </a:ext>
            </a:extLst>
          </p:cNvPr>
          <p:cNvSpPr/>
          <p:nvPr/>
        </p:nvSpPr>
        <p:spPr>
          <a:xfrm>
            <a:off x="2123728" y="1269604"/>
            <a:ext cx="216024"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01D113E4-758C-43DC-B080-E0966BDCACCB}"/>
              </a:ext>
            </a:extLst>
          </p:cNvPr>
          <p:cNvSpPr/>
          <p:nvPr/>
        </p:nvSpPr>
        <p:spPr>
          <a:xfrm>
            <a:off x="1888236" y="4293096"/>
            <a:ext cx="216024"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8908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Altri aspetti da considerare: performance framework</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u="sng" dirty="0"/>
              <a:t>Articolo 22.7 del Reg. (UE) n.1303/2013. </a:t>
            </a:r>
          </a:p>
          <a:p>
            <a:pPr marL="0" indent="0">
              <a:buNone/>
            </a:pPr>
            <a:r>
              <a:rPr lang="it-IT" dirty="0"/>
              <a:t>Se la Commissione, sulla base dell'esame del rapporto finale di attuazione del programma, stabilisce una </a:t>
            </a:r>
            <a:r>
              <a:rPr lang="it-IT" b="1" dirty="0">
                <a:solidFill>
                  <a:srgbClr val="0033CC"/>
                </a:solidFill>
              </a:rPr>
              <a:t>grave carenza nel raggiungimento dei target finali</a:t>
            </a:r>
            <a:r>
              <a:rPr lang="it-IT" dirty="0"/>
              <a:t> relativi ai soli indicatori finanziari, indicatori di output e fasi di attuazione principali definiti nel quadro di riferimento dell'efficacia dell'attuazione a causa di debolezze di attuazione chiaramente identificate, che la Commissione aveva precedentemente comunicato ai sensi dell'articolo 50, paragrafo 8, in stretta consultazione con lo Stato membro interessato e lo Stato membro ha omesso di adottare le misure correttive necessarie per affrontare tali debolezze</a:t>
            </a:r>
            <a:r>
              <a:rPr lang="it-IT" b="1" dirty="0">
                <a:solidFill>
                  <a:srgbClr val="0033CC"/>
                </a:solidFill>
              </a:rPr>
              <a:t>, la Commissione può applicare rettifiche finanziarie relative alle priorità interessate</a:t>
            </a:r>
            <a:r>
              <a:rPr lang="it-IT" dirty="0"/>
              <a:t>.</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60</a:t>
            </a:fld>
            <a:endParaRPr lang="it-IT"/>
          </a:p>
        </p:txBody>
      </p:sp>
    </p:spTree>
    <p:extLst>
      <p:ext uri="{BB962C8B-B14F-4D97-AF65-F5344CB8AC3E}">
        <p14:creationId xmlns:p14="http://schemas.microsoft.com/office/powerpoint/2010/main" val="2547125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Altri aspetti da considerare: performance framework</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u="sng" dirty="0"/>
              <a:t>Articolo 22.7 del Reg. (UE) n.1303/2013. </a:t>
            </a:r>
          </a:p>
          <a:p>
            <a:pPr marL="0" indent="0">
              <a:buNone/>
            </a:pPr>
            <a:r>
              <a:rPr lang="it-IT" dirty="0"/>
              <a:t>Le rettifiche finanziarie </a:t>
            </a:r>
            <a:r>
              <a:rPr lang="it-IT" b="1" dirty="0">
                <a:solidFill>
                  <a:srgbClr val="0033CC"/>
                </a:solidFill>
              </a:rPr>
              <a:t>non si applicano </a:t>
            </a:r>
            <a:r>
              <a:rPr lang="it-IT" dirty="0"/>
              <a:t>quando il mancato raggiungimento dei target finali sia dovuto all'impatto dei fattori socio-economici o ambientali, di cambiamenti significativi nelle condizioni economiche o ambientali nello Stato membro interessato o per cause di forza maggiore che compromettono gravemente l'attuazione delle priorità interessate.</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61</a:t>
            </a:fld>
            <a:endParaRPr lang="it-IT"/>
          </a:p>
        </p:txBody>
      </p:sp>
    </p:spTree>
    <p:extLst>
      <p:ext uri="{BB962C8B-B14F-4D97-AF65-F5344CB8AC3E}">
        <p14:creationId xmlns:p14="http://schemas.microsoft.com/office/powerpoint/2010/main" val="1406952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Altri aspetti da considerare: performance framework</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dirty="0"/>
              <a:t>Sezione II del Reg. (UE) n.480/2014 - </a:t>
            </a:r>
            <a:r>
              <a:rPr lang="it-IT" b="1" dirty="0">
                <a:solidFill>
                  <a:srgbClr val="0033CC"/>
                </a:solidFill>
              </a:rPr>
              <a:t>Criteri per determinare il livello di rettifica finanziaria da applicare a norma del quadro di riferimento dell'efficacia dell'attuazione </a:t>
            </a:r>
          </a:p>
          <a:p>
            <a:pPr marL="0" indent="0">
              <a:buNone/>
            </a:pPr>
            <a:r>
              <a:rPr lang="it-IT" dirty="0"/>
              <a:t>Articolo 2 - Determinazione del livello di rettifica finanziaria</a:t>
            </a:r>
          </a:p>
          <a:p>
            <a:pPr marL="0" indent="0">
              <a:buNone/>
            </a:pPr>
            <a:r>
              <a:rPr lang="it-IT" dirty="0"/>
              <a:t>Articolo 3 - Livello di rettifica finanziaria </a:t>
            </a:r>
          </a:p>
          <a:p>
            <a:pPr marL="0" indent="0">
              <a:buNone/>
            </a:pPr>
            <a:r>
              <a:rPr lang="it-IT" dirty="0"/>
              <a:t>In funzione di un parametro prefissato dall’articolo 2 (coefficiente di realizzazione/assorbimento) che misura l’eventuale mancato raggiungimento dei target connessi al PF, la CE può applicare un tasso forfettario del </a:t>
            </a:r>
            <a:r>
              <a:rPr lang="it-IT" b="1" dirty="0">
                <a:solidFill>
                  <a:srgbClr val="0033CC"/>
                </a:solidFill>
              </a:rPr>
              <a:t>5 %, 10% o 25% </a:t>
            </a:r>
            <a:r>
              <a:rPr lang="it-IT" dirty="0"/>
              <a:t>della spesa certificata alla chiusura del programma.</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62</a:t>
            </a:fld>
            <a:endParaRPr lang="it-IT"/>
          </a:p>
        </p:txBody>
      </p:sp>
    </p:spTree>
    <p:extLst>
      <p:ext uri="{BB962C8B-B14F-4D97-AF65-F5344CB8AC3E}">
        <p14:creationId xmlns:p14="http://schemas.microsoft.com/office/powerpoint/2010/main" val="2255651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Orientamenti di chiusura: performance framework</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dirty="0"/>
              <a:t>Alla chiusura per il FESR, l'FSE e il Fondo di coesione, i dati per gli indicatori di output e di risultato devono essere trasmessi nella relazione finale di attuazione del programma.</a:t>
            </a:r>
          </a:p>
          <a:p>
            <a:pPr marL="0" indent="0">
              <a:buNone/>
            </a:pPr>
            <a:r>
              <a:rPr lang="it-IT" dirty="0"/>
              <a:t>Gli Stati membri sono tenuti a includere nella relazione finale di attuazione le seguenti informazioni sugli indicatori:</a:t>
            </a:r>
          </a:p>
          <a:p>
            <a:pPr marL="0" indent="0">
              <a:buNone/>
            </a:pPr>
            <a:r>
              <a:rPr lang="it-IT" dirty="0"/>
              <a:t>- cumulativo (annuale per l'FSE): valori per gli indicatori di output fino all'anno 2023 compreso - i valori si riferiranno alle operazioni cofinanziate dal programma;</a:t>
            </a:r>
          </a:p>
          <a:p>
            <a:pPr marL="0" indent="0">
              <a:buNone/>
            </a:pPr>
            <a:r>
              <a:rPr lang="it-IT" dirty="0"/>
              <a:t>- qualsiasi problema che influisca sulla performance del programma, compreso il raggiungimento degli obiettivi;</a:t>
            </a:r>
          </a:p>
          <a:p>
            <a:pPr marL="0" indent="0">
              <a:buNone/>
            </a:pPr>
            <a:r>
              <a:rPr lang="it-IT" dirty="0"/>
              <a:t>- (per FESR e Fondo di coesione) i valori dell'anno 2023 per gli indicatori di risultato dei programmi tratti da statistiche o forniti da fonti di informazione specifiche.</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63</a:t>
            </a:fld>
            <a:endParaRPr lang="it-IT"/>
          </a:p>
        </p:txBody>
      </p:sp>
    </p:spTree>
    <p:extLst>
      <p:ext uri="{BB962C8B-B14F-4D97-AF65-F5344CB8AC3E}">
        <p14:creationId xmlns:p14="http://schemas.microsoft.com/office/powerpoint/2010/main" val="33222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15F909-ABF1-48BD-92A8-4022148FC857}"/>
              </a:ext>
            </a:extLst>
          </p:cNvPr>
          <p:cNvSpPr>
            <a:spLocks noGrp="1"/>
          </p:cNvSpPr>
          <p:nvPr>
            <p:ph type="title"/>
          </p:nvPr>
        </p:nvSpPr>
        <p:spPr>
          <a:xfrm>
            <a:off x="419018" y="188640"/>
            <a:ext cx="8229600" cy="648072"/>
          </a:xfrm>
        </p:spPr>
        <p:txBody>
          <a:bodyPr/>
          <a:lstStyle/>
          <a:p>
            <a:r>
              <a:rPr lang="it-IT" dirty="0"/>
              <a:t>Orientamenti di chiusura: performance framework</a:t>
            </a:r>
          </a:p>
        </p:txBody>
      </p:sp>
      <p:sp>
        <p:nvSpPr>
          <p:cNvPr id="4" name="Segnaposto contenuto 3">
            <a:extLst>
              <a:ext uri="{FF2B5EF4-FFF2-40B4-BE49-F238E27FC236}">
                <a16:creationId xmlns:a16="http://schemas.microsoft.com/office/drawing/2014/main" id="{FC76BD97-9862-410C-BF93-F823F9CFE60E}"/>
              </a:ext>
            </a:extLst>
          </p:cNvPr>
          <p:cNvSpPr>
            <a:spLocks noGrp="1"/>
          </p:cNvSpPr>
          <p:nvPr>
            <p:ph idx="1"/>
          </p:nvPr>
        </p:nvSpPr>
        <p:spPr>
          <a:xfrm>
            <a:off x="395536" y="980728"/>
            <a:ext cx="8229600" cy="5048473"/>
          </a:xfrm>
        </p:spPr>
        <p:txBody>
          <a:bodyPr/>
          <a:lstStyle/>
          <a:p>
            <a:pPr marL="0" indent="0">
              <a:buNone/>
            </a:pPr>
            <a:r>
              <a:rPr lang="it-IT" b="1" dirty="0">
                <a:solidFill>
                  <a:srgbClr val="0033CC"/>
                </a:solidFill>
              </a:rPr>
              <a:t>Si raccomanda agli Stati membri di non rivedere gli obiettivi oltre il 2020</a:t>
            </a:r>
            <a:r>
              <a:rPr lang="it-IT" dirty="0"/>
              <a:t>, tranne nei casi in cui la revisione è dovuta a modifiche nelle assegnazioni per una data priorità o in fasi di determinate operazioni. </a:t>
            </a:r>
            <a:r>
              <a:rPr lang="it-IT" b="1" dirty="0">
                <a:solidFill>
                  <a:srgbClr val="0033CC"/>
                </a:solidFill>
              </a:rPr>
              <a:t>Il raggiungimento degli obiettivi sarà valutato dalla Commissione </a:t>
            </a:r>
            <a:r>
              <a:rPr lang="it-IT" dirty="0"/>
              <a:t>tenendo conto delle informazioni fornite nella relazione finale di attuazione del programma, compresi gli elementi e i fattori che potrebbero aver seriamente compromesso il raggiungimento degli obiettivi fissati.</a:t>
            </a:r>
          </a:p>
        </p:txBody>
      </p:sp>
      <p:sp>
        <p:nvSpPr>
          <p:cNvPr id="2" name="Segnaposto numero diapositiva 1">
            <a:extLst>
              <a:ext uri="{FF2B5EF4-FFF2-40B4-BE49-F238E27FC236}">
                <a16:creationId xmlns:a16="http://schemas.microsoft.com/office/drawing/2014/main" id="{68433B11-7EE2-4C90-B652-0532D37ADCC4}"/>
              </a:ext>
            </a:extLst>
          </p:cNvPr>
          <p:cNvSpPr>
            <a:spLocks noGrp="1"/>
          </p:cNvSpPr>
          <p:nvPr>
            <p:ph type="sldNum" sz="quarter" idx="12"/>
          </p:nvPr>
        </p:nvSpPr>
        <p:spPr/>
        <p:txBody>
          <a:bodyPr/>
          <a:lstStyle/>
          <a:p>
            <a:pPr>
              <a:defRPr/>
            </a:pPr>
            <a:fld id="{7E44A29D-A808-4134-AE18-98D4CFE76ABF}" type="slidenum">
              <a:rPr lang="it-IT" smtClean="0"/>
              <a:pPr>
                <a:defRPr/>
              </a:pPr>
              <a:t>64</a:t>
            </a:fld>
            <a:endParaRPr lang="it-IT"/>
          </a:p>
        </p:txBody>
      </p:sp>
    </p:spTree>
    <p:extLst>
      <p:ext uri="{BB962C8B-B14F-4D97-AF65-F5344CB8AC3E}">
        <p14:creationId xmlns:p14="http://schemas.microsoft.com/office/powerpoint/2010/main" val="2230026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idx="1"/>
          </p:nvPr>
        </p:nvSpPr>
        <p:spPr>
          <a:xfrm>
            <a:off x="684213" y="1700213"/>
            <a:ext cx="7848600" cy="3776662"/>
          </a:xfrm>
        </p:spPr>
        <p:txBody>
          <a:bodyPr/>
          <a:lstStyle/>
          <a:p>
            <a:pPr algn="ctr">
              <a:spcBef>
                <a:spcPct val="0"/>
              </a:spcBef>
              <a:buFontTx/>
              <a:buNone/>
            </a:pPr>
            <a:r>
              <a:rPr lang="it-IT" sz="4000" b="1" dirty="0">
                <a:solidFill>
                  <a:srgbClr val="FF3300"/>
                </a:solidFill>
                <a:latin typeface="Segoe Print" pitchFamily="2" charset="0"/>
              </a:rPr>
              <a:t>Grazie per l’attenzione</a:t>
            </a:r>
          </a:p>
          <a:p>
            <a:pPr algn="ctr">
              <a:spcBef>
                <a:spcPct val="0"/>
              </a:spcBef>
              <a:buFontTx/>
              <a:buNone/>
            </a:pPr>
            <a:endParaRPr lang="it-IT" sz="4000" b="1" dirty="0">
              <a:solidFill>
                <a:srgbClr val="FF3300"/>
              </a:solidFill>
              <a:latin typeface="Segoe Print" pitchFamily="2" charset="0"/>
            </a:endParaRPr>
          </a:p>
          <a:p>
            <a:pPr algn="ctr">
              <a:spcBef>
                <a:spcPct val="0"/>
              </a:spcBef>
              <a:buNone/>
            </a:pPr>
            <a:r>
              <a:rPr lang="it-IT" b="1" dirty="0">
                <a:solidFill>
                  <a:srgbClr val="FF3300"/>
                </a:solidFill>
              </a:rPr>
              <a:t>Lorenzo Improta  </a:t>
            </a:r>
          </a:p>
          <a:p>
            <a:pPr algn="ctr">
              <a:spcBef>
                <a:spcPct val="0"/>
              </a:spcBef>
              <a:buFontTx/>
              <a:buNone/>
            </a:pPr>
            <a:endParaRPr lang="it-IT" b="1" dirty="0">
              <a:solidFill>
                <a:srgbClr val="FF3300"/>
              </a:solidFill>
            </a:endParaRPr>
          </a:p>
          <a:p>
            <a:pPr algn="ctr">
              <a:spcBef>
                <a:spcPct val="0"/>
              </a:spcBef>
              <a:buFontTx/>
              <a:buNone/>
            </a:pPr>
            <a:r>
              <a:rPr lang="it-IT" b="1" dirty="0">
                <a:solidFill>
                  <a:srgbClr val="FF3300"/>
                </a:solidFill>
              </a:rPr>
              <a:t>Michele Nicolaj</a:t>
            </a:r>
          </a:p>
          <a:p>
            <a:pPr algn="ctr">
              <a:spcBef>
                <a:spcPct val="0"/>
              </a:spcBef>
              <a:buFontTx/>
              <a:buNone/>
            </a:pPr>
            <a:endParaRPr lang="it-IT" sz="4000" dirty="0">
              <a:solidFill>
                <a:srgbClr val="FF3300"/>
              </a:solidFill>
            </a:endParaRPr>
          </a:p>
          <a:p>
            <a:pPr algn="ctr">
              <a:spcBef>
                <a:spcPct val="0"/>
              </a:spcBef>
              <a:buFontTx/>
              <a:buNone/>
            </a:pPr>
            <a:endParaRPr lang="it-IT" dirty="0"/>
          </a:p>
        </p:txBody>
      </p:sp>
      <p:sp>
        <p:nvSpPr>
          <p:cNvPr id="154626" name="Segnaposto numero diapositiva 4"/>
          <p:cNvSpPr>
            <a:spLocks noGrp="1"/>
          </p:cNvSpPr>
          <p:nvPr>
            <p:ph type="sldNum" sz="quarter" idx="12"/>
          </p:nvPr>
        </p:nvSpPr>
        <p:spPr>
          <a:xfrm>
            <a:off x="5940425" y="6165850"/>
            <a:ext cx="2894013" cy="455613"/>
          </a:xfrm>
          <a:noFill/>
        </p:spPr>
        <p:txBody>
          <a:bodyPr/>
          <a:lstStyle/>
          <a:p>
            <a:fld id="{DB19CB00-9936-4AE0-92B8-DBDD77F54680}" type="slidenum">
              <a:rPr lang="it-IT" smtClean="0">
                <a:latin typeface="Arial" pitchFamily="34" charset="0"/>
              </a:rPr>
              <a:pPr/>
              <a:t>65</a:t>
            </a:fld>
            <a:endParaRPr lang="it-IT">
              <a:latin typeface="Arial" pitchFamily="34" charset="0"/>
            </a:endParaRPr>
          </a:p>
        </p:txBody>
      </p:sp>
    </p:spTree>
    <p:extLst>
      <p:ext uri="{BB962C8B-B14F-4D97-AF65-F5344CB8AC3E}">
        <p14:creationId xmlns:p14="http://schemas.microsoft.com/office/powerpoint/2010/main" val="304294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70684-21CA-4723-B9CB-2407669BD1AC}"/>
              </a:ext>
            </a:extLst>
          </p:cNvPr>
          <p:cNvSpPr>
            <a:spLocks noGrp="1"/>
          </p:cNvSpPr>
          <p:nvPr>
            <p:ph type="title"/>
          </p:nvPr>
        </p:nvSpPr>
        <p:spPr>
          <a:xfrm>
            <a:off x="457200" y="116632"/>
            <a:ext cx="8229600" cy="405751"/>
          </a:xfrm>
        </p:spPr>
        <p:txBody>
          <a:bodyPr/>
          <a:lstStyle/>
          <a:p>
            <a:r>
              <a:rPr lang="it-IT" dirty="0"/>
              <a:t>Tipologia strumenti finanziari PO 2014/2020</a:t>
            </a:r>
          </a:p>
        </p:txBody>
      </p:sp>
      <p:sp>
        <p:nvSpPr>
          <p:cNvPr id="4" name="Segnaposto numero diapositiva 3">
            <a:extLst>
              <a:ext uri="{FF2B5EF4-FFF2-40B4-BE49-F238E27FC236}">
                <a16:creationId xmlns:a16="http://schemas.microsoft.com/office/drawing/2014/main" id="{61A4EF8B-E7BE-40DF-94B2-5FD47CF4742D}"/>
              </a:ext>
            </a:extLst>
          </p:cNvPr>
          <p:cNvSpPr>
            <a:spLocks noGrp="1"/>
          </p:cNvSpPr>
          <p:nvPr>
            <p:ph type="sldNum" sz="quarter" idx="12"/>
          </p:nvPr>
        </p:nvSpPr>
        <p:spPr/>
        <p:txBody>
          <a:bodyPr/>
          <a:lstStyle/>
          <a:p>
            <a:pPr>
              <a:defRPr/>
            </a:pPr>
            <a:fld id="{310BEF9C-E8AA-4320-831E-DA3F969F0A12}" type="slidenum">
              <a:rPr lang="it-IT" smtClean="0"/>
              <a:pPr>
                <a:defRPr/>
              </a:pPr>
              <a:t>7</a:t>
            </a:fld>
            <a:endParaRPr lang="it-IT"/>
          </a:p>
        </p:txBody>
      </p:sp>
      <p:pic>
        <p:nvPicPr>
          <p:cNvPr id="5" name="Immagine 4">
            <a:extLst>
              <a:ext uri="{FF2B5EF4-FFF2-40B4-BE49-F238E27FC236}">
                <a16:creationId xmlns:a16="http://schemas.microsoft.com/office/drawing/2014/main" id="{07A6C661-EC37-441A-A9FD-7F6E521A1D7A}"/>
              </a:ext>
            </a:extLst>
          </p:cNvPr>
          <p:cNvPicPr>
            <a:picLocks noChangeAspect="1"/>
          </p:cNvPicPr>
          <p:nvPr/>
        </p:nvPicPr>
        <p:blipFill>
          <a:blip r:embed="rId2"/>
          <a:stretch>
            <a:fillRect/>
          </a:stretch>
        </p:blipFill>
        <p:spPr>
          <a:xfrm>
            <a:off x="457200" y="692696"/>
            <a:ext cx="8229600" cy="5938601"/>
          </a:xfrm>
          <a:prstGeom prst="rect">
            <a:avLst/>
          </a:prstGeom>
        </p:spPr>
      </p:pic>
      <p:sp>
        <p:nvSpPr>
          <p:cNvPr id="6" name="CasellaDiTesto 5">
            <a:extLst>
              <a:ext uri="{FF2B5EF4-FFF2-40B4-BE49-F238E27FC236}">
                <a16:creationId xmlns:a16="http://schemas.microsoft.com/office/drawing/2014/main" id="{A490E8A8-A34D-492C-B25B-1C6F44391E85}"/>
              </a:ext>
            </a:extLst>
          </p:cNvPr>
          <p:cNvSpPr txBox="1"/>
          <p:nvPr/>
        </p:nvSpPr>
        <p:spPr>
          <a:xfrm>
            <a:off x="0" y="6413266"/>
            <a:ext cx="8208912" cy="400110"/>
          </a:xfrm>
          <a:prstGeom prst="rect">
            <a:avLst/>
          </a:prstGeom>
          <a:noFill/>
        </p:spPr>
        <p:txBody>
          <a:bodyPr wrap="square">
            <a:spAutoFit/>
          </a:bodyPr>
          <a:lstStyle/>
          <a:p>
            <a:pPr algn="l"/>
            <a:endParaRPr lang="it-IT" sz="1000" b="0" i="0" u="none" strike="noStrike" baseline="0" dirty="0">
              <a:solidFill>
                <a:srgbClr val="000000"/>
              </a:solidFill>
              <a:latin typeface="Times New Roman" panose="02020603050405020304" pitchFamily="18" charset="0"/>
            </a:endParaRPr>
          </a:p>
          <a:p>
            <a:pPr algn="ctr"/>
            <a:r>
              <a:rPr lang="it-IT" sz="1000" b="1" i="0" u="none" strike="noStrike" baseline="0" dirty="0">
                <a:solidFill>
                  <a:srgbClr val="0033CC"/>
                </a:solidFill>
                <a:latin typeface="Times New Roman" panose="02020603050405020304" pitchFamily="18" charset="0"/>
              </a:rPr>
              <a:t>Terzo rapporto sugli strumenti finanziari cofinanziati dai Fondi strutturali europei – Agenzia per la Coesione Territoriale Aprile 2020 </a:t>
            </a:r>
            <a:endParaRPr lang="it-IT" sz="1000" b="1" dirty="0">
              <a:solidFill>
                <a:srgbClr val="0033CC"/>
              </a:solidFill>
            </a:endParaRPr>
          </a:p>
        </p:txBody>
      </p:sp>
      <p:sp>
        <p:nvSpPr>
          <p:cNvPr id="3" name="Freccia a destra 2">
            <a:extLst>
              <a:ext uri="{FF2B5EF4-FFF2-40B4-BE49-F238E27FC236}">
                <a16:creationId xmlns:a16="http://schemas.microsoft.com/office/drawing/2014/main" id="{B07FF692-451D-45E1-AEE2-4619D0510099}"/>
              </a:ext>
            </a:extLst>
          </p:cNvPr>
          <p:cNvSpPr/>
          <p:nvPr/>
        </p:nvSpPr>
        <p:spPr>
          <a:xfrm>
            <a:off x="179512" y="2204864"/>
            <a:ext cx="648072" cy="14401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1068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70684-21CA-4723-B9CB-2407669BD1AC}"/>
              </a:ext>
            </a:extLst>
          </p:cNvPr>
          <p:cNvSpPr>
            <a:spLocks noGrp="1"/>
          </p:cNvSpPr>
          <p:nvPr>
            <p:ph type="title"/>
          </p:nvPr>
        </p:nvSpPr>
        <p:spPr>
          <a:xfrm>
            <a:off x="457200" y="116632"/>
            <a:ext cx="8229600" cy="405751"/>
          </a:xfrm>
        </p:spPr>
        <p:txBody>
          <a:bodyPr/>
          <a:lstStyle/>
          <a:p>
            <a:r>
              <a:rPr lang="it-IT" dirty="0"/>
              <a:t>Tipologia strumenti finanziari PO 2014/2020</a:t>
            </a:r>
          </a:p>
        </p:txBody>
      </p:sp>
      <p:sp>
        <p:nvSpPr>
          <p:cNvPr id="4" name="Segnaposto numero diapositiva 3">
            <a:extLst>
              <a:ext uri="{FF2B5EF4-FFF2-40B4-BE49-F238E27FC236}">
                <a16:creationId xmlns:a16="http://schemas.microsoft.com/office/drawing/2014/main" id="{61A4EF8B-E7BE-40DF-94B2-5FD47CF4742D}"/>
              </a:ext>
            </a:extLst>
          </p:cNvPr>
          <p:cNvSpPr>
            <a:spLocks noGrp="1"/>
          </p:cNvSpPr>
          <p:nvPr>
            <p:ph type="sldNum" sz="quarter" idx="12"/>
          </p:nvPr>
        </p:nvSpPr>
        <p:spPr/>
        <p:txBody>
          <a:bodyPr/>
          <a:lstStyle/>
          <a:p>
            <a:pPr>
              <a:defRPr/>
            </a:pPr>
            <a:fld id="{310BEF9C-E8AA-4320-831E-DA3F969F0A12}" type="slidenum">
              <a:rPr lang="it-IT" smtClean="0"/>
              <a:pPr>
                <a:defRPr/>
              </a:pPr>
              <a:t>8</a:t>
            </a:fld>
            <a:endParaRPr lang="it-IT"/>
          </a:p>
        </p:txBody>
      </p:sp>
      <p:pic>
        <p:nvPicPr>
          <p:cNvPr id="6" name="Immagine 5">
            <a:extLst>
              <a:ext uri="{FF2B5EF4-FFF2-40B4-BE49-F238E27FC236}">
                <a16:creationId xmlns:a16="http://schemas.microsoft.com/office/drawing/2014/main" id="{7163699A-C10E-4F56-88AA-8B873DD05D64}"/>
              </a:ext>
            </a:extLst>
          </p:cNvPr>
          <p:cNvPicPr>
            <a:picLocks noChangeAspect="1"/>
          </p:cNvPicPr>
          <p:nvPr/>
        </p:nvPicPr>
        <p:blipFill>
          <a:blip r:embed="rId2"/>
          <a:stretch>
            <a:fillRect/>
          </a:stretch>
        </p:blipFill>
        <p:spPr>
          <a:xfrm>
            <a:off x="1403648" y="531474"/>
            <a:ext cx="6336704" cy="4307894"/>
          </a:xfrm>
          <a:prstGeom prst="rect">
            <a:avLst/>
          </a:prstGeom>
        </p:spPr>
      </p:pic>
      <p:sp>
        <p:nvSpPr>
          <p:cNvPr id="8" name="CasellaDiTesto 7">
            <a:extLst>
              <a:ext uri="{FF2B5EF4-FFF2-40B4-BE49-F238E27FC236}">
                <a16:creationId xmlns:a16="http://schemas.microsoft.com/office/drawing/2014/main" id="{E1EE644F-01C1-448D-BBDB-1D1392C58286}"/>
              </a:ext>
            </a:extLst>
          </p:cNvPr>
          <p:cNvSpPr txBox="1"/>
          <p:nvPr/>
        </p:nvSpPr>
        <p:spPr>
          <a:xfrm>
            <a:off x="215516" y="4863022"/>
            <a:ext cx="8712968" cy="1754326"/>
          </a:xfrm>
          <a:prstGeom prst="rect">
            <a:avLst/>
          </a:prstGeom>
          <a:noFill/>
        </p:spPr>
        <p:txBody>
          <a:bodyPr wrap="square">
            <a:spAutoFit/>
          </a:bodyPr>
          <a:lstStyle/>
          <a:p>
            <a:pPr algn="l"/>
            <a:r>
              <a:rPr lang="it-IT" b="0" i="0" dirty="0">
                <a:solidFill>
                  <a:srgbClr val="0033CC"/>
                </a:solidFill>
                <a:effectLst/>
                <a:latin typeface="Times New Roman" panose="02020603050405020304" pitchFamily="18" charset="0"/>
              </a:rPr>
              <a:t>1. rafforzare la ricerca, lo sviluppo tecnologico e l’innovazione;</a:t>
            </a:r>
          </a:p>
          <a:p>
            <a:pPr algn="l"/>
            <a:r>
              <a:rPr lang="it-IT" b="0" i="0" dirty="0">
                <a:solidFill>
                  <a:srgbClr val="0033CC"/>
                </a:solidFill>
                <a:effectLst/>
                <a:latin typeface="Times New Roman" panose="02020603050405020304" pitchFamily="18" charset="0"/>
              </a:rPr>
              <a:t>2. migliorare l’accesso alle tecnologie dell’informazione e della comunicazione,</a:t>
            </a:r>
          </a:p>
          <a:p>
            <a:pPr algn="l"/>
            <a:r>
              <a:rPr lang="it-IT" b="0" i="0" dirty="0">
                <a:solidFill>
                  <a:srgbClr val="0033CC"/>
                </a:solidFill>
                <a:effectLst/>
                <a:latin typeface="Times New Roman" panose="02020603050405020304" pitchFamily="18" charset="0"/>
              </a:rPr>
              <a:t>3. promuovere la competitività </a:t>
            </a:r>
            <a:r>
              <a:rPr lang="it-IT" dirty="0">
                <a:solidFill>
                  <a:srgbClr val="0033CC"/>
                </a:solidFill>
                <a:latin typeface="Times New Roman" panose="02020603050405020304" pitchFamily="18" charset="0"/>
              </a:rPr>
              <a:t>delle PMI;</a:t>
            </a:r>
          </a:p>
          <a:p>
            <a:pPr algn="l"/>
            <a:r>
              <a:rPr lang="it-IT" dirty="0">
                <a:solidFill>
                  <a:srgbClr val="0033CC"/>
                </a:solidFill>
                <a:latin typeface="Times New Roman" panose="02020603050405020304" pitchFamily="18" charset="0"/>
              </a:rPr>
              <a:t>4. sostenere la transizione verso un’economia a basse emissioni di carbonio</a:t>
            </a:r>
            <a:r>
              <a:rPr lang="it-IT" b="0" i="0" dirty="0">
                <a:solidFill>
                  <a:srgbClr val="0033CC"/>
                </a:solidFill>
                <a:effectLst/>
                <a:latin typeface="Times New Roman" panose="02020603050405020304" pitchFamily="18" charset="0"/>
              </a:rPr>
              <a:t>;</a:t>
            </a:r>
          </a:p>
          <a:p>
            <a:pPr algn="l"/>
            <a:r>
              <a:rPr lang="it-IT" b="0" i="0" dirty="0">
                <a:solidFill>
                  <a:srgbClr val="0033CC"/>
                </a:solidFill>
                <a:effectLst/>
                <a:latin typeface="Times New Roman" panose="02020603050405020304" pitchFamily="18" charset="0"/>
              </a:rPr>
              <a:t>8. promuovere un’occupazione sostenibile e di qualità e sostenere la mobilità dei lavoratori;</a:t>
            </a:r>
          </a:p>
          <a:p>
            <a:pPr algn="l"/>
            <a:r>
              <a:rPr lang="it-IT" b="0" i="0" dirty="0">
                <a:solidFill>
                  <a:srgbClr val="0033CC"/>
                </a:solidFill>
                <a:effectLst/>
                <a:latin typeface="Times New Roman" panose="02020603050405020304" pitchFamily="18" charset="0"/>
              </a:rPr>
              <a:t>9. promuovere l’inclusione sociale e combattere la povertà e ogni discriminazione;</a:t>
            </a:r>
          </a:p>
        </p:txBody>
      </p:sp>
      <p:sp>
        <p:nvSpPr>
          <p:cNvPr id="3" name="Freccia a destra 2">
            <a:extLst>
              <a:ext uri="{FF2B5EF4-FFF2-40B4-BE49-F238E27FC236}">
                <a16:creationId xmlns:a16="http://schemas.microsoft.com/office/drawing/2014/main" id="{A69A8AEC-E585-410D-B99F-5CA5826E6382}"/>
              </a:ext>
            </a:extLst>
          </p:cNvPr>
          <p:cNvSpPr/>
          <p:nvPr/>
        </p:nvSpPr>
        <p:spPr>
          <a:xfrm>
            <a:off x="539552" y="1484784"/>
            <a:ext cx="79208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145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70684-21CA-4723-B9CB-2407669BD1AC}"/>
              </a:ext>
            </a:extLst>
          </p:cNvPr>
          <p:cNvSpPr>
            <a:spLocks noGrp="1"/>
          </p:cNvSpPr>
          <p:nvPr>
            <p:ph type="title"/>
          </p:nvPr>
        </p:nvSpPr>
        <p:spPr>
          <a:xfrm>
            <a:off x="107504" y="404664"/>
            <a:ext cx="8928992" cy="405751"/>
          </a:xfrm>
        </p:spPr>
        <p:txBody>
          <a:bodyPr/>
          <a:lstStyle/>
          <a:p>
            <a:r>
              <a:rPr lang="it-IT" dirty="0"/>
              <a:t>Strumenti finanziari PO 2014/2020 Calabria 2018</a:t>
            </a:r>
            <a:br>
              <a:rPr lang="it-IT" dirty="0"/>
            </a:br>
            <a:r>
              <a:rPr lang="it-IT" sz="2400" dirty="0"/>
              <a:t>Monitoraggio procedurale degli strumenti finanziari (milioni di euro)</a:t>
            </a:r>
            <a:endParaRPr lang="it-IT" dirty="0"/>
          </a:p>
        </p:txBody>
      </p:sp>
      <p:sp>
        <p:nvSpPr>
          <p:cNvPr id="4" name="Segnaposto numero diapositiva 3">
            <a:extLst>
              <a:ext uri="{FF2B5EF4-FFF2-40B4-BE49-F238E27FC236}">
                <a16:creationId xmlns:a16="http://schemas.microsoft.com/office/drawing/2014/main" id="{61A4EF8B-E7BE-40DF-94B2-5FD47CF4742D}"/>
              </a:ext>
            </a:extLst>
          </p:cNvPr>
          <p:cNvSpPr>
            <a:spLocks noGrp="1"/>
          </p:cNvSpPr>
          <p:nvPr>
            <p:ph type="sldNum" sz="quarter" idx="12"/>
          </p:nvPr>
        </p:nvSpPr>
        <p:spPr/>
        <p:txBody>
          <a:bodyPr/>
          <a:lstStyle/>
          <a:p>
            <a:pPr>
              <a:defRPr/>
            </a:pPr>
            <a:fld id="{310BEF9C-E8AA-4320-831E-DA3F969F0A12}" type="slidenum">
              <a:rPr lang="it-IT" smtClean="0"/>
              <a:pPr>
                <a:defRPr/>
              </a:pPr>
              <a:t>9</a:t>
            </a:fld>
            <a:endParaRPr lang="it-IT"/>
          </a:p>
        </p:txBody>
      </p:sp>
      <p:graphicFrame>
        <p:nvGraphicFramePr>
          <p:cNvPr id="3" name="Tabella 2">
            <a:extLst>
              <a:ext uri="{FF2B5EF4-FFF2-40B4-BE49-F238E27FC236}">
                <a16:creationId xmlns:a16="http://schemas.microsoft.com/office/drawing/2014/main" id="{2E515B2C-9A41-4959-B440-C53E1C06BCB1}"/>
              </a:ext>
            </a:extLst>
          </p:cNvPr>
          <p:cNvGraphicFramePr>
            <a:graphicFrameLocks noGrp="1"/>
          </p:cNvGraphicFramePr>
          <p:nvPr>
            <p:extLst>
              <p:ext uri="{D42A27DB-BD31-4B8C-83A1-F6EECF244321}">
                <p14:modId xmlns:p14="http://schemas.microsoft.com/office/powerpoint/2010/main" val="2731996984"/>
              </p:ext>
            </p:extLst>
          </p:nvPr>
        </p:nvGraphicFramePr>
        <p:xfrm>
          <a:off x="683568" y="1628800"/>
          <a:ext cx="7776866" cy="4170233"/>
        </p:xfrm>
        <a:graphic>
          <a:graphicData uri="http://schemas.openxmlformats.org/drawingml/2006/table">
            <a:tbl>
              <a:tblPr>
                <a:tableStyleId>{8A107856-5554-42FB-B03E-39F5DBC370BA}</a:tableStyleId>
              </a:tblPr>
              <a:tblGrid>
                <a:gridCol w="1774586">
                  <a:extLst>
                    <a:ext uri="{9D8B030D-6E8A-4147-A177-3AD203B41FA5}">
                      <a16:colId xmlns:a16="http://schemas.microsoft.com/office/drawing/2014/main" val="1477474000"/>
                    </a:ext>
                  </a:extLst>
                </a:gridCol>
                <a:gridCol w="1033726">
                  <a:extLst>
                    <a:ext uri="{9D8B030D-6E8A-4147-A177-3AD203B41FA5}">
                      <a16:colId xmlns:a16="http://schemas.microsoft.com/office/drawing/2014/main" val="1030332241"/>
                    </a:ext>
                  </a:extLst>
                </a:gridCol>
                <a:gridCol w="1440160">
                  <a:extLst>
                    <a:ext uri="{9D8B030D-6E8A-4147-A177-3AD203B41FA5}">
                      <a16:colId xmlns:a16="http://schemas.microsoft.com/office/drawing/2014/main" val="2081811118"/>
                    </a:ext>
                  </a:extLst>
                </a:gridCol>
                <a:gridCol w="1127482">
                  <a:extLst>
                    <a:ext uri="{9D8B030D-6E8A-4147-A177-3AD203B41FA5}">
                      <a16:colId xmlns:a16="http://schemas.microsoft.com/office/drawing/2014/main" val="1884606837"/>
                    </a:ext>
                  </a:extLst>
                </a:gridCol>
                <a:gridCol w="1200456">
                  <a:extLst>
                    <a:ext uri="{9D8B030D-6E8A-4147-A177-3AD203B41FA5}">
                      <a16:colId xmlns:a16="http://schemas.microsoft.com/office/drawing/2014/main" val="2638615573"/>
                    </a:ext>
                  </a:extLst>
                </a:gridCol>
                <a:gridCol w="1200456">
                  <a:extLst>
                    <a:ext uri="{9D8B030D-6E8A-4147-A177-3AD203B41FA5}">
                      <a16:colId xmlns:a16="http://schemas.microsoft.com/office/drawing/2014/main" val="1815161915"/>
                    </a:ext>
                  </a:extLst>
                </a:gridCol>
              </a:tblGrid>
              <a:tr h="1474031">
                <a:tc>
                  <a:txBody>
                    <a:bodyPr/>
                    <a:lstStyle/>
                    <a:p>
                      <a:pPr algn="ctr" fontAlgn="ctr"/>
                      <a:r>
                        <a:rPr lang="it-IT" sz="1600" b="1" u="none" strike="noStrike">
                          <a:effectLst/>
                        </a:rPr>
                        <a:t>Strumento finanziario o Fondo di fondi</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Forma tecnica</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Risorse impegnate nell’Accordo di finanziamento</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Risorse versate allo strumento finanziario</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Risorse impegnate verso i destinatari finali</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Risorse versate ai destinatari finali</a:t>
                      </a:r>
                      <a:endParaRPr lang="it-IT" sz="1600" b="1" i="0" u="none" strike="noStrike">
                        <a:solidFill>
                          <a:srgbClr val="000000"/>
                        </a:solidFill>
                        <a:effectLst/>
                        <a:latin typeface="Calibri" panose="020F0502020204030204" pitchFamily="34" charset="0"/>
                      </a:endParaRPr>
                    </a:p>
                  </a:txBody>
                  <a:tcPr marL="4233" marR="4233" marT="4233" marB="0" anchor="ctr"/>
                </a:tc>
                <a:extLst>
                  <a:ext uri="{0D108BD9-81ED-4DB2-BD59-A6C34878D82A}">
                    <a16:rowId xmlns:a16="http://schemas.microsoft.com/office/drawing/2014/main" val="2792073885"/>
                  </a:ext>
                </a:extLst>
              </a:tr>
              <a:tr h="737016">
                <a:tc>
                  <a:txBody>
                    <a:bodyPr/>
                    <a:lstStyle/>
                    <a:p>
                      <a:pPr algn="ctr" fontAlgn="ctr"/>
                      <a:r>
                        <a:rPr lang="it-IT" sz="1600" b="1" u="none" strike="noStrike">
                          <a:effectLst/>
                        </a:rPr>
                        <a:t>SF – Fondo per l'Occupazione e l'Inclusione (FOI)</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dirty="0">
                          <a:effectLst/>
                        </a:rPr>
                        <a:t>Prestiti</a:t>
                      </a:r>
                      <a:endParaRPr lang="it-IT" sz="1600" b="1" i="0" u="none" strike="noStrike" dirty="0">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dirty="0">
                          <a:effectLst/>
                        </a:rPr>
                        <a:t>4,3</a:t>
                      </a:r>
                      <a:endParaRPr lang="it-IT" sz="1600" b="1" i="0" u="none" strike="noStrike" dirty="0">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dirty="0">
                          <a:effectLst/>
                        </a:rPr>
                        <a:t>1,8</a:t>
                      </a:r>
                      <a:endParaRPr lang="it-IT" sz="1600" b="1" i="0" u="none" strike="noStrike" dirty="0">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0,1</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 </a:t>
                      </a:r>
                      <a:endParaRPr lang="it-IT" sz="1600" b="1" i="0" u="none" strike="noStrike">
                        <a:solidFill>
                          <a:srgbClr val="000000"/>
                        </a:solidFill>
                        <a:effectLst/>
                        <a:latin typeface="Calibri" panose="020F0502020204030204" pitchFamily="34" charset="0"/>
                      </a:endParaRPr>
                    </a:p>
                  </a:txBody>
                  <a:tcPr marL="4233" marR="4233" marT="4233" marB="0" anchor="ctr"/>
                </a:tc>
                <a:extLst>
                  <a:ext uri="{0D108BD9-81ED-4DB2-BD59-A6C34878D82A}">
                    <a16:rowId xmlns:a16="http://schemas.microsoft.com/office/drawing/2014/main" val="314197551"/>
                  </a:ext>
                </a:extLst>
              </a:tr>
              <a:tr h="910700">
                <a:tc>
                  <a:txBody>
                    <a:bodyPr/>
                    <a:lstStyle/>
                    <a:p>
                      <a:pPr algn="ctr" fontAlgn="ctr"/>
                      <a:r>
                        <a:rPr lang="it-IT" sz="1600" b="1" u="none" strike="noStrike">
                          <a:effectLst/>
                        </a:rPr>
                        <a:t>SF - Fondo regionale di ingegneria finanziaria (FRIF)</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Prestiti</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29</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9,9</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4,8</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1,2</a:t>
                      </a:r>
                      <a:endParaRPr lang="it-IT" sz="1600" b="1" i="0" u="none" strike="noStrike">
                        <a:solidFill>
                          <a:srgbClr val="000000"/>
                        </a:solidFill>
                        <a:effectLst/>
                        <a:latin typeface="Calibri" panose="020F0502020204030204" pitchFamily="34" charset="0"/>
                      </a:endParaRPr>
                    </a:p>
                  </a:txBody>
                  <a:tcPr marL="4233" marR="4233" marT="4233" marB="0" anchor="ctr"/>
                </a:tc>
                <a:extLst>
                  <a:ext uri="{0D108BD9-81ED-4DB2-BD59-A6C34878D82A}">
                    <a16:rowId xmlns:a16="http://schemas.microsoft.com/office/drawing/2014/main" val="741842914"/>
                  </a:ext>
                </a:extLst>
              </a:tr>
              <a:tr h="910700">
                <a:tc>
                  <a:txBody>
                    <a:bodyPr/>
                    <a:lstStyle/>
                    <a:p>
                      <a:pPr algn="ctr" fontAlgn="ctr"/>
                      <a:r>
                        <a:rPr lang="it-IT" sz="1600" b="1" u="none" strike="noStrike" dirty="0">
                          <a:effectLst/>
                        </a:rPr>
                        <a:t>Sezione speciale Regione Calabria del Fondo di Garanzia</a:t>
                      </a:r>
                      <a:endParaRPr lang="it-IT" sz="1600" b="1" i="0" u="none" strike="noStrike" dirty="0">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Garanzie</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5</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1,6</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a:effectLst/>
                        </a:rPr>
                        <a:t> </a:t>
                      </a:r>
                      <a:endParaRPr lang="it-IT" sz="1600" b="1" i="0" u="none" strike="noStrike">
                        <a:solidFill>
                          <a:srgbClr val="000000"/>
                        </a:solidFill>
                        <a:effectLst/>
                        <a:latin typeface="Calibri" panose="020F0502020204030204" pitchFamily="34" charset="0"/>
                      </a:endParaRPr>
                    </a:p>
                  </a:txBody>
                  <a:tcPr marL="4233" marR="4233" marT="4233" marB="0" anchor="ctr"/>
                </a:tc>
                <a:tc>
                  <a:txBody>
                    <a:bodyPr/>
                    <a:lstStyle/>
                    <a:p>
                      <a:pPr algn="ctr" fontAlgn="ctr"/>
                      <a:r>
                        <a:rPr lang="it-IT" sz="1600" b="1" u="none" strike="noStrike" dirty="0">
                          <a:effectLst/>
                        </a:rPr>
                        <a:t> </a:t>
                      </a:r>
                      <a:endParaRPr lang="it-IT" sz="1600" b="1" i="0" u="none" strike="noStrike" dirty="0">
                        <a:solidFill>
                          <a:srgbClr val="000000"/>
                        </a:solidFill>
                        <a:effectLst/>
                        <a:latin typeface="Calibri" panose="020F0502020204030204" pitchFamily="34" charset="0"/>
                      </a:endParaRPr>
                    </a:p>
                  </a:txBody>
                  <a:tcPr marL="4233" marR="4233" marT="4233" marB="0" anchor="ctr"/>
                </a:tc>
                <a:extLst>
                  <a:ext uri="{0D108BD9-81ED-4DB2-BD59-A6C34878D82A}">
                    <a16:rowId xmlns:a16="http://schemas.microsoft.com/office/drawing/2014/main" val="1453799119"/>
                  </a:ext>
                </a:extLst>
              </a:tr>
            </a:tbl>
          </a:graphicData>
        </a:graphic>
      </p:graphicFrame>
    </p:spTree>
    <p:extLst>
      <p:ext uri="{BB962C8B-B14F-4D97-AF65-F5344CB8AC3E}">
        <p14:creationId xmlns:p14="http://schemas.microsoft.com/office/powerpoint/2010/main" val="3846761716"/>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14396</TotalTime>
  <Words>5469</Words>
  <Application>Microsoft Office PowerPoint</Application>
  <PresentationFormat>Presentazione su schermo (4:3)</PresentationFormat>
  <Paragraphs>405</Paragraphs>
  <Slides>65</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65</vt:i4>
      </vt:variant>
    </vt:vector>
  </HeadingPairs>
  <TitlesOfParts>
    <vt:vector size="70" baseType="lpstr">
      <vt:lpstr>Arial</vt:lpstr>
      <vt:lpstr>Calibri</vt:lpstr>
      <vt:lpstr>Segoe Print</vt:lpstr>
      <vt:lpstr>Times New Roman</vt:lpstr>
      <vt:lpstr>Struttura predefinita</vt:lpstr>
      <vt:lpstr>Presentazione standard di PowerPoint</vt:lpstr>
      <vt:lpstr>Programma</vt:lpstr>
      <vt:lpstr>Gli strumenti finanziari nell’ambito del FESR e del FSE </vt:lpstr>
      <vt:lpstr>Strumenti finanziari PO 2014/2020</vt:lpstr>
      <vt:lpstr>Strumenti finanziari PO 2014/2020</vt:lpstr>
      <vt:lpstr>Strumenti finanziari PO 2014/2020</vt:lpstr>
      <vt:lpstr>Tipologia strumenti finanziari PO 2014/2020</vt:lpstr>
      <vt:lpstr>Tipologia strumenti finanziari PO 2014/2020</vt:lpstr>
      <vt:lpstr>Strumenti finanziari PO 2014/2020 Calabria 2018 Monitoraggio procedurale degli strumenti finanziari (milioni di euro)</vt:lpstr>
      <vt:lpstr>Strumenti finanziari attivati in Calabria sul POR FSE - FESR</vt:lpstr>
      <vt:lpstr>1) Fondo regionale di ingegneria finanziaria (FRIF)  scheda descrizione fondo/prodotto</vt:lpstr>
      <vt:lpstr>1) Fondo regionale di ingegneria finanziaria (FRIF)  scheda descrizione fondo/prodotto</vt:lpstr>
      <vt:lpstr>1) Fondo regionale di ingegneria finanziaria (FRIF)  scheda descrizione fondo/prodotto</vt:lpstr>
      <vt:lpstr>1) Fondo regionale di ingegneria finanziaria (FRIF)  scheda descrizione fondo/prodotto</vt:lpstr>
      <vt:lpstr>Fondo regionale di ingegneria finanziaria (FRIF) </vt:lpstr>
      <vt:lpstr>Fondo regionale di ingegneria finanziaria (FRIF) </vt:lpstr>
      <vt:lpstr>2) Fondo per l’Occupazione e l’Inclusione” (FOI) scheda descrizione fondo/prodotto</vt:lpstr>
      <vt:lpstr>2) Fondo per l’Occupazione e l’Inclusione” (FOI) scheda descrizione fondo/prodotto</vt:lpstr>
      <vt:lpstr>2) Fondo per l’Occupazione e l’Inclusione” (FOI) scheda descrizione fondo/prodotto</vt:lpstr>
      <vt:lpstr>2) Fondo per l’Occupazione e l’Inclusione” (FOI) scheda descrizione fondo/prodotto</vt:lpstr>
      <vt:lpstr>2) Fondo per l’Occupazione e l’Inclusione” (FOI) scheda descrizione fondo/prodotto</vt:lpstr>
      <vt:lpstr>2) Fondo per l’Occupazione e l’Inclusione” (FOI) scheda descrizione fondo/prodotto</vt:lpstr>
      <vt:lpstr>Spese ammissibili alla chiusura del POR </vt:lpstr>
      <vt:lpstr>Per gli SF i conti si fanno alla chiusura</vt:lpstr>
      <vt:lpstr>Spesa ammissibile alla chiusura (art. 42.1)</vt:lpstr>
      <vt:lpstr>Spesa ammissibile alla chiusura in caso di garanzie. L’esperienza del periodo 2007-2013.</vt:lpstr>
      <vt:lpstr>Gli orientamenti di chiusura 2007-2013.</vt:lpstr>
      <vt:lpstr>La nota COCOF 10/0014/05 - 8 febbraio 2012</vt:lpstr>
      <vt:lpstr>La nota COCOF 10/0014/05 - 8 febbraio 2012</vt:lpstr>
      <vt:lpstr>Spesa ammissibile alla chiusura (art. 42.1)</vt:lpstr>
      <vt:lpstr>Abbuoni di interesse e abbuoni delle commissioni di garanzia (art. 11, Reg. 480/2014)</vt:lpstr>
      <vt:lpstr>Spesa ammissibile alla chiusura (art. 42.1)</vt:lpstr>
      <vt:lpstr>Spesa ammissibile alla chiusura (art. 42.5)</vt:lpstr>
      <vt:lpstr>Costi e delle commissioni di gestione in base alle prestazioni (art. 12, Reg. 480/2014)</vt:lpstr>
      <vt:lpstr>Spesa ammissibile alla chiusura (art. 42.2)</vt:lpstr>
      <vt:lpstr>Strumenti azionari e di microcredito (art. 14 Reg. 480/2014)</vt:lpstr>
      <vt:lpstr>Strumenti azionari e di microcredito (art. 14 Reg. 480/2014)</vt:lpstr>
      <vt:lpstr>Strumenti azionari e di microcredito (art. 14 Reg. 480/2014)</vt:lpstr>
      <vt:lpstr>Strumenti azionari e di microcredito (art. 14 Reg. 480/2014)</vt:lpstr>
      <vt:lpstr>Reimpiego delle risorse ed  exit strategy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Riutilizzo delle risorse erogate in Calabria Fondo regionale di ingegneria finanziaria (FRIF) Fondo per l'Occupazione e l'Inclusione (FOI)</vt:lpstr>
      <vt:lpstr>Riutilizzo delle risorse erogate in Calabria Fondo regionale di ingegneria finanziaria (FRIF) Fondo per l'Occupazione e l'Inclusione (FOI)</vt:lpstr>
      <vt:lpstr>Riutilizzo delle risorse erogate in Calabria Fondo regionale di ingegneria finanziaria (FRIF) Fondo per l'Occupazione e l'Inclusione (FOI)</vt:lpstr>
      <vt:lpstr>Restituzione del capitale in Calabria Fondo regionale di ingegneria finanziaria (FRIF) Fondo per l'Occupazione e l'Inclusione (FOI)</vt:lpstr>
      <vt:lpstr>Informativa sulla bozza di orientamenti di chiusura </vt:lpstr>
      <vt:lpstr>Bozza orientamenti di chiusura 2014-2020 EGESIF_20-0012-00 25/09/2020</vt:lpstr>
      <vt:lpstr>Bozza orientamenti di chiusura 2014-2020 EGESIF_20-0012-00 25/09/2020</vt:lpstr>
      <vt:lpstr>Bozza orientamenti di chiusura 2014-2020 EGESIF_20-0012-00 25/09/2020</vt:lpstr>
      <vt:lpstr>Aspetti connessi agli strumenti finanziari</vt:lpstr>
      <vt:lpstr>Aspetti connessi agli strumenti finanziari</vt:lpstr>
      <vt:lpstr>Altri aspetti da considerare: overbooking</vt:lpstr>
      <vt:lpstr>Altri aspetti da considerare: overbooking</vt:lpstr>
      <vt:lpstr>Altri aspetti da considerare: performance framework</vt:lpstr>
      <vt:lpstr>Altri aspetti da considerare: performance framework</vt:lpstr>
      <vt:lpstr>Altri aspetti da considerare: performance framework</vt:lpstr>
      <vt:lpstr>Orientamenti di chiusura: performance framework</vt:lpstr>
      <vt:lpstr>Orientamenti di chiusura: performance framework</vt:lpstr>
      <vt:lpstr>Presentazione standard di PowerPoint</vt:lpstr>
    </vt:vector>
  </TitlesOfParts>
  <Company>CLES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Sviluppo locale di tipo partecipativo</dc:title>
  <dc:creator>****</dc:creator>
  <cp:lastModifiedBy>****</cp:lastModifiedBy>
  <cp:revision>1963</cp:revision>
  <cp:lastPrinted>2013-09-18T14:10:13Z</cp:lastPrinted>
  <dcterms:created xsi:type="dcterms:W3CDTF">2012-03-01T17:56:19Z</dcterms:created>
  <dcterms:modified xsi:type="dcterms:W3CDTF">2020-12-08T23:50:14Z</dcterms:modified>
</cp:coreProperties>
</file>