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68" r:id="rId4"/>
    <p:sldId id="269" r:id="rId5"/>
    <p:sldId id="270" r:id="rId6"/>
    <p:sldId id="259" r:id="rId7"/>
    <p:sldId id="261" r:id="rId8"/>
    <p:sldId id="262" r:id="rId9"/>
    <p:sldId id="263" r:id="rId10"/>
    <p:sldId id="264" r:id="rId11"/>
    <p:sldId id="265" r:id="rId12"/>
    <p:sldId id="266" r:id="rId13"/>
    <p:sldId id="267" r:id="rId14"/>
    <p:sldId id="260"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877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081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6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1498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684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563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7961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contenuto" type="obj">
  <p:cSld name="Titolo e contenuto">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extLst>
      <p:ext uri="{BB962C8B-B14F-4D97-AF65-F5344CB8AC3E}">
        <p14:creationId xmlns:p14="http://schemas.microsoft.com/office/powerpoint/2010/main" val="3875064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2221829" y="2591275"/>
            <a:ext cx="774834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200" b="1" i="0" u="none" strike="noStrike" cap="none">
                <a:solidFill>
                  <a:srgbClr val="0070C0"/>
                </a:solidFill>
                <a:latin typeface="Calibri"/>
                <a:ea typeface="Calibri"/>
                <a:cs typeface="Calibri"/>
                <a:sym typeface="Calibri"/>
              </a:rPr>
              <a:t>FORMAZIONE AGID – FORMEZ SULLA TRANSIZIONE DIGITALE DELLA PA </a:t>
            </a:r>
            <a:endParaRPr/>
          </a:p>
        </p:txBody>
      </p:sp>
      <p:pic>
        <p:nvPicPr>
          <p:cNvPr id="85" name="Google Shape;85;p13" descr="Logo AgiD - Agenzia per l'Italia Digitale" title="Logo AgiD - Agenzia per l'Italia Digitale"/>
          <p:cNvPicPr preferRelativeResize="0"/>
          <p:nvPr/>
        </p:nvPicPr>
        <p:blipFill rotWithShape="1">
          <a:blip r:embed="rId3">
            <a:alphaModFix/>
          </a:blip>
          <a:srcRect l="-469" r="-469"/>
          <a:stretch/>
        </p:blipFill>
        <p:spPr>
          <a:xfrm>
            <a:off x="777822" y="458291"/>
            <a:ext cx="3913922" cy="922289"/>
          </a:xfrm>
          <a:prstGeom prst="rect">
            <a:avLst/>
          </a:prstGeom>
          <a:noFill/>
          <a:ln>
            <a:noFill/>
          </a:ln>
        </p:spPr>
      </p:pic>
      <p:pic>
        <p:nvPicPr>
          <p:cNvPr id="86" name="Google Shape;86;p13"/>
          <p:cNvPicPr preferRelativeResize="0"/>
          <p:nvPr/>
        </p:nvPicPr>
        <p:blipFill rotWithShape="1">
          <a:blip r:embed="rId4">
            <a:alphaModFix/>
          </a:blip>
          <a:srcRect/>
          <a:stretch/>
        </p:blipFill>
        <p:spPr>
          <a:xfrm>
            <a:off x="8612603" y="669593"/>
            <a:ext cx="2579623" cy="647772"/>
          </a:xfrm>
          <a:prstGeom prst="rect">
            <a:avLst/>
          </a:prstGeom>
          <a:noFill/>
          <a:ln>
            <a:noFill/>
          </a:ln>
        </p:spPr>
      </p:pic>
      <p:pic>
        <p:nvPicPr>
          <p:cNvPr id="87" name="Google Shape;87;p13"/>
          <p:cNvPicPr preferRelativeResize="0"/>
          <p:nvPr/>
        </p:nvPicPr>
        <p:blipFill rotWithShape="1">
          <a:blip r:embed="rId5">
            <a:alphaModFix/>
          </a:blip>
          <a:srcRect/>
          <a:stretch/>
        </p:blipFill>
        <p:spPr>
          <a:xfrm>
            <a:off x="2670810" y="6217920"/>
            <a:ext cx="6850380" cy="640080"/>
          </a:xfrm>
          <a:prstGeom prst="rect">
            <a:avLst/>
          </a:prstGeom>
          <a:noFill/>
          <a:ln>
            <a:noFill/>
          </a:ln>
        </p:spPr>
      </p:pic>
      <p:sp>
        <p:nvSpPr>
          <p:cNvPr id="88" name="Google Shape;88;p13"/>
          <p:cNvSpPr/>
          <p:nvPr/>
        </p:nvSpPr>
        <p:spPr>
          <a:xfrm>
            <a:off x="2670810" y="566483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3"/>
          <p:cNvSpPr txBox="1"/>
          <p:nvPr/>
        </p:nvSpPr>
        <p:spPr>
          <a:xfrm>
            <a:off x="2734783" y="4247935"/>
            <a:ext cx="767196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1" i="0" u="none" strike="noStrike" cap="none">
                <a:solidFill>
                  <a:srgbClr val="0070C0"/>
                </a:solidFill>
                <a:latin typeface="Calibri"/>
                <a:ea typeface="Calibri"/>
                <a:cs typeface="Calibri"/>
                <a:sym typeface="Calibri"/>
              </a:rPr>
              <a:t>Progetto Informazione e formazione per la transizione digitale della PA nell'ambito del progetto «Italia Login – la casa del cittadino»</a:t>
            </a:r>
            <a:endParaRPr/>
          </a:p>
          <a:p>
            <a:pPr marL="0" marR="0" lvl="0" indent="0" algn="ctr" rtl="0">
              <a:spcBef>
                <a:spcPts val="1200"/>
              </a:spcBef>
              <a:spcAft>
                <a:spcPts val="0"/>
              </a:spcAft>
              <a:buNone/>
            </a:pPr>
            <a:r>
              <a:rPr lang="it-IT" sz="1600" b="0" i="0" u="none" strike="noStrike" cap="none">
                <a:solidFill>
                  <a:srgbClr val="0070C0"/>
                </a:solidFill>
                <a:latin typeface="Calibri"/>
                <a:ea typeface="Calibri"/>
                <a:cs typeface="Calibri"/>
                <a:sym typeface="Calibri"/>
              </a:rPr>
              <a:t>(A valere sul PON Governance e Capacità Istituzionale 2014-2020)</a:t>
            </a:r>
            <a:endParaRPr sz="1600" b="0" i="0" u="none" strike="noStrike" cap="none">
              <a:solidFill>
                <a:srgbClr val="0070C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L’efficacia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fontAlgn="base">
              <a:defRPr/>
            </a:pPr>
            <a:endParaRPr lang="it-IT" sz="2000" b="1" dirty="0" smtClean="0">
              <a:solidFill>
                <a:srgbClr val="002060"/>
              </a:solidFill>
              <a:latin typeface="Titillium Web"/>
            </a:endParaRPr>
          </a:p>
          <a:p>
            <a:pPr algn="just">
              <a:defRPr/>
            </a:pPr>
            <a:r>
              <a:rPr lang="it-IT" sz="2000" dirty="0">
                <a:solidFill>
                  <a:srgbClr val="002060"/>
                </a:solidFill>
                <a:latin typeface="Titillium Web"/>
              </a:rPr>
              <a:t>Il </a:t>
            </a:r>
            <a:r>
              <a:rPr lang="it-IT" sz="2000" dirty="0" smtClean="0">
                <a:solidFill>
                  <a:srgbClr val="002060"/>
                </a:solidFill>
                <a:latin typeface="Titillium Web"/>
              </a:rPr>
              <a:t>Consiglio </a:t>
            </a:r>
            <a:r>
              <a:rPr lang="it-IT" sz="2000" dirty="0">
                <a:solidFill>
                  <a:srgbClr val="002060"/>
                </a:solidFill>
                <a:latin typeface="Titillium Web"/>
              </a:rPr>
              <a:t>di Stato </a:t>
            </a:r>
            <a:r>
              <a:rPr lang="it-IT" sz="2000" dirty="0" smtClean="0">
                <a:solidFill>
                  <a:srgbClr val="002060"/>
                </a:solidFill>
                <a:latin typeface="Titillium Web"/>
              </a:rPr>
              <a:t>spiega </a:t>
            </a:r>
            <a:r>
              <a:rPr lang="it-IT" sz="2000" dirty="0">
                <a:solidFill>
                  <a:srgbClr val="002060"/>
                </a:solidFill>
                <a:latin typeface="Titillium Web"/>
              </a:rPr>
              <a:t>anche che le linee guida hanno un’</a:t>
            </a:r>
            <a:r>
              <a:rPr lang="it-IT" sz="2000" b="1" dirty="0">
                <a:solidFill>
                  <a:srgbClr val="002060"/>
                </a:solidFill>
                <a:latin typeface="Titillium Web"/>
              </a:rPr>
              <a:t>efficacia modulata</a:t>
            </a:r>
            <a:r>
              <a:rPr lang="it-IT" sz="2000" dirty="0">
                <a:solidFill>
                  <a:srgbClr val="002060"/>
                </a:solidFill>
                <a:latin typeface="Titillium Web"/>
              </a:rPr>
              <a:t>, variabile in funzione della singola fattispecie regolata e della finalità dell’atto rispetto alle peculiarità della concreta attività amministrativa.</a:t>
            </a:r>
            <a:endParaRPr lang="it-IT" sz="2000" dirty="0"/>
          </a:p>
          <a:p>
            <a:pPr algn="just">
              <a:defRPr/>
            </a:pPr>
            <a:endParaRPr lang="it-IT" sz="2000" dirty="0">
              <a:solidFill>
                <a:srgbClr val="002060"/>
              </a:solidFill>
              <a:latin typeface="Titillium Web"/>
            </a:endParaRPr>
          </a:p>
          <a:p>
            <a:pPr algn="just">
              <a:defRPr/>
            </a:pPr>
            <a:r>
              <a:rPr lang="it-IT" sz="2000" dirty="0">
                <a:solidFill>
                  <a:srgbClr val="002060"/>
                </a:solidFill>
                <a:latin typeface="Titillium Web"/>
              </a:rPr>
              <a:t>Vanno distinte, a questo riguardo </a:t>
            </a:r>
            <a:r>
              <a:rPr lang="it-IT" sz="2000" b="1" dirty="0">
                <a:solidFill>
                  <a:srgbClr val="002060"/>
                </a:solidFill>
                <a:latin typeface="Titillium Web"/>
              </a:rPr>
              <a:t>linee guida contenenti regole tecniche</a:t>
            </a:r>
            <a:r>
              <a:rPr lang="it-IT" sz="2000" dirty="0">
                <a:solidFill>
                  <a:srgbClr val="002060"/>
                </a:solidFill>
                <a:latin typeface="Titillium Web"/>
              </a:rPr>
              <a:t>, che hanno un forte contenuto normativo e da cui le Amministrazioni non possono discostarsi; e </a:t>
            </a:r>
            <a:r>
              <a:rPr lang="it-IT" sz="2000" b="1" dirty="0">
                <a:solidFill>
                  <a:srgbClr val="002060"/>
                </a:solidFill>
                <a:latin typeface="Titillium Web"/>
              </a:rPr>
              <a:t>linee guida di indirizzo</a:t>
            </a:r>
            <a:r>
              <a:rPr lang="it-IT" sz="2000" dirty="0">
                <a:solidFill>
                  <a:srgbClr val="002060"/>
                </a:solidFill>
                <a:latin typeface="Titillium Web"/>
              </a:rPr>
              <a:t>, che l’amministrazione potrà non osservare qualora la peculiarità della fattispecie concreta dovesse giustificare una deviazione dall’indirizzo fornito da AgID ovvero se la stessa vicenda puntuale evidenziasse eventuali illegittimità delle linee guida nella fase attuativa (obbligo di motivazione)</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10</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92615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modelli/1</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smtClean="0">
              <a:solidFill>
                <a:srgbClr val="002060"/>
              </a:solidFill>
              <a:latin typeface="Titillium Web"/>
            </a:endParaRPr>
          </a:p>
          <a:p>
            <a:pPr lvl="0">
              <a:defRPr/>
            </a:pPr>
            <a:r>
              <a:rPr lang="it-IT" sz="2000" dirty="0">
                <a:solidFill>
                  <a:srgbClr val="002060"/>
                </a:solidFill>
                <a:latin typeface="Titillium Web"/>
              </a:rPr>
              <a:t>Nella maggior parte dei casi, le linee guida hanno carattere </a:t>
            </a:r>
            <a:r>
              <a:rPr lang="it-IT" sz="2000" b="1" dirty="0">
                <a:solidFill>
                  <a:srgbClr val="002060"/>
                </a:solidFill>
                <a:latin typeface="Titillium Web"/>
              </a:rPr>
              <a:t>misto</a:t>
            </a:r>
            <a:r>
              <a:rPr lang="it-IT" sz="2000" dirty="0">
                <a:solidFill>
                  <a:srgbClr val="002060"/>
                </a:solidFill>
                <a:latin typeface="Titillium Web"/>
              </a:rPr>
              <a:t>, perché contengono sia regole tecniche in senso stretto sia atti di indirizzo.</a:t>
            </a:r>
          </a:p>
          <a:p>
            <a:pPr lvl="0">
              <a:defRPr/>
            </a:pPr>
            <a:endParaRPr lang="it-IT" sz="2000" dirty="0">
              <a:solidFill>
                <a:srgbClr val="002060"/>
              </a:solidFill>
              <a:latin typeface="Titillium Web"/>
            </a:endParaRPr>
          </a:p>
          <a:p>
            <a:pPr lvl="0">
              <a:defRPr/>
            </a:pPr>
            <a:r>
              <a:rPr lang="it-IT" sz="2000" dirty="0">
                <a:solidFill>
                  <a:srgbClr val="002060"/>
                </a:solidFill>
                <a:latin typeface="Titillium Web"/>
              </a:rPr>
              <a:t>Vanno, tuttavia, distinte, in base a uno scrutinio di prevalenza:</a:t>
            </a:r>
          </a:p>
          <a:p>
            <a:pPr marL="342900"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vincolanti</a:t>
            </a:r>
            <a:r>
              <a:rPr lang="it-IT" sz="2000" dirty="0">
                <a:solidFill>
                  <a:srgbClr val="002060"/>
                </a:solidFill>
                <a:latin typeface="Titillium Web"/>
              </a:rPr>
              <a:t> giacché contenenti nuove regole tecniche, se i contenuti precettivi e innovativi risultano prevalenti</a:t>
            </a:r>
          </a:p>
          <a:p>
            <a:pPr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non vincolanti</a:t>
            </a:r>
            <a:r>
              <a:rPr lang="it-IT" sz="2000" dirty="0">
                <a:solidFill>
                  <a:srgbClr val="002060"/>
                </a:solidFill>
                <a:latin typeface="Titillium Web"/>
              </a:rPr>
              <a:t> laddove prevalgono regole generali indirizzate alle amministrazioni o indicazioni operative sul rispetto di norme contenute in altre fonti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11</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73540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a:t>
            </a:r>
            <a:r>
              <a:rPr lang="it-IT" sz="2800" b="1" dirty="0" smtClean="0">
                <a:solidFill>
                  <a:srgbClr val="0066CC"/>
                </a:solidFill>
                <a:cs typeface="Arial" panose="020B0604020202020204" pitchFamily="34" charset="0"/>
              </a:rPr>
              <a:t>modelli/2</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4093388"/>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smtClean="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vincolanti</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come le </a:t>
            </a:r>
            <a:r>
              <a:rPr lang="it-IT" sz="2000" b="1" dirty="0">
                <a:solidFill>
                  <a:srgbClr val="002060"/>
                </a:solidFill>
                <a:latin typeface="Titillium Web"/>
              </a:rPr>
              <a:t>LLGG sul documento </a:t>
            </a:r>
            <a:r>
              <a:rPr lang="it-IT" sz="2000" b="1" dirty="0" smtClean="0">
                <a:solidFill>
                  <a:srgbClr val="002060"/>
                </a:solidFill>
                <a:latin typeface="Titillium Web"/>
              </a:rPr>
              <a:t>informatico;</a:t>
            </a:r>
            <a:endParaRPr lang="it-IT" sz="2000" b="1" dirty="0">
              <a:solidFill>
                <a:srgbClr val="002060"/>
              </a:solidFill>
              <a:latin typeface="Titillium Web"/>
            </a:endParaRP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a:t>
            </a:r>
            <a:r>
              <a:rPr lang="it-IT" sz="2000" b="1" dirty="0">
                <a:solidFill>
                  <a:srgbClr val="002060"/>
                </a:solidFill>
                <a:latin typeface="Titillium Web"/>
              </a:rPr>
              <a:t>attuative</a:t>
            </a:r>
            <a:r>
              <a:rPr lang="it-IT" sz="2000" dirty="0">
                <a:solidFill>
                  <a:srgbClr val="002060"/>
                </a:solidFill>
                <a:latin typeface="Titillium Web"/>
              </a:rPr>
              <a:t> di disposizioni del CAD o di altra normativa primaria </a:t>
            </a:r>
            <a:r>
              <a:rPr lang="it-IT" sz="2000" b="1" dirty="0">
                <a:solidFill>
                  <a:srgbClr val="002060"/>
                </a:solidFill>
                <a:latin typeface="Titillium Web"/>
              </a:rPr>
              <a:t>sprovviste di </a:t>
            </a:r>
            <a:r>
              <a:rPr lang="it-IT" sz="2000" b="1" dirty="0" smtClean="0">
                <a:solidFill>
                  <a:srgbClr val="002060"/>
                </a:solidFill>
                <a:latin typeface="Titillium Web"/>
              </a:rPr>
              <a:t>una </a:t>
            </a:r>
            <a:r>
              <a:rPr lang="it-IT" sz="2000" b="1" dirty="0">
                <a:solidFill>
                  <a:srgbClr val="002060"/>
                </a:solidFill>
                <a:latin typeface="Titillium Web"/>
              </a:rPr>
              <a:t>disciplina tecnica preesistente</a:t>
            </a:r>
            <a:r>
              <a:rPr lang="it-IT" sz="2000" dirty="0">
                <a:solidFill>
                  <a:srgbClr val="002060"/>
                </a:solidFill>
                <a:latin typeface="Titillium Web"/>
              </a:rPr>
              <a:t>, come le LLGG sull’accessibilità dei siti </a:t>
            </a:r>
            <a:r>
              <a:rPr lang="it-IT" sz="2000" dirty="0" smtClean="0">
                <a:solidFill>
                  <a:srgbClr val="002060"/>
                </a:solidFill>
                <a:latin typeface="Titillium Web"/>
              </a:rPr>
              <a:t>internet.</a:t>
            </a:r>
            <a:endParaRPr lang="it-IT" sz="2000" b="1" dirty="0">
              <a:solidFill>
                <a:srgbClr val="002060"/>
              </a:solidFill>
              <a:latin typeface="Titillium Web"/>
            </a:endParaRPr>
          </a:p>
          <a:p>
            <a:pPr lvl="0" indent="-342900" algn="just">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 </a:t>
            </a:r>
            <a:r>
              <a:rPr lang="it-IT" sz="2000" b="1" dirty="0">
                <a:solidFill>
                  <a:srgbClr val="002060"/>
                </a:solidFill>
                <a:latin typeface="Titillium Web"/>
              </a:rPr>
              <a:t>linee guida non vincolanti</a:t>
            </a:r>
            <a:r>
              <a:rPr lang="it-IT" sz="2000" dirty="0">
                <a:solidFill>
                  <a:srgbClr val="002060"/>
                </a:solidFill>
                <a:latin typeface="Titillium Web"/>
              </a:rPr>
              <a:t>, vanno distinte:</a:t>
            </a:r>
          </a:p>
          <a:p>
            <a:pPr marL="342900" lvl="0" indent="-342900" algn="just">
              <a:buFont typeface="Arial"/>
              <a:buChar char="•"/>
              <a:defRPr/>
            </a:pPr>
            <a:r>
              <a:rPr lang="it-IT" sz="2000" dirty="0">
                <a:solidFill>
                  <a:srgbClr val="002060"/>
                </a:solidFill>
                <a:latin typeface="Titillium Web"/>
              </a:rPr>
              <a:t>linee guida di indirizzo contenenti </a:t>
            </a:r>
            <a:r>
              <a:rPr lang="it-IT" sz="2000" b="1" dirty="0">
                <a:solidFill>
                  <a:srgbClr val="002060"/>
                </a:solidFill>
                <a:latin typeface="Titillium Web"/>
              </a:rPr>
              <a:t>raccomandazioni</a:t>
            </a:r>
            <a:r>
              <a:rPr lang="it-IT" sz="2000" dirty="0">
                <a:solidFill>
                  <a:srgbClr val="002060"/>
                </a:solidFill>
                <a:latin typeface="Titillium Web"/>
              </a:rPr>
              <a:t> alle P.A., come le LLGG su acquisizione e riuso di software per la P.A.</a:t>
            </a:r>
          </a:p>
          <a:p>
            <a:pPr marL="342900" lvl="0" indent="-342900" algn="just">
              <a:buFont typeface="Arial"/>
              <a:buChar char="•"/>
              <a:defRPr/>
            </a:pPr>
            <a:r>
              <a:rPr lang="it-IT" sz="2000" b="1" dirty="0">
                <a:solidFill>
                  <a:srgbClr val="002060"/>
                </a:solidFill>
                <a:latin typeface="Titillium Web"/>
              </a:rPr>
              <a:t>manuali operativi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12</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4057360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715043" cy="954067"/>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Natura mista delle linee guida sul documento informatico</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lvl="0" algn="just">
              <a:defRPr/>
            </a:pPr>
            <a:endParaRPr lang="it-IT" sz="2000" dirty="0" smtClean="0">
              <a:solidFill>
                <a:srgbClr val="002060"/>
              </a:solidFill>
              <a:latin typeface="Titillium Web"/>
            </a:endParaRPr>
          </a:p>
          <a:p>
            <a:pPr lvl="0" algn="just">
              <a:defRPr/>
            </a:pPr>
            <a:r>
              <a:rPr lang="it-IT" sz="2000" dirty="0" smtClean="0">
                <a:solidFill>
                  <a:srgbClr val="002060"/>
                </a:solidFill>
                <a:latin typeface="Titillium Web"/>
              </a:rPr>
              <a:t>All'interno </a:t>
            </a:r>
            <a:r>
              <a:rPr lang="it-IT" sz="2000" dirty="0">
                <a:solidFill>
                  <a:srgbClr val="002060"/>
                </a:solidFill>
                <a:latin typeface="Titillium Web"/>
              </a:rPr>
              <a:t>delle</a:t>
            </a:r>
            <a:r>
              <a:rPr lang="it-IT" sz="2000" b="1" dirty="0">
                <a:solidFill>
                  <a:srgbClr val="002060"/>
                </a:solidFill>
                <a:latin typeface="Titillium Web"/>
              </a:rPr>
              <a:t> linee guida sul documento informatico</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ad esempio in materia di </a:t>
            </a:r>
            <a:r>
              <a:rPr lang="it-IT" sz="2000" b="1" dirty="0">
                <a:solidFill>
                  <a:srgbClr val="002060"/>
                </a:solidFill>
                <a:latin typeface="Titillium Web"/>
              </a:rPr>
              <a:t>validità ed efficacia del documento </a:t>
            </a:r>
            <a:r>
              <a:rPr lang="it-IT" sz="2000" b="1" dirty="0" smtClean="0">
                <a:solidFill>
                  <a:srgbClr val="002060"/>
                </a:solidFill>
                <a:latin typeface="Titillium Web"/>
              </a:rPr>
              <a:t>informatico;</a:t>
            </a:r>
            <a:endParaRPr lang="it-IT" sz="2000" b="1" dirty="0">
              <a:solidFill>
                <a:srgbClr val="002060"/>
              </a:solidFill>
              <a:latin typeface="Titillium Web"/>
            </a:endParaRP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a:t>
            </a:r>
            <a:r>
              <a:rPr lang="it-IT" sz="2000" b="1" dirty="0">
                <a:solidFill>
                  <a:srgbClr val="002060"/>
                </a:solidFill>
                <a:latin typeface="Titillium Web"/>
              </a:rPr>
              <a:t>attuative</a:t>
            </a:r>
            <a:r>
              <a:rPr lang="it-IT" sz="2000" dirty="0">
                <a:solidFill>
                  <a:srgbClr val="002060"/>
                </a:solidFill>
                <a:latin typeface="Titillium Web"/>
              </a:rPr>
              <a:t> di disposizioni del CAD, ad esempio in materia di </a:t>
            </a:r>
            <a:r>
              <a:rPr lang="it-IT" sz="2000" b="1" dirty="0">
                <a:solidFill>
                  <a:srgbClr val="002060"/>
                </a:solidFill>
                <a:latin typeface="Titillium Web"/>
              </a:rPr>
              <a:t>conservazione o di certificazione di </a:t>
            </a:r>
            <a:r>
              <a:rPr lang="it-IT" sz="2000" b="1" dirty="0" smtClean="0">
                <a:solidFill>
                  <a:srgbClr val="002060"/>
                </a:solidFill>
                <a:latin typeface="Titillium Web"/>
              </a:rPr>
              <a:t>processo;</a:t>
            </a:r>
            <a:endParaRPr lang="it-IT" sz="2000" b="1" dirty="0">
              <a:solidFill>
                <a:srgbClr val="002060"/>
              </a:solidFill>
              <a:latin typeface="Titillium Web"/>
            </a:endParaRPr>
          </a:p>
          <a:p>
            <a:pPr marL="342900" lvl="0" indent="-342900" algn="just">
              <a:buFont typeface="Arial" panose="020B0604020202020204" pitchFamily="34" charset="0"/>
              <a:buChar char="•"/>
              <a:defRPr/>
            </a:pPr>
            <a:endParaRPr lang="it-IT" sz="2000" b="1"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a:t>
            </a:r>
            <a:r>
              <a:rPr lang="it-IT" sz="2000" b="1" dirty="0">
                <a:solidFill>
                  <a:srgbClr val="002060"/>
                </a:solidFill>
                <a:latin typeface="Titillium Web"/>
              </a:rPr>
              <a:t> non vincolanti</a:t>
            </a:r>
            <a:r>
              <a:rPr lang="it-IT" sz="2000" dirty="0">
                <a:solidFill>
                  <a:srgbClr val="002060"/>
                </a:solidFill>
                <a:latin typeface="Titillium Web"/>
              </a:rPr>
              <a:t> nei confronti dei soggetti privati (paragrafo 1.2 LLGG e art. 2, comma 3, CAD), ad esempio in materia di segnatura di protocollo o di documento amministrativo </a:t>
            </a:r>
            <a:r>
              <a:rPr lang="it-IT" sz="2000" dirty="0" smtClean="0">
                <a:solidFill>
                  <a:srgbClr val="002060"/>
                </a:solidFill>
                <a:latin typeface="Titillium Web"/>
              </a:rPr>
              <a:t>informatico.</a:t>
            </a:r>
            <a:endParaRPr lang="it-IT" sz="2000" b="1" dirty="0">
              <a:solidFill>
                <a:srgbClr val="002060"/>
              </a:solidFill>
              <a:latin typeface="Titillium Web"/>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13</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61493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p:nvPr/>
        </p:nvSpPr>
        <p:spPr>
          <a:xfrm>
            <a:off x="0" y="-71020"/>
            <a:ext cx="12192000" cy="616998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6" name="Google Shape;126;p17"/>
          <p:cNvPicPr preferRelativeResize="0"/>
          <p:nvPr/>
        </p:nvPicPr>
        <p:blipFill rotWithShape="1">
          <a:blip r:embed="rId3">
            <a:alphaModFix/>
          </a:blip>
          <a:srcRect/>
          <a:stretch/>
        </p:blipFill>
        <p:spPr>
          <a:xfrm>
            <a:off x="106533" y="6204898"/>
            <a:ext cx="6258757" cy="584800"/>
          </a:xfrm>
          <a:prstGeom prst="rect">
            <a:avLst/>
          </a:prstGeom>
          <a:noFill/>
          <a:ln>
            <a:noFill/>
          </a:ln>
        </p:spPr>
      </p:pic>
      <p:pic>
        <p:nvPicPr>
          <p:cNvPr id="127" name="Google Shape;127;p17"/>
          <p:cNvPicPr preferRelativeResize="0"/>
          <p:nvPr/>
        </p:nvPicPr>
        <p:blipFill rotWithShape="1">
          <a:blip r:embed="rId4">
            <a:alphaModFix/>
          </a:blip>
          <a:srcRect/>
          <a:stretch/>
        </p:blipFill>
        <p:spPr>
          <a:xfrm>
            <a:off x="10317117" y="6368840"/>
            <a:ext cx="1321510" cy="331846"/>
          </a:xfrm>
          <a:prstGeom prst="rect">
            <a:avLst/>
          </a:prstGeom>
          <a:noFill/>
          <a:ln>
            <a:noFill/>
          </a:ln>
        </p:spPr>
      </p:pic>
      <p:sp>
        <p:nvSpPr>
          <p:cNvPr id="129" name="Google Shape;129;p17"/>
          <p:cNvSpPr txBox="1"/>
          <p:nvPr/>
        </p:nvSpPr>
        <p:spPr>
          <a:xfrm>
            <a:off x="3125864" y="2068447"/>
            <a:ext cx="5940269" cy="2585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5400" dirty="0" smtClean="0">
                <a:solidFill>
                  <a:schemeClr val="bg1"/>
                </a:solidFill>
                <a:latin typeface="Calibri"/>
                <a:ea typeface="Calibri"/>
                <a:cs typeface="Calibri"/>
                <a:sym typeface="Calibri"/>
              </a:rPr>
              <a:t>www.agid.gov.it</a:t>
            </a:r>
          </a:p>
          <a:p>
            <a:pPr marL="0" marR="0" lvl="0" indent="0" algn="ctr" rtl="0">
              <a:spcBef>
                <a:spcPts val="0"/>
              </a:spcBef>
              <a:spcAft>
                <a:spcPts val="0"/>
              </a:spcAft>
              <a:buNone/>
            </a:pPr>
            <a:endParaRPr lang="it-IT" sz="5400" dirty="0">
              <a:solidFill>
                <a:schemeClr val="lt1"/>
              </a:solidFill>
              <a:latin typeface="Calibri"/>
              <a:ea typeface="Calibri"/>
              <a:cs typeface="Calibri"/>
              <a:sym typeface="Calibri"/>
            </a:endParaRPr>
          </a:p>
          <a:p>
            <a:pPr marL="0" marR="0" lvl="0" indent="0" algn="ctr" rtl="0">
              <a:spcBef>
                <a:spcPts val="0"/>
              </a:spcBef>
              <a:spcAft>
                <a:spcPts val="0"/>
              </a:spcAft>
              <a:buNone/>
            </a:pPr>
            <a:r>
              <a:rPr lang="it-IT" sz="2000" dirty="0">
                <a:solidFill>
                  <a:schemeClr val="lt1"/>
                </a:solidFill>
                <a:latin typeface="Calibri"/>
                <a:ea typeface="Calibri"/>
                <a:cs typeface="Calibri"/>
                <a:sym typeface="Calibri"/>
              </a:rPr>
              <a:t>g</a:t>
            </a:r>
            <a:r>
              <a:rPr lang="it-IT" sz="2000" dirty="0" smtClean="0">
                <a:solidFill>
                  <a:schemeClr val="lt1"/>
                </a:solidFill>
                <a:latin typeface="Calibri"/>
                <a:ea typeface="Calibri"/>
                <a:cs typeface="Calibri"/>
                <a:sym typeface="Calibri"/>
              </a:rPr>
              <a:t>entili@agid.gov.it</a:t>
            </a:r>
            <a:r>
              <a:rPr lang="it-IT" sz="5400" dirty="0" smtClean="0">
                <a:solidFill>
                  <a:schemeClr val="lt1"/>
                </a:solidFill>
                <a:latin typeface="Calibri"/>
                <a:ea typeface="Calibri"/>
                <a:cs typeface="Calibri"/>
                <a:sym typeface="Calibri"/>
              </a:rPr>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3">
            <a:alphaModFix/>
          </a:blip>
          <a:srcRect l="51770" t="-90" r="363" b="85"/>
          <a:stretch/>
        </p:blipFill>
        <p:spPr>
          <a:xfrm>
            <a:off x="0" y="0"/>
            <a:ext cx="2400749" cy="6858000"/>
          </a:xfrm>
          <a:prstGeom prst="rect">
            <a:avLst/>
          </a:prstGeom>
          <a:noFill/>
          <a:ln>
            <a:noFill/>
          </a:ln>
        </p:spPr>
      </p:pic>
      <p:sp>
        <p:nvSpPr>
          <p:cNvPr id="95" name="Google Shape;95;p14"/>
          <p:cNvSpPr txBox="1"/>
          <p:nvPr/>
        </p:nvSpPr>
        <p:spPr>
          <a:xfrm>
            <a:off x="2987450" y="1366625"/>
            <a:ext cx="8447400" cy="984845"/>
          </a:xfrm>
          <a:prstGeom prst="rect">
            <a:avLst/>
          </a:prstGeom>
          <a:noFill/>
          <a:ln>
            <a:noFill/>
          </a:ln>
        </p:spPr>
        <p:txBody>
          <a:bodyPr spcFirstLastPara="1" wrap="square" lIns="91425" tIns="45700" rIns="91425" bIns="45700" anchor="t" anchorCtr="0">
            <a:spAutoFit/>
          </a:bodyPr>
          <a:lstStyle/>
          <a:p>
            <a:pPr lvl="0" algn="ctr"/>
            <a:r>
              <a:rPr lang="it-IT" sz="2900" b="1" dirty="0">
                <a:solidFill>
                  <a:srgbClr val="0070C0"/>
                </a:solidFill>
                <a:latin typeface="Calibri"/>
                <a:ea typeface="Calibri"/>
                <a:cs typeface="Calibri"/>
                <a:sym typeface="Calibri"/>
              </a:rPr>
              <a:t>Il ciclo di </a:t>
            </a:r>
            <a:r>
              <a:rPr lang="it-IT" sz="2900" b="1" dirty="0" err="1">
                <a:solidFill>
                  <a:srgbClr val="0070C0"/>
                </a:solidFill>
                <a:latin typeface="Calibri"/>
                <a:ea typeface="Calibri"/>
                <a:cs typeface="Calibri"/>
                <a:sym typeface="Calibri"/>
              </a:rPr>
              <a:t>webinar</a:t>
            </a:r>
            <a:r>
              <a:rPr lang="it-IT" sz="2900" b="1" dirty="0">
                <a:solidFill>
                  <a:srgbClr val="0070C0"/>
                </a:solidFill>
                <a:latin typeface="Calibri"/>
                <a:ea typeface="Calibri"/>
                <a:cs typeface="Calibri"/>
                <a:sym typeface="Calibri"/>
              </a:rPr>
              <a:t> e il contesto regolamentare della gestione documentale</a:t>
            </a:r>
            <a:endParaRPr sz="1100" dirty="0"/>
          </a:p>
        </p:txBody>
      </p:sp>
      <p:pic>
        <p:nvPicPr>
          <p:cNvPr id="96" name="Google Shape;96;p14" descr="Logo AgiD - Agenzia per l'Italia Digitale" title="Logo AgiD - Agenzia per l'Italia Digitale"/>
          <p:cNvPicPr preferRelativeResize="0"/>
          <p:nvPr/>
        </p:nvPicPr>
        <p:blipFill rotWithShape="1">
          <a:blip r:embed="rId4">
            <a:alphaModFix/>
          </a:blip>
          <a:srcRect l="-469" r="-469"/>
          <a:stretch/>
        </p:blipFill>
        <p:spPr>
          <a:xfrm>
            <a:off x="2713153" y="358192"/>
            <a:ext cx="1530373" cy="360622"/>
          </a:xfrm>
          <a:prstGeom prst="rect">
            <a:avLst/>
          </a:prstGeom>
          <a:noFill/>
          <a:ln>
            <a:noFill/>
          </a:ln>
        </p:spPr>
      </p:pic>
      <p:pic>
        <p:nvPicPr>
          <p:cNvPr id="97" name="Google Shape;97;p14"/>
          <p:cNvPicPr preferRelativeResize="0"/>
          <p:nvPr/>
        </p:nvPicPr>
        <p:blipFill rotWithShape="1">
          <a:blip r:embed="rId5">
            <a:alphaModFix/>
          </a:blip>
          <a:srcRect/>
          <a:stretch/>
        </p:blipFill>
        <p:spPr>
          <a:xfrm>
            <a:off x="10525664" y="410278"/>
            <a:ext cx="1299393" cy="326292"/>
          </a:xfrm>
          <a:prstGeom prst="rect">
            <a:avLst/>
          </a:prstGeom>
          <a:noFill/>
          <a:ln>
            <a:noFill/>
          </a:ln>
        </p:spPr>
      </p:pic>
      <p:pic>
        <p:nvPicPr>
          <p:cNvPr id="98" name="Google Shape;98;p14"/>
          <p:cNvPicPr preferRelativeResize="0"/>
          <p:nvPr/>
        </p:nvPicPr>
        <p:blipFill rotWithShape="1">
          <a:blip r:embed="rId6">
            <a:alphaModFix/>
          </a:blip>
          <a:srcRect/>
          <a:stretch/>
        </p:blipFill>
        <p:spPr>
          <a:xfrm>
            <a:off x="3785958" y="6179768"/>
            <a:ext cx="6850380" cy="640080"/>
          </a:xfrm>
          <a:prstGeom prst="rect">
            <a:avLst/>
          </a:prstGeom>
          <a:noFill/>
          <a:ln>
            <a:noFill/>
          </a:ln>
        </p:spPr>
      </p:pic>
      <p:sp>
        <p:nvSpPr>
          <p:cNvPr id="99" name="Google Shape;99;p14"/>
          <p:cNvSpPr txBox="1"/>
          <p:nvPr/>
        </p:nvSpPr>
        <p:spPr>
          <a:xfrm>
            <a:off x="5345769" y="2967432"/>
            <a:ext cx="5038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sp>
        <p:nvSpPr>
          <p:cNvPr id="100" name="Google Shape;100;p14"/>
          <p:cNvSpPr/>
          <p:nvPr/>
        </p:nvSpPr>
        <p:spPr>
          <a:xfrm>
            <a:off x="3693111" y="370198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14"/>
          <p:cNvSpPr txBox="1"/>
          <p:nvPr/>
        </p:nvSpPr>
        <p:spPr>
          <a:xfrm>
            <a:off x="4691742" y="4446812"/>
            <a:ext cx="5038800" cy="115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300" dirty="0" smtClean="0">
                <a:solidFill>
                  <a:srgbClr val="0070C0"/>
                </a:solidFill>
                <a:latin typeface="Calibri"/>
                <a:ea typeface="Calibri"/>
                <a:cs typeface="Calibri"/>
                <a:sym typeface="Calibri"/>
              </a:rPr>
              <a:t>6 ottobre 2022</a:t>
            </a: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r>
              <a:rPr lang="it-IT" sz="2300" dirty="0" smtClean="0">
                <a:solidFill>
                  <a:srgbClr val="0070C0"/>
                </a:solidFill>
                <a:latin typeface="Calibri"/>
                <a:ea typeface="Calibri"/>
                <a:cs typeface="Calibri"/>
                <a:sym typeface="Calibri"/>
              </a:rPr>
              <a:t>Patrizia Gentili</a:t>
            </a:r>
            <a:endParaRPr sz="2300" dirty="0">
              <a:solidFill>
                <a:srgbClr val="0070C0"/>
              </a:solidFill>
              <a:latin typeface="Calibri"/>
              <a:ea typeface="Calibri"/>
              <a:cs typeface="Calibri"/>
              <a:sym typeface="Calibri"/>
            </a:endParaRPr>
          </a:p>
        </p:txBody>
      </p:sp>
      <p:sp>
        <p:nvSpPr>
          <p:cNvPr id="102" name="Google Shape;102;p14"/>
          <p:cNvSpPr/>
          <p:nvPr/>
        </p:nvSpPr>
        <p:spPr>
          <a:xfrm>
            <a:off x="3559946" y="3693111"/>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0562" y="0"/>
            <a:ext cx="10515600" cy="1325563"/>
          </a:xfrm>
        </p:spPr>
        <p:txBody>
          <a:bodyPr>
            <a:normAutofit/>
          </a:bodyPr>
          <a:lstStyle/>
          <a:p>
            <a:pPr algn="ctr"/>
            <a:r>
              <a:rPr lang="it-IT" sz="2800" b="1" dirty="0">
                <a:solidFill>
                  <a:srgbClr val="0066CC"/>
                </a:solidFill>
                <a:latin typeface="Arial"/>
                <a:ea typeface="Arial"/>
                <a:cs typeface="Arial" panose="020B0604020202020204" pitchFamily="34" charset="0"/>
              </a:rPr>
              <a:t>Formazione: un approccio concreto alla gestione </a:t>
            </a:r>
            <a:r>
              <a:rPr lang="it-IT" sz="2800" b="1" dirty="0" smtClean="0">
                <a:solidFill>
                  <a:srgbClr val="0066CC"/>
                </a:solidFill>
                <a:latin typeface="Arial"/>
                <a:ea typeface="Arial"/>
                <a:cs typeface="Arial" panose="020B0604020202020204" pitchFamily="34" charset="0"/>
              </a:rPr>
              <a:t>documentale</a:t>
            </a:r>
            <a:endParaRPr lang="it-IT" sz="2800" b="1" dirty="0">
              <a:solidFill>
                <a:srgbClr val="0066CC"/>
              </a:solidFill>
              <a:latin typeface="Arial"/>
              <a:ea typeface="Arial"/>
              <a:cs typeface="Arial" panose="020B0604020202020204" pitchFamily="34" charset="0"/>
            </a:endParaRPr>
          </a:p>
        </p:txBody>
      </p:sp>
      <p:sp>
        <p:nvSpPr>
          <p:cNvPr id="3" name="Segnaposto contenuto 2"/>
          <p:cNvSpPr>
            <a:spLocks noGrp="1"/>
          </p:cNvSpPr>
          <p:nvPr>
            <p:ph idx="1"/>
          </p:nvPr>
        </p:nvSpPr>
        <p:spPr>
          <a:xfrm>
            <a:off x="1451066" y="1713762"/>
            <a:ext cx="9289867" cy="3394472"/>
          </a:xfrm>
        </p:spPr>
        <p:txBody>
          <a:bodyPr>
            <a:noAutofit/>
          </a:bodyPr>
          <a:lstStyle/>
          <a:p>
            <a:pPr marL="342900" algn="just"/>
            <a:r>
              <a:rPr lang="it-IT" sz="2000" dirty="0" smtClean="0">
                <a:solidFill>
                  <a:srgbClr val="002060"/>
                </a:solidFill>
                <a:latin typeface="Titillium Web"/>
              </a:rPr>
              <a:t>Il </a:t>
            </a:r>
            <a:r>
              <a:rPr lang="it-IT" sz="2000" dirty="0" err="1" smtClean="0">
                <a:solidFill>
                  <a:srgbClr val="002060"/>
                </a:solidFill>
                <a:latin typeface="Titillium Web"/>
              </a:rPr>
              <a:t>webinar</a:t>
            </a:r>
            <a:r>
              <a:rPr lang="it-IT" sz="2000" dirty="0" smtClean="0">
                <a:solidFill>
                  <a:srgbClr val="002060"/>
                </a:solidFill>
                <a:latin typeface="Titillium Web"/>
              </a:rPr>
              <a:t> si inserisce nell’ambito della </a:t>
            </a:r>
            <a:r>
              <a:rPr lang="it-IT" sz="2000" dirty="0">
                <a:solidFill>
                  <a:srgbClr val="002060"/>
                </a:solidFill>
                <a:latin typeface="Titillium Web"/>
              </a:rPr>
              <a:t>formazione </a:t>
            </a:r>
            <a:r>
              <a:rPr lang="it-IT" sz="2000" b="1" dirty="0" smtClean="0">
                <a:solidFill>
                  <a:srgbClr val="002060"/>
                </a:solidFill>
                <a:latin typeface="Titillium Web"/>
              </a:rPr>
              <a:t>promossa da AgID </a:t>
            </a:r>
            <a:r>
              <a:rPr lang="it-IT" sz="2000" dirty="0">
                <a:solidFill>
                  <a:srgbClr val="002060"/>
                </a:solidFill>
                <a:latin typeface="Titillium Web"/>
              </a:rPr>
              <a:t>e realizzata in collaborazione con </a:t>
            </a:r>
            <a:r>
              <a:rPr lang="it-IT" sz="2000" dirty="0" err="1">
                <a:solidFill>
                  <a:srgbClr val="002060"/>
                </a:solidFill>
                <a:latin typeface="Titillium Web"/>
              </a:rPr>
              <a:t>Formez</a:t>
            </a:r>
            <a:r>
              <a:rPr lang="it-IT" sz="2000" dirty="0">
                <a:solidFill>
                  <a:srgbClr val="002060"/>
                </a:solidFill>
                <a:latin typeface="Titillium Web"/>
              </a:rPr>
              <a:t> PA. </a:t>
            </a:r>
            <a:endParaRPr lang="it-IT" sz="2000" dirty="0" smtClean="0">
              <a:solidFill>
                <a:srgbClr val="002060"/>
              </a:solidFill>
              <a:latin typeface="Titillium Web"/>
            </a:endParaRPr>
          </a:p>
          <a:p>
            <a:pPr marL="342900" algn="just"/>
            <a:r>
              <a:rPr lang="it-IT" sz="2000" dirty="0" smtClean="0">
                <a:solidFill>
                  <a:srgbClr val="002060"/>
                </a:solidFill>
                <a:latin typeface="Titillium Web"/>
              </a:rPr>
              <a:t>Parte quindi un </a:t>
            </a:r>
            <a:r>
              <a:rPr lang="it-IT" sz="2000" dirty="0">
                <a:solidFill>
                  <a:srgbClr val="002060"/>
                </a:solidFill>
                <a:latin typeface="Titillium Web"/>
              </a:rPr>
              <a:t>nuovo ciclo di incontri formativi nell’ambito del progetto "</a:t>
            </a:r>
            <a:r>
              <a:rPr lang="it-IT" sz="2000" i="1" dirty="0">
                <a:solidFill>
                  <a:srgbClr val="002060"/>
                </a:solidFill>
                <a:latin typeface="Titillium Web"/>
              </a:rPr>
              <a:t>Informazione e formazione per la transizione digitale Italia Login – la casa del cittadino</a:t>
            </a:r>
            <a:r>
              <a:rPr lang="it-IT" sz="2000" dirty="0">
                <a:solidFill>
                  <a:srgbClr val="002060"/>
                </a:solidFill>
                <a:latin typeface="Titillium Web"/>
              </a:rPr>
              <a:t>”, a valere sul PON </a:t>
            </a:r>
            <a:r>
              <a:rPr lang="it-IT" sz="2000" dirty="0" err="1">
                <a:solidFill>
                  <a:srgbClr val="002060"/>
                </a:solidFill>
                <a:latin typeface="Titillium Web"/>
              </a:rPr>
              <a:t>Governance</a:t>
            </a:r>
            <a:r>
              <a:rPr lang="it-IT" sz="2000" dirty="0">
                <a:solidFill>
                  <a:srgbClr val="002060"/>
                </a:solidFill>
                <a:latin typeface="Titillium Web"/>
              </a:rPr>
              <a:t> e Capacità Istituzionale 2014-2020</a:t>
            </a:r>
            <a:r>
              <a:rPr lang="it-IT" sz="2000" dirty="0" smtClean="0">
                <a:solidFill>
                  <a:srgbClr val="002060"/>
                </a:solidFill>
                <a:latin typeface="Titillium Web"/>
              </a:rPr>
              <a:t>.</a:t>
            </a:r>
          </a:p>
          <a:p>
            <a:pPr marL="342900" algn="just"/>
            <a:r>
              <a:rPr lang="it-IT" sz="2000" dirty="0">
                <a:solidFill>
                  <a:srgbClr val="002060"/>
                </a:solidFill>
                <a:latin typeface="Titillium Web"/>
              </a:rPr>
              <a:t>Partendo dalle Linee Guida realizzate da AgID, i </a:t>
            </a:r>
            <a:r>
              <a:rPr lang="it-IT" sz="2000" dirty="0" err="1">
                <a:solidFill>
                  <a:srgbClr val="002060"/>
                </a:solidFill>
                <a:latin typeface="Titillium Web"/>
              </a:rPr>
              <a:t>webinar</a:t>
            </a:r>
            <a:r>
              <a:rPr lang="it-IT" sz="2000" dirty="0">
                <a:solidFill>
                  <a:srgbClr val="002060"/>
                </a:solidFill>
                <a:latin typeface="Titillium Web"/>
              </a:rPr>
              <a:t> intendono </a:t>
            </a:r>
            <a:r>
              <a:rPr lang="it-IT" sz="2000" dirty="0" smtClean="0">
                <a:solidFill>
                  <a:srgbClr val="002060"/>
                </a:solidFill>
                <a:latin typeface="Titillium Web"/>
              </a:rPr>
              <a:t>trasmettere </a:t>
            </a:r>
            <a:r>
              <a:rPr lang="it-IT" sz="2000" dirty="0">
                <a:solidFill>
                  <a:srgbClr val="002060"/>
                </a:solidFill>
                <a:latin typeface="Titillium Web"/>
              </a:rPr>
              <a:t>ai partecipanti utili </a:t>
            </a:r>
            <a:r>
              <a:rPr lang="it-IT" sz="2000" dirty="0" smtClean="0">
                <a:solidFill>
                  <a:srgbClr val="002060"/>
                </a:solidFill>
                <a:latin typeface="Titillium Web"/>
              </a:rPr>
              <a:t>suggerimenti </a:t>
            </a:r>
            <a:r>
              <a:rPr lang="it-IT" sz="2000" dirty="0">
                <a:solidFill>
                  <a:srgbClr val="002060"/>
                </a:solidFill>
                <a:latin typeface="Titillium Web"/>
              </a:rPr>
              <a:t>per la realizzazione di documenti </a:t>
            </a:r>
            <a:r>
              <a:rPr lang="it-IT" sz="2000" dirty="0" smtClean="0">
                <a:solidFill>
                  <a:srgbClr val="002060"/>
                </a:solidFill>
                <a:latin typeface="Titillium Web"/>
              </a:rPr>
              <a:t>validi agli effetti di legge, </a:t>
            </a:r>
            <a:r>
              <a:rPr lang="it-IT" sz="2000" dirty="0" smtClean="0">
                <a:solidFill>
                  <a:srgbClr val="002060"/>
                </a:solidFill>
                <a:latin typeface="Titillium Web"/>
              </a:rPr>
              <a:t>offrendo </a:t>
            </a:r>
            <a:r>
              <a:rPr lang="it-IT" sz="2000" dirty="0">
                <a:solidFill>
                  <a:srgbClr val="002060"/>
                </a:solidFill>
                <a:latin typeface="Titillium Web"/>
              </a:rPr>
              <a:t>strumenti pratici per la gestione dei documenti amministrativi e criteri standard per la loro redazione.</a:t>
            </a: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3</a:t>
            </a:fld>
            <a:endParaRPr sz="1100" dirty="0">
              <a:solidFill>
                <a:schemeClr val="lt1"/>
              </a:solidFill>
              <a:latin typeface="Titillium Web"/>
              <a:ea typeface="Titillium Web"/>
              <a:cs typeface="Titillium Web"/>
              <a:sym typeface="Titillium Web"/>
            </a:endParaRP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202590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0066CC"/>
                </a:solidFill>
                <a:latin typeface="Arial"/>
                <a:ea typeface="Arial"/>
                <a:cs typeface="Arial" panose="020B0604020202020204" pitchFamily="34" charset="0"/>
              </a:rPr>
              <a:t>Il ciclo di </a:t>
            </a:r>
            <a:r>
              <a:rPr lang="it-IT" b="1" dirty="0" err="1">
                <a:solidFill>
                  <a:srgbClr val="0066CC"/>
                </a:solidFill>
                <a:latin typeface="Arial"/>
                <a:ea typeface="Arial"/>
                <a:cs typeface="Arial" panose="020B0604020202020204" pitchFamily="34" charset="0"/>
              </a:rPr>
              <a:t>webinar</a:t>
            </a:r>
            <a:endParaRPr lang="it-IT" dirty="0"/>
          </a:p>
        </p:txBody>
      </p:sp>
      <p:sp>
        <p:nvSpPr>
          <p:cNvPr id="3" name="Segnaposto testo 2"/>
          <p:cNvSpPr>
            <a:spLocks noGrp="1"/>
          </p:cNvSpPr>
          <p:nvPr>
            <p:ph type="body" idx="1"/>
          </p:nvPr>
        </p:nvSpPr>
        <p:spPr/>
        <p:txBody>
          <a:bodyPr>
            <a:normAutofit/>
          </a:bodyPr>
          <a:lstStyle/>
          <a:p>
            <a:pPr algn="just"/>
            <a:r>
              <a:rPr lang="it-IT" sz="2000" dirty="0">
                <a:solidFill>
                  <a:srgbClr val="002060"/>
                </a:solidFill>
                <a:latin typeface="Titillium Web"/>
              </a:rPr>
              <a:t>Obiettivo degli incontri </a:t>
            </a:r>
            <a:r>
              <a:rPr lang="it-IT" sz="2000" dirty="0" smtClean="0">
                <a:solidFill>
                  <a:srgbClr val="002060"/>
                </a:solidFill>
                <a:latin typeface="Titillium Web"/>
              </a:rPr>
              <a:t>è quello </a:t>
            </a:r>
            <a:r>
              <a:rPr lang="it-IT" sz="2000" dirty="0">
                <a:solidFill>
                  <a:srgbClr val="002060"/>
                </a:solidFill>
                <a:latin typeface="Titillium Web"/>
              </a:rPr>
              <a:t>di </a:t>
            </a:r>
            <a:r>
              <a:rPr lang="it-IT" sz="2000" dirty="0" smtClean="0">
                <a:solidFill>
                  <a:srgbClr val="002060"/>
                </a:solidFill>
                <a:latin typeface="Titillium Web"/>
              </a:rPr>
              <a:t>proporre un quadro </a:t>
            </a:r>
            <a:r>
              <a:rPr lang="it-IT" sz="2000" dirty="0">
                <a:solidFill>
                  <a:srgbClr val="002060"/>
                </a:solidFill>
                <a:latin typeface="Titillium Web"/>
              </a:rPr>
              <a:t>dei </a:t>
            </a:r>
            <a:r>
              <a:rPr lang="it-IT" sz="2000" b="1" dirty="0">
                <a:solidFill>
                  <a:srgbClr val="002060"/>
                </a:solidFill>
                <a:latin typeface="Titillium Web"/>
              </a:rPr>
              <a:t>principali aspetti </a:t>
            </a:r>
            <a:r>
              <a:rPr lang="it-IT" sz="2000" dirty="0">
                <a:solidFill>
                  <a:srgbClr val="002060"/>
                </a:solidFill>
                <a:latin typeface="Titillium Web"/>
              </a:rPr>
              <a:t>che </a:t>
            </a:r>
            <a:r>
              <a:rPr lang="it-IT" sz="2000" dirty="0" smtClean="0">
                <a:solidFill>
                  <a:srgbClr val="002060"/>
                </a:solidFill>
                <a:latin typeface="Titillium Web"/>
              </a:rPr>
              <a:t>riguardano </a:t>
            </a:r>
            <a:r>
              <a:rPr lang="it-IT" sz="2000" dirty="0">
                <a:solidFill>
                  <a:srgbClr val="002060"/>
                </a:solidFill>
                <a:latin typeface="Titillium Web"/>
              </a:rPr>
              <a:t>l’intero ciclo di vita del documento </a:t>
            </a:r>
            <a:r>
              <a:rPr lang="it-IT" sz="2000">
                <a:solidFill>
                  <a:srgbClr val="002060"/>
                </a:solidFill>
                <a:latin typeface="Titillium Web"/>
              </a:rPr>
              <a:t>informatico </a:t>
            </a:r>
            <a:r>
              <a:rPr lang="it-IT" sz="2000" smtClean="0">
                <a:solidFill>
                  <a:srgbClr val="002060"/>
                </a:solidFill>
                <a:latin typeface="Titillium Web"/>
              </a:rPr>
              <a:t>dalle </a:t>
            </a:r>
            <a:r>
              <a:rPr lang="it-IT" sz="2000" dirty="0">
                <a:solidFill>
                  <a:srgbClr val="002060"/>
                </a:solidFill>
                <a:latin typeface="Titillium Web"/>
              </a:rPr>
              <a:t>fasi propedeutiche alla creazione fino alla conservazione.</a:t>
            </a:r>
            <a:endParaRPr lang="it-IT" sz="2000" dirty="0">
              <a:solidFill>
                <a:srgbClr val="002060"/>
              </a:solidFill>
              <a:latin typeface="Titillium Web"/>
            </a:endParaRPr>
          </a:p>
          <a:p>
            <a:pPr algn="just"/>
            <a:endParaRPr lang="it-IT" sz="2000" dirty="0">
              <a:solidFill>
                <a:srgbClr val="002060"/>
              </a:solidFill>
              <a:latin typeface="Titillium Web"/>
            </a:endParaRPr>
          </a:p>
          <a:p>
            <a:pPr algn="just"/>
            <a:r>
              <a:rPr lang="it-IT" sz="2000" dirty="0" smtClean="0">
                <a:solidFill>
                  <a:srgbClr val="002060"/>
                </a:solidFill>
                <a:latin typeface="Titillium Web"/>
              </a:rPr>
              <a:t>I </a:t>
            </a:r>
            <a:r>
              <a:rPr lang="it-IT" sz="2000" dirty="0" err="1">
                <a:solidFill>
                  <a:srgbClr val="002060"/>
                </a:solidFill>
                <a:latin typeface="Titillium Web"/>
              </a:rPr>
              <a:t>webinar</a:t>
            </a:r>
            <a:r>
              <a:rPr lang="it-IT" sz="2000" dirty="0">
                <a:solidFill>
                  <a:srgbClr val="002060"/>
                </a:solidFill>
                <a:latin typeface="Titillium Web"/>
              </a:rPr>
              <a:t> in programma costituiscono anche un importante </a:t>
            </a:r>
            <a:r>
              <a:rPr lang="it-IT" sz="2000" b="1" dirty="0">
                <a:solidFill>
                  <a:srgbClr val="002060"/>
                </a:solidFill>
                <a:latin typeface="Titillium Web"/>
              </a:rPr>
              <a:t>momento di condivisione </a:t>
            </a:r>
            <a:r>
              <a:rPr lang="it-IT" sz="2000" dirty="0">
                <a:solidFill>
                  <a:srgbClr val="002060"/>
                </a:solidFill>
                <a:latin typeface="Titillium Web"/>
              </a:rPr>
              <a:t>con tutti i partecipanti, un’occasione in cui far emergere </a:t>
            </a:r>
            <a:r>
              <a:rPr lang="it-IT" sz="2000" b="1" dirty="0" smtClean="0">
                <a:solidFill>
                  <a:srgbClr val="002060"/>
                </a:solidFill>
                <a:latin typeface="Titillium Web"/>
              </a:rPr>
              <a:t>spunti di riflessione </a:t>
            </a:r>
            <a:r>
              <a:rPr lang="it-IT" sz="2000" dirty="0" smtClean="0">
                <a:solidFill>
                  <a:srgbClr val="002060"/>
                </a:solidFill>
                <a:latin typeface="Titillium Web"/>
              </a:rPr>
              <a:t>utili </a:t>
            </a:r>
            <a:r>
              <a:rPr lang="it-IT" sz="2000" dirty="0">
                <a:solidFill>
                  <a:srgbClr val="002060"/>
                </a:solidFill>
                <a:latin typeface="Titillium Web"/>
              </a:rPr>
              <a:t>per </a:t>
            </a:r>
            <a:r>
              <a:rPr lang="it-IT" sz="2000" dirty="0" smtClean="0">
                <a:solidFill>
                  <a:srgbClr val="002060"/>
                </a:solidFill>
                <a:latin typeface="Titillium Web"/>
              </a:rPr>
              <a:t>incrementare </a:t>
            </a:r>
            <a:r>
              <a:rPr lang="it-IT" sz="2000" dirty="0">
                <a:solidFill>
                  <a:srgbClr val="002060"/>
                </a:solidFill>
                <a:latin typeface="Titillium Web"/>
              </a:rPr>
              <a:t>la crescita digitale del Paese e rendere più efficiente la </a:t>
            </a:r>
            <a:r>
              <a:rPr lang="it-IT" sz="2000" dirty="0" smtClean="0">
                <a:solidFill>
                  <a:srgbClr val="002060"/>
                </a:solidFill>
                <a:latin typeface="Titillium Web"/>
              </a:rPr>
              <a:t>struttura </a:t>
            </a:r>
            <a:r>
              <a:rPr lang="it-IT" sz="2000" dirty="0">
                <a:solidFill>
                  <a:srgbClr val="002060"/>
                </a:solidFill>
                <a:latin typeface="Titillium Web"/>
              </a:rPr>
              <a:t>amministrativa.</a:t>
            </a:r>
          </a:p>
        </p:txBody>
      </p:sp>
      <p:sp>
        <p:nvSpPr>
          <p:cNvPr id="4"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4</a:t>
            </a:fld>
            <a:endParaRPr sz="1100" dirty="0">
              <a:solidFill>
                <a:schemeClr val="lt1"/>
              </a:solidFill>
              <a:latin typeface="Titillium Web"/>
              <a:ea typeface="Titillium Web"/>
              <a:cs typeface="Titillium Web"/>
              <a:sym typeface="Titillium Web"/>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47674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smtClean="0">
                <a:solidFill>
                  <a:srgbClr val="0066CC"/>
                </a:solidFill>
                <a:latin typeface="Arial"/>
                <a:ea typeface="Arial"/>
                <a:cs typeface="Arial" panose="020B0604020202020204" pitchFamily="34" charset="0"/>
              </a:rPr>
              <a:t>Calendario</a:t>
            </a:r>
            <a:endParaRPr lang="it-IT" b="1" dirty="0">
              <a:solidFill>
                <a:srgbClr val="0066CC"/>
              </a:solidFill>
              <a:latin typeface="Arial"/>
              <a:ea typeface="Arial"/>
              <a:cs typeface="Arial" panose="020B0604020202020204" pitchFamily="34" charset="0"/>
            </a:endParaRPr>
          </a:p>
        </p:txBody>
      </p:sp>
      <p:sp>
        <p:nvSpPr>
          <p:cNvPr id="4" name="Rettangolo 3"/>
          <p:cNvSpPr/>
          <p:nvPr/>
        </p:nvSpPr>
        <p:spPr>
          <a:xfrm>
            <a:off x="1758696" y="1818364"/>
            <a:ext cx="6096000" cy="3631763"/>
          </a:xfrm>
          <a:prstGeom prst="rect">
            <a:avLst/>
          </a:prstGeom>
        </p:spPr>
        <p:txBody>
          <a:bodyPr>
            <a:spAutoFit/>
          </a:bodyPr>
          <a:lstStyle/>
          <a:p>
            <a:pPr marL="114300" algn="just">
              <a:lnSpc>
                <a:spcPct val="90000"/>
              </a:lnSpc>
              <a:spcBef>
                <a:spcPts val="1000"/>
              </a:spcBef>
              <a:buClr>
                <a:schemeClr val="dk1"/>
              </a:buClr>
              <a:buSzPts val="1800"/>
            </a:pPr>
            <a:r>
              <a:rPr lang="it-IT" sz="2000" dirty="0" smtClean="0">
                <a:solidFill>
                  <a:srgbClr val="002060"/>
                </a:solidFill>
                <a:latin typeface="Titillium Web"/>
                <a:ea typeface="Calibri"/>
                <a:cs typeface="Calibri"/>
                <a:sym typeface="Calibri"/>
              </a:rPr>
              <a:t>Gli appuntamenti</a:t>
            </a: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smtClean="0">
                <a:solidFill>
                  <a:srgbClr val="002060"/>
                </a:solidFill>
                <a:latin typeface="Titillium Web"/>
                <a:ea typeface="Calibri"/>
                <a:cs typeface="Calibri"/>
                <a:sym typeface="Calibri"/>
              </a:rPr>
              <a:t>Giovedì </a:t>
            </a:r>
            <a:r>
              <a:rPr lang="it-IT" sz="2000" dirty="0">
                <a:solidFill>
                  <a:srgbClr val="002060"/>
                </a:solidFill>
                <a:latin typeface="Titillium Web"/>
                <a:ea typeface="Calibri"/>
                <a:cs typeface="Calibri"/>
                <a:sym typeface="Calibri"/>
              </a:rPr>
              <a:t>6 ottobre 2022 -  </a:t>
            </a:r>
            <a:r>
              <a:rPr lang="it-IT" sz="2000" i="1" dirty="0">
                <a:solidFill>
                  <a:srgbClr val="002060"/>
                </a:solidFill>
                <a:latin typeface="Titillium Web"/>
                <a:ea typeface="Calibri"/>
                <a:cs typeface="Calibri"/>
                <a:sym typeface="Calibri"/>
              </a:rPr>
              <a:t>Tutto quello che avreste voluto sapere sul documento, ma…</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smtClean="0">
                <a:solidFill>
                  <a:srgbClr val="002060"/>
                </a:solidFill>
                <a:latin typeface="Titillium Web"/>
                <a:ea typeface="Calibri"/>
                <a:cs typeface="Calibri"/>
                <a:sym typeface="Calibri"/>
              </a:rPr>
              <a:t>Giovedì </a:t>
            </a:r>
            <a:r>
              <a:rPr lang="it-IT" sz="2000" dirty="0">
                <a:solidFill>
                  <a:srgbClr val="002060"/>
                </a:solidFill>
                <a:latin typeface="Titillium Web"/>
                <a:ea typeface="Calibri"/>
                <a:cs typeface="Calibri"/>
                <a:sym typeface="Calibri"/>
              </a:rPr>
              <a:t>20 ottobre 2022 - </a:t>
            </a:r>
            <a:r>
              <a:rPr lang="it-IT" sz="2000" i="1" dirty="0" err="1">
                <a:solidFill>
                  <a:srgbClr val="002060"/>
                </a:solidFill>
                <a:latin typeface="Titillium Web"/>
                <a:ea typeface="Calibri"/>
                <a:cs typeface="Calibri"/>
                <a:sym typeface="Calibri"/>
              </a:rPr>
              <a:t>PECcati</a:t>
            </a:r>
            <a:r>
              <a:rPr lang="it-IT" sz="2000" i="1" dirty="0">
                <a:solidFill>
                  <a:srgbClr val="002060"/>
                </a:solidFill>
                <a:latin typeface="Titillium Web"/>
                <a:ea typeface="Calibri"/>
                <a:cs typeface="Calibri"/>
                <a:sym typeface="Calibri"/>
              </a:rPr>
              <a:t> di protocollo: tra regole, prassi e possibili soluzioni</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smtClean="0">
                <a:solidFill>
                  <a:srgbClr val="002060"/>
                </a:solidFill>
                <a:latin typeface="Titillium Web"/>
                <a:ea typeface="Calibri"/>
                <a:cs typeface="Calibri"/>
                <a:sym typeface="Calibri"/>
              </a:rPr>
              <a:t>Mercoledì </a:t>
            </a:r>
            <a:r>
              <a:rPr lang="it-IT" sz="2000" dirty="0">
                <a:solidFill>
                  <a:srgbClr val="002060"/>
                </a:solidFill>
                <a:latin typeface="Titillium Web"/>
                <a:ea typeface="Calibri"/>
                <a:cs typeface="Calibri"/>
                <a:sym typeface="Calibri"/>
              </a:rPr>
              <a:t>9 novembre 2022 - </a:t>
            </a:r>
            <a:r>
              <a:rPr lang="it-IT" sz="2000" i="1" dirty="0">
                <a:solidFill>
                  <a:srgbClr val="002060"/>
                </a:solidFill>
                <a:latin typeface="Titillium Web"/>
                <a:ea typeface="Calibri"/>
                <a:cs typeface="Calibri"/>
                <a:sym typeface="Calibri"/>
              </a:rPr>
              <a:t>Ho visto firme che voi umani…</a:t>
            </a: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5</a:t>
            </a:fld>
            <a:endParaRPr sz="1100" dirty="0">
              <a:solidFill>
                <a:schemeClr val="lt1"/>
              </a:solidFill>
              <a:latin typeface="Titillium Web"/>
              <a:ea typeface="Titillium Web"/>
              <a:cs typeface="Titillium Web"/>
              <a:sym typeface="Titillium Web"/>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879323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977624" cy="523180"/>
          </a:xfrm>
          <a:prstGeom prst="rect">
            <a:avLst/>
          </a:prstGeom>
          <a:noFill/>
          <a:ln>
            <a:noFill/>
          </a:ln>
        </p:spPr>
        <p:txBody>
          <a:bodyPr spcFirstLastPara="1" wrap="square" lIns="91425" tIns="45700" rIns="91425" bIns="45700" anchor="t" anchorCtr="0">
            <a:spAutoFit/>
          </a:bodyPr>
          <a:lstStyle/>
          <a:p>
            <a:pPr lvl="0" algn="ctr"/>
            <a:r>
              <a:rPr lang="it-IT" sz="2800" b="1" dirty="0" smtClean="0">
                <a:solidFill>
                  <a:srgbClr val="0066CC"/>
                </a:solidFill>
                <a:cs typeface="Arial" panose="020B0604020202020204" pitchFamily="34" charset="0"/>
              </a:rPr>
              <a:t>Linee </a:t>
            </a:r>
            <a:r>
              <a:rPr lang="it-IT" sz="2800" b="1" dirty="0">
                <a:solidFill>
                  <a:srgbClr val="0066CC"/>
                </a:solidFill>
                <a:cs typeface="Arial" panose="020B0604020202020204" pitchFamily="34" charset="0"/>
              </a:rPr>
              <a:t>guida e ruolo di AgID</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621254"/>
            <a:ext cx="11036219" cy="3785611"/>
          </a:xfrm>
          <a:prstGeom prst="rect">
            <a:avLst/>
          </a:prstGeom>
          <a:noFill/>
          <a:ln>
            <a:noFill/>
          </a:ln>
        </p:spPr>
        <p:txBody>
          <a:bodyPr spcFirstLastPara="1" wrap="square" lIns="91425" tIns="45700" rIns="91425" bIns="45700" anchor="t" anchorCtr="0">
            <a:spAutoFit/>
          </a:bodyPr>
          <a:lstStyle/>
          <a:p>
            <a:pPr marL="0" indent="0" algn="just">
              <a:buNone/>
              <a:defRPr sz="1800" b="0" i="0" u="none" strike="noStrike" kern="0" cap="none" spc="0" baseline="0">
                <a:solidFill>
                  <a:srgbClr val="000000"/>
                </a:solidFill>
                <a:uFillTx/>
              </a:defRPr>
            </a:pPr>
            <a:r>
              <a:rPr lang="it-IT" sz="2000" dirty="0" err="1">
                <a:solidFill>
                  <a:srgbClr val="002060"/>
                </a:solidFill>
                <a:latin typeface="Titillium Web" panose="020B0604020202020204"/>
                <a:cs typeface="Calibri" pitchFamily="34"/>
              </a:rPr>
              <a:t>D.Lgs.</a:t>
            </a:r>
            <a:r>
              <a:rPr lang="it-IT" sz="2000" dirty="0">
                <a:solidFill>
                  <a:srgbClr val="002060"/>
                </a:solidFill>
                <a:latin typeface="Titillium Web" panose="020B0604020202020204"/>
                <a:cs typeface="Calibri" pitchFamily="34"/>
              </a:rPr>
              <a:t> 7 marzo 2005, n. 82 - Codice dell'amministrazione digitale (come modificato dal d. </a:t>
            </a:r>
            <a:r>
              <a:rPr lang="it-IT" sz="2000" dirty="0" err="1">
                <a:solidFill>
                  <a:srgbClr val="002060"/>
                </a:solidFill>
                <a:latin typeface="Titillium Web" panose="020B0604020202020204"/>
                <a:cs typeface="Calibri" pitchFamily="34"/>
              </a:rPr>
              <a:t>lgs</a:t>
            </a:r>
            <a:r>
              <a:rPr lang="it-IT" sz="2000" dirty="0">
                <a:solidFill>
                  <a:srgbClr val="002060"/>
                </a:solidFill>
                <a:latin typeface="Titillium Web" panose="020B0604020202020204"/>
                <a:cs typeface="Calibri" pitchFamily="34"/>
              </a:rPr>
              <a:t>. 13 dicembre 2017, n. 217)</a:t>
            </a:r>
          </a:p>
          <a:p>
            <a:pPr algn="just">
              <a:defRPr sz="1800" b="0" i="0" u="none" strike="noStrike" kern="0" cap="none" spc="0" baseline="0">
                <a:solidFill>
                  <a:srgbClr val="000000"/>
                </a:solidFill>
                <a:uFillTx/>
              </a:defRPr>
            </a:pPr>
            <a:endParaRPr lang="it-IT" sz="2000" b="1" dirty="0">
              <a:solidFill>
                <a:srgbClr val="002060"/>
              </a:solidFill>
              <a:latin typeface="Titillium Web" panose="020B0604020202020204"/>
              <a:cs typeface="Calibri" pitchFamily="34"/>
            </a:endParaRPr>
          </a:p>
          <a:p>
            <a:pPr marL="0" indent="0" algn="just">
              <a:buNone/>
              <a:defRPr sz="1800" b="0" i="0" u="none" strike="noStrike" kern="0" cap="none" spc="0" baseline="0">
                <a:solidFill>
                  <a:srgbClr val="000000"/>
                </a:solidFill>
                <a:uFillTx/>
              </a:defRPr>
            </a:pPr>
            <a:r>
              <a:rPr lang="it-IT" sz="2000" b="1" dirty="0">
                <a:solidFill>
                  <a:srgbClr val="002060"/>
                </a:solidFill>
                <a:latin typeface="Titillium Web" panose="020B0604020202020204"/>
                <a:cs typeface="Calibri" pitchFamily="34"/>
              </a:rPr>
              <a:t>Art. 71 «Regole tecniche»</a:t>
            </a:r>
          </a:p>
          <a:p>
            <a:pPr marL="0" indent="0" algn="just">
              <a:buNone/>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itchFamily="34"/>
              </a:rPr>
              <a:t>L'AgID, previa consultazione pubblica da svolgersi entro il termine di trenta giorni, sentiti le amministrazioni competenti e il Garante per la protezione dei dati personali nelle materie di competenza, nonché acquisito il parere della Conferenza unificata, adotta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contenenti le regole tecniche e di indirizzo per l'attuazione del presente Codice.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divengono efficaci dopo la loro pubblicazione nell'apposita area del sito Internet istituzionale dell'AgID e di essa ne è data notizia nella Gazzetta Ufficiale della Repubblica italiana.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sono aggiornate o modificate con la procedura di cui al primo periodo.</a:t>
            </a:r>
          </a:p>
          <a:p>
            <a:pPr marL="0" marR="0" lvl="0" indent="0" algn="l" rtl="0">
              <a:spcBef>
                <a:spcPts val="0"/>
              </a:spcBef>
              <a:spcAft>
                <a:spcPts val="0"/>
              </a:spcAft>
              <a:buNone/>
            </a:pPr>
            <a:r>
              <a:rPr lang="it-IT" sz="2000" dirty="0" smtClean="0">
                <a:solidFill>
                  <a:srgbClr val="0070C0"/>
                </a:solidFill>
                <a:latin typeface="Calibri"/>
                <a:ea typeface="Calibri"/>
                <a:cs typeface="Calibri"/>
                <a:sym typeface="Calibri"/>
              </a:rPr>
              <a:t> </a:t>
            </a:r>
            <a:endParaRPr dirty="0"/>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6</a:t>
            </a:fld>
            <a:endParaRPr sz="1100" dirty="0">
              <a:solidFill>
                <a:schemeClr val="lt1"/>
              </a:solidFill>
              <a:latin typeface="Titillium Web"/>
              <a:ea typeface="Titillium Web"/>
              <a:cs typeface="Titillium Web"/>
              <a:sym typeface="Titillium Web"/>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2851355" y="508733"/>
            <a:ext cx="6528619"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Contesto normativo di </a:t>
            </a:r>
            <a:r>
              <a:rPr lang="it-IT" sz="2800" b="1" dirty="0" smtClean="0">
                <a:solidFill>
                  <a:srgbClr val="0066CC"/>
                </a:solidFill>
                <a:cs typeface="Arial" panose="020B0604020202020204" pitchFamily="34" charset="0"/>
              </a:rPr>
              <a:t>partenza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462800"/>
            <a:ext cx="10803381" cy="4472415"/>
          </a:xfrm>
          <a:prstGeom prst="rect">
            <a:avLst/>
          </a:prstGeom>
          <a:noFill/>
          <a:ln>
            <a:noFill/>
          </a:ln>
        </p:spPr>
        <p:txBody>
          <a:bodyPr spcFirstLastPara="1" wrap="square" lIns="91425" tIns="45700" rIns="91425" bIns="45700" anchor="t" anchorCtr="0">
            <a:spAutoFit/>
          </a:bodyPr>
          <a:lstStyle/>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D.P.R. n. 445/2000 </a:t>
            </a:r>
            <a:r>
              <a:rPr lang="it-IT" sz="2000" dirty="0">
                <a:solidFill>
                  <a:srgbClr val="013360"/>
                </a:solidFill>
                <a:latin typeface="Titillium Web" panose="020B0604020202020204"/>
                <a:ea typeface="+mn-ea"/>
                <a:cs typeface="Calibri" pitchFamily="34"/>
              </a:rPr>
              <a:t>- Testo unico delle disposizioni legislative e regolamentari in materia di documentazione amministrativa;</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 </a:t>
            </a:r>
            <a:r>
              <a:rPr lang="it-IT" sz="2000" b="1" dirty="0" err="1">
                <a:solidFill>
                  <a:srgbClr val="013360"/>
                </a:solidFill>
                <a:latin typeface="Titillium Web" panose="020B0604020202020204"/>
                <a:ea typeface="+mn-ea"/>
                <a:cs typeface="Calibri" pitchFamily="34"/>
              </a:rPr>
              <a:t>lgs</a:t>
            </a:r>
            <a:r>
              <a:rPr lang="it-IT" sz="2000" b="1" dirty="0">
                <a:solidFill>
                  <a:srgbClr val="013360"/>
                </a:solidFill>
                <a:latin typeface="Titillium Web" panose="020B0604020202020204"/>
                <a:ea typeface="+mn-ea"/>
                <a:cs typeface="Calibri" pitchFamily="34"/>
              </a:rPr>
              <a:t>. n. 82/2005  </a:t>
            </a:r>
            <a:r>
              <a:rPr lang="it-IT" sz="2000" dirty="0">
                <a:solidFill>
                  <a:srgbClr val="013360"/>
                </a:solidFill>
                <a:latin typeface="Titillium Web" panose="020B0604020202020204"/>
                <a:ea typeface="+mn-ea"/>
                <a:cs typeface="Calibri" pitchFamily="34"/>
              </a:rPr>
              <a:t>e </a:t>
            </a:r>
            <a:r>
              <a:rPr lang="it-IT" sz="2000" dirty="0" err="1">
                <a:solidFill>
                  <a:srgbClr val="013360"/>
                </a:solidFill>
                <a:latin typeface="Titillium Web" panose="020B0604020202020204"/>
                <a:ea typeface="+mn-ea"/>
                <a:cs typeface="Calibri" pitchFamily="34"/>
              </a:rPr>
              <a:t>s.m.i.</a:t>
            </a:r>
            <a:r>
              <a:rPr lang="it-IT" sz="2000" dirty="0">
                <a:solidFill>
                  <a:srgbClr val="013360"/>
                </a:solidFill>
                <a:latin typeface="Titillium Web" panose="020B0604020202020204"/>
                <a:ea typeface="+mn-ea"/>
                <a:cs typeface="Calibri" pitchFamily="34"/>
              </a:rPr>
              <a:t> - Codice dell'amministrazione digitale;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per il protocollo informatico;</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in materia di sistema di conservazione;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13 novembre 2014 </a:t>
            </a:r>
            <a:r>
              <a:rPr lang="it-IT" sz="2000" dirty="0">
                <a:solidFill>
                  <a:srgbClr val="013360"/>
                </a:solidFill>
                <a:latin typeface="Titillium Web" panose="020B0604020202020204"/>
                <a:ea typeface="+mn-ea"/>
                <a:cs typeface="Calibri" pitchFamily="34"/>
              </a:rPr>
              <a:t>- Regole tecniche in materia di formazione, trasmissione, copia, duplicazione, riproduzione e validazione temporale dei documenti informatici nonché di formazione e conservazione dei documenti informatici delle pubbliche;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23 gennaio 2013, n. 60 </a:t>
            </a:r>
            <a:r>
              <a:rPr lang="it-IT" sz="2000" dirty="0">
                <a:solidFill>
                  <a:srgbClr val="013360"/>
                </a:solidFill>
                <a:latin typeface="Titillium Web" panose="020B0604020202020204"/>
                <a:ea typeface="+mn-ea"/>
                <a:cs typeface="Calibri" pitchFamily="34"/>
              </a:rPr>
              <a:t>- Formato e definizioni dei tipi di informazioni minime ed accessorie associate ai messaggi scambiati tra le pubbliche amministrazioni;</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10 aprile 2014, n. 65 </a:t>
            </a:r>
            <a:r>
              <a:rPr lang="it-IT" sz="2000" dirty="0">
                <a:solidFill>
                  <a:srgbClr val="013360"/>
                </a:solidFill>
                <a:latin typeface="Titillium Web" panose="020B0604020202020204"/>
                <a:ea typeface="+mn-ea"/>
                <a:cs typeface="Calibri" pitchFamily="34"/>
              </a:rPr>
              <a:t>- Modalità per l’accreditamento e la vigilanza sui soggetti pubblici e privati che svolgono attività di conservazione dei documenti informatici.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7</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5195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4"/>
            <a:ext cx="511527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 ragioni della nuova fonte</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575297"/>
          </a:xfrm>
          <a:prstGeom prst="rect">
            <a:avLst/>
          </a:prstGeom>
          <a:noFill/>
          <a:ln>
            <a:noFill/>
          </a:ln>
        </p:spPr>
        <p:txBody>
          <a:bodyPr spcFirstLastPara="1" wrap="square" lIns="91425" tIns="45700" rIns="91425" bIns="45700" anchor="t" anchorCtr="0">
            <a:spAutoFit/>
          </a:bodyPr>
          <a:lstStyle/>
          <a:p>
            <a:pPr fontAlgn="base">
              <a:defRPr/>
            </a:pPr>
            <a:endParaRPr lang="it-IT" sz="2000" b="1" dirty="0" smtClean="0">
              <a:solidFill>
                <a:srgbClr val="002060"/>
              </a:solidFill>
              <a:latin typeface="Titillium Web"/>
            </a:endParaRPr>
          </a:p>
          <a:p>
            <a:pPr marL="342900" indent="-342900" fontAlgn="base">
              <a:buFont typeface="Arial"/>
              <a:buChar char="•"/>
              <a:defRPr/>
            </a:pPr>
            <a:r>
              <a:rPr lang="it-IT" sz="2000" b="1" dirty="0" smtClean="0">
                <a:solidFill>
                  <a:srgbClr val="002060"/>
                </a:solidFill>
                <a:latin typeface="Titillium Web"/>
              </a:rPr>
              <a:t>Deregolamentazione</a:t>
            </a:r>
            <a:r>
              <a:rPr lang="it-IT" sz="2000" dirty="0">
                <a:solidFill>
                  <a:srgbClr val="002060"/>
                </a:solidFill>
                <a:latin typeface="Titillium Web"/>
              </a:rPr>
              <a:t>: le fonti tradizionali, sia di rango legislativo sia di rango regolamentare, non sono idonee a disciplinare una materia tecnica come la digitalizzazione</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oggettivo</a:t>
            </a:r>
            <a:r>
              <a:rPr lang="it-IT" sz="2000" dirty="0">
                <a:solidFill>
                  <a:srgbClr val="002060"/>
                </a:solidFill>
                <a:latin typeface="Titillium Web"/>
              </a:rPr>
              <a:t>: il sistema delle fonti diventa più flessibile per </a:t>
            </a:r>
            <a:r>
              <a:rPr lang="it-IT" sz="2000" dirty="0">
                <a:cs typeface="Calibri" panose="020F0502020204030204"/>
              </a:rPr>
              <a:t>f</a:t>
            </a:r>
            <a:r>
              <a:rPr lang="it-IT" sz="2000" dirty="0">
                <a:solidFill>
                  <a:srgbClr val="002060"/>
                </a:solidFill>
                <a:latin typeface="Titillium Web"/>
              </a:rPr>
              <a:t>ornire copertura normativa a nuovi interessi e ambiti fortemente tecnici</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soggettivo</a:t>
            </a:r>
            <a:r>
              <a:rPr lang="it-IT" sz="2000" dirty="0">
                <a:solidFill>
                  <a:srgbClr val="002060"/>
                </a:solidFill>
                <a:latin typeface="Titillium Web"/>
              </a:rPr>
              <a:t>: ingresso di nuovi produttori di norme vincolanti, anche sganciati dal circuito della responsabilità politica</a:t>
            </a:r>
            <a:endParaRPr lang="it-IT" sz="2000" dirty="0">
              <a:solidFill>
                <a:srgbClr val="002060"/>
              </a:solidFill>
              <a:latin typeface="Titillium Web" panose="020B0604020202020204" charset="0"/>
            </a:endParaRP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endParaRPr lang="it-IT" sz="2000" dirty="0">
              <a:solidFill>
                <a:srgbClr val="013360"/>
              </a:solidFill>
              <a:latin typeface="Titillium Web" panose="020B0604020202020204"/>
              <a:ea typeface="+mn-ea"/>
              <a:cs typeface="Calibri" pitchFamily="34"/>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8</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215412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007121"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La natura delle Linee guida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fontAlgn="base">
              <a:defRPr/>
            </a:pPr>
            <a:endParaRPr lang="it-IT" sz="2000" b="1" dirty="0" smtClean="0">
              <a:solidFill>
                <a:srgbClr val="002060"/>
              </a:solidFill>
              <a:latin typeface="Titillium Web"/>
            </a:endParaRPr>
          </a:p>
          <a:p>
            <a:pPr lvl="0">
              <a:defRPr/>
            </a:pPr>
            <a:r>
              <a:rPr lang="it-IT" sz="2000" dirty="0">
                <a:solidFill>
                  <a:srgbClr val="002060"/>
                </a:solidFill>
                <a:latin typeface="Titillium Web"/>
              </a:rPr>
              <a:t>Il Consiglio di Stato </a:t>
            </a:r>
            <a:r>
              <a:rPr lang="it-IT" sz="2000" dirty="0" smtClean="0">
                <a:solidFill>
                  <a:srgbClr val="002060"/>
                </a:solidFill>
                <a:latin typeface="Titillium Web"/>
              </a:rPr>
              <a:t>precisa </a:t>
            </a:r>
            <a:r>
              <a:rPr lang="it-IT" sz="2000" dirty="0">
                <a:solidFill>
                  <a:srgbClr val="002060"/>
                </a:solidFill>
                <a:latin typeface="Titillium Web"/>
              </a:rPr>
              <a:t>che le linee guida:</a:t>
            </a:r>
          </a:p>
          <a:p>
            <a:pPr lvl="0">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strumenti di regolazione </a:t>
            </a:r>
            <a:r>
              <a:rPr lang="it-IT" sz="2000" b="1" dirty="0">
                <a:solidFill>
                  <a:srgbClr val="002060"/>
                </a:solidFill>
                <a:latin typeface="Titillium Web"/>
              </a:rPr>
              <a:t>flessibile</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hanno valenza </a:t>
            </a:r>
            <a:r>
              <a:rPr lang="it-IT" sz="2000" b="1" i="1" dirty="0">
                <a:solidFill>
                  <a:srgbClr val="002060"/>
                </a:solidFill>
                <a:latin typeface="Titillium Web"/>
              </a:rPr>
              <a:t>erga </a:t>
            </a:r>
            <a:r>
              <a:rPr lang="it-IT" sz="2000" b="1" i="1" dirty="0" err="1">
                <a:solidFill>
                  <a:srgbClr val="002060"/>
                </a:solidFill>
                <a:latin typeface="Titillium Web"/>
              </a:rPr>
              <a:t>omnes</a:t>
            </a:r>
            <a:r>
              <a:rPr lang="it-IT" sz="2000" dirty="0">
                <a:solidFill>
                  <a:srgbClr val="002060"/>
                </a:solidFill>
                <a:latin typeface="Titillium Web"/>
              </a:rPr>
              <a:t> e, ove previsto, carattere di </a:t>
            </a:r>
            <a:r>
              <a:rPr lang="it-IT" sz="2000" b="1" dirty="0">
                <a:solidFill>
                  <a:srgbClr val="002060"/>
                </a:solidFill>
                <a:latin typeface="Titillium Web"/>
              </a:rPr>
              <a:t>vincolatività</a:t>
            </a:r>
            <a:endParaRPr lang="it-IT" dirty="0">
              <a:solidFill>
                <a:prstClr val="black"/>
              </a:solidFill>
              <a:cs typeface="Calibri"/>
            </a:endParaRP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non hanno natura normativa ma sono </a:t>
            </a:r>
            <a:r>
              <a:rPr lang="it-IT" sz="2000" b="1" dirty="0">
                <a:solidFill>
                  <a:srgbClr val="002060"/>
                </a:solidFill>
                <a:latin typeface="Titillium Web"/>
              </a:rPr>
              <a:t>atti amministrativi generali</a:t>
            </a:r>
            <a:r>
              <a:rPr lang="it-IT" sz="2000" dirty="0">
                <a:solidFill>
                  <a:srgbClr val="002060"/>
                </a:solidFill>
                <a:latin typeface="Titillium Web"/>
              </a:rPr>
              <a:t> </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assimilabili agli </a:t>
            </a:r>
            <a:r>
              <a:rPr lang="it-IT" sz="2000" b="1" dirty="0">
                <a:solidFill>
                  <a:srgbClr val="002060"/>
                </a:solidFill>
                <a:latin typeface="Titillium Web"/>
              </a:rPr>
              <a:t>atti di regolazione </a:t>
            </a:r>
            <a:r>
              <a:rPr lang="it-IT" sz="2000" dirty="0">
                <a:solidFill>
                  <a:srgbClr val="002060"/>
                </a:solidFill>
                <a:latin typeface="Titillium Web"/>
              </a:rPr>
              <a:t>delle Autorità amministrative indipendenti e quindi risultano giustiziabili dinanzi al giudice amministrativo, alla stregua delle linee guida di ANAC</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9</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119518896"/>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1127</Words>
  <Application>Microsoft Office PowerPoint</Application>
  <PresentationFormat>Widescreen</PresentationFormat>
  <Paragraphs>103</Paragraphs>
  <Slides>14</Slides>
  <Notes>11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Titillium Web</vt:lpstr>
      <vt:lpstr>Tema di Office</vt:lpstr>
      <vt:lpstr>Presentazione standard di PowerPoint</vt:lpstr>
      <vt:lpstr>Presentazione standard di PowerPoint</vt:lpstr>
      <vt:lpstr>Formazione: un approccio concreto alla gestione documentale</vt:lpstr>
      <vt:lpstr>Il ciclo di webinar</vt:lpstr>
      <vt:lpstr>Calendario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Falletta Pietro</dc:creator>
  <cp:lastModifiedBy>GENTILI Patrizia</cp:lastModifiedBy>
  <cp:revision>13</cp:revision>
  <dcterms:modified xsi:type="dcterms:W3CDTF">2022-10-03T12:40:53Z</dcterms:modified>
</cp:coreProperties>
</file>