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63"/>
  </p:notesMasterIdLst>
  <p:sldIdLst>
    <p:sldId id="1506" r:id="rId2"/>
    <p:sldId id="1816" r:id="rId3"/>
    <p:sldId id="1830" r:id="rId4"/>
    <p:sldId id="1826" r:id="rId5"/>
    <p:sldId id="1827" r:id="rId6"/>
    <p:sldId id="1828" r:id="rId7"/>
    <p:sldId id="1829" r:id="rId8"/>
    <p:sldId id="1790" r:id="rId9"/>
    <p:sldId id="1791" r:id="rId10"/>
    <p:sldId id="315" r:id="rId11"/>
    <p:sldId id="316" r:id="rId12"/>
    <p:sldId id="317" r:id="rId13"/>
    <p:sldId id="318" r:id="rId14"/>
    <p:sldId id="319" r:id="rId15"/>
    <p:sldId id="1819" r:id="rId16"/>
    <p:sldId id="1825" r:id="rId17"/>
    <p:sldId id="1831" r:id="rId18"/>
    <p:sldId id="1832" r:id="rId19"/>
    <p:sldId id="1833" r:id="rId20"/>
    <p:sldId id="1834" r:id="rId21"/>
    <p:sldId id="1835" r:id="rId22"/>
    <p:sldId id="1820" r:id="rId23"/>
    <p:sldId id="1817" r:id="rId24"/>
    <p:sldId id="1848" r:id="rId25"/>
    <p:sldId id="1850" r:id="rId26"/>
    <p:sldId id="1852" r:id="rId27"/>
    <p:sldId id="1853" r:id="rId28"/>
    <p:sldId id="1854" r:id="rId29"/>
    <p:sldId id="1855" r:id="rId30"/>
    <p:sldId id="1860" r:id="rId31"/>
    <p:sldId id="1856" r:id="rId32"/>
    <p:sldId id="1857" r:id="rId33"/>
    <p:sldId id="1859" r:id="rId34"/>
    <p:sldId id="1861" r:id="rId35"/>
    <p:sldId id="1863" r:id="rId36"/>
    <p:sldId id="1864" r:id="rId37"/>
    <p:sldId id="1821" r:id="rId38"/>
    <p:sldId id="1836" r:id="rId39"/>
    <p:sldId id="1837" r:id="rId40"/>
    <p:sldId id="1839" r:id="rId41"/>
    <p:sldId id="1822" r:id="rId42"/>
    <p:sldId id="1840" r:id="rId43"/>
    <p:sldId id="1841" r:id="rId44"/>
    <p:sldId id="1842" r:id="rId45"/>
    <p:sldId id="1843" r:id="rId46"/>
    <p:sldId id="1846" r:id="rId47"/>
    <p:sldId id="1847" r:id="rId48"/>
    <p:sldId id="1844" r:id="rId49"/>
    <p:sldId id="1845" r:id="rId50"/>
    <p:sldId id="1823" r:id="rId51"/>
    <p:sldId id="1865" r:id="rId52"/>
    <p:sldId id="1870" r:id="rId53"/>
    <p:sldId id="1866" r:id="rId54"/>
    <p:sldId id="1868" r:id="rId55"/>
    <p:sldId id="1869" r:id="rId56"/>
    <p:sldId id="1824" r:id="rId57"/>
    <p:sldId id="1871" r:id="rId58"/>
    <p:sldId id="1873" r:id="rId59"/>
    <p:sldId id="1872" r:id="rId60"/>
    <p:sldId id="1874" r:id="rId61"/>
    <p:sldId id="1505" r:id="rId62"/>
  </p:sldIdLst>
  <p:sldSz cx="9144000" cy="6858000" type="screen4x3"/>
  <p:notesSz cx="6858000"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FF"/>
    <a:srgbClr val="EAEAEA"/>
    <a:srgbClr val="FF3300"/>
    <a:srgbClr val="3333CC"/>
    <a:srgbClr val="333399"/>
    <a:srgbClr val="FFFF66"/>
    <a:srgbClr val="FFCC66"/>
    <a:srgbClr val="CC0000"/>
    <a:srgbClr val="D6D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99824" autoAdjust="0"/>
  </p:normalViewPr>
  <p:slideViewPr>
    <p:cSldViewPr>
      <p:cViewPr varScale="1">
        <p:scale>
          <a:sx n="63" d="100"/>
          <a:sy n="63" d="100"/>
        </p:scale>
        <p:origin x="116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EB9A5-A28A-47A0-B0F1-8AF5732EC3D6}" type="doc">
      <dgm:prSet loTypeId="urn:microsoft.com/office/officeart/2005/8/layout/cycle3" loCatId="cycle" qsTypeId="urn:microsoft.com/office/officeart/2005/8/quickstyle/simple1" qsCatId="simple" csTypeId="urn:microsoft.com/office/officeart/2005/8/colors/accent2_3" csCatId="accent2" phldr="1"/>
      <dgm:spPr/>
      <dgm:t>
        <a:bodyPr/>
        <a:lstStyle/>
        <a:p>
          <a:endParaRPr lang="it-IT"/>
        </a:p>
      </dgm:t>
    </dgm:pt>
    <dgm:pt modelId="{AC86934D-7BB4-4C34-984D-22F679E89CCF}">
      <dgm:prSet phldrT="[Testo]" custT="1"/>
      <dgm:spPr/>
      <dgm:t>
        <a:bodyPr/>
        <a:lstStyle/>
        <a:p>
          <a:r>
            <a:rPr lang="it-IT" sz="2400" dirty="0"/>
            <a:t>Progettazione</a:t>
          </a:r>
        </a:p>
      </dgm:t>
    </dgm:pt>
    <dgm:pt modelId="{7DCB148F-BD11-4356-BB37-28BC3F201D59}" type="parTrans" cxnId="{AFAA858F-E554-4F46-B4D4-02361C2A22AE}">
      <dgm:prSet/>
      <dgm:spPr/>
      <dgm:t>
        <a:bodyPr/>
        <a:lstStyle/>
        <a:p>
          <a:endParaRPr lang="it-IT" sz="3200"/>
        </a:p>
      </dgm:t>
    </dgm:pt>
    <dgm:pt modelId="{AF69E0D6-34DB-430C-8DAF-5BA4F68BC592}" type="sibTrans" cxnId="{AFAA858F-E554-4F46-B4D4-02361C2A22AE}">
      <dgm:prSet/>
      <dgm:spPr/>
      <dgm:t>
        <a:bodyPr/>
        <a:lstStyle/>
        <a:p>
          <a:endParaRPr lang="it-IT" sz="3200"/>
        </a:p>
      </dgm:t>
    </dgm:pt>
    <dgm:pt modelId="{F0C452B8-2176-4B17-AB07-6DD5527BEFDF}">
      <dgm:prSet phldrT="[Testo]" custT="1"/>
      <dgm:spPr/>
      <dgm:t>
        <a:bodyPr/>
        <a:lstStyle/>
        <a:p>
          <a:r>
            <a:rPr lang="it-IT" sz="2400" dirty="0"/>
            <a:t>Costruzione</a:t>
          </a:r>
        </a:p>
      </dgm:t>
    </dgm:pt>
    <dgm:pt modelId="{EB28FBA8-7D0A-49AC-AB6C-64E15F13F2E1}" type="parTrans" cxnId="{44AF31CC-C48F-4F5E-AD7A-439EC2948187}">
      <dgm:prSet/>
      <dgm:spPr/>
      <dgm:t>
        <a:bodyPr/>
        <a:lstStyle/>
        <a:p>
          <a:endParaRPr lang="it-IT" sz="3200"/>
        </a:p>
      </dgm:t>
    </dgm:pt>
    <dgm:pt modelId="{63BDD156-C02A-4A01-81D9-B199A3A3F49F}" type="sibTrans" cxnId="{44AF31CC-C48F-4F5E-AD7A-439EC2948187}">
      <dgm:prSet/>
      <dgm:spPr/>
      <dgm:t>
        <a:bodyPr/>
        <a:lstStyle/>
        <a:p>
          <a:endParaRPr lang="it-IT" sz="3200"/>
        </a:p>
      </dgm:t>
    </dgm:pt>
    <dgm:pt modelId="{35CFECDF-F7A8-4E99-9925-8C3BC66AFA0E}">
      <dgm:prSet phldrT="[Testo]" custT="1"/>
      <dgm:spPr/>
      <dgm:t>
        <a:bodyPr/>
        <a:lstStyle/>
        <a:p>
          <a:r>
            <a:rPr lang="it-IT" sz="2400" dirty="0"/>
            <a:t>Implementazione</a:t>
          </a:r>
        </a:p>
      </dgm:t>
    </dgm:pt>
    <dgm:pt modelId="{D50B690B-63EC-43A0-A0D2-88188295CFA6}" type="parTrans" cxnId="{B06F5D65-6F57-4EB6-9E7F-1E3CF10E9F0A}">
      <dgm:prSet/>
      <dgm:spPr/>
      <dgm:t>
        <a:bodyPr/>
        <a:lstStyle/>
        <a:p>
          <a:endParaRPr lang="it-IT" sz="3200"/>
        </a:p>
      </dgm:t>
    </dgm:pt>
    <dgm:pt modelId="{7E7BDDD3-C1E0-4AF2-BAD4-4AC0A90C8954}" type="sibTrans" cxnId="{B06F5D65-6F57-4EB6-9E7F-1E3CF10E9F0A}">
      <dgm:prSet/>
      <dgm:spPr/>
      <dgm:t>
        <a:bodyPr/>
        <a:lstStyle/>
        <a:p>
          <a:endParaRPr lang="it-IT" sz="3200"/>
        </a:p>
      </dgm:t>
    </dgm:pt>
    <dgm:pt modelId="{B6856321-EF1C-4665-8FAA-26F5FD869EBB}">
      <dgm:prSet custT="1"/>
      <dgm:spPr/>
      <dgm:t>
        <a:bodyPr/>
        <a:lstStyle/>
        <a:p>
          <a:r>
            <a:rPr lang="it-IT" sz="2400" dirty="0"/>
            <a:t>Chiusura</a:t>
          </a:r>
        </a:p>
      </dgm:t>
    </dgm:pt>
    <dgm:pt modelId="{EE09A4A3-ED1D-4E22-B44A-2AB547E4E28A}" type="parTrans" cxnId="{0338807D-0169-4CBE-AAA8-9F163DCDA6D6}">
      <dgm:prSet/>
      <dgm:spPr/>
      <dgm:t>
        <a:bodyPr/>
        <a:lstStyle/>
        <a:p>
          <a:endParaRPr lang="it-IT" sz="3200"/>
        </a:p>
      </dgm:t>
    </dgm:pt>
    <dgm:pt modelId="{90F05554-DAAA-43DD-91AD-9FDB2D27557D}" type="sibTrans" cxnId="{0338807D-0169-4CBE-AAA8-9F163DCDA6D6}">
      <dgm:prSet/>
      <dgm:spPr/>
      <dgm:t>
        <a:bodyPr/>
        <a:lstStyle/>
        <a:p>
          <a:endParaRPr lang="it-IT" sz="3200"/>
        </a:p>
      </dgm:t>
    </dgm:pt>
    <dgm:pt modelId="{8C609E6E-56EC-4098-9721-2197DE39215F}" type="pres">
      <dgm:prSet presAssocID="{579EB9A5-A28A-47A0-B0F1-8AF5732EC3D6}" presName="Name0" presStyleCnt="0">
        <dgm:presLayoutVars>
          <dgm:dir/>
          <dgm:resizeHandles val="exact"/>
        </dgm:presLayoutVars>
      </dgm:prSet>
      <dgm:spPr/>
    </dgm:pt>
    <dgm:pt modelId="{CBF4E1CB-6E92-4A90-8182-B2A0E99B213A}" type="pres">
      <dgm:prSet presAssocID="{579EB9A5-A28A-47A0-B0F1-8AF5732EC3D6}" presName="cycle" presStyleCnt="0"/>
      <dgm:spPr/>
    </dgm:pt>
    <dgm:pt modelId="{C0867699-7AFB-4392-B8CC-9E20B058A5DE}" type="pres">
      <dgm:prSet presAssocID="{AC86934D-7BB4-4C34-984D-22F679E89CCF}" presName="nodeFirstNode" presStyleLbl="node1" presStyleIdx="0" presStyleCnt="4">
        <dgm:presLayoutVars>
          <dgm:bulletEnabled val="1"/>
        </dgm:presLayoutVars>
      </dgm:prSet>
      <dgm:spPr/>
    </dgm:pt>
    <dgm:pt modelId="{18A161F4-66C8-4C36-A9D2-F7127E3082C2}" type="pres">
      <dgm:prSet presAssocID="{AF69E0D6-34DB-430C-8DAF-5BA4F68BC592}" presName="sibTransFirstNode" presStyleLbl="bgShp" presStyleIdx="0" presStyleCnt="1"/>
      <dgm:spPr/>
    </dgm:pt>
    <dgm:pt modelId="{225E7DA1-155F-4889-BBC2-F97DE0986A2F}" type="pres">
      <dgm:prSet presAssocID="{F0C452B8-2176-4B17-AB07-6DD5527BEFDF}" presName="nodeFollowingNodes" presStyleLbl="node1" presStyleIdx="1" presStyleCnt="4">
        <dgm:presLayoutVars>
          <dgm:bulletEnabled val="1"/>
        </dgm:presLayoutVars>
      </dgm:prSet>
      <dgm:spPr/>
    </dgm:pt>
    <dgm:pt modelId="{7EAC1D24-80C1-4B6F-8163-20956FFBC4C7}" type="pres">
      <dgm:prSet presAssocID="{35CFECDF-F7A8-4E99-9925-8C3BC66AFA0E}" presName="nodeFollowingNodes" presStyleLbl="node1" presStyleIdx="2" presStyleCnt="4">
        <dgm:presLayoutVars>
          <dgm:bulletEnabled val="1"/>
        </dgm:presLayoutVars>
      </dgm:prSet>
      <dgm:spPr/>
    </dgm:pt>
    <dgm:pt modelId="{9100C88E-2C49-4074-96D5-0D5A8556F4D3}" type="pres">
      <dgm:prSet presAssocID="{B6856321-EF1C-4665-8FAA-26F5FD869EBB}" presName="nodeFollowingNodes" presStyleLbl="node1" presStyleIdx="3" presStyleCnt="4">
        <dgm:presLayoutVars>
          <dgm:bulletEnabled val="1"/>
        </dgm:presLayoutVars>
      </dgm:prSet>
      <dgm:spPr/>
    </dgm:pt>
  </dgm:ptLst>
  <dgm:cxnLst>
    <dgm:cxn modelId="{B8925123-3986-4E68-8722-1E30467ECAC2}" type="presOf" srcId="{F0C452B8-2176-4B17-AB07-6DD5527BEFDF}" destId="{225E7DA1-155F-4889-BBC2-F97DE0986A2F}" srcOrd="0" destOrd="0" presId="urn:microsoft.com/office/officeart/2005/8/layout/cycle3"/>
    <dgm:cxn modelId="{971A802D-D824-4C64-BA58-EB4EA336EB58}" type="presOf" srcId="{35CFECDF-F7A8-4E99-9925-8C3BC66AFA0E}" destId="{7EAC1D24-80C1-4B6F-8163-20956FFBC4C7}" srcOrd="0" destOrd="0" presId="urn:microsoft.com/office/officeart/2005/8/layout/cycle3"/>
    <dgm:cxn modelId="{211FD435-58BF-4D8F-AE53-4D7DE0974D9A}" type="presOf" srcId="{579EB9A5-A28A-47A0-B0F1-8AF5732EC3D6}" destId="{8C609E6E-56EC-4098-9721-2197DE39215F}" srcOrd="0" destOrd="0" presId="urn:microsoft.com/office/officeart/2005/8/layout/cycle3"/>
    <dgm:cxn modelId="{B06F5D65-6F57-4EB6-9E7F-1E3CF10E9F0A}" srcId="{579EB9A5-A28A-47A0-B0F1-8AF5732EC3D6}" destId="{35CFECDF-F7A8-4E99-9925-8C3BC66AFA0E}" srcOrd="2" destOrd="0" parTransId="{D50B690B-63EC-43A0-A0D2-88188295CFA6}" sibTransId="{7E7BDDD3-C1E0-4AF2-BAD4-4AC0A90C8954}"/>
    <dgm:cxn modelId="{DF400D4F-EFBC-46EC-9FEB-7BE006000E1E}" type="presOf" srcId="{B6856321-EF1C-4665-8FAA-26F5FD869EBB}" destId="{9100C88E-2C49-4074-96D5-0D5A8556F4D3}" srcOrd="0" destOrd="0" presId="urn:microsoft.com/office/officeart/2005/8/layout/cycle3"/>
    <dgm:cxn modelId="{3D094950-F33E-474B-BC36-E474E5A25BC6}" type="presOf" srcId="{AF69E0D6-34DB-430C-8DAF-5BA4F68BC592}" destId="{18A161F4-66C8-4C36-A9D2-F7127E3082C2}" srcOrd="0" destOrd="0" presId="urn:microsoft.com/office/officeart/2005/8/layout/cycle3"/>
    <dgm:cxn modelId="{0338807D-0169-4CBE-AAA8-9F163DCDA6D6}" srcId="{579EB9A5-A28A-47A0-B0F1-8AF5732EC3D6}" destId="{B6856321-EF1C-4665-8FAA-26F5FD869EBB}" srcOrd="3" destOrd="0" parTransId="{EE09A4A3-ED1D-4E22-B44A-2AB547E4E28A}" sibTransId="{90F05554-DAAA-43DD-91AD-9FDB2D27557D}"/>
    <dgm:cxn modelId="{AFAA858F-E554-4F46-B4D4-02361C2A22AE}" srcId="{579EB9A5-A28A-47A0-B0F1-8AF5732EC3D6}" destId="{AC86934D-7BB4-4C34-984D-22F679E89CCF}" srcOrd="0" destOrd="0" parTransId="{7DCB148F-BD11-4356-BB37-28BC3F201D59}" sibTransId="{AF69E0D6-34DB-430C-8DAF-5BA4F68BC592}"/>
    <dgm:cxn modelId="{44AF31CC-C48F-4F5E-AD7A-439EC2948187}" srcId="{579EB9A5-A28A-47A0-B0F1-8AF5732EC3D6}" destId="{F0C452B8-2176-4B17-AB07-6DD5527BEFDF}" srcOrd="1" destOrd="0" parTransId="{EB28FBA8-7D0A-49AC-AB6C-64E15F13F2E1}" sibTransId="{63BDD156-C02A-4A01-81D9-B199A3A3F49F}"/>
    <dgm:cxn modelId="{093574E8-8FD0-4A11-805E-B6CBF5CEC61D}" type="presOf" srcId="{AC86934D-7BB4-4C34-984D-22F679E89CCF}" destId="{C0867699-7AFB-4392-B8CC-9E20B058A5DE}" srcOrd="0" destOrd="0" presId="urn:microsoft.com/office/officeart/2005/8/layout/cycle3"/>
    <dgm:cxn modelId="{B31D0320-2347-47F1-93AF-218ECE8D0922}" type="presParOf" srcId="{8C609E6E-56EC-4098-9721-2197DE39215F}" destId="{CBF4E1CB-6E92-4A90-8182-B2A0E99B213A}" srcOrd="0" destOrd="0" presId="urn:microsoft.com/office/officeart/2005/8/layout/cycle3"/>
    <dgm:cxn modelId="{17464025-8DEF-4DDC-ABF4-AD1F593C0323}" type="presParOf" srcId="{CBF4E1CB-6E92-4A90-8182-B2A0E99B213A}" destId="{C0867699-7AFB-4392-B8CC-9E20B058A5DE}" srcOrd="0" destOrd="0" presId="urn:microsoft.com/office/officeart/2005/8/layout/cycle3"/>
    <dgm:cxn modelId="{D10C6BDB-0E82-4A22-9C22-3F86D3C59992}" type="presParOf" srcId="{CBF4E1CB-6E92-4A90-8182-B2A0E99B213A}" destId="{18A161F4-66C8-4C36-A9D2-F7127E3082C2}" srcOrd="1" destOrd="0" presId="urn:microsoft.com/office/officeart/2005/8/layout/cycle3"/>
    <dgm:cxn modelId="{F808B483-3DFA-4D03-A351-B20155DF8ABF}" type="presParOf" srcId="{CBF4E1CB-6E92-4A90-8182-B2A0E99B213A}" destId="{225E7DA1-155F-4889-BBC2-F97DE0986A2F}" srcOrd="2" destOrd="0" presId="urn:microsoft.com/office/officeart/2005/8/layout/cycle3"/>
    <dgm:cxn modelId="{8AD676D2-978D-4958-B7A4-63A6DD58819C}" type="presParOf" srcId="{CBF4E1CB-6E92-4A90-8182-B2A0E99B213A}" destId="{7EAC1D24-80C1-4B6F-8163-20956FFBC4C7}" srcOrd="3" destOrd="0" presId="urn:microsoft.com/office/officeart/2005/8/layout/cycle3"/>
    <dgm:cxn modelId="{B3917C7B-ADCF-404B-963F-A269A2F40A4D}" type="presParOf" srcId="{CBF4E1CB-6E92-4A90-8182-B2A0E99B213A}" destId="{9100C88E-2C49-4074-96D5-0D5A8556F4D3}"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161F4-66C8-4C36-A9D2-F7127E3082C2}">
      <dsp:nvSpPr>
        <dsp:cNvPr id="0" name=""/>
        <dsp:cNvSpPr/>
      </dsp:nvSpPr>
      <dsp:spPr>
        <a:xfrm>
          <a:off x="1330256" y="-111162"/>
          <a:ext cx="4828318" cy="4828318"/>
        </a:xfrm>
        <a:prstGeom prst="circularArrow">
          <a:avLst>
            <a:gd name="adj1" fmla="val 4668"/>
            <a:gd name="adj2" fmla="val 272909"/>
            <a:gd name="adj3" fmla="val 12917368"/>
            <a:gd name="adj4" fmla="val 17972479"/>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867699-7AFB-4392-B8CC-9E20B058A5DE}">
      <dsp:nvSpPr>
        <dsp:cNvPr id="0" name=""/>
        <dsp:cNvSpPr/>
      </dsp:nvSpPr>
      <dsp:spPr>
        <a:xfrm>
          <a:off x="2172053" y="412"/>
          <a:ext cx="3144724" cy="1572362"/>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Progettazione</a:t>
          </a:r>
        </a:p>
      </dsp:txBody>
      <dsp:txXfrm>
        <a:off x="2248809" y="77168"/>
        <a:ext cx="2991212" cy="1418850"/>
      </dsp:txXfrm>
    </dsp:sp>
    <dsp:sp modelId="{225E7DA1-155F-4889-BBC2-F97DE0986A2F}">
      <dsp:nvSpPr>
        <dsp:cNvPr id="0" name=""/>
        <dsp:cNvSpPr/>
      </dsp:nvSpPr>
      <dsp:spPr>
        <a:xfrm>
          <a:off x="3905740" y="1734098"/>
          <a:ext cx="3144724" cy="1572362"/>
        </a:xfrm>
        <a:prstGeom prst="round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Costruzione</a:t>
          </a:r>
        </a:p>
      </dsp:txBody>
      <dsp:txXfrm>
        <a:off x="3982496" y="1810854"/>
        <a:ext cx="2991212" cy="1418850"/>
      </dsp:txXfrm>
    </dsp:sp>
    <dsp:sp modelId="{7EAC1D24-80C1-4B6F-8163-20956FFBC4C7}">
      <dsp:nvSpPr>
        <dsp:cNvPr id="0" name=""/>
        <dsp:cNvSpPr/>
      </dsp:nvSpPr>
      <dsp:spPr>
        <a:xfrm>
          <a:off x="2172053" y="3467785"/>
          <a:ext cx="3144724" cy="1572362"/>
        </a:xfrm>
        <a:prstGeom prst="round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Implementazione</a:t>
          </a:r>
        </a:p>
      </dsp:txBody>
      <dsp:txXfrm>
        <a:off x="2248809" y="3544541"/>
        <a:ext cx="2991212" cy="1418850"/>
      </dsp:txXfrm>
    </dsp:sp>
    <dsp:sp modelId="{9100C88E-2C49-4074-96D5-0D5A8556F4D3}">
      <dsp:nvSpPr>
        <dsp:cNvPr id="0" name=""/>
        <dsp:cNvSpPr/>
      </dsp:nvSpPr>
      <dsp:spPr>
        <a:xfrm>
          <a:off x="438366" y="1734098"/>
          <a:ext cx="3144724" cy="1572362"/>
        </a:xfrm>
        <a:prstGeom prst="round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Chiusura</a:t>
          </a:r>
        </a:p>
      </dsp:txBody>
      <dsp:txXfrm>
        <a:off x="515122" y="1810854"/>
        <a:ext cx="2991212" cy="14188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it-IT"/>
          </a:p>
        </p:txBody>
      </p:sp>
      <p:sp>
        <p:nvSpPr>
          <p:cNvPr id="9219"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it-IT"/>
          </a:p>
        </p:txBody>
      </p:sp>
      <p:sp>
        <p:nvSpPr>
          <p:cNvPr id="7782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714875"/>
            <a:ext cx="5486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9222" name="Rectangle 6"/>
          <p:cNvSpPr>
            <a:spLocks noGrp="1" noChangeArrowheads="1"/>
          </p:cNvSpPr>
          <p:nvPr>
            <p:ph type="ftr" sz="quarter" idx="4"/>
          </p:nvPr>
        </p:nvSpPr>
        <p:spPr bwMode="auto">
          <a:xfrm>
            <a:off x="0"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it-IT"/>
          </a:p>
        </p:txBody>
      </p:sp>
      <p:sp>
        <p:nvSpPr>
          <p:cNvPr id="9223" name="Rectangle 7"/>
          <p:cNvSpPr>
            <a:spLocks noGrp="1" noChangeArrowheads="1"/>
          </p:cNvSpPr>
          <p:nvPr>
            <p:ph type="sldNum" sz="quarter" idx="5"/>
          </p:nvPr>
        </p:nvSpPr>
        <p:spPr bwMode="auto">
          <a:xfrm>
            <a:off x="3884613"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34DDAFD-6C8E-435C-94C7-A1BC3E5B0090}" type="slidenum">
              <a:rPr lang="it-IT"/>
              <a:pPr>
                <a:defRPr/>
              </a:pPr>
              <a:t>‹N›</a:t>
            </a:fld>
            <a:endParaRPr lang="it-IT"/>
          </a:p>
        </p:txBody>
      </p:sp>
    </p:spTree>
    <p:extLst>
      <p:ext uri="{BB962C8B-B14F-4D97-AF65-F5344CB8AC3E}">
        <p14:creationId xmlns:p14="http://schemas.microsoft.com/office/powerpoint/2010/main" val="127918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11"/>
          <p:cNvSpPr>
            <a:spLocks noGrp="1" noChangeArrowheads="1"/>
          </p:cNvSpPr>
          <p:nvPr>
            <p:ph type="sldNum" sz="quarter"/>
          </p:nvPr>
        </p:nvSpPr>
        <p:spPr>
          <a:noFill/>
        </p:spPr>
        <p:txBody>
          <a:bodyPr/>
          <a:lstStyle/>
          <a:p>
            <a:fld id="{9991BBF1-0899-47B5-A0A3-F0DC06538B24}" type="slidenum">
              <a:rPr lang="it-IT" smtClean="0">
                <a:cs typeface="Arial" pitchFamily="34" charset="0"/>
              </a:rPr>
              <a:pPr/>
              <a:t>1</a:t>
            </a:fld>
            <a:endParaRPr lang="it-IT">
              <a:cs typeface="Arial" pitchFamily="34" charset="0"/>
            </a:endParaRPr>
          </a:p>
        </p:txBody>
      </p:sp>
      <p:sp>
        <p:nvSpPr>
          <p:cNvPr id="189443" name="Text Box 1"/>
          <p:cNvSpPr txBox="1">
            <a:spLocks noChangeArrowheads="1"/>
          </p:cNvSpPr>
          <p:nvPr/>
        </p:nvSpPr>
        <p:spPr bwMode="auto">
          <a:xfrm>
            <a:off x="3806143" y="9360537"/>
            <a:ext cx="2907426" cy="488321"/>
          </a:xfrm>
          <a:prstGeom prst="rect">
            <a:avLst/>
          </a:prstGeom>
          <a:noFill/>
          <a:ln w="9525">
            <a:noFill/>
            <a:round/>
            <a:headEnd/>
            <a:tailEnd/>
          </a:ln>
        </p:spPr>
        <p:txBody>
          <a:bodyPr lIns="89676" tIns="46632" rIns="89676" bIns="46632" anchor="b"/>
          <a:lstStyle/>
          <a:p>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fld id="{206420CC-B58B-40E4-ACA4-4BD767055B24}" type="slidenum">
              <a:rPr lang="it-IT">
                <a:solidFill>
                  <a:srgbClr val="000000"/>
                </a:solidFill>
                <a:latin typeface="Calibri" pitchFamily="34" charset="0"/>
                <a:cs typeface="Arial" pitchFamily="34" charset="0"/>
              </a:rPr>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t>1</a:t>
            </a:fld>
            <a:endParaRPr lang="it-IT" dirty="0">
              <a:solidFill>
                <a:srgbClr val="000000"/>
              </a:solidFill>
              <a:latin typeface="Calibri" pitchFamily="34" charset="0"/>
              <a:cs typeface="Arial" pitchFamily="34" charset="0"/>
            </a:endParaRPr>
          </a:p>
        </p:txBody>
      </p:sp>
      <p:sp>
        <p:nvSpPr>
          <p:cNvPr id="189444" name="Text Box 2"/>
          <p:cNvSpPr txBox="1">
            <a:spLocks noChangeArrowheads="1"/>
          </p:cNvSpPr>
          <p:nvPr/>
        </p:nvSpPr>
        <p:spPr bwMode="auto">
          <a:xfrm>
            <a:off x="1119454" y="738824"/>
            <a:ext cx="4480969" cy="3695700"/>
          </a:xfrm>
          <a:prstGeom prst="rect">
            <a:avLst/>
          </a:prstGeom>
          <a:solidFill>
            <a:srgbClr val="FFFFFF"/>
          </a:solidFill>
          <a:ln w="9360">
            <a:solidFill>
              <a:srgbClr val="000000"/>
            </a:solidFill>
            <a:miter lim="800000"/>
            <a:headEnd/>
            <a:tailEnd/>
          </a:ln>
        </p:spPr>
        <p:txBody>
          <a:bodyPr wrap="none" lIns="91111" tIns="45555" rIns="91111" bIns="45555" anchor="ctr"/>
          <a:lstStyle/>
          <a:p>
            <a:endParaRPr lang="it-IT"/>
          </a:p>
        </p:txBody>
      </p:sp>
      <p:sp>
        <p:nvSpPr>
          <p:cNvPr id="189445" name="Rectangle 3"/>
          <p:cNvSpPr>
            <a:spLocks noGrp="1" noChangeArrowheads="1"/>
          </p:cNvSpPr>
          <p:nvPr>
            <p:ph type="body"/>
          </p:nvPr>
        </p:nvSpPr>
        <p:spPr>
          <a:xfrm>
            <a:off x="671672" y="4681855"/>
            <a:ext cx="5373378" cy="4531236"/>
          </a:xfrm>
          <a:noFill/>
          <a:ln/>
        </p:spPr>
        <p:txBody>
          <a:bodyPr wrap="none" anchor="ctr"/>
          <a:lstStyle/>
          <a:p>
            <a:endParaRPr lang="it-IT"/>
          </a:p>
        </p:txBody>
      </p:sp>
      <p:sp>
        <p:nvSpPr>
          <p:cNvPr id="189446" name="Text Box 4"/>
          <p:cNvSpPr txBox="1">
            <a:spLocks noChangeArrowheads="1"/>
          </p:cNvSpPr>
          <p:nvPr/>
        </p:nvSpPr>
        <p:spPr bwMode="auto">
          <a:xfrm>
            <a:off x="3806143" y="9360538"/>
            <a:ext cx="2912157" cy="493078"/>
          </a:xfrm>
          <a:prstGeom prst="rect">
            <a:avLst/>
          </a:prstGeom>
          <a:noFill/>
          <a:ln w="9525">
            <a:noFill/>
            <a:round/>
            <a:headEnd/>
            <a:tailEnd/>
          </a:ln>
        </p:spPr>
        <p:txBody>
          <a:bodyPr lIns="89676" tIns="46632" rIns="89676" bIns="46632" anchor="b"/>
          <a:lstStyle/>
          <a:p>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fld id="{3A76991C-71AF-45F0-AE32-306A6ABEDAF3}" type="slidenum">
              <a:rPr lang="en-US">
                <a:solidFill>
                  <a:srgbClr val="000000"/>
                </a:solidFill>
                <a:latin typeface="Calibri" pitchFamily="34" charset="0"/>
              </a:rPr>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t>1</a:t>
            </a:fld>
            <a:endParaRPr lang="en-US" dirty="0">
              <a:solidFill>
                <a:srgbClr val="000000"/>
              </a:solidFill>
              <a:latin typeface="Calibri" pitchFamily="34" charset="0"/>
            </a:endParaRPr>
          </a:p>
        </p:txBody>
      </p:sp>
    </p:spTree>
    <p:extLst>
      <p:ext uri="{BB962C8B-B14F-4D97-AF65-F5344CB8AC3E}">
        <p14:creationId xmlns:p14="http://schemas.microsoft.com/office/powerpoint/2010/main" val="172158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26</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26</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211003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27</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27</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211451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28</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28</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1549017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29</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29</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979753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31</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31</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236955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32</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32</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286058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33</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33</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3911930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34</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34</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3044400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35</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35</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98063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36</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36</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138748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6"/>
          <p:cNvSpPr>
            <a:spLocks noGrp="1" noChangeArrowheads="1"/>
          </p:cNvSpPr>
          <p:nvPr>
            <p:ph type="sldNum" sz="quarter"/>
          </p:nvPr>
        </p:nvSpPr>
        <p:spPr>
          <a:noFill/>
        </p:spPr>
        <p:txBody>
          <a:bodyPr/>
          <a:lstStyle/>
          <a:p>
            <a:fld id="{D7A992FE-B29B-4EF6-AF58-08BC898A9269}" type="slidenum">
              <a:rPr lang="it-IT" smtClean="0">
                <a:ea typeface="MS Gothic" pitchFamily="49" charset="-128"/>
              </a:rPr>
              <a:pPr/>
              <a:t>10</a:t>
            </a:fld>
            <a:endParaRPr lang="it-IT">
              <a:ea typeface="MS Gothic" pitchFamily="49" charset="-128"/>
            </a:endParaRPr>
          </a:p>
        </p:txBody>
      </p:sp>
      <p:sp>
        <p:nvSpPr>
          <p:cNvPr id="150531" name="Rectangle 2"/>
          <p:cNvSpPr>
            <a:spLocks noGrp="1" noRot="1" noChangeAspect="1" noChangeArrowheads="1" noTextEdit="1"/>
          </p:cNvSpPr>
          <p:nvPr>
            <p:ph type="sldImg"/>
          </p:nvPr>
        </p:nvSpPr>
        <p:spPr>
          <a:xfrm>
            <a:off x="3044825" y="476250"/>
            <a:ext cx="3178175" cy="2382838"/>
          </a:xfrm>
        </p:spPr>
      </p:sp>
      <p:sp>
        <p:nvSpPr>
          <p:cNvPr id="150532"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0533"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37F44F55-8C32-4D0E-BD1B-A871C4BF564B}"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10</a:t>
            </a:fld>
            <a:endParaRPr lang="en-US" sz="1300">
              <a:solidFill>
                <a:srgbClr val="000000"/>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51</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51</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73643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52</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52</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2314729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53</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53</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3813878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54</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54</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3998317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55</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55</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1184286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57</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57</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2683249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58</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58</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605898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59</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59</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1840665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60</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60</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1419203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egnaposto immagine diapositiva 1"/>
          <p:cNvSpPr>
            <a:spLocks noGrp="1" noRot="1" noChangeAspect="1" noTextEdit="1"/>
          </p:cNvSpPr>
          <p:nvPr>
            <p:ph type="sldImg"/>
          </p:nvPr>
        </p:nvSpPr>
        <p:spPr>
          <a:ln/>
        </p:spPr>
      </p:sp>
      <p:sp>
        <p:nvSpPr>
          <p:cNvPr id="302083" name="Segnaposto note 2"/>
          <p:cNvSpPr>
            <a:spLocks noGrp="1"/>
          </p:cNvSpPr>
          <p:nvPr>
            <p:ph type="body" idx="1"/>
          </p:nvPr>
        </p:nvSpPr>
        <p:spPr>
          <a:noFill/>
          <a:ln/>
        </p:spPr>
        <p:txBody>
          <a:bodyPr/>
          <a:lstStyle/>
          <a:p>
            <a:endParaRPr lang="it-IT"/>
          </a:p>
        </p:txBody>
      </p:sp>
      <p:sp>
        <p:nvSpPr>
          <p:cNvPr id="302084" name="Segnaposto numero diapositiva 3"/>
          <p:cNvSpPr>
            <a:spLocks noGrp="1"/>
          </p:cNvSpPr>
          <p:nvPr>
            <p:ph type="sldNum" sz="quarter"/>
          </p:nvPr>
        </p:nvSpPr>
        <p:spPr>
          <a:noFill/>
        </p:spPr>
        <p:txBody>
          <a:bodyPr/>
          <a:lstStyle/>
          <a:p>
            <a:fld id="{AEC9DBB0-3757-412F-B01B-D6905669C7C8}" type="slidenum">
              <a:rPr lang="en-US" smtClean="0">
                <a:cs typeface="Arial" pitchFamily="34" charset="0"/>
              </a:rPr>
              <a:pPr/>
              <a:t>61</a:t>
            </a:fld>
            <a:endParaRPr lang="en-US">
              <a:cs typeface="Arial" pitchFamily="34" charset="0"/>
            </a:endParaRPr>
          </a:p>
        </p:txBody>
      </p:sp>
    </p:spTree>
    <p:extLst>
      <p:ext uri="{BB962C8B-B14F-4D97-AF65-F5344CB8AC3E}">
        <p14:creationId xmlns:p14="http://schemas.microsoft.com/office/powerpoint/2010/main" val="305514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6"/>
          <p:cNvSpPr>
            <a:spLocks noGrp="1" noChangeArrowheads="1"/>
          </p:cNvSpPr>
          <p:nvPr>
            <p:ph type="sldNum" sz="quarter"/>
          </p:nvPr>
        </p:nvSpPr>
        <p:spPr>
          <a:noFill/>
        </p:spPr>
        <p:txBody>
          <a:bodyPr/>
          <a:lstStyle/>
          <a:p>
            <a:fld id="{1195F4B4-7E6F-46C4-9179-5E774286E106}" type="slidenum">
              <a:rPr lang="it-IT" smtClean="0">
                <a:ea typeface="MS Gothic" pitchFamily="49" charset="-128"/>
              </a:rPr>
              <a:pPr/>
              <a:t>11</a:t>
            </a:fld>
            <a:endParaRPr lang="it-IT">
              <a:ea typeface="MS Gothic" pitchFamily="49" charset="-128"/>
            </a:endParaRPr>
          </a:p>
        </p:txBody>
      </p:sp>
      <p:sp>
        <p:nvSpPr>
          <p:cNvPr id="151555" name="Rectangle 2"/>
          <p:cNvSpPr>
            <a:spLocks noGrp="1" noRot="1" noChangeAspect="1" noChangeArrowheads="1" noTextEdit="1"/>
          </p:cNvSpPr>
          <p:nvPr>
            <p:ph type="sldImg"/>
          </p:nvPr>
        </p:nvSpPr>
        <p:spPr>
          <a:xfrm>
            <a:off x="3044825" y="476250"/>
            <a:ext cx="3178175" cy="2382838"/>
          </a:xfrm>
        </p:spPr>
      </p:sp>
      <p:sp>
        <p:nvSpPr>
          <p:cNvPr id="151556"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1557"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DEDE47D7-C531-46A9-B2AD-79FE01743EFF}"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11</a:t>
            </a:fld>
            <a:endParaRPr lang="en-US" sz="130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6"/>
          <p:cNvSpPr>
            <a:spLocks noGrp="1" noChangeArrowheads="1"/>
          </p:cNvSpPr>
          <p:nvPr>
            <p:ph type="sldNum" sz="quarter"/>
          </p:nvPr>
        </p:nvSpPr>
        <p:spPr>
          <a:noFill/>
        </p:spPr>
        <p:txBody>
          <a:bodyPr/>
          <a:lstStyle/>
          <a:p>
            <a:fld id="{7A0604B4-3B63-4BBD-BC14-6254EC9C5FC8}" type="slidenum">
              <a:rPr lang="it-IT" smtClean="0">
                <a:ea typeface="MS Gothic" pitchFamily="49" charset="-128"/>
              </a:rPr>
              <a:pPr/>
              <a:t>12</a:t>
            </a:fld>
            <a:endParaRPr lang="it-IT">
              <a:ea typeface="MS Gothic" pitchFamily="49" charset="-128"/>
            </a:endParaRPr>
          </a:p>
        </p:txBody>
      </p:sp>
      <p:sp>
        <p:nvSpPr>
          <p:cNvPr id="152579" name="Rectangle 2"/>
          <p:cNvSpPr>
            <a:spLocks noGrp="1" noRot="1" noChangeAspect="1" noChangeArrowheads="1" noTextEdit="1"/>
          </p:cNvSpPr>
          <p:nvPr>
            <p:ph type="sldImg"/>
          </p:nvPr>
        </p:nvSpPr>
        <p:spPr>
          <a:xfrm>
            <a:off x="3044825" y="476250"/>
            <a:ext cx="3178175" cy="2382838"/>
          </a:xfrm>
        </p:spPr>
      </p:sp>
      <p:sp>
        <p:nvSpPr>
          <p:cNvPr id="152580"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2581"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0C569398-0FE3-43DF-A29A-FD39B118B0D8}"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12</a:t>
            </a:fld>
            <a:endParaRPr lang="en-US" sz="1300">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6"/>
          <p:cNvSpPr>
            <a:spLocks noGrp="1" noChangeArrowheads="1"/>
          </p:cNvSpPr>
          <p:nvPr>
            <p:ph type="sldNum" sz="quarter"/>
          </p:nvPr>
        </p:nvSpPr>
        <p:spPr>
          <a:noFill/>
        </p:spPr>
        <p:txBody>
          <a:bodyPr/>
          <a:lstStyle/>
          <a:p>
            <a:fld id="{894F41DE-F22D-4315-A3DB-C22A98BEEE81}" type="slidenum">
              <a:rPr lang="it-IT" smtClean="0">
                <a:ea typeface="MS Gothic" pitchFamily="49" charset="-128"/>
              </a:rPr>
              <a:pPr/>
              <a:t>13</a:t>
            </a:fld>
            <a:endParaRPr lang="it-IT">
              <a:ea typeface="MS Gothic" pitchFamily="49" charset="-128"/>
            </a:endParaRPr>
          </a:p>
        </p:txBody>
      </p:sp>
      <p:sp>
        <p:nvSpPr>
          <p:cNvPr id="153603" name="Rectangle 2"/>
          <p:cNvSpPr>
            <a:spLocks noGrp="1" noRot="1" noChangeAspect="1" noChangeArrowheads="1" noTextEdit="1"/>
          </p:cNvSpPr>
          <p:nvPr>
            <p:ph type="sldImg"/>
          </p:nvPr>
        </p:nvSpPr>
        <p:spPr>
          <a:xfrm>
            <a:off x="3044825" y="476250"/>
            <a:ext cx="3178175" cy="2382838"/>
          </a:xfrm>
        </p:spPr>
      </p:sp>
      <p:sp>
        <p:nvSpPr>
          <p:cNvPr id="153604"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3605"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FFBABB33-732F-44B1-9D8F-8BC0CF4E570D}"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13</a:t>
            </a:fld>
            <a:endParaRPr lang="en-US" sz="130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14</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14</a:t>
            </a:fld>
            <a:endParaRPr lang="en-US" sz="130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23</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23</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803809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24</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24</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1734276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25</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25</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322551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9401B92-E4BA-471C-8D80-8B576006C1B6}"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68EA9934-59B3-4F29-8DF2-FFB79123904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C3D8E85-FD41-47EF-8B42-6BC27E58E944}"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AB3108C5-7934-426C-BB12-5076A9AA07D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706090"/>
          </a:xfrm>
        </p:spPr>
        <p:txBody>
          <a:bodyPr/>
          <a:lstStyle>
            <a:lvl1pPr>
              <a:defRPr sz="3200" b="1">
                <a:solidFill>
                  <a:srgbClr val="FF0000"/>
                </a:solidFill>
                <a:latin typeface="Calibri" panose="020F0502020204030204" pitchFamily="34" charset="0"/>
                <a:cs typeface="Calibri" panose="020F0502020204030204" pitchFamily="34" charset="0"/>
              </a:defRPr>
            </a:lvl1pPr>
          </a:lstStyle>
          <a:p>
            <a:r>
              <a:rPr lang="it-IT" dirty="0"/>
              <a:t>Fare clic per modificare lo stile del titolo</a:t>
            </a:r>
          </a:p>
        </p:txBody>
      </p:sp>
      <p:sp>
        <p:nvSpPr>
          <p:cNvPr id="3" name="Segnaposto contenuto 2"/>
          <p:cNvSpPr>
            <a:spLocks noGrp="1"/>
          </p:cNvSpPr>
          <p:nvPr>
            <p:ph idx="1"/>
          </p:nvPr>
        </p:nvSpPr>
        <p:spPr>
          <a:xfrm>
            <a:off x="457200" y="1124744"/>
            <a:ext cx="8229600" cy="5001419"/>
          </a:xfrm>
        </p:spPr>
        <p:txBody>
          <a:bodyPr/>
          <a:lstStyle>
            <a:lvl1pPr algn="just">
              <a:defRPr sz="2400">
                <a:latin typeface="Calibri" panose="020F0502020204030204" pitchFamily="34" charset="0"/>
                <a:cs typeface="Calibri" panose="020F0502020204030204" pitchFamily="34" charset="0"/>
              </a:defRPr>
            </a:lvl1pPr>
            <a:lvl2pPr algn="just">
              <a:defRPr sz="2000">
                <a:latin typeface="Calibri" panose="020F0502020204030204" pitchFamily="34" charset="0"/>
                <a:cs typeface="Calibri" panose="020F0502020204030204" pitchFamily="34" charset="0"/>
              </a:defRPr>
            </a:lvl2pPr>
            <a:lvl3pPr algn="just">
              <a:defRPr sz="1800">
                <a:latin typeface="Calibri" panose="020F0502020204030204" pitchFamily="34" charset="0"/>
                <a:cs typeface="Calibri" panose="020F0502020204030204" pitchFamily="34" charset="0"/>
              </a:defRPr>
            </a:lvl3pPr>
            <a:lvl4pPr algn="just">
              <a:defRPr>
                <a:latin typeface="Calibri" panose="020F0502020204030204" pitchFamily="34" charset="0"/>
                <a:cs typeface="Calibri" panose="020F0502020204030204" pitchFamily="34" charset="0"/>
              </a:defRPr>
            </a:lvl4pPr>
            <a:lvl5pPr algn="just">
              <a:defRPr>
                <a:latin typeface="Calibri" panose="020F0502020204030204" pitchFamily="34" charset="0"/>
                <a:cs typeface="Calibri" panose="020F050202020403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310BEF9C-E8AA-4320-831E-DA3F969F0A1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B99E5C10-DF0C-4D43-A82D-91715331A7B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C10C3D6B-B2BE-40F6-93FA-540A2EF443B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604A3937-76AD-4565-BC01-6D579F63566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6C26F44F-9379-481D-B60E-D1932F666C2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7E44A29D-A808-4134-AE18-98D4CFE76AB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CA478A38-0CC8-4023-9053-C551D0A4950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39EF356F-6C0C-4A11-AA11-C4E7FCA7F38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88BCA828-E31F-4DAB-BF76-C915851720B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67544" y="2205162"/>
            <a:ext cx="8280920" cy="2303958"/>
          </a:xfrm>
          <a:prstGeom prst="rect">
            <a:avLst/>
          </a:prstGeom>
          <a:noFill/>
          <a:ln w="9525">
            <a:noFill/>
            <a:round/>
            <a:headEnd/>
            <a:tailEnd/>
          </a:ln>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dirty="0">
              <a:solidFill>
                <a:srgbClr val="000000"/>
              </a:solidFill>
              <a:latin typeface="Calibri"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rPr>
              <a:t>LA PROGRAMMAZIONE DEI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rPr>
              <a:t>FONDI STRUTTURALI 2014-2020</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dirty="0"/>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chemeClr val="accent2"/>
                </a:solidFill>
              </a:rPr>
              <a:t>Regolamentazione in materia di strumenti finanziari</a:t>
            </a:r>
            <a:endParaRPr lang="it-IT" sz="2800" b="1" dirty="0">
              <a:latin typeface="Calibri" pitchFamily="34" charset="0"/>
              <a:cs typeface="Calibri" pitchFamily="34" charset="0"/>
            </a:endParaRPr>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cs typeface="Calibri" pitchFamily="34" charset="0"/>
              </a:rPr>
              <a:t> Lorenzo Improta</a:t>
            </a:r>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cs typeface="Calibri" pitchFamily="34" charset="0"/>
              </a:rPr>
              <a:t>Michele Nicolaj </a:t>
            </a:r>
          </a:p>
        </p:txBody>
      </p:sp>
      <p:sp>
        <p:nvSpPr>
          <p:cNvPr id="15363" name="Text Box 2"/>
          <p:cNvSpPr txBox="1">
            <a:spLocks noChangeArrowheads="1"/>
          </p:cNvSpPr>
          <p:nvPr/>
        </p:nvSpPr>
        <p:spPr bwMode="auto">
          <a:xfrm>
            <a:off x="900113" y="5661247"/>
            <a:ext cx="7335837" cy="791941"/>
          </a:xfrm>
          <a:prstGeom prst="rect">
            <a:avLst/>
          </a:prstGeom>
          <a:noFill/>
          <a:ln w="9525">
            <a:noFill/>
            <a:round/>
            <a:headEnd/>
            <a:tailEnd/>
          </a:ln>
        </p:spPr>
        <p:txBody>
          <a:bodyPr lIns="90000" tIns="46800" rIns="90000" bIns="46800"/>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i="1" dirty="0">
                <a:solidFill>
                  <a:srgbClr val="3333CC"/>
                </a:solidFill>
                <a:latin typeface="Calibri" pitchFamily="34" charset="0"/>
              </a:rPr>
              <a:t>4 dicembre 2020</a:t>
            </a:r>
          </a:p>
        </p:txBody>
      </p:sp>
      <p:sp>
        <p:nvSpPr>
          <p:cNvPr id="15364" name="Text Box 3"/>
          <p:cNvSpPr txBox="1">
            <a:spLocks noChangeArrowheads="1"/>
          </p:cNvSpPr>
          <p:nvPr/>
        </p:nvSpPr>
        <p:spPr bwMode="auto">
          <a:xfrm>
            <a:off x="6553200" y="6248400"/>
            <a:ext cx="1903413" cy="455613"/>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30D3EF-0F0D-4AF5-B079-447ACF97BBC9}" type="slidenum">
              <a:rPr lang="it-IT" sz="1200">
                <a:solidFill>
                  <a:srgbClr val="898989"/>
                </a:solidFill>
                <a:latin typeface="Calibri" pitchFamily="34"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898989"/>
              </a:solidFill>
              <a:latin typeface="Calibri" pitchFamily="34" charset="0"/>
            </a:endParaRPr>
          </a:p>
        </p:txBody>
      </p:sp>
      <p:grpSp>
        <p:nvGrpSpPr>
          <p:cNvPr id="7" name="Group 1">
            <a:extLst>
              <a:ext uri="{FF2B5EF4-FFF2-40B4-BE49-F238E27FC236}">
                <a16:creationId xmlns:a16="http://schemas.microsoft.com/office/drawing/2014/main" id="{114866DA-82FB-45FC-8E22-2F30255DC621}"/>
              </a:ext>
            </a:extLst>
          </p:cNvPr>
          <p:cNvGrpSpPr>
            <a:grpSpLocks/>
          </p:cNvGrpSpPr>
          <p:nvPr/>
        </p:nvGrpSpPr>
        <p:grpSpPr bwMode="auto">
          <a:xfrm>
            <a:off x="216024" y="0"/>
            <a:ext cx="4283968" cy="1988840"/>
            <a:chOff x="0" y="0"/>
            <a:chExt cx="5424" cy="2050"/>
          </a:xfrm>
        </p:grpSpPr>
        <p:pic>
          <p:nvPicPr>
            <p:cNvPr id="8" name="Picture 4">
              <a:extLst>
                <a:ext uri="{FF2B5EF4-FFF2-40B4-BE49-F238E27FC236}">
                  <a16:creationId xmlns:a16="http://schemas.microsoft.com/office/drawing/2014/main" id="{1DEFFD56-AEE0-4E17-99FB-85EAFC803E86}"/>
                </a:ext>
              </a:extLst>
            </p:cNvPr>
            <p:cNvPicPr>
              <a:picLocks noChangeAspect="1" noChangeArrowheads="1"/>
            </p:cNvPicPr>
            <p:nvPr/>
          </p:nvPicPr>
          <p:blipFill>
            <a:blip r:embed="rId3" cstate="print"/>
            <a:srcRect/>
            <a:stretch>
              <a:fillRect/>
            </a:stretch>
          </p:blipFill>
          <p:spPr bwMode="auto">
            <a:xfrm>
              <a:off x="0" y="0"/>
              <a:ext cx="5424" cy="2050"/>
            </a:xfrm>
            <a:prstGeom prst="rect">
              <a:avLst/>
            </a:prstGeom>
            <a:noFill/>
          </p:spPr>
        </p:pic>
        <p:pic>
          <p:nvPicPr>
            <p:cNvPr id="9" name="Picture 3">
              <a:extLst>
                <a:ext uri="{FF2B5EF4-FFF2-40B4-BE49-F238E27FC236}">
                  <a16:creationId xmlns:a16="http://schemas.microsoft.com/office/drawing/2014/main" id="{EB1BE206-4FB3-41DF-A08E-C12D9A934F42}"/>
                </a:ext>
              </a:extLst>
            </p:cNvPr>
            <p:cNvPicPr>
              <a:picLocks noChangeAspect="1" noChangeArrowheads="1"/>
            </p:cNvPicPr>
            <p:nvPr/>
          </p:nvPicPr>
          <p:blipFill>
            <a:blip r:embed="rId4" cstate="print"/>
            <a:srcRect/>
            <a:stretch>
              <a:fillRect/>
            </a:stretch>
          </p:blipFill>
          <p:spPr bwMode="auto">
            <a:xfrm>
              <a:off x="2369" y="0"/>
              <a:ext cx="684" cy="770"/>
            </a:xfrm>
            <a:prstGeom prst="rect">
              <a:avLst/>
            </a:prstGeom>
            <a:noFill/>
          </p:spPr>
        </p:pic>
        <p:sp>
          <p:nvSpPr>
            <p:cNvPr id="10" name="Text Box 2">
              <a:extLst>
                <a:ext uri="{FF2B5EF4-FFF2-40B4-BE49-F238E27FC236}">
                  <a16:creationId xmlns:a16="http://schemas.microsoft.com/office/drawing/2014/main" id="{89F046B6-456F-45BC-B060-7F11F8D19B4E}"/>
                </a:ext>
              </a:extLst>
            </p:cNvPr>
            <p:cNvSpPr txBox="1">
              <a:spLocks noChangeArrowheads="1"/>
            </p:cNvSpPr>
            <p:nvPr/>
          </p:nvSpPr>
          <p:spPr bwMode="auto">
            <a:xfrm>
              <a:off x="0" y="850"/>
              <a:ext cx="5229" cy="1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a:ln>
                    <a:noFill/>
                  </a:ln>
                  <a:solidFill>
                    <a:srgbClr val="006600"/>
                  </a:solidFill>
                  <a:effectLst/>
                  <a:latin typeface="Arial" pitchFamily="34" charset="0"/>
                  <a:ea typeface="Calibri" pitchFamily="34" charset="0"/>
                  <a:cs typeface="Arial" pitchFamily="34" charset="0"/>
                </a:rPr>
                <a:t>Regione Calabria</a:t>
              </a:r>
              <a:endParaRPr kumimoji="0" lang="it-IT"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100" b="0" i="1" u="none" strike="noStrike" cap="none" normalizeH="0" baseline="0" dirty="0">
                  <a:ln>
                    <a:noFill/>
                  </a:ln>
                  <a:solidFill>
                    <a:srgbClr val="006600"/>
                  </a:solidFill>
                  <a:effectLst/>
                  <a:latin typeface="Arial" pitchFamily="34" charset="0"/>
                  <a:ea typeface="Calibri" pitchFamily="34" charset="0"/>
                  <a:cs typeface="Arial" pitchFamily="34" charset="0"/>
                </a:rPr>
                <a:t>Dipartimento Organizzazione e Risorse Umane Settore Gestione Giuridica del Personale Formazione e Sviluppo Risorse Umane</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1" name="Group 7">
            <a:extLst>
              <a:ext uri="{FF2B5EF4-FFF2-40B4-BE49-F238E27FC236}">
                <a16:creationId xmlns:a16="http://schemas.microsoft.com/office/drawing/2014/main" id="{EA4EAF19-73F0-4A6A-9CC8-C65519CFA95D}"/>
              </a:ext>
            </a:extLst>
          </p:cNvPr>
          <p:cNvGrpSpPr>
            <a:grpSpLocks/>
          </p:cNvGrpSpPr>
          <p:nvPr/>
        </p:nvGrpSpPr>
        <p:grpSpPr bwMode="auto">
          <a:xfrm>
            <a:off x="5652120" y="276572"/>
            <a:ext cx="2994025" cy="992188"/>
            <a:chOff x="0" y="0"/>
            <a:chExt cx="4716" cy="1563"/>
          </a:xfrm>
        </p:grpSpPr>
        <p:pic>
          <p:nvPicPr>
            <p:cNvPr id="12" name="Picture 9">
              <a:extLst>
                <a:ext uri="{FF2B5EF4-FFF2-40B4-BE49-F238E27FC236}">
                  <a16:creationId xmlns:a16="http://schemas.microsoft.com/office/drawing/2014/main" id="{4806D04E-560B-4431-9FB4-0CCFA44B01F3}"/>
                </a:ext>
              </a:extLst>
            </p:cNvPr>
            <p:cNvPicPr>
              <a:picLocks noChangeAspect="1" noChangeArrowheads="1"/>
            </p:cNvPicPr>
            <p:nvPr/>
          </p:nvPicPr>
          <p:blipFill>
            <a:blip r:embed="rId5" cstate="print"/>
            <a:srcRect/>
            <a:stretch>
              <a:fillRect/>
            </a:stretch>
          </p:blipFill>
          <p:spPr bwMode="auto">
            <a:xfrm>
              <a:off x="0" y="0"/>
              <a:ext cx="4716" cy="1562"/>
            </a:xfrm>
            <a:prstGeom prst="rect">
              <a:avLst/>
            </a:prstGeom>
            <a:noFill/>
          </p:spPr>
        </p:pic>
        <p:pic>
          <p:nvPicPr>
            <p:cNvPr id="13" name="Picture 8">
              <a:extLst>
                <a:ext uri="{FF2B5EF4-FFF2-40B4-BE49-F238E27FC236}">
                  <a16:creationId xmlns:a16="http://schemas.microsoft.com/office/drawing/2014/main" id="{11F384B1-15E8-41B9-8243-3EFBC205D903}"/>
                </a:ext>
              </a:extLst>
            </p:cNvPr>
            <p:cNvPicPr>
              <a:picLocks noChangeAspect="1" noChangeArrowheads="1"/>
            </p:cNvPicPr>
            <p:nvPr/>
          </p:nvPicPr>
          <p:blipFill>
            <a:blip r:embed="rId6" cstate="print"/>
            <a:srcRect/>
            <a:stretch>
              <a:fillRect/>
            </a:stretch>
          </p:blipFill>
          <p:spPr bwMode="auto">
            <a:xfrm>
              <a:off x="415" y="233"/>
              <a:ext cx="3883" cy="970"/>
            </a:xfrm>
            <a:prstGeom prst="rect">
              <a:avLst/>
            </a:prstGeom>
            <a:noFill/>
          </p:spPr>
        </p:pic>
      </p:grpSp>
    </p:spTree>
    <p:extLst>
      <p:ext uri="{BB962C8B-B14F-4D97-AF65-F5344CB8AC3E}">
        <p14:creationId xmlns:p14="http://schemas.microsoft.com/office/powerpoint/2010/main" val="34638363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L’accordo di finanziamento</a:t>
            </a:r>
          </a:p>
        </p:txBody>
      </p:sp>
      <p:sp>
        <p:nvSpPr>
          <p:cNvPr id="57347" name="Text Box 3"/>
          <p:cNvSpPr txBox="1">
            <a:spLocks noChangeArrowheads="1"/>
          </p:cNvSpPr>
          <p:nvPr/>
        </p:nvSpPr>
        <p:spPr bwMode="auto">
          <a:xfrm>
            <a:off x="250825" y="1196975"/>
            <a:ext cx="8713788" cy="4470400"/>
          </a:xfrm>
          <a:prstGeom prst="rect">
            <a:avLst/>
          </a:prstGeom>
          <a:noFill/>
          <a:ln w="9525">
            <a:noFill/>
            <a:round/>
            <a:headEnd/>
            <a:tailEnd/>
          </a:ln>
        </p:spPr>
        <p:txBody>
          <a:bodyPr/>
          <a:lstStyle/>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Per gli strumenti finanziari che vengono attuati direttamente dall’</a:t>
            </a:r>
            <a:r>
              <a:rPr lang="it-IT" sz="2400" dirty="0" err="1">
                <a:solidFill>
                  <a:srgbClr val="000000"/>
                </a:solidFill>
                <a:latin typeface="Calibri" pitchFamily="34" charset="0"/>
                <a:ea typeface="굴림" pitchFamily="34" charset="-127"/>
              </a:rPr>
              <a:t>AdG</a:t>
            </a:r>
            <a:r>
              <a:rPr lang="it-IT" sz="2400" dirty="0">
                <a:solidFill>
                  <a:srgbClr val="000000"/>
                </a:solidFill>
                <a:latin typeface="Calibri" pitchFamily="34" charset="0"/>
                <a:ea typeface="굴림" pitchFamily="34" charset="-127"/>
              </a:rPr>
              <a:t> (solo in caso di prestiti o garanzie), i termini e le condizioni per i contributi dei programmi agli strumenti finanziari sono definiti in un </a:t>
            </a:r>
            <a:r>
              <a:rPr lang="it-IT" sz="2400" b="1" u="sng" dirty="0">
                <a:solidFill>
                  <a:srgbClr val="0000FF"/>
                </a:solidFill>
                <a:latin typeface="Calibri" pitchFamily="34" charset="0"/>
                <a:ea typeface="굴림" pitchFamily="34" charset="-127"/>
              </a:rPr>
              <a:t>documento strategico</a:t>
            </a:r>
            <a:r>
              <a:rPr lang="it-IT" sz="2400" b="1"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esaminato dal comitato di sorveglianza.</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Negli altri casi, i termini e le condizioni per i contributi dei programmi agli strumenti finanziari sono definiti in </a:t>
            </a:r>
            <a:r>
              <a:rPr lang="it-IT" sz="2400" b="1" u="sng" dirty="0">
                <a:solidFill>
                  <a:srgbClr val="0000FF"/>
                </a:solidFill>
                <a:latin typeface="Calibri" pitchFamily="34" charset="0"/>
                <a:ea typeface="굴림" pitchFamily="34" charset="-127"/>
              </a:rPr>
              <a:t>accordi di finanziamento</a:t>
            </a:r>
            <a:r>
              <a:rPr lang="it-IT" sz="2400"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ai livelli seguenti:</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a) ove applicabile, tra i rappresentanti debitamente autorizzati dell'autorità di gestione e l'organismo che attua il fondo di fondi; e</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b) tra i rappresentanti debitamente autorizzati dell'autorità di gestione o, ove applicabile, l'organismo che attua il fondo di fondi e l'organismo che attua lo strumento finanziario.</a:t>
            </a:r>
          </a:p>
        </p:txBody>
      </p:sp>
      <p:sp>
        <p:nvSpPr>
          <p:cNvPr id="57348"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9901FC1C-585E-422D-A66F-23847D9BA4B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10</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L’accordo di finanziamento</a:t>
            </a:r>
          </a:p>
        </p:txBody>
      </p:sp>
      <p:sp>
        <p:nvSpPr>
          <p:cNvPr id="58371" name="Text Box 3"/>
          <p:cNvSpPr txBox="1">
            <a:spLocks noChangeArrowheads="1"/>
          </p:cNvSpPr>
          <p:nvPr/>
        </p:nvSpPr>
        <p:spPr bwMode="auto">
          <a:xfrm>
            <a:off x="250825" y="1196975"/>
            <a:ext cx="8713788" cy="5184775"/>
          </a:xfrm>
          <a:prstGeom prst="rect">
            <a:avLst/>
          </a:prstGeom>
          <a:noFill/>
          <a:ln w="9525">
            <a:noFill/>
            <a:round/>
            <a:headEnd/>
            <a:tailEnd/>
          </a:ln>
        </p:spPr>
        <p:txBody>
          <a:bodyPr/>
          <a:lstStyle/>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L’accordo di finanziamento comprende:</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a) la </a:t>
            </a:r>
            <a:r>
              <a:rPr lang="it-IT" sz="2400" b="1" u="sng" dirty="0">
                <a:solidFill>
                  <a:srgbClr val="0000FF"/>
                </a:solidFill>
                <a:latin typeface="Calibri" pitchFamily="34" charset="0"/>
                <a:ea typeface="굴림" pitchFamily="34" charset="-127"/>
              </a:rPr>
              <a:t>strategia</a:t>
            </a:r>
            <a:r>
              <a:rPr lang="it-IT" sz="2400" dirty="0">
                <a:solidFill>
                  <a:srgbClr val="000000"/>
                </a:solidFill>
                <a:latin typeface="Calibri" pitchFamily="34" charset="0"/>
                <a:ea typeface="굴림" pitchFamily="34" charset="-127"/>
              </a:rPr>
              <a:t> o la politica d'investimento compresi le modalità di attuazione, i prodotti finanziari da offrire, i destinatari finali che si intende raggiungere e, se del caso, la combinazione prevista con il sostegno sotto forma di sovvenzioni;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b) un </a:t>
            </a:r>
            <a:r>
              <a:rPr lang="it-IT" sz="2400" b="1" u="sng" dirty="0">
                <a:solidFill>
                  <a:srgbClr val="0000FF"/>
                </a:solidFill>
                <a:latin typeface="Calibri" pitchFamily="34" charset="0"/>
                <a:ea typeface="굴림" pitchFamily="34" charset="-127"/>
              </a:rPr>
              <a:t>piano aziendale</a:t>
            </a:r>
            <a:r>
              <a:rPr lang="it-IT" sz="2400" b="1"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o documenti equivalenti per lo strumento finanziario da attuare, compreso l'effetto leva previsto;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c) i </a:t>
            </a:r>
            <a:r>
              <a:rPr lang="it-IT" sz="2400" b="1" u="sng" dirty="0">
                <a:solidFill>
                  <a:srgbClr val="0000FF"/>
                </a:solidFill>
                <a:latin typeface="Calibri" pitchFamily="34" charset="0"/>
                <a:ea typeface="굴림" pitchFamily="34" charset="-127"/>
              </a:rPr>
              <a:t>risultati prefissati</a:t>
            </a:r>
            <a:r>
              <a:rPr lang="it-IT" sz="2400" b="1"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che lo strumento finanziario interessato dovrebbe raggiungere per contribuire agli obiettivi specifici e ai risultati della priorità pertinente;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d) le </a:t>
            </a:r>
            <a:r>
              <a:rPr lang="it-IT" sz="2400" b="1" u="sng" dirty="0">
                <a:solidFill>
                  <a:srgbClr val="0000FF"/>
                </a:solidFill>
                <a:latin typeface="Calibri" pitchFamily="34" charset="0"/>
                <a:ea typeface="굴림" pitchFamily="34" charset="-127"/>
              </a:rPr>
              <a:t>disposizioni per il controllo dell'attuazione degli investimenti</a:t>
            </a:r>
            <a:r>
              <a:rPr lang="it-IT" sz="2400" b="1"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e dei flussi delle opportunità d'investimento, compresa la rendicontazione da parte dello strumento finanziario al fondo di fondi e/o all'autorità di gestione;</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58372"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023C6416-BD90-43C5-86D6-6F4840111367}"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11</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L’accordo di finanziamento</a:t>
            </a:r>
          </a:p>
        </p:txBody>
      </p:sp>
      <p:sp>
        <p:nvSpPr>
          <p:cNvPr id="59395" name="Text Box 3"/>
          <p:cNvSpPr txBox="1">
            <a:spLocks noChangeArrowheads="1"/>
          </p:cNvSpPr>
          <p:nvPr/>
        </p:nvSpPr>
        <p:spPr bwMode="auto">
          <a:xfrm>
            <a:off x="250825" y="981075"/>
            <a:ext cx="8713788" cy="5184775"/>
          </a:xfrm>
          <a:prstGeom prst="rect">
            <a:avLst/>
          </a:prstGeom>
          <a:noFill/>
          <a:ln w="9525">
            <a:noFill/>
            <a:round/>
            <a:headEnd/>
            <a:tailEnd/>
          </a:ln>
        </p:spPr>
        <p:txBody>
          <a:bodyPr/>
          <a:lstStyle/>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e) i </a:t>
            </a:r>
            <a:r>
              <a:rPr lang="it-IT" sz="2400" b="1" u="sng" dirty="0">
                <a:solidFill>
                  <a:srgbClr val="0000FF"/>
                </a:solidFill>
                <a:latin typeface="Calibri" pitchFamily="34" charset="0"/>
                <a:ea typeface="굴림" pitchFamily="34" charset="-127"/>
              </a:rPr>
              <a:t>requisiti in materia di </a:t>
            </a:r>
            <a:r>
              <a:rPr lang="it-IT" sz="2400" b="1" u="sng" dirty="0" err="1">
                <a:solidFill>
                  <a:srgbClr val="0000FF"/>
                </a:solidFill>
                <a:latin typeface="Calibri" pitchFamily="34" charset="0"/>
                <a:ea typeface="굴림" pitchFamily="34" charset="-127"/>
              </a:rPr>
              <a:t>audit</a:t>
            </a:r>
            <a:r>
              <a:rPr lang="it-IT" sz="2400" dirty="0">
                <a:solidFill>
                  <a:srgbClr val="000000"/>
                </a:solidFill>
                <a:latin typeface="Calibri" pitchFamily="34" charset="0"/>
                <a:ea typeface="굴림" pitchFamily="34" charset="-127"/>
              </a:rPr>
              <a:t>, quali i requisiti minimi per la documentazione da conservare a livello dello strumento finanziario (e, se del caso, a livello del fondo di fondi), e i </a:t>
            </a:r>
            <a:r>
              <a:rPr lang="it-IT" sz="2400" b="1" u="sng" dirty="0">
                <a:solidFill>
                  <a:srgbClr val="0000FF"/>
                </a:solidFill>
                <a:latin typeface="Calibri" pitchFamily="34" charset="0"/>
                <a:ea typeface="굴림" pitchFamily="34" charset="-127"/>
              </a:rPr>
              <a:t>requisiti in relazione alla gestione delle registrazioni separate</a:t>
            </a:r>
            <a:r>
              <a:rPr lang="it-IT" sz="2400" b="1" u="sng" dirty="0">
                <a:solidFill>
                  <a:schemeClr val="accent2"/>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per le diverse forme di sostegno conformemente, compresi le disposizioni e i requisiti riguardanti l'accesso ai documenti da parte delle autorità di </a:t>
            </a:r>
            <a:r>
              <a:rPr lang="it-IT" sz="2400" dirty="0" err="1">
                <a:solidFill>
                  <a:srgbClr val="000000"/>
                </a:solidFill>
                <a:latin typeface="Calibri" pitchFamily="34" charset="0"/>
                <a:ea typeface="굴림" pitchFamily="34" charset="-127"/>
              </a:rPr>
              <a:t>audit</a:t>
            </a:r>
            <a:r>
              <a:rPr lang="it-IT" sz="2400" dirty="0">
                <a:solidFill>
                  <a:srgbClr val="000000"/>
                </a:solidFill>
                <a:latin typeface="Calibri" pitchFamily="34" charset="0"/>
                <a:ea typeface="굴림" pitchFamily="34" charset="-127"/>
              </a:rPr>
              <a:t> degli Stati membri, dei revisori della Commissione e della Corte dei conti europea, per garantire una pista di controllo chiara;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f) i </a:t>
            </a:r>
            <a:r>
              <a:rPr lang="it-IT" sz="2400" b="1" u="sng" dirty="0">
                <a:solidFill>
                  <a:srgbClr val="0000FF"/>
                </a:solidFill>
                <a:latin typeface="Calibri" pitchFamily="34" charset="0"/>
                <a:ea typeface="굴림" pitchFamily="34" charset="-127"/>
              </a:rPr>
              <a:t>requisiti e le procedure per la gestione del contributo scaglionato</a:t>
            </a:r>
            <a:r>
              <a:rPr lang="it-IT" sz="2400" b="1"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previsto dal programma e per la previsione dei flussi delle opportunità di investimento, compresi i requisiti per la contabilità fiduciaria/separata;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g) </a:t>
            </a:r>
            <a:r>
              <a:rPr lang="it-IT" sz="2400" b="1" u="sng" dirty="0">
                <a:solidFill>
                  <a:srgbClr val="0000FF"/>
                </a:solidFill>
                <a:latin typeface="Calibri" pitchFamily="34" charset="0"/>
                <a:ea typeface="굴림" pitchFamily="34" charset="-127"/>
              </a:rPr>
              <a:t>i requisiti e le procedure per la gestione degli interessi e altre plusvalenze </a:t>
            </a:r>
            <a:r>
              <a:rPr lang="it-IT" sz="2400" dirty="0">
                <a:solidFill>
                  <a:srgbClr val="000000"/>
                </a:solidFill>
                <a:latin typeface="Calibri" pitchFamily="34" charset="0"/>
                <a:ea typeface="굴림" pitchFamily="34" charset="-127"/>
              </a:rPr>
              <a:t>generate, comprese le operazioni/ gli investimenti di tesoreria accettabili, e le responsabilità e gli obblighi delle parti interessate;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59396"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3CE6FCFD-3CC6-47F9-BD6A-BA5C6C0197A2}"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12</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L’accordo di finanziamento</a:t>
            </a:r>
          </a:p>
        </p:txBody>
      </p:sp>
      <p:sp>
        <p:nvSpPr>
          <p:cNvPr id="60419" name="Text Box 3"/>
          <p:cNvSpPr txBox="1">
            <a:spLocks noChangeArrowheads="1"/>
          </p:cNvSpPr>
          <p:nvPr/>
        </p:nvSpPr>
        <p:spPr bwMode="auto">
          <a:xfrm>
            <a:off x="250825" y="981075"/>
            <a:ext cx="8713788" cy="5184775"/>
          </a:xfrm>
          <a:prstGeom prst="rect">
            <a:avLst/>
          </a:prstGeom>
          <a:noFill/>
          <a:ln w="9525">
            <a:noFill/>
            <a:round/>
            <a:headEnd/>
            <a:tailEnd/>
          </a:ln>
        </p:spPr>
        <p:txBody>
          <a:bodyPr/>
          <a:lstStyle/>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h) le disposizioni relative al calcolo e al pagamento dei </a:t>
            </a:r>
            <a:r>
              <a:rPr lang="it-IT" sz="2400" b="1" u="sng" dirty="0">
                <a:solidFill>
                  <a:srgbClr val="0000FF"/>
                </a:solidFill>
                <a:latin typeface="Calibri" pitchFamily="34" charset="0"/>
                <a:ea typeface="굴림" pitchFamily="34" charset="-127"/>
              </a:rPr>
              <a:t>costi di gestione </a:t>
            </a:r>
            <a:r>
              <a:rPr lang="it-IT" sz="2400" dirty="0">
                <a:solidFill>
                  <a:srgbClr val="000000"/>
                </a:solidFill>
                <a:latin typeface="Calibri" pitchFamily="34" charset="0"/>
                <a:ea typeface="굴림" pitchFamily="34" charset="-127"/>
              </a:rPr>
              <a:t>sostenuti o delle commissioni di gestione dello strumento finanziario;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i) le disposizioni relative al </a:t>
            </a:r>
            <a:r>
              <a:rPr lang="it-IT" sz="2400" b="1" u="sng" dirty="0">
                <a:solidFill>
                  <a:srgbClr val="0000FF"/>
                </a:solidFill>
                <a:latin typeface="Calibri" pitchFamily="34" charset="0"/>
                <a:ea typeface="굴림" pitchFamily="34" charset="-127"/>
              </a:rPr>
              <a:t>riutilizzo delle risorse imputabili </a:t>
            </a:r>
            <a:r>
              <a:rPr lang="it-IT" sz="2400" dirty="0">
                <a:solidFill>
                  <a:srgbClr val="000000"/>
                </a:solidFill>
                <a:latin typeface="Calibri" pitchFamily="34" charset="0"/>
                <a:ea typeface="굴림" pitchFamily="34" charset="-127"/>
              </a:rPr>
              <a:t>al sostegno dei fondi SIE</a:t>
            </a:r>
            <a:r>
              <a:rPr lang="it-IT" sz="2400" b="1" dirty="0">
                <a:solidFill>
                  <a:schemeClr val="accent2"/>
                </a:solidFill>
                <a:latin typeface="Calibri" pitchFamily="34" charset="0"/>
                <a:ea typeface="굴림" pitchFamily="34" charset="-127"/>
              </a:rPr>
              <a:t> </a:t>
            </a:r>
            <a:r>
              <a:rPr lang="it-IT" sz="2400" b="1" u="sng" dirty="0">
                <a:solidFill>
                  <a:srgbClr val="0000FF"/>
                </a:solidFill>
                <a:latin typeface="Calibri" pitchFamily="34" charset="0"/>
                <a:ea typeface="굴림" pitchFamily="34" charset="-127"/>
              </a:rPr>
              <a:t>fino alla fine del periodo di ammissibilità</a:t>
            </a:r>
            <a:r>
              <a:rPr lang="it-IT" sz="2400" dirty="0">
                <a:solidFill>
                  <a:srgbClr val="000000"/>
                </a:solidFill>
                <a:latin typeface="Calibri" pitchFamily="34" charset="0"/>
                <a:ea typeface="굴림" pitchFamily="34" charset="-127"/>
              </a:rPr>
              <a:t>;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j) le disposizioni relative al </a:t>
            </a:r>
            <a:r>
              <a:rPr lang="it-IT" sz="2400" b="1" u="sng" dirty="0">
                <a:solidFill>
                  <a:srgbClr val="0033CC"/>
                </a:solidFill>
                <a:latin typeface="Calibri" pitchFamily="34" charset="0"/>
                <a:ea typeface="굴림" pitchFamily="34" charset="-127"/>
              </a:rPr>
              <a:t>reimpiego delle risorse </a:t>
            </a:r>
            <a:r>
              <a:rPr lang="it-IT" sz="2400" dirty="0">
                <a:solidFill>
                  <a:srgbClr val="000000"/>
                </a:solidFill>
                <a:latin typeface="Calibri" pitchFamily="34" charset="0"/>
                <a:ea typeface="굴림" pitchFamily="34" charset="-127"/>
              </a:rPr>
              <a:t>imputabili al sostegno dei fondi SIE dopo la fine del periodo di ammissibilità conformemente all'articolo 45 e le modalità relative all'uscita di tali risorse dallo strumento finanziario;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k) le condizioni di un </a:t>
            </a:r>
            <a:r>
              <a:rPr lang="it-IT" sz="2400" b="1" u="sng" dirty="0">
                <a:solidFill>
                  <a:srgbClr val="0000FF"/>
                </a:solidFill>
                <a:latin typeface="Calibri" pitchFamily="34" charset="0"/>
                <a:ea typeface="굴림" pitchFamily="34" charset="-127"/>
              </a:rPr>
              <a:t>eventuale ritiro o ritiro parziale </a:t>
            </a:r>
            <a:r>
              <a:rPr lang="it-IT" sz="2400" dirty="0">
                <a:solidFill>
                  <a:srgbClr val="000000"/>
                </a:solidFill>
                <a:latin typeface="Calibri" pitchFamily="34" charset="0"/>
                <a:ea typeface="굴림" pitchFamily="34" charset="-127"/>
              </a:rPr>
              <a:t>dei contributi dei programmi erogati agli strumenti finanziari, compreso il fondo di fondi, se del caso;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60420"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69B54BB5-83B2-4C2F-8F0B-8C995AF164B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13</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L’accordo di finanziamento</a:t>
            </a:r>
          </a:p>
        </p:txBody>
      </p:sp>
      <p:sp>
        <p:nvSpPr>
          <p:cNvPr id="61443" name="Text Box 3"/>
          <p:cNvSpPr txBox="1">
            <a:spLocks noChangeArrowheads="1"/>
          </p:cNvSpPr>
          <p:nvPr/>
        </p:nvSpPr>
        <p:spPr bwMode="auto">
          <a:xfrm>
            <a:off x="250825" y="981075"/>
            <a:ext cx="8713788" cy="5184775"/>
          </a:xfrm>
          <a:prstGeom prst="rect">
            <a:avLst/>
          </a:prstGeom>
          <a:noFill/>
          <a:ln w="9525">
            <a:noFill/>
            <a:round/>
            <a:headEnd/>
            <a:tailEnd/>
          </a:ln>
        </p:spPr>
        <p:txBody>
          <a:bodyPr/>
          <a:lstStyle/>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l) </a:t>
            </a:r>
            <a:r>
              <a:rPr lang="it-IT" sz="2400" b="1" u="sng" dirty="0">
                <a:solidFill>
                  <a:srgbClr val="0000FF"/>
                </a:solidFill>
                <a:latin typeface="Calibri" pitchFamily="34" charset="0"/>
                <a:ea typeface="굴림" pitchFamily="34" charset="-127"/>
              </a:rPr>
              <a:t>le disposizioni volte a garantire che gli organismi di attuazione degli strumenti finanziari gestiscano detti strumenti in modo indipendente</a:t>
            </a:r>
            <a:r>
              <a:rPr lang="it-IT" sz="2400"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e conformemente alle norme professionali pertinenti, e agiscano nell'interesse esclusivo delle parti che forniscono i contributi allo strumento finanziario;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m) le </a:t>
            </a:r>
            <a:r>
              <a:rPr lang="it-IT" sz="2400" b="1" u="sng" dirty="0">
                <a:solidFill>
                  <a:srgbClr val="0000FF"/>
                </a:solidFill>
                <a:latin typeface="Calibri" pitchFamily="34" charset="0"/>
                <a:ea typeface="굴림" pitchFamily="34" charset="-127"/>
              </a:rPr>
              <a:t>disposizioni relative alla liquidazione</a:t>
            </a:r>
            <a:r>
              <a:rPr lang="it-IT" sz="2400"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dello strumento finanziario.</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Inoltre, qualora gli strumenti finanziari siano organizzati mediante un </a:t>
            </a:r>
            <a:r>
              <a:rPr lang="it-IT" sz="2400" b="1" u="sng" dirty="0">
                <a:solidFill>
                  <a:srgbClr val="0000FF"/>
                </a:solidFill>
                <a:latin typeface="Calibri" pitchFamily="34" charset="0"/>
                <a:ea typeface="굴림" pitchFamily="34" charset="-127"/>
              </a:rPr>
              <a:t>fondo di fondi</a:t>
            </a:r>
            <a:r>
              <a:rPr lang="it-IT" sz="2400" dirty="0">
                <a:solidFill>
                  <a:srgbClr val="000000"/>
                </a:solidFill>
                <a:latin typeface="Calibri" pitchFamily="34" charset="0"/>
                <a:ea typeface="굴림" pitchFamily="34" charset="-127"/>
              </a:rPr>
              <a:t>, l'accordo di finanziamento tra l'autorità di gestione e l'organismo che attua il fondo di fondi prevede altresì </a:t>
            </a:r>
            <a:r>
              <a:rPr lang="it-IT" sz="2400" b="1" u="sng" dirty="0">
                <a:solidFill>
                  <a:srgbClr val="0000FF"/>
                </a:solidFill>
                <a:latin typeface="Calibri" pitchFamily="34" charset="0"/>
                <a:ea typeface="굴림" pitchFamily="34" charset="-127"/>
              </a:rPr>
              <a:t>la valutazione e la selezione degli organismi che attuano gli strumenti finanziari</a:t>
            </a:r>
            <a:r>
              <a:rPr lang="it-IT" sz="2400" dirty="0">
                <a:solidFill>
                  <a:srgbClr val="000000"/>
                </a:solidFill>
                <a:latin typeface="Calibri" pitchFamily="34" charset="0"/>
                <a:ea typeface="굴림" pitchFamily="34" charset="-127"/>
              </a:rPr>
              <a:t>, compresi inviti a manifestare interesse o procedure di appalti pubblici.</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14</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Gestione e controllo degli strumenti finanziari</a:t>
            </a: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15</a:t>
            </a:fld>
            <a:endParaRPr lang="it-IT" dirty="0"/>
          </a:p>
        </p:txBody>
      </p:sp>
    </p:spTree>
    <p:extLst>
      <p:ext uri="{BB962C8B-B14F-4D97-AF65-F5344CB8AC3E}">
        <p14:creationId xmlns:p14="http://schemas.microsoft.com/office/powerpoint/2010/main" val="234049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C54AF6F-22F5-4015-8AEC-21092EE649DC}"/>
              </a:ext>
            </a:extLst>
          </p:cNvPr>
          <p:cNvSpPr>
            <a:spLocks noGrp="1"/>
          </p:cNvSpPr>
          <p:nvPr>
            <p:ph type="title"/>
          </p:nvPr>
        </p:nvSpPr>
        <p:spPr/>
        <p:txBody>
          <a:bodyPr/>
          <a:lstStyle/>
          <a:p>
            <a:r>
              <a:rPr lang="it-IT" dirty="0"/>
              <a:t>Il controllo di primo livello</a:t>
            </a:r>
          </a:p>
        </p:txBody>
      </p:sp>
      <p:sp>
        <p:nvSpPr>
          <p:cNvPr id="6" name="Segnaposto contenuto 5">
            <a:extLst>
              <a:ext uri="{FF2B5EF4-FFF2-40B4-BE49-F238E27FC236}">
                <a16:creationId xmlns:a16="http://schemas.microsoft.com/office/drawing/2014/main" id="{918E704B-416B-4CD7-BF63-419B4FE10B3B}"/>
              </a:ext>
            </a:extLst>
          </p:cNvPr>
          <p:cNvSpPr>
            <a:spLocks noGrp="1"/>
          </p:cNvSpPr>
          <p:nvPr>
            <p:ph idx="1"/>
          </p:nvPr>
        </p:nvSpPr>
        <p:spPr/>
        <p:txBody>
          <a:bodyPr/>
          <a:lstStyle/>
          <a:p>
            <a:r>
              <a:rPr lang="it-IT" dirty="0"/>
              <a:t>L'Autorità di Gestione, ai sensi dell'articolo 125, paragrafo 4, lettera a) del Regolamento (UE) n. 1303/2013 deve </a:t>
            </a:r>
            <a:r>
              <a:rPr lang="it-IT" b="1" dirty="0">
                <a:solidFill>
                  <a:srgbClr val="0033CC"/>
                </a:solidFill>
              </a:rPr>
              <a:t>verificare che prodotti e servizi cofinanziati siano stati forniti, che i beneficiari abbiano pagato le spese dichiarate e che queste ultime siano conformi al diritto applicabile, al Programma Operativo e alle condizioni per il sostegno dell'operazione</a:t>
            </a:r>
            <a:r>
              <a:rPr lang="it-IT" dirty="0"/>
              <a:t>. </a:t>
            </a:r>
          </a:p>
          <a:p>
            <a:r>
              <a:rPr lang="it-IT" dirty="0"/>
              <a:t>Le verifiche comprendono:</a:t>
            </a:r>
          </a:p>
          <a:p>
            <a:pPr lvl="1"/>
            <a:r>
              <a:rPr lang="it-IT" sz="2400" dirty="0"/>
              <a:t>le </a:t>
            </a:r>
            <a:r>
              <a:rPr lang="it-IT" sz="2400" b="1" dirty="0">
                <a:solidFill>
                  <a:srgbClr val="0033CC"/>
                </a:solidFill>
              </a:rPr>
              <a:t>verifiche amministrative </a:t>
            </a:r>
            <a:r>
              <a:rPr lang="it-IT" sz="2400" dirty="0"/>
              <a:t>rispetto a ciascuna domanda di rimborso presentata dai beneficiari e</a:t>
            </a:r>
          </a:p>
          <a:p>
            <a:pPr lvl="1"/>
            <a:r>
              <a:rPr lang="it-IT" sz="2400" dirty="0"/>
              <a:t>le </a:t>
            </a:r>
            <a:r>
              <a:rPr lang="it-IT" sz="2400" b="1" dirty="0">
                <a:solidFill>
                  <a:srgbClr val="0033CC"/>
                </a:solidFill>
              </a:rPr>
              <a:t>verifiche in loco </a:t>
            </a:r>
            <a:r>
              <a:rPr lang="it-IT" sz="2400" dirty="0"/>
              <a:t>delle operazioni. </a:t>
            </a:r>
          </a:p>
        </p:txBody>
      </p:sp>
      <p:sp>
        <p:nvSpPr>
          <p:cNvPr id="4" name="Segnaposto numero diapositiva 3">
            <a:extLst>
              <a:ext uri="{FF2B5EF4-FFF2-40B4-BE49-F238E27FC236}">
                <a16:creationId xmlns:a16="http://schemas.microsoft.com/office/drawing/2014/main" id="{81896E11-B75A-4870-9862-5E573379C83D}"/>
              </a:ext>
            </a:extLst>
          </p:cNvPr>
          <p:cNvSpPr>
            <a:spLocks noGrp="1"/>
          </p:cNvSpPr>
          <p:nvPr>
            <p:ph type="sldNum" sz="quarter" idx="12"/>
          </p:nvPr>
        </p:nvSpPr>
        <p:spPr/>
        <p:txBody>
          <a:bodyPr/>
          <a:lstStyle/>
          <a:p>
            <a:pPr>
              <a:defRPr/>
            </a:pPr>
            <a:fld id="{B99E5C10-DF0C-4D43-A82D-91715331A7B6}" type="slidenum">
              <a:rPr lang="it-IT" smtClean="0"/>
              <a:pPr>
                <a:defRPr/>
              </a:pPr>
              <a:t>16</a:t>
            </a:fld>
            <a:endParaRPr lang="it-IT"/>
          </a:p>
        </p:txBody>
      </p:sp>
    </p:spTree>
    <p:extLst>
      <p:ext uri="{BB962C8B-B14F-4D97-AF65-F5344CB8AC3E}">
        <p14:creationId xmlns:p14="http://schemas.microsoft.com/office/powerpoint/2010/main" val="151875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C54AF6F-22F5-4015-8AEC-21092EE649DC}"/>
              </a:ext>
            </a:extLst>
          </p:cNvPr>
          <p:cNvSpPr>
            <a:spLocks noGrp="1"/>
          </p:cNvSpPr>
          <p:nvPr>
            <p:ph type="title"/>
          </p:nvPr>
        </p:nvSpPr>
        <p:spPr/>
        <p:txBody>
          <a:bodyPr/>
          <a:lstStyle/>
          <a:p>
            <a:r>
              <a:rPr lang="it-IT" dirty="0"/>
              <a:t>Il controllo di primo livello degli strumenti finanziari gestiti dalla CE</a:t>
            </a:r>
          </a:p>
        </p:txBody>
      </p:sp>
      <p:sp>
        <p:nvSpPr>
          <p:cNvPr id="6" name="Segnaposto contenuto 5">
            <a:extLst>
              <a:ext uri="{FF2B5EF4-FFF2-40B4-BE49-F238E27FC236}">
                <a16:creationId xmlns:a16="http://schemas.microsoft.com/office/drawing/2014/main" id="{918E704B-416B-4CD7-BF63-419B4FE10B3B}"/>
              </a:ext>
            </a:extLst>
          </p:cNvPr>
          <p:cNvSpPr>
            <a:spLocks noGrp="1"/>
          </p:cNvSpPr>
          <p:nvPr>
            <p:ph idx="1"/>
          </p:nvPr>
        </p:nvSpPr>
        <p:spPr/>
        <p:txBody>
          <a:bodyPr/>
          <a:lstStyle/>
          <a:p>
            <a:pPr marL="0" indent="0">
              <a:buNone/>
            </a:pPr>
            <a:r>
              <a:rPr lang="it-IT" dirty="0"/>
              <a:t>Nel caso degli strumenti finanziari, ai sensi dell’art. 40 RDC:</a:t>
            </a:r>
          </a:p>
          <a:p>
            <a:r>
              <a:rPr lang="it-IT" dirty="0"/>
              <a:t>non possano essere condotte verifiche in loco né audit per gli </a:t>
            </a:r>
            <a:r>
              <a:rPr lang="it-IT" b="1" dirty="0">
                <a:solidFill>
                  <a:srgbClr val="0033CC"/>
                </a:solidFill>
              </a:rPr>
              <a:t>strumenti finanziari istituiti a livello di Unione, gestiti direttamente o indirettamente dalla Commissione</a:t>
            </a:r>
            <a:r>
              <a:rPr lang="it-IT" dirty="0"/>
              <a:t>. </a:t>
            </a:r>
          </a:p>
          <a:p>
            <a:r>
              <a:rPr lang="it-IT" dirty="0"/>
              <a:t>per tali strumenti viene invece prevista la trasmissione di relazioni di controllo periodiche;</a:t>
            </a:r>
          </a:p>
          <a:p>
            <a:r>
              <a:rPr lang="it-IT" dirty="0"/>
              <a:t>l'audit a livello dei destinatari finanziari può essere eseguito solo in alcune situazioni ben specifiche di comprovate criticità;</a:t>
            </a:r>
          </a:p>
          <a:p>
            <a:r>
              <a:rPr lang="it-IT" dirty="0"/>
              <a:t>gli organismi che attuano strumenti finanziari hanno la responsabilità di rendere disponibili i documenti giustificativi;</a:t>
            </a:r>
          </a:p>
          <a:p>
            <a:r>
              <a:rPr lang="it-IT" dirty="0"/>
              <a:t>la Commissione può adottare atti delegati riguardo alla gestione e controllo degli strumenti finanziari.</a:t>
            </a:r>
            <a:endParaRPr lang="it-IT" sz="2400" dirty="0"/>
          </a:p>
        </p:txBody>
      </p:sp>
      <p:sp>
        <p:nvSpPr>
          <p:cNvPr id="4" name="Segnaposto numero diapositiva 3">
            <a:extLst>
              <a:ext uri="{FF2B5EF4-FFF2-40B4-BE49-F238E27FC236}">
                <a16:creationId xmlns:a16="http://schemas.microsoft.com/office/drawing/2014/main" id="{81896E11-B75A-4870-9862-5E573379C83D}"/>
              </a:ext>
            </a:extLst>
          </p:cNvPr>
          <p:cNvSpPr>
            <a:spLocks noGrp="1"/>
          </p:cNvSpPr>
          <p:nvPr>
            <p:ph type="sldNum" sz="quarter" idx="12"/>
          </p:nvPr>
        </p:nvSpPr>
        <p:spPr/>
        <p:txBody>
          <a:bodyPr/>
          <a:lstStyle/>
          <a:p>
            <a:pPr>
              <a:defRPr/>
            </a:pPr>
            <a:fld id="{B99E5C10-DF0C-4D43-A82D-91715331A7B6}" type="slidenum">
              <a:rPr lang="it-IT" smtClean="0"/>
              <a:pPr>
                <a:defRPr/>
              </a:pPr>
              <a:t>17</a:t>
            </a:fld>
            <a:endParaRPr lang="it-IT"/>
          </a:p>
        </p:txBody>
      </p:sp>
    </p:spTree>
    <p:extLst>
      <p:ext uri="{BB962C8B-B14F-4D97-AF65-F5344CB8AC3E}">
        <p14:creationId xmlns:p14="http://schemas.microsoft.com/office/powerpoint/2010/main" val="2288538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C54AF6F-22F5-4015-8AEC-21092EE649DC}"/>
              </a:ext>
            </a:extLst>
          </p:cNvPr>
          <p:cNvSpPr>
            <a:spLocks noGrp="1"/>
          </p:cNvSpPr>
          <p:nvPr>
            <p:ph type="title"/>
          </p:nvPr>
        </p:nvSpPr>
        <p:spPr/>
        <p:txBody>
          <a:bodyPr/>
          <a:lstStyle/>
          <a:p>
            <a:r>
              <a:rPr lang="it-IT" dirty="0"/>
              <a:t>Il controllo di primo livello degli strumenti finanziari gestiti dallo stato membro</a:t>
            </a:r>
          </a:p>
        </p:txBody>
      </p:sp>
      <p:sp>
        <p:nvSpPr>
          <p:cNvPr id="6" name="Segnaposto contenuto 5">
            <a:extLst>
              <a:ext uri="{FF2B5EF4-FFF2-40B4-BE49-F238E27FC236}">
                <a16:creationId xmlns:a16="http://schemas.microsoft.com/office/drawing/2014/main" id="{918E704B-416B-4CD7-BF63-419B4FE10B3B}"/>
              </a:ext>
            </a:extLst>
          </p:cNvPr>
          <p:cNvSpPr>
            <a:spLocks noGrp="1"/>
          </p:cNvSpPr>
          <p:nvPr>
            <p:ph idx="1"/>
          </p:nvPr>
        </p:nvSpPr>
        <p:spPr/>
        <p:txBody>
          <a:bodyPr/>
          <a:lstStyle/>
          <a:p>
            <a:pPr marL="0" indent="0">
              <a:buNone/>
            </a:pPr>
            <a:r>
              <a:rPr lang="it-IT" dirty="0"/>
              <a:t>L'articolo 9 del Reg. 480/2014 stabilisce che l'Autorità di Gestione garantisce :</a:t>
            </a:r>
          </a:p>
          <a:p>
            <a:pPr marL="457200" indent="-457200">
              <a:buFont typeface="+mj-lt"/>
              <a:buAutoNum type="alphaLcParenR"/>
            </a:pPr>
            <a:r>
              <a:rPr lang="it-IT" dirty="0"/>
              <a:t>l'operazione sia </a:t>
            </a:r>
            <a:r>
              <a:rPr lang="it-IT" b="1" dirty="0">
                <a:solidFill>
                  <a:srgbClr val="0033CC"/>
                </a:solidFill>
              </a:rPr>
              <a:t>conforme</a:t>
            </a:r>
            <a:r>
              <a:rPr lang="it-IT" dirty="0"/>
              <a:t> alla legislazione applicabile, al Programma e all'accordo di finanziamento pertinenti sia nella fase di valutazione e selezione dell'operazione, sia durante la creazione e l'attuazione dello strumento finanziario;</a:t>
            </a:r>
          </a:p>
          <a:p>
            <a:pPr marL="457200" indent="-457200">
              <a:buFont typeface="+mj-lt"/>
              <a:buAutoNum type="alphaLcParenR"/>
            </a:pPr>
            <a:r>
              <a:rPr lang="it-IT" dirty="0"/>
              <a:t>gli </a:t>
            </a:r>
            <a:r>
              <a:rPr lang="it-IT" b="1" dirty="0">
                <a:solidFill>
                  <a:srgbClr val="0033CC"/>
                </a:solidFill>
              </a:rPr>
              <a:t>accordi di finanziamento </a:t>
            </a:r>
            <a:r>
              <a:rPr lang="it-IT" dirty="0"/>
              <a:t>contengano disposizioni sui requisiti in materia di audit e sulla pista di controllo;</a:t>
            </a:r>
          </a:p>
          <a:p>
            <a:pPr marL="457200" indent="-457200">
              <a:buFont typeface="+mj-lt"/>
              <a:buAutoNum type="alphaLcParenR"/>
            </a:pPr>
            <a:r>
              <a:rPr lang="it-IT" dirty="0"/>
              <a:t>le </a:t>
            </a:r>
            <a:r>
              <a:rPr lang="it-IT" b="1" dirty="0">
                <a:solidFill>
                  <a:srgbClr val="0033CC"/>
                </a:solidFill>
              </a:rPr>
              <a:t>verifiche di gestione </a:t>
            </a:r>
            <a:r>
              <a:rPr lang="it-IT" dirty="0"/>
              <a:t>siano effettuate nel corso dell'intero periodo di programmazione e durante la creazione e l'attuazione degli strumenti finanziari.</a:t>
            </a:r>
            <a:endParaRPr lang="it-IT" sz="2400" dirty="0"/>
          </a:p>
        </p:txBody>
      </p:sp>
      <p:sp>
        <p:nvSpPr>
          <p:cNvPr id="4" name="Segnaposto numero diapositiva 3">
            <a:extLst>
              <a:ext uri="{FF2B5EF4-FFF2-40B4-BE49-F238E27FC236}">
                <a16:creationId xmlns:a16="http://schemas.microsoft.com/office/drawing/2014/main" id="{81896E11-B75A-4870-9862-5E573379C83D}"/>
              </a:ext>
            </a:extLst>
          </p:cNvPr>
          <p:cNvSpPr>
            <a:spLocks noGrp="1"/>
          </p:cNvSpPr>
          <p:nvPr>
            <p:ph type="sldNum" sz="quarter" idx="12"/>
          </p:nvPr>
        </p:nvSpPr>
        <p:spPr/>
        <p:txBody>
          <a:bodyPr/>
          <a:lstStyle/>
          <a:p>
            <a:pPr>
              <a:defRPr/>
            </a:pPr>
            <a:fld id="{B99E5C10-DF0C-4D43-A82D-91715331A7B6}" type="slidenum">
              <a:rPr lang="it-IT" smtClean="0"/>
              <a:pPr>
                <a:defRPr/>
              </a:pPr>
              <a:t>18</a:t>
            </a:fld>
            <a:endParaRPr lang="it-IT"/>
          </a:p>
        </p:txBody>
      </p:sp>
    </p:spTree>
    <p:extLst>
      <p:ext uri="{BB962C8B-B14F-4D97-AF65-F5344CB8AC3E}">
        <p14:creationId xmlns:p14="http://schemas.microsoft.com/office/powerpoint/2010/main" val="86527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20C3A1-8C0C-461F-948D-650F49B852CB}"/>
              </a:ext>
            </a:extLst>
          </p:cNvPr>
          <p:cNvSpPr>
            <a:spLocks noGrp="1"/>
          </p:cNvSpPr>
          <p:nvPr>
            <p:ph type="title"/>
          </p:nvPr>
        </p:nvSpPr>
        <p:spPr/>
        <p:txBody>
          <a:bodyPr/>
          <a:lstStyle/>
          <a:p>
            <a:r>
              <a:rPr lang="it-IT" dirty="0"/>
              <a:t>Esempi di struttura degli interventi di ingegneria finanziaria</a:t>
            </a:r>
          </a:p>
        </p:txBody>
      </p:sp>
      <p:sp>
        <p:nvSpPr>
          <p:cNvPr id="4" name="Segnaposto numero diapositiva 3">
            <a:extLst>
              <a:ext uri="{FF2B5EF4-FFF2-40B4-BE49-F238E27FC236}">
                <a16:creationId xmlns:a16="http://schemas.microsoft.com/office/drawing/2014/main" id="{0F5C4EBC-5ABB-4F3D-8584-DDAEBB504362}"/>
              </a:ext>
            </a:extLst>
          </p:cNvPr>
          <p:cNvSpPr>
            <a:spLocks noGrp="1"/>
          </p:cNvSpPr>
          <p:nvPr>
            <p:ph type="sldNum" sz="quarter" idx="12"/>
          </p:nvPr>
        </p:nvSpPr>
        <p:spPr/>
        <p:txBody>
          <a:bodyPr/>
          <a:lstStyle/>
          <a:p>
            <a:pPr>
              <a:defRPr/>
            </a:pPr>
            <a:fld id="{310BEF9C-E8AA-4320-831E-DA3F969F0A12}" type="slidenum">
              <a:rPr lang="it-IT" smtClean="0"/>
              <a:pPr>
                <a:defRPr/>
              </a:pPr>
              <a:t>19</a:t>
            </a:fld>
            <a:endParaRPr lang="it-IT"/>
          </a:p>
        </p:txBody>
      </p:sp>
      <p:pic>
        <p:nvPicPr>
          <p:cNvPr id="8" name="Immagine 7">
            <a:extLst>
              <a:ext uri="{FF2B5EF4-FFF2-40B4-BE49-F238E27FC236}">
                <a16:creationId xmlns:a16="http://schemas.microsoft.com/office/drawing/2014/main" id="{1CC24460-1F8C-4837-BDA1-44A60A35BFAC}"/>
              </a:ext>
            </a:extLst>
          </p:cNvPr>
          <p:cNvPicPr>
            <a:picLocks noChangeAspect="1"/>
          </p:cNvPicPr>
          <p:nvPr/>
        </p:nvPicPr>
        <p:blipFill>
          <a:blip r:embed="rId2"/>
          <a:stretch>
            <a:fillRect/>
          </a:stretch>
        </p:blipFill>
        <p:spPr>
          <a:xfrm>
            <a:off x="538508" y="980728"/>
            <a:ext cx="8123445" cy="5600086"/>
          </a:xfrm>
          <a:prstGeom prst="rect">
            <a:avLst/>
          </a:prstGeom>
        </p:spPr>
      </p:pic>
    </p:spTree>
    <p:extLst>
      <p:ext uri="{BB962C8B-B14F-4D97-AF65-F5344CB8AC3E}">
        <p14:creationId xmlns:p14="http://schemas.microsoft.com/office/powerpoint/2010/main" val="198383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Programma</a:t>
            </a:r>
          </a:p>
        </p:txBody>
      </p:sp>
      <p:sp>
        <p:nvSpPr>
          <p:cNvPr id="3" name="Segnaposto contenuto 2"/>
          <p:cNvSpPr>
            <a:spLocks noGrp="1"/>
          </p:cNvSpPr>
          <p:nvPr>
            <p:ph idx="1"/>
          </p:nvPr>
        </p:nvSpPr>
        <p:spPr>
          <a:xfrm>
            <a:off x="457200" y="980728"/>
            <a:ext cx="8363272" cy="5001419"/>
          </a:xfrm>
        </p:spPr>
        <p:txBody>
          <a:bodyPr/>
          <a:lstStyle/>
          <a:p>
            <a:pPr algn="ctr">
              <a:buNone/>
            </a:pPr>
            <a:r>
              <a:rPr lang="it-IT" b="1" dirty="0"/>
              <a:t>4 dicembre 2020</a:t>
            </a:r>
            <a:endParaRPr lang="it-IT" dirty="0"/>
          </a:p>
          <a:p>
            <a:r>
              <a:rPr lang="it-IT" dirty="0"/>
              <a:t>­</a:t>
            </a:r>
            <a:r>
              <a:rPr lang="it-IT" i="1" dirty="0"/>
              <a:t>L’accordo di finanziamento</a:t>
            </a:r>
          </a:p>
          <a:p>
            <a:r>
              <a:rPr lang="it-IT" dirty="0"/>
              <a:t>Gestione e controllo degli strumenti finanziari</a:t>
            </a:r>
          </a:p>
          <a:p>
            <a:r>
              <a:rPr lang="it-IT" dirty="0"/>
              <a:t>­L’ammissibilità delle spese </a:t>
            </a:r>
          </a:p>
          <a:p>
            <a:r>
              <a:rPr lang="it-IT" dirty="0"/>
              <a:t>­I costi di gestione</a:t>
            </a:r>
          </a:p>
          <a:p>
            <a:r>
              <a:rPr lang="it-IT" dirty="0"/>
              <a:t>­Gli aiuti di stato</a:t>
            </a:r>
          </a:p>
          <a:p>
            <a:r>
              <a:rPr lang="it-IT" dirty="0"/>
              <a:t>­La certificazione degli strumenti finanziari</a:t>
            </a:r>
          </a:p>
          <a:p>
            <a:r>
              <a:rPr lang="it-IT" dirty="0"/>
              <a:t>­Il trattamento delle irregolarità nell’attuazione degli strumenti finanziari</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2</a:t>
            </a:fld>
            <a:endParaRPr lang="it-IT"/>
          </a:p>
        </p:txBody>
      </p:sp>
    </p:spTree>
    <p:extLst>
      <p:ext uri="{BB962C8B-B14F-4D97-AF65-F5344CB8AC3E}">
        <p14:creationId xmlns:p14="http://schemas.microsoft.com/office/powerpoint/2010/main" val="262455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10DF1A-FF41-4D95-84F1-75F0732E28AC}"/>
              </a:ext>
            </a:extLst>
          </p:cNvPr>
          <p:cNvSpPr>
            <a:spLocks noGrp="1"/>
          </p:cNvSpPr>
          <p:nvPr>
            <p:ph type="title"/>
          </p:nvPr>
        </p:nvSpPr>
        <p:spPr/>
        <p:txBody>
          <a:bodyPr/>
          <a:lstStyle/>
          <a:p>
            <a:r>
              <a:rPr lang="it-IT" dirty="0"/>
              <a:t>I controlli degli strumenti finanziari</a:t>
            </a:r>
          </a:p>
        </p:txBody>
      </p:sp>
      <p:sp>
        <p:nvSpPr>
          <p:cNvPr id="4" name="Segnaposto numero diapositiva 3">
            <a:extLst>
              <a:ext uri="{FF2B5EF4-FFF2-40B4-BE49-F238E27FC236}">
                <a16:creationId xmlns:a16="http://schemas.microsoft.com/office/drawing/2014/main" id="{C12207D4-85C4-4FFA-809E-A866B0562E01}"/>
              </a:ext>
            </a:extLst>
          </p:cNvPr>
          <p:cNvSpPr>
            <a:spLocks noGrp="1"/>
          </p:cNvSpPr>
          <p:nvPr>
            <p:ph type="sldNum" sz="quarter" idx="12"/>
          </p:nvPr>
        </p:nvSpPr>
        <p:spPr/>
        <p:txBody>
          <a:bodyPr/>
          <a:lstStyle/>
          <a:p>
            <a:pPr>
              <a:defRPr/>
            </a:pPr>
            <a:fld id="{310BEF9C-E8AA-4320-831E-DA3F969F0A12}" type="slidenum">
              <a:rPr lang="it-IT" smtClean="0"/>
              <a:pPr>
                <a:defRPr/>
              </a:pPr>
              <a:t>20</a:t>
            </a:fld>
            <a:endParaRPr lang="it-IT"/>
          </a:p>
        </p:txBody>
      </p:sp>
      <p:pic>
        <p:nvPicPr>
          <p:cNvPr id="6" name="Immagine 5">
            <a:extLst>
              <a:ext uri="{FF2B5EF4-FFF2-40B4-BE49-F238E27FC236}">
                <a16:creationId xmlns:a16="http://schemas.microsoft.com/office/drawing/2014/main" id="{9C64DAE9-8712-496A-B83D-22E72DC7F29B}"/>
              </a:ext>
            </a:extLst>
          </p:cNvPr>
          <p:cNvPicPr>
            <a:picLocks noChangeAspect="1"/>
          </p:cNvPicPr>
          <p:nvPr/>
        </p:nvPicPr>
        <p:blipFill>
          <a:blip r:embed="rId2"/>
          <a:stretch>
            <a:fillRect/>
          </a:stretch>
        </p:blipFill>
        <p:spPr>
          <a:xfrm>
            <a:off x="395536" y="1340768"/>
            <a:ext cx="8460432" cy="4430244"/>
          </a:xfrm>
          <a:prstGeom prst="rect">
            <a:avLst/>
          </a:prstGeom>
        </p:spPr>
      </p:pic>
    </p:spTree>
    <p:extLst>
      <p:ext uri="{BB962C8B-B14F-4D97-AF65-F5344CB8AC3E}">
        <p14:creationId xmlns:p14="http://schemas.microsoft.com/office/powerpoint/2010/main" val="1049207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42A20A-E8BA-4DE7-948B-D5E464517313}"/>
              </a:ext>
            </a:extLst>
          </p:cNvPr>
          <p:cNvSpPr>
            <a:spLocks noGrp="1"/>
          </p:cNvSpPr>
          <p:nvPr>
            <p:ph type="title"/>
          </p:nvPr>
        </p:nvSpPr>
        <p:spPr/>
        <p:txBody>
          <a:bodyPr/>
          <a:lstStyle/>
          <a:p>
            <a:r>
              <a:rPr lang="it-IT" dirty="0"/>
              <a:t>I controlli in loco</a:t>
            </a:r>
          </a:p>
        </p:txBody>
      </p:sp>
      <p:sp>
        <p:nvSpPr>
          <p:cNvPr id="3" name="Segnaposto contenuto 2">
            <a:extLst>
              <a:ext uri="{FF2B5EF4-FFF2-40B4-BE49-F238E27FC236}">
                <a16:creationId xmlns:a16="http://schemas.microsoft.com/office/drawing/2014/main" id="{55E4B15C-7262-4EE0-8FC9-7EDBAF4B58D5}"/>
              </a:ext>
            </a:extLst>
          </p:cNvPr>
          <p:cNvSpPr>
            <a:spLocks noGrp="1"/>
          </p:cNvSpPr>
          <p:nvPr>
            <p:ph idx="1"/>
          </p:nvPr>
        </p:nvSpPr>
        <p:spPr>
          <a:xfrm>
            <a:off x="483376" y="836712"/>
            <a:ext cx="8229600" cy="5001419"/>
          </a:xfrm>
        </p:spPr>
        <p:txBody>
          <a:bodyPr/>
          <a:lstStyle/>
          <a:p>
            <a:r>
              <a:rPr lang="it-IT" dirty="0"/>
              <a:t>l'Autorità di Gestione non effettua controlli sul posto per gli </a:t>
            </a:r>
            <a:r>
              <a:rPr lang="it-IT" b="1" dirty="0">
                <a:solidFill>
                  <a:srgbClr val="0033CC"/>
                </a:solidFill>
              </a:rPr>
              <a:t>strumenti finanziari costituiti a livello di Unione</a:t>
            </a:r>
            <a:r>
              <a:rPr lang="it-IT" dirty="0"/>
              <a:t>, gestiti direttamente o indirettamente dalla Commissione;</a:t>
            </a:r>
          </a:p>
          <a:p>
            <a:r>
              <a:rPr lang="it-IT" dirty="0"/>
              <a:t>Gli </a:t>
            </a:r>
            <a:r>
              <a:rPr lang="it-IT" b="1" dirty="0">
                <a:solidFill>
                  <a:srgbClr val="0033CC"/>
                </a:solidFill>
              </a:rPr>
              <a:t>strumenti finanziari costituiti a livello nazionale o  regionale gestiti da o sotto la responsabilità dell’</a:t>
            </a:r>
            <a:r>
              <a:rPr lang="it-IT" b="1" dirty="0" err="1">
                <a:solidFill>
                  <a:srgbClr val="0033CC"/>
                </a:solidFill>
              </a:rPr>
              <a:t>AdG</a:t>
            </a:r>
            <a:r>
              <a:rPr lang="it-IT" b="1" dirty="0">
                <a:solidFill>
                  <a:srgbClr val="0033CC"/>
                </a:solidFill>
              </a:rPr>
              <a:t> </a:t>
            </a:r>
            <a:r>
              <a:rPr lang="it-IT" dirty="0"/>
              <a:t>le verifiche sul posto sono effettuate in via principale a livello di strumento finanziario e a livello di destinatario finale su base campionaria solo qualora l’</a:t>
            </a:r>
            <a:r>
              <a:rPr lang="it-IT" dirty="0" err="1"/>
              <a:t>AdG</a:t>
            </a:r>
            <a:r>
              <a:rPr lang="it-IT" dirty="0"/>
              <a:t> lo ritenga giustificato alla luce del livello di rischio identificato nella fase di verifica amministrativa, dovuto all'incompletezza documentale o all'inattendibilità delle registrazioni contabili.</a:t>
            </a:r>
          </a:p>
        </p:txBody>
      </p:sp>
      <p:sp>
        <p:nvSpPr>
          <p:cNvPr id="4" name="Segnaposto numero diapositiva 3">
            <a:extLst>
              <a:ext uri="{FF2B5EF4-FFF2-40B4-BE49-F238E27FC236}">
                <a16:creationId xmlns:a16="http://schemas.microsoft.com/office/drawing/2014/main" id="{E6B3BC9D-87AC-4950-B36B-8F3F8488E487}"/>
              </a:ext>
            </a:extLst>
          </p:cNvPr>
          <p:cNvSpPr>
            <a:spLocks noGrp="1"/>
          </p:cNvSpPr>
          <p:nvPr>
            <p:ph type="sldNum" sz="quarter" idx="12"/>
          </p:nvPr>
        </p:nvSpPr>
        <p:spPr/>
        <p:txBody>
          <a:bodyPr/>
          <a:lstStyle/>
          <a:p>
            <a:pPr>
              <a:defRPr/>
            </a:pPr>
            <a:fld id="{310BEF9C-E8AA-4320-831E-DA3F969F0A12}" type="slidenum">
              <a:rPr lang="it-IT" smtClean="0"/>
              <a:pPr>
                <a:defRPr/>
              </a:pPr>
              <a:t>21</a:t>
            </a:fld>
            <a:endParaRPr lang="it-IT"/>
          </a:p>
        </p:txBody>
      </p:sp>
    </p:spTree>
    <p:extLst>
      <p:ext uri="{BB962C8B-B14F-4D97-AF65-F5344CB8AC3E}">
        <p14:creationId xmlns:p14="http://schemas.microsoft.com/office/powerpoint/2010/main" val="565239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­L’ammissibilità delle spese </a:t>
            </a: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22</a:t>
            </a:fld>
            <a:endParaRPr lang="it-IT" dirty="0"/>
          </a:p>
        </p:txBody>
      </p:sp>
    </p:spTree>
    <p:extLst>
      <p:ext uri="{BB962C8B-B14F-4D97-AF65-F5344CB8AC3E}">
        <p14:creationId xmlns:p14="http://schemas.microsoft.com/office/powerpoint/2010/main" val="2906387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L’ammissibilità della spesa</a:t>
            </a:r>
          </a:p>
        </p:txBody>
      </p:sp>
      <p:sp>
        <p:nvSpPr>
          <p:cNvPr id="61443" name="Text Box 3"/>
          <p:cNvSpPr txBox="1">
            <a:spLocks noChangeArrowheads="1"/>
          </p:cNvSpPr>
          <p:nvPr/>
        </p:nvSpPr>
        <p:spPr bwMode="auto">
          <a:xfrm>
            <a:off x="412060" y="980728"/>
            <a:ext cx="8274740" cy="5112767"/>
          </a:xfrm>
          <a:prstGeom prst="rect">
            <a:avLst/>
          </a:prstGeom>
          <a:noFill/>
          <a:ln w="9525">
            <a:noFill/>
            <a:round/>
            <a:headEnd/>
            <a:tailEnd/>
          </a:ln>
        </p:spPr>
        <p:txBody>
          <a:bodyPr/>
          <a:lstStyle/>
          <a:p>
            <a:pPr marL="0" lvl="1" indent="0" algn="just">
              <a:lnSpc>
                <a:spcPct val="95000"/>
              </a:lnSpc>
              <a:spcBef>
                <a:spcPts val="600"/>
              </a:spcBef>
              <a:buClrTx/>
              <a:tabLst>
                <a:tab pos="8686800" algn="l"/>
              </a:tabLst>
            </a:pPr>
            <a:r>
              <a:rPr lang="it-IT" sz="2400" b="1" dirty="0">
                <a:solidFill>
                  <a:srgbClr val="000000"/>
                </a:solidFill>
                <a:latin typeface="Calibri" pitchFamily="34" charset="0"/>
                <a:ea typeface="굴림" pitchFamily="34" charset="-127"/>
              </a:rPr>
              <a:t>Reg. (UE) n. 1303/2013. Art. 65.1. </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L’ammissibilità delle spese è determinata in base a norme nazionali, fatte salve norme specifiche previste nel presente regolamento o nelle norme specifiche di ciascun fondo, o sulla base degli stessi.</a:t>
            </a:r>
          </a:p>
          <a:p>
            <a:pPr marL="0" lvl="1" indent="0" algn="just">
              <a:lnSpc>
                <a:spcPct val="95000"/>
              </a:lnSpc>
              <a:spcBef>
                <a:spcPts val="600"/>
              </a:spcBef>
              <a:buClrTx/>
              <a:tabLst>
                <a:tab pos="8686800" algn="l"/>
              </a:tabLst>
            </a:pPr>
            <a:endParaRPr lang="it-IT" sz="2400" dirty="0">
              <a:solidFill>
                <a:srgbClr val="000000"/>
              </a:solidFill>
              <a:latin typeface="Calibri" pitchFamily="34" charset="0"/>
              <a:ea typeface="굴림" pitchFamily="34" charset="-127"/>
            </a:endParaRPr>
          </a:p>
          <a:p>
            <a:pPr marL="0" lvl="1" indent="0" algn="just">
              <a:lnSpc>
                <a:spcPct val="95000"/>
              </a:lnSpc>
              <a:spcBef>
                <a:spcPts val="600"/>
              </a:spcBef>
              <a:buClrTx/>
              <a:tabLst>
                <a:tab pos="8686800" algn="l"/>
              </a:tabLst>
            </a:pPr>
            <a:r>
              <a:rPr lang="it-IT" sz="2400" b="1" dirty="0">
                <a:solidFill>
                  <a:srgbClr val="000000"/>
                </a:solidFill>
                <a:latin typeface="Calibri" pitchFamily="34" charset="0"/>
                <a:ea typeface="굴림" pitchFamily="34" charset="-127"/>
              </a:rPr>
              <a:t>DPR 22/2018. Art. 10 - Strumenti finanziari</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1. Il sostegno degli strumenti finanziari viene utilizzato al fine di contribuire al conseguimento di obiettivi specifici stabiliti nell’ambito di una priorità. Le spese sostenute nell’ambito di strumenti finanziari sono ammissibili alle condizioni e nei limiti di cui al regolamento (UE) n. 1303/2013, articoli da 37 a 46, e ai regolamenti elencati all’articolo 1, comma 1, del presente decreto.</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23</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2951811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L’ammissibilità della spesa</a:t>
            </a:r>
          </a:p>
        </p:txBody>
      </p:sp>
      <p:sp>
        <p:nvSpPr>
          <p:cNvPr id="61443" name="Text Box 3"/>
          <p:cNvSpPr txBox="1">
            <a:spLocks noChangeArrowheads="1"/>
          </p:cNvSpPr>
          <p:nvPr/>
        </p:nvSpPr>
        <p:spPr bwMode="auto">
          <a:xfrm>
            <a:off x="412060" y="980728"/>
            <a:ext cx="8274740" cy="5112767"/>
          </a:xfrm>
          <a:prstGeom prst="rect">
            <a:avLst/>
          </a:prstGeom>
          <a:noFill/>
          <a:ln w="9525">
            <a:noFill/>
            <a:round/>
            <a:headEnd/>
            <a:tailEnd/>
          </a:ln>
        </p:spPr>
        <p:txBody>
          <a:bodyPr/>
          <a:lstStyle/>
          <a:p>
            <a:pPr marL="0" lvl="1" algn="just">
              <a:lnSpc>
                <a:spcPct val="95000"/>
              </a:lnSpc>
              <a:spcBef>
                <a:spcPts val="600"/>
              </a:spcBef>
              <a:tabLst>
                <a:tab pos="8686800" algn="l"/>
              </a:tabLst>
            </a:pPr>
            <a:r>
              <a:rPr lang="it-IT" sz="2400" b="1" dirty="0">
                <a:solidFill>
                  <a:srgbClr val="000000"/>
                </a:solidFill>
                <a:latin typeface="Calibri" pitchFamily="34" charset="0"/>
                <a:ea typeface="굴림" pitchFamily="34" charset="-127"/>
              </a:rPr>
              <a:t>Reg. (UE) n. 1303/2013. </a:t>
            </a:r>
          </a:p>
          <a:p>
            <a:pPr marL="0" lvl="1" indent="0" algn="just">
              <a:lnSpc>
                <a:spcPct val="95000"/>
              </a:lnSpc>
              <a:spcBef>
                <a:spcPts val="600"/>
              </a:spcBef>
              <a:buClrTx/>
              <a:tabLst>
                <a:tab pos="8686800" algn="l"/>
              </a:tabLst>
            </a:pPr>
            <a:r>
              <a:rPr lang="it-IT" sz="2400" b="1" dirty="0">
                <a:solidFill>
                  <a:srgbClr val="000000"/>
                </a:solidFill>
                <a:latin typeface="Calibri" pitchFamily="34" charset="0"/>
                <a:ea typeface="굴림" pitchFamily="34" charset="-127"/>
              </a:rPr>
              <a:t>Art. 65.6.</a:t>
            </a:r>
            <a:r>
              <a:rPr lang="it-IT" sz="2400" dirty="0">
                <a:solidFill>
                  <a:srgbClr val="000000"/>
                </a:solidFill>
                <a:latin typeface="Calibri" pitchFamily="34" charset="0"/>
                <a:ea typeface="굴림" pitchFamily="34" charset="-127"/>
              </a:rPr>
              <a:t> Non sono selezionati per il sostegno dei fondi SIE le operazioni portate materialmente a termine o completamente attuate prima che la domanda di finanziamento nell'ambito del programma sia presentata dal beneficiario all'autorità di gestione, a prescindere dal fatto che tutti i relativi pagamenti siano stati effettuati dal beneficiario.</a:t>
            </a:r>
          </a:p>
          <a:p>
            <a:pPr marL="0" lvl="1" indent="0" algn="just">
              <a:lnSpc>
                <a:spcPct val="95000"/>
              </a:lnSpc>
              <a:spcBef>
                <a:spcPts val="600"/>
              </a:spcBef>
              <a:buClrTx/>
              <a:tabLst>
                <a:tab pos="8686800" algn="l"/>
              </a:tabLst>
            </a:pPr>
            <a:r>
              <a:rPr lang="it-IT" sz="2400" b="1" dirty="0">
                <a:solidFill>
                  <a:srgbClr val="000000"/>
                </a:solidFill>
                <a:latin typeface="Calibri" pitchFamily="34" charset="0"/>
                <a:ea typeface="굴림" pitchFamily="34" charset="-127"/>
              </a:rPr>
              <a:t>Art. 37.5</a:t>
            </a:r>
            <a:r>
              <a:rPr lang="it-IT" sz="2400" dirty="0">
                <a:solidFill>
                  <a:srgbClr val="000000"/>
                </a:solidFill>
                <a:latin typeface="Calibri" pitchFamily="34" charset="0"/>
                <a:ea typeface="굴림" pitchFamily="34" charset="-127"/>
              </a:rPr>
              <a:t>. </a:t>
            </a:r>
            <a:r>
              <a:rPr lang="it-IT" sz="2400" dirty="0">
                <a:solidFill>
                  <a:srgbClr val="0033CC"/>
                </a:solidFill>
                <a:latin typeface="Calibri" pitchFamily="34" charset="0"/>
                <a:ea typeface="굴림" pitchFamily="34" charset="-127"/>
              </a:rPr>
              <a:t>Gli investimenti che devono essere sostenuti tramite gli strumenti finanziari non sono materialmente completati o realizzati completamente alla data della decisione di investimento</a:t>
            </a:r>
            <a:r>
              <a:rPr lang="it-IT" sz="2400" dirty="0">
                <a:solidFill>
                  <a:srgbClr val="0066FF"/>
                </a:solidFill>
                <a:latin typeface="Calibri" pitchFamily="34" charset="0"/>
                <a:ea typeface="굴림" pitchFamily="34" charset="-127"/>
              </a:rPr>
              <a:t>.</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24</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36324280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pPr>
            <a:r>
              <a:rPr lang="it-IT" sz="3200" b="1" dirty="0">
                <a:solidFill>
                  <a:srgbClr val="FF0000"/>
                </a:solidFill>
                <a:ea typeface="굴림" pitchFamily="34" charset="-127"/>
              </a:rPr>
              <a:t>Aspetti specifici: acquisto di terreni</a:t>
            </a:r>
          </a:p>
        </p:txBody>
      </p:sp>
      <p:sp>
        <p:nvSpPr>
          <p:cNvPr id="61443" name="Text Box 3"/>
          <p:cNvSpPr txBox="1">
            <a:spLocks noChangeArrowheads="1"/>
          </p:cNvSpPr>
          <p:nvPr/>
        </p:nvSpPr>
        <p:spPr bwMode="auto">
          <a:xfrm>
            <a:off x="412060" y="980728"/>
            <a:ext cx="8274740" cy="5112767"/>
          </a:xfrm>
          <a:prstGeom prst="rect">
            <a:avLst/>
          </a:prstGeom>
          <a:noFill/>
          <a:ln w="9525">
            <a:noFill/>
            <a:round/>
            <a:headEnd/>
            <a:tailEnd/>
          </a:ln>
        </p:spPr>
        <p:txBody>
          <a:bodyPr/>
          <a:lstStyle/>
          <a:p>
            <a:pPr marL="0" lvl="1" indent="0" algn="just">
              <a:lnSpc>
                <a:spcPct val="95000"/>
              </a:lnSpc>
              <a:spcBef>
                <a:spcPts val="600"/>
              </a:spcBef>
              <a:buClrTx/>
              <a:tabLst>
                <a:tab pos="8686800" algn="l"/>
              </a:tabLst>
            </a:pPr>
            <a:r>
              <a:rPr lang="it-IT" sz="2400" b="1" dirty="0">
                <a:solidFill>
                  <a:srgbClr val="000000"/>
                </a:solidFill>
                <a:latin typeface="Calibri" pitchFamily="34" charset="0"/>
                <a:ea typeface="굴림" pitchFamily="34" charset="-127"/>
              </a:rPr>
              <a:t>Art. 37.10 </a:t>
            </a:r>
            <a:r>
              <a:rPr lang="it-IT" sz="2400" dirty="0">
                <a:solidFill>
                  <a:srgbClr val="000000"/>
                </a:solidFill>
                <a:latin typeface="Calibri" pitchFamily="34" charset="0"/>
                <a:ea typeface="굴림" pitchFamily="34" charset="-127"/>
              </a:rPr>
              <a:t>I contributi in natura non costituiscono spese ammissibili nell'ambito degli strumenti finanziari, </a:t>
            </a:r>
            <a:r>
              <a:rPr lang="it-IT" sz="2400" b="1" dirty="0">
                <a:solidFill>
                  <a:srgbClr val="0033CC"/>
                </a:solidFill>
                <a:latin typeface="Calibri" panose="020F0502020204030204" pitchFamily="34" charset="0"/>
                <a:cs typeface="Calibri" panose="020F0502020204030204" pitchFamily="34" charset="0"/>
              </a:rPr>
              <a:t>fatta eccezione per i terreni o gli immobili</a:t>
            </a:r>
            <a:r>
              <a:rPr lang="it-IT" sz="2400" dirty="0">
                <a:solidFill>
                  <a:srgbClr val="000000"/>
                </a:solidFill>
                <a:latin typeface="Calibri" pitchFamily="34" charset="0"/>
                <a:ea typeface="굴림" pitchFamily="34" charset="-127"/>
              </a:rPr>
              <a:t> che rientrano in investimenti finalizzati a sostenere lo sviluppo rurale, lo sviluppo urbano o la rivitalizzazione urbana, nel caso in cui il terreno o l'immobile faccia parte dell'investimento. </a:t>
            </a:r>
          </a:p>
          <a:p>
            <a:pPr algn="just"/>
            <a:r>
              <a:rPr lang="it-IT" sz="2400" b="1" i="0" u="none" strike="noStrike" baseline="0" dirty="0">
                <a:solidFill>
                  <a:srgbClr val="000000"/>
                </a:solidFill>
                <a:latin typeface="Calibri" panose="020F0502020204030204" pitchFamily="34" charset="0"/>
                <a:cs typeface="Calibri" panose="020F0502020204030204" pitchFamily="34" charset="0"/>
              </a:rPr>
              <a:t>Art. 4, Reg. 480/2014.</a:t>
            </a:r>
            <a:r>
              <a:rPr lang="it-IT" sz="2400" b="0" i="0" u="none" strike="noStrike" baseline="0" dirty="0">
                <a:solidFill>
                  <a:srgbClr val="000000"/>
                </a:solidFill>
                <a:latin typeface="Calibri" panose="020F0502020204030204" pitchFamily="34" charset="0"/>
                <a:cs typeface="Calibri" panose="020F0502020204030204" pitchFamily="34" charset="0"/>
              </a:rPr>
              <a:t> Gli strumenti finanziari sostenuti dal FESR, possono sostenere investimenti comprendenti l'acquisto di terreni non edificati e di terreni edificati per un importo </a:t>
            </a:r>
            <a:r>
              <a:rPr lang="it-IT" sz="2400" b="1" i="0" u="none" strike="noStrike" baseline="0" dirty="0">
                <a:solidFill>
                  <a:srgbClr val="0033CC"/>
                </a:solidFill>
                <a:latin typeface="Calibri" panose="020F0502020204030204" pitchFamily="34" charset="0"/>
                <a:cs typeface="Calibri" panose="020F0502020204030204" pitchFamily="34" charset="0"/>
              </a:rPr>
              <a:t>non superiore al 10 % </a:t>
            </a:r>
            <a:r>
              <a:rPr lang="it-IT" sz="2400" b="0" i="0" u="none" strike="noStrike" baseline="0" dirty="0">
                <a:solidFill>
                  <a:srgbClr val="000000"/>
                </a:solidFill>
                <a:latin typeface="Calibri" panose="020F0502020204030204" pitchFamily="34" charset="0"/>
                <a:cs typeface="Calibri" panose="020F0502020204030204" pitchFamily="34" charset="0"/>
              </a:rPr>
              <a:t>del contributo del programma erogato al destinatario finale. Nel caso delle garanzie, tale percentuale si applica all'importo del prestito sottostante o degli altri strumenti di rischio. </a:t>
            </a:r>
          </a:p>
          <a:p>
            <a:pPr algn="just"/>
            <a:r>
              <a:rPr lang="it-IT" sz="2400" dirty="0">
                <a:solidFill>
                  <a:srgbClr val="000000"/>
                </a:solidFill>
                <a:latin typeface="Calibri" panose="020F0502020204030204" pitchFamily="34" charset="0"/>
                <a:ea typeface="굴림" pitchFamily="34" charset="-127"/>
                <a:cs typeface="Calibri" panose="020F0502020204030204" pitchFamily="34" charset="0"/>
              </a:rPr>
              <a:t>2. Se gli strumenti finanziari forniscono sostegno a destinatari finali per </a:t>
            </a:r>
            <a:r>
              <a:rPr lang="it-IT" sz="2400" b="1" dirty="0">
                <a:solidFill>
                  <a:srgbClr val="0033CC"/>
                </a:solidFill>
                <a:latin typeface="Calibri" panose="020F0502020204030204" pitchFamily="34" charset="0"/>
                <a:ea typeface="굴림" pitchFamily="34" charset="-127"/>
                <a:cs typeface="Calibri" panose="020F0502020204030204" pitchFamily="34" charset="0"/>
              </a:rPr>
              <a:t>investimenti in infrastrutture destinate a sostenere lo sviluppo urbano o il risanamento urbano, il limite è del 20 %.</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25</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769679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pPr>
            <a:r>
              <a:rPr lang="it-IT" sz="3200" b="1" dirty="0">
                <a:solidFill>
                  <a:srgbClr val="FF0000"/>
                </a:solidFill>
                <a:ea typeface="굴림" pitchFamily="34" charset="-127"/>
              </a:rPr>
              <a:t>Aspetti specifici: IVA</a:t>
            </a:r>
          </a:p>
        </p:txBody>
      </p:sp>
      <p:sp>
        <p:nvSpPr>
          <p:cNvPr id="61443" name="Text Box 3"/>
          <p:cNvSpPr txBox="1">
            <a:spLocks noChangeArrowheads="1"/>
          </p:cNvSpPr>
          <p:nvPr/>
        </p:nvSpPr>
        <p:spPr bwMode="auto">
          <a:xfrm>
            <a:off x="412060" y="980728"/>
            <a:ext cx="8274740" cy="5112767"/>
          </a:xfrm>
          <a:prstGeom prst="rect">
            <a:avLst/>
          </a:prstGeom>
          <a:noFill/>
          <a:ln w="9525">
            <a:noFill/>
            <a:round/>
            <a:headEnd/>
            <a:tailEnd/>
          </a:ln>
        </p:spPr>
        <p:txBody>
          <a:bodyPr/>
          <a:lstStyle/>
          <a:p>
            <a:pPr marL="0" lvl="1" indent="0" algn="just">
              <a:lnSpc>
                <a:spcPct val="95000"/>
              </a:lnSpc>
              <a:spcBef>
                <a:spcPts val="600"/>
              </a:spcBef>
              <a:buClrTx/>
              <a:tabLst>
                <a:tab pos="8686800" algn="l"/>
              </a:tabLst>
            </a:pPr>
            <a:r>
              <a:rPr lang="it-IT" sz="2400" b="1" dirty="0">
                <a:solidFill>
                  <a:srgbClr val="000000"/>
                </a:solidFill>
                <a:latin typeface="Calibri" pitchFamily="34" charset="0"/>
                <a:ea typeface="굴림" pitchFamily="34" charset="-127"/>
              </a:rPr>
              <a:t>Art. 37.11. </a:t>
            </a:r>
            <a:r>
              <a:rPr lang="it-IT" sz="2400" dirty="0">
                <a:solidFill>
                  <a:srgbClr val="000000"/>
                </a:solidFill>
                <a:latin typeface="Calibri" pitchFamily="34" charset="0"/>
                <a:ea typeface="굴림" pitchFamily="34" charset="-127"/>
              </a:rPr>
              <a:t>L'IVA </a:t>
            </a:r>
            <a:r>
              <a:rPr lang="it-IT" sz="2400" dirty="0">
                <a:solidFill>
                  <a:srgbClr val="0033CC"/>
                </a:solidFill>
                <a:latin typeface="Calibri" pitchFamily="34" charset="0"/>
                <a:ea typeface="굴림" pitchFamily="34" charset="-127"/>
              </a:rPr>
              <a:t>non costituisce una spesa ammissibile</a:t>
            </a:r>
            <a:r>
              <a:rPr lang="it-IT" sz="2400" dirty="0">
                <a:solidFill>
                  <a:srgbClr val="000000"/>
                </a:solidFill>
                <a:latin typeface="Calibri" pitchFamily="34" charset="0"/>
                <a:ea typeface="굴림" pitchFamily="34" charset="-127"/>
              </a:rPr>
              <a:t> di un'operazione, salvo in caso di irrecuperabilità a norma della legislazione nazionale sull'IVA. </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Il trattamento dell'IVA a livello degli investimenti realizzati dai destinatari finali </a:t>
            </a:r>
            <a:r>
              <a:rPr lang="it-IT" sz="2400" b="1" u="sng" dirty="0">
                <a:solidFill>
                  <a:srgbClr val="0033CC"/>
                </a:solidFill>
                <a:latin typeface="Calibri" pitchFamily="34" charset="0"/>
                <a:ea typeface="굴림" pitchFamily="34" charset="-127"/>
              </a:rPr>
              <a:t>non è preso in considerazione</a:t>
            </a:r>
            <a:r>
              <a:rPr lang="it-IT" sz="2400" dirty="0">
                <a:solidFill>
                  <a:srgbClr val="000000"/>
                </a:solidFill>
                <a:latin typeface="Calibri" pitchFamily="34" charset="0"/>
                <a:ea typeface="굴림" pitchFamily="34" charset="-127"/>
              </a:rPr>
              <a:t> ai fini della determinazione dell'ammissibilità della spesa nell'ambito dello strumento finanziario. </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Tuttavia, qualora gli strumenti finanziari siano combinati con sovvenzioni a norma dei paragrafi 7 e 8 del presente articolo, alla sovvenzione si applica l'articolo 69, paragrafo 3 (IVA non ammissibile a meno che non sia recuperabile).</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26</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3492951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pPr>
            <a:r>
              <a:rPr lang="it-IT" sz="3200" b="1" dirty="0">
                <a:solidFill>
                  <a:srgbClr val="FF0000"/>
                </a:solidFill>
                <a:ea typeface="굴림" pitchFamily="34" charset="-127"/>
              </a:rPr>
              <a:t>Combinazione con altri strumenti e forme di sostegno</a:t>
            </a:r>
          </a:p>
        </p:txBody>
      </p:sp>
      <p:sp>
        <p:nvSpPr>
          <p:cNvPr id="61443" name="Text Box 3"/>
          <p:cNvSpPr txBox="1">
            <a:spLocks noChangeArrowheads="1"/>
          </p:cNvSpPr>
          <p:nvPr/>
        </p:nvSpPr>
        <p:spPr bwMode="auto">
          <a:xfrm>
            <a:off x="360018" y="1052537"/>
            <a:ext cx="8274740" cy="5112767"/>
          </a:xfrm>
          <a:prstGeom prst="rect">
            <a:avLst/>
          </a:prstGeom>
          <a:noFill/>
          <a:ln w="9525">
            <a:noFill/>
            <a:round/>
            <a:headEnd/>
            <a:tailEnd/>
          </a:ln>
        </p:spPr>
        <p:txBody>
          <a:bodyPr/>
          <a:lstStyle/>
          <a:p>
            <a:pPr algn="just">
              <a:spcAft>
                <a:spcPts val="600"/>
              </a:spcAft>
            </a:pPr>
            <a:r>
              <a:rPr lang="it-IT" sz="2400" dirty="0">
                <a:effectLst/>
                <a:latin typeface="Calibri" panose="020F0502020204030204" pitchFamily="34" charset="0"/>
                <a:ea typeface="Calibri" panose="020F0502020204030204" pitchFamily="34" charset="0"/>
                <a:cs typeface="Calibri" panose="020F0502020204030204" pitchFamily="34" charset="0"/>
              </a:rPr>
              <a:t>Come rilevato nei considerando del regolamento (UE) n.1303/2013, affinché i progetti siano economicamente sostenibili, nei casi in cui taluni elementi di un investimento di un’impresa non inneschino rendimenti finanziari diretti, </a:t>
            </a:r>
            <a:r>
              <a:rPr lang="it-IT" sz="2400" b="1" dirty="0">
                <a:solidFill>
                  <a:srgbClr val="0033CC"/>
                </a:solidFill>
                <a:effectLst/>
                <a:latin typeface="Calibri" panose="020F0502020204030204" pitchFamily="34" charset="0"/>
                <a:ea typeface="Calibri" panose="020F0502020204030204" pitchFamily="34" charset="0"/>
                <a:cs typeface="Calibri" panose="020F0502020204030204" pitchFamily="34" charset="0"/>
              </a:rPr>
              <a:t>potrebbe risultare giustificato combinare due differenti forme di sostegno</a:t>
            </a:r>
            <a:r>
              <a:rPr lang="it-IT" sz="2400" dirty="0">
                <a:solidFill>
                  <a:srgbClr val="0033CC"/>
                </a:solidFill>
                <a:effectLst/>
                <a:latin typeface="Calibri" panose="020F0502020204030204" pitchFamily="34" charset="0"/>
                <a:ea typeface="Calibri" panose="020F0502020204030204" pitchFamily="34" charset="0"/>
                <a:cs typeface="Calibri" panose="020F0502020204030204" pitchFamily="34" charset="0"/>
              </a:rPr>
              <a:t>,</a:t>
            </a:r>
            <a:r>
              <a:rPr lang="it-IT" sz="2400" dirty="0">
                <a:effectLst/>
                <a:latin typeface="Calibri" panose="020F0502020204030204" pitchFamily="34" charset="0"/>
                <a:ea typeface="Calibri" panose="020F0502020204030204" pitchFamily="34" charset="0"/>
                <a:cs typeface="Calibri" panose="020F0502020204030204" pitchFamily="34" charset="0"/>
              </a:rPr>
              <a:t> nei limiti consentiti dalle norme vigenti in materia di aiuti di Stato. Sono quindi previste due differenti modalità di combinazione del sostegno finanziario:</a:t>
            </a:r>
            <a:endParaRPr lang="it-IT"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mj-lt"/>
              <a:buAutoNum type="alphaLcParenR"/>
            </a:pPr>
            <a:r>
              <a:rPr lang="it-IT" sz="2400" b="1" dirty="0">
                <a:solidFill>
                  <a:srgbClr val="0033CC"/>
                </a:solidFill>
                <a:effectLst/>
                <a:latin typeface="Calibri" panose="020F0502020204030204" pitchFamily="34" charset="0"/>
                <a:ea typeface="Calibri" panose="020F0502020204030204" pitchFamily="34" charset="0"/>
                <a:cs typeface="Calibri" panose="020F0502020204030204" pitchFamily="34" charset="0"/>
              </a:rPr>
              <a:t>combinazione di più forme di sostegno finanziate </a:t>
            </a:r>
            <a:r>
              <a:rPr lang="it-IT" sz="2400" b="1" u="sng" dirty="0">
                <a:solidFill>
                  <a:srgbClr val="0033CC"/>
                </a:solidFill>
                <a:effectLst/>
                <a:latin typeface="Calibri" panose="020F0502020204030204" pitchFamily="34" charset="0"/>
                <a:ea typeface="Calibri" panose="020F0502020204030204" pitchFamily="34" charset="0"/>
                <a:cs typeface="Calibri" panose="020F0502020204030204" pitchFamily="34" charset="0"/>
              </a:rPr>
              <a:t>dalla medesima priorità</a:t>
            </a:r>
            <a:r>
              <a:rPr lang="it-IT" sz="2400" dirty="0">
                <a:effectLst/>
                <a:latin typeface="Calibri" panose="020F0502020204030204" pitchFamily="34" charset="0"/>
                <a:ea typeface="Calibri" panose="020F0502020204030204" pitchFamily="34" charset="0"/>
                <a:cs typeface="Calibri" panose="020F0502020204030204" pitchFamily="34" charset="0"/>
              </a:rPr>
              <a:t> del programma operativo (articolo 37, paragrafo 7);</a:t>
            </a:r>
            <a:endParaRPr lang="it-IT"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mj-lt"/>
              <a:buAutoNum type="alphaLcParenR"/>
            </a:pPr>
            <a:r>
              <a:rPr lang="it-IT" sz="2400" b="1" dirty="0">
                <a:solidFill>
                  <a:srgbClr val="0033CC"/>
                </a:solidFill>
                <a:effectLst/>
                <a:latin typeface="Calibri" panose="020F0502020204030204" pitchFamily="34" charset="0"/>
                <a:ea typeface="Calibri" panose="020F0502020204030204" pitchFamily="34" charset="0"/>
                <a:cs typeface="Calibri" panose="020F0502020204030204" pitchFamily="34" charset="0"/>
              </a:rPr>
              <a:t>combinazione di più forme di sostegno finanziate da </a:t>
            </a:r>
            <a:r>
              <a:rPr lang="it-IT" sz="2400" b="1" u="sng" dirty="0">
                <a:solidFill>
                  <a:srgbClr val="0033CC"/>
                </a:solidFill>
                <a:effectLst/>
                <a:latin typeface="Calibri" panose="020F0502020204030204" pitchFamily="34" charset="0"/>
                <a:ea typeface="Calibri" panose="020F0502020204030204" pitchFamily="34" charset="0"/>
                <a:cs typeface="Calibri" panose="020F0502020204030204" pitchFamily="34" charset="0"/>
              </a:rPr>
              <a:t>differenti priorità dei fondi SIE, differenti programmi o differenti strumenti</a:t>
            </a:r>
            <a:r>
              <a:rPr lang="it-IT" sz="2400" b="1" dirty="0">
                <a:solidFill>
                  <a:srgbClr val="0033CC"/>
                </a:solidFill>
                <a:effectLst/>
                <a:latin typeface="Calibri" panose="020F0502020204030204" pitchFamily="34" charset="0"/>
                <a:ea typeface="Calibri" panose="020F0502020204030204" pitchFamily="34" charset="0"/>
                <a:cs typeface="Calibri" panose="020F0502020204030204" pitchFamily="34" charset="0"/>
              </a:rPr>
              <a:t> </a:t>
            </a:r>
            <a:r>
              <a:rPr lang="it-IT" sz="2400" dirty="0">
                <a:effectLst/>
                <a:latin typeface="Calibri" panose="020F0502020204030204" pitchFamily="34" charset="0"/>
                <a:ea typeface="Calibri" panose="020F0502020204030204" pitchFamily="34" charset="0"/>
                <a:cs typeface="Calibri" panose="020F0502020204030204" pitchFamily="34" charset="0"/>
              </a:rPr>
              <a:t>sostenuti dal bilancio UE (articolo 37, paragrafo 8).</a:t>
            </a:r>
            <a:endParaRPr lang="it-IT"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27</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33344905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pPr>
            <a:r>
              <a:rPr lang="it-IT" sz="3200" b="1" dirty="0">
                <a:solidFill>
                  <a:srgbClr val="FF0000"/>
                </a:solidFill>
                <a:ea typeface="굴림" pitchFamily="34" charset="-127"/>
              </a:rPr>
              <a:t>Combinazione con altri strumenti e forme di sostegno</a:t>
            </a:r>
          </a:p>
        </p:txBody>
      </p:sp>
      <p:sp>
        <p:nvSpPr>
          <p:cNvPr id="61443" name="Text Box 3"/>
          <p:cNvSpPr txBox="1">
            <a:spLocks noChangeArrowheads="1"/>
          </p:cNvSpPr>
          <p:nvPr/>
        </p:nvSpPr>
        <p:spPr bwMode="auto">
          <a:xfrm>
            <a:off x="360018" y="1108075"/>
            <a:ext cx="8274740" cy="4985420"/>
          </a:xfrm>
          <a:prstGeom prst="rect">
            <a:avLst/>
          </a:prstGeom>
          <a:noFill/>
          <a:ln w="9525">
            <a:noFill/>
            <a:round/>
            <a:headEnd/>
            <a:tailEnd/>
          </a:ln>
        </p:spPr>
        <p:txBody>
          <a:bodyPr/>
          <a:lstStyle/>
          <a:p>
            <a:pPr marL="0" lvl="1" indent="0" algn="just">
              <a:lnSpc>
                <a:spcPct val="95000"/>
              </a:lnSpc>
              <a:spcBef>
                <a:spcPts val="600"/>
              </a:spcBef>
              <a:buClrTx/>
              <a:tabLst>
                <a:tab pos="8686800" algn="l"/>
              </a:tabLst>
            </a:pPr>
            <a:r>
              <a:rPr lang="it-IT" sz="2400" b="1" dirty="0">
                <a:solidFill>
                  <a:srgbClr val="000000"/>
                </a:solidFill>
                <a:latin typeface="Calibri" pitchFamily="34" charset="0"/>
                <a:ea typeface="굴림" pitchFamily="34" charset="-127"/>
              </a:rPr>
              <a:t>Art. 37.7.</a:t>
            </a:r>
            <a:r>
              <a:rPr lang="it-IT" sz="2400" dirty="0">
                <a:solidFill>
                  <a:srgbClr val="000000"/>
                </a:solidFill>
                <a:latin typeface="Calibri" pitchFamily="34" charset="0"/>
                <a:ea typeface="굴림" pitchFamily="34" charset="-127"/>
              </a:rPr>
              <a:t> Gli strumenti finanziari possono essere associati a sovvenzioni, abbuoni di interesse e abbuoni di commissioni di garanzia. Se il sostegno dei fondi SIE è fornito mediante </a:t>
            </a:r>
            <a:r>
              <a:rPr lang="it-IT" sz="2400" b="1" dirty="0">
                <a:solidFill>
                  <a:srgbClr val="0033CC"/>
                </a:solidFill>
                <a:latin typeface="Calibri" pitchFamily="34" charset="0"/>
                <a:ea typeface="굴림" pitchFamily="34" charset="-127"/>
              </a:rPr>
              <a:t>strumenti finanziari combinati in una singola operazione</a:t>
            </a:r>
            <a:r>
              <a:rPr lang="it-IT" sz="2400" dirty="0">
                <a:solidFill>
                  <a:srgbClr val="000000"/>
                </a:solidFill>
                <a:latin typeface="Calibri" pitchFamily="34" charset="0"/>
                <a:ea typeface="굴림" pitchFamily="34" charset="-127"/>
              </a:rPr>
              <a:t> con altre forme di sostegno direttamente collegate a strumenti finanziari che si rivolgono agli stessi destinatari finali, inclusi supporto tecnico, abbuoni di interesse e abbuoni di commissioni di garanzia, </a:t>
            </a:r>
            <a:r>
              <a:rPr lang="it-IT" sz="2400" b="1" dirty="0">
                <a:solidFill>
                  <a:srgbClr val="0033CC"/>
                </a:solidFill>
                <a:latin typeface="Calibri" pitchFamily="34" charset="0"/>
                <a:ea typeface="굴림" pitchFamily="34" charset="-127"/>
              </a:rPr>
              <a:t>le disposizioni applicabili agli strumenti finanziari si applicano a tutte le forme di sostegno nell'ambito di tale operazione</a:t>
            </a:r>
            <a:r>
              <a:rPr lang="it-IT" sz="2400" dirty="0">
                <a:solidFill>
                  <a:srgbClr val="000000"/>
                </a:solidFill>
                <a:latin typeface="Calibri" pitchFamily="34" charset="0"/>
                <a:ea typeface="굴림" pitchFamily="34" charset="-127"/>
              </a:rPr>
              <a:t>. In questi casi sono rispettate le norme dell'Unione applicabili in materia di aiuti di Stato e </a:t>
            </a:r>
            <a:r>
              <a:rPr lang="it-IT" sz="2400" b="1" dirty="0">
                <a:solidFill>
                  <a:srgbClr val="0033CC"/>
                </a:solidFill>
                <a:latin typeface="Calibri" pitchFamily="34" charset="0"/>
                <a:ea typeface="굴림" pitchFamily="34" charset="-127"/>
              </a:rPr>
              <a:t>si mantengono registrazioni separate per ciascuna forma di sostegno</a:t>
            </a:r>
            <a:r>
              <a:rPr lang="it-IT" sz="2400" dirty="0">
                <a:solidFill>
                  <a:srgbClr val="000000"/>
                </a:solidFill>
                <a:latin typeface="Calibri" pitchFamily="34" charset="0"/>
                <a:ea typeface="굴림" pitchFamily="34" charset="-127"/>
              </a:rPr>
              <a:t>.</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28</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30887739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pPr>
            <a:r>
              <a:rPr lang="it-IT" sz="3200" b="1" dirty="0">
                <a:solidFill>
                  <a:srgbClr val="FF0000"/>
                </a:solidFill>
                <a:ea typeface="굴림" pitchFamily="34" charset="-127"/>
              </a:rPr>
              <a:t>Combinazione con altri strumenti e forme di sostegno</a:t>
            </a:r>
          </a:p>
        </p:txBody>
      </p:sp>
      <p:sp>
        <p:nvSpPr>
          <p:cNvPr id="61443" name="Text Box 3"/>
          <p:cNvSpPr txBox="1">
            <a:spLocks noChangeArrowheads="1"/>
          </p:cNvSpPr>
          <p:nvPr/>
        </p:nvSpPr>
        <p:spPr bwMode="auto">
          <a:xfrm>
            <a:off x="360018" y="1108075"/>
            <a:ext cx="8274740" cy="4985420"/>
          </a:xfrm>
          <a:prstGeom prst="rect">
            <a:avLst/>
          </a:prstGeom>
          <a:noFill/>
          <a:ln w="9525">
            <a:noFill/>
            <a:round/>
            <a:headEnd/>
            <a:tailEnd/>
          </a:ln>
        </p:spPr>
        <p:txBody>
          <a:bodyPr/>
          <a:lstStyle/>
          <a:p>
            <a:pPr marL="0" lvl="1" indent="0" algn="just">
              <a:lnSpc>
                <a:spcPct val="95000"/>
              </a:lnSpc>
              <a:spcBef>
                <a:spcPts val="600"/>
              </a:spcBef>
              <a:buClrTx/>
              <a:tabLst>
                <a:tab pos="8686800" algn="l"/>
              </a:tabLst>
            </a:pPr>
            <a:r>
              <a:rPr lang="it-IT" sz="2400" b="1" dirty="0">
                <a:solidFill>
                  <a:srgbClr val="000000"/>
                </a:solidFill>
                <a:latin typeface="Calibri" pitchFamily="34" charset="0"/>
                <a:ea typeface="굴림" pitchFamily="34" charset="-127"/>
              </a:rPr>
              <a:t>Art. 37.8</a:t>
            </a:r>
            <a:r>
              <a:rPr lang="it-IT" sz="2400" b="1" dirty="0">
                <a:solidFill>
                  <a:srgbClr val="0033CC"/>
                </a:solidFill>
                <a:latin typeface="Calibri" pitchFamily="34" charset="0"/>
                <a:ea typeface="굴림" pitchFamily="34" charset="-127"/>
              </a:rPr>
              <a:t>. </a:t>
            </a:r>
            <a:r>
              <a:rPr lang="it-IT" sz="2400" b="1" u="sng" dirty="0">
                <a:solidFill>
                  <a:srgbClr val="0033CC"/>
                </a:solidFill>
                <a:latin typeface="Calibri" pitchFamily="34" charset="0"/>
                <a:ea typeface="굴림" pitchFamily="34" charset="-127"/>
              </a:rPr>
              <a:t>I destinatari finali</a:t>
            </a:r>
            <a:r>
              <a:rPr lang="it-IT" sz="2400" dirty="0">
                <a:solidFill>
                  <a:srgbClr val="000000"/>
                </a:solidFill>
                <a:latin typeface="Calibri" pitchFamily="34" charset="0"/>
                <a:ea typeface="굴림" pitchFamily="34" charset="-127"/>
              </a:rPr>
              <a:t> di un sostegno fornito mediante uno strumento finanziario dei fondi SIE </a:t>
            </a:r>
            <a:r>
              <a:rPr lang="it-IT" sz="2400" dirty="0">
                <a:solidFill>
                  <a:srgbClr val="0033CC"/>
                </a:solidFill>
                <a:latin typeface="Calibri" pitchFamily="34" charset="0"/>
                <a:ea typeface="굴림" pitchFamily="34" charset="-127"/>
              </a:rPr>
              <a:t>possono anche ricevere assistenza a titolo di un’altra priorità dei fondi SIE o di un altro programma o da un altro strumento finanziato</a:t>
            </a:r>
            <a:r>
              <a:rPr lang="it-IT" sz="2400" dirty="0">
                <a:solidFill>
                  <a:srgbClr val="000000"/>
                </a:solidFill>
                <a:latin typeface="Calibri" pitchFamily="34" charset="0"/>
                <a:ea typeface="굴림" pitchFamily="34" charset="-127"/>
              </a:rPr>
              <a:t> sostenuto dal bilancio dell’Unione, compreso il Fondo europeo per gli investimenti strategici (FEIS), a seconda del caso, conformemente alle norme dell’Unione applicabili in materia di aiuti di Stato. </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In tal caso:</a:t>
            </a:r>
          </a:p>
          <a:p>
            <a:pPr marL="342900" lvl="1" indent="-342900" algn="just">
              <a:lnSpc>
                <a:spcPct val="95000"/>
              </a:lnSpc>
              <a:spcBef>
                <a:spcPts val="600"/>
              </a:spcBef>
              <a:buClrTx/>
              <a:buFontTx/>
              <a:buChar char="-"/>
              <a:tabLst>
                <a:tab pos="8686800" algn="l"/>
              </a:tabLst>
            </a:pPr>
            <a:r>
              <a:rPr lang="it-IT" sz="2400" dirty="0">
                <a:solidFill>
                  <a:srgbClr val="000000"/>
                </a:solidFill>
                <a:latin typeface="Calibri" pitchFamily="34" charset="0"/>
                <a:ea typeface="굴림" pitchFamily="34" charset="-127"/>
              </a:rPr>
              <a:t>sono mantenute </a:t>
            </a:r>
            <a:r>
              <a:rPr lang="it-IT" sz="2400" b="1" u="sng" dirty="0">
                <a:solidFill>
                  <a:srgbClr val="0033CC"/>
                </a:solidFill>
                <a:latin typeface="Calibri" pitchFamily="34" charset="0"/>
                <a:ea typeface="굴림" pitchFamily="34" charset="-127"/>
              </a:rPr>
              <a:t>registrazioni separate per ciascuna fonte di assistenza</a:t>
            </a:r>
            <a:r>
              <a:rPr lang="it-IT" sz="2400" u="sng" dirty="0">
                <a:solidFill>
                  <a:srgbClr val="000000"/>
                </a:solidFill>
                <a:latin typeface="Calibri" pitchFamily="34" charset="0"/>
                <a:ea typeface="굴림" pitchFamily="34" charset="-127"/>
              </a:rPr>
              <a:t>;</a:t>
            </a:r>
          </a:p>
          <a:p>
            <a:pPr marL="342900" lvl="1" indent="-342900" algn="just">
              <a:lnSpc>
                <a:spcPct val="95000"/>
              </a:lnSpc>
              <a:spcBef>
                <a:spcPts val="600"/>
              </a:spcBef>
              <a:buClrTx/>
              <a:buFontTx/>
              <a:buChar char="-"/>
              <a:tabLst>
                <a:tab pos="8686800" algn="l"/>
              </a:tabLst>
            </a:pPr>
            <a:r>
              <a:rPr lang="it-IT" sz="2400" dirty="0">
                <a:solidFill>
                  <a:srgbClr val="000000"/>
                </a:solidFill>
                <a:latin typeface="Calibri" pitchFamily="34" charset="0"/>
                <a:ea typeface="굴림" pitchFamily="34" charset="-127"/>
              </a:rPr>
              <a:t>lo strumento di sostegno finanziario dei fondi SIE </a:t>
            </a:r>
            <a:r>
              <a:rPr lang="it-IT" sz="2400" b="1" u="sng" dirty="0">
                <a:solidFill>
                  <a:srgbClr val="0033CC"/>
                </a:solidFill>
                <a:latin typeface="Calibri" pitchFamily="34" charset="0"/>
                <a:ea typeface="굴림" pitchFamily="34" charset="-127"/>
              </a:rPr>
              <a:t>è parte di un’operazione in cui le spese ammissibili sono distinte</a:t>
            </a:r>
            <a:r>
              <a:rPr lang="it-IT" sz="2400" dirty="0">
                <a:solidFill>
                  <a:srgbClr val="000000"/>
                </a:solidFill>
                <a:latin typeface="Calibri" pitchFamily="34" charset="0"/>
                <a:ea typeface="굴림" pitchFamily="34" charset="-127"/>
              </a:rPr>
              <a:t> dalle altre fonti di assistenza.</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29</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1721940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Le fasi per la gestione degli strumenti finanziari</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a:t>
            </a:fld>
            <a:endParaRPr lang="it-IT"/>
          </a:p>
        </p:txBody>
      </p:sp>
      <p:graphicFrame>
        <p:nvGraphicFramePr>
          <p:cNvPr id="5" name="Diagramma 4">
            <a:extLst>
              <a:ext uri="{FF2B5EF4-FFF2-40B4-BE49-F238E27FC236}">
                <a16:creationId xmlns:a16="http://schemas.microsoft.com/office/drawing/2014/main" id="{B27D2AA5-26EA-4921-B64E-E5517CECA155}"/>
              </a:ext>
            </a:extLst>
          </p:cNvPr>
          <p:cNvGraphicFramePr/>
          <p:nvPr>
            <p:extLst>
              <p:ext uri="{D42A27DB-BD31-4B8C-83A1-F6EECF244321}">
                <p14:modId xmlns:p14="http://schemas.microsoft.com/office/powerpoint/2010/main" val="561622458"/>
              </p:ext>
            </p:extLst>
          </p:nvPr>
        </p:nvGraphicFramePr>
        <p:xfrm>
          <a:off x="827584" y="1052736"/>
          <a:ext cx="748883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344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Definizioni</a:t>
            </a:r>
          </a:p>
        </p:txBody>
      </p:sp>
      <p:sp>
        <p:nvSpPr>
          <p:cNvPr id="3" name="Segnaposto contenuto 2"/>
          <p:cNvSpPr>
            <a:spLocks noGrp="1"/>
          </p:cNvSpPr>
          <p:nvPr>
            <p:ph idx="1"/>
          </p:nvPr>
        </p:nvSpPr>
        <p:spPr>
          <a:xfrm>
            <a:off x="457200" y="980728"/>
            <a:ext cx="8363272" cy="5001419"/>
          </a:xfrm>
        </p:spPr>
        <p:txBody>
          <a:bodyPr/>
          <a:lstStyle/>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a:t>
            </a:r>
            <a:r>
              <a:rPr lang="it-IT" sz="2400" b="1" dirty="0">
                <a:solidFill>
                  <a:srgbClr val="0033CC"/>
                </a:solidFill>
                <a:latin typeface="Calibri" pitchFamily="34" charset="0"/>
                <a:ea typeface="굴림" pitchFamily="34" charset="-127"/>
              </a:rPr>
              <a:t>Operazione</a:t>
            </a:r>
            <a:r>
              <a:rPr lang="it-IT" sz="2400" dirty="0">
                <a:solidFill>
                  <a:srgbClr val="000000"/>
                </a:solidFill>
                <a:latin typeface="Calibri" pitchFamily="34" charset="0"/>
                <a:ea typeface="굴림" pitchFamily="34" charset="-127"/>
              </a:rPr>
              <a:t>": nel contesto degli strumenti finanziari, un'operazione è costituita dai contributi finanziari di un programma agli strumenti finanziari </a:t>
            </a:r>
            <a:r>
              <a:rPr lang="it-IT" sz="2400" u="sng" dirty="0">
                <a:solidFill>
                  <a:srgbClr val="000000"/>
                </a:solidFill>
                <a:latin typeface="Calibri" pitchFamily="34" charset="0"/>
                <a:ea typeface="굴림" pitchFamily="34" charset="-127"/>
              </a:rPr>
              <a:t>e dal successivo sostegno finanziario fornito da tali strumenti finanziari</a:t>
            </a:r>
            <a:r>
              <a:rPr lang="it-IT" sz="2400" dirty="0">
                <a:solidFill>
                  <a:srgbClr val="000000"/>
                </a:solidFill>
                <a:latin typeface="Calibri" pitchFamily="34" charset="0"/>
                <a:ea typeface="굴림" pitchFamily="34" charset="-127"/>
              </a:rPr>
              <a:t>.</a:t>
            </a:r>
          </a:p>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a:t>
            </a:r>
            <a:r>
              <a:rPr lang="it-IT" sz="2400" b="1" dirty="0">
                <a:solidFill>
                  <a:srgbClr val="0033CC"/>
                </a:solidFill>
                <a:latin typeface="Calibri" pitchFamily="34" charset="0"/>
                <a:ea typeface="굴림" pitchFamily="34" charset="-127"/>
              </a:rPr>
              <a:t>Beneficiario</a:t>
            </a:r>
            <a:r>
              <a:rPr lang="it-IT" sz="2400" dirty="0">
                <a:solidFill>
                  <a:srgbClr val="000000"/>
                </a:solidFill>
                <a:latin typeface="Calibri" pitchFamily="34" charset="0"/>
                <a:ea typeface="굴림" pitchFamily="34" charset="-127"/>
              </a:rPr>
              <a:t>": nell’ambito degli strumenti finanziari, l’organismo che attua lo strumento finanziario ovvero, se del caso, il fondo di fondi.</a:t>
            </a:r>
          </a:p>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a:t>
            </a:r>
            <a:r>
              <a:rPr lang="it-IT" sz="2400" b="1" dirty="0">
                <a:solidFill>
                  <a:srgbClr val="0033CC"/>
                </a:solidFill>
                <a:latin typeface="Calibri" pitchFamily="34" charset="0"/>
                <a:ea typeface="굴림" pitchFamily="34" charset="-127"/>
              </a:rPr>
              <a:t>Destinatario finale</a:t>
            </a:r>
            <a:r>
              <a:rPr lang="it-IT" sz="2400" dirty="0">
                <a:solidFill>
                  <a:srgbClr val="000000"/>
                </a:solidFill>
                <a:latin typeface="Calibri" pitchFamily="34" charset="0"/>
                <a:ea typeface="굴림" pitchFamily="34" charset="-127"/>
              </a:rPr>
              <a:t>": una persona fisica o giuridica che riceve sostegno finanziario da uno strumento finanziario.</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30</a:t>
            </a:fld>
            <a:endParaRPr lang="it-IT"/>
          </a:p>
        </p:txBody>
      </p:sp>
    </p:spTree>
    <p:extLst>
      <p:ext uri="{BB962C8B-B14F-4D97-AF65-F5344CB8AC3E}">
        <p14:creationId xmlns:p14="http://schemas.microsoft.com/office/powerpoint/2010/main" val="263380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pPr>
            <a:r>
              <a:rPr lang="it-IT" sz="3200" b="1" dirty="0">
                <a:solidFill>
                  <a:srgbClr val="FF0000"/>
                </a:solidFill>
                <a:ea typeface="굴림" pitchFamily="34" charset="-127"/>
              </a:rPr>
              <a:t>Combinazione con altri strumenti e forme di sostegno</a:t>
            </a:r>
          </a:p>
        </p:txBody>
      </p:sp>
      <p:sp>
        <p:nvSpPr>
          <p:cNvPr id="61443" name="Text Box 3"/>
          <p:cNvSpPr txBox="1">
            <a:spLocks noChangeArrowheads="1"/>
          </p:cNvSpPr>
          <p:nvPr/>
        </p:nvSpPr>
        <p:spPr bwMode="auto">
          <a:xfrm>
            <a:off x="360018" y="1108075"/>
            <a:ext cx="8274740" cy="4985420"/>
          </a:xfrm>
          <a:prstGeom prst="rect">
            <a:avLst/>
          </a:prstGeom>
          <a:noFill/>
          <a:ln w="9525">
            <a:noFill/>
            <a:round/>
            <a:headEnd/>
            <a:tailEnd/>
          </a:ln>
        </p:spPr>
        <p:txBody>
          <a:bodyPr/>
          <a:lstStyle/>
          <a:p>
            <a:pPr marL="0" lvl="1" indent="0" algn="just">
              <a:lnSpc>
                <a:spcPct val="95000"/>
              </a:lnSpc>
              <a:spcBef>
                <a:spcPts val="600"/>
              </a:spcBef>
              <a:buClrTx/>
              <a:tabLst>
                <a:tab pos="8686800" algn="l"/>
              </a:tabLst>
            </a:pPr>
            <a:r>
              <a:rPr lang="it-IT" sz="2400" b="1" dirty="0">
                <a:solidFill>
                  <a:srgbClr val="000000"/>
                </a:solidFill>
                <a:latin typeface="Calibri" pitchFamily="34" charset="0"/>
                <a:ea typeface="굴림" pitchFamily="34" charset="-127"/>
              </a:rPr>
              <a:t>Art. 37.9</a:t>
            </a:r>
            <a:r>
              <a:rPr lang="it-IT" sz="2400" dirty="0">
                <a:solidFill>
                  <a:srgbClr val="000000"/>
                </a:solidFill>
                <a:latin typeface="Calibri" pitchFamily="34" charset="0"/>
                <a:ea typeface="굴림" pitchFamily="34" charset="-127"/>
              </a:rPr>
              <a:t>. La combinazione del sostegno fornito attraverso sovvenzioni e strumenti finanziari di cui ai paragrafi 7 e 8 </a:t>
            </a:r>
            <a:r>
              <a:rPr lang="it-IT" sz="2400" b="1" u="sng" dirty="0">
                <a:solidFill>
                  <a:srgbClr val="0033CC"/>
                </a:solidFill>
                <a:latin typeface="Calibri" pitchFamily="34" charset="0"/>
                <a:ea typeface="굴림" pitchFamily="34" charset="-127"/>
              </a:rPr>
              <a:t>può</a:t>
            </a:r>
            <a:r>
              <a:rPr lang="it-IT" sz="2400" dirty="0">
                <a:solidFill>
                  <a:srgbClr val="000000"/>
                </a:solidFill>
                <a:latin typeface="Calibri" pitchFamily="34" charset="0"/>
                <a:ea typeface="굴림" pitchFamily="34" charset="-127"/>
              </a:rPr>
              <a:t>, alle condizioni di cui alle norme dell'Unione applicabili in materia di aiuti di Stato, </a:t>
            </a:r>
            <a:r>
              <a:rPr lang="it-IT" sz="2400" b="1" u="sng" dirty="0">
                <a:solidFill>
                  <a:srgbClr val="0033CC"/>
                </a:solidFill>
                <a:latin typeface="Calibri" pitchFamily="34" charset="0"/>
                <a:ea typeface="굴림" pitchFamily="34" charset="-127"/>
              </a:rPr>
              <a:t>riguardare la stessa voce di spesa</a:t>
            </a:r>
            <a:r>
              <a:rPr lang="it-IT" sz="2400" dirty="0">
                <a:solidFill>
                  <a:srgbClr val="000000"/>
                </a:solidFill>
                <a:latin typeface="Calibri" pitchFamily="34" charset="0"/>
                <a:ea typeface="굴림" pitchFamily="34" charset="-127"/>
              </a:rPr>
              <a:t> purché la somma di tutte le forme di sostegno combinate non superi l'importo totale della voce di spesa considerata. </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Inoltre:</a:t>
            </a:r>
          </a:p>
          <a:p>
            <a:pPr marL="342900" lvl="1" indent="-342900" algn="just">
              <a:lnSpc>
                <a:spcPct val="95000"/>
              </a:lnSpc>
              <a:spcBef>
                <a:spcPts val="600"/>
              </a:spcBef>
              <a:buClrTx/>
              <a:buFontTx/>
              <a:buChar char="-"/>
              <a:tabLst>
                <a:tab pos="8686800" algn="l"/>
              </a:tabLst>
            </a:pPr>
            <a:r>
              <a:rPr lang="it-IT" sz="2400" dirty="0">
                <a:solidFill>
                  <a:srgbClr val="000000"/>
                </a:solidFill>
                <a:latin typeface="Calibri" pitchFamily="34" charset="0"/>
                <a:ea typeface="굴림" pitchFamily="34" charset="-127"/>
              </a:rPr>
              <a:t>le sovvenzioni </a:t>
            </a:r>
            <a:r>
              <a:rPr lang="it-IT" sz="2400" b="1" u="sng" dirty="0">
                <a:solidFill>
                  <a:srgbClr val="0033CC"/>
                </a:solidFill>
                <a:latin typeface="Calibri" pitchFamily="34" charset="0"/>
                <a:ea typeface="굴림" pitchFamily="34" charset="-127"/>
              </a:rPr>
              <a:t>non sono usate per rimborsare sostegni ricevuti da strumenti finanziari</a:t>
            </a:r>
            <a:r>
              <a:rPr lang="it-IT" sz="2400" dirty="0">
                <a:solidFill>
                  <a:srgbClr val="000000"/>
                </a:solidFill>
                <a:latin typeface="Calibri" pitchFamily="34" charset="0"/>
                <a:ea typeface="굴림" pitchFamily="34" charset="-127"/>
              </a:rPr>
              <a:t>;</a:t>
            </a:r>
          </a:p>
          <a:p>
            <a:pPr marL="342900" lvl="1" indent="-342900" algn="just">
              <a:lnSpc>
                <a:spcPct val="95000"/>
              </a:lnSpc>
              <a:spcBef>
                <a:spcPts val="600"/>
              </a:spcBef>
              <a:buClrTx/>
              <a:buFontTx/>
              <a:buChar char="-"/>
              <a:tabLst>
                <a:tab pos="8686800" algn="l"/>
              </a:tabLst>
            </a:pPr>
            <a:r>
              <a:rPr lang="it-IT" sz="2400" b="1" u="sng" dirty="0">
                <a:solidFill>
                  <a:srgbClr val="0033CC"/>
                </a:solidFill>
                <a:latin typeface="Calibri" pitchFamily="34" charset="0"/>
                <a:ea typeface="굴림" pitchFamily="34" charset="-127"/>
              </a:rPr>
              <a:t>gli strumenti finanziari non sono usati per prefinanziare sovvenzioni</a:t>
            </a:r>
            <a:r>
              <a:rPr lang="it-IT" sz="2400" dirty="0">
                <a:solidFill>
                  <a:srgbClr val="000000"/>
                </a:solidFill>
                <a:latin typeface="Calibri" pitchFamily="34" charset="0"/>
                <a:ea typeface="굴림" pitchFamily="34" charset="-127"/>
              </a:rPr>
              <a:t>.</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31</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1431107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Divieto di doppio finanziamento</a:t>
            </a:r>
          </a:p>
        </p:txBody>
      </p:sp>
      <p:sp>
        <p:nvSpPr>
          <p:cNvPr id="61443" name="Text Box 3"/>
          <p:cNvSpPr txBox="1">
            <a:spLocks noChangeArrowheads="1"/>
          </p:cNvSpPr>
          <p:nvPr/>
        </p:nvSpPr>
        <p:spPr bwMode="auto">
          <a:xfrm>
            <a:off x="412060" y="980728"/>
            <a:ext cx="8274740" cy="5112767"/>
          </a:xfrm>
          <a:prstGeom prst="rect">
            <a:avLst/>
          </a:prstGeom>
          <a:noFill/>
          <a:ln w="9525">
            <a:noFill/>
            <a:round/>
            <a:headEnd/>
            <a:tailEnd/>
          </a:ln>
        </p:spPr>
        <p:txBody>
          <a:bodyPr/>
          <a:lstStyle/>
          <a:p>
            <a:pPr marL="0" lvl="1" algn="just">
              <a:lnSpc>
                <a:spcPct val="95000"/>
              </a:lnSpc>
              <a:spcBef>
                <a:spcPts val="600"/>
              </a:spcBef>
              <a:tabLst>
                <a:tab pos="8686800" algn="l"/>
              </a:tabLst>
            </a:pPr>
            <a:r>
              <a:rPr lang="it-IT" sz="2400" b="1" dirty="0">
                <a:solidFill>
                  <a:srgbClr val="000000"/>
                </a:solidFill>
                <a:latin typeface="Calibri" pitchFamily="34" charset="0"/>
                <a:ea typeface="굴림" pitchFamily="34" charset="-127"/>
              </a:rPr>
              <a:t>Reg. (UE) n. 1303/2013. </a:t>
            </a:r>
          </a:p>
          <a:p>
            <a:pPr marL="0" lvl="1" algn="just">
              <a:lnSpc>
                <a:spcPct val="95000"/>
              </a:lnSpc>
              <a:spcBef>
                <a:spcPts val="600"/>
              </a:spcBef>
              <a:tabLst>
                <a:tab pos="8686800" algn="l"/>
              </a:tabLst>
            </a:pPr>
            <a:r>
              <a:rPr lang="it-IT" sz="2400" b="1" dirty="0">
                <a:solidFill>
                  <a:srgbClr val="000000"/>
                </a:solidFill>
                <a:latin typeface="Calibri" pitchFamily="34" charset="0"/>
                <a:ea typeface="굴림" pitchFamily="34" charset="-127"/>
              </a:rPr>
              <a:t>Art. 65.11. </a:t>
            </a:r>
            <a:r>
              <a:rPr lang="it-IT" sz="2400" dirty="0">
                <a:solidFill>
                  <a:srgbClr val="000000"/>
                </a:solidFill>
                <a:latin typeface="Calibri" pitchFamily="34" charset="0"/>
                <a:ea typeface="굴림" pitchFamily="34" charset="-127"/>
              </a:rPr>
              <a:t>Un’operazione può ricevere sostegno da uno o più fondi SIE oppure da uno o più programmi e da altri strumenti dell’Unione, </a:t>
            </a:r>
            <a:r>
              <a:rPr lang="it-IT" sz="2400" b="1" dirty="0">
                <a:solidFill>
                  <a:srgbClr val="0033CC"/>
                </a:solidFill>
                <a:latin typeface="Calibri" pitchFamily="34" charset="0"/>
                <a:ea typeface="굴림" pitchFamily="34" charset="-127"/>
              </a:rPr>
              <a:t>purché la spesa dichiarata in una domanda di pagamento per uno dei fondi SIE non sia dichiarata per il sostegno di un altro fondo o strumento dell’Unione, o dello stesso fondo nell’ambito di un altro programma</a:t>
            </a:r>
            <a:r>
              <a:rPr lang="it-IT" sz="2400" dirty="0">
                <a:solidFill>
                  <a:srgbClr val="000000"/>
                </a:solidFill>
                <a:latin typeface="Calibri" pitchFamily="34" charset="0"/>
                <a:ea typeface="굴림" pitchFamily="34" charset="-127"/>
              </a:rPr>
              <a:t>. </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L’importo della spesa da indicare in una domanda di pagamento di un fondo SIE </a:t>
            </a:r>
            <a:r>
              <a:rPr lang="it-IT" sz="2400" b="1" dirty="0">
                <a:solidFill>
                  <a:srgbClr val="0033CC"/>
                </a:solidFill>
                <a:latin typeface="Calibri" pitchFamily="34" charset="0"/>
                <a:ea typeface="굴림" pitchFamily="34" charset="-127"/>
              </a:rPr>
              <a:t>può essere calcolato per ciascun fondo SIE e per il programma o i programmi interessati su base proporzionale</a:t>
            </a:r>
            <a:r>
              <a:rPr lang="it-IT" sz="2400" dirty="0">
                <a:solidFill>
                  <a:srgbClr val="000000"/>
                </a:solidFill>
                <a:latin typeface="Calibri" pitchFamily="34" charset="0"/>
                <a:ea typeface="굴림" pitchFamily="34" charset="-127"/>
              </a:rPr>
              <a:t>, conformemente al documento che specifica le condizioni per il sostegno.</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32</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12813837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L’ammissibilità della spesa</a:t>
            </a:r>
          </a:p>
        </p:txBody>
      </p:sp>
      <p:sp>
        <p:nvSpPr>
          <p:cNvPr id="61443" name="Text Box 3"/>
          <p:cNvSpPr txBox="1">
            <a:spLocks noChangeArrowheads="1"/>
          </p:cNvSpPr>
          <p:nvPr/>
        </p:nvSpPr>
        <p:spPr bwMode="auto">
          <a:xfrm>
            <a:off x="412060" y="980728"/>
            <a:ext cx="8274740" cy="5112767"/>
          </a:xfrm>
          <a:prstGeom prst="rect">
            <a:avLst/>
          </a:prstGeom>
          <a:noFill/>
          <a:ln w="9525">
            <a:noFill/>
            <a:round/>
            <a:headEnd/>
            <a:tailEnd/>
          </a:ln>
        </p:spPr>
        <p:txBody>
          <a:bodyPr/>
          <a:lstStyle/>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Due possibilità:</a:t>
            </a:r>
          </a:p>
          <a:p>
            <a:pPr lvl="1" indent="-457200" algn="just">
              <a:lnSpc>
                <a:spcPct val="95000"/>
              </a:lnSpc>
              <a:spcBef>
                <a:spcPts val="600"/>
              </a:spcBef>
              <a:buClrTx/>
              <a:buFont typeface="+mj-lt"/>
              <a:buAutoNum type="arabicPeriod"/>
              <a:tabLst>
                <a:tab pos="8686800" algn="l"/>
              </a:tabLst>
            </a:pPr>
            <a:r>
              <a:rPr lang="it-IT" sz="2400" b="1" dirty="0">
                <a:solidFill>
                  <a:srgbClr val="0033CC"/>
                </a:solidFill>
                <a:latin typeface="Calibri" pitchFamily="34" charset="0"/>
                <a:ea typeface="굴림" pitchFamily="34" charset="-127"/>
              </a:rPr>
              <a:t>combinazione nell’ambito del medesimo progetto che riguarda voci di spesa differenti</a:t>
            </a:r>
            <a:r>
              <a:rPr lang="it-IT" sz="2400" dirty="0">
                <a:solidFill>
                  <a:srgbClr val="000000"/>
                </a:solidFill>
                <a:latin typeface="Calibri" pitchFamily="34" charset="0"/>
                <a:ea typeface="굴림" pitchFamily="34" charset="-127"/>
              </a:rPr>
              <a:t>. In tal modo si evita di incorrere nel doppio finanziamento;</a:t>
            </a:r>
          </a:p>
          <a:p>
            <a:pPr lvl="1" indent="-457200" algn="just">
              <a:lnSpc>
                <a:spcPct val="95000"/>
              </a:lnSpc>
              <a:spcBef>
                <a:spcPts val="600"/>
              </a:spcBef>
              <a:buClrTx/>
              <a:buFont typeface="+mj-lt"/>
              <a:buAutoNum type="arabicPeriod"/>
              <a:tabLst>
                <a:tab pos="8686800" algn="l"/>
              </a:tabLst>
            </a:pPr>
            <a:r>
              <a:rPr lang="it-IT" sz="2400" b="1" dirty="0">
                <a:solidFill>
                  <a:srgbClr val="0033CC"/>
                </a:solidFill>
                <a:latin typeface="Calibri" pitchFamily="34" charset="0"/>
                <a:ea typeface="굴림" pitchFamily="34" charset="-127"/>
              </a:rPr>
              <a:t>combinazione che riguarda le medesime voci di spesa</a:t>
            </a:r>
            <a:r>
              <a:rPr lang="it-IT" sz="2400" dirty="0">
                <a:solidFill>
                  <a:srgbClr val="000000"/>
                </a:solidFill>
                <a:latin typeface="Calibri" pitchFamily="34" charset="0"/>
                <a:ea typeface="굴림" pitchFamily="34" charset="-127"/>
              </a:rPr>
              <a:t>. </a:t>
            </a:r>
          </a:p>
          <a:p>
            <a:pPr marL="800100" lvl="2" indent="-342900" algn="just">
              <a:lnSpc>
                <a:spcPct val="95000"/>
              </a:lnSpc>
              <a:spcBef>
                <a:spcPts val="600"/>
              </a:spcBef>
              <a:buFontTx/>
              <a:buChar char="-"/>
              <a:tabLst>
                <a:tab pos="8686800" algn="l"/>
              </a:tabLst>
            </a:pPr>
            <a:r>
              <a:rPr lang="it-IT" sz="2400" dirty="0">
                <a:solidFill>
                  <a:srgbClr val="000000"/>
                </a:solidFill>
                <a:latin typeface="Calibri" pitchFamily="34" charset="0"/>
                <a:ea typeface="굴림" pitchFamily="34" charset="-127"/>
              </a:rPr>
              <a:t>La somma di tutte le forme di sostegno combinate non supera l'importo totale della voce di spesa considerata. </a:t>
            </a:r>
          </a:p>
          <a:p>
            <a:pPr marL="800100" lvl="2" indent="-342900" algn="just">
              <a:lnSpc>
                <a:spcPct val="95000"/>
              </a:lnSpc>
              <a:spcBef>
                <a:spcPts val="600"/>
              </a:spcBef>
              <a:buFontTx/>
              <a:buChar char="-"/>
              <a:tabLst>
                <a:tab pos="8686800" algn="l"/>
              </a:tabLst>
            </a:pPr>
            <a:r>
              <a:rPr lang="it-IT" sz="2400" dirty="0">
                <a:solidFill>
                  <a:srgbClr val="000000"/>
                </a:solidFill>
                <a:latin typeface="Calibri" pitchFamily="34" charset="0"/>
                <a:ea typeface="굴림" pitchFamily="34" charset="-127"/>
              </a:rPr>
              <a:t>dovrebbero essere individuate </a:t>
            </a:r>
            <a:r>
              <a:rPr lang="it-IT" sz="2400" b="1" dirty="0">
                <a:solidFill>
                  <a:srgbClr val="0033CC"/>
                </a:solidFill>
                <a:latin typeface="Calibri" pitchFamily="34" charset="0"/>
                <a:ea typeface="굴림" pitchFamily="34" charset="-127"/>
              </a:rPr>
              <a:t>specifiche </a:t>
            </a:r>
            <a:r>
              <a:rPr lang="it-IT" sz="2400" b="1" dirty="0" err="1">
                <a:solidFill>
                  <a:srgbClr val="0033CC"/>
                </a:solidFill>
                <a:latin typeface="Calibri" pitchFamily="34" charset="0"/>
                <a:ea typeface="굴림" pitchFamily="34" charset="-127"/>
              </a:rPr>
              <a:t>sottovoci</a:t>
            </a:r>
            <a:r>
              <a:rPr lang="it-IT" sz="2400" b="1" dirty="0">
                <a:solidFill>
                  <a:srgbClr val="0033CC"/>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da sostenere con le differenti forme di sostegno. </a:t>
            </a:r>
          </a:p>
          <a:p>
            <a:pPr marL="800100" lvl="2" indent="-342900" algn="just">
              <a:lnSpc>
                <a:spcPct val="95000"/>
              </a:lnSpc>
              <a:spcBef>
                <a:spcPts val="600"/>
              </a:spcBef>
              <a:buFontTx/>
              <a:buChar char="-"/>
              <a:tabLst>
                <a:tab pos="8686800" algn="l"/>
              </a:tabLst>
            </a:pPr>
            <a:r>
              <a:rPr lang="it-IT" sz="2400" dirty="0">
                <a:solidFill>
                  <a:srgbClr val="000000"/>
                </a:solidFill>
                <a:latin typeface="Calibri" pitchFamily="34" charset="0"/>
                <a:ea typeface="굴림" pitchFamily="34" charset="-127"/>
              </a:rPr>
              <a:t>Laddove ciò non sia possibile, le due forme di sostegno potranno sostenere </a:t>
            </a:r>
            <a:r>
              <a:rPr lang="it-IT" sz="2400" b="1" dirty="0">
                <a:solidFill>
                  <a:srgbClr val="0033CC"/>
                </a:solidFill>
                <a:latin typeface="Calibri" pitchFamily="34" charset="0"/>
                <a:ea typeface="굴림" pitchFamily="34" charset="-127"/>
              </a:rPr>
              <a:t>proporzionalmente</a:t>
            </a:r>
            <a:r>
              <a:rPr lang="it-IT" sz="2400" dirty="0">
                <a:solidFill>
                  <a:srgbClr val="000000"/>
                </a:solidFill>
                <a:latin typeface="Calibri" pitchFamily="34" charset="0"/>
                <a:ea typeface="굴림" pitchFamily="34" charset="-127"/>
              </a:rPr>
              <a:t> la medesima voce di spesa purché sia mantenuta un’adeguata </a:t>
            </a:r>
            <a:r>
              <a:rPr lang="it-IT" sz="2400" b="1" u="sng" dirty="0">
                <a:solidFill>
                  <a:srgbClr val="0033CC"/>
                </a:solidFill>
                <a:latin typeface="Calibri" pitchFamily="34" charset="0"/>
                <a:ea typeface="굴림" pitchFamily="34" charset="-127"/>
              </a:rPr>
              <a:t>pista di controllo</a:t>
            </a:r>
            <a:r>
              <a:rPr lang="it-IT" sz="2400" dirty="0">
                <a:solidFill>
                  <a:srgbClr val="000000"/>
                </a:solidFill>
                <a:latin typeface="Calibri" pitchFamily="34" charset="0"/>
                <a:ea typeface="굴림" pitchFamily="34" charset="-127"/>
              </a:rPr>
              <a:t>. </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33</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2444322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Pista di controllo per gli SF</a:t>
            </a:r>
          </a:p>
        </p:txBody>
      </p:sp>
      <p:sp>
        <p:nvSpPr>
          <p:cNvPr id="61443" name="Text Box 3"/>
          <p:cNvSpPr txBox="1">
            <a:spLocks noChangeArrowheads="1"/>
          </p:cNvSpPr>
          <p:nvPr/>
        </p:nvSpPr>
        <p:spPr bwMode="auto">
          <a:xfrm>
            <a:off x="412060" y="980728"/>
            <a:ext cx="8274740" cy="5112767"/>
          </a:xfrm>
          <a:prstGeom prst="rect">
            <a:avLst/>
          </a:prstGeom>
          <a:noFill/>
          <a:ln w="9525">
            <a:noFill/>
            <a:round/>
            <a:headEnd/>
            <a:tailEnd/>
          </a:ln>
        </p:spPr>
        <p:txBody>
          <a:bodyPr/>
          <a:lstStyle/>
          <a:p>
            <a:pPr marL="0" lvl="1" indent="0" algn="just">
              <a:lnSpc>
                <a:spcPct val="95000"/>
              </a:lnSpc>
              <a:spcBef>
                <a:spcPts val="600"/>
              </a:spcBef>
              <a:buClrTx/>
              <a:tabLst>
                <a:tab pos="8686800" algn="l"/>
              </a:tabLst>
            </a:pPr>
            <a:r>
              <a:rPr lang="it-IT" sz="2400" b="1" dirty="0">
                <a:solidFill>
                  <a:srgbClr val="000000"/>
                </a:solidFill>
                <a:latin typeface="Calibri" pitchFamily="34" charset="0"/>
                <a:ea typeface="굴림" pitchFamily="34" charset="-127"/>
              </a:rPr>
              <a:t>Reg. 480/2013.</a:t>
            </a:r>
          </a:p>
          <a:p>
            <a:pPr marL="0" lvl="1" indent="0" algn="just">
              <a:lnSpc>
                <a:spcPct val="95000"/>
              </a:lnSpc>
              <a:spcBef>
                <a:spcPts val="600"/>
              </a:spcBef>
              <a:buClrTx/>
              <a:tabLst>
                <a:tab pos="8686800" algn="l"/>
              </a:tabLst>
            </a:pPr>
            <a:r>
              <a:rPr lang="it-IT" sz="2400" b="1" dirty="0">
                <a:solidFill>
                  <a:srgbClr val="000000"/>
                </a:solidFill>
                <a:latin typeface="Calibri" pitchFamily="34" charset="0"/>
                <a:ea typeface="굴림" pitchFamily="34" charset="-127"/>
              </a:rPr>
              <a:t>Art. 25.1.j). </a:t>
            </a:r>
            <a:r>
              <a:rPr lang="it-IT" sz="2400" dirty="0">
                <a:solidFill>
                  <a:srgbClr val="000000"/>
                </a:solidFill>
                <a:latin typeface="Calibri" pitchFamily="34" charset="0"/>
                <a:ea typeface="굴림" pitchFamily="34" charset="-127"/>
              </a:rPr>
              <a:t>per gli strumenti finanziari, la pista di controllo comprende i documenti giustificativi di cui all'articolo 9, paragrafo 1, lettera e).</a:t>
            </a:r>
          </a:p>
          <a:p>
            <a:pPr marL="0" lvl="1" indent="0" algn="just">
              <a:lnSpc>
                <a:spcPct val="95000"/>
              </a:lnSpc>
              <a:spcBef>
                <a:spcPts val="600"/>
              </a:spcBef>
              <a:buClrTx/>
              <a:tabLst>
                <a:tab pos="8686800" algn="l"/>
              </a:tabLst>
            </a:pPr>
            <a:r>
              <a:rPr lang="it-IT" sz="2400" b="1" dirty="0">
                <a:solidFill>
                  <a:srgbClr val="000000"/>
                </a:solidFill>
                <a:latin typeface="Calibri" pitchFamily="34" charset="0"/>
                <a:ea typeface="굴림" pitchFamily="34" charset="-127"/>
              </a:rPr>
              <a:t>Art. 9.1.e).</a:t>
            </a:r>
            <a:r>
              <a:rPr lang="it-IT" sz="2400" dirty="0">
                <a:solidFill>
                  <a:srgbClr val="000000"/>
                </a:solidFill>
                <a:latin typeface="Calibri" pitchFamily="34" charset="0"/>
                <a:ea typeface="굴림" pitchFamily="34" charset="-127"/>
              </a:rPr>
              <a:t> </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i)  documenti relativi </a:t>
            </a:r>
            <a:r>
              <a:rPr lang="it-IT" sz="2400" b="1" dirty="0">
                <a:solidFill>
                  <a:srgbClr val="0033CC"/>
                </a:solidFill>
                <a:latin typeface="Calibri" pitchFamily="34" charset="0"/>
                <a:ea typeface="굴림" pitchFamily="34" charset="-127"/>
              </a:rPr>
              <a:t>all'istituzione</a:t>
            </a:r>
            <a:r>
              <a:rPr lang="it-IT" sz="2400" dirty="0">
                <a:solidFill>
                  <a:srgbClr val="000000"/>
                </a:solidFill>
                <a:latin typeface="Calibri" pitchFamily="34" charset="0"/>
                <a:ea typeface="굴림" pitchFamily="34" charset="-127"/>
              </a:rPr>
              <a:t> dello strumento finanziario;</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ii)  documenti che individuano gli </a:t>
            </a:r>
            <a:r>
              <a:rPr lang="it-IT" sz="2400" b="1" dirty="0">
                <a:solidFill>
                  <a:srgbClr val="0033CC"/>
                </a:solidFill>
                <a:latin typeface="Calibri" pitchFamily="34" charset="0"/>
                <a:ea typeface="굴림" pitchFamily="34" charset="-127"/>
              </a:rPr>
              <a:t>importi conferiti </a:t>
            </a:r>
            <a:r>
              <a:rPr lang="it-IT" sz="2400" dirty="0">
                <a:solidFill>
                  <a:srgbClr val="000000"/>
                </a:solidFill>
                <a:latin typeface="Calibri" pitchFamily="34" charset="0"/>
                <a:ea typeface="굴림" pitchFamily="34" charset="-127"/>
              </a:rPr>
              <a:t>nello strumento finanziario da ciascun programma e nell'ambito di ciascun asse prioritario, </a:t>
            </a:r>
            <a:r>
              <a:rPr lang="it-IT" sz="2400" b="1" dirty="0">
                <a:solidFill>
                  <a:srgbClr val="0033CC"/>
                </a:solidFill>
                <a:latin typeface="Calibri" pitchFamily="34" charset="0"/>
                <a:ea typeface="굴림" pitchFamily="34" charset="-127"/>
              </a:rPr>
              <a:t>le spese ammissibili</a:t>
            </a:r>
            <a:r>
              <a:rPr lang="it-IT" sz="2400" dirty="0">
                <a:solidFill>
                  <a:srgbClr val="000000"/>
                </a:solidFill>
                <a:latin typeface="Calibri" pitchFamily="34" charset="0"/>
                <a:ea typeface="굴림" pitchFamily="34" charset="-127"/>
              </a:rPr>
              <a:t> nell'ambito dei programmi e </a:t>
            </a:r>
            <a:r>
              <a:rPr lang="it-IT" sz="2400" b="1" dirty="0">
                <a:solidFill>
                  <a:srgbClr val="0033CC"/>
                </a:solidFill>
                <a:latin typeface="Calibri" pitchFamily="34" charset="0"/>
                <a:ea typeface="굴림" pitchFamily="34" charset="-127"/>
              </a:rPr>
              <a:t>gli interessi e le altre plusvalenze </a:t>
            </a:r>
            <a:r>
              <a:rPr lang="it-IT" sz="2400" dirty="0">
                <a:solidFill>
                  <a:srgbClr val="000000"/>
                </a:solidFill>
                <a:latin typeface="Calibri" pitchFamily="34" charset="0"/>
                <a:ea typeface="굴림" pitchFamily="34" charset="-127"/>
              </a:rPr>
              <a:t>generati dal sostegno dei fondi SIE e dal reimpiego delle risorse imputabili al sostegno dei fondi SIE;</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34</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9072583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601985"/>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Pista di controllo per gli SF</a:t>
            </a:r>
          </a:p>
        </p:txBody>
      </p:sp>
      <p:sp>
        <p:nvSpPr>
          <p:cNvPr id="61443" name="Text Box 3"/>
          <p:cNvSpPr txBox="1">
            <a:spLocks noChangeArrowheads="1"/>
          </p:cNvSpPr>
          <p:nvPr/>
        </p:nvSpPr>
        <p:spPr bwMode="auto">
          <a:xfrm>
            <a:off x="412060" y="692696"/>
            <a:ext cx="8274740" cy="5112767"/>
          </a:xfrm>
          <a:prstGeom prst="rect">
            <a:avLst/>
          </a:prstGeom>
          <a:noFill/>
          <a:ln w="9525">
            <a:noFill/>
            <a:round/>
            <a:headEnd/>
            <a:tailEnd/>
          </a:ln>
        </p:spPr>
        <p:txBody>
          <a:bodyPr/>
          <a:lstStyle/>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iii) i documenti relativi al </a:t>
            </a:r>
            <a:r>
              <a:rPr lang="it-IT" sz="2400" b="1" dirty="0">
                <a:solidFill>
                  <a:srgbClr val="0033CC"/>
                </a:solidFill>
                <a:latin typeface="Calibri" pitchFamily="34" charset="0"/>
                <a:ea typeface="굴림" pitchFamily="34" charset="-127"/>
              </a:rPr>
              <a:t>funzionamento</a:t>
            </a:r>
            <a:r>
              <a:rPr lang="it-IT" sz="2400" dirty="0">
                <a:solidFill>
                  <a:srgbClr val="000000"/>
                </a:solidFill>
                <a:latin typeface="Calibri" pitchFamily="34" charset="0"/>
                <a:ea typeface="굴림" pitchFamily="34" charset="-127"/>
              </a:rPr>
              <a:t> dello strumento finanziario, compresi quelli riguardanti la sorveglianza, le relazioni e le verifiche;</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iv) i documenti attestanti la conformità agli articoli 43, 44 e 45 del regolamento (UE) n. 1303/2013 (</a:t>
            </a:r>
            <a:r>
              <a:rPr lang="it-IT" sz="2400" b="1" dirty="0">
                <a:solidFill>
                  <a:srgbClr val="0033CC"/>
                </a:solidFill>
                <a:latin typeface="Calibri" pitchFamily="34" charset="0"/>
                <a:ea typeface="굴림" pitchFamily="34" charset="-127"/>
              </a:rPr>
              <a:t>interessi e altre plusvalenze, reimpiego</a:t>
            </a:r>
            <a:r>
              <a:rPr lang="it-IT" sz="2400" dirty="0">
                <a:solidFill>
                  <a:srgbClr val="000000"/>
                </a:solidFill>
                <a:latin typeface="Calibri" pitchFamily="34" charset="0"/>
                <a:ea typeface="굴림" pitchFamily="34" charset="-127"/>
              </a:rPr>
              <a:t>);</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v) i documenti relativi all'</a:t>
            </a:r>
            <a:r>
              <a:rPr lang="it-IT" sz="2400" b="1" dirty="0">
                <a:solidFill>
                  <a:srgbClr val="0033CC"/>
                </a:solidFill>
                <a:latin typeface="Calibri" pitchFamily="34" charset="0"/>
                <a:ea typeface="굴림" pitchFamily="34" charset="-127"/>
              </a:rPr>
              <a:t>uscita </a:t>
            </a:r>
            <a:r>
              <a:rPr lang="it-IT" sz="2400" dirty="0">
                <a:solidFill>
                  <a:srgbClr val="000000"/>
                </a:solidFill>
                <a:latin typeface="Calibri" pitchFamily="34" charset="0"/>
                <a:ea typeface="굴림" pitchFamily="34" charset="-127"/>
              </a:rPr>
              <a:t>dallo strumento finanziario e alla sua liquidazione;</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vi) i documenti relativi ai </a:t>
            </a:r>
            <a:r>
              <a:rPr lang="it-IT" sz="2400" b="1" dirty="0">
                <a:solidFill>
                  <a:srgbClr val="0033CC"/>
                </a:solidFill>
                <a:latin typeface="Calibri" pitchFamily="34" charset="0"/>
                <a:ea typeface="굴림" pitchFamily="34" charset="-127"/>
              </a:rPr>
              <a:t>costi e alle commissioni di gestione</a:t>
            </a:r>
            <a:r>
              <a:rPr lang="it-IT" sz="2400" dirty="0">
                <a:solidFill>
                  <a:srgbClr val="000000"/>
                </a:solidFill>
                <a:latin typeface="Calibri" pitchFamily="34" charset="0"/>
                <a:ea typeface="굴림" pitchFamily="34" charset="-127"/>
              </a:rPr>
              <a:t>;</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vii) </a:t>
            </a:r>
            <a:r>
              <a:rPr lang="it-IT" sz="2400" b="1" dirty="0">
                <a:solidFill>
                  <a:srgbClr val="0033CC"/>
                </a:solidFill>
                <a:latin typeface="Calibri" pitchFamily="34" charset="0"/>
                <a:ea typeface="굴림" pitchFamily="34" charset="-127"/>
              </a:rPr>
              <a:t>i moduli di domanda</a:t>
            </a:r>
            <a:r>
              <a:rPr lang="it-IT" sz="2400" dirty="0">
                <a:solidFill>
                  <a:srgbClr val="000000"/>
                </a:solidFill>
                <a:latin typeface="Calibri" pitchFamily="34" charset="0"/>
                <a:ea typeface="굴림" pitchFamily="34" charset="-127"/>
              </a:rPr>
              <a:t>, o documenti equivalenti, presentati dai </a:t>
            </a:r>
            <a:r>
              <a:rPr lang="it-IT" sz="2400" b="1" dirty="0">
                <a:solidFill>
                  <a:srgbClr val="0033CC"/>
                </a:solidFill>
                <a:latin typeface="Calibri" pitchFamily="34" charset="0"/>
                <a:ea typeface="굴림" pitchFamily="34" charset="-127"/>
              </a:rPr>
              <a:t>destinatari finali </a:t>
            </a:r>
            <a:r>
              <a:rPr lang="it-IT" sz="2400" dirty="0">
                <a:solidFill>
                  <a:srgbClr val="000000"/>
                </a:solidFill>
                <a:latin typeface="Calibri" pitchFamily="34" charset="0"/>
                <a:ea typeface="굴림" pitchFamily="34" charset="-127"/>
              </a:rPr>
              <a:t>insieme a documenti giustificativi, compresi piani aziendali e, se del caso, conti annuali di periodi precedenti;</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viii) </a:t>
            </a:r>
            <a:r>
              <a:rPr lang="it-IT" sz="2400" b="1" dirty="0">
                <a:solidFill>
                  <a:srgbClr val="0033CC"/>
                </a:solidFill>
                <a:latin typeface="Calibri" pitchFamily="34" charset="0"/>
                <a:ea typeface="굴림" pitchFamily="34" charset="-127"/>
              </a:rPr>
              <a:t>le liste di controllo </a:t>
            </a:r>
            <a:r>
              <a:rPr lang="it-IT" sz="2400" dirty="0">
                <a:solidFill>
                  <a:srgbClr val="000000"/>
                </a:solidFill>
                <a:latin typeface="Calibri" pitchFamily="34" charset="0"/>
                <a:ea typeface="굴림" pitchFamily="34" charset="-127"/>
              </a:rPr>
              <a:t>e le relazioni degli organismi che attuano lo strumento finanziario, se disponibili;</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ix) le </a:t>
            </a:r>
            <a:r>
              <a:rPr lang="it-IT" sz="2400" b="1" dirty="0">
                <a:solidFill>
                  <a:srgbClr val="0033CC"/>
                </a:solidFill>
                <a:latin typeface="Calibri" pitchFamily="34" charset="0"/>
                <a:ea typeface="굴림" pitchFamily="34" charset="-127"/>
              </a:rPr>
              <a:t>dichiarazioni</a:t>
            </a:r>
            <a:r>
              <a:rPr lang="it-IT" sz="2400" dirty="0">
                <a:solidFill>
                  <a:srgbClr val="000000"/>
                </a:solidFill>
                <a:latin typeface="Calibri" pitchFamily="34" charset="0"/>
                <a:ea typeface="굴림" pitchFamily="34" charset="-127"/>
              </a:rPr>
              <a:t> rilasciate in relazione agli eventuali aiuti de </a:t>
            </a:r>
            <a:r>
              <a:rPr lang="it-IT" sz="2400" dirty="0" err="1">
                <a:solidFill>
                  <a:srgbClr val="000000"/>
                </a:solidFill>
                <a:latin typeface="Calibri" pitchFamily="34" charset="0"/>
                <a:ea typeface="굴림" pitchFamily="34" charset="-127"/>
              </a:rPr>
              <a:t>minimis</a:t>
            </a:r>
            <a:r>
              <a:rPr lang="it-IT" sz="2400" dirty="0">
                <a:solidFill>
                  <a:srgbClr val="000000"/>
                </a:solidFill>
                <a:latin typeface="Calibri" pitchFamily="34" charset="0"/>
                <a:ea typeface="굴림" pitchFamily="34" charset="-127"/>
              </a:rPr>
              <a:t>;</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35</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2308818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Pista di controllo per gli SF</a:t>
            </a:r>
          </a:p>
        </p:txBody>
      </p:sp>
      <p:sp>
        <p:nvSpPr>
          <p:cNvPr id="61443" name="Text Box 3"/>
          <p:cNvSpPr txBox="1">
            <a:spLocks noChangeArrowheads="1"/>
          </p:cNvSpPr>
          <p:nvPr/>
        </p:nvSpPr>
        <p:spPr bwMode="auto">
          <a:xfrm>
            <a:off x="412060" y="980728"/>
            <a:ext cx="8274740" cy="5112767"/>
          </a:xfrm>
          <a:prstGeom prst="rect">
            <a:avLst/>
          </a:prstGeom>
          <a:noFill/>
          <a:ln w="9525">
            <a:noFill/>
            <a:round/>
            <a:headEnd/>
            <a:tailEnd/>
          </a:ln>
        </p:spPr>
        <p:txBody>
          <a:bodyPr/>
          <a:lstStyle/>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x) </a:t>
            </a:r>
            <a:r>
              <a:rPr lang="it-IT" sz="2400" b="1" dirty="0">
                <a:solidFill>
                  <a:srgbClr val="0033CC"/>
                </a:solidFill>
                <a:latin typeface="Calibri" pitchFamily="34" charset="0"/>
                <a:ea typeface="굴림" pitchFamily="34" charset="-127"/>
              </a:rPr>
              <a:t>gli accordi sottoscritti </a:t>
            </a:r>
            <a:r>
              <a:rPr lang="it-IT" sz="2400" dirty="0">
                <a:solidFill>
                  <a:srgbClr val="000000"/>
                </a:solidFill>
                <a:latin typeface="Calibri" pitchFamily="34" charset="0"/>
                <a:ea typeface="굴림" pitchFamily="34" charset="-127"/>
              </a:rPr>
              <a:t>attinenti al sostegno fornito dallo strumento finanziario, riguardanti, tra l'altro, investimenti azionari, prestiti, garanzie o altre forme di investimento a favore dei destinatari finali;</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xi) </a:t>
            </a:r>
            <a:r>
              <a:rPr lang="it-IT" sz="2400" b="1" dirty="0">
                <a:solidFill>
                  <a:srgbClr val="0033CC"/>
                </a:solidFill>
                <a:latin typeface="Calibri" pitchFamily="34" charset="0"/>
                <a:ea typeface="굴림" pitchFamily="34" charset="-127"/>
              </a:rPr>
              <a:t>le prove </a:t>
            </a:r>
            <a:r>
              <a:rPr lang="it-IT" sz="2400" dirty="0">
                <a:solidFill>
                  <a:srgbClr val="000000"/>
                </a:solidFill>
                <a:latin typeface="Calibri" pitchFamily="34" charset="0"/>
                <a:ea typeface="굴림" pitchFamily="34" charset="-127"/>
              </a:rPr>
              <a:t>del fatto che il sostegno fornito attraverso lo strumento finanziario è stato utilizzato per la finalità prevista;</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xii) </a:t>
            </a:r>
            <a:r>
              <a:rPr lang="it-IT" sz="2400" b="1" dirty="0">
                <a:solidFill>
                  <a:srgbClr val="0033CC"/>
                </a:solidFill>
                <a:latin typeface="Calibri" pitchFamily="34" charset="0"/>
                <a:ea typeface="굴림" pitchFamily="34" charset="-127"/>
              </a:rPr>
              <a:t>le registrazioni dei flussi finanziari </a:t>
            </a:r>
            <a:r>
              <a:rPr lang="it-IT" sz="2400" dirty="0">
                <a:solidFill>
                  <a:srgbClr val="000000"/>
                </a:solidFill>
                <a:latin typeface="Calibri" pitchFamily="34" charset="0"/>
                <a:ea typeface="굴림" pitchFamily="34" charset="-127"/>
              </a:rPr>
              <a:t>tra l'autorità di gestione e lo strumento finanziario, all'interno dello strumento finanziario a tutti i suoi livelli e fino ai destinatari finali e, nel caso delle garanzie, le prove dell'effettiva erogazione dei prestiti sottostanti;</a:t>
            </a:r>
          </a:p>
          <a:p>
            <a:pPr marL="0" lvl="1" indent="0" algn="just">
              <a:lnSpc>
                <a:spcPct val="95000"/>
              </a:lnSpc>
              <a:spcBef>
                <a:spcPts val="600"/>
              </a:spcBef>
              <a:buClrTx/>
              <a:tabLst>
                <a:tab pos="8686800" algn="l"/>
              </a:tabLst>
            </a:pPr>
            <a:r>
              <a:rPr lang="it-IT" sz="2400" dirty="0">
                <a:solidFill>
                  <a:srgbClr val="000000"/>
                </a:solidFill>
                <a:latin typeface="Calibri" pitchFamily="34" charset="0"/>
                <a:ea typeface="굴림" pitchFamily="34" charset="-127"/>
              </a:rPr>
              <a:t>xiii) </a:t>
            </a:r>
            <a:r>
              <a:rPr lang="it-IT" sz="2400" b="1" dirty="0">
                <a:solidFill>
                  <a:srgbClr val="0033CC"/>
                </a:solidFill>
                <a:latin typeface="Calibri" pitchFamily="34" charset="0"/>
                <a:ea typeface="굴림" pitchFamily="34" charset="-127"/>
              </a:rPr>
              <a:t>le registrazioni separate </a:t>
            </a:r>
            <a:r>
              <a:rPr lang="it-IT" sz="2400" dirty="0">
                <a:solidFill>
                  <a:srgbClr val="000000"/>
                </a:solidFill>
                <a:latin typeface="Calibri" pitchFamily="34" charset="0"/>
                <a:ea typeface="굴림" pitchFamily="34" charset="-127"/>
              </a:rPr>
              <a:t>o i codici contabili distinti relativi al contributo del programma erogato o alla garanzia impegnata dallo strumento finanziario a favore del destinatario finale.</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36</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639788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­I costi di gestione</a:t>
            </a: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37</a:t>
            </a:fld>
            <a:endParaRPr lang="it-IT" dirty="0"/>
          </a:p>
        </p:txBody>
      </p:sp>
    </p:spTree>
    <p:extLst>
      <p:ext uri="{BB962C8B-B14F-4D97-AF65-F5344CB8AC3E}">
        <p14:creationId xmlns:p14="http://schemas.microsoft.com/office/powerpoint/2010/main" val="4147844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85651BE-074E-4487-A034-545C89BF47C2}"/>
              </a:ext>
            </a:extLst>
          </p:cNvPr>
          <p:cNvSpPr>
            <a:spLocks noGrp="1"/>
          </p:cNvSpPr>
          <p:nvPr>
            <p:ph type="title"/>
          </p:nvPr>
        </p:nvSpPr>
        <p:spPr/>
        <p:txBody>
          <a:bodyPr/>
          <a:lstStyle/>
          <a:p>
            <a:r>
              <a:rPr lang="it-IT" dirty="0"/>
              <a:t>I massimali dei costi di gestione </a:t>
            </a:r>
            <a:br>
              <a:rPr lang="it-IT" dirty="0"/>
            </a:br>
            <a:r>
              <a:rPr lang="it-IT" dirty="0"/>
              <a:t>art. 13 Reg. 480/2014</a:t>
            </a:r>
          </a:p>
        </p:txBody>
      </p:sp>
      <p:sp>
        <p:nvSpPr>
          <p:cNvPr id="6" name="Segnaposto contenuto 5">
            <a:extLst>
              <a:ext uri="{FF2B5EF4-FFF2-40B4-BE49-F238E27FC236}">
                <a16:creationId xmlns:a16="http://schemas.microsoft.com/office/drawing/2014/main" id="{F9E88742-E1D2-43DD-BB8C-2D3CD88F1C3B}"/>
              </a:ext>
            </a:extLst>
          </p:cNvPr>
          <p:cNvSpPr>
            <a:spLocks noGrp="1"/>
          </p:cNvSpPr>
          <p:nvPr>
            <p:ph idx="1"/>
          </p:nvPr>
        </p:nvSpPr>
        <p:spPr>
          <a:xfrm>
            <a:off x="395536" y="1033264"/>
            <a:ext cx="8229600" cy="5001419"/>
          </a:xfrm>
        </p:spPr>
        <p:txBody>
          <a:bodyPr/>
          <a:lstStyle/>
          <a:p>
            <a:pPr marL="0" indent="0">
              <a:buNone/>
            </a:pPr>
            <a:r>
              <a:rPr lang="it-IT" dirty="0"/>
              <a:t>Ai sensi del regolamento (UE) 480/2016 vengono definiti dei massimali per i costi di gestione degli strumenti finanziari, minori rispetto alla programmazione precedente. Il regolamento prevede: </a:t>
            </a:r>
          </a:p>
          <a:p>
            <a:r>
              <a:rPr lang="it-IT" b="1" dirty="0">
                <a:solidFill>
                  <a:srgbClr val="0033CC"/>
                </a:solidFill>
              </a:rPr>
              <a:t>Remunerazione di base: </a:t>
            </a:r>
            <a:r>
              <a:rPr lang="it-IT" dirty="0"/>
              <a:t>costi di gestione in percentuale massima sulle somme versate agli intermediari finanziari</a:t>
            </a:r>
          </a:p>
          <a:p>
            <a:r>
              <a:rPr lang="it-IT" b="1" dirty="0">
                <a:solidFill>
                  <a:srgbClr val="0033CC"/>
                </a:solidFill>
              </a:rPr>
              <a:t>Remunerazione a risultato: </a:t>
            </a:r>
            <a:r>
              <a:rPr lang="it-IT" dirty="0"/>
              <a:t>commissioni di gestione riconosciute in percentuale sulle risorse versate ai destinatari</a:t>
            </a:r>
          </a:p>
          <a:p>
            <a:r>
              <a:rPr lang="it-IT" dirty="0"/>
              <a:t>i costi di gestione comprendono componenti del prezzo di costo diretti o indiretti rimborsati dietro prove di spesa, le commissioni di gestione si riferiscono a un prezzo concordato per i servizi resi definiti attraverso un processo di mercato competitivo. </a:t>
            </a:r>
          </a:p>
        </p:txBody>
      </p:sp>
      <p:sp>
        <p:nvSpPr>
          <p:cNvPr id="4" name="Segnaposto numero diapositiva 3">
            <a:extLst>
              <a:ext uri="{FF2B5EF4-FFF2-40B4-BE49-F238E27FC236}">
                <a16:creationId xmlns:a16="http://schemas.microsoft.com/office/drawing/2014/main" id="{568CDD54-CB78-434A-AE07-74504FAB1E60}"/>
              </a:ext>
            </a:extLst>
          </p:cNvPr>
          <p:cNvSpPr>
            <a:spLocks noGrp="1"/>
          </p:cNvSpPr>
          <p:nvPr>
            <p:ph type="sldNum" sz="quarter" idx="12"/>
          </p:nvPr>
        </p:nvSpPr>
        <p:spPr/>
        <p:txBody>
          <a:bodyPr/>
          <a:lstStyle/>
          <a:p>
            <a:pPr>
              <a:defRPr/>
            </a:pPr>
            <a:fld id="{B99E5C10-DF0C-4D43-A82D-91715331A7B6}" type="slidenum">
              <a:rPr lang="it-IT" smtClean="0"/>
              <a:pPr>
                <a:defRPr/>
              </a:pPr>
              <a:t>38</a:t>
            </a:fld>
            <a:endParaRPr lang="it-IT"/>
          </a:p>
        </p:txBody>
      </p:sp>
    </p:spTree>
    <p:extLst>
      <p:ext uri="{BB962C8B-B14F-4D97-AF65-F5344CB8AC3E}">
        <p14:creationId xmlns:p14="http://schemas.microsoft.com/office/powerpoint/2010/main" val="3554629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85651BE-074E-4487-A034-545C89BF47C2}"/>
              </a:ext>
            </a:extLst>
          </p:cNvPr>
          <p:cNvSpPr>
            <a:spLocks noGrp="1"/>
          </p:cNvSpPr>
          <p:nvPr>
            <p:ph type="title"/>
          </p:nvPr>
        </p:nvSpPr>
        <p:spPr/>
        <p:txBody>
          <a:bodyPr/>
          <a:lstStyle/>
          <a:p>
            <a:r>
              <a:rPr lang="it-IT" dirty="0"/>
              <a:t>I massimali dei costi di gestione </a:t>
            </a:r>
            <a:br>
              <a:rPr lang="it-IT" dirty="0"/>
            </a:br>
            <a:r>
              <a:rPr lang="it-IT" dirty="0"/>
              <a:t>art. 13 Reg. 480/2014</a:t>
            </a:r>
          </a:p>
        </p:txBody>
      </p:sp>
      <p:sp>
        <p:nvSpPr>
          <p:cNvPr id="4" name="Segnaposto numero diapositiva 3">
            <a:extLst>
              <a:ext uri="{FF2B5EF4-FFF2-40B4-BE49-F238E27FC236}">
                <a16:creationId xmlns:a16="http://schemas.microsoft.com/office/drawing/2014/main" id="{568CDD54-CB78-434A-AE07-74504FAB1E60}"/>
              </a:ext>
            </a:extLst>
          </p:cNvPr>
          <p:cNvSpPr>
            <a:spLocks noGrp="1"/>
          </p:cNvSpPr>
          <p:nvPr>
            <p:ph type="sldNum" sz="quarter" idx="12"/>
          </p:nvPr>
        </p:nvSpPr>
        <p:spPr/>
        <p:txBody>
          <a:bodyPr/>
          <a:lstStyle/>
          <a:p>
            <a:pPr>
              <a:defRPr/>
            </a:pPr>
            <a:fld id="{B99E5C10-DF0C-4D43-A82D-91715331A7B6}" type="slidenum">
              <a:rPr lang="it-IT" smtClean="0"/>
              <a:pPr>
                <a:defRPr/>
              </a:pPr>
              <a:t>39</a:t>
            </a:fld>
            <a:endParaRPr lang="it-IT"/>
          </a:p>
        </p:txBody>
      </p:sp>
      <p:pic>
        <p:nvPicPr>
          <p:cNvPr id="3" name="Immagine 2">
            <a:extLst>
              <a:ext uri="{FF2B5EF4-FFF2-40B4-BE49-F238E27FC236}">
                <a16:creationId xmlns:a16="http://schemas.microsoft.com/office/drawing/2014/main" id="{79C23C16-253C-4C9B-8BBC-D6B61B4FEC06}"/>
              </a:ext>
            </a:extLst>
          </p:cNvPr>
          <p:cNvPicPr>
            <a:picLocks noChangeAspect="1"/>
          </p:cNvPicPr>
          <p:nvPr/>
        </p:nvPicPr>
        <p:blipFill>
          <a:blip r:embed="rId2"/>
          <a:stretch>
            <a:fillRect/>
          </a:stretch>
        </p:blipFill>
        <p:spPr>
          <a:xfrm>
            <a:off x="228600" y="1628800"/>
            <a:ext cx="8686800" cy="3734705"/>
          </a:xfrm>
          <a:prstGeom prst="rect">
            <a:avLst/>
          </a:prstGeom>
        </p:spPr>
      </p:pic>
    </p:spTree>
    <p:extLst>
      <p:ext uri="{BB962C8B-B14F-4D97-AF65-F5344CB8AC3E}">
        <p14:creationId xmlns:p14="http://schemas.microsoft.com/office/powerpoint/2010/main" val="373113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FA2029-7A02-4B07-9D91-D3AF6BA4CA68}"/>
              </a:ext>
            </a:extLst>
          </p:cNvPr>
          <p:cNvSpPr>
            <a:spLocks noGrp="1"/>
          </p:cNvSpPr>
          <p:nvPr>
            <p:ph type="title"/>
          </p:nvPr>
        </p:nvSpPr>
        <p:spPr/>
        <p:txBody>
          <a:bodyPr/>
          <a:lstStyle/>
          <a:p>
            <a:r>
              <a:rPr lang="it-IT" dirty="0"/>
              <a:t>Progettazione degli strumenti finanziari</a:t>
            </a:r>
          </a:p>
        </p:txBody>
      </p:sp>
      <p:sp>
        <p:nvSpPr>
          <p:cNvPr id="3" name="Segnaposto contenuto 2">
            <a:extLst>
              <a:ext uri="{FF2B5EF4-FFF2-40B4-BE49-F238E27FC236}">
                <a16:creationId xmlns:a16="http://schemas.microsoft.com/office/drawing/2014/main" id="{2E121259-75D0-4E25-B025-4AB84AB22B8E}"/>
              </a:ext>
            </a:extLst>
          </p:cNvPr>
          <p:cNvSpPr>
            <a:spLocks noGrp="1"/>
          </p:cNvSpPr>
          <p:nvPr>
            <p:ph idx="1"/>
          </p:nvPr>
        </p:nvSpPr>
        <p:spPr>
          <a:xfrm>
            <a:off x="457200" y="855565"/>
            <a:ext cx="8229600" cy="5001419"/>
          </a:xfrm>
        </p:spPr>
        <p:txBody>
          <a:bodyPr/>
          <a:lstStyle/>
          <a:p>
            <a:r>
              <a:rPr lang="it-IT" dirty="0"/>
              <a:t>Inserimento dell'opzione di ricorso agli strumenti finanziari nell'ambito dei </a:t>
            </a:r>
            <a:r>
              <a:rPr lang="it-IT" b="1" dirty="0">
                <a:solidFill>
                  <a:srgbClr val="0033CC"/>
                </a:solidFill>
              </a:rPr>
              <a:t>Programmi Operativi </a:t>
            </a:r>
            <a:r>
              <a:rPr lang="it-IT" dirty="0"/>
              <a:t>(</a:t>
            </a:r>
            <a:r>
              <a:rPr lang="it-IT" dirty="0" err="1"/>
              <a:t>AdG</a:t>
            </a:r>
            <a:r>
              <a:rPr lang="it-IT" dirty="0"/>
              <a:t>);</a:t>
            </a:r>
          </a:p>
          <a:p>
            <a:r>
              <a:rPr lang="it-IT" b="1" dirty="0">
                <a:solidFill>
                  <a:srgbClr val="0033CC"/>
                </a:solidFill>
              </a:rPr>
              <a:t>Valutazione ex ante </a:t>
            </a:r>
            <a:r>
              <a:rPr lang="it-IT" dirty="0"/>
              <a:t>che prevede il coinvolgimento dell'Autorità di Gestione e del Comitato di Sorveglianza;</a:t>
            </a:r>
          </a:p>
          <a:p>
            <a:r>
              <a:rPr lang="it-IT" dirty="0"/>
              <a:t>Scelta </a:t>
            </a:r>
            <a:r>
              <a:rPr lang="it-IT" b="1" dirty="0">
                <a:solidFill>
                  <a:srgbClr val="0033CC"/>
                </a:solidFill>
              </a:rPr>
              <a:t>dell'opzione di attuazione </a:t>
            </a:r>
            <a:r>
              <a:rPr lang="it-IT" dirty="0"/>
              <a:t>da parte dell'Autorità di Gestione;</a:t>
            </a:r>
          </a:p>
          <a:p>
            <a:r>
              <a:rPr lang="it-IT" b="1" dirty="0">
                <a:solidFill>
                  <a:srgbClr val="0033CC"/>
                </a:solidFill>
              </a:rPr>
              <a:t>Selezione dell'organismo attuatore </a:t>
            </a:r>
            <a:r>
              <a:rPr lang="it-IT" dirty="0"/>
              <a:t>a cura dell'Autorità di Gestione o dell'eventuale Organismo intermedio;</a:t>
            </a:r>
          </a:p>
          <a:p>
            <a:r>
              <a:rPr lang="it-IT" dirty="0"/>
              <a:t>Definizione dell'</a:t>
            </a:r>
            <a:r>
              <a:rPr lang="it-IT" b="1" dirty="0">
                <a:solidFill>
                  <a:srgbClr val="0033CC"/>
                </a:solidFill>
              </a:rPr>
              <a:t>accordo di finanziamento </a:t>
            </a:r>
            <a:r>
              <a:rPr lang="it-IT" dirty="0"/>
              <a:t>da parte dell'Autorità di Gestione o dell'eventuale Organismo intermedio. </a:t>
            </a:r>
          </a:p>
        </p:txBody>
      </p:sp>
      <p:sp>
        <p:nvSpPr>
          <p:cNvPr id="4" name="Segnaposto numero diapositiva 3">
            <a:extLst>
              <a:ext uri="{FF2B5EF4-FFF2-40B4-BE49-F238E27FC236}">
                <a16:creationId xmlns:a16="http://schemas.microsoft.com/office/drawing/2014/main" id="{EF4174F7-7A83-4580-A215-47D12E4885D5}"/>
              </a:ext>
            </a:extLst>
          </p:cNvPr>
          <p:cNvSpPr>
            <a:spLocks noGrp="1"/>
          </p:cNvSpPr>
          <p:nvPr>
            <p:ph type="sldNum" sz="quarter" idx="12"/>
          </p:nvPr>
        </p:nvSpPr>
        <p:spPr/>
        <p:txBody>
          <a:bodyPr/>
          <a:lstStyle/>
          <a:p>
            <a:pPr>
              <a:defRPr/>
            </a:pPr>
            <a:fld id="{310BEF9C-E8AA-4320-831E-DA3F969F0A12}" type="slidenum">
              <a:rPr lang="it-IT" smtClean="0"/>
              <a:pPr>
                <a:defRPr/>
              </a:pPr>
              <a:t>4</a:t>
            </a:fld>
            <a:endParaRPr lang="it-IT"/>
          </a:p>
        </p:txBody>
      </p:sp>
    </p:spTree>
    <p:extLst>
      <p:ext uri="{BB962C8B-B14F-4D97-AF65-F5344CB8AC3E}">
        <p14:creationId xmlns:p14="http://schemas.microsoft.com/office/powerpoint/2010/main" val="333970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77B54A-3380-4F59-A86B-00245D8D63D0}"/>
              </a:ext>
            </a:extLst>
          </p:cNvPr>
          <p:cNvSpPr>
            <a:spLocks noGrp="1"/>
          </p:cNvSpPr>
          <p:nvPr>
            <p:ph type="title"/>
          </p:nvPr>
        </p:nvSpPr>
        <p:spPr/>
        <p:txBody>
          <a:bodyPr/>
          <a:lstStyle/>
          <a:p>
            <a:r>
              <a:rPr lang="it-IT" dirty="0"/>
              <a:t>Commissioni d’istruttoria</a:t>
            </a:r>
          </a:p>
        </p:txBody>
      </p:sp>
      <p:sp>
        <p:nvSpPr>
          <p:cNvPr id="3" name="Segnaposto contenuto 2">
            <a:extLst>
              <a:ext uri="{FF2B5EF4-FFF2-40B4-BE49-F238E27FC236}">
                <a16:creationId xmlns:a16="http://schemas.microsoft.com/office/drawing/2014/main" id="{26ADCAEB-270D-4953-BAD2-923770F426EB}"/>
              </a:ext>
            </a:extLst>
          </p:cNvPr>
          <p:cNvSpPr>
            <a:spLocks noGrp="1"/>
          </p:cNvSpPr>
          <p:nvPr>
            <p:ph idx="1"/>
          </p:nvPr>
        </p:nvSpPr>
        <p:spPr/>
        <p:txBody>
          <a:bodyPr/>
          <a:lstStyle/>
          <a:p>
            <a:r>
              <a:rPr lang="it-IT" dirty="0"/>
              <a:t>i costi e le commissioni di gestione possono comprendere commissioni di istruttoria. </a:t>
            </a:r>
          </a:p>
          <a:p>
            <a:r>
              <a:rPr lang="it-IT" dirty="0"/>
              <a:t>se le commissioni di istruttoria, o una parte di esse, sono a carico dei destinatari finali, esse non sono dichiarate come spese ammissibili. </a:t>
            </a:r>
          </a:p>
          <a:p>
            <a:r>
              <a:rPr lang="it-IT" dirty="0"/>
              <a:t>se i Fondi prevedono delle commissioni di gestione che coprono, ad esempio, l'istruttoria della domanda da parte dell'intermediario finanziario e successivamente l'intermediario richiede al destinatario finale il pagamento delle spese per la medesima istruttoria, non sarà possibile certificare tali spese.</a:t>
            </a:r>
          </a:p>
        </p:txBody>
      </p:sp>
      <p:sp>
        <p:nvSpPr>
          <p:cNvPr id="4" name="Segnaposto numero diapositiva 3">
            <a:extLst>
              <a:ext uri="{FF2B5EF4-FFF2-40B4-BE49-F238E27FC236}">
                <a16:creationId xmlns:a16="http://schemas.microsoft.com/office/drawing/2014/main" id="{438DD514-632C-46B2-8149-1C948A2BE59C}"/>
              </a:ext>
            </a:extLst>
          </p:cNvPr>
          <p:cNvSpPr>
            <a:spLocks noGrp="1"/>
          </p:cNvSpPr>
          <p:nvPr>
            <p:ph type="sldNum" sz="quarter" idx="12"/>
          </p:nvPr>
        </p:nvSpPr>
        <p:spPr/>
        <p:txBody>
          <a:bodyPr/>
          <a:lstStyle/>
          <a:p>
            <a:pPr>
              <a:defRPr/>
            </a:pPr>
            <a:fld id="{310BEF9C-E8AA-4320-831E-DA3F969F0A12}" type="slidenum">
              <a:rPr lang="it-IT" smtClean="0"/>
              <a:pPr>
                <a:defRPr/>
              </a:pPr>
              <a:t>40</a:t>
            </a:fld>
            <a:endParaRPr lang="it-IT" dirty="0"/>
          </a:p>
        </p:txBody>
      </p:sp>
    </p:spTree>
    <p:extLst>
      <p:ext uri="{BB962C8B-B14F-4D97-AF65-F5344CB8AC3E}">
        <p14:creationId xmlns:p14="http://schemas.microsoft.com/office/powerpoint/2010/main" val="1060245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­Gli aiuti di stato</a:t>
            </a: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41</a:t>
            </a:fld>
            <a:endParaRPr lang="it-IT" dirty="0"/>
          </a:p>
        </p:txBody>
      </p:sp>
    </p:spTree>
    <p:extLst>
      <p:ext uri="{BB962C8B-B14F-4D97-AF65-F5344CB8AC3E}">
        <p14:creationId xmlns:p14="http://schemas.microsoft.com/office/powerpoint/2010/main" val="161268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C56ECBF-4E33-485A-A495-DEBB09DDE29D}"/>
              </a:ext>
            </a:extLst>
          </p:cNvPr>
          <p:cNvSpPr>
            <a:spLocks noGrp="1"/>
          </p:cNvSpPr>
          <p:nvPr>
            <p:ph type="title"/>
          </p:nvPr>
        </p:nvSpPr>
        <p:spPr/>
        <p:txBody>
          <a:bodyPr/>
          <a:lstStyle/>
          <a:p>
            <a:r>
              <a:rPr lang="it-IT" dirty="0"/>
              <a:t>Aiuti di stato</a:t>
            </a:r>
          </a:p>
        </p:txBody>
      </p:sp>
      <p:sp>
        <p:nvSpPr>
          <p:cNvPr id="6" name="Segnaposto contenuto 5">
            <a:extLst>
              <a:ext uri="{FF2B5EF4-FFF2-40B4-BE49-F238E27FC236}">
                <a16:creationId xmlns:a16="http://schemas.microsoft.com/office/drawing/2014/main" id="{D4A336B8-7373-45AF-AF98-D0E53756A9B9}"/>
              </a:ext>
            </a:extLst>
          </p:cNvPr>
          <p:cNvSpPr>
            <a:spLocks noGrp="1"/>
          </p:cNvSpPr>
          <p:nvPr>
            <p:ph idx="1"/>
          </p:nvPr>
        </p:nvSpPr>
        <p:spPr/>
        <p:txBody>
          <a:bodyPr/>
          <a:lstStyle/>
          <a:p>
            <a:r>
              <a:rPr lang="it-IT" dirty="0"/>
              <a:t>L'Autorità di Gestione, prima di procedere all'attuazione dello strumento finanziario, dovrà verificare che le risorse conferite allo strumento finanziario </a:t>
            </a:r>
            <a:r>
              <a:rPr lang="it-IT" b="1" dirty="0">
                <a:solidFill>
                  <a:srgbClr val="0033CC"/>
                </a:solidFill>
              </a:rPr>
              <a:t>diano luogo o meno ad aiuti di Stato</a:t>
            </a:r>
            <a:r>
              <a:rPr lang="it-IT" dirty="0"/>
              <a:t> di cui potrebbero beneficiare gli organismi attuatori degli strumenti finanziari, gli eventuali </a:t>
            </a:r>
            <a:r>
              <a:rPr lang="it-IT" dirty="0" err="1"/>
              <a:t>coinvestitori</a:t>
            </a:r>
            <a:r>
              <a:rPr lang="it-IT" dirty="0"/>
              <a:t> e anche i destinatari finali. </a:t>
            </a:r>
          </a:p>
          <a:p>
            <a:r>
              <a:rPr lang="it-IT" dirty="0"/>
              <a:t>Ad esempio, laddove lo strumento conceda dei prestiti a tasso zero alle imprese, ciò determinerà la presenza di un aiuto di Stato a livello di destinatario finale.</a:t>
            </a:r>
          </a:p>
          <a:p>
            <a:r>
              <a:rPr lang="it-IT" dirty="0"/>
              <a:t>Laddove sia stata appurata la presenza di un aiuto di Stato, per realizzare lo strumento finanziario occorre che lo stesso sia ammissibile a una delle deroghe previste dal Trattato. </a:t>
            </a:r>
          </a:p>
        </p:txBody>
      </p:sp>
      <p:sp>
        <p:nvSpPr>
          <p:cNvPr id="4" name="Segnaposto numero diapositiva 3">
            <a:extLst>
              <a:ext uri="{FF2B5EF4-FFF2-40B4-BE49-F238E27FC236}">
                <a16:creationId xmlns:a16="http://schemas.microsoft.com/office/drawing/2014/main" id="{78AB512B-73A3-41FE-B60A-697D2E566C41}"/>
              </a:ext>
            </a:extLst>
          </p:cNvPr>
          <p:cNvSpPr>
            <a:spLocks noGrp="1"/>
          </p:cNvSpPr>
          <p:nvPr>
            <p:ph type="sldNum" sz="quarter" idx="12"/>
          </p:nvPr>
        </p:nvSpPr>
        <p:spPr/>
        <p:txBody>
          <a:bodyPr/>
          <a:lstStyle/>
          <a:p>
            <a:pPr>
              <a:defRPr/>
            </a:pPr>
            <a:fld id="{B99E5C10-DF0C-4D43-A82D-91715331A7B6}" type="slidenum">
              <a:rPr lang="it-IT" smtClean="0"/>
              <a:pPr>
                <a:defRPr/>
              </a:pPr>
              <a:t>42</a:t>
            </a:fld>
            <a:endParaRPr lang="it-IT"/>
          </a:p>
        </p:txBody>
      </p:sp>
    </p:spTree>
    <p:extLst>
      <p:ext uri="{BB962C8B-B14F-4D97-AF65-F5344CB8AC3E}">
        <p14:creationId xmlns:p14="http://schemas.microsoft.com/office/powerpoint/2010/main" val="3034806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72C5D4-81D9-4E68-BDE8-AD9DE7E2201D}"/>
              </a:ext>
            </a:extLst>
          </p:cNvPr>
          <p:cNvSpPr>
            <a:spLocks noGrp="1"/>
          </p:cNvSpPr>
          <p:nvPr>
            <p:ph type="title"/>
          </p:nvPr>
        </p:nvSpPr>
        <p:spPr/>
        <p:txBody>
          <a:bodyPr/>
          <a:lstStyle/>
          <a:p>
            <a:r>
              <a:rPr lang="it-IT" dirty="0"/>
              <a:t>Condizioni </a:t>
            </a:r>
            <a:r>
              <a:rPr lang="it-IT" dirty="0" err="1"/>
              <a:t>er</a:t>
            </a:r>
            <a:r>
              <a:rPr lang="it-IT" dirty="0"/>
              <a:t> la presenza di un aiuto di stato</a:t>
            </a:r>
          </a:p>
        </p:txBody>
      </p:sp>
      <p:sp>
        <p:nvSpPr>
          <p:cNvPr id="3" name="Segnaposto contenuto 2">
            <a:extLst>
              <a:ext uri="{FF2B5EF4-FFF2-40B4-BE49-F238E27FC236}">
                <a16:creationId xmlns:a16="http://schemas.microsoft.com/office/drawing/2014/main" id="{2C5A44DF-4B85-408D-A6CB-D2568D52540F}"/>
              </a:ext>
            </a:extLst>
          </p:cNvPr>
          <p:cNvSpPr>
            <a:spLocks noGrp="1"/>
          </p:cNvSpPr>
          <p:nvPr>
            <p:ph idx="1"/>
          </p:nvPr>
        </p:nvSpPr>
        <p:spPr/>
        <p:txBody>
          <a:bodyPr/>
          <a:lstStyle/>
          <a:p>
            <a:pPr marL="0" indent="0">
              <a:buNone/>
            </a:pPr>
            <a:r>
              <a:rPr lang="it-IT" dirty="0"/>
              <a:t>Le condizioni che devono essere verificate per essere in presenza di un aiuto di Stato sono quattro: </a:t>
            </a:r>
          </a:p>
          <a:p>
            <a:r>
              <a:rPr lang="it-IT" b="1" dirty="0">
                <a:solidFill>
                  <a:srgbClr val="0033CC"/>
                </a:solidFill>
              </a:rPr>
              <a:t>origine “statale</a:t>
            </a:r>
            <a:r>
              <a:rPr lang="it-IT" dirty="0"/>
              <a:t>” (pubblica) dell’aiuto </a:t>
            </a:r>
          </a:p>
          <a:p>
            <a:r>
              <a:rPr lang="it-IT" b="1" dirty="0">
                <a:solidFill>
                  <a:srgbClr val="0033CC"/>
                </a:solidFill>
              </a:rPr>
              <a:t>vantaggio</a:t>
            </a:r>
            <a:r>
              <a:rPr lang="it-IT" dirty="0"/>
              <a:t> accordato a talune imprese o a talune produzioni </a:t>
            </a:r>
          </a:p>
          <a:p>
            <a:r>
              <a:rPr lang="it-IT" b="1" dirty="0">
                <a:solidFill>
                  <a:srgbClr val="0033CC"/>
                </a:solidFill>
              </a:rPr>
              <a:t>selettività</a:t>
            </a:r>
            <a:r>
              <a:rPr lang="it-IT" dirty="0"/>
              <a:t> dell’aiuto </a:t>
            </a:r>
          </a:p>
          <a:p>
            <a:r>
              <a:rPr lang="it-IT" b="1" dirty="0">
                <a:solidFill>
                  <a:srgbClr val="0033CC"/>
                </a:solidFill>
              </a:rPr>
              <a:t>incidenza sugli scambi </a:t>
            </a:r>
            <a:r>
              <a:rPr lang="it-IT" dirty="0"/>
              <a:t>tra gli Stati membri </a:t>
            </a:r>
          </a:p>
          <a:p>
            <a:endParaRPr lang="it-IT" dirty="0"/>
          </a:p>
          <a:p>
            <a:r>
              <a:rPr lang="it-IT" dirty="0"/>
              <a:t>LE QUATTRO CONDIZIONI DEVONO PRESENTARSI CUMULATIVAMENTE </a:t>
            </a:r>
          </a:p>
          <a:p>
            <a:endParaRPr lang="it-IT" dirty="0"/>
          </a:p>
        </p:txBody>
      </p:sp>
      <p:sp>
        <p:nvSpPr>
          <p:cNvPr id="4" name="Segnaposto numero diapositiva 3">
            <a:extLst>
              <a:ext uri="{FF2B5EF4-FFF2-40B4-BE49-F238E27FC236}">
                <a16:creationId xmlns:a16="http://schemas.microsoft.com/office/drawing/2014/main" id="{04542FCA-E480-4ECF-AC90-51866ACA6FDE}"/>
              </a:ext>
            </a:extLst>
          </p:cNvPr>
          <p:cNvSpPr>
            <a:spLocks noGrp="1"/>
          </p:cNvSpPr>
          <p:nvPr>
            <p:ph type="sldNum" sz="quarter" idx="12"/>
          </p:nvPr>
        </p:nvSpPr>
        <p:spPr/>
        <p:txBody>
          <a:bodyPr/>
          <a:lstStyle/>
          <a:p>
            <a:pPr>
              <a:defRPr/>
            </a:pPr>
            <a:fld id="{310BEF9C-E8AA-4320-831E-DA3F969F0A12}" type="slidenum">
              <a:rPr lang="it-IT" smtClean="0"/>
              <a:pPr>
                <a:defRPr/>
              </a:pPr>
              <a:t>43</a:t>
            </a:fld>
            <a:endParaRPr lang="it-IT"/>
          </a:p>
        </p:txBody>
      </p:sp>
    </p:spTree>
    <p:extLst>
      <p:ext uri="{BB962C8B-B14F-4D97-AF65-F5344CB8AC3E}">
        <p14:creationId xmlns:p14="http://schemas.microsoft.com/office/powerpoint/2010/main" val="3634681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72C5D4-81D9-4E68-BDE8-AD9DE7E2201D}"/>
              </a:ext>
            </a:extLst>
          </p:cNvPr>
          <p:cNvSpPr>
            <a:spLocks noGrp="1"/>
          </p:cNvSpPr>
          <p:nvPr>
            <p:ph type="title"/>
          </p:nvPr>
        </p:nvSpPr>
        <p:spPr/>
        <p:txBody>
          <a:bodyPr/>
          <a:lstStyle/>
          <a:p>
            <a:r>
              <a:rPr lang="it-IT" dirty="0"/>
              <a:t>Condizioni per la presenza di un aiuto di stato</a:t>
            </a:r>
          </a:p>
        </p:txBody>
      </p:sp>
      <p:sp>
        <p:nvSpPr>
          <p:cNvPr id="3" name="Segnaposto contenuto 2">
            <a:extLst>
              <a:ext uri="{FF2B5EF4-FFF2-40B4-BE49-F238E27FC236}">
                <a16:creationId xmlns:a16="http://schemas.microsoft.com/office/drawing/2014/main" id="{2C5A44DF-4B85-408D-A6CB-D2568D52540F}"/>
              </a:ext>
            </a:extLst>
          </p:cNvPr>
          <p:cNvSpPr>
            <a:spLocks noGrp="1"/>
          </p:cNvSpPr>
          <p:nvPr>
            <p:ph idx="1"/>
          </p:nvPr>
        </p:nvSpPr>
        <p:spPr/>
        <p:txBody>
          <a:bodyPr/>
          <a:lstStyle/>
          <a:p>
            <a:r>
              <a:rPr lang="it-IT" dirty="0"/>
              <a:t>Aiuti notificati</a:t>
            </a:r>
          </a:p>
          <a:p>
            <a:endParaRPr lang="it-IT" dirty="0"/>
          </a:p>
          <a:p>
            <a:r>
              <a:rPr lang="it-IT" dirty="0"/>
              <a:t>Aiuti de </a:t>
            </a:r>
            <a:r>
              <a:rPr lang="it-IT" dirty="0" err="1"/>
              <a:t>minimis</a:t>
            </a:r>
            <a:r>
              <a:rPr lang="it-IT" dirty="0"/>
              <a:t> (Reg. (UE) N. 1407/2013)</a:t>
            </a:r>
          </a:p>
          <a:p>
            <a:endParaRPr lang="it-IT" dirty="0"/>
          </a:p>
          <a:p>
            <a:r>
              <a:rPr lang="it-IT" dirty="0"/>
              <a:t>Aiuti compatibili (Reg. (UE) N. 651/2014 che dichiara alcune categorie di aiuti compatibili con il mercato interno in applicazione degli articoli 107 e 108 del trattato)</a:t>
            </a:r>
          </a:p>
          <a:p>
            <a:endParaRPr lang="it-IT" dirty="0"/>
          </a:p>
        </p:txBody>
      </p:sp>
      <p:sp>
        <p:nvSpPr>
          <p:cNvPr id="4" name="Segnaposto numero diapositiva 3">
            <a:extLst>
              <a:ext uri="{FF2B5EF4-FFF2-40B4-BE49-F238E27FC236}">
                <a16:creationId xmlns:a16="http://schemas.microsoft.com/office/drawing/2014/main" id="{04542FCA-E480-4ECF-AC90-51866ACA6FDE}"/>
              </a:ext>
            </a:extLst>
          </p:cNvPr>
          <p:cNvSpPr>
            <a:spLocks noGrp="1"/>
          </p:cNvSpPr>
          <p:nvPr>
            <p:ph type="sldNum" sz="quarter" idx="12"/>
          </p:nvPr>
        </p:nvSpPr>
        <p:spPr/>
        <p:txBody>
          <a:bodyPr/>
          <a:lstStyle/>
          <a:p>
            <a:pPr>
              <a:defRPr/>
            </a:pPr>
            <a:fld id="{310BEF9C-E8AA-4320-831E-DA3F969F0A12}" type="slidenum">
              <a:rPr lang="it-IT" smtClean="0"/>
              <a:pPr>
                <a:defRPr/>
              </a:pPr>
              <a:t>44</a:t>
            </a:fld>
            <a:endParaRPr lang="it-IT"/>
          </a:p>
        </p:txBody>
      </p:sp>
    </p:spTree>
    <p:extLst>
      <p:ext uri="{BB962C8B-B14F-4D97-AF65-F5344CB8AC3E}">
        <p14:creationId xmlns:p14="http://schemas.microsoft.com/office/powerpoint/2010/main" val="1543640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A80545-71E1-4B4F-B88E-525C1470F940}"/>
              </a:ext>
            </a:extLst>
          </p:cNvPr>
          <p:cNvSpPr>
            <a:spLocks noGrp="1"/>
          </p:cNvSpPr>
          <p:nvPr>
            <p:ph type="title"/>
          </p:nvPr>
        </p:nvSpPr>
        <p:spPr/>
        <p:txBody>
          <a:bodyPr/>
          <a:lstStyle/>
          <a:p>
            <a:r>
              <a:rPr lang="it-IT" dirty="0"/>
              <a:t>Aiuti de </a:t>
            </a:r>
            <a:r>
              <a:rPr lang="it-IT" dirty="0" err="1"/>
              <a:t>minimis</a:t>
            </a:r>
            <a:r>
              <a:rPr lang="it-IT" dirty="0"/>
              <a:t> (Reg.  1407/2013)</a:t>
            </a:r>
          </a:p>
        </p:txBody>
      </p:sp>
      <p:sp>
        <p:nvSpPr>
          <p:cNvPr id="3" name="Segnaposto contenuto 2">
            <a:extLst>
              <a:ext uri="{FF2B5EF4-FFF2-40B4-BE49-F238E27FC236}">
                <a16:creationId xmlns:a16="http://schemas.microsoft.com/office/drawing/2014/main" id="{C0B57B96-F790-449B-95B8-BBF5A10F82AB}"/>
              </a:ext>
            </a:extLst>
          </p:cNvPr>
          <p:cNvSpPr>
            <a:spLocks noGrp="1"/>
          </p:cNvSpPr>
          <p:nvPr>
            <p:ph idx="1"/>
          </p:nvPr>
        </p:nvSpPr>
        <p:spPr>
          <a:xfrm>
            <a:off x="457200" y="980728"/>
            <a:ext cx="8229600" cy="5001419"/>
          </a:xfrm>
        </p:spPr>
        <p:txBody>
          <a:bodyPr/>
          <a:lstStyle/>
          <a:p>
            <a:pPr marL="0" indent="0">
              <a:buNone/>
            </a:pPr>
            <a:r>
              <a:rPr lang="it-IT" sz="2200" dirty="0"/>
              <a:t>Con riferimento ai </a:t>
            </a:r>
            <a:r>
              <a:rPr lang="it-IT" sz="2200" b="1" dirty="0">
                <a:solidFill>
                  <a:srgbClr val="0033CC"/>
                </a:solidFill>
              </a:rPr>
              <a:t>prestiti</a:t>
            </a:r>
            <a:r>
              <a:rPr lang="it-IT" sz="2200" dirty="0"/>
              <a:t>, le principali condizioni da rispettare per essere compatibili con il mercato interno sono :</a:t>
            </a:r>
          </a:p>
          <a:p>
            <a:r>
              <a:rPr lang="it-IT" sz="2200" dirty="0"/>
              <a:t>il beneficiario non è oggetto di </a:t>
            </a:r>
            <a:r>
              <a:rPr lang="it-IT" sz="2200" b="1" dirty="0">
                <a:solidFill>
                  <a:srgbClr val="0033CC"/>
                </a:solidFill>
              </a:rPr>
              <a:t>procedura concorsuale </a:t>
            </a:r>
            <a:r>
              <a:rPr lang="it-IT" sz="2200" dirty="0"/>
              <a:t>per insolvenza, quale ad esempio il concordato preventivo, o non soddisfi le condizioni previste dal diritto nazionale per l'apertura nei suoi confronti di una tale procedura su richiesta dei suoi creditori;</a:t>
            </a:r>
          </a:p>
          <a:p>
            <a:r>
              <a:rPr lang="it-IT" sz="2200" dirty="0"/>
              <a:t>il prestito è assistito da una </a:t>
            </a:r>
            <a:r>
              <a:rPr lang="it-IT" sz="2200" b="1" dirty="0">
                <a:solidFill>
                  <a:srgbClr val="0033CC"/>
                </a:solidFill>
              </a:rPr>
              <a:t>garanzia</a:t>
            </a:r>
            <a:r>
              <a:rPr lang="it-IT" sz="2200" dirty="0"/>
              <a:t> pari ad almeno il 50% dell'importo preso in prestito e ammonti a €1.000.000 su un periodo di cinque anni oppure a €500.000 su un periodo di dieci anni; se un prestito è inferiore a tali importi e/o è concesso per un periodo inferiore rispettivamente a cinque o dieci anni, l'equivalente sovvenzione lordo di tale prestito viene calcolato in proporzione al massimale di €200.000; </a:t>
            </a:r>
            <a:r>
              <a:rPr lang="it-IT" sz="2200" b="1" dirty="0">
                <a:solidFill>
                  <a:srgbClr val="0033CC"/>
                </a:solidFill>
              </a:rPr>
              <a:t>oppure</a:t>
            </a:r>
          </a:p>
          <a:p>
            <a:r>
              <a:rPr lang="it-IT" sz="2200" b="1" dirty="0">
                <a:solidFill>
                  <a:srgbClr val="0033CC"/>
                </a:solidFill>
              </a:rPr>
              <a:t>l'equivalente sovvenzione lordo </a:t>
            </a:r>
            <a:r>
              <a:rPr lang="it-IT" sz="2200" dirty="0"/>
              <a:t>sia calcolato sulla base del tasso di riferimento applicabile al momento della concessione.</a:t>
            </a:r>
          </a:p>
        </p:txBody>
      </p:sp>
      <p:sp>
        <p:nvSpPr>
          <p:cNvPr id="4" name="Segnaposto numero diapositiva 3">
            <a:extLst>
              <a:ext uri="{FF2B5EF4-FFF2-40B4-BE49-F238E27FC236}">
                <a16:creationId xmlns:a16="http://schemas.microsoft.com/office/drawing/2014/main" id="{28ACD0B8-C7BB-43CF-9C27-D30949529D05}"/>
              </a:ext>
            </a:extLst>
          </p:cNvPr>
          <p:cNvSpPr>
            <a:spLocks noGrp="1"/>
          </p:cNvSpPr>
          <p:nvPr>
            <p:ph type="sldNum" sz="quarter" idx="12"/>
          </p:nvPr>
        </p:nvSpPr>
        <p:spPr/>
        <p:txBody>
          <a:bodyPr/>
          <a:lstStyle/>
          <a:p>
            <a:pPr>
              <a:defRPr/>
            </a:pPr>
            <a:fld id="{310BEF9C-E8AA-4320-831E-DA3F969F0A12}" type="slidenum">
              <a:rPr lang="it-IT" smtClean="0"/>
              <a:pPr>
                <a:defRPr/>
              </a:pPr>
              <a:t>45</a:t>
            </a:fld>
            <a:endParaRPr lang="it-IT"/>
          </a:p>
        </p:txBody>
      </p:sp>
    </p:spTree>
    <p:extLst>
      <p:ext uri="{BB962C8B-B14F-4D97-AF65-F5344CB8AC3E}">
        <p14:creationId xmlns:p14="http://schemas.microsoft.com/office/powerpoint/2010/main" val="482727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A80545-71E1-4B4F-B88E-525C1470F940}"/>
              </a:ext>
            </a:extLst>
          </p:cNvPr>
          <p:cNvSpPr>
            <a:spLocks noGrp="1"/>
          </p:cNvSpPr>
          <p:nvPr>
            <p:ph type="title"/>
          </p:nvPr>
        </p:nvSpPr>
        <p:spPr/>
        <p:txBody>
          <a:bodyPr/>
          <a:lstStyle/>
          <a:p>
            <a:r>
              <a:rPr lang="it-IT" dirty="0"/>
              <a:t>Aiuti de </a:t>
            </a:r>
            <a:r>
              <a:rPr lang="it-IT" dirty="0" err="1"/>
              <a:t>minimis</a:t>
            </a:r>
            <a:r>
              <a:rPr lang="it-IT" dirty="0"/>
              <a:t> (Reg.  1407/2013)</a:t>
            </a:r>
          </a:p>
        </p:txBody>
      </p:sp>
      <p:sp>
        <p:nvSpPr>
          <p:cNvPr id="3" name="Segnaposto contenuto 2">
            <a:extLst>
              <a:ext uri="{FF2B5EF4-FFF2-40B4-BE49-F238E27FC236}">
                <a16:creationId xmlns:a16="http://schemas.microsoft.com/office/drawing/2014/main" id="{C0B57B96-F790-449B-95B8-BBF5A10F82AB}"/>
              </a:ext>
            </a:extLst>
          </p:cNvPr>
          <p:cNvSpPr>
            <a:spLocks noGrp="1"/>
          </p:cNvSpPr>
          <p:nvPr>
            <p:ph idx="1"/>
          </p:nvPr>
        </p:nvSpPr>
        <p:spPr>
          <a:xfrm>
            <a:off x="457200" y="980728"/>
            <a:ext cx="8229600" cy="5001419"/>
          </a:xfrm>
        </p:spPr>
        <p:txBody>
          <a:bodyPr/>
          <a:lstStyle/>
          <a:p>
            <a:pPr marL="0" indent="0">
              <a:buNone/>
            </a:pPr>
            <a:r>
              <a:rPr lang="it-IT" dirty="0"/>
              <a:t>4. Gli aiuti concessi sotto forma di </a:t>
            </a:r>
            <a:r>
              <a:rPr lang="it-IT" b="1" dirty="0">
                <a:solidFill>
                  <a:srgbClr val="0033CC"/>
                </a:solidFill>
              </a:rPr>
              <a:t>conferimenti di capitale </a:t>
            </a:r>
            <a:r>
              <a:rPr lang="it-IT" dirty="0"/>
              <a:t>sono considerati aiuti «de </a:t>
            </a:r>
            <a:r>
              <a:rPr lang="it-IT" dirty="0" err="1"/>
              <a:t>minimis</a:t>
            </a:r>
            <a:r>
              <a:rPr lang="it-IT" dirty="0"/>
              <a:t>» trasparenti solo se l’importo totale dell’apporto pubblico non supera il massimale «de </a:t>
            </a:r>
            <a:r>
              <a:rPr lang="it-IT" dirty="0" err="1"/>
              <a:t>minimis</a:t>
            </a:r>
            <a:r>
              <a:rPr lang="it-IT" dirty="0"/>
              <a:t>».</a:t>
            </a:r>
          </a:p>
          <a:p>
            <a:pPr marL="0" indent="0">
              <a:buNone/>
            </a:pPr>
            <a:r>
              <a:rPr lang="it-IT" dirty="0"/>
              <a:t>5. Gli aiuti concessi sotto forma di </a:t>
            </a:r>
            <a:r>
              <a:rPr lang="it-IT" b="1" dirty="0">
                <a:solidFill>
                  <a:srgbClr val="0033CC"/>
                </a:solidFill>
              </a:rPr>
              <a:t>misure per il finanziamento del rischio</a:t>
            </a:r>
            <a:r>
              <a:rPr lang="it-IT" dirty="0"/>
              <a:t>, quali investimenti in equity o quasi-equity, sono considerati aiuti «de </a:t>
            </a:r>
            <a:r>
              <a:rPr lang="it-IT" dirty="0" err="1"/>
              <a:t>minimis</a:t>
            </a:r>
            <a:r>
              <a:rPr lang="it-IT" dirty="0"/>
              <a:t>» trasparenti solo se il capitale fornito a un’impresa unica non supera il massimale «de </a:t>
            </a:r>
            <a:r>
              <a:rPr lang="it-IT" dirty="0" err="1"/>
              <a:t>minimis</a:t>
            </a:r>
            <a:r>
              <a:rPr lang="it-IT" dirty="0"/>
              <a:t>».</a:t>
            </a:r>
          </a:p>
        </p:txBody>
      </p:sp>
      <p:sp>
        <p:nvSpPr>
          <p:cNvPr id="4" name="Segnaposto numero diapositiva 3">
            <a:extLst>
              <a:ext uri="{FF2B5EF4-FFF2-40B4-BE49-F238E27FC236}">
                <a16:creationId xmlns:a16="http://schemas.microsoft.com/office/drawing/2014/main" id="{28ACD0B8-C7BB-43CF-9C27-D30949529D05}"/>
              </a:ext>
            </a:extLst>
          </p:cNvPr>
          <p:cNvSpPr>
            <a:spLocks noGrp="1"/>
          </p:cNvSpPr>
          <p:nvPr>
            <p:ph type="sldNum" sz="quarter" idx="12"/>
          </p:nvPr>
        </p:nvSpPr>
        <p:spPr/>
        <p:txBody>
          <a:bodyPr/>
          <a:lstStyle/>
          <a:p>
            <a:pPr>
              <a:defRPr/>
            </a:pPr>
            <a:fld id="{310BEF9C-E8AA-4320-831E-DA3F969F0A12}" type="slidenum">
              <a:rPr lang="it-IT" smtClean="0"/>
              <a:pPr>
                <a:defRPr/>
              </a:pPr>
              <a:t>46</a:t>
            </a:fld>
            <a:endParaRPr lang="it-IT"/>
          </a:p>
        </p:txBody>
      </p:sp>
    </p:spTree>
    <p:extLst>
      <p:ext uri="{BB962C8B-B14F-4D97-AF65-F5344CB8AC3E}">
        <p14:creationId xmlns:p14="http://schemas.microsoft.com/office/powerpoint/2010/main" val="3441713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A80545-71E1-4B4F-B88E-525C1470F940}"/>
              </a:ext>
            </a:extLst>
          </p:cNvPr>
          <p:cNvSpPr>
            <a:spLocks noGrp="1"/>
          </p:cNvSpPr>
          <p:nvPr>
            <p:ph type="title"/>
          </p:nvPr>
        </p:nvSpPr>
        <p:spPr/>
        <p:txBody>
          <a:bodyPr/>
          <a:lstStyle/>
          <a:p>
            <a:r>
              <a:rPr lang="it-IT" dirty="0"/>
              <a:t>Aiuti de </a:t>
            </a:r>
            <a:r>
              <a:rPr lang="it-IT" dirty="0" err="1"/>
              <a:t>minimis</a:t>
            </a:r>
            <a:r>
              <a:rPr lang="it-IT" dirty="0"/>
              <a:t> (Reg.  1407/2013)</a:t>
            </a:r>
          </a:p>
        </p:txBody>
      </p:sp>
      <p:sp>
        <p:nvSpPr>
          <p:cNvPr id="3" name="Segnaposto contenuto 2">
            <a:extLst>
              <a:ext uri="{FF2B5EF4-FFF2-40B4-BE49-F238E27FC236}">
                <a16:creationId xmlns:a16="http://schemas.microsoft.com/office/drawing/2014/main" id="{C0B57B96-F790-449B-95B8-BBF5A10F82AB}"/>
              </a:ext>
            </a:extLst>
          </p:cNvPr>
          <p:cNvSpPr>
            <a:spLocks noGrp="1"/>
          </p:cNvSpPr>
          <p:nvPr>
            <p:ph idx="1"/>
          </p:nvPr>
        </p:nvSpPr>
        <p:spPr>
          <a:xfrm>
            <a:off x="457200" y="980728"/>
            <a:ext cx="8229600" cy="5001419"/>
          </a:xfrm>
        </p:spPr>
        <p:txBody>
          <a:bodyPr/>
          <a:lstStyle/>
          <a:p>
            <a:pPr marL="0" indent="0">
              <a:buNone/>
            </a:pPr>
            <a:r>
              <a:rPr lang="it-IT" sz="2200" dirty="0"/>
              <a:t>6. Gli aiuti concessi sotto forma di </a:t>
            </a:r>
            <a:r>
              <a:rPr lang="it-IT" sz="2200" b="1" dirty="0">
                <a:solidFill>
                  <a:srgbClr val="0033CC"/>
                </a:solidFill>
              </a:rPr>
              <a:t>garanzie</a:t>
            </a:r>
            <a:r>
              <a:rPr lang="it-IT" sz="2200" dirty="0"/>
              <a:t> sono considerati aiuti «de </a:t>
            </a:r>
            <a:r>
              <a:rPr lang="it-IT" sz="2200" dirty="0" err="1"/>
              <a:t>minimis</a:t>
            </a:r>
            <a:r>
              <a:rPr lang="it-IT" sz="2200" dirty="0"/>
              <a:t>» trasparenti se:</a:t>
            </a:r>
          </a:p>
          <a:p>
            <a:pPr marL="0" indent="0">
              <a:buNone/>
            </a:pPr>
            <a:r>
              <a:rPr lang="it-IT" sz="2200" dirty="0"/>
              <a:t>a) il beneficiario non è oggetto di procedura concorsuale per insolvenza o non soddisfa le condizioni previste dal diritto nazionale per l’apertura nei suoi confronti di una tale procedura su richiesta dei suoi creditori. Nel caso di grandi imprese, il beneficiario si trova in una situazione comparabile a un rating del credito pari almeno a B-; e</a:t>
            </a:r>
          </a:p>
          <a:p>
            <a:pPr marL="0" indent="0">
              <a:buNone/>
            </a:pPr>
            <a:r>
              <a:rPr lang="it-IT" sz="2200" dirty="0"/>
              <a:t>b) la garanzia non eccede l’80 % del prestito sotteso e ha un importo garantito di 1 500 000 EUR e una durata di cinque anni o un importo garantito di 750 000 EUR e una durata di dieci anni; se l’importo garantito è inferiore a tali importi e/o la garanzia è concessa per un periodo inferiore rispettivamente a cinque o dieci anni, l’equivalente sovvenzione lordo di tale garanzia viene calcolato in proporzione al massimale pertinente di cui all’articolo 3, paragrafo 2; oppure</a:t>
            </a:r>
          </a:p>
          <a:p>
            <a:pPr marL="0" indent="0">
              <a:buNone/>
            </a:pPr>
            <a:r>
              <a:rPr lang="it-IT" sz="2200" dirty="0"/>
              <a:t>c) l’equivalente sovvenzione lordo è stato calcolato in base ai premi «esenti» di cui in una comunicazione della Commissione; oppure</a:t>
            </a:r>
          </a:p>
        </p:txBody>
      </p:sp>
      <p:sp>
        <p:nvSpPr>
          <p:cNvPr id="4" name="Segnaposto numero diapositiva 3">
            <a:extLst>
              <a:ext uri="{FF2B5EF4-FFF2-40B4-BE49-F238E27FC236}">
                <a16:creationId xmlns:a16="http://schemas.microsoft.com/office/drawing/2014/main" id="{28ACD0B8-C7BB-43CF-9C27-D30949529D05}"/>
              </a:ext>
            </a:extLst>
          </p:cNvPr>
          <p:cNvSpPr>
            <a:spLocks noGrp="1"/>
          </p:cNvSpPr>
          <p:nvPr>
            <p:ph type="sldNum" sz="quarter" idx="12"/>
          </p:nvPr>
        </p:nvSpPr>
        <p:spPr/>
        <p:txBody>
          <a:bodyPr/>
          <a:lstStyle/>
          <a:p>
            <a:pPr>
              <a:defRPr/>
            </a:pPr>
            <a:fld id="{310BEF9C-E8AA-4320-831E-DA3F969F0A12}" type="slidenum">
              <a:rPr lang="it-IT" smtClean="0"/>
              <a:pPr>
                <a:defRPr/>
              </a:pPr>
              <a:t>47</a:t>
            </a:fld>
            <a:endParaRPr lang="it-IT"/>
          </a:p>
        </p:txBody>
      </p:sp>
    </p:spTree>
    <p:extLst>
      <p:ext uri="{BB962C8B-B14F-4D97-AF65-F5344CB8AC3E}">
        <p14:creationId xmlns:p14="http://schemas.microsoft.com/office/powerpoint/2010/main" val="1732125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32370D-8583-4941-81EA-F547E003953D}"/>
              </a:ext>
            </a:extLst>
          </p:cNvPr>
          <p:cNvSpPr>
            <a:spLocks noGrp="1"/>
          </p:cNvSpPr>
          <p:nvPr>
            <p:ph type="title"/>
          </p:nvPr>
        </p:nvSpPr>
        <p:spPr>
          <a:xfrm>
            <a:off x="457200" y="116632"/>
            <a:ext cx="8229600" cy="360040"/>
          </a:xfrm>
        </p:spPr>
        <p:txBody>
          <a:bodyPr/>
          <a:lstStyle/>
          <a:p>
            <a:r>
              <a:rPr lang="it-IT" dirty="0"/>
              <a:t>Aiuti di stato reg. 651/2014</a:t>
            </a:r>
          </a:p>
        </p:txBody>
      </p:sp>
      <p:sp>
        <p:nvSpPr>
          <p:cNvPr id="3" name="Segnaposto contenuto 2">
            <a:extLst>
              <a:ext uri="{FF2B5EF4-FFF2-40B4-BE49-F238E27FC236}">
                <a16:creationId xmlns:a16="http://schemas.microsoft.com/office/drawing/2014/main" id="{C4059CCE-1D7D-4F69-9A2A-76F8740AF96A}"/>
              </a:ext>
            </a:extLst>
          </p:cNvPr>
          <p:cNvSpPr>
            <a:spLocks noGrp="1"/>
          </p:cNvSpPr>
          <p:nvPr>
            <p:ph idx="1"/>
          </p:nvPr>
        </p:nvSpPr>
        <p:spPr>
          <a:xfrm>
            <a:off x="395536" y="692696"/>
            <a:ext cx="8229600" cy="5001419"/>
          </a:xfrm>
        </p:spPr>
        <p:txBody>
          <a:bodyPr/>
          <a:lstStyle/>
          <a:p>
            <a:pPr marL="0" indent="0">
              <a:buNone/>
            </a:pPr>
            <a:r>
              <a:rPr lang="it-IT" dirty="0"/>
              <a:t>L'applicabilità del Regolamento di esenzione, e l'esenzione dall'obbligo di notifica, è subordinata al rispetto delle condizioni di cui al Capo 1 del Regolamento. Gli aiuti:</a:t>
            </a:r>
          </a:p>
          <a:p>
            <a:r>
              <a:rPr lang="it-IT" dirty="0"/>
              <a:t>non devono superare la </a:t>
            </a:r>
            <a:r>
              <a:rPr lang="it-IT" b="1" dirty="0">
                <a:solidFill>
                  <a:srgbClr val="0033CC"/>
                </a:solidFill>
              </a:rPr>
              <a:t>soglia di notifica </a:t>
            </a:r>
            <a:r>
              <a:rPr lang="it-IT" dirty="0"/>
              <a:t>di cui all'articolo 4;</a:t>
            </a:r>
          </a:p>
          <a:p>
            <a:r>
              <a:rPr lang="it-IT" dirty="0"/>
              <a:t>devono essere configurati come </a:t>
            </a:r>
            <a:r>
              <a:rPr lang="it-IT" b="1" dirty="0">
                <a:solidFill>
                  <a:srgbClr val="0033CC"/>
                </a:solidFill>
              </a:rPr>
              <a:t>aiuti trasparenti</a:t>
            </a:r>
            <a:r>
              <a:rPr lang="it-IT" dirty="0"/>
              <a:t>, ossia deve essere possibile calcolare con precisione l'equivalente sovvenzione lordo ex ante ossia il beneficio ottenibile dall'impresa (articolo 5);</a:t>
            </a:r>
          </a:p>
          <a:p>
            <a:r>
              <a:rPr lang="it-IT" dirty="0"/>
              <a:t>devono avere un </a:t>
            </a:r>
            <a:r>
              <a:rPr lang="it-IT" b="1" dirty="0">
                <a:solidFill>
                  <a:srgbClr val="0033CC"/>
                </a:solidFill>
              </a:rPr>
              <a:t>effetto incentivazione</a:t>
            </a:r>
            <a:r>
              <a:rPr lang="it-IT" dirty="0"/>
              <a:t>, ossia in mancanza dell'aiuto l'investimento, o l'operazione, non sarebbe realizzato (articolo 6);</a:t>
            </a:r>
          </a:p>
        </p:txBody>
      </p:sp>
      <p:sp>
        <p:nvSpPr>
          <p:cNvPr id="4" name="Segnaposto numero diapositiva 3">
            <a:extLst>
              <a:ext uri="{FF2B5EF4-FFF2-40B4-BE49-F238E27FC236}">
                <a16:creationId xmlns:a16="http://schemas.microsoft.com/office/drawing/2014/main" id="{C7031E94-4395-4CE8-8C40-C8D35643BD61}"/>
              </a:ext>
            </a:extLst>
          </p:cNvPr>
          <p:cNvSpPr>
            <a:spLocks noGrp="1"/>
          </p:cNvSpPr>
          <p:nvPr>
            <p:ph type="sldNum" sz="quarter" idx="12"/>
          </p:nvPr>
        </p:nvSpPr>
        <p:spPr/>
        <p:txBody>
          <a:bodyPr/>
          <a:lstStyle/>
          <a:p>
            <a:pPr>
              <a:defRPr/>
            </a:pPr>
            <a:fld id="{310BEF9C-E8AA-4320-831E-DA3F969F0A12}" type="slidenum">
              <a:rPr lang="it-IT" smtClean="0"/>
              <a:pPr>
                <a:defRPr/>
              </a:pPr>
              <a:t>48</a:t>
            </a:fld>
            <a:endParaRPr lang="it-IT"/>
          </a:p>
        </p:txBody>
      </p:sp>
    </p:spTree>
    <p:extLst>
      <p:ext uri="{BB962C8B-B14F-4D97-AF65-F5344CB8AC3E}">
        <p14:creationId xmlns:p14="http://schemas.microsoft.com/office/powerpoint/2010/main" val="2994275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32370D-8583-4941-81EA-F547E003953D}"/>
              </a:ext>
            </a:extLst>
          </p:cNvPr>
          <p:cNvSpPr>
            <a:spLocks noGrp="1"/>
          </p:cNvSpPr>
          <p:nvPr>
            <p:ph type="title"/>
          </p:nvPr>
        </p:nvSpPr>
        <p:spPr>
          <a:xfrm>
            <a:off x="457200" y="116632"/>
            <a:ext cx="8229600" cy="360040"/>
          </a:xfrm>
        </p:spPr>
        <p:txBody>
          <a:bodyPr/>
          <a:lstStyle/>
          <a:p>
            <a:r>
              <a:rPr lang="it-IT" dirty="0"/>
              <a:t>Aiuti di stato reg. 651/2014</a:t>
            </a:r>
          </a:p>
        </p:txBody>
      </p:sp>
      <p:sp>
        <p:nvSpPr>
          <p:cNvPr id="3" name="Segnaposto contenuto 2">
            <a:extLst>
              <a:ext uri="{FF2B5EF4-FFF2-40B4-BE49-F238E27FC236}">
                <a16:creationId xmlns:a16="http://schemas.microsoft.com/office/drawing/2014/main" id="{C4059CCE-1D7D-4F69-9A2A-76F8740AF96A}"/>
              </a:ext>
            </a:extLst>
          </p:cNvPr>
          <p:cNvSpPr>
            <a:spLocks noGrp="1"/>
          </p:cNvSpPr>
          <p:nvPr>
            <p:ph idx="1"/>
          </p:nvPr>
        </p:nvSpPr>
        <p:spPr>
          <a:xfrm>
            <a:off x="395536" y="620688"/>
            <a:ext cx="8229600" cy="5001419"/>
          </a:xfrm>
        </p:spPr>
        <p:txBody>
          <a:bodyPr/>
          <a:lstStyle/>
          <a:p>
            <a:r>
              <a:rPr lang="it-IT" dirty="0"/>
              <a:t>devono prevedere una </a:t>
            </a:r>
            <a:r>
              <a:rPr lang="it-IT" b="1" dirty="0">
                <a:solidFill>
                  <a:srgbClr val="0033CC"/>
                </a:solidFill>
              </a:rPr>
              <a:t>intensità di aiuto </a:t>
            </a:r>
            <a:r>
              <a:rPr lang="it-IT" dirty="0"/>
              <a:t>calcolata coerentemente a quanto disposto dall'articolo 7 ovvero nel caso di prestiti essere, ad esempio, attualizzati al loro valore al momento della concessione e adoperare un tasso di interesse ai fini dell'attualizzazione costituito dal tasso di attualizzazione stabilito dalla Commissione europea;</a:t>
            </a:r>
          </a:p>
          <a:p>
            <a:r>
              <a:rPr lang="it-IT" dirty="0"/>
              <a:t>rispettare le </a:t>
            </a:r>
            <a:r>
              <a:rPr lang="it-IT" b="1" dirty="0">
                <a:solidFill>
                  <a:srgbClr val="0033CC"/>
                </a:solidFill>
              </a:rPr>
              <a:t>regole per il cumulo </a:t>
            </a:r>
            <a:r>
              <a:rPr lang="it-IT" dirty="0"/>
              <a:t>fissate dall'articolo 8 che prevedono, ad esempio, che sugli stessi costi ammissibili dell'investimento non si possano concedere più aiuti di Stato se ciò comporta il superamento delle soglie di notifica e le intensità massime di aiuto stabilite dal Regolamento;</a:t>
            </a:r>
          </a:p>
          <a:p>
            <a:r>
              <a:rPr lang="it-IT" dirty="0"/>
              <a:t>devono essere </a:t>
            </a:r>
            <a:r>
              <a:rPr lang="it-IT" b="1" dirty="0">
                <a:solidFill>
                  <a:srgbClr val="0033CC"/>
                </a:solidFill>
              </a:rPr>
              <a:t>pubblicate le principali informazioni </a:t>
            </a:r>
            <a:r>
              <a:rPr lang="it-IT" dirty="0"/>
              <a:t>di cui all'articolo 9 quali, ad esempio, l'autorità concedente, il titolo della misura di aiuto di Stato, la base giuridica nazionale, il tipo di misura, i settori economici interessati, la dotazione, ecc.</a:t>
            </a:r>
          </a:p>
        </p:txBody>
      </p:sp>
      <p:sp>
        <p:nvSpPr>
          <p:cNvPr id="4" name="Segnaposto numero diapositiva 3">
            <a:extLst>
              <a:ext uri="{FF2B5EF4-FFF2-40B4-BE49-F238E27FC236}">
                <a16:creationId xmlns:a16="http://schemas.microsoft.com/office/drawing/2014/main" id="{C7031E94-4395-4CE8-8C40-C8D35643BD61}"/>
              </a:ext>
            </a:extLst>
          </p:cNvPr>
          <p:cNvSpPr>
            <a:spLocks noGrp="1"/>
          </p:cNvSpPr>
          <p:nvPr>
            <p:ph type="sldNum" sz="quarter" idx="12"/>
          </p:nvPr>
        </p:nvSpPr>
        <p:spPr/>
        <p:txBody>
          <a:bodyPr/>
          <a:lstStyle/>
          <a:p>
            <a:pPr>
              <a:defRPr/>
            </a:pPr>
            <a:fld id="{310BEF9C-E8AA-4320-831E-DA3F969F0A12}" type="slidenum">
              <a:rPr lang="it-IT" smtClean="0"/>
              <a:pPr>
                <a:defRPr/>
              </a:pPr>
              <a:t>49</a:t>
            </a:fld>
            <a:endParaRPr lang="it-IT"/>
          </a:p>
        </p:txBody>
      </p:sp>
    </p:spTree>
    <p:extLst>
      <p:ext uri="{BB962C8B-B14F-4D97-AF65-F5344CB8AC3E}">
        <p14:creationId xmlns:p14="http://schemas.microsoft.com/office/powerpoint/2010/main" val="301061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F4006B-4711-47B0-B579-6EA82397C2AC}"/>
              </a:ext>
            </a:extLst>
          </p:cNvPr>
          <p:cNvSpPr>
            <a:spLocks noGrp="1"/>
          </p:cNvSpPr>
          <p:nvPr>
            <p:ph type="title"/>
          </p:nvPr>
        </p:nvSpPr>
        <p:spPr/>
        <p:txBody>
          <a:bodyPr/>
          <a:lstStyle/>
          <a:p>
            <a:r>
              <a:rPr lang="it-IT" dirty="0"/>
              <a:t>Costruzione dello strumento finanziario</a:t>
            </a:r>
          </a:p>
        </p:txBody>
      </p:sp>
      <p:sp>
        <p:nvSpPr>
          <p:cNvPr id="3" name="Segnaposto contenuto 2">
            <a:extLst>
              <a:ext uri="{FF2B5EF4-FFF2-40B4-BE49-F238E27FC236}">
                <a16:creationId xmlns:a16="http://schemas.microsoft.com/office/drawing/2014/main" id="{08ED026B-95EB-4826-BF88-5452EEEEBF04}"/>
              </a:ext>
            </a:extLst>
          </p:cNvPr>
          <p:cNvSpPr>
            <a:spLocks noGrp="1"/>
          </p:cNvSpPr>
          <p:nvPr>
            <p:ph idx="1"/>
          </p:nvPr>
        </p:nvSpPr>
        <p:spPr/>
        <p:txBody>
          <a:bodyPr/>
          <a:lstStyle/>
          <a:p>
            <a:r>
              <a:rPr lang="it-IT" dirty="0"/>
              <a:t>Attuazione della </a:t>
            </a:r>
            <a:r>
              <a:rPr lang="it-IT" b="1" dirty="0">
                <a:solidFill>
                  <a:srgbClr val="0033CC"/>
                </a:solidFill>
              </a:rPr>
              <a:t>governance </a:t>
            </a:r>
            <a:r>
              <a:rPr lang="it-IT" dirty="0"/>
              <a:t>definita nell'ambito della valutazione ex ante e specificata nell'accordo di finanziamento (Autorità di Gestione e organismo attuatore);</a:t>
            </a:r>
          </a:p>
          <a:p>
            <a:r>
              <a:rPr lang="it-IT" b="1" dirty="0">
                <a:solidFill>
                  <a:srgbClr val="0033CC"/>
                </a:solidFill>
              </a:rPr>
              <a:t>apertura del conto fiduciario </a:t>
            </a:r>
            <a:r>
              <a:rPr lang="it-IT" dirty="0"/>
              <a:t>(Autorità di Gestione e organismo attuatore dello strumento finanziario);</a:t>
            </a:r>
          </a:p>
          <a:p>
            <a:r>
              <a:rPr lang="it-IT" dirty="0"/>
              <a:t>implementazione della </a:t>
            </a:r>
            <a:r>
              <a:rPr lang="it-IT" b="1" dirty="0">
                <a:solidFill>
                  <a:srgbClr val="0033CC"/>
                </a:solidFill>
              </a:rPr>
              <a:t>struttura operativa </a:t>
            </a:r>
            <a:r>
              <a:rPr lang="it-IT" dirty="0"/>
              <a:t>dell'organismo che si occupa di attuare lo strumento finanziario (gestione, controllo, etc..)</a:t>
            </a:r>
          </a:p>
        </p:txBody>
      </p:sp>
      <p:sp>
        <p:nvSpPr>
          <p:cNvPr id="4" name="Segnaposto numero diapositiva 3">
            <a:extLst>
              <a:ext uri="{FF2B5EF4-FFF2-40B4-BE49-F238E27FC236}">
                <a16:creationId xmlns:a16="http://schemas.microsoft.com/office/drawing/2014/main" id="{0F861740-5E6E-4E36-88A5-427D4AE8B8E2}"/>
              </a:ext>
            </a:extLst>
          </p:cNvPr>
          <p:cNvSpPr>
            <a:spLocks noGrp="1"/>
          </p:cNvSpPr>
          <p:nvPr>
            <p:ph type="sldNum" sz="quarter" idx="12"/>
          </p:nvPr>
        </p:nvSpPr>
        <p:spPr/>
        <p:txBody>
          <a:bodyPr/>
          <a:lstStyle/>
          <a:p>
            <a:pPr>
              <a:defRPr/>
            </a:pPr>
            <a:fld id="{310BEF9C-E8AA-4320-831E-DA3F969F0A12}" type="slidenum">
              <a:rPr lang="it-IT" smtClean="0"/>
              <a:pPr>
                <a:defRPr/>
              </a:pPr>
              <a:t>5</a:t>
            </a:fld>
            <a:endParaRPr lang="it-IT"/>
          </a:p>
        </p:txBody>
      </p:sp>
    </p:spTree>
    <p:extLst>
      <p:ext uri="{BB962C8B-B14F-4D97-AF65-F5344CB8AC3E}">
        <p14:creationId xmlns:p14="http://schemas.microsoft.com/office/powerpoint/2010/main" val="3279475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­La certificazione degli strumenti finanziari</a:t>
            </a: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50</a:t>
            </a:fld>
            <a:endParaRPr lang="it-IT" dirty="0"/>
          </a:p>
        </p:txBody>
      </p:sp>
    </p:spTree>
    <p:extLst>
      <p:ext uri="{BB962C8B-B14F-4D97-AF65-F5344CB8AC3E}">
        <p14:creationId xmlns:p14="http://schemas.microsoft.com/office/powerpoint/2010/main" val="562734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Domande di pagamento</a:t>
            </a:r>
          </a:p>
        </p:txBody>
      </p:sp>
      <p:sp>
        <p:nvSpPr>
          <p:cNvPr id="61443" name="Text Box 3"/>
          <p:cNvSpPr txBox="1">
            <a:spLocks noChangeArrowheads="1"/>
          </p:cNvSpPr>
          <p:nvPr/>
        </p:nvSpPr>
        <p:spPr bwMode="auto">
          <a:xfrm>
            <a:off x="434630" y="980728"/>
            <a:ext cx="8274740" cy="5112767"/>
          </a:xfrm>
          <a:prstGeom prst="rect">
            <a:avLst/>
          </a:prstGeom>
          <a:noFill/>
          <a:ln w="9525">
            <a:noFill/>
            <a:round/>
            <a:headEnd/>
            <a:tailEnd/>
          </a:ln>
        </p:spPr>
        <p:txBody>
          <a:bodyPr/>
          <a:lstStyle/>
          <a:p>
            <a:pPr algn="just"/>
            <a:r>
              <a:rPr lang="it-IT" sz="2400" b="0" i="0" u="none" strike="noStrike" baseline="0" dirty="0">
                <a:solidFill>
                  <a:srgbClr val="000000"/>
                </a:solidFill>
                <a:latin typeface="Calibri" panose="020F0502020204030204" pitchFamily="34" charset="0"/>
                <a:cs typeface="Calibri" panose="020F0502020204030204" pitchFamily="34" charset="0"/>
              </a:rPr>
              <a:t>Per quanto riguarda gli strumenti finanziari sono effettuate </a:t>
            </a:r>
            <a:r>
              <a:rPr lang="it-IT" sz="2400" b="1" i="0" u="none" strike="noStrike" baseline="0" dirty="0">
                <a:solidFill>
                  <a:srgbClr val="0033CC"/>
                </a:solidFill>
                <a:latin typeface="Calibri" panose="020F0502020204030204" pitchFamily="34" charset="0"/>
                <a:cs typeface="Calibri" panose="020F0502020204030204" pitchFamily="34" charset="0"/>
              </a:rPr>
              <a:t>domande scaglionate di pagamento intermedio</a:t>
            </a:r>
            <a:r>
              <a:rPr lang="it-IT" sz="2400" b="0" i="0" u="none" strike="noStrike" baseline="0" dirty="0">
                <a:solidFill>
                  <a:srgbClr val="000000"/>
                </a:solidFill>
                <a:latin typeface="Calibri" panose="020F0502020204030204" pitchFamily="34" charset="0"/>
                <a:cs typeface="Calibri" panose="020F0502020204030204" pitchFamily="34" charset="0"/>
              </a:rPr>
              <a:t> alle seguenti condizioni: </a:t>
            </a:r>
          </a:p>
          <a:p>
            <a:pPr algn="just"/>
            <a:r>
              <a:rPr lang="it-IT" sz="2400" b="0" i="0" u="none" strike="noStrike" baseline="0" dirty="0">
                <a:solidFill>
                  <a:srgbClr val="000000"/>
                </a:solidFill>
                <a:latin typeface="Calibri" panose="020F0502020204030204" pitchFamily="34" charset="0"/>
                <a:cs typeface="Calibri" panose="020F0502020204030204" pitchFamily="34" charset="0"/>
              </a:rPr>
              <a:t>a) l'importo del contributo del programma erogato allo strumento finanziario contenuto </a:t>
            </a:r>
            <a:r>
              <a:rPr lang="it-IT" sz="2400" b="1" i="0" u="none" strike="noStrike" baseline="0" dirty="0">
                <a:solidFill>
                  <a:srgbClr val="0033CC"/>
                </a:solidFill>
                <a:latin typeface="Calibri" panose="020F0502020204030204" pitchFamily="34" charset="0"/>
                <a:cs typeface="Calibri" panose="020F0502020204030204" pitchFamily="34" charset="0"/>
              </a:rPr>
              <a:t>in ciascuna richiesta di pagamento intermedio</a:t>
            </a:r>
            <a:r>
              <a:rPr lang="it-IT" sz="2400" b="0" i="0" u="none" strike="noStrike" baseline="0" dirty="0">
                <a:solidFill>
                  <a:srgbClr val="000000"/>
                </a:solidFill>
                <a:latin typeface="Calibri" panose="020F0502020204030204" pitchFamily="34" charset="0"/>
                <a:cs typeface="Calibri" panose="020F0502020204030204" pitchFamily="34" charset="0"/>
              </a:rPr>
              <a:t> presentata durante il periodo di ammissibilità, </a:t>
            </a:r>
            <a:r>
              <a:rPr lang="it-IT" sz="2400" b="1" i="0" u="none" strike="noStrike" baseline="0" dirty="0">
                <a:solidFill>
                  <a:srgbClr val="0033CC"/>
                </a:solidFill>
                <a:latin typeface="Calibri" panose="020F0502020204030204" pitchFamily="34" charset="0"/>
                <a:cs typeface="Calibri" panose="020F0502020204030204" pitchFamily="34" charset="0"/>
              </a:rPr>
              <a:t>non supera il 25 % dell'importo complessivo dei contributi del programma impegnati </a:t>
            </a:r>
            <a:r>
              <a:rPr lang="it-IT" sz="2400" b="0" i="0" u="none" strike="noStrike" baseline="0" dirty="0">
                <a:solidFill>
                  <a:srgbClr val="000000"/>
                </a:solidFill>
                <a:latin typeface="Calibri" panose="020F0502020204030204" pitchFamily="34" charset="0"/>
                <a:cs typeface="Calibri" panose="020F0502020204030204" pitchFamily="34" charset="0"/>
              </a:rPr>
              <a:t>per lo strumento finanziario;</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51</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14639337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Domande di pagamento</a:t>
            </a:r>
          </a:p>
        </p:txBody>
      </p:sp>
      <p:sp>
        <p:nvSpPr>
          <p:cNvPr id="61443" name="Text Box 3"/>
          <p:cNvSpPr txBox="1">
            <a:spLocks noChangeArrowheads="1"/>
          </p:cNvSpPr>
          <p:nvPr/>
        </p:nvSpPr>
        <p:spPr bwMode="auto">
          <a:xfrm>
            <a:off x="412060" y="980728"/>
            <a:ext cx="8274740" cy="5112767"/>
          </a:xfrm>
          <a:prstGeom prst="rect">
            <a:avLst/>
          </a:prstGeom>
          <a:noFill/>
          <a:ln w="9525">
            <a:noFill/>
            <a:round/>
            <a:headEnd/>
            <a:tailEnd/>
          </a:ln>
        </p:spPr>
        <p:txBody>
          <a:bodyPr/>
          <a:lstStyle/>
          <a:p>
            <a:pPr algn="just"/>
            <a:r>
              <a:rPr lang="it-IT" sz="2400" dirty="0">
                <a:solidFill>
                  <a:srgbClr val="000000"/>
                </a:solidFill>
                <a:latin typeface="Calibri" panose="020F0502020204030204" pitchFamily="34" charset="0"/>
                <a:ea typeface="굴림" pitchFamily="34" charset="-127"/>
                <a:cs typeface="Calibri" panose="020F0502020204030204" pitchFamily="34" charset="0"/>
              </a:rPr>
              <a:t>b) ogni domanda di pagamento intermedio può includere fino al </a:t>
            </a:r>
            <a:r>
              <a:rPr lang="it-IT" sz="2400" b="1" dirty="0">
                <a:solidFill>
                  <a:srgbClr val="0033CC"/>
                </a:solidFill>
                <a:latin typeface="Calibri" panose="020F0502020204030204" pitchFamily="34" charset="0"/>
                <a:ea typeface="굴림" pitchFamily="34" charset="-127"/>
                <a:cs typeface="Calibri" panose="020F0502020204030204" pitchFamily="34" charset="0"/>
              </a:rPr>
              <a:t>25 % dell'importo complessivo del co-finanziamento nazionale che si prevede di erogare allo strumento finanziario</a:t>
            </a:r>
            <a:r>
              <a:rPr lang="it-IT" sz="2400" dirty="0">
                <a:solidFill>
                  <a:srgbClr val="000000"/>
                </a:solidFill>
                <a:latin typeface="Calibri" panose="020F0502020204030204" pitchFamily="34" charset="0"/>
                <a:ea typeface="굴림" pitchFamily="34" charset="-127"/>
                <a:cs typeface="Calibri" panose="020F0502020204030204" pitchFamily="34" charset="0"/>
              </a:rPr>
              <a:t>, o a livello dei destinatari finali per la spesa.</a:t>
            </a:r>
          </a:p>
          <a:p>
            <a:pPr algn="just"/>
            <a:r>
              <a:rPr lang="it-IT" sz="2400" dirty="0">
                <a:solidFill>
                  <a:srgbClr val="000000"/>
                </a:solidFill>
                <a:latin typeface="Calibri" panose="020F0502020204030204" pitchFamily="34" charset="0"/>
                <a:ea typeface="굴림" pitchFamily="34" charset="-127"/>
                <a:cs typeface="Calibri" panose="020F0502020204030204" pitchFamily="34" charset="0"/>
              </a:rPr>
              <a:t>Pertanto, i contributi nazionali possono essere inclusi nella domanda di pagamento intermedio anche se non sono stati ancora versati allo SF o investiti a livello di destinatario finale insieme al contributo dei Fondi SIE. Ciò significa che le </a:t>
            </a:r>
            <a:r>
              <a:rPr lang="it-IT" sz="2400" dirty="0" err="1">
                <a:solidFill>
                  <a:srgbClr val="000000"/>
                </a:solidFill>
                <a:latin typeface="Calibri" panose="020F0502020204030204" pitchFamily="34" charset="0"/>
                <a:ea typeface="굴림" pitchFamily="34" charset="-127"/>
                <a:cs typeface="Calibri" panose="020F0502020204030204" pitchFamily="34" charset="0"/>
              </a:rPr>
              <a:t>AdG</a:t>
            </a:r>
            <a:r>
              <a:rPr lang="it-IT" sz="2400" dirty="0">
                <a:solidFill>
                  <a:srgbClr val="000000"/>
                </a:solidFill>
                <a:latin typeface="Calibri" panose="020F0502020204030204" pitchFamily="34" charset="0"/>
                <a:ea typeface="굴림" pitchFamily="34" charset="-127"/>
                <a:cs typeface="Calibri" panose="020F0502020204030204" pitchFamily="34" charset="0"/>
              </a:rPr>
              <a:t> hanno la </a:t>
            </a:r>
            <a:r>
              <a:rPr lang="it-IT" sz="2400" b="1" dirty="0">
                <a:solidFill>
                  <a:srgbClr val="0033CC"/>
                </a:solidFill>
                <a:latin typeface="Calibri" panose="020F0502020204030204" pitchFamily="34" charset="0"/>
                <a:ea typeface="굴림" pitchFamily="34" charset="-127"/>
                <a:cs typeface="Calibri" panose="020F0502020204030204" pitchFamily="34" charset="0"/>
              </a:rPr>
              <a:t>flessibilità di includere nella domanda di pagamento intermedio un importo limitato di contributi di cofinanziamento nazionale</a:t>
            </a:r>
            <a:r>
              <a:rPr lang="it-IT" sz="2400" dirty="0">
                <a:solidFill>
                  <a:srgbClr val="000000"/>
                </a:solidFill>
                <a:latin typeface="Calibri" panose="020F0502020204030204" pitchFamily="34" charset="0"/>
                <a:ea typeface="굴림" pitchFamily="34" charset="-127"/>
                <a:cs typeface="Calibri" panose="020F0502020204030204" pitchFamily="34" charset="0"/>
              </a:rPr>
              <a:t> (non superiore al 25% del cofinanziamento nazionale totale concordato nell'accordo di finanziamento) che "dovrebbe essere pagato" all'IF ai vari livelli della sua attuazione durante il periodo di ammissibilità.</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52</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14755059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Domande di pagamento</a:t>
            </a:r>
          </a:p>
        </p:txBody>
      </p:sp>
      <p:sp>
        <p:nvSpPr>
          <p:cNvPr id="61443" name="Text Box 3"/>
          <p:cNvSpPr txBox="1">
            <a:spLocks noChangeArrowheads="1"/>
          </p:cNvSpPr>
          <p:nvPr/>
        </p:nvSpPr>
        <p:spPr bwMode="auto">
          <a:xfrm>
            <a:off x="412060" y="980728"/>
            <a:ext cx="8274740" cy="5112767"/>
          </a:xfrm>
          <a:prstGeom prst="rect">
            <a:avLst/>
          </a:prstGeom>
          <a:noFill/>
          <a:ln w="9525">
            <a:noFill/>
            <a:round/>
            <a:headEnd/>
            <a:tailEnd/>
          </a:ln>
        </p:spPr>
        <p:txBody>
          <a:bodyPr/>
          <a:lstStyle/>
          <a:p>
            <a:pPr algn="just"/>
            <a:r>
              <a:rPr lang="it-IT" sz="2400" dirty="0">
                <a:solidFill>
                  <a:srgbClr val="000000"/>
                </a:solidFill>
                <a:latin typeface="Calibri" panose="020F0502020204030204" pitchFamily="34" charset="0"/>
                <a:ea typeface="굴림" pitchFamily="34" charset="-127"/>
                <a:cs typeface="Calibri" panose="020F0502020204030204" pitchFamily="34" charset="0"/>
              </a:rPr>
              <a:t>Per le successive domande di pagamento intermedio:</a:t>
            </a:r>
          </a:p>
          <a:p>
            <a:pPr lvl="1" algn="just"/>
            <a:r>
              <a:rPr lang="it-IT" sz="2400" dirty="0">
                <a:solidFill>
                  <a:srgbClr val="000000"/>
                </a:solidFill>
                <a:latin typeface="Calibri" panose="020F0502020204030204" pitchFamily="34" charset="0"/>
                <a:ea typeface="굴림" pitchFamily="34" charset="-127"/>
                <a:cs typeface="Calibri" panose="020F0502020204030204" pitchFamily="34" charset="0"/>
              </a:rPr>
              <a:t>i) per la </a:t>
            </a:r>
            <a:r>
              <a:rPr lang="it-IT" sz="2400" b="1" dirty="0">
                <a:solidFill>
                  <a:srgbClr val="0033CC"/>
                </a:solidFill>
                <a:latin typeface="Calibri" panose="020F0502020204030204" pitchFamily="34" charset="0"/>
                <a:ea typeface="굴림" pitchFamily="34" charset="-127"/>
                <a:cs typeface="Calibri" panose="020F0502020204030204" pitchFamily="34" charset="0"/>
              </a:rPr>
              <a:t>seconda domanda di pagamento intermedio</a:t>
            </a:r>
            <a:r>
              <a:rPr lang="it-IT" sz="2400" dirty="0">
                <a:solidFill>
                  <a:srgbClr val="000000"/>
                </a:solidFill>
                <a:latin typeface="Calibri" panose="020F0502020204030204" pitchFamily="34" charset="0"/>
                <a:ea typeface="굴림" pitchFamily="34" charset="-127"/>
                <a:cs typeface="Calibri" panose="020F0502020204030204" pitchFamily="34" charset="0"/>
              </a:rPr>
              <a:t>, qualora </a:t>
            </a:r>
            <a:r>
              <a:rPr lang="it-IT" sz="2400" b="1" dirty="0">
                <a:solidFill>
                  <a:srgbClr val="0033CC"/>
                </a:solidFill>
                <a:latin typeface="Calibri" panose="020F0502020204030204" pitchFamily="34" charset="0"/>
                <a:ea typeface="굴림" pitchFamily="34" charset="-127"/>
                <a:cs typeface="Calibri" panose="020F0502020204030204" pitchFamily="34" charset="0"/>
              </a:rPr>
              <a:t>almeno il 60 % </a:t>
            </a:r>
            <a:r>
              <a:rPr lang="it-IT" sz="2400" dirty="0">
                <a:solidFill>
                  <a:srgbClr val="000000"/>
                </a:solidFill>
                <a:latin typeface="Calibri" panose="020F0502020204030204" pitchFamily="34" charset="0"/>
                <a:ea typeface="굴림" pitchFamily="34" charset="-127"/>
                <a:cs typeface="Calibri" panose="020F0502020204030204" pitchFamily="34" charset="0"/>
              </a:rPr>
              <a:t>dell'importo indicato nella prima domanda di pagamento intermedio sia stato speso a titolo di spesa ammissibile;</a:t>
            </a:r>
          </a:p>
          <a:p>
            <a:pPr lvl="1" algn="just"/>
            <a:r>
              <a:rPr lang="it-IT" sz="2400" dirty="0">
                <a:solidFill>
                  <a:srgbClr val="000000"/>
                </a:solidFill>
                <a:latin typeface="Calibri" panose="020F0502020204030204" pitchFamily="34" charset="0"/>
                <a:ea typeface="굴림" pitchFamily="34" charset="-127"/>
                <a:cs typeface="Calibri" panose="020F0502020204030204" pitchFamily="34" charset="0"/>
              </a:rPr>
              <a:t>ii) per la </a:t>
            </a:r>
            <a:r>
              <a:rPr lang="it-IT" sz="2400" b="1" dirty="0">
                <a:solidFill>
                  <a:srgbClr val="0033CC"/>
                </a:solidFill>
                <a:latin typeface="Calibri" panose="020F0502020204030204" pitchFamily="34" charset="0"/>
                <a:ea typeface="굴림" pitchFamily="34" charset="-127"/>
                <a:cs typeface="Calibri" panose="020F0502020204030204" pitchFamily="34" charset="0"/>
              </a:rPr>
              <a:t>terza domanda di pagamento intermedio </a:t>
            </a:r>
            <a:r>
              <a:rPr lang="it-IT" sz="2400" dirty="0">
                <a:solidFill>
                  <a:srgbClr val="000000"/>
                </a:solidFill>
                <a:latin typeface="Calibri" panose="020F0502020204030204" pitchFamily="34" charset="0"/>
                <a:ea typeface="굴림" pitchFamily="34" charset="-127"/>
                <a:cs typeface="Calibri" panose="020F0502020204030204" pitchFamily="34" charset="0"/>
              </a:rPr>
              <a:t>e le domande successive, qualora </a:t>
            </a:r>
            <a:r>
              <a:rPr lang="it-IT" sz="2400" b="1" dirty="0">
                <a:solidFill>
                  <a:srgbClr val="0033CC"/>
                </a:solidFill>
                <a:latin typeface="Calibri" panose="020F0502020204030204" pitchFamily="34" charset="0"/>
                <a:ea typeface="굴림" pitchFamily="34" charset="-127"/>
                <a:cs typeface="Calibri" panose="020F0502020204030204" pitchFamily="34" charset="0"/>
              </a:rPr>
              <a:t>almeno l'85 % </a:t>
            </a:r>
            <a:r>
              <a:rPr lang="it-IT" sz="2400" dirty="0">
                <a:solidFill>
                  <a:srgbClr val="000000"/>
                </a:solidFill>
                <a:latin typeface="Calibri" panose="020F0502020204030204" pitchFamily="34" charset="0"/>
                <a:ea typeface="굴림" pitchFamily="34" charset="-127"/>
                <a:cs typeface="Calibri" panose="020F0502020204030204" pitchFamily="34" charset="0"/>
              </a:rPr>
              <a:t>degli importi indicati nelle precedenti domande di pagamento intermedio sia stato speso.</a:t>
            </a:r>
          </a:p>
          <a:p>
            <a:pPr marL="0" lvl="1" algn="just"/>
            <a:r>
              <a:rPr lang="it-IT" sz="2400" b="0" i="0" u="none" strike="noStrike" baseline="0" dirty="0">
                <a:solidFill>
                  <a:srgbClr val="000000"/>
                </a:solidFill>
                <a:latin typeface="Calibri" panose="020F0502020204030204" pitchFamily="34" charset="0"/>
                <a:cs typeface="Calibri" panose="020F0502020204030204" pitchFamily="34" charset="0"/>
              </a:rPr>
              <a:t>Ogni domanda di pagamento intermedio, riguardante spese connesse a strumenti finanziari </a:t>
            </a:r>
            <a:r>
              <a:rPr lang="it-IT" sz="2400" b="0" i="0" u="sng" strike="noStrike" baseline="0" dirty="0">
                <a:solidFill>
                  <a:srgbClr val="0033CC"/>
                </a:solidFill>
                <a:latin typeface="Calibri" panose="020F0502020204030204" pitchFamily="34" charset="0"/>
                <a:cs typeface="Calibri" panose="020F0502020204030204" pitchFamily="34" charset="0"/>
              </a:rPr>
              <a:t>indica separatamente l'importo complessivo dei contributi del programma erogato agli strumenti finanziari e gli importi erogati a titolo di spesa ammissibile</a:t>
            </a:r>
            <a:r>
              <a:rPr lang="it-IT" sz="2400" b="0" i="0" u="none" strike="noStrike" baseline="0" dirty="0">
                <a:solidFill>
                  <a:srgbClr val="000000"/>
                </a:solidFill>
                <a:latin typeface="Calibri" panose="020F0502020204030204" pitchFamily="34" charset="0"/>
                <a:cs typeface="Calibri" panose="020F0502020204030204" pitchFamily="34" charset="0"/>
              </a:rPr>
              <a:t>.</a:t>
            </a:r>
            <a:endParaRPr lang="it-IT" sz="2400" dirty="0">
              <a:solidFill>
                <a:srgbClr val="000000"/>
              </a:solidFill>
              <a:latin typeface="Calibri" panose="020F0502020204030204" pitchFamily="34" charset="0"/>
              <a:ea typeface="굴림" pitchFamily="34" charset="-127"/>
              <a:cs typeface="Calibri" panose="020F0502020204030204" pitchFamily="34" charset="0"/>
            </a:endParaRPr>
          </a:p>
          <a:p>
            <a:pPr marL="0" lvl="1" algn="just"/>
            <a:endParaRPr lang="it-IT" sz="2400" dirty="0">
              <a:solidFill>
                <a:srgbClr val="000000"/>
              </a:solidFill>
              <a:latin typeface="Calibri" panose="020F0502020204030204" pitchFamily="34" charset="0"/>
              <a:ea typeface="굴림" pitchFamily="34" charset="-127"/>
              <a:cs typeface="Calibri" panose="020F0502020204030204" pitchFamily="34" charset="0"/>
            </a:endParaRP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53</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3004438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12060" y="115888"/>
            <a:ext cx="8408412" cy="992187"/>
          </a:xfrm>
          <a:prstGeom prst="rect">
            <a:avLst/>
          </a:prstGeom>
          <a:noFill/>
          <a:ln w="9525">
            <a:noFill/>
            <a:round/>
            <a:headEnd/>
            <a:tailEnd/>
          </a:ln>
        </p:spPr>
        <p:txBody>
          <a:bodyPr anchor="ctr"/>
          <a:lstStyle/>
          <a:p>
            <a:pPr algn="ctr" hangingPunct="1">
              <a:lnSpc>
                <a:spcPct val="90000"/>
              </a:lnSpc>
              <a:buClrTx/>
              <a:buFontTx/>
              <a:buNone/>
            </a:pPr>
            <a:r>
              <a:rPr lang="it-IT" sz="3200" b="1" dirty="0">
                <a:solidFill>
                  <a:srgbClr val="FF0000"/>
                </a:solidFill>
                <a:ea typeface="굴림" pitchFamily="34" charset="-127"/>
              </a:rPr>
              <a:t>Cosa si intende per spesa ammissibile riferita alle domande di pagamento</a:t>
            </a:r>
          </a:p>
        </p:txBody>
      </p:sp>
      <p:sp>
        <p:nvSpPr>
          <p:cNvPr id="61443" name="Text Box 3"/>
          <p:cNvSpPr txBox="1">
            <a:spLocks noChangeArrowheads="1"/>
          </p:cNvSpPr>
          <p:nvPr/>
        </p:nvSpPr>
        <p:spPr bwMode="auto">
          <a:xfrm>
            <a:off x="412060" y="1196752"/>
            <a:ext cx="8274740" cy="4896743"/>
          </a:xfrm>
          <a:prstGeom prst="rect">
            <a:avLst/>
          </a:prstGeom>
          <a:noFill/>
          <a:ln w="9525">
            <a:noFill/>
            <a:round/>
            <a:headEnd/>
            <a:tailEnd/>
          </a:ln>
        </p:spPr>
        <p:txBody>
          <a:bodyPr/>
          <a:lstStyle/>
          <a:p>
            <a:pPr algn="just"/>
            <a:r>
              <a:rPr lang="it-IT" sz="2400" b="0" i="0" u="none" strike="noStrike" baseline="0" dirty="0">
                <a:solidFill>
                  <a:srgbClr val="000000"/>
                </a:solidFill>
                <a:latin typeface="Calibri" panose="020F0502020204030204" pitchFamily="34" charset="0"/>
                <a:cs typeface="Calibri" panose="020F0502020204030204" pitchFamily="34" charset="0"/>
              </a:rPr>
              <a:t>Corrisponde:</a:t>
            </a:r>
          </a:p>
          <a:p>
            <a:pPr marL="342900" indent="-342900" algn="just">
              <a:buFontTx/>
              <a:buChar char="-"/>
            </a:pPr>
            <a:r>
              <a:rPr lang="it-IT" sz="2400" b="0" i="0" u="none" strike="noStrike" baseline="0" dirty="0">
                <a:solidFill>
                  <a:srgbClr val="000000"/>
                </a:solidFill>
                <a:latin typeface="Calibri" panose="020F0502020204030204" pitchFamily="34" charset="0"/>
                <a:cs typeface="Calibri" panose="020F0502020204030204" pitchFamily="34" charset="0"/>
              </a:rPr>
              <a:t>all'importo complessivo dei contributi del programma </a:t>
            </a:r>
            <a:r>
              <a:rPr lang="it-IT" sz="2400" b="1" i="0" u="none" strike="noStrike" baseline="0" dirty="0">
                <a:solidFill>
                  <a:srgbClr val="0033CC"/>
                </a:solidFill>
                <a:latin typeface="Calibri" panose="020F0502020204030204" pitchFamily="34" charset="0"/>
                <a:cs typeface="Calibri" panose="020F0502020204030204" pitchFamily="34" charset="0"/>
              </a:rPr>
              <a:t>effettivamente pagato</a:t>
            </a:r>
          </a:p>
          <a:p>
            <a:pPr marL="342900" indent="-342900" algn="just">
              <a:buFontTx/>
              <a:buChar char="-"/>
            </a:pPr>
            <a:r>
              <a:rPr lang="it-IT" sz="2400" b="0" i="0" u="none" strike="noStrike" baseline="0" dirty="0">
                <a:solidFill>
                  <a:srgbClr val="000000"/>
                </a:solidFill>
                <a:latin typeface="Calibri" panose="020F0502020204030204" pitchFamily="34" charset="0"/>
                <a:cs typeface="Calibri" panose="020F0502020204030204" pitchFamily="34" charset="0"/>
              </a:rPr>
              <a:t>nel caso di garanzie, </a:t>
            </a:r>
            <a:r>
              <a:rPr lang="it-IT" sz="2400" b="1" i="0" u="none" strike="noStrike" baseline="0" dirty="0">
                <a:solidFill>
                  <a:srgbClr val="0033CC"/>
                </a:solidFill>
                <a:latin typeface="Calibri" panose="020F0502020204030204" pitchFamily="34" charset="0"/>
                <a:cs typeface="Calibri" panose="020F0502020204030204" pitchFamily="34" charset="0"/>
              </a:rPr>
              <a:t>all’importo complessivo impegnato </a:t>
            </a:r>
            <a:r>
              <a:rPr lang="it-IT" sz="2400" b="0" i="0" u="none" strike="noStrike" baseline="0" dirty="0">
                <a:solidFill>
                  <a:srgbClr val="000000"/>
                </a:solidFill>
                <a:latin typeface="Calibri" panose="020F0502020204030204" pitchFamily="34" charset="0"/>
                <a:cs typeface="Calibri" panose="020F0502020204030204" pitchFamily="34" charset="0"/>
              </a:rPr>
              <a:t>dallo strumento finanziario.</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54</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36402564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a:lnSpc>
                <a:spcPct val="90000"/>
              </a:lnSpc>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Cosa si intende per spesa ammissibile riferita alle domande di pagamento</a:t>
            </a:r>
          </a:p>
        </p:txBody>
      </p:sp>
      <p:sp>
        <p:nvSpPr>
          <p:cNvPr id="61443" name="Text Box 3"/>
          <p:cNvSpPr txBox="1">
            <a:spLocks noChangeArrowheads="1"/>
          </p:cNvSpPr>
          <p:nvPr/>
        </p:nvSpPr>
        <p:spPr bwMode="auto">
          <a:xfrm>
            <a:off x="412060" y="1412776"/>
            <a:ext cx="8274740" cy="4680719"/>
          </a:xfrm>
          <a:prstGeom prst="rect">
            <a:avLst/>
          </a:prstGeom>
          <a:noFill/>
          <a:ln w="9525">
            <a:noFill/>
            <a:round/>
            <a:headEnd/>
            <a:tailEnd/>
          </a:ln>
        </p:spPr>
        <p:txBody>
          <a:bodyPr/>
          <a:lstStyle/>
          <a:p>
            <a:pPr algn="just"/>
            <a:r>
              <a:rPr lang="it-IT" sz="2400" dirty="0">
                <a:solidFill>
                  <a:srgbClr val="000000"/>
                </a:solidFill>
                <a:latin typeface="Calibri" panose="020F0502020204030204" pitchFamily="34" charset="0"/>
                <a:cs typeface="Calibri" panose="020F0502020204030204" pitchFamily="34" charset="0"/>
              </a:rPr>
              <a:t>In particolare, si fa riferimento a:</a:t>
            </a:r>
            <a:endParaRPr lang="it-IT" sz="2400" b="0" i="0" u="none" strike="noStrike" baseline="0" dirty="0">
              <a:solidFill>
                <a:srgbClr val="000000"/>
              </a:solidFill>
              <a:latin typeface="Calibri" panose="020F0502020204030204" pitchFamily="34" charset="0"/>
              <a:cs typeface="Calibri" panose="020F0502020204030204" pitchFamily="34" charset="0"/>
            </a:endParaRPr>
          </a:p>
          <a:p>
            <a:pPr algn="just"/>
            <a:r>
              <a:rPr lang="it-IT" sz="2400" b="0" i="0" u="none" strike="noStrike" baseline="0" dirty="0">
                <a:solidFill>
                  <a:srgbClr val="000000"/>
                </a:solidFill>
                <a:latin typeface="Calibri" panose="020F0502020204030204" pitchFamily="34" charset="0"/>
                <a:cs typeface="Calibri" panose="020F0502020204030204" pitchFamily="34" charset="0"/>
              </a:rPr>
              <a:t>a) i </a:t>
            </a:r>
            <a:r>
              <a:rPr lang="it-IT" sz="2400" b="1" i="0" u="none" strike="noStrike" baseline="0" dirty="0">
                <a:solidFill>
                  <a:srgbClr val="0033CC"/>
                </a:solidFill>
                <a:latin typeface="Calibri" panose="020F0502020204030204" pitchFamily="34" charset="0"/>
                <a:cs typeface="Calibri" panose="020F0502020204030204" pitchFamily="34" charset="0"/>
              </a:rPr>
              <a:t>pagamenti ai destinatari finali</a:t>
            </a:r>
            <a:r>
              <a:rPr lang="it-IT" sz="2400" b="0" i="0" u="none" strike="noStrike" baseline="0" dirty="0">
                <a:solidFill>
                  <a:srgbClr val="000000"/>
                </a:solidFill>
                <a:latin typeface="Calibri" panose="020F0502020204030204" pitchFamily="34" charset="0"/>
                <a:cs typeface="Calibri" panose="020F0502020204030204" pitchFamily="34" charset="0"/>
              </a:rPr>
              <a:t>;</a:t>
            </a:r>
          </a:p>
          <a:p>
            <a:pPr algn="just"/>
            <a:r>
              <a:rPr lang="it-IT" sz="2400" b="0" i="0" u="none" strike="noStrike" baseline="0" dirty="0">
                <a:solidFill>
                  <a:srgbClr val="000000"/>
                </a:solidFill>
                <a:latin typeface="Calibri" panose="020F0502020204030204" pitchFamily="34" charset="0"/>
                <a:cs typeface="Calibri" panose="020F0502020204030204" pitchFamily="34" charset="0"/>
              </a:rPr>
              <a:t>b) le </a:t>
            </a:r>
            <a:r>
              <a:rPr lang="it-IT" sz="2400" b="1" i="0" u="none" strike="noStrike" baseline="0" dirty="0">
                <a:solidFill>
                  <a:srgbClr val="0033CC"/>
                </a:solidFill>
                <a:latin typeface="Calibri" panose="020F0502020204030204" pitchFamily="34" charset="0"/>
                <a:cs typeface="Calibri" panose="020F0502020204030204" pitchFamily="34" charset="0"/>
              </a:rPr>
              <a:t>risorse impegnate per contratti di garanzia, in essere o già giunti a scadenza</a:t>
            </a:r>
            <a:r>
              <a:rPr lang="it-IT" sz="2400" b="0" i="0" u="none" strike="noStrike" baseline="0" dirty="0">
                <a:solidFill>
                  <a:srgbClr val="000000"/>
                </a:solidFill>
                <a:latin typeface="Calibri" panose="020F0502020204030204" pitchFamily="34" charset="0"/>
                <a:cs typeface="Calibri" panose="020F0502020204030204" pitchFamily="34" charset="0"/>
              </a:rPr>
              <a:t>, al fine di onorare eventuali richieste di garanzia per perdite, </a:t>
            </a:r>
            <a:r>
              <a:rPr lang="it-IT" sz="2400" b="1" i="0" u="none" strike="noStrike" baseline="0" dirty="0">
                <a:solidFill>
                  <a:srgbClr val="0033CC"/>
                </a:solidFill>
                <a:latin typeface="Calibri" panose="020F0502020204030204" pitchFamily="34" charset="0"/>
                <a:cs typeface="Calibri" panose="020F0502020204030204" pitchFamily="34" charset="0"/>
              </a:rPr>
              <a:t>calcolate in base a una prudente valutazione ex ante dei rischi </a:t>
            </a:r>
            <a:r>
              <a:rPr lang="it-IT" sz="2400" b="0" i="0" u="none" strike="noStrike" baseline="0" dirty="0">
                <a:solidFill>
                  <a:srgbClr val="000000"/>
                </a:solidFill>
                <a:latin typeface="Calibri" panose="020F0502020204030204" pitchFamily="34" charset="0"/>
                <a:cs typeface="Calibri" panose="020F0502020204030204" pitchFamily="34" charset="0"/>
              </a:rPr>
              <a:t>a copertura di un ammontare multiplo di nuovi prestiti sottostanti o altri strumenti di rischio per nuovi investimenti nei destinatari finali;</a:t>
            </a:r>
            <a:endParaRPr lang="it-IT" sz="2400" dirty="0">
              <a:solidFill>
                <a:srgbClr val="000000"/>
              </a:solidFill>
              <a:latin typeface="Calibri" panose="020F0502020204030204" pitchFamily="34" charset="0"/>
              <a:ea typeface="굴림" pitchFamily="34" charset="-127"/>
              <a:cs typeface="Calibri" panose="020F0502020204030204" pitchFamily="34" charset="0"/>
            </a:endParaRPr>
          </a:p>
          <a:p>
            <a:pPr algn="just"/>
            <a:endParaRPr lang="it-IT" sz="2400" dirty="0">
              <a:solidFill>
                <a:srgbClr val="000000"/>
              </a:solidFill>
              <a:latin typeface="Calibri" panose="020F0502020204030204" pitchFamily="34" charset="0"/>
              <a:ea typeface="굴림" pitchFamily="34" charset="-127"/>
              <a:cs typeface="Calibri" panose="020F0502020204030204" pitchFamily="34" charset="0"/>
            </a:endParaRPr>
          </a:p>
          <a:p>
            <a:pPr algn="just"/>
            <a:r>
              <a:rPr lang="it-IT" sz="2400" dirty="0">
                <a:solidFill>
                  <a:srgbClr val="000000"/>
                </a:solidFill>
                <a:latin typeface="Calibri" panose="020F0502020204030204" pitchFamily="34" charset="0"/>
                <a:ea typeface="굴림" pitchFamily="34" charset="-127"/>
                <a:cs typeface="Calibri" panose="020F0502020204030204" pitchFamily="34" charset="0"/>
              </a:rPr>
              <a:t>d) il rimborso dei </a:t>
            </a:r>
            <a:r>
              <a:rPr lang="it-IT" sz="2400" b="1" dirty="0">
                <a:solidFill>
                  <a:srgbClr val="0033CC"/>
                </a:solidFill>
                <a:latin typeface="Calibri" panose="020F0502020204030204" pitchFamily="34" charset="0"/>
                <a:ea typeface="굴림" pitchFamily="34" charset="-127"/>
                <a:cs typeface="Calibri" panose="020F0502020204030204" pitchFamily="34" charset="0"/>
              </a:rPr>
              <a:t>costi di gestione sostenuti </a:t>
            </a:r>
            <a:r>
              <a:rPr lang="it-IT" sz="2400" dirty="0">
                <a:solidFill>
                  <a:srgbClr val="000000"/>
                </a:solidFill>
                <a:latin typeface="Calibri" panose="020F0502020204030204" pitchFamily="34" charset="0"/>
                <a:ea typeface="굴림" pitchFamily="34" charset="-127"/>
                <a:cs typeface="Calibri" panose="020F0502020204030204" pitchFamily="34" charset="0"/>
              </a:rPr>
              <a:t>o il </a:t>
            </a:r>
            <a:r>
              <a:rPr lang="it-IT" sz="2400" b="1" dirty="0">
                <a:solidFill>
                  <a:srgbClr val="0033CC"/>
                </a:solidFill>
                <a:latin typeface="Calibri" panose="020F0502020204030204" pitchFamily="34" charset="0"/>
                <a:ea typeface="굴림" pitchFamily="34" charset="-127"/>
                <a:cs typeface="Calibri" panose="020F0502020204030204" pitchFamily="34" charset="0"/>
              </a:rPr>
              <a:t>pagamento delle commissioni di gestione</a:t>
            </a:r>
            <a:r>
              <a:rPr lang="it-IT" sz="2400" dirty="0">
                <a:solidFill>
                  <a:srgbClr val="000000"/>
                </a:solidFill>
                <a:latin typeface="Calibri" panose="020F0502020204030204" pitchFamily="34" charset="0"/>
                <a:ea typeface="굴림" pitchFamily="34" charset="-127"/>
                <a:cs typeface="Calibri" panose="020F0502020204030204" pitchFamily="34" charset="0"/>
              </a:rPr>
              <a:t> dello strumento finanziario.</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55</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42151119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­Il trattamento delle irregolarità nell’attuazione degli strumenti finanziari</a:t>
            </a: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56</a:t>
            </a:fld>
            <a:endParaRPr lang="it-IT" dirty="0"/>
          </a:p>
        </p:txBody>
      </p:sp>
    </p:spTree>
    <p:extLst>
      <p:ext uri="{BB962C8B-B14F-4D97-AF65-F5344CB8AC3E}">
        <p14:creationId xmlns:p14="http://schemas.microsoft.com/office/powerpoint/2010/main" val="14920758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a:lnSpc>
                <a:spcPct val="90000"/>
              </a:lnSpc>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Alcuni principi chiave</a:t>
            </a:r>
          </a:p>
        </p:txBody>
      </p:sp>
      <p:sp>
        <p:nvSpPr>
          <p:cNvPr id="61443" name="Text Box 3"/>
          <p:cNvSpPr txBox="1">
            <a:spLocks noChangeArrowheads="1"/>
          </p:cNvSpPr>
          <p:nvPr/>
        </p:nvSpPr>
        <p:spPr bwMode="auto">
          <a:xfrm>
            <a:off x="412060" y="1124744"/>
            <a:ext cx="8274740" cy="4680719"/>
          </a:xfrm>
          <a:prstGeom prst="rect">
            <a:avLst/>
          </a:prstGeom>
          <a:noFill/>
          <a:ln w="9525">
            <a:noFill/>
            <a:round/>
            <a:headEnd/>
            <a:tailEnd/>
          </a:ln>
        </p:spPr>
        <p:txBody>
          <a:bodyPr/>
          <a:lstStyle/>
          <a:p>
            <a:pPr algn="just"/>
            <a:r>
              <a:rPr lang="it-IT" sz="2400" b="1" dirty="0">
                <a:solidFill>
                  <a:srgbClr val="0033CC"/>
                </a:solidFill>
                <a:latin typeface="Calibri" panose="020F0502020204030204" pitchFamily="34" charset="0"/>
                <a:cs typeface="Calibri" panose="020F0502020204030204" pitchFamily="34" charset="0"/>
              </a:rPr>
              <a:t>Irregolarità</a:t>
            </a:r>
            <a:r>
              <a:rPr lang="it-IT" sz="2400" dirty="0">
                <a:solidFill>
                  <a:srgbClr val="000000"/>
                </a:solidFill>
                <a:latin typeface="Calibri" panose="020F0502020204030204" pitchFamily="34" charset="0"/>
                <a:cs typeface="Calibri" panose="020F0502020204030204" pitchFamily="34" charset="0"/>
              </a:rPr>
              <a:t>. Qualsiasi violazione del diritto dell'Unione o nazionale relativa alla sua applicazione, derivante da un'azione o un'omissione di un operatore economico coinvolto nell'attuazione dei fondi SIE che abbia o possa avere come conseguenza un pregiudizio al bilancio dell'Unione mediante l'imputazione di spese indebite al bilancio dell'Unione.</a:t>
            </a:r>
          </a:p>
          <a:p>
            <a:pPr algn="just"/>
            <a:endParaRPr lang="it-IT" sz="2400" dirty="0">
              <a:solidFill>
                <a:srgbClr val="000000"/>
              </a:solidFill>
              <a:latin typeface="Calibri" panose="020F0502020204030204" pitchFamily="34" charset="0"/>
              <a:ea typeface="굴림" pitchFamily="34" charset="-127"/>
              <a:cs typeface="Calibri" panose="020F0502020204030204" pitchFamily="34" charset="0"/>
            </a:endParaRPr>
          </a:p>
          <a:p>
            <a:pPr algn="just"/>
            <a:r>
              <a:rPr lang="it-IT" sz="2400" b="1" dirty="0">
                <a:solidFill>
                  <a:srgbClr val="0033CC"/>
                </a:solidFill>
                <a:latin typeface="Calibri" panose="020F0502020204030204" pitchFamily="34" charset="0"/>
                <a:ea typeface="굴림" pitchFamily="34" charset="-127"/>
                <a:cs typeface="Calibri" panose="020F0502020204030204" pitchFamily="34" charset="0"/>
              </a:rPr>
              <a:t>Rettifiche finanziarie dello SM</a:t>
            </a:r>
            <a:r>
              <a:rPr lang="it-IT" sz="2400" dirty="0">
                <a:solidFill>
                  <a:srgbClr val="000000"/>
                </a:solidFill>
                <a:latin typeface="Calibri" panose="020F0502020204030204" pitchFamily="34" charset="0"/>
                <a:ea typeface="굴림" pitchFamily="34" charset="-127"/>
                <a:cs typeface="Calibri" panose="020F0502020204030204" pitchFamily="34" charset="0"/>
              </a:rPr>
              <a:t>. Le rettifiche finanziarie consistono in una soppressione totale o parziale del contributo pubblico a un'operazione o programma operativo.</a:t>
            </a:r>
          </a:p>
          <a:p>
            <a:pPr algn="just"/>
            <a:r>
              <a:rPr lang="it-IT" sz="2400" dirty="0">
                <a:solidFill>
                  <a:srgbClr val="000000"/>
                </a:solidFill>
                <a:latin typeface="Calibri" panose="020F0502020204030204" pitchFamily="34" charset="0"/>
                <a:ea typeface="굴림" pitchFamily="34" charset="-127"/>
                <a:cs typeface="Calibri" panose="020F0502020204030204" pitchFamily="34" charset="0"/>
              </a:rPr>
              <a:t>Il contributo oggetto di rettifica finanziaria, in linea generale, non può essere reimpiegato per operazioni oggetto di rettifica o, laddove la rettifica finanziaria riguardi una irregolarità sistemica, per operazioni interessate da tale irregolarità sistemica.</a:t>
            </a: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57</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3999608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a:lnSpc>
                <a:spcPct val="90000"/>
              </a:lnSpc>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Trattamento delle irregolarità negli SF</a:t>
            </a:r>
          </a:p>
        </p:txBody>
      </p:sp>
      <p:sp>
        <p:nvSpPr>
          <p:cNvPr id="61443" name="Text Box 3"/>
          <p:cNvSpPr txBox="1">
            <a:spLocks noChangeArrowheads="1"/>
          </p:cNvSpPr>
          <p:nvPr/>
        </p:nvSpPr>
        <p:spPr bwMode="auto">
          <a:xfrm>
            <a:off x="434630" y="1391853"/>
            <a:ext cx="8274740" cy="4680719"/>
          </a:xfrm>
          <a:prstGeom prst="rect">
            <a:avLst/>
          </a:prstGeom>
          <a:noFill/>
          <a:ln w="9525">
            <a:noFill/>
            <a:round/>
            <a:headEnd/>
            <a:tailEnd/>
          </a:ln>
        </p:spPr>
        <p:txBody>
          <a:bodyPr/>
          <a:lstStyle/>
          <a:p>
            <a:pPr algn="just"/>
            <a:r>
              <a:rPr lang="it-IT" sz="2400" b="1" dirty="0">
                <a:solidFill>
                  <a:srgbClr val="000000"/>
                </a:solidFill>
                <a:latin typeface="Calibri" panose="020F0502020204030204" pitchFamily="34" charset="0"/>
                <a:cs typeface="Calibri" panose="020F0502020204030204" pitchFamily="34" charset="0"/>
              </a:rPr>
              <a:t>Art. 40. 5 bis.</a:t>
            </a:r>
            <a:r>
              <a:rPr lang="it-IT" sz="2400" dirty="0">
                <a:solidFill>
                  <a:srgbClr val="000000"/>
                </a:solidFill>
                <a:latin typeface="Calibri" panose="020F0502020204030204" pitchFamily="34" charset="0"/>
                <a:cs typeface="Calibri" panose="020F0502020204030204" pitchFamily="34" charset="0"/>
              </a:rPr>
              <a:t> Nelle operazioni che comprendono strumenti finanziari, un contributo soppresso </a:t>
            </a:r>
            <a:r>
              <a:rPr lang="it-IT" sz="2400" b="1" dirty="0">
                <a:solidFill>
                  <a:srgbClr val="0033CC"/>
                </a:solidFill>
                <a:latin typeface="Calibri" panose="020F0502020204030204" pitchFamily="34" charset="0"/>
                <a:cs typeface="Calibri" panose="020F0502020204030204" pitchFamily="34" charset="0"/>
              </a:rPr>
              <a:t>a seguito di un’irregolarità isolata può essere riutilizzato nell’ambito della stessa operazione </a:t>
            </a:r>
            <a:r>
              <a:rPr lang="it-IT" sz="2400" dirty="0">
                <a:solidFill>
                  <a:srgbClr val="000000"/>
                </a:solidFill>
                <a:latin typeface="Calibri" panose="020F0502020204030204" pitchFamily="34" charset="0"/>
                <a:cs typeface="Calibri" panose="020F0502020204030204" pitchFamily="34" charset="0"/>
              </a:rPr>
              <a:t>alle seguenti condizioni:</a:t>
            </a:r>
          </a:p>
          <a:p>
            <a:pPr algn="just"/>
            <a:r>
              <a:rPr lang="it-IT" sz="2400" dirty="0">
                <a:solidFill>
                  <a:srgbClr val="000000"/>
                </a:solidFill>
                <a:latin typeface="Calibri" panose="020F0502020204030204" pitchFamily="34" charset="0"/>
                <a:cs typeface="Calibri" panose="020F0502020204030204" pitchFamily="34" charset="0"/>
              </a:rPr>
              <a:t>a) se l’irregolarità che dà luogo alla soppressione del contributo è individuata a livello del </a:t>
            </a:r>
            <a:r>
              <a:rPr lang="it-IT" sz="2400" b="1" dirty="0">
                <a:solidFill>
                  <a:srgbClr val="0033CC"/>
                </a:solidFill>
                <a:latin typeface="Calibri" panose="020F0502020204030204" pitchFamily="34" charset="0"/>
                <a:cs typeface="Calibri" panose="020F0502020204030204" pitchFamily="34" charset="0"/>
              </a:rPr>
              <a:t>destinatario finale</a:t>
            </a:r>
            <a:r>
              <a:rPr lang="it-IT" sz="2400" dirty="0">
                <a:solidFill>
                  <a:srgbClr val="000000"/>
                </a:solidFill>
                <a:latin typeface="Calibri" panose="020F0502020204030204" pitchFamily="34" charset="0"/>
                <a:cs typeface="Calibri" panose="020F0502020204030204" pitchFamily="34" charset="0"/>
              </a:rPr>
              <a:t>, il contributo soppresso può essere riutilizzato solo per altri destinatari finali nell’ambito dello stesso strumento finanziario;</a:t>
            </a:r>
          </a:p>
          <a:p>
            <a:pPr algn="just"/>
            <a:r>
              <a:rPr lang="it-IT" sz="2400" dirty="0">
                <a:solidFill>
                  <a:srgbClr val="000000"/>
                </a:solidFill>
                <a:latin typeface="Calibri" panose="020F0502020204030204" pitchFamily="34" charset="0"/>
                <a:cs typeface="Calibri" panose="020F0502020204030204" pitchFamily="34" charset="0"/>
              </a:rPr>
              <a:t>b) se l’irregolarità che dà luogo alla soppressione del contributo è individuata a livello dell’</a:t>
            </a:r>
            <a:r>
              <a:rPr lang="it-IT" sz="2400" b="1" dirty="0">
                <a:solidFill>
                  <a:srgbClr val="0033CC"/>
                </a:solidFill>
                <a:latin typeface="Calibri" panose="020F0502020204030204" pitchFamily="34" charset="0"/>
                <a:cs typeface="Calibri" panose="020F0502020204030204" pitchFamily="34" charset="0"/>
              </a:rPr>
              <a:t>intermediario finanziario </a:t>
            </a:r>
            <a:r>
              <a:rPr lang="it-IT" sz="2400" dirty="0">
                <a:solidFill>
                  <a:srgbClr val="000000"/>
                </a:solidFill>
                <a:latin typeface="Calibri" panose="020F0502020204030204" pitchFamily="34" charset="0"/>
                <a:cs typeface="Calibri" panose="020F0502020204030204" pitchFamily="34" charset="0"/>
              </a:rPr>
              <a:t>in un fondo di fondi, il contributo soppresso può essere riutilizzato solo per altri intermediari finanziari.</a:t>
            </a:r>
            <a:endParaRPr lang="it-IT" sz="2400" dirty="0">
              <a:solidFill>
                <a:srgbClr val="000000"/>
              </a:solidFill>
              <a:latin typeface="Calibri" panose="020F0502020204030204" pitchFamily="34" charset="0"/>
              <a:ea typeface="굴림" pitchFamily="34" charset="-127"/>
              <a:cs typeface="Calibri" panose="020F0502020204030204" pitchFamily="34" charset="0"/>
            </a:endParaRP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58</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29214681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a:lnSpc>
                <a:spcPct val="90000"/>
              </a:lnSpc>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Trattamento delle irregolarità negli SF</a:t>
            </a:r>
          </a:p>
        </p:txBody>
      </p:sp>
      <p:sp>
        <p:nvSpPr>
          <p:cNvPr id="61443" name="Text Box 3"/>
          <p:cNvSpPr txBox="1">
            <a:spLocks noChangeArrowheads="1"/>
          </p:cNvSpPr>
          <p:nvPr/>
        </p:nvSpPr>
        <p:spPr bwMode="auto">
          <a:xfrm>
            <a:off x="412060" y="1412776"/>
            <a:ext cx="8274740" cy="4680719"/>
          </a:xfrm>
          <a:prstGeom prst="rect">
            <a:avLst/>
          </a:prstGeom>
          <a:noFill/>
          <a:ln w="9525">
            <a:noFill/>
            <a:round/>
            <a:headEnd/>
            <a:tailEnd/>
          </a:ln>
        </p:spPr>
        <p:txBody>
          <a:bodyPr/>
          <a:lstStyle/>
          <a:p>
            <a:pPr algn="just"/>
            <a:r>
              <a:rPr lang="it-IT" sz="2400" dirty="0">
                <a:solidFill>
                  <a:srgbClr val="000000"/>
                </a:solidFill>
                <a:latin typeface="Calibri" panose="020F0502020204030204" pitchFamily="34" charset="0"/>
                <a:cs typeface="Calibri" panose="020F0502020204030204" pitchFamily="34" charset="0"/>
              </a:rPr>
              <a:t>Se l’irregolarità che dà luogo alla soppressione del contributo è individuata a livello dell’</a:t>
            </a:r>
            <a:r>
              <a:rPr lang="it-IT" sz="2400" b="1" dirty="0">
                <a:solidFill>
                  <a:srgbClr val="0033CC"/>
                </a:solidFill>
                <a:latin typeface="Calibri" panose="020F0502020204030204" pitchFamily="34" charset="0"/>
                <a:cs typeface="Calibri" panose="020F0502020204030204" pitchFamily="34" charset="0"/>
              </a:rPr>
              <a:t>organismo che attua il fondo di fondi </a:t>
            </a:r>
            <a:r>
              <a:rPr lang="it-IT" sz="2400" dirty="0">
                <a:solidFill>
                  <a:srgbClr val="000000"/>
                </a:solidFill>
                <a:latin typeface="Calibri" panose="020F0502020204030204" pitchFamily="34" charset="0"/>
                <a:cs typeface="Calibri" panose="020F0502020204030204" pitchFamily="34" charset="0"/>
              </a:rPr>
              <a:t>- o a livello dell’</a:t>
            </a:r>
            <a:r>
              <a:rPr lang="it-IT" sz="2400" b="1" dirty="0">
                <a:solidFill>
                  <a:srgbClr val="0033CC"/>
                </a:solidFill>
                <a:latin typeface="Calibri" panose="020F0502020204030204" pitchFamily="34" charset="0"/>
                <a:cs typeface="Calibri" panose="020F0502020204030204" pitchFamily="34" charset="0"/>
              </a:rPr>
              <a:t>organismo che attua gli strumenti finanziari, </a:t>
            </a:r>
            <a:r>
              <a:rPr lang="it-IT" sz="2400" dirty="0">
                <a:solidFill>
                  <a:srgbClr val="000000"/>
                </a:solidFill>
                <a:latin typeface="Calibri" panose="020F0502020204030204" pitchFamily="34" charset="0"/>
                <a:cs typeface="Calibri" panose="020F0502020204030204" pitchFamily="34" charset="0"/>
              </a:rPr>
              <a:t>se lo strumento finanziario è attuato mediante una struttura priva di un fondo di fondi - il contributo soppresso </a:t>
            </a:r>
            <a:r>
              <a:rPr lang="it-IT" sz="2400" b="1" dirty="0">
                <a:solidFill>
                  <a:srgbClr val="0033CC"/>
                </a:solidFill>
                <a:latin typeface="Calibri" panose="020F0502020204030204" pitchFamily="34" charset="0"/>
                <a:cs typeface="Calibri" panose="020F0502020204030204" pitchFamily="34" charset="0"/>
              </a:rPr>
              <a:t>non può essere riutilizzato nell’ambito della stessa operazione.</a:t>
            </a:r>
          </a:p>
          <a:p>
            <a:pPr algn="just"/>
            <a:r>
              <a:rPr lang="it-IT" sz="2400" dirty="0">
                <a:solidFill>
                  <a:srgbClr val="000000"/>
                </a:solidFill>
                <a:latin typeface="Calibri" panose="020F0502020204030204" pitchFamily="34" charset="0"/>
                <a:cs typeface="Calibri" panose="020F0502020204030204" pitchFamily="34" charset="0"/>
              </a:rPr>
              <a:t>Laddove sia effettuata una rettifica finanziaria per un’irregolarità sistemica, il contributo soppresso non può essere riutilizzato per nessuna operazione interessata da tale irregolarità sistemica.</a:t>
            </a:r>
            <a:endParaRPr lang="it-IT" sz="2400" dirty="0">
              <a:solidFill>
                <a:srgbClr val="000000"/>
              </a:solidFill>
              <a:latin typeface="Calibri" panose="020F0502020204030204" pitchFamily="34" charset="0"/>
              <a:ea typeface="굴림" pitchFamily="34" charset="-127"/>
              <a:cs typeface="Calibri" panose="020F0502020204030204" pitchFamily="34" charset="0"/>
            </a:endParaRP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59</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38055122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E2EEF6-D13A-4C34-843F-E89726690EA7}"/>
              </a:ext>
            </a:extLst>
          </p:cNvPr>
          <p:cNvSpPr>
            <a:spLocks noGrp="1"/>
          </p:cNvSpPr>
          <p:nvPr>
            <p:ph type="title"/>
          </p:nvPr>
        </p:nvSpPr>
        <p:spPr/>
        <p:txBody>
          <a:bodyPr/>
          <a:lstStyle/>
          <a:p>
            <a:r>
              <a:rPr lang="it-IT" dirty="0"/>
              <a:t>Attuazione degli strumenti finanziari</a:t>
            </a:r>
          </a:p>
        </p:txBody>
      </p:sp>
      <p:sp>
        <p:nvSpPr>
          <p:cNvPr id="3" name="Segnaposto contenuto 2">
            <a:extLst>
              <a:ext uri="{FF2B5EF4-FFF2-40B4-BE49-F238E27FC236}">
                <a16:creationId xmlns:a16="http://schemas.microsoft.com/office/drawing/2014/main" id="{EB828D25-7D93-4E64-B498-28C9696F2863}"/>
              </a:ext>
            </a:extLst>
          </p:cNvPr>
          <p:cNvSpPr>
            <a:spLocks noGrp="1"/>
          </p:cNvSpPr>
          <p:nvPr>
            <p:ph idx="1"/>
          </p:nvPr>
        </p:nvSpPr>
        <p:spPr/>
        <p:txBody>
          <a:bodyPr/>
          <a:lstStyle/>
          <a:p>
            <a:r>
              <a:rPr lang="it-IT" b="1" dirty="0">
                <a:solidFill>
                  <a:srgbClr val="0033CC"/>
                </a:solidFill>
              </a:rPr>
              <a:t>Selezione dei destinatari </a:t>
            </a:r>
            <a:r>
              <a:rPr lang="it-IT" dirty="0"/>
              <a:t>(organismo attuatore);</a:t>
            </a:r>
          </a:p>
          <a:p>
            <a:r>
              <a:rPr lang="it-IT" b="1" dirty="0">
                <a:solidFill>
                  <a:srgbClr val="0033CC"/>
                </a:solidFill>
              </a:rPr>
              <a:t>trasferimento e certificazione delle risorse </a:t>
            </a:r>
            <a:r>
              <a:rPr lang="it-IT" dirty="0"/>
              <a:t>(Autorità di Gestione, l'Autorità di Certificazione e la Commissione europea);</a:t>
            </a:r>
          </a:p>
          <a:p>
            <a:r>
              <a:rPr lang="it-IT" b="1" dirty="0">
                <a:solidFill>
                  <a:srgbClr val="0033CC"/>
                </a:solidFill>
              </a:rPr>
              <a:t>monitoraggio degli strumenti finanziari</a:t>
            </a:r>
            <a:r>
              <a:rPr lang="it-IT" dirty="0"/>
              <a:t>;</a:t>
            </a:r>
          </a:p>
          <a:p>
            <a:r>
              <a:rPr lang="it-IT" b="1" dirty="0">
                <a:solidFill>
                  <a:srgbClr val="0033CC"/>
                </a:solidFill>
              </a:rPr>
              <a:t>verifica e controllo</a:t>
            </a:r>
            <a:r>
              <a:rPr lang="it-IT" dirty="0"/>
              <a:t>;</a:t>
            </a:r>
          </a:p>
          <a:p>
            <a:r>
              <a:rPr lang="it-IT" dirty="0"/>
              <a:t>il </a:t>
            </a:r>
            <a:r>
              <a:rPr lang="it-IT" b="1" dirty="0">
                <a:solidFill>
                  <a:srgbClr val="0033CC"/>
                </a:solidFill>
              </a:rPr>
              <a:t>riuso delle risorse </a:t>
            </a:r>
            <a:r>
              <a:rPr lang="it-IT" dirty="0"/>
              <a:t>durante il periodo di ammissibilità della spesa;</a:t>
            </a:r>
          </a:p>
        </p:txBody>
      </p:sp>
      <p:sp>
        <p:nvSpPr>
          <p:cNvPr id="4" name="Segnaposto numero diapositiva 3">
            <a:extLst>
              <a:ext uri="{FF2B5EF4-FFF2-40B4-BE49-F238E27FC236}">
                <a16:creationId xmlns:a16="http://schemas.microsoft.com/office/drawing/2014/main" id="{1436DF55-6E54-4B35-8ED0-2B06B5F4160A}"/>
              </a:ext>
            </a:extLst>
          </p:cNvPr>
          <p:cNvSpPr>
            <a:spLocks noGrp="1"/>
          </p:cNvSpPr>
          <p:nvPr>
            <p:ph type="sldNum" sz="quarter" idx="12"/>
          </p:nvPr>
        </p:nvSpPr>
        <p:spPr/>
        <p:txBody>
          <a:bodyPr/>
          <a:lstStyle/>
          <a:p>
            <a:pPr>
              <a:defRPr/>
            </a:pPr>
            <a:fld id="{310BEF9C-E8AA-4320-831E-DA3F969F0A12}" type="slidenum">
              <a:rPr lang="it-IT" smtClean="0"/>
              <a:pPr>
                <a:defRPr/>
              </a:pPr>
              <a:t>6</a:t>
            </a:fld>
            <a:endParaRPr lang="it-IT"/>
          </a:p>
        </p:txBody>
      </p:sp>
    </p:spTree>
    <p:extLst>
      <p:ext uri="{BB962C8B-B14F-4D97-AF65-F5344CB8AC3E}">
        <p14:creationId xmlns:p14="http://schemas.microsoft.com/office/powerpoint/2010/main" val="2453020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a:lnSpc>
                <a:spcPct val="90000"/>
              </a:lnSpc>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Trattamento delle irregolarità negli SF</a:t>
            </a:r>
          </a:p>
        </p:txBody>
      </p:sp>
      <p:sp>
        <p:nvSpPr>
          <p:cNvPr id="61443" name="Text Box 3"/>
          <p:cNvSpPr txBox="1">
            <a:spLocks noChangeArrowheads="1"/>
          </p:cNvSpPr>
          <p:nvPr/>
        </p:nvSpPr>
        <p:spPr bwMode="auto">
          <a:xfrm>
            <a:off x="412060" y="1412776"/>
            <a:ext cx="8274740" cy="4680719"/>
          </a:xfrm>
          <a:prstGeom prst="rect">
            <a:avLst/>
          </a:prstGeom>
          <a:noFill/>
          <a:ln w="9525">
            <a:noFill/>
            <a:round/>
            <a:headEnd/>
            <a:tailEnd/>
          </a:ln>
        </p:spPr>
        <p:txBody>
          <a:bodyPr/>
          <a:lstStyle/>
          <a:p>
            <a:pPr algn="just"/>
            <a:r>
              <a:rPr lang="it-IT" sz="2400" b="1" dirty="0">
                <a:solidFill>
                  <a:srgbClr val="000000"/>
                </a:solidFill>
                <a:latin typeface="Calibri" panose="020F0502020204030204" pitchFamily="34" charset="0"/>
                <a:cs typeface="Calibri" panose="020F0502020204030204" pitchFamily="34" charset="0"/>
              </a:rPr>
              <a:t>Art. 10, Reg. 480/2014. </a:t>
            </a:r>
            <a:r>
              <a:rPr lang="it-IT" sz="2400" dirty="0">
                <a:solidFill>
                  <a:srgbClr val="000000"/>
                </a:solidFill>
                <a:latin typeface="Calibri" panose="020F0502020204030204" pitchFamily="34" charset="0"/>
                <a:cs typeface="Calibri" panose="020F0502020204030204" pitchFamily="34" charset="0"/>
              </a:rPr>
              <a:t>Gli Stati membri e le autorità di gestione possono revocare i contributi dei programmi agli strumenti finanziari solo se i contributi non siano già stati inclusi in una domanda di pagamento. Per quanto concerne gli strumenti finanziari sostenuti dal FESR, dal FSE, dal Fondo di coesione e dal FEAMP, i contributi possono, tuttavia, essere revocati anche nel caso in cui la successiva domanda di pagamento sia modificata per ritirare o sostituire le spese corrispondenti.</a:t>
            </a:r>
            <a:endParaRPr lang="it-IT" sz="2400" dirty="0">
              <a:solidFill>
                <a:srgbClr val="000000"/>
              </a:solidFill>
              <a:latin typeface="Calibri" panose="020F0502020204030204" pitchFamily="34" charset="0"/>
              <a:ea typeface="굴림" pitchFamily="34" charset="-127"/>
              <a:cs typeface="Calibri" panose="020F0502020204030204" pitchFamily="34" charset="0"/>
            </a:endParaRP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60</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36698242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idx="1"/>
          </p:nvPr>
        </p:nvSpPr>
        <p:spPr>
          <a:xfrm>
            <a:off x="684213" y="1700213"/>
            <a:ext cx="7848600" cy="3776662"/>
          </a:xfrm>
        </p:spPr>
        <p:txBody>
          <a:bodyPr/>
          <a:lstStyle/>
          <a:p>
            <a:pPr algn="ctr">
              <a:spcBef>
                <a:spcPct val="0"/>
              </a:spcBef>
              <a:buFontTx/>
              <a:buNone/>
            </a:pPr>
            <a:r>
              <a:rPr lang="it-IT" sz="4000" b="1" dirty="0">
                <a:solidFill>
                  <a:srgbClr val="FF3300"/>
                </a:solidFill>
                <a:latin typeface="Segoe Print" pitchFamily="2" charset="0"/>
              </a:rPr>
              <a:t>Grazie per l’attenzione</a:t>
            </a:r>
          </a:p>
          <a:p>
            <a:pPr algn="ctr">
              <a:spcBef>
                <a:spcPct val="0"/>
              </a:spcBef>
              <a:buFontTx/>
              <a:buNone/>
            </a:pPr>
            <a:endParaRPr lang="it-IT" sz="4000" b="1" dirty="0">
              <a:solidFill>
                <a:srgbClr val="FF3300"/>
              </a:solidFill>
              <a:latin typeface="Segoe Print" pitchFamily="2" charset="0"/>
            </a:endParaRPr>
          </a:p>
          <a:p>
            <a:pPr algn="ctr">
              <a:spcBef>
                <a:spcPct val="0"/>
              </a:spcBef>
              <a:buNone/>
            </a:pPr>
            <a:r>
              <a:rPr lang="it-IT" b="1" dirty="0">
                <a:solidFill>
                  <a:srgbClr val="FF3300"/>
                </a:solidFill>
                <a:latin typeface="Script MT Bold" panose="03040602040607080904" pitchFamily="66" charset="0"/>
              </a:rPr>
              <a:t>Lorenzo Improta  </a:t>
            </a:r>
          </a:p>
          <a:p>
            <a:pPr algn="ctr">
              <a:spcBef>
                <a:spcPct val="0"/>
              </a:spcBef>
              <a:buFontTx/>
              <a:buNone/>
            </a:pPr>
            <a:endParaRPr lang="it-IT" b="1" dirty="0">
              <a:solidFill>
                <a:srgbClr val="FF3300"/>
              </a:solidFill>
              <a:latin typeface="Script MT Bold" panose="03040602040607080904" pitchFamily="66" charset="0"/>
            </a:endParaRPr>
          </a:p>
          <a:p>
            <a:pPr algn="ctr">
              <a:spcBef>
                <a:spcPct val="0"/>
              </a:spcBef>
              <a:buFontTx/>
              <a:buNone/>
            </a:pPr>
            <a:r>
              <a:rPr lang="it-IT" b="1" dirty="0">
                <a:solidFill>
                  <a:srgbClr val="FF3300"/>
                </a:solidFill>
                <a:latin typeface="Script MT Bold" panose="03040602040607080904" pitchFamily="66" charset="0"/>
              </a:rPr>
              <a:t>Michele Nicolaj</a:t>
            </a:r>
          </a:p>
          <a:p>
            <a:pPr algn="ctr">
              <a:spcBef>
                <a:spcPct val="0"/>
              </a:spcBef>
              <a:buFontTx/>
              <a:buNone/>
            </a:pPr>
            <a:endParaRPr lang="it-IT" sz="4000" dirty="0">
              <a:solidFill>
                <a:srgbClr val="FF3300"/>
              </a:solidFill>
            </a:endParaRPr>
          </a:p>
          <a:p>
            <a:pPr algn="ctr">
              <a:spcBef>
                <a:spcPct val="0"/>
              </a:spcBef>
              <a:buFontTx/>
              <a:buNone/>
            </a:pPr>
            <a:endParaRPr lang="it-IT" dirty="0"/>
          </a:p>
        </p:txBody>
      </p:sp>
      <p:sp>
        <p:nvSpPr>
          <p:cNvPr id="154626" name="Segnaposto numero diapositiva 4"/>
          <p:cNvSpPr>
            <a:spLocks noGrp="1"/>
          </p:cNvSpPr>
          <p:nvPr>
            <p:ph type="sldNum" sz="quarter" idx="12"/>
          </p:nvPr>
        </p:nvSpPr>
        <p:spPr>
          <a:xfrm>
            <a:off x="5940425" y="6165850"/>
            <a:ext cx="2894013" cy="455613"/>
          </a:xfrm>
          <a:noFill/>
        </p:spPr>
        <p:txBody>
          <a:bodyPr/>
          <a:lstStyle/>
          <a:p>
            <a:fld id="{DB19CB00-9936-4AE0-92B8-DBDD77F54680}" type="slidenum">
              <a:rPr lang="it-IT" smtClean="0">
                <a:latin typeface="Arial" pitchFamily="34" charset="0"/>
              </a:rPr>
              <a:pPr/>
              <a:t>61</a:t>
            </a:fld>
            <a:endParaRPr lang="it-IT">
              <a:latin typeface="Arial" pitchFamily="34" charset="0"/>
            </a:endParaRPr>
          </a:p>
        </p:txBody>
      </p:sp>
    </p:spTree>
    <p:extLst>
      <p:ext uri="{BB962C8B-B14F-4D97-AF65-F5344CB8AC3E}">
        <p14:creationId xmlns:p14="http://schemas.microsoft.com/office/powerpoint/2010/main" val="304294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B07673-6D44-4F1B-B3D6-CF5953613CDC}"/>
              </a:ext>
            </a:extLst>
          </p:cNvPr>
          <p:cNvSpPr>
            <a:spLocks noGrp="1"/>
          </p:cNvSpPr>
          <p:nvPr>
            <p:ph type="title"/>
          </p:nvPr>
        </p:nvSpPr>
        <p:spPr/>
        <p:txBody>
          <a:bodyPr/>
          <a:lstStyle/>
          <a:p>
            <a:r>
              <a:rPr lang="it-IT" dirty="0"/>
              <a:t>Chiusura strumenti finanziari</a:t>
            </a:r>
          </a:p>
        </p:txBody>
      </p:sp>
      <p:sp>
        <p:nvSpPr>
          <p:cNvPr id="3" name="Segnaposto contenuto 2">
            <a:extLst>
              <a:ext uri="{FF2B5EF4-FFF2-40B4-BE49-F238E27FC236}">
                <a16:creationId xmlns:a16="http://schemas.microsoft.com/office/drawing/2014/main" id="{925405D2-4786-4B68-89DC-0AD408E2DAF0}"/>
              </a:ext>
            </a:extLst>
          </p:cNvPr>
          <p:cNvSpPr>
            <a:spLocks noGrp="1"/>
          </p:cNvSpPr>
          <p:nvPr>
            <p:ph idx="1"/>
          </p:nvPr>
        </p:nvSpPr>
        <p:spPr/>
        <p:txBody>
          <a:bodyPr/>
          <a:lstStyle/>
          <a:p>
            <a:r>
              <a:rPr lang="it-IT" dirty="0"/>
              <a:t>Attuare la </a:t>
            </a:r>
            <a:r>
              <a:rPr lang="it-IT" b="1" dirty="0">
                <a:solidFill>
                  <a:srgbClr val="0033CC"/>
                </a:solidFill>
              </a:rPr>
              <a:t>strategia di uscita e riutilizzo delle risorse </a:t>
            </a:r>
            <a:r>
              <a:rPr lang="it-IT" dirty="0"/>
              <a:t>residue o che sono state restituite dai destinatari successivamente al termine del periodo di ammissibilità delle spese relative ai Fondi SIE (31/12/2023).</a:t>
            </a:r>
          </a:p>
          <a:p>
            <a:r>
              <a:rPr lang="it-IT" b="1" dirty="0">
                <a:solidFill>
                  <a:srgbClr val="0033CC"/>
                </a:solidFill>
              </a:rPr>
              <a:t>strategia di uscita</a:t>
            </a:r>
            <a:r>
              <a:rPr lang="it-IT" dirty="0"/>
              <a:t>: trasferimento all'Autorità di Gestione delle risorse residue e degli attivi dello strumento finanziario ovvero le procedure che l'Autorità di Gestione intende porre in essere al fine di cedere gli investimenti effettuati dallo strumento finanziario e ottenere in cambio liquidità che possa essere utilizzata conformemente alle disposizioni del Regolamento.</a:t>
            </a:r>
          </a:p>
        </p:txBody>
      </p:sp>
      <p:sp>
        <p:nvSpPr>
          <p:cNvPr id="4" name="Segnaposto numero diapositiva 3">
            <a:extLst>
              <a:ext uri="{FF2B5EF4-FFF2-40B4-BE49-F238E27FC236}">
                <a16:creationId xmlns:a16="http://schemas.microsoft.com/office/drawing/2014/main" id="{2C4F1149-5605-442E-9719-6060DC75909A}"/>
              </a:ext>
            </a:extLst>
          </p:cNvPr>
          <p:cNvSpPr>
            <a:spLocks noGrp="1"/>
          </p:cNvSpPr>
          <p:nvPr>
            <p:ph type="sldNum" sz="quarter" idx="12"/>
          </p:nvPr>
        </p:nvSpPr>
        <p:spPr/>
        <p:txBody>
          <a:bodyPr/>
          <a:lstStyle/>
          <a:p>
            <a:pPr>
              <a:defRPr/>
            </a:pPr>
            <a:fld id="{310BEF9C-E8AA-4320-831E-DA3F969F0A12}" type="slidenum">
              <a:rPr lang="it-IT" smtClean="0"/>
              <a:pPr>
                <a:defRPr/>
              </a:pPr>
              <a:t>7</a:t>
            </a:fld>
            <a:endParaRPr lang="it-IT"/>
          </a:p>
        </p:txBody>
      </p:sp>
    </p:spTree>
    <p:extLst>
      <p:ext uri="{BB962C8B-B14F-4D97-AF65-F5344CB8AC3E}">
        <p14:creationId xmlns:p14="http://schemas.microsoft.com/office/powerpoint/2010/main" val="159818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­L’accordo di finanziamento</a:t>
            </a:r>
            <a:br>
              <a:rPr lang="it-IT" sz="2800" dirty="0">
                <a:solidFill>
                  <a:srgbClr val="FF0000"/>
                </a:solidFill>
              </a:rPr>
            </a:br>
            <a:endParaRPr lang="it-IT" sz="2800" dirty="0">
              <a:solidFill>
                <a:srgbClr val="FF0000"/>
              </a:solidFill>
            </a:endParaRP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8</a:t>
            </a:fld>
            <a:endParaRPr lang="it-IT" dirty="0"/>
          </a:p>
        </p:txBody>
      </p:sp>
    </p:spTree>
    <p:extLst>
      <p:ext uri="{BB962C8B-B14F-4D97-AF65-F5344CB8AC3E}">
        <p14:creationId xmlns:p14="http://schemas.microsoft.com/office/powerpoint/2010/main" val="396135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179512" y="102645"/>
            <a:ext cx="8784976" cy="720725"/>
          </a:xfrm>
        </p:spPr>
        <p:txBody>
          <a:bodyPr/>
          <a:lstStyle/>
          <a:p>
            <a:r>
              <a:rPr lang="it-IT" dirty="0"/>
              <a:t>L’accordo di finanziamento</a:t>
            </a:r>
          </a:p>
        </p:txBody>
      </p:sp>
      <p:sp>
        <p:nvSpPr>
          <p:cNvPr id="106499" name="Segnaposto contenuto 2"/>
          <p:cNvSpPr>
            <a:spLocks noGrp="1"/>
          </p:cNvSpPr>
          <p:nvPr>
            <p:ph idx="1"/>
          </p:nvPr>
        </p:nvSpPr>
        <p:spPr>
          <a:xfrm>
            <a:off x="457200" y="836612"/>
            <a:ext cx="8229600" cy="5328691"/>
          </a:xfrm>
        </p:spPr>
        <p:txBody>
          <a:bodyPr>
            <a:normAutofit/>
          </a:bodyPr>
          <a:lstStyle/>
          <a:p>
            <a:pPr marL="0" indent="0">
              <a:buNone/>
            </a:pPr>
            <a:r>
              <a:rPr lang="it-IT" dirty="0"/>
              <a:t>Individuata l'opzione di gestione considerata più idonea da parte dell'Autorità di Gestione tramite la valutazione ex-ante e dopo aver selezionato l'intermediario finanziario, è necessario procedere alla stipula dell'</a:t>
            </a:r>
            <a:r>
              <a:rPr lang="it-IT" b="1" dirty="0">
                <a:solidFill>
                  <a:srgbClr val="0033CC"/>
                </a:solidFill>
              </a:rPr>
              <a:t>accordo di finanziamento</a:t>
            </a:r>
            <a:r>
              <a:rPr lang="it-IT" dirty="0"/>
              <a:t>.</a:t>
            </a:r>
          </a:p>
          <a:p>
            <a:pPr marL="0" indent="0">
              <a:buNone/>
            </a:pPr>
            <a:endParaRPr lang="it-IT" sz="2600" b="1" dirty="0">
              <a:solidFill>
                <a:schemeClr val="accent2"/>
              </a:solidFill>
            </a:endParaRPr>
          </a:p>
          <a:p>
            <a:pPr marL="0" indent="0">
              <a:buNone/>
            </a:pPr>
            <a:r>
              <a:rPr lang="it-IT" dirty="0"/>
              <a:t>L'Allegato IV del Regolamento (EU) 1303/2013 dispone quali siano i contenuti minimi degli accordi di finanziamento</a:t>
            </a:r>
          </a:p>
          <a:p>
            <a:pPr marL="457200" indent="-457200">
              <a:buFont typeface="+mj-lt"/>
              <a:buAutoNum type="arabicPeriod"/>
            </a:pPr>
            <a:endParaRPr lang="it-IT" u="sng" dirty="0">
              <a:solidFill>
                <a:schemeClr val="accent2"/>
              </a:solidFill>
              <a:latin typeface="Calibri" pitchFamily="34" charset="0"/>
              <a:cs typeface="Calibri" pitchFamily="34" charset="0"/>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9</a:t>
            </a:fld>
            <a:endParaRPr lang="it-IT"/>
          </a:p>
        </p:txBody>
      </p:sp>
    </p:spTree>
    <p:extLst>
      <p:ext uri="{BB962C8B-B14F-4D97-AF65-F5344CB8AC3E}">
        <p14:creationId xmlns:p14="http://schemas.microsoft.com/office/powerpoint/2010/main" val="1944790809"/>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13832</TotalTime>
  <Words>5293</Words>
  <Application>Microsoft Office PowerPoint</Application>
  <PresentationFormat>Presentazione su schermo (4:3)</PresentationFormat>
  <Paragraphs>378</Paragraphs>
  <Slides>61</Slides>
  <Notes>29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61</vt:i4>
      </vt:variant>
    </vt:vector>
  </HeadingPairs>
  <TitlesOfParts>
    <vt:vector size="67" baseType="lpstr">
      <vt:lpstr>Arial</vt:lpstr>
      <vt:lpstr>Calibri</vt:lpstr>
      <vt:lpstr>Script MT Bold</vt:lpstr>
      <vt:lpstr>Segoe Print</vt:lpstr>
      <vt:lpstr>Times New Roman</vt:lpstr>
      <vt:lpstr>Struttura predefinita</vt:lpstr>
      <vt:lpstr>Presentazione standard di PowerPoint</vt:lpstr>
      <vt:lpstr>Programma</vt:lpstr>
      <vt:lpstr>Le fasi per la gestione degli strumenti finanziari</vt:lpstr>
      <vt:lpstr>Progettazione degli strumenti finanziari</vt:lpstr>
      <vt:lpstr>Costruzione dello strumento finanziario</vt:lpstr>
      <vt:lpstr>Attuazione degli strumenti finanziari</vt:lpstr>
      <vt:lpstr>Chiusura strumenti finanziari</vt:lpstr>
      <vt:lpstr>­L’accordo di finanziamento </vt:lpstr>
      <vt:lpstr>L’accordo di finanziamento</vt:lpstr>
      <vt:lpstr>Presentazione standard di PowerPoint</vt:lpstr>
      <vt:lpstr>Presentazione standard di PowerPoint</vt:lpstr>
      <vt:lpstr>Presentazione standard di PowerPoint</vt:lpstr>
      <vt:lpstr>Presentazione standard di PowerPoint</vt:lpstr>
      <vt:lpstr>Presentazione standard di PowerPoint</vt:lpstr>
      <vt:lpstr>Gestione e controllo degli strumenti finanziari</vt:lpstr>
      <vt:lpstr>Il controllo di primo livello</vt:lpstr>
      <vt:lpstr>Il controllo di primo livello degli strumenti finanziari gestiti dalla CE</vt:lpstr>
      <vt:lpstr>Il controllo di primo livello degli strumenti finanziari gestiti dallo stato membro</vt:lpstr>
      <vt:lpstr>Esempi di struttura degli interventi di ingegneria finanziaria</vt:lpstr>
      <vt:lpstr>I controlli degli strumenti finanziari</vt:lpstr>
      <vt:lpstr>I controlli in loco</vt:lpstr>
      <vt:lpstr>­L’ammissibilità delle spese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Definizioni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costi di gestione</vt:lpstr>
      <vt:lpstr>I massimali dei costi di gestione  art. 13 Reg. 480/2014</vt:lpstr>
      <vt:lpstr>I massimali dei costi di gestione  art. 13 Reg. 480/2014</vt:lpstr>
      <vt:lpstr>Commissioni d’istruttoria</vt:lpstr>
      <vt:lpstr>­Gli aiuti di stato</vt:lpstr>
      <vt:lpstr>Aiuti di stato</vt:lpstr>
      <vt:lpstr>Condizioni er la presenza di un aiuto di stato</vt:lpstr>
      <vt:lpstr>Condizioni per la presenza di un aiuto di stato</vt:lpstr>
      <vt:lpstr>Aiuti de minimis (Reg.  1407/2013)</vt:lpstr>
      <vt:lpstr>Aiuti de minimis (Reg.  1407/2013)</vt:lpstr>
      <vt:lpstr>Aiuti de minimis (Reg.  1407/2013)</vt:lpstr>
      <vt:lpstr>Aiuti di stato reg. 651/2014</vt:lpstr>
      <vt:lpstr>Aiuti di stato reg. 651/2014</vt:lpstr>
      <vt:lpstr>­La certificazione degli strumenti finanziari</vt:lpstr>
      <vt:lpstr>Presentazione standard di PowerPoint</vt:lpstr>
      <vt:lpstr>Presentazione standard di PowerPoint</vt:lpstr>
      <vt:lpstr>Presentazione standard di PowerPoint</vt:lpstr>
      <vt:lpstr>Presentazione standard di PowerPoint</vt:lpstr>
      <vt:lpstr>Presentazione standard di PowerPoint</vt:lpstr>
      <vt:lpstr>­Il trattamento delle irregolarità nell’attuazione degli strumenti finanziari</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CLES S.r.l.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Sviluppo locale di tipo partecipativo</dc:title>
  <dc:creator>****</dc:creator>
  <cp:lastModifiedBy>****</cp:lastModifiedBy>
  <cp:revision>1947</cp:revision>
  <cp:lastPrinted>2013-09-18T14:10:13Z</cp:lastPrinted>
  <dcterms:created xsi:type="dcterms:W3CDTF">2012-03-01T17:56:19Z</dcterms:created>
  <dcterms:modified xsi:type="dcterms:W3CDTF">2020-12-04T02:34:14Z</dcterms:modified>
</cp:coreProperties>
</file>