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55"/>
  </p:notesMasterIdLst>
  <p:sldIdLst>
    <p:sldId id="274" r:id="rId2"/>
    <p:sldId id="275" r:id="rId3"/>
    <p:sldId id="276" r:id="rId4"/>
    <p:sldId id="277" r:id="rId5"/>
    <p:sldId id="278" r:id="rId6"/>
    <p:sldId id="282" r:id="rId7"/>
    <p:sldId id="283" r:id="rId8"/>
    <p:sldId id="284" r:id="rId9"/>
    <p:sldId id="285" r:id="rId10"/>
    <p:sldId id="286" r:id="rId11"/>
    <p:sldId id="287" r:id="rId12"/>
    <p:sldId id="288" r:id="rId13"/>
    <p:sldId id="289" r:id="rId14"/>
    <p:sldId id="290" r:id="rId15"/>
    <p:sldId id="291" r:id="rId16"/>
    <p:sldId id="292" r:id="rId17"/>
    <p:sldId id="310" r:id="rId18"/>
    <p:sldId id="311" r:id="rId19"/>
    <p:sldId id="312" r:id="rId20"/>
    <p:sldId id="315" r:id="rId21"/>
    <p:sldId id="313" r:id="rId22"/>
    <p:sldId id="314" r:id="rId23"/>
    <p:sldId id="316" r:id="rId24"/>
    <p:sldId id="317" r:id="rId25"/>
    <p:sldId id="318" r:id="rId26"/>
    <p:sldId id="319" r:id="rId27"/>
    <p:sldId id="320" r:id="rId28"/>
    <p:sldId id="321" r:id="rId29"/>
    <p:sldId id="322" r:id="rId30"/>
    <p:sldId id="323" r:id="rId31"/>
    <p:sldId id="324" r:id="rId32"/>
    <p:sldId id="325" r:id="rId33"/>
    <p:sldId id="326" r:id="rId34"/>
    <p:sldId id="293" r:id="rId35"/>
    <p:sldId id="279" r:id="rId36"/>
    <p:sldId id="294" r:id="rId37"/>
    <p:sldId id="295" r:id="rId38"/>
    <p:sldId id="296" r:id="rId39"/>
    <p:sldId id="297" r:id="rId40"/>
    <p:sldId id="298" r:id="rId41"/>
    <p:sldId id="299" r:id="rId42"/>
    <p:sldId id="300" r:id="rId43"/>
    <p:sldId id="301" r:id="rId44"/>
    <p:sldId id="280" r:id="rId45"/>
    <p:sldId id="281" r:id="rId46"/>
    <p:sldId id="302" r:id="rId47"/>
    <p:sldId id="303" r:id="rId48"/>
    <p:sldId id="304" r:id="rId49"/>
    <p:sldId id="309" r:id="rId50"/>
    <p:sldId id="305" r:id="rId51"/>
    <p:sldId id="306" r:id="rId52"/>
    <p:sldId id="307" r:id="rId53"/>
    <p:sldId id="308" r:id="rId54"/>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9216"/>
    <p:restoredTop sz="94674"/>
  </p:normalViewPr>
  <p:slideViewPr>
    <p:cSldViewPr snapToGrid="0" snapToObjects="1">
      <p:cViewPr varScale="1">
        <p:scale>
          <a:sx n="113" d="100"/>
          <a:sy n="113" d="100"/>
        </p:scale>
        <p:origin x="192" y="4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notesMaster" Target="notesMasters/notesMaster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theme" Target="theme/theme1.xml"/><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viewProps" Target="viewProp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991E0BE-F029-9741-A3C9-02EA39014BE0}" type="datetimeFigureOut">
              <a:rPr lang="it-IT" smtClean="0"/>
              <a:t>14/12/20</a:t>
            </a:fld>
            <a:endParaRPr lang="it-IT"/>
          </a:p>
        </p:txBody>
      </p:sp>
      <p:sp>
        <p:nvSpPr>
          <p:cNvPr id="4" name="Segnaposto immagin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1D4E867-0F86-CC4E-8114-FEFB98C0ACF6}" type="slidenum">
              <a:rPr lang="it-IT" smtClean="0"/>
              <a:t>‹N›</a:t>
            </a:fld>
            <a:endParaRPr lang="it-IT"/>
          </a:p>
        </p:txBody>
      </p:sp>
    </p:spTree>
    <p:extLst>
      <p:ext uri="{BB962C8B-B14F-4D97-AF65-F5344CB8AC3E}">
        <p14:creationId xmlns:p14="http://schemas.microsoft.com/office/powerpoint/2010/main" val="1577796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1524000" y="1122363"/>
            <a:ext cx="9144000" cy="2387600"/>
          </a:xfrm>
        </p:spPr>
        <p:txBody>
          <a:bodyPr anchor="b"/>
          <a:lstStyle>
            <a:lvl1pPr algn="ctr">
              <a:defRPr sz="6000"/>
            </a:lvl1pPr>
          </a:lstStyle>
          <a:p>
            <a:r>
              <a:rPr lang="it-IT"/>
              <a:t>Fare clic per modificare stile</a:t>
            </a:r>
          </a:p>
        </p:txBody>
      </p:sp>
      <p:sp>
        <p:nvSpPr>
          <p:cNvPr id="3" name="Sottotito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p:cNvSpPr>
            <a:spLocks noGrp="1"/>
          </p:cNvSpPr>
          <p:nvPr>
            <p:ph type="dt" sz="half" idx="10"/>
          </p:nvPr>
        </p:nvSpPr>
        <p:spPr/>
        <p:txBody>
          <a:bodyPr/>
          <a:lstStyle/>
          <a:p>
            <a:fld id="{2756E3FA-380A-6D43-94B2-F5D02D78BD5F}" type="datetimeFigureOut">
              <a:rPr lang="it-IT" smtClean="0"/>
              <a:t>14/12/20</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B07184EE-1A12-6545-BF3C-865073D434B3}" type="slidenum">
              <a:rPr lang="it-IT" smtClean="0"/>
              <a:t>‹N›</a:t>
            </a:fld>
            <a:endParaRPr lang="it-IT"/>
          </a:p>
        </p:txBody>
      </p:sp>
    </p:spTree>
    <p:extLst>
      <p:ext uri="{BB962C8B-B14F-4D97-AF65-F5344CB8AC3E}">
        <p14:creationId xmlns:p14="http://schemas.microsoft.com/office/powerpoint/2010/main" val="4813939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stile</a:t>
            </a:r>
          </a:p>
        </p:txBody>
      </p:sp>
      <p:sp>
        <p:nvSpPr>
          <p:cNvPr id="3" name="Segnaposto testo verticale 2"/>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2756E3FA-380A-6D43-94B2-F5D02D78BD5F}" type="datetimeFigureOut">
              <a:rPr lang="it-IT" smtClean="0"/>
              <a:t>14/12/20</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B07184EE-1A12-6545-BF3C-865073D434B3}" type="slidenum">
              <a:rPr lang="it-IT" smtClean="0"/>
              <a:t>‹N›</a:t>
            </a:fld>
            <a:endParaRPr lang="it-IT"/>
          </a:p>
        </p:txBody>
      </p:sp>
    </p:spTree>
    <p:extLst>
      <p:ext uri="{BB962C8B-B14F-4D97-AF65-F5344CB8AC3E}">
        <p14:creationId xmlns:p14="http://schemas.microsoft.com/office/powerpoint/2010/main" val="8705511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e testo verticali">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8724900" y="365125"/>
            <a:ext cx="2628900" cy="5811838"/>
          </a:xfrm>
        </p:spPr>
        <p:txBody>
          <a:bodyPr vert="eaVert"/>
          <a:lstStyle/>
          <a:p>
            <a:r>
              <a:rPr lang="it-IT"/>
              <a:t>Fare clic per modificare stile</a:t>
            </a:r>
          </a:p>
        </p:txBody>
      </p:sp>
      <p:sp>
        <p:nvSpPr>
          <p:cNvPr id="3" name="Segnaposto testo verticale 2"/>
          <p:cNvSpPr>
            <a:spLocks noGrp="1"/>
          </p:cNvSpPr>
          <p:nvPr>
            <p:ph type="body" orient="vert" idx="1"/>
          </p:nvPr>
        </p:nvSpPr>
        <p:spPr>
          <a:xfrm>
            <a:off x="838200" y="365125"/>
            <a:ext cx="7734300" cy="5811838"/>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2756E3FA-380A-6D43-94B2-F5D02D78BD5F}" type="datetimeFigureOut">
              <a:rPr lang="it-IT" smtClean="0"/>
              <a:t>14/12/20</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B07184EE-1A12-6545-BF3C-865073D434B3}" type="slidenum">
              <a:rPr lang="it-IT" smtClean="0"/>
              <a:t>‹N›</a:t>
            </a:fld>
            <a:endParaRPr lang="it-IT"/>
          </a:p>
        </p:txBody>
      </p:sp>
    </p:spTree>
    <p:extLst>
      <p:ext uri="{BB962C8B-B14F-4D97-AF65-F5344CB8AC3E}">
        <p14:creationId xmlns:p14="http://schemas.microsoft.com/office/powerpoint/2010/main" val="5469229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stile</a:t>
            </a:r>
          </a:p>
        </p:txBody>
      </p:sp>
      <p:sp>
        <p:nvSpPr>
          <p:cNvPr id="3" name="Segnaposto contenuto 2"/>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2756E3FA-380A-6D43-94B2-F5D02D78BD5F}" type="datetimeFigureOut">
              <a:rPr lang="it-IT" smtClean="0"/>
              <a:t>14/12/20</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B07184EE-1A12-6545-BF3C-865073D434B3}" type="slidenum">
              <a:rPr lang="it-IT" smtClean="0"/>
              <a:t>‹N›</a:t>
            </a:fld>
            <a:endParaRPr lang="it-IT"/>
          </a:p>
        </p:txBody>
      </p:sp>
    </p:spTree>
    <p:extLst>
      <p:ext uri="{BB962C8B-B14F-4D97-AF65-F5344CB8AC3E}">
        <p14:creationId xmlns:p14="http://schemas.microsoft.com/office/powerpoint/2010/main" val="12177236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831850" y="1709738"/>
            <a:ext cx="10515600" cy="2852737"/>
          </a:xfrm>
        </p:spPr>
        <p:txBody>
          <a:bodyPr anchor="b"/>
          <a:lstStyle>
            <a:lvl1pPr>
              <a:defRPr sz="6000"/>
            </a:lvl1pPr>
          </a:lstStyle>
          <a:p>
            <a:r>
              <a:rPr lang="it-IT"/>
              <a:t>Fare clic per modificare stile</a:t>
            </a:r>
          </a:p>
        </p:txBody>
      </p:sp>
      <p:sp>
        <p:nvSpPr>
          <p:cNvPr id="3" name="Segnaposto tes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Fare clic per modificare gli stili del testo dello schema</a:t>
            </a:r>
          </a:p>
        </p:txBody>
      </p:sp>
      <p:sp>
        <p:nvSpPr>
          <p:cNvPr id="4" name="Segnaposto data 3"/>
          <p:cNvSpPr>
            <a:spLocks noGrp="1"/>
          </p:cNvSpPr>
          <p:nvPr>
            <p:ph type="dt" sz="half" idx="10"/>
          </p:nvPr>
        </p:nvSpPr>
        <p:spPr/>
        <p:txBody>
          <a:bodyPr/>
          <a:lstStyle/>
          <a:p>
            <a:fld id="{2756E3FA-380A-6D43-94B2-F5D02D78BD5F}" type="datetimeFigureOut">
              <a:rPr lang="it-IT" smtClean="0"/>
              <a:t>14/12/20</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B07184EE-1A12-6545-BF3C-865073D434B3}" type="slidenum">
              <a:rPr lang="it-IT" smtClean="0"/>
              <a:t>‹N›</a:t>
            </a:fld>
            <a:endParaRPr lang="it-IT"/>
          </a:p>
        </p:txBody>
      </p:sp>
    </p:spTree>
    <p:extLst>
      <p:ext uri="{BB962C8B-B14F-4D97-AF65-F5344CB8AC3E}">
        <p14:creationId xmlns:p14="http://schemas.microsoft.com/office/powerpoint/2010/main" val="7615741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stile</a:t>
            </a:r>
          </a:p>
        </p:txBody>
      </p:sp>
      <p:sp>
        <p:nvSpPr>
          <p:cNvPr id="3" name="Segnaposto contenuto 2"/>
          <p:cNvSpPr>
            <a:spLocks noGrp="1"/>
          </p:cNvSpPr>
          <p:nvPr>
            <p:ph sz="half" idx="1"/>
          </p:nvPr>
        </p:nvSpPr>
        <p:spPr>
          <a:xfrm>
            <a:off x="838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p:cNvSpPr>
            <a:spLocks noGrp="1"/>
          </p:cNvSpPr>
          <p:nvPr>
            <p:ph sz="half" idx="2"/>
          </p:nvPr>
        </p:nvSpPr>
        <p:spPr>
          <a:xfrm>
            <a:off x="6172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p:cNvSpPr>
            <a:spLocks noGrp="1"/>
          </p:cNvSpPr>
          <p:nvPr>
            <p:ph type="dt" sz="half" idx="10"/>
          </p:nvPr>
        </p:nvSpPr>
        <p:spPr/>
        <p:txBody>
          <a:bodyPr/>
          <a:lstStyle/>
          <a:p>
            <a:fld id="{2756E3FA-380A-6D43-94B2-F5D02D78BD5F}" type="datetimeFigureOut">
              <a:rPr lang="it-IT" smtClean="0"/>
              <a:t>14/12/20</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B07184EE-1A12-6545-BF3C-865073D434B3}" type="slidenum">
              <a:rPr lang="it-IT" smtClean="0"/>
              <a:t>‹N›</a:t>
            </a:fld>
            <a:endParaRPr lang="it-IT"/>
          </a:p>
        </p:txBody>
      </p:sp>
    </p:spTree>
    <p:extLst>
      <p:ext uri="{BB962C8B-B14F-4D97-AF65-F5344CB8AC3E}">
        <p14:creationId xmlns:p14="http://schemas.microsoft.com/office/powerpoint/2010/main" val="7744886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839788" y="365125"/>
            <a:ext cx="10515600" cy="1325563"/>
          </a:xfrm>
        </p:spPr>
        <p:txBody>
          <a:bodyPr/>
          <a:lstStyle/>
          <a:p>
            <a:r>
              <a:rPr lang="it-IT"/>
              <a:t>Fare clic per modificare stile</a:t>
            </a:r>
          </a:p>
        </p:txBody>
      </p:sp>
      <p:sp>
        <p:nvSpPr>
          <p:cNvPr id="3" name="Segnaposto tes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Segnaposto contenuto 3"/>
          <p:cNvSpPr>
            <a:spLocks noGrp="1"/>
          </p:cNvSpPr>
          <p:nvPr>
            <p:ph sz="half" idx="2"/>
          </p:nvPr>
        </p:nvSpPr>
        <p:spPr>
          <a:xfrm>
            <a:off x="839788" y="2505075"/>
            <a:ext cx="5157787"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Segnaposto contenuto 5"/>
          <p:cNvSpPr>
            <a:spLocks noGrp="1"/>
          </p:cNvSpPr>
          <p:nvPr>
            <p:ph sz="quarter" idx="4"/>
          </p:nvPr>
        </p:nvSpPr>
        <p:spPr>
          <a:xfrm>
            <a:off x="6172200" y="2505075"/>
            <a:ext cx="5183188"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p:cNvSpPr>
            <a:spLocks noGrp="1"/>
          </p:cNvSpPr>
          <p:nvPr>
            <p:ph type="dt" sz="half" idx="10"/>
          </p:nvPr>
        </p:nvSpPr>
        <p:spPr/>
        <p:txBody>
          <a:bodyPr/>
          <a:lstStyle/>
          <a:p>
            <a:fld id="{2756E3FA-380A-6D43-94B2-F5D02D78BD5F}" type="datetimeFigureOut">
              <a:rPr lang="it-IT" smtClean="0"/>
              <a:t>14/12/20</a:t>
            </a:fld>
            <a:endParaRPr lang="it-IT"/>
          </a:p>
        </p:txBody>
      </p:sp>
      <p:sp>
        <p:nvSpPr>
          <p:cNvPr id="8" name="Segnaposto piè di pagina 7"/>
          <p:cNvSpPr>
            <a:spLocks noGrp="1"/>
          </p:cNvSpPr>
          <p:nvPr>
            <p:ph type="ftr" sz="quarter" idx="11"/>
          </p:nvPr>
        </p:nvSpPr>
        <p:spPr/>
        <p:txBody>
          <a:bodyPr/>
          <a:lstStyle/>
          <a:p>
            <a:endParaRPr lang="it-IT"/>
          </a:p>
        </p:txBody>
      </p:sp>
      <p:sp>
        <p:nvSpPr>
          <p:cNvPr id="9" name="Segnaposto numero diapositiva 8"/>
          <p:cNvSpPr>
            <a:spLocks noGrp="1"/>
          </p:cNvSpPr>
          <p:nvPr>
            <p:ph type="sldNum" sz="quarter" idx="12"/>
          </p:nvPr>
        </p:nvSpPr>
        <p:spPr/>
        <p:txBody>
          <a:bodyPr/>
          <a:lstStyle/>
          <a:p>
            <a:fld id="{B07184EE-1A12-6545-BF3C-865073D434B3}" type="slidenum">
              <a:rPr lang="it-IT" smtClean="0"/>
              <a:t>‹N›</a:t>
            </a:fld>
            <a:endParaRPr lang="it-IT"/>
          </a:p>
        </p:txBody>
      </p:sp>
    </p:spTree>
    <p:extLst>
      <p:ext uri="{BB962C8B-B14F-4D97-AF65-F5344CB8AC3E}">
        <p14:creationId xmlns:p14="http://schemas.microsoft.com/office/powerpoint/2010/main" val="9323392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stile</a:t>
            </a:r>
          </a:p>
        </p:txBody>
      </p:sp>
      <p:sp>
        <p:nvSpPr>
          <p:cNvPr id="3" name="Segnaposto data 2"/>
          <p:cNvSpPr>
            <a:spLocks noGrp="1"/>
          </p:cNvSpPr>
          <p:nvPr>
            <p:ph type="dt" sz="half" idx="10"/>
          </p:nvPr>
        </p:nvSpPr>
        <p:spPr/>
        <p:txBody>
          <a:bodyPr/>
          <a:lstStyle/>
          <a:p>
            <a:fld id="{2756E3FA-380A-6D43-94B2-F5D02D78BD5F}" type="datetimeFigureOut">
              <a:rPr lang="it-IT" smtClean="0"/>
              <a:t>14/12/20</a:t>
            </a:fld>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B07184EE-1A12-6545-BF3C-865073D434B3}" type="slidenum">
              <a:rPr lang="it-IT" smtClean="0"/>
              <a:t>‹N›</a:t>
            </a:fld>
            <a:endParaRPr lang="it-IT"/>
          </a:p>
        </p:txBody>
      </p:sp>
    </p:spTree>
    <p:extLst>
      <p:ext uri="{BB962C8B-B14F-4D97-AF65-F5344CB8AC3E}">
        <p14:creationId xmlns:p14="http://schemas.microsoft.com/office/powerpoint/2010/main" val="17855232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2756E3FA-380A-6D43-94B2-F5D02D78BD5F}" type="datetimeFigureOut">
              <a:rPr lang="it-IT" smtClean="0"/>
              <a:t>14/12/20</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p:txBody>
          <a:bodyPr/>
          <a:lstStyle/>
          <a:p>
            <a:fld id="{B07184EE-1A12-6545-BF3C-865073D434B3}" type="slidenum">
              <a:rPr lang="it-IT" smtClean="0"/>
              <a:t>‹N›</a:t>
            </a:fld>
            <a:endParaRPr lang="it-IT"/>
          </a:p>
        </p:txBody>
      </p:sp>
    </p:spTree>
    <p:extLst>
      <p:ext uri="{BB962C8B-B14F-4D97-AF65-F5344CB8AC3E}">
        <p14:creationId xmlns:p14="http://schemas.microsoft.com/office/powerpoint/2010/main" val="3522753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839788" y="457200"/>
            <a:ext cx="3932237" cy="1600200"/>
          </a:xfrm>
        </p:spPr>
        <p:txBody>
          <a:bodyPr anchor="b"/>
          <a:lstStyle>
            <a:lvl1pPr>
              <a:defRPr sz="3200"/>
            </a:lvl1pPr>
          </a:lstStyle>
          <a:p>
            <a:r>
              <a:rPr lang="it-IT"/>
              <a:t>Fare clic per modificare stile</a:t>
            </a:r>
          </a:p>
        </p:txBody>
      </p:sp>
      <p:sp>
        <p:nvSpPr>
          <p:cNvPr id="3" name="Segnaposto contenut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p:cNvSpPr>
            <a:spLocks noGrp="1"/>
          </p:cNvSpPr>
          <p:nvPr>
            <p:ph type="dt" sz="half" idx="10"/>
          </p:nvPr>
        </p:nvSpPr>
        <p:spPr/>
        <p:txBody>
          <a:bodyPr/>
          <a:lstStyle/>
          <a:p>
            <a:fld id="{2756E3FA-380A-6D43-94B2-F5D02D78BD5F}" type="datetimeFigureOut">
              <a:rPr lang="it-IT" smtClean="0"/>
              <a:t>14/12/20</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B07184EE-1A12-6545-BF3C-865073D434B3}" type="slidenum">
              <a:rPr lang="it-IT" smtClean="0"/>
              <a:t>‹N›</a:t>
            </a:fld>
            <a:endParaRPr lang="it-IT"/>
          </a:p>
        </p:txBody>
      </p:sp>
    </p:spTree>
    <p:extLst>
      <p:ext uri="{BB962C8B-B14F-4D97-AF65-F5344CB8AC3E}">
        <p14:creationId xmlns:p14="http://schemas.microsoft.com/office/powerpoint/2010/main" val="795943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839788" y="457200"/>
            <a:ext cx="3932237" cy="1600200"/>
          </a:xfrm>
        </p:spPr>
        <p:txBody>
          <a:bodyPr anchor="b"/>
          <a:lstStyle>
            <a:lvl1pPr>
              <a:defRPr sz="3200"/>
            </a:lvl1pPr>
          </a:lstStyle>
          <a:p>
            <a:r>
              <a:rPr lang="it-IT"/>
              <a:t>Fare clic per modificare stile</a:t>
            </a:r>
          </a:p>
        </p:txBody>
      </p:sp>
      <p:sp>
        <p:nvSpPr>
          <p:cNvPr id="3" name="Segnaposto immagin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p:cNvSpPr>
            <a:spLocks noGrp="1"/>
          </p:cNvSpPr>
          <p:nvPr>
            <p:ph type="dt" sz="half" idx="10"/>
          </p:nvPr>
        </p:nvSpPr>
        <p:spPr/>
        <p:txBody>
          <a:bodyPr/>
          <a:lstStyle/>
          <a:p>
            <a:fld id="{2756E3FA-380A-6D43-94B2-F5D02D78BD5F}" type="datetimeFigureOut">
              <a:rPr lang="it-IT" smtClean="0"/>
              <a:t>14/12/20</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B07184EE-1A12-6545-BF3C-865073D434B3}" type="slidenum">
              <a:rPr lang="it-IT" smtClean="0"/>
              <a:t>‹N›</a:t>
            </a:fld>
            <a:endParaRPr lang="it-IT"/>
          </a:p>
        </p:txBody>
      </p:sp>
    </p:spTree>
    <p:extLst>
      <p:ext uri="{BB962C8B-B14F-4D97-AF65-F5344CB8AC3E}">
        <p14:creationId xmlns:p14="http://schemas.microsoft.com/office/powerpoint/2010/main" val="20074960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stile</a:t>
            </a:r>
          </a:p>
        </p:txBody>
      </p:sp>
      <p:sp>
        <p:nvSpPr>
          <p:cNvPr id="3" name="Segnaposto tes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756E3FA-380A-6D43-94B2-F5D02D78BD5F}" type="datetimeFigureOut">
              <a:rPr lang="it-IT" smtClean="0"/>
              <a:t>14/12/20</a:t>
            </a:fld>
            <a:endParaRPr lang="it-IT"/>
          </a:p>
        </p:txBody>
      </p:sp>
      <p:sp>
        <p:nvSpPr>
          <p:cNvPr id="5" name="Segnaposto piè di pa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07184EE-1A12-6545-BF3C-865073D434B3}" type="slidenum">
              <a:rPr lang="it-IT" smtClean="0"/>
              <a:t>‹N›</a:t>
            </a:fld>
            <a:endParaRPr lang="it-IT"/>
          </a:p>
        </p:txBody>
      </p:sp>
    </p:spTree>
    <p:extLst>
      <p:ext uri="{BB962C8B-B14F-4D97-AF65-F5344CB8AC3E}">
        <p14:creationId xmlns:p14="http://schemas.microsoft.com/office/powerpoint/2010/main" val="59787929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hyperlink" Target="http://www.funzionepubblica.gov.it/articolo/dipartimento/27-06-2019/direttiva-recante-&#8220;misure-promuovere-le-pari-opportunita-e"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olo 2"/>
          <p:cNvSpPr>
            <a:spLocks noGrp="1"/>
          </p:cNvSpPr>
          <p:nvPr>
            <p:ph type="ctrTitle"/>
          </p:nvPr>
        </p:nvSpPr>
        <p:spPr>
          <a:xfrm>
            <a:off x="1613481" y="1629848"/>
            <a:ext cx="9144000" cy="3714749"/>
          </a:xfrm>
        </p:spPr>
        <p:txBody>
          <a:bodyPr>
            <a:normAutofit fontScale="90000"/>
          </a:bodyPr>
          <a:lstStyle/>
          <a:p>
            <a:pPr>
              <a:lnSpc>
                <a:spcPct val="100000"/>
              </a:lnSpc>
            </a:pPr>
            <a:br>
              <a:rPr lang="it-IT" dirty="0">
                <a:solidFill>
                  <a:srgbClr val="C00000"/>
                </a:solidFill>
              </a:rPr>
            </a:br>
            <a:r>
              <a:rPr lang="it-IT" dirty="0">
                <a:solidFill>
                  <a:srgbClr val="C00000"/>
                </a:solidFill>
              </a:rPr>
              <a:t>Ruoli e competenze dei CUG per il benessere organizzativo Genesi, normativa e linee guida</a:t>
            </a:r>
            <a:br>
              <a:rPr lang="it-IT" dirty="0">
                <a:solidFill>
                  <a:srgbClr val="C00000"/>
                </a:solidFill>
              </a:rPr>
            </a:br>
            <a:br>
              <a:rPr lang="it-IT" dirty="0">
                <a:solidFill>
                  <a:srgbClr val="C00000"/>
                </a:solidFill>
              </a:rPr>
            </a:br>
            <a:endParaRPr lang="it-IT" sz="2200" dirty="0">
              <a:solidFill>
                <a:srgbClr val="C00000"/>
              </a:solidFill>
            </a:endParaRPr>
          </a:p>
        </p:txBody>
      </p:sp>
      <p:sp>
        <p:nvSpPr>
          <p:cNvPr id="5" name="CasellaDiTesto 4"/>
          <p:cNvSpPr txBox="1"/>
          <p:nvPr/>
        </p:nvSpPr>
        <p:spPr>
          <a:xfrm>
            <a:off x="3200400" y="737117"/>
            <a:ext cx="8877300" cy="369332"/>
          </a:xfrm>
          <a:prstGeom prst="rect">
            <a:avLst/>
          </a:prstGeom>
          <a:solidFill>
            <a:srgbClr val="C00000"/>
          </a:solidFill>
        </p:spPr>
        <p:style>
          <a:lnRef idx="2">
            <a:schemeClr val="accent2"/>
          </a:lnRef>
          <a:fillRef idx="1">
            <a:schemeClr val="lt1"/>
          </a:fillRef>
          <a:effectRef idx="0">
            <a:schemeClr val="accent2"/>
          </a:effectRef>
          <a:fontRef idx="minor">
            <a:schemeClr val="dk1"/>
          </a:fontRef>
        </p:style>
        <p:txBody>
          <a:bodyPr wrap="square" rtlCol="0">
            <a:spAutoFit/>
          </a:bodyPr>
          <a:lstStyle/>
          <a:p>
            <a:r>
              <a:rPr lang="it-IT" dirty="0">
                <a:solidFill>
                  <a:srgbClr val="C00000"/>
                </a:solidFill>
              </a:rPr>
              <a:t>dcc</a:t>
            </a:r>
          </a:p>
        </p:txBody>
      </p:sp>
      <p:sp>
        <p:nvSpPr>
          <p:cNvPr id="9" name="CasellaDiTesto 8"/>
          <p:cNvSpPr txBox="1"/>
          <p:nvPr/>
        </p:nvSpPr>
        <p:spPr>
          <a:xfrm>
            <a:off x="6819900" y="5524500"/>
            <a:ext cx="4648200" cy="369332"/>
          </a:xfrm>
          <a:prstGeom prst="rect">
            <a:avLst/>
          </a:prstGeom>
          <a:noFill/>
        </p:spPr>
        <p:txBody>
          <a:bodyPr wrap="square" rtlCol="0">
            <a:spAutoFit/>
          </a:bodyPr>
          <a:lstStyle/>
          <a:p>
            <a:r>
              <a:rPr lang="it-IT">
                <a:solidFill>
                  <a:srgbClr val="C00000"/>
                </a:solidFill>
              </a:rPr>
              <a:t>15 dicembre </a:t>
            </a:r>
            <a:r>
              <a:rPr lang="it-IT" dirty="0">
                <a:solidFill>
                  <a:srgbClr val="C00000"/>
                </a:solidFill>
              </a:rPr>
              <a:t>2020</a:t>
            </a:r>
          </a:p>
        </p:txBody>
      </p:sp>
      <p:sp>
        <p:nvSpPr>
          <p:cNvPr id="11" name="CasellaDiTesto 10"/>
          <p:cNvSpPr txBox="1"/>
          <p:nvPr/>
        </p:nvSpPr>
        <p:spPr>
          <a:xfrm>
            <a:off x="1428750" y="1219200"/>
            <a:ext cx="184731" cy="369332"/>
          </a:xfrm>
          <a:prstGeom prst="rect">
            <a:avLst/>
          </a:prstGeom>
          <a:noFill/>
        </p:spPr>
        <p:txBody>
          <a:bodyPr wrap="none" rtlCol="0">
            <a:spAutoFit/>
          </a:bodyPr>
          <a:lstStyle/>
          <a:p>
            <a:endParaRPr lang="it-IT" dirty="0"/>
          </a:p>
        </p:txBody>
      </p:sp>
      <p:sp>
        <p:nvSpPr>
          <p:cNvPr id="16" name="CasellaDiTesto 15"/>
          <p:cNvSpPr txBox="1"/>
          <p:nvPr/>
        </p:nvSpPr>
        <p:spPr>
          <a:xfrm>
            <a:off x="1695450" y="6000750"/>
            <a:ext cx="2577052" cy="369332"/>
          </a:xfrm>
          <a:prstGeom prst="rect">
            <a:avLst/>
          </a:prstGeom>
          <a:noFill/>
        </p:spPr>
        <p:txBody>
          <a:bodyPr wrap="none" rtlCol="0">
            <a:spAutoFit/>
          </a:bodyPr>
          <a:lstStyle/>
          <a:p>
            <a:r>
              <a:rPr lang="it-IT" dirty="0">
                <a:solidFill>
                  <a:srgbClr val="C00000"/>
                </a:solidFill>
              </a:rPr>
              <a:t>Avv. Maria Stella Ciarletta</a:t>
            </a:r>
          </a:p>
        </p:txBody>
      </p:sp>
      <p:pic>
        <p:nvPicPr>
          <p:cNvPr id="2" name="Immagine 1"/>
          <p:cNvPicPr>
            <a:picLocks noChangeAspect="1"/>
          </p:cNvPicPr>
          <p:nvPr/>
        </p:nvPicPr>
        <p:blipFill>
          <a:blip r:embed="rId2"/>
          <a:stretch>
            <a:fillRect/>
          </a:stretch>
        </p:blipFill>
        <p:spPr>
          <a:xfrm flipH="1">
            <a:off x="985837" y="3303073"/>
            <a:ext cx="5006975" cy="368300"/>
          </a:xfrm>
          <a:prstGeom prst="rect">
            <a:avLst/>
          </a:prstGeom>
        </p:spPr>
      </p:pic>
      <p:sp>
        <p:nvSpPr>
          <p:cNvPr id="4" name="CasellaDiTesto 3"/>
          <p:cNvSpPr txBox="1"/>
          <p:nvPr/>
        </p:nvSpPr>
        <p:spPr>
          <a:xfrm>
            <a:off x="6579220" y="2743200"/>
            <a:ext cx="184731" cy="369332"/>
          </a:xfrm>
          <a:prstGeom prst="rect">
            <a:avLst/>
          </a:prstGeom>
          <a:noFill/>
        </p:spPr>
        <p:txBody>
          <a:bodyPr wrap="none" rtlCol="0">
            <a:spAutoFit/>
          </a:bodyPr>
          <a:lstStyle/>
          <a:p>
            <a:endParaRPr lang="it-IT" dirty="0"/>
          </a:p>
        </p:txBody>
      </p:sp>
    </p:spTree>
    <p:extLst>
      <p:ext uri="{BB962C8B-B14F-4D97-AF65-F5344CB8AC3E}">
        <p14:creationId xmlns:p14="http://schemas.microsoft.com/office/powerpoint/2010/main" val="170431976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a:xfrm>
            <a:off x="838200" y="1854200"/>
            <a:ext cx="10515600" cy="4351338"/>
          </a:xfrm>
        </p:spPr>
        <p:txBody>
          <a:bodyPr/>
          <a:lstStyle/>
          <a:p>
            <a:pPr algn="just"/>
            <a:r>
              <a:rPr lang="it-IT" dirty="0">
                <a:solidFill>
                  <a:srgbClr val="C00000"/>
                </a:solidFill>
              </a:rPr>
              <a:t>La direttiva ribadisce l’importanza dei temi delle pari </a:t>
            </a:r>
            <a:r>
              <a:rPr lang="it-IT" dirty="0" err="1">
                <a:solidFill>
                  <a:srgbClr val="C00000"/>
                </a:solidFill>
              </a:rPr>
              <a:t>opportunita</a:t>
            </a:r>
            <a:r>
              <a:rPr lang="it-IT" dirty="0">
                <a:solidFill>
                  <a:srgbClr val="C00000"/>
                </a:solidFill>
              </a:rPr>
              <a:t>̀ affrontati in provvedimenti a livello nazionale anche sulla base di indicazioni provenienti dall’ordinamento comunitario. </a:t>
            </a:r>
          </a:p>
          <a:p>
            <a:pPr algn="just"/>
            <a:r>
              <a:rPr lang="it-IT" dirty="0">
                <a:solidFill>
                  <a:srgbClr val="C00000"/>
                </a:solidFill>
              </a:rPr>
              <a:t>Il provvedimento ribadisce che l’uguaglianza di genere è un elemento strategico e imprescindibile per la crescita anche economica di un paese: «</a:t>
            </a:r>
            <a:r>
              <a:rPr lang="it-IT" i="1" dirty="0">
                <a:solidFill>
                  <a:srgbClr val="C00000"/>
                </a:solidFill>
              </a:rPr>
              <a:t>l’incremento del livello di occupazione delle donne rappresenta un indicatore rilevante dello sviluppo socio- economico del paese</a:t>
            </a:r>
            <a:r>
              <a:rPr lang="it-IT" dirty="0">
                <a:solidFill>
                  <a:srgbClr val="C00000"/>
                </a:solidFill>
              </a:rPr>
              <a:t>». </a:t>
            </a:r>
          </a:p>
          <a:p>
            <a:pPr algn="just"/>
            <a:endParaRPr lang="it-IT" dirty="0">
              <a:solidFill>
                <a:srgbClr val="C00000"/>
              </a:solidFill>
            </a:endParaRPr>
          </a:p>
        </p:txBody>
      </p:sp>
    </p:spTree>
    <p:extLst>
      <p:ext uri="{BB962C8B-B14F-4D97-AF65-F5344CB8AC3E}">
        <p14:creationId xmlns:p14="http://schemas.microsoft.com/office/powerpoint/2010/main" val="33091105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dirty="0">
              <a:solidFill>
                <a:srgbClr val="C00000"/>
              </a:solidFill>
            </a:endParaRPr>
          </a:p>
        </p:txBody>
      </p:sp>
      <p:sp>
        <p:nvSpPr>
          <p:cNvPr id="3" name="Segnaposto contenuto 2"/>
          <p:cNvSpPr>
            <a:spLocks noGrp="1"/>
          </p:cNvSpPr>
          <p:nvPr>
            <p:ph idx="1"/>
          </p:nvPr>
        </p:nvSpPr>
        <p:spPr>
          <a:xfrm>
            <a:off x="838200" y="1854200"/>
            <a:ext cx="10515600" cy="4351338"/>
          </a:xfrm>
        </p:spPr>
        <p:txBody>
          <a:bodyPr>
            <a:normAutofit fontScale="85000" lnSpcReduction="20000"/>
          </a:bodyPr>
          <a:lstStyle/>
          <a:p>
            <a:pPr algn="just"/>
            <a:r>
              <a:rPr lang="it-IT" dirty="0">
                <a:solidFill>
                  <a:srgbClr val="C00000"/>
                </a:solidFill>
              </a:rPr>
              <a:t>La direttiva 2/2019 dedica particolare attenzione al tema della </a:t>
            </a:r>
            <a:r>
              <a:rPr lang="it-IT" b="1" dirty="0">
                <a:solidFill>
                  <a:srgbClr val="C00000"/>
                </a:solidFill>
              </a:rPr>
              <a:t>conciliazione dei tempi di vita e dei tempi di lavoro</a:t>
            </a:r>
            <a:r>
              <a:rPr lang="it-IT" dirty="0">
                <a:solidFill>
                  <a:srgbClr val="C00000"/>
                </a:solidFill>
              </a:rPr>
              <a:t>, muovendo dal contenuto della Strategia Europa 2020 che focalizza l’attenzione sulla partecipazione delle donne al mercato del lavoro e vede nelle politiche di conciliazione lo strumento per un maggior tasso di occupazione femminile. Ed in particolare:</a:t>
            </a:r>
          </a:p>
          <a:p>
            <a:pPr algn="just"/>
            <a:r>
              <a:rPr lang="it-IT" b="1" dirty="0">
                <a:solidFill>
                  <a:srgbClr val="C00000"/>
                </a:solidFill>
              </a:rPr>
              <a:t>Risoluzione del Parlamento europeo del 9 giugno 2015</a:t>
            </a:r>
            <a:r>
              <a:rPr lang="it-IT" dirty="0">
                <a:solidFill>
                  <a:srgbClr val="C00000"/>
                </a:solidFill>
              </a:rPr>
              <a:t> sulla “</a:t>
            </a:r>
            <a:r>
              <a:rPr lang="it-IT" i="1" dirty="0">
                <a:solidFill>
                  <a:srgbClr val="C00000"/>
                </a:solidFill>
              </a:rPr>
              <a:t>Strategia dell’UE per la </a:t>
            </a:r>
            <a:r>
              <a:rPr lang="it-IT" i="1" dirty="0" err="1">
                <a:solidFill>
                  <a:srgbClr val="C00000"/>
                </a:solidFill>
              </a:rPr>
              <a:t>parita</a:t>
            </a:r>
            <a:r>
              <a:rPr lang="it-IT" i="1" dirty="0">
                <a:solidFill>
                  <a:srgbClr val="C00000"/>
                </a:solidFill>
              </a:rPr>
              <a:t>̀ tra uomini e donne dopo il 2015</a:t>
            </a:r>
            <a:r>
              <a:rPr lang="it-IT" dirty="0">
                <a:solidFill>
                  <a:srgbClr val="C00000"/>
                </a:solidFill>
              </a:rPr>
              <a:t>” che ha sottolineato l’importanza di </a:t>
            </a:r>
            <a:r>
              <a:rPr lang="it-IT" u="sng" dirty="0">
                <a:solidFill>
                  <a:srgbClr val="C00000"/>
                </a:solidFill>
              </a:rPr>
              <a:t>azioni positive che favoriscano la conciliazione tra vita familiare, privata e vita professionale, quali </a:t>
            </a:r>
            <a:r>
              <a:rPr lang="it-IT" u="sng" dirty="0" err="1">
                <a:solidFill>
                  <a:srgbClr val="C00000"/>
                </a:solidFill>
              </a:rPr>
              <a:t>modalita</a:t>
            </a:r>
            <a:r>
              <a:rPr lang="it-IT" u="sng" dirty="0">
                <a:solidFill>
                  <a:srgbClr val="C00000"/>
                </a:solidFill>
              </a:rPr>
              <a:t>̀ di lavoro flessibile</a:t>
            </a:r>
            <a:r>
              <a:rPr lang="it-IT" dirty="0">
                <a:solidFill>
                  <a:srgbClr val="C00000"/>
                </a:solidFill>
              </a:rPr>
              <a:t> (part-time, telelavoro, </a:t>
            </a:r>
            <a:r>
              <a:rPr lang="it-IT" dirty="0" err="1">
                <a:solidFill>
                  <a:srgbClr val="C00000"/>
                </a:solidFill>
              </a:rPr>
              <a:t>smart</a:t>
            </a:r>
            <a:r>
              <a:rPr lang="it-IT" dirty="0">
                <a:solidFill>
                  <a:srgbClr val="C00000"/>
                </a:solidFill>
              </a:rPr>
              <a:t> </a:t>
            </a:r>
            <a:r>
              <a:rPr lang="it-IT" dirty="0" err="1">
                <a:solidFill>
                  <a:srgbClr val="C00000"/>
                </a:solidFill>
              </a:rPr>
              <a:t>working</a:t>
            </a:r>
            <a:r>
              <a:rPr lang="it-IT" dirty="0">
                <a:solidFill>
                  <a:srgbClr val="C00000"/>
                </a:solidFill>
              </a:rPr>
              <a:t>);</a:t>
            </a:r>
          </a:p>
          <a:p>
            <a:pPr algn="just"/>
            <a:r>
              <a:rPr lang="it-IT" dirty="0">
                <a:solidFill>
                  <a:srgbClr val="C00000"/>
                </a:solidFill>
              </a:rPr>
              <a:t>•la </a:t>
            </a:r>
            <a:r>
              <a:rPr lang="it-IT" b="1" dirty="0" err="1">
                <a:solidFill>
                  <a:srgbClr val="C00000"/>
                </a:solidFill>
              </a:rPr>
              <a:t>Roadmap</a:t>
            </a:r>
            <a:r>
              <a:rPr lang="it-IT" b="1" dirty="0">
                <a:solidFill>
                  <a:srgbClr val="C00000"/>
                </a:solidFill>
              </a:rPr>
              <a:t> della Commissione europea</a:t>
            </a:r>
            <a:r>
              <a:rPr lang="it-IT" dirty="0">
                <a:solidFill>
                  <a:srgbClr val="C00000"/>
                </a:solidFill>
              </a:rPr>
              <a:t> "</a:t>
            </a:r>
            <a:r>
              <a:rPr lang="it-IT" i="1" dirty="0">
                <a:solidFill>
                  <a:srgbClr val="C00000"/>
                </a:solidFill>
              </a:rPr>
              <a:t>New start to </a:t>
            </a:r>
            <a:r>
              <a:rPr lang="it-IT" i="1" dirty="0" err="1">
                <a:solidFill>
                  <a:srgbClr val="C00000"/>
                </a:solidFill>
              </a:rPr>
              <a:t>address</a:t>
            </a:r>
            <a:r>
              <a:rPr lang="it-IT" i="1" dirty="0">
                <a:solidFill>
                  <a:srgbClr val="C00000"/>
                </a:solidFill>
              </a:rPr>
              <a:t> the </a:t>
            </a:r>
            <a:r>
              <a:rPr lang="it-IT" i="1" dirty="0" err="1">
                <a:solidFill>
                  <a:srgbClr val="C00000"/>
                </a:solidFill>
              </a:rPr>
              <a:t>challenges</a:t>
            </a:r>
            <a:r>
              <a:rPr lang="it-IT" i="1" dirty="0">
                <a:solidFill>
                  <a:srgbClr val="C00000"/>
                </a:solidFill>
              </a:rPr>
              <a:t> of work-life balance </a:t>
            </a:r>
            <a:r>
              <a:rPr lang="it-IT" i="1" dirty="0" err="1">
                <a:solidFill>
                  <a:srgbClr val="C00000"/>
                </a:solidFill>
              </a:rPr>
              <a:t>faced</a:t>
            </a:r>
            <a:r>
              <a:rPr lang="it-IT" i="1" dirty="0">
                <a:solidFill>
                  <a:srgbClr val="C00000"/>
                </a:solidFill>
              </a:rPr>
              <a:t> by </a:t>
            </a:r>
            <a:r>
              <a:rPr lang="it-IT" i="1" dirty="0" err="1">
                <a:solidFill>
                  <a:srgbClr val="C00000"/>
                </a:solidFill>
              </a:rPr>
              <a:t>working</a:t>
            </a:r>
            <a:r>
              <a:rPr lang="it-IT" i="1" dirty="0">
                <a:solidFill>
                  <a:srgbClr val="C00000"/>
                </a:solidFill>
              </a:rPr>
              <a:t> Families</a:t>
            </a:r>
            <a:r>
              <a:rPr lang="it-IT" dirty="0">
                <a:solidFill>
                  <a:srgbClr val="C00000"/>
                </a:solidFill>
              </a:rPr>
              <a:t>" (2015), che delinea le iniziative da adottare per aumentare l’occupazione femminile come previsto dalla citata Strategia Europa 2020.</a:t>
            </a:r>
          </a:p>
        </p:txBody>
      </p:sp>
    </p:spTree>
    <p:extLst>
      <p:ext uri="{BB962C8B-B14F-4D97-AF65-F5344CB8AC3E}">
        <p14:creationId xmlns:p14="http://schemas.microsoft.com/office/powerpoint/2010/main" val="123602295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solidFill>
                  <a:srgbClr val="C00000"/>
                </a:solidFill>
              </a:rPr>
              <a:t>Interventi nazionali successivi</a:t>
            </a:r>
          </a:p>
        </p:txBody>
      </p:sp>
      <p:sp>
        <p:nvSpPr>
          <p:cNvPr id="3" name="Segnaposto contenuto 2"/>
          <p:cNvSpPr>
            <a:spLocks noGrp="1"/>
          </p:cNvSpPr>
          <p:nvPr>
            <p:ph idx="1"/>
          </p:nvPr>
        </p:nvSpPr>
        <p:spPr/>
        <p:txBody>
          <a:bodyPr>
            <a:normAutofit fontScale="77500" lnSpcReduction="20000"/>
          </a:bodyPr>
          <a:lstStyle/>
          <a:p>
            <a:pPr algn="just"/>
            <a:r>
              <a:rPr lang="it-IT" b="1" dirty="0">
                <a:solidFill>
                  <a:srgbClr val="C00000"/>
                </a:solidFill>
              </a:rPr>
              <a:t>decreto legislativo 27 ottobre 2009, n. 150</a:t>
            </a:r>
            <a:r>
              <a:rPr lang="it-IT" dirty="0">
                <a:solidFill>
                  <a:srgbClr val="C00000"/>
                </a:solidFill>
              </a:rPr>
              <a:t>, in materia di ottimizzazione della </a:t>
            </a:r>
            <a:r>
              <a:rPr lang="it-IT" dirty="0" err="1">
                <a:solidFill>
                  <a:srgbClr val="C00000"/>
                </a:solidFill>
              </a:rPr>
              <a:t>produttivita</a:t>
            </a:r>
            <a:r>
              <a:rPr lang="it-IT" dirty="0">
                <a:solidFill>
                  <a:srgbClr val="C00000"/>
                </a:solidFill>
              </a:rPr>
              <a:t>̀ del lavoro pubblico e di efficienza e trasparenza delle pubbliche amministrazioni, si è riconosciuta la rilevanza del principio delle pari </a:t>
            </a:r>
            <a:r>
              <a:rPr lang="it-IT" dirty="0" err="1">
                <a:solidFill>
                  <a:srgbClr val="C00000"/>
                </a:solidFill>
              </a:rPr>
              <a:t>opportunita</a:t>
            </a:r>
            <a:r>
              <a:rPr lang="it-IT" dirty="0">
                <a:solidFill>
                  <a:srgbClr val="C00000"/>
                </a:solidFill>
              </a:rPr>
              <a:t>̀ quale </a:t>
            </a:r>
            <a:r>
              <a:rPr lang="it-IT" dirty="0" err="1">
                <a:solidFill>
                  <a:srgbClr val="C00000"/>
                </a:solidFill>
              </a:rPr>
              <a:t>modalita</a:t>
            </a:r>
            <a:r>
              <a:rPr lang="it-IT" dirty="0">
                <a:solidFill>
                  <a:srgbClr val="C00000"/>
                </a:solidFill>
              </a:rPr>
              <a:t>̀ di misurazione e valutazione della performance organizzativa delle amministrazioni pubbliche</a:t>
            </a:r>
          </a:p>
          <a:p>
            <a:pPr algn="just"/>
            <a:r>
              <a:rPr lang="it-IT" dirty="0">
                <a:solidFill>
                  <a:srgbClr val="C00000"/>
                </a:solidFill>
              </a:rPr>
              <a:t>l’istituzione dei ‘Comitati unici di garanzia’ previsti dalla legge 4 novembre 2010, n. 183</a:t>
            </a:r>
          </a:p>
          <a:p>
            <a:pPr algn="just"/>
            <a:r>
              <a:rPr lang="it-IT" b="1" dirty="0">
                <a:solidFill>
                  <a:srgbClr val="C00000"/>
                </a:solidFill>
              </a:rPr>
              <a:t>Piano strategico nazionale sulla violenza maschile contro le donne</a:t>
            </a:r>
            <a:r>
              <a:rPr lang="it-IT" dirty="0">
                <a:solidFill>
                  <a:srgbClr val="C00000"/>
                </a:solidFill>
              </a:rPr>
              <a:t>, previsto dal decreto-legge 14 agosto 2013, n. 93, convertito nella legge 15 ottobre 2013, n. 119. Tale Piano ha previsto la realizzazione di una serie di azioni e misure rivolte non solo alla repressione dei reati e alla protezione delle vittime, ma anche ad una significativa azione di prevenzione che parte prioritariamente dai settori della educazione, della formazione e del lavoro.</a:t>
            </a:r>
          </a:p>
          <a:p>
            <a:pPr algn="just"/>
            <a:r>
              <a:rPr lang="it-IT" b="1" dirty="0">
                <a:solidFill>
                  <a:srgbClr val="C00000"/>
                </a:solidFill>
              </a:rPr>
              <a:t>decreto legislativo 15 giugno 2015, n. 80</a:t>
            </a:r>
            <a:r>
              <a:rPr lang="it-IT" dirty="0">
                <a:solidFill>
                  <a:srgbClr val="C00000"/>
                </a:solidFill>
              </a:rPr>
              <a:t>, recante “</a:t>
            </a:r>
            <a:r>
              <a:rPr lang="it-IT" i="1" dirty="0">
                <a:solidFill>
                  <a:srgbClr val="C00000"/>
                </a:solidFill>
              </a:rPr>
              <a:t>Misure per la conciliazione delle esigenze di cura, di vita e di lavoro</a:t>
            </a:r>
            <a:r>
              <a:rPr lang="it-IT" dirty="0">
                <a:solidFill>
                  <a:srgbClr val="C00000"/>
                </a:solidFill>
              </a:rPr>
              <a:t>”, in attuazione del c.d. “Jobs </a:t>
            </a:r>
            <a:r>
              <a:rPr lang="it-IT" dirty="0" err="1">
                <a:solidFill>
                  <a:srgbClr val="C00000"/>
                </a:solidFill>
              </a:rPr>
              <a:t>act</a:t>
            </a:r>
            <a:r>
              <a:rPr lang="it-IT" dirty="0">
                <a:solidFill>
                  <a:srgbClr val="C00000"/>
                </a:solidFill>
              </a:rPr>
              <a:t>”, ha apportato modifiche al T.U. in materia di tutela e sostegno della </a:t>
            </a:r>
            <a:r>
              <a:rPr lang="it-IT" dirty="0" err="1">
                <a:solidFill>
                  <a:srgbClr val="C00000"/>
                </a:solidFill>
              </a:rPr>
              <a:t>maternita</a:t>
            </a:r>
            <a:r>
              <a:rPr lang="it-IT" dirty="0">
                <a:solidFill>
                  <a:srgbClr val="C00000"/>
                </a:solidFill>
              </a:rPr>
              <a:t>̀ e della </a:t>
            </a:r>
            <a:r>
              <a:rPr lang="it-IT" dirty="0" err="1">
                <a:solidFill>
                  <a:srgbClr val="C00000"/>
                </a:solidFill>
              </a:rPr>
              <a:t>paternita</a:t>
            </a:r>
            <a:r>
              <a:rPr lang="it-IT" dirty="0">
                <a:solidFill>
                  <a:srgbClr val="C00000"/>
                </a:solidFill>
              </a:rPr>
              <a:t>̀ di cui al decreto legislativo 26 marzo 2001, n. 151</a:t>
            </a:r>
          </a:p>
        </p:txBody>
      </p:sp>
    </p:spTree>
    <p:extLst>
      <p:ext uri="{BB962C8B-B14F-4D97-AF65-F5344CB8AC3E}">
        <p14:creationId xmlns:p14="http://schemas.microsoft.com/office/powerpoint/2010/main" val="149658149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normAutofit fontScale="85000" lnSpcReduction="20000"/>
          </a:bodyPr>
          <a:lstStyle/>
          <a:p>
            <a:pPr algn="just"/>
            <a:r>
              <a:rPr lang="it-IT" dirty="0">
                <a:solidFill>
                  <a:srgbClr val="C00000"/>
                </a:solidFill>
              </a:rPr>
              <a:t>La direttiva precisa che:</a:t>
            </a:r>
          </a:p>
          <a:p>
            <a:pPr algn="just"/>
            <a:r>
              <a:rPr lang="it-IT" dirty="0">
                <a:solidFill>
                  <a:srgbClr val="C00000"/>
                </a:solidFill>
              </a:rPr>
              <a:t>• appare necessario dare alle amministrazioni pubbliche indicazioni concrete che consentano di attuare quelle misure volte a garantire le pari </a:t>
            </a:r>
            <a:r>
              <a:rPr lang="it-IT" dirty="0" err="1">
                <a:solidFill>
                  <a:srgbClr val="C00000"/>
                </a:solidFill>
              </a:rPr>
              <a:t>opportunita</a:t>
            </a:r>
            <a:r>
              <a:rPr lang="it-IT" dirty="0">
                <a:solidFill>
                  <a:srgbClr val="C00000"/>
                </a:solidFill>
              </a:rPr>
              <a:t>̀ per tutti e, al contempo, fornire indirizzi operativi per l’applicazione degli strumenti di conciliazione dei tempi di vita e di lavoro.</a:t>
            </a:r>
          </a:p>
          <a:p>
            <a:pPr algn="just"/>
            <a:r>
              <a:rPr lang="it-IT" dirty="0">
                <a:solidFill>
                  <a:srgbClr val="C00000"/>
                </a:solidFill>
              </a:rPr>
              <a:t>• sono indicate le concrete linee di azione alle quali si devono attenere le amministrazioni pubbliche per il raggiungimento degli obiettivi che la direttiva si propone, ed è puntualizzato il ruolo che, ai medesimi fini, devono rivestire i CUG </a:t>
            </a:r>
            <a:r>
              <a:rPr lang="it-IT" dirty="0" err="1">
                <a:solidFill>
                  <a:srgbClr val="C00000"/>
                </a:solidFill>
              </a:rPr>
              <a:t>gia</a:t>
            </a:r>
            <a:r>
              <a:rPr lang="it-IT" dirty="0">
                <a:solidFill>
                  <a:srgbClr val="C00000"/>
                </a:solidFill>
              </a:rPr>
              <a:t>̀ costituiti presso le pubbliche amministrazioni, integrando i contenuti della direttiva 4 marzo 2011.</a:t>
            </a:r>
          </a:p>
          <a:p>
            <a:pPr algn="just"/>
            <a:r>
              <a:rPr lang="it-IT" dirty="0">
                <a:solidFill>
                  <a:srgbClr val="C00000"/>
                </a:solidFill>
              </a:rPr>
              <a:t>L’attuazione degli indirizzi forniti deve basarsi su </a:t>
            </a:r>
            <a:r>
              <a:rPr lang="it-IT" dirty="0" err="1">
                <a:solidFill>
                  <a:srgbClr val="C00000"/>
                </a:solidFill>
              </a:rPr>
              <a:t>attivita</a:t>
            </a:r>
            <a:r>
              <a:rPr lang="it-IT" dirty="0">
                <a:solidFill>
                  <a:srgbClr val="C00000"/>
                </a:solidFill>
              </a:rPr>
              <a:t>̀ di analisi e valutazione, finalizzate all'individuazione, attraverso indagini, studi e </a:t>
            </a:r>
            <a:r>
              <a:rPr lang="it-IT" dirty="0" err="1">
                <a:solidFill>
                  <a:srgbClr val="C00000"/>
                </a:solidFill>
              </a:rPr>
              <a:t>attivita</a:t>
            </a:r>
            <a:r>
              <a:rPr lang="it-IT" dirty="0">
                <a:solidFill>
                  <a:srgbClr val="C00000"/>
                </a:solidFill>
              </a:rPr>
              <a:t>̀ di monitoraggio, delle discriminazioni dirette e indirette che devono essere rimosse attraverso specifiche azioni positive con il coinvolgimento attivo dei CUG.</a:t>
            </a:r>
          </a:p>
        </p:txBody>
      </p:sp>
    </p:spTree>
    <p:extLst>
      <p:ext uri="{BB962C8B-B14F-4D97-AF65-F5344CB8AC3E}">
        <p14:creationId xmlns:p14="http://schemas.microsoft.com/office/powerpoint/2010/main" val="185723218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solidFill>
                  <a:srgbClr val="C00000"/>
                </a:solidFill>
              </a:rPr>
              <a:t>AMBITO DI APPLICAZIONE E FINALITA’</a:t>
            </a:r>
          </a:p>
        </p:txBody>
      </p:sp>
      <p:sp>
        <p:nvSpPr>
          <p:cNvPr id="3" name="Segnaposto contenuto 2"/>
          <p:cNvSpPr>
            <a:spLocks noGrp="1"/>
          </p:cNvSpPr>
          <p:nvPr>
            <p:ph idx="1"/>
          </p:nvPr>
        </p:nvSpPr>
        <p:spPr/>
        <p:txBody>
          <a:bodyPr>
            <a:normAutofit fontScale="92500"/>
          </a:bodyPr>
          <a:lstStyle/>
          <a:p>
            <a:pPr algn="just"/>
            <a:r>
              <a:rPr lang="it-IT" dirty="0">
                <a:solidFill>
                  <a:srgbClr val="C00000"/>
                </a:solidFill>
              </a:rPr>
              <a:t>La Direttiva specifica che le Amministrazioni svolgono un ruolo propositivo e propulsivo fondamentale:</a:t>
            </a:r>
          </a:p>
          <a:p>
            <a:pPr algn="just"/>
            <a:r>
              <a:rPr lang="it-IT" dirty="0">
                <a:solidFill>
                  <a:srgbClr val="C00000"/>
                </a:solidFill>
              </a:rPr>
              <a:t>Per la promozione ed attuazione dei principi di </a:t>
            </a:r>
            <a:r>
              <a:rPr lang="it-IT" dirty="0" err="1">
                <a:solidFill>
                  <a:srgbClr val="C00000"/>
                </a:solidFill>
              </a:rPr>
              <a:t>parita</a:t>
            </a:r>
            <a:r>
              <a:rPr lang="it-IT" dirty="0">
                <a:solidFill>
                  <a:srgbClr val="C00000"/>
                </a:solidFill>
              </a:rPr>
              <a:t>̀ e pari </a:t>
            </a:r>
            <a:r>
              <a:rPr lang="it-IT" dirty="0" err="1">
                <a:solidFill>
                  <a:srgbClr val="C00000"/>
                </a:solidFill>
              </a:rPr>
              <a:t>opportunita</a:t>
            </a:r>
            <a:r>
              <a:rPr lang="it-IT" dirty="0">
                <a:solidFill>
                  <a:srgbClr val="C00000"/>
                </a:solidFill>
              </a:rPr>
              <a:t>̀</a:t>
            </a:r>
          </a:p>
          <a:p>
            <a:pPr algn="just"/>
            <a:r>
              <a:rPr lang="it-IT" dirty="0">
                <a:solidFill>
                  <a:srgbClr val="C00000"/>
                </a:solidFill>
              </a:rPr>
              <a:t>Per la rimozione di ogni forma di discriminazione, sia diretta che indiretta, nei luoghi di lavoro ( e anche di prevenzione)</a:t>
            </a:r>
          </a:p>
          <a:p>
            <a:pPr algn="just"/>
            <a:r>
              <a:rPr lang="it-IT" dirty="0">
                <a:solidFill>
                  <a:srgbClr val="C00000"/>
                </a:solidFill>
              </a:rPr>
              <a:t>promuovere e diffondere la piena attuazione delle disposizioni vigenti</a:t>
            </a:r>
          </a:p>
          <a:p>
            <a:pPr algn="just"/>
            <a:r>
              <a:rPr lang="it-IT" dirty="0">
                <a:solidFill>
                  <a:srgbClr val="C00000"/>
                </a:solidFill>
              </a:rPr>
              <a:t>di aumentare la presenza delle donne in posizioni apicali</a:t>
            </a:r>
          </a:p>
          <a:p>
            <a:pPr algn="just"/>
            <a:r>
              <a:rPr lang="it-IT" dirty="0">
                <a:solidFill>
                  <a:srgbClr val="C00000"/>
                </a:solidFill>
              </a:rPr>
              <a:t>di sviluppare una cultura organizzativa di </a:t>
            </a:r>
            <a:r>
              <a:rPr lang="it-IT" dirty="0" err="1">
                <a:solidFill>
                  <a:srgbClr val="C00000"/>
                </a:solidFill>
              </a:rPr>
              <a:t>qualita</a:t>
            </a:r>
            <a:r>
              <a:rPr lang="it-IT" dirty="0">
                <a:solidFill>
                  <a:srgbClr val="C00000"/>
                </a:solidFill>
              </a:rPr>
              <a:t>̀ tesa a promuovere il rispetto della </a:t>
            </a:r>
            <a:r>
              <a:rPr lang="it-IT" dirty="0" err="1">
                <a:solidFill>
                  <a:srgbClr val="C00000"/>
                </a:solidFill>
              </a:rPr>
              <a:t>dignita</a:t>
            </a:r>
            <a:r>
              <a:rPr lang="it-IT" dirty="0">
                <a:solidFill>
                  <a:srgbClr val="C00000"/>
                </a:solidFill>
              </a:rPr>
              <a:t>̀ delle persone all’interno delle amministrazioni pubbliche.</a:t>
            </a:r>
          </a:p>
        </p:txBody>
      </p:sp>
    </p:spTree>
    <p:extLst>
      <p:ext uri="{BB962C8B-B14F-4D97-AF65-F5344CB8AC3E}">
        <p14:creationId xmlns:p14="http://schemas.microsoft.com/office/powerpoint/2010/main" val="172813704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solidFill>
                  <a:srgbClr val="C00000"/>
                </a:solidFill>
              </a:rPr>
              <a:t>DESTINATARI</a:t>
            </a:r>
          </a:p>
        </p:txBody>
      </p:sp>
      <p:sp>
        <p:nvSpPr>
          <p:cNvPr id="3" name="Segnaposto contenuto 2"/>
          <p:cNvSpPr>
            <a:spLocks noGrp="1"/>
          </p:cNvSpPr>
          <p:nvPr>
            <p:ph idx="1"/>
          </p:nvPr>
        </p:nvSpPr>
        <p:spPr/>
        <p:txBody>
          <a:bodyPr/>
          <a:lstStyle/>
          <a:p>
            <a:pPr marL="0" lvl="0" indent="0">
              <a:lnSpc>
                <a:spcPct val="100000"/>
              </a:lnSpc>
              <a:spcBef>
                <a:spcPts val="0"/>
              </a:spcBef>
              <a:buNone/>
            </a:pPr>
            <a:r>
              <a:rPr lang="it-IT" dirty="0">
                <a:solidFill>
                  <a:srgbClr val="C00000"/>
                </a:solidFill>
              </a:rPr>
              <a:t>le indicazioni fornite dalla presente direttiva sono destinate, in particolare, ai vertici delle amministrazioni</a:t>
            </a:r>
          </a:p>
          <a:p>
            <a:pPr lvl="0">
              <a:lnSpc>
                <a:spcPct val="100000"/>
              </a:lnSpc>
              <a:spcBef>
                <a:spcPts val="0"/>
              </a:spcBef>
              <a:buFont typeface="Wingdings" charset="2"/>
              <a:buChar char="ü"/>
            </a:pPr>
            <a:r>
              <a:rPr lang="it-IT" dirty="0">
                <a:solidFill>
                  <a:srgbClr val="C00000"/>
                </a:solidFill>
              </a:rPr>
              <a:t>ai titolari degli uffici responsabili delle politiche di gestione delle risorse umane e dell'organizzazione del lavoro - sia a livello centrale che a livello decentrato </a:t>
            </a:r>
          </a:p>
          <a:p>
            <a:pPr lvl="0">
              <a:lnSpc>
                <a:spcPct val="100000"/>
              </a:lnSpc>
              <a:spcBef>
                <a:spcPts val="0"/>
              </a:spcBef>
              <a:buFont typeface="Wingdings" charset="2"/>
              <a:buChar char="ü"/>
            </a:pPr>
            <a:r>
              <a:rPr lang="it-IT" dirty="0">
                <a:solidFill>
                  <a:srgbClr val="C00000"/>
                </a:solidFill>
              </a:rPr>
              <a:t>ai dirigenti pubblici</a:t>
            </a:r>
          </a:p>
          <a:p>
            <a:pPr lvl="0">
              <a:lnSpc>
                <a:spcPct val="100000"/>
              </a:lnSpc>
              <a:spcBef>
                <a:spcPts val="0"/>
              </a:spcBef>
              <a:buFont typeface="Wingdings" charset="2"/>
              <a:buChar char="ü"/>
            </a:pPr>
            <a:r>
              <a:rPr lang="it-IT" dirty="0">
                <a:solidFill>
                  <a:srgbClr val="C00000"/>
                </a:solidFill>
              </a:rPr>
              <a:t>a chiunque abbia </a:t>
            </a:r>
            <a:r>
              <a:rPr lang="it-IT" dirty="0" err="1">
                <a:solidFill>
                  <a:srgbClr val="C00000"/>
                </a:solidFill>
              </a:rPr>
              <a:t>responsabilita</a:t>
            </a:r>
            <a:r>
              <a:rPr lang="it-IT" dirty="0">
                <a:solidFill>
                  <a:srgbClr val="C00000"/>
                </a:solidFill>
              </a:rPr>
              <a:t>̀ organizzativa di personale ai Comitati unici di garanzia (CUG)</a:t>
            </a:r>
          </a:p>
          <a:p>
            <a:pPr lvl="0">
              <a:lnSpc>
                <a:spcPct val="100000"/>
              </a:lnSpc>
              <a:spcBef>
                <a:spcPts val="0"/>
              </a:spcBef>
              <a:buFont typeface="Wingdings" charset="2"/>
              <a:buChar char="ü"/>
            </a:pPr>
            <a:r>
              <a:rPr lang="it-IT" dirty="0">
                <a:solidFill>
                  <a:srgbClr val="C00000"/>
                </a:solidFill>
              </a:rPr>
              <a:t>agli Organismi Indipendenti di valutazione (OIV).</a:t>
            </a:r>
          </a:p>
        </p:txBody>
      </p:sp>
    </p:spTree>
    <p:extLst>
      <p:ext uri="{BB962C8B-B14F-4D97-AF65-F5344CB8AC3E}">
        <p14:creationId xmlns:p14="http://schemas.microsoft.com/office/powerpoint/2010/main" val="175174767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solidFill>
                  <a:srgbClr val="C00000"/>
                </a:solidFill>
              </a:rPr>
              <a:t>LE AZIONI</a:t>
            </a:r>
          </a:p>
        </p:txBody>
      </p:sp>
      <p:sp>
        <p:nvSpPr>
          <p:cNvPr id="3" name="Segnaposto contenuto 2"/>
          <p:cNvSpPr>
            <a:spLocks noGrp="1"/>
          </p:cNvSpPr>
          <p:nvPr>
            <p:ph idx="1"/>
          </p:nvPr>
        </p:nvSpPr>
        <p:spPr/>
        <p:txBody>
          <a:bodyPr>
            <a:normAutofit fontScale="92500" lnSpcReduction="10000"/>
          </a:bodyPr>
          <a:lstStyle/>
          <a:p>
            <a:pPr algn="just"/>
            <a:r>
              <a:rPr lang="it-IT" dirty="0">
                <a:solidFill>
                  <a:srgbClr val="C00000"/>
                </a:solidFill>
              </a:rPr>
              <a:t>La Direttiva individua concrete linee di azione a cui si devono attenere le amministrazioni pubbliche per raggiungere gli obiettivi che la direttiva si propone.</a:t>
            </a:r>
          </a:p>
          <a:p>
            <a:pPr algn="just"/>
            <a:r>
              <a:rPr lang="it-IT" dirty="0">
                <a:solidFill>
                  <a:srgbClr val="C00000"/>
                </a:solidFill>
              </a:rPr>
              <a:t>1.Prevenzione e rimozione delle discriminazioni</a:t>
            </a:r>
          </a:p>
          <a:p>
            <a:pPr algn="just"/>
            <a:r>
              <a:rPr lang="it-IT" dirty="0">
                <a:solidFill>
                  <a:srgbClr val="C00000"/>
                </a:solidFill>
              </a:rPr>
              <a:t>2. Piani triennali di azioni positive</a:t>
            </a:r>
          </a:p>
          <a:p>
            <a:pPr algn="just"/>
            <a:r>
              <a:rPr lang="it-IT" dirty="0">
                <a:solidFill>
                  <a:srgbClr val="C00000"/>
                </a:solidFill>
              </a:rPr>
              <a:t>3. Politiche di reclutamento e gestione del personale</a:t>
            </a:r>
          </a:p>
          <a:p>
            <a:pPr algn="just"/>
            <a:r>
              <a:rPr lang="it-IT" dirty="0">
                <a:solidFill>
                  <a:srgbClr val="C00000"/>
                </a:solidFill>
              </a:rPr>
              <a:t>4. Organizzazione del lavoro</a:t>
            </a:r>
          </a:p>
          <a:p>
            <a:pPr algn="just"/>
            <a:r>
              <a:rPr lang="it-IT" dirty="0">
                <a:solidFill>
                  <a:srgbClr val="C00000"/>
                </a:solidFill>
              </a:rPr>
              <a:t>5. Formazione e diffusione del modello culturale improntato alla promozione delle pari </a:t>
            </a:r>
            <a:r>
              <a:rPr lang="it-IT" dirty="0" err="1">
                <a:solidFill>
                  <a:srgbClr val="C00000"/>
                </a:solidFill>
              </a:rPr>
              <a:t>opportunita</a:t>
            </a:r>
            <a:r>
              <a:rPr lang="it-IT" dirty="0">
                <a:solidFill>
                  <a:srgbClr val="C00000"/>
                </a:solidFill>
              </a:rPr>
              <a:t>̀ e alla conciliazione dei tempi di vita e di lavoro</a:t>
            </a:r>
          </a:p>
          <a:p>
            <a:pPr algn="just"/>
            <a:r>
              <a:rPr lang="it-IT" b="1" dirty="0">
                <a:solidFill>
                  <a:srgbClr val="C00000"/>
                </a:solidFill>
              </a:rPr>
              <a:t>6. Rafforzamento dei Comitati Unici di Garanzia</a:t>
            </a:r>
          </a:p>
        </p:txBody>
      </p:sp>
    </p:spTree>
    <p:extLst>
      <p:ext uri="{BB962C8B-B14F-4D97-AF65-F5344CB8AC3E}">
        <p14:creationId xmlns:p14="http://schemas.microsoft.com/office/powerpoint/2010/main" val="102811560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93E2A19-16E8-6143-A209-BD6E2D040A6E}"/>
              </a:ext>
            </a:extLst>
          </p:cNvPr>
          <p:cNvSpPr>
            <a:spLocks noGrp="1"/>
          </p:cNvSpPr>
          <p:nvPr>
            <p:ph type="title"/>
          </p:nvPr>
        </p:nvSpPr>
        <p:spPr/>
        <p:txBody>
          <a:bodyPr>
            <a:normAutofit fontScale="90000"/>
          </a:bodyPr>
          <a:lstStyle/>
          <a:p>
            <a:pPr algn="ctr"/>
            <a:br>
              <a:rPr lang="it-IT" dirty="0">
                <a:solidFill>
                  <a:srgbClr val="C00000"/>
                </a:solidFill>
              </a:rPr>
            </a:br>
            <a:r>
              <a:rPr lang="it-IT" dirty="0">
                <a:solidFill>
                  <a:srgbClr val="C00000"/>
                </a:solidFill>
              </a:rPr>
              <a:t>1.Prevenzione e rimozione delle discriminazioni</a:t>
            </a:r>
            <a:br>
              <a:rPr lang="it-IT" dirty="0">
                <a:solidFill>
                  <a:srgbClr val="C00000"/>
                </a:solidFill>
              </a:rPr>
            </a:br>
            <a:br>
              <a:rPr lang="it-IT" dirty="0">
                <a:solidFill>
                  <a:srgbClr val="C00000"/>
                </a:solidFill>
              </a:rPr>
            </a:br>
            <a:endParaRPr lang="it-IT" dirty="0">
              <a:solidFill>
                <a:srgbClr val="C00000"/>
              </a:solidFill>
            </a:endParaRPr>
          </a:p>
        </p:txBody>
      </p:sp>
      <p:sp>
        <p:nvSpPr>
          <p:cNvPr id="3" name="Segnaposto contenuto 2">
            <a:extLst>
              <a:ext uri="{FF2B5EF4-FFF2-40B4-BE49-F238E27FC236}">
                <a16:creationId xmlns:a16="http://schemas.microsoft.com/office/drawing/2014/main" id="{77FEB7B1-04B5-FD4D-84BF-ACFE1D23747E}"/>
              </a:ext>
            </a:extLst>
          </p:cNvPr>
          <p:cNvSpPr>
            <a:spLocks noGrp="1"/>
          </p:cNvSpPr>
          <p:nvPr>
            <p:ph idx="1"/>
          </p:nvPr>
        </p:nvSpPr>
        <p:spPr/>
        <p:txBody>
          <a:bodyPr/>
          <a:lstStyle/>
          <a:p>
            <a:pPr algn="just"/>
            <a:r>
              <a:rPr lang="it-IT" dirty="0">
                <a:solidFill>
                  <a:srgbClr val="C00000"/>
                </a:solidFill>
              </a:rPr>
              <a:t>Le amministrazioni pubbliche sono tenute a garantire e ad esigere l’osservanza di tutte le norme vigenti che, in linea con i principi sanciti dalla Costituzione, vietano qualsiasi forma di discriminazione diretta o indiretta in ambito lavorativo.</a:t>
            </a:r>
          </a:p>
          <a:p>
            <a:pPr algn="just"/>
            <a:endParaRPr lang="it-IT" dirty="0">
              <a:solidFill>
                <a:srgbClr val="C00000"/>
              </a:solidFill>
            </a:endParaRPr>
          </a:p>
        </p:txBody>
      </p:sp>
    </p:spTree>
    <p:extLst>
      <p:ext uri="{BB962C8B-B14F-4D97-AF65-F5344CB8AC3E}">
        <p14:creationId xmlns:p14="http://schemas.microsoft.com/office/powerpoint/2010/main" val="315890636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10C41E7-52D5-4E4B-BB9F-70689299CFCD}"/>
              </a:ext>
            </a:extLst>
          </p:cNvPr>
          <p:cNvSpPr>
            <a:spLocks noGrp="1"/>
          </p:cNvSpPr>
          <p:nvPr>
            <p:ph type="title"/>
          </p:nvPr>
        </p:nvSpPr>
        <p:spPr/>
        <p:txBody>
          <a:bodyPr/>
          <a:lstStyle/>
          <a:p>
            <a:pPr algn="ctr"/>
            <a:r>
              <a:rPr lang="it-IT" dirty="0">
                <a:solidFill>
                  <a:srgbClr val="C00000"/>
                </a:solidFill>
              </a:rPr>
              <a:t>Quadro normativo</a:t>
            </a:r>
          </a:p>
        </p:txBody>
      </p:sp>
      <p:sp>
        <p:nvSpPr>
          <p:cNvPr id="3" name="Segnaposto contenuto 2">
            <a:extLst>
              <a:ext uri="{FF2B5EF4-FFF2-40B4-BE49-F238E27FC236}">
                <a16:creationId xmlns:a16="http://schemas.microsoft.com/office/drawing/2014/main" id="{6BEE5E8E-2196-724A-86DB-7F416A89BB0C}"/>
              </a:ext>
            </a:extLst>
          </p:cNvPr>
          <p:cNvSpPr>
            <a:spLocks noGrp="1"/>
          </p:cNvSpPr>
          <p:nvPr>
            <p:ph idx="1"/>
          </p:nvPr>
        </p:nvSpPr>
        <p:spPr/>
        <p:txBody>
          <a:bodyPr>
            <a:normAutofit fontScale="92500" lnSpcReduction="20000"/>
          </a:bodyPr>
          <a:lstStyle/>
          <a:p>
            <a:r>
              <a:rPr lang="it-IT" u="sng" dirty="0">
                <a:solidFill>
                  <a:srgbClr val="C00000"/>
                </a:solidFill>
              </a:rPr>
              <a:t>divieto di discriminazione nell’accesso al lavoro</a:t>
            </a:r>
            <a:r>
              <a:rPr lang="it-IT" dirty="0">
                <a:solidFill>
                  <a:srgbClr val="C00000"/>
                </a:solidFill>
              </a:rPr>
              <a:t> (art. 15 della legge n. 300 del 1970 e articoli 27 e 31 del d.lgs. n. 198 del 2006);</a:t>
            </a:r>
          </a:p>
          <a:p>
            <a:r>
              <a:rPr lang="it-IT" u="sng" dirty="0">
                <a:solidFill>
                  <a:srgbClr val="C00000"/>
                </a:solidFill>
              </a:rPr>
              <a:t>divieto di discriminazione relativo al trattamento giuridico, alla carriera e al trattamento economico</a:t>
            </a:r>
            <a:r>
              <a:rPr lang="it-IT" dirty="0">
                <a:solidFill>
                  <a:srgbClr val="C00000"/>
                </a:solidFill>
              </a:rPr>
              <a:t> (articoli 28 e 29 del decreto legislativo n. 198 del 2006);</a:t>
            </a:r>
          </a:p>
          <a:p>
            <a:r>
              <a:rPr lang="it-IT" u="sng" dirty="0">
                <a:solidFill>
                  <a:srgbClr val="C00000"/>
                </a:solidFill>
              </a:rPr>
              <a:t>divieto di discriminazione relativo all’accesso alle prestazioni previdenziali</a:t>
            </a:r>
            <a:r>
              <a:rPr lang="it-IT" dirty="0">
                <a:solidFill>
                  <a:srgbClr val="C00000"/>
                </a:solidFill>
              </a:rPr>
              <a:t> (art. 30 del d.lgs. n. 198 del 2006);</a:t>
            </a:r>
          </a:p>
          <a:p>
            <a:r>
              <a:rPr lang="it-IT" u="sng" dirty="0">
                <a:solidFill>
                  <a:srgbClr val="C00000"/>
                </a:solidFill>
              </a:rPr>
              <a:t>divieto di porre in essere patti o atti finalizzati alla cessazione del rapporto di lavoro per discriminazioni basate sul sesso</a:t>
            </a:r>
            <a:r>
              <a:rPr lang="it-IT" dirty="0">
                <a:solidFill>
                  <a:srgbClr val="C00000"/>
                </a:solidFill>
              </a:rPr>
              <a:t> (art. 15 della legge n. 300 del 1970), </a:t>
            </a:r>
            <a:r>
              <a:rPr lang="it-IT" u="sng" dirty="0">
                <a:solidFill>
                  <a:srgbClr val="C00000"/>
                </a:solidFill>
              </a:rPr>
              <a:t>sul matrimonio </a:t>
            </a:r>
            <a:r>
              <a:rPr lang="it-IT" dirty="0">
                <a:solidFill>
                  <a:srgbClr val="C00000"/>
                </a:solidFill>
              </a:rPr>
              <a:t>(art. 35 del d.lgs. n. 198 del 2006), </a:t>
            </a:r>
            <a:r>
              <a:rPr lang="it-IT" u="sng" dirty="0">
                <a:solidFill>
                  <a:srgbClr val="C00000"/>
                </a:solidFill>
              </a:rPr>
              <a:t>sulla </a:t>
            </a:r>
            <a:r>
              <a:rPr lang="it-IT" u="sng" dirty="0" err="1">
                <a:solidFill>
                  <a:srgbClr val="C00000"/>
                </a:solidFill>
              </a:rPr>
              <a:t>maternita</a:t>
            </a:r>
            <a:r>
              <a:rPr lang="it-IT" u="sng" dirty="0">
                <a:solidFill>
                  <a:srgbClr val="C00000"/>
                </a:solidFill>
              </a:rPr>
              <a:t>̀</a:t>
            </a:r>
            <a:r>
              <a:rPr lang="it-IT" dirty="0">
                <a:solidFill>
                  <a:srgbClr val="C00000"/>
                </a:solidFill>
              </a:rPr>
              <a:t> - anche in caso di adozione o affidamento - e a causa della domanda o fruizione del periodo di congedo parentale o per malattia del bambino (art. 54 del d.lgs. n. 151 del 2001).</a:t>
            </a:r>
          </a:p>
        </p:txBody>
      </p:sp>
    </p:spTree>
    <p:extLst>
      <p:ext uri="{BB962C8B-B14F-4D97-AF65-F5344CB8AC3E}">
        <p14:creationId xmlns:p14="http://schemas.microsoft.com/office/powerpoint/2010/main" val="418423364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682D8E4-94C7-564B-9674-508E64AD0035}"/>
              </a:ext>
            </a:extLst>
          </p:cNvPr>
          <p:cNvSpPr>
            <a:spLocks noGrp="1"/>
          </p:cNvSpPr>
          <p:nvPr>
            <p:ph type="title"/>
          </p:nvPr>
        </p:nvSpPr>
        <p:spPr/>
        <p:txBody>
          <a:bodyPr/>
          <a:lstStyle/>
          <a:p>
            <a:pPr algn="ctr"/>
            <a:r>
              <a:rPr lang="it-IT" dirty="0">
                <a:solidFill>
                  <a:srgbClr val="C00000"/>
                </a:solidFill>
              </a:rPr>
              <a:t>Quadro normativo</a:t>
            </a:r>
            <a:endParaRPr lang="it-IT" dirty="0"/>
          </a:p>
        </p:txBody>
      </p:sp>
      <p:sp>
        <p:nvSpPr>
          <p:cNvPr id="3" name="Segnaposto contenuto 2">
            <a:extLst>
              <a:ext uri="{FF2B5EF4-FFF2-40B4-BE49-F238E27FC236}">
                <a16:creationId xmlns:a16="http://schemas.microsoft.com/office/drawing/2014/main" id="{11C728D7-5046-AD43-890A-EC5A02E86E4A}"/>
              </a:ext>
            </a:extLst>
          </p:cNvPr>
          <p:cNvSpPr>
            <a:spLocks noGrp="1"/>
          </p:cNvSpPr>
          <p:nvPr>
            <p:ph idx="1"/>
          </p:nvPr>
        </p:nvSpPr>
        <p:spPr/>
        <p:txBody>
          <a:bodyPr/>
          <a:lstStyle/>
          <a:p>
            <a:pPr algn="just"/>
            <a:r>
              <a:rPr lang="it-IT" dirty="0">
                <a:solidFill>
                  <a:srgbClr val="C00000"/>
                </a:solidFill>
              </a:rPr>
              <a:t>il decreto legislativo 9 luglio 2003, n. 215 che ha dato attuazione alla direttiva 2000/43/CE (</a:t>
            </a:r>
            <a:r>
              <a:rPr lang="it-IT" b="1" dirty="0">
                <a:solidFill>
                  <a:srgbClr val="C00000"/>
                </a:solidFill>
              </a:rPr>
              <a:t>Attuazione della direttiva 2000/43/CE per la </a:t>
            </a:r>
            <a:r>
              <a:rPr lang="it-IT" b="1" dirty="0" err="1">
                <a:solidFill>
                  <a:srgbClr val="C00000"/>
                </a:solidFill>
              </a:rPr>
              <a:t>parita</a:t>
            </a:r>
            <a:r>
              <a:rPr lang="it-IT" b="1" dirty="0">
                <a:solidFill>
                  <a:srgbClr val="C00000"/>
                </a:solidFill>
              </a:rPr>
              <a:t>̀ di trattamento tra le persone indipendentemente dalla razza e dall'origine etnica) </a:t>
            </a:r>
            <a:endParaRPr lang="it-IT" dirty="0">
              <a:solidFill>
                <a:srgbClr val="C00000"/>
              </a:solidFill>
            </a:endParaRPr>
          </a:p>
          <a:p>
            <a:pPr algn="just"/>
            <a:r>
              <a:rPr lang="it-IT" dirty="0">
                <a:solidFill>
                  <a:srgbClr val="C00000"/>
                </a:solidFill>
              </a:rPr>
              <a:t>Il decreto legislativo 9 luglio 2003, n. 216 che ha dato </a:t>
            </a:r>
            <a:r>
              <a:rPr lang="it-IT" b="1" dirty="0">
                <a:solidFill>
                  <a:srgbClr val="C00000"/>
                </a:solidFill>
              </a:rPr>
              <a:t>attuazione della direttiva 2000/78/CE per la </a:t>
            </a:r>
            <a:r>
              <a:rPr lang="it-IT" b="1" dirty="0" err="1">
                <a:solidFill>
                  <a:srgbClr val="C00000"/>
                </a:solidFill>
              </a:rPr>
              <a:t>parita</a:t>
            </a:r>
            <a:r>
              <a:rPr lang="it-IT" b="1" dirty="0">
                <a:solidFill>
                  <a:srgbClr val="C00000"/>
                </a:solidFill>
              </a:rPr>
              <a:t>̀ di trattamento in materia di occupazione e di condizioni di lavoro </a:t>
            </a:r>
            <a:r>
              <a:rPr lang="it-IT" dirty="0">
                <a:solidFill>
                  <a:srgbClr val="C00000"/>
                </a:solidFill>
              </a:rPr>
              <a:t>che ha introdotto disposizioni mirate a garantire la </a:t>
            </a:r>
            <a:r>
              <a:rPr lang="it-IT" dirty="0" err="1">
                <a:solidFill>
                  <a:srgbClr val="C00000"/>
                </a:solidFill>
              </a:rPr>
              <a:t>parita</a:t>
            </a:r>
            <a:r>
              <a:rPr lang="it-IT" dirty="0">
                <a:solidFill>
                  <a:srgbClr val="C00000"/>
                </a:solidFill>
              </a:rPr>
              <a:t>̀ di trattamento fra le persone per tutto quanto concerne l’occupazione e le condizioni di lavoro. </a:t>
            </a:r>
          </a:p>
          <a:p>
            <a:endParaRPr lang="it-IT" dirty="0">
              <a:solidFill>
                <a:srgbClr val="C00000"/>
              </a:solidFill>
            </a:endParaRPr>
          </a:p>
        </p:txBody>
      </p:sp>
    </p:spTree>
    <p:extLst>
      <p:ext uri="{BB962C8B-B14F-4D97-AF65-F5344CB8AC3E}">
        <p14:creationId xmlns:p14="http://schemas.microsoft.com/office/powerpoint/2010/main" val="35703021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a:solidFill>
                  <a:srgbClr val="C00000"/>
                </a:solidFill>
              </a:rPr>
              <a:t>I COMITATI UNICI DI GARANZIA: COSA PREVEDE LA LEGGE</a:t>
            </a:r>
            <a:br>
              <a:rPr lang="it-IT" dirty="0">
                <a:solidFill>
                  <a:srgbClr val="C00000"/>
                </a:solidFill>
              </a:rPr>
            </a:br>
            <a:endParaRPr lang="it-IT" dirty="0"/>
          </a:p>
        </p:txBody>
      </p:sp>
      <p:sp>
        <p:nvSpPr>
          <p:cNvPr id="3" name="Segnaposto contenuto 2"/>
          <p:cNvSpPr>
            <a:spLocks noGrp="1"/>
          </p:cNvSpPr>
          <p:nvPr>
            <p:ph idx="1"/>
          </p:nvPr>
        </p:nvSpPr>
        <p:spPr>
          <a:xfrm>
            <a:off x="838200" y="1870230"/>
            <a:ext cx="10515600" cy="4351338"/>
          </a:xfrm>
        </p:spPr>
        <p:txBody>
          <a:bodyPr>
            <a:normAutofit lnSpcReduction="10000"/>
          </a:bodyPr>
          <a:lstStyle/>
          <a:p>
            <a:r>
              <a:rPr lang="it-IT" dirty="0">
                <a:solidFill>
                  <a:srgbClr val="C00000"/>
                </a:solidFill>
              </a:rPr>
              <a:t>Legge 4 novembre 2010, n. 183 (c.d. “Collegato lavoro”) Art. 21</a:t>
            </a:r>
          </a:p>
          <a:p>
            <a:pPr algn="just"/>
            <a:r>
              <a:rPr lang="it-IT" dirty="0">
                <a:solidFill>
                  <a:srgbClr val="C00000"/>
                </a:solidFill>
              </a:rPr>
              <a:t>prevede che le pubbliche amministrazioni costituiscano senza nuovi o maggiori oneri per la funzione pubblica, il “</a:t>
            </a:r>
            <a:r>
              <a:rPr lang="it-IT" b="1" dirty="0">
                <a:solidFill>
                  <a:srgbClr val="C00000"/>
                </a:solidFill>
              </a:rPr>
              <a:t>Comitato unico di garanzia per le pari opportunità, la valorizzazione del benessere di chi lavora e contro le discriminazioni</a:t>
            </a:r>
            <a:r>
              <a:rPr lang="it-IT" dirty="0">
                <a:solidFill>
                  <a:srgbClr val="C00000"/>
                </a:solidFill>
              </a:rPr>
              <a:t>” che sostituisce, unificando le competenze in un solo organismo, i comitati per le opportunità e i comitati paritetici sul fenomeno del mobbing, costituiti in applicazione della contrattazione collettiva, dei quali assume tutte le funzioni previste dalla legge, dai contratti collettivi relativi al personale delle amministrazioni pubbliche o da altre disposizioni”(art. 57, comma 1).</a:t>
            </a:r>
          </a:p>
        </p:txBody>
      </p:sp>
    </p:spTree>
    <p:extLst>
      <p:ext uri="{BB962C8B-B14F-4D97-AF65-F5344CB8AC3E}">
        <p14:creationId xmlns:p14="http://schemas.microsoft.com/office/powerpoint/2010/main" val="5068797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55F9938-D4A4-9E48-8571-28755FB815BD}"/>
              </a:ext>
            </a:extLst>
          </p:cNvPr>
          <p:cNvSpPr>
            <a:spLocks noGrp="1"/>
          </p:cNvSpPr>
          <p:nvPr>
            <p:ph type="title"/>
          </p:nvPr>
        </p:nvSpPr>
        <p:spPr/>
        <p:txBody>
          <a:bodyPr/>
          <a:lstStyle/>
          <a:p>
            <a:pPr algn="ctr"/>
            <a:r>
              <a:rPr lang="it-IT" dirty="0">
                <a:solidFill>
                  <a:srgbClr val="C00000"/>
                </a:solidFill>
              </a:rPr>
              <a:t>Azioni : Piani triennali di azioni positive</a:t>
            </a:r>
            <a:br>
              <a:rPr lang="it-IT" dirty="0">
                <a:solidFill>
                  <a:srgbClr val="C00000"/>
                </a:solidFill>
              </a:rPr>
            </a:br>
            <a:endParaRPr lang="it-IT" dirty="0"/>
          </a:p>
        </p:txBody>
      </p:sp>
      <p:sp>
        <p:nvSpPr>
          <p:cNvPr id="3" name="Segnaposto contenuto 2">
            <a:extLst>
              <a:ext uri="{FF2B5EF4-FFF2-40B4-BE49-F238E27FC236}">
                <a16:creationId xmlns:a16="http://schemas.microsoft.com/office/drawing/2014/main" id="{E802696F-3191-9A40-966C-964EE1EA3F6C}"/>
              </a:ext>
            </a:extLst>
          </p:cNvPr>
          <p:cNvSpPr>
            <a:spLocks noGrp="1"/>
          </p:cNvSpPr>
          <p:nvPr>
            <p:ph idx="1"/>
          </p:nvPr>
        </p:nvSpPr>
        <p:spPr/>
        <p:txBody>
          <a:bodyPr>
            <a:normAutofit fontScale="92500" lnSpcReduction="10000"/>
          </a:bodyPr>
          <a:lstStyle/>
          <a:p>
            <a:pPr algn="just"/>
            <a:r>
              <a:rPr lang="it-IT" dirty="0">
                <a:solidFill>
                  <a:srgbClr val="C00000"/>
                </a:solidFill>
              </a:rPr>
              <a:t>La prima azione che le P.A. devono fare è dotarsi di un piano triennale di azioni positive.</a:t>
            </a:r>
          </a:p>
          <a:p>
            <a:pPr algn="just"/>
            <a:r>
              <a:rPr lang="it-IT" dirty="0">
                <a:solidFill>
                  <a:srgbClr val="C00000"/>
                </a:solidFill>
              </a:rPr>
              <a:t>I piani triennali di azioni positive sono previsti dal d.lgs. n. 198 del 2006 recante “</a:t>
            </a:r>
            <a:r>
              <a:rPr lang="it-IT" i="1" dirty="0">
                <a:solidFill>
                  <a:srgbClr val="C00000"/>
                </a:solidFill>
              </a:rPr>
              <a:t>Codice delle pari </a:t>
            </a:r>
            <a:r>
              <a:rPr lang="it-IT" i="1" dirty="0" err="1">
                <a:solidFill>
                  <a:srgbClr val="C00000"/>
                </a:solidFill>
              </a:rPr>
              <a:t>opportunita</a:t>
            </a:r>
            <a:r>
              <a:rPr lang="it-IT" i="1" dirty="0">
                <a:solidFill>
                  <a:srgbClr val="C00000"/>
                </a:solidFill>
              </a:rPr>
              <a:t>̀ tra uomo e donna</a:t>
            </a:r>
            <a:r>
              <a:rPr lang="it-IT" dirty="0">
                <a:solidFill>
                  <a:srgbClr val="C00000"/>
                </a:solidFill>
              </a:rPr>
              <a:t>”, all’articolo 48, intitolato “</a:t>
            </a:r>
            <a:r>
              <a:rPr lang="it-IT" i="1" dirty="0">
                <a:solidFill>
                  <a:srgbClr val="C00000"/>
                </a:solidFill>
              </a:rPr>
              <a:t>Azioni positive nelle pubbliche amministrazioni</a:t>
            </a:r>
            <a:r>
              <a:rPr lang="it-IT" dirty="0">
                <a:solidFill>
                  <a:srgbClr val="C00000"/>
                </a:solidFill>
              </a:rPr>
              <a:t>” stabilisce che le amministrazioni dello Stato predispongano Piani triennali di azioni positive tendenti ad assicurare la rimozione degli ostacoli che, di fatto, impediscono la piena realizzazione delle pari </a:t>
            </a:r>
            <a:r>
              <a:rPr lang="it-IT" dirty="0" err="1">
                <a:solidFill>
                  <a:srgbClr val="C00000"/>
                </a:solidFill>
              </a:rPr>
              <a:t>opportunita</a:t>
            </a:r>
            <a:r>
              <a:rPr lang="it-IT" dirty="0">
                <a:solidFill>
                  <a:srgbClr val="C00000"/>
                </a:solidFill>
              </a:rPr>
              <a:t>̀ nel lavoro. La medesima disposizione introduce quale </a:t>
            </a:r>
            <a:r>
              <a:rPr lang="it-IT" b="1" dirty="0">
                <a:solidFill>
                  <a:srgbClr val="C00000"/>
                </a:solidFill>
              </a:rPr>
              <a:t>sanzione</a:t>
            </a:r>
            <a:r>
              <a:rPr lang="it-IT" dirty="0">
                <a:solidFill>
                  <a:srgbClr val="C00000"/>
                </a:solidFill>
              </a:rPr>
              <a:t> per il caso di mancata adozione del suddetto Piano triennale </a:t>
            </a:r>
            <a:r>
              <a:rPr lang="it-IT" u="sng" dirty="0">
                <a:solidFill>
                  <a:srgbClr val="C00000"/>
                </a:solidFill>
              </a:rPr>
              <a:t>il divieto di assumere da parte dell’Amministrazione nuovo personale, compreso quello appartenente alle categorie protette.</a:t>
            </a:r>
          </a:p>
        </p:txBody>
      </p:sp>
    </p:spTree>
    <p:extLst>
      <p:ext uri="{BB962C8B-B14F-4D97-AF65-F5344CB8AC3E}">
        <p14:creationId xmlns:p14="http://schemas.microsoft.com/office/powerpoint/2010/main" val="229821919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DA76A2A-7D62-424B-8AB4-2B45E820398A}"/>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C1C45484-5D75-554A-96A7-20C66E6CA767}"/>
              </a:ext>
            </a:extLst>
          </p:cNvPr>
          <p:cNvSpPr>
            <a:spLocks noGrp="1"/>
          </p:cNvSpPr>
          <p:nvPr>
            <p:ph idx="1"/>
          </p:nvPr>
        </p:nvSpPr>
        <p:spPr/>
        <p:txBody>
          <a:bodyPr/>
          <a:lstStyle/>
          <a:p>
            <a:pPr algn="just"/>
            <a:r>
              <a:rPr lang="it-IT" dirty="0">
                <a:solidFill>
                  <a:srgbClr val="C00000"/>
                </a:solidFill>
              </a:rPr>
              <a:t>La promozione della </a:t>
            </a:r>
            <a:r>
              <a:rPr lang="it-IT" dirty="0" err="1">
                <a:solidFill>
                  <a:srgbClr val="C00000"/>
                </a:solidFill>
              </a:rPr>
              <a:t>parita</a:t>
            </a:r>
            <a:r>
              <a:rPr lang="it-IT" dirty="0">
                <a:solidFill>
                  <a:srgbClr val="C00000"/>
                </a:solidFill>
              </a:rPr>
              <a:t>̀ e delle pari </a:t>
            </a:r>
            <a:r>
              <a:rPr lang="it-IT" dirty="0" err="1">
                <a:solidFill>
                  <a:srgbClr val="C00000"/>
                </a:solidFill>
              </a:rPr>
              <a:t>opportunita</a:t>
            </a:r>
            <a:r>
              <a:rPr lang="it-IT" dirty="0">
                <a:solidFill>
                  <a:srgbClr val="C00000"/>
                </a:solidFill>
              </a:rPr>
              <a:t>̀ nella pubblica amministrazione necessita di un’adeguata </a:t>
            </a:r>
            <a:r>
              <a:rPr lang="it-IT" dirty="0" err="1">
                <a:solidFill>
                  <a:srgbClr val="C00000"/>
                </a:solidFill>
              </a:rPr>
              <a:t>attivita</a:t>
            </a:r>
            <a:r>
              <a:rPr lang="it-IT" dirty="0">
                <a:solidFill>
                  <a:srgbClr val="C00000"/>
                </a:solidFill>
              </a:rPr>
              <a:t>̀ di programmazione e pianificazione, strumenti ormai indispensabili per rendere l’azione amministrativa </a:t>
            </a:r>
            <a:r>
              <a:rPr lang="it-IT" dirty="0" err="1">
                <a:solidFill>
                  <a:srgbClr val="C00000"/>
                </a:solidFill>
              </a:rPr>
              <a:t>piu</a:t>
            </a:r>
            <a:r>
              <a:rPr lang="it-IT" dirty="0">
                <a:solidFill>
                  <a:srgbClr val="C00000"/>
                </a:solidFill>
              </a:rPr>
              <a:t>̀ efficiente e </a:t>
            </a:r>
            <a:r>
              <a:rPr lang="it-IT" dirty="0" err="1">
                <a:solidFill>
                  <a:srgbClr val="C00000"/>
                </a:solidFill>
              </a:rPr>
              <a:t>piu</a:t>
            </a:r>
            <a:r>
              <a:rPr lang="it-IT" dirty="0">
                <a:solidFill>
                  <a:srgbClr val="C00000"/>
                </a:solidFill>
              </a:rPr>
              <a:t>̀ efficace.</a:t>
            </a:r>
          </a:p>
          <a:p>
            <a:pPr algn="just"/>
            <a:r>
              <a:rPr lang="it-IT" dirty="0">
                <a:solidFill>
                  <a:srgbClr val="C00000"/>
                </a:solidFill>
              </a:rPr>
              <a:t>I piani triennali di azioni positive rientrano a pieno titolo nella </a:t>
            </a:r>
            <a:r>
              <a:rPr lang="it-IT" dirty="0" err="1">
                <a:solidFill>
                  <a:srgbClr val="C00000"/>
                </a:solidFill>
              </a:rPr>
              <a:t>attivita</a:t>
            </a:r>
            <a:r>
              <a:rPr lang="it-IT" dirty="0">
                <a:solidFill>
                  <a:srgbClr val="C00000"/>
                </a:solidFill>
              </a:rPr>
              <a:t>̀ di pianificazione e programmazione delle Amministrazioni</a:t>
            </a:r>
          </a:p>
          <a:p>
            <a:pPr algn="just"/>
            <a:endParaRPr lang="it-IT" dirty="0">
              <a:solidFill>
                <a:srgbClr val="C00000"/>
              </a:solidFill>
            </a:endParaRPr>
          </a:p>
        </p:txBody>
      </p:sp>
    </p:spTree>
    <p:extLst>
      <p:ext uri="{BB962C8B-B14F-4D97-AF65-F5344CB8AC3E}">
        <p14:creationId xmlns:p14="http://schemas.microsoft.com/office/powerpoint/2010/main" val="298777041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9DC4511-BBC8-6942-BDB2-F779C67A72BE}"/>
              </a:ext>
            </a:extLst>
          </p:cNvPr>
          <p:cNvSpPr>
            <a:spLocks noGrp="1"/>
          </p:cNvSpPr>
          <p:nvPr>
            <p:ph type="title"/>
          </p:nvPr>
        </p:nvSpPr>
        <p:spPr/>
        <p:txBody>
          <a:bodyPr>
            <a:normAutofit fontScale="90000"/>
          </a:bodyPr>
          <a:lstStyle/>
          <a:p>
            <a:pPr algn="ctr"/>
            <a:br>
              <a:rPr lang="it-IT" dirty="0">
                <a:solidFill>
                  <a:srgbClr val="C00000"/>
                </a:solidFill>
              </a:rPr>
            </a:br>
            <a:r>
              <a:rPr lang="it-IT" dirty="0">
                <a:solidFill>
                  <a:srgbClr val="C00000"/>
                </a:solidFill>
              </a:rPr>
              <a:t>Compiti del Comitato unico di garanzia nella programmazione e pianificazione</a:t>
            </a:r>
            <a:br>
              <a:rPr lang="it-IT" dirty="0">
                <a:solidFill>
                  <a:srgbClr val="C00000"/>
                </a:solidFill>
              </a:rPr>
            </a:br>
            <a:endParaRPr lang="it-IT" dirty="0"/>
          </a:p>
        </p:txBody>
      </p:sp>
      <p:sp>
        <p:nvSpPr>
          <p:cNvPr id="3" name="Segnaposto contenuto 2">
            <a:extLst>
              <a:ext uri="{FF2B5EF4-FFF2-40B4-BE49-F238E27FC236}">
                <a16:creationId xmlns:a16="http://schemas.microsoft.com/office/drawing/2014/main" id="{AD6FB393-30FC-5342-9484-60D606720930}"/>
              </a:ext>
            </a:extLst>
          </p:cNvPr>
          <p:cNvSpPr>
            <a:spLocks noGrp="1"/>
          </p:cNvSpPr>
          <p:nvPr>
            <p:ph idx="1"/>
          </p:nvPr>
        </p:nvSpPr>
        <p:spPr/>
        <p:txBody>
          <a:bodyPr>
            <a:normAutofit lnSpcReduction="10000"/>
          </a:bodyPr>
          <a:lstStyle/>
          <a:p>
            <a:pPr algn="just"/>
            <a:r>
              <a:rPr lang="it-IT" dirty="0">
                <a:solidFill>
                  <a:srgbClr val="C00000"/>
                </a:solidFill>
              </a:rPr>
              <a:t>I Comitati unici di garanzia devono, quindi, presentare, </a:t>
            </a:r>
            <a:r>
              <a:rPr lang="it-IT" u="sng" dirty="0">
                <a:solidFill>
                  <a:srgbClr val="C00000"/>
                </a:solidFill>
              </a:rPr>
              <a:t>entro il 30 marzo</a:t>
            </a:r>
            <a:r>
              <a:rPr lang="it-IT" dirty="0">
                <a:solidFill>
                  <a:srgbClr val="C00000"/>
                </a:solidFill>
              </a:rPr>
              <a:t>, agli organi di indirizzo politico-amministrativo </a:t>
            </a:r>
            <a:r>
              <a:rPr lang="it-IT" b="1" dirty="0">
                <a:solidFill>
                  <a:srgbClr val="C00000"/>
                </a:solidFill>
              </a:rPr>
              <a:t>una relazione sulla situazione del personale dell’ente di appartenenza riferita all’anno precedente, contenente una apposita sezione sulla attuazione del suddetto Piano triennale</a:t>
            </a:r>
            <a:r>
              <a:rPr lang="it-IT" dirty="0">
                <a:solidFill>
                  <a:srgbClr val="C00000"/>
                </a:solidFill>
              </a:rPr>
              <a:t> e, ove non adottato, una segnalazione dell’inadempienza dell’amministrazione.</a:t>
            </a:r>
          </a:p>
          <a:p>
            <a:pPr algn="just"/>
            <a:r>
              <a:rPr lang="it-IT" dirty="0">
                <a:solidFill>
                  <a:srgbClr val="C00000"/>
                </a:solidFill>
              </a:rPr>
              <a:t>Tale relazione, che a decorrere dall’entrata in vigore della presente direttiva deve essere trasmessa anche all’Organismo indipendente di Valutazione (OIV), rileva ai fini della valutazione della performance organizzativa complessiva dell’amministrazione e della valutazione della performance individuale del dirigente responsabile.</a:t>
            </a:r>
          </a:p>
        </p:txBody>
      </p:sp>
    </p:spTree>
    <p:extLst>
      <p:ext uri="{BB962C8B-B14F-4D97-AF65-F5344CB8AC3E}">
        <p14:creationId xmlns:p14="http://schemas.microsoft.com/office/powerpoint/2010/main" val="153895396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DD3CC11-A9C5-9B4D-98CE-D2B1AC5F4F8F}"/>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0DBD3CDD-8959-5648-94D2-B1E38F1A68FE}"/>
              </a:ext>
            </a:extLst>
          </p:cNvPr>
          <p:cNvSpPr>
            <a:spLocks noGrp="1"/>
          </p:cNvSpPr>
          <p:nvPr>
            <p:ph idx="1"/>
          </p:nvPr>
        </p:nvSpPr>
        <p:spPr/>
        <p:txBody>
          <a:bodyPr/>
          <a:lstStyle/>
          <a:p>
            <a:pPr algn="just"/>
            <a:r>
              <a:rPr lang="it-IT" dirty="0">
                <a:solidFill>
                  <a:srgbClr val="C00000"/>
                </a:solidFill>
              </a:rPr>
              <a:t>Sul punto la Direttiva innova decisamente sia rispetto alla Direttiva del 23 maggio 2007 ( la relazione veniva fatta dalla Amministrazione su un format proposto dal Dipartimento per la Funzione Pubblica con la sottoscrizione anche del Presidente del CPO, prima, e del CUG, poi) sia rispetto alle Linee Guida sui CUG.</a:t>
            </a:r>
          </a:p>
          <a:p>
            <a:pPr algn="just"/>
            <a:r>
              <a:rPr lang="it-IT" dirty="0">
                <a:solidFill>
                  <a:srgbClr val="C00000"/>
                </a:solidFill>
              </a:rPr>
              <a:t>In ragione del collegamento con il Sistema di misurazione e valutazione della performance, </a:t>
            </a:r>
            <a:r>
              <a:rPr lang="it-IT" b="1" dirty="0">
                <a:solidFill>
                  <a:srgbClr val="C00000"/>
                </a:solidFill>
              </a:rPr>
              <a:t>il Piano deve essere aggiornato entro il 31 gennaio di ogni anno</a:t>
            </a:r>
            <a:r>
              <a:rPr lang="it-IT" dirty="0">
                <a:solidFill>
                  <a:srgbClr val="C00000"/>
                </a:solidFill>
              </a:rPr>
              <a:t>, anche come allegato al Piano della performance.</a:t>
            </a:r>
          </a:p>
        </p:txBody>
      </p:sp>
    </p:spTree>
    <p:extLst>
      <p:ext uri="{BB962C8B-B14F-4D97-AF65-F5344CB8AC3E}">
        <p14:creationId xmlns:p14="http://schemas.microsoft.com/office/powerpoint/2010/main" val="399757006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B881874-A84E-3442-A022-39E12634CF9A}"/>
              </a:ext>
            </a:extLst>
          </p:cNvPr>
          <p:cNvSpPr>
            <a:spLocks noGrp="1"/>
          </p:cNvSpPr>
          <p:nvPr>
            <p:ph type="title"/>
          </p:nvPr>
        </p:nvSpPr>
        <p:spPr/>
        <p:txBody>
          <a:bodyPr>
            <a:normAutofit fontScale="90000"/>
          </a:bodyPr>
          <a:lstStyle/>
          <a:p>
            <a:pPr algn="ctr"/>
            <a:br>
              <a:rPr lang="it-IT" b="1" dirty="0"/>
            </a:br>
            <a:r>
              <a:rPr lang="it-IT" sz="4000" b="1" dirty="0">
                <a:solidFill>
                  <a:srgbClr val="C00000"/>
                </a:solidFill>
              </a:rPr>
              <a:t>3. Politiche di reclutamento e gestione del personale </a:t>
            </a:r>
            <a:br>
              <a:rPr lang="it-IT" dirty="0"/>
            </a:br>
            <a:endParaRPr lang="it-IT" dirty="0">
              <a:solidFill>
                <a:srgbClr val="C00000"/>
              </a:solidFill>
            </a:endParaRPr>
          </a:p>
        </p:txBody>
      </p:sp>
      <p:sp>
        <p:nvSpPr>
          <p:cNvPr id="3" name="Segnaposto contenuto 2">
            <a:extLst>
              <a:ext uri="{FF2B5EF4-FFF2-40B4-BE49-F238E27FC236}">
                <a16:creationId xmlns:a16="http://schemas.microsoft.com/office/drawing/2014/main" id="{06D0202C-9DEA-EB4A-89D8-54C54DEF83DF}"/>
              </a:ext>
            </a:extLst>
          </p:cNvPr>
          <p:cNvSpPr>
            <a:spLocks noGrp="1"/>
          </p:cNvSpPr>
          <p:nvPr>
            <p:ph idx="1"/>
          </p:nvPr>
        </p:nvSpPr>
        <p:spPr/>
        <p:txBody>
          <a:bodyPr/>
          <a:lstStyle/>
          <a:p>
            <a:pPr marL="0" indent="0" algn="just">
              <a:buNone/>
            </a:pPr>
            <a:endParaRPr lang="it-IT" dirty="0">
              <a:solidFill>
                <a:srgbClr val="C00000"/>
              </a:solidFill>
            </a:endParaRPr>
          </a:p>
          <a:p>
            <a:pPr algn="just"/>
            <a:r>
              <a:rPr lang="it-IT" dirty="0">
                <a:solidFill>
                  <a:srgbClr val="C00000"/>
                </a:solidFill>
              </a:rPr>
              <a:t>le politiche di gestione del personale devono rimuovere i fattori che ostacolano le pari </a:t>
            </a:r>
            <a:r>
              <a:rPr lang="it-IT" dirty="0" err="1">
                <a:solidFill>
                  <a:srgbClr val="C00000"/>
                </a:solidFill>
              </a:rPr>
              <a:t>opportunita</a:t>
            </a:r>
            <a:r>
              <a:rPr lang="it-IT" dirty="0">
                <a:solidFill>
                  <a:srgbClr val="C00000"/>
                </a:solidFill>
              </a:rPr>
              <a:t>̀ e promuovere la presenza equilibrata delle lavoratrici e dei lavoratori nelle posizioni apicali.</a:t>
            </a:r>
          </a:p>
          <a:p>
            <a:pPr algn="just"/>
            <a:r>
              <a:rPr lang="it-IT" dirty="0">
                <a:solidFill>
                  <a:srgbClr val="C00000"/>
                </a:solidFill>
              </a:rPr>
              <a:t>Si devono evitare penalizzazioni discriminatorie nell’assegnazione degli incarichi</a:t>
            </a:r>
          </a:p>
        </p:txBody>
      </p:sp>
    </p:spTree>
    <p:extLst>
      <p:ext uri="{BB962C8B-B14F-4D97-AF65-F5344CB8AC3E}">
        <p14:creationId xmlns:p14="http://schemas.microsoft.com/office/powerpoint/2010/main" val="116466328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4483C87-606B-6744-AA01-1A74D8E14716}"/>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92C7191C-03B7-4342-BA2E-68367E801E30}"/>
              </a:ext>
            </a:extLst>
          </p:cNvPr>
          <p:cNvSpPr>
            <a:spLocks noGrp="1"/>
          </p:cNvSpPr>
          <p:nvPr>
            <p:ph idx="1"/>
          </p:nvPr>
        </p:nvSpPr>
        <p:spPr/>
        <p:txBody>
          <a:bodyPr>
            <a:normAutofit fontScale="70000" lnSpcReduction="20000"/>
          </a:bodyPr>
          <a:lstStyle/>
          <a:p>
            <a:r>
              <a:rPr lang="it-IT" dirty="0">
                <a:solidFill>
                  <a:srgbClr val="C00000"/>
                </a:solidFill>
              </a:rPr>
              <a:t>A questo scopo le amministrazioni pubbliche, in particolare, devono:</a:t>
            </a:r>
          </a:p>
          <a:p>
            <a:r>
              <a:rPr lang="it-IT" dirty="0">
                <a:solidFill>
                  <a:srgbClr val="C00000"/>
                </a:solidFill>
              </a:rPr>
              <a:t>a) rispettare la normativa vigente in materia di composizione delle commissioni di</a:t>
            </a:r>
          </a:p>
          <a:p>
            <a:r>
              <a:rPr lang="it-IT" dirty="0">
                <a:solidFill>
                  <a:srgbClr val="C00000"/>
                </a:solidFill>
              </a:rPr>
              <a:t>concorso, con l’osservanza delle disposizioni in materia di equilibrio di genere;</a:t>
            </a:r>
          </a:p>
          <a:p>
            <a:r>
              <a:rPr lang="it-IT" dirty="0">
                <a:solidFill>
                  <a:srgbClr val="C00000"/>
                </a:solidFill>
              </a:rPr>
              <a:t>b) osservare il principio di pari </a:t>
            </a:r>
            <a:r>
              <a:rPr lang="it-IT" dirty="0" err="1">
                <a:solidFill>
                  <a:srgbClr val="C00000"/>
                </a:solidFill>
              </a:rPr>
              <a:t>opportunita</a:t>
            </a:r>
            <a:r>
              <a:rPr lang="it-IT" dirty="0">
                <a:solidFill>
                  <a:srgbClr val="C00000"/>
                </a:solidFill>
              </a:rPr>
              <a:t>̀ nelle procedure di reclutamento (art. 35, comma</a:t>
            </a:r>
          </a:p>
          <a:p>
            <a:r>
              <a:rPr lang="it-IT" dirty="0">
                <a:solidFill>
                  <a:srgbClr val="C00000"/>
                </a:solidFill>
              </a:rPr>
              <a:t>3, lett. c), del d.lgs. n. 165 del 2001) per il personale a tempo determinato e indeterminato;</a:t>
            </a:r>
          </a:p>
          <a:p>
            <a:r>
              <a:rPr lang="it-IT" dirty="0">
                <a:solidFill>
                  <a:srgbClr val="C00000"/>
                </a:solidFill>
              </a:rPr>
              <a:t>c) curare che i criteri di conferimento degli incarichi dirigenziali tengano conto del principio di pari </a:t>
            </a:r>
            <a:r>
              <a:rPr lang="it-IT" dirty="0" err="1">
                <a:solidFill>
                  <a:srgbClr val="C00000"/>
                </a:solidFill>
              </a:rPr>
              <a:t>opportunita</a:t>
            </a:r>
            <a:r>
              <a:rPr lang="it-IT" dirty="0">
                <a:solidFill>
                  <a:srgbClr val="C00000"/>
                </a:solidFill>
              </a:rPr>
              <a:t>̀ (art. 19, commi 4-bis e 5-ter, del d.lgs. n. 165 del 2001; art. 42, comma 2, lett. d), del d.lgs. n. 198 del 2006; art. 11, comma 1, lett. h), della legge n. 124 del 2015);</a:t>
            </a:r>
          </a:p>
          <a:p>
            <a:r>
              <a:rPr lang="it-IT" dirty="0">
                <a:solidFill>
                  <a:srgbClr val="C00000"/>
                </a:solidFill>
              </a:rPr>
              <a:t>d) monitorare gli incarichi conferiti sia al personale dirigenziale che a quello non dirigenziale, le </a:t>
            </a:r>
            <a:r>
              <a:rPr lang="it-IT" dirty="0" err="1">
                <a:solidFill>
                  <a:srgbClr val="C00000"/>
                </a:solidFill>
              </a:rPr>
              <a:t>indennita</a:t>
            </a:r>
            <a:r>
              <a:rPr lang="it-IT" dirty="0">
                <a:solidFill>
                  <a:srgbClr val="C00000"/>
                </a:solidFill>
              </a:rPr>
              <a:t>̀ e le posizioni organizzative al fine di individuare eventuali differenziali retributivi tra donne e uomini e promuovere le conseguenti azioni correttive, dandone comunicazione al CUG;</a:t>
            </a:r>
          </a:p>
          <a:p>
            <a:r>
              <a:rPr lang="it-IT" dirty="0">
                <a:solidFill>
                  <a:srgbClr val="C00000"/>
                </a:solidFill>
              </a:rPr>
              <a:t>e) adottare iniziative per favorire il riequilibrio della presenza di genere nelle </a:t>
            </a:r>
            <a:r>
              <a:rPr lang="it-IT" dirty="0" err="1">
                <a:solidFill>
                  <a:srgbClr val="C00000"/>
                </a:solidFill>
              </a:rPr>
              <a:t>attivita</a:t>
            </a:r>
            <a:r>
              <a:rPr lang="it-IT" dirty="0">
                <a:solidFill>
                  <a:srgbClr val="C00000"/>
                </a:solidFill>
              </a:rPr>
              <a:t>̀ e nelle posizioni gerarchiche ove sussista un divario fra generi non inferiore a due terzi.</a:t>
            </a:r>
          </a:p>
        </p:txBody>
      </p:sp>
    </p:spTree>
    <p:extLst>
      <p:ext uri="{BB962C8B-B14F-4D97-AF65-F5344CB8AC3E}">
        <p14:creationId xmlns:p14="http://schemas.microsoft.com/office/powerpoint/2010/main" val="81893604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D02FABC-5BAD-FF4D-9268-98048ABDF0E1}"/>
              </a:ext>
            </a:extLst>
          </p:cNvPr>
          <p:cNvSpPr>
            <a:spLocks noGrp="1"/>
          </p:cNvSpPr>
          <p:nvPr>
            <p:ph type="title"/>
          </p:nvPr>
        </p:nvSpPr>
        <p:spPr/>
        <p:txBody>
          <a:bodyPr/>
          <a:lstStyle/>
          <a:p>
            <a:pPr algn="ctr"/>
            <a:r>
              <a:rPr lang="it-IT" dirty="0">
                <a:solidFill>
                  <a:srgbClr val="C00000"/>
                </a:solidFill>
              </a:rPr>
              <a:t>4. Organizzazione del lavoro</a:t>
            </a:r>
          </a:p>
        </p:txBody>
      </p:sp>
      <p:sp>
        <p:nvSpPr>
          <p:cNvPr id="3" name="Segnaposto contenuto 2">
            <a:extLst>
              <a:ext uri="{FF2B5EF4-FFF2-40B4-BE49-F238E27FC236}">
                <a16:creationId xmlns:a16="http://schemas.microsoft.com/office/drawing/2014/main" id="{83E8BFBB-B12B-1F41-9406-7118DE0DEEE0}"/>
              </a:ext>
            </a:extLst>
          </p:cNvPr>
          <p:cNvSpPr>
            <a:spLocks noGrp="1"/>
          </p:cNvSpPr>
          <p:nvPr>
            <p:ph idx="1"/>
          </p:nvPr>
        </p:nvSpPr>
        <p:spPr/>
        <p:txBody>
          <a:bodyPr/>
          <a:lstStyle/>
          <a:p>
            <a:pPr marL="0" indent="0" algn="just">
              <a:buNone/>
            </a:pPr>
            <a:endParaRPr lang="it-IT" dirty="0">
              <a:solidFill>
                <a:srgbClr val="C00000"/>
              </a:solidFill>
            </a:endParaRPr>
          </a:p>
          <a:p>
            <a:pPr marL="0" indent="0" algn="just">
              <a:buNone/>
            </a:pPr>
            <a:endParaRPr lang="it-IT" dirty="0">
              <a:solidFill>
                <a:srgbClr val="C00000"/>
              </a:solidFill>
            </a:endParaRPr>
          </a:p>
          <a:p>
            <a:pPr marL="0" indent="0" algn="just">
              <a:buNone/>
            </a:pPr>
            <a:r>
              <a:rPr lang="it-IT" dirty="0">
                <a:solidFill>
                  <a:srgbClr val="C00000"/>
                </a:solidFill>
              </a:rPr>
              <a:t>Le amministrazioni pubbliche agiscono </a:t>
            </a:r>
            <a:r>
              <a:rPr lang="it-IT" dirty="0" err="1">
                <a:solidFill>
                  <a:srgbClr val="C00000"/>
                </a:solidFill>
              </a:rPr>
              <a:t>affinche</a:t>
            </a:r>
            <a:r>
              <a:rPr lang="it-IT" dirty="0">
                <a:solidFill>
                  <a:srgbClr val="C00000"/>
                </a:solidFill>
              </a:rPr>
              <a:t>́ l’organizzazione del lavoro sia progettata e strutturata con </a:t>
            </a:r>
            <a:r>
              <a:rPr lang="it-IT" dirty="0" err="1">
                <a:solidFill>
                  <a:srgbClr val="C00000"/>
                </a:solidFill>
              </a:rPr>
              <a:t>modalita</a:t>
            </a:r>
            <a:r>
              <a:rPr lang="it-IT" dirty="0">
                <a:solidFill>
                  <a:srgbClr val="C00000"/>
                </a:solidFill>
              </a:rPr>
              <a:t>̀ che garantiscano l’assenza di qualsiasi discriminazione e favoriscano la migliore conciliazione tra tempi di lavoro e tempi di vita.</a:t>
            </a:r>
          </a:p>
        </p:txBody>
      </p:sp>
    </p:spTree>
    <p:extLst>
      <p:ext uri="{BB962C8B-B14F-4D97-AF65-F5344CB8AC3E}">
        <p14:creationId xmlns:p14="http://schemas.microsoft.com/office/powerpoint/2010/main" val="428398054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AF113F6-8BB1-6D47-B7A3-CBEA700D92FC}"/>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96D4A4DB-C809-C14A-A5C0-FEA8B5C53AA5}"/>
              </a:ext>
            </a:extLst>
          </p:cNvPr>
          <p:cNvSpPr>
            <a:spLocks noGrp="1"/>
          </p:cNvSpPr>
          <p:nvPr>
            <p:ph idx="1"/>
          </p:nvPr>
        </p:nvSpPr>
        <p:spPr/>
        <p:txBody>
          <a:bodyPr>
            <a:normAutofit fontScale="77500" lnSpcReduction="20000"/>
          </a:bodyPr>
          <a:lstStyle/>
          <a:p>
            <a:r>
              <a:rPr lang="it-IT" dirty="0">
                <a:solidFill>
                  <a:srgbClr val="C00000"/>
                </a:solidFill>
              </a:rPr>
              <a:t>A tal fine, devono:</a:t>
            </a:r>
          </a:p>
          <a:p>
            <a:r>
              <a:rPr lang="it-IT" dirty="0">
                <a:solidFill>
                  <a:srgbClr val="C00000"/>
                </a:solidFill>
              </a:rPr>
              <a:t>a) attuare le previsioni di cui all’art. 14 della legge n. 124 del 2015 e di cui alla Direttiva del Presidente del Consiglio dei ministri, adottata dal Ministro delegato, il 1° giugno 2017, </a:t>
            </a:r>
            <a:r>
              <a:rPr lang="it-IT" dirty="0" err="1">
                <a:solidFill>
                  <a:srgbClr val="C00000"/>
                </a:solidFill>
              </a:rPr>
              <a:t>nonche</a:t>
            </a:r>
            <a:r>
              <a:rPr lang="it-IT" dirty="0">
                <a:solidFill>
                  <a:srgbClr val="C00000"/>
                </a:solidFill>
              </a:rPr>
              <a:t>́ tutte le disposizioni normative e contrattuali in materia di lavoro flessibile e conciliazione dei tempi di vita e di lavoro;</a:t>
            </a:r>
          </a:p>
          <a:p>
            <a:r>
              <a:rPr lang="it-IT" dirty="0">
                <a:solidFill>
                  <a:srgbClr val="C00000"/>
                </a:solidFill>
              </a:rPr>
              <a:t>b)garantire la piena attuazione della normativa vigente in materia di congedi parentali;</a:t>
            </a:r>
          </a:p>
          <a:p>
            <a:r>
              <a:rPr lang="it-IT" dirty="0">
                <a:solidFill>
                  <a:srgbClr val="C00000"/>
                </a:solidFill>
              </a:rPr>
              <a:t>c)favorire il reinserimento del personale assente dal lavoro per lunghi periodi (</a:t>
            </a:r>
            <a:r>
              <a:rPr lang="it-IT" dirty="0" err="1">
                <a:solidFill>
                  <a:srgbClr val="C00000"/>
                </a:solidFill>
              </a:rPr>
              <a:t>maternita</a:t>
            </a:r>
            <a:r>
              <a:rPr lang="it-IT" dirty="0">
                <a:solidFill>
                  <a:srgbClr val="C00000"/>
                </a:solidFill>
              </a:rPr>
              <a:t>̀, congedi parentali, ecc.), mediante il miglioramento dell’informazione fra amministrazione e lavoratori in congedo e la predisposizione di percorsi formativi che, attraverso orari e </a:t>
            </a:r>
            <a:r>
              <a:rPr lang="it-IT" dirty="0" err="1">
                <a:solidFill>
                  <a:srgbClr val="C00000"/>
                </a:solidFill>
              </a:rPr>
              <a:t>modalita</a:t>
            </a:r>
            <a:r>
              <a:rPr lang="it-IT" dirty="0">
                <a:solidFill>
                  <a:srgbClr val="C00000"/>
                </a:solidFill>
              </a:rPr>
              <a:t>̀ flessibili, garantiscano la massima partecipazione di donne e uomini con carichi di cura;</a:t>
            </a:r>
          </a:p>
          <a:p>
            <a:r>
              <a:rPr lang="it-IT" dirty="0">
                <a:solidFill>
                  <a:srgbClr val="C00000"/>
                </a:solidFill>
              </a:rPr>
              <a:t>d)promuovere progetti finalizzati alla mappatura delle competenze professionali, strumento indispensabile per conoscere e valorizzare la </a:t>
            </a:r>
            <a:r>
              <a:rPr lang="it-IT" dirty="0" err="1">
                <a:solidFill>
                  <a:srgbClr val="C00000"/>
                </a:solidFill>
              </a:rPr>
              <a:t>qualita</a:t>
            </a:r>
            <a:r>
              <a:rPr lang="it-IT" dirty="0">
                <a:solidFill>
                  <a:srgbClr val="C00000"/>
                </a:solidFill>
              </a:rPr>
              <a:t>̀ del lavoro di tutti i propri dipendenti.</a:t>
            </a:r>
          </a:p>
        </p:txBody>
      </p:sp>
    </p:spTree>
    <p:extLst>
      <p:ext uri="{BB962C8B-B14F-4D97-AF65-F5344CB8AC3E}">
        <p14:creationId xmlns:p14="http://schemas.microsoft.com/office/powerpoint/2010/main" val="50572230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7B583AC-B0A0-A144-9F4D-96547FAB30FB}"/>
              </a:ext>
            </a:extLst>
          </p:cNvPr>
          <p:cNvSpPr>
            <a:spLocks noGrp="1"/>
          </p:cNvSpPr>
          <p:nvPr>
            <p:ph type="title"/>
          </p:nvPr>
        </p:nvSpPr>
        <p:spPr/>
        <p:txBody>
          <a:bodyPr>
            <a:noAutofit/>
          </a:bodyPr>
          <a:lstStyle/>
          <a:p>
            <a:pPr algn="ctr"/>
            <a:br>
              <a:rPr lang="it-IT" sz="3600" dirty="0">
                <a:solidFill>
                  <a:srgbClr val="C00000"/>
                </a:solidFill>
              </a:rPr>
            </a:br>
            <a:r>
              <a:rPr lang="it-IT" sz="3600" b="1" dirty="0">
                <a:solidFill>
                  <a:srgbClr val="C00000"/>
                </a:solidFill>
              </a:rPr>
              <a:t>5. Formazione e diffusione del modello culturale improntato alla promozione delle pari </a:t>
            </a:r>
            <a:r>
              <a:rPr lang="it-IT" sz="3600" b="1" dirty="0" err="1">
                <a:solidFill>
                  <a:srgbClr val="C00000"/>
                </a:solidFill>
              </a:rPr>
              <a:t>opportunita</a:t>
            </a:r>
            <a:r>
              <a:rPr lang="it-IT" sz="3600" b="1" dirty="0">
                <a:solidFill>
                  <a:srgbClr val="C00000"/>
                </a:solidFill>
              </a:rPr>
              <a:t>̀ e alla conciliazione dei tempi di vita e di lavoro</a:t>
            </a:r>
            <a:br>
              <a:rPr lang="it-IT" sz="3600" dirty="0">
                <a:solidFill>
                  <a:srgbClr val="C00000"/>
                </a:solidFill>
              </a:rPr>
            </a:br>
            <a:endParaRPr lang="it-IT" sz="3600" dirty="0"/>
          </a:p>
        </p:txBody>
      </p:sp>
      <p:sp>
        <p:nvSpPr>
          <p:cNvPr id="3" name="Segnaposto contenuto 2">
            <a:extLst>
              <a:ext uri="{FF2B5EF4-FFF2-40B4-BE49-F238E27FC236}">
                <a16:creationId xmlns:a16="http://schemas.microsoft.com/office/drawing/2014/main" id="{7F184A2F-7F4E-E544-83BD-EC28E07F02C5}"/>
              </a:ext>
            </a:extLst>
          </p:cNvPr>
          <p:cNvSpPr>
            <a:spLocks noGrp="1"/>
          </p:cNvSpPr>
          <p:nvPr>
            <p:ph idx="1"/>
          </p:nvPr>
        </p:nvSpPr>
        <p:spPr/>
        <p:txBody>
          <a:bodyPr/>
          <a:lstStyle/>
          <a:p>
            <a:pPr algn="just"/>
            <a:r>
              <a:rPr lang="it-IT" dirty="0">
                <a:solidFill>
                  <a:srgbClr val="C00000"/>
                </a:solidFill>
              </a:rPr>
              <a:t>Le amministrazioni pubbliche per diffondere e agevolare l’innovazione e il cambiamento culturale, promuovono, anche avvalendosi del CUG</a:t>
            </a:r>
            <a:r>
              <a:rPr lang="it-IT" b="1" dirty="0">
                <a:solidFill>
                  <a:srgbClr val="C00000"/>
                </a:solidFill>
              </a:rPr>
              <a:t>, percorsi informativi e formativi che coinvolgano tutti i livelli dell’amministrazione</a:t>
            </a:r>
            <a:r>
              <a:rPr lang="it-IT" dirty="0">
                <a:solidFill>
                  <a:srgbClr val="C00000"/>
                </a:solidFill>
              </a:rPr>
              <a:t>, inclusi i dirigenti, a partire dagli apicali, che assumono il ruolo di catalizzatori e promotori in prima linea del cambiamento culturale sui temi della promozione delle pari </a:t>
            </a:r>
            <a:r>
              <a:rPr lang="it-IT" dirty="0" err="1">
                <a:solidFill>
                  <a:srgbClr val="C00000"/>
                </a:solidFill>
              </a:rPr>
              <a:t>opportunita</a:t>
            </a:r>
            <a:r>
              <a:rPr lang="it-IT" dirty="0">
                <a:solidFill>
                  <a:srgbClr val="C00000"/>
                </a:solidFill>
              </a:rPr>
              <a:t>̀ e della conciliazione dei tempi di vita e di lavoro.</a:t>
            </a:r>
          </a:p>
        </p:txBody>
      </p:sp>
    </p:spTree>
    <p:extLst>
      <p:ext uri="{BB962C8B-B14F-4D97-AF65-F5344CB8AC3E}">
        <p14:creationId xmlns:p14="http://schemas.microsoft.com/office/powerpoint/2010/main" val="77736059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5D29B10-CA05-6940-B762-CD1FB8DE3C56}"/>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EC175DBF-450F-3642-8F55-55C4A6D2C97A}"/>
              </a:ext>
            </a:extLst>
          </p:cNvPr>
          <p:cNvSpPr>
            <a:spLocks noGrp="1"/>
          </p:cNvSpPr>
          <p:nvPr>
            <p:ph idx="1"/>
          </p:nvPr>
        </p:nvSpPr>
        <p:spPr/>
        <p:txBody>
          <a:bodyPr>
            <a:normAutofit fontScale="70000" lnSpcReduction="20000"/>
          </a:bodyPr>
          <a:lstStyle/>
          <a:p>
            <a:pPr marL="0" indent="0" algn="just">
              <a:buNone/>
            </a:pPr>
            <a:r>
              <a:rPr lang="it-IT" dirty="0">
                <a:solidFill>
                  <a:srgbClr val="C00000"/>
                </a:solidFill>
              </a:rPr>
              <a:t>A tale scopo le amministrazioni pubbliche devono tra l’altro:</a:t>
            </a:r>
          </a:p>
          <a:p>
            <a:pPr marL="0" indent="0" algn="just">
              <a:buNone/>
            </a:pPr>
            <a:r>
              <a:rPr lang="it-IT" dirty="0">
                <a:solidFill>
                  <a:srgbClr val="C00000"/>
                </a:solidFill>
              </a:rPr>
              <a:t>a)garantire la partecipazione dei propri dipendenti ai corsi di formazione e di aggiornamento professionale in rapporto proporzionale tale da garantire pari </a:t>
            </a:r>
            <a:r>
              <a:rPr lang="it-IT" dirty="0" err="1">
                <a:solidFill>
                  <a:srgbClr val="C00000"/>
                </a:solidFill>
              </a:rPr>
              <a:t>opportunita</a:t>
            </a:r>
            <a:r>
              <a:rPr lang="it-IT" dirty="0">
                <a:solidFill>
                  <a:srgbClr val="C00000"/>
                </a:solidFill>
              </a:rPr>
              <a:t>̀, adottando le </a:t>
            </a:r>
            <a:r>
              <a:rPr lang="it-IT" dirty="0" err="1">
                <a:solidFill>
                  <a:srgbClr val="C00000"/>
                </a:solidFill>
              </a:rPr>
              <a:t>modalita</a:t>
            </a:r>
            <a:r>
              <a:rPr lang="it-IT" dirty="0">
                <a:solidFill>
                  <a:srgbClr val="C00000"/>
                </a:solidFill>
              </a:rPr>
              <a:t>̀ organizzative idonee a favorirne la partecipazione e consentendo la conciliazione tra vita professionale e vita familiare (art. 57, comma 1, lett. d, del d.lgs. n. 165 del 2001);</a:t>
            </a:r>
          </a:p>
          <a:p>
            <a:pPr marL="0" indent="0" algn="just">
              <a:buNone/>
            </a:pPr>
            <a:r>
              <a:rPr lang="it-IT" dirty="0">
                <a:solidFill>
                  <a:srgbClr val="C00000"/>
                </a:solidFill>
              </a:rPr>
              <a:t>b) curare che la formazione e l’aggiornamento del personale, ivi compreso quello con qualifica dirigenziale anche apicale, contribuiscano allo sviluppo della cultura di genere anche attraverso la diffusione della conoscenza della normativa in materia di pari </a:t>
            </a:r>
            <a:r>
              <a:rPr lang="it-IT" dirty="0" err="1">
                <a:solidFill>
                  <a:srgbClr val="C00000"/>
                </a:solidFill>
              </a:rPr>
              <a:t>opportunita</a:t>
            </a:r>
            <a:r>
              <a:rPr lang="it-IT" dirty="0">
                <a:solidFill>
                  <a:srgbClr val="C00000"/>
                </a:solidFill>
              </a:rPr>
              <a:t>̀, congedi parentali e contrasto alla violenza contro le donne, inserendo appositi moduli in tutti i programmi formativi (art. 7, comma 4, del d.lgs. n. 165 del 2001) e collegandoli, ove possibile, all’adempimento degli obblighi in materia di tutela della salute e della sicurezza nei luoghi di lavoro (art. 28, comma 1, del d.lgs. n. 81 del 2008). Le pratiche di valorizzazione delle differenze, l’adozione di strumenti di conciliazione e l’adozione dei codici etici sono da ritenersi idonei strumenti di prevenzione per garantire il rispetto delle pari </a:t>
            </a:r>
            <a:r>
              <a:rPr lang="it-IT" dirty="0" err="1">
                <a:solidFill>
                  <a:srgbClr val="C00000"/>
                </a:solidFill>
              </a:rPr>
              <a:t>opportunita</a:t>
            </a:r>
            <a:r>
              <a:rPr lang="it-IT" dirty="0">
                <a:solidFill>
                  <a:srgbClr val="C00000"/>
                </a:solidFill>
              </a:rPr>
              <a:t>̀;</a:t>
            </a:r>
          </a:p>
          <a:p>
            <a:pPr marL="0" indent="0" algn="just">
              <a:buNone/>
            </a:pPr>
            <a:r>
              <a:rPr lang="it-IT" dirty="0">
                <a:solidFill>
                  <a:srgbClr val="C00000"/>
                </a:solidFill>
              </a:rPr>
              <a:t>c) avviare azioni di sensibilizzazione e formazione di tutta la dirigenza sulle tematiche delle pari </a:t>
            </a:r>
            <a:r>
              <a:rPr lang="it-IT" dirty="0" err="1">
                <a:solidFill>
                  <a:srgbClr val="C00000"/>
                </a:solidFill>
              </a:rPr>
              <a:t>opportunita</a:t>
            </a:r>
            <a:r>
              <a:rPr lang="it-IT" dirty="0">
                <a:solidFill>
                  <a:srgbClr val="C00000"/>
                </a:solidFill>
              </a:rPr>
              <a:t>̀, sulla prevenzione e contrasto di ogni forma di discriminazione;</a:t>
            </a:r>
          </a:p>
        </p:txBody>
      </p:sp>
    </p:spTree>
    <p:extLst>
      <p:ext uri="{BB962C8B-B14F-4D97-AF65-F5344CB8AC3E}">
        <p14:creationId xmlns:p14="http://schemas.microsoft.com/office/powerpoint/2010/main" val="13131025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solidFill>
                  <a:srgbClr val="C00000"/>
                </a:solidFill>
              </a:rPr>
              <a:t>OBIETTIVI DEL CUG</a:t>
            </a:r>
            <a:endParaRPr lang="it-IT" dirty="0"/>
          </a:p>
        </p:txBody>
      </p:sp>
      <p:sp>
        <p:nvSpPr>
          <p:cNvPr id="3" name="Segnaposto contenuto 2"/>
          <p:cNvSpPr>
            <a:spLocks noGrp="1"/>
          </p:cNvSpPr>
          <p:nvPr>
            <p:ph idx="1"/>
          </p:nvPr>
        </p:nvSpPr>
        <p:spPr/>
        <p:txBody>
          <a:bodyPr>
            <a:normAutofit/>
          </a:bodyPr>
          <a:lstStyle/>
          <a:p>
            <a:pPr algn="just"/>
            <a:endParaRPr lang="it-IT" dirty="0">
              <a:solidFill>
                <a:srgbClr val="C00000"/>
              </a:solidFill>
            </a:endParaRPr>
          </a:p>
          <a:p>
            <a:pPr algn="just"/>
            <a:r>
              <a:rPr lang="it-IT" dirty="0">
                <a:solidFill>
                  <a:srgbClr val="C00000"/>
                </a:solidFill>
              </a:rPr>
              <a:t>Assicurare, nell’ambito del lavoro pubblico, </a:t>
            </a:r>
            <a:r>
              <a:rPr lang="it-IT" dirty="0" err="1">
                <a:solidFill>
                  <a:srgbClr val="C00000"/>
                </a:solidFill>
              </a:rPr>
              <a:t>parita</a:t>
            </a:r>
            <a:r>
              <a:rPr lang="it-IT" dirty="0">
                <a:solidFill>
                  <a:srgbClr val="C00000"/>
                </a:solidFill>
              </a:rPr>
              <a:t>̀ e pari </a:t>
            </a:r>
            <a:r>
              <a:rPr lang="it-IT" dirty="0" err="1">
                <a:solidFill>
                  <a:srgbClr val="C00000"/>
                </a:solidFill>
              </a:rPr>
              <a:t>opportunita</a:t>
            </a:r>
            <a:r>
              <a:rPr lang="it-IT" dirty="0">
                <a:solidFill>
                  <a:srgbClr val="C00000"/>
                </a:solidFill>
              </a:rPr>
              <a:t>̀ di genere, eliminando ogni forma di violenza morale psicologica e di discriminazione diretta e indiretta relativa al genere, all’</a:t>
            </a:r>
            <a:r>
              <a:rPr lang="it-IT" dirty="0" err="1">
                <a:solidFill>
                  <a:srgbClr val="C00000"/>
                </a:solidFill>
              </a:rPr>
              <a:t>eta</a:t>
            </a:r>
            <a:r>
              <a:rPr lang="it-IT" dirty="0">
                <a:solidFill>
                  <a:srgbClr val="C00000"/>
                </a:solidFill>
              </a:rPr>
              <a:t>̀, orientamento sessuale, razza, origine etnica, disabilità, religione, lingua......; Ottimizzare la </a:t>
            </a:r>
            <a:r>
              <a:rPr lang="it-IT" dirty="0" err="1">
                <a:solidFill>
                  <a:srgbClr val="C00000"/>
                </a:solidFill>
              </a:rPr>
              <a:t>produttivita</a:t>
            </a:r>
            <a:r>
              <a:rPr lang="it-IT" dirty="0">
                <a:solidFill>
                  <a:srgbClr val="C00000"/>
                </a:solidFill>
              </a:rPr>
              <a:t>̀ del lavoro pubblico;</a:t>
            </a:r>
          </a:p>
          <a:p>
            <a:pPr algn="just"/>
            <a:r>
              <a:rPr lang="it-IT" dirty="0">
                <a:solidFill>
                  <a:srgbClr val="C00000"/>
                </a:solidFill>
              </a:rPr>
              <a:t>Razionalizzare e rendere efficiente ed efficace l’organizzazione della PA anche in materia di pari </a:t>
            </a:r>
            <a:r>
              <a:rPr lang="it-IT" dirty="0" err="1">
                <a:solidFill>
                  <a:srgbClr val="C00000"/>
                </a:solidFill>
              </a:rPr>
              <a:t>opportunita</a:t>
            </a:r>
            <a:r>
              <a:rPr lang="it-IT" dirty="0">
                <a:solidFill>
                  <a:srgbClr val="C00000"/>
                </a:solidFill>
              </a:rPr>
              <a:t>̀, contrasto alle discriminazioni e benessere dei lavoratori e lavoratrici.</a:t>
            </a:r>
          </a:p>
        </p:txBody>
      </p:sp>
    </p:spTree>
    <p:extLst>
      <p:ext uri="{BB962C8B-B14F-4D97-AF65-F5344CB8AC3E}">
        <p14:creationId xmlns:p14="http://schemas.microsoft.com/office/powerpoint/2010/main" val="134769135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0D9BE8D-2D3D-2342-ADDE-4C710B64BFCC}"/>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BD3B1F4A-D557-7C4A-B737-46165F2360EC}"/>
              </a:ext>
            </a:extLst>
          </p:cNvPr>
          <p:cNvSpPr>
            <a:spLocks noGrp="1"/>
          </p:cNvSpPr>
          <p:nvPr>
            <p:ph idx="1"/>
          </p:nvPr>
        </p:nvSpPr>
        <p:spPr/>
        <p:txBody>
          <a:bodyPr>
            <a:normAutofit fontScale="77500" lnSpcReduction="20000"/>
          </a:bodyPr>
          <a:lstStyle/>
          <a:p>
            <a:pPr marL="0" indent="0" algn="just">
              <a:buNone/>
            </a:pPr>
            <a:r>
              <a:rPr lang="it-IT" dirty="0">
                <a:solidFill>
                  <a:srgbClr val="C00000"/>
                </a:solidFill>
              </a:rPr>
              <a:t>d) produrre tutte </a:t>
            </a:r>
            <a:r>
              <a:rPr lang="it-IT" b="1" dirty="0">
                <a:solidFill>
                  <a:srgbClr val="C00000"/>
                </a:solidFill>
              </a:rPr>
              <a:t>le statistiche sul personale ripartite per genere</a:t>
            </a:r>
            <a:r>
              <a:rPr lang="it-IT" dirty="0">
                <a:solidFill>
                  <a:srgbClr val="C00000"/>
                </a:solidFill>
              </a:rPr>
              <a:t>; la ripartizione per genere non deve interessare solo alcune voci, ma contemplare tutte le variabili considerate (comprese quelle relative ai trattamenti economici e al tempo di permanenza nelle varie posizioni professionali). Le statistiche devono essere declinate, pertanto, su tre componenti: uomini, donne e totale;</a:t>
            </a:r>
          </a:p>
          <a:p>
            <a:pPr marL="0" indent="0" algn="just">
              <a:buNone/>
            </a:pPr>
            <a:r>
              <a:rPr lang="it-IT" dirty="0">
                <a:solidFill>
                  <a:srgbClr val="C00000"/>
                </a:solidFill>
              </a:rPr>
              <a:t>e) utilizzare in tutti i documenti di lavoro (relazioni, circolari, decreti, regolamenti, ecc.) </a:t>
            </a:r>
            <a:r>
              <a:rPr lang="it-IT" b="1" dirty="0">
                <a:solidFill>
                  <a:srgbClr val="C00000"/>
                </a:solidFill>
              </a:rPr>
              <a:t>termini non discriminatori</a:t>
            </a:r>
            <a:r>
              <a:rPr lang="it-IT" dirty="0">
                <a:solidFill>
                  <a:srgbClr val="C00000"/>
                </a:solidFill>
              </a:rPr>
              <a:t> come, ad esempio, usare il </a:t>
            </a:r>
            <a:r>
              <a:rPr lang="it-IT" dirty="0" err="1">
                <a:solidFill>
                  <a:srgbClr val="C00000"/>
                </a:solidFill>
              </a:rPr>
              <a:t>piu</a:t>
            </a:r>
            <a:r>
              <a:rPr lang="it-IT" dirty="0">
                <a:solidFill>
                  <a:srgbClr val="C00000"/>
                </a:solidFill>
              </a:rPr>
              <a:t>̀ possibile sostantivi o nomi collettivi che includano persone dei due generi (ad es. persone </a:t>
            </a:r>
            <a:r>
              <a:rPr lang="it-IT" dirty="0" err="1">
                <a:solidFill>
                  <a:srgbClr val="C00000"/>
                </a:solidFill>
              </a:rPr>
              <a:t>anziche</a:t>
            </a:r>
            <a:r>
              <a:rPr lang="it-IT" dirty="0">
                <a:solidFill>
                  <a:srgbClr val="C00000"/>
                </a:solidFill>
              </a:rPr>
              <a:t>́ uomini);</a:t>
            </a:r>
          </a:p>
          <a:p>
            <a:pPr marL="0" indent="0" algn="just">
              <a:buNone/>
            </a:pPr>
            <a:r>
              <a:rPr lang="it-IT" dirty="0" err="1">
                <a:solidFill>
                  <a:srgbClr val="C00000"/>
                </a:solidFill>
              </a:rPr>
              <a:t>f</a:t>
            </a:r>
            <a:r>
              <a:rPr lang="it-IT" dirty="0">
                <a:solidFill>
                  <a:srgbClr val="C00000"/>
                </a:solidFill>
              </a:rPr>
              <a:t>) </a:t>
            </a:r>
            <a:r>
              <a:rPr lang="it-IT" b="1" dirty="0">
                <a:solidFill>
                  <a:srgbClr val="C00000"/>
                </a:solidFill>
              </a:rPr>
              <a:t>promuovere analisi di bilancio </a:t>
            </a:r>
            <a:r>
              <a:rPr lang="it-IT" dirty="0">
                <a:solidFill>
                  <a:srgbClr val="C00000"/>
                </a:solidFill>
              </a:rPr>
              <a:t>che mettano in evidenza quanta parte e quali voci del bilancio di una amministrazione siano (in modo diretto o indiretto) indirizzate alle donne, quanta parte agli uomini e quanta parte a entrambi. Al fine di poter allocare le risorse sui servizi in funzione delle diverse esigenze delle donne e degli uomini del territorio di riferimento, si auspica, quindi, che la sperimentazione dei bilanci di genere di cui all’art. 38- </a:t>
            </a:r>
            <a:r>
              <a:rPr lang="it-IT" dirty="0" err="1">
                <a:solidFill>
                  <a:srgbClr val="C00000"/>
                </a:solidFill>
              </a:rPr>
              <a:t>septies</a:t>
            </a:r>
            <a:r>
              <a:rPr lang="it-IT" dirty="0">
                <a:solidFill>
                  <a:srgbClr val="C00000"/>
                </a:solidFill>
              </a:rPr>
              <a:t> della legge n. 196 del 2009 e alla circolare della Ragioneria generale dello Stato n. 9 del 29 marzo 2019, diventi una pratica consolidata nelle </a:t>
            </a:r>
            <a:r>
              <a:rPr lang="it-IT" dirty="0" err="1">
                <a:solidFill>
                  <a:srgbClr val="C00000"/>
                </a:solidFill>
              </a:rPr>
              <a:t>attivita</a:t>
            </a:r>
            <a:r>
              <a:rPr lang="it-IT" dirty="0">
                <a:solidFill>
                  <a:srgbClr val="C00000"/>
                </a:solidFill>
              </a:rPr>
              <a:t>̀ di rendicontazione sociale delle amministrazioni.</a:t>
            </a:r>
          </a:p>
        </p:txBody>
      </p:sp>
    </p:spTree>
    <p:extLst>
      <p:ext uri="{BB962C8B-B14F-4D97-AF65-F5344CB8AC3E}">
        <p14:creationId xmlns:p14="http://schemas.microsoft.com/office/powerpoint/2010/main" val="278736649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B21C3A1-05F4-AC46-B73D-E2DD969E846B}"/>
              </a:ext>
            </a:extLst>
          </p:cNvPr>
          <p:cNvSpPr>
            <a:spLocks noGrp="1"/>
          </p:cNvSpPr>
          <p:nvPr>
            <p:ph type="title"/>
          </p:nvPr>
        </p:nvSpPr>
        <p:spPr/>
        <p:txBody>
          <a:bodyPr>
            <a:normAutofit fontScale="90000"/>
          </a:bodyPr>
          <a:lstStyle/>
          <a:p>
            <a:pPr algn="ctr"/>
            <a:br>
              <a:rPr lang="it-IT" dirty="0">
                <a:solidFill>
                  <a:srgbClr val="C00000"/>
                </a:solidFill>
              </a:rPr>
            </a:br>
            <a:r>
              <a:rPr lang="it-IT" dirty="0">
                <a:solidFill>
                  <a:srgbClr val="C00000"/>
                </a:solidFill>
              </a:rPr>
              <a:t>Moduli formativi sul </a:t>
            </a:r>
            <a:br>
              <a:rPr lang="it-IT" dirty="0">
                <a:solidFill>
                  <a:srgbClr val="C00000"/>
                </a:solidFill>
              </a:rPr>
            </a:br>
            <a:r>
              <a:rPr lang="it-IT" dirty="0">
                <a:solidFill>
                  <a:srgbClr val="C00000"/>
                </a:solidFill>
              </a:rPr>
              <a:t>contrasto alla violenza di genere</a:t>
            </a:r>
            <a:br>
              <a:rPr lang="it-IT" dirty="0">
                <a:solidFill>
                  <a:srgbClr val="C00000"/>
                </a:solidFill>
              </a:rPr>
            </a:br>
            <a:endParaRPr lang="it-IT" dirty="0"/>
          </a:p>
        </p:txBody>
      </p:sp>
      <p:sp>
        <p:nvSpPr>
          <p:cNvPr id="3" name="Segnaposto contenuto 2">
            <a:extLst>
              <a:ext uri="{FF2B5EF4-FFF2-40B4-BE49-F238E27FC236}">
                <a16:creationId xmlns:a16="http://schemas.microsoft.com/office/drawing/2014/main" id="{8BF9F207-FF62-A141-843C-18F33902D18C}"/>
              </a:ext>
            </a:extLst>
          </p:cNvPr>
          <p:cNvSpPr>
            <a:spLocks noGrp="1"/>
          </p:cNvSpPr>
          <p:nvPr>
            <p:ph idx="1"/>
          </p:nvPr>
        </p:nvSpPr>
        <p:spPr/>
        <p:txBody>
          <a:bodyPr/>
          <a:lstStyle/>
          <a:p>
            <a:pPr marL="0" indent="0" algn="just">
              <a:buNone/>
            </a:pPr>
            <a:r>
              <a:rPr lang="it-IT" dirty="0">
                <a:solidFill>
                  <a:srgbClr val="C00000"/>
                </a:solidFill>
              </a:rPr>
              <a:t>Le amministrazioni pubbliche devono prevedere moduli formativi obbligatori sul contrasto alla violenza di genere in tutti i corsi di gestione del personale organizzati, ivi compresi i corsi per la formazione di ingresso alla dirigenza.</a:t>
            </a:r>
          </a:p>
        </p:txBody>
      </p:sp>
    </p:spTree>
    <p:extLst>
      <p:ext uri="{BB962C8B-B14F-4D97-AF65-F5344CB8AC3E}">
        <p14:creationId xmlns:p14="http://schemas.microsoft.com/office/powerpoint/2010/main" val="257511543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378309A-57B3-F14D-A01E-F858BC61C803}"/>
              </a:ext>
            </a:extLst>
          </p:cNvPr>
          <p:cNvSpPr>
            <a:spLocks noGrp="1"/>
          </p:cNvSpPr>
          <p:nvPr>
            <p:ph type="title"/>
          </p:nvPr>
        </p:nvSpPr>
        <p:spPr/>
        <p:txBody>
          <a:bodyPr/>
          <a:lstStyle/>
          <a:p>
            <a:pPr algn="ctr"/>
            <a:r>
              <a:rPr lang="it-IT" dirty="0">
                <a:solidFill>
                  <a:srgbClr val="C00000"/>
                </a:solidFill>
              </a:rPr>
              <a:t>Carta della conciliazione</a:t>
            </a:r>
            <a:br>
              <a:rPr lang="it-IT" dirty="0">
                <a:solidFill>
                  <a:srgbClr val="C00000"/>
                </a:solidFill>
              </a:rPr>
            </a:br>
            <a:endParaRPr lang="it-IT" dirty="0"/>
          </a:p>
        </p:txBody>
      </p:sp>
      <p:sp>
        <p:nvSpPr>
          <p:cNvPr id="3" name="Segnaposto contenuto 2">
            <a:extLst>
              <a:ext uri="{FF2B5EF4-FFF2-40B4-BE49-F238E27FC236}">
                <a16:creationId xmlns:a16="http://schemas.microsoft.com/office/drawing/2014/main" id="{612E97D0-6145-E346-8BD9-AF6F53AA860A}"/>
              </a:ext>
            </a:extLst>
          </p:cNvPr>
          <p:cNvSpPr>
            <a:spLocks noGrp="1"/>
          </p:cNvSpPr>
          <p:nvPr>
            <p:ph idx="1"/>
          </p:nvPr>
        </p:nvSpPr>
        <p:spPr/>
        <p:txBody>
          <a:bodyPr/>
          <a:lstStyle/>
          <a:p>
            <a:pPr marL="0" indent="0" algn="just">
              <a:buNone/>
            </a:pPr>
            <a:endParaRPr lang="it-IT" dirty="0">
              <a:solidFill>
                <a:srgbClr val="C00000"/>
              </a:solidFill>
            </a:endParaRPr>
          </a:p>
          <a:p>
            <a:pPr marL="0" indent="0" algn="just">
              <a:buNone/>
            </a:pPr>
            <a:r>
              <a:rPr lang="it-IT" dirty="0">
                <a:solidFill>
                  <a:srgbClr val="C00000"/>
                </a:solidFill>
              </a:rPr>
              <a:t>Le amministrazioni pubbliche, inoltre, devono promuovere la conciliazione dei tempi di vita e di lavoro eventualmente adottando apposite «Carte della Conciliazione»</a:t>
            </a:r>
          </a:p>
        </p:txBody>
      </p:sp>
    </p:spTree>
    <p:extLst>
      <p:ext uri="{BB962C8B-B14F-4D97-AF65-F5344CB8AC3E}">
        <p14:creationId xmlns:p14="http://schemas.microsoft.com/office/powerpoint/2010/main" val="383349174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53D5244-9363-7A4C-9B59-21EC4E9F2DD7}"/>
              </a:ext>
            </a:extLst>
          </p:cNvPr>
          <p:cNvSpPr>
            <a:spLocks noGrp="1"/>
          </p:cNvSpPr>
          <p:nvPr>
            <p:ph type="title"/>
          </p:nvPr>
        </p:nvSpPr>
        <p:spPr/>
        <p:txBody>
          <a:bodyPr>
            <a:normAutofit fontScale="90000"/>
          </a:bodyPr>
          <a:lstStyle/>
          <a:p>
            <a:r>
              <a:rPr lang="it-IT" dirty="0">
                <a:solidFill>
                  <a:srgbClr val="C00000"/>
                </a:solidFill>
              </a:rPr>
              <a:t>Alcune proposte della direttiva per la conciliazione</a:t>
            </a:r>
            <a:br>
              <a:rPr lang="it-IT" dirty="0">
                <a:solidFill>
                  <a:srgbClr val="C00000"/>
                </a:solidFill>
              </a:rPr>
            </a:br>
            <a:endParaRPr lang="it-IT" dirty="0"/>
          </a:p>
        </p:txBody>
      </p:sp>
      <p:sp>
        <p:nvSpPr>
          <p:cNvPr id="3" name="Segnaposto contenuto 2">
            <a:extLst>
              <a:ext uri="{FF2B5EF4-FFF2-40B4-BE49-F238E27FC236}">
                <a16:creationId xmlns:a16="http://schemas.microsoft.com/office/drawing/2014/main" id="{EA8C78BD-51E2-FD49-B150-EDDA9C686B73}"/>
              </a:ext>
            </a:extLst>
          </p:cNvPr>
          <p:cNvSpPr>
            <a:spLocks noGrp="1"/>
          </p:cNvSpPr>
          <p:nvPr>
            <p:ph idx="1"/>
          </p:nvPr>
        </p:nvSpPr>
        <p:spPr/>
        <p:txBody>
          <a:bodyPr>
            <a:normAutofit fontScale="92500" lnSpcReduction="10000"/>
          </a:bodyPr>
          <a:lstStyle/>
          <a:p>
            <a:pPr algn="just"/>
            <a:r>
              <a:rPr lang="it-IT" b="1" dirty="0">
                <a:solidFill>
                  <a:srgbClr val="C00000"/>
                </a:solidFill>
              </a:rPr>
              <a:t>valorizzazione delle politiche territoriali</a:t>
            </a:r>
            <a:r>
              <a:rPr lang="it-IT" dirty="0">
                <a:solidFill>
                  <a:srgbClr val="C00000"/>
                </a:solidFill>
              </a:rPr>
              <a:t>, anche tramite la costituzione di reti di conciliazione tra la pubblica amministrazione e i servizi presenti sul territorio, all’interno delle quali attori diversi per ambiti di </a:t>
            </a:r>
            <a:r>
              <a:rPr lang="it-IT" dirty="0" err="1">
                <a:solidFill>
                  <a:srgbClr val="C00000"/>
                </a:solidFill>
              </a:rPr>
              <a:t>attivita</a:t>
            </a:r>
            <a:r>
              <a:rPr lang="it-IT" dirty="0">
                <a:solidFill>
                  <a:srgbClr val="C00000"/>
                </a:solidFill>
              </a:rPr>
              <a:t>̀ e </a:t>
            </a:r>
            <a:r>
              <a:rPr lang="it-IT" dirty="0" err="1">
                <a:solidFill>
                  <a:srgbClr val="C00000"/>
                </a:solidFill>
              </a:rPr>
              <a:t>finalita</a:t>
            </a:r>
            <a:r>
              <a:rPr lang="it-IT" dirty="0">
                <a:solidFill>
                  <a:srgbClr val="C00000"/>
                </a:solidFill>
              </a:rPr>
              <a:t>̀ operano con l’obiettivo di favorire la conciliazione vita lavoro;</a:t>
            </a:r>
          </a:p>
          <a:p>
            <a:pPr algn="just"/>
            <a:r>
              <a:rPr lang="it-IT" b="1" dirty="0">
                <a:solidFill>
                  <a:srgbClr val="C00000"/>
                </a:solidFill>
              </a:rPr>
              <a:t>l’istituzione e l’organizzazione</a:t>
            </a:r>
            <a:r>
              <a:rPr lang="it-IT" dirty="0">
                <a:solidFill>
                  <a:srgbClr val="C00000"/>
                </a:solidFill>
              </a:rPr>
              <a:t>, anche attraverso accordi con altre amministrazioni pubbliche, </a:t>
            </a:r>
            <a:r>
              <a:rPr lang="it-IT" b="1" dirty="0">
                <a:solidFill>
                  <a:srgbClr val="C00000"/>
                </a:solidFill>
              </a:rPr>
              <a:t>di servizi di supporto alla </a:t>
            </a:r>
            <a:r>
              <a:rPr lang="it-IT" b="1" dirty="0" err="1">
                <a:solidFill>
                  <a:srgbClr val="C00000"/>
                </a:solidFill>
              </a:rPr>
              <a:t>genitorialita</a:t>
            </a:r>
            <a:r>
              <a:rPr lang="it-IT" b="1" dirty="0">
                <a:solidFill>
                  <a:srgbClr val="C00000"/>
                </a:solidFill>
              </a:rPr>
              <a:t>̀</a:t>
            </a:r>
            <a:r>
              <a:rPr lang="it-IT" dirty="0">
                <a:solidFill>
                  <a:srgbClr val="C00000"/>
                </a:solidFill>
              </a:rPr>
              <a:t>, aperti durante i periodi di chiusura scolastica;</a:t>
            </a:r>
          </a:p>
          <a:p>
            <a:pPr algn="just"/>
            <a:r>
              <a:rPr lang="it-IT" dirty="0">
                <a:solidFill>
                  <a:srgbClr val="C00000"/>
                </a:solidFill>
              </a:rPr>
              <a:t>la </a:t>
            </a:r>
            <a:r>
              <a:rPr lang="it-IT" b="1" dirty="0">
                <a:solidFill>
                  <a:srgbClr val="C00000"/>
                </a:solidFill>
              </a:rPr>
              <a:t>sperimentazione di sistemi di certificazione di genere</a:t>
            </a:r>
            <a:r>
              <a:rPr lang="it-IT" dirty="0">
                <a:solidFill>
                  <a:srgbClr val="C00000"/>
                </a:solidFill>
              </a:rPr>
              <a:t>; tali sistemi rappresentano uno strumento manageriale adottato su base volontaria dalle organizzazioni che intendono certificare il costante impegno profuso nell’ambito della valorizzazione delle risorse umane in un’ottica di genere e per il bilanciamento della vita lavorativa con la vita personale e familiare.</a:t>
            </a:r>
          </a:p>
        </p:txBody>
      </p:sp>
    </p:spTree>
    <p:extLst>
      <p:ext uri="{BB962C8B-B14F-4D97-AF65-F5344CB8AC3E}">
        <p14:creationId xmlns:p14="http://schemas.microsoft.com/office/powerpoint/2010/main" val="249327723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solidFill>
                  <a:srgbClr val="C00000"/>
                </a:solidFill>
              </a:rPr>
              <a:t>6. Rafforzamento dei Comitati Unici di Garanzia</a:t>
            </a:r>
          </a:p>
        </p:txBody>
      </p:sp>
      <p:sp>
        <p:nvSpPr>
          <p:cNvPr id="3" name="Segnaposto contenuto 2"/>
          <p:cNvSpPr>
            <a:spLocks noGrp="1"/>
          </p:cNvSpPr>
          <p:nvPr>
            <p:ph idx="1"/>
          </p:nvPr>
        </p:nvSpPr>
        <p:spPr/>
        <p:txBody>
          <a:bodyPr/>
          <a:lstStyle/>
          <a:p>
            <a:pPr marL="0" lvl="0" indent="0" algn="just">
              <a:lnSpc>
                <a:spcPct val="100000"/>
              </a:lnSpc>
              <a:spcBef>
                <a:spcPts val="0"/>
              </a:spcBef>
              <a:buNone/>
            </a:pPr>
            <a:r>
              <a:rPr lang="it-IT" dirty="0">
                <a:solidFill>
                  <a:srgbClr val="C00000"/>
                </a:solidFill>
              </a:rPr>
              <a:t>La direttiva interviene integrando o modificando le Linee Guida del 2011 (che restano in vigore) per risolvere alcune </a:t>
            </a:r>
            <a:r>
              <a:rPr lang="it-IT" dirty="0" err="1">
                <a:solidFill>
                  <a:srgbClr val="C00000"/>
                </a:solidFill>
              </a:rPr>
              <a:t>criticita</a:t>
            </a:r>
            <a:r>
              <a:rPr lang="it-IT" dirty="0">
                <a:solidFill>
                  <a:srgbClr val="C00000"/>
                </a:solidFill>
              </a:rPr>
              <a:t>̀ </a:t>
            </a:r>
            <a:r>
              <a:rPr lang="it-IT" dirty="0" err="1">
                <a:solidFill>
                  <a:srgbClr val="C00000"/>
                </a:solidFill>
              </a:rPr>
              <a:t>piu</a:t>
            </a:r>
            <a:r>
              <a:rPr lang="it-IT" dirty="0">
                <a:solidFill>
                  <a:srgbClr val="C00000"/>
                </a:solidFill>
              </a:rPr>
              <a:t>̀ volte segnalate dagli stessi CUG anche attraverso il Gruppo di monitoraggio e supporto ai CUG presso la Presidenza del Consiglio.</a:t>
            </a:r>
          </a:p>
          <a:p>
            <a:pPr marL="0" lvl="0" indent="0" algn="just">
              <a:lnSpc>
                <a:spcPct val="100000"/>
              </a:lnSpc>
              <a:spcBef>
                <a:spcPts val="0"/>
              </a:spcBef>
              <a:buNone/>
            </a:pPr>
            <a:endParaRPr lang="it-IT" dirty="0">
              <a:solidFill>
                <a:srgbClr val="C00000"/>
              </a:solidFill>
            </a:endParaRPr>
          </a:p>
          <a:p>
            <a:pPr marL="0" lvl="0" indent="0" algn="just">
              <a:lnSpc>
                <a:spcPct val="100000"/>
              </a:lnSpc>
              <a:spcBef>
                <a:spcPts val="0"/>
              </a:spcBef>
              <a:buNone/>
            </a:pPr>
            <a:r>
              <a:rPr lang="it-IT" dirty="0">
                <a:solidFill>
                  <a:srgbClr val="C00000"/>
                </a:solidFill>
              </a:rPr>
              <a:t>Vengono affrontati alcuni aspetti che riguardano sia la composizione dei CUG che il ruolo e la funzione dei medesimi.</a:t>
            </a:r>
          </a:p>
        </p:txBody>
      </p:sp>
    </p:spTree>
    <p:extLst>
      <p:ext uri="{BB962C8B-B14F-4D97-AF65-F5344CB8AC3E}">
        <p14:creationId xmlns:p14="http://schemas.microsoft.com/office/powerpoint/2010/main" val="115831340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838200" y="393700"/>
            <a:ext cx="10515600" cy="1325563"/>
          </a:xfrm>
        </p:spPr>
        <p:txBody>
          <a:bodyPr/>
          <a:lstStyle/>
          <a:p>
            <a:r>
              <a:rPr lang="it-IT" dirty="0">
                <a:solidFill>
                  <a:srgbClr val="C00000"/>
                </a:solidFill>
              </a:rPr>
              <a:t>Criteri di composizione dei CUG</a:t>
            </a:r>
          </a:p>
        </p:txBody>
      </p:sp>
      <p:sp>
        <p:nvSpPr>
          <p:cNvPr id="3" name="Segnaposto contenuto 2"/>
          <p:cNvSpPr>
            <a:spLocks noGrp="1"/>
          </p:cNvSpPr>
          <p:nvPr>
            <p:ph idx="1"/>
          </p:nvPr>
        </p:nvSpPr>
        <p:spPr>
          <a:xfrm>
            <a:off x="838200" y="1839913"/>
            <a:ext cx="10515600" cy="4351338"/>
          </a:xfrm>
        </p:spPr>
        <p:txBody>
          <a:bodyPr>
            <a:normAutofit fontScale="92500" lnSpcReduction="20000"/>
          </a:bodyPr>
          <a:lstStyle/>
          <a:p>
            <a:pPr marL="0" lvl="0" indent="0" algn="just">
              <a:lnSpc>
                <a:spcPct val="100000"/>
              </a:lnSpc>
              <a:spcBef>
                <a:spcPts val="0"/>
              </a:spcBef>
              <a:buNone/>
            </a:pPr>
            <a:r>
              <a:rPr lang="it-IT" b="1" dirty="0">
                <a:solidFill>
                  <a:srgbClr val="C00000"/>
                </a:solidFill>
              </a:rPr>
              <a:t>Il CUG ha una composizione paritetica ed è formato da componenti designati da ciascuna delle organizzazioni sindacali rappresentative</a:t>
            </a:r>
            <a:r>
              <a:rPr lang="it-IT" dirty="0">
                <a:solidFill>
                  <a:srgbClr val="C00000"/>
                </a:solidFill>
              </a:rPr>
              <a:t>, ai sensi degli artt. 40 e 43 del d.lgs. 165 del 2001, effettivamente presenti all’interno di ogni singola amministrazione, e da un pari numero di rappresentanti dell'amministrazione, </a:t>
            </a:r>
            <a:r>
              <a:rPr lang="it-IT" dirty="0" err="1">
                <a:solidFill>
                  <a:srgbClr val="C00000"/>
                </a:solidFill>
              </a:rPr>
              <a:t>nonche</a:t>
            </a:r>
            <a:r>
              <a:rPr lang="it-IT" dirty="0">
                <a:solidFill>
                  <a:srgbClr val="C00000"/>
                </a:solidFill>
              </a:rPr>
              <a:t>́ da altrettanti componenti supplenti.</a:t>
            </a:r>
          </a:p>
          <a:p>
            <a:pPr marL="0" lvl="0" indent="0" algn="just">
              <a:lnSpc>
                <a:spcPct val="100000"/>
              </a:lnSpc>
              <a:spcBef>
                <a:spcPts val="0"/>
              </a:spcBef>
              <a:buNone/>
            </a:pPr>
            <a:r>
              <a:rPr lang="it-IT" dirty="0">
                <a:solidFill>
                  <a:srgbClr val="C00000"/>
                </a:solidFill>
              </a:rPr>
              <a:t>Per quanto riguarda i componenti di parte pubblica, nella composizione del CUG,</a:t>
            </a:r>
          </a:p>
          <a:p>
            <a:pPr marL="0" lvl="0" indent="0" algn="just">
              <a:lnSpc>
                <a:spcPct val="100000"/>
              </a:lnSpc>
              <a:spcBef>
                <a:spcPts val="0"/>
              </a:spcBef>
              <a:buNone/>
            </a:pPr>
            <a:r>
              <a:rPr lang="it-IT" dirty="0">
                <a:solidFill>
                  <a:srgbClr val="C00000"/>
                </a:solidFill>
              </a:rPr>
              <a:t>devono essere rappresentate, per quanto possibile, tutte le componenti del personale comunque in servizio presso l’amministrazione. Allo stesso modo, per quelle amministrazioni che in ragione delle dimensioni ridotte decidano di costituire un CUG condiviso, deve comunque essere garantita la rappresentanza dei lavoratori di ogni ente che ne fa parte</a:t>
            </a:r>
          </a:p>
        </p:txBody>
      </p:sp>
    </p:spTree>
    <p:extLst>
      <p:ext uri="{BB962C8B-B14F-4D97-AF65-F5344CB8AC3E}">
        <p14:creationId xmlns:p14="http://schemas.microsoft.com/office/powerpoint/2010/main" val="136348319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solidFill>
                  <a:srgbClr val="C00000"/>
                </a:solidFill>
              </a:rPr>
              <a:t>Procedure di nomina</a:t>
            </a:r>
          </a:p>
        </p:txBody>
      </p:sp>
      <p:sp>
        <p:nvSpPr>
          <p:cNvPr id="3" name="Segnaposto contenuto 2"/>
          <p:cNvSpPr>
            <a:spLocks noGrp="1"/>
          </p:cNvSpPr>
          <p:nvPr>
            <p:ph idx="1"/>
          </p:nvPr>
        </p:nvSpPr>
        <p:spPr/>
        <p:txBody>
          <a:bodyPr>
            <a:normAutofit fontScale="92500" lnSpcReduction="20000"/>
          </a:bodyPr>
          <a:lstStyle/>
          <a:p>
            <a:pPr marL="0" lvl="0" indent="0" algn="ctr">
              <a:lnSpc>
                <a:spcPct val="100000"/>
              </a:lnSpc>
              <a:spcBef>
                <a:spcPts val="0"/>
              </a:spcBef>
              <a:buNone/>
            </a:pPr>
            <a:r>
              <a:rPr lang="it-IT" b="1" dirty="0">
                <a:solidFill>
                  <a:srgbClr val="C00000"/>
                </a:solidFill>
              </a:rPr>
              <a:t>Procedura comparativa</a:t>
            </a:r>
          </a:p>
          <a:p>
            <a:pPr marL="0" lvl="0" indent="0" algn="just">
              <a:lnSpc>
                <a:spcPct val="100000"/>
              </a:lnSpc>
              <a:spcBef>
                <a:spcPts val="0"/>
              </a:spcBef>
              <a:buNone/>
            </a:pPr>
            <a:r>
              <a:rPr lang="it-IT" dirty="0">
                <a:solidFill>
                  <a:srgbClr val="C00000"/>
                </a:solidFill>
              </a:rPr>
              <a:t>In ordine alle </a:t>
            </a:r>
            <a:r>
              <a:rPr lang="it-IT" dirty="0" err="1">
                <a:solidFill>
                  <a:srgbClr val="C00000"/>
                </a:solidFill>
              </a:rPr>
              <a:t>modalita</a:t>
            </a:r>
            <a:r>
              <a:rPr lang="it-IT" dirty="0">
                <a:solidFill>
                  <a:srgbClr val="C00000"/>
                </a:solidFill>
              </a:rPr>
              <a:t>̀ di individuazione dei componenti dei CUG, al fine di assicurare che la scelta ricada effettivamente su soggetti in possesso di adeguati requisiti di competenza ed esperienza, l’amministrazione procede alla relativa designazione ad esito dell’espletamento di una procedura comparativa trasparente cui possa partecipare tutto il personale interessato in servizio nell’amministrazione.</a:t>
            </a:r>
          </a:p>
          <a:p>
            <a:pPr marL="0" lvl="0" indent="0" algn="ctr">
              <a:lnSpc>
                <a:spcPct val="100000"/>
              </a:lnSpc>
              <a:spcBef>
                <a:spcPts val="0"/>
              </a:spcBef>
              <a:buNone/>
            </a:pPr>
            <a:r>
              <a:rPr lang="it-IT" b="1" dirty="0">
                <a:solidFill>
                  <a:srgbClr val="C00000"/>
                </a:solidFill>
              </a:rPr>
              <a:t>Superamento del limite del doppio mandato</a:t>
            </a:r>
          </a:p>
          <a:p>
            <a:pPr marL="0" lvl="0" indent="0" algn="just">
              <a:lnSpc>
                <a:spcPct val="100000"/>
              </a:lnSpc>
              <a:spcBef>
                <a:spcPts val="0"/>
              </a:spcBef>
              <a:buNone/>
            </a:pPr>
            <a:r>
              <a:rPr lang="it-IT" dirty="0">
                <a:solidFill>
                  <a:srgbClr val="C00000"/>
                </a:solidFill>
              </a:rPr>
              <a:t>Al fine di non disperdere il patrimonio di esperienza maturato, il mandato dei componenti del CUG è rinnovabile, </a:t>
            </a:r>
            <a:r>
              <a:rPr lang="it-IT" dirty="0" err="1">
                <a:solidFill>
                  <a:srgbClr val="C00000"/>
                </a:solidFill>
              </a:rPr>
              <a:t>purche</a:t>
            </a:r>
            <a:r>
              <a:rPr lang="it-IT" dirty="0">
                <a:solidFill>
                  <a:srgbClr val="C00000"/>
                </a:solidFill>
              </a:rPr>
              <a:t>́ gli stessi soggetti risultino, all’esito della predetta procedura comparativa e tenuto conto della </a:t>
            </a:r>
            <a:r>
              <a:rPr lang="it-IT" dirty="0" err="1">
                <a:solidFill>
                  <a:srgbClr val="C00000"/>
                </a:solidFill>
              </a:rPr>
              <a:t>attivita</a:t>
            </a:r>
            <a:r>
              <a:rPr lang="it-IT" dirty="0">
                <a:solidFill>
                  <a:srgbClr val="C00000"/>
                </a:solidFill>
              </a:rPr>
              <a:t>̀ </a:t>
            </a:r>
            <a:r>
              <a:rPr lang="it-IT" dirty="0" err="1">
                <a:solidFill>
                  <a:srgbClr val="C00000"/>
                </a:solidFill>
              </a:rPr>
              <a:t>gia</a:t>
            </a:r>
            <a:r>
              <a:rPr lang="it-IT" dirty="0">
                <a:solidFill>
                  <a:srgbClr val="C00000"/>
                </a:solidFill>
              </a:rPr>
              <a:t>̀ svolta, i </a:t>
            </a:r>
            <a:r>
              <a:rPr lang="it-IT" dirty="0" err="1">
                <a:solidFill>
                  <a:srgbClr val="C00000"/>
                </a:solidFill>
              </a:rPr>
              <a:t>piu</a:t>
            </a:r>
            <a:r>
              <a:rPr lang="it-IT" dirty="0">
                <a:solidFill>
                  <a:srgbClr val="C00000"/>
                </a:solidFill>
              </a:rPr>
              <a:t>̀ idonei allo svolgimento dell’incarico.</a:t>
            </a:r>
          </a:p>
        </p:txBody>
      </p:sp>
    </p:spTree>
    <p:extLst>
      <p:ext uri="{BB962C8B-B14F-4D97-AF65-F5344CB8AC3E}">
        <p14:creationId xmlns:p14="http://schemas.microsoft.com/office/powerpoint/2010/main" val="55719399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lvl="0" algn="ctr"/>
            <a:r>
              <a:rPr lang="it-IT" dirty="0">
                <a:solidFill>
                  <a:srgbClr val="C00000"/>
                </a:solidFill>
              </a:rPr>
              <a:t>Supplenti</a:t>
            </a:r>
            <a:endParaRPr lang="it-IT" dirty="0"/>
          </a:p>
        </p:txBody>
      </p:sp>
      <p:sp>
        <p:nvSpPr>
          <p:cNvPr id="3" name="Segnaposto contenuto 2"/>
          <p:cNvSpPr>
            <a:spLocks noGrp="1"/>
          </p:cNvSpPr>
          <p:nvPr>
            <p:ph idx="1"/>
          </p:nvPr>
        </p:nvSpPr>
        <p:spPr/>
        <p:txBody>
          <a:bodyPr/>
          <a:lstStyle/>
          <a:p>
            <a:pPr marL="0" lvl="0" indent="0" algn="just">
              <a:lnSpc>
                <a:spcPct val="100000"/>
              </a:lnSpc>
              <a:spcBef>
                <a:spcPts val="0"/>
              </a:spcBef>
              <a:buNone/>
            </a:pPr>
            <a:r>
              <a:rPr lang="it-IT" dirty="0">
                <a:solidFill>
                  <a:srgbClr val="C00000"/>
                </a:solidFill>
              </a:rPr>
              <a:t>I componenti supplenti partecipano alle riunioni del CUG in caso di assenza o impedimento dei rispettivi titolari, o, anche in presenza di questi, qualora siano inseriti in specifici gruppi di lavoro delle cui </a:t>
            </a:r>
            <a:r>
              <a:rPr lang="it-IT" dirty="0" err="1">
                <a:solidFill>
                  <a:srgbClr val="C00000"/>
                </a:solidFill>
              </a:rPr>
              <a:t>attivita</a:t>
            </a:r>
            <a:r>
              <a:rPr lang="it-IT" dirty="0">
                <a:solidFill>
                  <a:srgbClr val="C00000"/>
                </a:solidFill>
              </a:rPr>
              <a:t>̀ si discuta nel corso dell’incontro e tutte le volte in cui il Presidente lo ritenga utile</a:t>
            </a:r>
          </a:p>
        </p:txBody>
      </p:sp>
    </p:spTree>
    <p:extLst>
      <p:ext uri="{BB962C8B-B14F-4D97-AF65-F5344CB8AC3E}">
        <p14:creationId xmlns:p14="http://schemas.microsoft.com/office/powerpoint/2010/main" val="190274093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lvl="0" algn="ctr"/>
            <a:r>
              <a:rPr lang="it-IT" dirty="0">
                <a:solidFill>
                  <a:srgbClr val="C00000"/>
                </a:solidFill>
              </a:rPr>
              <a:t>Compiti del CUG</a:t>
            </a:r>
            <a:endParaRPr lang="it-IT" dirty="0"/>
          </a:p>
        </p:txBody>
      </p:sp>
      <p:sp>
        <p:nvSpPr>
          <p:cNvPr id="3" name="Segnaposto contenuto 2"/>
          <p:cNvSpPr>
            <a:spLocks noGrp="1"/>
          </p:cNvSpPr>
          <p:nvPr>
            <p:ph idx="1"/>
          </p:nvPr>
        </p:nvSpPr>
        <p:spPr/>
        <p:txBody>
          <a:bodyPr>
            <a:normAutofit/>
          </a:bodyPr>
          <a:lstStyle/>
          <a:p>
            <a:pPr marL="0" lvl="0" indent="0" algn="just">
              <a:lnSpc>
                <a:spcPct val="100000"/>
              </a:lnSpc>
              <a:spcBef>
                <a:spcPts val="0"/>
              </a:spcBef>
              <a:buNone/>
            </a:pPr>
            <a:r>
              <a:rPr lang="it-IT" dirty="0">
                <a:solidFill>
                  <a:srgbClr val="C00000"/>
                </a:solidFill>
              </a:rPr>
              <a:t>Il CUG è un organismo di garanzia che esercita compiti propositivi, consultivi e di verifica</a:t>
            </a:r>
          </a:p>
          <a:p>
            <a:pPr marL="0" lvl="0" indent="0" algn="just">
              <a:lnSpc>
                <a:spcPct val="100000"/>
              </a:lnSpc>
              <a:spcBef>
                <a:spcPts val="0"/>
              </a:spcBef>
              <a:buNone/>
            </a:pPr>
            <a:r>
              <a:rPr lang="it-IT" b="1" dirty="0">
                <a:solidFill>
                  <a:srgbClr val="C00000"/>
                </a:solidFill>
              </a:rPr>
              <a:t>Funzione propositiva</a:t>
            </a:r>
          </a:p>
          <a:p>
            <a:pPr marL="0" lvl="0" indent="0" algn="just">
              <a:lnSpc>
                <a:spcPct val="100000"/>
              </a:lnSpc>
              <a:spcBef>
                <a:spcPts val="0"/>
              </a:spcBef>
              <a:buNone/>
            </a:pPr>
            <a:r>
              <a:rPr lang="it-IT" dirty="0">
                <a:solidFill>
                  <a:srgbClr val="C00000"/>
                </a:solidFill>
              </a:rPr>
              <a:t>In particolare:</a:t>
            </a:r>
          </a:p>
          <a:p>
            <a:pPr marL="0" lvl="0" indent="0" algn="just">
              <a:lnSpc>
                <a:spcPct val="100000"/>
              </a:lnSpc>
              <a:spcBef>
                <a:spcPts val="0"/>
              </a:spcBef>
              <a:buNone/>
            </a:pPr>
            <a:r>
              <a:rPr lang="it-IT" dirty="0">
                <a:solidFill>
                  <a:srgbClr val="C00000"/>
                </a:solidFill>
              </a:rPr>
              <a:t>predisposizione di Piani di azioni positive volti a favorire l’uguaglianza sostanziale sul lavoro tra uomini e donne, le condizioni di benessere lavorativo </a:t>
            </a:r>
            <a:r>
              <a:rPr lang="it-IT" dirty="0" err="1">
                <a:solidFill>
                  <a:srgbClr val="C00000"/>
                </a:solidFill>
              </a:rPr>
              <a:t>nonche</a:t>
            </a:r>
            <a:r>
              <a:rPr lang="it-IT" dirty="0">
                <a:solidFill>
                  <a:srgbClr val="C00000"/>
                </a:solidFill>
              </a:rPr>
              <a:t>́ a prevenire o rimuovere situazioni di discriminazioni o violenze morali o psicologiche – mobbing – all’interno dell’amministrazione pubblica</a:t>
            </a:r>
          </a:p>
        </p:txBody>
      </p:sp>
    </p:spTree>
    <p:extLst>
      <p:ext uri="{BB962C8B-B14F-4D97-AF65-F5344CB8AC3E}">
        <p14:creationId xmlns:p14="http://schemas.microsoft.com/office/powerpoint/2010/main" val="193602875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838200" y="1854200"/>
            <a:ext cx="10515600" cy="4351338"/>
          </a:xfrm>
        </p:spPr>
        <p:txBody>
          <a:bodyPr/>
          <a:lstStyle/>
          <a:p>
            <a:pPr marL="0" lvl="0" indent="0" algn="just">
              <a:lnSpc>
                <a:spcPct val="100000"/>
              </a:lnSpc>
              <a:spcBef>
                <a:spcPts val="0"/>
              </a:spcBef>
              <a:buNone/>
            </a:pPr>
            <a:r>
              <a:rPr lang="it-IT" b="1" dirty="0">
                <a:solidFill>
                  <a:srgbClr val="C00000"/>
                </a:solidFill>
              </a:rPr>
              <a:t>Funzione consultiva</a:t>
            </a:r>
          </a:p>
          <a:p>
            <a:pPr marL="0" lvl="0" indent="0" algn="just">
              <a:lnSpc>
                <a:spcPct val="100000"/>
              </a:lnSpc>
              <a:spcBef>
                <a:spcPts val="0"/>
              </a:spcBef>
              <a:buNone/>
            </a:pPr>
            <a:r>
              <a:rPr lang="it-IT" dirty="0">
                <a:solidFill>
                  <a:srgbClr val="C00000"/>
                </a:solidFill>
              </a:rPr>
              <a:t>La direttiva richiama l’attenzione delle Amministrazioni </a:t>
            </a:r>
            <a:r>
              <a:rPr lang="it-IT" dirty="0" err="1">
                <a:solidFill>
                  <a:srgbClr val="C00000"/>
                </a:solidFill>
              </a:rPr>
              <a:t>affinche</a:t>
            </a:r>
            <a:r>
              <a:rPr lang="it-IT" dirty="0">
                <a:solidFill>
                  <a:srgbClr val="C00000"/>
                </a:solidFill>
              </a:rPr>
              <a:t>́ provvedano sempre ad acquisire il parere del CUG e cita :</a:t>
            </a:r>
          </a:p>
          <a:p>
            <a:pPr marL="0" lvl="0" indent="0" algn="just">
              <a:lnSpc>
                <a:spcPct val="100000"/>
              </a:lnSpc>
              <a:spcBef>
                <a:spcPts val="0"/>
              </a:spcBef>
              <a:buNone/>
            </a:pPr>
            <a:r>
              <a:rPr lang="it-IT" dirty="0">
                <a:solidFill>
                  <a:srgbClr val="C00000"/>
                </a:solidFill>
              </a:rPr>
              <a:t>• progetti di riorganizzazione dell’amministrazione di appartenenza</a:t>
            </a:r>
          </a:p>
          <a:p>
            <a:pPr marL="0" lvl="0" indent="0" algn="just">
              <a:lnSpc>
                <a:spcPct val="100000"/>
              </a:lnSpc>
              <a:spcBef>
                <a:spcPts val="0"/>
              </a:spcBef>
              <a:buNone/>
            </a:pPr>
            <a:r>
              <a:rPr lang="it-IT" dirty="0">
                <a:solidFill>
                  <a:srgbClr val="C00000"/>
                </a:solidFill>
              </a:rPr>
              <a:t>• piani di formazione del personale</a:t>
            </a:r>
          </a:p>
          <a:p>
            <a:pPr marL="0" lvl="0" indent="0" algn="just">
              <a:lnSpc>
                <a:spcPct val="100000"/>
              </a:lnSpc>
              <a:spcBef>
                <a:spcPts val="0"/>
              </a:spcBef>
              <a:buNone/>
            </a:pPr>
            <a:r>
              <a:rPr lang="it-IT" dirty="0">
                <a:solidFill>
                  <a:srgbClr val="C00000"/>
                </a:solidFill>
              </a:rPr>
              <a:t>• forme di </a:t>
            </a:r>
            <a:r>
              <a:rPr lang="it-IT" dirty="0" err="1">
                <a:solidFill>
                  <a:srgbClr val="C00000"/>
                </a:solidFill>
              </a:rPr>
              <a:t>flessibilita</a:t>
            </a:r>
            <a:r>
              <a:rPr lang="it-IT" dirty="0">
                <a:solidFill>
                  <a:srgbClr val="C00000"/>
                </a:solidFill>
              </a:rPr>
              <a:t>̀ lavorativa</a:t>
            </a:r>
          </a:p>
          <a:p>
            <a:pPr marL="0" lvl="0" indent="0" algn="just">
              <a:lnSpc>
                <a:spcPct val="100000"/>
              </a:lnSpc>
              <a:spcBef>
                <a:spcPts val="0"/>
              </a:spcBef>
              <a:buNone/>
            </a:pPr>
            <a:r>
              <a:rPr lang="it-IT" dirty="0">
                <a:solidFill>
                  <a:srgbClr val="C00000"/>
                </a:solidFill>
              </a:rPr>
              <a:t>• interventi di conciliazione</a:t>
            </a:r>
          </a:p>
          <a:p>
            <a:pPr marL="0" lvl="0" indent="0" algn="just">
              <a:lnSpc>
                <a:spcPct val="100000"/>
              </a:lnSpc>
              <a:spcBef>
                <a:spcPts val="0"/>
              </a:spcBef>
              <a:buNone/>
            </a:pPr>
            <a:r>
              <a:rPr lang="it-IT" dirty="0">
                <a:solidFill>
                  <a:srgbClr val="C00000"/>
                </a:solidFill>
              </a:rPr>
              <a:t>• criteri di valutazione del personale</a:t>
            </a:r>
          </a:p>
        </p:txBody>
      </p:sp>
      <p:sp>
        <p:nvSpPr>
          <p:cNvPr id="4" name="Titolo 1"/>
          <p:cNvSpPr>
            <a:spLocks noGrp="1"/>
          </p:cNvSpPr>
          <p:nvPr>
            <p:ph type="title"/>
          </p:nvPr>
        </p:nvSpPr>
        <p:spPr/>
        <p:txBody>
          <a:bodyPr/>
          <a:lstStyle/>
          <a:p>
            <a:pPr lvl="0" algn="ctr"/>
            <a:r>
              <a:rPr lang="it-IT" dirty="0">
                <a:solidFill>
                  <a:srgbClr val="C00000"/>
                </a:solidFill>
              </a:rPr>
              <a:t>Compiti del CUG</a:t>
            </a:r>
            <a:endParaRPr lang="it-IT" dirty="0"/>
          </a:p>
        </p:txBody>
      </p:sp>
    </p:spTree>
    <p:extLst>
      <p:ext uri="{BB962C8B-B14F-4D97-AF65-F5344CB8AC3E}">
        <p14:creationId xmlns:p14="http://schemas.microsoft.com/office/powerpoint/2010/main" val="12248343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dirty="0">
                <a:solidFill>
                  <a:srgbClr val="C00000"/>
                </a:solidFill>
              </a:rPr>
              <a:t>AMMINISTRAZIONI TENUTE ALLA COSTITUZIONE DEL CUG</a:t>
            </a:r>
          </a:p>
        </p:txBody>
      </p:sp>
      <p:sp>
        <p:nvSpPr>
          <p:cNvPr id="3" name="Segnaposto contenuto 2"/>
          <p:cNvSpPr>
            <a:spLocks noGrp="1"/>
          </p:cNvSpPr>
          <p:nvPr>
            <p:ph idx="1"/>
          </p:nvPr>
        </p:nvSpPr>
        <p:spPr/>
        <p:txBody>
          <a:bodyPr>
            <a:normAutofit fontScale="77500" lnSpcReduction="20000"/>
          </a:bodyPr>
          <a:lstStyle/>
          <a:p>
            <a:pPr marL="0" lvl="0" indent="0" algn="just">
              <a:lnSpc>
                <a:spcPct val="100000"/>
              </a:lnSpc>
              <a:spcBef>
                <a:spcPts val="0"/>
              </a:spcBef>
              <a:buNone/>
            </a:pPr>
            <a:r>
              <a:rPr lang="it-IT" dirty="0">
                <a:solidFill>
                  <a:srgbClr val="C00000"/>
                </a:solidFill>
              </a:rPr>
              <a:t> </a:t>
            </a:r>
          </a:p>
          <a:p>
            <a:pPr marL="0" lvl="0" indent="0" algn="just">
              <a:lnSpc>
                <a:spcPct val="100000"/>
              </a:lnSpc>
              <a:spcBef>
                <a:spcPts val="0"/>
              </a:spcBef>
              <a:buNone/>
            </a:pPr>
            <a:r>
              <a:rPr lang="it-IT" dirty="0">
                <a:solidFill>
                  <a:srgbClr val="C00000"/>
                </a:solidFill>
              </a:rPr>
              <a:t>- le amministrazioni dello Stato (ivi compresi gli istituti e scuole di ogni ordine e grado e le istituzioni educative);</a:t>
            </a:r>
          </a:p>
          <a:p>
            <a:pPr marL="0" lvl="0" indent="0" algn="just">
              <a:lnSpc>
                <a:spcPct val="100000"/>
              </a:lnSpc>
              <a:spcBef>
                <a:spcPts val="0"/>
              </a:spcBef>
              <a:buNone/>
            </a:pPr>
            <a:r>
              <a:rPr lang="it-IT" dirty="0">
                <a:solidFill>
                  <a:srgbClr val="C00000"/>
                </a:solidFill>
              </a:rPr>
              <a:t>- le aziende ed amministrazioni dello Stato ad ordinamento autonomo;</a:t>
            </a:r>
          </a:p>
          <a:p>
            <a:pPr marL="0" lvl="0" indent="0" algn="just">
              <a:lnSpc>
                <a:spcPct val="100000"/>
              </a:lnSpc>
              <a:spcBef>
                <a:spcPts val="0"/>
              </a:spcBef>
              <a:buNone/>
            </a:pPr>
            <a:r>
              <a:rPr lang="it-IT" dirty="0">
                <a:solidFill>
                  <a:srgbClr val="C00000"/>
                </a:solidFill>
              </a:rPr>
              <a:t>- le Regioni, le Province (e poi anche le Città Metropolitane)), i Comuni, le </a:t>
            </a:r>
            <a:r>
              <a:rPr lang="it-IT" dirty="0" err="1">
                <a:solidFill>
                  <a:srgbClr val="C00000"/>
                </a:solidFill>
              </a:rPr>
              <a:t>Comunita</a:t>
            </a:r>
            <a:r>
              <a:rPr lang="it-IT" dirty="0">
                <a:solidFill>
                  <a:srgbClr val="C00000"/>
                </a:solidFill>
              </a:rPr>
              <a:t>̀ montane, e loro consorzi e associazioni;</a:t>
            </a:r>
          </a:p>
          <a:p>
            <a:pPr marL="0" lvl="0" indent="0" algn="just">
              <a:lnSpc>
                <a:spcPct val="100000"/>
              </a:lnSpc>
              <a:spcBef>
                <a:spcPts val="0"/>
              </a:spcBef>
              <a:buNone/>
            </a:pPr>
            <a:r>
              <a:rPr lang="it-IT" dirty="0">
                <a:solidFill>
                  <a:srgbClr val="C00000"/>
                </a:solidFill>
              </a:rPr>
              <a:t>- le istituzioni universitarie;</a:t>
            </a:r>
          </a:p>
          <a:p>
            <a:pPr marL="0" lvl="0" indent="0" algn="just">
              <a:lnSpc>
                <a:spcPct val="100000"/>
              </a:lnSpc>
              <a:spcBef>
                <a:spcPts val="0"/>
              </a:spcBef>
              <a:buNone/>
            </a:pPr>
            <a:r>
              <a:rPr lang="it-IT" dirty="0">
                <a:solidFill>
                  <a:srgbClr val="C00000"/>
                </a:solidFill>
              </a:rPr>
              <a:t>- gli Istituti autonomi case popolari;</a:t>
            </a:r>
          </a:p>
          <a:p>
            <a:pPr marL="0" lvl="0" indent="0" algn="just">
              <a:lnSpc>
                <a:spcPct val="100000"/>
              </a:lnSpc>
              <a:spcBef>
                <a:spcPts val="0"/>
              </a:spcBef>
              <a:buNone/>
            </a:pPr>
            <a:r>
              <a:rPr lang="it-IT" dirty="0">
                <a:solidFill>
                  <a:srgbClr val="C00000"/>
                </a:solidFill>
              </a:rPr>
              <a:t>- le Camere di commercio, industria, artigianato e agricoltura e loro associazioni;</a:t>
            </a:r>
          </a:p>
          <a:p>
            <a:pPr marL="0" lvl="0" indent="0" algn="just">
              <a:lnSpc>
                <a:spcPct val="100000"/>
              </a:lnSpc>
              <a:spcBef>
                <a:spcPts val="0"/>
              </a:spcBef>
              <a:buNone/>
            </a:pPr>
            <a:r>
              <a:rPr lang="it-IT" dirty="0">
                <a:solidFill>
                  <a:srgbClr val="C00000"/>
                </a:solidFill>
              </a:rPr>
              <a:t>- gli enti pubblici non economici nazionali, regionali e locali;</a:t>
            </a:r>
          </a:p>
          <a:p>
            <a:pPr marL="0" lvl="0" indent="0" algn="just">
              <a:lnSpc>
                <a:spcPct val="100000"/>
              </a:lnSpc>
              <a:spcBef>
                <a:spcPts val="0"/>
              </a:spcBef>
              <a:buNone/>
            </a:pPr>
            <a:r>
              <a:rPr lang="it-IT" dirty="0">
                <a:solidFill>
                  <a:srgbClr val="C00000"/>
                </a:solidFill>
              </a:rPr>
              <a:t>- le amministrazioni, le aziende e gli enti del Servizio sanitario nazionale;</a:t>
            </a:r>
          </a:p>
          <a:p>
            <a:pPr marL="0" lvl="0" indent="0" algn="just">
              <a:lnSpc>
                <a:spcPct val="100000"/>
              </a:lnSpc>
              <a:spcBef>
                <a:spcPts val="0"/>
              </a:spcBef>
              <a:buNone/>
            </a:pPr>
            <a:r>
              <a:rPr lang="it-IT" dirty="0">
                <a:solidFill>
                  <a:srgbClr val="C00000"/>
                </a:solidFill>
              </a:rPr>
              <a:t>- l'Agenzia per la rappresentanza negoziale delle pubbliche amministrazioni (ARAN);</a:t>
            </a:r>
          </a:p>
          <a:p>
            <a:pPr marL="0" lvl="0" indent="0" algn="just">
              <a:lnSpc>
                <a:spcPct val="100000"/>
              </a:lnSpc>
              <a:spcBef>
                <a:spcPts val="0"/>
              </a:spcBef>
              <a:buNone/>
            </a:pPr>
            <a:r>
              <a:rPr lang="it-IT" dirty="0">
                <a:solidFill>
                  <a:srgbClr val="C00000"/>
                </a:solidFill>
              </a:rPr>
              <a:t>- le Agenzie di cui al decreto legislativo 30 luglio 1999, n. 300;</a:t>
            </a:r>
          </a:p>
          <a:p>
            <a:pPr marL="0" lvl="0" indent="0" algn="just">
              <a:lnSpc>
                <a:spcPct val="100000"/>
              </a:lnSpc>
              <a:spcBef>
                <a:spcPts val="0"/>
              </a:spcBef>
              <a:buNone/>
            </a:pPr>
            <a:r>
              <a:rPr lang="it-IT" dirty="0">
                <a:solidFill>
                  <a:srgbClr val="C00000"/>
                </a:solidFill>
              </a:rPr>
              <a:t>- il CONI (fino alla revisione organica della disciplina di settore).</a:t>
            </a:r>
          </a:p>
        </p:txBody>
      </p:sp>
    </p:spTree>
    <p:extLst>
      <p:ext uri="{BB962C8B-B14F-4D97-AF65-F5344CB8AC3E}">
        <p14:creationId xmlns:p14="http://schemas.microsoft.com/office/powerpoint/2010/main" val="60232849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dirty="0">
                <a:solidFill>
                  <a:srgbClr val="C00000"/>
                </a:solidFill>
              </a:rPr>
              <a:t>Compiti del CUG</a:t>
            </a:r>
            <a:endParaRPr lang="it-IT" dirty="0"/>
          </a:p>
        </p:txBody>
      </p:sp>
      <p:sp>
        <p:nvSpPr>
          <p:cNvPr id="3" name="Segnaposto contenuto 2"/>
          <p:cNvSpPr>
            <a:spLocks noGrp="1"/>
          </p:cNvSpPr>
          <p:nvPr>
            <p:ph idx="1"/>
          </p:nvPr>
        </p:nvSpPr>
        <p:spPr/>
        <p:txBody>
          <a:bodyPr>
            <a:normAutofit fontScale="85000" lnSpcReduction="20000"/>
          </a:bodyPr>
          <a:lstStyle/>
          <a:p>
            <a:pPr marL="0" lvl="0" indent="0">
              <a:lnSpc>
                <a:spcPct val="100000"/>
              </a:lnSpc>
              <a:spcBef>
                <a:spcPts val="0"/>
              </a:spcBef>
              <a:buNone/>
            </a:pPr>
            <a:r>
              <a:rPr lang="it-IT" b="1" dirty="0">
                <a:solidFill>
                  <a:srgbClr val="C00000"/>
                </a:solidFill>
              </a:rPr>
              <a:t>Compiti di verifica</a:t>
            </a:r>
          </a:p>
          <a:p>
            <a:pPr marL="0" lvl="0" indent="0">
              <a:lnSpc>
                <a:spcPct val="100000"/>
              </a:lnSpc>
              <a:spcBef>
                <a:spcPts val="0"/>
              </a:spcBef>
              <a:buNone/>
            </a:pPr>
            <a:r>
              <a:rPr lang="it-IT" dirty="0">
                <a:solidFill>
                  <a:srgbClr val="C00000"/>
                </a:solidFill>
              </a:rPr>
              <a:t>Il CUG deve relazionare annualmente (entro il 30 marzo):</a:t>
            </a:r>
          </a:p>
          <a:p>
            <a:pPr marL="0" lvl="0" indent="0">
              <a:lnSpc>
                <a:spcPct val="100000"/>
              </a:lnSpc>
              <a:spcBef>
                <a:spcPts val="0"/>
              </a:spcBef>
              <a:buNone/>
            </a:pPr>
            <a:r>
              <a:rPr lang="it-IT" dirty="0">
                <a:solidFill>
                  <a:srgbClr val="C00000"/>
                </a:solidFill>
              </a:rPr>
              <a:t>• in ordine allo stato di attuazione del Piano triennale di azioni positive</a:t>
            </a:r>
          </a:p>
          <a:p>
            <a:pPr marL="0" lvl="0" indent="0">
              <a:lnSpc>
                <a:spcPct val="100000"/>
              </a:lnSpc>
              <a:spcBef>
                <a:spcPts val="0"/>
              </a:spcBef>
              <a:buNone/>
            </a:pPr>
            <a:r>
              <a:rPr lang="it-IT" dirty="0">
                <a:solidFill>
                  <a:srgbClr val="C00000"/>
                </a:solidFill>
              </a:rPr>
              <a:t>• sul monitoraggio degli incarichi conferiti sia al personale dirigenziale che a quello</a:t>
            </a:r>
          </a:p>
          <a:p>
            <a:pPr marL="0" lvl="0" indent="0">
              <a:lnSpc>
                <a:spcPct val="100000"/>
              </a:lnSpc>
              <a:spcBef>
                <a:spcPts val="0"/>
              </a:spcBef>
              <a:buNone/>
            </a:pPr>
            <a:r>
              <a:rPr lang="it-IT" dirty="0">
                <a:solidFill>
                  <a:srgbClr val="C00000"/>
                </a:solidFill>
              </a:rPr>
              <a:t>non dirigenziale</a:t>
            </a:r>
          </a:p>
          <a:p>
            <a:pPr marL="0" lvl="0" indent="0" algn="just">
              <a:lnSpc>
                <a:spcPct val="100000"/>
              </a:lnSpc>
              <a:spcBef>
                <a:spcPts val="0"/>
              </a:spcBef>
              <a:buNone/>
            </a:pPr>
            <a:r>
              <a:rPr lang="it-IT" dirty="0">
                <a:solidFill>
                  <a:srgbClr val="C00000"/>
                </a:solidFill>
              </a:rPr>
              <a:t>• sulle </a:t>
            </a:r>
            <a:r>
              <a:rPr lang="it-IT" dirty="0" err="1">
                <a:solidFill>
                  <a:srgbClr val="C00000"/>
                </a:solidFill>
              </a:rPr>
              <a:t>indennita</a:t>
            </a:r>
            <a:r>
              <a:rPr lang="it-IT" dirty="0">
                <a:solidFill>
                  <a:srgbClr val="C00000"/>
                </a:solidFill>
              </a:rPr>
              <a:t>̀ e posizioni organizzative al fine di individuare eventuali</a:t>
            </a:r>
          </a:p>
          <a:p>
            <a:pPr marL="0" lvl="0" indent="0">
              <a:lnSpc>
                <a:spcPct val="100000"/>
              </a:lnSpc>
              <a:spcBef>
                <a:spcPts val="0"/>
              </a:spcBef>
              <a:buNone/>
            </a:pPr>
            <a:r>
              <a:rPr lang="it-IT" dirty="0">
                <a:solidFill>
                  <a:srgbClr val="C00000"/>
                </a:solidFill>
              </a:rPr>
              <a:t>differenziali retributivi tra uomini e donne</a:t>
            </a:r>
          </a:p>
          <a:p>
            <a:pPr marL="0" lvl="0" indent="0">
              <a:lnSpc>
                <a:spcPct val="100000"/>
              </a:lnSpc>
              <a:spcBef>
                <a:spcPts val="0"/>
              </a:spcBef>
              <a:buNone/>
            </a:pPr>
            <a:r>
              <a:rPr lang="it-IT" dirty="0">
                <a:solidFill>
                  <a:srgbClr val="C00000"/>
                </a:solidFill>
              </a:rPr>
              <a:t>il CUG deve, inoltre, svolgere importanti funzioni di verifica:</a:t>
            </a:r>
          </a:p>
          <a:p>
            <a:pPr marL="0" lvl="0" indent="0">
              <a:lnSpc>
                <a:spcPct val="100000"/>
              </a:lnSpc>
              <a:spcBef>
                <a:spcPts val="0"/>
              </a:spcBef>
              <a:buNone/>
            </a:pPr>
            <a:r>
              <a:rPr lang="it-IT" dirty="0">
                <a:solidFill>
                  <a:srgbClr val="C00000"/>
                </a:solidFill>
              </a:rPr>
              <a:t>• in ordine all’assenza di qualsiasi forma di violenza o discriminazione, diretta o</a:t>
            </a:r>
          </a:p>
          <a:p>
            <a:pPr marL="0" lvl="0" indent="0">
              <a:lnSpc>
                <a:spcPct val="100000"/>
              </a:lnSpc>
              <a:spcBef>
                <a:spcPts val="0"/>
              </a:spcBef>
              <a:buNone/>
            </a:pPr>
            <a:r>
              <a:rPr lang="it-IT" dirty="0">
                <a:solidFill>
                  <a:srgbClr val="C00000"/>
                </a:solidFill>
              </a:rPr>
              <a:t>indiretta, nel luogo di lavoro pubblico</a:t>
            </a:r>
          </a:p>
          <a:p>
            <a:pPr marL="0" lvl="0" indent="0">
              <a:lnSpc>
                <a:spcPct val="100000"/>
              </a:lnSpc>
              <a:spcBef>
                <a:spcPts val="0"/>
              </a:spcBef>
              <a:buNone/>
            </a:pPr>
            <a:r>
              <a:rPr lang="it-IT" dirty="0">
                <a:solidFill>
                  <a:srgbClr val="C00000"/>
                </a:solidFill>
              </a:rPr>
              <a:t>• fungere, all’interno dell’amministrazione pubblica, da importanti sensori delle</a:t>
            </a:r>
          </a:p>
          <a:p>
            <a:pPr marL="0" lvl="0" indent="0">
              <a:lnSpc>
                <a:spcPct val="100000"/>
              </a:lnSpc>
              <a:spcBef>
                <a:spcPts val="0"/>
              </a:spcBef>
              <a:buNone/>
            </a:pPr>
            <a:r>
              <a:rPr lang="it-IT" dirty="0">
                <a:solidFill>
                  <a:srgbClr val="C00000"/>
                </a:solidFill>
              </a:rPr>
              <a:t>situazioni di malessere collegate alla violenza e alla discriminazione anche al fine di segnalare le suddette situazioni ai soggetti funzionalmente e territorialmente competenti.</a:t>
            </a:r>
          </a:p>
        </p:txBody>
      </p:sp>
    </p:spTree>
    <p:extLst>
      <p:ext uri="{BB962C8B-B14F-4D97-AF65-F5344CB8AC3E}">
        <p14:creationId xmlns:p14="http://schemas.microsoft.com/office/powerpoint/2010/main" val="147616955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p:txBody>
          <a:bodyPr>
            <a:normAutofit fontScale="85000" lnSpcReduction="10000"/>
          </a:bodyPr>
          <a:lstStyle/>
          <a:p>
            <a:pPr marL="0" lvl="0" indent="0" algn="just">
              <a:lnSpc>
                <a:spcPct val="100000"/>
              </a:lnSpc>
              <a:spcBef>
                <a:spcPts val="0"/>
              </a:spcBef>
              <a:buNone/>
            </a:pPr>
            <a:r>
              <a:rPr lang="it-IT" dirty="0">
                <a:solidFill>
                  <a:srgbClr val="C00000"/>
                </a:solidFill>
              </a:rPr>
              <a:t>Al fine di potenziare tale funzione di verifica, </a:t>
            </a:r>
            <a:r>
              <a:rPr lang="it-IT" b="1" dirty="0">
                <a:solidFill>
                  <a:srgbClr val="C00000"/>
                </a:solidFill>
              </a:rPr>
              <a:t>il Presidente del Comitato promuove la costituzione</a:t>
            </a:r>
            <a:r>
              <a:rPr lang="it-IT" dirty="0">
                <a:solidFill>
                  <a:srgbClr val="C00000"/>
                </a:solidFill>
              </a:rPr>
              <a:t>, in collaborazione con l’ufficio competente per la gestione del personale, di un </a:t>
            </a:r>
            <a:r>
              <a:rPr lang="it-IT" b="1" dirty="0">
                <a:solidFill>
                  <a:srgbClr val="C00000"/>
                </a:solidFill>
              </a:rPr>
              <a:t>Nucleo di ascolto organizzato interno all’amministrazione</a:t>
            </a:r>
            <a:r>
              <a:rPr lang="it-IT" dirty="0">
                <a:solidFill>
                  <a:srgbClr val="C00000"/>
                </a:solidFill>
              </a:rPr>
              <a:t>.</a:t>
            </a:r>
          </a:p>
          <a:p>
            <a:pPr marL="0" lvl="0" indent="0" algn="just">
              <a:lnSpc>
                <a:spcPct val="100000"/>
              </a:lnSpc>
              <a:spcBef>
                <a:spcPts val="0"/>
              </a:spcBef>
              <a:buNone/>
            </a:pPr>
            <a:r>
              <a:rPr lang="it-IT" dirty="0">
                <a:solidFill>
                  <a:srgbClr val="C00000"/>
                </a:solidFill>
              </a:rPr>
              <a:t>La Direttiva prevede ancora che venga fatta un’adeguata azione di formazione di tutte le </a:t>
            </a:r>
            <a:r>
              <a:rPr lang="it-IT" dirty="0" err="1">
                <a:solidFill>
                  <a:srgbClr val="C00000"/>
                </a:solidFill>
              </a:rPr>
              <a:t>professionalita</a:t>
            </a:r>
            <a:r>
              <a:rPr lang="it-IT" dirty="0">
                <a:solidFill>
                  <a:srgbClr val="C00000"/>
                </a:solidFill>
              </a:rPr>
              <a:t>̀ che possono entrare in contatto con fatti di violenza di genere o di </a:t>
            </a:r>
            <a:r>
              <a:rPr lang="it-IT" dirty="0" err="1">
                <a:solidFill>
                  <a:srgbClr val="C00000"/>
                </a:solidFill>
              </a:rPr>
              <a:t>stalking</a:t>
            </a:r>
            <a:r>
              <a:rPr lang="it-IT" dirty="0">
                <a:solidFill>
                  <a:srgbClr val="C00000"/>
                </a:solidFill>
              </a:rPr>
              <a:t>. In proposito il Dipartimento della funzione pubblica e il Dipartimento per le pari </a:t>
            </a:r>
            <a:r>
              <a:rPr lang="it-IT" dirty="0" err="1">
                <a:solidFill>
                  <a:srgbClr val="C00000"/>
                </a:solidFill>
              </a:rPr>
              <a:t>opportunita</a:t>
            </a:r>
            <a:r>
              <a:rPr lang="it-IT" dirty="0">
                <a:solidFill>
                  <a:srgbClr val="C00000"/>
                </a:solidFill>
              </a:rPr>
              <a:t>̀ prevedono di realizzare corsi di formazione rivolti anche ai componenti dei CUG con l’obiettivo di accrescere, a cominciare dai luoghi di lavoro pubblico, la conoscenza del fenomeno della violenza di genere, compresi gli aspetti legislativi e giuridici che entrano in gioco in casi di violenza, molestie e abusi e migliorare la capacità di ascolto e di interazione degli operatori pubblici con le vittime potenziali.</a:t>
            </a:r>
          </a:p>
        </p:txBody>
      </p:sp>
      <p:sp>
        <p:nvSpPr>
          <p:cNvPr id="4" name="Titolo 1"/>
          <p:cNvSpPr>
            <a:spLocks noGrp="1"/>
          </p:cNvSpPr>
          <p:nvPr>
            <p:ph type="title"/>
          </p:nvPr>
        </p:nvSpPr>
        <p:spPr/>
        <p:txBody>
          <a:bodyPr/>
          <a:lstStyle/>
          <a:p>
            <a:pPr algn="ctr"/>
            <a:r>
              <a:rPr lang="it-IT" dirty="0">
                <a:solidFill>
                  <a:srgbClr val="C00000"/>
                </a:solidFill>
              </a:rPr>
              <a:t>Compiti del CUG</a:t>
            </a:r>
            <a:endParaRPr lang="it-IT" dirty="0"/>
          </a:p>
        </p:txBody>
      </p:sp>
    </p:spTree>
    <p:extLst>
      <p:ext uri="{BB962C8B-B14F-4D97-AF65-F5344CB8AC3E}">
        <p14:creationId xmlns:p14="http://schemas.microsoft.com/office/powerpoint/2010/main" val="165206172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marL="0" lvl="0" indent="0" algn="ctr">
              <a:lnSpc>
                <a:spcPct val="100000"/>
              </a:lnSpc>
              <a:spcBef>
                <a:spcPts val="0"/>
              </a:spcBef>
            </a:pPr>
            <a:r>
              <a:rPr lang="it-IT" dirty="0">
                <a:solidFill>
                  <a:srgbClr val="C00000"/>
                </a:solidFill>
              </a:rPr>
              <a:t>Azione di tutela del CUG</a:t>
            </a:r>
          </a:p>
        </p:txBody>
      </p:sp>
      <p:sp>
        <p:nvSpPr>
          <p:cNvPr id="3" name="Segnaposto contenuto 2"/>
          <p:cNvSpPr>
            <a:spLocks noGrp="1"/>
          </p:cNvSpPr>
          <p:nvPr>
            <p:ph idx="1"/>
          </p:nvPr>
        </p:nvSpPr>
        <p:spPr/>
        <p:txBody>
          <a:bodyPr>
            <a:normAutofit/>
          </a:bodyPr>
          <a:lstStyle/>
          <a:p>
            <a:pPr marL="0" lvl="0" indent="0" algn="just">
              <a:lnSpc>
                <a:spcPct val="100000"/>
              </a:lnSpc>
              <a:spcBef>
                <a:spcPts val="0"/>
              </a:spcBef>
              <a:buNone/>
            </a:pPr>
            <a:r>
              <a:rPr lang="it-IT" dirty="0">
                <a:solidFill>
                  <a:srgbClr val="C00000"/>
                </a:solidFill>
              </a:rPr>
              <a:t>Il CUG svolge un’azione di tutela nei confronti dei dipendenti che segnalino comportamenti violenti o molesti </a:t>
            </a:r>
            <a:r>
              <a:rPr lang="it-IT" dirty="0" err="1">
                <a:solidFill>
                  <a:srgbClr val="C00000"/>
                </a:solidFill>
              </a:rPr>
              <a:t>affinche</a:t>
            </a:r>
            <a:r>
              <a:rPr lang="it-IT" dirty="0">
                <a:solidFill>
                  <a:srgbClr val="C00000"/>
                </a:solidFill>
              </a:rPr>
              <a:t>́ non venga consentita o tollerata nei loro confronti alcuna azione persecutoria o discriminatoria diretta o indiretta.</a:t>
            </a:r>
          </a:p>
        </p:txBody>
      </p:sp>
    </p:spTree>
    <p:extLst>
      <p:ext uri="{BB962C8B-B14F-4D97-AF65-F5344CB8AC3E}">
        <p14:creationId xmlns:p14="http://schemas.microsoft.com/office/powerpoint/2010/main" val="175077237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dirty="0">
                <a:solidFill>
                  <a:srgbClr val="C00000"/>
                </a:solidFill>
              </a:rPr>
              <a:t>Risorse per il funzionamento del CUG</a:t>
            </a:r>
          </a:p>
        </p:txBody>
      </p:sp>
      <p:sp>
        <p:nvSpPr>
          <p:cNvPr id="3" name="Segnaposto contenuto 2"/>
          <p:cNvSpPr>
            <a:spLocks noGrp="1"/>
          </p:cNvSpPr>
          <p:nvPr>
            <p:ph idx="1"/>
          </p:nvPr>
        </p:nvSpPr>
        <p:spPr/>
        <p:txBody>
          <a:bodyPr/>
          <a:lstStyle/>
          <a:p>
            <a:pPr marL="0" lvl="0" indent="0" algn="just">
              <a:lnSpc>
                <a:spcPct val="100000"/>
              </a:lnSpc>
              <a:spcBef>
                <a:spcPts val="0"/>
              </a:spcBef>
              <a:buNone/>
            </a:pPr>
            <a:r>
              <a:rPr lang="it-IT" dirty="0">
                <a:solidFill>
                  <a:srgbClr val="C00000"/>
                </a:solidFill>
              </a:rPr>
              <a:t>Nell’ambito delle proprie </a:t>
            </a:r>
            <a:r>
              <a:rPr lang="it-IT" dirty="0" err="1">
                <a:solidFill>
                  <a:srgbClr val="C00000"/>
                </a:solidFill>
              </a:rPr>
              <a:t>disponibilita</a:t>
            </a:r>
            <a:r>
              <a:rPr lang="it-IT" dirty="0">
                <a:solidFill>
                  <a:srgbClr val="C00000"/>
                </a:solidFill>
              </a:rPr>
              <a:t>̀ di bilancio </a:t>
            </a:r>
            <a:r>
              <a:rPr lang="it-IT" b="1" dirty="0">
                <a:solidFill>
                  <a:srgbClr val="C00000"/>
                </a:solidFill>
              </a:rPr>
              <a:t>le amministrazioni mettono a disposizione del CUG risorse umane e strumentali idonee a perseguire le </a:t>
            </a:r>
            <a:r>
              <a:rPr lang="it-IT" b="1" dirty="0" err="1">
                <a:solidFill>
                  <a:srgbClr val="C00000"/>
                </a:solidFill>
              </a:rPr>
              <a:t>finalita</a:t>
            </a:r>
            <a:r>
              <a:rPr lang="it-IT" b="1" dirty="0">
                <a:solidFill>
                  <a:srgbClr val="C00000"/>
                </a:solidFill>
              </a:rPr>
              <a:t>̀ previste dalla legge </a:t>
            </a:r>
            <a:r>
              <a:rPr lang="it-IT" dirty="0">
                <a:solidFill>
                  <a:srgbClr val="C00000"/>
                </a:solidFill>
              </a:rPr>
              <a:t>Il CUG esercita le proprie funzioni utilizzando risorse umane e strumentali idonee a perseguire le </a:t>
            </a:r>
            <a:r>
              <a:rPr lang="it-IT" dirty="0" err="1">
                <a:solidFill>
                  <a:srgbClr val="C00000"/>
                </a:solidFill>
              </a:rPr>
              <a:t>finalita</a:t>
            </a:r>
            <a:r>
              <a:rPr lang="it-IT" dirty="0">
                <a:solidFill>
                  <a:srgbClr val="C00000"/>
                </a:solidFill>
              </a:rPr>
              <a:t>̀ previste dalla legge e dagli atti di indirizzo. Le amministrazioni mettono a disposizione dei CUG dette risorse.</a:t>
            </a:r>
          </a:p>
          <a:p>
            <a:pPr marL="0" marR="0" lvl="0" indent="0" defTabSz="914400" eaLnBrk="1" fontAlgn="auto" latinLnBrk="0" hangingPunct="1">
              <a:lnSpc>
                <a:spcPct val="100000"/>
              </a:lnSpc>
              <a:spcBef>
                <a:spcPts val="0"/>
              </a:spcBef>
              <a:spcAft>
                <a:spcPts val="0"/>
              </a:spcAft>
              <a:buClrTx/>
              <a:buSzTx/>
              <a:buFontTx/>
              <a:buNone/>
              <a:tabLst/>
              <a:defRPr/>
            </a:pPr>
            <a:endParaRPr lang="it-IT" dirty="0">
              <a:solidFill>
                <a:srgbClr val="C00000"/>
              </a:solidFill>
            </a:endParaRPr>
          </a:p>
        </p:txBody>
      </p:sp>
    </p:spTree>
    <p:extLst>
      <p:ext uri="{BB962C8B-B14F-4D97-AF65-F5344CB8AC3E}">
        <p14:creationId xmlns:p14="http://schemas.microsoft.com/office/powerpoint/2010/main" val="1191614230"/>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838200" y="437356"/>
            <a:ext cx="10515600" cy="1325563"/>
          </a:xfrm>
        </p:spPr>
        <p:txBody>
          <a:bodyPr/>
          <a:lstStyle/>
          <a:p>
            <a:pPr algn="ctr"/>
            <a:br>
              <a:rPr lang="it-IT">
                <a:solidFill>
                  <a:srgbClr val="C00000"/>
                </a:solidFill>
              </a:rPr>
            </a:br>
            <a:r>
              <a:rPr lang="it-IT">
                <a:solidFill>
                  <a:srgbClr val="C00000"/>
                </a:solidFill>
              </a:rPr>
              <a:t>La Piattaforma della Rete Nazionale dei CUG</a:t>
            </a:r>
            <a:endParaRPr lang="it-IT" dirty="0">
              <a:solidFill>
                <a:srgbClr val="C00000"/>
              </a:solidFill>
            </a:endParaRPr>
          </a:p>
        </p:txBody>
      </p:sp>
      <p:sp>
        <p:nvSpPr>
          <p:cNvPr id="3" name="Segnaposto contenuto 2"/>
          <p:cNvSpPr>
            <a:spLocks noGrp="1"/>
          </p:cNvSpPr>
          <p:nvPr>
            <p:ph idx="1"/>
          </p:nvPr>
        </p:nvSpPr>
        <p:spPr>
          <a:xfrm>
            <a:off x="838200" y="1854200"/>
            <a:ext cx="10515600" cy="4351338"/>
          </a:xfrm>
        </p:spPr>
        <p:txBody>
          <a:bodyPr>
            <a:normAutofit fontScale="92500" lnSpcReduction="20000"/>
          </a:bodyPr>
          <a:lstStyle/>
          <a:p>
            <a:pPr marL="0" lvl="0" indent="0" algn="just">
              <a:lnSpc>
                <a:spcPct val="100000"/>
              </a:lnSpc>
              <a:spcBef>
                <a:spcPts val="0"/>
              </a:spcBef>
              <a:buNone/>
            </a:pPr>
            <a:r>
              <a:rPr lang="it-IT" dirty="0">
                <a:solidFill>
                  <a:srgbClr val="C00000"/>
                </a:solidFill>
              </a:rPr>
              <a:t> </a:t>
            </a:r>
          </a:p>
          <a:p>
            <a:pPr marL="0" lvl="0" indent="0" algn="just">
              <a:lnSpc>
                <a:spcPct val="100000"/>
              </a:lnSpc>
              <a:spcBef>
                <a:spcPts val="0"/>
              </a:spcBef>
              <a:buNone/>
            </a:pPr>
            <a:r>
              <a:rPr lang="it-IT" dirty="0">
                <a:solidFill>
                  <a:srgbClr val="C00000"/>
                </a:solidFill>
              </a:rPr>
              <a:t>Fra le altre iniziative previste dal citato Piano strategico rientra anche la realizzazione di una </a:t>
            </a:r>
            <a:r>
              <a:rPr lang="it-IT" b="1" dirty="0">
                <a:solidFill>
                  <a:srgbClr val="C00000"/>
                </a:solidFill>
              </a:rPr>
              <a:t>Piattaforma tecnologica </a:t>
            </a:r>
            <a:r>
              <a:rPr lang="it-IT" dirty="0">
                <a:solidFill>
                  <a:srgbClr val="C00000"/>
                </a:solidFill>
              </a:rPr>
              <a:t>che metta in collegamento i CUG nell’ambito di un network nazionale coordinato dal Dipartimento della funzione pubblica e dal Dipartimento per le pari </a:t>
            </a:r>
            <a:r>
              <a:rPr lang="it-IT" dirty="0" err="1">
                <a:solidFill>
                  <a:srgbClr val="C00000"/>
                </a:solidFill>
              </a:rPr>
              <a:t>opportunita</a:t>
            </a:r>
            <a:r>
              <a:rPr lang="it-IT" dirty="0">
                <a:solidFill>
                  <a:srgbClr val="C00000"/>
                </a:solidFill>
              </a:rPr>
              <a:t>̀ della Presidenza del Consiglio dei Ministri, non solo per favorire il confronto e la condivisione di buone pratiche, ma anche per facilitare il monitoraggio della presente direttiva. A tal fine, sul sito istituzionale del Dipartimento </a:t>
            </a:r>
            <a:r>
              <a:rPr lang="it-IT" dirty="0" err="1">
                <a:solidFill>
                  <a:srgbClr val="C00000"/>
                </a:solidFill>
              </a:rPr>
              <a:t>sara</a:t>
            </a:r>
            <a:r>
              <a:rPr lang="it-IT" dirty="0">
                <a:solidFill>
                  <a:srgbClr val="C00000"/>
                </a:solidFill>
              </a:rPr>
              <a:t>̀ resa disponibile una sezione del Portale del lavoro pubblico specificamente dedicata alla Rete nazionale dei CUG.</a:t>
            </a:r>
          </a:p>
          <a:p>
            <a:pPr marL="0" lvl="0" indent="0" algn="just">
              <a:lnSpc>
                <a:spcPct val="100000"/>
              </a:lnSpc>
              <a:spcBef>
                <a:spcPts val="0"/>
              </a:spcBef>
              <a:buNone/>
            </a:pPr>
            <a:r>
              <a:rPr lang="it-IT" dirty="0">
                <a:solidFill>
                  <a:srgbClr val="C00000"/>
                </a:solidFill>
              </a:rPr>
              <a:t>Il network nazionale </a:t>
            </a:r>
            <a:r>
              <a:rPr lang="it-IT" dirty="0" err="1">
                <a:solidFill>
                  <a:srgbClr val="C00000"/>
                </a:solidFill>
              </a:rPr>
              <a:t>potra</a:t>
            </a:r>
            <a:r>
              <a:rPr lang="it-IT" dirty="0">
                <a:solidFill>
                  <a:srgbClr val="C00000"/>
                </a:solidFill>
              </a:rPr>
              <a:t>̀ essere utilizzato per instaurare un contatto </a:t>
            </a:r>
            <a:r>
              <a:rPr lang="it-IT" dirty="0" err="1">
                <a:solidFill>
                  <a:srgbClr val="C00000"/>
                </a:solidFill>
              </a:rPr>
              <a:t>piu</a:t>
            </a:r>
            <a:r>
              <a:rPr lang="it-IT" dirty="0">
                <a:solidFill>
                  <a:srgbClr val="C00000"/>
                </a:solidFill>
              </a:rPr>
              <a:t>̀ diretto con alcuni CUG ed avviare con gli stessi iniziative volte a valorizzare il loro ruolo all’interno della Amministrazione</a:t>
            </a:r>
          </a:p>
        </p:txBody>
      </p:sp>
    </p:spTree>
    <p:extLst>
      <p:ext uri="{BB962C8B-B14F-4D97-AF65-F5344CB8AC3E}">
        <p14:creationId xmlns:p14="http://schemas.microsoft.com/office/powerpoint/2010/main" val="1333788435"/>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lvl="0" algn="ctr"/>
            <a:r>
              <a:rPr lang="it-IT" dirty="0">
                <a:solidFill>
                  <a:srgbClr val="C00000"/>
                </a:solidFill>
              </a:rPr>
              <a:t>Collaborazione con altri organismi</a:t>
            </a:r>
            <a:br>
              <a:rPr lang="it-IT" dirty="0">
                <a:solidFill>
                  <a:srgbClr val="C00000"/>
                </a:solidFill>
              </a:rPr>
            </a:br>
            <a:endParaRPr lang="it-IT" dirty="0"/>
          </a:p>
        </p:txBody>
      </p:sp>
      <p:sp>
        <p:nvSpPr>
          <p:cNvPr id="3" name="Segnaposto contenuto 2"/>
          <p:cNvSpPr>
            <a:spLocks noGrp="1"/>
          </p:cNvSpPr>
          <p:nvPr>
            <p:ph idx="1"/>
          </p:nvPr>
        </p:nvSpPr>
        <p:spPr/>
        <p:txBody>
          <a:bodyPr>
            <a:normAutofit fontScale="92500" lnSpcReduction="20000"/>
          </a:bodyPr>
          <a:lstStyle/>
          <a:p>
            <a:pPr marL="0" lvl="0" indent="0" algn="just">
              <a:lnSpc>
                <a:spcPct val="100000"/>
              </a:lnSpc>
              <a:spcBef>
                <a:spcPts val="0"/>
              </a:spcBef>
              <a:buNone/>
            </a:pPr>
            <a:r>
              <a:rPr lang="it-IT" dirty="0">
                <a:solidFill>
                  <a:srgbClr val="C00000"/>
                </a:solidFill>
              </a:rPr>
              <a:t>Il CUG, per quanto di propria competenza collabora con:</a:t>
            </a:r>
          </a:p>
          <a:p>
            <a:pPr marL="0" lvl="0" indent="0" algn="just">
              <a:lnSpc>
                <a:spcPct val="100000"/>
              </a:lnSpc>
              <a:spcBef>
                <a:spcPts val="0"/>
              </a:spcBef>
              <a:buNone/>
            </a:pPr>
            <a:r>
              <a:rPr lang="it-IT" dirty="0">
                <a:solidFill>
                  <a:srgbClr val="C00000"/>
                </a:solidFill>
              </a:rPr>
              <a:t>• il </a:t>
            </a:r>
            <a:r>
              <a:rPr lang="it-IT" u="sng" dirty="0">
                <a:solidFill>
                  <a:srgbClr val="C00000"/>
                </a:solidFill>
              </a:rPr>
              <a:t>Responsabile dei processi di inserimento delle persone con disabilità</a:t>
            </a:r>
            <a:r>
              <a:rPr lang="it-IT" dirty="0">
                <a:solidFill>
                  <a:srgbClr val="C00000"/>
                </a:solidFill>
              </a:rPr>
              <a:t> di cui all’art. 39-ter del d.lgs. 165 del 2001, soprattutto con riferimento alla verifica della piena attuazione dei processi di inserimento, assicurando la rimozione di eventuali situazioni di disagio e di difficoltà di integrazione.</a:t>
            </a:r>
          </a:p>
          <a:p>
            <a:pPr marL="0" lvl="0" indent="0" algn="just">
              <a:lnSpc>
                <a:spcPct val="100000"/>
              </a:lnSpc>
              <a:spcBef>
                <a:spcPts val="0"/>
              </a:spcBef>
              <a:buNone/>
            </a:pPr>
            <a:r>
              <a:rPr lang="it-IT" dirty="0">
                <a:solidFill>
                  <a:srgbClr val="C00000"/>
                </a:solidFill>
              </a:rPr>
              <a:t>Inoltre, il CUG si raccorda, per quanto di propria competenza, con:</a:t>
            </a:r>
          </a:p>
          <a:p>
            <a:pPr marL="0" lvl="0" indent="0" algn="just">
              <a:lnSpc>
                <a:spcPct val="100000"/>
              </a:lnSpc>
              <a:spcBef>
                <a:spcPts val="0"/>
              </a:spcBef>
              <a:buNone/>
            </a:pPr>
            <a:r>
              <a:rPr lang="it-IT" dirty="0">
                <a:solidFill>
                  <a:srgbClr val="C00000"/>
                </a:solidFill>
              </a:rPr>
              <a:t>• La Consigliera di </a:t>
            </a:r>
            <a:r>
              <a:rPr lang="it-IT" dirty="0" err="1">
                <a:solidFill>
                  <a:srgbClr val="C00000"/>
                </a:solidFill>
              </a:rPr>
              <a:t>Parita</a:t>
            </a:r>
            <a:r>
              <a:rPr lang="it-IT" dirty="0">
                <a:solidFill>
                  <a:srgbClr val="C00000"/>
                </a:solidFill>
              </a:rPr>
              <a:t>̀</a:t>
            </a:r>
          </a:p>
          <a:p>
            <a:pPr marL="0" lvl="0" indent="0" algn="just">
              <a:lnSpc>
                <a:spcPct val="100000"/>
              </a:lnSpc>
              <a:spcBef>
                <a:spcPts val="0"/>
              </a:spcBef>
              <a:buNone/>
            </a:pPr>
            <a:r>
              <a:rPr lang="it-IT" dirty="0">
                <a:solidFill>
                  <a:srgbClr val="C00000"/>
                </a:solidFill>
              </a:rPr>
              <a:t>• La Consigliera di Fiducia</a:t>
            </a:r>
          </a:p>
          <a:p>
            <a:pPr marL="0" lvl="0" indent="0" algn="just">
              <a:lnSpc>
                <a:spcPct val="100000"/>
              </a:lnSpc>
              <a:spcBef>
                <a:spcPts val="0"/>
              </a:spcBef>
              <a:buNone/>
            </a:pPr>
            <a:r>
              <a:rPr lang="it-IT" dirty="0">
                <a:solidFill>
                  <a:srgbClr val="C00000"/>
                </a:solidFill>
              </a:rPr>
              <a:t>• L’OIV</a:t>
            </a:r>
          </a:p>
          <a:p>
            <a:pPr marL="0" lvl="0" indent="0" algn="just">
              <a:lnSpc>
                <a:spcPct val="100000"/>
              </a:lnSpc>
              <a:spcBef>
                <a:spcPts val="0"/>
              </a:spcBef>
              <a:buNone/>
            </a:pPr>
            <a:r>
              <a:rPr lang="it-IT" dirty="0">
                <a:solidFill>
                  <a:srgbClr val="C00000"/>
                </a:solidFill>
              </a:rPr>
              <a:t>• Il RSPPP</a:t>
            </a:r>
          </a:p>
          <a:p>
            <a:pPr marL="0" lvl="0" indent="0" algn="just">
              <a:lnSpc>
                <a:spcPct val="100000"/>
              </a:lnSpc>
              <a:spcBef>
                <a:spcPts val="0"/>
              </a:spcBef>
              <a:buNone/>
            </a:pPr>
            <a:r>
              <a:rPr lang="it-IT" dirty="0">
                <a:solidFill>
                  <a:srgbClr val="C00000"/>
                </a:solidFill>
              </a:rPr>
              <a:t>• Il Responsabile delle risorse umane</a:t>
            </a:r>
          </a:p>
          <a:p>
            <a:pPr marL="0" lvl="0" indent="0" algn="just">
              <a:lnSpc>
                <a:spcPct val="100000"/>
              </a:lnSpc>
              <a:spcBef>
                <a:spcPts val="0"/>
              </a:spcBef>
              <a:buNone/>
            </a:pPr>
            <a:r>
              <a:rPr lang="it-IT" dirty="0">
                <a:solidFill>
                  <a:srgbClr val="C00000"/>
                </a:solidFill>
              </a:rPr>
              <a:t>• gli altri Organismi contrattualmente previsti.</a:t>
            </a:r>
          </a:p>
        </p:txBody>
      </p:sp>
    </p:spTree>
    <p:extLst>
      <p:ext uri="{BB962C8B-B14F-4D97-AF65-F5344CB8AC3E}">
        <p14:creationId xmlns:p14="http://schemas.microsoft.com/office/powerpoint/2010/main" val="979097593"/>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838200" y="393700"/>
            <a:ext cx="10515600" cy="1325563"/>
          </a:xfrm>
        </p:spPr>
        <p:txBody>
          <a:bodyPr>
            <a:noAutofit/>
          </a:bodyPr>
          <a:lstStyle/>
          <a:p>
            <a:pPr marL="0" lvl="0" indent="0" algn="ctr">
              <a:lnSpc>
                <a:spcPct val="100000"/>
              </a:lnSpc>
              <a:spcBef>
                <a:spcPts val="0"/>
              </a:spcBef>
            </a:pPr>
            <a:br>
              <a:rPr lang="it-IT" sz="3600" b="1" dirty="0">
                <a:solidFill>
                  <a:srgbClr val="C00000"/>
                </a:solidFill>
              </a:rPr>
            </a:br>
            <a:r>
              <a:rPr lang="it-IT" sz="3600" b="1" dirty="0">
                <a:solidFill>
                  <a:srgbClr val="C00000"/>
                </a:solidFill>
              </a:rPr>
              <a:t>Sezione II</a:t>
            </a:r>
            <a:br>
              <a:rPr lang="it-IT" sz="3600" b="1" dirty="0">
                <a:solidFill>
                  <a:srgbClr val="C00000"/>
                </a:solidFill>
              </a:rPr>
            </a:br>
            <a:r>
              <a:rPr lang="it-IT" sz="3600" b="1" dirty="0">
                <a:solidFill>
                  <a:srgbClr val="C00000"/>
                </a:solidFill>
              </a:rPr>
              <a:t>Attuazione e monitoraggio della direttiva</a:t>
            </a:r>
            <a:br>
              <a:rPr lang="it-IT" sz="3600" dirty="0">
                <a:solidFill>
                  <a:srgbClr val="C00000"/>
                </a:solidFill>
              </a:rPr>
            </a:br>
            <a:endParaRPr lang="it-IT" sz="3600" dirty="0"/>
          </a:p>
        </p:txBody>
      </p:sp>
      <p:sp>
        <p:nvSpPr>
          <p:cNvPr id="3" name="Segnaposto contenuto 2"/>
          <p:cNvSpPr>
            <a:spLocks noGrp="1"/>
          </p:cNvSpPr>
          <p:nvPr>
            <p:ph idx="1"/>
          </p:nvPr>
        </p:nvSpPr>
        <p:spPr/>
        <p:txBody>
          <a:bodyPr/>
          <a:lstStyle/>
          <a:p>
            <a:pPr marL="0" lvl="0" indent="0" algn="just">
              <a:lnSpc>
                <a:spcPct val="100000"/>
              </a:lnSpc>
              <a:spcBef>
                <a:spcPts val="0"/>
              </a:spcBef>
              <a:buNone/>
            </a:pPr>
            <a:r>
              <a:rPr lang="it-IT" dirty="0">
                <a:solidFill>
                  <a:srgbClr val="C00000"/>
                </a:solidFill>
              </a:rPr>
              <a:t>Le amministrazioni sono tenute ad adottare tutte le iniziative necessarie all’attuazione della presente direttiva, anche promuovendo la collaborazione fra CUG, OIV e gli altri Organismi previsti nella presente direttiva, quale il Responsabile dei processi di inserimento delle persone con disabilità di cui all’art. 39-ter del d.lgs. 165 del 2001.</a:t>
            </a:r>
          </a:p>
        </p:txBody>
      </p:sp>
    </p:spTree>
    <p:extLst>
      <p:ext uri="{BB962C8B-B14F-4D97-AF65-F5344CB8AC3E}">
        <p14:creationId xmlns:p14="http://schemas.microsoft.com/office/powerpoint/2010/main" val="138233403"/>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normAutofit fontScale="77500" lnSpcReduction="20000"/>
          </a:bodyPr>
          <a:lstStyle/>
          <a:p>
            <a:pPr marL="0" lvl="0" indent="0" algn="just">
              <a:lnSpc>
                <a:spcPct val="100000"/>
              </a:lnSpc>
              <a:spcBef>
                <a:spcPts val="0"/>
              </a:spcBef>
              <a:buNone/>
            </a:pPr>
            <a:r>
              <a:rPr lang="it-IT" dirty="0">
                <a:solidFill>
                  <a:srgbClr val="C00000"/>
                </a:solidFill>
              </a:rPr>
              <a:t>Al fine di redigere la relazione sulla condizione del personale l’amministrazione </a:t>
            </a:r>
            <a:r>
              <a:rPr lang="it-IT" dirty="0" err="1">
                <a:solidFill>
                  <a:srgbClr val="C00000"/>
                </a:solidFill>
              </a:rPr>
              <a:t>dovra</a:t>
            </a:r>
            <a:r>
              <a:rPr lang="it-IT" dirty="0">
                <a:solidFill>
                  <a:srgbClr val="C00000"/>
                </a:solidFill>
              </a:rPr>
              <a:t>̀ trasmettere al CUG </a:t>
            </a:r>
            <a:r>
              <a:rPr lang="it-IT" u="sng" dirty="0">
                <a:solidFill>
                  <a:srgbClr val="C00000"/>
                </a:solidFill>
              </a:rPr>
              <a:t>entro il 1 marzo di ogni anno</a:t>
            </a:r>
            <a:r>
              <a:rPr lang="it-IT" dirty="0">
                <a:solidFill>
                  <a:srgbClr val="C00000"/>
                </a:solidFill>
              </a:rPr>
              <a:t>:</a:t>
            </a:r>
          </a:p>
          <a:p>
            <a:pPr marL="0" lvl="0" indent="0" algn="just">
              <a:lnSpc>
                <a:spcPct val="100000"/>
              </a:lnSpc>
              <a:spcBef>
                <a:spcPts val="0"/>
              </a:spcBef>
              <a:buNone/>
            </a:pPr>
            <a:r>
              <a:rPr lang="it-IT" dirty="0">
                <a:solidFill>
                  <a:srgbClr val="C00000"/>
                </a:solidFill>
              </a:rPr>
              <a:t>• l’analisi quantitativa del personale suddiviso per genere e per appartenenza alle aree funzionali e alla dirigenza, distinta per fascia dirigenziale di appartenenza e per tipologia di incarico conferito ai sensi dell’articolo 19 del d.lgs. n. 165 del 2001;</a:t>
            </a:r>
          </a:p>
          <a:p>
            <a:pPr marL="0" lvl="0" indent="0" algn="just">
              <a:lnSpc>
                <a:spcPct val="100000"/>
              </a:lnSpc>
              <a:spcBef>
                <a:spcPts val="0"/>
              </a:spcBef>
              <a:buNone/>
            </a:pPr>
            <a:r>
              <a:rPr lang="it-IT" dirty="0">
                <a:solidFill>
                  <a:srgbClr val="C00000"/>
                </a:solidFill>
              </a:rPr>
              <a:t>• l’indicazione aggregata distinta per genere delle retribuzioni medie, evidenziando le eventuali differenze tra i generi;</a:t>
            </a:r>
          </a:p>
          <a:p>
            <a:pPr marL="0" lvl="0" indent="0" algn="just">
              <a:lnSpc>
                <a:spcPct val="100000"/>
              </a:lnSpc>
              <a:spcBef>
                <a:spcPts val="0"/>
              </a:spcBef>
              <a:buNone/>
            </a:pPr>
            <a:r>
              <a:rPr lang="it-IT" dirty="0">
                <a:solidFill>
                  <a:srgbClr val="C00000"/>
                </a:solidFill>
              </a:rPr>
              <a:t>• la descrizione delle azioni realizzate nell’anno precedente con l’evidenziazione, per ciascuna di esse, dei capitoli di spesa e dell’ammontare delle risorse impiegate;</a:t>
            </a:r>
          </a:p>
          <a:p>
            <a:pPr marL="0" lvl="0" indent="0" algn="just">
              <a:lnSpc>
                <a:spcPct val="100000"/>
              </a:lnSpc>
              <a:spcBef>
                <a:spcPts val="0"/>
              </a:spcBef>
              <a:buNone/>
            </a:pPr>
            <a:r>
              <a:rPr lang="it-IT" dirty="0">
                <a:solidFill>
                  <a:srgbClr val="C00000"/>
                </a:solidFill>
              </a:rPr>
              <a:t>• l’indicazione dei risultati raggiunti con le azioni positive intraprese al fine di prevenire e rimuovere ogni forma di discriminazione, con la indicazione dell’incidenza in termini di genere sul personale;</a:t>
            </a:r>
          </a:p>
          <a:p>
            <a:pPr marL="0" lvl="0" indent="0" algn="just">
              <a:lnSpc>
                <a:spcPct val="100000"/>
              </a:lnSpc>
              <a:spcBef>
                <a:spcPts val="0"/>
              </a:spcBef>
              <a:buNone/>
            </a:pPr>
            <a:r>
              <a:rPr lang="it-IT" dirty="0">
                <a:solidFill>
                  <a:srgbClr val="C00000"/>
                </a:solidFill>
              </a:rPr>
              <a:t>• la descrizione delle azioni da realizzare negli anni successivi con l’evidenziazione, per ciascuna di esse, dei capitoli di spesa e dell’ammontare delle risorse da impegnare;</a:t>
            </a:r>
          </a:p>
          <a:p>
            <a:pPr marL="0" lvl="0" indent="0" algn="just">
              <a:lnSpc>
                <a:spcPct val="100000"/>
              </a:lnSpc>
              <a:spcBef>
                <a:spcPts val="0"/>
              </a:spcBef>
              <a:buNone/>
            </a:pPr>
            <a:r>
              <a:rPr lang="it-IT" dirty="0">
                <a:solidFill>
                  <a:srgbClr val="C00000"/>
                </a:solidFill>
              </a:rPr>
              <a:t>• il bilancio di genere dell’amministrazione.</a:t>
            </a:r>
          </a:p>
        </p:txBody>
      </p:sp>
    </p:spTree>
    <p:extLst>
      <p:ext uri="{BB962C8B-B14F-4D97-AF65-F5344CB8AC3E}">
        <p14:creationId xmlns:p14="http://schemas.microsoft.com/office/powerpoint/2010/main" val="359292570"/>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solidFill>
                  <a:srgbClr val="C00000"/>
                </a:solidFill>
              </a:rPr>
              <a:t>Inoltre</a:t>
            </a:r>
          </a:p>
        </p:txBody>
      </p:sp>
      <p:sp>
        <p:nvSpPr>
          <p:cNvPr id="3" name="Segnaposto contenuto 2"/>
          <p:cNvSpPr>
            <a:spLocks noGrp="1"/>
          </p:cNvSpPr>
          <p:nvPr>
            <p:ph idx="1"/>
          </p:nvPr>
        </p:nvSpPr>
        <p:spPr/>
        <p:txBody>
          <a:bodyPr>
            <a:normAutofit lnSpcReduction="10000"/>
          </a:bodyPr>
          <a:lstStyle/>
          <a:p>
            <a:pPr marL="0" lvl="0" indent="0" algn="just">
              <a:lnSpc>
                <a:spcPct val="100000"/>
              </a:lnSpc>
              <a:spcBef>
                <a:spcPts val="0"/>
              </a:spcBef>
              <a:buNone/>
            </a:pPr>
            <a:r>
              <a:rPr lang="it-IT" dirty="0">
                <a:solidFill>
                  <a:srgbClr val="C00000"/>
                </a:solidFill>
              </a:rPr>
              <a:t>Resta ferma la necessità che le amministrazioni pubbliche evidenzino nei propri bilanci annuali le </a:t>
            </a:r>
            <a:r>
              <a:rPr lang="it-IT" dirty="0" err="1">
                <a:solidFill>
                  <a:srgbClr val="C00000"/>
                </a:solidFill>
              </a:rPr>
              <a:t>attivita</a:t>
            </a:r>
            <a:r>
              <a:rPr lang="it-IT" dirty="0">
                <a:solidFill>
                  <a:srgbClr val="C00000"/>
                </a:solidFill>
              </a:rPr>
              <a:t>̀ e le risorse destinate all’attuazione della presente direttiva.</a:t>
            </a:r>
          </a:p>
          <a:p>
            <a:pPr marL="0" lvl="0" indent="0" algn="just">
              <a:lnSpc>
                <a:spcPct val="100000"/>
              </a:lnSpc>
              <a:spcBef>
                <a:spcPts val="0"/>
              </a:spcBef>
              <a:buNone/>
            </a:pPr>
            <a:r>
              <a:rPr lang="it-IT" dirty="0">
                <a:solidFill>
                  <a:srgbClr val="C00000"/>
                </a:solidFill>
              </a:rPr>
              <a:t>Si ricorda che le </a:t>
            </a:r>
            <a:r>
              <a:rPr lang="it-IT" dirty="0" err="1">
                <a:solidFill>
                  <a:srgbClr val="C00000"/>
                </a:solidFill>
              </a:rPr>
              <a:t>attivita</a:t>
            </a:r>
            <a:r>
              <a:rPr lang="it-IT" dirty="0">
                <a:solidFill>
                  <a:srgbClr val="C00000"/>
                </a:solidFill>
              </a:rPr>
              <a:t>̀ attuate in base alle indicazioni contenute nella presente direttiva devono essere inserite nei Piani triennali di azioni positive.</a:t>
            </a:r>
          </a:p>
          <a:p>
            <a:pPr marL="0" lvl="0" indent="0" algn="just">
              <a:lnSpc>
                <a:spcPct val="100000"/>
              </a:lnSpc>
              <a:spcBef>
                <a:spcPts val="0"/>
              </a:spcBef>
              <a:buNone/>
            </a:pPr>
            <a:r>
              <a:rPr lang="it-IT" dirty="0">
                <a:solidFill>
                  <a:srgbClr val="C00000"/>
                </a:solidFill>
              </a:rPr>
              <a:t>Entro il </a:t>
            </a:r>
            <a:r>
              <a:rPr lang="it-IT" b="1" dirty="0">
                <a:solidFill>
                  <a:srgbClr val="C00000"/>
                </a:solidFill>
              </a:rPr>
              <a:t>30 marzo</a:t>
            </a:r>
            <a:r>
              <a:rPr lang="it-IT" dirty="0">
                <a:solidFill>
                  <a:srgbClr val="C00000"/>
                </a:solidFill>
              </a:rPr>
              <a:t> di ciascun anno la relazione del CUG, indirizzata al Dipartimento della funzione pubblica e al Dipartimento per le pari </a:t>
            </a:r>
            <a:r>
              <a:rPr lang="it-IT" dirty="0" err="1">
                <a:solidFill>
                  <a:srgbClr val="C00000"/>
                </a:solidFill>
              </a:rPr>
              <a:t>opportunita</a:t>
            </a:r>
            <a:r>
              <a:rPr lang="it-IT" dirty="0">
                <a:solidFill>
                  <a:srgbClr val="C00000"/>
                </a:solidFill>
              </a:rPr>
              <a:t>̀, deve essere inviata al seguente indirizzo: </a:t>
            </a:r>
            <a:r>
              <a:rPr lang="it-IT" dirty="0" err="1">
                <a:solidFill>
                  <a:srgbClr val="C00000"/>
                </a:solidFill>
              </a:rPr>
              <a:t>monitoraggiocug@funzionepubblica.it</a:t>
            </a:r>
            <a:endParaRPr lang="it-IT" dirty="0">
              <a:solidFill>
                <a:srgbClr val="C00000"/>
              </a:solidFill>
            </a:endParaRPr>
          </a:p>
        </p:txBody>
      </p:sp>
    </p:spTree>
    <p:extLst>
      <p:ext uri="{BB962C8B-B14F-4D97-AF65-F5344CB8AC3E}">
        <p14:creationId xmlns:p14="http://schemas.microsoft.com/office/powerpoint/2010/main" val="2022110177"/>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4ADFEB4-2E13-9948-BD23-83A1CE979302}"/>
              </a:ext>
            </a:extLst>
          </p:cNvPr>
          <p:cNvSpPr>
            <a:spLocks noGrp="1"/>
          </p:cNvSpPr>
          <p:nvPr>
            <p:ph type="title"/>
          </p:nvPr>
        </p:nvSpPr>
        <p:spPr/>
        <p:txBody>
          <a:bodyPr/>
          <a:lstStyle/>
          <a:p>
            <a:r>
              <a:rPr lang="it-IT" dirty="0">
                <a:solidFill>
                  <a:srgbClr val="C00000"/>
                </a:solidFill>
              </a:rPr>
              <a:t>Sospensione termine causa Covid-19</a:t>
            </a:r>
            <a:br>
              <a:rPr lang="it-IT" dirty="0">
                <a:solidFill>
                  <a:srgbClr val="C00000"/>
                </a:solidFill>
              </a:rPr>
            </a:br>
            <a:r>
              <a:rPr lang="it-IT" sz="3600" dirty="0">
                <a:solidFill>
                  <a:srgbClr val="C00000"/>
                </a:solidFill>
              </a:rPr>
              <a:t>(art. 37 del decreto legge 8 aprile 2020, n. 23) </a:t>
            </a:r>
          </a:p>
        </p:txBody>
      </p:sp>
      <p:sp>
        <p:nvSpPr>
          <p:cNvPr id="3" name="Segnaposto contenuto 2">
            <a:extLst>
              <a:ext uri="{FF2B5EF4-FFF2-40B4-BE49-F238E27FC236}">
                <a16:creationId xmlns:a16="http://schemas.microsoft.com/office/drawing/2014/main" id="{41338A9E-8E17-C348-9C6F-8FE9FBFC153D}"/>
              </a:ext>
            </a:extLst>
          </p:cNvPr>
          <p:cNvSpPr>
            <a:spLocks noGrp="1"/>
          </p:cNvSpPr>
          <p:nvPr>
            <p:ph idx="1"/>
          </p:nvPr>
        </p:nvSpPr>
        <p:spPr/>
        <p:txBody>
          <a:bodyPr/>
          <a:lstStyle/>
          <a:p>
            <a:pPr algn="just"/>
            <a:r>
              <a:rPr lang="it-IT" dirty="0">
                <a:solidFill>
                  <a:srgbClr val="C00000"/>
                </a:solidFill>
              </a:rPr>
              <a:t>ai fini del computo dei termini ordinatori o perentori, propedeutici, </a:t>
            </a:r>
            <a:r>
              <a:rPr lang="it-IT" dirty="0" err="1">
                <a:solidFill>
                  <a:srgbClr val="C00000"/>
                </a:solidFill>
              </a:rPr>
              <a:t>endoprocedimentali</a:t>
            </a:r>
            <a:r>
              <a:rPr lang="it-IT" dirty="0">
                <a:solidFill>
                  <a:srgbClr val="C00000"/>
                </a:solidFill>
              </a:rPr>
              <a:t>, finali ed esecutivi, relativi allo svolgimento di procedimenti amministrativi su istanza di parte o d'ufficio, pendenti alla data del </a:t>
            </a:r>
            <a:r>
              <a:rPr lang="it-IT" u="sng" dirty="0">
                <a:solidFill>
                  <a:srgbClr val="C00000"/>
                </a:solidFill>
              </a:rPr>
              <a:t>23 febbraio 2020 </a:t>
            </a:r>
            <a:r>
              <a:rPr lang="it-IT" dirty="0">
                <a:solidFill>
                  <a:srgbClr val="C00000"/>
                </a:solidFill>
              </a:rPr>
              <a:t>o iniziati successivamente a tale data, </a:t>
            </a:r>
            <a:r>
              <a:rPr lang="it-IT" b="1" dirty="0">
                <a:solidFill>
                  <a:srgbClr val="C00000"/>
                </a:solidFill>
              </a:rPr>
              <a:t>non si tiene conto del periodo compreso tra la medesima data e quella del 15 maggio 2020</a:t>
            </a:r>
          </a:p>
          <a:p>
            <a:pPr algn="just"/>
            <a:r>
              <a:rPr lang="it-IT" dirty="0">
                <a:solidFill>
                  <a:srgbClr val="C00000"/>
                </a:solidFill>
              </a:rPr>
              <a:t>Sono sospesi i termini di cui alla direttiva 2/2019 recante "</a:t>
            </a:r>
            <a:r>
              <a:rPr lang="it-IT" i="1" dirty="0">
                <a:solidFill>
                  <a:srgbClr val="C00000"/>
                </a:solidFill>
              </a:rPr>
              <a:t>misure per promuovere le pari </a:t>
            </a:r>
            <a:r>
              <a:rPr lang="it-IT" i="1" dirty="0" err="1">
                <a:solidFill>
                  <a:srgbClr val="C00000"/>
                </a:solidFill>
              </a:rPr>
              <a:t>opportunita</a:t>
            </a:r>
            <a:r>
              <a:rPr lang="it-IT" i="1" dirty="0">
                <a:solidFill>
                  <a:srgbClr val="C00000"/>
                </a:solidFill>
              </a:rPr>
              <a:t>̀ e rafforzare il ruolo dei comitati unici di garanzia nelle amministrazioni pubbliche</a:t>
            </a:r>
            <a:r>
              <a:rPr lang="it-IT" dirty="0">
                <a:solidFill>
                  <a:srgbClr val="C00000"/>
                </a:solidFill>
              </a:rPr>
              <a:t>" per la compilazione e l'invio degli allegati n. 1 e 2 alla direttiva (Relazioni CUG).</a:t>
            </a:r>
          </a:p>
        </p:txBody>
      </p:sp>
    </p:spTree>
    <p:extLst>
      <p:ext uri="{BB962C8B-B14F-4D97-AF65-F5344CB8AC3E}">
        <p14:creationId xmlns:p14="http://schemas.microsoft.com/office/powerpoint/2010/main" val="13264525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dirty="0">
                <a:solidFill>
                  <a:srgbClr val="C00000"/>
                </a:solidFill>
              </a:rPr>
              <a:t>LINEE GUIDA SULLE MODALITA’ DI FUNZIONAMENTO DEI CUG</a:t>
            </a:r>
          </a:p>
        </p:txBody>
      </p:sp>
      <p:sp>
        <p:nvSpPr>
          <p:cNvPr id="3" name="Segnaposto contenuto 2"/>
          <p:cNvSpPr>
            <a:spLocks noGrp="1"/>
          </p:cNvSpPr>
          <p:nvPr>
            <p:ph idx="1"/>
          </p:nvPr>
        </p:nvSpPr>
        <p:spPr/>
        <p:txBody>
          <a:bodyPr/>
          <a:lstStyle/>
          <a:p>
            <a:pPr algn="just"/>
            <a:r>
              <a:rPr lang="it-IT" dirty="0">
                <a:solidFill>
                  <a:srgbClr val="C00000"/>
                </a:solidFill>
              </a:rPr>
              <a:t>La </a:t>
            </a:r>
            <a:r>
              <a:rPr lang="it-IT" b="1" dirty="0">
                <a:solidFill>
                  <a:srgbClr val="C00000"/>
                </a:solidFill>
              </a:rPr>
              <a:t>direttiva n.2 del 2019 </a:t>
            </a:r>
            <a:r>
              <a:rPr lang="it-IT" dirty="0">
                <a:solidFill>
                  <a:srgbClr val="C00000"/>
                </a:solidFill>
              </a:rPr>
              <a:t>della Presidenza del Consiglio dei Ministri - Ministro per la Pubblica Amministrazione e l’innovazione e Sottosegretario delegato alle Pari </a:t>
            </a:r>
            <a:r>
              <a:rPr lang="it-IT" dirty="0" err="1">
                <a:solidFill>
                  <a:srgbClr val="C00000"/>
                </a:solidFill>
              </a:rPr>
              <a:t>Opportunita</a:t>
            </a:r>
            <a:r>
              <a:rPr lang="it-IT" dirty="0">
                <a:solidFill>
                  <a:srgbClr val="C00000"/>
                </a:solidFill>
              </a:rPr>
              <a:t>̀</a:t>
            </a:r>
          </a:p>
          <a:p>
            <a:pPr algn="just"/>
            <a:endParaRPr lang="it-IT" dirty="0">
              <a:solidFill>
                <a:srgbClr val="C00000"/>
              </a:solidFill>
            </a:endParaRPr>
          </a:p>
          <a:p>
            <a:pPr algn="just"/>
            <a:r>
              <a:rPr lang="it-IT" dirty="0">
                <a:solidFill>
                  <a:srgbClr val="C00000"/>
                </a:solidFill>
              </a:rPr>
              <a:t>«</a:t>
            </a:r>
            <a:r>
              <a:rPr lang="it-IT" b="1" dirty="0">
                <a:solidFill>
                  <a:srgbClr val="C00000"/>
                </a:solidFill>
              </a:rPr>
              <a:t>Misure per promuovere le pari </a:t>
            </a:r>
            <a:r>
              <a:rPr lang="it-IT" b="1" dirty="0" err="1">
                <a:solidFill>
                  <a:srgbClr val="C00000"/>
                </a:solidFill>
              </a:rPr>
              <a:t>opportunita</a:t>
            </a:r>
            <a:r>
              <a:rPr lang="it-IT" b="1" dirty="0">
                <a:solidFill>
                  <a:srgbClr val="C00000"/>
                </a:solidFill>
              </a:rPr>
              <a:t>̀ e rafforzare il ruolo dei Comitati unici di garanzia nelle Amministrazioni pubbliche</a:t>
            </a:r>
            <a:r>
              <a:rPr lang="it-IT" dirty="0">
                <a:solidFill>
                  <a:srgbClr val="C00000"/>
                </a:solidFill>
              </a:rPr>
              <a:t>»</a:t>
            </a:r>
          </a:p>
        </p:txBody>
      </p:sp>
    </p:spTree>
    <p:extLst>
      <p:ext uri="{BB962C8B-B14F-4D97-AF65-F5344CB8AC3E}">
        <p14:creationId xmlns:p14="http://schemas.microsoft.com/office/powerpoint/2010/main" val="1566891042"/>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normAutofit fontScale="85000" lnSpcReduction="20000"/>
          </a:bodyPr>
          <a:lstStyle/>
          <a:p>
            <a:pPr marL="0" lvl="0" indent="0" algn="just">
              <a:lnSpc>
                <a:spcPct val="100000"/>
              </a:lnSpc>
              <a:spcBef>
                <a:spcPts val="0"/>
              </a:spcBef>
              <a:buNone/>
            </a:pPr>
            <a:r>
              <a:rPr lang="it-IT" dirty="0">
                <a:solidFill>
                  <a:srgbClr val="C00000"/>
                </a:solidFill>
              </a:rPr>
              <a:t>Sulla base delle relazioni trasmesse i due Dipartimenti elaboreranno un rapporto periodico </a:t>
            </a:r>
            <a:r>
              <a:rPr lang="it-IT">
                <a:solidFill>
                  <a:srgbClr val="C00000"/>
                </a:solidFill>
              </a:rPr>
              <a:t>di sintesi che </a:t>
            </a:r>
            <a:r>
              <a:rPr lang="it-IT" dirty="0" err="1">
                <a:solidFill>
                  <a:srgbClr val="C00000"/>
                </a:solidFill>
              </a:rPr>
              <a:t>verra</a:t>
            </a:r>
            <a:r>
              <a:rPr lang="it-IT" dirty="0">
                <a:solidFill>
                  <a:srgbClr val="C00000"/>
                </a:solidFill>
              </a:rPr>
              <a:t>̀ pubblicato e distribuito a tutte le amministrazioni interessate.</a:t>
            </a:r>
          </a:p>
          <a:p>
            <a:pPr marL="0" lvl="0" indent="0" algn="just">
              <a:lnSpc>
                <a:spcPct val="100000"/>
              </a:lnSpc>
              <a:spcBef>
                <a:spcPts val="0"/>
              </a:spcBef>
              <a:buNone/>
            </a:pPr>
            <a:r>
              <a:rPr lang="it-IT" dirty="0">
                <a:solidFill>
                  <a:srgbClr val="C00000"/>
                </a:solidFill>
              </a:rPr>
              <a:t>Inoltre saranno predisposti :</a:t>
            </a:r>
          </a:p>
          <a:p>
            <a:pPr marL="0" lvl="0" indent="0" algn="just">
              <a:lnSpc>
                <a:spcPct val="100000"/>
              </a:lnSpc>
              <a:spcBef>
                <a:spcPts val="0"/>
              </a:spcBef>
              <a:buNone/>
            </a:pPr>
            <a:r>
              <a:rPr lang="it-IT" dirty="0">
                <a:solidFill>
                  <a:srgbClr val="C00000"/>
                </a:solidFill>
              </a:rPr>
              <a:t>• una sezione web dedicata alla direttiva e accessibile dalle home page dei</a:t>
            </a:r>
          </a:p>
          <a:p>
            <a:pPr marL="0" lvl="0" indent="0" algn="just">
              <a:lnSpc>
                <a:spcPct val="100000"/>
              </a:lnSpc>
              <a:spcBef>
                <a:spcPts val="0"/>
              </a:spcBef>
              <a:buNone/>
            </a:pPr>
            <a:r>
              <a:rPr lang="it-IT" dirty="0">
                <a:solidFill>
                  <a:srgbClr val="C00000"/>
                </a:solidFill>
              </a:rPr>
              <a:t>Dipartimenti della funzione pubblica e per le pari </a:t>
            </a:r>
            <a:r>
              <a:rPr lang="it-IT" dirty="0" err="1">
                <a:solidFill>
                  <a:srgbClr val="C00000"/>
                </a:solidFill>
              </a:rPr>
              <a:t>opportunita</a:t>
            </a:r>
            <a:r>
              <a:rPr lang="it-IT" dirty="0">
                <a:solidFill>
                  <a:srgbClr val="C00000"/>
                </a:solidFill>
              </a:rPr>
              <a:t>̀ e sui siti ufficiali di ciascuna PA. L’area </a:t>
            </a:r>
            <a:r>
              <a:rPr lang="it-IT" dirty="0" err="1">
                <a:solidFill>
                  <a:srgbClr val="C00000"/>
                </a:solidFill>
              </a:rPr>
              <a:t>conterra</a:t>
            </a:r>
            <a:r>
              <a:rPr lang="it-IT" dirty="0">
                <a:solidFill>
                  <a:srgbClr val="C00000"/>
                </a:solidFill>
              </a:rPr>
              <a:t>̀ il materiale di riferimento (normativa, studi, ricerche e strumenti) sui temi affrontati dalla direttiva, i piani di azioni positive adottati ai sensi dell’articolo 48 del d.lgs. n. 198 del 2006;</a:t>
            </a:r>
          </a:p>
          <a:p>
            <a:pPr marL="0" lvl="0" indent="0" algn="just">
              <a:lnSpc>
                <a:spcPct val="100000"/>
              </a:lnSpc>
              <a:spcBef>
                <a:spcPts val="0"/>
              </a:spcBef>
              <a:buNone/>
            </a:pPr>
            <a:r>
              <a:rPr lang="it-IT" dirty="0">
                <a:solidFill>
                  <a:srgbClr val="C00000"/>
                </a:solidFill>
              </a:rPr>
              <a:t>• la composizione di genere degli organismi collegiali e del personale, distinta, con riferimento ai dirigenti, per fascia dirigenziale di appartenenza e per tipologia di incarico conferito ai sensi dell’articolo 19 del d.lgs. n. 165 del 2001;</a:t>
            </a:r>
          </a:p>
          <a:p>
            <a:pPr marL="0" lvl="0" indent="0" algn="just">
              <a:lnSpc>
                <a:spcPct val="100000"/>
              </a:lnSpc>
              <a:spcBef>
                <a:spcPts val="0"/>
              </a:spcBef>
              <a:buNone/>
            </a:pPr>
            <a:r>
              <a:rPr lang="it-IT" dirty="0">
                <a:solidFill>
                  <a:srgbClr val="C00000"/>
                </a:solidFill>
              </a:rPr>
              <a:t>• l bilancio di genere redatto dalle pubbliche amministrazioni;</a:t>
            </a:r>
          </a:p>
        </p:txBody>
      </p:sp>
    </p:spTree>
    <p:extLst>
      <p:ext uri="{BB962C8B-B14F-4D97-AF65-F5344CB8AC3E}">
        <p14:creationId xmlns:p14="http://schemas.microsoft.com/office/powerpoint/2010/main" val="208611110"/>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normAutofit lnSpcReduction="10000"/>
          </a:bodyPr>
          <a:lstStyle/>
          <a:p>
            <a:pPr marL="0" lvl="0" indent="0" algn="just">
              <a:lnSpc>
                <a:spcPct val="100000"/>
              </a:lnSpc>
              <a:spcBef>
                <a:spcPts val="0"/>
              </a:spcBef>
              <a:buNone/>
            </a:pPr>
            <a:r>
              <a:rPr lang="it-IT" dirty="0">
                <a:solidFill>
                  <a:srgbClr val="C00000"/>
                </a:solidFill>
              </a:rPr>
              <a:t>Altri strumenti predisposti</a:t>
            </a:r>
          </a:p>
          <a:p>
            <a:pPr marL="0" lvl="0" indent="0" algn="just">
              <a:lnSpc>
                <a:spcPct val="100000"/>
              </a:lnSpc>
              <a:spcBef>
                <a:spcPts val="0"/>
              </a:spcBef>
              <a:buNone/>
            </a:pPr>
            <a:r>
              <a:rPr lang="it-IT" dirty="0">
                <a:solidFill>
                  <a:srgbClr val="C00000"/>
                </a:solidFill>
              </a:rPr>
              <a:t>• un format per la rappresentazione dei dati che l’amministrazione invia al CUG entro il 1° marzo di ciascun anno;</a:t>
            </a:r>
          </a:p>
          <a:p>
            <a:pPr marL="0" lvl="0" indent="0" algn="just">
              <a:lnSpc>
                <a:spcPct val="100000"/>
              </a:lnSpc>
              <a:spcBef>
                <a:spcPts val="0"/>
              </a:spcBef>
              <a:buNone/>
            </a:pPr>
            <a:r>
              <a:rPr lang="it-IT" dirty="0">
                <a:solidFill>
                  <a:srgbClr val="C00000"/>
                </a:solidFill>
              </a:rPr>
              <a:t>• un format per la presentazione della relazione CUG in </a:t>
            </a:r>
            <a:r>
              <a:rPr lang="it-IT" dirty="0" err="1">
                <a:solidFill>
                  <a:srgbClr val="C00000"/>
                </a:solidFill>
              </a:rPr>
              <a:t>modalita</a:t>
            </a:r>
            <a:r>
              <a:rPr lang="it-IT" dirty="0">
                <a:solidFill>
                  <a:srgbClr val="C00000"/>
                </a:solidFill>
              </a:rPr>
              <a:t>̀ telematica</a:t>
            </a:r>
          </a:p>
          <a:p>
            <a:pPr marL="0" lvl="0" indent="0" algn="just">
              <a:lnSpc>
                <a:spcPct val="100000"/>
              </a:lnSpc>
              <a:spcBef>
                <a:spcPts val="0"/>
              </a:spcBef>
              <a:buNone/>
            </a:pPr>
            <a:r>
              <a:rPr lang="it-IT" dirty="0">
                <a:solidFill>
                  <a:srgbClr val="C00000"/>
                </a:solidFill>
              </a:rPr>
              <a:t>• l’organizzazione di incontri e riunioni con i direttori generali del personale delle amministrazioni pubbliche, con le Organizzazioni sindacali e i CUG per favorire l’attuazione della presente direttiva nel </a:t>
            </a:r>
            <a:r>
              <a:rPr lang="it-IT" dirty="0" err="1">
                <a:solidFill>
                  <a:srgbClr val="C00000"/>
                </a:solidFill>
              </a:rPr>
              <a:t>piu</a:t>
            </a:r>
            <a:r>
              <a:rPr lang="it-IT" dirty="0">
                <a:solidFill>
                  <a:srgbClr val="C00000"/>
                </a:solidFill>
              </a:rPr>
              <a:t>̀ ampio contesto delle politiche di gestione delle risorse umane;</a:t>
            </a:r>
          </a:p>
          <a:p>
            <a:pPr marL="0" lvl="0" indent="0" algn="just">
              <a:lnSpc>
                <a:spcPct val="100000"/>
              </a:lnSpc>
              <a:spcBef>
                <a:spcPts val="0"/>
              </a:spcBef>
              <a:buNone/>
            </a:pPr>
            <a:r>
              <a:rPr lang="it-IT" dirty="0">
                <a:solidFill>
                  <a:srgbClr val="C00000"/>
                </a:solidFill>
              </a:rPr>
              <a:t>• strumenti di monitoraggio sulle relazioni pervenute dai CUG e sui dati trasmessi dalle amministrazioni ai Comitati.</a:t>
            </a:r>
          </a:p>
        </p:txBody>
      </p:sp>
    </p:spTree>
    <p:extLst>
      <p:ext uri="{BB962C8B-B14F-4D97-AF65-F5344CB8AC3E}">
        <p14:creationId xmlns:p14="http://schemas.microsoft.com/office/powerpoint/2010/main" val="366133421"/>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lvl="0" algn="ctr"/>
            <a:r>
              <a:rPr lang="it-IT" dirty="0">
                <a:solidFill>
                  <a:srgbClr val="C00000"/>
                </a:solidFill>
              </a:rPr>
              <a:t>Il Gruppo di monitoraggio</a:t>
            </a:r>
            <a:endParaRPr lang="it-IT" dirty="0"/>
          </a:p>
        </p:txBody>
      </p:sp>
      <p:sp>
        <p:nvSpPr>
          <p:cNvPr id="3" name="Segnaposto contenuto 2"/>
          <p:cNvSpPr>
            <a:spLocks noGrp="1"/>
          </p:cNvSpPr>
          <p:nvPr>
            <p:ph idx="1"/>
          </p:nvPr>
        </p:nvSpPr>
        <p:spPr/>
        <p:txBody>
          <a:bodyPr>
            <a:normAutofit fontScale="92500" lnSpcReduction="20000"/>
          </a:bodyPr>
          <a:lstStyle/>
          <a:p>
            <a:pPr marL="0" lvl="0" indent="0" algn="just">
              <a:lnSpc>
                <a:spcPct val="100000"/>
              </a:lnSpc>
              <a:spcBef>
                <a:spcPts val="0"/>
              </a:spcBef>
              <a:buNone/>
            </a:pPr>
            <a:r>
              <a:rPr lang="it-IT" dirty="0">
                <a:solidFill>
                  <a:srgbClr val="C00000"/>
                </a:solidFill>
              </a:rPr>
              <a:t>Al fine di monitorare l’attuazione della presente Direttiva è costituito presso la Presidenza del Consiglio un </a:t>
            </a:r>
            <a:r>
              <a:rPr lang="it-IT" b="1" dirty="0">
                <a:solidFill>
                  <a:srgbClr val="C00000"/>
                </a:solidFill>
              </a:rPr>
              <a:t>Gruppo di monitoraggio composto da otto componenti</a:t>
            </a:r>
            <a:r>
              <a:rPr lang="it-IT" dirty="0">
                <a:solidFill>
                  <a:srgbClr val="C00000"/>
                </a:solidFill>
              </a:rPr>
              <a:t>, di cui quattro indicati dal Dipartimento per le Pari </a:t>
            </a:r>
            <a:r>
              <a:rPr lang="it-IT" dirty="0" err="1">
                <a:solidFill>
                  <a:srgbClr val="C00000"/>
                </a:solidFill>
              </a:rPr>
              <a:t>Opportunita</a:t>
            </a:r>
            <a:r>
              <a:rPr lang="it-IT" dirty="0">
                <a:solidFill>
                  <a:srgbClr val="C00000"/>
                </a:solidFill>
              </a:rPr>
              <a:t>̀ e quattro dal Dipartimento della funzione pubblica, al fine di:</a:t>
            </a:r>
          </a:p>
          <a:p>
            <a:pPr lvl="0" algn="just">
              <a:lnSpc>
                <a:spcPct val="100000"/>
              </a:lnSpc>
              <a:spcBef>
                <a:spcPts val="0"/>
              </a:spcBef>
              <a:buFont typeface="Wingdings" pitchFamily="2" charset="2"/>
              <a:buChar char="ü"/>
            </a:pPr>
            <a:r>
              <a:rPr lang="it-IT" dirty="0">
                <a:solidFill>
                  <a:srgbClr val="C00000"/>
                </a:solidFill>
              </a:rPr>
              <a:t>  fornire supporto alle pubbliche amministrazioni destinatarie della Direttiva nella fase di prima attuazione;</a:t>
            </a:r>
          </a:p>
          <a:p>
            <a:pPr lvl="0" algn="just">
              <a:lnSpc>
                <a:spcPct val="100000"/>
              </a:lnSpc>
              <a:spcBef>
                <a:spcPts val="0"/>
              </a:spcBef>
              <a:buFont typeface="Wingdings" pitchFamily="2" charset="2"/>
              <a:buChar char="ü"/>
            </a:pPr>
            <a:r>
              <a:rPr lang="it-IT" dirty="0">
                <a:solidFill>
                  <a:srgbClr val="C00000"/>
                </a:solidFill>
              </a:rPr>
              <a:t> monitorare e verificare l’attuazione della Direttiva;</a:t>
            </a:r>
          </a:p>
          <a:p>
            <a:pPr lvl="0" algn="just">
              <a:lnSpc>
                <a:spcPct val="100000"/>
              </a:lnSpc>
              <a:spcBef>
                <a:spcPts val="0"/>
              </a:spcBef>
              <a:buFont typeface="Wingdings" pitchFamily="2" charset="2"/>
              <a:buChar char="ü"/>
            </a:pPr>
            <a:r>
              <a:rPr lang="it-IT" dirty="0">
                <a:solidFill>
                  <a:srgbClr val="C00000"/>
                </a:solidFill>
              </a:rPr>
              <a:t> formulare eventuali proposte per la modifica o integrazione della Direttiva.</a:t>
            </a:r>
          </a:p>
          <a:p>
            <a:pPr marL="0" lvl="0" indent="0" algn="just">
              <a:lnSpc>
                <a:spcPct val="100000"/>
              </a:lnSpc>
              <a:spcBef>
                <a:spcPts val="0"/>
              </a:spcBef>
              <a:buNone/>
            </a:pPr>
            <a:r>
              <a:rPr lang="it-IT" dirty="0">
                <a:solidFill>
                  <a:srgbClr val="C00000"/>
                </a:solidFill>
              </a:rPr>
              <a:t>All’</a:t>
            </a:r>
            <a:r>
              <a:rPr lang="it-IT" dirty="0" err="1">
                <a:solidFill>
                  <a:srgbClr val="C00000"/>
                </a:solidFill>
              </a:rPr>
              <a:t>attivita</a:t>
            </a:r>
            <a:r>
              <a:rPr lang="it-IT" dirty="0">
                <a:solidFill>
                  <a:srgbClr val="C00000"/>
                </a:solidFill>
              </a:rPr>
              <a:t>̀ del Gruppo collaborano la Consigliera nazionale di </a:t>
            </a:r>
            <a:r>
              <a:rPr lang="it-IT" dirty="0" err="1">
                <a:solidFill>
                  <a:srgbClr val="C00000"/>
                </a:solidFill>
              </a:rPr>
              <a:t>parita</a:t>
            </a:r>
            <a:r>
              <a:rPr lang="it-IT" dirty="0">
                <a:solidFill>
                  <a:srgbClr val="C00000"/>
                </a:solidFill>
              </a:rPr>
              <a:t>̀.</a:t>
            </a:r>
          </a:p>
          <a:p>
            <a:pPr marL="0" lvl="0" indent="0" algn="just">
              <a:lnSpc>
                <a:spcPct val="100000"/>
              </a:lnSpc>
              <a:spcBef>
                <a:spcPts val="0"/>
              </a:spcBef>
              <a:buNone/>
            </a:pPr>
            <a:r>
              <a:rPr lang="it-IT" dirty="0">
                <a:solidFill>
                  <a:srgbClr val="C00000"/>
                </a:solidFill>
              </a:rPr>
              <a:t>Possono fornire supporto al Gruppo di Monitoraggio la rete Nazionale dei CUG, i singoli CUG e gli OIV.</a:t>
            </a:r>
          </a:p>
        </p:txBody>
      </p:sp>
    </p:spTree>
    <p:extLst>
      <p:ext uri="{BB962C8B-B14F-4D97-AF65-F5344CB8AC3E}">
        <p14:creationId xmlns:p14="http://schemas.microsoft.com/office/powerpoint/2010/main" val="711043650"/>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dirty="0">
                <a:solidFill>
                  <a:srgbClr val="C00000"/>
                </a:solidFill>
              </a:rPr>
              <a:t>Allegati</a:t>
            </a:r>
          </a:p>
        </p:txBody>
      </p:sp>
      <p:sp>
        <p:nvSpPr>
          <p:cNvPr id="3" name="Segnaposto contenuto 2"/>
          <p:cNvSpPr>
            <a:spLocks noGrp="1"/>
          </p:cNvSpPr>
          <p:nvPr>
            <p:ph idx="1"/>
          </p:nvPr>
        </p:nvSpPr>
        <p:spPr/>
        <p:txBody>
          <a:bodyPr/>
          <a:lstStyle/>
          <a:p>
            <a:pPr marL="0" lvl="0" indent="0">
              <a:lnSpc>
                <a:spcPct val="100000"/>
              </a:lnSpc>
              <a:spcBef>
                <a:spcPts val="0"/>
              </a:spcBef>
              <a:buNone/>
            </a:pPr>
            <a:r>
              <a:rPr lang="it-IT" dirty="0">
                <a:solidFill>
                  <a:srgbClr val="C00000"/>
                </a:solidFill>
                <a:hlinkClick r:id="rId2"/>
              </a:rPr>
              <a:t>Allegato 1 : Format per le </a:t>
            </a:r>
            <a:r>
              <a:rPr lang="it-IT" dirty="0" err="1">
                <a:solidFill>
                  <a:srgbClr val="C00000"/>
                </a:solidFill>
                <a:hlinkClick r:id="rId2"/>
              </a:rPr>
              <a:t>modalita</a:t>
            </a:r>
            <a:r>
              <a:rPr lang="it-IT" dirty="0">
                <a:solidFill>
                  <a:srgbClr val="C00000"/>
                </a:solidFill>
                <a:hlinkClick r:id="rId2"/>
              </a:rPr>
              <a:t>̀ di trasmissione delle informazioni da parte dell’Amministrazione ai CUG</a:t>
            </a:r>
          </a:p>
          <a:p>
            <a:pPr marL="0" lvl="0" indent="0">
              <a:lnSpc>
                <a:spcPct val="100000"/>
              </a:lnSpc>
              <a:spcBef>
                <a:spcPts val="0"/>
              </a:spcBef>
              <a:buNone/>
            </a:pPr>
            <a:r>
              <a:rPr lang="it-IT" dirty="0">
                <a:solidFill>
                  <a:srgbClr val="C00000"/>
                </a:solidFill>
                <a:hlinkClick r:id="rId2"/>
              </a:rPr>
              <a:t>Allegato 2 : Format Relazione del Comitato Unico di Garanzia</a:t>
            </a:r>
            <a:endParaRPr lang="it-IT" dirty="0">
              <a:solidFill>
                <a:srgbClr val="C00000"/>
              </a:solidFill>
            </a:endParaRPr>
          </a:p>
        </p:txBody>
      </p:sp>
    </p:spTree>
    <p:extLst>
      <p:ext uri="{BB962C8B-B14F-4D97-AF65-F5344CB8AC3E}">
        <p14:creationId xmlns:p14="http://schemas.microsoft.com/office/powerpoint/2010/main" val="13443191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dirty="0">
                <a:solidFill>
                  <a:srgbClr val="C00000"/>
                </a:solidFill>
              </a:rPr>
              <a:t>Direttiva n.2/2019</a:t>
            </a:r>
            <a:endParaRPr lang="it-IT" dirty="0"/>
          </a:p>
        </p:txBody>
      </p:sp>
      <p:sp>
        <p:nvSpPr>
          <p:cNvPr id="3" name="Segnaposto contenuto 2"/>
          <p:cNvSpPr>
            <a:spLocks noGrp="1"/>
          </p:cNvSpPr>
          <p:nvPr>
            <p:ph idx="1"/>
          </p:nvPr>
        </p:nvSpPr>
        <p:spPr/>
        <p:txBody>
          <a:bodyPr/>
          <a:lstStyle/>
          <a:p>
            <a:pPr algn="just"/>
            <a:r>
              <a:rPr lang="it-IT" dirty="0">
                <a:solidFill>
                  <a:srgbClr val="C00000"/>
                </a:solidFill>
              </a:rPr>
              <a:t>La direttiva n.2/2019 della Presidenza del Consiglio dei Ministri - Ministro per la Pubblica Amministrazione e Sottosegretario delegato alle pari </a:t>
            </a:r>
            <a:r>
              <a:rPr lang="it-IT" dirty="0" err="1">
                <a:solidFill>
                  <a:srgbClr val="C00000"/>
                </a:solidFill>
              </a:rPr>
              <a:t>opportunita</a:t>
            </a:r>
            <a:r>
              <a:rPr lang="it-IT" dirty="0">
                <a:solidFill>
                  <a:srgbClr val="C00000"/>
                </a:solidFill>
              </a:rPr>
              <a:t>̀ - costituisce la revisione della </a:t>
            </a:r>
            <a:r>
              <a:rPr lang="it-IT" b="1" dirty="0">
                <a:solidFill>
                  <a:srgbClr val="C00000"/>
                </a:solidFill>
              </a:rPr>
              <a:t>Direttiva 23 maggio 2007 in materia di pari </a:t>
            </a:r>
            <a:r>
              <a:rPr lang="it-IT" b="1" dirty="0" err="1">
                <a:solidFill>
                  <a:srgbClr val="C00000"/>
                </a:solidFill>
              </a:rPr>
              <a:t>opportunita</a:t>
            </a:r>
            <a:r>
              <a:rPr lang="it-IT" b="1" dirty="0">
                <a:solidFill>
                  <a:srgbClr val="C00000"/>
                </a:solidFill>
              </a:rPr>
              <a:t>̀</a:t>
            </a:r>
            <a:r>
              <a:rPr lang="it-IT" dirty="0">
                <a:solidFill>
                  <a:srgbClr val="C00000"/>
                </a:solidFill>
              </a:rPr>
              <a:t> e aggiorna anche alcune disposizioni contenute nella </a:t>
            </a:r>
            <a:r>
              <a:rPr lang="it-IT" b="1" dirty="0">
                <a:solidFill>
                  <a:srgbClr val="C00000"/>
                </a:solidFill>
              </a:rPr>
              <a:t>direttiva 4 marzo 2011 recante «Linee guida sul funzionamento dei Comitati Unici di garanzia»</a:t>
            </a:r>
            <a:r>
              <a:rPr lang="it-IT" dirty="0">
                <a:solidFill>
                  <a:srgbClr val="C00000"/>
                </a:solidFill>
              </a:rPr>
              <a:t>, considerata l’esigenza di adeguare la citata direttiva agli indirizzi comunitari e alle disposizione normative successivamente sopravvenute.</a:t>
            </a:r>
            <a:endParaRPr lang="it-IT" b="1" dirty="0">
              <a:solidFill>
                <a:srgbClr val="C00000"/>
              </a:solidFill>
            </a:endParaRPr>
          </a:p>
        </p:txBody>
      </p:sp>
    </p:spTree>
    <p:extLst>
      <p:ext uri="{BB962C8B-B14F-4D97-AF65-F5344CB8AC3E}">
        <p14:creationId xmlns:p14="http://schemas.microsoft.com/office/powerpoint/2010/main" val="6754165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p:txBody>
          <a:bodyPr>
            <a:normAutofit fontScale="92500"/>
          </a:bodyPr>
          <a:lstStyle/>
          <a:p>
            <a:pPr algn="just"/>
            <a:r>
              <a:rPr lang="it-IT" dirty="0">
                <a:solidFill>
                  <a:srgbClr val="C00000"/>
                </a:solidFill>
              </a:rPr>
              <a:t>La Direttiva, dunque, definisce le linee di indirizzo volte ad orientare le amministrazioni pubbliche in materia di promozione della parità e delle pari opportunità, ai sensi del d. </a:t>
            </a:r>
            <a:r>
              <a:rPr lang="it-IT" dirty="0" err="1">
                <a:solidFill>
                  <a:srgbClr val="C00000"/>
                </a:solidFill>
              </a:rPr>
              <a:t>lgs</a:t>
            </a:r>
            <a:r>
              <a:rPr lang="it-IT" dirty="0">
                <a:solidFill>
                  <a:srgbClr val="C00000"/>
                </a:solidFill>
              </a:rPr>
              <a:t>. n. 198/2006 “</a:t>
            </a:r>
            <a:r>
              <a:rPr lang="it-IT" b="1" dirty="0">
                <a:solidFill>
                  <a:srgbClr val="C00000"/>
                </a:solidFill>
              </a:rPr>
              <a:t>Codice delle pari opportunità tra uomo e donna</a:t>
            </a:r>
            <a:r>
              <a:rPr lang="it-IT" dirty="0">
                <a:solidFill>
                  <a:srgbClr val="C00000"/>
                </a:solidFill>
              </a:rPr>
              <a:t>”, nonché di valorizzazione del benessere di chi lavora e contrasto a qualsiasi forma di discriminazione.</a:t>
            </a:r>
          </a:p>
          <a:p>
            <a:pPr algn="just"/>
            <a:r>
              <a:rPr lang="it-IT" u="sng" dirty="0">
                <a:solidFill>
                  <a:srgbClr val="C00000"/>
                </a:solidFill>
              </a:rPr>
              <a:t>La Direttiva sostituisce la precedente direttiva 23 maggio 2007</a:t>
            </a:r>
            <a:r>
              <a:rPr lang="it-IT" dirty="0">
                <a:solidFill>
                  <a:srgbClr val="C00000"/>
                </a:solidFill>
              </a:rPr>
              <a:t> recante “</a:t>
            </a:r>
            <a:r>
              <a:rPr lang="it-IT" i="1" dirty="0">
                <a:solidFill>
                  <a:srgbClr val="C00000"/>
                </a:solidFill>
              </a:rPr>
              <a:t>Misure per attuare parità e pari opportunità tra uomini e donne nelle amministrazioni pubbliche</a:t>
            </a:r>
            <a:r>
              <a:rPr lang="it-IT" dirty="0">
                <a:solidFill>
                  <a:srgbClr val="C00000"/>
                </a:solidFill>
              </a:rPr>
              <a:t>” e aggiorna alcuni degli indirizzi forniti con la direttiva 04 marzo 2011 sulle modalità di funzionamento dei &lt;&lt;</a:t>
            </a:r>
            <a:r>
              <a:rPr lang="it-IT" i="1" dirty="0">
                <a:solidFill>
                  <a:srgbClr val="C00000"/>
                </a:solidFill>
              </a:rPr>
              <a:t>Comitati Unici di Garanzia per le pari opportunità, la valorizzazione del benessere di chi lavora e contro le discriminazioni</a:t>
            </a:r>
            <a:r>
              <a:rPr lang="it-IT" dirty="0">
                <a:solidFill>
                  <a:srgbClr val="C00000"/>
                </a:solidFill>
              </a:rPr>
              <a:t>&gt;&gt;</a:t>
            </a:r>
          </a:p>
        </p:txBody>
      </p:sp>
      <p:sp>
        <p:nvSpPr>
          <p:cNvPr id="4" name="Titolo 1"/>
          <p:cNvSpPr>
            <a:spLocks noGrp="1"/>
          </p:cNvSpPr>
          <p:nvPr>
            <p:ph type="title"/>
          </p:nvPr>
        </p:nvSpPr>
        <p:spPr/>
        <p:txBody>
          <a:bodyPr/>
          <a:lstStyle/>
          <a:p>
            <a:pPr algn="ctr"/>
            <a:r>
              <a:rPr lang="it-IT" dirty="0">
                <a:solidFill>
                  <a:srgbClr val="C00000"/>
                </a:solidFill>
              </a:rPr>
              <a:t>Direttiva n.2/2019</a:t>
            </a:r>
            <a:endParaRPr lang="it-IT" dirty="0"/>
          </a:p>
        </p:txBody>
      </p:sp>
    </p:spTree>
    <p:extLst>
      <p:ext uri="{BB962C8B-B14F-4D97-AF65-F5344CB8AC3E}">
        <p14:creationId xmlns:p14="http://schemas.microsoft.com/office/powerpoint/2010/main" val="17883614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pPr algn="just"/>
            <a:r>
              <a:rPr lang="it-IT" sz="3600" b="1" dirty="0">
                <a:solidFill>
                  <a:srgbClr val="C00000"/>
                </a:solidFill>
              </a:rPr>
              <a:t>Sezione I - Promozione della </a:t>
            </a:r>
            <a:r>
              <a:rPr lang="it-IT" sz="3600" b="1" dirty="0" err="1">
                <a:solidFill>
                  <a:srgbClr val="C00000"/>
                </a:solidFill>
              </a:rPr>
              <a:t>parita</a:t>
            </a:r>
            <a:r>
              <a:rPr lang="it-IT" sz="3600" b="1" dirty="0">
                <a:solidFill>
                  <a:srgbClr val="C00000"/>
                </a:solidFill>
              </a:rPr>
              <a:t>̀ e pari </a:t>
            </a:r>
            <a:r>
              <a:rPr lang="it-IT" sz="3600" b="1" dirty="0" err="1">
                <a:solidFill>
                  <a:srgbClr val="C00000"/>
                </a:solidFill>
              </a:rPr>
              <a:t>opportunita</a:t>
            </a:r>
            <a:r>
              <a:rPr lang="it-IT" sz="3600" b="1" dirty="0">
                <a:solidFill>
                  <a:srgbClr val="C00000"/>
                </a:solidFill>
              </a:rPr>
              <a:t>̀ nelle amministrazioni pubbliche - Quadro generale</a:t>
            </a:r>
          </a:p>
        </p:txBody>
      </p:sp>
      <p:sp>
        <p:nvSpPr>
          <p:cNvPr id="3" name="Segnaposto contenuto 2"/>
          <p:cNvSpPr>
            <a:spLocks noGrp="1"/>
          </p:cNvSpPr>
          <p:nvPr>
            <p:ph idx="1"/>
          </p:nvPr>
        </p:nvSpPr>
        <p:spPr>
          <a:xfrm>
            <a:off x="838200" y="1854200"/>
            <a:ext cx="10515600" cy="4351338"/>
          </a:xfrm>
        </p:spPr>
        <p:txBody>
          <a:bodyPr>
            <a:normAutofit lnSpcReduction="10000"/>
          </a:bodyPr>
          <a:lstStyle/>
          <a:p>
            <a:pPr algn="just"/>
            <a:r>
              <a:rPr lang="it-IT" dirty="0">
                <a:solidFill>
                  <a:srgbClr val="C00000"/>
                </a:solidFill>
              </a:rPr>
              <a:t>Il quadro generale nel quale la direttiva è contestualizzata inizia con la citazione dell’art. 7 del D.lgs. 165/2001 come novellato dalla legge 183 del 2010 istitutiva dei CUG</a:t>
            </a:r>
          </a:p>
          <a:p>
            <a:pPr algn="just"/>
            <a:r>
              <a:rPr lang="it-IT" dirty="0">
                <a:solidFill>
                  <a:srgbClr val="C00000"/>
                </a:solidFill>
              </a:rPr>
              <a:t>Le amministrazioni pubbliche, come previsto dall’articolo 7 del decreto legislativo 30 marzo 2001, n. 165, recante “</a:t>
            </a:r>
            <a:r>
              <a:rPr lang="it-IT" i="1" dirty="0">
                <a:solidFill>
                  <a:srgbClr val="C00000"/>
                </a:solidFill>
              </a:rPr>
              <a:t>Norme generali sull'ordinamento del lavoro alle dipendenze delle pubbliche amministrazioni</a:t>
            </a:r>
            <a:r>
              <a:rPr lang="it-IT" dirty="0">
                <a:solidFill>
                  <a:srgbClr val="C00000"/>
                </a:solidFill>
              </a:rPr>
              <a:t>”, sono tenute a garantire la </a:t>
            </a:r>
            <a:r>
              <a:rPr lang="it-IT" dirty="0" err="1">
                <a:solidFill>
                  <a:srgbClr val="C00000"/>
                </a:solidFill>
              </a:rPr>
              <a:t>parita</a:t>
            </a:r>
            <a:r>
              <a:rPr lang="it-IT" dirty="0">
                <a:solidFill>
                  <a:srgbClr val="C00000"/>
                </a:solidFill>
              </a:rPr>
              <a:t>̀ e le pari </a:t>
            </a:r>
            <a:r>
              <a:rPr lang="it-IT" dirty="0" err="1">
                <a:solidFill>
                  <a:srgbClr val="C00000"/>
                </a:solidFill>
              </a:rPr>
              <a:t>opportunita</a:t>
            </a:r>
            <a:r>
              <a:rPr lang="it-IT" dirty="0">
                <a:solidFill>
                  <a:srgbClr val="C00000"/>
                </a:solidFill>
              </a:rPr>
              <a:t>̀ tra uomini e donne, l’assenza di ogni forma di discriminazione, diretta e indiretta, nell’accesso al lavoro, nel trattamento e nelle condizioni di lavoro, nella formazione professionale, nelle promozioni e nella sicurezza sul lavoro, cosi come un ambiente di lavoro improntato al benessere organizzativo</a:t>
            </a:r>
          </a:p>
        </p:txBody>
      </p:sp>
    </p:spTree>
    <p:extLst>
      <p:ext uri="{BB962C8B-B14F-4D97-AF65-F5344CB8AC3E}">
        <p14:creationId xmlns:p14="http://schemas.microsoft.com/office/powerpoint/2010/main" val="1819752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dirty="0"/>
          </a:p>
        </p:txBody>
      </p:sp>
      <p:sp>
        <p:nvSpPr>
          <p:cNvPr id="3" name="Segnaposto contenuto 2"/>
          <p:cNvSpPr>
            <a:spLocks noGrp="1"/>
          </p:cNvSpPr>
          <p:nvPr>
            <p:ph idx="1"/>
          </p:nvPr>
        </p:nvSpPr>
        <p:spPr/>
        <p:txBody>
          <a:bodyPr>
            <a:normAutofit fontScale="92500"/>
          </a:bodyPr>
          <a:lstStyle/>
          <a:p>
            <a:pPr algn="just"/>
            <a:endParaRPr lang="it-IT" dirty="0">
              <a:solidFill>
                <a:srgbClr val="C00000"/>
              </a:solidFill>
            </a:endParaRPr>
          </a:p>
          <a:p>
            <a:pPr algn="just"/>
            <a:r>
              <a:rPr lang="it-IT" dirty="0">
                <a:solidFill>
                  <a:srgbClr val="C00000"/>
                </a:solidFill>
              </a:rPr>
              <a:t>L’articolo 57 del medesimo decreto legislativo ha previsto che le pubbliche amministrazioni costituiscono al proprio interno il «</a:t>
            </a:r>
            <a:r>
              <a:rPr lang="it-IT" i="1" dirty="0">
                <a:solidFill>
                  <a:srgbClr val="C00000"/>
                </a:solidFill>
              </a:rPr>
              <a:t>Comitato unico di garanzia per le pari </a:t>
            </a:r>
            <a:r>
              <a:rPr lang="it-IT" i="1" dirty="0" err="1">
                <a:solidFill>
                  <a:srgbClr val="C00000"/>
                </a:solidFill>
              </a:rPr>
              <a:t>opportunita</a:t>
            </a:r>
            <a:r>
              <a:rPr lang="it-IT" i="1" dirty="0">
                <a:solidFill>
                  <a:srgbClr val="C00000"/>
                </a:solidFill>
              </a:rPr>
              <a:t>̀, la valorizzazione del benessere di chi lavora e contro le discriminazioni</a:t>
            </a:r>
            <a:r>
              <a:rPr lang="it-IT" dirty="0">
                <a:solidFill>
                  <a:srgbClr val="C00000"/>
                </a:solidFill>
              </a:rPr>
              <a:t>» che ha sostituito, unificando le competenze in un solo organismo, i comitati per le pari </a:t>
            </a:r>
            <a:r>
              <a:rPr lang="it-IT" dirty="0" err="1">
                <a:solidFill>
                  <a:srgbClr val="C00000"/>
                </a:solidFill>
              </a:rPr>
              <a:t>opportunita</a:t>
            </a:r>
            <a:r>
              <a:rPr lang="it-IT" dirty="0">
                <a:solidFill>
                  <a:srgbClr val="C00000"/>
                </a:solidFill>
              </a:rPr>
              <a:t>̀ e i comitati paritetici sul fenomeno del mobbing.</a:t>
            </a:r>
          </a:p>
          <a:p>
            <a:pPr algn="just"/>
            <a:r>
              <a:rPr lang="it-IT" dirty="0">
                <a:solidFill>
                  <a:srgbClr val="C00000"/>
                </a:solidFill>
              </a:rPr>
              <a:t>La direttiva affida un ruolo strategico  ai CUG che sono chiamati a rivestire nei temi attinenti la </a:t>
            </a:r>
            <a:r>
              <a:rPr lang="it-IT" dirty="0" err="1">
                <a:solidFill>
                  <a:srgbClr val="C00000"/>
                </a:solidFill>
              </a:rPr>
              <a:t>parita</a:t>
            </a:r>
            <a:r>
              <a:rPr lang="it-IT" dirty="0">
                <a:solidFill>
                  <a:srgbClr val="C00000"/>
                </a:solidFill>
              </a:rPr>
              <a:t>̀ di genere e la prevenzione e contrasto ad ogni forma di discriminazione ed anche nella promozione e, a tendere, nella garanzia del benessere organizzativo nella pubblica amministrazione.</a:t>
            </a:r>
          </a:p>
        </p:txBody>
      </p:sp>
    </p:spTree>
    <p:extLst>
      <p:ext uri="{BB962C8B-B14F-4D97-AF65-F5344CB8AC3E}">
        <p14:creationId xmlns:p14="http://schemas.microsoft.com/office/powerpoint/2010/main" val="1132198159"/>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806</TotalTime>
  <Words>5754</Words>
  <Application>Microsoft Macintosh PowerPoint</Application>
  <PresentationFormat>Widescreen</PresentationFormat>
  <Paragraphs>232</Paragraphs>
  <Slides>53</Slides>
  <Notes>0</Notes>
  <HiddenSlides>0</HiddenSlides>
  <MMClips>0</MMClips>
  <ScaleCrop>false</ScaleCrop>
  <HeadingPairs>
    <vt:vector size="6" baseType="variant">
      <vt:variant>
        <vt:lpstr>Caratteri utilizzati</vt:lpstr>
      </vt:variant>
      <vt:variant>
        <vt:i4>4</vt:i4>
      </vt:variant>
      <vt:variant>
        <vt:lpstr>Tema</vt:lpstr>
      </vt:variant>
      <vt:variant>
        <vt:i4>1</vt:i4>
      </vt:variant>
      <vt:variant>
        <vt:lpstr>Titoli diapositive</vt:lpstr>
      </vt:variant>
      <vt:variant>
        <vt:i4>53</vt:i4>
      </vt:variant>
    </vt:vector>
  </HeadingPairs>
  <TitlesOfParts>
    <vt:vector size="58" baseType="lpstr">
      <vt:lpstr>Arial</vt:lpstr>
      <vt:lpstr>Calibri</vt:lpstr>
      <vt:lpstr>Calibri Light</vt:lpstr>
      <vt:lpstr>Wingdings</vt:lpstr>
      <vt:lpstr>Tema di Office</vt:lpstr>
      <vt:lpstr> Ruoli e competenze dei CUG per il benessere organizzativo Genesi, normativa e linee guida  </vt:lpstr>
      <vt:lpstr>I COMITATI UNICI DI GARANZIA: COSA PREVEDE LA LEGGE </vt:lpstr>
      <vt:lpstr>OBIETTIVI DEL CUG</vt:lpstr>
      <vt:lpstr>AMMINISTRAZIONI TENUTE ALLA COSTITUZIONE DEL CUG</vt:lpstr>
      <vt:lpstr>LINEE GUIDA SULLE MODALITA’ DI FUNZIONAMENTO DEI CUG</vt:lpstr>
      <vt:lpstr>Direttiva n.2/2019</vt:lpstr>
      <vt:lpstr>Direttiva n.2/2019</vt:lpstr>
      <vt:lpstr>Sezione I - Promozione della parità e pari opportunità nelle amministrazioni pubbliche - Quadro generale</vt:lpstr>
      <vt:lpstr>Presentazione standard di PowerPoint</vt:lpstr>
      <vt:lpstr>Presentazione standard di PowerPoint</vt:lpstr>
      <vt:lpstr>Presentazione standard di PowerPoint</vt:lpstr>
      <vt:lpstr>Interventi nazionali successivi</vt:lpstr>
      <vt:lpstr>Presentazione standard di PowerPoint</vt:lpstr>
      <vt:lpstr>AMBITO DI APPLICAZIONE E FINALITA’</vt:lpstr>
      <vt:lpstr>DESTINATARI</vt:lpstr>
      <vt:lpstr>LE AZIONI</vt:lpstr>
      <vt:lpstr> 1.Prevenzione e rimozione delle discriminazioni  </vt:lpstr>
      <vt:lpstr>Quadro normativo</vt:lpstr>
      <vt:lpstr>Quadro normativo</vt:lpstr>
      <vt:lpstr>Azioni : Piani triennali di azioni positive </vt:lpstr>
      <vt:lpstr>Presentazione standard di PowerPoint</vt:lpstr>
      <vt:lpstr> Compiti del Comitato unico di garanzia nella programmazione e pianificazione </vt:lpstr>
      <vt:lpstr>Presentazione standard di PowerPoint</vt:lpstr>
      <vt:lpstr> 3. Politiche di reclutamento e gestione del personale  </vt:lpstr>
      <vt:lpstr>Presentazione standard di PowerPoint</vt:lpstr>
      <vt:lpstr>4. Organizzazione del lavoro</vt:lpstr>
      <vt:lpstr>Presentazione standard di PowerPoint</vt:lpstr>
      <vt:lpstr> 5. Formazione e diffusione del modello culturale improntato alla promozione delle pari opportunità e alla conciliazione dei tempi di vita e di lavoro </vt:lpstr>
      <vt:lpstr>Presentazione standard di PowerPoint</vt:lpstr>
      <vt:lpstr>Presentazione standard di PowerPoint</vt:lpstr>
      <vt:lpstr> Moduli formativi sul  contrasto alla violenza di genere </vt:lpstr>
      <vt:lpstr>Carta della conciliazione </vt:lpstr>
      <vt:lpstr>Alcune proposte della direttiva per la conciliazione </vt:lpstr>
      <vt:lpstr>6. Rafforzamento dei Comitati Unici di Garanzia</vt:lpstr>
      <vt:lpstr>Criteri di composizione dei CUG</vt:lpstr>
      <vt:lpstr>Procedure di nomina</vt:lpstr>
      <vt:lpstr>Supplenti</vt:lpstr>
      <vt:lpstr>Compiti del CUG</vt:lpstr>
      <vt:lpstr>Compiti del CUG</vt:lpstr>
      <vt:lpstr>Compiti del CUG</vt:lpstr>
      <vt:lpstr>Compiti del CUG</vt:lpstr>
      <vt:lpstr>Azione di tutela del CUG</vt:lpstr>
      <vt:lpstr>Risorse per il funzionamento del CUG</vt:lpstr>
      <vt:lpstr> La Piattaforma della Rete Nazionale dei CUG</vt:lpstr>
      <vt:lpstr>Collaborazione con altri organismi </vt:lpstr>
      <vt:lpstr> Sezione II Attuazione e monitoraggio della direttiva </vt:lpstr>
      <vt:lpstr>Presentazione standard di PowerPoint</vt:lpstr>
      <vt:lpstr>Inoltre</vt:lpstr>
      <vt:lpstr>Sospensione termine causa Covid-19 (art. 37 del decreto legge 8 aprile 2020, n. 23) </vt:lpstr>
      <vt:lpstr>Presentazione standard di PowerPoint</vt:lpstr>
      <vt:lpstr>Presentazione standard di PowerPoint</vt:lpstr>
      <vt:lpstr>Il Gruppo di monitoraggio</vt:lpstr>
      <vt:lpstr>Allegati</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di PowerPoint</dc:title>
  <dc:creator>Maria Stella Ciarletta</dc:creator>
  <cp:lastModifiedBy>Maria Stella Ciarletta</cp:lastModifiedBy>
  <cp:revision>58</cp:revision>
  <dcterms:created xsi:type="dcterms:W3CDTF">2017-09-27T13:57:40Z</dcterms:created>
  <dcterms:modified xsi:type="dcterms:W3CDTF">2020-12-14T18:45:42Z</dcterms:modified>
</cp:coreProperties>
</file>