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Titillium Web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TitilliumWeb-bold.fntdata"/><Relationship Id="rId27" Type="http://schemas.openxmlformats.org/officeDocument/2006/relationships/font" Target="fonts/TitilliumWeb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itilliumWeb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-regular.fntdata"/><Relationship Id="rId30" Type="http://schemas.openxmlformats.org/officeDocument/2006/relationships/font" Target="fonts/TitilliumWeb-boldItalic.fntdata"/><Relationship Id="rId11" Type="http://schemas.openxmlformats.org/officeDocument/2006/relationships/slide" Target="slides/slide7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6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61555730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61555730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1405779a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1405779a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405779a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1405779a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14978670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14978670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1405779a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1405779a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14978670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14978670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1405779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1405779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1405779a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1405779a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1405779a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1405779a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1b72e0ca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1b72e0ca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405779a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405779a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4978670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497867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e129d9e5f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e129d9e5f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405779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405779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405779a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405779a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405779a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405779a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405779a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405779a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1405779a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1405779a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agid.gov.it/agenda-digitale/pubblica-amministrazione/pagamenti-elettronici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hyperlink" Target="https://solidarietadigitale.agid.gov.it/#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s://openforbusiness.org/" TargetMode="External"/><Relationship Id="rId8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agid.gov.it/agenda-digitale/pubblica-amministrazione/pagamenti-elettronici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hyperlink" Target="http://www.smartworkingpa.it" TargetMode="External"/><Relationship Id="rId7" Type="http://schemas.openxmlformats.org/officeDocument/2006/relationships/hyperlink" Target="http://www.consorzioit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2038600" y="1727188"/>
            <a:ext cx="47166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 u="sng">
              <a:solidFill>
                <a:srgbClr val="660099"/>
              </a:solidFill>
              <a:latin typeface="Droid Sans"/>
              <a:ea typeface="Droid Sans"/>
              <a:cs typeface="Droid Sans"/>
              <a:sym typeface="Droid Sans"/>
              <a:hlinkClick r:id="rId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46675" y="2825088"/>
            <a:ext cx="4885800" cy="20805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0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Smartworking in</a:t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0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pratica</a:t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85" y="237913"/>
            <a:ext cx="4885725" cy="2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7400" y="3192000"/>
            <a:ext cx="1147753" cy="1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3350" y="237925"/>
            <a:ext cx="3317775" cy="8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3350" y="1815925"/>
            <a:ext cx="3317775" cy="82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 - Non Cloud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638600" y="1278575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Come le raggiungo? VPN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9463" y="2085200"/>
            <a:ext cx="5429376" cy="24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 - Non Cloud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337400" y="1278575"/>
            <a:ext cx="86133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Come le raggiungo? Accesso Remoto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3C78D8"/>
                </a:solidFill>
              </a:rPr>
              <a:t>Desktop in accesso remoto</a:t>
            </a:r>
            <a:endParaRPr b="1" sz="1800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Teamviewer, anydesk, livecare e simili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Terminal server su vpn o con gateway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Secure remote desktop (Vdi, Citrix)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525" y="3135075"/>
            <a:ext cx="3213475" cy="20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Tre concetti 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638600" y="1278575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4A86E8"/>
                </a:solidFill>
              </a:rPr>
              <a:t>Collaboration</a:t>
            </a:r>
            <a:endParaRPr b="1" sz="3600">
              <a:solidFill>
                <a:srgbClr val="4A86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Cloud </a:t>
            </a:r>
            <a:r>
              <a:rPr b="1" lang="it" sz="1800" u="sng">
                <a:solidFill>
                  <a:srgbClr val="38761D"/>
                </a:solidFill>
              </a:rPr>
              <a:t>(Cloud Enablement Kit)</a:t>
            </a:r>
            <a:endParaRPr b="1" sz="1800" u="sng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E69138"/>
                </a:solidFill>
              </a:rPr>
              <a:t>Processi Digitali</a:t>
            </a:r>
            <a:endParaRPr b="1" sz="36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7949" y="2833850"/>
            <a:ext cx="4106051" cy="23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Videocall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154900" y="1020600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Come le posso fare</a:t>
            </a:r>
            <a:endParaRPr b="1" sz="3600">
              <a:solidFill>
                <a:srgbClr val="38761D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Da Smartphone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vari software di video call</a:t>
            </a:r>
            <a:r>
              <a:rPr b="1" lang="it" sz="1800">
                <a:solidFill>
                  <a:srgbClr val="3C78D8"/>
                </a:solidFill>
              </a:rPr>
              <a:t> (Meet, Teams, Adobe ...)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Da pc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Cuffie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Videocamera</a:t>
            </a:r>
            <a:endParaRPr b="1" sz="1800">
              <a:solidFill>
                <a:srgbClr val="3C78D8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romanLcPeriod"/>
            </a:pPr>
            <a:r>
              <a:rPr b="1" lang="it" sz="1800">
                <a:solidFill>
                  <a:srgbClr val="3C78D8"/>
                </a:solidFill>
              </a:rPr>
              <a:t>Software di videocall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625" y="3100698"/>
            <a:ext cx="4907399" cy="2042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27" name="Google Shape;227;p26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Interazione con il cittadino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154900" y="1020600"/>
            <a:ext cx="7928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Potenziare i canali digitali</a:t>
            </a:r>
            <a:endParaRPr b="1" sz="3600">
              <a:solidFill>
                <a:srgbClr val="38761D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Sportelli telematici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Sito web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App del cittadino</a:t>
            </a:r>
            <a:endParaRPr b="1" sz="1800">
              <a:solidFill>
                <a:srgbClr val="3C78D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lphaLcPeriod"/>
            </a:pPr>
            <a:r>
              <a:rPr b="1" lang="it" sz="1800">
                <a:solidFill>
                  <a:srgbClr val="3C78D8"/>
                </a:solidFill>
              </a:rPr>
              <a:t>Tenere canali ufficiali se possibile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995" y="3222148"/>
            <a:ext cx="4116031" cy="19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39" name="Google Shape;239;p27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I dati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638600" y="1184000"/>
            <a:ext cx="55503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Cybersecurity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aggiornare i dispositivi (mobili e fissi)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avere un antivirus aggiornato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gli smartphone sono dei computer!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accessi con 2FA o password </a:t>
            </a:r>
            <a:r>
              <a:rPr b="1" lang="it" sz="1800">
                <a:solidFill>
                  <a:srgbClr val="3C78D8"/>
                </a:solidFill>
              </a:rPr>
              <a:t>complesse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gestore password (no password su postit</a:t>
            </a:r>
            <a:r>
              <a:rPr b="1" lang="it" sz="1800">
                <a:solidFill>
                  <a:srgbClr val="3C78D8"/>
                </a:solidFill>
              </a:rPr>
              <a:t>)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limitare uso dispositivi esterni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100" y="3381950"/>
            <a:ext cx="2852900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I dati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/>
        </p:nvSpPr>
        <p:spPr>
          <a:xfrm>
            <a:off x="638600" y="1184000"/>
            <a:ext cx="60714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Privacy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distruggere documenti in caso vengano stampati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i dati rimangono sensibili anche a casa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non salvare dati su chiavette o dispositivi esterni personali</a:t>
            </a:r>
            <a:endParaRPr b="1" sz="18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254" name="Google Shape;2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100" y="3381950"/>
            <a:ext cx="2852900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Solidarietà Digitale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67" name="Google Shape;267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500" y="1336253"/>
            <a:ext cx="5889995" cy="29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5425" y="1219625"/>
            <a:ext cx="4057115" cy="154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3925475" y="1698200"/>
            <a:ext cx="47166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 u="sng">
              <a:solidFill>
                <a:srgbClr val="660099"/>
              </a:solidFill>
              <a:latin typeface="Droid Sans"/>
              <a:ea typeface="Droid Sans"/>
              <a:cs typeface="Droid Sans"/>
              <a:sym typeface="Droid Sans"/>
              <a:hlinkClick r:id="rId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 txBox="1"/>
          <p:nvPr/>
        </p:nvSpPr>
        <p:spPr>
          <a:xfrm>
            <a:off x="346675" y="2825088"/>
            <a:ext cx="4885800" cy="20805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#iorestoacasa</a:t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85" y="237913"/>
            <a:ext cx="4885725" cy="2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3362" y="2566100"/>
            <a:ext cx="3317775" cy="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/>
          <p:nvPr/>
        </p:nvSpPr>
        <p:spPr>
          <a:xfrm>
            <a:off x="5473400" y="306975"/>
            <a:ext cx="3317700" cy="20805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>
                <a:solidFill>
                  <a:srgbClr val="4A86E8"/>
                </a:solidFill>
              </a:rPr>
              <a:t>Slide: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</a:rPr>
              <a:t>formez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  <a:hlinkClick r:id="rId6"/>
              </a:rPr>
              <a:t>www.smartworkingpa.it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forum.italia.it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5473400" y="3624950"/>
            <a:ext cx="3317700" cy="12807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>
                <a:solidFill>
                  <a:srgbClr val="4A86E8"/>
                </a:solidFill>
              </a:rPr>
              <a:t>Contatti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  <a:uFill>
                  <a:noFill/>
                </a:uFill>
                <a:latin typeface="Droid Sans"/>
                <a:ea typeface="Droid Sans"/>
                <a:cs typeface="Droid Sans"/>
                <a:sym typeface="Droid Sans"/>
                <a:hlinkClick r:id="rId7"/>
              </a:rPr>
              <a:t>www.consorzioit.net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a.tironi@consorzioit.net</a:t>
            </a:r>
            <a:endParaRPr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Consorzio.IT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430" y="1091400"/>
            <a:ext cx="5726231" cy="3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6422200" y="1091462"/>
            <a:ext cx="2506200" cy="3469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Società ICT di 50 comuni del cremasco,</a:t>
            </a:r>
            <a:r>
              <a:rPr lang="it">
                <a:solidFill>
                  <a:srgbClr val="3C78D8"/>
                </a:solidFill>
              </a:rPr>
              <a:t> provincia di Cremona</a:t>
            </a:r>
            <a:endParaRPr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Società ICT dal 2004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C78D8"/>
                </a:solidFill>
              </a:rPr>
              <a:t>Negli ultimi anni si è evoluta in </a:t>
            </a:r>
            <a:r>
              <a:rPr b="1" lang="it">
                <a:solidFill>
                  <a:srgbClr val="3C78D8"/>
                </a:solidFill>
              </a:rPr>
              <a:t>Trasformazione Digitale e Project Management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C78D8"/>
                </a:solidFill>
              </a:rPr>
              <a:t>E’ abilitatore per</a:t>
            </a:r>
            <a:r>
              <a:rPr b="1" lang="it">
                <a:solidFill>
                  <a:srgbClr val="3C78D8"/>
                </a:solidFill>
              </a:rPr>
              <a:t> Ripalta </a:t>
            </a:r>
            <a:r>
              <a:rPr b="1" lang="it">
                <a:solidFill>
                  <a:srgbClr val="3C78D8"/>
                </a:solidFill>
              </a:rPr>
              <a:t>Cremasca</a:t>
            </a:r>
            <a:endParaRPr b="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Consorzio.IT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021750" y="2190225"/>
            <a:ext cx="1891500" cy="107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A86E8"/>
                </a:solidFill>
              </a:rPr>
              <a:t>Parte Giuslavoristica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021750" y="1623225"/>
            <a:ext cx="5674500" cy="56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AA84F"/>
                </a:solidFill>
              </a:rPr>
              <a:t>SMARTWORKING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929175" y="2411475"/>
            <a:ext cx="1891500" cy="212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3C47D"/>
                </a:solidFill>
              </a:rPr>
              <a:t>Parte Tecnica</a:t>
            </a:r>
            <a:endParaRPr b="1">
              <a:solidFill>
                <a:srgbClr val="93C4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Strumenti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Dati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Accessi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Sicurezza</a:t>
            </a:r>
            <a:endParaRPr b="1"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Char char="●"/>
            </a:pPr>
            <a:r>
              <a:rPr b="1" lang="it">
                <a:solidFill>
                  <a:srgbClr val="93C47D"/>
                </a:solidFill>
              </a:rPr>
              <a:t>Privacy</a:t>
            </a:r>
            <a:endParaRPr b="1">
              <a:solidFill>
                <a:srgbClr val="93C47D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021750" y="3261825"/>
            <a:ext cx="1891500" cy="105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A86E8"/>
                </a:solidFill>
              </a:rPr>
              <a:t>Parte Procurement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913250" y="2190225"/>
            <a:ext cx="1891500" cy="212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Parte Culturale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Obiettivi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KPI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E69138"/>
                </a:solidFill>
              </a:rPr>
              <a:t>Monitoraggio</a:t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Connettività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654725" y="1506475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Connessione di casa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526850" y="1506475"/>
            <a:ext cx="37716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Hotspot dal cellulare</a:t>
            </a:r>
            <a:endParaRPr b="1" sz="3600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500" y="2886175"/>
            <a:ext cx="2936301" cy="17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113" y="2886174"/>
            <a:ext cx="2003024" cy="1651675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Computer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638600" y="1184000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Portatile ufficio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148525" y="1087275"/>
            <a:ext cx="44559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Portatile o desktop personale personale</a:t>
            </a:r>
            <a:endParaRPr b="1" sz="3600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925" y="24023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963" y="24023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0775" y="3322863"/>
            <a:ext cx="1491552" cy="149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Telefonia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638600" y="1184000"/>
            <a:ext cx="79071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Smartphone e Software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Girare telefonate sul cellulare ente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Utilizzare software in caso di centralini VOIP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il VOIP è utile ma non indispensabile!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825" y="2133125"/>
            <a:ext cx="2882350" cy="28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 - Basi Dati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148525" y="1866513"/>
            <a:ext cx="3992400" cy="2450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Software di core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Files server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Posta Elettronica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Software minori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Sito web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C78D8"/>
                </a:solidFill>
              </a:rPr>
              <a:t>Software Ministeriali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513" y="1873550"/>
            <a:ext cx="1905626" cy="190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38600" y="1278575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Cloud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510725" y="1278575"/>
            <a:ext cx="37716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Non-cloud</a:t>
            </a:r>
            <a:endParaRPr b="1" sz="36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(on premise)</a:t>
            </a:r>
            <a:endParaRPr b="1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713" y="2129700"/>
            <a:ext cx="19335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7825" y="2129700"/>
            <a:ext cx="18573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337500" y="228325"/>
            <a:ext cx="86133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870900" y="3222150"/>
            <a:ext cx="7837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1905625" y="0"/>
            <a:ext cx="7238400" cy="939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1155CC"/>
                </a:solidFill>
              </a:rPr>
              <a:t>Applicazioni</a:t>
            </a:r>
            <a:endParaRPr b="1" sz="3600">
              <a:solidFill>
                <a:srgbClr val="1155CC"/>
              </a:solidFill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1905625" cy="9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9" y="4640068"/>
            <a:ext cx="360022" cy="4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498125" y="4713725"/>
            <a:ext cx="36504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CONSORZIO INFORMATICA TERRITORIO S.p.A.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638600" y="1278575"/>
            <a:ext cx="34938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8761D"/>
                </a:solidFill>
              </a:rPr>
              <a:t>Cloud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4510725" y="1278575"/>
            <a:ext cx="3771600" cy="3361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3C78D8"/>
                </a:solidFill>
              </a:rPr>
              <a:t>Non-cloud</a:t>
            </a:r>
            <a:endParaRPr b="1" sz="36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3C78D8"/>
                </a:solidFill>
              </a:rPr>
              <a:t>(on premise)</a:t>
            </a:r>
            <a:endParaRPr b="1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161650" y="2464950"/>
            <a:ext cx="4820700" cy="2113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Software di core ( in datacenter ?) </a:t>
            </a:r>
            <a:endParaRPr b="1" sz="1800">
              <a:solidFill>
                <a:srgbClr val="FF99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File server (collaboration?)</a:t>
            </a:r>
            <a:endParaRPr b="1" sz="1800"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8761D"/>
                </a:solidFill>
              </a:rPr>
              <a:t>Posta Elettronica (SI)</a:t>
            </a:r>
            <a:endParaRPr b="1" sz="1800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Software minori ( in datacenter ?)</a:t>
            </a:r>
            <a:endParaRPr b="1" sz="1800">
              <a:solidFill>
                <a:srgbClr val="FF99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rabicPeriod"/>
            </a:pPr>
            <a:r>
              <a:rPr b="1" lang="it" sz="1800">
                <a:solidFill>
                  <a:srgbClr val="FF9900"/>
                </a:solidFill>
              </a:rPr>
              <a:t>Software Ministeriali (dipende)</a:t>
            </a:r>
            <a:endParaRPr b="1" sz="1800">
              <a:solidFill>
                <a:srgbClr val="FF99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AutoNum type="arabicPeriod"/>
            </a:pPr>
            <a:r>
              <a:rPr b="1" lang="it" sz="1800">
                <a:solidFill>
                  <a:srgbClr val="38761D"/>
                </a:solidFill>
              </a:rPr>
              <a:t>Sito web (SI)</a:t>
            </a:r>
            <a:endParaRPr b="1" sz="18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