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5143500" cx="9144000"/>
  <p:notesSz cx="6858000" cy="9144000"/>
  <p:embeddedFontLst>
    <p:embeddedFont>
      <p:font typeface="Roboto"/>
      <p:regular r:id="rId23"/>
      <p:bold r:id="rId24"/>
      <p:italic r:id="rId25"/>
      <p:boldItalic r:id="rId26"/>
    </p:embeddedFont>
    <p:embeddedFont>
      <p:font typeface="Titillium Web"/>
      <p:regular r:id="rId27"/>
      <p:bold r:id="rId28"/>
      <p:italic r:id="rId29"/>
      <p:boldItalic r:id="rId30"/>
    </p:embeddedFont>
    <p:embeddedFont>
      <p:font typeface="Merriweather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8" Type="http://schemas.openxmlformats.org/officeDocument/2006/relationships/font" Target="fonts/TitilliumWeb-bold.fntdata"/><Relationship Id="rId27" Type="http://schemas.openxmlformats.org/officeDocument/2006/relationships/font" Target="fonts/TitilliumWeb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TitilliumWeb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erriweather-regular.fntdata"/><Relationship Id="rId30" Type="http://schemas.openxmlformats.org/officeDocument/2006/relationships/font" Target="fonts/TitilliumWeb-boldItalic.fntdata"/><Relationship Id="rId11" Type="http://schemas.openxmlformats.org/officeDocument/2006/relationships/slide" Target="slides/slide7.xml"/><Relationship Id="rId33" Type="http://schemas.openxmlformats.org/officeDocument/2006/relationships/font" Target="fonts/Merriweather-italic.fntdata"/><Relationship Id="rId10" Type="http://schemas.openxmlformats.org/officeDocument/2006/relationships/slide" Target="slides/slide6.xml"/><Relationship Id="rId32" Type="http://schemas.openxmlformats.org/officeDocument/2006/relationships/font" Target="fonts/Merriweather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schemas.openxmlformats.org/officeDocument/2006/relationships/font" Target="fonts/Merriweather-bold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4615557305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4615557305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71405779a7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71405779a7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71405779a7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71405779a7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714978670d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714978670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71405779a7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71405779a7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714978670d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714978670d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71405779a7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71405779a7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71405779a7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71405779a7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71405779a7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71405779a7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51b72e0ca0_0_4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51b72e0ca0_0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71405779a7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71405779a7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14978670d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14978670d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7e129d9e5f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7e129d9e5f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1405779a7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1405779a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1405779a7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71405779a7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71405779a7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71405779a7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1405779a7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1405779a7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71405779a7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71405779a7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agid.gov.it/agenda-digitale/pubblica-amministrazione/pagamenti-elettronici" TargetMode="External"/><Relationship Id="rId4" Type="http://schemas.openxmlformats.org/officeDocument/2006/relationships/image" Target="../media/image11.png"/><Relationship Id="rId5" Type="http://schemas.openxmlformats.org/officeDocument/2006/relationships/image" Target="../media/image1.jpg"/><Relationship Id="rId6" Type="http://schemas.openxmlformats.org/officeDocument/2006/relationships/image" Target="../media/image2.png"/><Relationship Id="rId7" Type="http://schemas.openxmlformats.org/officeDocument/2006/relationships/image" Target="../media/image1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2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1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1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hyperlink" Target="https://solidarietadigitale.agid.gov.it/#/" TargetMode="External"/><Relationship Id="rId6" Type="http://schemas.openxmlformats.org/officeDocument/2006/relationships/image" Target="../media/image17.png"/><Relationship Id="rId7" Type="http://schemas.openxmlformats.org/officeDocument/2006/relationships/hyperlink" Target="https://openforbusiness.org/" TargetMode="External"/><Relationship Id="rId8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www.agid.gov.it/agenda-digitale/pubblica-amministrazione/pagamenti-elettronici" TargetMode="External"/><Relationship Id="rId4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hyperlink" Target="http://www.smartworkingpa.it" TargetMode="External"/><Relationship Id="rId7" Type="http://schemas.openxmlformats.org/officeDocument/2006/relationships/hyperlink" Target="http://www.consorzioit.net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3.jpg"/><Relationship Id="rId5" Type="http://schemas.openxmlformats.org/officeDocument/2006/relationships/image" Target="../media/image5.png"/><Relationship Id="rId6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12.png"/><Relationship Id="rId6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.jpg"/><Relationship Id="rId5" Type="http://schemas.openxmlformats.org/officeDocument/2006/relationships/image" Target="../media/image7.png"/><Relationship Id="rId6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/>
        </p:nvSpPr>
        <p:spPr>
          <a:xfrm>
            <a:off x="2038600" y="1727188"/>
            <a:ext cx="4716600" cy="13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 u="sng">
              <a:solidFill>
                <a:srgbClr val="660099"/>
              </a:solidFill>
              <a:latin typeface="Droid Sans"/>
              <a:ea typeface="Droid Sans"/>
              <a:cs typeface="Droid Sans"/>
              <a:sym typeface="Droid Sans"/>
              <a:hlinkClick r:id="rId3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3"/>
          <p:cNvSpPr txBox="1"/>
          <p:nvPr/>
        </p:nvSpPr>
        <p:spPr>
          <a:xfrm>
            <a:off x="346675" y="2825088"/>
            <a:ext cx="4885800" cy="2080500"/>
          </a:xfrm>
          <a:prstGeom prst="rect">
            <a:avLst/>
          </a:prstGeom>
          <a:noFill/>
          <a:ln cap="flat" cmpd="sng" w="38100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3000"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3000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Smartworking in</a:t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3000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pratica</a:t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685" y="237913"/>
            <a:ext cx="4885725" cy="2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27400" y="3192000"/>
            <a:ext cx="1147753" cy="134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73350" y="237925"/>
            <a:ext cx="3317775" cy="88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73350" y="1815925"/>
            <a:ext cx="3317775" cy="829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8" name="Google Shape;178;p22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79" name="Google Shape;179;p22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Applicazioni - Non Cloud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80" name="Google Shape;18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2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3" name="Google Shape;183;p22"/>
          <p:cNvSpPr txBox="1"/>
          <p:nvPr/>
        </p:nvSpPr>
        <p:spPr>
          <a:xfrm>
            <a:off x="638600" y="1278575"/>
            <a:ext cx="79284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Come le raggiungo? VPN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84" name="Google Shape;18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9463" y="2085200"/>
            <a:ext cx="5429376" cy="242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23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91" name="Google Shape;191;p23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Applicazioni - Non Cloud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92" name="Google Shape;19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3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5" name="Google Shape;195;p23"/>
          <p:cNvSpPr txBox="1"/>
          <p:nvPr/>
        </p:nvSpPr>
        <p:spPr>
          <a:xfrm>
            <a:off x="337400" y="1278575"/>
            <a:ext cx="86133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Come le raggiungo? Accesso Remoto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3C78D8"/>
                </a:solidFill>
              </a:rPr>
              <a:t>Desktop in accesso remoto</a:t>
            </a:r>
            <a:endParaRPr b="1" sz="1800">
              <a:solidFill>
                <a:srgbClr val="3C78D8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Teamviewer, anydesk, livecare e simili</a:t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Terminal server su vpn o con gateway</a:t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Secure remote desktop (Vdi, Citrix)</a:t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96" name="Google Shape;19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0525" y="3135075"/>
            <a:ext cx="3213475" cy="200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4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2" name="Google Shape;202;p24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03" name="Google Shape;203;p24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Tre concetti 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04" name="Google Shape;20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7" name="Google Shape;207;p24"/>
          <p:cNvSpPr txBox="1"/>
          <p:nvPr/>
        </p:nvSpPr>
        <p:spPr>
          <a:xfrm>
            <a:off x="638600" y="1278575"/>
            <a:ext cx="79284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4A86E8"/>
                </a:solidFill>
              </a:rPr>
              <a:t>Collaboration</a:t>
            </a:r>
            <a:endParaRPr b="1" sz="3600">
              <a:solidFill>
                <a:srgbClr val="4A86E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Cloud </a:t>
            </a:r>
            <a:r>
              <a:rPr b="1" lang="it" sz="1800" u="sng">
                <a:solidFill>
                  <a:srgbClr val="38761D"/>
                </a:solidFill>
              </a:rPr>
              <a:t>(Cloud Enablement Kit)</a:t>
            </a:r>
            <a:endParaRPr b="1" sz="1800" u="sng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E69138"/>
                </a:solidFill>
              </a:rPr>
              <a:t>Processi Digitali</a:t>
            </a:r>
            <a:endParaRPr b="1" sz="36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208" name="Google Shape;20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7949" y="2833850"/>
            <a:ext cx="4106051" cy="23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5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4" name="Google Shape;214;p25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15" name="Google Shape;215;p25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Videocall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16" name="Google Shape;21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5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9" name="Google Shape;219;p25"/>
          <p:cNvSpPr txBox="1"/>
          <p:nvPr/>
        </p:nvSpPr>
        <p:spPr>
          <a:xfrm>
            <a:off x="154900" y="1020600"/>
            <a:ext cx="79284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Come le posso fare</a:t>
            </a:r>
            <a:endParaRPr b="1" sz="3600">
              <a:solidFill>
                <a:srgbClr val="38761D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Da Smartphone</a:t>
            </a:r>
            <a:endParaRPr b="1" sz="1800">
              <a:solidFill>
                <a:srgbClr val="3C78D8"/>
              </a:solidFill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romanLcPeriod"/>
            </a:pPr>
            <a:r>
              <a:rPr b="1" lang="it" sz="1800">
                <a:solidFill>
                  <a:srgbClr val="3C78D8"/>
                </a:solidFill>
              </a:rPr>
              <a:t>vari software di video call</a:t>
            </a:r>
            <a:r>
              <a:rPr b="1" lang="it" sz="1800">
                <a:solidFill>
                  <a:srgbClr val="3C78D8"/>
                </a:solidFill>
              </a:rPr>
              <a:t> (Meet, Teams, Adobe ...)</a:t>
            </a:r>
            <a:endParaRPr b="1" sz="1800">
              <a:solidFill>
                <a:srgbClr val="3C78D8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Da pc</a:t>
            </a:r>
            <a:endParaRPr b="1" sz="1800">
              <a:solidFill>
                <a:srgbClr val="3C78D8"/>
              </a:solidFill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romanLcPeriod"/>
            </a:pPr>
            <a:r>
              <a:rPr b="1" lang="it" sz="1800">
                <a:solidFill>
                  <a:srgbClr val="3C78D8"/>
                </a:solidFill>
              </a:rPr>
              <a:t>Cuffie</a:t>
            </a:r>
            <a:endParaRPr b="1" sz="1800">
              <a:solidFill>
                <a:srgbClr val="3C78D8"/>
              </a:solidFill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romanLcPeriod"/>
            </a:pPr>
            <a:r>
              <a:rPr b="1" lang="it" sz="1800">
                <a:solidFill>
                  <a:srgbClr val="3C78D8"/>
                </a:solidFill>
              </a:rPr>
              <a:t>Videocamera</a:t>
            </a:r>
            <a:endParaRPr b="1" sz="1800">
              <a:solidFill>
                <a:srgbClr val="3C78D8"/>
              </a:solidFill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romanLcPeriod"/>
            </a:pPr>
            <a:r>
              <a:rPr b="1" lang="it" sz="1800">
                <a:solidFill>
                  <a:srgbClr val="3C78D8"/>
                </a:solidFill>
              </a:rPr>
              <a:t>Software di videocall</a:t>
            </a:r>
            <a:endParaRPr b="1" sz="1800">
              <a:solidFill>
                <a:srgbClr val="3C78D8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220" name="Google Shape;22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36625" y="3100698"/>
            <a:ext cx="4907399" cy="2042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6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" name="Google Shape;226;p26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27" name="Google Shape;227;p26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Interazione con il cittadino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28" name="Google Shape;2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6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1" name="Google Shape;231;p26"/>
          <p:cNvSpPr txBox="1"/>
          <p:nvPr/>
        </p:nvSpPr>
        <p:spPr>
          <a:xfrm>
            <a:off x="154900" y="1020600"/>
            <a:ext cx="79284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Potenziare i canali digitali</a:t>
            </a:r>
            <a:endParaRPr b="1" sz="3600">
              <a:solidFill>
                <a:srgbClr val="38761D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Sportelli telematici</a:t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Sito web</a:t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App del cittadino</a:t>
            </a:r>
            <a:endParaRPr b="1" sz="1800">
              <a:solidFill>
                <a:srgbClr val="3C78D8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lphaLcPeriod"/>
            </a:pPr>
            <a:r>
              <a:rPr b="1" lang="it" sz="1800">
                <a:solidFill>
                  <a:srgbClr val="3C78D8"/>
                </a:solidFill>
              </a:rPr>
              <a:t>Tenere canali ufficiali se possibile</a:t>
            </a:r>
            <a:endParaRPr b="1" sz="1800">
              <a:solidFill>
                <a:srgbClr val="3C78D8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232" name="Google Shape;232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27995" y="3222148"/>
            <a:ext cx="4116031" cy="192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7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8" name="Google Shape;238;p27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39" name="Google Shape;239;p27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I dati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40" name="Google Shape;24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7"/>
          <p:cNvSpPr txBox="1"/>
          <p:nvPr/>
        </p:nvSpPr>
        <p:spPr>
          <a:xfrm>
            <a:off x="638600" y="1184000"/>
            <a:ext cx="55503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Cybersecurity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aggiornare i dispositivi (mobili e fissi)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avere un antivirus aggiornato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gli smartphone sono dei computer!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accessi con 2FA o password </a:t>
            </a:r>
            <a:r>
              <a:rPr b="1" lang="it" sz="1800">
                <a:solidFill>
                  <a:srgbClr val="3C78D8"/>
                </a:solidFill>
              </a:rPr>
              <a:t>complesse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gestore password (no password su postit</a:t>
            </a:r>
            <a:r>
              <a:rPr b="1" lang="it" sz="1800">
                <a:solidFill>
                  <a:srgbClr val="3C78D8"/>
                </a:solidFill>
              </a:rPr>
              <a:t>)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limitare uso dispositivi esterni</a:t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242" name="Google Shape;24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7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44" name="Google Shape;24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1100" y="3381950"/>
            <a:ext cx="2852900" cy="176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" name="Google Shape;250;p28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51" name="Google Shape;251;p28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I dati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52" name="Google Shape;25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8"/>
          <p:cNvSpPr txBox="1"/>
          <p:nvPr/>
        </p:nvSpPr>
        <p:spPr>
          <a:xfrm>
            <a:off x="638600" y="1184000"/>
            <a:ext cx="60714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Privacy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distruggere documenti in caso vengano stampati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i dati rimangono sensibili anche a casa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non salvare dati su chiavette o dispositivi esterni personali</a:t>
            </a:r>
            <a:endParaRPr b="1" sz="1800">
              <a:solidFill>
                <a:srgbClr val="3C78D8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254" name="Google Shape;25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8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56" name="Google Shape;25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1100" y="3381950"/>
            <a:ext cx="2852900" cy="176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9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" name="Google Shape;262;p29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263" name="Google Shape;263;p29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Solidarietà Digitale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264" name="Google Shape;26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9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67" name="Google Shape;267;p29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7500" y="1336253"/>
            <a:ext cx="5889995" cy="290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9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55425" y="1219625"/>
            <a:ext cx="4057115" cy="1544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0"/>
          <p:cNvSpPr txBox="1"/>
          <p:nvPr/>
        </p:nvSpPr>
        <p:spPr>
          <a:xfrm>
            <a:off x="3925475" y="1698200"/>
            <a:ext cx="4716600" cy="13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 u="sng">
              <a:solidFill>
                <a:srgbClr val="660099"/>
              </a:solidFill>
              <a:latin typeface="Droid Sans"/>
              <a:ea typeface="Droid Sans"/>
              <a:cs typeface="Droid Sans"/>
              <a:sym typeface="Droid Sans"/>
              <a:hlinkClick r:id="rId3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0"/>
          <p:cNvSpPr txBox="1"/>
          <p:nvPr/>
        </p:nvSpPr>
        <p:spPr>
          <a:xfrm>
            <a:off x="346675" y="2825088"/>
            <a:ext cx="4885800" cy="2080500"/>
          </a:xfrm>
          <a:prstGeom prst="rect">
            <a:avLst/>
          </a:prstGeom>
          <a:noFill/>
          <a:ln cap="flat" cmpd="sng" w="38100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3600"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3600">
                <a:solidFill>
                  <a:srgbClr val="3C78D8"/>
                </a:solidFill>
                <a:latin typeface="Roboto"/>
                <a:ea typeface="Roboto"/>
                <a:cs typeface="Roboto"/>
                <a:sym typeface="Roboto"/>
              </a:rPr>
              <a:t>#iorestoacasa</a:t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36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5" name="Google Shape;27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685" y="237913"/>
            <a:ext cx="4885725" cy="2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73362" y="2566100"/>
            <a:ext cx="3317775" cy="88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0"/>
          <p:cNvSpPr txBox="1"/>
          <p:nvPr/>
        </p:nvSpPr>
        <p:spPr>
          <a:xfrm>
            <a:off x="5473400" y="306975"/>
            <a:ext cx="3317700" cy="2080500"/>
          </a:xfrm>
          <a:prstGeom prst="rect">
            <a:avLst/>
          </a:prstGeom>
          <a:noFill/>
          <a:ln cap="flat" cmpd="sng" w="38100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>
                <a:solidFill>
                  <a:srgbClr val="4A86E8"/>
                </a:solidFill>
              </a:rPr>
              <a:t>Slide:</a:t>
            </a:r>
            <a:endParaRPr b="1">
              <a:solidFill>
                <a:srgbClr val="4A86E8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A86E8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4A86E8"/>
                </a:solidFill>
              </a:rPr>
              <a:t>formez</a:t>
            </a:r>
            <a:endParaRPr b="1">
              <a:solidFill>
                <a:srgbClr val="4A86E8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u="sng">
                <a:solidFill>
                  <a:srgbClr val="4A86E8"/>
                </a:solidFill>
                <a:latin typeface="Droid Sans"/>
                <a:ea typeface="Droid Sans"/>
                <a:cs typeface="Droid Sans"/>
                <a:sym typeface="Droid Sans"/>
                <a:hlinkClick r:id="rId6"/>
              </a:rPr>
              <a:t>www.smartworkingpa.it</a:t>
            </a:r>
            <a:endParaRPr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>
                <a:solidFill>
                  <a:srgbClr val="4A86E8"/>
                </a:solidFill>
                <a:latin typeface="Droid Sans"/>
                <a:ea typeface="Droid Sans"/>
                <a:cs typeface="Droid Sans"/>
                <a:sym typeface="Droid Sans"/>
              </a:rPr>
              <a:t>forum.italia.it</a:t>
            </a:r>
            <a:endParaRPr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  <p:sp>
        <p:nvSpPr>
          <p:cNvPr id="278" name="Google Shape;278;p30"/>
          <p:cNvSpPr txBox="1"/>
          <p:nvPr/>
        </p:nvSpPr>
        <p:spPr>
          <a:xfrm>
            <a:off x="5473400" y="3624950"/>
            <a:ext cx="3317700" cy="1280700"/>
          </a:xfrm>
          <a:prstGeom prst="rect">
            <a:avLst/>
          </a:prstGeom>
          <a:noFill/>
          <a:ln cap="flat" cmpd="sng" w="38100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>
                <a:solidFill>
                  <a:srgbClr val="4A86E8"/>
                </a:solidFill>
              </a:rPr>
              <a:t>Contatti</a:t>
            </a:r>
            <a:endParaRPr b="1">
              <a:solidFill>
                <a:srgbClr val="4A86E8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A86E8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4A86E8"/>
                </a:solidFill>
                <a:uFill>
                  <a:noFill/>
                </a:uFill>
                <a:latin typeface="Droid Sans"/>
                <a:ea typeface="Droid Sans"/>
                <a:cs typeface="Droid Sans"/>
                <a:sym typeface="Droid Sans"/>
                <a:hlinkClick r:id="rId7"/>
              </a:rPr>
              <a:t>www.consorzioit.net</a:t>
            </a:r>
            <a:endParaRPr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4A86E8"/>
                </a:solidFill>
                <a:latin typeface="Droid Sans"/>
                <a:ea typeface="Droid Sans"/>
                <a:cs typeface="Droid Sans"/>
                <a:sym typeface="Droid Sans"/>
              </a:rPr>
              <a:t>a.tironi@consorzioit.net</a:t>
            </a:r>
            <a:endParaRPr>
              <a:solidFill>
                <a:srgbClr val="4A86E8"/>
              </a:solidFill>
              <a:latin typeface="Droid Sans"/>
              <a:ea typeface="Droid Sans"/>
              <a:cs typeface="Droid Sans"/>
              <a:sym typeface="Droid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Consorzio.IT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78" name="Google Shape;7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2430" y="1091400"/>
            <a:ext cx="5726231" cy="34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 txBox="1"/>
          <p:nvPr/>
        </p:nvSpPr>
        <p:spPr>
          <a:xfrm>
            <a:off x="6422200" y="1091462"/>
            <a:ext cx="2506200" cy="34698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3C78D8"/>
                </a:solidFill>
              </a:rPr>
              <a:t>Società ICT di 50 comuni del cremasco,</a:t>
            </a:r>
            <a:r>
              <a:rPr lang="it">
                <a:solidFill>
                  <a:srgbClr val="3C78D8"/>
                </a:solidFill>
              </a:rPr>
              <a:t> provincia di Cremona</a:t>
            </a:r>
            <a:endParaRPr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3C78D8"/>
                </a:solidFill>
              </a:rPr>
              <a:t>Società ICT dal 2004</a:t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3C78D8"/>
                </a:solidFill>
              </a:rPr>
              <a:t>Negli ultimi anni si è evoluta in </a:t>
            </a:r>
            <a:r>
              <a:rPr b="1" lang="it">
                <a:solidFill>
                  <a:srgbClr val="3C78D8"/>
                </a:solidFill>
              </a:rPr>
              <a:t>Trasformazione Digitale e Project Management</a:t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3C78D8"/>
                </a:solidFill>
              </a:rPr>
              <a:t>E’ abilitatore per</a:t>
            </a:r>
            <a:r>
              <a:rPr b="1" lang="it">
                <a:solidFill>
                  <a:srgbClr val="3C78D8"/>
                </a:solidFill>
              </a:rPr>
              <a:t> Ripalta </a:t>
            </a:r>
            <a:r>
              <a:rPr b="1" lang="it">
                <a:solidFill>
                  <a:srgbClr val="3C78D8"/>
                </a:solidFill>
              </a:rPr>
              <a:t>Cremasca</a:t>
            </a:r>
            <a:endParaRPr b="1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AA84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Consorzio.IT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85" name="Google Shape;8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5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2021750" y="2190225"/>
            <a:ext cx="1891500" cy="1071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0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4A86E8"/>
                </a:solidFill>
              </a:rPr>
              <a:t>Parte Giuslavoristica</a:t>
            </a:r>
            <a:endParaRPr b="1">
              <a:solidFill>
                <a:srgbClr val="4A86E8"/>
              </a:solidFill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2021750" y="1623225"/>
            <a:ext cx="5674500" cy="567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6AA84F"/>
                </a:solidFill>
              </a:rPr>
              <a:t>SMARTWORKING</a:t>
            </a:r>
            <a:endParaRPr b="1">
              <a:solidFill>
                <a:srgbClr val="6AA84F"/>
              </a:solidFill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5929175" y="2411475"/>
            <a:ext cx="1891500" cy="2129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A64D7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93C47D"/>
                </a:solidFill>
              </a:rPr>
              <a:t>Parte Tecnica</a:t>
            </a:r>
            <a:endParaRPr b="1">
              <a:solidFill>
                <a:srgbClr val="93C47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3C47D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400"/>
              <a:buChar char="●"/>
            </a:pPr>
            <a:r>
              <a:rPr b="1" lang="it">
                <a:solidFill>
                  <a:srgbClr val="93C47D"/>
                </a:solidFill>
              </a:rPr>
              <a:t>Strumenti</a:t>
            </a:r>
            <a:endParaRPr b="1">
              <a:solidFill>
                <a:srgbClr val="93C47D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400"/>
              <a:buChar char="●"/>
            </a:pPr>
            <a:r>
              <a:rPr b="1" lang="it">
                <a:solidFill>
                  <a:srgbClr val="93C47D"/>
                </a:solidFill>
              </a:rPr>
              <a:t>Dati</a:t>
            </a:r>
            <a:endParaRPr b="1">
              <a:solidFill>
                <a:srgbClr val="93C47D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400"/>
              <a:buChar char="●"/>
            </a:pPr>
            <a:r>
              <a:rPr b="1" lang="it">
                <a:solidFill>
                  <a:srgbClr val="93C47D"/>
                </a:solidFill>
              </a:rPr>
              <a:t>Accessi</a:t>
            </a:r>
            <a:endParaRPr b="1">
              <a:solidFill>
                <a:srgbClr val="93C47D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400"/>
              <a:buChar char="●"/>
            </a:pPr>
            <a:r>
              <a:rPr b="1" lang="it">
                <a:solidFill>
                  <a:srgbClr val="93C47D"/>
                </a:solidFill>
              </a:rPr>
              <a:t>Sicurezza</a:t>
            </a:r>
            <a:endParaRPr b="1">
              <a:solidFill>
                <a:srgbClr val="93C47D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ts val="1400"/>
              <a:buChar char="●"/>
            </a:pPr>
            <a:r>
              <a:rPr b="1" lang="it">
                <a:solidFill>
                  <a:srgbClr val="93C47D"/>
                </a:solidFill>
              </a:rPr>
              <a:t>Privacy</a:t>
            </a:r>
            <a:endParaRPr b="1">
              <a:solidFill>
                <a:srgbClr val="93C47D"/>
              </a:solidFill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2021750" y="3261825"/>
            <a:ext cx="1891500" cy="1058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0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4A86E8"/>
                </a:solidFill>
              </a:rPr>
              <a:t>Parte Procurement</a:t>
            </a:r>
            <a:endParaRPr b="1">
              <a:solidFill>
                <a:srgbClr val="4A86E8"/>
              </a:solidFill>
            </a:endParaRPr>
          </a:p>
        </p:txBody>
      </p:sp>
      <p:sp>
        <p:nvSpPr>
          <p:cNvPr id="92" name="Google Shape;92;p15"/>
          <p:cNvSpPr txBox="1"/>
          <p:nvPr/>
        </p:nvSpPr>
        <p:spPr>
          <a:xfrm>
            <a:off x="3913250" y="2190225"/>
            <a:ext cx="1891500" cy="2129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0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E69138"/>
                </a:solidFill>
              </a:rPr>
              <a:t>Parte Culturale</a:t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E69138"/>
                </a:solidFill>
              </a:rPr>
              <a:t>Obiettivi</a:t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E69138"/>
                </a:solidFill>
              </a:rPr>
              <a:t>KPI</a:t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E69138"/>
                </a:solidFill>
              </a:rPr>
              <a:t>Monitoraggio</a:t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6913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0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06666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99" name="Google Shape;99;p16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Connettività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00" name="Google Shape;10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 txBox="1"/>
          <p:nvPr/>
        </p:nvSpPr>
        <p:spPr>
          <a:xfrm>
            <a:off x="654725" y="1506475"/>
            <a:ext cx="34938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Connessione di casa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4526850" y="1506475"/>
            <a:ext cx="37716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C78D8"/>
                </a:solidFill>
              </a:rPr>
              <a:t>Hotspot dal cellulare</a:t>
            </a:r>
            <a:endParaRPr b="1" sz="3600">
              <a:solidFill>
                <a:srgbClr val="3C78D8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03" name="Google Shape;10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4500" y="2886175"/>
            <a:ext cx="2936301" cy="175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0113" y="2886174"/>
            <a:ext cx="2003024" cy="1651675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5" name="Google Shape;105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13" name="Google Shape;113;p17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Computer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7"/>
          <p:cNvSpPr txBox="1"/>
          <p:nvPr/>
        </p:nvSpPr>
        <p:spPr>
          <a:xfrm>
            <a:off x="638600" y="1184000"/>
            <a:ext cx="34938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Portatile ufficio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4148525" y="1087275"/>
            <a:ext cx="44559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C78D8"/>
                </a:solidFill>
              </a:rPr>
              <a:t>Portatile o desktop personale personale</a:t>
            </a:r>
            <a:endParaRPr b="1" sz="3600">
              <a:solidFill>
                <a:srgbClr val="3C78D8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17" name="Google Shape;11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19" name="Google Shape;11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3925" y="2402363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4963" y="2402363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0775" y="3322863"/>
            <a:ext cx="1491552" cy="1491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7" name="Google Shape;127;p18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28" name="Google Shape;128;p18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Telefonia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29" name="Google Shape;12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8"/>
          <p:cNvSpPr txBox="1"/>
          <p:nvPr/>
        </p:nvSpPr>
        <p:spPr>
          <a:xfrm>
            <a:off x="638600" y="1184000"/>
            <a:ext cx="79071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Smartphone e Software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38761D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Girare telefonate sul cellulare ente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Utilizzare software in caso di centralini VOIP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il VOIP è utile ma non indispensabile!</a:t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31" name="Google Shape;13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33" name="Google Shape;13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49825" y="2133125"/>
            <a:ext cx="2882350" cy="288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p19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40" name="Google Shape;140;p19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Applicazioni - Basi Dati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41" name="Google Shape;14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9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4" name="Google Shape;144;p19"/>
          <p:cNvSpPr txBox="1"/>
          <p:nvPr/>
        </p:nvSpPr>
        <p:spPr>
          <a:xfrm>
            <a:off x="4148525" y="1866513"/>
            <a:ext cx="3992400" cy="24504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Software di core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Files server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Posta Elettronica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Software minori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Sito web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C78D8"/>
                </a:solidFill>
              </a:rPr>
              <a:t>Software Ministeriali</a:t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45" name="Google Shape;14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70513" y="1873550"/>
            <a:ext cx="1905626" cy="1905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52" name="Google Shape;152;p20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Applicazioni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53" name="Google Shape;15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0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638600" y="1278575"/>
            <a:ext cx="34938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Cloud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sp>
        <p:nvSpPr>
          <p:cNvPr id="157" name="Google Shape;157;p20"/>
          <p:cNvSpPr txBox="1"/>
          <p:nvPr/>
        </p:nvSpPr>
        <p:spPr>
          <a:xfrm>
            <a:off x="4510725" y="1278575"/>
            <a:ext cx="37716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C78D8"/>
                </a:solidFill>
              </a:rPr>
              <a:t>Non-cloud</a:t>
            </a:r>
            <a:endParaRPr b="1" sz="36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3C78D8"/>
                </a:solidFill>
              </a:rPr>
              <a:t>(on premise)</a:t>
            </a:r>
            <a:endParaRPr b="1">
              <a:solidFill>
                <a:srgbClr val="3C78D8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pic>
        <p:nvPicPr>
          <p:cNvPr id="158" name="Google Shape;15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18713" y="2129700"/>
            <a:ext cx="1933575" cy="192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67825" y="2129700"/>
            <a:ext cx="1857375" cy="192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 txBox="1"/>
          <p:nvPr/>
        </p:nvSpPr>
        <p:spPr>
          <a:xfrm>
            <a:off x="337500" y="228325"/>
            <a:ext cx="8613300" cy="12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3C78D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870900" y="3222150"/>
            <a:ext cx="7837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        </a:t>
            </a:r>
            <a:endParaRPr/>
          </a:p>
        </p:txBody>
      </p:sp>
      <p:sp>
        <p:nvSpPr>
          <p:cNvPr id="166" name="Google Shape;166;p21"/>
          <p:cNvSpPr txBox="1"/>
          <p:nvPr/>
        </p:nvSpPr>
        <p:spPr>
          <a:xfrm>
            <a:off x="1905625" y="0"/>
            <a:ext cx="7238400" cy="9390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1155CC"/>
                </a:solidFill>
              </a:rPr>
              <a:t>Applicazioni</a:t>
            </a:r>
            <a:endParaRPr b="1" sz="3600">
              <a:solidFill>
                <a:srgbClr val="1155CC"/>
              </a:solidFill>
            </a:endParaRPr>
          </a:p>
        </p:txBody>
      </p:sp>
      <p:pic>
        <p:nvPicPr>
          <p:cNvPr id="167" name="Google Shape;16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0"/>
            <a:ext cx="1905625" cy="9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9" y="4640068"/>
            <a:ext cx="360022" cy="4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1"/>
          <p:cNvSpPr txBox="1"/>
          <p:nvPr/>
        </p:nvSpPr>
        <p:spPr>
          <a:xfrm>
            <a:off x="498125" y="4713725"/>
            <a:ext cx="36504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CONSORZIO INFORMATICA TERRITORIO S.p.A.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0" name="Google Shape;170;p21"/>
          <p:cNvSpPr txBox="1"/>
          <p:nvPr/>
        </p:nvSpPr>
        <p:spPr>
          <a:xfrm>
            <a:off x="638600" y="1278575"/>
            <a:ext cx="34938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8761D"/>
                </a:solidFill>
              </a:rPr>
              <a:t>Cloud</a:t>
            </a:r>
            <a:endParaRPr b="1" sz="36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sp>
        <p:nvSpPr>
          <p:cNvPr id="171" name="Google Shape;171;p21"/>
          <p:cNvSpPr txBox="1"/>
          <p:nvPr/>
        </p:nvSpPr>
        <p:spPr>
          <a:xfrm>
            <a:off x="4510725" y="1278575"/>
            <a:ext cx="3771600" cy="33615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3C78D8"/>
                </a:solidFill>
              </a:rPr>
              <a:t>Non-cloud</a:t>
            </a:r>
            <a:endParaRPr b="1" sz="3600">
              <a:solidFill>
                <a:srgbClr val="3C78D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3C78D8"/>
                </a:solidFill>
              </a:rPr>
              <a:t>(on premise)</a:t>
            </a:r>
            <a:endParaRPr b="1">
              <a:solidFill>
                <a:srgbClr val="3C78D8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E6913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  <p:sp>
        <p:nvSpPr>
          <p:cNvPr id="172" name="Google Shape;172;p21"/>
          <p:cNvSpPr txBox="1"/>
          <p:nvPr/>
        </p:nvSpPr>
        <p:spPr>
          <a:xfrm>
            <a:off x="2161650" y="2464950"/>
            <a:ext cx="4820700" cy="21132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AutoNum type="arabicPeriod"/>
            </a:pPr>
            <a:r>
              <a:rPr b="1" lang="it" sz="1800">
                <a:solidFill>
                  <a:srgbClr val="FF9900"/>
                </a:solidFill>
              </a:rPr>
              <a:t>Software di core ( in datacenter ?) </a:t>
            </a:r>
            <a:endParaRPr b="1" sz="1800">
              <a:solidFill>
                <a:srgbClr val="FF99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AutoNum type="arabicPeriod"/>
            </a:pPr>
            <a:r>
              <a:rPr b="1" lang="it" sz="1800">
                <a:solidFill>
                  <a:srgbClr val="FF9900"/>
                </a:solidFill>
              </a:rPr>
              <a:t>File server (collaboration?)</a:t>
            </a:r>
            <a:endParaRPr b="1" sz="1800">
              <a:solidFill>
                <a:srgbClr val="3C78D8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8761D"/>
                </a:solidFill>
              </a:rPr>
              <a:t>Posta Elettronica (SI)</a:t>
            </a:r>
            <a:endParaRPr b="1" sz="1800">
              <a:solidFill>
                <a:srgbClr val="38761D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AutoNum type="arabicPeriod"/>
            </a:pPr>
            <a:r>
              <a:rPr b="1" lang="it" sz="1800">
                <a:solidFill>
                  <a:srgbClr val="FF9900"/>
                </a:solidFill>
              </a:rPr>
              <a:t>Software minori ( in datacenter ?)</a:t>
            </a:r>
            <a:endParaRPr b="1" sz="1800">
              <a:solidFill>
                <a:srgbClr val="FF99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800"/>
              <a:buAutoNum type="arabicPeriod"/>
            </a:pPr>
            <a:r>
              <a:rPr b="1" lang="it" sz="1800">
                <a:solidFill>
                  <a:srgbClr val="FF9900"/>
                </a:solidFill>
              </a:rPr>
              <a:t>Software Ministeriali (dipende)</a:t>
            </a:r>
            <a:endParaRPr b="1" sz="1800">
              <a:solidFill>
                <a:srgbClr val="FF99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AutoNum type="arabicPeriod"/>
            </a:pPr>
            <a:r>
              <a:rPr b="1" lang="it" sz="1800">
                <a:solidFill>
                  <a:srgbClr val="38761D"/>
                </a:solidFill>
              </a:rPr>
              <a:t>Sito web (SI)</a:t>
            </a:r>
            <a:endParaRPr b="1" sz="1800">
              <a:solidFill>
                <a:srgbClr val="38761D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C78D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6AA84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