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409" r:id="rId3"/>
    <p:sldId id="411" r:id="rId4"/>
    <p:sldId id="291" r:id="rId5"/>
    <p:sldId id="297" r:id="rId6"/>
    <p:sldId id="299" r:id="rId7"/>
    <p:sldId id="414" r:id="rId8"/>
    <p:sldId id="416" r:id="rId9"/>
    <p:sldId id="342" r:id="rId10"/>
    <p:sldId id="343" r:id="rId11"/>
    <p:sldId id="344" r:id="rId12"/>
    <p:sldId id="347" r:id="rId13"/>
    <p:sldId id="417" r:id="rId14"/>
    <p:sldId id="273" r:id="rId15"/>
    <p:sldId id="287" r:id="rId16"/>
    <p:sldId id="428" r:id="rId17"/>
    <p:sldId id="296" r:id="rId18"/>
    <p:sldId id="429" r:id="rId19"/>
    <p:sldId id="293" r:id="rId20"/>
    <p:sldId id="443" r:id="rId21"/>
    <p:sldId id="418" r:id="rId22"/>
    <p:sldId id="419" r:id="rId23"/>
    <p:sldId id="422" r:id="rId24"/>
    <p:sldId id="346" r:id="rId25"/>
    <p:sldId id="354" r:id="rId26"/>
    <p:sldId id="356" r:id="rId27"/>
    <p:sldId id="357" r:id="rId28"/>
    <p:sldId id="358" r:id="rId29"/>
    <p:sldId id="363" r:id="rId30"/>
    <p:sldId id="421" r:id="rId31"/>
    <p:sldId id="434" r:id="rId32"/>
    <p:sldId id="370" r:id="rId33"/>
    <p:sldId id="438" r:id="rId34"/>
    <p:sldId id="371" r:id="rId35"/>
    <p:sldId id="372" r:id="rId36"/>
    <p:sldId id="435" r:id="rId37"/>
    <p:sldId id="436" r:id="rId38"/>
    <p:sldId id="439" r:id="rId39"/>
    <p:sldId id="374" r:id="rId40"/>
    <p:sldId id="440" r:id="rId41"/>
    <p:sldId id="432" r:id="rId42"/>
    <p:sldId id="433" r:id="rId43"/>
    <p:sldId id="382" r:id="rId44"/>
    <p:sldId id="383" r:id="rId45"/>
    <p:sldId id="425" r:id="rId46"/>
    <p:sldId id="445" r:id="rId47"/>
    <p:sldId id="389" r:id="rId48"/>
    <p:sldId id="442" r:id="rId49"/>
    <p:sldId id="446" r:id="rId50"/>
    <p:sldId id="396" r:id="rId51"/>
    <p:sldId id="397" r:id="rId52"/>
    <p:sldId id="399" r:id="rId53"/>
    <p:sldId id="413" r:id="rId54"/>
    <p:sldId id="258" r:id="rId55"/>
    <p:sldId id="449" r:id="rId56"/>
    <p:sldId id="450" r:id="rId57"/>
    <p:sldId id="451" r:id="rId58"/>
    <p:sldId id="452" r:id="rId59"/>
    <p:sldId id="453" r:id="rId60"/>
    <p:sldId id="261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FA022-A9C6-422F-95A2-699E7FBD4E3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3127ABE-8262-447E-BF60-D1267A9E05E6}">
      <dgm:prSet phldrT="[Testo]"/>
      <dgm:spPr/>
      <dgm:t>
        <a:bodyPr/>
        <a:lstStyle/>
        <a:p>
          <a:r>
            <a:rPr lang="it-IT" dirty="0"/>
            <a:t>Sovvenzioni</a:t>
          </a:r>
        </a:p>
      </dgm:t>
    </dgm:pt>
    <dgm:pt modelId="{4A610EBB-720D-4376-9334-46D42105C2D3}" type="parTrans" cxnId="{D6DF4439-7664-4032-8A44-F949AB92E353}">
      <dgm:prSet/>
      <dgm:spPr/>
      <dgm:t>
        <a:bodyPr/>
        <a:lstStyle/>
        <a:p>
          <a:endParaRPr lang="it-IT"/>
        </a:p>
      </dgm:t>
    </dgm:pt>
    <dgm:pt modelId="{3DC93963-D03C-4E97-861B-1595A80C080A}" type="sibTrans" cxnId="{D6DF4439-7664-4032-8A44-F949AB92E353}">
      <dgm:prSet/>
      <dgm:spPr/>
      <dgm:t>
        <a:bodyPr/>
        <a:lstStyle/>
        <a:p>
          <a:endParaRPr lang="it-IT"/>
        </a:p>
      </dgm:t>
    </dgm:pt>
    <dgm:pt modelId="{CAC0B2B7-0BFC-4B98-9C07-201DA4714FFB}">
      <dgm:prSet phldrT="[Testo]"/>
      <dgm:spPr/>
      <dgm:t>
        <a:bodyPr/>
        <a:lstStyle/>
        <a:p>
          <a:r>
            <a:rPr lang="it-IT" dirty="0"/>
            <a:t>Prestiti</a:t>
          </a:r>
        </a:p>
      </dgm:t>
    </dgm:pt>
    <dgm:pt modelId="{0306DC90-08D0-4087-B0AC-9EC23FF0D757}" type="parTrans" cxnId="{55147EC7-CA80-4F87-B53F-ECCA37F2E328}">
      <dgm:prSet/>
      <dgm:spPr/>
      <dgm:t>
        <a:bodyPr/>
        <a:lstStyle/>
        <a:p>
          <a:endParaRPr lang="it-IT"/>
        </a:p>
      </dgm:t>
    </dgm:pt>
    <dgm:pt modelId="{B3037C96-D63D-4A49-9F4F-CB29B69DD26A}" type="sibTrans" cxnId="{55147EC7-CA80-4F87-B53F-ECCA37F2E328}">
      <dgm:prSet/>
      <dgm:spPr/>
      <dgm:t>
        <a:bodyPr/>
        <a:lstStyle/>
        <a:p>
          <a:endParaRPr lang="it-IT"/>
        </a:p>
      </dgm:t>
    </dgm:pt>
    <dgm:pt modelId="{44ED0645-4F05-4CDB-BFB8-20647FBC4631}">
      <dgm:prSet phldrT="[Testo]"/>
      <dgm:spPr/>
      <dgm:t>
        <a:bodyPr/>
        <a:lstStyle/>
        <a:p>
          <a:r>
            <a:rPr lang="it-IT" dirty="0"/>
            <a:t>Garanzie</a:t>
          </a:r>
        </a:p>
      </dgm:t>
    </dgm:pt>
    <dgm:pt modelId="{928D4A26-4DF5-4DD6-B338-16C0FBF9C635}" type="parTrans" cxnId="{E54A207A-E0DF-4235-B11E-CB937BF2FB41}">
      <dgm:prSet/>
      <dgm:spPr/>
      <dgm:t>
        <a:bodyPr/>
        <a:lstStyle/>
        <a:p>
          <a:endParaRPr lang="it-IT"/>
        </a:p>
      </dgm:t>
    </dgm:pt>
    <dgm:pt modelId="{6E36FEAF-5FD3-44E6-AA15-8F3300DBD049}" type="sibTrans" cxnId="{E54A207A-E0DF-4235-B11E-CB937BF2FB41}">
      <dgm:prSet/>
      <dgm:spPr/>
      <dgm:t>
        <a:bodyPr/>
        <a:lstStyle/>
        <a:p>
          <a:endParaRPr lang="it-IT"/>
        </a:p>
      </dgm:t>
    </dgm:pt>
    <dgm:pt modelId="{BDAB9BFF-0F5C-4812-AE57-A9ED510523FD}">
      <dgm:prSet phldrT="[Testo]"/>
      <dgm:spPr/>
      <dgm:t>
        <a:bodyPr/>
        <a:lstStyle/>
        <a:p>
          <a:r>
            <a:rPr lang="it-IT" dirty="0"/>
            <a:t>Contributi</a:t>
          </a:r>
        </a:p>
      </dgm:t>
    </dgm:pt>
    <dgm:pt modelId="{AA3BAA48-EF35-460A-BFB5-CCBF69657AA4}" type="parTrans" cxnId="{350AC1D3-C958-4927-BD74-938325BCC5A2}">
      <dgm:prSet/>
      <dgm:spPr/>
      <dgm:t>
        <a:bodyPr/>
        <a:lstStyle/>
        <a:p>
          <a:endParaRPr lang="it-IT"/>
        </a:p>
      </dgm:t>
    </dgm:pt>
    <dgm:pt modelId="{B8BDCC36-FCF6-46C9-A24E-F5D41C73A870}" type="sibTrans" cxnId="{350AC1D3-C958-4927-BD74-938325BCC5A2}">
      <dgm:prSet/>
      <dgm:spPr/>
      <dgm:t>
        <a:bodyPr/>
        <a:lstStyle/>
        <a:p>
          <a:endParaRPr lang="it-IT"/>
        </a:p>
      </dgm:t>
    </dgm:pt>
    <dgm:pt modelId="{5ECDFCDF-A9F1-4A61-A2DB-47A221908236}">
      <dgm:prSet phldrT="[Testo]"/>
      <dgm:spPr/>
      <dgm:t>
        <a:bodyPr/>
        <a:lstStyle/>
        <a:p>
          <a:r>
            <a:rPr lang="it-IT" dirty="0"/>
            <a:t>Premi</a:t>
          </a:r>
        </a:p>
      </dgm:t>
    </dgm:pt>
    <dgm:pt modelId="{211034AF-950E-416F-B860-86771CBADB43}" type="parTrans" cxnId="{0F8BE8A8-A475-4B7A-A02E-32C9CF15A4A6}">
      <dgm:prSet/>
      <dgm:spPr/>
      <dgm:t>
        <a:bodyPr/>
        <a:lstStyle/>
        <a:p>
          <a:endParaRPr lang="it-IT"/>
        </a:p>
      </dgm:t>
    </dgm:pt>
    <dgm:pt modelId="{C114E0B3-918C-4D88-AD07-499EF3F636C7}" type="sibTrans" cxnId="{0F8BE8A8-A475-4B7A-A02E-32C9CF15A4A6}">
      <dgm:prSet/>
      <dgm:spPr/>
      <dgm:t>
        <a:bodyPr/>
        <a:lstStyle/>
        <a:p>
          <a:endParaRPr lang="it-IT"/>
        </a:p>
      </dgm:t>
    </dgm:pt>
    <dgm:pt modelId="{4D79FE78-CAF8-479F-B3C0-0C344FFA1B37}" type="pres">
      <dgm:prSet presAssocID="{985FA022-A9C6-422F-95A2-699E7FBD4E39}" presName="diagram" presStyleCnt="0">
        <dgm:presLayoutVars>
          <dgm:dir/>
          <dgm:resizeHandles val="exact"/>
        </dgm:presLayoutVars>
      </dgm:prSet>
      <dgm:spPr/>
    </dgm:pt>
    <dgm:pt modelId="{2F0E75F9-3062-4136-8346-4C074D9938B5}" type="pres">
      <dgm:prSet presAssocID="{83127ABE-8262-447E-BF60-D1267A9E05E6}" presName="node" presStyleLbl="node1" presStyleIdx="0" presStyleCnt="5" custLinFactNeighborX="5000" custLinFactNeighborY="2310">
        <dgm:presLayoutVars>
          <dgm:bulletEnabled val="1"/>
        </dgm:presLayoutVars>
      </dgm:prSet>
      <dgm:spPr/>
    </dgm:pt>
    <dgm:pt modelId="{413B76CB-FD02-4EF3-891C-41607F292ABE}" type="pres">
      <dgm:prSet presAssocID="{3DC93963-D03C-4E97-861B-1595A80C080A}" presName="sibTrans" presStyleCnt="0"/>
      <dgm:spPr/>
    </dgm:pt>
    <dgm:pt modelId="{A787222E-5661-45B5-87A7-B085CFAC57B2}" type="pres">
      <dgm:prSet presAssocID="{CAC0B2B7-0BFC-4B98-9C07-201DA4714FFB}" presName="node" presStyleLbl="node1" presStyleIdx="1" presStyleCnt="5" custLinFactNeighborX="5000">
        <dgm:presLayoutVars>
          <dgm:bulletEnabled val="1"/>
        </dgm:presLayoutVars>
      </dgm:prSet>
      <dgm:spPr/>
    </dgm:pt>
    <dgm:pt modelId="{1818109C-2D8C-401E-9146-02C028BACD89}" type="pres">
      <dgm:prSet presAssocID="{B3037C96-D63D-4A49-9F4F-CB29B69DD26A}" presName="sibTrans" presStyleCnt="0"/>
      <dgm:spPr/>
    </dgm:pt>
    <dgm:pt modelId="{0EF11E96-D635-4BAF-8C41-22E37C93B483}" type="pres">
      <dgm:prSet presAssocID="{44ED0645-4F05-4CDB-BFB8-20647FBC4631}" presName="node" presStyleLbl="node1" presStyleIdx="2" presStyleCnt="5" custLinFactNeighborX="5000">
        <dgm:presLayoutVars>
          <dgm:bulletEnabled val="1"/>
        </dgm:presLayoutVars>
      </dgm:prSet>
      <dgm:spPr/>
    </dgm:pt>
    <dgm:pt modelId="{509D8D3A-26F5-422C-BE80-AD1EE60E214F}" type="pres">
      <dgm:prSet presAssocID="{6E36FEAF-5FD3-44E6-AA15-8F3300DBD049}" presName="sibTrans" presStyleCnt="0"/>
      <dgm:spPr/>
    </dgm:pt>
    <dgm:pt modelId="{7D39C634-5259-4149-A431-BE5B171A8E93}" type="pres">
      <dgm:prSet presAssocID="{BDAB9BFF-0F5C-4812-AE57-A9ED510523FD}" presName="node" presStyleLbl="node1" presStyleIdx="3" presStyleCnt="5">
        <dgm:presLayoutVars>
          <dgm:bulletEnabled val="1"/>
        </dgm:presLayoutVars>
      </dgm:prSet>
      <dgm:spPr/>
    </dgm:pt>
    <dgm:pt modelId="{71C26A5B-AB27-4699-B2E2-7088EA5A4C7B}" type="pres">
      <dgm:prSet presAssocID="{B8BDCC36-FCF6-46C9-A24E-F5D41C73A870}" presName="sibTrans" presStyleCnt="0"/>
      <dgm:spPr/>
    </dgm:pt>
    <dgm:pt modelId="{B74D446C-0F87-4FAB-8F6F-066E89B95FCF}" type="pres">
      <dgm:prSet presAssocID="{5ECDFCDF-A9F1-4A61-A2DB-47A221908236}" presName="node" presStyleLbl="node1" presStyleIdx="4" presStyleCnt="5">
        <dgm:presLayoutVars>
          <dgm:bulletEnabled val="1"/>
        </dgm:presLayoutVars>
      </dgm:prSet>
      <dgm:spPr/>
    </dgm:pt>
  </dgm:ptLst>
  <dgm:cxnLst>
    <dgm:cxn modelId="{9EF0C333-FC5D-41E0-AF93-9A25324EBC52}" type="presOf" srcId="{5ECDFCDF-A9F1-4A61-A2DB-47A221908236}" destId="{B74D446C-0F87-4FAB-8F6F-066E89B95FCF}" srcOrd="0" destOrd="0" presId="urn:microsoft.com/office/officeart/2005/8/layout/default"/>
    <dgm:cxn modelId="{D6DF4439-7664-4032-8A44-F949AB92E353}" srcId="{985FA022-A9C6-422F-95A2-699E7FBD4E39}" destId="{83127ABE-8262-447E-BF60-D1267A9E05E6}" srcOrd="0" destOrd="0" parTransId="{4A610EBB-720D-4376-9334-46D42105C2D3}" sibTransId="{3DC93963-D03C-4E97-861B-1595A80C080A}"/>
    <dgm:cxn modelId="{E54A207A-E0DF-4235-B11E-CB937BF2FB41}" srcId="{985FA022-A9C6-422F-95A2-699E7FBD4E39}" destId="{44ED0645-4F05-4CDB-BFB8-20647FBC4631}" srcOrd="2" destOrd="0" parTransId="{928D4A26-4DF5-4DD6-B338-16C0FBF9C635}" sibTransId="{6E36FEAF-5FD3-44E6-AA15-8F3300DBD049}"/>
    <dgm:cxn modelId="{66163896-00FD-430B-8DF9-0163547BE346}" type="presOf" srcId="{CAC0B2B7-0BFC-4B98-9C07-201DA4714FFB}" destId="{A787222E-5661-45B5-87A7-B085CFAC57B2}" srcOrd="0" destOrd="0" presId="urn:microsoft.com/office/officeart/2005/8/layout/default"/>
    <dgm:cxn modelId="{0F8BE8A8-A475-4B7A-A02E-32C9CF15A4A6}" srcId="{985FA022-A9C6-422F-95A2-699E7FBD4E39}" destId="{5ECDFCDF-A9F1-4A61-A2DB-47A221908236}" srcOrd="4" destOrd="0" parTransId="{211034AF-950E-416F-B860-86771CBADB43}" sibTransId="{C114E0B3-918C-4D88-AD07-499EF3F636C7}"/>
    <dgm:cxn modelId="{601FF5C2-DADF-41A0-8113-0EAA8E60CEC8}" type="presOf" srcId="{BDAB9BFF-0F5C-4812-AE57-A9ED510523FD}" destId="{7D39C634-5259-4149-A431-BE5B171A8E93}" srcOrd="0" destOrd="0" presId="urn:microsoft.com/office/officeart/2005/8/layout/default"/>
    <dgm:cxn modelId="{BAF1ADC5-BCF2-4592-83E7-75F4040B896B}" type="presOf" srcId="{985FA022-A9C6-422F-95A2-699E7FBD4E39}" destId="{4D79FE78-CAF8-479F-B3C0-0C344FFA1B37}" srcOrd="0" destOrd="0" presId="urn:microsoft.com/office/officeart/2005/8/layout/default"/>
    <dgm:cxn modelId="{55147EC7-CA80-4F87-B53F-ECCA37F2E328}" srcId="{985FA022-A9C6-422F-95A2-699E7FBD4E39}" destId="{CAC0B2B7-0BFC-4B98-9C07-201DA4714FFB}" srcOrd="1" destOrd="0" parTransId="{0306DC90-08D0-4087-B0AC-9EC23FF0D757}" sibTransId="{B3037C96-D63D-4A49-9F4F-CB29B69DD26A}"/>
    <dgm:cxn modelId="{350AC1D3-C958-4927-BD74-938325BCC5A2}" srcId="{985FA022-A9C6-422F-95A2-699E7FBD4E39}" destId="{BDAB9BFF-0F5C-4812-AE57-A9ED510523FD}" srcOrd="3" destOrd="0" parTransId="{AA3BAA48-EF35-460A-BFB5-CCBF69657AA4}" sibTransId="{B8BDCC36-FCF6-46C9-A24E-F5D41C73A870}"/>
    <dgm:cxn modelId="{8A3C47E9-1EC5-4262-BC00-192C3581E96A}" type="presOf" srcId="{83127ABE-8262-447E-BF60-D1267A9E05E6}" destId="{2F0E75F9-3062-4136-8346-4C074D9938B5}" srcOrd="0" destOrd="0" presId="urn:microsoft.com/office/officeart/2005/8/layout/default"/>
    <dgm:cxn modelId="{2156C2FC-F9A8-4A9B-B64A-3CD6107C3D31}" type="presOf" srcId="{44ED0645-4F05-4CDB-BFB8-20647FBC4631}" destId="{0EF11E96-D635-4BAF-8C41-22E37C93B483}" srcOrd="0" destOrd="0" presId="urn:microsoft.com/office/officeart/2005/8/layout/default"/>
    <dgm:cxn modelId="{D5BB8897-4F99-4B76-8C4D-8B1AEFB4C184}" type="presParOf" srcId="{4D79FE78-CAF8-479F-B3C0-0C344FFA1B37}" destId="{2F0E75F9-3062-4136-8346-4C074D9938B5}" srcOrd="0" destOrd="0" presId="urn:microsoft.com/office/officeart/2005/8/layout/default"/>
    <dgm:cxn modelId="{2AB3AD0D-6D8D-486C-A029-815B4C97DCD3}" type="presParOf" srcId="{4D79FE78-CAF8-479F-B3C0-0C344FFA1B37}" destId="{413B76CB-FD02-4EF3-891C-41607F292ABE}" srcOrd="1" destOrd="0" presId="urn:microsoft.com/office/officeart/2005/8/layout/default"/>
    <dgm:cxn modelId="{D6CBDAB4-3D09-47C4-9444-0A3EF2D02452}" type="presParOf" srcId="{4D79FE78-CAF8-479F-B3C0-0C344FFA1B37}" destId="{A787222E-5661-45B5-87A7-B085CFAC57B2}" srcOrd="2" destOrd="0" presId="urn:microsoft.com/office/officeart/2005/8/layout/default"/>
    <dgm:cxn modelId="{956A581C-16E3-448D-BBB2-8B7446333288}" type="presParOf" srcId="{4D79FE78-CAF8-479F-B3C0-0C344FFA1B37}" destId="{1818109C-2D8C-401E-9146-02C028BACD89}" srcOrd="3" destOrd="0" presId="urn:microsoft.com/office/officeart/2005/8/layout/default"/>
    <dgm:cxn modelId="{B461CBE6-AD1D-401D-9751-D0C111B70E79}" type="presParOf" srcId="{4D79FE78-CAF8-479F-B3C0-0C344FFA1B37}" destId="{0EF11E96-D635-4BAF-8C41-22E37C93B483}" srcOrd="4" destOrd="0" presId="urn:microsoft.com/office/officeart/2005/8/layout/default"/>
    <dgm:cxn modelId="{E526511A-B563-4F6B-AF18-EFD3B4FC757F}" type="presParOf" srcId="{4D79FE78-CAF8-479F-B3C0-0C344FFA1B37}" destId="{509D8D3A-26F5-422C-BE80-AD1EE60E214F}" srcOrd="5" destOrd="0" presId="urn:microsoft.com/office/officeart/2005/8/layout/default"/>
    <dgm:cxn modelId="{3ACFBB5B-BE41-40C5-8822-F9869BB589FD}" type="presParOf" srcId="{4D79FE78-CAF8-479F-B3C0-0C344FFA1B37}" destId="{7D39C634-5259-4149-A431-BE5B171A8E93}" srcOrd="6" destOrd="0" presId="urn:microsoft.com/office/officeart/2005/8/layout/default"/>
    <dgm:cxn modelId="{D4243985-EAE8-4496-A13F-3ECD43D7A467}" type="presParOf" srcId="{4D79FE78-CAF8-479F-B3C0-0C344FFA1B37}" destId="{71C26A5B-AB27-4699-B2E2-7088EA5A4C7B}" srcOrd="7" destOrd="0" presId="urn:microsoft.com/office/officeart/2005/8/layout/default"/>
    <dgm:cxn modelId="{738F2879-2ACE-4676-A9D9-F420CACB3B63}" type="presParOf" srcId="{4D79FE78-CAF8-479F-B3C0-0C344FFA1B37}" destId="{B74D446C-0F87-4FAB-8F6F-066E89B95FC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E75F9-3062-4136-8346-4C074D9938B5}">
      <dsp:nvSpPr>
        <dsp:cNvPr id="0" name=""/>
        <dsp:cNvSpPr/>
      </dsp:nvSpPr>
      <dsp:spPr>
        <a:xfrm>
          <a:off x="71437" y="447735"/>
          <a:ext cx="1428749" cy="857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Sovvenzioni</a:t>
          </a:r>
        </a:p>
      </dsp:txBody>
      <dsp:txXfrm>
        <a:off x="71437" y="447735"/>
        <a:ext cx="1428749" cy="857250"/>
      </dsp:txXfrm>
    </dsp:sp>
    <dsp:sp modelId="{A787222E-5661-45B5-87A7-B085CFAC57B2}">
      <dsp:nvSpPr>
        <dsp:cNvPr id="0" name=""/>
        <dsp:cNvSpPr/>
      </dsp:nvSpPr>
      <dsp:spPr>
        <a:xfrm>
          <a:off x="1643062" y="427932"/>
          <a:ext cx="1428749" cy="857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Prestiti</a:t>
          </a:r>
        </a:p>
      </dsp:txBody>
      <dsp:txXfrm>
        <a:off x="1643062" y="427932"/>
        <a:ext cx="1428749" cy="857250"/>
      </dsp:txXfrm>
    </dsp:sp>
    <dsp:sp modelId="{0EF11E96-D635-4BAF-8C41-22E37C93B483}">
      <dsp:nvSpPr>
        <dsp:cNvPr id="0" name=""/>
        <dsp:cNvSpPr/>
      </dsp:nvSpPr>
      <dsp:spPr>
        <a:xfrm>
          <a:off x="3143250" y="427932"/>
          <a:ext cx="1428749" cy="857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Garanzie</a:t>
          </a:r>
        </a:p>
      </dsp:txBody>
      <dsp:txXfrm>
        <a:off x="3143250" y="427932"/>
        <a:ext cx="1428749" cy="857250"/>
      </dsp:txXfrm>
    </dsp:sp>
    <dsp:sp modelId="{7D39C634-5259-4149-A431-BE5B171A8E93}">
      <dsp:nvSpPr>
        <dsp:cNvPr id="0" name=""/>
        <dsp:cNvSpPr/>
      </dsp:nvSpPr>
      <dsp:spPr>
        <a:xfrm>
          <a:off x="785812" y="1428057"/>
          <a:ext cx="1428749" cy="857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Contributi</a:t>
          </a:r>
        </a:p>
      </dsp:txBody>
      <dsp:txXfrm>
        <a:off x="785812" y="1428057"/>
        <a:ext cx="1428749" cy="857250"/>
      </dsp:txXfrm>
    </dsp:sp>
    <dsp:sp modelId="{B74D446C-0F87-4FAB-8F6F-066E89B95FCF}">
      <dsp:nvSpPr>
        <dsp:cNvPr id="0" name=""/>
        <dsp:cNvSpPr/>
      </dsp:nvSpPr>
      <dsp:spPr>
        <a:xfrm>
          <a:off x="2357437" y="1428057"/>
          <a:ext cx="1428749" cy="857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Premi</a:t>
          </a:r>
        </a:p>
      </dsp:txBody>
      <dsp:txXfrm>
        <a:off x="2357437" y="1428057"/>
        <a:ext cx="1428749" cy="857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B2180-E99D-43D9-AAA7-2553FA5465E5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1CD7C-C86A-4476-9799-10AA80BA66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34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780484C-094E-4F74-9B7C-3802E0CD59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475F0C-11A5-42B4-87D7-046ADE473BCF}" type="slidenum">
              <a:rPr lang="it-IT" altLang="it-IT" sz="1300" smtClean="0"/>
              <a:pPr>
                <a:spcBef>
                  <a:spcPct val="0"/>
                </a:spcBef>
              </a:pPr>
              <a:t>9</a:t>
            </a:fld>
            <a:endParaRPr lang="it-IT" altLang="it-IT" sz="13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B4189FD-2B8C-4E7F-A24E-2FF191864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55F2474-4CEE-43E1-A4E8-68F6A1A8D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F0EAF5DB-F3CD-4746-BF00-03E8C2C414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A0326A-1D2D-482D-A239-F229524DCC16}" type="slidenum">
              <a:rPr lang="it-IT" altLang="it-IT" sz="1300" smtClean="0"/>
              <a:pPr>
                <a:spcBef>
                  <a:spcPct val="0"/>
                </a:spcBef>
              </a:pPr>
              <a:t>28</a:t>
            </a:fld>
            <a:endParaRPr lang="it-IT" altLang="it-IT" sz="13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9D40C6F6-E1BC-4055-A69B-40E32ECF7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27B47BBA-0BF5-42E7-96B1-20A3AF5AC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680F020-11C8-485C-B2CA-084E8A6DA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AD3E2C-8907-49C9-8C23-A21E73CEC23B}" type="slidenum">
              <a:rPr lang="it-IT" altLang="it-IT" sz="1300" smtClean="0"/>
              <a:pPr>
                <a:spcBef>
                  <a:spcPct val="0"/>
                </a:spcBef>
              </a:pPr>
              <a:t>29</a:t>
            </a:fld>
            <a:endParaRPr lang="it-IT" altLang="it-IT" sz="13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6D29FAF3-A77B-4C4D-B403-E95DB8036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1F4D9D08-075E-4A99-AC3A-C93AB7F26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DB37E4C2-9547-4AB3-8B69-3437D6856E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1D91750-896C-4264-9BAF-ED30C5122E23}" type="slidenum">
              <a:rPr lang="it-IT" altLang="it-IT" sz="1300" smtClean="0"/>
              <a:pPr>
                <a:spcBef>
                  <a:spcPct val="0"/>
                </a:spcBef>
              </a:pPr>
              <a:t>30</a:t>
            </a:fld>
            <a:endParaRPr lang="it-IT" altLang="it-IT" sz="13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998C6407-456A-41D5-90E8-3B311D0B5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3EAC3CA6-2BC3-4B95-A48F-7667E14AF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76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0C648C37-CC99-4C7F-92F7-F0E3E137B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DA42DB-81AD-4D82-A56A-93A7B45DDC8C}" type="slidenum">
              <a:rPr lang="it-IT" altLang="it-IT" sz="1300" smtClean="0"/>
              <a:pPr>
                <a:spcBef>
                  <a:spcPct val="0"/>
                </a:spcBef>
              </a:pPr>
              <a:t>32</a:t>
            </a:fld>
            <a:endParaRPr lang="it-IT" altLang="it-IT" sz="13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39FCAFA0-C51E-4FF5-A478-24F1BFAA0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DC6D6270-E56D-431E-B65E-175F8DC14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AF02D641-DB1D-430A-A7E9-01EA1815C3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9EA936-6A00-4B40-AB66-0EA2BDEF620F}" type="slidenum">
              <a:rPr lang="it-IT" altLang="it-IT" sz="1300" smtClean="0"/>
              <a:pPr>
                <a:spcBef>
                  <a:spcPct val="0"/>
                </a:spcBef>
              </a:pPr>
              <a:t>34</a:t>
            </a:fld>
            <a:endParaRPr lang="it-IT" altLang="it-IT" sz="13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5472A014-9E2C-4EFF-A774-9D2DECFC7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B87A6934-ACD5-4D67-8B2A-76286B8D9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194AA09D-95DF-4DD5-A3D5-11402CBB9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000840F-65AE-4574-ACBE-0D40270587A3}" type="slidenum">
              <a:rPr lang="it-IT" altLang="it-IT" sz="1300" smtClean="0"/>
              <a:pPr>
                <a:spcBef>
                  <a:spcPct val="0"/>
                </a:spcBef>
              </a:pPr>
              <a:t>35</a:t>
            </a:fld>
            <a:endParaRPr lang="it-IT" altLang="it-IT" sz="13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1D1ECF86-3BA3-4424-9E90-08B191A22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E4555D95-9B2A-448B-A6E7-1A4743C6B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72D7AECC-C47F-4E55-A5B4-F063FDA21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118A43-4BA9-4C18-A528-59520F1CB3FB}" type="slidenum">
              <a:rPr lang="it-IT" altLang="it-IT" sz="1300" smtClean="0"/>
              <a:pPr>
                <a:spcBef>
                  <a:spcPct val="0"/>
                </a:spcBef>
              </a:pPr>
              <a:t>38</a:t>
            </a:fld>
            <a:endParaRPr lang="it-IT" altLang="it-IT" sz="13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757CB8C3-9E74-440B-89D9-4FEEBB2AB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9097857A-3BF4-4514-9ACF-36103086A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160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FE507589-B001-4E02-AB26-2BDDA228A9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C96EC9-BAE2-473E-A1A1-BAEB22C1DB8E}" type="slidenum">
              <a:rPr lang="it-IT" altLang="it-IT" sz="1300" smtClean="0"/>
              <a:pPr>
                <a:spcBef>
                  <a:spcPct val="0"/>
                </a:spcBef>
              </a:pPr>
              <a:t>39</a:t>
            </a:fld>
            <a:endParaRPr lang="it-IT" altLang="it-IT" sz="13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662912BE-59C8-49F3-B464-B5EADE594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DF3996A1-F217-4C40-98DF-8BA6323DC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96A2F2BC-B268-4329-BD7D-45A086853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B9A23AD-9B3A-4E3A-B5AD-1E8B1AC4C109}" type="slidenum">
              <a:rPr lang="it-IT" altLang="it-IT" sz="1300" smtClean="0"/>
              <a:pPr>
                <a:spcBef>
                  <a:spcPct val="0"/>
                </a:spcBef>
              </a:pPr>
              <a:t>40</a:t>
            </a:fld>
            <a:endParaRPr lang="it-IT" altLang="it-IT" sz="130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5ECC9362-4FA2-428A-8FBA-148ACE799B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A8114786-7719-4FAB-A3E1-27B8871C3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7722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7AD1E154-1723-40F3-9CA1-FB4D168FF9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8F148B-6965-4C47-B94E-1779DCD91838}" type="slidenum">
              <a:rPr lang="it-IT" altLang="it-IT" sz="1300" smtClean="0"/>
              <a:pPr>
                <a:spcBef>
                  <a:spcPct val="0"/>
                </a:spcBef>
              </a:pPr>
              <a:t>41</a:t>
            </a:fld>
            <a:endParaRPr lang="it-IT" altLang="it-IT" sz="130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72DD2226-B8AB-43B3-82FB-F1C1969B6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665E0BA2-BD92-400C-A242-F87C876878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CD573D0-9CFC-4DE7-A37D-369F3FD8C1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67D2F3-B695-4572-8392-92BC622C8842}" type="slidenum">
              <a:rPr lang="it-IT" altLang="it-IT" sz="1300" smtClean="0"/>
              <a:pPr>
                <a:spcBef>
                  <a:spcPct val="0"/>
                </a:spcBef>
              </a:pPr>
              <a:t>10</a:t>
            </a:fld>
            <a:endParaRPr lang="it-IT" altLang="it-IT" sz="13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CC5B6B4-8405-4550-BC36-A02A03368A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6D121B71-633E-4FCC-B0B7-6C2E33A48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C15DD361-FC5F-40AA-A586-D016EC3C7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E4B6FC-97AD-4ECF-8E4A-C2F0924BAB2D}" type="slidenum">
              <a:rPr lang="it-IT" altLang="it-IT" sz="1300" smtClean="0"/>
              <a:pPr>
                <a:spcBef>
                  <a:spcPct val="0"/>
                </a:spcBef>
              </a:pPr>
              <a:t>42</a:t>
            </a:fld>
            <a:endParaRPr lang="it-IT" altLang="it-IT" sz="1300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E0E0FFFE-B2E1-426B-8F57-BECD18B36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DD4F7003-191A-4D6C-88BA-92CE98EAB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76B58EA2-C8C5-454C-A4E9-555662247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A818B86-198E-4E48-869F-02DD5C602241}" type="slidenum">
              <a:rPr lang="it-IT" altLang="it-IT" sz="1300" smtClean="0"/>
              <a:pPr>
                <a:spcBef>
                  <a:spcPct val="0"/>
                </a:spcBef>
              </a:pPr>
              <a:t>43</a:t>
            </a:fld>
            <a:endParaRPr lang="it-IT" altLang="it-IT" sz="1300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12D91125-3D18-4BD7-8195-79EF4A8F9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CC00A549-8E1B-4636-B128-953E21599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44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30A17179-AF53-4B9B-9106-9A038A219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53DC60-76E1-47DA-A6F4-70A00DA20F09}" type="slidenum">
              <a:rPr lang="it-IT" altLang="it-IT" sz="1300" smtClean="0"/>
              <a:pPr>
                <a:spcBef>
                  <a:spcPct val="0"/>
                </a:spcBef>
              </a:pPr>
              <a:t>45</a:t>
            </a:fld>
            <a:endParaRPr lang="it-IT" altLang="it-IT" sz="1300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DA9852E3-CF55-49D7-B006-32CBC4859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45C27CAB-423C-4317-B332-D735F3502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9404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30A17179-AF53-4B9B-9106-9A038A219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53DC60-76E1-47DA-A6F4-70A00DA20F09}" type="slidenum">
              <a:rPr lang="it-IT" altLang="it-IT" sz="1300" smtClean="0"/>
              <a:pPr>
                <a:spcBef>
                  <a:spcPct val="0"/>
                </a:spcBef>
              </a:pPr>
              <a:t>46</a:t>
            </a:fld>
            <a:endParaRPr lang="it-IT" altLang="it-IT" sz="1300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DA9852E3-CF55-49D7-B006-32CBC4859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45C27CAB-423C-4317-B332-D735F3502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5461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7C5B7D64-313D-4863-9A5C-05C7121B7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EC474BA-4173-4826-8B63-B73F23BC7F25}" type="slidenum">
              <a:rPr lang="it-IT" altLang="it-IT" sz="1300" smtClean="0"/>
              <a:pPr>
                <a:spcBef>
                  <a:spcPct val="0"/>
                </a:spcBef>
              </a:pPr>
              <a:t>47</a:t>
            </a:fld>
            <a:endParaRPr lang="it-IT" altLang="it-IT" sz="1300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7F6CC138-366F-4310-AF7C-D13F962F2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8D3A7B53-5FA3-4711-8C22-7977E0A5C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48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543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49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0475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0C2018F-FAE7-4ABE-B29D-543B9F47C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66C1725-D25C-4E71-BD84-37433D1CC489}" type="slidenum">
              <a:rPr lang="it-IT" altLang="it-IT" sz="1300" smtClean="0"/>
              <a:pPr>
                <a:spcBef>
                  <a:spcPct val="0"/>
                </a:spcBef>
              </a:pPr>
              <a:t>50</a:t>
            </a:fld>
            <a:endParaRPr lang="it-IT" altLang="it-IT" sz="13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74193D35-1ADB-43C9-95FB-18FEFC0EB7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BE4379E-AB09-4966-BE44-4B31A4F8B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6282DFD5-0725-4657-8BB8-8F5828A9C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88DFE9-3F9C-4DF7-B31B-A5F522B14936}" type="slidenum">
              <a:rPr lang="it-IT" altLang="it-IT" sz="1300" smtClean="0"/>
              <a:pPr>
                <a:spcBef>
                  <a:spcPct val="0"/>
                </a:spcBef>
              </a:pPr>
              <a:t>51</a:t>
            </a:fld>
            <a:endParaRPr lang="it-IT" altLang="it-IT" sz="1300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DC9A5907-98D2-4C54-B89D-AC139AFE37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F19F389E-824C-4EEE-9EDD-62FB6CCF8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9CD51E99-07F5-4CC7-8B01-6D4379920A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E0811C-E06C-4B1F-8D12-3CB10472C115}" type="slidenum">
              <a:rPr lang="it-IT" altLang="it-IT" sz="1300" smtClean="0"/>
              <a:pPr>
                <a:spcBef>
                  <a:spcPct val="0"/>
                </a:spcBef>
              </a:pPr>
              <a:t>11</a:t>
            </a:fld>
            <a:endParaRPr lang="it-IT" altLang="it-IT" sz="13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6CD3662-909F-43FC-B2A2-7DACAEE8A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BF84D81-97E2-42E6-8C9B-CFAFD678B4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2B9AF773-573B-4583-89DA-3CE41F9574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944D39-B892-4E11-86CB-41DC038F3312}" type="slidenum">
              <a:rPr lang="it-IT" altLang="it-IT" sz="1300" smtClean="0"/>
              <a:pPr>
                <a:spcBef>
                  <a:spcPct val="0"/>
                </a:spcBef>
              </a:pPr>
              <a:t>52</a:t>
            </a:fld>
            <a:endParaRPr lang="it-IT" altLang="it-IT" sz="1300"/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12014A99-0743-4606-AF35-F7298B9CC6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1EEB39FC-4B39-4610-99A3-D11213890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851D326F-409F-451E-A3B5-ECC0BF8010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CC10C2-D460-4C96-89CC-13C8063BDF7E}" type="slidenum">
              <a:rPr lang="it-IT" altLang="it-IT" sz="1300" smtClean="0"/>
              <a:pPr>
                <a:spcBef>
                  <a:spcPct val="0"/>
                </a:spcBef>
              </a:pPr>
              <a:t>53</a:t>
            </a:fld>
            <a:endParaRPr lang="it-IT" altLang="it-IT" sz="1300"/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F8829F95-050D-459E-B366-0A99BCFC65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E2F7F8AE-6A3B-41A0-BCFE-E130D40FC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55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8166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56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552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57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45017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58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0061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B070CC0-B76E-4EA2-B57E-B9CD7E93D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963F8-5F8B-4D69-B1C8-58A70F903F0B}" type="slidenum">
              <a:rPr lang="it-IT" altLang="it-IT" sz="1300" smtClean="0"/>
              <a:pPr>
                <a:spcBef>
                  <a:spcPct val="0"/>
                </a:spcBef>
              </a:pPr>
              <a:t>59</a:t>
            </a:fld>
            <a:endParaRPr lang="it-IT" altLang="it-IT" sz="13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E74A28C-76D7-4259-A290-B11192601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21362A5-2E7E-4921-9ADB-AA40F2194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262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959C26C-FCA7-4455-B03F-9EA8753680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472520-CE75-43BC-853E-F31C3B099854}" type="slidenum">
              <a:rPr lang="it-IT" altLang="it-IT" smtClean="0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9B144F71-977A-4921-8EAF-5F7D5D164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925A69F-EBE3-4302-9416-95CFB394C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959C26C-FCA7-4455-B03F-9EA8753680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472520-CE75-43BC-853E-F31C3B099854}" type="slidenum">
              <a:rPr lang="it-IT" altLang="it-IT" smtClean="0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9B144F71-977A-4921-8EAF-5F7D5D164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925A69F-EBE3-4302-9416-95CFB394C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8B81D877-4E20-4176-99FF-652CC4F6C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26CC360-26C9-4EC5-BBE0-5A5CEF0DE3F5}" type="slidenum">
              <a:rPr lang="it-IT" altLang="it-IT" sz="1300" smtClean="0"/>
              <a:pPr>
                <a:spcBef>
                  <a:spcPct val="0"/>
                </a:spcBef>
              </a:pPr>
              <a:t>24</a:t>
            </a:fld>
            <a:endParaRPr lang="it-IT" altLang="it-IT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CC942F2-95F0-412D-B6FB-356C594C4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C1C483D7-19DD-4B1D-BD4B-9B0B3F637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082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30EE26F-7F53-42D0-86F0-70BD0520EA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CB1B05-7B13-4FA3-B18B-473F9A937F41}" type="slidenum">
              <a:rPr lang="it-IT" altLang="it-IT" sz="1300" smtClean="0"/>
              <a:pPr>
                <a:spcBef>
                  <a:spcPct val="0"/>
                </a:spcBef>
              </a:pPr>
              <a:t>25</a:t>
            </a:fld>
            <a:endParaRPr lang="it-IT" altLang="it-IT" sz="13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EA229BD-DDE0-4BEA-892B-9B91851918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9F262525-F1C6-4F69-9991-E862FCA41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4C96546D-0CB7-4FBC-850E-4DC2A2439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EF31EB-7B22-45F1-82A5-E8D01E2B9B75}" type="slidenum">
              <a:rPr lang="it-IT" altLang="it-IT" sz="1300" smtClean="0"/>
              <a:pPr>
                <a:spcBef>
                  <a:spcPct val="0"/>
                </a:spcBef>
              </a:pPr>
              <a:t>26</a:t>
            </a:fld>
            <a:endParaRPr lang="it-IT" altLang="it-IT" sz="13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86AA39D9-AA5C-4E2D-A624-B48814D66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3EF38716-12FD-4ECC-AD2D-E2E2A430E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CA575C3F-2981-4267-A94E-8C147B465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E64D93-B4AA-4BA1-B562-6EDB38D28D81}" type="slidenum">
              <a:rPr lang="it-IT" altLang="it-IT" sz="1300" smtClean="0"/>
              <a:pPr>
                <a:spcBef>
                  <a:spcPct val="0"/>
                </a:spcBef>
              </a:pPr>
              <a:t>27</a:t>
            </a:fld>
            <a:endParaRPr lang="it-IT" altLang="it-IT" sz="13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FA382238-6055-4287-83BC-413D2888A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FEC0263E-D6C0-4A99-9070-75ED25EE8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FF1E1-5153-4EB7-A60B-D447D4048346}" type="datetimeFigureOut">
              <a:rPr lang="it-IT" smtClean="0"/>
              <a:pPr/>
              <a:t>17/04/2024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E83B3-79D4-4676-A027-88E7478F41D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youreurope/business/finance-funding/getting-funding/access-finance/index_it.htm" TargetMode="External"/><Relationship Id="rId3" Type="http://schemas.openxmlformats.org/officeDocument/2006/relationships/hyperlink" Target="http://eur-lex.europa.eu/JOIndex.do?ihmlang=it" TargetMode="External"/><Relationship Id="rId7" Type="http://schemas.openxmlformats.org/officeDocument/2006/relationships/hyperlink" Target="https://europa.eu/investeu/home_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ed.europa.eu/TED/main/HomePage.do" TargetMode="External"/><Relationship Id="rId5" Type="http://schemas.openxmlformats.org/officeDocument/2006/relationships/hyperlink" Target="https://ec.europa.eu/info/funding-tenders/opportunities/portal/screen/home" TargetMode="External"/><Relationship Id="rId4" Type="http://schemas.openxmlformats.org/officeDocument/2006/relationships/hyperlink" Target="https://commission.europa.eu/about-european-commission/departments-and-executive-agencies_e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c.europa.eu/info/funding-tenders/opportunities/portal/screen/hom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about-european-commission/departments-and-executive-agencies_e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5984" y="1166887"/>
            <a:ext cx="7772400" cy="1470025"/>
          </a:xfrm>
        </p:spPr>
        <p:txBody>
          <a:bodyPr/>
          <a:lstStyle/>
          <a:p>
            <a:r>
              <a:rPr lang="it-IT" dirty="0">
                <a:solidFill>
                  <a:srgbClr val="004494"/>
                </a:solidFill>
                <a:latin typeface="Myriad Pro Light" pitchFamily="34" charset="0"/>
              </a:rPr>
              <a:t>Comune di Formia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2348880"/>
            <a:ext cx="8136904" cy="1248544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>
                <a:solidFill>
                  <a:srgbClr val="004494"/>
                </a:solidFill>
                <a:latin typeface="Myriad Pro" pitchFamily="34" charset="0"/>
              </a:rPr>
              <a:t>L’UE non è un incidente della storia</a:t>
            </a:r>
          </a:p>
          <a:p>
            <a:endParaRPr lang="it-IT" b="1" dirty="0">
              <a:solidFill>
                <a:srgbClr val="004494"/>
              </a:solidFill>
              <a:latin typeface="Myriad Pro" pitchFamily="34" charset="0"/>
            </a:endParaRPr>
          </a:p>
          <a:p>
            <a:r>
              <a:rPr lang="it-IT" b="1" dirty="0">
                <a:solidFill>
                  <a:srgbClr val="004494"/>
                </a:solidFill>
                <a:latin typeface="Myriad Pro" pitchFamily="34" charset="0"/>
              </a:rPr>
              <a:t>I Fondi europei 2021-2027: come e dove informarsi</a:t>
            </a:r>
          </a:p>
          <a:p>
            <a:endParaRPr lang="it-IT" b="1" dirty="0">
              <a:latin typeface="Myriad Pro" pitchFamily="34" charset="0"/>
            </a:endParaRPr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251520" y="3980656"/>
            <a:ext cx="8136904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2700" b="1" dirty="0">
                <a:solidFill>
                  <a:srgbClr val="004494"/>
                </a:solidFill>
                <a:latin typeface="Myriad Pro" pitchFamily="34" charset="0"/>
              </a:rPr>
              <a:t>Formia, 20 aprile 2024</a:t>
            </a:r>
            <a:endParaRPr kumimoji="0" lang="it-IT" sz="2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Myriad Pro" pitchFamily="34" charset="0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F1666E0D-3F1E-C85F-4B88-2E212999DA8A}"/>
              </a:ext>
            </a:extLst>
          </p:cNvPr>
          <p:cNvSpPr txBox="1">
            <a:spLocks/>
          </p:cNvSpPr>
          <p:nvPr/>
        </p:nvSpPr>
        <p:spPr>
          <a:xfrm>
            <a:off x="403920" y="4725144"/>
            <a:ext cx="8136904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4494"/>
                </a:solidFill>
                <a:latin typeface="Myriad Pro" pitchFamily="34" charset="0"/>
              </a:rPr>
              <a:t>Claudia Salvi</a:t>
            </a:r>
          </a:p>
          <a:p>
            <a:r>
              <a:rPr lang="it-IT" sz="1600" b="1" dirty="0">
                <a:solidFill>
                  <a:srgbClr val="004494"/>
                </a:solidFill>
                <a:latin typeface="Myriad Pro" pitchFamily="34" charset="0"/>
              </a:rPr>
              <a:t>Centro Europe Direct Roma Innovazione</a:t>
            </a:r>
          </a:p>
          <a:p>
            <a:endParaRPr lang="it-IT" b="1" dirty="0">
              <a:latin typeface="Myriad Pro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445A153-99A9-4780-B19A-BAE3D6295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447754"/>
            <a:ext cx="5143680" cy="196208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675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it-IT" altLang="it-IT" sz="619">
                <a:solidFill>
                  <a:schemeClr val="tx1"/>
                </a:solidFill>
              </a:rPr>
              <a:t> </a:t>
            </a: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8DE14BF-DB6F-42AA-BA9C-CDE4D448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8" y="321468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DA01BDE2-DE46-4DE8-B840-4CA954B75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grpSp>
        <p:nvGrpSpPr>
          <p:cNvPr id="37893" name="Group 5">
            <a:extLst>
              <a:ext uri="{FF2B5EF4-FFF2-40B4-BE49-F238E27FC236}">
                <a16:creationId xmlns:a16="http://schemas.microsoft.com/office/drawing/2014/main" id="{A6F79ECA-3543-4156-A041-78742AFB5CC9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485992"/>
            <a:ext cx="3514848" cy="2314656"/>
            <a:chOff x="0" y="0"/>
            <a:chExt cx="2250" cy="615"/>
          </a:xfrm>
        </p:grpSpPr>
        <p:sp>
          <p:nvSpPr>
            <p:cNvPr id="37898" name="Rectangle 6">
              <a:extLst>
                <a:ext uri="{FF2B5EF4-FFF2-40B4-BE49-F238E27FC236}">
                  <a16:creationId xmlns:a16="http://schemas.microsoft.com/office/drawing/2014/main" id="{CDDEF304-825A-45A9-B2EB-3A5A27BFC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37899" name="Rectangle 7">
              <a:extLst>
                <a:ext uri="{FF2B5EF4-FFF2-40B4-BE49-F238E27FC236}">
                  <a16:creationId xmlns:a16="http://schemas.microsoft.com/office/drawing/2014/main" id="{84F5A43D-75E9-49D0-90BB-C463BE566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7894" name="Rectangle 9">
            <a:extLst>
              <a:ext uri="{FF2B5EF4-FFF2-40B4-BE49-F238E27FC236}">
                <a16:creationId xmlns:a16="http://schemas.microsoft.com/office/drawing/2014/main" id="{68BB39DA-51D7-4AC4-836F-50A1D5F7E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199" y="1288081"/>
            <a:ext cx="4528062" cy="8229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Gestione diretta: i programmi comunitari (tematici)</a:t>
            </a:r>
          </a:p>
        </p:txBody>
      </p:sp>
      <p:sp>
        <p:nvSpPr>
          <p:cNvPr id="37895" name="Rectangle 16">
            <a:extLst>
              <a:ext uri="{FF2B5EF4-FFF2-40B4-BE49-F238E27FC236}">
                <a16:creationId xmlns:a16="http://schemas.microsoft.com/office/drawing/2014/main" id="{2EA916BA-1287-4F7F-B002-0D75CE12E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663500"/>
            <a:ext cx="3303429" cy="2501803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800" b="1" i="1" u="sng">
                <a:solidFill>
                  <a:schemeClr val="bg1"/>
                </a:solidFill>
              </a:rPr>
              <a:t>Direttamente: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endParaRPr lang="en-GB" altLang="it-IT" sz="1800" i="1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800" i="1">
                <a:solidFill>
                  <a:schemeClr val="bg1"/>
                </a:solidFill>
              </a:rPr>
              <a:t>il trasferimento dei fondi 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800" i="1">
                <a:solidFill>
                  <a:schemeClr val="bg1"/>
                </a:solidFill>
              </a:rPr>
              <a:t>avviene senza ulteriori passaggi 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800" i="1">
                <a:solidFill>
                  <a:schemeClr val="bg1"/>
                </a:solidFill>
              </a:rPr>
              <a:t>dalla CE (o dall’organismo che la rappresenta) ai beneficiari</a:t>
            </a:r>
          </a:p>
        </p:txBody>
      </p:sp>
      <p:sp>
        <p:nvSpPr>
          <p:cNvPr id="37896" name="Rectangle 17">
            <a:extLst>
              <a:ext uri="{FF2B5EF4-FFF2-40B4-BE49-F238E27FC236}">
                <a16:creationId xmlns:a16="http://schemas.microsoft.com/office/drawing/2014/main" id="{A752CB75-DEF7-497B-BEEF-F2CD1BD1D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078" y="3663500"/>
            <a:ext cx="3303428" cy="2501803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33CC"/>
              </a:buClr>
              <a:buFontTx/>
              <a:buNone/>
            </a:pPr>
            <a:r>
              <a:rPr lang="en-GB" altLang="it-IT" sz="1800" b="1" i="1" u="sng" dirty="0" err="1">
                <a:solidFill>
                  <a:schemeClr val="bg1"/>
                </a:solidFill>
              </a:rPr>
              <a:t>Centralmente</a:t>
            </a:r>
            <a:r>
              <a:rPr lang="en-GB" altLang="it-IT" sz="1800" b="1" i="1" u="sng" dirty="0">
                <a:solidFill>
                  <a:schemeClr val="bg1"/>
                </a:solidFill>
              </a:rPr>
              <a:t>: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endParaRPr lang="en-GB" altLang="it-IT" sz="1800" i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i="1" dirty="0">
                <a:solidFill>
                  <a:schemeClr val="bg1"/>
                </a:solidFill>
              </a:rPr>
              <a:t>le procedure di selezione, 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i="1" dirty="0">
                <a:solidFill>
                  <a:schemeClr val="bg1"/>
                </a:solidFill>
              </a:rPr>
              <a:t>assegnazione, controllo e audit 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i="1" dirty="0">
                <a:solidFill>
                  <a:schemeClr val="bg1"/>
                </a:solidFill>
              </a:rPr>
              <a:t>sono gestite dalla CE (o 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i="1" dirty="0">
                <a:solidFill>
                  <a:schemeClr val="bg1"/>
                </a:solidFill>
              </a:rPr>
              <a:t>dall’organismo che la rappresenta)</a:t>
            </a:r>
            <a:endParaRPr lang="en-GB" altLang="it-IT" sz="1800" i="1" dirty="0">
              <a:solidFill>
                <a:schemeClr val="bg1"/>
              </a:solidFill>
            </a:endParaRPr>
          </a:p>
        </p:txBody>
      </p:sp>
      <p:sp>
        <p:nvSpPr>
          <p:cNvPr id="37897" name="Oval 18">
            <a:extLst>
              <a:ext uri="{FF2B5EF4-FFF2-40B4-BE49-F238E27FC236}">
                <a16:creationId xmlns:a16="http://schemas.microsoft.com/office/drawing/2014/main" id="{EE94089A-658D-49B2-BC73-19445B177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664" y="2423198"/>
            <a:ext cx="4091726" cy="822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400" dirty="0">
                <a:solidFill>
                  <a:srgbClr val="0070C0"/>
                </a:solidFill>
                <a:cs typeface="Times New Roman" pitchFamily="18" charset="0"/>
              </a:rPr>
              <a:t>Le </a:t>
            </a:r>
            <a:r>
              <a:rPr lang="en-GB" altLang="it-IT" sz="1400" dirty="0" err="1">
                <a:solidFill>
                  <a:srgbClr val="0070C0"/>
                </a:solidFill>
                <a:cs typeface="Times New Roman" pitchFamily="18" charset="0"/>
              </a:rPr>
              <a:t>risorse</a:t>
            </a:r>
            <a:r>
              <a:rPr lang="en-GB" altLang="it-IT" sz="14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400" dirty="0" err="1">
                <a:solidFill>
                  <a:srgbClr val="0070C0"/>
                </a:solidFill>
                <a:cs typeface="Times New Roman" pitchFamily="18" charset="0"/>
              </a:rPr>
              <a:t>sono</a:t>
            </a: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erogate</a:t>
            </a: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 e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gestite</a:t>
            </a: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 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direttamente</a:t>
            </a: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 e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centralmente</a:t>
            </a: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400" dirty="0" err="1">
                <a:solidFill>
                  <a:srgbClr val="0070C0"/>
                </a:solidFill>
                <a:cs typeface="Times New Roman" pitchFamily="18" charset="0"/>
              </a:rPr>
              <a:t>dalla</a:t>
            </a:r>
            <a:r>
              <a:rPr lang="en-GB" altLang="it-IT" sz="14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400" dirty="0" err="1">
                <a:solidFill>
                  <a:srgbClr val="0070C0"/>
                </a:solidFill>
                <a:cs typeface="Times New Roman" pitchFamily="18" charset="0"/>
              </a:rPr>
              <a:t>Commissione</a:t>
            </a:r>
            <a:r>
              <a:rPr lang="en-GB" altLang="it-IT" sz="14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400" dirty="0" err="1">
                <a:solidFill>
                  <a:srgbClr val="0070C0"/>
                </a:solidFill>
                <a:cs typeface="Times New Roman" pitchFamily="18" charset="0"/>
              </a:rPr>
              <a:t>europea</a:t>
            </a:r>
            <a:endParaRPr lang="en-GB" altLang="it-IT" sz="1400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9C42724-38D8-4357-99BD-E0C6C9543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447754"/>
            <a:ext cx="5143680" cy="196208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675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it-IT" altLang="it-IT" sz="619">
                <a:solidFill>
                  <a:schemeClr val="tx1"/>
                </a:solidFill>
              </a:rPr>
              <a:t> </a:t>
            </a: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84F4E37-153F-4F9B-BC99-ED9347E6D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8" y="321468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B8844875-EB01-47C2-95F9-54D90C1E7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grpSp>
        <p:nvGrpSpPr>
          <p:cNvPr id="39941" name="Group 5">
            <a:extLst>
              <a:ext uri="{FF2B5EF4-FFF2-40B4-BE49-F238E27FC236}">
                <a16:creationId xmlns:a16="http://schemas.microsoft.com/office/drawing/2014/main" id="{0CC3E55A-1B8D-40A8-AFC4-AAA1CD6EDA20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485992"/>
            <a:ext cx="3514848" cy="2314656"/>
            <a:chOff x="0" y="0"/>
            <a:chExt cx="2250" cy="615"/>
          </a:xfrm>
        </p:grpSpPr>
        <p:sp>
          <p:nvSpPr>
            <p:cNvPr id="39946" name="Rectangle 6">
              <a:extLst>
                <a:ext uri="{FF2B5EF4-FFF2-40B4-BE49-F238E27FC236}">
                  <a16:creationId xmlns:a16="http://schemas.microsoft.com/office/drawing/2014/main" id="{896581CD-875F-41FE-BABC-C19380353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39947" name="Rectangle 7">
              <a:extLst>
                <a:ext uri="{FF2B5EF4-FFF2-40B4-BE49-F238E27FC236}">
                  <a16:creationId xmlns:a16="http://schemas.microsoft.com/office/drawing/2014/main" id="{DB887BF4-ABB7-489D-A2E8-2D5BF217A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9942" name="Rectangle 9">
            <a:extLst>
              <a:ext uri="{FF2B5EF4-FFF2-40B4-BE49-F238E27FC236}">
                <a16:creationId xmlns:a16="http://schemas.microsoft.com/office/drawing/2014/main" id="{A128C6F3-DD5E-4EE7-A9F4-AE1963244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331676"/>
            <a:ext cx="4270186" cy="450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800" b="1">
                <a:solidFill>
                  <a:srgbClr val="0070C0"/>
                </a:solidFill>
                <a:cs typeface="Times New Roman" pitchFamily="18" charset="0"/>
              </a:rPr>
              <a:t>Gestione indiretta: fondi strutturali</a:t>
            </a:r>
          </a:p>
        </p:txBody>
      </p:sp>
      <p:sp>
        <p:nvSpPr>
          <p:cNvPr id="39943" name="Rectangle 10">
            <a:extLst>
              <a:ext uri="{FF2B5EF4-FFF2-40B4-BE49-F238E27FC236}">
                <a16:creationId xmlns:a16="http://schemas.microsoft.com/office/drawing/2014/main" id="{B8A9302F-B677-41CF-976F-2F532A235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69" y="3377805"/>
            <a:ext cx="3480053" cy="2499467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i="1" dirty="0">
                <a:solidFill>
                  <a:schemeClr val="bg1"/>
                </a:solidFill>
              </a:rPr>
              <a:t>Queste risorse sono rappresentate 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b="1" i="1" dirty="0">
                <a:solidFill>
                  <a:schemeClr val="bg1"/>
                </a:solidFill>
              </a:rPr>
              <a:t>principalmente dai Fondi strutturali (FESR-FSE)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b="1" i="1" dirty="0">
                <a:solidFill>
                  <a:schemeClr val="bg1"/>
                </a:solidFill>
              </a:rPr>
              <a:t>e dal Fondo di coesione</a:t>
            </a:r>
          </a:p>
        </p:txBody>
      </p:sp>
      <p:sp>
        <p:nvSpPr>
          <p:cNvPr id="39944" name="Rectangle 11">
            <a:extLst>
              <a:ext uri="{FF2B5EF4-FFF2-40B4-BE49-F238E27FC236}">
                <a16:creationId xmlns:a16="http://schemas.microsoft.com/office/drawing/2014/main" id="{13F007A3-52F9-404F-AAEC-AF27B28D2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889" y="3377805"/>
            <a:ext cx="3480053" cy="2499467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i="1" dirty="0">
                <a:solidFill>
                  <a:schemeClr val="bg1"/>
                </a:solidFill>
              </a:rPr>
              <a:t>I Fondi strutturali </a:t>
            </a:r>
            <a:r>
              <a:rPr lang="it-IT" altLang="it-IT" sz="1800" b="1" i="1" dirty="0">
                <a:solidFill>
                  <a:schemeClr val="bg1"/>
                </a:solidFill>
              </a:rPr>
              <a:t>non sono </a:t>
            </a: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it-IT" altLang="it-IT" sz="1800" b="1" i="1" dirty="0">
                <a:solidFill>
                  <a:schemeClr val="bg1"/>
                </a:solidFill>
              </a:rPr>
              <a:t>assegnati direttamente a progetti scelti dalla CE</a:t>
            </a:r>
            <a:r>
              <a:rPr lang="it-IT" altLang="it-IT" sz="1800" i="1" dirty="0">
                <a:solidFill>
                  <a:schemeClr val="bg1"/>
                </a:solidFill>
              </a:rPr>
              <a:t>, la loro gestione (concorrente) è  infatti di competenza degli Stati e delle Regioni</a:t>
            </a:r>
            <a:endParaRPr lang="en-GB" altLang="it-IT" sz="1800" i="1" dirty="0">
              <a:solidFill>
                <a:schemeClr val="bg1"/>
              </a:solidFill>
            </a:endParaRPr>
          </a:p>
        </p:txBody>
      </p:sp>
      <p:sp>
        <p:nvSpPr>
          <p:cNvPr id="39945" name="Oval 12">
            <a:extLst>
              <a:ext uri="{FF2B5EF4-FFF2-40B4-BE49-F238E27FC236}">
                <a16:creationId xmlns:a16="http://schemas.microsoft.com/office/drawing/2014/main" id="{DEBE63D2-1ED3-4C91-B4C7-5E9A2151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091" y="1963026"/>
            <a:ext cx="4166738" cy="9619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400" dirty="0">
                <a:solidFill>
                  <a:srgbClr val="0070C0"/>
                </a:solidFill>
                <a:cs typeface="Times New Roman" pitchFamily="18" charset="0"/>
              </a:rPr>
              <a:t>Le </a:t>
            </a:r>
            <a:r>
              <a:rPr lang="en-GB" altLang="it-IT" sz="1400" dirty="0" err="1">
                <a:solidFill>
                  <a:srgbClr val="0070C0"/>
                </a:solidFill>
                <a:cs typeface="Times New Roman" pitchFamily="18" charset="0"/>
              </a:rPr>
              <a:t>risorse</a:t>
            </a:r>
            <a:r>
              <a:rPr lang="en-GB" altLang="it-IT" sz="14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sono</a:t>
            </a: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gestite</a:t>
            </a: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 dagli Stati membri o Regioni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in base ad una programmazione approvata dalla 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B7E05A4-E3C5-4FC5-9A67-83936A169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233434"/>
            <a:ext cx="5143680" cy="196208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67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altLang="it-IT" sz="619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it-IT" altLang="it-IT" sz="135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1AC9D72-F367-4CC5-8A5E-5F8BE78E8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45" y="3233434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10401EC8-292E-4D0C-8534-5EB08D7A8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grpSp>
        <p:nvGrpSpPr>
          <p:cNvPr id="46085" name="Group 5">
            <a:extLst>
              <a:ext uri="{FF2B5EF4-FFF2-40B4-BE49-F238E27FC236}">
                <a16:creationId xmlns:a16="http://schemas.microsoft.com/office/drawing/2014/main" id="{C1804652-F018-4D20-ACD6-D667F02E1DC9}"/>
              </a:ext>
            </a:extLst>
          </p:cNvPr>
          <p:cNvGrpSpPr>
            <a:grpSpLocks/>
          </p:cNvGrpSpPr>
          <p:nvPr/>
        </p:nvGrpSpPr>
        <p:grpSpPr bwMode="auto">
          <a:xfrm>
            <a:off x="1895600" y="2288608"/>
            <a:ext cx="5340696" cy="2186064"/>
            <a:chOff x="0" y="-152"/>
            <a:chExt cx="2250" cy="615"/>
          </a:xfrm>
        </p:grpSpPr>
        <p:sp>
          <p:nvSpPr>
            <p:cNvPr id="46088" name="Rectangle 6">
              <a:extLst>
                <a:ext uri="{FF2B5EF4-FFF2-40B4-BE49-F238E27FC236}">
                  <a16:creationId xmlns:a16="http://schemas.microsoft.com/office/drawing/2014/main" id="{9859C022-6FE8-4D42-9E4D-62EF222AF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7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46089" name="Rectangle 7">
              <a:extLst>
                <a:ext uri="{FF2B5EF4-FFF2-40B4-BE49-F238E27FC236}">
                  <a16:creationId xmlns:a16="http://schemas.microsoft.com/office/drawing/2014/main" id="{3649147B-3042-4A5F-B060-DB121A2E5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52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350" b="1" i="1" dirty="0">
                <a:solidFill>
                  <a:schemeClr val="accent2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350" b="1" i="1" dirty="0">
                <a:solidFill>
                  <a:schemeClr val="accent2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i="1" dirty="0">
                  <a:solidFill>
                    <a:srgbClr val="0070C0"/>
                  </a:solidFill>
                  <a:latin typeface="Tahoma" panose="020B0604030504040204" pitchFamily="34" charset="0"/>
                </a:rPr>
                <a:t>Gestione indiretta: I fondi strutturali</a:t>
              </a:r>
              <a:endParaRPr lang="it-IT" altLang="it-IT" sz="2000" dirty="0">
                <a:solidFill>
                  <a:srgbClr val="0070C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000" dirty="0">
                <a:solidFill>
                  <a:srgbClr val="000099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575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46086" name="Text Box 8">
            <a:extLst>
              <a:ext uri="{FF2B5EF4-FFF2-40B4-BE49-F238E27FC236}">
                <a16:creationId xmlns:a16="http://schemas.microsoft.com/office/drawing/2014/main" id="{D4141844-0FF9-4DCC-BB0E-C36C632D8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36" y="4243416"/>
            <a:ext cx="4243536" cy="52508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>
              <a:solidFill>
                <a:srgbClr val="00009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D83DB241-5AD0-493C-BD8A-AB7E5D74D612}"/>
              </a:ext>
            </a:extLst>
          </p:cNvPr>
          <p:cNvSpPr/>
          <p:nvPr/>
        </p:nvSpPr>
        <p:spPr>
          <a:xfrm>
            <a:off x="189653" y="3001748"/>
            <a:ext cx="3725400" cy="27315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Articolo 174 del Trattato dell'UE cita</a:t>
            </a:r>
          </a:p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"per promuovere uno sviluppo armonioso dell'insieme dell'Unione, questa sviluppa e prosegue la propria azione intesa a realizzare il rafforzamento della coesione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economica, sociale e territoriale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. In particolare l'Unione mira a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ridurre il divario tra i livelli di sviluppo delle diverse regioni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e il ritardo delle regioni meno favorite"</a:t>
            </a:r>
          </a:p>
        </p:txBody>
      </p:sp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DA472DF4-3ED9-4276-8671-D53D17D803BD}"/>
              </a:ext>
            </a:extLst>
          </p:cNvPr>
          <p:cNvSpPr/>
          <p:nvPr/>
        </p:nvSpPr>
        <p:spPr>
          <a:xfrm>
            <a:off x="4610073" y="1268760"/>
            <a:ext cx="3699877" cy="7920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I 3 OBIETTIVI DELLA POLITICA DI COESIONE</a:t>
            </a:r>
          </a:p>
        </p:txBody>
      </p:sp>
      <p:sp>
        <p:nvSpPr>
          <p:cNvPr id="4" name="Rettangolo arrotondato 1">
            <a:extLst>
              <a:ext uri="{FF2B5EF4-FFF2-40B4-BE49-F238E27FC236}">
                <a16:creationId xmlns:a16="http://schemas.microsoft.com/office/drawing/2014/main" id="{32C2146F-17D7-4744-AB3B-252C47B7EA66}"/>
              </a:ext>
            </a:extLst>
          </p:cNvPr>
          <p:cNvSpPr/>
          <p:nvPr/>
        </p:nvSpPr>
        <p:spPr>
          <a:xfrm>
            <a:off x="4484895" y="2215658"/>
            <a:ext cx="4469452" cy="4093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La </a:t>
            </a:r>
            <a:r>
              <a:rPr lang="it-IT" altLang="it-IT" sz="1400" b="1" i="1" dirty="0">
                <a:solidFill>
                  <a:srgbClr val="0070C0"/>
                </a:solidFill>
                <a:cs typeface="Times New Roman" pitchFamily="18" charset="0"/>
              </a:rPr>
              <a:t>politica di coesione economica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mira a ridurre i divari di sviluppo tra le regioni,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diminuire il ritardo delle aree meno sviluppate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 e permettere uno sviluppo sostenibile ed equilibrato per tutte le regioni europee (FESR)</a:t>
            </a:r>
          </a:p>
          <a:p>
            <a:pPr algn="just">
              <a:defRPr/>
            </a:pPr>
            <a:endParaRPr lang="it-IT" altLang="it-IT" sz="1400" dirty="0">
              <a:solidFill>
                <a:srgbClr val="0070C0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La </a:t>
            </a:r>
            <a:r>
              <a:rPr lang="it-IT" altLang="it-IT" sz="1400" b="1" i="1" dirty="0">
                <a:solidFill>
                  <a:srgbClr val="0070C0"/>
                </a:solidFill>
                <a:cs typeface="Times New Roman" pitchFamily="18" charset="0"/>
              </a:rPr>
              <a:t>politica di coesione sociale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mira ad assicurare che tutti i cittadini, senza discriminazione di uguaglianza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 abbiano accesso ai diritti fondamentali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 in materia lavorativa, sociale ed economica (FSE)</a:t>
            </a:r>
          </a:p>
          <a:p>
            <a:pPr algn="just">
              <a:defRPr/>
            </a:pPr>
            <a:endParaRPr lang="it-IT" altLang="it-IT" sz="1400" dirty="0">
              <a:solidFill>
                <a:srgbClr val="0070C0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la </a:t>
            </a:r>
            <a:r>
              <a:rPr lang="it-IT" altLang="it-IT" sz="1400" b="1" i="1" dirty="0">
                <a:solidFill>
                  <a:srgbClr val="0070C0"/>
                </a:solidFill>
                <a:cs typeface="Times New Roman" pitchFamily="18" charset="0"/>
              </a:rPr>
              <a:t>politica di coesione territoriale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promuove lo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sviluppo equilibrato dei territori europei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e favorisce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l'integrazione delle zone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 con maggiori problematiche di accessibilità e crescita (ad esempio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isole, zone di confine e aree interne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) (FESR tramite Interreg)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5590E4-1EDE-4F8C-B76E-9CFD72546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83" y="1840454"/>
            <a:ext cx="1746937" cy="9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78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E7DC3E-92F8-44E9-A60E-175471439AE9}"/>
              </a:ext>
            </a:extLst>
          </p:cNvPr>
          <p:cNvSpPr txBox="1"/>
          <p:nvPr/>
        </p:nvSpPr>
        <p:spPr>
          <a:xfrm rot="16200000">
            <a:off x="80639" y="3309966"/>
            <a:ext cx="3043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C00000"/>
                </a:solidFill>
              </a:rPr>
              <a:t>Le cinque grandi politiche della coesione 2021-2027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5DF960-2312-4BE4-93E4-304CC82C86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2280" y="1886819"/>
            <a:ext cx="621000" cy="57181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B26A119-01C9-46E0-8FE4-3A2B2147BE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9628" y="2489733"/>
            <a:ext cx="621000" cy="5809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CF7130D-F159-43F5-B1A5-9D34D645F2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9139" y="3107084"/>
            <a:ext cx="607500" cy="607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C07F31B-8AB2-4FF6-A9D7-0E0FEB9300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9257" y="3742819"/>
            <a:ext cx="614024" cy="59400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733F515-826C-4C27-B537-2B85EA92284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2280" y="4373234"/>
            <a:ext cx="610860" cy="585669"/>
          </a:xfrm>
          <a:prstGeom prst="rect">
            <a:avLst/>
          </a:prstGeom>
        </p:spPr>
      </p:pic>
      <p:graphicFrame>
        <p:nvGraphicFramePr>
          <p:cNvPr id="18" name="Tabella 18">
            <a:extLst>
              <a:ext uri="{FF2B5EF4-FFF2-40B4-BE49-F238E27FC236}">
                <a16:creationId xmlns:a16="http://schemas.microsoft.com/office/drawing/2014/main" id="{4880C8D6-F6AD-49DA-B674-F67EE02955C4}"/>
              </a:ext>
            </a:extLst>
          </p:cNvPr>
          <p:cNvGraphicFramePr>
            <a:graphicFrameLocks noGrp="1"/>
          </p:cNvGraphicFramePr>
          <p:nvPr/>
        </p:nvGraphicFramePr>
        <p:xfrm>
          <a:off x="2503651" y="1871469"/>
          <a:ext cx="5098046" cy="302080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98046">
                  <a:extLst>
                    <a:ext uri="{9D8B030D-6E8A-4147-A177-3AD203B41FA5}">
                      <a16:colId xmlns:a16="http://schemas.microsoft.com/office/drawing/2014/main" val="2775414469"/>
                    </a:ext>
                  </a:extLst>
                </a:gridCol>
              </a:tblGrid>
              <a:tr h="621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Un’</a:t>
                      </a:r>
                      <a:r>
                        <a:rPr lang="it-IT" sz="1000" b="1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Europa più intelligente</a:t>
                      </a: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mediante l’innovazione, la digitalizzazione, la trasformazione economica e il sostegno alle piccole e medie imprese</a:t>
                      </a:r>
                    </a:p>
                  </a:txBody>
                  <a:tcPr marL="68580" marR="68580" marT="34290" marB="34290" anchor="ctr"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50981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Un’</a:t>
                      </a:r>
                      <a:r>
                        <a:rPr lang="it-IT" sz="1000" b="1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Europa più verde </a:t>
                      </a: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 a basse emissioni di carbonio, che investe in transizione energetica, energie rinnovabili e lotta ai cambiamenti climatici</a:t>
                      </a:r>
                    </a:p>
                  </a:txBody>
                  <a:tcPr marL="68580" marR="68580" marT="34290" marB="34290" anchor="ctr"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031772"/>
                  </a:ext>
                </a:extLst>
              </a:tr>
              <a:tr h="640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Un’</a:t>
                      </a:r>
                      <a:r>
                        <a:rPr lang="it-IT" sz="1000" b="1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Europa più connessa</a:t>
                      </a: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dotata di reti di trasporto e digitali strategiche</a:t>
                      </a:r>
                    </a:p>
                  </a:txBody>
                  <a:tcPr marL="68580" marR="68580" marT="34290" marB="34290" anchor="ctr"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44797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Un’</a:t>
                      </a:r>
                      <a:r>
                        <a:rPr lang="it-IT" sz="1000" b="1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Europa più sociale</a:t>
                      </a:r>
                      <a:r>
                        <a:rPr lang="it-IT" sz="10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che sostenga l’occupazione di qualità, l’istruzione, le competenze professionali, l’inclusione sociale e un equo accesso alla sanità</a:t>
                      </a:r>
                    </a:p>
                  </a:txBody>
                  <a:tcPr marL="68580" marR="68580" marT="34290" marB="34290" anchor="ctr"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299213"/>
                  </a:ext>
                </a:extLst>
              </a:tr>
              <a:tr h="570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Un’</a:t>
                      </a:r>
                      <a:r>
                        <a:rPr lang="it-IT" sz="1000" b="1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Europa più vicina ai cittadini</a:t>
                      </a:r>
                      <a:r>
                        <a:rPr lang="it-IT" sz="100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mediante il sostegno alle strategie di sviluppo gestite a livello locale e allo sviluppo urbano sostenibile</a:t>
                      </a:r>
                    </a:p>
                  </a:txBody>
                  <a:tcPr marL="68580" marR="68580" marT="34290" marB="34290" anchor="ctr"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902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979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>
            <a:extLst>
              <a:ext uri="{FF2B5EF4-FFF2-40B4-BE49-F238E27FC236}">
                <a16:creationId xmlns:a16="http://schemas.microsoft.com/office/drawing/2014/main" id="{2A2E8C82-C8FF-42A3-9649-4B79EC2F9798}"/>
              </a:ext>
            </a:extLst>
          </p:cNvPr>
          <p:cNvGrpSpPr/>
          <p:nvPr/>
        </p:nvGrpSpPr>
        <p:grpSpPr>
          <a:xfrm>
            <a:off x="1273310" y="1618053"/>
            <a:ext cx="2595504" cy="3549940"/>
            <a:chOff x="657256" y="449566"/>
            <a:chExt cx="3460672" cy="4026255"/>
          </a:xfrm>
        </p:grpSpPr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2D8E4DD3-D714-4835-BA00-0C5C876B7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585" y="449566"/>
              <a:ext cx="3459343" cy="465389"/>
            </a:xfrm>
            <a:custGeom>
              <a:avLst/>
              <a:gdLst>
                <a:gd name="connsiteX0" fmla="*/ 0 w 4218715"/>
                <a:gd name="connsiteY0" fmla="*/ 67717 h 677167"/>
                <a:gd name="connsiteX1" fmla="*/ 67717 w 4218715"/>
                <a:gd name="connsiteY1" fmla="*/ 0 h 677167"/>
                <a:gd name="connsiteX2" fmla="*/ 4150998 w 4218715"/>
                <a:gd name="connsiteY2" fmla="*/ 0 h 677167"/>
                <a:gd name="connsiteX3" fmla="*/ 4218715 w 4218715"/>
                <a:gd name="connsiteY3" fmla="*/ 67717 h 677167"/>
                <a:gd name="connsiteX4" fmla="*/ 4218715 w 4218715"/>
                <a:gd name="connsiteY4" fmla="*/ 609450 h 677167"/>
                <a:gd name="connsiteX5" fmla="*/ 4150998 w 4218715"/>
                <a:gd name="connsiteY5" fmla="*/ 677167 h 677167"/>
                <a:gd name="connsiteX6" fmla="*/ 67717 w 4218715"/>
                <a:gd name="connsiteY6" fmla="*/ 677167 h 677167"/>
                <a:gd name="connsiteX7" fmla="*/ 0 w 4218715"/>
                <a:gd name="connsiteY7" fmla="*/ 609450 h 677167"/>
                <a:gd name="connsiteX8" fmla="*/ 0 w 4218715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8715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4150998" y="0"/>
                  </a:lnTo>
                  <a:cubicBezTo>
                    <a:pt x="4188397" y="0"/>
                    <a:pt x="4218715" y="30318"/>
                    <a:pt x="4218715" y="67717"/>
                  </a:cubicBezTo>
                  <a:lnTo>
                    <a:pt x="4218715" y="609450"/>
                  </a:lnTo>
                  <a:cubicBezTo>
                    <a:pt x="4218715" y="646849"/>
                    <a:pt x="4188397" y="677167"/>
                    <a:pt x="4150998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66" tIns="37736" rIns="49166" bIns="37736" numCol="1" spcCol="1270" anchor="ctr" anchorCtr="0">
              <a:noAutofit/>
            </a:bodyPr>
            <a:lstStyle/>
            <a:p>
              <a:pPr algn="ctr" defTabSz="8000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/>
                <a:t>Europa più intelligente</a:t>
              </a:r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A82E0D43-4E48-4A08-943D-29711067C0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256" y="1016414"/>
              <a:ext cx="3369812" cy="666380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RICERCA E INNOVAZIONE. Rafforzare le capacità di fare ricerca e innovazione e di introdurre tecnologie avanzate</a:t>
              </a:r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016946F8-9171-43D2-AB4F-D22024F4A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256" y="1982538"/>
              <a:ext cx="3369812" cy="666380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DIGITALIZZAZIONE. Permettere ai cittadini, alle imprese e alle PA di sfruttare i vantaggi della digitalizzazione</a:t>
              </a:r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8AD143BF-29CA-4904-B8BC-C439A8E2E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256" y="2948662"/>
              <a:ext cx="3369812" cy="726214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COMPETITIVITÀ PMI. Far crescere le piccole e medie imprese e rafforzarne la competitività</a:t>
              </a:r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D834665F-4EBA-4ECE-BEAE-6375527D7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256" y="3804168"/>
              <a:ext cx="3369812" cy="671653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COMPETENZE. Creare nuove conoscenze e capacità per la smart economy e l’imprenditorialità</a:t>
              </a:r>
            </a:p>
          </p:txBody>
        </p:sp>
      </p:grp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2B39A3AB-A033-43F8-9A78-B022E4B0AD7E}"/>
              </a:ext>
            </a:extLst>
          </p:cNvPr>
          <p:cNvCxnSpPr>
            <a:cxnSpLocks/>
          </p:cNvCxnSpPr>
          <p:nvPr/>
        </p:nvCxnSpPr>
        <p:spPr>
          <a:xfrm>
            <a:off x="4103950" y="3326606"/>
            <a:ext cx="936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B2ACF242-1781-4E8C-8CBA-6583EB994E81}"/>
              </a:ext>
            </a:extLst>
          </p:cNvPr>
          <p:cNvSpPr>
            <a:spLocks noChangeAspect="1"/>
          </p:cNvSpPr>
          <p:nvPr/>
        </p:nvSpPr>
        <p:spPr>
          <a:xfrm>
            <a:off x="5343330" y="1618055"/>
            <a:ext cx="2340294" cy="410332"/>
          </a:xfrm>
          <a:custGeom>
            <a:avLst/>
            <a:gdLst>
              <a:gd name="connsiteX0" fmla="*/ 0 w 4218715"/>
              <a:gd name="connsiteY0" fmla="*/ 67717 h 677167"/>
              <a:gd name="connsiteX1" fmla="*/ 67717 w 4218715"/>
              <a:gd name="connsiteY1" fmla="*/ 0 h 677167"/>
              <a:gd name="connsiteX2" fmla="*/ 4150998 w 4218715"/>
              <a:gd name="connsiteY2" fmla="*/ 0 h 677167"/>
              <a:gd name="connsiteX3" fmla="*/ 4218715 w 4218715"/>
              <a:gd name="connsiteY3" fmla="*/ 67717 h 677167"/>
              <a:gd name="connsiteX4" fmla="*/ 4218715 w 4218715"/>
              <a:gd name="connsiteY4" fmla="*/ 609450 h 677167"/>
              <a:gd name="connsiteX5" fmla="*/ 4150998 w 4218715"/>
              <a:gd name="connsiteY5" fmla="*/ 677167 h 677167"/>
              <a:gd name="connsiteX6" fmla="*/ 67717 w 4218715"/>
              <a:gd name="connsiteY6" fmla="*/ 677167 h 677167"/>
              <a:gd name="connsiteX7" fmla="*/ 0 w 4218715"/>
              <a:gd name="connsiteY7" fmla="*/ 609450 h 677167"/>
              <a:gd name="connsiteX8" fmla="*/ 0 w 4218715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8715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4150998" y="0"/>
                </a:lnTo>
                <a:cubicBezTo>
                  <a:pt x="4188397" y="0"/>
                  <a:pt x="4218715" y="30318"/>
                  <a:pt x="4218715" y="67717"/>
                </a:cubicBezTo>
                <a:lnTo>
                  <a:pt x="4218715" y="609450"/>
                </a:lnTo>
                <a:cubicBezTo>
                  <a:pt x="4218715" y="646849"/>
                  <a:pt x="4188397" y="677167"/>
                  <a:pt x="4150998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166" tIns="37736" rIns="49166" bIns="37736" numCol="1" spcCol="1270" anchor="ctr" anchorCtr="0">
            <a:noAutofit/>
          </a:bodyPr>
          <a:lstStyle/>
          <a:p>
            <a:pPr algn="ctr" defTabSz="80002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/>
              <a:t>Strumenti tematici</a:t>
            </a:r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9F0DA40B-93BD-4C5B-B0FF-CC39B412EA0E}"/>
              </a:ext>
            </a:extLst>
          </p:cNvPr>
          <p:cNvSpPr>
            <a:spLocks noChangeAspect="1"/>
          </p:cNvSpPr>
          <p:nvPr/>
        </p:nvSpPr>
        <p:spPr>
          <a:xfrm>
            <a:off x="5343329" y="2102313"/>
            <a:ext cx="2239329" cy="416458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Orizzonte Europa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 err="1">
                <a:solidFill>
                  <a:schemeClr val="accent2">
                    <a:lumMod val="50000"/>
                  </a:schemeClr>
                </a:solidFill>
              </a:rPr>
              <a:t>InvestEU</a:t>
            </a: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0857D03F-80F4-49F9-8DC8-FC2339D1FFA7}"/>
              </a:ext>
            </a:extLst>
          </p:cNvPr>
          <p:cNvSpPr>
            <a:spLocks noChangeAspect="1"/>
          </p:cNvSpPr>
          <p:nvPr/>
        </p:nvSpPr>
        <p:spPr>
          <a:xfrm>
            <a:off x="5343331" y="2592697"/>
            <a:ext cx="2239328" cy="1312656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Meccanismo per collegare l’Europa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Europa Digitale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EU4Health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Europa Creativa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Erasmus plus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 err="1">
                <a:solidFill>
                  <a:schemeClr val="accent2">
                    <a:lumMod val="50000"/>
                  </a:schemeClr>
                </a:solidFill>
              </a:rPr>
              <a:t>InvestEU</a:t>
            </a: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76654F23-62AF-4BBF-8C16-3D86536067D4}"/>
              </a:ext>
            </a:extLst>
          </p:cNvPr>
          <p:cNvCxnSpPr>
            <a:cxnSpLocks/>
          </p:cNvCxnSpPr>
          <p:nvPr/>
        </p:nvCxnSpPr>
        <p:spPr>
          <a:xfrm>
            <a:off x="4066096" y="2366819"/>
            <a:ext cx="936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9D7A14A1-DB72-4684-8700-66B12A8070A5}"/>
              </a:ext>
            </a:extLst>
          </p:cNvPr>
          <p:cNvCxnSpPr>
            <a:cxnSpLocks/>
          </p:cNvCxnSpPr>
          <p:nvPr/>
        </p:nvCxnSpPr>
        <p:spPr>
          <a:xfrm>
            <a:off x="4066096" y="4173949"/>
            <a:ext cx="936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E52AC202-DC4D-4D15-936F-C8F63FB0B337}"/>
              </a:ext>
            </a:extLst>
          </p:cNvPr>
          <p:cNvCxnSpPr>
            <a:cxnSpLocks/>
          </p:cNvCxnSpPr>
          <p:nvPr/>
        </p:nvCxnSpPr>
        <p:spPr>
          <a:xfrm>
            <a:off x="4139952" y="4880246"/>
            <a:ext cx="9001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F64034E5-4034-415E-BFB7-09FB34EB3466}"/>
              </a:ext>
            </a:extLst>
          </p:cNvPr>
          <p:cNvSpPr>
            <a:spLocks noChangeAspect="1"/>
          </p:cNvSpPr>
          <p:nvPr/>
        </p:nvSpPr>
        <p:spPr>
          <a:xfrm>
            <a:off x="5343329" y="3995970"/>
            <a:ext cx="2188080" cy="523315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Programma per il mercato Unico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 err="1">
                <a:solidFill>
                  <a:schemeClr val="accent2">
                    <a:lumMod val="50000"/>
                  </a:schemeClr>
                </a:solidFill>
              </a:rPr>
              <a:t>InvestEU</a:t>
            </a: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Orizzonte Europa</a:t>
            </a:r>
          </a:p>
        </p:txBody>
      </p:sp>
      <p:sp>
        <p:nvSpPr>
          <p:cNvPr id="50" name="Figura a mano libera: forma 49">
            <a:extLst>
              <a:ext uri="{FF2B5EF4-FFF2-40B4-BE49-F238E27FC236}">
                <a16:creationId xmlns:a16="http://schemas.microsoft.com/office/drawing/2014/main" id="{B9266461-A20D-4D8D-8033-3957EE87ED2E}"/>
              </a:ext>
            </a:extLst>
          </p:cNvPr>
          <p:cNvSpPr>
            <a:spLocks noChangeAspect="1"/>
          </p:cNvSpPr>
          <p:nvPr/>
        </p:nvSpPr>
        <p:spPr>
          <a:xfrm>
            <a:off x="5379335" y="4622941"/>
            <a:ext cx="2152075" cy="617003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Erasmus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Invest EU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Orizzonte Europa</a:t>
            </a:r>
          </a:p>
        </p:txBody>
      </p:sp>
    </p:spTree>
    <p:extLst>
      <p:ext uri="{BB962C8B-B14F-4D97-AF65-F5344CB8AC3E}">
        <p14:creationId xmlns:p14="http://schemas.microsoft.com/office/powerpoint/2010/main" val="242756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3689DEA-2198-40E3-BD27-5DA15A88E125}"/>
              </a:ext>
            </a:extLst>
          </p:cNvPr>
          <p:cNvGrpSpPr>
            <a:grpSpLocks noChangeAspect="1"/>
          </p:cNvGrpSpPr>
          <p:nvPr/>
        </p:nvGrpSpPr>
        <p:grpSpPr>
          <a:xfrm>
            <a:off x="416519" y="1511397"/>
            <a:ext cx="4304493" cy="3722986"/>
            <a:chOff x="-3452865" y="703485"/>
            <a:chExt cx="4219684" cy="4079375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69B716E6-9443-4AD4-A8E8-8BBE715739E0}"/>
                </a:ext>
              </a:extLst>
            </p:cNvPr>
            <p:cNvSpPr/>
            <p:nvPr/>
          </p:nvSpPr>
          <p:spPr>
            <a:xfrm>
              <a:off x="-3324811" y="703485"/>
              <a:ext cx="3774972" cy="359464"/>
            </a:xfrm>
            <a:custGeom>
              <a:avLst/>
              <a:gdLst>
                <a:gd name="connsiteX0" fmla="*/ 0 w 2701354"/>
                <a:gd name="connsiteY0" fmla="*/ 43361 h 433608"/>
                <a:gd name="connsiteX1" fmla="*/ 43361 w 2701354"/>
                <a:gd name="connsiteY1" fmla="*/ 0 h 433608"/>
                <a:gd name="connsiteX2" fmla="*/ 2657993 w 2701354"/>
                <a:gd name="connsiteY2" fmla="*/ 0 h 433608"/>
                <a:gd name="connsiteX3" fmla="*/ 2701354 w 2701354"/>
                <a:gd name="connsiteY3" fmla="*/ 43361 h 433608"/>
                <a:gd name="connsiteX4" fmla="*/ 2701354 w 2701354"/>
                <a:gd name="connsiteY4" fmla="*/ 390247 h 433608"/>
                <a:gd name="connsiteX5" fmla="*/ 2657993 w 2701354"/>
                <a:gd name="connsiteY5" fmla="*/ 433608 h 433608"/>
                <a:gd name="connsiteX6" fmla="*/ 43361 w 2701354"/>
                <a:gd name="connsiteY6" fmla="*/ 433608 h 433608"/>
                <a:gd name="connsiteX7" fmla="*/ 0 w 2701354"/>
                <a:gd name="connsiteY7" fmla="*/ 390247 h 433608"/>
                <a:gd name="connsiteX8" fmla="*/ 0 w 2701354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1354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2657993" y="0"/>
                  </a:lnTo>
                  <a:cubicBezTo>
                    <a:pt x="2681941" y="0"/>
                    <a:pt x="2701354" y="19413"/>
                    <a:pt x="2701354" y="43361"/>
                  </a:cubicBezTo>
                  <a:lnTo>
                    <a:pt x="2701354" y="390247"/>
                  </a:lnTo>
                  <a:cubicBezTo>
                    <a:pt x="2701354" y="414195"/>
                    <a:pt x="2681941" y="433608"/>
                    <a:pt x="2657993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algn="ctr" defTabSz="6666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/>
                <a:t>Europa più verde</a:t>
              </a: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B274F0FC-5C34-4B45-B229-D891A6795326}"/>
                </a:ext>
              </a:extLst>
            </p:cNvPr>
            <p:cNvSpPr/>
            <p:nvPr/>
          </p:nvSpPr>
          <p:spPr>
            <a:xfrm>
              <a:off x="-3452858" y="1171352"/>
              <a:ext cx="4219676" cy="433608"/>
            </a:xfrm>
            <a:custGeom>
              <a:avLst/>
              <a:gdLst>
                <a:gd name="connsiteX0" fmla="*/ 0 w 4219668"/>
                <a:gd name="connsiteY0" fmla="*/ 43361 h 433608"/>
                <a:gd name="connsiteX1" fmla="*/ 43361 w 4219668"/>
                <a:gd name="connsiteY1" fmla="*/ 0 h 433608"/>
                <a:gd name="connsiteX2" fmla="*/ 4176307 w 4219668"/>
                <a:gd name="connsiteY2" fmla="*/ 0 h 433608"/>
                <a:gd name="connsiteX3" fmla="*/ 4219668 w 4219668"/>
                <a:gd name="connsiteY3" fmla="*/ 43361 h 433608"/>
                <a:gd name="connsiteX4" fmla="*/ 4219668 w 4219668"/>
                <a:gd name="connsiteY4" fmla="*/ 390247 h 433608"/>
                <a:gd name="connsiteX5" fmla="*/ 4176307 w 4219668"/>
                <a:gd name="connsiteY5" fmla="*/ 433608 h 433608"/>
                <a:gd name="connsiteX6" fmla="*/ 43361 w 4219668"/>
                <a:gd name="connsiteY6" fmla="*/ 433608 h 433608"/>
                <a:gd name="connsiteX7" fmla="*/ 0 w 4219668"/>
                <a:gd name="connsiteY7" fmla="*/ 390247 h 433608"/>
                <a:gd name="connsiteX8" fmla="*/ 0 w 4219668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668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4176307" y="0"/>
                  </a:lnTo>
                  <a:cubicBezTo>
                    <a:pt x="4200255" y="0"/>
                    <a:pt x="4219668" y="19413"/>
                    <a:pt x="4219668" y="43361"/>
                  </a:cubicBezTo>
                  <a:lnTo>
                    <a:pt x="4219668" y="390247"/>
                  </a:lnTo>
                  <a:cubicBezTo>
                    <a:pt x="4219668" y="414195"/>
                    <a:pt x="4200255" y="433608"/>
                    <a:pt x="4176307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25" tIns="36525" rIns="90525" bIns="3652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EFFICIENZA ENERGETICA. Migliorare l’efficienza energetica delle imprese e delle infrastrutture pubbliche</a:t>
              </a:r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F0A84722-6AD2-429E-B1EC-1AF296E17439}"/>
                </a:ext>
              </a:extLst>
            </p:cNvPr>
            <p:cNvSpPr/>
            <p:nvPr/>
          </p:nvSpPr>
          <p:spPr>
            <a:xfrm>
              <a:off x="-3452858" y="1713363"/>
              <a:ext cx="4219677" cy="433608"/>
            </a:xfrm>
            <a:custGeom>
              <a:avLst/>
              <a:gdLst>
                <a:gd name="connsiteX0" fmla="*/ 0 w 4219668"/>
                <a:gd name="connsiteY0" fmla="*/ 43361 h 433608"/>
                <a:gd name="connsiteX1" fmla="*/ 43361 w 4219668"/>
                <a:gd name="connsiteY1" fmla="*/ 0 h 433608"/>
                <a:gd name="connsiteX2" fmla="*/ 4176307 w 4219668"/>
                <a:gd name="connsiteY2" fmla="*/ 0 h 433608"/>
                <a:gd name="connsiteX3" fmla="*/ 4219668 w 4219668"/>
                <a:gd name="connsiteY3" fmla="*/ 43361 h 433608"/>
                <a:gd name="connsiteX4" fmla="*/ 4219668 w 4219668"/>
                <a:gd name="connsiteY4" fmla="*/ 390247 h 433608"/>
                <a:gd name="connsiteX5" fmla="*/ 4176307 w 4219668"/>
                <a:gd name="connsiteY5" fmla="*/ 433608 h 433608"/>
                <a:gd name="connsiteX6" fmla="*/ 43361 w 4219668"/>
                <a:gd name="connsiteY6" fmla="*/ 433608 h 433608"/>
                <a:gd name="connsiteX7" fmla="*/ 0 w 4219668"/>
                <a:gd name="connsiteY7" fmla="*/ 390247 h 433608"/>
                <a:gd name="connsiteX8" fmla="*/ 0 w 4219668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668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4176307" y="0"/>
                  </a:lnTo>
                  <a:cubicBezTo>
                    <a:pt x="4200255" y="0"/>
                    <a:pt x="4219668" y="19413"/>
                    <a:pt x="4219668" y="43361"/>
                  </a:cubicBezTo>
                  <a:lnTo>
                    <a:pt x="4219668" y="390247"/>
                  </a:lnTo>
                  <a:cubicBezTo>
                    <a:pt x="4219668" y="414195"/>
                    <a:pt x="4200255" y="433608"/>
                    <a:pt x="4176307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25" tIns="36525" rIns="90525" bIns="3652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ENERGIA RINNOVABILE. Investire nell’energia eolica, solare, da biomassa, marina, geotermica e da altre fonti rinnovabili</a:t>
              </a:r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F1C42444-F51E-48A6-A500-89668212447C}"/>
                </a:ext>
              </a:extLst>
            </p:cNvPr>
            <p:cNvSpPr/>
            <p:nvPr/>
          </p:nvSpPr>
          <p:spPr>
            <a:xfrm>
              <a:off x="-3452858" y="2255371"/>
              <a:ext cx="4219677" cy="433608"/>
            </a:xfrm>
            <a:custGeom>
              <a:avLst/>
              <a:gdLst>
                <a:gd name="connsiteX0" fmla="*/ 0 w 4219668"/>
                <a:gd name="connsiteY0" fmla="*/ 43361 h 433608"/>
                <a:gd name="connsiteX1" fmla="*/ 43361 w 4219668"/>
                <a:gd name="connsiteY1" fmla="*/ 0 h 433608"/>
                <a:gd name="connsiteX2" fmla="*/ 4176307 w 4219668"/>
                <a:gd name="connsiteY2" fmla="*/ 0 h 433608"/>
                <a:gd name="connsiteX3" fmla="*/ 4219668 w 4219668"/>
                <a:gd name="connsiteY3" fmla="*/ 43361 h 433608"/>
                <a:gd name="connsiteX4" fmla="*/ 4219668 w 4219668"/>
                <a:gd name="connsiteY4" fmla="*/ 390247 h 433608"/>
                <a:gd name="connsiteX5" fmla="*/ 4176307 w 4219668"/>
                <a:gd name="connsiteY5" fmla="*/ 433608 h 433608"/>
                <a:gd name="connsiteX6" fmla="*/ 43361 w 4219668"/>
                <a:gd name="connsiteY6" fmla="*/ 433608 h 433608"/>
                <a:gd name="connsiteX7" fmla="*/ 0 w 4219668"/>
                <a:gd name="connsiteY7" fmla="*/ 390247 h 433608"/>
                <a:gd name="connsiteX8" fmla="*/ 0 w 4219668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668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4176307" y="0"/>
                  </a:lnTo>
                  <a:cubicBezTo>
                    <a:pt x="4200255" y="0"/>
                    <a:pt x="4219668" y="19413"/>
                    <a:pt x="4219668" y="43361"/>
                  </a:cubicBezTo>
                  <a:lnTo>
                    <a:pt x="4219668" y="390247"/>
                  </a:lnTo>
                  <a:cubicBezTo>
                    <a:pt x="4219668" y="414195"/>
                    <a:pt x="4200255" y="433608"/>
                    <a:pt x="4176307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25" tIns="36525" rIns="90525" bIns="3652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SMART GRID. Realizzare sistemi, reti e impianti di stoccaggio energetici intelligenti a livello locale</a:t>
              </a:r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3DB0182F-081D-4EA8-BBD2-1EF529E7AF85}"/>
                </a:ext>
              </a:extLst>
            </p:cNvPr>
            <p:cNvSpPr/>
            <p:nvPr/>
          </p:nvSpPr>
          <p:spPr>
            <a:xfrm>
              <a:off x="-3452858" y="2797382"/>
              <a:ext cx="4219677" cy="433608"/>
            </a:xfrm>
            <a:custGeom>
              <a:avLst/>
              <a:gdLst>
                <a:gd name="connsiteX0" fmla="*/ 0 w 4219668"/>
                <a:gd name="connsiteY0" fmla="*/ 43361 h 433608"/>
                <a:gd name="connsiteX1" fmla="*/ 43361 w 4219668"/>
                <a:gd name="connsiteY1" fmla="*/ 0 h 433608"/>
                <a:gd name="connsiteX2" fmla="*/ 4176307 w 4219668"/>
                <a:gd name="connsiteY2" fmla="*/ 0 h 433608"/>
                <a:gd name="connsiteX3" fmla="*/ 4219668 w 4219668"/>
                <a:gd name="connsiteY3" fmla="*/ 43361 h 433608"/>
                <a:gd name="connsiteX4" fmla="*/ 4219668 w 4219668"/>
                <a:gd name="connsiteY4" fmla="*/ 390247 h 433608"/>
                <a:gd name="connsiteX5" fmla="*/ 4176307 w 4219668"/>
                <a:gd name="connsiteY5" fmla="*/ 433608 h 433608"/>
                <a:gd name="connsiteX6" fmla="*/ 43361 w 4219668"/>
                <a:gd name="connsiteY6" fmla="*/ 433608 h 433608"/>
                <a:gd name="connsiteX7" fmla="*/ 0 w 4219668"/>
                <a:gd name="connsiteY7" fmla="*/ 390247 h 433608"/>
                <a:gd name="connsiteX8" fmla="*/ 0 w 4219668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668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4176307" y="0"/>
                  </a:lnTo>
                  <a:cubicBezTo>
                    <a:pt x="4200255" y="0"/>
                    <a:pt x="4219668" y="19413"/>
                    <a:pt x="4219668" y="43361"/>
                  </a:cubicBezTo>
                  <a:lnTo>
                    <a:pt x="4219668" y="390247"/>
                  </a:lnTo>
                  <a:cubicBezTo>
                    <a:pt x="4219668" y="414195"/>
                    <a:pt x="4200255" y="433608"/>
                    <a:pt x="4176307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25" tIns="36525" rIns="90525" bIns="3652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CLIMA E RISCHI. Promuovere l’adattamento ai cambiamenti climatici, la prevenzione dei rischi e la resilienza alle catastrofi</a:t>
              </a:r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ABF5713-C6C9-4C29-921A-5165D3E16BE2}"/>
                </a:ext>
              </a:extLst>
            </p:cNvPr>
            <p:cNvSpPr/>
            <p:nvPr/>
          </p:nvSpPr>
          <p:spPr>
            <a:xfrm>
              <a:off x="-3452865" y="3265232"/>
              <a:ext cx="4219682" cy="433608"/>
            </a:xfrm>
            <a:custGeom>
              <a:avLst/>
              <a:gdLst>
                <a:gd name="connsiteX0" fmla="*/ 0 w 4219675"/>
                <a:gd name="connsiteY0" fmla="*/ 43361 h 433608"/>
                <a:gd name="connsiteX1" fmla="*/ 43361 w 4219675"/>
                <a:gd name="connsiteY1" fmla="*/ 0 h 433608"/>
                <a:gd name="connsiteX2" fmla="*/ 4176314 w 4219675"/>
                <a:gd name="connsiteY2" fmla="*/ 0 h 433608"/>
                <a:gd name="connsiteX3" fmla="*/ 4219675 w 4219675"/>
                <a:gd name="connsiteY3" fmla="*/ 43361 h 433608"/>
                <a:gd name="connsiteX4" fmla="*/ 4219675 w 4219675"/>
                <a:gd name="connsiteY4" fmla="*/ 390247 h 433608"/>
                <a:gd name="connsiteX5" fmla="*/ 4176314 w 4219675"/>
                <a:gd name="connsiteY5" fmla="*/ 433608 h 433608"/>
                <a:gd name="connsiteX6" fmla="*/ 43361 w 4219675"/>
                <a:gd name="connsiteY6" fmla="*/ 433608 h 433608"/>
                <a:gd name="connsiteX7" fmla="*/ 0 w 4219675"/>
                <a:gd name="connsiteY7" fmla="*/ 390247 h 433608"/>
                <a:gd name="connsiteX8" fmla="*/ 0 w 4219675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675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4176314" y="0"/>
                  </a:lnTo>
                  <a:cubicBezTo>
                    <a:pt x="4200262" y="0"/>
                    <a:pt x="4219675" y="19413"/>
                    <a:pt x="4219675" y="43361"/>
                  </a:cubicBezTo>
                  <a:lnTo>
                    <a:pt x="4219675" y="390247"/>
                  </a:lnTo>
                  <a:cubicBezTo>
                    <a:pt x="4219675" y="414195"/>
                    <a:pt x="4200262" y="433608"/>
                    <a:pt x="4176314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25" tIns="36525" rIns="90525" bIns="3652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RISORSE IDRICHE. Promuovere la gestione sostenibile dell’acqua</a:t>
              </a:r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9CDBF0B4-1A9E-49A0-B549-F94EBF31BE59}"/>
                </a:ext>
              </a:extLst>
            </p:cNvPr>
            <p:cNvSpPr/>
            <p:nvPr/>
          </p:nvSpPr>
          <p:spPr>
            <a:xfrm>
              <a:off x="-3452865" y="3807243"/>
              <a:ext cx="4219682" cy="433608"/>
            </a:xfrm>
            <a:custGeom>
              <a:avLst/>
              <a:gdLst>
                <a:gd name="connsiteX0" fmla="*/ 0 w 4219675"/>
                <a:gd name="connsiteY0" fmla="*/ 43361 h 433608"/>
                <a:gd name="connsiteX1" fmla="*/ 43361 w 4219675"/>
                <a:gd name="connsiteY1" fmla="*/ 0 h 433608"/>
                <a:gd name="connsiteX2" fmla="*/ 4176314 w 4219675"/>
                <a:gd name="connsiteY2" fmla="*/ 0 h 433608"/>
                <a:gd name="connsiteX3" fmla="*/ 4219675 w 4219675"/>
                <a:gd name="connsiteY3" fmla="*/ 43361 h 433608"/>
                <a:gd name="connsiteX4" fmla="*/ 4219675 w 4219675"/>
                <a:gd name="connsiteY4" fmla="*/ 390247 h 433608"/>
                <a:gd name="connsiteX5" fmla="*/ 4176314 w 4219675"/>
                <a:gd name="connsiteY5" fmla="*/ 433608 h 433608"/>
                <a:gd name="connsiteX6" fmla="*/ 43361 w 4219675"/>
                <a:gd name="connsiteY6" fmla="*/ 433608 h 433608"/>
                <a:gd name="connsiteX7" fmla="*/ 0 w 4219675"/>
                <a:gd name="connsiteY7" fmla="*/ 390247 h 433608"/>
                <a:gd name="connsiteX8" fmla="*/ 0 w 4219675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675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4176314" y="0"/>
                  </a:lnTo>
                  <a:cubicBezTo>
                    <a:pt x="4200262" y="0"/>
                    <a:pt x="4219675" y="19413"/>
                    <a:pt x="4219675" y="43361"/>
                  </a:cubicBezTo>
                  <a:lnTo>
                    <a:pt x="4219675" y="390247"/>
                  </a:lnTo>
                  <a:cubicBezTo>
                    <a:pt x="4219675" y="414195"/>
                    <a:pt x="4200262" y="433608"/>
                    <a:pt x="4176314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25" tIns="36525" rIns="90525" bIns="3652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ECONOMIA CIRCOLARE. Attuare la transizione dei nostri sistemi verso l’economia circolare</a:t>
              </a:r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01EF8724-749B-43AD-BBAE-40D0C73E15E5}"/>
                </a:ext>
              </a:extLst>
            </p:cNvPr>
            <p:cNvSpPr/>
            <p:nvPr/>
          </p:nvSpPr>
          <p:spPr>
            <a:xfrm>
              <a:off x="-3452865" y="4349252"/>
              <a:ext cx="4219682" cy="433608"/>
            </a:xfrm>
            <a:custGeom>
              <a:avLst/>
              <a:gdLst>
                <a:gd name="connsiteX0" fmla="*/ 0 w 4219675"/>
                <a:gd name="connsiteY0" fmla="*/ 43361 h 433608"/>
                <a:gd name="connsiteX1" fmla="*/ 43361 w 4219675"/>
                <a:gd name="connsiteY1" fmla="*/ 0 h 433608"/>
                <a:gd name="connsiteX2" fmla="*/ 4176314 w 4219675"/>
                <a:gd name="connsiteY2" fmla="*/ 0 h 433608"/>
                <a:gd name="connsiteX3" fmla="*/ 4219675 w 4219675"/>
                <a:gd name="connsiteY3" fmla="*/ 43361 h 433608"/>
                <a:gd name="connsiteX4" fmla="*/ 4219675 w 4219675"/>
                <a:gd name="connsiteY4" fmla="*/ 390247 h 433608"/>
                <a:gd name="connsiteX5" fmla="*/ 4176314 w 4219675"/>
                <a:gd name="connsiteY5" fmla="*/ 433608 h 433608"/>
                <a:gd name="connsiteX6" fmla="*/ 43361 w 4219675"/>
                <a:gd name="connsiteY6" fmla="*/ 433608 h 433608"/>
                <a:gd name="connsiteX7" fmla="*/ 0 w 4219675"/>
                <a:gd name="connsiteY7" fmla="*/ 390247 h 433608"/>
                <a:gd name="connsiteX8" fmla="*/ 0 w 4219675"/>
                <a:gd name="connsiteY8" fmla="*/ 43361 h 4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675" h="433608">
                  <a:moveTo>
                    <a:pt x="0" y="43361"/>
                  </a:moveTo>
                  <a:cubicBezTo>
                    <a:pt x="0" y="19413"/>
                    <a:pt x="19413" y="0"/>
                    <a:pt x="43361" y="0"/>
                  </a:cubicBezTo>
                  <a:lnTo>
                    <a:pt x="4176314" y="0"/>
                  </a:lnTo>
                  <a:cubicBezTo>
                    <a:pt x="4200262" y="0"/>
                    <a:pt x="4219675" y="19413"/>
                    <a:pt x="4219675" y="43361"/>
                  </a:cubicBezTo>
                  <a:lnTo>
                    <a:pt x="4219675" y="390247"/>
                  </a:lnTo>
                  <a:cubicBezTo>
                    <a:pt x="4219675" y="414195"/>
                    <a:pt x="4200262" y="433608"/>
                    <a:pt x="4176314" y="433608"/>
                  </a:cubicBezTo>
                  <a:lnTo>
                    <a:pt x="43361" y="433608"/>
                  </a:lnTo>
                  <a:cubicBezTo>
                    <a:pt x="19413" y="433608"/>
                    <a:pt x="0" y="414195"/>
                    <a:pt x="0" y="390247"/>
                  </a:cubicBezTo>
                  <a:lnTo>
                    <a:pt x="0" y="4336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25" tIns="36525" rIns="90525" bIns="3652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BIODIVERSITÀ E INQUINAMENTO. Rafforzare la biodiversità, creare infrastrutture verdi nelle città e ridurre l’inquinamento</a:t>
              </a:r>
            </a:p>
          </p:txBody>
        </p:sp>
      </p:grpSp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08B9F4FC-740B-4D79-8A72-C1FB2EF86AC1}"/>
              </a:ext>
            </a:extLst>
          </p:cNvPr>
          <p:cNvSpPr/>
          <p:nvPr/>
        </p:nvSpPr>
        <p:spPr>
          <a:xfrm>
            <a:off x="5660133" y="1965628"/>
            <a:ext cx="2376264" cy="3165596"/>
          </a:xfrm>
          <a:custGeom>
            <a:avLst/>
            <a:gdLst>
              <a:gd name="connsiteX0" fmla="*/ 0 w 4219668"/>
              <a:gd name="connsiteY0" fmla="*/ 43361 h 433608"/>
              <a:gd name="connsiteX1" fmla="*/ 43361 w 4219668"/>
              <a:gd name="connsiteY1" fmla="*/ 0 h 433608"/>
              <a:gd name="connsiteX2" fmla="*/ 4176307 w 4219668"/>
              <a:gd name="connsiteY2" fmla="*/ 0 h 433608"/>
              <a:gd name="connsiteX3" fmla="*/ 4219668 w 4219668"/>
              <a:gd name="connsiteY3" fmla="*/ 43361 h 433608"/>
              <a:gd name="connsiteX4" fmla="*/ 4219668 w 4219668"/>
              <a:gd name="connsiteY4" fmla="*/ 390247 h 433608"/>
              <a:gd name="connsiteX5" fmla="*/ 4176307 w 4219668"/>
              <a:gd name="connsiteY5" fmla="*/ 433608 h 433608"/>
              <a:gd name="connsiteX6" fmla="*/ 43361 w 4219668"/>
              <a:gd name="connsiteY6" fmla="*/ 433608 h 433608"/>
              <a:gd name="connsiteX7" fmla="*/ 0 w 4219668"/>
              <a:gd name="connsiteY7" fmla="*/ 390247 h 433608"/>
              <a:gd name="connsiteX8" fmla="*/ 0 w 4219668"/>
              <a:gd name="connsiteY8" fmla="*/ 43361 h 43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9668" h="433608">
                <a:moveTo>
                  <a:pt x="0" y="43361"/>
                </a:moveTo>
                <a:cubicBezTo>
                  <a:pt x="0" y="19413"/>
                  <a:pt x="19413" y="0"/>
                  <a:pt x="43361" y="0"/>
                </a:cubicBezTo>
                <a:lnTo>
                  <a:pt x="4176307" y="0"/>
                </a:lnTo>
                <a:cubicBezTo>
                  <a:pt x="4200255" y="0"/>
                  <a:pt x="4219668" y="19413"/>
                  <a:pt x="4219668" y="43361"/>
                </a:cubicBezTo>
                <a:lnTo>
                  <a:pt x="4219668" y="390247"/>
                </a:lnTo>
                <a:cubicBezTo>
                  <a:pt x="4219668" y="414195"/>
                  <a:pt x="4200255" y="433608"/>
                  <a:pt x="4176307" y="433608"/>
                </a:cubicBezTo>
                <a:lnTo>
                  <a:pt x="43361" y="433608"/>
                </a:lnTo>
                <a:cubicBezTo>
                  <a:pt x="19413" y="433608"/>
                  <a:pt x="0" y="414195"/>
                  <a:pt x="0" y="390247"/>
                </a:cubicBezTo>
                <a:lnTo>
                  <a:pt x="0" y="43361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525" tIns="36525" rIns="90525" bIns="3652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Life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Orizzonte </a:t>
            </a:r>
            <a:r>
              <a:rPr lang="it-IT" sz="1000" b="1" dirty="0" err="1">
                <a:solidFill>
                  <a:schemeClr val="accent2">
                    <a:lumMod val="50000"/>
                  </a:schemeClr>
                </a:solidFill>
              </a:rPr>
              <a:t>europa</a:t>
            </a: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Programma per il mercato Unico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 err="1">
                <a:solidFill>
                  <a:schemeClr val="accent2">
                    <a:lumMod val="50000"/>
                  </a:schemeClr>
                </a:solidFill>
              </a:rPr>
              <a:t>InvestEU</a:t>
            </a: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Meccanismo per Collegare l’Europa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E9E7DC1C-72E5-4285-A3B4-F02B3742C079}"/>
              </a:ext>
            </a:extLst>
          </p:cNvPr>
          <p:cNvSpPr/>
          <p:nvPr/>
        </p:nvSpPr>
        <p:spPr>
          <a:xfrm>
            <a:off x="5481369" y="1511398"/>
            <a:ext cx="2723844" cy="348986"/>
          </a:xfrm>
          <a:custGeom>
            <a:avLst/>
            <a:gdLst>
              <a:gd name="connsiteX0" fmla="*/ 0 w 2701354"/>
              <a:gd name="connsiteY0" fmla="*/ 43361 h 433608"/>
              <a:gd name="connsiteX1" fmla="*/ 43361 w 2701354"/>
              <a:gd name="connsiteY1" fmla="*/ 0 h 433608"/>
              <a:gd name="connsiteX2" fmla="*/ 2657993 w 2701354"/>
              <a:gd name="connsiteY2" fmla="*/ 0 h 433608"/>
              <a:gd name="connsiteX3" fmla="*/ 2701354 w 2701354"/>
              <a:gd name="connsiteY3" fmla="*/ 43361 h 433608"/>
              <a:gd name="connsiteX4" fmla="*/ 2701354 w 2701354"/>
              <a:gd name="connsiteY4" fmla="*/ 390247 h 433608"/>
              <a:gd name="connsiteX5" fmla="*/ 2657993 w 2701354"/>
              <a:gd name="connsiteY5" fmla="*/ 433608 h 433608"/>
              <a:gd name="connsiteX6" fmla="*/ 43361 w 2701354"/>
              <a:gd name="connsiteY6" fmla="*/ 433608 h 433608"/>
              <a:gd name="connsiteX7" fmla="*/ 0 w 2701354"/>
              <a:gd name="connsiteY7" fmla="*/ 390247 h 433608"/>
              <a:gd name="connsiteX8" fmla="*/ 0 w 2701354"/>
              <a:gd name="connsiteY8" fmla="*/ 43361 h 43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1354" h="433608">
                <a:moveTo>
                  <a:pt x="0" y="43361"/>
                </a:moveTo>
                <a:cubicBezTo>
                  <a:pt x="0" y="19413"/>
                  <a:pt x="19413" y="0"/>
                  <a:pt x="43361" y="0"/>
                </a:cubicBezTo>
                <a:lnTo>
                  <a:pt x="2657993" y="0"/>
                </a:lnTo>
                <a:cubicBezTo>
                  <a:pt x="2681941" y="0"/>
                  <a:pt x="2701354" y="19413"/>
                  <a:pt x="2701354" y="43361"/>
                </a:cubicBezTo>
                <a:lnTo>
                  <a:pt x="2701354" y="390247"/>
                </a:lnTo>
                <a:cubicBezTo>
                  <a:pt x="2701354" y="414195"/>
                  <a:pt x="2681941" y="433608"/>
                  <a:pt x="2657993" y="433608"/>
                </a:cubicBezTo>
                <a:lnTo>
                  <a:pt x="43361" y="433608"/>
                </a:lnTo>
                <a:cubicBezTo>
                  <a:pt x="19413" y="433608"/>
                  <a:pt x="0" y="414195"/>
                  <a:pt x="0" y="390247"/>
                </a:cubicBezTo>
                <a:lnTo>
                  <a:pt x="0" y="4336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28575" rIns="38100" bIns="28575" numCol="1" spcCol="1270" anchor="ctr" anchorCtr="0">
            <a:noAutofit/>
          </a:bodyPr>
          <a:lstStyle/>
          <a:p>
            <a:pPr algn="ctr" defTabSz="66668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350" b="1" dirty="0"/>
              <a:t>Strumenti tematici</a:t>
            </a:r>
          </a:p>
        </p:txBody>
      </p:sp>
    </p:spTree>
    <p:extLst>
      <p:ext uri="{BB962C8B-B14F-4D97-AF65-F5344CB8AC3E}">
        <p14:creationId xmlns:p14="http://schemas.microsoft.com/office/powerpoint/2010/main" val="421322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D48BD893-DFA1-4298-94DA-B71E44E51C8A}"/>
              </a:ext>
            </a:extLst>
          </p:cNvPr>
          <p:cNvGrpSpPr/>
          <p:nvPr/>
        </p:nvGrpSpPr>
        <p:grpSpPr>
          <a:xfrm>
            <a:off x="621335" y="1735667"/>
            <a:ext cx="3348521" cy="3386667"/>
            <a:chOff x="404153" y="660465"/>
            <a:chExt cx="3459343" cy="3820900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209DBDD3-CE66-4D5E-8B83-182F98472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153" y="660465"/>
              <a:ext cx="3459343" cy="420675"/>
            </a:xfrm>
            <a:custGeom>
              <a:avLst/>
              <a:gdLst>
                <a:gd name="connsiteX0" fmla="*/ 0 w 4218715"/>
                <a:gd name="connsiteY0" fmla="*/ 67717 h 677167"/>
                <a:gd name="connsiteX1" fmla="*/ 67717 w 4218715"/>
                <a:gd name="connsiteY1" fmla="*/ 0 h 677167"/>
                <a:gd name="connsiteX2" fmla="*/ 4150998 w 4218715"/>
                <a:gd name="connsiteY2" fmla="*/ 0 h 677167"/>
                <a:gd name="connsiteX3" fmla="*/ 4218715 w 4218715"/>
                <a:gd name="connsiteY3" fmla="*/ 67717 h 677167"/>
                <a:gd name="connsiteX4" fmla="*/ 4218715 w 4218715"/>
                <a:gd name="connsiteY4" fmla="*/ 609450 h 677167"/>
                <a:gd name="connsiteX5" fmla="*/ 4150998 w 4218715"/>
                <a:gd name="connsiteY5" fmla="*/ 677167 h 677167"/>
                <a:gd name="connsiteX6" fmla="*/ 67717 w 4218715"/>
                <a:gd name="connsiteY6" fmla="*/ 677167 h 677167"/>
                <a:gd name="connsiteX7" fmla="*/ 0 w 4218715"/>
                <a:gd name="connsiteY7" fmla="*/ 609450 h 677167"/>
                <a:gd name="connsiteX8" fmla="*/ 0 w 4218715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8715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4150998" y="0"/>
                  </a:lnTo>
                  <a:cubicBezTo>
                    <a:pt x="4188397" y="0"/>
                    <a:pt x="4218715" y="30318"/>
                    <a:pt x="4218715" y="67717"/>
                  </a:cubicBezTo>
                  <a:lnTo>
                    <a:pt x="4218715" y="609450"/>
                  </a:lnTo>
                  <a:cubicBezTo>
                    <a:pt x="4218715" y="646849"/>
                    <a:pt x="4188397" y="677167"/>
                    <a:pt x="4150998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66" tIns="37736" rIns="49166" bIns="37736" numCol="1" spcCol="1270" anchor="ctr" anchorCtr="0">
              <a:noAutofit/>
            </a:bodyPr>
            <a:lstStyle/>
            <a:p>
              <a:pPr algn="ctr" defTabSz="8000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dirty="0"/>
                <a:t>Europa più connessa</a:t>
              </a: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5EE43F53-BC2C-4F9E-8255-1011DF481933}"/>
                </a:ext>
              </a:extLst>
            </p:cNvPr>
            <p:cNvSpPr>
              <a:spLocks/>
            </p:cNvSpPr>
            <p:nvPr/>
          </p:nvSpPr>
          <p:spPr>
            <a:xfrm>
              <a:off x="536722" y="1296494"/>
              <a:ext cx="3194206" cy="666380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CONNETTIVITÀ DIGITALE. Rafforzare la connettività digitale, mediante nuove, più potenti e più diffuse infrastrutture di rete</a:t>
              </a: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1E3ECE8-D7D8-4EB6-89BD-0D31E654A18D}"/>
                </a:ext>
              </a:extLst>
            </p:cNvPr>
            <p:cNvSpPr>
              <a:spLocks/>
            </p:cNvSpPr>
            <p:nvPr/>
          </p:nvSpPr>
          <p:spPr>
            <a:xfrm>
              <a:off x="536722" y="2194777"/>
              <a:ext cx="3194206" cy="666380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6667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RETI TEN-T. Sviluppare una rete trans-europea di trasporto intermodale, sicura, intelligente, resiliente ai cambiamenti climatici</a:t>
              </a:r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CC807443-7430-46B6-B467-79400EEC9E8E}"/>
                </a:ext>
              </a:extLst>
            </p:cNvPr>
            <p:cNvSpPr>
              <a:spLocks/>
            </p:cNvSpPr>
            <p:nvPr/>
          </p:nvSpPr>
          <p:spPr>
            <a:xfrm>
              <a:off x="536722" y="3076510"/>
              <a:ext cx="3194206" cy="631107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6667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ACCESSO ALLE RETI. Rendere più efficiente e sostenibile la mobilità locale, </a:t>
              </a:r>
              <a:r>
                <a:rPr lang="it-IT" sz="1000" b="1" i="1" dirty="0">
                  <a:solidFill>
                    <a:schemeClr val="accent2">
                      <a:lumMod val="50000"/>
                    </a:schemeClr>
                  </a:solidFill>
                </a:rPr>
                <a:t>r</a:t>
              </a: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egionale e nazionale, collegandola alle grandi reti</a:t>
              </a:r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5D537B11-C36A-4A12-AE8F-ECC3BF2F3EB6}"/>
                </a:ext>
              </a:extLst>
            </p:cNvPr>
            <p:cNvSpPr>
              <a:spLocks/>
            </p:cNvSpPr>
            <p:nvPr/>
          </p:nvSpPr>
          <p:spPr>
            <a:xfrm>
              <a:off x="572845" y="3850262"/>
              <a:ext cx="3158083" cy="631103"/>
            </a:xfrm>
            <a:custGeom>
              <a:avLst/>
              <a:gdLst>
                <a:gd name="connsiteX0" fmla="*/ 0 w 3078004"/>
                <a:gd name="connsiteY0" fmla="*/ 67717 h 677167"/>
                <a:gd name="connsiteX1" fmla="*/ 67717 w 3078004"/>
                <a:gd name="connsiteY1" fmla="*/ 0 h 677167"/>
                <a:gd name="connsiteX2" fmla="*/ 3010287 w 3078004"/>
                <a:gd name="connsiteY2" fmla="*/ 0 h 677167"/>
                <a:gd name="connsiteX3" fmla="*/ 3078004 w 3078004"/>
                <a:gd name="connsiteY3" fmla="*/ 67717 h 677167"/>
                <a:gd name="connsiteX4" fmla="*/ 3078004 w 3078004"/>
                <a:gd name="connsiteY4" fmla="*/ 609450 h 677167"/>
                <a:gd name="connsiteX5" fmla="*/ 3010287 w 3078004"/>
                <a:gd name="connsiteY5" fmla="*/ 677167 h 677167"/>
                <a:gd name="connsiteX6" fmla="*/ 67717 w 3078004"/>
                <a:gd name="connsiteY6" fmla="*/ 677167 h 677167"/>
                <a:gd name="connsiteX7" fmla="*/ 0 w 3078004"/>
                <a:gd name="connsiteY7" fmla="*/ 609450 h 677167"/>
                <a:gd name="connsiteX8" fmla="*/ 0 w 3078004"/>
                <a:gd name="connsiteY8" fmla="*/ 67717 h 6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8004" h="677167">
                  <a:moveTo>
                    <a:pt x="0" y="67717"/>
                  </a:moveTo>
                  <a:cubicBezTo>
                    <a:pt x="0" y="30318"/>
                    <a:pt x="30318" y="0"/>
                    <a:pt x="67717" y="0"/>
                  </a:cubicBezTo>
                  <a:lnTo>
                    <a:pt x="3010287" y="0"/>
                  </a:lnTo>
                  <a:cubicBezTo>
                    <a:pt x="3047686" y="0"/>
                    <a:pt x="3078004" y="30318"/>
                    <a:pt x="3078004" y="67717"/>
                  </a:cubicBezTo>
                  <a:lnTo>
                    <a:pt x="3078004" y="609450"/>
                  </a:lnTo>
                  <a:cubicBezTo>
                    <a:pt x="3078004" y="646849"/>
                    <a:pt x="3047686" y="677167"/>
                    <a:pt x="3010287" y="677167"/>
                  </a:cubicBezTo>
                  <a:lnTo>
                    <a:pt x="67717" y="677167"/>
                  </a:lnTo>
                  <a:cubicBezTo>
                    <a:pt x="30318" y="677167"/>
                    <a:pt x="0" y="646849"/>
                    <a:pt x="0" y="609450"/>
                  </a:cubicBezTo>
                  <a:lnTo>
                    <a:pt x="0" y="67717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875" tIns="41875" rIns="95875" bIns="41875" numCol="1" spcCol="1270" anchor="ctr" anchorCtr="0">
              <a:noAutofit/>
            </a:bodyPr>
            <a:lstStyle/>
            <a:p>
              <a:pPr defTabSz="46667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MOBILITÀ URBANA. Promuovere la mobilità multimodale e sostenibile nelle città</a:t>
              </a:r>
            </a:p>
          </p:txBody>
        </p:sp>
      </p:grp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B751922A-F720-49CE-A3EE-2E2A0ED4104A}"/>
              </a:ext>
            </a:extLst>
          </p:cNvPr>
          <p:cNvSpPr>
            <a:spLocks noChangeAspect="1"/>
          </p:cNvSpPr>
          <p:nvPr/>
        </p:nvSpPr>
        <p:spPr>
          <a:xfrm>
            <a:off x="5001831" y="1716308"/>
            <a:ext cx="2594507" cy="400794"/>
          </a:xfrm>
          <a:custGeom>
            <a:avLst/>
            <a:gdLst>
              <a:gd name="connsiteX0" fmla="*/ 0 w 4218715"/>
              <a:gd name="connsiteY0" fmla="*/ 67717 h 677167"/>
              <a:gd name="connsiteX1" fmla="*/ 67717 w 4218715"/>
              <a:gd name="connsiteY1" fmla="*/ 0 h 677167"/>
              <a:gd name="connsiteX2" fmla="*/ 4150998 w 4218715"/>
              <a:gd name="connsiteY2" fmla="*/ 0 h 677167"/>
              <a:gd name="connsiteX3" fmla="*/ 4218715 w 4218715"/>
              <a:gd name="connsiteY3" fmla="*/ 67717 h 677167"/>
              <a:gd name="connsiteX4" fmla="*/ 4218715 w 4218715"/>
              <a:gd name="connsiteY4" fmla="*/ 609450 h 677167"/>
              <a:gd name="connsiteX5" fmla="*/ 4150998 w 4218715"/>
              <a:gd name="connsiteY5" fmla="*/ 677167 h 677167"/>
              <a:gd name="connsiteX6" fmla="*/ 67717 w 4218715"/>
              <a:gd name="connsiteY6" fmla="*/ 677167 h 677167"/>
              <a:gd name="connsiteX7" fmla="*/ 0 w 4218715"/>
              <a:gd name="connsiteY7" fmla="*/ 609450 h 677167"/>
              <a:gd name="connsiteX8" fmla="*/ 0 w 4218715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8715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4150998" y="0"/>
                </a:lnTo>
                <a:cubicBezTo>
                  <a:pt x="4188397" y="0"/>
                  <a:pt x="4218715" y="30318"/>
                  <a:pt x="4218715" y="67717"/>
                </a:cubicBezTo>
                <a:lnTo>
                  <a:pt x="4218715" y="609450"/>
                </a:lnTo>
                <a:cubicBezTo>
                  <a:pt x="4218715" y="646849"/>
                  <a:pt x="4188397" y="677167"/>
                  <a:pt x="4150998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166" tIns="37736" rIns="49166" bIns="37736" numCol="1" spcCol="1270" anchor="ctr" anchorCtr="0">
            <a:noAutofit/>
          </a:bodyPr>
          <a:lstStyle/>
          <a:p>
            <a:pPr algn="ctr" defTabSz="80002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b="1" dirty="0"/>
              <a:t>Strumenti tematici</a:t>
            </a: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5176FDA3-41D1-4523-A21C-6AA077EAC46C}"/>
              </a:ext>
            </a:extLst>
          </p:cNvPr>
          <p:cNvSpPr>
            <a:spLocks/>
          </p:cNvSpPr>
          <p:nvPr/>
        </p:nvSpPr>
        <p:spPr>
          <a:xfrm>
            <a:off x="5229305" y="2213942"/>
            <a:ext cx="2109279" cy="645297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Europa Digitale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Meccanismo per collegare l’Europa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E8493984-5153-4B6E-878A-95290BA982A2}"/>
              </a:ext>
            </a:extLst>
          </p:cNvPr>
          <p:cNvSpPr>
            <a:spLocks/>
          </p:cNvSpPr>
          <p:nvPr/>
        </p:nvSpPr>
        <p:spPr>
          <a:xfrm>
            <a:off x="5220074" y="3068576"/>
            <a:ext cx="2109279" cy="645297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Meccanismo per collegare l’Europa</a:t>
            </a: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FE70E261-65A1-4118-B00C-0DAACC9AE7AE}"/>
              </a:ext>
            </a:extLst>
          </p:cNvPr>
          <p:cNvSpPr>
            <a:spLocks/>
          </p:cNvSpPr>
          <p:nvPr/>
        </p:nvSpPr>
        <p:spPr>
          <a:xfrm>
            <a:off x="5220072" y="3857888"/>
            <a:ext cx="2088232" cy="645297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Meccanismo per collegare l’Europa</a:t>
            </a:r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9067E5E6-FF00-4861-9B71-764E498FF37E}"/>
              </a:ext>
            </a:extLst>
          </p:cNvPr>
          <p:cNvSpPr>
            <a:spLocks/>
          </p:cNvSpPr>
          <p:nvPr/>
        </p:nvSpPr>
        <p:spPr>
          <a:xfrm>
            <a:off x="5229305" y="4580744"/>
            <a:ext cx="2109279" cy="645297"/>
          </a:xfrm>
          <a:custGeom>
            <a:avLst/>
            <a:gdLst>
              <a:gd name="connsiteX0" fmla="*/ 0 w 3078004"/>
              <a:gd name="connsiteY0" fmla="*/ 67717 h 677167"/>
              <a:gd name="connsiteX1" fmla="*/ 67717 w 3078004"/>
              <a:gd name="connsiteY1" fmla="*/ 0 h 677167"/>
              <a:gd name="connsiteX2" fmla="*/ 3010287 w 3078004"/>
              <a:gd name="connsiteY2" fmla="*/ 0 h 677167"/>
              <a:gd name="connsiteX3" fmla="*/ 3078004 w 3078004"/>
              <a:gd name="connsiteY3" fmla="*/ 67717 h 677167"/>
              <a:gd name="connsiteX4" fmla="*/ 3078004 w 3078004"/>
              <a:gd name="connsiteY4" fmla="*/ 609450 h 677167"/>
              <a:gd name="connsiteX5" fmla="*/ 3010287 w 3078004"/>
              <a:gd name="connsiteY5" fmla="*/ 677167 h 677167"/>
              <a:gd name="connsiteX6" fmla="*/ 67717 w 3078004"/>
              <a:gd name="connsiteY6" fmla="*/ 677167 h 677167"/>
              <a:gd name="connsiteX7" fmla="*/ 0 w 3078004"/>
              <a:gd name="connsiteY7" fmla="*/ 609450 h 677167"/>
              <a:gd name="connsiteX8" fmla="*/ 0 w 3078004"/>
              <a:gd name="connsiteY8" fmla="*/ 67717 h 6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04" h="677167">
                <a:moveTo>
                  <a:pt x="0" y="67717"/>
                </a:moveTo>
                <a:cubicBezTo>
                  <a:pt x="0" y="30318"/>
                  <a:pt x="30318" y="0"/>
                  <a:pt x="67717" y="0"/>
                </a:cubicBezTo>
                <a:lnTo>
                  <a:pt x="3010287" y="0"/>
                </a:lnTo>
                <a:cubicBezTo>
                  <a:pt x="3047686" y="0"/>
                  <a:pt x="3078004" y="30318"/>
                  <a:pt x="3078004" y="67717"/>
                </a:cubicBezTo>
                <a:lnTo>
                  <a:pt x="3078004" y="609450"/>
                </a:lnTo>
                <a:cubicBezTo>
                  <a:pt x="3078004" y="646849"/>
                  <a:pt x="3047686" y="677167"/>
                  <a:pt x="3010287" y="677167"/>
                </a:cubicBezTo>
                <a:lnTo>
                  <a:pt x="67717" y="677167"/>
                </a:lnTo>
                <a:cubicBezTo>
                  <a:pt x="30318" y="677167"/>
                  <a:pt x="0" y="646849"/>
                  <a:pt x="0" y="609450"/>
                </a:cubicBezTo>
                <a:lnTo>
                  <a:pt x="0" y="67717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75" tIns="41875" rIns="95875" bIns="41875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Orizzonte Europa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CCCE1746-B161-4756-80A5-E83504D45D4F}"/>
              </a:ext>
            </a:extLst>
          </p:cNvPr>
          <p:cNvCxnSpPr>
            <a:cxnSpLocks/>
          </p:cNvCxnSpPr>
          <p:nvPr/>
        </p:nvCxnSpPr>
        <p:spPr>
          <a:xfrm>
            <a:off x="4267119" y="2489736"/>
            <a:ext cx="573845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E3F64AB6-C554-4978-B8A6-29DC1F2900E0}"/>
              </a:ext>
            </a:extLst>
          </p:cNvPr>
          <p:cNvCxnSpPr>
            <a:cxnSpLocks/>
          </p:cNvCxnSpPr>
          <p:nvPr/>
        </p:nvCxnSpPr>
        <p:spPr>
          <a:xfrm>
            <a:off x="4286189" y="3353832"/>
            <a:ext cx="573845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D4C8CE0A-BDF7-463F-B12C-62615A33D288}"/>
              </a:ext>
            </a:extLst>
          </p:cNvPr>
          <p:cNvCxnSpPr>
            <a:cxnSpLocks/>
          </p:cNvCxnSpPr>
          <p:nvPr/>
        </p:nvCxnSpPr>
        <p:spPr>
          <a:xfrm>
            <a:off x="4283970" y="4217928"/>
            <a:ext cx="573845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E966EDE3-328C-4B89-9537-6F154095A11D}"/>
              </a:ext>
            </a:extLst>
          </p:cNvPr>
          <p:cNvCxnSpPr>
            <a:cxnSpLocks/>
          </p:cNvCxnSpPr>
          <p:nvPr/>
        </p:nvCxnSpPr>
        <p:spPr>
          <a:xfrm>
            <a:off x="4358197" y="4938008"/>
            <a:ext cx="573845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30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04F5CF21-A751-48C7-AD4E-647D65119DAB}"/>
              </a:ext>
            </a:extLst>
          </p:cNvPr>
          <p:cNvGrpSpPr>
            <a:grpSpLocks noChangeAspect="1"/>
          </p:cNvGrpSpPr>
          <p:nvPr/>
        </p:nvGrpSpPr>
        <p:grpSpPr>
          <a:xfrm>
            <a:off x="270934" y="1670051"/>
            <a:ext cx="4231658" cy="3411679"/>
            <a:chOff x="173372" y="566081"/>
            <a:chExt cx="4580034" cy="3713453"/>
          </a:xfrm>
        </p:grpSpPr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E9FAE636-4032-4428-A3C6-80C388D1981E}"/>
                </a:ext>
              </a:extLst>
            </p:cNvPr>
            <p:cNvSpPr/>
            <p:nvPr/>
          </p:nvSpPr>
          <p:spPr>
            <a:xfrm>
              <a:off x="173372" y="566081"/>
              <a:ext cx="4580034" cy="571406"/>
            </a:xfrm>
            <a:custGeom>
              <a:avLst/>
              <a:gdLst>
                <a:gd name="connsiteX0" fmla="*/ 0 w 4580034"/>
                <a:gd name="connsiteY0" fmla="*/ 73640 h 736404"/>
                <a:gd name="connsiteX1" fmla="*/ 73640 w 4580034"/>
                <a:gd name="connsiteY1" fmla="*/ 0 h 736404"/>
                <a:gd name="connsiteX2" fmla="*/ 4506394 w 4580034"/>
                <a:gd name="connsiteY2" fmla="*/ 0 h 736404"/>
                <a:gd name="connsiteX3" fmla="*/ 4580034 w 4580034"/>
                <a:gd name="connsiteY3" fmla="*/ 73640 h 736404"/>
                <a:gd name="connsiteX4" fmla="*/ 4580034 w 4580034"/>
                <a:gd name="connsiteY4" fmla="*/ 662764 h 736404"/>
                <a:gd name="connsiteX5" fmla="*/ 4506394 w 4580034"/>
                <a:gd name="connsiteY5" fmla="*/ 736404 h 736404"/>
                <a:gd name="connsiteX6" fmla="*/ 73640 w 4580034"/>
                <a:gd name="connsiteY6" fmla="*/ 736404 h 736404"/>
                <a:gd name="connsiteX7" fmla="*/ 0 w 4580034"/>
                <a:gd name="connsiteY7" fmla="*/ 662764 h 736404"/>
                <a:gd name="connsiteX8" fmla="*/ 0 w 4580034"/>
                <a:gd name="connsiteY8" fmla="*/ 73640 h 73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0034" h="736404">
                  <a:moveTo>
                    <a:pt x="0" y="73640"/>
                  </a:moveTo>
                  <a:cubicBezTo>
                    <a:pt x="0" y="32970"/>
                    <a:pt x="32970" y="0"/>
                    <a:pt x="73640" y="0"/>
                  </a:cubicBezTo>
                  <a:lnTo>
                    <a:pt x="4506394" y="0"/>
                  </a:lnTo>
                  <a:cubicBezTo>
                    <a:pt x="4547064" y="0"/>
                    <a:pt x="4580034" y="32970"/>
                    <a:pt x="4580034" y="73640"/>
                  </a:cubicBezTo>
                  <a:lnTo>
                    <a:pt x="4580034" y="662764"/>
                  </a:lnTo>
                  <a:cubicBezTo>
                    <a:pt x="4580034" y="703434"/>
                    <a:pt x="4547064" y="736404"/>
                    <a:pt x="4506394" y="736404"/>
                  </a:cubicBezTo>
                  <a:lnTo>
                    <a:pt x="73640" y="736404"/>
                  </a:lnTo>
                  <a:cubicBezTo>
                    <a:pt x="32970" y="736404"/>
                    <a:pt x="0" y="703434"/>
                    <a:pt x="0" y="662764"/>
                  </a:cubicBezTo>
                  <a:lnTo>
                    <a:pt x="0" y="736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52" tIns="35227" rIns="44752" bIns="35227" numCol="1" spcCol="1270" anchor="ctr" anchorCtr="0">
              <a:noAutofit/>
            </a:bodyPr>
            <a:lstStyle/>
            <a:p>
              <a:pPr algn="ctr" defTabSz="8000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350" b="1" dirty="0"/>
                <a:t>Europa più sociale</a:t>
              </a:r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57866E5B-0C43-4A3B-8B5C-6D4E1DF3EDDF}"/>
                </a:ext>
              </a:extLst>
            </p:cNvPr>
            <p:cNvSpPr/>
            <p:nvPr/>
          </p:nvSpPr>
          <p:spPr>
            <a:xfrm>
              <a:off x="603670" y="1354913"/>
              <a:ext cx="3720203" cy="795367"/>
            </a:xfrm>
            <a:custGeom>
              <a:avLst/>
              <a:gdLst>
                <a:gd name="connsiteX0" fmla="*/ 0 w 3720204"/>
                <a:gd name="connsiteY0" fmla="*/ 79537 h 795367"/>
                <a:gd name="connsiteX1" fmla="*/ 79537 w 3720204"/>
                <a:gd name="connsiteY1" fmla="*/ 0 h 795367"/>
                <a:gd name="connsiteX2" fmla="*/ 3640667 w 3720204"/>
                <a:gd name="connsiteY2" fmla="*/ 0 h 795367"/>
                <a:gd name="connsiteX3" fmla="*/ 3720204 w 3720204"/>
                <a:gd name="connsiteY3" fmla="*/ 79537 h 795367"/>
                <a:gd name="connsiteX4" fmla="*/ 3720204 w 3720204"/>
                <a:gd name="connsiteY4" fmla="*/ 715830 h 795367"/>
                <a:gd name="connsiteX5" fmla="*/ 3640667 w 3720204"/>
                <a:gd name="connsiteY5" fmla="*/ 795367 h 795367"/>
                <a:gd name="connsiteX6" fmla="*/ 79537 w 3720204"/>
                <a:gd name="connsiteY6" fmla="*/ 795367 h 795367"/>
                <a:gd name="connsiteX7" fmla="*/ 0 w 3720204"/>
                <a:gd name="connsiteY7" fmla="*/ 715830 h 795367"/>
                <a:gd name="connsiteX8" fmla="*/ 0 w 3720204"/>
                <a:gd name="connsiteY8" fmla="*/ 79537 h 79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0204" h="795367">
                  <a:moveTo>
                    <a:pt x="0" y="79537"/>
                  </a:moveTo>
                  <a:cubicBezTo>
                    <a:pt x="0" y="35610"/>
                    <a:pt x="35610" y="0"/>
                    <a:pt x="79537" y="0"/>
                  </a:cubicBezTo>
                  <a:lnTo>
                    <a:pt x="3640667" y="0"/>
                  </a:lnTo>
                  <a:cubicBezTo>
                    <a:pt x="3684594" y="0"/>
                    <a:pt x="3720204" y="35610"/>
                    <a:pt x="3720204" y="79537"/>
                  </a:cubicBezTo>
                  <a:lnTo>
                    <a:pt x="3720204" y="715830"/>
                  </a:lnTo>
                  <a:cubicBezTo>
                    <a:pt x="3720204" y="759757"/>
                    <a:pt x="3684594" y="795367"/>
                    <a:pt x="3640667" y="795367"/>
                  </a:cubicBezTo>
                  <a:lnTo>
                    <a:pt x="79537" y="795367"/>
                  </a:lnTo>
                  <a:cubicBezTo>
                    <a:pt x="35610" y="795367"/>
                    <a:pt x="0" y="759757"/>
                    <a:pt x="0" y="715830"/>
                  </a:cubicBezTo>
                  <a:lnTo>
                    <a:pt x="0" y="79537"/>
                  </a:lnTo>
                  <a:close/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472" tIns="44472" rIns="98472" bIns="44472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OCCUPAZIONE. Migliorare l’accesso all’occupazione per tutti senza discriminazioni, rendere più efficienti sistemi e servizi per il lavoro</a:t>
              </a:r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EEC82805-7920-46F1-ADFE-2783EC1ACB64}"/>
                </a:ext>
              </a:extLst>
            </p:cNvPr>
            <p:cNvSpPr/>
            <p:nvPr/>
          </p:nvSpPr>
          <p:spPr>
            <a:xfrm>
              <a:off x="603670" y="2437095"/>
              <a:ext cx="3720203" cy="691854"/>
            </a:xfrm>
            <a:custGeom>
              <a:avLst/>
              <a:gdLst>
                <a:gd name="connsiteX0" fmla="*/ 0 w 3720204"/>
                <a:gd name="connsiteY0" fmla="*/ 69185 h 691854"/>
                <a:gd name="connsiteX1" fmla="*/ 69185 w 3720204"/>
                <a:gd name="connsiteY1" fmla="*/ 0 h 691854"/>
                <a:gd name="connsiteX2" fmla="*/ 3651019 w 3720204"/>
                <a:gd name="connsiteY2" fmla="*/ 0 h 691854"/>
                <a:gd name="connsiteX3" fmla="*/ 3720204 w 3720204"/>
                <a:gd name="connsiteY3" fmla="*/ 69185 h 691854"/>
                <a:gd name="connsiteX4" fmla="*/ 3720204 w 3720204"/>
                <a:gd name="connsiteY4" fmla="*/ 622669 h 691854"/>
                <a:gd name="connsiteX5" fmla="*/ 3651019 w 3720204"/>
                <a:gd name="connsiteY5" fmla="*/ 691854 h 691854"/>
                <a:gd name="connsiteX6" fmla="*/ 69185 w 3720204"/>
                <a:gd name="connsiteY6" fmla="*/ 691854 h 691854"/>
                <a:gd name="connsiteX7" fmla="*/ 0 w 3720204"/>
                <a:gd name="connsiteY7" fmla="*/ 622669 h 691854"/>
                <a:gd name="connsiteX8" fmla="*/ 0 w 3720204"/>
                <a:gd name="connsiteY8" fmla="*/ 69185 h 69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0204" h="691854">
                  <a:moveTo>
                    <a:pt x="0" y="69185"/>
                  </a:moveTo>
                  <a:cubicBezTo>
                    <a:pt x="0" y="30975"/>
                    <a:pt x="30975" y="0"/>
                    <a:pt x="69185" y="0"/>
                  </a:cubicBezTo>
                  <a:lnTo>
                    <a:pt x="3651019" y="0"/>
                  </a:lnTo>
                  <a:cubicBezTo>
                    <a:pt x="3689229" y="0"/>
                    <a:pt x="3720204" y="30975"/>
                    <a:pt x="3720204" y="69185"/>
                  </a:cubicBezTo>
                  <a:lnTo>
                    <a:pt x="3720204" y="622669"/>
                  </a:lnTo>
                  <a:cubicBezTo>
                    <a:pt x="3720204" y="660879"/>
                    <a:pt x="3689229" y="691854"/>
                    <a:pt x="3651019" y="691854"/>
                  </a:cubicBezTo>
                  <a:lnTo>
                    <a:pt x="69185" y="691854"/>
                  </a:lnTo>
                  <a:cubicBezTo>
                    <a:pt x="30975" y="691854"/>
                    <a:pt x="0" y="660879"/>
                    <a:pt x="0" y="622669"/>
                  </a:cubicBezTo>
                  <a:lnTo>
                    <a:pt x="0" y="69185"/>
                  </a:lnTo>
                  <a:close/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198" tIns="42198" rIns="96198" bIns="42198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ISTRUZIONE E FORMAZIONE. Promuovere l’istruzione,  la formazione e l’apprendimento delle competenze chiave per tutti senza discriminazioni</a:t>
              </a:r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42609B6-7014-4C39-85CD-8B6FFB4121DA}"/>
                </a:ext>
              </a:extLst>
            </p:cNvPr>
            <p:cNvSpPr/>
            <p:nvPr/>
          </p:nvSpPr>
          <p:spPr>
            <a:xfrm>
              <a:off x="603670" y="3517907"/>
              <a:ext cx="3720203" cy="761627"/>
            </a:xfrm>
            <a:custGeom>
              <a:avLst/>
              <a:gdLst>
                <a:gd name="connsiteX0" fmla="*/ 0 w 3720204"/>
                <a:gd name="connsiteY0" fmla="*/ 102155 h 1021549"/>
                <a:gd name="connsiteX1" fmla="*/ 102155 w 3720204"/>
                <a:gd name="connsiteY1" fmla="*/ 0 h 1021549"/>
                <a:gd name="connsiteX2" fmla="*/ 3618049 w 3720204"/>
                <a:gd name="connsiteY2" fmla="*/ 0 h 1021549"/>
                <a:gd name="connsiteX3" fmla="*/ 3720204 w 3720204"/>
                <a:gd name="connsiteY3" fmla="*/ 102155 h 1021549"/>
                <a:gd name="connsiteX4" fmla="*/ 3720204 w 3720204"/>
                <a:gd name="connsiteY4" fmla="*/ 919394 h 1021549"/>
                <a:gd name="connsiteX5" fmla="*/ 3618049 w 3720204"/>
                <a:gd name="connsiteY5" fmla="*/ 1021549 h 1021549"/>
                <a:gd name="connsiteX6" fmla="*/ 102155 w 3720204"/>
                <a:gd name="connsiteY6" fmla="*/ 1021549 h 1021549"/>
                <a:gd name="connsiteX7" fmla="*/ 0 w 3720204"/>
                <a:gd name="connsiteY7" fmla="*/ 919394 h 1021549"/>
                <a:gd name="connsiteX8" fmla="*/ 0 w 3720204"/>
                <a:gd name="connsiteY8" fmla="*/ 102155 h 10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0204" h="1021549">
                  <a:moveTo>
                    <a:pt x="0" y="102155"/>
                  </a:moveTo>
                  <a:cubicBezTo>
                    <a:pt x="0" y="45736"/>
                    <a:pt x="45736" y="0"/>
                    <a:pt x="102155" y="0"/>
                  </a:cubicBezTo>
                  <a:lnTo>
                    <a:pt x="3618049" y="0"/>
                  </a:lnTo>
                  <a:cubicBezTo>
                    <a:pt x="3674468" y="0"/>
                    <a:pt x="3720204" y="45736"/>
                    <a:pt x="3720204" y="102155"/>
                  </a:cubicBezTo>
                  <a:lnTo>
                    <a:pt x="3720204" y="919394"/>
                  </a:lnTo>
                  <a:cubicBezTo>
                    <a:pt x="3720204" y="975813"/>
                    <a:pt x="3674468" y="1021549"/>
                    <a:pt x="3618049" y="1021549"/>
                  </a:cubicBezTo>
                  <a:lnTo>
                    <a:pt x="102155" y="1021549"/>
                  </a:lnTo>
                  <a:cubicBezTo>
                    <a:pt x="45736" y="1021549"/>
                    <a:pt x="0" y="975813"/>
                    <a:pt x="0" y="919394"/>
                  </a:cubicBezTo>
                  <a:lnTo>
                    <a:pt x="0" y="102155"/>
                  </a:lnTo>
                  <a:close/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440" tIns="49440" rIns="103440" bIns="49440" numCol="1" spcCol="1270" anchor="ctr" anchorCtr="0">
              <a:noAutofit/>
            </a:bodyPr>
            <a:lstStyle/>
            <a:p>
              <a:pPr defTabSz="4000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INTEGRAZIONE E PROTEZIONE SOCIALE. Sostenere l’inclusione sociale, i diritti e l’integrazione dei gruppi svantaggiati, combattere la povertà</a:t>
              </a:r>
            </a:p>
          </p:txBody>
        </p:sp>
      </p:grp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F0BF5944-46FF-4D01-9476-06A13A78CB8B}"/>
              </a:ext>
            </a:extLst>
          </p:cNvPr>
          <p:cNvSpPr/>
          <p:nvPr/>
        </p:nvSpPr>
        <p:spPr>
          <a:xfrm>
            <a:off x="4713419" y="1665001"/>
            <a:ext cx="3098943" cy="544862"/>
          </a:xfrm>
          <a:custGeom>
            <a:avLst/>
            <a:gdLst>
              <a:gd name="connsiteX0" fmla="*/ 0 w 4580034"/>
              <a:gd name="connsiteY0" fmla="*/ 73640 h 736404"/>
              <a:gd name="connsiteX1" fmla="*/ 73640 w 4580034"/>
              <a:gd name="connsiteY1" fmla="*/ 0 h 736404"/>
              <a:gd name="connsiteX2" fmla="*/ 4506394 w 4580034"/>
              <a:gd name="connsiteY2" fmla="*/ 0 h 736404"/>
              <a:gd name="connsiteX3" fmla="*/ 4580034 w 4580034"/>
              <a:gd name="connsiteY3" fmla="*/ 73640 h 736404"/>
              <a:gd name="connsiteX4" fmla="*/ 4580034 w 4580034"/>
              <a:gd name="connsiteY4" fmla="*/ 662764 h 736404"/>
              <a:gd name="connsiteX5" fmla="*/ 4506394 w 4580034"/>
              <a:gd name="connsiteY5" fmla="*/ 736404 h 736404"/>
              <a:gd name="connsiteX6" fmla="*/ 73640 w 4580034"/>
              <a:gd name="connsiteY6" fmla="*/ 736404 h 736404"/>
              <a:gd name="connsiteX7" fmla="*/ 0 w 4580034"/>
              <a:gd name="connsiteY7" fmla="*/ 662764 h 736404"/>
              <a:gd name="connsiteX8" fmla="*/ 0 w 4580034"/>
              <a:gd name="connsiteY8" fmla="*/ 73640 h 73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0034" h="736404">
                <a:moveTo>
                  <a:pt x="0" y="73640"/>
                </a:moveTo>
                <a:cubicBezTo>
                  <a:pt x="0" y="32970"/>
                  <a:pt x="32970" y="0"/>
                  <a:pt x="73640" y="0"/>
                </a:cubicBezTo>
                <a:lnTo>
                  <a:pt x="4506394" y="0"/>
                </a:lnTo>
                <a:cubicBezTo>
                  <a:pt x="4547064" y="0"/>
                  <a:pt x="4580034" y="32970"/>
                  <a:pt x="4580034" y="73640"/>
                </a:cubicBezTo>
                <a:lnTo>
                  <a:pt x="4580034" y="662764"/>
                </a:lnTo>
                <a:cubicBezTo>
                  <a:pt x="4580034" y="703434"/>
                  <a:pt x="4547064" y="736404"/>
                  <a:pt x="4506394" y="736404"/>
                </a:cubicBezTo>
                <a:lnTo>
                  <a:pt x="73640" y="736404"/>
                </a:lnTo>
                <a:cubicBezTo>
                  <a:pt x="32970" y="736404"/>
                  <a:pt x="0" y="703434"/>
                  <a:pt x="0" y="662764"/>
                </a:cubicBezTo>
                <a:lnTo>
                  <a:pt x="0" y="7364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752" tIns="35227" rIns="44752" bIns="35227" numCol="1" spcCol="1270" anchor="ctr" anchorCtr="0">
            <a:noAutofit/>
          </a:bodyPr>
          <a:lstStyle/>
          <a:p>
            <a:pPr algn="ctr" defTabSz="80002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350" b="1" dirty="0"/>
              <a:t>Strumenti tematici</a:t>
            </a: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2B85E494-C0EB-4BA7-B839-6893AB981B39}"/>
              </a:ext>
            </a:extLst>
          </p:cNvPr>
          <p:cNvSpPr/>
          <p:nvPr/>
        </p:nvSpPr>
        <p:spPr>
          <a:xfrm>
            <a:off x="5004565" y="2295271"/>
            <a:ext cx="2517164" cy="758420"/>
          </a:xfrm>
          <a:custGeom>
            <a:avLst/>
            <a:gdLst>
              <a:gd name="connsiteX0" fmla="*/ 0 w 3720204"/>
              <a:gd name="connsiteY0" fmla="*/ 79537 h 795367"/>
              <a:gd name="connsiteX1" fmla="*/ 79537 w 3720204"/>
              <a:gd name="connsiteY1" fmla="*/ 0 h 795367"/>
              <a:gd name="connsiteX2" fmla="*/ 3640667 w 3720204"/>
              <a:gd name="connsiteY2" fmla="*/ 0 h 795367"/>
              <a:gd name="connsiteX3" fmla="*/ 3720204 w 3720204"/>
              <a:gd name="connsiteY3" fmla="*/ 79537 h 795367"/>
              <a:gd name="connsiteX4" fmla="*/ 3720204 w 3720204"/>
              <a:gd name="connsiteY4" fmla="*/ 715830 h 795367"/>
              <a:gd name="connsiteX5" fmla="*/ 3640667 w 3720204"/>
              <a:gd name="connsiteY5" fmla="*/ 795367 h 795367"/>
              <a:gd name="connsiteX6" fmla="*/ 79537 w 3720204"/>
              <a:gd name="connsiteY6" fmla="*/ 795367 h 795367"/>
              <a:gd name="connsiteX7" fmla="*/ 0 w 3720204"/>
              <a:gd name="connsiteY7" fmla="*/ 715830 h 795367"/>
              <a:gd name="connsiteX8" fmla="*/ 0 w 3720204"/>
              <a:gd name="connsiteY8" fmla="*/ 79537 h 79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0204" h="795367">
                <a:moveTo>
                  <a:pt x="0" y="79537"/>
                </a:moveTo>
                <a:cubicBezTo>
                  <a:pt x="0" y="35610"/>
                  <a:pt x="35610" y="0"/>
                  <a:pt x="79537" y="0"/>
                </a:cubicBezTo>
                <a:lnTo>
                  <a:pt x="3640667" y="0"/>
                </a:lnTo>
                <a:cubicBezTo>
                  <a:pt x="3684594" y="0"/>
                  <a:pt x="3720204" y="35610"/>
                  <a:pt x="3720204" y="79537"/>
                </a:cubicBezTo>
                <a:lnTo>
                  <a:pt x="3720204" y="715830"/>
                </a:lnTo>
                <a:cubicBezTo>
                  <a:pt x="3720204" y="759757"/>
                  <a:pt x="3684594" y="795367"/>
                  <a:pt x="3640667" y="795367"/>
                </a:cubicBezTo>
                <a:lnTo>
                  <a:pt x="79537" y="795367"/>
                </a:lnTo>
                <a:cubicBezTo>
                  <a:pt x="35610" y="795367"/>
                  <a:pt x="0" y="759757"/>
                  <a:pt x="0" y="715830"/>
                </a:cubicBezTo>
                <a:lnTo>
                  <a:pt x="0" y="79537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72" tIns="44472" rIns="98472" bIns="44472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 err="1">
                <a:solidFill>
                  <a:schemeClr val="accent2">
                    <a:lumMod val="50000"/>
                  </a:schemeClr>
                </a:solidFill>
              </a:rPr>
              <a:t>InvestEU</a:t>
            </a:r>
            <a:endParaRPr lang="it-IT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BA996CFC-2110-4B30-A65D-766F8C91CA70}"/>
              </a:ext>
            </a:extLst>
          </p:cNvPr>
          <p:cNvSpPr/>
          <p:nvPr/>
        </p:nvSpPr>
        <p:spPr>
          <a:xfrm>
            <a:off x="5004049" y="3186867"/>
            <a:ext cx="2517164" cy="1063153"/>
          </a:xfrm>
          <a:custGeom>
            <a:avLst/>
            <a:gdLst>
              <a:gd name="connsiteX0" fmla="*/ 0 w 3720204"/>
              <a:gd name="connsiteY0" fmla="*/ 79537 h 795367"/>
              <a:gd name="connsiteX1" fmla="*/ 79537 w 3720204"/>
              <a:gd name="connsiteY1" fmla="*/ 0 h 795367"/>
              <a:gd name="connsiteX2" fmla="*/ 3640667 w 3720204"/>
              <a:gd name="connsiteY2" fmla="*/ 0 h 795367"/>
              <a:gd name="connsiteX3" fmla="*/ 3720204 w 3720204"/>
              <a:gd name="connsiteY3" fmla="*/ 79537 h 795367"/>
              <a:gd name="connsiteX4" fmla="*/ 3720204 w 3720204"/>
              <a:gd name="connsiteY4" fmla="*/ 715830 h 795367"/>
              <a:gd name="connsiteX5" fmla="*/ 3640667 w 3720204"/>
              <a:gd name="connsiteY5" fmla="*/ 795367 h 795367"/>
              <a:gd name="connsiteX6" fmla="*/ 79537 w 3720204"/>
              <a:gd name="connsiteY6" fmla="*/ 795367 h 795367"/>
              <a:gd name="connsiteX7" fmla="*/ 0 w 3720204"/>
              <a:gd name="connsiteY7" fmla="*/ 715830 h 795367"/>
              <a:gd name="connsiteX8" fmla="*/ 0 w 3720204"/>
              <a:gd name="connsiteY8" fmla="*/ 79537 h 79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0204" h="795367">
                <a:moveTo>
                  <a:pt x="0" y="79537"/>
                </a:moveTo>
                <a:cubicBezTo>
                  <a:pt x="0" y="35610"/>
                  <a:pt x="35610" y="0"/>
                  <a:pt x="79537" y="0"/>
                </a:cubicBezTo>
                <a:lnTo>
                  <a:pt x="3640667" y="0"/>
                </a:lnTo>
                <a:cubicBezTo>
                  <a:pt x="3684594" y="0"/>
                  <a:pt x="3720204" y="35610"/>
                  <a:pt x="3720204" y="79537"/>
                </a:cubicBezTo>
                <a:lnTo>
                  <a:pt x="3720204" y="715830"/>
                </a:lnTo>
                <a:cubicBezTo>
                  <a:pt x="3720204" y="759757"/>
                  <a:pt x="3684594" y="795367"/>
                  <a:pt x="3640667" y="795367"/>
                </a:cubicBezTo>
                <a:lnTo>
                  <a:pt x="79537" y="795367"/>
                </a:lnTo>
                <a:cubicBezTo>
                  <a:pt x="35610" y="795367"/>
                  <a:pt x="0" y="759757"/>
                  <a:pt x="0" y="715830"/>
                </a:cubicBezTo>
                <a:lnTo>
                  <a:pt x="0" y="79537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72" tIns="44472" rIns="98472" bIns="44472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Erasmus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Corpo europeo di solidarietà</a:t>
            </a: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828ECFCE-6CC5-40D0-8ECE-07F8E022AC23}"/>
              </a:ext>
            </a:extLst>
          </p:cNvPr>
          <p:cNvSpPr/>
          <p:nvPr/>
        </p:nvSpPr>
        <p:spPr>
          <a:xfrm>
            <a:off x="5012845" y="4334428"/>
            <a:ext cx="2517164" cy="758420"/>
          </a:xfrm>
          <a:custGeom>
            <a:avLst/>
            <a:gdLst>
              <a:gd name="connsiteX0" fmla="*/ 0 w 3720204"/>
              <a:gd name="connsiteY0" fmla="*/ 79537 h 795367"/>
              <a:gd name="connsiteX1" fmla="*/ 79537 w 3720204"/>
              <a:gd name="connsiteY1" fmla="*/ 0 h 795367"/>
              <a:gd name="connsiteX2" fmla="*/ 3640667 w 3720204"/>
              <a:gd name="connsiteY2" fmla="*/ 0 h 795367"/>
              <a:gd name="connsiteX3" fmla="*/ 3720204 w 3720204"/>
              <a:gd name="connsiteY3" fmla="*/ 79537 h 795367"/>
              <a:gd name="connsiteX4" fmla="*/ 3720204 w 3720204"/>
              <a:gd name="connsiteY4" fmla="*/ 715830 h 795367"/>
              <a:gd name="connsiteX5" fmla="*/ 3640667 w 3720204"/>
              <a:gd name="connsiteY5" fmla="*/ 795367 h 795367"/>
              <a:gd name="connsiteX6" fmla="*/ 79537 w 3720204"/>
              <a:gd name="connsiteY6" fmla="*/ 795367 h 795367"/>
              <a:gd name="connsiteX7" fmla="*/ 0 w 3720204"/>
              <a:gd name="connsiteY7" fmla="*/ 715830 h 795367"/>
              <a:gd name="connsiteX8" fmla="*/ 0 w 3720204"/>
              <a:gd name="connsiteY8" fmla="*/ 79537 h 79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0204" h="795367">
                <a:moveTo>
                  <a:pt x="0" y="79537"/>
                </a:moveTo>
                <a:cubicBezTo>
                  <a:pt x="0" y="35610"/>
                  <a:pt x="35610" y="0"/>
                  <a:pt x="79537" y="0"/>
                </a:cubicBezTo>
                <a:lnTo>
                  <a:pt x="3640667" y="0"/>
                </a:lnTo>
                <a:cubicBezTo>
                  <a:pt x="3684594" y="0"/>
                  <a:pt x="3720204" y="35610"/>
                  <a:pt x="3720204" y="79537"/>
                </a:cubicBezTo>
                <a:lnTo>
                  <a:pt x="3720204" y="715830"/>
                </a:lnTo>
                <a:cubicBezTo>
                  <a:pt x="3720204" y="759757"/>
                  <a:pt x="3684594" y="795367"/>
                  <a:pt x="3640667" y="795367"/>
                </a:cubicBezTo>
                <a:lnTo>
                  <a:pt x="79537" y="795367"/>
                </a:lnTo>
                <a:cubicBezTo>
                  <a:pt x="35610" y="795367"/>
                  <a:pt x="0" y="759757"/>
                  <a:pt x="0" y="715830"/>
                </a:cubicBezTo>
                <a:lnTo>
                  <a:pt x="0" y="79537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72" tIns="44472" rIns="98472" bIns="44472" numCol="1" spcCol="1270" anchor="ctr" anchorCtr="0">
            <a:noAutofit/>
          </a:bodyPr>
          <a:lstStyle/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Programma Diritti, Valori e Giustizia</a:t>
            </a:r>
          </a:p>
          <a:p>
            <a:pPr defTabSz="4000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Invest EU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A03CE384-CD13-4847-AB89-54DA5ADF1787}"/>
              </a:ext>
            </a:extLst>
          </p:cNvPr>
          <p:cNvCxnSpPr>
            <a:cxnSpLocks/>
          </p:cNvCxnSpPr>
          <p:nvPr/>
        </p:nvCxnSpPr>
        <p:spPr>
          <a:xfrm>
            <a:off x="4325670" y="2662562"/>
            <a:ext cx="49266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A3C65C2-368A-4131-8AAD-AEF66CC7FA0E}"/>
              </a:ext>
            </a:extLst>
          </p:cNvPr>
          <p:cNvCxnSpPr>
            <a:cxnSpLocks/>
          </p:cNvCxnSpPr>
          <p:nvPr/>
        </p:nvCxnSpPr>
        <p:spPr>
          <a:xfrm>
            <a:off x="4355976" y="3703322"/>
            <a:ext cx="49266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DA17D755-091D-4801-BC53-D368AA5C0157}"/>
              </a:ext>
            </a:extLst>
          </p:cNvPr>
          <p:cNvCxnSpPr>
            <a:cxnSpLocks/>
          </p:cNvCxnSpPr>
          <p:nvPr/>
        </p:nvCxnSpPr>
        <p:spPr>
          <a:xfrm>
            <a:off x="4355976" y="4783442"/>
            <a:ext cx="49266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84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D19B0482-63A6-4DBA-8BC8-236E342D1E1C}"/>
              </a:ext>
            </a:extLst>
          </p:cNvPr>
          <p:cNvGrpSpPr>
            <a:grpSpLocks noChangeAspect="1"/>
          </p:cNvGrpSpPr>
          <p:nvPr/>
        </p:nvGrpSpPr>
        <p:grpSpPr>
          <a:xfrm>
            <a:off x="1165195" y="1674703"/>
            <a:ext cx="2850623" cy="3312368"/>
            <a:chOff x="-2799997" y="567770"/>
            <a:chExt cx="4255511" cy="4185692"/>
          </a:xfrm>
        </p:grpSpPr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705581D1-934C-4C42-BF39-10B577CC5DE4}"/>
                </a:ext>
              </a:extLst>
            </p:cNvPr>
            <p:cNvSpPr/>
            <p:nvPr/>
          </p:nvSpPr>
          <p:spPr>
            <a:xfrm>
              <a:off x="-2799997" y="567770"/>
              <a:ext cx="4255511" cy="790988"/>
            </a:xfrm>
            <a:custGeom>
              <a:avLst/>
              <a:gdLst>
                <a:gd name="connsiteX0" fmla="*/ 0 w 4255511"/>
                <a:gd name="connsiteY0" fmla="*/ 79099 h 790988"/>
                <a:gd name="connsiteX1" fmla="*/ 79099 w 4255511"/>
                <a:gd name="connsiteY1" fmla="*/ 0 h 790988"/>
                <a:gd name="connsiteX2" fmla="*/ 4176412 w 4255511"/>
                <a:gd name="connsiteY2" fmla="*/ 0 h 790988"/>
                <a:gd name="connsiteX3" fmla="*/ 4255511 w 4255511"/>
                <a:gd name="connsiteY3" fmla="*/ 79099 h 790988"/>
                <a:gd name="connsiteX4" fmla="*/ 4255511 w 4255511"/>
                <a:gd name="connsiteY4" fmla="*/ 711889 h 790988"/>
                <a:gd name="connsiteX5" fmla="*/ 4176412 w 4255511"/>
                <a:gd name="connsiteY5" fmla="*/ 790988 h 790988"/>
                <a:gd name="connsiteX6" fmla="*/ 79099 w 4255511"/>
                <a:gd name="connsiteY6" fmla="*/ 790988 h 790988"/>
                <a:gd name="connsiteX7" fmla="*/ 0 w 4255511"/>
                <a:gd name="connsiteY7" fmla="*/ 711889 h 790988"/>
                <a:gd name="connsiteX8" fmla="*/ 0 w 4255511"/>
                <a:gd name="connsiteY8" fmla="*/ 79099 h 79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5511" h="790988">
                  <a:moveTo>
                    <a:pt x="0" y="79099"/>
                  </a:moveTo>
                  <a:cubicBezTo>
                    <a:pt x="0" y="35414"/>
                    <a:pt x="35414" y="0"/>
                    <a:pt x="79099" y="0"/>
                  </a:cubicBezTo>
                  <a:lnTo>
                    <a:pt x="4176412" y="0"/>
                  </a:lnTo>
                  <a:cubicBezTo>
                    <a:pt x="4220097" y="0"/>
                    <a:pt x="4255511" y="35414"/>
                    <a:pt x="4255511" y="79099"/>
                  </a:cubicBezTo>
                  <a:lnTo>
                    <a:pt x="4255511" y="711889"/>
                  </a:lnTo>
                  <a:cubicBezTo>
                    <a:pt x="4255511" y="755574"/>
                    <a:pt x="4220097" y="790988"/>
                    <a:pt x="4176412" y="790988"/>
                  </a:cubicBezTo>
                  <a:lnTo>
                    <a:pt x="79099" y="790988"/>
                  </a:lnTo>
                  <a:cubicBezTo>
                    <a:pt x="35414" y="790988"/>
                    <a:pt x="0" y="755574"/>
                    <a:pt x="0" y="711889"/>
                  </a:cubicBezTo>
                  <a:lnTo>
                    <a:pt x="0" y="7909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865" tIns="36497" rIns="46865" bIns="36497" numCol="1" spcCol="1270" anchor="ctr" anchorCtr="0">
              <a:noAutofit/>
            </a:bodyPr>
            <a:lstStyle/>
            <a:p>
              <a:pPr algn="ctr" defTabSz="7257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25" b="1" dirty="0"/>
                <a:t>Europa più vicina ai cittadini</a:t>
              </a: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39AAD3A3-EAFE-4E51-8397-07898BEBD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67133" y="1680457"/>
              <a:ext cx="3404410" cy="1286788"/>
            </a:xfrm>
            <a:custGeom>
              <a:avLst/>
              <a:gdLst>
                <a:gd name="connsiteX0" fmla="*/ 0 w 3404409"/>
                <a:gd name="connsiteY0" fmla="*/ 128679 h 1286788"/>
                <a:gd name="connsiteX1" fmla="*/ 128679 w 3404409"/>
                <a:gd name="connsiteY1" fmla="*/ 0 h 1286788"/>
                <a:gd name="connsiteX2" fmla="*/ 3275730 w 3404409"/>
                <a:gd name="connsiteY2" fmla="*/ 0 h 1286788"/>
                <a:gd name="connsiteX3" fmla="*/ 3404409 w 3404409"/>
                <a:gd name="connsiteY3" fmla="*/ 128679 h 1286788"/>
                <a:gd name="connsiteX4" fmla="*/ 3404409 w 3404409"/>
                <a:gd name="connsiteY4" fmla="*/ 1158109 h 1286788"/>
                <a:gd name="connsiteX5" fmla="*/ 3275730 w 3404409"/>
                <a:gd name="connsiteY5" fmla="*/ 1286788 h 1286788"/>
                <a:gd name="connsiteX6" fmla="*/ 128679 w 3404409"/>
                <a:gd name="connsiteY6" fmla="*/ 1286788 h 1286788"/>
                <a:gd name="connsiteX7" fmla="*/ 0 w 3404409"/>
                <a:gd name="connsiteY7" fmla="*/ 1158109 h 1286788"/>
                <a:gd name="connsiteX8" fmla="*/ 0 w 3404409"/>
                <a:gd name="connsiteY8" fmla="*/ 128679 h 128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4409" h="1286788">
                  <a:moveTo>
                    <a:pt x="0" y="128679"/>
                  </a:moveTo>
                  <a:cubicBezTo>
                    <a:pt x="0" y="57612"/>
                    <a:pt x="57612" y="0"/>
                    <a:pt x="128679" y="0"/>
                  </a:cubicBezTo>
                  <a:lnTo>
                    <a:pt x="3275730" y="0"/>
                  </a:lnTo>
                  <a:cubicBezTo>
                    <a:pt x="3346797" y="0"/>
                    <a:pt x="3404409" y="57612"/>
                    <a:pt x="3404409" y="128679"/>
                  </a:cubicBezTo>
                  <a:lnTo>
                    <a:pt x="3404409" y="1158109"/>
                  </a:lnTo>
                  <a:cubicBezTo>
                    <a:pt x="3404409" y="1229176"/>
                    <a:pt x="3346797" y="1286788"/>
                    <a:pt x="3275730" y="1286788"/>
                  </a:cubicBezTo>
                  <a:lnTo>
                    <a:pt x="128679" y="1286788"/>
                  </a:lnTo>
                  <a:cubicBezTo>
                    <a:pt x="57612" y="1286788"/>
                    <a:pt x="0" y="1229176"/>
                    <a:pt x="0" y="1158109"/>
                  </a:cubicBezTo>
                  <a:lnTo>
                    <a:pt x="0" y="128679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14" tIns="50132" rIns="99114" bIns="50132" numCol="1" spcCol="1270" anchor="ctr" anchorCtr="0">
              <a:noAutofit/>
            </a:bodyPr>
            <a:lstStyle/>
            <a:p>
              <a:pPr defTabSz="42333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AREE URBANE. Promuovere lo sviluppo sociale, economico e ambientale integrato, patrimonio culturale e sicurezza nelle aree urbane</a:t>
              </a: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939C20CD-008F-43A5-8220-BAA76DA7FF72}"/>
                </a:ext>
              </a:extLst>
            </p:cNvPr>
            <p:cNvSpPr/>
            <p:nvPr/>
          </p:nvSpPr>
          <p:spPr>
            <a:xfrm>
              <a:off x="-2267131" y="3466674"/>
              <a:ext cx="3404408" cy="1286788"/>
            </a:xfrm>
            <a:custGeom>
              <a:avLst/>
              <a:gdLst>
                <a:gd name="connsiteX0" fmla="*/ 0 w 3404409"/>
                <a:gd name="connsiteY0" fmla="*/ 128679 h 1286788"/>
                <a:gd name="connsiteX1" fmla="*/ 128679 w 3404409"/>
                <a:gd name="connsiteY1" fmla="*/ 0 h 1286788"/>
                <a:gd name="connsiteX2" fmla="*/ 3275730 w 3404409"/>
                <a:gd name="connsiteY2" fmla="*/ 0 h 1286788"/>
                <a:gd name="connsiteX3" fmla="*/ 3404409 w 3404409"/>
                <a:gd name="connsiteY3" fmla="*/ 128679 h 1286788"/>
                <a:gd name="connsiteX4" fmla="*/ 3404409 w 3404409"/>
                <a:gd name="connsiteY4" fmla="*/ 1158109 h 1286788"/>
                <a:gd name="connsiteX5" fmla="*/ 3275730 w 3404409"/>
                <a:gd name="connsiteY5" fmla="*/ 1286788 h 1286788"/>
                <a:gd name="connsiteX6" fmla="*/ 128679 w 3404409"/>
                <a:gd name="connsiteY6" fmla="*/ 1286788 h 1286788"/>
                <a:gd name="connsiteX7" fmla="*/ 0 w 3404409"/>
                <a:gd name="connsiteY7" fmla="*/ 1158109 h 1286788"/>
                <a:gd name="connsiteX8" fmla="*/ 0 w 3404409"/>
                <a:gd name="connsiteY8" fmla="*/ 128679 h 128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4409" h="1286788">
                  <a:moveTo>
                    <a:pt x="0" y="128679"/>
                  </a:moveTo>
                  <a:cubicBezTo>
                    <a:pt x="0" y="57612"/>
                    <a:pt x="57612" y="0"/>
                    <a:pt x="128679" y="0"/>
                  </a:cubicBezTo>
                  <a:lnTo>
                    <a:pt x="3275730" y="0"/>
                  </a:lnTo>
                  <a:cubicBezTo>
                    <a:pt x="3346797" y="0"/>
                    <a:pt x="3404409" y="57612"/>
                    <a:pt x="3404409" y="128679"/>
                  </a:cubicBezTo>
                  <a:lnTo>
                    <a:pt x="3404409" y="1158109"/>
                  </a:lnTo>
                  <a:cubicBezTo>
                    <a:pt x="3404409" y="1229176"/>
                    <a:pt x="3346797" y="1286788"/>
                    <a:pt x="3275730" y="1286788"/>
                  </a:cubicBezTo>
                  <a:lnTo>
                    <a:pt x="128679" y="1286788"/>
                  </a:lnTo>
                  <a:cubicBezTo>
                    <a:pt x="57612" y="1286788"/>
                    <a:pt x="0" y="1229176"/>
                    <a:pt x="0" y="1158109"/>
                  </a:cubicBezTo>
                  <a:lnTo>
                    <a:pt x="0" y="128679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14" tIns="50132" rIns="99114" bIns="50132" numCol="1" spcCol="1270" anchor="ctr" anchorCtr="0">
              <a:noAutofit/>
            </a:bodyPr>
            <a:lstStyle/>
            <a:p>
              <a:pPr defTabSz="42333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00" b="1" dirty="0">
                  <a:solidFill>
                    <a:schemeClr val="accent2">
                      <a:lumMod val="50000"/>
                    </a:schemeClr>
                  </a:solidFill>
                </a:rPr>
                <a:t>AREE RURALI E COSTIERE. Promuovere lo sviluppo sociale, economico e ambientale integrato a livello locale, patrimonio e sicurezza anche in aree rurali e costiere (iniziative di sviluppo locale partecipativo)</a:t>
              </a:r>
            </a:p>
          </p:txBody>
        </p:sp>
      </p:grp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01290438-1A41-413B-AF48-D40D3009C37D}"/>
              </a:ext>
            </a:extLst>
          </p:cNvPr>
          <p:cNvSpPr/>
          <p:nvPr/>
        </p:nvSpPr>
        <p:spPr>
          <a:xfrm>
            <a:off x="4912163" y="1674703"/>
            <a:ext cx="2540159" cy="625952"/>
          </a:xfrm>
          <a:custGeom>
            <a:avLst/>
            <a:gdLst>
              <a:gd name="connsiteX0" fmla="*/ 0 w 4255511"/>
              <a:gd name="connsiteY0" fmla="*/ 79099 h 790988"/>
              <a:gd name="connsiteX1" fmla="*/ 79099 w 4255511"/>
              <a:gd name="connsiteY1" fmla="*/ 0 h 790988"/>
              <a:gd name="connsiteX2" fmla="*/ 4176412 w 4255511"/>
              <a:gd name="connsiteY2" fmla="*/ 0 h 790988"/>
              <a:gd name="connsiteX3" fmla="*/ 4255511 w 4255511"/>
              <a:gd name="connsiteY3" fmla="*/ 79099 h 790988"/>
              <a:gd name="connsiteX4" fmla="*/ 4255511 w 4255511"/>
              <a:gd name="connsiteY4" fmla="*/ 711889 h 790988"/>
              <a:gd name="connsiteX5" fmla="*/ 4176412 w 4255511"/>
              <a:gd name="connsiteY5" fmla="*/ 790988 h 790988"/>
              <a:gd name="connsiteX6" fmla="*/ 79099 w 4255511"/>
              <a:gd name="connsiteY6" fmla="*/ 790988 h 790988"/>
              <a:gd name="connsiteX7" fmla="*/ 0 w 4255511"/>
              <a:gd name="connsiteY7" fmla="*/ 711889 h 790988"/>
              <a:gd name="connsiteX8" fmla="*/ 0 w 4255511"/>
              <a:gd name="connsiteY8" fmla="*/ 79099 h 7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5511" h="790988">
                <a:moveTo>
                  <a:pt x="0" y="79099"/>
                </a:moveTo>
                <a:cubicBezTo>
                  <a:pt x="0" y="35414"/>
                  <a:pt x="35414" y="0"/>
                  <a:pt x="79099" y="0"/>
                </a:cubicBezTo>
                <a:lnTo>
                  <a:pt x="4176412" y="0"/>
                </a:lnTo>
                <a:cubicBezTo>
                  <a:pt x="4220097" y="0"/>
                  <a:pt x="4255511" y="35414"/>
                  <a:pt x="4255511" y="79099"/>
                </a:cubicBezTo>
                <a:lnTo>
                  <a:pt x="4255511" y="711889"/>
                </a:lnTo>
                <a:cubicBezTo>
                  <a:pt x="4255511" y="755574"/>
                  <a:pt x="4220097" y="790988"/>
                  <a:pt x="4176412" y="790988"/>
                </a:cubicBezTo>
                <a:lnTo>
                  <a:pt x="79099" y="790988"/>
                </a:lnTo>
                <a:cubicBezTo>
                  <a:pt x="35414" y="790988"/>
                  <a:pt x="0" y="755574"/>
                  <a:pt x="0" y="711889"/>
                </a:cubicBezTo>
                <a:lnTo>
                  <a:pt x="0" y="790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65" tIns="36497" rIns="46865" bIns="36497" numCol="1" spcCol="1270" anchor="ctr" anchorCtr="0">
            <a:noAutofit/>
          </a:bodyPr>
          <a:lstStyle/>
          <a:p>
            <a:pPr algn="ctr" defTabSz="7257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25" b="1" dirty="0"/>
              <a:t>Europa più vicina ai cittadini</a:t>
            </a: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45093E96-4EE9-4DA6-BDD9-E4EA2E5B6DD5}"/>
              </a:ext>
            </a:extLst>
          </p:cNvPr>
          <p:cNvSpPr>
            <a:spLocks noChangeAspect="1"/>
          </p:cNvSpPr>
          <p:nvPr/>
        </p:nvSpPr>
        <p:spPr>
          <a:xfrm>
            <a:off x="5276176" y="2555232"/>
            <a:ext cx="2032128" cy="1018306"/>
          </a:xfrm>
          <a:custGeom>
            <a:avLst/>
            <a:gdLst>
              <a:gd name="connsiteX0" fmla="*/ 0 w 3404409"/>
              <a:gd name="connsiteY0" fmla="*/ 128679 h 1286788"/>
              <a:gd name="connsiteX1" fmla="*/ 128679 w 3404409"/>
              <a:gd name="connsiteY1" fmla="*/ 0 h 1286788"/>
              <a:gd name="connsiteX2" fmla="*/ 3275730 w 3404409"/>
              <a:gd name="connsiteY2" fmla="*/ 0 h 1286788"/>
              <a:gd name="connsiteX3" fmla="*/ 3404409 w 3404409"/>
              <a:gd name="connsiteY3" fmla="*/ 128679 h 1286788"/>
              <a:gd name="connsiteX4" fmla="*/ 3404409 w 3404409"/>
              <a:gd name="connsiteY4" fmla="*/ 1158109 h 1286788"/>
              <a:gd name="connsiteX5" fmla="*/ 3275730 w 3404409"/>
              <a:gd name="connsiteY5" fmla="*/ 1286788 h 1286788"/>
              <a:gd name="connsiteX6" fmla="*/ 128679 w 3404409"/>
              <a:gd name="connsiteY6" fmla="*/ 1286788 h 1286788"/>
              <a:gd name="connsiteX7" fmla="*/ 0 w 3404409"/>
              <a:gd name="connsiteY7" fmla="*/ 1158109 h 1286788"/>
              <a:gd name="connsiteX8" fmla="*/ 0 w 3404409"/>
              <a:gd name="connsiteY8" fmla="*/ 128679 h 128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4409" h="1286788">
                <a:moveTo>
                  <a:pt x="0" y="128679"/>
                </a:moveTo>
                <a:cubicBezTo>
                  <a:pt x="0" y="57612"/>
                  <a:pt x="57612" y="0"/>
                  <a:pt x="128679" y="0"/>
                </a:cubicBezTo>
                <a:lnTo>
                  <a:pt x="3275730" y="0"/>
                </a:lnTo>
                <a:cubicBezTo>
                  <a:pt x="3346797" y="0"/>
                  <a:pt x="3404409" y="57612"/>
                  <a:pt x="3404409" y="128679"/>
                </a:cubicBezTo>
                <a:lnTo>
                  <a:pt x="3404409" y="1158109"/>
                </a:lnTo>
                <a:cubicBezTo>
                  <a:pt x="3404409" y="1229176"/>
                  <a:pt x="3346797" y="1286788"/>
                  <a:pt x="3275730" y="1286788"/>
                </a:cubicBezTo>
                <a:lnTo>
                  <a:pt x="128679" y="1286788"/>
                </a:lnTo>
                <a:cubicBezTo>
                  <a:pt x="57612" y="1286788"/>
                  <a:pt x="0" y="1229176"/>
                  <a:pt x="0" y="1158109"/>
                </a:cubicBezTo>
                <a:lnTo>
                  <a:pt x="0" y="128679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114" tIns="50132" rIns="99114" bIns="50132" numCol="1" spcCol="1270" anchor="ctr" anchorCtr="0">
            <a:noAutofit/>
          </a:bodyPr>
          <a:lstStyle/>
          <a:p>
            <a:pPr defTabSz="4233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Europa Creativa</a:t>
            </a:r>
          </a:p>
          <a:p>
            <a:pPr defTabSz="4233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Life</a:t>
            </a:r>
          </a:p>
          <a:p>
            <a:pPr defTabSz="4233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Orizzonte Europa</a:t>
            </a: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D2FAFB9B-2D05-4414-9ACD-F9D4EBBAC7FF}"/>
              </a:ext>
            </a:extLst>
          </p:cNvPr>
          <p:cNvSpPr/>
          <p:nvPr/>
        </p:nvSpPr>
        <p:spPr>
          <a:xfrm>
            <a:off x="5276179" y="3968766"/>
            <a:ext cx="2032127" cy="1018306"/>
          </a:xfrm>
          <a:custGeom>
            <a:avLst/>
            <a:gdLst>
              <a:gd name="connsiteX0" fmla="*/ 0 w 3404409"/>
              <a:gd name="connsiteY0" fmla="*/ 128679 h 1286788"/>
              <a:gd name="connsiteX1" fmla="*/ 128679 w 3404409"/>
              <a:gd name="connsiteY1" fmla="*/ 0 h 1286788"/>
              <a:gd name="connsiteX2" fmla="*/ 3275730 w 3404409"/>
              <a:gd name="connsiteY2" fmla="*/ 0 h 1286788"/>
              <a:gd name="connsiteX3" fmla="*/ 3404409 w 3404409"/>
              <a:gd name="connsiteY3" fmla="*/ 128679 h 1286788"/>
              <a:gd name="connsiteX4" fmla="*/ 3404409 w 3404409"/>
              <a:gd name="connsiteY4" fmla="*/ 1158109 h 1286788"/>
              <a:gd name="connsiteX5" fmla="*/ 3275730 w 3404409"/>
              <a:gd name="connsiteY5" fmla="*/ 1286788 h 1286788"/>
              <a:gd name="connsiteX6" fmla="*/ 128679 w 3404409"/>
              <a:gd name="connsiteY6" fmla="*/ 1286788 h 1286788"/>
              <a:gd name="connsiteX7" fmla="*/ 0 w 3404409"/>
              <a:gd name="connsiteY7" fmla="*/ 1158109 h 1286788"/>
              <a:gd name="connsiteX8" fmla="*/ 0 w 3404409"/>
              <a:gd name="connsiteY8" fmla="*/ 128679 h 128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4409" h="1286788">
                <a:moveTo>
                  <a:pt x="0" y="128679"/>
                </a:moveTo>
                <a:cubicBezTo>
                  <a:pt x="0" y="57612"/>
                  <a:pt x="57612" y="0"/>
                  <a:pt x="128679" y="0"/>
                </a:cubicBezTo>
                <a:lnTo>
                  <a:pt x="3275730" y="0"/>
                </a:lnTo>
                <a:cubicBezTo>
                  <a:pt x="3346797" y="0"/>
                  <a:pt x="3404409" y="57612"/>
                  <a:pt x="3404409" y="128679"/>
                </a:cubicBezTo>
                <a:lnTo>
                  <a:pt x="3404409" y="1158109"/>
                </a:lnTo>
                <a:cubicBezTo>
                  <a:pt x="3404409" y="1229176"/>
                  <a:pt x="3346797" y="1286788"/>
                  <a:pt x="3275730" y="1286788"/>
                </a:cubicBezTo>
                <a:lnTo>
                  <a:pt x="128679" y="1286788"/>
                </a:lnTo>
                <a:cubicBezTo>
                  <a:pt x="57612" y="1286788"/>
                  <a:pt x="0" y="1229176"/>
                  <a:pt x="0" y="1158109"/>
                </a:cubicBezTo>
                <a:lnTo>
                  <a:pt x="0" y="128679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114" tIns="50132" rIns="99114" bIns="50132" numCol="1" spcCol="1270" anchor="ctr" anchorCtr="0">
            <a:noAutofit/>
          </a:bodyPr>
          <a:lstStyle/>
          <a:p>
            <a:pPr defTabSz="4233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Life</a:t>
            </a:r>
          </a:p>
          <a:p>
            <a:pPr defTabSz="4233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b="1" dirty="0">
                <a:solidFill>
                  <a:schemeClr val="accent2">
                    <a:lumMod val="50000"/>
                  </a:schemeClr>
                </a:solidFill>
              </a:rPr>
              <a:t>Orizzonte Europa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CF74DAF-617F-40C2-825B-59BF553654B3}"/>
              </a:ext>
            </a:extLst>
          </p:cNvPr>
          <p:cNvCxnSpPr>
            <a:cxnSpLocks/>
          </p:cNvCxnSpPr>
          <p:nvPr/>
        </p:nvCxnSpPr>
        <p:spPr>
          <a:xfrm>
            <a:off x="4139953" y="3042854"/>
            <a:ext cx="936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B31F7C1-785F-4468-A9A4-B21633A27B2B}"/>
              </a:ext>
            </a:extLst>
          </p:cNvPr>
          <p:cNvCxnSpPr>
            <a:cxnSpLocks/>
          </p:cNvCxnSpPr>
          <p:nvPr/>
        </p:nvCxnSpPr>
        <p:spPr>
          <a:xfrm>
            <a:off x="4139953" y="4483014"/>
            <a:ext cx="936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04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7FC2B8-68AE-487D-A8D6-EE318BA8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909" y="2192514"/>
            <a:ext cx="5888456" cy="274865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/>
            </a:pPr>
            <a:r>
              <a:rPr lang="it-IT" b="1" i="1" dirty="0">
                <a:solidFill>
                  <a:srgbClr val="0070C0"/>
                </a:solidFill>
              </a:rPr>
              <a:t>Di cosa parliamo oggi</a:t>
            </a:r>
          </a:p>
          <a:p>
            <a:pPr>
              <a:defRPr/>
            </a:pPr>
            <a:r>
              <a:rPr lang="it-IT" i="1" dirty="0">
                <a:solidFill>
                  <a:srgbClr val="0070C0"/>
                </a:solidFill>
              </a:rPr>
              <a:t>Le priorità della CE per il periodo 2019-2024</a:t>
            </a:r>
          </a:p>
          <a:p>
            <a:pPr>
              <a:defRPr/>
            </a:pPr>
            <a:r>
              <a:rPr lang="it-IT" i="1" dirty="0">
                <a:solidFill>
                  <a:srgbClr val="0070C0"/>
                </a:solidFill>
              </a:rPr>
              <a:t>Distinzione tra i diversi finanziamenti</a:t>
            </a:r>
          </a:p>
          <a:p>
            <a:pPr marL="0" indent="0">
              <a:buNone/>
              <a:defRPr/>
            </a:pPr>
            <a:r>
              <a:rPr lang="it-IT" i="1" dirty="0">
                <a:solidFill>
                  <a:srgbClr val="0070C0"/>
                </a:solidFill>
              </a:rPr>
              <a:t>	</a:t>
            </a:r>
            <a:r>
              <a:rPr lang="it-IT" sz="1575" i="1" dirty="0">
                <a:solidFill>
                  <a:srgbClr val="0070C0"/>
                </a:solidFill>
              </a:rPr>
              <a:t>Fondi Diretti (Programmi comunitari/ settoriali)</a:t>
            </a:r>
          </a:p>
          <a:p>
            <a:pPr marL="0" indent="0">
              <a:buNone/>
              <a:defRPr/>
            </a:pPr>
            <a:r>
              <a:rPr lang="it-IT" sz="1575" i="1" dirty="0">
                <a:solidFill>
                  <a:srgbClr val="0070C0"/>
                </a:solidFill>
              </a:rPr>
              <a:t>	Fondi Indiretti (Fondi Strutturali)</a:t>
            </a:r>
          </a:p>
          <a:p>
            <a:pPr>
              <a:defRPr/>
            </a:pPr>
            <a:r>
              <a:rPr lang="it-IT" i="1" dirty="0">
                <a:solidFill>
                  <a:srgbClr val="0070C0"/>
                </a:solidFill>
              </a:rPr>
              <a:t>Dove trovare le informazioni utili</a:t>
            </a:r>
          </a:p>
          <a:p>
            <a:pPr marL="0" indent="0"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B7E05A4-E3C5-4FC5-9A67-83936A169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233434"/>
            <a:ext cx="5143680" cy="196208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67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altLang="it-IT" sz="619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it-IT" altLang="it-IT" sz="135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1AC9D72-F367-4CC5-8A5E-5F8BE78E8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45" y="3233434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10401EC8-292E-4D0C-8534-5EB08D7A8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46088" name="Rectangle 6">
            <a:extLst>
              <a:ext uri="{FF2B5EF4-FFF2-40B4-BE49-F238E27FC236}">
                <a16:creationId xmlns:a16="http://schemas.microsoft.com/office/drawing/2014/main" id="{9859C022-6FE8-4D42-9E4D-62EF222AF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600" y="2828905"/>
            <a:ext cx="5340696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46086" name="Text Box 8">
            <a:extLst>
              <a:ext uri="{FF2B5EF4-FFF2-40B4-BE49-F238E27FC236}">
                <a16:creationId xmlns:a16="http://schemas.microsoft.com/office/drawing/2014/main" id="{D4141844-0FF9-4DCC-BB0E-C36C632D8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36" y="4243416"/>
            <a:ext cx="4243536" cy="52508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>
              <a:solidFill>
                <a:srgbClr val="00009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C5E58F-C0A2-4C2C-B808-E94CC312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D83DB241-5AD0-493C-BD8A-AB7E5D74D612}"/>
              </a:ext>
            </a:extLst>
          </p:cNvPr>
          <p:cNvSpPr/>
          <p:nvPr/>
        </p:nvSpPr>
        <p:spPr>
          <a:xfrm>
            <a:off x="426129" y="3015529"/>
            <a:ext cx="3439508" cy="2119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Fondo Sociale europeo (FSE) plus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finanzia interventi nei settori: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istruzione e formazione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crescita delle competenze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inclusione sociale e lotta alle discriminazioni</a:t>
            </a:r>
          </a:p>
        </p:txBody>
      </p:sp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DA472DF4-3ED9-4276-8671-D53D17D803BD}"/>
              </a:ext>
            </a:extLst>
          </p:cNvPr>
          <p:cNvSpPr/>
          <p:nvPr/>
        </p:nvSpPr>
        <p:spPr>
          <a:xfrm>
            <a:off x="2299460" y="1628939"/>
            <a:ext cx="3699877" cy="3645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I DUE PRINCIPALI FONDI STRUTTURALI</a:t>
            </a:r>
          </a:p>
        </p:txBody>
      </p:sp>
      <p:sp>
        <p:nvSpPr>
          <p:cNvPr id="4" name="Rettangolo arrotondato 1">
            <a:extLst>
              <a:ext uri="{FF2B5EF4-FFF2-40B4-BE49-F238E27FC236}">
                <a16:creationId xmlns:a16="http://schemas.microsoft.com/office/drawing/2014/main" id="{32C2146F-17D7-4744-AB3B-252C47B7EA66}"/>
              </a:ext>
            </a:extLst>
          </p:cNvPr>
          <p:cNvSpPr/>
          <p:nvPr/>
        </p:nvSpPr>
        <p:spPr>
          <a:xfrm>
            <a:off x="4572001" y="2831158"/>
            <a:ext cx="4145871" cy="25553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Fondo Europeo di Sviluppo Regionale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(FESR) finanzia interventi in: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innovazione tecnologica e ricerca scientifica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gli investimenti in ambiente, energie rinnovabili e infrastrutture digitali e mobilità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iniziative produttive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investimenti urbani e territoriali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valorizzazione ambientale e culturale</a:t>
            </a:r>
          </a:p>
        </p:txBody>
      </p:sp>
      <p:sp>
        <p:nvSpPr>
          <p:cNvPr id="6" name="Rettangolo arrotondato 1">
            <a:extLst>
              <a:ext uri="{FF2B5EF4-FFF2-40B4-BE49-F238E27FC236}">
                <a16:creationId xmlns:a16="http://schemas.microsoft.com/office/drawing/2014/main" id="{E5985332-9448-4F05-910A-BCFA1D0B6365}"/>
              </a:ext>
            </a:extLst>
          </p:cNvPr>
          <p:cNvSpPr/>
          <p:nvPr/>
        </p:nvSpPr>
        <p:spPr>
          <a:xfrm>
            <a:off x="1090104" y="2337621"/>
            <a:ext cx="1935261" cy="3645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Coesione sociale</a:t>
            </a:r>
          </a:p>
        </p:txBody>
      </p:sp>
      <p:sp>
        <p:nvSpPr>
          <p:cNvPr id="7" name="Rettangolo arrotondato 1">
            <a:extLst>
              <a:ext uri="{FF2B5EF4-FFF2-40B4-BE49-F238E27FC236}">
                <a16:creationId xmlns:a16="http://schemas.microsoft.com/office/drawing/2014/main" id="{C198C3A2-CC8C-4247-8D39-E48D0B60D890}"/>
              </a:ext>
            </a:extLst>
          </p:cNvPr>
          <p:cNvSpPr/>
          <p:nvPr/>
        </p:nvSpPr>
        <p:spPr>
          <a:xfrm>
            <a:off x="5220072" y="2234622"/>
            <a:ext cx="2304256" cy="3645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Coesione economica</a:t>
            </a:r>
          </a:p>
        </p:txBody>
      </p:sp>
    </p:spTree>
    <p:extLst>
      <p:ext uri="{BB962C8B-B14F-4D97-AF65-F5344CB8AC3E}">
        <p14:creationId xmlns:p14="http://schemas.microsoft.com/office/powerpoint/2010/main" val="1085569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DA472DF4-3ED9-4276-8671-D53D17D803BD}"/>
              </a:ext>
            </a:extLst>
          </p:cNvPr>
          <p:cNvSpPr/>
          <p:nvPr/>
        </p:nvSpPr>
        <p:spPr>
          <a:xfrm>
            <a:off x="2883545" y="1717432"/>
            <a:ext cx="3024755" cy="4149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La coesione territoriale</a:t>
            </a:r>
          </a:p>
        </p:txBody>
      </p:sp>
      <p:sp>
        <p:nvSpPr>
          <p:cNvPr id="4" name="Rettangolo arrotondato 1">
            <a:extLst>
              <a:ext uri="{FF2B5EF4-FFF2-40B4-BE49-F238E27FC236}">
                <a16:creationId xmlns:a16="http://schemas.microsoft.com/office/drawing/2014/main" id="{32C2146F-17D7-4744-AB3B-252C47B7EA66}"/>
              </a:ext>
            </a:extLst>
          </p:cNvPr>
          <p:cNvSpPr/>
          <p:nvPr/>
        </p:nvSpPr>
        <p:spPr>
          <a:xfrm>
            <a:off x="1371600" y="2605955"/>
            <a:ext cx="6331998" cy="2732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Cooperazione territoriale europea </a:t>
            </a: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è attuata attraverso tre </a:t>
            </a:r>
            <a:r>
              <a:rPr lang="it-IT" altLang="it-IT" dirty="0" err="1">
                <a:solidFill>
                  <a:srgbClr val="0070C0"/>
                </a:solidFill>
                <a:cs typeface="Times New Roman" pitchFamily="18" charset="0"/>
              </a:rPr>
              <a:t>strand</a:t>
            </a: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:</a:t>
            </a:r>
          </a:p>
          <a:p>
            <a:pPr algn="just">
              <a:defRPr/>
            </a:pPr>
            <a:endParaRPr lang="it-IT" altLang="it-IT" dirty="0">
              <a:solidFill>
                <a:srgbClr val="0070C0"/>
              </a:solidFill>
              <a:cs typeface="Times New Roman" pitchFamily="18" charset="0"/>
            </a:endParaRP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Cooperazione transfrontaliera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Cooperazione transnazionale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Cooperazione interregionale</a:t>
            </a:r>
          </a:p>
          <a:p>
            <a:pPr algn="just">
              <a:defRPr/>
            </a:pPr>
            <a:endParaRPr lang="en-US" altLang="it-IT" dirty="0">
              <a:solidFill>
                <a:srgbClr val="0070C0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it-IT" dirty="0">
                <a:solidFill>
                  <a:srgbClr val="0070C0"/>
                </a:solidFill>
                <a:cs typeface="Times New Roman" pitchFamily="18" charset="0"/>
              </a:rPr>
              <a:t>ed </a:t>
            </a:r>
            <a:r>
              <a:rPr lang="en-US" altLang="it-IT" dirty="0" err="1">
                <a:solidFill>
                  <a:srgbClr val="0070C0"/>
                </a:solidFill>
                <a:cs typeface="Times New Roman" pitchFamily="18" charset="0"/>
              </a:rPr>
              <a:t>aiuta</a:t>
            </a:r>
            <a:r>
              <a:rPr lang="en-US" altLang="it-IT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dirty="0" err="1">
                <a:solidFill>
                  <a:srgbClr val="0070C0"/>
                </a:solidFill>
                <a:cs typeface="Times New Roman" pitchFamily="18" charset="0"/>
              </a:rPr>
              <a:t>gli</a:t>
            </a:r>
            <a:r>
              <a:rPr lang="en-US" altLang="it-IT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dirty="0" err="1">
                <a:solidFill>
                  <a:srgbClr val="0070C0"/>
                </a:solidFill>
                <a:cs typeface="Times New Roman" pitchFamily="18" charset="0"/>
              </a:rPr>
              <a:t>Stati</a:t>
            </a:r>
            <a:r>
              <a:rPr lang="en-US" altLang="it-IT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dirty="0" err="1">
                <a:solidFill>
                  <a:srgbClr val="0070C0"/>
                </a:solidFill>
                <a:cs typeface="Times New Roman" pitchFamily="18" charset="0"/>
              </a:rPr>
              <a:t>membri</a:t>
            </a:r>
            <a:r>
              <a:rPr lang="en-US" altLang="it-IT" dirty="0">
                <a:solidFill>
                  <a:srgbClr val="0070C0"/>
                </a:solidFill>
                <a:cs typeface="Times New Roman" pitchFamily="18" charset="0"/>
              </a:rPr>
              <a:t> a </a:t>
            </a:r>
            <a:r>
              <a:rPr lang="en-US" altLang="it-IT" b="1" dirty="0" err="1">
                <a:solidFill>
                  <a:srgbClr val="0070C0"/>
                </a:solidFill>
                <a:cs typeface="Times New Roman" pitchFamily="18" charset="0"/>
              </a:rPr>
              <a:t>superare</a:t>
            </a:r>
            <a:r>
              <a:rPr lang="en-US" altLang="it-IT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b="1" dirty="0" err="1">
                <a:solidFill>
                  <a:srgbClr val="0070C0"/>
                </a:solidFill>
                <a:cs typeface="Times New Roman" pitchFamily="18" charset="0"/>
              </a:rPr>
              <a:t>gli</a:t>
            </a:r>
            <a:r>
              <a:rPr lang="en-US" altLang="it-IT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b="1" dirty="0" err="1">
                <a:solidFill>
                  <a:srgbClr val="0070C0"/>
                </a:solidFill>
                <a:cs typeface="Times New Roman" pitchFamily="18" charset="0"/>
              </a:rPr>
              <a:t>ostacoli</a:t>
            </a:r>
            <a:r>
              <a:rPr lang="en-US" altLang="it-IT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b="1" dirty="0" err="1">
                <a:solidFill>
                  <a:srgbClr val="0070C0"/>
                </a:solidFill>
                <a:cs typeface="Times New Roman" pitchFamily="18" charset="0"/>
              </a:rPr>
              <a:t>transfrontalieri</a:t>
            </a:r>
            <a:r>
              <a:rPr lang="en-US" altLang="it-IT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dirty="0">
                <a:solidFill>
                  <a:srgbClr val="0070C0"/>
                </a:solidFill>
                <a:cs typeface="Times New Roman" pitchFamily="18" charset="0"/>
              </a:rPr>
              <a:t>e a </a:t>
            </a:r>
            <a:r>
              <a:rPr lang="en-US" altLang="it-IT" b="1" dirty="0" err="1">
                <a:solidFill>
                  <a:srgbClr val="0070C0"/>
                </a:solidFill>
                <a:cs typeface="Times New Roman" pitchFamily="18" charset="0"/>
              </a:rPr>
              <a:t>sviluppare</a:t>
            </a:r>
            <a:r>
              <a:rPr lang="en-US" altLang="it-IT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b="1" dirty="0" err="1">
                <a:solidFill>
                  <a:srgbClr val="0070C0"/>
                </a:solidFill>
                <a:cs typeface="Times New Roman" pitchFamily="18" charset="0"/>
              </a:rPr>
              <a:t>servizi</a:t>
            </a:r>
            <a:r>
              <a:rPr lang="en-US" altLang="it-IT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it-IT" b="1" dirty="0" err="1">
                <a:solidFill>
                  <a:srgbClr val="0070C0"/>
                </a:solidFill>
                <a:cs typeface="Times New Roman" pitchFamily="18" charset="0"/>
              </a:rPr>
              <a:t>comuni</a:t>
            </a:r>
            <a:r>
              <a:rPr lang="en-US" altLang="it-IT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8" name="Picture 11" descr="rete regioni europee">
            <a:extLst>
              <a:ext uri="{FF2B5EF4-FFF2-40B4-BE49-F238E27FC236}">
                <a16:creationId xmlns:a16="http://schemas.microsoft.com/office/drawing/2014/main" id="{20E862CC-CFF3-40CF-8740-6F9E45E4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13" y="1565350"/>
            <a:ext cx="1663647" cy="86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342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DA472DF4-3ED9-4276-8671-D53D17D803BD}"/>
              </a:ext>
            </a:extLst>
          </p:cNvPr>
          <p:cNvSpPr/>
          <p:nvPr/>
        </p:nvSpPr>
        <p:spPr>
          <a:xfrm>
            <a:off x="2799406" y="1503895"/>
            <a:ext cx="3510602" cy="3645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GESTIONE INDIRETTA 2021-2027</a:t>
            </a:r>
          </a:p>
        </p:txBody>
      </p:sp>
      <p:sp>
        <p:nvSpPr>
          <p:cNvPr id="7" name="Rettangolo arrotondato 1">
            <a:extLst>
              <a:ext uri="{FF2B5EF4-FFF2-40B4-BE49-F238E27FC236}">
                <a16:creationId xmlns:a16="http://schemas.microsoft.com/office/drawing/2014/main" id="{AC53F821-CA34-408E-82CE-9564F50A8459}"/>
              </a:ext>
            </a:extLst>
          </p:cNvPr>
          <p:cNvSpPr/>
          <p:nvPr/>
        </p:nvSpPr>
        <p:spPr>
          <a:xfrm>
            <a:off x="3780833" y="2861983"/>
            <a:ext cx="4104456" cy="715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con un </a:t>
            </a:r>
            <a:r>
              <a:rPr lang="it-IT" altLang="it-IT" sz="1200" b="1" dirty="0">
                <a:solidFill>
                  <a:srgbClr val="0070C0"/>
                </a:solidFill>
                <a:cs typeface="Times New Roman" pitchFamily="18" charset="0"/>
              </a:rPr>
              <a:t>PIL</a:t>
            </a: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 pro capite </a:t>
            </a:r>
            <a:r>
              <a:rPr lang="it-IT" altLang="it-IT" sz="1200" b="1" dirty="0">
                <a:solidFill>
                  <a:srgbClr val="0070C0"/>
                </a:solidFill>
                <a:cs typeface="Times New Roman" pitchFamily="18" charset="0"/>
              </a:rPr>
              <a:t>inferiore al 75% </a:t>
            </a: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della media comunitaria</a:t>
            </a:r>
          </a:p>
        </p:txBody>
      </p:sp>
      <p:sp>
        <p:nvSpPr>
          <p:cNvPr id="10" name="Rettangolo arrotondato 1">
            <a:extLst>
              <a:ext uri="{FF2B5EF4-FFF2-40B4-BE49-F238E27FC236}">
                <a16:creationId xmlns:a16="http://schemas.microsoft.com/office/drawing/2014/main" id="{8671D7A8-1428-40DB-9490-6E8ECA7D064F}"/>
              </a:ext>
            </a:extLst>
          </p:cNvPr>
          <p:cNvSpPr/>
          <p:nvPr/>
        </p:nvSpPr>
        <p:spPr>
          <a:xfrm>
            <a:off x="1427521" y="2085662"/>
            <a:ext cx="6240824" cy="580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Divisione delle Regioni a seconda del loro grado di sviluppo in 3 categorie</a:t>
            </a:r>
          </a:p>
        </p:txBody>
      </p:sp>
      <p:sp>
        <p:nvSpPr>
          <p:cNvPr id="2" name="Terminatore 1">
            <a:extLst>
              <a:ext uri="{FF2B5EF4-FFF2-40B4-BE49-F238E27FC236}">
                <a16:creationId xmlns:a16="http://schemas.microsoft.com/office/drawing/2014/main" id="{4B39506F-71FC-4140-B523-8075798E24FB}"/>
              </a:ext>
            </a:extLst>
          </p:cNvPr>
          <p:cNvSpPr/>
          <p:nvPr/>
        </p:nvSpPr>
        <p:spPr>
          <a:xfrm>
            <a:off x="1332561" y="3056091"/>
            <a:ext cx="1944216" cy="452491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0070C0"/>
                </a:solidFill>
                <a:cs typeface="Times New Roman" pitchFamily="18" charset="0"/>
              </a:rPr>
              <a:t>Regioni meno sviluppate</a:t>
            </a:r>
          </a:p>
        </p:txBody>
      </p:sp>
      <p:sp>
        <p:nvSpPr>
          <p:cNvPr id="14" name="Terminatore 13">
            <a:extLst>
              <a:ext uri="{FF2B5EF4-FFF2-40B4-BE49-F238E27FC236}">
                <a16:creationId xmlns:a16="http://schemas.microsoft.com/office/drawing/2014/main" id="{E8306551-B559-43CE-8E45-2A8CB1ECFD20}"/>
              </a:ext>
            </a:extLst>
          </p:cNvPr>
          <p:cNvSpPr/>
          <p:nvPr/>
        </p:nvSpPr>
        <p:spPr>
          <a:xfrm>
            <a:off x="1332561" y="3989156"/>
            <a:ext cx="1944216" cy="452491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0070C0"/>
                </a:solidFill>
                <a:cs typeface="Times New Roman" pitchFamily="18" charset="0"/>
              </a:rPr>
              <a:t>Regioni in transizione</a:t>
            </a:r>
          </a:p>
        </p:txBody>
      </p:sp>
      <p:sp>
        <p:nvSpPr>
          <p:cNvPr id="15" name="Terminatore 14">
            <a:extLst>
              <a:ext uri="{FF2B5EF4-FFF2-40B4-BE49-F238E27FC236}">
                <a16:creationId xmlns:a16="http://schemas.microsoft.com/office/drawing/2014/main" id="{7BAEA992-FAE5-48F7-9844-1C147F9487FB}"/>
              </a:ext>
            </a:extLst>
          </p:cNvPr>
          <p:cNvSpPr/>
          <p:nvPr/>
        </p:nvSpPr>
        <p:spPr>
          <a:xfrm>
            <a:off x="1332562" y="4781244"/>
            <a:ext cx="2016224" cy="452491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0070C0"/>
                </a:solidFill>
                <a:cs typeface="Times New Roman" pitchFamily="18" charset="0"/>
              </a:rPr>
              <a:t>Regioni più sviluppate</a:t>
            </a:r>
          </a:p>
        </p:txBody>
      </p:sp>
      <p:sp>
        <p:nvSpPr>
          <p:cNvPr id="16" name="Rettangolo arrotondato 1">
            <a:extLst>
              <a:ext uri="{FF2B5EF4-FFF2-40B4-BE49-F238E27FC236}">
                <a16:creationId xmlns:a16="http://schemas.microsoft.com/office/drawing/2014/main" id="{B6A33E02-6204-4063-A184-4A82D2546BF5}"/>
              </a:ext>
            </a:extLst>
          </p:cNvPr>
          <p:cNvSpPr/>
          <p:nvPr/>
        </p:nvSpPr>
        <p:spPr>
          <a:xfrm>
            <a:off x="3780833" y="3726079"/>
            <a:ext cx="4104456" cy="715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con un </a:t>
            </a:r>
            <a:r>
              <a:rPr lang="it-IT" altLang="it-IT" sz="1200" b="1" dirty="0">
                <a:solidFill>
                  <a:srgbClr val="0070C0"/>
                </a:solidFill>
                <a:cs typeface="Times New Roman" pitchFamily="18" charset="0"/>
              </a:rPr>
              <a:t>PIL</a:t>
            </a: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 pro capite compreso tra il </a:t>
            </a:r>
            <a:r>
              <a:rPr lang="it-IT" altLang="it-IT" sz="1200" b="1" dirty="0">
                <a:solidFill>
                  <a:srgbClr val="0070C0"/>
                </a:solidFill>
                <a:cs typeface="Times New Roman" pitchFamily="18" charset="0"/>
              </a:rPr>
              <a:t>75% ed il 100% </a:t>
            </a: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della media comunitaria</a:t>
            </a:r>
          </a:p>
        </p:txBody>
      </p:sp>
      <p:sp>
        <p:nvSpPr>
          <p:cNvPr id="17" name="Rettangolo arrotondato 1">
            <a:extLst>
              <a:ext uri="{FF2B5EF4-FFF2-40B4-BE49-F238E27FC236}">
                <a16:creationId xmlns:a16="http://schemas.microsoft.com/office/drawing/2014/main" id="{B9469056-44B2-473D-ADEF-2383CAE51F5E}"/>
              </a:ext>
            </a:extLst>
          </p:cNvPr>
          <p:cNvSpPr/>
          <p:nvPr/>
        </p:nvSpPr>
        <p:spPr>
          <a:xfrm>
            <a:off x="3780833" y="4662182"/>
            <a:ext cx="4104456" cy="715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con un </a:t>
            </a:r>
            <a:r>
              <a:rPr lang="it-IT" altLang="it-IT" sz="1200" b="1" dirty="0">
                <a:solidFill>
                  <a:srgbClr val="0070C0"/>
                </a:solidFill>
                <a:cs typeface="Times New Roman" pitchFamily="18" charset="0"/>
              </a:rPr>
              <a:t>PIL</a:t>
            </a: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 pro capite </a:t>
            </a:r>
            <a:r>
              <a:rPr lang="it-IT" altLang="it-IT" sz="1200" b="1" dirty="0">
                <a:solidFill>
                  <a:srgbClr val="0070C0"/>
                </a:solidFill>
                <a:cs typeface="Times New Roman" pitchFamily="18" charset="0"/>
              </a:rPr>
              <a:t>superiore al 100% </a:t>
            </a:r>
            <a:r>
              <a:rPr lang="it-IT" altLang="it-IT" sz="1200" dirty="0">
                <a:solidFill>
                  <a:srgbClr val="0070C0"/>
                </a:solidFill>
                <a:cs typeface="Times New Roman" pitchFamily="18" charset="0"/>
              </a:rPr>
              <a:t>della media comunitaria</a:t>
            </a:r>
          </a:p>
        </p:txBody>
      </p:sp>
    </p:spTree>
    <p:extLst>
      <p:ext uri="{BB962C8B-B14F-4D97-AF65-F5344CB8AC3E}">
        <p14:creationId xmlns:p14="http://schemas.microsoft.com/office/powerpoint/2010/main" val="29123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5A38013-A91D-4CD2-BCD5-4528C9C9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362026"/>
            <a:ext cx="5143680" cy="196208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675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it-IT" altLang="it-IT" sz="619">
                <a:solidFill>
                  <a:schemeClr val="tx1"/>
                </a:solidFill>
              </a:rPr>
              <a:t> </a:t>
            </a: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FC12B1B-BBC5-4234-B586-BD7CD0708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8" y="321468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3E26A01E-3CF2-4AE4-A688-07FA3A714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grpSp>
        <p:nvGrpSpPr>
          <p:cNvPr id="44037" name="Group 5">
            <a:extLst>
              <a:ext uri="{FF2B5EF4-FFF2-40B4-BE49-F238E27FC236}">
                <a16:creationId xmlns:a16="http://schemas.microsoft.com/office/drawing/2014/main" id="{2C0E2D57-1C49-4594-B3B1-C3923FD5F064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400264"/>
            <a:ext cx="3514848" cy="2314656"/>
            <a:chOff x="0" y="0"/>
            <a:chExt cx="2250" cy="615"/>
          </a:xfrm>
        </p:grpSpPr>
        <p:sp>
          <p:nvSpPr>
            <p:cNvPr id="44047" name="Rectangle 6">
              <a:extLst>
                <a:ext uri="{FF2B5EF4-FFF2-40B4-BE49-F238E27FC236}">
                  <a16:creationId xmlns:a16="http://schemas.microsoft.com/office/drawing/2014/main" id="{E44F09EB-DE96-48C9-B1F9-0B879E129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44048" name="Rectangle 7">
              <a:extLst>
                <a:ext uri="{FF2B5EF4-FFF2-40B4-BE49-F238E27FC236}">
                  <a16:creationId xmlns:a16="http://schemas.microsoft.com/office/drawing/2014/main" id="{554B9DD3-3046-4F7A-8E46-F215EAAD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1515" name="Rectangle 13">
            <a:extLst>
              <a:ext uri="{FF2B5EF4-FFF2-40B4-BE49-F238E27FC236}">
                <a16:creationId xmlns:a16="http://schemas.microsoft.com/office/drawing/2014/main" id="{3178652E-B92F-49F3-AA51-B4CF4E028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4070919"/>
            <a:ext cx="4077547" cy="1302298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</p:spPr>
        <p:txBody>
          <a:bodyPr anchor="ctr">
            <a:flatTx/>
          </a:bodyPr>
          <a:lstStyle/>
          <a:p>
            <a:pPr algn="ctr">
              <a:buClr>
                <a:schemeClr val="bg1"/>
              </a:buClr>
              <a:defRPr/>
            </a:pPr>
            <a:r>
              <a:rPr lang="it-IT" sz="1200" b="1" i="1" dirty="0">
                <a:solidFill>
                  <a:schemeClr val="bg1"/>
                </a:solidFill>
              </a:rPr>
              <a:t>Attori nella gestione indiretta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Commissione 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Governo Centrale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Regioni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Enti Locali Territoriali 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Privati/ Enti Locali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D8146C4-54CB-57FD-EFE6-FAD8F70F8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855" y="2493851"/>
            <a:ext cx="3914987" cy="1369892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</p:spPr>
        <p:txBody>
          <a:bodyPr anchor="ctr">
            <a:flatTx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it-IT" altLang="it-IT" sz="1400" i="1" dirty="0">
                <a:solidFill>
                  <a:schemeClr val="bg1"/>
                </a:solidFill>
                <a:latin typeface="+mn-lt"/>
              </a:rPr>
              <a:t>Trasferimento risorse ad enti nazionali o regionali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it-IT" altLang="it-IT" sz="1400" i="1" dirty="0">
                <a:solidFill>
                  <a:schemeClr val="bg1"/>
                </a:solidFill>
                <a:latin typeface="+mn-lt"/>
              </a:rPr>
              <a:t>Co-finanziamento governativo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it-IT" altLang="it-IT" sz="1400" i="1" dirty="0">
                <a:solidFill>
                  <a:schemeClr val="bg1"/>
                </a:solidFill>
                <a:latin typeface="+mn-lt"/>
              </a:rPr>
              <a:t>Assegnazione delle risorse sulla base di specifici bandi</a:t>
            </a:r>
            <a:endParaRPr lang="en-GB" altLang="it-IT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1F061237-EDB4-F6D9-5747-EC9BDFCF1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45" y="4070919"/>
            <a:ext cx="3123872" cy="1282020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</p:spPr>
        <p:txBody>
          <a:bodyPr anchor="ctr">
            <a:flatTx/>
          </a:bodyPr>
          <a:lstStyle/>
          <a:p>
            <a:pPr algn="ctr">
              <a:buClr>
                <a:schemeClr val="bg1"/>
              </a:buClr>
              <a:defRPr/>
            </a:pPr>
            <a:r>
              <a:rPr lang="it-IT" sz="1200" b="1" i="1" dirty="0">
                <a:solidFill>
                  <a:schemeClr val="bg1"/>
                </a:solidFill>
              </a:rPr>
              <a:t>Attori nella gestione indiretta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DG Commissione europea 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Agenzie delegate</a:t>
            </a:r>
          </a:p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200" i="1" dirty="0">
                <a:solidFill>
                  <a:schemeClr val="bg1"/>
                </a:solidFill>
              </a:rPr>
              <a:t>Beneficiari dei progetti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9BC1F142-FD6D-360F-D19E-C03D59A1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87" y="2493851"/>
            <a:ext cx="3121193" cy="1369892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</p:spPr>
        <p:txBody>
          <a:bodyPr anchor="ctr">
            <a:flatTx/>
          </a:bodyPr>
          <a:lstStyle/>
          <a:p>
            <a:pPr marL="192885" indent="-192885" algn="just"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1400" i="1" dirty="0">
                <a:solidFill>
                  <a:schemeClr val="bg1"/>
                </a:solidFill>
              </a:rPr>
              <a:t>Rapporto contrattuale tra</a:t>
            </a:r>
          </a:p>
          <a:p>
            <a:pPr algn="just">
              <a:buClr>
                <a:schemeClr val="bg1"/>
              </a:buClr>
              <a:defRPr/>
            </a:pPr>
            <a:r>
              <a:rPr lang="it-IT" sz="1400" i="1" dirty="0">
                <a:solidFill>
                  <a:schemeClr val="bg1"/>
                </a:solidFill>
              </a:rPr>
              <a:t>Commissione (o Agenzia delegata)  e utente finale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CD725996-B7F2-45E0-FD48-219E53CEC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20" y="1268760"/>
            <a:ext cx="2518543" cy="5383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Gestione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indiretta</a:t>
            </a: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814C1879-972D-8076-6F01-711EF914A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671" y="1349667"/>
            <a:ext cx="2337874" cy="5383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400" b="1" dirty="0">
                <a:solidFill>
                  <a:srgbClr val="0070C0"/>
                </a:solidFill>
                <a:cs typeface="Times New Roman" pitchFamily="18" charset="0"/>
              </a:rPr>
              <a:t>Gestione </a:t>
            </a:r>
            <a:r>
              <a:rPr lang="en-GB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diretta</a:t>
            </a: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4" name="Rettangolo arrotondato 1">
            <a:extLst>
              <a:ext uri="{FF2B5EF4-FFF2-40B4-BE49-F238E27FC236}">
                <a16:creationId xmlns:a16="http://schemas.microsoft.com/office/drawing/2014/main" id="{40E6D543-9686-3BF1-D4B3-DF38A97CBA09}"/>
              </a:ext>
            </a:extLst>
          </p:cNvPr>
          <p:cNvSpPr/>
          <p:nvPr/>
        </p:nvSpPr>
        <p:spPr>
          <a:xfrm>
            <a:off x="3131840" y="257990"/>
            <a:ext cx="4731332" cy="468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DIFFERENZA TRA GESTIONE  DIRETTA E INDIRETTA</a:t>
            </a:r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0D26BC69-8F65-8859-95A4-2E067A56A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8" y="5530624"/>
            <a:ext cx="3661329" cy="7786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Obiettivo</a:t>
            </a:r>
            <a:endParaRPr lang="en-GB" altLang="it-IT" sz="12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buNone/>
            </a:pP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far </a:t>
            </a: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cooperare</a:t>
            </a: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200" dirty="0">
                <a:solidFill>
                  <a:srgbClr val="0070C0"/>
                </a:solidFill>
                <a:cs typeface="Times New Roman" pitchFamily="18" charset="0"/>
              </a:rPr>
              <a:t>le </a:t>
            </a:r>
            <a:r>
              <a:rPr lang="en-GB" altLang="it-IT" sz="1200" dirty="0" err="1">
                <a:solidFill>
                  <a:srgbClr val="0070C0"/>
                </a:solidFill>
                <a:cs typeface="Times New Roman" pitchFamily="18" charset="0"/>
              </a:rPr>
              <a:t>regioni</a:t>
            </a:r>
            <a:r>
              <a:rPr lang="en-GB" altLang="it-IT" sz="1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200" dirty="0" err="1">
                <a:solidFill>
                  <a:srgbClr val="0070C0"/>
                </a:solidFill>
                <a:cs typeface="Times New Roman" pitchFamily="18" charset="0"/>
              </a:rPr>
              <a:t>europee</a:t>
            </a:r>
            <a:r>
              <a:rPr lang="en-GB" altLang="it-IT" sz="1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endParaRPr lang="it-IT" altLang="it-IT" sz="12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FAB96F0E-421B-A883-1EED-6A772F85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8" y="5509813"/>
            <a:ext cx="4008481" cy="7995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Obiettivo</a:t>
            </a:r>
            <a:endParaRPr lang="en-GB" altLang="it-IT" sz="12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buNone/>
            </a:pP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Ridurre</a:t>
            </a: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 il </a:t>
            </a: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divario</a:t>
            </a: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200" dirty="0" err="1">
                <a:solidFill>
                  <a:srgbClr val="0070C0"/>
                </a:solidFill>
                <a:cs typeface="Times New Roman" pitchFamily="18" charset="0"/>
              </a:rPr>
              <a:t>tra</a:t>
            </a:r>
            <a:r>
              <a:rPr lang="en-GB" altLang="it-IT" sz="1200" dirty="0">
                <a:solidFill>
                  <a:srgbClr val="0070C0"/>
                </a:solidFill>
                <a:cs typeface="Times New Roman" pitchFamily="18" charset="0"/>
              </a:rPr>
              <a:t> le </a:t>
            </a:r>
            <a:r>
              <a:rPr lang="en-GB" altLang="it-IT" sz="1200" dirty="0" err="1">
                <a:solidFill>
                  <a:srgbClr val="0070C0"/>
                </a:solidFill>
                <a:cs typeface="Times New Roman" pitchFamily="18" charset="0"/>
              </a:rPr>
              <a:t>regioni</a:t>
            </a:r>
            <a:r>
              <a:rPr lang="en-GB" altLang="it-IT" sz="1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200" dirty="0" err="1">
                <a:solidFill>
                  <a:srgbClr val="0070C0"/>
                </a:solidFill>
                <a:cs typeface="Times New Roman" pitchFamily="18" charset="0"/>
              </a:rPr>
              <a:t>europee</a:t>
            </a:r>
            <a:endParaRPr lang="it-IT" altLang="it-IT" sz="1200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4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621691A-07F2-4E1D-8805-A7380C62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233434"/>
            <a:ext cx="5143680" cy="196208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675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it-IT" altLang="it-IT" sz="619">
                <a:solidFill>
                  <a:schemeClr val="tx1"/>
                </a:solidFill>
              </a:rPr>
              <a:t> </a:t>
            </a: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B01C127-C54C-4E72-BF4A-128FA6BF7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45" y="3233434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921BF518-7990-44A5-9843-0AC3E3138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grpSp>
        <p:nvGrpSpPr>
          <p:cNvPr id="54277" name="Group 5">
            <a:extLst>
              <a:ext uri="{FF2B5EF4-FFF2-40B4-BE49-F238E27FC236}">
                <a16:creationId xmlns:a16="http://schemas.microsoft.com/office/drawing/2014/main" id="{9EEDD7D6-F577-4F15-8AD5-306707AE5D6E}"/>
              </a:ext>
            </a:extLst>
          </p:cNvPr>
          <p:cNvGrpSpPr>
            <a:grpSpLocks/>
          </p:cNvGrpSpPr>
          <p:nvPr/>
        </p:nvGrpSpPr>
        <p:grpSpPr bwMode="auto">
          <a:xfrm>
            <a:off x="1908374" y="1990021"/>
            <a:ext cx="5236038" cy="2186064"/>
            <a:chOff x="-308" y="-236"/>
            <a:chExt cx="2863" cy="615"/>
          </a:xfrm>
        </p:grpSpPr>
        <p:sp>
          <p:nvSpPr>
            <p:cNvPr id="54280" name="Rectangle 6">
              <a:extLst>
                <a:ext uri="{FF2B5EF4-FFF2-40B4-BE49-F238E27FC236}">
                  <a16:creationId xmlns:a16="http://schemas.microsoft.com/office/drawing/2014/main" id="{685CC043-9557-4DFB-B19A-24920820D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7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54281" name="Rectangle 7">
              <a:extLst>
                <a:ext uri="{FF2B5EF4-FFF2-40B4-BE49-F238E27FC236}">
                  <a16:creationId xmlns:a16="http://schemas.microsoft.com/office/drawing/2014/main" id="{0FE9E03D-0AB4-431F-9601-7AD0FC3CF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8" y="-236"/>
              <a:ext cx="2863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000" b="1" i="1" dirty="0">
                <a:solidFill>
                  <a:schemeClr val="accent2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000" b="1" i="1" dirty="0">
                <a:solidFill>
                  <a:schemeClr val="accent2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000" b="1" i="1" dirty="0">
                <a:solidFill>
                  <a:srgbClr val="0070C0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i="1" dirty="0">
                  <a:solidFill>
                    <a:srgbClr val="0070C0"/>
                  </a:solidFill>
                  <a:latin typeface="Tahoma" panose="020B0604030504040204" pitchFamily="34" charset="0"/>
                </a:rPr>
                <a:t>Gestione diretta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i="1" dirty="0">
                  <a:solidFill>
                    <a:srgbClr val="0070C0"/>
                  </a:solidFill>
                  <a:latin typeface="Tahoma" panose="020B0604030504040204" pitchFamily="34" charset="0"/>
                </a:rPr>
                <a:t>I programmi comunitari</a:t>
              </a:r>
              <a:endParaRPr lang="it-IT" altLang="it-IT" sz="2000" dirty="0">
                <a:solidFill>
                  <a:srgbClr val="0070C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000" dirty="0">
                <a:solidFill>
                  <a:srgbClr val="000099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54278" name="Text Box 8">
            <a:extLst>
              <a:ext uri="{FF2B5EF4-FFF2-40B4-BE49-F238E27FC236}">
                <a16:creationId xmlns:a16="http://schemas.microsoft.com/office/drawing/2014/main" id="{7D725000-63EC-4B3E-878A-1AD99FECA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36" y="4243416"/>
            <a:ext cx="4243536" cy="577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>
              <a:solidFill>
                <a:srgbClr val="000099"/>
              </a:solidFill>
              <a:cs typeface="Lucida Sans Unicode" panose="020B0602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350">
              <a:solidFill>
                <a:schemeClr val="tx1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>
              <a:solidFill>
                <a:schemeClr val="accent2"/>
              </a:solidFill>
              <a:latin typeface="Tahoma" panose="020B060403050404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4">
            <a:extLst>
              <a:ext uri="{FF2B5EF4-FFF2-40B4-BE49-F238E27FC236}">
                <a16:creationId xmlns:a16="http://schemas.microsoft.com/office/drawing/2014/main" id="{01E2B739-58D3-4C0A-B900-A4E6F417620B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485992"/>
            <a:ext cx="3514848" cy="2314656"/>
            <a:chOff x="0" y="0"/>
            <a:chExt cx="2250" cy="615"/>
          </a:xfrm>
        </p:grpSpPr>
        <p:sp>
          <p:nvSpPr>
            <p:cNvPr id="58376" name="Rectangle 5">
              <a:extLst>
                <a:ext uri="{FF2B5EF4-FFF2-40B4-BE49-F238E27FC236}">
                  <a16:creationId xmlns:a16="http://schemas.microsoft.com/office/drawing/2014/main" id="{D46D82D4-7E89-4DBA-9350-23CB2D1F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58377" name="Rectangle 6">
              <a:extLst>
                <a:ext uri="{FF2B5EF4-FFF2-40B4-BE49-F238E27FC236}">
                  <a16:creationId xmlns:a16="http://schemas.microsoft.com/office/drawing/2014/main" id="{DC41D540-B71B-454B-81D3-B73748291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58371" name="Rectangle 16">
            <a:extLst>
              <a:ext uri="{FF2B5EF4-FFF2-40B4-BE49-F238E27FC236}">
                <a16:creationId xmlns:a16="http://schemas.microsoft.com/office/drawing/2014/main" id="{C95DD412-7D46-45CF-86C8-5623418F1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379" y="4064140"/>
            <a:ext cx="3454904" cy="2173172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Non prevede la realizzazione di opere a carattere strutturale su base nazionale o regionale (competenza peculiare dei fondi strutturali), </a:t>
            </a:r>
            <a:r>
              <a:rPr lang="it-IT" altLang="it-IT" sz="1600" b="1" i="1" dirty="0">
                <a:solidFill>
                  <a:srgbClr val="FFFF00"/>
                </a:solidFill>
              </a:rPr>
              <a:t>ma la realizzazione di  progetti innovativi </a:t>
            </a:r>
            <a:r>
              <a:rPr lang="it-IT" altLang="it-IT" sz="1600" i="1" dirty="0">
                <a:solidFill>
                  <a:schemeClr val="bg1"/>
                </a:solidFill>
              </a:rPr>
              <a:t>elaborati secondo il </a:t>
            </a:r>
            <a:r>
              <a:rPr lang="it-IT" altLang="it-IT" sz="1600" b="1" i="1" dirty="0">
                <a:solidFill>
                  <a:srgbClr val="FFFF00"/>
                </a:solidFill>
              </a:rPr>
              <a:t>principio del partenariato</a:t>
            </a:r>
            <a:endParaRPr lang="en-GB" altLang="it-IT" sz="1600" b="1" i="1" dirty="0">
              <a:solidFill>
                <a:srgbClr val="FFFF00"/>
              </a:solidFill>
            </a:endParaRPr>
          </a:p>
        </p:txBody>
      </p:sp>
      <p:sp>
        <p:nvSpPr>
          <p:cNvPr id="58372" name="AutoShape 19">
            <a:extLst>
              <a:ext uri="{FF2B5EF4-FFF2-40B4-BE49-F238E27FC236}">
                <a16:creationId xmlns:a16="http://schemas.microsoft.com/office/drawing/2014/main" id="{7908F34D-8DDA-439B-BCE5-413B90796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057" y="3360240"/>
            <a:ext cx="273258" cy="283080"/>
          </a:xfrm>
          <a:prstGeom prst="downArrow">
            <a:avLst>
              <a:gd name="adj1" fmla="val 50000"/>
              <a:gd name="adj2" fmla="val 4075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58373" name="Rectangle 7">
            <a:extLst>
              <a:ext uri="{FF2B5EF4-FFF2-40B4-BE49-F238E27FC236}">
                <a16:creationId xmlns:a16="http://schemas.microsoft.com/office/drawing/2014/main" id="{BAB0BDAA-A887-4515-B900-9F9195A82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05" y="1696190"/>
            <a:ext cx="7044267" cy="1442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Il “Programma comunitario” o “fonte di finanziamento diretta” può essere definito come “azione, insieme di azioni o altra iniziativa comportante una spesa che, secondo l'atto di base o l'autorizzazione di bilancio relativi, deve essere attuata  dalla Commissione a favore di una o più categorie di beneficiari specifici” (Reg. 58/2003). </a:t>
            </a:r>
          </a:p>
        </p:txBody>
      </p:sp>
      <p:sp>
        <p:nvSpPr>
          <p:cNvPr id="58374" name="Rectangle 11">
            <a:extLst>
              <a:ext uri="{FF2B5EF4-FFF2-40B4-BE49-F238E27FC236}">
                <a16:creationId xmlns:a16="http://schemas.microsoft.com/office/drawing/2014/main" id="{D7983429-35D6-4868-AA90-EA8142E5F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07" y="4055962"/>
            <a:ext cx="3687916" cy="2173172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E’ dunque </a:t>
            </a:r>
            <a:r>
              <a:rPr lang="it-IT" altLang="it-IT" sz="1600" b="1" i="1" dirty="0">
                <a:solidFill>
                  <a:srgbClr val="FFFF00"/>
                </a:solidFill>
              </a:rPr>
              <a:t>uno strumento, attraverso  cui l’UE finanzia  l’esecuzione di una serie di azioni </a:t>
            </a:r>
            <a:r>
              <a:rPr lang="it-IT" altLang="it-IT" sz="1600" i="1" dirty="0">
                <a:solidFill>
                  <a:schemeClr val="bg1"/>
                </a:solidFill>
              </a:rPr>
              <a:t>per realizzare gli  obiettivi che si è prefissata nelle  diverse materie di sua competenza</a:t>
            </a:r>
            <a:endParaRPr lang="en-GB" altLang="it-IT" sz="1600" i="1" dirty="0">
              <a:solidFill>
                <a:schemeClr val="bg1"/>
              </a:solidFill>
            </a:endParaRPr>
          </a:p>
        </p:txBody>
      </p:sp>
      <p:sp>
        <p:nvSpPr>
          <p:cNvPr id="58375" name="AutoShape 20">
            <a:extLst>
              <a:ext uri="{FF2B5EF4-FFF2-40B4-BE49-F238E27FC236}">
                <a16:creationId xmlns:a16="http://schemas.microsoft.com/office/drawing/2014/main" id="{603CF5F0-1674-436A-8C94-30A3843A5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573" y="3359346"/>
            <a:ext cx="273258" cy="283974"/>
          </a:xfrm>
          <a:prstGeom prst="downArrow">
            <a:avLst>
              <a:gd name="adj1" fmla="val 50000"/>
              <a:gd name="adj2" fmla="val 40842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>
            <a:extLst>
              <a:ext uri="{FF2B5EF4-FFF2-40B4-BE49-F238E27FC236}">
                <a16:creationId xmlns:a16="http://schemas.microsoft.com/office/drawing/2014/main" id="{799FBD13-0F29-420B-BC22-2A9807CA5EBC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94890"/>
            <a:ext cx="3514848" cy="2314656"/>
            <a:chOff x="0" y="0"/>
            <a:chExt cx="2250" cy="615"/>
          </a:xfrm>
        </p:grpSpPr>
        <p:sp>
          <p:nvSpPr>
            <p:cNvPr id="60427" name="Rectangle 3">
              <a:extLst>
                <a:ext uri="{FF2B5EF4-FFF2-40B4-BE49-F238E27FC236}">
                  <a16:creationId xmlns:a16="http://schemas.microsoft.com/office/drawing/2014/main" id="{CD8FDE7C-01D8-4FAF-BFE8-03FB89363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60428" name="Rectangle 4">
              <a:extLst>
                <a:ext uri="{FF2B5EF4-FFF2-40B4-BE49-F238E27FC236}">
                  <a16:creationId xmlns:a16="http://schemas.microsoft.com/office/drawing/2014/main" id="{1C0D9EE0-9442-424C-AC82-BE6F6F8D0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0419" name="Rectangle 6">
            <a:extLst>
              <a:ext uri="{FF2B5EF4-FFF2-40B4-BE49-F238E27FC236}">
                <a16:creationId xmlns:a16="http://schemas.microsoft.com/office/drawing/2014/main" id="{4B7956E5-F4A7-4734-9AA5-F70E5218A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16" y="2493538"/>
            <a:ext cx="4051401" cy="1367509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in base agli obiettivi che si prefigge di realizzare, predispone dei programmi inerenti diversi settori, aventi generalmente durata pluriennale e attuati dalle varie DG</a:t>
            </a:r>
            <a:endParaRPr lang="en-GB" altLang="it-IT" sz="1600" i="1" dirty="0">
              <a:solidFill>
                <a:schemeClr val="bg1"/>
              </a:solidFill>
            </a:endParaRPr>
          </a:p>
        </p:txBody>
      </p:sp>
      <p:sp>
        <p:nvSpPr>
          <p:cNvPr id="60420" name="Rectangle 7">
            <a:extLst>
              <a:ext uri="{FF2B5EF4-FFF2-40B4-BE49-F238E27FC236}">
                <a16:creationId xmlns:a16="http://schemas.microsoft.com/office/drawing/2014/main" id="{7F167BF0-0AEA-484B-899C-61866BAF2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495" y="4516477"/>
            <a:ext cx="4140447" cy="1576819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ciascuna nel proprio settore, gestiscono direttamente gli  stanziamenti previsti per i vari  programmi attraverso la  pubblicazione periodica di bandi comunitari sulla GUUE o sul </a:t>
            </a:r>
            <a:r>
              <a:rPr lang="it-IT" altLang="it-IT" sz="1600" b="1" i="1" dirty="0">
                <a:solidFill>
                  <a:srgbClr val="FFFF00"/>
                </a:solidFill>
              </a:rPr>
              <a:t>sito web delle DG, tutti sul portale «Funding and </a:t>
            </a:r>
            <a:r>
              <a:rPr lang="it-IT" altLang="it-IT" sz="1600" b="1" i="1" dirty="0" err="1">
                <a:solidFill>
                  <a:srgbClr val="FFFF00"/>
                </a:solidFill>
              </a:rPr>
              <a:t>tenders</a:t>
            </a:r>
            <a:r>
              <a:rPr lang="it-IT" altLang="it-IT" sz="1600" b="1" i="1" dirty="0">
                <a:solidFill>
                  <a:srgbClr val="FFFF00"/>
                </a:solidFill>
              </a:rPr>
              <a:t>»</a:t>
            </a:r>
            <a:endParaRPr lang="en-GB" altLang="it-IT" sz="1600" b="1" i="1" dirty="0">
              <a:solidFill>
                <a:srgbClr val="FFFF00"/>
              </a:solidFill>
            </a:endParaRPr>
          </a:p>
        </p:txBody>
      </p:sp>
      <p:sp>
        <p:nvSpPr>
          <p:cNvPr id="60421" name="Oval 10">
            <a:extLst>
              <a:ext uri="{FF2B5EF4-FFF2-40B4-BE49-F238E27FC236}">
                <a16:creationId xmlns:a16="http://schemas.microsoft.com/office/drawing/2014/main" id="{6FD6F681-AFB8-4A9A-AEC4-81B5C39FC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14" y="2624436"/>
            <a:ext cx="2403563" cy="8264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La </a:t>
            </a: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Commissione</a:t>
            </a: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europea</a:t>
            </a:r>
            <a:endParaRPr lang="it-IT" altLang="it-IT" sz="1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0422" name="Oval 11">
            <a:extLst>
              <a:ext uri="{FF2B5EF4-FFF2-40B4-BE49-F238E27FC236}">
                <a16:creationId xmlns:a16="http://schemas.microsoft.com/office/drawing/2014/main" id="{130EE1E1-B834-45BA-A0F6-CFA9537C3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42" y="4890773"/>
            <a:ext cx="2403563" cy="6984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Le </a:t>
            </a:r>
            <a:r>
              <a:rPr lang="en-GB" altLang="it-IT" sz="1200" b="1" dirty="0" err="1">
                <a:solidFill>
                  <a:srgbClr val="0070C0"/>
                </a:solidFill>
                <a:cs typeface="Times New Roman" pitchFamily="18" charset="0"/>
              </a:rPr>
              <a:t>Direzioni</a:t>
            </a: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Generali</a:t>
            </a:r>
            <a:endParaRPr lang="it-IT" altLang="it-IT" sz="1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0423" name="Rectangle 12">
            <a:extLst>
              <a:ext uri="{FF2B5EF4-FFF2-40B4-BE49-F238E27FC236}">
                <a16:creationId xmlns:a16="http://schemas.microsoft.com/office/drawing/2014/main" id="{5DE9E431-A15A-4D0F-9B64-88E9FFCFE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372" y="1476588"/>
            <a:ext cx="3434796" cy="554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L’iter dei programmi comunitari</a:t>
            </a:r>
          </a:p>
        </p:txBody>
      </p:sp>
      <p:sp>
        <p:nvSpPr>
          <p:cNvPr id="60424" name="AutoShape 13">
            <a:extLst>
              <a:ext uri="{FF2B5EF4-FFF2-40B4-BE49-F238E27FC236}">
                <a16:creationId xmlns:a16="http://schemas.microsoft.com/office/drawing/2014/main" id="{3D6AD349-46D9-42FF-AEAE-70B64F32E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024" y="3024547"/>
            <a:ext cx="385776" cy="128592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60425" name="AutoShape 14">
            <a:extLst>
              <a:ext uri="{FF2B5EF4-FFF2-40B4-BE49-F238E27FC236}">
                <a16:creationId xmlns:a16="http://schemas.microsoft.com/office/drawing/2014/main" id="{92B6EAE8-3394-4257-BA7B-5DB1C2419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488" y="5176294"/>
            <a:ext cx="385776" cy="128592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>
            <a:extLst>
              <a:ext uri="{FF2B5EF4-FFF2-40B4-BE49-F238E27FC236}">
                <a16:creationId xmlns:a16="http://schemas.microsoft.com/office/drawing/2014/main" id="{7D61C86E-E57A-441A-BCC1-F440E52480C8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485992"/>
            <a:ext cx="3514848" cy="2314656"/>
            <a:chOff x="0" y="0"/>
            <a:chExt cx="2250" cy="615"/>
          </a:xfrm>
        </p:grpSpPr>
        <p:sp>
          <p:nvSpPr>
            <p:cNvPr id="62474" name="Rectangle 3">
              <a:extLst>
                <a:ext uri="{FF2B5EF4-FFF2-40B4-BE49-F238E27FC236}">
                  <a16:creationId xmlns:a16="http://schemas.microsoft.com/office/drawing/2014/main" id="{DAAB88FB-35AB-4D76-998A-2DBB17BCA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62475" name="Rectangle 4">
              <a:extLst>
                <a:ext uri="{FF2B5EF4-FFF2-40B4-BE49-F238E27FC236}">
                  <a16:creationId xmlns:a16="http://schemas.microsoft.com/office/drawing/2014/main" id="{45A57B5B-C13F-46E7-8A38-C19FE4CC4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2467" name="Rectangle 5">
            <a:extLst>
              <a:ext uri="{FF2B5EF4-FFF2-40B4-BE49-F238E27FC236}">
                <a16:creationId xmlns:a16="http://schemas.microsoft.com/office/drawing/2014/main" id="{940832E2-CBA7-42AC-965F-15D0AD7AB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36" y="1548723"/>
            <a:ext cx="3514847" cy="820245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La decisione di adozione dei programmi comunitari pubblicata sulla:</a:t>
            </a:r>
            <a:endParaRPr lang="en-GB" altLang="it-IT" sz="1600" i="1" dirty="0">
              <a:solidFill>
                <a:schemeClr val="bg1"/>
              </a:solidFill>
            </a:endParaRPr>
          </a:p>
        </p:txBody>
      </p:sp>
      <p:sp>
        <p:nvSpPr>
          <p:cNvPr id="62468" name="Oval 7">
            <a:extLst>
              <a:ext uri="{FF2B5EF4-FFF2-40B4-BE49-F238E27FC236}">
                <a16:creationId xmlns:a16="http://schemas.microsoft.com/office/drawing/2014/main" id="{866C1014-5E09-435C-8769-82C00FE31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6219" y="1732366"/>
            <a:ext cx="2216861" cy="5188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200" b="1">
                <a:solidFill>
                  <a:srgbClr val="0070C0"/>
                </a:solidFill>
                <a:cs typeface="Times New Roman" pitchFamily="18" charset="0"/>
              </a:rPr>
              <a:t>GUUE serie</a:t>
            </a:r>
            <a:r>
              <a:rPr lang="en-GB" altLang="it-IT" sz="1200" b="1" dirty="0">
                <a:solidFill>
                  <a:srgbClr val="0070C0"/>
                </a:solidFill>
                <a:cs typeface="Times New Roman" pitchFamily="18" charset="0"/>
              </a:rPr>
              <a:t> L    </a:t>
            </a:r>
            <a:endParaRPr lang="it-IT" altLang="it-IT" sz="1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2469" name="Rectangle 9">
            <a:extLst>
              <a:ext uri="{FF2B5EF4-FFF2-40B4-BE49-F238E27FC236}">
                <a16:creationId xmlns:a16="http://schemas.microsoft.com/office/drawing/2014/main" id="{BA02A71F-2C4C-479E-BE1A-FF3DE841A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24" y="260647"/>
            <a:ext cx="3159434" cy="5188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L’iter dei programmi comunitari</a:t>
            </a:r>
          </a:p>
        </p:txBody>
      </p:sp>
      <p:sp>
        <p:nvSpPr>
          <p:cNvPr id="62470" name="AutoShape 10">
            <a:extLst>
              <a:ext uri="{FF2B5EF4-FFF2-40B4-BE49-F238E27FC236}">
                <a16:creationId xmlns:a16="http://schemas.microsoft.com/office/drawing/2014/main" id="{7ECEB2DC-D3EC-418A-A44B-0B14D31D6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722" y="1884082"/>
            <a:ext cx="600096" cy="187530"/>
          </a:xfrm>
          <a:prstGeom prst="rightArrow">
            <a:avLst>
              <a:gd name="adj1" fmla="val 50000"/>
              <a:gd name="adj2" fmla="val 80000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62471" name="AutoShape 11">
            <a:extLst>
              <a:ext uri="{FF2B5EF4-FFF2-40B4-BE49-F238E27FC236}">
                <a16:creationId xmlns:a16="http://schemas.microsoft.com/office/drawing/2014/main" id="{26336558-0A99-4CEC-B50D-39ACCAA53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693" y="2867775"/>
            <a:ext cx="600096" cy="171456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62472" name="Rectangle 12">
            <a:extLst>
              <a:ext uri="{FF2B5EF4-FFF2-40B4-BE49-F238E27FC236}">
                <a16:creationId xmlns:a16="http://schemas.microsoft.com/office/drawing/2014/main" id="{00262018-53FC-446D-8955-79FEA1F61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46" y="2758452"/>
            <a:ext cx="3514847" cy="670548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>
                <a:solidFill>
                  <a:schemeClr val="bg1"/>
                </a:solidFill>
              </a:rPr>
              <a:t>I bandi relativi ai programmi 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>
                <a:solidFill>
                  <a:schemeClr val="bg1"/>
                </a:solidFill>
              </a:rPr>
              <a:t>sono pubblicati sulla</a:t>
            </a:r>
            <a:endParaRPr lang="en-GB" altLang="it-IT" sz="1600" i="1">
              <a:solidFill>
                <a:schemeClr val="bg1"/>
              </a:solidFill>
            </a:endParaRPr>
          </a:p>
        </p:txBody>
      </p:sp>
      <p:sp>
        <p:nvSpPr>
          <p:cNvPr id="62473" name="Oval 13">
            <a:extLst>
              <a:ext uri="{FF2B5EF4-FFF2-40B4-BE49-F238E27FC236}">
                <a16:creationId xmlns:a16="http://schemas.microsoft.com/office/drawing/2014/main" id="{5B820382-E9BC-4D90-B7F5-07430B00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612" y="2492896"/>
            <a:ext cx="3436868" cy="9701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GUUE </a:t>
            </a: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serie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C</a:t>
            </a:r>
          </a:p>
          <a:p>
            <a:pPr algn="ctr">
              <a:buNone/>
            </a:pP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Sito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web </a:t>
            </a: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delle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DG</a:t>
            </a:r>
          </a:p>
          <a:p>
            <a:pPr algn="ctr">
              <a:buNone/>
            </a:pP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EU Funding and tender Portal</a:t>
            </a:r>
          </a:p>
          <a:p>
            <a:pPr algn="ctr">
              <a:buNone/>
            </a:pP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Programmi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di </a:t>
            </a: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lavoro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dei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singoli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strumenti</a:t>
            </a:r>
            <a:r>
              <a:rPr lang="en-GB" altLang="it-IT" sz="105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altLang="it-IT" sz="1050" b="1" dirty="0" err="1">
                <a:solidFill>
                  <a:srgbClr val="0070C0"/>
                </a:solidFill>
                <a:cs typeface="Times New Roman" pitchFamily="18" charset="0"/>
              </a:rPr>
              <a:t>finanziari</a:t>
            </a:r>
            <a:endParaRPr lang="it-IT" altLang="it-IT" sz="105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2EF3C28-63B9-4F7D-95E0-D9249B2BA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32" y="4516821"/>
            <a:ext cx="3769251" cy="1864506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Spetta alla  Commissione europea,  attraverso i propri apparati  amministrativi, le DG, o si avvale, specie per le funzioni amministrative, di  apposite Agenzie Esecutive o di Autorità Responsabili.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17C91D3-0B93-4D8C-ACE7-D083C54AB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657" y="3743658"/>
            <a:ext cx="4188567" cy="4054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500" b="1">
                <a:solidFill>
                  <a:srgbClr val="0070C0"/>
                </a:solidFill>
                <a:cs typeface="Times New Roman" pitchFamily="18" charset="0"/>
              </a:rPr>
              <a:t>La gestione dei programmi comunitari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06E23585-954E-4487-A836-EEE7C1A66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874" y="4483990"/>
            <a:ext cx="4188567" cy="1897337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Esistono comunque alcuni Programmi, che sono attuati attraverso l'ausilio di Agenzie Nazionali costituite dagli Stati membri su richiesta della Comunità, con il compito di informare i cittadini, raccogliere le proposte di progetto elaborate dagli operatori nazionali e trasmettere infine le proposte selezionate a Bruxelles.</a:t>
            </a: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62CB6B8B-A628-49EC-8AA1-D2E532A1F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105" y="3710868"/>
            <a:ext cx="273258" cy="405422"/>
          </a:xfrm>
          <a:prstGeom prst="downArrow">
            <a:avLst>
              <a:gd name="adj1" fmla="val 50000"/>
              <a:gd name="adj2" fmla="val 44444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16" name="AutoShape 15">
            <a:extLst>
              <a:ext uri="{FF2B5EF4-FFF2-40B4-BE49-F238E27FC236}">
                <a16:creationId xmlns:a16="http://schemas.microsoft.com/office/drawing/2014/main" id="{96129215-377F-4ADB-BF07-D25B718F2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4649" y="3719926"/>
            <a:ext cx="273258" cy="405422"/>
          </a:xfrm>
          <a:prstGeom prst="downArrow">
            <a:avLst>
              <a:gd name="adj1" fmla="val 50000"/>
              <a:gd name="adj2" fmla="val 44444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2">
            <a:extLst>
              <a:ext uri="{FF2B5EF4-FFF2-40B4-BE49-F238E27FC236}">
                <a16:creationId xmlns:a16="http://schemas.microsoft.com/office/drawing/2014/main" id="{A90C8AF1-CAE0-47AE-B7A8-2B0F1A9EB0FC}"/>
              </a:ext>
            </a:extLst>
          </p:cNvPr>
          <p:cNvGrpSpPr>
            <a:grpSpLocks/>
          </p:cNvGrpSpPr>
          <p:nvPr/>
        </p:nvGrpSpPr>
        <p:grpSpPr bwMode="auto">
          <a:xfrm>
            <a:off x="2495179" y="2383129"/>
            <a:ext cx="3514848" cy="2314656"/>
            <a:chOff x="0" y="0"/>
            <a:chExt cx="2250" cy="615"/>
          </a:xfrm>
        </p:grpSpPr>
        <p:sp>
          <p:nvSpPr>
            <p:cNvPr id="72718" name="Rectangle 3">
              <a:extLst>
                <a:ext uri="{FF2B5EF4-FFF2-40B4-BE49-F238E27FC236}">
                  <a16:creationId xmlns:a16="http://schemas.microsoft.com/office/drawing/2014/main" id="{97F9B13E-0C5F-4B2A-AB4E-C440F37DC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72719" name="Rectangle 4">
              <a:extLst>
                <a:ext uri="{FF2B5EF4-FFF2-40B4-BE49-F238E27FC236}">
                  <a16:creationId xmlns:a16="http://schemas.microsoft.com/office/drawing/2014/main" id="{FC91E431-3175-4817-975C-9F0ED6F19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72708" name="Rectangle 6">
            <a:extLst>
              <a:ext uri="{FF2B5EF4-FFF2-40B4-BE49-F238E27FC236}">
                <a16:creationId xmlns:a16="http://schemas.microsoft.com/office/drawing/2014/main" id="{C219B325-7E6E-4297-99D0-E3129CAEF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001" y="188640"/>
            <a:ext cx="3418448" cy="8097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Requisiti fondamentali</a:t>
            </a:r>
          </a:p>
        </p:txBody>
      </p:sp>
      <p:sp>
        <p:nvSpPr>
          <p:cNvPr id="72711" name="Rectangle 13">
            <a:extLst>
              <a:ext uri="{FF2B5EF4-FFF2-40B4-BE49-F238E27FC236}">
                <a16:creationId xmlns:a16="http://schemas.microsoft.com/office/drawing/2014/main" id="{503DD9D8-6B30-45AA-B75C-D71EA7C7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502" y="3312547"/>
            <a:ext cx="2385646" cy="1447985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i="1" dirty="0">
                <a:solidFill>
                  <a:schemeClr val="bg1"/>
                </a:solidFill>
              </a:rPr>
              <a:t>In che misura il </a:t>
            </a:r>
            <a:r>
              <a:rPr lang="it-IT" altLang="it-IT" sz="1200" b="1" i="1" dirty="0">
                <a:solidFill>
                  <a:schemeClr val="bg1"/>
                </a:solidFill>
              </a:rPr>
              <a:t>progetto è innovativo? 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i="1" dirty="0">
                <a:solidFill>
                  <a:schemeClr val="bg1"/>
                </a:solidFill>
              </a:rPr>
              <a:t>Crea nuovi </a:t>
            </a:r>
            <a:r>
              <a:rPr lang="it-IT" altLang="it-IT" sz="1200" b="1" i="1" dirty="0">
                <a:solidFill>
                  <a:schemeClr val="bg1"/>
                </a:solidFill>
              </a:rPr>
              <a:t>metodi e processi? 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i="1" dirty="0">
                <a:solidFill>
                  <a:schemeClr val="bg1"/>
                </a:solidFill>
              </a:rPr>
              <a:t>Definisce </a:t>
            </a:r>
            <a:r>
              <a:rPr lang="it-IT" altLang="it-IT" sz="1200" b="1" i="1" dirty="0">
                <a:solidFill>
                  <a:schemeClr val="bg1"/>
                </a:solidFill>
              </a:rPr>
              <a:t>nuovi obiettivi? 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i="1" dirty="0">
                <a:solidFill>
                  <a:schemeClr val="bg1"/>
                </a:solidFill>
              </a:rPr>
              <a:t>Modifica</a:t>
            </a:r>
            <a:r>
              <a:rPr lang="it-IT" altLang="it-IT" sz="1200" b="1" i="1" dirty="0">
                <a:solidFill>
                  <a:schemeClr val="bg1"/>
                </a:solidFill>
              </a:rPr>
              <a:t> sistemi già esistenti? 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b="1" i="1" dirty="0">
                <a:solidFill>
                  <a:schemeClr val="bg1"/>
                </a:solidFill>
              </a:rPr>
              <a:t>Introduce nuovi approcci?</a:t>
            </a:r>
          </a:p>
        </p:txBody>
      </p:sp>
      <p:sp>
        <p:nvSpPr>
          <p:cNvPr id="72713" name="Rectangle 15">
            <a:extLst>
              <a:ext uri="{FF2B5EF4-FFF2-40B4-BE49-F238E27FC236}">
                <a16:creationId xmlns:a16="http://schemas.microsoft.com/office/drawing/2014/main" id="{BC948157-D411-4953-8B5C-C4D2F1580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864" y="5233761"/>
            <a:ext cx="2452284" cy="931543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b="1" i="1" dirty="0">
                <a:solidFill>
                  <a:schemeClr val="bg1"/>
                </a:solidFill>
              </a:rPr>
              <a:t>gli </a:t>
            </a:r>
            <a:r>
              <a:rPr lang="it-IT" altLang="it-IT" sz="1200" i="1" dirty="0">
                <a:solidFill>
                  <a:schemeClr val="bg1"/>
                </a:solidFill>
              </a:rPr>
              <a:t>obiettivi e gli effetti </a:t>
            </a:r>
            <a:r>
              <a:rPr lang="it-IT" altLang="it-IT" sz="1200" b="1" i="1" dirty="0">
                <a:solidFill>
                  <a:schemeClr val="bg1"/>
                </a:solidFill>
              </a:rPr>
              <a:t>delle azioni sono meglio raggiunti a livello europeo </a:t>
            </a:r>
            <a:r>
              <a:rPr lang="it-IT" altLang="it-IT" sz="1200" i="1" dirty="0">
                <a:solidFill>
                  <a:schemeClr val="bg1"/>
                </a:solidFill>
              </a:rPr>
              <a:t>che a livello nazionale o locale</a:t>
            </a:r>
            <a:r>
              <a:rPr lang="it-IT" altLang="it-IT" sz="1200" b="1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2714" name="AutoShape 16">
            <a:extLst>
              <a:ext uri="{FF2B5EF4-FFF2-40B4-BE49-F238E27FC236}">
                <a16:creationId xmlns:a16="http://schemas.microsoft.com/office/drawing/2014/main" id="{EE44D5FD-8550-4D17-BDA4-195F02A21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135" y="2320381"/>
            <a:ext cx="342912" cy="128592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72715" name="AutoShape 19">
            <a:extLst>
              <a:ext uri="{FF2B5EF4-FFF2-40B4-BE49-F238E27FC236}">
                <a16:creationId xmlns:a16="http://schemas.microsoft.com/office/drawing/2014/main" id="{A2065C95-FA04-41E1-9C7A-1B2C16B28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10" y="3754224"/>
            <a:ext cx="342912" cy="140464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72716" name="AutoShape 20">
            <a:extLst>
              <a:ext uri="{FF2B5EF4-FFF2-40B4-BE49-F238E27FC236}">
                <a16:creationId xmlns:a16="http://schemas.microsoft.com/office/drawing/2014/main" id="{C2783711-D883-4BD4-AC40-C8013C04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068" y="5509861"/>
            <a:ext cx="342912" cy="128592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8376D70-A9C1-4113-8A78-AF7E954B5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383" y="1697108"/>
            <a:ext cx="2339610" cy="1196572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i="1" dirty="0">
                <a:solidFill>
                  <a:schemeClr val="bg1"/>
                </a:solidFill>
              </a:rPr>
              <a:t>Il progetto incoraggia </a:t>
            </a:r>
            <a:r>
              <a:rPr lang="it-IT" altLang="it-IT" sz="1200" b="1" i="1" dirty="0">
                <a:solidFill>
                  <a:schemeClr val="bg1"/>
                </a:solidFill>
              </a:rPr>
              <a:t>la mobilità 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b="1" i="1" dirty="0">
                <a:solidFill>
                  <a:schemeClr val="bg1"/>
                </a:solidFill>
              </a:rPr>
              <a:t>geografica?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b="1" i="1" dirty="0">
                <a:solidFill>
                  <a:schemeClr val="bg1"/>
                </a:solidFill>
              </a:rPr>
              <a:t>Coinvolgimento </a:t>
            </a:r>
            <a:r>
              <a:rPr lang="it-IT" altLang="it-IT" sz="1200" i="1" dirty="0">
                <a:solidFill>
                  <a:schemeClr val="bg1"/>
                </a:solidFill>
              </a:rPr>
              <a:t>minimo di due Stati UE</a:t>
            </a:r>
          </a:p>
        </p:txBody>
      </p:sp>
      <p:sp>
        <p:nvSpPr>
          <p:cNvPr id="19" name="AutoShape 16">
            <a:extLst>
              <a:ext uri="{FF2B5EF4-FFF2-40B4-BE49-F238E27FC236}">
                <a16:creationId xmlns:a16="http://schemas.microsoft.com/office/drawing/2014/main" id="{F5A20625-BF74-4EA7-8482-0AD826D0E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884" y="2191464"/>
            <a:ext cx="342912" cy="128592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D67872BA-90D9-4B25-BDC2-8B461F8BC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659" y="1663180"/>
            <a:ext cx="2453390" cy="858983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b="1" i="1" dirty="0">
                <a:solidFill>
                  <a:schemeClr val="bg1"/>
                </a:solidFill>
              </a:rPr>
              <a:t>L’UE  interviene </a:t>
            </a:r>
            <a:r>
              <a:rPr lang="it-IT" altLang="it-IT" sz="1200" i="1" dirty="0">
                <a:solidFill>
                  <a:schemeClr val="bg1"/>
                </a:solidFill>
              </a:rPr>
              <a:t>solo quando Enti locali, le Regioni o lo Stato  </a:t>
            </a:r>
            <a:r>
              <a:rPr lang="it-IT" altLang="it-IT" sz="1200" b="1" i="1" dirty="0">
                <a:solidFill>
                  <a:schemeClr val="bg1"/>
                </a:solidFill>
              </a:rPr>
              <a:t>non sono in grado di fare da soli</a:t>
            </a: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F8C9C355-5EF9-4B96-94E8-F506EB8A0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7603" y="3167991"/>
            <a:ext cx="2380444" cy="1318324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200" b="1" i="1" dirty="0">
                <a:solidFill>
                  <a:schemeClr val="bg1"/>
                </a:solidFill>
              </a:rPr>
              <a:t>Il flusso dei benefici </a:t>
            </a:r>
            <a:r>
              <a:rPr lang="it-IT" altLang="it-IT" sz="1200" i="1" dirty="0">
                <a:solidFill>
                  <a:schemeClr val="bg1"/>
                </a:solidFill>
              </a:rPr>
              <a:t>che il progetto arreca </a:t>
            </a:r>
            <a:r>
              <a:rPr lang="it-IT" altLang="it-IT" sz="1200" b="1" i="1" dirty="0">
                <a:solidFill>
                  <a:schemeClr val="bg1"/>
                </a:solidFill>
              </a:rPr>
              <a:t>deve mantenersi e svilupparsi  nel lungo periodo. </a:t>
            </a:r>
            <a:r>
              <a:rPr lang="it-IT" altLang="it-IT" sz="1200" i="1" dirty="0">
                <a:solidFill>
                  <a:schemeClr val="bg1"/>
                </a:solidFill>
              </a:rPr>
              <a:t>Il progetto deve poter</a:t>
            </a:r>
            <a:r>
              <a:rPr lang="it-IT" altLang="it-IT" sz="1200" b="1" i="1" dirty="0">
                <a:solidFill>
                  <a:schemeClr val="bg1"/>
                </a:solidFill>
              </a:rPr>
              <a:t> sopravvivere al  finanziamento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EC25E465-831C-472F-AAB5-D82D998B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132" y="5211227"/>
            <a:ext cx="2380444" cy="858983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it-IT" altLang="it-IT" sz="1200" b="1" i="1" dirty="0">
                <a:solidFill>
                  <a:schemeClr val="bg1"/>
                </a:solidFill>
              </a:rPr>
              <a:t>Pubblicazione dei dati dei partner</a:t>
            </a:r>
          </a:p>
        </p:txBody>
      </p:sp>
      <p:sp>
        <p:nvSpPr>
          <p:cNvPr id="27" name="AutoShape 12">
            <a:extLst>
              <a:ext uri="{FF2B5EF4-FFF2-40B4-BE49-F238E27FC236}">
                <a16:creationId xmlns:a16="http://schemas.microsoft.com/office/drawing/2014/main" id="{8DF85054-C5C8-4FB1-9DB7-DF229D593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818" y="1993423"/>
            <a:ext cx="263672" cy="128592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28" name="AutoShape 15">
            <a:extLst>
              <a:ext uri="{FF2B5EF4-FFF2-40B4-BE49-F238E27FC236}">
                <a16:creationId xmlns:a16="http://schemas.microsoft.com/office/drawing/2014/main" id="{7C48B0BE-B948-42BC-9033-2944D18A5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214" y="3852132"/>
            <a:ext cx="263672" cy="128592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C20E78E2-8A7A-4B07-B256-1FAEC66AC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21" y="5590704"/>
            <a:ext cx="263672" cy="128592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rgbClr val="0000FF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65F643E-7918-4574-A293-9A21C81A2C8F}"/>
              </a:ext>
            </a:extLst>
          </p:cNvPr>
          <p:cNvSpPr/>
          <p:nvPr/>
        </p:nvSpPr>
        <p:spPr>
          <a:xfrm>
            <a:off x="1" y="2071095"/>
            <a:ext cx="1712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rgbClr val="0000FF"/>
                </a:solidFill>
                <a:cs typeface="Times New Roman" panose="02020603050405020304" pitchFamily="18" charset="0"/>
              </a:rPr>
              <a:t>Transnazionalità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E3AC1E4-4BA3-4C7C-B2B1-9987506DF765}"/>
              </a:ext>
            </a:extLst>
          </p:cNvPr>
          <p:cNvSpPr/>
          <p:nvPr/>
        </p:nvSpPr>
        <p:spPr>
          <a:xfrm>
            <a:off x="15255" y="3642488"/>
            <a:ext cx="1446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rgbClr val="0000FF"/>
                </a:solidFill>
                <a:cs typeface="Times New Roman" panose="02020603050405020304" pitchFamily="18" charset="0"/>
              </a:rPr>
              <a:t>Innovazione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7910480-01AE-48F3-B447-C9EA3DE9154B}"/>
              </a:ext>
            </a:extLst>
          </p:cNvPr>
          <p:cNvSpPr/>
          <p:nvPr/>
        </p:nvSpPr>
        <p:spPr>
          <a:xfrm>
            <a:off x="130483" y="5307333"/>
            <a:ext cx="1657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rgbClr val="0000FF"/>
                </a:solidFill>
                <a:cs typeface="Times New Roman" panose="02020603050405020304" pitchFamily="18" charset="0"/>
              </a:rPr>
              <a:t>Valore aggiunto europeo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08F54DD-5B80-49E7-AEC1-A1118416857A}"/>
              </a:ext>
            </a:extLst>
          </p:cNvPr>
          <p:cNvSpPr/>
          <p:nvPr/>
        </p:nvSpPr>
        <p:spPr>
          <a:xfrm>
            <a:off x="4813776" y="1887655"/>
            <a:ext cx="142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rgbClr val="0000FF"/>
                </a:solidFill>
                <a:cs typeface="Times New Roman" panose="02020603050405020304" pitchFamily="18" charset="0"/>
              </a:rPr>
              <a:t>Sussidiarietà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AEEDC668-16F5-409F-A802-42DAD5F7858D}"/>
              </a:ext>
            </a:extLst>
          </p:cNvPr>
          <p:cNvSpPr/>
          <p:nvPr/>
        </p:nvSpPr>
        <p:spPr>
          <a:xfrm>
            <a:off x="4858223" y="3699021"/>
            <a:ext cx="1336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rgbClr val="0000FF"/>
                </a:solidFill>
                <a:cs typeface="Times New Roman" panose="02020603050405020304" pitchFamily="18" charset="0"/>
              </a:rPr>
              <a:t>Sostenibilità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D4BDC14-C415-4B12-BC00-BF247D412600}"/>
              </a:ext>
            </a:extLst>
          </p:cNvPr>
          <p:cNvSpPr/>
          <p:nvPr/>
        </p:nvSpPr>
        <p:spPr>
          <a:xfrm>
            <a:off x="4739272" y="5136195"/>
            <a:ext cx="1536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it-IT" altLang="it-IT" dirty="0">
                <a:solidFill>
                  <a:srgbClr val="0000FF"/>
                </a:solidFill>
                <a:cs typeface="Times New Roman" panose="02020603050405020304" pitchFamily="18" charset="0"/>
              </a:rPr>
              <a:t>Interesse comunitario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dirty="0">
                <a:solidFill>
                  <a:srgbClr val="0000FF"/>
                </a:solidFill>
                <a:cs typeface="Times New Roman" panose="02020603050405020304" pitchFamily="18" charset="0"/>
              </a:rPr>
              <a:t>e trasparenza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4196D6D5-E30B-4FAC-9974-0DB884F882EF}"/>
              </a:ext>
            </a:extLst>
          </p:cNvPr>
          <p:cNvSpPr/>
          <p:nvPr/>
        </p:nvSpPr>
        <p:spPr>
          <a:xfrm>
            <a:off x="611560" y="1425102"/>
            <a:ext cx="8189675" cy="9579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Le 6 priorità della Commissione Europea contenute negli “Orientamenti Politici” del 2019 e nel “Programma di lavoro della Commissione 2020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sulle quali l'Europa deve concentrarsi fino al 2024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sono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4" name="Rettangolo arrotondato 1">
            <a:extLst>
              <a:ext uri="{FF2B5EF4-FFF2-40B4-BE49-F238E27FC236}">
                <a16:creationId xmlns:a16="http://schemas.microsoft.com/office/drawing/2014/main" id="{11EAE8E2-EC05-43B0-A8C4-7544FCE383E5}"/>
              </a:ext>
            </a:extLst>
          </p:cNvPr>
          <p:cNvSpPr/>
          <p:nvPr/>
        </p:nvSpPr>
        <p:spPr>
          <a:xfrm>
            <a:off x="611562" y="2533533"/>
            <a:ext cx="2491771" cy="38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Green </a:t>
            </a:r>
            <a:r>
              <a:rPr lang="it-IT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Deal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 europeo</a:t>
            </a:r>
          </a:p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" name="Rettangolo arrotondato 1">
            <a:extLst>
              <a:ext uri="{FF2B5EF4-FFF2-40B4-BE49-F238E27FC236}">
                <a16:creationId xmlns:a16="http://schemas.microsoft.com/office/drawing/2014/main" id="{3A2821E9-FDD1-4C2C-AA22-0839D5AFCAF5}"/>
              </a:ext>
            </a:extLst>
          </p:cNvPr>
          <p:cNvSpPr/>
          <p:nvPr/>
        </p:nvSpPr>
        <p:spPr>
          <a:xfrm>
            <a:off x="611562" y="3695547"/>
            <a:ext cx="2491770" cy="595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Un’economia al servizio delle persone</a:t>
            </a:r>
          </a:p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7" name="Rettangolo arrotondato 1">
            <a:extLst>
              <a:ext uri="{FF2B5EF4-FFF2-40B4-BE49-F238E27FC236}">
                <a16:creationId xmlns:a16="http://schemas.microsoft.com/office/drawing/2014/main" id="{BB814C7E-0CB5-460F-A247-45C4F9C88B33}"/>
              </a:ext>
            </a:extLst>
          </p:cNvPr>
          <p:cNvSpPr/>
          <p:nvPr/>
        </p:nvSpPr>
        <p:spPr>
          <a:xfrm>
            <a:off x="611562" y="3102956"/>
            <a:ext cx="2491770" cy="448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Un’Europa pronta per l’era digitale</a:t>
            </a:r>
          </a:p>
        </p:txBody>
      </p:sp>
      <p:sp>
        <p:nvSpPr>
          <p:cNvPr id="8" name="Rettangolo arrotondato 1">
            <a:extLst>
              <a:ext uri="{FF2B5EF4-FFF2-40B4-BE49-F238E27FC236}">
                <a16:creationId xmlns:a16="http://schemas.microsoft.com/office/drawing/2014/main" id="{44F5A9D3-9B6F-4B6D-BDE9-B4137C0623E6}"/>
              </a:ext>
            </a:extLst>
          </p:cNvPr>
          <p:cNvSpPr/>
          <p:nvPr/>
        </p:nvSpPr>
        <p:spPr>
          <a:xfrm>
            <a:off x="611560" y="4437112"/>
            <a:ext cx="2491771" cy="494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Un’Europa più forte nel mondo</a:t>
            </a:r>
          </a:p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9" name="Rettangolo arrotondato 1">
            <a:extLst>
              <a:ext uri="{FF2B5EF4-FFF2-40B4-BE49-F238E27FC236}">
                <a16:creationId xmlns:a16="http://schemas.microsoft.com/office/drawing/2014/main" id="{76F9EC14-EE25-417A-A35C-7856DAD5ABE4}"/>
              </a:ext>
            </a:extLst>
          </p:cNvPr>
          <p:cNvSpPr/>
          <p:nvPr/>
        </p:nvSpPr>
        <p:spPr>
          <a:xfrm>
            <a:off x="611562" y="5126776"/>
            <a:ext cx="2491770" cy="4624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Promuovere il nostro stile di vita europeo</a:t>
            </a:r>
          </a:p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0" name="Rettangolo arrotondato 1">
            <a:extLst>
              <a:ext uri="{FF2B5EF4-FFF2-40B4-BE49-F238E27FC236}">
                <a16:creationId xmlns:a16="http://schemas.microsoft.com/office/drawing/2014/main" id="{5EDFEC1B-4048-4457-863D-20D4877BC43F}"/>
              </a:ext>
            </a:extLst>
          </p:cNvPr>
          <p:cNvSpPr/>
          <p:nvPr/>
        </p:nvSpPr>
        <p:spPr>
          <a:xfrm>
            <a:off x="614349" y="5799103"/>
            <a:ext cx="2451167" cy="510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Un nuovo slancio per la democrazia europea</a:t>
            </a:r>
          </a:p>
          <a:p>
            <a:pPr algn="ctr">
              <a:defRPr/>
            </a:pPr>
            <a:endParaRPr lang="it-IT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1" name="Rettangolo arrotondato 1">
            <a:extLst>
              <a:ext uri="{FF2B5EF4-FFF2-40B4-BE49-F238E27FC236}">
                <a16:creationId xmlns:a16="http://schemas.microsoft.com/office/drawing/2014/main" id="{FAD853E3-A428-4249-A390-C06887B88C0A}"/>
              </a:ext>
            </a:extLst>
          </p:cNvPr>
          <p:cNvSpPr/>
          <p:nvPr/>
        </p:nvSpPr>
        <p:spPr>
          <a:xfrm>
            <a:off x="3427010" y="2492896"/>
            <a:ext cx="5374581" cy="41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Adoperarsi per divenire il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primo continente a impatto climatico zero</a:t>
            </a:r>
            <a:endParaRPr lang="en-GB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2" name="Rettangolo arrotondato 1">
            <a:extLst>
              <a:ext uri="{FF2B5EF4-FFF2-40B4-BE49-F238E27FC236}">
                <a16:creationId xmlns:a16="http://schemas.microsoft.com/office/drawing/2014/main" id="{344EC54A-E0C7-40AB-9F0C-5488DB9CE009}"/>
              </a:ext>
            </a:extLst>
          </p:cNvPr>
          <p:cNvSpPr/>
          <p:nvPr/>
        </p:nvSpPr>
        <p:spPr>
          <a:xfrm>
            <a:off x="3431234" y="3064747"/>
            <a:ext cx="5370002" cy="497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La strategia digitale dell'UE doterà le persone di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competenze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inerenti a una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nuova generazione di tecnologie</a:t>
            </a:r>
            <a:endParaRPr lang="en-GB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3" name="Rettangolo arrotondato 1">
            <a:extLst>
              <a:ext uri="{FF2B5EF4-FFF2-40B4-BE49-F238E27FC236}">
                <a16:creationId xmlns:a16="http://schemas.microsoft.com/office/drawing/2014/main" id="{B4A11863-5C15-47AC-8192-B0CBF8A53107}"/>
              </a:ext>
            </a:extLst>
          </p:cNvPr>
          <p:cNvSpPr/>
          <p:nvPr/>
        </p:nvSpPr>
        <p:spPr>
          <a:xfrm>
            <a:off x="3419873" y="3699860"/>
            <a:ext cx="5370002" cy="6652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Per creare un ambiente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più attraente per gli investimenti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e una crescita che offra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lavori di qualità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, in particolare per i giovani e le piccole imprese</a:t>
            </a:r>
            <a:endParaRPr lang="en-GB" altLang="it-IT" sz="14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4" name="Rettangolo arrotondato 1">
            <a:extLst>
              <a:ext uri="{FF2B5EF4-FFF2-40B4-BE49-F238E27FC236}">
                <a16:creationId xmlns:a16="http://schemas.microsoft.com/office/drawing/2014/main" id="{6C6AE428-0CB7-4AA5-BCF8-D7F3C7341E7D}"/>
              </a:ext>
            </a:extLst>
          </p:cNvPr>
          <p:cNvSpPr/>
          <p:nvPr/>
        </p:nvSpPr>
        <p:spPr>
          <a:xfrm>
            <a:off x="3431234" y="4487551"/>
            <a:ext cx="5370001" cy="422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Rafforzare la propria voce nel mondo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promuovendo il multilateralismo e un ordine mondiale basato su regole</a:t>
            </a:r>
            <a:endParaRPr lang="en-GB" altLang="it-IT" sz="14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5" name="Rettangolo arrotondato 1">
            <a:extLst>
              <a:ext uri="{FF2B5EF4-FFF2-40B4-BE49-F238E27FC236}">
                <a16:creationId xmlns:a16="http://schemas.microsoft.com/office/drawing/2014/main" id="{8E6B2103-10DE-4746-B274-E4C8514DC58D}"/>
              </a:ext>
            </a:extLst>
          </p:cNvPr>
          <p:cNvSpPr/>
          <p:nvPr/>
        </p:nvSpPr>
        <p:spPr>
          <a:xfrm>
            <a:off x="3418911" y="5056315"/>
            <a:ext cx="5383357" cy="532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Tutela dello Stato di diritto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per difendere la giustizia e i valori fondamentali dell'UE</a:t>
            </a:r>
            <a:endParaRPr lang="en-GB" altLang="it-IT" sz="14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6" name="Rettangolo arrotondato 1">
            <a:extLst>
              <a:ext uri="{FF2B5EF4-FFF2-40B4-BE49-F238E27FC236}">
                <a16:creationId xmlns:a16="http://schemas.microsoft.com/office/drawing/2014/main" id="{67226301-AD46-4036-B628-8F7FC667DCB5}"/>
              </a:ext>
            </a:extLst>
          </p:cNvPr>
          <p:cNvSpPr/>
          <p:nvPr/>
        </p:nvSpPr>
        <p:spPr>
          <a:xfrm>
            <a:off x="3400426" y="5726709"/>
            <a:ext cx="5403393" cy="582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Per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dare più voce ai cittadini europei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e proteggere la nostra democrazia da interferenze esterne quali la disinformazione e i messaggi di odio online</a:t>
            </a:r>
            <a:endParaRPr lang="en-GB" altLang="it-IT" sz="14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C6E7F93B-2904-4C31-9A77-DB0C912EA8C9}"/>
              </a:ext>
            </a:extLst>
          </p:cNvPr>
          <p:cNvSpPr/>
          <p:nvPr/>
        </p:nvSpPr>
        <p:spPr>
          <a:xfrm>
            <a:off x="2699792" y="116632"/>
            <a:ext cx="4752528" cy="9778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Luglio 2019 </a:t>
            </a:r>
          </a:p>
          <a:p>
            <a:pPr algn="ctr"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Pubblicazione degli orientamenti politici della nuova Commissione europea per il periodo 2019-2024</a:t>
            </a:r>
            <a:endParaRPr lang="en-GB" altLang="it-IT" sz="16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7176" name="Immagine 5">
            <a:extLst>
              <a:ext uri="{FF2B5EF4-FFF2-40B4-BE49-F238E27FC236}">
                <a16:creationId xmlns:a16="http://schemas.microsoft.com/office/drawing/2014/main" id="{CA2F621D-454F-4CB6-88BD-865B94E1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7509"/>
            <a:ext cx="1060884" cy="10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>
            <a:extLst>
              <a:ext uri="{FF2B5EF4-FFF2-40B4-BE49-F238E27FC236}">
                <a16:creationId xmlns:a16="http://schemas.microsoft.com/office/drawing/2014/main" id="{7AF73DAE-D73E-4A71-85C1-035CA8569868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400264"/>
            <a:ext cx="3514848" cy="2314656"/>
            <a:chOff x="0" y="0"/>
            <a:chExt cx="2250" cy="615"/>
          </a:xfrm>
        </p:grpSpPr>
        <p:sp>
          <p:nvSpPr>
            <p:cNvPr id="74765" name="Rectangle 3">
              <a:extLst>
                <a:ext uri="{FF2B5EF4-FFF2-40B4-BE49-F238E27FC236}">
                  <a16:creationId xmlns:a16="http://schemas.microsoft.com/office/drawing/2014/main" id="{D30DC77C-7C17-41C9-B48B-4354D8FB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74766" name="Rectangle 4">
              <a:extLst>
                <a:ext uri="{FF2B5EF4-FFF2-40B4-BE49-F238E27FC236}">
                  <a16:creationId xmlns:a16="http://schemas.microsoft.com/office/drawing/2014/main" id="{27DF9A29-2EF7-487E-8B44-FC9D7D01A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Oval 7">
            <a:extLst>
              <a:ext uri="{FF2B5EF4-FFF2-40B4-BE49-F238E27FC236}">
                <a16:creationId xmlns:a16="http://schemas.microsoft.com/office/drawing/2014/main" id="{CF82969D-7F75-D018-A503-A94924534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471845"/>
            <a:ext cx="2479964" cy="7174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Comunicazione</a:t>
            </a:r>
          </a:p>
        </p:txBody>
      </p:sp>
      <p:sp>
        <p:nvSpPr>
          <p:cNvPr id="5" name="AutoShape 12">
            <a:extLst>
              <a:ext uri="{FF2B5EF4-FFF2-40B4-BE49-F238E27FC236}">
                <a16:creationId xmlns:a16="http://schemas.microsoft.com/office/drawing/2014/main" id="{92DC3038-3FE7-8060-44EC-56FB8134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3766282"/>
            <a:ext cx="342912" cy="128592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0F667C-5172-ECB3-C570-7904825FB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285" y="476672"/>
            <a:ext cx="3281963" cy="307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2400" b="1" dirty="0">
                <a:solidFill>
                  <a:srgbClr val="0070C0"/>
                </a:solidFill>
                <a:cs typeface="Times New Roman" pitchFamily="18" charset="0"/>
              </a:rPr>
              <a:t>NOVITA’ 2021-2027: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4A6D6D-6CBC-4FC4-AFDB-119B25C8D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0" y="2041531"/>
            <a:ext cx="719539" cy="717466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B1916A2-1B30-A58E-8BD1-03DE6331B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068" y="1412776"/>
            <a:ext cx="5200989" cy="4968552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Per un’Europa sempre più vicina ai suoi cittadini, nel 2021-2027 sarà sempre </a:t>
            </a:r>
            <a:r>
              <a:rPr lang="it-IT" altLang="it-IT" sz="1600" b="1" i="1" dirty="0">
                <a:solidFill>
                  <a:schemeClr val="bg1"/>
                </a:solidFill>
              </a:rPr>
              <a:t>più necessario </a:t>
            </a:r>
            <a:r>
              <a:rPr lang="it-IT" altLang="it-IT" sz="1600" b="1" i="1" dirty="0">
                <a:solidFill>
                  <a:srgbClr val="FFFF00"/>
                </a:solidFill>
              </a:rPr>
              <a:t>comunicare più efficacemente i risultati positivi della politica di coesione</a:t>
            </a:r>
            <a:r>
              <a:rPr lang="it-IT" altLang="it-IT" sz="1600" i="1" dirty="0">
                <a:solidFill>
                  <a:schemeClr val="bg1"/>
                </a:solidFill>
              </a:rPr>
              <a:t>. Gli Stati membri e le regioni  dovranno adottare criteri più rigorosi in termini di comunicazione, quali </a:t>
            </a:r>
            <a:r>
              <a:rPr lang="it-IT" altLang="it-IT" sz="1600" b="1" i="1" dirty="0">
                <a:solidFill>
                  <a:schemeClr val="bg1"/>
                </a:solidFill>
              </a:rPr>
              <a:t>l’organizzazione di eventi </a:t>
            </a:r>
            <a:r>
              <a:rPr lang="it-IT" altLang="it-IT" sz="1600" i="1" dirty="0">
                <a:solidFill>
                  <a:schemeClr val="bg1"/>
                </a:solidFill>
              </a:rPr>
              <a:t>per l’avvio di importanti progetti finanziati dall’UE e l’elaborazione di </a:t>
            </a:r>
            <a:r>
              <a:rPr lang="it-IT" altLang="it-IT" sz="1600" b="1" i="1" dirty="0">
                <a:solidFill>
                  <a:schemeClr val="bg1"/>
                </a:solidFill>
              </a:rPr>
              <a:t>piani di divulgazione sui social media</a:t>
            </a:r>
            <a:r>
              <a:rPr lang="it-IT" altLang="it-IT" sz="1600" i="1" dirty="0">
                <a:solidFill>
                  <a:schemeClr val="bg1"/>
                </a:solidFill>
              </a:rPr>
              <a:t>.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600" i="1" dirty="0">
                <a:solidFill>
                  <a:schemeClr val="bg1"/>
                </a:solidFill>
              </a:rPr>
              <a:t>La </a:t>
            </a:r>
            <a:r>
              <a:rPr lang="it-IT" altLang="it-IT" sz="1600" b="1" i="1" dirty="0">
                <a:solidFill>
                  <a:schemeClr val="bg1"/>
                </a:solidFill>
              </a:rPr>
              <a:t>comunicazione</a:t>
            </a:r>
            <a:r>
              <a:rPr lang="it-IT" altLang="it-IT" sz="1600" i="1" dirty="0">
                <a:solidFill>
                  <a:schemeClr val="bg1"/>
                </a:solidFill>
              </a:rPr>
              <a:t> sui progetti finanziati dall’UE è stata </a:t>
            </a:r>
            <a:r>
              <a:rPr lang="it-IT" altLang="it-IT" sz="1600" b="1" i="1" dirty="0">
                <a:solidFill>
                  <a:schemeClr val="bg1"/>
                </a:solidFill>
              </a:rPr>
              <a:t>semplificata</a:t>
            </a:r>
            <a:r>
              <a:rPr lang="it-IT" altLang="it-IT" sz="1600" i="1" dirty="0">
                <a:solidFill>
                  <a:schemeClr val="bg1"/>
                </a:solidFill>
              </a:rPr>
              <a:t> grazie: </a:t>
            </a:r>
          </a:p>
          <a:p>
            <a:pPr marL="194387" indent="-194387" algn="just">
              <a:spcBef>
                <a:spcPct val="0"/>
              </a:spcBef>
              <a:buClr>
                <a:schemeClr val="bg1"/>
              </a:buClr>
            </a:pPr>
            <a:r>
              <a:rPr lang="it-IT" altLang="it-IT" sz="1600" b="1" i="1" dirty="0">
                <a:solidFill>
                  <a:schemeClr val="bg1"/>
                </a:solidFill>
              </a:rPr>
              <a:t>all’adozione di un unico marchio </a:t>
            </a:r>
            <a:r>
              <a:rPr lang="it-IT" altLang="it-IT" sz="1600" i="1" dirty="0">
                <a:solidFill>
                  <a:schemeClr val="bg1"/>
                </a:solidFill>
              </a:rPr>
              <a:t>per tutti i diversi fondi dell’UE</a:t>
            </a:r>
          </a:p>
          <a:p>
            <a:pPr marL="194387" indent="-194387" algn="just">
              <a:spcBef>
                <a:spcPct val="0"/>
              </a:spcBef>
              <a:buClr>
                <a:schemeClr val="bg1"/>
              </a:buClr>
            </a:pPr>
            <a:r>
              <a:rPr lang="it-IT" altLang="it-IT" sz="1600" b="1" i="1" dirty="0">
                <a:solidFill>
                  <a:schemeClr val="bg1"/>
                </a:solidFill>
              </a:rPr>
              <a:t>portale unico che presenti tutti i finanziamenti disponibili per le imprese</a:t>
            </a:r>
          </a:p>
          <a:p>
            <a:pPr marL="194387" indent="-194387" algn="just">
              <a:spcBef>
                <a:spcPct val="0"/>
              </a:spcBef>
              <a:buClr>
                <a:schemeClr val="bg1"/>
              </a:buClr>
            </a:pPr>
            <a:r>
              <a:rPr lang="it-IT" altLang="it-IT" sz="1600" i="1" dirty="0">
                <a:solidFill>
                  <a:schemeClr val="bg1"/>
                </a:solidFill>
              </a:rPr>
              <a:t>ad un’unica </a:t>
            </a:r>
            <a:r>
              <a:rPr lang="it-IT" altLang="it-IT" sz="1600" b="1" i="1" dirty="0">
                <a:solidFill>
                  <a:schemeClr val="bg1"/>
                </a:solidFill>
              </a:rPr>
              <a:t>banca dati dei progetti</a:t>
            </a:r>
            <a:r>
              <a:rPr lang="it-IT" altLang="it-IT" sz="1600" i="1" dirty="0">
                <a:solidFill>
                  <a:schemeClr val="bg1"/>
                </a:solidFill>
              </a:rPr>
              <a:t>, gestita dalla Commissione</a:t>
            </a:r>
          </a:p>
        </p:txBody>
      </p:sp>
    </p:spTree>
    <p:extLst>
      <p:ext uri="{BB962C8B-B14F-4D97-AF65-F5344CB8AC3E}">
        <p14:creationId xmlns:p14="http://schemas.microsoft.com/office/powerpoint/2010/main" val="700751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C4C999-BDFB-4270-90B2-D3343574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611" y="1770902"/>
            <a:ext cx="6573129" cy="791308"/>
          </a:xfrm>
        </p:spPr>
        <p:txBody>
          <a:bodyPr>
            <a:normAutofit fontScale="90000"/>
          </a:bodyPr>
          <a:lstStyle/>
          <a:p>
            <a:pPr algn="just"/>
            <a:r>
              <a:rPr lang="it-IT" altLang="it-IT" sz="2100" dirty="0">
                <a:solidFill>
                  <a:srgbClr val="0070C0"/>
                </a:solidFill>
              </a:rPr>
              <a:t>Per poter dare attuazione ai Programmi ed erogare i finanziamenti, le varie DG della Commissione prevedono</a:t>
            </a:r>
            <a:r>
              <a:rPr lang="it-IT" sz="2100" dirty="0">
                <a:solidFill>
                  <a:srgbClr val="0070C0"/>
                </a:solidFill>
              </a:rPr>
              <a:t> </a:t>
            </a:r>
            <a:r>
              <a:rPr lang="it-IT" sz="2100" b="1" dirty="0">
                <a:solidFill>
                  <a:srgbClr val="0070C0"/>
                </a:solidFill>
              </a:rPr>
              <a:t>diversi tipi di finanziamento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30C2BD6A-2338-40FD-832E-37E08D4A10EF}"/>
              </a:ext>
            </a:extLst>
          </p:cNvPr>
          <p:cNvGraphicFramePr/>
          <p:nvPr/>
        </p:nvGraphicFramePr>
        <p:xfrm>
          <a:off x="2286000" y="2557819"/>
          <a:ext cx="4572000" cy="2713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1047" descr="progressi economici">
            <a:extLst>
              <a:ext uri="{FF2B5EF4-FFF2-40B4-BE49-F238E27FC236}">
                <a16:creationId xmlns:a16="http://schemas.microsoft.com/office/drawing/2014/main" id="{5F2EFE5A-1E42-4097-86AB-EF5853E34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1" y="2915294"/>
            <a:ext cx="964440" cy="79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333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1026">
            <a:extLst>
              <a:ext uri="{FF2B5EF4-FFF2-40B4-BE49-F238E27FC236}">
                <a16:creationId xmlns:a16="http://schemas.microsoft.com/office/drawing/2014/main" id="{5420A3F0-D733-438B-A738-7677D3EE0D15}"/>
              </a:ext>
            </a:extLst>
          </p:cNvPr>
          <p:cNvGrpSpPr>
            <a:grpSpLocks/>
          </p:cNvGrpSpPr>
          <p:nvPr/>
        </p:nvGrpSpPr>
        <p:grpSpPr bwMode="auto">
          <a:xfrm>
            <a:off x="2670804" y="2537786"/>
            <a:ext cx="3514848" cy="2314656"/>
            <a:chOff x="0" y="0"/>
            <a:chExt cx="2250" cy="615"/>
          </a:xfrm>
        </p:grpSpPr>
        <p:sp>
          <p:nvSpPr>
            <p:cNvPr id="87051" name="Rectangle 1027">
              <a:extLst>
                <a:ext uri="{FF2B5EF4-FFF2-40B4-BE49-F238E27FC236}">
                  <a16:creationId xmlns:a16="http://schemas.microsoft.com/office/drawing/2014/main" id="{2CA6D816-EB91-4946-B6AD-B3E085206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87052" name="Rectangle 1028">
              <a:extLst>
                <a:ext uri="{FF2B5EF4-FFF2-40B4-BE49-F238E27FC236}">
                  <a16:creationId xmlns:a16="http://schemas.microsoft.com/office/drawing/2014/main" id="{5B303B09-049E-4E67-BED3-7B19B5C8F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87043" name="Rectangle 1032">
            <a:extLst>
              <a:ext uri="{FF2B5EF4-FFF2-40B4-BE49-F238E27FC236}">
                <a16:creationId xmlns:a16="http://schemas.microsoft.com/office/drawing/2014/main" id="{99DC4475-7D67-4B9F-B561-6660B8592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325" y="1268760"/>
            <a:ext cx="5544615" cy="708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La sovvenzione mira a soddisfare le esigenze della struttura proponente e ad attuare la politica della Commissione</a:t>
            </a:r>
          </a:p>
        </p:txBody>
      </p:sp>
      <p:sp>
        <p:nvSpPr>
          <p:cNvPr id="87045" name="Oval 1030">
            <a:extLst>
              <a:ext uri="{FF2B5EF4-FFF2-40B4-BE49-F238E27FC236}">
                <a16:creationId xmlns:a16="http://schemas.microsoft.com/office/drawing/2014/main" id="{315F2795-521E-4334-B62A-FC599F9F0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445439"/>
            <a:ext cx="2862621" cy="551513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i="1" dirty="0">
                <a:solidFill>
                  <a:schemeClr val="bg1"/>
                </a:solidFill>
              </a:rPr>
              <a:t>Approccio dal basso</a:t>
            </a:r>
          </a:p>
        </p:txBody>
      </p:sp>
      <p:sp>
        <p:nvSpPr>
          <p:cNvPr id="87046" name="Oval 1031">
            <a:extLst>
              <a:ext uri="{FF2B5EF4-FFF2-40B4-BE49-F238E27FC236}">
                <a16:creationId xmlns:a16="http://schemas.microsoft.com/office/drawing/2014/main" id="{EAD6E84A-5F60-4641-A7C3-D26FE9302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246" y="2339453"/>
            <a:ext cx="2975138" cy="598146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i="1" dirty="0">
                <a:solidFill>
                  <a:schemeClr val="bg1"/>
                </a:solidFill>
              </a:rPr>
              <a:t>Ha un mandato istituzionale</a:t>
            </a:r>
          </a:p>
        </p:txBody>
      </p:sp>
      <p:sp>
        <p:nvSpPr>
          <p:cNvPr id="87047" name="Oval 1037">
            <a:extLst>
              <a:ext uri="{FF2B5EF4-FFF2-40B4-BE49-F238E27FC236}">
                <a16:creationId xmlns:a16="http://schemas.microsoft.com/office/drawing/2014/main" id="{8E547DC9-8376-4EC3-A5E5-584E0605C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676" y="3170609"/>
            <a:ext cx="3729168" cy="4024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2400" b="1" i="1" dirty="0">
                <a:solidFill>
                  <a:srgbClr val="0070C0"/>
                </a:solidFill>
                <a:cs typeface="Times New Roman" pitchFamily="18" charset="0"/>
              </a:rPr>
              <a:t>Criteri</a:t>
            </a:r>
          </a:p>
        </p:txBody>
      </p:sp>
      <p:sp>
        <p:nvSpPr>
          <p:cNvPr id="87048" name="AutoShape 1042">
            <a:extLst>
              <a:ext uri="{FF2B5EF4-FFF2-40B4-BE49-F238E27FC236}">
                <a16:creationId xmlns:a16="http://schemas.microsoft.com/office/drawing/2014/main" id="{5642ACC7-B94B-45F4-85B4-DBC5D72D7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54" y="2559043"/>
            <a:ext cx="471504" cy="128592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  <a:effectLst>
            <a:outerShdw dist="35921" dir="2700000" sy="50000" kx="2115830" algn="bl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FF"/>
              </a:solidFill>
            </a:endParaRPr>
          </a:p>
        </p:txBody>
      </p:sp>
      <p:sp>
        <p:nvSpPr>
          <p:cNvPr id="14" name="Rectangle 1032">
            <a:extLst>
              <a:ext uri="{FF2B5EF4-FFF2-40B4-BE49-F238E27FC236}">
                <a16:creationId xmlns:a16="http://schemas.microsoft.com/office/drawing/2014/main" id="{895F563A-DEC6-4CA4-A54E-6A0D7E44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267" y="5013176"/>
            <a:ext cx="65545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Si tratta di un contributo finanziario a fondo perduto per la copertura parziale di un progetto. Le sovvenzioni vengono assegnate tramite inviti a presentare proposte (call for </a:t>
            </a:r>
            <a:r>
              <a:rPr lang="it-IT" altLang="it-IT" sz="1600" b="1" dirty="0" err="1">
                <a:solidFill>
                  <a:srgbClr val="0070C0"/>
                </a:solidFill>
                <a:cs typeface="Times New Roman" pitchFamily="18" charset="0"/>
              </a:rPr>
              <a:t>proposals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) per co-finanziare una proposta/progetto che contribuisca all’attuazione di una politica settoriale comunitaria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CBE639F-866A-4FB5-96A2-61AA1F02D5D8}"/>
              </a:ext>
            </a:extLst>
          </p:cNvPr>
          <p:cNvGrpSpPr/>
          <p:nvPr/>
        </p:nvGrpSpPr>
        <p:grpSpPr>
          <a:xfrm>
            <a:off x="3864111" y="404664"/>
            <a:ext cx="2321541" cy="462941"/>
            <a:chOff x="2032992" y="2844006"/>
            <a:chExt cx="2030015" cy="1260210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2D4C398-3923-4477-9E14-75F8E3B210F3}"/>
                </a:ext>
              </a:extLst>
            </p:cNvPr>
            <p:cNvSpPr/>
            <p:nvPr/>
          </p:nvSpPr>
          <p:spPr>
            <a:xfrm>
              <a:off x="2032992" y="2844006"/>
              <a:ext cx="2030015" cy="121800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sz="320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50AADD1-8930-40A1-9106-0147E8282162}"/>
                </a:ext>
              </a:extLst>
            </p:cNvPr>
            <p:cNvSpPr txBox="1"/>
            <p:nvPr/>
          </p:nvSpPr>
          <p:spPr>
            <a:xfrm>
              <a:off x="2032992" y="2886207"/>
              <a:ext cx="2030015" cy="1218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868" tIns="82868" rIns="82868" bIns="82868" numCol="1" spcCol="1270" anchor="ctr" anchorCtr="0">
              <a:noAutofit/>
            </a:bodyPr>
            <a:lstStyle/>
            <a:p>
              <a:pPr algn="ctr" defTabSz="9667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/>
                <a:t>Sovvenzioni</a:t>
              </a:r>
            </a:p>
          </p:txBody>
        </p:sp>
      </p:grpSp>
      <p:sp>
        <p:nvSpPr>
          <p:cNvPr id="2" name="Rectangle 1040">
            <a:extLst>
              <a:ext uri="{FF2B5EF4-FFF2-40B4-BE49-F238E27FC236}">
                <a16:creationId xmlns:a16="http://schemas.microsoft.com/office/drawing/2014/main" id="{8E0992A0-6496-C4FA-EDB0-E876B726F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604" y="4134054"/>
            <a:ext cx="2016787" cy="663098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</a:rPr>
              <a:t>Co-finanziamento</a:t>
            </a:r>
          </a:p>
        </p:txBody>
      </p:sp>
      <p:sp>
        <p:nvSpPr>
          <p:cNvPr id="5" name="Rectangle 1038">
            <a:extLst>
              <a:ext uri="{FF2B5EF4-FFF2-40B4-BE49-F238E27FC236}">
                <a16:creationId xmlns:a16="http://schemas.microsoft.com/office/drawing/2014/main" id="{74F72878-13A5-B8A6-D66E-A4DC129F2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9" y="4134054"/>
            <a:ext cx="2104966" cy="663098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dirty="0">
                <a:solidFill>
                  <a:schemeClr val="bg1"/>
                </a:solidFill>
              </a:rPr>
              <a:t>Qualità della proposta</a:t>
            </a:r>
          </a:p>
        </p:txBody>
      </p:sp>
      <p:sp>
        <p:nvSpPr>
          <p:cNvPr id="6" name="Rectangle 1039">
            <a:extLst>
              <a:ext uri="{FF2B5EF4-FFF2-40B4-BE49-F238E27FC236}">
                <a16:creationId xmlns:a16="http://schemas.microsoft.com/office/drawing/2014/main" id="{B5943679-3BB7-8D8D-D402-729CC5C32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901" y="4134052"/>
            <a:ext cx="2104966" cy="663099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dirty="0">
                <a:solidFill>
                  <a:schemeClr val="bg1"/>
                </a:solidFill>
              </a:rPr>
              <a:t>Conta poco l’aspetto </a:t>
            </a:r>
          </a:p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dirty="0">
                <a:solidFill>
                  <a:schemeClr val="bg1"/>
                </a:solidFill>
              </a:rPr>
              <a:t>finanziario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F8FA0B-8103-4923-81C2-4D4FE982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71" y="1272537"/>
            <a:ext cx="8016054" cy="847491"/>
          </a:xfrm>
        </p:spPr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La Commissione utilizza due tipi di sovvenzioni (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Grants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6BED35-1064-476E-9817-2EEC1531C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370" y="2106617"/>
            <a:ext cx="2901255" cy="847491"/>
          </a:xfrm>
        </p:spPr>
        <p:txBody>
          <a:bodyPr>
            <a:no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Sovvenzioni a favore di azioni specifiche (</a:t>
            </a:r>
            <a:r>
              <a:rPr lang="it-IT" sz="1600" dirty="0" err="1">
                <a:solidFill>
                  <a:srgbClr val="0070C0"/>
                </a:solidFill>
              </a:rPr>
              <a:t>grants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awarded</a:t>
            </a:r>
            <a:r>
              <a:rPr lang="it-IT" sz="1600" dirty="0">
                <a:solidFill>
                  <a:srgbClr val="0070C0"/>
                </a:solidFill>
              </a:rPr>
              <a:t> for </a:t>
            </a:r>
            <a:r>
              <a:rPr lang="it-IT" sz="1600" dirty="0" err="1">
                <a:solidFill>
                  <a:srgbClr val="0070C0"/>
                </a:solidFill>
              </a:rPr>
              <a:t>specific</a:t>
            </a:r>
            <a:r>
              <a:rPr lang="it-IT" sz="1600" dirty="0">
                <a:solidFill>
                  <a:srgbClr val="0070C0"/>
                </a:solidFill>
              </a:rPr>
              <a:t> actions)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10793E-FE53-4F1C-A25E-F7BADCB06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5836" y="3121253"/>
            <a:ext cx="2901255" cy="2828027"/>
          </a:xfrm>
        </p:spPr>
        <p:txBody>
          <a:bodyPr>
            <a:noAutofit/>
          </a:bodyPr>
          <a:lstStyle/>
          <a:p>
            <a:pPr algn="just"/>
            <a:r>
              <a:rPr lang="it-IT" sz="1600" dirty="0"/>
              <a:t>Implementati da soggetti pubblici o privati si tratta di progetti presentati nell'ambito di programmi tematici o settoriali </a:t>
            </a:r>
          </a:p>
          <a:p>
            <a:pPr algn="just"/>
            <a:r>
              <a:rPr lang="it-IT" sz="1600" dirty="0"/>
              <a:t>questi progetti contribuiscono a </a:t>
            </a:r>
            <a:r>
              <a:rPr lang="it-IT" sz="1600" b="1" dirty="0"/>
              <a:t>realizzare un obiettivo generale </a:t>
            </a:r>
            <a:r>
              <a:rPr lang="it-IT" sz="1600" dirty="0"/>
              <a:t>nell'ambito di una politica dell’Ue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F847A37-44C0-4C77-9D8A-CC6439FFD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4600" y="2193290"/>
            <a:ext cx="2915543" cy="617934"/>
          </a:xfrm>
        </p:spPr>
        <p:txBody>
          <a:bodyPr>
            <a:no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Sovvenzioni</a:t>
            </a:r>
            <a:r>
              <a:rPr lang="it-IT" sz="1500" dirty="0">
                <a:solidFill>
                  <a:srgbClr val="0070C0"/>
                </a:solidFill>
              </a:rPr>
              <a:t> di funzionamento (Operating </a:t>
            </a:r>
            <a:r>
              <a:rPr lang="it-IT" sz="1500" dirty="0" err="1">
                <a:solidFill>
                  <a:srgbClr val="0070C0"/>
                </a:solidFill>
              </a:rPr>
              <a:t>grants</a:t>
            </a:r>
            <a:r>
              <a:rPr lang="it-IT" sz="15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9041DC3-CFA0-4882-A07F-D37B52002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41812" y="2954108"/>
            <a:ext cx="4969770" cy="3499228"/>
          </a:xfrm>
        </p:spPr>
        <p:txBody>
          <a:bodyPr>
            <a:noAutofit/>
          </a:bodyPr>
          <a:lstStyle/>
          <a:p>
            <a:pPr algn="just"/>
            <a:r>
              <a:rPr lang="it-IT" sz="1600" dirty="0"/>
              <a:t>Forniscono sostegno finanziario per i costi </a:t>
            </a:r>
            <a:r>
              <a:rPr lang="it-IT" sz="1600" b="1" dirty="0"/>
              <a:t>delle attività abituali e permanenti di organismi e/o associazioni europee</a:t>
            </a:r>
            <a:r>
              <a:rPr lang="it-IT" sz="1600" dirty="0"/>
              <a:t>, generalmente attive nel campo dell'istruzione e della formazione e che </a:t>
            </a:r>
            <a:r>
              <a:rPr lang="it-IT" sz="1600" b="1" dirty="0"/>
              <a:t>soddisfano alcuni criteri, in particolare la rappresentatività a livello europeo.</a:t>
            </a:r>
          </a:p>
          <a:p>
            <a:pPr algn="just"/>
            <a:r>
              <a:rPr lang="it-IT" sz="1600" dirty="0"/>
              <a:t>Il sostegno finanziario è direttamente collegato al programma di lavoro dell'organizzazione beneficiaria e può comprendere </a:t>
            </a:r>
          </a:p>
          <a:p>
            <a:pPr lvl="1" algn="just"/>
            <a:r>
              <a:rPr lang="it-IT" sz="1600" dirty="0"/>
              <a:t>costi per il personale</a:t>
            </a:r>
          </a:p>
          <a:p>
            <a:pPr lvl="1" algn="just"/>
            <a:r>
              <a:rPr lang="it-IT" sz="1600" dirty="0"/>
              <a:t>pubblicazioni </a:t>
            </a:r>
          </a:p>
          <a:p>
            <a:pPr lvl="1" algn="just"/>
            <a:r>
              <a:rPr lang="it-IT" sz="1600" dirty="0"/>
              <a:t>informazione e divulgazione </a:t>
            </a:r>
          </a:p>
          <a:p>
            <a:pPr lvl="1" algn="just"/>
            <a:r>
              <a:rPr lang="it-IT" sz="1600" dirty="0"/>
              <a:t>viaggi derivanti dall'attuazione del programma di lavoro </a:t>
            </a:r>
          </a:p>
        </p:txBody>
      </p:sp>
    </p:spTree>
    <p:extLst>
      <p:ext uri="{BB962C8B-B14F-4D97-AF65-F5344CB8AC3E}">
        <p14:creationId xmlns:p14="http://schemas.microsoft.com/office/powerpoint/2010/main" val="2289602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>
            <a:extLst>
              <a:ext uri="{FF2B5EF4-FFF2-40B4-BE49-F238E27FC236}">
                <a16:creationId xmlns:a16="http://schemas.microsoft.com/office/drawing/2014/main" id="{D27CB54D-70F7-41F5-8135-318046C75FB6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485992"/>
            <a:ext cx="3514848" cy="2314656"/>
            <a:chOff x="0" y="0"/>
            <a:chExt cx="2250" cy="615"/>
          </a:xfrm>
        </p:grpSpPr>
        <p:sp>
          <p:nvSpPr>
            <p:cNvPr id="89099" name="Rectangle 3">
              <a:extLst>
                <a:ext uri="{FF2B5EF4-FFF2-40B4-BE49-F238E27FC236}">
                  <a16:creationId xmlns:a16="http://schemas.microsoft.com/office/drawing/2014/main" id="{8A796CBF-EBB9-428F-AF10-AD35CE8BE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89100" name="Rectangle 4">
              <a:extLst>
                <a:ext uri="{FF2B5EF4-FFF2-40B4-BE49-F238E27FC236}">
                  <a16:creationId xmlns:a16="http://schemas.microsoft.com/office/drawing/2014/main" id="{6F8B0225-EC3C-4174-A015-95DBA2480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89091" name="Rectangle 10">
            <a:extLst>
              <a:ext uri="{FF2B5EF4-FFF2-40B4-BE49-F238E27FC236}">
                <a16:creationId xmlns:a16="http://schemas.microsoft.com/office/drawing/2014/main" id="{F248B00A-9097-475E-BB68-8FD62974C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580" y="3792287"/>
            <a:ext cx="2082475" cy="650104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</a:rPr>
              <a:t>Finanziamento al 100%</a:t>
            </a:r>
          </a:p>
        </p:txBody>
      </p:sp>
      <p:sp>
        <p:nvSpPr>
          <p:cNvPr id="89092" name="AutoShape 13">
            <a:extLst>
              <a:ext uri="{FF2B5EF4-FFF2-40B4-BE49-F238E27FC236}">
                <a16:creationId xmlns:a16="http://schemas.microsoft.com/office/drawing/2014/main" id="{073CFABC-F902-45AB-9859-3B696E143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114" y="4008392"/>
            <a:ext cx="1028736" cy="128592"/>
          </a:xfrm>
          <a:prstGeom prst="leftRightArrow">
            <a:avLst>
              <a:gd name="adj1" fmla="val 50000"/>
              <a:gd name="adj2" fmla="val 160000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  <a:effectLst>
            <a:outerShdw dist="35921" dir="2700000" sy="50000" kx="2115830" algn="bl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125">
              <a:solidFill>
                <a:schemeClr val="tx1"/>
              </a:solidFill>
            </a:endParaRPr>
          </a:p>
        </p:txBody>
      </p:sp>
      <p:sp>
        <p:nvSpPr>
          <p:cNvPr id="89093" name="Oval 5">
            <a:extLst>
              <a:ext uri="{FF2B5EF4-FFF2-40B4-BE49-F238E27FC236}">
                <a16:creationId xmlns:a16="http://schemas.microsoft.com/office/drawing/2014/main" id="{3D84EAB0-A758-4BF9-8774-0BDF3C7C7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933" y="2539883"/>
            <a:ext cx="1968247" cy="537098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i="1" dirty="0">
                <a:solidFill>
                  <a:schemeClr val="bg1"/>
                </a:solidFill>
              </a:rPr>
              <a:t>Approccio dall’alto</a:t>
            </a:r>
          </a:p>
        </p:txBody>
      </p:sp>
      <p:sp>
        <p:nvSpPr>
          <p:cNvPr id="89094" name="Oval 6">
            <a:extLst>
              <a:ext uri="{FF2B5EF4-FFF2-40B4-BE49-F238E27FC236}">
                <a16:creationId xmlns:a16="http://schemas.microsoft.com/office/drawing/2014/main" id="{B90ADCBC-C44F-4BBD-8F5C-C26B84359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121" y="2476857"/>
            <a:ext cx="2357444" cy="546213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i="1" dirty="0">
                <a:solidFill>
                  <a:schemeClr val="bg1"/>
                </a:solidFill>
              </a:rPr>
              <a:t>Hanno un fine commerciale</a:t>
            </a:r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7E9980D1-FC96-4E46-BA94-827835B4C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16" y="1383253"/>
            <a:ext cx="7582909" cy="81496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  <a:buNone/>
            </a:pPr>
            <a:r>
              <a:rPr lang="it-IT" altLang="it-IT" sz="1800" dirty="0">
                <a:solidFill>
                  <a:srgbClr val="0070C0"/>
                </a:solidFill>
              </a:rPr>
              <a:t>Le</a:t>
            </a:r>
            <a:r>
              <a:rPr lang="it-IT" altLang="it-IT" sz="1800" b="1" dirty="0">
                <a:solidFill>
                  <a:srgbClr val="0070C0"/>
                </a:solidFill>
              </a:rPr>
              <a:t> gare di appalto </a:t>
            </a:r>
            <a:r>
              <a:rPr lang="it-IT" altLang="it-IT" sz="1800" dirty="0">
                <a:solidFill>
                  <a:srgbClr val="0070C0"/>
                </a:solidFill>
              </a:rPr>
              <a:t>mirano a soddisfare un preciso e puntuale interesse della Commissione. Non sono considerati finanziamenti ovvero contributi da parte della UE</a:t>
            </a:r>
          </a:p>
        </p:txBody>
      </p:sp>
      <p:sp>
        <p:nvSpPr>
          <p:cNvPr id="89096" name="Oval 8">
            <a:extLst>
              <a:ext uri="{FF2B5EF4-FFF2-40B4-BE49-F238E27FC236}">
                <a16:creationId xmlns:a16="http://schemas.microsoft.com/office/drawing/2014/main" id="{4564775F-A67C-4EFB-832D-37F802FB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898" y="3144188"/>
            <a:ext cx="3729168" cy="411285"/>
          </a:xfrm>
          <a:prstGeom prst="ellipse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  <a:buNone/>
            </a:pPr>
            <a:r>
              <a:rPr lang="it-IT" altLang="it-IT" sz="1500" b="1" i="1" dirty="0">
                <a:solidFill>
                  <a:srgbClr val="0070C0"/>
                </a:solidFill>
              </a:rPr>
              <a:t>Criteri</a:t>
            </a:r>
          </a:p>
        </p:txBody>
      </p:sp>
      <p:sp>
        <p:nvSpPr>
          <p:cNvPr id="89097" name="Rectangle 9">
            <a:extLst>
              <a:ext uri="{FF2B5EF4-FFF2-40B4-BE49-F238E27FC236}">
                <a16:creationId xmlns:a16="http://schemas.microsoft.com/office/drawing/2014/main" id="{04640266-1FE0-4DA0-BBBE-9363181D4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51" y="3792288"/>
            <a:ext cx="2016394" cy="690289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dirty="0">
                <a:solidFill>
                  <a:schemeClr val="bg1"/>
                </a:solidFill>
              </a:rPr>
              <a:t>Qualità della proposta </a:t>
            </a:r>
          </a:p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dirty="0">
                <a:solidFill>
                  <a:schemeClr val="bg1"/>
                </a:solidFill>
              </a:rPr>
              <a:t>+ Offerta economica</a:t>
            </a:r>
          </a:p>
        </p:txBody>
      </p:sp>
      <p:sp>
        <p:nvSpPr>
          <p:cNvPr id="89098" name="AutoShape 15">
            <a:extLst>
              <a:ext uri="{FF2B5EF4-FFF2-40B4-BE49-F238E27FC236}">
                <a16:creationId xmlns:a16="http://schemas.microsoft.com/office/drawing/2014/main" id="{6752C650-FCB2-40C8-83A5-3FED5BDB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409" y="2698468"/>
            <a:ext cx="514368" cy="128592"/>
          </a:xfrm>
          <a:prstGeom prst="leftRightArrow">
            <a:avLst>
              <a:gd name="adj1" fmla="val 50000"/>
              <a:gd name="adj2" fmla="val 80000"/>
            </a:avLst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  <a:effectLst>
            <a:outerShdw dist="35921" dir="2700000" sy="50000" kx="2115830" algn="bl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13" name="Rectangle 1032">
            <a:extLst>
              <a:ext uri="{FF2B5EF4-FFF2-40B4-BE49-F238E27FC236}">
                <a16:creationId xmlns:a16="http://schemas.microsoft.com/office/drawing/2014/main" id="{795D33EE-3BA7-4E10-B9E7-EC13B67F0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5314259"/>
            <a:ext cx="6048672" cy="63502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  <a:buNone/>
            </a:pPr>
            <a:r>
              <a:rPr lang="it-IT" altLang="it-IT" sz="1800" dirty="0">
                <a:solidFill>
                  <a:srgbClr val="0070C0"/>
                </a:solidFill>
              </a:rPr>
              <a:t>I beneficiari sono selezionati tramite </a:t>
            </a:r>
            <a:r>
              <a:rPr lang="it-IT" altLang="it-IT" sz="1800" b="1" dirty="0">
                <a:solidFill>
                  <a:srgbClr val="0070C0"/>
                </a:solidFill>
              </a:rPr>
              <a:t>inviti a presentare offerte (Call For </a:t>
            </a:r>
            <a:r>
              <a:rPr lang="it-IT" altLang="it-IT" sz="1800" b="1" dirty="0" err="1">
                <a:solidFill>
                  <a:srgbClr val="0070C0"/>
                </a:solidFill>
              </a:rPr>
              <a:t>Tenders</a:t>
            </a:r>
            <a:r>
              <a:rPr lang="it-IT" altLang="it-IT" sz="1800" b="1" dirty="0">
                <a:solidFill>
                  <a:srgbClr val="0070C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>
            <a:extLst>
              <a:ext uri="{FF2B5EF4-FFF2-40B4-BE49-F238E27FC236}">
                <a16:creationId xmlns:a16="http://schemas.microsoft.com/office/drawing/2014/main" id="{A4B89543-E272-46FB-B60A-605E62EE7213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91144" name="Rectangle 3">
              <a:extLst>
                <a:ext uri="{FF2B5EF4-FFF2-40B4-BE49-F238E27FC236}">
                  <a16:creationId xmlns:a16="http://schemas.microsoft.com/office/drawing/2014/main" id="{CD4E5BA1-85B5-4D27-917E-A7C1DB702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91145" name="Rectangle 4">
              <a:extLst>
                <a:ext uri="{FF2B5EF4-FFF2-40B4-BE49-F238E27FC236}">
                  <a16:creationId xmlns:a16="http://schemas.microsoft.com/office/drawing/2014/main" id="{00DCB8F6-B945-4779-A00B-62E2BB098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1139" name="Rectangle 7">
            <a:extLst>
              <a:ext uri="{FF2B5EF4-FFF2-40B4-BE49-F238E27FC236}">
                <a16:creationId xmlns:a16="http://schemas.microsoft.com/office/drawing/2014/main" id="{8BC51572-C9AF-442E-93E7-E6F3F4853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689" y="1596316"/>
            <a:ext cx="7037772" cy="63875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  <a:buNone/>
            </a:pPr>
            <a:r>
              <a:rPr lang="it-IT" altLang="it-IT" sz="1800" b="1" dirty="0">
                <a:solidFill>
                  <a:srgbClr val="0070C0"/>
                </a:solidFill>
              </a:rPr>
              <a:t>Attraverso la gara di appalto </a:t>
            </a:r>
            <a:r>
              <a:rPr lang="it-IT" altLang="it-IT" sz="1800" dirty="0">
                <a:solidFill>
                  <a:srgbClr val="0070C0"/>
                </a:solidFill>
              </a:rPr>
              <a:t>la Commissione richiede nell’ambito di un determinato programma comunitario la fornitura di:</a:t>
            </a:r>
          </a:p>
        </p:txBody>
      </p:sp>
      <p:sp>
        <p:nvSpPr>
          <p:cNvPr id="91140" name="Rectangle 11">
            <a:extLst>
              <a:ext uri="{FF2B5EF4-FFF2-40B4-BE49-F238E27FC236}">
                <a16:creationId xmlns:a16="http://schemas.microsoft.com/office/drawing/2014/main" id="{0D251077-63C7-4123-9472-71956F59C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279" y="4494107"/>
            <a:ext cx="7084742" cy="89182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  <a:buNone/>
            </a:pPr>
            <a:r>
              <a:rPr lang="it-IT" altLang="it-IT" sz="1800" i="1" dirty="0">
                <a:solidFill>
                  <a:srgbClr val="0070C0"/>
                </a:solidFill>
              </a:rPr>
              <a:t>Nell’ambito delle gare di appalto la Commissione </a:t>
            </a:r>
            <a:r>
              <a:rPr lang="it-IT" altLang="it-IT" sz="1800" b="1" i="1" dirty="0">
                <a:solidFill>
                  <a:srgbClr val="0070C0"/>
                </a:solidFill>
              </a:rPr>
              <a:t>agisce quindi in qualità di Committente </a:t>
            </a:r>
            <a:r>
              <a:rPr lang="it-IT" altLang="it-IT" sz="1800" i="1" dirty="0">
                <a:solidFill>
                  <a:srgbClr val="0070C0"/>
                </a:solidFill>
              </a:rPr>
              <a:t>e paga per i servizi secondo i prezzi correnti di mercato</a:t>
            </a:r>
          </a:p>
        </p:txBody>
      </p:sp>
      <p:sp>
        <p:nvSpPr>
          <p:cNvPr id="91141" name="Oval 14">
            <a:extLst>
              <a:ext uri="{FF2B5EF4-FFF2-40B4-BE49-F238E27FC236}">
                <a16:creationId xmlns:a16="http://schemas.microsoft.com/office/drawing/2014/main" id="{1E77BEC7-BD04-4F15-8BE8-A32F33F75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88" y="2618495"/>
            <a:ext cx="1671696" cy="626053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</a:rPr>
              <a:t>Beni</a:t>
            </a:r>
          </a:p>
        </p:txBody>
      </p:sp>
      <p:sp>
        <p:nvSpPr>
          <p:cNvPr id="91142" name="Oval 15">
            <a:extLst>
              <a:ext uri="{FF2B5EF4-FFF2-40B4-BE49-F238E27FC236}">
                <a16:creationId xmlns:a16="http://schemas.microsoft.com/office/drawing/2014/main" id="{B5AECFC1-2C44-40FB-992B-D5B243BFF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568" y="3494951"/>
            <a:ext cx="2014219" cy="705298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</a:rPr>
              <a:t>Servizi</a:t>
            </a:r>
          </a:p>
        </p:txBody>
      </p:sp>
      <p:sp>
        <p:nvSpPr>
          <p:cNvPr id="91143" name="Oval 16">
            <a:extLst>
              <a:ext uri="{FF2B5EF4-FFF2-40B4-BE49-F238E27FC236}">
                <a16:creationId xmlns:a16="http://schemas.microsoft.com/office/drawing/2014/main" id="{B6098809-DC66-4AB4-A7C3-66D2B2175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15" y="3586812"/>
            <a:ext cx="2497223" cy="727648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it-IT" altLang="it-IT" sz="1400" b="1" dirty="0">
                <a:solidFill>
                  <a:schemeClr val="bg1"/>
                </a:solidFill>
              </a:rPr>
              <a:t>Esecuzione lavori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63E2F5-E86C-4CC1-9F82-79694CBA3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1508760"/>
            <a:ext cx="5829300" cy="1384790"/>
          </a:xfrm>
        </p:spPr>
        <p:txBody>
          <a:bodyPr>
            <a:noAutofit/>
          </a:bodyPr>
          <a:lstStyle/>
          <a:p>
            <a:r>
              <a:rPr lang="it-IT" sz="3000" b="1" dirty="0">
                <a:solidFill>
                  <a:schemeClr val="accent1">
                    <a:lumMod val="75000"/>
                  </a:schemeClr>
                </a:solidFill>
              </a:rPr>
              <a:t>Prestiti, le garanzie alle PMI per prestiti e il finanziamento di capitale di rischio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25FD4A-46A2-4DD4-9995-77A276F9A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2999058"/>
            <a:ext cx="5143500" cy="2518174"/>
          </a:xfrm>
        </p:spPr>
        <p:txBody>
          <a:bodyPr>
            <a:normAutofit fontScale="92500"/>
          </a:bodyPr>
          <a:lstStyle/>
          <a:p>
            <a:pPr algn="just"/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Provenienti dal bilancio comunitario attraverso diversi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</a:rPr>
              <a:t>strumenti finanziari gestiti dalla Banca Europea degli Investimenti (BEI)</a:t>
            </a:r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, l'istituzione finanziaria dell‘Ue o dalla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</a:rPr>
              <a:t>Fondo Europeo degli Investimenti</a:t>
            </a:r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</a:rPr>
              <a:t>FEI)</a:t>
            </a:r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</a:rPr>
              <a:t>l'organo della BEI specializzato nel capitale di rischio</a:t>
            </a:r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. Questi tipi di finanziamento sono erogati tramite intermediari finanziari ovvero istituzioni finanziarie locali </a:t>
            </a:r>
          </a:p>
        </p:txBody>
      </p:sp>
    </p:spTree>
    <p:extLst>
      <p:ext uri="{BB962C8B-B14F-4D97-AF65-F5344CB8AC3E}">
        <p14:creationId xmlns:p14="http://schemas.microsoft.com/office/powerpoint/2010/main" val="1633831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63E2F5-E86C-4CC1-9F82-79694CBA3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973" y="1316321"/>
            <a:ext cx="4171722" cy="1104567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Contributi dell’UE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25FD4A-46A2-4DD4-9995-77A276F9A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988" y="2665630"/>
            <a:ext cx="4600853" cy="3211642"/>
          </a:xfrm>
        </p:spPr>
        <p:txBody>
          <a:bodyPr>
            <a:noAutofit/>
          </a:bodyPr>
          <a:lstStyle/>
          <a:p>
            <a:pPr algn="just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Sono finanziamenti 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destinati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342892" indent="-342892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alle 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start-up </a:t>
            </a:r>
          </a:p>
          <a:p>
            <a:pPr marL="342892" indent="-342892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agli 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imprenditori con età inferiore ai 35 anni </a:t>
            </a:r>
          </a:p>
          <a:p>
            <a:pPr marL="342892" indent="-342892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alle 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imprese che operano in territori svantaggiati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che promuovono la nascita o la ristrutturazione di attività imprenditoriali e l'inserimento dei disoccupati.</a:t>
            </a:r>
          </a:p>
          <a:p>
            <a:pPr algn="just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Questi contributi sono di solito 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gestiti indirettamente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dalla Commissione cioè gestiti dai governi nazionali degli Stati membri e/o dalle Regioni.</a:t>
            </a:r>
          </a:p>
          <a:p>
            <a:pPr algn="just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I contributi 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sono sempre a fondo perduto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0EA8C85-CC8E-4681-8BC4-5AEBBA142801}"/>
              </a:ext>
            </a:extLst>
          </p:cNvPr>
          <p:cNvSpPr txBox="1">
            <a:spLocks/>
          </p:cNvSpPr>
          <p:nvPr/>
        </p:nvSpPr>
        <p:spPr>
          <a:xfrm>
            <a:off x="5739162" y="1242434"/>
            <a:ext cx="2913866" cy="646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Premi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E969DDCE-21C5-485C-A77A-1140BB619316}"/>
              </a:ext>
            </a:extLst>
          </p:cNvPr>
          <p:cNvSpPr txBox="1">
            <a:spLocks/>
          </p:cNvSpPr>
          <p:nvPr/>
        </p:nvSpPr>
        <p:spPr>
          <a:xfrm>
            <a:off x="5407700" y="2850126"/>
            <a:ext cx="3369387" cy="2883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Sono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ricompense per i vincitori di concorsi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 livello europeo in diversi settori.</a:t>
            </a:r>
          </a:p>
          <a:p>
            <a:pPr algn="just"/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Ad esempio il programma Europa Creativa, conferisce premi per promuovere e riconoscere siti, opere, artisti, organizzazioni città che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contribuiscono a realizzare gli obiettivi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del programma culturale 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87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>
            <a:extLst>
              <a:ext uri="{FF2B5EF4-FFF2-40B4-BE49-F238E27FC236}">
                <a16:creationId xmlns:a16="http://schemas.microsoft.com/office/drawing/2014/main" id="{EB751360-114B-45C8-9E49-22B7EEE0340E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314536"/>
            <a:ext cx="3514848" cy="2314656"/>
            <a:chOff x="0" y="0"/>
            <a:chExt cx="2250" cy="615"/>
          </a:xfrm>
        </p:grpSpPr>
        <p:sp>
          <p:nvSpPr>
            <p:cNvPr id="93193" name="Rectangle 3">
              <a:extLst>
                <a:ext uri="{FF2B5EF4-FFF2-40B4-BE49-F238E27FC236}">
                  <a16:creationId xmlns:a16="http://schemas.microsoft.com/office/drawing/2014/main" id="{9D3CD502-A0E9-4C9F-9A74-551C8DAB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93194" name="Rectangle 4">
              <a:extLst>
                <a:ext uri="{FF2B5EF4-FFF2-40B4-BE49-F238E27FC236}">
                  <a16:creationId xmlns:a16="http://schemas.microsoft.com/office/drawing/2014/main" id="{23CB415F-A011-4695-9824-6F7632B20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299EADDA-0B34-411B-868D-69CFD1AD3B76}"/>
              </a:ext>
            </a:extLst>
          </p:cNvPr>
          <p:cNvGraphicFramePr>
            <a:graphicFrameLocks noGrp="1"/>
          </p:cNvGraphicFramePr>
          <p:nvPr/>
        </p:nvGraphicFramePr>
        <p:xfrm>
          <a:off x="1" y="853388"/>
          <a:ext cx="9144000" cy="5147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472845642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096746511"/>
                    </a:ext>
                  </a:extLst>
                </a:gridCol>
              </a:tblGrid>
              <a:tr h="259722">
                <a:tc gridSpan="2"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PUBBLICITA’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964271"/>
                  </a:ext>
                </a:extLst>
              </a:tr>
              <a:tr h="1807970">
                <a:tc>
                  <a:txBody>
                    <a:bodyPr/>
                    <a:lstStyle/>
                    <a:p>
                      <a:pPr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Sovvenzione</a:t>
                      </a:r>
                    </a:p>
                    <a:p>
                      <a:pPr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Premi</a:t>
                      </a:r>
                    </a:p>
                    <a:p>
                      <a:endParaRPr lang="it-IT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b="1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GUUE serie C 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  <a:hlinkClick r:id="rId3"/>
                        </a:rPr>
                        <a:t>http://eur-lex.europa.eu/JOIndex.do?ihmlang=it</a:t>
                      </a:r>
                      <a:endParaRPr lang="it-IT" altLang="it-IT" sz="1100" i="1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endParaRP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b="1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Programmi di lavoro dei singoli strumenti finanziari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b="1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Siti delle Direzioni General</a:t>
                      </a:r>
                      <a:r>
                        <a:rPr lang="it-IT" altLang="it-IT" sz="1100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i della CE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hlinkClick r:id="rId4"/>
                        </a:rPr>
                        <a:t>https://commission.europa.eu/about-european-commission/departments-and-executive-agencies_en</a:t>
                      </a:r>
                      <a:endParaRPr lang="it-IT" altLang="it-IT" sz="11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b="1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Portale dei Partecipanti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hlinkClick r:id="rId5"/>
                        </a:rPr>
                        <a:t>https://ec.europa.eu/info/funding-tenders/opportunities/portal/screen/home</a:t>
                      </a:r>
                      <a:endParaRPr lang="it-IT" altLang="it-IT" sz="1100" i="1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96090458"/>
                  </a:ext>
                </a:extLst>
              </a:tr>
              <a:tr h="16764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100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Gare di appalto</a:t>
                      </a:r>
                    </a:p>
                    <a:p>
                      <a:endParaRPr lang="it-IT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b="1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GUUE  serie S (supplemento) 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disponibile attraverso la banca dati TED contiene i bandi di gara e gli appalti promossi dall’UE nell’ambito della cooperazione con i paesi in via di sviluppo e con quelli associati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  <a:hlinkClick r:id="rId6"/>
                        </a:rPr>
                        <a:t>http://ted.europa.eu/TED/main/HomePage.do</a:t>
                      </a:r>
                      <a:endParaRPr lang="it-IT" altLang="it-IT" sz="1100" i="1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endParaRP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it-IT" altLang="it-IT" sz="1100" i="1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endParaRP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b="1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Sito web tematico International Partnerships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100" b="0" i="1" dirty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https://international-partnerships.ec.europa.eu/funding-and-technical-assistance/funding-instruments_en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906222"/>
                  </a:ext>
                </a:extLst>
              </a:tr>
              <a:tr h="259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Contributi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sz="1100" b="1" i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Siti delle Regioni (POR) dei Ministeri (PON)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015168"/>
                  </a:ext>
                </a:extLst>
              </a:tr>
              <a:tr h="11435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Prestiti, le garanzie alle PMI per prestiti e il finanziamento di capitale di rischio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sz="1100" b="1" i="1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InvestEU</a:t>
                      </a:r>
                      <a:endParaRPr lang="it-IT" sz="1100" b="1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just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sz="1100" b="0" i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hlinkClick r:id="rId7"/>
                        </a:rPr>
                        <a:t>https://europa.eu/investeu/home_en</a:t>
                      </a:r>
                      <a:endParaRPr lang="it-IT" sz="1100" b="0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just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sz="1100" b="1" i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Your Europe – Imprese – Accedere ai finanziamenti</a:t>
                      </a:r>
                    </a:p>
                    <a:p>
                      <a:pPr marL="0" algn="just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sz="1100" b="0" i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hlinkClick r:id="rId8"/>
                        </a:rPr>
                        <a:t>https://europa.eu/youreurope/business/finance-funding/getting-funding/access-finance/index_it.htm</a:t>
                      </a:r>
                      <a:r>
                        <a:rPr lang="it-IT" sz="1100" b="0" i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algn="just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it-IT" sz="1100" b="0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893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098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>
            <a:extLst>
              <a:ext uri="{FF2B5EF4-FFF2-40B4-BE49-F238E27FC236}">
                <a16:creationId xmlns:a16="http://schemas.microsoft.com/office/drawing/2014/main" id="{FC54E9EF-D1AB-4659-9D45-ED2E69C8C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233434"/>
            <a:ext cx="5143680" cy="196208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675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it-IT" altLang="it-IT" sz="619">
                <a:solidFill>
                  <a:schemeClr val="tx1"/>
                </a:solidFill>
              </a:rPr>
              <a:t> </a:t>
            </a: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95235" name="Rectangle 7">
            <a:extLst>
              <a:ext uri="{FF2B5EF4-FFF2-40B4-BE49-F238E27FC236}">
                <a16:creationId xmlns:a16="http://schemas.microsoft.com/office/drawing/2014/main" id="{3D6D8266-0BD8-43A7-8AB7-280FA5763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45" y="3233434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95236" name="Rectangle 9">
            <a:extLst>
              <a:ext uri="{FF2B5EF4-FFF2-40B4-BE49-F238E27FC236}">
                <a16:creationId xmlns:a16="http://schemas.microsoft.com/office/drawing/2014/main" id="{C5141FD5-99C5-463D-8E8B-2D2EAD2C0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grpSp>
        <p:nvGrpSpPr>
          <p:cNvPr id="95237" name="Group 10">
            <a:extLst>
              <a:ext uri="{FF2B5EF4-FFF2-40B4-BE49-F238E27FC236}">
                <a16:creationId xmlns:a16="http://schemas.microsoft.com/office/drawing/2014/main" id="{D6EDD6F4-7964-48F1-95D2-9D46BB50F270}"/>
              </a:ext>
            </a:extLst>
          </p:cNvPr>
          <p:cNvGrpSpPr>
            <a:grpSpLocks/>
          </p:cNvGrpSpPr>
          <p:nvPr/>
        </p:nvGrpSpPr>
        <p:grpSpPr bwMode="auto">
          <a:xfrm>
            <a:off x="1912947" y="1773685"/>
            <a:ext cx="5143680" cy="2634350"/>
            <a:chOff x="0" y="-158"/>
            <a:chExt cx="2507" cy="741"/>
          </a:xfrm>
        </p:grpSpPr>
        <p:sp>
          <p:nvSpPr>
            <p:cNvPr id="95239" name="Rectangle 11">
              <a:extLst>
                <a:ext uri="{FF2B5EF4-FFF2-40B4-BE49-F238E27FC236}">
                  <a16:creationId xmlns:a16="http://schemas.microsoft.com/office/drawing/2014/main" id="{9315212D-E47C-41F1-B127-764DF6880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7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95240" name="Rectangle 12">
              <a:extLst>
                <a:ext uri="{FF2B5EF4-FFF2-40B4-BE49-F238E27FC236}">
                  <a16:creationId xmlns:a16="http://schemas.microsoft.com/office/drawing/2014/main" id="{E01C7B6A-7277-4CE5-AF16-47BBD9691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58"/>
              <a:ext cx="2507" cy="7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chemeClr val="accent2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chemeClr val="accent2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i="1" dirty="0">
                  <a:solidFill>
                    <a:srgbClr val="0070C0"/>
                  </a:solidFill>
                  <a:latin typeface="Tahoma" panose="020B0604030504040204" pitchFamily="34" charset="0"/>
                </a:rPr>
                <a:t>Finanziamenti dell’Unione europea: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i="1" dirty="0">
                  <a:solidFill>
                    <a:srgbClr val="0070C0"/>
                  </a:solidFill>
                  <a:latin typeface="Tahoma" panose="020B0604030504040204" pitchFamily="34" charset="0"/>
                </a:rPr>
                <a:t>fonti di informazione on-line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70C0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70C0"/>
                </a:solidFill>
                <a:latin typeface="Tahom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rgbClr val="0070C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rgbClr val="0070C0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575" dirty="0">
                <a:solidFill>
                  <a:srgbClr val="0070C0"/>
                </a:solidFill>
                <a:latin typeface="Verdana" panose="020B0604030504040204" pitchFamily="34" charset="0"/>
              </a:endParaRPr>
            </a:p>
          </p:txBody>
        </p:sp>
      </p:grpSp>
      <p:pic>
        <p:nvPicPr>
          <p:cNvPr id="95238" name="Immagine 3">
            <a:extLst>
              <a:ext uri="{FF2B5EF4-FFF2-40B4-BE49-F238E27FC236}">
                <a16:creationId xmlns:a16="http://schemas.microsoft.com/office/drawing/2014/main" id="{32B19CC7-2479-4BFA-9A84-461AA35D7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54" y="3267370"/>
            <a:ext cx="2105694" cy="117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7349DD6E-907B-4747-A24F-3E2CDC08C0FE}"/>
              </a:ext>
            </a:extLst>
          </p:cNvPr>
          <p:cNvSpPr/>
          <p:nvPr/>
        </p:nvSpPr>
        <p:spPr>
          <a:xfrm>
            <a:off x="1835698" y="2936663"/>
            <a:ext cx="5544617" cy="2079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Nel contesto delle 6 priorità della Commissione Europea sono stati individuati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2 assi portanti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nella “duplice transizione”:</a:t>
            </a:r>
          </a:p>
          <a:p>
            <a:pPr marL="192885" indent="-192885" algn="just">
              <a:buFont typeface="+mj-lt"/>
              <a:buAutoNum type="arabicPeriod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transizione verde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(o transizione ecologica) corrispondente alla priorità 1 (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Green </a:t>
            </a:r>
            <a:r>
              <a:rPr lang="it-IT" altLang="it-IT" sz="1600" b="1" dirty="0" err="1">
                <a:solidFill>
                  <a:srgbClr val="0070C0"/>
                </a:solidFill>
                <a:cs typeface="Times New Roman" pitchFamily="18" charset="0"/>
              </a:rPr>
              <a:t>Deal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 europeo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);</a:t>
            </a:r>
          </a:p>
          <a:p>
            <a:pPr marL="192885" indent="-192885" algn="just">
              <a:buFont typeface="+mj-lt"/>
              <a:buAutoNum type="arabicPeriod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transizione digitale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corrispondente alla priorità 2 (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Un’Europa pronta per l’era digitale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).</a:t>
            </a:r>
            <a:endParaRPr lang="en-GB" altLang="it-IT" sz="16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C0C7D03F-5BBF-485E-AD34-3341BB683ECD}"/>
              </a:ext>
            </a:extLst>
          </p:cNvPr>
          <p:cNvSpPr/>
          <p:nvPr/>
        </p:nvSpPr>
        <p:spPr>
          <a:xfrm>
            <a:off x="3017359" y="1751801"/>
            <a:ext cx="3298094" cy="5089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633" b="1" dirty="0">
                <a:solidFill>
                  <a:srgbClr val="0070C0"/>
                </a:solidFill>
                <a:cs typeface="Times New Roman" pitchFamily="18" charset="0"/>
              </a:rPr>
              <a:t>La duplice transizione</a:t>
            </a:r>
            <a:endParaRPr lang="en-GB" altLang="it-IT" sz="1633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5" name="Immagine 4" descr="Immagine che contiene testo, clipart, bigliettodavisita, grafica vettoriale&#10;&#10;Descrizione generata automaticamente">
            <a:extLst>
              <a:ext uri="{FF2B5EF4-FFF2-40B4-BE49-F238E27FC236}">
                <a16:creationId xmlns:a16="http://schemas.microsoft.com/office/drawing/2014/main" id="{9D6E5A76-EEEC-4253-A198-7B3A8F621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9" y="1729239"/>
            <a:ext cx="1633169" cy="1009688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003B895B-B7ED-4928-9078-C7DB34602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91" y="1676824"/>
            <a:ext cx="1424523" cy="100968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>
            <a:extLst>
              <a:ext uri="{FF2B5EF4-FFF2-40B4-BE49-F238E27FC236}">
                <a16:creationId xmlns:a16="http://schemas.microsoft.com/office/drawing/2014/main" id="{FAFAE778-5E1F-4285-8382-329D2392693B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85992"/>
            <a:ext cx="3514848" cy="2314656"/>
            <a:chOff x="0" y="0"/>
            <a:chExt cx="2250" cy="615"/>
          </a:xfrm>
        </p:grpSpPr>
        <p:sp>
          <p:nvSpPr>
            <p:cNvPr id="99333" name="Rectangle 3">
              <a:extLst>
                <a:ext uri="{FF2B5EF4-FFF2-40B4-BE49-F238E27FC236}">
                  <a16:creationId xmlns:a16="http://schemas.microsoft.com/office/drawing/2014/main" id="{2BA29171-B071-4A4B-A3E7-A5EC308D9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99334" name="Rectangle 4">
              <a:extLst>
                <a:ext uri="{FF2B5EF4-FFF2-40B4-BE49-F238E27FC236}">
                  <a16:creationId xmlns:a16="http://schemas.microsoft.com/office/drawing/2014/main" id="{45CB2A76-4C18-4788-B05B-8D1496A15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Sottotitolo 2">
            <a:extLst>
              <a:ext uri="{FF2B5EF4-FFF2-40B4-BE49-F238E27FC236}">
                <a16:creationId xmlns:a16="http://schemas.microsoft.com/office/drawing/2014/main" id="{2AA3096E-6AAE-43C5-9085-8300D99BE622}"/>
              </a:ext>
            </a:extLst>
          </p:cNvPr>
          <p:cNvSpPr txBox="1">
            <a:spLocks/>
          </p:cNvSpPr>
          <p:nvPr/>
        </p:nvSpPr>
        <p:spPr>
          <a:xfrm>
            <a:off x="118981" y="2791447"/>
            <a:ext cx="3025697" cy="2078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Contiene la GUUE serie S dedicata agli appalti pubblici</a:t>
            </a:r>
          </a:p>
          <a:p>
            <a:pPr algn="just"/>
            <a:endParaRPr lang="it-IT" sz="21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Link:</a:t>
            </a:r>
          </a:p>
          <a:p>
            <a:pPr algn="just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https://ted.europa.eu/TED/main/HomePage.do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69AF24F-7F5F-471B-996F-383E234B73AA}"/>
              </a:ext>
            </a:extLst>
          </p:cNvPr>
          <p:cNvSpPr txBox="1">
            <a:spLocks/>
          </p:cNvSpPr>
          <p:nvPr/>
        </p:nvSpPr>
        <p:spPr>
          <a:xfrm>
            <a:off x="288770" y="1895333"/>
            <a:ext cx="2580815" cy="646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TED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EC1415-9E0E-494D-B308-2A9D55336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4" t="11852" r="22683" b="5475"/>
          <a:stretch/>
        </p:blipFill>
        <p:spPr>
          <a:xfrm>
            <a:off x="3263590" y="1196752"/>
            <a:ext cx="588041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2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>
            <a:extLst>
              <a:ext uri="{FF2B5EF4-FFF2-40B4-BE49-F238E27FC236}">
                <a16:creationId xmlns:a16="http://schemas.microsoft.com/office/drawing/2014/main" id="{CA562BD3-035D-4A10-B284-9F747433647B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07524" name="Rectangle 3">
              <a:extLst>
                <a:ext uri="{FF2B5EF4-FFF2-40B4-BE49-F238E27FC236}">
                  <a16:creationId xmlns:a16="http://schemas.microsoft.com/office/drawing/2014/main" id="{D273DC12-6520-4DED-94A4-049684C23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07525" name="Rectangle 4">
              <a:extLst>
                <a:ext uri="{FF2B5EF4-FFF2-40B4-BE49-F238E27FC236}">
                  <a16:creationId xmlns:a16="http://schemas.microsoft.com/office/drawing/2014/main" id="{1BF44C72-5D78-44AA-80E9-9F94CDE2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2B2A6A51-6FB3-49CE-BAEC-087DD03DA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9" b="5179"/>
          <a:stretch/>
        </p:blipFill>
        <p:spPr>
          <a:xfrm>
            <a:off x="3123438" y="980728"/>
            <a:ext cx="6020563" cy="5400600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9EC43F77-DD44-4D8D-9550-142933F3AE0A}"/>
              </a:ext>
            </a:extLst>
          </p:cNvPr>
          <p:cNvSpPr/>
          <p:nvPr/>
        </p:nvSpPr>
        <p:spPr>
          <a:xfrm>
            <a:off x="3221569" y="2719334"/>
            <a:ext cx="1600257" cy="2484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12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B66287E-2D6B-4F65-BD6D-CEC3B31EAEBC}"/>
              </a:ext>
            </a:extLst>
          </p:cNvPr>
          <p:cNvSpPr/>
          <p:nvPr/>
        </p:nvSpPr>
        <p:spPr>
          <a:xfrm>
            <a:off x="3004428" y="3052768"/>
            <a:ext cx="222782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12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8783216-ED85-4270-B3F1-61DDE482816A}"/>
              </a:ext>
            </a:extLst>
          </p:cNvPr>
          <p:cNvSpPr/>
          <p:nvPr/>
        </p:nvSpPr>
        <p:spPr>
          <a:xfrm>
            <a:off x="3110056" y="3698385"/>
            <a:ext cx="2227826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12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A145B411-8FD9-4701-9AA8-95595EB5BCF6}"/>
              </a:ext>
            </a:extLst>
          </p:cNvPr>
          <p:cNvSpPr txBox="1">
            <a:spLocks/>
          </p:cNvSpPr>
          <p:nvPr/>
        </p:nvSpPr>
        <p:spPr>
          <a:xfrm>
            <a:off x="171020" y="2791447"/>
            <a:ext cx="3025697" cy="207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sz="1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CEECB73-4D3C-4D6E-80BF-65F962008A25}"/>
              </a:ext>
            </a:extLst>
          </p:cNvPr>
          <p:cNvSpPr txBox="1">
            <a:spLocks/>
          </p:cNvSpPr>
          <p:nvPr/>
        </p:nvSpPr>
        <p:spPr>
          <a:xfrm>
            <a:off x="288770" y="1635141"/>
            <a:ext cx="2580815" cy="1340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EU and Funding and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Tenders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 Portal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E57E1D7-053E-4AB8-8818-9CE8A01350E2}"/>
              </a:ext>
            </a:extLst>
          </p:cNvPr>
          <p:cNvSpPr/>
          <p:nvPr/>
        </p:nvSpPr>
        <p:spPr>
          <a:xfrm>
            <a:off x="1" y="2981082"/>
            <a:ext cx="30738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Portale di riferimento per i partecipanti. Nato inizialmente per fornire informazioni su Horizon 2020, ha gradualmente ampliato i servizi per favorire la partecipazione a tutti i finanziamenti diretti.</a:t>
            </a:r>
          </a:p>
          <a:p>
            <a:r>
              <a:rPr lang="it-IT" sz="1200" b="1" dirty="0">
                <a:solidFill>
                  <a:schemeClr val="accent1">
                    <a:lumMod val="75000"/>
                  </a:schemeClr>
                </a:solidFill>
              </a:rPr>
              <a:t>Link: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it-IT" sz="1200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https://ec.europa.eu/info/funding-tenders/opportunities/portal/screen/home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it-IT" sz="1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>
            <a:extLst>
              <a:ext uri="{FF2B5EF4-FFF2-40B4-BE49-F238E27FC236}">
                <a16:creationId xmlns:a16="http://schemas.microsoft.com/office/drawing/2014/main" id="{572C475B-57B2-4630-8002-BED5CB6CC7E6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11620" name="Rectangle 3">
              <a:extLst>
                <a:ext uri="{FF2B5EF4-FFF2-40B4-BE49-F238E27FC236}">
                  <a16:creationId xmlns:a16="http://schemas.microsoft.com/office/drawing/2014/main" id="{3283C74E-23F5-4B70-83E7-448580BA0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11621" name="Rectangle 4">
              <a:extLst>
                <a:ext uri="{FF2B5EF4-FFF2-40B4-BE49-F238E27FC236}">
                  <a16:creationId xmlns:a16="http://schemas.microsoft.com/office/drawing/2014/main" id="{78B4DA18-1A6A-42BA-A989-154193EB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ottotitolo 2">
            <a:extLst>
              <a:ext uri="{FF2B5EF4-FFF2-40B4-BE49-F238E27FC236}">
                <a16:creationId xmlns:a16="http://schemas.microsoft.com/office/drawing/2014/main" id="{FEF8C002-6C7F-4672-A8BD-EBB3132EE168}"/>
              </a:ext>
            </a:extLst>
          </p:cNvPr>
          <p:cNvSpPr txBox="1">
            <a:spLocks/>
          </p:cNvSpPr>
          <p:nvPr/>
        </p:nvSpPr>
        <p:spPr>
          <a:xfrm>
            <a:off x="650415" y="2638306"/>
            <a:ext cx="2386327" cy="2078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Siti dei Dipartimenti della Commissione UE e delle Agenzie esecutive</a:t>
            </a:r>
          </a:p>
          <a:p>
            <a:pPr algn="just"/>
            <a:endParaRPr lang="it-IT" sz="21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Link:</a:t>
            </a:r>
          </a:p>
          <a:p>
            <a:pPr algn="just"/>
            <a:r>
              <a:rPr lang="it-IT" sz="21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https://commission.europa.eu/about-european-commission/departments-and-executive-agencies_en</a:t>
            </a:r>
            <a:r>
              <a:rPr lang="it-IT" sz="21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BA17E18-C487-4930-A74C-5C9BC604286E}"/>
              </a:ext>
            </a:extLst>
          </p:cNvPr>
          <p:cNvSpPr txBox="1">
            <a:spLocks/>
          </p:cNvSpPr>
          <p:nvPr/>
        </p:nvSpPr>
        <p:spPr>
          <a:xfrm>
            <a:off x="768166" y="1742193"/>
            <a:ext cx="2035454" cy="646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DG UE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50F0A5-5B8F-BA60-A2B3-FCBBB4263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01" t="23560" r="39053" b="8220"/>
          <a:stretch/>
        </p:blipFill>
        <p:spPr>
          <a:xfrm>
            <a:off x="3255886" y="1196752"/>
            <a:ext cx="5888114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CB6DD72-533A-4CA8-A146-911CE6BCD795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19812" name="Rectangle 3">
              <a:extLst>
                <a:ext uri="{FF2B5EF4-FFF2-40B4-BE49-F238E27FC236}">
                  <a16:creationId xmlns:a16="http://schemas.microsoft.com/office/drawing/2014/main" id="{D221AF3D-BF78-4463-B6E3-38D14EBF9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19813" name="Rectangle 4">
              <a:extLst>
                <a:ext uri="{FF2B5EF4-FFF2-40B4-BE49-F238E27FC236}">
                  <a16:creationId xmlns:a16="http://schemas.microsoft.com/office/drawing/2014/main" id="{0C889934-65BA-4A3D-8CA1-5C0F0B7DF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EBAB0892-3874-4134-BF39-36CC4E191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51" t="15538" r="21249" b="5178"/>
          <a:stretch/>
        </p:blipFill>
        <p:spPr>
          <a:xfrm>
            <a:off x="2614964" y="893854"/>
            <a:ext cx="6669360" cy="5092029"/>
          </a:xfrm>
          <a:prstGeom prst="rect">
            <a:avLst/>
          </a:prstGeom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id="{8B466F6A-F571-4C67-9E43-5576559D944E}"/>
              </a:ext>
            </a:extLst>
          </p:cNvPr>
          <p:cNvSpPr txBox="1">
            <a:spLocks/>
          </p:cNvSpPr>
          <p:nvPr/>
        </p:nvSpPr>
        <p:spPr>
          <a:xfrm>
            <a:off x="171020" y="2791447"/>
            <a:ext cx="2386327" cy="244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Consente di trovare gli inviti a presentare proposte aperti e/o  le procedure di appalto in programma, e di ottenere le informazioni essenziali sui processi e programmi di finanziamento.</a:t>
            </a:r>
          </a:p>
          <a:p>
            <a:pPr algn="just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Link:</a:t>
            </a:r>
          </a:p>
          <a:p>
            <a:pPr algn="just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https://ec.europa.eu/info/funding-tenders_it</a:t>
            </a:r>
          </a:p>
          <a:p>
            <a:pPr algn="just"/>
            <a:endParaRPr lang="it-IT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E485EC4-6FA0-4D0C-A568-2705AAFF0052}"/>
              </a:ext>
            </a:extLst>
          </p:cNvPr>
          <p:cNvSpPr txBox="1">
            <a:spLocks/>
          </p:cNvSpPr>
          <p:nvPr/>
        </p:nvSpPr>
        <p:spPr>
          <a:xfrm>
            <a:off x="0" y="1664876"/>
            <a:ext cx="2600256" cy="10434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Finanziamenti, appalti della Commissione europea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1" y="2791446"/>
            <a:ext cx="2557346" cy="1966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it-IT" dirty="0"/>
              <a:t>Pagina web della </a:t>
            </a:r>
            <a:r>
              <a:rPr lang="it-IT" b="1" dirty="0"/>
              <a:t>Rappresentanza in Italia dell’Unione europea </a:t>
            </a:r>
            <a:r>
              <a:rPr lang="it-IT" dirty="0"/>
              <a:t>dedicata a imprese e finanziamenti</a:t>
            </a:r>
          </a:p>
          <a:p>
            <a:r>
              <a:rPr lang="it-IT" dirty="0"/>
              <a:t>Link:</a:t>
            </a:r>
          </a:p>
          <a:p>
            <a:r>
              <a:rPr lang="it-IT" dirty="0"/>
              <a:t>https://italy.representation.ec.europa.eu/imprese-e-finanziamenti_it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0" y="1664876"/>
            <a:ext cx="2600256" cy="10434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Imprese e finanziamenti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5106308-4BF1-4F16-A430-F6AD3A356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6" t="13333" r="18049" b="13331"/>
          <a:stretch/>
        </p:blipFill>
        <p:spPr>
          <a:xfrm>
            <a:off x="2772938" y="905430"/>
            <a:ext cx="6371062" cy="5547906"/>
          </a:xfrm>
          <a:prstGeom prst="rect">
            <a:avLst/>
          </a:prstGeom>
        </p:spPr>
      </p:pic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>
            <a:off x="5157603" y="3600456"/>
            <a:ext cx="710541" cy="6949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>
            <a:extLst>
              <a:ext uri="{FF2B5EF4-FFF2-40B4-BE49-F238E27FC236}">
                <a16:creationId xmlns:a16="http://schemas.microsoft.com/office/drawing/2014/main" id="{2380C83D-7C33-4442-BB29-A0FE18F6D4F4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40296" name="Rectangle 3">
              <a:extLst>
                <a:ext uri="{FF2B5EF4-FFF2-40B4-BE49-F238E27FC236}">
                  <a16:creationId xmlns:a16="http://schemas.microsoft.com/office/drawing/2014/main" id="{E4DAD246-B36C-4819-A324-F9F1685DE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40297" name="Rectangle 4">
              <a:extLst>
                <a:ext uri="{FF2B5EF4-FFF2-40B4-BE49-F238E27FC236}">
                  <a16:creationId xmlns:a16="http://schemas.microsoft.com/office/drawing/2014/main" id="{8F027CFF-E8E8-4309-B18B-3A4D6BF36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40294" name="Rectangle 6">
            <a:extLst>
              <a:ext uri="{FF2B5EF4-FFF2-40B4-BE49-F238E27FC236}">
                <a16:creationId xmlns:a16="http://schemas.microsoft.com/office/drawing/2014/main" id="{90E60C1F-801F-469B-9CE2-DBFD07C16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898" y="6016984"/>
            <a:ext cx="3167993" cy="364344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Clr>
                <a:schemeClr val="bg1"/>
              </a:buClr>
              <a:buNone/>
            </a:pPr>
            <a:r>
              <a:rPr lang="it-IT" altLang="it-IT" sz="1012" dirty="0">
                <a:solidFill>
                  <a:schemeClr val="bg1"/>
                </a:solidFill>
              </a:rPr>
              <a:t>https://europa.eu/youreurope/business/index_it.htm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4E12F4E-6119-490A-8B03-3CFA60779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329091"/>
            <a:ext cx="4536504" cy="6516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0000FF"/>
                </a:solidFill>
                <a:cs typeface="Times New Roman" panose="02020603050405020304" pitchFamily="18" charset="0"/>
              </a:rPr>
              <a:t>Il portale Your Europe per i cittadini e le imprese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E48AC1-45A5-2232-63F0-73025AB40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4" t="14757" r="19175" b="7978"/>
          <a:stretch/>
        </p:blipFill>
        <p:spPr>
          <a:xfrm>
            <a:off x="611560" y="1470674"/>
            <a:ext cx="7663648" cy="4257237"/>
          </a:xfrm>
          <a:prstGeom prst="rect">
            <a:avLst/>
          </a:prstGeom>
        </p:spPr>
      </p:pic>
      <p:sp>
        <p:nvSpPr>
          <p:cNvPr id="14" name="Freccia a sinistra 13">
            <a:extLst>
              <a:ext uri="{FF2B5EF4-FFF2-40B4-BE49-F238E27FC236}">
                <a16:creationId xmlns:a16="http://schemas.microsoft.com/office/drawing/2014/main" id="{6F202B6D-8622-472D-A3B7-05000B780FFE}"/>
              </a:ext>
            </a:extLst>
          </p:cNvPr>
          <p:cNvSpPr/>
          <p:nvPr/>
        </p:nvSpPr>
        <p:spPr>
          <a:xfrm rot="5400000">
            <a:off x="6191066" y="2746038"/>
            <a:ext cx="481181" cy="2629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268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>
            <a:extLst>
              <a:ext uri="{FF2B5EF4-FFF2-40B4-BE49-F238E27FC236}">
                <a16:creationId xmlns:a16="http://schemas.microsoft.com/office/drawing/2014/main" id="{2380C83D-7C33-4442-BB29-A0FE18F6D4F4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40296" name="Rectangle 3">
              <a:extLst>
                <a:ext uri="{FF2B5EF4-FFF2-40B4-BE49-F238E27FC236}">
                  <a16:creationId xmlns:a16="http://schemas.microsoft.com/office/drawing/2014/main" id="{E4DAD246-B36C-4819-A324-F9F1685DE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40297" name="Rectangle 4">
              <a:extLst>
                <a:ext uri="{FF2B5EF4-FFF2-40B4-BE49-F238E27FC236}">
                  <a16:creationId xmlns:a16="http://schemas.microsoft.com/office/drawing/2014/main" id="{8F027CFF-E8E8-4309-B18B-3A4D6BF36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B5BF07D7-8A67-F790-AE87-0EF061B25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78" t="15792" r="20267" b="3819"/>
          <a:stretch/>
        </p:blipFill>
        <p:spPr>
          <a:xfrm>
            <a:off x="-1" y="917175"/>
            <a:ext cx="9221680" cy="5608169"/>
          </a:xfrm>
          <a:prstGeom prst="rect">
            <a:avLst/>
          </a:prstGeom>
        </p:spPr>
      </p:pic>
      <p:sp>
        <p:nvSpPr>
          <p:cNvPr id="14" name="Freccia a sinistra 13">
            <a:extLst>
              <a:ext uri="{FF2B5EF4-FFF2-40B4-BE49-F238E27FC236}">
                <a16:creationId xmlns:a16="http://schemas.microsoft.com/office/drawing/2014/main" id="{6F202B6D-8622-472D-A3B7-05000B780FFE}"/>
              </a:ext>
            </a:extLst>
          </p:cNvPr>
          <p:cNvSpPr/>
          <p:nvPr/>
        </p:nvSpPr>
        <p:spPr>
          <a:xfrm>
            <a:off x="7164288" y="1536064"/>
            <a:ext cx="515753" cy="38525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413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2">
            <a:extLst>
              <a:ext uri="{FF2B5EF4-FFF2-40B4-BE49-F238E27FC236}">
                <a16:creationId xmlns:a16="http://schemas.microsoft.com/office/drawing/2014/main" id="{82F96DDB-2752-4F2A-9BD9-A25AF7ACF5D5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38246" name="Rectangle 3">
              <a:extLst>
                <a:ext uri="{FF2B5EF4-FFF2-40B4-BE49-F238E27FC236}">
                  <a16:creationId xmlns:a16="http://schemas.microsoft.com/office/drawing/2014/main" id="{8099DA06-62D1-47C5-8D35-541AA0CC2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38247" name="Rectangle 4">
              <a:extLst>
                <a:ext uri="{FF2B5EF4-FFF2-40B4-BE49-F238E27FC236}">
                  <a16:creationId xmlns:a16="http://schemas.microsoft.com/office/drawing/2014/main" id="{D388FA2A-1B22-4E10-B223-BA343F883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0299EE08-D409-5A85-BBE6-33E40E02D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0" t="11909" r="22572" b="10032"/>
          <a:stretch/>
        </p:blipFill>
        <p:spPr>
          <a:xfrm>
            <a:off x="4128116" y="957124"/>
            <a:ext cx="4940423" cy="5352196"/>
          </a:xfrm>
          <a:prstGeom prst="rect">
            <a:avLst/>
          </a:prstGeom>
        </p:spPr>
      </p:pic>
      <p:sp>
        <p:nvSpPr>
          <p:cNvPr id="10" name="Freccia a sinistra 9">
            <a:extLst>
              <a:ext uri="{FF2B5EF4-FFF2-40B4-BE49-F238E27FC236}">
                <a16:creationId xmlns:a16="http://schemas.microsoft.com/office/drawing/2014/main" id="{F3B1B4F5-393C-43BE-A2CE-18AB735565E5}"/>
              </a:ext>
            </a:extLst>
          </p:cNvPr>
          <p:cNvSpPr/>
          <p:nvPr/>
        </p:nvSpPr>
        <p:spPr>
          <a:xfrm rot="10800000">
            <a:off x="4623733" y="3170833"/>
            <a:ext cx="481181" cy="2629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5975A394-003F-A7F7-6BD6-D8F01CCDA2EF}"/>
              </a:ext>
            </a:extLst>
          </p:cNvPr>
          <p:cNvSpPr/>
          <p:nvPr/>
        </p:nvSpPr>
        <p:spPr>
          <a:xfrm>
            <a:off x="6732240" y="1484784"/>
            <a:ext cx="481181" cy="2629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F210E1-534C-413D-89DD-04924AC56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13" t="14625" r="19684" b="4988"/>
          <a:stretch/>
        </p:blipFill>
        <p:spPr>
          <a:xfrm>
            <a:off x="319582" y="976920"/>
            <a:ext cx="3484910" cy="5116376"/>
          </a:xfrm>
          <a:prstGeom prst="rect">
            <a:avLst/>
          </a:prstGeom>
        </p:spPr>
      </p:pic>
      <p:sp>
        <p:nvSpPr>
          <p:cNvPr id="7" name="Freccia a sinistra 6">
            <a:extLst>
              <a:ext uri="{FF2B5EF4-FFF2-40B4-BE49-F238E27FC236}">
                <a16:creationId xmlns:a16="http://schemas.microsoft.com/office/drawing/2014/main" id="{0DEB57EB-B246-0C9A-7A1D-207C87BCD808}"/>
              </a:ext>
            </a:extLst>
          </p:cNvPr>
          <p:cNvSpPr/>
          <p:nvPr/>
        </p:nvSpPr>
        <p:spPr>
          <a:xfrm>
            <a:off x="2213788" y="2460203"/>
            <a:ext cx="515753" cy="38525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239700" y="2365318"/>
            <a:ext cx="2683273" cy="868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it-IT" dirty="0"/>
              <a:t>https://www.italiadomani.gov.it/</a:t>
            </a:r>
            <a:r>
              <a:rPr lang="it-IT" dirty="0" err="1"/>
              <a:t>content</a:t>
            </a:r>
            <a:r>
              <a:rPr lang="it-IT" dirty="0"/>
              <a:t>/</a:t>
            </a:r>
            <a:r>
              <a:rPr lang="it-IT" dirty="0" err="1"/>
              <a:t>sogei</a:t>
            </a:r>
            <a:r>
              <a:rPr lang="it-IT" dirty="0"/>
              <a:t>-ng/</a:t>
            </a:r>
            <a:r>
              <a:rPr lang="it-IT" dirty="0" err="1"/>
              <a:t>it</a:t>
            </a:r>
            <a:r>
              <a:rPr lang="it-IT" dirty="0"/>
              <a:t>/</a:t>
            </a:r>
            <a:r>
              <a:rPr lang="it-IT" dirty="0" err="1"/>
              <a:t>it</a:t>
            </a:r>
            <a:r>
              <a:rPr lang="it-IT" dirty="0"/>
              <a:t>/home.html.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206406" y="1664877"/>
            <a:ext cx="2603377" cy="4353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rgbClr val="0070C0"/>
                </a:solidFill>
              </a:rPr>
              <a:t>PNRR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76EAA8-1B7F-2D2F-E50E-89F4B6FE5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6" t="11133" r="12111" b="7055"/>
          <a:stretch/>
        </p:blipFill>
        <p:spPr>
          <a:xfrm>
            <a:off x="3291396" y="335229"/>
            <a:ext cx="5852605" cy="6118107"/>
          </a:xfrm>
          <a:prstGeom prst="rect">
            <a:avLst/>
          </a:prstGeom>
        </p:spPr>
      </p:pic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 rot="10800000">
            <a:off x="4357680" y="1721141"/>
            <a:ext cx="534202" cy="3790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76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6298726" y="2498914"/>
            <a:ext cx="2436902" cy="622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it-IT" sz="1350" dirty="0"/>
              <a:t>https://ec.europa.eu/regional_policy/funding_en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6265432" y="1443177"/>
            <a:ext cx="2364341" cy="8655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rgbClr val="0070C0"/>
                </a:solidFill>
              </a:rPr>
              <a:t>POLITICA DI COESIONE</a:t>
            </a:r>
          </a:p>
          <a:p>
            <a:pPr algn="ctr"/>
            <a:r>
              <a:rPr lang="it-IT" sz="2000" b="1" dirty="0" err="1">
                <a:solidFill>
                  <a:srgbClr val="0070C0"/>
                </a:solidFill>
              </a:rPr>
              <a:t>Inforegio</a:t>
            </a:r>
            <a:endParaRPr lang="it-IT" sz="2000" b="1" dirty="0">
              <a:solidFill>
                <a:srgbClr val="0070C0"/>
              </a:solidFill>
            </a:endParaRPr>
          </a:p>
          <a:p>
            <a:pPr algn="ctr"/>
            <a:endParaRPr lang="it-IT" sz="2000" b="1" dirty="0">
              <a:solidFill>
                <a:srgbClr val="0070C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1E606F-3103-627F-6365-4BF6F905C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7" t="12557" r="30728" b="4595"/>
          <a:stretch/>
        </p:blipFill>
        <p:spPr>
          <a:xfrm>
            <a:off x="408372" y="1309836"/>
            <a:ext cx="5890355" cy="5143500"/>
          </a:xfrm>
          <a:prstGeom prst="rect">
            <a:avLst/>
          </a:prstGeom>
        </p:spPr>
      </p:pic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>
            <a:off x="2149532" y="2348880"/>
            <a:ext cx="534202" cy="2258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4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7FAA3AFF-411E-4493-B1F5-624389ABDB67}"/>
              </a:ext>
            </a:extLst>
          </p:cNvPr>
          <p:cNvSpPr/>
          <p:nvPr/>
        </p:nvSpPr>
        <p:spPr>
          <a:xfrm>
            <a:off x="107504" y="2144094"/>
            <a:ext cx="4237730" cy="42372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Principali azioni del Green </a:t>
            </a:r>
            <a:r>
              <a:rPr lang="it-IT" altLang="it-IT" sz="1400" dirty="0" err="1">
                <a:solidFill>
                  <a:srgbClr val="0070C0"/>
                </a:solidFill>
                <a:cs typeface="Times New Roman" pitchFamily="18" charset="0"/>
              </a:rPr>
              <a:t>Deal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 per promuovere la transizione verde (ecologica):</a:t>
            </a:r>
          </a:p>
          <a:p>
            <a:pPr algn="just">
              <a:defRPr/>
            </a:pPr>
            <a:endParaRPr lang="it-IT" altLang="it-IT" sz="1400" dirty="0">
              <a:solidFill>
                <a:srgbClr val="0070C0"/>
              </a:solidFill>
              <a:cs typeface="Times New Roman" pitchFamily="18" charset="0"/>
            </a:endParaRP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Legge europea sul clima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(per la neutralità climatica entro il 2050)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Contributo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 della Commissione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alla conferenza ONU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(COP26) di Glasgow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sul clima organizzata dal Regno Unito in collaborazione con l'Italia</a:t>
            </a:r>
            <a:endParaRPr lang="it-IT" altLang="it-IT" sz="1400" dirty="0">
              <a:solidFill>
                <a:srgbClr val="0070C0"/>
              </a:solidFill>
              <a:cs typeface="Times New Roman" pitchFamily="18" charset="0"/>
            </a:endParaRP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Decarbonizzazione dell’energia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Nuovo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piano d’azione per l’economia circolare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Strategia dell’UE sulla biodiversità 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per il 2030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Piano di investimenti del Green </a:t>
            </a:r>
            <a:r>
              <a:rPr lang="it-IT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Deal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 europeo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Strategia rinnovata</a:t>
            </a: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 in materia di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finanza sostenibile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70C0"/>
                </a:solidFill>
                <a:cs typeface="Times New Roman" pitchFamily="18" charset="0"/>
              </a:rPr>
              <a:t>Strategia per una 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mobilità sostenibile e intelligente</a:t>
            </a:r>
            <a:endParaRPr lang="en-GB" altLang="it-IT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400" b="1" dirty="0">
                <a:solidFill>
                  <a:srgbClr val="0070C0"/>
                </a:solidFill>
                <a:highlight>
                  <a:srgbClr val="FFFF00"/>
                </a:highlight>
                <a:cs typeface="Times New Roman" pitchFamily="18" charset="0"/>
              </a:rPr>
              <a:t>Aprile 2024 Dichiarazione europea sulla mobilità ciclistica</a:t>
            </a:r>
            <a:endParaRPr lang="it-IT" altLang="it-IT" sz="1400" dirty="0">
              <a:solidFill>
                <a:srgbClr val="0070C0"/>
              </a:solidFill>
              <a:highlight>
                <a:srgbClr val="FFFF00"/>
              </a:highlight>
              <a:cs typeface="Times New Roman" pitchFamily="18" charset="0"/>
            </a:endParaRP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8CAB70B2-209C-4A76-A484-352E423708FE}"/>
              </a:ext>
            </a:extLst>
          </p:cNvPr>
          <p:cNvSpPr/>
          <p:nvPr/>
        </p:nvSpPr>
        <p:spPr>
          <a:xfrm>
            <a:off x="744834" y="1332047"/>
            <a:ext cx="3100992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La transizione verde (Green </a:t>
            </a:r>
            <a:r>
              <a:rPr lang="it-IT" altLang="it-IT" sz="1400" b="1" dirty="0" err="1">
                <a:solidFill>
                  <a:srgbClr val="0070C0"/>
                </a:solidFill>
                <a:cs typeface="Times New Roman" pitchFamily="18" charset="0"/>
              </a:rPr>
              <a:t>Deal</a:t>
            </a:r>
            <a:r>
              <a:rPr lang="it-IT" altLang="it-IT" sz="1400" b="1" dirty="0">
                <a:solidFill>
                  <a:srgbClr val="0070C0"/>
                </a:solidFill>
                <a:cs typeface="Times New Roman" pitchFamily="18" charset="0"/>
              </a:rPr>
              <a:t> europeo)</a:t>
            </a:r>
            <a:endParaRPr lang="en-GB" altLang="it-IT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" name="Immagine 3" descr="Immagine che contiene testo, clipart, bigliettodavisita, grafica vettoriale&#10;&#10;Descrizione generata automaticamente">
            <a:extLst>
              <a:ext uri="{FF2B5EF4-FFF2-40B4-BE49-F238E27FC236}">
                <a16:creationId xmlns:a16="http://schemas.microsoft.com/office/drawing/2014/main" id="{2E4BD15E-6094-4509-AF22-493BEE58A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2656"/>
            <a:ext cx="1055421" cy="700119"/>
          </a:xfrm>
          <a:prstGeom prst="rect">
            <a:avLst/>
          </a:prstGeom>
        </p:spPr>
      </p:pic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5F224829-573F-4FCF-8D1D-0D5EFAF19FDB}"/>
              </a:ext>
            </a:extLst>
          </p:cNvPr>
          <p:cNvSpPr/>
          <p:nvPr/>
        </p:nvSpPr>
        <p:spPr>
          <a:xfrm>
            <a:off x="4860031" y="2791670"/>
            <a:ext cx="4176465" cy="33016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Le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principali azioni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previste per promuovere la transizione digitale: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Strategia europea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in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materia di dati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Approccio europeo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all’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intelligenza artificiale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Legge per la regolamentazione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dei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servizi digitali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Rafforzamento della </a:t>
            </a:r>
            <a:r>
              <a:rPr lang="it-IT" altLang="it-IT" sz="1600" b="1" dirty="0" err="1">
                <a:solidFill>
                  <a:srgbClr val="0070C0"/>
                </a:solidFill>
                <a:cs typeface="Times New Roman" pitchFamily="18" charset="0"/>
              </a:rPr>
              <a:t>cibersicurezza</a:t>
            </a:r>
            <a:endParaRPr lang="it-IT" altLang="it-IT" sz="1600" b="1" dirty="0">
              <a:solidFill>
                <a:srgbClr val="0070C0"/>
              </a:solidFill>
              <a:cs typeface="Times New Roman" pitchFamily="18" charset="0"/>
            </a:endParaRP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Digitale al servizio dei consumatori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Nuova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strategia industriale per l’Europa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Verso uno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Spazio europeo della ricerca</a:t>
            </a:r>
          </a:p>
          <a:p>
            <a:pPr marL="160738" indent="-160738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Finanza digitale</a:t>
            </a:r>
          </a:p>
        </p:txBody>
      </p:sp>
      <p:sp>
        <p:nvSpPr>
          <p:cNvPr id="7" name="Rettangolo arrotondato 1">
            <a:extLst>
              <a:ext uri="{FF2B5EF4-FFF2-40B4-BE49-F238E27FC236}">
                <a16:creationId xmlns:a16="http://schemas.microsoft.com/office/drawing/2014/main" id="{2470C54D-DAB9-402B-A401-B278501792A2}"/>
              </a:ext>
            </a:extLst>
          </p:cNvPr>
          <p:cNvSpPr/>
          <p:nvPr/>
        </p:nvSpPr>
        <p:spPr>
          <a:xfrm>
            <a:off x="5038611" y="1755826"/>
            <a:ext cx="3528329" cy="6621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altLang="it-IT" sz="1633" b="1" dirty="0">
                <a:solidFill>
                  <a:srgbClr val="0070C0"/>
                </a:solidFill>
                <a:cs typeface="Times New Roman" pitchFamily="18" charset="0"/>
              </a:rPr>
              <a:t>La transizione digitale (Europa per l’era digitale)</a:t>
            </a:r>
            <a:endParaRPr lang="en-GB" altLang="it-IT" sz="1633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332F270-8214-45A4-AEFE-83B1904ED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64" y="315607"/>
            <a:ext cx="1055422" cy="70233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2">
            <a:extLst>
              <a:ext uri="{FF2B5EF4-FFF2-40B4-BE49-F238E27FC236}">
                <a16:creationId xmlns:a16="http://schemas.microsoft.com/office/drawing/2014/main" id="{85AA7CB5-7AE6-46C0-BBC1-0ADE0059688C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42341" name="Rectangle 3">
              <a:extLst>
                <a:ext uri="{FF2B5EF4-FFF2-40B4-BE49-F238E27FC236}">
                  <a16:creationId xmlns:a16="http://schemas.microsoft.com/office/drawing/2014/main" id="{E852B659-E4F4-4965-BA57-BABEF484E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42342" name="Rectangle 4">
              <a:extLst>
                <a:ext uri="{FF2B5EF4-FFF2-40B4-BE49-F238E27FC236}">
                  <a16:creationId xmlns:a16="http://schemas.microsoft.com/office/drawing/2014/main" id="{AF3CCA97-3940-48A3-92AB-EBF938687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5">
            <a:extLst>
              <a:ext uri="{FF2B5EF4-FFF2-40B4-BE49-F238E27FC236}">
                <a16:creationId xmlns:a16="http://schemas.microsoft.com/office/drawing/2014/main" id="{7916EEC9-7353-4346-9413-838911B20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864" y="511148"/>
            <a:ext cx="3388514" cy="364344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0000FF"/>
                </a:solidFill>
                <a:cs typeface="Times New Roman" panose="02020603050405020304" pitchFamily="18" charset="0"/>
              </a:rPr>
              <a:t>Ospita il Centro Europe Direct, newsletter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33438B4-99B2-49EA-B7FD-F86B6DF0F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8094" y="511148"/>
            <a:ext cx="1685146" cy="364344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Clr>
                <a:schemeClr val="bg1"/>
              </a:buClr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www.europa.formez.it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DD63E3-9BDE-20A8-CC7C-D25ED6631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13601" r="17713" b="5200"/>
          <a:stretch/>
        </p:blipFill>
        <p:spPr>
          <a:xfrm>
            <a:off x="110752" y="1196752"/>
            <a:ext cx="8784976" cy="523100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9C57B2B-7315-45A4-875E-F1EF25392DF7}"/>
              </a:ext>
            </a:extLst>
          </p:cNvPr>
          <p:cNvSpPr/>
          <p:nvPr/>
        </p:nvSpPr>
        <p:spPr>
          <a:xfrm>
            <a:off x="6637656" y="4077072"/>
            <a:ext cx="1966792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0ABF3041-91FA-F5B9-9001-CCA2621A38C5}"/>
              </a:ext>
            </a:extLst>
          </p:cNvPr>
          <p:cNvSpPr/>
          <p:nvPr/>
        </p:nvSpPr>
        <p:spPr>
          <a:xfrm>
            <a:off x="8475692" y="4612828"/>
            <a:ext cx="344780" cy="3283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sinistra 8">
            <a:extLst>
              <a:ext uri="{FF2B5EF4-FFF2-40B4-BE49-F238E27FC236}">
                <a16:creationId xmlns:a16="http://schemas.microsoft.com/office/drawing/2014/main" id="{F8A14759-668F-4E7F-84C9-364A298EC9C8}"/>
              </a:ext>
            </a:extLst>
          </p:cNvPr>
          <p:cNvSpPr/>
          <p:nvPr/>
        </p:nvSpPr>
        <p:spPr>
          <a:xfrm rot="16200000">
            <a:off x="5760857" y="1620828"/>
            <a:ext cx="451311" cy="40493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 2">
            <a:extLst>
              <a:ext uri="{FF2B5EF4-FFF2-40B4-BE49-F238E27FC236}">
                <a16:creationId xmlns:a16="http://schemas.microsoft.com/office/drawing/2014/main" id="{20B92892-65FC-4790-B998-AAD9656EA110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44389" name="Rectangle 3">
              <a:extLst>
                <a:ext uri="{FF2B5EF4-FFF2-40B4-BE49-F238E27FC236}">
                  <a16:creationId xmlns:a16="http://schemas.microsoft.com/office/drawing/2014/main" id="{6BB352D8-D5FA-46AE-9C6C-0C701C0F1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44390" name="Rectangle 4">
              <a:extLst>
                <a:ext uri="{FF2B5EF4-FFF2-40B4-BE49-F238E27FC236}">
                  <a16:creationId xmlns:a16="http://schemas.microsoft.com/office/drawing/2014/main" id="{0A2276DE-7F7F-4300-A774-282EE3A9B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6">
            <a:extLst>
              <a:ext uri="{FF2B5EF4-FFF2-40B4-BE49-F238E27FC236}">
                <a16:creationId xmlns:a16="http://schemas.microsoft.com/office/drawing/2014/main" id="{956731EE-FD72-4AA3-8FC4-FA91D9C6D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494189"/>
            <a:ext cx="3384376" cy="486539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Clr>
                <a:schemeClr val="bg1"/>
              </a:buClr>
              <a:buNone/>
            </a:pPr>
            <a:r>
              <a:rPr lang="it-IT" altLang="it-IT" sz="1400" dirty="0">
                <a:solidFill>
                  <a:schemeClr val="bg1"/>
                </a:solidFill>
              </a:rPr>
              <a:t>www.programmicomunitari.formez.it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0DD8FA-2D02-4FD0-BFE7-554AE9F6F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3601" r="20862" b="5200"/>
          <a:stretch/>
        </p:blipFill>
        <p:spPr>
          <a:xfrm>
            <a:off x="0" y="1196752"/>
            <a:ext cx="9144000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>
            <a:extLst>
              <a:ext uri="{FF2B5EF4-FFF2-40B4-BE49-F238E27FC236}">
                <a16:creationId xmlns:a16="http://schemas.microsoft.com/office/drawing/2014/main" id="{425D64E7-A1AB-422A-B4F9-BCB075AC7116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48484" name="Rectangle 3">
              <a:extLst>
                <a:ext uri="{FF2B5EF4-FFF2-40B4-BE49-F238E27FC236}">
                  <a16:creationId xmlns:a16="http://schemas.microsoft.com/office/drawing/2014/main" id="{31F62103-835B-4CE8-BEA5-08F107852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48485" name="Rectangle 4">
              <a:extLst>
                <a:ext uri="{FF2B5EF4-FFF2-40B4-BE49-F238E27FC236}">
                  <a16:creationId xmlns:a16="http://schemas.microsoft.com/office/drawing/2014/main" id="{F28AD0CF-BAB1-47FC-886D-C48707E34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E824FCC7-4527-4F40-A356-B433F3F8F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19" t="14020" r="21545" b="10244"/>
          <a:stretch/>
        </p:blipFill>
        <p:spPr>
          <a:xfrm>
            <a:off x="35496" y="937149"/>
            <a:ext cx="9108504" cy="551618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4E8EEDD-C7F3-473B-90D3-5C0761578232}"/>
              </a:ext>
            </a:extLst>
          </p:cNvPr>
          <p:cNvSpPr/>
          <p:nvPr/>
        </p:nvSpPr>
        <p:spPr>
          <a:xfrm>
            <a:off x="35496" y="1116922"/>
            <a:ext cx="3682779" cy="437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sinistra 8">
            <a:extLst>
              <a:ext uri="{FF2B5EF4-FFF2-40B4-BE49-F238E27FC236}">
                <a16:creationId xmlns:a16="http://schemas.microsoft.com/office/drawing/2014/main" id="{18FBE086-D188-4714-A190-4A7B643B4734}"/>
              </a:ext>
            </a:extLst>
          </p:cNvPr>
          <p:cNvSpPr/>
          <p:nvPr/>
        </p:nvSpPr>
        <p:spPr>
          <a:xfrm>
            <a:off x="4144243" y="1191849"/>
            <a:ext cx="427757" cy="36283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0" name="Group 2">
            <a:extLst>
              <a:ext uri="{FF2B5EF4-FFF2-40B4-BE49-F238E27FC236}">
                <a16:creationId xmlns:a16="http://schemas.microsoft.com/office/drawing/2014/main" id="{7B34B958-957E-495E-AF20-BE56B7CDC724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271672"/>
            <a:ext cx="3514848" cy="2314656"/>
            <a:chOff x="0" y="0"/>
            <a:chExt cx="2250" cy="615"/>
          </a:xfrm>
        </p:grpSpPr>
        <p:sp>
          <p:nvSpPr>
            <p:cNvPr id="150533" name="Rectangle 3">
              <a:extLst>
                <a:ext uri="{FF2B5EF4-FFF2-40B4-BE49-F238E27FC236}">
                  <a16:creationId xmlns:a16="http://schemas.microsoft.com/office/drawing/2014/main" id="{956BB379-9568-46F2-999D-0F72E35FB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50534" name="Rectangle 4">
              <a:extLst>
                <a:ext uri="{FF2B5EF4-FFF2-40B4-BE49-F238E27FC236}">
                  <a16:creationId xmlns:a16="http://schemas.microsoft.com/office/drawing/2014/main" id="{77F45B78-ED10-4C82-A6FD-2842F2B72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19D30CF8-11D6-2E65-4289-A98979938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7" t="12201" r="34697" b="5200"/>
          <a:stretch/>
        </p:blipFill>
        <p:spPr>
          <a:xfrm>
            <a:off x="395536" y="1196753"/>
            <a:ext cx="8064896" cy="5304726"/>
          </a:xfrm>
          <a:prstGeom prst="rect">
            <a:avLst/>
          </a:prstGeom>
        </p:spPr>
      </p:pic>
      <p:sp>
        <p:nvSpPr>
          <p:cNvPr id="10" name="Freccia a sinistra 9">
            <a:extLst>
              <a:ext uri="{FF2B5EF4-FFF2-40B4-BE49-F238E27FC236}">
                <a16:creationId xmlns:a16="http://schemas.microsoft.com/office/drawing/2014/main" id="{39AA8969-463E-4F03-892B-57906FCF56E5}"/>
              </a:ext>
            </a:extLst>
          </p:cNvPr>
          <p:cNvSpPr/>
          <p:nvPr/>
        </p:nvSpPr>
        <p:spPr>
          <a:xfrm>
            <a:off x="1619338" y="2534955"/>
            <a:ext cx="601067" cy="31338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930480E-9B49-403C-3C58-A25652564683}"/>
              </a:ext>
            </a:extLst>
          </p:cNvPr>
          <p:cNvSpPr/>
          <p:nvPr/>
        </p:nvSpPr>
        <p:spPr>
          <a:xfrm>
            <a:off x="611560" y="2492896"/>
            <a:ext cx="652509" cy="3249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23F60371-6EFE-F6D9-47C5-2516BFD3C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947" y="1773684"/>
            <a:ext cx="5143680" cy="352752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12" b="1" i="1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rgbClr val="0070C0"/>
                </a:solidFill>
                <a:latin typeface="Tahoma" panose="020B0604030504040204" pitchFamily="34" charset="0"/>
              </a:rPr>
              <a:t>PORTALI DI INFORMAZIONE PER I CITTADINI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575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Immagine 4" descr="Immagine che contiene funerale, bandiera, scatola, contenitore&#10;&#10;Descrizione generata automaticamente">
            <a:extLst>
              <a:ext uri="{FF2B5EF4-FFF2-40B4-BE49-F238E27FC236}">
                <a16:creationId xmlns:a16="http://schemas.microsoft.com/office/drawing/2014/main" id="{A0D671CD-04C2-1C4D-6DC7-A520C4FD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68960"/>
            <a:ext cx="4788883" cy="24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65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3347865" y="620688"/>
            <a:ext cx="4464496" cy="487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2702281" y="44624"/>
            <a:ext cx="6334216" cy="10636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rgbClr val="0070C0"/>
                </a:solidFill>
              </a:rPr>
              <a:t>COSA FA PER ME L’EUROPA</a:t>
            </a: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https://what-europe-does-for-me.europarl.europa.eu/it/home</a:t>
            </a:r>
          </a:p>
        </p:txBody>
      </p:sp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 rot="10800000">
            <a:off x="3080764" y="332656"/>
            <a:ext cx="534202" cy="3790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BC9CD5-76F3-E486-EF22-12974486B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01" b="5200"/>
          <a:stretch/>
        </p:blipFill>
        <p:spPr>
          <a:xfrm>
            <a:off x="0" y="1124744"/>
            <a:ext cx="914399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44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3347865" y="620688"/>
            <a:ext cx="4464496" cy="487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2702281" y="44624"/>
            <a:ext cx="6334216" cy="10636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2000" b="1" dirty="0">
              <a:solidFill>
                <a:srgbClr val="0070C0"/>
              </a:solidFill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EUVSDISINFO</a:t>
            </a: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https://euvsdisinfo.eu/it/</a:t>
            </a:r>
          </a:p>
        </p:txBody>
      </p:sp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 rot="10800000">
            <a:off x="3080764" y="552916"/>
            <a:ext cx="534202" cy="3790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F7872E-3922-9372-06A9-8CE7EAB3C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" t="13601" r="5901" b="8000"/>
          <a:stretch/>
        </p:blipFill>
        <p:spPr>
          <a:xfrm>
            <a:off x="0" y="1176079"/>
            <a:ext cx="9144000" cy="52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2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3347865" y="620688"/>
            <a:ext cx="4464496" cy="487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2702281" y="44624"/>
            <a:ext cx="6334216" cy="10636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2000" b="1" dirty="0">
              <a:solidFill>
                <a:srgbClr val="0070C0"/>
              </a:solidFill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MAPPA DEI PROGETTI PNRR</a:t>
            </a:r>
          </a:p>
          <a:p>
            <a:pPr algn="ctr"/>
            <a:r>
              <a:rPr lang="it-IT" sz="1600" b="1" dirty="0">
                <a:solidFill>
                  <a:srgbClr val="0070C0"/>
                </a:solidFill>
              </a:rPr>
              <a:t>https://commission.europa.eu/business-economy-euro/economic-recovery/recovery-and-resilience-facility_it#map</a:t>
            </a:r>
          </a:p>
        </p:txBody>
      </p:sp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 rot="10800000">
            <a:off x="2702281" y="197389"/>
            <a:ext cx="534202" cy="3790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428216-B7AA-08CC-3FA8-989EC8331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6" t="13201" r="24800" b="14000"/>
          <a:stretch/>
        </p:blipFill>
        <p:spPr>
          <a:xfrm>
            <a:off x="0" y="1152529"/>
            <a:ext cx="9144000" cy="5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5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3347865" y="620688"/>
            <a:ext cx="4464496" cy="487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2702281" y="44624"/>
            <a:ext cx="6334216" cy="10636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2000" b="1" dirty="0">
              <a:solidFill>
                <a:srgbClr val="0070C0"/>
              </a:solidFill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EU IN MY REGION</a:t>
            </a:r>
          </a:p>
          <a:p>
            <a:pPr algn="ctr"/>
            <a:r>
              <a:rPr lang="it-IT" sz="1600" b="1" dirty="0">
                <a:solidFill>
                  <a:srgbClr val="0070C0"/>
                </a:solidFill>
              </a:rPr>
              <a:t>https://ec.europa.eu/regional_policy/policy/communication/campaigns/euinmyregion_en?etrans=it</a:t>
            </a:r>
          </a:p>
        </p:txBody>
      </p:sp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 rot="10800000">
            <a:off x="2702281" y="197389"/>
            <a:ext cx="534202" cy="3790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305DF8-CE64-1F33-BACB-4A50D56C7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9" t="13601" r="22437" b="5200"/>
          <a:stretch/>
        </p:blipFill>
        <p:spPr>
          <a:xfrm>
            <a:off x="107504" y="1261071"/>
            <a:ext cx="9036496" cy="52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38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>
            <a:extLst>
              <a:ext uri="{FF2B5EF4-FFF2-40B4-BE49-F238E27FC236}">
                <a16:creationId xmlns:a16="http://schemas.microsoft.com/office/drawing/2014/main" id="{E1A40D5F-030B-4767-BE3E-FB6CE9283B00}"/>
              </a:ext>
            </a:extLst>
          </p:cNvPr>
          <p:cNvGrpSpPr>
            <a:grpSpLocks/>
          </p:cNvGrpSpPr>
          <p:nvPr/>
        </p:nvGrpSpPr>
        <p:grpSpPr bwMode="auto">
          <a:xfrm>
            <a:off x="2600256" y="2443128"/>
            <a:ext cx="3514848" cy="2314656"/>
            <a:chOff x="0" y="0"/>
            <a:chExt cx="2250" cy="615"/>
          </a:xfrm>
        </p:grpSpPr>
        <p:sp>
          <p:nvSpPr>
            <p:cNvPr id="121861" name="Rectangle 3">
              <a:extLst>
                <a:ext uri="{FF2B5EF4-FFF2-40B4-BE49-F238E27FC236}">
                  <a16:creationId xmlns:a16="http://schemas.microsoft.com/office/drawing/2014/main" id="{2034D22F-2868-4B17-8D97-8670CA4D7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>
                <a:solidFill>
                  <a:schemeClr val="tx1"/>
                </a:solidFill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94D17A56-071E-41CB-9D3B-53B2F5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 dirty="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ottotitolo 2">
            <a:extLst>
              <a:ext uri="{FF2B5EF4-FFF2-40B4-BE49-F238E27FC236}">
                <a16:creationId xmlns:a16="http://schemas.microsoft.com/office/drawing/2014/main" id="{0D2E6CAA-F90B-4D5D-9229-01C5835A9CF4}"/>
              </a:ext>
            </a:extLst>
          </p:cNvPr>
          <p:cNvSpPr txBox="1">
            <a:spLocks/>
          </p:cNvSpPr>
          <p:nvPr/>
        </p:nvSpPr>
        <p:spPr>
          <a:xfrm>
            <a:off x="3347865" y="620688"/>
            <a:ext cx="4464496" cy="487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604239-00DF-41B0-89AE-0EE30B8C87F9}"/>
              </a:ext>
            </a:extLst>
          </p:cNvPr>
          <p:cNvSpPr txBox="1">
            <a:spLocks/>
          </p:cNvSpPr>
          <p:nvPr/>
        </p:nvSpPr>
        <p:spPr>
          <a:xfrm>
            <a:off x="2702281" y="44624"/>
            <a:ext cx="6334216" cy="10636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2000" b="1" dirty="0">
              <a:solidFill>
                <a:srgbClr val="0070C0"/>
              </a:solidFill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KOHESIO – PROGETTI FINANZIATI NELLA MIA REGIONE</a:t>
            </a:r>
          </a:p>
          <a:p>
            <a:pPr algn="ctr"/>
            <a:r>
              <a:rPr lang="it-IT" sz="1600" b="1" dirty="0">
                <a:solidFill>
                  <a:srgbClr val="0070C0"/>
                </a:solidFill>
              </a:rPr>
              <a:t>https://kohesio.ec.europa.eu/it/</a:t>
            </a:r>
          </a:p>
        </p:txBody>
      </p:sp>
      <p:sp>
        <p:nvSpPr>
          <p:cNvPr id="11" name="Freccia a sinistra 10">
            <a:extLst>
              <a:ext uri="{FF2B5EF4-FFF2-40B4-BE49-F238E27FC236}">
                <a16:creationId xmlns:a16="http://schemas.microsoft.com/office/drawing/2014/main" id="{B7660EF9-A049-473C-8FFF-5771281703B4}"/>
              </a:ext>
            </a:extLst>
          </p:cNvPr>
          <p:cNvSpPr/>
          <p:nvPr/>
        </p:nvSpPr>
        <p:spPr>
          <a:xfrm rot="10800000">
            <a:off x="3635896" y="620688"/>
            <a:ext cx="369126" cy="3790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7D8C7F-4FA8-7526-A843-CEE8F65698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1" t="13601" r="12988" b="5200"/>
          <a:stretch/>
        </p:blipFill>
        <p:spPr>
          <a:xfrm>
            <a:off x="107504" y="1196752"/>
            <a:ext cx="903649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2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52A4C665-D4F8-4223-B979-603E4931D8B8}"/>
              </a:ext>
            </a:extLst>
          </p:cNvPr>
          <p:cNvSpPr/>
          <p:nvPr/>
        </p:nvSpPr>
        <p:spPr>
          <a:xfrm>
            <a:off x="392854" y="2348881"/>
            <a:ext cx="8026400" cy="4104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La Commissione ha proposto il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27 maggio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un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bilancio dell'UE rafforzato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per far fronte alle ripercussioni dell'emergenza coronavirus sul piano economico e sociale, dare impulso a una ripresa sostenibile e per proteggere i posti di lavoro e crearne di nuovi ed evitare così che dalla crisi sanitaria scaturisse una grave crisi economica per tutti gli Stati Membri </a:t>
            </a:r>
            <a:r>
              <a:rPr lang="it-IT" altLang="it-IT" sz="1600">
                <a:solidFill>
                  <a:srgbClr val="0070C0"/>
                </a:solidFill>
                <a:cs typeface="Times New Roman" pitchFamily="18" charset="0"/>
              </a:rPr>
              <a:t>UE:</a:t>
            </a:r>
          </a:p>
          <a:p>
            <a:pPr algn="just">
              <a:defRPr/>
            </a:pPr>
            <a:r>
              <a:rPr lang="it-IT" altLang="it-IT" sz="1600">
                <a:solidFill>
                  <a:srgbClr val="0070C0"/>
                </a:solidFill>
                <a:cs typeface="Times New Roman" pitchFamily="18" charset="0"/>
              </a:rPr>
              <a:t> </a:t>
            </a:r>
            <a:endParaRPr lang="it-IT" altLang="it-IT" sz="1600" dirty="0">
              <a:solidFill>
                <a:srgbClr val="0070C0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Le proposte sono state incentrate su:</a:t>
            </a:r>
          </a:p>
          <a:p>
            <a:pPr marL="160738" indent="-160738" algn="just">
              <a:buFont typeface="Wingdings" panose="05000000000000000000" pitchFamily="2" charset="2"/>
              <a:buChar char="§"/>
              <a:defRPr/>
            </a:pPr>
            <a:r>
              <a:rPr lang="it-IT" altLang="it-IT" sz="1600" b="1" dirty="0" err="1">
                <a:solidFill>
                  <a:srgbClr val="0070C0"/>
                </a:solidFill>
                <a:cs typeface="Times New Roman" pitchFamily="18" charset="0"/>
              </a:rPr>
              <a:t>next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 Generation EU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, uno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strumento di emergenza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di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750 miliardi di €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per potenziare temporaneamente la capacità finanziaria del bilancio dell'UE grazie a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fondi raccolti sui mercati finanziari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. I fondi raccolti, convogliati attraverso i programmi dell'UE, sostengono le misure urgenti indispensabili per proteggere i mezzi di sussistenza, rimettere in sesto l'economia e favorire una crescita sostenibile e resiliente; </a:t>
            </a:r>
          </a:p>
          <a:p>
            <a:pPr marL="160738" indent="-160738" algn="just">
              <a:buFont typeface="Wingdings" panose="05000000000000000000" pitchFamily="2" charset="2"/>
              <a:buChar char="§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un quadro finanziario pluriennale rinforzato per il 2021-2027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, capace di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orientare rapidamente gli investimenti là dove sono più necessari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, rafforzare il mercato unico,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intensificare la cooperazione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in settori quali la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salute e la gestione delle crisi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e dotare l'Unione di un bilancio a lungo termine che le consenta di promuovere la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transizione verde e digitale e costruire un'economia più equa e resiliente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. </a:t>
            </a:r>
            <a:endParaRPr lang="en-GB" altLang="it-IT" sz="16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4F33F188-6265-4378-9787-5F0CD09DC33A}"/>
              </a:ext>
            </a:extLst>
          </p:cNvPr>
          <p:cNvSpPr/>
          <p:nvPr/>
        </p:nvSpPr>
        <p:spPr>
          <a:xfrm>
            <a:off x="2987824" y="1412776"/>
            <a:ext cx="2592288" cy="720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Marzo 2020</a:t>
            </a:r>
          </a:p>
          <a:p>
            <a:pPr algn="ctr"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Emergenza </a:t>
            </a:r>
            <a:r>
              <a:rPr lang="it-IT" altLang="it-IT" sz="1600" b="1" dirty="0" err="1">
                <a:solidFill>
                  <a:srgbClr val="0070C0"/>
                </a:solidFill>
                <a:cs typeface="Times New Roman" pitchFamily="18" charset="0"/>
              </a:rPr>
              <a:t>Covid</a:t>
            </a:r>
            <a:endParaRPr lang="en-GB" altLang="it-IT" sz="16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53DBDE-A843-4EF4-A278-6C13150C8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" y="1516941"/>
            <a:ext cx="978661" cy="5932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7494A02-34F0-45B9-BEEF-45D197B82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02" y="1569797"/>
            <a:ext cx="960683" cy="5403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D83DB241-5AD0-493C-BD8A-AB7E5D74D612}"/>
              </a:ext>
            </a:extLst>
          </p:cNvPr>
          <p:cNvSpPr/>
          <p:nvPr/>
        </p:nvSpPr>
        <p:spPr>
          <a:xfrm>
            <a:off x="3025036" y="2326598"/>
            <a:ext cx="5904656" cy="34786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Adozione del </a:t>
            </a: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Quadro Finanziario Pluriennale</a:t>
            </a: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 (QFP) strumento di pianificazione dell’UE delle risorse che sono destinate alle politiche europee per un periodo di </a:t>
            </a: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7 anni</a:t>
            </a: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it-IT" altLang="it-IT" dirty="0">
              <a:solidFill>
                <a:srgbClr val="0070C0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Le </a:t>
            </a: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risorse</a:t>
            </a: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 del QFP </a:t>
            </a: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vengono organizzati per Fondi</a:t>
            </a:r>
            <a:r>
              <a:rPr lang="it-IT" altLang="it-IT" dirty="0">
                <a:solidFill>
                  <a:srgbClr val="0070C0"/>
                </a:solidFill>
                <a:cs typeface="Times New Roman" pitchFamily="18" charset="0"/>
              </a:rPr>
              <a:t> con una missione specifica (come il Fondo Sociale Europeo, il Fondo Europeo di Sviluppo Regionale e altri fondi, come ad esempio i programmi tematici).</a:t>
            </a:r>
          </a:p>
        </p:txBody>
      </p:sp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DA472DF4-3ED9-4276-8671-D53D17D803BD}"/>
              </a:ext>
            </a:extLst>
          </p:cNvPr>
          <p:cNvSpPr/>
          <p:nvPr/>
        </p:nvSpPr>
        <p:spPr>
          <a:xfrm>
            <a:off x="2587177" y="1490423"/>
            <a:ext cx="3699877" cy="58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NUOVO PERIODO DI PROGRAMMAZIONE 2021-2027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45A731-0990-4671-8A89-A0D4241C2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970600"/>
            <a:ext cx="2376265" cy="200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1">
            <a:extLst>
              <a:ext uri="{FF2B5EF4-FFF2-40B4-BE49-F238E27FC236}">
                <a16:creationId xmlns:a16="http://schemas.microsoft.com/office/drawing/2014/main" id="{D83DB241-5AD0-493C-BD8A-AB7E5D74D612}"/>
              </a:ext>
            </a:extLst>
          </p:cNvPr>
          <p:cNvSpPr/>
          <p:nvPr/>
        </p:nvSpPr>
        <p:spPr>
          <a:xfrm>
            <a:off x="467544" y="2227912"/>
            <a:ext cx="8136904" cy="4009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Coesione e ripresa economica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Riduzione dei divari territoriali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ed economici tra le Regioni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Miglioramento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dell’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occupazione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e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inclusione sociale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Miglioramento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dei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sistemi sanitari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Aumento della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capacità di risposta alla crisi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e l’efficacia dei sistemi di protezione civile (</a:t>
            </a:r>
            <a:r>
              <a:rPr lang="it-IT" altLang="it-IT" sz="1600" b="1" dirty="0" err="1">
                <a:solidFill>
                  <a:srgbClr val="0070C0"/>
                </a:solidFill>
                <a:cs typeface="Times New Roman" pitchFamily="18" charset="0"/>
              </a:rPr>
              <a:t>RescEU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)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PAC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(Politica Agricola Comune)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Transizione ambientale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(istituzione di un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nuovo Fondo per la transizione giusta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)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Flussi migratori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Politica esterna 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(cooperazione con il vicinato e di preadesione), aiuti umanitari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Difesa europea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Misure di contrasto alla criminalità</a:t>
            </a: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 e </a:t>
            </a: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terrorismo</a:t>
            </a:r>
          </a:p>
          <a:p>
            <a:pPr marL="194387" indent="-194387" algn="just">
              <a:buFont typeface="Arial" panose="020B0604020202020204" pitchFamily="34" charset="0"/>
              <a:buChar char="•"/>
              <a:defRPr/>
            </a:pPr>
            <a:r>
              <a:rPr lang="it-IT" altLang="it-IT" sz="1600" b="1" dirty="0">
                <a:solidFill>
                  <a:srgbClr val="0070C0"/>
                </a:solidFill>
                <a:cs typeface="Times New Roman" pitchFamily="18" charset="0"/>
              </a:rPr>
              <a:t>Funzionamento delle istituzioni europee</a:t>
            </a:r>
          </a:p>
        </p:txBody>
      </p:sp>
      <p:sp>
        <p:nvSpPr>
          <p:cNvPr id="5" name="Rettangolo arrotondato 1">
            <a:extLst>
              <a:ext uri="{FF2B5EF4-FFF2-40B4-BE49-F238E27FC236}">
                <a16:creationId xmlns:a16="http://schemas.microsoft.com/office/drawing/2014/main" id="{DA472DF4-3ED9-4276-8671-D53D17D803BD}"/>
              </a:ext>
            </a:extLst>
          </p:cNvPr>
          <p:cNvSpPr/>
          <p:nvPr/>
        </p:nvSpPr>
        <p:spPr>
          <a:xfrm>
            <a:off x="2467359" y="1268760"/>
            <a:ext cx="3699877" cy="8512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b="1" dirty="0">
                <a:solidFill>
                  <a:srgbClr val="0070C0"/>
                </a:solidFill>
                <a:cs typeface="Times New Roman" pitchFamily="18" charset="0"/>
              </a:rPr>
              <a:t>COME SONO SPESI I FONDI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5CD301-52AC-4396-A62F-7706726BE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48239"/>
            <a:ext cx="1224136" cy="91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15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CB87F7A-51B8-44B9-9827-553FAC51F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8" y="321468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34170DC-0F41-48E6-8936-1B3E7312E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161" y="3154851"/>
            <a:ext cx="5143680" cy="24808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12">
              <a:solidFill>
                <a:schemeClr val="tx1"/>
              </a:solidFill>
            </a:endParaRPr>
          </a:p>
        </p:txBody>
      </p:sp>
      <p:grpSp>
        <p:nvGrpSpPr>
          <p:cNvPr id="35844" name="Group 4">
            <a:extLst>
              <a:ext uri="{FF2B5EF4-FFF2-40B4-BE49-F238E27FC236}">
                <a16:creationId xmlns:a16="http://schemas.microsoft.com/office/drawing/2014/main" id="{2EE75FD8-425C-46DB-A33D-6695C900B8AA}"/>
              </a:ext>
            </a:extLst>
          </p:cNvPr>
          <p:cNvGrpSpPr>
            <a:grpSpLocks/>
          </p:cNvGrpSpPr>
          <p:nvPr/>
        </p:nvGrpSpPr>
        <p:grpSpPr bwMode="auto">
          <a:xfrm>
            <a:off x="2471665" y="2528856"/>
            <a:ext cx="3514848" cy="2314656"/>
            <a:chOff x="0" y="0"/>
            <a:chExt cx="2250" cy="615"/>
          </a:xfrm>
        </p:grpSpPr>
        <p:sp>
          <p:nvSpPr>
            <p:cNvPr id="35850" name="Rectangle 5">
              <a:extLst>
                <a:ext uri="{FF2B5EF4-FFF2-40B4-BE49-F238E27FC236}">
                  <a16:creationId xmlns:a16="http://schemas.microsoft.com/office/drawing/2014/main" id="{6D459CE2-79A2-4AB6-86F9-8DE4D80AA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12" b="1">
                <a:solidFill>
                  <a:schemeClr val="tx1"/>
                </a:solidFill>
              </a:endParaRPr>
            </a:p>
          </p:txBody>
        </p:sp>
        <p:sp>
          <p:nvSpPr>
            <p:cNvPr id="35851" name="Rectangle 6">
              <a:extLst>
                <a:ext uri="{FF2B5EF4-FFF2-40B4-BE49-F238E27FC236}">
                  <a16:creationId xmlns:a16="http://schemas.microsoft.com/office/drawing/2014/main" id="{5A532F22-BA7C-46CA-AE96-2DA6CD2D4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0" cy="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788" b="1">
                <a:solidFill>
                  <a:schemeClr val="tx1"/>
                </a:solidFill>
                <a:latin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012" b="1" i="1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5845" name="Rectangle 7">
            <a:extLst>
              <a:ext uri="{FF2B5EF4-FFF2-40B4-BE49-F238E27FC236}">
                <a16:creationId xmlns:a16="http://schemas.microsoft.com/office/drawing/2014/main" id="{03F30ECD-D2AC-45B1-9333-2E0690159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845" y="3069701"/>
            <a:ext cx="1714560" cy="669993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125" i="1" dirty="0" err="1">
                <a:solidFill>
                  <a:schemeClr val="bg1"/>
                </a:solidFill>
              </a:rPr>
              <a:t>Fondi</a:t>
            </a:r>
            <a:r>
              <a:rPr lang="en-GB" altLang="it-IT" sz="1125" i="1" dirty="0">
                <a:solidFill>
                  <a:schemeClr val="bg1"/>
                </a:solidFill>
              </a:rPr>
              <a:t> </a:t>
            </a:r>
            <a:r>
              <a:rPr lang="en-GB" altLang="it-IT" sz="1125" i="1" dirty="0" err="1">
                <a:solidFill>
                  <a:schemeClr val="bg1"/>
                </a:solidFill>
              </a:rPr>
              <a:t>strutturali</a:t>
            </a:r>
            <a:r>
              <a:rPr lang="en-GB" altLang="it-IT" sz="1125" i="1" dirty="0">
                <a:solidFill>
                  <a:schemeClr val="bg1"/>
                </a:solidFill>
              </a:rPr>
              <a:t> o </a:t>
            </a:r>
            <a:r>
              <a:rPr lang="en-GB" altLang="it-IT" sz="1125" i="1" dirty="0" err="1">
                <a:solidFill>
                  <a:schemeClr val="bg1"/>
                </a:solidFill>
              </a:rPr>
              <a:t>gestione</a:t>
            </a:r>
            <a:r>
              <a:rPr lang="en-GB" altLang="it-IT" sz="1125" i="1" dirty="0">
                <a:solidFill>
                  <a:schemeClr val="bg1"/>
                </a:solidFill>
              </a:rPr>
              <a:t> </a:t>
            </a:r>
            <a:r>
              <a:rPr lang="en-GB" altLang="it-IT" sz="1125" i="1" dirty="0" err="1">
                <a:solidFill>
                  <a:schemeClr val="bg1"/>
                </a:solidFill>
              </a:rPr>
              <a:t>concorrente</a:t>
            </a:r>
            <a:endParaRPr lang="en-GB" altLang="it-IT" sz="1125" i="1" dirty="0">
              <a:solidFill>
                <a:schemeClr val="bg1"/>
              </a:solidFill>
            </a:endParaRPr>
          </a:p>
        </p:txBody>
      </p:sp>
      <p:sp>
        <p:nvSpPr>
          <p:cNvPr id="35847" name="Rectangle 9">
            <a:extLst>
              <a:ext uri="{FF2B5EF4-FFF2-40B4-BE49-F238E27FC236}">
                <a16:creationId xmlns:a16="http://schemas.microsoft.com/office/drawing/2014/main" id="{EE804695-EB96-4860-AE3F-F2D38EFDE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881" y="4515505"/>
            <a:ext cx="1757424" cy="526870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125" i="1">
                <a:solidFill>
                  <a:schemeClr val="bg1"/>
                </a:solidFill>
              </a:rPr>
              <a:t>Strumenti finanziari per l’assistenza esterna </a:t>
            </a:r>
          </a:p>
        </p:txBody>
      </p:sp>
      <p:sp>
        <p:nvSpPr>
          <p:cNvPr id="35848" name="Rectangle 10">
            <a:extLst>
              <a:ext uri="{FF2B5EF4-FFF2-40B4-BE49-F238E27FC236}">
                <a16:creationId xmlns:a16="http://schemas.microsoft.com/office/drawing/2014/main" id="{9FD91EA2-0C53-4D07-AFA4-72EE95AD9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745" y="3058652"/>
            <a:ext cx="1714560" cy="681042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125" i="1" dirty="0" err="1">
                <a:solidFill>
                  <a:schemeClr val="bg1"/>
                </a:solidFill>
              </a:rPr>
              <a:t>Finanziamenti</a:t>
            </a:r>
            <a:r>
              <a:rPr lang="en-GB" altLang="it-IT" sz="1125" i="1" dirty="0">
                <a:solidFill>
                  <a:schemeClr val="bg1"/>
                </a:solidFill>
              </a:rPr>
              <a:t> </a:t>
            </a:r>
            <a:r>
              <a:rPr lang="en-GB" altLang="it-IT" sz="1125" i="1" dirty="0" err="1">
                <a:solidFill>
                  <a:schemeClr val="bg1"/>
                </a:solidFill>
              </a:rPr>
              <a:t>diretti</a:t>
            </a:r>
            <a:endParaRPr lang="en-GB" altLang="it-IT" sz="1125" i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None/>
            </a:pPr>
            <a:r>
              <a:rPr lang="en-GB" altLang="it-IT" sz="1125" i="1" dirty="0">
                <a:solidFill>
                  <a:schemeClr val="bg1"/>
                </a:solidFill>
              </a:rPr>
              <a:t>(</a:t>
            </a:r>
            <a:r>
              <a:rPr lang="en-GB" altLang="it-IT" sz="1125" i="1" dirty="0" err="1">
                <a:solidFill>
                  <a:schemeClr val="bg1"/>
                </a:solidFill>
              </a:rPr>
              <a:t>programmi</a:t>
            </a:r>
            <a:r>
              <a:rPr lang="en-GB" altLang="it-IT" sz="1125" i="1" dirty="0">
                <a:solidFill>
                  <a:schemeClr val="bg1"/>
                </a:solidFill>
              </a:rPr>
              <a:t> </a:t>
            </a:r>
            <a:r>
              <a:rPr lang="en-GB" altLang="it-IT" sz="1125" i="1" dirty="0" err="1">
                <a:solidFill>
                  <a:schemeClr val="bg1"/>
                </a:solidFill>
              </a:rPr>
              <a:t>tematici</a:t>
            </a:r>
            <a:r>
              <a:rPr lang="en-GB" altLang="it-IT" sz="1125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ettangolo arrotondato 1">
            <a:extLst>
              <a:ext uri="{FF2B5EF4-FFF2-40B4-BE49-F238E27FC236}">
                <a16:creationId xmlns:a16="http://schemas.microsoft.com/office/drawing/2014/main" id="{72BADD37-9FC5-4E91-B4A9-777CF220F56A}"/>
              </a:ext>
            </a:extLst>
          </p:cNvPr>
          <p:cNvSpPr/>
          <p:nvPr/>
        </p:nvSpPr>
        <p:spPr>
          <a:xfrm>
            <a:off x="1043608" y="1476113"/>
            <a:ext cx="6912768" cy="8946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altLang="it-IT" sz="2000" b="1" dirty="0">
                <a:solidFill>
                  <a:srgbClr val="0070C0"/>
                </a:solidFill>
                <a:cs typeface="Times New Roman" pitchFamily="18" charset="0"/>
              </a:rPr>
              <a:t>I fondi del QFP finanziano programmi di intervento che hanno precisi obiettivi di sviluppo</a:t>
            </a:r>
          </a:p>
        </p:txBody>
      </p:sp>
      <p:sp>
        <p:nvSpPr>
          <p:cNvPr id="12" name="Rettangolo arrotondato 1">
            <a:extLst>
              <a:ext uri="{FF2B5EF4-FFF2-40B4-BE49-F238E27FC236}">
                <a16:creationId xmlns:a16="http://schemas.microsoft.com/office/drawing/2014/main" id="{5587EF2F-480F-4469-9F1E-4DC79E51A58C}"/>
              </a:ext>
            </a:extLst>
          </p:cNvPr>
          <p:cNvSpPr/>
          <p:nvPr/>
        </p:nvSpPr>
        <p:spPr>
          <a:xfrm>
            <a:off x="1681288" y="4295538"/>
            <a:ext cx="1881863" cy="17257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1600" dirty="0">
                <a:solidFill>
                  <a:srgbClr val="0070C0"/>
                </a:solidFill>
                <a:cs typeface="Times New Roman" pitchFamily="18" charset="0"/>
              </a:rPr>
              <a:t>Possono riferirsi a più ambiti di intervento e spesso hanno una dimensione geografica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09C7EB48-E0F5-4EB2-9C63-A73C554D61CC}"/>
              </a:ext>
            </a:extLst>
          </p:cNvPr>
          <p:cNvSpPr/>
          <p:nvPr/>
        </p:nvSpPr>
        <p:spPr>
          <a:xfrm>
            <a:off x="2405296" y="3839974"/>
            <a:ext cx="329702" cy="353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25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E57E79E6-D0CA-480B-B389-41C25EC9472D}"/>
              </a:ext>
            </a:extLst>
          </p:cNvPr>
          <p:cNvSpPr/>
          <p:nvPr/>
        </p:nvSpPr>
        <p:spPr>
          <a:xfrm>
            <a:off x="6052882" y="3834191"/>
            <a:ext cx="329702" cy="342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25" dirty="0"/>
          </a:p>
        </p:txBody>
      </p:sp>
      <p:sp>
        <p:nvSpPr>
          <p:cNvPr id="3" name="Freccia bidirezionale orizzontale 2">
            <a:extLst>
              <a:ext uri="{FF2B5EF4-FFF2-40B4-BE49-F238E27FC236}">
                <a16:creationId xmlns:a16="http://schemas.microsoft.com/office/drawing/2014/main" id="{49FB0BED-B50F-4751-8B96-84F21DD1D9B2}"/>
              </a:ext>
            </a:extLst>
          </p:cNvPr>
          <p:cNvSpPr/>
          <p:nvPr/>
        </p:nvSpPr>
        <p:spPr>
          <a:xfrm>
            <a:off x="4014796" y="3244537"/>
            <a:ext cx="827366" cy="32970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25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3736</Words>
  <Application>Microsoft Office PowerPoint</Application>
  <PresentationFormat>Presentazione su schermo (4:3)</PresentationFormat>
  <Paragraphs>473</Paragraphs>
  <Slides>60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70" baseType="lpstr">
      <vt:lpstr>Arial</vt:lpstr>
      <vt:lpstr>Calibri</vt:lpstr>
      <vt:lpstr>Lucida Sans Unicode</vt:lpstr>
      <vt:lpstr>Myriad Pro</vt:lpstr>
      <vt:lpstr>Myriad Pro Light</vt:lpstr>
      <vt:lpstr>Tahoma</vt:lpstr>
      <vt:lpstr>Times New Roman</vt:lpstr>
      <vt:lpstr>Verdana</vt:lpstr>
      <vt:lpstr>Wingdings</vt:lpstr>
      <vt:lpstr>Tema di Office</vt:lpstr>
      <vt:lpstr>Comune di Formia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 poter dare attuazione ai Programmi ed erogare i finanziamenti, le varie DG della Commissione prevedono diversi tipi di finanziamento</vt:lpstr>
      <vt:lpstr>Presentazione standard di PowerPoint</vt:lpstr>
      <vt:lpstr>La Commissione utilizza due tipi di sovvenzioni (Grants)</vt:lpstr>
      <vt:lpstr>Presentazione standard di PowerPoint</vt:lpstr>
      <vt:lpstr>Presentazione standard di PowerPoint</vt:lpstr>
      <vt:lpstr>Prestiti, le garanzie alle PMI per prestiti e il finanziamento di capitale di rischio</vt:lpstr>
      <vt:lpstr>Contributi dell’UE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Evento online</dc:title>
  <dc:creator>multimedia</dc:creator>
  <cp:lastModifiedBy>Claudia Salvi</cp:lastModifiedBy>
  <cp:revision>19</cp:revision>
  <dcterms:created xsi:type="dcterms:W3CDTF">2021-04-30T05:55:33Z</dcterms:created>
  <dcterms:modified xsi:type="dcterms:W3CDTF">2024-04-17T10:24:41Z</dcterms:modified>
</cp:coreProperties>
</file>