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5670550"/>
  <p:notesSz cx="7559675" cy="10691813"/>
  <p:embeddedFontLst>
    <p:embeddedFont>
      <p:font typeface="Titillium Web" panose="00000500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0418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36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1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a5bdf4c1a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a5bdf4c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26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a5bdf4c1a1_0_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a5bdf4c1a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4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a5bdf4c1a1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a5bdf4c1a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67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a5bdf4c1a1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a5bdf4c1a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29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a64190efd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a64190ef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64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50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36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a64190efd1_0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a64190efd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9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a64190efd1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a64190efd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04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a64190efd1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a64190efd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01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a64190efd1_0_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a64190efd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42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a64190efd1_0_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a64190efd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6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64190efd1_0_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a64190efd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336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1259640" y="927720"/>
            <a:ext cx="7559640" cy="9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9640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692640" y="525528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338640" y="5255280"/>
            <a:ext cx="3401640" cy="3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118640" y="525528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regione.puglia.it/web/istituzione-e-partecipazione/-/il-13-dicembre-torna-l-open-data-day-2022-governare-i-dati-per-conoscere-il-territorio?redirect=/web/istituzione-e-partecipazione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51766" t="-91" r="361" b="91"/>
          <a:stretch/>
        </p:blipFill>
        <p:spPr>
          <a:xfrm>
            <a:off x="0" y="0"/>
            <a:ext cx="1984680" cy="566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Logo AgiD - Agenzia per l'Italia Digitale"/>
          <p:cNvPicPr preferRelativeResize="0"/>
          <p:nvPr/>
        </p:nvPicPr>
        <p:blipFill rotWithShape="1">
          <a:blip r:embed="rId4">
            <a:alphaModFix/>
          </a:blip>
          <a:srcRect l="-468" r="-468"/>
          <a:stretch/>
        </p:blipFill>
        <p:spPr>
          <a:xfrm>
            <a:off x="2243160" y="295920"/>
            <a:ext cx="1265040" cy="29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1920" y="339120"/>
            <a:ext cx="1073880" cy="26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0200" y="5109120"/>
            <a:ext cx="5663520" cy="52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3879000" y="1260000"/>
            <a:ext cx="4401000" cy="82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Strategia (e strumenti) </a:t>
            </a:r>
            <a:endParaRPr sz="24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 Regione Puglia per i dati aperti</a:t>
            </a:r>
            <a:endParaRPr sz="24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879000" y="2160000"/>
            <a:ext cx="4165560" cy="63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6 dicembre 2022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520000" y="2798280"/>
            <a:ext cx="7020000" cy="234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Avv. M. Morena Ragone - </a:t>
            </a:r>
            <a:r>
              <a:rPr lang="it-IT" sz="18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Supporto Giuridico specialistico per la transizione alla modalità digitale</a:t>
            </a:r>
            <a:r>
              <a:rPr lang="it-IT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Ing. Alessandro A. Zizzari - </a:t>
            </a:r>
            <a:r>
              <a:rPr lang="it-IT" sz="1800" b="1" i="1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Supporto tecnologico-sistemistico per la transizione alla modalità digitale degli interventi regionali finanziati sui fondi del Programma Operativo Regionale 2014-2020</a:t>
            </a:r>
            <a:endParaRPr sz="18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UFFICIO RTD – REGIONE PUGLIA</a:t>
            </a:r>
            <a:endParaRPr sz="22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880000" y="2700000"/>
            <a:ext cx="6309360" cy="2952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0" y="-58320"/>
            <a:ext cx="10079640" cy="510084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40" y="5130000"/>
            <a:ext cx="5173920" cy="48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9840" y="5265360"/>
            <a:ext cx="1092240" cy="27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/>
          <p:nvPr/>
        </p:nvSpPr>
        <p:spPr>
          <a:xfrm>
            <a:off x="1440000" y="1324440"/>
            <a:ext cx="7380000" cy="118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strumenti di Regione Puglia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i dati aperti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2956680" y="3060000"/>
            <a:ext cx="416556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Ing. Alessandro A. ZIzzari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Ufficio RTD – Regione Puglia</a:t>
            </a: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/>
        </p:nvSpPr>
        <p:spPr>
          <a:xfrm>
            <a:off x="428741" y="379800"/>
            <a:ext cx="72843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 approccio semplice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4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050" y="926412"/>
            <a:ext cx="4585138" cy="4067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5706577" y="2036675"/>
            <a:ext cx="3942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È la piattaforma che rappresenta l'hub degli Open Data della Regione Puglia, dalle sue Agenzie e Società in house e da tutti gli altri soggetti pubblici e privati controllati, vigilati o partecipati dalla Regione. 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E’ basato su CKAN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Implementa DCAT_AP-IT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5634501" y="1429300"/>
            <a:ext cx="39426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https://dati.puglia.it/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"/>
            <a:ext cx="979300" cy="53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9118" y="-1"/>
            <a:ext cx="2459049" cy="245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428752" y="379800"/>
            <a:ext cx="91482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 approccio semplice: un po’ meno semplice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5" descr="Immagine che contiene testo, clipa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050" y="926412"/>
            <a:ext cx="4585138" cy="4067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5706427" y="2024675"/>
            <a:ext cx="394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5578675" y="2424875"/>
            <a:ext cx="4212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Ogni piattaforma regionale deve: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implementare un client CKAN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gestire un processo ETL temporizzato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gestire i metadati per risorsa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Decentralizzazione del controllo sulla pubblicazione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"/>
            <a:ext cx="979300" cy="53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/>
          <p:nvPr/>
        </p:nvSpPr>
        <p:spPr>
          <a:xfrm>
            <a:off x="428752" y="379800"/>
            <a:ext cx="91482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 approccio </a:t>
            </a:r>
            <a:r>
              <a:rPr lang="it-IT" sz="3000" b="1" strike="sng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semplice</a:t>
            </a:r>
            <a:r>
              <a:rPr lang="it-IT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più semplificato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6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5">
            <a:alphaModFix/>
          </a:blip>
          <a:srcRect l="25584" r="25432"/>
          <a:stretch/>
        </p:blipFill>
        <p:spPr>
          <a:xfrm>
            <a:off x="8734101" y="76200"/>
            <a:ext cx="1249426" cy="168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/>
          <p:nvPr/>
        </p:nvSpPr>
        <p:spPr>
          <a:xfrm>
            <a:off x="3838925" y="2507850"/>
            <a:ext cx="2402775" cy="99715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/>
              <a:t>Nodo interscambio</a:t>
            </a:r>
            <a:endParaRPr sz="2000"/>
          </a:p>
        </p:txBody>
      </p:sp>
      <p:sp>
        <p:nvSpPr>
          <p:cNvPr id="201" name="Google Shape;201;p26"/>
          <p:cNvSpPr/>
          <p:nvPr/>
        </p:nvSpPr>
        <p:spPr>
          <a:xfrm>
            <a:off x="2041400" y="3892500"/>
            <a:ext cx="5922900" cy="112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/>
              <a:t>dati.puglia.it</a:t>
            </a:r>
            <a:endParaRPr sz="2000"/>
          </a:p>
        </p:txBody>
      </p:sp>
      <p:sp>
        <p:nvSpPr>
          <p:cNvPr id="202" name="Google Shape;202;p26"/>
          <p:cNvSpPr/>
          <p:nvPr/>
        </p:nvSpPr>
        <p:spPr>
          <a:xfrm>
            <a:off x="937000" y="1081250"/>
            <a:ext cx="1501800" cy="7569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Piattaforma 1</a:t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2886263" y="1081250"/>
            <a:ext cx="1501800" cy="7569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Piattaforma 2</a:t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4835538" y="1081250"/>
            <a:ext cx="1501800" cy="7569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Piattaforma …</a:t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6784825" y="1081250"/>
            <a:ext cx="1501800" cy="7569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Piattaforma n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4825" y="3992463"/>
            <a:ext cx="1044051" cy="926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6"/>
          <p:cNvCxnSpPr>
            <a:stCxn id="200" idx="1"/>
          </p:cNvCxnSpPr>
          <p:nvPr/>
        </p:nvCxnSpPr>
        <p:spPr>
          <a:xfrm rot="10800000">
            <a:off x="2354825" y="1946225"/>
            <a:ext cx="1484100" cy="106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26"/>
          <p:cNvCxnSpPr/>
          <p:nvPr/>
        </p:nvCxnSpPr>
        <p:spPr>
          <a:xfrm>
            <a:off x="2474850" y="1838125"/>
            <a:ext cx="1345500" cy="9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26"/>
          <p:cNvCxnSpPr>
            <a:endCxn id="203" idx="2"/>
          </p:cNvCxnSpPr>
          <p:nvPr/>
        </p:nvCxnSpPr>
        <p:spPr>
          <a:xfrm rot="10800000">
            <a:off x="3637163" y="1838150"/>
            <a:ext cx="699900" cy="68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26"/>
          <p:cNvCxnSpPr/>
          <p:nvPr/>
        </p:nvCxnSpPr>
        <p:spPr>
          <a:xfrm>
            <a:off x="3904500" y="1862150"/>
            <a:ext cx="636900" cy="6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26"/>
          <p:cNvCxnSpPr>
            <a:stCxn id="200" idx="0"/>
            <a:endCxn id="204" idx="2"/>
          </p:cNvCxnSpPr>
          <p:nvPr/>
        </p:nvCxnSpPr>
        <p:spPr>
          <a:xfrm rot="10800000" flipH="1">
            <a:off x="5040313" y="1838250"/>
            <a:ext cx="546000" cy="66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p26"/>
          <p:cNvCxnSpPr/>
          <p:nvPr/>
        </p:nvCxnSpPr>
        <p:spPr>
          <a:xfrm flipH="1">
            <a:off x="5304150" y="1862150"/>
            <a:ext cx="546600" cy="63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p26"/>
          <p:cNvCxnSpPr/>
          <p:nvPr/>
        </p:nvCxnSpPr>
        <p:spPr>
          <a:xfrm flipH="1">
            <a:off x="6271225" y="1934225"/>
            <a:ext cx="768900" cy="78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26"/>
          <p:cNvCxnSpPr>
            <a:stCxn id="200" idx="3"/>
          </p:cNvCxnSpPr>
          <p:nvPr/>
        </p:nvCxnSpPr>
        <p:spPr>
          <a:xfrm rot="10800000" flipH="1">
            <a:off x="6241700" y="1898225"/>
            <a:ext cx="1014600" cy="110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6"/>
          <p:cNvSpPr/>
          <p:nvPr/>
        </p:nvSpPr>
        <p:spPr>
          <a:xfrm>
            <a:off x="4890163" y="3579350"/>
            <a:ext cx="300300" cy="23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"/>
            <a:ext cx="979300" cy="53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/>
          <p:nvPr/>
        </p:nvSpPr>
        <p:spPr>
          <a:xfrm>
            <a:off x="428752" y="379800"/>
            <a:ext cx="91482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 approccio </a:t>
            </a:r>
            <a:r>
              <a:rPr lang="it-IT" sz="3000" b="1" strike="sng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semplice</a:t>
            </a:r>
            <a:r>
              <a:rPr lang="it-IT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più semplificato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27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5">
            <a:alphaModFix/>
          </a:blip>
          <a:srcRect l="25584" r="25432"/>
          <a:stretch/>
        </p:blipFill>
        <p:spPr>
          <a:xfrm>
            <a:off x="8734101" y="76200"/>
            <a:ext cx="1249426" cy="168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3632425" y="1910913"/>
            <a:ext cx="5816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archivia i dati da esportare in dataset (staging)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raggruppa i dati (query) e li trasforma nei formati previsti da configurazione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gestisce la temporizzazione della pubblicazione dei dati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gestisce i metadati per le risorse da creare o da aggiornare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937000" y="2507850"/>
            <a:ext cx="2402775" cy="99715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/>
              <a:t>Nodo interscambio</a:t>
            </a:r>
            <a:endParaRPr sz="2000"/>
          </a:p>
        </p:txBody>
      </p:sp>
      <p:sp>
        <p:nvSpPr>
          <p:cNvPr id="228" name="Google Shape;228;p27"/>
          <p:cNvSpPr/>
          <p:nvPr/>
        </p:nvSpPr>
        <p:spPr>
          <a:xfrm>
            <a:off x="937000" y="1081250"/>
            <a:ext cx="1501800" cy="7569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Piattaforma n</a:t>
            </a:r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3580550" y="926400"/>
            <a:ext cx="515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Espone un’interfaccia software per prelevare dati ostensibili su opendata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937000" y="4329550"/>
            <a:ext cx="2463000" cy="58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/>
              <a:t>dati.puglia.it</a:t>
            </a:r>
            <a:endParaRPr sz="2000"/>
          </a:p>
        </p:txBody>
      </p:sp>
      <p:sp>
        <p:nvSpPr>
          <p:cNvPr id="231" name="Google Shape;231;p27"/>
          <p:cNvSpPr txBox="1"/>
          <p:nvPr/>
        </p:nvSpPr>
        <p:spPr>
          <a:xfrm>
            <a:off x="3736250" y="4374700"/>
            <a:ext cx="584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Crea i dataset e gestisce i loro metadati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"/>
            <a:ext cx="979300" cy="53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/>
          <p:nvPr/>
        </p:nvSpPr>
        <p:spPr>
          <a:xfrm>
            <a:off x="0" y="-58320"/>
            <a:ext cx="10079700" cy="5100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40" y="5130000"/>
            <a:ext cx="5173920" cy="48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9840" y="5265360"/>
            <a:ext cx="1092240" cy="2739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/>
          <p:nvPr/>
        </p:nvSpPr>
        <p:spPr>
          <a:xfrm>
            <a:off x="1440000" y="1324440"/>
            <a:ext cx="73800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GRAZIE!</a:t>
            </a: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2413025" y="2512150"/>
            <a:ext cx="54252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Ing. Alessandro A. ZIzzari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Avv. M. Morena Ragone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Ufficio RTD – Regione Puglia</a:t>
            </a: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-58320"/>
            <a:ext cx="10079640" cy="510084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40" y="5130000"/>
            <a:ext cx="5173920" cy="48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9840" y="5265360"/>
            <a:ext cx="1092240" cy="27396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1440000" y="1324440"/>
            <a:ext cx="7380000" cy="118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strategia di Regione Puglia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i dati aperti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956680" y="3060000"/>
            <a:ext cx="4165560" cy="100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Avv. M. Morena Ragone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Ufficio RTD – Regione Puglia</a:t>
            </a:r>
            <a:r>
              <a:rPr lang="it-IT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360" y="5086440"/>
            <a:ext cx="10079640" cy="58284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6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350" y="846075"/>
            <a:ext cx="9039926" cy="41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81975" y="191775"/>
            <a:ext cx="516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3C78D8"/>
                </a:solidFill>
              </a:rPr>
              <a:t>La riforma dell’Ufficio RTD</a:t>
            </a:r>
            <a:endParaRPr sz="2100" b="1">
              <a:solidFill>
                <a:srgbClr val="3C78D8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7536225" y="1486725"/>
            <a:ext cx="1385400" cy="5829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7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000" y="1132350"/>
            <a:ext cx="8980774" cy="36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381975" y="191775"/>
            <a:ext cx="516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3C78D8"/>
                </a:solidFill>
              </a:rPr>
              <a:t>Competenze per l’Ufficio RTD</a:t>
            </a:r>
            <a:endParaRPr sz="2100" b="1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8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650" y="818825"/>
            <a:ext cx="8162450" cy="421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81975" y="191775"/>
            <a:ext cx="516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3C78D8"/>
                </a:solidFill>
              </a:rPr>
              <a:t>L’Ufficio “diffuso”</a:t>
            </a:r>
            <a:endParaRPr sz="2100" b="1">
              <a:solidFill>
                <a:srgbClr val="3C78D8"/>
              </a:solidFill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7770050" y="1623050"/>
            <a:ext cx="1554000" cy="2835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1854150" y="927875"/>
            <a:ext cx="2003700" cy="44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5646075" y="4458350"/>
            <a:ext cx="2003700" cy="44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9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300" y="752175"/>
            <a:ext cx="4823275" cy="28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0150" y="752175"/>
            <a:ext cx="4748076" cy="27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95725" y="1459475"/>
            <a:ext cx="245400" cy="220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381975" y="191775"/>
            <a:ext cx="516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3C78D8"/>
                </a:solidFill>
              </a:rPr>
              <a:t>Il PRD</a:t>
            </a:r>
            <a:endParaRPr sz="2100" b="1">
              <a:solidFill>
                <a:srgbClr val="3C78D8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631125" y="3844925"/>
            <a:ext cx="493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FF00FF"/>
                </a:solidFill>
              </a:rPr>
              <a:t>OPEN DATA           DSS</a:t>
            </a:r>
            <a:endParaRPr sz="2800" b="1">
              <a:solidFill>
                <a:srgbClr val="FF00FF"/>
              </a:solidFill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5370975" y="4152725"/>
            <a:ext cx="667800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4" name="Google Shape;1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6350" y="4375706"/>
            <a:ext cx="979300" cy="53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0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050" y="1159600"/>
            <a:ext cx="8472176" cy="365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381975" y="191775"/>
            <a:ext cx="516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3C78D8"/>
                </a:solidFill>
              </a:rPr>
              <a:t>La revisione della LG e della L.R.</a:t>
            </a:r>
            <a:endParaRPr sz="2100" b="1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1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381975" y="191775"/>
            <a:ext cx="516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3C78D8"/>
                </a:solidFill>
              </a:rPr>
              <a:t>Il GdL “ODOS”</a:t>
            </a:r>
            <a:endParaRPr sz="2100" b="1">
              <a:solidFill>
                <a:srgbClr val="3C78D8"/>
              </a:solidFill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77400" y="1050550"/>
            <a:ext cx="94056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>
                <a:solidFill>
                  <a:srgbClr val="0070C0"/>
                </a:solidFill>
              </a:rPr>
              <a:t>Costituzione Gruppo di Lavoro “</a:t>
            </a:r>
            <a:r>
              <a:rPr lang="it-IT" sz="1900" b="1">
                <a:solidFill>
                  <a:srgbClr val="FF00FF"/>
                </a:solidFill>
              </a:rPr>
              <a:t>Open Data e Open Source</a:t>
            </a:r>
            <a:r>
              <a:rPr lang="it-IT" sz="1900" b="1">
                <a:solidFill>
                  <a:srgbClr val="0070C0"/>
                </a:solidFill>
              </a:rPr>
              <a:t>” (D.D. n. 106/2022)</a:t>
            </a:r>
            <a:endParaRPr sz="19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070C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Char char="➢"/>
            </a:pPr>
            <a:r>
              <a:rPr lang="it-IT" sz="1900" b="1">
                <a:solidFill>
                  <a:srgbClr val="0070C0"/>
                </a:solidFill>
              </a:rPr>
              <a:t>1 referente di ciascun Dipartimento e Struttura equiparata</a:t>
            </a:r>
            <a:endParaRPr sz="1900" b="1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070C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Char char="➢"/>
            </a:pPr>
            <a:r>
              <a:rPr lang="it-IT" sz="1900" b="1">
                <a:solidFill>
                  <a:srgbClr val="0070C0"/>
                </a:solidFill>
              </a:rPr>
              <a:t>2 referenti InnovaPuglia S.p.A.</a:t>
            </a:r>
            <a:endParaRPr sz="1900" b="1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070C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Char char="➢"/>
            </a:pPr>
            <a:r>
              <a:rPr lang="it-IT" sz="1900" b="1">
                <a:solidFill>
                  <a:srgbClr val="0070C0"/>
                </a:solidFill>
              </a:rPr>
              <a:t>1 riunione da remoto ogni 15 gg.</a:t>
            </a:r>
            <a:endParaRPr sz="1900" b="1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070C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Char char="➢"/>
            </a:pPr>
            <a:r>
              <a:rPr lang="it-IT" sz="1900" b="1">
                <a:solidFill>
                  <a:srgbClr val="0070C0"/>
                </a:solidFill>
              </a:rPr>
              <a:t>bozza condivisa              co-redazione              processo partecipativo interno</a:t>
            </a:r>
            <a:endParaRPr sz="19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70C0"/>
              </a:solidFill>
            </a:endParaRPr>
          </a:p>
        </p:txBody>
      </p:sp>
      <p:cxnSp>
        <p:nvCxnSpPr>
          <p:cNvPr id="143" name="Google Shape;143;p21"/>
          <p:cNvCxnSpPr/>
          <p:nvPr/>
        </p:nvCxnSpPr>
        <p:spPr>
          <a:xfrm rot="10800000" flipH="1">
            <a:off x="3062900" y="3640625"/>
            <a:ext cx="627000" cy="135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21"/>
          <p:cNvCxnSpPr/>
          <p:nvPr/>
        </p:nvCxnSpPr>
        <p:spPr>
          <a:xfrm rot="10800000" flipH="1">
            <a:off x="5548275" y="3640625"/>
            <a:ext cx="627000" cy="135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5" name="Google Shape;1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6350" y="4375706"/>
            <a:ext cx="979300" cy="53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360" y="5086440"/>
            <a:ext cx="10079700" cy="582900"/>
          </a:xfrm>
          <a:prstGeom prst="rect">
            <a:avLst/>
          </a:prstGeom>
          <a:solidFill>
            <a:srgbClr val="0070C0"/>
          </a:solidFill>
          <a:ln w="12600" cap="flat" cmpd="sng">
            <a:solidFill>
              <a:srgbClr val="0070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2" descr="Immagine che contiene testo, clipa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40" y="5191920"/>
            <a:ext cx="2102040" cy="4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5235120"/>
            <a:ext cx="1385280" cy="347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381975" y="191775"/>
            <a:ext cx="516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3C78D8"/>
                </a:solidFill>
              </a:rPr>
              <a:t>L’open data governance</a:t>
            </a:r>
            <a:endParaRPr sz="2100" b="1">
              <a:solidFill>
                <a:srgbClr val="3C78D8"/>
              </a:solidFill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81975" y="873350"/>
            <a:ext cx="56298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➢"/>
            </a:pPr>
            <a:r>
              <a:rPr lang="it-IT" sz="2000" b="1">
                <a:solidFill>
                  <a:srgbClr val="0070C0"/>
                </a:solidFill>
              </a:rPr>
              <a:t>Aderenza alle LG nazionali</a:t>
            </a:r>
            <a:endParaRPr sz="20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70C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➢"/>
            </a:pPr>
            <a:r>
              <a:rPr lang="it-IT" sz="2000" b="1">
                <a:solidFill>
                  <a:srgbClr val="0070C0"/>
                </a:solidFill>
              </a:rPr>
              <a:t>Team Open Data e </a:t>
            </a:r>
            <a:endParaRPr sz="2000" b="1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70C0"/>
                </a:solidFill>
              </a:rPr>
              <a:t>ruolo del RTD</a:t>
            </a:r>
            <a:endParaRPr sz="20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70C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➢"/>
            </a:pPr>
            <a:r>
              <a:rPr lang="it-IT" sz="2000" b="1">
                <a:solidFill>
                  <a:srgbClr val="0070C0"/>
                </a:solidFill>
              </a:rPr>
              <a:t>Referenti per i dati aperti e </a:t>
            </a:r>
            <a:endParaRPr sz="20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70C0"/>
                </a:solidFill>
              </a:rPr>
              <a:t>      definizione processi interni</a:t>
            </a:r>
            <a:endParaRPr sz="20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70C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➢"/>
            </a:pPr>
            <a:r>
              <a:rPr lang="it-IT" sz="2000" b="1">
                <a:solidFill>
                  <a:srgbClr val="0070C0"/>
                </a:solidFill>
              </a:rPr>
              <a:t>Strategia per il territorio</a:t>
            </a:r>
            <a:endParaRPr sz="2000" b="1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70C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➢"/>
            </a:pPr>
            <a:r>
              <a:rPr lang="it-IT" sz="2000" b="1">
                <a:solidFill>
                  <a:srgbClr val="0070C0"/>
                </a:solidFill>
              </a:rPr>
              <a:t>Coordinamento e reti</a:t>
            </a:r>
            <a:endParaRPr sz="2000" b="1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70C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➢"/>
            </a:pPr>
            <a:r>
              <a:rPr lang="it-IT" sz="2000" b="1">
                <a:solidFill>
                  <a:srgbClr val="0070C0"/>
                </a:solidFill>
              </a:rPr>
              <a:t>Processo partecipativo esterno</a:t>
            </a:r>
            <a:endParaRPr sz="2000" b="1">
              <a:solidFill>
                <a:srgbClr val="0070C0"/>
              </a:solidFill>
            </a:endParaRPr>
          </a:p>
        </p:txBody>
      </p:sp>
      <p:pic>
        <p:nvPicPr>
          <p:cNvPr id="155" name="Google Shape;155;p2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1200" y="1230075"/>
            <a:ext cx="4968075" cy="33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58225" y="339981"/>
            <a:ext cx="979300" cy="53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Personalizzato</PresentationFormat>
  <Paragraphs>81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Titillium Web</vt:lpstr>
      <vt:lpstr>Calibri</vt:lpstr>
      <vt:lpstr>Times New Roman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Cinzia</cp:lastModifiedBy>
  <cp:revision>2</cp:revision>
  <dcterms:modified xsi:type="dcterms:W3CDTF">2022-12-06T10:47:55Z</dcterms:modified>
</cp:coreProperties>
</file>