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14" r:id="rId2"/>
    <p:sldId id="515" r:id="rId3"/>
    <p:sldId id="528" r:id="rId4"/>
    <p:sldId id="516" r:id="rId5"/>
    <p:sldId id="534" r:id="rId6"/>
    <p:sldId id="517" r:id="rId7"/>
    <p:sldId id="518" r:id="rId8"/>
    <p:sldId id="519" r:id="rId9"/>
    <p:sldId id="521" r:id="rId10"/>
    <p:sldId id="522" r:id="rId11"/>
    <p:sldId id="523" r:id="rId12"/>
    <p:sldId id="524" r:id="rId13"/>
    <p:sldId id="525" r:id="rId14"/>
    <p:sldId id="526" r:id="rId15"/>
    <p:sldId id="529" r:id="rId16"/>
    <p:sldId id="530" r:id="rId17"/>
    <p:sldId id="532" r:id="rId18"/>
    <p:sldId id="531" r:id="rId19"/>
    <p:sldId id="533" r:id="rId20"/>
    <p:sldId id="535" r:id="rId21"/>
    <p:sldId id="536" r:id="rId22"/>
    <p:sldId id="527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EAF0F8"/>
    <a:srgbClr val="F7F7F9"/>
    <a:srgbClr val="F7F7F7"/>
    <a:srgbClr val="0BD9D3"/>
    <a:srgbClr val="2E4DA7"/>
    <a:srgbClr val="4472C4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8A80F-00C6-964F-8F33-F003E496352F}" v="109" dt="2019-12-17T06:24:3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2" autoAdjust="0"/>
    <p:restoredTop sz="96208" autoAdjust="0"/>
  </p:normalViewPr>
  <p:slideViewPr>
    <p:cSldViewPr snapToGrid="0">
      <p:cViewPr>
        <p:scale>
          <a:sx n="102" d="100"/>
          <a:sy n="102" d="100"/>
        </p:scale>
        <p:origin x="1000" y="448"/>
      </p:cViewPr>
      <p:guideLst/>
    </p:cSldViewPr>
  </p:slideViewPr>
  <p:outlineViewPr>
    <p:cViewPr>
      <p:scale>
        <a:sx n="33" d="100"/>
        <a:sy n="33" d="100"/>
      </p:scale>
      <p:origin x="0" y="-15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3DF8-49C0-4CB1-A93D-CE8E6CBF8278}" type="datetimeFigureOut">
              <a:rPr lang="it-IT" smtClean="0"/>
              <a:t>16/12/19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B28A-ABDE-4706-B7D2-F8B08182B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5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 descr="Logo AgID" title="Logo AgID">
            <a:extLst>
              <a:ext uri="{FF2B5EF4-FFF2-40B4-BE49-F238E27FC236}">
                <a16:creationId xmlns:a16="http://schemas.microsoft.com/office/drawing/2014/main" id="{B7F0DB85-9FE1-47CE-AF42-433683993A4C}"/>
              </a:ext>
            </a:extLst>
          </p:cNvPr>
          <p:cNvGrpSpPr/>
          <p:nvPr userDrawn="1"/>
        </p:nvGrpSpPr>
        <p:grpSpPr>
          <a:xfrm>
            <a:off x="0" y="6129338"/>
            <a:ext cx="9163050" cy="728662"/>
            <a:chOff x="-9525" y="4414838"/>
            <a:chExt cx="9163050" cy="728662"/>
          </a:xfrm>
        </p:grpSpPr>
        <p:sp>
          <p:nvSpPr>
            <p:cNvPr id="8" name="Shape 71" descr="Casella di testo blu" title="Casella di testo blu">
              <a:extLst>
                <a:ext uri="{FF2B5EF4-FFF2-40B4-BE49-F238E27FC236}">
                  <a16:creationId xmlns:a16="http://schemas.microsoft.com/office/drawing/2014/main" id="{A4E50E01-4B0A-4E9A-9B40-0369D478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4414838"/>
              <a:ext cx="9163050" cy="728662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</a:pPr>
              <a:endParaRPr lang="it-IT" altLang="it-IT" sz="1900">
                <a:latin typeface="Titillium Web" panose="00000800000000000000" pitchFamily="2" charset="0"/>
                <a:sym typeface="Titillium Web" panose="00000800000000000000" pitchFamily="2" charset="0"/>
              </a:endParaRPr>
            </a:p>
          </p:txBody>
        </p:sp>
        <p:pic>
          <p:nvPicPr>
            <p:cNvPr id="9" name="Immagine 8" descr="AGID - Agenzia per l'Italia Digitale">
              <a:extLst>
                <a:ext uri="{FF2B5EF4-FFF2-40B4-BE49-F238E27FC236}">
                  <a16:creationId xmlns:a16="http://schemas.microsoft.com/office/drawing/2014/main" id="{D3E3A44B-C752-4515-B84C-449429034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993" y="4660057"/>
              <a:ext cx="2030400" cy="291266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9623"/>
            <a:ext cx="6858000" cy="72866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89513"/>
          </a:xfrm>
        </p:spPr>
        <p:txBody>
          <a:bodyPr anchor="t">
            <a:normAutofit/>
          </a:bodyPr>
          <a:lstStyle>
            <a:lvl1pPr algn="ctr">
              <a:defRPr lang="en-US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5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7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- In al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85800" y="1667641"/>
            <a:ext cx="7779545" cy="480000"/>
          </a:xfrm>
          <a:prstGeom prst="rect">
            <a:avLst/>
          </a:prstGeom>
          <a:noFill/>
          <a:ln>
            <a:noFill/>
          </a:ln>
        </p:spPr>
        <p:txBody>
          <a:bodyPr wrap="square" lIns="0" tIns="91425" rIns="0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2400" b="0" i="0" u="none" strike="noStrike" cap="none">
                <a:solidFill>
                  <a:srgbClr val="010335"/>
                </a:solidFill>
                <a:latin typeface="Titillium Web" charset="0"/>
                <a:ea typeface="Titillium Web" charset="0"/>
                <a:cs typeface="Titillium Web" charset="0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</a:t>
            </a:r>
            <a:endParaRPr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685800" y="2148418"/>
            <a:ext cx="7779544" cy="3253316"/>
          </a:xfrm>
          <a:prstGeom prst="rect">
            <a:avLst/>
          </a:prstGeom>
        </p:spPr>
        <p:txBody>
          <a:bodyPr lIns="0" tIns="90000" rIns="0" bIns="46800"/>
          <a:lstStyle>
            <a:lvl1pPr>
              <a:defRPr sz="1800">
                <a:latin typeface="Titillium Web" charset="0"/>
                <a:ea typeface="Titillium Web" charset="0"/>
                <a:cs typeface="Titillium Web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80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363"/>
            <a:ext cx="7886700" cy="496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4582"/>
          </a:xfrm>
        </p:spPr>
        <p:txBody>
          <a:bodyPr anchor="t">
            <a:normAutofit/>
          </a:bodyPr>
          <a:lstStyle>
            <a:lvl1pPr>
              <a:def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it-IT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lang="en-US" sz="48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8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>
            <a:noAutofit/>
          </a:bodyPr>
          <a:lstStyle>
            <a:lvl1pPr>
              <a:defRPr lang="en-US" sz="28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1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lang="en-US" sz="28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1">
            <a:extLst>
              <a:ext uri="{FF2B5EF4-FFF2-40B4-BE49-F238E27FC236}">
                <a16:creationId xmlns:a16="http://schemas.microsoft.com/office/drawing/2014/main" id="{AF0F8929-1382-4685-873E-6E4B72CA5A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4"/>
            <a:ext cx="9163050" cy="3619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it-IT" altLang="it-IT" sz="1900">
              <a:latin typeface="Titillium Web" panose="00000800000000000000" pitchFamily="2" charset="0"/>
              <a:sym typeface="Titillium Web" panose="00000800000000000000" pitchFamily="2" charset="0"/>
            </a:endParaRPr>
          </a:p>
        </p:txBody>
      </p:sp>
      <p:pic>
        <p:nvPicPr>
          <p:cNvPr id="13" name="Immagine 14" descr="AGID - Agenzia per l'Italia Digitale">
            <a:extLst>
              <a:ext uri="{FF2B5EF4-FFF2-40B4-BE49-F238E27FC236}">
                <a16:creationId xmlns:a16="http://schemas.microsoft.com/office/drawing/2014/main" id="{4572F92E-8184-44F4-A09B-C80068CEC9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548029"/>
            <a:ext cx="9779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A23CD0-F361-4F24-92F3-CF8A3D5FF037}"/>
              </a:ext>
            </a:extLst>
          </p:cNvPr>
          <p:cNvSpPr txBox="1"/>
          <p:nvPr userDrawn="1"/>
        </p:nvSpPr>
        <p:spPr>
          <a:xfrm>
            <a:off x="0" y="649287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EACACE-5879-4967-962A-39D3B5CB9132}" type="slidenum">
              <a:rPr lang="it-IT" sz="120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gid.gov.i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3.org/W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6A12E5EB-4A0A-4199-962E-FEC2810228F0}"/>
              </a:ext>
            </a:extLst>
          </p:cNvPr>
          <p:cNvSpPr txBox="1">
            <a:spLocks/>
          </p:cNvSpPr>
          <p:nvPr/>
        </p:nvSpPr>
        <p:spPr>
          <a:xfrm>
            <a:off x="484187" y="4421199"/>
            <a:ext cx="8175625" cy="542925"/>
          </a:xfrm>
          <a:prstGeom prst="rect">
            <a:avLst/>
          </a:prstGeom>
        </p:spPr>
        <p:txBody>
          <a:bodyPr vert="horz" lIns="24550" tIns="24550" rIns="24550" bIns="2455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endParaRPr lang="it-IT" altLang="it-IT" sz="1600" dirty="0">
              <a:solidFill>
                <a:srgbClr val="0070C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4" name="Gruppo 3" descr="Nome cognome e ruolo in AgID" title="Nome cognome e ruolo in AgID">
            <a:extLst>
              <a:ext uri="{FF2B5EF4-FFF2-40B4-BE49-F238E27FC236}">
                <a16:creationId xmlns:a16="http://schemas.microsoft.com/office/drawing/2014/main" id="{FD87656B-B890-4661-BE2F-BE31BC504E44}"/>
              </a:ext>
            </a:extLst>
          </p:cNvPr>
          <p:cNvGrpSpPr/>
          <p:nvPr/>
        </p:nvGrpSpPr>
        <p:grpSpPr>
          <a:xfrm>
            <a:off x="484187" y="4365636"/>
            <a:ext cx="8175625" cy="638175"/>
            <a:chOff x="484188" y="3216275"/>
            <a:chExt cx="8175625" cy="638175"/>
          </a:xfrm>
        </p:grpSpPr>
        <p:cxnSp>
          <p:nvCxnSpPr>
            <p:cNvPr id="5" name="Shape 76" descr="Barra di separazione" title="Barra di separazione">
              <a:extLst>
                <a:ext uri="{FF2B5EF4-FFF2-40B4-BE49-F238E27FC236}">
                  <a16:creationId xmlns:a16="http://schemas.microsoft.com/office/drawing/2014/main" id="{3F24D91B-ED54-4200-97AA-342D1E7A97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216275"/>
              <a:ext cx="8175625" cy="0"/>
            </a:xfrm>
            <a:prstGeom prst="straightConnector1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hape 77" descr="Barra di separazione" title="Barra di separazione">
              <a:extLst>
                <a:ext uri="{FF2B5EF4-FFF2-40B4-BE49-F238E27FC236}">
                  <a16:creationId xmlns:a16="http://schemas.microsoft.com/office/drawing/2014/main" id="{E3BE8D6D-BF44-4666-85EF-574F90F643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854450"/>
              <a:ext cx="8175625" cy="0"/>
            </a:xfrm>
            <a:prstGeom prst="straightConnector1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2B88C694-08FA-4BC5-833F-9BAE73BD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49" y="5145597"/>
            <a:ext cx="331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dirty="0">
                <a:solidFill>
                  <a:srgbClr val="010335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Titillium Web" panose="00000800000000000000" pitchFamily="2" charset="0"/>
              </a:rPr>
              <a:t>17 dicembre 2019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4187" y="4492694"/>
            <a:ext cx="260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Fabrizio Caccavello - AGID</a:t>
            </a: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39899"/>
          </a:xfrm>
        </p:spPr>
        <p:txBody>
          <a:bodyPr>
            <a:normAutofit fontScale="90000"/>
          </a:bodyPr>
          <a:lstStyle/>
          <a:p>
            <a:r>
              <a:rPr lang="it-IT" dirty="0"/>
              <a:t>L’accessibilità dei servizi digitali nel contesto normativo vigente e del regolamento Europeo Single Digital Gateway</a:t>
            </a:r>
            <a:br>
              <a:rPr lang="it-IT" dirty="0"/>
            </a:br>
            <a:endParaRPr lang="it-IT" dirty="0"/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6D195F2E-3520-7346-9FD3-F66588B0C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17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B775148-0673-9A44-8C17-DC37A83AC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26" y="1408046"/>
            <a:ext cx="1473200" cy="16002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31AB3C-8426-B64F-94AF-EA90A0A1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02087"/>
            <a:ext cx="9144000" cy="63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46FF34-2BC9-5D42-B8F3-3054680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2176"/>
            <a:ext cx="7886700" cy="110397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Nella definizione delle interfacce, nella creazione dei kit di design, nella prototipazione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F7206C1-DC3B-1A47-AEC7-F0B9795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Coinvolgere i designer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AD83ED3-56FA-CA4A-B24B-A5C567EAD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1190" y="2486722"/>
            <a:ext cx="479503" cy="35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53FE058-948F-724A-B37F-995B44251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4382" y="2494159"/>
            <a:ext cx="479503" cy="35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00D820A-81A7-7D4F-B189-6CBF572EA0CC}"/>
              </a:ext>
            </a:extLst>
          </p:cNvPr>
          <p:cNvSpPr txBox="1"/>
          <p:nvPr/>
        </p:nvSpPr>
        <p:spPr>
          <a:xfrm>
            <a:off x="2175968" y="309566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designer</a:t>
            </a:r>
          </a:p>
        </p:txBody>
      </p:sp>
    </p:spTree>
    <p:extLst>
      <p:ext uri="{BB962C8B-B14F-4D97-AF65-F5344CB8AC3E}">
        <p14:creationId xmlns:p14="http://schemas.microsoft.com/office/powerpoint/2010/main" val="371884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E43A993-10ED-5144-9048-A568A1BB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257" y="1386779"/>
            <a:ext cx="1625600" cy="16256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31AB3C-8426-B64F-94AF-EA90A0A1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02087"/>
            <a:ext cx="9144000" cy="63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46FF34-2BC9-5D42-B8F3-3054680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2176"/>
            <a:ext cx="7886700" cy="110397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Nella scelta delle tecnologie, nella fase di sviluppo e di </a:t>
            </a:r>
            <a:r>
              <a:rPr lang="it-IT" dirty="0" err="1"/>
              <a:t>testing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F7206C1-DC3B-1A47-AEC7-F0B9795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Coinvolgere gli sviluppatori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E24AA0-E065-E245-B3B8-EA42130209B6}"/>
              </a:ext>
            </a:extLst>
          </p:cNvPr>
          <p:cNvSpPr txBox="1"/>
          <p:nvPr/>
        </p:nvSpPr>
        <p:spPr>
          <a:xfrm>
            <a:off x="4062632" y="3095668"/>
            <a:ext cx="114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developer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0356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AEE7ECF-2393-8A47-8EF4-90CB9FA6F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7" y="1404947"/>
            <a:ext cx="1066800" cy="16129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31AB3C-8426-B64F-94AF-EA90A0A1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02087"/>
            <a:ext cx="9144000" cy="63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46FF34-2BC9-5D42-B8F3-3054680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2176"/>
            <a:ext cx="7886700" cy="110397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Nella fase di creazione dei contenuti da inserire nelle pagine web e da pubblicare come documenti allegati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F7206C1-DC3B-1A47-AEC7-F0B9795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Coinvolgere gli editor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A9D71F5-D9E9-3844-A3E1-5799F0B5D096}"/>
              </a:ext>
            </a:extLst>
          </p:cNvPr>
          <p:cNvSpPr txBox="1"/>
          <p:nvPr/>
        </p:nvSpPr>
        <p:spPr>
          <a:xfrm>
            <a:off x="6200077" y="3092589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editor</a:t>
            </a:r>
          </a:p>
        </p:txBody>
      </p:sp>
    </p:spTree>
    <p:extLst>
      <p:ext uri="{BB962C8B-B14F-4D97-AF65-F5344CB8AC3E}">
        <p14:creationId xmlns:p14="http://schemas.microsoft.com/office/powerpoint/2010/main" val="200056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148A7B56-5052-934C-9284-C8316B38D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43" y="1399479"/>
            <a:ext cx="1371600" cy="16002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31AB3C-8426-B64F-94AF-EA90A0A1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02087"/>
            <a:ext cx="9144000" cy="63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46FF34-2BC9-5D42-B8F3-3054680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2176"/>
            <a:ext cx="7886700" cy="11039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/>
              <a:t>Possono essere coinvolte anche altre figure professionali legate alla sicurezza, ai database, ai dati aperti, ecc.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F7206C1-DC3B-1A47-AEC7-F0B9795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Coinvolgere tutti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EDDD7A-E7DC-2B47-8035-E4B9D51C2301}"/>
              </a:ext>
            </a:extLst>
          </p:cNvPr>
          <p:cNvSpPr txBox="1"/>
          <p:nvPr/>
        </p:nvSpPr>
        <p:spPr>
          <a:xfrm>
            <a:off x="8102455" y="309258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altri</a:t>
            </a:r>
          </a:p>
        </p:txBody>
      </p:sp>
    </p:spTree>
    <p:extLst>
      <p:ext uri="{BB962C8B-B14F-4D97-AF65-F5344CB8AC3E}">
        <p14:creationId xmlns:p14="http://schemas.microsoft.com/office/powerpoint/2010/main" val="45288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EE1395-0CC4-3A44-B599-C0E979888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63" y="43835"/>
            <a:ext cx="8898673" cy="6449038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108D0E5D-F881-294B-ABFF-66D23EEF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Lavorare con l'accessibilità in testa</a:t>
            </a:r>
          </a:p>
        </p:txBody>
      </p:sp>
    </p:spTree>
    <p:extLst>
      <p:ext uri="{BB962C8B-B14F-4D97-AF65-F5344CB8AC3E}">
        <p14:creationId xmlns:p14="http://schemas.microsoft.com/office/powerpoint/2010/main" val="110194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D5D83DA-B018-F54B-A340-C3320B4C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40384"/>
            <a:ext cx="4114800" cy="4235947"/>
          </a:xfrm>
        </p:spPr>
        <p:txBody>
          <a:bodyPr/>
          <a:lstStyle/>
          <a:p>
            <a:r>
              <a:rPr lang="it-IT" dirty="0"/>
              <a:t>Un sito accessibile </a:t>
            </a:r>
            <a:r>
              <a:rPr lang="it-IT" b="1" dirty="0"/>
              <a:t>non è riconoscibile a colpo d’occhio</a:t>
            </a:r>
            <a:r>
              <a:rPr lang="it-IT" dirty="0"/>
              <a:t> da persone non esperte in accessibilità.</a:t>
            </a:r>
          </a:p>
          <a:p>
            <a:r>
              <a:rPr lang="it-IT" dirty="0"/>
              <a:t>Un sito accessibile non è brutto: </a:t>
            </a:r>
            <a:r>
              <a:rPr lang="it-IT" b="1" dirty="0"/>
              <a:t>aspetto grafico e accessibilità non sono argomenti collegati</a:t>
            </a:r>
            <a:r>
              <a:rPr lang="it-IT" dirty="0"/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ED4A17B-CBA6-9448-B0D2-B7357744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può stabilire che un sito è accessibile (1 di 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0E9481-306E-5144-8644-0BF109B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5" y="1596139"/>
            <a:ext cx="3198291" cy="26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D5D83DA-B018-F54B-A340-C3320B4C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717" y="1540384"/>
            <a:ext cx="4873083" cy="4235947"/>
          </a:xfrm>
        </p:spPr>
        <p:txBody>
          <a:bodyPr>
            <a:normAutofit fontScale="92500"/>
          </a:bodyPr>
          <a:lstStyle/>
          <a:p>
            <a:r>
              <a:rPr lang="it-IT" dirty="0"/>
              <a:t>Un </a:t>
            </a:r>
            <a:r>
              <a:rPr lang="it-IT" b="1" dirty="0"/>
              <a:t>esperto di accessibilità</a:t>
            </a:r>
            <a:r>
              <a:rPr lang="it-IT" dirty="0"/>
              <a:t> può dire se un sito è accessibile.</a:t>
            </a:r>
          </a:p>
          <a:p>
            <a:pPr lvl="1"/>
            <a:r>
              <a:rPr lang="it-IT" dirty="0"/>
              <a:t>Verifiche tecniche automatizzate</a:t>
            </a:r>
          </a:p>
          <a:p>
            <a:pPr lvl="1"/>
            <a:r>
              <a:rPr lang="it-IT" dirty="0"/>
              <a:t>Verifiche tecniche manuali</a:t>
            </a:r>
          </a:p>
          <a:p>
            <a:pPr lvl="1"/>
            <a:r>
              <a:rPr lang="it-IT" dirty="0"/>
              <a:t>Verifiche con utenti reali </a:t>
            </a:r>
          </a:p>
          <a:p>
            <a:r>
              <a:rPr lang="it-IT" dirty="0"/>
              <a:t>Un </a:t>
            </a:r>
            <a:r>
              <a:rPr lang="it-IT" b="1" dirty="0"/>
              <a:t>utente</a:t>
            </a:r>
            <a:r>
              <a:rPr lang="it-IT" dirty="0"/>
              <a:t> con o senza supporto di tecnologie </a:t>
            </a:r>
            <a:r>
              <a:rPr lang="it-IT" dirty="0" err="1"/>
              <a:t>assistive</a:t>
            </a:r>
            <a:r>
              <a:rPr lang="it-IT" dirty="0"/>
              <a:t>, può trovare punti di inaccessibilità, </a:t>
            </a:r>
            <a:r>
              <a:rPr lang="it-IT" b="1" dirty="0"/>
              <a:t>che non gli permettono di completare un processo digitale</a:t>
            </a:r>
            <a:r>
              <a:rPr lang="it-IT" dirty="0"/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ED4A17B-CBA6-9448-B0D2-B7357744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può stabilire che un sito </a:t>
            </a:r>
            <a:r>
              <a:rPr lang="it-IT"/>
              <a:t>è accessibile (2 di 2)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0E9481-306E-5144-8644-0BF109B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3518"/>
            <a:ext cx="3198291" cy="26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A5C3B3-C9DB-E34C-8A56-85927C2E9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B4E2E42-34CF-8047-87EC-28B8DA6C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È possibile verificare l'accessibilità con test preliminari di base</a:t>
            </a:r>
          </a:p>
        </p:txBody>
      </p:sp>
    </p:spTree>
    <p:extLst>
      <p:ext uri="{BB962C8B-B14F-4D97-AF65-F5344CB8AC3E}">
        <p14:creationId xmlns:p14="http://schemas.microsoft.com/office/powerpoint/2010/main" val="191931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325ABF-1519-DC47-B4B8-FEA3DA44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1" y="-42787"/>
            <a:ext cx="9813073" cy="6535660"/>
          </a:xfrm>
          <a:prstGeom prst="rect">
            <a:avLst/>
          </a:prstGeom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F1FCCB6-6A76-4D4C-BFC6-7ED0F426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445" y="4998778"/>
            <a:ext cx="2962043" cy="114554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Provare a navigare senza mouse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4CC41A9-555A-9543-B2E2-D7EE6E1C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Navigazione da tastiera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CDB06C-3CE6-3448-83C4-67808EF3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7" y="4265961"/>
            <a:ext cx="2187033" cy="25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6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73F17FC-D9F2-124D-9C5C-EE171E36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83" y="4328092"/>
            <a:ext cx="8476234" cy="181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tecniche di </a:t>
            </a:r>
            <a:r>
              <a:rPr lang="it-IT" b="1" dirty="0"/>
              <a:t>responsive design</a:t>
            </a:r>
            <a:r>
              <a:rPr lang="it-IT" dirty="0"/>
              <a:t> ci guidano da anni a pensare allo sviluppo web adeguato ai vari dispositivi, preferendo, per varie ragioni, un approccio di tipo “</a:t>
            </a:r>
            <a:r>
              <a:rPr lang="it-IT" b="1" dirty="0"/>
              <a:t>prima i dispositivi mobili</a:t>
            </a:r>
            <a:r>
              <a:rPr lang="it-IT" dirty="0"/>
              <a:t>”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928A108-BF78-7C4A-833C-805F823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Responsive web design (RWD)</a:t>
            </a:r>
          </a:p>
        </p:txBody>
      </p:sp>
      <p:pic>
        <p:nvPicPr>
          <p:cNvPr id="4" name="Immagine">
            <a:extLst>
              <a:ext uri="{FF2B5EF4-FFF2-40B4-BE49-F238E27FC236}">
                <a16:creationId xmlns:a16="http://schemas.microsoft.com/office/drawing/2014/main" id="{0BA52F1E-6663-3340-8AAF-67091B02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3" y="808556"/>
            <a:ext cx="7068983" cy="35195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512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017C67E-1261-6C49-A5F5-7C6F81A3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L'accessibilità web è una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6000" b="1" dirty="0"/>
              <a:t>qualità</a:t>
            </a:r>
          </a:p>
          <a:p>
            <a:pPr marL="0" indent="0">
              <a:buNone/>
            </a:pPr>
            <a:r>
              <a:rPr lang="it-IT" dirty="0"/>
              <a:t>dei siti internet e delle applicazioni, </a:t>
            </a:r>
            <a:r>
              <a:rPr lang="it-IT" b="1" dirty="0"/>
              <a:t>è importante per tutte le persone ed è indispensabile per le persone con disabilità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Coinvolge la maggior parte dei processi: dal design al codice sorgente, dall'architettura dell'informazione alla gestione dei contenuti, dalla SEO alla sicurezza.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24EDEDC-8FE1-6748-9CCC-1F1E6245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Cos'è l'accessibilità web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1874C4-F770-9040-97F6-52B02A62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2" y="214393"/>
            <a:ext cx="1715282" cy="16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D07EAE8-A1E1-9A49-B731-7DB98A0E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747" y="4528771"/>
            <a:ext cx="4935253" cy="2098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PDF prodotti da scansione di documenti di testo, anche se trasformati con processi di OCR, non sono accessibili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037389C-985B-8A4D-824A-7BBF6D35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PDF immagine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5781FF-122C-9749-B804-93FE77CB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8" y="1109709"/>
            <a:ext cx="6240236" cy="37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9151410-0FC6-6645-8140-81F23F1C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Verifica dell'accessibilità all'interno dell'applicativo di editori di testi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F6C0DEF-1E2B-B444-9DA5-EDF2EDC5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documenti accessibili</a:t>
            </a:r>
          </a:p>
        </p:txBody>
      </p:sp>
      <p:pic>
        <p:nvPicPr>
          <p:cNvPr id="4" name="Immagine 3" descr="Microsoft Word contiene una funzionalità specifica per la verifica dell'accessibilità">
            <a:extLst>
              <a:ext uri="{FF2B5EF4-FFF2-40B4-BE49-F238E27FC236}">
                <a16:creationId xmlns:a16="http://schemas.microsoft.com/office/drawing/2014/main" id="{E755DEFB-C044-3D4A-8D23-66242BFF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388"/>
          <a:stretch/>
        </p:blipFill>
        <p:spPr>
          <a:xfrm>
            <a:off x="0" y="2905919"/>
            <a:ext cx="9144000" cy="17963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66093E-D3F9-0B42-9262-4BA63E85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85" y="3746415"/>
            <a:ext cx="558800" cy="660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A44B91-22C6-D642-9D0B-D87C86DB5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818" y="3299333"/>
            <a:ext cx="558800" cy="660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5A2DF3-387A-024D-ADF2-FC256C364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64262">
            <a:off x="6960644" y="4469702"/>
            <a:ext cx="558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A549E3B-21C5-A745-9E61-7C8008C2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Assicurarsi che siano forniti prodotti accessibili</a:t>
            </a:r>
            <a:br>
              <a:rPr lang="it-IT" dirty="0"/>
            </a:br>
            <a:r>
              <a:rPr lang="it-IT" sz="2000" dirty="0"/>
              <a:t>(in caso di sviluppo </a:t>
            </a:r>
            <a:r>
              <a:rPr lang="it-IT" sz="2000" i="1" dirty="0"/>
              <a:t>in </a:t>
            </a:r>
            <a:r>
              <a:rPr lang="it-IT" sz="2000" i="1" dirty="0" err="1"/>
              <a:t>house</a:t>
            </a:r>
            <a:r>
              <a:rPr lang="it-IT" sz="2000" dirty="0"/>
              <a:t> assicurarsi che esistano le necessarie competenze in fase di progetto/sviluppo).</a:t>
            </a:r>
          </a:p>
          <a:p>
            <a:r>
              <a:rPr lang="it-IT" dirty="0"/>
              <a:t>Dotarsi di applicazioni che possano creare prodotti accessibili.</a:t>
            </a:r>
          </a:p>
          <a:p>
            <a:r>
              <a:rPr lang="it-IT" dirty="0"/>
              <a:t>Creare feedback con gli utenti.</a:t>
            </a:r>
          </a:p>
          <a:p>
            <a:r>
              <a:rPr lang="it-IT" dirty="0"/>
              <a:t>Dotarsi di modelli accessibili: carta intestata, presentazioni, moduli, ecc.</a:t>
            </a:r>
          </a:p>
          <a:p>
            <a:r>
              <a:rPr lang="it-IT" dirty="0"/>
              <a:t>Creare percorsi formativi per le persone coinvolte nei processi di accessibilità.</a:t>
            </a:r>
          </a:p>
          <a:p>
            <a:r>
              <a:rPr lang="it-IT" dirty="0"/>
              <a:t>Verificare gli output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919D3BA-E6CB-B243-B965-C4A77766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per l'accessibilità</a:t>
            </a:r>
          </a:p>
        </p:txBody>
      </p:sp>
    </p:spTree>
    <p:extLst>
      <p:ext uri="{BB962C8B-B14F-4D97-AF65-F5344CB8AC3E}">
        <p14:creationId xmlns:p14="http://schemas.microsoft.com/office/powerpoint/2010/main" val="177039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 descr="Logo, slogan  e sito web AgID" title="Logo, slogan  e sito web AgID">
            <a:extLst>
              <a:ext uri="{FF2B5EF4-FFF2-40B4-BE49-F238E27FC236}">
                <a16:creationId xmlns:a16="http://schemas.microsoft.com/office/drawing/2014/main" id="{3E8B8C46-4E5C-4C1F-9057-C28478494C6E}"/>
              </a:ext>
            </a:extLst>
          </p:cNvPr>
          <p:cNvGrpSpPr/>
          <p:nvPr/>
        </p:nvGrpSpPr>
        <p:grpSpPr>
          <a:xfrm>
            <a:off x="3100388" y="3321545"/>
            <a:ext cx="2943225" cy="2389560"/>
            <a:chOff x="3100388" y="2231653"/>
            <a:chExt cx="2943225" cy="2389560"/>
          </a:xfrm>
        </p:grpSpPr>
        <p:pic>
          <p:nvPicPr>
            <p:cNvPr id="5" name="Immagine 4" descr="Agid - Agenzia per l'Italia Digitale">
              <a:extLst>
                <a:ext uri="{FF2B5EF4-FFF2-40B4-BE49-F238E27FC236}">
                  <a16:creationId xmlns:a16="http://schemas.microsoft.com/office/drawing/2014/main" id="{9AA63275-24C3-4418-AF25-34CDFBC08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230" y="2231653"/>
              <a:ext cx="2743200" cy="393519"/>
            </a:xfrm>
            <a:prstGeom prst="rect">
              <a:avLst/>
            </a:prstGeom>
          </p:spPr>
        </p:pic>
        <p:sp>
          <p:nvSpPr>
            <p:cNvPr id="6" name="Shape 411">
              <a:extLst>
                <a:ext uri="{FF2B5EF4-FFF2-40B4-BE49-F238E27FC236}">
                  <a16:creationId xmlns:a16="http://schemas.microsoft.com/office/drawing/2014/main" id="{F16DC383-F946-40C7-914E-DC0E9C6E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388" y="2935288"/>
              <a:ext cx="2943225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750" tIns="32750" rIns="32750" bIns="327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ct val="25000"/>
              </a:pPr>
              <a:r>
                <a:rPr lang="it-IT" altLang="it-IT" sz="1100" i="1" dirty="0">
                  <a:solidFill>
                    <a:srgbClr val="01033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Open Sans"/>
                </a:rPr>
                <a:t>Il Paese che cambia passa da qui.</a:t>
              </a:r>
            </a:p>
          </p:txBody>
        </p:sp>
        <p:sp>
          <p:nvSpPr>
            <p:cNvPr id="7" name="Shape 413">
              <a:extLst>
                <a:ext uri="{FF2B5EF4-FFF2-40B4-BE49-F238E27FC236}">
                  <a16:creationId xmlns:a16="http://schemas.microsoft.com/office/drawing/2014/main" id="{D3FA8F48-BAA4-4AD2-AEFE-0347A13C9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4379913"/>
              <a:ext cx="9620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750" tIns="32750" rIns="32750" bIns="327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ct val="25000"/>
              </a:pPr>
              <a:r>
                <a:rPr lang="it-IT" altLang="it-IT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Open Sans"/>
                  <a:hlinkClick r:id="rId3"/>
                </a:rPr>
                <a:t>agid.gov.it</a:t>
              </a:r>
              <a:endParaRPr lang="it-IT" altLang="it-IT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8BE82DF-EB3D-4250-9C33-77B4FD8E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881" y="1372050"/>
            <a:ext cx="3933897" cy="744582"/>
          </a:xfrm>
        </p:spPr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0418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E20B13A-2BE8-0C45-A2BB-5EBD8194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77197"/>
            <a:ext cx="7886700" cy="521076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A tutte le persone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09D1914-BDFF-C643-AC6D-05457F62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chi si rivolge l'accessibilità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4EE824-9DE0-744C-8C70-49F0BF4DD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799"/>
            <a:ext cx="9144000" cy="34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F69A956-9FBF-4241-805D-8899518D2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3610"/>
            <a:ext cx="9144000" cy="1784195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11C5177-BEF9-2F4A-97AF-9541E512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7363"/>
            <a:ext cx="7886700" cy="496960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The </a:t>
            </a:r>
            <a:r>
              <a:rPr lang="it-IT" dirty="0" err="1">
                <a:solidFill>
                  <a:schemeClr val="bg1"/>
                </a:solidFill>
              </a:rPr>
              <a:t>power</a:t>
            </a:r>
            <a:r>
              <a:rPr lang="it-IT" dirty="0">
                <a:solidFill>
                  <a:schemeClr val="bg1"/>
                </a:solidFill>
              </a:rPr>
              <a:t> of the Web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its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universality</a:t>
            </a:r>
            <a:r>
              <a:rPr lang="it-IT" dirty="0">
                <a:solidFill>
                  <a:schemeClr val="bg1"/>
                </a:solidFill>
              </a:rPr>
              <a:t>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Access by </a:t>
            </a:r>
            <a:r>
              <a:rPr lang="it-IT" dirty="0" err="1">
                <a:solidFill>
                  <a:schemeClr val="bg1"/>
                </a:solidFill>
              </a:rPr>
              <a:t>everyone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regardless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disability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an </a:t>
            </a:r>
            <a:r>
              <a:rPr lang="it-IT" dirty="0" err="1">
                <a:solidFill>
                  <a:schemeClr val="bg1"/>
                </a:solidFill>
              </a:rPr>
              <a:t>essential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aspect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La forza del Web sta nella sua universalità.</a:t>
            </a:r>
            <a:br>
              <a:rPr lang="it-IT" b="1" dirty="0"/>
            </a:br>
            <a:r>
              <a:rPr lang="it-IT" b="1" dirty="0"/>
              <a:t>Renderlo </a:t>
            </a:r>
            <a:r>
              <a:rPr lang="it-IT" b="1" dirty="0">
                <a:solidFill>
                  <a:srgbClr val="C00000"/>
                </a:solidFill>
              </a:rPr>
              <a:t>accessibile a tutti, indipendentemente dalla disabilità</a:t>
            </a:r>
            <a:r>
              <a:rPr lang="it-IT" b="1" dirty="0"/>
              <a:t>, è un aspetto essenziale.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600" dirty="0"/>
              <a:t>Tim </a:t>
            </a:r>
            <a:r>
              <a:rPr lang="it-IT" sz="1600" dirty="0" err="1"/>
              <a:t>Berners</a:t>
            </a:r>
            <a:r>
              <a:rPr lang="it-IT" sz="1600" dirty="0"/>
              <a:t>-Lee</a:t>
            </a:r>
          </a:p>
          <a:p>
            <a:pPr marL="0" indent="0">
              <a:buNone/>
            </a:pPr>
            <a:r>
              <a:rPr lang="it-IT" sz="1600" dirty="0" err="1"/>
              <a:t>https</a:t>
            </a:r>
            <a:r>
              <a:rPr lang="it-IT" sz="1600" dirty="0"/>
              <a:t>://www.w3.org/WAI/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4DA5490-9BC4-F44F-AD6D-948EE10D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L’accessibilità riguarda tutti </a:t>
            </a:r>
          </a:p>
        </p:txBody>
      </p:sp>
    </p:spTree>
    <p:extLst>
      <p:ext uri="{BB962C8B-B14F-4D97-AF65-F5344CB8AC3E}">
        <p14:creationId xmlns:p14="http://schemas.microsoft.com/office/powerpoint/2010/main" val="375979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9C2ED71-44FC-CB4E-95A9-5FBC198A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B275658-DC6E-7949-8241-D2D33DBA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Web per tutti</a:t>
            </a:r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199C5CC8-C8FF-624E-AB9B-51B46D16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7363"/>
            <a:ext cx="9143999" cy="60936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66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4DEC91B-73DF-3E48-8149-0FF6BF94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7363"/>
            <a:ext cx="4823618" cy="49696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L’ampia sezione su accessibilità</a:t>
            </a:r>
            <a:br>
              <a:rPr lang="it-IT" dirty="0"/>
            </a:br>
            <a:r>
              <a:rPr lang="it-IT" dirty="0"/>
              <a:t>“Web Accessibility </a:t>
            </a:r>
            <a:r>
              <a:rPr lang="it-IT" dirty="0" err="1"/>
              <a:t>Initiative</a:t>
            </a:r>
            <a:r>
              <a:rPr lang="it-IT" dirty="0"/>
              <a:t>” del W3C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u="sng" dirty="0">
                <a:hlinkClick r:id="rId2"/>
              </a:rPr>
              <a:t>https://www.w3.org/WAI/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05996E1-13F1-0F42-8CB0-50B395D4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Creare un web accessibile</a:t>
            </a:r>
          </a:p>
        </p:txBody>
      </p:sp>
      <p:pic>
        <p:nvPicPr>
          <p:cNvPr id="4" name="Immagine 3" descr="Immagine che rappresenta il menu del sito del W3C nella sezione WAI ">
            <a:extLst>
              <a:ext uri="{FF2B5EF4-FFF2-40B4-BE49-F238E27FC236}">
                <a16:creationId xmlns:a16="http://schemas.microsoft.com/office/drawing/2014/main" id="{D5BF622F-3D3A-E241-B22F-1D142F78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68" y="122663"/>
            <a:ext cx="3590841" cy="63702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7C4699-8322-7F4A-879D-48F35DACB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7" y="3429000"/>
            <a:ext cx="2667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A31B1D-C660-2E4E-A935-F73BDA2A6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3610"/>
            <a:ext cx="9144000" cy="1092819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DD63AE2-AE94-A04C-8DC6-F7B7E39C9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solidFill>
                  <a:schemeClr val="bg1"/>
                </a:solidFill>
              </a:rPr>
              <a:t>WCAG 2.1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b="1" u="sng" dirty="0">
                <a:hlinkClick r:id="rId2"/>
              </a:rPr>
              <a:t>https://www.w3.org/Translations/WCAG21-it/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dirty="0"/>
              <a:t>“… Le WCAG 2.1 sono linee guida per l'accessibilità dei contenuti Web applicabili a dispositivi desktop, laptop, </a:t>
            </a:r>
            <a:r>
              <a:rPr lang="it-IT" dirty="0" err="1"/>
              <a:t>tablet</a:t>
            </a:r>
            <a:r>
              <a:rPr lang="it-IT" dirty="0"/>
              <a:t> e mobili.</a:t>
            </a:r>
            <a:br>
              <a:rPr lang="it-IT" dirty="0"/>
            </a:br>
            <a:r>
              <a:rPr lang="it-IT" b="1" dirty="0"/>
              <a:t>Seguirle aiuterà a rendere i contenuti Web più usabili dagli utenti in generale</a:t>
            </a:r>
            <a:r>
              <a:rPr lang="it-IT" dirty="0"/>
              <a:t>.”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34B6C95-1242-A843-A1C7-10055C38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Web Content Accessibility </a:t>
            </a:r>
            <a:r>
              <a:rPr lang="it-IT" dirty="0" err="1"/>
              <a:t>Guidelines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23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B775148-0673-9A44-8C17-DC37A83AC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26" y="1408046"/>
            <a:ext cx="1473200" cy="16002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EEF46D9-F2C9-B241-A87F-DFC046D5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" y="1389187"/>
            <a:ext cx="1409700" cy="1612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E43A993-10ED-5144-9048-A568A1BB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257" y="1386779"/>
            <a:ext cx="1625600" cy="16256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AEE7ECF-2393-8A47-8EF4-90CB9FA6F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827" y="1404947"/>
            <a:ext cx="1066800" cy="16129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48A7B56-5052-934C-9284-C8316B38D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343" y="1399479"/>
            <a:ext cx="1371600" cy="16002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31AB3C-8426-B64F-94AF-EA90A0A1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02087"/>
            <a:ext cx="9144000" cy="63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46FF34-2BC9-5D42-B8F3-3054680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2176"/>
            <a:ext cx="7886700" cy="110397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Sono coinvolte la maggior parte delle figure professionali che si occupano di web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F7206C1-DC3B-1A47-AEC7-F0B9795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coinvolgere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AD83ED3-56FA-CA4A-B24B-A5C567EAD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1190" y="2486722"/>
            <a:ext cx="479503" cy="35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E337F6-FB07-5148-838F-A09AF70DD191}"/>
              </a:ext>
            </a:extLst>
          </p:cNvPr>
          <p:cNvSpPr txBox="1"/>
          <p:nvPr/>
        </p:nvSpPr>
        <p:spPr>
          <a:xfrm>
            <a:off x="232809" y="3095668"/>
            <a:ext cx="10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manager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C1D301-7F20-8947-809D-C9144D8C7985}"/>
              </a:ext>
            </a:extLst>
          </p:cNvPr>
          <p:cNvSpPr txBox="1"/>
          <p:nvPr/>
        </p:nvSpPr>
        <p:spPr>
          <a:xfrm>
            <a:off x="2175968" y="309566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designer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E24AA0-E065-E245-B3B8-EA42130209B6}"/>
              </a:ext>
            </a:extLst>
          </p:cNvPr>
          <p:cNvSpPr txBox="1"/>
          <p:nvPr/>
        </p:nvSpPr>
        <p:spPr>
          <a:xfrm>
            <a:off x="4062632" y="3095668"/>
            <a:ext cx="114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developer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A9D71F5-D9E9-3844-A3E1-5799F0B5D096}"/>
              </a:ext>
            </a:extLst>
          </p:cNvPr>
          <p:cNvSpPr txBox="1"/>
          <p:nvPr/>
        </p:nvSpPr>
        <p:spPr>
          <a:xfrm>
            <a:off x="6200077" y="3092589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editor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EDDD7A-E7DC-2B47-8035-E4B9D51C2301}"/>
              </a:ext>
            </a:extLst>
          </p:cNvPr>
          <p:cNvSpPr txBox="1"/>
          <p:nvPr/>
        </p:nvSpPr>
        <p:spPr>
          <a:xfrm>
            <a:off x="8102455" y="309258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altri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53FE058-948F-724A-B37F-995B44251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4382" y="2494159"/>
            <a:ext cx="479503" cy="35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9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FEEF46D9-F2C9-B241-A87F-DFC046D5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0" y="1389187"/>
            <a:ext cx="1409700" cy="16129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31AB3C-8426-B64F-94AF-EA90A0A1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02087"/>
            <a:ext cx="9144000" cy="63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46FF34-2BC9-5D42-B8F3-3054680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2176"/>
            <a:ext cx="7886700" cy="110397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Nei processi decisionali e nelle fasi di definizione dei requisiti dei servizi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F7206C1-DC3B-1A47-AEC7-F0B9795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Coinvolgere i manager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E337F6-FB07-5148-838F-A09AF70DD191}"/>
              </a:ext>
            </a:extLst>
          </p:cNvPr>
          <p:cNvSpPr txBox="1"/>
          <p:nvPr/>
        </p:nvSpPr>
        <p:spPr>
          <a:xfrm>
            <a:off x="232809" y="3095668"/>
            <a:ext cx="10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2117383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resentazione per uso esterno accessibile.potx" id="{B65F44A9-7A54-4065-B6B0-D24758098E73}" vid="{96FBCA88-B686-400F-8DE1-46EF25B268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Presentazione per uso esterno accessibile</Template>
  <TotalTime>2999</TotalTime>
  <Words>645</Words>
  <Application>Microsoft Macintosh PowerPoint</Application>
  <PresentationFormat>Presentazione su schermo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Titillium Web</vt:lpstr>
      <vt:lpstr>Tema di Office</vt:lpstr>
      <vt:lpstr>L’accessibilità dei servizi digitali nel contesto normativo vigente e del regolamento Europeo Single Digital Gateway </vt:lpstr>
      <vt:lpstr>Cos'è l'accessibilità web</vt:lpstr>
      <vt:lpstr>A chi si rivolge l'accessibilità</vt:lpstr>
      <vt:lpstr>L’accessibilità riguarda tutti </vt:lpstr>
      <vt:lpstr>Web per tutti</vt:lpstr>
      <vt:lpstr>Creare un web accessibile</vt:lpstr>
      <vt:lpstr>Web Content Accessibility Guidelines</vt:lpstr>
      <vt:lpstr>Chi coinvolgere</vt:lpstr>
      <vt:lpstr>Coinvolgere i manager</vt:lpstr>
      <vt:lpstr>Coinvolgere i designer</vt:lpstr>
      <vt:lpstr>Coinvolgere gli sviluppatori</vt:lpstr>
      <vt:lpstr>Coinvolgere gli editor</vt:lpstr>
      <vt:lpstr>Coinvolgere tutti</vt:lpstr>
      <vt:lpstr>Lavorare con l'accessibilità in testa</vt:lpstr>
      <vt:lpstr>Chi può stabilire che un sito è accessibile (1 di 2)</vt:lpstr>
      <vt:lpstr>Chi può stabilire che un sito è accessibile (2 di 2)</vt:lpstr>
      <vt:lpstr>È possibile verificare l'accessibilità con test preliminari di base</vt:lpstr>
      <vt:lpstr>Navigazione da tastiera</vt:lpstr>
      <vt:lpstr>Responsive web design (RWD)</vt:lpstr>
      <vt:lpstr>PDF immagine</vt:lpstr>
      <vt:lpstr>Creazione di documenti accessibili</vt:lpstr>
      <vt:lpstr>Strategie per l'accessibilità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Ruolo e funzione del Responsabile per la transizione al digitale nell’attuazione del Piano triennale</dc:title>
  <dc:creator>BARRESE Rosamaria</dc:creator>
  <cp:lastModifiedBy>Caccavello Fabrizio</cp:lastModifiedBy>
  <cp:revision>94</cp:revision>
  <dcterms:created xsi:type="dcterms:W3CDTF">2019-10-25T11:51:29Z</dcterms:created>
  <dcterms:modified xsi:type="dcterms:W3CDTF">2019-12-17T06:39:01Z</dcterms:modified>
</cp:coreProperties>
</file>