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322" r:id="rId2"/>
    <p:sldId id="463" r:id="rId3"/>
    <p:sldId id="464" r:id="rId4"/>
    <p:sldId id="343" r:id="rId5"/>
    <p:sldId id="465" r:id="rId6"/>
    <p:sldId id="466" r:id="rId7"/>
    <p:sldId id="467" r:id="rId8"/>
    <p:sldId id="468" r:id="rId9"/>
    <p:sldId id="469" r:id="rId10"/>
    <p:sldId id="470" r:id="rId11"/>
    <p:sldId id="471" r:id="rId12"/>
    <p:sldId id="462" r:id="rId13"/>
    <p:sldId id="472" r:id="rId14"/>
    <p:sldId id="473" r:id="rId15"/>
    <p:sldId id="474" r:id="rId16"/>
    <p:sldId id="433" r:id="rId17"/>
    <p:sldId id="416" r:id="rId18"/>
    <p:sldId id="415" r:id="rId19"/>
    <p:sldId id="340" r:id="rId20"/>
    <p:sldId id="383" r:id="rId21"/>
    <p:sldId id="335" r:id="rId22"/>
    <p:sldId id="475" r:id="rId23"/>
    <p:sldId id="430" r:id="rId24"/>
    <p:sldId id="476" r:id="rId25"/>
    <p:sldId id="477" r:id="rId26"/>
    <p:sldId id="358" r:id="rId27"/>
    <p:sldId id="479" r:id="rId28"/>
    <p:sldId id="482" r:id="rId29"/>
    <p:sldId id="483" r:id="rId30"/>
    <p:sldId id="484" r:id="rId31"/>
    <p:sldId id="485" r:id="rId32"/>
    <p:sldId id="488" r:id="rId33"/>
    <p:sldId id="489" r:id="rId34"/>
    <p:sldId id="458" r:id="rId3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F1AB2-1976-4502-BF36-3FF5EA218861}" styleName="Stile medio 4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9" autoAdjust="0"/>
    <p:restoredTop sz="60930" autoAdjust="0"/>
  </p:normalViewPr>
  <p:slideViewPr>
    <p:cSldViewPr>
      <p:cViewPr varScale="1">
        <p:scale>
          <a:sx n="70" d="100"/>
          <a:sy n="70" d="100"/>
        </p:scale>
        <p:origin x="2802" y="6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_rels/data1.xml.rels><?xml version="1.0" encoding="UTF-8" standalone="yes"?>
<Relationships xmlns="http://schemas.openxmlformats.org/package/2006/relationships"><Relationship Id="rId1" Type="http://schemas.openxmlformats.org/officeDocument/2006/relationships/image" Target="../media/image6.png"/></Relationships>
</file>

<file path=ppt/diagrams/_rels/data2.xml.rels><?xml version="1.0" encoding="UTF-8" standalone="yes"?>
<Relationships xmlns="http://schemas.openxmlformats.org/package/2006/relationships"><Relationship Id="rId1" Type="http://schemas.openxmlformats.org/officeDocument/2006/relationships/image" Target="../media/image6.png"/></Relationships>
</file>

<file path=ppt/diagrams/_rels/drawing1.xml.rels><?xml version="1.0" encoding="UTF-8" standalone="yes"?>
<Relationships xmlns="http://schemas.openxmlformats.org/package/2006/relationships"><Relationship Id="rId1" Type="http://schemas.openxmlformats.org/officeDocument/2006/relationships/image" Target="../media/image6.png"/></Relationships>
</file>

<file path=ppt/diagrams/_rels/drawing2.xml.rels><?xml version="1.0" encoding="UTF-8" standalone="yes"?>
<Relationships xmlns="http://schemas.openxmlformats.org/package/2006/relationships"><Relationship Id="rId1" Type="http://schemas.openxmlformats.org/officeDocument/2006/relationships/image" Target="../media/image6.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64738D-A2F4-4C5D-BF8D-F15C74A7982A}"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it-IT"/>
        </a:p>
      </dgm:t>
    </dgm:pt>
    <dgm:pt modelId="{19727818-F533-4C4F-8B25-9E3F893C0065}">
      <dgm:prSet phldrT="[Testo]" custT="1"/>
      <dgm:spPr>
        <a:noFill/>
      </dgm:spPr>
      <dgm:t>
        <a:bodyPr/>
        <a:lstStyle/>
        <a:p>
          <a:r>
            <a:rPr lang="it-IT" sz="1400" dirty="0" smtClean="0">
              <a:solidFill>
                <a:schemeClr val="tx1"/>
              </a:solidFill>
            </a:rPr>
            <a:t>Documento</a:t>
          </a:r>
        </a:p>
        <a:p>
          <a:r>
            <a:rPr lang="it-IT" sz="1400" dirty="0" smtClean="0">
              <a:solidFill>
                <a:schemeClr val="tx1"/>
              </a:solidFill>
            </a:rPr>
            <a:t>Principale</a:t>
          </a:r>
          <a:endParaRPr lang="it-IT" sz="1400" dirty="0">
            <a:solidFill>
              <a:schemeClr val="tx1"/>
            </a:solidFill>
          </a:endParaRPr>
        </a:p>
      </dgm:t>
    </dgm:pt>
    <dgm:pt modelId="{2BB2F83E-6C5E-45B3-AA0B-FFAD39BA41B1}" type="parTrans" cxnId="{03EACF49-B42C-4DFA-ABDE-2C46375EBAB1}">
      <dgm:prSet/>
      <dgm:spPr/>
      <dgm:t>
        <a:bodyPr/>
        <a:lstStyle/>
        <a:p>
          <a:endParaRPr lang="it-IT">
            <a:solidFill>
              <a:schemeClr val="tx1"/>
            </a:solidFill>
          </a:endParaRPr>
        </a:p>
      </dgm:t>
    </dgm:pt>
    <dgm:pt modelId="{C82A0C03-2245-41CF-967D-98A13A61967F}" type="sibTrans" cxnId="{03EACF49-B42C-4DFA-ABDE-2C46375EBAB1}">
      <dgm:prSet/>
      <dgm:spPr/>
      <dgm:t>
        <a:bodyPr/>
        <a:lstStyle/>
        <a:p>
          <a:endParaRPr lang="it-IT">
            <a:solidFill>
              <a:schemeClr val="tx1"/>
            </a:solidFill>
          </a:endParaRPr>
        </a:p>
      </dgm:t>
    </dgm:pt>
    <dgm:pt modelId="{57449673-D5DB-4A6C-82B3-F917031CA142}">
      <dgm:prSet phldrT="[Testo]" custT="1"/>
      <dgm:spPr>
        <a:noFill/>
      </dgm:spPr>
      <dgm:t>
        <a:bodyPr/>
        <a:lstStyle/>
        <a:p>
          <a:r>
            <a:rPr lang="it-IT" sz="1400" dirty="0" smtClean="0">
              <a:solidFill>
                <a:schemeClr val="tx1"/>
              </a:solidFill>
            </a:rPr>
            <a:t>Documento Allegato 1</a:t>
          </a:r>
          <a:endParaRPr lang="it-IT" sz="1400" dirty="0">
            <a:solidFill>
              <a:schemeClr val="tx1"/>
            </a:solidFill>
          </a:endParaRPr>
        </a:p>
      </dgm:t>
    </dgm:pt>
    <dgm:pt modelId="{7B827A32-BB10-45EB-9F0A-401ADA7F49DE}" type="parTrans" cxnId="{275DCBC4-8D0D-4539-B6CA-673C8785EF74}">
      <dgm:prSet/>
      <dgm:spPr/>
      <dgm:t>
        <a:bodyPr/>
        <a:lstStyle/>
        <a:p>
          <a:endParaRPr lang="it-IT">
            <a:solidFill>
              <a:schemeClr val="tx1"/>
            </a:solidFill>
          </a:endParaRPr>
        </a:p>
      </dgm:t>
    </dgm:pt>
    <dgm:pt modelId="{11978105-584B-4443-A0CA-AD4BA38B48D3}" type="sibTrans" cxnId="{275DCBC4-8D0D-4539-B6CA-673C8785EF74}">
      <dgm:prSet/>
      <dgm:spPr/>
      <dgm:t>
        <a:bodyPr/>
        <a:lstStyle/>
        <a:p>
          <a:endParaRPr lang="it-IT">
            <a:solidFill>
              <a:schemeClr val="tx1"/>
            </a:solidFill>
          </a:endParaRPr>
        </a:p>
      </dgm:t>
    </dgm:pt>
    <dgm:pt modelId="{C93A21C4-5D38-4667-B036-44EE0972C111}">
      <dgm:prSet phldrT="[Testo]"/>
      <dgm:spPr>
        <a:noFill/>
      </dgm:spPr>
      <dgm:t>
        <a:bodyPr/>
        <a:lstStyle/>
        <a:p>
          <a:r>
            <a:rPr lang="it-IT" dirty="0" smtClean="0">
              <a:solidFill>
                <a:schemeClr val="tx1"/>
              </a:solidFill>
            </a:rPr>
            <a:t>Documento Allegato 2</a:t>
          </a:r>
          <a:endParaRPr lang="it-IT" dirty="0">
            <a:solidFill>
              <a:schemeClr val="tx1"/>
            </a:solidFill>
          </a:endParaRPr>
        </a:p>
      </dgm:t>
    </dgm:pt>
    <dgm:pt modelId="{3BCC7CAE-1D05-4FA4-8F5C-888B2D874278}" type="parTrans" cxnId="{8E9E0935-3945-46C8-B12D-03ABD1275EB9}">
      <dgm:prSet/>
      <dgm:spPr/>
      <dgm:t>
        <a:bodyPr/>
        <a:lstStyle/>
        <a:p>
          <a:endParaRPr lang="it-IT">
            <a:solidFill>
              <a:schemeClr val="tx1"/>
            </a:solidFill>
          </a:endParaRPr>
        </a:p>
      </dgm:t>
    </dgm:pt>
    <dgm:pt modelId="{33F893D2-DBFA-416D-A4AC-EDB088971C89}" type="sibTrans" cxnId="{8E9E0935-3945-46C8-B12D-03ABD1275EB9}">
      <dgm:prSet/>
      <dgm:spPr/>
      <dgm:t>
        <a:bodyPr/>
        <a:lstStyle/>
        <a:p>
          <a:endParaRPr lang="it-IT">
            <a:solidFill>
              <a:schemeClr val="tx1"/>
            </a:solidFill>
          </a:endParaRPr>
        </a:p>
      </dgm:t>
    </dgm:pt>
    <dgm:pt modelId="{62BDB9D3-6AC6-4C62-BF17-3CC5B16FB228}" type="pres">
      <dgm:prSet presAssocID="{F464738D-A2F4-4C5D-BF8D-F15C74A7982A}" presName="Name0" presStyleCnt="0">
        <dgm:presLayoutVars>
          <dgm:chMax val="7"/>
          <dgm:chPref val="7"/>
          <dgm:dir/>
        </dgm:presLayoutVars>
      </dgm:prSet>
      <dgm:spPr/>
      <dgm:t>
        <a:bodyPr/>
        <a:lstStyle/>
        <a:p>
          <a:endParaRPr lang="it-IT"/>
        </a:p>
      </dgm:t>
    </dgm:pt>
    <dgm:pt modelId="{ED587773-D300-4AC8-AB1A-42E668123B23}" type="pres">
      <dgm:prSet presAssocID="{F464738D-A2F4-4C5D-BF8D-F15C74A7982A}" presName="Name1" presStyleCnt="0"/>
      <dgm:spPr/>
    </dgm:pt>
    <dgm:pt modelId="{18DCFFC2-A9FC-4535-98EB-08CB4D946756}" type="pres">
      <dgm:prSet presAssocID="{F464738D-A2F4-4C5D-BF8D-F15C74A7982A}" presName="cycle" presStyleCnt="0"/>
      <dgm:spPr/>
    </dgm:pt>
    <dgm:pt modelId="{59A9558C-AAC1-4658-9985-2185E047C199}" type="pres">
      <dgm:prSet presAssocID="{F464738D-A2F4-4C5D-BF8D-F15C74A7982A}" presName="srcNode" presStyleLbl="node1" presStyleIdx="0" presStyleCnt="3"/>
      <dgm:spPr/>
    </dgm:pt>
    <dgm:pt modelId="{81058323-A94A-4083-B73F-CBC332530CE7}" type="pres">
      <dgm:prSet presAssocID="{F464738D-A2F4-4C5D-BF8D-F15C74A7982A}" presName="conn" presStyleLbl="parChTrans1D2" presStyleIdx="0" presStyleCnt="1" custLinFactNeighborX="37" custLinFactNeighborY="571"/>
      <dgm:spPr/>
      <dgm:t>
        <a:bodyPr/>
        <a:lstStyle/>
        <a:p>
          <a:endParaRPr lang="it-IT"/>
        </a:p>
      </dgm:t>
    </dgm:pt>
    <dgm:pt modelId="{6E45EB64-1DA6-4410-B58A-85721E388809}" type="pres">
      <dgm:prSet presAssocID="{F464738D-A2F4-4C5D-BF8D-F15C74A7982A}" presName="extraNode" presStyleLbl="node1" presStyleIdx="0" presStyleCnt="3"/>
      <dgm:spPr/>
    </dgm:pt>
    <dgm:pt modelId="{70843D31-B3FE-4401-9B16-20363EBB9068}" type="pres">
      <dgm:prSet presAssocID="{F464738D-A2F4-4C5D-BF8D-F15C74A7982A}" presName="dstNode" presStyleLbl="node1" presStyleIdx="0" presStyleCnt="3"/>
      <dgm:spPr/>
    </dgm:pt>
    <dgm:pt modelId="{5E9333FE-CEA1-49AA-AAD8-BC6DA855642A}" type="pres">
      <dgm:prSet presAssocID="{19727818-F533-4C4F-8B25-9E3F893C0065}" presName="text_1" presStyleLbl="node1" presStyleIdx="0" presStyleCnt="3" custScaleX="51767" custScaleY="80445" custLinFactNeighborX="-24595" custLinFactNeighborY="13298">
        <dgm:presLayoutVars>
          <dgm:bulletEnabled val="1"/>
        </dgm:presLayoutVars>
      </dgm:prSet>
      <dgm:spPr/>
      <dgm:t>
        <a:bodyPr/>
        <a:lstStyle/>
        <a:p>
          <a:endParaRPr lang="it-IT"/>
        </a:p>
      </dgm:t>
    </dgm:pt>
    <dgm:pt modelId="{7CBA014B-8D41-45F4-9A79-9B43E0AF5FB1}" type="pres">
      <dgm:prSet presAssocID="{19727818-F533-4C4F-8B25-9E3F893C0065}" presName="accent_1" presStyleCnt="0"/>
      <dgm:spPr/>
    </dgm:pt>
    <dgm:pt modelId="{A50B3275-46B6-4C20-A5D2-466D5E6E7B67}" type="pres">
      <dgm:prSet presAssocID="{19727818-F533-4C4F-8B25-9E3F893C0065}" presName="accentRepeatNode" presStyleLbl="solidFgAcc1" presStyleIdx="0" presStyleCnt="3" custScaleX="81389" custScaleY="84607"/>
      <dgm:spPr>
        <a:prstGeom prst="roundRect">
          <a:avLst/>
        </a:prstGeom>
        <a:blipFill rotWithShape="0">
          <a:blip xmlns:r="http://schemas.openxmlformats.org/officeDocument/2006/relationships" r:embed="rId1"/>
          <a:stretch>
            <a:fillRect/>
          </a:stretch>
        </a:blipFill>
        <a:ln>
          <a:noFill/>
        </a:ln>
      </dgm:spPr>
      <dgm:t>
        <a:bodyPr/>
        <a:lstStyle/>
        <a:p>
          <a:endParaRPr lang="it-IT"/>
        </a:p>
      </dgm:t>
    </dgm:pt>
    <dgm:pt modelId="{29E19E75-1BE4-4D42-9B74-85343DA0FC21}" type="pres">
      <dgm:prSet presAssocID="{57449673-D5DB-4A6C-82B3-F917031CA142}" presName="text_2" presStyleLbl="node1" presStyleIdx="1" presStyleCnt="3" custScaleX="52935" custScaleY="83803" custLinFactNeighborX="-23096" custLinFactNeighborY="200">
        <dgm:presLayoutVars>
          <dgm:bulletEnabled val="1"/>
        </dgm:presLayoutVars>
      </dgm:prSet>
      <dgm:spPr/>
      <dgm:t>
        <a:bodyPr/>
        <a:lstStyle/>
        <a:p>
          <a:endParaRPr lang="it-IT"/>
        </a:p>
      </dgm:t>
    </dgm:pt>
    <dgm:pt modelId="{97DB7988-257E-4CC9-BD2C-D1ED946D1091}" type="pres">
      <dgm:prSet presAssocID="{57449673-D5DB-4A6C-82B3-F917031CA142}" presName="accent_2" presStyleCnt="0"/>
      <dgm:spPr/>
    </dgm:pt>
    <dgm:pt modelId="{00EED9A4-53EC-4D58-82FB-C99E877D1461}" type="pres">
      <dgm:prSet presAssocID="{57449673-D5DB-4A6C-82B3-F917031CA142}" presName="accentRepeatNode" presStyleLbl="solidFgAcc1" presStyleIdx="1" presStyleCnt="3" custScaleX="81396" custScaleY="84595"/>
      <dgm:spPr>
        <a:prstGeom prst="roundRect">
          <a:avLst/>
        </a:prstGeom>
        <a:blipFill rotWithShape="0">
          <a:blip xmlns:r="http://schemas.openxmlformats.org/officeDocument/2006/relationships" r:embed="rId1"/>
          <a:stretch>
            <a:fillRect/>
          </a:stretch>
        </a:blipFill>
        <a:ln>
          <a:noFill/>
        </a:ln>
      </dgm:spPr>
    </dgm:pt>
    <dgm:pt modelId="{58809B89-B8C0-4BD2-B92E-61794509321A}" type="pres">
      <dgm:prSet presAssocID="{C93A21C4-5D38-4667-B036-44EE0972C111}" presName="text_3" presStyleLbl="node1" presStyleIdx="2" presStyleCnt="3" custScaleX="47555" custScaleY="57243" custLinFactNeighborX="-22904" custLinFactNeighborY="13603">
        <dgm:presLayoutVars>
          <dgm:bulletEnabled val="1"/>
        </dgm:presLayoutVars>
      </dgm:prSet>
      <dgm:spPr/>
      <dgm:t>
        <a:bodyPr/>
        <a:lstStyle/>
        <a:p>
          <a:endParaRPr lang="it-IT"/>
        </a:p>
      </dgm:t>
    </dgm:pt>
    <dgm:pt modelId="{23EBC11C-C124-4599-B16C-3F9DB1B8AAF1}" type="pres">
      <dgm:prSet presAssocID="{C93A21C4-5D38-4667-B036-44EE0972C111}" presName="accent_3" presStyleCnt="0"/>
      <dgm:spPr/>
    </dgm:pt>
    <dgm:pt modelId="{73BA8077-1E5D-4E5D-92C5-1604284D2B0D}" type="pres">
      <dgm:prSet presAssocID="{C93A21C4-5D38-4667-B036-44EE0972C111}" presName="accentRepeatNode" presStyleLbl="solidFgAcc1" presStyleIdx="2" presStyleCnt="3" custScaleX="81396" custScaleY="84595"/>
      <dgm:spPr>
        <a:prstGeom prst="roundRect">
          <a:avLst/>
        </a:prstGeom>
        <a:blipFill rotWithShape="0">
          <a:blip xmlns:r="http://schemas.openxmlformats.org/officeDocument/2006/relationships" r:embed="rId1"/>
          <a:stretch>
            <a:fillRect/>
          </a:stretch>
        </a:blipFill>
        <a:ln>
          <a:noFill/>
        </a:ln>
      </dgm:spPr>
    </dgm:pt>
  </dgm:ptLst>
  <dgm:cxnLst>
    <dgm:cxn modelId="{8E9E0935-3945-46C8-B12D-03ABD1275EB9}" srcId="{F464738D-A2F4-4C5D-BF8D-F15C74A7982A}" destId="{C93A21C4-5D38-4667-B036-44EE0972C111}" srcOrd="2" destOrd="0" parTransId="{3BCC7CAE-1D05-4FA4-8F5C-888B2D874278}" sibTransId="{33F893D2-DBFA-416D-A4AC-EDB088971C89}"/>
    <dgm:cxn modelId="{03EACF49-B42C-4DFA-ABDE-2C46375EBAB1}" srcId="{F464738D-A2F4-4C5D-BF8D-F15C74A7982A}" destId="{19727818-F533-4C4F-8B25-9E3F893C0065}" srcOrd="0" destOrd="0" parTransId="{2BB2F83E-6C5E-45B3-AA0B-FFAD39BA41B1}" sibTransId="{C82A0C03-2245-41CF-967D-98A13A61967F}"/>
    <dgm:cxn modelId="{81F34350-51AA-4961-8626-FD747C1C7D40}" type="presOf" srcId="{19727818-F533-4C4F-8B25-9E3F893C0065}" destId="{5E9333FE-CEA1-49AA-AAD8-BC6DA855642A}" srcOrd="0" destOrd="0" presId="urn:microsoft.com/office/officeart/2008/layout/VerticalCurvedList"/>
    <dgm:cxn modelId="{275DCBC4-8D0D-4539-B6CA-673C8785EF74}" srcId="{F464738D-A2F4-4C5D-BF8D-F15C74A7982A}" destId="{57449673-D5DB-4A6C-82B3-F917031CA142}" srcOrd="1" destOrd="0" parTransId="{7B827A32-BB10-45EB-9F0A-401ADA7F49DE}" sibTransId="{11978105-584B-4443-A0CA-AD4BA38B48D3}"/>
    <dgm:cxn modelId="{4B61DF25-FB72-4A6E-8075-F2FB779C1FBE}" type="presOf" srcId="{F464738D-A2F4-4C5D-BF8D-F15C74A7982A}" destId="{62BDB9D3-6AC6-4C62-BF17-3CC5B16FB228}" srcOrd="0" destOrd="0" presId="urn:microsoft.com/office/officeart/2008/layout/VerticalCurvedList"/>
    <dgm:cxn modelId="{CC905E42-A872-410E-A373-7B9B93865A5F}" type="presOf" srcId="{C93A21C4-5D38-4667-B036-44EE0972C111}" destId="{58809B89-B8C0-4BD2-B92E-61794509321A}" srcOrd="0" destOrd="0" presId="urn:microsoft.com/office/officeart/2008/layout/VerticalCurvedList"/>
    <dgm:cxn modelId="{8572F085-EB0A-4C77-AAB6-5526A3CC15F0}" type="presOf" srcId="{57449673-D5DB-4A6C-82B3-F917031CA142}" destId="{29E19E75-1BE4-4D42-9B74-85343DA0FC21}" srcOrd="0" destOrd="0" presId="urn:microsoft.com/office/officeart/2008/layout/VerticalCurvedList"/>
    <dgm:cxn modelId="{9BF9EC15-11E7-451A-B21B-DD9C4E1ACD45}" type="presOf" srcId="{C82A0C03-2245-41CF-967D-98A13A61967F}" destId="{81058323-A94A-4083-B73F-CBC332530CE7}" srcOrd="0" destOrd="0" presId="urn:microsoft.com/office/officeart/2008/layout/VerticalCurvedList"/>
    <dgm:cxn modelId="{5E1C3390-BE77-4919-9A61-3A36FF14474E}" type="presParOf" srcId="{62BDB9D3-6AC6-4C62-BF17-3CC5B16FB228}" destId="{ED587773-D300-4AC8-AB1A-42E668123B23}" srcOrd="0" destOrd="0" presId="urn:microsoft.com/office/officeart/2008/layout/VerticalCurvedList"/>
    <dgm:cxn modelId="{AC3DE625-030E-4B81-BDC1-BD9C850A1900}" type="presParOf" srcId="{ED587773-D300-4AC8-AB1A-42E668123B23}" destId="{18DCFFC2-A9FC-4535-98EB-08CB4D946756}" srcOrd="0" destOrd="0" presId="urn:microsoft.com/office/officeart/2008/layout/VerticalCurvedList"/>
    <dgm:cxn modelId="{FC73B1AE-2697-4102-9FF4-329DE6B80F7D}" type="presParOf" srcId="{18DCFFC2-A9FC-4535-98EB-08CB4D946756}" destId="{59A9558C-AAC1-4658-9985-2185E047C199}" srcOrd="0" destOrd="0" presId="urn:microsoft.com/office/officeart/2008/layout/VerticalCurvedList"/>
    <dgm:cxn modelId="{09E25D86-5B67-4913-B32B-73561F4131F8}" type="presParOf" srcId="{18DCFFC2-A9FC-4535-98EB-08CB4D946756}" destId="{81058323-A94A-4083-B73F-CBC332530CE7}" srcOrd="1" destOrd="0" presId="urn:microsoft.com/office/officeart/2008/layout/VerticalCurvedList"/>
    <dgm:cxn modelId="{9A9B8E4B-76B6-4F18-947D-8BFF49FB9E22}" type="presParOf" srcId="{18DCFFC2-A9FC-4535-98EB-08CB4D946756}" destId="{6E45EB64-1DA6-4410-B58A-85721E388809}" srcOrd="2" destOrd="0" presId="urn:microsoft.com/office/officeart/2008/layout/VerticalCurvedList"/>
    <dgm:cxn modelId="{36BC7751-2C8B-48C7-8A9A-8C7C324CB035}" type="presParOf" srcId="{18DCFFC2-A9FC-4535-98EB-08CB4D946756}" destId="{70843D31-B3FE-4401-9B16-20363EBB9068}" srcOrd="3" destOrd="0" presId="urn:microsoft.com/office/officeart/2008/layout/VerticalCurvedList"/>
    <dgm:cxn modelId="{1E1B007E-01C9-4713-8046-A0643C58D149}" type="presParOf" srcId="{ED587773-D300-4AC8-AB1A-42E668123B23}" destId="{5E9333FE-CEA1-49AA-AAD8-BC6DA855642A}" srcOrd="1" destOrd="0" presId="urn:microsoft.com/office/officeart/2008/layout/VerticalCurvedList"/>
    <dgm:cxn modelId="{83468A2A-1AD4-428E-80E9-AE2509DE2B93}" type="presParOf" srcId="{ED587773-D300-4AC8-AB1A-42E668123B23}" destId="{7CBA014B-8D41-45F4-9A79-9B43E0AF5FB1}" srcOrd="2" destOrd="0" presId="urn:microsoft.com/office/officeart/2008/layout/VerticalCurvedList"/>
    <dgm:cxn modelId="{9DA9C97C-8B8B-4196-8430-FC429F07B762}" type="presParOf" srcId="{7CBA014B-8D41-45F4-9A79-9B43E0AF5FB1}" destId="{A50B3275-46B6-4C20-A5D2-466D5E6E7B67}" srcOrd="0" destOrd="0" presId="urn:microsoft.com/office/officeart/2008/layout/VerticalCurvedList"/>
    <dgm:cxn modelId="{CA35DF82-E936-45BA-AA40-953076F21655}" type="presParOf" srcId="{ED587773-D300-4AC8-AB1A-42E668123B23}" destId="{29E19E75-1BE4-4D42-9B74-85343DA0FC21}" srcOrd="3" destOrd="0" presId="urn:microsoft.com/office/officeart/2008/layout/VerticalCurvedList"/>
    <dgm:cxn modelId="{EEE5F96B-E2D7-468A-8128-8E2204D92F31}" type="presParOf" srcId="{ED587773-D300-4AC8-AB1A-42E668123B23}" destId="{97DB7988-257E-4CC9-BD2C-D1ED946D1091}" srcOrd="4" destOrd="0" presId="urn:microsoft.com/office/officeart/2008/layout/VerticalCurvedList"/>
    <dgm:cxn modelId="{78DFB865-8B68-43C7-9A7F-13BF922E5D53}" type="presParOf" srcId="{97DB7988-257E-4CC9-BD2C-D1ED946D1091}" destId="{00EED9A4-53EC-4D58-82FB-C99E877D1461}" srcOrd="0" destOrd="0" presId="urn:microsoft.com/office/officeart/2008/layout/VerticalCurvedList"/>
    <dgm:cxn modelId="{D13FF121-3151-4FF6-A042-F547DDC05ED1}" type="presParOf" srcId="{ED587773-D300-4AC8-AB1A-42E668123B23}" destId="{58809B89-B8C0-4BD2-B92E-61794509321A}" srcOrd="5" destOrd="0" presId="urn:microsoft.com/office/officeart/2008/layout/VerticalCurvedList"/>
    <dgm:cxn modelId="{5F457C4A-A02B-49CE-A603-4B9AA94F5300}" type="presParOf" srcId="{ED587773-D300-4AC8-AB1A-42E668123B23}" destId="{23EBC11C-C124-4599-B16C-3F9DB1B8AAF1}" srcOrd="6" destOrd="0" presId="urn:microsoft.com/office/officeart/2008/layout/VerticalCurvedList"/>
    <dgm:cxn modelId="{CFC1AF55-4078-4423-9CA8-24E7BFB2A329}" type="presParOf" srcId="{23EBC11C-C124-4599-B16C-3F9DB1B8AAF1}" destId="{73BA8077-1E5D-4E5D-92C5-1604284D2B0D}" srcOrd="0" destOrd="0" presId="urn:microsoft.com/office/officeart/2008/layout/VerticalCurv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464738D-A2F4-4C5D-BF8D-F15C74A7982A}"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it-IT"/>
        </a:p>
      </dgm:t>
    </dgm:pt>
    <dgm:pt modelId="{19727818-F533-4C4F-8B25-9E3F893C0065}">
      <dgm:prSet phldrT="[Testo]" custT="1"/>
      <dgm:spPr>
        <a:noFill/>
      </dgm:spPr>
      <dgm:t>
        <a:bodyPr/>
        <a:lstStyle/>
        <a:p>
          <a:r>
            <a:rPr lang="it-IT" sz="1400" dirty="0" smtClean="0">
              <a:solidFill>
                <a:schemeClr val="tx1"/>
              </a:solidFill>
            </a:rPr>
            <a:t>Documento</a:t>
          </a:r>
        </a:p>
        <a:p>
          <a:r>
            <a:rPr lang="it-IT" sz="1400" dirty="0" smtClean="0">
              <a:solidFill>
                <a:schemeClr val="tx1"/>
              </a:solidFill>
            </a:rPr>
            <a:t>Principale</a:t>
          </a:r>
          <a:endParaRPr lang="it-IT" sz="1400" dirty="0">
            <a:solidFill>
              <a:schemeClr val="tx1"/>
            </a:solidFill>
          </a:endParaRPr>
        </a:p>
      </dgm:t>
    </dgm:pt>
    <dgm:pt modelId="{2BB2F83E-6C5E-45B3-AA0B-FFAD39BA41B1}" type="parTrans" cxnId="{03EACF49-B42C-4DFA-ABDE-2C46375EBAB1}">
      <dgm:prSet/>
      <dgm:spPr/>
      <dgm:t>
        <a:bodyPr/>
        <a:lstStyle/>
        <a:p>
          <a:endParaRPr lang="it-IT">
            <a:solidFill>
              <a:schemeClr val="tx1"/>
            </a:solidFill>
          </a:endParaRPr>
        </a:p>
      </dgm:t>
    </dgm:pt>
    <dgm:pt modelId="{C82A0C03-2245-41CF-967D-98A13A61967F}" type="sibTrans" cxnId="{03EACF49-B42C-4DFA-ABDE-2C46375EBAB1}">
      <dgm:prSet/>
      <dgm:spPr/>
      <dgm:t>
        <a:bodyPr/>
        <a:lstStyle/>
        <a:p>
          <a:endParaRPr lang="it-IT">
            <a:solidFill>
              <a:schemeClr val="tx1"/>
            </a:solidFill>
          </a:endParaRPr>
        </a:p>
      </dgm:t>
    </dgm:pt>
    <dgm:pt modelId="{57449673-D5DB-4A6C-82B3-F917031CA142}">
      <dgm:prSet phldrT="[Testo]" custT="1"/>
      <dgm:spPr>
        <a:noFill/>
      </dgm:spPr>
      <dgm:t>
        <a:bodyPr/>
        <a:lstStyle/>
        <a:p>
          <a:r>
            <a:rPr lang="it-IT" sz="1400" dirty="0" smtClean="0">
              <a:solidFill>
                <a:schemeClr val="tx1"/>
              </a:solidFill>
            </a:rPr>
            <a:t>Documento Allegato 1</a:t>
          </a:r>
          <a:endParaRPr lang="it-IT" sz="1400" dirty="0">
            <a:solidFill>
              <a:schemeClr val="tx1"/>
            </a:solidFill>
          </a:endParaRPr>
        </a:p>
      </dgm:t>
    </dgm:pt>
    <dgm:pt modelId="{7B827A32-BB10-45EB-9F0A-401ADA7F49DE}" type="parTrans" cxnId="{275DCBC4-8D0D-4539-B6CA-673C8785EF74}">
      <dgm:prSet/>
      <dgm:spPr/>
      <dgm:t>
        <a:bodyPr/>
        <a:lstStyle/>
        <a:p>
          <a:endParaRPr lang="it-IT">
            <a:solidFill>
              <a:schemeClr val="tx1"/>
            </a:solidFill>
          </a:endParaRPr>
        </a:p>
      </dgm:t>
    </dgm:pt>
    <dgm:pt modelId="{11978105-584B-4443-A0CA-AD4BA38B48D3}" type="sibTrans" cxnId="{275DCBC4-8D0D-4539-B6CA-673C8785EF74}">
      <dgm:prSet/>
      <dgm:spPr/>
      <dgm:t>
        <a:bodyPr/>
        <a:lstStyle/>
        <a:p>
          <a:endParaRPr lang="it-IT">
            <a:solidFill>
              <a:schemeClr val="tx1"/>
            </a:solidFill>
          </a:endParaRPr>
        </a:p>
      </dgm:t>
    </dgm:pt>
    <dgm:pt modelId="{C93A21C4-5D38-4667-B036-44EE0972C111}">
      <dgm:prSet phldrT="[Testo]"/>
      <dgm:spPr>
        <a:noFill/>
      </dgm:spPr>
      <dgm:t>
        <a:bodyPr/>
        <a:lstStyle/>
        <a:p>
          <a:r>
            <a:rPr lang="it-IT" dirty="0" smtClean="0">
              <a:solidFill>
                <a:schemeClr val="tx1"/>
              </a:solidFill>
            </a:rPr>
            <a:t>Documento Allegato 2</a:t>
          </a:r>
          <a:endParaRPr lang="it-IT" dirty="0">
            <a:solidFill>
              <a:schemeClr val="tx1"/>
            </a:solidFill>
          </a:endParaRPr>
        </a:p>
      </dgm:t>
    </dgm:pt>
    <dgm:pt modelId="{3BCC7CAE-1D05-4FA4-8F5C-888B2D874278}" type="parTrans" cxnId="{8E9E0935-3945-46C8-B12D-03ABD1275EB9}">
      <dgm:prSet/>
      <dgm:spPr/>
      <dgm:t>
        <a:bodyPr/>
        <a:lstStyle/>
        <a:p>
          <a:endParaRPr lang="it-IT">
            <a:solidFill>
              <a:schemeClr val="tx1"/>
            </a:solidFill>
          </a:endParaRPr>
        </a:p>
      </dgm:t>
    </dgm:pt>
    <dgm:pt modelId="{33F893D2-DBFA-416D-A4AC-EDB088971C89}" type="sibTrans" cxnId="{8E9E0935-3945-46C8-B12D-03ABD1275EB9}">
      <dgm:prSet/>
      <dgm:spPr/>
      <dgm:t>
        <a:bodyPr/>
        <a:lstStyle/>
        <a:p>
          <a:endParaRPr lang="it-IT">
            <a:solidFill>
              <a:schemeClr val="tx1"/>
            </a:solidFill>
          </a:endParaRPr>
        </a:p>
      </dgm:t>
    </dgm:pt>
    <dgm:pt modelId="{62BDB9D3-6AC6-4C62-BF17-3CC5B16FB228}" type="pres">
      <dgm:prSet presAssocID="{F464738D-A2F4-4C5D-BF8D-F15C74A7982A}" presName="Name0" presStyleCnt="0">
        <dgm:presLayoutVars>
          <dgm:chMax val="7"/>
          <dgm:chPref val="7"/>
          <dgm:dir/>
        </dgm:presLayoutVars>
      </dgm:prSet>
      <dgm:spPr/>
      <dgm:t>
        <a:bodyPr/>
        <a:lstStyle/>
        <a:p>
          <a:endParaRPr lang="it-IT"/>
        </a:p>
      </dgm:t>
    </dgm:pt>
    <dgm:pt modelId="{ED587773-D300-4AC8-AB1A-42E668123B23}" type="pres">
      <dgm:prSet presAssocID="{F464738D-A2F4-4C5D-BF8D-F15C74A7982A}" presName="Name1" presStyleCnt="0"/>
      <dgm:spPr/>
    </dgm:pt>
    <dgm:pt modelId="{18DCFFC2-A9FC-4535-98EB-08CB4D946756}" type="pres">
      <dgm:prSet presAssocID="{F464738D-A2F4-4C5D-BF8D-F15C74A7982A}" presName="cycle" presStyleCnt="0"/>
      <dgm:spPr/>
    </dgm:pt>
    <dgm:pt modelId="{59A9558C-AAC1-4658-9985-2185E047C199}" type="pres">
      <dgm:prSet presAssocID="{F464738D-A2F4-4C5D-BF8D-F15C74A7982A}" presName="srcNode" presStyleLbl="node1" presStyleIdx="0" presStyleCnt="3"/>
      <dgm:spPr/>
    </dgm:pt>
    <dgm:pt modelId="{81058323-A94A-4083-B73F-CBC332530CE7}" type="pres">
      <dgm:prSet presAssocID="{F464738D-A2F4-4C5D-BF8D-F15C74A7982A}" presName="conn" presStyleLbl="parChTrans1D2" presStyleIdx="0" presStyleCnt="1" custLinFactNeighborX="37" custLinFactNeighborY="571"/>
      <dgm:spPr/>
      <dgm:t>
        <a:bodyPr/>
        <a:lstStyle/>
        <a:p>
          <a:endParaRPr lang="it-IT"/>
        </a:p>
      </dgm:t>
    </dgm:pt>
    <dgm:pt modelId="{6E45EB64-1DA6-4410-B58A-85721E388809}" type="pres">
      <dgm:prSet presAssocID="{F464738D-A2F4-4C5D-BF8D-F15C74A7982A}" presName="extraNode" presStyleLbl="node1" presStyleIdx="0" presStyleCnt="3"/>
      <dgm:spPr/>
    </dgm:pt>
    <dgm:pt modelId="{70843D31-B3FE-4401-9B16-20363EBB9068}" type="pres">
      <dgm:prSet presAssocID="{F464738D-A2F4-4C5D-BF8D-F15C74A7982A}" presName="dstNode" presStyleLbl="node1" presStyleIdx="0" presStyleCnt="3"/>
      <dgm:spPr/>
    </dgm:pt>
    <dgm:pt modelId="{5E9333FE-CEA1-49AA-AAD8-BC6DA855642A}" type="pres">
      <dgm:prSet presAssocID="{19727818-F533-4C4F-8B25-9E3F893C0065}" presName="text_1" presStyleLbl="node1" presStyleIdx="0" presStyleCnt="3" custScaleX="51767" custScaleY="80445" custLinFactNeighborX="-24595" custLinFactNeighborY="13298">
        <dgm:presLayoutVars>
          <dgm:bulletEnabled val="1"/>
        </dgm:presLayoutVars>
      </dgm:prSet>
      <dgm:spPr/>
      <dgm:t>
        <a:bodyPr/>
        <a:lstStyle/>
        <a:p>
          <a:endParaRPr lang="it-IT"/>
        </a:p>
      </dgm:t>
    </dgm:pt>
    <dgm:pt modelId="{7CBA014B-8D41-45F4-9A79-9B43E0AF5FB1}" type="pres">
      <dgm:prSet presAssocID="{19727818-F533-4C4F-8B25-9E3F893C0065}" presName="accent_1" presStyleCnt="0"/>
      <dgm:spPr/>
    </dgm:pt>
    <dgm:pt modelId="{A50B3275-46B6-4C20-A5D2-466D5E6E7B67}" type="pres">
      <dgm:prSet presAssocID="{19727818-F533-4C4F-8B25-9E3F893C0065}" presName="accentRepeatNode" presStyleLbl="solidFgAcc1" presStyleIdx="0" presStyleCnt="3" custScaleX="81389" custScaleY="84607"/>
      <dgm:spPr>
        <a:prstGeom prst="roundRect">
          <a:avLst/>
        </a:prstGeom>
        <a:blipFill rotWithShape="0">
          <a:blip xmlns:r="http://schemas.openxmlformats.org/officeDocument/2006/relationships" r:embed="rId1"/>
          <a:stretch>
            <a:fillRect/>
          </a:stretch>
        </a:blipFill>
        <a:ln>
          <a:noFill/>
        </a:ln>
      </dgm:spPr>
      <dgm:t>
        <a:bodyPr/>
        <a:lstStyle/>
        <a:p>
          <a:endParaRPr lang="it-IT"/>
        </a:p>
      </dgm:t>
    </dgm:pt>
    <dgm:pt modelId="{29E19E75-1BE4-4D42-9B74-85343DA0FC21}" type="pres">
      <dgm:prSet presAssocID="{57449673-D5DB-4A6C-82B3-F917031CA142}" presName="text_2" presStyleLbl="node1" presStyleIdx="1" presStyleCnt="3" custScaleX="52935" custScaleY="83803" custLinFactNeighborX="-23096" custLinFactNeighborY="200">
        <dgm:presLayoutVars>
          <dgm:bulletEnabled val="1"/>
        </dgm:presLayoutVars>
      </dgm:prSet>
      <dgm:spPr/>
      <dgm:t>
        <a:bodyPr/>
        <a:lstStyle/>
        <a:p>
          <a:endParaRPr lang="it-IT"/>
        </a:p>
      </dgm:t>
    </dgm:pt>
    <dgm:pt modelId="{97DB7988-257E-4CC9-BD2C-D1ED946D1091}" type="pres">
      <dgm:prSet presAssocID="{57449673-D5DB-4A6C-82B3-F917031CA142}" presName="accent_2" presStyleCnt="0"/>
      <dgm:spPr/>
    </dgm:pt>
    <dgm:pt modelId="{00EED9A4-53EC-4D58-82FB-C99E877D1461}" type="pres">
      <dgm:prSet presAssocID="{57449673-D5DB-4A6C-82B3-F917031CA142}" presName="accentRepeatNode" presStyleLbl="solidFgAcc1" presStyleIdx="1" presStyleCnt="3" custScaleX="81396" custScaleY="84595"/>
      <dgm:spPr>
        <a:prstGeom prst="roundRect">
          <a:avLst/>
        </a:prstGeom>
        <a:blipFill rotWithShape="0">
          <a:blip xmlns:r="http://schemas.openxmlformats.org/officeDocument/2006/relationships" r:embed="rId1"/>
          <a:stretch>
            <a:fillRect/>
          </a:stretch>
        </a:blipFill>
        <a:ln>
          <a:noFill/>
        </a:ln>
      </dgm:spPr>
    </dgm:pt>
    <dgm:pt modelId="{58809B89-B8C0-4BD2-B92E-61794509321A}" type="pres">
      <dgm:prSet presAssocID="{C93A21C4-5D38-4667-B036-44EE0972C111}" presName="text_3" presStyleLbl="node1" presStyleIdx="2" presStyleCnt="3" custScaleX="47555" custScaleY="57243" custLinFactNeighborX="-22904" custLinFactNeighborY="13603">
        <dgm:presLayoutVars>
          <dgm:bulletEnabled val="1"/>
        </dgm:presLayoutVars>
      </dgm:prSet>
      <dgm:spPr/>
      <dgm:t>
        <a:bodyPr/>
        <a:lstStyle/>
        <a:p>
          <a:endParaRPr lang="it-IT"/>
        </a:p>
      </dgm:t>
    </dgm:pt>
    <dgm:pt modelId="{23EBC11C-C124-4599-B16C-3F9DB1B8AAF1}" type="pres">
      <dgm:prSet presAssocID="{C93A21C4-5D38-4667-B036-44EE0972C111}" presName="accent_3" presStyleCnt="0"/>
      <dgm:spPr/>
    </dgm:pt>
    <dgm:pt modelId="{73BA8077-1E5D-4E5D-92C5-1604284D2B0D}" type="pres">
      <dgm:prSet presAssocID="{C93A21C4-5D38-4667-B036-44EE0972C111}" presName="accentRepeatNode" presStyleLbl="solidFgAcc1" presStyleIdx="2" presStyleCnt="3" custScaleX="81396" custScaleY="84595"/>
      <dgm:spPr>
        <a:prstGeom prst="roundRect">
          <a:avLst/>
        </a:prstGeom>
        <a:blipFill rotWithShape="0">
          <a:blip xmlns:r="http://schemas.openxmlformats.org/officeDocument/2006/relationships" r:embed="rId1"/>
          <a:stretch>
            <a:fillRect/>
          </a:stretch>
        </a:blipFill>
        <a:ln>
          <a:noFill/>
        </a:ln>
      </dgm:spPr>
    </dgm:pt>
  </dgm:ptLst>
  <dgm:cxnLst>
    <dgm:cxn modelId="{8E9E0935-3945-46C8-B12D-03ABD1275EB9}" srcId="{F464738D-A2F4-4C5D-BF8D-F15C74A7982A}" destId="{C93A21C4-5D38-4667-B036-44EE0972C111}" srcOrd="2" destOrd="0" parTransId="{3BCC7CAE-1D05-4FA4-8F5C-888B2D874278}" sibTransId="{33F893D2-DBFA-416D-A4AC-EDB088971C89}"/>
    <dgm:cxn modelId="{29B3BCD3-AFF3-4AC4-A4FF-035B90F55B0E}" type="presOf" srcId="{F464738D-A2F4-4C5D-BF8D-F15C74A7982A}" destId="{62BDB9D3-6AC6-4C62-BF17-3CC5B16FB228}" srcOrd="0" destOrd="0" presId="urn:microsoft.com/office/officeart/2008/layout/VerticalCurvedList"/>
    <dgm:cxn modelId="{03EACF49-B42C-4DFA-ABDE-2C46375EBAB1}" srcId="{F464738D-A2F4-4C5D-BF8D-F15C74A7982A}" destId="{19727818-F533-4C4F-8B25-9E3F893C0065}" srcOrd="0" destOrd="0" parTransId="{2BB2F83E-6C5E-45B3-AA0B-FFAD39BA41B1}" sibTransId="{C82A0C03-2245-41CF-967D-98A13A61967F}"/>
    <dgm:cxn modelId="{275DCBC4-8D0D-4539-B6CA-673C8785EF74}" srcId="{F464738D-A2F4-4C5D-BF8D-F15C74A7982A}" destId="{57449673-D5DB-4A6C-82B3-F917031CA142}" srcOrd="1" destOrd="0" parTransId="{7B827A32-BB10-45EB-9F0A-401ADA7F49DE}" sibTransId="{11978105-584B-4443-A0CA-AD4BA38B48D3}"/>
    <dgm:cxn modelId="{BEFC9714-81D0-4796-ACE6-FA236A9A6FBE}" type="presOf" srcId="{57449673-D5DB-4A6C-82B3-F917031CA142}" destId="{29E19E75-1BE4-4D42-9B74-85343DA0FC21}" srcOrd="0" destOrd="0" presId="urn:microsoft.com/office/officeart/2008/layout/VerticalCurvedList"/>
    <dgm:cxn modelId="{60B59B23-2A58-45CC-BD3D-D2FD9B164EFA}" type="presOf" srcId="{C93A21C4-5D38-4667-B036-44EE0972C111}" destId="{58809B89-B8C0-4BD2-B92E-61794509321A}" srcOrd="0" destOrd="0" presId="urn:microsoft.com/office/officeart/2008/layout/VerticalCurvedList"/>
    <dgm:cxn modelId="{E4A93A34-9922-44A8-BE5F-2F68A8823920}" type="presOf" srcId="{C82A0C03-2245-41CF-967D-98A13A61967F}" destId="{81058323-A94A-4083-B73F-CBC332530CE7}" srcOrd="0" destOrd="0" presId="urn:microsoft.com/office/officeart/2008/layout/VerticalCurvedList"/>
    <dgm:cxn modelId="{929FBA26-49B6-465D-9CFE-0D8FDCCF5C91}" type="presOf" srcId="{19727818-F533-4C4F-8B25-9E3F893C0065}" destId="{5E9333FE-CEA1-49AA-AAD8-BC6DA855642A}" srcOrd="0" destOrd="0" presId="urn:microsoft.com/office/officeart/2008/layout/VerticalCurvedList"/>
    <dgm:cxn modelId="{F19C9104-14F4-4E04-8E26-E96A78E042FE}" type="presParOf" srcId="{62BDB9D3-6AC6-4C62-BF17-3CC5B16FB228}" destId="{ED587773-D300-4AC8-AB1A-42E668123B23}" srcOrd="0" destOrd="0" presId="urn:microsoft.com/office/officeart/2008/layout/VerticalCurvedList"/>
    <dgm:cxn modelId="{B5110E5A-9FB3-4E5E-BE3D-B2DB253B555E}" type="presParOf" srcId="{ED587773-D300-4AC8-AB1A-42E668123B23}" destId="{18DCFFC2-A9FC-4535-98EB-08CB4D946756}" srcOrd="0" destOrd="0" presId="urn:microsoft.com/office/officeart/2008/layout/VerticalCurvedList"/>
    <dgm:cxn modelId="{D93682EB-ED87-4444-892D-45F8D70B6CFB}" type="presParOf" srcId="{18DCFFC2-A9FC-4535-98EB-08CB4D946756}" destId="{59A9558C-AAC1-4658-9985-2185E047C199}" srcOrd="0" destOrd="0" presId="urn:microsoft.com/office/officeart/2008/layout/VerticalCurvedList"/>
    <dgm:cxn modelId="{1FC1B884-8A1A-4029-8724-F41DFD5BB4DE}" type="presParOf" srcId="{18DCFFC2-A9FC-4535-98EB-08CB4D946756}" destId="{81058323-A94A-4083-B73F-CBC332530CE7}" srcOrd="1" destOrd="0" presId="urn:microsoft.com/office/officeart/2008/layout/VerticalCurvedList"/>
    <dgm:cxn modelId="{D067E331-BEB6-4C2A-AC6F-45B023DEBED5}" type="presParOf" srcId="{18DCFFC2-A9FC-4535-98EB-08CB4D946756}" destId="{6E45EB64-1DA6-4410-B58A-85721E388809}" srcOrd="2" destOrd="0" presId="urn:microsoft.com/office/officeart/2008/layout/VerticalCurvedList"/>
    <dgm:cxn modelId="{01DEAA97-F32D-467F-BAAD-3B1F81E31D2B}" type="presParOf" srcId="{18DCFFC2-A9FC-4535-98EB-08CB4D946756}" destId="{70843D31-B3FE-4401-9B16-20363EBB9068}" srcOrd="3" destOrd="0" presId="urn:microsoft.com/office/officeart/2008/layout/VerticalCurvedList"/>
    <dgm:cxn modelId="{44FFAE91-BE05-4E0D-A90E-22162BBD6063}" type="presParOf" srcId="{ED587773-D300-4AC8-AB1A-42E668123B23}" destId="{5E9333FE-CEA1-49AA-AAD8-BC6DA855642A}" srcOrd="1" destOrd="0" presId="urn:microsoft.com/office/officeart/2008/layout/VerticalCurvedList"/>
    <dgm:cxn modelId="{08376764-6A0C-462B-8826-A15356AEDF63}" type="presParOf" srcId="{ED587773-D300-4AC8-AB1A-42E668123B23}" destId="{7CBA014B-8D41-45F4-9A79-9B43E0AF5FB1}" srcOrd="2" destOrd="0" presId="urn:microsoft.com/office/officeart/2008/layout/VerticalCurvedList"/>
    <dgm:cxn modelId="{3B8BDBC0-0EC2-4FE9-8ED2-4997E57E0D90}" type="presParOf" srcId="{7CBA014B-8D41-45F4-9A79-9B43E0AF5FB1}" destId="{A50B3275-46B6-4C20-A5D2-466D5E6E7B67}" srcOrd="0" destOrd="0" presId="urn:microsoft.com/office/officeart/2008/layout/VerticalCurvedList"/>
    <dgm:cxn modelId="{6D1C9CB5-748F-4290-9D3B-FDFB9DEF832E}" type="presParOf" srcId="{ED587773-D300-4AC8-AB1A-42E668123B23}" destId="{29E19E75-1BE4-4D42-9B74-85343DA0FC21}" srcOrd="3" destOrd="0" presId="urn:microsoft.com/office/officeart/2008/layout/VerticalCurvedList"/>
    <dgm:cxn modelId="{1BEEDC30-76EF-477B-AC17-E94CCACFAA02}" type="presParOf" srcId="{ED587773-D300-4AC8-AB1A-42E668123B23}" destId="{97DB7988-257E-4CC9-BD2C-D1ED946D1091}" srcOrd="4" destOrd="0" presId="urn:microsoft.com/office/officeart/2008/layout/VerticalCurvedList"/>
    <dgm:cxn modelId="{A856E686-0023-454B-BE9E-A8B3DFAC9106}" type="presParOf" srcId="{97DB7988-257E-4CC9-BD2C-D1ED946D1091}" destId="{00EED9A4-53EC-4D58-82FB-C99E877D1461}" srcOrd="0" destOrd="0" presId="urn:microsoft.com/office/officeart/2008/layout/VerticalCurvedList"/>
    <dgm:cxn modelId="{C81CD415-9DE4-447A-B584-2340F8E352B1}" type="presParOf" srcId="{ED587773-D300-4AC8-AB1A-42E668123B23}" destId="{58809B89-B8C0-4BD2-B92E-61794509321A}" srcOrd="5" destOrd="0" presId="urn:microsoft.com/office/officeart/2008/layout/VerticalCurvedList"/>
    <dgm:cxn modelId="{5E16E7C1-E714-4B4B-ABC9-F4BDEA1D23E8}" type="presParOf" srcId="{ED587773-D300-4AC8-AB1A-42E668123B23}" destId="{23EBC11C-C124-4599-B16C-3F9DB1B8AAF1}" srcOrd="6" destOrd="0" presId="urn:microsoft.com/office/officeart/2008/layout/VerticalCurvedList"/>
    <dgm:cxn modelId="{C585A841-879B-4C63-8723-D530191273B0}" type="presParOf" srcId="{23EBC11C-C124-4599-B16C-3F9DB1B8AAF1}" destId="{73BA8077-1E5D-4E5D-92C5-1604284D2B0D}" srcOrd="0" destOrd="0" presId="urn:microsoft.com/office/officeart/2008/layout/VerticalCurve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AE93F57-0F76-47F7-BFAA-AC8C291CDFB6}" type="doc">
      <dgm:prSet loTypeId="urn:microsoft.com/office/officeart/2005/8/layout/orgChart1" loCatId="hierarchy" qsTypeId="urn:microsoft.com/office/officeart/2005/8/quickstyle/simple5" qsCatId="simple" csTypeId="urn:microsoft.com/office/officeart/2005/8/colors/accent1_2" csCatId="accent1" phldr="1"/>
      <dgm:spPr/>
      <dgm:t>
        <a:bodyPr/>
        <a:lstStyle/>
        <a:p>
          <a:endParaRPr lang="it-IT"/>
        </a:p>
      </dgm:t>
    </dgm:pt>
    <dgm:pt modelId="{EA602CF8-E1FF-42B0-864B-BFD6360CAE26}">
      <dgm:prSet phldrT="[Testo]"/>
      <dgm:spPr/>
      <dgm:t>
        <a:bodyPr/>
        <a:lstStyle/>
        <a:p>
          <a:r>
            <a:rPr lang="it-IT" dirty="0" smtClean="0"/>
            <a:t>SIP</a:t>
          </a:r>
          <a:endParaRPr lang="it-IT" dirty="0"/>
        </a:p>
      </dgm:t>
    </dgm:pt>
    <dgm:pt modelId="{A8681BBE-6481-4C55-BE95-B5135D3ABC2D}" type="parTrans" cxnId="{A2944337-D61B-45A3-BDBC-5FFCF5FACE82}">
      <dgm:prSet/>
      <dgm:spPr/>
      <dgm:t>
        <a:bodyPr/>
        <a:lstStyle/>
        <a:p>
          <a:endParaRPr lang="it-IT"/>
        </a:p>
      </dgm:t>
    </dgm:pt>
    <dgm:pt modelId="{ED549544-DCD6-4AA2-886B-B44E76D12C85}" type="sibTrans" cxnId="{A2944337-D61B-45A3-BDBC-5FFCF5FACE82}">
      <dgm:prSet/>
      <dgm:spPr/>
      <dgm:t>
        <a:bodyPr/>
        <a:lstStyle/>
        <a:p>
          <a:endParaRPr lang="it-IT"/>
        </a:p>
      </dgm:t>
    </dgm:pt>
    <dgm:pt modelId="{3F550EC4-90CE-4CC3-9E7E-52007D130E6C}">
      <dgm:prSet phldrT="[Testo]">
        <dgm:style>
          <a:lnRef idx="1">
            <a:schemeClr val="accent1"/>
          </a:lnRef>
          <a:fillRef idx="3">
            <a:schemeClr val="accent1"/>
          </a:fillRef>
          <a:effectRef idx="2">
            <a:schemeClr val="accent1"/>
          </a:effectRef>
          <a:fontRef idx="minor">
            <a:schemeClr val="lt1"/>
          </a:fontRef>
        </dgm:style>
      </dgm:prSet>
      <dgm:spPr/>
      <dgm:t>
        <a:bodyPr/>
        <a:lstStyle/>
        <a:p>
          <a:r>
            <a:rPr lang="it-IT" dirty="0" smtClean="0"/>
            <a:t>Documento principale</a:t>
          </a:r>
          <a:endParaRPr lang="it-IT" dirty="0"/>
        </a:p>
      </dgm:t>
    </dgm:pt>
    <dgm:pt modelId="{4BD01231-AD3D-40AC-B87C-EB48236B7AB8}" type="parTrans" cxnId="{2F9DC635-0CE4-4F77-B54C-1C079BA138C1}">
      <dgm:prSet/>
      <dgm:spPr/>
      <dgm:t>
        <a:bodyPr/>
        <a:lstStyle/>
        <a:p>
          <a:endParaRPr lang="it-IT"/>
        </a:p>
      </dgm:t>
    </dgm:pt>
    <dgm:pt modelId="{5DF07F0B-5639-4371-B27B-B8B885E690C7}" type="sibTrans" cxnId="{2F9DC635-0CE4-4F77-B54C-1C079BA138C1}">
      <dgm:prSet/>
      <dgm:spPr/>
      <dgm:t>
        <a:bodyPr/>
        <a:lstStyle/>
        <a:p>
          <a:endParaRPr lang="it-IT"/>
        </a:p>
      </dgm:t>
    </dgm:pt>
    <dgm:pt modelId="{FBAFF693-2C18-429F-9CA4-C56DFAFD84AC}">
      <dgm:prSet phldrT="[Testo]">
        <dgm:style>
          <a:lnRef idx="1">
            <a:schemeClr val="accent1"/>
          </a:lnRef>
          <a:fillRef idx="3">
            <a:schemeClr val="accent1"/>
          </a:fillRef>
          <a:effectRef idx="2">
            <a:schemeClr val="accent1"/>
          </a:effectRef>
          <a:fontRef idx="minor">
            <a:schemeClr val="lt1"/>
          </a:fontRef>
        </dgm:style>
      </dgm:prSet>
      <dgm:spPr/>
      <dgm:t>
        <a:bodyPr/>
        <a:lstStyle/>
        <a:p>
          <a:r>
            <a:rPr lang="it-IT" dirty="0" smtClean="0"/>
            <a:t>Allegato 1</a:t>
          </a:r>
          <a:endParaRPr lang="it-IT" dirty="0"/>
        </a:p>
      </dgm:t>
    </dgm:pt>
    <dgm:pt modelId="{AD48C029-2714-4D7F-B6B8-2762807DD3E1}" type="parTrans" cxnId="{BB118BD5-26A5-426E-8951-A7838F79AFE6}">
      <dgm:prSet/>
      <dgm:spPr/>
      <dgm:t>
        <a:bodyPr/>
        <a:lstStyle/>
        <a:p>
          <a:endParaRPr lang="it-IT"/>
        </a:p>
      </dgm:t>
    </dgm:pt>
    <dgm:pt modelId="{844F7BB3-6394-47E1-992B-8E682AB3B8D4}" type="sibTrans" cxnId="{BB118BD5-26A5-426E-8951-A7838F79AFE6}">
      <dgm:prSet/>
      <dgm:spPr/>
      <dgm:t>
        <a:bodyPr/>
        <a:lstStyle/>
        <a:p>
          <a:endParaRPr lang="it-IT"/>
        </a:p>
      </dgm:t>
    </dgm:pt>
    <dgm:pt modelId="{36AAC79C-36F7-492E-A9E2-D5B833D49D1E}">
      <dgm:prSet phldrT="[Testo]">
        <dgm:style>
          <a:lnRef idx="1">
            <a:schemeClr val="accent1"/>
          </a:lnRef>
          <a:fillRef idx="3">
            <a:schemeClr val="accent1"/>
          </a:fillRef>
          <a:effectRef idx="2">
            <a:schemeClr val="accent1"/>
          </a:effectRef>
          <a:fontRef idx="minor">
            <a:schemeClr val="lt1"/>
          </a:fontRef>
        </dgm:style>
      </dgm:prSet>
      <dgm:spPr/>
      <dgm:t>
        <a:bodyPr/>
        <a:lstStyle/>
        <a:p>
          <a:r>
            <a:rPr lang="it-IT" dirty="0" smtClean="0"/>
            <a:t>Indice di versamento</a:t>
          </a:r>
          <a:endParaRPr lang="it-IT" dirty="0"/>
        </a:p>
      </dgm:t>
    </dgm:pt>
    <dgm:pt modelId="{F9F2A78A-7838-46CA-B73F-DCAAC7E3A340}" type="parTrans" cxnId="{3643810D-7A1C-4516-85CF-9EC3B0DC7AF5}">
      <dgm:prSet/>
      <dgm:spPr/>
      <dgm:t>
        <a:bodyPr/>
        <a:lstStyle/>
        <a:p>
          <a:endParaRPr lang="it-IT"/>
        </a:p>
      </dgm:t>
    </dgm:pt>
    <dgm:pt modelId="{D1D34430-D174-4AD1-8BFD-7539D49B8AEC}" type="sibTrans" cxnId="{3643810D-7A1C-4516-85CF-9EC3B0DC7AF5}">
      <dgm:prSet/>
      <dgm:spPr/>
      <dgm:t>
        <a:bodyPr/>
        <a:lstStyle/>
        <a:p>
          <a:endParaRPr lang="it-IT"/>
        </a:p>
      </dgm:t>
    </dgm:pt>
    <dgm:pt modelId="{C0980DE9-1F3D-4946-87F3-37AC6B16AB15}">
      <dgm:prSet phldrT="[Testo]">
        <dgm:style>
          <a:lnRef idx="1">
            <a:schemeClr val="accent1"/>
          </a:lnRef>
          <a:fillRef idx="3">
            <a:schemeClr val="accent1"/>
          </a:fillRef>
          <a:effectRef idx="2">
            <a:schemeClr val="accent1"/>
          </a:effectRef>
          <a:fontRef idx="minor">
            <a:schemeClr val="lt1"/>
          </a:fontRef>
        </dgm:style>
      </dgm:prSet>
      <dgm:spPr/>
      <dgm:t>
        <a:bodyPr/>
        <a:lstStyle/>
        <a:p>
          <a:r>
            <a:rPr lang="it-IT" dirty="0" smtClean="0"/>
            <a:t>Allegato 2</a:t>
          </a:r>
          <a:endParaRPr lang="it-IT" dirty="0"/>
        </a:p>
      </dgm:t>
    </dgm:pt>
    <dgm:pt modelId="{3AAAD3AE-8837-4798-96BE-15C19AA83B24}" type="parTrans" cxnId="{A696467C-2D1C-4E0A-A550-39E471081CE8}">
      <dgm:prSet/>
      <dgm:spPr/>
      <dgm:t>
        <a:bodyPr/>
        <a:lstStyle/>
        <a:p>
          <a:endParaRPr lang="it-IT"/>
        </a:p>
      </dgm:t>
    </dgm:pt>
    <dgm:pt modelId="{33E0E8CD-6FD8-4989-A6AF-7DC8ADE75ECB}" type="sibTrans" cxnId="{A696467C-2D1C-4E0A-A550-39E471081CE8}">
      <dgm:prSet/>
      <dgm:spPr/>
      <dgm:t>
        <a:bodyPr/>
        <a:lstStyle/>
        <a:p>
          <a:endParaRPr lang="it-IT"/>
        </a:p>
      </dgm:t>
    </dgm:pt>
    <dgm:pt modelId="{61D79321-5481-4DEF-807F-CF082B20B96F}" type="pres">
      <dgm:prSet presAssocID="{8AE93F57-0F76-47F7-BFAA-AC8C291CDFB6}" presName="hierChild1" presStyleCnt="0">
        <dgm:presLayoutVars>
          <dgm:orgChart val="1"/>
          <dgm:chPref val="1"/>
          <dgm:dir/>
          <dgm:animOne val="branch"/>
          <dgm:animLvl val="lvl"/>
          <dgm:resizeHandles/>
        </dgm:presLayoutVars>
      </dgm:prSet>
      <dgm:spPr/>
      <dgm:t>
        <a:bodyPr/>
        <a:lstStyle/>
        <a:p>
          <a:endParaRPr lang="it-IT"/>
        </a:p>
      </dgm:t>
    </dgm:pt>
    <dgm:pt modelId="{66DF7379-BDEB-480D-A917-A9911AB8B962}" type="pres">
      <dgm:prSet presAssocID="{EA602CF8-E1FF-42B0-864B-BFD6360CAE26}" presName="hierRoot1" presStyleCnt="0">
        <dgm:presLayoutVars>
          <dgm:hierBranch val="init"/>
        </dgm:presLayoutVars>
      </dgm:prSet>
      <dgm:spPr/>
    </dgm:pt>
    <dgm:pt modelId="{0FCB13A1-5B7E-41CF-A704-027ED3E208DF}" type="pres">
      <dgm:prSet presAssocID="{EA602CF8-E1FF-42B0-864B-BFD6360CAE26}" presName="rootComposite1" presStyleCnt="0"/>
      <dgm:spPr/>
    </dgm:pt>
    <dgm:pt modelId="{5670D965-4C84-418F-8982-BE5FB457992E}" type="pres">
      <dgm:prSet presAssocID="{EA602CF8-E1FF-42B0-864B-BFD6360CAE26}" presName="rootText1" presStyleLbl="node0" presStyleIdx="0" presStyleCnt="1">
        <dgm:presLayoutVars>
          <dgm:chPref val="3"/>
        </dgm:presLayoutVars>
      </dgm:prSet>
      <dgm:spPr/>
      <dgm:t>
        <a:bodyPr/>
        <a:lstStyle/>
        <a:p>
          <a:endParaRPr lang="it-IT"/>
        </a:p>
      </dgm:t>
    </dgm:pt>
    <dgm:pt modelId="{3EAF301A-8573-4719-B90A-47B70CA4FA99}" type="pres">
      <dgm:prSet presAssocID="{EA602CF8-E1FF-42B0-864B-BFD6360CAE26}" presName="rootConnector1" presStyleLbl="node1" presStyleIdx="0" presStyleCnt="0"/>
      <dgm:spPr/>
      <dgm:t>
        <a:bodyPr/>
        <a:lstStyle/>
        <a:p>
          <a:endParaRPr lang="it-IT"/>
        </a:p>
      </dgm:t>
    </dgm:pt>
    <dgm:pt modelId="{23BC6BE5-535B-41B2-902B-9CE039D67176}" type="pres">
      <dgm:prSet presAssocID="{EA602CF8-E1FF-42B0-864B-BFD6360CAE26}" presName="hierChild2" presStyleCnt="0"/>
      <dgm:spPr/>
    </dgm:pt>
    <dgm:pt modelId="{701B802D-FC7F-4B6D-B99A-AC720B32DF34}" type="pres">
      <dgm:prSet presAssocID="{4BD01231-AD3D-40AC-B87C-EB48236B7AB8}" presName="Name37" presStyleLbl="parChTrans1D2" presStyleIdx="0" presStyleCnt="4"/>
      <dgm:spPr/>
      <dgm:t>
        <a:bodyPr/>
        <a:lstStyle/>
        <a:p>
          <a:endParaRPr lang="it-IT"/>
        </a:p>
      </dgm:t>
    </dgm:pt>
    <dgm:pt modelId="{40268511-B896-47BF-AA37-AEAD456EB364}" type="pres">
      <dgm:prSet presAssocID="{3F550EC4-90CE-4CC3-9E7E-52007D130E6C}" presName="hierRoot2" presStyleCnt="0">
        <dgm:presLayoutVars>
          <dgm:hierBranch val="init"/>
        </dgm:presLayoutVars>
      </dgm:prSet>
      <dgm:spPr/>
    </dgm:pt>
    <dgm:pt modelId="{EC87961F-3F9B-46DA-98C0-FD1A3A3F3F29}" type="pres">
      <dgm:prSet presAssocID="{3F550EC4-90CE-4CC3-9E7E-52007D130E6C}" presName="rootComposite" presStyleCnt="0"/>
      <dgm:spPr/>
    </dgm:pt>
    <dgm:pt modelId="{4BED82E2-8690-4D16-8F2B-91812FE97445}" type="pres">
      <dgm:prSet presAssocID="{3F550EC4-90CE-4CC3-9E7E-52007D130E6C}" presName="rootText" presStyleLbl="node2" presStyleIdx="0" presStyleCnt="4">
        <dgm:presLayoutVars>
          <dgm:chPref val="3"/>
        </dgm:presLayoutVars>
      </dgm:prSet>
      <dgm:spPr/>
      <dgm:t>
        <a:bodyPr/>
        <a:lstStyle/>
        <a:p>
          <a:endParaRPr lang="it-IT"/>
        </a:p>
      </dgm:t>
    </dgm:pt>
    <dgm:pt modelId="{E7B2BAFD-C46B-493A-A2FC-9F8D0AFE6FF8}" type="pres">
      <dgm:prSet presAssocID="{3F550EC4-90CE-4CC3-9E7E-52007D130E6C}" presName="rootConnector" presStyleLbl="node2" presStyleIdx="0" presStyleCnt="4"/>
      <dgm:spPr/>
      <dgm:t>
        <a:bodyPr/>
        <a:lstStyle/>
        <a:p>
          <a:endParaRPr lang="it-IT"/>
        </a:p>
      </dgm:t>
    </dgm:pt>
    <dgm:pt modelId="{F14B2D43-41FF-498B-AAAE-DA2A4F6A1D9F}" type="pres">
      <dgm:prSet presAssocID="{3F550EC4-90CE-4CC3-9E7E-52007D130E6C}" presName="hierChild4" presStyleCnt="0"/>
      <dgm:spPr/>
    </dgm:pt>
    <dgm:pt modelId="{7CAE6A52-5DEA-4FDB-B9AD-A4B21F312A79}" type="pres">
      <dgm:prSet presAssocID="{3F550EC4-90CE-4CC3-9E7E-52007D130E6C}" presName="hierChild5" presStyleCnt="0"/>
      <dgm:spPr/>
    </dgm:pt>
    <dgm:pt modelId="{DCC95ECB-DB64-4573-9670-E0C9CF71EFB7}" type="pres">
      <dgm:prSet presAssocID="{AD48C029-2714-4D7F-B6B8-2762807DD3E1}" presName="Name37" presStyleLbl="parChTrans1D2" presStyleIdx="1" presStyleCnt="4"/>
      <dgm:spPr/>
      <dgm:t>
        <a:bodyPr/>
        <a:lstStyle/>
        <a:p>
          <a:endParaRPr lang="it-IT"/>
        </a:p>
      </dgm:t>
    </dgm:pt>
    <dgm:pt modelId="{EC479F32-1D3C-4A2B-85A1-A10F1F4BFE38}" type="pres">
      <dgm:prSet presAssocID="{FBAFF693-2C18-429F-9CA4-C56DFAFD84AC}" presName="hierRoot2" presStyleCnt="0">
        <dgm:presLayoutVars>
          <dgm:hierBranch val="init"/>
        </dgm:presLayoutVars>
      </dgm:prSet>
      <dgm:spPr/>
    </dgm:pt>
    <dgm:pt modelId="{6457BB68-DDC2-4747-896B-F9BB3BFA8095}" type="pres">
      <dgm:prSet presAssocID="{FBAFF693-2C18-429F-9CA4-C56DFAFD84AC}" presName="rootComposite" presStyleCnt="0"/>
      <dgm:spPr/>
    </dgm:pt>
    <dgm:pt modelId="{D945B71F-F249-49EF-B6D0-C244D8C100E6}" type="pres">
      <dgm:prSet presAssocID="{FBAFF693-2C18-429F-9CA4-C56DFAFD84AC}" presName="rootText" presStyleLbl="node2" presStyleIdx="1" presStyleCnt="4">
        <dgm:presLayoutVars>
          <dgm:chPref val="3"/>
        </dgm:presLayoutVars>
      </dgm:prSet>
      <dgm:spPr/>
      <dgm:t>
        <a:bodyPr/>
        <a:lstStyle/>
        <a:p>
          <a:endParaRPr lang="it-IT"/>
        </a:p>
      </dgm:t>
    </dgm:pt>
    <dgm:pt modelId="{CB8E8068-BB2F-49C7-867B-67B814D455E0}" type="pres">
      <dgm:prSet presAssocID="{FBAFF693-2C18-429F-9CA4-C56DFAFD84AC}" presName="rootConnector" presStyleLbl="node2" presStyleIdx="1" presStyleCnt="4"/>
      <dgm:spPr/>
      <dgm:t>
        <a:bodyPr/>
        <a:lstStyle/>
        <a:p>
          <a:endParaRPr lang="it-IT"/>
        </a:p>
      </dgm:t>
    </dgm:pt>
    <dgm:pt modelId="{77BD57E4-271F-45F6-8EBD-C3501E0D2721}" type="pres">
      <dgm:prSet presAssocID="{FBAFF693-2C18-429F-9CA4-C56DFAFD84AC}" presName="hierChild4" presStyleCnt="0"/>
      <dgm:spPr/>
    </dgm:pt>
    <dgm:pt modelId="{AF9EB78A-D624-46CF-BA89-1491CF3FE539}" type="pres">
      <dgm:prSet presAssocID="{FBAFF693-2C18-429F-9CA4-C56DFAFD84AC}" presName="hierChild5" presStyleCnt="0"/>
      <dgm:spPr/>
    </dgm:pt>
    <dgm:pt modelId="{FAF1F76C-BFCA-442C-BA99-BC15969457A0}" type="pres">
      <dgm:prSet presAssocID="{3AAAD3AE-8837-4798-96BE-15C19AA83B24}" presName="Name37" presStyleLbl="parChTrans1D2" presStyleIdx="2" presStyleCnt="4"/>
      <dgm:spPr/>
      <dgm:t>
        <a:bodyPr/>
        <a:lstStyle/>
        <a:p>
          <a:endParaRPr lang="it-IT"/>
        </a:p>
      </dgm:t>
    </dgm:pt>
    <dgm:pt modelId="{8C9D030F-87A0-4B9C-B0B2-F701C22AD1E9}" type="pres">
      <dgm:prSet presAssocID="{C0980DE9-1F3D-4946-87F3-37AC6B16AB15}" presName="hierRoot2" presStyleCnt="0">
        <dgm:presLayoutVars>
          <dgm:hierBranch val="init"/>
        </dgm:presLayoutVars>
      </dgm:prSet>
      <dgm:spPr/>
    </dgm:pt>
    <dgm:pt modelId="{F33FA30C-544F-4948-B0B4-CA6A54BABC0C}" type="pres">
      <dgm:prSet presAssocID="{C0980DE9-1F3D-4946-87F3-37AC6B16AB15}" presName="rootComposite" presStyleCnt="0"/>
      <dgm:spPr/>
    </dgm:pt>
    <dgm:pt modelId="{A8ECEF6D-7DF7-4052-833D-CCD3CDCB91E2}" type="pres">
      <dgm:prSet presAssocID="{C0980DE9-1F3D-4946-87F3-37AC6B16AB15}" presName="rootText" presStyleLbl="node2" presStyleIdx="2" presStyleCnt="4">
        <dgm:presLayoutVars>
          <dgm:chPref val="3"/>
        </dgm:presLayoutVars>
      </dgm:prSet>
      <dgm:spPr/>
      <dgm:t>
        <a:bodyPr/>
        <a:lstStyle/>
        <a:p>
          <a:endParaRPr lang="it-IT"/>
        </a:p>
      </dgm:t>
    </dgm:pt>
    <dgm:pt modelId="{186B6342-A000-439F-915B-2D884D370362}" type="pres">
      <dgm:prSet presAssocID="{C0980DE9-1F3D-4946-87F3-37AC6B16AB15}" presName="rootConnector" presStyleLbl="node2" presStyleIdx="2" presStyleCnt="4"/>
      <dgm:spPr/>
      <dgm:t>
        <a:bodyPr/>
        <a:lstStyle/>
        <a:p>
          <a:endParaRPr lang="it-IT"/>
        </a:p>
      </dgm:t>
    </dgm:pt>
    <dgm:pt modelId="{2750B4BE-AA5E-4846-A8B4-2434DA114ACC}" type="pres">
      <dgm:prSet presAssocID="{C0980DE9-1F3D-4946-87F3-37AC6B16AB15}" presName="hierChild4" presStyleCnt="0"/>
      <dgm:spPr/>
    </dgm:pt>
    <dgm:pt modelId="{80F9FC56-C106-4D0D-A508-7F6B22BB6F44}" type="pres">
      <dgm:prSet presAssocID="{C0980DE9-1F3D-4946-87F3-37AC6B16AB15}" presName="hierChild5" presStyleCnt="0"/>
      <dgm:spPr/>
    </dgm:pt>
    <dgm:pt modelId="{E1FE2B84-58F2-4D5C-8DEB-FBBD5893179F}" type="pres">
      <dgm:prSet presAssocID="{F9F2A78A-7838-46CA-B73F-DCAAC7E3A340}" presName="Name37" presStyleLbl="parChTrans1D2" presStyleIdx="3" presStyleCnt="4"/>
      <dgm:spPr/>
      <dgm:t>
        <a:bodyPr/>
        <a:lstStyle/>
        <a:p>
          <a:endParaRPr lang="it-IT"/>
        </a:p>
      </dgm:t>
    </dgm:pt>
    <dgm:pt modelId="{DBF355E5-F59C-48E5-8493-A18B4CF6EF36}" type="pres">
      <dgm:prSet presAssocID="{36AAC79C-36F7-492E-A9E2-D5B833D49D1E}" presName="hierRoot2" presStyleCnt="0">
        <dgm:presLayoutVars>
          <dgm:hierBranch val="init"/>
        </dgm:presLayoutVars>
      </dgm:prSet>
      <dgm:spPr/>
    </dgm:pt>
    <dgm:pt modelId="{4106B3AA-0AFD-48D3-9A74-D4C01ED65186}" type="pres">
      <dgm:prSet presAssocID="{36AAC79C-36F7-492E-A9E2-D5B833D49D1E}" presName="rootComposite" presStyleCnt="0"/>
      <dgm:spPr/>
    </dgm:pt>
    <dgm:pt modelId="{9AC5638A-70C6-43C2-B481-ABF2E6E86AB8}" type="pres">
      <dgm:prSet presAssocID="{36AAC79C-36F7-492E-A9E2-D5B833D49D1E}" presName="rootText" presStyleLbl="node2" presStyleIdx="3" presStyleCnt="4">
        <dgm:presLayoutVars>
          <dgm:chPref val="3"/>
        </dgm:presLayoutVars>
      </dgm:prSet>
      <dgm:spPr/>
      <dgm:t>
        <a:bodyPr/>
        <a:lstStyle/>
        <a:p>
          <a:endParaRPr lang="it-IT"/>
        </a:p>
      </dgm:t>
    </dgm:pt>
    <dgm:pt modelId="{77C900A3-D6D0-461E-B5D9-B9EF8EA5A914}" type="pres">
      <dgm:prSet presAssocID="{36AAC79C-36F7-492E-A9E2-D5B833D49D1E}" presName="rootConnector" presStyleLbl="node2" presStyleIdx="3" presStyleCnt="4"/>
      <dgm:spPr/>
      <dgm:t>
        <a:bodyPr/>
        <a:lstStyle/>
        <a:p>
          <a:endParaRPr lang="it-IT"/>
        </a:p>
      </dgm:t>
    </dgm:pt>
    <dgm:pt modelId="{53C1137A-DA86-484C-A001-B53D685B4B09}" type="pres">
      <dgm:prSet presAssocID="{36AAC79C-36F7-492E-A9E2-D5B833D49D1E}" presName="hierChild4" presStyleCnt="0"/>
      <dgm:spPr/>
    </dgm:pt>
    <dgm:pt modelId="{0A6A813E-174A-41AA-BBD7-C63807F84C1A}" type="pres">
      <dgm:prSet presAssocID="{36AAC79C-36F7-492E-A9E2-D5B833D49D1E}" presName="hierChild5" presStyleCnt="0"/>
      <dgm:spPr/>
    </dgm:pt>
    <dgm:pt modelId="{A181D943-7580-4642-8730-0B36DF1197E2}" type="pres">
      <dgm:prSet presAssocID="{EA602CF8-E1FF-42B0-864B-BFD6360CAE26}" presName="hierChild3" presStyleCnt="0"/>
      <dgm:spPr/>
    </dgm:pt>
  </dgm:ptLst>
  <dgm:cxnLst>
    <dgm:cxn modelId="{F0D75CE5-3653-43AA-B9EC-AB710F8A4D30}" type="presOf" srcId="{FBAFF693-2C18-429F-9CA4-C56DFAFD84AC}" destId="{D945B71F-F249-49EF-B6D0-C244D8C100E6}" srcOrd="0" destOrd="0" presId="urn:microsoft.com/office/officeart/2005/8/layout/orgChart1"/>
    <dgm:cxn modelId="{A696467C-2D1C-4E0A-A550-39E471081CE8}" srcId="{EA602CF8-E1FF-42B0-864B-BFD6360CAE26}" destId="{C0980DE9-1F3D-4946-87F3-37AC6B16AB15}" srcOrd="2" destOrd="0" parTransId="{3AAAD3AE-8837-4798-96BE-15C19AA83B24}" sibTransId="{33E0E8CD-6FD8-4989-A6AF-7DC8ADE75ECB}"/>
    <dgm:cxn modelId="{97FA8109-B740-481F-9242-8DDFD9FC6355}" type="presOf" srcId="{EA602CF8-E1FF-42B0-864B-BFD6360CAE26}" destId="{3EAF301A-8573-4719-B90A-47B70CA4FA99}" srcOrd="1" destOrd="0" presId="urn:microsoft.com/office/officeart/2005/8/layout/orgChart1"/>
    <dgm:cxn modelId="{A351E161-8287-40E9-B0CB-3E1AAFF3C75A}" type="presOf" srcId="{C0980DE9-1F3D-4946-87F3-37AC6B16AB15}" destId="{186B6342-A000-439F-915B-2D884D370362}" srcOrd="1" destOrd="0" presId="urn:microsoft.com/office/officeart/2005/8/layout/orgChart1"/>
    <dgm:cxn modelId="{3643810D-7A1C-4516-85CF-9EC3B0DC7AF5}" srcId="{EA602CF8-E1FF-42B0-864B-BFD6360CAE26}" destId="{36AAC79C-36F7-492E-A9E2-D5B833D49D1E}" srcOrd="3" destOrd="0" parTransId="{F9F2A78A-7838-46CA-B73F-DCAAC7E3A340}" sibTransId="{D1D34430-D174-4AD1-8BFD-7539D49B8AEC}"/>
    <dgm:cxn modelId="{2440498D-A8D9-4CE2-A70A-1989D0DC9918}" type="presOf" srcId="{3AAAD3AE-8837-4798-96BE-15C19AA83B24}" destId="{FAF1F76C-BFCA-442C-BA99-BC15969457A0}" srcOrd="0" destOrd="0" presId="urn:microsoft.com/office/officeart/2005/8/layout/orgChart1"/>
    <dgm:cxn modelId="{41F4C8C5-BA33-42F4-9A6C-0C4D21D5451C}" type="presOf" srcId="{8AE93F57-0F76-47F7-BFAA-AC8C291CDFB6}" destId="{61D79321-5481-4DEF-807F-CF082B20B96F}" srcOrd="0" destOrd="0" presId="urn:microsoft.com/office/officeart/2005/8/layout/orgChart1"/>
    <dgm:cxn modelId="{27C5ED30-2D45-4494-ABF5-A60F6DDA20E2}" type="presOf" srcId="{36AAC79C-36F7-492E-A9E2-D5B833D49D1E}" destId="{9AC5638A-70C6-43C2-B481-ABF2E6E86AB8}" srcOrd="0" destOrd="0" presId="urn:microsoft.com/office/officeart/2005/8/layout/orgChart1"/>
    <dgm:cxn modelId="{507922A9-761E-4255-B379-B587B31E8C9D}" type="presOf" srcId="{36AAC79C-36F7-492E-A9E2-D5B833D49D1E}" destId="{77C900A3-D6D0-461E-B5D9-B9EF8EA5A914}" srcOrd="1" destOrd="0" presId="urn:microsoft.com/office/officeart/2005/8/layout/orgChart1"/>
    <dgm:cxn modelId="{CC639AF0-72C2-4308-B9D3-5860B9D0339C}" type="presOf" srcId="{4BD01231-AD3D-40AC-B87C-EB48236B7AB8}" destId="{701B802D-FC7F-4B6D-B99A-AC720B32DF34}" srcOrd="0" destOrd="0" presId="urn:microsoft.com/office/officeart/2005/8/layout/orgChart1"/>
    <dgm:cxn modelId="{EFCCF7D8-A176-420B-B899-3F130076F735}" type="presOf" srcId="{3F550EC4-90CE-4CC3-9E7E-52007D130E6C}" destId="{E7B2BAFD-C46B-493A-A2FC-9F8D0AFE6FF8}" srcOrd="1" destOrd="0" presId="urn:microsoft.com/office/officeart/2005/8/layout/orgChart1"/>
    <dgm:cxn modelId="{57B56E9C-30AE-4EAA-AC34-2BE0CB97E4C9}" type="presOf" srcId="{3F550EC4-90CE-4CC3-9E7E-52007D130E6C}" destId="{4BED82E2-8690-4D16-8F2B-91812FE97445}" srcOrd="0" destOrd="0" presId="urn:microsoft.com/office/officeart/2005/8/layout/orgChart1"/>
    <dgm:cxn modelId="{44E56437-DDBF-470E-8860-60BE541A0D5C}" type="presOf" srcId="{FBAFF693-2C18-429F-9CA4-C56DFAFD84AC}" destId="{CB8E8068-BB2F-49C7-867B-67B814D455E0}" srcOrd="1" destOrd="0" presId="urn:microsoft.com/office/officeart/2005/8/layout/orgChart1"/>
    <dgm:cxn modelId="{8582032C-CA92-4BA3-85A9-3907C3ED7AEF}" type="presOf" srcId="{AD48C029-2714-4D7F-B6B8-2762807DD3E1}" destId="{DCC95ECB-DB64-4573-9670-E0C9CF71EFB7}" srcOrd="0" destOrd="0" presId="urn:microsoft.com/office/officeart/2005/8/layout/orgChart1"/>
    <dgm:cxn modelId="{BB118BD5-26A5-426E-8951-A7838F79AFE6}" srcId="{EA602CF8-E1FF-42B0-864B-BFD6360CAE26}" destId="{FBAFF693-2C18-429F-9CA4-C56DFAFD84AC}" srcOrd="1" destOrd="0" parTransId="{AD48C029-2714-4D7F-B6B8-2762807DD3E1}" sibTransId="{844F7BB3-6394-47E1-992B-8E682AB3B8D4}"/>
    <dgm:cxn modelId="{2F9DC635-0CE4-4F77-B54C-1C079BA138C1}" srcId="{EA602CF8-E1FF-42B0-864B-BFD6360CAE26}" destId="{3F550EC4-90CE-4CC3-9E7E-52007D130E6C}" srcOrd="0" destOrd="0" parTransId="{4BD01231-AD3D-40AC-B87C-EB48236B7AB8}" sibTransId="{5DF07F0B-5639-4371-B27B-B8B885E690C7}"/>
    <dgm:cxn modelId="{6C34BC20-9C9A-4DBC-8BBF-85CFC0CB42A8}" type="presOf" srcId="{F9F2A78A-7838-46CA-B73F-DCAAC7E3A340}" destId="{E1FE2B84-58F2-4D5C-8DEB-FBBD5893179F}" srcOrd="0" destOrd="0" presId="urn:microsoft.com/office/officeart/2005/8/layout/orgChart1"/>
    <dgm:cxn modelId="{BA1E8A02-71F2-4FCF-814B-91547CD44A2E}" type="presOf" srcId="{C0980DE9-1F3D-4946-87F3-37AC6B16AB15}" destId="{A8ECEF6D-7DF7-4052-833D-CCD3CDCB91E2}" srcOrd="0" destOrd="0" presId="urn:microsoft.com/office/officeart/2005/8/layout/orgChart1"/>
    <dgm:cxn modelId="{6D4E5D13-1AC4-47B6-8925-AECDE6EB024E}" type="presOf" srcId="{EA602CF8-E1FF-42B0-864B-BFD6360CAE26}" destId="{5670D965-4C84-418F-8982-BE5FB457992E}" srcOrd="0" destOrd="0" presId="urn:microsoft.com/office/officeart/2005/8/layout/orgChart1"/>
    <dgm:cxn modelId="{A2944337-D61B-45A3-BDBC-5FFCF5FACE82}" srcId="{8AE93F57-0F76-47F7-BFAA-AC8C291CDFB6}" destId="{EA602CF8-E1FF-42B0-864B-BFD6360CAE26}" srcOrd="0" destOrd="0" parTransId="{A8681BBE-6481-4C55-BE95-B5135D3ABC2D}" sibTransId="{ED549544-DCD6-4AA2-886B-B44E76D12C85}"/>
    <dgm:cxn modelId="{12568469-1C86-4448-A1C4-5BE70405E4ED}" type="presParOf" srcId="{61D79321-5481-4DEF-807F-CF082B20B96F}" destId="{66DF7379-BDEB-480D-A917-A9911AB8B962}" srcOrd="0" destOrd="0" presId="urn:microsoft.com/office/officeart/2005/8/layout/orgChart1"/>
    <dgm:cxn modelId="{AD20EAAF-9513-4FCC-A913-1557DBC301BC}" type="presParOf" srcId="{66DF7379-BDEB-480D-A917-A9911AB8B962}" destId="{0FCB13A1-5B7E-41CF-A704-027ED3E208DF}" srcOrd="0" destOrd="0" presId="urn:microsoft.com/office/officeart/2005/8/layout/orgChart1"/>
    <dgm:cxn modelId="{69DBFBDB-E82B-46C3-8CCD-0C1A06D85585}" type="presParOf" srcId="{0FCB13A1-5B7E-41CF-A704-027ED3E208DF}" destId="{5670D965-4C84-418F-8982-BE5FB457992E}" srcOrd="0" destOrd="0" presId="urn:microsoft.com/office/officeart/2005/8/layout/orgChart1"/>
    <dgm:cxn modelId="{9C1451BD-05FC-48A9-8E42-D99873C213CC}" type="presParOf" srcId="{0FCB13A1-5B7E-41CF-A704-027ED3E208DF}" destId="{3EAF301A-8573-4719-B90A-47B70CA4FA99}" srcOrd="1" destOrd="0" presId="urn:microsoft.com/office/officeart/2005/8/layout/orgChart1"/>
    <dgm:cxn modelId="{67D538D6-E89C-44D6-958D-97BE5BA5F016}" type="presParOf" srcId="{66DF7379-BDEB-480D-A917-A9911AB8B962}" destId="{23BC6BE5-535B-41B2-902B-9CE039D67176}" srcOrd="1" destOrd="0" presId="urn:microsoft.com/office/officeart/2005/8/layout/orgChart1"/>
    <dgm:cxn modelId="{965A7BDF-3444-4EDC-9E2D-8C4C80AA8D15}" type="presParOf" srcId="{23BC6BE5-535B-41B2-902B-9CE039D67176}" destId="{701B802D-FC7F-4B6D-B99A-AC720B32DF34}" srcOrd="0" destOrd="0" presId="urn:microsoft.com/office/officeart/2005/8/layout/orgChart1"/>
    <dgm:cxn modelId="{492E442D-F913-48FF-BF00-DA0924C90244}" type="presParOf" srcId="{23BC6BE5-535B-41B2-902B-9CE039D67176}" destId="{40268511-B896-47BF-AA37-AEAD456EB364}" srcOrd="1" destOrd="0" presId="urn:microsoft.com/office/officeart/2005/8/layout/orgChart1"/>
    <dgm:cxn modelId="{A500DCD8-56A4-4CFF-A8D2-3AAF4774334A}" type="presParOf" srcId="{40268511-B896-47BF-AA37-AEAD456EB364}" destId="{EC87961F-3F9B-46DA-98C0-FD1A3A3F3F29}" srcOrd="0" destOrd="0" presId="urn:microsoft.com/office/officeart/2005/8/layout/orgChart1"/>
    <dgm:cxn modelId="{93E13658-1CFC-4FA5-BFF4-309B63BB0033}" type="presParOf" srcId="{EC87961F-3F9B-46DA-98C0-FD1A3A3F3F29}" destId="{4BED82E2-8690-4D16-8F2B-91812FE97445}" srcOrd="0" destOrd="0" presId="urn:microsoft.com/office/officeart/2005/8/layout/orgChart1"/>
    <dgm:cxn modelId="{4753CD4F-2893-40BE-BB16-727BB228D229}" type="presParOf" srcId="{EC87961F-3F9B-46DA-98C0-FD1A3A3F3F29}" destId="{E7B2BAFD-C46B-493A-A2FC-9F8D0AFE6FF8}" srcOrd="1" destOrd="0" presId="urn:microsoft.com/office/officeart/2005/8/layout/orgChart1"/>
    <dgm:cxn modelId="{19434C73-F67E-4E06-81E1-AF654C724418}" type="presParOf" srcId="{40268511-B896-47BF-AA37-AEAD456EB364}" destId="{F14B2D43-41FF-498B-AAAE-DA2A4F6A1D9F}" srcOrd="1" destOrd="0" presId="urn:microsoft.com/office/officeart/2005/8/layout/orgChart1"/>
    <dgm:cxn modelId="{09CD2647-9619-430A-872C-3E56C6DF9003}" type="presParOf" srcId="{40268511-B896-47BF-AA37-AEAD456EB364}" destId="{7CAE6A52-5DEA-4FDB-B9AD-A4B21F312A79}" srcOrd="2" destOrd="0" presId="urn:microsoft.com/office/officeart/2005/8/layout/orgChart1"/>
    <dgm:cxn modelId="{4FCD3995-DAB1-4D4A-ACB1-21505E413120}" type="presParOf" srcId="{23BC6BE5-535B-41B2-902B-9CE039D67176}" destId="{DCC95ECB-DB64-4573-9670-E0C9CF71EFB7}" srcOrd="2" destOrd="0" presId="urn:microsoft.com/office/officeart/2005/8/layout/orgChart1"/>
    <dgm:cxn modelId="{A81C149B-211E-45F8-86C8-9BE2351F7ED0}" type="presParOf" srcId="{23BC6BE5-535B-41B2-902B-9CE039D67176}" destId="{EC479F32-1D3C-4A2B-85A1-A10F1F4BFE38}" srcOrd="3" destOrd="0" presId="urn:microsoft.com/office/officeart/2005/8/layout/orgChart1"/>
    <dgm:cxn modelId="{5522E9C9-AAA5-401C-8751-F39038927D18}" type="presParOf" srcId="{EC479F32-1D3C-4A2B-85A1-A10F1F4BFE38}" destId="{6457BB68-DDC2-4747-896B-F9BB3BFA8095}" srcOrd="0" destOrd="0" presId="urn:microsoft.com/office/officeart/2005/8/layout/orgChart1"/>
    <dgm:cxn modelId="{B393ECB3-0E82-4470-A4AA-AC422BCA571C}" type="presParOf" srcId="{6457BB68-DDC2-4747-896B-F9BB3BFA8095}" destId="{D945B71F-F249-49EF-B6D0-C244D8C100E6}" srcOrd="0" destOrd="0" presId="urn:microsoft.com/office/officeart/2005/8/layout/orgChart1"/>
    <dgm:cxn modelId="{887C95B8-984D-48CA-A263-6097A243FC27}" type="presParOf" srcId="{6457BB68-DDC2-4747-896B-F9BB3BFA8095}" destId="{CB8E8068-BB2F-49C7-867B-67B814D455E0}" srcOrd="1" destOrd="0" presId="urn:microsoft.com/office/officeart/2005/8/layout/orgChart1"/>
    <dgm:cxn modelId="{EB1C30C7-0A02-4E94-821D-179FF8151D80}" type="presParOf" srcId="{EC479F32-1D3C-4A2B-85A1-A10F1F4BFE38}" destId="{77BD57E4-271F-45F6-8EBD-C3501E0D2721}" srcOrd="1" destOrd="0" presId="urn:microsoft.com/office/officeart/2005/8/layout/orgChart1"/>
    <dgm:cxn modelId="{4F5696FF-1D49-4BB9-AB29-3923F892C887}" type="presParOf" srcId="{EC479F32-1D3C-4A2B-85A1-A10F1F4BFE38}" destId="{AF9EB78A-D624-46CF-BA89-1491CF3FE539}" srcOrd="2" destOrd="0" presId="urn:microsoft.com/office/officeart/2005/8/layout/orgChart1"/>
    <dgm:cxn modelId="{DC7C90DE-A7A7-4FD5-9347-2892756DF1B7}" type="presParOf" srcId="{23BC6BE5-535B-41B2-902B-9CE039D67176}" destId="{FAF1F76C-BFCA-442C-BA99-BC15969457A0}" srcOrd="4" destOrd="0" presId="urn:microsoft.com/office/officeart/2005/8/layout/orgChart1"/>
    <dgm:cxn modelId="{14555991-8808-433C-9881-E4227C41FFD8}" type="presParOf" srcId="{23BC6BE5-535B-41B2-902B-9CE039D67176}" destId="{8C9D030F-87A0-4B9C-B0B2-F701C22AD1E9}" srcOrd="5" destOrd="0" presId="urn:microsoft.com/office/officeart/2005/8/layout/orgChart1"/>
    <dgm:cxn modelId="{48BB11DE-366A-4677-A29E-C846AB54FE5A}" type="presParOf" srcId="{8C9D030F-87A0-4B9C-B0B2-F701C22AD1E9}" destId="{F33FA30C-544F-4948-B0B4-CA6A54BABC0C}" srcOrd="0" destOrd="0" presId="urn:microsoft.com/office/officeart/2005/8/layout/orgChart1"/>
    <dgm:cxn modelId="{22701394-BABA-4908-B40F-271B8C337E8B}" type="presParOf" srcId="{F33FA30C-544F-4948-B0B4-CA6A54BABC0C}" destId="{A8ECEF6D-7DF7-4052-833D-CCD3CDCB91E2}" srcOrd="0" destOrd="0" presId="urn:microsoft.com/office/officeart/2005/8/layout/orgChart1"/>
    <dgm:cxn modelId="{88D6E3D0-2692-4505-9C3D-F2C643E63F30}" type="presParOf" srcId="{F33FA30C-544F-4948-B0B4-CA6A54BABC0C}" destId="{186B6342-A000-439F-915B-2D884D370362}" srcOrd="1" destOrd="0" presId="urn:microsoft.com/office/officeart/2005/8/layout/orgChart1"/>
    <dgm:cxn modelId="{FA8570CC-4B93-4B2D-A4C0-E4DE6C6EB073}" type="presParOf" srcId="{8C9D030F-87A0-4B9C-B0B2-F701C22AD1E9}" destId="{2750B4BE-AA5E-4846-A8B4-2434DA114ACC}" srcOrd="1" destOrd="0" presId="urn:microsoft.com/office/officeart/2005/8/layout/orgChart1"/>
    <dgm:cxn modelId="{106D7DB7-82DC-44F7-ADDF-56AA6095C627}" type="presParOf" srcId="{8C9D030F-87A0-4B9C-B0B2-F701C22AD1E9}" destId="{80F9FC56-C106-4D0D-A508-7F6B22BB6F44}" srcOrd="2" destOrd="0" presId="urn:microsoft.com/office/officeart/2005/8/layout/orgChart1"/>
    <dgm:cxn modelId="{4004423E-40F4-4E4B-B752-90BBDB178D34}" type="presParOf" srcId="{23BC6BE5-535B-41B2-902B-9CE039D67176}" destId="{E1FE2B84-58F2-4D5C-8DEB-FBBD5893179F}" srcOrd="6" destOrd="0" presId="urn:microsoft.com/office/officeart/2005/8/layout/orgChart1"/>
    <dgm:cxn modelId="{31309C22-FF69-4507-AB55-20D106E4B867}" type="presParOf" srcId="{23BC6BE5-535B-41B2-902B-9CE039D67176}" destId="{DBF355E5-F59C-48E5-8493-A18B4CF6EF36}" srcOrd="7" destOrd="0" presId="urn:microsoft.com/office/officeart/2005/8/layout/orgChart1"/>
    <dgm:cxn modelId="{6B03EA53-CA8F-42DD-A4D4-9181088D08BF}" type="presParOf" srcId="{DBF355E5-F59C-48E5-8493-A18B4CF6EF36}" destId="{4106B3AA-0AFD-48D3-9A74-D4C01ED65186}" srcOrd="0" destOrd="0" presId="urn:microsoft.com/office/officeart/2005/8/layout/orgChart1"/>
    <dgm:cxn modelId="{3AD81EC2-4D0D-46D2-A3AC-61C2485E7B95}" type="presParOf" srcId="{4106B3AA-0AFD-48D3-9A74-D4C01ED65186}" destId="{9AC5638A-70C6-43C2-B481-ABF2E6E86AB8}" srcOrd="0" destOrd="0" presId="urn:microsoft.com/office/officeart/2005/8/layout/orgChart1"/>
    <dgm:cxn modelId="{52663AE7-BDB8-4259-AA57-4CE64A408E97}" type="presParOf" srcId="{4106B3AA-0AFD-48D3-9A74-D4C01ED65186}" destId="{77C900A3-D6D0-461E-B5D9-B9EF8EA5A914}" srcOrd="1" destOrd="0" presId="urn:microsoft.com/office/officeart/2005/8/layout/orgChart1"/>
    <dgm:cxn modelId="{84316672-78B3-4C26-A738-09B562DF901B}" type="presParOf" srcId="{DBF355E5-F59C-48E5-8493-A18B4CF6EF36}" destId="{53C1137A-DA86-484C-A001-B53D685B4B09}" srcOrd="1" destOrd="0" presId="urn:microsoft.com/office/officeart/2005/8/layout/orgChart1"/>
    <dgm:cxn modelId="{4E4AFB5D-FAC1-4088-BB89-E6FD8E67B740}" type="presParOf" srcId="{DBF355E5-F59C-48E5-8493-A18B4CF6EF36}" destId="{0A6A813E-174A-41AA-BBD7-C63807F84C1A}" srcOrd="2" destOrd="0" presId="urn:microsoft.com/office/officeart/2005/8/layout/orgChart1"/>
    <dgm:cxn modelId="{4EEDE29F-2DF0-42F8-AA65-D305761D4A33}" type="presParOf" srcId="{66DF7379-BDEB-480D-A917-A9911AB8B962}" destId="{A181D943-7580-4642-8730-0B36DF1197E2}" srcOrd="2" destOrd="0" presId="urn:microsoft.com/office/officeart/2005/8/layout/orgChar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54F716F-296E-420B-96C2-7F75B2D5C088}"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it-IT"/>
        </a:p>
      </dgm:t>
    </dgm:pt>
    <dgm:pt modelId="{38175E99-B14B-4654-A7CA-D68BE33C81B1}">
      <dgm:prSet phldrT="[Testo]"/>
      <dgm:spPr/>
      <dgm:t>
        <a:bodyPr/>
        <a:lstStyle/>
        <a:p>
          <a:r>
            <a:rPr lang="it-IT" dirty="0" smtClean="0"/>
            <a:t>INGEST</a:t>
          </a:r>
          <a:endParaRPr lang="it-IT" dirty="0"/>
        </a:p>
      </dgm:t>
    </dgm:pt>
    <dgm:pt modelId="{638C35B9-6759-4001-8B42-FBF2A5636E99}" type="parTrans" cxnId="{B3D7C3D8-FB28-4B62-BA14-7584E16F42A5}">
      <dgm:prSet/>
      <dgm:spPr/>
      <dgm:t>
        <a:bodyPr/>
        <a:lstStyle/>
        <a:p>
          <a:endParaRPr lang="it-IT"/>
        </a:p>
      </dgm:t>
    </dgm:pt>
    <dgm:pt modelId="{D8913608-0D44-4D96-84D4-4BFC031C0D57}" type="sibTrans" cxnId="{B3D7C3D8-FB28-4B62-BA14-7584E16F42A5}">
      <dgm:prSet/>
      <dgm:spPr/>
      <dgm:t>
        <a:bodyPr/>
        <a:lstStyle/>
        <a:p>
          <a:endParaRPr lang="it-IT"/>
        </a:p>
      </dgm:t>
    </dgm:pt>
    <dgm:pt modelId="{DC87E98B-1779-422C-87F6-89B8D5F2E546}">
      <dgm:prSet phldrT="[Testo]"/>
      <dgm:spPr/>
      <dgm:t>
        <a:bodyPr/>
        <a:lstStyle/>
        <a:p>
          <a:r>
            <a:rPr lang="it-IT" dirty="0" smtClean="0"/>
            <a:t>Ricezione dei pacchetti informativi (SIP) trasmessi dall’ente produttore per essere immessi nel sistema DigiP</a:t>
          </a:r>
          <a:endParaRPr lang="it-IT" dirty="0"/>
        </a:p>
      </dgm:t>
    </dgm:pt>
    <dgm:pt modelId="{E7FF104F-ACB7-4ECC-AEB3-E73B9160A8D7}" type="parTrans" cxnId="{4076DE11-4E01-4BF4-9CFB-16226D0BDA90}">
      <dgm:prSet/>
      <dgm:spPr/>
      <dgm:t>
        <a:bodyPr/>
        <a:lstStyle/>
        <a:p>
          <a:endParaRPr lang="it-IT"/>
        </a:p>
      </dgm:t>
    </dgm:pt>
    <dgm:pt modelId="{BDB1AA1D-E64B-445B-8D04-71A861E022CB}" type="sibTrans" cxnId="{4076DE11-4E01-4BF4-9CFB-16226D0BDA90}">
      <dgm:prSet/>
      <dgm:spPr/>
      <dgm:t>
        <a:bodyPr/>
        <a:lstStyle/>
        <a:p>
          <a:endParaRPr lang="it-IT"/>
        </a:p>
      </dgm:t>
    </dgm:pt>
    <dgm:pt modelId="{61D02237-1A39-414E-8065-841476110DB5}">
      <dgm:prSet phldrT="[Testo]"/>
      <dgm:spPr/>
      <dgm:t>
        <a:bodyPr/>
        <a:lstStyle/>
        <a:p>
          <a:r>
            <a:rPr lang="it-IT" dirty="0" smtClean="0"/>
            <a:t>INGEST</a:t>
          </a:r>
          <a:endParaRPr lang="it-IT" dirty="0"/>
        </a:p>
      </dgm:t>
    </dgm:pt>
    <dgm:pt modelId="{DD37E940-2CFA-44D4-802E-068C7CFF1D0A}" type="parTrans" cxnId="{7DB25B68-8DBF-47F3-9507-C2F615B4763B}">
      <dgm:prSet/>
      <dgm:spPr/>
      <dgm:t>
        <a:bodyPr/>
        <a:lstStyle/>
        <a:p>
          <a:endParaRPr lang="it-IT"/>
        </a:p>
      </dgm:t>
    </dgm:pt>
    <dgm:pt modelId="{60510C6B-09C9-44E4-A2D0-C76FD6030773}" type="sibTrans" cxnId="{7DB25B68-8DBF-47F3-9507-C2F615B4763B}">
      <dgm:prSet/>
      <dgm:spPr/>
      <dgm:t>
        <a:bodyPr/>
        <a:lstStyle/>
        <a:p>
          <a:endParaRPr lang="it-IT"/>
        </a:p>
      </dgm:t>
    </dgm:pt>
    <dgm:pt modelId="{36F43396-D903-41CB-935D-85575DD89AA6}">
      <dgm:prSet phldrT="[Testo]"/>
      <dgm:spPr/>
      <dgm:t>
        <a:bodyPr/>
        <a:lstStyle/>
        <a:p>
          <a:r>
            <a:rPr lang="it-IT" dirty="0" smtClean="0"/>
            <a:t>Verifica dei SIP al fine di accertarne l’integrità e la completezza</a:t>
          </a:r>
          <a:endParaRPr lang="it-IT" dirty="0"/>
        </a:p>
      </dgm:t>
    </dgm:pt>
    <dgm:pt modelId="{FB233F61-9629-4FDB-983F-0D9FB97F4D03}" type="parTrans" cxnId="{1241BF4B-4E9B-41D0-9774-7ECD5F39CD50}">
      <dgm:prSet/>
      <dgm:spPr/>
      <dgm:t>
        <a:bodyPr/>
        <a:lstStyle/>
        <a:p>
          <a:endParaRPr lang="it-IT"/>
        </a:p>
      </dgm:t>
    </dgm:pt>
    <dgm:pt modelId="{7119E2E8-AC1F-4153-AF34-9AE7C6556B6A}" type="sibTrans" cxnId="{1241BF4B-4E9B-41D0-9774-7ECD5F39CD50}">
      <dgm:prSet/>
      <dgm:spPr/>
      <dgm:t>
        <a:bodyPr/>
        <a:lstStyle/>
        <a:p>
          <a:endParaRPr lang="it-IT"/>
        </a:p>
      </dgm:t>
    </dgm:pt>
    <dgm:pt modelId="{807A5D03-C0CE-485E-9130-3C318E28BF4C}">
      <dgm:prSet phldrT="[Testo]"/>
      <dgm:spPr/>
      <dgm:t>
        <a:bodyPr/>
        <a:lstStyle/>
        <a:p>
          <a:r>
            <a:rPr lang="it-IT" dirty="0" smtClean="0"/>
            <a:t>INGEST</a:t>
          </a:r>
          <a:endParaRPr lang="it-IT" dirty="0"/>
        </a:p>
      </dgm:t>
    </dgm:pt>
    <dgm:pt modelId="{CCE02D78-7335-44BC-A9DC-CE7484E20A46}" type="parTrans" cxnId="{BCEDEDAF-5A5D-42FA-8139-DA425DEEB31B}">
      <dgm:prSet/>
      <dgm:spPr/>
      <dgm:t>
        <a:bodyPr/>
        <a:lstStyle/>
        <a:p>
          <a:endParaRPr lang="it-IT"/>
        </a:p>
      </dgm:t>
    </dgm:pt>
    <dgm:pt modelId="{EACD95D4-A678-4DA9-87A2-17763930DE02}" type="sibTrans" cxnId="{BCEDEDAF-5A5D-42FA-8139-DA425DEEB31B}">
      <dgm:prSet/>
      <dgm:spPr/>
      <dgm:t>
        <a:bodyPr/>
        <a:lstStyle/>
        <a:p>
          <a:endParaRPr lang="it-IT"/>
        </a:p>
      </dgm:t>
    </dgm:pt>
    <dgm:pt modelId="{0CCA55A3-8140-4B43-8B79-C4928E5E6C5D}">
      <dgm:prSet phldrT="[Testo]"/>
      <dgm:spPr/>
      <dgm:t>
        <a:bodyPr/>
        <a:lstStyle/>
        <a:p>
          <a:r>
            <a:rPr lang="it-IT" dirty="0" smtClean="0"/>
            <a:t>Emissione di </a:t>
          </a:r>
          <a:r>
            <a:rPr lang="it-IT" smtClean="0"/>
            <a:t>un rapporto di </a:t>
          </a:r>
          <a:r>
            <a:rPr lang="it-IT" dirty="0" smtClean="0"/>
            <a:t>versamento (RDV) che determina l’assunzione di responsabilità da parte del Polo di conservazione Marche DigiP</a:t>
          </a:r>
          <a:endParaRPr lang="it-IT" dirty="0"/>
        </a:p>
      </dgm:t>
    </dgm:pt>
    <dgm:pt modelId="{C0C64B95-063B-4A87-977F-46D7895DEBBA}" type="parTrans" cxnId="{30A1C2FF-2938-499D-A6B0-AA711414479F}">
      <dgm:prSet/>
      <dgm:spPr/>
      <dgm:t>
        <a:bodyPr/>
        <a:lstStyle/>
        <a:p>
          <a:endParaRPr lang="it-IT"/>
        </a:p>
      </dgm:t>
    </dgm:pt>
    <dgm:pt modelId="{3AFC6FEA-4403-40D1-AD9B-4AB198891814}" type="sibTrans" cxnId="{30A1C2FF-2938-499D-A6B0-AA711414479F}">
      <dgm:prSet/>
      <dgm:spPr/>
      <dgm:t>
        <a:bodyPr/>
        <a:lstStyle/>
        <a:p>
          <a:endParaRPr lang="it-IT"/>
        </a:p>
      </dgm:t>
    </dgm:pt>
    <dgm:pt modelId="{FDCA9DC8-8BE6-4C25-ACAA-8CB27115FEFA}">
      <dgm:prSet/>
      <dgm:spPr/>
      <dgm:t>
        <a:bodyPr/>
        <a:lstStyle/>
        <a:p>
          <a:r>
            <a:rPr lang="it-IT" dirty="0" smtClean="0"/>
            <a:t>INGEST</a:t>
          </a:r>
          <a:endParaRPr lang="it-IT" dirty="0"/>
        </a:p>
      </dgm:t>
    </dgm:pt>
    <dgm:pt modelId="{56617AE8-A493-417A-B6D7-D467F9B0830F}" type="parTrans" cxnId="{D0DB28DE-988B-4491-8B29-A642F0C53F50}">
      <dgm:prSet/>
      <dgm:spPr/>
      <dgm:t>
        <a:bodyPr/>
        <a:lstStyle/>
        <a:p>
          <a:endParaRPr lang="it-IT"/>
        </a:p>
      </dgm:t>
    </dgm:pt>
    <dgm:pt modelId="{5E684925-C5B1-4AF4-B3D7-BD89C197E4AE}" type="sibTrans" cxnId="{D0DB28DE-988B-4491-8B29-A642F0C53F50}">
      <dgm:prSet/>
      <dgm:spPr/>
      <dgm:t>
        <a:bodyPr/>
        <a:lstStyle/>
        <a:p>
          <a:endParaRPr lang="it-IT"/>
        </a:p>
      </dgm:t>
    </dgm:pt>
    <dgm:pt modelId="{DD9D3D30-D6D7-4D3C-8AA4-E82B3E9155B3}">
      <dgm:prSet/>
      <dgm:spPr/>
      <dgm:t>
        <a:bodyPr/>
        <a:lstStyle/>
        <a:p>
          <a:r>
            <a:rPr lang="it-IT" dirty="0" smtClean="0"/>
            <a:t>Generazione dei pacchetti di archiviazione (AIP) e memorizzazione di questi su supporto fisici</a:t>
          </a:r>
          <a:endParaRPr lang="it-IT" dirty="0"/>
        </a:p>
      </dgm:t>
    </dgm:pt>
    <dgm:pt modelId="{B96D273F-74FF-4213-B7E7-5A07C0559DC4}" type="parTrans" cxnId="{EFE8EA6D-AC62-4140-BCEC-E83F1BB6BEA4}">
      <dgm:prSet/>
      <dgm:spPr/>
      <dgm:t>
        <a:bodyPr/>
        <a:lstStyle/>
        <a:p>
          <a:endParaRPr lang="it-IT"/>
        </a:p>
      </dgm:t>
    </dgm:pt>
    <dgm:pt modelId="{74842E0B-B2A2-48BB-99F7-AAD55F9F5700}" type="sibTrans" cxnId="{EFE8EA6D-AC62-4140-BCEC-E83F1BB6BEA4}">
      <dgm:prSet/>
      <dgm:spPr/>
      <dgm:t>
        <a:bodyPr/>
        <a:lstStyle/>
        <a:p>
          <a:endParaRPr lang="it-IT"/>
        </a:p>
      </dgm:t>
    </dgm:pt>
    <dgm:pt modelId="{D7E9E04C-E6C6-4536-9F75-BC192CA684A9}" type="pres">
      <dgm:prSet presAssocID="{354F716F-296E-420B-96C2-7F75B2D5C088}" presName="linearFlow" presStyleCnt="0">
        <dgm:presLayoutVars>
          <dgm:dir/>
          <dgm:animLvl val="lvl"/>
          <dgm:resizeHandles val="exact"/>
        </dgm:presLayoutVars>
      </dgm:prSet>
      <dgm:spPr/>
      <dgm:t>
        <a:bodyPr/>
        <a:lstStyle/>
        <a:p>
          <a:endParaRPr lang="it-IT"/>
        </a:p>
      </dgm:t>
    </dgm:pt>
    <dgm:pt modelId="{D84E114D-7422-4188-B752-3ACF93AF9C98}" type="pres">
      <dgm:prSet presAssocID="{38175E99-B14B-4654-A7CA-D68BE33C81B1}" presName="composite" presStyleCnt="0"/>
      <dgm:spPr/>
    </dgm:pt>
    <dgm:pt modelId="{2E02E27A-139F-449E-A918-28247FF7DA54}" type="pres">
      <dgm:prSet presAssocID="{38175E99-B14B-4654-A7CA-D68BE33C81B1}" presName="parentText" presStyleLbl="alignNode1" presStyleIdx="0" presStyleCnt="4">
        <dgm:presLayoutVars>
          <dgm:chMax val="1"/>
          <dgm:bulletEnabled val="1"/>
        </dgm:presLayoutVars>
      </dgm:prSet>
      <dgm:spPr/>
      <dgm:t>
        <a:bodyPr/>
        <a:lstStyle/>
        <a:p>
          <a:endParaRPr lang="it-IT"/>
        </a:p>
      </dgm:t>
    </dgm:pt>
    <dgm:pt modelId="{FD73973E-45FC-48E5-9CEF-072A006C5EE1}" type="pres">
      <dgm:prSet presAssocID="{38175E99-B14B-4654-A7CA-D68BE33C81B1}" presName="descendantText" presStyleLbl="alignAcc1" presStyleIdx="0" presStyleCnt="4">
        <dgm:presLayoutVars>
          <dgm:bulletEnabled val="1"/>
        </dgm:presLayoutVars>
      </dgm:prSet>
      <dgm:spPr/>
      <dgm:t>
        <a:bodyPr/>
        <a:lstStyle/>
        <a:p>
          <a:endParaRPr lang="it-IT"/>
        </a:p>
      </dgm:t>
    </dgm:pt>
    <dgm:pt modelId="{B4E3CF33-11B5-456B-9E52-857CBFC476C2}" type="pres">
      <dgm:prSet presAssocID="{D8913608-0D44-4D96-84D4-4BFC031C0D57}" presName="sp" presStyleCnt="0"/>
      <dgm:spPr/>
    </dgm:pt>
    <dgm:pt modelId="{73F2137C-A306-4906-AB09-B3F58163F4C3}" type="pres">
      <dgm:prSet presAssocID="{61D02237-1A39-414E-8065-841476110DB5}" presName="composite" presStyleCnt="0"/>
      <dgm:spPr/>
    </dgm:pt>
    <dgm:pt modelId="{DD109F8C-7A22-4E82-97DE-726E06B466A9}" type="pres">
      <dgm:prSet presAssocID="{61D02237-1A39-414E-8065-841476110DB5}" presName="parentText" presStyleLbl="alignNode1" presStyleIdx="1" presStyleCnt="4">
        <dgm:presLayoutVars>
          <dgm:chMax val="1"/>
          <dgm:bulletEnabled val="1"/>
        </dgm:presLayoutVars>
      </dgm:prSet>
      <dgm:spPr/>
      <dgm:t>
        <a:bodyPr/>
        <a:lstStyle/>
        <a:p>
          <a:endParaRPr lang="it-IT"/>
        </a:p>
      </dgm:t>
    </dgm:pt>
    <dgm:pt modelId="{E291A5B3-9CE4-4A7E-A92D-06EE30C25EFE}" type="pres">
      <dgm:prSet presAssocID="{61D02237-1A39-414E-8065-841476110DB5}" presName="descendantText" presStyleLbl="alignAcc1" presStyleIdx="1" presStyleCnt="4">
        <dgm:presLayoutVars>
          <dgm:bulletEnabled val="1"/>
        </dgm:presLayoutVars>
      </dgm:prSet>
      <dgm:spPr/>
      <dgm:t>
        <a:bodyPr/>
        <a:lstStyle/>
        <a:p>
          <a:endParaRPr lang="it-IT"/>
        </a:p>
      </dgm:t>
    </dgm:pt>
    <dgm:pt modelId="{87FC68F1-D083-4CFF-AB7E-C46ED5F090A1}" type="pres">
      <dgm:prSet presAssocID="{60510C6B-09C9-44E4-A2D0-C76FD6030773}" presName="sp" presStyleCnt="0"/>
      <dgm:spPr/>
    </dgm:pt>
    <dgm:pt modelId="{FFB349AA-62A2-44FA-ADC9-B0FAB1A7FFB8}" type="pres">
      <dgm:prSet presAssocID="{807A5D03-C0CE-485E-9130-3C318E28BF4C}" presName="composite" presStyleCnt="0"/>
      <dgm:spPr/>
    </dgm:pt>
    <dgm:pt modelId="{6087FA9D-1A9A-4FA3-8CC1-71D4AAB6216C}" type="pres">
      <dgm:prSet presAssocID="{807A5D03-C0CE-485E-9130-3C318E28BF4C}" presName="parentText" presStyleLbl="alignNode1" presStyleIdx="2" presStyleCnt="4">
        <dgm:presLayoutVars>
          <dgm:chMax val="1"/>
          <dgm:bulletEnabled val="1"/>
        </dgm:presLayoutVars>
      </dgm:prSet>
      <dgm:spPr/>
      <dgm:t>
        <a:bodyPr/>
        <a:lstStyle/>
        <a:p>
          <a:endParaRPr lang="it-IT"/>
        </a:p>
      </dgm:t>
    </dgm:pt>
    <dgm:pt modelId="{13C1A38C-5FD5-439A-AAF8-CECE5C901150}" type="pres">
      <dgm:prSet presAssocID="{807A5D03-C0CE-485E-9130-3C318E28BF4C}" presName="descendantText" presStyleLbl="alignAcc1" presStyleIdx="2" presStyleCnt="4" custLinFactNeighborX="1281" custLinFactNeighborY="-4400">
        <dgm:presLayoutVars>
          <dgm:bulletEnabled val="1"/>
        </dgm:presLayoutVars>
      </dgm:prSet>
      <dgm:spPr/>
      <dgm:t>
        <a:bodyPr/>
        <a:lstStyle/>
        <a:p>
          <a:endParaRPr lang="it-IT"/>
        </a:p>
      </dgm:t>
    </dgm:pt>
    <dgm:pt modelId="{01DC1F55-9190-4D09-9FBE-1901BEF2149B}" type="pres">
      <dgm:prSet presAssocID="{EACD95D4-A678-4DA9-87A2-17763930DE02}" presName="sp" presStyleCnt="0"/>
      <dgm:spPr/>
    </dgm:pt>
    <dgm:pt modelId="{02AFB847-180F-4529-9B72-A50E6E93530D}" type="pres">
      <dgm:prSet presAssocID="{FDCA9DC8-8BE6-4C25-ACAA-8CB27115FEFA}" presName="composite" presStyleCnt="0"/>
      <dgm:spPr/>
    </dgm:pt>
    <dgm:pt modelId="{2D65FA6C-1ABF-4DB9-BDE3-9699A5F7FCEB}" type="pres">
      <dgm:prSet presAssocID="{FDCA9DC8-8BE6-4C25-ACAA-8CB27115FEFA}" presName="parentText" presStyleLbl="alignNode1" presStyleIdx="3" presStyleCnt="4">
        <dgm:presLayoutVars>
          <dgm:chMax val="1"/>
          <dgm:bulletEnabled val="1"/>
        </dgm:presLayoutVars>
      </dgm:prSet>
      <dgm:spPr/>
      <dgm:t>
        <a:bodyPr/>
        <a:lstStyle/>
        <a:p>
          <a:endParaRPr lang="it-IT"/>
        </a:p>
      </dgm:t>
    </dgm:pt>
    <dgm:pt modelId="{604865CE-E90C-4F13-A1D5-2FE55AB8B72A}" type="pres">
      <dgm:prSet presAssocID="{FDCA9DC8-8BE6-4C25-ACAA-8CB27115FEFA}" presName="descendantText" presStyleLbl="alignAcc1" presStyleIdx="3" presStyleCnt="4">
        <dgm:presLayoutVars>
          <dgm:bulletEnabled val="1"/>
        </dgm:presLayoutVars>
      </dgm:prSet>
      <dgm:spPr/>
      <dgm:t>
        <a:bodyPr/>
        <a:lstStyle/>
        <a:p>
          <a:endParaRPr lang="it-IT"/>
        </a:p>
      </dgm:t>
    </dgm:pt>
  </dgm:ptLst>
  <dgm:cxnLst>
    <dgm:cxn modelId="{E069D9AD-A1D6-4627-BE64-A88EC9A27F3B}" type="presOf" srcId="{DC87E98B-1779-422C-87F6-89B8D5F2E546}" destId="{FD73973E-45FC-48E5-9CEF-072A006C5EE1}" srcOrd="0" destOrd="0" presId="urn:microsoft.com/office/officeart/2005/8/layout/chevron2"/>
    <dgm:cxn modelId="{AE616E98-E653-420F-991E-C6C60EA37452}" type="presOf" srcId="{38175E99-B14B-4654-A7CA-D68BE33C81B1}" destId="{2E02E27A-139F-449E-A918-28247FF7DA54}" srcOrd="0" destOrd="0" presId="urn:microsoft.com/office/officeart/2005/8/layout/chevron2"/>
    <dgm:cxn modelId="{BCEDEDAF-5A5D-42FA-8139-DA425DEEB31B}" srcId="{354F716F-296E-420B-96C2-7F75B2D5C088}" destId="{807A5D03-C0CE-485E-9130-3C318E28BF4C}" srcOrd="2" destOrd="0" parTransId="{CCE02D78-7335-44BC-A9DC-CE7484E20A46}" sibTransId="{EACD95D4-A678-4DA9-87A2-17763930DE02}"/>
    <dgm:cxn modelId="{4076DE11-4E01-4BF4-9CFB-16226D0BDA90}" srcId="{38175E99-B14B-4654-A7CA-D68BE33C81B1}" destId="{DC87E98B-1779-422C-87F6-89B8D5F2E546}" srcOrd="0" destOrd="0" parTransId="{E7FF104F-ACB7-4ECC-AEB3-E73B9160A8D7}" sibTransId="{BDB1AA1D-E64B-445B-8D04-71A861E022CB}"/>
    <dgm:cxn modelId="{92790BC8-6213-4ABE-8A99-A203C0A4D403}" type="presOf" srcId="{DD9D3D30-D6D7-4D3C-8AA4-E82B3E9155B3}" destId="{604865CE-E90C-4F13-A1D5-2FE55AB8B72A}" srcOrd="0" destOrd="0" presId="urn:microsoft.com/office/officeart/2005/8/layout/chevron2"/>
    <dgm:cxn modelId="{DF4A8A90-CA22-4C03-8B29-18E925CF0BE0}" type="presOf" srcId="{36F43396-D903-41CB-935D-85575DD89AA6}" destId="{E291A5B3-9CE4-4A7E-A92D-06EE30C25EFE}" srcOrd="0" destOrd="0" presId="urn:microsoft.com/office/officeart/2005/8/layout/chevron2"/>
    <dgm:cxn modelId="{7C8038DF-C540-4C9A-B37F-D79F5D633137}" type="presOf" srcId="{354F716F-296E-420B-96C2-7F75B2D5C088}" destId="{D7E9E04C-E6C6-4536-9F75-BC192CA684A9}" srcOrd="0" destOrd="0" presId="urn:microsoft.com/office/officeart/2005/8/layout/chevron2"/>
    <dgm:cxn modelId="{7DB25B68-8DBF-47F3-9507-C2F615B4763B}" srcId="{354F716F-296E-420B-96C2-7F75B2D5C088}" destId="{61D02237-1A39-414E-8065-841476110DB5}" srcOrd="1" destOrd="0" parTransId="{DD37E940-2CFA-44D4-802E-068C7CFF1D0A}" sibTransId="{60510C6B-09C9-44E4-A2D0-C76FD6030773}"/>
    <dgm:cxn modelId="{0FAA6055-F18E-45B0-BA7F-0859E19F4AFB}" type="presOf" srcId="{0CCA55A3-8140-4B43-8B79-C4928E5E6C5D}" destId="{13C1A38C-5FD5-439A-AAF8-CECE5C901150}" srcOrd="0" destOrd="0" presId="urn:microsoft.com/office/officeart/2005/8/layout/chevron2"/>
    <dgm:cxn modelId="{1241BF4B-4E9B-41D0-9774-7ECD5F39CD50}" srcId="{61D02237-1A39-414E-8065-841476110DB5}" destId="{36F43396-D903-41CB-935D-85575DD89AA6}" srcOrd="0" destOrd="0" parTransId="{FB233F61-9629-4FDB-983F-0D9FB97F4D03}" sibTransId="{7119E2E8-AC1F-4153-AF34-9AE7C6556B6A}"/>
    <dgm:cxn modelId="{BA38AFDB-905A-4B8F-8F56-F5DF36597993}" type="presOf" srcId="{807A5D03-C0CE-485E-9130-3C318E28BF4C}" destId="{6087FA9D-1A9A-4FA3-8CC1-71D4AAB6216C}" srcOrd="0" destOrd="0" presId="urn:microsoft.com/office/officeart/2005/8/layout/chevron2"/>
    <dgm:cxn modelId="{B3D7C3D8-FB28-4B62-BA14-7584E16F42A5}" srcId="{354F716F-296E-420B-96C2-7F75B2D5C088}" destId="{38175E99-B14B-4654-A7CA-D68BE33C81B1}" srcOrd="0" destOrd="0" parTransId="{638C35B9-6759-4001-8B42-FBF2A5636E99}" sibTransId="{D8913608-0D44-4D96-84D4-4BFC031C0D57}"/>
    <dgm:cxn modelId="{EFE8EA6D-AC62-4140-BCEC-E83F1BB6BEA4}" srcId="{FDCA9DC8-8BE6-4C25-ACAA-8CB27115FEFA}" destId="{DD9D3D30-D6D7-4D3C-8AA4-E82B3E9155B3}" srcOrd="0" destOrd="0" parTransId="{B96D273F-74FF-4213-B7E7-5A07C0559DC4}" sibTransId="{74842E0B-B2A2-48BB-99F7-AAD55F9F5700}"/>
    <dgm:cxn modelId="{DA30E56C-7A43-47FD-976D-D0D20A782CF0}" type="presOf" srcId="{61D02237-1A39-414E-8065-841476110DB5}" destId="{DD109F8C-7A22-4E82-97DE-726E06B466A9}" srcOrd="0" destOrd="0" presId="urn:microsoft.com/office/officeart/2005/8/layout/chevron2"/>
    <dgm:cxn modelId="{9887A509-6CA5-4642-95E1-D4AB6683BFEF}" type="presOf" srcId="{FDCA9DC8-8BE6-4C25-ACAA-8CB27115FEFA}" destId="{2D65FA6C-1ABF-4DB9-BDE3-9699A5F7FCEB}" srcOrd="0" destOrd="0" presId="urn:microsoft.com/office/officeart/2005/8/layout/chevron2"/>
    <dgm:cxn modelId="{30A1C2FF-2938-499D-A6B0-AA711414479F}" srcId="{807A5D03-C0CE-485E-9130-3C318E28BF4C}" destId="{0CCA55A3-8140-4B43-8B79-C4928E5E6C5D}" srcOrd="0" destOrd="0" parTransId="{C0C64B95-063B-4A87-977F-46D7895DEBBA}" sibTransId="{3AFC6FEA-4403-40D1-AD9B-4AB198891814}"/>
    <dgm:cxn modelId="{D0DB28DE-988B-4491-8B29-A642F0C53F50}" srcId="{354F716F-296E-420B-96C2-7F75B2D5C088}" destId="{FDCA9DC8-8BE6-4C25-ACAA-8CB27115FEFA}" srcOrd="3" destOrd="0" parTransId="{56617AE8-A493-417A-B6D7-D467F9B0830F}" sibTransId="{5E684925-C5B1-4AF4-B3D7-BD89C197E4AE}"/>
    <dgm:cxn modelId="{37531D2F-9D05-4F64-A571-7FFACAFBFE17}" type="presParOf" srcId="{D7E9E04C-E6C6-4536-9F75-BC192CA684A9}" destId="{D84E114D-7422-4188-B752-3ACF93AF9C98}" srcOrd="0" destOrd="0" presId="urn:microsoft.com/office/officeart/2005/8/layout/chevron2"/>
    <dgm:cxn modelId="{E015AD27-84AA-47FC-9347-E59ACBE702D4}" type="presParOf" srcId="{D84E114D-7422-4188-B752-3ACF93AF9C98}" destId="{2E02E27A-139F-449E-A918-28247FF7DA54}" srcOrd="0" destOrd="0" presId="urn:microsoft.com/office/officeart/2005/8/layout/chevron2"/>
    <dgm:cxn modelId="{6FFB3747-90F0-4D5A-9D55-0BAAD8813C83}" type="presParOf" srcId="{D84E114D-7422-4188-B752-3ACF93AF9C98}" destId="{FD73973E-45FC-48E5-9CEF-072A006C5EE1}" srcOrd="1" destOrd="0" presId="urn:microsoft.com/office/officeart/2005/8/layout/chevron2"/>
    <dgm:cxn modelId="{B521237F-1974-4C09-83F8-9AB19E3BA231}" type="presParOf" srcId="{D7E9E04C-E6C6-4536-9F75-BC192CA684A9}" destId="{B4E3CF33-11B5-456B-9E52-857CBFC476C2}" srcOrd="1" destOrd="0" presId="urn:microsoft.com/office/officeart/2005/8/layout/chevron2"/>
    <dgm:cxn modelId="{C16D4445-726E-4804-ABA3-32095991F4CD}" type="presParOf" srcId="{D7E9E04C-E6C6-4536-9F75-BC192CA684A9}" destId="{73F2137C-A306-4906-AB09-B3F58163F4C3}" srcOrd="2" destOrd="0" presId="urn:microsoft.com/office/officeart/2005/8/layout/chevron2"/>
    <dgm:cxn modelId="{22E326D6-3003-49CB-A671-79B4CE807A47}" type="presParOf" srcId="{73F2137C-A306-4906-AB09-B3F58163F4C3}" destId="{DD109F8C-7A22-4E82-97DE-726E06B466A9}" srcOrd="0" destOrd="0" presId="urn:microsoft.com/office/officeart/2005/8/layout/chevron2"/>
    <dgm:cxn modelId="{07DE11FB-B862-4F49-8FC0-2FBDB02A2CBE}" type="presParOf" srcId="{73F2137C-A306-4906-AB09-B3F58163F4C3}" destId="{E291A5B3-9CE4-4A7E-A92D-06EE30C25EFE}" srcOrd="1" destOrd="0" presId="urn:microsoft.com/office/officeart/2005/8/layout/chevron2"/>
    <dgm:cxn modelId="{37B67FB5-CE09-4E41-A3C6-8BF05331D33E}" type="presParOf" srcId="{D7E9E04C-E6C6-4536-9F75-BC192CA684A9}" destId="{87FC68F1-D083-4CFF-AB7E-C46ED5F090A1}" srcOrd="3" destOrd="0" presId="urn:microsoft.com/office/officeart/2005/8/layout/chevron2"/>
    <dgm:cxn modelId="{FF641932-B81D-4988-B089-AF1A518B8547}" type="presParOf" srcId="{D7E9E04C-E6C6-4536-9F75-BC192CA684A9}" destId="{FFB349AA-62A2-44FA-ADC9-B0FAB1A7FFB8}" srcOrd="4" destOrd="0" presId="urn:microsoft.com/office/officeart/2005/8/layout/chevron2"/>
    <dgm:cxn modelId="{6922B11D-F471-4896-ACF7-E0C8D06CFD8C}" type="presParOf" srcId="{FFB349AA-62A2-44FA-ADC9-B0FAB1A7FFB8}" destId="{6087FA9D-1A9A-4FA3-8CC1-71D4AAB6216C}" srcOrd="0" destOrd="0" presId="urn:microsoft.com/office/officeart/2005/8/layout/chevron2"/>
    <dgm:cxn modelId="{B8F13116-26E2-4F32-81AB-ED7CB0F77B82}" type="presParOf" srcId="{FFB349AA-62A2-44FA-ADC9-B0FAB1A7FFB8}" destId="{13C1A38C-5FD5-439A-AAF8-CECE5C901150}" srcOrd="1" destOrd="0" presId="urn:microsoft.com/office/officeart/2005/8/layout/chevron2"/>
    <dgm:cxn modelId="{3E8C45CB-6337-4828-8F2B-0DE2EB2C02E7}" type="presParOf" srcId="{D7E9E04C-E6C6-4536-9F75-BC192CA684A9}" destId="{01DC1F55-9190-4D09-9FBE-1901BEF2149B}" srcOrd="5" destOrd="0" presId="urn:microsoft.com/office/officeart/2005/8/layout/chevron2"/>
    <dgm:cxn modelId="{DBF267C7-8DBA-4DA9-B4E4-902BA089A71E}" type="presParOf" srcId="{D7E9E04C-E6C6-4536-9F75-BC192CA684A9}" destId="{02AFB847-180F-4529-9B72-A50E6E93530D}" srcOrd="6" destOrd="0" presId="urn:microsoft.com/office/officeart/2005/8/layout/chevron2"/>
    <dgm:cxn modelId="{B115F0B8-98CB-477C-B7B3-5E06FF94B6E9}" type="presParOf" srcId="{02AFB847-180F-4529-9B72-A50E6E93530D}" destId="{2D65FA6C-1ABF-4DB9-BDE3-9699A5F7FCEB}" srcOrd="0" destOrd="0" presId="urn:microsoft.com/office/officeart/2005/8/layout/chevron2"/>
    <dgm:cxn modelId="{9F656D5F-939F-41E1-A34A-42E9ADAA246B}" type="presParOf" srcId="{02AFB847-180F-4529-9B72-A50E6E93530D}" destId="{604865CE-E90C-4F13-A1D5-2FE55AB8B72A}" srcOrd="1" destOrd="0" presId="urn:microsoft.com/office/officeart/2005/8/layout/chevro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058323-A94A-4083-B73F-CBC332530CE7}">
      <dsp:nvSpPr>
        <dsp:cNvPr id="0" name=""/>
        <dsp:cNvSpPr/>
      </dsp:nvSpPr>
      <dsp:spPr>
        <a:xfrm>
          <a:off x="-4198649" y="-671074"/>
          <a:ext cx="5455776" cy="5455776"/>
        </a:xfrm>
        <a:prstGeom prst="blockArc">
          <a:avLst>
            <a:gd name="adj1" fmla="val 18900000"/>
            <a:gd name="adj2" fmla="val 2700000"/>
            <a:gd name="adj3" fmla="val 396"/>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9333FE-CEA1-49AA-AAD8-BC6DA855642A}">
      <dsp:nvSpPr>
        <dsp:cNvPr id="0" name=""/>
        <dsp:cNvSpPr/>
      </dsp:nvSpPr>
      <dsp:spPr>
        <a:xfrm>
          <a:off x="925733" y="592104"/>
          <a:ext cx="1821349" cy="651817"/>
        </a:xfrm>
        <a:prstGeom prst="rect">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3147" tIns="35560" rIns="35560" bIns="35560" numCol="1" spcCol="1270" anchor="ctr" anchorCtr="0">
          <a:noAutofit/>
        </a:bodyPr>
        <a:lstStyle/>
        <a:p>
          <a:pPr lvl="0" algn="l" defTabSz="622300">
            <a:lnSpc>
              <a:spcPct val="90000"/>
            </a:lnSpc>
            <a:spcBef>
              <a:spcPct val="0"/>
            </a:spcBef>
            <a:spcAft>
              <a:spcPct val="35000"/>
            </a:spcAft>
          </a:pPr>
          <a:r>
            <a:rPr lang="it-IT" sz="1400" kern="1200" dirty="0" smtClean="0">
              <a:solidFill>
                <a:schemeClr val="tx1"/>
              </a:solidFill>
            </a:rPr>
            <a:t>Documento</a:t>
          </a:r>
        </a:p>
        <a:p>
          <a:pPr lvl="0" algn="l" defTabSz="622300">
            <a:lnSpc>
              <a:spcPct val="90000"/>
            </a:lnSpc>
            <a:spcBef>
              <a:spcPct val="0"/>
            </a:spcBef>
            <a:spcAft>
              <a:spcPct val="35000"/>
            </a:spcAft>
          </a:pPr>
          <a:r>
            <a:rPr lang="it-IT" sz="1400" kern="1200" dirty="0" smtClean="0">
              <a:solidFill>
                <a:schemeClr val="tx1"/>
              </a:solidFill>
            </a:rPr>
            <a:t>Principale</a:t>
          </a:r>
          <a:endParaRPr lang="it-IT" sz="1400" kern="1200" dirty="0">
            <a:solidFill>
              <a:schemeClr val="tx1"/>
            </a:solidFill>
          </a:endParaRPr>
        </a:p>
      </dsp:txBody>
      <dsp:txXfrm>
        <a:off x="925733" y="592104"/>
        <a:ext cx="1821349" cy="651817"/>
      </dsp:txXfrm>
    </dsp:sp>
    <dsp:sp modelId="{A50B3275-46B6-4C20-A5D2-466D5E6E7B67}">
      <dsp:nvSpPr>
        <dsp:cNvPr id="0" name=""/>
        <dsp:cNvSpPr/>
      </dsp:nvSpPr>
      <dsp:spPr>
        <a:xfrm>
          <a:off x="530402" y="381801"/>
          <a:ext cx="824332" cy="856925"/>
        </a:xfrm>
        <a:prstGeom prst="roundRect">
          <a:avLst/>
        </a:prstGeom>
        <a:blipFill rotWithShape="0">
          <a:blip xmlns:r="http://schemas.openxmlformats.org/officeDocument/2006/relationships" r:embed="rId1"/>
          <a:stretch>
            <a:fillRect/>
          </a:stretch>
        </a:blipFill>
        <a:ln w="25400" cap="flat" cmpd="sng" algn="ctr">
          <a:noFill/>
          <a:prstDash val="solid"/>
        </a:ln>
        <a:effectLst/>
      </dsp:spPr>
      <dsp:style>
        <a:lnRef idx="2">
          <a:scrgbClr r="0" g="0" b="0"/>
        </a:lnRef>
        <a:fillRef idx="1">
          <a:scrgbClr r="0" g="0" b="0"/>
        </a:fillRef>
        <a:effectRef idx="0">
          <a:scrgbClr r="0" g="0" b="0"/>
        </a:effectRef>
        <a:fontRef idx="minor"/>
      </dsp:style>
    </dsp:sp>
    <dsp:sp modelId="{29E19E75-1BE4-4D42-9B74-85343DA0FC21}">
      <dsp:nvSpPr>
        <dsp:cNvPr id="0" name=""/>
        <dsp:cNvSpPr/>
      </dsp:nvSpPr>
      <dsp:spPr>
        <a:xfrm>
          <a:off x="1251172" y="1687768"/>
          <a:ext cx="1706533" cy="679025"/>
        </a:xfrm>
        <a:prstGeom prst="rect">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3147" tIns="35560" rIns="35560" bIns="35560" numCol="1" spcCol="1270" anchor="ctr" anchorCtr="0">
          <a:noAutofit/>
        </a:bodyPr>
        <a:lstStyle/>
        <a:p>
          <a:pPr lvl="0" algn="l" defTabSz="622300">
            <a:lnSpc>
              <a:spcPct val="90000"/>
            </a:lnSpc>
            <a:spcBef>
              <a:spcPct val="0"/>
            </a:spcBef>
            <a:spcAft>
              <a:spcPct val="35000"/>
            </a:spcAft>
          </a:pPr>
          <a:r>
            <a:rPr lang="it-IT" sz="1400" kern="1200" dirty="0" smtClean="0">
              <a:solidFill>
                <a:schemeClr val="tx1"/>
              </a:solidFill>
            </a:rPr>
            <a:t>Documento Allegato 1</a:t>
          </a:r>
          <a:endParaRPr lang="it-IT" sz="1400" kern="1200" dirty="0">
            <a:solidFill>
              <a:schemeClr val="tx1"/>
            </a:solidFill>
          </a:endParaRPr>
        </a:p>
      </dsp:txBody>
      <dsp:txXfrm>
        <a:off x="1251172" y="1687768"/>
        <a:ext cx="1706533" cy="679025"/>
      </dsp:txXfrm>
    </dsp:sp>
    <dsp:sp modelId="{00EED9A4-53EC-4D58-82FB-C99E877D1461}">
      <dsp:nvSpPr>
        <dsp:cNvPr id="0" name=""/>
        <dsp:cNvSpPr/>
      </dsp:nvSpPr>
      <dsp:spPr>
        <a:xfrm>
          <a:off x="824898" y="1597259"/>
          <a:ext cx="824403" cy="856803"/>
        </a:xfrm>
        <a:prstGeom prst="roundRect">
          <a:avLst/>
        </a:prstGeom>
        <a:blipFill rotWithShape="0">
          <a:blip xmlns:r="http://schemas.openxmlformats.org/officeDocument/2006/relationships" r:embed="rId1"/>
          <a:stretch>
            <a:fillRect/>
          </a:stretch>
        </a:blipFill>
        <a:ln w="25400" cap="flat" cmpd="sng" algn="ctr">
          <a:noFill/>
          <a:prstDash val="solid"/>
        </a:ln>
        <a:effectLst/>
      </dsp:spPr>
      <dsp:style>
        <a:lnRef idx="2">
          <a:scrgbClr r="0" g="0" b="0"/>
        </a:lnRef>
        <a:fillRef idx="1">
          <a:scrgbClr r="0" g="0" b="0"/>
        </a:fillRef>
        <a:effectRef idx="0">
          <a:scrgbClr r="0" g="0" b="0"/>
        </a:effectRef>
        <a:fontRef idx="minor"/>
      </dsp:style>
    </dsp:sp>
    <dsp:sp modelId="{58809B89-B8C0-4BD2-B92E-61794509321A}">
      <dsp:nvSpPr>
        <dsp:cNvPr id="0" name=""/>
        <dsp:cNvSpPr/>
      </dsp:nvSpPr>
      <dsp:spPr>
        <a:xfrm>
          <a:off x="1059325" y="3119368"/>
          <a:ext cx="1673156" cy="463819"/>
        </a:xfrm>
        <a:prstGeom prst="rect">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3147" tIns="35560" rIns="35560" bIns="35560" numCol="1" spcCol="1270" anchor="ctr" anchorCtr="0">
          <a:noAutofit/>
        </a:bodyPr>
        <a:lstStyle/>
        <a:p>
          <a:pPr lvl="0" algn="l" defTabSz="622300">
            <a:lnSpc>
              <a:spcPct val="90000"/>
            </a:lnSpc>
            <a:spcBef>
              <a:spcPct val="0"/>
            </a:spcBef>
            <a:spcAft>
              <a:spcPct val="35000"/>
            </a:spcAft>
          </a:pPr>
          <a:r>
            <a:rPr lang="it-IT" sz="1400" kern="1200" dirty="0" smtClean="0">
              <a:solidFill>
                <a:schemeClr val="tx1"/>
              </a:solidFill>
            </a:rPr>
            <a:t>Documento Allegato 2</a:t>
          </a:r>
          <a:endParaRPr lang="it-IT" sz="1400" kern="1200" dirty="0">
            <a:solidFill>
              <a:schemeClr val="tx1"/>
            </a:solidFill>
          </a:endParaRPr>
        </a:p>
      </dsp:txBody>
      <dsp:txXfrm>
        <a:off x="1059325" y="3119368"/>
        <a:ext cx="1673156" cy="463819"/>
      </dsp:txXfrm>
    </dsp:sp>
    <dsp:sp modelId="{73BA8077-1E5D-4E5D-92C5-1604284D2B0D}">
      <dsp:nvSpPr>
        <dsp:cNvPr id="0" name=""/>
        <dsp:cNvSpPr/>
      </dsp:nvSpPr>
      <dsp:spPr>
        <a:xfrm>
          <a:off x="530367" y="2812655"/>
          <a:ext cx="824403" cy="856803"/>
        </a:xfrm>
        <a:prstGeom prst="roundRect">
          <a:avLst/>
        </a:prstGeom>
        <a:blipFill rotWithShape="0">
          <a:blip xmlns:r="http://schemas.openxmlformats.org/officeDocument/2006/relationships" r:embed="rId1"/>
          <a:stretch>
            <a:fillRect/>
          </a:stretch>
        </a:blipFill>
        <a:ln w="25400" cap="flat" cmpd="sng" algn="ctr">
          <a:no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058323-A94A-4083-B73F-CBC332530CE7}">
      <dsp:nvSpPr>
        <dsp:cNvPr id="0" name=""/>
        <dsp:cNvSpPr/>
      </dsp:nvSpPr>
      <dsp:spPr>
        <a:xfrm>
          <a:off x="-4198649" y="-671074"/>
          <a:ext cx="5455776" cy="5455776"/>
        </a:xfrm>
        <a:prstGeom prst="blockArc">
          <a:avLst>
            <a:gd name="adj1" fmla="val 18900000"/>
            <a:gd name="adj2" fmla="val 2700000"/>
            <a:gd name="adj3" fmla="val 396"/>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9333FE-CEA1-49AA-AAD8-BC6DA855642A}">
      <dsp:nvSpPr>
        <dsp:cNvPr id="0" name=""/>
        <dsp:cNvSpPr/>
      </dsp:nvSpPr>
      <dsp:spPr>
        <a:xfrm>
          <a:off x="925733" y="592104"/>
          <a:ext cx="1821349" cy="651817"/>
        </a:xfrm>
        <a:prstGeom prst="rect">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3147" tIns="35560" rIns="35560" bIns="35560" numCol="1" spcCol="1270" anchor="ctr" anchorCtr="0">
          <a:noAutofit/>
        </a:bodyPr>
        <a:lstStyle/>
        <a:p>
          <a:pPr lvl="0" algn="l" defTabSz="622300">
            <a:lnSpc>
              <a:spcPct val="90000"/>
            </a:lnSpc>
            <a:spcBef>
              <a:spcPct val="0"/>
            </a:spcBef>
            <a:spcAft>
              <a:spcPct val="35000"/>
            </a:spcAft>
          </a:pPr>
          <a:r>
            <a:rPr lang="it-IT" sz="1400" kern="1200" dirty="0" smtClean="0">
              <a:solidFill>
                <a:schemeClr val="tx1"/>
              </a:solidFill>
            </a:rPr>
            <a:t>Documento</a:t>
          </a:r>
        </a:p>
        <a:p>
          <a:pPr lvl="0" algn="l" defTabSz="622300">
            <a:lnSpc>
              <a:spcPct val="90000"/>
            </a:lnSpc>
            <a:spcBef>
              <a:spcPct val="0"/>
            </a:spcBef>
            <a:spcAft>
              <a:spcPct val="35000"/>
            </a:spcAft>
          </a:pPr>
          <a:r>
            <a:rPr lang="it-IT" sz="1400" kern="1200" dirty="0" smtClean="0">
              <a:solidFill>
                <a:schemeClr val="tx1"/>
              </a:solidFill>
            </a:rPr>
            <a:t>Principale</a:t>
          </a:r>
          <a:endParaRPr lang="it-IT" sz="1400" kern="1200" dirty="0">
            <a:solidFill>
              <a:schemeClr val="tx1"/>
            </a:solidFill>
          </a:endParaRPr>
        </a:p>
      </dsp:txBody>
      <dsp:txXfrm>
        <a:off x="925733" y="592104"/>
        <a:ext cx="1821349" cy="651817"/>
      </dsp:txXfrm>
    </dsp:sp>
    <dsp:sp modelId="{A50B3275-46B6-4C20-A5D2-466D5E6E7B67}">
      <dsp:nvSpPr>
        <dsp:cNvPr id="0" name=""/>
        <dsp:cNvSpPr/>
      </dsp:nvSpPr>
      <dsp:spPr>
        <a:xfrm>
          <a:off x="530402" y="381801"/>
          <a:ext cx="824332" cy="856925"/>
        </a:xfrm>
        <a:prstGeom prst="roundRect">
          <a:avLst/>
        </a:prstGeom>
        <a:blipFill rotWithShape="0">
          <a:blip xmlns:r="http://schemas.openxmlformats.org/officeDocument/2006/relationships" r:embed="rId1"/>
          <a:stretch>
            <a:fillRect/>
          </a:stretch>
        </a:blipFill>
        <a:ln w="25400" cap="flat" cmpd="sng" algn="ctr">
          <a:noFill/>
          <a:prstDash val="solid"/>
        </a:ln>
        <a:effectLst/>
      </dsp:spPr>
      <dsp:style>
        <a:lnRef idx="2">
          <a:scrgbClr r="0" g="0" b="0"/>
        </a:lnRef>
        <a:fillRef idx="1">
          <a:scrgbClr r="0" g="0" b="0"/>
        </a:fillRef>
        <a:effectRef idx="0">
          <a:scrgbClr r="0" g="0" b="0"/>
        </a:effectRef>
        <a:fontRef idx="minor"/>
      </dsp:style>
    </dsp:sp>
    <dsp:sp modelId="{29E19E75-1BE4-4D42-9B74-85343DA0FC21}">
      <dsp:nvSpPr>
        <dsp:cNvPr id="0" name=""/>
        <dsp:cNvSpPr/>
      </dsp:nvSpPr>
      <dsp:spPr>
        <a:xfrm>
          <a:off x="1251172" y="1687768"/>
          <a:ext cx="1706533" cy="679025"/>
        </a:xfrm>
        <a:prstGeom prst="rect">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3147" tIns="35560" rIns="35560" bIns="35560" numCol="1" spcCol="1270" anchor="ctr" anchorCtr="0">
          <a:noAutofit/>
        </a:bodyPr>
        <a:lstStyle/>
        <a:p>
          <a:pPr lvl="0" algn="l" defTabSz="622300">
            <a:lnSpc>
              <a:spcPct val="90000"/>
            </a:lnSpc>
            <a:spcBef>
              <a:spcPct val="0"/>
            </a:spcBef>
            <a:spcAft>
              <a:spcPct val="35000"/>
            </a:spcAft>
          </a:pPr>
          <a:r>
            <a:rPr lang="it-IT" sz="1400" kern="1200" dirty="0" smtClean="0">
              <a:solidFill>
                <a:schemeClr val="tx1"/>
              </a:solidFill>
            </a:rPr>
            <a:t>Documento Allegato 1</a:t>
          </a:r>
          <a:endParaRPr lang="it-IT" sz="1400" kern="1200" dirty="0">
            <a:solidFill>
              <a:schemeClr val="tx1"/>
            </a:solidFill>
          </a:endParaRPr>
        </a:p>
      </dsp:txBody>
      <dsp:txXfrm>
        <a:off x="1251172" y="1687768"/>
        <a:ext cx="1706533" cy="679025"/>
      </dsp:txXfrm>
    </dsp:sp>
    <dsp:sp modelId="{00EED9A4-53EC-4D58-82FB-C99E877D1461}">
      <dsp:nvSpPr>
        <dsp:cNvPr id="0" name=""/>
        <dsp:cNvSpPr/>
      </dsp:nvSpPr>
      <dsp:spPr>
        <a:xfrm>
          <a:off x="824898" y="1597259"/>
          <a:ext cx="824403" cy="856803"/>
        </a:xfrm>
        <a:prstGeom prst="roundRect">
          <a:avLst/>
        </a:prstGeom>
        <a:blipFill rotWithShape="0">
          <a:blip xmlns:r="http://schemas.openxmlformats.org/officeDocument/2006/relationships" r:embed="rId1"/>
          <a:stretch>
            <a:fillRect/>
          </a:stretch>
        </a:blipFill>
        <a:ln w="25400" cap="flat" cmpd="sng" algn="ctr">
          <a:noFill/>
          <a:prstDash val="solid"/>
        </a:ln>
        <a:effectLst/>
      </dsp:spPr>
      <dsp:style>
        <a:lnRef idx="2">
          <a:scrgbClr r="0" g="0" b="0"/>
        </a:lnRef>
        <a:fillRef idx="1">
          <a:scrgbClr r="0" g="0" b="0"/>
        </a:fillRef>
        <a:effectRef idx="0">
          <a:scrgbClr r="0" g="0" b="0"/>
        </a:effectRef>
        <a:fontRef idx="minor"/>
      </dsp:style>
    </dsp:sp>
    <dsp:sp modelId="{58809B89-B8C0-4BD2-B92E-61794509321A}">
      <dsp:nvSpPr>
        <dsp:cNvPr id="0" name=""/>
        <dsp:cNvSpPr/>
      </dsp:nvSpPr>
      <dsp:spPr>
        <a:xfrm>
          <a:off x="1059325" y="3119368"/>
          <a:ext cx="1673156" cy="463819"/>
        </a:xfrm>
        <a:prstGeom prst="rect">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3147" tIns="35560" rIns="35560" bIns="35560" numCol="1" spcCol="1270" anchor="ctr" anchorCtr="0">
          <a:noAutofit/>
        </a:bodyPr>
        <a:lstStyle/>
        <a:p>
          <a:pPr lvl="0" algn="l" defTabSz="622300">
            <a:lnSpc>
              <a:spcPct val="90000"/>
            </a:lnSpc>
            <a:spcBef>
              <a:spcPct val="0"/>
            </a:spcBef>
            <a:spcAft>
              <a:spcPct val="35000"/>
            </a:spcAft>
          </a:pPr>
          <a:r>
            <a:rPr lang="it-IT" sz="1400" kern="1200" dirty="0" smtClean="0">
              <a:solidFill>
                <a:schemeClr val="tx1"/>
              </a:solidFill>
            </a:rPr>
            <a:t>Documento Allegato 2</a:t>
          </a:r>
          <a:endParaRPr lang="it-IT" sz="1400" kern="1200" dirty="0">
            <a:solidFill>
              <a:schemeClr val="tx1"/>
            </a:solidFill>
          </a:endParaRPr>
        </a:p>
      </dsp:txBody>
      <dsp:txXfrm>
        <a:off x="1059325" y="3119368"/>
        <a:ext cx="1673156" cy="463819"/>
      </dsp:txXfrm>
    </dsp:sp>
    <dsp:sp modelId="{73BA8077-1E5D-4E5D-92C5-1604284D2B0D}">
      <dsp:nvSpPr>
        <dsp:cNvPr id="0" name=""/>
        <dsp:cNvSpPr/>
      </dsp:nvSpPr>
      <dsp:spPr>
        <a:xfrm>
          <a:off x="530367" y="2812655"/>
          <a:ext cx="824403" cy="856803"/>
        </a:xfrm>
        <a:prstGeom prst="roundRect">
          <a:avLst/>
        </a:prstGeom>
        <a:blipFill rotWithShape="0">
          <a:blip xmlns:r="http://schemas.openxmlformats.org/officeDocument/2006/relationships" r:embed="rId1"/>
          <a:stretch>
            <a:fillRect/>
          </a:stretch>
        </a:blipFill>
        <a:ln w="25400" cap="flat" cmpd="sng" algn="ctr">
          <a:no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FE2B84-58F2-4D5C-8DEB-FBBD5893179F}">
      <dsp:nvSpPr>
        <dsp:cNvPr id="0" name=""/>
        <dsp:cNvSpPr/>
      </dsp:nvSpPr>
      <dsp:spPr>
        <a:xfrm>
          <a:off x="3048000" y="1893896"/>
          <a:ext cx="2387212" cy="276206"/>
        </a:xfrm>
        <a:custGeom>
          <a:avLst/>
          <a:gdLst/>
          <a:ahLst/>
          <a:cxnLst/>
          <a:rect l="0" t="0" r="0" b="0"/>
          <a:pathLst>
            <a:path>
              <a:moveTo>
                <a:pt x="0" y="0"/>
              </a:moveTo>
              <a:lnTo>
                <a:pt x="0" y="138103"/>
              </a:lnTo>
              <a:lnTo>
                <a:pt x="2387212" y="138103"/>
              </a:lnTo>
              <a:lnTo>
                <a:pt x="2387212" y="27620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F1F76C-BFCA-442C-BA99-BC15969457A0}">
      <dsp:nvSpPr>
        <dsp:cNvPr id="0" name=""/>
        <dsp:cNvSpPr/>
      </dsp:nvSpPr>
      <dsp:spPr>
        <a:xfrm>
          <a:off x="3048000" y="1893896"/>
          <a:ext cx="795737" cy="276206"/>
        </a:xfrm>
        <a:custGeom>
          <a:avLst/>
          <a:gdLst/>
          <a:ahLst/>
          <a:cxnLst/>
          <a:rect l="0" t="0" r="0" b="0"/>
          <a:pathLst>
            <a:path>
              <a:moveTo>
                <a:pt x="0" y="0"/>
              </a:moveTo>
              <a:lnTo>
                <a:pt x="0" y="138103"/>
              </a:lnTo>
              <a:lnTo>
                <a:pt x="795737" y="138103"/>
              </a:lnTo>
              <a:lnTo>
                <a:pt x="795737" y="27620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CC95ECB-DB64-4573-9670-E0C9CF71EFB7}">
      <dsp:nvSpPr>
        <dsp:cNvPr id="0" name=""/>
        <dsp:cNvSpPr/>
      </dsp:nvSpPr>
      <dsp:spPr>
        <a:xfrm>
          <a:off x="2252262" y="1893896"/>
          <a:ext cx="795737" cy="276206"/>
        </a:xfrm>
        <a:custGeom>
          <a:avLst/>
          <a:gdLst/>
          <a:ahLst/>
          <a:cxnLst/>
          <a:rect l="0" t="0" r="0" b="0"/>
          <a:pathLst>
            <a:path>
              <a:moveTo>
                <a:pt x="795737" y="0"/>
              </a:moveTo>
              <a:lnTo>
                <a:pt x="795737" y="138103"/>
              </a:lnTo>
              <a:lnTo>
                <a:pt x="0" y="138103"/>
              </a:lnTo>
              <a:lnTo>
                <a:pt x="0" y="27620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01B802D-FC7F-4B6D-B99A-AC720B32DF34}">
      <dsp:nvSpPr>
        <dsp:cNvPr id="0" name=""/>
        <dsp:cNvSpPr/>
      </dsp:nvSpPr>
      <dsp:spPr>
        <a:xfrm>
          <a:off x="660787" y="1893896"/>
          <a:ext cx="2387212" cy="276206"/>
        </a:xfrm>
        <a:custGeom>
          <a:avLst/>
          <a:gdLst/>
          <a:ahLst/>
          <a:cxnLst/>
          <a:rect l="0" t="0" r="0" b="0"/>
          <a:pathLst>
            <a:path>
              <a:moveTo>
                <a:pt x="2387212" y="0"/>
              </a:moveTo>
              <a:lnTo>
                <a:pt x="2387212" y="138103"/>
              </a:lnTo>
              <a:lnTo>
                <a:pt x="0" y="138103"/>
              </a:lnTo>
              <a:lnTo>
                <a:pt x="0" y="27620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670D965-4C84-418F-8982-BE5FB457992E}">
      <dsp:nvSpPr>
        <dsp:cNvPr id="0" name=""/>
        <dsp:cNvSpPr/>
      </dsp:nvSpPr>
      <dsp:spPr>
        <a:xfrm>
          <a:off x="2390365" y="1236262"/>
          <a:ext cx="1315268" cy="657634"/>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it-IT" sz="2100" kern="1200" dirty="0" smtClean="0"/>
            <a:t>SIP</a:t>
          </a:r>
          <a:endParaRPr lang="it-IT" sz="2100" kern="1200" dirty="0"/>
        </a:p>
      </dsp:txBody>
      <dsp:txXfrm>
        <a:off x="2390365" y="1236262"/>
        <a:ext cx="1315268" cy="657634"/>
      </dsp:txXfrm>
    </dsp:sp>
    <dsp:sp modelId="{4BED82E2-8690-4D16-8F2B-91812FE97445}">
      <dsp:nvSpPr>
        <dsp:cNvPr id="0" name=""/>
        <dsp:cNvSpPr/>
      </dsp:nvSpPr>
      <dsp:spPr>
        <a:xfrm>
          <a:off x="3153" y="2170103"/>
          <a:ext cx="1315268" cy="657634"/>
        </a:xfrm>
        <a:prstGeom prst="rect">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w="9525" cap="flat" cmpd="sng" algn="ctr">
          <a:solidFill>
            <a:schemeClr val="accent1">
              <a:shade val="95000"/>
              <a:satMod val="105000"/>
            </a:schemeClr>
          </a:solidFill>
          <a:prstDash val="solid"/>
        </a:ln>
        <a:effectLst>
          <a:outerShdw blurRad="40000" dist="23000" dir="5400000" rotWithShape="0">
            <a:srgbClr val="000000">
              <a:alpha val="3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it-IT" sz="2100" kern="1200" dirty="0" smtClean="0"/>
            <a:t>Documento principale</a:t>
          </a:r>
          <a:endParaRPr lang="it-IT" sz="2100" kern="1200" dirty="0"/>
        </a:p>
      </dsp:txBody>
      <dsp:txXfrm>
        <a:off x="3153" y="2170103"/>
        <a:ext cx="1315268" cy="657634"/>
      </dsp:txXfrm>
    </dsp:sp>
    <dsp:sp modelId="{D945B71F-F249-49EF-B6D0-C244D8C100E6}">
      <dsp:nvSpPr>
        <dsp:cNvPr id="0" name=""/>
        <dsp:cNvSpPr/>
      </dsp:nvSpPr>
      <dsp:spPr>
        <a:xfrm>
          <a:off x="1594628" y="2170103"/>
          <a:ext cx="1315268" cy="657634"/>
        </a:xfrm>
        <a:prstGeom prst="rect">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w="9525" cap="flat" cmpd="sng" algn="ctr">
          <a:solidFill>
            <a:schemeClr val="accent1">
              <a:shade val="95000"/>
              <a:satMod val="105000"/>
            </a:schemeClr>
          </a:solidFill>
          <a:prstDash val="solid"/>
        </a:ln>
        <a:effectLst>
          <a:outerShdw blurRad="40000" dist="23000" dir="5400000" rotWithShape="0">
            <a:srgbClr val="000000">
              <a:alpha val="3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it-IT" sz="2100" kern="1200" dirty="0" smtClean="0"/>
            <a:t>Allegato 1</a:t>
          </a:r>
          <a:endParaRPr lang="it-IT" sz="2100" kern="1200" dirty="0"/>
        </a:p>
      </dsp:txBody>
      <dsp:txXfrm>
        <a:off x="1594628" y="2170103"/>
        <a:ext cx="1315268" cy="657634"/>
      </dsp:txXfrm>
    </dsp:sp>
    <dsp:sp modelId="{A8ECEF6D-7DF7-4052-833D-CCD3CDCB91E2}">
      <dsp:nvSpPr>
        <dsp:cNvPr id="0" name=""/>
        <dsp:cNvSpPr/>
      </dsp:nvSpPr>
      <dsp:spPr>
        <a:xfrm>
          <a:off x="3186103" y="2170103"/>
          <a:ext cx="1315268" cy="657634"/>
        </a:xfrm>
        <a:prstGeom prst="rect">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w="9525" cap="flat" cmpd="sng" algn="ctr">
          <a:solidFill>
            <a:schemeClr val="accent1">
              <a:shade val="95000"/>
              <a:satMod val="105000"/>
            </a:schemeClr>
          </a:solidFill>
          <a:prstDash val="solid"/>
        </a:ln>
        <a:effectLst>
          <a:outerShdw blurRad="40000" dist="23000" dir="5400000" rotWithShape="0">
            <a:srgbClr val="000000">
              <a:alpha val="3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it-IT" sz="2100" kern="1200" dirty="0" smtClean="0"/>
            <a:t>Allegato 2</a:t>
          </a:r>
          <a:endParaRPr lang="it-IT" sz="2100" kern="1200" dirty="0"/>
        </a:p>
      </dsp:txBody>
      <dsp:txXfrm>
        <a:off x="3186103" y="2170103"/>
        <a:ext cx="1315268" cy="657634"/>
      </dsp:txXfrm>
    </dsp:sp>
    <dsp:sp modelId="{9AC5638A-70C6-43C2-B481-ABF2E6E86AB8}">
      <dsp:nvSpPr>
        <dsp:cNvPr id="0" name=""/>
        <dsp:cNvSpPr/>
      </dsp:nvSpPr>
      <dsp:spPr>
        <a:xfrm>
          <a:off x="4777578" y="2170103"/>
          <a:ext cx="1315268" cy="657634"/>
        </a:xfrm>
        <a:prstGeom prst="rect">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w="9525" cap="flat" cmpd="sng" algn="ctr">
          <a:solidFill>
            <a:schemeClr val="accent1">
              <a:shade val="95000"/>
              <a:satMod val="105000"/>
            </a:schemeClr>
          </a:solidFill>
          <a:prstDash val="solid"/>
        </a:ln>
        <a:effectLst>
          <a:outerShdw blurRad="40000" dist="23000" dir="5400000" rotWithShape="0">
            <a:srgbClr val="000000">
              <a:alpha val="3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it-IT" sz="2100" kern="1200" dirty="0" smtClean="0"/>
            <a:t>Indice di versamento</a:t>
          </a:r>
          <a:endParaRPr lang="it-IT" sz="2100" kern="1200" dirty="0"/>
        </a:p>
      </dsp:txBody>
      <dsp:txXfrm>
        <a:off x="4777578" y="2170103"/>
        <a:ext cx="1315268" cy="65763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02E27A-139F-449E-A918-28247FF7DA54}">
      <dsp:nvSpPr>
        <dsp:cNvPr id="0" name=""/>
        <dsp:cNvSpPr/>
      </dsp:nvSpPr>
      <dsp:spPr>
        <a:xfrm rot="5400000">
          <a:off x="-169068" y="169670"/>
          <a:ext cx="1127124" cy="78898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t-IT" sz="2000" kern="1200" dirty="0" smtClean="0"/>
            <a:t>INGEST</a:t>
          </a:r>
          <a:endParaRPr lang="it-IT" sz="2000" kern="1200" dirty="0"/>
        </a:p>
      </dsp:txBody>
      <dsp:txXfrm rot="-5400000">
        <a:off x="1" y="395096"/>
        <a:ext cx="788987" cy="338137"/>
      </dsp:txXfrm>
    </dsp:sp>
    <dsp:sp modelId="{FD73973E-45FC-48E5-9CEF-072A006C5EE1}">
      <dsp:nvSpPr>
        <dsp:cNvPr id="0" name=""/>
        <dsp:cNvSpPr/>
      </dsp:nvSpPr>
      <dsp:spPr>
        <a:xfrm rot="5400000">
          <a:off x="3076178" y="-2286589"/>
          <a:ext cx="732631" cy="530701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it-IT" sz="1500" kern="1200" dirty="0" smtClean="0"/>
            <a:t>Ricezione dei pacchetti informativi (SIP) trasmessi dall’ente produttore per essere immessi nel sistema DigiP</a:t>
          </a:r>
          <a:endParaRPr lang="it-IT" sz="1500" kern="1200" dirty="0"/>
        </a:p>
      </dsp:txBody>
      <dsp:txXfrm rot="-5400000">
        <a:off x="788988" y="36365"/>
        <a:ext cx="5271248" cy="661103"/>
      </dsp:txXfrm>
    </dsp:sp>
    <dsp:sp modelId="{DD109F8C-7A22-4E82-97DE-726E06B466A9}">
      <dsp:nvSpPr>
        <dsp:cNvPr id="0" name=""/>
        <dsp:cNvSpPr/>
      </dsp:nvSpPr>
      <dsp:spPr>
        <a:xfrm rot="5400000">
          <a:off x="-169068" y="1148227"/>
          <a:ext cx="1127124" cy="78898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t-IT" sz="2000" kern="1200" dirty="0" smtClean="0"/>
            <a:t>INGEST</a:t>
          </a:r>
          <a:endParaRPr lang="it-IT" sz="2000" kern="1200" dirty="0"/>
        </a:p>
      </dsp:txBody>
      <dsp:txXfrm rot="-5400000">
        <a:off x="1" y="1373653"/>
        <a:ext cx="788987" cy="338137"/>
      </dsp:txXfrm>
    </dsp:sp>
    <dsp:sp modelId="{E291A5B3-9CE4-4A7E-A92D-06EE30C25EFE}">
      <dsp:nvSpPr>
        <dsp:cNvPr id="0" name=""/>
        <dsp:cNvSpPr/>
      </dsp:nvSpPr>
      <dsp:spPr>
        <a:xfrm rot="5400000">
          <a:off x="3076178" y="-1308031"/>
          <a:ext cx="732631" cy="530701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it-IT" sz="1500" kern="1200" dirty="0" smtClean="0"/>
            <a:t>Verifica dei SIP al fine di accertarne l’integrità e la completezza</a:t>
          </a:r>
          <a:endParaRPr lang="it-IT" sz="1500" kern="1200" dirty="0"/>
        </a:p>
      </dsp:txBody>
      <dsp:txXfrm rot="-5400000">
        <a:off x="788988" y="1014923"/>
        <a:ext cx="5271248" cy="661103"/>
      </dsp:txXfrm>
    </dsp:sp>
    <dsp:sp modelId="{6087FA9D-1A9A-4FA3-8CC1-71D4AAB6216C}">
      <dsp:nvSpPr>
        <dsp:cNvPr id="0" name=""/>
        <dsp:cNvSpPr/>
      </dsp:nvSpPr>
      <dsp:spPr>
        <a:xfrm rot="5400000">
          <a:off x="-169068" y="2126784"/>
          <a:ext cx="1127124" cy="78898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t-IT" sz="2000" kern="1200" dirty="0" smtClean="0"/>
            <a:t>INGEST</a:t>
          </a:r>
          <a:endParaRPr lang="it-IT" sz="2000" kern="1200" dirty="0"/>
        </a:p>
      </dsp:txBody>
      <dsp:txXfrm rot="-5400000">
        <a:off x="1" y="2352210"/>
        <a:ext cx="788987" cy="338137"/>
      </dsp:txXfrm>
    </dsp:sp>
    <dsp:sp modelId="{13C1A38C-5FD5-439A-AAF8-CECE5C901150}">
      <dsp:nvSpPr>
        <dsp:cNvPr id="0" name=""/>
        <dsp:cNvSpPr/>
      </dsp:nvSpPr>
      <dsp:spPr>
        <a:xfrm rot="5400000">
          <a:off x="3076178" y="-361710"/>
          <a:ext cx="732631" cy="530701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it-IT" sz="1500" kern="1200" dirty="0" smtClean="0"/>
            <a:t>Emissione di </a:t>
          </a:r>
          <a:r>
            <a:rPr lang="it-IT" sz="1500" kern="1200" smtClean="0"/>
            <a:t>un rapporto di </a:t>
          </a:r>
          <a:r>
            <a:rPr lang="it-IT" sz="1500" kern="1200" dirty="0" smtClean="0"/>
            <a:t>versamento (RDV) che determina l’assunzione di responsabilità da parte del Polo di conservazione Marche DigiP</a:t>
          </a:r>
          <a:endParaRPr lang="it-IT" sz="1500" kern="1200" dirty="0"/>
        </a:p>
      </dsp:txBody>
      <dsp:txXfrm rot="-5400000">
        <a:off x="788988" y="1961244"/>
        <a:ext cx="5271248" cy="661103"/>
      </dsp:txXfrm>
    </dsp:sp>
    <dsp:sp modelId="{2D65FA6C-1ABF-4DB9-BDE3-9699A5F7FCEB}">
      <dsp:nvSpPr>
        <dsp:cNvPr id="0" name=""/>
        <dsp:cNvSpPr/>
      </dsp:nvSpPr>
      <dsp:spPr>
        <a:xfrm rot="5400000">
          <a:off x="-169068" y="3105342"/>
          <a:ext cx="1127124" cy="78898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t-IT" sz="2000" kern="1200" dirty="0" smtClean="0"/>
            <a:t>INGEST</a:t>
          </a:r>
          <a:endParaRPr lang="it-IT" sz="2000" kern="1200" dirty="0"/>
        </a:p>
      </dsp:txBody>
      <dsp:txXfrm rot="-5400000">
        <a:off x="1" y="3330768"/>
        <a:ext cx="788987" cy="338137"/>
      </dsp:txXfrm>
    </dsp:sp>
    <dsp:sp modelId="{604865CE-E90C-4F13-A1D5-2FE55AB8B72A}">
      <dsp:nvSpPr>
        <dsp:cNvPr id="0" name=""/>
        <dsp:cNvSpPr/>
      </dsp:nvSpPr>
      <dsp:spPr>
        <a:xfrm rot="5400000">
          <a:off x="3076178" y="649083"/>
          <a:ext cx="732631" cy="530701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it-IT" sz="1500" kern="1200" dirty="0" smtClean="0"/>
            <a:t>Generazione dei pacchetti di archiviazione (AIP) e memorizzazione di questi su supporto fisici</a:t>
          </a:r>
          <a:endParaRPr lang="it-IT" sz="1500" kern="1200" dirty="0"/>
        </a:p>
      </dsp:txBody>
      <dsp:txXfrm rot="-5400000">
        <a:off x="788988" y="2972037"/>
        <a:ext cx="5271248" cy="661103"/>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dirty="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DCE546-1484-4AAD-A912-60A6477AE0BD}" type="datetimeFigureOut">
              <a:rPr lang="it-IT" smtClean="0"/>
              <a:pPr/>
              <a:t>25/11/2019</a:t>
            </a:fld>
            <a:endParaRPr lang="it-IT" dirty="0"/>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dirty="0"/>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dirty="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9FF6E0-B1E9-438D-A5D0-95D64F978828}" type="slidenum">
              <a:rPr lang="it-IT" smtClean="0"/>
              <a:pPr/>
              <a:t>‹N›</a:t>
            </a:fld>
            <a:endParaRPr lang="it-IT" dirty="0"/>
          </a:p>
        </p:txBody>
      </p:sp>
    </p:spTree>
    <p:extLst>
      <p:ext uri="{BB962C8B-B14F-4D97-AF65-F5344CB8AC3E}">
        <p14:creationId xmlns:p14="http://schemas.microsoft.com/office/powerpoint/2010/main" val="1523914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109FF6E0-B1E9-438D-A5D0-95D64F978828}" type="slidenum">
              <a:rPr lang="it-IT" smtClean="0"/>
              <a:pPr/>
              <a:t>1</a:t>
            </a:fld>
            <a:endParaRPr lang="it-IT" dirty="0"/>
          </a:p>
        </p:txBody>
      </p:sp>
    </p:spTree>
    <p:extLst>
      <p:ext uri="{BB962C8B-B14F-4D97-AF65-F5344CB8AC3E}">
        <p14:creationId xmlns:p14="http://schemas.microsoft.com/office/powerpoint/2010/main" val="11407907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sz="1200" kern="1200" dirty="0" smtClean="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109FF6E0-B1E9-438D-A5D0-95D64F978828}" type="slidenum">
              <a:rPr lang="it-IT" smtClean="0"/>
              <a:pPr/>
              <a:t>23</a:t>
            </a:fld>
            <a:endParaRPr lang="it-IT" dirty="0"/>
          </a:p>
        </p:txBody>
      </p:sp>
    </p:spTree>
    <p:extLst>
      <p:ext uri="{BB962C8B-B14F-4D97-AF65-F5344CB8AC3E}">
        <p14:creationId xmlns:p14="http://schemas.microsoft.com/office/powerpoint/2010/main" val="42858407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200" kern="1200" dirty="0" smtClean="0">
                <a:solidFill>
                  <a:schemeClr val="tx1"/>
                </a:solidFill>
                <a:effectLst/>
                <a:latin typeface="+mn-lt"/>
                <a:ea typeface="+mn-ea"/>
                <a:cs typeface="+mn-cs"/>
              </a:rPr>
              <a:t>Due considerazioni:</a:t>
            </a:r>
          </a:p>
          <a:p>
            <a:pPr lvl="0"/>
            <a:r>
              <a:rPr lang="it-IT" sz="1200" kern="1200" dirty="0" smtClean="0">
                <a:solidFill>
                  <a:schemeClr val="tx1"/>
                </a:solidFill>
                <a:effectLst/>
                <a:latin typeface="+mn-lt"/>
                <a:ea typeface="+mn-ea"/>
                <a:cs typeface="+mn-cs"/>
              </a:rPr>
              <a:t>l’analisi dei formati dei file in essi contenuti viene eseguita attraverso il </a:t>
            </a:r>
            <a:r>
              <a:rPr lang="it-IT" sz="1200" kern="1200" dirty="0" err="1" smtClean="0">
                <a:solidFill>
                  <a:schemeClr val="tx1"/>
                </a:solidFill>
                <a:effectLst/>
                <a:latin typeface="+mn-lt"/>
                <a:ea typeface="+mn-ea"/>
                <a:cs typeface="+mn-cs"/>
              </a:rPr>
              <a:t>tool</a:t>
            </a:r>
            <a:r>
              <a:rPr lang="it-IT" sz="1200" kern="1200" dirty="0" smtClean="0">
                <a:solidFill>
                  <a:schemeClr val="tx1"/>
                </a:solidFill>
                <a:effectLst/>
                <a:latin typeface="+mn-lt"/>
                <a:ea typeface="+mn-ea"/>
                <a:cs typeface="+mn-cs"/>
              </a:rPr>
              <a:t> FITS quale strumento in grado di identificare e validare formati di file, estrarre metadati incorporati all'interno di file e generare metadati tecnici in schemi XML. Funziona come un </a:t>
            </a:r>
            <a:r>
              <a:rPr lang="it-IT" sz="1200" i="1" kern="1200" dirty="0" err="1" smtClean="0">
                <a:solidFill>
                  <a:schemeClr val="tx1"/>
                </a:solidFill>
                <a:effectLst/>
                <a:latin typeface="+mn-lt"/>
                <a:ea typeface="+mn-ea"/>
                <a:cs typeface="+mn-cs"/>
              </a:rPr>
              <a:t>wrapper</a:t>
            </a:r>
            <a:r>
              <a:rPr lang="it-IT" sz="1200" kern="1200" dirty="0" smtClean="0">
                <a:solidFill>
                  <a:schemeClr val="tx1"/>
                </a:solidFill>
                <a:effectLst/>
                <a:latin typeface="+mn-lt"/>
                <a:ea typeface="+mn-ea"/>
                <a:cs typeface="+mn-cs"/>
              </a:rPr>
              <a:t>, invocando e gestendo l'output da molti altri strumenti open source. FITS è stato originariamente creato dalla Harvard Library per l'uso nel suo </a:t>
            </a:r>
            <a:r>
              <a:rPr lang="it-IT" sz="1200" i="1" kern="1200" dirty="0" err="1" smtClean="0">
                <a:solidFill>
                  <a:schemeClr val="tx1"/>
                </a:solidFill>
                <a:effectLst/>
                <a:latin typeface="+mn-lt"/>
                <a:ea typeface="+mn-ea"/>
                <a:cs typeface="+mn-cs"/>
              </a:rPr>
              <a:t>preservation</a:t>
            </a:r>
            <a:r>
              <a:rPr lang="it-IT" sz="1200" i="1" kern="1200" dirty="0" smtClean="0">
                <a:solidFill>
                  <a:schemeClr val="tx1"/>
                </a:solidFill>
                <a:effectLst/>
                <a:latin typeface="+mn-lt"/>
                <a:ea typeface="+mn-ea"/>
                <a:cs typeface="+mn-cs"/>
              </a:rPr>
              <a:t> </a:t>
            </a:r>
            <a:r>
              <a:rPr lang="it-IT" sz="1200" i="1" kern="1200" dirty="0" err="1" smtClean="0">
                <a:solidFill>
                  <a:schemeClr val="tx1"/>
                </a:solidFill>
                <a:effectLst/>
                <a:latin typeface="+mn-lt"/>
                <a:ea typeface="+mn-ea"/>
                <a:cs typeface="+mn-cs"/>
              </a:rPr>
              <a:t>repository</a:t>
            </a:r>
            <a:r>
              <a:rPr lang="it-IT" sz="1200" kern="1200" dirty="0" smtClean="0">
                <a:solidFill>
                  <a:schemeClr val="tx1"/>
                </a:solidFill>
                <a:effectLst/>
                <a:latin typeface="+mn-lt"/>
                <a:ea typeface="+mn-ea"/>
                <a:cs typeface="+mn-cs"/>
              </a:rPr>
              <a:t>, ma ora è impostato per accettare correzioni di codice e miglioramenti da parte della </a:t>
            </a:r>
            <a:r>
              <a:rPr lang="it-IT" sz="1200" i="1" kern="1200" dirty="0" err="1" smtClean="0">
                <a:solidFill>
                  <a:schemeClr val="tx1"/>
                </a:solidFill>
                <a:effectLst/>
                <a:latin typeface="+mn-lt"/>
                <a:ea typeface="+mn-ea"/>
                <a:cs typeface="+mn-cs"/>
              </a:rPr>
              <a:t>preservation</a:t>
            </a:r>
            <a:r>
              <a:rPr lang="it-IT" sz="1200" i="1" kern="1200" dirty="0" smtClean="0">
                <a:solidFill>
                  <a:schemeClr val="tx1"/>
                </a:solidFill>
                <a:effectLst/>
                <a:latin typeface="+mn-lt"/>
                <a:ea typeface="+mn-ea"/>
                <a:cs typeface="+mn-cs"/>
              </a:rPr>
              <a:t> community</a:t>
            </a:r>
            <a:r>
              <a:rPr lang="it-IT" sz="1200" kern="1200" dirty="0" smtClean="0">
                <a:solidFill>
                  <a:schemeClr val="tx1"/>
                </a:solidFill>
                <a:effectLst/>
                <a:latin typeface="+mn-lt"/>
                <a:ea typeface="+mn-ea"/>
                <a:cs typeface="+mn-cs"/>
              </a:rPr>
              <a:t>.</a:t>
            </a:r>
          </a:p>
        </p:txBody>
      </p:sp>
      <p:sp>
        <p:nvSpPr>
          <p:cNvPr id="4" name="Segnaposto numero diapositiva 3"/>
          <p:cNvSpPr>
            <a:spLocks noGrp="1"/>
          </p:cNvSpPr>
          <p:nvPr>
            <p:ph type="sldNum" sz="quarter" idx="10"/>
          </p:nvPr>
        </p:nvSpPr>
        <p:spPr/>
        <p:txBody>
          <a:bodyPr/>
          <a:lstStyle/>
          <a:p>
            <a:fld id="{109FF6E0-B1E9-438D-A5D0-95D64F978828}" type="slidenum">
              <a:rPr lang="it-IT" smtClean="0"/>
              <a:pPr/>
              <a:t>24</a:t>
            </a:fld>
            <a:endParaRPr lang="it-IT" dirty="0"/>
          </a:p>
        </p:txBody>
      </p:sp>
    </p:spTree>
    <p:extLst>
      <p:ext uri="{BB962C8B-B14F-4D97-AF65-F5344CB8AC3E}">
        <p14:creationId xmlns:p14="http://schemas.microsoft.com/office/powerpoint/2010/main" val="41540975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200" kern="1200" dirty="0" smtClean="0">
                <a:solidFill>
                  <a:schemeClr val="tx1"/>
                </a:solidFill>
                <a:effectLst/>
                <a:latin typeface="+mn-lt"/>
                <a:ea typeface="+mn-ea"/>
                <a:cs typeface="+mn-cs"/>
              </a:rPr>
              <a:t>Due considerazioni:</a:t>
            </a:r>
          </a:p>
          <a:p>
            <a:pPr lvl="0"/>
            <a:r>
              <a:rPr lang="it-IT" sz="1200" kern="1200" dirty="0" smtClean="0">
                <a:solidFill>
                  <a:schemeClr val="tx1"/>
                </a:solidFill>
                <a:effectLst/>
                <a:latin typeface="+mn-lt"/>
                <a:ea typeface="+mn-ea"/>
                <a:cs typeface="+mn-cs"/>
              </a:rPr>
              <a:t>l’analisi dei formati dei file in essi contenuti viene eseguita attraverso il </a:t>
            </a:r>
            <a:r>
              <a:rPr lang="it-IT" sz="1200" kern="1200" dirty="0" err="1" smtClean="0">
                <a:solidFill>
                  <a:schemeClr val="tx1"/>
                </a:solidFill>
                <a:effectLst/>
                <a:latin typeface="+mn-lt"/>
                <a:ea typeface="+mn-ea"/>
                <a:cs typeface="+mn-cs"/>
              </a:rPr>
              <a:t>tool</a:t>
            </a:r>
            <a:r>
              <a:rPr lang="it-IT" sz="1200" kern="1200" dirty="0" smtClean="0">
                <a:solidFill>
                  <a:schemeClr val="tx1"/>
                </a:solidFill>
                <a:effectLst/>
                <a:latin typeface="+mn-lt"/>
                <a:ea typeface="+mn-ea"/>
                <a:cs typeface="+mn-cs"/>
              </a:rPr>
              <a:t> FITS quale strumento in grado di identificare e validare formati di file, estrarre metadati incorporati all'interno di file e generare metadati tecnici in schemi XML. Funziona come un </a:t>
            </a:r>
            <a:r>
              <a:rPr lang="it-IT" sz="1200" i="1" kern="1200" dirty="0" err="1" smtClean="0">
                <a:solidFill>
                  <a:schemeClr val="tx1"/>
                </a:solidFill>
                <a:effectLst/>
                <a:latin typeface="+mn-lt"/>
                <a:ea typeface="+mn-ea"/>
                <a:cs typeface="+mn-cs"/>
              </a:rPr>
              <a:t>wrapper</a:t>
            </a:r>
            <a:r>
              <a:rPr lang="it-IT" sz="1200" kern="1200" dirty="0" smtClean="0">
                <a:solidFill>
                  <a:schemeClr val="tx1"/>
                </a:solidFill>
                <a:effectLst/>
                <a:latin typeface="+mn-lt"/>
                <a:ea typeface="+mn-ea"/>
                <a:cs typeface="+mn-cs"/>
              </a:rPr>
              <a:t>, invocando e gestendo l'output da molti altri strumenti open source. FITS è stato originariamente creato dalla Harvard Library per l'uso nel suo </a:t>
            </a:r>
            <a:r>
              <a:rPr lang="it-IT" sz="1200" i="1" kern="1200" dirty="0" err="1" smtClean="0">
                <a:solidFill>
                  <a:schemeClr val="tx1"/>
                </a:solidFill>
                <a:effectLst/>
                <a:latin typeface="+mn-lt"/>
                <a:ea typeface="+mn-ea"/>
                <a:cs typeface="+mn-cs"/>
              </a:rPr>
              <a:t>preservation</a:t>
            </a:r>
            <a:r>
              <a:rPr lang="it-IT" sz="1200" i="1" kern="1200" dirty="0" smtClean="0">
                <a:solidFill>
                  <a:schemeClr val="tx1"/>
                </a:solidFill>
                <a:effectLst/>
                <a:latin typeface="+mn-lt"/>
                <a:ea typeface="+mn-ea"/>
                <a:cs typeface="+mn-cs"/>
              </a:rPr>
              <a:t> </a:t>
            </a:r>
            <a:r>
              <a:rPr lang="it-IT" sz="1200" i="1" kern="1200" dirty="0" err="1" smtClean="0">
                <a:solidFill>
                  <a:schemeClr val="tx1"/>
                </a:solidFill>
                <a:effectLst/>
                <a:latin typeface="+mn-lt"/>
                <a:ea typeface="+mn-ea"/>
                <a:cs typeface="+mn-cs"/>
              </a:rPr>
              <a:t>repository</a:t>
            </a:r>
            <a:r>
              <a:rPr lang="it-IT" sz="1200" kern="1200" dirty="0" smtClean="0">
                <a:solidFill>
                  <a:schemeClr val="tx1"/>
                </a:solidFill>
                <a:effectLst/>
                <a:latin typeface="+mn-lt"/>
                <a:ea typeface="+mn-ea"/>
                <a:cs typeface="+mn-cs"/>
              </a:rPr>
              <a:t>, ma ora è impostato per accettare correzioni di codice e miglioramenti da parte della </a:t>
            </a:r>
            <a:r>
              <a:rPr lang="it-IT" sz="1200" i="1" kern="1200" dirty="0" err="1" smtClean="0">
                <a:solidFill>
                  <a:schemeClr val="tx1"/>
                </a:solidFill>
                <a:effectLst/>
                <a:latin typeface="+mn-lt"/>
                <a:ea typeface="+mn-ea"/>
                <a:cs typeface="+mn-cs"/>
              </a:rPr>
              <a:t>preservation</a:t>
            </a:r>
            <a:r>
              <a:rPr lang="it-IT" sz="1200" i="1" kern="1200" dirty="0" smtClean="0">
                <a:solidFill>
                  <a:schemeClr val="tx1"/>
                </a:solidFill>
                <a:effectLst/>
                <a:latin typeface="+mn-lt"/>
                <a:ea typeface="+mn-ea"/>
                <a:cs typeface="+mn-cs"/>
              </a:rPr>
              <a:t> community</a:t>
            </a:r>
            <a:r>
              <a:rPr lang="it-IT" sz="1200" kern="1200" dirty="0" smtClean="0">
                <a:solidFill>
                  <a:schemeClr val="tx1"/>
                </a:solidFill>
                <a:effectLst/>
                <a:latin typeface="+mn-lt"/>
                <a:ea typeface="+mn-ea"/>
                <a:cs typeface="+mn-cs"/>
              </a:rPr>
              <a:t>.</a:t>
            </a:r>
          </a:p>
        </p:txBody>
      </p:sp>
      <p:sp>
        <p:nvSpPr>
          <p:cNvPr id="4" name="Segnaposto numero diapositiva 3"/>
          <p:cNvSpPr>
            <a:spLocks noGrp="1"/>
          </p:cNvSpPr>
          <p:nvPr>
            <p:ph type="sldNum" sz="quarter" idx="10"/>
          </p:nvPr>
        </p:nvSpPr>
        <p:spPr/>
        <p:txBody>
          <a:bodyPr/>
          <a:lstStyle/>
          <a:p>
            <a:fld id="{109FF6E0-B1E9-438D-A5D0-95D64F978828}" type="slidenum">
              <a:rPr lang="it-IT" smtClean="0"/>
              <a:pPr/>
              <a:t>25</a:t>
            </a:fld>
            <a:endParaRPr lang="it-IT" dirty="0"/>
          </a:p>
        </p:txBody>
      </p:sp>
    </p:spTree>
    <p:extLst>
      <p:ext uri="{BB962C8B-B14F-4D97-AF65-F5344CB8AC3E}">
        <p14:creationId xmlns:p14="http://schemas.microsoft.com/office/powerpoint/2010/main" val="39715924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200" kern="1200" dirty="0" smtClean="0">
                <a:solidFill>
                  <a:schemeClr val="tx1"/>
                </a:solidFill>
                <a:effectLst/>
                <a:latin typeface="+mn-lt"/>
                <a:ea typeface="+mn-ea"/>
                <a:cs typeface="+mn-cs"/>
              </a:rPr>
              <a:t>il Rapporto di versamento è protocollato dal sistema di Protocollo dell'Ente Polo: con D.G.R. 267 del 25/03/2016 è stato modificato l’art. 4 del “Manuale di gestione dei flussi documentali e degli archivi della Regione Marche, giunte regionale” approvato con D.G.R. n. 56 del 23/01/2012 istituendo un’ulteriore Area Organizzativa Omogenea per il Polo di conservazione Marche </a:t>
            </a:r>
            <a:r>
              <a:rPr lang="it-IT" sz="1200" kern="1200" dirty="0" err="1" smtClean="0">
                <a:solidFill>
                  <a:schemeClr val="tx1"/>
                </a:solidFill>
                <a:effectLst/>
                <a:latin typeface="+mn-lt"/>
                <a:ea typeface="+mn-ea"/>
                <a:cs typeface="+mn-cs"/>
              </a:rPr>
              <a:t>DigiP</a:t>
            </a:r>
            <a:r>
              <a:rPr lang="it-IT" sz="1200" kern="1200" dirty="0" smtClean="0">
                <a:solidFill>
                  <a:schemeClr val="tx1"/>
                </a:solidFill>
                <a:effectLst/>
                <a:latin typeface="+mn-lt"/>
                <a:ea typeface="+mn-ea"/>
                <a:cs typeface="+mn-cs"/>
              </a:rPr>
              <a:t>, operante presso la P.F. Sistemi Informativi e Telematici, ai sensi del D.P.R. 445/2000. La segnatura di protocollo così ottenuta rappresenta un valido riferimento temporale opponibile a terzi in quanto il sistema di Protocollo che lo ha prodotto è il Protocollo Informatico di un ente pubblico. La marcatura temporale ottenuta per tramite del Protocollo viene mantenuta in associazione con il SIP e inclusa tra i metadati del Pacchetto di Archiviazione prima della necessaria apposizione della firma digitale del Conservatore. Il Rapporto di Versamento viene inoltre aggiunto al contenuto informativo del SIP originale. Questa parte del processo di acquisizione garantisce la qualità del trasferimento nei confronti di Terzi.</a:t>
            </a:r>
          </a:p>
          <a:p>
            <a:endParaRPr lang="it-IT" dirty="0"/>
          </a:p>
        </p:txBody>
      </p:sp>
      <p:sp>
        <p:nvSpPr>
          <p:cNvPr id="4" name="Segnaposto numero diapositiva 3"/>
          <p:cNvSpPr>
            <a:spLocks noGrp="1"/>
          </p:cNvSpPr>
          <p:nvPr>
            <p:ph type="sldNum" sz="quarter" idx="10"/>
          </p:nvPr>
        </p:nvSpPr>
        <p:spPr/>
        <p:txBody>
          <a:bodyPr/>
          <a:lstStyle/>
          <a:p>
            <a:fld id="{109FF6E0-B1E9-438D-A5D0-95D64F978828}" type="slidenum">
              <a:rPr lang="it-IT" smtClean="0"/>
              <a:pPr/>
              <a:t>26</a:t>
            </a:fld>
            <a:endParaRPr lang="it-IT" dirty="0"/>
          </a:p>
        </p:txBody>
      </p:sp>
    </p:spTree>
    <p:extLst>
      <p:ext uri="{BB962C8B-B14F-4D97-AF65-F5344CB8AC3E}">
        <p14:creationId xmlns:p14="http://schemas.microsoft.com/office/powerpoint/2010/main" val="28040633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200" kern="1200" dirty="0" smtClean="0">
                <a:solidFill>
                  <a:schemeClr val="tx1"/>
                </a:solidFill>
                <a:effectLst/>
                <a:latin typeface="+mn-lt"/>
                <a:ea typeface="+mn-ea"/>
                <a:cs typeface="+mn-cs"/>
              </a:rPr>
              <a:t>Come illustrato nell’immagine sopra, </a:t>
            </a:r>
            <a:r>
              <a:rPr lang="it-IT" sz="1200" kern="1200" dirty="0" err="1" smtClean="0">
                <a:solidFill>
                  <a:schemeClr val="tx1"/>
                </a:solidFill>
                <a:effectLst/>
                <a:latin typeface="+mn-lt"/>
                <a:ea typeface="+mn-ea"/>
                <a:cs typeface="+mn-cs"/>
              </a:rPr>
              <a:t>DigiP</a:t>
            </a:r>
            <a:r>
              <a:rPr lang="it-IT" sz="1200" kern="1200" dirty="0" smtClean="0">
                <a:solidFill>
                  <a:schemeClr val="tx1"/>
                </a:solidFill>
                <a:effectLst/>
                <a:latin typeface="+mn-lt"/>
                <a:ea typeface="+mn-ea"/>
                <a:cs typeface="+mn-cs"/>
              </a:rPr>
              <a:t> procede nel seguente modo:</a:t>
            </a:r>
          </a:p>
          <a:p>
            <a:pPr lvl="0"/>
            <a:r>
              <a:rPr lang="it-IT" sz="1200" kern="1200" dirty="0" smtClean="0">
                <a:solidFill>
                  <a:schemeClr val="tx1"/>
                </a:solidFill>
                <a:effectLst/>
                <a:latin typeface="+mn-lt"/>
                <a:ea typeface="+mn-ea"/>
                <a:cs typeface="+mn-cs"/>
              </a:rPr>
              <a:t>estrae le informazioni descrittive di conservazione (PDI) dal SIP e le aggiunge al KIP;</a:t>
            </a:r>
          </a:p>
          <a:p>
            <a:pPr lvl="0"/>
            <a:r>
              <a:rPr lang="it-IT" sz="1200" kern="1200" dirty="0" smtClean="0">
                <a:solidFill>
                  <a:schemeClr val="tx1"/>
                </a:solidFill>
                <a:effectLst/>
                <a:latin typeface="+mn-lt"/>
                <a:ea typeface="+mn-ea"/>
                <a:cs typeface="+mn-cs"/>
              </a:rPr>
              <a:t>integra eventualmente i PDI estratti con modifiche o inserimenti nel KIP;</a:t>
            </a:r>
          </a:p>
          <a:p>
            <a:pPr lvl="0"/>
            <a:r>
              <a:rPr lang="it-IT" sz="1200" kern="1200" dirty="0" smtClean="0">
                <a:solidFill>
                  <a:schemeClr val="tx1"/>
                </a:solidFill>
                <a:effectLst/>
                <a:latin typeface="+mn-lt"/>
                <a:ea typeface="+mn-ea"/>
                <a:cs typeface="+mn-cs"/>
              </a:rPr>
              <a:t>recupera le politiche e gli standard di archiviazione;</a:t>
            </a:r>
          </a:p>
          <a:p>
            <a:pPr lvl="0"/>
            <a:r>
              <a:rPr lang="it-IT" sz="1200" kern="1200" dirty="0" smtClean="0">
                <a:solidFill>
                  <a:schemeClr val="tx1"/>
                </a:solidFill>
                <a:effectLst/>
                <a:latin typeface="+mn-lt"/>
                <a:ea typeface="+mn-ea"/>
                <a:cs typeface="+mn-cs"/>
              </a:rPr>
              <a:t>sulla base delle politiche e degli standard, esegue le necessarie conversioni, trasformazioni, riorganizzazioni sul SIP corrente e ne salva temporaneamente i risultati nel KIP;</a:t>
            </a:r>
          </a:p>
          <a:p>
            <a:pPr lvl="0"/>
            <a:r>
              <a:rPr lang="it-IT" sz="1200" kern="1200" dirty="0" smtClean="0">
                <a:solidFill>
                  <a:schemeClr val="tx1"/>
                </a:solidFill>
                <a:effectLst/>
                <a:latin typeface="+mn-lt"/>
                <a:ea typeface="+mn-ea"/>
                <a:cs typeface="+mn-cs"/>
              </a:rPr>
              <a:t>al termine del processo di generazione la documentazione delle operazioni effettuate sul SIP viene inserita nel KIP;</a:t>
            </a:r>
          </a:p>
          <a:p>
            <a:r>
              <a:rPr lang="it-IT" sz="1200" kern="1200" dirty="0" smtClean="0">
                <a:solidFill>
                  <a:schemeClr val="tx1"/>
                </a:solidFill>
                <a:effectLst/>
                <a:latin typeface="+mn-lt"/>
                <a:ea typeface="+mn-ea"/>
                <a:cs typeface="+mn-cs"/>
              </a:rPr>
              <a:t>- il KIP viene trasformato tramite XSLT nel formato di IP scelto (attualmente lo standard SINCRO);</a:t>
            </a:r>
          </a:p>
          <a:p>
            <a:r>
              <a:rPr lang="it-IT" sz="1200" kern="1200" dirty="0" smtClean="0">
                <a:solidFill>
                  <a:schemeClr val="tx1"/>
                </a:solidFill>
                <a:effectLst/>
                <a:latin typeface="+mn-lt"/>
                <a:ea typeface="+mn-ea"/>
                <a:cs typeface="+mn-cs"/>
              </a:rPr>
              <a:t>- il sistema abilita il KIP al passo di generazione delle PDI verso la funzione di Data Management che gestisce il database dei metadati (descrittivi e PDI) inclusi nel catalogo di ricerca ed i dati amministrativi e statistici del sistema;</a:t>
            </a:r>
          </a:p>
          <a:p>
            <a:endParaRPr lang="it-IT" dirty="0"/>
          </a:p>
        </p:txBody>
      </p:sp>
      <p:sp>
        <p:nvSpPr>
          <p:cNvPr id="4" name="Segnaposto numero diapositiva 3"/>
          <p:cNvSpPr>
            <a:spLocks noGrp="1"/>
          </p:cNvSpPr>
          <p:nvPr>
            <p:ph type="sldNum" sz="quarter" idx="10"/>
          </p:nvPr>
        </p:nvSpPr>
        <p:spPr/>
        <p:txBody>
          <a:bodyPr/>
          <a:lstStyle/>
          <a:p>
            <a:fld id="{109FF6E0-B1E9-438D-A5D0-95D64F978828}" type="slidenum">
              <a:rPr lang="it-IT" smtClean="0"/>
              <a:pPr/>
              <a:t>27</a:t>
            </a:fld>
            <a:endParaRPr lang="it-IT" dirty="0"/>
          </a:p>
        </p:txBody>
      </p:sp>
    </p:spTree>
    <p:extLst>
      <p:ext uri="{BB962C8B-B14F-4D97-AF65-F5344CB8AC3E}">
        <p14:creationId xmlns:p14="http://schemas.microsoft.com/office/powerpoint/2010/main" val="12146561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109FF6E0-B1E9-438D-A5D0-95D64F978828}" type="slidenum">
              <a:rPr lang="it-IT" smtClean="0"/>
              <a:pPr/>
              <a:t>28</a:t>
            </a:fld>
            <a:endParaRPr lang="it-IT" dirty="0"/>
          </a:p>
        </p:txBody>
      </p:sp>
    </p:spTree>
    <p:extLst>
      <p:ext uri="{BB962C8B-B14F-4D97-AF65-F5344CB8AC3E}">
        <p14:creationId xmlns:p14="http://schemas.microsoft.com/office/powerpoint/2010/main" val="22970239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200" kern="1200" dirty="0" smtClean="0">
                <a:solidFill>
                  <a:schemeClr val="tx1"/>
                </a:solidFill>
                <a:effectLst/>
                <a:latin typeface="+mn-lt"/>
                <a:ea typeface="+mn-ea"/>
                <a:cs typeface="+mn-cs"/>
              </a:rPr>
              <a:t>In questo scenario l’archivio corrente va al di là della sfera del soggetto produttore duplicandosi e distribuendosi tra il sistema di gestione documentale dell’ente ed il sistema di conservazione del Polo che, in questa fase, si qualifica più come un servizio di preservazione ancorché di conservazione a lungo termine in quanto quest’ultimo viene svolto da </a:t>
            </a:r>
            <a:r>
              <a:rPr lang="it-IT" sz="1200" kern="1200" dirty="0" err="1" smtClean="0">
                <a:solidFill>
                  <a:schemeClr val="tx1"/>
                </a:solidFill>
                <a:effectLst/>
                <a:latin typeface="+mn-lt"/>
                <a:ea typeface="+mn-ea"/>
                <a:cs typeface="+mn-cs"/>
              </a:rPr>
              <a:t>DigiP</a:t>
            </a:r>
            <a:r>
              <a:rPr lang="it-IT" sz="1200" kern="1200" dirty="0" smtClean="0">
                <a:solidFill>
                  <a:schemeClr val="tx1"/>
                </a:solidFill>
                <a:effectLst/>
                <a:latin typeface="+mn-lt"/>
                <a:ea typeface="+mn-ea"/>
                <a:cs typeface="+mn-cs"/>
              </a:rPr>
              <a:t> nel momento in cui la documentazione perde ogni valenza corrente per il soggetto produttore e a seguito dell’esecuzione delle procedure per la selezione e lo scarto.</a:t>
            </a:r>
          </a:p>
          <a:p>
            <a:endParaRPr lang="it-IT" dirty="0"/>
          </a:p>
        </p:txBody>
      </p:sp>
      <p:sp>
        <p:nvSpPr>
          <p:cNvPr id="4" name="Segnaposto numero diapositiva 3"/>
          <p:cNvSpPr>
            <a:spLocks noGrp="1"/>
          </p:cNvSpPr>
          <p:nvPr>
            <p:ph type="sldNum" sz="quarter" idx="10"/>
          </p:nvPr>
        </p:nvSpPr>
        <p:spPr/>
        <p:txBody>
          <a:bodyPr/>
          <a:lstStyle/>
          <a:p>
            <a:fld id="{109FF6E0-B1E9-438D-A5D0-95D64F978828}" type="slidenum">
              <a:rPr lang="it-IT" smtClean="0"/>
              <a:pPr/>
              <a:t>29</a:t>
            </a:fld>
            <a:endParaRPr lang="it-IT" dirty="0"/>
          </a:p>
        </p:txBody>
      </p:sp>
    </p:spTree>
    <p:extLst>
      <p:ext uri="{BB962C8B-B14F-4D97-AF65-F5344CB8AC3E}">
        <p14:creationId xmlns:p14="http://schemas.microsoft.com/office/powerpoint/2010/main" val="36798026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109FF6E0-B1E9-438D-A5D0-95D64F978828}" type="slidenum">
              <a:rPr lang="it-IT" smtClean="0"/>
              <a:pPr/>
              <a:t>30</a:t>
            </a:fld>
            <a:endParaRPr lang="it-IT" dirty="0"/>
          </a:p>
        </p:txBody>
      </p:sp>
    </p:spTree>
    <p:extLst>
      <p:ext uri="{BB962C8B-B14F-4D97-AF65-F5344CB8AC3E}">
        <p14:creationId xmlns:p14="http://schemas.microsoft.com/office/powerpoint/2010/main" val="4990857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109FF6E0-B1E9-438D-A5D0-95D64F978828}" type="slidenum">
              <a:rPr lang="it-IT" smtClean="0"/>
              <a:pPr/>
              <a:t>31</a:t>
            </a:fld>
            <a:endParaRPr lang="it-IT" dirty="0"/>
          </a:p>
        </p:txBody>
      </p:sp>
    </p:spTree>
    <p:extLst>
      <p:ext uri="{BB962C8B-B14F-4D97-AF65-F5344CB8AC3E}">
        <p14:creationId xmlns:p14="http://schemas.microsoft.com/office/powerpoint/2010/main" val="41055235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109FF6E0-B1E9-438D-A5D0-95D64F978828}" type="slidenum">
              <a:rPr lang="it-IT" smtClean="0"/>
              <a:pPr/>
              <a:t>32</a:t>
            </a:fld>
            <a:endParaRPr lang="it-IT" dirty="0"/>
          </a:p>
        </p:txBody>
      </p:sp>
    </p:spTree>
    <p:extLst>
      <p:ext uri="{BB962C8B-B14F-4D97-AF65-F5344CB8AC3E}">
        <p14:creationId xmlns:p14="http://schemas.microsoft.com/office/powerpoint/2010/main" val="3421018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sz="1200" kern="1200" dirty="0" smtClean="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109FF6E0-B1E9-438D-A5D0-95D64F978828}" type="slidenum">
              <a:rPr lang="it-IT" smtClean="0"/>
              <a:pPr/>
              <a:t>4</a:t>
            </a:fld>
            <a:endParaRPr lang="it-IT" dirty="0"/>
          </a:p>
        </p:txBody>
      </p:sp>
    </p:spTree>
    <p:extLst>
      <p:ext uri="{BB962C8B-B14F-4D97-AF65-F5344CB8AC3E}">
        <p14:creationId xmlns:p14="http://schemas.microsoft.com/office/powerpoint/2010/main" val="38251884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200" kern="1200" dirty="0" smtClean="0">
                <a:solidFill>
                  <a:schemeClr val="tx1"/>
                </a:solidFill>
                <a:effectLst/>
                <a:latin typeface="+mn-lt"/>
                <a:ea typeface="+mn-ea"/>
                <a:cs typeface="+mn-cs"/>
              </a:rPr>
              <a:t>La struttura agglomerata dei pacchetti AIP è poi riprodotta durante la generazione del corrispondente DIP che, per migliore organizzazione dei contenuti, è realizzata sempre con un contenitore archivio contenente una </a:t>
            </a:r>
            <a:r>
              <a:rPr lang="it-IT" sz="1200" kern="1200" dirty="0" err="1" smtClean="0">
                <a:solidFill>
                  <a:schemeClr val="tx1"/>
                </a:solidFill>
                <a:effectLst/>
                <a:latin typeface="+mn-lt"/>
                <a:ea typeface="+mn-ea"/>
                <a:cs typeface="+mn-cs"/>
              </a:rPr>
              <a:t>subdirectory</a:t>
            </a:r>
            <a:r>
              <a:rPr lang="it-IT" sz="1200" kern="1200" dirty="0" smtClean="0">
                <a:solidFill>
                  <a:schemeClr val="tx1"/>
                </a:solidFill>
                <a:effectLst/>
                <a:latin typeface="+mn-lt"/>
                <a:ea typeface="+mn-ea"/>
                <a:cs typeface="+mn-cs"/>
              </a:rPr>
              <a:t> per ogni AIP/DIP dell’insieme (dove memorizzare i </a:t>
            </a:r>
            <a:r>
              <a:rPr lang="it-IT" sz="1200" kern="1200" dirty="0" err="1" smtClean="0">
                <a:solidFill>
                  <a:schemeClr val="tx1"/>
                </a:solidFill>
                <a:effectLst/>
                <a:latin typeface="+mn-lt"/>
                <a:ea typeface="+mn-ea"/>
                <a:cs typeface="+mn-cs"/>
              </a:rPr>
              <a:t>files</a:t>
            </a:r>
            <a:r>
              <a:rPr lang="it-IT" sz="1200" kern="1200" dirty="0" smtClean="0">
                <a:solidFill>
                  <a:schemeClr val="tx1"/>
                </a:solidFill>
                <a:effectLst/>
                <a:latin typeface="+mn-lt"/>
                <a:ea typeface="+mn-ea"/>
                <a:cs typeface="+mn-cs"/>
              </a:rPr>
              <a:t> corrispondenti) ed un indice descrittore del DIP in standard SINCRO, con tanti elementi &lt;</a:t>
            </a:r>
            <a:r>
              <a:rPr lang="it-IT" sz="1200" kern="1200" dirty="0" err="1" smtClean="0">
                <a:solidFill>
                  <a:schemeClr val="tx1"/>
                </a:solidFill>
                <a:effectLst/>
                <a:latin typeface="+mn-lt"/>
                <a:ea typeface="+mn-ea"/>
                <a:cs typeface="+mn-cs"/>
              </a:rPr>
              <a:t>FileGroup</a:t>
            </a:r>
            <a:r>
              <a:rPr lang="it-IT" sz="1200" kern="1200" dirty="0" smtClean="0">
                <a:solidFill>
                  <a:schemeClr val="tx1"/>
                </a:solidFill>
                <a:effectLst/>
                <a:latin typeface="+mn-lt"/>
                <a:ea typeface="+mn-ea"/>
                <a:cs typeface="+mn-cs"/>
              </a:rPr>
              <a:t>&gt; quanti sono gli AIP/DIP dell’insieme.</a:t>
            </a:r>
          </a:p>
          <a:p>
            <a:endParaRPr lang="it-IT" dirty="0"/>
          </a:p>
        </p:txBody>
      </p:sp>
      <p:sp>
        <p:nvSpPr>
          <p:cNvPr id="4" name="Segnaposto numero diapositiva 3"/>
          <p:cNvSpPr>
            <a:spLocks noGrp="1"/>
          </p:cNvSpPr>
          <p:nvPr>
            <p:ph type="sldNum" sz="quarter" idx="10"/>
          </p:nvPr>
        </p:nvSpPr>
        <p:spPr/>
        <p:txBody>
          <a:bodyPr/>
          <a:lstStyle/>
          <a:p>
            <a:fld id="{109FF6E0-B1E9-438D-A5D0-95D64F978828}" type="slidenum">
              <a:rPr lang="it-IT" smtClean="0"/>
              <a:pPr/>
              <a:t>33</a:t>
            </a:fld>
            <a:endParaRPr lang="it-IT" dirty="0"/>
          </a:p>
        </p:txBody>
      </p:sp>
    </p:spTree>
    <p:extLst>
      <p:ext uri="{BB962C8B-B14F-4D97-AF65-F5344CB8AC3E}">
        <p14:creationId xmlns:p14="http://schemas.microsoft.com/office/powerpoint/2010/main" val="3298045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200" kern="1200" dirty="0" smtClean="0">
                <a:solidFill>
                  <a:schemeClr val="tx1"/>
                </a:solidFill>
                <a:effectLst/>
                <a:latin typeface="+mn-lt"/>
                <a:ea typeface="+mn-ea"/>
                <a:cs typeface="+mn-cs"/>
              </a:rPr>
              <a:t>Di seguito lo schema rappresentativo delle aree funzionali di </a:t>
            </a:r>
            <a:r>
              <a:rPr lang="it-IT" sz="1200" kern="1200" dirty="0" err="1" smtClean="0">
                <a:solidFill>
                  <a:schemeClr val="tx1"/>
                </a:solidFill>
                <a:effectLst/>
                <a:latin typeface="+mn-lt"/>
                <a:ea typeface="+mn-ea"/>
                <a:cs typeface="+mn-cs"/>
              </a:rPr>
              <a:t>DigiP</a:t>
            </a:r>
            <a:r>
              <a:rPr lang="it-IT" sz="1200" kern="1200" dirty="0" smtClean="0">
                <a:solidFill>
                  <a:schemeClr val="tx1"/>
                </a:solidFill>
                <a:effectLst/>
                <a:latin typeface="+mn-lt"/>
                <a:ea typeface="+mn-ea"/>
                <a:cs typeface="+mn-cs"/>
              </a:rPr>
              <a:t>. Si noti a tale proposito come le aree funzionali di base (</a:t>
            </a:r>
            <a:r>
              <a:rPr lang="it-IT" sz="1200" kern="1200" dirty="0" err="1" smtClean="0">
                <a:solidFill>
                  <a:schemeClr val="tx1"/>
                </a:solidFill>
                <a:effectLst/>
                <a:latin typeface="+mn-lt"/>
                <a:ea typeface="+mn-ea"/>
                <a:cs typeface="+mn-cs"/>
              </a:rPr>
              <a:t>Archival</a:t>
            </a:r>
            <a:r>
              <a:rPr lang="it-IT" sz="1200" kern="1200" dirty="0" smtClean="0">
                <a:solidFill>
                  <a:schemeClr val="tx1"/>
                </a:solidFill>
                <a:effectLst/>
                <a:latin typeface="+mn-lt"/>
                <a:ea typeface="+mn-ea"/>
                <a:cs typeface="+mn-cs"/>
              </a:rPr>
              <a:t> Storage e Data Management) corrispondano - nella metafora di un sistema vivente - ai piedi del sistema, le aree funzionali responsabili delle operazioni di I/O siano le braccia, l’area di amministrazione identificata dalle funzioni razionali del cervello ed il cuore dell’Archivio – l’area </a:t>
            </a:r>
            <a:r>
              <a:rPr lang="it-IT" sz="1200" kern="1200" dirty="0" err="1" smtClean="0">
                <a:solidFill>
                  <a:schemeClr val="tx1"/>
                </a:solidFill>
                <a:effectLst/>
                <a:latin typeface="+mn-lt"/>
                <a:ea typeface="+mn-ea"/>
                <a:cs typeface="+mn-cs"/>
              </a:rPr>
              <a:t>Preservation</a:t>
            </a:r>
            <a:r>
              <a:rPr lang="it-IT" sz="1200" kern="1200" dirty="0" smtClean="0">
                <a:solidFill>
                  <a:schemeClr val="tx1"/>
                </a:solidFill>
                <a:effectLst/>
                <a:latin typeface="+mn-lt"/>
                <a:ea typeface="+mn-ea"/>
                <a:cs typeface="+mn-cs"/>
              </a:rPr>
              <a:t> Planning.</a:t>
            </a:r>
          </a:p>
          <a:p>
            <a:endParaRPr lang="it-IT" dirty="0"/>
          </a:p>
        </p:txBody>
      </p:sp>
      <p:sp>
        <p:nvSpPr>
          <p:cNvPr id="4" name="Segnaposto numero diapositiva 3"/>
          <p:cNvSpPr>
            <a:spLocks noGrp="1"/>
          </p:cNvSpPr>
          <p:nvPr>
            <p:ph type="sldNum" sz="quarter" idx="10"/>
          </p:nvPr>
        </p:nvSpPr>
        <p:spPr/>
        <p:txBody>
          <a:bodyPr/>
          <a:lstStyle/>
          <a:p>
            <a:fld id="{109FF6E0-B1E9-438D-A5D0-95D64F978828}" type="slidenum">
              <a:rPr lang="it-IT" smtClean="0"/>
              <a:pPr/>
              <a:t>14</a:t>
            </a:fld>
            <a:endParaRPr lang="it-IT" dirty="0"/>
          </a:p>
        </p:txBody>
      </p:sp>
    </p:spTree>
    <p:extLst>
      <p:ext uri="{BB962C8B-B14F-4D97-AF65-F5344CB8AC3E}">
        <p14:creationId xmlns:p14="http://schemas.microsoft.com/office/powerpoint/2010/main" val="7581080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109FF6E0-B1E9-438D-A5D0-95D64F978828}" type="slidenum">
              <a:rPr lang="it-IT" smtClean="0"/>
              <a:pPr/>
              <a:t>16</a:t>
            </a:fld>
            <a:endParaRPr lang="it-IT" dirty="0"/>
          </a:p>
        </p:txBody>
      </p:sp>
    </p:spTree>
    <p:extLst>
      <p:ext uri="{BB962C8B-B14F-4D97-AF65-F5344CB8AC3E}">
        <p14:creationId xmlns:p14="http://schemas.microsoft.com/office/powerpoint/2010/main" val="2362713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109FF6E0-B1E9-438D-A5D0-95D64F978828}" type="slidenum">
              <a:rPr lang="it-IT" smtClean="0"/>
              <a:pPr/>
              <a:t>17</a:t>
            </a:fld>
            <a:endParaRPr lang="it-IT" dirty="0"/>
          </a:p>
        </p:txBody>
      </p:sp>
    </p:spTree>
    <p:extLst>
      <p:ext uri="{BB962C8B-B14F-4D97-AF65-F5344CB8AC3E}">
        <p14:creationId xmlns:p14="http://schemas.microsoft.com/office/powerpoint/2010/main" val="9032428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sz="1200" kern="1200" dirty="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109FF6E0-B1E9-438D-A5D0-95D64F978828}" type="slidenum">
              <a:rPr lang="it-IT" smtClean="0"/>
              <a:pPr/>
              <a:t>18</a:t>
            </a:fld>
            <a:endParaRPr lang="it-IT" dirty="0"/>
          </a:p>
        </p:txBody>
      </p:sp>
    </p:spTree>
    <p:extLst>
      <p:ext uri="{BB962C8B-B14F-4D97-AF65-F5344CB8AC3E}">
        <p14:creationId xmlns:p14="http://schemas.microsoft.com/office/powerpoint/2010/main" val="29467627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109FF6E0-B1E9-438D-A5D0-95D64F978828}" type="slidenum">
              <a:rPr lang="it-IT" smtClean="0"/>
              <a:pPr/>
              <a:t>19</a:t>
            </a:fld>
            <a:endParaRPr lang="it-IT" dirty="0"/>
          </a:p>
        </p:txBody>
      </p:sp>
    </p:spTree>
    <p:extLst>
      <p:ext uri="{BB962C8B-B14F-4D97-AF65-F5344CB8AC3E}">
        <p14:creationId xmlns:p14="http://schemas.microsoft.com/office/powerpoint/2010/main" val="15492426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200" kern="1200" dirty="0" smtClean="0">
                <a:solidFill>
                  <a:schemeClr val="tx1"/>
                </a:solidFill>
                <a:effectLst/>
                <a:latin typeface="+mn-lt"/>
                <a:ea typeface="+mn-ea"/>
                <a:cs typeface="+mn-cs"/>
              </a:rPr>
              <a:t>Una volta che i pacchetti informativi di versamento sono presi in carico dal sistema di conservazione </a:t>
            </a:r>
            <a:r>
              <a:rPr lang="it-IT" sz="1200" kern="1200" dirty="0" err="1" smtClean="0">
                <a:solidFill>
                  <a:schemeClr val="tx1"/>
                </a:solidFill>
                <a:effectLst/>
                <a:latin typeface="+mn-lt"/>
                <a:ea typeface="+mn-ea"/>
                <a:cs typeface="+mn-cs"/>
              </a:rPr>
              <a:t>DigiP</a:t>
            </a:r>
            <a:r>
              <a:rPr lang="it-IT" sz="1200" kern="1200" dirty="0" smtClean="0">
                <a:solidFill>
                  <a:schemeClr val="tx1"/>
                </a:solidFill>
                <a:effectLst/>
                <a:latin typeface="+mn-lt"/>
                <a:ea typeface="+mn-ea"/>
                <a:cs typeface="+mn-cs"/>
              </a:rPr>
              <a:t>, questo rilascia all’ente produttore una Ricevuta di Carico (RDC) la quale attesta l’esito dei controlli formali. Successivamente, se l’esito di tali controlli è positivo, i pacchetti informativi di versamento (SIP) sono messi in coda per la validazione di qualità dove verranno applicate le regole definite con il soggetto produttore nell’accordo di servizio e verrà emessa una Ricevuta di Versamento (RDV). Se tale ricevuta è positiva il processo di conservazione prosegue e dai pacchetti informativi di versamento verranno generati pacchetti informativi destinati alla conservazione a lungo termine denominati pacchetti di archiviazione (AIP) e partendo da quest’ultimi pacchetti è possibile, da parte dell’utente, ricercare gli oggetti informativi conservati e ottenere quelli desiderati sotto forma di pacchetti di distribuzione (DIP).</a:t>
            </a:r>
          </a:p>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109FF6E0-B1E9-438D-A5D0-95D64F978828}" type="slidenum">
              <a:rPr lang="it-IT" smtClean="0"/>
              <a:pPr/>
              <a:t>20</a:t>
            </a:fld>
            <a:endParaRPr lang="it-IT" dirty="0"/>
          </a:p>
        </p:txBody>
      </p:sp>
    </p:spTree>
    <p:extLst>
      <p:ext uri="{BB962C8B-B14F-4D97-AF65-F5344CB8AC3E}">
        <p14:creationId xmlns:p14="http://schemas.microsoft.com/office/powerpoint/2010/main" val="38373099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109FF6E0-B1E9-438D-A5D0-95D64F978828}" type="slidenum">
              <a:rPr lang="it-IT" smtClean="0"/>
              <a:pPr/>
              <a:t>21</a:t>
            </a:fld>
            <a:endParaRPr lang="it-IT" dirty="0"/>
          </a:p>
        </p:txBody>
      </p:sp>
    </p:spTree>
    <p:extLst>
      <p:ext uri="{BB962C8B-B14F-4D97-AF65-F5344CB8AC3E}">
        <p14:creationId xmlns:p14="http://schemas.microsoft.com/office/powerpoint/2010/main" val="3572626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EE29F52C-62F6-4B50-B435-DF245F523DB6}" type="datetime1">
              <a:rPr lang="it-IT" smtClean="0"/>
              <a:pPr/>
              <a:t>25/11/2019</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4EE6299A-A64A-4990-9654-8817F3A46A03}" type="slidenum">
              <a:rPr lang="it-IT" smtClean="0"/>
              <a:pPr/>
              <a:t>‹N›</a:t>
            </a:fld>
            <a:endParaRPr lang="it-IT"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C89C76C-B681-4E78-8249-E09AFDE9DC2C}" type="datetime1">
              <a:rPr lang="it-IT" smtClean="0"/>
              <a:pPr/>
              <a:t>25/11/2019</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4EE6299A-A64A-4990-9654-8817F3A46A03}" type="slidenum">
              <a:rPr lang="it-IT" smtClean="0"/>
              <a:pPr/>
              <a:t>‹N›</a:t>
            </a:fld>
            <a:endParaRPr lang="it-IT"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C97E9E89-6BF0-4E83-B07B-6F85905244F9}" type="datetime1">
              <a:rPr lang="it-IT" smtClean="0"/>
              <a:pPr/>
              <a:t>25/11/2019</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4EE6299A-A64A-4990-9654-8817F3A46A03}" type="slidenum">
              <a:rPr lang="it-IT" smtClean="0"/>
              <a:pPr/>
              <a:t>‹N›</a:t>
            </a:fld>
            <a:endParaRPr lang="it-IT"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58B52E1-0435-4B0F-A14D-A45C7EFDD70B}" type="datetime1">
              <a:rPr lang="it-IT" smtClean="0"/>
              <a:pPr/>
              <a:t>25/11/2019</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4EE6299A-A64A-4990-9654-8817F3A46A03}" type="slidenum">
              <a:rPr lang="it-IT" smtClean="0"/>
              <a:pPr/>
              <a:t>‹N›</a:t>
            </a:fld>
            <a:endParaRPr lang="it-IT"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B013ACFB-CF57-4FC8-AD22-F0E3E54C8F87}" type="datetime1">
              <a:rPr lang="it-IT" smtClean="0"/>
              <a:pPr/>
              <a:t>25/11/2019</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4EE6299A-A64A-4990-9654-8817F3A46A03}" type="slidenum">
              <a:rPr lang="it-IT" smtClean="0"/>
              <a:pPr/>
              <a:t>‹N›</a:t>
            </a:fld>
            <a:endParaRPr lang="it-IT"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FF2FD228-C816-45CE-AB74-B58C3E3106DC}" type="datetime1">
              <a:rPr lang="it-IT" smtClean="0"/>
              <a:pPr/>
              <a:t>25/11/2019</a:t>
            </a:fld>
            <a:endParaRPr lang="it-IT" dirty="0"/>
          </a:p>
        </p:txBody>
      </p:sp>
      <p:sp>
        <p:nvSpPr>
          <p:cNvPr id="6" name="Segnaposto piè di pagina 5"/>
          <p:cNvSpPr>
            <a:spLocks noGrp="1"/>
          </p:cNvSpPr>
          <p:nvPr>
            <p:ph type="ftr" sz="quarter" idx="11"/>
          </p:nvPr>
        </p:nvSpPr>
        <p:spPr/>
        <p:txBody>
          <a:bodyPr/>
          <a:lstStyle/>
          <a:p>
            <a:endParaRPr lang="it-IT" dirty="0"/>
          </a:p>
        </p:txBody>
      </p:sp>
      <p:sp>
        <p:nvSpPr>
          <p:cNvPr id="7" name="Segnaposto numero diapositiva 6"/>
          <p:cNvSpPr>
            <a:spLocks noGrp="1"/>
          </p:cNvSpPr>
          <p:nvPr>
            <p:ph type="sldNum" sz="quarter" idx="12"/>
          </p:nvPr>
        </p:nvSpPr>
        <p:spPr/>
        <p:txBody>
          <a:bodyPr/>
          <a:lstStyle/>
          <a:p>
            <a:fld id="{4EE6299A-A64A-4990-9654-8817F3A46A03}" type="slidenum">
              <a:rPr lang="it-IT" smtClean="0"/>
              <a:pPr/>
              <a:t>‹N›</a:t>
            </a:fld>
            <a:endParaRPr lang="it-IT"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54DB1384-9FB3-4505-9878-375B316356D2}" type="datetime1">
              <a:rPr lang="it-IT" smtClean="0"/>
              <a:pPr/>
              <a:t>25/11/2019</a:t>
            </a:fld>
            <a:endParaRPr lang="it-IT" dirty="0"/>
          </a:p>
        </p:txBody>
      </p:sp>
      <p:sp>
        <p:nvSpPr>
          <p:cNvPr id="8" name="Segnaposto piè di pagina 7"/>
          <p:cNvSpPr>
            <a:spLocks noGrp="1"/>
          </p:cNvSpPr>
          <p:nvPr>
            <p:ph type="ftr" sz="quarter" idx="11"/>
          </p:nvPr>
        </p:nvSpPr>
        <p:spPr/>
        <p:txBody>
          <a:bodyPr/>
          <a:lstStyle/>
          <a:p>
            <a:endParaRPr lang="it-IT" dirty="0"/>
          </a:p>
        </p:txBody>
      </p:sp>
      <p:sp>
        <p:nvSpPr>
          <p:cNvPr id="9" name="Segnaposto numero diapositiva 8"/>
          <p:cNvSpPr>
            <a:spLocks noGrp="1"/>
          </p:cNvSpPr>
          <p:nvPr>
            <p:ph type="sldNum" sz="quarter" idx="12"/>
          </p:nvPr>
        </p:nvSpPr>
        <p:spPr/>
        <p:txBody>
          <a:bodyPr/>
          <a:lstStyle/>
          <a:p>
            <a:fld id="{4EE6299A-A64A-4990-9654-8817F3A46A03}" type="slidenum">
              <a:rPr lang="it-IT" smtClean="0"/>
              <a:pPr/>
              <a:t>‹N›</a:t>
            </a:fld>
            <a:endParaRPr lang="it-IT"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857B757E-C74F-4599-8173-0DD125B6096E}" type="datetime1">
              <a:rPr lang="it-IT" smtClean="0"/>
              <a:pPr/>
              <a:t>25/11/2019</a:t>
            </a:fld>
            <a:endParaRPr lang="it-IT" dirty="0"/>
          </a:p>
        </p:txBody>
      </p:sp>
      <p:sp>
        <p:nvSpPr>
          <p:cNvPr id="4" name="Segnaposto piè di pagina 3"/>
          <p:cNvSpPr>
            <a:spLocks noGrp="1"/>
          </p:cNvSpPr>
          <p:nvPr>
            <p:ph type="ftr" sz="quarter" idx="11"/>
          </p:nvPr>
        </p:nvSpPr>
        <p:spPr/>
        <p:txBody>
          <a:bodyPr/>
          <a:lstStyle/>
          <a:p>
            <a:endParaRPr lang="it-IT" dirty="0"/>
          </a:p>
        </p:txBody>
      </p:sp>
      <p:sp>
        <p:nvSpPr>
          <p:cNvPr id="5" name="Segnaposto numero diapositiva 4"/>
          <p:cNvSpPr>
            <a:spLocks noGrp="1"/>
          </p:cNvSpPr>
          <p:nvPr>
            <p:ph type="sldNum" sz="quarter" idx="12"/>
          </p:nvPr>
        </p:nvSpPr>
        <p:spPr/>
        <p:txBody>
          <a:bodyPr/>
          <a:lstStyle/>
          <a:p>
            <a:fld id="{4EE6299A-A64A-4990-9654-8817F3A46A03}" type="slidenum">
              <a:rPr lang="it-IT" smtClean="0"/>
              <a:pPr/>
              <a:t>‹N›</a:t>
            </a:fld>
            <a:endParaRPr lang="it-IT"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C35EC9A9-8BD2-481B-A6C7-692163C4A0CA}" type="datetime1">
              <a:rPr lang="it-IT" smtClean="0"/>
              <a:pPr/>
              <a:t>25/11/2019</a:t>
            </a:fld>
            <a:endParaRPr lang="it-IT" dirty="0"/>
          </a:p>
        </p:txBody>
      </p:sp>
      <p:sp>
        <p:nvSpPr>
          <p:cNvPr id="3" name="Segnaposto piè di pagina 2"/>
          <p:cNvSpPr>
            <a:spLocks noGrp="1"/>
          </p:cNvSpPr>
          <p:nvPr>
            <p:ph type="ftr" sz="quarter" idx="11"/>
          </p:nvPr>
        </p:nvSpPr>
        <p:spPr/>
        <p:txBody>
          <a:bodyPr/>
          <a:lstStyle/>
          <a:p>
            <a:endParaRPr lang="it-IT" dirty="0"/>
          </a:p>
        </p:txBody>
      </p:sp>
      <p:sp>
        <p:nvSpPr>
          <p:cNvPr id="4" name="Segnaposto numero diapositiva 3"/>
          <p:cNvSpPr>
            <a:spLocks noGrp="1"/>
          </p:cNvSpPr>
          <p:nvPr>
            <p:ph type="sldNum" sz="quarter" idx="12"/>
          </p:nvPr>
        </p:nvSpPr>
        <p:spPr/>
        <p:txBody>
          <a:bodyPr/>
          <a:lstStyle/>
          <a:p>
            <a:fld id="{4EE6299A-A64A-4990-9654-8817F3A46A03}" type="slidenum">
              <a:rPr lang="it-IT" smtClean="0"/>
              <a:pPr/>
              <a:t>‹N›</a:t>
            </a:fld>
            <a:endParaRPr lang="it-IT"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3F55BC78-F78E-486F-9701-DA8BCE2C026C}" type="datetime1">
              <a:rPr lang="it-IT" smtClean="0"/>
              <a:pPr/>
              <a:t>25/11/2019</a:t>
            </a:fld>
            <a:endParaRPr lang="it-IT" dirty="0"/>
          </a:p>
        </p:txBody>
      </p:sp>
      <p:sp>
        <p:nvSpPr>
          <p:cNvPr id="6" name="Segnaposto piè di pagina 5"/>
          <p:cNvSpPr>
            <a:spLocks noGrp="1"/>
          </p:cNvSpPr>
          <p:nvPr>
            <p:ph type="ftr" sz="quarter" idx="11"/>
          </p:nvPr>
        </p:nvSpPr>
        <p:spPr/>
        <p:txBody>
          <a:bodyPr/>
          <a:lstStyle/>
          <a:p>
            <a:endParaRPr lang="it-IT" dirty="0"/>
          </a:p>
        </p:txBody>
      </p:sp>
      <p:sp>
        <p:nvSpPr>
          <p:cNvPr id="7" name="Segnaposto numero diapositiva 6"/>
          <p:cNvSpPr>
            <a:spLocks noGrp="1"/>
          </p:cNvSpPr>
          <p:nvPr>
            <p:ph type="sldNum" sz="quarter" idx="12"/>
          </p:nvPr>
        </p:nvSpPr>
        <p:spPr/>
        <p:txBody>
          <a:bodyPr/>
          <a:lstStyle/>
          <a:p>
            <a:fld id="{4EE6299A-A64A-4990-9654-8817F3A46A03}" type="slidenum">
              <a:rPr lang="it-IT" smtClean="0"/>
              <a:pPr/>
              <a:t>‹N›</a:t>
            </a:fld>
            <a:endParaRPr lang="it-IT"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dirty="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1C9724CD-30F0-4E5C-9FA5-2952BFBB6A00}" type="datetime1">
              <a:rPr lang="it-IT" smtClean="0"/>
              <a:pPr/>
              <a:t>25/11/2019</a:t>
            </a:fld>
            <a:endParaRPr lang="it-IT" dirty="0"/>
          </a:p>
        </p:txBody>
      </p:sp>
      <p:sp>
        <p:nvSpPr>
          <p:cNvPr id="6" name="Segnaposto piè di pagina 5"/>
          <p:cNvSpPr>
            <a:spLocks noGrp="1"/>
          </p:cNvSpPr>
          <p:nvPr>
            <p:ph type="ftr" sz="quarter" idx="11"/>
          </p:nvPr>
        </p:nvSpPr>
        <p:spPr/>
        <p:txBody>
          <a:bodyPr/>
          <a:lstStyle/>
          <a:p>
            <a:endParaRPr lang="it-IT" dirty="0"/>
          </a:p>
        </p:txBody>
      </p:sp>
      <p:sp>
        <p:nvSpPr>
          <p:cNvPr id="7" name="Segnaposto numero diapositiva 6"/>
          <p:cNvSpPr>
            <a:spLocks noGrp="1"/>
          </p:cNvSpPr>
          <p:nvPr>
            <p:ph type="sldNum" sz="quarter" idx="12"/>
          </p:nvPr>
        </p:nvSpPr>
        <p:spPr/>
        <p:txBody>
          <a:bodyPr/>
          <a:lstStyle/>
          <a:p>
            <a:fld id="{4EE6299A-A64A-4990-9654-8817F3A46A03}" type="slidenum">
              <a:rPr lang="it-IT" smtClean="0"/>
              <a:pPr/>
              <a:t>‹N›</a:t>
            </a:fld>
            <a:endParaRPr lang="it-IT"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D3CC79-FB26-465C-AF47-3A6F498B746B}" type="datetime1">
              <a:rPr lang="it-IT" smtClean="0"/>
              <a:pPr/>
              <a:t>25/11/2019</a:t>
            </a:fld>
            <a:endParaRPr lang="it-IT" dirty="0"/>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dirty="0"/>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E6299A-A64A-4990-9654-8817F3A46A03}" type="slidenum">
              <a:rPr lang="it-IT" smtClean="0"/>
              <a:pPr/>
              <a:t>‹N›</a:t>
            </a:fld>
            <a:endParaRPr lang="it-IT"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10" Type="http://schemas.openxmlformats.org/officeDocument/2006/relationships/image" Target="../media/image8.jpeg"/><Relationship Id="rId4" Type="http://schemas.openxmlformats.org/officeDocument/2006/relationships/diagramData" Target="../diagrams/data1.xml"/><Relationship Id="rId9" Type="http://schemas.openxmlformats.org/officeDocument/2006/relationships/image" Target="../media/image7.png"/></Relationships>
</file>

<file path=ppt/slides/_rels/slide17.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9.png"/><Relationship Id="rId7" Type="http://schemas.openxmlformats.org/officeDocument/2006/relationships/diagramQuickStyle" Target="../diagrams/quickStyle2.xml"/><Relationship Id="rId12"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Layout" Target="../diagrams/layout2.xml"/><Relationship Id="rId11" Type="http://schemas.openxmlformats.org/officeDocument/2006/relationships/image" Target="../media/image8.jpeg"/><Relationship Id="rId5" Type="http://schemas.openxmlformats.org/officeDocument/2006/relationships/diagramData" Target="../diagrams/data2.xml"/><Relationship Id="rId10" Type="http://schemas.openxmlformats.org/officeDocument/2006/relationships/image" Target="../media/image10.png"/><Relationship Id="rId4" Type="http://schemas.openxmlformats.org/officeDocument/2006/relationships/image" Target="../media/image1.jpeg"/><Relationship Id="rId9" Type="http://schemas.microsoft.com/office/2007/relationships/diagramDrawing" Target="../diagrams/drawing2.xml"/></Relationships>
</file>

<file path=ppt/slides/_rels/slide18.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jpeg"/><Relationship Id="rId7" Type="http://schemas.openxmlformats.org/officeDocument/2006/relationships/diagramColors" Target="../diagrams/colors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10" Type="http://schemas.openxmlformats.org/officeDocument/2006/relationships/image" Target="../media/image8.jpeg"/><Relationship Id="rId4" Type="http://schemas.openxmlformats.org/officeDocument/2006/relationships/diagramData" Target="../diagrams/data3.xml"/><Relationship Id="rId9"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jpeg"/><Relationship Id="rId7" Type="http://schemas.openxmlformats.org/officeDocument/2006/relationships/diagramColors" Target="../diagrams/colors4.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0.png"/><Relationship Id="rId7"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9.png"/><Relationship Id="rId4" Type="http://schemas.openxmlformats.org/officeDocument/2006/relationships/image" Target="../media/image1.jpeg"/><Relationship Id="rId9" Type="http://schemas.openxmlformats.org/officeDocument/2006/relationships/image" Target="../media/image15.png"/></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descr="intestazione.JPG"/>
          <p:cNvPicPr>
            <a:picLocks noChangeAspect="1"/>
          </p:cNvPicPr>
          <p:nvPr/>
        </p:nvPicPr>
        <p:blipFill>
          <a:blip r:embed="rId3" cstate="print"/>
          <a:stretch>
            <a:fillRect/>
          </a:stretch>
        </p:blipFill>
        <p:spPr>
          <a:xfrm>
            <a:off x="142844" y="285728"/>
            <a:ext cx="8772525" cy="561975"/>
          </a:xfrm>
          <a:prstGeom prst="rect">
            <a:avLst/>
          </a:prstGeom>
        </p:spPr>
      </p:pic>
      <p:pic>
        <p:nvPicPr>
          <p:cNvPr id="9" name="Immagine 8"/>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92129" y="1484784"/>
            <a:ext cx="5073954" cy="2736304"/>
          </a:xfrm>
          <a:prstGeom prst="rect">
            <a:avLst/>
          </a:prstGeom>
          <a:noFill/>
          <a:ln>
            <a:noFill/>
          </a:ln>
        </p:spPr>
      </p:pic>
      <p:sp>
        <p:nvSpPr>
          <p:cNvPr id="2" name="CasellaDiTesto 1"/>
          <p:cNvSpPr txBox="1"/>
          <p:nvPr/>
        </p:nvSpPr>
        <p:spPr>
          <a:xfrm>
            <a:off x="539552" y="4509120"/>
            <a:ext cx="8147248" cy="1661993"/>
          </a:xfrm>
          <a:prstGeom prst="rect">
            <a:avLst/>
          </a:prstGeom>
          <a:noFill/>
        </p:spPr>
        <p:txBody>
          <a:bodyPr wrap="square" rtlCol="0">
            <a:spAutoFit/>
          </a:bodyPr>
          <a:lstStyle/>
          <a:p>
            <a:pPr lvl="0" algn="ctr"/>
            <a:r>
              <a:rPr lang="it-IT" dirty="0" smtClean="0"/>
              <a:t>26/11/2019</a:t>
            </a:r>
          </a:p>
          <a:p>
            <a:pPr lvl="0" algn="ctr"/>
            <a:r>
              <a:rPr lang="it-IT" dirty="0" err="1" smtClean="0"/>
              <a:t>Webinar</a:t>
            </a:r>
            <a:r>
              <a:rPr lang="it-IT" dirty="0" smtClean="0"/>
              <a:t> </a:t>
            </a:r>
          </a:p>
          <a:p>
            <a:pPr lvl="0" algn="ctr"/>
            <a:r>
              <a:rPr lang="it-IT" dirty="0" smtClean="0"/>
              <a:t>Conservazione</a:t>
            </a:r>
            <a:r>
              <a:rPr lang="it-IT" dirty="0"/>
              <a:t>: esperienze e casi </a:t>
            </a:r>
            <a:r>
              <a:rPr lang="it-IT" dirty="0" smtClean="0"/>
              <a:t>d’uso</a:t>
            </a:r>
          </a:p>
          <a:p>
            <a:pPr lvl="0" algn="ctr"/>
            <a:endParaRPr lang="it-IT" sz="2400" b="1" dirty="0">
              <a:solidFill>
                <a:srgbClr val="002060"/>
              </a:solidFill>
              <a:latin typeface="Garamond" panose="02020404030301010803" pitchFamily="18" charset="0"/>
            </a:endParaRPr>
          </a:p>
          <a:p>
            <a:pPr lvl="0" algn="ctr"/>
            <a:r>
              <a:rPr lang="it-IT" sz="2400" b="1" dirty="0" smtClean="0">
                <a:solidFill>
                  <a:srgbClr val="002060"/>
                </a:solidFill>
                <a:latin typeface="Garamond" panose="02020404030301010803" pitchFamily="18" charset="0"/>
              </a:rPr>
              <a:t>L’esperienza della regione Marche</a:t>
            </a:r>
            <a:endParaRPr lang="it-IT" sz="2400" b="1" dirty="0">
              <a:solidFill>
                <a:srgbClr val="002060"/>
              </a:solidFill>
              <a:latin typeface="Garamond" panose="02020404030301010803" pitchFamily="18" charset="0"/>
            </a:endParaRPr>
          </a:p>
        </p:txBody>
      </p:sp>
      <p:sp>
        <p:nvSpPr>
          <p:cNvPr id="3" name="Segnaposto numero diapositiva 2"/>
          <p:cNvSpPr>
            <a:spLocks noGrp="1"/>
          </p:cNvSpPr>
          <p:nvPr>
            <p:ph type="sldNum" sz="quarter" idx="12"/>
          </p:nvPr>
        </p:nvSpPr>
        <p:spPr/>
        <p:txBody>
          <a:bodyPr/>
          <a:lstStyle/>
          <a:p>
            <a:fld id="{4EE6299A-A64A-4990-9654-8817F3A46A03}" type="slidenum">
              <a:rPr lang="it-IT" smtClean="0"/>
              <a:pPr/>
              <a:t>1</a:t>
            </a:fld>
            <a:endParaRPr lang="it-IT" dirty="0"/>
          </a:p>
        </p:txBody>
      </p:sp>
    </p:spTree>
    <p:extLst>
      <p:ext uri="{BB962C8B-B14F-4D97-AF65-F5344CB8AC3E}">
        <p14:creationId xmlns:p14="http://schemas.microsoft.com/office/powerpoint/2010/main" val="7153973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755576" y="2276872"/>
            <a:ext cx="7859713" cy="4286250"/>
          </a:xfrm>
        </p:spPr>
        <p:txBody>
          <a:bodyPr/>
          <a:lstStyle/>
          <a:p>
            <a:pPr>
              <a:buFont typeface="Arial" charset="0"/>
              <a:buNone/>
              <a:defRPr/>
            </a:pPr>
            <a:r>
              <a:rPr lang="it-IT" sz="2000" kern="1200" dirty="0" smtClean="0">
                <a:latin typeface="Tahoma" pitchFamily="34" charset="0"/>
              </a:rPr>
              <a:t>L’ Unità di Gestione</a:t>
            </a:r>
          </a:p>
          <a:p>
            <a:pPr>
              <a:defRPr/>
            </a:pPr>
            <a:endParaRPr lang="it-IT" sz="2000" kern="1200" dirty="0" smtClean="0">
              <a:latin typeface="Tahoma" pitchFamily="34" charset="0"/>
            </a:endParaRPr>
          </a:p>
          <a:p>
            <a:pPr algn="just">
              <a:defRPr/>
            </a:pPr>
            <a:r>
              <a:rPr lang="it-IT" sz="2000" kern="1200" dirty="0" smtClean="0">
                <a:latin typeface="Tahoma" pitchFamily="34" charset="0"/>
              </a:rPr>
              <a:t>Implementa il modello conservativo digitale disegnato dall’Unità di Progettazione</a:t>
            </a:r>
          </a:p>
          <a:p>
            <a:pPr algn="just">
              <a:defRPr/>
            </a:pPr>
            <a:endParaRPr lang="it-IT" sz="2000" kern="1200" dirty="0" smtClean="0">
              <a:latin typeface="Tahoma" pitchFamily="34" charset="0"/>
            </a:endParaRPr>
          </a:p>
          <a:p>
            <a:pPr algn="just">
              <a:defRPr/>
            </a:pPr>
            <a:r>
              <a:rPr lang="it-IT" sz="2000" kern="1200" dirty="0" smtClean="0">
                <a:latin typeface="Tahoma" pitchFamily="34" charset="0"/>
              </a:rPr>
              <a:t>rende disponibile un servizio di help desk sulle tematiche di archiviazione e conservazione, interagendo con gli enti produttori.</a:t>
            </a:r>
          </a:p>
          <a:p>
            <a:pPr algn="just">
              <a:buFont typeface="Arial" charset="0"/>
              <a:buNone/>
              <a:defRPr/>
            </a:pPr>
            <a:endParaRPr lang="it-IT" sz="2200" dirty="0" smtClean="0"/>
          </a:p>
          <a:p>
            <a:pPr algn="just">
              <a:defRPr/>
            </a:pPr>
            <a:endParaRPr lang="it-IT" sz="2800" dirty="0" smtClean="0"/>
          </a:p>
          <a:p>
            <a:pPr algn="just">
              <a:defRPr/>
            </a:pPr>
            <a:endParaRPr lang="it-IT" sz="2700" dirty="0" smtClean="0">
              <a:latin typeface="+mn-lt"/>
            </a:endParaRPr>
          </a:p>
          <a:p>
            <a:pPr>
              <a:defRPr/>
            </a:pPr>
            <a:endParaRPr lang="it-IT" sz="2700" dirty="0" smtClean="0">
              <a:latin typeface="+mn-lt"/>
            </a:endParaRPr>
          </a:p>
          <a:p>
            <a:pPr marL="0" indent="0">
              <a:buFont typeface="Arial" charset="0"/>
              <a:buNone/>
              <a:defRPr/>
            </a:pPr>
            <a:endParaRPr lang="it-IT" sz="2700" dirty="0">
              <a:latin typeface="+mn-lt"/>
            </a:endParaRPr>
          </a:p>
          <a:p>
            <a:pPr>
              <a:defRPr/>
            </a:pPr>
            <a:endParaRPr lang="it-IT" dirty="0">
              <a:latin typeface="+mn-lt"/>
            </a:endParaRPr>
          </a:p>
        </p:txBody>
      </p:sp>
      <p:grpSp>
        <p:nvGrpSpPr>
          <p:cNvPr id="3" name="Group 62"/>
          <p:cNvGrpSpPr>
            <a:grpSpLocks/>
          </p:cNvGrpSpPr>
          <p:nvPr/>
        </p:nvGrpSpPr>
        <p:grpSpPr bwMode="auto">
          <a:xfrm>
            <a:off x="7658100" y="1646238"/>
            <a:ext cx="881063" cy="717550"/>
            <a:chOff x="2137" y="2072"/>
            <a:chExt cx="1509" cy="1316"/>
          </a:xfrm>
        </p:grpSpPr>
        <p:sp>
          <p:nvSpPr>
            <p:cNvPr id="13319" name="Freeform 35"/>
            <p:cNvSpPr>
              <a:spLocks/>
            </p:cNvSpPr>
            <p:nvPr/>
          </p:nvSpPr>
          <p:spPr bwMode="gray">
            <a:xfrm>
              <a:off x="2137" y="2797"/>
              <a:ext cx="1505" cy="591"/>
            </a:xfrm>
            <a:custGeom>
              <a:avLst/>
              <a:gdLst>
                <a:gd name="T0" fmla="*/ 0 w 3730"/>
                <a:gd name="T1" fmla="*/ 0 h 1448"/>
                <a:gd name="T2" fmla="*/ 0 w 3730"/>
                <a:gd name="T3" fmla="*/ 0 h 1448"/>
                <a:gd name="T4" fmla="*/ 0 w 3730"/>
                <a:gd name="T5" fmla="*/ 0 h 1448"/>
                <a:gd name="T6" fmla="*/ 0 w 3730"/>
                <a:gd name="T7" fmla="*/ 0 h 1448"/>
                <a:gd name="T8" fmla="*/ 0 60000 65536"/>
                <a:gd name="T9" fmla="*/ 0 60000 65536"/>
                <a:gd name="T10" fmla="*/ 0 60000 65536"/>
                <a:gd name="T11" fmla="*/ 0 60000 65536"/>
                <a:gd name="T12" fmla="*/ 0 w 3730"/>
                <a:gd name="T13" fmla="*/ 0 h 1448"/>
                <a:gd name="T14" fmla="*/ 3730 w 3730"/>
                <a:gd name="T15" fmla="*/ 1448 h 1448"/>
              </a:gdLst>
              <a:ahLst/>
              <a:cxnLst>
                <a:cxn ang="T8">
                  <a:pos x="T0" y="T1"/>
                </a:cxn>
                <a:cxn ang="T9">
                  <a:pos x="T2" y="T3"/>
                </a:cxn>
                <a:cxn ang="T10">
                  <a:pos x="T4" y="T5"/>
                </a:cxn>
                <a:cxn ang="T11">
                  <a:pos x="T6" y="T7"/>
                </a:cxn>
              </a:cxnLst>
              <a:rect l="T12" t="T13" r="T14" b="T15"/>
              <a:pathLst>
                <a:path w="3730" h="1448">
                  <a:moveTo>
                    <a:pt x="1859" y="0"/>
                  </a:moveTo>
                  <a:lnTo>
                    <a:pt x="0" y="1441"/>
                  </a:lnTo>
                  <a:lnTo>
                    <a:pt x="3730" y="1448"/>
                  </a:lnTo>
                  <a:lnTo>
                    <a:pt x="1859" y="0"/>
                  </a:lnTo>
                  <a:close/>
                </a:path>
              </a:pathLst>
            </a:custGeom>
            <a:gradFill rotWithShape="1">
              <a:gsLst>
                <a:gs pos="0">
                  <a:srgbClr val="FFEFD1"/>
                </a:gs>
                <a:gs pos="64999">
                  <a:srgbClr val="F0EBD5"/>
                </a:gs>
                <a:gs pos="100000">
                  <a:srgbClr val="D1C39F"/>
                </a:gs>
              </a:gsLst>
              <a:lin ang="18900000"/>
            </a:gradFill>
            <a:ln w="9525">
              <a:solidFill>
                <a:srgbClr val="919191"/>
              </a:solidFill>
              <a:miter lim="800000"/>
              <a:headEnd/>
              <a:tailEnd/>
            </a:ln>
          </p:spPr>
          <p:txBody>
            <a:bodyPr wrap="none" anchor="ctr"/>
            <a:lstStyle/>
            <a:p>
              <a:endParaRPr lang="it-IT"/>
            </a:p>
          </p:txBody>
        </p:sp>
        <p:sp>
          <p:nvSpPr>
            <p:cNvPr id="7" name="Freeform 39"/>
            <p:cNvSpPr>
              <a:spLocks/>
            </p:cNvSpPr>
            <p:nvPr/>
          </p:nvSpPr>
          <p:spPr bwMode="gray">
            <a:xfrm>
              <a:off x="2885" y="2072"/>
              <a:ext cx="761" cy="1313"/>
            </a:xfrm>
            <a:custGeom>
              <a:avLst/>
              <a:gdLst>
                <a:gd name="T0" fmla="*/ 309 w 1871"/>
                <a:gd name="T1" fmla="*/ 535 h 3220"/>
                <a:gd name="T2" fmla="*/ 0 w 1871"/>
                <a:gd name="T3" fmla="*/ 0 h 3220"/>
                <a:gd name="T4" fmla="*/ 0 w 1871"/>
                <a:gd name="T5" fmla="*/ 294 h 3220"/>
                <a:gd name="T6" fmla="*/ 309 w 1871"/>
                <a:gd name="T7" fmla="*/ 535 h 3220"/>
                <a:gd name="T8" fmla="*/ 0 60000 65536"/>
                <a:gd name="T9" fmla="*/ 0 60000 65536"/>
                <a:gd name="T10" fmla="*/ 0 60000 65536"/>
                <a:gd name="T11" fmla="*/ 0 60000 65536"/>
                <a:gd name="T12" fmla="*/ 0 w 1871"/>
                <a:gd name="T13" fmla="*/ 0 h 3220"/>
                <a:gd name="T14" fmla="*/ 1871 w 1871"/>
                <a:gd name="T15" fmla="*/ 3220 h 3220"/>
              </a:gdLst>
              <a:ahLst/>
              <a:cxnLst>
                <a:cxn ang="T8">
                  <a:pos x="T0" y="T1"/>
                </a:cxn>
                <a:cxn ang="T9">
                  <a:pos x="T2" y="T3"/>
                </a:cxn>
                <a:cxn ang="T10">
                  <a:pos x="T4" y="T5"/>
                </a:cxn>
                <a:cxn ang="T11">
                  <a:pos x="T6" y="T7"/>
                </a:cxn>
              </a:cxnLst>
              <a:rect l="T12" t="T13" r="T14" b="T15"/>
              <a:pathLst>
                <a:path w="1871" h="3220">
                  <a:moveTo>
                    <a:pt x="1871" y="3220"/>
                  </a:moveTo>
                  <a:lnTo>
                    <a:pt x="0" y="0"/>
                  </a:lnTo>
                  <a:lnTo>
                    <a:pt x="0" y="1770"/>
                  </a:lnTo>
                  <a:lnTo>
                    <a:pt x="1871" y="3220"/>
                  </a:lnTo>
                  <a:close/>
                </a:path>
              </a:pathLst>
            </a:custGeom>
            <a:solidFill>
              <a:schemeClr val="bg2">
                <a:lumMod val="90000"/>
              </a:schemeClr>
            </a:solidFill>
            <a:ln w="9525" cap="flat" cmpd="sng">
              <a:solidFill>
                <a:srgbClr val="919191"/>
              </a:solidFill>
              <a:prstDash val="solid"/>
              <a:miter lim="800000"/>
              <a:headEnd type="none" w="med" len="med"/>
              <a:tailEnd type="none" w="med" len="med"/>
            </a:ln>
            <a:effectLst/>
          </p:spPr>
          <p:txBody>
            <a:bodyPr wrap="none" anchor="ctr"/>
            <a:lstStyle/>
            <a:p>
              <a:pPr>
                <a:defRPr/>
              </a:pPr>
              <a:endParaRPr lang="it-IT"/>
            </a:p>
          </p:txBody>
        </p:sp>
      </p:grpSp>
      <p:sp>
        <p:nvSpPr>
          <p:cNvPr id="13317" name="CasellaDiTesto 19"/>
          <p:cNvSpPr txBox="1">
            <a:spLocks noChangeArrowheads="1"/>
          </p:cNvSpPr>
          <p:nvPr/>
        </p:nvSpPr>
        <p:spPr bwMode="auto">
          <a:xfrm>
            <a:off x="7429500" y="1714500"/>
            <a:ext cx="377825" cy="246063"/>
          </a:xfrm>
          <a:prstGeom prst="rect">
            <a:avLst/>
          </a:prstGeom>
          <a:noFill/>
          <a:ln w="9525">
            <a:noFill/>
            <a:miter lim="800000"/>
            <a:headEnd/>
            <a:tailEnd/>
          </a:ln>
        </p:spPr>
        <p:txBody>
          <a:bodyPr wrap="none">
            <a:spAutoFit/>
          </a:bodyPr>
          <a:lstStyle/>
          <a:p>
            <a:r>
              <a:rPr lang="it-IT" sz="1000"/>
              <a:t>UG</a:t>
            </a:r>
          </a:p>
        </p:txBody>
      </p:sp>
      <p:sp>
        <p:nvSpPr>
          <p:cNvPr id="13318" name="Freeform 31"/>
          <p:cNvSpPr>
            <a:spLocks/>
          </p:cNvSpPr>
          <p:nvPr/>
        </p:nvSpPr>
        <p:spPr bwMode="gray">
          <a:xfrm>
            <a:off x="7662863" y="1643063"/>
            <a:ext cx="409575" cy="714375"/>
          </a:xfrm>
          <a:custGeom>
            <a:avLst/>
            <a:gdLst>
              <a:gd name="T0" fmla="*/ 0 w 1859"/>
              <a:gd name="T1" fmla="*/ 0 h 3212"/>
              <a:gd name="T2" fmla="*/ 0 w 1859"/>
              <a:gd name="T3" fmla="*/ 0 h 3212"/>
              <a:gd name="T4" fmla="*/ 0 w 1859"/>
              <a:gd name="T5" fmla="*/ 0 h 3212"/>
              <a:gd name="T6" fmla="*/ 0 w 1859"/>
              <a:gd name="T7" fmla="*/ 0 h 3212"/>
              <a:gd name="T8" fmla="*/ 0 60000 65536"/>
              <a:gd name="T9" fmla="*/ 0 60000 65536"/>
              <a:gd name="T10" fmla="*/ 0 60000 65536"/>
              <a:gd name="T11" fmla="*/ 0 60000 65536"/>
              <a:gd name="T12" fmla="*/ 0 w 1859"/>
              <a:gd name="T13" fmla="*/ 0 h 3212"/>
              <a:gd name="T14" fmla="*/ 1859 w 1859"/>
              <a:gd name="T15" fmla="*/ 3212 h 3212"/>
            </a:gdLst>
            <a:ahLst/>
            <a:cxnLst>
              <a:cxn ang="T8">
                <a:pos x="T0" y="T1"/>
              </a:cxn>
              <a:cxn ang="T9">
                <a:pos x="T2" y="T3"/>
              </a:cxn>
              <a:cxn ang="T10">
                <a:pos x="T4" y="T5"/>
              </a:cxn>
              <a:cxn ang="T11">
                <a:pos x="T6" y="T7"/>
              </a:cxn>
            </a:cxnLst>
            <a:rect l="T12" t="T13" r="T14" b="T15"/>
            <a:pathLst>
              <a:path w="1859" h="3212">
                <a:moveTo>
                  <a:pt x="1859" y="0"/>
                </a:moveTo>
                <a:lnTo>
                  <a:pt x="0" y="3212"/>
                </a:lnTo>
                <a:lnTo>
                  <a:pt x="1859" y="1769"/>
                </a:lnTo>
                <a:lnTo>
                  <a:pt x="1859" y="0"/>
                </a:lnTo>
                <a:close/>
              </a:path>
            </a:pathLst>
          </a:custGeom>
          <a:gradFill rotWithShape="1">
            <a:gsLst>
              <a:gs pos="0">
                <a:srgbClr val="69A2E1"/>
              </a:gs>
              <a:gs pos="50000">
                <a:srgbClr val="466B95"/>
              </a:gs>
              <a:gs pos="100000">
                <a:srgbClr val="69A2E1"/>
              </a:gs>
            </a:gsLst>
            <a:lin ang="18900000" scaled="1"/>
          </a:gradFill>
          <a:ln w="9525">
            <a:solidFill>
              <a:srgbClr val="919191"/>
            </a:solidFill>
            <a:miter lim="800000"/>
            <a:headEnd/>
            <a:tailEnd/>
          </a:ln>
        </p:spPr>
        <p:txBody>
          <a:bodyPr wrap="none" anchor="ctr"/>
          <a:lstStyle/>
          <a:p>
            <a:endParaRPr lang="it-IT"/>
          </a:p>
        </p:txBody>
      </p:sp>
      <p:sp>
        <p:nvSpPr>
          <p:cNvPr id="8" name="Segnaposto numero diapositiva 7"/>
          <p:cNvSpPr>
            <a:spLocks noGrp="1"/>
          </p:cNvSpPr>
          <p:nvPr>
            <p:ph type="sldNum" sz="quarter" idx="12"/>
          </p:nvPr>
        </p:nvSpPr>
        <p:spPr/>
        <p:txBody>
          <a:bodyPr/>
          <a:lstStyle/>
          <a:p>
            <a:pPr>
              <a:defRPr/>
            </a:pPr>
            <a:fld id="{7068F8D3-6DBF-45AE-8B3E-069A686426B6}" type="slidenum">
              <a:rPr lang="it-IT" smtClean="0"/>
              <a:pPr>
                <a:defRPr/>
              </a:pPr>
              <a:t>10</a:t>
            </a:fld>
            <a:endParaRPr lang="it-IT"/>
          </a:p>
        </p:txBody>
      </p:sp>
      <p:pic>
        <p:nvPicPr>
          <p:cNvPr id="11" name="Immagine 10" descr="intestazione.JPG"/>
          <p:cNvPicPr>
            <a:picLocks noChangeAspect="1"/>
          </p:cNvPicPr>
          <p:nvPr/>
        </p:nvPicPr>
        <p:blipFill>
          <a:blip r:embed="rId2" cstate="print"/>
          <a:stretch>
            <a:fillRect/>
          </a:stretch>
        </p:blipFill>
        <p:spPr>
          <a:xfrm>
            <a:off x="185737" y="326463"/>
            <a:ext cx="8772525" cy="561975"/>
          </a:xfrm>
          <a:prstGeom prst="rect">
            <a:avLst/>
          </a:prstGeom>
        </p:spPr>
      </p:pic>
      <p:sp>
        <p:nvSpPr>
          <p:cNvPr id="12" name="Titolo 1"/>
          <p:cNvSpPr txBox="1">
            <a:spLocks/>
          </p:cNvSpPr>
          <p:nvPr/>
        </p:nvSpPr>
        <p:spPr bwMode="auto">
          <a:xfrm>
            <a:off x="1979712" y="196268"/>
            <a:ext cx="8675687" cy="75257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8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rPr>
              <a:t>Organizzazione del Polo marche </a:t>
            </a:r>
            <a:r>
              <a:rPr kumimoji="0" lang="it-IT" sz="1800" b="1" i="0" u="none" strike="noStrike" kern="1200" cap="none" spc="0" normalizeH="0" baseline="0" noProof="0" dirty="0" err="1" smtClean="0">
                <a:ln>
                  <a:noFill/>
                </a:ln>
                <a:solidFill>
                  <a:schemeClr val="tx2">
                    <a:lumMod val="75000"/>
                  </a:schemeClr>
                </a:solidFill>
                <a:effectLst/>
                <a:uLnTx/>
                <a:uFillTx/>
                <a:latin typeface="Tahoma" pitchFamily="34" charset="0"/>
                <a:ea typeface="+mn-ea"/>
                <a:cs typeface="+mn-cs"/>
              </a:rPr>
              <a:t>DigiP</a:t>
            </a:r>
            <a:endParaRPr kumimoji="0" lang="it-IT" sz="18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endParaRPr>
          </a:p>
        </p:txBody>
      </p:sp>
    </p:spTree>
    <p:extLst>
      <p:ext uri="{BB962C8B-B14F-4D97-AF65-F5344CB8AC3E}">
        <p14:creationId xmlns:p14="http://schemas.microsoft.com/office/powerpoint/2010/main" val="35219361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857250" y="1785938"/>
            <a:ext cx="7859713" cy="4286250"/>
          </a:xfrm>
        </p:spPr>
        <p:txBody>
          <a:bodyPr/>
          <a:lstStyle/>
          <a:p>
            <a:pPr>
              <a:buFont typeface="Arial" charset="0"/>
              <a:buNone/>
              <a:defRPr/>
            </a:pPr>
            <a:r>
              <a:rPr lang="it-IT" sz="2000" kern="1200" dirty="0" smtClean="0">
                <a:latin typeface="Tahoma" pitchFamily="34" charset="0"/>
              </a:rPr>
              <a:t>L’ Unità di Data Center :</a:t>
            </a:r>
          </a:p>
          <a:p>
            <a:pPr>
              <a:buFont typeface="Arial" charset="0"/>
              <a:buNone/>
              <a:defRPr/>
            </a:pPr>
            <a:endParaRPr lang="it-IT" sz="2000" kern="1200" dirty="0" smtClean="0">
              <a:latin typeface="Tahoma" pitchFamily="34" charset="0"/>
            </a:endParaRPr>
          </a:p>
          <a:p>
            <a:pPr algn="just">
              <a:defRPr/>
            </a:pPr>
            <a:r>
              <a:rPr lang="it-IT" sz="2000" kern="1200" dirty="0" smtClean="0">
                <a:latin typeface="Tahoma" pitchFamily="34" charset="0"/>
              </a:rPr>
              <a:t>è formata da figure professionali idonee che svolgono le attività di natura tecnologica assicurando il corretto funzionamento del Polo Marche </a:t>
            </a:r>
            <a:r>
              <a:rPr lang="it-IT" sz="2000" kern="1200" dirty="0" err="1" smtClean="0">
                <a:latin typeface="Tahoma" pitchFamily="34" charset="0"/>
              </a:rPr>
              <a:t>DigiP</a:t>
            </a:r>
            <a:r>
              <a:rPr lang="it-IT" sz="2000" kern="1200" dirty="0" smtClean="0">
                <a:latin typeface="Tahoma" pitchFamily="34" charset="0"/>
              </a:rPr>
              <a:t> con modalità e tempi definiti dalla Unità di Progettazione. </a:t>
            </a:r>
          </a:p>
          <a:p>
            <a:pPr algn="just">
              <a:defRPr/>
            </a:pPr>
            <a:endParaRPr lang="it-IT" sz="2000" kern="1200" dirty="0" smtClean="0">
              <a:latin typeface="Tahoma" pitchFamily="34" charset="0"/>
            </a:endParaRPr>
          </a:p>
          <a:p>
            <a:pPr>
              <a:defRPr/>
            </a:pPr>
            <a:r>
              <a:rPr lang="it-IT" sz="2000" dirty="0" smtClean="0">
                <a:latin typeface="Tahoma" pitchFamily="34" charset="0"/>
              </a:rPr>
              <a:t>Il data center, nel rispetto degli standard ISO 27001, assicura sicurezza, affidabilità e continuità di servizio.</a:t>
            </a:r>
          </a:p>
          <a:p>
            <a:pPr marL="0" indent="0">
              <a:buFont typeface="Arial" charset="0"/>
              <a:buNone/>
              <a:defRPr/>
            </a:pPr>
            <a:endParaRPr lang="it-IT" sz="2700" dirty="0">
              <a:latin typeface="+mn-lt"/>
            </a:endParaRPr>
          </a:p>
          <a:p>
            <a:pPr>
              <a:defRPr/>
            </a:pPr>
            <a:endParaRPr lang="it-IT" dirty="0">
              <a:latin typeface="+mn-lt"/>
            </a:endParaRPr>
          </a:p>
        </p:txBody>
      </p:sp>
      <p:grpSp>
        <p:nvGrpSpPr>
          <p:cNvPr id="3" name="Group 62"/>
          <p:cNvGrpSpPr>
            <a:grpSpLocks/>
          </p:cNvGrpSpPr>
          <p:nvPr/>
        </p:nvGrpSpPr>
        <p:grpSpPr bwMode="auto">
          <a:xfrm>
            <a:off x="7646200" y="1283172"/>
            <a:ext cx="887413" cy="719138"/>
            <a:chOff x="2127" y="2069"/>
            <a:chExt cx="1519" cy="1319"/>
          </a:xfrm>
        </p:grpSpPr>
        <p:sp>
          <p:nvSpPr>
            <p:cNvPr id="14342" name="Freeform 31"/>
            <p:cNvSpPr>
              <a:spLocks/>
            </p:cNvSpPr>
            <p:nvPr/>
          </p:nvSpPr>
          <p:spPr bwMode="gray">
            <a:xfrm>
              <a:off x="2127" y="2069"/>
              <a:ext cx="750" cy="1312"/>
            </a:xfrm>
            <a:custGeom>
              <a:avLst/>
              <a:gdLst>
                <a:gd name="T0" fmla="*/ 0 w 1859"/>
                <a:gd name="T1" fmla="*/ 0 h 3212"/>
                <a:gd name="T2" fmla="*/ 0 w 1859"/>
                <a:gd name="T3" fmla="*/ 0 h 3212"/>
                <a:gd name="T4" fmla="*/ 0 w 1859"/>
                <a:gd name="T5" fmla="*/ 0 h 3212"/>
                <a:gd name="T6" fmla="*/ 0 w 1859"/>
                <a:gd name="T7" fmla="*/ 0 h 3212"/>
                <a:gd name="T8" fmla="*/ 0 60000 65536"/>
                <a:gd name="T9" fmla="*/ 0 60000 65536"/>
                <a:gd name="T10" fmla="*/ 0 60000 65536"/>
                <a:gd name="T11" fmla="*/ 0 60000 65536"/>
                <a:gd name="T12" fmla="*/ 0 w 1859"/>
                <a:gd name="T13" fmla="*/ 0 h 3212"/>
                <a:gd name="T14" fmla="*/ 1859 w 1859"/>
                <a:gd name="T15" fmla="*/ 3212 h 3212"/>
              </a:gdLst>
              <a:ahLst/>
              <a:cxnLst>
                <a:cxn ang="T8">
                  <a:pos x="T0" y="T1"/>
                </a:cxn>
                <a:cxn ang="T9">
                  <a:pos x="T2" y="T3"/>
                </a:cxn>
                <a:cxn ang="T10">
                  <a:pos x="T4" y="T5"/>
                </a:cxn>
                <a:cxn ang="T11">
                  <a:pos x="T6" y="T7"/>
                </a:cxn>
              </a:cxnLst>
              <a:rect l="T12" t="T13" r="T14" b="T15"/>
              <a:pathLst>
                <a:path w="1859" h="3212">
                  <a:moveTo>
                    <a:pt x="1859" y="0"/>
                  </a:moveTo>
                  <a:lnTo>
                    <a:pt x="0" y="3212"/>
                  </a:lnTo>
                  <a:lnTo>
                    <a:pt x="1859" y="1769"/>
                  </a:lnTo>
                  <a:lnTo>
                    <a:pt x="1859" y="0"/>
                  </a:lnTo>
                  <a:close/>
                </a:path>
              </a:pathLst>
            </a:custGeom>
            <a:gradFill rotWithShape="1">
              <a:gsLst>
                <a:gs pos="0">
                  <a:srgbClr val="FFEFD1"/>
                </a:gs>
                <a:gs pos="64999">
                  <a:srgbClr val="F0EBD5"/>
                </a:gs>
                <a:gs pos="100000">
                  <a:srgbClr val="D1C39F"/>
                </a:gs>
              </a:gsLst>
              <a:lin ang="18900000"/>
            </a:gradFill>
            <a:ln w="9525">
              <a:solidFill>
                <a:srgbClr val="919191"/>
              </a:solidFill>
              <a:miter lim="800000"/>
              <a:headEnd/>
              <a:tailEnd/>
            </a:ln>
          </p:spPr>
          <p:txBody>
            <a:bodyPr wrap="none" anchor="ctr"/>
            <a:lstStyle/>
            <a:p>
              <a:endParaRPr lang="it-IT"/>
            </a:p>
          </p:txBody>
        </p:sp>
        <p:sp>
          <p:nvSpPr>
            <p:cNvPr id="6" name="Freeform 35"/>
            <p:cNvSpPr>
              <a:spLocks/>
            </p:cNvSpPr>
            <p:nvPr/>
          </p:nvSpPr>
          <p:spPr bwMode="gray">
            <a:xfrm>
              <a:off x="2138" y="2797"/>
              <a:ext cx="1505" cy="591"/>
            </a:xfrm>
            <a:custGeom>
              <a:avLst/>
              <a:gdLst>
                <a:gd name="T0" fmla="*/ 0 w 3730"/>
                <a:gd name="T1" fmla="*/ 0 h 1448"/>
                <a:gd name="T2" fmla="*/ 0 w 3730"/>
                <a:gd name="T3" fmla="*/ 0 h 1448"/>
                <a:gd name="T4" fmla="*/ 0 w 3730"/>
                <a:gd name="T5" fmla="*/ 0 h 1448"/>
                <a:gd name="T6" fmla="*/ 0 w 3730"/>
                <a:gd name="T7" fmla="*/ 0 h 1448"/>
                <a:gd name="T8" fmla="*/ 0 60000 65536"/>
                <a:gd name="T9" fmla="*/ 0 60000 65536"/>
                <a:gd name="T10" fmla="*/ 0 60000 65536"/>
                <a:gd name="T11" fmla="*/ 0 60000 65536"/>
                <a:gd name="T12" fmla="*/ 0 w 3730"/>
                <a:gd name="T13" fmla="*/ 0 h 1448"/>
                <a:gd name="T14" fmla="*/ 3730 w 3730"/>
                <a:gd name="T15" fmla="*/ 1448 h 1448"/>
              </a:gdLst>
              <a:ahLst/>
              <a:cxnLst>
                <a:cxn ang="T8">
                  <a:pos x="T0" y="T1"/>
                </a:cxn>
                <a:cxn ang="T9">
                  <a:pos x="T2" y="T3"/>
                </a:cxn>
                <a:cxn ang="T10">
                  <a:pos x="T4" y="T5"/>
                </a:cxn>
                <a:cxn ang="T11">
                  <a:pos x="T6" y="T7"/>
                </a:cxn>
              </a:cxnLst>
              <a:rect l="T12" t="T13" r="T14" b="T15"/>
              <a:pathLst>
                <a:path w="3730" h="1448">
                  <a:moveTo>
                    <a:pt x="1859" y="0"/>
                  </a:moveTo>
                  <a:lnTo>
                    <a:pt x="0" y="1441"/>
                  </a:lnTo>
                  <a:lnTo>
                    <a:pt x="3730" y="1448"/>
                  </a:lnTo>
                  <a:lnTo>
                    <a:pt x="1859" y="0"/>
                  </a:lnTo>
                  <a:close/>
                </a:path>
              </a:pathLst>
            </a:custGeom>
            <a:solidFill>
              <a:schemeClr val="tx2">
                <a:lumMod val="60000"/>
                <a:lumOff val="40000"/>
              </a:schemeClr>
            </a:solidFill>
            <a:ln w="9525" cap="flat" cmpd="sng">
              <a:solidFill>
                <a:srgbClr val="919191"/>
              </a:solidFill>
              <a:prstDash val="solid"/>
              <a:miter lim="800000"/>
              <a:headEnd type="none" w="med" len="med"/>
              <a:tailEnd type="none" w="med" len="med"/>
            </a:ln>
            <a:effectLst/>
          </p:spPr>
          <p:txBody>
            <a:bodyPr wrap="none" anchor="ctr"/>
            <a:lstStyle/>
            <a:p>
              <a:pPr>
                <a:defRPr/>
              </a:pPr>
              <a:endParaRPr lang="it-IT"/>
            </a:p>
          </p:txBody>
        </p:sp>
        <p:sp>
          <p:nvSpPr>
            <p:cNvPr id="7" name="Freeform 39"/>
            <p:cNvSpPr>
              <a:spLocks/>
            </p:cNvSpPr>
            <p:nvPr/>
          </p:nvSpPr>
          <p:spPr bwMode="gray">
            <a:xfrm>
              <a:off x="2885" y="2072"/>
              <a:ext cx="761" cy="1313"/>
            </a:xfrm>
            <a:custGeom>
              <a:avLst/>
              <a:gdLst>
                <a:gd name="T0" fmla="*/ 309 w 1871"/>
                <a:gd name="T1" fmla="*/ 535 h 3220"/>
                <a:gd name="T2" fmla="*/ 0 w 1871"/>
                <a:gd name="T3" fmla="*/ 0 h 3220"/>
                <a:gd name="T4" fmla="*/ 0 w 1871"/>
                <a:gd name="T5" fmla="*/ 294 h 3220"/>
                <a:gd name="T6" fmla="*/ 309 w 1871"/>
                <a:gd name="T7" fmla="*/ 535 h 3220"/>
                <a:gd name="T8" fmla="*/ 0 60000 65536"/>
                <a:gd name="T9" fmla="*/ 0 60000 65536"/>
                <a:gd name="T10" fmla="*/ 0 60000 65536"/>
                <a:gd name="T11" fmla="*/ 0 60000 65536"/>
                <a:gd name="T12" fmla="*/ 0 w 1871"/>
                <a:gd name="T13" fmla="*/ 0 h 3220"/>
                <a:gd name="T14" fmla="*/ 1871 w 1871"/>
                <a:gd name="T15" fmla="*/ 3220 h 3220"/>
              </a:gdLst>
              <a:ahLst/>
              <a:cxnLst>
                <a:cxn ang="T8">
                  <a:pos x="T0" y="T1"/>
                </a:cxn>
                <a:cxn ang="T9">
                  <a:pos x="T2" y="T3"/>
                </a:cxn>
                <a:cxn ang="T10">
                  <a:pos x="T4" y="T5"/>
                </a:cxn>
                <a:cxn ang="T11">
                  <a:pos x="T6" y="T7"/>
                </a:cxn>
              </a:cxnLst>
              <a:rect l="T12" t="T13" r="T14" b="T15"/>
              <a:pathLst>
                <a:path w="1871" h="3220">
                  <a:moveTo>
                    <a:pt x="1871" y="3220"/>
                  </a:moveTo>
                  <a:lnTo>
                    <a:pt x="0" y="0"/>
                  </a:lnTo>
                  <a:lnTo>
                    <a:pt x="0" y="1770"/>
                  </a:lnTo>
                  <a:lnTo>
                    <a:pt x="1871" y="3220"/>
                  </a:lnTo>
                  <a:close/>
                </a:path>
              </a:pathLst>
            </a:custGeom>
            <a:solidFill>
              <a:schemeClr val="bg2">
                <a:lumMod val="90000"/>
              </a:schemeClr>
            </a:solidFill>
            <a:ln w="9525" cap="flat" cmpd="sng">
              <a:solidFill>
                <a:srgbClr val="919191"/>
              </a:solidFill>
              <a:prstDash val="solid"/>
              <a:miter lim="800000"/>
              <a:headEnd type="none" w="med" len="med"/>
              <a:tailEnd type="none" w="med" len="med"/>
            </a:ln>
            <a:effectLst/>
          </p:spPr>
          <p:txBody>
            <a:bodyPr wrap="none" anchor="ctr"/>
            <a:lstStyle/>
            <a:p>
              <a:pPr>
                <a:defRPr/>
              </a:pPr>
              <a:endParaRPr lang="it-IT"/>
            </a:p>
          </p:txBody>
        </p:sp>
      </p:grpSp>
      <p:sp>
        <p:nvSpPr>
          <p:cNvPr id="14341" name="CasellaDiTesto 19"/>
          <p:cNvSpPr txBox="1">
            <a:spLocks noChangeArrowheads="1"/>
          </p:cNvSpPr>
          <p:nvPr/>
        </p:nvSpPr>
        <p:spPr bwMode="auto">
          <a:xfrm>
            <a:off x="7843764" y="2002310"/>
            <a:ext cx="463550" cy="246063"/>
          </a:xfrm>
          <a:prstGeom prst="rect">
            <a:avLst/>
          </a:prstGeom>
          <a:noFill/>
          <a:ln w="9525">
            <a:noFill/>
            <a:miter lim="800000"/>
            <a:headEnd/>
            <a:tailEnd/>
          </a:ln>
        </p:spPr>
        <p:txBody>
          <a:bodyPr wrap="none">
            <a:spAutoFit/>
          </a:bodyPr>
          <a:lstStyle/>
          <a:p>
            <a:r>
              <a:rPr lang="it-IT" sz="1000" dirty="0"/>
              <a:t>UDC</a:t>
            </a:r>
          </a:p>
        </p:txBody>
      </p:sp>
      <p:sp>
        <p:nvSpPr>
          <p:cNvPr id="10" name="Titolo 9"/>
          <p:cNvSpPr>
            <a:spLocks noGrp="1"/>
          </p:cNvSpPr>
          <p:nvPr>
            <p:ph type="title"/>
          </p:nvPr>
        </p:nvSpPr>
        <p:spPr/>
        <p:txBody>
          <a:bodyPr>
            <a:normAutofit fontScale="90000"/>
          </a:bodyPr>
          <a:lstStyle/>
          <a:p>
            <a:r>
              <a:rPr lang="it-IT" dirty="0" smtClean="0"/>
              <a:t/>
            </a:r>
            <a:br>
              <a:rPr lang="it-IT" dirty="0" smtClean="0"/>
            </a:br>
            <a:endParaRPr lang="it-IT" dirty="0"/>
          </a:p>
        </p:txBody>
      </p:sp>
      <p:sp>
        <p:nvSpPr>
          <p:cNvPr id="11" name="Segnaposto numero diapositiva 10"/>
          <p:cNvSpPr>
            <a:spLocks noGrp="1"/>
          </p:cNvSpPr>
          <p:nvPr>
            <p:ph type="sldNum" sz="quarter" idx="12"/>
          </p:nvPr>
        </p:nvSpPr>
        <p:spPr/>
        <p:txBody>
          <a:bodyPr/>
          <a:lstStyle/>
          <a:p>
            <a:pPr>
              <a:defRPr/>
            </a:pPr>
            <a:fld id="{7068F8D3-6DBF-45AE-8B3E-069A686426B6}" type="slidenum">
              <a:rPr lang="it-IT" smtClean="0"/>
              <a:pPr>
                <a:defRPr/>
              </a:pPr>
              <a:t>11</a:t>
            </a:fld>
            <a:endParaRPr lang="it-IT"/>
          </a:p>
        </p:txBody>
      </p:sp>
      <p:pic>
        <p:nvPicPr>
          <p:cNvPr id="12" name="Immagine 11" descr="intestazione.JPG"/>
          <p:cNvPicPr>
            <a:picLocks noChangeAspect="1"/>
          </p:cNvPicPr>
          <p:nvPr/>
        </p:nvPicPr>
        <p:blipFill>
          <a:blip r:embed="rId2" cstate="print"/>
          <a:stretch>
            <a:fillRect/>
          </a:stretch>
        </p:blipFill>
        <p:spPr>
          <a:xfrm>
            <a:off x="185737" y="326463"/>
            <a:ext cx="8772525" cy="561975"/>
          </a:xfrm>
          <a:prstGeom prst="rect">
            <a:avLst/>
          </a:prstGeom>
        </p:spPr>
      </p:pic>
      <p:sp>
        <p:nvSpPr>
          <p:cNvPr id="13" name="Titolo 1"/>
          <p:cNvSpPr txBox="1">
            <a:spLocks/>
          </p:cNvSpPr>
          <p:nvPr/>
        </p:nvSpPr>
        <p:spPr bwMode="auto">
          <a:xfrm>
            <a:off x="1979713" y="196268"/>
            <a:ext cx="5112568" cy="75257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8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rPr>
              <a:t>Organizzazione del Polo marche </a:t>
            </a:r>
            <a:r>
              <a:rPr kumimoji="0" lang="it-IT" sz="1800" b="1" i="0" u="none" strike="noStrike" kern="1200" cap="none" spc="0" normalizeH="0" baseline="0" noProof="0" dirty="0" err="1" smtClean="0">
                <a:ln>
                  <a:noFill/>
                </a:ln>
                <a:solidFill>
                  <a:schemeClr val="tx2">
                    <a:lumMod val="75000"/>
                  </a:schemeClr>
                </a:solidFill>
                <a:effectLst/>
                <a:uLnTx/>
                <a:uFillTx/>
                <a:latin typeface="Tahoma" pitchFamily="34" charset="0"/>
                <a:ea typeface="+mn-ea"/>
                <a:cs typeface="+mn-cs"/>
              </a:rPr>
              <a:t>DigiP</a:t>
            </a:r>
            <a:endParaRPr kumimoji="0" lang="it-IT" sz="18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endParaRPr>
          </a:p>
        </p:txBody>
      </p:sp>
    </p:spTree>
    <p:extLst>
      <p:ext uri="{BB962C8B-B14F-4D97-AF65-F5344CB8AC3E}">
        <p14:creationId xmlns:p14="http://schemas.microsoft.com/office/powerpoint/2010/main" val="22411836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70157" y="1268760"/>
            <a:ext cx="8229600" cy="4525963"/>
          </a:xfrm>
        </p:spPr>
        <p:txBody>
          <a:bodyPr>
            <a:normAutofit fontScale="92500" lnSpcReduction="10000"/>
          </a:bodyPr>
          <a:lstStyle/>
          <a:p>
            <a:pPr marL="0" indent="0" algn="just">
              <a:buNone/>
            </a:pPr>
            <a:r>
              <a:rPr lang="it-IT" sz="1900" b="1" dirty="0">
                <a:solidFill>
                  <a:schemeClr val="tx2">
                    <a:lumMod val="75000"/>
                  </a:schemeClr>
                </a:solidFill>
                <a:latin typeface="Tahoma" pitchFamily="34" charset="0"/>
              </a:rPr>
              <a:t>Marche </a:t>
            </a:r>
            <a:r>
              <a:rPr lang="it-IT" sz="1900" b="1" dirty="0" err="1">
                <a:solidFill>
                  <a:schemeClr val="tx2">
                    <a:lumMod val="75000"/>
                  </a:schemeClr>
                </a:solidFill>
                <a:latin typeface="Tahoma" pitchFamily="34" charset="0"/>
              </a:rPr>
              <a:t>DigiP</a:t>
            </a:r>
            <a:r>
              <a:rPr lang="it-IT" sz="1900" b="1" dirty="0">
                <a:solidFill>
                  <a:schemeClr val="tx2">
                    <a:lumMod val="75000"/>
                  </a:schemeClr>
                </a:solidFill>
                <a:latin typeface="Tahoma" pitchFamily="34" charset="0"/>
              </a:rPr>
              <a:t> un progetto che nasce da lontano</a:t>
            </a:r>
          </a:p>
          <a:p>
            <a:pPr marL="0" indent="0" algn="just">
              <a:buNone/>
            </a:pPr>
            <a:endParaRPr lang="it-IT" sz="2400" dirty="0"/>
          </a:p>
          <a:p>
            <a:pPr marL="0" indent="0" algn="just">
              <a:buNone/>
            </a:pPr>
            <a:r>
              <a:rPr lang="it-IT" sz="2400" dirty="0" smtClean="0"/>
              <a:t>Il </a:t>
            </a:r>
            <a:r>
              <a:rPr lang="it-IT" sz="2400" dirty="0"/>
              <a:t>Polo di conservazione Marche </a:t>
            </a:r>
            <a:r>
              <a:rPr lang="it-IT" sz="2400" dirty="0" err="1"/>
              <a:t>DigiP</a:t>
            </a:r>
            <a:r>
              <a:rPr lang="it-IT" sz="2400" dirty="0"/>
              <a:t> nasce per volontà dell’amministrazione regionale che con Delibera di Giunta n. 167 del 01/02/2010 </a:t>
            </a:r>
            <a:r>
              <a:rPr lang="it-IT" sz="2400" dirty="0" smtClean="0"/>
              <a:t>per dare </a:t>
            </a:r>
            <a:r>
              <a:rPr lang="it-IT" sz="2400" dirty="0"/>
              <a:t>risposta alla crescente produzione di documentazione digitale da parte degli enti pubblici del territorio </a:t>
            </a:r>
            <a:r>
              <a:rPr lang="it-IT" sz="2400" dirty="0" smtClean="0"/>
              <a:t>regionale, nella convinzione che </a:t>
            </a:r>
            <a:r>
              <a:rPr lang="it-IT" sz="2400" dirty="0"/>
              <a:t>l</a:t>
            </a:r>
            <a:r>
              <a:rPr lang="it-IT" altLang="it-IT" sz="2400" dirty="0" smtClean="0"/>
              <a:t>’affidamento </a:t>
            </a:r>
            <a:r>
              <a:rPr lang="it-IT" altLang="it-IT" sz="2400" dirty="0"/>
              <a:t>dei documenti digitali ad un soggetto istituzionale è garanzia di «</a:t>
            </a:r>
            <a:r>
              <a:rPr lang="it-IT" altLang="it-IT" sz="2400" dirty="0" err="1"/>
              <a:t>publica</a:t>
            </a:r>
            <a:r>
              <a:rPr lang="it-IT" altLang="it-IT" sz="2400" dirty="0"/>
              <a:t> </a:t>
            </a:r>
            <a:r>
              <a:rPr lang="it-IT" altLang="it-IT" sz="2400" dirty="0" err="1"/>
              <a:t>fides</a:t>
            </a:r>
            <a:r>
              <a:rPr lang="it-IT" altLang="it-IT" sz="2400" dirty="0"/>
              <a:t>» e continuità della conservazione nel tempo.</a:t>
            </a:r>
            <a:r>
              <a:rPr lang="it-IT" sz="2400" dirty="0" smtClean="0"/>
              <a:t> </a:t>
            </a:r>
          </a:p>
          <a:p>
            <a:pPr marL="0" indent="0" algn="just">
              <a:buNone/>
            </a:pPr>
            <a:r>
              <a:rPr lang="it-IT" sz="2400" dirty="0" smtClean="0"/>
              <a:t>Ad </a:t>
            </a:r>
            <a:r>
              <a:rPr lang="it-IT" sz="2400" dirty="0"/>
              <a:t>oggi oltre 170 enti pubblici del territorio marchigiano hanno aderito al servizio e tra questi anche le aziende </a:t>
            </a:r>
            <a:r>
              <a:rPr lang="it-IT" sz="2400" dirty="0" smtClean="0"/>
              <a:t>sanitarie del territorio.</a:t>
            </a:r>
          </a:p>
          <a:p>
            <a:pPr marL="0" indent="0" algn="just">
              <a:buNone/>
            </a:pPr>
            <a:r>
              <a:rPr lang="it-IT" sz="2400" dirty="0"/>
              <a:t>Dal 17/03/2016 la Regione Marche è </a:t>
            </a:r>
            <a:r>
              <a:rPr lang="it-IT" sz="2400" dirty="0" smtClean="0"/>
              <a:t>inserita nell’elenco dei conservatori accreditati </a:t>
            </a:r>
            <a:r>
              <a:rPr lang="it-IT" sz="2400" dirty="0"/>
              <a:t>dall’</a:t>
            </a:r>
            <a:r>
              <a:rPr lang="it-IT" sz="2400" dirty="0" err="1"/>
              <a:t>Agid</a:t>
            </a:r>
            <a:endParaRPr lang="it-IT" sz="2400" dirty="0"/>
          </a:p>
        </p:txBody>
      </p:sp>
      <p:sp>
        <p:nvSpPr>
          <p:cNvPr id="4" name="Segnaposto numero diapositiva 3"/>
          <p:cNvSpPr>
            <a:spLocks noGrp="1"/>
          </p:cNvSpPr>
          <p:nvPr>
            <p:ph type="sldNum" sz="quarter" idx="12"/>
          </p:nvPr>
        </p:nvSpPr>
        <p:spPr/>
        <p:txBody>
          <a:bodyPr/>
          <a:lstStyle/>
          <a:p>
            <a:fld id="{4EE6299A-A64A-4990-9654-8817F3A46A03}" type="slidenum">
              <a:rPr lang="it-IT" smtClean="0"/>
              <a:pPr/>
              <a:t>12</a:t>
            </a:fld>
            <a:endParaRPr lang="it-IT" dirty="0"/>
          </a:p>
        </p:txBody>
      </p:sp>
      <p:pic>
        <p:nvPicPr>
          <p:cNvPr id="5" name="Immagine 4" descr="intestazione.JPG"/>
          <p:cNvPicPr>
            <a:picLocks noChangeAspect="1"/>
          </p:cNvPicPr>
          <p:nvPr/>
        </p:nvPicPr>
        <p:blipFill>
          <a:blip r:embed="rId2" cstate="print"/>
          <a:stretch>
            <a:fillRect/>
          </a:stretch>
        </p:blipFill>
        <p:spPr>
          <a:xfrm>
            <a:off x="142844" y="285728"/>
            <a:ext cx="8772525" cy="561975"/>
          </a:xfrm>
          <a:prstGeom prst="rect">
            <a:avLst/>
          </a:prstGeom>
        </p:spPr>
      </p:pic>
    </p:spTree>
    <p:extLst>
      <p:ext uri="{BB962C8B-B14F-4D97-AF65-F5344CB8AC3E}">
        <p14:creationId xmlns:p14="http://schemas.microsoft.com/office/powerpoint/2010/main" val="1228155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0" indent="0">
              <a:buNone/>
            </a:pPr>
            <a:r>
              <a:rPr lang="it-IT" sz="2000" dirty="0">
                <a:latin typeface="Tahoma" pitchFamily="34" charset="0"/>
              </a:rPr>
              <a:t>Il sistema di conservazione </a:t>
            </a:r>
            <a:r>
              <a:rPr lang="it-IT" sz="2000" dirty="0" err="1">
                <a:latin typeface="Tahoma" pitchFamily="34" charset="0"/>
              </a:rPr>
              <a:t>DigiP</a:t>
            </a:r>
            <a:r>
              <a:rPr lang="it-IT" sz="2000" dirty="0">
                <a:latin typeface="Tahoma" pitchFamily="34" charset="0"/>
              </a:rPr>
              <a:t> è stato progettato per accogliere pacchetti di versamento (SIP – </a:t>
            </a:r>
            <a:r>
              <a:rPr lang="it-IT" sz="2000" dirty="0" err="1">
                <a:latin typeface="Tahoma" pitchFamily="34" charset="0"/>
              </a:rPr>
              <a:t>Submission</a:t>
            </a:r>
            <a:r>
              <a:rPr lang="it-IT" sz="2000" dirty="0">
                <a:latin typeface="Tahoma" pitchFamily="34" charset="0"/>
              </a:rPr>
              <a:t> Information Package) disegnati principalmente secondo lo standard SINCRO. </a:t>
            </a:r>
            <a:endParaRPr lang="it-IT" sz="2000" dirty="0" smtClean="0">
              <a:latin typeface="Tahoma" pitchFamily="34" charset="0"/>
            </a:endParaRPr>
          </a:p>
          <a:p>
            <a:pPr marL="0" indent="0">
              <a:buNone/>
            </a:pPr>
            <a:r>
              <a:rPr lang="it-IT" sz="2000" dirty="0" smtClean="0">
                <a:latin typeface="Tahoma" pitchFamily="34" charset="0"/>
              </a:rPr>
              <a:t>Tuttavia </a:t>
            </a:r>
            <a:r>
              <a:rPr lang="it-IT" sz="2000" dirty="0">
                <a:latin typeface="Tahoma" pitchFamily="34" charset="0"/>
              </a:rPr>
              <a:t>il sistema è altamente configurabile e personalizzabile ed è quindi in grado di accogliere qualsiasi tipo di pacchetto di versamento, garantendo in tal modo un elevato livello di flessibilità.</a:t>
            </a:r>
          </a:p>
          <a:p>
            <a:endParaRPr lang="it-IT" dirty="0"/>
          </a:p>
        </p:txBody>
      </p:sp>
      <p:sp>
        <p:nvSpPr>
          <p:cNvPr id="4" name="Segnaposto numero diapositiva 3"/>
          <p:cNvSpPr>
            <a:spLocks noGrp="1"/>
          </p:cNvSpPr>
          <p:nvPr>
            <p:ph type="sldNum" sz="quarter" idx="12"/>
          </p:nvPr>
        </p:nvSpPr>
        <p:spPr/>
        <p:txBody>
          <a:bodyPr/>
          <a:lstStyle/>
          <a:p>
            <a:fld id="{4EE6299A-A64A-4990-9654-8817F3A46A03}" type="slidenum">
              <a:rPr lang="it-IT" smtClean="0"/>
              <a:pPr/>
              <a:t>13</a:t>
            </a:fld>
            <a:endParaRPr lang="it-IT" dirty="0"/>
          </a:p>
        </p:txBody>
      </p:sp>
      <p:pic>
        <p:nvPicPr>
          <p:cNvPr id="5" name="Immagine 4" descr="intestazione.JPG"/>
          <p:cNvPicPr>
            <a:picLocks noChangeAspect="1"/>
          </p:cNvPicPr>
          <p:nvPr/>
        </p:nvPicPr>
        <p:blipFill>
          <a:blip r:embed="rId2" cstate="print"/>
          <a:stretch>
            <a:fillRect/>
          </a:stretch>
        </p:blipFill>
        <p:spPr>
          <a:xfrm>
            <a:off x="185737" y="326463"/>
            <a:ext cx="8772525" cy="561975"/>
          </a:xfrm>
          <a:prstGeom prst="rect">
            <a:avLst/>
          </a:prstGeom>
        </p:spPr>
      </p:pic>
      <p:sp>
        <p:nvSpPr>
          <p:cNvPr id="6" name="Titolo 1"/>
          <p:cNvSpPr txBox="1">
            <a:spLocks/>
          </p:cNvSpPr>
          <p:nvPr/>
        </p:nvSpPr>
        <p:spPr bwMode="auto">
          <a:xfrm>
            <a:off x="1979713" y="196268"/>
            <a:ext cx="7416824" cy="75257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8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rPr>
              <a:t>Polo marche </a:t>
            </a:r>
            <a:r>
              <a:rPr kumimoji="0" lang="it-IT" sz="1800" b="1" i="0" u="none" strike="noStrike" kern="1200" cap="none" spc="0" normalizeH="0" baseline="0" noProof="0" dirty="0" err="1" smtClean="0">
                <a:ln>
                  <a:noFill/>
                </a:ln>
                <a:solidFill>
                  <a:schemeClr val="tx2">
                    <a:lumMod val="75000"/>
                  </a:schemeClr>
                </a:solidFill>
                <a:effectLst/>
                <a:uLnTx/>
                <a:uFillTx/>
                <a:latin typeface="Tahoma" pitchFamily="34" charset="0"/>
                <a:ea typeface="+mn-ea"/>
                <a:cs typeface="+mn-cs"/>
              </a:rPr>
              <a:t>DigiP</a:t>
            </a:r>
            <a:r>
              <a:rPr kumimoji="0" lang="it-IT" sz="18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rPr>
              <a:t> – Aree funzionali</a:t>
            </a:r>
          </a:p>
        </p:txBody>
      </p:sp>
    </p:spTree>
    <p:extLst>
      <p:ext uri="{BB962C8B-B14F-4D97-AF65-F5344CB8AC3E}">
        <p14:creationId xmlns:p14="http://schemas.microsoft.com/office/powerpoint/2010/main" val="3366488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marL="0" indent="0">
              <a:buNone/>
            </a:pPr>
            <a:r>
              <a:rPr lang="it-IT" dirty="0" err="1"/>
              <a:t>DigiP</a:t>
            </a:r>
            <a:r>
              <a:rPr lang="it-IT" dirty="0"/>
              <a:t> è composto da 6 aree funzionali:</a:t>
            </a:r>
          </a:p>
          <a:p>
            <a:endParaRPr lang="it-IT" dirty="0"/>
          </a:p>
        </p:txBody>
      </p:sp>
      <p:sp>
        <p:nvSpPr>
          <p:cNvPr id="4" name="Segnaposto numero diapositiva 3"/>
          <p:cNvSpPr>
            <a:spLocks noGrp="1"/>
          </p:cNvSpPr>
          <p:nvPr>
            <p:ph type="sldNum" sz="quarter" idx="12"/>
          </p:nvPr>
        </p:nvSpPr>
        <p:spPr/>
        <p:txBody>
          <a:bodyPr/>
          <a:lstStyle/>
          <a:p>
            <a:fld id="{4EE6299A-A64A-4990-9654-8817F3A46A03}" type="slidenum">
              <a:rPr lang="it-IT" smtClean="0"/>
              <a:pPr/>
              <a:t>14</a:t>
            </a:fld>
            <a:endParaRPr lang="it-IT" dirty="0"/>
          </a:p>
        </p:txBody>
      </p:sp>
      <p:pic>
        <p:nvPicPr>
          <p:cNvPr id="5" name="Immagine 4" descr="intestazione.JPG"/>
          <p:cNvPicPr>
            <a:picLocks noChangeAspect="1"/>
          </p:cNvPicPr>
          <p:nvPr/>
        </p:nvPicPr>
        <p:blipFill>
          <a:blip r:embed="rId3" cstate="print"/>
          <a:stretch>
            <a:fillRect/>
          </a:stretch>
        </p:blipFill>
        <p:spPr>
          <a:xfrm>
            <a:off x="185737" y="326463"/>
            <a:ext cx="8772525" cy="561975"/>
          </a:xfrm>
          <a:prstGeom prst="rect">
            <a:avLst/>
          </a:prstGeom>
        </p:spPr>
      </p:pic>
      <p:sp>
        <p:nvSpPr>
          <p:cNvPr id="6" name="Titolo 1"/>
          <p:cNvSpPr txBox="1">
            <a:spLocks/>
          </p:cNvSpPr>
          <p:nvPr/>
        </p:nvSpPr>
        <p:spPr bwMode="auto">
          <a:xfrm>
            <a:off x="1979713" y="196268"/>
            <a:ext cx="7416824" cy="75257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8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rPr>
              <a:t>Polo marche </a:t>
            </a:r>
            <a:r>
              <a:rPr kumimoji="0" lang="it-IT" sz="1800" b="1" i="0" u="none" strike="noStrike" kern="1200" cap="none" spc="0" normalizeH="0" baseline="0" noProof="0" dirty="0" err="1" smtClean="0">
                <a:ln>
                  <a:noFill/>
                </a:ln>
                <a:solidFill>
                  <a:schemeClr val="tx2">
                    <a:lumMod val="75000"/>
                  </a:schemeClr>
                </a:solidFill>
                <a:effectLst/>
                <a:uLnTx/>
                <a:uFillTx/>
                <a:latin typeface="Tahoma" pitchFamily="34" charset="0"/>
                <a:ea typeface="+mn-ea"/>
                <a:cs typeface="+mn-cs"/>
              </a:rPr>
              <a:t>DigiP</a:t>
            </a:r>
            <a:r>
              <a:rPr kumimoji="0" lang="it-IT" sz="18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rPr>
              <a:t> – Aree funzionali</a:t>
            </a:r>
          </a:p>
        </p:txBody>
      </p:sp>
      <p:pic>
        <p:nvPicPr>
          <p:cNvPr id="7" name="Immagine 6" descr="Schema delle aree funzionali di DigiP basato sul modello OAIS: Administration, Ingest, Preservation Planning, Archival storage, Data management, Access"/>
          <p:cNvPicPr/>
          <p:nvPr/>
        </p:nvPicPr>
        <p:blipFill>
          <a:blip r:embed="rId4">
            <a:extLst>
              <a:ext uri="{28A0092B-C50C-407E-A947-70E740481C1C}">
                <a14:useLocalDpi xmlns:a14="http://schemas.microsoft.com/office/drawing/2010/main" val="0"/>
              </a:ext>
            </a:extLst>
          </a:blip>
          <a:srcRect/>
          <a:stretch>
            <a:fillRect/>
          </a:stretch>
        </p:blipFill>
        <p:spPr bwMode="auto">
          <a:xfrm>
            <a:off x="2267744" y="2420888"/>
            <a:ext cx="4464496" cy="3473956"/>
          </a:xfrm>
          <a:prstGeom prst="rect">
            <a:avLst/>
          </a:prstGeom>
          <a:noFill/>
          <a:ln>
            <a:noFill/>
          </a:ln>
        </p:spPr>
      </p:pic>
    </p:spTree>
    <p:extLst>
      <p:ext uri="{BB962C8B-B14F-4D97-AF65-F5344CB8AC3E}">
        <p14:creationId xmlns:p14="http://schemas.microsoft.com/office/powerpoint/2010/main" val="25754759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268760"/>
            <a:ext cx="8229600" cy="4857403"/>
          </a:xfrm>
        </p:spPr>
        <p:txBody>
          <a:bodyPr>
            <a:normAutofit fontScale="47500" lnSpcReduction="20000"/>
          </a:bodyPr>
          <a:lstStyle/>
          <a:p>
            <a:pPr lvl="0"/>
            <a:r>
              <a:rPr lang="it-IT" dirty="0"/>
              <a:t>INGEST, è l’area funzionale costituita dall’insieme dei processi che sovraintendono l’accettazione delle risorse digitali inviate dai soggetti produttori e della loro preparazione per l’inclusione nel sistema di archiviazione</a:t>
            </a:r>
            <a:r>
              <a:rPr lang="it-IT" dirty="0" smtClean="0"/>
              <a:t>;</a:t>
            </a:r>
          </a:p>
          <a:p>
            <a:pPr lvl="0"/>
            <a:endParaRPr lang="it-IT" dirty="0"/>
          </a:p>
          <a:p>
            <a:pPr lvl="0"/>
            <a:r>
              <a:rPr lang="it-IT" dirty="0"/>
              <a:t>ARCHIVAL STORAGE, è la funzione gestisce l’immagazzinamento a lungo termine delle risorse digitali affidate al sistema</a:t>
            </a:r>
            <a:r>
              <a:rPr lang="it-IT" dirty="0" smtClean="0"/>
              <a:t>;</a:t>
            </a:r>
          </a:p>
          <a:p>
            <a:pPr lvl="0"/>
            <a:endParaRPr lang="it-IT" dirty="0"/>
          </a:p>
          <a:p>
            <a:pPr lvl="0"/>
            <a:r>
              <a:rPr lang="it-IT" dirty="0"/>
              <a:t>DATA MANAGEMENT, è l'unità di gestione dei metadati e del catalogo di ricerca</a:t>
            </a:r>
            <a:r>
              <a:rPr lang="it-IT" dirty="0" smtClean="0"/>
              <a:t>;</a:t>
            </a:r>
          </a:p>
          <a:p>
            <a:pPr lvl="0"/>
            <a:endParaRPr lang="it-IT" dirty="0"/>
          </a:p>
          <a:p>
            <a:pPr lvl="0"/>
            <a:r>
              <a:rPr lang="it-IT" dirty="0"/>
              <a:t>ADMINISTRATION, è l’area funzionale che raggruppa l’insieme delle funzioni rivolte alla gestione delle configurazioni del sistema, al monitoraggio, all’interazione con gli utenti, agli accordi di servizio con i produttori ed al mantenimento degli standard di archiviazione definiti</a:t>
            </a:r>
            <a:r>
              <a:rPr lang="it-IT" dirty="0" smtClean="0"/>
              <a:t>;</a:t>
            </a:r>
          </a:p>
          <a:p>
            <a:pPr lvl="0"/>
            <a:endParaRPr lang="it-IT" dirty="0"/>
          </a:p>
          <a:p>
            <a:pPr lvl="0"/>
            <a:r>
              <a:rPr lang="it-IT" dirty="0"/>
              <a:t>PRESERVATION PLANNING, è l’area funzionale che si occupa della progettazione della strategia di conservazione del sistema e delle sue modifiche a fronte dei cambiamenti tecnologici riguardanti gli oggetti archiviati e del mutamento dei bisogni espressi dalla Comunità di riferimento</a:t>
            </a:r>
            <a:r>
              <a:rPr lang="it-IT" dirty="0" smtClean="0"/>
              <a:t>;</a:t>
            </a:r>
          </a:p>
          <a:p>
            <a:pPr lvl="0"/>
            <a:endParaRPr lang="it-IT" dirty="0"/>
          </a:p>
          <a:p>
            <a:pPr lvl="0"/>
            <a:r>
              <a:rPr lang="it-IT" dirty="0"/>
              <a:t>ACCESS, è l’area funzionale dove si gestisce il flusso di richieste di documenti in uscita e la ricerca da parte del Consumatore.</a:t>
            </a:r>
          </a:p>
          <a:p>
            <a:pPr marL="0" indent="0">
              <a:buNone/>
            </a:pPr>
            <a:endParaRPr lang="it-IT" dirty="0"/>
          </a:p>
        </p:txBody>
      </p:sp>
      <p:sp>
        <p:nvSpPr>
          <p:cNvPr id="4" name="Segnaposto numero diapositiva 3"/>
          <p:cNvSpPr>
            <a:spLocks noGrp="1"/>
          </p:cNvSpPr>
          <p:nvPr>
            <p:ph type="sldNum" sz="quarter" idx="12"/>
          </p:nvPr>
        </p:nvSpPr>
        <p:spPr/>
        <p:txBody>
          <a:bodyPr/>
          <a:lstStyle/>
          <a:p>
            <a:fld id="{4EE6299A-A64A-4990-9654-8817F3A46A03}" type="slidenum">
              <a:rPr lang="it-IT" smtClean="0"/>
              <a:pPr/>
              <a:t>15</a:t>
            </a:fld>
            <a:endParaRPr lang="it-IT" dirty="0"/>
          </a:p>
        </p:txBody>
      </p:sp>
      <p:pic>
        <p:nvPicPr>
          <p:cNvPr id="5" name="Immagine 4" descr="intestazione.JPG"/>
          <p:cNvPicPr>
            <a:picLocks noChangeAspect="1"/>
          </p:cNvPicPr>
          <p:nvPr/>
        </p:nvPicPr>
        <p:blipFill>
          <a:blip r:embed="rId2" cstate="print"/>
          <a:stretch>
            <a:fillRect/>
          </a:stretch>
        </p:blipFill>
        <p:spPr>
          <a:xfrm>
            <a:off x="185737" y="326463"/>
            <a:ext cx="8772525" cy="561975"/>
          </a:xfrm>
          <a:prstGeom prst="rect">
            <a:avLst/>
          </a:prstGeom>
        </p:spPr>
      </p:pic>
      <p:sp>
        <p:nvSpPr>
          <p:cNvPr id="6" name="Titolo 1"/>
          <p:cNvSpPr txBox="1">
            <a:spLocks/>
          </p:cNvSpPr>
          <p:nvPr/>
        </p:nvSpPr>
        <p:spPr bwMode="auto">
          <a:xfrm>
            <a:off x="1979713" y="196268"/>
            <a:ext cx="7416824" cy="75257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8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rPr>
              <a:t>Polo marche </a:t>
            </a:r>
            <a:r>
              <a:rPr kumimoji="0" lang="it-IT" sz="1800" b="1" i="0" u="none" strike="noStrike" kern="1200" cap="none" spc="0" normalizeH="0" baseline="0" noProof="0" dirty="0" err="1" smtClean="0">
                <a:ln>
                  <a:noFill/>
                </a:ln>
                <a:solidFill>
                  <a:schemeClr val="tx2">
                    <a:lumMod val="75000"/>
                  </a:schemeClr>
                </a:solidFill>
                <a:effectLst/>
                <a:uLnTx/>
                <a:uFillTx/>
                <a:latin typeface="Tahoma" pitchFamily="34" charset="0"/>
                <a:ea typeface="+mn-ea"/>
                <a:cs typeface="+mn-cs"/>
              </a:rPr>
              <a:t>DigiP</a:t>
            </a:r>
            <a:r>
              <a:rPr kumimoji="0" lang="it-IT" sz="18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rPr>
              <a:t> – Aree funzionali</a:t>
            </a:r>
          </a:p>
        </p:txBody>
      </p:sp>
    </p:spTree>
    <p:extLst>
      <p:ext uri="{BB962C8B-B14F-4D97-AF65-F5344CB8AC3E}">
        <p14:creationId xmlns:p14="http://schemas.microsoft.com/office/powerpoint/2010/main" val="30835204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descr="intestazione.JPG"/>
          <p:cNvPicPr>
            <a:picLocks noChangeAspect="1"/>
          </p:cNvPicPr>
          <p:nvPr/>
        </p:nvPicPr>
        <p:blipFill>
          <a:blip r:embed="rId3" cstate="print"/>
          <a:stretch>
            <a:fillRect/>
          </a:stretch>
        </p:blipFill>
        <p:spPr>
          <a:xfrm>
            <a:off x="87857" y="285726"/>
            <a:ext cx="8772525" cy="561975"/>
          </a:xfrm>
          <a:prstGeom prst="rect">
            <a:avLst/>
          </a:prstGeom>
        </p:spPr>
      </p:pic>
      <p:graphicFrame>
        <p:nvGraphicFramePr>
          <p:cNvPr id="37" name="Diagramma 36"/>
          <p:cNvGraphicFramePr/>
          <p:nvPr>
            <p:extLst>
              <p:ext uri="{D42A27DB-BD31-4B8C-83A1-F6EECF244321}">
                <p14:modId xmlns:p14="http://schemas.microsoft.com/office/powerpoint/2010/main" val="3017026789"/>
              </p:ext>
            </p:extLst>
          </p:nvPr>
        </p:nvGraphicFramePr>
        <p:xfrm>
          <a:off x="755576" y="2521081"/>
          <a:ext cx="4136592" cy="405132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2" name="Ovale 31"/>
          <p:cNvSpPr/>
          <p:nvPr/>
        </p:nvSpPr>
        <p:spPr>
          <a:xfrm>
            <a:off x="298415" y="2751103"/>
            <a:ext cx="3883173" cy="3884400"/>
          </a:xfrm>
          <a:prstGeom prst="ellipse">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it-IT" dirty="0"/>
          </a:p>
        </p:txBody>
      </p:sp>
      <p:pic>
        <p:nvPicPr>
          <p:cNvPr id="16" name="Immagin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57961" y="3146103"/>
            <a:ext cx="595730" cy="802631"/>
          </a:xfrm>
          <a:prstGeom prst="rect">
            <a:avLst/>
          </a:prstGeom>
        </p:spPr>
      </p:pic>
      <p:pic>
        <p:nvPicPr>
          <p:cNvPr id="17" name="Immagin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59392" y="4327598"/>
            <a:ext cx="595730" cy="802631"/>
          </a:xfrm>
          <a:prstGeom prst="rect">
            <a:avLst/>
          </a:prstGeom>
        </p:spPr>
      </p:pic>
      <p:pic>
        <p:nvPicPr>
          <p:cNvPr id="18" name="Immagin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61066" y="5548248"/>
            <a:ext cx="595730" cy="802631"/>
          </a:xfrm>
          <a:prstGeom prst="rect">
            <a:avLst/>
          </a:prstGeom>
        </p:spPr>
      </p:pic>
      <p:sp>
        <p:nvSpPr>
          <p:cNvPr id="7" name="Segnaposto numero diapositiva 6"/>
          <p:cNvSpPr>
            <a:spLocks noGrp="1"/>
          </p:cNvSpPr>
          <p:nvPr>
            <p:ph type="sldNum" sz="quarter" idx="12"/>
          </p:nvPr>
        </p:nvSpPr>
        <p:spPr/>
        <p:txBody>
          <a:bodyPr/>
          <a:lstStyle/>
          <a:p>
            <a:fld id="{4EE6299A-A64A-4990-9654-8817F3A46A03}" type="slidenum">
              <a:rPr lang="it-IT" smtClean="0"/>
              <a:pPr/>
              <a:t>16</a:t>
            </a:fld>
            <a:endParaRPr lang="it-IT" dirty="0"/>
          </a:p>
        </p:txBody>
      </p:sp>
      <p:sp>
        <p:nvSpPr>
          <p:cNvPr id="15" name="CasellaDiTesto 14"/>
          <p:cNvSpPr txBox="1"/>
          <p:nvPr/>
        </p:nvSpPr>
        <p:spPr>
          <a:xfrm>
            <a:off x="5220072" y="4508637"/>
            <a:ext cx="2088232" cy="369332"/>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it-IT" dirty="0" smtClean="0">
                <a:solidFill>
                  <a:srgbClr val="0070C0"/>
                </a:solidFill>
              </a:rPr>
              <a:t>Unità</a:t>
            </a:r>
            <a:r>
              <a:rPr lang="it-IT" dirty="0" smtClean="0"/>
              <a:t> </a:t>
            </a:r>
            <a:r>
              <a:rPr lang="it-IT" dirty="0" smtClean="0">
                <a:solidFill>
                  <a:srgbClr val="0070C0"/>
                </a:solidFill>
              </a:rPr>
              <a:t>documentaria</a:t>
            </a:r>
            <a:endParaRPr lang="it-IT" dirty="0">
              <a:solidFill>
                <a:srgbClr val="0070C0"/>
              </a:solidFill>
            </a:endParaRPr>
          </a:p>
        </p:txBody>
      </p:sp>
      <p:sp>
        <p:nvSpPr>
          <p:cNvPr id="30" name="CasellaDiTesto 29"/>
          <p:cNvSpPr txBox="1"/>
          <p:nvPr/>
        </p:nvSpPr>
        <p:spPr>
          <a:xfrm>
            <a:off x="1076951" y="2096824"/>
            <a:ext cx="2353479" cy="36933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it-IT" dirty="0" smtClean="0"/>
              <a:t>Contenuto informativo</a:t>
            </a:r>
            <a:endParaRPr lang="it-IT" dirty="0"/>
          </a:p>
        </p:txBody>
      </p:sp>
      <p:sp>
        <p:nvSpPr>
          <p:cNvPr id="43" name="CasellaDiTesto 42"/>
          <p:cNvSpPr txBox="1"/>
          <p:nvPr/>
        </p:nvSpPr>
        <p:spPr>
          <a:xfrm>
            <a:off x="3652147" y="872441"/>
            <a:ext cx="2244698" cy="36933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it-IT" dirty="0" smtClean="0"/>
              <a:t>Pacchetto Informativo</a:t>
            </a:r>
            <a:endParaRPr lang="it-IT" dirty="0"/>
          </a:p>
        </p:txBody>
      </p:sp>
      <p:cxnSp>
        <p:nvCxnSpPr>
          <p:cNvPr id="51" name="Connettore 2 50"/>
          <p:cNvCxnSpPr/>
          <p:nvPr/>
        </p:nvCxnSpPr>
        <p:spPr>
          <a:xfrm>
            <a:off x="2253690" y="1700808"/>
            <a:ext cx="0" cy="396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5" name="Connettore 1 54"/>
          <p:cNvCxnSpPr/>
          <p:nvPr/>
        </p:nvCxnSpPr>
        <p:spPr>
          <a:xfrm>
            <a:off x="2253690" y="1700808"/>
            <a:ext cx="252080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Connettore 1 56"/>
          <p:cNvCxnSpPr/>
          <p:nvPr/>
        </p:nvCxnSpPr>
        <p:spPr>
          <a:xfrm>
            <a:off x="4774496" y="1241773"/>
            <a:ext cx="0" cy="459035"/>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Connettore 2 58"/>
          <p:cNvCxnSpPr/>
          <p:nvPr/>
        </p:nvCxnSpPr>
        <p:spPr>
          <a:xfrm>
            <a:off x="4216099" y="4728913"/>
            <a:ext cx="100397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1" name="Connettore 1 60"/>
          <p:cNvCxnSpPr/>
          <p:nvPr/>
        </p:nvCxnSpPr>
        <p:spPr>
          <a:xfrm>
            <a:off x="2253690" y="2466156"/>
            <a:ext cx="0" cy="284947"/>
          </a:xfrm>
          <a:prstGeom prst="line">
            <a:avLst/>
          </a:prstGeom>
        </p:spPr>
        <p:style>
          <a:lnRef idx="1">
            <a:schemeClr val="accent1"/>
          </a:lnRef>
          <a:fillRef idx="0">
            <a:schemeClr val="accent1"/>
          </a:fillRef>
          <a:effectRef idx="0">
            <a:schemeClr val="accent1"/>
          </a:effectRef>
          <a:fontRef idx="minor">
            <a:schemeClr val="tx1"/>
          </a:fontRef>
        </p:style>
      </p:cxnSp>
      <p:sp>
        <p:nvSpPr>
          <p:cNvPr id="19" name="CasellaDiTesto 18"/>
          <p:cNvSpPr txBox="1"/>
          <p:nvPr/>
        </p:nvSpPr>
        <p:spPr>
          <a:xfrm>
            <a:off x="5126239" y="2091579"/>
            <a:ext cx="3528392" cy="36933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it-IT" dirty="0" smtClean="0"/>
              <a:t>Informazioni di conservazione - PDI</a:t>
            </a:r>
            <a:endParaRPr lang="it-IT" dirty="0"/>
          </a:p>
        </p:txBody>
      </p:sp>
      <p:pic>
        <p:nvPicPr>
          <p:cNvPr id="21" name="Immagin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94744" y="2778424"/>
            <a:ext cx="791381" cy="791381"/>
          </a:xfrm>
          <a:prstGeom prst="rect">
            <a:avLst/>
          </a:prstGeom>
        </p:spPr>
      </p:pic>
      <p:cxnSp>
        <p:nvCxnSpPr>
          <p:cNvPr id="22" name="Connettore 1 21"/>
          <p:cNvCxnSpPr>
            <a:endCxn id="21" idx="0"/>
          </p:cNvCxnSpPr>
          <p:nvPr/>
        </p:nvCxnSpPr>
        <p:spPr>
          <a:xfrm>
            <a:off x="6890434" y="2460911"/>
            <a:ext cx="1" cy="31751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Connettore 2 10"/>
          <p:cNvCxnSpPr/>
          <p:nvPr/>
        </p:nvCxnSpPr>
        <p:spPr>
          <a:xfrm>
            <a:off x="6890434" y="1700808"/>
            <a:ext cx="0" cy="3907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nettore 1 12"/>
          <p:cNvCxnSpPr/>
          <p:nvPr/>
        </p:nvCxnSpPr>
        <p:spPr>
          <a:xfrm>
            <a:off x="4774496" y="1700808"/>
            <a:ext cx="211593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74044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wipe(down)">
                                      <p:cBhvr>
                                        <p:cTn id="7"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Immagine 20"/>
          <p:cNvPicPr>
            <a:picLocks noChangeAspect="1"/>
          </p:cNvPicPr>
          <p:nvPr/>
        </p:nvPicPr>
        <p:blipFill>
          <a:blip r:embed="rId3" cstate="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6304829" y="1932852"/>
            <a:ext cx="2975217" cy="2975217"/>
          </a:xfrm>
          <a:prstGeom prst="rect">
            <a:avLst/>
          </a:prstGeom>
          <a:effectLst/>
        </p:spPr>
      </p:pic>
      <p:pic>
        <p:nvPicPr>
          <p:cNvPr id="5" name="Immagine 4" descr="intestazione.JPG"/>
          <p:cNvPicPr>
            <a:picLocks noChangeAspect="1"/>
          </p:cNvPicPr>
          <p:nvPr/>
        </p:nvPicPr>
        <p:blipFill>
          <a:blip r:embed="rId4" cstate="print"/>
          <a:stretch>
            <a:fillRect/>
          </a:stretch>
        </p:blipFill>
        <p:spPr>
          <a:xfrm>
            <a:off x="87857" y="285726"/>
            <a:ext cx="8772525" cy="561975"/>
          </a:xfrm>
          <a:prstGeom prst="rect">
            <a:avLst/>
          </a:prstGeom>
        </p:spPr>
      </p:pic>
      <p:graphicFrame>
        <p:nvGraphicFramePr>
          <p:cNvPr id="37" name="Diagramma 36"/>
          <p:cNvGraphicFramePr/>
          <p:nvPr>
            <p:extLst>
              <p:ext uri="{D42A27DB-BD31-4B8C-83A1-F6EECF244321}">
                <p14:modId xmlns:p14="http://schemas.microsoft.com/office/powerpoint/2010/main" val="1758157930"/>
              </p:ext>
            </p:extLst>
          </p:nvPr>
        </p:nvGraphicFramePr>
        <p:xfrm>
          <a:off x="1983549" y="1556792"/>
          <a:ext cx="4136592" cy="4051322"/>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41" name="Immagine 40"/>
          <p:cNvPicPr>
            <a:picLocks noChangeAspect="1"/>
          </p:cNvPicPr>
          <p:nvPr/>
        </p:nvPicPr>
        <p:blipFill>
          <a:blip r:embed="rId10"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79334" y="2718174"/>
            <a:ext cx="1515642" cy="1515642"/>
          </a:xfrm>
          <a:prstGeom prst="rect">
            <a:avLst/>
          </a:prstGeom>
        </p:spPr>
      </p:pic>
      <p:sp>
        <p:nvSpPr>
          <p:cNvPr id="42" name="CasellaDiTesto 41"/>
          <p:cNvSpPr txBox="1"/>
          <p:nvPr/>
        </p:nvSpPr>
        <p:spPr>
          <a:xfrm>
            <a:off x="262749" y="4077072"/>
            <a:ext cx="1572947" cy="830997"/>
          </a:xfrm>
          <a:prstGeom prst="rect">
            <a:avLst/>
          </a:prstGeom>
          <a:noFill/>
        </p:spPr>
        <p:txBody>
          <a:bodyPr wrap="square" rtlCol="0">
            <a:spAutoFit/>
          </a:bodyPr>
          <a:lstStyle/>
          <a:p>
            <a:r>
              <a:rPr lang="it-IT" sz="2400" b="1" dirty="0" smtClean="0">
                <a:solidFill>
                  <a:schemeClr val="accent1"/>
                </a:solidFill>
              </a:rPr>
              <a:t>Soggetto</a:t>
            </a:r>
            <a:r>
              <a:rPr lang="it-IT" sz="2400" dirty="0" smtClean="0">
                <a:solidFill>
                  <a:schemeClr val="accent1"/>
                </a:solidFill>
              </a:rPr>
              <a:t> </a:t>
            </a:r>
          </a:p>
          <a:p>
            <a:r>
              <a:rPr lang="it-IT" sz="2400" b="1" dirty="0" smtClean="0">
                <a:solidFill>
                  <a:schemeClr val="accent1"/>
                </a:solidFill>
              </a:rPr>
              <a:t>produttore</a:t>
            </a:r>
            <a:endParaRPr lang="it-IT" sz="2400" b="1" dirty="0">
              <a:solidFill>
                <a:schemeClr val="accent1"/>
              </a:solidFill>
            </a:endParaRPr>
          </a:p>
        </p:txBody>
      </p:sp>
      <p:pic>
        <p:nvPicPr>
          <p:cNvPr id="14" name="Immagine 1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962572" y="3079995"/>
            <a:ext cx="792000" cy="792000"/>
          </a:xfrm>
          <a:prstGeom prst="rect">
            <a:avLst/>
          </a:prstGeom>
        </p:spPr>
      </p:pic>
      <p:sp>
        <p:nvSpPr>
          <p:cNvPr id="32" name="Ovale 31"/>
          <p:cNvSpPr/>
          <p:nvPr/>
        </p:nvSpPr>
        <p:spPr>
          <a:xfrm>
            <a:off x="1694976" y="1412776"/>
            <a:ext cx="4320000" cy="4320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cxnSp>
        <p:nvCxnSpPr>
          <p:cNvPr id="20" name="Connettore 1 19"/>
          <p:cNvCxnSpPr/>
          <p:nvPr/>
        </p:nvCxnSpPr>
        <p:spPr>
          <a:xfrm flipH="1" flipV="1">
            <a:off x="4355976" y="2492896"/>
            <a:ext cx="720080" cy="983099"/>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Connettore 1 21"/>
          <p:cNvCxnSpPr/>
          <p:nvPr/>
        </p:nvCxnSpPr>
        <p:spPr>
          <a:xfrm flipH="1">
            <a:off x="4716016" y="3475995"/>
            <a:ext cx="36004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Connettore 1 23"/>
          <p:cNvCxnSpPr/>
          <p:nvPr/>
        </p:nvCxnSpPr>
        <p:spPr>
          <a:xfrm flipH="1">
            <a:off x="4355976" y="3475995"/>
            <a:ext cx="720080" cy="1177141"/>
          </a:xfrm>
          <a:prstGeom prst="line">
            <a:avLst/>
          </a:prstGeom>
        </p:spPr>
        <p:style>
          <a:lnRef idx="1">
            <a:schemeClr val="accent1"/>
          </a:lnRef>
          <a:fillRef idx="0">
            <a:schemeClr val="accent1"/>
          </a:fillRef>
          <a:effectRef idx="0">
            <a:schemeClr val="accent1"/>
          </a:effectRef>
          <a:fontRef idx="minor">
            <a:schemeClr val="tx1"/>
          </a:fontRef>
        </p:style>
      </p:cxnSp>
      <p:sp>
        <p:nvSpPr>
          <p:cNvPr id="25" name="Freccia a destra 24"/>
          <p:cNvSpPr/>
          <p:nvPr/>
        </p:nvSpPr>
        <p:spPr>
          <a:xfrm>
            <a:off x="6053796" y="3195954"/>
            <a:ext cx="861280" cy="67604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34" name="CasellaDiTesto 33"/>
          <p:cNvSpPr txBox="1"/>
          <p:nvPr/>
        </p:nvSpPr>
        <p:spPr>
          <a:xfrm>
            <a:off x="4831467" y="3906567"/>
            <a:ext cx="1054148" cy="369332"/>
          </a:xfrm>
          <a:prstGeom prst="rect">
            <a:avLst/>
          </a:prstGeom>
          <a:noFill/>
        </p:spPr>
        <p:txBody>
          <a:bodyPr wrap="square" rtlCol="0">
            <a:spAutoFit/>
          </a:bodyPr>
          <a:lstStyle/>
          <a:p>
            <a:r>
              <a:rPr lang="it-IT" dirty="0" smtClean="0"/>
              <a:t>Metadati</a:t>
            </a:r>
            <a:endParaRPr lang="it-IT" dirty="0"/>
          </a:p>
        </p:txBody>
      </p:sp>
      <p:pic>
        <p:nvPicPr>
          <p:cNvPr id="16" name="Immagin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885934" y="2181814"/>
            <a:ext cx="595730" cy="802631"/>
          </a:xfrm>
          <a:prstGeom prst="rect">
            <a:avLst/>
          </a:prstGeom>
        </p:spPr>
      </p:pic>
      <p:pic>
        <p:nvPicPr>
          <p:cNvPr id="17" name="Immagin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187365" y="3363309"/>
            <a:ext cx="595730" cy="802631"/>
          </a:xfrm>
          <a:prstGeom prst="rect">
            <a:avLst/>
          </a:prstGeom>
        </p:spPr>
      </p:pic>
      <p:pic>
        <p:nvPicPr>
          <p:cNvPr id="18" name="Immagin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889039" y="4583959"/>
            <a:ext cx="595730" cy="802631"/>
          </a:xfrm>
          <a:prstGeom prst="rect">
            <a:avLst/>
          </a:prstGeom>
        </p:spPr>
      </p:pic>
      <p:sp>
        <p:nvSpPr>
          <p:cNvPr id="7" name="Segnaposto numero diapositiva 6"/>
          <p:cNvSpPr>
            <a:spLocks noGrp="1"/>
          </p:cNvSpPr>
          <p:nvPr>
            <p:ph type="sldNum" sz="quarter" idx="12"/>
          </p:nvPr>
        </p:nvSpPr>
        <p:spPr/>
        <p:txBody>
          <a:bodyPr/>
          <a:lstStyle/>
          <a:p>
            <a:fld id="{4EE6299A-A64A-4990-9654-8817F3A46A03}" type="slidenum">
              <a:rPr lang="it-IT" smtClean="0"/>
              <a:pPr/>
              <a:t>17</a:t>
            </a:fld>
            <a:endParaRPr lang="it-IT" dirty="0"/>
          </a:p>
        </p:txBody>
      </p:sp>
      <p:sp>
        <p:nvSpPr>
          <p:cNvPr id="23" name="CasellaDiTesto 22"/>
          <p:cNvSpPr txBox="1"/>
          <p:nvPr/>
        </p:nvSpPr>
        <p:spPr>
          <a:xfrm>
            <a:off x="6304829" y="5021891"/>
            <a:ext cx="2559425" cy="461665"/>
          </a:xfrm>
          <a:prstGeom prst="rect">
            <a:avLst/>
          </a:prstGeom>
          <a:noFill/>
        </p:spPr>
        <p:txBody>
          <a:bodyPr wrap="square" rtlCol="0">
            <a:spAutoFit/>
          </a:bodyPr>
          <a:lstStyle/>
          <a:p>
            <a:r>
              <a:rPr lang="it-IT" sz="2400" b="1" dirty="0" smtClean="0">
                <a:solidFill>
                  <a:schemeClr val="accent1"/>
                </a:solidFill>
              </a:rPr>
              <a:t>Polo Marche DigiP</a:t>
            </a:r>
            <a:endParaRPr lang="it-IT" sz="2400" b="1" dirty="0">
              <a:solidFill>
                <a:schemeClr val="accent1"/>
              </a:solidFill>
            </a:endParaRPr>
          </a:p>
        </p:txBody>
      </p:sp>
      <p:sp>
        <p:nvSpPr>
          <p:cNvPr id="3" name="CasellaDiTesto 2"/>
          <p:cNvSpPr txBox="1"/>
          <p:nvPr/>
        </p:nvSpPr>
        <p:spPr>
          <a:xfrm>
            <a:off x="5220072" y="654970"/>
            <a:ext cx="2310545" cy="646331"/>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it-IT" dirty="0" smtClean="0"/>
              <a:t>Pacchetto informativo di versamento</a:t>
            </a:r>
            <a:endParaRPr lang="it-IT" dirty="0"/>
          </a:p>
        </p:txBody>
      </p:sp>
      <p:cxnSp>
        <p:nvCxnSpPr>
          <p:cNvPr id="8" name="Connettore 4 7"/>
          <p:cNvCxnSpPr>
            <a:endCxn id="32" idx="0"/>
          </p:cNvCxnSpPr>
          <p:nvPr/>
        </p:nvCxnSpPr>
        <p:spPr>
          <a:xfrm rot="10800000" flipV="1">
            <a:off x="3854976" y="968888"/>
            <a:ext cx="1365096" cy="443887"/>
          </a:xfrm>
          <a:prstGeom prst="bentConnector2">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418401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down)">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4"/>
                                        </p:tgtEl>
                                        <p:attrNameLst>
                                          <p:attrName>style.visibility</p:attrName>
                                        </p:attrNameLst>
                                      </p:cBhvr>
                                      <p:to>
                                        <p:strVal val="visible"/>
                                      </p:to>
                                    </p:set>
                                    <p:animEffect transition="in" filter="wipe(down)">
                                      <p:cBhvr>
                                        <p:cTn id="12" dur="500"/>
                                        <p:tgtEl>
                                          <p:spTgt spid="3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wipe(down)">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wipe(down)">
                                      <p:cBhvr>
                                        <p:cTn id="22" dur="500"/>
                                        <p:tgtEl>
                                          <p:spTgt spid="2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wipe(down)">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wipe(down)">
                                      <p:cBhvr>
                                        <p:cTn id="32" dur="500"/>
                                        <p:tgtEl>
                                          <p:spTgt spid="25"/>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2"/>
                                        </p:tgtEl>
                                        <p:attrNameLst>
                                          <p:attrName>style.visibility</p:attrName>
                                        </p:attrNameLst>
                                      </p:cBhvr>
                                      <p:to>
                                        <p:strVal val="visible"/>
                                      </p:to>
                                    </p:set>
                                    <p:animEffect transition="in" filter="wipe(down)">
                                      <p:cBhvr>
                                        <p:cTn id="37" dur="500"/>
                                        <p:tgtEl>
                                          <p:spTgt spid="32"/>
                                        </p:tgtEl>
                                      </p:cBhvr>
                                    </p:animEffect>
                                  </p:childTnLst>
                                </p:cTn>
                              </p:par>
                              <p:par>
                                <p:cTn id="38" presetID="22" presetClass="entr" presetSubtype="4" fill="hold" nodeType="with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wipe(down)">
                                      <p:cBhvr>
                                        <p:cTn id="40" dur="500"/>
                                        <p:tgtEl>
                                          <p:spTgt spid="8"/>
                                        </p:tgtEl>
                                      </p:cBhvr>
                                    </p:animEffect>
                                  </p:childTnLst>
                                </p:cTn>
                              </p:par>
                              <p:par>
                                <p:cTn id="41" presetID="22" presetClass="entr" presetSubtype="4" fill="hold" grpId="0" nodeType="withEffect">
                                  <p:stCondLst>
                                    <p:cond delay="0"/>
                                  </p:stCondLst>
                                  <p:childTnLst>
                                    <p:set>
                                      <p:cBhvr>
                                        <p:cTn id="42" dur="1" fill="hold">
                                          <p:stCondLst>
                                            <p:cond delay="0"/>
                                          </p:stCondLst>
                                        </p:cTn>
                                        <p:tgtEl>
                                          <p:spTgt spid="3"/>
                                        </p:tgtEl>
                                        <p:attrNameLst>
                                          <p:attrName>style.visibility</p:attrName>
                                        </p:attrNameLst>
                                      </p:cBhvr>
                                      <p:to>
                                        <p:strVal val="visible"/>
                                      </p:to>
                                    </p:set>
                                    <p:animEffect transition="in" filter="wipe(down)">
                                      <p:cBhvr>
                                        <p:cTn id="4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25" grpId="0" animBg="1"/>
      <p:bldP spid="34" grpId="0"/>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6"/>
          <p:cNvSpPr txBox="1">
            <a:spLocks/>
          </p:cNvSpPr>
          <p:nvPr/>
        </p:nvSpPr>
        <p:spPr>
          <a:xfrm>
            <a:off x="777783" y="980728"/>
            <a:ext cx="7776864" cy="525658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it-IT" sz="3100" dirty="0">
              <a:solidFill>
                <a:srgbClr val="002060"/>
              </a:solidFill>
            </a:endParaRPr>
          </a:p>
          <a:p>
            <a:pPr marL="0" indent="0">
              <a:buNone/>
            </a:pPr>
            <a:endParaRPr lang="it-IT" sz="1400" b="1" dirty="0" smtClean="0">
              <a:solidFill>
                <a:srgbClr val="002060"/>
              </a:solidFill>
            </a:endParaRPr>
          </a:p>
          <a:p>
            <a:pPr marL="0" indent="0" algn="r">
              <a:buFont typeface="Arial" pitchFamily="34" charset="0"/>
              <a:buNone/>
            </a:pPr>
            <a:endParaRPr lang="it-IT" sz="1400" b="1" dirty="0" smtClean="0">
              <a:solidFill>
                <a:srgbClr val="002060"/>
              </a:solidFill>
            </a:endParaRPr>
          </a:p>
          <a:p>
            <a:pPr marL="0" indent="0" algn="r">
              <a:buFont typeface="Arial" pitchFamily="34" charset="0"/>
              <a:buNone/>
            </a:pPr>
            <a:endParaRPr lang="it-IT" sz="1400" b="1" dirty="0" smtClean="0">
              <a:solidFill>
                <a:srgbClr val="002060"/>
              </a:solidFill>
            </a:endParaRPr>
          </a:p>
          <a:p>
            <a:pPr marL="0" indent="0" algn="r">
              <a:buFont typeface="Arial" pitchFamily="34" charset="0"/>
              <a:buNone/>
            </a:pPr>
            <a:endParaRPr lang="it-IT" sz="1400" b="1" dirty="0" smtClean="0">
              <a:solidFill>
                <a:srgbClr val="002060"/>
              </a:solidFill>
            </a:endParaRPr>
          </a:p>
          <a:p>
            <a:pPr marL="0" indent="0" algn="r">
              <a:buFont typeface="Arial" pitchFamily="34" charset="0"/>
              <a:buNone/>
            </a:pPr>
            <a:endParaRPr lang="it-IT" sz="1400" b="1" dirty="0" smtClean="0">
              <a:solidFill>
                <a:srgbClr val="002060"/>
              </a:solidFill>
            </a:endParaRPr>
          </a:p>
          <a:p>
            <a:pPr marL="0" indent="0" algn="r">
              <a:buFont typeface="Arial" pitchFamily="34" charset="0"/>
              <a:buNone/>
            </a:pPr>
            <a:endParaRPr lang="it-IT" sz="1400" b="1" dirty="0" smtClean="0">
              <a:solidFill>
                <a:srgbClr val="002060"/>
              </a:solidFill>
            </a:endParaRPr>
          </a:p>
          <a:p>
            <a:pPr marL="0" indent="0" algn="r">
              <a:buNone/>
            </a:pPr>
            <a:endParaRPr lang="it-IT" sz="1400" dirty="0" smtClean="0">
              <a:solidFill>
                <a:srgbClr val="002060"/>
              </a:solidFill>
            </a:endParaRPr>
          </a:p>
          <a:p>
            <a:pPr marL="0" indent="0">
              <a:buFont typeface="Arial" pitchFamily="34" charset="0"/>
              <a:buNone/>
            </a:pPr>
            <a:endParaRPr lang="it-IT" b="1" dirty="0" smtClean="0">
              <a:solidFill>
                <a:srgbClr val="002060"/>
              </a:solidFill>
            </a:endParaRPr>
          </a:p>
        </p:txBody>
      </p:sp>
      <p:pic>
        <p:nvPicPr>
          <p:cNvPr id="5" name="Immagine 4" descr="intestazione.JPG"/>
          <p:cNvPicPr>
            <a:picLocks noChangeAspect="1"/>
          </p:cNvPicPr>
          <p:nvPr/>
        </p:nvPicPr>
        <p:blipFill>
          <a:blip r:embed="rId3" cstate="print"/>
          <a:stretch>
            <a:fillRect/>
          </a:stretch>
        </p:blipFill>
        <p:spPr>
          <a:xfrm>
            <a:off x="142844" y="285728"/>
            <a:ext cx="8772525" cy="561975"/>
          </a:xfrm>
          <a:prstGeom prst="rect">
            <a:avLst/>
          </a:prstGeom>
        </p:spPr>
      </p:pic>
      <p:graphicFrame>
        <p:nvGraphicFramePr>
          <p:cNvPr id="2" name="Diagramma 1"/>
          <p:cNvGraphicFramePr/>
          <p:nvPr>
            <p:extLst>
              <p:ext uri="{D42A27DB-BD31-4B8C-83A1-F6EECF244321}">
                <p14:modId xmlns:p14="http://schemas.microsoft.com/office/powerpoint/2010/main" val="3966154282"/>
              </p:ext>
            </p:extLst>
          </p:nvPr>
        </p:nvGraphicFramePr>
        <p:xfrm>
          <a:off x="1475656" y="607220"/>
          <a:ext cx="6096000" cy="406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Immagine 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846966" y="3717032"/>
            <a:ext cx="860604" cy="860604"/>
          </a:xfrm>
          <a:prstGeom prst="rect">
            <a:avLst/>
          </a:prstGeom>
        </p:spPr>
      </p:pic>
      <p:pic>
        <p:nvPicPr>
          <p:cNvPr id="8" name="Immagine 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53200" y="3786255"/>
            <a:ext cx="791381" cy="791381"/>
          </a:xfrm>
          <a:prstGeom prst="rect">
            <a:avLst/>
          </a:prstGeom>
        </p:spPr>
      </p:pic>
      <p:sp>
        <p:nvSpPr>
          <p:cNvPr id="3" name="Segnaposto numero diapositiva 2"/>
          <p:cNvSpPr>
            <a:spLocks noGrp="1"/>
          </p:cNvSpPr>
          <p:nvPr>
            <p:ph type="sldNum" sz="quarter" idx="12"/>
          </p:nvPr>
        </p:nvSpPr>
        <p:spPr/>
        <p:txBody>
          <a:bodyPr/>
          <a:lstStyle/>
          <a:p>
            <a:fld id="{4EE6299A-A64A-4990-9654-8817F3A46A03}" type="slidenum">
              <a:rPr lang="it-IT" smtClean="0"/>
              <a:pPr/>
              <a:t>18</a:t>
            </a:fld>
            <a:endParaRPr lang="it-IT" dirty="0"/>
          </a:p>
        </p:txBody>
      </p:sp>
      <p:pic>
        <p:nvPicPr>
          <p:cNvPr id="17" name="Immagin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275856" y="3717032"/>
            <a:ext cx="860604" cy="860604"/>
          </a:xfrm>
          <a:prstGeom prst="rect">
            <a:avLst/>
          </a:prstGeom>
        </p:spPr>
      </p:pic>
      <p:pic>
        <p:nvPicPr>
          <p:cNvPr id="18" name="Immagin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29139" y="3717032"/>
            <a:ext cx="860604" cy="860604"/>
          </a:xfrm>
          <a:prstGeom prst="rect">
            <a:avLst/>
          </a:prstGeom>
        </p:spPr>
      </p:pic>
      <p:sp>
        <p:nvSpPr>
          <p:cNvPr id="23" name="Ovale 22"/>
          <p:cNvSpPr/>
          <p:nvPr/>
        </p:nvSpPr>
        <p:spPr>
          <a:xfrm>
            <a:off x="5707570" y="2492896"/>
            <a:ext cx="2376890" cy="2297262"/>
          </a:xfrm>
          <a:prstGeom prst="ellipse">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1322037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down)">
                                      <p:cBhvr>
                                        <p:cTn id="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6"/>
          <p:cNvSpPr txBox="1">
            <a:spLocks/>
          </p:cNvSpPr>
          <p:nvPr/>
        </p:nvSpPr>
        <p:spPr>
          <a:xfrm>
            <a:off x="777783" y="980728"/>
            <a:ext cx="7776864" cy="525658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it-IT" sz="3100" dirty="0">
              <a:solidFill>
                <a:srgbClr val="002060"/>
              </a:solidFill>
            </a:endParaRPr>
          </a:p>
          <a:p>
            <a:pPr marL="0" indent="0">
              <a:buNone/>
            </a:pPr>
            <a:endParaRPr lang="it-IT" sz="1400" b="1" dirty="0" smtClean="0">
              <a:solidFill>
                <a:srgbClr val="002060"/>
              </a:solidFill>
            </a:endParaRPr>
          </a:p>
          <a:p>
            <a:pPr marL="0" indent="0" algn="r">
              <a:buFont typeface="Arial" pitchFamily="34" charset="0"/>
              <a:buNone/>
            </a:pPr>
            <a:endParaRPr lang="it-IT" sz="1400" b="1" dirty="0" smtClean="0">
              <a:solidFill>
                <a:srgbClr val="002060"/>
              </a:solidFill>
            </a:endParaRPr>
          </a:p>
          <a:p>
            <a:pPr marL="0" indent="0" algn="r">
              <a:buFont typeface="Arial" pitchFamily="34" charset="0"/>
              <a:buNone/>
            </a:pPr>
            <a:endParaRPr lang="it-IT" sz="1400" b="1" dirty="0" smtClean="0">
              <a:solidFill>
                <a:srgbClr val="002060"/>
              </a:solidFill>
            </a:endParaRPr>
          </a:p>
          <a:p>
            <a:pPr marL="0" indent="0" algn="r">
              <a:buFont typeface="Arial" pitchFamily="34" charset="0"/>
              <a:buNone/>
            </a:pPr>
            <a:endParaRPr lang="it-IT" sz="1400" b="1" dirty="0" smtClean="0">
              <a:solidFill>
                <a:srgbClr val="002060"/>
              </a:solidFill>
            </a:endParaRPr>
          </a:p>
          <a:p>
            <a:pPr marL="0" indent="0" algn="r">
              <a:buFont typeface="Arial" pitchFamily="34" charset="0"/>
              <a:buNone/>
            </a:pPr>
            <a:endParaRPr lang="it-IT" sz="1400" b="1" dirty="0" smtClean="0">
              <a:solidFill>
                <a:srgbClr val="002060"/>
              </a:solidFill>
            </a:endParaRPr>
          </a:p>
          <a:p>
            <a:pPr marL="0" indent="0" algn="r">
              <a:buFont typeface="Arial" pitchFamily="34" charset="0"/>
              <a:buNone/>
            </a:pPr>
            <a:endParaRPr lang="it-IT" sz="1400" b="1" dirty="0" smtClean="0">
              <a:solidFill>
                <a:srgbClr val="002060"/>
              </a:solidFill>
            </a:endParaRPr>
          </a:p>
          <a:p>
            <a:pPr marL="0" indent="0" algn="r">
              <a:buNone/>
            </a:pPr>
            <a:endParaRPr lang="it-IT" sz="1400" dirty="0" smtClean="0">
              <a:solidFill>
                <a:srgbClr val="002060"/>
              </a:solidFill>
            </a:endParaRPr>
          </a:p>
          <a:p>
            <a:pPr marL="0" indent="0">
              <a:buFont typeface="Arial" pitchFamily="34" charset="0"/>
              <a:buNone/>
            </a:pPr>
            <a:endParaRPr lang="it-IT" b="1" dirty="0" smtClean="0">
              <a:solidFill>
                <a:srgbClr val="002060"/>
              </a:solidFill>
            </a:endParaRPr>
          </a:p>
        </p:txBody>
      </p:sp>
      <p:pic>
        <p:nvPicPr>
          <p:cNvPr id="5" name="Immagine 4" descr="intestazione.JPG"/>
          <p:cNvPicPr>
            <a:picLocks noChangeAspect="1"/>
          </p:cNvPicPr>
          <p:nvPr/>
        </p:nvPicPr>
        <p:blipFill>
          <a:blip r:embed="rId3" cstate="print"/>
          <a:stretch>
            <a:fillRect/>
          </a:stretch>
        </p:blipFill>
        <p:spPr>
          <a:xfrm>
            <a:off x="142844" y="285728"/>
            <a:ext cx="8772525" cy="561975"/>
          </a:xfrm>
          <a:prstGeom prst="rect">
            <a:avLst/>
          </a:prstGeom>
        </p:spPr>
      </p:pic>
      <p:pic>
        <p:nvPicPr>
          <p:cNvPr id="6" name="Immagin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4259" y="3065494"/>
            <a:ext cx="1087047" cy="1087047"/>
          </a:xfrm>
          <a:prstGeom prst="rect">
            <a:avLst/>
          </a:prstGeom>
        </p:spPr>
      </p:pic>
      <p:sp>
        <p:nvSpPr>
          <p:cNvPr id="2" name="Parentesi graffa aperta 1"/>
          <p:cNvSpPr/>
          <p:nvPr/>
        </p:nvSpPr>
        <p:spPr>
          <a:xfrm>
            <a:off x="1326473" y="1124743"/>
            <a:ext cx="720080" cy="496855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dirty="0"/>
          </a:p>
        </p:txBody>
      </p:sp>
      <p:pic>
        <p:nvPicPr>
          <p:cNvPr id="9" name="Immagin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41386" y="1268760"/>
            <a:ext cx="6166395" cy="4530412"/>
          </a:xfrm>
          <a:prstGeom prst="rect">
            <a:avLst/>
          </a:prstGeom>
        </p:spPr>
      </p:pic>
      <p:sp>
        <p:nvSpPr>
          <p:cNvPr id="3" name="Segnaposto numero diapositiva 2"/>
          <p:cNvSpPr>
            <a:spLocks noGrp="1"/>
          </p:cNvSpPr>
          <p:nvPr>
            <p:ph type="sldNum" sz="quarter" idx="12"/>
          </p:nvPr>
        </p:nvSpPr>
        <p:spPr/>
        <p:txBody>
          <a:bodyPr/>
          <a:lstStyle/>
          <a:p>
            <a:fld id="{4EE6299A-A64A-4990-9654-8817F3A46A03}" type="slidenum">
              <a:rPr lang="it-IT" smtClean="0"/>
              <a:pPr/>
              <a:t>19</a:t>
            </a:fld>
            <a:endParaRPr lang="it-IT" dirty="0"/>
          </a:p>
        </p:txBody>
      </p:sp>
      <p:sp>
        <p:nvSpPr>
          <p:cNvPr id="7" name="CasellaDiTesto 6"/>
          <p:cNvSpPr txBox="1"/>
          <p:nvPr/>
        </p:nvSpPr>
        <p:spPr>
          <a:xfrm>
            <a:off x="181653" y="4284882"/>
            <a:ext cx="1296144" cy="523220"/>
          </a:xfrm>
          <a:prstGeom prst="rect">
            <a:avLst/>
          </a:prstGeom>
          <a:noFill/>
        </p:spPr>
        <p:txBody>
          <a:bodyPr wrap="square" rtlCol="0">
            <a:spAutoFit/>
          </a:bodyPr>
          <a:lstStyle/>
          <a:p>
            <a:pPr algn="ctr"/>
            <a:r>
              <a:rPr lang="it-IT" sz="1400" b="1" dirty="0" smtClean="0"/>
              <a:t>Indice di versamento</a:t>
            </a:r>
            <a:endParaRPr lang="it-IT" sz="1400" b="1" dirty="0"/>
          </a:p>
        </p:txBody>
      </p:sp>
    </p:spTree>
    <p:extLst>
      <p:ext uri="{BB962C8B-B14F-4D97-AF65-F5344CB8AC3E}">
        <p14:creationId xmlns:p14="http://schemas.microsoft.com/office/powerpoint/2010/main" val="13882934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827088" y="1484313"/>
            <a:ext cx="7859712" cy="4641850"/>
          </a:xfrm>
        </p:spPr>
        <p:txBody>
          <a:bodyPr/>
          <a:lstStyle/>
          <a:p>
            <a:pPr>
              <a:buFont typeface="Arial" charset="0"/>
              <a:buNone/>
              <a:defRPr/>
            </a:pPr>
            <a:r>
              <a:rPr lang="it-IT" sz="2700" dirty="0" smtClean="0">
                <a:latin typeface="+mn-lt"/>
              </a:rPr>
              <a:t> </a:t>
            </a:r>
          </a:p>
          <a:p>
            <a:pPr>
              <a:defRPr/>
            </a:pPr>
            <a:endParaRPr lang="it-IT" sz="2700" dirty="0" smtClean="0">
              <a:latin typeface="+mn-lt"/>
            </a:endParaRPr>
          </a:p>
          <a:p>
            <a:pPr>
              <a:defRPr/>
            </a:pPr>
            <a:endParaRPr lang="it-IT" sz="2700" dirty="0" smtClean="0">
              <a:latin typeface="+mn-lt"/>
            </a:endParaRPr>
          </a:p>
          <a:p>
            <a:pPr marL="0" indent="0">
              <a:buFont typeface="Arial" charset="0"/>
              <a:buNone/>
              <a:defRPr/>
            </a:pPr>
            <a:endParaRPr lang="it-IT" sz="2700" dirty="0">
              <a:latin typeface="+mn-lt"/>
            </a:endParaRPr>
          </a:p>
          <a:p>
            <a:pPr>
              <a:defRPr/>
            </a:pPr>
            <a:endParaRPr lang="it-IT" dirty="0">
              <a:latin typeface="+mn-lt"/>
            </a:endParaRPr>
          </a:p>
        </p:txBody>
      </p:sp>
      <p:grpSp>
        <p:nvGrpSpPr>
          <p:cNvPr id="3" name="Group 21"/>
          <p:cNvGrpSpPr>
            <a:grpSpLocks/>
          </p:cNvGrpSpPr>
          <p:nvPr/>
        </p:nvGrpSpPr>
        <p:grpSpPr bwMode="auto">
          <a:xfrm>
            <a:off x="2857500" y="1471613"/>
            <a:ext cx="3290888" cy="4310062"/>
            <a:chOff x="1800" y="927"/>
            <a:chExt cx="2073" cy="2715"/>
          </a:xfrm>
        </p:grpSpPr>
        <p:sp>
          <p:nvSpPr>
            <p:cNvPr id="17423" name="Rectangle 23"/>
            <p:cNvSpPr>
              <a:spLocks noChangeArrowheads="1"/>
            </p:cNvSpPr>
            <p:nvPr/>
          </p:nvSpPr>
          <p:spPr bwMode="gray">
            <a:xfrm rot="-3600000">
              <a:off x="918" y="1849"/>
              <a:ext cx="2066" cy="221"/>
            </a:xfrm>
            <a:prstGeom prst="rect">
              <a:avLst/>
            </a:prstGeom>
            <a:noFill/>
            <a:ln w="9525">
              <a:noFill/>
              <a:miter lim="800000"/>
              <a:headEnd/>
              <a:tailEnd/>
            </a:ln>
          </p:spPr>
          <p:txBody>
            <a:bodyPr lIns="0" tIns="0" rIns="0" bIns="0" anchor="ctr"/>
            <a:lstStyle/>
            <a:p>
              <a:pPr algn="ctr" defTabSz="801688" eaLnBrk="0" hangingPunct="0"/>
              <a:r>
                <a:rPr lang="it-IT" b="1" noProof="1"/>
                <a:t>Soggetto Produttore (SP)</a:t>
              </a:r>
            </a:p>
          </p:txBody>
        </p:sp>
        <p:sp>
          <p:nvSpPr>
            <p:cNvPr id="17424" name="Rectangle 24"/>
            <p:cNvSpPr>
              <a:spLocks noChangeArrowheads="1"/>
            </p:cNvSpPr>
            <p:nvPr/>
          </p:nvSpPr>
          <p:spPr bwMode="gray">
            <a:xfrm rot="3600000" flipH="1">
              <a:off x="2729" y="1849"/>
              <a:ext cx="2066" cy="222"/>
            </a:xfrm>
            <a:prstGeom prst="rect">
              <a:avLst/>
            </a:prstGeom>
            <a:noFill/>
            <a:ln w="9525">
              <a:noFill/>
              <a:miter lim="800000"/>
              <a:headEnd/>
              <a:tailEnd/>
            </a:ln>
          </p:spPr>
          <p:txBody>
            <a:bodyPr lIns="0" tIns="0" rIns="0" bIns="0" anchor="ctr"/>
            <a:lstStyle/>
            <a:p>
              <a:pPr algn="ctr" defTabSz="801688" eaLnBrk="0" hangingPunct="0"/>
              <a:r>
                <a:rPr lang="it-IT" b="1" noProof="1"/>
                <a:t>Comitato Regionale Utilizzatori (CRU)</a:t>
              </a:r>
            </a:p>
          </p:txBody>
        </p:sp>
        <p:sp>
          <p:nvSpPr>
            <p:cNvPr id="17425" name="Rectangle 25"/>
            <p:cNvSpPr>
              <a:spLocks noChangeArrowheads="1"/>
            </p:cNvSpPr>
            <p:nvPr/>
          </p:nvSpPr>
          <p:spPr bwMode="gray">
            <a:xfrm flipH="1">
              <a:off x="1800" y="3420"/>
              <a:ext cx="2066" cy="222"/>
            </a:xfrm>
            <a:prstGeom prst="rect">
              <a:avLst/>
            </a:prstGeom>
            <a:noFill/>
            <a:ln w="9525">
              <a:noFill/>
              <a:miter lim="800000"/>
              <a:headEnd/>
              <a:tailEnd/>
            </a:ln>
          </p:spPr>
          <p:txBody>
            <a:bodyPr lIns="0" tIns="0" rIns="0" bIns="0" anchor="ctr"/>
            <a:lstStyle/>
            <a:p>
              <a:pPr algn="ctr" defTabSz="801688" eaLnBrk="0" hangingPunct="0"/>
              <a:r>
                <a:rPr lang="it-IT" b="1" noProof="1"/>
                <a:t>Comitato Scientifico (CS)</a:t>
              </a:r>
            </a:p>
          </p:txBody>
        </p:sp>
      </p:grpSp>
      <p:grpSp>
        <p:nvGrpSpPr>
          <p:cNvPr id="4" name="Gruppo 17"/>
          <p:cNvGrpSpPr>
            <a:grpSpLocks/>
          </p:cNvGrpSpPr>
          <p:nvPr/>
        </p:nvGrpSpPr>
        <p:grpSpPr bwMode="auto">
          <a:xfrm>
            <a:off x="2643188" y="2071688"/>
            <a:ext cx="3638550" cy="3376612"/>
            <a:chOff x="2643174" y="2071678"/>
            <a:chExt cx="3638550" cy="3376635"/>
          </a:xfrm>
        </p:grpSpPr>
        <p:sp>
          <p:nvSpPr>
            <p:cNvPr id="17414" name="Freeform 16"/>
            <p:cNvSpPr>
              <a:spLocks noChangeAspect="1"/>
            </p:cNvSpPr>
            <p:nvPr/>
          </p:nvSpPr>
          <p:spPr bwMode="gray">
            <a:xfrm>
              <a:off x="2643174" y="2071678"/>
              <a:ext cx="3638550" cy="3143250"/>
            </a:xfrm>
            <a:custGeom>
              <a:avLst/>
              <a:gdLst>
                <a:gd name="T0" fmla="*/ 2147483647 w 365"/>
                <a:gd name="T1" fmla="*/ 2147483647 h 316"/>
                <a:gd name="T2" fmla="*/ 2147483647 w 365"/>
                <a:gd name="T3" fmla="*/ 2147483647 h 316"/>
                <a:gd name="T4" fmla="*/ 2147483647 w 365"/>
                <a:gd name="T5" fmla="*/ 2147483647 h 316"/>
                <a:gd name="T6" fmla="*/ 2147483647 w 365"/>
                <a:gd name="T7" fmla="*/ 2147483647 h 316"/>
                <a:gd name="T8" fmla="*/ 2147483647 w 365"/>
                <a:gd name="T9" fmla="*/ 2147483647 h 316"/>
                <a:gd name="T10" fmla="*/ 2147483647 w 365"/>
                <a:gd name="T11" fmla="*/ 2147483647 h 316"/>
                <a:gd name="T12" fmla="*/ 2147483647 w 365"/>
                <a:gd name="T13" fmla="*/ 2147483647 h 316"/>
                <a:gd name="T14" fmla="*/ 0 60000 65536"/>
                <a:gd name="T15" fmla="*/ 0 60000 65536"/>
                <a:gd name="T16" fmla="*/ 0 60000 65536"/>
                <a:gd name="T17" fmla="*/ 0 60000 65536"/>
                <a:gd name="T18" fmla="*/ 0 60000 65536"/>
                <a:gd name="T19" fmla="*/ 0 60000 65536"/>
                <a:gd name="T20" fmla="*/ 0 60000 65536"/>
                <a:gd name="T21" fmla="*/ 0 w 365"/>
                <a:gd name="T22" fmla="*/ 0 h 316"/>
                <a:gd name="T23" fmla="*/ 365 w 365"/>
                <a:gd name="T24" fmla="*/ 316 h 31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65" h="316">
                  <a:moveTo>
                    <a:pt x="26" y="316"/>
                  </a:moveTo>
                  <a:cubicBezTo>
                    <a:pt x="7" y="316"/>
                    <a:pt x="0" y="303"/>
                    <a:pt x="9" y="287"/>
                  </a:cubicBezTo>
                  <a:cubicBezTo>
                    <a:pt x="165" y="16"/>
                    <a:pt x="165" y="16"/>
                    <a:pt x="165" y="16"/>
                  </a:cubicBezTo>
                  <a:cubicBezTo>
                    <a:pt x="175" y="0"/>
                    <a:pt x="190" y="0"/>
                    <a:pt x="200" y="16"/>
                  </a:cubicBezTo>
                  <a:cubicBezTo>
                    <a:pt x="356" y="287"/>
                    <a:pt x="356" y="287"/>
                    <a:pt x="356" y="287"/>
                  </a:cubicBezTo>
                  <a:cubicBezTo>
                    <a:pt x="365" y="303"/>
                    <a:pt x="358" y="316"/>
                    <a:pt x="339" y="316"/>
                  </a:cubicBezTo>
                  <a:lnTo>
                    <a:pt x="26" y="316"/>
                  </a:lnTo>
                  <a:close/>
                </a:path>
              </a:pathLst>
            </a:custGeom>
            <a:solidFill>
              <a:schemeClr val="tx2"/>
            </a:solidFill>
            <a:ln w="19050">
              <a:solidFill>
                <a:srgbClr val="FFFFFF"/>
              </a:solidFill>
              <a:miter lim="800000"/>
              <a:headEnd/>
              <a:tailEnd/>
            </a:ln>
          </p:spPr>
          <p:txBody>
            <a:bodyPr wrap="none" anchor="ctr"/>
            <a:lstStyle/>
            <a:p>
              <a:endParaRPr lang="it-IT"/>
            </a:p>
          </p:txBody>
        </p:sp>
        <p:grpSp>
          <p:nvGrpSpPr>
            <p:cNvPr id="5" name="Group 62"/>
            <p:cNvGrpSpPr>
              <a:grpSpLocks/>
            </p:cNvGrpSpPr>
            <p:nvPr/>
          </p:nvGrpSpPr>
          <p:grpSpPr bwMode="auto">
            <a:xfrm>
              <a:off x="3143240" y="2571744"/>
              <a:ext cx="2571768" cy="2286016"/>
              <a:chOff x="2127" y="2069"/>
              <a:chExt cx="1519" cy="1319"/>
            </a:xfrm>
          </p:grpSpPr>
          <p:sp>
            <p:nvSpPr>
              <p:cNvPr id="15" name="Freeform 31"/>
              <p:cNvSpPr>
                <a:spLocks/>
              </p:cNvSpPr>
              <p:nvPr/>
            </p:nvSpPr>
            <p:spPr bwMode="gray">
              <a:xfrm>
                <a:off x="2127" y="2069"/>
                <a:ext cx="750" cy="1312"/>
              </a:xfrm>
              <a:custGeom>
                <a:avLst/>
                <a:gdLst>
                  <a:gd name="T0" fmla="*/ 0 w 1859"/>
                  <a:gd name="T1" fmla="*/ 0 h 3212"/>
                  <a:gd name="T2" fmla="*/ 0 w 1859"/>
                  <a:gd name="T3" fmla="*/ 0 h 3212"/>
                  <a:gd name="T4" fmla="*/ 0 w 1859"/>
                  <a:gd name="T5" fmla="*/ 0 h 3212"/>
                  <a:gd name="T6" fmla="*/ 0 w 1859"/>
                  <a:gd name="T7" fmla="*/ 0 h 3212"/>
                  <a:gd name="T8" fmla="*/ 0 60000 65536"/>
                  <a:gd name="T9" fmla="*/ 0 60000 65536"/>
                  <a:gd name="T10" fmla="*/ 0 60000 65536"/>
                  <a:gd name="T11" fmla="*/ 0 60000 65536"/>
                  <a:gd name="T12" fmla="*/ 0 w 1859"/>
                  <a:gd name="T13" fmla="*/ 0 h 3212"/>
                  <a:gd name="T14" fmla="*/ 1859 w 1859"/>
                  <a:gd name="T15" fmla="*/ 3212 h 3212"/>
                </a:gdLst>
                <a:ahLst/>
                <a:cxnLst>
                  <a:cxn ang="T8">
                    <a:pos x="T0" y="T1"/>
                  </a:cxn>
                  <a:cxn ang="T9">
                    <a:pos x="T2" y="T3"/>
                  </a:cxn>
                  <a:cxn ang="T10">
                    <a:pos x="T4" y="T5"/>
                  </a:cxn>
                  <a:cxn ang="T11">
                    <a:pos x="T6" y="T7"/>
                  </a:cxn>
                </a:cxnLst>
                <a:rect l="T12" t="T13" r="T14" b="T15"/>
                <a:pathLst>
                  <a:path w="1859" h="3212">
                    <a:moveTo>
                      <a:pt x="1859" y="0"/>
                    </a:moveTo>
                    <a:lnTo>
                      <a:pt x="0" y="3212"/>
                    </a:lnTo>
                    <a:lnTo>
                      <a:pt x="1859" y="1769"/>
                    </a:lnTo>
                    <a:lnTo>
                      <a:pt x="1859" y="0"/>
                    </a:lnTo>
                    <a:close/>
                  </a:path>
                </a:pathLst>
              </a:custGeom>
              <a:solidFill>
                <a:schemeClr val="bg2">
                  <a:lumMod val="90000"/>
                </a:schemeClr>
              </a:solidFill>
              <a:ln w="9525">
                <a:solidFill>
                  <a:srgbClr val="919191"/>
                </a:solidFill>
                <a:miter lim="800000"/>
                <a:headEnd/>
                <a:tailEnd/>
              </a:ln>
            </p:spPr>
            <p:txBody>
              <a:bodyPr wrap="none" anchor="ctr"/>
              <a:lstStyle/>
              <a:p>
                <a:pPr>
                  <a:defRPr/>
                </a:pPr>
                <a:endParaRPr lang="it-IT"/>
              </a:p>
            </p:txBody>
          </p:sp>
          <p:sp>
            <p:nvSpPr>
              <p:cNvPr id="16" name="Freeform 35"/>
              <p:cNvSpPr>
                <a:spLocks/>
              </p:cNvSpPr>
              <p:nvPr/>
            </p:nvSpPr>
            <p:spPr bwMode="gray">
              <a:xfrm>
                <a:off x="2137" y="2797"/>
                <a:ext cx="1505" cy="591"/>
              </a:xfrm>
              <a:custGeom>
                <a:avLst/>
                <a:gdLst>
                  <a:gd name="T0" fmla="*/ 0 w 3730"/>
                  <a:gd name="T1" fmla="*/ 0 h 1448"/>
                  <a:gd name="T2" fmla="*/ 0 w 3730"/>
                  <a:gd name="T3" fmla="*/ 0 h 1448"/>
                  <a:gd name="T4" fmla="*/ 0 w 3730"/>
                  <a:gd name="T5" fmla="*/ 0 h 1448"/>
                  <a:gd name="T6" fmla="*/ 0 w 3730"/>
                  <a:gd name="T7" fmla="*/ 0 h 1448"/>
                  <a:gd name="T8" fmla="*/ 0 60000 65536"/>
                  <a:gd name="T9" fmla="*/ 0 60000 65536"/>
                  <a:gd name="T10" fmla="*/ 0 60000 65536"/>
                  <a:gd name="T11" fmla="*/ 0 60000 65536"/>
                  <a:gd name="T12" fmla="*/ 0 w 3730"/>
                  <a:gd name="T13" fmla="*/ 0 h 1448"/>
                  <a:gd name="T14" fmla="*/ 3730 w 3730"/>
                  <a:gd name="T15" fmla="*/ 1448 h 1448"/>
                </a:gdLst>
                <a:ahLst/>
                <a:cxnLst>
                  <a:cxn ang="T8">
                    <a:pos x="T0" y="T1"/>
                  </a:cxn>
                  <a:cxn ang="T9">
                    <a:pos x="T2" y="T3"/>
                  </a:cxn>
                  <a:cxn ang="T10">
                    <a:pos x="T4" y="T5"/>
                  </a:cxn>
                  <a:cxn ang="T11">
                    <a:pos x="T6" y="T7"/>
                  </a:cxn>
                </a:cxnLst>
                <a:rect l="T12" t="T13" r="T14" b="T15"/>
                <a:pathLst>
                  <a:path w="3730" h="1448">
                    <a:moveTo>
                      <a:pt x="1859" y="0"/>
                    </a:moveTo>
                    <a:lnTo>
                      <a:pt x="0" y="1441"/>
                    </a:lnTo>
                    <a:lnTo>
                      <a:pt x="3730" y="1448"/>
                    </a:lnTo>
                    <a:lnTo>
                      <a:pt x="1859" y="0"/>
                    </a:lnTo>
                    <a:close/>
                  </a:path>
                </a:pathLst>
              </a:custGeom>
              <a:solidFill>
                <a:schemeClr val="bg2">
                  <a:lumMod val="90000"/>
                </a:schemeClr>
              </a:solidFill>
              <a:ln w="9525" cap="flat" cmpd="sng">
                <a:solidFill>
                  <a:srgbClr val="919191"/>
                </a:solidFill>
                <a:prstDash val="solid"/>
                <a:miter lim="800000"/>
                <a:headEnd type="none" w="med" len="med"/>
                <a:tailEnd type="none" w="med" len="med"/>
              </a:ln>
              <a:effectLst/>
            </p:spPr>
            <p:txBody>
              <a:bodyPr wrap="none" anchor="ctr"/>
              <a:lstStyle/>
              <a:p>
                <a:pPr>
                  <a:defRPr/>
                </a:pPr>
                <a:endParaRPr lang="it-IT"/>
              </a:p>
            </p:txBody>
          </p:sp>
          <p:sp>
            <p:nvSpPr>
              <p:cNvPr id="17" name="Freeform 39"/>
              <p:cNvSpPr>
                <a:spLocks/>
              </p:cNvSpPr>
              <p:nvPr/>
            </p:nvSpPr>
            <p:spPr bwMode="gray">
              <a:xfrm>
                <a:off x="2886" y="2072"/>
                <a:ext cx="760" cy="1314"/>
              </a:xfrm>
              <a:custGeom>
                <a:avLst/>
                <a:gdLst>
                  <a:gd name="T0" fmla="*/ 309 w 1871"/>
                  <a:gd name="T1" fmla="*/ 535 h 3220"/>
                  <a:gd name="T2" fmla="*/ 0 w 1871"/>
                  <a:gd name="T3" fmla="*/ 0 h 3220"/>
                  <a:gd name="T4" fmla="*/ 0 w 1871"/>
                  <a:gd name="T5" fmla="*/ 294 h 3220"/>
                  <a:gd name="T6" fmla="*/ 309 w 1871"/>
                  <a:gd name="T7" fmla="*/ 535 h 3220"/>
                  <a:gd name="T8" fmla="*/ 0 60000 65536"/>
                  <a:gd name="T9" fmla="*/ 0 60000 65536"/>
                  <a:gd name="T10" fmla="*/ 0 60000 65536"/>
                  <a:gd name="T11" fmla="*/ 0 60000 65536"/>
                  <a:gd name="T12" fmla="*/ 0 w 1871"/>
                  <a:gd name="T13" fmla="*/ 0 h 3220"/>
                  <a:gd name="T14" fmla="*/ 1871 w 1871"/>
                  <a:gd name="T15" fmla="*/ 3220 h 3220"/>
                </a:gdLst>
                <a:ahLst/>
                <a:cxnLst>
                  <a:cxn ang="T8">
                    <a:pos x="T0" y="T1"/>
                  </a:cxn>
                  <a:cxn ang="T9">
                    <a:pos x="T2" y="T3"/>
                  </a:cxn>
                  <a:cxn ang="T10">
                    <a:pos x="T4" y="T5"/>
                  </a:cxn>
                  <a:cxn ang="T11">
                    <a:pos x="T6" y="T7"/>
                  </a:cxn>
                </a:cxnLst>
                <a:rect l="T12" t="T13" r="T14" b="T15"/>
                <a:pathLst>
                  <a:path w="1871" h="3220">
                    <a:moveTo>
                      <a:pt x="1871" y="3220"/>
                    </a:moveTo>
                    <a:lnTo>
                      <a:pt x="0" y="0"/>
                    </a:lnTo>
                    <a:lnTo>
                      <a:pt x="0" y="1770"/>
                    </a:lnTo>
                    <a:lnTo>
                      <a:pt x="1871" y="3220"/>
                    </a:lnTo>
                    <a:close/>
                  </a:path>
                </a:pathLst>
              </a:custGeom>
              <a:solidFill>
                <a:schemeClr val="bg2">
                  <a:lumMod val="90000"/>
                </a:schemeClr>
              </a:solidFill>
              <a:ln w="9525" cap="flat" cmpd="sng">
                <a:solidFill>
                  <a:srgbClr val="919191"/>
                </a:solidFill>
                <a:prstDash val="solid"/>
                <a:miter lim="800000"/>
                <a:headEnd type="none" w="med" len="med"/>
                <a:tailEnd type="none" w="med" len="med"/>
              </a:ln>
              <a:effectLst/>
            </p:spPr>
            <p:txBody>
              <a:bodyPr wrap="none" anchor="ctr"/>
              <a:lstStyle/>
              <a:p>
                <a:pPr>
                  <a:defRPr/>
                </a:pPr>
                <a:endParaRPr lang="it-IT"/>
              </a:p>
            </p:txBody>
          </p:sp>
        </p:grpSp>
        <p:sp>
          <p:nvSpPr>
            <p:cNvPr id="17416" name="Line 18"/>
            <p:cNvSpPr>
              <a:spLocks noChangeShapeType="1"/>
            </p:cNvSpPr>
            <p:nvPr/>
          </p:nvSpPr>
          <p:spPr bwMode="gray">
            <a:xfrm flipV="1">
              <a:off x="4481512" y="3119435"/>
              <a:ext cx="1203325" cy="706441"/>
            </a:xfrm>
            <a:prstGeom prst="line">
              <a:avLst/>
            </a:prstGeom>
            <a:noFill/>
            <a:ln w="38100">
              <a:solidFill>
                <a:srgbClr val="9F9F9F"/>
              </a:solidFill>
              <a:round/>
              <a:headEnd/>
              <a:tailEnd type="triangle" w="lg" len="med"/>
            </a:ln>
          </p:spPr>
          <p:txBody>
            <a:bodyPr/>
            <a:lstStyle/>
            <a:p>
              <a:endParaRPr lang="it-IT"/>
            </a:p>
          </p:txBody>
        </p:sp>
        <p:sp>
          <p:nvSpPr>
            <p:cNvPr id="17417" name="Line 17"/>
            <p:cNvSpPr>
              <a:spLocks noChangeShapeType="1"/>
            </p:cNvSpPr>
            <p:nvPr/>
          </p:nvSpPr>
          <p:spPr bwMode="gray">
            <a:xfrm flipH="1" flipV="1">
              <a:off x="3289299" y="3184524"/>
              <a:ext cx="1077911" cy="635003"/>
            </a:xfrm>
            <a:prstGeom prst="line">
              <a:avLst/>
            </a:prstGeom>
            <a:noFill/>
            <a:ln w="38100">
              <a:solidFill>
                <a:srgbClr val="9F9F9F"/>
              </a:solidFill>
              <a:round/>
              <a:headEnd/>
              <a:tailEnd type="triangle" w="lg" len="med"/>
            </a:ln>
          </p:spPr>
          <p:txBody>
            <a:bodyPr/>
            <a:lstStyle/>
            <a:p>
              <a:endParaRPr lang="it-IT"/>
            </a:p>
          </p:txBody>
        </p:sp>
        <p:sp>
          <p:nvSpPr>
            <p:cNvPr id="17418" name="Line 19"/>
            <p:cNvSpPr>
              <a:spLocks noChangeShapeType="1"/>
            </p:cNvSpPr>
            <p:nvPr/>
          </p:nvSpPr>
          <p:spPr bwMode="gray">
            <a:xfrm flipH="1">
              <a:off x="4381500" y="3857628"/>
              <a:ext cx="47624" cy="1590685"/>
            </a:xfrm>
            <a:prstGeom prst="line">
              <a:avLst/>
            </a:prstGeom>
            <a:noFill/>
            <a:ln w="38100">
              <a:solidFill>
                <a:srgbClr val="9F9F9F"/>
              </a:solidFill>
              <a:round/>
              <a:headEnd/>
              <a:tailEnd type="triangle" w="lg" len="med"/>
            </a:ln>
          </p:spPr>
          <p:txBody>
            <a:bodyPr/>
            <a:lstStyle/>
            <a:p>
              <a:endParaRPr lang="it-IT"/>
            </a:p>
          </p:txBody>
        </p:sp>
        <p:sp>
          <p:nvSpPr>
            <p:cNvPr id="17419" name="Text Box 20"/>
            <p:cNvSpPr txBox="1">
              <a:spLocks noChangeArrowheads="1"/>
            </p:cNvSpPr>
            <p:nvPr/>
          </p:nvSpPr>
          <p:spPr bwMode="gray">
            <a:xfrm>
              <a:off x="3714744" y="3500438"/>
              <a:ext cx="1422400" cy="1015663"/>
            </a:xfrm>
            <a:prstGeom prst="rect">
              <a:avLst/>
            </a:prstGeom>
            <a:noFill/>
            <a:ln w="9525">
              <a:noFill/>
              <a:miter lim="800000"/>
              <a:headEnd/>
              <a:tailEnd/>
            </a:ln>
          </p:spPr>
          <p:txBody>
            <a:bodyPr>
              <a:spAutoFit/>
            </a:bodyPr>
            <a:lstStyle/>
            <a:p>
              <a:pPr algn="ctr" eaLnBrk="0" hangingPunct="0"/>
              <a:r>
                <a:rPr lang="en-US" sz="2000" b="1" dirty="0"/>
                <a:t>Polo</a:t>
              </a:r>
            </a:p>
            <a:p>
              <a:pPr algn="ctr" eaLnBrk="0" hangingPunct="0"/>
              <a:r>
                <a:rPr lang="en-US" sz="2000" b="1" dirty="0"/>
                <a:t>Marche </a:t>
              </a:r>
              <a:r>
                <a:rPr lang="en-US" sz="2000" b="1" dirty="0" err="1"/>
                <a:t>DigiP</a:t>
              </a:r>
              <a:endParaRPr lang="en-US" sz="2400" b="1" dirty="0">
                <a:solidFill>
                  <a:srgbClr val="4C7013"/>
                </a:solidFill>
              </a:endParaRPr>
            </a:p>
          </p:txBody>
        </p:sp>
      </p:grpSp>
      <p:sp>
        <p:nvSpPr>
          <p:cNvPr id="9" name="Segnaposto numero diapositiva 8"/>
          <p:cNvSpPr>
            <a:spLocks noGrp="1"/>
          </p:cNvSpPr>
          <p:nvPr>
            <p:ph type="sldNum" sz="quarter" idx="12"/>
          </p:nvPr>
        </p:nvSpPr>
        <p:spPr/>
        <p:txBody>
          <a:bodyPr/>
          <a:lstStyle/>
          <a:p>
            <a:pPr>
              <a:defRPr/>
            </a:pPr>
            <a:fld id="{7068F8D3-6DBF-45AE-8B3E-069A686426B6}" type="slidenum">
              <a:rPr lang="it-IT" smtClean="0"/>
              <a:pPr>
                <a:defRPr/>
              </a:pPr>
              <a:t>2</a:t>
            </a:fld>
            <a:endParaRPr lang="it-IT"/>
          </a:p>
        </p:txBody>
      </p:sp>
      <p:pic>
        <p:nvPicPr>
          <p:cNvPr id="20" name="Immagine 19" descr="intestazione.JPG"/>
          <p:cNvPicPr>
            <a:picLocks noChangeAspect="1"/>
          </p:cNvPicPr>
          <p:nvPr/>
        </p:nvPicPr>
        <p:blipFill>
          <a:blip r:embed="rId2" cstate="print"/>
          <a:stretch>
            <a:fillRect/>
          </a:stretch>
        </p:blipFill>
        <p:spPr>
          <a:xfrm>
            <a:off x="185737" y="326463"/>
            <a:ext cx="8772525" cy="561975"/>
          </a:xfrm>
          <a:prstGeom prst="rect">
            <a:avLst/>
          </a:prstGeom>
        </p:spPr>
      </p:pic>
      <p:sp>
        <p:nvSpPr>
          <p:cNvPr id="21" name="Titolo 1"/>
          <p:cNvSpPr txBox="1">
            <a:spLocks/>
          </p:cNvSpPr>
          <p:nvPr/>
        </p:nvSpPr>
        <p:spPr bwMode="auto">
          <a:xfrm>
            <a:off x="1849568" y="196778"/>
            <a:ext cx="5760640" cy="75257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rPr>
              <a:t>Strumenti per integrare il Polo nel contesto regionale</a:t>
            </a:r>
          </a:p>
        </p:txBody>
      </p:sp>
    </p:spTree>
    <p:extLst>
      <p:ext uri="{BB962C8B-B14F-4D97-AF65-F5344CB8AC3E}">
        <p14:creationId xmlns:p14="http://schemas.microsoft.com/office/powerpoint/2010/main" val="28306443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descr="intestazione.JPG"/>
          <p:cNvPicPr>
            <a:picLocks noChangeAspect="1"/>
          </p:cNvPicPr>
          <p:nvPr/>
        </p:nvPicPr>
        <p:blipFill>
          <a:blip r:embed="rId3" cstate="print"/>
          <a:stretch>
            <a:fillRect/>
          </a:stretch>
        </p:blipFill>
        <p:spPr>
          <a:xfrm>
            <a:off x="142844" y="285728"/>
            <a:ext cx="8772525" cy="561975"/>
          </a:xfrm>
          <a:prstGeom prst="rect">
            <a:avLst/>
          </a:prstGeom>
        </p:spPr>
      </p:pic>
      <p:sp>
        <p:nvSpPr>
          <p:cNvPr id="2" name="Segnaposto numero diapositiva 1"/>
          <p:cNvSpPr>
            <a:spLocks noGrp="1"/>
          </p:cNvSpPr>
          <p:nvPr>
            <p:ph type="sldNum" sz="quarter" idx="12"/>
          </p:nvPr>
        </p:nvSpPr>
        <p:spPr/>
        <p:txBody>
          <a:bodyPr/>
          <a:lstStyle/>
          <a:p>
            <a:fld id="{4EE6299A-A64A-4990-9654-8817F3A46A03}" type="slidenum">
              <a:rPr lang="it-IT" smtClean="0"/>
              <a:pPr/>
              <a:t>20</a:t>
            </a:fld>
            <a:endParaRPr lang="it-IT" dirty="0"/>
          </a:p>
        </p:txBody>
      </p:sp>
      <p:grpSp>
        <p:nvGrpSpPr>
          <p:cNvPr id="32" name="Gruppo 31"/>
          <p:cNvGrpSpPr/>
          <p:nvPr/>
        </p:nvGrpSpPr>
        <p:grpSpPr>
          <a:xfrm>
            <a:off x="3851920" y="2780928"/>
            <a:ext cx="1152128" cy="1012508"/>
            <a:chOff x="2023" y="759381"/>
            <a:chExt cx="1052572" cy="1012508"/>
          </a:xfrm>
        </p:grpSpPr>
        <p:sp>
          <p:nvSpPr>
            <p:cNvPr id="33" name="Rettangolo arrotondato 32"/>
            <p:cNvSpPr/>
            <p:nvPr/>
          </p:nvSpPr>
          <p:spPr>
            <a:xfrm>
              <a:off x="2023" y="759381"/>
              <a:ext cx="1052572" cy="1012508"/>
            </a:xfrm>
            <a:prstGeom prst="roundRect">
              <a:avLst/>
            </a:pr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sp>
        <p:sp>
          <p:nvSpPr>
            <p:cNvPr id="34" name="Rettangolo 33"/>
            <p:cNvSpPr/>
            <p:nvPr/>
          </p:nvSpPr>
          <p:spPr>
            <a:xfrm>
              <a:off x="51450" y="808808"/>
              <a:ext cx="953718" cy="91365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lvl="0" algn="ctr" defTabSz="1822450">
                <a:lnSpc>
                  <a:spcPct val="90000"/>
                </a:lnSpc>
                <a:spcBef>
                  <a:spcPct val="0"/>
                </a:spcBef>
                <a:spcAft>
                  <a:spcPct val="35000"/>
                </a:spcAft>
              </a:pPr>
              <a:r>
                <a:rPr lang="it-IT" sz="4100" dirty="0" smtClean="0"/>
                <a:t>AIP</a:t>
              </a:r>
              <a:endParaRPr lang="it-IT" sz="4100" kern="1200" dirty="0"/>
            </a:p>
          </p:txBody>
        </p:sp>
      </p:grpSp>
      <p:grpSp>
        <p:nvGrpSpPr>
          <p:cNvPr id="35" name="Gruppo 34"/>
          <p:cNvGrpSpPr/>
          <p:nvPr/>
        </p:nvGrpSpPr>
        <p:grpSpPr>
          <a:xfrm>
            <a:off x="1810796" y="2800550"/>
            <a:ext cx="1152128" cy="1012508"/>
            <a:chOff x="2023" y="759381"/>
            <a:chExt cx="1052572" cy="1012508"/>
          </a:xfrm>
        </p:grpSpPr>
        <p:sp>
          <p:nvSpPr>
            <p:cNvPr id="36" name="Rettangolo arrotondato 35"/>
            <p:cNvSpPr/>
            <p:nvPr/>
          </p:nvSpPr>
          <p:spPr>
            <a:xfrm>
              <a:off x="2023" y="759381"/>
              <a:ext cx="1052572" cy="1012508"/>
            </a:xfrm>
            <a:prstGeom prst="roundRect">
              <a:avLst/>
            </a:pr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sp>
        <p:sp>
          <p:nvSpPr>
            <p:cNvPr id="37" name="Rettangolo 36"/>
            <p:cNvSpPr/>
            <p:nvPr/>
          </p:nvSpPr>
          <p:spPr>
            <a:xfrm>
              <a:off x="51450" y="808808"/>
              <a:ext cx="953718" cy="91365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lvl="0" algn="ctr" defTabSz="1822450">
                <a:lnSpc>
                  <a:spcPct val="90000"/>
                </a:lnSpc>
                <a:spcBef>
                  <a:spcPct val="0"/>
                </a:spcBef>
                <a:spcAft>
                  <a:spcPct val="35000"/>
                </a:spcAft>
              </a:pPr>
              <a:r>
                <a:rPr lang="it-IT" sz="4100" dirty="0"/>
                <a:t>S</a:t>
              </a:r>
              <a:r>
                <a:rPr lang="it-IT" sz="4100" dirty="0" smtClean="0"/>
                <a:t>IP</a:t>
              </a:r>
              <a:endParaRPr lang="it-IT" sz="4100" kern="1200" dirty="0"/>
            </a:p>
          </p:txBody>
        </p:sp>
      </p:grpSp>
      <p:grpSp>
        <p:nvGrpSpPr>
          <p:cNvPr id="38" name="Gruppo 37"/>
          <p:cNvGrpSpPr/>
          <p:nvPr/>
        </p:nvGrpSpPr>
        <p:grpSpPr>
          <a:xfrm>
            <a:off x="5893044" y="2777691"/>
            <a:ext cx="1152128" cy="1012508"/>
            <a:chOff x="2023" y="759381"/>
            <a:chExt cx="1052572" cy="1012508"/>
          </a:xfrm>
        </p:grpSpPr>
        <p:sp>
          <p:nvSpPr>
            <p:cNvPr id="39" name="Rettangolo arrotondato 38"/>
            <p:cNvSpPr/>
            <p:nvPr/>
          </p:nvSpPr>
          <p:spPr>
            <a:xfrm>
              <a:off x="2023" y="759381"/>
              <a:ext cx="1052572" cy="1012508"/>
            </a:xfrm>
            <a:prstGeom prst="roundRect">
              <a:avLst/>
            </a:pr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sp>
        <p:sp>
          <p:nvSpPr>
            <p:cNvPr id="40" name="Rettangolo 39"/>
            <p:cNvSpPr/>
            <p:nvPr/>
          </p:nvSpPr>
          <p:spPr>
            <a:xfrm>
              <a:off x="51450" y="808808"/>
              <a:ext cx="953718" cy="91365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6210" tIns="156210" rIns="156210" bIns="156210" numCol="1" spcCol="1270" anchor="ctr" anchorCtr="0">
              <a:noAutofit/>
            </a:bodyPr>
            <a:lstStyle/>
            <a:p>
              <a:pPr lvl="0" algn="ctr" defTabSz="1822450">
                <a:lnSpc>
                  <a:spcPct val="90000"/>
                </a:lnSpc>
                <a:spcBef>
                  <a:spcPct val="0"/>
                </a:spcBef>
                <a:spcAft>
                  <a:spcPct val="35000"/>
                </a:spcAft>
              </a:pPr>
              <a:r>
                <a:rPr lang="it-IT" sz="4100" dirty="0"/>
                <a:t>D</a:t>
              </a:r>
              <a:r>
                <a:rPr lang="it-IT" sz="4100" dirty="0" smtClean="0"/>
                <a:t>IP</a:t>
              </a:r>
              <a:endParaRPr lang="it-IT" sz="4100" kern="1200" dirty="0"/>
            </a:p>
          </p:txBody>
        </p:sp>
      </p:grpSp>
      <p:sp>
        <p:nvSpPr>
          <p:cNvPr id="41" name="Freccia a destra 40"/>
          <p:cNvSpPr/>
          <p:nvPr/>
        </p:nvSpPr>
        <p:spPr>
          <a:xfrm>
            <a:off x="3119390" y="3060596"/>
            <a:ext cx="576064" cy="4924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42" name="Freccia a destra 41"/>
          <p:cNvSpPr/>
          <p:nvPr/>
        </p:nvSpPr>
        <p:spPr>
          <a:xfrm>
            <a:off x="5182345" y="3060596"/>
            <a:ext cx="576064" cy="4924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3" name="CasellaDiTesto 2"/>
          <p:cNvSpPr txBox="1"/>
          <p:nvPr/>
        </p:nvSpPr>
        <p:spPr>
          <a:xfrm>
            <a:off x="736227" y="4318305"/>
            <a:ext cx="3301264" cy="553998"/>
          </a:xfrm>
          <a:prstGeom prst="rect">
            <a:avLst/>
          </a:prstGeom>
          <a:noFill/>
        </p:spPr>
        <p:txBody>
          <a:bodyPr wrap="square" rtlCol="0">
            <a:spAutoFit/>
          </a:bodyPr>
          <a:lstStyle/>
          <a:p>
            <a:r>
              <a:rPr lang="it-IT" sz="1600" dirty="0" smtClean="0">
                <a:solidFill>
                  <a:srgbClr val="0070C0"/>
                </a:solidFill>
              </a:rPr>
              <a:t>Pacchetto informativo  di versamento</a:t>
            </a:r>
          </a:p>
          <a:p>
            <a:pPr algn="ctr"/>
            <a:r>
              <a:rPr lang="it-IT" sz="1400" dirty="0" smtClean="0">
                <a:solidFill>
                  <a:srgbClr val="0070C0"/>
                </a:solidFill>
              </a:rPr>
              <a:t>(</a:t>
            </a:r>
            <a:r>
              <a:rPr lang="it-IT" sz="1400" i="1" dirty="0" smtClean="0">
                <a:solidFill>
                  <a:srgbClr val="0070C0"/>
                </a:solidFill>
              </a:rPr>
              <a:t>Submission Information Packages</a:t>
            </a:r>
            <a:r>
              <a:rPr lang="it-IT" sz="1400" dirty="0" smtClean="0">
                <a:solidFill>
                  <a:srgbClr val="0070C0"/>
                </a:solidFill>
              </a:rPr>
              <a:t>)</a:t>
            </a:r>
            <a:endParaRPr lang="it-IT" sz="1400" dirty="0">
              <a:solidFill>
                <a:srgbClr val="0070C0"/>
              </a:solidFill>
            </a:endParaRPr>
          </a:p>
        </p:txBody>
      </p:sp>
      <p:sp>
        <p:nvSpPr>
          <p:cNvPr id="44" name="CasellaDiTesto 43"/>
          <p:cNvSpPr txBox="1"/>
          <p:nvPr/>
        </p:nvSpPr>
        <p:spPr>
          <a:xfrm>
            <a:off x="4785355" y="4318305"/>
            <a:ext cx="3367504" cy="830997"/>
          </a:xfrm>
          <a:prstGeom prst="rect">
            <a:avLst/>
          </a:prstGeom>
          <a:noFill/>
        </p:spPr>
        <p:txBody>
          <a:bodyPr wrap="square" rtlCol="0">
            <a:spAutoFit/>
          </a:bodyPr>
          <a:lstStyle/>
          <a:p>
            <a:r>
              <a:rPr lang="it-IT" sz="1600" dirty="0" smtClean="0">
                <a:solidFill>
                  <a:srgbClr val="0070C0"/>
                </a:solidFill>
              </a:rPr>
              <a:t>Pacchetto informativo di distribuzione</a:t>
            </a:r>
          </a:p>
          <a:p>
            <a:pPr algn="ctr"/>
            <a:r>
              <a:rPr lang="it-IT" sz="1400" dirty="0" smtClean="0">
                <a:solidFill>
                  <a:srgbClr val="0070C0"/>
                </a:solidFill>
              </a:rPr>
              <a:t>(</a:t>
            </a:r>
            <a:r>
              <a:rPr lang="it-IT" sz="1400" i="1" dirty="0" smtClean="0">
                <a:solidFill>
                  <a:srgbClr val="0070C0"/>
                </a:solidFill>
              </a:rPr>
              <a:t>Dissemination Information Packages</a:t>
            </a:r>
            <a:r>
              <a:rPr lang="it-IT" sz="1400" dirty="0" smtClean="0">
                <a:solidFill>
                  <a:srgbClr val="0070C0"/>
                </a:solidFill>
              </a:rPr>
              <a:t>)</a:t>
            </a:r>
          </a:p>
          <a:p>
            <a:endParaRPr lang="it-IT" dirty="0">
              <a:solidFill>
                <a:srgbClr val="0070C0"/>
              </a:solidFill>
            </a:endParaRPr>
          </a:p>
        </p:txBody>
      </p:sp>
      <p:cxnSp>
        <p:nvCxnSpPr>
          <p:cNvPr id="46" name="Connettore 1 45"/>
          <p:cNvCxnSpPr>
            <a:stCxn id="39" idx="2"/>
          </p:cNvCxnSpPr>
          <p:nvPr/>
        </p:nvCxnSpPr>
        <p:spPr>
          <a:xfrm flipH="1">
            <a:off x="6469107" y="3790199"/>
            <a:ext cx="1" cy="412503"/>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Connettore 1 49"/>
          <p:cNvCxnSpPr/>
          <p:nvPr/>
        </p:nvCxnSpPr>
        <p:spPr>
          <a:xfrm flipH="1">
            <a:off x="2386859" y="3813058"/>
            <a:ext cx="1" cy="412503"/>
          </a:xfrm>
          <a:prstGeom prst="line">
            <a:avLst/>
          </a:prstGeom>
        </p:spPr>
        <p:style>
          <a:lnRef idx="1">
            <a:schemeClr val="accent1"/>
          </a:lnRef>
          <a:fillRef idx="0">
            <a:schemeClr val="accent1"/>
          </a:fillRef>
          <a:effectRef idx="0">
            <a:schemeClr val="accent1"/>
          </a:effectRef>
          <a:fontRef idx="minor">
            <a:schemeClr val="tx1"/>
          </a:fontRef>
        </p:style>
      </p:cxnSp>
      <p:sp>
        <p:nvSpPr>
          <p:cNvPr id="21" name="CasellaDiTesto 20"/>
          <p:cNvSpPr txBox="1"/>
          <p:nvPr/>
        </p:nvSpPr>
        <p:spPr>
          <a:xfrm>
            <a:off x="2517865" y="5360196"/>
            <a:ext cx="3820238" cy="553998"/>
          </a:xfrm>
          <a:prstGeom prst="rect">
            <a:avLst/>
          </a:prstGeom>
          <a:noFill/>
        </p:spPr>
        <p:txBody>
          <a:bodyPr wrap="square" rtlCol="0">
            <a:spAutoFit/>
          </a:bodyPr>
          <a:lstStyle/>
          <a:p>
            <a:pPr algn="ctr"/>
            <a:r>
              <a:rPr lang="it-IT" sz="1600" dirty="0" smtClean="0">
                <a:solidFill>
                  <a:srgbClr val="0070C0"/>
                </a:solidFill>
              </a:rPr>
              <a:t>Pacchetto  informativo di archiviazione</a:t>
            </a:r>
          </a:p>
          <a:p>
            <a:pPr algn="ctr"/>
            <a:r>
              <a:rPr lang="it-IT" sz="1400" dirty="0" smtClean="0">
                <a:solidFill>
                  <a:srgbClr val="0070C0"/>
                </a:solidFill>
              </a:rPr>
              <a:t>(</a:t>
            </a:r>
            <a:r>
              <a:rPr lang="it-IT" sz="1400" i="1" dirty="0" smtClean="0">
                <a:solidFill>
                  <a:srgbClr val="0070C0"/>
                </a:solidFill>
              </a:rPr>
              <a:t>Archival Information Packages</a:t>
            </a:r>
            <a:r>
              <a:rPr lang="it-IT" sz="1400" dirty="0" smtClean="0">
                <a:solidFill>
                  <a:srgbClr val="0070C0"/>
                </a:solidFill>
              </a:rPr>
              <a:t>)</a:t>
            </a:r>
            <a:endParaRPr lang="it-IT" sz="1400" dirty="0">
              <a:solidFill>
                <a:srgbClr val="0070C0"/>
              </a:solidFill>
            </a:endParaRPr>
          </a:p>
        </p:txBody>
      </p:sp>
      <p:cxnSp>
        <p:nvCxnSpPr>
          <p:cNvPr id="22" name="Connettore 1 21"/>
          <p:cNvCxnSpPr>
            <a:endCxn id="21" idx="0"/>
          </p:cNvCxnSpPr>
          <p:nvPr/>
        </p:nvCxnSpPr>
        <p:spPr>
          <a:xfrm>
            <a:off x="4422190" y="3798078"/>
            <a:ext cx="5794" cy="1562118"/>
          </a:xfrm>
          <a:prstGeom prst="line">
            <a:avLst/>
          </a:prstGeom>
        </p:spPr>
        <p:style>
          <a:lnRef idx="1">
            <a:schemeClr val="accent1"/>
          </a:lnRef>
          <a:fillRef idx="0">
            <a:schemeClr val="accent1"/>
          </a:fillRef>
          <a:effectRef idx="0">
            <a:schemeClr val="accent1"/>
          </a:effectRef>
          <a:fontRef idx="minor">
            <a:schemeClr val="tx1"/>
          </a:fontRef>
        </p:style>
      </p:cxnSp>
      <p:sp>
        <p:nvSpPr>
          <p:cNvPr id="13" name="CasellaDiTesto 12"/>
          <p:cNvSpPr txBox="1"/>
          <p:nvPr/>
        </p:nvSpPr>
        <p:spPr>
          <a:xfrm>
            <a:off x="250173" y="1744999"/>
            <a:ext cx="1800200" cy="646331"/>
          </a:xfrm>
          <a:prstGeom prst="rect">
            <a:avLst/>
          </a:prstGeom>
          <a:noFill/>
        </p:spPr>
        <p:txBody>
          <a:bodyPr wrap="square" rtlCol="0">
            <a:spAutoFit/>
          </a:bodyPr>
          <a:lstStyle/>
          <a:p>
            <a:r>
              <a:rPr lang="it-IT" b="1" dirty="0" smtClean="0">
                <a:solidFill>
                  <a:srgbClr val="0070C0"/>
                </a:solidFill>
              </a:rPr>
              <a:t>RDC</a:t>
            </a:r>
            <a:r>
              <a:rPr lang="it-IT" dirty="0" smtClean="0">
                <a:solidFill>
                  <a:srgbClr val="0070C0"/>
                </a:solidFill>
              </a:rPr>
              <a:t> (</a:t>
            </a:r>
            <a:r>
              <a:rPr lang="it-IT" i="1" dirty="0" smtClean="0">
                <a:solidFill>
                  <a:srgbClr val="0070C0"/>
                </a:solidFill>
              </a:rPr>
              <a:t>Ricevuta di carico</a:t>
            </a:r>
            <a:r>
              <a:rPr lang="it-IT" dirty="0" smtClean="0">
                <a:solidFill>
                  <a:srgbClr val="0070C0"/>
                </a:solidFill>
              </a:rPr>
              <a:t>)</a:t>
            </a:r>
            <a:endParaRPr lang="it-IT" dirty="0"/>
          </a:p>
        </p:txBody>
      </p:sp>
      <p:sp>
        <p:nvSpPr>
          <p:cNvPr id="47" name="CasellaDiTesto 46"/>
          <p:cNvSpPr txBox="1"/>
          <p:nvPr/>
        </p:nvSpPr>
        <p:spPr>
          <a:xfrm>
            <a:off x="1486759" y="963895"/>
            <a:ext cx="1800200" cy="646331"/>
          </a:xfrm>
          <a:prstGeom prst="rect">
            <a:avLst/>
          </a:prstGeom>
          <a:noFill/>
        </p:spPr>
        <p:txBody>
          <a:bodyPr wrap="square" rtlCol="0">
            <a:spAutoFit/>
          </a:bodyPr>
          <a:lstStyle/>
          <a:p>
            <a:r>
              <a:rPr lang="it-IT" b="1" dirty="0" smtClean="0">
                <a:solidFill>
                  <a:srgbClr val="0070C0"/>
                </a:solidFill>
              </a:rPr>
              <a:t>RDV</a:t>
            </a:r>
            <a:r>
              <a:rPr lang="it-IT" dirty="0" smtClean="0">
                <a:solidFill>
                  <a:srgbClr val="0070C0"/>
                </a:solidFill>
              </a:rPr>
              <a:t> (</a:t>
            </a:r>
            <a:r>
              <a:rPr lang="it-IT" i="1" dirty="0" smtClean="0">
                <a:solidFill>
                  <a:srgbClr val="0070C0"/>
                </a:solidFill>
              </a:rPr>
              <a:t>Rapporto di Versamento</a:t>
            </a:r>
            <a:r>
              <a:rPr lang="it-IT" dirty="0" smtClean="0">
                <a:solidFill>
                  <a:srgbClr val="0070C0"/>
                </a:solidFill>
              </a:rPr>
              <a:t>)</a:t>
            </a:r>
            <a:endParaRPr lang="it-IT" dirty="0"/>
          </a:p>
        </p:txBody>
      </p:sp>
      <p:cxnSp>
        <p:nvCxnSpPr>
          <p:cNvPr id="15" name="Connettore 4 14"/>
          <p:cNvCxnSpPr>
            <a:stCxn id="36" idx="1"/>
          </p:cNvCxnSpPr>
          <p:nvPr/>
        </p:nvCxnSpPr>
        <p:spPr>
          <a:xfrm rot="10800000">
            <a:off x="1043608" y="2384884"/>
            <a:ext cx="767188" cy="921920"/>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Connettore 2 19"/>
          <p:cNvCxnSpPr>
            <a:stCxn id="37" idx="0"/>
          </p:cNvCxnSpPr>
          <p:nvPr/>
        </p:nvCxnSpPr>
        <p:spPr>
          <a:xfrm flipH="1" flipV="1">
            <a:off x="2386859" y="1694005"/>
            <a:ext cx="1" cy="11559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Ovale 3"/>
          <p:cNvSpPr/>
          <p:nvPr/>
        </p:nvSpPr>
        <p:spPr>
          <a:xfrm>
            <a:off x="66462" y="1694215"/>
            <a:ext cx="2075772" cy="74789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noFill/>
            </a:endParaRPr>
          </a:p>
        </p:txBody>
      </p:sp>
      <p:sp>
        <p:nvSpPr>
          <p:cNvPr id="26" name="Ovale 25"/>
          <p:cNvSpPr/>
          <p:nvPr/>
        </p:nvSpPr>
        <p:spPr>
          <a:xfrm>
            <a:off x="1335090" y="887604"/>
            <a:ext cx="2072332" cy="79184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noFill/>
            </a:endParaRPr>
          </a:p>
        </p:txBody>
      </p:sp>
      <p:sp>
        <p:nvSpPr>
          <p:cNvPr id="8" name="CasellaDiTesto 7"/>
          <p:cNvSpPr txBox="1"/>
          <p:nvPr/>
        </p:nvSpPr>
        <p:spPr>
          <a:xfrm>
            <a:off x="2611387" y="2622037"/>
            <a:ext cx="732530"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it-IT" dirty="0" err="1" smtClean="0">
                <a:solidFill>
                  <a:srgbClr val="0070C0"/>
                </a:solidFill>
              </a:rPr>
              <a:t>IdSIP</a:t>
            </a:r>
            <a:endParaRPr lang="it-IT" dirty="0">
              <a:solidFill>
                <a:srgbClr val="0070C0"/>
              </a:solidFill>
            </a:endParaRPr>
          </a:p>
        </p:txBody>
      </p:sp>
      <p:sp>
        <p:nvSpPr>
          <p:cNvPr id="43" name="CasellaDiTesto 42"/>
          <p:cNvSpPr txBox="1"/>
          <p:nvPr/>
        </p:nvSpPr>
        <p:spPr>
          <a:xfrm>
            <a:off x="4742589" y="2622037"/>
            <a:ext cx="732530"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it-IT" dirty="0" err="1" smtClean="0">
                <a:solidFill>
                  <a:srgbClr val="0070C0"/>
                </a:solidFill>
              </a:rPr>
              <a:t>IdAIP</a:t>
            </a:r>
            <a:endParaRPr lang="it-IT" dirty="0">
              <a:solidFill>
                <a:srgbClr val="0070C0"/>
              </a:solidFill>
            </a:endParaRPr>
          </a:p>
        </p:txBody>
      </p:sp>
      <p:sp>
        <p:nvSpPr>
          <p:cNvPr id="45" name="CasellaDiTesto 44"/>
          <p:cNvSpPr txBox="1"/>
          <p:nvPr/>
        </p:nvSpPr>
        <p:spPr>
          <a:xfrm>
            <a:off x="6837511" y="2616224"/>
            <a:ext cx="732530"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it-IT" dirty="0" err="1" smtClean="0">
                <a:solidFill>
                  <a:srgbClr val="0070C0"/>
                </a:solidFill>
              </a:rPr>
              <a:t>IdDIP</a:t>
            </a:r>
            <a:endParaRPr lang="it-IT" dirty="0">
              <a:solidFill>
                <a:srgbClr val="0070C0"/>
              </a:solidFill>
            </a:endParaRPr>
          </a:p>
        </p:txBody>
      </p:sp>
    </p:spTree>
    <p:extLst>
      <p:ext uri="{BB962C8B-B14F-4D97-AF65-F5344CB8AC3E}">
        <p14:creationId xmlns:p14="http://schemas.microsoft.com/office/powerpoint/2010/main" val="1213246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wipe(down)">
                                      <p:cBhvr>
                                        <p:cTn id="12" dur="500"/>
                                        <p:tgtEl>
                                          <p:spTgt spid="2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43"/>
                                        </p:tgtEl>
                                        <p:attrNameLst>
                                          <p:attrName>style.visibility</p:attrName>
                                        </p:attrNameLst>
                                      </p:cBhvr>
                                      <p:to>
                                        <p:strVal val="visible"/>
                                      </p:to>
                                    </p:set>
                                    <p:animEffect transition="in" filter="wipe(down)">
                                      <p:cBhvr>
                                        <p:cTn id="20" dur="500"/>
                                        <p:tgtEl>
                                          <p:spTgt spid="43"/>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45"/>
                                        </p:tgtEl>
                                        <p:attrNameLst>
                                          <p:attrName>style.visibility</p:attrName>
                                        </p:attrNameLst>
                                      </p:cBhvr>
                                      <p:to>
                                        <p:strVal val="visible"/>
                                      </p:to>
                                    </p:set>
                                    <p:animEffect transition="in" filter="wipe(down)">
                                      <p:cBhvr>
                                        <p:cTn id="23"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6" grpId="0" animBg="1"/>
      <p:bldP spid="8" grpId="0" animBg="1"/>
      <p:bldP spid="43" grpId="0" animBg="1"/>
      <p:bldP spid="4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6"/>
          <p:cNvSpPr txBox="1">
            <a:spLocks/>
          </p:cNvSpPr>
          <p:nvPr/>
        </p:nvSpPr>
        <p:spPr>
          <a:xfrm>
            <a:off x="755576" y="980728"/>
            <a:ext cx="7776864" cy="525658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endParaRPr lang="it-IT" sz="3100" dirty="0">
              <a:solidFill>
                <a:srgbClr val="002060"/>
              </a:solidFill>
            </a:endParaRPr>
          </a:p>
          <a:p>
            <a:pPr marL="0" indent="0">
              <a:buNone/>
            </a:pPr>
            <a:endParaRPr lang="it-IT" sz="1400" b="1" dirty="0" smtClean="0">
              <a:solidFill>
                <a:srgbClr val="002060"/>
              </a:solidFill>
            </a:endParaRPr>
          </a:p>
          <a:p>
            <a:pPr marL="0" indent="0" algn="r">
              <a:buFont typeface="Arial" pitchFamily="34" charset="0"/>
              <a:buNone/>
            </a:pPr>
            <a:endParaRPr lang="it-IT" sz="1400" b="1" dirty="0" smtClean="0">
              <a:solidFill>
                <a:srgbClr val="002060"/>
              </a:solidFill>
            </a:endParaRPr>
          </a:p>
          <a:p>
            <a:pPr marL="0" indent="0" algn="r">
              <a:buFont typeface="Arial" pitchFamily="34" charset="0"/>
              <a:buNone/>
            </a:pPr>
            <a:endParaRPr lang="it-IT" sz="1400" b="1" dirty="0" smtClean="0">
              <a:solidFill>
                <a:srgbClr val="002060"/>
              </a:solidFill>
            </a:endParaRPr>
          </a:p>
          <a:p>
            <a:pPr marL="0" indent="0" algn="r">
              <a:buFont typeface="Arial" pitchFamily="34" charset="0"/>
              <a:buNone/>
            </a:pPr>
            <a:endParaRPr lang="it-IT" sz="1400" b="1" dirty="0" smtClean="0">
              <a:solidFill>
                <a:srgbClr val="002060"/>
              </a:solidFill>
            </a:endParaRPr>
          </a:p>
          <a:p>
            <a:pPr marL="0" indent="0" algn="r">
              <a:buFont typeface="Arial" pitchFamily="34" charset="0"/>
              <a:buNone/>
            </a:pPr>
            <a:endParaRPr lang="it-IT" sz="1400" b="1" dirty="0" smtClean="0">
              <a:solidFill>
                <a:srgbClr val="002060"/>
              </a:solidFill>
            </a:endParaRPr>
          </a:p>
          <a:p>
            <a:pPr marL="0" indent="0" algn="r">
              <a:buFont typeface="Arial" pitchFamily="34" charset="0"/>
              <a:buNone/>
            </a:pPr>
            <a:endParaRPr lang="it-IT" sz="1400" b="1" dirty="0" smtClean="0">
              <a:solidFill>
                <a:srgbClr val="002060"/>
              </a:solidFill>
            </a:endParaRPr>
          </a:p>
          <a:p>
            <a:pPr marL="0" indent="0" algn="r">
              <a:buNone/>
            </a:pPr>
            <a:endParaRPr lang="it-IT" sz="1400" dirty="0" smtClean="0">
              <a:solidFill>
                <a:srgbClr val="002060"/>
              </a:solidFill>
            </a:endParaRPr>
          </a:p>
          <a:p>
            <a:pPr marL="0" indent="0">
              <a:buFont typeface="Arial" pitchFamily="34" charset="0"/>
              <a:buNone/>
            </a:pPr>
            <a:endParaRPr lang="it-IT" b="1" dirty="0" smtClean="0">
              <a:solidFill>
                <a:srgbClr val="002060"/>
              </a:solidFill>
            </a:endParaRPr>
          </a:p>
        </p:txBody>
      </p:sp>
      <p:pic>
        <p:nvPicPr>
          <p:cNvPr id="5" name="Immagine 4" descr="intestazione.JPG"/>
          <p:cNvPicPr>
            <a:picLocks noChangeAspect="1"/>
          </p:cNvPicPr>
          <p:nvPr/>
        </p:nvPicPr>
        <p:blipFill>
          <a:blip r:embed="rId3" cstate="print"/>
          <a:stretch>
            <a:fillRect/>
          </a:stretch>
        </p:blipFill>
        <p:spPr>
          <a:xfrm>
            <a:off x="142844" y="285728"/>
            <a:ext cx="8772525" cy="561975"/>
          </a:xfrm>
          <a:prstGeom prst="rect">
            <a:avLst/>
          </a:prstGeom>
        </p:spPr>
      </p:pic>
      <p:graphicFrame>
        <p:nvGraphicFramePr>
          <p:cNvPr id="3" name="Diagramma 2"/>
          <p:cNvGraphicFramePr/>
          <p:nvPr>
            <p:extLst>
              <p:ext uri="{D42A27DB-BD31-4B8C-83A1-F6EECF244321}">
                <p14:modId xmlns:p14="http://schemas.microsoft.com/office/powerpoint/2010/main" val="729810293"/>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Segnaposto numero diapositiva 1"/>
          <p:cNvSpPr>
            <a:spLocks noGrp="1"/>
          </p:cNvSpPr>
          <p:nvPr>
            <p:ph type="sldNum" sz="quarter" idx="12"/>
          </p:nvPr>
        </p:nvSpPr>
        <p:spPr/>
        <p:txBody>
          <a:bodyPr/>
          <a:lstStyle/>
          <a:p>
            <a:fld id="{4EE6299A-A64A-4990-9654-8817F3A46A03}" type="slidenum">
              <a:rPr lang="it-IT" smtClean="0"/>
              <a:pPr/>
              <a:t>21</a:t>
            </a:fld>
            <a:endParaRPr lang="it-IT" dirty="0"/>
          </a:p>
        </p:txBody>
      </p:sp>
    </p:spTree>
    <p:extLst>
      <p:ext uri="{BB962C8B-B14F-4D97-AF65-F5344CB8AC3E}">
        <p14:creationId xmlns:p14="http://schemas.microsoft.com/office/powerpoint/2010/main" val="432542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825905"/>
            <a:ext cx="8229600" cy="4525963"/>
          </a:xfrm>
        </p:spPr>
        <p:txBody>
          <a:bodyPr>
            <a:normAutofit/>
          </a:bodyPr>
          <a:lstStyle/>
          <a:p>
            <a:pPr marL="0" indent="0" algn="just">
              <a:buNone/>
            </a:pPr>
            <a:r>
              <a:rPr lang="it-IT" sz="2200" dirty="0">
                <a:latin typeface="Tahoma" pitchFamily="34" charset="0"/>
              </a:rPr>
              <a:t>Il trasferimento di un pacchetto di versamento (SIP) è assicurato attraverso un canale di comunicazione sicuro che implementa gli algoritmi crittografici e assicura la verifica dell’integrità delle sequenze binarie trasmesse. </a:t>
            </a:r>
            <a:endParaRPr lang="it-IT" sz="2200" dirty="0" smtClean="0">
              <a:latin typeface="Tahoma" pitchFamily="34" charset="0"/>
            </a:endParaRPr>
          </a:p>
          <a:p>
            <a:pPr marL="0" indent="0" algn="just">
              <a:buNone/>
            </a:pPr>
            <a:r>
              <a:rPr lang="it-IT" sz="2200" dirty="0" smtClean="0">
                <a:latin typeface="Tahoma" pitchFamily="34" charset="0"/>
              </a:rPr>
              <a:t>Attualmente </a:t>
            </a:r>
            <a:r>
              <a:rPr lang="it-IT" sz="2200" dirty="0">
                <a:latin typeface="Tahoma" pitchFamily="34" charset="0"/>
              </a:rPr>
              <a:t>il caricamento di un pacchetto di versamento (SIP) può avvenire tramite </a:t>
            </a:r>
            <a:endParaRPr lang="it-IT" sz="2200" dirty="0" smtClean="0">
              <a:latin typeface="Tahoma" pitchFamily="34" charset="0"/>
            </a:endParaRPr>
          </a:p>
          <a:p>
            <a:pPr algn="just"/>
            <a:r>
              <a:rPr lang="it-IT" sz="2200" dirty="0" smtClean="0">
                <a:latin typeface="Tahoma" pitchFamily="34" charset="0"/>
              </a:rPr>
              <a:t>modalità </a:t>
            </a:r>
            <a:r>
              <a:rPr lang="it-IT" sz="2200" dirty="0">
                <a:latin typeface="Tahoma" pitchFamily="34" charset="0"/>
              </a:rPr>
              <a:t>FLUSSO (il produttore posiziona dentro una specifica cartella FTP, assegnata al soggetto produttore al momento dell'attivazione, i pacchetti SIP</a:t>
            </a:r>
            <a:r>
              <a:rPr lang="it-IT" sz="2200" dirty="0" smtClean="0">
                <a:latin typeface="Tahoma" pitchFamily="34" charset="0"/>
              </a:rPr>
              <a:t>),</a:t>
            </a:r>
          </a:p>
          <a:p>
            <a:pPr algn="just"/>
            <a:r>
              <a:rPr lang="it-IT" sz="2200" dirty="0" smtClean="0">
                <a:latin typeface="Tahoma" pitchFamily="34" charset="0"/>
              </a:rPr>
              <a:t>versamento </a:t>
            </a:r>
            <a:r>
              <a:rPr lang="it-IT" sz="2200" dirty="0">
                <a:latin typeface="Tahoma" pitchFamily="34" charset="0"/>
              </a:rPr>
              <a:t>Web (l'utente autorizzato effettua i caricamenti via web tramite maschere </a:t>
            </a:r>
            <a:r>
              <a:rPr lang="it-IT" sz="2200" dirty="0" smtClean="0">
                <a:latin typeface="Tahoma" pitchFamily="34" charset="0"/>
              </a:rPr>
              <a:t>specifiche) </a:t>
            </a:r>
          </a:p>
          <a:p>
            <a:pPr algn="just"/>
            <a:r>
              <a:rPr lang="it-IT" sz="2200" dirty="0" smtClean="0">
                <a:latin typeface="Tahoma" pitchFamily="34" charset="0"/>
              </a:rPr>
              <a:t>trasmettendo </a:t>
            </a:r>
            <a:r>
              <a:rPr lang="it-IT" sz="2200" dirty="0">
                <a:latin typeface="Tahoma" pitchFamily="34" charset="0"/>
              </a:rPr>
              <a:t>i versamenti al sistema tramite chiamata </a:t>
            </a:r>
            <a:r>
              <a:rPr lang="it-IT" sz="2200" dirty="0" err="1" smtClean="0">
                <a:latin typeface="Tahoma" pitchFamily="34" charset="0"/>
              </a:rPr>
              <a:t>Rest</a:t>
            </a:r>
            <a:r>
              <a:rPr lang="it-IT" sz="2200" dirty="0" smtClean="0">
                <a:latin typeface="Tahoma" pitchFamily="34" charset="0"/>
              </a:rPr>
              <a:t>.</a:t>
            </a:r>
            <a:endParaRPr lang="it-IT" sz="2200" dirty="0">
              <a:latin typeface="Tahoma" pitchFamily="34" charset="0"/>
            </a:endParaRPr>
          </a:p>
          <a:p>
            <a:endParaRPr lang="it-IT" dirty="0"/>
          </a:p>
        </p:txBody>
      </p:sp>
      <p:sp>
        <p:nvSpPr>
          <p:cNvPr id="4" name="Segnaposto numero diapositiva 3"/>
          <p:cNvSpPr>
            <a:spLocks noGrp="1"/>
          </p:cNvSpPr>
          <p:nvPr>
            <p:ph type="sldNum" sz="quarter" idx="12"/>
          </p:nvPr>
        </p:nvSpPr>
        <p:spPr/>
        <p:txBody>
          <a:bodyPr/>
          <a:lstStyle/>
          <a:p>
            <a:fld id="{4EE6299A-A64A-4990-9654-8817F3A46A03}" type="slidenum">
              <a:rPr lang="it-IT" smtClean="0"/>
              <a:pPr/>
              <a:t>22</a:t>
            </a:fld>
            <a:endParaRPr lang="it-IT" dirty="0"/>
          </a:p>
        </p:txBody>
      </p:sp>
      <p:pic>
        <p:nvPicPr>
          <p:cNvPr id="6" name="Immagine 5" descr="intestazione.JPG"/>
          <p:cNvPicPr>
            <a:picLocks noChangeAspect="1"/>
          </p:cNvPicPr>
          <p:nvPr/>
        </p:nvPicPr>
        <p:blipFill>
          <a:blip r:embed="rId2" cstate="print"/>
          <a:stretch>
            <a:fillRect/>
          </a:stretch>
        </p:blipFill>
        <p:spPr>
          <a:xfrm>
            <a:off x="185737" y="326463"/>
            <a:ext cx="8772525" cy="561975"/>
          </a:xfrm>
          <a:prstGeom prst="rect">
            <a:avLst/>
          </a:prstGeom>
        </p:spPr>
      </p:pic>
      <p:grpSp>
        <p:nvGrpSpPr>
          <p:cNvPr id="7" name="Gruppo 6"/>
          <p:cNvGrpSpPr/>
          <p:nvPr/>
        </p:nvGrpSpPr>
        <p:grpSpPr>
          <a:xfrm>
            <a:off x="1622772" y="637383"/>
            <a:ext cx="788988" cy="1127124"/>
            <a:chOff x="0" y="602"/>
            <a:chExt cx="788988" cy="1127124"/>
          </a:xfrm>
        </p:grpSpPr>
        <p:sp>
          <p:nvSpPr>
            <p:cNvPr id="8" name="Gallone 7"/>
            <p:cNvSpPr/>
            <p:nvPr/>
          </p:nvSpPr>
          <p:spPr>
            <a:xfrm rot="5400000">
              <a:off x="-169068" y="169670"/>
              <a:ext cx="1127124" cy="788987"/>
            </a:xfrm>
            <a:prstGeom prst="chevron">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 name="Gallone 4"/>
            <p:cNvSpPr/>
            <p:nvPr/>
          </p:nvSpPr>
          <p:spPr>
            <a:xfrm>
              <a:off x="1" y="395096"/>
              <a:ext cx="788987" cy="33813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t-IT" sz="2000" kern="1200" dirty="0" smtClean="0"/>
                <a:t>INGEST</a:t>
              </a:r>
              <a:endParaRPr lang="it-IT" sz="2000" kern="1200" dirty="0"/>
            </a:p>
          </p:txBody>
        </p:sp>
      </p:grpSp>
      <p:grpSp>
        <p:nvGrpSpPr>
          <p:cNvPr id="10" name="Gruppo 9"/>
          <p:cNvGrpSpPr/>
          <p:nvPr/>
        </p:nvGrpSpPr>
        <p:grpSpPr>
          <a:xfrm>
            <a:off x="2411760" y="637382"/>
            <a:ext cx="5307012" cy="732631"/>
            <a:chOff x="788988" y="601"/>
            <a:chExt cx="5307012" cy="732631"/>
          </a:xfrm>
        </p:grpSpPr>
        <p:sp>
          <p:nvSpPr>
            <p:cNvPr id="11" name="Rettangolo con angoli arrotondati sullo stesso lato 10"/>
            <p:cNvSpPr/>
            <p:nvPr/>
          </p:nvSpPr>
          <p:spPr>
            <a:xfrm rot="5400000">
              <a:off x="3076178" y="-2286589"/>
              <a:ext cx="732631" cy="5307012"/>
            </a:xfrm>
            <a:prstGeom prst="round2Same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Rettangolo 11"/>
            <p:cNvSpPr/>
            <p:nvPr/>
          </p:nvSpPr>
          <p:spPr>
            <a:xfrm>
              <a:off x="788988" y="36365"/>
              <a:ext cx="5271248" cy="66110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it-IT" sz="1500" kern="1200" dirty="0" smtClean="0"/>
                <a:t>Ricezione dei pacchetti informativi (SIP) trasmessi dall’ente produttore per essere immessi nel sistema DigiP</a:t>
              </a:r>
              <a:endParaRPr lang="it-IT" sz="1500" kern="1200" dirty="0"/>
            </a:p>
          </p:txBody>
        </p:sp>
      </p:grpSp>
    </p:spTree>
    <p:extLst>
      <p:ext uri="{BB962C8B-B14F-4D97-AF65-F5344CB8AC3E}">
        <p14:creationId xmlns:p14="http://schemas.microsoft.com/office/powerpoint/2010/main" val="21893137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Immagine 21"/>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8468" y="2069094"/>
            <a:ext cx="2485109" cy="2485109"/>
          </a:xfrm>
          <a:prstGeom prst="rect">
            <a:avLst/>
          </a:prstGeom>
          <a:effectLst>
            <a:softEdge rad="31750"/>
          </a:effectLst>
        </p:spPr>
      </p:pic>
      <p:pic>
        <p:nvPicPr>
          <p:cNvPr id="5" name="Immagine 4" descr="intestazione.JPG"/>
          <p:cNvPicPr>
            <a:picLocks noChangeAspect="1"/>
          </p:cNvPicPr>
          <p:nvPr/>
        </p:nvPicPr>
        <p:blipFill>
          <a:blip r:embed="rId4" cstate="print"/>
          <a:stretch>
            <a:fillRect/>
          </a:stretch>
        </p:blipFill>
        <p:spPr>
          <a:xfrm>
            <a:off x="142844" y="285728"/>
            <a:ext cx="8772525" cy="561975"/>
          </a:xfrm>
          <a:prstGeom prst="rect">
            <a:avLst/>
          </a:prstGeom>
        </p:spPr>
      </p:pic>
      <p:sp>
        <p:nvSpPr>
          <p:cNvPr id="2" name="Segnaposto numero diapositiva 1"/>
          <p:cNvSpPr>
            <a:spLocks noGrp="1"/>
          </p:cNvSpPr>
          <p:nvPr>
            <p:ph type="sldNum" sz="quarter" idx="12"/>
          </p:nvPr>
        </p:nvSpPr>
        <p:spPr/>
        <p:txBody>
          <a:bodyPr/>
          <a:lstStyle/>
          <a:p>
            <a:fld id="{4EE6299A-A64A-4990-9654-8817F3A46A03}" type="slidenum">
              <a:rPr lang="it-IT" smtClean="0"/>
              <a:pPr/>
              <a:t>23</a:t>
            </a:fld>
            <a:endParaRPr lang="it-IT" dirty="0"/>
          </a:p>
        </p:txBody>
      </p:sp>
      <p:pic>
        <p:nvPicPr>
          <p:cNvPr id="8" name="Immagine 7"/>
          <p:cNvPicPr>
            <a:picLocks noChangeAspect="1"/>
          </p:cNvPicPr>
          <p:nvPr/>
        </p:nvPicPr>
        <p:blipFill>
          <a:blip r:embed="rId5" cstate="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6424172" y="1756037"/>
            <a:ext cx="2602600" cy="2602600"/>
          </a:xfrm>
          <a:prstGeom prst="rect">
            <a:avLst/>
          </a:prstGeom>
          <a:effectLst/>
        </p:spPr>
      </p:pic>
      <p:pic>
        <p:nvPicPr>
          <p:cNvPr id="9" name="Immagin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67114" y="2825434"/>
            <a:ext cx="882013" cy="882013"/>
          </a:xfrm>
          <a:prstGeom prst="rect">
            <a:avLst/>
          </a:prstGeom>
        </p:spPr>
      </p:pic>
      <p:pic>
        <p:nvPicPr>
          <p:cNvPr id="10" name="Immagin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765791" y="4142665"/>
            <a:ext cx="1003176" cy="1003176"/>
          </a:xfrm>
          <a:prstGeom prst="rect">
            <a:avLst/>
          </a:prstGeom>
        </p:spPr>
      </p:pic>
      <p:pic>
        <p:nvPicPr>
          <p:cNvPr id="11" name="Immagin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561332" y="1567156"/>
            <a:ext cx="1398875" cy="823782"/>
          </a:xfrm>
          <a:prstGeom prst="rect">
            <a:avLst/>
          </a:prstGeom>
        </p:spPr>
      </p:pic>
      <p:sp>
        <p:nvSpPr>
          <p:cNvPr id="14" name="Parentesi quadra chiusa 13"/>
          <p:cNvSpPr/>
          <p:nvPr/>
        </p:nvSpPr>
        <p:spPr>
          <a:xfrm>
            <a:off x="5717014" y="1979047"/>
            <a:ext cx="720525" cy="2665205"/>
          </a:xfrm>
          <a:prstGeom prst="righ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dirty="0"/>
          </a:p>
        </p:txBody>
      </p:sp>
      <p:cxnSp>
        <p:nvCxnSpPr>
          <p:cNvPr id="15" name="Connettore 2 14"/>
          <p:cNvCxnSpPr/>
          <p:nvPr/>
        </p:nvCxnSpPr>
        <p:spPr>
          <a:xfrm>
            <a:off x="5766400" y="3381769"/>
            <a:ext cx="11098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Parentesi quadra aperta 15"/>
          <p:cNvSpPr/>
          <p:nvPr/>
        </p:nvSpPr>
        <p:spPr>
          <a:xfrm>
            <a:off x="3279769" y="1979047"/>
            <a:ext cx="1389339" cy="2665205"/>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dirty="0"/>
          </a:p>
        </p:txBody>
      </p:sp>
      <p:sp>
        <p:nvSpPr>
          <p:cNvPr id="18" name="CasellaDiTesto 17"/>
          <p:cNvSpPr txBox="1"/>
          <p:nvPr/>
        </p:nvSpPr>
        <p:spPr>
          <a:xfrm>
            <a:off x="3687765" y="3043215"/>
            <a:ext cx="1185170" cy="338554"/>
          </a:xfrm>
          <a:prstGeom prst="rect">
            <a:avLst/>
          </a:prstGeom>
          <a:noFill/>
        </p:spPr>
        <p:txBody>
          <a:bodyPr wrap="square" rtlCol="0">
            <a:spAutoFit/>
          </a:bodyPr>
          <a:lstStyle/>
          <a:p>
            <a:r>
              <a:rPr lang="it-IT" sz="1600" b="1" dirty="0" smtClean="0"/>
              <a:t>Form web</a:t>
            </a:r>
            <a:endParaRPr lang="it-IT" sz="1600" b="1" dirty="0"/>
          </a:p>
        </p:txBody>
      </p:sp>
      <p:sp>
        <p:nvSpPr>
          <p:cNvPr id="19" name="CasellaDiTesto 18"/>
          <p:cNvSpPr txBox="1"/>
          <p:nvPr/>
        </p:nvSpPr>
        <p:spPr>
          <a:xfrm>
            <a:off x="3217241" y="1685879"/>
            <a:ext cx="1599804" cy="338554"/>
          </a:xfrm>
          <a:prstGeom prst="rect">
            <a:avLst/>
          </a:prstGeom>
          <a:noFill/>
        </p:spPr>
        <p:txBody>
          <a:bodyPr wrap="square" rtlCol="0">
            <a:spAutoFit/>
          </a:bodyPr>
          <a:lstStyle/>
          <a:p>
            <a:r>
              <a:rPr lang="it-IT" sz="1600" b="1" dirty="0" smtClean="0"/>
              <a:t>Interfaccia REST</a:t>
            </a:r>
            <a:endParaRPr lang="it-IT" sz="1600" b="1" dirty="0"/>
          </a:p>
        </p:txBody>
      </p:sp>
      <p:sp>
        <p:nvSpPr>
          <p:cNvPr id="20" name="CasellaDiTesto 19"/>
          <p:cNvSpPr txBox="1"/>
          <p:nvPr/>
        </p:nvSpPr>
        <p:spPr>
          <a:xfrm>
            <a:off x="6175087" y="4673812"/>
            <a:ext cx="2559425" cy="461665"/>
          </a:xfrm>
          <a:prstGeom prst="rect">
            <a:avLst/>
          </a:prstGeom>
          <a:noFill/>
        </p:spPr>
        <p:txBody>
          <a:bodyPr wrap="square" rtlCol="0">
            <a:spAutoFit/>
          </a:bodyPr>
          <a:lstStyle/>
          <a:p>
            <a:r>
              <a:rPr lang="it-IT" sz="2400" b="1" dirty="0" smtClean="0">
                <a:solidFill>
                  <a:schemeClr val="accent1"/>
                </a:solidFill>
              </a:rPr>
              <a:t>Polo Marche DigiP</a:t>
            </a:r>
            <a:endParaRPr lang="it-IT" sz="2400" b="1" dirty="0">
              <a:solidFill>
                <a:schemeClr val="accent1"/>
              </a:solidFill>
            </a:endParaRPr>
          </a:p>
        </p:txBody>
      </p:sp>
      <p:sp>
        <p:nvSpPr>
          <p:cNvPr id="21" name="CasellaDiTesto 20"/>
          <p:cNvSpPr txBox="1"/>
          <p:nvPr/>
        </p:nvSpPr>
        <p:spPr>
          <a:xfrm>
            <a:off x="3315974" y="4231274"/>
            <a:ext cx="811890" cy="338554"/>
          </a:xfrm>
          <a:prstGeom prst="rect">
            <a:avLst/>
          </a:prstGeom>
          <a:noFill/>
        </p:spPr>
        <p:txBody>
          <a:bodyPr wrap="square" rtlCol="0">
            <a:spAutoFit/>
          </a:bodyPr>
          <a:lstStyle/>
          <a:p>
            <a:r>
              <a:rPr lang="it-IT" sz="1600" b="1" dirty="0" smtClean="0"/>
              <a:t>Flusso</a:t>
            </a:r>
            <a:endParaRPr lang="it-IT" sz="1600" b="1" dirty="0"/>
          </a:p>
        </p:txBody>
      </p:sp>
      <p:cxnSp>
        <p:nvCxnSpPr>
          <p:cNvPr id="4" name="Connettore 1 3"/>
          <p:cNvCxnSpPr/>
          <p:nvPr/>
        </p:nvCxnSpPr>
        <p:spPr>
          <a:xfrm>
            <a:off x="3650577" y="3402245"/>
            <a:ext cx="1140105" cy="0"/>
          </a:xfrm>
          <a:prstGeom prst="line">
            <a:avLst/>
          </a:prstGeom>
        </p:spPr>
        <p:style>
          <a:lnRef idx="1">
            <a:schemeClr val="accent1"/>
          </a:lnRef>
          <a:fillRef idx="0">
            <a:schemeClr val="accent1"/>
          </a:fillRef>
          <a:effectRef idx="0">
            <a:schemeClr val="accent1"/>
          </a:effectRef>
          <a:fontRef idx="minor">
            <a:schemeClr val="tx1"/>
          </a:fontRef>
        </p:style>
      </p:cxnSp>
      <p:pic>
        <p:nvPicPr>
          <p:cNvPr id="12" name="Immagine 11"/>
          <p:cNvPicPr>
            <a:picLocks noChangeAspect="1"/>
          </p:cNvPicPr>
          <p:nvPr/>
        </p:nvPicPr>
        <p:blipFill>
          <a:blip r:embed="rId9" cstate="print"/>
          <a:stretch>
            <a:fillRect/>
          </a:stretch>
        </p:blipFill>
        <p:spPr>
          <a:xfrm>
            <a:off x="2379385" y="2704394"/>
            <a:ext cx="1496792" cy="1214510"/>
          </a:xfrm>
          <a:prstGeom prst="rect">
            <a:avLst/>
          </a:prstGeom>
        </p:spPr>
      </p:pic>
      <p:sp>
        <p:nvSpPr>
          <p:cNvPr id="25" name="CasellaDiTesto 24"/>
          <p:cNvSpPr txBox="1"/>
          <p:nvPr/>
        </p:nvSpPr>
        <p:spPr>
          <a:xfrm>
            <a:off x="251520" y="4670364"/>
            <a:ext cx="2808312" cy="461665"/>
          </a:xfrm>
          <a:prstGeom prst="rect">
            <a:avLst/>
          </a:prstGeom>
          <a:noFill/>
        </p:spPr>
        <p:txBody>
          <a:bodyPr wrap="square" rtlCol="0">
            <a:spAutoFit/>
          </a:bodyPr>
          <a:lstStyle/>
          <a:p>
            <a:r>
              <a:rPr lang="it-IT" sz="2400" b="1" dirty="0" smtClean="0">
                <a:solidFill>
                  <a:schemeClr val="accent1"/>
                </a:solidFill>
              </a:rPr>
              <a:t>Soggetto</a:t>
            </a:r>
            <a:r>
              <a:rPr lang="it-IT" sz="2400" dirty="0" smtClean="0">
                <a:solidFill>
                  <a:schemeClr val="accent1"/>
                </a:solidFill>
              </a:rPr>
              <a:t> </a:t>
            </a:r>
            <a:r>
              <a:rPr lang="it-IT" sz="2400" b="1" dirty="0" smtClean="0">
                <a:solidFill>
                  <a:schemeClr val="accent1"/>
                </a:solidFill>
              </a:rPr>
              <a:t>produttore</a:t>
            </a:r>
            <a:endParaRPr lang="it-IT" sz="2400" b="1" dirty="0">
              <a:solidFill>
                <a:schemeClr val="accent1"/>
              </a:solidFill>
            </a:endParaRPr>
          </a:p>
        </p:txBody>
      </p:sp>
      <p:sp>
        <p:nvSpPr>
          <p:cNvPr id="23" name="CasellaDiTesto 22"/>
          <p:cNvSpPr txBox="1"/>
          <p:nvPr/>
        </p:nvSpPr>
        <p:spPr>
          <a:xfrm>
            <a:off x="3203848" y="6021288"/>
            <a:ext cx="2880320" cy="369332"/>
          </a:xfrm>
          <a:prstGeom prst="rect">
            <a:avLst/>
          </a:prstGeom>
          <a:noFill/>
        </p:spPr>
        <p:txBody>
          <a:bodyPr wrap="square" rtlCol="0">
            <a:spAutoFit/>
          </a:bodyPr>
          <a:lstStyle/>
          <a:p>
            <a:pPr algn="ctr"/>
            <a:r>
              <a:rPr lang="it-IT" b="1" dirty="0" smtClean="0">
                <a:solidFill>
                  <a:srgbClr val="002060"/>
                </a:solidFill>
              </a:rPr>
              <a:t>Modalità di trasferimento</a:t>
            </a:r>
            <a:endParaRPr lang="it-IT" b="1" dirty="0">
              <a:solidFill>
                <a:srgbClr val="002060"/>
              </a:solidFill>
            </a:endParaRPr>
          </a:p>
        </p:txBody>
      </p:sp>
    </p:spTree>
    <p:extLst>
      <p:ext uri="{BB962C8B-B14F-4D97-AF65-F5344CB8AC3E}">
        <p14:creationId xmlns:p14="http://schemas.microsoft.com/office/powerpoint/2010/main" val="32528074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853080"/>
            <a:ext cx="8229600" cy="4525963"/>
          </a:xfrm>
        </p:spPr>
        <p:txBody>
          <a:bodyPr>
            <a:normAutofit fontScale="77500" lnSpcReduction="20000"/>
          </a:bodyPr>
          <a:lstStyle/>
          <a:p>
            <a:pPr marL="0" indent="0">
              <a:buNone/>
            </a:pPr>
            <a:r>
              <a:rPr lang="it-IT" dirty="0"/>
              <a:t> </a:t>
            </a:r>
          </a:p>
          <a:p>
            <a:pPr marL="0" indent="0">
              <a:buNone/>
            </a:pPr>
            <a:r>
              <a:rPr lang="it-IT" dirty="0"/>
              <a:t>Il processo di </a:t>
            </a:r>
            <a:r>
              <a:rPr lang="it-IT" dirty="0" err="1"/>
              <a:t>Quality</a:t>
            </a:r>
            <a:r>
              <a:rPr lang="it-IT" dirty="0"/>
              <a:t> Assurance prevede una serie di controlli quali:</a:t>
            </a:r>
          </a:p>
          <a:p>
            <a:r>
              <a:rPr lang="it-IT" dirty="0"/>
              <a:t>controllo di validità dell’Indice di versamento con il file schema XSD;</a:t>
            </a:r>
          </a:p>
          <a:p>
            <a:r>
              <a:rPr lang="it-IT" dirty="0"/>
              <a:t>analisi dei formati dei file in essi contenuti;</a:t>
            </a:r>
          </a:p>
          <a:p>
            <a:r>
              <a:rPr lang="it-IT" dirty="0"/>
              <a:t>verifica delle eventuali firme digitali con conseguente recupero dei dati dei firmatari;</a:t>
            </a:r>
          </a:p>
          <a:p>
            <a:r>
              <a:rPr lang="it-IT" dirty="0"/>
              <a:t>controllo dell’</a:t>
            </a:r>
            <a:r>
              <a:rPr lang="it-IT" dirty="0" err="1"/>
              <a:t>hash</a:t>
            </a:r>
            <a:r>
              <a:rPr lang="it-IT" dirty="0"/>
              <a:t> dichiarato nell’indice di versamento per ogni file contenuto nel SIP; </a:t>
            </a:r>
          </a:p>
          <a:p>
            <a:r>
              <a:rPr lang="it-IT" dirty="0"/>
              <a:t>controllo della presenza di virus per ogni file contenuto nel SIP</a:t>
            </a:r>
          </a:p>
          <a:p>
            <a:pPr marL="0" indent="0">
              <a:buNone/>
            </a:pPr>
            <a:endParaRPr lang="it-IT" dirty="0"/>
          </a:p>
        </p:txBody>
      </p:sp>
      <p:sp>
        <p:nvSpPr>
          <p:cNvPr id="4" name="Segnaposto numero diapositiva 3"/>
          <p:cNvSpPr>
            <a:spLocks noGrp="1"/>
          </p:cNvSpPr>
          <p:nvPr>
            <p:ph type="sldNum" sz="quarter" idx="12"/>
          </p:nvPr>
        </p:nvSpPr>
        <p:spPr/>
        <p:txBody>
          <a:bodyPr/>
          <a:lstStyle/>
          <a:p>
            <a:fld id="{4EE6299A-A64A-4990-9654-8817F3A46A03}" type="slidenum">
              <a:rPr lang="it-IT" smtClean="0"/>
              <a:pPr/>
              <a:t>24</a:t>
            </a:fld>
            <a:endParaRPr lang="it-IT" dirty="0"/>
          </a:p>
        </p:txBody>
      </p:sp>
      <p:grpSp>
        <p:nvGrpSpPr>
          <p:cNvPr id="5" name="Gruppo 4"/>
          <p:cNvGrpSpPr/>
          <p:nvPr/>
        </p:nvGrpSpPr>
        <p:grpSpPr>
          <a:xfrm>
            <a:off x="1619672" y="921545"/>
            <a:ext cx="788988" cy="1127124"/>
            <a:chOff x="0" y="979159"/>
            <a:chExt cx="788988" cy="1127124"/>
          </a:xfrm>
        </p:grpSpPr>
        <p:sp>
          <p:nvSpPr>
            <p:cNvPr id="6" name="Gallone 5"/>
            <p:cNvSpPr/>
            <p:nvPr/>
          </p:nvSpPr>
          <p:spPr>
            <a:xfrm rot="5400000">
              <a:off x="-169068" y="1148227"/>
              <a:ext cx="1127124" cy="788987"/>
            </a:xfrm>
            <a:prstGeom prst="chevron">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Gallone 4"/>
            <p:cNvSpPr/>
            <p:nvPr/>
          </p:nvSpPr>
          <p:spPr>
            <a:xfrm>
              <a:off x="1" y="1373653"/>
              <a:ext cx="788987" cy="33813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t-IT" sz="2000" kern="1200" dirty="0" smtClean="0"/>
                <a:t>INGEST</a:t>
              </a:r>
              <a:endParaRPr lang="it-IT" sz="2000" kern="1200" dirty="0"/>
            </a:p>
          </p:txBody>
        </p:sp>
      </p:grpSp>
      <p:grpSp>
        <p:nvGrpSpPr>
          <p:cNvPr id="8" name="Gruppo 7"/>
          <p:cNvGrpSpPr/>
          <p:nvPr/>
        </p:nvGrpSpPr>
        <p:grpSpPr>
          <a:xfrm>
            <a:off x="2408660" y="921545"/>
            <a:ext cx="5307012" cy="732631"/>
            <a:chOff x="788988" y="979159"/>
            <a:chExt cx="5307012" cy="732631"/>
          </a:xfrm>
        </p:grpSpPr>
        <p:sp>
          <p:nvSpPr>
            <p:cNvPr id="9" name="Rettangolo con angoli arrotondati sullo stesso lato 8"/>
            <p:cNvSpPr/>
            <p:nvPr/>
          </p:nvSpPr>
          <p:spPr>
            <a:xfrm rot="5400000">
              <a:off x="3076178" y="-1308031"/>
              <a:ext cx="732631" cy="5307012"/>
            </a:xfrm>
            <a:prstGeom prst="round2Same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 name="Rettangolo 9"/>
            <p:cNvSpPr/>
            <p:nvPr/>
          </p:nvSpPr>
          <p:spPr>
            <a:xfrm>
              <a:off x="788988" y="1014923"/>
              <a:ext cx="5271248" cy="66110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it-IT" sz="1500" kern="1200" dirty="0" smtClean="0"/>
                <a:t>Verifica dei SIP al fine di accertarne l’integrità e la completezza</a:t>
              </a:r>
              <a:endParaRPr lang="it-IT" sz="1500" kern="1200" dirty="0"/>
            </a:p>
          </p:txBody>
        </p:sp>
      </p:grpSp>
      <p:pic>
        <p:nvPicPr>
          <p:cNvPr id="11" name="Immagine 10" descr="intestazione.JPG"/>
          <p:cNvPicPr>
            <a:picLocks noChangeAspect="1"/>
          </p:cNvPicPr>
          <p:nvPr/>
        </p:nvPicPr>
        <p:blipFill>
          <a:blip r:embed="rId3" cstate="print"/>
          <a:stretch>
            <a:fillRect/>
          </a:stretch>
        </p:blipFill>
        <p:spPr>
          <a:xfrm>
            <a:off x="185737" y="326463"/>
            <a:ext cx="8772525" cy="561975"/>
          </a:xfrm>
          <a:prstGeom prst="rect">
            <a:avLst/>
          </a:prstGeom>
        </p:spPr>
      </p:pic>
    </p:spTree>
    <p:extLst>
      <p:ext uri="{BB962C8B-B14F-4D97-AF65-F5344CB8AC3E}">
        <p14:creationId xmlns:p14="http://schemas.microsoft.com/office/powerpoint/2010/main" val="10612653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853080"/>
            <a:ext cx="8229600" cy="4525963"/>
          </a:xfrm>
        </p:spPr>
        <p:txBody>
          <a:bodyPr>
            <a:normAutofit/>
          </a:bodyPr>
          <a:lstStyle/>
          <a:p>
            <a:pPr marL="0" indent="0">
              <a:buNone/>
            </a:pPr>
            <a:endParaRPr lang="it-IT" dirty="0" smtClean="0"/>
          </a:p>
          <a:p>
            <a:pPr marL="0" indent="0">
              <a:buNone/>
            </a:pPr>
            <a:r>
              <a:rPr lang="it-IT" dirty="0" smtClean="0"/>
              <a:t>La verifiche effettuate sulle casistiche di errore riscontrate hanno evidenziato in particolare le seguenti tipologie di problemi aventi incidenza maggiore:</a:t>
            </a:r>
          </a:p>
          <a:p>
            <a:r>
              <a:rPr lang="it-IT" dirty="0" smtClean="0"/>
              <a:t>errata strutturazione dei file html</a:t>
            </a:r>
          </a:p>
          <a:p>
            <a:r>
              <a:rPr lang="it-IT" dirty="0" smtClean="0"/>
              <a:t>Xml mal formati</a:t>
            </a:r>
          </a:p>
          <a:p>
            <a:r>
              <a:rPr lang="it-IT" dirty="0" smtClean="0"/>
              <a:t>Invio formati non </a:t>
            </a:r>
            <a:r>
              <a:rPr lang="it-IT" dirty="0" smtClean="0"/>
              <a:t>dichiarati/accettati</a:t>
            </a:r>
            <a:endParaRPr lang="it-IT" dirty="0" smtClean="0"/>
          </a:p>
        </p:txBody>
      </p:sp>
      <p:sp>
        <p:nvSpPr>
          <p:cNvPr id="4" name="Segnaposto numero diapositiva 3"/>
          <p:cNvSpPr>
            <a:spLocks noGrp="1"/>
          </p:cNvSpPr>
          <p:nvPr>
            <p:ph type="sldNum" sz="quarter" idx="12"/>
          </p:nvPr>
        </p:nvSpPr>
        <p:spPr/>
        <p:txBody>
          <a:bodyPr/>
          <a:lstStyle/>
          <a:p>
            <a:fld id="{4EE6299A-A64A-4990-9654-8817F3A46A03}" type="slidenum">
              <a:rPr lang="it-IT" smtClean="0"/>
              <a:pPr/>
              <a:t>25</a:t>
            </a:fld>
            <a:endParaRPr lang="it-IT" dirty="0"/>
          </a:p>
        </p:txBody>
      </p:sp>
      <p:grpSp>
        <p:nvGrpSpPr>
          <p:cNvPr id="5" name="Gruppo 4"/>
          <p:cNvGrpSpPr/>
          <p:nvPr/>
        </p:nvGrpSpPr>
        <p:grpSpPr>
          <a:xfrm>
            <a:off x="1619672" y="921545"/>
            <a:ext cx="788988" cy="1127124"/>
            <a:chOff x="0" y="979159"/>
            <a:chExt cx="788988" cy="1127124"/>
          </a:xfrm>
        </p:grpSpPr>
        <p:sp>
          <p:nvSpPr>
            <p:cNvPr id="6" name="Gallone 5"/>
            <p:cNvSpPr/>
            <p:nvPr/>
          </p:nvSpPr>
          <p:spPr>
            <a:xfrm rot="5400000">
              <a:off x="-169068" y="1148227"/>
              <a:ext cx="1127124" cy="788987"/>
            </a:xfrm>
            <a:prstGeom prst="chevron">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Gallone 4"/>
            <p:cNvSpPr/>
            <p:nvPr/>
          </p:nvSpPr>
          <p:spPr>
            <a:xfrm>
              <a:off x="1" y="1373653"/>
              <a:ext cx="788987" cy="33813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t-IT" sz="2000" kern="1200" dirty="0" smtClean="0"/>
                <a:t>INGEST</a:t>
              </a:r>
              <a:endParaRPr lang="it-IT" sz="2000" kern="1200" dirty="0"/>
            </a:p>
          </p:txBody>
        </p:sp>
      </p:grpSp>
      <p:grpSp>
        <p:nvGrpSpPr>
          <p:cNvPr id="8" name="Gruppo 7"/>
          <p:cNvGrpSpPr/>
          <p:nvPr/>
        </p:nvGrpSpPr>
        <p:grpSpPr>
          <a:xfrm>
            <a:off x="2408660" y="921545"/>
            <a:ext cx="5307012" cy="732631"/>
            <a:chOff x="788988" y="979159"/>
            <a:chExt cx="5307012" cy="732631"/>
          </a:xfrm>
        </p:grpSpPr>
        <p:sp>
          <p:nvSpPr>
            <p:cNvPr id="9" name="Rettangolo con angoli arrotondati sullo stesso lato 8"/>
            <p:cNvSpPr/>
            <p:nvPr/>
          </p:nvSpPr>
          <p:spPr>
            <a:xfrm rot="5400000">
              <a:off x="3076178" y="-1308031"/>
              <a:ext cx="732631" cy="5307012"/>
            </a:xfrm>
            <a:prstGeom prst="round2Same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 name="Rettangolo 9"/>
            <p:cNvSpPr/>
            <p:nvPr/>
          </p:nvSpPr>
          <p:spPr>
            <a:xfrm>
              <a:off x="788988" y="1014923"/>
              <a:ext cx="5271248" cy="66110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it-IT" sz="1500" kern="1200" dirty="0" smtClean="0"/>
                <a:t>Verifica dei SIP al fine di accertarne l’integrità e la completezza</a:t>
              </a:r>
              <a:endParaRPr lang="it-IT" sz="1500" kern="1200" dirty="0"/>
            </a:p>
          </p:txBody>
        </p:sp>
      </p:grpSp>
      <p:pic>
        <p:nvPicPr>
          <p:cNvPr id="11" name="Immagine 10" descr="intestazione.JPG"/>
          <p:cNvPicPr>
            <a:picLocks noChangeAspect="1"/>
          </p:cNvPicPr>
          <p:nvPr/>
        </p:nvPicPr>
        <p:blipFill>
          <a:blip r:embed="rId3" cstate="print"/>
          <a:stretch>
            <a:fillRect/>
          </a:stretch>
        </p:blipFill>
        <p:spPr>
          <a:xfrm>
            <a:off x="185737" y="326463"/>
            <a:ext cx="8772525" cy="561975"/>
          </a:xfrm>
          <a:prstGeom prst="rect">
            <a:avLst/>
          </a:prstGeom>
        </p:spPr>
      </p:pic>
    </p:spTree>
    <p:extLst>
      <p:ext uri="{BB962C8B-B14F-4D97-AF65-F5344CB8AC3E}">
        <p14:creationId xmlns:p14="http://schemas.microsoft.com/office/powerpoint/2010/main" val="22026904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descr="intestazione.JPG"/>
          <p:cNvPicPr>
            <a:picLocks noChangeAspect="1"/>
          </p:cNvPicPr>
          <p:nvPr/>
        </p:nvPicPr>
        <p:blipFill>
          <a:blip r:embed="rId3" cstate="print"/>
          <a:stretch>
            <a:fillRect/>
          </a:stretch>
        </p:blipFill>
        <p:spPr>
          <a:xfrm>
            <a:off x="142844" y="285728"/>
            <a:ext cx="8772525" cy="561975"/>
          </a:xfrm>
          <a:prstGeom prst="rect">
            <a:avLst/>
          </a:prstGeom>
        </p:spPr>
      </p:pic>
      <p:sp>
        <p:nvSpPr>
          <p:cNvPr id="2" name="Segnaposto numero diapositiva 1"/>
          <p:cNvSpPr>
            <a:spLocks noGrp="1"/>
          </p:cNvSpPr>
          <p:nvPr>
            <p:ph type="sldNum" sz="quarter" idx="12"/>
          </p:nvPr>
        </p:nvSpPr>
        <p:spPr/>
        <p:txBody>
          <a:bodyPr/>
          <a:lstStyle/>
          <a:p>
            <a:fld id="{4EE6299A-A64A-4990-9654-8817F3A46A03}" type="slidenum">
              <a:rPr lang="it-IT" smtClean="0"/>
              <a:pPr/>
              <a:t>26</a:t>
            </a:fld>
            <a:endParaRPr lang="it-IT" dirty="0"/>
          </a:p>
        </p:txBody>
      </p:sp>
      <p:grpSp>
        <p:nvGrpSpPr>
          <p:cNvPr id="6" name="Gruppo 5"/>
          <p:cNvGrpSpPr/>
          <p:nvPr/>
        </p:nvGrpSpPr>
        <p:grpSpPr>
          <a:xfrm>
            <a:off x="1406747" y="847703"/>
            <a:ext cx="788988" cy="1127124"/>
            <a:chOff x="0" y="1957716"/>
            <a:chExt cx="788988" cy="1127124"/>
          </a:xfrm>
        </p:grpSpPr>
        <p:sp>
          <p:nvSpPr>
            <p:cNvPr id="10" name="Gallone 9"/>
            <p:cNvSpPr/>
            <p:nvPr/>
          </p:nvSpPr>
          <p:spPr>
            <a:xfrm rot="5400000">
              <a:off x="-169068" y="2126784"/>
              <a:ext cx="1127124" cy="788987"/>
            </a:xfrm>
            <a:prstGeom prst="chevron">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1" name="Gallone 4"/>
            <p:cNvSpPr/>
            <p:nvPr/>
          </p:nvSpPr>
          <p:spPr>
            <a:xfrm>
              <a:off x="1" y="2352210"/>
              <a:ext cx="788987" cy="33813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t-IT" sz="2000" kern="1200" dirty="0" smtClean="0"/>
                <a:t>INGEST</a:t>
              </a:r>
              <a:endParaRPr lang="it-IT" sz="2000" kern="1200" dirty="0"/>
            </a:p>
          </p:txBody>
        </p:sp>
      </p:grpSp>
      <p:grpSp>
        <p:nvGrpSpPr>
          <p:cNvPr id="7" name="Gruppo 6"/>
          <p:cNvGrpSpPr/>
          <p:nvPr/>
        </p:nvGrpSpPr>
        <p:grpSpPr>
          <a:xfrm>
            <a:off x="2195736" y="847703"/>
            <a:ext cx="5307012" cy="732631"/>
            <a:chOff x="788988" y="1925480"/>
            <a:chExt cx="5307012" cy="732631"/>
          </a:xfrm>
        </p:grpSpPr>
        <p:sp>
          <p:nvSpPr>
            <p:cNvPr id="8" name="Rettangolo con angoli arrotondati sullo stesso lato 7"/>
            <p:cNvSpPr/>
            <p:nvPr/>
          </p:nvSpPr>
          <p:spPr>
            <a:xfrm rot="5400000">
              <a:off x="3076178" y="-361710"/>
              <a:ext cx="732631" cy="5307012"/>
            </a:xfrm>
            <a:prstGeom prst="round2Same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Rettangolo 8"/>
            <p:cNvSpPr/>
            <p:nvPr/>
          </p:nvSpPr>
          <p:spPr>
            <a:xfrm>
              <a:off x="788988" y="1961244"/>
              <a:ext cx="5271248" cy="66110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it-IT" sz="1500" kern="1200" dirty="0" smtClean="0"/>
                <a:t>Emissione di una ricevuta di presa in carico (</a:t>
              </a:r>
              <a:r>
                <a:rPr lang="it-IT" sz="1500" b="1" kern="1200" dirty="0" smtClean="0"/>
                <a:t>Rapporto di Versamento</a:t>
              </a:r>
              <a:r>
                <a:rPr lang="it-IT" sz="1500" kern="1200" dirty="0" smtClean="0"/>
                <a:t>) che determina l’assunzione di responsabilità da parte del Polo di conservazione Marche DigiP</a:t>
              </a:r>
              <a:endParaRPr lang="it-IT" sz="1500" kern="1200" dirty="0"/>
            </a:p>
          </p:txBody>
        </p:sp>
      </p:grpSp>
      <p:pic>
        <p:nvPicPr>
          <p:cNvPr id="27" name="Immagine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45617" y="1668236"/>
            <a:ext cx="3166978" cy="4348254"/>
          </a:xfrm>
          <a:prstGeom prst="rect">
            <a:avLst/>
          </a:prstGeom>
        </p:spPr>
      </p:pic>
      <p:sp>
        <p:nvSpPr>
          <p:cNvPr id="4" name="Ovale 3"/>
          <p:cNvSpPr/>
          <p:nvPr/>
        </p:nvSpPr>
        <p:spPr>
          <a:xfrm>
            <a:off x="5120600" y="5332704"/>
            <a:ext cx="1261120" cy="660886"/>
          </a:xfrm>
          <a:prstGeom prst="ellipse">
            <a:avLst/>
          </a:prstGeom>
          <a:noFill/>
        </p:spPr>
        <p:style>
          <a:lnRef idx="2">
            <a:schemeClr val="accent3"/>
          </a:lnRef>
          <a:fillRef idx="1">
            <a:schemeClr val="lt1"/>
          </a:fillRef>
          <a:effectRef idx="0">
            <a:schemeClr val="accent3"/>
          </a:effectRef>
          <a:fontRef idx="minor">
            <a:schemeClr val="dk1"/>
          </a:fontRef>
        </p:style>
        <p:txBody>
          <a:bodyPr rtlCol="0" anchor="ctr"/>
          <a:lstStyle/>
          <a:p>
            <a:pPr algn="ctr"/>
            <a:endParaRPr lang="it-IT" dirty="0"/>
          </a:p>
        </p:txBody>
      </p:sp>
      <p:sp>
        <p:nvSpPr>
          <p:cNvPr id="14" name="CasellaDiTesto 13"/>
          <p:cNvSpPr txBox="1"/>
          <p:nvPr/>
        </p:nvSpPr>
        <p:spPr>
          <a:xfrm>
            <a:off x="6494336" y="4149080"/>
            <a:ext cx="2192464" cy="738664"/>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it-IT" sz="1400" dirty="0" smtClean="0"/>
              <a:t>Firma digitale del Responsabile del Servizio di Conservazione</a:t>
            </a:r>
            <a:endParaRPr lang="it-IT" sz="1400" dirty="0"/>
          </a:p>
        </p:txBody>
      </p:sp>
      <p:cxnSp>
        <p:nvCxnSpPr>
          <p:cNvPr id="20" name="Connettore 4 19"/>
          <p:cNvCxnSpPr>
            <a:stCxn id="4" idx="6"/>
            <a:endCxn id="14" idx="2"/>
          </p:cNvCxnSpPr>
          <p:nvPr/>
        </p:nvCxnSpPr>
        <p:spPr>
          <a:xfrm flipV="1">
            <a:off x="6381720" y="4887744"/>
            <a:ext cx="1208848" cy="775403"/>
          </a:xfrm>
          <a:prstGeom prst="bentConnector2">
            <a:avLst/>
          </a:prstGeom>
          <a:ln>
            <a:tailEnd type="triangle"/>
          </a:ln>
        </p:spPr>
        <p:style>
          <a:lnRef idx="1">
            <a:schemeClr val="accent3"/>
          </a:lnRef>
          <a:fillRef idx="0">
            <a:schemeClr val="accent3"/>
          </a:fillRef>
          <a:effectRef idx="0">
            <a:schemeClr val="accent3"/>
          </a:effectRef>
          <a:fontRef idx="minor">
            <a:schemeClr val="tx1"/>
          </a:fontRef>
        </p:style>
      </p:cxnSp>
      <p:sp>
        <p:nvSpPr>
          <p:cNvPr id="28" name="CasellaDiTesto 27"/>
          <p:cNvSpPr txBox="1"/>
          <p:nvPr/>
        </p:nvSpPr>
        <p:spPr>
          <a:xfrm>
            <a:off x="865137" y="4158743"/>
            <a:ext cx="1872207" cy="307777"/>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it-IT" sz="1400" dirty="0" smtClean="0"/>
              <a:t>Segnatura di protocollo</a:t>
            </a:r>
            <a:endParaRPr lang="it-IT" sz="1400" dirty="0"/>
          </a:p>
        </p:txBody>
      </p:sp>
      <p:cxnSp>
        <p:nvCxnSpPr>
          <p:cNvPr id="35" name="Connettore 4 34"/>
          <p:cNvCxnSpPr>
            <a:endCxn id="28" idx="2"/>
          </p:cNvCxnSpPr>
          <p:nvPr/>
        </p:nvCxnSpPr>
        <p:spPr>
          <a:xfrm rot="10800000">
            <a:off x="1801242" y="4466520"/>
            <a:ext cx="1402607" cy="618664"/>
          </a:xfrm>
          <a:prstGeom prst="bentConnector2">
            <a:avLst/>
          </a:prstGeom>
          <a:ln>
            <a:tailEnd type="triangle"/>
          </a:ln>
        </p:spPr>
        <p:style>
          <a:lnRef idx="1">
            <a:schemeClr val="accent3"/>
          </a:lnRef>
          <a:fillRef idx="0">
            <a:schemeClr val="accent3"/>
          </a:fillRef>
          <a:effectRef idx="0">
            <a:schemeClr val="accent3"/>
          </a:effectRef>
          <a:fontRef idx="minor">
            <a:schemeClr val="tx1"/>
          </a:fontRef>
        </p:style>
      </p:cxnSp>
      <p:sp>
        <p:nvSpPr>
          <p:cNvPr id="16" name="Segnaposto contenuto 2"/>
          <p:cNvSpPr>
            <a:spLocks noGrp="1"/>
          </p:cNvSpPr>
          <p:nvPr>
            <p:ph idx="1"/>
          </p:nvPr>
        </p:nvSpPr>
        <p:spPr>
          <a:xfrm>
            <a:off x="899592" y="5530144"/>
            <a:ext cx="7787208" cy="1306649"/>
          </a:xfrm>
        </p:spPr>
        <p:txBody>
          <a:bodyPr>
            <a:normAutofit/>
          </a:bodyPr>
          <a:lstStyle/>
          <a:p>
            <a:pPr marL="0" indent="0">
              <a:buNone/>
            </a:pPr>
            <a:endParaRPr lang="it-IT" dirty="0" smtClean="0"/>
          </a:p>
          <a:p>
            <a:pPr marL="0" indent="0">
              <a:buNone/>
            </a:pPr>
            <a:r>
              <a:rPr lang="it-IT" sz="2000" dirty="0" smtClean="0"/>
              <a:t>Gli </a:t>
            </a:r>
            <a:r>
              <a:rPr lang="it-IT" sz="2000" dirty="0" err="1" smtClean="0"/>
              <a:t>RdV</a:t>
            </a:r>
            <a:r>
              <a:rPr lang="it-IT" sz="2000" dirty="0" smtClean="0"/>
              <a:t> possono essere recuperati con le stesse modalità previste per il versamento dei SIP</a:t>
            </a:r>
          </a:p>
        </p:txBody>
      </p:sp>
    </p:spTree>
    <p:extLst>
      <p:ext uri="{BB962C8B-B14F-4D97-AF65-F5344CB8AC3E}">
        <p14:creationId xmlns:p14="http://schemas.microsoft.com/office/powerpoint/2010/main" val="308823275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descr="intestazione.JPG"/>
          <p:cNvPicPr>
            <a:picLocks noChangeAspect="1"/>
          </p:cNvPicPr>
          <p:nvPr/>
        </p:nvPicPr>
        <p:blipFill>
          <a:blip r:embed="rId3" cstate="print"/>
          <a:stretch>
            <a:fillRect/>
          </a:stretch>
        </p:blipFill>
        <p:spPr>
          <a:xfrm>
            <a:off x="142844" y="285728"/>
            <a:ext cx="8772525" cy="561975"/>
          </a:xfrm>
          <a:prstGeom prst="rect">
            <a:avLst/>
          </a:prstGeom>
        </p:spPr>
      </p:pic>
      <p:sp>
        <p:nvSpPr>
          <p:cNvPr id="2" name="Segnaposto numero diapositiva 1"/>
          <p:cNvSpPr>
            <a:spLocks noGrp="1"/>
          </p:cNvSpPr>
          <p:nvPr>
            <p:ph type="sldNum" sz="quarter" idx="12"/>
          </p:nvPr>
        </p:nvSpPr>
        <p:spPr/>
        <p:txBody>
          <a:bodyPr/>
          <a:lstStyle/>
          <a:p>
            <a:fld id="{4EE6299A-A64A-4990-9654-8817F3A46A03}" type="slidenum">
              <a:rPr lang="it-IT" smtClean="0"/>
              <a:pPr/>
              <a:t>27</a:t>
            </a:fld>
            <a:endParaRPr lang="it-IT" dirty="0"/>
          </a:p>
        </p:txBody>
      </p:sp>
      <p:grpSp>
        <p:nvGrpSpPr>
          <p:cNvPr id="6" name="Gruppo 5"/>
          <p:cNvGrpSpPr/>
          <p:nvPr/>
        </p:nvGrpSpPr>
        <p:grpSpPr>
          <a:xfrm>
            <a:off x="1406747" y="847703"/>
            <a:ext cx="788988" cy="1127124"/>
            <a:chOff x="0" y="1957716"/>
            <a:chExt cx="788988" cy="1127124"/>
          </a:xfrm>
        </p:grpSpPr>
        <p:sp>
          <p:nvSpPr>
            <p:cNvPr id="10" name="Gallone 9"/>
            <p:cNvSpPr/>
            <p:nvPr/>
          </p:nvSpPr>
          <p:spPr>
            <a:xfrm rot="5400000">
              <a:off x="-169068" y="2126784"/>
              <a:ext cx="1127124" cy="788987"/>
            </a:xfrm>
            <a:prstGeom prst="chevron">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1" name="Gallone 4"/>
            <p:cNvSpPr/>
            <p:nvPr/>
          </p:nvSpPr>
          <p:spPr>
            <a:xfrm>
              <a:off x="1" y="2352210"/>
              <a:ext cx="788987" cy="33813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t-IT" sz="2000" kern="1200" dirty="0" smtClean="0"/>
                <a:t>INGEST</a:t>
              </a:r>
              <a:endParaRPr lang="it-IT" sz="2000" kern="1200" dirty="0"/>
            </a:p>
          </p:txBody>
        </p:sp>
      </p:grpSp>
      <p:grpSp>
        <p:nvGrpSpPr>
          <p:cNvPr id="7" name="Gruppo 6"/>
          <p:cNvGrpSpPr/>
          <p:nvPr/>
        </p:nvGrpSpPr>
        <p:grpSpPr>
          <a:xfrm>
            <a:off x="2195736" y="847703"/>
            <a:ext cx="5307012" cy="732631"/>
            <a:chOff x="788988" y="1925480"/>
            <a:chExt cx="5307012" cy="732631"/>
          </a:xfrm>
        </p:grpSpPr>
        <p:sp>
          <p:nvSpPr>
            <p:cNvPr id="8" name="Rettangolo con angoli arrotondati sullo stesso lato 7"/>
            <p:cNvSpPr/>
            <p:nvPr/>
          </p:nvSpPr>
          <p:spPr>
            <a:xfrm rot="5400000">
              <a:off x="3076178" y="-361710"/>
              <a:ext cx="732631" cy="5307012"/>
            </a:xfrm>
            <a:prstGeom prst="round2Same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Rettangolo 8"/>
            <p:cNvSpPr/>
            <p:nvPr/>
          </p:nvSpPr>
          <p:spPr>
            <a:xfrm>
              <a:off x="788988" y="1961244"/>
              <a:ext cx="5271248" cy="66110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06680" tIns="9525" rIns="9525" bIns="9525" numCol="1" spcCol="1270" anchor="ctr" anchorCtr="0">
              <a:noAutofit/>
            </a:bodyPr>
            <a:lstStyle/>
            <a:p>
              <a:pPr lvl="0"/>
              <a:r>
                <a:rPr lang="it-IT" dirty="0"/>
                <a:t>Generazione dei pacchetti di archiviazione (AIP) e memorizzazione di questi su supporto fisici</a:t>
              </a:r>
            </a:p>
          </p:txBody>
        </p:sp>
      </p:grpSp>
      <p:pic>
        <p:nvPicPr>
          <p:cNvPr id="12" name="Immagine 11"/>
          <p:cNvPicPr/>
          <p:nvPr/>
        </p:nvPicPr>
        <p:blipFill>
          <a:blip r:embed="rId4"/>
          <a:stretch>
            <a:fillRect/>
          </a:stretch>
        </p:blipFill>
        <p:spPr>
          <a:xfrm>
            <a:off x="1835696" y="2331771"/>
            <a:ext cx="5947604" cy="3827297"/>
          </a:xfrm>
          <a:prstGeom prst="rect">
            <a:avLst/>
          </a:prstGeom>
        </p:spPr>
      </p:pic>
    </p:spTree>
    <p:extLst>
      <p:ext uri="{BB962C8B-B14F-4D97-AF65-F5344CB8AC3E}">
        <p14:creationId xmlns:p14="http://schemas.microsoft.com/office/powerpoint/2010/main" val="33601788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descr="intestazione.JPG"/>
          <p:cNvPicPr>
            <a:picLocks noChangeAspect="1"/>
          </p:cNvPicPr>
          <p:nvPr/>
        </p:nvPicPr>
        <p:blipFill>
          <a:blip r:embed="rId3" cstate="print"/>
          <a:stretch>
            <a:fillRect/>
          </a:stretch>
        </p:blipFill>
        <p:spPr>
          <a:xfrm>
            <a:off x="142844" y="285728"/>
            <a:ext cx="8772525" cy="561975"/>
          </a:xfrm>
          <a:prstGeom prst="rect">
            <a:avLst/>
          </a:prstGeom>
        </p:spPr>
      </p:pic>
      <p:sp>
        <p:nvSpPr>
          <p:cNvPr id="2" name="Segnaposto numero diapositiva 1"/>
          <p:cNvSpPr>
            <a:spLocks noGrp="1"/>
          </p:cNvSpPr>
          <p:nvPr>
            <p:ph type="sldNum" sz="quarter" idx="12"/>
          </p:nvPr>
        </p:nvSpPr>
        <p:spPr/>
        <p:txBody>
          <a:bodyPr/>
          <a:lstStyle/>
          <a:p>
            <a:fld id="{4EE6299A-A64A-4990-9654-8817F3A46A03}" type="slidenum">
              <a:rPr lang="it-IT" smtClean="0"/>
              <a:pPr/>
              <a:t>28</a:t>
            </a:fld>
            <a:endParaRPr lang="it-IT" dirty="0"/>
          </a:p>
        </p:txBody>
      </p:sp>
      <p:sp>
        <p:nvSpPr>
          <p:cNvPr id="3" name="Rettangolo 2"/>
          <p:cNvSpPr/>
          <p:nvPr/>
        </p:nvSpPr>
        <p:spPr>
          <a:xfrm>
            <a:off x="599498" y="1549124"/>
            <a:ext cx="7859216" cy="5770811"/>
          </a:xfrm>
          <a:prstGeom prst="rect">
            <a:avLst/>
          </a:prstGeom>
        </p:spPr>
        <p:txBody>
          <a:bodyPr wrap="square">
            <a:spAutoFit/>
          </a:bodyPr>
          <a:lstStyle/>
          <a:p>
            <a:pPr algn="just"/>
            <a:r>
              <a:rPr lang="it-IT" sz="2200" dirty="0">
                <a:latin typeface="Tahoma" pitchFamily="34" charset="0"/>
              </a:rPr>
              <a:t>La maggior parte degli enti che attualmente hanno attivato il servizio di conservazione con Marche </a:t>
            </a:r>
            <a:r>
              <a:rPr lang="it-IT" sz="2200" dirty="0" err="1">
                <a:latin typeface="Tahoma" pitchFamily="34" charset="0"/>
              </a:rPr>
              <a:t>DigiP</a:t>
            </a:r>
            <a:r>
              <a:rPr lang="it-IT" sz="2200" dirty="0">
                <a:latin typeface="Tahoma" pitchFamily="34" charset="0"/>
              </a:rPr>
              <a:t>, effettuano versamenti anticipati dei documenti digitali, generalmente il giorno successivo a quello di produzione.</a:t>
            </a:r>
          </a:p>
          <a:p>
            <a:pPr algn="just"/>
            <a:r>
              <a:rPr lang="it-IT" sz="2200" dirty="0">
                <a:latin typeface="Tahoma" pitchFamily="34" charset="0"/>
              </a:rPr>
              <a:t>Questa prassi è dovuta al fatto che nell’attuale modello di conservazione dei documenti digitali si presume che il sistema di gestione documentale del soggetto produttore non sia sufficientemente sicuro per salvaguardare l’autenticità del documento, pertanto per far fronte a questa situazione in cui l’autenticità del documento digitale sembra essere minacciata, la soluzione è rappresentata dall’anticipare il momento in cui il documento digitale viene affidato al soggetto conservatore, il prima possibile rispetto al suo momento di produzione, quando è ancora un documento attivo.</a:t>
            </a:r>
          </a:p>
          <a:p>
            <a:endParaRPr lang="it-IT" dirty="0"/>
          </a:p>
          <a:p>
            <a:endParaRPr lang="it-IT" dirty="0"/>
          </a:p>
          <a:p>
            <a:pPr algn="just"/>
            <a:endParaRPr lang="it-IT" sz="2500" dirty="0"/>
          </a:p>
        </p:txBody>
      </p:sp>
      <p:sp>
        <p:nvSpPr>
          <p:cNvPr id="12" name="Titolo 1"/>
          <p:cNvSpPr txBox="1">
            <a:spLocks/>
          </p:cNvSpPr>
          <p:nvPr/>
        </p:nvSpPr>
        <p:spPr bwMode="auto">
          <a:xfrm>
            <a:off x="1979713" y="196268"/>
            <a:ext cx="7416824" cy="75257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it-IT" b="1" noProof="0" dirty="0" err="1" smtClean="0">
                <a:solidFill>
                  <a:schemeClr val="tx2">
                    <a:lumMod val="75000"/>
                  </a:schemeClr>
                </a:solidFill>
                <a:latin typeface="Tahoma" pitchFamily="34" charset="0"/>
              </a:rPr>
              <a:t>DigiP</a:t>
            </a:r>
            <a:r>
              <a:rPr lang="it-IT" b="1" noProof="0" dirty="0" smtClean="0">
                <a:solidFill>
                  <a:schemeClr val="tx2">
                    <a:lumMod val="75000"/>
                  </a:schemeClr>
                </a:solidFill>
                <a:latin typeface="Tahoma" pitchFamily="34" charset="0"/>
              </a:rPr>
              <a:t> Marche – </a:t>
            </a:r>
            <a:r>
              <a:rPr lang="it-IT" b="1" dirty="0" smtClean="0">
                <a:solidFill>
                  <a:schemeClr val="tx2">
                    <a:lumMod val="75000"/>
                  </a:schemeClr>
                </a:solidFill>
                <a:latin typeface="Tahoma" pitchFamily="34" charset="0"/>
              </a:rPr>
              <a:t>Preservare i documenti </a:t>
            </a:r>
            <a:endParaRPr kumimoji="0" lang="it-IT" sz="18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endParaRPr>
          </a:p>
        </p:txBody>
      </p:sp>
    </p:spTree>
    <p:extLst>
      <p:ext uri="{BB962C8B-B14F-4D97-AF65-F5344CB8AC3E}">
        <p14:creationId xmlns:p14="http://schemas.microsoft.com/office/powerpoint/2010/main" val="35897571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descr="intestazione.JPG"/>
          <p:cNvPicPr>
            <a:picLocks noChangeAspect="1"/>
          </p:cNvPicPr>
          <p:nvPr/>
        </p:nvPicPr>
        <p:blipFill>
          <a:blip r:embed="rId3" cstate="print"/>
          <a:stretch>
            <a:fillRect/>
          </a:stretch>
        </p:blipFill>
        <p:spPr>
          <a:xfrm>
            <a:off x="142844" y="285728"/>
            <a:ext cx="8772525" cy="561975"/>
          </a:xfrm>
          <a:prstGeom prst="rect">
            <a:avLst/>
          </a:prstGeom>
        </p:spPr>
      </p:pic>
      <p:sp>
        <p:nvSpPr>
          <p:cNvPr id="2" name="Segnaposto numero diapositiva 1"/>
          <p:cNvSpPr>
            <a:spLocks noGrp="1"/>
          </p:cNvSpPr>
          <p:nvPr>
            <p:ph type="sldNum" sz="quarter" idx="12"/>
          </p:nvPr>
        </p:nvSpPr>
        <p:spPr/>
        <p:txBody>
          <a:bodyPr/>
          <a:lstStyle/>
          <a:p>
            <a:fld id="{4EE6299A-A64A-4990-9654-8817F3A46A03}" type="slidenum">
              <a:rPr lang="it-IT" smtClean="0"/>
              <a:pPr/>
              <a:t>29</a:t>
            </a:fld>
            <a:endParaRPr lang="it-IT" dirty="0"/>
          </a:p>
        </p:txBody>
      </p:sp>
      <p:pic>
        <p:nvPicPr>
          <p:cNvPr id="6" name="Immagine 5"/>
          <p:cNvPicPr/>
          <p:nvPr/>
        </p:nvPicPr>
        <p:blipFill>
          <a:blip r:embed="rId4"/>
          <a:stretch>
            <a:fillRect/>
          </a:stretch>
        </p:blipFill>
        <p:spPr>
          <a:xfrm>
            <a:off x="1691680" y="1628800"/>
            <a:ext cx="5688632" cy="4162772"/>
          </a:xfrm>
          <a:prstGeom prst="rect">
            <a:avLst/>
          </a:prstGeom>
        </p:spPr>
      </p:pic>
      <p:pic>
        <p:nvPicPr>
          <p:cNvPr id="7" name="Immagine 6"/>
          <p:cNvPicPr/>
          <p:nvPr/>
        </p:nvPicPr>
        <p:blipFill>
          <a:blip r:embed="rId4"/>
          <a:stretch>
            <a:fillRect/>
          </a:stretch>
        </p:blipFill>
        <p:spPr>
          <a:xfrm>
            <a:off x="2285682" y="1714500"/>
            <a:ext cx="4572635" cy="3429000"/>
          </a:xfrm>
          <a:prstGeom prst="rect">
            <a:avLst/>
          </a:prstGeom>
        </p:spPr>
      </p:pic>
      <p:sp>
        <p:nvSpPr>
          <p:cNvPr id="8" name="Titolo 1"/>
          <p:cNvSpPr txBox="1">
            <a:spLocks/>
          </p:cNvSpPr>
          <p:nvPr/>
        </p:nvSpPr>
        <p:spPr bwMode="auto">
          <a:xfrm>
            <a:off x="1979713" y="196268"/>
            <a:ext cx="7416824" cy="75257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it-IT" b="1" noProof="0" dirty="0" err="1" smtClean="0">
                <a:solidFill>
                  <a:schemeClr val="tx2">
                    <a:lumMod val="75000"/>
                  </a:schemeClr>
                </a:solidFill>
                <a:latin typeface="Tahoma" pitchFamily="34" charset="0"/>
              </a:rPr>
              <a:t>DigiP</a:t>
            </a:r>
            <a:r>
              <a:rPr lang="it-IT" b="1" noProof="0" dirty="0" smtClean="0">
                <a:solidFill>
                  <a:schemeClr val="tx2">
                    <a:lumMod val="75000"/>
                  </a:schemeClr>
                </a:solidFill>
                <a:latin typeface="Tahoma" pitchFamily="34" charset="0"/>
              </a:rPr>
              <a:t> Marche – </a:t>
            </a:r>
            <a:r>
              <a:rPr lang="it-IT" b="1" dirty="0" smtClean="0">
                <a:solidFill>
                  <a:schemeClr val="tx2">
                    <a:lumMod val="75000"/>
                  </a:schemeClr>
                </a:solidFill>
                <a:latin typeface="Tahoma" pitchFamily="34" charset="0"/>
              </a:rPr>
              <a:t>Preservare i documenti </a:t>
            </a:r>
            <a:endParaRPr kumimoji="0" lang="it-IT" sz="18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endParaRPr>
          </a:p>
        </p:txBody>
      </p:sp>
    </p:spTree>
    <p:extLst>
      <p:ext uri="{BB962C8B-B14F-4D97-AF65-F5344CB8AC3E}">
        <p14:creationId xmlns:p14="http://schemas.microsoft.com/office/powerpoint/2010/main" val="14017971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827584" y="1988840"/>
            <a:ext cx="7859712" cy="4641850"/>
          </a:xfrm>
        </p:spPr>
        <p:txBody>
          <a:bodyPr/>
          <a:lstStyle/>
          <a:p>
            <a:pPr>
              <a:buFont typeface="Arial" charset="0"/>
              <a:buNone/>
              <a:defRPr/>
            </a:pPr>
            <a:r>
              <a:rPr lang="it-IT" sz="2000" kern="1200" dirty="0" smtClean="0">
                <a:latin typeface="Tahoma" pitchFamily="34" charset="0"/>
              </a:rPr>
              <a:t>Soggetto produttore:</a:t>
            </a:r>
          </a:p>
          <a:p>
            <a:pPr algn="just">
              <a:buFont typeface="Arial" charset="0"/>
              <a:buNone/>
              <a:defRPr/>
            </a:pPr>
            <a:endParaRPr lang="it-IT" sz="2000" kern="1200" dirty="0" smtClean="0">
              <a:latin typeface="Tahoma" pitchFamily="34" charset="0"/>
            </a:endParaRPr>
          </a:p>
          <a:p>
            <a:pPr algn="just">
              <a:defRPr/>
            </a:pPr>
            <a:r>
              <a:rPr lang="it-IT" sz="2000" kern="1200" dirty="0" smtClean="0">
                <a:latin typeface="Tahoma" pitchFamily="34" charset="0"/>
              </a:rPr>
              <a:t>il rapporto tra soggetto produttore e Polo Marche </a:t>
            </a:r>
            <a:r>
              <a:rPr lang="it-IT" sz="2000" kern="1200" dirty="0" err="1" smtClean="0">
                <a:latin typeface="Tahoma" pitchFamily="34" charset="0"/>
              </a:rPr>
              <a:t>DigiP</a:t>
            </a:r>
            <a:r>
              <a:rPr lang="it-IT" sz="2000" kern="1200" dirty="0" smtClean="0">
                <a:latin typeface="Tahoma" pitchFamily="34" charset="0"/>
              </a:rPr>
              <a:t> è disciplinato da specifici contratti di servizio formalizzati in particolare con una convenzione e uno specifico disciplinare tecnico</a:t>
            </a:r>
          </a:p>
          <a:p>
            <a:pPr algn="just">
              <a:buFont typeface="Arial" charset="0"/>
              <a:buNone/>
              <a:defRPr/>
            </a:pPr>
            <a:endParaRPr lang="it-IT" sz="2000" kern="1200" dirty="0" smtClean="0">
              <a:latin typeface="Tahoma" pitchFamily="34" charset="0"/>
            </a:endParaRPr>
          </a:p>
          <a:p>
            <a:pPr algn="just">
              <a:defRPr/>
            </a:pPr>
            <a:r>
              <a:rPr lang="it-IT" sz="2000" kern="1200" dirty="0" smtClean="0">
                <a:latin typeface="Tahoma" pitchFamily="34" charset="0"/>
              </a:rPr>
              <a:t>può richiedere i servizi di consulenza offerti dalla Unità di Gestione del Polo per la definizione delle politiche di </a:t>
            </a:r>
            <a:r>
              <a:rPr lang="it-IT" sz="2000" kern="1200" dirty="0" err="1" smtClean="0">
                <a:latin typeface="Tahoma" pitchFamily="34" charset="0"/>
              </a:rPr>
              <a:t>dematerializzazione</a:t>
            </a:r>
            <a:r>
              <a:rPr lang="it-IT" sz="2000" kern="1200" dirty="0" smtClean="0">
                <a:latin typeface="Tahoma" pitchFamily="34" charset="0"/>
              </a:rPr>
              <a:t> e conservazione</a:t>
            </a:r>
          </a:p>
          <a:p>
            <a:pPr marL="0" indent="0">
              <a:buFont typeface="Arial" charset="0"/>
              <a:buNone/>
              <a:defRPr/>
            </a:pPr>
            <a:endParaRPr lang="it-IT" sz="2700" dirty="0">
              <a:latin typeface="+mn-lt"/>
            </a:endParaRPr>
          </a:p>
          <a:p>
            <a:pPr>
              <a:defRPr/>
            </a:pPr>
            <a:endParaRPr lang="it-IT" dirty="0">
              <a:latin typeface="+mn-lt"/>
            </a:endParaRPr>
          </a:p>
        </p:txBody>
      </p:sp>
      <p:grpSp>
        <p:nvGrpSpPr>
          <p:cNvPr id="3" name="Gruppo 3"/>
          <p:cNvGrpSpPr>
            <a:grpSpLocks/>
          </p:cNvGrpSpPr>
          <p:nvPr/>
        </p:nvGrpSpPr>
        <p:grpSpPr bwMode="auto">
          <a:xfrm>
            <a:off x="7858125" y="1428750"/>
            <a:ext cx="928688" cy="876300"/>
            <a:chOff x="2643174" y="2071678"/>
            <a:chExt cx="3638550" cy="3376635"/>
          </a:xfrm>
        </p:grpSpPr>
        <p:sp>
          <p:nvSpPr>
            <p:cNvPr id="18438" name="Freeform 16"/>
            <p:cNvSpPr>
              <a:spLocks noChangeAspect="1"/>
            </p:cNvSpPr>
            <p:nvPr/>
          </p:nvSpPr>
          <p:spPr bwMode="gray">
            <a:xfrm>
              <a:off x="2643174" y="2071678"/>
              <a:ext cx="3638550" cy="3143250"/>
            </a:xfrm>
            <a:custGeom>
              <a:avLst/>
              <a:gdLst>
                <a:gd name="T0" fmla="*/ 2147483647 w 365"/>
                <a:gd name="T1" fmla="*/ 2147483647 h 316"/>
                <a:gd name="T2" fmla="*/ 2147483647 w 365"/>
                <a:gd name="T3" fmla="*/ 2147483647 h 316"/>
                <a:gd name="T4" fmla="*/ 2147483647 w 365"/>
                <a:gd name="T5" fmla="*/ 2147483647 h 316"/>
                <a:gd name="T6" fmla="*/ 2147483647 w 365"/>
                <a:gd name="T7" fmla="*/ 2147483647 h 316"/>
                <a:gd name="T8" fmla="*/ 2147483647 w 365"/>
                <a:gd name="T9" fmla="*/ 2147483647 h 316"/>
                <a:gd name="T10" fmla="*/ 2147483647 w 365"/>
                <a:gd name="T11" fmla="*/ 2147483647 h 316"/>
                <a:gd name="T12" fmla="*/ 2147483647 w 365"/>
                <a:gd name="T13" fmla="*/ 2147483647 h 316"/>
                <a:gd name="T14" fmla="*/ 0 60000 65536"/>
                <a:gd name="T15" fmla="*/ 0 60000 65536"/>
                <a:gd name="T16" fmla="*/ 0 60000 65536"/>
                <a:gd name="T17" fmla="*/ 0 60000 65536"/>
                <a:gd name="T18" fmla="*/ 0 60000 65536"/>
                <a:gd name="T19" fmla="*/ 0 60000 65536"/>
                <a:gd name="T20" fmla="*/ 0 60000 65536"/>
                <a:gd name="T21" fmla="*/ 0 w 365"/>
                <a:gd name="T22" fmla="*/ 0 h 316"/>
                <a:gd name="T23" fmla="*/ 365 w 365"/>
                <a:gd name="T24" fmla="*/ 316 h 31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65" h="316">
                  <a:moveTo>
                    <a:pt x="26" y="316"/>
                  </a:moveTo>
                  <a:cubicBezTo>
                    <a:pt x="7" y="316"/>
                    <a:pt x="0" y="303"/>
                    <a:pt x="9" y="287"/>
                  </a:cubicBezTo>
                  <a:cubicBezTo>
                    <a:pt x="165" y="16"/>
                    <a:pt x="165" y="16"/>
                    <a:pt x="165" y="16"/>
                  </a:cubicBezTo>
                  <a:cubicBezTo>
                    <a:pt x="175" y="0"/>
                    <a:pt x="190" y="0"/>
                    <a:pt x="200" y="16"/>
                  </a:cubicBezTo>
                  <a:cubicBezTo>
                    <a:pt x="356" y="287"/>
                    <a:pt x="356" y="287"/>
                    <a:pt x="356" y="287"/>
                  </a:cubicBezTo>
                  <a:cubicBezTo>
                    <a:pt x="365" y="303"/>
                    <a:pt x="358" y="316"/>
                    <a:pt x="339" y="316"/>
                  </a:cubicBezTo>
                  <a:lnTo>
                    <a:pt x="26" y="316"/>
                  </a:lnTo>
                  <a:close/>
                </a:path>
              </a:pathLst>
            </a:custGeom>
            <a:solidFill>
              <a:schemeClr val="tx2"/>
            </a:solidFill>
            <a:ln w="19050">
              <a:solidFill>
                <a:srgbClr val="FFFFFF"/>
              </a:solidFill>
              <a:miter lim="800000"/>
              <a:headEnd/>
              <a:tailEnd/>
            </a:ln>
          </p:spPr>
          <p:txBody>
            <a:bodyPr wrap="none" anchor="ctr"/>
            <a:lstStyle/>
            <a:p>
              <a:endParaRPr lang="it-IT"/>
            </a:p>
          </p:txBody>
        </p:sp>
        <p:grpSp>
          <p:nvGrpSpPr>
            <p:cNvPr id="4" name="Group 62"/>
            <p:cNvGrpSpPr>
              <a:grpSpLocks/>
            </p:cNvGrpSpPr>
            <p:nvPr/>
          </p:nvGrpSpPr>
          <p:grpSpPr bwMode="auto">
            <a:xfrm>
              <a:off x="3143240" y="2571744"/>
              <a:ext cx="2571768" cy="2286016"/>
              <a:chOff x="2127" y="2069"/>
              <a:chExt cx="1519" cy="1319"/>
            </a:xfrm>
          </p:grpSpPr>
          <p:sp>
            <p:nvSpPr>
              <p:cNvPr id="11" name="Freeform 31"/>
              <p:cNvSpPr>
                <a:spLocks/>
              </p:cNvSpPr>
              <p:nvPr/>
            </p:nvSpPr>
            <p:spPr bwMode="gray">
              <a:xfrm>
                <a:off x="2126" y="2070"/>
                <a:ext cx="749" cy="1306"/>
              </a:xfrm>
              <a:custGeom>
                <a:avLst/>
                <a:gdLst>
                  <a:gd name="T0" fmla="*/ 0 w 1859"/>
                  <a:gd name="T1" fmla="*/ 0 h 3212"/>
                  <a:gd name="T2" fmla="*/ 0 w 1859"/>
                  <a:gd name="T3" fmla="*/ 0 h 3212"/>
                  <a:gd name="T4" fmla="*/ 0 w 1859"/>
                  <a:gd name="T5" fmla="*/ 0 h 3212"/>
                  <a:gd name="T6" fmla="*/ 0 w 1859"/>
                  <a:gd name="T7" fmla="*/ 0 h 3212"/>
                  <a:gd name="T8" fmla="*/ 0 60000 65536"/>
                  <a:gd name="T9" fmla="*/ 0 60000 65536"/>
                  <a:gd name="T10" fmla="*/ 0 60000 65536"/>
                  <a:gd name="T11" fmla="*/ 0 60000 65536"/>
                  <a:gd name="T12" fmla="*/ 0 w 1859"/>
                  <a:gd name="T13" fmla="*/ 0 h 3212"/>
                  <a:gd name="T14" fmla="*/ 1859 w 1859"/>
                  <a:gd name="T15" fmla="*/ 3212 h 3212"/>
                </a:gdLst>
                <a:ahLst/>
                <a:cxnLst>
                  <a:cxn ang="T8">
                    <a:pos x="T0" y="T1"/>
                  </a:cxn>
                  <a:cxn ang="T9">
                    <a:pos x="T2" y="T3"/>
                  </a:cxn>
                  <a:cxn ang="T10">
                    <a:pos x="T4" y="T5"/>
                  </a:cxn>
                  <a:cxn ang="T11">
                    <a:pos x="T6" y="T7"/>
                  </a:cxn>
                </a:cxnLst>
                <a:rect l="T12" t="T13" r="T14" b="T15"/>
                <a:pathLst>
                  <a:path w="1859" h="3212">
                    <a:moveTo>
                      <a:pt x="1859" y="0"/>
                    </a:moveTo>
                    <a:lnTo>
                      <a:pt x="0" y="3212"/>
                    </a:lnTo>
                    <a:lnTo>
                      <a:pt x="1859" y="1769"/>
                    </a:lnTo>
                    <a:lnTo>
                      <a:pt x="1859" y="0"/>
                    </a:lnTo>
                    <a:close/>
                  </a:path>
                </a:pathLst>
              </a:custGeom>
              <a:solidFill>
                <a:schemeClr val="bg2">
                  <a:lumMod val="90000"/>
                </a:schemeClr>
              </a:solidFill>
              <a:ln w="9525">
                <a:solidFill>
                  <a:srgbClr val="919191"/>
                </a:solidFill>
                <a:miter lim="800000"/>
                <a:headEnd/>
                <a:tailEnd/>
              </a:ln>
            </p:spPr>
            <p:txBody>
              <a:bodyPr wrap="none" anchor="ctr"/>
              <a:lstStyle/>
              <a:p>
                <a:pPr>
                  <a:defRPr/>
                </a:pPr>
                <a:endParaRPr lang="it-IT"/>
              </a:p>
            </p:txBody>
          </p:sp>
          <p:sp>
            <p:nvSpPr>
              <p:cNvPr id="12" name="Freeform 35"/>
              <p:cNvSpPr>
                <a:spLocks/>
              </p:cNvSpPr>
              <p:nvPr/>
            </p:nvSpPr>
            <p:spPr bwMode="gray">
              <a:xfrm>
                <a:off x="2137" y="2797"/>
                <a:ext cx="1506" cy="586"/>
              </a:xfrm>
              <a:custGeom>
                <a:avLst/>
                <a:gdLst>
                  <a:gd name="T0" fmla="*/ 0 w 3730"/>
                  <a:gd name="T1" fmla="*/ 0 h 1448"/>
                  <a:gd name="T2" fmla="*/ 0 w 3730"/>
                  <a:gd name="T3" fmla="*/ 0 h 1448"/>
                  <a:gd name="T4" fmla="*/ 0 w 3730"/>
                  <a:gd name="T5" fmla="*/ 0 h 1448"/>
                  <a:gd name="T6" fmla="*/ 0 w 3730"/>
                  <a:gd name="T7" fmla="*/ 0 h 1448"/>
                  <a:gd name="T8" fmla="*/ 0 60000 65536"/>
                  <a:gd name="T9" fmla="*/ 0 60000 65536"/>
                  <a:gd name="T10" fmla="*/ 0 60000 65536"/>
                  <a:gd name="T11" fmla="*/ 0 60000 65536"/>
                  <a:gd name="T12" fmla="*/ 0 w 3730"/>
                  <a:gd name="T13" fmla="*/ 0 h 1448"/>
                  <a:gd name="T14" fmla="*/ 3730 w 3730"/>
                  <a:gd name="T15" fmla="*/ 1448 h 1448"/>
                </a:gdLst>
                <a:ahLst/>
                <a:cxnLst>
                  <a:cxn ang="T8">
                    <a:pos x="T0" y="T1"/>
                  </a:cxn>
                  <a:cxn ang="T9">
                    <a:pos x="T2" y="T3"/>
                  </a:cxn>
                  <a:cxn ang="T10">
                    <a:pos x="T4" y="T5"/>
                  </a:cxn>
                  <a:cxn ang="T11">
                    <a:pos x="T6" y="T7"/>
                  </a:cxn>
                </a:cxnLst>
                <a:rect l="T12" t="T13" r="T14" b="T15"/>
                <a:pathLst>
                  <a:path w="3730" h="1448">
                    <a:moveTo>
                      <a:pt x="1859" y="0"/>
                    </a:moveTo>
                    <a:lnTo>
                      <a:pt x="0" y="1441"/>
                    </a:lnTo>
                    <a:lnTo>
                      <a:pt x="3730" y="1448"/>
                    </a:lnTo>
                    <a:lnTo>
                      <a:pt x="1859" y="0"/>
                    </a:lnTo>
                    <a:close/>
                  </a:path>
                </a:pathLst>
              </a:custGeom>
              <a:solidFill>
                <a:schemeClr val="bg2">
                  <a:lumMod val="90000"/>
                </a:schemeClr>
              </a:solidFill>
              <a:ln w="9525" cap="flat" cmpd="sng">
                <a:solidFill>
                  <a:srgbClr val="919191"/>
                </a:solidFill>
                <a:prstDash val="solid"/>
                <a:miter lim="800000"/>
                <a:headEnd type="none" w="med" len="med"/>
                <a:tailEnd type="none" w="med" len="med"/>
              </a:ln>
              <a:effectLst/>
            </p:spPr>
            <p:txBody>
              <a:bodyPr wrap="none" anchor="ctr"/>
              <a:lstStyle/>
              <a:p>
                <a:pPr>
                  <a:defRPr/>
                </a:pPr>
                <a:endParaRPr lang="it-IT"/>
              </a:p>
            </p:txBody>
          </p:sp>
          <p:sp>
            <p:nvSpPr>
              <p:cNvPr id="13" name="Freeform 39"/>
              <p:cNvSpPr>
                <a:spLocks/>
              </p:cNvSpPr>
              <p:nvPr/>
            </p:nvSpPr>
            <p:spPr bwMode="gray">
              <a:xfrm>
                <a:off x="2886" y="2073"/>
                <a:ext cx="760" cy="1306"/>
              </a:xfrm>
              <a:custGeom>
                <a:avLst/>
                <a:gdLst>
                  <a:gd name="T0" fmla="*/ 309 w 1871"/>
                  <a:gd name="T1" fmla="*/ 535 h 3220"/>
                  <a:gd name="T2" fmla="*/ 0 w 1871"/>
                  <a:gd name="T3" fmla="*/ 0 h 3220"/>
                  <a:gd name="T4" fmla="*/ 0 w 1871"/>
                  <a:gd name="T5" fmla="*/ 294 h 3220"/>
                  <a:gd name="T6" fmla="*/ 309 w 1871"/>
                  <a:gd name="T7" fmla="*/ 535 h 3220"/>
                  <a:gd name="T8" fmla="*/ 0 60000 65536"/>
                  <a:gd name="T9" fmla="*/ 0 60000 65536"/>
                  <a:gd name="T10" fmla="*/ 0 60000 65536"/>
                  <a:gd name="T11" fmla="*/ 0 60000 65536"/>
                  <a:gd name="T12" fmla="*/ 0 w 1871"/>
                  <a:gd name="T13" fmla="*/ 0 h 3220"/>
                  <a:gd name="T14" fmla="*/ 1871 w 1871"/>
                  <a:gd name="T15" fmla="*/ 3220 h 3220"/>
                </a:gdLst>
                <a:ahLst/>
                <a:cxnLst>
                  <a:cxn ang="T8">
                    <a:pos x="T0" y="T1"/>
                  </a:cxn>
                  <a:cxn ang="T9">
                    <a:pos x="T2" y="T3"/>
                  </a:cxn>
                  <a:cxn ang="T10">
                    <a:pos x="T4" y="T5"/>
                  </a:cxn>
                  <a:cxn ang="T11">
                    <a:pos x="T6" y="T7"/>
                  </a:cxn>
                </a:cxnLst>
                <a:rect l="T12" t="T13" r="T14" b="T15"/>
                <a:pathLst>
                  <a:path w="1871" h="3220">
                    <a:moveTo>
                      <a:pt x="1871" y="3220"/>
                    </a:moveTo>
                    <a:lnTo>
                      <a:pt x="0" y="0"/>
                    </a:lnTo>
                    <a:lnTo>
                      <a:pt x="0" y="1770"/>
                    </a:lnTo>
                    <a:lnTo>
                      <a:pt x="1871" y="3220"/>
                    </a:lnTo>
                    <a:close/>
                  </a:path>
                </a:pathLst>
              </a:custGeom>
              <a:solidFill>
                <a:schemeClr val="bg2">
                  <a:lumMod val="90000"/>
                </a:schemeClr>
              </a:solidFill>
              <a:ln w="9525" cap="flat" cmpd="sng">
                <a:solidFill>
                  <a:srgbClr val="919191"/>
                </a:solidFill>
                <a:prstDash val="solid"/>
                <a:miter lim="800000"/>
                <a:headEnd type="none" w="med" len="med"/>
                <a:tailEnd type="none" w="med" len="med"/>
              </a:ln>
              <a:effectLst/>
            </p:spPr>
            <p:txBody>
              <a:bodyPr wrap="none" anchor="ctr"/>
              <a:lstStyle/>
              <a:p>
                <a:pPr>
                  <a:defRPr/>
                </a:pPr>
                <a:endParaRPr lang="it-IT"/>
              </a:p>
            </p:txBody>
          </p:sp>
        </p:grpSp>
        <p:sp>
          <p:nvSpPr>
            <p:cNvPr id="18440" name="Line 18"/>
            <p:cNvSpPr>
              <a:spLocks noChangeShapeType="1"/>
            </p:cNvSpPr>
            <p:nvPr/>
          </p:nvSpPr>
          <p:spPr bwMode="gray">
            <a:xfrm flipV="1">
              <a:off x="4481512" y="3119435"/>
              <a:ext cx="1203325" cy="706441"/>
            </a:xfrm>
            <a:prstGeom prst="line">
              <a:avLst/>
            </a:prstGeom>
            <a:noFill/>
            <a:ln w="38100">
              <a:solidFill>
                <a:srgbClr val="9F9F9F"/>
              </a:solidFill>
              <a:round/>
              <a:headEnd/>
              <a:tailEnd type="triangle" w="lg" len="med"/>
            </a:ln>
          </p:spPr>
          <p:txBody>
            <a:bodyPr/>
            <a:lstStyle/>
            <a:p>
              <a:endParaRPr lang="it-IT"/>
            </a:p>
          </p:txBody>
        </p:sp>
        <p:sp>
          <p:nvSpPr>
            <p:cNvPr id="18441" name="Line 17"/>
            <p:cNvSpPr>
              <a:spLocks noChangeShapeType="1"/>
            </p:cNvSpPr>
            <p:nvPr/>
          </p:nvSpPr>
          <p:spPr bwMode="gray">
            <a:xfrm flipH="1" flipV="1">
              <a:off x="3289299" y="3184524"/>
              <a:ext cx="1077911" cy="635003"/>
            </a:xfrm>
            <a:prstGeom prst="line">
              <a:avLst/>
            </a:prstGeom>
            <a:noFill/>
            <a:ln w="38100">
              <a:solidFill>
                <a:srgbClr val="9F9F9F"/>
              </a:solidFill>
              <a:round/>
              <a:headEnd/>
              <a:tailEnd type="triangle" w="lg" len="med"/>
            </a:ln>
          </p:spPr>
          <p:txBody>
            <a:bodyPr/>
            <a:lstStyle/>
            <a:p>
              <a:endParaRPr lang="it-IT"/>
            </a:p>
          </p:txBody>
        </p:sp>
        <p:sp>
          <p:nvSpPr>
            <p:cNvPr id="18442" name="Line 19"/>
            <p:cNvSpPr>
              <a:spLocks noChangeShapeType="1"/>
            </p:cNvSpPr>
            <p:nvPr/>
          </p:nvSpPr>
          <p:spPr bwMode="gray">
            <a:xfrm flipH="1">
              <a:off x="4381500" y="3857628"/>
              <a:ext cx="47624" cy="1590685"/>
            </a:xfrm>
            <a:prstGeom prst="line">
              <a:avLst/>
            </a:prstGeom>
            <a:noFill/>
            <a:ln w="38100">
              <a:solidFill>
                <a:srgbClr val="9F9F9F"/>
              </a:solidFill>
              <a:round/>
              <a:headEnd/>
              <a:tailEnd type="triangle" w="lg" len="med"/>
            </a:ln>
          </p:spPr>
          <p:txBody>
            <a:bodyPr/>
            <a:lstStyle/>
            <a:p>
              <a:endParaRPr lang="it-IT"/>
            </a:p>
          </p:txBody>
        </p:sp>
      </p:grpSp>
      <p:sp>
        <p:nvSpPr>
          <p:cNvPr id="18437" name="CasellaDiTesto 13"/>
          <p:cNvSpPr txBox="1">
            <a:spLocks noChangeArrowheads="1"/>
          </p:cNvSpPr>
          <p:nvPr/>
        </p:nvSpPr>
        <p:spPr bwMode="auto">
          <a:xfrm>
            <a:off x="7643813" y="1500188"/>
            <a:ext cx="354012" cy="246062"/>
          </a:xfrm>
          <a:prstGeom prst="rect">
            <a:avLst/>
          </a:prstGeom>
          <a:noFill/>
          <a:ln w="9525">
            <a:noFill/>
            <a:miter lim="800000"/>
            <a:headEnd/>
            <a:tailEnd/>
          </a:ln>
        </p:spPr>
        <p:txBody>
          <a:bodyPr wrap="none">
            <a:spAutoFit/>
          </a:bodyPr>
          <a:lstStyle/>
          <a:p>
            <a:r>
              <a:rPr lang="it-IT" sz="1000"/>
              <a:t>SP</a:t>
            </a:r>
          </a:p>
        </p:txBody>
      </p:sp>
      <p:sp>
        <p:nvSpPr>
          <p:cNvPr id="8" name="Segnaposto numero diapositiva 7"/>
          <p:cNvSpPr>
            <a:spLocks noGrp="1"/>
          </p:cNvSpPr>
          <p:nvPr>
            <p:ph type="sldNum" sz="quarter" idx="12"/>
          </p:nvPr>
        </p:nvSpPr>
        <p:spPr/>
        <p:txBody>
          <a:bodyPr/>
          <a:lstStyle/>
          <a:p>
            <a:pPr>
              <a:defRPr/>
            </a:pPr>
            <a:fld id="{7068F8D3-6DBF-45AE-8B3E-069A686426B6}" type="slidenum">
              <a:rPr lang="it-IT" smtClean="0"/>
              <a:pPr>
                <a:defRPr/>
              </a:pPr>
              <a:t>3</a:t>
            </a:fld>
            <a:endParaRPr lang="it-IT"/>
          </a:p>
        </p:txBody>
      </p:sp>
      <p:pic>
        <p:nvPicPr>
          <p:cNvPr id="17" name="Immagine 16" descr="intestazione.JPG"/>
          <p:cNvPicPr>
            <a:picLocks noChangeAspect="1"/>
          </p:cNvPicPr>
          <p:nvPr/>
        </p:nvPicPr>
        <p:blipFill>
          <a:blip r:embed="rId2" cstate="print"/>
          <a:stretch>
            <a:fillRect/>
          </a:stretch>
        </p:blipFill>
        <p:spPr>
          <a:xfrm>
            <a:off x="185737" y="326463"/>
            <a:ext cx="8772525" cy="561975"/>
          </a:xfrm>
          <a:prstGeom prst="rect">
            <a:avLst/>
          </a:prstGeom>
        </p:spPr>
      </p:pic>
      <p:pic>
        <p:nvPicPr>
          <p:cNvPr id="19" name="Immagine 18" descr="intestazione.JPG"/>
          <p:cNvPicPr>
            <a:picLocks noChangeAspect="1"/>
          </p:cNvPicPr>
          <p:nvPr/>
        </p:nvPicPr>
        <p:blipFill>
          <a:blip r:embed="rId2" cstate="print"/>
          <a:stretch>
            <a:fillRect/>
          </a:stretch>
        </p:blipFill>
        <p:spPr>
          <a:xfrm>
            <a:off x="185737" y="326463"/>
            <a:ext cx="8772525" cy="561975"/>
          </a:xfrm>
          <a:prstGeom prst="rect">
            <a:avLst/>
          </a:prstGeom>
        </p:spPr>
      </p:pic>
      <p:sp>
        <p:nvSpPr>
          <p:cNvPr id="21" name="Titolo 1"/>
          <p:cNvSpPr txBox="1">
            <a:spLocks/>
          </p:cNvSpPr>
          <p:nvPr/>
        </p:nvSpPr>
        <p:spPr bwMode="auto">
          <a:xfrm>
            <a:off x="1849568" y="196778"/>
            <a:ext cx="5760640" cy="75257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rPr>
              <a:t>Strumenti per integrare il Polo nel contesto regionale</a:t>
            </a:r>
          </a:p>
        </p:txBody>
      </p:sp>
    </p:spTree>
    <p:extLst>
      <p:ext uri="{BB962C8B-B14F-4D97-AF65-F5344CB8AC3E}">
        <p14:creationId xmlns:p14="http://schemas.microsoft.com/office/powerpoint/2010/main" val="29835482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descr="intestazione.JPG"/>
          <p:cNvPicPr>
            <a:picLocks noChangeAspect="1"/>
          </p:cNvPicPr>
          <p:nvPr/>
        </p:nvPicPr>
        <p:blipFill>
          <a:blip r:embed="rId3" cstate="print"/>
          <a:stretch>
            <a:fillRect/>
          </a:stretch>
        </p:blipFill>
        <p:spPr>
          <a:xfrm>
            <a:off x="142844" y="285728"/>
            <a:ext cx="8772525" cy="561975"/>
          </a:xfrm>
          <a:prstGeom prst="rect">
            <a:avLst/>
          </a:prstGeom>
        </p:spPr>
      </p:pic>
      <p:sp>
        <p:nvSpPr>
          <p:cNvPr id="2" name="Segnaposto numero diapositiva 1"/>
          <p:cNvSpPr>
            <a:spLocks noGrp="1"/>
          </p:cNvSpPr>
          <p:nvPr>
            <p:ph type="sldNum" sz="quarter" idx="12"/>
          </p:nvPr>
        </p:nvSpPr>
        <p:spPr/>
        <p:txBody>
          <a:bodyPr/>
          <a:lstStyle/>
          <a:p>
            <a:fld id="{4EE6299A-A64A-4990-9654-8817F3A46A03}" type="slidenum">
              <a:rPr lang="it-IT" smtClean="0"/>
              <a:pPr/>
              <a:t>30</a:t>
            </a:fld>
            <a:endParaRPr lang="it-IT" dirty="0"/>
          </a:p>
        </p:txBody>
      </p:sp>
      <p:sp>
        <p:nvSpPr>
          <p:cNvPr id="3" name="Rettangolo 2"/>
          <p:cNvSpPr/>
          <p:nvPr/>
        </p:nvSpPr>
        <p:spPr>
          <a:xfrm>
            <a:off x="599498" y="1549124"/>
            <a:ext cx="7859216" cy="4416594"/>
          </a:xfrm>
          <a:prstGeom prst="rect">
            <a:avLst/>
          </a:prstGeom>
        </p:spPr>
        <p:txBody>
          <a:bodyPr wrap="square">
            <a:spAutoFit/>
          </a:bodyPr>
          <a:lstStyle/>
          <a:p>
            <a:pPr algn="just"/>
            <a:r>
              <a:rPr lang="it-IT" sz="2200" dirty="0">
                <a:latin typeface="Tahoma" pitchFamily="34" charset="0"/>
              </a:rPr>
              <a:t>Questa “duplicazione” dell’archivio corrente comporta che ogni variazione che interessa il documento digitale che risiede nel sistema di gestione documentale del soggetto produttore deve essere riportata anche nel sistema di conservazione con riferimento a quello stesso documento che nel frattempo è già stato versato anticipatamente al Polo di conservazione.</a:t>
            </a:r>
          </a:p>
          <a:p>
            <a:pPr algn="just"/>
            <a:r>
              <a:rPr lang="it-IT" sz="2200" dirty="0" smtClean="0">
                <a:latin typeface="Tahoma" pitchFamily="34" charset="0"/>
              </a:rPr>
              <a:t>Il costante allineamento dell’archivio corrente digitale con il sistema di conservazione si traduce nello scambio di una certa quantità di SIP, i quali veicolano tutta le modifiche apportate alla documentazione sottoposta a </a:t>
            </a:r>
            <a:r>
              <a:rPr lang="it-IT" sz="2200" dirty="0" err="1" smtClean="0">
                <a:latin typeface="Tahoma" pitchFamily="34" charset="0"/>
              </a:rPr>
              <a:t>versionamento</a:t>
            </a:r>
            <a:r>
              <a:rPr lang="it-IT" sz="2200" dirty="0" smtClean="0">
                <a:latin typeface="Tahoma" pitchFamily="34" charset="0"/>
              </a:rPr>
              <a:t>. </a:t>
            </a:r>
          </a:p>
          <a:p>
            <a:endParaRPr lang="it-IT" dirty="0"/>
          </a:p>
          <a:p>
            <a:endParaRPr lang="it-IT" dirty="0"/>
          </a:p>
          <a:p>
            <a:pPr algn="just"/>
            <a:endParaRPr lang="it-IT" sz="2500" dirty="0"/>
          </a:p>
        </p:txBody>
      </p:sp>
      <p:sp>
        <p:nvSpPr>
          <p:cNvPr id="12" name="Titolo 1"/>
          <p:cNvSpPr txBox="1">
            <a:spLocks/>
          </p:cNvSpPr>
          <p:nvPr/>
        </p:nvSpPr>
        <p:spPr bwMode="auto">
          <a:xfrm>
            <a:off x="1979713" y="196268"/>
            <a:ext cx="7416824" cy="75257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it-IT" b="1" noProof="0" dirty="0" smtClean="0">
                <a:solidFill>
                  <a:schemeClr val="tx2">
                    <a:lumMod val="75000"/>
                  </a:schemeClr>
                </a:solidFill>
                <a:latin typeface="Tahoma" pitchFamily="34" charset="0"/>
              </a:rPr>
              <a:t>Versamento pacchetti di aggiornamento</a:t>
            </a:r>
            <a:endParaRPr kumimoji="0" lang="it-IT" sz="18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endParaRPr>
          </a:p>
        </p:txBody>
      </p:sp>
    </p:spTree>
    <p:extLst>
      <p:ext uri="{BB962C8B-B14F-4D97-AF65-F5344CB8AC3E}">
        <p14:creationId xmlns:p14="http://schemas.microsoft.com/office/powerpoint/2010/main" val="274584383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descr="intestazione.JPG"/>
          <p:cNvPicPr>
            <a:picLocks noChangeAspect="1"/>
          </p:cNvPicPr>
          <p:nvPr/>
        </p:nvPicPr>
        <p:blipFill>
          <a:blip r:embed="rId3" cstate="print"/>
          <a:stretch>
            <a:fillRect/>
          </a:stretch>
        </p:blipFill>
        <p:spPr>
          <a:xfrm>
            <a:off x="142844" y="285728"/>
            <a:ext cx="8772525" cy="561975"/>
          </a:xfrm>
          <a:prstGeom prst="rect">
            <a:avLst/>
          </a:prstGeom>
        </p:spPr>
      </p:pic>
      <p:sp>
        <p:nvSpPr>
          <p:cNvPr id="2" name="Segnaposto numero diapositiva 1"/>
          <p:cNvSpPr>
            <a:spLocks noGrp="1"/>
          </p:cNvSpPr>
          <p:nvPr>
            <p:ph type="sldNum" sz="quarter" idx="12"/>
          </p:nvPr>
        </p:nvSpPr>
        <p:spPr/>
        <p:txBody>
          <a:bodyPr/>
          <a:lstStyle/>
          <a:p>
            <a:fld id="{4EE6299A-A64A-4990-9654-8817F3A46A03}" type="slidenum">
              <a:rPr lang="it-IT" smtClean="0"/>
              <a:pPr/>
              <a:t>31</a:t>
            </a:fld>
            <a:endParaRPr lang="it-IT" dirty="0"/>
          </a:p>
        </p:txBody>
      </p:sp>
      <p:sp>
        <p:nvSpPr>
          <p:cNvPr id="3" name="Rettangolo 2"/>
          <p:cNvSpPr/>
          <p:nvPr/>
        </p:nvSpPr>
        <p:spPr>
          <a:xfrm>
            <a:off x="599498" y="1549124"/>
            <a:ext cx="7859216" cy="2108269"/>
          </a:xfrm>
          <a:prstGeom prst="rect">
            <a:avLst/>
          </a:prstGeom>
        </p:spPr>
        <p:txBody>
          <a:bodyPr wrap="square">
            <a:spAutoFit/>
          </a:bodyPr>
          <a:lstStyle/>
          <a:p>
            <a:pPr algn="just"/>
            <a:r>
              <a:rPr lang="it-IT" sz="2200" dirty="0">
                <a:latin typeface="Tahoma" pitchFamily="34" charset="0"/>
              </a:rPr>
              <a:t>In questo scenario il sistema di conservazione </a:t>
            </a:r>
            <a:r>
              <a:rPr lang="it-IT" sz="2200" dirty="0" err="1">
                <a:latin typeface="Tahoma" pitchFamily="34" charset="0"/>
              </a:rPr>
              <a:t>DigiP</a:t>
            </a:r>
            <a:r>
              <a:rPr lang="it-IT" sz="2200" dirty="0">
                <a:latin typeface="Tahoma" pitchFamily="34" charset="0"/>
              </a:rPr>
              <a:t> definisce la struttura di pacchetti “SIP di modifica” la cui generazione del corrispondente AIP andrà ad aggiornare un AIP precedentemente archiviato.</a:t>
            </a:r>
          </a:p>
          <a:p>
            <a:endParaRPr lang="it-IT" dirty="0"/>
          </a:p>
          <a:p>
            <a:pPr algn="just"/>
            <a:endParaRPr lang="it-IT" sz="2500" dirty="0"/>
          </a:p>
        </p:txBody>
      </p:sp>
      <p:sp>
        <p:nvSpPr>
          <p:cNvPr id="6" name="Titolo 1"/>
          <p:cNvSpPr txBox="1">
            <a:spLocks/>
          </p:cNvSpPr>
          <p:nvPr/>
        </p:nvSpPr>
        <p:spPr bwMode="auto">
          <a:xfrm>
            <a:off x="1979713" y="196268"/>
            <a:ext cx="7416824" cy="75257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it-IT" b="1" noProof="0" dirty="0" smtClean="0">
                <a:solidFill>
                  <a:schemeClr val="tx2">
                    <a:lumMod val="75000"/>
                  </a:schemeClr>
                </a:solidFill>
                <a:latin typeface="Tahoma" pitchFamily="34" charset="0"/>
              </a:rPr>
              <a:t>Versamento pacchetti di aggiornamento</a:t>
            </a:r>
            <a:endParaRPr kumimoji="0" lang="it-IT" sz="18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endParaRPr>
          </a:p>
        </p:txBody>
      </p:sp>
      <p:pic>
        <p:nvPicPr>
          <p:cNvPr id="7" name="Immagine 6"/>
          <p:cNvPicPr/>
          <p:nvPr/>
        </p:nvPicPr>
        <p:blipFill>
          <a:blip r:embed="rId4">
            <a:extLst>
              <a:ext uri="{28A0092B-C50C-407E-A947-70E740481C1C}">
                <a14:useLocalDpi xmlns:a14="http://schemas.microsoft.com/office/drawing/2010/main" val="0"/>
              </a:ext>
            </a:extLst>
          </a:blip>
          <a:srcRect/>
          <a:stretch>
            <a:fillRect/>
          </a:stretch>
        </p:blipFill>
        <p:spPr bwMode="auto">
          <a:xfrm>
            <a:off x="2242788" y="2924175"/>
            <a:ext cx="4572635" cy="3432175"/>
          </a:xfrm>
          <a:prstGeom prst="rect">
            <a:avLst/>
          </a:prstGeom>
          <a:noFill/>
        </p:spPr>
      </p:pic>
    </p:spTree>
    <p:extLst>
      <p:ext uri="{BB962C8B-B14F-4D97-AF65-F5344CB8AC3E}">
        <p14:creationId xmlns:p14="http://schemas.microsoft.com/office/powerpoint/2010/main" val="10770353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descr="intestazione.JPG"/>
          <p:cNvPicPr>
            <a:picLocks noChangeAspect="1"/>
          </p:cNvPicPr>
          <p:nvPr/>
        </p:nvPicPr>
        <p:blipFill>
          <a:blip r:embed="rId3" cstate="print"/>
          <a:stretch>
            <a:fillRect/>
          </a:stretch>
        </p:blipFill>
        <p:spPr>
          <a:xfrm>
            <a:off x="142844" y="285728"/>
            <a:ext cx="8772525" cy="561975"/>
          </a:xfrm>
          <a:prstGeom prst="rect">
            <a:avLst/>
          </a:prstGeom>
        </p:spPr>
      </p:pic>
      <p:sp>
        <p:nvSpPr>
          <p:cNvPr id="2" name="Segnaposto numero diapositiva 1"/>
          <p:cNvSpPr>
            <a:spLocks noGrp="1"/>
          </p:cNvSpPr>
          <p:nvPr>
            <p:ph type="sldNum" sz="quarter" idx="12"/>
          </p:nvPr>
        </p:nvSpPr>
        <p:spPr/>
        <p:txBody>
          <a:bodyPr/>
          <a:lstStyle/>
          <a:p>
            <a:fld id="{4EE6299A-A64A-4990-9654-8817F3A46A03}" type="slidenum">
              <a:rPr lang="it-IT" smtClean="0"/>
              <a:pPr/>
              <a:t>32</a:t>
            </a:fld>
            <a:endParaRPr lang="it-IT" dirty="0"/>
          </a:p>
        </p:txBody>
      </p:sp>
      <p:sp>
        <p:nvSpPr>
          <p:cNvPr id="3" name="Rettangolo 2"/>
          <p:cNvSpPr/>
          <p:nvPr/>
        </p:nvSpPr>
        <p:spPr>
          <a:xfrm>
            <a:off x="599498" y="1038306"/>
            <a:ext cx="7859216" cy="2785378"/>
          </a:xfrm>
          <a:prstGeom prst="rect">
            <a:avLst/>
          </a:prstGeom>
        </p:spPr>
        <p:txBody>
          <a:bodyPr wrap="square">
            <a:spAutoFit/>
          </a:bodyPr>
          <a:lstStyle/>
          <a:p>
            <a:pPr algn="just"/>
            <a:r>
              <a:rPr lang="it-IT" sz="2200" dirty="0">
                <a:latin typeface="Tahoma" pitchFamily="34" charset="0"/>
              </a:rPr>
              <a:t>Anche la struttura dell’indice del DIP segue lo standard SINCRO, così come indicato nelle Regole tecniche in materia di conservazione. Resta comunque possibile configurare una diversa conversione per tutti i casi in cui sia necessario adeguare i Pacchetti di Distribuzione alla Comunità di riferimento.</a:t>
            </a:r>
          </a:p>
          <a:p>
            <a:endParaRPr lang="it-IT" dirty="0"/>
          </a:p>
          <a:p>
            <a:pPr algn="just"/>
            <a:endParaRPr lang="it-IT" sz="2500" dirty="0"/>
          </a:p>
        </p:txBody>
      </p:sp>
      <p:sp>
        <p:nvSpPr>
          <p:cNvPr id="6" name="Titolo 1"/>
          <p:cNvSpPr txBox="1">
            <a:spLocks/>
          </p:cNvSpPr>
          <p:nvPr/>
        </p:nvSpPr>
        <p:spPr bwMode="auto">
          <a:xfrm>
            <a:off x="3131840" y="190426"/>
            <a:ext cx="7416824" cy="75257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it-IT" b="1" noProof="0" dirty="0" smtClean="0">
                <a:solidFill>
                  <a:schemeClr val="tx2">
                    <a:lumMod val="75000"/>
                  </a:schemeClr>
                </a:solidFill>
                <a:latin typeface="Tahoma" pitchFamily="34" charset="0"/>
              </a:rPr>
              <a:t>Gestione dei DIP</a:t>
            </a:r>
            <a:endParaRPr kumimoji="0" lang="it-IT" sz="18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endParaRPr>
          </a:p>
        </p:txBody>
      </p:sp>
      <p:pic>
        <p:nvPicPr>
          <p:cNvPr id="7" name="Immagine 6"/>
          <p:cNvPicPr/>
          <p:nvPr/>
        </p:nvPicPr>
        <p:blipFill>
          <a:blip r:embed="rId4"/>
          <a:stretch>
            <a:fillRect/>
          </a:stretch>
        </p:blipFill>
        <p:spPr>
          <a:xfrm>
            <a:off x="2242788" y="3137761"/>
            <a:ext cx="4572635" cy="3429000"/>
          </a:xfrm>
          <a:prstGeom prst="rect">
            <a:avLst/>
          </a:prstGeom>
        </p:spPr>
      </p:pic>
    </p:spTree>
    <p:extLst>
      <p:ext uri="{BB962C8B-B14F-4D97-AF65-F5344CB8AC3E}">
        <p14:creationId xmlns:p14="http://schemas.microsoft.com/office/powerpoint/2010/main" val="400282383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descr="intestazione.JPG"/>
          <p:cNvPicPr>
            <a:picLocks noChangeAspect="1"/>
          </p:cNvPicPr>
          <p:nvPr/>
        </p:nvPicPr>
        <p:blipFill>
          <a:blip r:embed="rId3" cstate="print"/>
          <a:stretch>
            <a:fillRect/>
          </a:stretch>
        </p:blipFill>
        <p:spPr>
          <a:xfrm>
            <a:off x="142844" y="285728"/>
            <a:ext cx="8772525" cy="561975"/>
          </a:xfrm>
          <a:prstGeom prst="rect">
            <a:avLst/>
          </a:prstGeom>
        </p:spPr>
      </p:pic>
      <p:sp>
        <p:nvSpPr>
          <p:cNvPr id="2" name="Segnaposto numero diapositiva 1"/>
          <p:cNvSpPr>
            <a:spLocks noGrp="1"/>
          </p:cNvSpPr>
          <p:nvPr>
            <p:ph type="sldNum" sz="quarter" idx="12"/>
          </p:nvPr>
        </p:nvSpPr>
        <p:spPr/>
        <p:txBody>
          <a:bodyPr/>
          <a:lstStyle/>
          <a:p>
            <a:fld id="{4EE6299A-A64A-4990-9654-8817F3A46A03}" type="slidenum">
              <a:rPr lang="it-IT" smtClean="0"/>
              <a:pPr/>
              <a:t>33</a:t>
            </a:fld>
            <a:endParaRPr lang="it-IT" dirty="0"/>
          </a:p>
        </p:txBody>
      </p:sp>
      <p:sp>
        <p:nvSpPr>
          <p:cNvPr id="3" name="Rettangolo 2"/>
          <p:cNvSpPr/>
          <p:nvPr/>
        </p:nvSpPr>
        <p:spPr>
          <a:xfrm>
            <a:off x="599498" y="1038306"/>
            <a:ext cx="7859216" cy="3123932"/>
          </a:xfrm>
          <a:prstGeom prst="rect">
            <a:avLst/>
          </a:prstGeom>
        </p:spPr>
        <p:txBody>
          <a:bodyPr wrap="square">
            <a:spAutoFit/>
          </a:bodyPr>
          <a:lstStyle/>
          <a:p>
            <a:pPr algn="just"/>
            <a:r>
              <a:rPr lang="it-IT" sz="2200" dirty="0">
                <a:latin typeface="Tahoma" pitchFamily="34" charset="0"/>
              </a:rPr>
              <a:t>Per quanto riguarda la produzione dei DIP, sono previste due modalità in quanto si tiene conto di eventuali aggiornamenti accorsi ai pacchetti AIP:</a:t>
            </a:r>
          </a:p>
          <a:p>
            <a:pPr lvl="0" algn="just"/>
            <a:r>
              <a:rPr lang="it-IT" sz="2200" dirty="0">
                <a:latin typeface="Tahoma" pitchFamily="34" charset="0"/>
              </a:rPr>
              <a:t>DIP singolo: trasformazione puntuale del singolo AIP selezionato</a:t>
            </a:r>
          </a:p>
          <a:p>
            <a:pPr lvl="0" algn="just"/>
            <a:r>
              <a:rPr lang="it-IT" sz="2200" dirty="0">
                <a:latin typeface="Tahoma" pitchFamily="34" charset="0"/>
              </a:rPr>
              <a:t>DIP completo: inclusione di tutti gli AIP corrispondenti alla stessa chiave dell’AIP selezionato </a:t>
            </a:r>
          </a:p>
          <a:p>
            <a:endParaRPr lang="it-IT" dirty="0"/>
          </a:p>
          <a:p>
            <a:pPr algn="just"/>
            <a:endParaRPr lang="it-IT" sz="2500" dirty="0"/>
          </a:p>
        </p:txBody>
      </p:sp>
      <p:sp>
        <p:nvSpPr>
          <p:cNvPr id="6" name="Titolo 1"/>
          <p:cNvSpPr txBox="1">
            <a:spLocks/>
          </p:cNvSpPr>
          <p:nvPr/>
        </p:nvSpPr>
        <p:spPr bwMode="auto">
          <a:xfrm>
            <a:off x="3131840" y="190426"/>
            <a:ext cx="7416824" cy="75257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it-IT" b="1" noProof="0" dirty="0" smtClean="0">
                <a:solidFill>
                  <a:schemeClr val="tx2">
                    <a:lumMod val="75000"/>
                  </a:schemeClr>
                </a:solidFill>
                <a:latin typeface="Tahoma" pitchFamily="34" charset="0"/>
              </a:rPr>
              <a:t>Gestione dei DIP</a:t>
            </a:r>
            <a:endParaRPr kumimoji="0" lang="it-IT" sz="18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endParaRPr>
          </a:p>
        </p:txBody>
      </p:sp>
      <p:pic>
        <p:nvPicPr>
          <p:cNvPr id="8" name="Immagine 7"/>
          <p:cNvPicPr/>
          <p:nvPr/>
        </p:nvPicPr>
        <p:blipFill>
          <a:blip r:embed="rId4"/>
          <a:stretch>
            <a:fillRect/>
          </a:stretch>
        </p:blipFill>
        <p:spPr>
          <a:xfrm>
            <a:off x="2123728" y="3429000"/>
            <a:ext cx="4572635" cy="3429000"/>
          </a:xfrm>
          <a:prstGeom prst="rect">
            <a:avLst/>
          </a:prstGeom>
        </p:spPr>
      </p:pic>
    </p:spTree>
    <p:extLst>
      <p:ext uri="{BB962C8B-B14F-4D97-AF65-F5344CB8AC3E}">
        <p14:creationId xmlns:p14="http://schemas.microsoft.com/office/powerpoint/2010/main" val="126875719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descr="intestazione.JPG"/>
          <p:cNvPicPr>
            <a:picLocks noChangeAspect="1"/>
          </p:cNvPicPr>
          <p:nvPr/>
        </p:nvPicPr>
        <p:blipFill>
          <a:blip r:embed="rId2" cstate="print"/>
          <a:stretch>
            <a:fillRect/>
          </a:stretch>
        </p:blipFill>
        <p:spPr>
          <a:xfrm>
            <a:off x="142844" y="285728"/>
            <a:ext cx="8772525" cy="561975"/>
          </a:xfrm>
          <a:prstGeom prst="rect">
            <a:avLst/>
          </a:prstGeom>
        </p:spPr>
      </p:pic>
      <p:pic>
        <p:nvPicPr>
          <p:cNvPr id="9" name="Immagine 8"/>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92129" y="1988840"/>
            <a:ext cx="5073954" cy="2736304"/>
          </a:xfrm>
          <a:prstGeom prst="rect">
            <a:avLst/>
          </a:prstGeom>
          <a:noFill/>
          <a:ln>
            <a:noFill/>
          </a:ln>
        </p:spPr>
      </p:pic>
      <p:sp>
        <p:nvSpPr>
          <p:cNvPr id="3" name="Segnaposto numero diapositiva 2"/>
          <p:cNvSpPr>
            <a:spLocks noGrp="1"/>
          </p:cNvSpPr>
          <p:nvPr>
            <p:ph type="sldNum" sz="quarter" idx="12"/>
          </p:nvPr>
        </p:nvSpPr>
        <p:spPr/>
        <p:txBody>
          <a:bodyPr/>
          <a:lstStyle/>
          <a:p>
            <a:fld id="{4EE6299A-A64A-4990-9654-8817F3A46A03}" type="slidenum">
              <a:rPr lang="it-IT" smtClean="0"/>
              <a:pPr/>
              <a:t>34</a:t>
            </a:fld>
            <a:endParaRPr lang="it-IT" dirty="0"/>
          </a:p>
        </p:txBody>
      </p:sp>
      <p:sp>
        <p:nvSpPr>
          <p:cNvPr id="5" name="CasellaDiTesto 4"/>
          <p:cNvSpPr txBox="1"/>
          <p:nvPr/>
        </p:nvSpPr>
        <p:spPr>
          <a:xfrm>
            <a:off x="5026937" y="4571251"/>
            <a:ext cx="3888432" cy="1938992"/>
          </a:xfrm>
          <a:prstGeom prst="rect">
            <a:avLst/>
          </a:prstGeom>
          <a:noFill/>
        </p:spPr>
        <p:txBody>
          <a:bodyPr wrap="square" rtlCol="0">
            <a:spAutoFit/>
          </a:bodyPr>
          <a:lstStyle/>
          <a:p>
            <a:r>
              <a:rPr lang="it-IT" sz="6000" dirty="0" smtClean="0">
                <a:solidFill>
                  <a:srgbClr val="002060"/>
                </a:solidFill>
                <a:latin typeface="Mistral" panose="03090702030407020403" pitchFamily="66" charset="0"/>
              </a:rPr>
              <a:t>…</a:t>
            </a:r>
            <a:r>
              <a:rPr lang="it-IT" sz="6000" dirty="0" smtClean="0">
                <a:solidFill>
                  <a:srgbClr val="002060"/>
                </a:solidFill>
                <a:latin typeface="Vivaldi" panose="03020602050506090804" pitchFamily="66" charset="0"/>
              </a:rPr>
              <a:t>grazie per l’attenzione</a:t>
            </a:r>
            <a:r>
              <a:rPr lang="it-IT" sz="6000" dirty="0" smtClean="0">
                <a:solidFill>
                  <a:srgbClr val="002060"/>
                </a:solidFill>
                <a:latin typeface="Mistral" panose="03090702030407020403" pitchFamily="66" charset="0"/>
              </a:rPr>
              <a:t>.</a:t>
            </a:r>
            <a:endParaRPr lang="it-IT" sz="6000" dirty="0">
              <a:solidFill>
                <a:srgbClr val="002060"/>
              </a:solidFill>
              <a:latin typeface="Mistral" panose="03090702030407020403" pitchFamily="66" charset="0"/>
            </a:endParaRPr>
          </a:p>
        </p:txBody>
      </p:sp>
    </p:spTree>
    <p:extLst>
      <p:ext uri="{BB962C8B-B14F-4D97-AF65-F5344CB8AC3E}">
        <p14:creationId xmlns:p14="http://schemas.microsoft.com/office/powerpoint/2010/main" val="37171719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descr="intestazione.JPG"/>
          <p:cNvPicPr>
            <a:picLocks noChangeAspect="1"/>
          </p:cNvPicPr>
          <p:nvPr/>
        </p:nvPicPr>
        <p:blipFill>
          <a:blip r:embed="rId3" cstate="print"/>
          <a:stretch>
            <a:fillRect/>
          </a:stretch>
        </p:blipFill>
        <p:spPr>
          <a:xfrm>
            <a:off x="142844" y="285728"/>
            <a:ext cx="8772525" cy="561975"/>
          </a:xfrm>
          <a:prstGeom prst="rect">
            <a:avLst/>
          </a:prstGeom>
        </p:spPr>
      </p:pic>
      <p:pic>
        <p:nvPicPr>
          <p:cNvPr id="2" name="Immagine 1"/>
          <p:cNvPicPr>
            <a:picLocks noChangeAspect="1"/>
          </p:cNvPicPr>
          <p:nvPr/>
        </p:nvPicPr>
        <p:blipFill>
          <a:blip r:embed="rId4" cstate="print">
            <a:biLevel thresh="75000"/>
            <a:extLst>
              <a:ext uri="{28A0092B-C50C-407E-A947-70E740481C1C}">
                <a14:useLocalDpi xmlns:a14="http://schemas.microsoft.com/office/drawing/2010/main" val="0"/>
              </a:ext>
            </a:extLst>
          </a:blip>
          <a:stretch>
            <a:fillRect/>
          </a:stretch>
        </p:blipFill>
        <p:spPr>
          <a:xfrm>
            <a:off x="395536" y="2276872"/>
            <a:ext cx="2160240" cy="2160240"/>
          </a:xfrm>
          <a:prstGeom prst="rect">
            <a:avLst/>
          </a:prstGeom>
        </p:spPr>
      </p:pic>
      <p:pic>
        <p:nvPicPr>
          <p:cNvPr id="7" name="Immagin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12573" y="2813468"/>
            <a:ext cx="1087047" cy="1087047"/>
          </a:xfrm>
          <a:prstGeom prst="rect">
            <a:avLst/>
          </a:prstGeom>
        </p:spPr>
      </p:pic>
      <p:pic>
        <p:nvPicPr>
          <p:cNvPr id="8" name="Immagin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12573" y="4493489"/>
            <a:ext cx="1087047" cy="1087047"/>
          </a:xfrm>
          <a:prstGeom prst="rect">
            <a:avLst/>
          </a:prstGeom>
        </p:spPr>
      </p:pic>
      <p:pic>
        <p:nvPicPr>
          <p:cNvPr id="6" name="Immagin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03848" y="1189825"/>
            <a:ext cx="1087047" cy="1087047"/>
          </a:xfrm>
          <a:prstGeom prst="rect">
            <a:avLst/>
          </a:prstGeom>
        </p:spPr>
      </p:pic>
      <p:sp>
        <p:nvSpPr>
          <p:cNvPr id="3" name="CasellaDiTesto 2"/>
          <p:cNvSpPr txBox="1"/>
          <p:nvPr/>
        </p:nvSpPr>
        <p:spPr>
          <a:xfrm>
            <a:off x="4666215" y="1628800"/>
            <a:ext cx="2714097" cy="369332"/>
          </a:xfrm>
          <a:prstGeom prst="rect">
            <a:avLst/>
          </a:prstGeom>
          <a:noFill/>
        </p:spPr>
        <p:txBody>
          <a:bodyPr wrap="square" rtlCol="0">
            <a:spAutoFit/>
          </a:bodyPr>
          <a:lstStyle/>
          <a:p>
            <a:r>
              <a:rPr lang="it-IT" dirty="0" smtClean="0"/>
              <a:t>Disciplinare tecnico</a:t>
            </a:r>
            <a:endParaRPr lang="it-IT" dirty="0"/>
          </a:p>
        </p:txBody>
      </p:sp>
      <p:sp>
        <p:nvSpPr>
          <p:cNvPr id="10" name="CasellaDiTesto 9"/>
          <p:cNvSpPr txBox="1"/>
          <p:nvPr/>
        </p:nvSpPr>
        <p:spPr>
          <a:xfrm>
            <a:off x="4666214" y="3172325"/>
            <a:ext cx="3218154" cy="369332"/>
          </a:xfrm>
          <a:prstGeom prst="rect">
            <a:avLst/>
          </a:prstGeom>
          <a:noFill/>
        </p:spPr>
        <p:txBody>
          <a:bodyPr wrap="square" rtlCol="0">
            <a:spAutoFit/>
          </a:bodyPr>
          <a:lstStyle/>
          <a:p>
            <a:r>
              <a:rPr lang="it-IT" dirty="0" smtClean="0"/>
              <a:t>Scheda tecnica di connettività</a:t>
            </a:r>
            <a:endParaRPr lang="it-IT" dirty="0"/>
          </a:p>
        </p:txBody>
      </p:sp>
      <p:sp>
        <p:nvSpPr>
          <p:cNvPr id="11" name="CasellaDiTesto 10"/>
          <p:cNvSpPr txBox="1"/>
          <p:nvPr/>
        </p:nvSpPr>
        <p:spPr>
          <a:xfrm>
            <a:off x="4666215" y="4852346"/>
            <a:ext cx="2714097" cy="369332"/>
          </a:xfrm>
          <a:prstGeom prst="rect">
            <a:avLst/>
          </a:prstGeom>
          <a:noFill/>
        </p:spPr>
        <p:txBody>
          <a:bodyPr wrap="square" rtlCol="0">
            <a:spAutoFit/>
          </a:bodyPr>
          <a:lstStyle/>
          <a:p>
            <a:r>
              <a:rPr lang="it-IT" dirty="0" smtClean="0"/>
              <a:t>Schema rimborso spese</a:t>
            </a:r>
            <a:endParaRPr lang="it-IT" dirty="0"/>
          </a:p>
        </p:txBody>
      </p:sp>
      <p:sp>
        <p:nvSpPr>
          <p:cNvPr id="12" name="CasellaDiTesto 11"/>
          <p:cNvSpPr txBox="1"/>
          <p:nvPr/>
        </p:nvSpPr>
        <p:spPr>
          <a:xfrm>
            <a:off x="766679" y="4124157"/>
            <a:ext cx="1417953" cy="369332"/>
          </a:xfrm>
          <a:prstGeom prst="rect">
            <a:avLst/>
          </a:prstGeom>
          <a:noFill/>
        </p:spPr>
        <p:txBody>
          <a:bodyPr wrap="square" rtlCol="0">
            <a:spAutoFit/>
          </a:bodyPr>
          <a:lstStyle/>
          <a:p>
            <a:r>
              <a:rPr lang="it-IT" dirty="0" smtClean="0"/>
              <a:t>Convenzione</a:t>
            </a:r>
            <a:endParaRPr lang="it-IT" dirty="0"/>
          </a:p>
        </p:txBody>
      </p:sp>
      <p:cxnSp>
        <p:nvCxnSpPr>
          <p:cNvPr id="14" name="Connettore 1 13"/>
          <p:cNvCxnSpPr/>
          <p:nvPr/>
        </p:nvCxnSpPr>
        <p:spPr>
          <a:xfrm>
            <a:off x="2184632" y="3356991"/>
            <a:ext cx="803192"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Parentesi quadra aperta 14"/>
          <p:cNvSpPr/>
          <p:nvPr/>
        </p:nvSpPr>
        <p:spPr>
          <a:xfrm>
            <a:off x="2997737" y="1813466"/>
            <a:ext cx="225939" cy="3343726"/>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dirty="0"/>
          </a:p>
        </p:txBody>
      </p:sp>
      <p:cxnSp>
        <p:nvCxnSpPr>
          <p:cNvPr id="17" name="Connettore 1 16"/>
          <p:cNvCxnSpPr>
            <a:endCxn id="7" idx="1"/>
          </p:cNvCxnSpPr>
          <p:nvPr/>
        </p:nvCxnSpPr>
        <p:spPr>
          <a:xfrm>
            <a:off x="2984547" y="3356991"/>
            <a:ext cx="228026" cy="1"/>
          </a:xfrm>
          <a:prstGeom prst="line">
            <a:avLst/>
          </a:prstGeom>
        </p:spPr>
        <p:style>
          <a:lnRef idx="1">
            <a:schemeClr val="accent1"/>
          </a:lnRef>
          <a:fillRef idx="0">
            <a:schemeClr val="accent1"/>
          </a:fillRef>
          <a:effectRef idx="0">
            <a:schemeClr val="accent1"/>
          </a:effectRef>
          <a:fontRef idx="minor">
            <a:schemeClr val="tx1"/>
          </a:fontRef>
        </p:style>
      </p:cxnSp>
      <p:sp>
        <p:nvSpPr>
          <p:cNvPr id="19" name="Ovale 18"/>
          <p:cNvSpPr/>
          <p:nvPr/>
        </p:nvSpPr>
        <p:spPr>
          <a:xfrm>
            <a:off x="2974000" y="1181316"/>
            <a:ext cx="4395765" cy="118728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Segnaposto numero diapositiva 8"/>
          <p:cNvSpPr>
            <a:spLocks noGrp="1"/>
          </p:cNvSpPr>
          <p:nvPr>
            <p:ph type="sldNum" sz="quarter" idx="12"/>
          </p:nvPr>
        </p:nvSpPr>
        <p:spPr/>
        <p:txBody>
          <a:bodyPr/>
          <a:lstStyle/>
          <a:p>
            <a:fld id="{4EE6299A-A64A-4990-9654-8817F3A46A03}" type="slidenum">
              <a:rPr lang="it-IT" smtClean="0"/>
              <a:pPr/>
              <a:t>4</a:t>
            </a:fld>
            <a:endParaRPr lang="it-IT" dirty="0"/>
          </a:p>
        </p:txBody>
      </p:sp>
      <p:sp>
        <p:nvSpPr>
          <p:cNvPr id="18" name="CasellaDiTesto 17"/>
          <p:cNvSpPr txBox="1"/>
          <p:nvPr/>
        </p:nvSpPr>
        <p:spPr>
          <a:xfrm>
            <a:off x="304267" y="4493489"/>
            <a:ext cx="2471754" cy="338554"/>
          </a:xfrm>
          <a:prstGeom prst="rect">
            <a:avLst/>
          </a:prstGeom>
          <a:noFill/>
        </p:spPr>
        <p:txBody>
          <a:bodyPr wrap="square" rtlCol="0">
            <a:spAutoFit/>
          </a:bodyPr>
          <a:lstStyle/>
          <a:p>
            <a:r>
              <a:rPr lang="it-IT" sz="1600" dirty="0" smtClean="0"/>
              <a:t>DGR n. 286 del 27/03/2017</a:t>
            </a:r>
            <a:endParaRPr lang="it-IT" sz="1600" dirty="0"/>
          </a:p>
        </p:txBody>
      </p:sp>
      <p:sp>
        <p:nvSpPr>
          <p:cNvPr id="20" name="Ovale 19"/>
          <p:cNvSpPr/>
          <p:nvPr/>
        </p:nvSpPr>
        <p:spPr>
          <a:xfrm>
            <a:off x="2926919" y="4408220"/>
            <a:ext cx="4608512" cy="1154785"/>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21" name="Ovale 20"/>
          <p:cNvSpPr/>
          <p:nvPr/>
        </p:nvSpPr>
        <p:spPr>
          <a:xfrm>
            <a:off x="3233589" y="2779229"/>
            <a:ext cx="4608512" cy="1216252"/>
          </a:xfrm>
          <a:prstGeom prst="ellipse">
            <a:avLst/>
          </a:prstGeom>
          <a:noFill/>
        </p:spPr>
        <p:style>
          <a:lnRef idx="2">
            <a:schemeClr val="accent3"/>
          </a:lnRef>
          <a:fillRef idx="1">
            <a:schemeClr val="lt1"/>
          </a:fillRef>
          <a:effectRef idx="0">
            <a:schemeClr val="accent3"/>
          </a:effectRef>
          <a:fontRef idx="minor">
            <a:schemeClr val="dk1"/>
          </a:fontRef>
        </p:style>
        <p:txBody>
          <a:bodyPr rtlCol="0" anchor="ctr"/>
          <a:lstStyle/>
          <a:p>
            <a:pPr algn="ctr"/>
            <a:endParaRPr lang="it-IT" dirty="0"/>
          </a:p>
        </p:txBody>
      </p:sp>
    </p:spTree>
    <p:extLst>
      <p:ext uri="{BB962C8B-B14F-4D97-AF65-F5344CB8AC3E}">
        <p14:creationId xmlns:p14="http://schemas.microsoft.com/office/powerpoint/2010/main" val="3718291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down)">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ipe(down)">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wipe(down)">
                                      <p:cBhvr>
                                        <p:cTn id="1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827088" y="1844823"/>
            <a:ext cx="7859712" cy="4281339"/>
          </a:xfrm>
        </p:spPr>
        <p:txBody>
          <a:bodyPr/>
          <a:lstStyle/>
          <a:p>
            <a:pPr>
              <a:buFont typeface="Arial" charset="0"/>
              <a:buNone/>
              <a:defRPr/>
            </a:pPr>
            <a:r>
              <a:rPr lang="it-IT" sz="2000" kern="1200" dirty="0" smtClean="0">
                <a:latin typeface="Tahoma" pitchFamily="34" charset="0"/>
              </a:rPr>
              <a:t>Il Comitato Regionale Utilizzatori:</a:t>
            </a:r>
          </a:p>
          <a:p>
            <a:pPr>
              <a:buFont typeface="Arial" charset="0"/>
              <a:buNone/>
              <a:defRPr/>
            </a:pPr>
            <a:endParaRPr lang="it-IT" sz="2000" kern="1200" dirty="0" smtClean="0">
              <a:latin typeface="Tahoma" pitchFamily="34" charset="0"/>
            </a:endParaRPr>
          </a:p>
          <a:p>
            <a:pPr algn="just">
              <a:defRPr/>
            </a:pPr>
            <a:r>
              <a:rPr lang="it-IT" sz="2000" kern="1200" dirty="0" smtClean="0">
                <a:latin typeface="Tahoma" pitchFamily="34" charset="0"/>
              </a:rPr>
              <a:t>è un comitato inter-ente formato dalla Regione Marche e da altri enti del territorio rappresentativi delle diverse tipologie di soggetti che interagiscono con il Polo Marche </a:t>
            </a:r>
            <a:r>
              <a:rPr lang="it-IT" sz="2000" kern="1200" dirty="0" err="1" smtClean="0">
                <a:latin typeface="Tahoma" pitchFamily="34" charset="0"/>
              </a:rPr>
              <a:t>DigiP</a:t>
            </a:r>
            <a:r>
              <a:rPr lang="it-IT" sz="2000" kern="1200" dirty="0" smtClean="0">
                <a:latin typeface="Tahoma" pitchFamily="34" charset="0"/>
              </a:rPr>
              <a:t>.</a:t>
            </a:r>
          </a:p>
          <a:p>
            <a:pPr algn="just">
              <a:defRPr/>
            </a:pPr>
            <a:r>
              <a:rPr lang="it-IT" sz="2000" kern="1200" dirty="0" smtClean="0">
                <a:latin typeface="Tahoma" pitchFamily="34" charset="0"/>
              </a:rPr>
              <a:t>collabora alla valutazione dei livelli qualitativi dei servizi offerti (</a:t>
            </a:r>
            <a:r>
              <a:rPr lang="it-IT" sz="2000" kern="1200" dirty="0" err="1" smtClean="0">
                <a:latin typeface="Tahoma" pitchFamily="34" charset="0"/>
              </a:rPr>
              <a:t>customer</a:t>
            </a:r>
            <a:r>
              <a:rPr lang="it-IT" sz="2000" kern="1200" dirty="0" smtClean="0">
                <a:latin typeface="Tahoma" pitchFamily="34" charset="0"/>
              </a:rPr>
              <a:t> </a:t>
            </a:r>
            <a:r>
              <a:rPr lang="it-IT" sz="2000" kern="1200" dirty="0" err="1" smtClean="0">
                <a:latin typeface="Tahoma" pitchFamily="34" charset="0"/>
              </a:rPr>
              <a:t>satisfaction</a:t>
            </a:r>
            <a:r>
              <a:rPr lang="it-IT" sz="2000" kern="1200" dirty="0" smtClean="0">
                <a:latin typeface="Tahoma" pitchFamily="34" charset="0"/>
              </a:rPr>
              <a:t>), all’identificazione delle esigenze degli utilizzatori e alla formulazione di eventuali richieste di servizio e/o proposte di miglioramento. </a:t>
            </a:r>
          </a:p>
          <a:p>
            <a:pPr algn="just">
              <a:defRPr/>
            </a:pPr>
            <a:r>
              <a:rPr lang="it-IT" sz="2000" dirty="0" smtClean="0">
                <a:latin typeface="Tahoma" pitchFamily="34" charset="0"/>
              </a:rPr>
              <a:t>Sono stati individuati in particolare 9 enti sul territorio regionale che svolgono funzioni di intermediazione con gli </a:t>
            </a:r>
            <a:r>
              <a:rPr lang="it-IT" sz="2000" dirty="0" err="1" smtClean="0">
                <a:latin typeface="Tahoma" pitchFamily="34" charset="0"/>
              </a:rPr>
              <a:t>eltri</a:t>
            </a:r>
            <a:r>
              <a:rPr lang="it-IT" sz="2000" dirty="0" smtClean="0">
                <a:latin typeface="Tahoma" pitchFamily="34" charset="0"/>
              </a:rPr>
              <a:t> enti sul territorio</a:t>
            </a:r>
            <a:endParaRPr lang="it-IT" sz="2700" dirty="0">
              <a:latin typeface="+mn-lt"/>
            </a:endParaRPr>
          </a:p>
          <a:p>
            <a:pPr>
              <a:defRPr/>
            </a:pPr>
            <a:endParaRPr lang="it-IT" dirty="0">
              <a:latin typeface="+mn-lt"/>
            </a:endParaRPr>
          </a:p>
        </p:txBody>
      </p:sp>
      <p:grpSp>
        <p:nvGrpSpPr>
          <p:cNvPr id="3" name="Gruppo 3"/>
          <p:cNvGrpSpPr>
            <a:grpSpLocks/>
          </p:cNvGrpSpPr>
          <p:nvPr/>
        </p:nvGrpSpPr>
        <p:grpSpPr bwMode="auto">
          <a:xfrm>
            <a:off x="7858125" y="1428750"/>
            <a:ext cx="928688" cy="876300"/>
            <a:chOff x="2643174" y="2071678"/>
            <a:chExt cx="3638550" cy="3376635"/>
          </a:xfrm>
        </p:grpSpPr>
        <p:sp>
          <p:nvSpPr>
            <p:cNvPr id="19462" name="Freeform 16"/>
            <p:cNvSpPr>
              <a:spLocks noChangeAspect="1"/>
            </p:cNvSpPr>
            <p:nvPr/>
          </p:nvSpPr>
          <p:spPr bwMode="gray">
            <a:xfrm>
              <a:off x="2643174" y="2071678"/>
              <a:ext cx="3638550" cy="3143250"/>
            </a:xfrm>
            <a:custGeom>
              <a:avLst/>
              <a:gdLst>
                <a:gd name="T0" fmla="*/ 2147483647 w 365"/>
                <a:gd name="T1" fmla="*/ 2147483647 h 316"/>
                <a:gd name="T2" fmla="*/ 2147483647 w 365"/>
                <a:gd name="T3" fmla="*/ 2147483647 h 316"/>
                <a:gd name="T4" fmla="*/ 2147483647 w 365"/>
                <a:gd name="T5" fmla="*/ 2147483647 h 316"/>
                <a:gd name="T6" fmla="*/ 2147483647 w 365"/>
                <a:gd name="T7" fmla="*/ 2147483647 h 316"/>
                <a:gd name="T8" fmla="*/ 2147483647 w 365"/>
                <a:gd name="T9" fmla="*/ 2147483647 h 316"/>
                <a:gd name="T10" fmla="*/ 2147483647 w 365"/>
                <a:gd name="T11" fmla="*/ 2147483647 h 316"/>
                <a:gd name="T12" fmla="*/ 2147483647 w 365"/>
                <a:gd name="T13" fmla="*/ 2147483647 h 316"/>
                <a:gd name="T14" fmla="*/ 0 60000 65536"/>
                <a:gd name="T15" fmla="*/ 0 60000 65536"/>
                <a:gd name="T16" fmla="*/ 0 60000 65536"/>
                <a:gd name="T17" fmla="*/ 0 60000 65536"/>
                <a:gd name="T18" fmla="*/ 0 60000 65536"/>
                <a:gd name="T19" fmla="*/ 0 60000 65536"/>
                <a:gd name="T20" fmla="*/ 0 60000 65536"/>
                <a:gd name="T21" fmla="*/ 0 w 365"/>
                <a:gd name="T22" fmla="*/ 0 h 316"/>
                <a:gd name="T23" fmla="*/ 365 w 365"/>
                <a:gd name="T24" fmla="*/ 316 h 31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65" h="316">
                  <a:moveTo>
                    <a:pt x="26" y="316"/>
                  </a:moveTo>
                  <a:cubicBezTo>
                    <a:pt x="7" y="316"/>
                    <a:pt x="0" y="303"/>
                    <a:pt x="9" y="287"/>
                  </a:cubicBezTo>
                  <a:cubicBezTo>
                    <a:pt x="165" y="16"/>
                    <a:pt x="165" y="16"/>
                    <a:pt x="165" y="16"/>
                  </a:cubicBezTo>
                  <a:cubicBezTo>
                    <a:pt x="175" y="0"/>
                    <a:pt x="190" y="0"/>
                    <a:pt x="200" y="16"/>
                  </a:cubicBezTo>
                  <a:cubicBezTo>
                    <a:pt x="356" y="287"/>
                    <a:pt x="356" y="287"/>
                    <a:pt x="356" y="287"/>
                  </a:cubicBezTo>
                  <a:cubicBezTo>
                    <a:pt x="365" y="303"/>
                    <a:pt x="358" y="316"/>
                    <a:pt x="339" y="316"/>
                  </a:cubicBezTo>
                  <a:lnTo>
                    <a:pt x="26" y="316"/>
                  </a:lnTo>
                  <a:close/>
                </a:path>
              </a:pathLst>
            </a:custGeom>
            <a:solidFill>
              <a:schemeClr val="tx2"/>
            </a:solidFill>
            <a:ln w="19050">
              <a:solidFill>
                <a:srgbClr val="FFFFFF"/>
              </a:solidFill>
              <a:miter lim="800000"/>
              <a:headEnd/>
              <a:tailEnd/>
            </a:ln>
          </p:spPr>
          <p:txBody>
            <a:bodyPr wrap="none" anchor="ctr"/>
            <a:lstStyle/>
            <a:p>
              <a:endParaRPr lang="it-IT"/>
            </a:p>
          </p:txBody>
        </p:sp>
        <p:grpSp>
          <p:nvGrpSpPr>
            <p:cNvPr id="4" name="Group 62"/>
            <p:cNvGrpSpPr>
              <a:grpSpLocks/>
            </p:cNvGrpSpPr>
            <p:nvPr/>
          </p:nvGrpSpPr>
          <p:grpSpPr bwMode="auto">
            <a:xfrm>
              <a:off x="3143240" y="2571744"/>
              <a:ext cx="2571768" cy="2286016"/>
              <a:chOff x="2127" y="2069"/>
              <a:chExt cx="1519" cy="1319"/>
            </a:xfrm>
          </p:grpSpPr>
          <p:sp>
            <p:nvSpPr>
              <p:cNvPr id="11" name="Freeform 31"/>
              <p:cNvSpPr>
                <a:spLocks/>
              </p:cNvSpPr>
              <p:nvPr/>
            </p:nvSpPr>
            <p:spPr bwMode="gray">
              <a:xfrm>
                <a:off x="2126" y="2070"/>
                <a:ext cx="749" cy="1306"/>
              </a:xfrm>
              <a:custGeom>
                <a:avLst/>
                <a:gdLst>
                  <a:gd name="T0" fmla="*/ 0 w 1859"/>
                  <a:gd name="T1" fmla="*/ 0 h 3212"/>
                  <a:gd name="T2" fmla="*/ 0 w 1859"/>
                  <a:gd name="T3" fmla="*/ 0 h 3212"/>
                  <a:gd name="T4" fmla="*/ 0 w 1859"/>
                  <a:gd name="T5" fmla="*/ 0 h 3212"/>
                  <a:gd name="T6" fmla="*/ 0 w 1859"/>
                  <a:gd name="T7" fmla="*/ 0 h 3212"/>
                  <a:gd name="T8" fmla="*/ 0 60000 65536"/>
                  <a:gd name="T9" fmla="*/ 0 60000 65536"/>
                  <a:gd name="T10" fmla="*/ 0 60000 65536"/>
                  <a:gd name="T11" fmla="*/ 0 60000 65536"/>
                  <a:gd name="T12" fmla="*/ 0 w 1859"/>
                  <a:gd name="T13" fmla="*/ 0 h 3212"/>
                  <a:gd name="T14" fmla="*/ 1859 w 1859"/>
                  <a:gd name="T15" fmla="*/ 3212 h 3212"/>
                </a:gdLst>
                <a:ahLst/>
                <a:cxnLst>
                  <a:cxn ang="T8">
                    <a:pos x="T0" y="T1"/>
                  </a:cxn>
                  <a:cxn ang="T9">
                    <a:pos x="T2" y="T3"/>
                  </a:cxn>
                  <a:cxn ang="T10">
                    <a:pos x="T4" y="T5"/>
                  </a:cxn>
                  <a:cxn ang="T11">
                    <a:pos x="T6" y="T7"/>
                  </a:cxn>
                </a:cxnLst>
                <a:rect l="T12" t="T13" r="T14" b="T15"/>
                <a:pathLst>
                  <a:path w="1859" h="3212">
                    <a:moveTo>
                      <a:pt x="1859" y="0"/>
                    </a:moveTo>
                    <a:lnTo>
                      <a:pt x="0" y="3212"/>
                    </a:lnTo>
                    <a:lnTo>
                      <a:pt x="1859" y="1769"/>
                    </a:lnTo>
                    <a:lnTo>
                      <a:pt x="1859" y="0"/>
                    </a:lnTo>
                    <a:close/>
                  </a:path>
                </a:pathLst>
              </a:custGeom>
              <a:solidFill>
                <a:schemeClr val="bg2">
                  <a:lumMod val="90000"/>
                </a:schemeClr>
              </a:solidFill>
              <a:ln w="9525">
                <a:solidFill>
                  <a:srgbClr val="919191"/>
                </a:solidFill>
                <a:miter lim="800000"/>
                <a:headEnd/>
                <a:tailEnd/>
              </a:ln>
            </p:spPr>
            <p:txBody>
              <a:bodyPr wrap="none" anchor="ctr"/>
              <a:lstStyle/>
              <a:p>
                <a:pPr>
                  <a:defRPr/>
                </a:pPr>
                <a:endParaRPr lang="it-IT"/>
              </a:p>
            </p:txBody>
          </p:sp>
          <p:sp>
            <p:nvSpPr>
              <p:cNvPr id="12" name="Freeform 35"/>
              <p:cNvSpPr>
                <a:spLocks/>
              </p:cNvSpPr>
              <p:nvPr/>
            </p:nvSpPr>
            <p:spPr bwMode="gray">
              <a:xfrm>
                <a:off x="2137" y="2797"/>
                <a:ext cx="1506" cy="586"/>
              </a:xfrm>
              <a:custGeom>
                <a:avLst/>
                <a:gdLst>
                  <a:gd name="T0" fmla="*/ 0 w 3730"/>
                  <a:gd name="T1" fmla="*/ 0 h 1448"/>
                  <a:gd name="T2" fmla="*/ 0 w 3730"/>
                  <a:gd name="T3" fmla="*/ 0 h 1448"/>
                  <a:gd name="T4" fmla="*/ 0 w 3730"/>
                  <a:gd name="T5" fmla="*/ 0 h 1448"/>
                  <a:gd name="T6" fmla="*/ 0 w 3730"/>
                  <a:gd name="T7" fmla="*/ 0 h 1448"/>
                  <a:gd name="T8" fmla="*/ 0 60000 65536"/>
                  <a:gd name="T9" fmla="*/ 0 60000 65536"/>
                  <a:gd name="T10" fmla="*/ 0 60000 65536"/>
                  <a:gd name="T11" fmla="*/ 0 60000 65536"/>
                  <a:gd name="T12" fmla="*/ 0 w 3730"/>
                  <a:gd name="T13" fmla="*/ 0 h 1448"/>
                  <a:gd name="T14" fmla="*/ 3730 w 3730"/>
                  <a:gd name="T15" fmla="*/ 1448 h 1448"/>
                </a:gdLst>
                <a:ahLst/>
                <a:cxnLst>
                  <a:cxn ang="T8">
                    <a:pos x="T0" y="T1"/>
                  </a:cxn>
                  <a:cxn ang="T9">
                    <a:pos x="T2" y="T3"/>
                  </a:cxn>
                  <a:cxn ang="T10">
                    <a:pos x="T4" y="T5"/>
                  </a:cxn>
                  <a:cxn ang="T11">
                    <a:pos x="T6" y="T7"/>
                  </a:cxn>
                </a:cxnLst>
                <a:rect l="T12" t="T13" r="T14" b="T15"/>
                <a:pathLst>
                  <a:path w="3730" h="1448">
                    <a:moveTo>
                      <a:pt x="1859" y="0"/>
                    </a:moveTo>
                    <a:lnTo>
                      <a:pt x="0" y="1441"/>
                    </a:lnTo>
                    <a:lnTo>
                      <a:pt x="3730" y="1448"/>
                    </a:lnTo>
                    <a:lnTo>
                      <a:pt x="1859" y="0"/>
                    </a:lnTo>
                    <a:close/>
                  </a:path>
                </a:pathLst>
              </a:custGeom>
              <a:solidFill>
                <a:schemeClr val="bg2">
                  <a:lumMod val="90000"/>
                </a:schemeClr>
              </a:solidFill>
              <a:ln w="9525" cap="flat" cmpd="sng">
                <a:solidFill>
                  <a:srgbClr val="919191"/>
                </a:solidFill>
                <a:prstDash val="solid"/>
                <a:miter lim="800000"/>
                <a:headEnd type="none" w="med" len="med"/>
                <a:tailEnd type="none" w="med" len="med"/>
              </a:ln>
              <a:effectLst/>
            </p:spPr>
            <p:txBody>
              <a:bodyPr wrap="none" anchor="ctr"/>
              <a:lstStyle/>
              <a:p>
                <a:pPr>
                  <a:defRPr/>
                </a:pPr>
                <a:endParaRPr lang="it-IT"/>
              </a:p>
            </p:txBody>
          </p:sp>
          <p:sp>
            <p:nvSpPr>
              <p:cNvPr id="13" name="Freeform 39"/>
              <p:cNvSpPr>
                <a:spLocks/>
              </p:cNvSpPr>
              <p:nvPr/>
            </p:nvSpPr>
            <p:spPr bwMode="gray">
              <a:xfrm>
                <a:off x="2886" y="2073"/>
                <a:ext cx="760" cy="1306"/>
              </a:xfrm>
              <a:custGeom>
                <a:avLst/>
                <a:gdLst>
                  <a:gd name="T0" fmla="*/ 309 w 1871"/>
                  <a:gd name="T1" fmla="*/ 535 h 3220"/>
                  <a:gd name="T2" fmla="*/ 0 w 1871"/>
                  <a:gd name="T3" fmla="*/ 0 h 3220"/>
                  <a:gd name="T4" fmla="*/ 0 w 1871"/>
                  <a:gd name="T5" fmla="*/ 294 h 3220"/>
                  <a:gd name="T6" fmla="*/ 309 w 1871"/>
                  <a:gd name="T7" fmla="*/ 535 h 3220"/>
                  <a:gd name="T8" fmla="*/ 0 60000 65536"/>
                  <a:gd name="T9" fmla="*/ 0 60000 65536"/>
                  <a:gd name="T10" fmla="*/ 0 60000 65536"/>
                  <a:gd name="T11" fmla="*/ 0 60000 65536"/>
                  <a:gd name="T12" fmla="*/ 0 w 1871"/>
                  <a:gd name="T13" fmla="*/ 0 h 3220"/>
                  <a:gd name="T14" fmla="*/ 1871 w 1871"/>
                  <a:gd name="T15" fmla="*/ 3220 h 3220"/>
                </a:gdLst>
                <a:ahLst/>
                <a:cxnLst>
                  <a:cxn ang="T8">
                    <a:pos x="T0" y="T1"/>
                  </a:cxn>
                  <a:cxn ang="T9">
                    <a:pos x="T2" y="T3"/>
                  </a:cxn>
                  <a:cxn ang="T10">
                    <a:pos x="T4" y="T5"/>
                  </a:cxn>
                  <a:cxn ang="T11">
                    <a:pos x="T6" y="T7"/>
                  </a:cxn>
                </a:cxnLst>
                <a:rect l="T12" t="T13" r="T14" b="T15"/>
                <a:pathLst>
                  <a:path w="1871" h="3220">
                    <a:moveTo>
                      <a:pt x="1871" y="3220"/>
                    </a:moveTo>
                    <a:lnTo>
                      <a:pt x="0" y="0"/>
                    </a:lnTo>
                    <a:lnTo>
                      <a:pt x="0" y="1770"/>
                    </a:lnTo>
                    <a:lnTo>
                      <a:pt x="1871" y="3220"/>
                    </a:lnTo>
                    <a:close/>
                  </a:path>
                </a:pathLst>
              </a:custGeom>
              <a:solidFill>
                <a:schemeClr val="bg2">
                  <a:lumMod val="90000"/>
                </a:schemeClr>
              </a:solidFill>
              <a:ln w="9525" cap="flat" cmpd="sng">
                <a:solidFill>
                  <a:srgbClr val="919191"/>
                </a:solidFill>
                <a:prstDash val="solid"/>
                <a:miter lim="800000"/>
                <a:headEnd type="none" w="med" len="med"/>
                <a:tailEnd type="none" w="med" len="med"/>
              </a:ln>
              <a:effectLst/>
            </p:spPr>
            <p:txBody>
              <a:bodyPr wrap="none" anchor="ctr"/>
              <a:lstStyle/>
              <a:p>
                <a:pPr>
                  <a:defRPr/>
                </a:pPr>
                <a:endParaRPr lang="it-IT"/>
              </a:p>
            </p:txBody>
          </p:sp>
        </p:grpSp>
        <p:sp>
          <p:nvSpPr>
            <p:cNvPr id="19464" name="Line 18"/>
            <p:cNvSpPr>
              <a:spLocks noChangeShapeType="1"/>
            </p:cNvSpPr>
            <p:nvPr/>
          </p:nvSpPr>
          <p:spPr bwMode="gray">
            <a:xfrm flipV="1">
              <a:off x="4481512" y="3119435"/>
              <a:ext cx="1203325" cy="706441"/>
            </a:xfrm>
            <a:prstGeom prst="line">
              <a:avLst/>
            </a:prstGeom>
            <a:noFill/>
            <a:ln w="38100">
              <a:solidFill>
                <a:srgbClr val="9F9F9F"/>
              </a:solidFill>
              <a:round/>
              <a:headEnd/>
              <a:tailEnd type="triangle" w="lg" len="med"/>
            </a:ln>
          </p:spPr>
          <p:txBody>
            <a:bodyPr/>
            <a:lstStyle/>
            <a:p>
              <a:endParaRPr lang="it-IT"/>
            </a:p>
          </p:txBody>
        </p:sp>
        <p:sp>
          <p:nvSpPr>
            <p:cNvPr id="19465" name="Line 17"/>
            <p:cNvSpPr>
              <a:spLocks noChangeShapeType="1"/>
            </p:cNvSpPr>
            <p:nvPr/>
          </p:nvSpPr>
          <p:spPr bwMode="gray">
            <a:xfrm flipH="1" flipV="1">
              <a:off x="3289299" y="3184524"/>
              <a:ext cx="1077911" cy="635003"/>
            </a:xfrm>
            <a:prstGeom prst="line">
              <a:avLst/>
            </a:prstGeom>
            <a:noFill/>
            <a:ln w="38100">
              <a:solidFill>
                <a:srgbClr val="9F9F9F"/>
              </a:solidFill>
              <a:round/>
              <a:headEnd/>
              <a:tailEnd type="triangle" w="lg" len="med"/>
            </a:ln>
          </p:spPr>
          <p:txBody>
            <a:bodyPr/>
            <a:lstStyle/>
            <a:p>
              <a:endParaRPr lang="it-IT"/>
            </a:p>
          </p:txBody>
        </p:sp>
        <p:sp>
          <p:nvSpPr>
            <p:cNvPr id="19466" name="Line 19"/>
            <p:cNvSpPr>
              <a:spLocks noChangeShapeType="1"/>
            </p:cNvSpPr>
            <p:nvPr/>
          </p:nvSpPr>
          <p:spPr bwMode="gray">
            <a:xfrm flipH="1">
              <a:off x="4381500" y="3857628"/>
              <a:ext cx="47624" cy="1590685"/>
            </a:xfrm>
            <a:prstGeom prst="line">
              <a:avLst/>
            </a:prstGeom>
            <a:noFill/>
            <a:ln w="38100">
              <a:solidFill>
                <a:srgbClr val="9F9F9F"/>
              </a:solidFill>
              <a:round/>
              <a:headEnd/>
              <a:tailEnd type="triangle" w="lg" len="med"/>
            </a:ln>
          </p:spPr>
          <p:txBody>
            <a:bodyPr/>
            <a:lstStyle/>
            <a:p>
              <a:endParaRPr lang="it-IT"/>
            </a:p>
          </p:txBody>
        </p:sp>
      </p:grpSp>
      <p:sp>
        <p:nvSpPr>
          <p:cNvPr id="19461" name="CasellaDiTesto 13"/>
          <p:cNvSpPr txBox="1">
            <a:spLocks noChangeArrowheads="1"/>
          </p:cNvSpPr>
          <p:nvPr/>
        </p:nvSpPr>
        <p:spPr bwMode="auto">
          <a:xfrm>
            <a:off x="8364538" y="1357313"/>
            <a:ext cx="463550" cy="246062"/>
          </a:xfrm>
          <a:prstGeom prst="rect">
            <a:avLst/>
          </a:prstGeom>
          <a:noFill/>
          <a:ln w="9525">
            <a:noFill/>
            <a:miter lim="800000"/>
            <a:headEnd/>
            <a:tailEnd/>
          </a:ln>
        </p:spPr>
        <p:txBody>
          <a:bodyPr wrap="none">
            <a:spAutoFit/>
          </a:bodyPr>
          <a:lstStyle/>
          <a:p>
            <a:r>
              <a:rPr lang="it-IT" sz="1000"/>
              <a:t>CRU</a:t>
            </a:r>
          </a:p>
        </p:txBody>
      </p:sp>
      <p:sp>
        <p:nvSpPr>
          <p:cNvPr id="8" name="Segnaposto numero diapositiva 7"/>
          <p:cNvSpPr>
            <a:spLocks noGrp="1"/>
          </p:cNvSpPr>
          <p:nvPr>
            <p:ph type="sldNum" sz="quarter" idx="12"/>
          </p:nvPr>
        </p:nvSpPr>
        <p:spPr/>
        <p:txBody>
          <a:bodyPr/>
          <a:lstStyle/>
          <a:p>
            <a:pPr>
              <a:defRPr/>
            </a:pPr>
            <a:fld id="{7068F8D3-6DBF-45AE-8B3E-069A686426B6}" type="slidenum">
              <a:rPr lang="it-IT" smtClean="0"/>
              <a:pPr>
                <a:defRPr/>
              </a:pPr>
              <a:t>5</a:t>
            </a:fld>
            <a:endParaRPr lang="it-IT"/>
          </a:p>
        </p:txBody>
      </p:sp>
      <p:pic>
        <p:nvPicPr>
          <p:cNvPr id="16" name="Immagine 15" descr="intestazione.JPG"/>
          <p:cNvPicPr>
            <a:picLocks noChangeAspect="1"/>
          </p:cNvPicPr>
          <p:nvPr/>
        </p:nvPicPr>
        <p:blipFill>
          <a:blip r:embed="rId2" cstate="print"/>
          <a:stretch>
            <a:fillRect/>
          </a:stretch>
        </p:blipFill>
        <p:spPr>
          <a:xfrm>
            <a:off x="185737" y="326463"/>
            <a:ext cx="8772525" cy="561975"/>
          </a:xfrm>
          <a:prstGeom prst="rect">
            <a:avLst/>
          </a:prstGeom>
        </p:spPr>
      </p:pic>
      <p:sp>
        <p:nvSpPr>
          <p:cNvPr id="18" name="Titolo 1"/>
          <p:cNvSpPr txBox="1">
            <a:spLocks/>
          </p:cNvSpPr>
          <p:nvPr/>
        </p:nvSpPr>
        <p:spPr bwMode="auto">
          <a:xfrm>
            <a:off x="1849568" y="196778"/>
            <a:ext cx="5760640" cy="75257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rPr>
              <a:t>Strumenti per integrare il Polo nel contesto regionale</a:t>
            </a:r>
          </a:p>
        </p:txBody>
      </p:sp>
    </p:spTree>
    <p:extLst>
      <p:ext uri="{BB962C8B-B14F-4D97-AF65-F5344CB8AC3E}">
        <p14:creationId xmlns:p14="http://schemas.microsoft.com/office/powerpoint/2010/main" val="18497773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782638" y="1371600"/>
            <a:ext cx="7859712" cy="4802188"/>
          </a:xfrm>
        </p:spPr>
        <p:txBody>
          <a:bodyPr/>
          <a:lstStyle/>
          <a:p>
            <a:pPr>
              <a:buFont typeface="Arial" charset="0"/>
              <a:buNone/>
              <a:defRPr/>
            </a:pPr>
            <a:endParaRPr lang="it-IT" sz="2700" dirty="0" smtClean="0">
              <a:latin typeface="+mn-lt"/>
            </a:endParaRPr>
          </a:p>
          <a:p>
            <a:pPr>
              <a:buFont typeface="Arial" charset="0"/>
              <a:buNone/>
              <a:defRPr/>
            </a:pPr>
            <a:endParaRPr lang="it-IT" sz="2000" kern="1200" dirty="0" smtClean="0">
              <a:latin typeface="Tahoma" pitchFamily="34" charset="0"/>
            </a:endParaRPr>
          </a:p>
          <a:p>
            <a:pPr>
              <a:buFont typeface="Arial" charset="0"/>
              <a:buNone/>
              <a:defRPr/>
            </a:pPr>
            <a:endParaRPr lang="it-IT" sz="2000" kern="1200" dirty="0" smtClean="0">
              <a:latin typeface="Tahoma" pitchFamily="34" charset="0"/>
            </a:endParaRPr>
          </a:p>
          <a:p>
            <a:pPr marL="0" indent="0">
              <a:buFont typeface="Arial" charset="0"/>
              <a:buNone/>
              <a:defRPr/>
            </a:pPr>
            <a:r>
              <a:rPr lang="it-IT" sz="2000" kern="1200" dirty="0" smtClean="0">
                <a:latin typeface="Tahoma" pitchFamily="34" charset="0"/>
              </a:rPr>
              <a:t>Il Comitato Scientifico, formato da soggetti altamente qualificati ha lo scopo di indirizzo e supervisione delle attività del Polo:</a:t>
            </a:r>
          </a:p>
          <a:p>
            <a:pPr algn="just">
              <a:buFont typeface="Arial" charset="0"/>
              <a:buNone/>
              <a:defRPr/>
            </a:pPr>
            <a:endParaRPr lang="it-IT" sz="2000" kern="1200" dirty="0" smtClean="0">
              <a:latin typeface="Tahoma" pitchFamily="34" charset="0"/>
            </a:endParaRPr>
          </a:p>
          <a:p>
            <a:pPr algn="just">
              <a:defRPr/>
            </a:pPr>
            <a:r>
              <a:rPr lang="it-IT" sz="2000" kern="1200" dirty="0" smtClean="0">
                <a:latin typeface="Tahoma" pitchFamily="34" charset="0"/>
              </a:rPr>
              <a:t>definisce gli indicatori e gli strumenti per assicurare la qualità dei servizi erogati </a:t>
            </a:r>
          </a:p>
          <a:p>
            <a:pPr algn="just">
              <a:defRPr/>
            </a:pPr>
            <a:r>
              <a:rPr lang="it-IT" sz="2000" kern="1200" dirty="0" smtClean="0">
                <a:latin typeface="Tahoma" pitchFamily="34" charset="0"/>
              </a:rPr>
              <a:t>approva la documentazione elaborata dalla Unità di Progettazione, il piano di </a:t>
            </a:r>
            <a:r>
              <a:rPr lang="it-IT" sz="2000" kern="1200" dirty="0" err="1" smtClean="0">
                <a:latin typeface="Tahoma" pitchFamily="34" charset="0"/>
              </a:rPr>
              <a:t>audit</a:t>
            </a:r>
            <a:r>
              <a:rPr lang="it-IT" sz="2000" kern="1200" dirty="0" smtClean="0">
                <a:latin typeface="Tahoma" pitchFamily="34" charset="0"/>
              </a:rPr>
              <a:t> e monitoraggio;</a:t>
            </a:r>
          </a:p>
          <a:p>
            <a:pPr algn="just">
              <a:defRPr/>
            </a:pPr>
            <a:r>
              <a:rPr lang="it-IT" sz="2000" kern="1200" dirty="0" smtClean="0">
                <a:latin typeface="Tahoma" pitchFamily="34" charset="0"/>
              </a:rPr>
              <a:t>assicura il monitoraggio della evoluzione tecnologica, normativa e degli standard fornendo all’UP il </a:t>
            </a:r>
            <a:r>
              <a:rPr lang="it-IT" sz="2000" kern="1200" dirty="0" err="1" smtClean="0">
                <a:latin typeface="Tahoma" pitchFamily="34" charset="0"/>
              </a:rPr>
              <a:t>know</a:t>
            </a:r>
            <a:r>
              <a:rPr lang="it-IT" sz="2000" kern="1200" dirty="0" smtClean="0">
                <a:latin typeface="Tahoma" pitchFamily="34" charset="0"/>
              </a:rPr>
              <a:t> </a:t>
            </a:r>
            <a:r>
              <a:rPr lang="it-IT" sz="2000" kern="1200" dirty="0" err="1" smtClean="0">
                <a:latin typeface="Tahoma" pitchFamily="34" charset="0"/>
              </a:rPr>
              <a:t>how</a:t>
            </a:r>
            <a:r>
              <a:rPr lang="it-IT" sz="2000" kern="1200" dirty="0" smtClean="0">
                <a:latin typeface="Tahoma" pitchFamily="34" charset="0"/>
              </a:rPr>
              <a:t> per l’aggiornamento del modello conservativo e </a:t>
            </a:r>
            <a:r>
              <a:rPr lang="it-IT" sz="2000" kern="1200" dirty="0" err="1" smtClean="0">
                <a:latin typeface="Tahoma" pitchFamily="34" charset="0"/>
              </a:rPr>
              <a:t>tecnologoco</a:t>
            </a:r>
            <a:endParaRPr lang="it-IT" sz="2000" kern="1200" dirty="0" smtClean="0">
              <a:latin typeface="Tahoma" pitchFamily="34" charset="0"/>
            </a:endParaRPr>
          </a:p>
        </p:txBody>
      </p:sp>
      <p:grpSp>
        <p:nvGrpSpPr>
          <p:cNvPr id="3" name="Gruppo 3"/>
          <p:cNvGrpSpPr>
            <a:grpSpLocks/>
          </p:cNvGrpSpPr>
          <p:nvPr/>
        </p:nvGrpSpPr>
        <p:grpSpPr bwMode="auto">
          <a:xfrm>
            <a:off x="7858125" y="1428750"/>
            <a:ext cx="928688" cy="876300"/>
            <a:chOff x="2643174" y="2071678"/>
            <a:chExt cx="3638550" cy="3376635"/>
          </a:xfrm>
        </p:grpSpPr>
        <p:sp>
          <p:nvSpPr>
            <p:cNvPr id="20486" name="Freeform 16"/>
            <p:cNvSpPr>
              <a:spLocks noChangeAspect="1"/>
            </p:cNvSpPr>
            <p:nvPr/>
          </p:nvSpPr>
          <p:spPr bwMode="gray">
            <a:xfrm>
              <a:off x="2643174" y="2071678"/>
              <a:ext cx="3638550" cy="3143250"/>
            </a:xfrm>
            <a:custGeom>
              <a:avLst/>
              <a:gdLst>
                <a:gd name="T0" fmla="*/ 2147483647 w 365"/>
                <a:gd name="T1" fmla="*/ 2147483647 h 316"/>
                <a:gd name="T2" fmla="*/ 2147483647 w 365"/>
                <a:gd name="T3" fmla="*/ 2147483647 h 316"/>
                <a:gd name="T4" fmla="*/ 2147483647 w 365"/>
                <a:gd name="T5" fmla="*/ 2147483647 h 316"/>
                <a:gd name="T6" fmla="*/ 2147483647 w 365"/>
                <a:gd name="T7" fmla="*/ 2147483647 h 316"/>
                <a:gd name="T8" fmla="*/ 2147483647 w 365"/>
                <a:gd name="T9" fmla="*/ 2147483647 h 316"/>
                <a:gd name="T10" fmla="*/ 2147483647 w 365"/>
                <a:gd name="T11" fmla="*/ 2147483647 h 316"/>
                <a:gd name="T12" fmla="*/ 2147483647 w 365"/>
                <a:gd name="T13" fmla="*/ 2147483647 h 316"/>
                <a:gd name="T14" fmla="*/ 0 60000 65536"/>
                <a:gd name="T15" fmla="*/ 0 60000 65536"/>
                <a:gd name="T16" fmla="*/ 0 60000 65536"/>
                <a:gd name="T17" fmla="*/ 0 60000 65536"/>
                <a:gd name="T18" fmla="*/ 0 60000 65536"/>
                <a:gd name="T19" fmla="*/ 0 60000 65536"/>
                <a:gd name="T20" fmla="*/ 0 60000 65536"/>
                <a:gd name="T21" fmla="*/ 0 w 365"/>
                <a:gd name="T22" fmla="*/ 0 h 316"/>
                <a:gd name="T23" fmla="*/ 365 w 365"/>
                <a:gd name="T24" fmla="*/ 316 h 31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65" h="316">
                  <a:moveTo>
                    <a:pt x="26" y="316"/>
                  </a:moveTo>
                  <a:cubicBezTo>
                    <a:pt x="7" y="316"/>
                    <a:pt x="0" y="303"/>
                    <a:pt x="9" y="287"/>
                  </a:cubicBezTo>
                  <a:cubicBezTo>
                    <a:pt x="165" y="16"/>
                    <a:pt x="165" y="16"/>
                    <a:pt x="165" y="16"/>
                  </a:cubicBezTo>
                  <a:cubicBezTo>
                    <a:pt x="175" y="0"/>
                    <a:pt x="190" y="0"/>
                    <a:pt x="200" y="16"/>
                  </a:cubicBezTo>
                  <a:cubicBezTo>
                    <a:pt x="356" y="287"/>
                    <a:pt x="356" y="287"/>
                    <a:pt x="356" y="287"/>
                  </a:cubicBezTo>
                  <a:cubicBezTo>
                    <a:pt x="365" y="303"/>
                    <a:pt x="358" y="316"/>
                    <a:pt x="339" y="316"/>
                  </a:cubicBezTo>
                  <a:lnTo>
                    <a:pt x="26" y="316"/>
                  </a:lnTo>
                  <a:close/>
                </a:path>
              </a:pathLst>
            </a:custGeom>
            <a:solidFill>
              <a:schemeClr val="tx2"/>
            </a:solidFill>
            <a:ln w="19050">
              <a:solidFill>
                <a:srgbClr val="FFFFFF"/>
              </a:solidFill>
              <a:miter lim="800000"/>
              <a:headEnd/>
              <a:tailEnd/>
            </a:ln>
          </p:spPr>
          <p:txBody>
            <a:bodyPr wrap="none" anchor="ctr"/>
            <a:lstStyle/>
            <a:p>
              <a:endParaRPr lang="it-IT"/>
            </a:p>
          </p:txBody>
        </p:sp>
        <p:grpSp>
          <p:nvGrpSpPr>
            <p:cNvPr id="4" name="Group 62"/>
            <p:cNvGrpSpPr>
              <a:grpSpLocks/>
            </p:cNvGrpSpPr>
            <p:nvPr/>
          </p:nvGrpSpPr>
          <p:grpSpPr bwMode="auto">
            <a:xfrm>
              <a:off x="3143240" y="2571744"/>
              <a:ext cx="2571768" cy="2286016"/>
              <a:chOff x="2127" y="2069"/>
              <a:chExt cx="1519" cy="1319"/>
            </a:xfrm>
          </p:grpSpPr>
          <p:sp>
            <p:nvSpPr>
              <p:cNvPr id="11" name="Freeform 31"/>
              <p:cNvSpPr>
                <a:spLocks/>
              </p:cNvSpPr>
              <p:nvPr/>
            </p:nvSpPr>
            <p:spPr bwMode="gray">
              <a:xfrm>
                <a:off x="2126" y="2070"/>
                <a:ext cx="749" cy="1306"/>
              </a:xfrm>
              <a:custGeom>
                <a:avLst/>
                <a:gdLst>
                  <a:gd name="T0" fmla="*/ 0 w 1859"/>
                  <a:gd name="T1" fmla="*/ 0 h 3212"/>
                  <a:gd name="T2" fmla="*/ 0 w 1859"/>
                  <a:gd name="T3" fmla="*/ 0 h 3212"/>
                  <a:gd name="T4" fmla="*/ 0 w 1859"/>
                  <a:gd name="T5" fmla="*/ 0 h 3212"/>
                  <a:gd name="T6" fmla="*/ 0 w 1859"/>
                  <a:gd name="T7" fmla="*/ 0 h 3212"/>
                  <a:gd name="T8" fmla="*/ 0 60000 65536"/>
                  <a:gd name="T9" fmla="*/ 0 60000 65536"/>
                  <a:gd name="T10" fmla="*/ 0 60000 65536"/>
                  <a:gd name="T11" fmla="*/ 0 60000 65536"/>
                  <a:gd name="T12" fmla="*/ 0 w 1859"/>
                  <a:gd name="T13" fmla="*/ 0 h 3212"/>
                  <a:gd name="T14" fmla="*/ 1859 w 1859"/>
                  <a:gd name="T15" fmla="*/ 3212 h 3212"/>
                </a:gdLst>
                <a:ahLst/>
                <a:cxnLst>
                  <a:cxn ang="T8">
                    <a:pos x="T0" y="T1"/>
                  </a:cxn>
                  <a:cxn ang="T9">
                    <a:pos x="T2" y="T3"/>
                  </a:cxn>
                  <a:cxn ang="T10">
                    <a:pos x="T4" y="T5"/>
                  </a:cxn>
                  <a:cxn ang="T11">
                    <a:pos x="T6" y="T7"/>
                  </a:cxn>
                </a:cxnLst>
                <a:rect l="T12" t="T13" r="T14" b="T15"/>
                <a:pathLst>
                  <a:path w="1859" h="3212">
                    <a:moveTo>
                      <a:pt x="1859" y="0"/>
                    </a:moveTo>
                    <a:lnTo>
                      <a:pt x="0" y="3212"/>
                    </a:lnTo>
                    <a:lnTo>
                      <a:pt x="1859" y="1769"/>
                    </a:lnTo>
                    <a:lnTo>
                      <a:pt x="1859" y="0"/>
                    </a:lnTo>
                    <a:close/>
                  </a:path>
                </a:pathLst>
              </a:custGeom>
              <a:solidFill>
                <a:schemeClr val="bg2">
                  <a:lumMod val="90000"/>
                </a:schemeClr>
              </a:solidFill>
              <a:ln w="9525">
                <a:solidFill>
                  <a:srgbClr val="919191"/>
                </a:solidFill>
                <a:miter lim="800000"/>
                <a:headEnd/>
                <a:tailEnd/>
              </a:ln>
            </p:spPr>
            <p:txBody>
              <a:bodyPr wrap="none" anchor="ctr"/>
              <a:lstStyle/>
              <a:p>
                <a:pPr>
                  <a:defRPr/>
                </a:pPr>
                <a:endParaRPr lang="it-IT"/>
              </a:p>
            </p:txBody>
          </p:sp>
          <p:sp>
            <p:nvSpPr>
              <p:cNvPr id="12" name="Freeform 35"/>
              <p:cNvSpPr>
                <a:spLocks/>
              </p:cNvSpPr>
              <p:nvPr/>
            </p:nvSpPr>
            <p:spPr bwMode="gray">
              <a:xfrm>
                <a:off x="2137" y="2797"/>
                <a:ext cx="1506" cy="586"/>
              </a:xfrm>
              <a:custGeom>
                <a:avLst/>
                <a:gdLst>
                  <a:gd name="T0" fmla="*/ 0 w 3730"/>
                  <a:gd name="T1" fmla="*/ 0 h 1448"/>
                  <a:gd name="T2" fmla="*/ 0 w 3730"/>
                  <a:gd name="T3" fmla="*/ 0 h 1448"/>
                  <a:gd name="T4" fmla="*/ 0 w 3730"/>
                  <a:gd name="T5" fmla="*/ 0 h 1448"/>
                  <a:gd name="T6" fmla="*/ 0 w 3730"/>
                  <a:gd name="T7" fmla="*/ 0 h 1448"/>
                  <a:gd name="T8" fmla="*/ 0 60000 65536"/>
                  <a:gd name="T9" fmla="*/ 0 60000 65536"/>
                  <a:gd name="T10" fmla="*/ 0 60000 65536"/>
                  <a:gd name="T11" fmla="*/ 0 60000 65536"/>
                  <a:gd name="T12" fmla="*/ 0 w 3730"/>
                  <a:gd name="T13" fmla="*/ 0 h 1448"/>
                  <a:gd name="T14" fmla="*/ 3730 w 3730"/>
                  <a:gd name="T15" fmla="*/ 1448 h 1448"/>
                </a:gdLst>
                <a:ahLst/>
                <a:cxnLst>
                  <a:cxn ang="T8">
                    <a:pos x="T0" y="T1"/>
                  </a:cxn>
                  <a:cxn ang="T9">
                    <a:pos x="T2" y="T3"/>
                  </a:cxn>
                  <a:cxn ang="T10">
                    <a:pos x="T4" y="T5"/>
                  </a:cxn>
                  <a:cxn ang="T11">
                    <a:pos x="T6" y="T7"/>
                  </a:cxn>
                </a:cxnLst>
                <a:rect l="T12" t="T13" r="T14" b="T15"/>
                <a:pathLst>
                  <a:path w="3730" h="1448">
                    <a:moveTo>
                      <a:pt x="1859" y="0"/>
                    </a:moveTo>
                    <a:lnTo>
                      <a:pt x="0" y="1441"/>
                    </a:lnTo>
                    <a:lnTo>
                      <a:pt x="3730" y="1448"/>
                    </a:lnTo>
                    <a:lnTo>
                      <a:pt x="1859" y="0"/>
                    </a:lnTo>
                    <a:close/>
                  </a:path>
                </a:pathLst>
              </a:custGeom>
              <a:solidFill>
                <a:schemeClr val="bg2">
                  <a:lumMod val="90000"/>
                </a:schemeClr>
              </a:solidFill>
              <a:ln w="9525" cap="flat" cmpd="sng">
                <a:solidFill>
                  <a:srgbClr val="919191"/>
                </a:solidFill>
                <a:prstDash val="solid"/>
                <a:miter lim="800000"/>
                <a:headEnd type="none" w="med" len="med"/>
                <a:tailEnd type="none" w="med" len="med"/>
              </a:ln>
              <a:effectLst/>
            </p:spPr>
            <p:txBody>
              <a:bodyPr wrap="none" anchor="ctr"/>
              <a:lstStyle/>
              <a:p>
                <a:pPr>
                  <a:defRPr/>
                </a:pPr>
                <a:endParaRPr lang="it-IT"/>
              </a:p>
            </p:txBody>
          </p:sp>
          <p:sp>
            <p:nvSpPr>
              <p:cNvPr id="13" name="Freeform 39"/>
              <p:cNvSpPr>
                <a:spLocks/>
              </p:cNvSpPr>
              <p:nvPr/>
            </p:nvSpPr>
            <p:spPr bwMode="gray">
              <a:xfrm>
                <a:off x="2886" y="2073"/>
                <a:ext cx="760" cy="1306"/>
              </a:xfrm>
              <a:custGeom>
                <a:avLst/>
                <a:gdLst>
                  <a:gd name="T0" fmla="*/ 309 w 1871"/>
                  <a:gd name="T1" fmla="*/ 535 h 3220"/>
                  <a:gd name="T2" fmla="*/ 0 w 1871"/>
                  <a:gd name="T3" fmla="*/ 0 h 3220"/>
                  <a:gd name="T4" fmla="*/ 0 w 1871"/>
                  <a:gd name="T5" fmla="*/ 294 h 3220"/>
                  <a:gd name="T6" fmla="*/ 309 w 1871"/>
                  <a:gd name="T7" fmla="*/ 535 h 3220"/>
                  <a:gd name="T8" fmla="*/ 0 60000 65536"/>
                  <a:gd name="T9" fmla="*/ 0 60000 65536"/>
                  <a:gd name="T10" fmla="*/ 0 60000 65536"/>
                  <a:gd name="T11" fmla="*/ 0 60000 65536"/>
                  <a:gd name="T12" fmla="*/ 0 w 1871"/>
                  <a:gd name="T13" fmla="*/ 0 h 3220"/>
                  <a:gd name="T14" fmla="*/ 1871 w 1871"/>
                  <a:gd name="T15" fmla="*/ 3220 h 3220"/>
                </a:gdLst>
                <a:ahLst/>
                <a:cxnLst>
                  <a:cxn ang="T8">
                    <a:pos x="T0" y="T1"/>
                  </a:cxn>
                  <a:cxn ang="T9">
                    <a:pos x="T2" y="T3"/>
                  </a:cxn>
                  <a:cxn ang="T10">
                    <a:pos x="T4" y="T5"/>
                  </a:cxn>
                  <a:cxn ang="T11">
                    <a:pos x="T6" y="T7"/>
                  </a:cxn>
                </a:cxnLst>
                <a:rect l="T12" t="T13" r="T14" b="T15"/>
                <a:pathLst>
                  <a:path w="1871" h="3220">
                    <a:moveTo>
                      <a:pt x="1871" y="3220"/>
                    </a:moveTo>
                    <a:lnTo>
                      <a:pt x="0" y="0"/>
                    </a:lnTo>
                    <a:lnTo>
                      <a:pt x="0" y="1770"/>
                    </a:lnTo>
                    <a:lnTo>
                      <a:pt x="1871" y="3220"/>
                    </a:lnTo>
                    <a:close/>
                  </a:path>
                </a:pathLst>
              </a:custGeom>
              <a:solidFill>
                <a:schemeClr val="bg2">
                  <a:lumMod val="90000"/>
                </a:schemeClr>
              </a:solidFill>
              <a:ln w="9525" cap="flat" cmpd="sng">
                <a:solidFill>
                  <a:srgbClr val="919191"/>
                </a:solidFill>
                <a:prstDash val="solid"/>
                <a:miter lim="800000"/>
                <a:headEnd type="none" w="med" len="med"/>
                <a:tailEnd type="none" w="med" len="med"/>
              </a:ln>
              <a:effectLst/>
            </p:spPr>
            <p:txBody>
              <a:bodyPr wrap="none" anchor="ctr"/>
              <a:lstStyle/>
              <a:p>
                <a:pPr>
                  <a:defRPr/>
                </a:pPr>
                <a:endParaRPr lang="it-IT"/>
              </a:p>
            </p:txBody>
          </p:sp>
        </p:grpSp>
        <p:sp>
          <p:nvSpPr>
            <p:cNvPr id="20488" name="Line 18"/>
            <p:cNvSpPr>
              <a:spLocks noChangeShapeType="1"/>
            </p:cNvSpPr>
            <p:nvPr/>
          </p:nvSpPr>
          <p:spPr bwMode="gray">
            <a:xfrm flipV="1">
              <a:off x="4481512" y="3119435"/>
              <a:ext cx="1203325" cy="706441"/>
            </a:xfrm>
            <a:prstGeom prst="line">
              <a:avLst/>
            </a:prstGeom>
            <a:noFill/>
            <a:ln w="38100">
              <a:solidFill>
                <a:srgbClr val="9F9F9F"/>
              </a:solidFill>
              <a:round/>
              <a:headEnd/>
              <a:tailEnd type="triangle" w="lg" len="med"/>
            </a:ln>
          </p:spPr>
          <p:txBody>
            <a:bodyPr/>
            <a:lstStyle/>
            <a:p>
              <a:endParaRPr lang="it-IT"/>
            </a:p>
          </p:txBody>
        </p:sp>
        <p:sp>
          <p:nvSpPr>
            <p:cNvPr id="20489" name="Line 17"/>
            <p:cNvSpPr>
              <a:spLocks noChangeShapeType="1"/>
            </p:cNvSpPr>
            <p:nvPr/>
          </p:nvSpPr>
          <p:spPr bwMode="gray">
            <a:xfrm flipH="1" flipV="1">
              <a:off x="3289299" y="3184524"/>
              <a:ext cx="1077911" cy="635003"/>
            </a:xfrm>
            <a:prstGeom prst="line">
              <a:avLst/>
            </a:prstGeom>
            <a:noFill/>
            <a:ln w="38100">
              <a:solidFill>
                <a:srgbClr val="9F9F9F"/>
              </a:solidFill>
              <a:round/>
              <a:headEnd/>
              <a:tailEnd type="triangle" w="lg" len="med"/>
            </a:ln>
          </p:spPr>
          <p:txBody>
            <a:bodyPr/>
            <a:lstStyle/>
            <a:p>
              <a:endParaRPr lang="it-IT"/>
            </a:p>
          </p:txBody>
        </p:sp>
        <p:sp>
          <p:nvSpPr>
            <p:cNvPr id="20490" name="Line 19"/>
            <p:cNvSpPr>
              <a:spLocks noChangeShapeType="1"/>
            </p:cNvSpPr>
            <p:nvPr/>
          </p:nvSpPr>
          <p:spPr bwMode="gray">
            <a:xfrm flipH="1">
              <a:off x="4381500" y="3857628"/>
              <a:ext cx="47624" cy="1590685"/>
            </a:xfrm>
            <a:prstGeom prst="line">
              <a:avLst/>
            </a:prstGeom>
            <a:noFill/>
            <a:ln w="38100">
              <a:solidFill>
                <a:srgbClr val="9F9F9F"/>
              </a:solidFill>
              <a:round/>
              <a:headEnd/>
              <a:tailEnd type="triangle" w="lg" len="med"/>
            </a:ln>
          </p:spPr>
          <p:txBody>
            <a:bodyPr/>
            <a:lstStyle/>
            <a:p>
              <a:endParaRPr lang="it-IT"/>
            </a:p>
          </p:txBody>
        </p:sp>
      </p:grpSp>
      <p:sp>
        <p:nvSpPr>
          <p:cNvPr id="20485" name="CasellaDiTesto 13"/>
          <p:cNvSpPr txBox="1">
            <a:spLocks noChangeArrowheads="1"/>
          </p:cNvSpPr>
          <p:nvPr/>
        </p:nvSpPr>
        <p:spPr bwMode="auto">
          <a:xfrm>
            <a:off x="8072438" y="2286000"/>
            <a:ext cx="361950" cy="246063"/>
          </a:xfrm>
          <a:prstGeom prst="rect">
            <a:avLst/>
          </a:prstGeom>
          <a:noFill/>
          <a:ln w="9525">
            <a:noFill/>
            <a:miter lim="800000"/>
            <a:headEnd/>
            <a:tailEnd/>
          </a:ln>
        </p:spPr>
        <p:txBody>
          <a:bodyPr wrap="none">
            <a:spAutoFit/>
          </a:bodyPr>
          <a:lstStyle/>
          <a:p>
            <a:r>
              <a:rPr lang="it-IT" sz="1000"/>
              <a:t>CS</a:t>
            </a:r>
          </a:p>
        </p:txBody>
      </p:sp>
      <p:sp>
        <p:nvSpPr>
          <p:cNvPr id="8" name="Segnaposto numero diapositiva 7"/>
          <p:cNvSpPr>
            <a:spLocks noGrp="1"/>
          </p:cNvSpPr>
          <p:nvPr>
            <p:ph type="sldNum" sz="quarter" idx="12"/>
          </p:nvPr>
        </p:nvSpPr>
        <p:spPr/>
        <p:txBody>
          <a:bodyPr/>
          <a:lstStyle/>
          <a:p>
            <a:pPr>
              <a:defRPr/>
            </a:pPr>
            <a:fld id="{7068F8D3-6DBF-45AE-8B3E-069A686426B6}" type="slidenum">
              <a:rPr lang="it-IT" smtClean="0"/>
              <a:pPr>
                <a:defRPr/>
              </a:pPr>
              <a:t>6</a:t>
            </a:fld>
            <a:endParaRPr lang="it-IT"/>
          </a:p>
        </p:txBody>
      </p:sp>
      <p:pic>
        <p:nvPicPr>
          <p:cNvPr id="16" name="Immagine 15" descr="intestazione.JPG"/>
          <p:cNvPicPr>
            <a:picLocks noChangeAspect="1"/>
          </p:cNvPicPr>
          <p:nvPr/>
        </p:nvPicPr>
        <p:blipFill>
          <a:blip r:embed="rId2" cstate="print"/>
          <a:stretch>
            <a:fillRect/>
          </a:stretch>
        </p:blipFill>
        <p:spPr>
          <a:xfrm>
            <a:off x="185737" y="326463"/>
            <a:ext cx="8772525" cy="561975"/>
          </a:xfrm>
          <a:prstGeom prst="rect">
            <a:avLst/>
          </a:prstGeom>
        </p:spPr>
      </p:pic>
      <p:sp>
        <p:nvSpPr>
          <p:cNvPr id="18" name="Titolo 1"/>
          <p:cNvSpPr txBox="1">
            <a:spLocks/>
          </p:cNvSpPr>
          <p:nvPr/>
        </p:nvSpPr>
        <p:spPr bwMode="auto">
          <a:xfrm>
            <a:off x="1849568" y="196778"/>
            <a:ext cx="5760640" cy="75257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6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rPr>
              <a:t>Strumenti per integrare il Polo nel contesto regionale</a:t>
            </a:r>
          </a:p>
        </p:txBody>
      </p:sp>
    </p:spTree>
    <p:extLst>
      <p:ext uri="{BB962C8B-B14F-4D97-AF65-F5344CB8AC3E}">
        <p14:creationId xmlns:p14="http://schemas.microsoft.com/office/powerpoint/2010/main" val="3142916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827088" y="1714500"/>
            <a:ext cx="7859712" cy="4411663"/>
          </a:xfrm>
        </p:spPr>
        <p:txBody>
          <a:bodyPr/>
          <a:lstStyle/>
          <a:p>
            <a:pPr>
              <a:defRPr/>
            </a:pPr>
            <a:endParaRPr lang="it-IT" sz="2700" dirty="0" smtClean="0">
              <a:latin typeface="+mn-lt"/>
            </a:endParaRPr>
          </a:p>
          <a:p>
            <a:pPr>
              <a:defRPr/>
            </a:pPr>
            <a:endParaRPr lang="it-IT" sz="2700" dirty="0" smtClean="0">
              <a:latin typeface="+mn-lt"/>
            </a:endParaRPr>
          </a:p>
          <a:p>
            <a:pPr marL="0" indent="0">
              <a:buFont typeface="Arial" charset="0"/>
              <a:buNone/>
              <a:defRPr/>
            </a:pPr>
            <a:endParaRPr lang="it-IT" sz="2700" dirty="0">
              <a:latin typeface="+mn-lt"/>
            </a:endParaRPr>
          </a:p>
          <a:p>
            <a:pPr>
              <a:buFont typeface="Arial" charset="0"/>
              <a:buNone/>
              <a:defRPr/>
            </a:pPr>
            <a:endParaRPr lang="it-IT" dirty="0">
              <a:latin typeface="+mn-lt"/>
            </a:endParaRPr>
          </a:p>
        </p:txBody>
      </p:sp>
      <p:grpSp>
        <p:nvGrpSpPr>
          <p:cNvPr id="3" name="Group 62"/>
          <p:cNvGrpSpPr>
            <a:grpSpLocks/>
          </p:cNvGrpSpPr>
          <p:nvPr/>
        </p:nvGrpSpPr>
        <p:grpSpPr bwMode="auto">
          <a:xfrm>
            <a:off x="3275856" y="1628800"/>
            <a:ext cx="3000375" cy="2717800"/>
            <a:chOff x="2127" y="2069"/>
            <a:chExt cx="1519" cy="1319"/>
          </a:xfrm>
        </p:grpSpPr>
        <p:sp>
          <p:nvSpPr>
            <p:cNvPr id="10248" name="Freeform 31"/>
            <p:cNvSpPr>
              <a:spLocks/>
            </p:cNvSpPr>
            <p:nvPr/>
          </p:nvSpPr>
          <p:spPr bwMode="gray">
            <a:xfrm>
              <a:off x="2127" y="2069"/>
              <a:ext cx="750" cy="1312"/>
            </a:xfrm>
            <a:custGeom>
              <a:avLst/>
              <a:gdLst>
                <a:gd name="T0" fmla="*/ 0 w 1859"/>
                <a:gd name="T1" fmla="*/ 0 h 3212"/>
                <a:gd name="T2" fmla="*/ 0 w 1859"/>
                <a:gd name="T3" fmla="*/ 0 h 3212"/>
                <a:gd name="T4" fmla="*/ 0 w 1859"/>
                <a:gd name="T5" fmla="*/ 0 h 3212"/>
                <a:gd name="T6" fmla="*/ 0 w 1859"/>
                <a:gd name="T7" fmla="*/ 0 h 3212"/>
                <a:gd name="T8" fmla="*/ 0 60000 65536"/>
                <a:gd name="T9" fmla="*/ 0 60000 65536"/>
                <a:gd name="T10" fmla="*/ 0 60000 65536"/>
                <a:gd name="T11" fmla="*/ 0 60000 65536"/>
                <a:gd name="T12" fmla="*/ 0 w 1859"/>
                <a:gd name="T13" fmla="*/ 0 h 3212"/>
                <a:gd name="T14" fmla="*/ 1859 w 1859"/>
                <a:gd name="T15" fmla="*/ 3212 h 3212"/>
              </a:gdLst>
              <a:ahLst/>
              <a:cxnLst>
                <a:cxn ang="T8">
                  <a:pos x="T0" y="T1"/>
                </a:cxn>
                <a:cxn ang="T9">
                  <a:pos x="T2" y="T3"/>
                </a:cxn>
                <a:cxn ang="T10">
                  <a:pos x="T4" y="T5"/>
                </a:cxn>
                <a:cxn ang="T11">
                  <a:pos x="T6" y="T7"/>
                </a:cxn>
              </a:cxnLst>
              <a:rect l="T12" t="T13" r="T14" b="T15"/>
              <a:pathLst>
                <a:path w="1859" h="3212">
                  <a:moveTo>
                    <a:pt x="1859" y="0"/>
                  </a:moveTo>
                  <a:lnTo>
                    <a:pt x="0" y="3212"/>
                  </a:lnTo>
                  <a:lnTo>
                    <a:pt x="1859" y="1769"/>
                  </a:lnTo>
                  <a:lnTo>
                    <a:pt x="1859" y="0"/>
                  </a:lnTo>
                  <a:close/>
                </a:path>
              </a:pathLst>
            </a:custGeom>
            <a:gradFill rotWithShape="1">
              <a:gsLst>
                <a:gs pos="0">
                  <a:srgbClr val="69A2E1"/>
                </a:gs>
                <a:gs pos="50000">
                  <a:srgbClr val="466B95"/>
                </a:gs>
                <a:gs pos="100000">
                  <a:srgbClr val="69A2E1"/>
                </a:gs>
              </a:gsLst>
              <a:lin ang="18900000" scaled="1"/>
            </a:gradFill>
            <a:ln w="9525">
              <a:solidFill>
                <a:srgbClr val="919191"/>
              </a:solidFill>
              <a:miter lim="800000"/>
              <a:headEnd/>
              <a:tailEnd/>
            </a:ln>
          </p:spPr>
          <p:txBody>
            <a:bodyPr wrap="none" anchor="ctr"/>
            <a:lstStyle/>
            <a:p>
              <a:endParaRPr lang="it-IT"/>
            </a:p>
          </p:txBody>
        </p:sp>
        <p:sp>
          <p:nvSpPr>
            <p:cNvPr id="10249" name="Freeform 35"/>
            <p:cNvSpPr>
              <a:spLocks/>
            </p:cNvSpPr>
            <p:nvPr/>
          </p:nvSpPr>
          <p:spPr bwMode="gray">
            <a:xfrm>
              <a:off x="2137" y="2797"/>
              <a:ext cx="1505" cy="591"/>
            </a:xfrm>
            <a:custGeom>
              <a:avLst/>
              <a:gdLst>
                <a:gd name="T0" fmla="*/ 0 w 3730"/>
                <a:gd name="T1" fmla="*/ 0 h 1448"/>
                <a:gd name="T2" fmla="*/ 0 w 3730"/>
                <a:gd name="T3" fmla="*/ 0 h 1448"/>
                <a:gd name="T4" fmla="*/ 0 w 3730"/>
                <a:gd name="T5" fmla="*/ 0 h 1448"/>
                <a:gd name="T6" fmla="*/ 0 w 3730"/>
                <a:gd name="T7" fmla="*/ 0 h 1448"/>
                <a:gd name="T8" fmla="*/ 0 60000 65536"/>
                <a:gd name="T9" fmla="*/ 0 60000 65536"/>
                <a:gd name="T10" fmla="*/ 0 60000 65536"/>
                <a:gd name="T11" fmla="*/ 0 60000 65536"/>
                <a:gd name="T12" fmla="*/ 0 w 3730"/>
                <a:gd name="T13" fmla="*/ 0 h 1448"/>
                <a:gd name="T14" fmla="*/ 3730 w 3730"/>
                <a:gd name="T15" fmla="*/ 1448 h 1448"/>
              </a:gdLst>
              <a:ahLst/>
              <a:cxnLst>
                <a:cxn ang="T8">
                  <a:pos x="T0" y="T1"/>
                </a:cxn>
                <a:cxn ang="T9">
                  <a:pos x="T2" y="T3"/>
                </a:cxn>
                <a:cxn ang="T10">
                  <a:pos x="T4" y="T5"/>
                </a:cxn>
                <a:cxn ang="T11">
                  <a:pos x="T6" y="T7"/>
                </a:cxn>
              </a:cxnLst>
              <a:rect l="T12" t="T13" r="T14" b="T15"/>
              <a:pathLst>
                <a:path w="3730" h="1448">
                  <a:moveTo>
                    <a:pt x="1859" y="0"/>
                  </a:moveTo>
                  <a:lnTo>
                    <a:pt x="0" y="1441"/>
                  </a:lnTo>
                  <a:lnTo>
                    <a:pt x="3730" y="1448"/>
                  </a:lnTo>
                  <a:lnTo>
                    <a:pt x="1859" y="0"/>
                  </a:lnTo>
                  <a:close/>
                </a:path>
              </a:pathLst>
            </a:custGeom>
            <a:gradFill rotWithShape="1">
              <a:gsLst>
                <a:gs pos="0">
                  <a:srgbClr val="2A79D0"/>
                </a:gs>
                <a:gs pos="50000">
                  <a:srgbClr val="1C508A"/>
                </a:gs>
                <a:gs pos="100000">
                  <a:srgbClr val="2A79D0"/>
                </a:gs>
              </a:gsLst>
              <a:lin ang="18900000" scaled="1"/>
            </a:gradFill>
            <a:ln w="9525">
              <a:solidFill>
                <a:srgbClr val="919191"/>
              </a:solidFill>
              <a:miter lim="800000"/>
              <a:headEnd/>
              <a:tailEnd/>
            </a:ln>
          </p:spPr>
          <p:txBody>
            <a:bodyPr wrap="none" anchor="ctr"/>
            <a:lstStyle/>
            <a:p>
              <a:endParaRPr lang="it-IT"/>
            </a:p>
          </p:txBody>
        </p:sp>
        <p:sp>
          <p:nvSpPr>
            <p:cNvPr id="10250" name="Freeform 39"/>
            <p:cNvSpPr>
              <a:spLocks/>
            </p:cNvSpPr>
            <p:nvPr/>
          </p:nvSpPr>
          <p:spPr bwMode="gray">
            <a:xfrm>
              <a:off x="2886" y="2072"/>
              <a:ext cx="760" cy="1313"/>
            </a:xfrm>
            <a:custGeom>
              <a:avLst/>
              <a:gdLst>
                <a:gd name="T0" fmla="*/ 51 w 1871"/>
                <a:gd name="T1" fmla="*/ 89 h 3220"/>
                <a:gd name="T2" fmla="*/ 0 w 1871"/>
                <a:gd name="T3" fmla="*/ 0 h 3220"/>
                <a:gd name="T4" fmla="*/ 0 w 1871"/>
                <a:gd name="T5" fmla="*/ 49 h 3220"/>
                <a:gd name="T6" fmla="*/ 51 w 1871"/>
                <a:gd name="T7" fmla="*/ 89 h 3220"/>
                <a:gd name="T8" fmla="*/ 0 60000 65536"/>
                <a:gd name="T9" fmla="*/ 0 60000 65536"/>
                <a:gd name="T10" fmla="*/ 0 60000 65536"/>
                <a:gd name="T11" fmla="*/ 0 60000 65536"/>
                <a:gd name="T12" fmla="*/ 0 w 1871"/>
                <a:gd name="T13" fmla="*/ 0 h 3220"/>
                <a:gd name="T14" fmla="*/ 1871 w 1871"/>
                <a:gd name="T15" fmla="*/ 3220 h 3220"/>
              </a:gdLst>
              <a:ahLst/>
              <a:cxnLst>
                <a:cxn ang="T8">
                  <a:pos x="T0" y="T1"/>
                </a:cxn>
                <a:cxn ang="T9">
                  <a:pos x="T2" y="T3"/>
                </a:cxn>
                <a:cxn ang="T10">
                  <a:pos x="T4" y="T5"/>
                </a:cxn>
                <a:cxn ang="T11">
                  <a:pos x="T6" y="T7"/>
                </a:cxn>
              </a:cxnLst>
              <a:rect l="T12" t="T13" r="T14" b="T15"/>
              <a:pathLst>
                <a:path w="1871" h="3220">
                  <a:moveTo>
                    <a:pt x="1871" y="3220"/>
                  </a:moveTo>
                  <a:lnTo>
                    <a:pt x="0" y="0"/>
                  </a:lnTo>
                  <a:lnTo>
                    <a:pt x="0" y="1770"/>
                  </a:lnTo>
                  <a:lnTo>
                    <a:pt x="1871" y="3220"/>
                  </a:lnTo>
                  <a:close/>
                </a:path>
              </a:pathLst>
            </a:custGeom>
            <a:gradFill rotWithShape="1">
              <a:gsLst>
                <a:gs pos="0">
                  <a:srgbClr val="0061B2"/>
                </a:gs>
                <a:gs pos="50000">
                  <a:srgbClr val="004076"/>
                </a:gs>
                <a:gs pos="100000">
                  <a:srgbClr val="0061B2"/>
                </a:gs>
              </a:gsLst>
              <a:lin ang="18900000" scaled="1"/>
            </a:gradFill>
            <a:ln w="9525">
              <a:solidFill>
                <a:srgbClr val="919191"/>
              </a:solidFill>
              <a:miter lim="800000"/>
              <a:headEnd/>
              <a:tailEnd/>
            </a:ln>
          </p:spPr>
          <p:txBody>
            <a:bodyPr wrap="none" anchor="ctr"/>
            <a:lstStyle/>
            <a:p>
              <a:endParaRPr lang="it-IT"/>
            </a:p>
          </p:txBody>
        </p:sp>
      </p:grpSp>
      <p:sp>
        <p:nvSpPr>
          <p:cNvPr id="10245" name="CasellaDiTesto 2"/>
          <p:cNvSpPr txBox="1">
            <a:spLocks noChangeArrowheads="1"/>
          </p:cNvSpPr>
          <p:nvPr/>
        </p:nvSpPr>
        <p:spPr bwMode="auto">
          <a:xfrm>
            <a:off x="5786438" y="1844824"/>
            <a:ext cx="2736850" cy="1384995"/>
          </a:xfrm>
          <a:prstGeom prst="rect">
            <a:avLst/>
          </a:prstGeom>
          <a:noFill/>
          <a:ln w="9525">
            <a:noFill/>
            <a:miter lim="800000"/>
            <a:headEnd/>
            <a:tailEnd/>
          </a:ln>
        </p:spPr>
        <p:txBody>
          <a:bodyPr wrap="square">
            <a:spAutoFit/>
          </a:bodyPr>
          <a:lstStyle/>
          <a:p>
            <a:r>
              <a:rPr lang="it-IT" dirty="0"/>
              <a:t>Unità di progettazione</a:t>
            </a:r>
          </a:p>
          <a:p>
            <a:pPr algn="ctr"/>
            <a:r>
              <a:rPr lang="it-IT" dirty="0"/>
              <a:t> (UP)</a:t>
            </a:r>
          </a:p>
        </p:txBody>
      </p:sp>
      <p:sp>
        <p:nvSpPr>
          <p:cNvPr id="10246" name="CasellaDiTesto 11"/>
          <p:cNvSpPr txBox="1">
            <a:spLocks noChangeArrowheads="1"/>
          </p:cNvSpPr>
          <p:nvPr/>
        </p:nvSpPr>
        <p:spPr bwMode="auto">
          <a:xfrm>
            <a:off x="3500438" y="5013176"/>
            <a:ext cx="2736850" cy="1015663"/>
          </a:xfrm>
          <a:prstGeom prst="rect">
            <a:avLst/>
          </a:prstGeom>
          <a:noFill/>
          <a:ln w="9525">
            <a:noFill/>
            <a:miter lim="800000"/>
            <a:headEnd/>
            <a:tailEnd/>
          </a:ln>
        </p:spPr>
        <p:txBody>
          <a:bodyPr wrap="square">
            <a:spAutoFit/>
          </a:bodyPr>
          <a:lstStyle/>
          <a:p>
            <a:pPr algn="ctr"/>
            <a:r>
              <a:rPr lang="it-IT" dirty="0"/>
              <a:t>Unità Data Center</a:t>
            </a:r>
          </a:p>
          <a:p>
            <a:pPr algn="ctr"/>
            <a:r>
              <a:rPr lang="it-IT" dirty="0"/>
              <a:t>(UDC)</a:t>
            </a:r>
          </a:p>
        </p:txBody>
      </p:sp>
      <p:sp>
        <p:nvSpPr>
          <p:cNvPr id="10247" name="CasellaDiTesto 12"/>
          <p:cNvSpPr txBox="1">
            <a:spLocks noChangeArrowheads="1"/>
          </p:cNvSpPr>
          <p:nvPr/>
        </p:nvSpPr>
        <p:spPr bwMode="auto">
          <a:xfrm>
            <a:off x="323528" y="1916832"/>
            <a:ext cx="2736850" cy="646113"/>
          </a:xfrm>
          <a:prstGeom prst="rect">
            <a:avLst/>
          </a:prstGeom>
          <a:noFill/>
          <a:ln w="9525">
            <a:noFill/>
            <a:miter lim="800000"/>
            <a:headEnd/>
            <a:tailEnd/>
          </a:ln>
        </p:spPr>
        <p:txBody>
          <a:bodyPr>
            <a:spAutoFit/>
          </a:bodyPr>
          <a:lstStyle/>
          <a:p>
            <a:pPr algn="ctr"/>
            <a:r>
              <a:rPr lang="it-IT" dirty="0"/>
              <a:t>Unità di Gestione</a:t>
            </a:r>
          </a:p>
          <a:p>
            <a:pPr algn="ctr"/>
            <a:r>
              <a:rPr lang="it-IT" dirty="0"/>
              <a:t>(UG)</a:t>
            </a:r>
          </a:p>
        </p:txBody>
      </p:sp>
      <p:sp>
        <p:nvSpPr>
          <p:cNvPr id="7" name="Segnaposto numero diapositiva 6"/>
          <p:cNvSpPr>
            <a:spLocks noGrp="1"/>
          </p:cNvSpPr>
          <p:nvPr>
            <p:ph type="sldNum" sz="quarter" idx="12"/>
          </p:nvPr>
        </p:nvSpPr>
        <p:spPr/>
        <p:txBody>
          <a:bodyPr/>
          <a:lstStyle/>
          <a:p>
            <a:pPr>
              <a:defRPr/>
            </a:pPr>
            <a:fld id="{7068F8D3-6DBF-45AE-8B3E-069A686426B6}" type="slidenum">
              <a:rPr lang="it-IT" smtClean="0"/>
              <a:pPr>
                <a:defRPr/>
              </a:pPr>
              <a:t>7</a:t>
            </a:fld>
            <a:endParaRPr lang="it-IT"/>
          </a:p>
        </p:txBody>
      </p:sp>
      <p:pic>
        <p:nvPicPr>
          <p:cNvPr id="16" name="Immagine 15" descr="intestazione.JPG"/>
          <p:cNvPicPr>
            <a:picLocks noChangeAspect="1"/>
          </p:cNvPicPr>
          <p:nvPr/>
        </p:nvPicPr>
        <p:blipFill>
          <a:blip r:embed="rId2" cstate="print"/>
          <a:stretch>
            <a:fillRect/>
          </a:stretch>
        </p:blipFill>
        <p:spPr>
          <a:xfrm>
            <a:off x="185737" y="326463"/>
            <a:ext cx="8772525" cy="561975"/>
          </a:xfrm>
          <a:prstGeom prst="rect">
            <a:avLst/>
          </a:prstGeom>
        </p:spPr>
      </p:pic>
      <p:sp>
        <p:nvSpPr>
          <p:cNvPr id="17" name="Titolo 1"/>
          <p:cNvSpPr txBox="1">
            <a:spLocks/>
          </p:cNvSpPr>
          <p:nvPr/>
        </p:nvSpPr>
        <p:spPr bwMode="auto">
          <a:xfrm>
            <a:off x="1930487" y="212401"/>
            <a:ext cx="5017778" cy="75257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8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rPr>
              <a:t>Organizzazione del Polo marche </a:t>
            </a:r>
            <a:r>
              <a:rPr kumimoji="0" lang="it-IT" sz="1800" b="1" i="0" u="none" strike="noStrike" kern="1200" cap="none" spc="0" normalizeH="0" baseline="0" noProof="0" dirty="0" err="1" smtClean="0">
                <a:ln>
                  <a:noFill/>
                </a:ln>
                <a:solidFill>
                  <a:schemeClr val="tx2">
                    <a:lumMod val="75000"/>
                  </a:schemeClr>
                </a:solidFill>
                <a:effectLst/>
                <a:uLnTx/>
                <a:uFillTx/>
                <a:latin typeface="Tahoma" pitchFamily="34" charset="0"/>
                <a:ea typeface="+mn-ea"/>
                <a:cs typeface="+mn-cs"/>
              </a:rPr>
              <a:t>DigiP</a:t>
            </a:r>
            <a:endParaRPr kumimoji="0" lang="it-IT" sz="18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endParaRPr>
          </a:p>
        </p:txBody>
      </p:sp>
    </p:spTree>
    <p:extLst>
      <p:ext uri="{BB962C8B-B14F-4D97-AF65-F5344CB8AC3E}">
        <p14:creationId xmlns:p14="http://schemas.microsoft.com/office/powerpoint/2010/main" val="27263096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78477" y="2235345"/>
            <a:ext cx="7859713" cy="4286250"/>
          </a:xfrm>
        </p:spPr>
        <p:txBody>
          <a:bodyPr/>
          <a:lstStyle/>
          <a:p>
            <a:pPr>
              <a:buFont typeface="Arial" charset="0"/>
              <a:buNone/>
              <a:defRPr/>
            </a:pPr>
            <a:r>
              <a:rPr lang="it-IT" sz="1800" kern="1200" dirty="0" smtClean="0">
                <a:latin typeface="Tahoma" pitchFamily="34" charset="0"/>
              </a:rPr>
              <a:t>L’ </a:t>
            </a:r>
            <a:r>
              <a:rPr lang="it-IT" sz="2000" kern="1200" dirty="0" smtClean="0">
                <a:latin typeface="Tahoma" pitchFamily="34" charset="0"/>
              </a:rPr>
              <a:t>Unità di Progettazione è formata da:</a:t>
            </a:r>
          </a:p>
          <a:p>
            <a:pPr>
              <a:buFont typeface="Arial" charset="0"/>
              <a:buNone/>
              <a:defRPr/>
            </a:pPr>
            <a:endParaRPr lang="it-IT" sz="2000" kern="1200" dirty="0" smtClean="0">
              <a:latin typeface="Tahoma" pitchFamily="34" charset="0"/>
            </a:endParaRPr>
          </a:p>
          <a:p>
            <a:pPr algn="just">
              <a:defRPr/>
            </a:pPr>
            <a:r>
              <a:rPr lang="it-IT" sz="2000" kern="1200" dirty="0" smtClean="0">
                <a:latin typeface="Tahoma" pitchFamily="34" charset="0"/>
              </a:rPr>
              <a:t>figure professionali aventi competenze giuridiche, archivistiche, informatiche </a:t>
            </a:r>
          </a:p>
          <a:p>
            <a:pPr algn="just">
              <a:defRPr/>
            </a:pPr>
            <a:r>
              <a:rPr lang="it-IT" sz="2000" kern="1200" dirty="0" smtClean="0">
                <a:latin typeface="Tahoma" pitchFamily="34" charset="0"/>
              </a:rPr>
              <a:t>referenti di dominio afferenti le aree tematiche dove si registra la maggiore produzione di documenti informatici (salute, servizi a cittadini/imprese, gestione delle risorse umane, strumentali e materiali, atti amministrativi).</a:t>
            </a:r>
          </a:p>
          <a:p>
            <a:pPr>
              <a:defRPr/>
            </a:pPr>
            <a:endParaRPr lang="it-IT" sz="2700" dirty="0" smtClean="0">
              <a:latin typeface="+mn-lt"/>
            </a:endParaRPr>
          </a:p>
          <a:p>
            <a:pPr>
              <a:defRPr/>
            </a:pPr>
            <a:endParaRPr lang="it-IT" sz="2700" dirty="0" smtClean="0">
              <a:latin typeface="+mn-lt"/>
            </a:endParaRPr>
          </a:p>
          <a:p>
            <a:pPr marL="0" indent="0">
              <a:buFont typeface="Arial" charset="0"/>
              <a:buNone/>
              <a:defRPr/>
            </a:pPr>
            <a:endParaRPr lang="it-IT" sz="2700" dirty="0">
              <a:latin typeface="+mn-lt"/>
            </a:endParaRPr>
          </a:p>
          <a:p>
            <a:pPr>
              <a:defRPr/>
            </a:pPr>
            <a:endParaRPr lang="it-IT" dirty="0">
              <a:latin typeface="+mn-lt"/>
            </a:endParaRPr>
          </a:p>
        </p:txBody>
      </p:sp>
      <p:grpSp>
        <p:nvGrpSpPr>
          <p:cNvPr id="3" name="Group 62"/>
          <p:cNvGrpSpPr>
            <a:grpSpLocks/>
          </p:cNvGrpSpPr>
          <p:nvPr/>
        </p:nvGrpSpPr>
        <p:grpSpPr bwMode="auto">
          <a:xfrm>
            <a:off x="7181376" y="1778286"/>
            <a:ext cx="887413" cy="719138"/>
            <a:chOff x="2127" y="2069"/>
            <a:chExt cx="1519" cy="1319"/>
          </a:xfrm>
        </p:grpSpPr>
        <p:sp>
          <p:nvSpPr>
            <p:cNvPr id="11270" name="Freeform 31"/>
            <p:cNvSpPr>
              <a:spLocks/>
            </p:cNvSpPr>
            <p:nvPr/>
          </p:nvSpPr>
          <p:spPr bwMode="gray">
            <a:xfrm>
              <a:off x="2127" y="2069"/>
              <a:ext cx="750" cy="1312"/>
            </a:xfrm>
            <a:custGeom>
              <a:avLst/>
              <a:gdLst>
                <a:gd name="T0" fmla="*/ 0 w 1859"/>
                <a:gd name="T1" fmla="*/ 0 h 3212"/>
                <a:gd name="T2" fmla="*/ 0 w 1859"/>
                <a:gd name="T3" fmla="*/ 0 h 3212"/>
                <a:gd name="T4" fmla="*/ 0 w 1859"/>
                <a:gd name="T5" fmla="*/ 0 h 3212"/>
                <a:gd name="T6" fmla="*/ 0 w 1859"/>
                <a:gd name="T7" fmla="*/ 0 h 3212"/>
                <a:gd name="T8" fmla="*/ 0 60000 65536"/>
                <a:gd name="T9" fmla="*/ 0 60000 65536"/>
                <a:gd name="T10" fmla="*/ 0 60000 65536"/>
                <a:gd name="T11" fmla="*/ 0 60000 65536"/>
                <a:gd name="T12" fmla="*/ 0 w 1859"/>
                <a:gd name="T13" fmla="*/ 0 h 3212"/>
                <a:gd name="T14" fmla="*/ 1859 w 1859"/>
                <a:gd name="T15" fmla="*/ 3212 h 3212"/>
              </a:gdLst>
              <a:ahLst/>
              <a:cxnLst>
                <a:cxn ang="T8">
                  <a:pos x="T0" y="T1"/>
                </a:cxn>
                <a:cxn ang="T9">
                  <a:pos x="T2" y="T3"/>
                </a:cxn>
                <a:cxn ang="T10">
                  <a:pos x="T4" y="T5"/>
                </a:cxn>
                <a:cxn ang="T11">
                  <a:pos x="T6" y="T7"/>
                </a:cxn>
              </a:cxnLst>
              <a:rect l="T12" t="T13" r="T14" b="T15"/>
              <a:pathLst>
                <a:path w="1859" h="3212">
                  <a:moveTo>
                    <a:pt x="1859" y="0"/>
                  </a:moveTo>
                  <a:lnTo>
                    <a:pt x="0" y="3212"/>
                  </a:lnTo>
                  <a:lnTo>
                    <a:pt x="1859" y="1769"/>
                  </a:lnTo>
                  <a:lnTo>
                    <a:pt x="1859" y="0"/>
                  </a:lnTo>
                  <a:close/>
                </a:path>
              </a:pathLst>
            </a:custGeom>
            <a:gradFill rotWithShape="1">
              <a:gsLst>
                <a:gs pos="0">
                  <a:srgbClr val="FFEFD1"/>
                </a:gs>
                <a:gs pos="64999">
                  <a:srgbClr val="F0EBD5"/>
                </a:gs>
                <a:gs pos="100000">
                  <a:srgbClr val="D1C39F"/>
                </a:gs>
              </a:gsLst>
              <a:lin ang="18900000"/>
            </a:gradFill>
            <a:ln w="9525">
              <a:solidFill>
                <a:srgbClr val="919191"/>
              </a:solidFill>
              <a:miter lim="800000"/>
              <a:headEnd/>
              <a:tailEnd/>
            </a:ln>
          </p:spPr>
          <p:txBody>
            <a:bodyPr wrap="none" anchor="ctr"/>
            <a:lstStyle/>
            <a:p>
              <a:endParaRPr lang="it-IT"/>
            </a:p>
          </p:txBody>
        </p:sp>
        <p:sp>
          <p:nvSpPr>
            <p:cNvPr id="11271" name="Freeform 35"/>
            <p:cNvSpPr>
              <a:spLocks/>
            </p:cNvSpPr>
            <p:nvPr/>
          </p:nvSpPr>
          <p:spPr bwMode="gray">
            <a:xfrm>
              <a:off x="2137" y="2797"/>
              <a:ext cx="1505" cy="591"/>
            </a:xfrm>
            <a:custGeom>
              <a:avLst/>
              <a:gdLst>
                <a:gd name="T0" fmla="*/ 0 w 3730"/>
                <a:gd name="T1" fmla="*/ 0 h 1448"/>
                <a:gd name="T2" fmla="*/ 0 w 3730"/>
                <a:gd name="T3" fmla="*/ 0 h 1448"/>
                <a:gd name="T4" fmla="*/ 0 w 3730"/>
                <a:gd name="T5" fmla="*/ 0 h 1448"/>
                <a:gd name="T6" fmla="*/ 0 w 3730"/>
                <a:gd name="T7" fmla="*/ 0 h 1448"/>
                <a:gd name="T8" fmla="*/ 0 60000 65536"/>
                <a:gd name="T9" fmla="*/ 0 60000 65536"/>
                <a:gd name="T10" fmla="*/ 0 60000 65536"/>
                <a:gd name="T11" fmla="*/ 0 60000 65536"/>
                <a:gd name="T12" fmla="*/ 0 w 3730"/>
                <a:gd name="T13" fmla="*/ 0 h 1448"/>
                <a:gd name="T14" fmla="*/ 3730 w 3730"/>
                <a:gd name="T15" fmla="*/ 1448 h 1448"/>
              </a:gdLst>
              <a:ahLst/>
              <a:cxnLst>
                <a:cxn ang="T8">
                  <a:pos x="T0" y="T1"/>
                </a:cxn>
                <a:cxn ang="T9">
                  <a:pos x="T2" y="T3"/>
                </a:cxn>
                <a:cxn ang="T10">
                  <a:pos x="T4" y="T5"/>
                </a:cxn>
                <a:cxn ang="T11">
                  <a:pos x="T6" y="T7"/>
                </a:cxn>
              </a:cxnLst>
              <a:rect l="T12" t="T13" r="T14" b="T15"/>
              <a:pathLst>
                <a:path w="3730" h="1448">
                  <a:moveTo>
                    <a:pt x="1859" y="0"/>
                  </a:moveTo>
                  <a:lnTo>
                    <a:pt x="0" y="1441"/>
                  </a:lnTo>
                  <a:lnTo>
                    <a:pt x="3730" y="1448"/>
                  </a:lnTo>
                  <a:lnTo>
                    <a:pt x="1859" y="0"/>
                  </a:lnTo>
                  <a:close/>
                </a:path>
              </a:pathLst>
            </a:custGeom>
            <a:gradFill rotWithShape="1">
              <a:gsLst>
                <a:gs pos="0">
                  <a:srgbClr val="FFEFD1"/>
                </a:gs>
                <a:gs pos="64999">
                  <a:srgbClr val="F0EBD5"/>
                </a:gs>
                <a:gs pos="100000">
                  <a:srgbClr val="D1C39F"/>
                </a:gs>
              </a:gsLst>
              <a:lin ang="18900000"/>
            </a:gradFill>
            <a:ln w="9525">
              <a:solidFill>
                <a:srgbClr val="919191"/>
              </a:solidFill>
              <a:miter lim="800000"/>
              <a:headEnd/>
              <a:tailEnd/>
            </a:ln>
          </p:spPr>
          <p:txBody>
            <a:bodyPr wrap="none" anchor="ctr"/>
            <a:lstStyle/>
            <a:p>
              <a:endParaRPr lang="it-IT"/>
            </a:p>
          </p:txBody>
        </p:sp>
        <p:sp>
          <p:nvSpPr>
            <p:cNvPr id="11272" name="Freeform 39"/>
            <p:cNvSpPr>
              <a:spLocks/>
            </p:cNvSpPr>
            <p:nvPr/>
          </p:nvSpPr>
          <p:spPr bwMode="gray">
            <a:xfrm>
              <a:off x="2886" y="2072"/>
              <a:ext cx="760" cy="1313"/>
            </a:xfrm>
            <a:custGeom>
              <a:avLst/>
              <a:gdLst>
                <a:gd name="T0" fmla="*/ 51 w 1871"/>
                <a:gd name="T1" fmla="*/ 89 h 3220"/>
                <a:gd name="T2" fmla="*/ 0 w 1871"/>
                <a:gd name="T3" fmla="*/ 0 h 3220"/>
                <a:gd name="T4" fmla="*/ 0 w 1871"/>
                <a:gd name="T5" fmla="*/ 49 h 3220"/>
                <a:gd name="T6" fmla="*/ 51 w 1871"/>
                <a:gd name="T7" fmla="*/ 89 h 3220"/>
                <a:gd name="T8" fmla="*/ 0 60000 65536"/>
                <a:gd name="T9" fmla="*/ 0 60000 65536"/>
                <a:gd name="T10" fmla="*/ 0 60000 65536"/>
                <a:gd name="T11" fmla="*/ 0 60000 65536"/>
                <a:gd name="T12" fmla="*/ 0 w 1871"/>
                <a:gd name="T13" fmla="*/ 0 h 3220"/>
                <a:gd name="T14" fmla="*/ 1871 w 1871"/>
                <a:gd name="T15" fmla="*/ 3220 h 3220"/>
              </a:gdLst>
              <a:ahLst/>
              <a:cxnLst>
                <a:cxn ang="T8">
                  <a:pos x="T0" y="T1"/>
                </a:cxn>
                <a:cxn ang="T9">
                  <a:pos x="T2" y="T3"/>
                </a:cxn>
                <a:cxn ang="T10">
                  <a:pos x="T4" y="T5"/>
                </a:cxn>
                <a:cxn ang="T11">
                  <a:pos x="T6" y="T7"/>
                </a:cxn>
              </a:cxnLst>
              <a:rect l="T12" t="T13" r="T14" b="T15"/>
              <a:pathLst>
                <a:path w="1871" h="3220">
                  <a:moveTo>
                    <a:pt x="1871" y="3220"/>
                  </a:moveTo>
                  <a:lnTo>
                    <a:pt x="0" y="0"/>
                  </a:lnTo>
                  <a:lnTo>
                    <a:pt x="0" y="1770"/>
                  </a:lnTo>
                  <a:lnTo>
                    <a:pt x="1871" y="3220"/>
                  </a:lnTo>
                  <a:close/>
                </a:path>
              </a:pathLst>
            </a:custGeom>
            <a:gradFill rotWithShape="1">
              <a:gsLst>
                <a:gs pos="0">
                  <a:srgbClr val="0061B2"/>
                </a:gs>
                <a:gs pos="50000">
                  <a:srgbClr val="004076"/>
                </a:gs>
                <a:gs pos="100000">
                  <a:srgbClr val="0061B2"/>
                </a:gs>
              </a:gsLst>
              <a:lin ang="18900000" scaled="1"/>
            </a:gradFill>
            <a:ln w="9525">
              <a:solidFill>
                <a:srgbClr val="919191"/>
              </a:solidFill>
              <a:miter lim="800000"/>
              <a:headEnd/>
              <a:tailEnd/>
            </a:ln>
          </p:spPr>
          <p:txBody>
            <a:bodyPr wrap="none" anchor="ctr"/>
            <a:lstStyle/>
            <a:p>
              <a:endParaRPr lang="it-IT"/>
            </a:p>
          </p:txBody>
        </p:sp>
      </p:grpSp>
      <p:sp>
        <p:nvSpPr>
          <p:cNvPr id="11269" name="CasellaDiTesto 19"/>
          <p:cNvSpPr txBox="1">
            <a:spLocks noChangeArrowheads="1"/>
          </p:cNvSpPr>
          <p:nvPr/>
        </p:nvSpPr>
        <p:spPr bwMode="auto">
          <a:xfrm>
            <a:off x="7876130" y="1954616"/>
            <a:ext cx="361950" cy="246062"/>
          </a:xfrm>
          <a:prstGeom prst="rect">
            <a:avLst/>
          </a:prstGeom>
          <a:noFill/>
          <a:ln w="9525">
            <a:noFill/>
            <a:miter lim="800000"/>
            <a:headEnd/>
            <a:tailEnd/>
          </a:ln>
        </p:spPr>
        <p:txBody>
          <a:bodyPr wrap="none">
            <a:spAutoFit/>
          </a:bodyPr>
          <a:lstStyle/>
          <a:p>
            <a:r>
              <a:rPr lang="it-IT" sz="1000"/>
              <a:t>UP</a:t>
            </a:r>
          </a:p>
        </p:txBody>
      </p:sp>
      <p:sp>
        <p:nvSpPr>
          <p:cNvPr id="7" name="Segnaposto numero diapositiva 6"/>
          <p:cNvSpPr>
            <a:spLocks noGrp="1"/>
          </p:cNvSpPr>
          <p:nvPr>
            <p:ph type="sldNum" sz="quarter" idx="12"/>
          </p:nvPr>
        </p:nvSpPr>
        <p:spPr/>
        <p:txBody>
          <a:bodyPr/>
          <a:lstStyle/>
          <a:p>
            <a:pPr>
              <a:defRPr/>
            </a:pPr>
            <a:fld id="{7068F8D3-6DBF-45AE-8B3E-069A686426B6}" type="slidenum">
              <a:rPr lang="it-IT" smtClean="0"/>
              <a:pPr>
                <a:defRPr/>
              </a:pPr>
              <a:t>8</a:t>
            </a:fld>
            <a:endParaRPr lang="it-IT"/>
          </a:p>
        </p:txBody>
      </p:sp>
      <p:pic>
        <p:nvPicPr>
          <p:cNvPr id="12" name="Immagine 11" descr="intestazione.JPG"/>
          <p:cNvPicPr>
            <a:picLocks noChangeAspect="1"/>
          </p:cNvPicPr>
          <p:nvPr/>
        </p:nvPicPr>
        <p:blipFill>
          <a:blip r:embed="rId2" cstate="print"/>
          <a:stretch>
            <a:fillRect/>
          </a:stretch>
        </p:blipFill>
        <p:spPr>
          <a:xfrm>
            <a:off x="185737" y="326463"/>
            <a:ext cx="8772525" cy="561975"/>
          </a:xfrm>
          <a:prstGeom prst="rect">
            <a:avLst/>
          </a:prstGeom>
        </p:spPr>
      </p:pic>
      <p:sp>
        <p:nvSpPr>
          <p:cNvPr id="13" name="Titolo 1"/>
          <p:cNvSpPr txBox="1">
            <a:spLocks/>
          </p:cNvSpPr>
          <p:nvPr/>
        </p:nvSpPr>
        <p:spPr bwMode="auto">
          <a:xfrm>
            <a:off x="2051721" y="163686"/>
            <a:ext cx="4968552" cy="75257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8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rPr>
              <a:t>Organizzazione del Polo marche </a:t>
            </a:r>
            <a:r>
              <a:rPr kumimoji="0" lang="it-IT" sz="1800" b="1" i="0" u="none" strike="noStrike" kern="1200" cap="none" spc="0" normalizeH="0" baseline="0" noProof="0" dirty="0" err="1" smtClean="0">
                <a:ln>
                  <a:noFill/>
                </a:ln>
                <a:solidFill>
                  <a:schemeClr val="tx2">
                    <a:lumMod val="75000"/>
                  </a:schemeClr>
                </a:solidFill>
                <a:effectLst/>
                <a:uLnTx/>
                <a:uFillTx/>
                <a:latin typeface="Tahoma" pitchFamily="34" charset="0"/>
                <a:ea typeface="+mn-ea"/>
                <a:cs typeface="+mn-cs"/>
              </a:rPr>
              <a:t>DigiP</a:t>
            </a:r>
            <a:endParaRPr kumimoji="0" lang="it-IT" sz="18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endParaRPr>
          </a:p>
        </p:txBody>
      </p:sp>
    </p:spTree>
    <p:extLst>
      <p:ext uri="{BB962C8B-B14F-4D97-AF65-F5344CB8AC3E}">
        <p14:creationId xmlns:p14="http://schemas.microsoft.com/office/powerpoint/2010/main" val="12613273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755576" y="1700808"/>
            <a:ext cx="7859713" cy="4286250"/>
          </a:xfrm>
        </p:spPr>
        <p:txBody>
          <a:bodyPr/>
          <a:lstStyle/>
          <a:p>
            <a:pPr>
              <a:buFont typeface="Arial" charset="0"/>
              <a:buNone/>
              <a:defRPr/>
            </a:pPr>
            <a:r>
              <a:rPr lang="it-IT" sz="2000" kern="1200" dirty="0" smtClean="0">
                <a:latin typeface="Tahoma" pitchFamily="34" charset="0"/>
              </a:rPr>
              <a:t>Alla Unità di Progettazione è demandata:</a:t>
            </a:r>
          </a:p>
          <a:p>
            <a:pPr>
              <a:buFont typeface="Arial" charset="0"/>
              <a:buNone/>
              <a:defRPr/>
            </a:pPr>
            <a:endParaRPr lang="it-IT" sz="2000" kern="1200" dirty="0" smtClean="0">
              <a:latin typeface="Tahoma" pitchFamily="34" charset="0"/>
            </a:endParaRPr>
          </a:p>
          <a:p>
            <a:pPr>
              <a:defRPr/>
            </a:pPr>
            <a:r>
              <a:rPr lang="it-IT" sz="2000" kern="1200" dirty="0" smtClean="0">
                <a:latin typeface="Tahoma" pitchFamily="34" charset="0"/>
              </a:rPr>
              <a:t>l’ elaborazione delle procedure e i processi che costituiscono il modello conservativo digitale del Polo</a:t>
            </a:r>
          </a:p>
          <a:p>
            <a:pPr>
              <a:defRPr/>
            </a:pPr>
            <a:r>
              <a:rPr lang="it-IT" sz="2000" kern="1200" dirty="0" smtClean="0">
                <a:latin typeface="Tahoma" pitchFamily="34" charset="0"/>
              </a:rPr>
              <a:t>la definizione ed implementazione del piano self-audit, di monitoraggio e di documentazione delle attività;</a:t>
            </a:r>
          </a:p>
          <a:p>
            <a:pPr>
              <a:defRPr/>
            </a:pPr>
            <a:r>
              <a:rPr lang="it-IT" sz="2000" kern="1200" dirty="0" smtClean="0">
                <a:latin typeface="Tahoma" pitchFamily="34" charset="0"/>
              </a:rPr>
              <a:t>la definizione e progettazione e pianificazione dell’aggiornamento tecnologico ed aggiornamento professionale del personale del Polo Marche </a:t>
            </a:r>
            <a:r>
              <a:rPr lang="it-IT" sz="2000" kern="1200" dirty="0" err="1" smtClean="0">
                <a:latin typeface="Tahoma" pitchFamily="34" charset="0"/>
              </a:rPr>
              <a:t>DigiP</a:t>
            </a:r>
            <a:r>
              <a:rPr lang="it-IT" sz="2000" kern="1200" dirty="0" smtClean="0">
                <a:latin typeface="Tahoma" pitchFamily="34" charset="0"/>
              </a:rPr>
              <a:t>;</a:t>
            </a:r>
          </a:p>
          <a:p>
            <a:pPr>
              <a:defRPr/>
            </a:pPr>
            <a:r>
              <a:rPr lang="it-IT" sz="2000" kern="1200" dirty="0" smtClean="0">
                <a:latin typeface="Tahoma" pitchFamily="34" charset="0"/>
              </a:rPr>
              <a:t>la elaborazione degli schemi di contratto di servizio</a:t>
            </a:r>
          </a:p>
          <a:p>
            <a:pPr>
              <a:defRPr/>
            </a:pPr>
            <a:r>
              <a:rPr lang="it-IT" sz="2000" kern="1200" dirty="0" smtClean="0">
                <a:latin typeface="Tahoma" pitchFamily="34" charset="0"/>
              </a:rPr>
              <a:t>la supervisione e il coordinamento della attività dell’Unità di Gestione e dell’Unità Data Center.</a:t>
            </a:r>
          </a:p>
          <a:p>
            <a:pPr>
              <a:buFont typeface="Arial" charset="0"/>
              <a:buNone/>
              <a:defRPr/>
            </a:pPr>
            <a:endParaRPr lang="it-IT" sz="2700" dirty="0" smtClean="0">
              <a:latin typeface="+mn-lt"/>
            </a:endParaRPr>
          </a:p>
          <a:p>
            <a:pPr marL="0" indent="0">
              <a:buFont typeface="Arial" charset="0"/>
              <a:buNone/>
              <a:defRPr/>
            </a:pPr>
            <a:endParaRPr lang="it-IT" sz="2700" dirty="0">
              <a:latin typeface="+mn-lt"/>
            </a:endParaRPr>
          </a:p>
          <a:p>
            <a:pPr>
              <a:defRPr/>
            </a:pPr>
            <a:endParaRPr lang="it-IT" dirty="0">
              <a:latin typeface="+mn-lt"/>
            </a:endParaRPr>
          </a:p>
        </p:txBody>
      </p:sp>
      <p:grpSp>
        <p:nvGrpSpPr>
          <p:cNvPr id="3" name="Group 62"/>
          <p:cNvGrpSpPr>
            <a:grpSpLocks/>
          </p:cNvGrpSpPr>
          <p:nvPr/>
        </p:nvGrpSpPr>
        <p:grpSpPr bwMode="auto">
          <a:xfrm>
            <a:off x="7524328" y="1124744"/>
            <a:ext cx="887413" cy="719138"/>
            <a:chOff x="2127" y="2069"/>
            <a:chExt cx="1519" cy="1319"/>
          </a:xfrm>
        </p:grpSpPr>
        <p:sp>
          <p:nvSpPr>
            <p:cNvPr id="12294" name="Freeform 31"/>
            <p:cNvSpPr>
              <a:spLocks/>
            </p:cNvSpPr>
            <p:nvPr/>
          </p:nvSpPr>
          <p:spPr bwMode="gray">
            <a:xfrm>
              <a:off x="2127" y="2069"/>
              <a:ext cx="750" cy="1312"/>
            </a:xfrm>
            <a:custGeom>
              <a:avLst/>
              <a:gdLst>
                <a:gd name="T0" fmla="*/ 0 w 1859"/>
                <a:gd name="T1" fmla="*/ 0 h 3212"/>
                <a:gd name="T2" fmla="*/ 0 w 1859"/>
                <a:gd name="T3" fmla="*/ 0 h 3212"/>
                <a:gd name="T4" fmla="*/ 0 w 1859"/>
                <a:gd name="T5" fmla="*/ 0 h 3212"/>
                <a:gd name="T6" fmla="*/ 0 w 1859"/>
                <a:gd name="T7" fmla="*/ 0 h 3212"/>
                <a:gd name="T8" fmla="*/ 0 60000 65536"/>
                <a:gd name="T9" fmla="*/ 0 60000 65536"/>
                <a:gd name="T10" fmla="*/ 0 60000 65536"/>
                <a:gd name="T11" fmla="*/ 0 60000 65536"/>
                <a:gd name="T12" fmla="*/ 0 w 1859"/>
                <a:gd name="T13" fmla="*/ 0 h 3212"/>
                <a:gd name="T14" fmla="*/ 1859 w 1859"/>
                <a:gd name="T15" fmla="*/ 3212 h 3212"/>
              </a:gdLst>
              <a:ahLst/>
              <a:cxnLst>
                <a:cxn ang="T8">
                  <a:pos x="T0" y="T1"/>
                </a:cxn>
                <a:cxn ang="T9">
                  <a:pos x="T2" y="T3"/>
                </a:cxn>
                <a:cxn ang="T10">
                  <a:pos x="T4" y="T5"/>
                </a:cxn>
                <a:cxn ang="T11">
                  <a:pos x="T6" y="T7"/>
                </a:cxn>
              </a:cxnLst>
              <a:rect l="T12" t="T13" r="T14" b="T15"/>
              <a:pathLst>
                <a:path w="1859" h="3212">
                  <a:moveTo>
                    <a:pt x="1859" y="0"/>
                  </a:moveTo>
                  <a:lnTo>
                    <a:pt x="0" y="3212"/>
                  </a:lnTo>
                  <a:lnTo>
                    <a:pt x="1859" y="1769"/>
                  </a:lnTo>
                  <a:lnTo>
                    <a:pt x="1859" y="0"/>
                  </a:lnTo>
                  <a:close/>
                </a:path>
              </a:pathLst>
            </a:custGeom>
            <a:gradFill rotWithShape="1">
              <a:gsLst>
                <a:gs pos="0">
                  <a:srgbClr val="FFEFD1"/>
                </a:gs>
                <a:gs pos="64999">
                  <a:srgbClr val="F0EBD5"/>
                </a:gs>
                <a:gs pos="100000">
                  <a:srgbClr val="D1C39F"/>
                </a:gs>
              </a:gsLst>
              <a:lin ang="18900000"/>
            </a:gradFill>
            <a:ln w="9525">
              <a:solidFill>
                <a:srgbClr val="919191"/>
              </a:solidFill>
              <a:miter lim="800000"/>
              <a:headEnd/>
              <a:tailEnd/>
            </a:ln>
          </p:spPr>
          <p:txBody>
            <a:bodyPr wrap="none" anchor="ctr"/>
            <a:lstStyle/>
            <a:p>
              <a:endParaRPr lang="it-IT"/>
            </a:p>
          </p:txBody>
        </p:sp>
        <p:sp>
          <p:nvSpPr>
            <p:cNvPr id="12295" name="Freeform 35"/>
            <p:cNvSpPr>
              <a:spLocks/>
            </p:cNvSpPr>
            <p:nvPr/>
          </p:nvSpPr>
          <p:spPr bwMode="gray">
            <a:xfrm>
              <a:off x="2137" y="2797"/>
              <a:ext cx="1505" cy="591"/>
            </a:xfrm>
            <a:custGeom>
              <a:avLst/>
              <a:gdLst>
                <a:gd name="T0" fmla="*/ 0 w 3730"/>
                <a:gd name="T1" fmla="*/ 0 h 1448"/>
                <a:gd name="T2" fmla="*/ 0 w 3730"/>
                <a:gd name="T3" fmla="*/ 0 h 1448"/>
                <a:gd name="T4" fmla="*/ 0 w 3730"/>
                <a:gd name="T5" fmla="*/ 0 h 1448"/>
                <a:gd name="T6" fmla="*/ 0 w 3730"/>
                <a:gd name="T7" fmla="*/ 0 h 1448"/>
                <a:gd name="T8" fmla="*/ 0 60000 65536"/>
                <a:gd name="T9" fmla="*/ 0 60000 65536"/>
                <a:gd name="T10" fmla="*/ 0 60000 65536"/>
                <a:gd name="T11" fmla="*/ 0 60000 65536"/>
                <a:gd name="T12" fmla="*/ 0 w 3730"/>
                <a:gd name="T13" fmla="*/ 0 h 1448"/>
                <a:gd name="T14" fmla="*/ 3730 w 3730"/>
                <a:gd name="T15" fmla="*/ 1448 h 1448"/>
              </a:gdLst>
              <a:ahLst/>
              <a:cxnLst>
                <a:cxn ang="T8">
                  <a:pos x="T0" y="T1"/>
                </a:cxn>
                <a:cxn ang="T9">
                  <a:pos x="T2" y="T3"/>
                </a:cxn>
                <a:cxn ang="T10">
                  <a:pos x="T4" y="T5"/>
                </a:cxn>
                <a:cxn ang="T11">
                  <a:pos x="T6" y="T7"/>
                </a:cxn>
              </a:cxnLst>
              <a:rect l="T12" t="T13" r="T14" b="T15"/>
              <a:pathLst>
                <a:path w="3730" h="1448">
                  <a:moveTo>
                    <a:pt x="1859" y="0"/>
                  </a:moveTo>
                  <a:lnTo>
                    <a:pt x="0" y="1441"/>
                  </a:lnTo>
                  <a:lnTo>
                    <a:pt x="3730" y="1448"/>
                  </a:lnTo>
                  <a:lnTo>
                    <a:pt x="1859" y="0"/>
                  </a:lnTo>
                  <a:close/>
                </a:path>
              </a:pathLst>
            </a:custGeom>
            <a:gradFill rotWithShape="1">
              <a:gsLst>
                <a:gs pos="0">
                  <a:srgbClr val="FFEFD1"/>
                </a:gs>
                <a:gs pos="64999">
                  <a:srgbClr val="F0EBD5"/>
                </a:gs>
                <a:gs pos="100000">
                  <a:srgbClr val="D1C39F"/>
                </a:gs>
              </a:gsLst>
              <a:lin ang="18900000"/>
            </a:gradFill>
            <a:ln w="9525">
              <a:solidFill>
                <a:srgbClr val="919191"/>
              </a:solidFill>
              <a:miter lim="800000"/>
              <a:headEnd/>
              <a:tailEnd/>
            </a:ln>
          </p:spPr>
          <p:txBody>
            <a:bodyPr wrap="none" anchor="ctr"/>
            <a:lstStyle/>
            <a:p>
              <a:endParaRPr lang="it-IT"/>
            </a:p>
          </p:txBody>
        </p:sp>
        <p:sp>
          <p:nvSpPr>
            <p:cNvPr id="12296" name="Freeform 39"/>
            <p:cNvSpPr>
              <a:spLocks/>
            </p:cNvSpPr>
            <p:nvPr/>
          </p:nvSpPr>
          <p:spPr bwMode="gray">
            <a:xfrm>
              <a:off x="2886" y="2072"/>
              <a:ext cx="760" cy="1313"/>
            </a:xfrm>
            <a:custGeom>
              <a:avLst/>
              <a:gdLst>
                <a:gd name="T0" fmla="*/ 51 w 1871"/>
                <a:gd name="T1" fmla="*/ 89 h 3220"/>
                <a:gd name="T2" fmla="*/ 0 w 1871"/>
                <a:gd name="T3" fmla="*/ 0 h 3220"/>
                <a:gd name="T4" fmla="*/ 0 w 1871"/>
                <a:gd name="T5" fmla="*/ 49 h 3220"/>
                <a:gd name="T6" fmla="*/ 51 w 1871"/>
                <a:gd name="T7" fmla="*/ 89 h 3220"/>
                <a:gd name="T8" fmla="*/ 0 60000 65536"/>
                <a:gd name="T9" fmla="*/ 0 60000 65536"/>
                <a:gd name="T10" fmla="*/ 0 60000 65536"/>
                <a:gd name="T11" fmla="*/ 0 60000 65536"/>
                <a:gd name="T12" fmla="*/ 0 w 1871"/>
                <a:gd name="T13" fmla="*/ 0 h 3220"/>
                <a:gd name="T14" fmla="*/ 1871 w 1871"/>
                <a:gd name="T15" fmla="*/ 3220 h 3220"/>
              </a:gdLst>
              <a:ahLst/>
              <a:cxnLst>
                <a:cxn ang="T8">
                  <a:pos x="T0" y="T1"/>
                </a:cxn>
                <a:cxn ang="T9">
                  <a:pos x="T2" y="T3"/>
                </a:cxn>
                <a:cxn ang="T10">
                  <a:pos x="T4" y="T5"/>
                </a:cxn>
                <a:cxn ang="T11">
                  <a:pos x="T6" y="T7"/>
                </a:cxn>
              </a:cxnLst>
              <a:rect l="T12" t="T13" r="T14" b="T15"/>
              <a:pathLst>
                <a:path w="1871" h="3220">
                  <a:moveTo>
                    <a:pt x="1871" y="3220"/>
                  </a:moveTo>
                  <a:lnTo>
                    <a:pt x="0" y="0"/>
                  </a:lnTo>
                  <a:lnTo>
                    <a:pt x="0" y="1770"/>
                  </a:lnTo>
                  <a:lnTo>
                    <a:pt x="1871" y="3220"/>
                  </a:lnTo>
                  <a:close/>
                </a:path>
              </a:pathLst>
            </a:custGeom>
            <a:gradFill rotWithShape="1">
              <a:gsLst>
                <a:gs pos="0">
                  <a:srgbClr val="0061B2"/>
                </a:gs>
                <a:gs pos="50000">
                  <a:srgbClr val="004076"/>
                </a:gs>
                <a:gs pos="100000">
                  <a:srgbClr val="0061B2"/>
                </a:gs>
              </a:gsLst>
              <a:lin ang="18900000" scaled="1"/>
            </a:gradFill>
            <a:ln w="9525">
              <a:solidFill>
                <a:srgbClr val="919191"/>
              </a:solidFill>
              <a:miter lim="800000"/>
              <a:headEnd/>
              <a:tailEnd/>
            </a:ln>
          </p:spPr>
          <p:txBody>
            <a:bodyPr wrap="none" anchor="ctr"/>
            <a:lstStyle/>
            <a:p>
              <a:endParaRPr lang="it-IT"/>
            </a:p>
          </p:txBody>
        </p:sp>
      </p:grpSp>
      <p:sp>
        <p:nvSpPr>
          <p:cNvPr id="12293" name="CasellaDiTesto 19"/>
          <p:cNvSpPr txBox="1">
            <a:spLocks noChangeArrowheads="1"/>
          </p:cNvSpPr>
          <p:nvPr/>
        </p:nvSpPr>
        <p:spPr bwMode="auto">
          <a:xfrm>
            <a:off x="8358188" y="1643063"/>
            <a:ext cx="361950" cy="246062"/>
          </a:xfrm>
          <a:prstGeom prst="rect">
            <a:avLst/>
          </a:prstGeom>
          <a:noFill/>
          <a:ln w="9525">
            <a:noFill/>
            <a:miter lim="800000"/>
            <a:headEnd/>
            <a:tailEnd/>
          </a:ln>
        </p:spPr>
        <p:txBody>
          <a:bodyPr wrap="none">
            <a:spAutoFit/>
          </a:bodyPr>
          <a:lstStyle/>
          <a:p>
            <a:r>
              <a:rPr lang="it-IT" sz="1000"/>
              <a:t>UP</a:t>
            </a:r>
          </a:p>
        </p:txBody>
      </p:sp>
      <p:sp>
        <p:nvSpPr>
          <p:cNvPr id="7" name="Segnaposto numero diapositiva 6"/>
          <p:cNvSpPr>
            <a:spLocks noGrp="1"/>
          </p:cNvSpPr>
          <p:nvPr>
            <p:ph type="sldNum" sz="quarter" idx="12"/>
          </p:nvPr>
        </p:nvSpPr>
        <p:spPr/>
        <p:txBody>
          <a:bodyPr/>
          <a:lstStyle/>
          <a:p>
            <a:pPr>
              <a:defRPr/>
            </a:pPr>
            <a:fld id="{7068F8D3-6DBF-45AE-8B3E-069A686426B6}" type="slidenum">
              <a:rPr lang="it-IT" smtClean="0"/>
              <a:pPr>
                <a:defRPr/>
              </a:pPr>
              <a:t>9</a:t>
            </a:fld>
            <a:endParaRPr lang="it-IT"/>
          </a:p>
        </p:txBody>
      </p:sp>
      <p:pic>
        <p:nvPicPr>
          <p:cNvPr id="12" name="Immagine 11" descr="intestazione.JPG"/>
          <p:cNvPicPr>
            <a:picLocks noChangeAspect="1"/>
          </p:cNvPicPr>
          <p:nvPr/>
        </p:nvPicPr>
        <p:blipFill>
          <a:blip r:embed="rId2" cstate="print"/>
          <a:stretch>
            <a:fillRect/>
          </a:stretch>
        </p:blipFill>
        <p:spPr>
          <a:xfrm>
            <a:off x="185737" y="326463"/>
            <a:ext cx="8772525" cy="561975"/>
          </a:xfrm>
          <a:prstGeom prst="rect">
            <a:avLst/>
          </a:prstGeom>
        </p:spPr>
      </p:pic>
      <p:sp>
        <p:nvSpPr>
          <p:cNvPr id="13" name="Titolo 1"/>
          <p:cNvSpPr txBox="1">
            <a:spLocks/>
          </p:cNvSpPr>
          <p:nvPr/>
        </p:nvSpPr>
        <p:spPr bwMode="auto">
          <a:xfrm>
            <a:off x="2123729" y="151834"/>
            <a:ext cx="4896544" cy="75257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18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rPr>
              <a:t>Organizzazione del Polo marche </a:t>
            </a:r>
            <a:r>
              <a:rPr kumimoji="0" lang="it-IT" sz="1800" b="1" i="0" u="none" strike="noStrike" kern="1200" cap="none" spc="0" normalizeH="0" baseline="0" noProof="0" dirty="0" err="1" smtClean="0">
                <a:ln>
                  <a:noFill/>
                </a:ln>
                <a:solidFill>
                  <a:schemeClr val="tx2">
                    <a:lumMod val="75000"/>
                  </a:schemeClr>
                </a:solidFill>
                <a:effectLst/>
                <a:uLnTx/>
                <a:uFillTx/>
                <a:latin typeface="Tahoma" pitchFamily="34" charset="0"/>
                <a:ea typeface="+mn-ea"/>
                <a:cs typeface="+mn-cs"/>
              </a:rPr>
              <a:t>DigiP</a:t>
            </a:r>
            <a:endParaRPr kumimoji="0" lang="it-IT" sz="1800" b="1" i="0" u="none" strike="noStrike" kern="1200" cap="none" spc="0" normalizeH="0" baseline="0" noProof="0" dirty="0" smtClean="0">
              <a:ln>
                <a:noFill/>
              </a:ln>
              <a:solidFill>
                <a:schemeClr val="tx2">
                  <a:lumMod val="75000"/>
                </a:schemeClr>
              </a:solidFill>
              <a:effectLst/>
              <a:uLnTx/>
              <a:uFillTx/>
              <a:latin typeface="Tahoma" pitchFamily="34" charset="0"/>
              <a:ea typeface="+mn-ea"/>
              <a:cs typeface="+mn-cs"/>
            </a:endParaRPr>
          </a:p>
        </p:txBody>
      </p:sp>
    </p:spTree>
    <p:extLst>
      <p:ext uri="{BB962C8B-B14F-4D97-AF65-F5344CB8AC3E}">
        <p14:creationId xmlns:p14="http://schemas.microsoft.com/office/powerpoint/2010/main" val="36752650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8862</TotalTime>
  <Words>2651</Words>
  <Application>Microsoft Office PowerPoint</Application>
  <PresentationFormat>Presentazione su schermo (4:3)</PresentationFormat>
  <Paragraphs>303</Paragraphs>
  <Slides>34</Slides>
  <Notes>20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34</vt:i4>
      </vt:variant>
    </vt:vector>
  </HeadingPairs>
  <TitlesOfParts>
    <vt:vector size="42" baseType="lpstr">
      <vt:lpstr>Arial</vt:lpstr>
      <vt:lpstr>Calibri</vt:lpstr>
      <vt:lpstr>Garamond</vt:lpstr>
      <vt:lpstr>Mistral</vt:lpstr>
      <vt:lpstr>Tahoma</vt:lpstr>
      <vt:lpstr>Vivaldi</vt:lpstr>
      <vt:lpstr>Wingdings</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SERVIZI DEL POLO MARCHE DIGIP</dc:title>
  <dc:creator>Pc</dc:creator>
  <cp:lastModifiedBy>Cinzia Amici</cp:lastModifiedBy>
  <cp:revision>508</cp:revision>
  <dcterms:created xsi:type="dcterms:W3CDTF">2016-02-14T11:15:11Z</dcterms:created>
  <dcterms:modified xsi:type="dcterms:W3CDTF">2019-11-25T13:06:24Z</dcterms:modified>
</cp:coreProperties>
</file>